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6" r:id="rId1"/>
    <p:sldMasterId id="2147483673" r:id="rId2"/>
    <p:sldMasterId id="2147483699" r:id="rId3"/>
  </p:sldMasterIdLst>
  <p:notesMasterIdLst>
    <p:notesMasterId r:id="rId5"/>
  </p:notesMasterIdLst>
  <p:sldIdLst>
    <p:sldId id="397" r:id="rId4"/>
  </p:sldIdLst>
  <p:sldSz cx="9906000" cy="6858000" type="A4"/>
  <p:notesSz cx="6858000" cy="9144000"/>
  <p:defaultTextStyle>
    <a:defPPr>
      <a:defRPr lang="en-US"/>
    </a:defPPr>
    <a:lvl1pPr marL="0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1pPr>
    <a:lvl2pPr marL="296906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2pPr>
    <a:lvl3pPr marL="593811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3pPr>
    <a:lvl4pPr marL="890717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4pPr>
    <a:lvl5pPr marL="1187623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5pPr>
    <a:lvl6pPr marL="1484528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6pPr>
    <a:lvl7pPr marL="1781434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7pPr>
    <a:lvl8pPr marL="2078340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8pPr>
    <a:lvl9pPr marL="2375245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3730"/>
    <a:srgbClr val="595959"/>
    <a:srgbClr val="7E7767"/>
    <a:srgbClr val="A49484"/>
    <a:srgbClr val="7D6C59"/>
    <a:srgbClr val="6F5D4F"/>
    <a:srgbClr val="463B2C"/>
    <a:srgbClr val="B9AA93"/>
    <a:srgbClr val="867762"/>
    <a:srgbClr val="C7B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16" autoAdjust="0"/>
    <p:restoredTop sz="97300" autoAdjust="0"/>
  </p:normalViewPr>
  <p:slideViewPr>
    <p:cSldViewPr snapToGrid="0" showGuides="1">
      <p:cViewPr varScale="1">
        <p:scale>
          <a:sx n="110" d="100"/>
          <a:sy n="110" d="100"/>
        </p:scale>
        <p:origin x="1788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A3A11-803A-44D0-BD44-257513A769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E1361-B1BE-47C1-AA73-1F9F3BF562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1713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1pPr>
    <a:lvl2pPr marL="402277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2pPr>
    <a:lvl3pPr marL="804555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3pPr>
    <a:lvl4pPr marL="1206833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4pPr>
    <a:lvl5pPr marL="160911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5pPr>
    <a:lvl6pPr marL="2011387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6pPr>
    <a:lvl7pPr marL="2413665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7pPr>
    <a:lvl8pPr marL="2815943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8pPr>
    <a:lvl9pPr marL="321822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4A841-C84E-314B-9029-C2328ADF7D92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2771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1" y="3602039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4" indent="0" algn="ctr">
              <a:buNone/>
              <a:defRPr sz="2000"/>
            </a:lvl2pPr>
            <a:lvl3pPr marL="914348" indent="0" algn="ctr">
              <a:buNone/>
              <a:defRPr sz="1800"/>
            </a:lvl3pPr>
            <a:lvl4pPr marL="1371521" indent="0" algn="ctr">
              <a:buNone/>
              <a:defRPr sz="1600"/>
            </a:lvl4pPr>
            <a:lvl5pPr marL="1828695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3" indent="0" algn="ctr">
              <a:buNone/>
              <a:defRPr sz="1600"/>
            </a:lvl7pPr>
            <a:lvl8pPr marL="3200217" indent="0" algn="ctr">
              <a:buNone/>
              <a:defRPr sz="1600"/>
            </a:lvl8pPr>
            <a:lvl9pPr marL="365739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7285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2103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3248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9317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1" y="3602039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4" indent="0" algn="ctr">
              <a:buNone/>
              <a:defRPr sz="2000"/>
            </a:lvl2pPr>
            <a:lvl3pPr marL="914348" indent="0" algn="ctr">
              <a:buNone/>
              <a:defRPr sz="1800"/>
            </a:lvl3pPr>
            <a:lvl4pPr marL="1371521" indent="0" algn="ctr">
              <a:buNone/>
              <a:defRPr sz="1600"/>
            </a:lvl4pPr>
            <a:lvl5pPr marL="1828695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3" indent="0" algn="ctr">
              <a:buNone/>
              <a:defRPr sz="1600"/>
            </a:lvl7pPr>
            <a:lvl8pPr marL="3200217" indent="0" algn="ctr">
              <a:buNone/>
              <a:defRPr sz="1600"/>
            </a:lvl8pPr>
            <a:lvl9pPr marL="365739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4708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135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3290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1001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7217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7367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0547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223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0127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74" indent="0">
              <a:buNone/>
              <a:defRPr sz="2800"/>
            </a:lvl2pPr>
            <a:lvl3pPr marL="914348" indent="0">
              <a:buNone/>
              <a:defRPr sz="2400"/>
            </a:lvl3pPr>
            <a:lvl4pPr marL="1371521" indent="0">
              <a:buNone/>
              <a:defRPr sz="2000"/>
            </a:lvl4pPr>
            <a:lvl5pPr marL="1828695" indent="0">
              <a:buNone/>
              <a:defRPr sz="2000"/>
            </a:lvl5pPr>
            <a:lvl6pPr marL="2285869" indent="0">
              <a:buNone/>
              <a:defRPr sz="2000"/>
            </a:lvl6pPr>
            <a:lvl7pPr marL="2743043" indent="0">
              <a:buNone/>
              <a:defRPr sz="2000"/>
            </a:lvl7pPr>
            <a:lvl8pPr marL="3200217" indent="0">
              <a:buNone/>
              <a:defRPr sz="2000"/>
            </a:lvl8pPr>
            <a:lvl9pPr marL="365739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607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26173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6184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935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基本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8D02109-A060-15B6-FA5A-AA6B1F5A99F3}"/>
              </a:ext>
            </a:extLst>
          </p:cNvPr>
          <p:cNvGrpSpPr/>
          <p:nvPr userDrawn="1"/>
        </p:nvGrpSpPr>
        <p:grpSpPr>
          <a:xfrm>
            <a:off x="-3" y="0"/>
            <a:ext cx="9906003" cy="619201"/>
            <a:chOff x="-3" y="0"/>
            <a:chExt cx="9906003" cy="619201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01ED4E12-2A71-6D29-630A-4A281AD66C64}"/>
                </a:ext>
              </a:extLst>
            </p:cNvPr>
            <p:cNvSpPr/>
            <p:nvPr userDrawn="1"/>
          </p:nvSpPr>
          <p:spPr>
            <a:xfrm>
              <a:off x="0" y="0"/>
              <a:ext cx="9906000" cy="619200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89" dirty="0">
                <a:solidFill>
                  <a:srgbClr val="605230"/>
                </a:solidFill>
              </a:endParaRPr>
            </a:p>
          </p:txBody>
        </p:sp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C6D9A417-6925-2A45-49CB-CC3FEA285941}"/>
                </a:ext>
              </a:extLst>
            </p:cNvPr>
            <p:cNvSpPr/>
            <p:nvPr userDrawn="1"/>
          </p:nvSpPr>
          <p:spPr>
            <a:xfrm>
              <a:off x="-3" y="1"/>
              <a:ext cx="1156345" cy="6192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  <a:shade val="30000"/>
                    <a:satMod val="115000"/>
                  </a:schemeClr>
                </a:gs>
                <a:gs pos="50000">
                  <a:schemeClr val="tx1">
                    <a:lumMod val="65000"/>
                    <a:lumOff val="35000"/>
                    <a:shade val="67500"/>
                    <a:satMod val="115000"/>
                  </a:schemeClr>
                </a:gs>
                <a:gs pos="100000">
                  <a:schemeClr val="tx1">
                    <a:lumMod val="65000"/>
                    <a:lumOff val="3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89" dirty="0">
                <a:solidFill>
                  <a:srgbClr val="605230"/>
                </a:solidFill>
              </a:endParaRPr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B551F4F2-C9FC-AE1C-7774-93F10E889752}"/>
                </a:ext>
              </a:extLst>
            </p:cNvPr>
            <p:cNvSpPr txBox="1"/>
            <p:nvPr userDrawn="1"/>
          </p:nvSpPr>
          <p:spPr>
            <a:xfrm>
              <a:off x="248889" y="92955"/>
              <a:ext cx="651139" cy="185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605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Aparajita" panose="02020603050405020304" pitchFamily="18" charset="0"/>
                </a:rPr>
                <a:t>COORDINATE</a:t>
              </a:r>
              <a:endParaRPr kumimoji="1" lang="ja-JP" altLang="en-US" sz="605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parajita" panose="02020603050405020304" pitchFamily="18" charset="0"/>
              </a:endParaRPr>
            </a:p>
          </p:txBody>
        </p:sp>
        <p:pic>
          <p:nvPicPr>
            <p:cNvPr id="6" name="図 5" descr="テキスト, ロゴ&#10;&#10;自動的に生成された説明">
              <a:extLst>
                <a:ext uri="{FF2B5EF4-FFF2-40B4-BE49-F238E27FC236}">
                  <a16:creationId xmlns:a16="http://schemas.microsoft.com/office/drawing/2014/main" id="{1D2C0995-9BAD-7C36-9A59-7D157E4091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264" y="190999"/>
              <a:ext cx="977125" cy="379398"/>
            </a:xfrm>
            <a:prstGeom prst="rect">
              <a:avLst/>
            </a:prstGeom>
          </p:spPr>
        </p:pic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4B71F84C-873B-F7A3-9BAA-7D7F4756C1E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7199" y="125739"/>
              <a:ext cx="0" cy="923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AA268CCB-9B36-84A8-012C-68CBE3EDB6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02578" y="125739"/>
              <a:ext cx="0" cy="923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タイトル 10">
            <a:extLst>
              <a:ext uri="{FF2B5EF4-FFF2-40B4-BE49-F238E27FC236}">
                <a16:creationId xmlns:a16="http://schemas.microsoft.com/office/drawing/2014/main" id="{32B66E9C-1149-1B21-1E13-E5807EF5D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541" y="154994"/>
            <a:ext cx="6756684" cy="302785"/>
          </a:xfrm>
          <a:prstGeom prst="rect">
            <a:avLst/>
          </a:prstGeom>
        </p:spPr>
        <p:txBody>
          <a:bodyPr wrap="none" anchor="ctr" anchorCtr="0"/>
          <a:lstStyle>
            <a:lvl1pPr>
              <a:defRPr sz="1200" b="1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7" name="テキスト プレースホルダー 16">
            <a:extLst>
              <a:ext uri="{FF2B5EF4-FFF2-40B4-BE49-F238E27FC236}">
                <a16:creationId xmlns:a16="http://schemas.microsoft.com/office/drawing/2014/main" id="{576C3D42-EA1D-3C21-6DB1-5D6A04425F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26425" y="240797"/>
            <a:ext cx="1541463" cy="216982"/>
          </a:xfrm>
          <a:prstGeom prst="rect">
            <a:avLst/>
          </a:prstGeom>
        </p:spPr>
        <p:txBody>
          <a:bodyPr wrap="square" lIns="0" rIns="0" anchor="ctr" anchorCtr="0">
            <a:spAutoFit/>
          </a:bodyPr>
          <a:lstStyle>
            <a:lvl1pPr marL="0" indent="0" algn="r">
              <a:buNone/>
              <a:defRPr sz="900"/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endParaRPr kumimoji="1" lang="ja-JP" altLang="en-US" dirty="0"/>
          </a:p>
        </p:txBody>
      </p:sp>
      <p:sp>
        <p:nvSpPr>
          <p:cNvPr id="18" name="Credit">
            <a:extLst>
              <a:ext uri="{FF2B5EF4-FFF2-40B4-BE49-F238E27FC236}">
                <a16:creationId xmlns:a16="http://schemas.microsoft.com/office/drawing/2014/main" id="{F76AAC50-7A5F-27DB-AA37-108D3D09708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730482" y="88573"/>
            <a:ext cx="1035818" cy="158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868" rIns="0" bIns="36868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544" b="0" baseline="0" dirty="0">
                <a:solidFill>
                  <a:srgbClr val="504642"/>
                </a:solidFill>
                <a:latin typeface="+mn-lt"/>
                <a:ea typeface="+mn-ea"/>
              </a:rPr>
              <a:t>© Panasonic  Corporation 2023</a:t>
            </a:r>
          </a:p>
        </p:txBody>
      </p:sp>
    </p:spTree>
    <p:extLst>
      <p:ext uri="{BB962C8B-B14F-4D97-AF65-F5344CB8AC3E}">
        <p14:creationId xmlns:p14="http://schemas.microsoft.com/office/powerpoint/2010/main" val="36658665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058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8830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3619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9446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0623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5727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305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74" indent="0">
              <a:buNone/>
              <a:defRPr sz="2800"/>
            </a:lvl2pPr>
            <a:lvl3pPr marL="914348" indent="0">
              <a:buNone/>
              <a:defRPr sz="2400"/>
            </a:lvl3pPr>
            <a:lvl4pPr marL="1371521" indent="0">
              <a:buNone/>
              <a:defRPr sz="2000"/>
            </a:lvl4pPr>
            <a:lvl5pPr marL="1828695" indent="0">
              <a:buNone/>
              <a:defRPr sz="2000"/>
            </a:lvl5pPr>
            <a:lvl6pPr marL="2285869" indent="0">
              <a:buNone/>
              <a:defRPr sz="2000"/>
            </a:lvl6pPr>
            <a:lvl7pPr marL="2743043" indent="0">
              <a:buNone/>
              <a:defRPr sz="2000"/>
            </a:lvl7pPr>
            <a:lvl8pPr marL="3200217" indent="0">
              <a:buNone/>
              <a:defRPr sz="2000"/>
            </a:lvl8pPr>
            <a:lvl9pPr marL="365739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5555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6387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348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1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8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2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5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9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3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7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2D6B7E3-6D81-4847-93DF-C2EFFE656F52}"/>
              </a:ext>
            </a:extLst>
          </p:cNvPr>
          <p:cNvSpPr/>
          <p:nvPr userDrawn="1"/>
        </p:nvSpPr>
        <p:spPr>
          <a:xfrm>
            <a:off x="0" y="0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EB8686F-56E9-4EDD-A96C-ED80FAF92B2A}"/>
              </a:ext>
            </a:extLst>
          </p:cNvPr>
          <p:cNvSpPr/>
          <p:nvPr userDrawn="1"/>
        </p:nvSpPr>
        <p:spPr>
          <a:xfrm>
            <a:off x="7451343" y="0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7ECE30D-0157-476B-AFA3-39F85FC0E77E}"/>
              </a:ext>
            </a:extLst>
          </p:cNvPr>
          <p:cNvSpPr/>
          <p:nvPr userDrawn="1"/>
        </p:nvSpPr>
        <p:spPr>
          <a:xfrm>
            <a:off x="0" y="4435553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74D4C91-9E1F-4C77-AEF1-9F76AC0C9BDA}"/>
              </a:ext>
            </a:extLst>
          </p:cNvPr>
          <p:cNvSpPr/>
          <p:nvPr userDrawn="1"/>
        </p:nvSpPr>
        <p:spPr>
          <a:xfrm>
            <a:off x="7451343" y="4435553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03C14181-CFDF-45ED-B61C-FCB756B32FB4}"/>
              </a:ext>
            </a:extLst>
          </p:cNvPr>
          <p:cNvSpPr/>
          <p:nvPr userDrawn="1"/>
        </p:nvSpPr>
        <p:spPr>
          <a:xfrm>
            <a:off x="212182" y="247890"/>
            <a:ext cx="9510759" cy="6414619"/>
          </a:xfrm>
          <a:prstGeom prst="roundRect">
            <a:avLst>
              <a:gd name="adj" fmla="val 1967"/>
            </a:avLst>
          </a:prstGeom>
          <a:solidFill>
            <a:srgbClr val="F4F2F0"/>
          </a:solidFill>
          <a:ln>
            <a:noFill/>
          </a:ln>
          <a:effectLst>
            <a:glow rad="165100">
              <a:schemeClr val="tx1">
                <a:alpha val="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1E306837-72F2-4F48-8B05-DF2A7631D081}"/>
              </a:ext>
            </a:extLst>
          </p:cNvPr>
          <p:cNvSpPr/>
          <p:nvPr userDrawn="1"/>
        </p:nvSpPr>
        <p:spPr>
          <a:xfrm>
            <a:off x="212182" y="2419392"/>
            <a:ext cx="9510759" cy="201616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</p:spTree>
    <p:extLst>
      <p:ext uri="{BB962C8B-B14F-4D97-AF65-F5344CB8AC3E}">
        <p14:creationId xmlns:p14="http://schemas.microsoft.com/office/powerpoint/2010/main" val="2636461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348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1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8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2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5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9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3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7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753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97" userDrawn="1">
          <p15:clr>
            <a:srgbClr val="F26B43"/>
          </p15:clr>
        </p15:guide>
        <p15:guide id="2" orient="horz" pos="434" userDrawn="1">
          <p15:clr>
            <a:srgbClr val="F26B43"/>
          </p15:clr>
        </p15:guide>
        <p15:guide id="3" pos="3144" userDrawn="1">
          <p15:clr>
            <a:srgbClr val="F26B43"/>
          </p15:clr>
        </p15:guide>
        <p15:guide id="4" pos="2127" userDrawn="1">
          <p15:clr>
            <a:srgbClr val="F26B43"/>
          </p15:clr>
        </p15:guide>
        <p15:guide id="5" pos="2079" userDrawn="1">
          <p15:clr>
            <a:srgbClr val="F26B43"/>
          </p15:clr>
        </p15:guide>
        <p15:guide id="6" pos="1108" userDrawn="1">
          <p15:clr>
            <a:srgbClr val="F26B43"/>
          </p15:clr>
        </p15:guide>
        <p15:guide id="7" pos="1060" userDrawn="1">
          <p15:clr>
            <a:srgbClr val="F26B43"/>
          </p15:clr>
        </p15:guide>
        <p15:guide id="8" pos="90" userDrawn="1">
          <p15:clr>
            <a:srgbClr val="F26B43"/>
          </p15:clr>
        </p15:guide>
        <p15:guide id="9" orient="horz" pos="1658" userDrawn="1">
          <p15:clr>
            <a:srgbClr val="F26B43"/>
          </p15:clr>
        </p15:guide>
        <p15:guide id="10" orient="horz" pos="1704" userDrawn="1">
          <p15:clr>
            <a:srgbClr val="F26B43"/>
          </p15:clr>
        </p15:guide>
        <p15:guide id="11" orient="horz" pos="386" userDrawn="1">
          <p15:clr>
            <a:srgbClr val="F26B43"/>
          </p15:clr>
        </p15:guide>
        <p15:guide id="12" orient="horz" pos="2928" userDrawn="1">
          <p15:clr>
            <a:srgbClr val="F26B43"/>
          </p15:clr>
        </p15:guide>
        <p15:guide id="13" orient="horz" pos="2975" userDrawn="1">
          <p15:clr>
            <a:srgbClr val="F26B43"/>
          </p15:clr>
        </p15:guide>
        <p15:guide id="14" orient="horz" pos="4200" userDrawn="1">
          <p15:clr>
            <a:srgbClr val="F26B43"/>
          </p15:clr>
        </p15:guide>
        <p15:guide id="15" pos="4116" userDrawn="1">
          <p15:clr>
            <a:srgbClr val="F26B43"/>
          </p15:clr>
        </p15:guide>
        <p15:guide id="16" pos="4163" userDrawn="1">
          <p15:clr>
            <a:srgbClr val="F26B43"/>
          </p15:clr>
        </p15:guide>
        <p15:guide id="17" pos="5133" userDrawn="1">
          <p15:clr>
            <a:srgbClr val="F26B43"/>
          </p15:clr>
        </p15:guide>
        <p15:guide id="18" pos="5182" userDrawn="1">
          <p15:clr>
            <a:srgbClr val="F26B43"/>
          </p15:clr>
        </p15:guide>
        <p15:guide id="19" pos="6152" userDrawn="1">
          <p15:clr>
            <a:srgbClr val="F26B43"/>
          </p15:clr>
        </p15:guide>
        <p15:guide id="20" orient="horz" pos="424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5EA52311-5CFD-F0F1-2E37-02DA46344D2E}"/>
              </a:ext>
            </a:extLst>
          </p:cNvPr>
          <p:cNvGrpSpPr/>
          <p:nvPr/>
        </p:nvGrpSpPr>
        <p:grpSpPr>
          <a:xfrm>
            <a:off x="142875" y="5168912"/>
            <a:ext cx="4773613" cy="1573200"/>
            <a:chOff x="142875" y="5047500"/>
            <a:chExt cx="4773613" cy="1573200"/>
          </a:xfrm>
        </p:grpSpPr>
        <p:sp>
          <p:nvSpPr>
            <p:cNvPr id="59" name="正方形/長方形 58">
              <a:extLst>
                <a:ext uri="{FF2B5EF4-FFF2-40B4-BE49-F238E27FC236}">
                  <a16:creationId xmlns:a16="http://schemas.microsoft.com/office/drawing/2014/main" id="{BF26CA10-F7CC-4BCD-B5E6-C4454F57A5D0}"/>
                </a:ext>
              </a:extLst>
            </p:cNvPr>
            <p:cNvSpPr/>
            <p:nvPr/>
          </p:nvSpPr>
          <p:spPr>
            <a:xfrm>
              <a:off x="142875" y="5047500"/>
              <a:ext cx="4773613" cy="1573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750" dirty="0"/>
            </a:p>
          </p:txBody>
        </p:sp>
        <p:sp>
          <p:nvSpPr>
            <p:cNvPr id="71" name="テキスト ボックス 70">
              <a:extLst>
                <a:ext uri="{FF2B5EF4-FFF2-40B4-BE49-F238E27FC236}">
                  <a16:creationId xmlns:a16="http://schemas.microsoft.com/office/drawing/2014/main" id="{BB1FE5BB-718C-4E1C-9F00-C0B9281AA93E}"/>
                </a:ext>
              </a:extLst>
            </p:cNvPr>
            <p:cNvSpPr txBox="1"/>
            <p:nvPr/>
          </p:nvSpPr>
          <p:spPr>
            <a:xfrm>
              <a:off x="142875" y="5047500"/>
              <a:ext cx="4773612" cy="693480"/>
            </a:xfrm>
            <a:prstGeom prst="rect">
              <a:avLst/>
            </a:prstGeom>
            <a:noFill/>
          </p:spPr>
          <p:txBody>
            <a:bodyPr wrap="square" lIns="144000" tIns="252000" rIns="144000" bIns="24245" rtlCol="0">
              <a:spAutoFit/>
            </a:bodyPr>
            <a:lstStyle/>
            <a:p>
              <a:r>
                <a:rPr lang="ja-JP" altLang="en-US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開放感のある吹抜けの大空間を生かした空間はプライベートな</a:t>
              </a:r>
              <a:r>
                <a:rPr lang="en-US" altLang="ja-JP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LDK</a:t>
              </a:r>
              <a:r>
                <a:rPr lang="ja-JP" altLang="en-US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。</a:t>
              </a:r>
            </a:p>
            <a:p>
              <a:r>
                <a:rPr lang="ja-JP" altLang="en-US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引戸を引くともう一つの空間が現れる。</a:t>
              </a:r>
            </a:p>
            <a:p>
              <a:r>
                <a:rPr lang="ja-JP" altLang="en-US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シックなナチュラル系のカラーリングは幅広い世代に人気。</a:t>
              </a:r>
            </a:p>
          </p:txBody>
        </p: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BB1FE5BB-718C-4E1C-9F00-C0B9281AA93E}"/>
                </a:ext>
              </a:extLst>
            </p:cNvPr>
            <p:cNvSpPr txBox="1"/>
            <p:nvPr/>
          </p:nvSpPr>
          <p:spPr>
            <a:xfrm>
              <a:off x="142875" y="6203578"/>
              <a:ext cx="4773612" cy="417122"/>
            </a:xfrm>
            <a:prstGeom prst="rect">
              <a:avLst/>
            </a:prstGeom>
            <a:noFill/>
          </p:spPr>
          <p:txBody>
            <a:bodyPr wrap="square" lIns="144000" tIns="24245" rIns="144000" bIns="252000" rtlCol="0" anchor="b">
              <a:spAutoFit/>
            </a:bodyPr>
            <a:lstStyle/>
            <a:p>
              <a:r>
                <a:rPr lang="en-US" altLang="ja-JP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#</a:t>
              </a:r>
              <a:r>
                <a:rPr lang="ja-JP" altLang="en-US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コミュニティ、　</a:t>
              </a:r>
              <a:r>
                <a:rPr lang="en-US" altLang="ja-JP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#</a:t>
              </a:r>
              <a:r>
                <a:rPr lang="ja-JP" altLang="en-US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サロン</a:t>
              </a:r>
            </a:p>
          </p:txBody>
        </p:sp>
      </p:grpSp>
      <p:sp>
        <p:nvSpPr>
          <p:cNvPr id="9" name="タイトル 8">
            <a:extLst>
              <a:ext uri="{FF2B5EF4-FFF2-40B4-BE49-F238E27FC236}">
                <a16:creationId xmlns:a16="http://schemas.microsoft.com/office/drawing/2014/main" id="{993DE671-AFF2-FADA-7655-022A7C0A2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Small gathering - CHIC</a:t>
            </a:r>
            <a:endParaRPr lang="ja-JP" altLang="en-US" dirty="0"/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85080C1F-DEA4-BBC2-9FEB-41FA70B6D0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S-CH-01</a:t>
            </a:r>
            <a:endParaRPr kumimoji="1" lang="ja-JP" altLang="en-US" dirty="0"/>
          </a:p>
        </p:txBody>
      </p:sp>
      <p:pic>
        <p:nvPicPr>
          <p:cNvPr id="14" name="図 13" descr="人, テーブル, 屋内, 女性 が含まれている画像&#10;&#10;自動的に生成された説明">
            <a:extLst>
              <a:ext uri="{FF2B5EF4-FFF2-40B4-BE49-F238E27FC236}">
                <a16:creationId xmlns:a16="http://schemas.microsoft.com/office/drawing/2014/main" id="{544A2A04-775B-F681-A3B5-0D0DC6FF33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324"/>
          <a:stretch/>
        </p:blipFill>
        <p:spPr>
          <a:xfrm>
            <a:off x="7783124" y="895803"/>
            <a:ext cx="1980000" cy="1440000"/>
          </a:xfrm>
          <a:prstGeom prst="rect">
            <a:avLst/>
          </a:prstGeom>
        </p:spPr>
      </p:pic>
      <p:pic>
        <p:nvPicPr>
          <p:cNvPr id="15" name="図 14" descr="野菜と肉の料理&#10;&#10;自動的に生成された説明">
            <a:extLst>
              <a:ext uri="{FF2B5EF4-FFF2-40B4-BE49-F238E27FC236}">
                <a16:creationId xmlns:a16="http://schemas.microsoft.com/office/drawing/2014/main" id="{0660672A-8DE2-F794-AD3A-39AC87EB3A4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896" r="2498"/>
          <a:stretch/>
        </p:blipFill>
        <p:spPr>
          <a:xfrm>
            <a:off x="6957559" y="2508187"/>
            <a:ext cx="1973039" cy="1440000"/>
          </a:xfrm>
          <a:prstGeom prst="rect">
            <a:avLst/>
          </a:prstGeom>
        </p:spPr>
      </p:pic>
      <p:pic>
        <p:nvPicPr>
          <p:cNvPr id="16" name="図 15" descr="ダイアグラム&#10;&#10;自動的に生成された説明">
            <a:extLst>
              <a:ext uri="{FF2B5EF4-FFF2-40B4-BE49-F238E27FC236}">
                <a16:creationId xmlns:a16="http://schemas.microsoft.com/office/drawing/2014/main" id="{DA1EB763-BC20-A326-1F5C-1A1B965DE82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1100" y="5480919"/>
            <a:ext cx="1544400" cy="1261193"/>
          </a:xfrm>
          <a:prstGeom prst="rect">
            <a:avLst/>
          </a:prstGeom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EA9B1D51-DAA1-C85E-1098-5B23D543A2B7}"/>
              </a:ext>
            </a:extLst>
          </p:cNvPr>
          <p:cNvGrpSpPr/>
          <p:nvPr/>
        </p:nvGrpSpPr>
        <p:grpSpPr>
          <a:xfrm>
            <a:off x="142875" y="688975"/>
            <a:ext cx="6305133" cy="4271228"/>
            <a:chOff x="142875" y="688975"/>
            <a:chExt cx="6305133" cy="4271228"/>
          </a:xfrm>
        </p:grpSpPr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6CB756EE-32BA-47F5-9884-7FB2DBFCCCF7}"/>
                </a:ext>
              </a:extLst>
            </p:cNvPr>
            <p:cNvSpPr txBox="1"/>
            <p:nvPr/>
          </p:nvSpPr>
          <p:spPr>
            <a:xfrm>
              <a:off x="142875" y="688975"/>
              <a:ext cx="4499630" cy="206827"/>
            </a:xfrm>
            <a:prstGeom prst="rect">
              <a:avLst/>
            </a:prstGeom>
            <a:noFill/>
          </p:spPr>
          <p:txBody>
            <a:bodyPr wrap="none" lIns="0" tIns="24245" rIns="0" bIns="24245" rtlCol="0">
              <a:spAutoFit/>
            </a:bodyPr>
            <a:lstStyle/>
            <a:p>
              <a:pPr defTabSz="293248">
                <a:defRPr/>
              </a:pPr>
              <a:r>
                <a:rPr lang="ja-JP" altLang="en-US" sz="1026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ナチュラルだけどグレード感がありフレキシブルに使える</a:t>
              </a:r>
              <a:r>
                <a:rPr lang="en-US" altLang="ja-JP" sz="1026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LDK</a:t>
              </a:r>
              <a:r>
                <a:rPr lang="ja-JP" altLang="en-US" sz="1026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で、仲間と集いたい。</a:t>
              </a:r>
            </a:p>
          </p:txBody>
        </p: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56DA1A28-65A1-D15F-8D50-867A0CB6DE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2" t="11727" r="122" b="2439"/>
            <a:stretch/>
          </p:blipFill>
          <p:spPr>
            <a:xfrm>
              <a:off x="142875" y="895803"/>
              <a:ext cx="6305133" cy="4064400"/>
            </a:xfrm>
            <a:prstGeom prst="rect">
              <a:avLst/>
            </a:prstGeom>
          </p:spPr>
        </p:pic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06E2ACE0-7D32-F0DA-1E20-8399C2A8926B}"/>
              </a:ext>
            </a:extLst>
          </p:cNvPr>
          <p:cNvGrpSpPr/>
          <p:nvPr/>
        </p:nvGrpSpPr>
        <p:grpSpPr>
          <a:xfrm>
            <a:off x="7212943" y="4078625"/>
            <a:ext cx="2550181" cy="2663487"/>
            <a:chOff x="7212943" y="4078625"/>
            <a:chExt cx="2550181" cy="2663487"/>
          </a:xfrm>
        </p:grpSpPr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DD7F32F4-2871-12F3-3F9E-38DB3AB5049C}"/>
                </a:ext>
              </a:extLst>
            </p:cNvPr>
            <p:cNvGrpSpPr/>
            <p:nvPr/>
          </p:nvGrpSpPr>
          <p:grpSpPr>
            <a:xfrm>
              <a:off x="7586492" y="4307397"/>
              <a:ext cx="1931400" cy="1332000"/>
              <a:chOff x="7586492" y="4307397"/>
              <a:chExt cx="1931400" cy="1332000"/>
            </a:xfrm>
          </p:grpSpPr>
          <p:pic>
            <p:nvPicPr>
              <p:cNvPr id="12" name="図 11">
                <a:extLst>
                  <a:ext uri="{FF2B5EF4-FFF2-40B4-BE49-F238E27FC236}">
                    <a16:creationId xmlns:a16="http://schemas.microsoft.com/office/drawing/2014/main" id="{D4D0523D-B5A1-69EF-88F1-BC51A2733C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86492" y="4307397"/>
                <a:ext cx="1931400" cy="1332000"/>
              </a:xfrm>
              <a:prstGeom prst="rect">
                <a:avLst/>
              </a:prstGeom>
            </p:spPr>
          </p:pic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D0980DB0-CD97-5FDE-F445-A004EA8FDC78}"/>
                  </a:ext>
                </a:extLst>
              </p:cNvPr>
              <p:cNvSpPr txBox="1"/>
              <p:nvPr/>
            </p:nvSpPr>
            <p:spPr>
              <a:xfrm>
                <a:off x="8206652" y="5362879"/>
                <a:ext cx="1304198" cy="189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:r>
                  <a:rPr lang="ja-JP" altLang="en-US" sz="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壁紙：品番</a:t>
                </a:r>
                <a:r>
                  <a:rPr lang="en-US" altLang="ja-JP" sz="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FE76152</a:t>
                </a:r>
                <a:r>
                  <a:rPr lang="ja-JP" altLang="en-US" sz="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（サンゲツ）</a:t>
                </a:r>
              </a:p>
            </p:txBody>
          </p:sp>
        </p:grpSp>
        <p:grpSp>
          <p:nvGrpSpPr>
            <p:cNvPr id="24" name="グループ化 23">
              <a:extLst>
                <a:ext uri="{FF2B5EF4-FFF2-40B4-BE49-F238E27FC236}">
                  <a16:creationId xmlns:a16="http://schemas.microsoft.com/office/drawing/2014/main" id="{9B2A77AF-63CF-1B16-1CE7-FBE6AC536F9D}"/>
                </a:ext>
              </a:extLst>
            </p:cNvPr>
            <p:cNvGrpSpPr/>
            <p:nvPr/>
          </p:nvGrpSpPr>
          <p:grpSpPr>
            <a:xfrm>
              <a:off x="8101936" y="5552087"/>
              <a:ext cx="1415721" cy="196836"/>
              <a:chOff x="7984237" y="5379089"/>
              <a:chExt cx="1381737" cy="192111"/>
            </a:xfrm>
          </p:grpSpPr>
          <p:pic>
            <p:nvPicPr>
              <p:cNvPr id="33" name="図 32">
                <a:extLst>
                  <a:ext uri="{FF2B5EF4-FFF2-40B4-BE49-F238E27FC236}">
                    <a16:creationId xmlns:a16="http://schemas.microsoft.com/office/drawing/2014/main" id="{31B76456-0455-868C-64AD-3269B5DEC6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37801" b="37801"/>
              <a:stretch/>
            </p:blipFill>
            <p:spPr>
              <a:xfrm>
                <a:off x="7984237" y="5379089"/>
                <a:ext cx="1381737" cy="192111"/>
              </a:xfrm>
              <a:custGeom>
                <a:avLst/>
                <a:gdLst>
                  <a:gd name="connsiteX0" fmla="*/ 0 w 2154167"/>
                  <a:gd name="connsiteY0" fmla="*/ 0 h 289953"/>
                  <a:gd name="connsiteX1" fmla="*/ 2154167 w 2154167"/>
                  <a:gd name="connsiteY1" fmla="*/ 0 h 289953"/>
                  <a:gd name="connsiteX2" fmla="*/ 2154167 w 2154167"/>
                  <a:gd name="connsiteY2" fmla="*/ 289953 h 289953"/>
                  <a:gd name="connsiteX3" fmla="*/ 0 w 2154167"/>
                  <a:gd name="connsiteY3" fmla="*/ 289953 h 289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4167" h="289953">
                    <a:moveTo>
                      <a:pt x="0" y="0"/>
                    </a:moveTo>
                    <a:lnTo>
                      <a:pt x="2154167" y="0"/>
                    </a:lnTo>
                    <a:lnTo>
                      <a:pt x="2154167" y="289953"/>
                    </a:lnTo>
                    <a:lnTo>
                      <a:pt x="0" y="289953"/>
                    </a:lnTo>
                    <a:close/>
                  </a:path>
                </a:pathLst>
              </a:custGeom>
            </p:spPr>
          </p:pic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DC3F5E13-D86B-7E4A-81E5-AF90400DB0D1}"/>
                  </a:ext>
                </a:extLst>
              </p:cNvPr>
              <p:cNvSpPr txBox="1"/>
              <p:nvPr/>
            </p:nvSpPr>
            <p:spPr>
              <a:xfrm>
                <a:off x="8086439" y="5386534"/>
                <a:ext cx="1077539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60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:r>
                  <a:rPr lang="ja-JP" altLang="en-US" sz="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幅木：グレージュアッシュ柄</a:t>
                </a:r>
              </a:p>
            </p:txBody>
          </p:sp>
        </p:grpSp>
        <p:grpSp>
          <p:nvGrpSpPr>
            <p:cNvPr id="26" name="グループ化 25">
              <a:extLst>
                <a:ext uri="{FF2B5EF4-FFF2-40B4-BE49-F238E27FC236}">
                  <a16:creationId xmlns:a16="http://schemas.microsoft.com/office/drawing/2014/main" id="{2D242839-1118-C1FC-2B7C-12E8D3828AB5}"/>
                </a:ext>
              </a:extLst>
            </p:cNvPr>
            <p:cNvGrpSpPr/>
            <p:nvPr/>
          </p:nvGrpSpPr>
          <p:grpSpPr>
            <a:xfrm>
              <a:off x="7212943" y="4307397"/>
              <a:ext cx="999674" cy="1473593"/>
              <a:chOff x="7116584" y="4183327"/>
              <a:chExt cx="975677" cy="1438220"/>
            </a:xfrm>
          </p:grpSpPr>
          <p:pic>
            <p:nvPicPr>
              <p:cNvPr id="30" name="図 29">
                <a:extLst>
                  <a:ext uri="{FF2B5EF4-FFF2-40B4-BE49-F238E27FC236}">
                    <a16:creationId xmlns:a16="http://schemas.microsoft.com/office/drawing/2014/main" id="{8B1D92ED-ED01-C19A-A515-8F3AF7F3B86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l="1242" t="47258" r="48716" b="16017"/>
              <a:stretch/>
            </p:blipFill>
            <p:spPr>
              <a:xfrm>
                <a:off x="7116584" y="4183327"/>
                <a:ext cx="975677" cy="1438220"/>
              </a:xfrm>
              <a:prstGeom prst="rect">
                <a:avLst/>
              </a:prstGeom>
            </p:spPr>
          </p:pic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4681C42F-7A70-80BE-8C88-D64DF9B366EA}"/>
                  </a:ext>
                </a:extLst>
              </p:cNvPr>
              <p:cNvSpPr txBox="1"/>
              <p:nvPr/>
            </p:nvSpPr>
            <p:spPr>
              <a:xfrm>
                <a:off x="7116584" y="5311675"/>
                <a:ext cx="8896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内装ドア：</a:t>
                </a:r>
                <a:endParaRPr lang="en-US" altLang="ja-JP" sz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r>
                  <a:rPr lang="ja-JP" altLang="en-US" sz="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グレージュアッシュ柄</a:t>
                </a:r>
              </a:p>
            </p:txBody>
          </p:sp>
        </p:grpSp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3C790516-8C7C-1F75-8348-953F602EB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212943" y="5748923"/>
              <a:ext cx="2304949" cy="993189"/>
            </a:xfrm>
            <a:prstGeom prst="rect">
              <a:avLst/>
            </a:prstGeom>
          </p:spPr>
        </p:pic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BB84F6BB-C38C-6561-E862-AA30DFED4E61}"/>
                </a:ext>
              </a:extLst>
            </p:cNvPr>
            <p:cNvSpPr txBox="1"/>
            <p:nvPr/>
          </p:nvSpPr>
          <p:spPr>
            <a:xfrm>
              <a:off x="7212943" y="6552904"/>
              <a:ext cx="1136890" cy="1892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60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 床材：エイジドチェスナット柄</a:t>
              </a:r>
            </a:p>
          </p:txBody>
        </p:sp>
        <p:grpSp>
          <p:nvGrpSpPr>
            <p:cNvPr id="39" name="グループ化 38">
              <a:extLst>
                <a:ext uri="{FF2B5EF4-FFF2-40B4-BE49-F238E27FC236}">
                  <a16:creationId xmlns:a16="http://schemas.microsoft.com/office/drawing/2014/main" id="{40FB043C-EC05-6383-CB15-6DFC78818C88}"/>
                </a:ext>
              </a:extLst>
            </p:cNvPr>
            <p:cNvGrpSpPr/>
            <p:nvPr/>
          </p:nvGrpSpPr>
          <p:grpSpPr>
            <a:xfrm>
              <a:off x="8503124" y="4078625"/>
              <a:ext cx="1260000" cy="720000"/>
              <a:chOff x="8506300" y="4078625"/>
              <a:chExt cx="1260000" cy="720000"/>
            </a:xfrm>
          </p:grpSpPr>
          <p:pic>
            <p:nvPicPr>
              <p:cNvPr id="8" name="図 7">
                <a:extLst>
                  <a:ext uri="{FF2B5EF4-FFF2-40B4-BE49-F238E27FC236}">
                    <a16:creationId xmlns:a16="http://schemas.microsoft.com/office/drawing/2014/main" id="{CECEDCA6-C347-581E-3990-3E328448071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42609"/>
              <a:stretch/>
            </p:blipFill>
            <p:spPr>
              <a:xfrm>
                <a:off x="8506300" y="4078625"/>
                <a:ext cx="1260000" cy="720000"/>
              </a:xfrm>
              <a:prstGeom prst="rect">
                <a:avLst/>
              </a:prstGeom>
            </p:spPr>
          </p:pic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6FF06A63-A960-540A-F8C2-66892A743DB0}"/>
                  </a:ext>
                </a:extLst>
              </p:cNvPr>
              <p:cNvSpPr txBox="1"/>
              <p:nvPr/>
            </p:nvSpPr>
            <p:spPr>
              <a:xfrm>
                <a:off x="8506300" y="4613959"/>
                <a:ext cx="1197764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60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:r>
                  <a:rPr lang="ja-JP" altLang="en-US" sz="60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壁紙：品番</a:t>
                </a:r>
                <a:r>
                  <a:rPr lang="en-US" altLang="ja-JP" sz="60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RE53216</a:t>
                </a:r>
                <a:r>
                  <a:rPr lang="ja-JP" altLang="en-US" sz="60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（サンゲツ）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03011423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93</Words>
  <Application>Microsoft Office PowerPoint</Application>
  <PresentationFormat>A4 210 x 297 mm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ＭＳ Ｐゴシック</vt:lpstr>
      <vt:lpstr>游ゴシック</vt:lpstr>
      <vt:lpstr>Arial</vt:lpstr>
      <vt:lpstr>2_Office テーマ</vt:lpstr>
      <vt:lpstr>1_Office テーマ</vt:lpstr>
      <vt:lpstr>Office テーマ</vt:lpstr>
      <vt:lpstr>Small gathering - CHIC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2022-05-26T12:19:07Z</dcterms:created>
  <dcterms:modified xsi:type="dcterms:W3CDTF">2023-07-31T01:54:10Z</dcterms:modified>
</cp:coreProperties>
</file>