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6" r:id="rId1"/>
    <p:sldMasterId id="2147483673" r:id="rId2"/>
    <p:sldMasterId id="2147483699" r:id="rId3"/>
  </p:sldMasterIdLst>
  <p:notesMasterIdLst>
    <p:notesMasterId r:id="rId5"/>
  </p:notesMasterIdLst>
  <p:sldIdLst>
    <p:sldId id="332" r:id="rId4"/>
  </p:sldIdLst>
  <p:sldSz cx="9906000" cy="6858000" type="A4"/>
  <p:notesSz cx="6858000" cy="9144000"/>
  <p:defaultTextStyle>
    <a:defPPr>
      <a:defRPr lang="en-US"/>
    </a:defPPr>
    <a:lvl1pPr marL="0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1pPr>
    <a:lvl2pPr marL="296906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2pPr>
    <a:lvl3pPr marL="593811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3pPr>
    <a:lvl4pPr marL="890717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4pPr>
    <a:lvl5pPr marL="1187623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5pPr>
    <a:lvl6pPr marL="1484528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6pPr>
    <a:lvl7pPr marL="1781434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7pPr>
    <a:lvl8pPr marL="2078340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8pPr>
    <a:lvl9pPr marL="2375245" algn="l" defTabSz="296906" rtl="0" eaLnBrk="1" latinLnBrk="0" hangingPunct="1">
      <a:defRPr sz="116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3730"/>
    <a:srgbClr val="595959"/>
    <a:srgbClr val="7E7767"/>
    <a:srgbClr val="A49484"/>
    <a:srgbClr val="7D6C59"/>
    <a:srgbClr val="6F5D4F"/>
    <a:srgbClr val="463B2C"/>
    <a:srgbClr val="B9AA93"/>
    <a:srgbClr val="867762"/>
    <a:srgbClr val="C7B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116" autoAdjust="0"/>
    <p:restoredTop sz="97300" autoAdjust="0"/>
  </p:normalViewPr>
  <p:slideViewPr>
    <p:cSldViewPr snapToGrid="0" showGuides="1">
      <p:cViewPr varScale="1">
        <p:scale>
          <a:sx n="102" d="100"/>
          <a:sy n="102" d="100"/>
        </p:scale>
        <p:origin x="35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A3A11-803A-44D0-BD44-257513A769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E1361-B1BE-47C1-AA73-1F9F3BF5626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713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1pPr>
    <a:lvl2pPr marL="402277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2pPr>
    <a:lvl3pPr marL="804555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3pPr>
    <a:lvl4pPr marL="1206833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4pPr>
    <a:lvl5pPr marL="160911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5pPr>
    <a:lvl6pPr marL="2011387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6pPr>
    <a:lvl7pPr marL="2413665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7pPr>
    <a:lvl8pPr marL="2815943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8pPr>
    <a:lvl9pPr marL="3218220" algn="l" defTabSz="804555" rtl="0" eaLnBrk="1" latinLnBrk="0" hangingPunct="1">
      <a:defRPr kumimoji="1" sz="10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14A841-C84E-314B-9029-C2328ADF7D92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2076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7285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2103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3248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317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1" y="3602039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74" indent="0" algn="ctr">
              <a:buNone/>
              <a:defRPr sz="2000"/>
            </a:lvl2pPr>
            <a:lvl3pPr marL="914348" indent="0" algn="ctr">
              <a:buNone/>
              <a:defRPr sz="1800"/>
            </a:lvl3pPr>
            <a:lvl4pPr marL="1371521" indent="0" algn="ctr">
              <a:buNone/>
              <a:defRPr sz="1600"/>
            </a:lvl4pPr>
            <a:lvl5pPr marL="1828695" indent="0" algn="ctr">
              <a:buNone/>
              <a:defRPr sz="1600"/>
            </a:lvl5pPr>
            <a:lvl6pPr marL="2285869" indent="0" algn="ctr">
              <a:buNone/>
              <a:defRPr sz="1600"/>
            </a:lvl6pPr>
            <a:lvl7pPr marL="2743043" indent="0" algn="ctr">
              <a:buNone/>
              <a:defRPr sz="1600"/>
            </a:lvl7pPr>
            <a:lvl8pPr marL="3200217" indent="0" algn="ctr">
              <a:buNone/>
              <a:defRPr sz="1600"/>
            </a:lvl8pPr>
            <a:lvl9pPr marL="365739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47085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135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3290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1001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7217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7367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054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223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0127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607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26173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6184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935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基本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58D02109-A060-15B6-FA5A-AA6B1F5A99F3}"/>
              </a:ext>
            </a:extLst>
          </p:cNvPr>
          <p:cNvGrpSpPr/>
          <p:nvPr userDrawn="1"/>
        </p:nvGrpSpPr>
        <p:grpSpPr>
          <a:xfrm>
            <a:off x="-3" y="0"/>
            <a:ext cx="9906003" cy="619201"/>
            <a:chOff x="-3" y="0"/>
            <a:chExt cx="9906003" cy="619201"/>
          </a:xfrm>
        </p:grpSpPr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01ED4E12-2A71-6D29-630A-4A281AD66C64}"/>
                </a:ext>
              </a:extLst>
            </p:cNvPr>
            <p:cNvSpPr/>
            <p:nvPr userDrawn="1"/>
          </p:nvSpPr>
          <p:spPr>
            <a:xfrm>
              <a:off x="0" y="0"/>
              <a:ext cx="9906000" cy="619200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89" dirty="0">
                <a:solidFill>
                  <a:srgbClr val="605230"/>
                </a:solidFill>
              </a:endParaRPr>
            </a:p>
          </p:txBody>
        </p:sp>
        <p:sp>
          <p:nvSpPr>
            <p:cNvPr id="4" name="正方形/長方形 3">
              <a:extLst>
                <a:ext uri="{FF2B5EF4-FFF2-40B4-BE49-F238E27FC236}">
                  <a16:creationId xmlns:a16="http://schemas.microsoft.com/office/drawing/2014/main" id="{C6D9A417-6925-2A45-49CB-CC3FEA285941}"/>
                </a:ext>
              </a:extLst>
            </p:cNvPr>
            <p:cNvSpPr/>
            <p:nvPr userDrawn="1"/>
          </p:nvSpPr>
          <p:spPr>
            <a:xfrm>
              <a:off x="-3" y="1"/>
              <a:ext cx="1156345" cy="619200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65000"/>
                    <a:lumOff val="35000"/>
                    <a:shade val="30000"/>
                    <a:satMod val="115000"/>
                  </a:schemeClr>
                </a:gs>
                <a:gs pos="50000">
                  <a:schemeClr val="tx1">
                    <a:lumMod val="65000"/>
                    <a:lumOff val="35000"/>
                    <a:shade val="67500"/>
                    <a:satMod val="115000"/>
                  </a:schemeClr>
                </a:gs>
                <a:gs pos="100000">
                  <a:schemeClr val="tx1">
                    <a:lumMod val="65000"/>
                    <a:lumOff val="35000"/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89" dirty="0">
                <a:solidFill>
                  <a:srgbClr val="605230"/>
                </a:solidFill>
              </a:endParaRPr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B551F4F2-C9FC-AE1C-7774-93F10E889752}"/>
                </a:ext>
              </a:extLst>
            </p:cNvPr>
            <p:cNvSpPr txBox="1"/>
            <p:nvPr userDrawn="1"/>
          </p:nvSpPr>
          <p:spPr>
            <a:xfrm>
              <a:off x="248889" y="92955"/>
              <a:ext cx="651139" cy="185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605" dirty="0">
                  <a:solidFill>
                    <a:schemeClr val="bg1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Aparajita" panose="02020603050405020304" pitchFamily="18" charset="0"/>
                </a:rPr>
                <a:t>COORDINATE</a:t>
              </a:r>
              <a:endParaRPr kumimoji="1" lang="ja-JP" altLang="en-US" sz="605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Aparajita" panose="02020603050405020304" pitchFamily="18" charset="0"/>
              </a:endParaRPr>
            </a:p>
          </p:txBody>
        </p:sp>
        <p:pic>
          <p:nvPicPr>
            <p:cNvPr id="6" name="図 5" descr="テキスト, ロゴ&#10;&#10;自動的に生成された説明">
              <a:extLst>
                <a:ext uri="{FF2B5EF4-FFF2-40B4-BE49-F238E27FC236}">
                  <a16:creationId xmlns:a16="http://schemas.microsoft.com/office/drawing/2014/main" id="{1D2C0995-9BAD-7C36-9A59-7D157E4091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264" y="190999"/>
              <a:ext cx="977125" cy="379398"/>
            </a:xfrm>
            <a:prstGeom prst="rect">
              <a:avLst/>
            </a:prstGeom>
          </p:spPr>
        </p:pic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4B71F84C-873B-F7A3-9BAA-7D7F4756C1E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7199" y="125739"/>
              <a:ext cx="0" cy="923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AA268CCB-9B36-84A8-012C-68CBE3EDB6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02578" y="125739"/>
              <a:ext cx="0" cy="9236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タイトル 10">
            <a:extLst>
              <a:ext uri="{FF2B5EF4-FFF2-40B4-BE49-F238E27FC236}">
                <a16:creationId xmlns:a16="http://schemas.microsoft.com/office/drawing/2014/main" id="{32B66E9C-1149-1B21-1E13-E5807EF5D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541" y="154994"/>
            <a:ext cx="6756684" cy="302785"/>
          </a:xfrm>
          <a:prstGeom prst="rect">
            <a:avLst/>
          </a:prstGeom>
        </p:spPr>
        <p:txBody>
          <a:bodyPr wrap="none" anchor="ctr" anchorCtr="0"/>
          <a:lstStyle>
            <a:lvl1pPr>
              <a:defRPr sz="1200" b="1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7" name="テキスト プレースホルダー 16">
            <a:extLst>
              <a:ext uri="{FF2B5EF4-FFF2-40B4-BE49-F238E27FC236}">
                <a16:creationId xmlns:a16="http://schemas.microsoft.com/office/drawing/2014/main" id="{576C3D42-EA1D-3C21-6DB1-5D6A04425F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26425" y="240797"/>
            <a:ext cx="1541463" cy="216982"/>
          </a:xfrm>
          <a:prstGeom prst="rect">
            <a:avLst/>
          </a:prstGeom>
        </p:spPr>
        <p:txBody>
          <a:bodyPr wrap="square" lIns="0" rIns="0" anchor="ctr" anchorCtr="0">
            <a:spAutoFit/>
          </a:bodyPr>
          <a:lstStyle>
            <a:lvl1pPr marL="0" indent="0" algn="r">
              <a:buNone/>
              <a:defRPr sz="900"/>
            </a:lvl1pPr>
            <a:lvl2pPr algn="r">
              <a:defRPr sz="900"/>
            </a:lvl2pPr>
            <a:lvl3pPr algn="r">
              <a:defRPr sz="900"/>
            </a:lvl3pPr>
            <a:lvl4pPr algn="r">
              <a:defRPr sz="900"/>
            </a:lvl4pPr>
            <a:lvl5pPr algn="r">
              <a:defRPr sz="900"/>
            </a:lvl5pPr>
          </a:lstStyle>
          <a:p>
            <a:pPr lvl="0"/>
            <a:endParaRPr kumimoji="1" lang="ja-JP" altLang="en-US" dirty="0"/>
          </a:p>
        </p:txBody>
      </p:sp>
      <p:sp>
        <p:nvSpPr>
          <p:cNvPr id="18" name="Credit">
            <a:extLst>
              <a:ext uri="{FF2B5EF4-FFF2-40B4-BE49-F238E27FC236}">
                <a16:creationId xmlns:a16="http://schemas.microsoft.com/office/drawing/2014/main" id="{F76AAC50-7A5F-27DB-AA37-108D3D09708A}"/>
              </a:ext>
            </a:extLst>
          </p:cNvPr>
          <p:cNvSpPr txBox="1">
            <a:spLocks/>
          </p:cNvSpPr>
          <p:nvPr userDrawn="1"/>
        </p:nvSpPr>
        <p:spPr bwMode="gray">
          <a:xfrm>
            <a:off x="8730482" y="88573"/>
            <a:ext cx="1035818" cy="158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868" rIns="0" bIns="36868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sz="544" b="0" baseline="0" dirty="0">
                <a:solidFill>
                  <a:srgbClr val="504642"/>
                </a:solidFill>
                <a:latin typeface="+mn-lt"/>
                <a:ea typeface="+mn-ea"/>
              </a:rPr>
              <a:t>© Panasonic  Corporation 2023</a:t>
            </a:r>
          </a:p>
        </p:txBody>
      </p:sp>
    </p:spTree>
    <p:extLst>
      <p:ext uri="{BB962C8B-B14F-4D97-AF65-F5344CB8AC3E}">
        <p14:creationId xmlns:p14="http://schemas.microsoft.com/office/powerpoint/2010/main" val="36658665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058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7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8830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7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619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4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4" indent="0">
              <a:buNone/>
              <a:defRPr sz="2000" b="1"/>
            </a:lvl2pPr>
            <a:lvl3pPr marL="914348" indent="0">
              <a:buNone/>
              <a:defRPr sz="1800" b="1"/>
            </a:lvl3pPr>
            <a:lvl4pPr marL="1371521" indent="0">
              <a:buNone/>
              <a:defRPr sz="1600" b="1"/>
            </a:lvl4pPr>
            <a:lvl5pPr marL="1828695" indent="0">
              <a:buNone/>
              <a:defRPr sz="1600" b="1"/>
            </a:lvl5pPr>
            <a:lvl6pPr marL="2285869" indent="0">
              <a:buNone/>
              <a:defRPr sz="1600" b="1"/>
            </a:lvl6pPr>
            <a:lvl7pPr marL="2743043" indent="0">
              <a:buNone/>
              <a:defRPr sz="1600" b="1"/>
            </a:lvl7pPr>
            <a:lvl8pPr marL="3200217" indent="0">
              <a:buNone/>
              <a:defRPr sz="1600" b="1"/>
            </a:lvl8pPr>
            <a:lvl9pPr marL="365739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4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9446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0623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5727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305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174" indent="0">
              <a:buNone/>
              <a:defRPr sz="2800"/>
            </a:lvl2pPr>
            <a:lvl3pPr marL="914348" indent="0">
              <a:buNone/>
              <a:defRPr sz="2400"/>
            </a:lvl3pPr>
            <a:lvl4pPr marL="1371521" indent="0">
              <a:buNone/>
              <a:defRPr sz="2000"/>
            </a:lvl4pPr>
            <a:lvl5pPr marL="1828695" indent="0">
              <a:buNone/>
              <a:defRPr sz="2000"/>
            </a:lvl5pPr>
            <a:lvl6pPr marL="2285869" indent="0">
              <a:buNone/>
              <a:defRPr sz="2000"/>
            </a:lvl6pPr>
            <a:lvl7pPr marL="2743043" indent="0">
              <a:buNone/>
              <a:defRPr sz="2000"/>
            </a:lvl7pPr>
            <a:lvl8pPr marL="3200217" indent="0">
              <a:buNone/>
              <a:defRPr sz="2000"/>
            </a:lvl8pPr>
            <a:lvl9pPr marL="365739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74" indent="0">
              <a:buNone/>
              <a:defRPr sz="1400"/>
            </a:lvl2pPr>
            <a:lvl3pPr marL="914348" indent="0">
              <a:buNone/>
              <a:defRPr sz="1200"/>
            </a:lvl3pPr>
            <a:lvl4pPr marL="1371521" indent="0">
              <a:buNone/>
              <a:defRPr sz="1000"/>
            </a:lvl4pPr>
            <a:lvl5pPr marL="1828695" indent="0">
              <a:buNone/>
              <a:defRPr sz="1000"/>
            </a:lvl5pPr>
            <a:lvl6pPr marL="2285869" indent="0">
              <a:buNone/>
              <a:defRPr sz="1000"/>
            </a:lvl6pPr>
            <a:lvl7pPr marL="2743043" indent="0">
              <a:buNone/>
              <a:defRPr sz="1000"/>
            </a:lvl7pPr>
            <a:lvl8pPr marL="3200217" indent="0">
              <a:buNone/>
              <a:defRPr sz="1000"/>
            </a:lvl8pPr>
            <a:lvl9pPr marL="365739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7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B8384EE3-9841-43E2-B579-1CD4E74D9031}" type="datetimeFigureOut">
              <a:rPr kumimoji="1" lang="ja-JP" altLang="en-US" smtClean="0"/>
              <a:t>2023/7/7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/>
          <a:lstStyle/>
          <a:p>
            <a:fld id="{F319EF0A-F354-4EDB-82F9-5361D73A98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5555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387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2D6B7E3-6D81-4847-93DF-C2EFFE656F52}"/>
              </a:ext>
            </a:extLst>
          </p:cNvPr>
          <p:cNvSpPr/>
          <p:nvPr userDrawn="1"/>
        </p:nvSpPr>
        <p:spPr>
          <a:xfrm>
            <a:off x="0" y="0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EEB8686F-56E9-4EDD-A96C-ED80FAF92B2A}"/>
              </a:ext>
            </a:extLst>
          </p:cNvPr>
          <p:cNvSpPr/>
          <p:nvPr userDrawn="1"/>
        </p:nvSpPr>
        <p:spPr>
          <a:xfrm>
            <a:off x="7451343" y="0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7ECE30D-0157-476B-AFA3-39F85FC0E77E}"/>
              </a:ext>
            </a:extLst>
          </p:cNvPr>
          <p:cNvSpPr/>
          <p:nvPr userDrawn="1"/>
        </p:nvSpPr>
        <p:spPr>
          <a:xfrm>
            <a:off x="0" y="4435553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74D4C91-9E1F-4C77-AEF1-9F76AC0C9BDA}"/>
              </a:ext>
            </a:extLst>
          </p:cNvPr>
          <p:cNvSpPr/>
          <p:nvPr userDrawn="1"/>
        </p:nvSpPr>
        <p:spPr>
          <a:xfrm>
            <a:off x="7451343" y="4435553"/>
            <a:ext cx="2471299" cy="2419392"/>
          </a:xfrm>
          <a:prstGeom prst="rect">
            <a:avLst/>
          </a:prstGeom>
          <a:solidFill>
            <a:srgbClr val="ECE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03C14181-CFDF-45ED-B61C-FCB756B32FB4}"/>
              </a:ext>
            </a:extLst>
          </p:cNvPr>
          <p:cNvSpPr/>
          <p:nvPr userDrawn="1"/>
        </p:nvSpPr>
        <p:spPr>
          <a:xfrm>
            <a:off x="212182" y="247890"/>
            <a:ext cx="9510759" cy="6414619"/>
          </a:xfrm>
          <a:prstGeom prst="roundRect">
            <a:avLst>
              <a:gd name="adj" fmla="val 1967"/>
            </a:avLst>
          </a:prstGeom>
          <a:solidFill>
            <a:srgbClr val="F4F2F0"/>
          </a:solidFill>
          <a:ln>
            <a:noFill/>
          </a:ln>
          <a:effectLst>
            <a:glow rad="165100">
              <a:schemeClr val="tx1">
                <a:alpha val="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1E306837-72F2-4F48-8B05-DF2A7631D081}"/>
              </a:ext>
            </a:extLst>
          </p:cNvPr>
          <p:cNvSpPr/>
          <p:nvPr userDrawn="1"/>
        </p:nvSpPr>
        <p:spPr>
          <a:xfrm>
            <a:off x="212182" y="2419392"/>
            <a:ext cx="9510759" cy="201616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750"/>
          </a:p>
        </p:txBody>
      </p:sp>
    </p:spTree>
    <p:extLst>
      <p:ext uri="{BB962C8B-B14F-4D97-AF65-F5344CB8AC3E}">
        <p14:creationId xmlns:p14="http://schemas.microsoft.com/office/powerpoint/2010/main" val="2636461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348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1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8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2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5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9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3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7" indent="-228587" algn="l" defTabSz="9143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8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1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5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9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3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7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0" algn="l" defTabSz="914348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8753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097" userDrawn="1">
          <p15:clr>
            <a:srgbClr val="F26B43"/>
          </p15:clr>
        </p15:guide>
        <p15:guide id="2" orient="horz" pos="434" userDrawn="1">
          <p15:clr>
            <a:srgbClr val="F26B43"/>
          </p15:clr>
        </p15:guide>
        <p15:guide id="3" pos="3144" userDrawn="1">
          <p15:clr>
            <a:srgbClr val="F26B43"/>
          </p15:clr>
        </p15:guide>
        <p15:guide id="4" pos="2127" userDrawn="1">
          <p15:clr>
            <a:srgbClr val="F26B43"/>
          </p15:clr>
        </p15:guide>
        <p15:guide id="5" pos="2079" userDrawn="1">
          <p15:clr>
            <a:srgbClr val="F26B43"/>
          </p15:clr>
        </p15:guide>
        <p15:guide id="6" pos="1108" userDrawn="1">
          <p15:clr>
            <a:srgbClr val="F26B43"/>
          </p15:clr>
        </p15:guide>
        <p15:guide id="7" pos="1060" userDrawn="1">
          <p15:clr>
            <a:srgbClr val="F26B43"/>
          </p15:clr>
        </p15:guide>
        <p15:guide id="8" pos="90" userDrawn="1">
          <p15:clr>
            <a:srgbClr val="F26B43"/>
          </p15:clr>
        </p15:guide>
        <p15:guide id="9" orient="horz" pos="1658" userDrawn="1">
          <p15:clr>
            <a:srgbClr val="F26B43"/>
          </p15:clr>
        </p15:guide>
        <p15:guide id="10" orient="horz" pos="1704" userDrawn="1">
          <p15:clr>
            <a:srgbClr val="F26B43"/>
          </p15:clr>
        </p15:guide>
        <p15:guide id="11" orient="horz" pos="386" userDrawn="1">
          <p15:clr>
            <a:srgbClr val="F26B43"/>
          </p15:clr>
        </p15:guide>
        <p15:guide id="12" orient="horz" pos="2928" userDrawn="1">
          <p15:clr>
            <a:srgbClr val="F26B43"/>
          </p15:clr>
        </p15:guide>
        <p15:guide id="13" orient="horz" pos="2975" userDrawn="1">
          <p15:clr>
            <a:srgbClr val="F26B43"/>
          </p15:clr>
        </p15:guide>
        <p15:guide id="14" orient="horz" pos="4200" userDrawn="1">
          <p15:clr>
            <a:srgbClr val="F26B43"/>
          </p15:clr>
        </p15:guide>
        <p15:guide id="15" pos="4116" userDrawn="1">
          <p15:clr>
            <a:srgbClr val="F26B43"/>
          </p15:clr>
        </p15:guide>
        <p15:guide id="16" pos="4163" userDrawn="1">
          <p15:clr>
            <a:srgbClr val="F26B43"/>
          </p15:clr>
        </p15:guide>
        <p15:guide id="17" pos="5133" userDrawn="1">
          <p15:clr>
            <a:srgbClr val="F26B43"/>
          </p15:clr>
        </p15:guide>
        <p15:guide id="18" pos="5182" userDrawn="1">
          <p15:clr>
            <a:srgbClr val="F26B43"/>
          </p15:clr>
        </p15:guide>
        <p15:guide id="19" pos="6152" userDrawn="1">
          <p15:clr>
            <a:srgbClr val="F26B43"/>
          </p15:clr>
        </p15:guide>
        <p15:guide id="20" orient="horz" pos="424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jpeg"/><Relationship Id="rId11" Type="http://schemas.openxmlformats.org/officeDocument/2006/relationships/image" Target="../media/image10.jp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738565D3-23BF-3721-CBEE-383064C95083}"/>
              </a:ext>
            </a:extLst>
          </p:cNvPr>
          <p:cNvGrpSpPr/>
          <p:nvPr/>
        </p:nvGrpSpPr>
        <p:grpSpPr>
          <a:xfrm>
            <a:off x="142875" y="3728236"/>
            <a:ext cx="3157538" cy="923949"/>
            <a:chOff x="142875" y="3550866"/>
            <a:chExt cx="3157538" cy="923949"/>
          </a:xfrm>
        </p:grpSpPr>
        <p:grpSp>
          <p:nvGrpSpPr>
            <p:cNvPr id="96" name="グループ化 95">
              <a:extLst>
                <a:ext uri="{FF2B5EF4-FFF2-40B4-BE49-F238E27FC236}">
                  <a16:creationId xmlns:a16="http://schemas.microsoft.com/office/drawing/2014/main" id="{F83E42ED-C7D5-AAAB-6878-CA5AF5A94002}"/>
                </a:ext>
              </a:extLst>
            </p:cNvPr>
            <p:cNvGrpSpPr/>
            <p:nvPr/>
          </p:nvGrpSpPr>
          <p:grpSpPr>
            <a:xfrm>
              <a:off x="143705" y="3986293"/>
              <a:ext cx="3156708" cy="488522"/>
              <a:chOff x="652368" y="4152404"/>
              <a:chExt cx="5252673" cy="761619"/>
            </a:xfrm>
          </p:grpSpPr>
          <p:cxnSp>
            <p:nvCxnSpPr>
              <p:cNvPr id="103" name="直線コネクタ 102">
                <a:extLst>
                  <a:ext uri="{FF2B5EF4-FFF2-40B4-BE49-F238E27FC236}">
                    <a16:creationId xmlns:a16="http://schemas.microsoft.com/office/drawing/2014/main" id="{1E719D7F-7B05-021B-C543-2573931BEB3F}"/>
                  </a:ext>
                </a:extLst>
              </p:cNvPr>
              <p:cNvCxnSpPr/>
              <p:nvPr/>
            </p:nvCxnSpPr>
            <p:spPr>
              <a:xfrm>
                <a:off x="652368" y="4152404"/>
                <a:ext cx="5252673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直線コネクタ 103">
                <a:extLst>
                  <a:ext uri="{FF2B5EF4-FFF2-40B4-BE49-F238E27FC236}">
                    <a16:creationId xmlns:a16="http://schemas.microsoft.com/office/drawing/2014/main" id="{01D136AC-CEB9-6076-11AE-2049CF455D7E}"/>
                  </a:ext>
                </a:extLst>
              </p:cNvPr>
              <p:cNvCxnSpPr/>
              <p:nvPr/>
            </p:nvCxnSpPr>
            <p:spPr>
              <a:xfrm>
                <a:off x="652368" y="4914023"/>
                <a:ext cx="5252673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5" name="テキスト ボックス 75">
              <a:extLst>
                <a:ext uri="{FF2B5EF4-FFF2-40B4-BE49-F238E27FC236}">
                  <a16:creationId xmlns:a16="http://schemas.microsoft.com/office/drawing/2014/main" id="{4748349D-B5D7-48F1-BC02-C353B20C964C}"/>
                </a:ext>
              </a:extLst>
            </p:cNvPr>
            <p:cNvSpPr txBox="1"/>
            <p:nvPr/>
          </p:nvSpPr>
          <p:spPr>
            <a:xfrm>
              <a:off x="142875" y="3550866"/>
              <a:ext cx="2523150" cy="403852"/>
            </a:xfrm>
            <a:prstGeom prst="rect">
              <a:avLst/>
            </a:prstGeom>
            <a:noFill/>
          </p:spPr>
          <p:txBody>
            <a:bodyPr wrap="square" lIns="26999" tIns="26999" rIns="26999" bIns="26999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770" spc="7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COORDINATE</a:t>
              </a:r>
            </a:p>
            <a:p>
              <a:r>
                <a:rPr lang="en-US" altLang="ja-JP" sz="1500" spc="-36" dirty="0">
                  <a:latin typeface="Verdana" panose="020B060403050404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WHITE OAK</a:t>
              </a:r>
            </a:p>
          </p:txBody>
        </p:sp>
        <p:sp>
          <p:nvSpPr>
            <p:cNvPr id="110" name="テキスト ボックス 81">
              <a:extLst>
                <a:ext uri="{FF2B5EF4-FFF2-40B4-BE49-F238E27FC236}">
                  <a16:creationId xmlns:a16="http://schemas.microsoft.com/office/drawing/2014/main" id="{531E5A99-A548-7809-3513-25AEB25D4DE8}"/>
                </a:ext>
              </a:extLst>
            </p:cNvPr>
            <p:cNvSpPr txBox="1"/>
            <p:nvPr/>
          </p:nvSpPr>
          <p:spPr>
            <a:xfrm>
              <a:off x="157645" y="4011786"/>
              <a:ext cx="2290715" cy="459764"/>
            </a:xfrm>
            <a:prstGeom prst="rect">
              <a:avLst/>
            </a:prstGeom>
            <a:noFill/>
          </p:spPr>
          <p:txBody>
            <a:bodyPr wrap="none" lIns="26999" tIns="26999" rIns="26999" bIns="26999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143"/>
                </a:lnSpc>
                <a:tabLst>
                  <a:tab pos="458200" algn="l"/>
                </a:tabLst>
              </a:pPr>
              <a:r>
                <a:rPr lang="ja-JP" altLang="en-US" sz="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内装ドア ：クラフトレーベル　</a:t>
              </a:r>
              <a:r>
                <a:rPr lang="en-US" altLang="ja-JP" sz="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LJ</a:t>
              </a:r>
              <a:r>
                <a:rPr lang="ja-JP" altLang="en-US" sz="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型　ホワイトオーク柄</a:t>
              </a:r>
            </a:p>
            <a:p>
              <a:pPr>
                <a:lnSpc>
                  <a:spcPts val="1143"/>
                </a:lnSpc>
                <a:tabLst>
                  <a:tab pos="458200" algn="l"/>
                </a:tabLst>
              </a:pPr>
              <a:r>
                <a:rPr lang="ja-JP" altLang="en-US" sz="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床     材 ：アーキスペックフローリング</a:t>
              </a:r>
              <a:r>
                <a:rPr lang="en-US" altLang="ja-JP" sz="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S </a:t>
              </a:r>
              <a:r>
                <a:rPr lang="ja-JP" altLang="en-US" sz="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ラスティック</a:t>
              </a:r>
            </a:p>
            <a:p>
              <a:pPr>
                <a:lnSpc>
                  <a:spcPts val="1143"/>
                </a:lnSpc>
                <a:tabLst>
                  <a:tab pos="458200" algn="l"/>
                </a:tabLst>
              </a:pPr>
              <a:r>
                <a:rPr lang="ja-JP" altLang="en-US" sz="8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	ホワイトオーク柄</a:t>
              </a:r>
            </a:p>
          </p:txBody>
        </p:sp>
      </p:grpSp>
      <p:sp>
        <p:nvSpPr>
          <p:cNvPr id="11" name="タイトル 10">
            <a:extLst>
              <a:ext uri="{FF2B5EF4-FFF2-40B4-BE49-F238E27FC236}">
                <a16:creationId xmlns:a16="http://schemas.microsoft.com/office/drawing/2014/main" id="{4BB9CD0C-DE3A-6EB1-64BC-9B6969AA5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Neo Traditional - GRACE</a:t>
            </a:r>
            <a:endParaRPr lang="ja-JP" altLang="en-US" dirty="0"/>
          </a:p>
        </p:txBody>
      </p:sp>
      <p:sp>
        <p:nvSpPr>
          <p:cNvPr id="12" name="テキスト プレースホルダー 11">
            <a:extLst>
              <a:ext uri="{FF2B5EF4-FFF2-40B4-BE49-F238E27FC236}">
                <a16:creationId xmlns:a16="http://schemas.microsoft.com/office/drawing/2014/main" id="{E29BF357-3A0C-BA4C-F0CA-B50034CD33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en-US" altLang="ja-JP" dirty="0"/>
              <a:t>N-GR-02</a:t>
            </a:r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2F4CCBD-67A9-7F09-847E-06ADF3393A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29" y="4794513"/>
            <a:ext cx="745982" cy="1947600"/>
          </a:xfrm>
          <a:prstGeom prst="rect">
            <a:avLst/>
          </a:prstGeom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BDA2BC7E-F2A8-30D0-58A0-B0C2C3BD272E}"/>
              </a:ext>
            </a:extLst>
          </p:cNvPr>
          <p:cNvGrpSpPr/>
          <p:nvPr/>
        </p:nvGrpSpPr>
        <p:grpSpPr>
          <a:xfrm>
            <a:off x="5358641" y="818754"/>
            <a:ext cx="3864752" cy="3135179"/>
            <a:chOff x="8115300" y="1605132"/>
            <a:chExt cx="6076027" cy="4929018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0F50C2BD-868C-B61E-413F-E4B8C32CDC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15300" y="1699179"/>
              <a:ext cx="2055168" cy="2089035"/>
            </a:xfrm>
            <a:prstGeom prst="rect">
              <a:avLst/>
            </a:prstGeom>
          </p:spPr>
        </p:pic>
        <p:sp>
          <p:nvSpPr>
            <p:cNvPr id="9" name="AutoShape 3">
              <a:extLst>
                <a:ext uri="{FF2B5EF4-FFF2-40B4-BE49-F238E27FC236}">
                  <a16:creationId xmlns:a16="http://schemas.microsoft.com/office/drawing/2014/main" id="{4C60FCB7-74BD-F5B8-9DF1-90AE71EF81C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2202038" y="1699986"/>
              <a:ext cx="1223864" cy="309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1827" tIns="50913" rIns="101827" bIns="50913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2310"/>
            </a:p>
          </p:txBody>
        </p:sp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46B1502F-6DA9-93B4-E305-B0B2DB3A4C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928475" y="1797949"/>
              <a:ext cx="2262852" cy="2643876"/>
            </a:xfrm>
            <a:prstGeom prst="rect">
              <a:avLst/>
            </a:prstGeom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1468C5F1-EB0D-FA84-177E-EFC1F9BD8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3164" y="1605132"/>
              <a:ext cx="1223864" cy="309929"/>
            </a:xfrm>
            <a:custGeom>
              <a:avLst/>
              <a:gdLst>
                <a:gd name="T0" fmla="*/ 186 w 186"/>
                <a:gd name="T1" fmla="*/ 45 h 45"/>
                <a:gd name="T2" fmla="*/ 0 w 186"/>
                <a:gd name="T3" fmla="*/ 45 h 45"/>
                <a:gd name="T4" fmla="*/ 2 w 186"/>
                <a:gd name="T5" fmla="*/ 39 h 45"/>
                <a:gd name="T6" fmla="*/ 0 w 186"/>
                <a:gd name="T7" fmla="*/ 33 h 45"/>
                <a:gd name="T8" fmla="*/ 2 w 186"/>
                <a:gd name="T9" fmla="*/ 28 h 45"/>
                <a:gd name="T10" fmla="*/ 0 w 186"/>
                <a:gd name="T11" fmla="*/ 22 h 45"/>
                <a:gd name="T12" fmla="*/ 2 w 186"/>
                <a:gd name="T13" fmla="*/ 17 h 45"/>
                <a:gd name="T14" fmla="*/ 0 w 186"/>
                <a:gd name="T15" fmla="*/ 11 h 45"/>
                <a:gd name="T16" fmla="*/ 2 w 186"/>
                <a:gd name="T17" fmla="*/ 5 h 45"/>
                <a:gd name="T18" fmla="*/ 0 w 186"/>
                <a:gd name="T19" fmla="*/ 0 h 45"/>
                <a:gd name="T20" fmla="*/ 186 w 186"/>
                <a:gd name="T21" fmla="*/ 0 h 45"/>
                <a:gd name="T22" fmla="*/ 184 w 186"/>
                <a:gd name="T23" fmla="*/ 5 h 45"/>
                <a:gd name="T24" fmla="*/ 186 w 186"/>
                <a:gd name="T25" fmla="*/ 11 h 45"/>
                <a:gd name="T26" fmla="*/ 184 w 186"/>
                <a:gd name="T27" fmla="*/ 17 h 45"/>
                <a:gd name="T28" fmla="*/ 186 w 186"/>
                <a:gd name="T29" fmla="*/ 22 h 45"/>
                <a:gd name="T30" fmla="*/ 184 w 186"/>
                <a:gd name="T31" fmla="*/ 28 h 45"/>
                <a:gd name="T32" fmla="*/ 186 w 186"/>
                <a:gd name="T33" fmla="*/ 33 h 45"/>
                <a:gd name="T34" fmla="*/ 184 w 186"/>
                <a:gd name="T35" fmla="*/ 39 h 45"/>
                <a:gd name="T36" fmla="*/ 186 w 186"/>
                <a:gd name="T3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6" h="45">
                  <a:moveTo>
                    <a:pt x="186" y="45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0" y="42"/>
                    <a:pt x="2" y="42"/>
                    <a:pt x="2" y="39"/>
                  </a:cubicBezTo>
                  <a:cubicBezTo>
                    <a:pt x="2" y="36"/>
                    <a:pt x="0" y="36"/>
                    <a:pt x="0" y="33"/>
                  </a:cubicBezTo>
                  <a:cubicBezTo>
                    <a:pt x="0" y="31"/>
                    <a:pt x="2" y="31"/>
                    <a:pt x="2" y="28"/>
                  </a:cubicBezTo>
                  <a:cubicBezTo>
                    <a:pt x="2" y="25"/>
                    <a:pt x="0" y="25"/>
                    <a:pt x="0" y="22"/>
                  </a:cubicBezTo>
                  <a:cubicBezTo>
                    <a:pt x="0" y="19"/>
                    <a:pt x="2" y="19"/>
                    <a:pt x="2" y="17"/>
                  </a:cubicBezTo>
                  <a:cubicBezTo>
                    <a:pt x="2" y="14"/>
                    <a:pt x="0" y="14"/>
                    <a:pt x="0" y="11"/>
                  </a:cubicBezTo>
                  <a:cubicBezTo>
                    <a:pt x="0" y="8"/>
                    <a:pt x="2" y="8"/>
                    <a:pt x="2" y="5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6" y="2"/>
                    <a:pt x="184" y="2"/>
                    <a:pt x="184" y="5"/>
                  </a:cubicBezTo>
                  <a:cubicBezTo>
                    <a:pt x="184" y="8"/>
                    <a:pt x="186" y="8"/>
                    <a:pt x="186" y="11"/>
                  </a:cubicBezTo>
                  <a:cubicBezTo>
                    <a:pt x="186" y="14"/>
                    <a:pt x="184" y="14"/>
                    <a:pt x="184" y="17"/>
                  </a:cubicBezTo>
                  <a:cubicBezTo>
                    <a:pt x="184" y="19"/>
                    <a:pt x="186" y="19"/>
                    <a:pt x="186" y="22"/>
                  </a:cubicBezTo>
                  <a:cubicBezTo>
                    <a:pt x="186" y="25"/>
                    <a:pt x="184" y="25"/>
                    <a:pt x="184" y="28"/>
                  </a:cubicBezTo>
                  <a:cubicBezTo>
                    <a:pt x="184" y="31"/>
                    <a:pt x="186" y="31"/>
                    <a:pt x="186" y="33"/>
                  </a:cubicBezTo>
                  <a:cubicBezTo>
                    <a:pt x="186" y="36"/>
                    <a:pt x="184" y="36"/>
                    <a:pt x="184" y="39"/>
                  </a:cubicBezTo>
                  <a:cubicBezTo>
                    <a:pt x="184" y="42"/>
                    <a:pt x="186" y="42"/>
                    <a:pt x="186" y="45"/>
                  </a:cubicBezTo>
                  <a:close/>
                </a:path>
              </a:pathLst>
            </a:custGeom>
            <a:solidFill>
              <a:srgbClr val="BFBFBF">
                <a:alpha val="60000"/>
              </a:srgbClr>
            </a:solidFill>
            <a:ln>
              <a:noFill/>
            </a:ln>
          </p:spPr>
          <p:txBody>
            <a:bodyPr vert="horz" wrap="square" lIns="101827" tIns="50913" rIns="101827" bIns="50913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2310"/>
            </a:p>
          </p:txBody>
        </p:sp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37ABC093-C8E5-C4C7-0458-AC9726E1D7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65106" y="4144368"/>
              <a:ext cx="2826893" cy="2389782"/>
            </a:xfrm>
            <a:prstGeom prst="rect">
              <a:avLst/>
            </a:prstGeom>
            <a:ln w="571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B0D2BE1A-8903-1799-7686-6E25DE2BF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6886" y="3937030"/>
              <a:ext cx="1223864" cy="309929"/>
            </a:xfrm>
            <a:custGeom>
              <a:avLst/>
              <a:gdLst>
                <a:gd name="T0" fmla="*/ 186 w 186"/>
                <a:gd name="T1" fmla="*/ 45 h 45"/>
                <a:gd name="T2" fmla="*/ 0 w 186"/>
                <a:gd name="T3" fmla="*/ 45 h 45"/>
                <a:gd name="T4" fmla="*/ 2 w 186"/>
                <a:gd name="T5" fmla="*/ 39 h 45"/>
                <a:gd name="T6" fmla="*/ 0 w 186"/>
                <a:gd name="T7" fmla="*/ 33 h 45"/>
                <a:gd name="T8" fmla="*/ 2 w 186"/>
                <a:gd name="T9" fmla="*/ 28 h 45"/>
                <a:gd name="T10" fmla="*/ 0 w 186"/>
                <a:gd name="T11" fmla="*/ 22 h 45"/>
                <a:gd name="T12" fmla="*/ 2 w 186"/>
                <a:gd name="T13" fmla="*/ 17 h 45"/>
                <a:gd name="T14" fmla="*/ 0 w 186"/>
                <a:gd name="T15" fmla="*/ 11 h 45"/>
                <a:gd name="T16" fmla="*/ 2 w 186"/>
                <a:gd name="T17" fmla="*/ 5 h 45"/>
                <a:gd name="T18" fmla="*/ 0 w 186"/>
                <a:gd name="T19" fmla="*/ 0 h 45"/>
                <a:gd name="T20" fmla="*/ 186 w 186"/>
                <a:gd name="T21" fmla="*/ 0 h 45"/>
                <a:gd name="T22" fmla="*/ 184 w 186"/>
                <a:gd name="T23" fmla="*/ 5 h 45"/>
                <a:gd name="T24" fmla="*/ 186 w 186"/>
                <a:gd name="T25" fmla="*/ 11 h 45"/>
                <a:gd name="T26" fmla="*/ 184 w 186"/>
                <a:gd name="T27" fmla="*/ 17 h 45"/>
                <a:gd name="T28" fmla="*/ 186 w 186"/>
                <a:gd name="T29" fmla="*/ 22 h 45"/>
                <a:gd name="T30" fmla="*/ 184 w 186"/>
                <a:gd name="T31" fmla="*/ 28 h 45"/>
                <a:gd name="T32" fmla="*/ 186 w 186"/>
                <a:gd name="T33" fmla="*/ 33 h 45"/>
                <a:gd name="T34" fmla="*/ 184 w 186"/>
                <a:gd name="T35" fmla="*/ 39 h 45"/>
                <a:gd name="T36" fmla="*/ 186 w 186"/>
                <a:gd name="T3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6" h="45">
                  <a:moveTo>
                    <a:pt x="186" y="45"/>
                  </a:moveTo>
                  <a:cubicBezTo>
                    <a:pt x="0" y="45"/>
                    <a:pt x="0" y="45"/>
                    <a:pt x="0" y="45"/>
                  </a:cubicBezTo>
                  <a:cubicBezTo>
                    <a:pt x="0" y="42"/>
                    <a:pt x="2" y="42"/>
                    <a:pt x="2" y="39"/>
                  </a:cubicBezTo>
                  <a:cubicBezTo>
                    <a:pt x="2" y="36"/>
                    <a:pt x="0" y="36"/>
                    <a:pt x="0" y="33"/>
                  </a:cubicBezTo>
                  <a:cubicBezTo>
                    <a:pt x="0" y="31"/>
                    <a:pt x="2" y="31"/>
                    <a:pt x="2" y="28"/>
                  </a:cubicBezTo>
                  <a:cubicBezTo>
                    <a:pt x="2" y="25"/>
                    <a:pt x="0" y="25"/>
                    <a:pt x="0" y="22"/>
                  </a:cubicBezTo>
                  <a:cubicBezTo>
                    <a:pt x="0" y="19"/>
                    <a:pt x="2" y="19"/>
                    <a:pt x="2" y="17"/>
                  </a:cubicBezTo>
                  <a:cubicBezTo>
                    <a:pt x="2" y="14"/>
                    <a:pt x="0" y="14"/>
                    <a:pt x="0" y="11"/>
                  </a:cubicBezTo>
                  <a:cubicBezTo>
                    <a:pt x="0" y="8"/>
                    <a:pt x="2" y="8"/>
                    <a:pt x="2" y="5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6" y="2"/>
                    <a:pt x="184" y="2"/>
                    <a:pt x="184" y="5"/>
                  </a:cubicBezTo>
                  <a:cubicBezTo>
                    <a:pt x="184" y="8"/>
                    <a:pt x="186" y="8"/>
                    <a:pt x="186" y="11"/>
                  </a:cubicBezTo>
                  <a:cubicBezTo>
                    <a:pt x="186" y="14"/>
                    <a:pt x="184" y="14"/>
                    <a:pt x="184" y="17"/>
                  </a:cubicBezTo>
                  <a:cubicBezTo>
                    <a:pt x="184" y="19"/>
                    <a:pt x="186" y="19"/>
                    <a:pt x="186" y="22"/>
                  </a:cubicBezTo>
                  <a:cubicBezTo>
                    <a:pt x="186" y="25"/>
                    <a:pt x="184" y="25"/>
                    <a:pt x="184" y="28"/>
                  </a:cubicBezTo>
                  <a:cubicBezTo>
                    <a:pt x="184" y="31"/>
                    <a:pt x="186" y="31"/>
                    <a:pt x="186" y="33"/>
                  </a:cubicBezTo>
                  <a:cubicBezTo>
                    <a:pt x="186" y="36"/>
                    <a:pt x="184" y="36"/>
                    <a:pt x="184" y="39"/>
                  </a:cubicBezTo>
                  <a:cubicBezTo>
                    <a:pt x="184" y="42"/>
                    <a:pt x="186" y="42"/>
                    <a:pt x="186" y="45"/>
                  </a:cubicBezTo>
                  <a:close/>
                </a:path>
              </a:pathLst>
            </a:custGeom>
            <a:solidFill>
              <a:srgbClr val="BFBFBF">
                <a:alpha val="60000"/>
              </a:srgbClr>
            </a:solidFill>
            <a:ln>
              <a:noFill/>
            </a:ln>
          </p:spPr>
          <p:txBody>
            <a:bodyPr vert="horz" wrap="square" lIns="101827" tIns="50913" rIns="101827" bIns="50913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ja-JP" altLang="en-US" sz="2310"/>
            </a:p>
          </p:txBody>
        </p:sp>
      </p:grpSp>
      <p:pic>
        <p:nvPicPr>
          <p:cNvPr id="23" name="図 22">
            <a:extLst>
              <a:ext uri="{FF2B5EF4-FFF2-40B4-BE49-F238E27FC236}">
                <a16:creationId xmlns:a16="http://schemas.microsoft.com/office/drawing/2014/main" id="{D6D44AF5-5F83-8C79-8E1B-68A2D2362B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928" y="688973"/>
            <a:ext cx="4488312" cy="2880000"/>
          </a:xfrm>
          <a:prstGeom prst="rect">
            <a:avLst/>
          </a:prstGeom>
        </p:spPr>
      </p:pic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434602A6-7716-E12A-1C6C-B5C7083697A4}"/>
              </a:ext>
            </a:extLst>
          </p:cNvPr>
          <p:cNvGrpSpPr/>
          <p:nvPr/>
        </p:nvGrpSpPr>
        <p:grpSpPr>
          <a:xfrm>
            <a:off x="1754503" y="4150210"/>
            <a:ext cx="8007792" cy="2591903"/>
            <a:chOff x="1754503" y="4150210"/>
            <a:chExt cx="8007792" cy="2591903"/>
          </a:xfrm>
        </p:grpSpPr>
        <p:grpSp>
          <p:nvGrpSpPr>
            <p:cNvPr id="27" name="グループ化 26">
              <a:extLst>
                <a:ext uri="{FF2B5EF4-FFF2-40B4-BE49-F238E27FC236}">
                  <a16:creationId xmlns:a16="http://schemas.microsoft.com/office/drawing/2014/main" id="{26339220-D9AD-929C-B617-378DF2804EF9}"/>
                </a:ext>
              </a:extLst>
            </p:cNvPr>
            <p:cNvGrpSpPr/>
            <p:nvPr/>
          </p:nvGrpSpPr>
          <p:grpSpPr>
            <a:xfrm>
              <a:off x="4994743" y="4150210"/>
              <a:ext cx="4767552" cy="2520000"/>
              <a:chOff x="4994743" y="4075800"/>
              <a:chExt cx="4767552" cy="2520000"/>
            </a:xfrm>
          </p:grpSpPr>
          <p:pic>
            <p:nvPicPr>
              <p:cNvPr id="2" name="図 1">
                <a:extLst>
                  <a:ext uri="{FF2B5EF4-FFF2-40B4-BE49-F238E27FC236}">
                    <a16:creationId xmlns:a16="http://schemas.microsoft.com/office/drawing/2014/main" id="{6E136499-3338-B4A0-3C1E-2FF0B120FB1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t="1695" r="18310"/>
              <a:stretch/>
            </p:blipFill>
            <p:spPr>
              <a:xfrm>
                <a:off x="4994743" y="4075800"/>
                <a:ext cx="4767552" cy="2520000"/>
              </a:xfrm>
              <a:prstGeom prst="rect">
                <a:avLst/>
              </a:prstGeom>
            </p:spPr>
          </p:pic>
          <p:sp>
            <p:nvSpPr>
              <p:cNvPr id="8" name="テキスト ボックス 96">
                <a:extLst>
                  <a:ext uri="{FF2B5EF4-FFF2-40B4-BE49-F238E27FC236}">
                    <a16:creationId xmlns:a16="http://schemas.microsoft.com/office/drawing/2014/main" id="{8B7D57A6-4623-4816-E69C-B4D786F50283}"/>
                  </a:ext>
                </a:extLst>
              </p:cNvPr>
              <p:cNvSpPr txBox="1"/>
              <p:nvPr/>
            </p:nvSpPr>
            <p:spPr>
              <a:xfrm>
                <a:off x="4994743" y="6404850"/>
                <a:ext cx="2328286" cy="1909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62101" fontAlgn="base">
                  <a:spcAft>
                    <a:spcPct val="0"/>
                  </a:spcAft>
                  <a:defRPr/>
                </a:pPr>
                <a:r>
                  <a:rPr lang="ja-JP" altLang="en-US" sz="600" kern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床材：アーキスペックフローリング</a:t>
                </a:r>
                <a:r>
                  <a:rPr lang="en-US" altLang="ja-JP" sz="600" kern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S </a:t>
                </a:r>
                <a:r>
                  <a:rPr lang="ja-JP" altLang="en-US" sz="600" kern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ラスティック　ホワイトオーク柄</a:t>
                </a:r>
              </a:p>
            </p:txBody>
          </p:sp>
        </p:grpSp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303DBDB9-5FA7-A281-B566-C37C14691B57}"/>
                </a:ext>
              </a:extLst>
            </p:cNvPr>
            <p:cNvGrpSpPr/>
            <p:nvPr/>
          </p:nvGrpSpPr>
          <p:grpSpPr>
            <a:xfrm>
              <a:off x="1754503" y="4794513"/>
              <a:ext cx="1952694" cy="1947600"/>
              <a:chOff x="1724260" y="4793234"/>
              <a:chExt cx="1952694" cy="1947600"/>
            </a:xfrm>
          </p:grpSpPr>
          <p:pic>
            <p:nvPicPr>
              <p:cNvPr id="31" name="図 30">
                <a:extLst>
                  <a:ext uri="{FF2B5EF4-FFF2-40B4-BE49-F238E27FC236}">
                    <a16:creationId xmlns:a16="http://schemas.microsoft.com/office/drawing/2014/main" id="{FA90549C-3467-B2AF-4F5E-DB4CFCD4E79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724260" y="4793234"/>
                <a:ext cx="1952694" cy="1947600"/>
              </a:xfrm>
              <a:prstGeom prst="rect">
                <a:avLst/>
              </a:prstGeom>
              <a:effectLst/>
            </p:spPr>
          </p:pic>
          <p:sp>
            <p:nvSpPr>
              <p:cNvPr id="32" name="テキスト ボックス 104">
                <a:extLst>
                  <a:ext uri="{FF2B5EF4-FFF2-40B4-BE49-F238E27FC236}">
                    <a16:creationId xmlns:a16="http://schemas.microsoft.com/office/drawing/2014/main" id="{0F41EFC7-AC45-85B9-FA86-E94A8DEA6945}"/>
                  </a:ext>
                </a:extLst>
              </p:cNvPr>
              <p:cNvSpPr txBox="1"/>
              <p:nvPr/>
            </p:nvSpPr>
            <p:spPr>
              <a:xfrm>
                <a:off x="1724260" y="6549884"/>
                <a:ext cx="1484831" cy="1909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ja-JP" altLang="en-US" sz="6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内装ドア：ホワイトオーク柄</a:t>
                </a:r>
              </a:p>
            </p:txBody>
          </p:sp>
        </p:grpSp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02ED047E-F52D-B098-AA6D-44A9C0EC149E}"/>
                </a:ext>
              </a:extLst>
            </p:cNvPr>
            <p:cNvGrpSpPr/>
            <p:nvPr/>
          </p:nvGrpSpPr>
          <p:grpSpPr>
            <a:xfrm>
              <a:off x="3629318" y="5928178"/>
              <a:ext cx="1627938" cy="481791"/>
              <a:chOff x="3629318" y="5853768"/>
              <a:chExt cx="1627938" cy="481791"/>
            </a:xfrm>
          </p:grpSpPr>
          <p:pic>
            <p:nvPicPr>
              <p:cNvPr id="37" name="図 36">
                <a:extLst>
                  <a:ext uri="{FF2B5EF4-FFF2-40B4-BE49-F238E27FC236}">
                    <a16:creationId xmlns:a16="http://schemas.microsoft.com/office/drawing/2014/main" id="{F5BE3DAF-5CF1-6752-7147-C6627823BA3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629318" y="5853768"/>
                <a:ext cx="1627938" cy="481791"/>
              </a:xfrm>
              <a:custGeom>
                <a:avLst/>
                <a:gdLst>
                  <a:gd name="connsiteX0" fmla="*/ 0 w 2154167"/>
                  <a:gd name="connsiteY0" fmla="*/ 0 h 289953"/>
                  <a:gd name="connsiteX1" fmla="*/ 2154167 w 2154167"/>
                  <a:gd name="connsiteY1" fmla="*/ 0 h 289953"/>
                  <a:gd name="connsiteX2" fmla="*/ 2154167 w 2154167"/>
                  <a:gd name="connsiteY2" fmla="*/ 289953 h 289953"/>
                  <a:gd name="connsiteX3" fmla="*/ 0 w 2154167"/>
                  <a:gd name="connsiteY3" fmla="*/ 289953 h 289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54167" h="289953">
                    <a:moveTo>
                      <a:pt x="0" y="0"/>
                    </a:moveTo>
                    <a:lnTo>
                      <a:pt x="2154167" y="0"/>
                    </a:lnTo>
                    <a:lnTo>
                      <a:pt x="2154167" y="289953"/>
                    </a:lnTo>
                    <a:lnTo>
                      <a:pt x="0" y="289953"/>
                    </a:lnTo>
                    <a:close/>
                  </a:path>
                </a:pathLst>
              </a:custGeom>
              <a:effectLst/>
            </p:spPr>
          </p:pic>
          <p:sp>
            <p:nvSpPr>
              <p:cNvPr id="38" name="テキスト ボックス 164">
                <a:extLst>
                  <a:ext uri="{FF2B5EF4-FFF2-40B4-BE49-F238E27FC236}">
                    <a16:creationId xmlns:a16="http://schemas.microsoft.com/office/drawing/2014/main" id="{844B15D2-7763-42C4-6A27-83F5BEF52AE0}"/>
                  </a:ext>
                </a:extLst>
              </p:cNvPr>
              <p:cNvSpPr txBox="1"/>
              <p:nvPr/>
            </p:nvSpPr>
            <p:spPr>
              <a:xfrm>
                <a:off x="3629318" y="6150893"/>
                <a:ext cx="918841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ja-JP" altLang="en-US" sz="6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幅木：ホワイトオーク柄</a:t>
                </a:r>
              </a:p>
            </p:txBody>
          </p:sp>
        </p:grpSp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1579A0E2-7337-5D35-B9F5-F482FD59B711}"/>
                </a:ext>
              </a:extLst>
            </p:cNvPr>
            <p:cNvGrpSpPr/>
            <p:nvPr/>
          </p:nvGrpSpPr>
          <p:grpSpPr>
            <a:xfrm>
              <a:off x="3629318" y="4308178"/>
              <a:ext cx="1620000" cy="1620000"/>
              <a:chOff x="3629318" y="4308178"/>
              <a:chExt cx="1620000" cy="1620000"/>
            </a:xfrm>
          </p:grpSpPr>
          <p:pic>
            <p:nvPicPr>
              <p:cNvPr id="22" name="図 21">
                <a:extLst>
                  <a:ext uri="{FF2B5EF4-FFF2-40B4-BE49-F238E27FC236}">
                    <a16:creationId xmlns:a16="http://schemas.microsoft.com/office/drawing/2014/main" id="{9502FF7D-A4CB-3493-E3BF-63B6300F3F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29318" y="4308178"/>
                <a:ext cx="1620000" cy="1620000"/>
              </a:xfrm>
              <a:prstGeom prst="rect">
                <a:avLst/>
              </a:prstGeom>
            </p:spPr>
          </p:pic>
          <p:sp>
            <p:nvSpPr>
              <p:cNvPr id="35" name="テキスト ボックス 152">
                <a:extLst>
                  <a:ext uri="{FF2B5EF4-FFF2-40B4-BE49-F238E27FC236}">
                    <a16:creationId xmlns:a16="http://schemas.microsoft.com/office/drawing/2014/main" id="{C729CC64-D575-F3BD-B960-73D1213A73D9}"/>
                  </a:ext>
                </a:extLst>
              </p:cNvPr>
              <p:cNvSpPr txBox="1"/>
              <p:nvPr/>
            </p:nvSpPr>
            <p:spPr>
              <a:xfrm>
                <a:off x="3629318" y="5737228"/>
                <a:ext cx="1415154" cy="1909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ja-JP" altLang="en-US" sz="6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壁紙：品番</a:t>
                </a:r>
                <a:r>
                  <a:rPr lang="en-US" altLang="ja-JP" sz="6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TH32206</a:t>
                </a:r>
                <a:r>
                  <a:rPr lang="ja-JP" altLang="en-US" sz="6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（サンゲツ）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49204829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SPゴシック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45</Words>
  <Application>Microsoft Office PowerPoint</Application>
  <PresentationFormat>A4 210 x 297 mm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ＭＳ Ｐゴシック</vt:lpstr>
      <vt:lpstr>游ゴシック</vt:lpstr>
      <vt:lpstr>Arial</vt:lpstr>
      <vt:lpstr>Verdana</vt:lpstr>
      <vt:lpstr>2_Office テーマ</vt:lpstr>
      <vt:lpstr>1_Office テーマ</vt:lpstr>
      <vt:lpstr>Office テーマ</vt:lpstr>
      <vt:lpstr>Neo Traditional - GRACE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2022-05-26T12:19:07Z</dcterms:created>
  <dcterms:modified xsi:type="dcterms:W3CDTF">2023-07-07T07:59:42Z</dcterms:modified>
</cp:coreProperties>
</file>