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865BC43-F6AE-493F-8662-9B309413F94C}"/>
              </a:ext>
            </a:extLst>
          </p:cNvPr>
          <p:cNvGrpSpPr/>
          <p:nvPr/>
        </p:nvGrpSpPr>
        <p:grpSpPr>
          <a:xfrm>
            <a:off x="8145206" y="4307398"/>
            <a:ext cx="1369000" cy="1332000"/>
            <a:chOff x="8145206" y="4307398"/>
            <a:chExt cx="1369000" cy="133200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18056ED-FB79-F2FA-3B08-07D9DA74E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5206" y="4307398"/>
              <a:ext cx="1369000" cy="1332000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4B0CC212-D4B8-6B51-7A56-B30137D03607}"/>
                </a:ext>
              </a:extLst>
            </p:cNvPr>
            <p:cNvSpPr txBox="1"/>
            <p:nvPr/>
          </p:nvSpPr>
          <p:spPr>
            <a:xfrm>
              <a:off x="8206956" y="5350731"/>
              <a:ext cx="1305905" cy="1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壁紙：品番</a:t>
              </a:r>
              <a:r>
                <a:rPr lang="en-US" altLang="ja-JP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FE76058</a:t>
              </a:r>
              <a:r>
                <a:rPr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（サンゲツ）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A52311-5CFD-F0F1-2E37-02DA46344D2E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831658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経年変化した素材と相性の良いウォールナットをメインにコーディネイト。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ブラックフレームのパーティションで、空間をゆるやかに間仕切る。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イギリスや北欧のヴィンテージ家具など、自然素材を活かしつつ</a:t>
              </a:r>
              <a:endParaRPr lang="en-US" altLang="ja-JP" sz="898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ヴィンテージとモダンを融合させたどこか懐かしく、ほっとするインテリア。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065400"/>
              <a:ext cx="4773612" cy="555300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#NOSTALGIC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#SUSTAINABLE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</a:t>
              </a:r>
            </a:p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素材感、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愛着、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文化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Neo Traditional - TRAD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N-TR-01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BEC9767-668E-DB28-BC78-0F19683E2A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4" r="7600"/>
          <a:stretch/>
        </p:blipFill>
        <p:spPr>
          <a:xfrm>
            <a:off x="6957559" y="2597329"/>
            <a:ext cx="1980000" cy="1440000"/>
          </a:xfrm>
          <a:prstGeom prst="rect">
            <a:avLst/>
          </a:prstGeom>
        </p:spPr>
      </p:pic>
      <p:pic>
        <p:nvPicPr>
          <p:cNvPr id="13" name="図 12" descr="棚に置かれた図書館&#10;&#10;自動的に生成された説明">
            <a:extLst>
              <a:ext uri="{FF2B5EF4-FFF2-40B4-BE49-F238E27FC236}">
                <a16:creationId xmlns:a16="http://schemas.microsoft.com/office/drawing/2014/main" id="{F97AAC09-9B90-B6D9-EC46-9253CDF5E5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33"/>
          <a:stretch/>
        </p:blipFill>
        <p:spPr>
          <a:xfrm>
            <a:off x="7790534" y="895803"/>
            <a:ext cx="1980000" cy="1440000"/>
          </a:xfrm>
          <a:prstGeom prst="rect">
            <a:avLst/>
          </a:prstGeom>
        </p:spPr>
      </p:pic>
      <p:pic>
        <p:nvPicPr>
          <p:cNvPr id="14" name="図 13" descr="ダイアグラム&#10;&#10;自動的に生成された説明">
            <a:extLst>
              <a:ext uri="{FF2B5EF4-FFF2-40B4-BE49-F238E27FC236}">
                <a16:creationId xmlns:a16="http://schemas.microsoft.com/office/drawing/2014/main" id="{7116EED6-C48C-334D-4C24-AD89630CA6F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5592267"/>
            <a:ext cx="1544400" cy="1149845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C063C65-9C02-2101-5D2F-A1DC426EAE11}"/>
              </a:ext>
            </a:extLst>
          </p:cNvPr>
          <p:cNvGrpSpPr/>
          <p:nvPr/>
        </p:nvGrpSpPr>
        <p:grpSpPr>
          <a:xfrm>
            <a:off x="7210207" y="5712252"/>
            <a:ext cx="2303999" cy="1029862"/>
            <a:chOff x="7116584" y="5556831"/>
            <a:chExt cx="2245752" cy="1002226"/>
          </a:xfrm>
        </p:grpSpPr>
        <p:pic>
          <p:nvPicPr>
            <p:cNvPr id="28" name="図 27" descr="建物, 男 が含まれている画像&#10;&#10;自動的に生成された説明">
              <a:extLst>
                <a:ext uri="{FF2B5EF4-FFF2-40B4-BE49-F238E27FC236}">
                  <a16:creationId xmlns:a16="http://schemas.microsoft.com/office/drawing/2014/main" id="{A3FDF26C-68DE-F169-D48E-E1F558DF5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158" r="16840"/>
            <a:stretch/>
          </p:blipFill>
          <p:spPr>
            <a:xfrm>
              <a:off x="7116584" y="5556831"/>
              <a:ext cx="2245752" cy="1002226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30DC2CA-CDDA-3119-2F4A-E9C0A772F3E0}"/>
                </a:ext>
              </a:extLst>
            </p:cNvPr>
            <p:cNvSpPr txBox="1"/>
            <p:nvPr/>
          </p:nvSpPr>
          <p:spPr>
            <a:xfrm>
              <a:off x="7116584" y="6374391"/>
              <a:ext cx="105349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床材：ウォールナットクリア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0A04A4D-2077-DF9E-B0C6-77696F38F5F5}"/>
              </a:ext>
            </a:extLst>
          </p:cNvPr>
          <p:cNvGrpSpPr/>
          <p:nvPr/>
        </p:nvGrpSpPr>
        <p:grpSpPr>
          <a:xfrm>
            <a:off x="8096633" y="5529608"/>
            <a:ext cx="1417574" cy="197408"/>
            <a:chOff x="7980600" y="5379089"/>
            <a:chExt cx="1381737" cy="192111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473D1149-D8D7-E14A-183A-599A1E22D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991" b="34991"/>
            <a:stretch/>
          </p:blipFill>
          <p:spPr>
            <a:xfrm>
              <a:off x="7980600" y="5379089"/>
              <a:ext cx="1381737" cy="192111"/>
            </a:xfrm>
            <a:custGeom>
              <a:avLst/>
              <a:gdLst>
                <a:gd name="connsiteX0" fmla="*/ 0 w 2154167"/>
                <a:gd name="connsiteY0" fmla="*/ 0 h 289953"/>
                <a:gd name="connsiteX1" fmla="*/ 2154167 w 2154167"/>
                <a:gd name="connsiteY1" fmla="*/ 0 h 289953"/>
                <a:gd name="connsiteX2" fmla="*/ 2154167 w 2154167"/>
                <a:gd name="connsiteY2" fmla="*/ 289953 h 289953"/>
                <a:gd name="connsiteX3" fmla="*/ 0 w 2154167"/>
                <a:gd name="connsiteY3" fmla="*/ 289953 h 28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67" h="289953">
                  <a:moveTo>
                    <a:pt x="0" y="0"/>
                  </a:moveTo>
                  <a:lnTo>
                    <a:pt x="2154167" y="0"/>
                  </a:lnTo>
                  <a:lnTo>
                    <a:pt x="2154167" y="289953"/>
                  </a:lnTo>
                  <a:lnTo>
                    <a:pt x="0" y="289953"/>
                  </a:lnTo>
                  <a:close/>
                </a:path>
              </a:pathLst>
            </a:cu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5D17041-619E-2448-0E83-02669131B27E}"/>
                </a:ext>
              </a:extLst>
            </p:cNvPr>
            <p:cNvSpPr txBox="1"/>
            <p:nvPr/>
          </p:nvSpPr>
          <p:spPr>
            <a:xfrm>
              <a:off x="8086439" y="5386534"/>
              <a:ext cx="94128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幅木：ウォールナット柄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B32C5DC-5E6A-5A00-A8C9-6BC595B38A73}"/>
              </a:ext>
            </a:extLst>
          </p:cNvPr>
          <p:cNvGrpSpPr/>
          <p:nvPr/>
        </p:nvGrpSpPr>
        <p:grpSpPr>
          <a:xfrm>
            <a:off x="7210208" y="4307398"/>
            <a:ext cx="1010690" cy="1437574"/>
            <a:chOff x="7116585" y="4189677"/>
            <a:chExt cx="985139" cy="1398997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4006DE3-47A7-E3C8-8FCD-13DAD60C2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329" t="22445" r="31025" b="40690"/>
            <a:stretch/>
          </p:blipFill>
          <p:spPr>
            <a:xfrm>
              <a:off x="7116585" y="4189677"/>
              <a:ext cx="985139" cy="1378459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DAF0B22-9D31-C965-21D7-D309B8CB1B85}"/>
                </a:ext>
              </a:extLst>
            </p:cNvPr>
            <p:cNvSpPr txBox="1"/>
            <p:nvPr/>
          </p:nvSpPr>
          <p:spPr>
            <a:xfrm>
              <a:off x="7116585" y="5311675"/>
              <a:ext cx="889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内装ドア：</a:t>
              </a:r>
              <a:endParaRPr lang="en-US" altLang="ja-JP" sz="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ウォールナット柄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814A96E-163B-4A64-3527-DC6D43816E86}"/>
              </a:ext>
            </a:extLst>
          </p:cNvPr>
          <p:cNvGrpSpPr/>
          <p:nvPr/>
        </p:nvGrpSpPr>
        <p:grpSpPr>
          <a:xfrm>
            <a:off x="142875" y="688975"/>
            <a:ext cx="6328111" cy="4271227"/>
            <a:chOff x="142875" y="688975"/>
            <a:chExt cx="6328111" cy="4271227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3541034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ヴィンテージが大好き。古いものを慈しむ丁寧な暮らしがしたい。</a:t>
              </a: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36EC4B6-BB64-F267-E260-DEBD7157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82" b="7182"/>
            <a:stretch/>
          </p:blipFill>
          <p:spPr>
            <a:xfrm>
              <a:off x="142875" y="895802"/>
              <a:ext cx="6328111" cy="406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Neo Traditional - TRAD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2023-07-31T01:40:37Z</dcterms:modified>
</cp:coreProperties>
</file>