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4"/>
    <p:sldMasterId id="2147483673" r:id="rId5"/>
    <p:sldMasterId id="2147483699" r:id="rId6"/>
  </p:sldMasterIdLst>
  <p:notesMasterIdLst>
    <p:notesMasterId r:id="rId8"/>
  </p:notesMasterIdLst>
  <p:sldIdLst>
    <p:sldId id="454" r:id="rId7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92" d="100"/>
          <a:sy n="92" d="100"/>
        </p:scale>
        <p:origin x="72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18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2024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11" Type="http://schemas.microsoft.com/office/2007/relationships/hdphoto" Target="../media/hdphoto2.wdp"/><Relationship Id="rId5" Type="http://schemas.openxmlformats.org/officeDocument/2006/relationships/image" Target="../media/image4.jp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 descr="暖炉のあるリビングルーム&#10;&#10;中程度の精度で自動的に生成された説明">
            <a:extLst>
              <a:ext uri="{FF2B5EF4-FFF2-40B4-BE49-F238E27FC236}">
                <a16:creationId xmlns:a16="http://schemas.microsoft.com/office/drawing/2014/main" id="{950C4912-F406-ACF8-66C7-FE65F6862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64"/>
          <a:stretch/>
        </p:blipFill>
        <p:spPr>
          <a:xfrm>
            <a:off x="256183" y="693643"/>
            <a:ext cx="6170399" cy="3943028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F584112-7D8B-44AA-E2A1-60DEA6D7E2A8}"/>
              </a:ext>
            </a:extLst>
          </p:cNvPr>
          <p:cNvGrpSpPr/>
          <p:nvPr/>
        </p:nvGrpSpPr>
        <p:grpSpPr>
          <a:xfrm>
            <a:off x="6610350" y="3718677"/>
            <a:ext cx="1539875" cy="937071"/>
            <a:chOff x="6611980" y="3715225"/>
            <a:chExt cx="1539875" cy="93707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DBAA746B-4A5E-77C8-6D3A-BDC4827863FC}"/>
                </a:ext>
              </a:extLst>
            </p:cNvPr>
            <p:cNvSpPr/>
            <p:nvPr/>
          </p:nvSpPr>
          <p:spPr>
            <a:xfrm>
              <a:off x="6611980" y="3715225"/>
              <a:ext cx="1539875" cy="9370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/>
            </a:p>
          </p:txBody>
        </p:sp>
        <p:sp>
          <p:nvSpPr>
            <p:cNvPr id="5" name="Rectangle 84">
              <a:extLst>
                <a:ext uri="{FF2B5EF4-FFF2-40B4-BE49-F238E27FC236}">
                  <a16:creationId xmlns:a16="http://schemas.microsoft.com/office/drawing/2014/main" id="{C22C7C6E-8021-3B8A-8884-7870F7F79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1980" y="3715225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造作部材　窓枠固定型</a:t>
              </a: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D0C5D58C-4C9E-EC8E-D167-A727C50B4EF1}"/>
                </a:ext>
              </a:extLst>
            </p:cNvPr>
            <p:cNvSpPr/>
            <p:nvPr/>
          </p:nvSpPr>
          <p:spPr>
            <a:xfrm>
              <a:off x="6861887" y="4385437"/>
              <a:ext cx="516167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defTabSz="862101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パールグレー柄</a:t>
              </a: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D8548CC6-98B8-A599-997E-132E2F80F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3436" y="3986296"/>
              <a:ext cx="1036962" cy="396000"/>
            </a:xfrm>
            <a:prstGeom prst="rect">
              <a:avLst/>
            </a:prstGeom>
          </p:spPr>
        </p:pic>
      </p:grpSp>
      <p:pic>
        <p:nvPicPr>
          <p:cNvPr id="79" name="図 78" descr="ダイアグラム, 設計図&#10;&#10;自動的に生成された説明">
            <a:extLst>
              <a:ext uri="{FF2B5EF4-FFF2-40B4-BE49-F238E27FC236}">
                <a16:creationId xmlns:a16="http://schemas.microsoft.com/office/drawing/2014/main" id="{5E79F098-7A65-74E6-85FD-FB9DDC3AD7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2795" r="8334"/>
          <a:stretch/>
        </p:blipFill>
        <p:spPr>
          <a:xfrm>
            <a:off x="7172788" y="1230044"/>
            <a:ext cx="1955687" cy="1920998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2C8DDCD-3DF3-E5E2-C565-C47ABA6A38AA}"/>
              </a:ext>
            </a:extLst>
          </p:cNvPr>
          <p:cNvGrpSpPr/>
          <p:nvPr/>
        </p:nvGrpSpPr>
        <p:grpSpPr>
          <a:xfrm>
            <a:off x="8226425" y="5731500"/>
            <a:ext cx="1539875" cy="936000"/>
            <a:chOff x="8226425" y="5731500"/>
            <a:chExt cx="1539875" cy="936000"/>
          </a:xfrm>
        </p:grpSpPr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96C1F49C-CF02-E8CF-8610-72217959694E}"/>
                </a:ext>
              </a:extLst>
            </p:cNvPr>
            <p:cNvSpPr/>
            <p:nvPr/>
          </p:nvSpPr>
          <p:spPr>
            <a:xfrm>
              <a:off x="8226425" y="5731500"/>
              <a:ext cx="1539875" cy="93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62" name="Rectangle 84">
              <a:extLst>
                <a:ext uri="{FF2B5EF4-FFF2-40B4-BE49-F238E27FC236}">
                  <a16:creationId xmlns:a16="http://schemas.microsoft.com/office/drawing/2014/main" id="{49A6F060-44BD-01F5-3221-2A84FE17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6425" y="5731500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床材</a:t>
              </a:r>
            </a:p>
          </p:txBody>
        </p:sp>
        <p:sp>
          <p:nvSpPr>
            <p:cNvPr id="8" name="Text Box 371">
              <a:extLst>
                <a:ext uri="{FF2B5EF4-FFF2-40B4-BE49-F238E27FC236}">
                  <a16:creationId xmlns:a16="http://schemas.microsoft.com/office/drawing/2014/main" id="{AA3FE58D-327E-0BAF-0E87-FB971DD879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2672" y="5931994"/>
              <a:ext cx="588302" cy="14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50400" anchor="t" anchorCtr="0">
              <a:spAutoFit/>
            </a:bodyPr>
            <a:lstStyle>
              <a:lvl1pPr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862101" eaLnBrk="1" fontAlgn="base" hangingPunct="1">
                <a:spcAft>
                  <a:spcPct val="0"/>
                </a:spcAft>
                <a:defRPr/>
              </a:pPr>
              <a:r>
                <a:rPr lang="ja-JP" altLang="en-US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ベリティスフロアー</a:t>
              </a:r>
            </a:p>
          </p:txBody>
        </p:sp>
        <p:sp>
          <p:nvSpPr>
            <p:cNvPr id="42" name="Text Box 371">
              <a:extLst>
                <a:ext uri="{FF2B5EF4-FFF2-40B4-BE49-F238E27FC236}">
                  <a16:creationId xmlns:a16="http://schemas.microsoft.com/office/drawing/2014/main" id="{DE8073E7-8C43-2A40-1B51-24829FE420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7962" y="6476982"/>
              <a:ext cx="477695" cy="121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28800" rIns="0" bIns="0" anchor="ctr" anchorCtr="1">
              <a:spAutoFit/>
            </a:bodyPr>
            <a:lstStyle>
              <a:lvl1pPr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defTabSz="862101" eaLnBrk="1" fontAlgn="base" hangingPunct="1">
                <a:spcAft>
                  <a:spcPct val="0"/>
                </a:spcAft>
                <a:defRPr/>
              </a:pPr>
              <a:r>
                <a:rPr lang="ja-JP" altLang="en-US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グレーコンク柄</a:t>
              </a:r>
            </a:p>
          </p:txBody>
        </p:sp>
        <p:pic>
          <p:nvPicPr>
            <p:cNvPr id="25" name="図 24" descr="屋外, 座る, 敷物, 水 が含まれている画像&#10;&#10;自動的に生成された説明">
              <a:extLst>
                <a:ext uri="{FF2B5EF4-FFF2-40B4-BE49-F238E27FC236}">
                  <a16:creationId xmlns:a16="http://schemas.microsoft.com/office/drawing/2014/main" id="{53E28340-A0A2-6815-BAE0-262CEB901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9" b="7767"/>
            <a:stretch/>
          </p:blipFill>
          <p:spPr>
            <a:xfrm>
              <a:off x="8478435" y="6075219"/>
              <a:ext cx="1036800" cy="396944"/>
            </a:xfrm>
            <a:prstGeom prst="rect">
              <a:avLst/>
            </a:prstGeom>
          </p:spPr>
        </p:pic>
      </p:grpSp>
      <p:pic>
        <p:nvPicPr>
          <p:cNvPr id="57" name="図 56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4C693169-E6DE-B3A2-9BAB-6A2044E81A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5860" y="6075219"/>
            <a:ext cx="1036800" cy="397797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1E6E4BB-FA0C-42E6-AAF5-35C793D3CA8A}"/>
              </a:ext>
            </a:extLst>
          </p:cNvPr>
          <p:cNvSpPr/>
          <p:nvPr/>
        </p:nvSpPr>
        <p:spPr>
          <a:xfrm>
            <a:off x="142875" y="4722813"/>
            <a:ext cx="6391275" cy="1944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79CA74A0-7FD2-F1F4-3B42-F8242FCE8B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83" y="5184320"/>
            <a:ext cx="491023" cy="1281957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96BCCD34-EB86-8213-EBCA-3F023988E2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170" y="5194801"/>
            <a:ext cx="491023" cy="1281957"/>
          </a:xfrm>
          <a:prstGeom prst="rect">
            <a:avLst/>
          </a:prstGeom>
        </p:spPr>
      </p:pic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64FD57A9-60B4-4499-988A-5E614EA38CFC}"/>
              </a:ext>
            </a:extLst>
          </p:cNvPr>
          <p:cNvSpPr txBox="1"/>
          <p:nvPr/>
        </p:nvSpPr>
        <p:spPr>
          <a:xfrm>
            <a:off x="6096295" y="6652714"/>
            <a:ext cx="3670005" cy="16305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defTabSz="431051">
              <a:lnSpc>
                <a:spcPts val="1112"/>
              </a:lnSpc>
            </a:pPr>
            <a:r>
              <a:rPr lang="ja-JP" altLang="en-US" sz="513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イラストはイメージ図になります。また、印刷物と実物では色柄が異なりますので、現物の商品サンプルなどでお確かめください。</a:t>
            </a:r>
          </a:p>
        </p:txBody>
      </p:sp>
      <p:sp>
        <p:nvSpPr>
          <p:cNvPr id="35" name="テキスト プレースホルダー 34">
            <a:extLst>
              <a:ext uri="{FF2B5EF4-FFF2-40B4-BE49-F238E27FC236}">
                <a16:creationId xmlns:a16="http://schemas.microsoft.com/office/drawing/2014/main" id="{3D52BD26-898F-F07D-8C68-F191EA9D4F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</p:spPr>
        <p:txBody>
          <a:bodyPr/>
          <a:lstStyle/>
          <a:p>
            <a:r>
              <a:rPr kumimoji="1" lang="en-US" altLang="ja-JP" dirty="0"/>
              <a:t>WI-GR-01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9B77DC4-73EB-0136-4AAF-E9267F636214}"/>
              </a:ext>
            </a:extLst>
          </p:cNvPr>
          <p:cNvGrpSpPr/>
          <p:nvPr/>
        </p:nvGrpSpPr>
        <p:grpSpPr>
          <a:xfrm>
            <a:off x="142875" y="4709775"/>
            <a:ext cx="6392212" cy="184666"/>
            <a:chOff x="142875" y="4709775"/>
            <a:chExt cx="6392212" cy="184666"/>
          </a:xfrm>
        </p:grpSpPr>
        <p:sp>
          <p:nvSpPr>
            <p:cNvPr id="68" name="Rectangle 84">
              <a:extLst>
                <a:ext uri="{FF2B5EF4-FFF2-40B4-BE49-F238E27FC236}">
                  <a16:creationId xmlns:a16="http://schemas.microsoft.com/office/drawing/2014/main" id="{0841C798-9666-4A2B-B434-290F77AB1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4727361"/>
              <a:ext cx="6392212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pPr defTabSz="431051">
                <a:spcBef>
                  <a:spcPct val="50000"/>
                </a:spcBef>
              </a:pPr>
              <a:r>
                <a:rPr lang="ja-JP" altLang="en-US" sz="800" dirty="0">
                  <a:solidFill>
                    <a:prstClr val="white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内装ドア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B5C58AA2-D7DF-A31E-43A2-6E781C629543}"/>
                </a:ext>
              </a:extLst>
            </p:cNvPr>
            <p:cNvSpPr txBox="1"/>
            <p:nvPr/>
          </p:nvSpPr>
          <p:spPr>
            <a:xfrm>
              <a:off x="761850" y="4709775"/>
              <a:ext cx="986900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60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グレージュアッシュ柄</a:t>
              </a:r>
            </a:p>
          </p:txBody>
        </p:sp>
      </p:grp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B62BF2AC-F744-EC3A-C71C-C2FAE80C019B}"/>
              </a:ext>
            </a:extLst>
          </p:cNvPr>
          <p:cNvSpPr/>
          <p:nvPr/>
        </p:nvSpPr>
        <p:spPr>
          <a:xfrm>
            <a:off x="587312" y="4859609"/>
            <a:ext cx="166712" cy="133508"/>
          </a:xfrm>
          <a:prstGeom prst="rect">
            <a:avLst/>
          </a:prstGeom>
          <a:ln>
            <a:noFill/>
          </a:ln>
        </p:spPr>
        <p:txBody>
          <a:bodyPr wrap="none" lIns="0" tIns="10800" rIns="0" bIns="10800">
            <a:spAutoFit/>
          </a:bodyPr>
          <a:lstStyle/>
          <a:p>
            <a:pPr defTabSz="406454"/>
            <a:r>
              <a:rPr lang="en-US" altLang="ja-JP" sz="726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LDK</a:t>
            </a:r>
            <a:endParaRPr lang="ja-JP" altLang="en-US" sz="726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DCF114-69D4-0E4C-3DCD-31D8B3413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081" y="4998017"/>
            <a:ext cx="644400" cy="14400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ctr">
              <a:spcBef>
                <a:spcPct val="0"/>
              </a:spcBef>
              <a:spcAft>
                <a:spcPts val="50"/>
              </a:spcAft>
            </a:pPr>
            <a:r>
              <a:rPr lang="en-US" altLang="ja-JP" sz="7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itchFamily="50" charset="-128"/>
              </a:rPr>
              <a:t>LE</a:t>
            </a:r>
            <a:r>
              <a:rPr lang="ja-JP" altLang="en-US" sz="7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itchFamily="50" charset="-128"/>
              </a:rPr>
              <a:t>型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AD5D2955-93AA-7CF9-34D8-08A8D1543323}"/>
              </a:ext>
            </a:extLst>
          </p:cNvPr>
          <p:cNvSpPr/>
          <p:nvPr/>
        </p:nvSpPr>
        <p:spPr>
          <a:xfrm>
            <a:off x="3823883" y="4859609"/>
            <a:ext cx="185948" cy="133508"/>
          </a:xfrm>
          <a:prstGeom prst="rect">
            <a:avLst/>
          </a:prstGeom>
          <a:ln>
            <a:noFill/>
          </a:ln>
        </p:spPr>
        <p:txBody>
          <a:bodyPr wrap="none" lIns="0" tIns="10800" rIns="0" bIns="10800">
            <a:spAutoFit/>
          </a:bodyPr>
          <a:lstStyle/>
          <a:p>
            <a:pPr defTabSz="406454"/>
            <a:r>
              <a:rPr lang="ja-JP" altLang="en-US" sz="726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洗面</a:t>
            </a:r>
            <a:endParaRPr lang="ja-JP" altLang="en-US" sz="726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0791B5F0-B069-8FCF-A9C3-CB5EB562E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3883" y="4998017"/>
            <a:ext cx="644400" cy="14400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ctr">
              <a:spcBef>
                <a:spcPct val="0"/>
              </a:spcBef>
              <a:spcAft>
                <a:spcPts val="50"/>
              </a:spcAft>
            </a:pPr>
            <a:r>
              <a:rPr lang="en-US" altLang="ja-JP" sz="7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itchFamily="50" charset="-128"/>
              </a:rPr>
              <a:t>DE</a:t>
            </a:r>
            <a:r>
              <a:rPr lang="ja-JP" altLang="en-US" sz="7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itchFamily="50" charset="-128"/>
              </a:rPr>
              <a:t>型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BB708E3-9D96-061C-485B-025B8CDAF72B}"/>
              </a:ext>
            </a:extLst>
          </p:cNvPr>
          <p:cNvSpPr/>
          <p:nvPr/>
        </p:nvSpPr>
        <p:spPr>
          <a:xfrm>
            <a:off x="2207482" y="4859609"/>
            <a:ext cx="185948" cy="133508"/>
          </a:xfrm>
          <a:prstGeom prst="rect">
            <a:avLst/>
          </a:prstGeom>
          <a:ln>
            <a:noFill/>
          </a:ln>
        </p:spPr>
        <p:txBody>
          <a:bodyPr wrap="none" lIns="0" tIns="10800" rIns="0" bIns="10800">
            <a:spAutoFit/>
          </a:bodyPr>
          <a:lstStyle/>
          <a:p>
            <a:pPr defTabSz="406454"/>
            <a:r>
              <a:rPr lang="ja-JP" altLang="en-US" sz="726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洋室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3DE841DE-3E03-7F09-4C79-01878B143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482" y="4998017"/>
            <a:ext cx="644400" cy="144000"/>
          </a:xfrm>
          <a:prstGeom prst="rect">
            <a:avLst/>
          </a:prstGeom>
          <a:solidFill>
            <a:srgbClr val="96969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ctr">
              <a:spcBef>
                <a:spcPct val="0"/>
              </a:spcBef>
              <a:spcAft>
                <a:spcPts val="50"/>
              </a:spcAft>
            </a:pPr>
            <a:r>
              <a:rPr lang="en-US" altLang="ja-JP" sz="7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itchFamily="50" charset="-128"/>
              </a:rPr>
              <a:t>PK</a:t>
            </a:r>
            <a:r>
              <a:rPr lang="ja-JP" altLang="en-US" sz="7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itchFamily="50" charset="-128"/>
              </a:rPr>
              <a:t>型</a:t>
            </a:r>
          </a:p>
        </p:txBody>
      </p:sp>
      <p:pic>
        <p:nvPicPr>
          <p:cNvPr id="67" name="図 66">
            <a:extLst>
              <a:ext uri="{FF2B5EF4-FFF2-40B4-BE49-F238E27FC236}">
                <a16:creationId xmlns:a16="http://schemas.microsoft.com/office/drawing/2014/main" id="{B0A8A57C-6263-343E-BEF2-9410DB8F27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0857" y="5186367"/>
            <a:ext cx="481206" cy="1296000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8C14C79-4348-2069-8365-6685D25F5BF9}"/>
              </a:ext>
            </a:extLst>
          </p:cNvPr>
          <p:cNvGrpSpPr/>
          <p:nvPr/>
        </p:nvGrpSpPr>
        <p:grpSpPr>
          <a:xfrm>
            <a:off x="8226425" y="4726946"/>
            <a:ext cx="1539875" cy="936000"/>
            <a:chOff x="8226425" y="4726946"/>
            <a:chExt cx="1539875" cy="936000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BC1FA817-57D9-74C7-C545-6C3DA54D8B96}"/>
                </a:ext>
              </a:extLst>
            </p:cNvPr>
            <p:cNvSpPr/>
            <p:nvPr/>
          </p:nvSpPr>
          <p:spPr>
            <a:xfrm>
              <a:off x="8226425" y="4726946"/>
              <a:ext cx="1539875" cy="93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17" name="Rectangle 84">
              <a:extLst>
                <a:ext uri="{FF2B5EF4-FFF2-40B4-BE49-F238E27FC236}">
                  <a16:creationId xmlns:a16="http://schemas.microsoft.com/office/drawing/2014/main" id="{70D859EF-1F97-3076-304A-A97612DB8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6425" y="4726947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インテリアカウンター</a:t>
              </a: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7AD7E088-3BC7-6C29-3CB7-FD333692825E}"/>
                </a:ext>
              </a:extLst>
            </p:cNvPr>
            <p:cNvSpPr/>
            <p:nvPr/>
          </p:nvSpPr>
          <p:spPr>
            <a:xfrm>
              <a:off x="8477962" y="5398845"/>
              <a:ext cx="676467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defTabSz="862101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グレージュアッシュ色</a:t>
              </a:r>
            </a:p>
          </p:txBody>
        </p:sp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B7CA5693-308D-C0F4-1758-7F106C11E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477962" y="4998017"/>
              <a:ext cx="1036327" cy="396000"/>
            </a:xfrm>
            <a:prstGeom prst="rect">
              <a:avLst/>
            </a:prstGeom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03647E27-C036-118E-681E-8294B44617C5}"/>
              </a:ext>
            </a:extLst>
          </p:cNvPr>
          <p:cNvGrpSpPr/>
          <p:nvPr/>
        </p:nvGrpSpPr>
        <p:grpSpPr>
          <a:xfrm>
            <a:off x="6608763" y="4722813"/>
            <a:ext cx="1543985" cy="1944687"/>
            <a:chOff x="6608763" y="4722813"/>
            <a:chExt cx="1543985" cy="1944687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2BA43EFC-904B-B83E-BB11-B7D1793E025C}"/>
                </a:ext>
              </a:extLst>
            </p:cNvPr>
            <p:cNvSpPr/>
            <p:nvPr/>
          </p:nvSpPr>
          <p:spPr>
            <a:xfrm>
              <a:off x="6608763" y="4722813"/>
              <a:ext cx="1543985" cy="19446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 dirty="0"/>
            </a:p>
          </p:txBody>
        </p:sp>
        <p:sp>
          <p:nvSpPr>
            <p:cNvPr id="58" name="Rectangle 84">
              <a:extLst>
                <a:ext uri="{FF2B5EF4-FFF2-40B4-BE49-F238E27FC236}">
                  <a16:creationId xmlns:a16="http://schemas.microsoft.com/office/drawing/2014/main" id="{EA875EFC-0974-485C-4903-3C18EC1DC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8763" y="4727361"/>
              <a:ext cx="1543050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収納用建具　折れ戸</a:t>
              </a: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DAF09B33-0781-F1CE-252D-698D830B307C}"/>
                </a:ext>
              </a:extLst>
            </p:cNvPr>
            <p:cNvSpPr/>
            <p:nvPr/>
          </p:nvSpPr>
          <p:spPr>
            <a:xfrm>
              <a:off x="7044926" y="6350749"/>
              <a:ext cx="671659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algn="ctr" defTabSz="862101" fontAlgn="base">
                <a:spcAft>
                  <a:spcPct val="0"/>
                </a:spcAft>
                <a:defRPr/>
              </a:pPr>
              <a:r>
                <a:rPr lang="en-US" altLang="ja-JP" sz="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PA</a:t>
              </a:r>
              <a:r>
                <a:rPr lang="ja-JP" altLang="en-US" sz="6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型（フラットタイプ）</a:t>
              </a: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C893F26F-1BDB-AA1F-B152-70041D04F4B3}"/>
                </a:ext>
              </a:extLst>
            </p:cNvPr>
            <p:cNvSpPr/>
            <p:nvPr/>
          </p:nvSpPr>
          <p:spPr>
            <a:xfrm>
              <a:off x="7042522" y="6505294"/>
              <a:ext cx="676467" cy="9233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812907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グレージュアッシュ柄</a:t>
              </a:r>
            </a:p>
          </p:txBody>
        </p:sp>
        <p:pic>
          <p:nvPicPr>
            <p:cNvPr id="66" name="図 65" descr="背景パターン&#10;&#10;自動的に生成された説明">
              <a:extLst>
                <a:ext uri="{FF2B5EF4-FFF2-40B4-BE49-F238E27FC236}">
                  <a16:creationId xmlns:a16="http://schemas.microsoft.com/office/drawing/2014/main" id="{40A12C3D-4D1E-4C86-67BE-95CBF7CF0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28591" y="4998017"/>
              <a:ext cx="504328" cy="1350000"/>
            </a:xfrm>
            <a:prstGeom prst="rect">
              <a:avLst/>
            </a:prstGeom>
          </p:spPr>
        </p:pic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E467E213-61DB-32E7-3551-AD2C0BF9BDB6}"/>
              </a:ext>
            </a:extLst>
          </p:cNvPr>
          <p:cNvGrpSpPr/>
          <p:nvPr/>
        </p:nvGrpSpPr>
        <p:grpSpPr>
          <a:xfrm>
            <a:off x="5327434" y="5843796"/>
            <a:ext cx="865622" cy="725295"/>
            <a:chOff x="5327434" y="5843796"/>
            <a:chExt cx="865622" cy="725295"/>
          </a:xfrm>
        </p:grpSpPr>
        <p:sp>
          <p:nvSpPr>
            <p:cNvPr id="70" name="Rectangle 10">
              <a:extLst>
                <a:ext uri="{FF2B5EF4-FFF2-40B4-BE49-F238E27FC236}">
                  <a16:creationId xmlns:a16="http://schemas.microsoft.com/office/drawing/2014/main" id="{07192F1F-9965-6EC3-F9AE-551696FC8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1255" y="5843796"/>
              <a:ext cx="737979" cy="144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62101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角型引手（</a:t>
              </a:r>
              <a:r>
                <a:rPr lang="en-US" altLang="ja-JP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C1</a:t>
              </a: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型）</a:t>
              </a:r>
            </a:p>
          </p:txBody>
        </p:sp>
        <p:sp>
          <p:nvSpPr>
            <p:cNvPr id="71" name="Text Box 149">
              <a:extLst>
                <a:ext uri="{FF2B5EF4-FFF2-40B4-BE49-F238E27FC236}">
                  <a16:creationId xmlns:a16="http://schemas.microsoft.com/office/drawing/2014/main" id="{4DBA4F8B-9E85-91CA-7B4E-05BDE8321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7434" y="6476758"/>
              <a:ext cx="865622" cy="92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 anchorCtr="1">
              <a:spAutoFit/>
            </a:bodyPr>
            <a:lstStyle>
              <a:lvl1pPr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78726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サテンシルバー色（メッキ）</a:t>
              </a:r>
            </a:p>
          </p:txBody>
        </p:sp>
        <p:pic>
          <p:nvPicPr>
            <p:cNvPr id="72" name="図 71">
              <a:extLst>
                <a:ext uri="{FF2B5EF4-FFF2-40B4-BE49-F238E27FC236}">
                  <a16:creationId xmlns:a16="http://schemas.microsoft.com/office/drawing/2014/main" id="{A4296D1C-052E-D576-C45D-CE7102743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/>
            <a:stretch/>
          </p:blipFill>
          <p:spPr>
            <a:xfrm>
              <a:off x="5562677" y="6034277"/>
              <a:ext cx="395135" cy="396000"/>
            </a:xfrm>
            <a:prstGeom prst="rect">
              <a:avLst/>
            </a:prstGeom>
          </p:spPr>
        </p:pic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CF5ECDBA-5CF7-4C1F-DF7D-81FB2DF385AD}"/>
              </a:ext>
            </a:extLst>
          </p:cNvPr>
          <p:cNvGrpSpPr/>
          <p:nvPr/>
        </p:nvGrpSpPr>
        <p:grpSpPr>
          <a:xfrm>
            <a:off x="5283032" y="4998017"/>
            <a:ext cx="954424" cy="687280"/>
            <a:chOff x="1693644" y="2723860"/>
            <a:chExt cx="954424" cy="687280"/>
          </a:xfrm>
        </p:grpSpPr>
        <p:sp>
          <p:nvSpPr>
            <p:cNvPr id="74" name="Text Box 149">
              <a:extLst>
                <a:ext uri="{FF2B5EF4-FFF2-40B4-BE49-F238E27FC236}">
                  <a16:creationId xmlns:a16="http://schemas.microsoft.com/office/drawing/2014/main" id="{5A295FE4-712B-1BE0-2754-51A900C77D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3644" y="3318807"/>
              <a:ext cx="954424" cy="92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 anchorCtr="1">
              <a:spAutoFit/>
            </a:bodyPr>
            <a:lstStyle>
              <a:lvl1pPr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835025" eaLnBrk="0" hangingPunct="0"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835025" eaLnBrk="0" fontAlgn="base" hangingPunct="0">
                <a:spcBef>
                  <a:spcPct val="0"/>
                </a:spcBef>
                <a:spcAft>
                  <a:spcPct val="0"/>
                </a:spcAft>
                <a:defRPr kumimoji="1" sz="6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defTabSz="78726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サテンシルバー色（メッキ）</a:t>
              </a:r>
            </a:p>
          </p:txBody>
        </p:sp>
        <p:sp>
          <p:nvSpPr>
            <p:cNvPr id="75" name="Rectangle 10">
              <a:extLst>
                <a:ext uri="{FF2B5EF4-FFF2-40B4-BE49-F238E27FC236}">
                  <a16:creationId xmlns:a16="http://schemas.microsoft.com/office/drawing/2014/main" id="{3683560C-B0DE-C330-C892-9D7F93E90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8656" y="2723860"/>
              <a:ext cx="644400" cy="144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862101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ハンドル（</a:t>
              </a:r>
              <a:r>
                <a:rPr lang="en-US" altLang="ja-JP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A2</a:t>
              </a:r>
              <a:r>
                <a:rPr lang="ja-JP" altLang="en-US" sz="73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型）</a:t>
              </a:r>
            </a:p>
          </p:txBody>
        </p:sp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EB9D5E63-B7EF-C91E-7001-A8AF537A7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888581" y="2979844"/>
              <a:ext cx="564550" cy="226979"/>
            </a:xfrm>
            <a:prstGeom prst="rect">
              <a:avLst/>
            </a:prstGeom>
          </p:spPr>
        </p:pic>
      </p:grpSp>
      <p:sp>
        <p:nvSpPr>
          <p:cNvPr id="34" name="タイトル 8">
            <a:extLst>
              <a:ext uri="{FF2B5EF4-FFF2-40B4-BE49-F238E27FC236}">
                <a16:creationId xmlns:a16="http://schemas.microsoft.com/office/drawing/2014/main" id="{18F06C5F-86B9-3A8A-AA88-099C3AB9A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</p:spPr>
        <p:txBody>
          <a:bodyPr/>
          <a:lstStyle/>
          <a:p>
            <a:r>
              <a:rPr lang="en-US" altLang="ja-JP" dirty="0"/>
              <a:t>WITH</a:t>
            </a:r>
            <a:r>
              <a:rPr lang="ja-JP" altLang="en-US" dirty="0"/>
              <a:t>　</a:t>
            </a:r>
            <a:r>
              <a:rPr lang="en-US" altLang="ja-JP" dirty="0"/>
              <a:t>Life Style</a:t>
            </a:r>
            <a:r>
              <a:rPr kumimoji="1" lang="en-US" altLang="ja-JP" dirty="0"/>
              <a:t> - </a:t>
            </a:r>
            <a:r>
              <a:rPr lang="en-US" altLang="ja-JP" dirty="0"/>
              <a:t>GRACE</a:t>
            </a:r>
            <a:endParaRPr lang="ja-JP" alt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FD7FAC1-5A65-3A9D-AC3E-D5D7287DDECA}"/>
              </a:ext>
            </a:extLst>
          </p:cNvPr>
          <p:cNvGrpSpPr/>
          <p:nvPr/>
        </p:nvGrpSpPr>
        <p:grpSpPr>
          <a:xfrm>
            <a:off x="8226425" y="3718677"/>
            <a:ext cx="1539875" cy="937072"/>
            <a:chOff x="6611980" y="4126716"/>
            <a:chExt cx="1539875" cy="937072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2F259E44-8DA2-6084-F5B1-99A08771B2B7}"/>
                </a:ext>
              </a:extLst>
            </p:cNvPr>
            <p:cNvSpPr/>
            <p:nvPr/>
          </p:nvSpPr>
          <p:spPr>
            <a:xfrm>
              <a:off x="6611980" y="4126716"/>
              <a:ext cx="1539875" cy="9370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750"/>
            </a:p>
          </p:txBody>
        </p:sp>
        <p:sp>
          <p:nvSpPr>
            <p:cNvPr id="28" name="Rectangle 84">
              <a:extLst>
                <a:ext uri="{FF2B5EF4-FFF2-40B4-BE49-F238E27FC236}">
                  <a16:creationId xmlns:a16="http://schemas.microsoft.com/office/drawing/2014/main" id="{DE43B00B-D26A-2375-C0C3-6FD0E3C88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1980" y="4126716"/>
              <a:ext cx="1539875" cy="129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6350">
              <a:solidFill>
                <a:srgbClr val="4D4D4D"/>
              </a:solidFill>
              <a:miter lim="800000"/>
              <a:headEnd/>
              <a:tailEnd/>
            </a:ln>
          </p:spPr>
          <p:txBody>
            <a:bodyPr lIns="86202" tIns="0" rIns="86202" bIns="0" anchor="ctr"/>
            <a:lstStyle/>
            <a:p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造作部材　幅木</a:t>
              </a:r>
              <a:r>
                <a:rPr lang="en-US" altLang="ja-JP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r>
                <a:rPr lang="ja-JP" altLang="en-US" sz="800" dirty="0">
                  <a:solidFill>
                    <a:srgbClr val="FFFFFF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</a:t>
              </a:r>
              <a:endParaRPr lang="en-US" altLang="ja-JP" sz="800" dirty="0">
                <a:solidFill>
                  <a:srgbClr val="FFFF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FEAFF59E-83AE-9866-6C78-B9FA843839B5}"/>
                </a:ext>
              </a:extLst>
            </p:cNvPr>
            <p:cNvSpPr/>
            <p:nvPr/>
          </p:nvSpPr>
          <p:spPr>
            <a:xfrm>
              <a:off x="6863517" y="4796928"/>
              <a:ext cx="516167" cy="121414"/>
            </a:xfrm>
            <a:prstGeom prst="rect">
              <a:avLst/>
            </a:prstGeom>
          </p:spPr>
          <p:txBody>
            <a:bodyPr wrap="none" lIns="0" tIns="28800" rIns="0" bIns="0">
              <a:spAutoFit/>
            </a:bodyPr>
            <a:lstStyle/>
            <a:p>
              <a:pPr defTabSz="862101" fontAlgn="base">
                <a:spcAft>
                  <a:spcPct val="0"/>
                </a:spcAft>
                <a:defRPr/>
              </a:pPr>
              <a:r>
                <a:rPr lang="ja-JP" altLang="en-US" sz="600" kern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パールグレー柄</a:t>
              </a:r>
            </a:p>
          </p:txBody>
        </p:sp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0AA0E556-1564-0622-700F-78DE8AEA6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860865" y="4397787"/>
              <a:ext cx="1042105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435799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5476577050F444A96C3B13F421D6B3C" ma:contentTypeVersion="4" ma:contentTypeDescription="新しいドキュメントを作成します。" ma:contentTypeScope="" ma:versionID="86e86c56e1d2911e125e1847879b86d2">
  <xsd:schema xmlns:xsd="http://www.w3.org/2001/XMLSchema" xmlns:xs="http://www.w3.org/2001/XMLSchema" xmlns:p="http://schemas.microsoft.com/office/2006/metadata/properties" xmlns:ns2="61de306d-d458-4990-9a11-ad69613fb387" targetNamespace="http://schemas.microsoft.com/office/2006/metadata/properties" ma:root="true" ma:fieldsID="52c5ad32fe0849ba0cc55431299532a9" ns2:_="">
    <xsd:import namespace="61de306d-d458-4990-9a11-ad69613fb3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e306d-d458-4990-9a11-ad69613fb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A59353-8E22-42EA-A4ED-18CE6DD227C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CFA6B25-80B5-404C-894F-AE81881EDE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de306d-d458-4990-9a11-ad69613fb3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05653D-72C1-4D62-B69A-868E11DBB9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92</Words>
  <Application>Microsoft Office PowerPoint</Application>
  <PresentationFormat>A4 210 x 297 mm</PresentationFormat>
  <Paragraphs>28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Ｐゴシック</vt:lpstr>
      <vt:lpstr>游ゴシック</vt:lpstr>
      <vt:lpstr>Arial</vt:lpstr>
      <vt:lpstr>2_Office テーマ</vt:lpstr>
      <vt:lpstr>1_Office テーマ</vt:lpstr>
      <vt:lpstr>Office テーマ</vt:lpstr>
      <vt:lpstr>WITH　Life Style - GRACE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2024-07-24T05:26:08Z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0x010100C5476577050F444A96C3B13F421D6B3C</vt:lpwstr>
  </property>
</Properties>
</file>