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454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3B754-0ED4-4D0E-B8B2-742555BA85EB}" v="6" dt="2024-03-25T06:07:56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暖炉のあるリビング&#10;&#10;低い精度で自動的に生成された説明">
            <a:extLst>
              <a:ext uri="{FF2B5EF4-FFF2-40B4-BE49-F238E27FC236}">
                <a16:creationId xmlns:a16="http://schemas.microsoft.com/office/drawing/2014/main" id="{255FA770-EBDC-43D5-2AF8-6652F89DF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8"/>
          <a:stretch/>
        </p:blipFill>
        <p:spPr>
          <a:xfrm>
            <a:off x="253963" y="702522"/>
            <a:ext cx="6167405" cy="3955180"/>
          </a:xfrm>
          <a:prstGeom prst="rect">
            <a:avLst/>
          </a:prstGeom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536FF544-DE61-B6CF-1571-155C69E756CA}"/>
              </a:ext>
            </a:extLst>
          </p:cNvPr>
          <p:cNvGrpSpPr/>
          <p:nvPr/>
        </p:nvGrpSpPr>
        <p:grpSpPr>
          <a:xfrm>
            <a:off x="8223250" y="5731500"/>
            <a:ext cx="1539875" cy="936000"/>
            <a:chOff x="4995050" y="1695004"/>
            <a:chExt cx="1539875" cy="936000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8D8DDDB3-77EE-8A19-F2DC-C4BFBD676BA9}"/>
                </a:ext>
              </a:extLst>
            </p:cNvPr>
            <p:cNvSpPr/>
            <p:nvPr/>
          </p:nvSpPr>
          <p:spPr>
            <a:xfrm>
              <a:off x="4995050" y="1695004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53" name="Rectangle 84">
              <a:extLst>
                <a:ext uri="{FF2B5EF4-FFF2-40B4-BE49-F238E27FC236}">
                  <a16:creationId xmlns:a16="http://schemas.microsoft.com/office/drawing/2014/main" id="{77C8002E-B89E-51CC-256F-EC87564C3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050" y="1695004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54" name="Text Box 371">
              <a:extLst>
                <a:ext uri="{FF2B5EF4-FFF2-40B4-BE49-F238E27FC236}">
                  <a16:creationId xmlns:a16="http://schemas.microsoft.com/office/drawing/2014/main" id="{33E84779-DFFF-8012-7A67-95172762C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6587" y="2440486"/>
              <a:ext cx="652423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ウォールナットクリア</a:t>
              </a:r>
            </a:p>
          </p:txBody>
        </p:sp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E170124-06EA-381F-CA83-1C7D3C63D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113" b="12324"/>
            <a:stretch/>
          </p:blipFill>
          <p:spPr>
            <a:xfrm>
              <a:off x="5246587" y="2038723"/>
              <a:ext cx="1036800" cy="394898"/>
            </a:xfrm>
            <a:prstGeom prst="rect">
              <a:avLst/>
            </a:prstGeom>
          </p:spPr>
        </p:pic>
        <p:sp>
          <p:nvSpPr>
            <p:cNvPr id="56" name="Text Box 371">
              <a:extLst>
                <a:ext uri="{FF2B5EF4-FFF2-40B4-BE49-F238E27FC236}">
                  <a16:creationId xmlns:a16="http://schemas.microsoft.com/office/drawing/2014/main" id="{AAC649FC-C5C3-8034-82D1-6D52FDC18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240" y="1895498"/>
              <a:ext cx="862416" cy="1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マイスターズウッドフロアー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6FA01A5-5B32-0CFA-F39C-956D801CB85B}"/>
              </a:ext>
            </a:extLst>
          </p:cNvPr>
          <p:cNvGrpSpPr/>
          <p:nvPr/>
        </p:nvGrpSpPr>
        <p:grpSpPr>
          <a:xfrm>
            <a:off x="6606882" y="4722813"/>
            <a:ext cx="1543985" cy="1944687"/>
            <a:chOff x="6608763" y="4722813"/>
            <a:chExt cx="1543985" cy="1944687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2897639-644D-E1D3-1DB2-5EBEDE2C0BCE}"/>
                </a:ext>
              </a:extLst>
            </p:cNvPr>
            <p:cNvSpPr/>
            <p:nvPr/>
          </p:nvSpPr>
          <p:spPr>
            <a:xfrm>
              <a:off x="6608763" y="4722813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47" name="Rectangle 84">
              <a:extLst>
                <a:ext uri="{FF2B5EF4-FFF2-40B4-BE49-F238E27FC236}">
                  <a16:creationId xmlns:a16="http://schemas.microsoft.com/office/drawing/2014/main" id="{6D78EA6A-A9A1-B984-E12D-6855609E4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3" y="4727361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7D594487-B103-8FA3-D10E-81DC50176BEB}"/>
                </a:ext>
              </a:extLst>
            </p:cNvPr>
            <p:cNvSpPr/>
            <p:nvPr/>
          </p:nvSpPr>
          <p:spPr>
            <a:xfrm>
              <a:off x="7044926" y="6350749"/>
              <a:ext cx="671659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型（フラットタイプ）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11D15F61-C151-112C-03AD-82F1700B4D5D}"/>
                </a:ext>
              </a:extLst>
            </p:cNvPr>
            <p:cNvSpPr/>
            <p:nvPr/>
          </p:nvSpPr>
          <p:spPr>
            <a:xfrm>
              <a:off x="7116260" y="6505294"/>
              <a:ext cx="528991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ソイルブラック柄</a:t>
              </a:r>
            </a:p>
          </p:txBody>
        </p:sp>
        <p:pic>
          <p:nvPicPr>
            <p:cNvPr id="50" name="図 49" descr="冷蔵庫, 戸棚, 屋内, ドア が含まれている画像&#10;&#10;自動的に生成された説明">
              <a:extLst>
                <a:ext uri="{FF2B5EF4-FFF2-40B4-BE49-F238E27FC236}">
                  <a16:creationId xmlns:a16="http://schemas.microsoft.com/office/drawing/2014/main" id="{5C6D871F-5AEC-5AF4-928E-D6819E09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8591" y="4998017"/>
              <a:ext cx="504328" cy="1350000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86DFFD3-298D-97F7-BE98-5CD440ECC2CD}"/>
              </a:ext>
            </a:extLst>
          </p:cNvPr>
          <p:cNvGrpSpPr/>
          <p:nvPr/>
        </p:nvGrpSpPr>
        <p:grpSpPr>
          <a:xfrm>
            <a:off x="8223250" y="4730990"/>
            <a:ext cx="1539875" cy="936000"/>
            <a:chOff x="8226425" y="4726946"/>
            <a:chExt cx="1539875" cy="93600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F7692B06-95DF-6F94-C5AF-65C10FC78B21}"/>
                </a:ext>
              </a:extLst>
            </p:cNvPr>
            <p:cNvSpPr/>
            <p:nvPr/>
          </p:nvSpPr>
          <p:spPr>
            <a:xfrm>
              <a:off x="8226425" y="4726946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40" name="Rectangle 84">
              <a:extLst>
                <a:ext uri="{FF2B5EF4-FFF2-40B4-BE49-F238E27FC236}">
                  <a16:creationId xmlns:a16="http://schemas.microsoft.com/office/drawing/2014/main" id="{15F2F9CA-D009-5CE2-A894-3FF29D978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4726947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5302DFD-A7FE-FD9F-FE0B-820F31C038F7}"/>
                </a:ext>
              </a:extLst>
            </p:cNvPr>
            <p:cNvSpPr/>
            <p:nvPr/>
          </p:nvSpPr>
          <p:spPr>
            <a:xfrm>
              <a:off x="8477962" y="5398845"/>
              <a:ext cx="540212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ウォールナット色</a:t>
              </a:r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73AB78BC-0A21-BE87-937B-1BBD36C2B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7962" y="4998017"/>
              <a:ext cx="1036327" cy="396000"/>
            </a:xfrm>
            <a:prstGeom prst="rect">
              <a:avLst/>
            </a:prstGeom>
          </p:spPr>
        </p:pic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20F225-E185-35AE-28AC-F57F81C45D8E}"/>
              </a:ext>
            </a:extLst>
          </p:cNvPr>
          <p:cNvGrpSpPr/>
          <p:nvPr/>
        </p:nvGrpSpPr>
        <p:grpSpPr>
          <a:xfrm>
            <a:off x="3819260" y="4994455"/>
            <a:ext cx="644400" cy="1482303"/>
            <a:chOff x="7490846" y="2981519"/>
            <a:chExt cx="644400" cy="1482303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F93E2821-81E6-C4AE-0482-F96985147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0846" y="2981519"/>
              <a:ext cx="644400" cy="144000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0"/>
                </a:spcBef>
                <a:spcAft>
                  <a:spcPts val="50"/>
                </a:spcAft>
              </a:pPr>
              <a:r>
                <a:rPr lang="en-US" altLang="ja-JP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DE</a:t>
              </a:r>
              <a:r>
                <a:rPr lang="ja-JP" altLang="en-US" sz="7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itchFamily="50" charset="-128"/>
                </a:rPr>
                <a:t>型</a:t>
              </a:r>
              <a:endPara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endParaRP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E0D8A41-B334-8459-7EAF-D375D94E1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2443" y="3167822"/>
              <a:ext cx="481206" cy="1296000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A76D23E8-E8CA-EE67-7726-0A746A984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214" y="5194801"/>
            <a:ext cx="492699" cy="12863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77C4B12-7979-A153-7E92-C6B1D8D63F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7" y="5186367"/>
            <a:ext cx="491242" cy="1282528"/>
          </a:xfrm>
          <a:prstGeom prst="rect">
            <a:avLst/>
          </a:prstGeom>
        </p:spPr>
      </p:pic>
      <p:pic>
        <p:nvPicPr>
          <p:cNvPr id="112" name="図 111" descr="ダイアグラム, 設計図&#10;&#10;自動的に生成された説明">
            <a:extLst>
              <a:ext uri="{FF2B5EF4-FFF2-40B4-BE49-F238E27FC236}">
                <a16:creationId xmlns:a16="http://schemas.microsoft.com/office/drawing/2014/main" id="{13AC0197-44F2-6245-C945-F49CAFDB78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821" r="8564"/>
          <a:stretch/>
        </p:blipFill>
        <p:spPr>
          <a:xfrm>
            <a:off x="7172787" y="1222002"/>
            <a:ext cx="1957487" cy="1926747"/>
          </a:xfrm>
          <a:prstGeom prst="rect">
            <a:avLst/>
          </a:prstGeom>
        </p:spPr>
      </p:pic>
      <p:pic>
        <p:nvPicPr>
          <p:cNvPr id="57" name="図 5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C693169-E6DE-B3A2-9BAB-6A2044E81A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860" y="6075219"/>
            <a:ext cx="1036800" cy="397797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77DC4-73EB-0136-4AAF-E9267F636214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ソイルブラック柄</a:t>
              </a: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62BF2AC-F744-EC3A-C71C-C2FAE80C019B}"/>
              </a:ext>
            </a:extLst>
          </p:cNvPr>
          <p:cNvSpPr/>
          <p:nvPr/>
        </p:nvSpPr>
        <p:spPr>
          <a:xfrm>
            <a:off x="587312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CF114-69D4-0E4C-3DCD-31D8B341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1" y="4998017"/>
            <a:ext cx="644400" cy="1440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ctr">
              <a:spcBef>
                <a:spcPct val="0"/>
              </a:spcBef>
              <a:spcAft>
                <a:spcPts val="50"/>
              </a:spcAft>
            </a:pPr>
            <a:r>
              <a: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LE</a:t>
            </a:r>
            <a:r>
              <a:rPr lang="ja-JP" altLang="en-US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型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5D2955-93AA-7CF9-34D8-08A8D1543323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B708E3-9D96-061C-485B-025B8CDAF72B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DE841DE-3E03-7F09-4C79-01878B143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482" y="4998017"/>
            <a:ext cx="644400" cy="1440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ctr">
              <a:spcBef>
                <a:spcPct val="0"/>
              </a:spcBef>
              <a:spcAft>
                <a:spcPts val="50"/>
              </a:spcAft>
            </a:pPr>
            <a:r>
              <a: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PC</a:t>
            </a:r>
            <a:r>
              <a:rPr lang="ja-JP" altLang="en-US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型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467E213-61DB-32E7-3551-AD2C0BF9BDB6}"/>
              </a:ext>
            </a:extLst>
          </p:cNvPr>
          <p:cNvGrpSpPr/>
          <p:nvPr/>
        </p:nvGrpSpPr>
        <p:grpSpPr>
          <a:xfrm>
            <a:off x="5391255" y="5843796"/>
            <a:ext cx="737979" cy="725295"/>
            <a:chOff x="5391255" y="5843796"/>
            <a:chExt cx="737979" cy="725295"/>
          </a:xfrm>
        </p:grpSpPr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07192F1F-9965-6EC3-F9AE-551696FC8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255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71" name="Text Box 149">
              <a:extLst>
                <a:ext uri="{FF2B5EF4-FFF2-40B4-BE49-F238E27FC236}">
                  <a16:creationId xmlns:a16="http://schemas.microsoft.com/office/drawing/2014/main" id="{4DBA4F8B-9E85-91CA-7B4E-05BDE8321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4799" y="6476758"/>
              <a:ext cx="69089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オフブラック色（塗装）</a:t>
              </a: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CF5ECDBA-5CF7-4C1F-DF7D-81FB2DF385AD}"/>
              </a:ext>
            </a:extLst>
          </p:cNvPr>
          <p:cNvGrpSpPr/>
          <p:nvPr/>
        </p:nvGrpSpPr>
        <p:grpSpPr>
          <a:xfrm>
            <a:off x="5283032" y="4998017"/>
            <a:ext cx="954424" cy="687280"/>
            <a:chOff x="1693644" y="2723860"/>
            <a:chExt cx="954424" cy="687280"/>
          </a:xfrm>
        </p:grpSpPr>
        <p:sp>
          <p:nvSpPr>
            <p:cNvPr id="74" name="Text Box 149">
              <a:extLst>
                <a:ext uri="{FF2B5EF4-FFF2-40B4-BE49-F238E27FC236}">
                  <a16:creationId xmlns:a16="http://schemas.microsoft.com/office/drawing/2014/main" id="{5A295FE4-712B-1BE0-2754-51A900C77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644" y="3318807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オフブラック色（塗装）</a:t>
              </a:r>
            </a:p>
          </p:txBody>
        </p:sp>
        <p:sp>
          <p:nvSpPr>
            <p:cNvPr id="75" name="Rectangle 10">
              <a:extLst>
                <a:ext uri="{FF2B5EF4-FFF2-40B4-BE49-F238E27FC236}">
                  <a16:creationId xmlns:a16="http://schemas.microsoft.com/office/drawing/2014/main" id="{3683560C-B0DE-C330-C892-9D7F93E9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656" y="2723860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ハンドル（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A2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</p:grpSp>
      <p:pic>
        <p:nvPicPr>
          <p:cNvPr id="84" name="図 83">
            <a:extLst>
              <a:ext uri="{FF2B5EF4-FFF2-40B4-BE49-F238E27FC236}">
                <a16:creationId xmlns:a16="http://schemas.microsoft.com/office/drawing/2014/main" id="{34E7B5E3-3A69-3D38-7F57-EC7D1F21F69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374662" y="5155055"/>
            <a:ext cx="744495" cy="444241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A7138F0-46C1-DCEA-BAE8-D2B51C731EB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70865" y="6029951"/>
            <a:ext cx="378757" cy="396000"/>
          </a:xfrm>
          <a:prstGeom prst="rect">
            <a:avLst/>
          </a:prstGeom>
        </p:spPr>
      </p:pic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D0773C39-B27B-4B40-CAB5-207E8738F52D}"/>
              </a:ext>
            </a:extLst>
          </p:cNvPr>
          <p:cNvGrpSpPr/>
          <p:nvPr/>
        </p:nvGrpSpPr>
        <p:grpSpPr>
          <a:xfrm>
            <a:off x="6611980" y="3715225"/>
            <a:ext cx="1539875" cy="937071"/>
            <a:chOff x="6611980" y="3715225"/>
            <a:chExt cx="1539875" cy="937071"/>
          </a:xfrm>
        </p:grpSpPr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FED2BC89-8B77-9426-E42C-6C053FD0F198}"/>
                </a:ext>
              </a:extLst>
            </p:cNvPr>
            <p:cNvSpPr/>
            <p:nvPr/>
          </p:nvSpPr>
          <p:spPr>
            <a:xfrm>
              <a:off x="6611980" y="3715225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107" name="Rectangle 84">
              <a:extLst>
                <a:ext uri="{FF2B5EF4-FFF2-40B4-BE49-F238E27FC236}">
                  <a16:creationId xmlns:a16="http://schemas.microsoft.com/office/drawing/2014/main" id="{ACDA62FA-B3CF-FA1C-4C23-BA74C069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79A4FF62-5763-EC55-5446-3D8F583E3810}"/>
                </a:ext>
              </a:extLst>
            </p:cNvPr>
            <p:cNvSpPr/>
            <p:nvPr/>
          </p:nvSpPr>
          <p:spPr>
            <a:xfrm>
              <a:off x="6863436" y="4385437"/>
              <a:ext cx="460062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オフブラック柄</a:t>
              </a: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100FCAEE-29ED-353B-1DAB-0546A56CF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63436" y="3986296"/>
              <a:ext cx="1036962" cy="396000"/>
            </a:xfrm>
            <a:prstGeom prst="rect">
              <a:avLst/>
            </a:prstGeom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CACD3B8B-71B5-64E7-9B8E-6F364C9F672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6300"/>
                    </a14:imgEffect>
                    <a14:imgEffect>
                      <a14:saturation sat="90000"/>
                    </a14:imgEffect>
                    <a14:imgEffect>
                      <a14:brightnessContrast bright="-18000" contrast="5000"/>
                    </a14:imgEffect>
                  </a14:imgLayer>
                </a14:imgProps>
              </a:ext>
            </a:extLst>
          </a:blip>
          <a:srcRect l="39552" t="49901" r="31894"/>
          <a:stretch/>
        </p:blipFill>
        <p:spPr>
          <a:xfrm>
            <a:off x="8473285" y="6077950"/>
            <a:ext cx="1036800" cy="390945"/>
          </a:xfrm>
          <a:prstGeom prst="rect">
            <a:avLst/>
          </a:prstGeom>
        </p:spPr>
      </p:pic>
      <p:sp>
        <p:nvSpPr>
          <p:cNvPr id="8" name="テキスト プレースホルダー 10">
            <a:extLst>
              <a:ext uri="{FF2B5EF4-FFF2-40B4-BE49-F238E27FC236}">
                <a16:creationId xmlns:a16="http://schemas.microsoft.com/office/drawing/2014/main" id="{6881FD5E-3A45-EC84-8469-D8AB83F77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RE-CO-02</a:t>
            </a:r>
          </a:p>
        </p:txBody>
      </p:sp>
      <p:sp>
        <p:nvSpPr>
          <p:cNvPr id="16" name="タイトル 8">
            <a:extLst>
              <a:ext uri="{FF2B5EF4-FFF2-40B4-BE49-F238E27FC236}">
                <a16:creationId xmlns:a16="http://schemas.microsoft.com/office/drawing/2014/main" id="{19C9C34A-54F1-9F53-A532-0E686DD9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lang="en-US" altLang="ja-JP" dirty="0"/>
              <a:t>RELAX</a:t>
            </a:r>
            <a:r>
              <a:rPr lang="ja-JP" altLang="en-US" dirty="0"/>
              <a:t>　</a:t>
            </a:r>
            <a:r>
              <a:rPr lang="en-US" altLang="ja-JP" dirty="0"/>
              <a:t>Life Style</a:t>
            </a:r>
            <a:r>
              <a:rPr kumimoji="1" lang="en-US" altLang="ja-JP" dirty="0"/>
              <a:t> - </a:t>
            </a:r>
            <a:r>
              <a:rPr lang="en-US" altLang="ja-JP" dirty="0"/>
              <a:t>COMFORT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2E96F0F-D414-4EDA-8E20-A9D1CB473274}"/>
              </a:ext>
            </a:extLst>
          </p:cNvPr>
          <p:cNvGrpSpPr/>
          <p:nvPr/>
        </p:nvGrpSpPr>
        <p:grpSpPr>
          <a:xfrm>
            <a:off x="8223250" y="3715225"/>
            <a:ext cx="1539875" cy="937072"/>
            <a:chOff x="4995050" y="4126716"/>
            <a:chExt cx="1539875" cy="93707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FED70A1-987B-7B6F-7083-410F915FEAF3}"/>
                </a:ext>
              </a:extLst>
            </p:cNvPr>
            <p:cNvSpPr/>
            <p:nvPr/>
          </p:nvSpPr>
          <p:spPr>
            <a:xfrm>
              <a:off x="4995050" y="4126716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6" name="Rectangle 84">
              <a:extLst>
                <a:ext uri="{FF2B5EF4-FFF2-40B4-BE49-F238E27FC236}">
                  <a16:creationId xmlns:a16="http://schemas.microsoft.com/office/drawing/2014/main" id="{62660477-2966-582B-FDC7-E1CC1CD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050" y="4126716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幅木</a:t>
              </a:r>
              <a:r>
                <a:rPr lang="en-US" altLang="ja-JP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F2E2206-41BF-2D48-21E8-68DD8F562C3A}"/>
                </a:ext>
              </a:extLst>
            </p:cNvPr>
            <p:cNvSpPr/>
            <p:nvPr/>
          </p:nvSpPr>
          <p:spPr>
            <a:xfrm>
              <a:off x="5246718" y="4796928"/>
              <a:ext cx="460062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オフブラック柄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FF4F681E-2FE2-82A3-F5A3-2D19F3F7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43935" y="4397787"/>
              <a:ext cx="1042105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</Words>
  <Application>Microsoft Office PowerPoint</Application>
  <PresentationFormat>A4 210 x 297 mm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RELAX　Life Style -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