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5" r:id="rId2"/>
  </p:sldIdLst>
  <p:sldSz cx="9906000" cy="6858000" type="A4"/>
  <p:notesSz cx="7102475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202">
          <p15:clr>
            <a:srgbClr val="A4A3A4"/>
          </p15:clr>
        </p15:guide>
        <p15:guide id="4" orient="horz" pos="2977">
          <p15:clr>
            <a:srgbClr val="A4A3A4"/>
          </p15:clr>
        </p15:guide>
        <p15:guide id="5" orient="horz" pos="392">
          <p15:clr>
            <a:srgbClr val="A4A3A4"/>
          </p15:clr>
        </p15:guide>
        <p15:guide id="6" pos="2077">
          <p15:clr>
            <a:srgbClr val="A4A3A4"/>
          </p15:clr>
        </p15:guide>
        <p15:guide id="7" pos="6151">
          <p15:clr>
            <a:srgbClr val="A4A3A4"/>
          </p15:clr>
        </p15:guide>
        <p15:guide id="8" pos="90">
          <p15:clr>
            <a:srgbClr val="A4A3A4"/>
          </p15:clr>
        </p15:guide>
        <p15:guide id="9" pos="3092">
          <p15:clr>
            <a:srgbClr val="A4A3A4"/>
          </p15:clr>
        </p15:guide>
        <p15:guide id="10" pos="4118">
          <p15:clr>
            <a:srgbClr val="A4A3A4"/>
          </p15:clr>
        </p15:guide>
        <p15:guide id="11" pos="5133">
          <p15:clr>
            <a:srgbClr val="A4A3A4"/>
          </p15:clr>
        </p15:guide>
        <p15:guide id="12" pos="1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00"/>
    <a:srgbClr val="003399"/>
    <a:srgbClr val="000000"/>
    <a:srgbClr val="B2B2B2"/>
    <a:srgbClr val="663300"/>
    <a:srgbClr val="336699"/>
    <a:srgbClr val="666699"/>
    <a:srgbClr val="0000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8" autoAdjust="0"/>
    <p:restoredTop sz="86591" autoAdjust="0"/>
  </p:normalViewPr>
  <p:slideViewPr>
    <p:cSldViewPr snapToGrid="0">
      <p:cViewPr varScale="1">
        <p:scale>
          <a:sx n="112" d="100"/>
          <a:sy n="112" d="100"/>
        </p:scale>
        <p:origin x="494" y="86"/>
      </p:cViewPr>
      <p:guideLst>
        <p:guide orient="horz" pos="1707"/>
        <p:guide orient="horz" pos="436"/>
        <p:guide orient="horz" pos="4202"/>
        <p:guide orient="horz" pos="2977"/>
        <p:guide orient="horz" pos="392"/>
        <p:guide pos="2077"/>
        <p:guide pos="6151"/>
        <p:guide pos="90"/>
        <p:guide pos="3092"/>
        <p:guide pos="4118"/>
        <p:guide pos="5133"/>
        <p:guide pos="1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740" cy="511731"/>
          </a:xfrm>
          <a:prstGeom prst="rect">
            <a:avLst/>
          </a:prstGeom>
        </p:spPr>
        <p:txBody>
          <a:bodyPr vert="horz" lIns="95452" tIns="47727" rIns="95452" bIns="477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7" y="1"/>
            <a:ext cx="3077740" cy="511731"/>
          </a:xfrm>
          <a:prstGeom prst="rect">
            <a:avLst/>
          </a:prstGeom>
        </p:spPr>
        <p:txBody>
          <a:bodyPr vert="horz" lIns="95452" tIns="47727" rIns="95452" bIns="47727" rtlCol="0"/>
          <a:lstStyle>
            <a:lvl1pPr algn="r">
              <a:defRPr sz="1200"/>
            </a:lvl1pPr>
          </a:lstStyle>
          <a:p>
            <a:fld id="{DAF5A4EA-ABC5-46D7-98EC-B4E28E5C09D7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672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2" tIns="47727" rIns="95452" bIns="477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9" y="4861444"/>
            <a:ext cx="5681980" cy="4605576"/>
          </a:xfrm>
          <a:prstGeom prst="rect">
            <a:avLst/>
          </a:prstGeom>
        </p:spPr>
        <p:txBody>
          <a:bodyPr vert="horz" lIns="95452" tIns="47727" rIns="95452" bIns="477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7740" cy="511731"/>
          </a:xfrm>
          <a:prstGeom prst="rect">
            <a:avLst/>
          </a:prstGeom>
        </p:spPr>
        <p:txBody>
          <a:bodyPr vert="horz" lIns="95452" tIns="47727" rIns="95452" bIns="477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7" y="9721107"/>
            <a:ext cx="3077740" cy="511731"/>
          </a:xfrm>
          <a:prstGeom prst="rect">
            <a:avLst/>
          </a:prstGeom>
        </p:spPr>
        <p:txBody>
          <a:bodyPr vert="horz" lIns="95452" tIns="47727" rIns="95452" bIns="47727" rtlCol="0" anchor="b"/>
          <a:lstStyle>
            <a:lvl1pPr algn="r">
              <a:defRPr sz="1200"/>
            </a:lvl1pPr>
          </a:lstStyle>
          <a:p>
            <a:fld id="{B64729C4-9CEC-4DF4-9AD9-F333B2334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51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144000" y="689471"/>
            <a:ext cx="9621838" cy="1943616"/>
            <a:chOff x="142875" y="689471"/>
            <a:chExt cx="9621838" cy="1943616"/>
          </a:xfrm>
        </p:grpSpPr>
        <p:sp>
          <p:nvSpPr>
            <p:cNvPr id="46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" name="グループ化 51"/>
          <p:cNvGrpSpPr/>
          <p:nvPr userDrawn="1"/>
        </p:nvGrpSpPr>
        <p:grpSpPr>
          <a:xfrm>
            <a:off x="144000" y="26608"/>
            <a:ext cx="9619200" cy="594000"/>
            <a:chOff x="135204" y="12700"/>
            <a:chExt cx="9619200" cy="600075"/>
          </a:xfrm>
        </p:grpSpPr>
        <p:sp>
          <p:nvSpPr>
            <p:cNvPr id="54" name="Rectangle 2"/>
            <p:cNvSpPr>
              <a:spLocks noChangeArrowheads="1"/>
            </p:cNvSpPr>
            <p:nvPr userDrawn="1"/>
          </p:nvSpPr>
          <p:spPr bwMode="auto">
            <a:xfrm>
              <a:off x="135204" y="12700"/>
              <a:ext cx="9619200" cy="595313"/>
            </a:xfrm>
            <a:prstGeom prst="rect">
              <a:avLst/>
            </a:prstGeom>
            <a:noFill/>
            <a:ln w="9525" algn="ctr">
              <a:solidFill>
                <a:srgbClr val="4B4B4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33CC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Rectangle 3"/>
            <p:cNvSpPr>
              <a:spLocks noChangeArrowheads="1"/>
            </p:cNvSpPr>
            <p:nvPr userDrawn="1"/>
          </p:nvSpPr>
          <p:spPr bwMode="auto">
            <a:xfrm>
              <a:off x="1573257" y="12700"/>
              <a:ext cx="8181147" cy="593725"/>
            </a:xfrm>
            <a:prstGeom prst="rect">
              <a:avLst/>
            </a:prstGeom>
            <a:solidFill>
              <a:srgbClr val="4B4B4B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Line 4"/>
            <p:cNvSpPr>
              <a:spLocks noChangeShapeType="1"/>
            </p:cNvSpPr>
            <p:nvPr userDrawn="1"/>
          </p:nvSpPr>
          <p:spPr bwMode="auto">
            <a:xfrm>
              <a:off x="4285810" y="346075"/>
              <a:ext cx="0" cy="26670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Line 5"/>
            <p:cNvSpPr>
              <a:spLocks noChangeShapeType="1"/>
            </p:cNvSpPr>
            <p:nvPr userDrawn="1"/>
          </p:nvSpPr>
          <p:spPr bwMode="auto">
            <a:xfrm flipV="1">
              <a:off x="1421041" y="346075"/>
              <a:ext cx="833120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8" name="Picture 8" descr="Panasonic_RGB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25" y="228600"/>
              <a:ext cx="1150938" cy="1762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グループ化 71"/>
          <p:cNvGrpSpPr/>
          <p:nvPr userDrawn="1"/>
        </p:nvGrpSpPr>
        <p:grpSpPr>
          <a:xfrm>
            <a:off x="144000" y="2702464"/>
            <a:ext cx="9621838" cy="1943616"/>
            <a:chOff x="142875" y="689471"/>
            <a:chExt cx="9621838" cy="1943616"/>
          </a:xfrm>
        </p:grpSpPr>
        <p:sp>
          <p:nvSpPr>
            <p:cNvPr id="73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9" name="グループ化 78"/>
          <p:cNvGrpSpPr/>
          <p:nvPr userDrawn="1"/>
        </p:nvGrpSpPr>
        <p:grpSpPr>
          <a:xfrm>
            <a:off x="144000" y="4715456"/>
            <a:ext cx="9621838" cy="1943616"/>
            <a:chOff x="142875" y="689471"/>
            <a:chExt cx="9621838" cy="1943616"/>
          </a:xfrm>
        </p:grpSpPr>
        <p:sp>
          <p:nvSpPr>
            <p:cNvPr id="80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6" name="Rectangle 9"/>
          <p:cNvSpPr txBox="1">
            <a:spLocks noChangeArrowheads="1"/>
          </p:cNvSpPr>
          <p:nvPr userDrawn="1"/>
        </p:nvSpPr>
        <p:spPr bwMode="auto">
          <a:xfrm>
            <a:off x="51160" y="6708015"/>
            <a:ext cx="1307663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spcBef>
                <a:spcPct val="0"/>
              </a:spcBef>
              <a:defRPr kumimoji="1" sz="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２０２１０１</a:t>
            </a:r>
            <a:endParaRPr lang="en-US" altLang="ja-JP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680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/>
          <p:cNvGrpSpPr/>
          <p:nvPr userDrawn="1"/>
        </p:nvGrpSpPr>
        <p:grpSpPr>
          <a:xfrm>
            <a:off x="144000" y="26608"/>
            <a:ext cx="9619200" cy="594000"/>
            <a:chOff x="135204" y="12700"/>
            <a:chExt cx="9619200" cy="600075"/>
          </a:xfrm>
        </p:grpSpPr>
        <p:sp>
          <p:nvSpPr>
            <p:cNvPr id="54" name="Rectangle 2"/>
            <p:cNvSpPr>
              <a:spLocks noChangeArrowheads="1"/>
            </p:cNvSpPr>
            <p:nvPr userDrawn="1"/>
          </p:nvSpPr>
          <p:spPr bwMode="auto">
            <a:xfrm>
              <a:off x="135204" y="12700"/>
              <a:ext cx="9619200" cy="595313"/>
            </a:xfrm>
            <a:prstGeom prst="rect">
              <a:avLst/>
            </a:prstGeom>
            <a:noFill/>
            <a:ln w="9525" algn="ctr">
              <a:solidFill>
                <a:srgbClr val="4B4B4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33CC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Rectangle 3"/>
            <p:cNvSpPr>
              <a:spLocks noChangeArrowheads="1"/>
            </p:cNvSpPr>
            <p:nvPr userDrawn="1"/>
          </p:nvSpPr>
          <p:spPr bwMode="auto">
            <a:xfrm>
              <a:off x="1573257" y="12700"/>
              <a:ext cx="8181147" cy="593725"/>
            </a:xfrm>
            <a:prstGeom prst="rect">
              <a:avLst/>
            </a:prstGeom>
            <a:solidFill>
              <a:srgbClr val="4B4B4B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Line 4"/>
            <p:cNvSpPr>
              <a:spLocks noChangeShapeType="1"/>
            </p:cNvSpPr>
            <p:nvPr userDrawn="1"/>
          </p:nvSpPr>
          <p:spPr bwMode="auto">
            <a:xfrm>
              <a:off x="4285810" y="346075"/>
              <a:ext cx="0" cy="26670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Line 5"/>
            <p:cNvSpPr>
              <a:spLocks noChangeShapeType="1"/>
            </p:cNvSpPr>
            <p:nvPr userDrawn="1"/>
          </p:nvSpPr>
          <p:spPr bwMode="auto">
            <a:xfrm flipV="1">
              <a:off x="1421041" y="346075"/>
              <a:ext cx="833120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8" name="Picture 8" descr="Panasonic_RGB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25" y="228600"/>
              <a:ext cx="1150938" cy="1762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Rectangle 9"/>
          <p:cNvSpPr txBox="1">
            <a:spLocks noChangeArrowheads="1"/>
          </p:cNvSpPr>
          <p:nvPr userDrawn="1"/>
        </p:nvSpPr>
        <p:spPr bwMode="auto">
          <a:xfrm>
            <a:off x="51160" y="6708015"/>
            <a:ext cx="1307663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spcBef>
                <a:spcPct val="0"/>
              </a:spcBef>
              <a:defRPr kumimoji="1" sz="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２０１８１１</a:t>
            </a:r>
            <a:endParaRPr lang="en-US" altLang="ja-JP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29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ADD3-952D-4429-A994-C4B609640698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E9E6-86C5-4377-B017-E95A0A788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7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723" y="683235"/>
            <a:ext cx="4663098" cy="398357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-146345" y="-241515"/>
            <a:ext cx="3438193" cy="151641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sz="1100" b="1" dirty="0">
                <a:solidFill>
                  <a:srgbClr val="000000"/>
                </a:solidFill>
              </a:rPr>
              <a:t>【</a:t>
            </a:r>
            <a:r>
              <a:rPr kumimoji="1" lang="ja-JP" altLang="en-US" sz="1100" b="1" dirty="0">
                <a:solidFill>
                  <a:srgbClr val="000000"/>
                </a:solidFill>
              </a:rPr>
              <a:t>Ｓ</a:t>
            </a:r>
            <a:r>
              <a:rPr kumimoji="1" lang="en-US" altLang="ja-JP" sz="1100" b="1" dirty="0">
                <a:solidFill>
                  <a:srgbClr val="000000"/>
                </a:solidFill>
              </a:rPr>
              <a:t>】</a:t>
            </a:r>
            <a:r>
              <a:rPr lang="en-US" altLang="ja-JP" sz="1100" b="1" dirty="0">
                <a:solidFill>
                  <a:srgbClr val="000000"/>
                </a:solidFill>
              </a:rPr>
              <a:t>1.5mmWPB</a:t>
            </a:r>
            <a:r>
              <a:rPr lang="ja-JP" altLang="en-US" sz="1100" b="1" dirty="0">
                <a:solidFill>
                  <a:srgbClr val="000000"/>
                </a:solidFill>
              </a:rPr>
              <a:t>リフォームフロアー</a:t>
            </a:r>
            <a:endParaRPr kumimoji="1" lang="ja-JP" altLang="en-US" sz="1100" b="1" dirty="0">
              <a:solidFill>
                <a:srgbClr val="000000"/>
              </a:solidFill>
            </a:endParaRPr>
          </a:p>
        </p:txBody>
      </p:sp>
      <p:sp>
        <p:nvSpPr>
          <p:cNvPr id="75" name="タイトル 1"/>
          <p:cNvSpPr txBox="1">
            <a:spLocks/>
          </p:cNvSpPr>
          <p:nvPr/>
        </p:nvSpPr>
        <p:spPr>
          <a:xfrm>
            <a:off x="1618956" y="86867"/>
            <a:ext cx="2586278" cy="2583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b="1" dirty="0">
                <a:solidFill>
                  <a:srgbClr val="FFFFFF"/>
                </a:solidFill>
                <a:latin typeface="+mj-ea"/>
              </a:rPr>
              <a:t>床材　</a:t>
            </a:r>
            <a:r>
              <a:rPr lang="en-US" altLang="ja-JP" sz="1100" b="1" dirty="0">
                <a:solidFill>
                  <a:srgbClr val="FFFFFF"/>
                </a:solidFill>
                <a:latin typeface="+mj-ea"/>
              </a:rPr>
              <a:t>1.5mm</a:t>
            </a:r>
            <a:r>
              <a:rPr lang="ja-JP" altLang="en-US" sz="1100" b="1" dirty="0">
                <a:solidFill>
                  <a:srgbClr val="FFFFFF"/>
                </a:solidFill>
                <a:latin typeface="+mj-ea"/>
              </a:rPr>
              <a:t>リフォームフローリング　</a:t>
            </a:r>
            <a:r>
              <a:rPr lang="en-US" altLang="ja-JP" sz="1100" b="1" dirty="0">
                <a:solidFill>
                  <a:srgbClr val="FFFFFF"/>
                </a:solidFill>
                <a:latin typeface="+mj-ea"/>
              </a:rPr>
              <a:t>USUI-TA</a:t>
            </a:r>
            <a:endParaRPr lang="ja-JP" altLang="en-US" sz="1100" b="1" dirty="0">
              <a:solidFill>
                <a:srgbClr val="FFFFFF"/>
              </a:solidFill>
              <a:latin typeface="+mj-ea"/>
            </a:endParaRPr>
          </a:p>
        </p:txBody>
      </p:sp>
      <p:sp>
        <p:nvSpPr>
          <p:cNvPr id="110" name="Rectangle 14"/>
          <p:cNvSpPr>
            <a:spLocks noChangeArrowheads="1"/>
          </p:cNvSpPr>
          <p:nvPr/>
        </p:nvSpPr>
        <p:spPr bwMode="auto">
          <a:xfrm>
            <a:off x="140722" y="4727418"/>
            <a:ext cx="9616596" cy="1943616"/>
          </a:xfrm>
          <a:prstGeom prst="rect">
            <a:avLst/>
          </a:prstGeom>
          <a:solidFill>
            <a:srgbClr val="CCCC00">
              <a:alpha val="16078"/>
            </a:srgbClr>
          </a:solidFill>
          <a:ln w="6350">
            <a:solidFill>
              <a:srgbClr val="FFFF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1200" dirty="0">
              <a:solidFill>
                <a:srgbClr val="009999"/>
              </a:solidFill>
            </a:endParaRPr>
          </a:p>
        </p:txBody>
      </p:sp>
      <p:pic>
        <p:nvPicPr>
          <p:cNvPr id="113" name="Picture 6" descr="http://www2.panasonic.biz/es/sumai/gazou/bicon/CA151ABGK-PA005052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90531" y="5067585"/>
            <a:ext cx="1133348" cy="117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正方形/長方形 113"/>
          <p:cNvSpPr/>
          <p:nvPr/>
        </p:nvSpPr>
        <p:spPr>
          <a:xfrm>
            <a:off x="269133" y="4801519"/>
            <a:ext cx="191398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既存の床に上から貼るだけのスピード施工</a:t>
            </a:r>
          </a:p>
        </p:txBody>
      </p:sp>
      <p:cxnSp>
        <p:nvCxnSpPr>
          <p:cNvPr id="116" name="直線コネクタ 115"/>
          <p:cNvCxnSpPr/>
          <p:nvPr/>
        </p:nvCxnSpPr>
        <p:spPr>
          <a:xfrm>
            <a:off x="234186" y="4946420"/>
            <a:ext cx="2289693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/>
          <p:cNvSpPr/>
          <p:nvPr/>
        </p:nvSpPr>
        <p:spPr>
          <a:xfrm>
            <a:off x="269133" y="5182349"/>
            <a:ext cx="109575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既存の床など、今の内装建材に重ね貼りするだけだから、貼り替え施工に比べて工期を短縮できます。リフォームフロアーの場合、一部屋だけの施工なら約１日</a:t>
            </a:r>
            <a:r>
              <a:rPr lang="en-US" altLang="ja-JP" sz="7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で設置できます。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en-US" altLang="ja-JP" sz="600" dirty="0">
                <a:latin typeface="ＭＳ Ｐゴシック" pitchFamily="50" charset="-128"/>
                <a:ea typeface="ＭＳ Ｐゴシック" pitchFamily="50" charset="-128"/>
              </a:rPr>
              <a:t>※8</a:t>
            </a:r>
            <a:r>
              <a:rPr lang="ja-JP" altLang="en-US" sz="600" dirty="0">
                <a:latin typeface="ＭＳ Ｐゴシック" pitchFamily="50" charset="-128"/>
                <a:ea typeface="ＭＳ Ｐゴシック" pitchFamily="50" charset="-128"/>
              </a:rPr>
              <a:t>畳程度の場合。（現場により多少異なります。）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5149215" y="4808679"/>
            <a:ext cx="430240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800" b="1" dirty="0">
                <a:latin typeface="ＭＳ Ｐゴシック" pitchFamily="50" charset="-128"/>
                <a:ea typeface="ＭＳ Ｐゴシック" pitchFamily="50" charset="-128"/>
              </a:rPr>
              <a:t>床表面に抗ウィルス加工し、床表面の清潔を維持</a:t>
            </a:r>
          </a:p>
        </p:txBody>
      </p:sp>
      <p:cxnSp>
        <p:nvCxnSpPr>
          <p:cNvPr id="124" name="直線コネクタ 123"/>
          <p:cNvCxnSpPr/>
          <p:nvPr/>
        </p:nvCxnSpPr>
        <p:spPr>
          <a:xfrm>
            <a:off x="5136755" y="4946420"/>
            <a:ext cx="221560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4983718" y="2075537"/>
            <a:ext cx="4773600" cy="1944000"/>
            <a:chOff x="4983718" y="2705161"/>
            <a:chExt cx="4773600" cy="1944000"/>
          </a:xfrm>
        </p:grpSpPr>
        <p:grpSp>
          <p:nvGrpSpPr>
            <p:cNvPr id="132" name="グループ化 131"/>
            <p:cNvGrpSpPr/>
            <p:nvPr/>
          </p:nvGrpSpPr>
          <p:grpSpPr>
            <a:xfrm>
              <a:off x="4983718" y="2705161"/>
              <a:ext cx="4773600" cy="1944000"/>
              <a:chOff x="152316" y="704609"/>
              <a:chExt cx="4767263" cy="1932231"/>
            </a:xfrm>
          </p:grpSpPr>
          <p:sp>
            <p:nvSpPr>
              <p:cNvPr id="149" name="Rectangle 14"/>
              <p:cNvSpPr>
                <a:spLocks noChangeArrowheads="1"/>
              </p:cNvSpPr>
              <p:nvPr/>
            </p:nvSpPr>
            <p:spPr bwMode="auto">
              <a:xfrm>
                <a:off x="152316" y="704609"/>
                <a:ext cx="4767263" cy="1932231"/>
              </a:xfrm>
              <a:prstGeom prst="rect">
                <a:avLst/>
              </a:prstGeom>
              <a:noFill/>
              <a:ln w="6350">
                <a:solidFill>
                  <a:srgbClr val="4D4D4D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200" dirty="0"/>
              </a:p>
            </p:txBody>
          </p:sp>
          <p:sp>
            <p:nvSpPr>
              <p:cNvPr id="150" name="Rectangle 24"/>
              <p:cNvSpPr>
                <a:spLocks noChangeArrowheads="1"/>
              </p:cNvSpPr>
              <p:nvPr/>
            </p:nvSpPr>
            <p:spPr bwMode="auto">
              <a:xfrm>
                <a:off x="152316" y="704611"/>
                <a:ext cx="4767263" cy="126000"/>
              </a:xfrm>
              <a:prstGeom prst="rect">
                <a:avLst/>
              </a:prstGeom>
              <a:solidFill>
                <a:srgbClr val="4D4D4D"/>
              </a:solidFill>
              <a:ln w="6350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tIns="0" rIns="0" bIns="0" anchor="ctr"/>
              <a:lstStyle/>
              <a:p>
                <a:r>
                  <a:rPr lang="ja-JP" altLang="en-US" sz="800" dirty="0">
                    <a:solidFill>
                      <a:schemeClr val="bg1"/>
                    </a:solidFill>
                    <a:latin typeface="+mj-ea"/>
                    <a:ea typeface="+mj-ea"/>
                  </a:rPr>
                  <a:t>カラーバリエーション</a:t>
                </a:r>
                <a:endParaRPr lang="en-US" altLang="ja-JP" sz="800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33" name="正方形/長方形 132"/>
            <p:cNvSpPr/>
            <p:nvPr/>
          </p:nvSpPr>
          <p:spPr>
            <a:xfrm>
              <a:off x="5136755" y="2927485"/>
              <a:ext cx="4497680" cy="1384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900" b="1" dirty="0">
                  <a:latin typeface="+mj-ea"/>
                  <a:ea typeface="+mj-ea"/>
                </a:rPr>
                <a:t>上から貼るだけの簡単施工。短工期で省コストなリフォームに。</a:t>
              </a:r>
            </a:p>
          </p:txBody>
        </p:sp>
        <p:pic>
          <p:nvPicPr>
            <p:cNvPr id="206" name="Picture 4" descr="http://www2.panasonic.biz/es/sumai/gazou/bicon/CA151ABMY-PA0050010_0001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5686678" y="2546211"/>
              <a:ext cx="284336" cy="1452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" name="Picture 6" descr="http://www2.panasonic.biz/es/sumai/gazou/bicon/CA151ABMY-PA0050011_0004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5686632" y="3052011"/>
              <a:ext cx="284337" cy="1452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8" name="Picture 8" descr="http://www2.panasonic.biz/es/sumai/gazou/bicon/CA151ABMY-PA0050012_0003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7245704" y="2547214"/>
              <a:ext cx="284337" cy="1452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" name="Picture 10" descr="http://www2.panasonic.biz/es/sumai/gazou/bicon/CA151ABMY-PA0050013_0001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7246607" y="3049340"/>
              <a:ext cx="282441" cy="1451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0" name="Picture 12" descr="http://www2.panasonic.biz/es/sumai/gazou/bicon/CA151ABMY-PA0050014_0001.jp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5700837" y="3580635"/>
              <a:ext cx="282441" cy="1452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" name="正方形/長方形 214"/>
            <p:cNvSpPr/>
            <p:nvPr/>
          </p:nvSpPr>
          <p:spPr>
            <a:xfrm>
              <a:off x="5102673" y="3414552"/>
              <a:ext cx="1024782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ウォールナット柄（シート）</a:t>
              </a:r>
            </a:p>
          </p:txBody>
        </p:sp>
        <p:sp>
          <p:nvSpPr>
            <p:cNvPr id="216" name="正方形/長方形 215"/>
            <p:cNvSpPr/>
            <p:nvPr/>
          </p:nvSpPr>
          <p:spPr>
            <a:xfrm>
              <a:off x="5102672" y="3920827"/>
              <a:ext cx="765937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チェリー柄（シート）</a:t>
              </a:r>
            </a:p>
          </p:txBody>
        </p:sp>
        <p:sp>
          <p:nvSpPr>
            <p:cNvPr id="217" name="正方形/長方形 216"/>
            <p:cNvSpPr/>
            <p:nvPr/>
          </p:nvSpPr>
          <p:spPr>
            <a:xfrm>
              <a:off x="6649998" y="3416030"/>
              <a:ext cx="702361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オーク柄（シート）</a:t>
              </a:r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6649998" y="3919331"/>
              <a:ext cx="785615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メープル柄（シート）</a:t>
              </a:r>
            </a:p>
          </p:txBody>
        </p:sp>
        <p:sp>
          <p:nvSpPr>
            <p:cNvPr id="219" name="正方形/長方形 218"/>
            <p:cNvSpPr/>
            <p:nvPr/>
          </p:nvSpPr>
          <p:spPr>
            <a:xfrm>
              <a:off x="5115930" y="4450918"/>
              <a:ext cx="1026295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ホワイトオーク柄（シート）</a:t>
              </a:r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8220726" y="3923137"/>
              <a:ext cx="1070067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ウォッシュドオーク柄（シート）</a:t>
              </a:r>
            </a:p>
          </p:txBody>
        </p:sp>
        <p:sp>
          <p:nvSpPr>
            <p:cNvPr id="221" name="正方形/長方形 220"/>
            <p:cNvSpPr/>
            <p:nvPr/>
          </p:nvSpPr>
          <p:spPr>
            <a:xfrm>
              <a:off x="6649998" y="4450918"/>
              <a:ext cx="1179181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エイジドチェスナット柄（シート）</a:t>
              </a:r>
            </a:p>
          </p:txBody>
        </p:sp>
        <p:sp>
          <p:nvSpPr>
            <p:cNvPr id="222" name="正方形/長方形 221"/>
            <p:cNvSpPr/>
            <p:nvPr/>
          </p:nvSpPr>
          <p:spPr>
            <a:xfrm>
              <a:off x="8220726" y="3414552"/>
              <a:ext cx="1270103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カームチェリー柄（シート）</a:t>
              </a:r>
            </a:p>
          </p:txBody>
        </p:sp>
        <p:pic>
          <p:nvPicPr>
            <p:cNvPr id="104" name="Picture 16" descr="http://www2.panasonic.biz/es/sumai/gazou/bicon/CA151ABMY-PA0050015_0001.jpg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8809656" y="3580635"/>
              <a:ext cx="282441" cy="1452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正方形/長方形 116"/>
            <p:cNvSpPr/>
            <p:nvPr/>
          </p:nvSpPr>
          <p:spPr>
            <a:xfrm>
              <a:off x="8224749" y="4450918"/>
              <a:ext cx="1179181" cy="923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ホワイトオニックス柄（シート）</a:t>
              </a:r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4983718" y="683235"/>
            <a:ext cx="4773600" cy="1342659"/>
            <a:chOff x="4983718" y="683235"/>
            <a:chExt cx="4773600" cy="1342659"/>
          </a:xfrm>
        </p:grpSpPr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4983718" y="683235"/>
              <a:ext cx="4773600" cy="1342659"/>
            </a:xfrm>
            <a:prstGeom prst="rect">
              <a:avLst/>
            </a:prstGeom>
            <a:solidFill>
              <a:srgbClr val="336699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200" dirty="0"/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5518413" y="1200676"/>
              <a:ext cx="3694487" cy="307777"/>
              <a:chOff x="5518413" y="1200676"/>
              <a:chExt cx="3694487" cy="307777"/>
            </a:xfrm>
          </p:grpSpPr>
          <p:sp>
            <p:nvSpPr>
              <p:cNvPr id="100" name="正方形/長方形 99"/>
              <p:cNvSpPr/>
              <p:nvPr/>
            </p:nvSpPr>
            <p:spPr>
              <a:xfrm>
                <a:off x="7460043" y="1200676"/>
                <a:ext cx="1752857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ja-JP" altLang="en-US" sz="1000" dirty="0">
                    <a:solidFill>
                      <a:srgbClr val="FFFFFF"/>
                    </a:solidFill>
                    <a:latin typeface="HGP明朝E" panose="02020900000000000000" pitchFamily="18" charset="-128"/>
                    <a:ea typeface="HGP明朝E" panose="02020900000000000000" pitchFamily="18" charset="-128"/>
                  </a:rPr>
                  <a:t>美術品のように、理想の</a:t>
                </a:r>
              </a:p>
              <a:p>
                <a:pPr algn="ctr"/>
                <a:r>
                  <a:rPr lang="ja-JP" altLang="en-US" sz="1000" dirty="0">
                    <a:solidFill>
                      <a:srgbClr val="FFFFFF"/>
                    </a:solidFill>
                    <a:latin typeface="HGP明朝E" panose="02020900000000000000" pitchFamily="18" charset="-128"/>
                    <a:ea typeface="HGP明朝E" panose="02020900000000000000" pitchFamily="18" charset="-128"/>
                  </a:rPr>
                  <a:t>木目や色を追求しました。</a:t>
                </a: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6017617" y="1243365"/>
                <a:ext cx="1094852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ja-JP" altLang="en-US" sz="1600" dirty="0">
                    <a:solidFill>
                      <a:srgbClr val="FFFFFF"/>
                    </a:solidFill>
                    <a:latin typeface="HGP明朝E" panose="02020900000000000000" pitchFamily="18" charset="-128"/>
                    <a:ea typeface="HGP明朝E" panose="02020900000000000000" pitchFamily="18" charset="-128"/>
                  </a:rPr>
                  <a:t>シート仕上げ</a:t>
                </a: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5518413" y="1250319"/>
                <a:ext cx="304491" cy="246221"/>
              </a:xfrm>
              <a:prstGeom prst="rect">
                <a:avLst/>
              </a:prstGeom>
              <a:ln w="3175">
                <a:solidFill>
                  <a:srgbClr val="FFFFFF"/>
                </a:solidFill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ja-JP" altLang="en-US" sz="1600" dirty="0">
                    <a:solidFill>
                      <a:srgbClr val="FFFFFF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Ｓ</a:t>
                </a:r>
              </a:p>
            </p:txBody>
          </p:sp>
        </p:grpSp>
      </p:grpSp>
      <p:sp>
        <p:nvSpPr>
          <p:cNvPr id="105" name="Rectangle 4"/>
          <p:cNvSpPr>
            <a:spLocks noChangeArrowheads="1"/>
          </p:cNvSpPr>
          <p:nvPr/>
        </p:nvSpPr>
        <p:spPr bwMode="auto">
          <a:xfrm>
            <a:off x="3273471" y="4590606"/>
            <a:ext cx="15303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800" b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kumimoji="1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</a:rPr>
              <a:t>イメージ写真のため実際とは異なる場合がございます。</a:t>
            </a:r>
            <a:endParaRPr kumimoji="1" lang="ja-JP" altLang="en-US" sz="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197208" y="728203"/>
            <a:ext cx="833693" cy="192239"/>
          </a:xfrm>
          <a:prstGeom prst="rect">
            <a:avLst/>
          </a:prstGeom>
          <a:solidFill>
            <a:srgbClr val="FFFFFF"/>
          </a:solidFill>
          <a:ln w="3175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269133" y="755073"/>
            <a:ext cx="689843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900" b="1" dirty="0">
                <a:solidFill>
                  <a:srgbClr val="000000"/>
                </a:solidFill>
              </a:rPr>
              <a:t>リフォーム後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1957205" y="4577821"/>
            <a:ext cx="636393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00" b="1" dirty="0">
                <a:solidFill>
                  <a:schemeClr val="bg1"/>
                </a:solidFill>
              </a:rPr>
              <a:t>〔</a:t>
            </a:r>
            <a:r>
              <a:rPr lang="ja-JP" altLang="en-US" sz="600" b="1" dirty="0">
                <a:solidFill>
                  <a:schemeClr val="bg1"/>
                </a:solidFill>
              </a:rPr>
              <a:t>カームチェリー柄</a:t>
            </a:r>
            <a:r>
              <a:rPr lang="en-US" altLang="ja-JP" sz="600" b="1" dirty="0">
                <a:solidFill>
                  <a:schemeClr val="bg1"/>
                </a:solidFill>
              </a:rPr>
              <a:t>〕</a:t>
            </a:r>
            <a:endParaRPr lang="ja-JP" altLang="en-US" sz="600" b="1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5" t="-120" b="1"/>
          <a:stretch/>
        </p:blipFill>
        <p:spPr>
          <a:xfrm>
            <a:off x="6661745" y="3534327"/>
            <a:ext cx="1449544" cy="277990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7" b="1"/>
          <a:stretch/>
        </p:blipFill>
        <p:spPr>
          <a:xfrm>
            <a:off x="8217936" y="2500592"/>
            <a:ext cx="1448214" cy="2820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" t="4414" r="-1"/>
          <a:stretch/>
        </p:blipFill>
        <p:spPr>
          <a:xfrm>
            <a:off x="8227508" y="3000299"/>
            <a:ext cx="1440698" cy="28566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369" y="4050659"/>
            <a:ext cx="4805949" cy="4888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18" y="4486558"/>
            <a:ext cx="4693286" cy="1424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678" y="3382040"/>
            <a:ext cx="1623507" cy="1287609"/>
          </a:xfrm>
          <a:prstGeom prst="rect">
            <a:avLst/>
          </a:prstGeom>
        </p:spPr>
      </p:pic>
      <p:sp>
        <p:nvSpPr>
          <p:cNvPr id="122" name="正方形/長方形 121"/>
          <p:cNvSpPr/>
          <p:nvPr/>
        </p:nvSpPr>
        <p:spPr>
          <a:xfrm>
            <a:off x="2605809" y="4801519"/>
            <a:ext cx="2395374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既存床暖房システムの上からリフォームができる</a:t>
            </a:r>
          </a:p>
        </p:txBody>
      </p:sp>
      <p:cxnSp>
        <p:nvCxnSpPr>
          <p:cNvPr id="125" name="直線コネクタ 124"/>
          <p:cNvCxnSpPr/>
          <p:nvPr/>
        </p:nvCxnSpPr>
        <p:spPr>
          <a:xfrm>
            <a:off x="2570862" y="4946420"/>
            <a:ext cx="2476497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/>
          <p:cNvSpPr/>
          <p:nvPr/>
        </p:nvSpPr>
        <p:spPr>
          <a:xfrm>
            <a:off x="2605809" y="5182349"/>
            <a:ext cx="1164974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薄型の上貼りだから床暖房の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温度低下もほとんどありません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en-US" altLang="ja-JP" sz="7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耐熱タイプのみ</a:t>
            </a:r>
            <a:endParaRPr lang="ja-JP" altLang="en-US" sz="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60" y="5066618"/>
            <a:ext cx="1244399" cy="1175052"/>
          </a:xfrm>
          <a:prstGeom prst="rect">
            <a:avLst/>
          </a:prstGeom>
        </p:spPr>
      </p:pic>
      <p:sp>
        <p:nvSpPr>
          <p:cNvPr id="138" name="正方形/長方形 137"/>
          <p:cNvSpPr/>
          <p:nvPr/>
        </p:nvSpPr>
        <p:spPr>
          <a:xfrm>
            <a:off x="7435613" y="4808679"/>
            <a:ext cx="232170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800" b="1" dirty="0">
                <a:latin typeface="ＭＳ Ｐゴシック" pitchFamily="50" charset="-128"/>
                <a:ea typeface="ＭＳ Ｐゴシック" pitchFamily="50" charset="-128"/>
              </a:rPr>
              <a:t>わずか</a:t>
            </a:r>
            <a:r>
              <a:rPr lang="en-US" altLang="ja-JP" sz="800" b="1" dirty="0">
                <a:latin typeface="ＭＳ Ｐゴシック" pitchFamily="50" charset="-128"/>
                <a:ea typeface="ＭＳ Ｐゴシック" pitchFamily="50" charset="-128"/>
              </a:rPr>
              <a:t>1.5㎜</a:t>
            </a:r>
            <a:r>
              <a:rPr lang="ja-JP" altLang="en-US" sz="800" b="1" dirty="0">
                <a:latin typeface="ＭＳ Ｐゴシック" pitchFamily="50" charset="-128"/>
                <a:ea typeface="ＭＳ Ｐゴシック" pitchFamily="50" charset="-128"/>
              </a:rPr>
              <a:t>の薄さで高強度を実現</a:t>
            </a:r>
          </a:p>
        </p:txBody>
      </p:sp>
      <p:sp>
        <p:nvSpPr>
          <p:cNvPr id="141" name="正方形/長方形 140"/>
          <p:cNvSpPr/>
          <p:nvPr/>
        </p:nvSpPr>
        <p:spPr>
          <a:xfrm>
            <a:off x="7490989" y="5068544"/>
            <a:ext cx="226632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700" dirty="0">
                <a:latin typeface="ＭＳ Ｐゴシック" pitchFamily="50" charset="-128"/>
                <a:ea typeface="ＭＳ Ｐゴシック" pitchFamily="50" charset="-128"/>
              </a:rPr>
              <a:t>1.5㎜</a:t>
            </a:r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の薄さながら、既存の床、框に正しく施工することで、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必要な荷重に耐えることのできる高強度・強靭性を実現。</a:t>
            </a:r>
          </a:p>
        </p:txBody>
      </p:sp>
      <p:pic>
        <p:nvPicPr>
          <p:cNvPr id="142" name="Picture 8" descr="http://www2.panasonic.biz/es/sumai/gazou/bicon/CA151ABMY-PA0050716.jpg"/>
          <p:cNvPicPr>
            <a:picLocks noChangeAspect="1" noChangeArrowheads="1"/>
          </p:cNvPicPr>
          <p:nvPr/>
        </p:nvPicPr>
        <p:blipFill rotWithShape="1"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/>
        </p:blipFill>
        <p:spPr bwMode="auto">
          <a:xfrm>
            <a:off x="7460690" y="5310733"/>
            <a:ext cx="1266489" cy="100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3" name="グループ化 152"/>
          <p:cNvGrpSpPr/>
          <p:nvPr/>
        </p:nvGrpSpPr>
        <p:grpSpPr>
          <a:xfrm>
            <a:off x="8528632" y="5309288"/>
            <a:ext cx="1357096" cy="326315"/>
            <a:chOff x="3846195" y="4869914"/>
            <a:chExt cx="1595252" cy="331448"/>
          </a:xfrm>
        </p:grpSpPr>
        <p:sp>
          <p:nvSpPr>
            <p:cNvPr id="188" name="正方形/長方形 187"/>
            <p:cNvSpPr/>
            <p:nvPr/>
          </p:nvSpPr>
          <p:spPr>
            <a:xfrm>
              <a:off x="3846195" y="4869914"/>
              <a:ext cx="1349899" cy="1094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7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オレフィン系樹脂化粧シート</a:t>
              </a:r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3997141" y="5013791"/>
              <a:ext cx="1444306" cy="187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美しい木目・石目を再現した</a:t>
              </a:r>
              <a:r>
                <a:rPr lang="en-US" altLang="ja-JP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/>
              </a:r>
              <a:br>
                <a:rPr lang="en-US" altLang="ja-JP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化粧シートです。</a:t>
              </a:r>
            </a:p>
          </p:txBody>
        </p:sp>
      </p:grpSp>
      <p:sp>
        <p:nvSpPr>
          <p:cNvPr id="162" name="フリーフォーム 161"/>
          <p:cNvSpPr/>
          <p:nvPr/>
        </p:nvSpPr>
        <p:spPr>
          <a:xfrm>
            <a:off x="8053116" y="5431029"/>
            <a:ext cx="1623888" cy="232150"/>
          </a:xfrm>
          <a:custGeom>
            <a:avLst/>
            <a:gdLst>
              <a:gd name="connsiteX0" fmla="*/ 0 w 1936750"/>
              <a:gd name="connsiteY0" fmla="*/ 234950 h 234950"/>
              <a:gd name="connsiteX1" fmla="*/ 412750 w 1936750"/>
              <a:gd name="connsiteY1" fmla="*/ 0 h 234950"/>
              <a:gd name="connsiteX2" fmla="*/ 1936750 w 1936750"/>
              <a:gd name="connsiteY2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750" h="234950">
                <a:moveTo>
                  <a:pt x="0" y="234950"/>
                </a:moveTo>
                <a:lnTo>
                  <a:pt x="412750" y="0"/>
                </a:lnTo>
                <a:lnTo>
                  <a:pt x="1936750" y="0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63" name="グループ化 162"/>
          <p:cNvGrpSpPr/>
          <p:nvPr/>
        </p:nvGrpSpPr>
        <p:grpSpPr>
          <a:xfrm>
            <a:off x="8411907" y="5864498"/>
            <a:ext cx="1473821" cy="229711"/>
            <a:chOff x="3712369" y="5404126"/>
            <a:chExt cx="1497003" cy="233324"/>
          </a:xfrm>
        </p:grpSpPr>
        <p:sp>
          <p:nvSpPr>
            <p:cNvPr id="170" name="フリーフォーム 169"/>
            <p:cNvSpPr/>
            <p:nvPr/>
          </p:nvSpPr>
          <p:spPr>
            <a:xfrm>
              <a:off x="3712369" y="5445919"/>
              <a:ext cx="1290637" cy="80962"/>
            </a:xfrm>
            <a:custGeom>
              <a:avLst/>
              <a:gdLst>
                <a:gd name="connsiteX0" fmla="*/ 0 w 1290637"/>
                <a:gd name="connsiteY0" fmla="*/ 0 h 80962"/>
                <a:gd name="connsiteX1" fmla="*/ 102394 w 1290637"/>
                <a:gd name="connsiteY1" fmla="*/ 80962 h 80962"/>
                <a:gd name="connsiteX2" fmla="*/ 1290637 w 1290637"/>
                <a:gd name="connsiteY2" fmla="*/ 80962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0637" h="80962">
                  <a:moveTo>
                    <a:pt x="0" y="0"/>
                  </a:moveTo>
                  <a:lnTo>
                    <a:pt x="102394" y="80962"/>
                  </a:lnTo>
                  <a:lnTo>
                    <a:pt x="1290637" y="80962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183" name="グループ化 182"/>
            <p:cNvGrpSpPr/>
            <p:nvPr/>
          </p:nvGrpSpPr>
          <p:grpSpPr>
            <a:xfrm>
              <a:off x="3750112" y="5404126"/>
              <a:ext cx="1459260" cy="233324"/>
              <a:chOff x="3919978" y="5520788"/>
              <a:chExt cx="1459260" cy="233324"/>
            </a:xfrm>
          </p:grpSpPr>
          <p:sp>
            <p:nvSpPr>
              <p:cNvPr id="186" name="正方形/長方形 185"/>
              <p:cNvSpPr/>
              <p:nvPr/>
            </p:nvSpPr>
            <p:spPr>
              <a:xfrm>
                <a:off x="3978655" y="5520788"/>
                <a:ext cx="1400583" cy="10941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ja-JP" sz="700" b="1" dirty="0">
                    <a:latin typeface="ＭＳ Ｐゴシック" pitchFamily="50" charset="-128"/>
                    <a:ea typeface="ＭＳ Ｐゴシック" pitchFamily="50" charset="-128"/>
                  </a:rPr>
                  <a:t>WPB</a:t>
                </a:r>
                <a:r>
                  <a:rPr lang="ja-JP" altLang="en-US" sz="700" b="1" dirty="0">
                    <a:latin typeface="ＭＳ Ｐゴシック" pitchFamily="50" charset="-128"/>
                    <a:ea typeface="ＭＳ Ｐゴシック" pitchFamily="50" charset="-128"/>
                  </a:rPr>
                  <a:t>（ウッドプラスチックボード）</a:t>
                </a:r>
              </a:p>
            </p:txBody>
          </p:sp>
          <p:sp>
            <p:nvSpPr>
              <p:cNvPr id="187" name="正方形/長方形 186"/>
              <p:cNvSpPr/>
              <p:nvPr/>
            </p:nvSpPr>
            <p:spPr>
              <a:xfrm>
                <a:off x="3919978" y="5661779"/>
                <a:ext cx="1210268" cy="923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ja-JP" altLang="en-US" sz="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樹脂と木粉を原料とする新基材です。</a:t>
                </a:r>
              </a:p>
            </p:txBody>
          </p:sp>
        </p:grpSp>
      </p:grpSp>
      <p:pic>
        <p:nvPicPr>
          <p:cNvPr id="165" name="Picture 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987" y="6210447"/>
            <a:ext cx="560718" cy="25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7" name="フリーフォーム 166"/>
          <p:cNvSpPr/>
          <p:nvPr/>
        </p:nvSpPr>
        <p:spPr>
          <a:xfrm>
            <a:off x="7710837" y="6283527"/>
            <a:ext cx="127493" cy="28354"/>
          </a:xfrm>
          <a:custGeom>
            <a:avLst/>
            <a:gdLst>
              <a:gd name="connsiteX0" fmla="*/ 0 w 183357"/>
              <a:gd name="connsiteY0" fmla="*/ 0 h 69056"/>
              <a:gd name="connsiteX1" fmla="*/ 183357 w 183357"/>
              <a:gd name="connsiteY1" fmla="*/ 0 h 69056"/>
              <a:gd name="connsiteX2" fmla="*/ 183357 w 183357"/>
              <a:gd name="connsiteY2" fmla="*/ 69056 h 69056"/>
              <a:gd name="connsiteX3" fmla="*/ 0 w 183357"/>
              <a:gd name="connsiteY3" fmla="*/ 69056 h 6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357" h="69056">
                <a:moveTo>
                  <a:pt x="0" y="0"/>
                </a:moveTo>
                <a:lnTo>
                  <a:pt x="183357" y="0"/>
                </a:lnTo>
                <a:lnTo>
                  <a:pt x="183357" y="69056"/>
                </a:lnTo>
                <a:lnTo>
                  <a:pt x="0" y="69056"/>
                </a:ln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68" name="直線コネクタ 167"/>
          <p:cNvCxnSpPr/>
          <p:nvPr/>
        </p:nvCxnSpPr>
        <p:spPr>
          <a:xfrm>
            <a:off x="7837928" y="6298752"/>
            <a:ext cx="329322" cy="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正方形/長方形 168"/>
          <p:cNvSpPr/>
          <p:nvPr/>
        </p:nvSpPr>
        <p:spPr>
          <a:xfrm>
            <a:off x="8198224" y="6213212"/>
            <a:ext cx="330409" cy="107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700" dirty="0">
                <a:latin typeface="ＭＳ Ｐゴシック" pitchFamily="50" charset="-128"/>
                <a:ea typeface="ＭＳ Ｐゴシック" pitchFamily="50" charset="-128"/>
              </a:rPr>
              <a:t>1.5mm</a:t>
            </a:r>
            <a:endParaRPr lang="ja-JP" altLang="en-US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cxnSp>
        <p:nvCxnSpPr>
          <p:cNvPr id="196" name="直線コネクタ 195"/>
          <p:cNvCxnSpPr/>
          <p:nvPr/>
        </p:nvCxnSpPr>
        <p:spPr>
          <a:xfrm>
            <a:off x="7439918" y="4946420"/>
            <a:ext cx="2194517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正方形/長方形 196"/>
          <p:cNvSpPr/>
          <p:nvPr/>
        </p:nvSpPr>
        <p:spPr>
          <a:xfrm>
            <a:off x="5136755" y="5182349"/>
            <a:ext cx="898577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700" dirty="0">
                <a:latin typeface="ＭＳ Ｐゴシック" pitchFamily="50" charset="-128"/>
                <a:ea typeface="ＭＳ Ｐゴシック" pitchFamily="50" charset="-128"/>
              </a:rPr>
              <a:t>SIAA</a:t>
            </a:r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マーク表示の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抗ウィルス加工シート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を使用。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万が一拭き残しや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清掃後にウィルスが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付着した場合などでも、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ウィルスを減少させる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700" dirty="0">
                <a:latin typeface="ＭＳ Ｐゴシック" pitchFamily="50" charset="-128"/>
                <a:ea typeface="ＭＳ Ｐゴシック" pitchFamily="50" charset="-128"/>
              </a:rPr>
              <a:t>ことができます。</a:t>
            </a:r>
            <a:endParaRPr lang="ja-JP" altLang="en-US" sz="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332" y="5060130"/>
            <a:ext cx="1291157" cy="65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1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313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ＭＳ Ｐゴシック</vt:lpstr>
      <vt:lpstr>ＭＳ 明朝</vt:lpstr>
      <vt:lpstr>Arial</vt:lpstr>
      <vt:lpstr>Calibri</vt:lpstr>
      <vt:lpstr>Times New Roman</vt:lpstr>
      <vt:lpstr>Office ​​テーマ</vt:lpstr>
      <vt:lpstr>【Ｓ】1.5mmWPBリフォームフロアー</vt:lpstr>
    </vt:vector>
  </TitlesOfParts>
  <Company>**********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**********</dc:creator>
  <cp:lastModifiedBy>TSUJI AYAKO (辻 綾子)</cp:lastModifiedBy>
  <cp:revision>277</cp:revision>
  <cp:lastPrinted>2018-11-22T04:09:32Z</cp:lastPrinted>
  <dcterms:created xsi:type="dcterms:W3CDTF">2013-12-02T09:29:28Z</dcterms:created>
  <dcterms:modified xsi:type="dcterms:W3CDTF">2022-09-30T02:15:26Z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2547065</vt:lpwstr>
  </property>
  <property fmtid="{D5CDD505-2E9C-101B-9397-08002B2CF9AE}" pid="3" name="NXPowerLiteSettings">
    <vt:lpwstr>8700052003A000</vt:lpwstr>
  </property>
  <property fmtid="{D5CDD505-2E9C-101B-9397-08002B2CF9AE}" pid="4" name="NXPowerLiteVersion">
    <vt:lpwstr>D8.0.5</vt:lpwstr>
  </property>
</Properties>
</file>