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329" r:id="rId3"/>
    <p:sldId id="330" r:id="rId4"/>
    <p:sldId id="331" r:id="rId5"/>
    <p:sldId id="290" r:id="rId6"/>
    <p:sldId id="298" r:id="rId7"/>
    <p:sldId id="288" r:id="rId8"/>
    <p:sldId id="291" r:id="rId9"/>
    <p:sldId id="297" r:id="rId10"/>
    <p:sldId id="328" r:id="rId11"/>
  </p:sldIdLst>
  <p:sldSz cx="9906000" cy="6858000" type="A4"/>
  <p:notesSz cx="7102475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orient="horz" pos="437">
          <p15:clr>
            <a:srgbClr val="A4A3A4"/>
          </p15:clr>
        </p15:guide>
        <p15:guide id="3" orient="horz" pos="3249">
          <p15:clr>
            <a:srgbClr val="A4A3A4"/>
          </p15:clr>
        </p15:guide>
        <p15:guide id="4" orient="horz" pos="4202">
          <p15:clr>
            <a:srgbClr val="A4A3A4"/>
          </p15:clr>
        </p15:guide>
        <p15:guide id="5" orient="horz" pos="2297">
          <p15:clr>
            <a:srgbClr val="A4A3A4"/>
          </p15:clr>
        </p15:guide>
        <p15:guide id="6" pos="2655">
          <p15:clr>
            <a:srgbClr val="A4A3A4"/>
          </p15:clr>
        </p15:guide>
        <p15:guide id="7" pos="6149">
          <p15:clr>
            <a:srgbClr val="A4A3A4"/>
          </p15:clr>
        </p15:guide>
        <p15:guide id="8" pos="90">
          <p15:clr>
            <a:srgbClr val="A4A3A4"/>
          </p15:clr>
        </p15:guide>
        <p15:guide id="9" pos="3528">
          <p15:clr>
            <a:srgbClr val="A4A3A4"/>
          </p15:clr>
        </p15:guide>
        <p15:guide id="10" pos="4402">
          <p15:clr>
            <a:srgbClr val="A4A3A4"/>
          </p15:clr>
        </p15:guide>
        <p15:guide id="11" pos="5274">
          <p15:clr>
            <a:srgbClr val="A4A3A4"/>
          </p15:clr>
        </p15:guide>
        <p15:guide id="12" pos="1783">
          <p15:clr>
            <a:srgbClr val="A4A3A4"/>
          </p15:clr>
        </p15:guide>
        <p15:guide id="13" pos="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FF00FF"/>
    <a:srgbClr val="FFFFFF"/>
    <a:srgbClr val="B2B2B2"/>
    <a:srgbClr val="0000FF"/>
    <a:srgbClr val="F6FFDD"/>
    <a:srgbClr val="FFCC66"/>
    <a:srgbClr val="FFECC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86437" autoAdjust="0"/>
  </p:normalViewPr>
  <p:slideViewPr>
    <p:cSldViewPr snapToGrid="0">
      <p:cViewPr varScale="1">
        <p:scale>
          <a:sx n="86" d="100"/>
          <a:sy n="86" d="100"/>
        </p:scale>
        <p:origin x="1020" y="78"/>
      </p:cViewPr>
      <p:guideLst>
        <p:guide orient="horz" pos="1344"/>
        <p:guide orient="horz" pos="437"/>
        <p:guide orient="horz" pos="3249"/>
        <p:guide orient="horz" pos="4202"/>
        <p:guide orient="horz" pos="2297"/>
        <p:guide pos="2655"/>
        <p:guide pos="6149"/>
        <p:guide pos="90"/>
        <p:guide pos="3528"/>
        <p:guide pos="4402"/>
        <p:guide pos="5274"/>
        <p:guide pos="1783"/>
        <p:guide pos="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40" cy="511731"/>
          </a:xfrm>
          <a:prstGeom prst="rect">
            <a:avLst/>
          </a:prstGeom>
        </p:spPr>
        <p:txBody>
          <a:bodyPr vert="horz" lIns="95444" tIns="47722" rIns="95444" bIns="4772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6" y="1"/>
            <a:ext cx="3077740" cy="511731"/>
          </a:xfrm>
          <a:prstGeom prst="rect">
            <a:avLst/>
          </a:prstGeom>
        </p:spPr>
        <p:txBody>
          <a:bodyPr vert="horz" lIns="95444" tIns="47722" rIns="95444" bIns="47722" rtlCol="0"/>
          <a:lstStyle>
            <a:lvl1pPr algn="r">
              <a:defRPr sz="1300"/>
            </a:lvl1pPr>
          </a:lstStyle>
          <a:p>
            <a:fld id="{DAF5A4EA-ABC5-46D7-98EC-B4E28E5C09D7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3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4" tIns="47722" rIns="95444" bIns="477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861443"/>
            <a:ext cx="5681980" cy="4605576"/>
          </a:xfrm>
          <a:prstGeom prst="rect">
            <a:avLst/>
          </a:prstGeom>
        </p:spPr>
        <p:txBody>
          <a:bodyPr vert="horz" lIns="95444" tIns="47722" rIns="95444" bIns="477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40" cy="511731"/>
          </a:xfrm>
          <a:prstGeom prst="rect">
            <a:avLst/>
          </a:prstGeom>
        </p:spPr>
        <p:txBody>
          <a:bodyPr vert="horz" lIns="95444" tIns="47722" rIns="95444" bIns="4772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6" y="9721107"/>
            <a:ext cx="3077740" cy="511731"/>
          </a:xfrm>
          <a:prstGeom prst="rect">
            <a:avLst/>
          </a:prstGeom>
        </p:spPr>
        <p:txBody>
          <a:bodyPr vert="horz" lIns="95444" tIns="47722" rIns="95444" bIns="47722" rtlCol="0" anchor="b"/>
          <a:lstStyle>
            <a:lvl1pPr algn="r">
              <a:defRPr sz="1300"/>
            </a:lvl1pPr>
          </a:lstStyle>
          <a:p>
            <a:fld id="{B64729C4-9CEC-4DF4-9AD9-F333B23346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51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144000" y="5227638"/>
            <a:ext cx="9620250" cy="1440000"/>
            <a:chOff x="141288" y="5227638"/>
            <a:chExt cx="9620250" cy="1440000"/>
          </a:xfrm>
        </p:grpSpPr>
        <p:sp>
          <p:nvSpPr>
            <p:cNvPr id="39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6" name="グループ化 45"/>
          <p:cNvGrpSpPr/>
          <p:nvPr userDrawn="1"/>
        </p:nvGrpSpPr>
        <p:grpSpPr>
          <a:xfrm>
            <a:off x="140787" y="3703076"/>
            <a:ext cx="9620250" cy="1440000"/>
            <a:chOff x="141288" y="5227638"/>
            <a:chExt cx="9620250" cy="1440000"/>
          </a:xfrm>
        </p:grpSpPr>
        <p:sp>
          <p:nvSpPr>
            <p:cNvPr id="50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3" name="グループ化 62"/>
          <p:cNvGrpSpPr/>
          <p:nvPr userDrawn="1"/>
        </p:nvGrpSpPr>
        <p:grpSpPr>
          <a:xfrm>
            <a:off x="144000" y="2205038"/>
            <a:ext cx="9620250" cy="1440000"/>
            <a:chOff x="141288" y="5227638"/>
            <a:chExt cx="9620250" cy="1440000"/>
          </a:xfrm>
        </p:grpSpPr>
        <p:sp>
          <p:nvSpPr>
            <p:cNvPr id="64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1" name="グループ化 70"/>
          <p:cNvGrpSpPr/>
          <p:nvPr userDrawn="1"/>
        </p:nvGrpSpPr>
        <p:grpSpPr>
          <a:xfrm>
            <a:off x="144000" y="693738"/>
            <a:ext cx="9620250" cy="1440000"/>
            <a:chOff x="141288" y="5227638"/>
            <a:chExt cx="9620250" cy="1440000"/>
          </a:xfrm>
        </p:grpSpPr>
        <p:sp>
          <p:nvSpPr>
            <p:cNvPr id="72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9" name="グループ化 88"/>
          <p:cNvGrpSpPr/>
          <p:nvPr userDrawn="1"/>
        </p:nvGrpSpPr>
        <p:grpSpPr>
          <a:xfrm>
            <a:off x="144000" y="25580"/>
            <a:ext cx="9619200" cy="594000"/>
            <a:chOff x="135204" y="12700"/>
            <a:chExt cx="9619200" cy="600075"/>
          </a:xfrm>
        </p:grpSpPr>
        <p:sp>
          <p:nvSpPr>
            <p:cNvPr id="90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1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Line 5"/>
            <p:cNvSpPr>
              <a:spLocks noChangeShapeType="1"/>
            </p:cNvSpPr>
            <p:nvPr userDrawn="1"/>
          </p:nvSpPr>
          <p:spPr bwMode="auto">
            <a:xfrm flipV="1">
              <a:off x="1421041" y="346075"/>
              <a:ext cx="833120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94" name="Picture 8" descr="Panasonic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" y="228600"/>
              <a:ext cx="1150938" cy="17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98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75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38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03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33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グループ化 62"/>
          <p:cNvGrpSpPr/>
          <p:nvPr userDrawn="1"/>
        </p:nvGrpSpPr>
        <p:grpSpPr>
          <a:xfrm>
            <a:off x="144000" y="25580"/>
            <a:ext cx="9619200" cy="594000"/>
            <a:chOff x="135204" y="12700"/>
            <a:chExt cx="9619200" cy="600075"/>
          </a:xfrm>
        </p:grpSpPr>
        <p:sp>
          <p:nvSpPr>
            <p:cNvPr id="64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" name="Line 5"/>
            <p:cNvSpPr>
              <a:spLocks noChangeShapeType="1"/>
            </p:cNvSpPr>
            <p:nvPr userDrawn="1"/>
          </p:nvSpPr>
          <p:spPr bwMode="auto">
            <a:xfrm flipV="1">
              <a:off x="1421041" y="346075"/>
              <a:ext cx="833120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8" name="Picture 8" descr="Panasonic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" y="228600"/>
              <a:ext cx="1150938" cy="17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493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6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6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25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54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98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45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ADD3-952D-4429-A994-C4B60964069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917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503DA-198C-4FC7-8D39-57BBC1506648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87B9-9ED6-4ECC-A99A-33C468702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50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22.png"/><Relationship Id="rId26" Type="http://schemas.openxmlformats.org/officeDocument/2006/relationships/image" Target="../media/image30.jpeg"/><Relationship Id="rId3" Type="http://schemas.openxmlformats.org/officeDocument/2006/relationships/image" Target="../media/image4.jpeg"/><Relationship Id="rId21" Type="http://schemas.openxmlformats.org/officeDocument/2006/relationships/image" Target="../media/image2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6.png"/><Relationship Id="rId25" Type="http://schemas.openxmlformats.org/officeDocument/2006/relationships/image" Target="../media/image29.jpeg"/><Relationship Id="rId2" Type="http://schemas.openxmlformats.org/officeDocument/2006/relationships/image" Target="../media/image31.jpeg"/><Relationship Id="rId16" Type="http://schemas.openxmlformats.org/officeDocument/2006/relationships/image" Target="../media/image3.jpeg"/><Relationship Id="rId20" Type="http://schemas.openxmlformats.org/officeDocument/2006/relationships/image" Target="../media/image24.jpeg"/><Relationship Id="rId29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24" Type="http://schemas.openxmlformats.org/officeDocument/2006/relationships/image" Target="../media/image28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23" Type="http://schemas.openxmlformats.org/officeDocument/2006/relationships/image" Target="../media/image27.png"/><Relationship Id="rId28" Type="http://schemas.openxmlformats.org/officeDocument/2006/relationships/image" Target="../media/image18.jpeg"/><Relationship Id="rId10" Type="http://schemas.openxmlformats.org/officeDocument/2006/relationships/image" Target="../media/image11.jpeg"/><Relationship Id="rId19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6.jpeg"/><Relationship Id="rId27" Type="http://schemas.openxmlformats.org/officeDocument/2006/relationships/image" Target="../media/image17.jpeg"/><Relationship Id="rId30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7.jpeg"/><Relationship Id="rId26" Type="http://schemas.openxmlformats.org/officeDocument/2006/relationships/image" Target="../media/image26.jpeg"/><Relationship Id="rId3" Type="http://schemas.openxmlformats.org/officeDocument/2006/relationships/image" Target="../media/image4.jpeg"/><Relationship Id="rId21" Type="http://schemas.openxmlformats.org/officeDocument/2006/relationships/image" Target="../media/image20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6.png"/><Relationship Id="rId25" Type="http://schemas.openxmlformats.org/officeDocument/2006/relationships/image" Target="../media/image25.jpeg"/><Relationship Id="rId2" Type="http://schemas.openxmlformats.org/officeDocument/2006/relationships/image" Target="../media/image32.jpeg"/><Relationship Id="rId16" Type="http://schemas.openxmlformats.org/officeDocument/2006/relationships/image" Target="../media/image3.jpeg"/><Relationship Id="rId20" Type="http://schemas.openxmlformats.org/officeDocument/2006/relationships/image" Target="../media/image19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24" Type="http://schemas.openxmlformats.org/officeDocument/2006/relationships/image" Target="../media/image24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1.jpeg"/><Relationship Id="rId19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18" Type="http://schemas.openxmlformats.org/officeDocument/2006/relationships/image" Target="../media/image24.jpeg"/><Relationship Id="rId26" Type="http://schemas.openxmlformats.org/officeDocument/2006/relationships/image" Target="../media/image35.png"/><Relationship Id="rId3" Type="http://schemas.openxmlformats.org/officeDocument/2006/relationships/image" Target="../media/image18.jpeg"/><Relationship Id="rId21" Type="http://schemas.openxmlformats.org/officeDocument/2006/relationships/image" Target="../media/image27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34.jpeg"/><Relationship Id="rId2" Type="http://schemas.openxmlformats.org/officeDocument/2006/relationships/image" Target="../media/image33.jpeg"/><Relationship Id="rId16" Type="http://schemas.openxmlformats.org/officeDocument/2006/relationships/image" Target="../media/image15.jpeg"/><Relationship Id="rId20" Type="http://schemas.openxmlformats.org/officeDocument/2006/relationships/image" Target="../media/image26.jpeg"/><Relationship Id="rId29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24" Type="http://schemas.openxmlformats.org/officeDocument/2006/relationships/image" Target="../media/image30.jpe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23" Type="http://schemas.openxmlformats.org/officeDocument/2006/relationships/image" Target="../media/image29.jpeg"/><Relationship Id="rId28" Type="http://schemas.openxmlformats.org/officeDocument/2006/relationships/image" Target="../media/image3.jpeg"/><Relationship Id="rId10" Type="http://schemas.openxmlformats.org/officeDocument/2006/relationships/image" Target="../media/image9.jpeg"/><Relationship Id="rId19" Type="http://schemas.openxmlformats.org/officeDocument/2006/relationships/image" Target="../media/image25.jpeg"/><Relationship Id="rId4" Type="http://schemas.openxmlformats.org/officeDocument/2006/relationships/image" Target="../media/image17.jpeg"/><Relationship Id="rId9" Type="http://schemas.openxmlformats.org/officeDocument/2006/relationships/image" Target="../media/image4.jpeg"/><Relationship Id="rId14" Type="http://schemas.openxmlformats.org/officeDocument/2006/relationships/image" Target="../media/image13.jpeg"/><Relationship Id="rId22" Type="http://schemas.openxmlformats.org/officeDocument/2006/relationships/image" Target="../media/image28.jpeg"/><Relationship Id="rId27" Type="http://schemas.openxmlformats.org/officeDocument/2006/relationships/image" Target="../media/image2.jpeg"/><Relationship Id="rId30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5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6.jpeg"/><Relationship Id="rId17" Type="http://schemas.openxmlformats.org/officeDocument/2006/relationships/image" Target="../media/image34.jpeg"/><Relationship Id="rId2" Type="http://schemas.openxmlformats.org/officeDocument/2006/relationships/image" Target="../media/image17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5.jpeg"/><Relationship Id="rId5" Type="http://schemas.openxmlformats.org/officeDocument/2006/relationships/image" Target="../media/image3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2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グループ化 56"/>
          <p:cNvGrpSpPr/>
          <p:nvPr/>
        </p:nvGrpSpPr>
        <p:grpSpPr>
          <a:xfrm>
            <a:off x="4300401" y="692147"/>
            <a:ext cx="2689200" cy="2952000"/>
            <a:chOff x="5690792" y="2199507"/>
            <a:chExt cx="2689200" cy="2952000"/>
          </a:xfrm>
        </p:grpSpPr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5690792" y="2199507"/>
              <a:ext cx="2689200" cy="2952000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690792" y="2199507"/>
              <a:ext cx="2689200" cy="126000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プランイメージ</a:t>
              </a:r>
            </a:p>
          </p:txBody>
        </p:sp>
      </p:grpSp>
      <p:grpSp>
        <p:nvGrpSpPr>
          <p:cNvPr id="2048" name="グループ化 2047"/>
          <p:cNvGrpSpPr/>
          <p:nvPr/>
        </p:nvGrpSpPr>
        <p:grpSpPr>
          <a:xfrm>
            <a:off x="140351" y="3688540"/>
            <a:ext cx="4066884" cy="642161"/>
            <a:chOff x="249926" y="3816960"/>
            <a:chExt cx="4066884" cy="642161"/>
          </a:xfrm>
        </p:grpSpPr>
        <p:sp>
          <p:nvSpPr>
            <p:cNvPr id="123" name="Rectangle 24"/>
            <p:cNvSpPr>
              <a:spLocks noChangeArrowheads="1"/>
            </p:cNvSpPr>
            <p:nvPr/>
          </p:nvSpPr>
          <p:spPr bwMode="auto">
            <a:xfrm>
              <a:off x="249926" y="3816960"/>
              <a:ext cx="4066884" cy="642161"/>
            </a:xfrm>
            <a:prstGeom prst="rect">
              <a:avLst/>
            </a:prstGeom>
            <a:solidFill>
              <a:srgbClr val="FFECC5"/>
            </a:solidFill>
            <a:ln w="6350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129" name="Text Box 122"/>
            <p:cNvSpPr txBox="1">
              <a:spLocks noChangeArrowheads="1"/>
            </p:cNvSpPr>
            <p:nvPr/>
          </p:nvSpPr>
          <p:spPr bwMode="auto">
            <a:xfrm>
              <a:off x="841781" y="4194437"/>
              <a:ext cx="245117" cy="6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dist">
                <a:spcBef>
                  <a:spcPct val="50000"/>
                </a:spcBef>
              </a:pPr>
              <a:endParaRPr lang="ja-JP" altLang="en-US" sz="400" b="1" dirty="0">
                <a:latin typeface="ＭＳ Ｐゴシック" pitchFamily="50" charset="-128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318018" y="3906706"/>
              <a:ext cx="387445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0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キッチンやリビング、個室など、お部屋に合わせた使い方を楽しめます。</a:t>
              </a: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345254" y="4086902"/>
              <a:ext cx="377740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季節の飾り物や雑貨、書籍、食器など。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お気に入りの小物をよりおしゃれに魅せる、インテリア発想のオープン収納です。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飾って、魅せて、お部屋づくりを自由に楽しめます。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</p:txBody>
        </p:sp>
      </p:grpSp>
      <p:sp>
        <p:nvSpPr>
          <p:cNvPr id="132" name="Rectangle 24"/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 dirty="0">
                <a:solidFill>
                  <a:schemeClr val="bg1"/>
                </a:solidFill>
                <a:latin typeface="ＭＳ Ｐゴシック" charset="-128"/>
              </a:rPr>
              <a:t>フレームシェルフ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4282419" y="3689799"/>
            <a:ext cx="2706658" cy="1553208"/>
            <a:chOff x="4282419" y="3689799"/>
            <a:chExt cx="2706658" cy="1553208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4299877" y="3689799"/>
              <a:ext cx="2689200" cy="1553208"/>
              <a:chOff x="4303786" y="3714852"/>
              <a:chExt cx="2689200" cy="144000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4303786" y="3714852"/>
                <a:ext cx="2689200" cy="1440000"/>
                <a:chOff x="5690792" y="692013"/>
                <a:chExt cx="2689200" cy="1440000"/>
              </a:xfrm>
            </p:grpSpPr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692013"/>
                  <a:ext cx="2689200" cy="1440000"/>
                </a:xfrm>
                <a:prstGeom prst="rect">
                  <a:avLst/>
                </a:prstGeom>
                <a:noFill/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ja-JP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26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696132"/>
                  <a:ext cx="2689200" cy="126000"/>
                </a:xfrm>
                <a:prstGeom prst="rect">
                  <a:avLst/>
                </a:prstGeom>
                <a:solidFill>
                  <a:srgbClr val="4D4D4D"/>
                </a:solidFill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rIns="0" bIns="0" anchor="ctr"/>
                <a:lstStyle/>
                <a:p>
                  <a:r>
                    <a:rPr lang="ja-JP" altLang="en-US" sz="8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納まり</a:t>
                  </a:r>
                </a:p>
              </p:txBody>
            </p:sp>
          </p:grpSp>
          <p:sp>
            <p:nvSpPr>
              <p:cNvPr id="20" name="Text Box 88"/>
              <p:cNvSpPr txBox="1">
                <a:spLocks noChangeArrowheads="1"/>
              </p:cNvSpPr>
              <p:nvPr/>
            </p:nvSpPr>
            <p:spPr bwMode="auto">
              <a:xfrm>
                <a:off x="5394278" y="3895016"/>
                <a:ext cx="1235984" cy="92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5" name="テキスト ボックス 114"/>
            <p:cNvSpPr txBox="1"/>
            <p:nvPr/>
          </p:nvSpPr>
          <p:spPr>
            <a:xfrm>
              <a:off x="4282419" y="4751944"/>
              <a:ext cx="1098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フレームイン</a:t>
              </a:r>
              <a:r>
                <a:rPr lang="ja-JP" altLang="en-US" sz="800" b="1" dirty="0"/>
                <a:t>タイプ</a:t>
              </a:r>
              <a:endParaRPr kumimoji="1" lang="en-US" altLang="ja-JP" sz="800" b="1" dirty="0"/>
            </a:p>
          </p:txBody>
        </p:sp>
        <p:sp>
          <p:nvSpPr>
            <p:cNvPr id="201" name="テキスト ボックス 200"/>
            <p:cNvSpPr txBox="1"/>
            <p:nvPr/>
          </p:nvSpPr>
          <p:spPr>
            <a:xfrm>
              <a:off x="5561580" y="4751944"/>
              <a:ext cx="1098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フレームアウト</a:t>
              </a:r>
              <a:r>
                <a:rPr lang="ja-JP" altLang="en-US" sz="800" b="1" dirty="0"/>
                <a:t>タイプ</a:t>
              </a:r>
              <a:endParaRPr kumimoji="1" lang="en-US" altLang="ja-JP" sz="800" b="1" dirty="0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4309688" y="4905515"/>
              <a:ext cx="1293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シンプルなインテリアにマッチする</a:t>
              </a:r>
              <a:endParaRPr lang="en-US" altLang="ja-JP" sz="600" dirty="0"/>
            </a:p>
            <a:p>
              <a:r>
                <a:rPr lang="ja-JP" altLang="en-US" sz="600" dirty="0"/>
                <a:t>すっきりスマートな納まりです。</a:t>
              </a:r>
              <a:endParaRPr lang="en-US" altLang="ja-JP" sz="600" dirty="0"/>
            </a:p>
          </p:txBody>
        </p:sp>
        <p:sp>
          <p:nvSpPr>
            <p:cNvPr id="204" name="テキスト ボックス 203"/>
            <p:cNvSpPr txBox="1"/>
            <p:nvPr/>
          </p:nvSpPr>
          <p:spPr>
            <a:xfrm>
              <a:off x="5534757" y="4905515"/>
              <a:ext cx="144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カジュアルな雰囲気のインテリアには、</a:t>
              </a:r>
              <a:endParaRPr lang="en-US" altLang="ja-JP" sz="600" dirty="0"/>
            </a:p>
            <a:p>
              <a:r>
                <a:rPr lang="ja-JP" altLang="en-US" sz="600" dirty="0"/>
                <a:t>ほどよいラフなスタイルがおすすめです。</a:t>
              </a:r>
              <a:endParaRPr lang="en-US" altLang="ja-JP" sz="600" dirty="0"/>
            </a:p>
          </p:txBody>
        </p:sp>
        <p:pic>
          <p:nvPicPr>
            <p:cNvPr id="119" name="図 118"/>
            <p:cNvPicPr>
              <a:picLocks noChangeAspect="1"/>
            </p:cNvPicPr>
            <p:nvPr/>
          </p:nvPicPr>
          <p:blipFill rotWithShape="1">
            <a:blip r:embed="rId2"/>
            <a:srcRect l="3253" t="9780" r="26848" b="20321"/>
            <a:stretch/>
          </p:blipFill>
          <p:spPr>
            <a:xfrm>
              <a:off x="4343975" y="3971926"/>
              <a:ext cx="1159539" cy="769120"/>
            </a:xfrm>
            <a:prstGeom prst="rect">
              <a:avLst/>
            </a:prstGeom>
          </p:spPr>
        </p:pic>
        <p:pic>
          <p:nvPicPr>
            <p:cNvPr id="120" name="図 119"/>
            <p:cNvPicPr>
              <a:picLocks noChangeAspect="1"/>
            </p:cNvPicPr>
            <p:nvPr/>
          </p:nvPicPr>
          <p:blipFill rotWithShape="1">
            <a:blip r:embed="rId3"/>
            <a:srcRect l="1" t="14765" r="31295" b="16532"/>
            <a:stretch/>
          </p:blipFill>
          <p:spPr>
            <a:xfrm>
              <a:off x="5640886" y="3963376"/>
              <a:ext cx="1172702" cy="785658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-8712" t="-37263" r="72626" b="106328"/>
          <a:stretch/>
        </p:blipFill>
        <p:spPr>
          <a:xfrm>
            <a:off x="3867150" y="2519362"/>
            <a:ext cx="783678" cy="562797"/>
          </a:xfrm>
          <a:prstGeom prst="rect">
            <a:avLst/>
          </a:prstGeom>
        </p:spPr>
      </p:pic>
      <p:grpSp>
        <p:nvGrpSpPr>
          <p:cNvPr id="53" name="グループ化 52"/>
          <p:cNvGrpSpPr/>
          <p:nvPr/>
        </p:nvGrpSpPr>
        <p:grpSpPr>
          <a:xfrm>
            <a:off x="109568" y="4374809"/>
            <a:ext cx="2588419" cy="2292043"/>
            <a:chOff x="109568" y="4374809"/>
            <a:chExt cx="2588419" cy="229204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5"/>
            <a:srcRect t="-60" r="14940" b="26824"/>
            <a:stretch/>
          </p:blipFill>
          <p:spPr>
            <a:xfrm>
              <a:off x="818704" y="5456260"/>
              <a:ext cx="560763" cy="423679"/>
            </a:xfrm>
            <a:prstGeom prst="rect">
              <a:avLst/>
            </a:prstGeom>
          </p:spPr>
        </p:pic>
        <p:grpSp>
          <p:nvGrpSpPr>
            <p:cNvPr id="138" name="グループ化 137"/>
            <p:cNvGrpSpPr/>
            <p:nvPr/>
          </p:nvGrpSpPr>
          <p:grpSpPr>
            <a:xfrm>
              <a:off x="149703" y="4374809"/>
              <a:ext cx="2548284" cy="2292043"/>
              <a:chOff x="149703" y="2051454"/>
              <a:chExt cx="2689200" cy="2220902"/>
            </a:xfrm>
          </p:grpSpPr>
          <p:sp>
            <p:nvSpPr>
              <p:cNvPr id="140" name="Text Box 42"/>
              <p:cNvSpPr txBox="1">
                <a:spLocks noChangeArrowheads="1"/>
              </p:cNvSpPr>
              <p:nvPr/>
            </p:nvSpPr>
            <p:spPr bwMode="auto">
              <a:xfrm>
                <a:off x="1076153" y="4108411"/>
                <a:ext cx="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CC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33CC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5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" name="Rectangle 24"/>
              <p:cNvSpPr>
                <a:spLocks noChangeArrowheads="1"/>
              </p:cNvSpPr>
              <p:nvPr/>
            </p:nvSpPr>
            <p:spPr bwMode="auto">
              <a:xfrm>
                <a:off x="149703" y="2053138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棚板</a:t>
                </a:r>
              </a:p>
            </p:txBody>
          </p:sp>
          <p:sp>
            <p:nvSpPr>
              <p:cNvPr id="145" name="Rectangle 24"/>
              <p:cNvSpPr>
                <a:spLocks noChangeArrowheads="1"/>
              </p:cNvSpPr>
              <p:nvPr/>
            </p:nvSpPr>
            <p:spPr bwMode="auto">
              <a:xfrm>
                <a:off x="149703" y="2051454"/>
                <a:ext cx="2689200" cy="2220902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j-ea"/>
                  <a:ea typeface="+mj-ea"/>
                </a:endParaRPr>
              </a:p>
            </p:txBody>
          </p:sp>
          <p:sp>
            <p:nvSpPr>
              <p:cNvPr id="160" name="Text Box 20"/>
              <p:cNvSpPr txBox="1">
                <a:spLocks noChangeArrowheads="1"/>
              </p:cNvSpPr>
              <p:nvPr/>
            </p:nvSpPr>
            <p:spPr bwMode="auto">
              <a:xfrm>
                <a:off x="2269058" y="3444467"/>
                <a:ext cx="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500" kern="0" dirty="0">
                  <a:solidFill>
                    <a:srgbClr val="000000"/>
                  </a:solidFill>
                  <a:latin typeface="ＭＳ Ｐゴシック" charset="-128"/>
                </a:endParaRPr>
              </a:p>
            </p:txBody>
          </p:sp>
        </p:grpSp>
        <p:sp>
          <p:nvSpPr>
            <p:cNvPr id="102" name="テキスト ボックス 101"/>
            <p:cNvSpPr txBox="1"/>
            <p:nvPr/>
          </p:nvSpPr>
          <p:spPr>
            <a:xfrm>
              <a:off x="140351" y="4522856"/>
              <a:ext cx="8706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アンティーク色</a:t>
              </a: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132926" y="5130583"/>
              <a:ext cx="103929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アンティークダーク色</a:t>
              </a:r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>
              <a:off x="1361393" y="5132289"/>
              <a:ext cx="108055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アンティークブラウン色</a:t>
              </a: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40644" y="5266224"/>
              <a:ext cx="7644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ベリティス色</a:t>
              </a:r>
              <a:endParaRPr kumimoji="1" lang="ja-JP" altLang="en-US" sz="800" b="1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109568" y="5848441"/>
              <a:ext cx="7768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ソフトウォールナット色</a:t>
              </a:r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742284" y="5847084"/>
              <a:ext cx="65434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 dirty="0"/>
                <a:t>ウォールナット色</a:t>
              </a:r>
            </a:p>
          </p:txBody>
        </p:sp>
        <p:sp>
          <p:nvSpPr>
            <p:cNvPr id="189" name="テキスト ボックス 188"/>
            <p:cNvSpPr txBox="1"/>
            <p:nvPr/>
          </p:nvSpPr>
          <p:spPr>
            <a:xfrm>
              <a:off x="1385252" y="5848440"/>
              <a:ext cx="46358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チェリー色</a:t>
              </a:r>
              <a:endParaRPr kumimoji="1" lang="ja-JP" altLang="en-US" sz="500" dirty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1971741" y="5843911"/>
              <a:ext cx="42030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オーク色</a:t>
              </a:r>
              <a:endParaRPr kumimoji="1" lang="ja-JP" altLang="en-US" sz="500" dirty="0"/>
            </a:p>
          </p:txBody>
        </p:sp>
        <p:sp>
          <p:nvSpPr>
            <p:cNvPr id="196" name="テキスト ボックス 195"/>
            <p:cNvSpPr txBox="1"/>
            <p:nvPr/>
          </p:nvSpPr>
          <p:spPr>
            <a:xfrm>
              <a:off x="135810" y="6452720"/>
              <a:ext cx="4764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メープル色</a:t>
              </a:r>
              <a:endParaRPr kumimoji="1" lang="ja-JP" altLang="en-US" sz="500" dirty="0"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719436" y="6452006"/>
              <a:ext cx="67839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ホワイトアッシュ色</a:t>
              </a:r>
              <a:endParaRPr kumimoji="1" lang="ja-JP" altLang="en-US" sz="500" dirty="0"/>
            </a:p>
          </p:txBody>
        </p:sp>
        <p:sp>
          <p:nvSpPr>
            <p:cNvPr id="198" name="テキスト ボックス 197"/>
            <p:cNvSpPr txBox="1"/>
            <p:nvPr/>
          </p:nvSpPr>
          <p:spPr>
            <a:xfrm>
              <a:off x="1349505" y="6450649"/>
              <a:ext cx="66396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しっくいホワイト色</a:t>
              </a:r>
              <a:endParaRPr kumimoji="1" lang="ja-JP" altLang="en-US" sz="500" dirty="0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6"/>
            <a:srcRect r="3748" b="34306"/>
            <a:stretch/>
          </p:blipFill>
          <p:spPr>
            <a:xfrm>
              <a:off x="220124" y="4706430"/>
              <a:ext cx="1155452" cy="452292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7"/>
            <a:srcRect l="4448" t="-1" r="-726" b="44318"/>
            <a:stretch/>
          </p:blipFill>
          <p:spPr>
            <a:xfrm>
              <a:off x="1424582" y="4711488"/>
              <a:ext cx="1173041" cy="443941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8"/>
            <a:srcRect l="689" r="55915" b="55095"/>
            <a:stretch/>
          </p:blipFill>
          <p:spPr>
            <a:xfrm>
              <a:off x="213125" y="5456923"/>
              <a:ext cx="557658" cy="424494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4"/>
            <a:srcRect t="681" r="44488" b="48945"/>
            <a:stretch/>
          </p:blipFill>
          <p:spPr>
            <a:xfrm>
              <a:off x="1430044" y="5453557"/>
              <a:ext cx="560913" cy="426382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9"/>
            <a:srcRect t="11962" r="23517" b="11578"/>
            <a:stretch/>
          </p:blipFill>
          <p:spPr>
            <a:xfrm>
              <a:off x="2037905" y="5455319"/>
              <a:ext cx="561205" cy="42462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10"/>
            <a:srcRect r="20023" b="24190"/>
            <a:stretch/>
          </p:blipFill>
          <p:spPr>
            <a:xfrm>
              <a:off x="213433" y="6058102"/>
              <a:ext cx="559178" cy="429409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1"/>
            <a:srcRect l="-1" r="1799" b="19336"/>
            <a:stretch/>
          </p:blipFill>
          <p:spPr>
            <a:xfrm>
              <a:off x="819274" y="6066129"/>
              <a:ext cx="559030" cy="421481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12"/>
            <a:srcRect r="32789" b="47331"/>
            <a:stretch/>
          </p:blipFill>
          <p:spPr>
            <a:xfrm>
              <a:off x="1433466" y="6066423"/>
              <a:ext cx="559522" cy="421187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2049" name="グループ化 2048"/>
          <p:cNvGrpSpPr/>
          <p:nvPr/>
        </p:nvGrpSpPr>
        <p:grpSpPr>
          <a:xfrm>
            <a:off x="2723632" y="4374809"/>
            <a:ext cx="1532114" cy="2292043"/>
            <a:chOff x="2723632" y="4374809"/>
            <a:chExt cx="1532114" cy="2292043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2723632" y="4374809"/>
              <a:ext cx="1492955" cy="2292043"/>
              <a:chOff x="2913387" y="4445950"/>
              <a:chExt cx="1303200" cy="2220902"/>
            </a:xfrm>
          </p:grpSpPr>
          <p:sp>
            <p:nvSpPr>
              <p:cNvPr id="92" name="Rectangle 24"/>
              <p:cNvSpPr>
                <a:spLocks noChangeArrowheads="1"/>
              </p:cNvSpPr>
              <p:nvPr/>
            </p:nvSpPr>
            <p:spPr bwMode="auto">
              <a:xfrm>
                <a:off x="2913387" y="4445950"/>
                <a:ext cx="1303200" cy="2220902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93" name="Rectangle 24"/>
              <p:cNvSpPr>
                <a:spLocks noChangeArrowheads="1"/>
              </p:cNvSpPr>
              <p:nvPr/>
            </p:nvSpPr>
            <p:spPr bwMode="auto">
              <a:xfrm>
                <a:off x="2913387" y="4451753"/>
                <a:ext cx="1303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フレーム</a:t>
                </a:r>
                <a:endParaRPr lang="en-US" altLang="ja-JP" sz="8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59" name="テキスト ボックス 2058"/>
            <p:cNvSpPr txBox="1"/>
            <p:nvPr/>
          </p:nvSpPr>
          <p:spPr>
            <a:xfrm>
              <a:off x="2774756" y="6083028"/>
              <a:ext cx="3927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/>
                <a:t>ブラック</a:t>
              </a:r>
              <a:endParaRPr kumimoji="1" lang="ja-JP" altLang="en-US" sz="500" dirty="0"/>
            </a:p>
          </p:txBody>
        </p:sp>
        <p:sp>
          <p:nvSpPr>
            <p:cNvPr id="2061" name="テキスト ボックス 2060"/>
            <p:cNvSpPr txBox="1"/>
            <p:nvPr/>
          </p:nvSpPr>
          <p:spPr>
            <a:xfrm>
              <a:off x="3269223" y="6083028"/>
              <a:ext cx="5707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ホワイト</a:t>
              </a:r>
            </a:p>
          </p:txBody>
        </p:sp>
        <p:sp>
          <p:nvSpPr>
            <p:cNvPr id="2063" name="テキスト ボックス 2062"/>
            <p:cNvSpPr txBox="1"/>
            <p:nvPr/>
          </p:nvSpPr>
          <p:spPr>
            <a:xfrm>
              <a:off x="3660206" y="6074756"/>
              <a:ext cx="5955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ブロンズグレー</a:t>
              </a: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13"/>
            <a:srcRect l="16293" r="13697"/>
            <a:stretch/>
          </p:blipFill>
          <p:spPr>
            <a:xfrm>
              <a:off x="2780391" y="4863526"/>
              <a:ext cx="370490" cy="1219502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14"/>
            <a:srcRect l="5627" r="6161"/>
            <a:stretch/>
          </p:blipFill>
          <p:spPr>
            <a:xfrm>
              <a:off x="3257991" y="4813785"/>
              <a:ext cx="372487" cy="1250428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57805" y="4803314"/>
              <a:ext cx="381547" cy="1227657"/>
            </a:xfrm>
            <a:prstGeom prst="rect">
              <a:avLst/>
            </a:prstGeom>
          </p:spPr>
        </p:pic>
      </p:grp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16"/>
          <a:srcRect l="19099" t="20390"/>
          <a:stretch/>
        </p:blipFill>
        <p:spPr>
          <a:xfrm>
            <a:off x="4889010" y="1358100"/>
            <a:ext cx="1564112" cy="1389388"/>
          </a:xfrm>
          <a:prstGeom prst="rect">
            <a:avLst/>
          </a:prstGeom>
        </p:spPr>
      </p:pic>
      <p:sp>
        <p:nvSpPr>
          <p:cNvPr id="109" name="Text Box 471"/>
          <p:cNvSpPr txBox="1">
            <a:spLocks noChangeArrowheads="1"/>
          </p:cNvSpPr>
          <p:nvPr/>
        </p:nvSpPr>
        <p:spPr bwMode="auto">
          <a:xfrm>
            <a:off x="5240188" y="2690388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 dirty="0">
                <a:solidFill>
                  <a:srgbClr val="FF0066"/>
                </a:solidFill>
                <a:latin typeface="Times New Roman" pitchFamily="18" charset="0"/>
              </a:rPr>
              <a:t>ダミー</a:t>
            </a:r>
          </a:p>
        </p:txBody>
      </p:sp>
      <p:sp>
        <p:nvSpPr>
          <p:cNvPr id="110" name="Text Box 472"/>
          <p:cNvSpPr txBox="1">
            <a:spLocks noChangeArrowheads="1"/>
          </p:cNvSpPr>
          <p:nvPr/>
        </p:nvSpPr>
        <p:spPr bwMode="auto">
          <a:xfrm>
            <a:off x="4792513" y="2953913"/>
            <a:ext cx="173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 b="1" dirty="0">
                <a:latin typeface="Times New Roman" pitchFamily="18" charset="0"/>
              </a:rPr>
              <a:t>（プラン図を入れてください。）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4303785" y="5285317"/>
            <a:ext cx="2699221" cy="1381252"/>
            <a:chOff x="4303785" y="5285317"/>
            <a:chExt cx="2699221" cy="1381252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4303785" y="5285317"/>
              <a:ext cx="2699221" cy="1381252"/>
              <a:chOff x="4303786" y="3714852"/>
              <a:chExt cx="2689200" cy="1440000"/>
            </a:xfrm>
          </p:grpSpPr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4303786" y="3714852"/>
                <a:ext cx="2689200" cy="1440000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54" name="Text Box 114"/>
              <p:cNvSpPr txBox="1">
                <a:spLocks noChangeArrowheads="1"/>
              </p:cNvSpPr>
              <p:nvPr/>
            </p:nvSpPr>
            <p:spPr bwMode="auto">
              <a:xfrm>
                <a:off x="5823653" y="4407291"/>
                <a:ext cx="212410" cy="84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ja-JP" altLang="en-US" sz="500" b="1" dirty="0">
                    <a:solidFill>
                      <a:srgbClr val="FFFFFF"/>
                    </a:solidFill>
                    <a:latin typeface="ＭＳ Ｐゴシック" pitchFamily="50" charset="-128"/>
                  </a:rPr>
                  <a:t>振動時</a:t>
                </a:r>
              </a:p>
            </p:txBody>
          </p:sp>
          <p:sp>
            <p:nvSpPr>
              <p:cNvPr id="50" name="Text Box 169"/>
              <p:cNvSpPr txBox="1">
                <a:spLocks noChangeArrowheads="1"/>
              </p:cNvSpPr>
              <p:nvPr/>
            </p:nvSpPr>
            <p:spPr bwMode="auto">
              <a:xfrm>
                <a:off x="5620104" y="4976587"/>
                <a:ext cx="1306514" cy="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" dirty="0">
                  <a:solidFill>
                    <a:srgbClr val="000000"/>
                  </a:solidFill>
                  <a:latin typeface="ＭＳ Ｐゴシック" pitchFamily="50" charset="-128"/>
                </a:endParaRPr>
              </a:p>
            </p:txBody>
          </p:sp>
        </p:grpSp>
        <p:pic>
          <p:nvPicPr>
            <p:cNvPr id="117" name="図 116"/>
            <p:cNvPicPr>
              <a:picLocks noChangeAspect="1"/>
            </p:cNvPicPr>
            <p:nvPr/>
          </p:nvPicPr>
          <p:blipFill rotWithShape="1">
            <a:blip r:embed="rId17"/>
            <a:srcRect l="4024" r="9301"/>
            <a:stretch/>
          </p:blipFill>
          <p:spPr>
            <a:xfrm>
              <a:off x="5963265" y="5525969"/>
              <a:ext cx="1025932" cy="1117084"/>
            </a:xfrm>
            <a:prstGeom prst="rect">
              <a:avLst/>
            </a:prstGeom>
          </p:spPr>
        </p:pic>
        <p:sp>
          <p:nvSpPr>
            <p:cNvPr id="118" name="テキスト ボックス 117"/>
            <p:cNvSpPr txBox="1"/>
            <p:nvPr/>
          </p:nvSpPr>
          <p:spPr>
            <a:xfrm>
              <a:off x="4355286" y="5779598"/>
              <a:ext cx="17756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おしゃれなカフェ風や</a:t>
              </a:r>
              <a:endParaRPr lang="en-US" altLang="ja-JP" sz="600" dirty="0"/>
            </a:p>
            <a:p>
              <a:r>
                <a:rPr lang="ja-JP" altLang="en-US" sz="600" dirty="0"/>
                <a:t>ヴィンテージスタイルにマッチする、</a:t>
              </a:r>
              <a:endParaRPr lang="en-US" altLang="ja-JP" sz="600" dirty="0"/>
            </a:p>
            <a:p>
              <a:r>
                <a:rPr lang="ja-JP" altLang="en-US" sz="600" dirty="0"/>
                <a:t>うづくり加工を施したアンティーク色棚板をご用意。</a:t>
              </a:r>
              <a:endParaRPr lang="en-US" altLang="ja-JP" sz="600" dirty="0"/>
            </a:p>
            <a:p>
              <a:r>
                <a:rPr lang="ja-JP" altLang="en-US" sz="600" dirty="0"/>
                <a:t>木材本来の外観や触感をお楽しみいただくため、より自然な塗装にこだわっています。</a:t>
              </a:r>
              <a:endParaRPr lang="en-US" altLang="ja-JP" sz="600" dirty="0"/>
            </a:p>
          </p:txBody>
        </p:sp>
        <p:sp>
          <p:nvSpPr>
            <p:cNvPr id="125" name="Rectangle 24"/>
            <p:cNvSpPr>
              <a:spLocks noChangeArrowheads="1"/>
            </p:cNvSpPr>
            <p:nvPr/>
          </p:nvSpPr>
          <p:spPr bwMode="auto">
            <a:xfrm>
              <a:off x="4312307" y="5287260"/>
              <a:ext cx="2689200" cy="13590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アンティーク色棚板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7036079" y="5285317"/>
            <a:ext cx="2734028" cy="1381252"/>
            <a:chOff x="7036079" y="5285317"/>
            <a:chExt cx="2734028" cy="1381252"/>
          </a:xfrm>
        </p:grpSpPr>
        <p:sp>
          <p:nvSpPr>
            <p:cNvPr id="64" name="Text Box 350"/>
            <p:cNvSpPr txBox="1">
              <a:spLocks noChangeArrowheads="1"/>
            </p:cNvSpPr>
            <p:nvPr/>
          </p:nvSpPr>
          <p:spPr bwMode="auto">
            <a:xfrm>
              <a:off x="7137586" y="6452902"/>
              <a:ext cx="720725" cy="81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ja-JP" altLang="en-US" sz="500" dirty="0">
                <a:latin typeface="ＭＳ Ｐゴシック" pitchFamily="50" charset="-128"/>
              </a:endParaRPr>
            </a:p>
          </p:txBody>
        </p:sp>
        <p:sp>
          <p:nvSpPr>
            <p:cNvPr id="65" name="Text Box 352"/>
            <p:cNvSpPr txBox="1">
              <a:spLocks noChangeArrowheads="1"/>
            </p:cNvSpPr>
            <p:nvPr/>
          </p:nvSpPr>
          <p:spPr bwMode="auto">
            <a:xfrm>
              <a:off x="7149434" y="5342040"/>
              <a:ext cx="2305635" cy="12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 sz="600" dirty="0">
                <a:latin typeface="ＭＳ Ｐゴシック" pitchFamily="50" charset="-128"/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7071361" y="5285317"/>
              <a:ext cx="2689200" cy="1381252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dirty="0">
                <a:latin typeface="+mj-ea"/>
                <a:ea typeface="+mj-ea"/>
              </a:endParaRPr>
            </a:p>
          </p:txBody>
        </p:sp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18"/>
            <a:srcRect t="6234" r="68148" b="13937"/>
            <a:stretch/>
          </p:blipFill>
          <p:spPr>
            <a:xfrm>
              <a:off x="7099253" y="5664749"/>
              <a:ext cx="830802" cy="912315"/>
            </a:xfrm>
            <a:prstGeom prst="rect">
              <a:avLst/>
            </a:prstGeom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7036079" y="5486665"/>
              <a:ext cx="5148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壁付け</a:t>
              </a:r>
              <a:endParaRPr kumimoji="1" lang="ja-JP" altLang="en-US" sz="800" b="1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913413" y="5485652"/>
              <a:ext cx="584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床置き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785489" y="5484475"/>
              <a:ext cx="5386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天吊り</a:t>
              </a:r>
            </a:p>
          </p:txBody>
        </p:sp>
        <p:pic>
          <p:nvPicPr>
            <p:cNvPr id="210" name="図 209"/>
            <p:cNvPicPr>
              <a:picLocks noChangeAspect="1"/>
            </p:cNvPicPr>
            <p:nvPr/>
          </p:nvPicPr>
          <p:blipFill rotWithShape="1">
            <a:blip r:embed="rId18"/>
            <a:srcRect l="33061" t="6234" r="34299" b="13937"/>
            <a:stretch/>
          </p:blipFill>
          <p:spPr>
            <a:xfrm>
              <a:off x="7961585" y="5664749"/>
              <a:ext cx="851339" cy="912315"/>
            </a:xfrm>
            <a:prstGeom prst="rect">
              <a:avLst/>
            </a:prstGeom>
          </p:spPr>
        </p:pic>
        <p:pic>
          <p:nvPicPr>
            <p:cNvPr id="211" name="図 210"/>
            <p:cNvPicPr>
              <a:picLocks noChangeAspect="1"/>
            </p:cNvPicPr>
            <p:nvPr/>
          </p:nvPicPr>
          <p:blipFill rotWithShape="1">
            <a:blip r:embed="rId18"/>
            <a:srcRect l="67212" t="6234" b="13937"/>
            <a:stretch/>
          </p:blipFill>
          <p:spPr>
            <a:xfrm>
              <a:off x="8852337" y="5664749"/>
              <a:ext cx="855193" cy="912315"/>
            </a:xfrm>
            <a:prstGeom prst="rect">
              <a:avLst/>
            </a:prstGeom>
          </p:spPr>
        </p:pic>
        <p:sp>
          <p:nvSpPr>
            <p:cNvPr id="128" name="Rectangle 24"/>
            <p:cNvSpPr>
              <a:spLocks noChangeArrowheads="1"/>
            </p:cNvSpPr>
            <p:nvPr/>
          </p:nvSpPr>
          <p:spPr bwMode="auto">
            <a:xfrm>
              <a:off x="7080907" y="5287260"/>
              <a:ext cx="2689200" cy="13590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選べる設置方法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054646" y="3689798"/>
            <a:ext cx="2705916" cy="1553089"/>
            <a:chOff x="7054646" y="3689798"/>
            <a:chExt cx="2705916" cy="155308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7071361" y="3689798"/>
              <a:ext cx="2689200" cy="1553089"/>
              <a:chOff x="5690792" y="692012"/>
              <a:chExt cx="2689200" cy="1620293"/>
            </a:xfrm>
          </p:grpSpPr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5690792" y="696132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オプション</a:t>
                </a: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5690792" y="692012"/>
                <a:ext cx="2689200" cy="1620293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7054646" y="4762367"/>
              <a:ext cx="1358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+mn-ea"/>
                </a:rPr>
                <a:t>グラスハンガー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064898" y="4907104"/>
              <a:ext cx="1452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/>
                <a:t>高さと幅のあるワイングラスも、</a:t>
              </a:r>
              <a:endParaRPr kumimoji="1" lang="en-US" altLang="ja-JP" sz="600" dirty="0"/>
            </a:p>
            <a:p>
              <a:r>
                <a:rPr kumimoji="1" lang="ja-JP" altLang="en-US" sz="600" dirty="0"/>
                <a:t>お店の</a:t>
              </a:r>
              <a:r>
                <a:rPr lang="ja-JP" altLang="en-US" sz="600" dirty="0"/>
                <a:t>ようにおしゃれに収納できます。</a:t>
              </a:r>
              <a:endParaRPr lang="en-US" altLang="ja-JP" sz="6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404033" y="4786550"/>
              <a:ext cx="9105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ハンギングバー</a:t>
              </a:r>
              <a:endParaRPr kumimoji="1" lang="ja-JP" altLang="en-US" sz="800" b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8390914" y="4906100"/>
              <a:ext cx="1369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普段使いの服や、キッチンツールを</a:t>
              </a:r>
              <a:endParaRPr lang="en-US" altLang="ja-JP" sz="600" dirty="0"/>
            </a:p>
            <a:p>
              <a:r>
                <a:rPr kumimoji="1" lang="ja-JP" altLang="en-US" sz="600" dirty="0"/>
                <a:t>掛けて収納することができます。</a:t>
              </a:r>
            </a:p>
          </p:txBody>
        </p:sp>
        <p:pic>
          <p:nvPicPr>
            <p:cNvPr id="2053" name="図 2052"/>
            <p:cNvPicPr>
              <a:picLocks noChangeAspect="1"/>
            </p:cNvPicPr>
            <p:nvPr/>
          </p:nvPicPr>
          <p:blipFill rotWithShape="1">
            <a:blip r:embed="rId19"/>
            <a:srcRect t="1425" b="2292"/>
            <a:stretch/>
          </p:blipFill>
          <p:spPr>
            <a:xfrm>
              <a:off x="7149433" y="3950209"/>
              <a:ext cx="1212877" cy="799592"/>
            </a:xfrm>
            <a:prstGeom prst="rect">
              <a:avLst/>
            </a:prstGeom>
          </p:spPr>
        </p:pic>
        <p:pic>
          <p:nvPicPr>
            <p:cNvPr id="2054" name="図 2053"/>
            <p:cNvPicPr>
              <a:picLocks noChangeAspect="1"/>
            </p:cNvPicPr>
            <p:nvPr/>
          </p:nvPicPr>
          <p:blipFill rotWithShape="1">
            <a:blip r:embed="rId20"/>
            <a:srcRect t="894" b="21912"/>
            <a:stretch/>
          </p:blipFill>
          <p:spPr>
            <a:xfrm>
              <a:off x="8457649" y="3958254"/>
              <a:ext cx="1218151" cy="779521"/>
            </a:xfrm>
            <a:prstGeom prst="rect">
              <a:avLst/>
            </a:prstGeom>
          </p:spPr>
        </p:pic>
      </p:grpSp>
      <p:pic>
        <p:nvPicPr>
          <p:cNvPr id="2055" name="図 2054"/>
          <p:cNvPicPr>
            <a:picLocks noChangeAspect="1"/>
          </p:cNvPicPr>
          <p:nvPr/>
        </p:nvPicPr>
        <p:blipFill rotWithShape="1">
          <a:blip r:embed="rId21"/>
          <a:srcRect l="3815" t="13210" r="20751" b="4757"/>
          <a:stretch/>
        </p:blipFill>
        <p:spPr>
          <a:xfrm>
            <a:off x="142009" y="692037"/>
            <a:ext cx="4073375" cy="2950893"/>
          </a:xfrm>
          <a:prstGeom prst="rect">
            <a:avLst/>
          </a:prstGeom>
        </p:spPr>
      </p:pic>
      <p:sp>
        <p:nvSpPr>
          <p:cNvPr id="124" name="Rectangle 14"/>
          <p:cNvSpPr>
            <a:spLocks noChangeArrowheads="1"/>
          </p:cNvSpPr>
          <p:nvPr/>
        </p:nvSpPr>
        <p:spPr bwMode="auto">
          <a:xfrm>
            <a:off x="2413524" y="3533846"/>
            <a:ext cx="17637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500" dirty="0">
                <a:solidFill>
                  <a:schemeClr val="bg1"/>
                </a:solidFill>
                <a:latin typeface="ＭＳ Ｐゴシック" pitchFamily="50" charset="-128"/>
              </a:rPr>
              <a:t>※</a:t>
            </a:r>
            <a:r>
              <a:rPr lang="ja-JP" altLang="en-US" sz="500" dirty="0">
                <a:solidFill>
                  <a:schemeClr val="bg1"/>
                </a:solidFill>
                <a:latin typeface="ＭＳ Ｐゴシック" pitchFamily="50" charset="-128"/>
              </a:rPr>
              <a:t>イメージ写真のため、実際の仕様とは異なる場合がございます。</a:t>
            </a:r>
            <a:endParaRPr lang="ja-JP" altLang="en-US" sz="500" dirty="0">
              <a:solidFill>
                <a:schemeClr val="bg1"/>
              </a:solidFill>
              <a:latin typeface="Times New Roman"/>
            </a:endParaRPr>
          </a:p>
        </p:txBody>
      </p:sp>
      <p:grpSp>
        <p:nvGrpSpPr>
          <p:cNvPr id="121" name="グループ化 120"/>
          <p:cNvGrpSpPr/>
          <p:nvPr/>
        </p:nvGrpSpPr>
        <p:grpSpPr>
          <a:xfrm>
            <a:off x="7076993" y="692147"/>
            <a:ext cx="2689200" cy="2952000"/>
            <a:chOff x="7076993" y="692147"/>
            <a:chExt cx="2689200" cy="2952000"/>
          </a:xfrm>
        </p:grpSpPr>
        <p:grpSp>
          <p:nvGrpSpPr>
            <p:cNvPr id="122" name="グループ化 121"/>
            <p:cNvGrpSpPr/>
            <p:nvPr/>
          </p:nvGrpSpPr>
          <p:grpSpPr>
            <a:xfrm>
              <a:off x="7076993" y="692147"/>
              <a:ext cx="2689200" cy="2952000"/>
              <a:chOff x="5690792" y="2199507"/>
              <a:chExt cx="2689200" cy="2952000"/>
            </a:xfrm>
          </p:grpSpPr>
          <p:sp>
            <p:nvSpPr>
              <p:cNvPr id="153" name="Rectangle 24"/>
              <p:cNvSpPr>
                <a:spLocks noChangeArrowheads="1"/>
              </p:cNvSpPr>
              <p:nvPr/>
            </p:nvSpPr>
            <p:spPr bwMode="auto">
              <a:xfrm>
                <a:off x="5690792" y="2199507"/>
                <a:ext cx="2689200" cy="2952000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j-ea"/>
                  <a:ea typeface="+mj-ea"/>
                </a:endParaRPr>
              </a:p>
            </p:txBody>
          </p:sp>
          <p:sp>
            <p:nvSpPr>
              <p:cNvPr id="154" name="Rectangle 24"/>
              <p:cNvSpPr>
                <a:spLocks noChangeArrowheads="1"/>
              </p:cNvSpPr>
              <p:nvPr/>
            </p:nvSpPr>
            <p:spPr bwMode="auto">
              <a:xfrm>
                <a:off x="5690792" y="2199507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仕様</a:t>
                </a:r>
              </a:p>
            </p:txBody>
          </p:sp>
        </p:grpSp>
        <p:grpSp>
          <p:nvGrpSpPr>
            <p:cNvPr id="130" name="グループ化 129"/>
            <p:cNvGrpSpPr/>
            <p:nvPr/>
          </p:nvGrpSpPr>
          <p:grpSpPr>
            <a:xfrm>
              <a:off x="7082767" y="2252541"/>
              <a:ext cx="2566047" cy="1289730"/>
              <a:chOff x="7082767" y="2252541"/>
              <a:chExt cx="2566047" cy="1289730"/>
            </a:xfrm>
          </p:grpSpPr>
          <p:sp>
            <p:nvSpPr>
              <p:cNvPr id="147" name="テキスト ボックス 146"/>
              <p:cNvSpPr txBox="1"/>
              <p:nvPr/>
            </p:nvSpPr>
            <p:spPr>
              <a:xfrm>
                <a:off x="7098895" y="2252541"/>
                <a:ext cx="178712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/>
                  <a:t>棚板の間隔はお好みでアレンジ可能</a:t>
                </a:r>
              </a:p>
            </p:txBody>
          </p:sp>
          <p:sp>
            <p:nvSpPr>
              <p:cNvPr id="148" name="テキスト ボックス 147"/>
              <p:cNvSpPr txBox="1"/>
              <p:nvPr/>
            </p:nvSpPr>
            <p:spPr>
              <a:xfrm>
                <a:off x="7082767" y="3265272"/>
                <a:ext cx="25660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latin typeface="+mn-ea"/>
                  </a:rPr>
                  <a:t>背の高いものを置きたいときや、間隔をアレンジしたいときに、</a:t>
                </a:r>
                <a:endParaRPr lang="en-US" altLang="ja-JP" sz="600" dirty="0">
                  <a:latin typeface="+mn-ea"/>
                </a:endParaRPr>
              </a:p>
              <a:p>
                <a:r>
                  <a:rPr lang="ja-JP" altLang="en-US" sz="600" dirty="0">
                    <a:latin typeface="+mn-ea"/>
                  </a:rPr>
                  <a:t>棚板の高さを調整できます。</a:t>
                </a:r>
                <a:endParaRPr lang="en-US" altLang="ja-JP" sz="600" dirty="0">
                  <a:latin typeface="+mn-ea"/>
                </a:endParaRPr>
              </a:p>
            </p:txBody>
          </p:sp>
          <p:grpSp>
            <p:nvGrpSpPr>
              <p:cNvPr id="149" name="グループ化 148"/>
              <p:cNvGrpSpPr/>
              <p:nvPr/>
            </p:nvGrpSpPr>
            <p:grpSpPr>
              <a:xfrm>
                <a:off x="8604208" y="2432175"/>
                <a:ext cx="941563" cy="853955"/>
                <a:chOff x="8660236" y="2358550"/>
                <a:chExt cx="1039443" cy="942728"/>
              </a:xfrm>
            </p:grpSpPr>
            <p:pic>
              <p:nvPicPr>
                <p:cNvPr id="151" name="図 150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60236" y="2358550"/>
                  <a:ext cx="935613" cy="942728"/>
                </a:xfrm>
                <a:prstGeom prst="rect">
                  <a:avLst/>
                </a:prstGeom>
              </p:spPr>
            </p:pic>
            <p:sp>
              <p:nvSpPr>
                <p:cNvPr id="152" name="テキスト ボックス 151"/>
                <p:cNvSpPr txBox="1"/>
                <p:nvPr/>
              </p:nvSpPr>
              <p:spPr>
                <a:xfrm>
                  <a:off x="8947932" y="2827793"/>
                  <a:ext cx="751747" cy="284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600" dirty="0">
                      <a:latin typeface="+mn-ea"/>
                    </a:rPr>
                    <a:t>110mm</a:t>
                  </a:r>
                  <a:r>
                    <a:rPr lang="ja-JP" altLang="en-US" sz="600" dirty="0">
                      <a:latin typeface="+mn-ea"/>
                    </a:rPr>
                    <a:t>ピッチ</a:t>
                  </a:r>
                  <a:endParaRPr lang="en-US" altLang="ja-JP" sz="600" dirty="0">
                    <a:latin typeface="+mn-ea"/>
                  </a:endParaRPr>
                </a:p>
                <a:p>
                  <a:r>
                    <a:rPr lang="ja-JP" altLang="en-US" sz="600" dirty="0">
                      <a:latin typeface="+mn-ea"/>
                    </a:rPr>
                    <a:t>で調整できます</a:t>
                  </a:r>
                  <a:endParaRPr lang="en-US" altLang="ja-JP" sz="600" dirty="0">
                    <a:latin typeface="+mn-ea"/>
                  </a:endParaRPr>
                </a:p>
              </p:txBody>
            </p:sp>
          </p:grpSp>
          <p:pic>
            <p:nvPicPr>
              <p:cNvPr id="150" name="図 149"/>
              <p:cNvPicPr>
                <a:picLocks noChangeAspect="1"/>
              </p:cNvPicPr>
              <p:nvPr/>
            </p:nvPicPr>
            <p:blipFill rotWithShape="1">
              <a:blip r:embed="rId23"/>
              <a:srcRect l="14479" t="11271" r="9985" b="18729"/>
              <a:stretch/>
            </p:blipFill>
            <p:spPr>
              <a:xfrm>
                <a:off x="7195930" y="2449002"/>
                <a:ext cx="1208599" cy="811877"/>
              </a:xfrm>
              <a:prstGeom prst="rect">
                <a:avLst/>
              </a:prstGeom>
            </p:spPr>
          </p:pic>
        </p:grpSp>
        <p:grpSp>
          <p:nvGrpSpPr>
            <p:cNvPr id="131" name="グループ化 130"/>
            <p:cNvGrpSpPr/>
            <p:nvPr/>
          </p:nvGrpSpPr>
          <p:grpSpPr>
            <a:xfrm>
              <a:off x="7085330" y="851533"/>
              <a:ext cx="2675231" cy="1280314"/>
              <a:chOff x="7085330" y="851533"/>
              <a:chExt cx="2675231" cy="1280314"/>
            </a:xfrm>
          </p:grpSpPr>
          <p:sp>
            <p:nvSpPr>
              <p:cNvPr id="133" name="テキスト ボックス 132"/>
              <p:cNvSpPr txBox="1"/>
              <p:nvPr/>
            </p:nvSpPr>
            <p:spPr>
              <a:xfrm>
                <a:off x="7106717" y="851533"/>
                <a:ext cx="26538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>
                    <a:latin typeface="+mn-ea"/>
                  </a:rPr>
                  <a:t>棚板の奥行は</a:t>
                </a:r>
                <a:r>
                  <a:rPr kumimoji="1" lang="en-US" altLang="ja-JP" sz="800" b="1" dirty="0">
                    <a:latin typeface="+mn-ea"/>
                  </a:rPr>
                  <a:t>30cm</a:t>
                </a:r>
                <a:r>
                  <a:rPr kumimoji="1" lang="ja-JP" altLang="en-US" sz="800" b="1" dirty="0">
                    <a:latin typeface="+mn-ea"/>
                  </a:rPr>
                  <a:t>・耐荷重</a:t>
                </a:r>
                <a:r>
                  <a:rPr kumimoji="1" lang="en-US" altLang="ja-JP" sz="800" b="1" dirty="0">
                    <a:latin typeface="+mn-ea"/>
                  </a:rPr>
                  <a:t>25kg</a:t>
                </a:r>
                <a:r>
                  <a:rPr lang="en-US" altLang="ja-JP" sz="800" b="1" dirty="0">
                    <a:latin typeface="+mn-ea"/>
                  </a:rPr>
                  <a:t>/</a:t>
                </a:r>
                <a:r>
                  <a:rPr lang="ja-JP" altLang="en-US" sz="800" b="1" dirty="0">
                    <a:latin typeface="+mn-ea"/>
                  </a:rPr>
                  <a:t>枚（フレーム内々）</a:t>
                </a:r>
                <a:endParaRPr kumimoji="1" lang="en-US" altLang="ja-JP" sz="800" b="1" dirty="0">
                  <a:latin typeface="+mn-ea"/>
                </a:endParaRPr>
              </a:p>
            </p:txBody>
          </p:sp>
          <p:sp>
            <p:nvSpPr>
              <p:cNvPr id="134" name="テキスト ボックス 133"/>
              <p:cNvSpPr txBox="1"/>
              <p:nvPr/>
            </p:nvSpPr>
            <p:spPr>
              <a:xfrm>
                <a:off x="7085330" y="1947181"/>
                <a:ext cx="26222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" dirty="0">
                    <a:latin typeface="+mn-ea"/>
                  </a:rPr>
                  <a:t>お気に入りの書籍や食器、靴など</a:t>
                </a:r>
                <a:r>
                  <a:rPr lang="ja-JP" altLang="en-US" sz="600" dirty="0">
                    <a:latin typeface="+mn-ea"/>
                  </a:rPr>
                  <a:t>を</a:t>
                </a:r>
                <a:r>
                  <a:rPr kumimoji="1" lang="ja-JP" altLang="en-US" sz="600" dirty="0">
                    <a:latin typeface="+mn-ea"/>
                  </a:rPr>
                  <a:t>置くこともできる奥行です。</a:t>
                </a:r>
              </a:p>
            </p:txBody>
          </p:sp>
          <p:grpSp>
            <p:nvGrpSpPr>
              <p:cNvPr id="135" name="グループ化 134"/>
              <p:cNvGrpSpPr/>
              <p:nvPr/>
            </p:nvGrpSpPr>
            <p:grpSpPr>
              <a:xfrm>
                <a:off x="8491933" y="1093117"/>
                <a:ext cx="1070886" cy="783815"/>
                <a:chOff x="8288984" y="1027599"/>
                <a:chExt cx="1108663" cy="811465"/>
              </a:xfrm>
            </p:grpSpPr>
            <p:pic>
              <p:nvPicPr>
                <p:cNvPr id="137" name="図 136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88984" y="1027599"/>
                  <a:ext cx="316909" cy="272715"/>
                </a:xfrm>
                <a:prstGeom prst="rect">
                  <a:avLst/>
                </a:prstGeom>
              </p:spPr>
            </p:pic>
            <p:pic>
              <p:nvPicPr>
                <p:cNvPr id="139" name="図 138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54240" y="1027600"/>
                  <a:ext cx="344107" cy="272715"/>
                </a:xfrm>
                <a:prstGeom prst="rect">
                  <a:avLst/>
                </a:prstGeom>
              </p:spPr>
            </p:pic>
            <p:pic>
              <p:nvPicPr>
                <p:cNvPr id="141" name="図 140"/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44645" y="1027599"/>
                  <a:ext cx="353002" cy="281564"/>
                </a:xfrm>
                <a:prstGeom prst="rect">
                  <a:avLst/>
                </a:prstGeom>
              </p:spPr>
            </p:pic>
            <p:pic>
              <p:nvPicPr>
                <p:cNvPr id="142" name="図 141"/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30144" y="1432977"/>
                  <a:ext cx="263533" cy="406087"/>
                </a:xfrm>
                <a:prstGeom prst="rect">
                  <a:avLst/>
                </a:prstGeom>
              </p:spPr>
            </p:pic>
            <p:pic>
              <p:nvPicPr>
                <p:cNvPr id="143" name="図 142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91914" y="1408437"/>
                  <a:ext cx="281629" cy="412619"/>
                </a:xfrm>
                <a:prstGeom prst="rect">
                  <a:avLst/>
                </a:prstGeom>
              </p:spPr>
            </p:pic>
            <p:pic>
              <p:nvPicPr>
                <p:cNvPr id="146" name="図 145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70113" y="1426445"/>
                  <a:ext cx="280064" cy="408863"/>
                </a:xfrm>
                <a:prstGeom prst="rect">
                  <a:avLst/>
                </a:prstGeom>
              </p:spPr>
            </p:pic>
          </p:grpSp>
          <p:pic>
            <p:nvPicPr>
              <p:cNvPr id="136" name="図 135"/>
              <p:cNvPicPr>
                <a:picLocks noChangeAspect="1"/>
              </p:cNvPicPr>
              <p:nvPr/>
            </p:nvPicPr>
            <p:blipFill rotWithShape="1">
              <a:blip r:embed="rId30"/>
              <a:srcRect l="6159" t="-846" r="8160" b="846"/>
              <a:stretch/>
            </p:blipFill>
            <p:spPr>
              <a:xfrm>
                <a:off x="7195686" y="1034393"/>
                <a:ext cx="1216794" cy="9399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514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図 2055"/>
          <p:cNvPicPr>
            <a:picLocks noChangeAspect="1"/>
          </p:cNvPicPr>
          <p:nvPr/>
        </p:nvPicPr>
        <p:blipFill rotWithShape="1">
          <a:blip r:embed="rId2"/>
          <a:srcRect l="7675" t="15349" r="18919" b="4297"/>
          <a:stretch/>
        </p:blipFill>
        <p:spPr>
          <a:xfrm>
            <a:off x="149703" y="691116"/>
            <a:ext cx="4055559" cy="2950455"/>
          </a:xfrm>
          <a:prstGeom prst="rect">
            <a:avLst/>
          </a:prstGeom>
        </p:spPr>
      </p:pic>
      <p:grpSp>
        <p:nvGrpSpPr>
          <p:cNvPr id="2048" name="グループ化 2047"/>
          <p:cNvGrpSpPr/>
          <p:nvPr/>
        </p:nvGrpSpPr>
        <p:grpSpPr>
          <a:xfrm>
            <a:off x="140351" y="3688540"/>
            <a:ext cx="4066884" cy="642161"/>
            <a:chOff x="249926" y="3816960"/>
            <a:chExt cx="4066884" cy="642161"/>
          </a:xfrm>
        </p:grpSpPr>
        <p:sp>
          <p:nvSpPr>
            <p:cNvPr id="123" name="Rectangle 24"/>
            <p:cNvSpPr>
              <a:spLocks noChangeArrowheads="1"/>
            </p:cNvSpPr>
            <p:nvPr/>
          </p:nvSpPr>
          <p:spPr bwMode="auto">
            <a:xfrm>
              <a:off x="249926" y="3816960"/>
              <a:ext cx="4066884" cy="642161"/>
            </a:xfrm>
            <a:prstGeom prst="rect">
              <a:avLst/>
            </a:prstGeom>
            <a:solidFill>
              <a:srgbClr val="FFECC5"/>
            </a:solidFill>
            <a:ln w="6350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129" name="Text Box 122"/>
            <p:cNvSpPr txBox="1">
              <a:spLocks noChangeArrowheads="1"/>
            </p:cNvSpPr>
            <p:nvPr/>
          </p:nvSpPr>
          <p:spPr bwMode="auto">
            <a:xfrm>
              <a:off x="841781" y="4194437"/>
              <a:ext cx="245117" cy="6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dist">
                <a:spcBef>
                  <a:spcPct val="50000"/>
                </a:spcBef>
              </a:pPr>
              <a:endParaRPr lang="ja-JP" altLang="en-US" sz="400" b="1" dirty="0">
                <a:latin typeface="ＭＳ Ｐゴシック" pitchFamily="50" charset="-128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318018" y="3906706"/>
              <a:ext cx="387445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0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キッチンやリビング、個室など、お部屋に合わせた使い方を楽しめます。</a:t>
              </a: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345254" y="4086902"/>
              <a:ext cx="377740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季節の飾り物や雑貨、書籍、食器など。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お気に入りの小物をよりおしゃれに魅せる、インテリア発想のオープン収納です。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飾って、魅せて、お部屋づくりを自由に楽しめます。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</p:txBody>
        </p:sp>
      </p:grpSp>
      <p:sp>
        <p:nvSpPr>
          <p:cNvPr id="132" name="Rectangle 24"/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 dirty="0">
                <a:solidFill>
                  <a:schemeClr val="bg1"/>
                </a:solidFill>
                <a:latin typeface="ＭＳ Ｐゴシック" charset="-128"/>
              </a:rPr>
              <a:t>フレームシェルフ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-8712" t="-37263" r="72626" b="106328"/>
          <a:stretch/>
        </p:blipFill>
        <p:spPr>
          <a:xfrm>
            <a:off x="3867150" y="2519362"/>
            <a:ext cx="783678" cy="562797"/>
          </a:xfrm>
          <a:prstGeom prst="rect">
            <a:avLst/>
          </a:prstGeom>
        </p:spPr>
      </p:pic>
      <p:grpSp>
        <p:nvGrpSpPr>
          <p:cNvPr id="53" name="グループ化 52"/>
          <p:cNvGrpSpPr/>
          <p:nvPr/>
        </p:nvGrpSpPr>
        <p:grpSpPr>
          <a:xfrm>
            <a:off x="109568" y="4374809"/>
            <a:ext cx="2588419" cy="2292043"/>
            <a:chOff x="109568" y="4374809"/>
            <a:chExt cx="2588419" cy="229204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4"/>
            <a:srcRect t="-60" r="14940" b="26824"/>
            <a:stretch/>
          </p:blipFill>
          <p:spPr>
            <a:xfrm>
              <a:off x="818704" y="5456260"/>
              <a:ext cx="560763" cy="423679"/>
            </a:xfrm>
            <a:prstGeom prst="rect">
              <a:avLst/>
            </a:prstGeom>
          </p:spPr>
        </p:pic>
        <p:grpSp>
          <p:nvGrpSpPr>
            <p:cNvPr id="138" name="グループ化 137"/>
            <p:cNvGrpSpPr/>
            <p:nvPr/>
          </p:nvGrpSpPr>
          <p:grpSpPr>
            <a:xfrm>
              <a:off x="149703" y="4374809"/>
              <a:ext cx="2548284" cy="2292043"/>
              <a:chOff x="149703" y="2051454"/>
              <a:chExt cx="2689200" cy="2220902"/>
            </a:xfrm>
          </p:grpSpPr>
          <p:sp>
            <p:nvSpPr>
              <p:cNvPr id="140" name="Text Box 42"/>
              <p:cNvSpPr txBox="1">
                <a:spLocks noChangeArrowheads="1"/>
              </p:cNvSpPr>
              <p:nvPr/>
            </p:nvSpPr>
            <p:spPr bwMode="auto">
              <a:xfrm>
                <a:off x="1076153" y="4108411"/>
                <a:ext cx="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CC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33CC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5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" name="Rectangle 24"/>
              <p:cNvSpPr>
                <a:spLocks noChangeArrowheads="1"/>
              </p:cNvSpPr>
              <p:nvPr/>
            </p:nvSpPr>
            <p:spPr bwMode="auto">
              <a:xfrm>
                <a:off x="149703" y="2053138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棚板</a:t>
                </a:r>
              </a:p>
            </p:txBody>
          </p:sp>
          <p:sp>
            <p:nvSpPr>
              <p:cNvPr id="145" name="Rectangle 24"/>
              <p:cNvSpPr>
                <a:spLocks noChangeArrowheads="1"/>
              </p:cNvSpPr>
              <p:nvPr/>
            </p:nvSpPr>
            <p:spPr bwMode="auto">
              <a:xfrm>
                <a:off x="149703" y="2051454"/>
                <a:ext cx="2689200" cy="2220902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j-ea"/>
                  <a:ea typeface="+mj-ea"/>
                </a:endParaRPr>
              </a:p>
            </p:txBody>
          </p:sp>
          <p:sp>
            <p:nvSpPr>
              <p:cNvPr id="160" name="Text Box 20"/>
              <p:cNvSpPr txBox="1">
                <a:spLocks noChangeArrowheads="1"/>
              </p:cNvSpPr>
              <p:nvPr/>
            </p:nvSpPr>
            <p:spPr bwMode="auto">
              <a:xfrm>
                <a:off x="2269058" y="3444467"/>
                <a:ext cx="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500" kern="0" dirty="0">
                  <a:solidFill>
                    <a:srgbClr val="000000"/>
                  </a:solidFill>
                  <a:latin typeface="ＭＳ Ｐゴシック" charset="-128"/>
                </a:endParaRPr>
              </a:p>
            </p:txBody>
          </p:sp>
        </p:grpSp>
        <p:sp>
          <p:nvSpPr>
            <p:cNvPr id="102" name="テキスト ボックス 101"/>
            <p:cNvSpPr txBox="1"/>
            <p:nvPr/>
          </p:nvSpPr>
          <p:spPr>
            <a:xfrm>
              <a:off x="140351" y="4522856"/>
              <a:ext cx="8706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アンティーク色</a:t>
              </a: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132926" y="5130583"/>
              <a:ext cx="103929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アンティークダーク色</a:t>
              </a:r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>
              <a:off x="1361393" y="5132289"/>
              <a:ext cx="108055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アンティークブラウン色</a:t>
              </a: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40644" y="5266224"/>
              <a:ext cx="7644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ベリティス色</a:t>
              </a:r>
              <a:endParaRPr kumimoji="1" lang="ja-JP" altLang="en-US" sz="800" b="1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109568" y="5848441"/>
              <a:ext cx="7768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ソフトウォールナット色</a:t>
              </a:r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742284" y="5847084"/>
              <a:ext cx="65434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 dirty="0"/>
                <a:t>ウォールナット色</a:t>
              </a:r>
            </a:p>
          </p:txBody>
        </p:sp>
        <p:sp>
          <p:nvSpPr>
            <p:cNvPr id="189" name="テキスト ボックス 188"/>
            <p:cNvSpPr txBox="1"/>
            <p:nvPr/>
          </p:nvSpPr>
          <p:spPr>
            <a:xfrm>
              <a:off x="1385252" y="5848440"/>
              <a:ext cx="46358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チェリー色</a:t>
              </a:r>
              <a:endParaRPr kumimoji="1" lang="ja-JP" altLang="en-US" sz="500" dirty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1971741" y="5843911"/>
              <a:ext cx="42030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オーク色</a:t>
              </a:r>
              <a:endParaRPr kumimoji="1" lang="ja-JP" altLang="en-US" sz="500" dirty="0"/>
            </a:p>
          </p:txBody>
        </p:sp>
        <p:sp>
          <p:nvSpPr>
            <p:cNvPr id="196" name="テキスト ボックス 195"/>
            <p:cNvSpPr txBox="1"/>
            <p:nvPr/>
          </p:nvSpPr>
          <p:spPr>
            <a:xfrm>
              <a:off x="135810" y="6452720"/>
              <a:ext cx="4764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メープル色</a:t>
              </a:r>
              <a:endParaRPr kumimoji="1" lang="ja-JP" altLang="en-US" sz="500" dirty="0"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719436" y="6452006"/>
              <a:ext cx="67839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ホワイトアッシュ色</a:t>
              </a:r>
              <a:endParaRPr kumimoji="1" lang="ja-JP" altLang="en-US" sz="500" dirty="0"/>
            </a:p>
          </p:txBody>
        </p:sp>
        <p:sp>
          <p:nvSpPr>
            <p:cNvPr id="198" name="テキスト ボックス 197"/>
            <p:cNvSpPr txBox="1"/>
            <p:nvPr/>
          </p:nvSpPr>
          <p:spPr>
            <a:xfrm>
              <a:off x="1349505" y="6450649"/>
              <a:ext cx="66396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しっくいホワイト色</a:t>
              </a:r>
              <a:endParaRPr kumimoji="1" lang="ja-JP" altLang="en-US" sz="500" dirty="0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5"/>
            <a:srcRect r="3748" b="34306"/>
            <a:stretch/>
          </p:blipFill>
          <p:spPr>
            <a:xfrm>
              <a:off x="220124" y="4706430"/>
              <a:ext cx="1155452" cy="452292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6"/>
            <a:srcRect l="4448" t="-1" r="-726" b="44318"/>
            <a:stretch/>
          </p:blipFill>
          <p:spPr>
            <a:xfrm>
              <a:off x="1424582" y="4711488"/>
              <a:ext cx="1173041" cy="443941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7"/>
            <a:srcRect l="689" r="55915" b="55095"/>
            <a:stretch/>
          </p:blipFill>
          <p:spPr>
            <a:xfrm>
              <a:off x="213125" y="5456923"/>
              <a:ext cx="557658" cy="424494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/>
            <a:srcRect t="681" r="44488" b="48945"/>
            <a:stretch/>
          </p:blipFill>
          <p:spPr>
            <a:xfrm>
              <a:off x="1430044" y="5453557"/>
              <a:ext cx="560913" cy="426382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8"/>
            <a:srcRect t="11962" r="23517" b="11578"/>
            <a:stretch/>
          </p:blipFill>
          <p:spPr>
            <a:xfrm>
              <a:off x="2037905" y="5455319"/>
              <a:ext cx="561205" cy="42462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9"/>
            <a:srcRect r="20023" b="24190"/>
            <a:stretch/>
          </p:blipFill>
          <p:spPr>
            <a:xfrm>
              <a:off x="213433" y="6058102"/>
              <a:ext cx="559178" cy="429409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0"/>
            <a:srcRect l="-1" r="1799" b="19336"/>
            <a:stretch/>
          </p:blipFill>
          <p:spPr>
            <a:xfrm>
              <a:off x="819274" y="6066129"/>
              <a:ext cx="559030" cy="421481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11"/>
            <a:srcRect r="32789" b="47331"/>
            <a:stretch/>
          </p:blipFill>
          <p:spPr>
            <a:xfrm>
              <a:off x="1433466" y="6066423"/>
              <a:ext cx="559522" cy="421187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2049" name="グループ化 2048"/>
          <p:cNvGrpSpPr/>
          <p:nvPr/>
        </p:nvGrpSpPr>
        <p:grpSpPr>
          <a:xfrm>
            <a:off x="2723632" y="4374809"/>
            <a:ext cx="1532114" cy="2292043"/>
            <a:chOff x="2723632" y="4374809"/>
            <a:chExt cx="1532114" cy="2292043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2723632" y="4374809"/>
              <a:ext cx="1492955" cy="2292043"/>
              <a:chOff x="2913387" y="4445950"/>
              <a:chExt cx="1303200" cy="2220902"/>
            </a:xfrm>
          </p:grpSpPr>
          <p:sp>
            <p:nvSpPr>
              <p:cNvPr id="92" name="Rectangle 24"/>
              <p:cNvSpPr>
                <a:spLocks noChangeArrowheads="1"/>
              </p:cNvSpPr>
              <p:nvPr/>
            </p:nvSpPr>
            <p:spPr bwMode="auto">
              <a:xfrm>
                <a:off x="2913387" y="4445950"/>
                <a:ext cx="1303200" cy="2220902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93" name="Rectangle 24"/>
              <p:cNvSpPr>
                <a:spLocks noChangeArrowheads="1"/>
              </p:cNvSpPr>
              <p:nvPr/>
            </p:nvSpPr>
            <p:spPr bwMode="auto">
              <a:xfrm>
                <a:off x="2913387" y="4451753"/>
                <a:ext cx="1303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フレーム</a:t>
                </a:r>
                <a:endParaRPr lang="en-US" altLang="ja-JP" sz="8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59" name="テキスト ボックス 2058"/>
            <p:cNvSpPr txBox="1"/>
            <p:nvPr/>
          </p:nvSpPr>
          <p:spPr>
            <a:xfrm>
              <a:off x="2774756" y="6083028"/>
              <a:ext cx="3927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/>
                <a:t>ブラック</a:t>
              </a:r>
              <a:endParaRPr kumimoji="1" lang="ja-JP" altLang="en-US" sz="500" dirty="0"/>
            </a:p>
          </p:txBody>
        </p:sp>
        <p:sp>
          <p:nvSpPr>
            <p:cNvPr id="2061" name="テキスト ボックス 2060"/>
            <p:cNvSpPr txBox="1"/>
            <p:nvPr/>
          </p:nvSpPr>
          <p:spPr>
            <a:xfrm>
              <a:off x="3269223" y="6083028"/>
              <a:ext cx="5707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ホワイト</a:t>
              </a:r>
            </a:p>
          </p:txBody>
        </p:sp>
        <p:sp>
          <p:nvSpPr>
            <p:cNvPr id="2063" name="テキスト ボックス 2062"/>
            <p:cNvSpPr txBox="1"/>
            <p:nvPr/>
          </p:nvSpPr>
          <p:spPr>
            <a:xfrm>
              <a:off x="3660206" y="6074756"/>
              <a:ext cx="5955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ブロンズグレー</a:t>
              </a: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12"/>
            <a:srcRect l="16293" r="13697"/>
            <a:stretch/>
          </p:blipFill>
          <p:spPr>
            <a:xfrm>
              <a:off x="2780391" y="4863526"/>
              <a:ext cx="370490" cy="1219502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13"/>
            <a:srcRect l="5627" r="6161"/>
            <a:stretch/>
          </p:blipFill>
          <p:spPr>
            <a:xfrm>
              <a:off x="3257991" y="4813785"/>
              <a:ext cx="372487" cy="1250428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57805" y="4803314"/>
              <a:ext cx="381547" cy="1227657"/>
            </a:xfrm>
            <a:prstGeom prst="rect">
              <a:avLst/>
            </a:prstGeom>
          </p:spPr>
        </p:pic>
      </p:grpSp>
      <p:sp>
        <p:nvSpPr>
          <p:cNvPr id="124" name="Rectangle 14"/>
          <p:cNvSpPr>
            <a:spLocks noChangeArrowheads="1"/>
          </p:cNvSpPr>
          <p:nvPr/>
        </p:nvSpPr>
        <p:spPr bwMode="auto">
          <a:xfrm>
            <a:off x="2413524" y="3533846"/>
            <a:ext cx="17637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500" dirty="0">
                <a:solidFill>
                  <a:schemeClr val="bg1"/>
                </a:solidFill>
                <a:latin typeface="ＭＳ Ｐゴシック" pitchFamily="50" charset="-128"/>
              </a:rPr>
              <a:t>※</a:t>
            </a:r>
            <a:r>
              <a:rPr lang="ja-JP" altLang="en-US" sz="500" dirty="0">
                <a:solidFill>
                  <a:schemeClr val="bg1"/>
                </a:solidFill>
                <a:latin typeface="ＭＳ Ｐゴシック" pitchFamily="50" charset="-128"/>
              </a:rPr>
              <a:t>イメージ写真のため、実際の仕様とは異なる場合がございます。</a:t>
            </a:r>
            <a:endParaRPr lang="ja-JP" altLang="en-US" sz="500" dirty="0">
              <a:solidFill>
                <a:schemeClr val="bg1"/>
              </a:solidFill>
              <a:latin typeface="Times New Roman"/>
            </a:endParaRPr>
          </a:p>
        </p:txBody>
      </p:sp>
      <p:grpSp>
        <p:nvGrpSpPr>
          <p:cNvPr id="218" name="グループ化 217"/>
          <p:cNvGrpSpPr/>
          <p:nvPr/>
        </p:nvGrpSpPr>
        <p:grpSpPr>
          <a:xfrm>
            <a:off x="4300401" y="692147"/>
            <a:ext cx="2689200" cy="2952000"/>
            <a:chOff x="5690792" y="2199507"/>
            <a:chExt cx="2689200" cy="2952000"/>
          </a:xfrm>
        </p:grpSpPr>
        <p:sp>
          <p:nvSpPr>
            <p:cNvPr id="219" name="Rectangle 24"/>
            <p:cNvSpPr>
              <a:spLocks noChangeArrowheads="1"/>
            </p:cNvSpPr>
            <p:nvPr/>
          </p:nvSpPr>
          <p:spPr bwMode="auto">
            <a:xfrm>
              <a:off x="5690792" y="2199507"/>
              <a:ext cx="2689200" cy="2952000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220" name="Rectangle 24"/>
            <p:cNvSpPr>
              <a:spLocks noChangeArrowheads="1"/>
            </p:cNvSpPr>
            <p:nvPr/>
          </p:nvSpPr>
          <p:spPr bwMode="auto">
            <a:xfrm>
              <a:off x="5690792" y="2199507"/>
              <a:ext cx="2689200" cy="126000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プランイメージ</a:t>
              </a:r>
            </a:p>
          </p:txBody>
        </p:sp>
      </p:grpSp>
      <p:grpSp>
        <p:nvGrpSpPr>
          <p:cNvPr id="2051" name="グループ化 2050"/>
          <p:cNvGrpSpPr/>
          <p:nvPr/>
        </p:nvGrpSpPr>
        <p:grpSpPr>
          <a:xfrm>
            <a:off x="4282419" y="3689799"/>
            <a:ext cx="2706658" cy="1553208"/>
            <a:chOff x="4282419" y="3689799"/>
            <a:chExt cx="2706658" cy="1553208"/>
          </a:xfrm>
        </p:grpSpPr>
        <p:grpSp>
          <p:nvGrpSpPr>
            <p:cNvPr id="213" name="グループ化 212"/>
            <p:cNvGrpSpPr/>
            <p:nvPr/>
          </p:nvGrpSpPr>
          <p:grpSpPr>
            <a:xfrm>
              <a:off x="4299877" y="3689799"/>
              <a:ext cx="2689200" cy="1553208"/>
              <a:chOff x="4303786" y="3714852"/>
              <a:chExt cx="2689200" cy="1440000"/>
            </a:xfrm>
          </p:grpSpPr>
          <p:grpSp>
            <p:nvGrpSpPr>
              <p:cNvPr id="214" name="グループ化 213"/>
              <p:cNvGrpSpPr/>
              <p:nvPr/>
            </p:nvGrpSpPr>
            <p:grpSpPr>
              <a:xfrm>
                <a:off x="4303786" y="3714852"/>
                <a:ext cx="2689200" cy="1440000"/>
                <a:chOff x="5690792" y="692013"/>
                <a:chExt cx="2689200" cy="1440000"/>
              </a:xfrm>
            </p:grpSpPr>
            <p:sp>
              <p:nvSpPr>
                <p:cNvPr id="216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692013"/>
                  <a:ext cx="2689200" cy="1440000"/>
                </a:xfrm>
                <a:prstGeom prst="rect">
                  <a:avLst/>
                </a:prstGeom>
                <a:noFill/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ja-JP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217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696132"/>
                  <a:ext cx="2689200" cy="126000"/>
                </a:xfrm>
                <a:prstGeom prst="rect">
                  <a:avLst/>
                </a:prstGeom>
                <a:solidFill>
                  <a:srgbClr val="4D4D4D"/>
                </a:solidFill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rIns="0" bIns="0" anchor="ctr"/>
                <a:lstStyle/>
                <a:p>
                  <a:r>
                    <a:rPr lang="ja-JP" altLang="en-US" sz="8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納まり</a:t>
                  </a:r>
                </a:p>
              </p:txBody>
            </p:sp>
          </p:grpSp>
          <p:sp>
            <p:nvSpPr>
              <p:cNvPr id="215" name="Text Box 88"/>
              <p:cNvSpPr txBox="1">
                <a:spLocks noChangeArrowheads="1"/>
              </p:cNvSpPr>
              <p:nvPr/>
            </p:nvSpPr>
            <p:spPr bwMode="auto">
              <a:xfrm>
                <a:off x="5394278" y="3895016"/>
                <a:ext cx="1235984" cy="92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21" name="テキスト ボックス 220"/>
            <p:cNvSpPr txBox="1"/>
            <p:nvPr/>
          </p:nvSpPr>
          <p:spPr>
            <a:xfrm>
              <a:off x="4282419" y="4751944"/>
              <a:ext cx="1098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フレームイン</a:t>
              </a:r>
              <a:r>
                <a:rPr lang="ja-JP" altLang="en-US" sz="800" b="1" dirty="0"/>
                <a:t>タイプ</a:t>
              </a:r>
              <a:endParaRPr kumimoji="1" lang="en-US" altLang="ja-JP" sz="800" b="1" dirty="0"/>
            </a:p>
          </p:txBody>
        </p:sp>
        <p:sp>
          <p:nvSpPr>
            <p:cNvPr id="222" name="テキスト ボックス 221"/>
            <p:cNvSpPr txBox="1"/>
            <p:nvPr/>
          </p:nvSpPr>
          <p:spPr>
            <a:xfrm>
              <a:off x="5561580" y="4751944"/>
              <a:ext cx="1098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フレームアウト</a:t>
              </a:r>
              <a:r>
                <a:rPr lang="ja-JP" altLang="en-US" sz="800" b="1" dirty="0"/>
                <a:t>タイプ</a:t>
              </a:r>
              <a:endParaRPr kumimoji="1" lang="en-US" altLang="ja-JP" sz="800" b="1" dirty="0"/>
            </a:p>
          </p:txBody>
        </p:sp>
        <p:sp>
          <p:nvSpPr>
            <p:cNvPr id="223" name="テキスト ボックス 222"/>
            <p:cNvSpPr txBox="1"/>
            <p:nvPr/>
          </p:nvSpPr>
          <p:spPr>
            <a:xfrm>
              <a:off x="4309688" y="4905515"/>
              <a:ext cx="1293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シンプルなインテリアにマッチする</a:t>
              </a:r>
              <a:endParaRPr lang="en-US" altLang="ja-JP" sz="600" dirty="0"/>
            </a:p>
            <a:p>
              <a:r>
                <a:rPr lang="ja-JP" altLang="en-US" sz="600" dirty="0"/>
                <a:t>すっきりスマートな納まりです。</a:t>
              </a:r>
              <a:endParaRPr lang="en-US" altLang="ja-JP" sz="600" dirty="0"/>
            </a:p>
          </p:txBody>
        </p:sp>
        <p:sp>
          <p:nvSpPr>
            <p:cNvPr id="224" name="テキスト ボックス 223"/>
            <p:cNvSpPr txBox="1"/>
            <p:nvPr/>
          </p:nvSpPr>
          <p:spPr>
            <a:xfrm>
              <a:off x="5534757" y="4905515"/>
              <a:ext cx="144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カジュアルな雰囲気のインテリアには、</a:t>
              </a:r>
              <a:endParaRPr lang="en-US" altLang="ja-JP" sz="600" dirty="0"/>
            </a:p>
            <a:p>
              <a:r>
                <a:rPr lang="ja-JP" altLang="en-US" sz="600" dirty="0"/>
                <a:t>ほどよいラフなスタイルがおすすめです。</a:t>
              </a:r>
              <a:endParaRPr lang="en-US" altLang="ja-JP" sz="600" dirty="0"/>
            </a:p>
          </p:txBody>
        </p:sp>
        <p:pic>
          <p:nvPicPr>
            <p:cNvPr id="225" name="図 224"/>
            <p:cNvPicPr>
              <a:picLocks noChangeAspect="1"/>
            </p:cNvPicPr>
            <p:nvPr/>
          </p:nvPicPr>
          <p:blipFill rotWithShape="1">
            <a:blip r:embed="rId15"/>
            <a:srcRect l="3253" t="9780" r="26848" b="20321"/>
            <a:stretch/>
          </p:blipFill>
          <p:spPr>
            <a:xfrm>
              <a:off x="4343975" y="3971926"/>
              <a:ext cx="1159539" cy="769120"/>
            </a:xfrm>
            <a:prstGeom prst="rect">
              <a:avLst/>
            </a:prstGeom>
          </p:spPr>
        </p:pic>
        <p:pic>
          <p:nvPicPr>
            <p:cNvPr id="226" name="図 225"/>
            <p:cNvPicPr>
              <a:picLocks noChangeAspect="1"/>
            </p:cNvPicPr>
            <p:nvPr/>
          </p:nvPicPr>
          <p:blipFill rotWithShape="1">
            <a:blip r:embed="rId16"/>
            <a:srcRect l="1" t="14765" r="31295" b="16532"/>
            <a:stretch/>
          </p:blipFill>
          <p:spPr>
            <a:xfrm>
              <a:off x="5640886" y="3963376"/>
              <a:ext cx="1172702" cy="785658"/>
            </a:xfrm>
            <a:prstGeom prst="rect">
              <a:avLst/>
            </a:prstGeom>
          </p:spPr>
        </p:pic>
      </p:grpSp>
      <p:pic>
        <p:nvPicPr>
          <p:cNvPr id="227" name="図 226"/>
          <p:cNvPicPr>
            <a:picLocks noChangeAspect="1"/>
          </p:cNvPicPr>
          <p:nvPr/>
        </p:nvPicPr>
        <p:blipFill rotWithShape="1">
          <a:blip r:embed="rId17"/>
          <a:srcRect l="19099" t="20390"/>
          <a:stretch/>
        </p:blipFill>
        <p:spPr>
          <a:xfrm>
            <a:off x="4889010" y="1358100"/>
            <a:ext cx="1564112" cy="1389388"/>
          </a:xfrm>
          <a:prstGeom prst="rect">
            <a:avLst/>
          </a:prstGeom>
        </p:spPr>
      </p:pic>
      <p:sp>
        <p:nvSpPr>
          <p:cNvPr id="228" name="Text Box 471"/>
          <p:cNvSpPr txBox="1">
            <a:spLocks noChangeArrowheads="1"/>
          </p:cNvSpPr>
          <p:nvPr/>
        </p:nvSpPr>
        <p:spPr bwMode="auto">
          <a:xfrm>
            <a:off x="5240188" y="2690388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 dirty="0">
                <a:solidFill>
                  <a:srgbClr val="FF0066"/>
                </a:solidFill>
                <a:latin typeface="Times New Roman" pitchFamily="18" charset="0"/>
              </a:rPr>
              <a:t>ダミー</a:t>
            </a:r>
          </a:p>
        </p:txBody>
      </p:sp>
      <p:sp>
        <p:nvSpPr>
          <p:cNvPr id="229" name="Text Box 472"/>
          <p:cNvSpPr txBox="1">
            <a:spLocks noChangeArrowheads="1"/>
          </p:cNvSpPr>
          <p:nvPr/>
        </p:nvSpPr>
        <p:spPr bwMode="auto">
          <a:xfrm>
            <a:off x="4792513" y="2953913"/>
            <a:ext cx="173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 b="1" dirty="0">
                <a:latin typeface="Times New Roman" pitchFamily="18" charset="0"/>
              </a:rPr>
              <a:t>（プラン図を入れてください。）</a:t>
            </a:r>
          </a:p>
        </p:txBody>
      </p:sp>
      <p:grpSp>
        <p:nvGrpSpPr>
          <p:cNvPr id="230" name="グループ化 229"/>
          <p:cNvGrpSpPr/>
          <p:nvPr/>
        </p:nvGrpSpPr>
        <p:grpSpPr>
          <a:xfrm>
            <a:off x="7076993" y="692147"/>
            <a:ext cx="2689200" cy="2952000"/>
            <a:chOff x="7076993" y="692147"/>
            <a:chExt cx="2689200" cy="2952000"/>
          </a:xfrm>
        </p:grpSpPr>
        <p:grpSp>
          <p:nvGrpSpPr>
            <p:cNvPr id="231" name="グループ化 230"/>
            <p:cNvGrpSpPr/>
            <p:nvPr/>
          </p:nvGrpSpPr>
          <p:grpSpPr>
            <a:xfrm>
              <a:off x="7076993" y="692147"/>
              <a:ext cx="2689200" cy="2952000"/>
              <a:chOff x="5690792" y="2199507"/>
              <a:chExt cx="2689200" cy="2952000"/>
            </a:xfrm>
          </p:grpSpPr>
          <p:sp>
            <p:nvSpPr>
              <p:cNvPr id="250" name="Rectangle 24"/>
              <p:cNvSpPr>
                <a:spLocks noChangeArrowheads="1"/>
              </p:cNvSpPr>
              <p:nvPr/>
            </p:nvSpPr>
            <p:spPr bwMode="auto">
              <a:xfrm>
                <a:off x="5690792" y="2199507"/>
                <a:ext cx="2689200" cy="2952000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j-ea"/>
                  <a:ea typeface="+mj-ea"/>
                </a:endParaRPr>
              </a:p>
            </p:txBody>
          </p:sp>
          <p:sp>
            <p:nvSpPr>
              <p:cNvPr id="251" name="Rectangle 24"/>
              <p:cNvSpPr>
                <a:spLocks noChangeArrowheads="1"/>
              </p:cNvSpPr>
              <p:nvPr/>
            </p:nvSpPr>
            <p:spPr bwMode="auto">
              <a:xfrm>
                <a:off x="5690792" y="2199507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仕様</a:t>
                </a:r>
              </a:p>
            </p:txBody>
          </p:sp>
        </p:grpSp>
        <p:grpSp>
          <p:nvGrpSpPr>
            <p:cNvPr id="232" name="グループ化 231"/>
            <p:cNvGrpSpPr/>
            <p:nvPr/>
          </p:nvGrpSpPr>
          <p:grpSpPr>
            <a:xfrm>
              <a:off x="7082767" y="2252541"/>
              <a:ext cx="2566047" cy="1289730"/>
              <a:chOff x="7082767" y="2252541"/>
              <a:chExt cx="2566047" cy="1289730"/>
            </a:xfrm>
          </p:grpSpPr>
          <p:sp>
            <p:nvSpPr>
              <p:cNvPr id="244" name="テキスト ボックス 243"/>
              <p:cNvSpPr txBox="1"/>
              <p:nvPr/>
            </p:nvSpPr>
            <p:spPr>
              <a:xfrm>
                <a:off x="7098895" y="2252541"/>
                <a:ext cx="178712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/>
                  <a:t>棚板の間隔はお好みでアレンジ可能</a:t>
                </a:r>
              </a:p>
            </p:txBody>
          </p:sp>
          <p:sp>
            <p:nvSpPr>
              <p:cNvPr id="245" name="テキスト ボックス 244"/>
              <p:cNvSpPr txBox="1"/>
              <p:nvPr/>
            </p:nvSpPr>
            <p:spPr>
              <a:xfrm>
                <a:off x="7082767" y="3265272"/>
                <a:ext cx="25660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latin typeface="+mn-ea"/>
                  </a:rPr>
                  <a:t>背の高いものを置きたいときや、間隔をアレンジしたいときに、</a:t>
                </a:r>
                <a:endParaRPr lang="en-US" altLang="ja-JP" sz="600" dirty="0">
                  <a:latin typeface="+mn-ea"/>
                </a:endParaRPr>
              </a:p>
              <a:p>
                <a:r>
                  <a:rPr lang="ja-JP" altLang="en-US" sz="600" dirty="0">
                    <a:latin typeface="+mn-ea"/>
                  </a:rPr>
                  <a:t>棚板の高さを調整できます。</a:t>
                </a:r>
                <a:endParaRPr lang="en-US" altLang="ja-JP" sz="600" dirty="0">
                  <a:latin typeface="+mn-ea"/>
                </a:endParaRPr>
              </a:p>
            </p:txBody>
          </p:sp>
          <p:grpSp>
            <p:nvGrpSpPr>
              <p:cNvPr id="246" name="グループ化 245"/>
              <p:cNvGrpSpPr/>
              <p:nvPr/>
            </p:nvGrpSpPr>
            <p:grpSpPr>
              <a:xfrm>
                <a:off x="8604208" y="2432175"/>
                <a:ext cx="941563" cy="853955"/>
                <a:chOff x="8660236" y="2358550"/>
                <a:chExt cx="1039443" cy="942728"/>
              </a:xfrm>
            </p:grpSpPr>
            <p:pic>
              <p:nvPicPr>
                <p:cNvPr id="248" name="図 24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60236" y="2358550"/>
                  <a:ext cx="935613" cy="942728"/>
                </a:xfrm>
                <a:prstGeom prst="rect">
                  <a:avLst/>
                </a:prstGeom>
              </p:spPr>
            </p:pic>
            <p:sp>
              <p:nvSpPr>
                <p:cNvPr id="249" name="テキスト ボックス 248"/>
                <p:cNvSpPr txBox="1"/>
                <p:nvPr/>
              </p:nvSpPr>
              <p:spPr>
                <a:xfrm>
                  <a:off x="8947932" y="2827793"/>
                  <a:ext cx="751747" cy="284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600" dirty="0">
                      <a:latin typeface="+mn-ea"/>
                    </a:rPr>
                    <a:t>110mm</a:t>
                  </a:r>
                  <a:r>
                    <a:rPr lang="ja-JP" altLang="en-US" sz="600" dirty="0">
                      <a:latin typeface="+mn-ea"/>
                    </a:rPr>
                    <a:t>ピッチ</a:t>
                  </a:r>
                  <a:endParaRPr lang="en-US" altLang="ja-JP" sz="600" dirty="0">
                    <a:latin typeface="+mn-ea"/>
                  </a:endParaRPr>
                </a:p>
                <a:p>
                  <a:r>
                    <a:rPr lang="ja-JP" altLang="en-US" sz="600" dirty="0">
                      <a:latin typeface="+mn-ea"/>
                    </a:rPr>
                    <a:t>で調整できます</a:t>
                  </a:r>
                  <a:endParaRPr lang="en-US" altLang="ja-JP" sz="600" dirty="0">
                    <a:latin typeface="+mn-ea"/>
                  </a:endParaRPr>
                </a:p>
              </p:txBody>
            </p:sp>
          </p:grpSp>
          <p:pic>
            <p:nvPicPr>
              <p:cNvPr id="247" name="図 246"/>
              <p:cNvPicPr>
                <a:picLocks noChangeAspect="1"/>
              </p:cNvPicPr>
              <p:nvPr/>
            </p:nvPicPr>
            <p:blipFill rotWithShape="1">
              <a:blip r:embed="rId19"/>
              <a:srcRect l="14479" t="11271" r="9985" b="18729"/>
              <a:stretch/>
            </p:blipFill>
            <p:spPr>
              <a:xfrm>
                <a:off x="7195930" y="2449002"/>
                <a:ext cx="1208599" cy="811877"/>
              </a:xfrm>
              <a:prstGeom prst="rect">
                <a:avLst/>
              </a:prstGeom>
            </p:spPr>
          </p:pic>
        </p:grpSp>
        <p:grpSp>
          <p:nvGrpSpPr>
            <p:cNvPr id="233" name="グループ化 232"/>
            <p:cNvGrpSpPr/>
            <p:nvPr/>
          </p:nvGrpSpPr>
          <p:grpSpPr>
            <a:xfrm>
              <a:off x="7085330" y="851533"/>
              <a:ext cx="2675231" cy="1280314"/>
              <a:chOff x="7085330" y="851533"/>
              <a:chExt cx="2675231" cy="1280314"/>
            </a:xfrm>
          </p:grpSpPr>
          <p:sp>
            <p:nvSpPr>
              <p:cNvPr id="234" name="テキスト ボックス 233"/>
              <p:cNvSpPr txBox="1"/>
              <p:nvPr/>
            </p:nvSpPr>
            <p:spPr>
              <a:xfrm>
                <a:off x="7106717" y="851533"/>
                <a:ext cx="26538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>
                    <a:latin typeface="+mn-ea"/>
                  </a:rPr>
                  <a:t>棚板の奥行は</a:t>
                </a:r>
                <a:r>
                  <a:rPr kumimoji="1" lang="en-US" altLang="ja-JP" sz="800" b="1" dirty="0">
                    <a:latin typeface="+mn-ea"/>
                  </a:rPr>
                  <a:t>30cm</a:t>
                </a:r>
                <a:r>
                  <a:rPr kumimoji="1" lang="ja-JP" altLang="en-US" sz="800" b="1" dirty="0">
                    <a:latin typeface="+mn-ea"/>
                  </a:rPr>
                  <a:t>・耐荷重</a:t>
                </a:r>
                <a:r>
                  <a:rPr kumimoji="1" lang="en-US" altLang="ja-JP" sz="800" b="1" dirty="0">
                    <a:latin typeface="+mn-ea"/>
                  </a:rPr>
                  <a:t>25kg</a:t>
                </a:r>
                <a:r>
                  <a:rPr lang="en-US" altLang="ja-JP" sz="800" b="1" dirty="0">
                    <a:latin typeface="+mn-ea"/>
                  </a:rPr>
                  <a:t>/</a:t>
                </a:r>
                <a:r>
                  <a:rPr lang="ja-JP" altLang="en-US" sz="800" b="1" dirty="0">
                    <a:latin typeface="+mn-ea"/>
                  </a:rPr>
                  <a:t>枚（フレーム内々）</a:t>
                </a:r>
                <a:endParaRPr kumimoji="1" lang="en-US" altLang="ja-JP" sz="800" b="1" dirty="0">
                  <a:latin typeface="+mn-ea"/>
                </a:endParaRPr>
              </a:p>
            </p:txBody>
          </p:sp>
          <p:sp>
            <p:nvSpPr>
              <p:cNvPr id="235" name="テキスト ボックス 234"/>
              <p:cNvSpPr txBox="1"/>
              <p:nvPr/>
            </p:nvSpPr>
            <p:spPr>
              <a:xfrm>
                <a:off x="7085330" y="1947181"/>
                <a:ext cx="26222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" dirty="0">
                    <a:latin typeface="+mn-ea"/>
                  </a:rPr>
                  <a:t>お気に入りの書籍や食器、靴など</a:t>
                </a:r>
                <a:r>
                  <a:rPr lang="ja-JP" altLang="en-US" sz="600" dirty="0">
                    <a:latin typeface="+mn-ea"/>
                  </a:rPr>
                  <a:t>を</a:t>
                </a:r>
                <a:r>
                  <a:rPr kumimoji="1" lang="ja-JP" altLang="en-US" sz="600" dirty="0">
                    <a:latin typeface="+mn-ea"/>
                  </a:rPr>
                  <a:t>置くこともできる奥行です。</a:t>
                </a:r>
              </a:p>
            </p:txBody>
          </p:sp>
          <p:grpSp>
            <p:nvGrpSpPr>
              <p:cNvPr id="236" name="グループ化 235"/>
              <p:cNvGrpSpPr/>
              <p:nvPr/>
            </p:nvGrpSpPr>
            <p:grpSpPr>
              <a:xfrm>
                <a:off x="8491933" y="1093117"/>
                <a:ext cx="1070886" cy="783815"/>
                <a:chOff x="8288984" y="1027599"/>
                <a:chExt cx="1108663" cy="811465"/>
              </a:xfrm>
            </p:grpSpPr>
            <p:pic>
              <p:nvPicPr>
                <p:cNvPr id="238" name="図 237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88984" y="1027599"/>
                  <a:ext cx="316909" cy="272715"/>
                </a:xfrm>
                <a:prstGeom prst="rect">
                  <a:avLst/>
                </a:prstGeom>
              </p:spPr>
            </p:pic>
            <p:pic>
              <p:nvPicPr>
                <p:cNvPr id="239" name="図 238"/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54240" y="1027600"/>
                  <a:ext cx="344107" cy="272715"/>
                </a:xfrm>
                <a:prstGeom prst="rect">
                  <a:avLst/>
                </a:prstGeom>
              </p:spPr>
            </p:pic>
            <p:pic>
              <p:nvPicPr>
                <p:cNvPr id="240" name="図 239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44645" y="1027599"/>
                  <a:ext cx="353002" cy="281564"/>
                </a:xfrm>
                <a:prstGeom prst="rect">
                  <a:avLst/>
                </a:prstGeom>
              </p:spPr>
            </p:pic>
            <p:pic>
              <p:nvPicPr>
                <p:cNvPr id="241" name="図 240"/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30144" y="1432977"/>
                  <a:ext cx="263533" cy="406087"/>
                </a:xfrm>
                <a:prstGeom prst="rect">
                  <a:avLst/>
                </a:prstGeom>
              </p:spPr>
            </p:pic>
            <p:pic>
              <p:nvPicPr>
                <p:cNvPr id="242" name="図 241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91914" y="1408437"/>
                  <a:ext cx="281629" cy="412619"/>
                </a:xfrm>
                <a:prstGeom prst="rect">
                  <a:avLst/>
                </a:prstGeom>
              </p:spPr>
            </p:pic>
            <p:pic>
              <p:nvPicPr>
                <p:cNvPr id="243" name="図 242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70113" y="1426445"/>
                  <a:ext cx="280064" cy="408863"/>
                </a:xfrm>
                <a:prstGeom prst="rect">
                  <a:avLst/>
                </a:prstGeom>
              </p:spPr>
            </p:pic>
          </p:grpSp>
          <p:pic>
            <p:nvPicPr>
              <p:cNvPr id="237" name="図 236"/>
              <p:cNvPicPr>
                <a:picLocks noChangeAspect="1"/>
              </p:cNvPicPr>
              <p:nvPr/>
            </p:nvPicPr>
            <p:blipFill rotWithShape="1">
              <a:blip r:embed="rId26"/>
              <a:srcRect l="6159" t="-846" r="8160" b="846"/>
              <a:stretch/>
            </p:blipFill>
            <p:spPr>
              <a:xfrm>
                <a:off x="7195686" y="1034393"/>
                <a:ext cx="1216794" cy="939934"/>
              </a:xfrm>
              <a:prstGeom prst="rect">
                <a:avLst/>
              </a:prstGeom>
            </p:spPr>
          </p:pic>
        </p:grpSp>
      </p:grpSp>
      <p:grpSp>
        <p:nvGrpSpPr>
          <p:cNvPr id="252" name="グループ化 251"/>
          <p:cNvGrpSpPr/>
          <p:nvPr/>
        </p:nvGrpSpPr>
        <p:grpSpPr>
          <a:xfrm>
            <a:off x="4303785" y="5285317"/>
            <a:ext cx="2699221" cy="1381252"/>
            <a:chOff x="4303785" y="5285317"/>
            <a:chExt cx="2699221" cy="1381252"/>
          </a:xfrm>
        </p:grpSpPr>
        <p:grpSp>
          <p:nvGrpSpPr>
            <p:cNvPr id="253" name="グループ化 252"/>
            <p:cNvGrpSpPr/>
            <p:nvPr/>
          </p:nvGrpSpPr>
          <p:grpSpPr>
            <a:xfrm>
              <a:off x="4303785" y="5285317"/>
              <a:ext cx="2699221" cy="1381252"/>
              <a:chOff x="4303786" y="3714852"/>
              <a:chExt cx="2689200" cy="1440000"/>
            </a:xfrm>
          </p:grpSpPr>
          <p:sp>
            <p:nvSpPr>
              <p:cNvPr id="257" name="Rectangle 24"/>
              <p:cNvSpPr>
                <a:spLocks noChangeArrowheads="1"/>
              </p:cNvSpPr>
              <p:nvPr/>
            </p:nvSpPr>
            <p:spPr bwMode="auto">
              <a:xfrm>
                <a:off x="4303786" y="3714852"/>
                <a:ext cx="2689200" cy="1440000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58" name="Text Box 114"/>
              <p:cNvSpPr txBox="1">
                <a:spLocks noChangeArrowheads="1"/>
              </p:cNvSpPr>
              <p:nvPr/>
            </p:nvSpPr>
            <p:spPr bwMode="auto">
              <a:xfrm>
                <a:off x="5823653" y="4407291"/>
                <a:ext cx="212410" cy="84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ja-JP" altLang="en-US" sz="500" b="1" dirty="0">
                    <a:solidFill>
                      <a:srgbClr val="FFFFFF"/>
                    </a:solidFill>
                    <a:latin typeface="ＭＳ Ｐゴシック" pitchFamily="50" charset="-128"/>
                  </a:rPr>
                  <a:t>振動時</a:t>
                </a:r>
              </a:p>
            </p:txBody>
          </p:sp>
          <p:sp>
            <p:nvSpPr>
              <p:cNvPr id="259" name="Text Box 169"/>
              <p:cNvSpPr txBox="1">
                <a:spLocks noChangeArrowheads="1"/>
              </p:cNvSpPr>
              <p:nvPr/>
            </p:nvSpPr>
            <p:spPr bwMode="auto">
              <a:xfrm>
                <a:off x="5620104" y="4976587"/>
                <a:ext cx="1306514" cy="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" dirty="0">
                  <a:solidFill>
                    <a:srgbClr val="000000"/>
                  </a:solidFill>
                  <a:latin typeface="ＭＳ Ｐゴシック" pitchFamily="50" charset="-128"/>
                </a:endParaRPr>
              </a:p>
            </p:txBody>
          </p:sp>
        </p:grpSp>
        <p:pic>
          <p:nvPicPr>
            <p:cNvPr id="254" name="図 253"/>
            <p:cNvPicPr>
              <a:picLocks noChangeAspect="1"/>
            </p:cNvPicPr>
            <p:nvPr/>
          </p:nvPicPr>
          <p:blipFill rotWithShape="1">
            <a:blip r:embed="rId27"/>
            <a:srcRect l="4024" r="9301"/>
            <a:stretch/>
          </p:blipFill>
          <p:spPr>
            <a:xfrm>
              <a:off x="5963265" y="5525969"/>
              <a:ext cx="1025932" cy="1117084"/>
            </a:xfrm>
            <a:prstGeom prst="rect">
              <a:avLst/>
            </a:prstGeom>
          </p:spPr>
        </p:pic>
        <p:sp>
          <p:nvSpPr>
            <p:cNvPr id="255" name="テキスト ボックス 254"/>
            <p:cNvSpPr txBox="1"/>
            <p:nvPr/>
          </p:nvSpPr>
          <p:spPr>
            <a:xfrm>
              <a:off x="4355286" y="5779598"/>
              <a:ext cx="17756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おしゃれなカフェ風や</a:t>
              </a:r>
              <a:endParaRPr lang="en-US" altLang="ja-JP" sz="600" dirty="0"/>
            </a:p>
            <a:p>
              <a:r>
                <a:rPr lang="ja-JP" altLang="en-US" sz="600" dirty="0"/>
                <a:t>ヴィンテージスタイルにマッチする、</a:t>
              </a:r>
              <a:endParaRPr lang="en-US" altLang="ja-JP" sz="600" dirty="0"/>
            </a:p>
            <a:p>
              <a:r>
                <a:rPr lang="ja-JP" altLang="en-US" sz="600" dirty="0"/>
                <a:t>うづくり加工を施したアンティーク色棚板をご用意。</a:t>
              </a:r>
              <a:endParaRPr lang="en-US" altLang="ja-JP" sz="600" dirty="0"/>
            </a:p>
            <a:p>
              <a:r>
                <a:rPr lang="ja-JP" altLang="en-US" sz="600" dirty="0"/>
                <a:t>木材本来の外観や触感をお楽しみいただくため、より自然な塗装にこだわっています。</a:t>
              </a:r>
              <a:endParaRPr lang="en-US" altLang="ja-JP" sz="600" dirty="0"/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4312307" y="5287260"/>
              <a:ext cx="2689200" cy="13590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アンティーク色棚板</a:t>
              </a:r>
            </a:p>
          </p:txBody>
        </p:sp>
      </p:grpSp>
      <p:grpSp>
        <p:nvGrpSpPr>
          <p:cNvPr id="260" name="グループ化 259"/>
          <p:cNvGrpSpPr/>
          <p:nvPr/>
        </p:nvGrpSpPr>
        <p:grpSpPr>
          <a:xfrm>
            <a:off x="7036079" y="5285317"/>
            <a:ext cx="2734028" cy="1381252"/>
            <a:chOff x="7036079" y="5285317"/>
            <a:chExt cx="2734028" cy="1381252"/>
          </a:xfrm>
        </p:grpSpPr>
        <p:sp>
          <p:nvSpPr>
            <p:cNvPr id="261" name="Text Box 350"/>
            <p:cNvSpPr txBox="1">
              <a:spLocks noChangeArrowheads="1"/>
            </p:cNvSpPr>
            <p:nvPr/>
          </p:nvSpPr>
          <p:spPr bwMode="auto">
            <a:xfrm>
              <a:off x="7137586" y="6452902"/>
              <a:ext cx="720725" cy="81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ja-JP" altLang="en-US" sz="500" dirty="0">
                <a:latin typeface="ＭＳ Ｐゴシック" pitchFamily="50" charset="-128"/>
              </a:endParaRPr>
            </a:p>
          </p:txBody>
        </p:sp>
        <p:sp>
          <p:nvSpPr>
            <p:cNvPr id="262" name="Text Box 352"/>
            <p:cNvSpPr txBox="1">
              <a:spLocks noChangeArrowheads="1"/>
            </p:cNvSpPr>
            <p:nvPr/>
          </p:nvSpPr>
          <p:spPr bwMode="auto">
            <a:xfrm>
              <a:off x="7149434" y="5342040"/>
              <a:ext cx="2305635" cy="12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 sz="600" dirty="0">
                <a:latin typeface="ＭＳ Ｐゴシック" pitchFamily="50" charset="-128"/>
              </a:endParaRPr>
            </a:p>
          </p:txBody>
        </p:sp>
        <p:sp>
          <p:nvSpPr>
            <p:cNvPr id="263" name="Rectangle 24"/>
            <p:cNvSpPr>
              <a:spLocks noChangeArrowheads="1"/>
            </p:cNvSpPr>
            <p:nvPr/>
          </p:nvSpPr>
          <p:spPr bwMode="auto">
            <a:xfrm>
              <a:off x="7071361" y="5285317"/>
              <a:ext cx="2689200" cy="1381252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dirty="0">
                <a:latin typeface="+mj-ea"/>
                <a:ea typeface="+mj-ea"/>
              </a:endParaRPr>
            </a:p>
          </p:txBody>
        </p:sp>
        <p:pic>
          <p:nvPicPr>
            <p:cNvPr id="264" name="図 263"/>
            <p:cNvPicPr>
              <a:picLocks noChangeAspect="1"/>
            </p:cNvPicPr>
            <p:nvPr/>
          </p:nvPicPr>
          <p:blipFill rotWithShape="1">
            <a:blip r:embed="rId28"/>
            <a:srcRect t="6234" r="68148" b="13937"/>
            <a:stretch/>
          </p:blipFill>
          <p:spPr>
            <a:xfrm>
              <a:off x="7099253" y="5664749"/>
              <a:ext cx="830802" cy="912315"/>
            </a:xfrm>
            <a:prstGeom prst="rect">
              <a:avLst/>
            </a:prstGeom>
          </p:spPr>
        </p:pic>
        <p:sp>
          <p:nvSpPr>
            <p:cNvPr id="265" name="テキスト ボックス 264"/>
            <p:cNvSpPr txBox="1"/>
            <p:nvPr/>
          </p:nvSpPr>
          <p:spPr>
            <a:xfrm>
              <a:off x="7036079" y="5486665"/>
              <a:ext cx="5148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壁付け</a:t>
              </a:r>
              <a:endParaRPr kumimoji="1" lang="ja-JP" altLang="en-US" sz="800" b="1" dirty="0"/>
            </a:p>
          </p:txBody>
        </p:sp>
        <p:sp>
          <p:nvSpPr>
            <p:cNvPr id="266" name="テキスト ボックス 265"/>
            <p:cNvSpPr txBox="1"/>
            <p:nvPr/>
          </p:nvSpPr>
          <p:spPr>
            <a:xfrm>
              <a:off x="7913413" y="5485652"/>
              <a:ext cx="584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床置き</a:t>
              </a:r>
            </a:p>
          </p:txBody>
        </p:sp>
        <p:sp>
          <p:nvSpPr>
            <p:cNvPr id="267" name="テキスト ボックス 266"/>
            <p:cNvSpPr txBox="1"/>
            <p:nvPr/>
          </p:nvSpPr>
          <p:spPr>
            <a:xfrm>
              <a:off x="8785489" y="5484475"/>
              <a:ext cx="5386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天吊り</a:t>
              </a:r>
            </a:p>
          </p:txBody>
        </p:sp>
        <p:pic>
          <p:nvPicPr>
            <p:cNvPr id="268" name="図 267"/>
            <p:cNvPicPr>
              <a:picLocks noChangeAspect="1"/>
            </p:cNvPicPr>
            <p:nvPr/>
          </p:nvPicPr>
          <p:blipFill rotWithShape="1">
            <a:blip r:embed="rId28"/>
            <a:srcRect l="33061" t="6234" r="34299" b="13937"/>
            <a:stretch/>
          </p:blipFill>
          <p:spPr>
            <a:xfrm>
              <a:off x="7961585" y="5664749"/>
              <a:ext cx="851339" cy="912315"/>
            </a:xfrm>
            <a:prstGeom prst="rect">
              <a:avLst/>
            </a:prstGeom>
          </p:spPr>
        </p:pic>
        <p:pic>
          <p:nvPicPr>
            <p:cNvPr id="269" name="図 268"/>
            <p:cNvPicPr>
              <a:picLocks noChangeAspect="1"/>
            </p:cNvPicPr>
            <p:nvPr/>
          </p:nvPicPr>
          <p:blipFill rotWithShape="1">
            <a:blip r:embed="rId28"/>
            <a:srcRect l="67212" t="6234" b="13937"/>
            <a:stretch/>
          </p:blipFill>
          <p:spPr>
            <a:xfrm>
              <a:off x="8852337" y="5664749"/>
              <a:ext cx="855193" cy="912315"/>
            </a:xfrm>
            <a:prstGeom prst="rect">
              <a:avLst/>
            </a:prstGeom>
          </p:spPr>
        </p:pic>
        <p:sp>
          <p:nvSpPr>
            <p:cNvPr id="270" name="Rectangle 24"/>
            <p:cNvSpPr>
              <a:spLocks noChangeArrowheads="1"/>
            </p:cNvSpPr>
            <p:nvPr/>
          </p:nvSpPr>
          <p:spPr bwMode="auto">
            <a:xfrm>
              <a:off x="7080907" y="5287260"/>
              <a:ext cx="2689200" cy="13590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選べる設置方法</a:t>
              </a:r>
            </a:p>
          </p:txBody>
        </p:sp>
      </p:grpSp>
      <p:grpSp>
        <p:nvGrpSpPr>
          <p:cNvPr id="271" name="グループ化 270"/>
          <p:cNvGrpSpPr/>
          <p:nvPr/>
        </p:nvGrpSpPr>
        <p:grpSpPr>
          <a:xfrm>
            <a:off x="7054646" y="3689798"/>
            <a:ext cx="2705916" cy="1553089"/>
            <a:chOff x="7054646" y="3689798"/>
            <a:chExt cx="2705916" cy="1553089"/>
          </a:xfrm>
        </p:grpSpPr>
        <p:grpSp>
          <p:nvGrpSpPr>
            <p:cNvPr id="272" name="グループ化 271"/>
            <p:cNvGrpSpPr/>
            <p:nvPr/>
          </p:nvGrpSpPr>
          <p:grpSpPr>
            <a:xfrm>
              <a:off x="7071361" y="3689798"/>
              <a:ext cx="2689200" cy="1553089"/>
              <a:chOff x="5690792" y="692012"/>
              <a:chExt cx="2689200" cy="1620293"/>
            </a:xfrm>
          </p:grpSpPr>
          <p:sp>
            <p:nvSpPr>
              <p:cNvPr id="279" name="Rectangle 24"/>
              <p:cNvSpPr>
                <a:spLocks noChangeArrowheads="1"/>
              </p:cNvSpPr>
              <p:nvPr/>
            </p:nvSpPr>
            <p:spPr bwMode="auto">
              <a:xfrm>
                <a:off x="5690792" y="696132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オプション</a:t>
                </a:r>
              </a:p>
            </p:txBody>
          </p:sp>
          <p:sp>
            <p:nvSpPr>
              <p:cNvPr id="280" name="Rectangle 24"/>
              <p:cNvSpPr>
                <a:spLocks noChangeArrowheads="1"/>
              </p:cNvSpPr>
              <p:nvPr/>
            </p:nvSpPr>
            <p:spPr bwMode="auto">
              <a:xfrm>
                <a:off x="5690792" y="692012"/>
                <a:ext cx="2689200" cy="1620293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</p:grpSp>
        <p:sp>
          <p:nvSpPr>
            <p:cNvPr id="273" name="テキスト ボックス 272"/>
            <p:cNvSpPr txBox="1"/>
            <p:nvPr/>
          </p:nvSpPr>
          <p:spPr>
            <a:xfrm>
              <a:off x="7054646" y="4762367"/>
              <a:ext cx="1358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+mn-ea"/>
                </a:rPr>
                <a:t>グラスハンガー</a:t>
              </a:r>
            </a:p>
          </p:txBody>
        </p:sp>
        <p:sp>
          <p:nvSpPr>
            <p:cNvPr id="274" name="テキスト ボックス 273"/>
            <p:cNvSpPr txBox="1"/>
            <p:nvPr/>
          </p:nvSpPr>
          <p:spPr>
            <a:xfrm>
              <a:off x="7064898" y="4907104"/>
              <a:ext cx="1452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/>
                <a:t>高さと幅のあるワイングラスも、</a:t>
              </a:r>
              <a:endParaRPr kumimoji="1" lang="en-US" altLang="ja-JP" sz="600" dirty="0"/>
            </a:p>
            <a:p>
              <a:r>
                <a:rPr kumimoji="1" lang="ja-JP" altLang="en-US" sz="600" dirty="0"/>
                <a:t>お店の</a:t>
              </a:r>
              <a:r>
                <a:rPr lang="ja-JP" altLang="en-US" sz="600" dirty="0"/>
                <a:t>ようにおしゃれに収納できます。</a:t>
              </a:r>
              <a:endParaRPr lang="en-US" altLang="ja-JP" sz="600" dirty="0"/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>
              <a:off x="8404033" y="4786550"/>
              <a:ext cx="9105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ハンギングバー</a:t>
              </a:r>
              <a:endParaRPr kumimoji="1" lang="ja-JP" altLang="en-US" sz="800" b="1" dirty="0"/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>
              <a:off x="8390914" y="4906100"/>
              <a:ext cx="1369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普段使いの服や、キッチンツールを</a:t>
              </a:r>
              <a:endParaRPr lang="en-US" altLang="ja-JP" sz="600" dirty="0"/>
            </a:p>
            <a:p>
              <a:r>
                <a:rPr kumimoji="1" lang="ja-JP" altLang="en-US" sz="600" dirty="0"/>
                <a:t>掛けて収納することができます。</a:t>
              </a:r>
            </a:p>
          </p:txBody>
        </p:sp>
        <p:pic>
          <p:nvPicPr>
            <p:cNvPr id="277" name="図 276"/>
            <p:cNvPicPr>
              <a:picLocks noChangeAspect="1"/>
            </p:cNvPicPr>
            <p:nvPr/>
          </p:nvPicPr>
          <p:blipFill rotWithShape="1">
            <a:blip r:embed="rId29"/>
            <a:srcRect t="1425" b="2292"/>
            <a:stretch/>
          </p:blipFill>
          <p:spPr>
            <a:xfrm>
              <a:off x="7149433" y="3950209"/>
              <a:ext cx="1212877" cy="799592"/>
            </a:xfrm>
            <a:prstGeom prst="rect">
              <a:avLst/>
            </a:prstGeom>
          </p:spPr>
        </p:pic>
        <p:pic>
          <p:nvPicPr>
            <p:cNvPr id="278" name="図 277"/>
            <p:cNvPicPr>
              <a:picLocks noChangeAspect="1"/>
            </p:cNvPicPr>
            <p:nvPr/>
          </p:nvPicPr>
          <p:blipFill rotWithShape="1">
            <a:blip r:embed="rId30"/>
            <a:srcRect t="894" b="21912"/>
            <a:stretch/>
          </p:blipFill>
          <p:spPr>
            <a:xfrm>
              <a:off x="8457649" y="3958254"/>
              <a:ext cx="1218151" cy="779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43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図 2057"/>
          <p:cNvPicPr>
            <a:picLocks noChangeAspect="1"/>
          </p:cNvPicPr>
          <p:nvPr/>
        </p:nvPicPr>
        <p:blipFill rotWithShape="1">
          <a:blip r:embed="rId2"/>
          <a:srcRect l="12503" r="3320"/>
          <a:stretch/>
        </p:blipFill>
        <p:spPr>
          <a:xfrm>
            <a:off x="141814" y="690228"/>
            <a:ext cx="4062967" cy="2961242"/>
          </a:xfrm>
          <a:prstGeom prst="rect">
            <a:avLst/>
          </a:prstGeom>
        </p:spPr>
      </p:pic>
      <p:grpSp>
        <p:nvGrpSpPr>
          <p:cNvPr id="2048" name="グループ化 2047"/>
          <p:cNvGrpSpPr/>
          <p:nvPr/>
        </p:nvGrpSpPr>
        <p:grpSpPr>
          <a:xfrm>
            <a:off x="140351" y="3688540"/>
            <a:ext cx="4066884" cy="642161"/>
            <a:chOff x="249926" y="3816960"/>
            <a:chExt cx="4066884" cy="642161"/>
          </a:xfrm>
        </p:grpSpPr>
        <p:sp>
          <p:nvSpPr>
            <p:cNvPr id="123" name="Rectangle 24"/>
            <p:cNvSpPr>
              <a:spLocks noChangeArrowheads="1"/>
            </p:cNvSpPr>
            <p:nvPr/>
          </p:nvSpPr>
          <p:spPr bwMode="auto">
            <a:xfrm>
              <a:off x="249926" y="3816960"/>
              <a:ext cx="4066884" cy="642161"/>
            </a:xfrm>
            <a:prstGeom prst="rect">
              <a:avLst/>
            </a:prstGeom>
            <a:solidFill>
              <a:srgbClr val="FFECC5"/>
            </a:solidFill>
            <a:ln w="6350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129" name="Text Box 122"/>
            <p:cNvSpPr txBox="1">
              <a:spLocks noChangeArrowheads="1"/>
            </p:cNvSpPr>
            <p:nvPr/>
          </p:nvSpPr>
          <p:spPr bwMode="auto">
            <a:xfrm>
              <a:off x="841781" y="4194437"/>
              <a:ext cx="245117" cy="6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dist">
                <a:spcBef>
                  <a:spcPct val="50000"/>
                </a:spcBef>
              </a:pPr>
              <a:endParaRPr lang="ja-JP" altLang="en-US" sz="400" b="1" dirty="0">
                <a:latin typeface="ＭＳ Ｐゴシック" pitchFamily="50" charset="-128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318018" y="3906706"/>
              <a:ext cx="387445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0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キッチンやリビング、個室など、お部屋に合わせた使い方を楽しめます。</a:t>
              </a: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345254" y="4086902"/>
              <a:ext cx="377740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季節の飾り物や雑貨、書籍、食器など。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お気に入りの小物をよりおしゃれに魅せる、インテリア発想のオープン収納です。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飾って、魅せて、お部屋づくりを自由に楽しめます。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</p:txBody>
        </p:sp>
      </p:grpSp>
      <p:sp>
        <p:nvSpPr>
          <p:cNvPr id="132" name="Rectangle 24"/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 dirty="0">
                <a:solidFill>
                  <a:schemeClr val="bg1"/>
                </a:solidFill>
                <a:latin typeface="ＭＳ Ｐゴシック" charset="-128"/>
              </a:rPr>
              <a:t>フレームシェルフ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-8712" t="-37263" r="72626" b="106328"/>
          <a:stretch/>
        </p:blipFill>
        <p:spPr>
          <a:xfrm>
            <a:off x="3867150" y="2519362"/>
            <a:ext cx="783678" cy="562797"/>
          </a:xfrm>
          <a:prstGeom prst="rect">
            <a:avLst/>
          </a:prstGeom>
        </p:spPr>
      </p:pic>
      <p:grpSp>
        <p:nvGrpSpPr>
          <p:cNvPr id="53" name="グループ化 52"/>
          <p:cNvGrpSpPr/>
          <p:nvPr/>
        </p:nvGrpSpPr>
        <p:grpSpPr>
          <a:xfrm>
            <a:off x="109568" y="4374809"/>
            <a:ext cx="2588419" cy="2292043"/>
            <a:chOff x="109568" y="4374809"/>
            <a:chExt cx="2588419" cy="229204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4"/>
            <a:srcRect t="-60" r="14940" b="26824"/>
            <a:stretch/>
          </p:blipFill>
          <p:spPr>
            <a:xfrm>
              <a:off x="818704" y="5456260"/>
              <a:ext cx="560763" cy="423679"/>
            </a:xfrm>
            <a:prstGeom prst="rect">
              <a:avLst/>
            </a:prstGeom>
          </p:spPr>
        </p:pic>
        <p:grpSp>
          <p:nvGrpSpPr>
            <p:cNvPr id="138" name="グループ化 137"/>
            <p:cNvGrpSpPr/>
            <p:nvPr/>
          </p:nvGrpSpPr>
          <p:grpSpPr>
            <a:xfrm>
              <a:off x="149703" y="4374809"/>
              <a:ext cx="2548284" cy="2292043"/>
              <a:chOff x="149703" y="2051454"/>
              <a:chExt cx="2689200" cy="2220902"/>
            </a:xfrm>
          </p:grpSpPr>
          <p:sp>
            <p:nvSpPr>
              <p:cNvPr id="140" name="Text Box 42"/>
              <p:cNvSpPr txBox="1">
                <a:spLocks noChangeArrowheads="1"/>
              </p:cNvSpPr>
              <p:nvPr/>
            </p:nvSpPr>
            <p:spPr bwMode="auto">
              <a:xfrm>
                <a:off x="1076153" y="4108411"/>
                <a:ext cx="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CC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33CC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5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" name="Rectangle 24"/>
              <p:cNvSpPr>
                <a:spLocks noChangeArrowheads="1"/>
              </p:cNvSpPr>
              <p:nvPr/>
            </p:nvSpPr>
            <p:spPr bwMode="auto">
              <a:xfrm>
                <a:off x="149703" y="2053138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棚板</a:t>
                </a:r>
              </a:p>
            </p:txBody>
          </p:sp>
          <p:sp>
            <p:nvSpPr>
              <p:cNvPr id="145" name="Rectangle 24"/>
              <p:cNvSpPr>
                <a:spLocks noChangeArrowheads="1"/>
              </p:cNvSpPr>
              <p:nvPr/>
            </p:nvSpPr>
            <p:spPr bwMode="auto">
              <a:xfrm>
                <a:off x="149703" y="2051454"/>
                <a:ext cx="2689200" cy="2220902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j-ea"/>
                  <a:ea typeface="+mj-ea"/>
                </a:endParaRPr>
              </a:p>
            </p:txBody>
          </p:sp>
          <p:sp>
            <p:nvSpPr>
              <p:cNvPr id="160" name="Text Box 20"/>
              <p:cNvSpPr txBox="1">
                <a:spLocks noChangeArrowheads="1"/>
              </p:cNvSpPr>
              <p:nvPr/>
            </p:nvSpPr>
            <p:spPr bwMode="auto">
              <a:xfrm>
                <a:off x="2269058" y="3444467"/>
                <a:ext cx="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500" kern="0" dirty="0">
                  <a:solidFill>
                    <a:srgbClr val="000000"/>
                  </a:solidFill>
                  <a:latin typeface="ＭＳ Ｐゴシック" charset="-128"/>
                </a:endParaRPr>
              </a:p>
            </p:txBody>
          </p:sp>
        </p:grpSp>
        <p:sp>
          <p:nvSpPr>
            <p:cNvPr id="102" name="テキスト ボックス 101"/>
            <p:cNvSpPr txBox="1"/>
            <p:nvPr/>
          </p:nvSpPr>
          <p:spPr>
            <a:xfrm>
              <a:off x="140351" y="4522856"/>
              <a:ext cx="8706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アンティーク色</a:t>
              </a: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132926" y="5130583"/>
              <a:ext cx="103929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アンティークダーク色</a:t>
              </a:r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>
              <a:off x="1361393" y="5132289"/>
              <a:ext cx="108055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アンティークブラウン色</a:t>
              </a: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40644" y="5266224"/>
              <a:ext cx="7644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ベリティス色</a:t>
              </a:r>
              <a:endParaRPr kumimoji="1" lang="ja-JP" altLang="en-US" sz="800" b="1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109568" y="5848441"/>
              <a:ext cx="7768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ソフトウォールナット色</a:t>
              </a:r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742284" y="5847084"/>
              <a:ext cx="65434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 dirty="0"/>
                <a:t>ウォールナット色</a:t>
              </a:r>
            </a:p>
          </p:txBody>
        </p:sp>
        <p:sp>
          <p:nvSpPr>
            <p:cNvPr id="189" name="テキスト ボックス 188"/>
            <p:cNvSpPr txBox="1"/>
            <p:nvPr/>
          </p:nvSpPr>
          <p:spPr>
            <a:xfrm>
              <a:off x="1385252" y="5848440"/>
              <a:ext cx="46358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チェリー色</a:t>
              </a:r>
              <a:endParaRPr kumimoji="1" lang="ja-JP" altLang="en-US" sz="500" dirty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1971741" y="5843911"/>
              <a:ext cx="42030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オーク色</a:t>
              </a:r>
              <a:endParaRPr kumimoji="1" lang="ja-JP" altLang="en-US" sz="500" dirty="0"/>
            </a:p>
          </p:txBody>
        </p:sp>
        <p:sp>
          <p:nvSpPr>
            <p:cNvPr id="196" name="テキスト ボックス 195"/>
            <p:cNvSpPr txBox="1"/>
            <p:nvPr/>
          </p:nvSpPr>
          <p:spPr>
            <a:xfrm>
              <a:off x="135810" y="6452720"/>
              <a:ext cx="4764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メープル色</a:t>
              </a:r>
              <a:endParaRPr kumimoji="1" lang="ja-JP" altLang="en-US" sz="500" dirty="0"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719436" y="6452006"/>
              <a:ext cx="67839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ホワイトアッシュ色</a:t>
              </a:r>
              <a:endParaRPr kumimoji="1" lang="ja-JP" altLang="en-US" sz="500" dirty="0"/>
            </a:p>
          </p:txBody>
        </p:sp>
        <p:sp>
          <p:nvSpPr>
            <p:cNvPr id="198" name="テキスト ボックス 197"/>
            <p:cNvSpPr txBox="1"/>
            <p:nvPr/>
          </p:nvSpPr>
          <p:spPr>
            <a:xfrm>
              <a:off x="1349505" y="6450649"/>
              <a:ext cx="66396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しっくいホワイト色</a:t>
              </a:r>
              <a:endParaRPr kumimoji="1" lang="ja-JP" altLang="en-US" sz="500" dirty="0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5"/>
            <a:srcRect r="3748" b="34306"/>
            <a:stretch/>
          </p:blipFill>
          <p:spPr>
            <a:xfrm>
              <a:off x="220124" y="4706430"/>
              <a:ext cx="1155452" cy="452292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6"/>
            <a:srcRect l="4448" t="-1" r="-726" b="44318"/>
            <a:stretch/>
          </p:blipFill>
          <p:spPr>
            <a:xfrm>
              <a:off x="1424582" y="4711488"/>
              <a:ext cx="1173041" cy="443941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7"/>
            <a:srcRect l="689" r="55915" b="55095"/>
            <a:stretch/>
          </p:blipFill>
          <p:spPr>
            <a:xfrm>
              <a:off x="213125" y="5456923"/>
              <a:ext cx="557658" cy="424494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/>
            <a:srcRect t="681" r="44488" b="48945"/>
            <a:stretch/>
          </p:blipFill>
          <p:spPr>
            <a:xfrm>
              <a:off x="1430044" y="5453557"/>
              <a:ext cx="560913" cy="426382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8"/>
            <a:srcRect t="11962" r="23517" b="11578"/>
            <a:stretch/>
          </p:blipFill>
          <p:spPr>
            <a:xfrm>
              <a:off x="2037905" y="5455319"/>
              <a:ext cx="561205" cy="42462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9"/>
            <a:srcRect r="20023" b="24190"/>
            <a:stretch/>
          </p:blipFill>
          <p:spPr>
            <a:xfrm>
              <a:off x="213433" y="6058102"/>
              <a:ext cx="559178" cy="429409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0"/>
            <a:srcRect l="-1" r="1799" b="19336"/>
            <a:stretch/>
          </p:blipFill>
          <p:spPr>
            <a:xfrm>
              <a:off x="819274" y="6066129"/>
              <a:ext cx="559030" cy="421481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11"/>
            <a:srcRect r="32789" b="47331"/>
            <a:stretch/>
          </p:blipFill>
          <p:spPr>
            <a:xfrm>
              <a:off x="1433466" y="6066423"/>
              <a:ext cx="559522" cy="421187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2049" name="グループ化 2048"/>
          <p:cNvGrpSpPr/>
          <p:nvPr/>
        </p:nvGrpSpPr>
        <p:grpSpPr>
          <a:xfrm>
            <a:off x="2723632" y="4374809"/>
            <a:ext cx="1532114" cy="2292043"/>
            <a:chOff x="2723632" y="4374809"/>
            <a:chExt cx="1532114" cy="2292043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2723632" y="4374809"/>
              <a:ext cx="1492955" cy="2292043"/>
              <a:chOff x="2913387" y="4445950"/>
              <a:chExt cx="1303200" cy="2220902"/>
            </a:xfrm>
          </p:grpSpPr>
          <p:sp>
            <p:nvSpPr>
              <p:cNvPr id="92" name="Rectangle 24"/>
              <p:cNvSpPr>
                <a:spLocks noChangeArrowheads="1"/>
              </p:cNvSpPr>
              <p:nvPr/>
            </p:nvSpPr>
            <p:spPr bwMode="auto">
              <a:xfrm>
                <a:off x="2913387" y="4445950"/>
                <a:ext cx="1303200" cy="2220902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93" name="Rectangle 24"/>
              <p:cNvSpPr>
                <a:spLocks noChangeArrowheads="1"/>
              </p:cNvSpPr>
              <p:nvPr/>
            </p:nvSpPr>
            <p:spPr bwMode="auto">
              <a:xfrm>
                <a:off x="2913387" y="4451753"/>
                <a:ext cx="1303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フレーム</a:t>
                </a:r>
                <a:endParaRPr lang="en-US" altLang="ja-JP" sz="8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59" name="テキスト ボックス 2058"/>
            <p:cNvSpPr txBox="1"/>
            <p:nvPr/>
          </p:nvSpPr>
          <p:spPr>
            <a:xfrm>
              <a:off x="2774756" y="6083028"/>
              <a:ext cx="3927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/>
                <a:t>ブラック</a:t>
              </a:r>
              <a:endParaRPr kumimoji="1" lang="ja-JP" altLang="en-US" sz="500" dirty="0"/>
            </a:p>
          </p:txBody>
        </p:sp>
        <p:sp>
          <p:nvSpPr>
            <p:cNvPr id="2061" name="テキスト ボックス 2060"/>
            <p:cNvSpPr txBox="1"/>
            <p:nvPr/>
          </p:nvSpPr>
          <p:spPr>
            <a:xfrm>
              <a:off x="3269223" y="6083028"/>
              <a:ext cx="5707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ホワイト</a:t>
              </a:r>
            </a:p>
          </p:txBody>
        </p:sp>
        <p:sp>
          <p:nvSpPr>
            <p:cNvPr id="2063" name="テキスト ボックス 2062"/>
            <p:cNvSpPr txBox="1"/>
            <p:nvPr/>
          </p:nvSpPr>
          <p:spPr>
            <a:xfrm>
              <a:off x="3660206" y="6074756"/>
              <a:ext cx="5955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ブロンズグレー</a:t>
              </a: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12"/>
            <a:srcRect l="16293" r="13697"/>
            <a:stretch/>
          </p:blipFill>
          <p:spPr>
            <a:xfrm>
              <a:off x="2780391" y="4863526"/>
              <a:ext cx="370490" cy="1219502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13"/>
            <a:srcRect l="5627" r="6161"/>
            <a:stretch/>
          </p:blipFill>
          <p:spPr>
            <a:xfrm>
              <a:off x="3257991" y="4813785"/>
              <a:ext cx="372487" cy="1250428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57805" y="4803314"/>
              <a:ext cx="381547" cy="1227657"/>
            </a:xfrm>
            <a:prstGeom prst="rect">
              <a:avLst/>
            </a:prstGeom>
          </p:spPr>
        </p:pic>
      </p:grpSp>
      <p:sp>
        <p:nvSpPr>
          <p:cNvPr id="124" name="Rectangle 14"/>
          <p:cNvSpPr>
            <a:spLocks noChangeArrowheads="1"/>
          </p:cNvSpPr>
          <p:nvPr/>
        </p:nvSpPr>
        <p:spPr bwMode="auto">
          <a:xfrm>
            <a:off x="2413524" y="3533846"/>
            <a:ext cx="17637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500" dirty="0">
                <a:solidFill>
                  <a:schemeClr val="bg1"/>
                </a:solidFill>
                <a:latin typeface="ＭＳ Ｐゴシック" pitchFamily="50" charset="-128"/>
              </a:rPr>
              <a:t>※</a:t>
            </a:r>
            <a:r>
              <a:rPr lang="ja-JP" altLang="en-US" sz="500" dirty="0">
                <a:solidFill>
                  <a:schemeClr val="bg1"/>
                </a:solidFill>
                <a:latin typeface="ＭＳ Ｐゴシック" pitchFamily="50" charset="-128"/>
              </a:rPr>
              <a:t>イメージ写真のため、実際の仕様とは異なる場合がございます。</a:t>
            </a:r>
            <a:endParaRPr lang="ja-JP" altLang="en-US" sz="500" dirty="0">
              <a:solidFill>
                <a:schemeClr val="bg1"/>
              </a:solidFill>
              <a:latin typeface="Times New Roman"/>
            </a:endParaRPr>
          </a:p>
        </p:txBody>
      </p:sp>
      <p:grpSp>
        <p:nvGrpSpPr>
          <p:cNvPr id="218" name="グループ化 217"/>
          <p:cNvGrpSpPr/>
          <p:nvPr/>
        </p:nvGrpSpPr>
        <p:grpSpPr>
          <a:xfrm>
            <a:off x="4300401" y="692147"/>
            <a:ext cx="2689200" cy="2952000"/>
            <a:chOff x="5690792" y="2199507"/>
            <a:chExt cx="2689200" cy="2952000"/>
          </a:xfrm>
        </p:grpSpPr>
        <p:sp>
          <p:nvSpPr>
            <p:cNvPr id="219" name="Rectangle 24"/>
            <p:cNvSpPr>
              <a:spLocks noChangeArrowheads="1"/>
            </p:cNvSpPr>
            <p:nvPr/>
          </p:nvSpPr>
          <p:spPr bwMode="auto">
            <a:xfrm>
              <a:off x="5690792" y="2199507"/>
              <a:ext cx="2689200" cy="2952000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220" name="Rectangle 24"/>
            <p:cNvSpPr>
              <a:spLocks noChangeArrowheads="1"/>
            </p:cNvSpPr>
            <p:nvPr/>
          </p:nvSpPr>
          <p:spPr bwMode="auto">
            <a:xfrm>
              <a:off x="5690792" y="2199507"/>
              <a:ext cx="2689200" cy="126000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プランイメージ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282419" y="3689799"/>
            <a:ext cx="2706658" cy="1553208"/>
            <a:chOff x="4282419" y="3689799"/>
            <a:chExt cx="2706658" cy="1553208"/>
          </a:xfrm>
        </p:grpSpPr>
        <p:grpSp>
          <p:nvGrpSpPr>
            <p:cNvPr id="213" name="グループ化 212"/>
            <p:cNvGrpSpPr/>
            <p:nvPr/>
          </p:nvGrpSpPr>
          <p:grpSpPr>
            <a:xfrm>
              <a:off x="4299877" y="3689799"/>
              <a:ext cx="2689200" cy="1553208"/>
              <a:chOff x="4303786" y="3714852"/>
              <a:chExt cx="2689200" cy="1440000"/>
            </a:xfrm>
          </p:grpSpPr>
          <p:grpSp>
            <p:nvGrpSpPr>
              <p:cNvPr id="214" name="グループ化 213"/>
              <p:cNvGrpSpPr/>
              <p:nvPr/>
            </p:nvGrpSpPr>
            <p:grpSpPr>
              <a:xfrm>
                <a:off x="4303786" y="3714852"/>
                <a:ext cx="2689200" cy="1440000"/>
                <a:chOff x="5690792" y="692013"/>
                <a:chExt cx="2689200" cy="1440000"/>
              </a:xfrm>
            </p:grpSpPr>
            <p:sp>
              <p:nvSpPr>
                <p:cNvPr id="216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692013"/>
                  <a:ext cx="2689200" cy="1440000"/>
                </a:xfrm>
                <a:prstGeom prst="rect">
                  <a:avLst/>
                </a:prstGeom>
                <a:noFill/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ja-JP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217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696132"/>
                  <a:ext cx="2689200" cy="126000"/>
                </a:xfrm>
                <a:prstGeom prst="rect">
                  <a:avLst/>
                </a:prstGeom>
                <a:solidFill>
                  <a:srgbClr val="4D4D4D"/>
                </a:solidFill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rIns="0" bIns="0" anchor="ctr"/>
                <a:lstStyle/>
                <a:p>
                  <a:r>
                    <a:rPr lang="ja-JP" altLang="en-US" sz="8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納まり</a:t>
                  </a:r>
                </a:p>
              </p:txBody>
            </p:sp>
          </p:grpSp>
          <p:sp>
            <p:nvSpPr>
              <p:cNvPr id="215" name="Text Box 88"/>
              <p:cNvSpPr txBox="1">
                <a:spLocks noChangeArrowheads="1"/>
              </p:cNvSpPr>
              <p:nvPr/>
            </p:nvSpPr>
            <p:spPr bwMode="auto">
              <a:xfrm>
                <a:off x="5394278" y="3895016"/>
                <a:ext cx="1235984" cy="92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21" name="テキスト ボックス 220"/>
            <p:cNvSpPr txBox="1"/>
            <p:nvPr/>
          </p:nvSpPr>
          <p:spPr>
            <a:xfrm>
              <a:off x="4282419" y="4751944"/>
              <a:ext cx="1098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フレームイン</a:t>
              </a:r>
              <a:r>
                <a:rPr lang="ja-JP" altLang="en-US" sz="800" b="1" dirty="0"/>
                <a:t>タイプ</a:t>
              </a:r>
              <a:endParaRPr kumimoji="1" lang="en-US" altLang="ja-JP" sz="800" b="1" dirty="0"/>
            </a:p>
          </p:txBody>
        </p:sp>
        <p:sp>
          <p:nvSpPr>
            <p:cNvPr id="222" name="テキスト ボックス 221"/>
            <p:cNvSpPr txBox="1"/>
            <p:nvPr/>
          </p:nvSpPr>
          <p:spPr>
            <a:xfrm>
              <a:off x="5561580" y="4751944"/>
              <a:ext cx="1098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フレームアウト</a:t>
              </a:r>
              <a:r>
                <a:rPr lang="ja-JP" altLang="en-US" sz="800" b="1" dirty="0"/>
                <a:t>タイプ</a:t>
              </a:r>
              <a:endParaRPr kumimoji="1" lang="en-US" altLang="ja-JP" sz="800" b="1" dirty="0"/>
            </a:p>
          </p:txBody>
        </p:sp>
        <p:sp>
          <p:nvSpPr>
            <p:cNvPr id="223" name="テキスト ボックス 222"/>
            <p:cNvSpPr txBox="1"/>
            <p:nvPr/>
          </p:nvSpPr>
          <p:spPr>
            <a:xfrm>
              <a:off x="4309688" y="4905515"/>
              <a:ext cx="1293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シンプルなインテリアにマッチする</a:t>
              </a:r>
              <a:endParaRPr lang="en-US" altLang="ja-JP" sz="600" dirty="0"/>
            </a:p>
            <a:p>
              <a:r>
                <a:rPr lang="ja-JP" altLang="en-US" sz="600" dirty="0"/>
                <a:t>すっきりスマートな納まりです。</a:t>
              </a:r>
              <a:endParaRPr lang="en-US" altLang="ja-JP" sz="600" dirty="0"/>
            </a:p>
          </p:txBody>
        </p:sp>
        <p:sp>
          <p:nvSpPr>
            <p:cNvPr id="224" name="テキスト ボックス 223"/>
            <p:cNvSpPr txBox="1"/>
            <p:nvPr/>
          </p:nvSpPr>
          <p:spPr>
            <a:xfrm>
              <a:off x="5534757" y="4905515"/>
              <a:ext cx="144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カジュアルな雰囲気のインテリアには、</a:t>
              </a:r>
              <a:endParaRPr lang="en-US" altLang="ja-JP" sz="600" dirty="0"/>
            </a:p>
            <a:p>
              <a:r>
                <a:rPr lang="ja-JP" altLang="en-US" sz="600" dirty="0"/>
                <a:t>ほどよいラフなスタイルがおすすめです。</a:t>
              </a:r>
              <a:endParaRPr lang="en-US" altLang="ja-JP" sz="600" dirty="0"/>
            </a:p>
          </p:txBody>
        </p:sp>
        <p:pic>
          <p:nvPicPr>
            <p:cNvPr id="225" name="図 224"/>
            <p:cNvPicPr>
              <a:picLocks noChangeAspect="1"/>
            </p:cNvPicPr>
            <p:nvPr/>
          </p:nvPicPr>
          <p:blipFill rotWithShape="1">
            <a:blip r:embed="rId15"/>
            <a:srcRect l="3253" t="9780" r="26848" b="20321"/>
            <a:stretch/>
          </p:blipFill>
          <p:spPr>
            <a:xfrm>
              <a:off x="4343975" y="3971926"/>
              <a:ext cx="1159539" cy="769120"/>
            </a:xfrm>
            <a:prstGeom prst="rect">
              <a:avLst/>
            </a:prstGeom>
          </p:spPr>
        </p:pic>
        <p:pic>
          <p:nvPicPr>
            <p:cNvPr id="226" name="図 225"/>
            <p:cNvPicPr>
              <a:picLocks noChangeAspect="1"/>
            </p:cNvPicPr>
            <p:nvPr/>
          </p:nvPicPr>
          <p:blipFill rotWithShape="1">
            <a:blip r:embed="rId16"/>
            <a:srcRect l="1" t="14765" r="31295" b="16532"/>
            <a:stretch/>
          </p:blipFill>
          <p:spPr>
            <a:xfrm>
              <a:off x="5640886" y="3963376"/>
              <a:ext cx="1172702" cy="785658"/>
            </a:xfrm>
            <a:prstGeom prst="rect">
              <a:avLst/>
            </a:prstGeom>
          </p:spPr>
        </p:pic>
      </p:grpSp>
      <p:pic>
        <p:nvPicPr>
          <p:cNvPr id="227" name="図 226"/>
          <p:cNvPicPr>
            <a:picLocks noChangeAspect="1"/>
          </p:cNvPicPr>
          <p:nvPr/>
        </p:nvPicPr>
        <p:blipFill rotWithShape="1">
          <a:blip r:embed="rId17"/>
          <a:srcRect l="19099" t="20390"/>
          <a:stretch/>
        </p:blipFill>
        <p:spPr>
          <a:xfrm>
            <a:off x="4889010" y="1358100"/>
            <a:ext cx="1564112" cy="1389388"/>
          </a:xfrm>
          <a:prstGeom prst="rect">
            <a:avLst/>
          </a:prstGeom>
        </p:spPr>
      </p:pic>
      <p:sp>
        <p:nvSpPr>
          <p:cNvPr id="228" name="Text Box 471"/>
          <p:cNvSpPr txBox="1">
            <a:spLocks noChangeArrowheads="1"/>
          </p:cNvSpPr>
          <p:nvPr/>
        </p:nvSpPr>
        <p:spPr bwMode="auto">
          <a:xfrm>
            <a:off x="5240188" y="2690388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 dirty="0">
                <a:solidFill>
                  <a:srgbClr val="FF0066"/>
                </a:solidFill>
                <a:latin typeface="Times New Roman" pitchFamily="18" charset="0"/>
              </a:rPr>
              <a:t>ダミー</a:t>
            </a:r>
          </a:p>
        </p:txBody>
      </p:sp>
      <p:sp>
        <p:nvSpPr>
          <p:cNvPr id="229" name="Text Box 472"/>
          <p:cNvSpPr txBox="1">
            <a:spLocks noChangeArrowheads="1"/>
          </p:cNvSpPr>
          <p:nvPr/>
        </p:nvSpPr>
        <p:spPr bwMode="auto">
          <a:xfrm>
            <a:off x="4792513" y="2953913"/>
            <a:ext cx="173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 b="1" dirty="0">
                <a:latin typeface="Times New Roman" pitchFamily="18" charset="0"/>
              </a:rPr>
              <a:t>（プラン図を入れてください。）</a:t>
            </a:r>
          </a:p>
        </p:txBody>
      </p:sp>
      <p:grpSp>
        <p:nvGrpSpPr>
          <p:cNvPr id="252" name="グループ化 251"/>
          <p:cNvGrpSpPr/>
          <p:nvPr/>
        </p:nvGrpSpPr>
        <p:grpSpPr>
          <a:xfrm>
            <a:off x="4303785" y="5285317"/>
            <a:ext cx="2699221" cy="1381252"/>
            <a:chOff x="4303785" y="5285317"/>
            <a:chExt cx="2699221" cy="1381252"/>
          </a:xfrm>
        </p:grpSpPr>
        <p:grpSp>
          <p:nvGrpSpPr>
            <p:cNvPr id="253" name="グループ化 252"/>
            <p:cNvGrpSpPr/>
            <p:nvPr/>
          </p:nvGrpSpPr>
          <p:grpSpPr>
            <a:xfrm>
              <a:off x="4303785" y="5285317"/>
              <a:ext cx="2699221" cy="1381252"/>
              <a:chOff x="4303786" y="3714852"/>
              <a:chExt cx="2689200" cy="1440000"/>
            </a:xfrm>
          </p:grpSpPr>
          <p:sp>
            <p:nvSpPr>
              <p:cNvPr id="257" name="Rectangle 24"/>
              <p:cNvSpPr>
                <a:spLocks noChangeArrowheads="1"/>
              </p:cNvSpPr>
              <p:nvPr/>
            </p:nvSpPr>
            <p:spPr bwMode="auto">
              <a:xfrm>
                <a:off x="4303786" y="3714852"/>
                <a:ext cx="2689200" cy="1440000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58" name="Text Box 114"/>
              <p:cNvSpPr txBox="1">
                <a:spLocks noChangeArrowheads="1"/>
              </p:cNvSpPr>
              <p:nvPr/>
            </p:nvSpPr>
            <p:spPr bwMode="auto">
              <a:xfrm>
                <a:off x="5823653" y="4407291"/>
                <a:ext cx="212410" cy="84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ja-JP" altLang="en-US" sz="500" b="1" dirty="0">
                    <a:solidFill>
                      <a:srgbClr val="FFFFFF"/>
                    </a:solidFill>
                    <a:latin typeface="ＭＳ Ｐゴシック" pitchFamily="50" charset="-128"/>
                  </a:rPr>
                  <a:t>振動時</a:t>
                </a:r>
              </a:p>
            </p:txBody>
          </p:sp>
          <p:sp>
            <p:nvSpPr>
              <p:cNvPr id="259" name="Text Box 169"/>
              <p:cNvSpPr txBox="1">
                <a:spLocks noChangeArrowheads="1"/>
              </p:cNvSpPr>
              <p:nvPr/>
            </p:nvSpPr>
            <p:spPr bwMode="auto">
              <a:xfrm>
                <a:off x="5620104" y="4976587"/>
                <a:ext cx="1306514" cy="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" dirty="0">
                  <a:solidFill>
                    <a:srgbClr val="000000"/>
                  </a:solidFill>
                  <a:latin typeface="ＭＳ Ｐゴシック" pitchFamily="50" charset="-128"/>
                </a:endParaRPr>
              </a:p>
            </p:txBody>
          </p:sp>
        </p:grpSp>
        <p:pic>
          <p:nvPicPr>
            <p:cNvPr id="254" name="図 253"/>
            <p:cNvPicPr>
              <a:picLocks noChangeAspect="1"/>
            </p:cNvPicPr>
            <p:nvPr/>
          </p:nvPicPr>
          <p:blipFill rotWithShape="1">
            <a:blip r:embed="rId18"/>
            <a:srcRect l="4024" r="9301"/>
            <a:stretch/>
          </p:blipFill>
          <p:spPr>
            <a:xfrm>
              <a:off x="5963265" y="5525969"/>
              <a:ext cx="1025932" cy="1117084"/>
            </a:xfrm>
            <a:prstGeom prst="rect">
              <a:avLst/>
            </a:prstGeom>
          </p:spPr>
        </p:pic>
        <p:sp>
          <p:nvSpPr>
            <p:cNvPr id="255" name="テキスト ボックス 254"/>
            <p:cNvSpPr txBox="1"/>
            <p:nvPr/>
          </p:nvSpPr>
          <p:spPr>
            <a:xfrm>
              <a:off x="4355286" y="5779598"/>
              <a:ext cx="17756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おしゃれなカフェ風や</a:t>
              </a:r>
              <a:endParaRPr lang="en-US" altLang="ja-JP" sz="600" dirty="0"/>
            </a:p>
            <a:p>
              <a:r>
                <a:rPr lang="ja-JP" altLang="en-US" sz="600" dirty="0"/>
                <a:t>ヴィンテージスタイルにマッチする、</a:t>
              </a:r>
              <a:endParaRPr lang="en-US" altLang="ja-JP" sz="600" dirty="0"/>
            </a:p>
            <a:p>
              <a:r>
                <a:rPr lang="ja-JP" altLang="en-US" sz="600" dirty="0"/>
                <a:t>うづくり加工を施したアンティーク色棚板をご用意。</a:t>
              </a:r>
              <a:endParaRPr lang="en-US" altLang="ja-JP" sz="600" dirty="0"/>
            </a:p>
            <a:p>
              <a:r>
                <a:rPr lang="ja-JP" altLang="en-US" sz="600" dirty="0"/>
                <a:t>木材本来の外観や触感をお楽しみいただくため、より自然な塗装にこだわっています。</a:t>
              </a:r>
              <a:endParaRPr lang="en-US" altLang="ja-JP" sz="600" dirty="0"/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4312307" y="5287260"/>
              <a:ext cx="2689200" cy="13590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アンティーク色棚板</a:t>
              </a:r>
            </a:p>
          </p:txBody>
        </p:sp>
      </p:grpSp>
      <p:grpSp>
        <p:nvGrpSpPr>
          <p:cNvPr id="260" name="グループ化 259"/>
          <p:cNvGrpSpPr/>
          <p:nvPr/>
        </p:nvGrpSpPr>
        <p:grpSpPr>
          <a:xfrm>
            <a:off x="7036079" y="5285317"/>
            <a:ext cx="2734028" cy="1381252"/>
            <a:chOff x="7036079" y="5285317"/>
            <a:chExt cx="2734028" cy="1381252"/>
          </a:xfrm>
        </p:grpSpPr>
        <p:sp>
          <p:nvSpPr>
            <p:cNvPr id="261" name="Text Box 350"/>
            <p:cNvSpPr txBox="1">
              <a:spLocks noChangeArrowheads="1"/>
            </p:cNvSpPr>
            <p:nvPr/>
          </p:nvSpPr>
          <p:spPr bwMode="auto">
            <a:xfrm>
              <a:off x="7137586" y="6452902"/>
              <a:ext cx="720725" cy="81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ja-JP" altLang="en-US" sz="500" dirty="0">
                <a:latin typeface="ＭＳ Ｐゴシック" pitchFamily="50" charset="-128"/>
              </a:endParaRPr>
            </a:p>
          </p:txBody>
        </p:sp>
        <p:sp>
          <p:nvSpPr>
            <p:cNvPr id="262" name="Text Box 352"/>
            <p:cNvSpPr txBox="1">
              <a:spLocks noChangeArrowheads="1"/>
            </p:cNvSpPr>
            <p:nvPr/>
          </p:nvSpPr>
          <p:spPr bwMode="auto">
            <a:xfrm>
              <a:off x="7149434" y="5342040"/>
              <a:ext cx="2305635" cy="12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 sz="600" dirty="0">
                <a:latin typeface="ＭＳ Ｐゴシック" pitchFamily="50" charset="-128"/>
              </a:endParaRPr>
            </a:p>
          </p:txBody>
        </p:sp>
        <p:sp>
          <p:nvSpPr>
            <p:cNvPr id="263" name="Rectangle 24"/>
            <p:cNvSpPr>
              <a:spLocks noChangeArrowheads="1"/>
            </p:cNvSpPr>
            <p:nvPr/>
          </p:nvSpPr>
          <p:spPr bwMode="auto">
            <a:xfrm>
              <a:off x="7071361" y="5285317"/>
              <a:ext cx="2689200" cy="1381252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dirty="0">
                <a:latin typeface="+mj-ea"/>
                <a:ea typeface="+mj-ea"/>
              </a:endParaRPr>
            </a:p>
          </p:txBody>
        </p:sp>
        <p:pic>
          <p:nvPicPr>
            <p:cNvPr id="264" name="図 263"/>
            <p:cNvPicPr>
              <a:picLocks noChangeAspect="1"/>
            </p:cNvPicPr>
            <p:nvPr/>
          </p:nvPicPr>
          <p:blipFill rotWithShape="1">
            <a:blip r:embed="rId19"/>
            <a:srcRect t="6234" r="68148" b="13937"/>
            <a:stretch/>
          </p:blipFill>
          <p:spPr>
            <a:xfrm>
              <a:off x="7099253" y="5664749"/>
              <a:ext cx="830802" cy="912315"/>
            </a:xfrm>
            <a:prstGeom prst="rect">
              <a:avLst/>
            </a:prstGeom>
          </p:spPr>
        </p:pic>
        <p:sp>
          <p:nvSpPr>
            <p:cNvPr id="265" name="テキスト ボックス 264"/>
            <p:cNvSpPr txBox="1"/>
            <p:nvPr/>
          </p:nvSpPr>
          <p:spPr>
            <a:xfrm>
              <a:off x="7036079" y="5486665"/>
              <a:ext cx="5148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壁付け</a:t>
              </a:r>
              <a:endParaRPr kumimoji="1" lang="ja-JP" altLang="en-US" sz="800" b="1" dirty="0"/>
            </a:p>
          </p:txBody>
        </p:sp>
        <p:sp>
          <p:nvSpPr>
            <p:cNvPr id="266" name="テキスト ボックス 265"/>
            <p:cNvSpPr txBox="1"/>
            <p:nvPr/>
          </p:nvSpPr>
          <p:spPr>
            <a:xfrm>
              <a:off x="7913413" y="5485652"/>
              <a:ext cx="584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床置き</a:t>
              </a:r>
            </a:p>
          </p:txBody>
        </p:sp>
        <p:sp>
          <p:nvSpPr>
            <p:cNvPr id="267" name="テキスト ボックス 266"/>
            <p:cNvSpPr txBox="1"/>
            <p:nvPr/>
          </p:nvSpPr>
          <p:spPr>
            <a:xfrm>
              <a:off x="8785489" y="5484475"/>
              <a:ext cx="5386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天吊り</a:t>
              </a:r>
            </a:p>
          </p:txBody>
        </p:sp>
        <p:pic>
          <p:nvPicPr>
            <p:cNvPr id="268" name="図 267"/>
            <p:cNvPicPr>
              <a:picLocks noChangeAspect="1"/>
            </p:cNvPicPr>
            <p:nvPr/>
          </p:nvPicPr>
          <p:blipFill rotWithShape="1">
            <a:blip r:embed="rId19"/>
            <a:srcRect l="33061" t="6234" r="34299" b="13937"/>
            <a:stretch/>
          </p:blipFill>
          <p:spPr>
            <a:xfrm>
              <a:off x="7961585" y="5664749"/>
              <a:ext cx="851339" cy="912315"/>
            </a:xfrm>
            <a:prstGeom prst="rect">
              <a:avLst/>
            </a:prstGeom>
          </p:spPr>
        </p:pic>
        <p:pic>
          <p:nvPicPr>
            <p:cNvPr id="269" name="図 268"/>
            <p:cNvPicPr>
              <a:picLocks noChangeAspect="1"/>
            </p:cNvPicPr>
            <p:nvPr/>
          </p:nvPicPr>
          <p:blipFill rotWithShape="1">
            <a:blip r:embed="rId19"/>
            <a:srcRect l="67212" t="6234" b="13937"/>
            <a:stretch/>
          </p:blipFill>
          <p:spPr>
            <a:xfrm>
              <a:off x="8852337" y="5664749"/>
              <a:ext cx="855193" cy="912315"/>
            </a:xfrm>
            <a:prstGeom prst="rect">
              <a:avLst/>
            </a:prstGeom>
          </p:spPr>
        </p:pic>
        <p:sp>
          <p:nvSpPr>
            <p:cNvPr id="270" name="Rectangle 24"/>
            <p:cNvSpPr>
              <a:spLocks noChangeArrowheads="1"/>
            </p:cNvSpPr>
            <p:nvPr/>
          </p:nvSpPr>
          <p:spPr bwMode="auto">
            <a:xfrm>
              <a:off x="7080907" y="5287260"/>
              <a:ext cx="2689200" cy="13590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選べる設置方法</a:t>
              </a:r>
            </a:p>
          </p:txBody>
        </p:sp>
      </p:grpSp>
      <p:grpSp>
        <p:nvGrpSpPr>
          <p:cNvPr id="271" name="グループ化 270"/>
          <p:cNvGrpSpPr/>
          <p:nvPr/>
        </p:nvGrpSpPr>
        <p:grpSpPr>
          <a:xfrm>
            <a:off x="7054646" y="3689798"/>
            <a:ext cx="2705916" cy="1553089"/>
            <a:chOff x="7054646" y="3689798"/>
            <a:chExt cx="2705916" cy="1553089"/>
          </a:xfrm>
        </p:grpSpPr>
        <p:grpSp>
          <p:nvGrpSpPr>
            <p:cNvPr id="272" name="グループ化 271"/>
            <p:cNvGrpSpPr/>
            <p:nvPr/>
          </p:nvGrpSpPr>
          <p:grpSpPr>
            <a:xfrm>
              <a:off x="7071361" y="3689798"/>
              <a:ext cx="2689200" cy="1553089"/>
              <a:chOff x="5690792" y="692012"/>
              <a:chExt cx="2689200" cy="1620293"/>
            </a:xfrm>
          </p:grpSpPr>
          <p:sp>
            <p:nvSpPr>
              <p:cNvPr id="279" name="Rectangle 24"/>
              <p:cNvSpPr>
                <a:spLocks noChangeArrowheads="1"/>
              </p:cNvSpPr>
              <p:nvPr/>
            </p:nvSpPr>
            <p:spPr bwMode="auto">
              <a:xfrm>
                <a:off x="5690792" y="696132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オプション</a:t>
                </a:r>
              </a:p>
            </p:txBody>
          </p:sp>
          <p:sp>
            <p:nvSpPr>
              <p:cNvPr id="280" name="Rectangle 24"/>
              <p:cNvSpPr>
                <a:spLocks noChangeArrowheads="1"/>
              </p:cNvSpPr>
              <p:nvPr/>
            </p:nvSpPr>
            <p:spPr bwMode="auto">
              <a:xfrm>
                <a:off x="5690792" y="692012"/>
                <a:ext cx="2689200" cy="1620293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</p:grpSp>
        <p:sp>
          <p:nvSpPr>
            <p:cNvPr id="273" name="テキスト ボックス 272"/>
            <p:cNvSpPr txBox="1"/>
            <p:nvPr/>
          </p:nvSpPr>
          <p:spPr>
            <a:xfrm>
              <a:off x="7054646" y="4762367"/>
              <a:ext cx="1358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+mn-ea"/>
                </a:rPr>
                <a:t>グラスハンガー</a:t>
              </a:r>
            </a:p>
          </p:txBody>
        </p:sp>
        <p:sp>
          <p:nvSpPr>
            <p:cNvPr id="274" name="テキスト ボックス 273"/>
            <p:cNvSpPr txBox="1"/>
            <p:nvPr/>
          </p:nvSpPr>
          <p:spPr>
            <a:xfrm>
              <a:off x="7064898" y="4907104"/>
              <a:ext cx="1452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/>
                <a:t>高さと幅のあるワイングラスも、</a:t>
              </a:r>
              <a:endParaRPr kumimoji="1" lang="en-US" altLang="ja-JP" sz="600" dirty="0"/>
            </a:p>
            <a:p>
              <a:r>
                <a:rPr kumimoji="1" lang="ja-JP" altLang="en-US" sz="600" dirty="0"/>
                <a:t>お店の</a:t>
              </a:r>
              <a:r>
                <a:rPr lang="ja-JP" altLang="en-US" sz="600" dirty="0"/>
                <a:t>ようにおしゃれに収納できます。</a:t>
              </a:r>
              <a:endParaRPr lang="en-US" altLang="ja-JP" sz="600" dirty="0"/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>
              <a:off x="8404033" y="4786550"/>
              <a:ext cx="9105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ハンギングバー</a:t>
              </a:r>
              <a:endParaRPr kumimoji="1" lang="ja-JP" altLang="en-US" sz="800" b="1" dirty="0"/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>
              <a:off x="8390914" y="4906100"/>
              <a:ext cx="1369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普段使いの服や、キッチンツールを</a:t>
              </a:r>
              <a:endParaRPr lang="en-US" altLang="ja-JP" sz="600" dirty="0"/>
            </a:p>
            <a:p>
              <a:r>
                <a:rPr kumimoji="1" lang="ja-JP" altLang="en-US" sz="600" dirty="0"/>
                <a:t>掛けて収納することができます。</a:t>
              </a:r>
            </a:p>
          </p:txBody>
        </p:sp>
        <p:pic>
          <p:nvPicPr>
            <p:cNvPr id="277" name="図 276"/>
            <p:cNvPicPr>
              <a:picLocks noChangeAspect="1"/>
            </p:cNvPicPr>
            <p:nvPr/>
          </p:nvPicPr>
          <p:blipFill rotWithShape="1">
            <a:blip r:embed="rId20"/>
            <a:srcRect t="1425" b="2292"/>
            <a:stretch/>
          </p:blipFill>
          <p:spPr>
            <a:xfrm>
              <a:off x="7149433" y="3950209"/>
              <a:ext cx="1212877" cy="799592"/>
            </a:xfrm>
            <a:prstGeom prst="rect">
              <a:avLst/>
            </a:prstGeom>
          </p:spPr>
        </p:pic>
        <p:pic>
          <p:nvPicPr>
            <p:cNvPr id="278" name="図 277"/>
            <p:cNvPicPr>
              <a:picLocks noChangeAspect="1"/>
            </p:cNvPicPr>
            <p:nvPr/>
          </p:nvPicPr>
          <p:blipFill rotWithShape="1">
            <a:blip r:embed="rId21"/>
            <a:srcRect t="894" b="21912"/>
            <a:stretch/>
          </p:blipFill>
          <p:spPr>
            <a:xfrm>
              <a:off x="8457649" y="3958254"/>
              <a:ext cx="1218151" cy="779521"/>
            </a:xfrm>
            <a:prstGeom prst="rect">
              <a:avLst/>
            </a:prstGeom>
          </p:spPr>
        </p:pic>
      </p:grpSp>
      <p:grpSp>
        <p:nvGrpSpPr>
          <p:cNvPr id="116" name="グループ化 115"/>
          <p:cNvGrpSpPr/>
          <p:nvPr/>
        </p:nvGrpSpPr>
        <p:grpSpPr>
          <a:xfrm>
            <a:off x="7076993" y="692147"/>
            <a:ext cx="2689200" cy="2952000"/>
            <a:chOff x="7076993" y="692147"/>
            <a:chExt cx="2689200" cy="2952000"/>
          </a:xfrm>
        </p:grpSpPr>
        <p:grpSp>
          <p:nvGrpSpPr>
            <p:cNvPr id="117" name="グループ化 116"/>
            <p:cNvGrpSpPr/>
            <p:nvPr/>
          </p:nvGrpSpPr>
          <p:grpSpPr>
            <a:xfrm>
              <a:off x="7076993" y="692147"/>
              <a:ext cx="2689200" cy="2952000"/>
              <a:chOff x="5690792" y="2199507"/>
              <a:chExt cx="2689200" cy="2952000"/>
            </a:xfrm>
          </p:grpSpPr>
          <p:sp>
            <p:nvSpPr>
              <p:cNvPr id="146" name="Rectangle 24"/>
              <p:cNvSpPr>
                <a:spLocks noChangeArrowheads="1"/>
              </p:cNvSpPr>
              <p:nvPr/>
            </p:nvSpPr>
            <p:spPr bwMode="auto">
              <a:xfrm>
                <a:off x="5690792" y="2199507"/>
                <a:ext cx="2689200" cy="2952000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j-ea"/>
                  <a:ea typeface="+mj-ea"/>
                </a:endParaRPr>
              </a:p>
            </p:txBody>
          </p:sp>
          <p:sp>
            <p:nvSpPr>
              <p:cNvPr id="147" name="Rectangle 24"/>
              <p:cNvSpPr>
                <a:spLocks noChangeArrowheads="1"/>
              </p:cNvSpPr>
              <p:nvPr/>
            </p:nvSpPr>
            <p:spPr bwMode="auto">
              <a:xfrm>
                <a:off x="5690792" y="2199507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仕様</a:t>
                </a:r>
              </a:p>
            </p:txBody>
          </p:sp>
        </p:grpSp>
        <p:grpSp>
          <p:nvGrpSpPr>
            <p:cNvPr id="118" name="グループ化 117"/>
            <p:cNvGrpSpPr/>
            <p:nvPr/>
          </p:nvGrpSpPr>
          <p:grpSpPr>
            <a:xfrm>
              <a:off x="7082767" y="2252541"/>
              <a:ext cx="2566047" cy="1289730"/>
              <a:chOff x="7082767" y="2252541"/>
              <a:chExt cx="2566047" cy="1289730"/>
            </a:xfrm>
          </p:grpSpPr>
          <p:sp>
            <p:nvSpPr>
              <p:cNvPr id="136" name="テキスト ボックス 135"/>
              <p:cNvSpPr txBox="1"/>
              <p:nvPr/>
            </p:nvSpPr>
            <p:spPr>
              <a:xfrm>
                <a:off x="7098895" y="2252541"/>
                <a:ext cx="178712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/>
                  <a:t>棚板の間隔はお好みでアレンジ可能</a:t>
                </a:r>
              </a:p>
            </p:txBody>
          </p:sp>
          <p:sp>
            <p:nvSpPr>
              <p:cNvPr id="137" name="テキスト ボックス 136"/>
              <p:cNvSpPr txBox="1"/>
              <p:nvPr/>
            </p:nvSpPr>
            <p:spPr>
              <a:xfrm>
                <a:off x="7082767" y="3265272"/>
                <a:ext cx="25660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latin typeface="+mn-ea"/>
                  </a:rPr>
                  <a:t>背の高いものを置きたいときや、間隔をアレンジしたいときに、</a:t>
                </a:r>
                <a:endParaRPr lang="en-US" altLang="ja-JP" sz="600" dirty="0">
                  <a:latin typeface="+mn-ea"/>
                </a:endParaRPr>
              </a:p>
              <a:p>
                <a:r>
                  <a:rPr lang="ja-JP" altLang="en-US" sz="600" dirty="0">
                    <a:latin typeface="+mn-ea"/>
                  </a:rPr>
                  <a:t>棚板の高さを調整できます。</a:t>
                </a:r>
                <a:endParaRPr lang="en-US" altLang="ja-JP" sz="600" dirty="0">
                  <a:latin typeface="+mn-ea"/>
                </a:endParaRPr>
              </a:p>
            </p:txBody>
          </p:sp>
          <p:grpSp>
            <p:nvGrpSpPr>
              <p:cNvPr id="139" name="グループ化 138"/>
              <p:cNvGrpSpPr/>
              <p:nvPr/>
            </p:nvGrpSpPr>
            <p:grpSpPr>
              <a:xfrm>
                <a:off x="8604208" y="2432175"/>
                <a:ext cx="941563" cy="853955"/>
                <a:chOff x="8660236" y="2358550"/>
                <a:chExt cx="1039443" cy="942728"/>
              </a:xfrm>
            </p:grpSpPr>
            <p:pic>
              <p:nvPicPr>
                <p:cNvPr id="142" name="図 141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60236" y="2358550"/>
                  <a:ext cx="935613" cy="942728"/>
                </a:xfrm>
                <a:prstGeom prst="rect">
                  <a:avLst/>
                </a:prstGeom>
              </p:spPr>
            </p:pic>
            <p:sp>
              <p:nvSpPr>
                <p:cNvPr id="143" name="テキスト ボックス 142"/>
                <p:cNvSpPr txBox="1"/>
                <p:nvPr/>
              </p:nvSpPr>
              <p:spPr>
                <a:xfrm>
                  <a:off x="8947932" y="2827793"/>
                  <a:ext cx="751747" cy="284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600" dirty="0">
                      <a:latin typeface="+mn-ea"/>
                    </a:rPr>
                    <a:t>110mm</a:t>
                  </a:r>
                  <a:r>
                    <a:rPr lang="ja-JP" altLang="en-US" sz="600" dirty="0">
                      <a:latin typeface="+mn-ea"/>
                    </a:rPr>
                    <a:t>ピッチ</a:t>
                  </a:r>
                  <a:endParaRPr lang="en-US" altLang="ja-JP" sz="600" dirty="0">
                    <a:latin typeface="+mn-ea"/>
                  </a:endParaRPr>
                </a:p>
                <a:p>
                  <a:r>
                    <a:rPr lang="ja-JP" altLang="en-US" sz="600" dirty="0">
                      <a:latin typeface="+mn-ea"/>
                    </a:rPr>
                    <a:t>で調整できます</a:t>
                  </a:r>
                  <a:endParaRPr lang="en-US" altLang="ja-JP" sz="600" dirty="0">
                    <a:latin typeface="+mn-ea"/>
                  </a:endParaRPr>
                </a:p>
              </p:txBody>
            </p:sp>
          </p:grpSp>
          <p:pic>
            <p:nvPicPr>
              <p:cNvPr id="141" name="図 140"/>
              <p:cNvPicPr>
                <a:picLocks noChangeAspect="1"/>
              </p:cNvPicPr>
              <p:nvPr/>
            </p:nvPicPr>
            <p:blipFill rotWithShape="1">
              <a:blip r:embed="rId23"/>
              <a:srcRect l="14479" t="11271" r="9985" b="18729"/>
              <a:stretch/>
            </p:blipFill>
            <p:spPr>
              <a:xfrm>
                <a:off x="7195930" y="2449002"/>
                <a:ext cx="1208599" cy="811877"/>
              </a:xfrm>
              <a:prstGeom prst="rect">
                <a:avLst/>
              </a:prstGeom>
            </p:spPr>
          </p:pic>
        </p:grpSp>
        <p:grpSp>
          <p:nvGrpSpPr>
            <p:cNvPr id="119" name="グループ化 118"/>
            <p:cNvGrpSpPr/>
            <p:nvPr/>
          </p:nvGrpSpPr>
          <p:grpSpPr>
            <a:xfrm>
              <a:off x="7085330" y="851533"/>
              <a:ext cx="2675231" cy="1280314"/>
              <a:chOff x="7085330" y="851533"/>
              <a:chExt cx="2675231" cy="1280314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>
                <a:off x="7106717" y="851533"/>
                <a:ext cx="26538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>
                    <a:latin typeface="+mn-ea"/>
                  </a:rPr>
                  <a:t>棚板の奥行は</a:t>
                </a:r>
                <a:r>
                  <a:rPr kumimoji="1" lang="en-US" altLang="ja-JP" sz="800" b="1" dirty="0">
                    <a:latin typeface="+mn-ea"/>
                  </a:rPr>
                  <a:t>30cm</a:t>
                </a:r>
                <a:r>
                  <a:rPr kumimoji="1" lang="ja-JP" altLang="en-US" sz="800" b="1" dirty="0">
                    <a:latin typeface="+mn-ea"/>
                  </a:rPr>
                  <a:t>・耐荷重</a:t>
                </a:r>
                <a:r>
                  <a:rPr kumimoji="1" lang="en-US" altLang="ja-JP" sz="800" b="1" dirty="0">
                    <a:latin typeface="+mn-ea"/>
                  </a:rPr>
                  <a:t>25kg</a:t>
                </a:r>
                <a:r>
                  <a:rPr lang="en-US" altLang="ja-JP" sz="800" b="1" dirty="0">
                    <a:latin typeface="+mn-ea"/>
                  </a:rPr>
                  <a:t>/</a:t>
                </a:r>
                <a:r>
                  <a:rPr lang="ja-JP" altLang="en-US" sz="800" b="1" dirty="0">
                    <a:latin typeface="+mn-ea"/>
                  </a:rPr>
                  <a:t>枚（フレーム内々）</a:t>
                </a:r>
                <a:endParaRPr kumimoji="1" lang="en-US" altLang="ja-JP" sz="800" b="1" dirty="0">
                  <a:latin typeface="+mn-ea"/>
                </a:endParaRPr>
              </a:p>
            </p:txBody>
          </p:sp>
          <p:sp>
            <p:nvSpPr>
              <p:cNvPr id="121" name="テキスト ボックス 120"/>
              <p:cNvSpPr txBox="1"/>
              <p:nvPr/>
            </p:nvSpPr>
            <p:spPr>
              <a:xfrm>
                <a:off x="7085330" y="1947181"/>
                <a:ext cx="26222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" dirty="0">
                    <a:latin typeface="+mn-ea"/>
                  </a:rPr>
                  <a:t>お気に入りの書籍や食器、靴など</a:t>
                </a:r>
                <a:r>
                  <a:rPr lang="ja-JP" altLang="en-US" sz="600" dirty="0">
                    <a:latin typeface="+mn-ea"/>
                  </a:rPr>
                  <a:t>を</a:t>
                </a:r>
                <a:r>
                  <a:rPr kumimoji="1" lang="ja-JP" altLang="en-US" sz="600" dirty="0">
                    <a:latin typeface="+mn-ea"/>
                  </a:rPr>
                  <a:t>置くこともできる奥行です。</a:t>
                </a:r>
              </a:p>
            </p:txBody>
          </p:sp>
          <p:grpSp>
            <p:nvGrpSpPr>
              <p:cNvPr id="122" name="グループ化 121"/>
              <p:cNvGrpSpPr/>
              <p:nvPr/>
            </p:nvGrpSpPr>
            <p:grpSpPr>
              <a:xfrm>
                <a:off x="8491933" y="1093117"/>
                <a:ext cx="1070886" cy="783815"/>
                <a:chOff x="8288984" y="1027599"/>
                <a:chExt cx="1108663" cy="811465"/>
              </a:xfrm>
            </p:grpSpPr>
            <p:pic>
              <p:nvPicPr>
                <p:cNvPr id="128" name="図 127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88984" y="1027599"/>
                  <a:ext cx="316909" cy="272715"/>
                </a:xfrm>
                <a:prstGeom prst="rect">
                  <a:avLst/>
                </a:prstGeom>
              </p:spPr>
            </p:pic>
            <p:pic>
              <p:nvPicPr>
                <p:cNvPr id="130" name="図 129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54240" y="1027600"/>
                  <a:ext cx="344107" cy="272715"/>
                </a:xfrm>
                <a:prstGeom prst="rect">
                  <a:avLst/>
                </a:prstGeom>
              </p:spPr>
            </p:pic>
            <p:pic>
              <p:nvPicPr>
                <p:cNvPr id="131" name="図 130"/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44645" y="1027599"/>
                  <a:ext cx="353002" cy="281564"/>
                </a:xfrm>
                <a:prstGeom prst="rect">
                  <a:avLst/>
                </a:prstGeom>
              </p:spPr>
            </p:pic>
            <p:pic>
              <p:nvPicPr>
                <p:cNvPr id="133" name="図 132"/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30144" y="1432977"/>
                  <a:ext cx="263533" cy="406087"/>
                </a:xfrm>
                <a:prstGeom prst="rect">
                  <a:avLst/>
                </a:prstGeom>
              </p:spPr>
            </p:pic>
            <p:pic>
              <p:nvPicPr>
                <p:cNvPr id="134" name="図 133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91914" y="1408437"/>
                  <a:ext cx="281629" cy="412619"/>
                </a:xfrm>
                <a:prstGeom prst="rect">
                  <a:avLst/>
                </a:prstGeom>
              </p:spPr>
            </p:pic>
            <p:pic>
              <p:nvPicPr>
                <p:cNvPr id="135" name="図 134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70113" y="1426445"/>
                  <a:ext cx="280064" cy="408863"/>
                </a:xfrm>
                <a:prstGeom prst="rect">
                  <a:avLst/>
                </a:prstGeom>
              </p:spPr>
            </p:pic>
          </p:grpSp>
          <p:pic>
            <p:nvPicPr>
              <p:cNvPr id="125" name="図 124"/>
              <p:cNvPicPr>
                <a:picLocks noChangeAspect="1"/>
              </p:cNvPicPr>
              <p:nvPr/>
            </p:nvPicPr>
            <p:blipFill rotWithShape="1">
              <a:blip r:embed="rId30"/>
              <a:srcRect l="6159" t="-846" r="8160" b="846"/>
              <a:stretch/>
            </p:blipFill>
            <p:spPr>
              <a:xfrm>
                <a:off x="7195686" y="1034393"/>
                <a:ext cx="1216794" cy="9399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0743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図 2061"/>
          <p:cNvPicPr>
            <a:picLocks noChangeAspect="1"/>
          </p:cNvPicPr>
          <p:nvPr/>
        </p:nvPicPr>
        <p:blipFill rotWithShape="1">
          <a:blip r:embed="rId2"/>
          <a:srcRect l="13578" t="7904" r="14362" b="13405"/>
          <a:stretch/>
        </p:blipFill>
        <p:spPr>
          <a:xfrm>
            <a:off x="142914" y="681112"/>
            <a:ext cx="4070095" cy="2957331"/>
          </a:xfrm>
          <a:prstGeom prst="rect">
            <a:avLst/>
          </a:prstGeom>
        </p:spPr>
      </p:pic>
      <p:grpSp>
        <p:nvGrpSpPr>
          <p:cNvPr id="44" name="グループ化 43"/>
          <p:cNvGrpSpPr/>
          <p:nvPr/>
        </p:nvGrpSpPr>
        <p:grpSpPr>
          <a:xfrm>
            <a:off x="4303785" y="5285317"/>
            <a:ext cx="2699221" cy="1381252"/>
            <a:chOff x="4303786" y="3714852"/>
            <a:chExt cx="2689200" cy="1440000"/>
          </a:xfrm>
        </p:grpSpPr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4303786" y="3714852"/>
              <a:ext cx="2689200" cy="1440000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dirty="0">
                <a:latin typeface="+mj-ea"/>
                <a:ea typeface="+mj-ea"/>
              </a:endParaRPr>
            </a:p>
          </p:txBody>
        </p:sp>
        <p:sp>
          <p:nvSpPr>
            <p:cNvPr id="54" name="Text Box 114"/>
            <p:cNvSpPr txBox="1">
              <a:spLocks noChangeArrowheads="1"/>
            </p:cNvSpPr>
            <p:nvPr/>
          </p:nvSpPr>
          <p:spPr bwMode="auto">
            <a:xfrm>
              <a:off x="5823653" y="4407291"/>
              <a:ext cx="212410" cy="8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ja-JP" altLang="en-US" sz="500" b="1" dirty="0">
                  <a:solidFill>
                    <a:srgbClr val="FFFFFF"/>
                  </a:solidFill>
                  <a:latin typeface="ＭＳ Ｐゴシック" pitchFamily="50" charset="-128"/>
                </a:rPr>
                <a:t>振動時</a:t>
              </a:r>
            </a:p>
          </p:txBody>
        </p:sp>
        <p:sp>
          <p:nvSpPr>
            <p:cNvPr id="50" name="Text Box 169"/>
            <p:cNvSpPr txBox="1">
              <a:spLocks noChangeArrowheads="1"/>
            </p:cNvSpPr>
            <p:nvPr/>
          </p:nvSpPr>
          <p:spPr bwMode="auto">
            <a:xfrm>
              <a:off x="5620104" y="4976587"/>
              <a:ext cx="1306514" cy="61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00" dirty="0">
                <a:solidFill>
                  <a:srgbClr val="000000"/>
                </a:solidFill>
                <a:latin typeface="ＭＳ Ｐゴシック" pitchFamily="50" charset="-128"/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4300401" y="692147"/>
            <a:ext cx="2689200" cy="2952000"/>
            <a:chOff x="5690792" y="2199507"/>
            <a:chExt cx="2689200" cy="2952000"/>
          </a:xfrm>
        </p:grpSpPr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5690792" y="2199507"/>
              <a:ext cx="2689200" cy="2952000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690792" y="2199507"/>
              <a:ext cx="2689200" cy="126000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プランイメージ</a:t>
              </a:r>
            </a:p>
          </p:txBody>
        </p:sp>
      </p:grpSp>
      <p:sp>
        <p:nvSpPr>
          <p:cNvPr id="64" name="Text Box 350"/>
          <p:cNvSpPr txBox="1">
            <a:spLocks noChangeArrowheads="1"/>
          </p:cNvSpPr>
          <p:nvPr/>
        </p:nvSpPr>
        <p:spPr bwMode="auto">
          <a:xfrm>
            <a:off x="7137586" y="6452902"/>
            <a:ext cx="720725" cy="8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ja-JP" altLang="en-US" sz="500" dirty="0">
              <a:latin typeface="ＭＳ Ｐゴシック" pitchFamily="50" charset="-128"/>
            </a:endParaRP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7071361" y="5285317"/>
            <a:ext cx="2689200" cy="1381252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dirty="0">
              <a:latin typeface="+mj-ea"/>
              <a:ea typeface="+mj-ea"/>
            </a:endParaRPr>
          </a:p>
        </p:txBody>
      </p:sp>
      <p:grpSp>
        <p:nvGrpSpPr>
          <p:cNvPr id="2048" name="グループ化 2047"/>
          <p:cNvGrpSpPr/>
          <p:nvPr/>
        </p:nvGrpSpPr>
        <p:grpSpPr>
          <a:xfrm>
            <a:off x="140351" y="3688540"/>
            <a:ext cx="4066884" cy="642161"/>
            <a:chOff x="249926" y="3816960"/>
            <a:chExt cx="4066884" cy="642161"/>
          </a:xfrm>
        </p:grpSpPr>
        <p:sp>
          <p:nvSpPr>
            <p:cNvPr id="123" name="Rectangle 24"/>
            <p:cNvSpPr>
              <a:spLocks noChangeArrowheads="1"/>
            </p:cNvSpPr>
            <p:nvPr/>
          </p:nvSpPr>
          <p:spPr bwMode="auto">
            <a:xfrm>
              <a:off x="249926" y="3816960"/>
              <a:ext cx="4066884" cy="642161"/>
            </a:xfrm>
            <a:prstGeom prst="rect">
              <a:avLst/>
            </a:prstGeom>
            <a:solidFill>
              <a:srgbClr val="FFECC5"/>
            </a:solidFill>
            <a:ln w="6350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129" name="Text Box 122"/>
            <p:cNvSpPr txBox="1">
              <a:spLocks noChangeArrowheads="1"/>
            </p:cNvSpPr>
            <p:nvPr/>
          </p:nvSpPr>
          <p:spPr bwMode="auto">
            <a:xfrm>
              <a:off x="841781" y="4194437"/>
              <a:ext cx="245117" cy="6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dist">
                <a:spcBef>
                  <a:spcPct val="50000"/>
                </a:spcBef>
              </a:pPr>
              <a:endParaRPr lang="ja-JP" altLang="en-US" sz="400" b="1" dirty="0">
                <a:latin typeface="ＭＳ Ｐゴシック" pitchFamily="50" charset="-128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318018" y="3906706"/>
              <a:ext cx="387445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000" b="1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キッチンやリビング、個室など、お部屋に合わせた使い方を楽しめます。</a:t>
              </a: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345254" y="4086902"/>
              <a:ext cx="377740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季節の飾り物や雑貨、書籍、食器など。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お気に入りの小物をよりおしゃれに魅せる、インテリア発想のオープン収納です。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  <a:p>
              <a:r>
                <a:rPr lang="ja-JP" altLang="en-US" sz="600" dirty="0">
                  <a:latin typeface="ＭＳ Ｐゴシック" pitchFamily="50" charset="-128"/>
                  <a:ea typeface="ＭＳ Ｐ明朝" pitchFamily="18" charset="-128"/>
                </a:rPr>
                <a:t>飾って、魅せて、お部屋づくりを自由に楽しめます。</a:t>
              </a:r>
              <a:endParaRPr lang="en-US" altLang="ja-JP" sz="600" dirty="0">
                <a:latin typeface="ＭＳ Ｐゴシック" pitchFamily="50" charset="-128"/>
                <a:ea typeface="ＭＳ Ｐ明朝" pitchFamily="18" charset="-128"/>
              </a:endParaRPr>
            </a:p>
          </p:txBody>
        </p:sp>
      </p:grpSp>
      <p:sp>
        <p:nvSpPr>
          <p:cNvPr id="132" name="Rectangle 24"/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 dirty="0">
                <a:solidFill>
                  <a:schemeClr val="bg1"/>
                </a:solidFill>
                <a:latin typeface="ＭＳ Ｐゴシック" charset="-128"/>
              </a:rPr>
              <a:t>フレームシェルフ</a:t>
            </a: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3"/>
          <a:srcRect t="6234" r="68148" b="13937"/>
          <a:stretch/>
        </p:blipFill>
        <p:spPr>
          <a:xfrm>
            <a:off x="7099253" y="5664749"/>
            <a:ext cx="830802" cy="91231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7036079" y="5486665"/>
            <a:ext cx="514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/>
              <a:t>壁付け</a:t>
            </a:r>
            <a:endParaRPr kumimoji="1" lang="ja-JP" altLang="en-US" sz="8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913413" y="5485652"/>
            <a:ext cx="584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床置き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785489" y="5484475"/>
            <a:ext cx="538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天吊り</a:t>
            </a:r>
          </a:p>
        </p:txBody>
      </p:sp>
      <p:pic>
        <p:nvPicPr>
          <p:cNvPr id="117" name="図 116"/>
          <p:cNvPicPr>
            <a:picLocks noChangeAspect="1"/>
          </p:cNvPicPr>
          <p:nvPr/>
        </p:nvPicPr>
        <p:blipFill rotWithShape="1">
          <a:blip r:embed="rId4"/>
          <a:srcRect l="4024" r="9301"/>
          <a:stretch/>
        </p:blipFill>
        <p:spPr>
          <a:xfrm>
            <a:off x="5963265" y="5525969"/>
            <a:ext cx="1025932" cy="1117084"/>
          </a:xfrm>
          <a:prstGeom prst="rect">
            <a:avLst/>
          </a:prstGeom>
        </p:spPr>
      </p:pic>
      <p:sp>
        <p:nvSpPr>
          <p:cNvPr id="118" name="テキスト ボックス 117"/>
          <p:cNvSpPr txBox="1"/>
          <p:nvPr/>
        </p:nvSpPr>
        <p:spPr>
          <a:xfrm>
            <a:off x="4355286" y="5779598"/>
            <a:ext cx="1775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/>
              <a:t>おしゃれなカフェ風や</a:t>
            </a:r>
            <a:endParaRPr lang="en-US" altLang="ja-JP" sz="600" dirty="0"/>
          </a:p>
          <a:p>
            <a:r>
              <a:rPr lang="ja-JP" altLang="en-US" sz="600" dirty="0"/>
              <a:t>ヴィンテージスタイルにマッチする、</a:t>
            </a:r>
            <a:endParaRPr lang="en-US" altLang="ja-JP" sz="600" dirty="0"/>
          </a:p>
          <a:p>
            <a:r>
              <a:rPr lang="ja-JP" altLang="en-US" sz="600" dirty="0"/>
              <a:t>うづくり加工を施したアンティーク色棚板をご用意。</a:t>
            </a:r>
            <a:endParaRPr lang="en-US" altLang="ja-JP" sz="600" dirty="0"/>
          </a:p>
          <a:p>
            <a:r>
              <a:rPr lang="ja-JP" altLang="en-US" sz="600" dirty="0"/>
              <a:t>木材本来の外観や触感をお楽しみいただくため、より自然な塗装にこだわっています。</a:t>
            </a:r>
            <a:endParaRPr lang="en-US" altLang="ja-JP" sz="600" dirty="0"/>
          </a:p>
        </p:txBody>
      </p:sp>
      <p:pic>
        <p:nvPicPr>
          <p:cNvPr id="210" name="図 209"/>
          <p:cNvPicPr>
            <a:picLocks noChangeAspect="1"/>
          </p:cNvPicPr>
          <p:nvPr/>
        </p:nvPicPr>
        <p:blipFill rotWithShape="1">
          <a:blip r:embed="rId3"/>
          <a:srcRect l="33061" t="6234" r="34299" b="13937"/>
          <a:stretch/>
        </p:blipFill>
        <p:spPr>
          <a:xfrm>
            <a:off x="7961585" y="5664749"/>
            <a:ext cx="851339" cy="912315"/>
          </a:xfrm>
          <a:prstGeom prst="rect">
            <a:avLst/>
          </a:prstGeom>
        </p:spPr>
      </p:pic>
      <p:pic>
        <p:nvPicPr>
          <p:cNvPr id="211" name="図 210"/>
          <p:cNvPicPr>
            <a:picLocks noChangeAspect="1"/>
          </p:cNvPicPr>
          <p:nvPr/>
        </p:nvPicPr>
        <p:blipFill rotWithShape="1">
          <a:blip r:embed="rId3"/>
          <a:srcRect l="67212" t="6234" b="13937"/>
          <a:stretch/>
        </p:blipFill>
        <p:spPr>
          <a:xfrm>
            <a:off x="8852337" y="5664749"/>
            <a:ext cx="855193" cy="912315"/>
          </a:xfrm>
          <a:prstGeom prst="rect">
            <a:avLst/>
          </a:prstGeom>
        </p:spPr>
      </p:pic>
      <p:grpSp>
        <p:nvGrpSpPr>
          <p:cNvPr id="53" name="グループ化 52"/>
          <p:cNvGrpSpPr/>
          <p:nvPr/>
        </p:nvGrpSpPr>
        <p:grpSpPr>
          <a:xfrm>
            <a:off x="109568" y="4374809"/>
            <a:ext cx="2588419" cy="2292043"/>
            <a:chOff x="109568" y="4374809"/>
            <a:chExt cx="2588419" cy="229204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5"/>
            <a:srcRect t="-60" r="14940" b="26824"/>
            <a:stretch/>
          </p:blipFill>
          <p:spPr>
            <a:xfrm>
              <a:off x="818704" y="5456260"/>
              <a:ext cx="560763" cy="423679"/>
            </a:xfrm>
            <a:prstGeom prst="rect">
              <a:avLst/>
            </a:prstGeom>
          </p:spPr>
        </p:pic>
        <p:grpSp>
          <p:nvGrpSpPr>
            <p:cNvPr id="138" name="グループ化 137"/>
            <p:cNvGrpSpPr/>
            <p:nvPr/>
          </p:nvGrpSpPr>
          <p:grpSpPr>
            <a:xfrm>
              <a:off x="149703" y="4374809"/>
              <a:ext cx="2548284" cy="2292043"/>
              <a:chOff x="149703" y="2051454"/>
              <a:chExt cx="2689200" cy="2220902"/>
            </a:xfrm>
          </p:grpSpPr>
          <p:sp>
            <p:nvSpPr>
              <p:cNvPr id="140" name="Text Box 42"/>
              <p:cNvSpPr txBox="1">
                <a:spLocks noChangeArrowheads="1"/>
              </p:cNvSpPr>
              <p:nvPr/>
            </p:nvSpPr>
            <p:spPr bwMode="auto">
              <a:xfrm>
                <a:off x="1076153" y="4108411"/>
                <a:ext cx="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CC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33CC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5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" name="Rectangle 24"/>
              <p:cNvSpPr>
                <a:spLocks noChangeArrowheads="1"/>
              </p:cNvSpPr>
              <p:nvPr/>
            </p:nvSpPr>
            <p:spPr bwMode="auto">
              <a:xfrm>
                <a:off x="149703" y="2053138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棚板</a:t>
                </a:r>
              </a:p>
            </p:txBody>
          </p:sp>
          <p:sp>
            <p:nvSpPr>
              <p:cNvPr id="145" name="Rectangle 24"/>
              <p:cNvSpPr>
                <a:spLocks noChangeArrowheads="1"/>
              </p:cNvSpPr>
              <p:nvPr/>
            </p:nvSpPr>
            <p:spPr bwMode="auto">
              <a:xfrm>
                <a:off x="149703" y="2051454"/>
                <a:ext cx="2689200" cy="2220902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j-ea"/>
                  <a:ea typeface="+mj-ea"/>
                </a:endParaRPr>
              </a:p>
            </p:txBody>
          </p:sp>
          <p:sp>
            <p:nvSpPr>
              <p:cNvPr id="160" name="Text Box 20"/>
              <p:cNvSpPr txBox="1">
                <a:spLocks noChangeArrowheads="1"/>
              </p:cNvSpPr>
              <p:nvPr/>
            </p:nvSpPr>
            <p:spPr bwMode="auto">
              <a:xfrm>
                <a:off x="2269058" y="3444467"/>
                <a:ext cx="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500" kern="0" dirty="0">
                  <a:solidFill>
                    <a:srgbClr val="000000"/>
                  </a:solidFill>
                  <a:latin typeface="ＭＳ Ｐゴシック" charset="-128"/>
                </a:endParaRPr>
              </a:p>
            </p:txBody>
          </p:sp>
        </p:grpSp>
        <p:sp>
          <p:nvSpPr>
            <p:cNvPr id="102" name="テキスト ボックス 101"/>
            <p:cNvSpPr txBox="1"/>
            <p:nvPr/>
          </p:nvSpPr>
          <p:spPr>
            <a:xfrm>
              <a:off x="140351" y="4522856"/>
              <a:ext cx="8706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アンティーク色</a:t>
              </a: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132926" y="5130583"/>
              <a:ext cx="103929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アンティークダーク色</a:t>
              </a:r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>
              <a:off x="1361393" y="5132289"/>
              <a:ext cx="108055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アンティークブラウン色</a:t>
              </a: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40644" y="5266224"/>
              <a:ext cx="7644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ベリティス色</a:t>
              </a:r>
              <a:endParaRPr kumimoji="1" lang="ja-JP" altLang="en-US" sz="800" b="1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109568" y="5848441"/>
              <a:ext cx="7768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ソフトウォールナット色</a:t>
              </a:r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742284" y="5847084"/>
              <a:ext cx="65434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 dirty="0"/>
                <a:t>ウォールナット色</a:t>
              </a:r>
            </a:p>
          </p:txBody>
        </p:sp>
        <p:sp>
          <p:nvSpPr>
            <p:cNvPr id="189" name="テキスト ボックス 188"/>
            <p:cNvSpPr txBox="1"/>
            <p:nvPr/>
          </p:nvSpPr>
          <p:spPr>
            <a:xfrm>
              <a:off x="1385252" y="5848440"/>
              <a:ext cx="46358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チェリー色</a:t>
              </a:r>
              <a:endParaRPr kumimoji="1" lang="ja-JP" altLang="en-US" sz="500" dirty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1971741" y="5843911"/>
              <a:ext cx="42030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オーク色</a:t>
              </a:r>
              <a:endParaRPr kumimoji="1" lang="ja-JP" altLang="en-US" sz="500" dirty="0"/>
            </a:p>
          </p:txBody>
        </p:sp>
        <p:sp>
          <p:nvSpPr>
            <p:cNvPr id="196" name="テキスト ボックス 195"/>
            <p:cNvSpPr txBox="1"/>
            <p:nvPr/>
          </p:nvSpPr>
          <p:spPr>
            <a:xfrm>
              <a:off x="135810" y="6452720"/>
              <a:ext cx="4764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メープル色</a:t>
              </a:r>
              <a:endParaRPr kumimoji="1" lang="ja-JP" altLang="en-US" sz="500" dirty="0"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719436" y="6452006"/>
              <a:ext cx="67839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ホワイトアッシュ色</a:t>
              </a:r>
              <a:endParaRPr kumimoji="1" lang="ja-JP" altLang="en-US" sz="500" dirty="0"/>
            </a:p>
          </p:txBody>
        </p:sp>
        <p:sp>
          <p:nvSpPr>
            <p:cNvPr id="198" name="テキスト ボックス 197"/>
            <p:cNvSpPr txBox="1"/>
            <p:nvPr/>
          </p:nvSpPr>
          <p:spPr>
            <a:xfrm>
              <a:off x="1349505" y="6450649"/>
              <a:ext cx="66396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しっくいホワイト色</a:t>
              </a:r>
              <a:endParaRPr kumimoji="1" lang="ja-JP" altLang="en-US" sz="500" dirty="0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6"/>
            <a:srcRect r="3748" b="34306"/>
            <a:stretch/>
          </p:blipFill>
          <p:spPr>
            <a:xfrm>
              <a:off x="220124" y="4706430"/>
              <a:ext cx="1155452" cy="452292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7"/>
            <a:srcRect l="4448" t="-1" r="-726" b="44318"/>
            <a:stretch/>
          </p:blipFill>
          <p:spPr>
            <a:xfrm>
              <a:off x="1424582" y="4711488"/>
              <a:ext cx="1173041" cy="443941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8"/>
            <a:srcRect l="689" r="55915" b="55095"/>
            <a:stretch/>
          </p:blipFill>
          <p:spPr>
            <a:xfrm>
              <a:off x="213125" y="5456923"/>
              <a:ext cx="557658" cy="424494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9"/>
            <a:srcRect t="681" r="44488" b="48945"/>
            <a:stretch/>
          </p:blipFill>
          <p:spPr>
            <a:xfrm>
              <a:off x="1430044" y="5453557"/>
              <a:ext cx="560913" cy="426382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10"/>
            <a:srcRect t="11962" r="23517" b="11578"/>
            <a:stretch/>
          </p:blipFill>
          <p:spPr>
            <a:xfrm>
              <a:off x="2037905" y="5455319"/>
              <a:ext cx="561205" cy="42462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11"/>
            <a:srcRect r="20023" b="24190"/>
            <a:stretch/>
          </p:blipFill>
          <p:spPr>
            <a:xfrm>
              <a:off x="213433" y="6058102"/>
              <a:ext cx="559178" cy="429409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2"/>
            <a:srcRect l="-1" r="1799" b="19336"/>
            <a:stretch/>
          </p:blipFill>
          <p:spPr>
            <a:xfrm>
              <a:off x="819274" y="6066129"/>
              <a:ext cx="559030" cy="421481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13"/>
            <a:srcRect r="32789" b="47331"/>
            <a:stretch/>
          </p:blipFill>
          <p:spPr>
            <a:xfrm>
              <a:off x="1433466" y="6066423"/>
              <a:ext cx="559522" cy="421187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2049" name="グループ化 2048"/>
          <p:cNvGrpSpPr/>
          <p:nvPr/>
        </p:nvGrpSpPr>
        <p:grpSpPr>
          <a:xfrm>
            <a:off x="2723632" y="4374809"/>
            <a:ext cx="1532114" cy="2292043"/>
            <a:chOff x="2723632" y="4374809"/>
            <a:chExt cx="1532114" cy="2292043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2723632" y="4374809"/>
              <a:ext cx="1492955" cy="2292043"/>
              <a:chOff x="2913387" y="4445950"/>
              <a:chExt cx="1303200" cy="2220902"/>
            </a:xfrm>
          </p:grpSpPr>
          <p:sp>
            <p:nvSpPr>
              <p:cNvPr id="92" name="Rectangle 24"/>
              <p:cNvSpPr>
                <a:spLocks noChangeArrowheads="1"/>
              </p:cNvSpPr>
              <p:nvPr/>
            </p:nvSpPr>
            <p:spPr bwMode="auto">
              <a:xfrm>
                <a:off x="2913387" y="4445950"/>
                <a:ext cx="1303200" cy="2220902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93" name="Rectangle 24"/>
              <p:cNvSpPr>
                <a:spLocks noChangeArrowheads="1"/>
              </p:cNvSpPr>
              <p:nvPr/>
            </p:nvSpPr>
            <p:spPr bwMode="auto">
              <a:xfrm>
                <a:off x="2913387" y="4451753"/>
                <a:ext cx="1303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フレーム</a:t>
                </a:r>
                <a:endParaRPr lang="en-US" altLang="ja-JP" sz="8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59" name="テキスト ボックス 2058"/>
            <p:cNvSpPr txBox="1"/>
            <p:nvPr/>
          </p:nvSpPr>
          <p:spPr>
            <a:xfrm>
              <a:off x="2774756" y="6083028"/>
              <a:ext cx="3927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/>
                <a:t>ブラック</a:t>
              </a:r>
              <a:endParaRPr kumimoji="1" lang="ja-JP" altLang="en-US" sz="500" dirty="0"/>
            </a:p>
          </p:txBody>
        </p:sp>
        <p:sp>
          <p:nvSpPr>
            <p:cNvPr id="2061" name="テキスト ボックス 2060"/>
            <p:cNvSpPr txBox="1"/>
            <p:nvPr/>
          </p:nvSpPr>
          <p:spPr>
            <a:xfrm>
              <a:off x="3269223" y="6083028"/>
              <a:ext cx="5707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ホワイト</a:t>
              </a:r>
            </a:p>
          </p:txBody>
        </p:sp>
        <p:sp>
          <p:nvSpPr>
            <p:cNvPr id="2063" name="テキスト ボックス 2062"/>
            <p:cNvSpPr txBox="1"/>
            <p:nvPr/>
          </p:nvSpPr>
          <p:spPr>
            <a:xfrm>
              <a:off x="3660206" y="6074756"/>
              <a:ext cx="5955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ブロンズグレー</a:t>
              </a: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14"/>
            <a:srcRect l="16293" r="13697"/>
            <a:stretch/>
          </p:blipFill>
          <p:spPr>
            <a:xfrm>
              <a:off x="2780391" y="4863526"/>
              <a:ext cx="370490" cy="1219502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15"/>
            <a:srcRect l="5627" r="6161"/>
            <a:stretch/>
          </p:blipFill>
          <p:spPr>
            <a:xfrm>
              <a:off x="3257991" y="4813785"/>
              <a:ext cx="372487" cy="1250428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757805" y="4803314"/>
              <a:ext cx="381547" cy="1227657"/>
            </a:xfrm>
            <a:prstGeom prst="rect">
              <a:avLst/>
            </a:prstGeom>
          </p:spPr>
        </p:pic>
      </p:grpSp>
      <p:sp>
        <p:nvSpPr>
          <p:cNvPr id="109" name="Text Box 471"/>
          <p:cNvSpPr txBox="1">
            <a:spLocks noChangeArrowheads="1"/>
          </p:cNvSpPr>
          <p:nvPr/>
        </p:nvSpPr>
        <p:spPr bwMode="auto">
          <a:xfrm>
            <a:off x="5240188" y="2690388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 dirty="0">
                <a:solidFill>
                  <a:srgbClr val="FF0066"/>
                </a:solidFill>
                <a:latin typeface="Times New Roman" pitchFamily="18" charset="0"/>
              </a:rPr>
              <a:t>ダミー</a:t>
            </a:r>
          </a:p>
        </p:txBody>
      </p:sp>
      <p:sp>
        <p:nvSpPr>
          <p:cNvPr id="124" name="Rectangle 14"/>
          <p:cNvSpPr>
            <a:spLocks noChangeArrowheads="1"/>
          </p:cNvSpPr>
          <p:nvPr/>
        </p:nvSpPr>
        <p:spPr bwMode="auto">
          <a:xfrm>
            <a:off x="2413524" y="3533846"/>
            <a:ext cx="17637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500" dirty="0">
                <a:solidFill>
                  <a:schemeClr val="bg1"/>
                </a:solidFill>
                <a:latin typeface="ＭＳ Ｐゴシック" pitchFamily="50" charset="-128"/>
              </a:rPr>
              <a:t>※</a:t>
            </a:r>
            <a:r>
              <a:rPr lang="ja-JP" altLang="en-US" sz="500" dirty="0">
                <a:solidFill>
                  <a:schemeClr val="bg1"/>
                </a:solidFill>
                <a:latin typeface="ＭＳ Ｐゴシック" pitchFamily="50" charset="-128"/>
              </a:rPr>
              <a:t>イメージ写真のため、実際の仕様とは異なる場合がございます。</a:t>
            </a:r>
            <a:endParaRPr lang="ja-JP" altLang="en-US" sz="5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133" name="図 132"/>
          <p:cNvPicPr>
            <a:picLocks noChangeAspect="1"/>
          </p:cNvPicPr>
          <p:nvPr/>
        </p:nvPicPr>
        <p:blipFill rotWithShape="1">
          <a:blip r:embed="rId17"/>
          <a:srcRect l="19099" t="20390"/>
          <a:stretch/>
        </p:blipFill>
        <p:spPr>
          <a:xfrm>
            <a:off x="4889010" y="1358100"/>
            <a:ext cx="1564112" cy="1389388"/>
          </a:xfrm>
          <a:prstGeom prst="rect">
            <a:avLst/>
          </a:prstGeom>
        </p:spPr>
      </p:pic>
      <p:sp>
        <p:nvSpPr>
          <p:cNvPr id="134" name="Text Box 472"/>
          <p:cNvSpPr txBox="1">
            <a:spLocks noChangeArrowheads="1"/>
          </p:cNvSpPr>
          <p:nvPr/>
        </p:nvSpPr>
        <p:spPr bwMode="auto">
          <a:xfrm>
            <a:off x="4792513" y="2953913"/>
            <a:ext cx="173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000" b="1" dirty="0">
                <a:latin typeface="Times New Roman" pitchFamily="18" charset="0"/>
              </a:rPr>
              <a:t>（プラン図を入れてください。）</a:t>
            </a:r>
          </a:p>
        </p:txBody>
      </p:sp>
      <p:grpSp>
        <p:nvGrpSpPr>
          <p:cNvPr id="2073" name="グループ化 2072"/>
          <p:cNvGrpSpPr/>
          <p:nvPr/>
        </p:nvGrpSpPr>
        <p:grpSpPr>
          <a:xfrm>
            <a:off x="7076993" y="692147"/>
            <a:ext cx="2689200" cy="2952000"/>
            <a:chOff x="7076993" y="692147"/>
            <a:chExt cx="2689200" cy="2952000"/>
          </a:xfrm>
        </p:grpSpPr>
        <p:grpSp>
          <p:nvGrpSpPr>
            <p:cNvPr id="2050" name="グループ化 2049"/>
            <p:cNvGrpSpPr/>
            <p:nvPr/>
          </p:nvGrpSpPr>
          <p:grpSpPr>
            <a:xfrm>
              <a:off x="7076993" y="692147"/>
              <a:ext cx="2689200" cy="2952000"/>
              <a:chOff x="7076993" y="692147"/>
              <a:chExt cx="2689200" cy="2952000"/>
            </a:xfrm>
          </p:grpSpPr>
          <p:grpSp>
            <p:nvGrpSpPr>
              <p:cNvPr id="60" name="グループ化 59"/>
              <p:cNvGrpSpPr/>
              <p:nvPr/>
            </p:nvGrpSpPr>
            <p:grpSpPr>
              <a:xfrm>
                <a:off x="7076993" y="692147"/>
                <a:ext cx="2689200" cy="2952000"/>
                <a:chOff x="5690792" y="2199507"/>
                <a:chExt cx="2689200" cy="2952000"/>
              </a:xfrm>
            </p:grpSpPr>
            <p:sp>
              <p:nvSpPr>
                <p:cNvPr id="61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2199507"/>
                  <a:ext cx="2689200" cy="2952000"/>
                </a:xfrm>
                <a:prstGeom prst="rect">
                  <a:avLst/>
                </a:prstGeom>
                <a:noFill/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62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2199507"/>
                  <a:ext cx="2689200" cy="126000"/>
                </a:xfrm>
                <a:prstGeom prst="rect">
                  <a:avLst/>
                </a:prstGeom>
                <a:solidFill>
                  <a:srgbClr val="4D4D4D"/>
                </a:solidFill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rIns="0" bIns="0" anchor="ctr"/>
                <a:lstStyle/>
                <a:p>
                  <a:r>
                    <a:rPr lang="ja-JP" altLang="en-US" sz="8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仕様</a:t>
                  </a:r>
                </a:p>
              </p:txBody>
            </p:sp>
          </p:grpSp>
          <p:grpSp>
            <p:nvGrpSpPr>
              <p:cNvPr id="28" name="グループ化 27"/>
              <p:cNvGrpSpPr/>
              <p:nvPr/>
            </p:nvGrpSpPr>
            <p:grpSpPr>
              <a:xfrm>
                <a:off x="7082767" y="2252541"/>
                <a:ext cx="2677794" cy="1289730"/>
                <a:chOff x="7082767" y="2252541"/>
                <a:chExt cx="2677794" cy="1289730"/>
              </a:xfrm>
            </p:grpSpPr>
            <p:sp>
              <p:nvSpPr>
                <p:cNvPr id="2070" name="テキスト ボックス 2069"/>
                <p:cNvSpPr txBox="1"/>
                <p:nvPr/>
              </p:nvSpPr>
              <p:spPr>
                <a:xfrm>
                  <a:off x="7098895" y="2252541"/>
                  <a:ext cx="178712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800" b="1" dirty="0"/>
                    <a:t>こぼれ止め付き</a:t>
                  </a:r>
                </a:p>
              </p:txBody>
            </p:sp>
            <p:sp>
              <p:nvSpPr>
                <p:cNvPr id="2072" name="テキスト ボックス 2071"/>
                <p:cNvSpPr txBox="1"/>
                <p:nvPr/>
              </p:nvSpPr>
              <p:spPr>
                <a:xfrm>
                  <a:off x="7082767" y="3265272"/>
                  <a:ext cx="26777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00" dirty="0">
                      <a:latin typeface="+mn-ea"/>
                    </a:rPr>
                    <a:t>天吊りタイプには、収納物が滑り落ちないための</a:t>
                  </a:r>
                  <a:endParaRPr lang="en-US" altLang="ja-JP" sz="600" dirty="0">
                    <a:latin typeface="+mn-ea"/>
                  </a:endParaRPr>
                </a:p>
                <a:p>
                  <a:r>
                    <a:rPr lang="ja-JP" altLang="en-US" sz="600" dirty="0">
                      <a:latin typeface="+mn-ea"/>
                    </a:rPr>
                    <a:t>こぼれ止めが付いています。</a:t>
                  </a:r>
                  <a:endParaRPr lang="en-US" altLang="ja-JP" sz="600" dirty="0">
                    <a:latin typeface="+mn-ea"/>
                  </a:endParaRPr>
                </a:p>
              </p:txBody>
            </p:sp>
          </p:grpSp>
          <p:grpSp>
            <p:nvGrpSpPr>
              <p:cNvPr id="24" name="グループ化 23"/>
              <p:cNvGrpSpPr/>
              <p:nvPr/>
            </p:nvGrpSpPr>
            <p:grpSpPr>
              <a:xfrm>
                <a:off x="7085330" y="839633"/>
                <a:ext cx="2622200" cy="1292214"/>
                <a:chOff x="7085330" y="839633"/>
                <a:chExt cx="2622200" cy="1292214"/>
              </a:xfrm>
            </p:grpSpPr>
            <p:sp>
              <p:nvSpPr>
                <p:cNvPr id="2067" name="テキスト ボックス 2066"/>
                <p:cNvSpPr txBox="1"/>
                <p:nvPr/>
              </p:nvSpPr>
              <p:spPr>
                <a:xfrm>
                  <a:off x="7106717" y="839633"/>
                  <a:ext cx="260081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latin typeface="+mn-ea"/>
                    </a:rPr>
                    <a:t>棚板の奥行は</a:t>
                  </a:r>
                  <a:r>
                    <a:rPr lang="en-US" altLang="ja-JP" sz="800" b="1" dirty="0">
                      <a:latin typeface="+mn-ea"/>
                    </a:rPr>
                    <a:t>30cm</a:t>
                  </a:r>
                  <a:r>
                    <a:rPr lang="ja-JP" altLang="en-US" sz="800" b="1" dirty="0">
                      <a:latin typeface="+mn-ea"/>
                    </a:rPr>
                    <a:t>・耐荷重</a:t>
                  </a:r>
                  <a:r>
                    <a:rPr lang="en-US" altLang="ja-JP" sz="800" b="1" dirty="0">
                      <a:latin typeface="+mn-ea"/>
                    </a:rPr>
                    <a:t>25kg/</a:t>
                  </a:r>
                  <a:r>
                    <a:rPr lang="ja-JP" altLang="en-US" sz="800" b="1" dirty="0">
                      <a:latin typeface="+mn-ea"/>
                    </a:rPr>
                    <a:t>枚（フレーム内々）</a:t>
                  </a:r>
                  <a:endParaRPr lang="en-US" altLang="ja-JP" sz="800" b="1" dirty="0">
                    <a:latin typeface="+mn-ea"/>
                  </a:endParaRPr>
                </a:p>
              </p:txBody>
            </p:sp>
            <p:sp>
              <p:nvSpPr>
                <p:cNvPr id="2068" name="テキスト ボックス 2067"/>
                <p:cNvSpPr txBox="1"/>
                <p:nvPr/>
              </p:nvSpPr>
              <p:spPr>
                <a:xfrm>
                  <a:off x="7085330" y="1947181"/>
                  <a:ext cx="26222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600" dirty="0">
                      <a:latin typeface="+mn-ea"/>
                    </a:rPr>
                    <a:t>お気に入りの書籍や食器、靴など</a:t>
                  </a:r>
                  <a:r>
                    <a:rPr lang="ja-JP" altLang="en-US" sz="600" dirty="0">
                      <a:latin typeface="+mn-ea"/>
                    </a:rPr>
                    <a:t>を</a:t>
                  </a:r>
                  <a:r>
                    <a:rPr kumimoji="1" lang="ja-JP" altLang="en-US" sz="600" dirty="0">
                      <a:latin typeface="+mn-ea"/>
                    </a:rPr>
                    <a:t>置くこともできる奥行です。</a:t>
                  </a:r>
                </a:p>
              </p:txBody>
            </p:sp>
            <p:grpSp>
              <p:nvGrpSpPr>
                <p:cNvPr id="2" name="グループ化 1"/>
                <p:cNvGrpSpPr/>
                <p:nvPr/>
              </p:nvGrpSpPr>
              <p:grpSpPr>
                <a:xfrm>
                  <a:off x="8491933" y="1093117"/>
                  <a:ext cx="1070886" cy="783815"/>
                  <a:chOff x="8288984" y="1027599"/>
                  <a:chExt cx="1108663" cy="811465"/>
                </a:xfrm>
              </p:grpSpPr>
              <p:pic>
                <p:nvPicPr>
                  <p:cNvPr id="42" name="図 41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8288984" y="1027599"/>
                    <a:ext cx="316909" cy="272715"/>
                  </a:xfrm>
                  <a:prstGeom prst="rect">
                    <a:avLst/>
                  </a:prstGeom>
                </p:spPr>
              </p:pic>
              <p:pic>
                <p:nvPicPr>
                  <p:cNvPr id="46" name="図 45"/>
                  <p:cNvPicPr>
                    <a:picLocks noChangeAspect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654240" y="1027600"/>
                    <a:ext cx="344107" cy="272715"/>
                  </a:xfrm>
                  <a:prstGeom prst="rect">
                    <a:avLst/>
                  </a:prstGeom>
                </p:spPr>
              </p:pic>
              <p:pic>
                <p:nvPicPr>
                  <p:cNvPr id="47" name="図 46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9044645" y="1027599"/>
                    <a:ext cx="353002" cy="281564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図 47"/>
                  <p:cNvPicPr>
                    <a:picLocks noChangeAspect="1"/>
                  </p:cNvPicPr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330144" y="1432977"/>
                    <a:ext cx="263533" cy="406087"/>
                  </a:xfrm>
                  <a:prstGeom prst="rect">
                    <a:avLst/>
                  </a:prstGeom>
                </p:spPr>
              </p:pic>
              <p:pic>
                <p:nvPicPr>
                  <p:cNvPr id="49" name="図 48"/>
                  <p:cNvPicPr>
                    <a:picLocks noChangeAspect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691914" y="1408437"/>
                    <a:ext cx="281629" cy="412619"/>
                  </a:xfrm>
                  <a:prstGeom prst="rect">
                    <a:avLst/>
                  </a:prstGeom>
                </p:spPr>
              </p:pic>
              <p:pic>
                <p:nvPicPr>
                  <p:cNvPr id="51" name="図 50"/>
                  <p:cNvPicPr>
                    <a:picLocks noChangeAspect="1"/>
                  </p:cNvPicPr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070113" y="1426445"/>
                    <a:ext cx="280064" cy="4088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3" name="図 22"/>
                <p:cNvPicPr>
                  <a:picLocks noChangeAspect="1"/>
                </p:cNvPicPr>
                <p:nvPr/>
              </p:nvPicPr>
              <p:blipFill rotWithShape="1">
                <a:blip r:embed="rId24"/>
                <a:srcRect l="6159" t="-846" r="8160" b="846"/>
                <a:stretch/>
              </p:blipFill>
              <p:spPr>
                <a:xfrm>
                  <a:off x="7195686" y="1034393"/>
                  <a:ext cx="1216794" cy="939934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64" name="図 2063"/>
            <p:cNvPicPr>
              <a:picLocks noChangeAspect="1"/>
            </p:cNvPicPr>
            <p:nvPr/>
          </p:nvPicPr>
          <p:blipFill rotWithShape="1">
            <a:blip r:embed="rId25"/>
            <a:srcRect l="37597" t="31696" r="4919" b="22151"/>
            <a:stretch/>
          </p:blipFill>
          <p:spPr>
            <a:xfrm>
              <a:off x="7137827" y="2489262"/>
              <a:ext cx="1548973" cy="802578"/>
            </a:xfrm>
            <a:prstGeom prst="rect">
              <a:avLst/>
            </a:prstGeom>
          </p:spPr>
        </p:pic>
        <p:pic>
          <p:nvPicPr>
            <p:cNvPr id="2066" name="図 2065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783825" y="2428726"/>
              <a:ext cx="778993" cy="845182"/>
            </a:xfrm>
            <a:prstGeom prst="rect">
              <a:avLst/>
            </a:prstGeom>
          </p:spPr>
        </p:pic>
      </p:grpSp>
      <p:grpSp>
        <p:nvGrpSpPr>
          <p:cNvPr id="141" name="グループ化 140"/>
          <p:cNvGrpSpPr/>
          <p:nvPr/>
        </p:nvGrpSpPr>
        <p:grpSpPr>
          <a:xfrm>
            <a:off x="4282419" y="3689799"/>
            <a:ext cx="2706658" cy="1553208"/>
            <a:chOff x="4282419" y="3689799"/>
            <a:chExt cx="2706658" cy="1553208"/>
          </a:xfrm>
        </p:grpSpPr>
        <p:grpSp>
          <p:nvGrpSpPr>
            <p:cNvPr id="142" name="グループ化 141"/>
            <p:cNvGrpSpPr/>
            <p:nvPr/>
          </p:nvGrpSpPr>
          <p:grpSpPr>
            <a:xfrm>
              <a:off x="4299877" y="3689799"/>
              <a:ext cx="2689200" cy="1553208"/>
              <a:chOff x="4303786" y="3714852"/>
              <a:chExt cx="2689200" cy="1440000"/>
            </a:xfrm>
          </p:grpSpPr>
          <p:grpSp>
            <p:nvGrpSpPr>
              <p:cNvPr id="151" name="グループ化 150"/>
              <p:cNvGrpSpPr/>
              <p:nvPr/>
            </p:nvGrpSpPr>
            <p:grpSpPr>
              <a:xfrm>
                <a:off x="4303786" y="3714852"/>
                <a:ext cx="2689200" cy="1440000"/>
                <a:chOff x="5690792" y="692013"/>
                <a:chExt cx="2689200" cy="1440000"/>
              </a:xfrm>
            </p:grpSpPr>
            <p:sp>
              <p:nvSpPr>
                <p:cNvPr id="153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692013"/>
                  <a:ext cx="2689200" cy="1440000"/>
                </a:xfrm>
                <a:prstGeom prst="rect">
                  <a:avLst/>
                </a:prstGeom>
                <a:noFill/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ja-JP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154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696132"/>
                  <a:ext cx="2689200" cy="126000"/>
                </a:xfrm>
                <a:prstGeom prst="rect">
                  <a:avLst/>
                </a:prstGeom>
                <a:solidFill>
                  <a:srgbClr val="4D4D4D"/>
                </a:solidFill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rIns="0" bIns="0" anchor="ctr"/>
                <a:lstStyle/>
                <a:p>
                  <a:r>
                    <a:rPr lang="ja-JP" altLang="en-US" sz="8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納まり</a:t>
                  </a:r>
                </a:p>
              </p:txBody>
            </p:sp>
          </p:grpSp>
          <p:sp>
            <p:nvSpPr>
              <p:cNvPr id="152" name="Text Box 88"/>
              <p:cNvSpPr txBox="1">
                <a:spLocks noChangeArrowheads="1"/>
              </p:cNvSpPr>
              <p:nvPr/>
            </p:nvSpPr>
            <p:spPr bwMode="auto">
              <a:xfrm>
                <a:off x="5394278" y="3895016"/>
                <a:ext cx="1235984" cy="92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3" name="テキスト ボックス 142"/>
            <p:cNvSpPr txBox="1"/>
            <p:nvPr/>
          </p:nvSpPr>
          <p:spPr>
            <a:xfrm>
              <a:off x="4282419" y="4751944"/>
              <a:ext cx="1098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フレームイン</a:t>
              </a:r>
              <a:r>
                <a:rPr lang="ja-JP" altLang="en-US" sz="800" b="1" dirty="0"/>
                <a:t>タイプ</a:t>
              </a:r>
              <a:endParaRPr kumimoji="1" lang="en-US" altLang="ja-JP" sz="800" b="1" dirty="0"/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5561580" y="4751944"/>
              <a:ext cx="1098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フレームアウト</a:t>
              </a:r>
              <a:r>
                <a:rPr lang="ja-JP" altLang="en-US" sz="800" b="1" dirty="0"/>
                <a:t>タイプ</a:t>
              </a:r>
              <a:endParaRPr kumimoji="1" lang="en-US" altLang="ja-JP" sz="800" b="1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4309688" y="4905515"/>
              <a:ext cx="1293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シンプルなインテリアにマッチする</a:t>
              </a:r>
              <a:endParaRPr lang="en-US" altLang="ja-JP" sz="600" dirty="0"/>
            </a:p>
            <a:p>
              <a:r>
                <a:rPr lang="ja-JP" altLang="en-US" sz="600" dirty="0"/>
                <a:t>すっきりスマートな納まりです。</a:t>
              </a:r>
              <a:endParaRPr lang="en-US" altLang="ja-JP" sz="600" dirty="0"/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5534757" y="4905515"/>
              <a:ext cx="144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カジュアルな雰囲気のインテリアには、</a:t>
              </a:r>
              <a:endParaRPr lang="en-US" altLang="ja-JP" sz="600" dirty="0"/>
            </a:p>
            <a:p>
              <a:r>
                <a:rPr lang="ja-JP" altLang="en-US" sz="600" dirty="0"/>
                <a:t>ほどよいラフなスタイルがおすすめです。</a:t>
              </a:r>
              <a:endParaRPr lang="en-US" altLang="ja-JP" sz="600" dirty="0"/>
            </a:p>
          </p:txBody>
        </p:sp>
        <p:pic>
          <p:nvPicPr>
            <p:cNvPr id="149" name="図 148"/>
            <p:cNvPicPr>
              <a:picLocks noChangeAspect="1"/>
            </p:cNvPicPr>
            <p:nvPr/>
          </p:nvPicPr>
          <p:blipFill rotWithShape="1">
            <a:blip r:embed="rId27"/>
            <a:srcRect l="3253" t="9780" r="26848" b="20321"/>
            <a:stretch/>
          </p:blipFill>
          <p:spPr>
            <a:xfrm>
              <a:off x="4343975" y="3971926"/>
              <a:ext cx="1159539" cy="769120"/>
            </a:xfrm>
            <a:prstGeom prst="rect">
              <a:avLst/>
            </a:prstGeom>
          </p:spPr>
        </p:pic>
        <p:pic>
          <p:nvPicPr>
            <p:cNvPr id="150" name="図 149"/>
            <p:cNvPicPr>
              <a:picLocks noChangeAspect="1"/>
            </p:cNvPicPr>
            <p:nvPr/>
          </p:nvPicPr>
          <p:blipFill rotWithShape="1">
            <a:blip r:embed="rId28"/>
            <a:srcRect l="1" t="14765" r="31295" b="16532"/>
            <a:stretch/>
          </p:blipFill>
          <p:spPr>
            <a:xfrm>
              <a:off x="5640886" y="3963376"/>
              <a:ext cx="1172702" cy="785658"/>
            </a:xfrm>
            <a:prstGeom prst="rect">
              <a:avLst/>
            </a:prstGeom>
          </p:spPr>
        </p:pic>
      </p:grpSp>
      <p:grpSp>
        <p:nvGrpSpPr>
          <p:cNvPr id="155" name="グループ化 154"/>
          <p:cNvGrpSpPr/>
          <p:nvPr/>
        </p:nvGrpSpPr>
        <p:grpSpPr>
          <a:xfrm>
            <a:off x="7054646" y="3689798"/>
            <a:ext cx="2705916" cy="1553089"/>
            <a:chOff x="7054646" y="3689798"/>
            <a:chExt cx="2705916" cy="1553089"/>
          </a:xfrm>
        </p:grpSpPr>
        <p:grpSp>
          <p:nvGrpSpPr>
            <p:cNvPr id="156" name="グループ化 155"/>
            <p:cNvGrpSpPr/>
            <p:nvPr/>
          </p:nvGrpSpPr>
          <p:grpSpPr>
            <a:xfrm>
              <a:off x="7071361" y="3689798"/>
              <a:ext cx="2689200" cy="1553089"/>
              <a:chOff x="5690792" y="692012"/>
              <a:chExt cx="2689200" cy="1620293"/>
            </a:xfrm>
          </p:grpSpPr>
          <p:sp>
            <p:nvSpPr>
              <p:cNvPr id="164" name="Rectangle 24"/>
              <p:cNvSpPr>
                <a:spLocks noChangeArrowheads="1"/>
              </p:cNvSpPr>
              <p:nvPr/>
            </p:nvSpPr>
            <p:spPr bwMode="auto">
              <a:xfrm>
                <a:off x="5690792" y="696132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オプション</a:t>
                </a:r>
              </a:p>
            </p:txBody>
          </p:sp>
          <p:sp>
            <p:nvSpPr>
              <p:cNvPr id="165" name="Rectangle 24"/>
              <p:cNvSpPr>
                <a:spLocks noChangeArrowheads="1"/>
              </p:cNvSpPr>
              <p:nvPr/>
            </p:nvSpPr>
            <p:spPr bwMode="auto">
              <a:xfrm>
                <a:off x="5690792" y="692012"/>
                <a:ext cx="2689200" cy="1620293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</p:grpSp>
        <p:sp>
          <p:nvSpPr>
            <p:cNvPr id="157" name="テキスト ボックス 156"/>
            <p:cNvSpPr txBox="1"/>
            <p:nvPr/>
          </p:nvSpPr>
          <p:spPr>
            <a:xfrm>
              <a:off x="7054646" y="4762367"/>
              <a:ext cx="1358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+mn-ea"/>
                </a:rPr>
                <a:t>グラスハンガー</a:t>
              </a: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7064898" y="4907104"/>
              <a:ext cx="1452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/>
                <a:t>高さと幅のあるワイングラスも、</a:t>
              </a:r>
              <a:endParaRPr kumimoji="1" lang="en-US" altLang="ja-JP" sz="600" dirty="0"/>
            </a:p>
            <a:p>
              <a:r>
                <a:rPr kumimoji="1" lang="ja-JP" altLang="en-US" sz="600" dirty="0"/>
                <a:t>お店の</a:t>
              </a:r>
              <a:r>
                <a:rPr lang="ja-JP" altLang="en-US" sz="600" dirty="0"/>
                <a:t>ようにおしゃれに収納できます。</a:t>
              </a:r>
              <a:endParaRPr lang="en-US" altLang="ja-JP" sz="600" dirty="0"/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8404033" y="4786550"/>
              <a:ext cx="9105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ハンギングバー</a:t>
              </a:r>
              <a:endParaRPr kumimoji="1" lang="ja-JP" altLang="en-US" sz="800" b="1" dirty="0"/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8390914" y="4906100"/>
              <a:ext cx="1369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普段使いの服や、キッチンツールを</a:t>
              </a:r>
              <a:endParaRPr lang="en-US" altLang="ja-JP" sz="600" dirty="0"/>
            </a:p>
            <a:p>
              <a:r>
                <a:rPr kumimoji="1" lang="ja-JP" altLang="en-US" sz="600" dirty="0"/>
                <a:t>掛けて収納することができます。</a:t>
              </a:r>
            </a:p>
          </p:txBody>
        </p:sp>
        <p:pic>
          <p:nvPicPr>
            <p:cNvPr id="162" name="図 161"/>
            <p:cNvPicPr>
              <a:picLocks noChangeAspect="1"/>
            </p:cNvPicPr>
            <p:nvPr/>
          </p:nvPicPr>
          <p:blipFill rotWithShape="1">
            <a:blip r:embed="rId29"/>
            <a:srcRect t="1425" b="2292"/>
            <a:stretch/>
          </p:blipFill>
          <p:spPr>
            <a:xfrm>
              <a:off x="7149433" y="3950209"/>
              <a:ext cx="1212877" cy="799592"/>
            </a:xfrm>
            <a:prstGeom prst="rect">
              <a:avLst/>
            </a:prstGeom>
          </p:spPr>
        </p:pic>
        <p:pic>
          <p:nvPicPr>
            <p:cNvPr id="163" name="図 162"/>
            <p:cNvPicPr>
              <a:picLocks noChangeAspect="1"/>
            </p:cNvPicPr>
            <p:nvPr/>
          </p:nvPicPr>
          <p:blipFill rotWithShape="1">
            <a:blip r:embed="rId30"/>
            <a:srcRect t="894" b="21912"/>
            <a:stretch/>
          </p:blipFill>
          <p:spPr>
            <a:xfrm>
              <a:off x="8457649" y="3958254"/>
              <a:ext cx="1218151" cy="779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940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テキスト ボックス 1024"/>
          <p:cNvSpPr txBox="1"/>
          <p:nvPr/>
        </p:nvSpPr>
        <p:spPr>
          <a:xfrm>
            <a:off x="141239" y="1638300"/>
            <a:ext cx="912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棚板</a:t>
            </a:r>
            <a:endParaRPr kumimoji="1" lang="ja-JP" altLang="en-US" sz="1200" dirty="0"/>
          </a:p>
        </p:txBody>
      </p:sp>
      <p:sp>
        <p:nvSpPr>
          <p:cNvPr id="1027" name="タイトル 1026"/>
          <p:cNvSpPr>
            <a:spLocks noGrp="1"/>
          </p:cNvSpPr>
          <p:nvPr>
            <p:ph type="title" idx="4294967295"/>
          </p:nvPr>
        </p:nvSpPr>
        <p:spPr>
          <a:xfrm>
            <a:off x="1158976" y="0"/>
            <a:ext cx="4051199" cy="468312"/>
          </a:xfrm>
        </p:spPr>
        <p:txBody>
          <a:bodyPr>
            <a:normAutofit/>
          </a:bodyPr>
          <a:lstStyle/>
          <a:p>
            <a:r>
              <a:rPr kumimoji="1" lang="ja-JP" altLang="en-US" sz="1200" b="1" dirty="0">
                <a:solidFill>
                  <a:srgbClr val="FFFFFF"/>
                </a:solidFill>
              </a:rPr>
              <a:t>カラーバリエ（棚板・フレーム）</a:t>
            </a: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3317275" y="1638300"/>
            <a:ext cx="912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フレーム</a:t>
            </a:r>
            <a:endParaRPr kumimoji="1" lang="ja-JP" altLang="en-US" sz="1200" dirty="0"/>
          </a:p>
        </p:txBody>
      </p:sp>
      <p:grpSp>
        <p:nvGrpSpPr>
          <p:cNvPr id="68" name="グループ化 67"/>
          <p:cNvGrpSpPr/>
          <p:nvPr/>
        </p:nvGrpSpPr>
        <p:grpSpPr>
          <a:xfrm>
            <a:off x="141239" y="2007794"/>
            <a:ext cx="2588419" cy="2292043"/>
            <a:chOff x="109568" y="4374809"/>
            <a:chExt cx="2588419" cy="2292043"/>
          </a:xfrm>
        </p:grpSpPr>
        <p:pic>
          <p:nvPicPr>
            <p:cNvPr id="69" name="図 68"/>
            <p:cNvPicPr>
              <a:picLocks noChangeAspect="1"/>
            </p:cNvPicPr>
            <p:nvPr/>
          </p:nvPicPr>
          <p:blipFill rotWithShape="1">
            <a:blip r:embed="rId2"/>
            <a:srcRect t="-60" r="14940" b="26824"/>
            <a:stretch/>
          </p:blipFill>
          <p:spPr>
            <a:xfrm>
              <a:off x="818704" y="5456260"/>
              <a:ext cx="560763" cy="423679"/>
            </a:xfrm>
            <a:prstGeom prst="rect">
              <a:avLst/>
            </a:prstGeom>
          </p:spPr>
        </p:pic>
        <p:grpSp>
          <p:nvGrpSpPr>
            <p:cNvPr id="70" name="グループ化 69"/>
            <p:cNvGrpSpPr/>
            <p:nvPr/>
          </p:nvGrpSpPr>
          <p:grpSpPr>
            <a:xfrm>
              <a:off x="149703" y="4374809"/>
              <a:ext cx="2548284" cy="2292043"/>
              <a:chOff x="149703" y="2051454"/>
              <a:chExt cx="2689200" cy="2220902"/>
            </a:xfrm>
          </p:grpSpPr>
          <p:sp>
            <p:nvSpPr>
              <p:cNvPr id="93" name="Text Box 42"/>
              <p:cNvSpPr txBox="1">
                <a:spLocks noChangeArrowheads="1"/>
              </p:cNvSpPr>
              <p:nvPr/>
            </p:nvSpPr>
            <p:spPr bwMode="auto">
              <a:xfrm>
                <a:off x="1076153" y="4108411"/>
                <a:ext cx="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CC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33CC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5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" name="Rectangle 24"/>
              <p:cNvSpPr>
                <a:spLocks noChangeArrowheads="1"/>
              </p:cNvSpPr>
              <p:nvPr/>
            </p:nvSpPr>
            <p:spPr bwMode="auto">
              <a:xfrm>
                <a:off x="149703" y="2053138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棚板</a:t>
                </a:r>
              </a:p>
            </p:txBody>
          </p:sp>
          <p:sp>
            <p:nvSpPr>
              <p:cNvPr id="95" name="Rectangle 24"/>
              <p:cNvSpPr>
                <a:spLocks noChangeArrowheads="1"/>
              </p:cNvSpPr>
              <p:nvPr/>
            </p:nvSpPr>
            <p:spPr bwMode="auto">
              <a:xfrm>
                <a:off x="149703" y="2051454"/>
                <a:ext cx="2689200" cy="2220902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j-ea"/>
                  <a:ea typeface="+mj-ea"/>
                </a:endParaRPr>
              </a:p>
            </p:txBody>
          </p:sp>
          <p:sp>
            <p:nvSpPr>
              <p:cNvPr id="96" name="Text Box 20"/>
              <p:cNvSpPr txBox="1">
                <a:spLocks noChangeArrowheads="1"/>
              </p:cNvSpPr>
              <p:nvPr/>
            </p:nvSpPr>
            <p:spPr bwMode="auto">
              <a:xfrm>
                <a:off x="2269058" y="3444467"/>
                <a:ext cx="65" cy="76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47738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77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500" kern="0" dirty="0">
                  <a:solidFill>
                    <a:srgbClr val="000000"/>
                  </a:solidFill>
                  <a:latin typeface="ＭＳ Ｐゴシック" charset="-128"/>
                </a:endParaRPr>
              </a:p>
            </p:txBody>
          </p:sp>
        </p:grpSp>
        <p:sp>
          <p:nvSpPr>
            <p:cNvPr id="74" name="テキスト ボックス 73"/>
            <p:cNvSpPr txBox="1"/>
            <p:nvPr/>
          </p:nvSpPr>
          <p:spPr>
            <a:xfrm>
              <a:off x="140351" y="4522856"/>
              <a:ext cx="8706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アンティーク色</a:t>
              </a: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132926" y="5130583"/>
              <a:ext cx="103929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アンティークダーク色</a:t>
              </a: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1361393" y="5132289"/>
              <a:ext cx="108055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アンティークブラウン色</a:t>
              </a: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40644" y="5266224"/>
              <a:ext cx="7644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ベリティス色</a:t>
              </a:r>
              <a:endParaRPr kumimoji="1" lang="ja-JP" altLang="en-US" sz="800" b="1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09568" y="5848441"/>
              <a:ext cx="7768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ソフトウォールナット色</a:t>
              </a: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742284" y="5847084"/>
              <a:ext cx="65434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 dirty="0"/>
                <a:t>ウォールナット色</a:t>
              </a: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1385252" y="5848440"/>
              <a:ext cx="46358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チェリー色</a:t>
              </a:r>
              <a:endParaRPr kumimoji="1" lang="ja-JP" altLang="en-US" sz="500" dirty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1971741" y="5843911"/>
              <a:ext cx="42030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オーク色</a:t>
              </a:r>
              <a:endParaRPr kumimoji="1" lang="ja-JP" altLang="en-US" sz="5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135810" y="6452720"/>
              <a:ext cx="4764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メープル色</a:t>
              </a:r>
              <a:endParaRPr kumimoji="1" lang="ja-JP" altLang="en-US" sz="500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719436" y="6452006"/>
              <a:ext cx="67839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ホワイトアッシュ色</a:t>
              </a:r>
              <a:endParaRPr kumimoji="1" lang="ja-JP" altLang="en-US" sz="5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1349505" y="6450649"/>
              <a:ext cx="66396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00" dirty="0"/>
                <a:t>しっくいホワイト色</a:t>
              </a:r>
              <a:endParaRPr kumimoji="1" lang="ja-JP" altLang="en-US" sz="500" dirty="0"/>
            </a:p>
          </p:txBody>
        </p:sp>
        <p:pic>
          <p:nvPicPr>
            <p:cNvPr id="85" name="図 84"/>
            <p:cNvPicPr>
              <a:picLocks noChangeAspect="1"/>
            </p:cNvPicPr>
            <p:nvPr/>
          </p:nvPicPr>
          <p:blipFill rotWithShape="1">
            <a:blip r:embed="rId3"/>
            <a:srcRect r="3748" b="34306"/>
            <a:stretch/>
          </p:blipFill>
          <p:spPr>
            <a:xfrm>
              <a:off x="220124" y="4706430"/>
              <a:ext cx="1155452" cy="452292"/>
            </a:xfrm>
            <a:prstGeom prst="rect">
              <a:avLst/>
            </a:prstGeom>
          </p:spPr>
        </p:pic>
        <p:pic>
          <p:nvPicPr>
            <p:cNvPr id="86" name="図 85"/>
            <p:cNvPicPr>
              <a:picLocks noChangeAspect="1"/>
            </p:cNvPicPr>
            <p:nvPr/>
          </p:nvPicPr>
          <p:blipFill rotWithShape="1">
            <a:blip r:embed="rId4"/>
            <a:srcRect l="4448" t="-1" r="-726" b="44318"/>
            <a:stretch/>
          </p:blipFill>
          <p:spPr>
            <a:xfrm>
              <a:off x="1424582" y="4711488"/>
              <a:ext cx="1173041" cy="443941"/>
            </a:xfrm>
            <a:prstGeom prst="rect">
              <a:avLst/>
            </a:prstGeom>
          </p:spPr>
        </p:pic>
        <p:pic>
          <p:nvPicPr>
            <p:cNvPr id="87" name="図 86"/>
            <p:cNvPicPr>
              <a:picLocks noChangeAspect="1"/>
            </p:cNvPicPr>
            <p:nvPr/>
          </p:nvPicPr>
          <p:blipFill rotWithShape="1">
            <a:blip r:embed="rId5"/>
            <a:srcRect l="689" r="55915" b="55095"/>
            <a:stretch/>
          </p:blipFill>
          <p:spPr>
            <a:xfrm>
              <a:off x="213125" y="5456923"/>
              <a:ext cx="557658" cy="424494"/>
            </a:xfrm>
            <a:prstGeom prst="rect">
              <a:avLst/>
            </a:prstGeom>
          </p:spPr>
        </p:pic>
        <p:pic>
          <p:nvPicPr>
            <p:cNvPr id="88" name="図 87"/>
            <p:cNvPicPr>
              <a:picLocks noChangeAspect="1"/>
            </p:cNvPicPr>
            <p:nvPr/>
          </p:nvPicPr>
          <p:blipFill rotWithShape="1">
            <a:blip r:embed="rId6"/>
            <a:srcRect t="681" r="44488" b="48945"/>
            <a:stretch/>
          </p:blipFill>
          <p:spPr>
            <a:xfrm>
              <a:off x="1430044" y="5453557"/>
              <a:ext cx="560913" cy="426382"/>
            </a:xfrm>
            <a:prstGeom prst="rect">
              <a:avLst/>
            </a:prstGeom>
          </p:spPr>
        </p:pic>
        <p:pic>
          <p:nvPicPr>
            <p:cNvPr id="89" name="図 88"/>
            <p:cNvPicPr>
              <a:picLocks noChangeAspect="1"/>
            </p:cNvPicPr>
            <p:nvPr/>
          </p:nvPicPr>
          <p:blipFill rotWithShape="1">
            <a:blip r:embed="rId7"/>
            <a:srcRect t="11962" r="23517" b="11578"/>
            <a:stretch/>
          </p:blipFill>
          <p:spPr>
            <a:xfrm>
              <a:off x="2037905" y="5455319"/>
              <a:ext cx="561205" cy="424620"/>
            </a:xfrm>
            <a:prstGeom prst="rect">
              <a:avLst/>
            </a:prstGeom>
          </p:spPr>
        </p:pic>
        <p:pic>
          <p:nvPicPr>
            <p:cNvPr id="90" name="図 89"/>
            <p:cNvPicPr>
              <a:picLocks noChangeAspect="1"/>
            </p:cNvPicPr>
            <p:nvPr/>
          </p:nvPicPr>
          <p:blipFill rotWithShape="1">
            <a:blip r:embed="rId8"/>
            <a:srcRect r="20023" b="24190"/>
            <a:stretch/>
          </p:blipFill>
          <p:spPr>
            <a:xfrm>
              <a:off x="213433" y="6058102"/>
              <a:ext cx="559178" cy="429409"/>
            </a:xfrm>
            <a:prstGeom prst="rect">
              <a:avLst/>
            </a:prstGeom>
          </p:spPr>
        </p:pic>
        <p:pic>
          <p:nvPicPr>
            <p:cNvPr id="91" name="図 90"/>
            <p:cNvPicPr>
              <a:picLocks noChangeAspect="1"/>
            </p:cNvPicPr>
            <p:nvPr/>
          </p:nvPicPr>
          <p:blipFill rotWithShape="1">
            <a:blip r:embed="rId9"/>
            <a:srcRect l="-1" r="1799" b="19336"/>
            <a:stretch/>
          </p:blipFill>
          <p:spPr>
            <a:xfrm>
              <a:off x="819274" y="6066129"/>
              <a:ext cx="559030" cy="421481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2" name="図 91"/>
            <p:cNvPicPr>
              <a:picLocks noChangeAspect="1"/>
            </p:cNvPicPr>
            <p:nvPr/>
          </p:nvPicPr>
          <p:blipFill rotWithShape="1">
            <a:blip r:embed="rId10"/>
            <a:srcRect r="32789" b="47331"/>
            <a:stretch/>
          </p:blipFill>
          <p:spPr>
            <a:xfrm>
              <a:off x="1433466" y="6066423"/>
              <a:ext cx="559522" cy="421187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107" name="グループ化 106"/>
          <p:cNvGrpSpPr/>
          <p:nvPr/>
        </p:nvGrpSpPr>
        <p:grpSpPr>
          <a:xfrm>
            <a:off x="3398659" y="2007793"/>
            <a:ext cx="1532114" cy="2292043"/>
            <a:chOff x="2723632" y="4374809"/>
            <a:chExt cx="1532114" cy="2292043"/>
          </a:xfrm>
        </p:grpSpPr>
        <p:grpSp>
          <p:nvGrpSpPr>
            <p:cNvPr id="108" name="グループ化 107"/>
            <p:cNvGrpSpPr/>
            <p:nvPr/>
          </p:nvGrpSpPr>
          <p:grpSpPr>
            <a:xfrm>
              <a:off x="2723632" y="4374809"/>
              <a:ext cx="1492955" cy="2292043"/>
              <a:chOff x="2913387" y="4445950"/>
              <a:chExt cx="1303200" cy="2220902"/>
            </a:xfrm>
          </p:grpSpPr>
          <p:sp>
            <p:nvSpPr>
              <p:cNvPr id="115" name="Rectangle 24"/>
              <p:cNvSpPr>
                <a:spLocks noChangeArrowheads="1"/>
              </p:cNvSpPr>
              <p:nvPr/>
            </p:nvSpPr>
            <p:spPr bwMode="auto">
              <a:xfrm>
                <a:off x="2913387" y="4445950"/>
                <a:ext cx="1303200" cy="2220902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16" name="Rectangle 24"/>
              <p:cNvSpPr>
                <a:spLocks noChangeArrowheads="1"/>
              </p:cNvSpPr>
              <p:nvPr/>
            </p:nvSpPr>
            <p:spPr bwMode="auto">
              <a:xfrm>
                <a:off x="2913387" y="4451753"/>
                <a:ext cx="1303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フレーム</a:t>
                </a:r>
                <a:endParaRPr lang="en-US" altLang="ja-JP" sz="8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09" name="テキスト ボックス 108"/>
            <p:cNvSpPr txBox="1"/>
            <p:nvPr/>
          </p:nvSpPr>
          <p:spPr>
            <a:xfrm>
              <a:off x="2774756" y="6083028"/>
              <a:ext cx="3927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dirty="0"/>
                <a:t>ブラック</a:t>
              </a:r>
              <a:endParaRPr kumimoji="1" lang="ja-JP" altLang="en-US" sz="500" dirty="0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3269223" y="6083028"/>
              <a:ext cx="5707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ホワイト</a:t>
              </a: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3660206" y="6074756"/>
              <a:ext cx="5955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ブロンズグレー</a:t>
              </a:r>
            </a:p>
          </p:txBody>
        </p:sp>
        <p:pic>
          <p:nvPicPr>
            <p:cNvPr id="112" name="図 111"/>
            <p:cNvPicPr>
              <a:picLocks noChangeAspect="1"/>
            </p:cNvPicPr>
            <p:nvPr/>
          </p:nvPicPr>
          <p:blipFill rotWithShape="1">
            <a:blip r:embed="rId11"/>
            <a:srcRect l="16293" r="13697"/>
            <a:stretch/>
          </p:blipFill>
          <p:spPr>
            <a:xfrm>
              <a:off x="2780391" y="4863526"/>
              <a:ext cx="370490" cy="1219502"/>
            </a:xfrm>
            <a:prstGeom prst="rect">
              <a:avLst/>
            </a:prstGeom>
          </p:spPr>
        </p:pic>
        <p:pic>
          <p:nvPicPr>
            <p:cNvPr id="113" name="図 112"/>
            <p:cNvPicPr>
              <a:picLocks noChangeAspect="1"/>
            </p:cNvPicPr>
            <p:nvPr/>
          </p:nvPicPr>
          <p:blipFill rotWithShape="1">
            <a:blip r:embed="rId12"/>
            <a:srcRect l="5627" r="6161"/>
            <a:stretch/>
          </p:blipFill>
          <p:spPr>
            <a:xfrm>
              <a:off x="3257991" y="4813785"/>
              <a:ext cx="372487" cy="1250428"/>
            </a:xfrm>
            <a:prstGeom prst="rect">
              <a:avLst/>
            </a:prstGeom>
          </p:spPr>
        </p:pic>
        <p:pic>
          <p:nvPicPr>
            <p:cNvPr id="114" name="図 1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57805" y="4803314"/>
              <a:ext cx="381547" cy="1227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80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タイトル 59"/>
          <p:cNvSpPr>
            <a:spLocks noGrp="1"/>
          </p:cNvSpPr>
          <p:nvPr>
            <p:ph type="title" idx="4294967295"/>
          </p:nvPr>
        </p:nvSpPr>
        <p:spPr>
          <a:xfrm>
            <a:off x="1119442" y="-57150"/>
            <a:ext cx="1536566" cy="554037"/>
          </a:xfrm>
        </p:spPr>
        <p:txBody>
          <a:bodyPr>
            <a:normAutofit/>
          </a:bodyPr>
          <a:lstStyle/>
          <a:p>
            <a:r>
              <a:rPr kumimoji="1" lang="ja-JP" altLang="en-US" sz="1400" b="1" dirty="0">
                <a:solidFill>
                  <a:srgbClr val="FFFFFF"/>
                </a:solidFill>
              </a:rPr>
              <a:t>説明</a:t>
            </a:r>
          </a:p>
        </p:txBody>
      </p:sp>
      <p:grpSp>
        <p:nvGrpSpPr>
          <p:cNvPr id="129" name="グループ化 128"/>
          <p:cNvGrpSpPr/>
          <p:nvPr/>
        </p:nvGrpSpPr>
        <p:grpSpPr>
          <a:xfrm>
            <a:off x="489985" y="4812537"/>
            <a:ext cx="2699221" cy="1381252"/>
            <a:chOff x="4303785" y="5285317"/>
            <a:chExt cx="2699221" cy="1381252"/>
          </a:xfrm>
        </p:grpSpPr>
        <p:grpSp>
          <p:nvGrpSpPr>
            <p:cNvPr id="130" name="グループ化 129"/>
            <p:cNvGrpSpPr/>
            <p:nvPr/>
          </p:nvGrpSpPr>
          <p:grpSpPr>
            <a:xfrm>
              <a:off x="4303785" y="5285317"/>
              <a:ext cx="2699221" cy="1381252"/>
              <a:chOff x="4303786" y="3714852"/>
              <a:chExt cx="2689200" cy="1440000"/>
            </a:xfrm>
          </p:grpSpPr>
          <p:sp>
            <p:nvSpPr>
              <p:cNvPr id="134" name="Rectangle 24"/>
              <p:cNvSpPr>
                <a:spLocks noChangeArrowheads="1"/>
              </p:cNvSpPr>
              <p:nvPr/>
            </p:nvSpPr>
            <p:spPr bwMode="auto">
              <a:xfrm>
                <a:off x="4303786" y="3714852"/>
                <a:ext cx="2689200" cy="1440000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35" name="Text Box 114"/>
              <p:cNvSpPr txBox="1">
                <a:spLocks noChangeArrowheads="1"/>
              </p:cNvSpPr>
              <p:nvPr/>
            </p:nvSpPr>
            <p:spPr bwMode="auto">
              <a:xfrm>
                <a:off x="5823653" y="4407291"/>
                <a:ext cx="212410" cy="84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ja-JP" altLang="en-US" sz="500" b="1" dirty="0">
                    <a:solidFill>
                      <a:srgbClr val="FFFFFF"/>
                    </a:solidFill>
                    <a:latin typeface="ＭＳ Ｐゴシック" pitchFamily="50" charset="-128"/>
                  </a:rPr>
                  <a:t>振動時</a:t>
                </a:r>
              </a:p>
            </p:txBody>
          </p:sp>
          <p:sp>
            <p:nvSpPr>
              <p:cNvPr id="136" name="Text Box 169"/>
              <p:cNvSpPr txBox="1">
                <a:spLocks noChangeArrowheads="1"/>
              </p:cNvSpPr>
              <p:nvPr/>
            </p:nvSpPr>
            <p:spPr bwMode="auto">
              <a:xfrm>
                <a:off x="5620104" y="4976587"/>
                <a:ext cx="1306514" cy="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" dirty="0">
                  <a:solidFill>
                    <a:srgbClr val="000000"/>
                  </a:solidFill>
                  <a:latin typeface="ＭＳ Ｐゴシック" pitchFamily="50" charset="-128"/>
                </a:endParaRPr>
              </a:p>
            </p:txBody>
          </p:sp>
        </p:grpSp>
        <p:pic>
          <p:nvPicPr>
            <p:cNvPr id="131" name="図 130"/>
            <p:cNvPicPr>
              <a:picLocks noChangeAspect="1"/>
            </p:cNvPicPr>
            <p:nvPr/>
          </p:nvPicPr>
          <p:blipFill rotWithShape="1">
            <a:blip r:embed="rId2"/>
            <a:srcRect l="4024" r="9301"/>
            <a:stretch/>
          </p:blipFill>
          <p:spPr>
            <a:xfrm>
              <a:off x="5963265" y="5525969"/>
              <a:ext cx="1025932" cy="1117084"/>
            </a:xfrm>
            <a:prstGeom prst="rect">
              <a:avLst/>
            </a:prstGeom>
          </p:spPr>
        </p:pic>
        <p:sp>
          <p:nvSpPr>
            <p:cNvPr id="132" name="テキスト ボックス 131"/>
            <p:cNvSpPr txBox="1"/>
            <p:nvPr/>
          </p:nvSpPr>
          <p:spPr>
            <a:xfrm>
              <a:off x="4355286" y="5779598"/>
              <a:ext cx="17756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おしゃれなカフェ風や</a:t>
              </a:r>
              <a:endParaRPr lang="en-US" altLang="ja-JP" sz="600" dirty="0"/>
            </a:p>
            <a:p>
              <a:r>
                <a:rPr lang="ja-JP" altLang="en-US" sz="600" dirty="0"/>
                <a:t>ヴィンテージスタイルにマッチする、</a:t>
              </a:r>
              <a:endParaRPr lang="en-US" altLang="ja-JP" sz="600" dirty="0"/>
            </a:p>
            <a:p>
              <a:r>
                <a:rPr lang="ja-JP" altLang="en-US" sz="600" dirty="0"/>
                <a:t>うづくり加工を施したアンティーク色棚板をご用意。</a:t>
              </a:r>
              <a:endParaRPr lang="en-US" altLang="ja-JP" sz="600" dirty="0"/>
            </a:p>
            <a:p>
              <a:r>
                <a:rPr lang="ja-JP" altLang="en-US" sz="600" dirty="0"/>
                <a:t>木材本来の外観や触感をお楽しみいただくため、より自然な塗装にこだわっています。</a:t>
              </a:r>
              <a:endParaRPr lang="en-US" altLang="ja-JP" sz="600" dirty="0"/>
            </a:p>
          </p:txBody>
        </p:sp>
        <p:sp>
          <p:nvSpPr>
            <p:cNvPr id="133" name="Rectangle 24"/>
            <p:cNvSpPr>
              <a:spLocks noChangeArrowheads="1"/>
            </p:cNvSpPr>
            <p:nvPr/>
          </p:nvSpPr>
          <p:spPr bwMode="auto">
            <a:xfrm>
              <a:off x="4312307" y="5287260"/>
              <a:ext cx="2689200" cy="13590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アンティーク色棚板</a:t>
              </a: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3643691" y="4732941"/>
            <a:ext cx="2734028" cy="1381252"/>
            <a:chOff x="7036079" y="5285317"/>
            <a:chExt cx="2734028" cy="1381252"/>
          </a:xfrm>
        </p:grpSpPr>
        <p:sp>
          <p:nvSpPr>
            <p:cNvPr id="138" name="Text Box 350"/>
            <p:cNvSpPr txBox="1">
              <a:spLocks noChangeArrowheads="1"/>
            </p:cNvSpPr>
            <p:nvPr/>
          </p:nvSpPr>
          <p:spPr bwMode="auto">
            <a:xfrm>
              <a:off x="7137586" y="6452902"/>
              <a:ext cx="720725" cy="81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ja-JP" altLang="en-US" sz="500" dirty="0">
                <a:latin typeface="ＭＳ Ｐゴシック" pitchFamily="50" charset="-128"/>
              </a:endParaRPr>
            </a:p>
          </p:txBody>
        </p:sp>
        <p:sp>
          <p:nvSpPr>
            <p:cNvPr id="139" name="Text Box 352"/>
            <p:cNvSpPr txBox="1">
              <a:spLocks noChangeArrowheads="1"/>
            </p:cNvSpPr>
            <p:nvPr/>
          </p:nvSpPr>
          <p:spPr bwMode="auto">
            <a:xfrm>
              <a:off x="7149434" y="5342040"/>
              <a:ext cx="2305635" cy="12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 sz="600" dirty="0">
                <a:latin typeface="ＭＳ Ｐゴシック" pitchFamily="50" charset="-128"/>
              </a:endParaRPr>
            </a:p>
          </p:txBody>
        </p:sp>
        <p:sp>
          <p:nvSpPr>
            <p:cNvPr id="140" name="Rectangle 24"/>
            <p:cNvSpPr>
              <a:spLocks noChangeArrowheads="1"/>
            </p:cNvSpPr>
            <p:nvPr/>
          </p:nvSpPr>
          <p:spPr bwMode="auto">
            <a:xfrm>
              <a:off x="7071361" y="5285317"/>
              <a:ext cx="2689200" cy="1381252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dirty="0">
                <a:latin typeface="+mj-ea"/>
                <a:ea typeface="+mj-ea"/>
              </a:endParaRPr>
            </a:p>
          </p:txBody>
        </p:sp>
        <p:pic>
          <p:nvPicPr>
            <p:cNvPr id="141" name="図 140"/>
            <p:cNvPicPr>
              <a:picLocks noChangeAspect="1"/>
            </p:cNvPicPr>
            <p:nvPr/>
          </p:nvPicPr>
          <p:blipFill rotWithShape="1">
            <a:blip r:embed="rId3"/>
            <a:srcRect t="6234" r="68148" b="13937"/>
            <a:stretch/>
          </p:blipFill>
          <p:spPr>
            <a:xfrm>
              <a:off x="7099253" y="5664749"/>
              <a:ext cx="830802" cy="912315"/>
            </a:xfrm>
            <a:prstGeom prst="rect">
              <a:avLst/>
            </a:prstGeom>
          </p:spPr>
        </p:pic>
        <p:sp>
          <p:nvSpPr>
            <p:cNvPr id="142" name="テキスト ボックス 141"/>
            <p:cNvSpPr txBox="1"/>
            <p:nvPr/>
          </p:nvSpPr>
          <p:spPr>
            <a:xfrm>
              <a:off x="7036079" y="5486665"/>
              <a:ext cx="5148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壁付け</a:t>
              </a:r>
              <a:endParaRPr kumimoji="1" lang="ja-JP" altLang="en-US" sz="800" b="1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7913413" y="5485652"/>
              <a:ext cx="584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床置き</a:t>
              </a: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8785489" y="5484475"/>
              <a:ext cx="5386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天吊り</a:t>
              </a:r>
            </a:p>
          </p:txBody>
        </p:sp>
        <p:pic>
          <p:nvPicPr>
            <p:cNvPr id="145" name="図 144"/>
            <p:cNvPicPr>
              <a:picLocks noChangeAspect="1"/>
            </p:cNvPicPr>
            <p:nvPr/>
          </p:nvPicPr>
          <p:blipFill rotWithShape="1">
            <a:blip r:embed="rId3"/>
            <a:srcRect l="33061" t="6234" r="34299" b="13937"/>
            <a:stretch/>
          </p:blipFill>
          <p:spPr>
            <a:xfrm>
              <a:off x="7961585" y="5664749"/>
              <a:ext cx="851339" cy="912315"/>
            </a:xfrm>
            <a:prstGeom prst="rect">
              <a:avLst/>
            </a:prstGeom>
          </p:spPr>
        </p:pic>
        <p:pic>
          <p:nvPicPr>
            <p:cNvPr id="146" name="図 145"/>
            <p:cNvPicPr>
              <a:picLocks noChangeAspect="1"/>
            </p:cNvPicPr>
            <p:nvPr/>
          </p:nvPicPr>
          <p:blipFill rotWithShape="1">
            <a:blip r:embed="rId3"/>
            <a:srcRect l="67212" t="6234" b="13937"/>
            <a:stretch/>
          </p:blipFill>
          <p:spPr>
            <a:xfrm>
              <a:off x="8852337" y="5664749"/>
              <a:ext cx="855193" cy="912315"/>
            </a:xfrm>
            <a:prstGeom prst="rect">
              <a:avLst/>
            </a:prstGeom>
          </p:spPr>
        </p:pic>
        <p:sp>
          <p:nvSpPr>
            <p:cNvPr id="147" name="Rectangle 24"/>
            <p:cNvSpPr>
              <a:spLocks noChangeArrowheads="1"/>
            </p:cNvSpPr>
            <p:nvPr/>
          </p:nvSpPr>
          <p:spPr bwMode="auto">
            <a:xfrm>
              <a:off x="7080907" y="5287260"/>
              <a:ext cx="2689200" cy="13590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選べる設置方法</a:t>
              </a:r>
            </a:p>
          </p:txBody>
        </p:sp>
      </p:grpSp>
      <p:sp>
        <p:nvSpPr>
          <p:cNvPr id="158" name="テキスト ボックス 157"/>
          <p:cNvSpPr txBox="1"/>
          <p:nvPr/>
        </p:nvSpPr>
        <p:spPr>
          <a:xfrm>
            <a:off x="3745198" y="996577"/>
            <a:ext cx="17871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壁付け・床置き</a:t>
            </a:r>
            <a:endParaRPr kumimoji="1" lang="ja-JP" altLang="en-US" sz="1050" dirty="0"/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6698710" y="996577"/>
            <a:ext cx="17871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天吊り</a:t>
            </a:r>
          </a:p>
        </p:txBody>
      </p:sp>
      <p:grpSp>
        <p:nvGrpSpPr>
          <p:cNvPr id="181" name="グループ化 180"/>
          <p:cNvGrpSpPr/>
          <p:nvPr/>
        </p:nvGrpSpPr>
        <p:grpSpPr>
          <a:xfrm>
            <a:off x="474224" y="1342533"/>
            <a:ext cx="2706658" cy="1553208"/>
            <a:chOff x="4282419" y="3689799"/>
            <a:chExt cx="2706658" cy="1553208"/>
          </a:xfrm>
        </p:grpSpPr>
        <p:grpSp>
          <p:nvGrpSpPr>
            <p:cNvPr id="182" name="グループ化 181"/>
            <p:cNvGrpSpPr/>
            <p:nvPr/>
          </p:nvGrpSpPr>
          <p:grpSpPr>
            <a:xfrm>
              <a:off x="4299877" y="3689799"/>
              <a:ext cx="2689200" cy="1553208"/>
              <a:chOff x="4303786" y="3714852"/>
              <a:chExt cx="2689200" cy="1440000"/>
            </a:xfrm>
          </p:grpSpPr>
          <p:grpSp>
            <p:nvGrpSpPr>
              <p:cNvPr id="189" name="グループ化 188"/>
              <p:cNvGrpSpPr/>
              <p:nvPr/>
            </p:nvGrpSpPr>
            <p:grpSpPr>
              <a:xfrm>
                <a:off x="4303786" y="3714852"/>
                <a:ext cx="2689200" cy="1440000"/>
                <a:chOff x="5690792" y="692013"/>
                <a:chExt cx="2689200" cy="1440000"/>
              </a:xfrm>
            </p:grpSpPr>
            <p:sp>
              <p:nvSpPr>
                <p:cNvPr id="191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692013"/>
                  <a:ext cx="2689200" cy="1440000"/>
                </a:xfrm>
                <a:prstGeom prst="rect">
                  <a:avLst/>
                </a:prstGeom>
                <a:noFill/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ja-JP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192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696132"/>
                  <a:ext cx="2689200" cy="126000"/>
                </a:xfrm>
                <a:prstGeom prst="rect">
                  <a:avLst/>
                </a:prstGeom>
                <a:solidFill>
                  <a:srgbClr val="4D4D4D"/>
                </a:solidFill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rIns="0" bIns="0" anchor="ctr"/>
                <a:lstStyle/>
                <a:p>
                  <a:r>
                    <a:rPr lang="ja-JP" altLang="en-US" sz="8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納まり</a:t>
                  </a:r>
                </a:p>
              </p:txBody>
            </p:sp>
          </p:grpSp>
          <p:sp>
            <p:nvSpPr>
              <p:cNvPr id="190" name="Text Box 88"/>
              <p:cNvSpPr txBox="1">
                <a:spLocks noChangeArrowheads="1"/>
              </p:cNvSpPr>
              <p:nvPr/>
            </p:nvSpPr>
            <p:spPr bwMode="auto">
              <a:xfrm>
                <a:off x="5394278" y="3895016"/>
                <a:ext cx="1235984" cy="92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83" name="テキスト ボックス 182"/>
            <p:cNvSpPr txBox="1"/>
            <p:nvPr/>
          </p:nvSpPr>
          <p:spPr>
            <a:xfrm>
              <a:off x="4282419" y="4751944"/>
              <a:ext cx="1098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フレームイン</a:t>
              </a:r>
              <a:r>
                <a:rPr lang="ja-JP" altLang="en-US" sz="800" b="1" dirty="0"/>
                <a:t>タイプ</a:t>
              </a:r>
              <a:endParaRPr kumimoji="1" lang="en-US" altLang="ja-JP" sz="800" b="1" dirty="0"/>
            </a:p>
          </p:txBody>
        </p:sp>
        <p:sp>
          <p:nvSpPr>
            <p:cNvPr id="184" name="テキスト ボックス 183"/>
            <p:cNvSpPr txBox="1"/>
            <p:nvPr/>
          </p:nvSpPr>
          <p:spPr>
            <a:xfrm>
              <a:off x="5561580" y="4751944"/>
              <a:ext cx="1098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フレームアウト</a:t>
              </a:r>
              <a:r>
                <a:rPr lang="ja-JP" altLang="en-US" sz="800" b="1" dirty="0"/>
                <a:t>タイプ</a:t>
              </a:r>
              <a:endParaRPr kumimoji="1" lang="en-US" altLang="ja-JP" sz="800" b="1" dirty="0"/>
            </a:p>
          </p:txBody>
        </p:sp>
        <p:sp>
          <p:nvSpPr>
            <p:cNvPr id="185" name="テキスト ボックス 184"/>
            <p:cNvSpPr txBox="1"/>
            <p:nvPr/>
          </p:nvSpPr>
          <p:spPr>
            <a:xfrm>
              <a:off x="4309688" y="4905515"/>
              <a:ext cx="1293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シンプルなインテリアにマッチする</a:t>
              </a:r>
              <a:endParaRPr lang="en-US" altLang="ja-JP" sz="600" dirty="0"/>
            </a:p>
            <a:p>
              <a:r>
                <a:rPr lang="ja-JP" altLang="en-US" sz="600" dirty="0"/>
                <a:t>すっきりスマートな納まりです。</a:t>
              </a:r>
              <a:endParaRPr lang="en-US" altLang="ja-JP" sz="600" dirty="0"/>
            </a:p>
          </p:txBody>
        </p:sp>
        <p:sp>
          <p:nvSpPr>
            <p:cNvPr id="186" name="テキスト ボックス 185"/>
            <p:cNvSpPr txBox="1"/>
            <p:nvPr/>
          </p:nvSpPr>
          <p:spPr>
            <a:xfrm>
              <a:off x="5534757" y="4905515"/>
              <a:ext cx="144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カジュアルな雰囲気のインテリアには、</a:t>
              </a:r>
              <a:endParaRPr lang="en-US" altLang="ja-JP" sz="600" dirty="0"/>
            </a:p>
            <a:p>
              <a:r>
                <a:rPr lang="ja-JP" altLang="en-US" sz="600" dirty="0"/>
                <a:t>ほどよいラフなスタイルがおすすめです。</a:t>
              </a:r>
              <a:endParaRPr lang="en-US" altLang="ja-JP" sz="600" dirty="0"/>
            </a:p>
          </p:txBody>
        </p:sp>
        <p:pic>
          <p:nvPicPr>
            <p:cNvPr id="187" name="図 186"/>
            <p:cNvPicPr>
              <a:picLocks noChangeAspect="1"/>
            </p:cNvPicPr>
            <p:nvPr/>
          </p:nvPicPr>
          <p:blipFill rotWithShape="1">
            <a:blip r:embed="rId4"/>
            <a:srcRect l="3253" t="9780" r="26848" b="20321"/>
            <a:stretch/>
          </p:blipFill>
          <p:spPr>
            <a:xfrm>
              <a:off x="4343975" y="3971926"/>
              <a:ext cx="1159539" cy="769120"/>
            </a:xfrm>
            <a:prstGeom prst="rect">
              <a:avLst/>
            </a:prstGeom>
          </p:spPr>
        </p:pic>
        <p:pic>
          <p:nvPicPr>
            <p:cNvPr id="188" name="図 187"/>
            <p:cNvPicPr>
              <a:picLocks noChangeAspect="1"/>
            </p:cNvPicPr>
            <p:nvPr/>
          </p:nvPicPr>
          <p:blipFill rotWithShape="1">
            <a:blip r:embed="rId5"/>
            <a:srcRect l="1" t="14765" r="31295" b="16532"/>
            <a:stretch/>
          </p:blipFill>
          <p:spPr>
            <a:xfrm>
              <a:off x="5640886" y="3963376"/>
              <a:ext cx="1172702" cy="785658"/>
            </a:xfrm>
            <a:prstGeom prst="rect">
              <a:avLst/>
            </a:prstGeom>
          </p:spPr>
        </p:pic>
      </p:grpSp>
      <p:grpSp>
        <p:nvGrpSpPr>
          <p:cNvPr id="193" name="グループ化 192"/>
          <p:cNvGrpSpPr/>
          <p:nvPr/>
        </p:nvGrpSpPr>
        <p:grpSpPr>
          <a:xfrm>
            <a:off x="479733" y="3099388"/>
            <a:ext cx="2705916" cy="1553089"/>
            <a:chOff x="7054646" y="3689798"/>
            <a:chExt cx="2705916" cy="1553089"/>
          </a:xfrm>
        </p:grpSpPr>
        <p:grpSp>
          <p:nvGrpSpPr>
            <p:cNvPr id="194" name="グループ化 193"/>
            <p:cNvGrpSpPr/>
            <p:nvPr/>
          </p:nvGrpSpPr>
          <p:grpSpPr>
            <a:xfrm>
              <a:off x="7071361" y="3689798"/>
              <a:ext cx="2689200" cy="1553089"/>
              <a:chOff x="5690792" y="692012"/>
              <a:chExt cx="2689200" cy="1620293"/>
            </a:xfrm>
          </p:grpSpPr>
          <p:sp>
            <p:nvSpPr>
              <p:cNvPr id="201" name="Rectangle 24"/>
              <p:cNvSpPr>
                <a:spLocks noChangeArrowheads="1"/>
              </p:cNvSpPr>
              <p:nvPr/>
            </p:nvSpPr>
            <p:spPr bwMode="auto">
              <a:xfrm>
                <a:off x="5690792" y="696132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オプション</a:t>
                </a:r>
              </a:p>
            </p:txBody>
          </p:sp>
          <p:sp>
            <p:nvSpPr>
              <p:cNvPr id="202" name="Rectangle 24"/>
              <p:cNvSpPr>
                <a:spLocks noChangeArrowheads="1"/>
              </p:cNvSpPr>
              <p:nvPr/>
            </p:nvSpPr>
            <p:spPr bwMode="auto">
              <a:xfrm>
                <a:off x="5690792" y="692012"/>
                <a:ext cx="2689200" cy="1620293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dirty="0">
                  <a:latin typeface="+mj-ea"/>
                  <a:ea typeface="+mj-ea"/>
                </a:endParaRPr>
              </a:p>
            </p:txBody>
          </p:sp>
        </p:grpSp>
        <p:sp>
          <p:nvSpPr>
            <p:cNvPr id="195" name="テキスト ボックス 194"/>
            <p:cNvSpPr txBox="1"/>
            <p:nvPr/>
          </p:nvSpPr>
          <p:spPr>
            <a:xfrm>
              <a:off x="7054646" y="4762367"/>
              <a:ext cx="1358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+mn-ea"/>
                </a:rPr>
                <a:t>グラスハンガー</a:t>
              </a:r>
            </a:p>
          </p:txBody>
        </p:sp>
        <p:sp>
          <p:nvSpPr>
            <p:cNvPr id="196" name="テキスト ボックス 195"/>
            <p:cNvSpPr txBox="1"/>
            <p:nvPr/>
          </p:nvSpPr>
          <p:spPr>
            <a:xfrm>
              <a:off x="7064898" y="4907104"/>
              <a:ext cx="1452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/>
                <a:t>高さと幅のあるワイングラスも、</a:t>
              </a:r>
              <a:endParaRPr kumimoji="1" lang="en-US" altLang="ja-JP" sz="600" dirty="0"/>
            </a:p>
            <a:p>
              <a:r>
                <a:rPr kumimoji="1" lang="ja-JP" altLang="en-US" sz="600" dirty="0"/>
                <a:t>お店の</a:t>
              </a:r>
              <a:r>
                <a:rPr lang="ja-JP" altLang="en-US" sz="600" dirty="0"/>
                <a:t>ようにおしゃれに収納できます。</a:t>
              </a:r>
              <a:endParaRPr lang="en-US" altLang="ja-JP" sz="600" dirty="0"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8404033" y="4786550"/>
              <a:ext cx="9105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ハンギングバー</a:t>
              </a:r>
              <a:endParaRPr kumimoji="1" lang="ja-JP" altLang="en-US" sz="800" b="1" dirty="0"/>
            </a:p>
          </p:txBody>
        </p:sp>
        <p:sp>
          <p:nvSpPr>
            <p:cNvPr id="198" name="テキスト ボックス 197"/>
            <p:cNvSpPr txBox="1"/>
            <p:nvPr/>
          </p:nvSpPr>
          <p:spPr>
            <a:xfrm>
              <a:off x="8390914" y="4906100"/>
              <a:ext cx="1369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/>
                <a:t>普段使いの服や、キッチンツールを</a:t>
              </a:r>
              <a:endParaRPr lang="en-US" altLang="ja-JP" sz="600" dirty="0"/>
            </a:p>
            <a:p>
              <a:r>
                <a:rPr kumimoji="1" lang="ja-JP" altLang="en-US" sz="600" dirty="0"/>
                <a:t>掛けて収納することができます。</a:t>
              </a:r>
            </a:p>
          </p:txBody>
        </p:sp>
        <p:pic>
          <p:nvPicPr>
            <p:cNvPr id="199" name="図 198"/>
            <p:cNvPicPr>
              <a:picLocks noChangeAspect="1"/>
            </p:cNvPicPr>
            <p:nvPr/>
          </p:nvPicPr>
          <p:blipFill rotWithShape="1">
            <a:blip r:embed="rId6"/>
            <a:srcRect t="1425" b="2292"/>
            <a:stretch/>
          </p:blipFill>
          <p:spPr>
            <a:xfrm>
              <a:off x="7149433" y="3950209"/>
              <a:ext cx="1212877" cy="799592"/>
            </a:xfrm>
            <a:prstGeom prst="rect">
              <a:avLst/>
            </a:prstGeom>
          </p:spPr>
        </p:pic>
        <p:pic>
          <p:nvPicPr>
            <p:cNvPr id="200" name="図 199"/>
            <p:cNvPicPr>
              <a:picLocks noChangeAspect="1"/>
            </p:cNvPicPr>
            <p:nvPr/>
          </p:nvPicPr>
          <p:blipFill rotWithShape="1">
            <a:blip r:embed="rId7"/>
            <a:srcRect t="894" b="21912"/>
            <a:stretch/>
          </p:blipFill>
          <p:spPr>
            <a:xfrm>
              <a:off x="8457649" y="3958254"/>
              <a:ext cx="1218151" cy="779521"/>
            </a:xfrm>
            <a:prstGeom prst="rect">
              <a:avLst/>
            </a:prstGeom>
          </p:spPr>
        </p:pic>
      </p:grpSp>
      <p:grpSp>
        <p:nvGrpSpPr>
          <p:cNvPr id="111" name="グループ化 110"/>
          <p:cNvGrpSpPr/>
          <p:nvPr/>
        </p:nvGrpSpPr>
        <p:grpSpPr>
          <a:xfrm>
            <a:off x="3667419" y="1342533"/>
            <a:ext cx="2689200" cy="2952000"/>
            <a:chOff x="7076993" y="692147"/>
            <a:chExt cx="2689200" cy="2952000"/>
          </a:xfrm>
        </p:grpSpPr>
        <p:grpSp>
          <p:nvGrpSpPr>
            <p:cNvPr id="112" name="グループ化 111"/>
            <p:cNvGrpSpPr/>
            <p:nvPr/>
          </p:nvGrpSpPr>
          <p:grpSpPr>
            <a:xfrm>
              <a:off x="7076993" y="692147"/>
              <a:ext cx="2689200" cy="2952000"/>
              <a:chOff x="5690792" y="2199507"/>
              <a:chExt cx="2689200" cy="2952000"/>
            </a:xfrm>
          </p:grpSpPr>
          <p:sp>
            <p:nvSpPr>
              <p:cNvPr id="153" name="Rectangle 24"/>
              <p:cNvSpPr>
                <a:spLocks noChangeArrowheads="1"/>
              </p:cNvSpPr>
              <p:nvPr/>
            </p:nvSpPr>
            <p:spPr bwMode="auto">
              <a:xfrm>
                <a:off x="5690792" y="2199507"/>
                <a:ext cx="2689200" cy="2952000"/>
              </a:xfrm>
              <a:prstGeom prst="rect">
                <a:avLst/>
              </a:prstGeom>
              <a:noFill/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j-ea"/>
                  <a:ea typeface="+mj-ea"/>
                </a:endParaRPr>
              </a:p>
            </p:txBody>
          </p:sp>
          <p:sp>
            <p:nvSpPr>
              <p:cNvPr id="154" name="Rectangle 24"/>
              <p:cNvSpPr>
                <a:spLocks noChangeArrowheads="1"/>
              </p:cNvSpPr>
              <p:nvPr/>
            </p:nvSpPr>
            <p:spPr bwMode="auto">
              <a:xfrm>
                <a:off x="5690792" y="2199507"/>
                <a:ext cx="2689200" cy="126000"/>
              </a:xfrm>
              <a:prstGeom prst="rect">
                <a:avLst/>
              </a:prstGeom>
              <a:solidFill>
                <a:srgbClr val="4D4D4D"/>
              </a:solidFill>
              <a:ln w="6350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tIns="0" rIns="0" bIns="0" anchor="ctr"/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  <a:latin typeface="+mj-ea"/>
                    <a:ea typeface="+mj-ea"/>
                  </a:rPr>
                  <a:t>仕様</a:t>
                </a:r>
              </a:p>
            </p:txBody>
          </p:sp>
        </p:grpSp>
        <p:grpSp>
          <p:nvGrpSpPr>
            <p:cNvPr id="113" name="グループ化 112"/>
            <p:cNvGrpSpPr/>
            <p:nvPr/>
          </p:nvGrpSpPr>
          <p:grpSpPr>
            <a:xfrm>
              <a:off x="7082767" y="2252541"/>
              <a:ext cx="2566047" cy="1289730"/>
              <a:chOff x="7082767" y="2252541"/>
              <a:chExt cx="2566047" cy="1289730"/>
            </a:xfrm>
          </p:grpSpPr>
          <p:sp>
            <p:nvSpPr>
              <p:cNvPr id="125" name="テキスト ボックス 124"/>
              <p:cNvSpPr txBox="1"/>
              <p:nvPr/>
            </p:nvSpPr>
            <p:spPr>
              <a:xfrm>
                <a:off x="7098895" y="2252541"/>
                <a:ext cx="178712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/>
                  <a:t>棚板の間隔はお好みでアレンジ可能</a:t>
                </a:r>
              </a:p>
            </p:txBody>
          </p:sp>
          <p:sp>
            <p:nvSpPr>
              <p:cNvPr id="148" name="テキスト ボックス 147"/>
              <p:cNvSpPr txBox="1"/>
              <p:nvPr/>
            </p:nvSpPr>
            <p:spPr>
              <a:xfrm>
                <a:off x="7082767" y="3265272"/>
                <a:ext cx="25660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latin typeface="+mn-ea"/>
                  </a:rPr>
                  <a:t>背の高いものを置きたいときや、間隔をアレンジしたいときに、</a:t>
                </a:r>
                <a:endParaRPr lang="en-US" altLang="ja-JP" sz="600" dirty="0">
                  <a:latin typeface="+mn-ea"/>
                </a:endParaRPr>
              </a:p>
              <a:p>
                <a:r>
                  <a:rPr lang="ja-JP" altLang="en-US" sz="600" dirty="0">
                    <a:latin typeface="+mn-ea"/>
                  </a:rPr>
                  <a:t>棚板の高さを調整できます。</a:t>
                </a:r>
                <a:endParaRPr lang="en-US" altLang="ja-JP" sz="600" dirty="0">
                  <a:latin typeface="+mn-ea"/>
                </a:endParaRPr>
              </a:p>
            </p:txBody>
          </p:sp>
          <p:grpSp>
            <p:nvGrpSpPr>
              <p:cNvPr id="149" name="グループ化 148"/>
              <p:cNvGrpSpPr/>
              <p:nvPr/>
            </p:nvGrpSpPr>
            <p:grpSpPr>
              <a:xfrm>
                <a:off x="8604208" y="2432175"/>
                <a:ext cx="941563" cy="853955"/>
                <a:chOff x="8660236" y="2358550"/>
                <a:chExt cx="1039443" cy="942728"/>
              </a:xfrm>
            </p:grpSpPr>
            <p:pic>
              <p:nvPicPr>
                <p:cNvPr id="151" name="図 15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60236" y="2358550"/>
                  <a:ext cx="935613" cy="942728"/>
                </a:xfrm>
                <a:prstGeom prst="rect">
                  <a:avLst/>
                </a:prstGeom>
              </p:spPr>
            </p:pic>
            <p:sp>
              <p:nvSpPr>
                <p:cNvPr id="152" name="テキスト ボックス 151"/>
                <p:cNvSpPr txBox="1"/>
                <p:nvPr/>
              </p:nvSpPr>
              <p:spPr>
                <a:xfrm>
                  <a:off x="8947932" y="2827793"/>
                  <a:ext cx="751747" cy="284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600" dirty="0">
                      <a:latin typeface="+mn-ea"/>
                    </a:rPr>
                    <a:t>110mm</a:t>
                  </a:r>
                  <a:r>
                    <a:rPr lang="ja-JP" altLang="en-US" sz="600" dirty="0">
                      <a:latin typeface="+mn-ea"/>
                    </a:rPr>
                    <a:t>ピッチ</a:t>
                  </a:r>
                  <a:endParaRPr lang="en-US" altLang="ja-JP" sz="600" dirty="0">
                    <a:latin typeface="+mn-ea"/>
                  </a:endParaRPr>
                </a:p>
                <a:p>
                  <a:r>
                    <a:rPr lang="ja-JP" altLang="en-US" sz="600" dirty="0">
                      <a:latin typeface="+mn-ea"/>
                    </a:rPr>
                    <a:t>で調整できます</a:t>
                  </a:r>
                  <a:endParaRPr lang="en-US" altLang="ja-JP" sz="600" dirty="0">
                    <a:latin typeface="+mn-ea"/>
                  </a:endParaRPr>
                </a:p>
              </p:txBody>
            </p:sp>
          </p:grpSp>
          <p:pic>
            <p:nvPicPr>
              <p:cNvPr id="150" name="図 149"/>
              <p:cNvPicPr>
                <a:picLocks noChangeAspect="1"/>
              </p:cNvPicPr>
              <p:nvPr/>
            </p:nvPicPr>
            <p:blipFill rotWithShape="1">
              <a:blip r:embed="rId9"/>
              <a:srcRect l="14479" t="11271" r="9985" b="18729"/>
              <a:stretch/>
            </p:blipFill>
            <p:spPr>
              <a:xfrm>
                <a:off x="7195930" y="2449002"/>
                <a:ext cx="1208599" cy="811877"/>
              </a:xfrm>
              <a:prstGeom prst="rect">
                <a:avLst/>
              </a:prstGeom>
            </p:spPr>
          </p:pic>
        </p:grpSp>
        <p:grpSp>
          <p:nvGrpSpPr>
            <p:cNvPr id="114" name="グループ化 113"/>
            <p:cNvGrpSpPr/>
            <p:nvPr/>
          </p:nvGrpSpPr>
          <p:grpSpPr>
            <a:xfrm>
              <a:off x="7085330" y="851533"/>
              <a:ext cx="2675231" cy="1280314"/>
              <a:chOff x="7085330" y="851533"/>
              <a:chExt cx="2675231" cy="1280314"/>
            </a:xfrm>
          </p:grpSpPr>
          <p:sp>
            <p:nvSpPr>
              <p:cNvPr id="115" name="テキスト ボックス 114"/>
              <p:cNvSpPr txBox="1"/>
              <p:nvPr/>
            </p:nvSpPr>
            <p:spPr>
              <a:xfrm>
                <a:off x="7106717" y="851533"/>
                <a:ext cx="26538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>
                    <a:latin typeface="+mn-ea"/>
                  </a:rPr>
                  <a:t>棚板の奥行は</a:t>
                </a:r>
                <a:r>
                  <a:rPr kumimoji="1" lang="en-US" altLang="ja-JP" sz="800" b="1" dirty="0">
                    <a:latin typeface="+mn-ea"/>
                  </a:rPr>
                  <a:t>30cm</a:t>
                </a:r>
                <a:r>
                  <a:rPr kumimoji="1" lang="ja-JP" altLang="en-US" sz="800" b="1" dirty="0">
                    <a:latin typeface="+mn-ea"/>
                  </a:rPr>
                  <a:t>・耐荷重</a:t>
                </a:r>
                <a:r>
                  <a:rPr kumimoji="1" lang="en-US" altLang="ja-JP" sz="800" b="1" dirty="0">
                    <a:latin typeface="+mn-ea"/>
                  </a:rPr>
                  <a:t>25kg</a:t>
                </a:r>
                <a:r>
                  <a:rPr lang="en-US" altLang="ja-JP" sz="800" b="1" dirty="0">
                    <a:latin typeface="+mn-ea"/>
                  </a:rPr>
                  <a:t>/</a:t>
                </a:r>
                <a:r>
                  <a:rPr lang="ja-JP" altLang="en-US" sz="800" b="1" dirty="0">
                    <a:latin typeface="+mn-ea"/>
                  </a:rPr>
                  <a:t>枚（フレーム内々）</a:t>
                </a:r>
                <a:endParaRPr kumimoji="1" lang="en-US" altLang="ja-JP" sz="800" b="1" dirty="0">
                  <a:latin typeface="+mn-ea"/>
                </a:endParaRPr>
              </a:p>
            </p:txBody>
          </p:sp>
          <p:sp>
            <p:nvSpPr>
              <p:cNvPr id="116" name="テキスト ボックス 115"/>
              <p:cNvSpPr txBox="1"/>
              <p:nvPr/>
            </p:nvSpPr>
            <p:spPr>
              <a:xfrm>
                <a:off x="7085330" y="1947181"/>
                <a:ext cx="26222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" dirty="0">
                    <a:latin typeface="+mn-ea"/>
                  </a:rPr>
                  <a:t>お気に入りの書籍や食器、靴など</a:t>
                </a:r>
                <a:r>
                  <a:rPr lang="ja-JP" altLang="en-US" sz="600" dirty="0">
                    <a:latin typeface="+mn-ea"/>
                  </a:rPr>
                  <a:t>を</a:t>
                </a:r>
                <a:r>
                  <a:rPr kumimoji="1" lang="ja-JP" altLang="en-US" sz="600" dirty="0">
                    <a:latin typeface="+mn-ea"/>
                  </a:rPr>
                  <a:t>置くこともできる奥行です。</a:t>
                </a:r>
              </a:p>
            </p:txBody>
          </p:sp>
          <p:grpSp>
            <p:nvGrpSpPr>
              <p:cNvPr id="117" name="グループ化 116"/>
              <p:cNvGrpSpPr/>
              <p:nvPr/>
            </p:nvGrpSpPr>
            <p:grpSpPr>
              <a:xfrm>
                <a:off x="8491933" y="1093117"/>
                <a:ext cx="1070886" cy="783815"/>
                <a:chOff x="8288984" y="1027599"/>
                <a:chExt cx="1108663" cy="811465"/>
              </a:xfrm>
            </p:grpSpPr>
            <p:pic>
              <p:nvPicPr>
                <p:cNvPr id="119" name="図 118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984" y="1027599"/>
                  <a:ext cx="316909" cy="272715"/>
                </a:xfrm>
                <a:prstGeom prst="rect">
                  <a:avLst/>
                </a:prstGeom>
              </p:spPr>
            </p:pic>
            <p:pic>
              <p:nvPicPr>
                <p:cNvPr id="120" name="図 119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54240" y="1027600"/>
                  <a:ext cx="344107" cy="272715"/>
                </a:xfrm>
                <a:prstGeom prst="rect">
                  <a:avLst/>
                </a:prstGeom>
              </p:spPr>
            </p:pic>
            <p:pic>
              <p:nvPicPr>
                <p:cNvPr id="121" name="図 120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44645" y="1027599"/>
                  <a:ext cx="353002" cy="281564"/>
                </a:xfrm>
                <a:prstGeom prst="rect">
                  <a:avLst/>
                </a:prstGeom>
              </p:spPr>
            </p:pic>
            <p:pic>
              <p:nvPicPr>
                <p:cNvPr id="122" name="図 121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30144" y="1432977"/>
                  <a:ext cx="263533" cy="406087"/>
                </a:xfrm>
                <a:prstGeom prst="rect">
                  <a:avLst/>
                </a:prstGeom>
              </p:spPr>
            </p:pic>
            <p:pic>
              <p:nvPicPr>
                <p:cNvPr id="123" name="図 122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91914" y="1408437"/>
                  <a:ext cx="281629" cy="412619"/>
                </a:xfrm>
                <a:prstGeom prst="rect">
                  <a:avLst/>
                </a:prstGeom>
              </p:spPr>
            </p:pic>
            <p:pic>
              <p:nvPicPr>
                <p:cNvPr id="124" name="図 123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70113" y="1426445"/>
                  <a:ext cx="280064" cy="408863"/>
                </a:xfrm>
                <a:prstGeom prst="rect">
                  <a:avLst/>
                </a:prstGeom>
              </p:spPr>
            </p:pic>
          </p:grpSp>
          <p:pic>
            <p:nvPicPr>
              <p:cNvPr id="118" name="図 117"/>
              <p:cNvPicPr>
                <a:picLocks noChangeAspect="1"/>
              </p:cNvPicPr>
              <p:nvPr/>
            </p:nvPicPr>
            <p:blipFill rotWithShape="1">
              <a:blip r:embed="rId16"/>
              <a:srcRect l="6159" t="-846" r="8160" b="846"/>
              <a:stretch/>
            </p:blipFill>
            <p:spPr>
              <a:xfrm>
                <a:off x="7195686" y="1034393"/>
                <a:ext cx="1216794" cy="939934"/>
              </a:xfrm>
              <a:prstGeom prst="rect">
                <a:avLst/>
              </a:prstGeom>
            </p:spPr>
          </p:pic>
        </p:grpSp>
      </p:grpSp>
      <p:grpSp>
        <p:nvGrpSpPr>
          <p:cNvPr id="155" name="グループ化 154"/>
          <p:cNvGrpSpPr/>
          <p:nvPr/>
        </p:nvGrpSpPr>
        <p:grpSpPr>
          <a:xfrm>
            <a:off x="6611592" y="1342533"/>
            <a:ext cx="2689200" cy="2952000"/>
            <a:chOff x="7076993" y="692147"/>
            <a:chExt cx="2689200" cy="2952000"/>
          </a:xfrm>
        </p:grpSpPr>
        <p:grpSp>
          <p:nvGrpSpPr>
            <p:cNvPr id="156" name="グループ化 155"/>
            <p:cNvGrpSpPr/>
            <p:nvPr/>
          </p:nvGrpSpPr>
          <p:grpSpPr>
            <a:xfrm>
              <a:off x="7076993" y="692147"/>
              <a:ext cx="2689200" cy="2952000"/>
              <a:chOff x="7076993" y="692147"/>
              <a:chExt cx="2689200" cy="2952000"/>
            </a:xfrm>
          </p:grpSpPr>
          <p:grpSp>
            <p:nvGrpSpPr>
              <p:cNvPr id="204" name="グループ化 203"/>
              <p:cNvGrpSpPr/>
              <p:nvPr/>
            </p:nvGrpSpPr>
            <p:grpSpPr>
              <a:xfrm>
                <a:off x="7076993" y="692147"/>
                <a:ext cx="2689200" cy="2952000"/>
                <a:chOff x="5690792" y="2199507"/>
                <a:chExt cx="2689200" cy="2952000"/>
              </a:xfrm>
            </p:grpSpPr>
            <p:sp>
              <p:nvSpPr>
                <p:cNvPr id="219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2199507"/>
                  <a:ext cx="2689200" cy="2952000"/>
                </a:xfrm>
                <a:prstGeom prst="rect">
                  <a:avLst/>
                </a:prstGeom>
                <a:noFill/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20" name="Rectangle 24"/>
                <p:cNvSpPr>
                  <a:spLocks noChangeArrowheads="1"/>
                </p:cNvSpPr>
                <p:nvPr/>
              </p:nvSpPr>
              <p:spPr bwMode="auto">
                <a:xfrm>
                  <a:off x="5690792" y="2199507"/>
                  <a:ext cx="2689200" cy="126000"/>
                </a:xfrm>
                <a:prstGeom prst="rect">
                  <a:avLst/>
                </a:prstGeom>
                <a:solidFill>
                  <a:srgbClr val="4D4D4D"/>
                </a:solidFill>
                <a:ln w="635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rIns="0" bIns="0" anchor="ctr"/>
                <a:lstStyle/>
                <a:p>
                  <a:r>
                    <a:rPr lang="ja-JP" altLang="en-US" sz="8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仕様</a:t>
                  </a:r>
                </a:p>
              </p:txBody>
            </p:sp>
          </p:grpSp>
          <p:grpSp>
            <p:nvGrpSpPr>
              <p:cNvPr id="205" name="グループ化 204"/>
              <p:cNvGrpSpPr/>
              <p:nvPr/>
            </p:nvGrpSpPr>
            <p:grpSpPr>
              <a:xfrm>
                <a:off x="7082767" y="2252541"/>
                <a:ext cx="2677794" cy="1289730"/>
                <a:chOff x="7082767" y="2252541"/>
                <a:chExt cx="2677794" cy="1289730"/>
              </a:xfrm>
            </p:grpSpPr>
            <p:sp>
              <p:nvSpPr>
                <p:cNvPr id="217" name="テキスト ボックス 216"/>
                <p:cNvSpPr txBox="1"/>
                <p:nvPr/>
              </p:nvSpPr>
              <p:spPr>
                <a:xfrm>
                  <a:off x="7098895" y="2252541"/>
                  <a:ext cx="178712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800" b="1" dirty="0"/>
                    <a:t>こぼれ止め付き</a:t>
                  </a:r>
                </a:p>
              </p:txBody>
            </p:sp>
            <p:sp>
              <p:nvSpPr>
                <p:cNvPr id="218" name="テキスト ボックス 217"/>
                <p:cNvSpPr txBox="1"/>
                <p:nvPr/>
              </p:nvSpPr>
              <p:spPr>
                <a:xfrm>
                  <a:off x="7082767" y="3265272"/>
                  <a:ext cx="26777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00" dirty="0">
                      <a:latin typeface="+mn-ea"/>
                    </a:rPr>
                    <a:t>天吊りタイプには、収納物が滑り落ちないための</a:t>
                  </a:r>
                  <a:endParaRPr lang="en-US" altLang="ja-JP" sz="600" dirty="0">
                    <a:latin typeface="+mn-ea"/>
                  </a:endParaRPr>
                </a:p>
                <a:p>
                  <a:r>
                    <a:rPr lang="ja-JP" altLang="en-US" sz="600" dirty="0">
                      <a:latin typeface="+mn-ea"/>
                    </a:rPr>
                    <a:t>こぼれ止めが付いています。</a:t>
                  </a:r>
                  <a:endParaRPr lang="en-US" altLang="ja-JP" sz="600" dirty="0">
                    <a:latin typeface="+mn-ea"/>
                  </a:endParaRPr>
                </a:p>
              </p:txBody>
            </p:sp>
          </p:grpSp>
          <p:grpSp>
            <p:nvGrpSpPr>
              <p:cNvPr id="206" name="グループ化 205"/>
              <p:cNvGrpSpPr/>
              <p:nvPr/>
            </p:nvGrpSpPr>
            <p:grpSpPr>
              <a:xfrm>
                <a:off x="7085330" y="839633"/>
                <a:ext cx="2622200" cy="1292214"/>
                <a:chOff x="7085330" y="839633"/>
                <a:chExt cx="2622200" cy="1292214"/>
              </a:xfrm>
            </p:grpSpPr>
            <p:sp>
              <p:nvSpPr>
                <p:cNvPr id="207" name="テキスト ボックス 206"/>
                <p:cNvSpPr txBox="1"/>
                <p:nvPr/>
              </p:nvSpPr>
              <p:spPr>
                <a:xfrm>
                  <a:off x="7106717" y="839633"/>
                  <a:ext cx="260081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latin typeface="+mn-ea"/>
                    </a:rPr>
                    <a:t>棚板の奥行は</a:t>
                  </a:r>
                  <a:r>
                    <a:rPr lang="en-US" altLang="ja-JP" sz="800" b="1" dirty="0">
                      <a:latin typeface="+mn-ea"/>
                    </a:rPr>
                    <a:t>30cm</a:t>
                  </a:r>
                  <a:r>
                    <a:rPr lang="ja-JP" altLang="en-US" sz="800" b="1" dirty="0">
                      <a:latin typeface="+mn-ea"/>
                    </a:rPr>
                    <a:t>・耐荷重</a:t>
                  </a:r>
                  <a:r>
                    <a:rPr lang="en-US" altLang="ja-JP" sz="800" b="1" dirty="0">
                      <a:latin typeface="+mn-ea"/>
                    </a:rPr>
                    <a:t>25kg/</a:t>
                  </a:r>
                  <a:r>
                    <a:rPr lang="ja-JP" altLang="en-US" sz="800" b="1" dirty="0">
                      <a:latin typeface="+mn-ea"/>
                    </a:rPr>
                    <a:t>枚（フレーム内々）</a:t>
                  </a:r>
                  <a:endParaRPr lang="en-US" altLang="ja-JP" sz="800" b="1" dirty="0">
                    <a:latin typeface="+mn-ea"/>
                  </a:endParaRPr>
                </a:p>
              </p:txBody>
            </p:sp>
            <p:sp>
              <p:nvSpPr>
                <p:cNvPr id="208" name="テキスト ボックス 207"/>
                <p:cNvSpPr txBox="1"/>
                <p:nvPr/>
              </p:nvSpPr>
              <p:spPr>
                <a:xfrm>
                  <a:off x="7085330" y="1947181"/>
                  <a:ext cx="26222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600" dirty="0">
                      <a:latin typeface="+mn-ea"/>
                    </a:rPr>
                    <a:t>お気に入りの書籍や食器、靴など</a:t>
                  </a:r>
                  <a:r>
                    <a:rPr lang="ja-JP" altLang="en-US" sz="600" dirty="0">
                      <a:latin typeface="+mn-ea"/>
                    </a:rPr>
                    <a:t>を</a:t>
                  </a:r>
                  <a:r>
                    <a:rPr kumimoji="1" lang="ja-JP" altLang="en-US" sz="600" dirty="0">
                      <a:latin typeface="+mn-ea"/>
                    </a:rPr>
                    <a:t>置くこともできる奥行です。</a:t>
                  </a:r>
                </a:p>
              </p:txBody>
            </p:sp>
            <p:grpSp>
              <p:nvGrpSpPr>
                <p:cNvPr id="209" name="グループ化 208"/>
                <p:cNvGrpSpPr/>
                <p:nvPr/>
              </p:nvGrpSpPr>
              <p:grpSpPr>
                <a:xfrm>
                  <a:off x="8491933" y="1093117"/>
                  <a:ext cx="1070886" cy="783815"/>
                  <a:chOff x="8288984" y="1027599"/>
                  <a:chExt cx="1108663" cy="811465"/>
                </a:xfrm>
              </p:grpSpPr>
              <p:pic>
                <p:nvPicPr>
                  <p:cNvPr id="211" name="図 210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984" y="1027599"/>
                    <a:ext cx="316909" cy="272715"/>
                  </a:xfrm>
                  <a:prstGeom prst="rect">
                    <a:avLst/>
                  </a:prstGeom>
                </p:spPr>
              </p:pic>
              <p:pic>
                <p:nvPicPr>
                  <p:cNvPr id="212" name="図 211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654240" y="1027600"/>
                    <a:ext cx="344107" cy="272715"/>
                  </a:xfrm>
                  <a:prstGeom prst="rect">
                    <a:avLst/>
                  </a:prstGeom>
                </p:spPr>
              </p:pic>
              <p:pic>
                <p:nvPicPr>
                  <p:cNvPr id="213" name="図 212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9044645" y="1027599"/>
                    <a:ext cx="353002" cy="281564"/>
                  </a:xfrm>
                  <a:prstGeom prst="rect">
                    <a:avLst/>
                  </a:prstGeom>
                </p:spPr>
              </p:pic>
              <p:pic>
                <p:nvPicPr>
                  <p:cNvPr id="214" name="図 213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330144" y="1432977"/>
                    <a:ext cx="263533" cy="406087"/>
                  </a:xfrm>
                  <a:prstGeom prst="rect">
                    <a:avLst/>
                  </a:prstGeom>
                </p:spPr>
              </p:pic>
              <p:pic>
                <p:nvPicPr>
                  <p:cNvPr id="215" name="図 214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691914" y="1408437"/>
                    <a:ext cx="281629" cy="412619"/>
                  </a:xfrm>
                  <a:prstGeom prst="rect">
                    <a:avLst/>
                  </a:prstGeom>
                </p:spPr>
              </p:pic>
              <p:pic>
                <p:nvPicPr>
                  <p:cNvPr id="216" name="図 215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9070113" y="1426445"/>
                    <a:ext cx="280064" cy="4088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0" name="図 209"/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6159" t="-846" r="8160" b="846"/>
                <a:stretch/>
              </p:blipFill>
              <p:spPr>
                <a:xfrm>
                  <a:off x="7195686" y="1034393"/>
                  <a:ext cx="1216794" cy="93993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7" name="図 156"/>
            <p:cNvPicPr>
              <a:picLocks noChangeAspect="1"/>
            </p:cNvPicPr>
            <p:nvPr/>
          </p:nvPicPr>
          <p:blipFill rotWithShape="1">
            <a:blip r:embed="rId17"/>
            <a:srcRect l="37597" t="31696" r="4919" b="22151"/>
            <a:stretch/>
          </p:blipFill>
          <p:spPr>
            <a:xfrm>
              <a:off x="7137827" y="2489262"/>
              <a:ext cx="1548973" cy="802578"/>
            </a:xfrm>
            <a:prstGeom prst="rect">
              <a:avLst/>
            </a:prstGeom>
          </p:spPr>
        </p:pic>
        <p:pic>
          <p:nvPicPr>
            <p:cNvPr id="203" name="図 20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783825" y="2428726"/>
              <a:ext cx="778993" cy="845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62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555440" y="0"/>
            <a:ext cx="2460625" cy="423863"/>
          </a:xfrm>
        </p:spPr>
        <p:txBody>
          <a:bodyPr>
            <a:normAutofit/>
          </a:bodyPr>
          <a:lstStyle/>
          <a:p>
            <a:r>
              <a:rPr kumimoji="1" lang="ja-JP" altLang="en-US" sz="1600" b="1" dirty="0">
                <a:solidFill>
                  <a:srgbClr val="FFFFFF"/>
                </a:solidFill>
              </a:rPr>
              <a:t>キッチン・ダイニング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3815" t="13210" r="20751" b="4757"/>
          <a:stretch/>
        </p:blipFill>
        <p:spPr>
          <a:xfrm>
            <a:off x="260882" y="1176002"/>
            <a:ext cx="3304756" cy="23940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3578" t="7904" r="14362" b="13405"/>
          <a:stretch/>
        </p:blipFill>
        <p:spPr>
          <a:xfrm>
            <a:off x="3846234" y="1176003"/>
            <a:ext cx="3302095" cy="23993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7675" t="15349" r="18919" b="4297"/>
          <a:stretch/>
        </p:blipFill>
        <p:spPr>
          <a:xfrm>
            <a:off x="260881" y="3854940"/>
            <a:ext cx="3290301" cy="2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1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1585314" y="0"/>
            <a:ext cx="4732264" cy="409575"/>
          </a:xfrm>
        </p:spPr>
        <p:txBody>
          <a:bodyPr>
            <a:normAutofit/>
          </a:bodyPr>
          <a:lstStyle/>
          <a:p>
            <a:pPr algn="l"/>
            <a:r>
              <a:rPr lang="ja-JP" altLang="en-US" sz="1200" b="1" dirty="0">
                <a:solidFill>
                  <a:srgbClr val="FFFFFF"/>
                </a:solidFill>
              </a:rPr>
              <a:t>洋室・玄関</a:t>
            </a:r>
            <a:endParaRPr kumimoji="1" lang="ja-JP" altLang="en-US" sz="1200" b="1" dirty="0">
              <a:solidFill>
                <a:srgbClr val="FFFFF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2503" r="3320"/>
          <a:stretch/>
        </p:blipFill>
        <p:spPr>
          <a:xfrm>
            <a:off x="141814" y="927972"/>
            <a:ext cx="4062967" cy="29612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6871" t="7354" r="2927" b="4627"/>
          <a:stretch/>
        </p:blipFill>
        <p:spPr>
          <a:xfrm>
            <a:off x="4391119" y="932308"/>
            <a:ext cx="4049333" cy="29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2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666875" y="38100"/>
            <a:ext cx="20932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95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洗面・ユーティリティ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1125" y="-230111"/>
            <a:ext cx="1699260" cy="178904"/>
          </a:xfrm>
        </p:spPr>
        <p:txBody>
          <a:bodyPr>
            <a:noAutofit/>
          </a:bodyPr>
          <a:lstStyle/>
          <a:p>
            <a:r>
              <a:rPr kumimoji="1" lang="ja-JP" altLang="en-US" sz="800" dirty="0"/>
              <a:t>イメージ写真　リビング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t="17001" b="28432"/>
          <a:stretch/>
        </p:blipFill>
        <p:spPr>
          <a:xfrm>
            <a:off x="141813" y="927972"/>
            <a:ext cx="4062967" cy="29625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655" r="-16"/>
          <a:stretch/>
        </p:blipFill>
        <p:spPr>
          <a:xfrm>
            <a:off x="4377383" y="927972"/>
            <a:ext cx="4059251" cy="29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9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8123</TotalTime>
  <Words>1425</Words>
  <Application>Microsoft Office PowerPoint</Application>
  <PresentationFormat>A4 210 x 297 mm</PresentationFormat>
  <Paragraphs>288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Office ​​テーマ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カラーバリエ（棚板・フレーム）</vt:lpstr>
      <vt:lpstr>説明</vt:lpstr>
      <vt:lpstr>キッチン・ダイニング</vt:lpstr>
      <vt:lpstr>洋室・玄関</vt:lpstr>
      <vt:lpstr>イメージ写真　リビング</vt:lpstr>
    </vt:vector>
  </TitlesOfParts>
  <Company>**********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**********</dc:creator>
  <cp:lastModifiedBy>Miyahara Naomi (宮原 直美)</cp:lastModifiedBy>
  <cp:revision>351</cp:revision>
  <cp:lastPrinted>2015-10-19T01:19:11Z</cp:lastPrinted>
  <dcterms:created xsi:type="dcterms:W3CDTF">2013-12-02T09:29:28Z</dcterms:created>
  <dcterms:modified xsi:type="dcterms:W3CDTF">2022-03-24T09:15:23Z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3600299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D8.0.5</vt:lpwstr>
  </property>
</Properties>
</file>