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Lst>
  <p:notesMasterIdLst>
    <p:notesMasterId r:id="rId5"/>
  </p:notesMasterIdLst>
  <p:sldIdLst>
    <p:sldId id="298" r:id="rId3"/>
    <p:sldId id="299" r:id="rId4"/>
  </p:sldIdLst>
  <p:sldSz cx="9906000" cy="6858000" type="A4"/>
  <p:notesSz cx="7102475"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7">
          <p15:clr>
            <a:srgbClr val="A4A3A4"/>
          </p15:clr>
        </p15:guide>
        <p15:guide id="2" orient="horz" pos="436">
          <p15:clr>
            <a:srgbClr val="A4A3A4"/>
          </p15:clr>
        </p15:guide>
        <p15:guide id="3" orient="horz" pos="4202">
          <p15:clr>
            <a:srgbClr val="A4A3A4"/>
          </p15:clr>
        </p15:guide>
        <p15:guide id="4" orient="horz" pos="2977">
          <p15:clr>
            <a:srgbClr val="A4A3A4"/>
          </p15:clr>
        </p15:guide>
        <p15:guide id="5" orient="horz" pos="392">
          <p15:clr>
            <a:srgbClr val="A4A3A4"/>
          </p15:clr>
        </p15:guide>
        <p15:guide id="6" pos="2077">
          <p15:clr>
            <a:srgbClr val="A4A3A4"/>
          </p15:clr>
        </p15:guide>
        <p15:guide id="7" pos="6151">
          <p15:clr>
            <a:srgbClr val="A4A3A4"/>
          </p15:clr>
        </p15:guide>
        <p15:guide id="8" pos="90">
          <p15:clr>
            <a:srgbClr val="A4A3A4"/>
          </p15:clr>
        </p15:guide>
        <p15:guide id="9" pos="3092">
          <p15:clr>
            <a:srgbClr val="A4A3A4"/>
          </p15:clr>
        </p15:guide>
        <p15:guide id="10" pos="4118">
          <p15:clr>
            <a:srgbClr val="A4A3A4"/>
          </p15:clr>
        </p15:guide>
        <p15:guide id="11" pos="5133">
          <p15:clr>
            <a:srgbClr val="A4A3A4"/>
          </p15:clr>
        </p15:guide>
        <p15:guide id="12" pos="107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0000"/>
    <a:srgbClr val="FFFFFF"/>
    <a:srgbClr val="FF00FF"/>
    <a:srgbClr val="0066FF"/>
    <a:srgbClr val="0099FF"/>
    <a:srgbClr val="5F5F5F"/>
    <a:srgbClr val="FF0000"/>
    <a:srgbClr val="C0C0C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060" autoAdjust="0"/>
    <p:restoredTop sz="96318" autoAdjust="0"/>
  </p:normalViewPr>
  <p:slideViewPr>
    <p:cSldViewPr snapToGrid="0">
      <p:cViewPr varScale="1">
        <p:scale>
          <a:sx n="86" d="100"/>
          <a:sy n="86" d="100"/>
        </p:scale>
        <p:origin x="1746" y="78"/>
      </p:cViewPr>
      <p:guideLst>
        <p:guide orient="horz" pos="1707"/>
        <p:guide orient="horz" pos="436"/>
        <p:guide orient="horz" pos="4202"/>
        <p:guide orient="horz" pos="2977"/>
        <p:guide orient="horz" pos="392"/>
        <p:guide pos="2077"/>
        <p:guide pos="6151"/>
        <p:guide pos="90"/>
        <p:guide pos="3092"/>
        <p:guide pos="4118"/>
        <p:guide pos="5133"/>
        <p:guide pos="1072"/>
      </p:guideLst>
    </p:cSldViewPr>
  </p:slideViewPr>
  <p:outlineViewPr>
    <p:cViewPr>
      <p:scale>
        <a:sx n="50" d="100"/>
        <a:sy n="50"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2" d="100"/>
          <a:sy n="92" d="100"/>
        </p:scale>
        <p:origin x="3744" y="72"/>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7740" cy="511731"/>
          </a:xfrm>
          <a:prstGeom prst="rect">
            <a:avLst/>
          </a:prstGeom>
        </p:spPr>
        <p:txBody>
          <a:bodyPr vert="horz" lIns="95461" tIns="47731" rIns="95461" bIns="47731"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5" y="0"/>
            <a:ext cx="3077740" cy="511731"/>
          </a:xfrm>
          <a:prstGeom prst="rect">
            <a:avLst/>
          </a:prstGeom>
        </p:spPr>
        <p:txBody>
          <a:bodyPr vert="horz" lIns="95461" tIns="47731" rIns="95461" bIns="47731" rtlCol="0"/>
          <a:lstStyle>
            <a:lvl1pPr algn="r">
              <a:defRPr sz="1300"/>
            </a:lvl1pPr>
          </a:lstStyle>
          <a:p>
            <a:fld id="{DAF5A4EA-ABC5-46D7-98EC-B4E28E5C09D7}" type="datetimeFigureOut">
              <a:rPr kumimoji="1" lang="ja-JP" altLang="en-US" smtClean="0"/>
              <a:t>2022/3/24</a:t>
            </a:fld>
            <a:endParaRPr kumimoji="1" lang="ja-JP" altLang="en-US"/>
          </a:p>
        </p:txBody>
      </p:sp>
      <p:sp>
        <p:nvSpPr>
          <p:cNvPr id="4" name="スライド イメージ プレースホルダー 3"/>
          <p:cNvSpPr>
            <a:spLocks noGrp="1" noRot="1" noChangeAspect="1"/>
          </p:cNvSpPr>
          <p:nvPr>
            <p:ph type="sldImg" idx="2"/>
          </p:nvPr>
        </p:nvSpPr>
        <p:spPr>
          <a:xfrm>
            <a:off x="779463" y="766763"/>
            <a:ext cx="5543550" cy="3838575"/>
          </a:xfrm>
          <a:prstGeom prst="rect">
            <a:avLst/>
          </a:prstGeom>
          <a:noFill/>
          <a:ln w="12700">
            <a:solidFill>
              <a:prstClr val="black"/>
            </a:solidFill>
          </a:ln>
        </p:spPr>
        <p:txBody>
          <a:bodyPr vert="horz" lIns="95461" tIns="47731" rIns="95461" bIns="47731" rtlCol="0" anchor="ctr"/>
          <a:lstStyle/>
          <a:p>
            <a:endParaRPr lang="ja-JP" altLang="en-US"/>
          </a:p>
        </p:txBody>
      </p:sp>
      <p:sp>
        <p:nvSpPr>
          <p:cNvPr id="5" name="ノート プレースホルダー 4"/>
          <p:cNvSpPr>
            <a:spLocks noGrp="1"/>
          </p:cNvSpPr>
          <p:nvPr>
            <p:ph type="body" sz="quarter" idx="3"/>
          </p:nvPr>
        </p:nvSpPr>
        <p:spPr>
          <a:xfrm>
            <a:off x="710248" y="4861443"/>
            <a:ext cx="5681980" cy="4605576"/>
          </a:xfrm>
          <a:prstGeom prst="rect">
            <a:avLst/>
          </a:prstGeom>
        </p:spPr>
        <p:txBody>
          <a:bodyPr vert="horz" lIns="95461" tIns="47731" rIns="95461" bIns="4773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106"/>
            <a:ext cx="3077740" cy="511731"/>
          </a:xfrm>
          <a:prstGeom prst="rect">
            <a:avLst/>
          </a:prstGeom>
        </p:spPr>
        <p:txBody>
          <a:bodyPr vert="horz" lIns="95461" tIns="47731" rIns="95461" bIns="47731"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5" y="9721106"/>
            <a:ext cx="3077740" cy="511731"/>
          </a:xfrm>
          <a:prstGeom prst="rect">
            <a:avLst/>
          </a:prstGeom>
        </p:spPr>
        <p:txBody>
          <a:bodyPr vert="horz" lIns="95461" tIns="47731" rIns="95461" bIns="47731" rtlCol="0" anchor="b"/>
          <a:lstStyle>
            <a:lvl1pPr algn="r">
              <a:defRPr sz="1300"/>
            </a:lvl1pPr>
          </a:lstStyle>
          <a:p>
            <a:fld id="{B64729C4-9CEC-4DF4-9AD9-F333B233461D}" type="slidenum">
              <a:rPr kumimoji="1" lang="ja-JP" altLang="en-US" smtClean="0"/>
              <a:t>‹#›</a:t>
            </a:fld>
            <a:endParaRPr kumimoji="1" lang="ja-JP" altLang="en-US"/>
          </a:p>
        </p:txBody>
      </p:sp>
    </p:spTree>
    <p:extLst>
      <p:ext uri="{BB962C8B-B14F-4D97-AF65-F5344CB8AC3E}">
        <p14:creationId xmlns:p14="http://schemas.microsoft.com/office/powerpoint/2010/main" val="9665158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grpSp>
        <p:nvGrpSpPr>
          <p:cNvPr id="3" name="グループ化 2"/>
          <p:cNvGrpSpPr/>
          <p:nvPr userDrawn="1"/>
        </p:nvGrpSpPr>
        <p:grpSpPr>
          <a:xfrm>
            <a:off x="144000" y="689471"/>
            <a:ext cx="9621838" cy="1943616"/>
            <a:chOff x="142875" y="689471"/>
            <a:chExt cx="9621838" cy="1943616"/>
          </a:xfrm>
        </p:grpSpPr>
        <p:sp>
          <p:nvSpPr>
            <p:cNvPr id="46" name="Rectangle 2"/>
            <p:cNvSpPr>
              <a:spLocks noChangeArrowheads="1"/>
            </p:cNvSpPr>
            <p:nvPr userDrawn="1"/>
          </p:nvSpPr>
          <p:spPr bwMode="auto">
            <a:xfrm>
              <a:off x="1759083" y="689471"/>
              <a:ext cx="1540800" cy="1943616"/>
            </a:xfrm>
            <a:prstGeom prst="rect">
              <a:avLst/>
            </a:prstGeom>
            <a:noFill/>
            <a:ln w="6350">
              <a:no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 name="Rectangle 9"/>
            <p:cNvSpPr>
              <a:spLocks noChangeArrowheads="1"/>
            </p:cNvSpPr>
            <p:nvPr userDrawn="1"/>
          </p:nvSpPr>
          <p:spPr bwMode="auto">
            <a:xfrm>
              <a:off x="142875" y="689471"/>
              <a:ext cx="1540800" cy="1943616"/>
            </a:xfrm>
            <a:prstGeom prst="rect">
              <a:avLst/>
            </a:prstGeom>
            <a:noFill/>
            <a:ln w="6350">
              <a:no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8" name="Rectangle 10"/>
            <p:cNvSpPr>
              <a:spLocks noChangeArrowheads="1"/>
            </p:cNvSpPr>
            <p:nvPr userDrawn="1"/>
          </p:nvSpPr>
          <p:spPr bwMode="auto">
            <a:xfrm>
              <a:off x="3375291" y="689471"/>
              <a:ext cx="1540800" cy="1943616"/>
            </a:xfrm>
            <a:prstGeom prst="rect">
              <a:avLst/>
            </a:prstGeom>
            <a:noFill/>
            <a:ln w="6350">
              <a:no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9" name="Rectangle 11"/>
            <p:cNvSpPr>
              <a:spLocks noChangeArrowheads="1"/>
            </p:cNvSpPr>
            <p:nvPr userDrawn="1"/>
          </p:nvSpPr>
          <p:spPr bwMode="auto">
            <a:xfrm>
              <a:off x="4991499" y="689471"/>
              <a:ext cx="1540800" cy="1943616"/>
            </a:xfrm>
            <a:prstGeom prst="rect">
              <a:avLst/>
            </a:prstGeom>
            <a:noFill/>
            <a:ln w="6350">
              <a:no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0" name="Rectangle 12"/>
            <p:cNvSpPr>
              <a:spLocks noChangeArrowheads="1"/>
            </p:cNvSpPr>
            <p:nvPr userDrawn="1"/>
          </p:nvSpPr>
          <p:spPr bwMode="auto">
            <a:xfrm>
              <a:off x="6607707" y="689471"/>
              <a:ext cx="1540800" cy="1943616"/>
            </a:xfrm>
            <a:prstGeom prst="rect">
              <a:avLst/>
            </a:prstGeom>
            <a:noFill/>
            <a:ln w="6350">
              <a:no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 name="Rectangle 14"/>
            <p:cNvSpPr>
              <a:spLocks noChangeArrowheads="1"/>
            </p:cNvSpPr>
            <p:nvPr userDrawn="1"/>
          </p:nvSpPr>
          <p:spPr bwMode="auto">
            <a:xfrm>
              <a:off x="8223913" y="689471"/>
              <a:ext cx="1540800" cy="1943616"/>
            </a:xfrm>
            <a:prstGeom prst="rect">
              <a:avLst/>
            </a:prstGeom>
            <a:noFill/>
            <a:ln w="6350">
              <a:no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2" name="グループ化 51"/>
          <p:cNvGrpSpPr/>
          <p:nvPr userDrawn="1"/>
        </p:nvGrpSpPr>
        <p:grpSpPr>
          <a:xfrm>
            <a:off x="144000" y="26608"/>
            <a:ext cx="9619200" cy="594000"/>
            <a:chOff x="135204" y="12700"/>
            <a:chExt cx="9619200" cy="600075"/>
          </a:xfrm>
        </p:grpSpPr>
        <p:sp>
          <p:nvSpPr>
            <p:cNvPr id="54" name="Rectangle 2"/>
            <p:cNvSpPr>
              <a:spLocks noChangeArrowheads="1"/>
            </p:cNvSpPr>
            <p:nvPr userDrawn="1"/>
          </p:nvSpPr>
          <p:spPr bwMode="auto">
            <a:xfrm>
              <a:off x="135204" y="12700"/>
              <a:ext cx="9619200" cy="595313"/>
            </a:xfrm>
            <a:prstGeom prst="rect">
              <a:avLst/>
            </a:prstGeom>
            <a:noFill/>
            <a:ln w="9525" algn="ctr">
              <a:solidFill>
                <a:srgbClr val="4B4B4B"/>
              </a:solidFill>
              <a:miter lim="800000"/>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dist="53882" dir="2700000" algn="ctr" rotWithShape="0">
                      <a:srgbClr val="33CC33">
                        <a:alpha val="50000"/>
                      </a:srgbClr>
                    </a:outerShdw>
                  </a:effectLst>
                </a14:hiddenEffects>
              </a:ext>
            </a:extLst>
          </p:spPr>
          <p:txBody>
            <a:bodyPr wrap="none" anchor="ctr"/>
            <a:lstStyle/>
            <a:p>
              <a:endParaRPr lang="ja-JP" altLang="en-US"/>
            </a:p>
          </p:txBody>
        </p:sp>
        <p:sp>
          <p:nvSpPr>
            <p:cNvPr id="55" name="Rectangle 3"/>
            <p:cNvSpPr>
              <a:spLocks noChangeArrowheads="1"/>
            </p:cNvSpPr>
            <p:nvPr userDrawn="1"/>
          </p:nvSpPr>
          <p:spPr bwMode="auto">
            <a:xfrm>
              <a:off x="1573257" y="12700"/>
              <a:ext cx="8181147" cy="593725"/>
            </a:xfrm>
            <a:prstGeom prst="rect">
              <a:avLst/>
            </a:prstGeom>
            <a:solidFill>
              <a:srgbClr val="4B4B4B"/>
            </a:solidFill>
            <a:ln>
              <a:noFill/>
            </a:ln>
            <a:effectLst/>
          </p:spPr>
          <p:txBody>
            <a:bodyPr wrap="none" anchor="ctr"/>
            <a:lstStyle/>
            <a:p>
              <a:endParaRPr lang="ja-JP" altLang="en-US"/>
            </a:p>
          </p:txBody>
        </p:sp>
        <p:sp>
          <p:nvSpPr>
            <p:cNvPr id="56" name="Line 4"/>
            <p:cNvSpPr>
              <a:spLocks noChangeShapeType="1"/>
            </p:cNvSpPr>
            <p:nvPr userDrawn="1"/>
          </p:nvSpPr>
          <p:spPr bwMode="auto">
            <a:xfrm>
              <a:off x="4285810" y="346075"/>
              <a:ext cx="0" cy="26670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 name="Line 5"/>
            <p:cNvSpPr>
              <a:spLocks noChangeShapeType="1"/>
            </p:cNvSpPr>
            <p:nvPr userDrawn="1"/>
          </p:nvSpPr>
          <p:spPr bwMode="auto">
            <a:xfrm flipV="1">
              <a:off x="1421041" y="346075"/>
              <a:ext cx="8331200" cy="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58" name="Picture 8" descr="Panasonic_RGB"/>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88925" y="228600"/>
              <a:ext cx="1150938" cy="1762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2" name="グループ化 71"/>
          <p:cNvGrpSpPr/>
          <p:nvPr userDrawn="1"/>
        </p:nvGrpSpPr>
        <p:grpSpPr>
          <a:xfrm>
            <a:off x="144000" y="2702464"/>
            <a:ext cx="9621838" cy="1943616"/>
            <a:chOff x="142875" y="689471"/>
            <a:chExt cx="9621838" cy="1943616"/>
          </a:xfrm>
        </p:grpSpPr>
        <p:sp>
          <p:nvSpPr>
            <p:cNvPr id="73" name="Rectangle 2"/>
            <p:cNvSpPr>
              <a:spLocks noChangeArrowheads="1"/>
            </p:cNvSpPr>
            <p:nvPr userDrawn="1"/>
          </p:nvSpPr>
          <p:spPr bwMode="auto">
            <a:xfrm>
              <a:off x="1759083" y="689471"/>
              <a:ext cx="1540800" cy="1943616"/>
            </a:xfrm>
            <a:prstGeom prst="rect">
              <a:avLst/>
            </a:prstGeom>
            <a:noFill/>
            <a:ln w="6350">
              <a:no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 name="Rectangle 9"/>
            <p:cNvSpPr>
              <a:spLocks noChangeArrowheads="1"/>
            </p:cNvSpPr>
            <p:nvPr userDrawn="1"/>
          </p:nvSpPr>
          <p:spPr bwMode="auto">
            <a:xfrm>
              <a:off x="142875" y="689471"/>
              <a:ext cx="1540800" cy="1943616"/>
            </a:xfrm>
            <a:prstGeom prst="rect">
              <a:avLst/>
            </a:prstGeom>
            <a:noFill/>
            <a:ln w="6350">
              <a:no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5" name="Rectangle 10"/>
            <p:cNvSpPr>
              <a:spLocks noChangeArrowheads="1"/>
            </p:cNvSpPr>
            <p:nvPr userDrawn="1"/>
          </p:nvSpPr>
          <p:spPr bwMode="auto">
            <a:xfrm>
              <a:off x="3375291" y="689471"/>
              <a:ext cx="1540800" cy="1943616"/>
            </a:xfrm>
            <a:prstGeom prst="rect">
              <a:avLst/>
            </a:prstGeom>
            <a:noFill/>
            <a:ln w="6350">
              <a:no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 name="Rectangle 11"/>
            <p:cNvSpPr>
              <a:spLocks noChangeArrowheads="1"/>
            </p:cNvSpPr>
            <p:nvPr userDrawn="1"/>
          </p:nvSpPr>
          <p:spPr bwMode="auto">
            <a:xfrm>
              <a:off x="4991499" y="689471"/>
              <a:ext cx="1540800" cy="1943616"/>
            </a:xfrm>
            <a:prstGeom prst="rect">
              <a:avLst/>
            </a:prstGeom>
            <a:noFill/>
            <a:ln w="6350">
              <a:no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7" name="Rectangle 12"/>
            <p:cNvSpPr>
              <a:spLocks noChangeArrowheads="1"/>
            </p:cNvSpPr>
            <p:nvPr userDrawn="1"/>
          </p:nvSpPr>
          <p:spPr bwMode="auto">
            <a:xfrm>
              <a:off x="6607707" y="689471"/>
              <a:ext cx="1540800" cy="1943616"/>
            </a:xfrm>
            <a:prstGeom prst="rect">
              <a:avLst/>
            </a:prstGeom>
            <a:noFill/>
            <a:ln w="6350">
              <a:no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 name="Rectangle 14"/>
            <p:cNvSpPr>
              <a:spLocks noChangeArrowheads="1"/>
            </p:cNvSpPr>
            <p:nvPr userDrawn="1"/>
          </p:nvSpPr>
          <p:spPr bwMode="auto">
            <a:xfrm>
              <a:off x="8223913" y="689471"/>
              <a:ext cx="1540800" cy="1943616"/>
            </a:xfrm>
            <a:prstGeom prst="rect">
              <a:avLst/>
            </a:prstGeom>
            <a:noFill/>
            <a:ln w="6350">
              <a:no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9" name="グループ化 78"/>
          <p:cNvGrpSpPr/>
          <p:nvPr userDrawn="1"/>
        </p:nvGrpSpPr>
        <p:grpSpPr>
          <a:xfrm>
            <a:off x="144000" y="4715456"/>
            <a:ext cx="9621838" cy="1943616"/>
            <a:chOff x="142875" y="689471"/>
            <a:chExt cx="9621838" cy="1943616"/>
          </a:xfrm>
        </p:grpSpPr>
        <p:sp>
          <p:nvSpPr>
            <p:cNvPr id="80" name="Rectangle 2"/>
            <p:cNvSpPr>
              <a:spLocks noChangeArrowheads="1"/>
            </p:cNvSpPr>
            <p:nvPr userDrawn="1"/>
          </p:nvSpPr>
          <p:spPr bwMode="auto">
            <a:xfrm>
              <a:off x="1759083" y="689471"/>
              <a:ext cx="1540800" cy="1943616"/>
            </a:xfrm>
            <a:prstGeom prst="rect">
              <a:avLst/>
            </a:prstGeom>
            <a:noFill/>
            <a:ln w="6350">
              <a:no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1" name="Rectangle 9"/>
            <p:cNvSpPr>
              <a:spLocks noChangeArrowheads="1"/>
            </p:cNvSpPr>
            <p:nvPr userDrawn="1"/>
          </p:nvSpPr>
          <p:spPr bwMode="auto">
            <a:xfrm>
              <a:off x="142875" y="689471"/>
              <a:ext cx="1540800" cy="1943616"/>
            </a:xfrm>
            <a:prstGeom prst="rect">
              <a:avLst/>
            </a:prstGeom>
            <a:noFill/>
            <a:ln w="6350">
              <a:no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2" name="Rectangle 10"/>
            <p:cNvSpPr>
              <a:spLocks noChangeArrowheads="1"/>
            </p:cNvSpPr>
            <p:nvPr userDrawn="1"/>
          </p:nvSpPr>
          <p:spPr bwMode="auto">
            <a:xfrm>
              <a:off x="3375291" y="689471"/>
              <a:ext cx="1540800" cy="1943616"/>
            </a:xfrm>
            <a:prstGeom prst="rect">
              <a:avLst/>
            </a:prstGeom>
            <a:noFill/>
            <a:ln w="6350">
              <a:no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 name="Rectangle 11"/>
            <p:cNvSpPr>
              <a:spLocks noChangeArrowheads="1"/>
            </p:cNvSpPr>
            <p:nvPr userDrawn="1"/>
          </p:nvSpPr>
          <p:spPr bwMode="auto">
            <a:xfrm>
              <a:off x="4991499" y="689471"/>
              <a:ext cx="1540800" cy="1943616"/>
            </a:xfrm>
            <a:prstGeom prst="rect">
              <a:avLst/>
            </a:prstGeom>
            <a:noFill/>
            <a:ln w="6350">
              <a:no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4" name="Rectangle 12"/>
            <p:cNvSpPr>
              <a:spLocks noChangeArrowheads="1"/>
            </p:cNvSpPr>
            <p:nvPr userDrawn="1"/>
          </p:nvSpPr>
          <p:spPr bwMode="auto">
            <a:xfrm>
              <a:off x="6607707" y="689471"/>
              <a:ext cx="1540800" cy="1943616"/>
            </a:xfrm>
            <a:prstGeom prst="rect">
              <a:avLst/>
            </a:prstGeom>
            <a:noFill/>
            <a:ln w="6350">
              <a:no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 name="Rectangle 14"/>
            <p:cNvSpPr>
              <a:spLocks noChangeArrowheads="1"/>
            </p:cNvSpPr>
            <p:nvPr userDrawn="1"/>
          </p:nvSpPr>
          <p:spPr bwMode="auto">
            <a:xfrm>
              <a:off x="8223913" y="689471"/>
              <a:ext cx="1540800" cy="1943616"/>
            </a:xfrm>
            <a:prstGeom prst="rect">
              <a:avLst/>
            </a:prstGeom>
            <a:noFill/>
            <a:ln w="6350">
              <a:no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Tree>
    <p:extLst>
      <p:ext uri="{BB962C8B-B14F-4D97-AF65-F5344CB8AC3E}">
        <p14:creationId xmlns:p14="http://schemas.microsoft.com/office/powerpoint/2010/main" val="4046805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白紙">
    <p:spTree>
      <p:nvGrpSpPr>
        <p:cNvPr id="1" name=""/>
        <p:cNvGrpSpPr/>
        <p:nvPr/>
      </p:nvGrpSpPr>
      <p:grpSpPr>
        <a:xfrm>
          <a:off x="0" y="0"/>
          <a:ext cx="0" cy="0"/>
          <a:chOff x="0" y="0"/>
          <a:chExt cx="0" cy="0"/>
        </a:xfrm>
      </p:grpSpPr>
      <p:grpSp>
        <p:nvGrpSpPr>
          <p:cNvPr id="52" name="グループ化 51"/>
          <p:cNvGrpSpPr/>
          <p:nvPr userDrawn="1"/>
        </p:nvGrpSpPr>
        <p:grpSpPr>
          <a:xfrm>
            <a:off x="144000" y="26608"/>
            <a:ext cx="9619200" cy="594000"/>
            <a:chOff x="135204" y="12700"/>
            <a:chExt cx="9619200" cy="600075"/>
          </a:xfrm>
        </p:grpSpPr>
        <p:sp>
          <p:nvSpPr>
            <p:cNvPr id="54" name="Rectangle 2"/>
            <p:cNvSpPr>
              <a:spLocks noChangeArrowheads="1"/>
            </p:cNvSpPr>
            <p:nvPr userDrawn="1"/>
          </p:nvSpPr>
          <p:spPr bwMode="auto">
            <a:xfrm>
              <a:off x="135204" y="12700"/>
              <a:ext cx="9619200" cy="595313"/>
            </a:xfrm>
            <a:prstGeom prst="rect">
              <a:avLst/>
            </a:prstGeom>
            <a:noFill/>
            <a:ln w="9525" algn="ctr">
              <a:solidFill>
                <a:srgbClr val="4B4B4B"/>
              </a:solidFill>
              <a:miter lim="800000"/>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dist="53882" dir="2700000" algn="ctr" rotWithShape="0">
                      <a:srgbClr val="33CC33">
                        <a:alpha val="50000"/>
                      </a:srgbClr>
                    </a:outerShdw>
                  </a:effectLst>
                </a14:hiddenEffects>
              </a:ext>
            </a:extLst>
          </p:spPr>
          <p:txBody>
            <a:bodyPr wrap="none" anchor="ctr"/>
            <a:lstStyle/>
            <a:p>
              <a:endParaRPr lang="ja-JP" altLang="en-US"/>
            </a:p>
          </p:txBody>
        </p:sp>
        <p:sp>
          <p:nvSpPr>
            <p:cNvPr id="55" name="Rectangle 3"/>
            <p:cNvSpPr>
              <a:spLocks noChangeArrowheads="1"/>
            </p:cNvSpPr>
            <p:nvPr userDrawn="1"/>
          </p:nvSpPr>
          <p:spPr bwMode="auto">
            <a:xfrm>
              <a:off x="1573257" y="12700"/>
              <a:ext cx="8181147" cy="593725"/>
            </a:xfrm>
            <a:prstGeom prst="rect">
              <a:avLst/>
            </a:prstGeom>
            <a:solidFill>
              <a:srgbClr val="4B4B4B"/>
            </a:solidFill>
            <a:ln>
              <a:noFill/>
            </a:ln>
            <a:effectLst/>
          </p:spPr>
          <p:txBody>
            <a:bodyPr wrap="none" anchor="ctr"/>
            <a:lstStyle/>
            <a:p>
              <a:endParaRPr lang="ja-JP" altLang="en-US"/>
            </a:p>
          </p:txBody>
        </p:sp>
        <p:sp>
          <p:nvSpPr>
            <p:cNvPr id="56" name="Line 4"/>
            <p:cNvSpPr>
              <a:spLocks noChangeShapeType="1"/>
            </p:cNvSpPr>
            <p:nvPr userDrawn="1"/>
          </p:nvSpPr>
          <p:spPr bwMode="auto">
            <a:xfrm>
              <a:off x="4285810" y="346075"/>
              <a:ext cx="0" cy="26670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 name="Line 5"/>
            <p:cNvSpPr>
              <a:spLocks noChangeShapeType="1"/>
            </p:cNvSpPr>
            <p:nvPr userDrawn="1"/>
          </p:nvSpPr>
          <p:spPr bwMode="auto">
            <a:xfrm flipV="1">
              <a:off x="1421041" y="346075"/>
              <a:ext cx="8331200" cy="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58" name="Picture 8" descr="Panasonic_RGB"/>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88925" y="228600"/>
              <a:ext cx="1150938" cy="1762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59223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2737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95300" y="7245424"/>
            <a:ext cx="2311400" cy="365125"/>
          </a:xfrm>
        </p:spPr>
        <p:txBody>
          <a:bodyPr/>
          <a:lstStyle/>
          <a:p>
            <a:fld id="{6451ADD3-952D-4429-A994-C4B609640698}" type="datetimeFigureOut">
              <a:rPr lang="ja-JP" altLang="en-US" smtClean="0">
                <a:solidFill>
                  <a:prstClr val="black">
                    <a:tint val="75000"/>
                  </a:prstClr>
                </a:solidFill>
              </a:rPr>
              <a:pPr/>
              <a:t>2022/3/24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a:xfrm>
            <a:off x="3384550" y="7245424"/>
            <a:ext cx="3136900" cy="365125"/>
          </a:xfrm>
        </p:spPr>
        <p:txBody>
          <a:bodyPr/>
          <a:lstStyle/>
          <a:p>
            <a:endParaRPr lang="ja-JP" altLang="en-US">
              <a:solidFill>
                <a:prstClr val="black">
                  <a:tint val="75000"/>
                </a:prstClr>
              </a:solidFill>
            </a:endParaRPr>
          </a:p>
        </p:txBody>
      </p:sp>
      <p:grpSp>
        <p:nvGrpSpPr>
          <p:cNvPr id="19" name="グループ化 18"/>
          <p:cNvGrpSpPr/>
          <p:nvPr userDrawn="1"/>
        </p:nvGrpSpPr>
        <p:grpSpPr>
          <a:xfrm>
            <a:off x="144000" y="25580"/>
            <a:ext cx="9619200" cy="594000"/>
            <a:chOff x="135204" y="12700"/>
            <a:chExt cx="9619200" cy="600075"/>
          </a:xfrm>
        </p:grpSpPr>
        <p:sp>
          <p:nvSpPr>
            <p:cNvPr id="20" name="Rectangle 2"/>
            <p:cNvSpPr>
              <a:spLocks noChangeArrowheads="1"/>
            </p:cNvSpPr>
            <p:nvPr userDrawn="1"/>
          </p:nvSpPr>
          <p:spPr bwMode="auto">
            <a:xfrm>
              <a:off x="135204" y="12700"/>
              <a:ext cx="9619200" cy="595313"/>
            </a:xfrm>
            <a:prstGeom prst="rect">
              <a:avLst/>
            </a:prstGeom>
            <a:noFill/>
            <a:ln w="9525" algn="ctr">
              <a:solidFill>
                <a:srgbClr val="4B4B4B"/>
              </a:solidFill>
              <a:miter lim="800000"/>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dist="53882" dir="2700000" algn="ctr" rotWithShape="0">
                      <a:srgbClr val="33CC33">
                        <a:alpha val="50000"/>
                      </a:srgbClr>
                    </a:outerShdw>
                  </a:effectLst>
                </a14:hiddenEffects>
              </a:ext>
            </a:extLst>
          </p:spPr>
          <p:txBody>
            <a:bodyPr wrap="none" anchor="ctr"/>
            <a:lstStyle/>
            <a:p>
              <a:endParaRPr lang="ja-JP" altLang="en-US">
                <a:solidFill>
                  <a:prstClr val="black"/>
                </a:solidFill>
              </a:endParaRPr>
            </a:p>
          </p:txBody>
        </p:sp>
        <p:sp>
          <p:nvSpPr>
            <p:cNvPr id="21" name="Rectangle 3"/>
            <p:cNvSpPr>
              <a:spLocks noChangeArrowheads="1"/>
            </p:cNvSpPr>
            <p:nvPr userDrawn="1"/>
          </p:nvSpPr>
          <p:spPr bwMode="auto">
            <a:xfrm>
              <a:off x="1573257" y="12700"/>
              <a:ext cx="8181147" cy="593725"/>
            </a:xfrm>
            <a:prstGeom prst="rect">
              <a:avLst/>
            </a:prstGeom>
            <a:solidFill>
              <a:srgbClr val="4B4B4B"/>
            </a:solidFill>
            <a:ln>
              <a:noFill/>
            </a:ln>
            <a:effectLst/>
          </p:spPr>
          <p:txBody>
            <a:bodyPr wrap="none" anchor="ctr"/>
            <a:lstStyle/>
            <a:p>
              <a:endParaRPr lang="ja-JP" altLang="en-US">
                <a:solidFill>
                  <a:prstClr val="black"/>
                </a:solidFill>
              </a:endParaRPr>
            </a:p>
          </p:txBody>
        </p:sp>
        <p:sp>
          <p:nvSpPr>
            <p:cNvPr id="22" name="Line 4"/>
            <p:cNvSpPr>
              <a:spLocks noChangeShapeType="1"/>
            </p:cNvSpPr>
            <p:nvPr userDrawn="1"/>
          </p:nvSpPr>
          <p:spPr bwMode="auto">
            <a:xfrm>
              <a:off x="4285810" y="346075"/>
              <a:ext cx="0" cy="26670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23" name="Line 5"/>
            <p:cNvSpPr>
              <a:spLocks noChangeShapeType="1"/>
            </p:cNvSpPr>
            <p:nvPr userDrawn="1"/>
          </p:nvSpPr>
          <p:spPr bwMode="auto">
            <a:xfrm flipV="1">
              <a:off x="1573257" y="346075"/>
              <a:ext cx="8178984" cy="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pic>
          <p:nvPicPr>
            <p:cNvPr id="24" name="Picture 8" descr="Panasonic_RGB"/>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88925" y="228600"/>
              <a:ext cx="1150938" cy="176213"/>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Rectangle 9"/>
          <p:cNvSpPr txBox="1">
            <a:spLocks noChangeArrowheads="1"/>
          </p:cNvSpPr>
          <p:nvPr userDrawn="1"/>
        </p:nvSpPr>
        <p:spPr bwMode="auto">
          <a:xfrm>
            <a:off x="51160" y="6708015"/>
            <a:ext cx="201386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ja-JP"/>
            </a:defPPr>
            <a:lvl1pPr marL="0" algn="l" defTabSz="914400" rtl="0" eaLnBrk="1" latinLnBrk="0" hangingPunct="1">
              <a:spcBef>
                <a:spcPct val="0"/>
              </a:spcBef>
              <a:defRPr kumimoji="1" sz="600" b="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solidFill>
                  <a:srgbClr val="000000"/>
                </a:solidFill>
                <a:latin typeface="ＭＳ Ｐゴシック" panose="020B0600070205080204" pitchFamily="50" charset="-128"/>
              </a:rPr>
              <a:t>2112</a:t>
            </a:r>
          </a:p>
        </p:txBody>
      </p:sp>
    </p:spTree>
    <p:extLst>
      <p:ext uri="{BB962C8B-B14F-4D97-AF65-F5344CB8AC3E}">
        <p14:creationId xmlns:p14="http://schemas.microsoft.com/office/powerpoint/2010/main" val="26143490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1ADD3-952D-4429-A994-C4B609640698}" type="datetimeFigureOut">
              <a:rPr kumimoji="1" lang="ja-JP" altLang="en-US" smtClean="0"/>
              <a:t>2022/3/24</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6E9E6-86C5-4377-B017-E95A0A7887E0}" type="slidenum">
              <a:rPr kumimoji="1" lang="ja-JP" altLang="en-US" smtClean="0"/>
              <a:t>‹#›</a:t>
            </a:fld>
            <a:endParaRPr kumimoji="1" lang="ja-JP" altLang="en-US"/>
          </a:p>
        </p:txBody>
      </p:sp>
    </p:spTree>
    <p:extLst>
      <p:ext uri="{BB962C8B-B14F-4D97-AF65-F5344CB8AC3E}">
        <p14:creationId xmlns:p14="http://schemas.microsoft.com/office/powerpoint/2010/main" val="1769179472"/>
      </p:ext>
    </p:extLst>
  </p:cSld>
  <p:clrMap bg1="lt1" tx1="dk1" bg2="lt2" tx2="dk2" accent1="accent1" accent2="accent2" accent3="accent3" accent4="accent4" accent5="accent5" accent6="accent6" hlink="hlink" folHlink="folHlink"/>
  <p:sldLayoutIdLst>
    <p:sldLayoutId id="2147483656" r:id="rId1"/>
    <p:sldLayoutId id="2147483657" r:id="rId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1ADD3-952D-4429-A994-C4B609640698}" type="datetimeFigureOut">
              <a:rPr lang="ja-JP" altLang="en-US" smtClean="0">
                <a:solidFill>
                  <a:prstClr val="black">
                    <a:tint val="75000"/>
                  </a:prstClr>
                </a:solidFill>
              </a:rPr>
              <a:pPr/>
              <a:t>2022/3/24</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6E9E6-86C5-4377-B017-E95A0A7887E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96682822"/>
      </p:ext>
    </p:extLst>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8.jpg"/><Relationship Id="rId12" Type="http://schemas.openxmlformats.org/officeDocument/2006/relationships/image" Target="../media/image13.jpg"/><Relationship Id="rId2" Type="http://schemas.openxmlformats.org/officeDocument/2006/relationships/image" Target="../media/image3.jpg"/><Relationship Id="rId16"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jp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グループ化 78"/>
          <p:cNvGrpSpPr/>
          <p:nvPr/>
        </p:nvGrpSpPr>
        <p:grpSpPr>
          <a:xfrm>
            <a:off x="317372" y="761166"/>
            <a:ext cx="5675924" cy="5953235"/>
            <a:chOff x="317372" y="761166"/>
            <a:chExt cx="5675924" cy="5953235"/>
          </a:xfrm>
        </p:grpSpPr>
        <p:pic>
          <p:nvPicPr>
            <p:cNvPr id="24" name="図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573" y="1404755"/>
              <a:ext cx="5349939" cy="5139219"/>
            </a:xfrm>
            <a:prstGeom prst="rect">
              <a:avLst/>
            </a:prstGeom>
          </p:spPr>
        </p:pic>
        <p:sp>
          <p:nvSpPr>
            <p:cNvPr id="3" name="正方形/長方形 2"/>
            <p:cNvSpPr/>
            <p:nvPr/>
          </p:nvSpPr>
          <p:spPr>
            <a:xfrm>
              <a:off x="317372" y="761166"/>
              <a:ext cx="5446339" cy="553998"/>
            </a:xfrm>
            <a:prstGeom prst="rect">
              <a:avLst/>
            </a:prstGeom>
          </p:spPr>
          <p:txBody>
            <a:bodyPr wrap="square" lIns="0" tIns="0" rIns="0" bIns="0">
              <a:spAutoFit/>
            </a:bodyPr>
            <a:lstStyle/>
            <a:p>
              <a:pPr algn="ctr"/>
              <a:r>
                <a:rPr lang="ja-JP" altLang="en-US" b="1" u="heavy" spc="100" dirty="0">
                  <a:solidFill>
                    <a:srgbClr val="0070C0"/>
                  </a:solidFill>
                  <a:uFill>
                    <a:solidFill>
                      <a:srgbClr val="99CCFF"/>
                    </a:solidFill>
                  </a:uFill>
                  <a:latin typeface="Meiryo UI" panose="020B0604030504040204" pitchFamily="50" charset="-128"/>
                  <a:ea typeface="Meiryo UI" panose="020B0604030504040204" pitchFamily="50" charset="-128"/>
                </a:rPr>
                <a:t>「クリーンプロダクツ」の商品を使用して</a:t>
              </a:r>
              <a:endParaRPr lang="en-US" altLang="ja-JP" b="1" u="heavy" spc="100" dirty="0">
                <a:solidFill>
                  <a:srgbClr val="0070C0"/>
                </a:solidFill>
                <a:uFill>
                  <a:solidFill>
                    <a:srgbClr val="99CCFF"/>
                  </a:solidFill>
                </a:uFill>
                <a:latin typeface="Meiryo UI" panose="020B0604030504040204" pitchFamily="50" charset="-128"/>
                <a:ea typeface="Meiryo UI" panose="020B0604030504040204" pitchFamily="50" charset="-128"/>
              </a:endParaRPr>
            </a:p>
            <a:p>
              <a:pPr algn="ctr"/>
              <a:r>
                <a:rPr lang="ja-JP" altLang="en-US" b="1" u="heavy" spc="100" dirty="0">
                  <a:solidFill>
                    <a:srgbClr val="0070C0"/>
                  </a:solidFill>
                  <a:uFill>
                    <a:solidFill>
                      <a:srgbClr val="99CCFF"/>
                    </a:solidFill>
                  </a:uFill>
                  <a:latin typeface="Meiryo UI" panose="020B0604030504040204" pitchFamily="50" charset="-128"/>
                  <a:ea typeface="Meiryo UI" panose="020B0604030504040204" pitchFamily="50" charset="-128"/>
                </a:rPr>
                <a:t>キレイで長持ち</a:t>
              </a:r>
              <a:r>
                <a:rPr lang="ja-JP" altLang="en-US" b="1" u="heavy" spc="100" dirty="0" err="1">
                  <a:solidFill>
                    <a:srgbClr val="0070C0"/>
                  </a:solidFill>
                  <a:uFill>
                    <a:solidFill>
                      <a:srgbClr val="99CCFF"/>
                    </a:solidFill>
                  </a:uFill>
                  <a:latin typeface="Meiryo UI" panose="020B0604030504040204" pitchFamily="50" charset="-128"/>
                  <a:ea typeface="Meiryo UI" panose="020B0604030504040204" pitchFamily="50" charset="-128"/>
                </a:rPr>
                <a:t>な</a:t>
              </a:r>
              <a:r>
                <a:rPr lang="ja-JP" altLang="en-US" b="1" u="heavy" spc="100" dirty="0">
                  <a:solidFill>
                    <a:srgbClr val="0070C0"/>
                  </a:solidFill>
                  <a:uFill>
                    <a:solidFill>
                      <a:srgbClr val="99CCFF"/>
                    </a:solidFill>
                  </a:uFill>
                  <a:latin typeface="Meiryo UI" panose="020B0604030504040204" pitchFamily="50" charset="-128"/>
                  <a:ea typeface="Meiryo UI" panose="020B0604030504040204" pitchFamily="50" charset="-128"/>
                </a:rPr>
                <a:t>住まいづくり</a:t>
              </a:r>
              <a:endParaRPr lang="ja-JP" altLang="en-US" u="heavy" dirty="0">
                <a:solidFill>
                  <a:srgbClr val="0070C0"/>
                </a:solidFill>
                <a:uFill>
                  <a:solidFill>
                    <a:srgbClr val="99CCFF"/>
                  </a:solidFill>
                </a:uFill>
                <a:latin typeface="Meiryo UI" panose="020B0604030504040204" pitchFamily="50" charset="-128"/>
                <a:ea typeface="Meiryo UI" panose="020B0604030504040204" pitchFamily="50" charset="-128"/>
              </a:endParaRPr>
            </a:p>
          </p:txBody>
        </p:sp>
        <p:sp>
          <p:nvSpPr>
            <p:cNvPr id="4" name="正方形/長方形 3"/>
            <p:cNvSpPr/>
            <p:nvPr/>
          </p:nvSpPr>
          <p:spPr>
            <a:xfrm>
              <a:off x="365573" y="1697274"/>
              <a:ext cx="704824" cy="553998"/>
            </a:xfrm>
            <a:prstGeom prst="rect">
              <a:avLst/>
            </a:prstGeom>
          </p:spPr>
          <p:txBody>
            <a:bodyPr wrap="square" lIns="0" tIns="0" rIns="0" bIns="0">
              <a:spAutoFit/>
            </a:bodyPr>
            <a:lstStyle/>
            <a:p>
              <a:r>
                <a:rPr lang="ja-JP" altLang="en-US" sz="1000" b="1" dirty="0">
                  <a:solidFill>
                    <a:srgbClr val="00B0F0"/>
                  </a:solidFill>
                  <a:latin typeface="Meiryo UI" panose="020B0604030504040204" pitchFamily="50" charset="-128"/>
                  <a:ea typeface="Meiryo UI" panose="020B0604030504040204" pitchFamily="50" charset="-128"/>
                </a:rPr>
                <a:t>玄関収納・</a:t>
              </a:r>
              <a:endParaRPr lang="en-US" altLang="ja-JP" sz="1000" b="1" dirty="0">
                <a:solidFill>
                  <a:srgbClr val="00B0F0"/>
                </a:solidFill>
                <a:latin typeface="Meiryo UI" panose="020B0604030504040204" pitchFamily="50" charset="-128"/>
                <a:ea typeface="Meiryo UI" panose="020B0604030504040204" pitchFamily="50" charset="-128"/>
              </a:endParaRPr>
            </a:p>
            <a:p>
              <a:r>
                <a:rPr lang="ja-JP" altLang="en-US" sz="1000" b="1" dirty="0">
                  <a:solidFill>
                    <a:srgbClr val="00B0F0"/>
                  </a:solidFill>
                  <a:latin typeface="Meiryo UI" panose="020B0604030504040204" pitchFamily="50" charset="-128"/>
                  <a:ea typeface="Meiryo UI" panose="020B0604030504040204" pitchFamily="50" charset="-128"/>
                </a:rPr>
                <a:t>収納用建具</a:t>
              </a:r>
              <a:endParaRPr lang="en-US" altLang="ja-JP" sz="1000" b="1" dirty="0">
                <a:solidFill>
                  <a:srgbClr val="00B0F0"/>
                </a:solidFill>
                <a:latin typeface="Meiryo UI" panose="020B0604030504040204" pitchFamily="50" charset="-128"/>
                <a:ea typeface="Meiryo UI" panose="020B0604030504040204" pitchFamily="50" charset="-128"/>
              </a:endParaRPr>
            </a:p>
            <a:p>
              <a:r>
                <a:rPr lang="ja-JP" altLang="en-US" sz="800" dirty="0">
                  <a:solidFill>
                    <a:srgbClr val="00B0F0"/>
                  </a:solidFill>
                  <a:latin typeface="Meiryo UI" panose="020B0604030504040204" pitchFamily="50" charset="-128"/>
                  <a:ea typeface="Meiryo UI" panose="020B0604030504040204" pitchFamily="50" charset="-128"/>
                </a:rPr>
                <a:t>抗ウイルス加工</a:t>
              </a:r>
              <a:endParaRPr lang="en-US" altLang="ja-JP" sz="800" dirty="0">
                <a:solidFill>
                  <a:srgbClr val="00B0F0"/>
                </a:solidFill>
                <a:latin typeface="Meiryo UI" panose="020B0604030504040204" pitchFamily="50" charset="-128"/>
                <a:ea typeface="Meiryo UI" panose="020B0604030504040204" pitchFamily="50" charset="-128"/>
              </a:endParaRPr>
            </a:p>
            <a:p>
              <a:r>
                <a:rPr lang="ja-JP" altLang="en-US" sz="800" dirty="0">
                  <a:solidFill>
                    <a:srgbClr val="00B0F0"/>
                  </a:solidFill>
                  <a:latin typeface="Meiryo UI" panose="020B0604030504040204" pitchFamily="50" charset="-128"/>
                  <a:ea typeface="Meiryo UI" panose="020B0604030504040204" pitchFamily="50" charset="-128"/>
                </a:rPr>
                <a:t>取</a:t>
              </a:r>
              <a:r>
                <a:rPr lang="ja-JP" altLang="en-US" sz="800" dirty="0" err="1">
                  <a:solidFill>
                    <a:srgbClr val="00B0F0"/>
                  </a:solidFill>
                  <a:latin typeface="Meiryo UI" panose="020B0604030504040204" pitchFamily="50" charset="-128"/>
                  <a:ea typeface="Meiryo UI" panose="020B0604030504040204" pitchFamily="50" charset="-128"/>
                </a:rPr>
                <a:t>っ</a:t>
              </a:r>
              <a:r>
                <a:rPr lang="ja-JP" altLang="en-US" sz="800" dirty="0">
                  <a:solidFill>
                    <a:srgbClr val="00B0F0"/>
                  </a:solidFill>
                  <a:latin typeface="Meiryo UI" panose="020B0604030504040204" pitchFamily="50" charset="-128"/>
                  <a:ea typeface="Meiryo UI" panose="020B0604030504040204" pitchFamily="50" charset="-128"/>
                </a:rPr>
                <a:t>手付</a:t>
              </a:r>
              <a:endParaRPr lang="en-US" altLang="ja-JP" sz="800" dirty="0">
                <a:solidFill>
                  <a:srgbClr val="00B0F0"/>
                </a:solidFill>
                <a:latin typeface="Meiryo UI" panose="020B0604030504040204" pitchFamily="50" charset="-128"/>
                <a:ea typeface="Meiryo UI" panose="020B0604030504040204" pitchFamily="50" charset="-128"/>
              </a:endParaRPr>
            </a:p>
          </p:txBody>
        </p:sp>
        <p:sp>
          <p:nvSpPr>
            <p:cNvPr id="17" name="正方形/長方形 16"/>
            <p:cNvSpPr/>
            <p:nvPr/>
          </p:nvSpPr>
          <p:spPr>
            <a:xfrm>
              <a:off x="365573" y="5259326"/>
              <a:ext cx="1893360" cy="430887"/>
            </a:xfrm>
            <a:prstGeom prst="rect">
              <a:avLst/>
            </a:prstGeom>
          </p:spPr>
          <p:txBody>
            <a:bodyPr wrap="square" lIns="0" tIns="0" rIns="0" bIns="0">
              <a:spAutoFit/>
            </a:bodyPr>
            <a:lstStyle/>
            <a:p>
              <a:r>
                <a:rPr lang="ja-JP" altLang="en-US" sz="1000" b="1" dirty="0">
                  <a:solidFill>
                    <a:srgbClr val="00B0F0"/>
                  </a:solidFill>
                  <a:latin typeface="Meiryo UI" panose="020B0604030504040204" pitchFamily="50" charset="-128"/>
                  <a:ea typeface="Meiryo UI" panose="020B0604030504040204" pitchFamily="50" charset="-128"/>
                </a:rPr>
                <a:t>らくレール</a:t>
              </a:r>
              <a:endParaRPr lang="en-US" altLang="ja-JP" sz="800" b="1" dirty="0">
                <a:solidFill>
                  <a:srgbClr val="00B0F0"/>
                </a:solidFill>
                <a:latin typeface="Meiryo UI" panose="020B0604030504040204" pitchFamily="50" charset="-128"/>
                <a:ea typeface="Meiryo UI" panose="020B0604030504040204" pitchFamily="50" charset="-128"/>
              </a:endParaRPr>
            </a:p>
            <a:p>
              <a:r>
                <a:rPr lang="ja-JP" altLang="en-US" sz="1000" b="1" dirty="0">
                  <a:solidFill>
                    <a:srgbClr val="00B0F0"/>
                  </a:solidFill>
                  <a:latin typeface="Meiryo UI" panose="020B0604030504040204" pitchFamily="50" charset="-128"/>
                  <a:ea typeface="Meiryo UI" panose="020B0604030504040204" pitchFamily="50" charset="-128"/>
                </a:rPr>
                <a:t>連続手すり</a:t>
              </a:r>
              <a:r>
                <a:rPr lang="en-US" altLang="ja-JP" sz="1000" b="1" dirty="0">
                  <a:solidFill>
                    <a:srgbClr val="00B0F0"/>
                  </a:solidFill>
                  <a:latin typeface="Meiryo UI" panose="020B0604030504040204" pitchFamily="50" charset="-128"/>
                  <a:ea typeface="Meiryo UI" panose="020B0604030504040204" pitchFamily="50" charset="-128"/>
                </a:rPr>
                <a:t>900mm</a:t>
              </a:r>
              <a:r>
                <a:rPr lang="ja-JP" altLang="en-US" sz="1000" b="1" dirty="0">
                  <a:solidFill>
                    <a:srgbClr val="00B0F0"/>
                  </a:solidFill>
                  <a:latin typeface="Meiryo UI" panose="020B0604030504040204" pitchFamily="50" charset="-128"/>
                  <a:ea typeface="Meiryo UI" panose="020B0604030504040204" pitchFamily="50" charset="-128"/>
                </a:rPr>
                <a:t>ピッチタイプ</a:t>
              </a:r>
              <a:endParaRPr lang="en-US" altLang="ja-JP" sz="1000" b="1" dirty="0">
                <a:solidFill>
                  <a:srgbClr val="00B0F0"/>
                </a:solidFill>
                <a:latin typeface="Meiryo UI" panose="020B0604030504040204" pitchFamily="50" charset="-128"/>
                <a:ea typeface="Meiryo UI" panose="020B0604030504040204" pitchFamily="50" charset="-128"/>
              </a:endParaRPr>
            </a:p>
            <a:p>
              <a:r>
                <a:rPr lang="ja-JP" altLang="en-US" sz="800" dirty="0">
                  <a:solidFill>
                    <a:srgbClr val="00B0F0"/>
                  </a:solidFill>
                  <a:latin typeface="Meiryo UI" panose="020B0604030504040204" pitchFamily="50" charset="-128"/>
                  <a:ea typeface="Meiryo UI" panose="020B0604030504040204" pitchFamily="50" charset="-128"/>
                </a:rPr>
                <a:t>抗ウイルス加工</a:t>
              </a:r>
              <a:endParaRPr lang="en-US" altLang="ja-JP" sz="800" dirty="0">
                <a:solidFill>
                  <a:srgbClr val="00B0F0"/>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5135951" y="1837943"/>
              <a:ext cx="704824" cy="400110"/>
            </a:xfrm>
            <a:prstGeom prst="rect">
              <a:avLst/>
            </a:prstGeom>
          </p:spPr>
          <p:txBody>
            <a:bodyPr wrap="square" lIns="0" tIns="0" rIns="0" bIns="0">
              <a:spAutoFit/>
            </a:bodyPr>
            <a:lstStyle/>
            <a:p>
              <a:r>
                <a:rPr lang="ja-JP" altLang="en-US" sz="1000" b="1" dirty="0">
                  <a:solidFill>
                    <a:srgbClr val="00B0F0"/>
                  </a:solidFill>
                  <a:latin typeface="Meiryo UI" panose="020B0604030504040204" pitchFamily="50" charset="-128"/>
                  <a:ea typeface="Meiryo UI" panose="020B0604030504040204" pitchFamily="50" charset="-128"/>
                </a:rPr>
                <a:t>内装ドア</a:t>
              </a:r>
              <a:endParaRPr lang="en-US" altLang="ja-JP" sz="1000" b="1" dirty="0">
                <a:solidFill>
                  <a:srgbClr val="00B0F0"/>
                </a:solidFill>
                <a:latin typeface="Meiryo UI" panose="020B0604030504040204" pitchFamily="50" charset="-128"/>
                <a:ea typeface="Meiryo UI" panose="020B0604030504040204" pitchFamily="50" charset="-128"/>
              </a:endParaRPr>
            </a:p>
            <a:p>
              <a:r>
                <a:rPr lang="ja-JP" altLang="en-US" sz="800" dirty="0">
                  <a:solidFill>
                    <a:srgbClr val="00B0F0"/>
                  </a:solidFill>
                  <a:latin typeface="Meiryo UI" panose="020B0604030504040204" pitchFamily="50" charset="-128"/>
                  <a:ea typeface="Meiryo UI" panose="020B0604030504040204" pitchFamily="50" charset="-128"/>
                </a:rPr>
                <a:t>抗ウイルス加工</a:t>
              </a:r>
              <a:endParaRPr lang="en-US" altLang="ja-JP" sz="800" dirty="0">
                <a:solidFill>
                  <a:srgbClr val="00B0F0"/>
                </a:solidFill>
                <a:latin typeface="Meiryo UI" panose="020B0604030504040204" pitchFamily="50" charset="-128"/>
                <a:ea typeface="Meiryo UI" panose="020B0604030504040204" pitchFamily="50" charset="-128"/>
              </a:endParaRPr>
            </a:p>
            <a:p>
              <a:r>
                <a:rPr lang="ja-JP" altLang="en-US" sz="800" dirty="0">
                  <a:solidFill>
                    <a:srgbClr val="00B0F0"/>
                  </a:solidFill>
                  <a:latin typeface="Meiryo UI" panose="020B0604030504040204" pitchFamily="50" charset="-128"/>
                  <a:ea typeface="Meiryo UI" panose="020B0604030504040204" pitchFamily="50" charset="-128"/>
                </a:rPr>
                <a:t>ハンドル・引手付</a:t>
              </a:r>
              <a:endParaRPr lang="en-US" altLang="ja-JP" sz="800" dirty="0">
                <a:solidFill>
                  <a:srgbClr val="00B0F0"/>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3885799" y="6009268"/>
              <a:ext cx="1447775" cy="523220"/>
            </a:xfrm>
            <a:prstGeom prst="rect">
              <a:avLst/>
            </a:prstGeom>
          </p:spPr>
          <p:txBody>
            <a:bodyPr wrap="square" lIns="0" tIns="0" rIns="0" bIns="0">
              <a:spAutoFit/>
            </a:bodyPr>
            <a:lstStyle/>
            <a:p>
              <a:r>
                <a:rPr lang="ja-JP" altLang="en-US" sz="1000" b="1" dirty="0">
                  <a:solidFill>
                    <a:srgbClr val="00B0F0"/>
                  </a:solidFill>
                  <a:latin typeface="Meiryo UI" panose="020B0604030504040204" pitchFamily="50" charset="-128"/>
                  <a:ea typeface="Meiryo UI" panose="020B0604030504040204" pitchFamily="50" charset="-128"/>
                </a:rPr>
                <a:t>床材</a:t>
              </a:r>
              <a:endParaRPr lang="en-US" altLang="ja-JP" sz="1000" b="1" dirty="0">
                <a:solidFill>
                  <a:srgbClr val="00B0F0"/>
                </a:solidFill>
                <a:latin typeface="Meiryo UI" panose="020B0604030504040204" pitchFamily="50" charset="-128"/>
                <a:ea typeface="Meiryo UI" panose="020B0604030504040204" pitchFamily="50" charset="-128"/>
              </a:endParaRPr>
            </a:p>
            <a:p>
              <a:r>
                <a:rPr lang="ja-JP" altLang="en-US" sz="800" dirty="0">
                  <a:solidFill>
                    <a:srgbClr val="00B0F0"/>
                  </a:solidFill>
                  <a:latin typeface="Meiryo UI" panose="020B0604030504040204" pitchFamily="50" charset="-128"/>
                  <a:ea typeface="Meiryo UI" panose="020B0604030504040204" pitchFamily="50" charset="-128"/>
                </a:rPr>
                <a:t>アーキストロングシリーズ</a:t>
              </a:r>
              <a:endParaRPr lang="en-US" altLang="ja-JP" sz="800" dirty="0">
                <a:solidFill>
                  <a:srgbClr val="00B0F0"/>
                </a:solidFill>
                <a:latin typeface="Meiryo UI" panose="020B0604030504040204" pitchFamily="50" charset="-128"/>
                <a:ea typeface="Meiryo UI" panose="020B0604030504040204" pitchFamily="50" charset="-128"/>
              </a:endParaRPr>
            </a:p>
            <a:p>
              <a:r>
                <a:rPr lang="ja-JP" altLang="en-US" sz="800" dirty="0">
                  <a:solidFill>
                    <a:srgbClr val="00B0F0"/>
                  </a:solidFill>
                  <a:latin typeface="Meiryo UI" panose="020B0604030504040204" pitchFamily="50" charset="-128"/>
                  <a:ea typeface="Meiryo UI" panose="020B0604030504040204" pitchFamily="50" charset="-128"/>
                </a:rPr>
                <a:t>アーキスペックシリーズ</a:t>
              </a:r>
              <a:endParaRPr lang="en-US" altLang="ja-JP" sz="800" dirty="0">
                <a:solidFill>
                  <a:srgbClr val="00B0F0"/>
                </a:solidFill>
                <a:latin typeface="Meiryo UI" panose="020B0604030504040204" pitchFamily="50" charset="-128"/>
                <a:ea typeface="Meiryo UI" panose="020B0604030504040204" pitchFamily="50" charset="-128"/>
              </a:endParaRPr>
            </a:p>
            <a:p>
              <a:r>
                <a:rPr lang="ja-JP" altLang="en-US" sz="800" dirty="0">
                  <a:solidFill>
                    <a:srgbClr val="00B0F0"/>
                  </a:solidFill>
                  <a:latin typeface="Meiryo UI" panose="020B0604030504040204" pitchFamily="50" charset="-128"/>
                  <a:ea typeface="Meiryo UI" panose="020B0604030504040204" pitchFamily="50" charset="-128"/>
                </a:rPr>
                <a:t>ベリティスシリーズ</a:t>
              </a:r>
              <a:r>
                <a:rPr lang="en-US" altLang="ja-JP" sz="800" baseline="30000" dirty="0">
                  <a:solidFill>
                    <a:srgbClr val="00B0F0"/>
                  </a:solidFill>
                  <a:latin typeface="Meiryo UI" panose="020B0604030504040204" pitchFamily="50" charset="-128"/>
                  <a:ea typeface="Meiryo UI" panose="020B0604030504040204" pitchFamily="50" charset="-128"/>
                </a:rPr>
                <a:t>※</a:t>
              </a:r>
            </a:p>
          </p:txBody>
        </p:sp>
        <p:sp>
          <p:nvSpPr>
            <p:cNvPr id="20" name="正方形/長方形 19"/>
            <p:cNvSpPr/>
            <p:nvPr/>
          </p:nvSpPr>
          <p:spPr>
            <a:xfrm>
              <a:off x="4893983" y="5183059"/>
              <a:ext cx="1099313" cy="400110"/>
            </a:xfrm>
            <a:prstGeom prst="rect">
              <a:avLst/>
            </a:prstGeom>
          </p:spPr>
          <p:txBody>
            <a:bodyPr wrap="square" lIns="0" tIns="0" rIns="0" bIns="0">
              <a:spAutoFit/>
            </a:bodyPr>
            <a:lstStyle/>
            <a:p>
              <a:r>
                <a:rPr lang="ja-JP" altLang="en-US" sz="1000" b="1" dirty="0">
                  <a:solidFill>
                    <a:srgbClr val="00B0F0"/>
                  </a:solidFill>
                  <a:latin typeface="Meiryo UI" panose="020B0604030504040204" pitchFamily="50" charset="-128"/>
                  <a:ea typeface="Meiryo UI" panose="020B0604030504040204" pitchFamily="50" charset="-128"/>
                </a:rPr>
                <a:t>インテリアカウンター</a:t>
              </a:r>
              <a:endParaRPr lang="en-US" altLang="ja-JP" sz="1000" b="1" dirty="0">
                <a:solidFill>
                  <a:srgbClr val="00B0F0"/>
                </a:solidFill>
                <a:latin typeface="Meiryo UI" panose="020B0604030504040204" pitchFamily="50" charset="-128"/>
                <a:ea typeface="Meiryo UI" panose="020B0604030504040204" pitchFamily="50" charset="-128"/>
              </a:endParaRPr>
            </a:p>
            <a:p>
              <a:r>
                <a:rPr lang="ja-JP" altLang="en-US" sz="800" dirty="0">
                  <a:solidFill>
                    <a:srgbClr val="00B0F0"/>
                  </a:solidFill>
                  <a:latin typeface="Meiryo UI" panose="020B0604030504040204" pitchFamily="50" charset="-128"/>
                  <a:ea typeface="Meiryo UI" panose="020B0604030504040204" pitchFamily="50" charset="-128"/>
                </a:rPr>
                <a:t>発水集成タイプ</a:t>
              </a:r>
              <a:endParaRPr lang="en-US" altLang="ja-JP" sz="800" dirty="0">
                <a:solidFill>
                  <a:srgbClr val="00B0F0"/>
                </a:solidFill>
                <a:latin typeface="Meiryo UI" panose="020B0604030504040204" pitchFamily="50" charset="-128"/>
                <a:ea typeface="Meiryo UI" panose="020B0604030504040204" pitchFamily="50" charset="-128"/>
              </a:endParaRPr>
            </a:p>
            <a:p>
              <a:r>
                <a:rPr lang="ja-JP" altLang="en-US" sz="800" dirty="0">
                  <a:solidFill>
                    <a:srgbClr val="00B0F0"/>
                  </a:solidFill>
                  <a:latin typeface="Meiryo UI" panose="020B0604030504040204" pitchFamily="50" charset="-128"/>
                  <a:ea typeface="Meiryo UI" panose="020B0604030504040204" pitchFamily="50" charset="-128"/>
                </a:rPr>
                <a:t>抗ウイルス加工</a:t>
              </a:r>
              <a:endParaRPr lang="en-US" altLang="ja-JP" sz="800" dirty="0">
                <a:solidFill>
                  <a:srgbClr val="00B0F0"/>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3911102" y="6637457"/>
              <a:ext cx="1929673" cy="76944"/>
            </a:xfrm>
            <a:prstGeom prst="rect">
              <a:avLst/>
            </a:prstGeom>
          </p:spPr>
          <p:txBody>
            <a:bodyPr wrap="square" lIns="0" tIns="0" rIns="0" bIns="0">
              <a:spAutoFit/>
            </a:bodyPr>
            <a:lstStyle/>
            <a:p>
              <a:pPr algn="r"/>
              <a:r>
                <a:rPr lang="en-US" altLang="ja-JP" sz="500" dirty="0">
                  <a:solidFill>
                    <a:srgbClr val="00B0F0"/>
                  </a:solidFill>
                  <a:latin typeface="Meiryo UI" panose="020B0604030504040204" pitchFamily="50" charset="-128"/>
                  <a:ea typeface="Meiryo UI" panose="020B0604030504040204" pitchFamily="50" charset="-128"/>
                </a:rPr>
                <a:t>※</a:t>
              </a:r>
              <a:r>
                <a:rPr lang="ja-JP" altLang="en-US" sz="500" dirty="0">
                  <a:solidFill>
                    <a:srgbClr val="00B0F0"/>
                  </a:solidFill>
                  <a:latin typeface="Meiryo UI" panose="020B0604030504040204" pitchFamily="50" charset="-128"/>
                  <a:ea typeface="Meiryo UI" panose="020B0604030504040204" pitchFamily="50" charset="-128"/>
                </a:rPr>
                <a:t>フローリング</a:t>
              </a:r>
              <a:r>
                <a:rPr lang="en-US" altLang="ja-JP" sz="500" dirty="0">
                  <a:solidFill>
                    <a:srgbClr val="00B0F0"/>
                  </a:solidFill>
                  <a:latin typeface="Meiryo UI" panose="020B0604030504040204" pitchFamily="50" charset="-128"/>
                  <a:ea typeface="Meiryo UI" panose="020B0604030504040204" pitchFamily="50" charset="-128"/>
                </a:rPr>
                <a:t>S </a:t>
              </a:r>
              <a:r>
                <a:rPr lang="ja-JP" altLang="en-US" sz="500" dirty="0">
                  <a:solidFill>
                    <a:srgbClr val="00B0F0"/>
                  </a:solidFill>
                  <a:latin typeface="Meiryo UI" panose="020B0604030504040204" pitchFamily="50" charset="-128"/>
                  <a:ea typeface="Meiryo UI" panose="020B0604030504040204" pitchFamily="50" charset="-128"/>
                </a:rPr>
                <a:t>ハードコート、フロアー</a:t>
              </a:r>
              <a:r>
                <a:rPr lang="en-US" altLang="ja-JP" sz="500" dirty="0">
                  <a:solidFill>
                    <a:srgbClr val="00B0F0"/>
                  </a:solidFill>
                  <a:latin typeface="Meiryo UI" panose="020B0604030504040204" pitchFamily="50" charset="-128"/>
                  <a:ea typeface="Meiryo UI" panose="020B0604030504040204" pitchFamily="50" charset="-128"/>
                </a:rPr>
                <a:t>S e</a:t>
              </a:r>
              <a:r>
                <a:rPr lang="ja-JP" altLang="en-US" sz="500" dirty="0">
                  <a:solidFill>
                    <a:srgbClr val="00B0F0"/>
                  </a:solidFill>
                  <a:latin typeface="Meiryo UI" panose="020B0604030504040204" pitchFamily="50" charset="-128"/>
                  <a:ea typeface="Meiryo UI" panose="020B0604030504040204" pitchFamily="50" charset="-128"/>
                </a:rPr>
                <a:t>タイプは除く</a:t>
              </a:r>
              <a:endParaRPr lang="en-US" altLang="ja-JP" sz="500" dirty="0">
                <a:solidFill>
                  <a:srgbClr val="00B0F0"/>
                </a:solidFill>
                <a:latin typeface="Meiryo UI" panose="020B0604030504040204" pitchFamily="50" charset="-128"/>
                <a:ea typeface="Meiryo UI" panose="020B0604030504040204" pitchFamily="50" charset="-128"/>
              </a:endParaRPr>
            </a:p>
          </p:txBody>
        </p:sp>
        <p:grpSp>
          <p:nvGrpSpPr>
            <p:cNvPr id="31" name="グループ化 30"/>
            <p:cNvGrpSpPr/>
            <p:nvPr/>
          </p:nvGrpSpPr>
          <p:grpSpPr>
            <a:xfrm>
              <a:off x="365573" y="5064061"/>
              <a:ext cx="795346" cy="152518"/>
              <a:chOff x="305058" y="4987794"/>
              <a:chExt cx="795346" cy="152518"/>
            </a:xfrm>
          </p:grpSpPr>
          <p:cxnSp>
            <p:nvCxnSpPr>
              <p:cNvPr id="26" name="直線コネクタ 25"/>
              <p:cNvCxnSpPr/>
              <p:nvPr/>
            </p:nvCxnSpPr>
            <p:spPr>
              <a:xfrm>
                <a:off x="1100404" y="4987794"/>
                <a:ext cx="0" cy="152518"/>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H="1">
                <a:off x="305058" y="5137116"/>
                <a:ext cx="795346"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32" name="グループ化 31"/>
            <p:cNvGrpSpPr/>
            <p:nvPr/>
          </p:nvGrpSpPr>
          <p:grpSpPr>
            <a:xfrm flipH="1">
              <a:off x="4898721" y="5041967"/>
              <a:ext cx="913191" cy="174612"/>
              <a:chOff x="187213" y="4965700"/>
              <a:chExt cx="913191" cy="174612"/>
            </a:xfrm>
          </p:grpSpPr>
          <p:cxnSp>
            <p:nvCxnSpPr>
              <p:cNvPr id="33" name="直線コネクタ 32"/>
              <p:cNvCxnSpPr/>
              <p:nvPr/>
            </p:nvCxnSpPr>
            <p:spPr>
              <a:xfrm flipH="1">
                <a:off x="1100404" y="4965700"/>
                <a:ext cx="0" cy="174612"/>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a:off x="187213" y="5137116"/>
                <a:ext cx="913191"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37" name="グループ化 36"/>
            <p:cNvGrpSpPr/>
            <p:nvPr/>
          </p:nvGrpSpPr>
          <p:grpSpPr>
            <a:xfrm rot="16200000">
              <a:off x="3467293" y="6171305"/>
              <a:ext cx="569853" cy="152518"/>
              <a:chOff x="530551" y="4987794"/>
              <a:chExt cx="569853" cy="152518"/>
            </a:xfrm>
          </p:grpSpPr>
          <p:cxnSp>
            <p:nvCxnSpPr>
              <p:cNvPr id="38" name="直線コネクタ 37"/>
              <p:cNvCxnSpPr/>
              <p:nvPr/>
            </p:nvCxnSpPr>
            <p:spPr>
              <a:xfrm>
                <a:off x="1100404" y="4987794"/>
                <a:ext cx="0" cy="152518"/>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rot="5400000">
                <a:off x="815478" y="4852190"/>
                <a:ext cx="0" cy="569853"/>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41" name="グループ化 40"/>
            <p:cNvGrpSpPr/>
            <p:nvPr/>
          </p:nvGrpSpPr>
          <p:grpSpPr>
            <a:xfrm>
              <a:off x="365573" y="2158691"/>
              <a:ext cx="818927" cy="152518"/>
              <a:chOff x="281478" y="4987794"/>
              <a:chExt cx="818927" cy="152518"/>
            </a:xfrm>
          </p:grpSpPr>
          <p:cxnSp>
            <p:nvCxnSpPr>
              <p:cNvPr id="42" name="直線コネクタ 41"/>
              <p:cNvCxnSpPr/>
              <p:nvPr/>
            </p:nvCxnSpPr>
            <p:spPr>
              <a:xfrm>
                <a:off x="1100404" y="4987794"/>
                <a:ext cx="0" cy="152518"/>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H="1">
                <a:off x="281478" y="5137116"/>
                <a:ext cx="818927"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45" name="グループ化 44"/>
            <p:cNvGrpSpPr/>
            <p:nvPr/>
          </p:nvGrpSpPr>
          <p:grpSpPr>
            <a:xfrm flipH="1">
              <a:off x="4921482" y="2158691"/>
              <a:ext cx="890430" cy="152518"/>
              <a:chOff x="209974" y="4987794"/>
              <a:chExt cx="890430" cy="152518"/>
            </a:xfrm>
          </p:grpSpPr>
          <p:cxnSp>
            <p:nvCxnSpPr>
              <p:cNvPr id="46" name="直線コネクタ 45"/>
              <p:cNvCxnSpPr/>
              <p:nvPr/>
            </p:nvCxnSpPr>
            <p:spPr>
              <a:xfrm>
                <a:off x="1100404" y="4987794"/>
                <a:ext cx="0" cy="152518"/>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H="1">
                <a:off x="209974" y="5137116"/>
                <a:ext cx="89043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62" name="正方形/長方形 61"/>
            <p:cNvSpPr/>
            <p:nvPr/>
          </p:nvSpPr>
          <p:spPr>
            <a:xfrm>
              <a:off x="2268880" y="3565043"/>
              <a:ext cx="1556403" cy="553998"/>
            </a:xfrm>
            <a:prstGeom prst="rect">
              <a:avLst/>
            </a:prstGeom>
          </p:spPr>
          <p:txBody>
            <a:bodyPr wrap="square" lIns="0" tIns="0" rIns="0" bIns="0">
              <a:spAutoFit/>
            </a:bodyPr>
            <a:lstStyle/>
            <a:p>
              <a:pPr algn="ctr"/>
              <a:r>
                <a:rPr lang="ja-JP" altLang="en-US" sz="1200" b="1" spc="100" dirty="0">
                  <a:solidFill>
                    <a:srgbClr val="0070C0"/>
                  </a:solidFill>
                  <a:uFill>
                    <a:solidFill>
                      <a:srgbClr val="99CCFF"/>
                    </a:solidFill>
                  </a:uFill>
                  <a:latin typeface="Meiryo UI" panose="020B0604030504040204" pitchFamily="50" charset="-128"/>
                  <a:ea typeface="Meiryo UI" panose="020B0604030504040204" pitchFamily="50" charset="-128"/>
                </a:rPr>
                <a:t>パナソニックの</a:t>
              </a:r>
              <a:endParaRPr lang="en-US" altLang="ja-JP" sz="1200" b="1" spc="100" dirty="0">
                <a:solidFill>
                  <a:srgbClr val="0070C0"/>
                </a:solidFill>
                <a:uFill>
                  <a:solidFill>
                    <a:srgbClr val="99CCFF"/>
                  </a:solidFill>
                </a:uFill>
                <a:latin typeface="Meiryo UI" panose="020B0604030504040204" pitchFamily="50" charset="-128"/>
                <a:ea typeface="Meiryo UI" panose="020B0604030504040204" pitchFamily="50" charset="-128"/>
              </a:endParaRPr>
            </a:p>
            <a:p>
              <a:pPr algn="ctr"/>
              <a:r>
                <a:rPr lang="ja-JP" altLang="en-US" sz="1200" b="1" spc="100" dirty="0">
                  <a:solidFill>
                    <a:srgbClr val="0070C0"/>
                  </a:solidFill>
                  <a:uFill>
                    <a:solidFill>
                      <a:srgbClr val="99CCFF"/>
                    </a:solidFill>
                  </a:uFill>
                  <a:latin typeface="Meiryo UI" panose="020B0604030504040204" pitchFamily="50" charset="-128"/>
                  <a:ea typeface="Meiryo UI" panose="020B0604030504040204" pitchFamily="50" charset="-128"/>
                </a:rPr>
                <a:t>クリーン</a:t>
              </a:r>
              <a:endParaRPr lang="en-US" altLang="ja-JP" sz="1200" b="1" spc="100" dirty="0">
                <a:solidFill>
                  <a:srgbClr val="0070C0"/>
                </a:solidFill>
                <a:uFill>
                  <a:solidFill>
                    <a:srgbClr val="99CCFF"/>
                  </a:solidFill>
                </a:uFill>
                <a:latin typeface="Meiryo UI" panose="020B0604030504040204" pitchFamily="50" charset="-128"/>
                <a:ea typeface="Meiryo UI" panose="020B0604030504040204" pitchFamily="50" charset="-128"/>
              </a:endParaRPr>
            </a:p>
            <a:p>
              <a:pPr algn="ctr"/>
              <a:r>
                <a:rPr lang="ja-JP" altLang="en-US" sz="1200" b="1" spc="100" dirty="0">
                  <a:solidFill>
                    <a:srgbClr val="0070C0"/>
                  </a:solidFill>
                  <a:uFill>
                    <a:solidFill>
                      <a:srgbClr val="99CCFF"/>
                    </a:solidFill>
                  </a:uFill>
                  <a:latin typeface="Meiryo UI" panose="020B0604030504040204" pitchFamily="50" charset="-128"/>
                  <a:ea typeface="Meiryo UI" panose="020B0604030504040204" pitchFamily="50" charset="-128"/>
                </a:rPr>
                <a:t>プロダクツ</a:t>
              </a:r>
              <a:endParaRPr lang="ja-JP" altLang="en-US" sz="1200" dirty="0">
                <a:solidFill>
                  <a:srgbClr val="0070C0"/>
                </a:solidFill>
                <a:uFill>
                  <a:solidFill>
                    <a:srgbClr val="99CCFF"/>
                  </a:solidFill>
                </a:uFill>
                <a:latin typeface="Meiryo UI" panose="020B0604030504040204" pitchFamily="50" charset="-128"/>
                <a:ea typeface="Meiryo UI" panose="020B0604030504040204" pitchFamily="50" charset="-128"/>
              </a:endParaRPr>
            </a:p>
          </p:txBody>
        </p:sp>
        <p:sp>
          <p:nvSpPr>
            <p:cNvPr id="63" name="正方形/長方形 62"/>
            <p:cNvSpPr/>
            <p:nvPr/>
          </p:nvSpPr>
          <p:spPr>
            <a:xfrm>
              <a:off x="2619928" y="2158691"/>
              <a:ext cx="872106" cy="184666"/>
            </a:xfrm>
            <a:prstGeom prst="rect">
              <a:avLst/>
            </a:prstGeom>
          </p:spPr>
          <p:txBody>
            <a:bodyPr wrap="square" lIns="0" tIns="0" rIns="0" bIns="0">
              <a:spAutoFit/>
            </a:bodyPr>
            <a:lstStyle/>
            <a:p>
              <a:pPr algn="ctr"/>
              <a:r>
                <a:rPr lang="ja-JP" altLang="en-US" sz="1200" b="1" spc="100" dirty="0">
                  <a:solidFill>
                    <a:schemeClr val="bg1"/>
                  </a:solidFill>
                  <a:uFill>
                    <a:solidFill>
                      <a:srgbClr val="99CCFF"/>
                    </a:solidFill>
                  </a:uFill>
                  <a:latin typeface="Meiryo UI" panose="020B0604030504040204" pitchFamily="50" charset="-128"/>
                  <a:ea typeface="Meiryo UI" panose="020B0604030504040204" pitchFamily="50" charset="-128"/>
                </a:rPr>
                <a:t>抗ウイルス</a:t>
              </a:r>
              <a:endParaRPr lang="ja-JP" altLang="en-US" sz="1200" dirty="0">
                <a:solidFill>
                  <a:schemeClr val="bg1"/>
                </a:solidFill>
                <a:uFill>
                  <a:solidFill>
                    <a:srgbClr val="99CCFF"/>
                  </a:solidFill>
                </a:uFill>
                <a:latin typeface="Meiryo UI" panose="020B0604030504040204" pitchFamily="50" charset="-128"/>
                <a:ea typeface="Meiryo UI" panose="020B0604030504040204" pitchFamily="50" charset="-128"/>
              </a:endParaRPr>
            </a:p>
          </p:txBody>
        </p:sp>
        <p:sp>
          <p:nvSpPr>
            <p:cNvPr id="64" name="正方形/長方形 63"/>
            <p:cNvSpPr/>
            <p:nvPr/>
          </p:nvSpPr>
          <p:spPr>
            <a:xfrm>
              <a:off x="1160919" y="3231771"/>
              <a:ext cx="872106" cy="184666"/>
            </a:xfrm>
            <a:prstGeom prst="rect">
              <a:avLst/>
            </a:prstGeom>
          </p:spPr>
          <p:txBody>
            <a:bodyPr wrap="square" lIns="0" tIns="0" rIns="0" bIns="0">
              <a:spAutoFit/>
            </a:bodyPr>
            <a:lstStyle/>
            <a:p>
              <a:pPr algn="ctr"/>
              <a:r>
                <a:rPr lang="ja-JP" altLang="en-US" sz="1200" b="1" spc="100" dirty="0">
                  <a:solidFill>
                    <a:schemeClr val="bg1"/>
                  </a:solidFill>
                  <a:uFill>
                    <a:solidFill>
                      <a:srgbClr val="99CCFF"/>
                    </a:solidFill>
                  </a:uFill>
                  <a:latin typeface="Meiryo UI" panose="020B0604030504040204" pitchFamily="50" charset="-128"/>
                  <a:ea typeface="Meiryo UI" panose="020B0604030504040204" pitchFamily="50" charset="-128"/>
                </a:rPr>
                <a:t>耐薬品</a:t>
              </a:r>
              <a:endParaRPr lang="ja-JP" altLang="en-US" sz="1200" dirty="0">
                <a:solidFill>
                  <a:schemeClr val="bg1"/>
                </a:solidFill>
                <a:uFill>
                  <a:solidFill>
                    <a:srgbClr val="99CCFF"/>
                  </a:solidFill>
                </a:uFill>
                <a:latin typeface="Meiryo UI" panose="020B0604030504040204" pitchFamily="50" charset="-128"/>
                <a:ea typeface="Meiryo UI" panose="020B0604030504040204" pitchFamily="50" charset="-128"/>
              </a:endParaRPr>
            </a:p>
          </p:txBody>
        </p:sp>
        <p:sp>
          <p:nvSpPr>
            <p:cNvPr id="65" name="正方形/長方形 64"/>
            <p:cNvSpPr/>
            <p:nvPr/>
          </p:nvSpPr>
          <p:spPr>
            <a:xfrm>
              <a:off x="1720483" y="4859939"/>
              <a:ext cx="872106" cy="369332"/>
            </a:xfrm>
            <a:prstGeom prst="rect">
              <a:avLst/>
            </a:prstGeom>
          </p:spPr>
          <p:txBody>
            <a:bodyPr wrap="square" lIns="0" tIns="0" rIns="0" bIns="0">
              <a:spAutoFit/>
            </a:bodyPr>
            <a:lstStyle/>
            <a:p>
              <a:pPr algn="ctr"/>
              <a:r>
                <a:rPr lang="ja-JP" altLang="en-US" sz="1200" b="1" spc="100" dirty="0">
                  <a:solidFill>
                    <a:schemeClr val="bg1"/>
                  </a:solidFill>
                  <a:uFill>
                    <a:solidFill>
                      <a:srgbClr val="99CCFF"/>
                    </a:solidFill>
                  </a:uFill>
                  <a:latin typeface="Meiryo UI" panose="020B0604030504040204" pitchFamily="50" charset="-128"/>
                  <a:ea typeface="Meiryo UI" panose="020B0604030504040204" pitchFamily="50" charset="-128"/>
                </a:rPr>
                <a:t>耐傷</a:t>
              </a:r>
              <a:endParaRPr lang="en-US" altLang="ja-JP" sz="1200" b="1" spc="100" dirty="0">
                <a:solidFill>
                  <a:schemeClr val="bg1"/>
                </a:solidFill>
                <a:uFill>
                  <a:solidFill>
                    <a:srgbClr val="99CCFF"/>
                  </a:solidFill>
                </a:uFill>
                <a:latin typeface="Meiryo UI" panose="020B0604030504040204" pitchFamily="50" charset="-128"/>
                <a:ea typeface="Meiryo UI" panose="020B0604030504040204" pitchFamily="50" charset="-128"/>
              </a:endParaRPr>
            </a:p>
            <a:p>
              <a:pPr algn="ctr"/>
              <a:r>
                <a:rPr lang="ja-JP" altLang="en-US" sz="1200" b="1" spc="100" dirty="0">
                  <a:solidFill>
                    <a:schemeClr val="bg1"/>
                  </a:solidFill>
                  <a:uFill>
                    <a:solidFill>
                      <a:srgbClr val="99CCFF"/>
                    </a:solidFill>
                  </a:uFill>
                  <a:latin typeface="Meiryo UI" panose="020B0604030504040204" pitchFamily="50" charset="-128"/>
                  <a:ea typeface="Meiryo UI" panose="020B0604030504040204" pitchFamily="50" charset="-128"/>
                </a:rPr>
                <a:t>耐汚染</a:t>
              </a:r>
              <a:endParaRPr lang="ja-JP" altLang="en-US" sz="1200" dirty="0">
                <a:solidFill>
                  <a:schemeClr val="bg1"/>
                </a:solidFill>
                <a:uFill>
                  <a:solidFill>
                    <a:srgbClr val="99CCFF"/>
                  </a:solidFill>
                </a:uFill>
                <a:latin typeface="Meiryo UI" panose="020B0604030504040204" pitchFamily="50" charset="-128"/>
                <a:ea typeface="Meiryo UI" panose="020B0604030504040204" pitchFamily="50" charset="-128"/>
              </a:endParaRPr>
            </a:p>
          </p:txBody>
        </p:sp>
        <p:sp>
          <p:nvSpPr>
            <p:cNvPr id="66" name="正方形/長方形 65"/>
            <p:cNvSpPr/>
            <p:nvPr/>
          </p:nvSpPr>
          <p:spPr>
            <a:xfrm>
              <a:off x="4287696" y="3230607"/>
              <a:ext cx="492727" cy="185830"/>
            </a:xfrm>
            <a:prstGeom prst="rect">
              <a:avLst/>
            </a:prstGeom>
          </p:spPr>
          <p:txBody>
            <a:bodyPr wrap="square" lIns="0" tIns="0" rIns="0" bIns="0">
              <a:spAutoFit/>
            </a:bodyPr>
            <a:lstStyle/>
            <a:p>
              <a:pPr algn="ctr"/>
              <a:r>
                <a:rPr lang="ja-JP" altLang="en-US" sz="1200" b="1" spc="100" dirty="0">
                  <a:solidFill>
                    <a:schemeClr val="bg1"/>
                  </a:solidFill>
                  <a:uFill>
                    <a:solidFill>
                      <a:srgbClr val="99CCFF"/>
                    </a:solidFill>
                  </a:uFill>
                  <a:latin typeface="Meiryo UI" panose="020B0604030504040204" pitchFamily="50" charset="-128"/>
                  <a:ea typeface="Meiryo UI" panose="020B0604030504040204" pitchFamily="50" charset="-128"/>
                </a:rPr>
                <a:t>抗菌</a:t>
              </a:r>
              <a:endParaRPr lang="ja-JP" altLang="en-US" sz="1200" dirty="0">
                <a:solidFill>
                  <a:schemeClr val="bg1"/>
                </a:solidFill>
                <a:uFill>
                  <a:solidFill>
                    <a:srgbClr val="99CCFF"/>
                  </a:solidFill>
                </a:uFill>
                <a:latin typeface="Meiryo UI" panose="020B0604030504040204" pitchFamily="50" charset="-128"/>
                <a:ea typeface="Meiryo UI" panose="020B0604030504040204" pitchFamily="50" charset="-128"/>
              </a:endParaRPr>
            </a:p>
          </p:txBody>
        </p:sp>
        <p:sp>
          <p:nvSpPr>
            <p:cNvPr id="67" name="正方形/長方形 66"/>
            <p:cNvSpPr/>
            <p:nvPr/>
          </p:nvSpPr>
          <p:spPr>
            <a:xfrm>
              <a:off x="3533800" y="4859939"/>
              <a:ext cx="872106" cy="369332"/>
            </a:xfrm>
            <a:prstGeom prst="rect">
              <a:avLst/>
            </a:prstGeom>
          </p:spPr>
          <p:txBody>
            <a:bodyPr wrap="square" lIns="0" tIns="0" rIns="0" bIns="0">
              <a:spAutoFit/>
            </a:bodyPr>
            <a:lstStyle/>
            <a:p>
              <a:pPr algn="ctr"/>
              <a:r>
                <a:rPr lang="ja-JP" altLang="en-US" sz="1200" b="1" spc="100" dirty="0">
                  <a:solidFill>
                    <a:schemeClr val="bg1"/>
                  </a:solidFill>
                  <a:uFill>
                    <a:solidFill>
                      <a:srgbClr val="99CCFF"/>
                    </a:solidFill>
                  </a:uFill>
                  <a:latin typeface="Meiryo UI" panose="020B0604030504040204" pitchFamily="50" charset="-128"/>
                  <a:ea typeface="Meiryo UI" panose="020B0604030504040204" pitchFamily="50" charset="-128"/>
                </a:rPr>
                <a:t>室内空気</a:t>
              </a:r>
              <a:endParaRPr lang="en-US" altLang="ja-JP" sz="1200" b="1" spc="100" dirty="0">
                <a:solidFill>
                  <a:schemeClr val="bg1"/>
                </a:solidFill>
                <a:uFill>
                  <a:solidFill>
                    <a:srgbClr val="99CCFF"/>
                  </a:solidFill>
                </a:uFill>
                <a:latin typeface="Meiryo UI" panose="020B0604030504040204" pitchFamily="50" charset="-128"/>
                <a:ea typeface="Meiryo UI" panose="020B0604030504040204" pitchFamily="50" charset="-128"/>
              </a:endParaRPr>
            </a:p>
            <a:p>
              <a:pPr algn="ctr"/>
              <a:r>
                <a:rPr lang="ja-JP" altLang="en-US" sz="1200" b="1" spc="100" dirty="0">
                  <a:solidFill>
                    <a:schemeClr val="bg1"/>
                  </a:solidFill>
                  <a:uFill>
                    <a:solidFill>
                      <a:srgbClr val="99CCFF"/>
                    </a:solidFill>
                  </a:uFill>
                  <a:latin typeface="Meiryo UI" panose="020B0604030504040204" pitchFamily="50" charset="-128"/>
                  <a:ea typeface="Meiryo UI" panose="020B0604030504040204" pitchFamily="50" charset="-128"/>
                </a:rPr>
                <a:t>環境</a:t>
              </a:r>
              <a:endParaRPr lang="ja-JP" altLang="en-US" sz="1200" dirty="0">
                <a:solidFill>
                  <a:schemeClr val="bg1"/>
                </a:solidFill>
                <a:uFill>
                  <a:solidFill>
                    <a:srgbClr val="99CCFF"/>
                  </a:solidFill>
                </a:uFill>
                <a:latin typeface="Meiryo UI" panose="020B0604030504040204" pitchFamily="50" charset="-128"/>
                <a:ea typeface="Meiryo UI" panose="020B0604030504040204" pitchFamily="50" charset="-128"/>
              </a:endParaRPr>
            </a:p>
          </p:txBody>
        </p:sp>
      </p:grpSp>
      <p:grpSp>
        <p:nvGrpSpPr>
          <p:cNvPr id="78" name="グループ化 77"/>
          <p:cNvGrpSpPr/>
          <p:nvPr/>
        </p:nvGrpSpPr>
        <p:grpSpPr>
          <a:xfrm>
            <a:off x="6209871" y="1475654"/>
            <a:ext cx="3248025" cy="3016709"/>
            <a:chOff x="6358665" y="1266932"/>
            <a:chExt cx="3248025" cy="3016709"/>
          </a:xfrm>
        </p:grpSpPr>
        <p:grpSp>
          <p:nvGrpSpPr>
            <p:cNvPr id="72" name="グループ化 71"/>
            <p:cNvGrpSpPr/>
            <p:nvPr/>
          </p:nvGrpSpPr>
          <p:grpSpPr>
            <a:xfrm>
              <a:off x="6358665" y="1266932"/>
              <a:ext cx="3248025" cy="315914"/>
              <a:chOff x="6138836" y="1266932"/>
              <a:chExt cx="3248025" cy="315914"/>
            </a:xfrm>
          </p:grpSpPr>
          <p:sp>
            <p:nvSpPr>
              <p:cNvPr id="6" name="正方形/長方形 5"/>
              <p:cNvSpPr/>
              <p:nvPr/>
            </p:nvSpPr>
            <p:spPr>
              <a:xfrm>
                <a:off x="6138836" y="1328486"/>
                <a:ext cx="3248025" cy="184666"/>
              </a:xfrm>
              <a:prstGeom prst="rect">
                <a:avLst/>
              </a:prstGeom>
            </p:spPr>
            <p:txBody>
              <a:bodyPr wrap="square" lIns="0" tIns="0" rIns="0" bIns="0">
                <a:spAutoFit/>
              </a:bodyPr>
              <a:lstStyle/>
              <a:p>
                <a:pPr algn="ctr"/>
                <a:r>
                  <a:rPr lang="en-US" altLang="ja-JP" sz="1200" b="1" spc="100" dirty="0">
                    <a:solidFill>
                      <a:srgbClr val="0070C0"/>
                    </a:solidFill>
                    <a:uFill>
                      <a:solidFill>
                        <a:srgbClr val="99CCFF"/>
                      </a:solidFill>
                    </a:uFill>
                    <a:latin typeface="Meiryo UI" panose="020B0604030504040204" pitchFamily="50" charset="-128"/>
                    <a:ea typeface="Meiryo UI" panose="020B0604030504040204" pitchFamily="50" charset="-128"/>
                  </a:rPr>
                  <a:t>5</a:t>
                </a:r>
                <a:r>
                  <a:rPr lang="ja-JP" altLang="en-US" sz="1200" b="1" spc="100" dirty="0" err="1">
                    <a:solidFill>
                      <a:srgbClr val="0070C0"/>
                    </a:solidFill>
                    <a:uFill>
                      <a:solidFill>
                        <a:srgbClr val="99CCFF"/>
                      </a:solidFill>
                    </a:uFill>
                    <a:latin typeface="Meiryo UI" panose="020B0604030504040204" pitchFamily="50" charset="-128"/>
                    <a:ea typeface="Meiryo UI" panose="020B0604030504040204" pitchFamily="50" charset="-128"/>
                  </a:rPr>
                  <a:t>つの</a:t>
                </a:r>
                <a:r>
                  <a:rPr lang="ja-JP" altLang="en-US" sz="1200" b="1" spc="100" dirty="0">
                    <a:solidFill>
                      <a:srgbClr val="0070C0"/>
                    </a:solidFill>
                    <a:uFill>
                      <a:solidFill>
                        <a:srgbClr val="99CCFF"/>
                      </a:solidFill>
                    </a:uFill>
                    <a:latin typeface="Meiryo UI" panose="020B0604030504040204" pitchFamily="50" charset="-128"/>
                    <a:ea typeface="Meiryo UI" panose="020B0604030504040204" pitchFamily="50" charset="-128"/>
                  </a:rPr>
                  <a:t>性能を満たす「クリーンプロダクツ」製品</a:t>
                </a:r>
                <a:endParaRPr lang="ja-JP" altLang="en-US" sz="1200" dirty="0">
                  <a:solidFill>
                    <a:srgbClr val="0070C0"/>
                  </a:solidFill>
                  <a:uFill>
                    <a:solidFill>
                      <a:srgbClr val="99CCFF"/>
                    </a:solidFill>
                  </a:uFill>
                  <a:latin typeface="Meiryo UI" panose="020B0604030504040204" pitchFamily="50" charset="-128"/>
                  <a:ea typeface="Meiryo UI" panose="020B0604030504040204" pitchFamily="50" charset="-128"/>
                </a:endParaRPr>
              </a:p>
            </p:txBody>
          </p:sp>
          <p:grpSp>
            <p:nvGrpSpPr>
              <p:cNvPr id="11" name="グループ化 10"/>
              <p:cNvGrpSpPr/>
              <p:nvPr/>
            </p:nvGrpSpPr>
            <p:grpSpPr>
              <a:xfrm>
                <a:off x="6138836" y="1266932"/>
                <a:ext cx="3248025" cy="315914"/>
                <a:chOff x="762000" y="5086350"/>
                <a:chExt cx="3248025" cy="315914"/>
              </a:xfrm>
            </p:grpSpPr>
            <p:cxnSp>
              <p:nvCxnSpPr>
                <p:cNvPr id="8" name="直線コネクタ 7"/>
                <p:cNvCxnSpPr/>
                <p:nvPr/>
              </p:nvCxnSpPr>
              <p:spPr>
                <a:xfrm>
                  <a:off x="762000" y="5086350"/>
                  <a:ext cx="32480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762000" y="5402264"/>
                  <a:ext cx="3248025"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77" name="グループ化 76"/>
            <p:cNvGrpSpPr/>
            <p:nvPr/>
          </p:nvGrpSpPr>
          <p:grpSpPr>
            <a:xfrm>
              <a:off x="6448156" y="1676930"/>
              <a:ext cx="2813408" cy="307777"/>
              <a:chOff x="6131809" y="1676930"/>
              <a:chExt cx="2813408" cy="307777"/>
            </a:xfrm>
          </p:grpSpPr>
          <p:sp>
            <p:nvSpPr>
              <p:cNvPr id="5" name="正方形/長方形 4"/>
              <p:cNvSpPr/>
              <p:nvPr/>
            </p:nvSpPr>
            <p:spPr>
              <a:xfrm>
                <a:off x="6405588" y="1676930"/>
                <a:ext cx="2539629" cy="307777"/>
              </a:xfrm>
              <a:prstGeom prst="rect">
                <a:avLst/>
              </a:prstGeom>
            </p:spPr>
            <p:txBody>
              <a:bodyPr wrap="square" lIns="0" tIns="0" rIns="0" bIns="0">
                <a:spAutoFit/>
              </a:bodyPr>
              <a:lstStyle/>
              <a:p>
                <a:r>
                  <a:rPr lang="ja-JP" altLang="en-US" sz="1000" dirty="0">
                    <a:solidFill>
                      <a:prstClr val="black"/>
                    </a:solidFill>
                    <a:latin typeface="Meiryo UI" panose="020B0604030504040204" pitchFamily="50" charset="-128"/>
                    <a:ea typeface="Meiryo UI" panose="020B0604030504040204" pitchFamily="50" charset="-128"/>
                  </a:rPr>
                  <a:t>製品の表面に付着した特定ウイルスの</a:t>
                </a:r>
              </a:p>
              <a:p>
                <a:r>
                  <a:rPr lang="ja-JP" altLang="en-US" sz="1000" dirty="0">
                    <a:solidFill>
                      <a:prstClr val="black"/>
                    </a:solidFill>
                    <a:latin typeface="Meiryo UI" panose="020B0604030504040204" pitchFamily="50" charset="-128"/>
                    <a:ea typeface="Meiryo UI" panose="020B0604030504040204" pitchFamily="50" charset="-128"/>
                  </a:rPr>
                  <a:t>数を減少させる「抗ウイルス加工」。</a:t>
                </a:r>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6131809" y="1676930"/>
                <a:ext cx="179046" cy="307777"/>
              </a:xfrm>
              <a:prstGeom prst="rect">
                <a:avLst/>
              </a:prstGeom>
            </p:spPr>
            <p:txBody>
              <a:bodyPr wrap="square" lIns="0" tIns="0" rIns="0" bIns="0">
                <a:spAutoFit/>
              </a:bodyPr>
              <a:lstStyle/>
              <a:p>
                <a:pPr algn="ctr"/>
                <a:r>
                  <a:rPr lang="ja-JP" altLang="en-US" sz="2000" b="1" dirty="0">
                    <a:solidFill>
                      <a:srgbClr val="00B0F0"/>
                    </a:solidFill>
                    <a:latin typeface="Meiryo UI" panose="020B0604030504040204" pitchFamily="50" charset="-128"/>
                    <a:ea typeface="Meiryo UI" panose="020B0604030504040204" pitchFamily="50" charset="-128"/>
                  </a:rPr>
                  <a:t>❶</a:t>
                </a:r>
                <a:endParaRPr lang="en-US" altLang="ja-JP" sz="1600" b="1" dirty="0">
                  <a:solidFill>
                    <a:srgbClr val="00B0F0"/>
                  </a:solidFill>
                  <a:latin typeface="Meiryo UI" panose="020B0604030504040204" pitchFamily="50" charset="-128"/>
                  <a:ea typeface="Meiryo UI" panose="020B0604030504040204" pitchFamily="50" charset="-128"/>
                </a:endParaRPr>
              </a:p>
            </p:txBody>
          </p:sp>
        </p:grpSp>
        <p:grpSp>
          <p:nvGrpSpPr>
            <p:cNvPr id="76" name="グループ化 75"/>
            <p:cNvGrpSpPr/>
            <p:nvPr/>
          </p:nvGrpSpPr>
          <p:grpSpPr>
            <a:xfrm>
              <a:off x="6448156" y="2251289"/>
              <a:ext cx="2813408" cy="307777"/>
              <a:chOff x="6131809" y="2004110"/>
              <a:chExt cx="2813408" cy="307777"/>
            </a:xfrm>
          </p:grpSpPr>
          <p:sp>
            <p:nvSpPr>
              <p:cNvPr id="13" name="正方形/長方形 12"/>
              <p:cNvSpPr/>
              <p:nvPr/>
            </p:nvSpPr>
            <p:spPr>
              <a:xfrm>
                <a:off x="6405588" y="2004110"/>
                <a:ext cx="2539629" cy="307777"/>
              </a:xfrm>
              <a:prstGeom prst="rect">
                <a:avLst/>
              </a:prstGeom>
            </p:spPr>
            <p:txBody>
              <a:bodyPr wrap="square" lIns="0" tIns="0" rIns="0" bIns="0">
                <a:spAutoFit/>
              </a:bodyPr>
              <a:lstStyle/>
              <a:p>
                <a:r>
                  <a:rPr lang="ja-JP" altLang="en-US" sz="1000" dirty="0">
                    <a:solidFill>
                      <a:prstClr val="black"/>
                    </a:solidFill>
                    <a:latin typeface="Meiryo UI" panose="020B0604030504040204" pitchFamily="50" charset="-128"/>
                    <a:ea typeface="Meiryo UI" panose="020B0604030504040204" pitchFamily="50" charset="-128"/>
                  </a:rPr>
                  <a:t>製品の表面に付着した細菌の</a:t>
                </a:r>
              </a:p>
              <a:p>
                <a:r>
                  <a:rPr lang="ja-JP" altLang="en-US" sz="1000" dirty="0">
                    <a:solidFill>
                      <a:prstClr val="black"/>
                    </a:solidFill>
                    <a:latin typeface="Meiryo UI" panose="020B0604030504040204" pitchFamily="50" charset="-128"/>
                    <a:ea typeface="Meiryo UI" panose="020B0604030504040204" pitchFamily="50" charset="-128"/>
                  </a:rPr>
                  <a:t>増殖を抑制する「抗菌加工</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err="1">
                    <a:solidFill>
                      <a:prstClr val="black"/>
                    </a:solidFill>
                    <a:latin typeface="Meiryo UI" panose="020B0604030504040204" pitchFamily="50" charset="-128"/>
                    <a:ea typeface="Meiryo UI" panose="020B0604030504040204" pitchFamily="50" charset="-128"/>
                  </a:rPr>
                  <a:t>。</a:t>
                </a:r>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6131809" y="2004110"/>
                <a:ext cx="179046" cy="307777"/>
              </a:xfrm>
              <a:prstGeom prst="rect">
                <a:avLst/>
              </a:prstGeom>
            </p:spPr>
            <p:txBody>
              <a:bodyPr wrap="square" lIns="0" tIns="0" rIns="0" bIns="0">
                <a:spAutoFit/>
              </a:bodyPr>
              <a:lstStyle/>
              <a:p>
                <a:pPr algn="ctr"/>
                <a:r>
                  <a:rPr lang="ja-JP" altLang="en-US" sz="2000" b="1" dirty="0">
                    <a:solidFill>
                      <a:srgbClr val="00B0F0"/>
                    </a:solidFill>
                    <a:latin typeface="Meiryo UI" panose="020B0604030504040204" pitchFamily="50" charset="-128"/>
                    <a:ea typeface="Meiryo UI" panose="020B0604030504040204" pitchFamily="50" charset="-128"/>
                  </a:rPr>
                  <a:t>❷</a:t>
                </a:r>
                <a:endParaRPr lang="en-US" altLang="ja-JP" sz="1600" b="1" dirty="0">
                  <a:solidFill>
                    <a:srgbClr val="00B0F0"/>
                  </a:solidFill>
                  <a:latin typeface="Meiryo UI" panose="020B0604030504040204" pitchFamily="50" charset="-128"/>
                  <a:ea typeface="Meiryo UI" panose="020B0604030504040204" pitchFamily="50" charset="-128"/>
                </a:endParaRPr>
              </a:p>
            </p:txBody>
          </p:sp>
        </p:grpSp>
        <p:grpSp>
          <p:nvGrpSpPr>
            <p:cNvPr id="75" name="グループ化 74"/>
            <p:cNvGrpSpPr/>
            <p:nvPr/>
          </p:nvGrpSpPr>
          <p:grpSpPr>
            <a:xfrm>
              <a:off x="6448156" y="2825648"/>
              <a:ext cx="2813408" cy="307777"/>
              <a:chOff x="6131809" y="2432735"/>
              <a:chExt cx="2813408" cy="307777"/>
            </a:xfrm>
          </p:grpSpPr>
          <p:sp>
            <p:nvSpPr>
              <p:cNvPr id="14" name="正方形/長方形 13"/>
              <p:cNvSpPr/>
              <p:nvPr/>
            </p:nvSpPr>
            <p:spPr>
              <a:xfrm>
                <a:off x="6405588" y="2432735"/>
                <a:ext cx="2539629" cy="307777"/>
              </a:xfrm>
              <a:prstGeom prst="rect">
                <a:avLst/>
              </a:prstGeom>
            </p:spPr>
            <p:txBody>
              <a:bodyPr wrap="square" lIns="0" tIns="0" rIns="0" bIns="0">
                <a:spAutoFit/>
              </a:bodyPr>
              <a:lstStyle/>
              <a:p>
                <a:r>
                  <a:rPr lang="ja-JP" altLang="en-US" sz="1000" dirty="0">
                    <a:solidFill>
                      <a:prstClr val="black"/>
                    </a:solidFill>
                    <a:latin typeface="Meiryo UI" panose="020B0604030504040204" pitchFamily="50" charset="-128"/>
                    <a:ea typeface="Meiryo UI" panose="020B0604030504040204" pitchFamily="50" charset="-128"/>
                  </a:rPr>
                  <a:t>低</a:t>
                </a:r>
                <a:r>
                  <a:rPr lang="en-US" altLang="ja-JP" sz="1000" dirty="0">
                    <a:solidFill>
                      <a:prstClr val="black"/>
                    </a:solidFill>
                    <a:latin typeface="Meiryo UI" panose="020B0604030504040204" pitchFamily="50" charset="-128"/>
                    <a:ea typeface="Meiryo UI" panose="020B0604030504040204" pitchFamily="50" charset="-128"/>
                  </a:rPr>
                  <a:t>VOC</a:t>
                </a:r>
                <a:r>
                  <a:rPr lang="ja-JP" altLang="en-US" sz="1000" dirty="0">
                    <a:solidFill>
                      <a:prstClr val="black"/>
                    </a:solidFill>
                    <a:latin typeface="Meiryo UI" panose="020B0604030504040204" pitchFamily="50" charset="-128"/>
                    <a:ea typeface="Meiryo UI" panose="020B0604030504040204" pitchFamily="50" charset="-128"/>
                  </a:rPr>
                  <a:t>対策を進めて、</a:t>
                </a:r>
              </a:p>
              <a:p>
                <a:r>
                  <a:rPr lang="ja-JP" altLang="en-US" sz="1000" dirty="0">
                    <a:solidFill>
                      <a:prstClr val="black"/>
                    </a:solidFill>
                    <a:latin typeface="Meiryo UI" panose="020B0604030504040204" pitchFamily="50" charset="-128"/>
                    <a:ea typeface="Meiryo UI" panose="020B0604030504040204" pitchFamily="50" charset="-128"/>
                  </a:rPr>
                  <a:t>心地よい</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室内空気環境へ配慮」。</a:t>
                </a:r>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68" name="正方形/長方形 67"/>
              <p:cNvSpPr/>
              <p:nvPr/>
            </p:nvSpPr>
            <p:spPr>
              <a:xfrm>
                <a:off x="6131809" y="2432735"/>
                <a:ext cx="179046" cy="307777"/>
              </a:xfrm>
              <a:prstGeom prst="rect">
                <a:avLst/>
              </a:prstGeom>
            </p:spPr>
            <p:txBody>
              <a:bodyPr wrap="square" lIns="0" tIns="0" rIns="0" bIns="0">
                <a:spAutoFit/>
              </a:bodyPr>
              <a:lstStyle/>
              <a:p>
                <a:pPr algn="ctr"/>
                <a:r>
                  <a:rPr lang="ja-JP" altLang="en-US" sz="2000" b="1" dirty="0">
                    <a:solidFill>
                      <a:srgbClr val="00B0F0"/>
                    </a:solidFill>
                    <a:latin typeface="Meiryo UI" panose="020B0604030504040204" pitchFamily="50" charset="-128"/>
                    <a:ea typeface="Meiryo UI" panose="020B0604030504040204" pitchFamily="50" charset="-128"/>
                  </a:rPr>
                  <a:t>❸</a:t>
                </a:r>
                <a:endParaRPr lang="en-US" altLang="ja-JP" sz="1600" b="1" dirty="0">
                  <a:solidFill>
                    <a:srgbClr val="00B0F0"/>
                  </a:solidFill>
                  <a:latin typeface="Meiryo UI" panose="020B0604030504040204" pitchFamily="50" charset="-128"/>
                  <a:ea typeface="Meiryo UI" panose="020B0604030504040204" pitchFamily="50" charset="-128"/>
                </a:endParaRPr>
              </a:p>
            </p:txBody>
          </p:sp>
        </p:grpSp>
        <p:grpSp>
          <p:nvGrpSpPr>
            <p:cNvPr id="74" name="グループ化 73"/>
            <p:cNvGrpSpPr/>
            <p:nvPr/>
          </p:nvGrpSpPr>
          <p:grpSpPr>
            <a:xfrm>
              <a:off x="6448156" y="3400007"/>
              <a:ext cx="2825454" cy="307777"/>
              <a:chOff x="6131809" y="2930829"/>
              <a:chExt cx="2825454" cy="307777"/>
            </a:xfrm>
          </p:grpSpPr>
          <p:sp>
            <p:nvSpPr>
              <p:cNvPr id="15" name="正方形/長方形 14"/>
              <p:cNvSpPr/>
              <p:nvPr/>
            </p:nvSpPr>
            <p:spPr>
              <a:xfrm>
                <a:off x="6417634" y="2930829"/>
                <a:ext cx="2539629" cy="307777"/>
              </a:xfrm>
              <a:prstGeom prst="rect">
                <a:avLst/>
              </a:prstGeom>
            </p:spPr>
            <p:txBody>
              <a:bodyPr wrap="square" lIns="0" tIns="0" rIns="0" bIns="0">
                <a:spAutoFit/>
              </a:bodyPr>
              <a:lstStyle/>
              <a:p>
                <a:r>
                  <a:rPr lang="ja-JP" altLang="en-US" sz="1000" dirty="0">
                    <a:solidFill>
                      <a:prstClr val="black"/>
                    </a:solidFill>
                    <a:latin typeface="Meiryo UI" panose="020B0604030504040204" pitchFamily="50" charset="-128"/>
                    <a:ea typeface="Meiryo UI" panose="020B0604030504040204" pitchFamily="50" charset="-128"/>
                  </a:rPr>
                  <a:t>長く、美しくお使いいただくため、</a:t>
                </a:r>
              </a:p>
              <a:p>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傷や汚れへの強さへ配慮」。</a:t>
                </a:r>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69" name="正方形/長方形 68"/>
              <p:cNvSpPr/>
              <p:nvPr/>
            </p:nvSpPr>
            <p:spPr>
              <a:xfrm>
                <a:off x="6131809" y="2930829"/>
                <a:ext cx="179046" cy="307777"/>
              </a:xfrm>
              <a:prstGeom prst="rect">
                <a:avLst/>
              </a:prstGeom>
            </p:spPr>
            <p:txBody>
              <a:bodyPr wrap="square" lIns="0" tIns="0" rIns="0" bIns="0">
                <a:spAutoFit/>
              </a:bodyPr>
              <a:lstStyle/>
              <a:p>
                <a:pPr algn="ctr"/>
                <a:r>
                  <a:rPr lang="ja-JP" altLang="en-US" sz="2000" b="1" dirty="0">
                    <a:solidFill>
                      <a:srgbClr val="00B0F0"/>
                    </a:solidFill>
                    <a:latin typeface="Meiryo UI" panose="020B0604030504040204" pitchFamily="50" charset="-128"/>
                    <a:ea typeface="Meiryo UI" panose="020B0604030504040204" pitchFamily="50" charset="-128"/>
                  </a:rPr>
                  <a:t>❹</a:t>
                </a:r>
                <a:endParaRPr lang="en-US" altLang="ja-JP" sz="1600" b="1" dirty="0">
                  <a:solidFill>
                    <a:srgbClr val="00B0F0"/>
                  </a:solidFill>
                  <a:latin typeface="Meiryo UI" panose="020B0604030504040204" pitchFamily="50" charset="-128"/>
                  <a:ea typeface="Meiryo UI" panose="020B0604030504040204" pitchFamily="50" charset="-128"/>
                </a:endParaRPr>
              </a:p>
            </p:txBody>
          </p:sp>
        </p:grpSp>
        <p:grpSp>
          <p:nvGrpSpPr>
            <p:cNvPr id="73" name="グループ化 72"/>
            <p:cNvGrpSpPr/>
            <p:nvPr/>
          </p:nvGrpSpPr>
          <p:grpSpPr>
            <a:xfrm>
              <a:off x="6448156" y="3974365"/>
              <a:ext cx="2825454" cy="309276"/>
              <a:chOff x="6131809" y="3974365"/>
              <a:chExt cx="2825454" cy="309276"/>
            </a:xfrm>
          </p:grpSpPr>
          <p:sp>
            <p:nvSpPr>
              <p:cNvPr id="16" name="正方形/長方形 15"/>
              <p:cNvSpPr/>
              <p:nvPr/>
            </p:nvSpPr>
            <p:spPr>
              <a:xfrm>
                <a:off x="6417634" y="3975864"/>
                <a:ext cx="2539629" cy="307777"/>
              </a:xfrm>
              <a:prstGeom prst="rect">
                <a:avLst/>
              </a:prstGeom>
            </p:spPr>
            <p:txBody>
              <a:bodyPr wrap="square" lIns="0" tIns="0" rIns="0" bIns="0">
                <a:spAutoFit/>
              </a:bodyPr>
              <a:lstStyle/>
              <a:p>
                <a:r>
                  <a:rPr lang="ja-JP" altLang="en-US" sz="1000" dirty="0">
                    <a:solidFill>
                      <a:prstClr val="black"/>
                    </a:solidFill>
                    <a:latin typeface="Meiryo UI" panose="020B0604030504040204" pitchFamily="50" charset="-128"/>
                    <a:ea typeface="Meiryo UI" panose="020B0604030504040204" pitchFamily="50" charset="-128"/>
                  </a:rPr>
                  <a:t>次亜塩素酸ナトリウムや</a:t>
                </a:r>
              </a:p>
              <a:p>
                <a:r>
                  <a:rPr lang="ja-JP" altLang="en-US" sz="1000" dirty="0">
                    <a:solidFill>
                      <a:prstClr val="black"/>
                    </a:solidFill>
                    <a:latin typeface="Meiryo UI" panose="020B0604030504040204" pitchFamily="50" charset="-128"/>
                    <a:ea typeface="Meiryo UI" panose="020B0604030504040204" pitchFamily="50" charset="-128"/>
                  </a:rPr>
                  <a:t>アルコールなどの</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消毒薬での掃除へ配慮」。</a:t>
                </a:r>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70" name="正方形/長方形 69"/>
              <p:cNvSpPr/>
              <p:nvPr/>
            </p:nvSpPr>
            <p:spPr>
              <a:xfrm>
                <a:off x="6131809" y="3974365"/>
                <a:ext cx="179046" cy="307777"/>
              </a:xfrm>
              <a:prstGeom prst="rect">
                <a:avLst/>
              </a:prstGeom>
            </p:spPr>
            <p:txBody>
              <a:bodyPr wrap="square" lIns="0" tIns="0" rIns="0" bIns="0">
                <a:spAutoFit/>
              </a:bodyPr>
              <a:lstStyle/>
              <a:p>
                <a:pPr algn="ctr"/>
                <a:r>
                  <a:rPr lang="ja-JP" altLang="en-US" sz="2000" b="1" dirty="0">
                    <a:solidFill>
                      <a:srgbClr val="00B0F0"/>
                    </a:solidFill>
                    <a:latin typeface="Meiryo UI" panose="020B0604030504040204" pitchFamily="50" charset="-128"/>
                    <a:ea typeface="Meiryo UI" panose="020B0604030504040204" pitchFamily="50" charset="-128"/>
                  </a:rPr>
                  <a:t>❺</a:t>
                </a:r>
                <a:endParaRPr lang="en-US" altLang="ja-JP" sz="1600" b="1" dirty="0">
                  <a:solidFill>
                    <a:srgbClr val="00B0F0"/>
                  </a:solidFill>
                  <a:latin typeface="Meiryo UI" panose="020B0604030504040204" pitchFamily="50" charset="-128"/>
                  <a:ea typeface="Meiryo UI" panose="020B0604030504040204" pitchFamily="50" charset="-128"/>
                </a:endParaRPr>
              </a:p>
            </p:txBody>
          </p:sp>
        </p:grpSp>
      </p:grpSp>
      <p:sp>
        <p:nvSpPr>
          <p:cNvPr id="80" name="タイトル 9"/>
          <p:cNvSpPr txBox="1"/>
          <p:nvPr/>
        </p:nvSpPr>
        <p:spPr>
          <a:xfrm>
            <a:off x="1694839" y="34261"/>
            <a:ext cx="2840840" cy="3381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b="1" dirty="0">
                <a:solidFill>
                  <a:prstClr val="white"/>
                </a:solidFill>
                <a:latin typeface="Meiryo UI" panose="020B0604030504040204" pitchFamily="50" charset="-128"/>
                <a:ea typeface="Meiryo UI" panose="020B0604030504040204" pitchFamily="50" charset="-128"/>
              </a:rPr>
              <a:t>クリーンプロダクツ</a:t>
            </a:r>
          </a:p>
        </p:txBody>
      </p:sp>
    </p:spTree>
    <p:extLst>
      <p:ext uri="{BB962C8B-B14F-4D97-AF65-F5344CB8AC3E}">
        <p14:creationId xmlns:p14="http://schemas.microsoft.com/office/powerpoint/2010/main" val="709212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9"/>
          <p:cNvSpPr txBox="1"/>
          <p:nvPr/>
        </p:nvSpPr>
        <p:spPr>
          <a:xfrm>
            <a:off x="1694839" y="34261"/>
            <a:ext cx="2840840" cy="3381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b="1" dirty="0">
                <a:solidFill>
                  <a:prstClr val="white"/>
                </a:solidFill>
                <a:latin typeface="Meiryo UI" panose="020B0604030504040204" pitchFamily="50" charset="-128"/>
                <a:ea typeface="Meiryo UI" panose="020B0604030504040204" pitchFamily="50" charset="-128"/>
              </a:rPr>
              <a:t>クリーンプロダクツ</a:t>
            </a:r>
          </a:p>
        </p:txBody>
      </p:sp>
      <p:sp>
        <p:nvSpPr>
          <p:cNvPr id="5" name="正方形/長方形 4"/>
          <p:cNvSpPr/>
          <p:nvPr/>
        </p:nvSpPr>
        <p:spPr>
          <a:xfrm>
            <a:off x="361975" y="7167975"/>
            <a:ext cx="2095475" cy="738664"/>
          </a:xfrm>
          <a:prstGeom prst="rect">
            <a:avLst/>
          </a:prstGeom>
        </p:spPr>
        <p:txBody>
          <a:bodyPr wrap="square" lIns="0" tIns="0" rIns="0" bIns="0">
            <a:spAutoFit/>
          </a:bodyPr>
          <a:lstStyle/>
          <a:p>
            <a:r>
              <a:rPr lang="ja-JP" altLang="en-US" sz="1050" b="1" spc="100" dirty="0">
                <a:solidFill>
                  <a:prstClr val="black"/>
                </a:solidFill>
                <a:latin typeface="Meiryo UI" panose="020B0604030504040204" pitchFamily="50" charset="-128"/>
                <a:ea typeface="Meiryo UI" panose="020B0604030504040204" pitchFamily="50" charset="-128"/>
              </a:rPr>
              <a:t>専用の見切り縁をご用意。</a:t>
            </a:r>
            <a:endParaRPr lang="en-US" altLang="ja-JP" sz="1050" b="1" spc="100" dirty="0">
              <a:solidFill>
                <a:prstClr val="black"/>
              </a:solidFill>
              <a:latin typeface="Meiryo UI" panose="020B0604030504040204" pitchFamily="50" charset="-128"/>
              <a:ea typeface="Meiryo UI" panose="020B0604030504040204" pitchFamily="50" charset="-128"/>
            </a:endParaRPr>
          </a:p>
          <a:p>
            <a:endParaRPr lang="en-US" altLang="ja-JP" sz="600" dirty="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壁の一部分だけ貼るような場合に</a:t>
            </a:r>
            <a:br>
              <a:rPr lang="en-US" altLang="ja-JP" sz="1050" dirty="0">
                <a:solidFill>
                  <a:prstClr val="black"/>
                </a:solidFill>
                <a:latin typeface="Meiryo UI" panose="020B0604030504040204" pitchFamily="50" charset="-128"/>
                <a:ea typeface="Meiryo UI" panose="020B0604030504040204" pitchFamily="50" charset="-128"/>
              </a:rPr>
            </a:br>
            <a:r>
              <a:rPr lang="ja-JP" altLang="en-US" sz="1050" dirty="0">
                <a:solidFill>
                  <a:prstClr val="black"/>
                </a:solidFill>
                <a:latin typeface="Meiryo UI" panose="020B0604030504040204" pitchFamily="50" charset="-128"/>
                <a:ea typeface="Meiryo UI" panose="020B0604030504040204" pitchFamily="50" charset="-128"/>
              </a:rPr>
              <a:t>活用できる専用の見切り縁を</a:t>
            </a:r>
            <a:endParaRPr lang="en-US" altLang="ja-JP" sz="1050" dirty="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ご用意しています。</a:t>
            </a:r>
          </a:p>
        </p:txBody>
      </p:sp>
      <p:grpSp>
        <p:nvGrpSpPr>
          <p:cNvPr id="73" name="グループ化 72"/>
          <p:cNvGrpSpPr/>
          <p:nvPr/>
        </p:nvGrpSpPr>
        <p:grpSpPr>
          <a:xfrm>
            <a:off x="241583" y="4759883"/>
            <a:ext cx="5239054" cy="1840769"/>
            <a:chOff x="153252" y="4759883"/>
            <a:chExt cx="5239054" cy="1840769"/>
          </a:xfrm>
        </p:grpSpPr>
        <p:sp>
          <p:nvSpPr>
            <p:cNvPr id="6" name="正方形/長方形 5"/>
            <p:cNvSpPr/>
            <p:nvPr/>
          </p:nvSpPr>
          <p:spPr>
            <a:xfrm>
              <a:off x="153252" y="4759883"/>
              <a:ext cx="2095475" cy="184666"/>
            </a:xfrm>
            <a:prstGeom prst="rect">
              <a:avLst/>
            </a:prstGeom>
          </p:spPr>
          <p:txBody>
            <a:bodyPr wrap="square" lIns="0" tIns="0" rIns="0" bIns="0">
              <a:spAutoFit/>
            </a:bodyPr>
            <a:lstStyle/>
            <a:p>
              <a:r>
                <a:rPr lang="ja-JP" altLang="en-US" sz="1200" b="1" spc="100" dirty="0">
                  <a:solidFill>
                    <a:prstClr val="black"/>
                  </a:solidFill>
                  <a:latin typeface="Meiryo UI" panose="020B0604030504040204" pitchFamily="50" charset="-128"/>
                  <a:ea typeface="Meiryo UI" panose="020B0604030504040204" pitchFamily="50" charset="-128"/>
                </a:rPr>
                <a:t>❸室内空気環境性能</a:t>
              </a:r>
              <a:endParaRPr lang="en-US" altLang="ja-JP" sz="1200" b="1" spc="100" dirty="0">
                <a:solidFill>
                  <a:prstClr val="black"/>
                </a:solidFill>
                <a:latin typeface="Meiryo UI" panose="020B0604030504040204" pitchFamily="50" charset="-128"/>
                <a:ea typeface="Meiryo UI" panose="020B0604030504040204" pitchFamily="50" charset="-128"/>
              </a:endParaRPr>
            </a:p>
          </p:txBody>
        </p:sp>
        <p:pic>
          <p:nvPicPr>
            <p:cNvPr id="25" name="図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3364" y="5715464"/>
              <a:ext cx="1207238" cy="885188"/>
            </a:xfrm>
            <a:prstGeom prst="rect">
              <a:avLst/>
            </a:prstGeom>
          </p:spPr>
        </p:pic>
        <p:pic>
          <p:nvPicPr>
            <p:cNvPr id="27" name="図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2039" y="5540831"/>
              <a:ext cx="1630267" cy="1059821"/>
            </a:xfrm>
            <a:prstGeom prst="rect">
              <a:avLst/>
            </a:prstGeom>
          </p:spPr>
        </p:pic>
        <p:sp>
          <p:nvSpPr>
            <p:cNvPr id="28" name="正方形/長方形 27"/>
            <p:cNvSpPr/>
            <p:nvPr/>
          </p:nvSpPr>
          <p:spPr>
            <a:xfrm>
              <a:off x="153252" y="4984759"/>
              <a:ext cx="3553210" cy="153888"/>
            </a:xfrm>
            <a:prstGeom prst="rect">
              <a:avLst/>
            </a:prstGeom>
          </p:spPr>
          <p:txBody>
            <a:bodyPr wrap="square" lIns="0" tIns="0" rIns="0" bIns="0">
              <a:spAutoFit/>
            </a:bodyPr>
            <a:lstStyle/>
            <a:p>
              <a:r>
                <a:rPr lang="ja-JP" altLang="en-US" sz="1000" dirty="0">
                  <a:solidFill>
                    <a:prstClr val="black"/>
                  </a:solidFill>
                  <a:latin typeface="Meiryo UI" panose="020B0604030504040204" pitchFamily="50" charset="-128"/>
                  <a:ea typeface="Meiryo UI" panose="020B0604030504040204" pitchFamily="50" charset="-128"/>
                </a:rPr>
                <a:t>建築基準法に基づく低</a:t>
              </a:r>
              <a:r>
                <a:rPr lang="en-US" altLang="ja-JP" sz="1000" dirty="0">
                  <a:solidFill>
                    <a:prstClr val="black"/>
                  </a:solidFill>
                  <a:latin typeface="Meiryo UI" panose="020B0604030504040204" pitchFamily="50" charset="-128"/>
                  <a:ea typeface="Meiryo UI" panose="020B0604030504040204" pitchFamily="50" charset="-128"/>
                </a:rPr>
                <a:t>VOC</a:t>
              </a:r>
              <a:r>
                <a:rPr lang="ja-JP" altLang="en-US" sz="1000" dirty="0">
                  <a:solidFill>
                    <a:prstClr val="black"/>
                  </a:solidFill>
                  <a:latin typeface="Meiryo UI" panose="020B0604030504040204" pitchFamily="50" charset="-128"/>
                  <a:ea typeface="Meiryo UI" panose="020B0604030504040204" pitchFamily="50" charset="-128"/>
                </a:rPr>
                <a:t>・住宅性能表示制度へ対応しています。</a:t>
              </a:r>
            </a:p>
          </p:txBody>
        </p:sp>
        <p:sp>
          <p:nvSpPr>
            <p:cNvPr id="30" name="正方形/長方形 29"/>
            <p:cNvSpPr/>
            <p:nvPr/>
          </p:nvSpPr>
          <p:spPr>
            <a:xfrm>
              <a:off x="153252" y="5221424"/>
              <a:ext cx="1258105" cy="123111"/>
            </a:xfrm>
            <a:prstGeom prst="rect">
              <a:avLst/>
            </a:prstGeom>
          </p:spPr>
          <p:txBody>
            <a:bodyPr wrap="square" lIns="0" tIns="0" rIns="0" bIns="0">
              <a:spAutoFit/>
            </a:bodyPr>
            <a:lstStyle/>
            <a:p>
              <a:r>
                <a:rPr lang="ja-JP" altLang="en-US" sz="800" b="1" dirty="0"/>
                <a:t>■ 低</a:t>
              </a:r>
              <a:r>
                <a:rPr lang="en-US" altLang="ja-JP" sz="800" b="1" dirty="0"/>
                <a:t>VOC</a:t>
              </a:r>
              <a:r>
                <a:rPr lang="ja-JP" altLang="en-US" sz="800" b="1" dirty="0" err="1"/>
                <a:t>への</a:t>
              </a:r>
              <a:r>
                <a:rPr lang="ja-JP" altLang="en-US" sz="800" b="1" dirty="0"/>
                <a:t>取り組み</a:t>
              </a:r>
              <a:endParaRPr lang="ja-JP" altLang="en-US" sz="800" b="1" dirty="0">
                <a:solidFill>
                  <a:prstClr val="black"/>
                </a:solidFill>
                <a:latin typeface="Meiryo UI" panose="020B0604030504040204" pitchFamily="50" charset="-128"/>
                <a:ea typeface="Meiryo UI" panose="020B0604030504040204" pitchFamily="50" charset="-128"/>
              </a:endParaRPr>
            </a:p>
          </p:txBody>
        </p:sp>
        <p:sp>
          <p:nvSpPr>
            <p:cNvPr id="31" name="正方形/長方形 30"/>
            <p:cNvSpPr/>
            <p:nvPr/>
          </p:nvSpPr>
          <p:spPr>
            <a:xfrm>
              <a:off x="153254" y="5386998"/>
              <a:ext cx="1978002" cy="553998"/>
            </a:xfrm>
            <a:prstGeom prst="rect">
              <a:avLst/>
            </a:prstGeom>
          </p:spPr>
          <p:txBody>
            <a:bodyPr wrap="square" lIns="0" tIns="0" rIns="0" bIns="0">
              <a:spAutoFit/>
            </a:bodyPr>
            <a:lstStyle/>
            <a:p>
              <a:r>
                <a:rPr lang="ja-JP" altLang="en-US" sz="600" dirty="0"/>
                <a:t>建築基準法に基づくホルムアルデヒド規制では、放散量が最も少ない等級</a:t>
              </a:r>
              <a:r>
                <a:rPr lang="en-US" altLang="ja-JP" sz="600" dirty="0"/>
                <a:t>F☆☆☆☆</a:t>
              </a:r>
              <a:r>
                <a:rPr lang="ja-JP" altLang="en-US" sz="600" dirty="0"/>
                <a:t>で使用規制対象外の部材や収納内部まで対応。さらに規制対象部位に関しては他の</a:t>
              </a:r>
              <a:r>
                <a:rPr lang="en-US" altLang="ja-JP" sz="600" dirty="0"/>
                <a:t>VOC</a:t>
              </a:r>
              <a:r>
                <a:rPr lang="ja-JP" altLang="en-US" sz="600" dirty="0"/>
                <a:t>（揮発性有機化合物）についても、自社基準に基づき木質材料の低</a:t>
              </a:r>
              <a:r>
                <a:rPr lang="en-US" altLang="ja-JP" sz="600" dirty="0"/>
                <a:t>VOC</a:t>
              </a:r>
              <a:r>
                <a:rPr lang="ja-JP" altLang="en-US" sz="600" dirty="0"/>
                <a:t>対策を進めてきました。新しく制定された</a:t>
              </a:r>
              <a:r>
                <a:rPr lang="en-US" altLang="ja-JP" sz="600" dirty="0"/>
                <a:t>4VOC</a:t>
              </a:r>
              <a:r>
                <a:rPr lang="ja-JP" altLang="en-US" sz="600" dirty="0"/>
                <a:t>放散に関する業界自主表示制度についても、取り組みを進めています。</a:t>
              </a:r>
              <a:endParaRPr lang="ja-JP" altLang="en-US" sz="600" dirty="0">
                <a:solidFill>
                  <a:prstClr val="black"/>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153252" y="5983459"/>
              <a:ext cx="1258105" cy="123111"/>
            </a:xfrm>
            <a:prstGeom prst="rect">
              <a:avLst/>
            </a:prstGeom>
          </p:spPr>
          <p:txBody>
            <a:bodyPr wrap="square" lIns="0" tIns="0" rIns="0" bIns="0">
              <a:spAutoFit/>
            </a:bodyPr>
            <a:lstStyle/>
            <a:p>
              <a:r>
                <a:rPr lang="ja-JP" altLang="en-US" sz="800" b="1" dirty="0"/>
                <a:t>■表示について</a:t>
              </a:r>
              <a:endParaRPr lang="ja-JP" altLang="en-US" sz="800" b="1" dirty="0">
                <a:solidFill>
                  <a:prstClr val="black"/>
                </a:solidFill>
                <a:latin typeface="Meiryo UI" panose="020B0604030504040204" pitchFamily="50" charset="-128"/>
                <a:ea typeface="Meiryo UI" panose="020B0604030504040204" pitchFamily="50" charset="-128"/>
              </a:endParaRPr>
            </a:p>
          </p:txBody>
        </p:sp>
        <p:sp>
          <p:nvSpPr>
            <p:cNvPr id="33" name="正方形/長方形 32"/>
            <p:cNvSpPr/>
            <p:nvPr/>
          </p:nvSpPr>
          <p:spPr>
            <a:xfrm>
              <a:off x="153253" y="6149033"/>
              <a:ext cx="1978003" cy="184666"/>
            </a:xfrm>
            <a:prstGeom prst="rect">
              <a:avLst/>
            </a:prstGeom>
          </p:spPr>
          <p:txBody>
            <a:bodyPr wrap="square" lIns="0" tIns="0" rIns="0" bIns="0">
              <a:spAutoFit/>
            </a:bodyPr>
            <a:lstStyle/>
            <a:p>
              <a:r>
                <a:rPr lang="ja-JP" altLang="en-US" sz="600" dirty="0"/>
                <a:t>ホルムアルデヒドや</a:t>
              </a:r>
              <a:r>
                <a:rPr lang="en-US" altLang="ja-JP" sz="600" dirty="0"/>
                <a:t>4VOC</a:t>
              </a:r>
              <a:r>
                <a:rPr lang="ja-JP" altLang="en-US" sz="600" dirty="0" err="1"/>
                <a:t>、</a:t>
              </a:r>
              <a:r>
                <a:rPr lang="ja-JP" altLang="en-US" sz="600" dirty="0"/>
                <a:t>その他の</a:t>
              </a:r>
              <a:r>
                <a:rPr lang="en-US" altLang="ja-JP" sz="600" dirty="0"/>
                <a:t>VOC</a:t>
              </a:r>
              <a:r>
                <a:rPr lang="ja-JP" altLang="en-US" sz="600" dirty="0"/>
                <a:t>などの対策を行なっている場合、マークで表示しています。</a:t>
              </a:r>
              <a:endParaRPr lang="ja-JP" altLang="en-US" sz="600" dirty="0">
                <a:solidFill>
                  <a:prstClr val="black"/>
                </a:solidFill>
                <a:latin typeface="Meiryo UI" panose="020B0604030504040204" pitchFamily="50" charset="-128"/>
                <a:ea typeface="Meiryo UI" panose="020B0604030504040204" pitchFamily="50" charset="-128"/>
              </a:endParaRPr>
            </a:p>
          </p:txBody>
        </p:sp>
        <p:pic>
          <p:nvPicPr>
            <p:cNvPr id="35" name="図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3926" y="6393638"/>
              <a:ext cx="455970" cy="114681"/>
            </a:xfrm>
            <a:prstGeom prst="rect">
              <a:avLst/>
            </a:prstGeom>
          </p:spPr>
        </p:pic>
        <p:pic>
          <p:nvPicPr>
            <p:cNvPr id="37" name="図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801" y="6424716"/>
              <a:ext cx="416347" cy="86045"/>
            </a:xfrm>
            <a:prstGeom prst="rect">
              <a:avLst/>
            </a:prstGeom>
          </p:spPr>
        </p:pic>
        <p:pic>
          <p:nvPicPr>
            <p:cNvPr id="38" name="図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4068" y="6402672"/>
              <a:ext cx="428715" cy="135724"/>
            </a:xfrm>
            <a:prstGeom prst="rect">
              <a:avLst/>
            </a:prstGeom>
          </p:spPr>
        </p:pic>
        <p:pic>
          <p:nvPicPr>
            <p:cNvPr id="39" name="図 38"/>
            <p:cNvPicPr>
              <a:picLocks noChangeAspect="1"/>
            </p:cNvPicPr>
            <p:nvPr/>
          </p:nvPicPr>
          <p:blipFill rotWithShape="1">
            <a:blip r:embed="rId6">
              <a:extLst>
                <a:ext uri="{28A0092B-C50C-407E-A947-70E740481C1C}">
                  <a14:useLocalDpi xmlns:a14="http://schemas.microsoft.com/office/drawing/2010/main" val="0"/>
                </a:ext>
              </a:extLst>
            </a:blip>
            <a:srcRect b="47738"/>
            <a:stretch/>
          </p:blipFill>
          <p:spPr>
            <a:xfrm>
              <a:off x="606002" y="6423265"/>
              <a:ext cx="522211" cy="86400"/>
            </a:xfrm>
            <a:prstGeom prst="rect">
              <a:avLst/>
            </a:prstGeom>
          </p:spPr>
        </p:pic>
        <p:sp>
          <p:nvSpPr>
            <p:cNvPr id="40" name="正方形/長方形 39"/>
            <p:cNvSpPr/>
            <p:nvPr/>
          </p:nvSpPr>
          <p:spPr>
            <a:xfrm>
              <a:off x="2313365" y="5221424"/>
              <a:ext cx="1258105" cy="246221"/>
            </a:xfrm>
            <a:prstGeom prst="rect">
              <a:avLst/>
            </a:prstGeom>
          </p:spPr>
          <p:txBody>
            <a:bodyPr wrap="square" lIns="0" tIns="0" rIns="0" bIns="0">
              <a:spAutoFit/>
            </a:bodyPr>
            <a:lstStyle/>
            <a:p>
              <a:r>
                <a:rPr lang="ja-JP" altLang="en-US" sz="800" b="1" dirty="0"/>
                <a:t>■建築基準法のシックハウス</a:t>
              </a:r>
            </a:p>
            <a:p>
              <a:r>
                <a:rPr lang="ja-JP" altLang="en-US" sz="800" b="1" dirty="0"/>
                <a:t>　対策に関する規制（要約）</a:t>
              </a:r>
              <a:endParaRPr lang="ja-JP" altLang="en-US" sz="800" b="1" dirty="0">
                <a:solidFill>
                  <a:prstClr val="black"/>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2313365" y="5505967"/>
              <a:ext cx="1151693" cy="184666"/>
            </a:xfrm>
            <a:prstGeom prst="rect">
              <a:avLst/>
            </a:prstGeom>
          </p:spPr>
          <p:txBody>
            <a:bodyPr wrap="square" lIns="0" tIns="0" rIns="0" bIns="0">
              <a:spAutoFit/>
            </a:bodyPr>
            <a:lstStyle/>
            <a:p>
              <a:r>
                <a:rPr lang="ja-JP" altLang="en-US" sz="600" dirty="0"/>
                <a:t>発散等級区分と内装仕上げとして使用できる面積</a:t>
              </a:r>
              <a:endParaRPr lang="ja-JP" altLang="en-US" sz="600" dirty="0">
                <a:solidFill>
                  <a:prstClr val="black"/>
                </a:solidFill>
                <a:latin typeface="Meiryo UI" panose="020B0604030504040204" pitchFamily="50" charset="-128"/>
                <a:ea typeface="Meiryo UI" panose="020B0604030504040204" pitchFamily="50" charset="-128"/>
              </a:endParaRPr>
            </a:p>
          </p:txBody>
        </p:sp>
        <p:sp>
          <p:nvSpPr>
            <p:cNvPr id="42" name="正方形/長方形 41"/>
            <p:cNvSpPr/>
            <p:nvPr/>
          </p:nvSpPr>
          <p:spPr>
            <a:xfrm>
              <a:off x="3755734" y="5221424"/>
              <a:ext cx="1443114" cy="246221"/>
            </a:xfrm>
            <a:prstGeom prst="rect">
              <a:avLst/>
            </a:prstGeom>
          </p:spPr>
          <p:txBody>
            <a:bodyPr wrap="square" lIns="0" tIns="0" rIns="0" bIns="0">
              <a:spAutoFit/>
            </a:bodyPr>
            <a:lstStyle/>
            <a:p>
              <a:r>
                <a:rPr lang="ja-JP" altLang="en-US" sz="800" b="1" dirty="0"/>
                <a:t>■厚生労働省指針対象物質</a:t>
              </a:r>
              <a:r>
                <a:rPr lang="en-US" altLang="ja-JP" sz="800" b="1" baseline="30000" dirty="0"/>
                <a:t>※1</a:t>
              </a:r>
              <a:r>
                <a:rPr lang="ja-JP" altLang="en-US" sz="800" b="1" dirty="0"/>
                <a:t>とパナソニックの取り組み</a:t>
              </a:r>
              <a:endParaRPr lang="ja-JP" altLang="en-US" sz="800" b="1" dirty="0">
                <a:solidFill>
                  <a:prstClr val="black"/>
                </a:solidFill>
                <a:latin typeface="Meiryo UI" panose="020B0604030504040204" pitchFamily="50" charset="-128"/>
                <a:ea typeface="Meiryo UI" panose="020B0604030504040204" pitchFamily="50" charset="-128"/>
              </a:endParaRPr>
            </a:p>
          </p:txBody>
        </p:sp>
      </p:grpSp>
      <p:grpSp>
        <p:nvGrpSpPr>
          <p:cNvPr id="77" name="グループ化 76"/>
          <p:cNvGrpSpPr/>
          <p:nvPr/>
        </p:nvGrpSpPr>
        <p:grpSpPr>
          <a:xfrm>
            <a:off x="5980885" y="3879557"/>
            <a:ext cx="3589449" cy="2717173"/>
            <a:chOff x="6093786" y="3879557"/>
            <a:chExt cx="3589449" cy="2717173"/>
          </a:xfrm>
        </p:grpSpPr>
        <p:sp>
          <p:nvSpPr>
            <p:cNvPr id="10" name="正方形/長方形 9"/>
            <p:cNvSpPr/>
            <p:nvPr/>
          </p:nvSpPr>
          <p:spPr>
            <a:xfrm>
              <a:off x="6093787" y="3879557"/>
              <a:ext cx="2095475" cy="184666"/>
            </a:xfrm>
            <a:prstGeom prst="rect">
              <a:avLst/>
            </a:prstGeom>
          </p:spPr>
          <p:txBody>
            <a:bodyPr wrap="square" lIns="0" tIns="0" rIns="0" bIns="0">
              <a:spAutoFit/>
            </a:bodyPr>
            <a:lstStyle/>
            <a:p>
              <a:r>
                <a:rPr lang="ja-JP" altLang="en-US" sz="1200" b="1" spc="100" dirty="0">
                  <a:solidFill>
                    <a:prstClr val="black"/>
                  </a:solidFill>
                  <a:latin typeface="Meiryo UI" panose="020B0604030504040204" pitchFamily="50" charset="-128"/>
                  <a:ea typeface="Meiryo UI" panose="020B0604030504040204" pitchFamily="50" charset="-128"/>
                </a:rPr>
                <a:t>❺耐薬品性能</a:t>
              </a:r>
              <a:endParaRPr lang="en-US" altLang="ja-JP" sz="1200" b="1" spc="100" dirty="0">
                <a:solidFill>
                  <a:prstClr val="black"/>
                </a:solidFill>
                <a:latin typeface="Meiryo UI" panose="020B0604030504040204" pitchFamily="50" charset="-128"/>
                <a:ea typeface="Meiryo UI" panose="020B0604030504040204" pitchFamily="50" charset="-128"/>
              </a:endParaRPr>
            </a:p>
          </p:txBody>
        </p:sp>
        <p:pic>
          <p:nvPicPr>
            <p:cNvPr id="13" name="図 12"/>
            <p:cNvPicPr>
              <a:picLocks noChangeAspect="1"/>
            </p:cNvPicPr>
            <p:nvPr/>
          </p:nvPicPr>
          <p:blipFill rotWithShape="1">
            <a:blip r:embed="rId7">
              <a:extLst>
                <a:ext uri="{28A0092B-C50C-407E-A947-70E740481C1C}">
                  <a14:useLocalDpi xmlns:a14="http://schemas.microsoft.com/office/drawing/2010/main" val="0"/>
                </a:ext>
              </a:extLst>
            </a:blip>
            <a:srcRect b="7461"/>
            <a:stretch/>
          </p:blipFill>
          <p:spPr>
            <a:xfrm>
              <a:off x="8809181" y="3988973"/>
              <a:ext cx="874054" cy="696033"/>
            </a:xfrm>
            <a:prstGeom prst="rect">
              <a:avLst/>
            </a:prstGeom>
          </p:spPr>
        </p:pic>
        <p:pic>
          <p:nvPicPr>
            <p:cNvPr id="26" name="図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13216" y="4717567"/>
              <a:ext cx="3546330" cy="1506265"/>
            </a:xfrm>
            <a:prstGeom prst="rect">
              <a:avLst/>
            </a:prstGeom>
          </p:spPr>
        </p:pic>
        <p:sp>
          <p:nvSpPr>
            <p:cNvPr id="55" name="正方形/長方形 54"/>
            <p:cNvSpPr/>
            <p:nvPr/>
          </p:nvSpPr>
          <p:spPr>
            <a:xfrm>
              <a:off x="6093787" y="4063971"/>
              <a:ext cx="2515218" cy="615553"/>
            </a:xfrm>
            <a:prstGeom prst="rect">
              <a:avLst/>
            </a:prstGeom>
          </p:spPr>
          <p:txBody>
            <a:bodyPr wrap="square" lIns="0" tIns="0" rIns="0" bIns="0">
              <a:spAutoFit/>
            </a:bodyPr>
            <a:lstStyle/>
            <a:p>
              <a:r>
                <a:rPr lang="ja-JP" altLang="en-US" sz="1000" dirty="0">
                  <a:solidFill>
                    <a:prstClr val="black"/>
                  </a:solidFill>
                  <a:latin typeface="Meiryo UI" panose="020B0604030504040204" pitchFamily="50" charset="-128"/>
                  <a:ea typeface="Meiryo UI" panose="020B0604030504040204" pitchFamily="50" charset="-128"/>
                </a:rPr>
                <a:t>一般家庭から医療・介護現場でよく使用される、次亜塩素酸ナトリウムやアルコールなどの消毒薬等での掃除後でも変色などの外観変化がほとんどなく、長く、美しくお使いいただけます。</a:t>
              </a:r>
            </a:p>
          </p:txBody>
        </p:sp>
        <p:sp>
          <p:nvSpPr>
            <p:cNvPr id="56" name="正方形/長方形 55"/>
            <p:cNvSpPr/>
            <p:nvPr/>
          </p:nvSpPr>
          <p:spPr>
            <a:xfrm>
              <a:off x="6093786" y="6288953"/>
              <a:ext cx="3436441" cy="307777"/>
            </a:xfrm>
            <a:prstGeom prst="rect">
              <a:avLst/>
            </a:prstGeom>
          </p:spPr>
          <p:txBody>
            <a:bodyPr wrap="square" lIns="0" tIns="0" rIns="0" bIns="0">
              <a:spAutoFit/>
            </a:bodyPr>
            <a:lstStyle/>
            <a:p>
              <a:r>
                <a:rPr lang="ja-JP" altLang="en-US" sz="400" dirty="0"/>
                <a:t>試験方法：試薬滴下後、</a:t>
              </a:r>
              <a:r>
                <a:rPr lang="en-US" altLang="ja-JP" sz="400" dirty="0"/>
                <a:t>24H</a:t>
              </a:r>
              <a:r>
                <a:rPr lang="ja-JP" altLang="en-US" sz="400" dirty="0"/>
                <a:t>放置して状態を観察　○：変化なし、または僅かに跡が残っているもの</a:t>
              </a:r>
            </a:p>
            <a:p>
              <a:r>
                <a:rPr lang="en-US" altLang="ja-JP" sz="400" dirty="0"/>
                <a:t>※</a:t>
              </a:r>
              <a:r>
                <a:rPr lang="ja-JP" altLang="en-US" sz="400" dirty="0"/>
                <a:t>薬品が付着した場合は、素早く除去してください。</a:t>
              </a:r>
            </a:p>
            <a:p>
              <a:r>
                <a:rPr lang="en-US" altLang="ja-JP" sz="400" dirty="0"/>
                <a:t>※</a:t>
              </a:r>
              <a:r>
                <a:rPr lang="ja-JP" altLang="en-US" sz="400" dirty="0"/>
                <a:t>薬品の種類や放置時間によって、表面材や部品が変色する場合があります。</a:t>
              </a:r>
            </a:p>
            <a:p>
              <a:r>
                <a:rPr lang="en-US" altLang="ja-JP" sz="400" dirty="0"/>
                <a:t>※</a:t>
              </a:r>
              <a:r>
                <a:rPr lang="ja-JP" altLang="en-US" sz="400" dirty="0"/>
                <a:t>柔らかい布を台所用中性洗剤を薄めた水にひたし、よく絞ってから拭いてください。薬剤成分を表面</a:t>
              </a:r>
            </a:p>
            <a:p>
              <a:r>
                <a:rPr lang="ja-JP" altLang="en-US" sz="400" dirty="0"/>
                <a:t>に残さないように、最後は乾いた布できれいにしっかり拭き取ってください。</a:t>
              </a:r>
              <a:endParaRPr lang="ja-JP" altLang="en-US" sz="400" dirty="0">
                <a:solidFill>
                  <a:prstClr val="black"/>
                </a:solidFill>
                <a:latin typeface="Meiryo UI" panose="020B0604030504040204" pitchFamily="50" charset="-128"/>
                <a:ea typeface="Meiryo UI" panose="020B0604030504040204" pitchFamily="50" charset="-128"/>
              </a:endParaRPr>
            </a:p>
          </p:txBody>
        </p:sp>
      </p:grpSp>
      <p:grpSp>
        <p:nvGrpSpPr>
          <p:cNvPr id="76" name="グループ化 75"/>
          <p:cNvGrpSpPr/>
          <p:nvPr/>
        </p:nvGrpSpPr>
        <p:grpSpPr>
          <a:xfrm>
            <a:off x="5980884" y="743782"/>
            <a:ext cx="3589450" cy="2770673"/>
            <a:chOff x="6093785" y="743782"/>
            <a:chExt cx="3589450" cy="2770673"/>
          </a:xfrm>
        </p:grpSpPr>
        <p:sp>
          <p:nvSpPr>
            <p:cNvPr id="9" name="正方形/長方形 8"/>
            <p:cNvSpPr/>
            <p:nvPr/>
          </p:nvSpPr>
          <p:spPr>
            <a:xfrm>
              <a:off x="6093787" y="743782"/>
              <a:ext cx="2095475" cy="184666"/>
            </a:xfrm>
            <a:prstGeom prst="rect">
              <a:avLst/>
            </a:prstGeom>
          </p:spPr>
          <p:txBody>
            <a:bodyPr wrap="square" lIns="0" tIns="0" rIns="0" bIns="0">
              <a:spAutoFit/>
            </a:bodyPr>
            <a:lstStyle/>
            <a:p>
              <a:r>
                <a:rPr lang="ja-JP" altLang="en-US" sz="1200" b="1" spc="100" dirty="0">
                  <a:solidFill>
                    <a:prstClr val="black"/>
                  </a:solidFill>
                  <a:latin typeface="Meiryo UI" panose="020B0604030504040204" pitchFamily="50" charset="-128"/>
                  <a:ea typeface="Meiryo UI" panose="020B0604030504040204" pitchFamily="50" charset="-128"/>
                </a:rPr>
                <a:t>❹耐傷・耐汚染性能</a:t>
              </a:r>
              <a:endParaRPr lang="en-US" altLang="ja-JP" sz="1200" b="1" spc="100" dirty="0">
                <a:solidFill>
                  <a:prstClr val="black"/>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rotWithShape="1">
            <a:blip r:embed="rId9">
              <a:extLst>
                <a:ext uri="{28A0092B-C50C-407E-A947-70E740481C1C}">
                  <a14:useLocalDpi xmlns:a14="http://schemas.microsoft.com/office/drawing/2010/main" val="0"/>
                </a:ext>
              </a:extLst>
            </a:blip>
            <a:srcRect l="18057"/>
            <a:stretch/>
          </p:blipFill>
          <p:spPr>
            <a:xfrm>
              <a:off x="6093786" y="1313792"/>
              <a:ext cx="782821" cy="961200"/>
            </a:xfrm>
            <a:prstGeom prst="rect">
              <a:avLst/>
            </a:prstGeom>
          </p:spPr>
        </p:pic>
        <p:pic>
          <p:nvPicPr>
            <p:cNvPr id="12" name="図 11"/>
            <p:cNvPicPr>
              <a:picLocks noChangeAspect="1"/>
            </p:cNvPicPr>
            <p:nvPr/>
          </p:nvPicPr>
          <p:blipFill rotWithShape="1">
            <a:blip r:embed="rId10">
              <a:extLst>
                <a:ext uri="{28A0092B-C50C-407E-A947-70E740481C1C}">
                  <a14:useLocalDpi xmlns:a14="http://schemas.microsoft.com/office/drawing/2010/main" val="0"/>
                </a:ext>
              </a:extLst>
            </a:blip>
            <a:srcRect l="8516" t="5662" r="6669"/>
            <a:stretch/>
          </p:blipFill>
          <p:spPr>
            <a:xfrm>
              <a:off x="7904788" y="2535255"/>
              <a:ext cx="808862" cy="979200"/>
            </a:xfrm>
            <a:prstGeom prst="rect">
              <a:avLst/>
            </a:prstGeom>
          </p:spPr>
        </p:pic>
        <p:pic>
          <p:nvPicPr>
            <p:cNvPr id="14" name="図 13"/>
            <p:cNvPicPr>
              <a:picLocks noChangeAspect="1"/>
            </p:cNvPicPr>
            <p:nvPr/>
          </p:nvPicPr>
          <p:blipFill rotWithShape="1">
            <a:blip r:embed="rId11">
              <a:extLst>
                <a:ext uri="{28A0092B-C50C-407E-A947-70E740481C1C}">
                  <a14:useLocalDpi xmlns:a14="http://schemas.microsoft.com/office/drawing/2010/main" val="0"/>
                </a:ext>
              </a:extLst>
            </a:blip>
            <a:srcRect l="3205" t="3611" r="-1" b="5692"/>
            <a:stretch/>
          </p:blipFill>
          <p:spPr>
            <a:xfrm>
              <a:off x="7904788" y="1313792"/>
              <a:ext cx="812661" cy="961701"/>
            </a:xfrm>
            <a:prstGeom prst="rect">
              <a:avLst/>
            </a:prstGeom>
          </p:spPr>
        </p:pic>
        <p:sp>
          <p:nvSpPr>
            <p:cNvPr id="46" name="正方形/長方形 45"/>
            <p:cNvSpPr/>
            <p:nvPr/>
          </p:nvSpPr>
          <p:spPr>
            <a:xfrm>
              <a:off x="6093787" y="946793"/>
              <a:ext cx="2808609" cy="153888"/>
            </a:xfrm>
            <a:prstGeom prst="rect">
              <a:avLst/>
            </a:prstGeom>
          </p:spPr>
          <p:txBody>
            <a:bodyPr wrap="square" lIns="0" tIns="0" rIns="0" bIns="0">
              <a:spAutoFit/>
            </a:bodyPr>
            <a:lstStyle/>
            <a:p>
              <a:r>
                <a:rPr lang="ja-JP" altLang="en-US" sz="1000" dirty="0">
                  <a:solidFill>
                    <a:prstClr val="black"/>
                  </a:solidFill>
                  <a:latin typeface="Meiryo UI" panose="020B0604030504040204" pitchFamily="50" charset="-128"/>
                  <a:ea typeface="Meiryo UI" panose="020B0604030504040204" pitchFamily="50" charset="-128"/>
                </a:rPr>
                <a:t>傷や汚れに強いので長く、美しくお使いいただけます。</a:t>
              </a:r>
            </a:p>
          </p:txBody>
        </p:sp>
        <p:sp>
          <p:nvSpPr>
            <p:cNvPr id="53" name="正方形/長方形 52"/>
            <p:cNvSpPr/>
            <p:nvPr/>
          </p:nvSpPr>
          <p:spPr>
            <a:xfrm>
              <a:off x="6909161" y="1330144"/>
              <a:ext cx="825780" cy="338554"/>
            </a:xfrm>
            <a:prstGeom prst="rect">
              <a:avLst/>
            </a:prstGeom>
          </p:spPr>
          <p:txBody>
            <a:bodyPr wrap="square" lIns="0" tIns="0" rIns="0" bIns="0">
              <a:spAutoFit/>
            </a:bodyPr>
            <a:lstStyle/>
            <a:p>
              <a:r>
                <a:rPr lang="ja-JP" altLang="en-US" sz="600" dirty="0">
                  <a:solidFill>
                    <a:prstClr val="black"/>
                  </a:solidFill>
                  <a:latin typeface="Meiryo UI" panose="020B0604030504040204" pitchFamily="50" charset="-128"/>
                  <a:ea typeface="Meiryo UI" panose="020B0604030504040204" pitchFamily="50" charset="-128"/>
                </a:rPr>
                <a:t>スチールウールでこすっても傷つきにくく、油性ペンの汚れもサッと落とせる。</a:t>
              </a:r>
            </a:p>
            <a:p>
              <a:r>
                <a:rPr lang="en-US" altLang="ja-JP" sz="400" dirty="0">
                  <a:solidFill>
                    <a:prstClr val="black"/>
                  </a:solidFill>
                  <a:latin typeface="Meiryo UI" panose="020B0604030504040204" pitchFamily="50" charset="-128"/>
                  <a:ea typeface="Meiryo UI" panose="020B0604030504040204" pitchFamily="50" charset="-128"/>
                </a:rPr>
                <a:t>※</a:t>
              </a:r>
              <a:r>
                <a:rPr lang="ja-JP" altLang="en-US" sz="400" dirty="0">
                  <a:solidFill>
                    <a:prstClr val="black"/>
                  </a:solidFill>
                  <a:latin typeface="Meiryo UI" panose="020B0604030504040204" pitchFamily="50" charset="-128"/>
                  <a:ea typeface="Meiryo UI" panose="020B0604030504040204" pitchFamily="50" charset="-128"/>
                </a:rPr>
                <a:t>ドア本体の表面性能です。</a:t>
              </a:r>
            </a:p>
          </p:txBody>
        </p:sp>
        <p:sp>
          <p:nvSpPr>
            <p:cNvPr id="54" name="正方形/長方形 53"/>
            <p:cNvSpPr/>
            <p:nvPr/>
          </p:nvSpPr>
          <p:spPr>
            <a:xfrm>
              <a:off x="6093787" y="1152379"/>
              <a:ext cx="1258105" cy="123111"/>
            </a:xfrm>
            <a:prstGeom prst="rect">
              <a:avLst/>
            </a:prstGeom>
          </p:spPr>
          <p:txBody>
            <a:bodyPr wrap="square" lIns="0" tIns="0" rIns="0" bIns="0">
              <a:spAutoFit/>
            </a:bodyPr>
            <a:lstStyle/>
            <a:p>
              <a:r>
                <a:rPr lang="ja-JP" altLang="en-US" sz="800" b="1" dirty="0"/>
                <a:t>■ 建具</a:t>
              </a:r>
              <a:endParaRPr lang="ja-JP" altLang="en-US" sz="800" b="1" dirty="0">
                <a:solidFill>
                  <a:prstClr val="black"/>
                </a:solidFill>
                <a:latin typeface="Meiryo UI" panose="020B0604030504040204" pitchFamily="50" charset="-128"/>
                <a:ea typeface="Meiryo UI" panose="020B0604030504040204" pitchFamily="50" charset="-128"/>
              </a:endParaRPr>
            </a:p>
          </p:txBody>
        </p:sp>
        <p:sp>
          <p:nvSpPr>
            <p:cNvPr id="57" name="正方形/長方形 56"/>
            <p:cNvSpPr/>
            <p:nvPr/>
          </p:nvSpPr>
          <p:spPr>
            <a:xfrm>
              <a:off x="8750003" y="1330144"/>
              <a:ext cx="933232" cy="246221"/>
            </a:xfrm>
            <a:prstGeom prst="rect">
              <a:avLst/>
            </a:prstGeom>
          </p:spPr>
          <p:txBody>
            <a:bodyPr wrap="square" lIns="0" tIns="0" rIns="0" bIns="0">
              <a:spAutoFit/>
            </a:bodyPr>
            <a:lstStyle/>
            <a:p>
              <a:r>
                <a:rPr lang="ja-JP" altLang="en-US" sz="600" dirty="0">
                  <a:solidFill>
                    <a:prstClr val="black"/>
                  </a:solidFill>
                  <a:latin typeface="Meiryo UI" panose="020B0604030504040204" pitchFamily="50" charset="-128"/>
                  <a:ea typeface="Meiryo UI" panose="020B0604030504040204" pitchFamily="50" charset="-128"/>
                </a:rPr>
                <a:t>汚れが拭き取りやすく、食器類を引きずっても傷つきにくい。</a:t>
              </a:r>
              <a:endParaRPr lang="en-US" altLang="ja-JP" sz="600" dirty="0">
                <a:solidFill>
                  <a:prstClr val="black"/>
                </a:solidFill>
                <a:latin typeface="Meiryo UI" panose="020B0604030504040204" pitchFamily="50" charset="-128"/>
                <a:ea typeface="Meiryo UI" panose="020B0604030504040204" pitchFamily="50" charset="-128"/>
              </a:endParaRPr>
            </a:p>
            <a:p>
              <a:r>
                <a:rPr lang="en-US" altLang="ja-JP" sz="400" dirty="0">
                  <a:solidFill>
                    <a:prstClr val="black"/>
                  </a:solidFill>
                  <a:latin typeface="Meiryo UI" panose="020B0604030504040204" pitchFamily="50" charset="-128"/>
                  <a:ea typeface="Meiryo UI" panose="020B0604030504040204" pitchFamily="50" charset="-128"/>
                </a:rPr>
                <a:t>※</a:t>
              </a:r>
              <a:r>
                <a:rPr lang="ja-JP" altLang="en-US" sz="400" dirty="0">
                  <a:solidFill>
                    <a:prstClr val="black"/>
                  </a:solidFill>
                  <a:latin typeface="Meiryo UI" panose="020B0604030504040204" pitchFamily="50" charset="-128"/>
                  <a:ea typeface="Meiryo UI" panose="020B0604030504040204" pitchFamily="50" charset="-128"/>
                </a:rPr>
                <a:t>カウンター表面性能です。</a:t>
              </a:r>
            </a:p>
          </p:txBody>
        </p:sp>
        <p:sp>
          <p:nvSpPr>
            <p:cNvPr id="58" name="正方形/長方形 57"/>
            <p:cNvSpPr/>
            <p:nvPr/>
          </p:nvSpPr>
          <p:spPr>
            <a:xfrm>
              <a:off x="6909161" y="2528646"/>
              <a:ext cx="825780" cy="338554"/>
            </a:xfrm>
            <a:prstGeom prst="rect">
              <a:avLst/>
            </a:prstGeom>
          </p:spPr>
          <p:txBody>
            <a:bodyPr wrap="square" lIns="0" tIns="0" rIns="0" bIns="0">
              <a:spAutoFit/>
            </a:bodyPr>
            <a:lstStyle/>
            <a:p>
              <a:r>
                <a:rPr lang="ja-JP" altLang="en-US" sz="600" dirty="0">
                  <a:solidFill>
                    <a:prstClr val="black"/>
                  </a:solidFill>
                  <a:latin typeface="Meiryo UI" panose="020B0604030504040204" pitchFamily="50" charset="-128"/>
                  <a:ea typeface="Meiryo UI" panose="020B0604030504040204" pitchFamily="50" charset="-128"/>
                </a:rPr>
                <a:t>伝い歩きをしてもすり傷がつきにくく、汚れもサッと拭き取れる。</a:t>
              </a:r>
              <a:endParaRPr lang="en-US" altLang="ja-JP" sz="600" dirty="0">
                <a:solidFill>
                  <a:prstClr val="black"/>
                </a:solidFill>
                <a:latin typeface="Meiryo UI" panose="020B0604030504040204" pitchFamily="50" charset="-128"/>
                <a:ea typeface="Meiryo UI" panose="020B0604030504040204" pitchFamily="50" charset="-128"/>
              </a:endParaRPr>
            </a:p>
            <a:p>
              <a:r>
                <a:rPr lang="en-US" altLang="ja-JP" sz="400" dirty="0">
                  <a:solidFill>
                    <a:prstClr val="black"/>
                  </a:solidFill>
                  <a:latin typeface="Meiryo UI" panose="020B0604030504040204" pitchFamily="50" charset="-128"/>
                  <a:ea typeface="Meiryo UI" panose="020B0604030504040204" pitchFamily="50" charset="-128"/>
                </a:rPr>
                <a:t>※</a:t>
              </a:r>
              <a:r>
                <a:rPr lang="ja-JP" altLang="en-US" sz="400" dirty="0">
                  <a:solidFill>
                    <a:prstClr val="black"/>
                  </a:solidFill>
                  <a:latin typeface="Meiryo UI" panose="020B0604030504040204" pitchFamily="50" charset="-128"/>
                  <a:ea typeface="Meiryo UI" panose="020B0604030504040204" pitchFamily="50" charset="-128"/>
                </a:rPr>
                <a:t>手すり部の表面性能です。</a:t>
              </a:r>
            </a:p>
          </p:txBody>
        </p:sp>
        <p:sp>
          <p:nvSpPr>
            <p:cNvPr id="59" name="正方形/長方形 58"/>
            <p:cNvSpPr/>
            <p:nvPr/>
          </p:nvSpPr>
          <p:spPr>
            <a:xfrm>
              <a:off x="8750003" y="2528646"/>
              <a:ext cx="825780" cy="338554"/>
            </a:xfrm>
            <a:prstGeom prst="rect">
              <a:avLst/>
            </a:prstGeom>
          </p:spPr>
          <p:txBody>
            <a:bodyPr wrap="square" lIns="0" tIns="0" rIns="0" bIns="0">
              <a:spAutoFit/>
            </a:bodyPr>
            <a:lstStyle/>
            <a:p>
              <a:r>
                <a:rPr lang="ja-JP" altLang="en-US" sz="600" dirty="0">
                  <a:solidFill>
                    <a:prstClr val="black"/>
                  </a:solidFill>
                  <a:latin typeface="Meiryo UI" panose="020B0604030504040204" pitchFamily="50" charset="-128"/>
                  <a:ea typeface="Meiryo UI" panose="020B0604030504040204" pitchFamily="50" charset="-128"/>
                </a:rPr>
                <a:t>食べこぼしなどの汚れが拭き取れシミになりにくく、椅子を引きずっても傷つきにくい。</a:t>
              </a:r>
              <a:endParaRPr lang="en-US" altLang="ja-JP" sz="600" dirty="0">
                <a:solidFill>
                  <a:prstClr val="black"/>
                </a:solidFill>
                <a:latin typeface="Meiryo UI" panose="020B0604030504040204" pitchFamily="50" charset="-128"/>
                <a:ea typeface="Meiryo UI" panose="020B0604030504040204" pitchFamily="50" charset="-128"/>
              </a:endParaRPr>
            </a:p>
            <a:p>
              <a:r>
                <a:rPr lang="en-US" altLang="ja-JP" sz="400" dirty="0">
                  <a:solidFill>
                    <a:prstClr val="black"/>
                  </a:solidFill>
                  <a:latin typeface="Meiryo UI" panose="020B0604030504040204" pitchFamily="50" charset="-128"/>
                  <a:ea typeface="Meiryo UI" panose="020B0604030504040204" pitchFamily="50" charset="-128"/>
                </a:rPr>
                <a:t>※</a:t>
              </a:r>
              <a:r>
                <a:rPr lang="ja-JP" altLang="en-US" sz="400" dirty="0">
                  <a:solidFill>
                    <a:prstClr val="black"/>
                  </a:solidFill>
                  <a:latin typeface="Meiryo UI" panose="020B0604030504040204" pitchFamily="50" charset="-128"/>
                  <a:ea typeface="Meiryo UI" panose="020B0604030504040204" pitchFamily="50" charset="-128"/>
                </a:rPr>
                <a:t>床材表面の塗膜性能です。</a:t>
              </a:r>
            </a:p>
          </p:txBody>
        </p:sp>
        <p:sp>
          <p:nvSpPr>
            <p:cNvPr id="60" name="正方形/長方形 59"/>
            <p:cNvSpPr/>
            <p:nvPr/>
          </p:nvSpPr>
          <p:spPr>
            <a:xfrm>
              <a:off x="7904788" y="1152379"/>
              <a:ext cx="1258105" cy="123111"/>
            </a:xfrm>
            <a:prstGeom prst="rect">
              <a:avLst/>
            </a:prstGeom>
          </p:spPr>
          <p:txBody>
            <a:bodyPr wrap="square" lIns="0" tIns="0" rIns="0" bIns="0">
              <a:spAutoFit/>
            </a:bodyPr>
            <a:lstStyle/>
            <a:p>
              <a:r>
                <a:rPr lang="ja-JP" altLang="en-US" sz="800" b="1" dirty="0"/>
                <a:t>■ インテリアカウンター</a:t>
              </a:r>
              <a:endParaRPr lang="ja-JP" altLang="en-US" sz="800" b="1" dirty="0">
                <a:solidFill>
                  <a:prstClr val="black"/>
                </a:solidFill>
                <a:latin typeface="Meiryo UI" panose="020B0604030504040204" pitchFamily="50" charset="-128"/>
                <a:ea typeface="Meiryo UI" panose="020B0604030504040204" pitchFamily="50" charset="-128"/>
              </a:endParaRPr>
            </a:p>
          </p:txBody>
        </p:sp>
        <p:sp>
          <p:nvSpPr>
            <p:cNvPr id="61" name="正方形/長方形 60"/>
            <p:cNvSpPr/>
            <p:nvPr/>
          </p:nvSpPr>
          <p:spPr>
            <a:xfrm>
              <a:off x="6093787" y="2383783"/>
              <a:ext cx="1258105" cy="123111"/>
            </a:xfrm>
            <a:prstGeom prst="rect">
              <a:avLst/>
            </a:prstGeom>
          </p:spPr>
          <p:txBody>
            <a:bodyPr wrap="square" lIns="0" tIns="0" rIns="0" bIns="0">
              <a:spAutoFit/>
            </a:bodyPr>
            <a:lstStyle/>
            <a:p>
              <a:r>
                <a:rPr lang="ja-JP" altLang="en-US" sz="800" b="1" dirty="0"/>
                <a:t>■ 手すり</a:t>
              </a:r>
              <a:endParaRPr lang="ja-JP" altLang="en-US" sz="800" b="1" dirty="0">
                <a:solidFill>
                  <a:prstClr val="black"/>
                </a:solidFill>
                <a:latin typeface="Meiryo UI" panose="020B0604030504040204" pitchFamily="50" charset="-128"/>
                <a:ea typeface="Meiryo UI" panose="020B0604030504040204" pitchFamily="50" charset="-128"/>
              </a:endParaRPr>
            </a:p>
          </p:txBody>
        </p:sp>
        <p:sp>
          <p:nvSpPr>
            <p:cNvPr id="62" name="正方形/長方形 61"/>
            <p:cNvSpPr/>
            <p:nvPr/>
          </p:nvSpPr>
          <p:spPr>
            <a:xfrm>
              <a:off x="7904788" y="2383783"/>
              <a:ext cx="1258105" cy="123111"/>
            </a:xfrm>
            <a:prstGeom prst="rect">
              <a:avLst/>
            </a:prstGeom>
          </p:spPr>
          <p:txBody>
            <a:bodyPr wrap="square" lIns="0" tIns="0" rIns="0" bIns="0">
              <a:spAutoFit/>
            </a:bodyPr>
            <a:lstStyle/>
            <a:p>
              <a:r>
                <a:rPr lang="ja-JP" altLang="en-US" sz="800" b="1" dirty="0"/>
                <a:t>■ 床材</a:t>
              </a:r>
              <a:endParaRPr lang="ja-JP" altLang="en-US" sz="800" b="1" dirty="0">
                <a:solidFill>
                  <a:prstClr val="black"/>
                </a:solidFill>
                <a:latin typeface="Meiryo UI" panose="020B0604030504040204" pitchFamily="50" charset="-128"/>
                <a:ea typeface="Meiryo UI" panose="020B0604030504040204" pitchFamily="50" charset="-128"/>
              </a:endParaRPr>
            </a:p>
          </p:txBody>
        </p:sp>
        <p:pic>
          <p:nvPicPr>
            <p:cNvPr id="66" name="図 6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93785" y="2535255"/>
              <a:ext cx="784800" cy="977517"/>
            </a:xfrm>
            <a:prstGeom prst="rect">
              <a:avLst/>
            </a:prstGeom>
          </p:spPr>
        </p:pic>
      </p:grpSp>
      <p:grpSp>
        <p:nvGrpSpPr>
          <p:cNvPr id="74" name="グループ化 73"/>
          <p:cNvGrpSpPr/>
          <p:nvPr/>
        </p:nvGrpSpPr>
        <p:grpSpPr>
          <a:xfrm>
            <a:off x="241582" y="2734590"/>
            <a:ext cx="5443746" cy="1894978"/>
            <a:chOff x="153251" y="2734590"/>
            <a:chExt cx="5443746" cy="1894978"/>
          </a:xfrm>
        </p:grpSpPr>
        <p:pic>
          <p:nvPicPr>
            <p:cNvPr id="3" name="図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3192" y="3469199"/>
              <a:ext cx="1473445" cy="1160369"/>
            </a:xfrm>
            <a:prstGeom prst="rect">
              <a:avLst/>
            </a:prstGeom>
          </p:spPr>
        </p:pic>
        <p:sp>
          <p:nvSpPr>
            <p:cNvPr id="8" name="正方形/長方形 7"/>
            <p:cNvSpPr/>
            <p:nvPr/>
          </p:nvSpPr>
          <p:spPr>
            <a:xfrm>
              <a:off x="153252" y="2734590"/>
              <a:ext cx="2095475" cy="184666"/>
            </a:xfrm>
            <a:prstGeom prst="rect">
              <a:avLst/>
            </a:prstGeom>
          </p:spPr>
          <p:txBody>
            <a:bodyPr wrap="square" lIns="0" tIns="0" rIns="0" bIns="0">
              <a:spAutoFit/>
            </a:bodyPr>
            <a:lstStyle/>
            <a:p>
              <a:r>
                <a:rPr lang="ja-JP" altLang="en-US" sz="1200" b="1" spc="100" dirty="0">
                  <a:solidFill>
                    <a:prstClr val="black"/>
                  </a:solidFill>
                  <a:latin typeface="Meiryo UI" panose="020B0604030504040204" pitchFamily="50" charset="-128"/>
                  <a:ea typeface="Meiryo UI" panose="020B0604030504040204" pitchFamily="50" charset="-128"/>
                </a:rPr>
                <a:t>❷抗菌性能</a:t>
              </a:r>
              <a:endParaRPr lang="en-US" altLang="ja-JP" sz="1200" b="1" spc="100" dirty="0">
                <a:solidFill>
                  <a:prstClr val="black"/>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153251" y="2966221"/>
              <a:ext cx="2808609" cy="153888"/>
            </a:xfrm>
            <a:prstGeom prst="rect">
              <a:avLst/>
            </a:prstGeom>
          </p:spPr>
          <p:txBody>
            <a:bodyPr wrap="square" lIns="0" tIns="0" rIns="0" bIns="0">
              <a:spAutoFit/>
            </a:bodyPr>
            <a:lstStyle/>
            <a:p>
              <a:r>
                <a:rPr lang="ja-JP" altLang="en-US" sz="1000" dirty="0">
                  <a:solidFill>
                    <a:prstClr val="black"/>
                  </a:solidFill>
                  <a:latin typeface="Meiryo UI" panose="020B0604030504040204" pitchFamily="50" charset="-128"/>
                  <a:ea typeface="Meiryo UI" panose="020B0604030504040204" pitchFamily="50" charset="-128"/>
                </a:rPr>
                <a:t>製品の表面に付着した細菌の増殖を抑制します。</a:t>
              </a:r>
            </a:p>
          </p:txBody>
        </p:sp>
        <p:sp>
          <p:nvSpPr>
            <p:cNvPr id="44" name="正方形/長方形 43"/>
            <p:cNvSpPr/>
            <p:nvPr/>
          </p:nvSpPr>
          <p:spPr>
            <a:xfrm>
              <a:off x="153252" y="3159975"/>
              <a:ext cx="1258105" cy="123111"/>
            </a:xfrm>
            <a:prstGeom prst="rect">
              <a:avLst/>
            </a:prstGeom>
          </p:spPr>
          <p:txBody>
            <a:bodyPr wrap="square" lIns="0" tIns="0" rIns="0" bIns="0">
              <a:spAutoFit/>
            </a:bodyPr>
            <a:lstStyle/>
            <a:p>
              <a:r>
                <a:rPr lang="ja-JP" altLang="en-US" sz="800" b="1" dirty="0"/>
                <a:t>■抗菌加工の検証結果</a:t>
              </a:r>
              <a:endParaRPr lang="ja-JP" altLang="en-US" sz="800" b="1" dirty="0">
                <a:solidFill>
                  <a:prstClr val="black"/>
                </a:solidFill>
                <a:latin typeface="Meiryo UI" panose="020B0604030504040204" pitchFamily="50" charset="-128"/>
                <a:ea typeface="Meiryo UI" panose="020B0604030504040204" pitchFamily="50" charset="-128"/>
              </a:endParaRPr>
            </a:p>
          </p:txBody>
        </p:sp>
        <p:sp>
          <p:nvSpPr>
            <p:cNvPr id="45" name="正方形/長方形 44"/>
            <p:cNvSpPr/>
            <p:nvPr/>
          </p:nvSpPr>
          <p:spPr>
            <a:xfrm>
              <a:off x="153252" y="3304005"/>
              <a:ext cx="1258105" cy="107722"/>
            </a:xfrm>
            <a:prstGeom prst="rect">
              <a:avLst/>
            </a:prstGeom>
          </p:spPr>
          <p:txBody>
            <a:bodyPr wrap="square" lIns="0" tIns="0" rIns="0" bIns="0">
              <a:spAutoFit/>
            </a:bodyPr>
            <a:lstStyle/>
            <a:p>
              <a:r>
                <a:rPr lang="zh-CN" altLang="en-US" sz="700" dirty="0"/>
                <a:t>菌</a:t>
              </a:r>
              <a:r>
                <a:rPr lang="en-US" altLang="zh-CN" sz="700" dirty="0"/>
                <a:t>A </a:t>
              </a:r>
              <a:r>
                <a:rPr lang="zh-CN" altLang="en-US" sz="700" dirty="0"/>
                <a:t>菌</a:t>
              </a:r>
              <a:r>
                <a:rPr lang="en-US" altLang="zh-CN" sz="700" dirty="0"/>
                <a:t>A</a:t>
              </a:r>
              <a:r>
                <a:rPr lang="zh-CN" altLang="en-US" sz="700" dirty="0"/>
                <a:t>（耐光区分</a:t>
              </a:r>
              <a:r>
                <a:rPr lang="en-US" altLang="zh-CN" sz="700" dirty="0"/>
                <a:t>1</a:t>
              </a:r>
              <a:r>
                <a:rPr lang="zh-CN" altLang="en-US" sz="700" dirty="0"/>
                <a:t>）</a:t>
              </a:r>
              <a:endParaRPr lang="ja-JP" altLang="en-US" sz="700" dirty="0">
                <a:solidFill>
                  <a:prstClr val="black"/>
                </a:solidFill>
                <a:latin typeface="Meiryo UI" panose="020B0604030504040204" pitchFamily="50" charset="-128"/>
                <a:ea typeface="Meiryo UI" panose="020B0604030504040204" pitchFamily="50" charset="-128"/>
              </a:endParaRPr>
            </a:p>
          </p:txBody>
        </p:sp>
        <p:sp>
          <p:nvSpPr>
            <p:cNvPr id="47" name="正方形/長方形 46"/>
            <p:cNvSpPr/>
            <p:nvPr/>
          </p:nvSpPr>
          <p:spPr>
            <a:xfrm>
              <a:off x="1761669" y="4243707"/>
              <a:ext cx="973925" cy="307777"/>
            </a:xfrm>
            <a:prstGeom prst="rect">
              <a:avLst/>
            </a:prstGeom>
          </p:spPr>
          <p:txBody>
            <a:bodyPr wrap="square" lIns="0" tIns="0" rIns="0" bIns="0">
              <a:spAutoFit/>
            </a:bodyPr>
            <a:lstStyle/>
            <a:p>
              <a:r>
                <a:rPr lang="ja-JP" altLang="en-US" sz="400" dirty="0">
                  <a:solidFill>
                    <a:prstClr val="black"/>
                  </a:solidFill>
                  <a:latin typeface="Meiryo UI" panose="020B0604030504040204" pitchFamily="50" charset="-128"/>
                  <a:ea typeface="Meiryo UI" panose="020B0604030504040204" pitchFamily="50" charset="-128"/>
                </a:rPr>
                <a:t>注意事項</a:t>
              </a:r>
            </a:p>
            <a:p>
              <a:r>
                <a:rPr lang="ja-JP" altLang="en-US" sz="400" dirty="0">
                  <a:solidFill>
                    <a:prstClr val="black"/>
                  </a:solidFill>
                  <a:latin typeface="Meiryo UI" panose="020B0604030504040204" pitchFamily="50" charset="-128"/>
                  <a:ea typeface="Meiryo UI" panose="020B0604030504040204" pitchFamily="50" charset="-128"/>
                </a:rPr>
                <a:t>・抗菌加工は、表面の細菌の増殖を抑</a:t>
              </a:r>
            </a:p>
            <a:p>
              <a:r>
                <a:rPr lang="ja-JP" altLang="en-US" sz="400" dirty="0">
                  <a:solidFill>
                    <a:prstClr val="black"/>
                  </a:solidFill>
                  <a:latin typeface="Meiryo UI" panose="020B0604030504040204" pitchFamily="50" charset="-128"/>
                  <a:ea typeface="Meiryo UI" panose="020B0604030504040204" pitchFamily="50" charset="-128"/>
                </a:rPr>
                <a:t>制するだけで、それ以外の細菌を死滅</a:t>
              </a:r>
            </a:p>
            <a:p>
              <a:r>
                <a:rPr lang="ja-JP" altLang="en-US" sz="400" dirty="0">
                  <a:solidFill>
                    <a:prstClr val="black"/>
                  </a:solidFill>
                  <a:latin typeface="Meiryo UI" panose="020B0604030504040204" pitchFamily="50" charset="-128"/>
                  <a:ea typeface="Meiryo UI" panose="020B0604030504040204" pitchFamily="50" charset="-128"/>
                </a:rPr>
                <a:t>させたりするものではありません。</a:t>
              </a:r>
            </a:p>
            <a:p>
              <a:r>
                <a:rPr lang="ja-JP" altLang="en-US" sz="400" dirty="0">
                  <a:solidFill>
                    <a:prstClr val="black"/>
                  </a:solidFill>
                  <a:latin typeface="Meiryo UI" panose="020B0604030504040204" pitchFamily="50" charset="-128"/>
                  <a:ea typeface="Meiryo UI" panose="020B0604030504040204" pitchFamily="50" charset="-128"/>
                </a:rPr>
                <a:t>・</a:t>
              </a:r>
              <a:r>
                <a:rPr lang="en-US" altLang="ja-JP" sz="400" dirty="0">
                  <a:solidFill>
                    <a:prstClr val="black"/>
                  </a:solidFill>
                  <a:latin typeface="Meiryo UI" panose="020B0604030504040204" pitchFamily="50" charset="-128"/>
                  <a:ea typeface="Meiryo UI" panose="020B0604030504040204" pitchFamily="50" charset="-128"/>
                </a:rPr>
                <a:t>SIAA</a:t>
              </a:r>
              <a:r>
                <a:rPr lang="ja-JP" altLang="en-US" sz="400" dirty="0">
                  <a:solidFill>
                    <a:prstClr val="black"/>
                  </a:solidFill>
                  <a:latin typeface="Meiryo UI" panose="020B0604030504040204" pitchFamily="50" charset="-128"/>
                  <a:ea typeface="Meiryo UI" panose="020B0604030504040204" pitchFamily="50" charset="-128"/>
                </a:rPr>
                <a:t>の安全性基準に適合しています。</a:t>
              </a:r>
            </a:p>
          </p:txBody>
        </p:sp>
        <p:sp>
          <p:nvSpPr>
            <p:cNvPr id="49" name="正方形/長方形 48"/>
            <p:cNvSpPr/>
            <p:nvPr/>
          </p:nvSpPr>
          <p:spPr>
            <a:xfrm>
              <a:off x="2714432" y="3321767"/>
              <a:ext cx="2882564" cy="738664"/>
            </a:xfrm>
            <a:prstGeom prst="rect">
              <a:avLst/>
            </a:prstGeom>
          </p:spPr>
          <p:txBody>
            <a:bodyPr wrap="square" lIns="0" tIns="0" rIns="0" bIns="0">
              <a:spAutoFit/>
            </a:bodyPr>
            <a:lstStyle/>
            <a:p>
              <a:r>
                <a:rPr lang="en-US" altLang="ja-JP" sz="600" dirty="0">
                  <a:solidFill>
                    <a:prstClr val="black"/>
                  </a:solidFill>
                  <a:latin typeface="Meiryo UI" panose="020B0604030504040204" pitchFamily="50" charset="-128"/>
                  <a:ea typeface="Meiryo UI" panose="020B0604030504040204" pitchFamily="50" charset="-128"/>
                </a:rPr>
                <a:t>【</a:t>
              </a:r>
              <a:r>
                <a:rPr lang="ja-JP" altLang="en-US" sz="600" dirty="0">
                  <a:solidFill>
                    <a:prstClr val="black"/>
                  </a:solidFill>
                  <a:latin typeface="Meiryo UI" panose="020B0604030504040204" pitchFamily="50" charset="-128"/>
                  <a:ea typeface="Meiryo UI" panose="020B0604030504040204" pitchFamily="50" charset="-128"/>
                </a:rPr>
                <a:t>対象商品</a:t>
              </a:r>
              <a:r>
                <a:rPr lang="en-US" altLang="ja-JP" sz="600" dirty="0">
                  <a:solidFill>
                    <a:prstClr val="black"/>
                  </a:solidFill>
                  <a:latin typeface="Meiryo UI" panose="020B0604030504040204" pitchFamily="50" charset="-128"/>
                  <a:ea typeface="Meiryo UI" panose="020B0604030504040204" pitchFamily="50" charset="-128"/>
                </a:rPr>
                <a:t>】</a:t>
              </a:r>
              <a:r>
                <a:rPr lang="ja-JP" altLang="en-US" sz="600" dirty="0">
                  <a:solidFill>
                    <a:prstClr val="black"/>
                  </a:solidFill>
                  <a:latin typeface="Meiryo UI" panose="020B0604030504040204" pitchFamily="50" charset="-128"/>
                  <a:ea typeface="Meiryo UI" panose="020B0604030504040204" pitchFamily="50" charset="-128"/>
                </a:rPr>
                <a:t>　</a:t>
              </a:r>
            </a:p>
            <a:p>
              <a:r>
                <a:rPr lang="ja-JP" altLang="en-US" sz="600" dirty="0">
                  <a:solidFill>
                    <a:prstClr val="black"/>
                  </a:solidFill>
                  <a:latin typeface="Meiryo UI" panose="020B0604030504040204" pitchFamily="50" charset="-128"/>
                  <a:ea typeface="Meiryo UI" panose="020B0604030504040204" pitchFamily="50" charset="-128"/>
                </a:rPr>
                <a:t>内装ドア ハンドル</a:t>
              </a:r>
              <a:r>
                <a:rPr lang="en-US" altLang="ja-JP" sz="600" dirty="0">
                  <a:solidFill>
                    <a:prstClr val="black"/>
                  </a:solidFill>
                  <a:latin typeface="Meiryo UI" panose="020B0604030504040204" pitchFamily="50" charset="-128"/>
                  <a:ea typeface="Meiryo UI" panose="020B0604030504040204" pitchFamily="50" charset="-128"/>
                </a:rPr>
                <a:t>A1</a:t>
              </a:r>
              <a:r>
                <a:rPr lang="ja-JP" altLang="en-US" sz="600" dirty="0">
                  <a:solidFill>
                    <a:prstClr val="black"/>
                  </a:solidFill>
                  <a:latin typeface="Meiryo UI" panose="020B0604030504040204" pitchFamily="50" charset="-128"/>
                  <a:ea typeface="Meiryo UI" panose="020B0604030504040204" pitchFamily="50" charset="-128"/>
                </a:rPr>
                <a:t>型</a:t>
              </a:r>
            </a:p>
            <a:p>
              <a:r>
                <a:rPr lang="en-US" altLang="ja-JP" sz="600" dirty="0">
                  <a:solidFill>
                    <a:prstClr val="black"/>
                  </a:solidFill>
                  <a:latin typeface="Meiryo UI" panose="020B0604030504040204" pitchFamily="50" charset="-128"/>
                  <a:ea typeface="Meiryo UI" panose="020B0604030504040204" pitchFamily="50" charset="-128"/>
                </a:rPr>
                <a:t>【</a:t>
              </a:r>
              <a:r>
                <a:rPr lang="ja-JP" altLang="en-US" sz="600" dirty="0">
                  <a:solidFill>
                    <a:prstClr val="black"/>
                  </a:solidFill>
                  <a:latin typeface="Meiryo UI" panose="020B0604030504040204" pitchFamily="50" charset="-128"/>
                  <a:ea typeface="Meiryo UI" panose="020B0604030504040204" pitchFamily="50" charset="-128"/>
                </a:rPr>
                <a:t>抗菌性能試験</a:t>
              </a:r>
              <a:r>
                <a:rPr lang="en-US" altLang="ja-JP" sz="600" dirty="0">
                  <a:solidFill>
                    <a:prstClr val="black"/>
                  </a:solidFill>
                  <a:latin typeface="Meiryo UI" panose="020B0604030504040204" pitchFamily="50" charset="-128"/>
                  <a:ea typeface="Meiryo UI" panose="020B0604030504040204" pitchFamily="50" charset="-128"/>
                </a:rPr>
                <a:t>】</a:t>
              </a:r>
            </a:p>
            <a:p>
              <a:r>
                <a:rPr lang="en-US" altLang="ja-JP" sz="600" dirty="0">
                  <a:solidFill>
                    <a:prstClr val="black"/>
                  </a:solidFill>
                  <a:latin typeface="Meiryo UI" panose="020B0604030504040204" pitchFamily="50" charset="-128"/>
                  <a:ea typeface="Meiryo UI" panose="020B0604030504040204" pitchFamily="50" charset="-128"/>
                </a:rPr>
                <a:t>●</a:t>
              </a:r>
              <a:r>
                <a:rPr lang="ja-JP" altLang="en-US" sz="600" dirty="0">
                  <a:solidFill>
                    <a:prstClr val="black"/>
                  </a:solidFill>
                  <a:latin typeface="Meiryo UI" panose="020B0604030504040204" pitchFamily="50" charset="-128"/>
                  <a:ea typeface="Meiryo UI" panose="020B0604030504040204" pitchFamily="50" charset="-128"/>
                </a:rPr>
                <a:t>試験依頼先：（一財）ボーケン品質評価機構</a:t>
              </a:r>
            </a:p>
            <a:p>
              <a:r>
                <a:rPr lang="ja-JP" altLang="en-US" sz="600" dirty="0">
                  <a:solidFill>
                    <a:prstClr val="black"/>
                  </a:solidFill>
                  <a:latin typeface="Meiryo UI" panose="020B0604030504040204" pitchFamily="50" charset="-128"/>
                  <a:ea typeface="Meiryo UI" panose="020B0604030504040204" pitchFamily="50" charset="-128"/>
                </a:rPr>
                <a:t>●試験方法：</a:t>
              </a:r>
              <a:r>
                <a:rPr lang="en-US" altLang="ja-JP" sz="600" dirty="0">
                  <a:solidFill>
                    <a:prstClr val="black"/>
                  </a:solidFill>
                  <a:latin typeface="Meiryo UI" panose="020B0604030504040204" pitchFamily="50" charset="-128"/>
                  <a:ea typeface="Meiryo UI" panose="020B0604030504040204" pitchFamily="50" charset="-128"/>
                </a:rPr>
                <a:t>JIS Z 2801</a:t>
              </a:r>
            </a:p>
            <a:p>
              <a:r>
                <a:rPr lang="en-US" altLang="ja-JP" sz="600" dirty="0">
                  <a:solidFill>
                    <a:prstClr val="black"/>
                  </a:solidFill>
                  <a:latin typeface="Meiryo UI" panose="020B0604030504040204" pitchFamily="50" charset="-128"/>
                  <a:ea typeface="Meiryo UI" panose="020B0604030504040204" pitchFamily="50" charset="-128"/>
                </a:rPr>
                <a:t>●</a:t>
              </a:r>
              <a:r>
                <a:rPr lang="ja-JP" altLang="en-US" sz="600" dirty="0">
                  <a:solidFill>
                    <a:prstClr val="black"/>
                  </a:solidFill>
                  <a:latin typeface="Meiryo UI" panose="020B0604030504040204" pitchFamily="50" charset="-128"/>
                  <a:ea typeface="Meiryo UI" panose="020B0604030504040204" pitchFamily="50" charset="-128"/>
                </a:rPr>
                <a:t>菌の抑制方法：無機抗菌剤</a:t>
              </a:r>
            </a:p>
            <a:p>
              <a:r>
                <a:rPr lang="ja-JP" altLang="en-US" sz="600" dirty="0">
                  <a:solidFill>
                    <a:prstClr val="black"/>
                  </a:solidFill>
                  <a:latin typeface="Meiryo UI" panose="020B0604030504040204" pitchFamily="50" charset="-128"/>
                  <a:ea typeface="Meiryo UI" panose="020B0604030504040204" pitchFamily="50" charset="-128"/>
                </a:rPr>
                <a:t>●対象部分：トップコート塗装面</a:t>
              </a:r>
            </a:p>
            <a:p>
              <a:r>
                <a:rPr lang="ja-JP" altLang="en-US" sz="600" dirty="0">
                  <a:solidFill>
                    <a:prstClr val="black"/>
                  </a:solidFill>
                  <a:latin typeface="Meiryo UI" panose="020B0604030504040204" pitchFamily="50" charset="-128"/>
                  <a:ea typeface="Meiryo UI" panose="020B0604030504040204" pitchFamily="50" charset="-128"/>
                </a:rPr>
                <a:t>●試験結果：</a:t>
              </a:r>
              <a:r>
                <a:rPr lang="en-US" altLang="ja-JP" sz="600" dirty="0">
                  <a:solidFill>
                    <a:prstClr val="black"/>
                  </a:solidFill>
                  <a:latin typeface="Meiryo UI" panose="020B0604030504040204" pitchFamily="50" charset="-128"/>
                  <a:ea typeface="Meiryo UI" panose="020B0604030504040204" pitchFamily="50" charset="-128"/>
                </a:rPr>
                <a:t>24</a:t>
              </a:r>
              <a:r>
                <a:rPr lang="ja-JP" altLang="en-US" sz="600" dirty="0">
                  <a:solidFill>
                    <a:prstClr val="black"/>
                  </a:solidFill>
                  <a:latin typeface="Meiryo UI" panose="020B0604030504040204" pitchFamily="50" charset="-128"/>
                  <a:ea typeface="Meiryo UI" panose="020B0604030504040204" pitchFamily="50" charset="-128"/>
                </a:rPr>
                <a:t>時間後</a:t>
              </a:r>
              <a:r>
                <a:rPr lang="en-US" altLang="ja-JP" sz="600" dirty="0">
                  <a:solidFill>
                    <a:prstClr val="black"/>
                  </a:solidFill>
                  <a:latin typeface="Meiryo UI" panose="020B0604030504040204" pitchFamily="50" charset="-128"/>
                  <a:ea typeface="Meiryo UI" panose="020B0604030504040204" pitchFamily="50" charset="-128"/>
                </a:rPr>
                <a:t>99</a:t>
              </a:r>
              <a:r>
                <a:rPr lang="ja-JP" altLang="en-US" sz="600" dirty="0">
                  <a:solidFill>
                    <a:prstClr val="black"/>
                  </a:solidFill>
                  <a:latin typeface="Meiryo UI" panose="020B0604030504040204" pitchFamily="50" charset="-128"/>
                  <a:ea typeface="Meiryo UI" panose="020B0604030504040204" pitchFamily="50" charset="-128"/>
                </a:rPr>
                <a:t>％以上の抑制効果を確認</a:t>
              </a:r>
            </a:p>
          </p:txBody>
        </p:sp>
        <p:sp>
          <p:nvSpPr>
            <p:cNvPr id="50" name="正方形/長方形 49"/>
            <p:cNvSpPr/>
            <p:nvPr/>
          </p:nvSpPr>
          <p:spPr>
            <a:xfrm>
              <a:off x="2714433" y="4087569"/>
              <a:ext cx="2882564" cy="369332"/>
            </a:xfrm>
            <a:prstGeom prst="rect">
              <a:avLst/>
            </a:prstGeom>
          </p:spPr>
          <p:txBody>
            <a:bodyPr wrap="square" lIns="0" tIns="0" rIns="0" bIns="0">
              <a:spAutoFit/>
            </a:bodyPr>
            <a:lstStyle/>
            <a:p>
              <a:r>
                <a:rPr lang="en-US" altLang="ja-JP" sz="600" dirty="0">
                  <a:solidFill>
                    <a:prstClr val="black"/>
                  </a:solidFill>
                  <a:latin typeface="Meiryo UI" panose="020B0604030504040204" pitchFamily="50" charset="-128"/>
                  <a:ea typeface="Meiryo UI" panose="020B0604030504040204" pitchFamily="50" charset="-128"/>
                </a:rPr>
                <a:t>【</a:t>
              </a:r>
              <a:r>
                <a:rPr lang="ja-JP" altLang="en-US" sz="600" dirty="0">
                  <a:solidFill>
                    <a:prstClr val="black"/>
                  </a:solidFill>
                  <a:latin typeface="Meiryo UI" panose="020B0604030504040204" pitchFamily="50" charset="-128"/>
                  <a:ea typeface="Meiryo UI" panose="020B0604030504040204" pitchFamily="50" charset="-128"/>
                </a:rPr>
                <a:t>ご注意</a:t>
              </a:r>
              <a:r>
                <a:rPr lang="en-US" altLang="ja-JP" sz="600" dirty="0">
                  <a:solidFill>
                    <a:prstClr val="black"/>
                  </a:solidFill>
                  <a:latin typeface="Meiryo UI" panose="020B0604030504040204" pitchFamily="50" charset="-128"/>
                  <a:ea typeface="Meiryo UI" panose="020B0604030504040204" pitchFamily="50" charset="-128"/>
                </a:rPr>
                <a:t>】</a:t>
              </a:r>
            </a:p>
            <a:p>
              <a:r>
                <a:rPr lang="en-US" altLang="ja-JP" sz="600" dirty="0">
                  <a:solidFill>
                    <a:prstClr val="black"/>
                  </a:solidFill>
                  <a:latin typeface="Meiryo UI" panose="020B0604030504040204" pitchFamily="50" charset="-128"/>
                  <a:ea typeface="Meiryo UI" panose="020B0604030504040204" pitchFamily="50" charset="-128"/>
                </a:rPr>
                <a:t>●</a:t>
              </a:r>
              <a:r>
                <a:rPr lang="ja-JP" altLang="en-US" sz="600" dirty="0">
                  <a:solidFill>
                    <a:prstClr val="black"/>
                  </a:solidFill>
                  <a:latin typeface="Meiryo UI" panose="020B0604030504040204" pitchFamily="50" charset="-128"/>
                  <a:ea typeface="Meiryo UI" panose="020B0604030504040204" pitchFamily="50" charset="-128"/>
                </a:rPr>
                <a:t>抗菌性能は、すべての菌に対して発現するものではありません。</a:t>
              </a:r>
            </a:p>
            <a:p>
              <a:r>
                <a:rPr lang="ja-JP" altLang="en-US" sz="600" dirty="0">
                  <a:solidFill>
                    <a:prstClr val="black"/>
                  </a:solidFill>
                  <a:latin typeface="Meiryo UI" panose="020B0604030504040204" pitchFamily="50" charset="-128"/>
                  <a:ea typeface="Meiryo UI" panose="020B0604030504040204" pitchFamily="50" charset="-128"/>
                </a:rPr>
                <a:t>また、すべての菌に同様な試験結果が得られるとは限りません。</a:t>
              </a:r>
            </a:p>
            <a:p>
              <a:r>
                <a:rPr lang="ja-JP" altLang="en-US" sz="600" dirty="0">
                  <a:solidFill>
                    <a:prstClr val="black"/>
                  </a:solidFill>
                  <a:latin typeface="Meiryo UI" panose="020B0604030504040204" pitchFamily="50" charset="-128"/>
                  <a:ea typeface="Meiryo UI" panose="020B0604030504040204" pitchFamily="50" charset="-128"/>
                </a:rPr>
                <a:t>●第三者機関による特定環境下における試験結果であり、保証値ではありません。</a:t>
              </a:r>
            </a:p>
          </p:txBody>
        </p:sp>
        <p:sp>
          <p:nvSpPr>
            <p:cNvPr id="51" name="正方形/長方形 50"/>
            <p:cNvSpPr/>
            <p:nvPr/>
          </p:nvSpPr>
          <p:spPr>
            <a:xfrm>
              <a:off x="2714433" y="4484038"/>
              <a:ext cx="2882564" cy="123111"/>
            </a:xfrm>
            <a:prstGeom prst="rect">
              <a:avLst/>
            </a:prstGeom>
          </p:spPr>
          <p:txBody>
            <a:bodyPr wrap="square" lIns="0" tIns="0" rIns="0" bIns="0">
              <a:spAutoFit/>
            </a:bodyPr>
            <a:lstStyle/>
            <a:p>
              <a:r>
                <a:rPr lang="en-US" altLang="ja-JP" sz="400" dirty="0">
                  <a:solidFill>
                    <a:prstClr val="black"/>
                  </a:solidFill>
                  <a:latin typeface="Meiryo UI" panose="020B0604030504040204" pitchFamily="50" charset="-128"/>
                  <a:ea typeface="Meiryo UI" panose="020B0604030504040204" pitchFamily="50" charset="-128"/>
                </a:rPr>
                <a:t>※</a:t>
              </a:r>
              <a:r>
                <a:rPr lang="ja-JP" altLang="en-US" sz="400" dirty="0">
                  <a:solidFill>
                    <a:prstClr val="black"/>
                  </a:solidFill>
                  <a:latin typeface="Meiryo UI" panose="020B0604030504040204" pitchFamily="50" charset="-128"/>
                  <a:ea typeface="Meiryo UI" panose="020B0604030504040204" pitchFamily="50" charset="-128"/>
                </a:rPr>
                <a:t>通常、手が触れる部分である床材表面、ハンドル、引手部分と表示錠のツマミ部分、カウンター表面、手すり部のみ抗菌加工を施しています。</a:t>
              </a:r>
            </a:p>
            <a:p>
              <a:r>
                <a:rPr lang="en-US" altLang="ja-JP" sz="400" dirty="0">
                  <a:solidFill>
                    <a:prstClr val="black"/>
                  </a:solidFill>
                  <a:latin typeface="Meiryo UI" panose="020B0604030504040204" pitchFamily="50" charset="-128"/>
                  <a:ea typeface="Meiryo UI" panose="020B0604030504040204" pitchFamily="50" charset="-128"/>
                </a:rPr>
                <a:t>※</a:t>
              </a:r>
              <a:r>
                <a:rPr lang="ja-JP" altLang="en-US" sz="400" dirty="0">
                  <a:solidFill>
                    <a:prstClr val="black"/>
                  </a:solidFill>
                  <a:latin typeface="Meiryo UI" panose="020B0604030504040204" pitchFamily="50" charset="-128"/>
                  <a:ea typeface="Meiryo UI" panose="020B0604030504040204" pitchFamily="50" charset="-128"/>
                </a:rPr>
                <a:t>抗菌製品技術協議会、</a:t>
              </a:r>
              <a:r>
                <a:rPr lang="en-US" altLang="ja-JP" sz="400" dirty="0">
                  <a:solidFill>
                    <a:prstClr val="black"/>
                  </a:solidFill>
                  <a:latin typeface="Meiryo UI" panose="020B0604030504040204" pitchFamily="50" charset="-128"/>
                  <a:ea typeface="Meiryo UI" panose="020B0604030504040204" pitchFamily="50" charset="-128"/>
                </a:rPr>
                <a:t>(</a:t>
              </a:r>
              <a:r>
                <a:rPr lang="ja-JP" altLang="en-US" sz="400" dirty="0">
                  <a:solidFill>
                    <a:prstClr val="black"/>
                  </a:solidFill>
                  <a:latin typeface="Meiryo UI" panose="020B0604030504040204" pitchFamily="50" charset="-128"/>
                  <a:ea typeface="Meiryo UI" panose="020B0604030504040204" pitchFamily="50" charset="-128"/>
                </a:rPr>
                <a:t>一社</a:t>
              </a:r>
              <a:r>
                <a:rPr lang="en-US" altLang="ja-JP" sz="400" dirty="0">
                  <a:solidFill>
                    <a:prstClr val="black"/>
                  </a:solidFill>
                  <a:latin typeface="Meiryo UI" panose="020B0604030504040204" pitchFamily="50" charset="-128"/>
                  <a:ea typeface="Meiryo UI" panose="020B0604030504040204" pitchFamily="50" charset="-128"/>
                </a:rPr>
                <a:t>)</a:t>
              </a:r>
              <a:r>
                <a:rPr lang="ja-JP" altLang="en-US" sz="400" dirty="0">
                  <a:solidFill>
                    <a:prstClr val="black"/>
                  </a:solidFill>
                  <a:latin typeface="Meiryo UI" panose="020B0604030504040204" pitchFamily="50" charset="-128"/>
                  <a:ea typeface="Meiryo UI" panose="020B0604030504040204" pitchFamily="50" charset="-128"/>
                </a:rPr>
                <a:t>日本建築・住宅設備産業協会のガイドラインに基づいて性能表示をしています。</a:t>
              </a:r>
            </a:p>
          </p:txBody>
        </p:sp>
        <p:pic>
          <p:nvPicPr>
            <p:cNvPr id="67" name="図 6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61669" y="3352173"/>
              <a:ext cx="647862" cy="546258"/>
            </a:xfrm>
            <a:prstGeom prst="rect">
              <a:avLst/>
            </a:prstGeom>
          </p:spPr>
        </p:pic>
      </p:grpSp>
      <p:grpSp>
        <p:nvGrpSpPr>
          <p:cNvPr id="75" name="グループ化 74"/>
          <p:cNvGrpSpPr/>
          <p:nvPr/>
        </p:nvGrpSpPr>
        <p:grpSpPr>
          <a:xfrm>
            <a:off x="241583" y="743782"/>
            <a:ext cx="5497865" cy="1902572"/>
            <a:chOff x="153252" y="743782"/>
            <a:chExt cx="5497865" cy="1902572"/>
          </a:xfrm>
        </p:grpSpPr>
        <p:pic>
          <p:nvPicPr>
            <p:cNvPr id="4" name="図 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3192" y="1448394"/>
              <a:ext cx="1475930" cy="1160369"/>
            </a:xfrm>
            <a:prstGeom prst="rect">
              <a:avLst/>
            </a:prstGeom>
          </p:spPr>
        </p:pic>
        <p:sp>
          <p:nvSpPr>
            <p:cNvPr id="7" name="正方形/長方形 6"/>
            <p:cNvSpPr/>
            <p:nvPr/>
          </p:nvSpPr>
          <p:spPr>
            <a:xfrm>
              <a:off x="153252" y="743782"/>
              <a:ext cx="2095475" cy="184666"/>
            </a:xfrm>
            <a:prstGeom prst="rect">
              <a:avLst/>
            </a:prstGeom>
          </p:spPr>
          <p:txBody>
            <a:bodyPr wrap="square" lIns="0" tIns="0" rIns="0" bIns="0">
              <a:spAutoFit/>
            </a:bodyPr>
            <a:lstStyle/>
            <a:p>
              <a:r>
                <a:rPr lang="ja-JP" altLang="en-US" sz="1200" b="1" spc="100" dirty="0">
                  <a:solidFill>
                    <a:prstClr val="black"/>
                  </a:solidFill>
                  <a:latin typeface="Meiryo UI" panose="020B0604030504040204" pitchFamily="50" charset="-128"/>
                  <a:ea typeface="Meiryo UI" panose="020B0604030504040204" pitchFamily="50" charset="-128"/>
                </a:rPr>
                <a:t>❶抗ウイルス性能</a:t>
              </a:r>
              <a:endParaRPr lang="en-US" altLang="ja-JP" sz="1200" b="1" spc="100" dirty="0">
                <a:solidFill>
                  <a:prstClr val="black"/>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153252" y="946793"/>
              <a:ext cx="2808609" cy="153888"/>
            </a:xfrm>
            <a:prstGeom prst="rect">
              <a:avLst/>
            </a:prstGeom>
          </p:spPr>
          <p:txBody>
            <a:bodyPr wrap="square" lIns="0" tIns="0" rIns="0" bIns="0">
              <a:spAutoFit/>
            </a:bodyPr>
            <a:lstStyle/>
            <a:p>
              <a:r>
                <a:rPr lang="ja-JP" altLang="en-US" sz="1000" dirty="0">
                  <a:solidFill>
                    <a:prstClr val="black"/>
                  </a:solidFill>
                  <a:latin typeface="Meiryo UI" panose="020B0604030504040204" pitchFamily="50" charset="-128"/>
                  <a:ea typeface="Meiryo UI" panose="020B0604030504040204" pitchFamily="50" charset="-128"/>
                </a:rPr>
                <a:t>製品の表面に付着した特定ウイルスの数を減少させます。</a:t>
              </a:r>
            </a:p>
          </p:txBody>
        </p:sp>
        <p:sp>
          <p:nvSpPr>
            <p:cNvPr id="16" name="正方形/長方形 15"/>
            <p:cNvSpPr/>
            <p:nvPr/>
          </p:nvSpPr>
          <p:spPr>
            <a:xfrm>
              <a:off x="153252" y="1152379"/>
              <a:ext cx="1258105" cy="123111"/>
            </a:xfrm>
            <a:prstGeom prst="rect">
              <a:avLst/>
            </a:prstGeom>
          </p:spPr>
          <p:txBody>
            <a:bodyPr wrap="square" lIns="0" tIns="0" rIns="0" bIns="0">
              <a:spAutoFit/>
            </a:bodyPr>
            <a:lstStyle/>
            <a:p>
              <a:r>
                <a:rPr lang="ja-JP" altLang="en-US" sz="800" b="1" dirty="0"/>
                <a:t>■ 抗ウイルス加工の検証結</a:t>
              </a:r>
              <a:endParaRPr lang="ja-JP" altLang="en-US" sz="800" b="1" dirty="0">
                <a:solidFill>
                  <a:prstClr val="black"/>
                </a:solidFill>
                <a:latin typeface="Meiryo UI" panose="020B0604030504040204" pitchFamily="50" charset="-128"/>
                <a:ea typeface="Meiryo UI" panose="020B0604030504040204" pitchFamily="50" charset="-128"/>
              </a:endParaRPr>
            </a:p>
          </p:txBody>
        </p:sp>
        <p:sp>
          <p:nvSpPr>
            <p:cNvPr id="17" name="正方形/長方形 16"/>
            <p:cNvSpPr/>
            <p:nvPr/>
          </p:nvSpPr>
          <p:spPr>
            <a:xfrm>
              <a:off x="153252" y="1296409"/>
              <a:ext cx="1258105" cy="107722"/>
            </a:xfrm>
            <a:prstGeom prst="rect">
              <a:avLst/>
            </a:prstGeom>
          </p:spPr>
          <p:txBody>
            <a:bodyPr wrap="square" lIns="0" tIns="0" rIns="0" bIns="0">
              <a:spAutoFit/>
            </a:bodyPr>
            <a:lstStyle/>
            <a:p>
              <a:r>
                <a:rPr lang="ja-JP" altLang="en-US" sz="700" dirty="0"/>
                <a:t>ウイルス</a:t>
              </a:r>
              <a:r>
                <a:rPr lang="en-US" altLang="ja-JP" sz="700" dirty="0"/>
                <a:t>A</a:t>
              </a:r>
              <a:r>
                <a:rPr lang="ja-JP" altLang="en-US" sz="700" dirty="0"/>
                <a:t>（エンベロープあり）</a:t>
              </a:r>
              <a:endParaRPr lang="ja-JP" altLang="en-US" sz="700" dirty="0">
                <a:solidFill>
                  <a:prstClr val="black"/>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1761669" y="1970957"/>
              <a:ext cx="973925" cy="184666"/>
            </a:xfrm>
            <a:prstGeom prst="rect">
              <a:avLst/>
            </a:prstGeom>
          </p:spPr>
          <p:txBody>
            <a:bodyPr wrap="square" lIns="0" tIns="0" rIns="0" bIns="0">
              <a:spAutoFit/>
            </a:bodyPr>
            <a:lstStyle/>
            <a:p>
              <a:r>
                <a:rPr lang="ja-JP" altLang="en-US" sz="600" dirty="0">
                  <a:solidFill>
                    <a:prstClr val="black"/>
                  </a:solidFill>
                  <a:latin typeface="Meiryo UI" panose="020B0604030504040204" pitchFamily="50" charset="-128"/>
                  <a:ea typeface="Meiryo UI" panose="020B0604030504040204" pitchFamily="50" charset="-128"/>
                </a:rPr>
                <a:t>製品上の特定ウイルスの数を</a:t>
              </a:r>
            </a:p>
            <a:p>
              <a:r>
                <a:rPr lang="ja-JP" altLang="en-US" sz="600" dirty="0">
                  <a:solidFill>
                    <a:prstClr val="black"/>
                  </a:solidFill>
                  <a:latin typeface="Meiryo UI" panose="020B0604030504040204" pitchFamily="50" charset="-128"/>
                  <a:ea typeface="Meiryo UI" panose="020B0604030504040204" pitchFamily="50" charset="-128"/>
                </a:rPr>
                <a:t>減少させます</a:t>
              </a:r>
            </a:p>
          </p:txBody>
        </p:sp>
        <p:sp>
          <p:nvSpPr>
            <p:cNvPr id="19" name="正方形/長方形 18"/>
            <p:cNvSpPr/>
            <p:nvPr/>
          </p:nvSpPr>
          <p:spPr>
            <a:xfrm>
              <a:off x="1761669" y="2271655"/>
              <a:ext cx="973925" cy="246221"/>
            </a:xfrm>
            <a:prstGeom prst="rect">
              <a:avLst/>
            </a:prstGeom>
          </p:spPr>
          <p:txBody>
            <a:bodyPr wrap="square" lIns="0" tIns="0" rIns="0" bIns="0">
              <a:spAutoFit/>
            </a:bodyPr>
            <a:lstStyle/>
            <a:p>
              <a:r>
                <a:rPr lang="ja-JP" altLang="en-US" sz="400" dirty="0">
                  <a:solidFill>
                    <a:prstClr val="black"/>
                  </a:solidFill>
                  <a:latin typeface="Meiryo UI" panose="020B0604030504040204" pitchFamily="50" charset="-128"/>
                  <a:ea typeface="Meiryo UI" panose="020B0604030504040204" pitchFamily="50" charset="-128"/>
                </a:rPr>
                <a:t>注意事項</a:t>
              </a:r>
            </a:p>
            <a:p>
              <a:r>
                <a:rPr lang="ja-JP" altLang="en-US" sz="400" dirty="0">
                  <a:solidFill>
                    <a:prstClr val="black"/>
                  </a:solidFill>
                  <a:latin typeface="Meiryo UI" panose="020B0604030504040204" pitchFamily="50" charset="-128"/>
                  <a:ea typeface="Meiryo UI" panose="020B0604030504040204" pitchFamily="50" charset="-128"/>
                </a:rPr>
                <a:t>・抗ウイルス加工は、病気の治療や予防</a:t>
              </a:r>
            </a:p>
            <a:p>
              <a:r>
                <a:rPr lang="ja-JP" altLang="en-US" sz="400" dirty="0">
                  <a:solidFill>
                    <a:prstClr val="black"/>
                  </a:solidFill>
                  <a:latin typeface="Meiryo UI" panose="020B0604030504040204" pitchFamily="50" charset="-128"/>
                  <a:ea typeface="Meiryo UI" panose="020B0604030504040204" pitchFamily="50" charset="-128"/>
                </a:rPr>
                <a:t>を目的とするものではありません。</a:t>
              </a:r>
            </a:p>
            <a:p>
              <a:r>
                <a:rPr lang="ja-JP" altLang="en-US" sz="400" dirty="0">
                  <a:solidFill>
                    <a:prstClr val="black"/>
                  </a:solidFill>
                  <a:latin typeface="Meiryo UI" panose="020B0604030504040204" pitchFamily="50" charset="-128"/>
                  <a:ea typeface="Meiryo UI" panose="020B0604030504040204" pitchFamily="50" charset="-128"/>
                </a:rPr>
                <a:t>・</a:t>
              </a:r>
              <a:r>
                <a:rPr lang="en-US" altLang="ja-JP" sz="400" dirty="0">
                  <a:solidFill>
                    <a:prstClr val="black"/>
                  </a:solidFill>
                  <a:latin typeface="Meiryo UI" panose="020B0604030504040204" pitchFamily="50" charset="-128"/>
                  <a:ea typeface="Meiryo UI" panose="020B0604030504040204" pitchFamily="50" charset="-128"/>
                </a:rPr>
                <a:t>SIAA</a:t>
              </a:r>
              <a:r>
                <a:rPr lang="ja-JP" altLang="en-US" sz="400" dirty="0">
                  <a:solidFill>
                    <a:prstClr val="black"/>
                  </a:solidFill>
                  <a:latin typeface="Meiryo UI" panose="020B0604030504040204" pitchFamily="50" charset="-128"/>
                  <a:ea typeface="Meiryo UI" panose="020B0604030504040204" pitchFamily="50" charset="-128"/>
                </a:rPr>
                <a:t>の安全性基準に適合しています。</a:t>
              </a:r>
            </a:p>
          </p:txBody>
        </p:sp>
        <p:sp>
          <p:nvSpPr>
            <p:cNvPr id="22" name="正方形/長方形 21"/>
            <p:cNvSpPr/>
            <p:nvPr/>
          </p:nvSpPr>
          <p:spPr>
            <a:xfrm>
              <a:off x="2714432" y="1296409"/>
              <a:ext cx="2882564" cy="738664"/>
            </a:xfrm>
            <a:prstGeom prst="rect">
              <a:avLst/>
            </a:prstGeom>
          </p:spPr>
          <p:txBody>
            <a:bodyPr wrap="square" lIns="0" tIns="0" rIns="0" bIns="0">
              <a:spAutoFit/>
            </a:bodyPr>
            <a:lstStyle/>
            <a:p>
              <a:r>
                <a:rPr lang="en-US" altLang="ja-JP" sz="600" dirty="0">
                  <a:solidFill>
                    <a:prstClr val="black"/>
                  </a:solidFill>
                  <a:latin typeface="Meiryo UI" panose="020B0604030504040204" pitchFamily="50" charset="-128"/>
                  <a:ea typeface="Meiryo UI" panose="020B0604030504040204" pitchFamily="50" charset="-128"/>
                </a:rPr>
                <a:t>【</a:t>
              </a:r>
              <a:r>
                <a:rPr lang="ja-JP" altLang="en-US" sz="600" dirty="0">
                  <a:solidFill>
                    <a:prstClr val="black"/>
                  </a:solidFill>
                  <a:latin typeface="Meiryo UI" panose="020B0604030504040204" pitchFamily="50" charset="-128"/>
                  <a:ea typeface="Meiryo UI" panose="020B0604030504040204" pitchFamily="50" charset="-128"/>
                </a:rPr>
                <a:t>対象商品</a:t>
              </a:r>
              <a:r>
                <a:rPr lang="en-US" altLang="ja-JP" sz="600" dirty="0">
                  <a:solidFill>
                    <a:prstClr val="black"/>
                  </a:solidFill>
                  <a:latin typeface="Meiryo UI" panose="020B0604030504040204" pitchFamily="50" charset="-128"/>
                  <a:ea typeface="Meiryo UI" panose="020B0604030504040204" pitchFamily="50" charset="-128"/>
                </a:rPr>
                <a:t>】</a:t>
              </a:r>
              <a:r>
                <a:rPr lang="ja-JP" altLang="en-US" sz="600" dirty="0">
                  <a:solidFill>
                    <a:prstClr val="black"/>
                  </a:solidFill>
                  <a:latin typeface="Meiryo UI" panose="020B0604030504040204" pitchFamily="50" charset="-128"/>
                  <a:ea typeface="Meiryo UI" panose="020B0604030504040204" pitchFamily="50" charset="-128"/>
                </a:rPr>
                <a:t>　</a:t>
              </a:r>
            </a:p>
            <a:p>
              <a:r>
                <a:rPr lang="ja-JP" altLang="en-US" sz="600" dirty="0">
                  <a:solidFill>
                    <a:prstClr val="black"/>
                  </a:solidFill>
                  <a:latin typeface="Meiryo UI" panose="020B0604030504040204" pitchFamily="50" charset="-128"/>
                  <a:ea typeface="Meiryo UI" panose="020B0604030504040204" pitchFamily="50" charset="-128"/>
                </a:rPr>
                <a:t>内装ドア ハンドル</a:t>
              </a:r>
              <a:r>
                <a:rPr lang="en-US" altLang="ja-JP" sz="600" dirty="0">
                  <a:solidFill>
                    <a:prstClr val="black"/>
                  </a:solidFill>
                  <a:latin typeface="Meiryo UI" panose="020B0604030504040204" pitchFamily="50" charset="-128"/>
                  <a:ea typeface="Meiryo UI" panose="020B0604030504040204" pitchFamily="50" charset="-128"/>
                </a:rPr>
                <a:t>A1</a:t>
              </a:r>
              <a:r>
                <a:rPr lang="ja-JP" altLang="en-US" sz="600" dirty="0">
                  <a:solidFill>
                    <a:prstClr val="black"/>
                  </a:solidFill>
                  <a:latin typeface="Meiryo UI" panose="020B0604030504040204" pitchFamily="50" charset="-128"/>
                  <a:ea typeface="Meiryo UI" panose="020B0604030504040204" pitchFamily="50" charset="-128"/>
                </a:rPr>
                <a:t>型</a:t>
              </a:r>
            </a:p>
            <a:p>
              <a:r>
                <a:rPr lang="en-US" altLang="ja-JP" sz="600" dirty="0">
                  <a:solidFill>
                    <a:prstClr val="black"/>
                  </a:solidFill>
                  <a:latin typeface="Meiryo UI" panose="020B0604030504040204" pitchFamily="50" charset="-128"/>
                  <a:ea typeface="Meiryo UI" panose="020B0604030504040204" pitchFamily="50" charset="-128"/>
                </a:rPr>
                <a:t>【</a:t>
              </a:r>
              <a:r>
                <a:rPr lang="ja-JP" altLang="en-US" sz="600" dirty="0">
                  <a:solidFill>
                    <a:prstClr val="black"/>
                  </a:solidFill>
                  <a:latin typeface="Meiryo UI" panose="020B0604030504040204" pitchFamily="50" charset="-128"/>
                  <a:ea typeface="Meiryo UI" panose="020B0604030504040204" pitchFamily="50" charset="-128"/>
                </a:rPr>
                <a:t>抗ウイルス性能試験</a:t>
              </a:r>
              <a:r>
                <a:rPr lang="en-US" altLang="ja-JP" sz="600" dirty="0">
                  <a:solidFill>
                    <a:prstClr val="black"/>
                  </a:solidFill>
                  <a:latin typeface="Meiryo UI" panose="020B0604030504040204" pitchFamily="50" charset="-128"/>
                  <a:ea typeface="Meiryo UI" panose="020B0604030504040204" pitchFamily="50" charset="-128"/>
                </a:rPr>
                <a:t>】</a:t>
              </a:r>
            </a:p>
            <a:p>
              <a:r>
                <a:rPr lang="en-US" altLang="ja-JP" sz="600" dirty="0">
                  <a:solidFill>
                    <a:prstClr val="black"/>
                  </a:solidFill>
                  <a:latin typeface="Meiryo UI" panose="020B0604030504040204" pitchFamily="50" charset="-128"/>
                  <a:ea typeface="Meiryo UI" panose="020B0604030504040204" pitchFamily="50" charset="-128"/>
                </a:rPr>
                <a:t>●</a:t>
              </a:r>
              <a:r>
                <a:rPr lang="ja-JP" altLang="en-US" sz="600" dirty="0">
                  <a:solidFill>
                    <a:prstClr val="black"/>
                  </a:solidFill>
                  <a:latin typeface="Meiryo UI" panose="020B0604030504040204" pitchFamily="50" charset="-128"/>
                  <a:ea typeface="Meiryo UI" panose="020B0604030504040204" pitchFamily="50" charset="-128"/>
                </a:rPr>
                <a:t>試験依頼先：（一財）日本繊維製品品質技術センター</a:t>
              </a:r>
            </a:p>
            <a:p>
              <a:r>
                <a:rPr lang="ja-JP" altLang="en-US" sz="600" dirty="0">
                  <a:solidFill>
                    <a:prstClr val="black"/>
                  </a:solidFill>
                  <a:latin typeface="Meiryo UI" panose="020B0604030504040204" pitchFamily="50" charset="-128"/>
                  <a:ea typeface="Meiryo UI" panose="020B0604030504040204" pitchFamily="50" charset="-128"/>
                </a:rPr>
                <a:t>●試験方法：</a:t>
              </a:r>
              <a:r>
                <a:rPr lang="en-US" altLang="ja-JP" sz="600" dirty="0">
                  <a:solidFill>
                    <a:prstClr val="black"/>
                  </a:solidFill>
                  <a:latin typeface="Meiryo UI" panose="020B0604030504040204" pitchFamily="50" charset="-128"/>
                  <a:ea typeface="Meiryo UI" panose="020B0604030504040204" pitchFamily="50" charset="-128"/>
                </a:rPr>
                <a:t>ISO21702</a:t>
              </a:r>
              <a:r>
                <a:rPr lang="ja-JP" altLang="en-US" sz="600" dirty="0">
                  <a:solidFill>
                    <a:prstClr val="black"/>
                  </a:solidFill>
                  <a:latin typeface="Meiryo UI" panose="020B0604030504040204" pitchFamily="50" charset="-128"/>
                  <a:ea typeface="Meiryo UI" panose="020B0604030504040204" pitchFamily="50" charset="-128"/>
                </a:rPr>
                <a:t>（試験片は</a:t>
              </a:r>
              <a:r>
                <a:rPr lang="en-US" altLang="ja-JP" sz="600" dirty="0">
                  <a:solidFill>
                    <a:prstClr val="black"/>
                  </a:solidFill>
                  <a:latin typeface="Meiryo UI" panose="020B0604030504040204" pitchFamily="50" charset="-128"/>
                  <a:ea typeface="Meiryo UI" panose="020B0604030504040204" pitchFamily="50" charset="-128"/>
                </a:rPr>
                <a:t>SIAA</a:t>
              </a:r>
              <a:r>
                <a:rPr lang="ja-JP" altLang="en-US" sz="600" dirty="0">
                  <a:solidFill>
                    <a:prstClr val="black"/>
                  </a:solidFill>
                  <a:latin typeface="Meiryo UI" panose="020B0604030504040204" pitchFamily="50" charset="-128"/>
                  <a:ea typeface="Meiryo UI" panose="020B0604030504040204" pitchFamily="50" charset="-128"/>
                </a:rPr>
                <a:t>の持続性試験ガイドラインに基づく前処理あり）</a:t>
              </a:r>
            </a:p>
            <a:p>
              <a:r>
                <a:rPr lang="ja-JP" altLang="en-US" sz="600" dirty="0">
                  <a:solidFill>
                    <a:prstClr val="black"/>
                  </a:solidFill>
                  <a:latin typeface="Meiryo UI" panose="020B0604030504040204" pitchFamily="50" charset="-128"/>
                  <a:ea typeface="Meiryo UI" panose="020B0604030504040204" pitchFamily="50" charset="-128"/>
                </a:rPr>
                <a:t>●ウイルスの抑制方法：無機抗ウイルス加工剤</a:t>
              </a:r>
            </a:p>
            <a:p>
              <a:r>
                <a:rPr lang="ja-JP" altLang="en-US" sz="600" dirty="0">
                  <a:solidFill>
                    <a:prstClr val="black"/>
                  </a:solidFill>
                  <a:latin typeface="Meiryo UI" panose="020B0604030504040204" pitchFamily="50" charset="-128"/>
                  <a:ea typeface="Meiryo UI" panose="020B0604030504040204" pitchFamily="50" charset="-128"/>
                </a:rPr>
                <a:t>●対象部分：トップコート塗装面</a:t>
              </a:r>
            </a:p>
            <a:p>
              <a:r>
                <a:rPr lang="ja-JP" altLang="en-US" sz="600" dirty="0">
                  <a:solidFill>
                    <a:prstClr val="black"/>
                  </a:solidFill>
                  <a:latin typeface="Meiryo UI" panose="020B0604030504040204" pitchFamily="50" charset="-128"/>
                  <a:ea typeface="Meiryo UI" panose="020B0604030504040204" pitchFamily="50" charset="-128"/>
                </a:rPr>
                <a:t>●試験結果：</a:t>
              </a:r>
              <a:r>
                <a:rPr lang="en-US" altLang="ja-JP" sz="600" dirty="0">
                  <a:solidFill>
                    <a:prstClr val="black"/>
                  </a:solidFill>
                  <a:latin typeface="Meiryo UI" panose="020B0604030504040204" pitchFamily="50" charset="-128"/>
                  <a:ea typeface="Meiryo UI" panose="020B0604030504040204" pitchFamily="50" charset="-128"/>
                </a:rPr>
                <a:t>24</a:t>
              </a:r>
              <a:r>
                <a:rPr lang="ja-JP" altLang="en-US" sz="600" dirty="0">
                  <a:solidFill>
                    <a:prstClr val="black"/>
                  </a:solidFill>
                  <a:latin typeface="Meiryo UI" panose="020B0604030504040204" pitchFamily="50" charset="-128"/>
                  <a:ea typeface="Meiryo UI" panose="020B0604030504040204" pitchFamily="50" charset="-128"/>
                </a:rPr>
                <a:t>時間後</a:t>
              </a:r>
              <a:r>
                <a:rPr lang="en-US" altLang="ja-JP" sz="600" dirty="0">
                  <a:solidFill>
                    <a:prstClr val="black"/>
                  </a:solidFill>
                  <a:latin typeface="Meiryo UI" panose="020B0604030504040204" pitchFamily="50" charset="-128"/>
                  <a:ea typeface="Meiryo UI" panose="020B0604030504040204" pitchFamily="50" charset="-128"/>
                </a:rPr>
                <a:t>99</a:t>
              </a:r>
              <a:r>
                <a:rPr lang="ja-JP" altLang="en-US" sz="600" dirty="0">
                  <a:solidFill>
                    <a:prstClr val="black"/>
                  </a:solidFill>
                  <a:latin typeface="Meiryo UI" panose="020B0604030504040204" pitchFamily="50" charset="-128"/>
                  <a:ea typeface="Meiryo UI" panose="020B0604030504040204" pitchFamily="50" charset="-128"/>
                </a:rPr>
                <a:t>％以上の抑制効果を確認</a:t>
              </a:r>
            </a:p>
          </p:txBody>
        </p:sp>
        <p:sp>
          <p:nvSpPr>
            <p:cNvPr id="23" name="正方形/長方形 22"/>
            <p:cNvSpPr/>
            <p:nvPr/>
          </p:nvSpPr>
          <p:spPr>
            <a:xfrm>
              <a:off x="2714433" y="2048326"/>
              <a:ext cx="2882564" cy="461665"/>
            </a:xfrm>
            <a:prstGeom prst="rect">
              <a:avLst/>
            </a:prstGeom>
          </p:spPr>
          <p:txBody>
            <a:bodyPr wrap="square" lIns="0" tIns="0" rIns="0" bIns="0">
              <a:spAutoFit/>
            </a:bodyPr>
            <a:lstStyle/>
            <a:p>
              <a:r>
                <a:rPr lang="en-US" altLang="ja-JP" sz="600" dirty="0">
                  <a:solidFill>
                    <a:prstClr val="black"/>
                  </a:solidFill>
                  <a:latin typeface="Meiryo UI" panose="020B0604030504040204" pitchFamily="50" charset="-128"/>
                  <a:ea typeface="Meiryo UI" panose="020B0604030504040204" pitchFamily="50" charset="-128"/>
                </a:rPr>
                <a:t>【</a:t>
              </a:r>
              <a:r>
                <a:rPr lang="ja-JP" altLang="en-US" sz="600" dirty="0">
                  <a:solidFill>
                    <a:prstClr val="black"/>
                  </a:solidFill>
                  <a:latin typeface="Meiryo UI" panose="020B0604030504040204" pitchFamily="50" charset="-128"/>
                  <a:ea typeface="Meiryo UI" panose="020B0604030504040204" pitchFamily="50" charset="-128"/>
                </a:rPr>
                <a:t>ご注意</a:t>
              </a:r>
              <a:r>
                <a:rPr lang="en-US" altLang="ja-JP" sz="600" dirty="0">
                  <a:solidFill>
                    <a:prstClr val="black"/>
                  </a:solidFill>
                  <a:latin typeface="Meiryo UI" panose="020B0604030504040204" pitchFamily="50" charset="-128"/>
                  <a:ea typeface="Meiryo UI" panose="020B0604030504040204" pitchFamily="50" charset="-128"/>
                </a:rPr>
                <a:t>】</a:t>
              </a:r>
            </a:p>
            <a:p>
              <a:r>
                <a:rPr lang="en-US" altLang="ja-JP" sz="600" dirty="0">
                  <a:solidFill>
                    <a:prstClr val="black"/>
                  </a:solidFill>
                  <a:latin typeface="Meiryo UI" panose="020B0604030504040204" pitchFamily="50" charset="-128"/>
                  <a:ea typeface="Meiryo UI" panose="020B0604030504040204" pitchFamily="50" charset="-128"/>
                </a:rPr>
                <a:t>●</a:t>
              </a:r>
              <a:r>
                <a:rPr lang="ja-JP" altLang="en-US" sz="600" dirty="0">
                  <a:solidFill>
                    <a:prstClr val="black"/>
                  </a:solidFill>
                  <a:latin typeface="Meiryo UI" panose="020B0604030504040204" pitchFamily="50" charset="-128"/>
                  <a:ea typeface="Meiryo UI" panose="020B0604030504040204" pitchFamily="50" charset="-128"/>
                </a:rPr>
                <a:t>抗ウイルス性能は、すべてのウイルスに対して発現するものではありません。</a:t>
              </a:r>
            </a:p>
            <a:p>
              <a:r>
                <a:rPr lang="ja-JP" altLang="en-US" sz="600" dirty="0">
                  <a:solidFill>
                    <a:prstClr val="black"/>
                  </a:solidFill>
                  <a:latin typeface="Meiryo UI" panose="020B0604030504040204" pitchFamily="50" charset="-128"/>
                  <a:ea typeface="Meiryo UI" panose="020B0604030504040204" pitchFamily="50" charset="-128"/>
                </a:rPr>
                <a:t>　また、すべてのウイルスに同様な試験結果が得られるとは限りません。</a:t>
              </a:r>
            </a:p>
            <a:p>
              <a:r>
                <a:rPr lang="ja-JP" altLang="en-US" sz="600" dirty="0">
                  <a:solidFill>
                    <a:prstClr val="black"/>
                  </a:solidFill>
                  <a:latin typeface="Meiryo UI" panose="020B0604030504040204" pitchFamily="50" charset="-128"/>
                  <a:ea typeface="Meiryo UI" panose="020B0604030504040204" pitchFamily="50" charset="-128"/>
                </a:rPr>
                <a:t>●エンベロープとは、ウイルス表面の膜状の構造のことです。</a:t>
              </a:r>
            </a:p>
            <a:p>
              <a:r>
                <a:rPr lang="ja-JP" altLang="en-US" sz="600" dirty="0">
                  <a:solidFill>
                    <a:prstClr val="black"/>
                  </a:solidFill>
                  <a:latin typeface="Meiryo UI" panose="020B0604030504040204" pitchFamily="50" charset="-128"/>
                  <a:ea typeface="Meiryo UI" panose="020B0604030504040204" pitchFamily="50" charset="-128"/>
                </a:rPr>
                <a:t>●第三者機関による特定環境下における試験結果であり、保証値ではありません。</a:t>
              </a:r>
            </a:p>
          </p:txBody>
        </p:sp>
        <p:sp>
          <p:nvSpPr>
            <p:cNvPr id="24" name="正方形/長方形 23"/>
            <p:cNvSpPr/>
            <p:nvPr/>
          </p:nvSpPr>
          <p:spPr>
            <a:xfrm>
              <a:off x="2714433" y="2523243"/>
              <a:ext cx="2936684" cy="123111"/>
            </a:xfrm>
            <a:prstGeom prst="rect">
              <a:avLst/>
            </a:prstGeom>
          </p:spPr>
          <p:txBody>
            <a:bodyPr wrap="square" lIns="0" tIns="0" rIns="0" bIns="0">
              <a:spAutoFit/>
            </a:bodyPr>
            <a:lstStyle/>
            <a:p>
              <a:r>
                <a:rPr lang="en-US" altLang="ja-JP" sz="400" dirty="0">
                  <a:solidFill>
                    <a:prstClr val="black"/>
                  </a:solidFill>
                  <a:latin typeface="Meiryo UI" panose="020B0604030504040204" pitchFamily="50" charset="-128"/>
                  <a:ea typeface="Meiryo UI" panose="020B0604030504040204" pitchFamily="50" charset="-128"/>
                </a:rPr>
                <a:t>※</a:t>
              </a:r>
              <a:r>
                <a:rPr lang="ja-JP" altLang="en-US" sz="400" dirty="0">
                  <a:solidFill>
                    <a:prstClr val="black"/>
                  </a:solidFill>
                  <a:latin typeface="Meiryo UI" panose="020B0604030504040204" pitchFamily="50" charset="-128"/>
                  <a:ea typeface="Meiryo UI" panose="020B0604030504040204" pitchFamily="50" charset="-128"/>
                </a:rPr>
                <a:t>通常、手が触れる部分である床材表面、ハンドル、引手部分と表示錠のツマミ部分、カウンター表面、手すり部のみ抗ウイルス加工を施しています。</a:t>
              </a:r>
            </a:p>
            <a:p>
              <a:r>
                <a:rPr lang="en-US" altLang="ja-JP" sz="400" dirty="0">
                  <a:solidFill>
                    <a:prstClr val="black"/>
                  </a:solidFill>
                  <a:latin typeface="Meiryo UI" panose="020B0604030504040204" pitchFamily="50" charset="-128"/>
                  <a:ea typeface="Meiryo UI" panose="020B0604030504040204" pitchFamily="50" charset="-128"/>
                </a:rPr>
                <a:t>※</a:t>
              </a:r>
              <a:r>
                <a:rPr lang="ja-JP" altLang="en-US" sz="400" dirty="0">
                  <a:solidFill>
                    <a:prstClr val="black"/>
                  </a:solidFill>
                  <a:latin typeface="Meiryo UI" panose="020B0604030504040204" pitchFamily="50" charset="-128"/>
                  <a:ea typeface="Meiryo UI" panose="020B0604030504040204" pitchFamily="50" charset="-128"/>
                </a:rPr>
                <a:t>抗菌製品技術協議会のガイドラインに基づいて性能表示をしています。</a:t>
              </a:r>
            </a:p>
          </p:txBody>
        </p:sp>
        <p:pic>
          <p:nvPicPr>
            <p:cNvPr id="68" name="図 6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61669" y="1330618"/>
              <a:ext cx="647862" cy="546258"/>
            </a:xfrm>
            <a:prstGeom prst="rect">
              <a:avLst/>
            </a:prstGeom>
          </p:spPr>
        </p:pic>
      </p:grpSp>
    </p:spTree>
    <p:extLst>
      <p:ext uri="{BB962C8B-B14F-4D97-AF65-F5344CB8AC3E}">
        <p14:creationId xmlns:p14="http://schemas.microsoft.com/office/powerpoint/2010/main" val="371556185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7690</TotalTime>
  <Words>1150</Words>
  <Application>Microsoft Office PowerPoint</Application>
  <PresentationFormat>A4 210 x 297 mm</PresentationFormat>
  <Paragraphs>131</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2</vt:i4>
      </vt:variant>
    </vt:vector>
  </HeadingPairs>
  <TitlesOfParts>
    <vt:vector size="8" baseType="lpstr">
      <vt:lpstr>Meiryo UI</vt:lpstr>
      <vt:lpstr>ＭＳ Ｐゴシック</vt:lpstr>
      <vt:lpstr>Arial</vt:lpstr>
      <vt:lpstr>Calibri</vt:lpstr>
      <vt:lpstr>Office ​​テーマ</vt:lpstr>
      <vt:lpstr>1_Office ​​テーマ</vt:lpstr>
      <vt:lpstr>PowerPoint プレゼンテーション</vt:lpstr>
      <vt:lpstr>PowerPoint プレゼンテーション</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dc:creator>
  <cp:lastModifiedBy>Miyahara Naomi (宮原 直美)</cp:lastModifiedBy>
  <cp:revision>542</cp:revision>
  <cp:lastPrinted>2019-01-22T04:57:42Z</cp:lastPrinted>
  <dcterms:created xsi:type="dcterms:W3CDTF">2013-12-02T09:29:28Z</dcterms:created>
  <dcterms:modified xsi:type="dcterms:W3CDTF">2022-03-24T01:08:18Z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2154217</vt:lpwstr>
  </property>
  <property fmtid="{D5CDD505-2E9C-101B-9397-08002B2CF9AE}" pid="3" name="NXPowerLiteSettings">
    <vt:lpwstr>8900052003A000</vt:lpwstr>
  </property>
  <property fmtid="{D5CDD505-2E9C-101B-9397-08002B2CF9AE}" pid="4" name="NXPowerLiteVersion">
    <vt:lpwstr>D8.0.5</vt:lpwstr>
  </property>
</Properties>
</file>