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58" r:id="rId1"/>
  </p:sldMasterIdLst>
  <p:notesMasterIdLst>
    <p:notesMasterId r:id="rId9"/>
  </p:notesMasterIdLst>
  <p:sldIdLst>
    <p:sldId id="300" r:id="rId2"/>
    <p:sldId id="301" r:id="rId3"/>
    <p:sldId id="293" r:id="rId4"/>
    <p:sldId id="296" r:id="rId5"/>
    <p:sldId id="306" r:id="rId6"/>
    <p:sldId id="276" r:id="rId7"/>
    <p:sldId id="309" r:id="rId8"/>
  </p:sldIdLst>
  <p:sldSz cx="9906000" cy="6858000" type="A4"/>
  <p:notesSz cx="6807200" cy="99393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7D5E"/>
    <a:srgbClr val="4472C4"/>
    <a:srgbClr val="663300"/>
    <a:srgbClr val="F7F7D6"/>
    <a:srgbClr val="FFFFCC"/>
    <a:srgbClr val="FFFFFF"/>
    <a:srgbClr val="996633"/>
    <a:srgbClr val="000000"/>
    <a:srgbClr val="CCCC00"/>
    <a:srgbClr val="00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110DE20-1326-4E1A-888A-68BFBED6DC79}" v="1" dt="2026-01-08T08:48:48.94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6829" autoAdjust="0"/>
    <p:restoredTop sz="96327" autoAdjust="0"/>
  </p:normalViewPr>
  <p:slideViewPr>
    <p:cSldViewPr>
      <p:cViewPr varScale="1">
        <p:scale>
          <a:sx n="93" d="100"/>
          <a:sy n="93" d="100"/>
        </p:scale>
        <p:origin x="1020" y="234"/>
      </p:cViewPr>
      <p:guideLst/>
    </p:cSldViewPr>
  </p:slideViewPr>
  <p:outlineViewPr>
    <p:cViewPr>
      <p:scale>
        <a:sx n="33" d="100"/>
        <a:sy n="33" d="100"/>
      </p:scale>
      <p:origin x="0" y="0"/>
    </p:cViewPr>
  </p:outlineViewPr>
  <p:notesTextViewPr>
    <p:cViewPr>
      <p:scale>
        <a:sx n="150" d="100"/>
        <a:sy n="150" d="100"/>
      </p:scale>
      <p:origin x="0" y="0"/>
    </p:cViewPr>
  </p:notesTextViewPr>
  <p:gridSpacing cx="36004" cy="36004"/>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 Id="rId14"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2" y="1"/>
            <a:ext cx="2949787" cy="496967"/>
          </a:xfrm>
          <a:prstGeom prst="rect">
            <a:avLst/>
          </a:prstGeom>
        </p:spPr>
        <p:txBody>
          <a:bodyPr vert="horz" lIns="92206" tIns="46104" rIns="92206" bIns="46104"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5842" y="1"/>
            <a:ext cx="2949787" cy="496967"/>
          </a:xfrm>
          <a:prstGeom prst="rect">
            <a:avLst/>
          </a:prstGeom>
        </p:spPr>
        <p:txBody>
          <a:bodyPr vert="horz" lIns="92206" tIns="46104" rIns="92206" bIns="46104" rtlCol="0"/>
          <a:lstStyle>
            <a:lvl1pPr algn="r">
              <a:defRPr sz="1200"/>
            </a:lvl1pPr>
          </a:lstStyle>
          <a:p>
            <a:fld id="{DAF5A4EA-ABC5-46D7-98EC-B4E28E5C09D7}" type="datetimeFigureOut">
              <a:rPr kumimoji="1" lang="ja-JP" altLang="en-US" smtClean="0"/>
              <a:t>2026/1/28</a:t>
            </a:fld>
            <a:endParaRPr kumimoji="1" lang="ja-JP" altLang="en-US"/>
          </a:p>
        </p:txBody>
      </p:sp>
      <p:sp>
        <p:nvSpPr>
          <p:cNvPr id="4" name="スライド イメージ プレースホルダー 3"/>
          <p:cNvSpPr>
            <a:spLocks noGrp="1" noRot="1" noChangeAspect="1"/>
          </p:cNvSpPr>
          <p:nvPr>
            <p:ph type="sldImg" idx="2"/>
          </p:nvPr>
        </p:nvSpPr>
        <p:spPr>
          <a:xfrm>
            <a:off x="711200" y="744538"/>
            <a:ext cx="5384800" cy="3729037"/>
          </a:xfrm>
          <a:prstGeom prst="rect">
            <a:avLst/>
          </a:prstGeom>
          <a:noFill/>
          <a:ln w="12700">
            <a:solidFill>
              <a:prstClr val="black"/>
            </a:solidFill>
          </a:ln>
        </p:spPr>
        <p:txBody>
          <a:bodyPr vert="horz" lIns="92206" tIns="46104" rIns="92206" bIns="46104" rtlCol="0" anchor="ctr"/>
          <a:lstStyle/>
          <a:p>
            <a:endParaRPr lang="ja-JP" altLang="en-US"/>
          </a:p>
        </p:txBody>
      </p:sp>
      <p:sp>
        <p:nvSpPr>
          <p:cNvPr id="5" name="ノート プレースホルダー 4"/>
          <p:cNvSpPr>
            <a:spLocks noGrp="1"/>
          </p:cNvSpPr>
          <p:nvPr>
            <p:ph type="body" sz="quarter" idx="3"/>
          </p:nvPr>
        </p:nvSpPr>
        <p:spPr>
          <a:xfrm>
            <a:off x="680721" y="4721188"/>
            <a:ext cx="5445760" cy="4472702"/>
          </a:xfrm>
          <a:prstGeom prst="rect">
            <a:avLst/>
          </a:prstGeom>
        </p:spPr>
        <p:txBody>
          <a:bodyPr vert="horz" lIns="92206" tIns="46104" rIns="92206" bIns="46104"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2" y="9440647"/>
            <a:ext cx="2949787" cy="496967"/>
          </a:xfrm>
          <a:prstGeom prst="rect">
            <a:avLst/>
          </a:prstGeom>
        </p:spPr>
        <p:txBody>
          <a:bodyPr vert="horz" lIns="92206" tIns="46104" rIns="92206" bIns="46104"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5842" y="9440647"/>
            <a:ext cx="2949787" cy="496967"/>
          </a:xfrm>
          <a:prstGeom prst="rect">
            <a:avLst/>
          </a:prstGeom>
        </p:spPr>
        <p:txBody>
          <a:bodyPr vert="horz" lIns="92206" tIns="46104" rIns="92206" bIns="46104" rtlCol="0" anchor="b"/>
          <a:lstStyle>
            <a:lvl1pPr algn="r">
              <a:defRPr sz="1200"/>
            </a:lvl1pPr>
          </a:lstStyle>
          <a:p>
            <a:fld id="{B64729C4-9CEC-4DF4-9AD9-F333B233461D}" type="slidenum">
              <a:rPr kumimoji="1" lang="ja-JP" altLang="en-US" smtClean="0"/>
              <a:t>‹#›</a:t>
            </a:fld>
            <a:endParaRPr kumimoji="1" lang="ja-JP" altLang="en-US"/>
          </a:p>
        </p:txBody>
      </p:sp>
    </p:spTree>
    <p:extLst>
      <p:ext uri="{BB962C8B-B14F-4D97-AF65-F5344CB8AC3E}">
        <p14:creationId xmlns:p14="http://schemas.microsoft.com/office/powerpoint/2010/main" val="966515816"/>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B64729C4-9CEC-4DF4-9AD9-F333B233461D}" type="slidenum">
              <a:rPr kumimoji="1" lang="ja-JP" altLang="en-US" smtClean="0"/>
              <a:t>1</a:t>
            </a:fld>
            <a:endParaRPr kumimoji="1" lang="ja-JP" altLang="en-US"/>
          </a:p>
        </p:txBody>
      </p:sp>
    </p:spTree>
    <p:extLst>
      <p:ext uri="{BB962C8B-B14F-4D97-AF65-F5344CB8AC3E}">
        <p14:creationId xmlns:p14="http://schemas.microsoft.com/office/powerpoint/2010/main" val="28881719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B64729C4-9CEC-4DF4-9AD9-F333B233461D}" type="slidenum">
              <a:rPr kumimoji="1" lang="ja-JP" altLang="en-US" smtClean="0"/>
              <a:t>2</a:t>
            </a:fld>
            <a:endParaRPr kumimoji="1" lang="ja-JP" altLang="en-US"/>
          </a:p>
        </p:txBody>
      </p:sp>
    </p:spTree>
    <p:extLst>
      <p:ext uri="{BB962C8B-B14F-4D97-AF65-F5344CB8AC3E}">
        <p14:creationId xmlns:p14="http://schemas.microsoft.com/office/powerpoint/2010/main" val="5147630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B64729C4-9CEC-4DF4-9AD9-F333B233461D}" type="slidenum">
              <a:rPr kumimoji="1" lang="ja-JP" altLang="en-US" smtClean="0"/>
              <a:t>6</a:t>
            </a:fld>
            <a:endParaRPr kumimoji="1" lang="ja-JP" altLang="en-US" dirty="0"/>
          </a:p>
        </p:txBody>
      </p:sp>
    </p:spTree>
    <p:extLst>
      <p:ext uri="{BB962C8B-B14F-4D97-AF65-F5344CB8AC3E}">
        <p14:creationId xmlns:p14="http://schemas.microsoft.com/office/powerpoint/2010/main" val="5147630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B64729C4-9CEC-4DF4-9AD9-F333B233461D}" type="slidenum">
              <a:rPr kumimoji="1" lang="ja-JP" altLang="en-US" smtClean="0"/>
              <a:t>7</a:t>
            </a:fld>
            <a:endParaRPr kumimoji="1" lang="ja-JP" altLang="en-US" dirty="0"/>
          </a:p>
        </p:txBody>
      </p:sp>
    </p:spTree>
    <p:extLst>
      <p:ext uri="{BB962C8B-B14F-4D97-AF65-F5344CB8AC3E}">
        <p14:creationId xmlns:p14="http://schemas.microsoft.com/office/powerpoint/2010/main" val="25274822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白紙">
    <p:spTree>
      <p:nvGrpSpPr>
        <p:cNvPr id="1" name=""/>
        <p:cNvGrpSpPr/>
        <p:nvPr/>
      </p:nvGrpSpPr>
      <p:grpSpPr>
        <a:xfrm>
          <a:off x="0" y="0"/>
          <a:ext cx="0" cy="0"/>
          <a:chOff x="0" y="0"/>
          <a:chExt cx="0" cy="0"/>
        </a:xfrm>
      </p:grpSpPr>
      <p:grpSp>
        <p:nvGrpSpPr>
          <p:cNvPr id="52" name="グループ化 51"/>
          <p:cNvGrpSpPr/>
          <p:nvPr userDrawn="1"/>
        </p:nvGrpSpPr>
        <p:grpSpPr>
          <a:xfrm>
            <a:off x="144000" y="26608"/>
            <a:ext cx="9619200" cy="594000"/>
            <a:chOff x="135204" y="12700"/>
            <a:chExt cx="9619200" cy="600075"/>
          </a:xfrm>
        </p:grpSpPr>
        <p:sp>
          <p:nvSpPr>
            <p:cNvPr id="54" name="Rectangle 2"/>
            <p:cNvSpPr>
              <a:spLocks noChangeArrowheads="1"/>
            </p:cNvSpPr>
            <p:nvPr userDrawn="1"/>
          </p:nvSpPr>
          <p:spPr bwMode="auto">
            <a:xfrm>
              <a:off x="135204" y="12700"/>
              <a:ext cx="9619200" cy="595313"/>
            </a:xfrm>
            <a:prstGeom prst="rect">
              <a:avLst/>
            </a:prstGeom>
            <a:noFill/>
            <a:ln w="9525" algn="ctr">
              <a:solidFill>
                <a:srgbClr val="4B4B4B"/>
              </a:solidFill>
              <a:miter lim="800000"/>
              <a:headEnd/>
              <a:tailEnd/>
            </a:ln>
            <a:effectLst/>
            <a:extLst>
              <a:ext uri="{909E8E84-426E-40DD-AFC4-6F175D3DCCD1}">
                <a14:hiddenFill xmlns:a14="http://schemas.microsoft.com/office/drawing/2010/main">
                  <a:solidFill>
                    <a:srgbClr val="FFCC66"/>
                  </a:solidFill>
                </a14:hiddenFill>
              </a:ext>
              <a:ext uri="{AF507438-7753-43E0-B8FC-AC1667EBCBE1}">
                <a14:hiddenEffects xmlns:a14="http://schemas.microsoft.com/office/drawing/2010/main">
                  <a:effectLst>
                    <a:outerShdw dist="53882" dir="2700000" algn="ctr" rotWithShape="0">
                      <a:srgbClr val="33CC33">
                        <a:alpha val="50000"/>
                      </a:srgbClr>
                    </a:outerShdw>
                  </a:effectLst>
                </a14:hiddenEffects>
              </a:ext>
            </a:extLst>
          </p:spPr>
          <p:txBody>
            <a:bodyPr wrap="none" anchor="ctr"/>
            <a:lstStyle/>
            <a:p>
              <a:endParaRPr lang="ja-JP" altLang="en-US"/>
            </a:p>
          </p:txBody>
        </p:sp>
        <p:sp>
          <p:nvSpPr>
            <p:cNvPr id="55" name="Rectangle 3"/>
            <p:cNvSpPr>
              <a:spLocks noChangeArrowheads="1"/>
            </p:cNvSpPr>
            <p:nvPr userDrawn="1"/>
          </p:nvSpPr>
          <p:spPr bwMode="auto">
            <a:xfrm>
              <a:off x="1573257" y="12700"/>
              <a:ext cx="8181147" cy="593725"/>
            </a:xfrm>
            <a:prstGeom prst="rect">
              <a:avLst/>
            </a:prstGeom>
            <a:solidFill>
              <a:srgbClr val="4B4B4B"/>
            </a:solidFill>
            <a:ln>
              <a:noFill/>
            </a:ln>
            <a:effectLst/>
          </p:spPr>
          <p:txBody>
            <a:bodyPr wrap="none" anchor="ctr"/>
            <a:lstStyle/>
            <a:p>
              <a:endParaRPr lang="ja-JP" altLang="en-US"/>
            </a:p>
          </p:txBody>
        </p:sp>
        <p:sp>
          <p:nvSpPr>
            <p:cNvPr id="56" name="Line 4"/>
            <p:cNvSpPr>
              <a:spLocks noChangeShapeType="1"/>
            </p:cNvSpPr>
            <p:nvPr userDrawn="1"/>
          </p:nvSpPr>
          <p:spPr bwMode="auto">
            <a:xfrm>
              <a:off x="4285810" y="346075"/>
              <a:ext cx="0" cy="266700"/>
            </a:xfrm>
            <a:prstGeom prst="line">
              <a:avLst/>
            </a:prstGeom>
            <a:noFill/>
            <a:ln w="63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7" name="Line 5"/>
            <p:cNvSpPr>
              <a:spLocks noChangeShapeType="1"/>
            </p:cNvSpPr>
            <p:nvPr userDrawn="1"/>
          </p:nvSpPr>
          <p:spPr bwMode="auto">
            <a:xfrm flipV="1">
              <a:off x="1573257" y="346075"/>
              <a:ext cx="8178984" cy="0"/>
            </a:xfrm>
            <a:prstGeom prst="line">
              <a:avLst/>
            </a:prstGeom>
            <a:noFill/>
            <a:ln w="63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2" name="Rectangle 9">
            <a:extLst>
              <a:ext uri="{FF2B5EF4-FFF2-40B4-BE49-F238E27FC236}">
                <a16:creationId xmlns:a16="http://schemas.microsoft.com/office/drawing/2014/main" id="{BED0C483-A41A-AE21-D81B-F08E4B15EC3A}"/>
              </a:ext>
            </a:extLst>
          </p:cNvPr>
          <p:cNvSpPr txBox="1">
            <a:spLocks noChangeArrowheads="1"/>
          </p:cNvSpPr>
          <p:nvPr userDrawn="1"/>
        </p:nvSpPr>
        <p:spPr bwMode="auto">
          <a:xfrm>
            <a:off x="51160" y="6708015"/>
            <a:ext cx="1307663" cy="20002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defPPr>
              <a:defRPr lang="ja-JP"/>
            </a:defPPr>
            <a:lvl1pPr marL="0" algn="l" defTabSz="914400" rtl="0" eaLnBrk="1" latinLnBrk="0" hangingPunct="1">
              <a:spcBef>
                <a:spcPct val="0"/>
              </a:spcBef>
              <a:defRPr kumimoji="1" sz="600" b="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a:solidFill>
                  <a:srgbClr val="000000"/>
                </a:solidFill>
                <a:latin typeface="ＭＳ Ｐゴシック" panose="020B0600070205080204" pitchFamily="50" charset="-128"/>
                <a:ea typeface="ＭＳ Ｐゴシック" panose="020B0600070205080204" pitchFamily="50" charset="-128"/>
              </a:rPr>
              <a:t>2601</a:t>
            </a:r>
          </a:p>
        </p:txBody>
      </p:sp>
      <p:sp>
        <p:nvSpPr>
          <p:cNvPr id="6" name="タイトル 10">
            <a:extLst>
              <a:ext uri="{FF2B5EF4-FFF2-40B4-BE49-F238E27FC236}">
                <a16:creationId xmlns:a16="http://schemas.microsoft.com/office/drawing/2014/main" id="{3B515A1A-A095-88D6-0137-5A48C77C8D66}"/>
              </a:ext>
            </a:extLst>
          </p:cNvPr>
          <p:cNvSpPr>
            <a:spLocks noGrp="1"/>
          </p:cNvSpPr>
          <p:nvPr>
            <p:ph type="title"/>
          </p:nvPr>
        </p:nvSpPr>
        <p:spPr>
          <a:xfrm>
            <a:off x="1628287" y="21894"/>
            <a:ext cx="6756684" cy="330001"/>
          </a:xfrm>
          <a:prstGeom prst="rect">
            <a:avLst/>
          </a:prstGeom>
        </p:spPr>
        <p:txBody>
          <a:bodyPr wrap="none" anchor="ctr" anchorCtr="0"/>
          <a:lstStyle>
            <a:lvl1pPr>
              <a:defRPr sz="1200" b="1">
                <a:solidFill>
                  <a:schemeClr val="bg1"/>
                </a:solidFill>
              </a:defRPr>
            </a:lvl1pPr>
          </a:lstStyle>
          <a:p>
            <a:r>
              <a:rPr kumimoji="1" lang="ja-JP" altLang="en-US" dirty="0"/>
              <a:t>マスター タイトルの書式設定</a:t>
            </a:r>
          </a:p>
        </p:txBody>
      </p:sp>
      <p:pic>
        <p:nvPicPr>
          <p:cNvPr id="3" name="図 2">
            <a:extLst>
              <a:ext uri="{FF2B5EF4-FFF2-40B4-BE49-F238E27FC236}">
                <a16:creationId xmlns:a16="http://schemas.microsoft.com/office/drawing/2014/main" id="{CE5B305D-CF68-8FF4-1F0C-595F7F1DD4F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43421"/>
          <a:stretch/>
        </p:blipFill>
        <p:spPr bwMode="auto">
          <a:xfrm>
            <a:off x="341883" y="233723"/>
            <a:ext cx="1085791" cy="173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61509346"/>
      </p:ext>
    </p:extLst>
  </p:cSld>
  <p:clrMapOvr>
    <a:masterClrMapping/>
  </p:clrMapOvr>
  <p:extLst>
    <p:ext uri="{DCECCB84-F9BA-43D5-87BE-67443E8EF086}">
      <p15:sldGuideLst xmlns:p15="http://schemas.microsoft.com/office/powerpoint/2012/main">
        <p15:guide id="1" orient="horz" pos="2160">
          <p15:clr>
            <a:srgbClr val="FBAE40"/>
          </p15:clr>
        </p15:guide>
        <p15:guide id="2" pos="312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基本帯">
    <p:spTree>
      <p:nvGrpSpPr>
        <p:cNvPr id="1" name=""/>
        <p:cNvGrpSpPr/>
        <p:nvPr/>
      </p:nvGrpSpPr>
      <p:grpSpPr>
        <a:xfrm>
          <a:off x="0" y="0"/>
          <a:ext cx="0" cy="0"/>
          <a:chOff x="0" y="0"/>
          <a:chExt cx="0" cy="0"/>
        </a:xfrm>
      </p:grpSpPr>
      <p:grpSp>
        <p:nvGrpSpPr>
          <p:cNvPr id="2" name="グループ化 1">
            <a:extLst>
              <a:ext uri="{FF2B5EF4-FFF2-40B4-BE49-F238E27FC236}">
                <a16:creationId xmlns:a16="http://schemas.microsoft.com/office/drawing/2014/main" id="{58D02109-A060-15B6-FA5A-AA6B1F5A99F3}"/>
              </a:ext>
            </a:extLst>
          </p:cNvPr>
          <p:cNvGrpSpPr/>
          <p:nvPr userDrawn="1"/>
        </p:nvGrpSpPr>
        <p:grpSpPr>
          <a:xfrm>
            <a:off x="-3" y="0"/>
            <a:ext cx="9906003" cy="619201"/>
            <a:chOff x="-3" y="0"/>
            <a:chExt cx="9906003" cy="619201"/>
          </a:xfrm>
        </p:grpSpPr>
        <p:sp>
          <p:nvSpPr>
            <p:cNvPr id="3" name="正方形/長方形 2">
              <a:extLst>
                <a:ext uri="{FF2B5EF4-FFF2-40B4-BE49-F238E27FC236}">
                  <a16:creationId xmlns:a16="http://schemas.microsoft.com/office/drawing/2014/main" id="{01ED4E12-2A71-6D29-630A-4A281AD66C64}"/>
                </a:ext>
              </a:extLst>
            </p:cNvPr>
            <p:cNvSpPr/>
            <p:nvPr userDrawn="1"/>
          </p:nvSpPr>
          <p:spPr>
            <a:xfrm>
              <a:off x="0" y="0"/>
              <a:ext cx="9906000" cy="619200"/>
            </a:xfrm>
            <a:prstGeom prst="rect">
              <a:avLst/>
            </a:prstGeom>
            <a:solidFill>
              <a:srgbClr val="D3D3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89" dirty="0">
                <a:solidFill>
                  <a:srgbClr val="605230"/>
                </a:solidFill>
              </a:endParaRPr>
            </a:p>
          </p:txBody>
        </p:sp>
        <p:sp>
          <p:nvSpPr>
            <p:cNvPr id="4" name="正方形/長方形 3">
              <a:extLst>
                <a:ext uri="{FF2B5EF4-FFF2-40B4-BE49-F238E27FC236}">
                  <a16:creationId xmlns:a16="http://schemas.microsoft.com/office/drawing/2014/main" id="{C6D9A417-6925-2A45-49CB-CC3FEA285941}"/>
                </a:ext>
              </a:extLst>
            </p:cNvPr>
            <p:cNvSpPr/>
            <p:nvPr userDrawn="1"/>
          </p:nvSpPr>
          <p:spPr>
            <a:xfrm>
              <a:off x="-3" y="1"/>
              <a:ext cx="1156345" cy="619200"/>
            </a:xfrm>
            <a:prstGeom prst="rect">
              <a:avLst/>
            </a:prstGeom>
            <a:gradFill flip="none" rotWithShape="1">
              <a:gsLst>
                <a:gs pos="0">
                  <a:schemeClr val="tx1">
                    <a:lumMod val="65000"/>
                    <a:lumOff val="35000"/>
                    <a:shade val="30000"/>
                    <a:satMod val="115000"/>
                  </a:schemeClr>
                </a:gs>
                <a:gs pos="50000">
                  <a:schemeClr val="tx1">
                    <a:lumMod val="65000"/>
                    <a:lumOff val="35000"/>
                    <a:shade val="67500"/>
                    <a:satMod val="115000"/>
                  </a:schemeClr>
                </a:gs>
                <a:gs pos="100000">
                  <a:schemeClr val="tx1">
                    <a:lumMod val="65000"/>
                    <a:lumOff val="35000"/>
                    <a:shade val="100000"/>
                    <a:satMod val="1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89" dirty="0">
                <a:solidFill>
                  <a:srgbClr val="605230"/>
                </a:solidFill>
              </a:endParaRPr>
            </a:p>
          </p:txBody>
        </p:sp>
        <p:sp>
          <p:nvSpPr>
            <p:cNvPr id="5" name="テキスト ボックス 4">
              <a:extLst>
                <a:ext uri="{FF2B5EF4-FFF2-40B4-BE49-F238E27FC236}">
                  <a16:creationId xmlns:a16="http://schemas.microsoft.com/office/drawing/2014/main" id="{B551F4F2-C9FC-AE1C-7774-93F10E889752}"/>
                </a:ext>
              </a:extLst>
            </p:cNvPr>
            <p:cNvSpPr txBox="1"/>
            <p:nvPr userDrawn="1"/>
          </p:nvSpPr>
          <p:spPr>
            <a:xfrm>
              <a:off x="248889" y="92955"/>
              <a:ext cx="651139" cy="185435"/>
            </a:xfrm>
            <a:prstGeom prst="rect">
              <a:avLst/>
            </a:prstGeom>
            <a:noFill/>
          </p:spPr>
          <p:txBody>
            <a:bodyPr wrap="none" rtlCol="0">
              <a:spAutoFit/>
            </a:bodyPr>
            <a:lstStyle/>
            <a:p>
              <a:pPr algn="ctr"/>
              <a:r>
                <a:rPr kumimoji="1" lang="en-US" altLang="ja-JP" sz="605" dirty="0">
                  <a:solidFill>
                    <a:schemeClr val="bg1"/>
                  </a:solidFill>
                  <a:latin typeface="ＭＳ Ｐゴシック" panose="020B0600070205080204" pitchFamily="50" charset="-128"/>
                  <a:ea typeface="ＭＳ Ｐゴシック" panose="020B0600070205080204" pitchFamily="50" charset="-128"/>
                  <a:cs typeface="Aparajita" panose="02020603050405020304" pitchFamily="18" charset="0"/>
                </a:rPr>
                <a:t>COORDINATE</a:t>
              </a:r>
              <a:endParaRPr kumimoji="1" lang="ja-JP" altLang="en-US" sz="605" dirty="0">
                <a:solidFill>
                  <a:schemeClr val="bg1"/>
                </a:solidFill>
                <a:latin typeface="ＭＳ Ｐゴシック" panose="020B0600070205080204" pitchFamily="50" charset="-128"/>
                <a:ea typeface="ＭＳ Ｐゴシック" panose="020B0600070205080204" pitchFamily="50" charset="-128"/>
                <a:cs typeface="Aparajita" panose="02020603050405020304" pitchFamily="18" charset="0"/>
              </a:endParaRPr>
            </a:p>
          </p:txBody>
        </p:sp>
        <p:pic>
          <p:nvPicPr>
            <p:cNvPr id="6" name="図 5" descr="テキスト, ロゴ&#10;&#10;自動的に生成された説明">
              <a:extLst>
                <a:ext uri="{FF2B5EF4-FFF2-40B4-BE49-F238E27FC236}">
                  <a16:creationId xmlns:a16="http://schemas.microsoft.com/office/drawing/2014/main" id="{1D2C0995-9BAD-7C36-9A59-7D157E40911D}"/>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28264" y="190999"/>
              <a:ext cx="977125" cy="379398"/>
            </a:xfrm>
            <a:prstGeom prst="rect">
              <a:avLst/>
            </a:prstGeom>
          </p:spPr>
        </p:pic>
        <p:cxnSp>
          <p:nvCxnSpPr>
            <p:cNvPr id="7" name="直線コネクタ 6">
              <a:extLst>
                <a:ext uri="{FF2B5EF4-FFF2-40B4-BE49-F238E27FC236}">
                  <a16:creationId xmlns:a16="http://schemas.microsoft.com/office/drawing/2014/main" id="{4B71F84C-873B-F7A3-9BAA-7D7F4756C1E0}"/>
                </a:ext>
              </a:extLst>
            </p:cNvPr>
            <p:cNvCxnSpPr>
              <a:cxnSpLocks/>
            </p:cNvCxnSpPr>
            <p:nvPr userDrawn="1"/>
          </p:nvCxnSpPr>
          <p:spPr>
            <a:xfrm>
              <a:off x="237199" y="125739"/>
              <a:ext cx="0" cy="9236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直線コネクタ 7">
              <a:extLst>
                <a:ext uri="{FF2B5EF4-FFF2-40B4-BE49-F238E27FC236}">
                  <a16:creationId xmlns:a16="http://schemas.microsoft.com/office/drawing/2014/main" id="{AA268CCB-9B36-84A8-012C-68CBE3EDB64C}"/>
                </a:ext>
              </a:extLst>
            </p:cNvPr>
            <p:cNvCxnSpPr>
              <a:cxnSpLocks/>
            </p:cNvCxnSpPr>
            <p:nvPr userDrawn="1"/>
          </p:nvCxnSpPr>
          <p:spPr>
            <a:xfrm>
              <a:off x="902578" y="125739"/>
              <a:ext cx="0" cy="9236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2" name="タイトル 10">
            <a:extLst>
              <a:ext uri="{FF2B5EF4-FFF2-40B4-BE49-F238E27FC236}">
                <a16:creationId xmlns:a16="http://schemas.microsoft.com/office/drawing/2014/main" id="{32B66E9C-1149-1B21-1E13-E5807EF5D6F4}"/>
              </a:ext>
            </a:extLst>
          </p:cNvPr>
          <p:cNvSpPr>
            <a:spLocks noGrp="1"/>
          </p:cNvSpPr>
          <p:nvPr>
            <p:ph type="title"/>
          </p:nvPr>
        </p:nvSpPr>
        <p:spPr>
          <a:xfrm>
            <a:off x="1393541" y="154994"/>
            <a:ext cx="6756684" cy="302785"/>
          </a:xfrm>
          <a:prstGeom prst="rect">
            <a:avLst/>
          </a:prstGeom>
        </p:spPr>
        <p:txBody>
          <a:bodyPr wrap="none" anchor="ctr" anchorCtr="0"/>
          <a:lstStyle>
            <a:lvl1pPr>
              <a:defRPr sz="1200" b="1"/>
            </a:lvl1pPr>
          </a:lstStyle>
          <a:p>
            <a:r>
              <a:rPr kumimoji="1" lang="ja-JP" altLang="en-US" dirty="0"/>
              <a:t>マスター タイトルの書式設定</a:t>
            </a:r>
          </a:p>
        </p:txBody>
      </p:sp>
      <p:sp>
        <p:nvSpPr>
          <p:cNvPr id="17" name="テキスト プレースホルダー 16">
            <a:extLst>
              <a:ext uri="{FF2B5EF4-FFF2-40B4-BE49-F238E27FC236}">
                <a16:creationId xmlns:a16="http://schemas.microsoft.com/office/drawing/2014/main" id="{576C3D42-EA1D-3C21-6DB1-5D6A04425F06}"/>
              </a:ext>
            </a:extLst>
          </p:cNvPr>
          <p:cNvSpPr>
            <a:spLocks noGrp="1"/>
          </p:cNvSpPr>
          <p:nvPr>
            <p:ph type="body" sz="quarter" idx="10"/>
          </p:nvPr>
        </p:nvSpPr>
        <p:spPr>
          <a:xfrm>
            <a:off x="8226425" y="240797"/>
            <a:ext cx="1541463" cy="216982"/>
          </a:xfrm>
          <a:prstGeom prst="rect">
            <a:avLst/>
          </a:prstGeom>
        </p:spPr>
        <p:txBody>
          <a:bodyPr wrap="square" lIns="0" rIns="0" anchor="ctr" anchorCtr="0">
            <a:spAutoFit/>
          </a:bodyPr>
          <a:lstStyle>
            <a:lvl1pPr marL="0" indent="0" algn="r">
              <a:buNone/>
              <a:defRPr sz="900"/>
            </a:lvl1pPr>
            <a:lvl2pPr algn="r">
              <a:defRPr sz="900"/>
            </a:lvl2pPr>
            <a:lvl3pPr algn="r">
              <a:defRPr sz="900"/>
            </a:lvl3pPr>
            <a:lvl4pPr algn="r">
              <a:defRPr sz="900"/>
            </a:lvl4pPr>
            <a:lvl5pPr algn="r">
              <a:defRPr sz="900"/>
            </a:lvl5pPr>
          </a:lstStyle>
          <a:p>
            <a:pPr lvl="0"/>
            <a:endParaRPr kumimoji="1" lang="ja-JP" altLang="en-US" dirty="0"/>
          </a:p>
        </p:txBody>
      </p:sp>
      <p:sp>
        <p:nvSpPr>
          <p:cNvPr id="18" name="Credit">
            <a:extLst>
              <a:ext uri="{FF2B5EF4-FFF2-40B4-BE49-F238E27FC236}">
                <a16:creationId xmlns:a16="http://schemas.microsoft.com/office/drawing/2014/main" id="{F76AAC50-7A5F-27DB-AA37-108D3D09708A}"/>
              </a:ext>
            </a:extLst>
          </p:cNvPr>
          <p:cNvSpPr txBox="1">
            <a:spLocks/>
          </p:cNvSpPr>
          <p:nvPr userDrawn="1"/>
        </p:nvSpPr>
        <p:spPr bwMode="gray">
          <a:xfrm>
            <a:off x="8730482" y="88573"/>
            <a:ext cx="1035818" cy="1581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36868" rIns="0" bIns="36868" numCol="1" anchor="ctr" anchorCtr="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altLang="ja-JP" sz="544" b="0" baseline="0" dirty="0">
                <a:solidFill>
                  <a:srgbClr val="504642"/>
                </a:solidFill>
                <a:latin typeface="+mn-lt"/>
                <a:ea typeface="+mn-ea"/>
              </a:rPr>
              <a:t>© Panasonic  Corporation 2023</a:t>
            </a:r>
          </a:p>
        </p:txBody>
      </p:sp>
    </p:spTree>
    <p:extLst>
      <p:ext uri="{BB962C8B-B14F-4D97-AF65-F5344CB8AC3E}">
        <p14:creationId xmlns:p14="http://schemas.microsoft.com/office/powerpoint/2010/main" val="524118720"/>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8820040"/>
      </p:ext>
    </p:extLst>
  </p:cSld>
  <p:clrMap bg1="lt1" tx1="dk1" bg2="lt2" tx2="dk2" accent1="accent1" accent2="accent2" accent3="accent3" accent4="accent4" accent5="accent5" accent6="accent6" hlink="hlink" folHlink="folHlink"/>
  <p:sldLayoutIdLst>
    <p:sldLayoutId id="2147483659" r:id="rId1"/>
    <p:sldLayoutId id="2147483660" r:id="rId2"/>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097">
          <p15:clr>
            <a:srgbClr val="F26B43"/>
          </p15:clr>
        </p15:guide>
        <p15:guide id="2" orient="horz" pos="434">
          <p15:clr>
            <a:srgbClr val="F26B43"/>
          </p15:clr>
        </p15:guide>
        <p15:guide id="3" pos="3144">
          <p15:clr>
            <a:srgbClr val="F26B43"/>
          </p15:clr>
        </p15:guide>
        <p15:guide id="4" pos="2127">
          <p15:clr>
            <a:srgbClr val="F26B43"/>
          </p15:clr>
        </p15:guide>
        <p15:guide id="5" pos="2079">
          <p15:clr>
            <a:srgbClr val="F26B43"/>
          </p15:clr>
        </p15:guide>
        <p15:guide id="6" pos="1108">
          <p15:clr>
            <a:srgbClr val="F26B43"/>
          </p15:clr>
        </p15:guide>
        <p15:guide id="7" pos="1060">
          <p15:clr>
            <a:srgbClr val="F26B43"/>
          </p15:clr>
        </p15:guide>
        <p15:guide id="8" pos="90">
          <p15:clr>
            <a:srgbClr val="F26B43"/>
          </p15:clr>
        </p15:guide>
        <p15:guide id="9" orient="horz" pos="1658">
          <p15:clr>
            <a:srgbClr val="F26B43"/>
          </p15:clr>
        </p15:guide>
        <p15:guide id="10" orient="horz" pos="1704">
          <p15:clr>
            <a:srgbClr val="F26B43"/>
          </p15:clr>
        </p15:guide>
        <p15:guide id="11" orient="horz" pos="386">
          <p15:clr>
            <a:srgbClr val="F26B43"/>
          </p15:clr>
        </p15:guide>
        <p15:guide id="12" orient="horz" pos="2928">
          <p15:clr>
            <a:srgbClr val="F26B43"/>
          </p15:clr>
        </p15:guide>
        <p15:guide id="13" orient="horz" pos="2975">
          <p15:clr>
            <a:srgbClr val="F26B43"/>
          </p15:clr>
        </p15:guide>
        <p15:guide id="14" orient="horz" pos="4200">
          <p15:clr>
            <a:srgbClr val="F26B43"/>
          </p15:clr>
        </p15:guide>
        <p15:guide id="15" pos="4116">
          <p15:clr>
            <a:srgbClr val="F26B43"/>
          </p15:clr>
        </p15:guide>
        <p15:guide id="16" pos="4163">
          <p15:clr>
            <a:srgbClr val="F26B43"/>
          </p15:clr>
        </p15:guide>
        <p15:guide id="17" pos="5133">
          <p15:clr>
            <a:srgbClr val="F26B43"/>
          </p15:clr>
        </p15:guide>
        <p15:guide id="18" pos="5182">
          <p15:clr>
            <a:srgbClr val="F26B43"/>
          </p15:clr>
        </p15:guide>
        <p15:guide id="19" pos="6152">
          <p15:clr>
            <a:srgbClr val="F26B43"/>
          </p15:clr>
        </p15:guide>
        <p15:guide id="20" orient="horz" pos="4247">
          <p15:clr>
            <a:srgbClr val="F26B43"/>
          </p15:clr>
        </p15:guide>
      </p15:sldGuideLst>
    </p:ext>
  </p:extLst>
</p:sldMaster>
</file>

<file path=ppt/slides/_rels/slide1.xml.rels><?xml version="1.0" encoding="UTF-8" standalone="yes"?>
<Relationships xmlns="http://schemas.openxmlformats.org/package/2006/relationships"><Relationship Id="rId13" Type="http://schemas.openxmlformats.org/officeDocument/2006/relationships/image" Target="../media/image13.jpg"/><Relationship Id="rId18" Type="http://schemas.openxmlformats.org/officeDocument/2006/relationships/image" Target="../media/image18.png"/><Relationship Id="rId26" Type="http://schemas.openxmlformats.org/officeDocument/2006/relationships/image" Target="../media/image26.png"/><Relationship Id="rId39" Type="http://schemas.openxmlformats.org/officeDocument/2006/relationships/image" Target="../media/image39.jpg"/><Relationship Id="rId21" Type="http://schemas.openxmlformats.org/officeDocument/2006/relationships/image" Target="../media/image21.png"/><Relationship Id="rId34" Type="http://schemas.openxmlformats.org/officeDocument/2006/relationships/image" Target="../media/image34.jpeg"/><Relationship Id="rId42" Type="http://schemas.openxmlformats.org/officeDocument/2006/relationships/image" Target="../media/image42.png"/><Relationship Id="rId7" Type="http://schemas.openxmlformats.org/officeDocument/2006/relationships/image" Target="../media/image7.jpg"/><Relationship Id="rId2" Type="http://schemas.openxmlformats.org/officeDocument/2006/relationships/notesSlide" Target="../notesSlides/notesSlide1.xml"/><Relationship Id="rId16" Type="http://schemas.openxmlformats.org/officeDocument/2006/relationships/image" Target="../media/image16.jpeg"/><Relationship Id="rId29" Type="http://schemas.openxmlformats.org/officeDocument/2006/relationships/image" Target="../media/image29.png"/><Relationship Id="rId1" Type="http://schemas.openxmlformats.org/officeDocument/2006/relationships/slideLayout" Target="../slideLayouts/slideLayout1.xml"/><Relationship Id="rId6" Type="http://schemas.openxmlformats.org/officeDocument/2006/relationships/image" Target="../media/image6.jpg"/><Relationship Id="rId11" Type="http://schemas.openxmlformats.org/officeDocument/2006/relationships/image" Target="../media/image11.jpg"/><Relationship Id="rId24" Type="http://schemas.openxmlformats.org/officeDocument/2006/relationships/image" Target="../media/image24.png"/><Relationship Id="rId32" Type="http://schemas.openxmlformats.org/officeDocument/2006/relationships/image" Target="../media/image32.png"/><Relationship Id="rId37" Type="http://schemas.openxmlformats.org/officeDocument/2006/relationships/image" Target="../media/image37.jpg"/><Relationship Id="rId40" Type="http://schemas.openxmlformats.org/officeDocument/2006/relationships/image" Target="../media/image40.png"/><Relationship Id="rId45" Type="http://schemas.openxmlformats.org/officeDocument/2006/relationships/image" Target="../media/image45.png"/><Relationship Id="rId5" Type="http://schemas.openxmlformats.org/officeDocument/2006/relationships/image" Target="../media/image5.jpeg"/><Relationship Id="rId15" Type="http://schemas.openxmlformats.org/officeDocument/2006/relationships/image" Target="../media/image15.jpg"/><Relationship Id="rId23" Type="http://schemas.openxmlformats.org/officeDocument/2006/relationships/image" Target="../media/image23.png"/><Relationship Id="rId28" Type="http://schemas.openxmlformats.org/officeDocument/2006/relationships/image" Target="../media/image28.png"/><Relationship Id="rId36" Type="http://schemas.openxmlformats.org/officeDocument/2006/relationships/image" Target="../media/image36.png"/><Relationship Id="rId10" Type="http://schemas.openxmlformats.org/officeDocument/2006/relationships/image" Target="../media/image10.jpg"/><Relationship Id="rId19" Type="http://schemas.openxmlformats.org/officeDocument/2006/relationships/image" Target="../media/image19.png"/><Relationship Id="rId31" Type="http://schemas.openxmlformats.org/officeDocument/2006/relationships/image" Target="../media/image31.png"/><Relationship Id="rId44" Type="http://schemas.openxmlformats.org/officeDocument/2006/relationships/image" Target="../media/image44.jpg"/><Relationship Id="rId4" Type="http://schemas.openxmlformats.org/officeDocument/2006/relationships/image" Target="../media/image4.jpeg"/><Relationship Id="rId9" Type="http://schemas.openxmlformats.org/officeDocument/2006/relationships/image" Target="../media/image9.jpg"/><Relationship Id="rId14" Type="http://schemas.openxmlformats.org/officeDocument/2006/relationships/image" Target="../media/image14.jpg"/><Relationship Id="rId22" Type="http://schemas.openxmlformats.org/officeDocument/2006/relationships/image" Target="../media/image22.png"/><Relationship Id="rId27" Type="http://schemas.openxmlformats.org/officeDocument/2006/relationships/image" Target="../media/image27.png"/><Relationship Id="rId30" Type="http://schemas.openxmlformats.org/officeDocument/2006/relationships/image" Target="../media/image30.png"/><Relationship Id="rId35" Type="http://schemas.openxmlformats.org/officeDocument/2006/relationships/image" Target="../media/image35.gif"/><Relationship Id="rId43" Type="http://schemas.openxmlformats.org/officeDocument/2006/relationships/image" Target="../media/image43.jpg"/><Relationship Id="rId8" Type="http://schemas.openxmlformats.org/officeDocument/2006/relationships/image" Target="../media/image8.jpg"/><Relationship Id="rId3" Type="http://schemas.openxmlformats.org/officeDocument/2006/relationships/image" Target="../media/image3.jpeg"/><Relationship Id="rId12" Type="http://schemas.openxmlformats.org/officeDocument/2006/relationships/image" Target="../media/image12.jpg"/><Relationship Id="rId17" Type="http://schemas.openxmlformats.org/officeDocument/2006/relationships/image" Target="../media/image17.png"/><Relationship Id="rId25" Type="http://schemas.openxmlformats.org/officeDocument/2006/relationships/image" Target="../media/image25.png"/><Relationship Id="rId33" Type="http://schemas.openxmlformats.org/officeDocument/2006/relationships/image" Target="../media/image33.jpeg"/><Relationship Id="rId38" Type="http://schemas.openxmlformats.org/officeDocument/2006/relationships/image" Target="../media/image38.jpg"/><Relationship Id="rId20" Type="http://schemas.openxmlformats.org/officeDocument/2006/relationships/image" Target="../media/image20.png"/><Relationship Id="rId41" Type="http://schemas.openxmlformats.org/officeDocument/2006/relationships/image" Target="../media/image41.png"/></Relationships>
</file>

<file path=ppt/slides/_rels/slide2.xml.rels><?xml version="1.0" encoding="UTF-8" standalone="yes"?>
<Relationships xmlns="http://schemas.openxmlformats.org/package/2006/relationships"><Relationship Id="rId13" Type="http://schemas.microsoft.com/office/2007/relationships/hdphoto" Target="../media/hdphoto1.wdp"/><Relationship Id="rId18" Type="http://schemas.openxmlformats.org/officeDocument/2006/relationships/image" Target="../media/image21.png"/><Relationship Id="rId26" Type="http://schemas.openxmlformats.org/officeDocument/2006/relationships/image" Target="../media/image29.png"/><Relationship Id="rId39" Type="http://schemas.openxmlformats.org/officeDocument/2006/relationships/image" Target="../media/image42.png"/><Relationship Id="rId21" Type="http://schemas.openxmlformats.org/officeDocument/2006/relationships/image" Target="../media/image24.png"/><Relationship Id="rId34" Type="http://schemas.openxmlformats.org/officeDocument/2006/relationships/image" Target="../media/image37.jpg"/><Relationship Id="rId42" Type="http://schemas.openxmlformats.org/officeDocument/2006/relationships/image" Target="../media/image45.png"/><Relationship Id="rId7" Type="http://schemas.openxmlformats.org/officeDocument/2006/relationships/image" Target="../media/image50.jpeg"/><Relationship Id="rId2" Type="http://schemas.openxmlformats.org/officeDocument/2006/relationships/notesSlide" Target="../notesSlides/notesSlide2.xml"/><Relationship Id="rId16" Type="http://schemas.openxmlformats.org/officeDocument/2006/relationships/image" Target="../media/image19.png"/><Relationship Id="rId29" Type="http://schemas.openxmlformats.org/officeDocument/2006/relationships/image" Target="../media/image32.png"/><Relationship Id="rId1" Type="http://schemas.openxmlformats.org/officeDocument/2006/relationships/slideLayout" Target="../slideLayouts/slideLayout1.xml"/><Relationship Id="rId6" Type="http://schemas.openxmlformats.org/officeDocument/2006/relationships/image" Target="../media/image49.jpeg"/><Relationship Id="rId11" Type="http://schemas.openxmlformats.org/officeDocument/2006/relationships/image" Target="../media/image54.jpeg"/><Relationship Id="rId24" Type="http://schemas.openxmlformats.org/officeDocument/2006/relationships/image" Target="../media/image27.png"/><Relationship Id="rId32" Type="http://schemas.openxmlformats.org/officeDocument/2006/relationships/image" Target="../media/image35.gif"/><Relationship Id="rId37" Type="http://schemas.openxmlformats.org/officeDocument/2006/relationships/image" Target="../media/image40.png"/><Relationship Id="rId40" Type="http://schemas.openxmlformats.org/officeDocument/2006/relationships/image" Target="../media/image43.jpg"/><Relationship Id="rId45" Type="http://schemas.openxmlformats.org/officeDocument/2006/relationships/image" Target="../media/image58.jpeg"/><Relationship Id="rId5" Type="http://schemas.openxmlformats.org/officeDocument/2006/relationships/image" Target="../media/image48.jpeg"/><Relationship Id="rId15" Type="http://schemas.openxmlformats.org/officeDocument/2006/relationships/image" Target="../media/image18.png"/><Relationship Id="rId23" Type="http://schemas.openxmlformats.org/officeDocument/2006/relationships/image" Target="../media/image26.png"/><Relationship Id="rId28" Type="http://schemas.openxmlformats.org/officeDocument/2006/relationships/image" Target="../media/image31.png"/><Relationship Id="rId36" Type="http://schemas.openxmlformats.org/officeDocument/2006/relationships/image" Target="../media/image39.jpg"/><Relationship Id="rId10" Type="http://schemas.openxmlformats.org/officeDocument/2006/relationships/image" Target="../media/image53.jpeg"/><Relationship Id="rId19" Type="http://schemas.openxmlformats.org/officeDocument/2006/relationships/image" Target="../media/image22.png"/><Relationship Id="rId31" Type="http://schemas.openxmlformats.org/officeDocument/2006/relationships/image" Target="../media/image34.jpeg"/><Relationship Id="rId44" Type="http://schemas.openxmlformats.org/officeDocument/2006/relationships/image" Target="../media/image57.jpeg"/><Relationship Id="rId4" Type="http://schemas.openxmlformats.org/officeDocument/2006/relationships/image" Target="../media/image47.jpeg"/><Relationship Id="rId9" Type="http://schemas.openxmlformats.org/officeDocument/2006/relationships/image" Target="../media/image52.jpeg"/><Relationship Id="rId14" Type="http://schemas.openxmlformats.org/officeDocument/2006/relationships/image" Target="../media/image17.png"/><Relationship Id="rId22" Type="http://schemas.openxmlformats.org/officeDocument/2006/relationships/image" Target="../media/image25.png"/><Relationship Id="rId27" Type="http://schemas.openxmlformats.org/officeDocument/2006/relationships/image" Target="../media/image30.png"/><Relationship Id="rId30" Type="http://schemas.openxmlformats.org/officeDocument/2006/relationships/image" Target="../media/image33.jpeg"/><Relationship Id="rId35" Type="http://schemas.openxmlformats.org/officeDocument/2006/relationships/image" Target="../media/image38.jpg"/><Relationship Id="rId43" Type="http://schemas.openxmlformats.org/officeDocument/2006/relationships/image" Target="../media/image56.jpeg"/><Relationship Id="rId8" Type="http://schemas.openxmlformats.org/officeDocument/2006/relationships/image" Target="../media/image51.jpeg"/><Relationship Id="rId3" Type="http://schemas.openxmlformats.org/officeDocument/2006/relationships/image" Target="../media/image46.jpeg"/><Relationship Id="rId12" Type="http://schemas.openxmlformats.org/officeDocument/2006/relationships/image" Target="../media/image55.jpeg"/><Relationship Id="rId17" Type="http://schemas.openxmlformats.org/officeDocument/2006/relationships/image" Target="../media/image20.png"/><Relationship Id="rId25" Type="http://schemas.openxmlformats.org/officeDocument/2006/relationships/image" Target="../media/image28.png"/><Relationship Id="rId33" Type="http://schemas.openxmlformats.org/officeDocument/2006/relationships/image" Target="../media/image36.png"/><Relationship Id="rId38" Type="http://schemas.openxmlformats.org/officeDocument/2006/relationships/image" Target="../media/image41.png"/><Relationship Id="rId20" Type="http://schemas.openxmlformats.org/officeDocument/2006/relationships/image" Target="../media/image23.png"/><Relationship Id="rId41" Type="http://schemas.openxmlformats.org/officeDocument/2006/relationships/image" Target="../media/image44.jpg"/></Relationships>
</file>

<file path=ppt/slides/_rels/slide3.xml.rels><?xml version="1.0" encoding="UTF-8" standalone="yes"?>
<Relationships xmlns="http://schemas.openxmlformats.org/package/2006/relationships"><Relationship Id="rId13" Type="http://schemas.openxmlformats.org/officeDocument/2006/relationships/image" Target="../media/image3.jpeg"/><Relationship Id="rId18" Type="http://schemas.openxmlformats.org/officeDocument/2006/relationships/image" Target="../media/image24.png"/><Relationship Id="rId26" Type="http://schemas.openxmlformats.org/officeDocument/2006/relationships/image" Target="../media/image72.png"/><Relationship Id="rId39" Type="http://schemas.openxmlformats.org/officeDocument/2006/relationships/image" Target="../media/image41.png"/><Relationship Id="rId21" Type="http://schemas.openxmlformats.org/officeDocument/2006/relationships/image" Target="../media/image27.png"/><Relationship Id="rId34" Type="http://schemas.openxmlformats.org/officeDocument/2006/relationships/image" Target="../media/image5.jpeg"/><Relationship Id="rId42" Type="http://schemas.openxmlformats.org/officeDocument/2006/relationships/image" Target="../media/image44.jpg"/><Relationship Id="rId7" Type="http://schemas.openxmlformats.org/officeDocument/2006/relationships/image" Target="../media/image64.jpg"/><Relationship Id="rId2" Type="http://schemas.openxmlformats.org/officeDocument/2006/relationships/image" Target="../media/image59.jpeg"/><Relationship Id="rId16" Type="http://schemas.openxmlformats.org/officeDocument/2006/relationships/image" Target="../media/image18.png"/><Relationship Id="rId20" Type="http://schemas.openxmlformats.org/officeDocument/2006/relationships/image" Target="../media/image26.png"/><Relationship Id="rId29" Type="http://schemas.openxmlformats.org/officeDocument/2006/relationships/image" Target="../media/image75.png"/><Relationship Id="rId41" Type="http://schemas.openxmlformats.org/officeDocument/2006/relationships/image" Target="../media/image43.jpg"/><Relationship Id="rId1" Type="http://schemas.openxmlformats.org/officeDocument/2006/relationships/slideLayout" Target="../slideLayouts/slideLayout1.xml"/><Relationship Id="rId6" Type="http://schemas.openxmlformats.org/officeDocument/2006/relationships/image" Target="../media/image63.jpg"/><Relationship Id="rId11" Type="http://schemas.openxmlformats.org/officeDocument/2006/relationships/image" Target="../media/image68.jpg"/><Relationship Id="rId24" Type="http://schemas.openxmlformats.org/officeDocument/2006/relationships/image" Target="../media/image31.png"/><Relationship Id="rId32" Type="http://schemas.openxmlformats.org/officeDocument/2006/relationships/image" Target="../media/image34.jpeg"/><Relationship Id="rId37" Type="http://schemas.openxmlformats.org/officeDocument/2006/relationships/image" Target="../media/image79.png"/><Relationship Id="rId40" Type="http://schemas.openxmlformats.org/officeDocument/2006/relationships/image" Target="../media/image42.png"/><Relationship Id="rId5" Type="http://schemas.openxmlformats.org/officeDocument/2006/relationships/image" Target="../media/image62.jpg"/><Relationship Id="rId15" Type="http://schemas.openxmlformats.org/officeDocument/2006/relationships/image" Target="../media/image17.png"/><Relationship Id="rId23" Type="http://schemas.openxmlformats.org/officeDocument/2006/relationships/image" Target="../media/image29.png"/><Relationship Id="rId28" Type="http://schemas.openxmlformats.org/officeDocument/2006/relationships/image" Target="../media/image74.png"/><Relationship Id="rId36" Type="http://schemas.openxmlformats.org/officeDocument/2006/relationships/image" Target="../media/image78.jpg"/><Relationship Id="rId10" Type="http://schemas.openxmlformats.org/officeDocument/2006/relationships/image" Target="../media/image67.jpg"/><Relationship Id="rId19" Type="http://schemas.openxmlformats.org/officeDocument/2006/relationships/image" Target="../media/image25.png"/><Relationship Id="rId31" Type="http://schemas.openxmlformats.org/officeDocument/2006/relationships/image" Target="../media/image33.jpeg"/><Relationship Id="rId4" Type="http://schemas.openxmlformats.org/officeDocument/2006/relationships/image" Target="../media/image61.jpg"/><Relationship Id="rId9" Type="http://schemas.openxmlformats.org/officeDocument/2006/relationships/image" Target="../media/image66.jpg"/><Relationship Id="rId14" Type="http://schemas.openxmlformats.org/officeDocument/2006/relationships/image" Target="../media/image70.jpeg"/><Relationship Id="rId22" Type="http://schemas.openxmlformats.org/officeDocument/2006/relationships/image" Target="../media/image28.png"/><Relationship Id="rId27" Type="http://schemas.openxmlformats.org/officeDocument/2006/relationships/image" Target="../media/image73.png"/><Relationship Id="rId30" Type="http://schemas.openxmlformats.org/officeDocument/2006/relationships/image" Target="../media/image76.png"/><Relationship Id="rId35" Type="http://schemas.openxmlformats.org/officeDocument/2006/relationships/image" Target="../media/image77.jpg"/><Relationship Id="rId43" Type="http://schemas.openxmlformats.org/officeDocument/2006/relationships/image" Target="../media/image45.png"/><Relationship Id="rId8" Type="http://schemas.openxmlformats.org/officeDocument/2006/relationships/image" Target="../media/image65.jpg"/><Relationship Id="rId3" Type="http://schemas.openxmlformats.org/officeDocument/2006/relationships/image" Target="../media/image60.jpg"/><Relationship Id="rId12" Type="http://schemas.openxmlformats.org/officeDocument/2006/relationships/image" Target="../media/image69.jpg"/><Relationship Id="rId17" Type="http://schemas.openxmlformats.org/officeDocument/2006/relationships/image" Target="../media/image19.png"/><Relationship Id="rId25" Type="http://schemas.openxmlformats.org/officeDocument/2006/relationships/image" Target="../media/image71.png"/><Relationship Id="rId33" Type="http://schemas.openxmlformats.org/officeDocument/2006/relationships/image" Target="../media/image35.gif"/><Relationship Id="rId38" Type="http://schemas.openxmlformats.org/officeDocument/2006/relationships/image" Target="../media/image80.png"/></Relationships>
</file>

<file path=ppt/slides/_rels/slide4.xml.rels><?xml version="1.0" encoding="UTF-8" standalone="yes"?>
<Relationships xmlns="http://schemas.openxmlformats.org/package/2006/relationships"><Relationship Id="rId13" Type="http://schemas.openxmlformats.org/officeDocument/2006/relationships/image" Target="../media/image17.png"/><Relationship Id="rId18" Type="http://schemas.openxmlformats.org/officeDocument/2006/relationships/image" Target="../media/image26.png"/><Relationship Id="rId26" Type="http://schemas.openxmlformats.org/officeDocument/2006/relationships/image" Target="../media/image74.png"/><Relationship Id="rId39" Type="http://schemas.openxmlformats.org/officeDocument/2006/relationships/image" Target="../media/image41.png"/><Relationship Id="rId21" Type="http://schemas.openxmlformats.org/officeDocument/2006/relationships/image" Target="../media/image29.png"/><Relationship Id="rId34" Type="http://schemas.openxmlformats.org/officeDocument/2006/relationships/image" Target="../media/image5.jpeg"/><Relationship Id="rId42" Type="http://schemas.openxmlformats.org/officeDocument/2006/relationships/image" Target="../media/image44.jpg"/><Relationship Id="rId7" Type="http://schemas.openxmlformats.org/officeDocument/2006/relationships/image" Target="../media/image86.jpg"/><Relationship Id="rId2" Type="http://schemas.openxmlformats.org/officeDocument/2006/relationships/image" Target="../media/image81.jpeg"/><Relationship Id="rId16" Type="http://schemas.openxmlformats.org/officeDocument/2006/relationships/image" Target="../media/image24.png"/><Relationship Id="rId20" Type="http://schemas.openxmlformats.org/officeDocument/2006/relationships/image" Target="../media/image28.png"/><Relationship Id="rId29" Type="http://schemas.openxmlformats.org/officeDocument/2006/relationships/image" Target="../media/image33.jpeg"/><Relationship Id="rId41" Type="http://schemas.openxmlformats.org/officeDocument/2006/relationships/image" Target="../media/image43.jpg"/><Relationship Id="rId1" Type="http://schemas.openxmlformats.org/officeDocument/2006/relationships/slideLayout" Target="../slideLayouts/slideLayout1.xml"/><Relationship Id="rId6" Type="http://schemas.openxmlformats.org/officeDocument/2006/relationships/image" Target="../media/image85.jpg"/><Relationship Id="rId11" Type="http://schemas.openxmlformats.org/officeDocument/2006/relationships/image" Target="../media/image90.jpg"/><Relationship Id="rId24" Type="http://schemas.openxmlformats.org/officeDocument/2006/relationships/image" Target="../media/image72.png"/><Relationship Id="rId32" Type="http://schemas.openxmlformats.org/officeDocument/2006/relationships/image" Target="../media/image3.jpeg"/><Relationship Id="rId37" Type="http://schemas.openxmlformats.org/officeDocument/2006/relationships/image" Target="../media/image79.png"/><Relationship Id="rId40" Type="http://schemas.openxmlformats.org/officeDocument/2006/relationships/image" Target="../media/image42.png"/><Relationship Id="rId5" Type="http://schemas.openxmlformats.org/officeDocument/2006/relationships/image" Target="../media/image84.jpg"/><Relationship Id="rId15" Type="http://schemas.openxmlformats.org/officeDocument/2006/relationships/image" Target="../media/image19.png"/><Relationship Id="rId23" Type="http://schemas.openxmlformats.org/officeDocument/2006/relationships/image" Target="../media/image71.png"/><Relationship Id="rId28" Type="http://schemas.openxmlformats.org/officeDocument/2006/relationships/image" Target="../media/image76.png"/><Relationship Id="rId36" Type="http://schemas.openxmlformats.org/officeDocument/2006/relationships/image" Target="../media/image78.jpg"/><Relationship Id="rId10" Type="http://schemas.openxmlformats.org/officeDocument/2006/relationships/image" Target="../media/image89.jpg"/><Relationship Id="rId19" Type="http://schemas.openxmlformats.org/officeDocument/2006/relationships/image" Target="../media/image27.png"/><Relationship Id="rId31" Type="http://schemas.openxmlformats.org/officeDocument/2006/relationships/image" Target="../media/image35.gif"/><Relationship Id="rId4" Type="http://schemas.openxmlformats.org/officeDocument/2006/relationships/image" Target="../media/image83.jpg"/><Relationship Id="rId9" Type="http://schemas.openxmlformats.org/officeDocument/2006/relationships/image" Target="../media/image88.jpg"/><Relationship Id="rId14" Type="http://schemas.openxmlformats.org/officeDocument/2006/relationships/image" Target="../media/image18.png"/><Relationship Id="rId22" Type="http://schemas.openxmlformats.org/officeDocument/2006/relationships/image" Target="../media/image31.png"/><Relationship Id="rId27" Type="http://schemas.openxmlformats.org/officeDocument/2006/relationships/image" Target="../media/image75.png"/><Relationship Id="rId30" Type="http://schemas.openxmlformats.org/officeDocument/2006/relationships/image" Target="../media/image34.jpeg"/><Relationship Id="rId35" Type="http://schemas.openxmlformats.org/officeDocument/2006/relationships/image" Target="../media/image77.jpg"/><Relationship Id="rId43" Type="http://schemas.openxmlformats.org/officeDocument/2006/relationships/image" Target="../media/image45.png"/><Relationship Id="rId8" Type="http://schemas.openxmlformats.org/officeDocument/2006/relationships/image" Target="../media/image87.jpg"/><Relationship Id="rId3" Type="http://schemas.openxmlformats.org/officeDocument/2006/relationships/image" Target="../media/image82.jpg"/><Relationship Id="rId12" Type="http://schemas.openxmlformats.org/officeDocument/2006/relationships/image" Target="../media/image91.jpg"/><Relationship Id="rId17" Type="http://schemas.openxmlformats.org/officeDocument/2006/relationships/image" Target="../media/image25.png"/><Relationship Id="rId25" Type="http://schemas.openxmlformats.org/officeDocument/2006/relationships/image" Target="../media/image73.png"/><Relationship Id="rId33" Type="http://schemas.openxmlformats.org/officeDocument/2006/relationships/image" Target="../media/image92.jpeg"/><Relationship Id="rId38" Type="http://schemas.openxmlformats.org/officeDocument/2006/relationships/image" Target="../media/image80.png"/></Relationships>
</file>

<file path=ppt/slides/_rels/slide5.xml.rels><?xml version="1.0" encoding="UTF-8" standalone="yes"?>
<Relationships xmlns="http://schemas.openxmlformats.org/package/2006/relationships"><Relationship Id="rId13" Type="http://schemas.openxmlformats.org/officeDocument/2006/relationships/image" Target="../media/image3.jpeg"/><Relationship Id="rId18" Type="http://schemas.openxmlformats.org/officeDocument/2006/relationships/image" Target="../media/image25.png"/><Relationship Id="rId26" Type="http://schemas.openxmlformats.org/officeDocument/2006/relationships/image" Target="../media/image73.png"/><Relationship Id="rId3" Type="http://schemas.openxmlformats.org/officeDocument/2006/relationships/image" Target="../media/image94.jpg"/><Relationship Id="rId21" Type="http://schemas.openxmlformats.org/officeDocument/2006/relationships/image" Target="../media/image28.png"/><Relationship Id="rId34" Type="http://schemas.openxmlformats.org/officeDocument/2006/relationships/image" Target="../media/image44.jpg"/><Relationship Id="rId7" Type="http://schemas.openxmlformats.org/officeDocument/2006/relationships/image" Target="../media/image98.jpg"/><Relationship Id="rId12" Type="http://schemas.openxmlformats.org/officeDocument/2006/relationships/image" Target="../media/image35.gif"/><Relationship Id="rId17" Type="http://schemas.openxmlformats.org/officeDocument/2006/relationships/image" Target="../media/image19.png"/><Relationship Id="rId25" Type="http://schemas.openxmlformats.org/officeDocument/2006/relationships/image" Target="../media/image72.png"/><Relationship Id="rId33" Type="http://schemas.openxmlformats.org/officeDocument/2006/relationships/image" Target="../media/image43.jpg"/><Relationship Id="rId2" Type="http://schemas.openxmlformats.org/officeDocument/2006/relationships/image" Target="../media/image93.jpg"/><Relationship Id="rId16" Type="http://schemas.openxmlformats.org/officeDocument/2006/relationships/image" Target="../media/image18.png"/><Relationship Id="rId20" Type="http://schemas.openxmlformats.org/officeDocument/2006/relationships/image" Target="../media/image27.png"/><Relationship Id="rId29" Type="http://schemas.openxmlformats.org/officeDocument/2006/relationships/image" Target="../media/image76.png"/><Relationship Id="rId1" Type="http://schemas.openxmlformats.org/officeDocument/2006/relationships/slideLayout" Target="../slideLayouts/slideLayout1.xml"/><Relationship Id="rId6" Type="http://schemas.openxmlformats.org/officeDocument/2006/relationships/image" Target="../media/image97.jpg"/><Relationship Id="rId11" Type="http://schemas.openxmlformats.org/officeDocument/2006/relationships/image" Target="../media/image34.jpeg"/><Relationship Id="rId24" Type="http://schemas.openxmlformats.org/officeDocument/2006/relationships/image" Target="../media/image71.png"/><Relationship Id="rId32" Type="http://schemas.openxmlformats.org/officeDocument/2006/relationships/image" Target="../media/image42.png"/><Relationship Id="rId5" Type="http://schemas.openxmlformats.org/officeDocument/2006/relationships/image" Target="../media/image96.jpg"/><Relationship Id="rId15" Type="http://schemas.openxmlformats.org/officeDocument/2006/relationships/image" Target="../media/image17.png"/><Relationship Id="rId23" Type="http://schemas.openxmlformats.org/officeDocument/2006/relationships/image" Target="../media/image31.png"/><Relationship Id="rId28" Type="http://schemas.openxmlformats.org/officeDocument/2006/relationships/image" Target="../media/image75.png"/><Relationship Id="rId10" Type="http://schemas.openxmlformats.org/officeDocument/2006/relationships/image" Target="../media/image33.jpeg"/><Relationship Id="rId19" Type="http://schemas.openxmlformats.org/officeDocument/2006/relationships/image" Target="../media/image26.png"/><Relationship Id="rId31" Type="http://schemas.openxmlformats.org/officeDocument/2006/relationships/image" Target="../media/image41.png"/><Relationship Id="rId4" Type="http://schemas.openxmlformats.org/officeDocument/2006/relationships/image" Target="../media/image95.jpg"/><Relationship Id="rId9" Type="http://schemas.openxmlformats.org/officeDocument/2006/relationships/image" Target="../media/image100.jpg"/><Relationship Id="rId14" Type="http://schemas.openxmlformats.org/officeDocument/2006/relationships/image" Target="../media/image101.jpg"/><Relationship Id="rId22" Type="http://schemas.openxmlformats.org/officeDocument/2006/relationships/image" Target="../media/image29.png"/><Relationship Id="rId27" Type="http://schemas.openxmlformats.org/officeDocument/2006/relationships/image" Target="../media/image74.png"/><Relationship Id="rId30" Type="http://schemas.openxmlformats.org/officeDocument/2006/relationships/image" Target="../media/image102.png"/><Relationship Id="rId35" Type="http://schemas.openxmlformats.org/officeDocument/2006/relationships/image" Target="../media/image45.png"/><Relationship Id="rId8" Type="http://schemas.openxmlformats.org/officeDocument/2006/relationships/image" Target="../media/image99.jpg"/></Relationships>
</file>

<file path=ppt/slides/_rels/slide6.xml.rels><?xml version="1.0" encoding="UTF-8" standalone="yes"?>
<Relationships xmlns="http://schemas.openxmlformats.org/package/2006/relationships"><Relationship Id="rId13" Type="http://schemas.openxmlformats.org/officeDocument/2006/relationships/image" Target="../media/image25.png"/><Relationship Id="rId18" Type="http://schemas.openxmlformats.org/officeDocument/2006/relationships/image" Target="../media/image71.png"/><Relationship Id="rId26" Type="http://schemas.openxmlformats.org/officeDocument/2006/relationships/image" Target="../media/image102.png"/><Relationship Id="rId3" Type="http://schemas.openxmlformats.org/officeDocument/2006/relationships/image" Target="../media/image35.gif"/><Relationship Id="rId21" Type="http://schemas.openxmlformats.org/officeDocument/2006/relationships/image" Target="../media/image74.png"/><Relationship Id="rId34" Type="http://schemas.openxmlformats.org/officeDocument/2006/relationships/image" Target="../media/image44.jpg"/><Relationship Id="rId7" Type="http://schemas.openxmlformats.org/officeDocument/2006/relationships/image" Target="../media/image106.jpg"/><Relationship Id="rId12" Type="http://schemas.openxmlformats.org/officeDocument/2006/relationships/image" Target="../media/image18.png"/><Relationship Id="rId17" Type="http://schemas.openxmlformats.org/officeDocument/2006/relationships/image" Target="../media/image29.png"/><Relationship Id="rId25" Type="http://schemas.openxmlformats.org/officeDocument/2006/relationships/image" Target="../media/image111.png"/><Relationship Id="rId33" Type="http://schemas.openxmlformats.org/officeDocument/2006/relationships/image" Target="../media/image43.jpg"/><Relationship Id="rId2" Type="http://schemas.openxmlformats.org/officeDocument/2006/relationships/notesSlide" Target="../notesSlides/notesSlide3.xml"/><Relationship Id="rId16" Type="http://schemas.openxmlformats.org/officeDocument/2006/relationships/image" Target="../media/image28.png"/><Relationship Id="rId20" Type="http://schemas.openxmlformats.org/officeDocument/2006/relationships/image" Target="../media/image73.png"/><Relationship Id="rId29" Type="http://schemas.openxmlformats.org/officeDocument/2006/relationships/image" Target="../media/image114.jpg"/><Relationship Id="rId1" Type="http://schemas.openxmlformats.org/officeDocument/2006/relationships/slideLayout" Target="../slideLayouts/slideLayout1.xml"/><Relationship Id="rId6" Type="http://schemas.openxmlformats.org/officeDocument/2006/relationships/image" Target="../media/image105.jpeg"/><Relationship Id="rId11" Type="http://schemas.openxmlformats.org/officeDocument/2006/relationships/image" Target="../media/image17.png"/><Relationship Id="rId24" Type="http://schemas.openxmlformats.org/officeDocument/2006/relationships/image" Target="../media/image110.png"/><Relationship Id="rId32" Type="http://schemas.openxmlformats.org/officeDocument/2006/relationships/image" Target="../media/image42.png"/><Relationship Id="rId5" Type="http://schemas.openxmlformats.org/officeDocument/2006/relationships/image" Target="../media/image104.jpeg"/><Relationship Id="rId15" Type="http://schemas.openxmlformats.org/officeDocument/2006/relationships/image" Target="../media/image27.png"/><Relationship Id="rId23" Type="http://schemas.openxmlformats.org/officeDocument/2006/relationships/image" Target="../media/image76.png"/><Relationship Id="rId28" Type="http://schemas.openxmlformats.org/officeDocument/2006/relationships/image" Target="../media/image113.jpg"/><Relationship Id="rId10" Type="http://schemas.openxmlformats.org/officeDocument/2006/relationships/image" Target="../media/image109.jpeg"/><Relationship Id="rId19" Type="http://schemas.openxmlformats.org/officeDocument/2006/relationships/image" Target="../media/image72.png"/><Relationship Id="rId31" Type="http://schemas.openxmlformats.org/officeDocument/2006/relationships/image" Target="../media/image41.png"/><Relationship Id="rId4" Type="http://schemas.openxmlformats.org/officeDocument/2006/relationships/image" Target="../media/image103.jpg"/><Relationship Id="rId9" Type="http://schemas.openxmlformats.org/officeDocument/2006/relationships/image" Target="../media/image108.jpeg"/><Relationship Id="rId14" Type="http://schemas.openxmlformats.org/officeDocument/2006/relationships/image" Target="../media/image26.png"/><Relationship Id="rId22" Type="http://schemas.openxmlformats.org/officeDocument/2006/relationships/image" Target="../media/image75.png"/><Relationship Id="rId27" Type="http://schemas.openxmlformats.org/officeDocument/2006/relationships/image" Target="../media/image112.png"/><Relationship Id="rId30" Type="http://schemas.openxmlformats.org/officeDocument/2006/relationships/image" Target="../media/image115.jpg"/><Relationship Id="rId35" Type="http://schemas.openxmlformats.org/officeDocument/2006/relationships/image" Target="../media/image45.png"/><Relationship Id="rId8" Type="http://schemas.openxmlformats.org/officeDocument/2006/relationships/image" Target="../media/image107.jpg"/></Relationships>
</file>

<file path=ppt/slides/_rels/slide7.xml.rels><?xml version="1.0" encoding="UTF-8" standalone="yes"?>
<Relationships xmlns="http://schemas.openxmlformats.org/package/2006/relationships"><Relationship Id="rId13" Type="http://schemas.openxmlformats.org/officeDocument/2006/relationships/image" Target="../media/image27.png"/><Relationship Id="rId18" Type="http://schemas.openxmlformats.org/officeDocument/2006/relationships/image" Target="../media/image72.png"/><Relationship Id="rId26" Type="http://schemas.openxmlformats.org/officeDocument/2006/relationships/image" Target="../media/image112.png"/><Relationship Id="rId3" Type="http://schemas.openxmlformats.org/officeDocument/2006/relationships/image" Target="../media/image104.jpeg"/><Relationship Id="rId21" Type="http://schemas.openxmlformats.org/officeDocument/2006/relationships/image" Target="../media/image75.png"/><Relationship Id="rId34" Type="http://schemas.openxmlformats.org/officeDocument/2006/relationships/image" Target="../media/image43.jpg"/><Relationship Id="rId7" Type="http://schemas.openxmlformats.org/officeDocument/2006/relationships/image" Target="../media/image108.jpeg"/><Relationship Id="rId12" Type="http://schemas.openxmlformats.org/officeDocument/2006/relationships/image" Target="../media/image26.png"/><Relationship Id="rId17" Type="http://schemas.openxmlformats.org/officeDocument/2006/relationships/image" Target="../media/image71.png"/><Relationship Id="rId25" Type="http://schemas.openxmlformats.org/officeDocument/2006/relationships/image" Target="../media/image116.jpeg"/><Relationship Id="rId33" Type="http://schemas.openxmlformats.org/officeDocument/2006/relationships/image" Target="../media/image42.png"/><Relationship Id="rId2" Type="http://schemas.openxmlformats.org/officeDocument/2006/relationships/notesSlide" Target="../notesSlides/notesSlide4.xml"/><Relationship Id="rId16" Type="http://schemas.openxmlformats.org/officeDocument/2006/relationships/image" Target="../media/image31.png"/><Relationship Id="rId20" Type="http://schemas.openxmlformats.org/officeDocument/2006/relationships/image" Target="../media/image74.png"/><Relationship Id="rId29" Type="http://schemas.openxmlformats.org/officeDocument/2006/relationships/image" Target="../media/image115.jpg"/><Relationship Id="rId1" Type="http://schemas.openxmlformats.org/officeDocument/2006/relationships/slideLayout" Target="../slideLayouts/slideLayout1.xml"/><Relationship Id="rId6" Type="http://schemas.openxmlformats.org/officeDocument/2006/relationships/image" Target="../media/image107.jpg"/><Relationship Id="rId11" Type="http://schemas.openxmlformats.org/officeDocument/2006/relationships/image" Target="../media/image25.png"/><Relationship Id="rId24" Type="http://schemas.openxmlformats.org/officeDocument/2006/relationships/image" Target="../media/image102.png"/><Relationship Id="rId32" Type="http://schemas.openxmlformats.org/officeDocument/2006/relationships/image" Target="../media/image41.png"/><Relationship Id="rId5" Type="http://schemas.openxmlformats.org/officeDocument/2006/relationships/image" Target="../media/image106.jpg"/><Relationship Id="rId15" Type="http://schemas.openxmlformats.org/officeDocument/2006/relationships/image" Target="../media/image29.png"/><Relationship Id="rId23" Type="http://schemas.openxmlformats.org/officeDocument/2006/relationships/image" Target="../media/image110.png"/><Relationship Id="rId28" Type="http://schemas.openxmlformats.org/officeDocument/2006/relationships/image" Target="../media/image114.jpg"/><Relationship Id="rId36" Type="http://schemas.openxmlformats.org/officeDocument/2006/relationships/image" Target="../media/image45.png"/><Relationship Id="rId10" Type="http://schemas.openxmlformats.org/officeDocument/2006/relationships/image" Target="../media/image18.png"/><Relationship Id="rId19" Type="http://schemas.openxmlformats.org/officeDocument/2006/relationships/image" Target="../media/image73.png"/><Relationship Id="rId31" Type="http://schemas.openxmlformats.org/officeDocument/2006/relationships/image" Target="../media/image35.gif"/><Relationship Id="rId4" Type="http://schemas.openxmlformats.org/officeDocument/2006/relationships/image" Target="../media/image105.jpeg"/><Relationship Id="rId9" Type="http://schemas.openxmlformats.org/officeDocument/2006/relationships/image" Target="../media/image17.png"/><Relationship Id="rId14" Type="http://schemas.openxmlformats.org/officeDocument/2006/relationships/image" Target="../media/image28.png"/><Relationship Id="rId22" Type="http://schemas.openxmlformats.org/officeDocument/2006/relationships/image" Target="../media/image76.png"/><Relationship Id="rId27" Type="http://schemas.openxmlformats.org/officeDocument/2006/relationships/image" Target="../media/image113.jpg"/><Relationship Id="rId30" Type="http://schemas.openxmlformats.org/officeDocument/2006/relationships/image" Target="../media/image103.jpg"/><Relationship Id="rId35" Type="http://schemas.openxmlformats.org/officeDocument/2006/relationships/image" Target="../media/image44.jpg"/><Relationship Id="rId8" Type="http://schemas.openxmlformats.org/officeDocument/2006/relationships/image" Target="../media/image10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グループ化 3">
            <a:extLst>
              <a:ext uri="{FF2B5EF4-FFF2-40B4-BE49-F238E27FC236}">
                <a16:creationId xmlns:a16="http://schemas.microsoft.com/office/drawing/2014/main" id="{F29D1C90-1811-4635-A33D-E322D6BD5587}"/>
              </a:ext>
            </a:extLst>
          </p:cNvPr>
          <p:cNvGrpSpPr/>
          <p:nvPr/>
        </p:nvGrpSpPr>
        <p:grpSpPr>
          <a:xfrm>
            <a:off x="7386616" y="688975"/>
            <a:ext cx="2379683" cy="1944830"/>
            <a:chOff x="7386616" y="688975"/>
            <a:chExt cx="2379683" cy="1944830"/>
          </a:xfrm>
        </p:grpSpPr>
        <p:pic>
          <p:nvPicPr>
            <p:cNvPr id="8" name="図 7">
              <a:extLst>
                <a:ext uri="{FF2B5EF4-FFF2-40B4-BE49-F238E27FC236}">
                  <a16:creationId xmlns:a16="http://schemas.microsoft.com/office/drawing/2014/main" id="{3DDBBBAF-185F-8CA1-E865-C848EB22196C}"/>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7386616" y="688975"/>
              <a:ext cx="2379683" cy="1944830"/>
            </a:xfrm>
            <a:prstGeom prst="rect">
              <a:avLst/>
            </a:prstGeom>
          </p:spPr>
        </p:pic>
        <p:sp>
          <p:nvSpPr>
            <p:cNvPr id="9" name="正方形/長方形 8">
              <a:extLst>
                <a:ext uri="{FF2B5EF4-FFF2-40B4-BE49-F238E27FC236}">
                  <a16:creationId xmlns:a16="http://schemas.microsoft.com/office/drawing/2014/main" id="{DE263882-D237-FE3B-A8B1-8B85C8599B67}"/>
                </a:ext>
              </a:extLst>
            </p:cNvPr>
            <p:cNvSpPr/>
            <p:nvPr/>
          </p:nvSpPr>
          <p:spPr>
            <a:xfrm>
              <a:off x="7470988" y="2223687"/>
              <a:ext cx="2172876" cy="323165"/>
            </a:xfrm>
            <a:prstGeom prst="rect">
              <a:avLst/>
            </a:prstGeom>
          </p:spPr>
          <p:txBody>
            <a:bodyPr wrap="square" lIns="0" tIns="0" rIns="0" bIns="0">
              <a:spAutoFit/>
            </a:bodyPr>
            <a:lstStyle/>
            <a:p>
              <a:r>
                <a:rPr lang="ja-JP" altLang="en-US" sz="700" dirty="0">
                  <a:solidFill>
                    <a:srgbClr val="FFFFFF"/>
                  </a:solidFill>
                  <a:latin typeface="+mn-ea"/>
                </a:rPr>
                <a:t>天然木が持つ美しさを、さらに際立たせた</a:t>
              </a:r>
              <a:endParaRPr lang="en-US" altLang="ja-JP" sz="700" dirty="0">
                <a:solidFill>
                  <a:srgbClr val="FFFFFF"/>
                </a:solidFill>
                <a:latin typeface="+mn-ea"/>
              </a:endParaRPr>
            </a:p>
            <a:p>
              <a:r>
                <a:rPr lang="ja-JP" altLang="en-US" sz="700" dirty="0">
                  <a:solidFill>
                    <a:srgbClr val="FFFFFF"/>
                  </a:solidFill>
                  <a:latin typeface="+mn-ea"/>
                </a:rPr>
                <a:t>「マイスターズウッド」で表面を仕上げた突き板の床材。</a:t>
              </a:r>
            </a:p>
            <a:p>
              <a:r>
                <a:rPr lang="ja-JP" altLang="en-US" sz="700" dirty="0">
                  <a:solidFill>
                    <a:srgbClr val="FFFFFF"/>
                  </a:solidFill>
                  <a:latin typeface="+mn-ea"/>
                </a:rPr>
                <a:t>木の風合いを最大限活かした空間づくりが可能です。</a:t>
              </a:r>
            </a:p>
          </p:txBody>
        </p:sp>
        <p:sp>
          <p:nvSpPr>
            <p:cNvPr id="11" name="正方形/長方形 10">
              <a:extLst>
                <a:ext uri="{FF2B5EF4-FFF2-40B4-BE49-F238E27FC236}">
                  <a16:creationId xmlns:a16="http://schemas.microsoft.com/office/drawing/2014/main" id="{9FC66CFA-1386-06E0-95FA-3BDF5052333A}"/>
                </a:ext>
              </a:extLst>
            </p:cNvPr>
            <p:cNvSpPr/>
            <p:nvPr/>
          </p:nvSpPr>
          <p:spPr>
            <a:xfrm>
              <a:off x="8437819" y="770938"/>
              <a:ext cx="1172203" cy="330860"/>
            </a:xfrm>
            <a:prstGeom prst="rect">
              <a:avLst/>
            </a:prstGeom>
          </p:spPr>
          <p:txBody>
            <a:bodyPr wrap="square" lIns="0" tIns="0" rIns="0" bIns="0">
              <a:spAutoFit/>
            </a:bodyPr>
            <a:lstStyle/>
            <a:p>
              <a:pPr algn="r"/>
              <a:r>
                <a:rPr lang="ja-JP" altLang="en-US" sz="1100" b="1" dirty="0">
                  <a:solidFill>
                    <a:srgbClr val="FFFFFF"/>
                  </a:solidFill>
                  <a:latin typeface="+mn-ea"/>
                </a:rPr>
                <a:t>マイスターズウッド</a:t>
              </a:r>
              <a:endParaRPr lang="en-US" altLang="ja-JP" sz="1100" b="1" dirty="0">
                <a:solidFill>
                  <a:srgbClr val="FFFFFF"/>
                </a:solidFill>
                <a:latin typeface="+mn-ea"/>
              </a:endParaRPr>
            </a:p>
            <a:p>
              <a:pPr algn="r"/>
              <a:r>
                <a:rPr lang="en-US" altLang="ja-JP" sz="1050" b="1" dirty="0">
                  <a:solidFill>
                    <a:srgbClr val="FFFFFF"/>
                  </a:solidFill>
                  <a:latin typeface="+mn-ea"/>
                </a:rPr>
                <a:t>Meister’s Wood</a:t>
              </a:r>
              <a:endParaRPr lang="ja-JP" altLang="en-US" sz="1050" b="1" dirty="0">
                <a:solidFill>
                  <a:srgbClr val="FFFFFF"/>
                </a:solidFill>
                <a:latin typeface="+mn-ea"/>
              </a:endParaRPr>
            </a:p>
          </p:txBody>
        </p:sp>
      </p:grpSp>
      <p:grpSp>
        <p:nvGrpSpPr>
          <p:cNvPr id="88" name="グループ化 87">
            <a:extLst>
              <a:ext uri="{FF2B5EF4-FFF2-40B4-BE49-F238E27FC236}">
                <a16:creationId xmlns:a16="http://schemas.microsoft.com/office/drawing/2014/main" id="{5E0DCD10-B861-BF39-0A8C-15A59EC52CB4}"/>
              </a:ext>
            </a:extLst>
          </p:cNvPr>
          <p:cNvGrpSpPr/>
          <p:nvPr/>
        </p:nvGrpSpPr>
        <p:grpSpPr>
          <a:xfrm>
            <a:off x="142875" y="697609"/>
            <a:ext cx="4648031" cy="3153939"/>
            <a:chOff x="142875" y="697609"/>
            <a:chExt cx="4648031" cy="3153939"/>
          </a:xfrm>
        </p:grpSpPr>
        <p:pic>
          <p:nvPicPr>
            <p:cNvPr id="6" name="図 5"/>
            <p:cNvPicPr preferRelativeResize="0">
              <a:picLocks noChangeAspect="1"/>
            </p:cNvPicPr>
            <p:nvPr/>
          </p:nvPicPr>
          <p:blipFill rotWithShape="1">
            <a:blip r:embed="rId4">
              <a:extLst>
                <a:ext uri="{28A0092B-C50C-407E-A947-70E740481C1C}">
                  <a14:useLocalDpi xmlns:a14="http://schemas.microsoft.com/office/drawing/2010/main" val="0"/>
                </a:ext>
              </a:extLst>
            </a:blip>
            <a:srcRect/>
            <a:stretch>
              <a:fillRect/>
            </a:stretch>
          </p:blipFill>
          <p:spPr>
            <a:xfrm>
              <a:off x="142875" y="697609"/>
              <a:ext cx="4648031" cy="3153939"/>
            </a:xfrm>
            <a:prstGeom prst="rect">
              <a:avLst/>
            </a:prstGeom>
          </p:spPr>
        </p:pic>
        <p:sp>
          <p:nvSpPr>
            <p:cNvPr id="126" name="Rectangle 4"/>
            <p:cNvSpPr>
              <a:spLocks noChangeArrowheads="1"/>
            </p:cNvSpPr>
            <p:nvPr/>
          </p:nvSpPr>
          <p:spPr bwMode="auto">
            <a:xfrm>
              <a:off x="3225676" y="3729297"/>
              <a:ext cx="153035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defPPr>
                <a:defRPr lang="ja-JP"/>
              </a:defPPr>
              <a:lvl1pPr algn="ctr" rtl="0" fontAlgn="base">
                <a:spcBef>
                  <a:spcPct val="50000"/>
                </a:spcBef>
                <a:spcAft>
                  <a:spcPct val="0"/>
                </a:spcAft>
                <a:defRPr kumimoji="1" sz="800" b="1" kern="1200">
                  <a:solidFill>
                    <a:schemeClr val="tx1"/>
                  </a:solidFill>
                  <a:latin typeface="Arial" charset="0"/>
                  <a:ea typeface="ＭＳ Ｐゴシック" pitchFamily="50" charset="-128"/>
                  <a:cs typeface="+mn-cs"/>
                </a:defRPr>
              </a:lvl1pPr>
              <a:lvl2pPr marL="457200" algn="ctr" rtl="0" fontAlgn="base">
                <a:spcBef>
                  <a:spcPct val="50000"/>
                </a:spcBef>
                <a:spcAft>
                  <a:spcPct val="0"/>
                </a:spcAft>
                <a:defRPr kumimoji="1" sz="800" b="1" kern="1200">
                  <a:solidFill>
                    <a:schemeClr val="tx1"/>
                  </a:solidFill>
                  <a:latin typeface="Arial" charset="0"/>
                  <a:ea typeface="ＭＳ Ｐゴシック" pitchFamily="50" charset="-128"/>
                  <a:cs typeface="+mn-cs"/>
                </a:defRPr>
              </a:lvl2pPr>
              <a:lvl3pPr marL="914400" algn="ctr" rtl="0" fontAlgn="base">
                <a:spcBef>
                  <a:spcPct val="50000"/>
                </a:spcBef>
                <a:spcAft>
                  <a:spcPct val="0"/>
                </a:spcAft>
                <a:defRPr kumimoji="1" sz="800" b="1" kern="1200">
                  <a:solidFill>
                    <a:schemeClr val="tx1"/>
                  </a:solidFill>
                  <a:latin typeface="Arial" charset="0"/>
                  <a:ea typeface="ＭＳ Ｐゴシック" pitchFamily="50" charset="-128"/>
                  <a:cs typeface="+mn-cs"/>
                </a:defRPr>
              </a:lvl3pPr>
              <a:lvl4pPr marL="1371600" algn="ctr" rtl="0" fontAlgn="base">
                <a:spcBef>
                  <a:spcPct val="50000"/>
                </a:spcBef>
                <a:spcAft>
                  <a:spcPct val="0"/>
                </a:spcAft>
                <a:defRPr kumimoji="1" sz="800" b="1" kern="1200">
                  <a:solidFill>
                    <a:schemeClr val="tx1"/>
                  </a:solidFill>
                  <a:latin typeface="Arial" charset="0"/>
                  <a:ea typeface="ＭＳ Ｐゴシック" pitchFamily="50" charset="-128"/>
                  <a:cs typeface="+mn-cs"/>
                </a:defRPr>
              </a:lvl4pPr>
              <a:lvl5pPr marL="1828800" algn="ctr" rtl="0" fontAlgn="base">
                <a:spcBef>
                  <a:spcPct val="50000"/>
                </a:spcBef>
                <a:spcAft>
                  <a:spcPct val="0"/>
                </a:spcAft>
                <a:defRPr kumimoji="1" sz="800" b="1" kern="1200">
                  <a:solidFill>
                    <a:schemeClr val="tx1"/>
                  </a:solidFill>
                  <a:latin typeface="Arial" charset="0"/>
                  <a:ea typeface="ＭＳ Ｐゴシック" pitchFamily="50" charset="-128"/>
                  <a:cs typeface="+mn-cs"/>
                </a:defRPr>
              </a:lvl5pPr>
              <a:lvl6pPr marL="2286000" algn="l" defTabSz="914400" rtl="0" eaLnBrk="1" latinLnBrk="0" hangingPunct="1">
                <a:defRPr kumimoji="1" sz="800" b="1" kern="1200">
                  <a:solidFill>
                    <a:schemeClr val="tx1"/>
                  </a:solidFill>
                  <a:latin typeface="Arial" charset="0"/>
                  <a:ea typeface="ＭＳ Ｐゴシック" pitchFamily="50" charset="-128"/>
                  <a:cs typeface="+mn-cs"/>
                </a:defRPr>
              </a:lvl6pPr>
              <a:lvl7pPr marL="2743200" algn="l" defTabSz="914400" rtl="0" eaLnBrk="1" latinLnBrk="0" hangingPunct="1">
                <a:defRPr kumimoji="1" sz="800" b="1" kern="1200">
                  <a:solidFill>
                    <a:schemeClr val="tx1"/>
                  </a:solidFill>
                  <a:latin typeface="Arial" charset="0"/>
                  <a:ea typeface="ＭＳ Ｐゴシック" pitchFamily="50" charset="-128"/>
                  <a:cs typeface="+mn-cs"/>
                </a:defRPr>
              </a:lvl7pPr>
              <a:lvl8pPr marL="3200400" algn="l" defTabSz="914400" rtl="0" eaLnBrk="1" latinLnBrk="0" hangingPunct="1">
                <a:defRPr kumimoji="1" sz="800" b="1" kern="1200">
                  <a:solidFill>
                    <a:schemeClr val="tx1"/>
                  </a:solidFill>
                  <a:latin typeface="Arial" charset="0"/>
                  <a:ea typeface="ＭＳ Ｐゴシック" pitchFamily="50" charset="-128"/>
                  <a:cs typeface="+mn-cs"/>
                </a:defRPr>
              </a:lvl8pPr>
              <a:lvl9pPr marL="3657600" algn="l" defTabSz="914400" rtl="0" eaLnBrk="1" latinLnBrk="0" hangingPunct="1">
                <a:defRPr kumimoji="1" sz="800" b="1" kern="1200">
                  <a:solidFill>
                    <a:schemeClr val="tx1"/>
                  </a:solidFill>
                  <a:latin typeface="Arial" charset="0"/>
                  <a:ea typeface="ＭＳ Ｐゴシック"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1" lang="en-US" altLang="ja-JP" sz="500" b="0" i="0" u="none" strike="noStrike" kern="1200" cap="none" spc="0" normalizeH="0" baseline="0" noProof="0" dirty="0">
                  <a:ln>
                    <a:noFill/>
                  </a:ln>
                  <a:solidFill>
                    <a:schemeClr val="bg1"/>
                  </a:solidFill>
                  <a:effectLst/>
                  <a:uLnTx/>
                  <a:uFillTx/>
                  <a:latin typeface="+mn-ea"/>
                  <a:ea typeface="+mn-ea"/>
                </a:rPr>
                <a:t>※</a:t>
              </a:r>
              <a:r>
                <a:rPr kumimoji="1" lang="ja-JP" altLang="en-US" sz="500" b="0" i="0" u="none" strike="noStrike" kern="1200" cap="none" spc="0" normalizeH="0" baseline="0" noProof="0" dirty="0">
                  <a:ln>
                    <a:noFill/>
                  </a:ln>
                  <a:solidFill>
                    <a:schemeClr val="bg1"/>
                  </a:solidFill>
                  <a:effectLst/>
                  <a:uLnTx/>
                  <a:uFillTx/>
                  <a:latin typeface="+mn-ea"/>
                  <a:ea typeface="+mn-ea"/>
                </a:rPr>
                <a:t>イメージ写真のため実際とは異なる場合がございます。</a:t>
              </a:r>
            </a:p>
          </p:txBody>
        </p:sp>
        <p:sp>
          <p:nvSpPr>
            <p:cNvPr id="82" name="正方形/長方形 81"/>
            <p:cNvSpPr/>
            <p:nvPr/>
          </p:nvSpPr>
          <p:spPr>
            <a:xfrm>
              <a:off x="164277" y="3713164"/>
              <a:ext cx="1104470" cy="92333"/>
            </a:xfrm>
            <a:prstGeom prst="rect">
              <a:avLst/>
            </a:prstGeom>
          </p:spPr>
          <p:txBody>
            <a:bodyPr wrap="none" lIns="0" tIns="0" rIns="0" bIns="0">
              <a:spAutoFit/>
            </a:bodyPr>
            <a:lstStyle/>
            <a:p>
              <a:r>
                <a:rPr lang="en-US" altLang="ja-JP" sz="600" b="1" dirty="0">
                  <a:solidFill>
                    <a:schemeClr val="bg1"/>
                  </a:solidFill>
                  <a:latin typeface="+mn-ea"/>
                </a:rPr>
                <a:t>〔</a:t>
              </a:r>
              <a:r>
                <a:rPr lang="ja-JP" altLang="en-US" sz="600" b="1" dirty="0">
                  <a:solidFill>
                    <a:schemeClr val="bg1"/>
                  </a:solidFill>
                  <a:latin typeface="+mn-ea"/>
                </a:rPr>
                <a:t>アカシアクリア（アカシア突き板）</a:t>
              </a:r>
              <a:r>
                <a:rPr lang="en-US" altLang="ja-JP" sz="600" b="1" dirty="0">
                  <a:solidFill>
                    <a:schemeClr val="bg1"/>
                  </a:solidFill>
                  <a:latin typeface="+mn-ea"/>
                </a:rPr>
                <a:t>〕</a:t>
              </a:r>
              <a:endParaRPr lang="ja-JP" altLang="en-US" sz="600" b="1" dirty="0">
                <a:solidFill>
                  <a:schemeClr val="bg1"/>
                </a:solidFill>
                <a:latin typeface="+mn-ea"/>
              </a:endParaRPr>
            </a:p>
          </p:txBody>
        </p:sp>
      </p:grpSp>
      <p:sp>
        <p:nvSpPr>
          <p:cNvPr id="13" name="正方形/長方形 12">
            <a:extLst>
              <a:ext uri="{FF2B5EF4-FFF2-40B4-BE49-F238E27FC236}">
                <a16:creationId xmlns:a16="http://schemas.microsoft.com/office/drawing/2014/main" id="{825BFD6E-4300-D2E7-2EDB-CF04CAE08E5F}"/>
              </a:ext>
            </a:extLst>
          </p:cNvPr>
          <p:cNvSpPr/>
          <p:nvPr/>
        </p:nvSpPr>
        <p:spPr>
          <a:xfrm>
            <a:off x="142875" y="4296942"/>
            <a:ext cx="4773613" cy="369332"/>
          </a:xfrm>
          <a:prstGeom prst="rect">
            <a:avLst/>
          </a:prstGeom>
        </p:spPr>
        <p:txBody>
          <a:bodyPr wrap="square" lIns="0" tIns="0" rIns="0" bIns="0">
            <a:spAutoFit/>
          </a:bodyPr>
          <a:lstStyle/>
          <a:p>
            <a:r>
              <a:rPr lang="ja-JP" altLang="en-US" sz="400" dirty="0">
                <a:latin typeface="+mn-ea"/>
              </a:rPr>
              <a:t>●マイスターズウッドフロアー トリプルコートは自然な仕上がり表現のため色・柄のバラツキを持たせています。施工時には仮並べを行い、部屋全体の色・柄のバランスをご確認ください。 ●「エコ配慮」とは、木質系の再生資源及びパナソニック独自基準に基づく、再生可能な森林から産出された木材（森林認証材、植林材、国産材など）を使用していることを表しています。 ●「複合合板」とは、複数の板を接着剤で貼り合わせたり、表面の傷やへこみに配慮した材料などを複合させた基材のことを表しています。</a:t>
            </a:r>
            <a:r>
              <a:rPr lang="en-US" altLang="ja-JP" sz="400" dirty="0">
                <a:latin typeface="+mn-ea"/>
              </a:rPr>
              <a:t>※1 </a:t>
            </a:r>
            <a:r>
              <a:rPr lang="ja-JP" altLang="en-US" sz="400" dirty="0">
                <a:latin typeface="+mn-ea"/>
              </a:rPr>
              <a:t>一般の木質系床材に比べ、ペットの傷や汚れに配慮した床材となっておりますが、必ずしも傷や汚れがつかないというわけではありません。 </a:t>
            </a:r>
            <a:r>
              <a:rPr lang="en-US" altLang="ja-JP" sz="400" dirty="0">
                <a:latin typeface="+mn-ea"/>
              </a:rPr>
              <a:t>※2 </a:t>
            </a:r>
            <a:r>
              <a:rPr lang="ja-JP" altLang="en-US" sz="400" dirty="0">
                <a:latin typeface="+mn-ea"/>
              </a:rPr>
              <a:t>ペット対応時や、洗面所・トイレなどへの施工時には、さねの接合部にシリコンシーリング・さね部専用ボンド（</a:t>
            </a:r>
            <a:r>
              <a:rPr lang="en-US" altLang="ja-JP" sz="400" dirty="0">
                <a:latin typeface="+mn-ea"/>
              </a:rPr>
              <a:t>KE9501E</a:t>
            </a:r>
            <a:r>
              <a:rPr lang="ja-JP" altLang="en-US" sz="400" dirty="0">
                <a:latin typeface="+mn-ea"/>
              </a:rPr>
              <a:t>）を施してください。 </a:t>
            </a:r>
            <a:r>
              <a:rPr lang="en-US" altLang="ja-JP" sz="400" dirty="0">
                <a:latin typeface="+mn-ea"/>
              </a:rPr>
              <a:t>※3 </a:t>
            </a:r>
            <a:r>
              <a:rPr lang="ja-JP" altLang="en-US" sz="400" dirty="0">
                <a:latin typeface="+mn-ea"/>
              </a:rPr>
              <a:t>ペットの排泄物などを放置すると変色や膨れなど不具合の原因となるため、すぐに拭き取ってください。 </a:t>
            </a:r>
            <a:r>
              <a:rPr lang="en-US" altLang="ja-JP" sz="400" dirty="0">
                <a:latin typeface="+mn-ea"/>
              </a:rPr>
              <a:t>※4 </a:t>
            </a:r>
            <a:r>
              <a:rPr lang="ja-JP" altLang="en-US" sz="400" dirty="0">
                <a:latin typeface="+mn-ea"/>
              </a:rPr>
              <a:t>表面保護のためワックスもかけられますが、床材表面の塗膜性能は発揮できなくなります。 </a:t>
            </a:r>
            <a:r>
              <a:rPr lang="en-US" altLang="ja-JP" sz="400" dirty="0">
                <a:latin typeface="+mn-ea"/>
              </a:rPr>
              <a:t>※5 </a:t>
            </a:r>
            <a:r>
              <a:rPr lang="ja-JP" altLang="en-US" sz="400" dirty="0">
                <a:latin typeface="+mn-ea"/>
              </a:rPr>
              <a:t>球状及び金属製キャスターや、小径のキャスター付き家具はご使用をお避けください。へこみや傷が発生する場合があります。 </a:t>
            </a:r>
            <a:r>
              <a:rPr lang="en-US" altLang="ja-JP" sz="400" dirty="0">
                <a:latin typeface="+mn-ea"/>
              </a:rPr>
              <a:t>※</a:t>
            </a:r>
            <a:r>
              <a:rPr lang="ja-JP" altLang="en-US" sz="400" dirty="0">
                <a:latin typeface="+mn-ea"/>
              </a:rPr>
              <a:t>天然木ならではのキャラクターについてはカタログをご参照ください。 </a:t>
            </a:r>
            <a:r>
              <a:rPr lang="en-US" altLang="ja-JP" sz="400" dirty="0">
                <a:latin typeface="+mn-ea"/>
              </a:rPr>
              <a:t>※6 </a:t>
            </a:r>
            <a:r>
              <a:rPr lang="ja-JP" altLang="en-US" sz="400" dirty="0">
                <a:latin typeface="+mn-ea"/>
              </a:rPr>
              <a:t>設置条件、取扱い上の注意がありますので詳細はカタログをご覧ください。</a:t>
            </a:r>
          </a:p>
        </p:txBody>
      </p:sp>
      <p:sp>
        <p:nvSpPr>
          <p:cNvPr id="14" name="タイトル 26">
            <a:extLst>
              <a:ext uri="{FF2B5EF4-FFF2-40B4-BE49-F238E27FC236}">
                <a16:creationId xmlns:a16="http://schemas.microsoft.com/office/drawing/2014/main" id="{D02899E6-A2BD-1726-4639-F23D16550EFC}"/>
              </a:ext>
            </a:extLst>
          </p:cNvPr>
          <p:cNvSpPr txBox="1">
            <a:spLocks/>
          </p:cNvSpPr>
          <p:nvPr/>
        </p:nvSpPr>
        <p:spPr>
          <a:xfrm>
            <a:off x="0" y="-283837"/>
            <a:ext cx="3297238" cy="270015"/>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1100" b="1" dirty="0">
                <a:solidFill>
                  <a:srgbClr val="000000"/>
                </a:solidFill>
                <a:latin typeface="+mn-ea"/>
                <a:ea typeface="+mn-ea"/>
                <a:cs typeface="+mn-cs"/>
              </a:rPr>
              <a:t>マイスターズウッドフロアー トリプルコート</a:t>
            </a:r>
          </a:p>
        </p:txBody>
      </p:sp>
      <p:sp>
        <p:nvSpPr>
          <p:cNvPr id="15" name="タイトル 14">
            <a:extLst>
              <a:ext uri="{FF2B5EF4-FFF2-40B4-BE49-F238E27FC236}">
                <a16:creationId xmlns:a16="http://schemas.microsoft.com/office/drawing/2014/main" id="{8E9243A8-24B9-3E8B-0534-CF683DB1605F}"/>
              </a:ext>
            </a:extLst>
          </p:cNvPr>
          <p:cNvSpPr>
            <a:spLocks noGrp="1"/>
          </p:cNvSpPr>
          <p:nvPr>
            <p:ph type="title"/>
          </p:nvPr>
        </p:nvSpPr>
        <p:spPr/>
        <p:txBody>
          <a:bodyPr/>
          <a:lstStyle/>
          <a:p>
            <a:r>
              <a:rPr lang="ja-JP" altLang="en-US" sz="1200" b="1" dirty="0">
                <a:solidFill>
                  <a:schemeClr val="bg1"/>
                </a:solidFill>
                <a:latin typeface="+mn-ea"/>
                <a:ea typeface="+mn-ea"/>
              </a:rPr>
              <a:t>床材　</a:t>
            </a:r>
            <a:r>
              <a:rPr lang="ja-JP" altLang="en-US" dirty="0">
                <a:latin typeface="+mn-ea"/>
                <a:ea typeface="+mn-ea"/>
              </a:rPr>
              <a:t>マイスターズウッドフロアー トリプルコート</a:t>
            </a:r>
          </a:p>
        </p:txBody>
      </p:sp>
      <p:grpSp>
        <p:nvGrpSpPr>
          <p:cNvPr id="3" name="グループ化 2">
            <a:extLst>
              <a:ext uri="{FF2B5EF4-FFF2-40B4-BE49-F238E27FC236}">
                <a16:creationId xmlns:a16="http://schemas.microsoft.com/office/drawing/2014/main" id="{3F4B7D75-EA8B-43E8-8921-C5656AFCBC2B}"/>
              </a:ext>
            </a:extLst>
          </p:cNvPr>
          <p:cNvGrpSpPr/>
          <p:nvPr/>
        </p:nvGrpSpPr>
        <p:grpSpPr>
          <a:xfrm>
            <a:off x="5988209" y="4727418"/>
            <a:ext cx="1884161" cy="1959242"/>
            <a:chOff x="6009759" y="4727418"/>
            <a:chExt cx="1884161" cy="1959242"/>
          </a:xfrm>
        </p:grpSpPr>
        <p:sp>
          <p:nvSpPr>
            <p:cNvPr id="157" name="Rectangle 14">
              <a:extLst>
                <a:ext uri="{FF2B5EF4-FFF2-40B4-BE49-F238E27FC236}">
                  <a16:creationId xmlns:a16="http://schemas.microsoft.com/office/drawing/2014/main" id="{73EC4E2D-1921-C68B-60F6-72660081076D}"/>
                </a:ext>
              </a:extLst>
            </p:cNvPr>
            <p:cNvSpPr>
              <a:spLocks noChangeArrowheads="1"/>
            </p:cNvSpPr>
            <p:nvPr/>
          </p:nvSpPr>
          <p:spPr bwMode="auto">
            <a:xfrm>
              <a:off x="6009759" y="4727418"/>
              <a:ext cx="1884161" cy="1943616"/>
            </a:xfrm>
            <a:prstGeom prst="rect">
              <a:avLst/>
            </a:prstGeom>
            <a:solidFill>
              <a:srgbClr val="F7F7D6"/>
            </a:solidFill>
            <a:ln w="6350">
              <a:noFill/>
              <a:miter lim="800000"/>
              <a:headEnd/>
              <a:tailEnd/>
            </a:ln>
            <a:effectLst/>
          </p:spPr>
          <p:txBody>
            <a:bodyPr wrap="none" anchor="ctr"/>
            <a:lstStyle/>
            <a:p>
              <a:pPr algn="ctr"/>
              <a:endParaRPr lang="ja-JP" altLang="en-US" sz="1200" dirty="0">
                <a:solidFill>
                  <a:srgbClr val="C0C0C0"/>
                </a:solidFill>
                <a:latin typeface="+mn-ea"/>
              </a:endParaRPr>
            </a:p>
          </p:txBody>
        </p:sp>
        <p:sp>
          <p:nvSpPr>
            <p:cNvPr id="158" name="正方形/長方形 157">
              <a:extLst>
                <a:ext uri="{FF2B5EF4-FFF2-40B4-BE49-F238E27FC236}">
                  <a16:creationId xmlns:a16="http://schemas.microsoft.com/office/drawing/2014/main" id="{889C83DD-F719-DF87-3A02-AD3FE225F9E5}"/>
                </a:ext>
              </a:extLst>
            </p:cNvPr>
            <p:cNvSpPr/>
            <p:nvPr/>
          </p:nvSpPr>
          <p:spPr>
            <a:xfrm>
              <a:off x="6092297" y="5986505"/>
              <a:ext cx="1538883" cy="246221"/>
            </a:xfrm>
            <a:prstGeom prst="rect">
              <a:avLst/>
            </a:prstGeom>
          </p:spPr>
          <p:txBody>
            <a:bodyPr wrap="none" lIns="0" tIns="0" rIns="0" bIns="0">
              <a:spAutoFit/>
            </a:bodyPr>
            <a:lstStyle/>
            <a:p>
              <a:r>
                <a:rPr lang="ja-JP" altLang="en-US" sz="800" b="1" dirty="0">
                  <a:latin typeface="+mn-ea"/>
                </a:rPr>
                <a:t>同じ突き板をつかって統一感を演出</a:t>
              </a:r>
              <a:endParaRPr lang="en-US" altLang="ja-JP" sz="800" b="1" dirty="0">
                <a:latin typeface="+mn-ea"/>
              </a:endParaRPr>
            </a:p>
            <a:p>
              <a:r>
                <a:rPr lang="ja-JP" altLang="en-US" sz="800" b="1" dirty="0">
                  <a:latin typeface="+mn-ea"/>
                </a:rPr>
                <a:t>マイスターズウッド階段</a:t>
              </a:r>
            </a:p>
          </p:txBody>
        </p:sp>
        <p:pic>
          <p:nvPicPr>
            <p:cNvPr id="159" name="図 158">
              <a:extLst>
                <a:ext uri="{FF2B5EF4-FFF2-40B4-BE49-F238E27FC236}">
                  <a16:creationId xmlns:a16="http://schemas.microsoft.com/office/drawing/2014/main" id="{9ABB3119-13D5-6671-CA5C-3B456655E692}"/>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6103054" y="5095980"/>
              <a:ext cx="1690145" cy="854929"/>
            </a:xfrm>
            <a:prstGeom prst="rect">
              <a:avLst/>
            </a:prstGeom>
          </p:spPr>
        </p:pic>
        <p:sp>
          <p:nvSpPr>
            <p:cNvPr id="160" name="正方形/長方形 159">
              <a:extLst>
                <a:ext uri="{FF2B5EF4-FFF2-40B4-BE49-F238E27FC236}">
                  <a16:creationId xmlns:a16="http://schemas.microsoft.com/office/drawing/2014/main" id="{148E16C3-A049-2055-BBFA-20C86AAE6E11}"/>
                </a:ext>
              </a:extLst>
            </p:cNvPr>
            <p:cNvSpPr/>
            <p:nvPr/>
          </p:nvSpPr>
          <p:spPr>
            <a:xfrm>
              <a:off x="6092297" y="6301939"/>
              <a:ext cx="1700902" cy="384721"/>
            </a:xfrm>
            <a:prstGeom prst="rect">
              <a:avLst/>
            </a:prstGeom>
          </p:spPr>
          <p:txBody>
            <a:bodyPr wrap="square" lIns="0" tIns="0" rIns="0" bIns="0">
              <a:spAutoFit/>
            </a:bodyPr>
            <a:lstStyle/>
            <a:p>
              <a:r>
                <a:rPr lang="ja-JP" altLang="en-US" sz="600" dirty="0">
                  <a:latin typeface="+mn-ea"/>
                </a:rPr>
                <a:t>マイスターズウッドの床材と同じ素材。</a:t>
              </a:r>
            </a:p>
            <a:p>
              <a:r>
                <a:rPr lang="ja-JP" altLang="en-US" sz="600" dirty="0">
                  <a:latin typeface="+mn-ea"/>
                </a:rPr>
                <a:t>床材と揃えることで統一感のある空間を演出できる“天然木突き板仕上げ”階段です。</a:t>
              </a:r>
              <a:endParaRPr lang="en-US" altLang="ja-JP" sz="600" dirty="0">
                <a:latin typeface="+mn-ea"/>
              </a:endParaRPr>
            </a:p>
            <a:p>
              <a:r>
                <a:rPr lang="ja-JP" altLang="en-US" sz="350" dirty="0">
                  <a:latin typeface="+mn-ea"/>
                </a:rPr>
                <a:t>上記</a:t>
              </a:r>
              <a:r>
                <a:rPr lang="en-US" altLang="ja-JP" sz="350" dirty="0">
                  <a:latin typeface="+mn-ea"/>
                </a:rPr>
                <a:t>※</a:t>
              </a:r>
              <a:r>
                <a:rPr lang="ja-JP" altLang="en-US" sz="350" dirty="0">
                  <a:latin typeface="+mn-ea"/>
                </a:rPr>
                <a:t>の</a:t>
              </a:r>
              <a:r>
                <a:rPr lang="en-US" altLang="ja-JP" sz="350" dirty="0">
                  <a:latin typeface="+mn-ea"/>
                </a:rPr>
                <a:t>4</a:t>
              </a:r>
              <a:r>
                <a:rPr lang="ja-JP" altLang="en-US" sz="350" dirty="0">
                  <a:latin typeface="+mn-ea"/>
                </a:rPr>
                <a:t>色は同色の突き板の踏み板をご用意していませんが、ベリティス階段とコーディネイトが可能です。</a:t>
              </a:r>
            </a:p>
          </p:txBody>
        </p:sp>
        <p:sp>
          <p:nvSpPr>
            <p:cNvPr id="161" name="正方形/長方形 160">
              <a:extLst>
                <a:ext uri="{FF2B5EF4-FFF2-40B4-BE49-F238E27FC236}">
                  <a16:creationId xmlns:a16="http://schemas.microsoft.com/office/drawing/2014/main" id="{D7611F6D-50F8-101A-2D3A-9A804384507B}"/>
                </a:ext>
              </a:extLst>
            </p:cNvPr>
            <p:cNvSpPr/>
            <p:nvPr/>
          </p:nvSpPr>
          <p:spPr>
            <a:xfrm>
              <a:off x="6009759" y="4822188"/>
              <a:ext cx="1865847" cy="184666"/>
            </a:xfrm>
            <a:prstGeom prst="rect">
              <a:avLst/>
            </a:prstGeom>
          </p:spPr>
          <p:txBody>
            <a:bodyPr wrap="square" lIns="0" tIns="0" rIns="0" bIns="0">
              <a:spAutoFit/>
            </a:bodyPr>
            <a:lstStyle/>
            <a:p>
              <a:pPr algn="ctr"/>
              <a:r>
                <a:rPr lang="ja-JP" altLang="en-US" sz="1200" b="1" dirty="0">
                  <a:solidFill>
                    <a:srgbClr val="953735"/>
                  </a:solidFill>
                  <a:latin typeface="+mn-ea"/>
                </a:rPr>
                <a:t>おすすめの階段</a:t>
              </a:r>
            </a:p>
          </p:txBody>
        </p:sp>
      </p:grpSp>
      <p:grpSp>
        <p:nvGrpSpPr>
          <p:cNvPr id="86" name="グループ化 85">
            <a:extLst>
              <a:ext uri="{FF2B5EF4-FFF2-40B4-BE49-F238E27FC236}">
                <a16:creationId xmlns:a16="http://schemas.microsoft.com/office/drawing/2014/main" id="{8059D60C-7CC2-4E1F-0708-3969DA546AC6}"/>
              </a:ext>
            </a:extLst>
          </p:cNvPr>
          <p:cNvGrpSpPr/>
          <p:nvPr/>
        </p:nvGrpSpPr>
        <p:grpSpPr>
          <a:xfrm>
            <a:off x="4991098" y="2705161"/>
            <a:ext cx="4775202" cy="1944000"/>
            <a:chOff x="4991098" y="2705161"/>
            <a:chExt cx="4775202" cy="1944000"/>
          </a:xfrm>
        </p:grpSpPr>
        <p:sp>
          <p:nvSpPr>
            <p:cNvPr id="141" name="正方形/長方形 140"/>
            <p:cNvSpPr/>
            <p:nvPr/>
          </p:nvSpPr>
          <p:spPr>
            <a:xfrm>
              <a:off x="5085410" y="2887217"/>
              <a:ext cx="4497680" cy="138499"/>
            </a:xfrm>
            <a:prstGeom prst="rect">
              <a:avLst/>
            </a:prstGeom>
          </p:spPr>
          <p:txBody>
            <a:bodyPr wrap="square" lIns="0" tIns="0" rIns="0" bIns="0">
              <a:spAutoFit/>
            </a:bodyPr>
            <a:lstStyle/>
            <a:p>
              <a:r>
                <a:rPr lang="ja-JP" altLang="en-US" sz="900" b="1" dirty="0">
                  <a:latin typeface="+mn-ea"/>
                </a:rPr>
                <a:t>天然木ならではの美しさと高い性能を備えた床材です。</a:t>
              </a:r>
            </a:p>
          </p:txBody>
        </p:sp>
        <p:grpSp>
          <p:nvGrpSpPr>
            <p:cNvPr id="16" name="グループ化 15">
              <a:extLst>
                <a:ext uri="{FF2B5EF4-FFF2-40B4-BE49-F238E27FC236}">
                  <a16:creationId xmlns:a16="http://schemas.microsoft.com/office/drawing/2014/main" id="{63470563-B35D-2D0E-FB38-AAE3F61AE30D}"/>
                </a:ext>
              </a:extLst>
            </p:cNvPr>
            <p:cNvGrpSpPr/>
            <p:nvPr/>
          </p:nvGrpSpPr>
          <p:grpSpPr>
            <a:xfrm>
              <a:off x="4991098" y="2705161"/>
              <a:ext cx="4775202" cy="1944000"/>
              <a:chOff x="4991098" y="2705161"/>
              <a:chExt cx="4775202" cy="1944000"/>
            </a:xfrm>
          </p:grpSpPr>
          <p:sp>
            <p:nvSpPr>
              <p:cNvPr id="18" name="Rectangle 14">
                <a:extLst>
                  <a:ext uri="{FF2B5EF4-FFF2-40B4-BE49-F238E27FC236}">
                    <a16:creationId xmlns:a16="http://schemas.microsoft.com/office/drawing/2014/main" id="{865BF6F4-21F4-AFC7-AA1F-11E163984E90}"/>
                  </a:ext>
                </a:extLst>
              </p:cNvPr>
              <p:cNvSpPr>
                <a:spLocks noChangeArrowheads="1"/>
              </p:cNvSpPr>
              <p:nvPr/>
            </p:nvSpPr>
            <p:spPr bwMode="auto">
              <a:xfrm>
                <a:off x="4991100" y="2705161"/>
                <a:ext cx="4775200" cy="1944000"/>
              </a:xfrm>
              <a:prstGeom prst="rect">
                <a:avLst/>
              </a:prstGeom>
              <a:noFill/>
              <a:ln w="6350">
                <a:solidFill>
                  <a:srgbClr val="4D4D4D"/>
                </a:solidFill>
                <a:miter lim="800000"/>
                <a:headEnd/>
                <a:tailEnd/>
              </a:ln>
              <a:effectLst/>
              <a:extLst>
                <a:ext uri="{909E8E84-426E-40DD-AFC4-6F175D3DCCD1}">
                  <a14:hiddenFill xmlns:a14="http://schemas.microsoft.com/office/drawing/2010/main">
                    <a:solidFill>
                      <a:srgbClr val="EAEA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en-US" sz="1200" dirty="0">
                  <a:latin typeface="+mn-ea"/>
                </a:endParaRPr>
              </a:p>
            </p:txBody>
          </p:sp>
          <p:sp>
            <p:nvSpPr>
              <p:cNvPr id="19" name="Rectangle 24">
                <a:extLst>
                  <a:ext uri="{FF2B5EF4-FFF2-40B4-BE49-F238E27FC236}">
                    <a16:creationId xmlns:a16="http://schemas.microsoft.com/office/drawing/2014/main" id="{B9957E8F-9340-4C50-F16A-12D84941ACC1}"/>
                  </a:ext>
                </a:extLst>
              </p:cNvPr>
              <p:cNvSpPr>
                <a:spLocks noChangeArrowheads="1"/>
              </p:cNvSpPr>
              <p:nvPr/>
            </p:nvSpPr>
            <p:spPr bwMode="auto">
              <a:xfrm>
                <a:off x="4991098" y="2705163"/>
                <a:ext cx="4775201" cy="126767"/>
              </a:xfrm>
              <a:prstGeom prst="rect">
                <a:avLst/>
              </a:prstGeom>
              <a:solidFill>
                <a:srgbClr val="4D4D4D"/>
              </a:solidFill>
              <a:ln w="6350">
                <a:solidFill>
                  <a:srgbClr val="4D4D4D"/>
                </a:solidFill>
                <a:miter lim="800000"/>
                <a:headEnd/>
                <a:tailEnd/>
              </a:ln>
              <a:effectLst/>
            </p:spPr>
            <p:txBody>
              <a:bodyPr wrap="none" tIns="0" rIns="0" bIns="0" anchor="ctr"/>
              <a:lstStyle/>
              <a:p>
                <a:r>
                  <a:rPr lang="ja-JP" altLang="en-US" sz="800" dirty="0">
                    <a:solidFill>
                      <a:schemeClr val="bg1"/>
                    </a:solidFill>
                    <a:latin typeface="+mn-ea"/>
                  </a:rPr>
                  <a:t>カラーバリエーション</a:t>
                </a:r>
                <a:endParaRPr lang="en-US" altLang="ja-JP" sz="800" dirty="0">
                  <a:solidFill>
                    <a:schemeClr val="bg1"/>
                  </a:solidFill>
                  <a:latin typeface="+mn-ea"/>
                </a:endParaRPr>
              </a:p>
            </p:txBody>
          </p:sp>
        </p:grpSp>
        <p:pic>
          <p:nvPicPr>
            <p:cNvPr id="24" name="図 23">
              <a:extLst>
                <a:ext uri="{FF2B5EF4-FFF2-40B4-BE49-F238E27FC236}">
                  <a16:creationId xmlns:a16="http://schemas.microsoft.com/office/drawing/2014/main" id="{EAE778D3-2C72-750A-2EFC-E56355AF15CF}"/>
                </a:ext>
              </a:extLst>
            </p:cNvPr>
            <p:cNvPicPr preferRelativeResize="0">
              <a:picLocks noChangeAspect="1"/>
            </p:cNvPicPr>
            <p:nvPr/>
          </p:nvPicPr>
          <p:blipFill>
            <a:blip r:embed="rId6"/>
            <a:stretch>
              <a:fillRect/>
            </a:stretch>
          </p:blipFill>
          <p:spPr>
            <a:xfrm>
              <a:off x="5085410" y="3112743"/>
              <a:ext cx="1102500" cy="360000"/>
            </a:xfrm>
            <a:prstGeom prst="rect">
              <a:avLst/>
            </a:prstGeom>
          </p:spPr>
        </p:pic>
        <p:pic>
          <p:nvPicPr>
            <p:cNvPr id="32" name="図 31">
              <a:extLst>
                <a:ext uri="{FF2B5EF4-FFF2-40B4-BE49-F238E27FC236}">
                  <a16:creationId xmlns:a16="http://schemas.microsoft.com/office/drawing/2014/main" id="{D4BE4427-DB3D-3017-6875-409F0F5A992C}"/>
                </a:ext>
              </a:extLst>
            </p:cNvPr>
            <p:cNvPicPr preferRelativeResize="0">
              <a:picLocks noChangeAspect="1"/>
            </p:cNvPicPr>
            <p:nvPr/>
          </p:nvPicPr>
          <p:blipFill>
            <a:blip r:embed="rId7"/>
            <a:stretch>
              <a:fillRect/>
            </a:stretch>
          </p:blipFill>
          <p:spPr>
            <a:xfrm>
              <a:off x="6244646" y="3112743"/>
              <a:ext cx="1096271" cy="360000"/>
            </a:xfrm>
            <a:prstGeom prst="rect">
              <a:avLst/>
            </a:prstGeom>
          </p:spPr>
        </p:pic>
        <p:pic>
          <p:nvPicPr>
            <p:cNvPr id="34" name="図 33">
              <a:extLst>
                <a:ext uri="{FF2B5EF4-FFF2-40B4-BE49-F238E27FC236}">
                  <a16:creationId xmlns:a16="http://schemas.microsoft.com/office/drawing/2014/main" id="{861FBBB7-5CC0-1D66-CF83-F57418EB3E0A}"/>
                </a:ext>
              </a:extLst>
            </p:cNvPr>
            <p:cNvPicPr preferRelativeResize="0">
              <a:picLocks noChangeAspect="1"/>
            </p:cNvPicPr>
            <p:nvPr/>
          </p:nvPicPr>
          <p:blipFill>
            <a:blip r:embed="rId8"/>
            <a:stretch>
              <a:fillRect/>
            </a:stretch>
          </p:blipFill>
          <p:spPr>
            <a:xfrm>
              <a:off x="7403882" y="3112743"/>
              <a:ext cx="1096271" cy="360000"/>
            </a:xfrm>
            <a:prstGeom prst="rect">
              <a:avLst/>
            </a:prstGeom>
          </p:spPr>
        </p:pic>
        <p:pic>
          <p:nvPicPr>
            <p:cNvPr id="36" name="図 35">
              <a:extLst>
                <a:ext uri="{FF2B5EF4-FFF2-40B4-BE49-F238E27FC236}">
                  <a16:creationId xmlns:a16="http://schemas.microsoft.com/office/drawing/2014/main" id="{DA18DC59-8EAE-CABD-DEEC-5C1922FFBBC3}"/>
                </a:ext>
              </a:extLst>
            </p:cNvPr>
            <p:cNvPicPr preferRelativeResize="0">
              <a:picLocks noChangeAspect="1"/>
            </p:cNvPicPr>
            <p:nvPr/>
          </p:nvPicPr>
          <p:blipFill>
            <a:blip r:embed="rId9"/>
            <a:stretch>
              <a:fillRect/>
            </a:stretch>
          </p:blipFill>
          <p:spPr>
            <a:xfrm>
              <a:off x="8569348" y="3112743"/>
              <a:ext cx="1096271" cy="360000"/>
            </a:xfrm>
            <a:prstGeom prst="rect">
              <a:avLst/>
            </a:prstGeom>
          </p:spPr>
        </p:pic>
        <p:pic>
          <p:nvPicPr>
            <p:cNvPr id="38" name="図 37">
              <a:extLst>
                <a:ext uri="{FF2B5EF4-FFF2-40B4-BE49-F238E27FC236}">
                  <a16:creationId xmlns:a16="http://schemas.microsoft.com/office/drawing/2014/main" id="{D5AAFD6F-86FE-87B3-8F2E-A5B39513A461}"/>
                </a:ext>
              </a:extLst>
            </p:cNvPr>
            <p:cNvPicPr preferRelativeResize="0">
              <a:picLocks noChangeAspect="1"/>
            </p:cNvPicPr>
            <p:nvPr/>
          </p:nvPicPr>
          <p:blipFill>
            <a:blip r:embed="rId10"/>
            <a:stretch>
              <a:fillRect/>
            </a:stretch>
          </p:blipFill>
          <p:spPr>
            <a:xfrm>
              <a:off x="5085410" y="3621139"/>
              <a:ext cx="1096271" cy="360000"/>
            </a:xfrm>
            <a:prstGeom prst="rect">
              <a:avLst/>
            </a:prstGeom>
          </p:spPr>
        </p:pic>
        <p:pic>
          <p:nvPicPr>
            <p:cNvPr id="40" name="図 39">
              <a:extLst>
                <a:ext uri="{FF2B5EF4-FFF2-40B4-BE49-F238E27FC236}">
                  <a16:creationId xmlns:a16="http://schemas.microsoft.com/office/drawing/2014/main" id="{3C5B7AC9-069E-006D-F010-C4A07556A680}"/>
                </a:ext>
              </a:extLst>
            </p:cNvPr>
            <p:cNvPicPr preferRelativeResize="0">
              <a:picLocks noChangeAspect="1"/>
            </p:cNvPicPr>
            <p:nvPr/>
          </p:nvPicPr>
          <p:blipFill>
            <a:blip r:embed="rId11"/>
            <a:stretch>
              <a:fillRect/>
            </a:stretch>
          </p:blipFill>
          <p:spPr>
            <a:xfrm>
              <a:off x="6244646" y="3621139"/>
              <a:ext cx="1102500" cy="360000"/>
            </a:xfrm>
            <a:prstGeom prst="rect">
              <a:avLst/>
            </a:prstGeom>
          </p:spPr>
        </p:pic>
        <p:pic>
          <p:nvPicPr>
            <p:cNvPr id="50" name="図 49">
              <a:extLst>
                <a:ext uri="{FF2B5EF4-FFF2-40B4-BE49-F238E27FC236}">
                  <a16:creationId xmlns:a16="http://schemas.microsoft.com/office/drawing/2014/main" id="{01CCB454-9EC7-F3A5-1B64-5EA027F557EF}"/>
                </a:ext>
              </a:extLst>
            </p:cNvPr>
            <p:cNvPicPr preferRelativeResize="0">
              <a:picLocks noChangeAspect="1"/>
            </p:cNvPicPr>
            <p:nvPr/>
          </p:nvPicPr>
          <p:blipFill>
            <a:blip r:embed="rId12"/>
            <a:stretch>
              <a:fillRect/>
            </a:stretch>
          </p:blipFill>
          <p:spPr>
            <a:xfrm>
              <a:off x="7403882" y="3621139"/>
              <a:ext cx="1102500" cy="360000"/>
            </a:xfrm>
            <a:prstGeom prst="rect">
              <a:avLst/>
            </a:prstGeom>
          </p:spPr>
        </p:pic>
        <p:pic>
          <p:nvPicPr>
            <p:cNvPr id="53" name="図 52">
              <a:extLst>
                <a:ext uri="{FF2B5EF4-FFF2-40B4-BE49-F238E27FC236}">
                  <a16:creationId xmlns:a16="http://schemas.microsoft.com/office/drawing/2014/main" id="{270CAD58-FA66-1AA8-0B89-B125BD226FD3}"/>
                </a:ext>
              </a:extLst>
            </p:cNvPr>
            <p:cNvPicPr preferRelativeResize="0">
              <a:picLocks noChangeAspect="1"/>
            </p:cNvPicPr>
            <p:nvPr/>
          </p:nvPicPr>
          <p:blipFill>
            <a:blip r:embed="rId13"/>
            <a:stretch>
              <a:fillRect/>
            </a:stretch>
          </p:blipFill>
          <p:spPr>
            <a:xfrm>
              <a:off x="8569348" y="3621139"/>
              <a:ext cx="1096271" cy="360000"/>
            </a:xfrm>
            <a:prstGeom prst="rect">
              <a:avLst/>
            </a:prstGeom>
          </p:spPr>
        </p:pic>
        <p:pic>
          <p:nvPicPr>
            <p:cNvPr id="60" name="図 59">
              <a:extLst>
                <a:ext uri="{FF2B5EF4-FFF2-40B4-BE49-F238E27FC236}">
                  <a16:creationId xmlns:a16="http://schemas.microsoft.com/office/drawing/2014/main" id="{056E21D0-5811-7C20-C8C4-3965433F6777}"/>
                </a:ext>
              </a:extLst>
            </p:cNvPr>
            <p:cNvPicPr preferRelativeResize="0">
              <a:picLocks noChangeAspect="1"/>
            </p:cNvPicPr>
            <p:nvPr/>
          </p:nvPicPr>
          <p:blipFill>
            <a:blip r:embed="rId14"/>
            <a:stretch>
              <a:fillRect/>
            </a:stretch>
          </p:blipFill>
          <p:spPr>
            <a:xfrm>
              <a:off x="5085410" y="4113369"/>
              <a:ext cx="1096271" cy="360000"/>
            </a:xfrm>
            <a:prstGeom prst="rect">
              <a:avLst/>
            </a:prstGeom>
          </p:spPr>
        </p:pic>
        <p:pic>
          <p:nvPicPr>
            <p:cNvPr id="69" name="図 68">
              <a:extLst>
                <a:ext uri="{FF2B5EF4-FFF2-40B4-BE49-F238E27FC236}">
                  <a16:creationId xmlns:a16="http://schemas.microsoft.com/office/drawing/2014/main" id="{4488E2A9-7CEF-4F3E-6B41-CD9C7C669968}"/>
                </a:ext>
              </a:extLst>
            </p:cNvPr>
            <p:cNvPicPr preferRelativeResize="0">
              <a:picLocks noChangeAspect="1"/>
            </p:cNvPicPr>
            <p:nvPr/>
          </p:nvPicPr>
          <p:blipFill>
            <a:blip r:embed="rId15"/>
            <a:stretch>
              <a:fillRect/>
            </a:stretch>
          </p:blipFill>
          <p:spPr>
            <a:xfrm>
              <a:off x="6244646" y="4113369"/>
              <a:ext cx="1096271" cy="360000"/>
            </a:xfrm>
            <a:prstGeom prst="rect">
              <a:avLst/>
            </a:prstGeom>
          </p:spPr>
        </p:pic>
        <p:sp>
          <p:nvSpPr>
            <p:cNvPr id="70" name="正方形/長方形 69">
              <a:extLst>
                <a:ext uri="{FF2B5EF4-FFF2-40B4-BE49-F238E27FC236}">
                  <a16:creationId xmlns:a16="http://schemas.microsoft.com/office/drawing/2014/main" id="{A5D44E5F-377A-13C3-DFA0-BD2E73D7EC15}"/>
                </a:ext>
              </a:extLst>
            </p:cNvPr>
            <p:cNvSpPr/>
            <p:nvPr/>
          </p:nvSpPr>
          <p:spPr>
            <a:xfrm>
              <a:off x="5085410" y="3480905"/>
              <a:ext cx="1120500" cy="92333"/>
            </a:xfrm>
            <a:prstGeom prst="rect">
              <a:avLst/>
            </a:prstGeom>
          </p:spPr>
          <p:txBody>
            <a:bodyPr wrap="none" lIns="0" tIns="0" rIns="0" bIns="0">
              <a:spAutoFit/>
            </a:bodyPr>
            <a:lstStyle/>
            <a:p>
              <a:r>
                <a:rPr lang="ja-JP" altLang="en-US" sz="600" spc="-50" dirty="0">
                  <a:latin typeface="+mn-ea"/>
                </a:rPr>
                <a:t>ウォールナットクリア（ｳｫｰﾙﾅｯﾄ突き板）</a:t>
              </a:r>
            </a:p>
          </p:txBody>
        </p:sp>
        <p:sp>
          <p:nvSpPr>
            <p:cNvPr id="71" name="正方形/長方形 70">
              <a:extLst>
                <a:ext uri="{FF2B5EF4-FFF2-40B4-BE49-F238E27FC236}">
                  <a16:creationId xmlns:a16="http://schemas.microsoft.com/office/drawing/2014/main" id="{26090CE0-A353-9E0D-A835-0938BD23C152}"/>
                </a:ext>
              </a:extLst>
            </p:cNvPr>
            <p:cNvSpPr/>
            <p:nvPr/>
          </p:nvSpPr>
          <p:spPr>
            <a:xfrm>
              <a:off x="8569348" y="3476302"/>
              <a:ext cx="928139" cy="92333"/>
            </a:xfrm>
            <a:prstGeom prst="rect">
              <a:avLst/>
            </a:prstGeom>
          </p:spPr>
          <p:txBody>
            <a:bodyPr wrap="none" lIns="0" tIns="0" rIns="0" bIns="0">
              <a:spAutoFit/>
            </a:bodyPr>
            <a:lstStyle/>
            <a:p>
              <a:r>
                <a:rPr lang="ja-JP" altLang="en-US" sz="600" dirty="0">
                  <a:latin typeface="+mn-ea"/>
                </a:rPr>
                <a:t>バーチクリア（バーチ突き板）</a:t>
              </a:r>
            </a:p>
          </p:txBody>
        </p:sp>
        <p:sp>
          <p:nvSpPr>
            <p:cNvPr id="72" name="正方形/長方形 71">
              <a:extLst>
                <a:ext uri="{FF2B5EF4-FFF2-40B4-BE49-F238E27FC236}">
                  <a16:creationId xmlns:a16="http://schemas.microsoft.com/office/drawing/2014/main" id="{FF4ADB01-FA7A-420F-F466-FE7480FE67EC}"/>
                </a:ext>
              </a:extLst>
            </p:cNvPr>
            <p:cNvSpPr/>
            <p:nvPr/>
          </p:nvSpPr>
          <p:spPr>
            <a:xfrm>
              <a:off x="5085410" y="3984691"/>
              <a:ext cx="998671" cy="92333"/>
            </a:xfrm>
            <a:prstGeom prst="rect">
              <a:avLst/>
            </a:prstGeom>
          </p:spPr>
          <p:txBody>
            <a:bodyPr wrap="none" lIns="0" tIns="0" rIns="0" bIns="0">
              <a:spAutoFit/>
            </a:bodyPr>
            <a:lstStyle/>
            <a:p>
              <a:r>
                <a:rPr lang="ja-JP" altLang="en-US" sz="600" dirty="0">
                  <a:latin typeface="+mn-ea"/>
                </a:rPr>
                <a:t>アッシュクリア（アッシュ突き板）</a:t>
              </a:r>
            </a:p>
          </p:txBody>
        </p:sp>
        <p:sp>
          <p:nvSpPr>
            <p:cNvPr id="73" name="正方形/長方形 72">
              <a:extLst>
                <a:ext uri="{FF2B5EF4-FFF2-40B4-BE49-F238E27FC236}">
                  <a16:creationId xmlns:a16="http://schemas.microsoft.com/office/drawing/2014/main" id="{436BDAEB-2E5A-8299-1679-4D312E324F9F}"/>
                </a:ext>
              </a:extLst>
            </p:cNvPr>
            <p:cNvSpPr/>
            <p:nvPr/>
          </p:nvSpPr>
          <p:spPr>
            <a:xfrm>
              <a:off x="8569348" y="3984691"/>
              <a:ext cx="976549" cy="92333"/>
            </a:xfrm>
            <a:prstGeom prst="rect">
              <a:avLst/>
            </a:prstGeom>
          </p:spPr>
          <p:txBody>
            <a:bodyPr wrap="none" lIns="0" tIns="0" rIns="0" bIns="0">
              <a:spAutoFit/>
            </a:bodyPr>
            <a:lstStyle/>
            <a:p>
              <a:r>
                <a:rPr lang="ja-JP" altLang="en-US" sz="600" spc="-40" dirty="0">
                  <a:latin typeface="+mn-ea"/>
                </a:rPr>
                <a:t>グレージュ色（アッシュ突き板</a:t>
              </a:r>
              <a:r>
                <a:rPr lang="ja-JP" altLang="en-US" sz="600" dirty="0">
                  <a:latin typeface="+mn-ea"/>
                </a:rPr>
                <a:t>）</a:t>
              </a:r>
              <a:r>
                <a:rPr lang="en-US" altLang="ja-JP" sz="600" baseline="30000" dirty="0">
                  <a:latin typeface="+mn-ea"/>
                </a:rPr>
                <a:t>※</a:t>
              </a:r>
              <a:endParaRPr lang="ja-JP" altLang="en-US" sz="600" spc="-40" dirty="0">
                <a:latin typeface="+mn-ea"/>
              </a:endParaRPr>
            </a:p>
          </p:txBody>
        </p:sp>
        <p:sp>
          <p:nvSpPr>
            <p:cNvPr id="74" name="正方形/長方形 73">
              <a:extLst>
                <a:ext uri="{FF2B5EF4-FFF2-40B4-BE49-F238E27FC236}">
                  <a16:creationId xmlns:a16="http://schemas.microsoft.com/office/drawing/2014/main" id="{93AF3EB1-95BF-3BAF-3034-C687D0B7E6FD}"/>
                </a:ext>
              </a:extLst>
            </p:cNvPr>
            <p:cNvSpPr/>
            <p:nvPr/>
          </p:nvSpPr>
          <p:spPr>
            <a:xfrm>
              <a:off x="5085410" y="4479530"/>
              <a:ext cx="1164221" cy="92333"/>
            </a:xfrm>
            <a:prstGeom prst="rect">
              <a:avLst/>
            </a:prstGeom>
          </p:spPr>
          <p:txBody>
            <a:bodyPr wrap="square" lIns="0" tIns="0" rIns="0" bIns="0">
              <a:spAutoFit/>
            </a:bodyPr>
            <a:lstStyle/>
            <a:p>
              <a:r>
                <a:rPr lang="ja-JP" altLang="en-US" sz="600" dirty="0">
                  <a:latin typeface="+mn-ea"/>
                </a:rPr>
                <a:t>ミスティグレー色（アッシュ突き板）</a:t>
              </a:r>
              <a:r>
                <a:rPr lang="en-US" altLang="ja-JP" sz="600" baseline="30000" dirty="0">
                  <a:latin typeface="+mn-ea"/>
                </a:rPr>
                <a:t>※</a:t>
              </a:r>
              <a:endParaRPr lang="ja-JP" altLang="en-US" sz="600" dirty="0">
                <a:latin typeface="+mn-ea"/>
              </a:endParaRPr>
            </a:p>
          </p:txBody>
        </p:sp>
        <p:sp>
          <p:nvSpPr>
            <p:cNvPr id="75" name="正方形/長方形 74">
              <a:extLst>
                <a:ext uri="{FF2B5EF4-FFF2-40B4-BE49-F238E27FC236}">
                  <a16:creationId xmlns:a16="http://schemas.microsoft.com/office/drawing/2014/main" id="{9A87B6B9-D2AF-962D-3B0B-FBAD2A54178D}"/>
                </a:ext>
              </a:extLst>
            </p:cNvPr>
            <p:cNvSpPr/>
            <p:nvPr/>
          </p:nvSpPr>
          <p:spPr>
            <a:xfrm>
              <a:off x="6244646" y="3480905"/>
              <a:ext cx="1027525" cy="92333"/>
            </a:xfrm>
            <a:prstGeom prst="rect">
              <a:avLst/>
            </a:prstGeom>
          </p:spPr>
          <p:txBody>
            <a:bodyPr wrap="none" lIns="0" tIns="0" rIns="0" bIns="0">
              <a:spAutoFit/>
            </a:bodyPr>
            <a:lstStyle/>
            <a:p>
              <a:r>
                <a:rPr lang="ja-JP" altLang="en-US" sz="600" dirty="0">
                  <a:latin typeface="+mn-ea"/>
                </a:rPr>
                <a:t>アカシアクリア（アカシア突き板）</a:t>
              </a:r>
            </a:p>
          </p:txBody>
        </p:sp>
        <p:sp>
          <p:nvSpPr>
            <p:cNvPr id="76" name="正方形/長方形 75">
              <a:extLst>
                <a:ext uri="{FF2B5EF4-FFF2-40B4-BE49-F238E27FC236}">
                  <a16:creationId xmlns:a16="http://schemas.microsoft.com/office/drawing/2014/main" id="{1A8F45BC-6BEC-37DB-5B2A-5FC96344D7E3}"/>
                </a:ext>
              </a:extLst>
            </p:cNvPr>
            <p:cNvSpPr/>
            <p:nvPr/>
          </p:nvSpPr>
          <p:spPr>
            <a:xfrm>
              <a:off x="6244646" y="3984691"/>
              <a:ext cx="977832" cy="92333"/>
            </a:xfrm>
            <a:prstGeom prst="rect">
              <a:avLst/>
            </a:prstGeom>
          </p:spPr>
          <p:txBody>
            <a:bodyPr wrap="none" lIns="0" tIns="0" rIns="0" bIns="0">
              <a:spAutoFit/>
            </a:bodyPr>
            <a:lstStyle/>
            <a:p>
              <a:r>
                <a:rPr lang="ja-JP" altLang="en-US" sz="600" dirty="0">
                  <a:latin typeface="+mn-ea"/>
                </a:rPr>
                <a:t>オーククリア（オーク突き板）</a:t>
              </a:r>
              <a:r>
                <a:rPr lang="en-US" altLang="ja-JP" sz="600" baseline="30000" dirty="0">
                  <a:latin typeface="+mn-ea"/>
                </a:rPr>
                <a:t>※</a:t>
              </a:r>
              <a:endParaRPr lang="ja-JP" altLang="en-US" sz="600" baseline="30000" dirty="0">
                <a:latin typeface="+mn-ea"/>
              </a:endParaRPr>
            </a:p>
          </p:txBody>
        </p:sp>
        <p:sp>
          <p:nvSpPr>
            <p:cNvPr id="77" name="正方形/長方形 76">
              <a:extLst>
                <a:ext uri="{FF2B5EF4-FFF2-40B4-BE49-F238E27FC236}">
                  <a16:creationId xmlns:a16="http://schemas.microsoft.com/office/drawing/2014/main" id="{4F537E49-21CF-27EF-E94D-3A2C37723470}"/>
                </a:ext>
              </a:extLst>
            </p:cNvPr>
            <p:cNvSpPr/>
            <p:nvPr/>
          </p:nvSpPr>
          <p:spPr>
            <a:xfrm>
              <a:off x="7403882" y="3480905"/>
              <a:ext cx="1142942" cy="92333"/>
            </a:xfrm>
            <a:prstGeom prst="rect">
              <a:avLst/>
            </a:prstGeom>
          </p:spPr>
          <p:txBody>
            <a:bodyPr wrap="none" lIns="0" tIns="0" rIns="0" bIns="0">
              <a:spAutoFit/>
            </a:bodyPr>
            <a:lstStyle/>
            <a:p>
              <a:r>
                <a:rPr lang="ja-JP" altLang="en-US" sz="600" spc="-60" dirty="0">
                  <a:latin typeface="+mn-ea"/>
                </a:rPr>
                <a:t>バーチラスティッククリア（バーチ突き板）</a:t>
              </a:r>
            </a:p>
          </p:txBody>
        </p:sp>
        <p:sp>
          <p:nvSpPr>
            <p:cNvPr id="78" name="正方形/長方形 77">
              <a:extLst>
                <a:ext uri="{FF2B5EF4-FFF2-40B4-BE49-F238E27FC236}">
                  <a16:creationId xmlns:a16="http://schemas.microsoft.com/office/drawing/2014/main" id="{1081EC8C-BF0A-43FF-A1DE-A807F26CB450}"/>
                </a:ext>
              </a:extLst>
            </p:cNvPr>
            <p:cNvSpPr/>
            <p:nvPr/>
          </p:nvSpPr>
          <p:spPr>
            <a:xfrm>
              <a:off x="7403882" y="3984691"/>
              <a:ext cx="1033937" cy="92333"/>
            </a:xfrm>
            <a:prstGeom prst="rect">
              <a:avLst/>
            </a:prstGeom>
          </p:spPr>
          <p:txBody>
            <a:bodyPr wrap="none" lIns="0" tIns="0" rIns="0" bIns="0">
              <a:spAutoFit/>
            </a:bodyPr>
            <a:lstStyle/>
            <a:p>
              <a:r>
                <a:rPr lang="ja-JP" altLang="en-US" sz="600" dirty="0">
                  <a:latin typeface="+mn-ea"/>
                </a:rPr>
                <a:t>メープルクリア（メープル突き板）</a:t>
              </a:r>
            </a:p>
          </p:txBody>
        </p:sp>
        <p:sp>
          <p:nvSpPr>
            <p:cNvPr id="79" name="正方形/長方形 78">
              <a:extLst>
                <a:ext uri="{FF2B5EF4-FFF2-40B4-BE49-F238E27FC236}">
                  <a16:creationId xmlns:a16="http://schemas.microsoft.com/office/drawing/2014/main" id="{B6073188-C855-E1B8-E0CC-629E070E1874}"/>
                </a:ext>
              </a:extLst>
            </p:cNvPr>
            <p:cNvSpPr/>
            <p:nvPr/>
          </p:nvSpPr>
          <p:spPr>
            <a:xfrm>
              <a:off x="6244646" y="4479530"/>
              <a:ext cx="1234312" cy="92333"/>
            </a:xfrm>
            <a:prstGeom prst="rect">
              <a:avLst/>
            </a:prstGeom>
          </p:spPr>
          <p:txBody>
            <a:bodyPr wrap="none" lIns="0" tIns="0" rIns="0" bIns="0">
              <a:spAutoFit/>
            </a:bodyPr>
            <a:lstStyle/>
            <a:p>
              <a:r>
                <a:rPr lang="ja-JP" altLang="en-US" sz="600" dirty="0">
                  <a:latin typeface="+mn-ea"/>
                </a:rPr>
                <a:t>フォギーホワイト色（アッシュ突き板）</a:t>
              </a:r>
              <a:r>
                <a:rPr lang="en-US" altLang="ja-JP" sz="600" baseline="30000" dirty="0">
                  <a:latin typeface="+mn-ea"/>
                </a:rPr>
                <a:t>※</a:t>
              </a:r>
              <a:endParaRPr lang="ja-JP" altLang="en-US" sz="600" dirty="0">
                <a:latin typeface="+mn-ea"/>
              </a:endParaRPr>
            </a:p>
          </p:txBody>
        </p:sp>
      </p:grpSp>
      <p:sp>
        <p:nvSpPr>
          <p:cNvPr id="52" name="Rectangle 14">
            <a:extLst>
              <a:ext uri="{FF2B5EF4-FFF2-40B4-BE49-F238E27FC236}">
                <a16:creationId xmlns:a16="http://schemas.microsoft.com/office/drawing/2014/main" id="{3FF50559-4408-E579-02F6-CCF5B323009E}"/>
              </a:ext>
            </a:extLst>
          </p:cNvPr>
          <p:cNvSpPr>
            <a:spLocks noChangeArrowheads="1"/>
          </p:cNvSpPr>
          <p:nvPr/>
        </p:nvSpPr>
        <p:spPr bwMode="auto">
          <a:xfrm>
            <a:off x="5291710" y="683235"/>
            <a:ext cx="2395959" cy="1953143"/>
          </a:xfrm>
          <a:prstGeom prst="rect">
            <a:avLst/>
          </a:prstGeom>
          <a:noFill/>
          <a:ln w="6350">
            <a:noFill/>
            <a:miter lim="800000"/>
            <a:headEnd/>
            <a:tailEnd/>
          </a:ln>
          <a:effectLst/>
        </p:spPr>
        <p:txBody>
          <a:bodyPr wrap="none" anchor="ctr"/>
          <a:lstStyle/>
          <a:p>
            <a:pPr algn="ctr"/>
            <a:endParaRPr lang="ja-JP" altLang="en-US" sz="1200" dirty="0">
              <a:latin typeface="+mn-ea"/>
            </a:endParaRPr>
          </a:p>
        </p:txBody>
      </p:sp>
      <p:grpSp>
        <p:nvGrpSpPr>
          <p:cNvPr id="29" name="グループ化 28">
            <a:extLst>
              <a:ext uri="{FF2B5EF4-FFF2-40B4-BE49-F238E27FC236}">
                <a16:creationId xmlns:a16="http://schemas.microsoft.com/office/drawing/2014/main" id="{20C2D7D1-AD0E-5EDD-5857-EFE843C1E109}"/>
              </a:ext>
            </a:extLst>
          </p:cNvPr>
          <p:cNvGrpSpPr/>
          <p:nvPr/>
        </p:nvGrpSpPr>
        <p:grpSpPr>
          <a:xfrm>
            <a:off x="4991099" y="688975"/>
            <a:ext cx="2412852" cy="1943100"/>
            <a:chOff x="4991099" y="688975"/>
            <a:chExt cx="2412852" cy="1943100"/>
          </a:xfrm>
        </p:grpSpPr>
        <p:sp>
          <p:nvSpPr>
            <p:cNvPr id="5" name="Rectangle 14">
              <a:extLst>
                <a:ext uri="{FF2B5EF4-FFF2-40B4-BE49-F238E27FC236}">
                  <a16:creationId xmlns:a16="http://schemas.microsoft.com/office/drawing/2014/main" id="{E2937F6C-EB1F-5340-5E12-F64529702AD1}"/>
                </a:ext>
              </a:extLst>
            </p:cNvPr>
            <p:cNvSpPr>
              <a:spLocks noChangeArrowheads="1"/>
            </p:cNvSpPr>
            <p:nvPr/>
          </p:nvSpPr>
          <p:spPr bwMode="auto">
            <a:xfrm>
              <a:off x="4991099" y="688975"/>
              <a:ext cx="2412852" cy="1943100"/>
            </a:xfrm>
            <a:prstGeom prst="rect">
              <a:avLst/>
            </a:prstGeom>
            <a:solidFill>
              <a:srgbClr val="997D5E"/>
            </a:solidFill>
            <a:ln w="6350">
              <a:noFill/>
              <a:miter lim="800000"/>
              <a:headEnd/>
              <a:tailEnd/>
            </a:ln>
            <a:effectLst/>
          </p:spPr>
          <p:txBody>
            <a:bodyPr wrap="none" anchor="ctr"/>
            <a:lstStyle/>
            <a:p>
              <a:pPr algn="ctr"/>
              <a:endParaRPr lang="ja-JP" altLang="en-US" sz="1200" dirty="0">
                <a:latin typeface="+mn-ea"/>
              </a:endParaRPr>
            </a:p>
          </p:txBody>
        </p:sp>
        <p:grpSp>
          <p:nvGrpSpPr>
            <p:cNvPr id="7" name="グループ化 6">
              <a:extLst>
                <a:ext uri="{FF2B5EF4-FFF2-40B4-BE49-F238E27FC236}">
                  <a16:creationId xmlns:a16="http://schemas.microsoft.com/office/drawing/2014/main" id="{880B396C-F31E-7391-5290-1B0E6B380CD4}"/>
                </a:ext>
              </a:extLst>
            </p:cNvPr>
            <p:cNvGrpSpPr/>
            <p:nvPr/>
          </p:nvGrpSpPr>
          <p:grpSpPr>
            <a:xfrm>
              <a:off x="4991100" y="947324"/>
              <a:ext cx="2412851" cy="355257"/>
              <a:chOff x="4991100" y="869365"/>
              <a:chExt cx="2412851" cy="355257"/>
            </a:xfrm>
          </p:grpSpPr>
          <p:sp>
            <p:nvSpPr>
              <p:cNvPr id="21" name="正方形/長方形 20">
                <a:extLst>
                  <a:ext uri="{FF2B5EF4-FFF2-40B4-BE49-F238E27FC236}">
                    <a16:creationId xmlns:a16="http://schemas.microsoft.com/office/drawing/2014/main" id="{5C6BD6C2-B0DF-31D4-67E1-08A705AB198C}"/>
                  </a:ext>
                </a:extLst>
              </p:cNvPr>
              <p:cNvSpPr/>
              <p:nvPr/>
            </p:nvSpPr>
            <p:spPr>
              <a:xfrm>
                <a:off x="4991100" y="1009178"/>
                <a:ext cx="2412851" cy="215444"/>
              </a:xfrm>
              <a:prstGeom prst="rect">
                <a:avLst/>
              </a:prstGeom>
            </p:spPr>
            <p:txBody>
              <a:bodyPr wrap="square" lIns="0" tIns="0" rIns="0" bIns="0">
                <a:spAutoFit/>
              </a:bodyPr>
              <a:lstStyle/>
              <a:p>
                <a:pPr algn="ctr"/>
                <a:r>
                  <a:rPr lang="ja-JP" altLang="en-US" sz="1400" b="1" dirty="0">
                    <a:solidFill>
                      <a:srgbClr val="FFFFFF"/>
                    </a:solidFill>
                    <a:latin typeface="+mn-ea"/>
                  </a:rPr>
                  <a:t>マイスターズウッドシリーズ</a:t>
                </a:r>
              </a:p>
            </p:txBody>
          </p:sp>
          <p:sp>
            <p:nvSpPr>
              <p:cNvPr id="22" name="正方形/長方形 21">
                <a:extLst>
                  <a:ext uri="{FF2B5EF4-FFF2-40B4-BE49-F238E27FC236}">
                    <a16:creationId xmlns:a16="http://schemas.microsoft.com/office/drawing/2014/main" id="{26148573-B3B1-75C3-0226-3E7E271A615E}"/>
                  </a:ext>
                </a:extLst>
              </p:cNvPr>
              <p:cNvSpPr/>
              <p:nvPr/>
            </p:nvSpPr>
            <p:spPr>
              <a:xfrm>
                <a:off x="4991100" y="869365"/>
                <a:ext cx="2412000" cy="123111"/>
              </a:xfrm>
              <a:prstGeom prst="rect">
                <a:avLst/>
              </a:prstGeom>
            </p:spPr>
            <p:txBody>
              <a:bodyPr wrap="square" lIns="0" tIns="0" rIns="0" bIns="0">
                <a:spAutoFit/>
              </a:bodyPr>
              <a:lstStyle/>
              <a:p>
                <a:pPr algn="ctr"/>
                <a:r>
                  <a:rPr lang="ja-JP" altLang="en-US" sz="800" dirty="0">
                    <a:solidFill>
                      <a:srgbClr val="FFFFFF"/>
                    </a:solidFill>
                    <a:latin typeface="+mn-ea"/>
                  </a:rPr>
                  <a:t>天然木突き板仕上げ</a:t>
                </a:r>
              </a:p>
            </p:txBody>
          </p:sp>
        </p:grpSp>
        <p:pic>
          <p:nvPicPr>
            <p:cNvPr id="97" name="図 96"/>
            <p:cNvPicPr>
              <a:picLocks noChangeAspect="1"/>
            </p:cNvPicPr>
            <p:nvPr/>
          </p:nvPicPr>
          <p:blipFill rotWithShape="1">
            <a:blip r:embed="rId16">
              <a:extLst>
                <a:ext uri="{28A0092B-C50C-407E-A947-70E740481C1C}">
                  <a14:useLocalDpi xmlns:a14="http://schemas.microsoft.com/office/drawing/2010/main" val="0"/>
                </a:ext>
              </a:extLst>
            </a:blip>
            <a:srcRect/>
            <a:stretch/>
          </p:blipFill>
          <p:spPr>
            <a:xfrm>
              <a:off x="5407208" y="1401726"/>
              <a:ext cx="1580634" cy="972000"/>
            </a:xfrm>
            <a:prstGeom prst="rect">
              <a:avLst/>
            </a:prstGeom>
          </p:spPr>
        </p:pic>
      </p:grpSp>
      <p:sp>
        <p:nvSpPr>
          <p:cNvPr id="55" name="Rectangle 14">
            <a:extLst>
              <a:ext uri="{FF2B5EF4-FFF2-40B4-BE49-F238E27FC236}">
                <a16:creationId xmlns:a16="http://schemas.microsoft.com/office/drawing/2014/main" id="{D55015D4-EF08-7D2A-190E-AF0FAECF49D2}"/>
              </a:ext>
            </a:extLst>
          </p:cNvPr>
          <p:cNvSpPr>
            <a:spLocks noChangeArrowheads="1"/>
          </p:cNvSpPr>
          <p:nvPr/>
        </p:nvSpPr>
        <p:spPr bwMode="auto">
          <a:xfrm>
            <a:off x="4991100" y="688975"/>
            <a:ext cx="4775200" cy="1944000"/>
          </a:xfrm>
          <a:prstGeom prst="rect">
            <a:avLst/>
          </a:prstGeom>
          <a:noFill/>
          <a:ln w="6350">
            <a:solidFill>
              <a:srgbClr val="997D5E"/>
            </a:solidFill>
            <a:miter lim="800000"/>
            <a:headEnd/>
            <a:tailEnd/>
          </a:ln>
          <a:effectLst/>
        </p:spPr>
        <p:txBody>
          <a:bodyPr wrap="none" anchor="ctr"/>
          <a:lstStyle/>
          <a:p>
            <a:pPr algn="ctr"/>
            <a:endParaRPr lang="ja-JP" altLang="en-US" sz="1200" dirty="0">
              <a:latin typeface="+mn-ea"/>
            </a:endParaRPr>
          </a:p>
        </p:txBody>
      </p:sp>
      <p:grpSp>
        <p:nvGrpSpPr>
          <p:cNvPr id="48" name="グループ化 47">
            <a:extLst>
              <a:ext uri="{FF2B5EF4-FFF2-40B4-BE49-F238E27FC236}">
                <a16:creationId xmlns:a16="http://schemas.microsoft.com/office/drawing/2014/main" id="{CAACBDBC-6F30-47DD-1423-E71E9C8FA40F}"/>
              </a:ext>
            </a:extLst>
          </p:cNvPr>
          <p:cNvGrpSpPr/>
          <p:nvPr/>
        </p:nvGrpSpPr>
        <p:grpSpPr>
          <a:xfrm>
            <a:off x="142875" y="3883579"/>
            <a:ext cx="3579291" cy="403863"/>
            <a:chOff x="142875" y="4041734"/>
            <a:chExt cx="3579291" cy="403863"/>
          </a:xfrm>
        </p:grpSpPr>
        <p:grpSp>
          <p:nvGrpSpPr>
            <p:cNvPr id="49" name="グループ化 48">
              <a:extLst>
                <a:ext uri="{FF2B5EF4-FFF2-40B4-BE49-F238E27FC236}">
                  <a16:creationId xmlns:a16="http://schemas.microsoft.com/office/drawing/2014/main" id="{3B0EE0CB-8B0E-A0E3-E1EB-9A12C90E5675}"/>
                </a:ext>
              </a:extLst>
            </p:cNvPr>
            <p:cNvGrpSpPr/>
            <p:nvPr/>
          </p:nvGrpSpPr>
          <p:grpSpPr>
            <a:xfrm>
              <a:off x="142875" y="4041734"/>
              <a:ext cx="3579291" cy="355265"/>
              <a:chOff x="344488" y="2605651"/>
              <a:chExt cx="3579291" cy="355265"/>
            </a:xfrm>
          </p:grpSpPr>
          <p:pic>
            <p:nvPicPr>
              <p:cNvPr id="64" name="図 63">
                <a:extLst>
                  <a:ext uri="{FF2B5EF4-FFF2-40B4-BE49-F238E27FC236}">
                    <a16:creationId xmlns:a16="http://schemas.microsoft.com/office/drawing/2014/main" id="{B13A7A19-550B-6476-55FE-967A1391BB8F}"/>
                  </a:ext>
                </a:extLst>
              </p:cNvPr>
              <p:cNvPicPr>
                <a:picLocks noChangeAspect="1"/>
              </p:cNvPicPr>
              <p:nvPr/>
            </p:nvPicPr>
            <p:blipFill>
              <a:blip r:embed="rId17"/>
              <a:stretch>
                <a:fillRect/>
              </a:stretch>
            </p:blipFill>
            <p:spPr>
              <a:xfrm>
                <a:off x="1007458" y="2672916"/>
                <a:ext cx="261818" cy="288000"/>
              </a:xfrm>
              <a:prstGeom prst="rect">
                <a:avLst/>
              </a:prstGeom>
            </p:spPr>
          </p:pic>
          <p:pic>
            <p:nvPicPr>
              <p:cNvPr id="65" name="図 64">
                <a:extLst>
                  <a:ext uri="{FF2B5EF4-FFF2-40B4-BE49-F238E27FC236}">
                    <a16:creationId xmlns:a16="http://schemas.microsoft.com/office/drawing/2014/main" id="{1ED4A8DD-A011-E643-640D-D62E072DBF7A}"/>
                  </a:ext>
                </a:extLst>
              </p:cNvPr>
              <p:cNvPicPr>
                <a:picLocks noChangeAspect="1"/>
              </p:cNvPicPr>
              <p:nvPr/>
            </p:nvPicPr>
            <p:blipFill>
              <a:blip r:embed="rId18"/>
              <a:stretch>
                <a:fillRect/>
              </a:stretch>
            </p:blipFill>
            <p:spPr>
              <a:xfrm>
                <a:off x="344488" y="2672916"/>
                <a:ext cx="261819" cy="288000"/>
              </a:xfrm>
              <a:prstGeom prst="rect">
                <a:avLst/>
              </a:prstGeom>
            </p:spPr>
          </p:pic>
          <p:pic>
            <p:nvPicPr>
              <p:cNvPr id="67" name="図 66">
                <a:extLst>
                  <a:ext uri="{FF2B5EF4-FFF2-40B4-BE49-F238E27FC236}">
                    <a16:creationId xmlns:a16="http://schemas.microsoft.com/office/drawing/2014/main" id="{73FCA0A0-FC2A-432F-B3A2-7A256D26795B}"/>
                  </a:ext>
                </a:extLst>
              </p:cNvPr>
              <p:cNvPicPr>
                <a:picLocks noChangeAspect="1"/>
              </p:cNvPicPr>
              <p:nvPr/>
            </p:nvPicPr>
            <p:blipFill>
              <a:blip r:embed="rId19"/>
              <a:stretch>
                <a:fillRect/>
              </a:stretch>
            </p:blipFill>
            <p:spPr>
              <a:xfrm>
                <a:off x="565478" y="2672916"/>
                <a:ext cx="261819" cy="288000"/>
              </a:xfrm>
              <a:prstGeom prst="rect">
                <a:avLst/>
              </a:prstGeom>
            </p:spPr>
          </p:pic>
          <p:pic>
            <p:nvPicPr>
              <p:cNvPr id="68" name="図 67">
                <a:extLst>
                  <a:ext uri="{FF2B5EF4-FFF2-40B4-BE49-F238E27FC236}">
                    <a16:creationId xmlns:a16="http://schemas.microsoft.com/office/drawing/2014/main" id="{6E157A4E-FB60-FFC6-D181-637BCD6BEC25}"/>
                  </a:ext>
                </a:extLst>
              </p:cNvPr>
              <p:cNvPicPr>
                <a:picLocks noChangeAspect="1"/>
              </p:cNvPicPr>
              <p:nvPr/>
            </p:nvPicPr>
            <p:blipFill>
              <a:blip r:embed="rId20"/>
              <a:stretch>
                <a:fillRect/>
              </a:stretch>
            </p:blipFill>
            <p:spPr>
              <a:xfrm>
                <a:off x="786468" y="2672916"/>
                <a:ext cx="261819" cy="288000"/>
              </a:xfrm>
              <a:prstGeom prst="rect">
                <a:avLst/>
              </a:prstGeom>
            </p:spPr>
          </p:pic>
          <p:pic>
            <p:nvPicPr>
              <p:cNvPr id="80" name="図 79">
                <a:extLst>
                  <a:ext uri="{FF2B5EF4-FFF2-40B4-BE49-F238E27FC236}">
                    <a16:creationId xmlns:a16="http://schemas.microsoft.com/office/drawing/2014/main" id="{BF19AAE1-2997-06D7-F9F9-78FD6CE9AA67}"/>
                  </a:ext>
                </a:extLst>
              </p:cNvPr>
              <p:cNvPicPr>
                <a:picLocks noChangeAspect="1"/>
              </p:cNvPicPr>
              <p:nvPr/>
            </p:nvPicPr>
            <p:blipFill>
              <a:blip r:embed="rId21"/>
              <a:stretch>
                <a:fillRect/>
              </a:stretch>
            </p:blipFill>
            <p:spPr>
              <a:xfrm>
                <a:off x="1228448" y="2672916"/>
                <a:ext cx="261819" cy="288000"/>
              </a:xfrm>
              <a:prstGeom prst="rect">
                <a:avLst/>
              </a:prstGeom>
            </p:spPr>
          </p:pic>
          <p:pic>
            <p:nvPicPr>
              <p:cNvPr id="81" name="図 80">
                <a:extLst>
                  <a:ext uri="{FF2B5EF4-FFF2-40B4-BE49-F238E27FC236}">
                    <a16:creationId xmlns:a16="http://schemas.microsoft.com/office/drawing/2014/main" id="{88EAD7A4-C737-BD27-5A51-C9AF898635AE}"/>
                  </a:ext>
                </a:extLst>
              </p:cNvPr>
              <p:cNvPicPr>
                <a:picLocks noChangeAspect="1"/>
              </p:cNvPicPr>
              <p:nvPr/>
            </p:nvPicPr>
            <p:blipFill>
              <a:blip r:embed="rId22"/>
              <a:stretch>
                <a:fillRect/>
              </a:stretch>
            </p:blipFill>
            <p:spPr>
              <a:xfrm>
                <a:off x="1449437" y="2672916"/>
                <a:ext cx="261819" cy="288000"/>
              </a:xfrm>
              <a:prstGeom prst="rect">
                <a:avLst/>
              </a:prstGeom>
            </p:spPr>
          </p:pic>
          <p:pic>
            <p:nvPicPr>
              <p:cNvPr id="83" name="図 82">
                <a:extLst>
                  <a:ext uri="{FF2B5EF4-FFF2-40B4-BE49-F238E27FC236}">
                    <a16:creationId xmlns:a16="http://schemas.microsoft.com/office/drawing/2014/main" id="{F3A04242-5BF4-3A2D-116B-3A26C87A9BB7}"/>
                  </a:ext>
                </a:extLst>
              </p:cNvPr>
              <p:cNvPicPr>
                <a:picLocks noChangeAspect="1"/>
              </p:cNvPicPr>
              <p:nvPr/>
            </p:nvPicPr>
            <p:blipFill>
              <a:blip r:embed="rId23"/>
              <a:stretch>
                <a:fillRect/>
              </a:stretch>
            </p:blipFill>
            <p:spPr>
              <a:xfrm>
                <a:off x="1670427" y="2672916"/>
                <a:ext cx="261819" cy="288000"/>
              </a:xfrm>
              <a:prstGeom prst="rect">
                <a:avLst/>
              </a:prstGeom>
            </p:spPr>
          </p:pic>
          <p:pic>
            <p:nvPicPr>
              <p:cNvPr id="84" name="図 83">
                <a:extLst>
                  <a:ext uri="{FF2B5EF4-FFF2-40B4-BE49-F238E27FC236}">
                    <a16:creationId xmlns:a16="http://schemas.microsoft.com/office/drawing/2014/main" id="{975B9547-ACBF-0C69-2BAD-3D13E9E6FC00}"/>
                  </a:ext>
                </a:extLst>
              </p:cNvPr>
              <p:cNvPicPr>
                <a:picLocks noChangeAspect="1"/>
              </p:cNvPicPr>
              <p:nvPr/>
            </p:nvPicPr>
            <p:blipFill>
              <a:blip r:embed="rId24"/>
              <a:stretch>
                <a:fillRect/>
              </a:stretch>
            </p:blipFill>
            <p:spPr>
              <a:xfrm>
                <a:off x="1891417" y="2672916"/>
                <a:ext cx="261819" cy="288000"/>
              </a:xfrm>
              <a:prstGeom prst="rect">
                <a:avLst/>
              </a:prstGeom>
            </p:spPr>
          </p:pic>
          <p:pic>
            <p:nvPicPr>
              <p:cNvPr id="85" name="図 84">
                <a:extLst>
                  <a:ext uri="{FF2B5EF4-FFF2-40B4-BE49-F238E27FC236}">
                    <a16:creationId xmlns:a16="http://schemas.microsoft.com/office/drawing/2014/main" id="{4F253DE8-8D46-6DE1-973E-A684E184B2F8}"/>
                  </a:ext>
                </a:extLst>
              </p:cNvPr>
              <p:cNvPicPr>
                <a:picLocks noChangeAspect="1"/>
              </p:cNvPicPr>
              <p:nvPr/>
            </p:nvPicPr>
            <p:blipFill>
              <a:blip r:embed="rId25"/>
              <a:stretch>
                <a:fillRect/>
              </a:stretch>
            </p:blipFill>
            <p:spPr>
              <a:xfrm>
                <a:off x="2112407" y="2672916"/>
                <a:ext cx="261819" cy="288000"/>
              </a:xfrm>
              <a:prstGeom prst="rect">
                <a:avLst/>
              </a:prstGeom>
            </p:spPr>
          </p:pic>
          <p:pic>
            <p:nvPicPr>
              <p:cNvPr id="89" name="図 88">
                <a:extLst>
                  <a:ext uri="{FF2B5EF4-FFF2-40B4-BE49-F238E27FC236}">
                    <a16:creationId xmlns:a16="http://schemas.microsoft.com/office/drawing/2014/main" id="{6D6F9C2C-D819-242E-031F-98F9218574A4}"/>
                  </a:ext>
                </a:extLst>
              </p:cNvPr>
              <p:cNvPicPr>
                <a:picLocks noChangeAspect="1"/>
              </p:cNvPicPr>
              <p:nvPr/>
            </p:nvPicPr>
            <p:blipFill>
              <a:blip r:embed="rId26"/>
              <a:stretch>
                <a:fillRect/>
              </a:stretch>
            </p:blipFill>
            <p:spPr>
              <a:xfrm>
                <a:off x="2333397" y="2672916"/>
                <a:ext cx="261819" cy="288000"/>
              </a:xfrm>
              <a:prstGeom prst="rect">
                <a:avLst/>
              </a:prstGeom>
            </p:spPr>
          </p:pic>
          <p:pic>
            <p:nvPicPr>
              <p:cNvPr id="94" name="図 93">
                <a:extLst>
                  <a:ext uri="{FF2B5EF4-FFF2-40B4-BE49-F238E27FC236}">
                    <a16:creationId xmlns:a16="http://schemas.microsoft.com/office/drawing/2014/main" id="{8583A831-093F-D0EC-4654-77B29D513769}"/>
                  </a:ext>
                </a:extLst>
              </p:cNvPr>
              <p:cNvPicPr>
                <a:picLocks noChangeAspect="1"/>
              </p:cNvPicPr>
              <p:nvPr/>
            </p:nvPicPr>
            <p:blipFill>
              <a:blip r:embed="rId27"/>
              <a:stretch>
                <a:fillRect/>
              </a:stretch>
            </p:blipFill>
            <p:spPr>
              <a:xfrm>
                <a:off x="2554387" y="2672916"/>
                <a:ext cx="261819" cy="288000"/>
              </a:xfrm>
              <a:prstGeom prst="rect">
                <a:avLst/>
              </a:prstGeom>
            </p:spPr>
          </p:pic>
          <p:pic>
            <p:nvPicPr>
              <p:cNvPr id="95" name="図 94">
                <a:extLst>
                  <a:ext uri="{FF2B5EF4-FFF2-40B4-BE49-F238E27FC236}">
                    <a16:creationId xmlns:a16="http://schemas.microsoft.com/office/drawing/2014/main" id="{23416266-A499-F220-006D-89FF97CFBE98}"/>
                  </a:ext>
                </a:extLst>
              </p:cNvPr>
              <p:cNvPicPr>
                <a:picLocks noChangeAspect="1"/>
              </p:cNvPicPr>
              <p:nvPr/>
            </p:nvPicPr>
            <p:blipFill>
              <a:blip r:embed="rId28"/>
              <a:stretch>
                <a:fillRect/>
              </a:stretch>
            </p:blipFill>
            <p:spPr>
              <a:xfrm>
                <a:off x="2775377" y="2672916"/>
                <a:ext cx="261819" cy="288000"/>
              </a:xfrm>
              <a:prstGeom prst="rect">
                <a:avLst/>
              </a:prstGeom>
            </p:spPr>
          </p:pic>
          <p:pic>
            <p:nvPicPr>
              <p:cNvPr id="96" name="図 95">
                <a:extLst>
                  <a:ext uri="{FF2B5EF4-FFF2-40B4-BE49-F238E27FC236}">
                    <a16:creationId xmlns:a16="http://schemas.microsoft.com/office/drawing/2014/main" id="{2B02F3FB-F007-0150-9F08-948D7F054D10}"/>
                  </a:ext>
                </a:extLst>
              </p:cNvPr>
              <p:cNvPicPr>
                <a:picLocks noChangeAspect="1"/>
              </p:cNvPicPr>
              <p:nvPr/>
            </p:nvPicPr>
            <p:blipFill>
              <a:blip r:embed="rId29"/>
              <a:stretch>
                <a:fillRect/>
              </a:stretch>
            </p:blipFill>
            <p:spPr>
              <a:xfrm>
                <a:off x="2996367" y="2672916"/>
                <a:ext cx="261819" cy="288000"/>
              </a:xfrm>
              <a:prstGeom prst="rect">
                <a:avLst/>
              </a:prstGeom>
            </p:spPr>
          </p:pic>
          <p:pic>
            <p:nvPicPr>
              <p:cNvPr id="98" name="図 97">
                <a:extLst>
                  <a:ext uri="{FF2B5EF4-FFF2-40B4-BE49-F238E27FC236}">
                    <a16:creationId xmlns:a16="http://schemas.microsoft.com/office/drawing/2014/main" id="{48B212A7-99C4-DC32-B55C-DC38CCCA8B8E}"/>
                  </a:ext>
                </a:extLst>
              </p:cNvPr>
              <p:cNvPicPr>
                <a:picLocks noChangeAspect="1"/>
              </p:cNvPicPr>
              <p:nvPr/>
            </p:nvPicPr>
            <p:blipFill>
              <a:blip r:embed="rId30"/>
              <a:stretch>
                <a:fillRect/>
              </a:stretch>
            </p:blipFill>
            <p:spPr>
              <a:xfrm>
                <a:off x="3217357" y="2672916"/>
                <a:ext cx="261819" cy="288000"/>
              </a:xfrm>
              <a:prstGeom prst="rect">
                <a:avLst/>
              </a:prstGeom>
            </p:spPr>
          </p:pic>
          <p:pic>
            <p:nvPicPr>
              <p:cNvPr id="99" name="図 98">
                <a:extLst>
                  <a:ext uri="{FF2B5EF4-FFF2-40B4-BE49-F238E27FC236}">
                    <a16:creationId xmlns:a16="http://schemas.microsoft.com/office/drawing/2014/main" id="{48F56478-F73B-4680-2915-55A8481AE09F}"/>
                  </a:ext>
                </a:extLst>
              </p:cNvPr>
              <p:cNvPicPr>
                <a:picLocks noChangeAspect="1"/>
              </p:cNvPicPr>
              <p:nvPr/>
            </p:nvPicPr>
            <p:blipFill>
              <a:blip r:embed="rId31"/>
              <a:stretch>
                <a:fillRect/>
              </a:stretch>
            </p:blipFill>
            <p:spPr>
              <a:xfrm>
                <a:off x="3438347" y="2672916"/>
                <a:ext cx="261819" cy="288000"/>
              </a:xfrm>
              <a:prstGeom prst="rect">
                <a:avLst/>
              </a:prstGeom>
            </p:spPr>
          </p:pic>
          <p:pic>
            <p:nvPicPr>
              <p:cNvPr id="100" name="図 99">
                <a:extLst>
                  <a:ext uri="{FF2B5EF4-FFF2-40B4-BE49-F238E27FC236}">
                    <a16:creationId xmlns:a16="http://schemas.microsoft.com/office/drawing/2014/main" id="{3D52ED3B-409C-1F24-0EC0-3E572E4DF16B}"/>
                  </a:ext>
                </a:extLst>
              </p:cNvPr>
              <p:cNvPicPr>
                <a:picLocks noChangeAspect="1"/>
              </p:cNvPicPr>
              <p:nvPr/>
            </p:nvPicPr>
            <p:blipFill>
              <a:blip r:embed="rId32"/>
              <a:stretch>
                <a:fillRect/>
              </a:stretch>
            </p:blipFill>
            <p:spPr>
              <a:xfrm>
                <a:off x="3659343" y="2672916"/>
                <a:ext cx="264436" cy="288000"/>
              </a:xfrm>
              <a:prstGeom prst="rect">
                <a:avLst/>
              </a:prstGeom>
            </p:spPr>
          </p:pic>
          <p:sp>
            <p:nvSpPr>
              <p:cNvPr id="101" name="テキスト ボックス 100">
                <a:extLst>
                  <a:ext uri="{FF2B5EF4-FFF2-40B4-BE49-F238E27FC236}">
                    <a16:creationId xmlns:a16="http://schemas.microsoft.com/office/drawing/2014/main" id="{8659F5AA-AF5D-0596-DD4D-1136BAB23BED}"/>
                  </a:ext>
                </a:extLst>
              </p:cNvPr>
              <p:cNvSpPr txBox="1"/>
              <p:nvPr/>
            </p:nvSpPr>
            <p:spPr>
              <a:xfrm>
                <a:off x="2356294" y="2605651"/>
                <a:ext cx="216024" cy="84639"/>
              </a:xfrm>
              <a:prstGeom prst="rect">
                <a:avLst/>
              </a:prstGeom>
              <a:noFill/>
            </p:spPr>
            <p:txBody>
              <a:bodyPr wrap="square" lIns="0" tIns="0" rIns="0" bIns="0" rtlCol="0">
                <a:spAutoFit/>
              </a:bodyPr>
              <a:lstStyle/>
              <a:p>
                <a:pPr algn="ctr"/>
                <a:r>
                  <a:rPr kumimoji="1" lang="ja-JP" altLang="en-US" sz="550" kern="0" spc="-70" dirty="0">
                    <a:solidFill>
                      <a:srgbClr val="542400"/>
                    </a:solidFill>
                    <a:latin typeface="+mn-ea"/>
                  </a:rPr>
                  <a:t>★★★</a:t>
                </a:r>
              </a:p>
            </p:txBody>
          </p:sp>
          <p:sp>
            <p:nvSpPr>
              <p:cNvPr id="102" name="テキスト ボックス 101">
                <a:extLst>
                  <a:ext uri="{FF2B5EF4-FFF2-40B4-BE49-F238E27FC236}">
                    <a16:creationId xmlns:a16="http://schemas.microsoft.com/office/drawing/2014/main" id="{8F7BA792-0283-4203-61A0-A36A65E66757}"/>
                  </a:ext>
                </a:extLst>
              </p:cNvPr>
              <p:cNvSpPr txBox="1"/>
              <p:nvPr/>
            </p:nvSpPr>
            <p:spPr>
              <a:xfrm>
                <a:off x="2577284" y="2605651"/>
                <a:ext cx="216024" cy="84639"/>
              </a:xfrm>
              <a:prstGeom prst="rect">
                <a:avLst/>
              </a:prstGeom>
              <a:noFill/>
            </p:spPr>
            <p:txBody>
              <a:bodyPr wrap="square" lIns="0" tIns="0" rIns="0" bIns="0" rtlCol="0">
                <a:spAutoFit/>
              </a:bodyPr>
              <a:lstStyle/>
              <a:p>
                <a:pPr algn="ctr"/>
                <a:r>
                  <a:rPr kumimoji="1" lang="ja-JP" altLang="en-US" sz="550" kern="0" spc="-70" dirty="0">
                    <a:solidFill>
                      <a:srgbClr val="542400"/>
                    </a:solidFill>
                    <a:latin typeface="+mn-ea"/>
                  </a:rPr>
                  <a:t>★★★</a:t>
                </a:r>
              </a:p>
            </p:txBody>
          </p:sp>
          <p:sp>
            <p:nvSpPr>
              <p:cNvPr id="103" name="テキスト ボックス 102">
                <a:extLst>
                  <a:ext uri="{FF2B5EF4-FFF2-40B4-BE49-F238E27FC236}">
                    <a16:creationId xmlns:a16="http://schemas.microsoft.com/office/drawing/2014/main" id="{E57E97D3-43BA-58C4-9554-92222A2FDE61}"/>
                  </a:ext>
                </a:extLst>
              </p:cNvPr>
              <p:cNvSpPr txBox="1"/>
              <p:nvPr/>
            </p:nvSpPr>
            <p:spPr>
              <a:xfrm>
                <a:off x="3683548" y="2605651"/>
                <a:ext cx="216024" cy="84639"/>
              </a:xfrm>
              <a:prstGeom prst="rect">
                <a:avLst/>
              </a:prstGeom>
              <a:noFill/>
            </p:spPr>
            <p:txBody>
              <a:bodyPr wrap="square" lIns="0" tIns="0" rIns="0" bIns="0" rtlCol="0">
                <a:spAutoFit/>
              </a:bodyPr>
              <a:lstStyle/>
              <a:p>
                <a:pPr algn="ctr"/>
                <a:r>
                  <a:rPr kumimoji="1" lang="ja-JP" altLang="en-US" sz="550" kern="0" spc="-70" dirty="0">
                    <a:solidFill>
                      <a:srgbClr val="542400"/>
                    </a:solidFill>
                    <a:latin typeface="+mn-ea"/>
                  </a:rPr>
                  <a:t>★★</a:t>
                </a:r>
              </a:p>
            </p:txBody>
          </p:sp>
        </p:grpSp>
        <p:sp>
          <p:nvSpPr>
            <p:cNvPr id="51" name="正方形/長方形 50">
              <a:extLst>
                <a:ext uri="{FF2B5EF4-FFF2-40B4-BE49-F238E27FC236}">
                  <a16:creationId xmlns:a16="http://schemas.microsoft.com/office/drawing/2014/main" id="{03F4333F-4AA9-9ACF-5DA8-829701657B56}"/>
                </a:ext>
              </a:extLst>
            </p:cNvPr>
            <p:cNvSpPr/>
            <p:nvPr/>
          </p:nvSpPr>
          <p:spPr>
            <a:xfrm>
              <a:off x="1048684" y="4391736"/>
              <a:ext cx="230762" cy="53861"/>
            </a:xfrm>
            <a:prstGeom prst="rect">
              <a:avLst/>
            </a:prstGeom>
          </p:spPr>
          <p:txBody>
            <a:bodyPr wrap="square" lIns="0" tIns="0" rIns="0" bIns="0">
              <a:spAutoFit/>
            </a:bodyPr>
            <a:lstStyle/>
            <a:p>
              <a:r>
                <a:rPr lang="en-US" altLang="ja-JP" sz="350" dirty="0">
                  <a:latin typeface="+mn-ea"/>
                </a:rPr>
                <a:t>※1 ※2 ※3</a:t>
              </a:r>
              <a:endParaRPr lang="ja-JP" altLang="en-US" sz="350" dirty="0">
                <a:latin typeface="+mn-ea"/>
              </a:endParaRPr>
            </a:p>
          </p:txBody>
        </p:sp>
        <p:sp>
          <p:nvSpPr>
            <p:cNvPr id="54" name="正方形/長方形 53">
              <a:extLst>
                <a:ext uri="{FF2B5EF4-FFF2-40B4-BE49-F238E27FC236}">
                  <a16:creationId xmlns:a16="http://schemas.microsoft.com/office/drawing/2014/main" id="{34759143-7519-4B75-4915-B7562E507C3C}"/>
                </a:ext>
              </a:extLst>
            </p:cNvPr>
            <p:cNvSpPr/>
            <p:nvPr/>
          </p:nvSpPr>
          <p:spPr>
            <a:xfrm>
              <a:off x="1279446" y="4391736"/>
              <a:ext cx="206940" cy="53861"/>
            </a:xfrm>
            <a:prstGeom prst="rect">
              <a:avLst/>
            </a:prstGeom>
          </p:spPr>
          <p:txBody>
            <a:bodyPr wrap="square" lIns="0" tIns="0" rIns="0" bIns="0">
              <a:spAutoFit/>
            </a:bodyPr>
            <a:lstStyle/>
            <a:p>
              <a:pPr algn="r"/>
              <a:r>
                <a:rPr lang="en-US" altLang="ja-JP" sz="350" dirty="0">
                  <a:latin typeface="+mn-ea"/>
                </a:rPr>
                <a:t>※1</a:t>
              </a:r>
              <a:endParaRPr lang="ja-JP" altLang="en-US" sz="350" dirty="0">
                <a:latin typeface="+mn-ea"/>
              </a:endParaRPr>
            </a:p>
          </p:txBody>
        </p:sp>
        <p:sp>
          <p:nvSpPr>
            <p:cNvPr id="57" name="正方形/長方形 56">
              <a:extLst>
                <a:ext uri="{FF2B5EF4-FFF2-40B4-BE49-F238E27FC236}">
                  <a16:creationId xmlns:a16="http://schemas.microsoft.com/office/drawing/2014/main" id="{1D0E010F-F990-8BA1-5BBD-D801BE5709A4}"/>
                </a:ext>
              </a:extLst>
            </p:cNvPr>
            <p:cNvSpPr/>
            <p:nvPr/>
          </p:nvSpPr>
          <p:spPr>
            <a:xfrm>
              <a:off x="1501547" y="4391736"/>
              <a:ext cx="206940" cy="53861"/>
            </a:xfrm>
            <a:prstGeom prst="rect">
              <a:avLst/>
            </a:prstGeom>
          </p:spPr>
          <p:txBody>
            <a:bodyPr wrap="square" lIns="0" tIns="0" rIns="0" bIns="0">
              <a:spAutoFit/>
            </a:bodyPr>
            <a:lstStyle/>
            <a:p>
              <a:pPr algn="r"/>
              <a:r>
                <a:rPr lang="en-US" altLang="ja-JP" sz="350" dirty="0">
                  <a:latin typeface="+mn-ea"/>
                </a:rPr>
                <a:t>※2</a:t>
              </a:r>
              <a:endParaRPr lang="ja-JP" altLang="en-US" sz="350" dirty="0">
                <a:latin typeface="+mn-ea"/>
              </a:endParaRPr>
            </a:p>
          </p:txBody>
        </p:sp>
        <p:sp>
          <p:nvSpPr>
            <p:cNvPr id="59" name="正方形/長方形 58">
              <a:extLst>
                <a:ext uri="{FF2B5EF4-FFF2-40B4-BE49-F238E27FC236}">
                  <a16:creationId xmlns:a16="http://schemas.microsoft.com/office/drawing/2014/main" id="{A07E10E3-6353-AA19-F4ED-19FA6942FC6D}"/>
                </a:ext>
              </a:extLst>
            </p:cNvPr>
            <p:cNvSpPr/>
            <p:nvPr/>
          </p:nvSpPr>
          <p:spPr>
            <a:xfrm>
              <a:off x="1941326" y="4391736"/>
              <a:ext cx="206940" cy="53861"/>
            </a:xfrm>
            <a:prstGeom prst="rect">
              <a:avLst/>
            </a:prstGeom>
          </p:spPr>
          <p:txBody>
            <a:bodyPr wrap="square" lIns="0" tIns="0" rIns="0" bIns="0">
              <a:spAutoFit/>
            </a:bodyPr>
            <a:lstStyle/>
            <a:p>
              <a:pPr algn="r"/>
              <a:r>
                <a:rPr lang="en-US" altLang="ja-JP" sz="350" dirty="0">
                  <a:latin typeface="+mn-ea"/>
                </a:rPr>
                <a:t>※4</a:t>
              </a:r>
              <a:endParaRPr lang="ja-JP" altLang="en-US" sz="350" dirty="0">
                <a:latin typeface="+mn-ea"/>
              </a:endParaRPr>
            </a:p>
          </p:txBody>
        </p:sp>
        <p:sp>
          <p:nvSpPr>
            <p:cNvPr id="61" name="正方形/長方形 60">
              <a:extLst>
                <a:ext uri="{FF2B5EF4-FFF2-40B4-BE49-F238E27FC236}">
                  <a16:creationId xmlns:a16="http://schemas.microsoft.com/office/drawing/2014/main" id="{63133EA8-CB9C-CB90-657E-8BCC51268263}"/>
                </a:ext>
              </a:extLst>
            </p:cNvPr>
            <p:cNvSpPr/>
            <p:nvPr/>
          </p:nvSpPr>
          <p:spPr>
            <a:xfrm>
              <a:off x="2824863" y="4391736"/>
              <a:ext cx="206940" cy="53861"/>
            </a:xfrm>
            <a:prstGeom prst="rect">
              <a:avLst/>
            </a:prstGeom>
          </p:spPr>
          <p:txBody>
            <a:bodyPr wrap="square" lIns="0" tIns="0" rIns="0" bIns="0">
              <a:spAutoFit/>
            </a:bodyPr>
            <a:lstStyle/>
            <a:p>
              <a:pPr algn="r"/>
              <a:r>
                <a:rPr lang="en-US" altLang="ja-JP" sz="350" dirty="0">
                  <a:latin typeface="+mn-ea"/>
                </a:rPr>
                <a:t>※5</a:t>
              </a:r>
              <a:endParaRPr lang="ja-JP" altLang="en-US" sz="350" dirty="0">
                <a:latin typeface="+mn-ea"/>
              </a:endParaRPr>
            </a:p>
          </p:txBody>
        </p:sp>
        <p:sp>
          <p:nvSpPr>
            <p:cNvPr id="62" name="正方形/長方形 61">
              <a:extLst>
                <a:ext uri="{FF2B5EF4-FFF2-40B4-BE49-F238E27FC236}">
                  <a16:creationId xmlns:a16="http://schemas.microsoft.com/office/drawing/2014/main" id="{834114EC-49C0-8B26-A3F9-D1787C9048C2}"/>
                </a:ext>
              </a:extLst>
            </p:cNvPr>
            <p:cNvSpPr/>
            <p:nvPr/>
          </p:nvSpPr>
          <p:spPr>
            <a:xfrm>
              <a:off x="3042120" y="4391736"/>
              <a:ext cx="206940" cy="53861"/>
            </a:xfrm>
            <a:prstGeom prst="rect">
              <a:avLst/>
            </a:prstGeom>
          </p:spPr>
          <p:txBody>
            <a:bodyPr wrap="square" lIns="0" tIns="0" rIns="0" bIns="0">
              <a:spAutoFit/>
            </a:bodyPr>
            <a:lstStyle/>
            <a:p>
              <a:pPr algn="r"/>
              <a:r>
                <a:rPr lang="en-US" altLang="ja-JP" sz="350" dirty="0">
                  <a:latin typeface="+mn-ea"/>
                </a:rPr>
                <a:t>※2</a:t>
              </a:r>
              <a:endParaRPr lang="ja-JP" altLang="en-US" sz="350" dirty="0">
                <a:latin typeface="+mn-ea"/>
              </a:endParaRPr>
            </a:p>
          </p:txBody>
        </p:sp>
        <p:sp>
          <p:nvSpPr>
            <p:cNvPr id="63" name="正方形/長方形 62">
              <a:extLst>
                <a:ext uri="{FF2B5EF4-FFF2-40B4-BE49-F238E27FC236}">
                  <a16:creationId xmlns:a16="http://schemas.microsoft.com/office/drawing/2014/main" id="{09BE9E23-F317-D663-408D-2821D46415FF}"/>
                </a:ext>
              </a:extLst>
            </p:cNvPr>
            <p:cNvSpPr/>
            <p:nvPr/>
          </p:nvSpPr>
          <p:spPr>
            <a:xfrm>
              <a:off x="3481935" y="4391736"/>
              <a:ext cx="206940" cy="53861"/>
            </a:xfrm>
            <a:prstGeom prst="rect">
              <a:avLst/>
            </a:prstGeom>
          </p:spPr>
          <p:txBody>
            <a:bodyPr wrap="square" lIns="0" tIns="0" rIns="0" bIns="0">
              <a:spAutoFit/>
            </a:bodyPr>
            <a:lstStyle/>
            <a:p>
              <a:pPr algn="r"/>
              <a:r>
                <a:rPr lang="en-US" altLang="ja-JP" sz="350" dirty="0">
                  <a:latin typeface="+mn-ea"/>
                </a:rPr>
                <a:t>※6</a:t>
              </a:r>
              <a:endParaRPr lang="ja-JP" altLang="en-US" sz="350" dirty="0">
                <a:latin typeface="+mn-ea"/>
              </a:endParaRPr>
            </a:p>
          </p:txBody>
        </p:sp>
      </p:grpSp>
      <p:grpSp>
        <p:nvGrpSpPr>
          <p:cNvPr id="149" name="グループ化 148">
            <a:extLst>
              <a:ext uri="{FF2B5EF4-FFF2-40B4-BE49-F238E27FC236}">
                <a16:creationId xmlns:a16="http://schemas.microsoft.com/office/drawing/2014/main" id="{D3624F3A-7171-9C32-394F-042981529F09}"/>
              </a:ext>
            </a:extLst>
          </p:cNvPr>
          <p:cNvGrpSpPr/>
          <p:nvPr/>
        </p:nvGrpSpPr>
        <p:grpSpPr>
          <a:xfrm>
            <a:off x="3723147" y="3949821"/>
            <a:ext cx="1113807" cy="281361"/>
            <a:chOff x="3723147" y="4103343"/>
            <a:chExt cx="1113807" cy="281361"/>
          </a:xfrm>
        </p:grpSpPr>
        <p:grpSp>
          <p:nvGrpSpPr>
            <p:cNvPr id="162" name="グループ化 161">
              <a:extLst>
                <a:ext uri="{FF2B5EF4-FFF2-40B4-BE49-F238E27FC236}">
                  <a16:creationId xmlns:a16="http://schemas.microsoft.com/office/drawing/2014/main" id="{59A2F7D8-4947-DCD9-3992-4100720FA385}"/>
                </a:ext>
              </a:extLst>
            </p:cNvPr>
            <p:cNvGrpSpPr/>
            <p:nvPr/>
          </p:nvGrpSpPr>
          <p:grpSpPr>
            <a:xfrm>
              <a:off x="3723147" y="4120207"/>
              <a:ext cx="574154" cy="217607"/>
              <a:chOff x="3575926" y="3121010"/>
              <a:chExt cx="785272" cy="297621"/>
            </a:xfrm>
          </p:grpSpPr>
          <p:pic>
            <p:nvPicPr>
              <p:cNvPr id="165" name="図 164">
                <a:extLst>
                  <a:ext uri="{FF2B5EF4-FFF2-40B4-BE49-F238E27FC236}">
                    <a16:creationId xmlns:a16="http://schemas.microsoft.com/office/drawing/2014/main" id="{723DD861-1B5E-E41A-69ED-B631C2B7E2D5}"/>
                  </a:ext>
                </a:extLst>
              </p:cNvPr>
              <p:cNvPicPr>
                <a:picLocks noChangeAspect="1"/>
              </p:cNvPicPr>
              <p:nvPr/>
            </p:nvPicPr>
            <p:blipFill>
              <a:blip r:embed="rId33"/>
              <a:stretch>
                <a:fillRect/>
              </a:stretch>
            </p:blipFill>
            <p:spPr>
              <a:xfrm>
                <a:off x="3575926" y="3121010"/>
                <a:ext cx="353275" cy="297621"/>
              </a:xfrm>
              <a:prstGeom prst="rect">
                <a:avLst/>
              </a:prstGeom>
            </p:spPr>
          </p:pic>
          <p:pic>
            <p:nvPicPr>
              <p:cNvPr id="166" name="図 165">
                <a:extLst>
                  <a:ext uri="{FF2B5EF4-FFF2-40B4-BE49-F238E27FC236}">
                    <a16:creationId xmlns:a16="http://schemas.microsoft.com/office/drawing/2014/main" id="{F0E879E2-89B5-8781-CFA1-656C4A39D960}"/>
                  </a:ext>
                </a:extLst>
              </p:cNvPr>
              <p:cNvPicPr>
                <a:picLocks noChangeAspect="1"/>
              </p:cNvPicPr>
              <p:nvPr/>
            </p:nvPicPr>
            <p:blipFill>
              <a:blip r:embed="rId34"/>
              <a:stretch>
                <a:fillRect/>
              </a:stretch>
            </p:blipFill>
            <p:spPr>
              <a:xfrm>
                <a:off x="3961025" y="3121010"/>
                <a:ext cx="400173" cy="283457"/>
              </a:xfrm>
              <a:prstGeom prst="rect">
                <a:avLst/>
              </a:prstGeom>
            </p:spPr>
          </p:pic>
        </p:grpSp>
        <p:pic>
          <p:nvPicPr>
            <p:cNvPr id="163" name="Picture 2" descr="365日おそうじラクラク宣言">
              <a:extLst>
                <a:ext uri="{FF2B5EF4-FFF2-40B4-BE49-F238E27FC236}">
                  <a16:creationId xmlns:a16="http://schemas.microsoft.com/office/drawing/2014/main" id="{27E5829C-0115-C1B0-4779-DDD4A8C013AE}"/>
                </a:ext>
              </a:extLst>
            </p:cNvPr>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4524046" y="4103343"/>
              <a:ext cx="312908" cy="281361"/>
            </a:xfrm>
            <a:prstGeom prst="rect">
              <a:avLst/>
            </a:prstGeom>
            <a:noFill/>
            <a:extLst>
              <a:ext uri="{909E8E84-426E-40DD-AFC4-6F175D3DCCD1}">
                <a14:hiddenFill xmlns:a14="http://schemas.microsoft.com/office/drawing/2010/main">
                  <a:solidFill>
                    <a:srgbClr val="FFFFFF"/>
                  </a:solidFill>
                </a14:hiddenFill>
              </a:ext>
            </a:extLst>
          </p:spPr>
        </p:pic>
        <p:pic>
          <p:nvPicPr>
            <p:cNvPr id="164" name="図 163">
              <a:extLst>
                <a:ext uri="{FF2B5EF4-FFF2-40B4-BE49-F238E27FC236}">
                  <a16:creationId xmlns:a16="http://schemas.microsoft.com/office/drawing/2014/main" id="{0709F841-6BB7-DAE8-29B3-6B95FC18A355}"/>
                </a:ext>
              </a:extLst>
            </p:cNvPr>
            <p:cNvPicPr>
              <a:picLocks noChangeAspect="1"/>
            </p:cNvPicPr>
            <p:nvPr/>
          </p:nvPicPr>
          <p:blipFill>
            <a:blip r:embed="rId36"/>
            <a:stretch>
              <a:fillRect/>
            </a:stretch>
          </p:blipFill>
          <p:spPr>
            <a:xfrm>
              <a:off x="4310416" y="4109387"/>
              <a:ext cx="210536" cy="275317"/>
            </a:xfrm>
            <a:prstGeom prst="rect">
              <a:avLst/>
            </a:prstGeom>
          </p:spPr>
        </p:pic>
      </p:grpSp>
      <p:grpSp>
        <p:nvGrpSpPr>
          <p:cNvPr id="30" name="グループ化 29">
            <a:extLst>
              <a:ext uri="{FF2B5EF4-FFF2-40B4-BE49-F238E27FC236}">
                <a16:creationId xmlns:a16="http://schemas.microsoft.com/office/drawing/2014/main" id="{350D60BC-F9AB-E609-6C0E-B99870FD853F}"/>
              </a:ext>
            </a:extLst>
          </p:cNvPr>
          <p:cNvGrpSpPr/>
          <p:nvPr/>
        </p:nvGrpSpPr>
        <p:grpSpPr>
          <a:xfrm>
            <a:off x="142875" y="4727418"/>
            <a:ext cx="5817893" cy="1943616"/>
            <a:chOff x="142875" y="4727418"/>
            <a:chExt cx="5817893" cy="1943616"/>
          </a:xfrm>
        </p:grpSpPr>
        <p:grpSp>
          <p:nvGrpSpPr>
            <p:cNvPr id="198" name="グループ化 197">
              <a:extLst>
                <a:ext uri="{FF2B5EF4-FFF2-40B4-BE49-F238E27FC236}">
                  <a16:creationId xmlns:a16="http://schemas.microsoft.com/office/drawing/2014/main" id="{8A517D1B-3596-BABA-9D5B-18CCF9FB910E}"/>
                </a:ext>
              </a:extLst>
            </p:cNvPr>
            <p:cNvGrpSpPr/>
            <p:nvPr/>
          </p:nvGrpSpPr>
          <p:grpSpPr>
            <a:xfrm>
              <a:off x="142875" y="4727418"/>
              <a:ext cx="5817893" cy="1943616"/>
              <a:chOff x="142875" y="4727418"/>
              <a:chExt cx="5817893" cy="1943616"/>
            </a:xfrm>
          </p:grpSpPr>
          <p:sp>
            <p:nvSpPr>
              <p:cNvPr id="106" name="Rectangle 14">
                <a:extLst>
                  <a:ext uri="{FF2B5EF4-FFF2-40B4-BE49-F238E27FC236}">
                    <a16:creationId xmlns:a16="http://schemas.microsoft.com/office/drawing/2014/main" id="{EE12CA79-38F8-D8AE-FB89-D3EF8C3DD9B5}"/>
                  </a:ext>
                </a:extLst>
              </p:cNvPr>
              <p:cNvSpPr>
                <a:spLocks noChangeArrowheads="1"/>
              </p:cNvSpPr>
              <p:nvPr/>
            </p:nvSpPr>
            <p:spPr bwMode="auto">
              <a:xfrm>
                <a:off x="142875" y="4727418"/>
                <a:ext cx="5817892" cy="1943616"/>
              </a:xfrm>
              <a:prstGeom prst="rect">
                <a:avLst/>
              </a:prstGeom>
              <a:solidFill>
                <a:srgbClr val="CCCC00">
                  <a:alpha val="16078"/>
                </a:srgbClr>
              </a:solidFill>
              <a:ln w="6350">
                <a:solidFill>
                  <a:srgbClr val="FFFFE7"/>
                </a:solidFill>
                <a:miter lim="800000"/>
                <a:headEnd/>
                <a:tailEnd/>
              </a:ln>
              <a:effectLst/>
            </p:spPr>
            <p:txBody>
              <a:bodyPr wrap="none" anchor="ctr"/>
              <a:lstStyle/>
              <a:p>
                <a:pPr algn="ctr"/>
                <a:endParaRPr lang="ja-JP" altLang="en-US" sz="1200" dirty="0">
                  <a:solidFill>
                    <a:srgbClr val="009999"/>
                  </a:solidFill>
                  <a:latin typeface="+mn-ea"/>
                </a:endParaRPr>
              </a:p>
            </p:txBody>
          </p:sp>
          <p:sp>
            <p:nvSpPr>
              <p:cNvPr id="107" name="正方形/長方形 106">
                <a:extLst>
                  <a:ext uri="{FF2B5EF4-FFF2-40B4-BE49-F238E27FC236}">
                    <a16:creationId xmlns:a16="http://schemas.microsoft.com/office/drawing/2014/main" id="{7D2F7067-565E-0491-5697-6E12114E9D90}"/>
                  </a:ext>
                </a:extLst>
              </p:cNvPr>
              <p:cNvSpPr/>
              <p:nvPr/>
            </p:nvSpPr>
            <p:spPr>
              <a:xfrm>
                <a:off x="142876" y="4822188"/>
                <a:ext cx="5817892" cy="184666"/>
              </a:xfrm>
              <a:prstGeom prst="rect">
                <a:avLst/>
              </a:prstGeom>
            </p:spPr>
            <p:txBody>
              <a:bodyPr wrap="square" lIns="0" tIns="0" rIns="0" bIns="0">
                <a:spAutoFit/>
              </a:bodyPr>
              <a:lstStyle/>
              <a:p>
                <a:pPr algn="ctr"/>
                <a:r>
                  <a:rPr lang="ja-JP" altLang="en-US" sz="1200" b="1" dirty="0">
                    <a:solidFill>
                      <a:srgbClr val="953735"/>
                    </a:solidFill>
                    <a:latin typeface="+mn-ea"/>
                  </a:rPr>
                  <a:t>高い性能とデザイン性を備えたシリーズです。</a:t>
                </a:r>
              </a:p>
            </p:txBody>
          </p:sp>
          <p:grpSp>
            <p:nvGrpSpPr>
              <p:cNvPr id="178" name="グループ化 177">
                <a:extLst>
                  <a:ext uri="{FF2B5EF4-FFF2-40B4-BE49-F238E27FC236}">
                    <a16:creationId xmlns:a16="http://schemas.microsoft.com/office/drawing/2014/main" id="{C258453A-1D03-A01B-F921-852F71C0D459}"/>
                  </a:ext>
                </a:extLst>
              </p:cNvPr>
              <p:cNvGrpSpPr/>
              <p:nvPr/>
            </p:nvGrpSpPr>
            <p:grpSpPr>
              <a:xfrm>
                <a:off x="242460" y="5989644"/>
                <a:ext cx="1270486" cy="538054"/>
                <a:chOff x="599242" y="5989644"/>
                <a:chExt cx="1270486" cy="538054"/>
              </a:xfrm>
            </p:grpSpPr>
            <p:sp>
              <p:nvSpPr>
                <p:cNvPr id="175" name="正方形/長方形 174">
                  <a:extLst>
                    <a:ext uri="{FF2B5EF4-FFF2-40B4-BE49-F238E27FC236}">
                      <a16:creationId xmlns:a16="http://schemas.microsoft.com/office/drawing/2014/main" id="{DDBF0A5C-345B-C681-FC74-E61CDDC054EC}"/>
                    </a:ext>
                  </a:extLst>
                </p:cNvPr>
                <p:cNvSpPr/>
                <p:nvPr/>
              </p:nvSpPr>
              <p:spPr>
                <a:xfrm>
                  <a:off x="599242" y="5989644"/>
                  <a:ext cx="1270485" cy="153888"/>
                </a:xfrm>
                <a:prstGeom prst="rect">
                  <a:avLst/>
                </a:prstGeom>
              </p:spPr>
              <p:txBody>
                <a:bodyPr wrap="square" lIns="0" tIns="0" rIns="0" bIns="0">
                  <a:spAutoFit/>
                </a:bodyPr>
                <a:lstStyle/>
                <a:p>
                  <a:r>
                    <a:rPr lang="ja-JP" altLang="en-US" sz="1000" b="1" dirty="0">
                      <a:latin typeface="+mn-ea"/>
                    </a:rPr>
                    <a:t>トリプルコート</a:t>
                  </a:r>
                </a:p>
              </p:txBody>
            </p:sp>
            <p:sp>
              <p:nvSpPr>
                <p:cNvPr id="176" name="正方形/長方形 175">
                  <a:extLst>
                    <a:ext uri="{FF2B5EF4-FFF2-40B4-BE49-F238E27FC236}">
                      <a16:creationId xmlns:a16="http://schemas.microsoft.com/office/drawing/2014/main" id="{72C125E9-45A4-6D53-2E86-AC42CCA76CF0}"/>
                    </a:ext>
                  </a:extLst>
                </p:cNvPr>
                <p:cNvSpPr/>
                <p:nvPr/>
              </p:nvSpPr>
              <p:spPr>
                <a:xfrm>
                  <a:off x="599244" y="6204533"/>
                  <a:ext cx="1270484" cy="323165"/>
                </a:xfrm>
                <a:prstGeom prst="rect">
                  <a:avLst/>
                </a:prstGeom>
              </p:spPr>
              <p:txBody>
                <a:bodyPr wrap="square" lIns="0" tIns="0" rIns="0" bIns="0">
                  <a:spAutoFit/>
                </a:bodyPr>
                <a:lstStyle/>
                <a:p>
                  <a:r>
                    <a:rPr lang="ja-JP" altLang="en-US" sz="800" dirty="0">
                      <a:latin typeface="+mn-ea"/>
                    </a:rPr>
                    <a:t>溝の奥まで丁寧に塗装。</a:t>
                  </a:r>
                </a:p>
                <a:p>
                  <a:r>
                    <a:rPr lang="ja-JP" altLang="en-US" sz="800" dirty="0">
                      <a:latin typeface="+mn-ea"/>
                    </a:rPr>
                    <a:t>丈夫でお掃除もしやすい。</a:t>
                  </a:r>
                  <a:endParaRPr lang="en-US" altLang="ja-JP" sz="800" dirty="0">
                    <a:latin typeface="+mn-ea"/>
                  </a:endParaRPr>
                </a:p>
                <a:p>
                  <a:r>
                    <a:rPr lang="en-US" altLang="ja-JP" sz="500" dirty="0">
                      <a:latin typeface="+mn-ea"/>
                    </a:rPr>
                    <a:t>※</a:t>
                  </a:r>
                  <a:r>
                    <a:rPr lang="ja-JP" altLang="en-US" sz="500" dirty="0">
                      <a:latin typeface="+mn-ea"/>
                    </a:rPr>
                    <a:t>イラストはイメージです。</a:t>
                  </a:r>
                </a:p>
              </p:txBody>
            </p:sp>
          </p:grpSp>
          <p:grpSp>
            <p:nvGrpSpPr>
              <p:cNvPr id="195" name="グループ化 194">
                <a:extLst>
                  <a:ext uri="{FF2B5EF4-FFF2-40B4-BE49-F238E27FC236}">
                    <a16:creationId xmlns:a16="http://schemas.microsoft.com/office/drawing/2014/main" id="{9497AD25-5C53-B112-D700-DE1B2AED90C6}"/>
                  </a:ext>
                </a:extLst>
              </p:cNvPr>
              <p:cNvGrpSpPr/>
              <p:nvPr/>
            </p:nvGrpSpPr>
            <p:grpSpPr>
              <a:xfrm>
                <a:off x="4597364" y="5096351"/>
                <a:ext cx="1291739" cy="1574584"/>
                <a:chOff x="4597364" y="5096351"/>
                <a:chExt cx="1291739" cy="1574584"/>
              </a:xfrm>
            </p:grpSpPr>
            <p:grpSp>
              <p:nvGrpSpPr>
                <p:cNvPr id="153" name="グループ化 152">
                  <a:extLst>
                    <a:ext uri="{FF2B5EF4-FFF2-40B4-BE49-F238E27FC236}">
                      <a16:creationId xmlns:a16="http://schemas.microsoft.com/office/drawing/2014/main" id="{5A7C6B22-08F0-F064-5635-794CCB6EF339}"/>
                    </a:ext>
                  </a:extLst>
                </p:cNvPr>
                <p:cNvGrpSpPr/>
                <p:nvPr/>
              </p:nvGrpSpPr>
              <p:grpSpPr>
                <a:xfrm>
                  <a:off x="4597364" y="5989644"/>
                  <a:ext cx="1291739" cy="681291"/>
                  <a:chOff x="6054270" y="5989644"/>
                  <a:chExt cx="1291739" cy="681291"/>
                </a:xfrm>
              </p:grpSpPr>
              <p:sp>
                <p:nvSpPr>
                  <p:cNvPr id="154" name="正方形/長方形 153">
                    <a:extLst>
                      <a:ext uri="{FF2B5EF4-FFF2-40B4-BE49-F238E27FC236}">
                        <a16:creationId xmlns:a16="http://schemas.microsoft.com/office/drawing/2014/main" id="{82E751AE-4C71-761F-E6E6-4FD6418A9430}"/>
                      </a:ext>
                    </a:extLst>
                  </p:cNvPr>
                  <p:cNvSpPr/>
                  <p:nvPr/>
                </p:nvSpPr>
                <p:spPr>
                  <a:xfrm>
                    <a:off x="6054271" y="6301603"/>
                    <a:ext cx="1191264" cy="369332"/>
                  </a:xfrm>
                  <a:prstGeom prst="rect">
                    <a:avLst/>
                  </a:prstGeom>
                </p:spPr>
                <p:txBody>
                  <a:bodyPr wrap="square" lIns="0" tIns="0" rIns="0" bIns="0">
                    <a:spAutoFit/>
                  </a:bodyPr>
                  <a:lstStyle/>
                  <a:p>
                    <a:r>
                      <a:rPr lang="ja-JP" altLang="en-US" sz="600" dirty="0">
                        <a:latin typeface="+mn-ea"/>
                      </a:rPr>
                      <a:t>溝の内部まで汚れに強い塗装で</a:t>
                    </a:r>
                  </a:p>
                  <a:p>
                    <a:r>
                      <a:rPr lang="ja-JP" altLang="en-US" sz="600" dirty="0">
                        <a:latin typeface="+mn-ea"/>
                      </a:rPr>
                      <a:t>しっかりコーティングされているので、</a:t>
                    </a:r>
                  </a:p>
                  <a:p>
                    <a:r>
                      <a:rPr lang="ja-JP" altLang="en-US" sz="600" dirty="0">
                        <a:latin typeface="+mn-ea"/>
                      </a:rPr>
                      <a:t>溝の隙間に溜まった汚れのお掃除も簡単です。</a:t>
                    </a:r>
                  </a:p>
                </p:txBody>
              </p:sp>
              <p:sp>
                <p:nvSpPr>
                  <p:cNvPr id="155" name="正方形/長方形 154">
                    <a:extLst>
                      <a:ext uri="{FF2B5EF4-FFF2-40B4-BE49-F238E27FC236}">
                        <a16:creationId xmlns:a16="http://schemas.microsoft.com/office/drawing/2014/main" id="{F30EBEE3-822A-1E5F-870D-11A82EAD5572}"/>
                      </a:ext>
                    </a:extLst>
                  </p:cNvPr>
                  <p:cNvSpPr/>
                  <p:nvPr/>
                </p:nvSpPr>
                <p:spPr>
                  <a:xfrm>
                    <a:off x="6054270" y="5989644"/>
                    <a:ext cx="1291739" cy="246221"/>
                  </a:xfrm>
                  <a:prstGeom prst="rect">
                    <a:avLst/>
                  </a:prstGeom>
                </p:spPr>
                <p:txBody>
                  <a:bodyPr wrap="square" lIns="0" tIns="0" rIns="0" bIns="0">
                    <a:spAutoFit/>
                  </a:bodyPr>
                  <a:lstStyle/>
                  <a:p>
                    <a:r>
                      <a:rPr lang="ja-JP" altLang="en-US" sz="800" b="1" dirty="0">
                        <a:latin typeface="+mn-ea"/>
                      </a:rPr>
                      <a:t>汚れがつきにくく、溝の間までお掃除しやすい。</a:t>
                    </a:r>
                  </a:p>
                </p:txBody>
              </p:sp>
            </p:grpSp>
            <p:pic>
              <p:nvPicPr>
                <p:cNvPr id="184" name="図 183">
                  <a:extLst>
                    <a:ext uri="{FF2B5EF4-FFF2-40B4-BE49-F238E27FC236}">
                      <a16:creationId xmlns:a16="http://schemas.microsoft.com/office/drawing/2014/main" id="{A2EFDB7B-93C5-AB1E-0512-6925AB411778}"/>
                    </a:ext>
                  </a:extLst>
                </p:cNvPr>
                <p:cNvPicPr>
                  <a:picLocks noChangeAspect="1"/>
                </p:cNvPicPr>
                <p:nvPr/>
              </p:nvPicPr>
              <p:blipFill rotWithShape="1">
                <a:blip r:embed="rId37"/>
                <a:srcRect l="8965" r="8089"/>
                <a:stretch/>
              </p:blipFill>
              <p:spPr>
                <a:xfrm>
                  <a:off x="4597365" y="5096351"/>
                  <a:ext cx="1260140" cy="856800"/>
                </a:xfrm>
                <a:prstGeom prst="rect">
                  <a:avLst/>
                </a:prstGeom>
              </p:spPr>
            </p:pic>
          </p:grpSp>
          <p:grpSp>
            <p:nvGrpSpPr>
              <p:cNvPr id="196" name="グループ化 195">
                <a:extLst>
                  <a:ext uri="{FF2B5EF4-FFF2-40B4-BE49-F238E27FC236}">
                    <a16:creationId xmlns:a16="http://schemas.microsoft.com/office/drawing/2014/main" id="{C47C0AE0-F931-513B-D23C-37D0F72D36B0}"/>
                  </a:ext>
                </a:extLst>
              </p:cNvPr>
              <p:cNvGrpSpPr/>
              <p:nvPr/>
            </p:nvGrpSpPr>
            <p:grpSpPr>
              <a:xfrm>
                <a:off x="3238894" y="5096351"/>
                <a:ext cx="1246993" cy="1574584"/>
                <a:chOff x="3238894" y="5096351"/>
                <a:chExt cx="1246993" cy="1574584"/>
              </a:xfrm>
            </p:grpSpPr>
            <p:pic>
              <p:nvPicPr>
                <p:cNvPr id="182" name="図 181">
                  <a:extLst>
                    <a:ext uri="{FF2B5EF4-FFF2-40B4-BE49-F238E27FC236}">
                      <a16:creationId xmlns:a16="http://schemas.microsoft.com/office/drawing/2014/main" id="{910296F7-9692-23C6-6707-4224684BA26D}"/>
                    </a:ext>
                  </a:extLst>
                </p:cNvPr>
                <p:cNvPicPr>
                  <a:picLocks noChangeAspect="1"/>
                </p:cNvPicPr>
                <p:nvPr/>
              </p:nvPicPr>
              <p:blipFill rotWithShape="1">
                <a:blip r:embed="rId38"/>
                <a:srcRect l="10667" r="11594"/>
                <a:stretch/>
              </p:blipFill>
              <p:spPr>
                <a:xfrm>
                  <a:off x="3238894" y="5096351"/>
                  <a:ext cx="1188132" cy="856800"/>
                </a:xfrm>
                <a:prstGeom prst="rect">
                  <a:avLst/>
                </a:prstGeom>
              </p:spPr>
            </p:pic>
            <p:grpSp>
              <p:nvGrpSpPr>
                <p:cNvPr id="185" name="グループ化 184">
                  <a:extLst>
                    <a:ext uri="{FF2B5EF4-FFF2-40B4-BE49-F238E27FC236}">
                      <a16:creationId xmlns:a16="http://schemas.microsoft.com/office/drawing/2014/main" id="{A822BDD6-203A-89FB-FAF8-C06025FA00E5}"/>
                    </a:ext>
                  </a:extLst>
                </p:cNvPr>
                <p:cNvGrpSpPr/>
                <p:nvPr/>
              </p:nvGrpSpPr>
              <p:grpSpPr>
                <a:xfrm>
                  <a:off x="3238894" y="5989644"/>
                  <a:ext cx="1246993" cy="681291"/>
                  <a:chOff x="6054271" y="5989644"/>
                  <a:chExt cx="1246993" cy="681291"/>
                </a:xfrm>
              </p:grpSpPr>
              <p:sp>
                <p:nvSpPr>
                  <p:cNvPr id="186" name="正方形/長方形 185">
                    <a:extLst>
                      <a:ext uri="{FF2B5EF4-FFF2-40B4-BE49-F238E27FC236}">
                        <a16:creationId xmlns:a16="http://schemas.microsoft.com/office/drawing/2014/main" id="{D5A534CF-C835-D89B-E534-C573F66584F1}"/>
                      </a:ext>
                    </a:extLst>
                  </p:cNvPr>
                  <p:cNvSpPr/>
                  <p:nvPr/>
                </p:nvSpPr>
                <p:spPr>
                  <a:xfrm>
                    <a:off x="6054272" y="6301603"/>
                    <a:ext cx="1246992" cy="369332"/>
                  </a:xfrm>
                  <a:prstGeom prst="rect">
                    <a:avLst/>
                  </a:prstGeom>
                </p:spPr>
                <p:txBody>
                  <a:bodyPr wrap="square" lIns="0" tIns="0" rIns="0" bIns="0">
                    <a:spAutoFit/>
                  </a:bodyPr>
                  <a:lstStyle/>
                  <a:p>
                    <a:r>
                      <a:rPr lang="ja-JP" altLang="en-US" sz="600" dirty="0">
                        <a:latin typeface="+mn-ea"/>
                      </a:rPr>
                      <a:t>表面の塗装が分厚くてすり減りにくい上に、すり傷やへこみもつきにくいので、使い始めのころの美しい状態が長続きします。</a:t>
                    </a:r>
                  </a:p>
                </p:txBody>
              </p:sp>
              <p:sp>
                <p:nvSpPr>
                  <p:cNvPr id="187" name="正方形/長方形 186">
                    <a:extLst>
                      <a:ext uri="{FF2B5EF4-FFF2-40B4-BE49-F238E27FC236}">
                        <a16:creationId xmlns:a16="http://schemas.microsoft.com/office/drawing/2014/main" id="{486CECD2-76E8-3E06-251F-6104D34D6AB8}"/>
                      </a:ext>
                    </a:extLst>
                  </p:cNvPr>
                  <p:cNvSpPr/>
                  <p:nvPr/>
                </p:nvSpPr>
                <p:spPr>
                  <a:xfrm>
                    <a:off x="6054271" y="5989644"/>
                    <a:ext cx="1095731" cy="246221"/>
                  </a:xfrm>
                  <a:prstGeom prst="rect">
                    <a:avLst/>
                  </a:prstGeom>
                </p:spPr>
                <p:txBody>
                  <a:bodyPr wrap="square" lIns="0" tIns="0" rIns="0" bIns="0">
                    <a:spAutoFit/>
                  </a:bodyPr>
                  <a:lstStyle/>
                  <a:p>
                    <a:r>
                      <a:rPr lang="ja-JP" altLang="en-US" sz="800" b="1" dirty="0">
                        <a:latin typeface="+mn-ea"/>
                      </a:rPr>
                      <a:t>歩行頻度が高い場所でも安心な、高い耐久性。</a:t>
                    </a:r>
                  </a:p>
                </p:txBody>
              </p:sp>
            </p:grpSp>
          </p:grpSp>
          <p:grpSp>
            <p:nvGrpSpPr>
              <p:cNvPr id="197" name="グループ化 196">
                <a:extLst>
                  <a:ext uri="{FF2B5EF4-FFF2-40B4-BE49-F238E27FC236}">
                    <a16:creationId xmlns:a16="http://schemas.microsoft.com/office/drawing/2014/main" id="{56F76B4F-DDE7-74CE-95F6-84C16CA34ED9}"/>
                  </a:ext>
                </a:extLst>
              </p:cNvPr>
              <p:cNvGrpSpPr/>
              <p:nvPr/>
            </p:nvGrpSpPr>
            <p:grpSpPr>
              <a:xfrm>
                <a:off x="1766182" y="5096351"/>
                <a:ext cx="1302373" cy="1574584"/>
                <a:chOff x="1766182" y="5096351"/>
                <a:chExt cx="1302373" cy="1574584"/>
              </a:xfrm>
            </p:grpSpPr>
            <p:pic>
              <p:nvPicPr>
                <p:cNvPr id="180" name="図 179">
                  <a:extLst>
                    <a:ext uri="{FF2B5EF4-FFF2-40B4-BE49-F238E27FC236}">
                      <a16:creationId xmlns:a16="http://schemas.microsoft.com/office/drawing/2014/main" id="{6414DF27-625C-492C-4191-3D5CD47929D8}"/>
                    </a:ext>
                  </a:extLst>
                </p:cNvPr>
                <p:cNvPicPr>
                  <a:picLocks noChangeAspect="1"/>
                </p:cNvPicPr>
                <p:nvPr/>
              </p:nvPicPr>
              <p:blipFill rotWithShape="1">
                <a:blip r:embed="rId39"/>
                <a:srcRect r="14273"/>
                <a:stretch/>
              </p:blipFill>
              <p:spPr>
                <a:xfrm>
                  <a:off x="1766182" y="5096351"/>
                  <a:ext cx="1302373" cy="856800"/>
                </a:xfrm>
                <a:prstGeom prst="rect">
                  <a:avLst/>
                </a:prstGeom>
              </p:spPr>
            </p:pic>
            <p:grpSp>
              <p:nvGrpSpPr>
                <p:cNvPr id="192" name="グループ化 191">
                  <a:extLst>
                    <a:ext uri="{FF2B5EF4-FFF2-40B4-BE49-F238E27FC236}">
                      <a16:creationId xmlns:a16="http://schemas.microsoft.com/office/drawing/2014/main" id="{CF6AFFE5-75D8-7C98-26A5-17C3C433FF2C}"/>
                    </a:ext>
                  </a:extLst>
                </p:cNvPr>
                <p:cNvGrpSpPr/>
                <p:nvPr/>
              </p:nvGrpSpPr>
              <p:grpSpPr>
                <a:xfrm>
                  <a:off x="1766182" y="5989644"/>
                  <a:ext cx="1290391" cy="681291"/>
                  <a:chOff x="6054271" y="5989644"/>
                  <a:chExt cx="1290391" cy="681291"/>
                </a:xfrm>
              </p:grpSpPr>
              <p:sp>
                <p:nvSpPr>
                  <p:cNvPr id="193" name="正方形/長方形 192">
                    <a:extLst>
                      <a:ext uri="{FF2B5EF4-FFF2-40B4-BE49-F238E27FC236}">
                        <a16:creationId xmlns:a16="http://schemas.microsoft.com/office/drawing/2014/main" id="{59091679-AD8A-A59A-271E-308AEF9055E7}"/>
                      </a:ext>
                    </a:extLst>
                  </p:cNvPr>
                  <p:cNvSpPr/>
                  <p:nvPr/>
                </p:nvSpPr>
                <p:spPr>
                  <a:xfrm>
                    <a:off x="6054272" y="6301603"/>
                    <a:ext cx="1290390" cy="369332"/>
                  </a:xfrm>
                  <a:prstGeom prst="rect">
                    <a:avLst/>
                  </a:prstGeom>
                </p:spPr>
                <p:txBody>
                  <a:bodyPr wrap="square" lIns="0" tIns="0" rIns="0" bIns="0">
                    <a:spAutoFit/>
                  </a:bodyPr>
                  <a:lstStyle/>
                  <a:p>
                    <a:r>
                      <a:rPr lang="ja-JP" altLang="en-US" sz="600" dirty="0">
                        <a:latin typeface="+mn-ea"/>
                      </a:rPr>
                      <a:t>厚みのあるコーティング層により、水や油の浸入による表面の変色がほとんど生じないため、キッチンなどでもご使用いただけます。</a:t>
                    </a:r>
                  </a:p>
                </p:txBody>
              </p:sp>
              <p:sp>
                <p:nvSpPr>
                  <p:cNvPr id="194" name="正方形/長方形 193">
                    <a:extLst>
                      <a:ext uri="{FF2B5EF4-FFF2-40B4-BE49-F238E27FC236}">
                        <a16:creationId xmlns:a16="http://schemas.microsoft.com/office/drawing/2014/main" id="{CADD5125-A33A-18FE-ADF0-6E8D40C4EC3A}"/>
                      </a:ext>
                    </a:extLst>
                  </p:cNvPr>
                  <p:cNvSpPr/>
                  <p:nvPr/>
                </p:nvSpPr>
                <p:spPr>
                  <a:xfrm>
                    <a:off x="6054271" y="5989644"/>
                    <a:ext cx="1212812" cy="246221"/>
                  </a:xfrm>
                  <a:prstGeom prst="rect">
                    <a:avLst/>
                  </a:prstGeom>
                </p:spPr>
                <p:txBody>
                  <a:bodyPr wrap="square" lIns="0" tIns="0" rIns="0" bIns="0">
                    <a:spAutoFit/>
                  </a:bodyPr>
                  <a:lstStyle/>
                  <a:p>
                    <a:r>
                      <a:rPr lang="ja-JP" altLang="en-US" sz="800" b="1" dirty="0">
                        <a:latin typeface="+mn-ea"/>
                      </a:rPr>
                      <a:t>キッチンなどの水まわりでの使用も可能。</a:t>
                    </a:r>
                  </a:p>
                </p:txBody>
              </p:sp>
            </p:grpSp>
          </p:grpSp>
        </p:grpSp>
        <p:pic>
          <p:nvPicPr>
            <p:cNvPr id="20" name="図 19" descr="ダイアグラム&#10;&#10;自動的に生成された説明">
              <a:extLst>
                <a:ext uri="{FF2B5EF4-FFF2-40B4-BE49-F238E27FC236}">
                  <a16:creationId xmlns:a16="http://schemas.microsoft.com/office/drawing/2014/main" id="{9A57B33D-599D-4284-A24B-D572FD16D7DE}"/>
                </a:ext>
              </a:extLst>
            </p:cNvPr>
            <p:cNvPicPr>
              <a:picLocks noChangeAspect="1"/>
            </p:cNvPicPr>
            <p:nvPr/>
          </p:nvPicPr>
          <p:blipFill>
            <a:blip r:embed="rId40"/>
            <a:stretch>
              <a:fillRect/>
            </a:stretch>
          </p:blipFill>
          <p:spPr>
            <a:xfrm>
              <a:off x="243641" y="4938790"/>
              <a:ext cx="1352382" cy="1030867"/>
            </a:xfrm>
            <a:prstGeom prst="rect">
              <a:avLst/>
            </a:prstGeom>
          </p:spPr>
        </p:pic>
      </p:grpSp>
      <p:grpSp>
        <p:nvGrpSpPr>
          <p:cNvPr id="31" name="グループ化 30">
            <a:extLst>
              <a:ext uri="{FF2B5EF4-FFF2-40B4-BE49-F238E27FC236}">
                <a16:creationId xmlns:a16="http://schemas.microsoft.com/office/drawing/2014/main" id="{15E597A7-D23D-0282-D2D4-41D582531FE2}"/>
              </a:ext>
            </a:extLst>
          </p:cNvPr>
          <p:cNvGrpSpPr/>
          <p:nvPr/>
        </p:nvGrpSpPr>
        <p:grpSpPr>
          <a:xfrm>
            <a:off x="7882140" y="4727418"/>
            <a:ext cx="1884161" cy="1943616"/>
            <a:chOff x="7882140" y="4727418"/>
            <a:chExt cx="1884161" cy="1943616"/>
          </a:xfrm>
        </p:grpSpPr>
        <p:sp>
          <p:nvSpPr>
            <p:cNvPr id="33" name="Rectangle 14">
              <a:extLst>
                <a:ext uri="{FF2B5EF4-FFF2-40B4-BE49-F238E27FC236}">
                  <a16:creationId xmlns:a16="http://schemas.microsoft.com/office/drawing/2014/main" id="{7B994E2E-ABF5-FE02-8952-F4DC7E042222}"/>
                </a:ext>
              </a:extLst>
            </p:cNvPr>
            <p:cNvSpPr>
              <a:spLocks noChangeArrowheads="1"/>
            </p:cNvSpPr>
            <p:nvPr/>
          </p:nvSpPr>
          <p:spPr bwMode="auto">
            <a:xfrm>
              <a:off x="7900454" y="4727418"/>
              <a:ext cx="1865847" cy="1943616"/>
            </a:xfrm>
            <a:prstGeom prst="rect">
              <a:avLst/>
            </a:prstGeom>
            <a:solidFill>
              <a:srgbClr val="F7F7D6"/>
            </a:solidFill>
            <a:ln w="6350">
              <a:noFill/>
              <a:miter lim="800000"/>
              <a:headEnd/>
              <a:tailEnd/>
            </a:ln>
            <a:effectLst/>
          </p:spPr>
          <p:txBody>
            <a:bodyPr wrap="none" anchor="ctr"/>
            <a:lstStyle/>
            <a:p>
              <a:pPr algn="ctr"/>
              <a:endParaRPr lang="ja-JP" altLang="en-US" sz="1200" dirty="0">
                <a:solidFill>
                  <a:srgbClr val="C0C0C0"/>
                </a:solidFill>
                <a:latin typeface="+mn-ea"/>
              </a:endParaRPr>
            </a:p>
          </p:txBody>
        </p:sp>
        <p:sp>
          <p:nvSpPr>
            <p:cNvPr id="35" name="正方形/長方形 34">
              <a:extLst>
                <a:ext uri="{FF2B5EF4-FFF2-40B4-BE49-F238E27FC236}">
                  <a16:creationId xmlns:a16="http://schemas.microsoft.com/office/drawing/2014/main" id="{EFD32CAF-31E1-38EE-C1BC-E43FD979F1BA}"/>
                </a:ext>
              </a:extLst>
            </p:cNvPr>
            <p:cNvSpPr/>
            <p:nvPr/>
          </p:nvSpPr>
          <p:spPr>
            <a:xfrm>
              <a:off x="8041696" y="5278237"/>
              <a:ext cx="820738" cy="123111"/>
            </a:xfrm>
            <a:prstGeom prst="rect">
              <a:avLst/>
            </a:prstGeom>
          </p:spPr>
          <p:txBody>
            <a:bodyPr wrap="none" lIns="0" tIns="0" rIns="0" bIns="0">
              <a:spAutoFit/>
            </a:bodyPr>
            <a:lstStyle/>
            <a:p>
              <a:r>
                <a:rPr lang="ja-JP" altLang="en-US" sz="800" b="1" dirty="0">
                  <a:latin typeface="+mn-ea"/>
                </a:rPr>
                <a:t>床見切縁（金属製）</a:t>
              </a:r>
            </a:p>
          </p:txBody>
        </p:sp>
        <p:sp>
          <p:nvSpPr>
            <p:cNvPr id="37" name="正方形/長方形 36">
              <a:extLst>
                <a:ext uri="{FF2B5EF4-FFF2-40B4-BE49-F238E27FC236}">
                  <a16:creationId xmlns:a16="http://schemas.microsoft.com/office/drawing/2014/main" id="{F4D44E45-CF47-1E19-1EFA-91C4637F4050}"/>
                </a:ext>
              </a:extLst>
            </p:cNvPr>
            <p:cNvSpPr/>
            <p:nvPr/>
          </p:nvSpPr>
          <p:spPr>
            <a:xfrm>
              <a:off x="7949962" y="6498482"/>
              <a:ext cx="1816337" cy="92333"/>
            </a:xfrm>
            <a:prstGeom prst="rect">
              <a:avLst/>
            </a:prstGeom>
          </p:spPr>
          <p:txBody>
            <a:bodyPr wrap="square" lIns="0" tIns="0" rIns="0" bIns="0">
              <a:spAutoFit/>
            </a:bodyPr>
            <a:lstStyle/>
            <a:p>
              <a:r>
                <a:rPr lang="ja-JP" altLang="en-US" sz="600" dirty="0">
                  <a:latin typeface="+mn-ea"/>
                </a:rPr>
                <a:t>様々な床材の色に合う「ステン系シルバー色」です。</a:t>
              </a:r>
            </a:p>
          </p:txBody>
        </p:sp>
        <p:sp>
          <p:nvSpPr>
            <p:cNvPr id="39" name="正方形/長方形 38">
              <a:extLst>
                <a:ext uri="{FF2B5EF4-FFF2-40B4-BE49-F238E27FC236}">
                  <a16:creationId xmlns:a16="http://schemas.microsoft.com/office/drawing/2014/main" id="{50C83FAD-BD92-1950-C3AA-D37CE5433120}"/>
                </a:ext>
              </a:extLst>
            </p:cNvPr>
            <p:cNvSpPr/>
            <p:nvPr/>
          </p:nvSpPr>
          <p:spPr>
            <a:xfrm>
              <a:off x="7882140" y="4822189"/>
              <a:ext cx="1865847" cy="369332"/>
            </a:xfrm>
            <a:prstGeom prst="rect">
              <a:avLst/>
            </a:prstGeom>
          </p:spPr>
          <p:txBody>
            <a:bodyPr wrap="square" lIns="0" tIns="0" rIns="0" bIns="0">
              <a:spAutoFit/>
            </a:bodyPr>
            <a:lstStyle/>
            <a:p>
              <a:pPr algn="ctr"/>
              <a:r>
                <a:rPr lang="ja-JP" altLang="en-US" sz="1200" b="1" dirty="0">
                  <a:solidFill>
                    <a:srgbClr val="953735"/>
                  </a:solidFill>
                  <a:latin typeface="+mn-ea"/>
                </a:rPr>
                <a:t>張り分け部をすっきり納める２種類の見切縁をご用意</a:t>
              </a:r>
            </a:p>
          </p:txBody>
        </p:sp>
        <p:sp>
          <p:nvSpPr>
            <p:cNvPr id="41" name="正方形/長方形 40">
              <a:extLst>
                <a:ext uri="{FF2B5EF4-FFF2-40B4-BE49-F238E27FC236}">
                  <a16:creationId xmlns:a16="http://schemas.microsoft.com/office/drawing/2014/main" id="{0AEDB2CF-E7E3-2A2D-6696-D601BD5A48E7}"/>
                </a:ext>
              </a:extLst>
            </p:cNvPr>
            <p:cNvSpPr/>
            <p:nvPr/>
          </p:nvSpPr>
          <p:spPr>
            <a:xfrm>
              <a:off x="8041696" y="5969805"/>
              <a:ext cx="820738" cy="246221"/>
            </a:xfrm>
            <a:prstGeom prst="rect">
              <a:avLst/>
            </a:prstGeom>
          </p:spPr>
          <p:txBody>
            <a:bodyPr wrap="none" lIns="0" tIns="0" rIns="0" bIns="0">
              <a:spAutoFit/>
            </a:bodyPr>
            <a:lstStyle/>
            <a:p>
              <a:r>
                <a:rPr lang="ja-JP" altLang="en-US" sz="800" b="1" dirty="0">
                  <a:latin typeface="+mn-ea"/>
                </a:rPr>
                <a:t>床見切縁（金属製）</a:t>
              </a:r>
              <a:endParaRPr lang="en-US" altLang="ja-JP" sz="800" b="1" dirty="0">
                <a:latin typeface="+mn-ea"/>
              </a:endParaRPr>
            </a:p>
            <a:p>
              <a:r>
                <a:rPr lang="en-US" altLang="ja-JP" sz="800" b="1" dirty="0">
                  <a:latin typeface="+mn-ea"/>
                </a:rPr>
                <a:t>L</a:t>
              </a:r>
              <a:r>
                <a:rPr lang="ja-JP" altLang="en-US" sz="800" b="1" dirty="0">
                  <a:latin typeface="+mn-ea"/>
                </a:rPr>
                <a:t>型</a:t>
              </a:r>
            </a:p>
          </p:txBody>
        </p:sp>
        <p:pic>
          <p:nvPicPr>
            <p:cNvPr id="42" name="図 41" descr="文字の書かれた板&#10;&#10;AI 生成コンテンツは誤りを含む可能性があります。">
              <a:extLst>
                <a:ext uri="{FF2B5EF4-FFF2-40B4-BE49-F238E27FC236}">
                  <a16:creationId xmlns:a16="http://schemas.microsoft.com/office/drawing/2014/main" id="{3F4159F8-6BE2-BE0E-4E51-C443143A386B}"/>
                </a:ext>
              </a:extLst>
            </p:cNvPr>
            <p:cNvPicPr>
              <a:picLocks noChangeAspect="1"/>
            </p:cNvPicPr>
            <p:nvPr/>
          </p:nvPicPr>
          <p:blipFill>
            <a:blip r:embed="rId41"/>
            <a:srcRect l="37533" t="42941" r="42467" b="29849"/>
            <a:stretch>
              <a:fillRect/>
            </a:stretch>
          </p:blipFill>
          <p:spPr>
            <a:xfrm>
              <a:off x="9031760" y="5880410"/>
              <a:ext cx="616549" cy="522120"/>
            </a:xfrm>
            <a:prstGeom prst="rect">
              <a:avLst/>
            </a:prstGeom>
          </p:spPr>
        </p:pic>
        <p:pic>
          <p:nvPicPr>
            <p:cNvPr id="43" name="図 42" descr="木製テーブルの上に置かれたナイフ&#10;&#10;AI 生成コンテンツは誤りを含む可能性があります。">
              <a:extLst>
                <a:ext uri="{FF2B5EF4-FFF2-40B4-BE49-F238E27FC236}">
                  <a16:creationId xmlns:a16="http://schemas.microsoft.com/office/drawing/2014/main" id="{2AFBE86F-B820-4AD7-BA57-E24C9015A0A6}"/>
                </a:ext>
              </a:extLst>
            </p:cNvPr>
            <p:cNvPicPr>
              <a:picLocks noChangeAspect="1"/>
            </p:cNvPicPr>
            <p:nvPr/>
          </p:nvPicPr>
          <p:blipFill>
            <a:blip r:embed="rId42"/>
            <a:srcRect l="38390" t="46009" r="43952" b="29678"/>
            <a:stretch>
              <a:fillRect/>
            </a:stretch>
          </p:blipFill>
          <p:spPr>
            <a:xfrm>
              <a:off x="9031760" y="5263681"/>
              <a:ext cx="616549" cy="527592"/>
            </a:xfrm>
            <a:prstGeom prst="rect">
              <a:avLst/>
            </a:prstGeom>
          </p:spPr>
        </p:pic>
        <p:pic>
          <p:nvPicPr>
            <p:cNvPr id="44" name="図 43" descr="ミラー, テーブル が含まれている画像&#10;&#10;AI 生成コンテンツは誤りを含む可能性があります。">
              <a:extLst>
                <a:ext uri="{FF2B5EF4-FFF2-40B4-BE49-F238E27FC236}">
                  <a16:creationId xmlns:a16="http://schemas.microsoft.com/office/drawing/2014/main" id="{85485D77-A682-5397-E05D-B584FDE716FA}"/>
                </a:ext>
              </a:extLst>
            </p:cNvPr>
            <p:cNvPicPr>
              <a:picLocks noChangeAspect="1"/>
            </p:cNvPicPr>
            <p:nvPr/>
          </p:nvPicPr>
          <p:blipFill rotWithShape="1">
            <a:blip r:embed="rId43"/>
            <a:srcRect l="-1468" t="-29245" r="-3097" b="-20869"/>
            <a:stretch>
              <a:fillRect/>
            </a:stretch>
          </p:blipFill>
          <p:spPr>
            <a:xfrm>
              <a:off x="8776534" y="5447426"/>
              <a:ext cx="348386" cy="348386"/>
            </a:xfrm>
            <a:prstGeom prst="ellipse">
              <a:avLst/>
            </a:prstGeom>
            <a:solidFill>
              <a:schemeClr val="bg1"/>
            </a:solidFill>
            <a:ln>
              <a:solidFill>
                <a:schemeClr val="accent2">
                  <a:lumMod val="50000"/>
                </a:schemeClr>
              </a:solidFill>
            </a:ln>
          </p:spPr>
        </p:pic>
        <p:pic>
          <p:nvPicPr>
            <p:cNvPr id="45" name="図 44" descr="図形&#10;&#10;AI 生成コンテンツは誤りを含む可能性があります。">
              <a:extLst>
                <a:ext uri="{FF2B5EF4-FFF2-40B4-BE49-F238E27FC236}">
                  <a16:creationId xmlns:a16="http://schemas.microsoft.com/office/drawing/2014/main" id="{1404A1C0-F1E6-DA48-D46E-EF3AE4F750C3}"/>
                </a:ext>
              </a:extLst>
            </p:cNvPr>
            <p:cNvPicPr>
              <a:picLocks noChangeAspect="1"/>
            </p:cNvPicPr>
            <p:nvPr/>
          </p:nvPicPr>
          <p:blipFill rotWithShape="1">
            <a:blip r:embed="rId44"/>
            <a:srcRect l="-20225" t="-24708" r="-8689" b="-34378"/>
            <a:stretch>
              <a:fillRect/>
            </a:stretch>
          </p:blipFill>
          <p:spPr>
            <a:xfrm>
              <a:off x="8778157" y="6054577"/>
              <a:ext cx="348386" cy="348386"/>
            </a:xfrm>
            <a:prstGeom prst="ellipse">
              <a:avLst/>
            </a:prstGeom>
            <a:solidFill>
              <a:schemeClr val="bg1"/>
            </a:solidFill>
            <a:ln>
              <a:solidFill>
                <a:schemeClr val="accent2">
                  <a:lumMod val="50000"/>
                </a:schemeClr>
              </a:solidFill>
            </a:ln>
          </p:spPr>
        </p:pic>
        <p:pic>
          <p:nvPicPr>
            <p:cNvPr id="46" name="図 45">
              <a:extLst>
                <a:ext uri="{FF2B5EF4-FFF2-40B4-BE49-F238E27FC236}">
                  <a16:creationId xmlns:a16="http://schemas.microsoft.com/office/drawing/2014/main" id="{62603536-3076-D4AE-4214-928D41C1D16C}"/>
                </a:ext>
              </a:extLst>
            </p:cNvPr>
            <p:cNvPicPr>
              <a:picLocks noChangeAspect="1"/>
            </p:cNvPicPr>
            <p:nvPr/>
          </p:nvPicPr>
          <p:blipFill>
            <a:blip r:embed="rId45"/>
            <a:stretch>
              <a:fillRect/>
            </a:stretch>
          </p:blipFill>
          <p:spPr>
            <a:xfrm>
              <a:off x="8036290" y="5869053"/>
              <a:ext cx="209943" cy="123111"/>
            </a:xfrm>
            <a:prstGeom prst="rect">
              <a:avLst/>
            </a:prstGeom>
          </p:spPr>
        </p:pic>
      </p:grpSp>
    </p:spTree>
    <p:extLst>
      <p:ext uri="{BB962C8B-B14F-4D97-AF65-F5344CB8AC3E}">
        <p14:creationId xmlns:p14="http://schemas.microsoft.com/office/powerpoint/2010/main" val="20719422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6">
            <a:extLst>
              <a:ext uri="{FF2B5EF4-FFF2-40B4-BE49-F238E27FC236}">
                <a16:creationId xmlns:a16="http://schemas.microsoft.com/office/drawing/2014/main" id="{F56E4993-708B-E20F-67BD-56931F2203DA}"/>
              </a:ext>
            </a:extLst>
          </p:cNvPr>
          <p:cNvSpPr txBox="1">
            <a:spLocks/>
          </p:cNvSpPr>
          <p:nvPr/>
        </p:nvSpPr>
        <p:spPr>
          <a:xfrm>
            <a:off x="0" y="-283837"/>
            <a:ext cx="3297238" cy="270015"/>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1100" b="1" dirty="0">
                <a:solidFill>
                  <a:srgbClr val="000000"/>
                </a:solidFill>
                <a:latin typeface="+mn-ea"/>
                <a:ea typeface="+mn-ea"/>
                <a:cs typeface="+mn-cs"/>
              </a:rPr>
              <a:t>マイスターズウッドフロアー トリプルコート パーケット</a:t>
            </a:r>
          </a:p>
        </p:txBody>
      </p:sp>
      <p:sp>
        <p:nvSpPr>
          <p:cNvPr id="4" name="タイトル 3">
            <a:extLst>
              <a:ext uri="{FF2B5EF4-FFF2-40B4-BE49-F238E27FC236}">
                <a16:creationId xmlns:a16="http://schemas.microsoft.com/office/drawing/2014/main" id="{09A3229C-327C-2DCE-C370-26E284763FB3}"/>
              </a:ext>
            </a:extLst>
          </p:cNvPr>
          <p:cNvSpPr>
            <a:spLocks noGrp="1"/>
          </p:cNvSpPr>
          <p:nvPr>
            <p:ph type="title"/>
          </p:nvPr>
        </p:nvSpPr>
        <p:spPr/>
        <p:txBody>
          <a:bodyPr/>
          <a:lstStyle/>
          <a:p>
            <a:r>
              <a:rPr lang="ja-JP" altLang="en-US" sz="1200" b="1" dirty="0">
                <a:solidFill>
                  <a:schemeClr val="bg1"/>
                </a:solidFill>
                <a:latin typeface="+mn-ea"/>
                <a:ea typeface="+mn-ea"/>
              </a:rPr>
              <a:t>床材　</a:t>
            </a:r>
            <a:r>
              <a:rPr lang="ja-JP" altLang="en-US" dirty="0">
                <a:latin typeface="+mn-ea"/>
                <a:ea typeface="+mn-ea"/>
              </a:rPr>
              <a:t>マイスターズウッドフロアー トリプルコート パーケット</a:t>
            </a:r>
          </a:p>
        </p:txBody>
      </p:sp>
      <p:grpSp>
        <p:nvGrpSpPr>
          <p:cNvPr id="32" name="グループ化 31">
            <a:extLst>
              <a:ext uri="{FF2B5EF4-FFF2-40B4-BE49-F238E27FC236}">
                <a16:creationId xmlns:a16="http://schemas.microsoft.com/office/drawing/2014/main" id="{33A58495-E5CD-E56D-30AE-762CEA1C540E}"/>
              </a:ext>
            </a:extLst>
          </p:cNvPr>
          <p:cNvGrpSpPr/>
          <p:nvPr/>
        </p:nvGrpSpPr>
        <p:grpSpPr>
          <a:xfrm>
            <a:off x="4991098" y="2705161"/>
            <a:ext cx="4775202" cy="1944000"/>
            <a:chOff x="4991098" y="2705161"/>
            <a:chExt cx="4775202" cy="1944000"/>
          </a:xfrm>
        </p:grpSpPr>
        <p:sp>
          <p:nvSpPr>
            <p:cNvPr id="141" name="正方形/長方形 140"/>
            <p:cNvSpPr/>
            <p:nvPr/>
          </p:nvSpPr>
          <p:spPr>
            <a:xfrm>
              <a:off x="5136755" y="2887217"/>
              <a:ext cx="4497680" cy="138499"/>
            </a:xfrm>
            <a:prstGeom prst="rect">
              <a:avLst/>
            </a:prstGeom>
          </p:spPr>
          <p:txBody>
            <a:bodyPr wrap="square" lIns="0" tIns="0" rIns="0" bIns="0">
              <a:spAutoFit/>
            </a:bodyPr>
            <a:lstStyle/>
            <a:p>
              <a:r>
                <a:rPr lang="ja-JP" altLang="en-US" sz="900" b="1" dirty="0">
                  <a:latin typeface="+mn-ea"/>
                </a:rPr>
                <a:t>小さな木のピースを組み合わせ、一定のパターンに張り上げたデザイン性の高い床材です。</a:t>
              </a:r>
            </a:p>
          </p:txBody>
        </p:sp>
        <p:pic>
          <p:nvPicPr>
            <p:cNvPr id="68" name="図 67"/>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rot="16200000">
              <a:off x="8741302" y="2674171"/>
              <a:ext cx="302400" cy="1397776"/>
            </a:xfrm>
            <a:prstGeom prst="rect">
              <a:avLst/>
            </a:prstGeom>
          </p:spPr>
        </p:pic>
        <p:pic>
          <p:nvPicPr>
            <p:cNvPr id="77" name="図 76"/>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rot="16200000">
              <a:off x="8741299" y="3145277"/>
              <a:ext cx="302400" cy="1397774"/>
            </a:xfrm>
            <a:prstGeom prst="rect">
              <a:avLst/>
            </a:prstGeom>
          </p:spPr>
        </p:pic>
        <p:pic>
          <p:nvPicPr>
            <p:cNvPr id="30" name="図 29"/>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rot="5400000">
              <a:off x="7221908" y="2676342"/>
              <a:ext cx="302400" cy="1393432"/>
            </a:xfrm>
            <a:prstGeom prst="rect">
              <a:avLst/>
            </a:prstGeom>
          </p:spPr>
        </p:pic>
        <p:pic>
          <p:nvPicPr>
            <p:cNvPr id="31" name="図 30"/>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rot="5400000">
              <a:off x="7224987" y="3144370"/>
              <a:ext cx="302400" cy="1399588"/>
            </a:xfrm>
            <a:prstGeom prst="rect">
              <a:avLst/>
            </a:prstGeom>
          </p:spPr>
        </p:pic>
        <p:pic>
          <p:nvPicPr>
            <p:cNvPr id="64" name="図 63"/>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rot="5400000">
              <a:off x="7225566" y="3640009"/>
              <a:ext cx="302400" cy="1400746"/>
            </a:xfrm>
            <a:prstGeom prst="rect">
              <a:avLst/>
            </a:prstGeom>
          </p:spPr>
        </p:pic>
        <p:pic>
          <p:nvPicPr>
            <p:cNvPr id="25" name="図 24"/>
            <p:cNvPicPr>
              <a:picLocks noChangeAspect="1"/>
            </p:cNvPicPr>
            <p:nvPr/>
          </p:nvPicPr>
          <p:blipFill rotWithShape="1">
            <a:blip r:embed="rId8">
              <a:extLst>
                <a:ext uri="{28A0092B-C50C-407E-A947-70E740481C1C}">
                  <a14:useLocalDpi xmlns:a14="http://schemas.microsoft.com/office/drawing/2010/main" val="0"/>
                </a:ext>
              </a:extLst>
            </a:blip>
            <a:srcRect/>
            <a:stretch/>
          </p:blipFill>
          <p:spPr>
            <a:xfrm rot="16200000">
              <a:off x="5698747" y="2674172"/>
              <a:ext cx="302400" cy="1396639"/>
            </a:xfrm>
            <a:prstGeom prst="rect">
              <a:avLst/>
            </a:prstGeom>
          </p:spPr>
        </p:pic>
        <p:pic>
          <p:nvPicPr>
            <p:cNvPr id="28" name="図 27"/>
            <p:cNvPicPr>
              <a:picLocks noChangeAspect="1"/>
            </p:cNvPicPr>
            <p:nvPr/>
          </p:nvPicPr>
          <p:blipFill rotWithShape="1">
            <a:blip r:embed="rId9">
              <a:extLst>
                <a:ext uri="{28A0092B-C50C-407E-A947-70E740481C1C}">
                  <a14:useLocalDpi xmlns:a14="http://schemas.microsoft.com/office/drawing/2010/main" val="0"/>
                </a:ext>
              </a:extLst>
            </a:blip>
            <a:srcRect/>
            <a:stretch/>
          </p:blipFill>
          <p:spPr>
            <a:xfrm rot="16200000">
              <a:off x="5702405" y="3143675"/>
              <a:ext cx="302400" cy="1403954"/>
            </a:xfrm>
            <a:prstGeom prst="rect">
              <a:avLst/>
            </a:prstGeom>
          </p:spPr>
        </p:pic>
        <p:pic>
          <p:nvPicPr>
            <p:cNvPr id="29" name="図 28"/>
            <p:cNvPicPr>
              <a:picLocks noChangeAspect="1"/>
            </p:cNvPicPr>
            <p:nvPr/>
          </p:nvPicPr>
          <p:blipFill rotWithShape="1">
            <a:blip r:embed="rId10">
              <a:extLst>
                <a:ext uri="{28A0092B-C50C-407E-A947-70E740481C1C}">
                  <a14:useLocalDpi xmlns:a14="http://schemas.microsoft.com/office/drawing/2010/main" val="0"/>
                </a:ext>
              </a:extLst>
            </a:blip>
            <a:srcRect/>
            <a:stretch/>
          </p:blipFill>
          <p:spPr>
            <a:xfrm rot="16200000">
              <a:off x="5702404" y="3633703"/>
              <a:ext cx="302400" cy="1403955"/>
            </a:xfrm>
            <a:prstGeom prst="rect">
              <a:avLst/>
            </a:prstGeom>
          </p:spPr>
        </p:pic>
        <p:sp>
          <p:nvSpPr>
            <p:cNvPr id="122" name="正方形/長方形 121"/>
            <p:cNvSpPr/>
            <p:nvPr/>
          </p:nvSpPr>
          <p:spPr>
            <a:xfrm>
              <a:off x="5152518" y="3991459"/>
              <a:ext cx="966611" cy="92333"/>
            </a:xfrm>
            <a:prstGeom prst="rect">
              <a:avLst/>
            </a:prstGeom>
          </p:spPr>
          <p:txBody>
            <a:bodyPr wrap="none" lIns="0" tIns="0" rIns="0" bIns="0">
              <a:spAutoFit/>
            </a:bodyPr>
            <a:lstStyle/>
            <a:p>
              <a:r>
                <a:rPr lang="ja-JP" altLang="en-US" sz="600" dirty="0">
                  <a:latin typeface="+mn-ea"/>
                </a:rPr>
                <a:t>セットオーク色（オーク突き板）</a:t>
              </a:r>
            </a:p>
          </p:txBody>
        </p:sp>
        <p:sp>
          <p:nvSpPr>
            <p:cNvPr id="123" name="正方形/長方形 122"/>
            <p:cNvSpPr/>
            <p:nvPr/>
          </p:nvSpPr>
          <p:spPr>
            <a:xfrm>
              <a:off x="5152518" y="4480808"/>
              <a:ext cx="1223092" cy="92333"/>
            </a:xfrm>
            <a:prstGeom prst="rect">
              <a:avLst/>
            </a:prstGeom>
          </p:spPr>
          <p:txBody>
            <a:bodyPr wrap="none" lIns="0" tIns="0" rIns="0" bIns="0">
              <a:spAutoFit/>
            </a:bodyPr>
            <a:lstStyle/>
            <a:p>
              <a:r>
                <a:rPr lang="ja-JP" altLang="en-US" sz="600" dirty="0">
                  <a:latin typeface="+mn-ea"/>
                </a:rPr>
                <a:t>セットホワイトオーク色（オーク突き板）</a:t>
              </a:r>
            </a:p>
          </p:txBody>
        </p:sp>
        <p:sp>
          <p:nvSpPr>
            <p:cNvPr id="124" name="正方形/長方形 123"/>
            <p:cNvSpPr/>
            <p:nvPr/>
          </p:nvSpPr>
          <p:spPr>
            <a:xfrm>
              <a:off x="5149647" y="3529750"/>
              <a:ext cx="1088439" cy="92333"/>
            </a:xfrm>
            <a:prstGeom prst="rect">
              <a:avLst/>
            </a:prstGeom>
          </p:spPr>
          <p:txBody>
            <a:bodyPr wrap="none" lIns="0" tIns="0" rIns="0" bIns="0">
              <a:spAutoFit/>
            </a:bodyPr>
            <a:lstStyle/>
            <a:p>
              <a:r>
                <a:rPr lang="ja-JP" altLang="en-US" sz="600">
                  <a:latin typeface="+mn-ea"/>
                </a:rPr>
                <a:t>セットユーカリ色（ユーカリ突き板）</a:t>
              </a:r>
              <a:endParaRPr lang="ja-JP" altLang="en-US" sz="600" dirty="0">
                <a:latin typeface="+mn-ea"/>
              </a:endParaRPr>
            </a:p>
          </p:txBody>
        </p:sp>
        <p:sp>
          <p:nvSpPr>
            <p:cNvPr id="70" name="正方形/長方形 69"/>
            <p:cNvSpPr/>
            <p:nvPr/>
          </p:nvSpPr>
          <p:spPr>
            <a:xfrm>
              <a:off x="5154987" y="3107964"/>
              <a:ext cx="756617" cy="92333"/>
            </a:xfrm>
            <a:prstGeom prst="rect">
              <a:avLst/>
            </a:prstGeom>
          </p:spPr>
          <p:txBody>
            <a:bodyPr wrap="none" lIns="0" tIns="0" rIns="0" bIns="0">
              <a:spAutoFit/>
            </a:bodyPr>
            <a:lstStyle/>
            <a:p>
              <a:r>
                <a:rPr lang="en-US" altLang="ja-JP" sz="600" b="1" dirty="0">
                  <a:latin typeface="+mn-ea"/>
                </a:rPr>
                <a:t>〔</a:t>
              </a:r>
              <a:r>
                <a:rPr lang="ja-JP" altLang="en-US" sz="600" b="1" dirty="0">
                  <a:latin typeface="+mn-ea"/>
                </a:rPr>
                <a:t>フレンチヘリンボーン</a:t>
              </a:r>
              <a:r>
                <a:rPr lang="en-US" altLang="ja-JP" sz="600" b="1" dirty="0">
                  <a:latin typeface="+mn-ea"/>
                </a:rPr>
                <a:t>〕</a:t>
              </a:r>
              <a:endParaRPr lang="ja-JP" altLang="en-US" sz="600" b="1" dirty="0">
                <a:latin typeface="+mn-ea"/>
              </a:endParaRPr>
            </a:p>
          </p:txBody>
        </p:sp>
        <p:sp>
          <p:nvSpPr>
            <p:cNvPr id="136" name="正方形/長方形 135"/>
            <p:cNvSpPr/>
            <p:nvPr/>
          </p:nvSpPr>
          <p:spPr>
            <a:xfrm>
              <a:off x="6676395" y="3523115"/>
              <a:ext cx="1088439" cy="92333"/>
            </a:xfrm>
            <a:prstGeom prst="rect">
              <a:avLst/>
            </a:prstGeom>
          </p:spPr>
          <p:txBody>
            <a:bodyPr wrap="none" lIns="0" tIns="0" rIns="0" bIns="0">
              <a:spAutoFit/>
            </a:bodyPr>
            <a:lstStyle/>
            <a:p>
              <a:r>
                <a:rPr lang="ja-JP" altLang="en-US" sz="600" dirty="0">
                  <a:latin typeface="+mn-ea"/>
                </a:rPr>
                <a:t>セットユーカリ色（ユーカリ突き板）</a:t>
              </a:r>
            </a:p>
          </p:txBody>
        </p:sp>
        <p:sp>
          <p:nvSpPr>
            <p:cNvPr id="137" name="正方形/長方形 136"/>
            <p:cNvSpPr/>
            <p:nvPr/>
          </p:nvSpPr>
          <p:spPr>
            <a:xfrm>
              <a:off x="6676397" y="4480808"/>
              <a:ext cx="966611" cy="92333"/>
            </a:xfrm>
            <a:prstGeom prst="rect">
              <a:avLst/>
            </a:prstGeom>
          </p:spPr>
          <p:txBody>
            <a:bodyPr wrap="none" lIns="0" tIns="0" rIns="0" bIns="0">
              <a:spAutoFit/>
            </a:bodyPr>
            <a:lstStyle/>
            <a:p>
              <a:r>
                <a:rPr lang="ja-JP" altLang="en-US" sz="600" dirty="0">
                  <a:latin typeface="+mn-ea"/>
                </a:rPr>
                <a:t>セットオーク色（オーク突き板）</a:t>
              </a:r>
            </a:p>
          </p:txBody>
        </p:sp>
        <p:sp>
          <p:nvSpPr>
            <p:cNvPr id="139" name="正方形/長方形 138"/>
            <p:cNvSpPr/>
            <p:nvPr/>
          </p:nvSpPr>
          <p:spPr>
            <a:xfrm>
              <a:off x="6676396" y="3991459"/>
              <a:ext cx="1043555" cy="92333"/>
            </a:xfrm>
            <a:prstGeom prst="rect">
              <a:avLst/>
            </a:prstGeom>
          </p:spPr>
          <p:txBody>
            <a:bodyPr wrap="none" lIns="0" tIns="0" rIns="0" bIns="0">
              <a:spAutoFit/>
            </a:bodyPr>
            <a:lstStyle/>
            <a:p>
              <a:r>
                <a:rPr lang="ja-JP" altLang="en-US" sz="600" dirty="0">
                  <a:latin typeface="+mn-ea"/>
                </a:rPr>
                <a:t>セットバーチ色（バーチ突き板）　</a:t>
              </a:r>
            </a:p>
          </p:txBody>
        </p:sp>
        <p:sp>
          <p:nvSpPr>
            <p:cNvPr id="76" name="正方形/長方形 75"/>
            <p:cNvSpPr/>
            <p:nvPr/>
          </p:nvSpPr>
          <p:spPr>
            <a:xfrm>
              <a:off x="6671595" y="3107964"/>
              <a:ext cx="602729" cy="92333"/>
            </a:xfrm>
            <a:prstGeom prst="rect">
              <a:avLst/>
            </a:prstGeom>
          </p:spPr>
          <p:txBody>
            <a:bodyPr wrap="none" lIns="0" tIns="0" rIns="0" bIns="0">
              <a:spAutoFit/>
            </a:bodyPr>
            <a:lstStyle/>
            <a:p>
              <a:r>
                <a:rPr lang="en-US" altLang="ja-JP" sz="600" b="1" dirty="0">
                  <a:latin typeface="+mn-ea"/>
                </a:rPr>
                <a:t>〔</a:t>
              </a:r>
              <a:r>
                <a:rPr lang="ja-JP" altLang="en-US" sz="600" b="1" dirty="0">
                  <a:latin typeface="+mn-ea"/>
                </a:rPr>
                <a:t>スクエアブロック</a:t>
              </a:r>
              <a:r>
                <a:rPr lang="en-US" altLang="ja-JP" sz="600" b="1" dirty="0">
                  <a:latin typeface="+mn-ea"/>
                </a:rPr>
                <a:t>〕</a:t>
              </a:r>
              <a:endParaRPr lang="ja-JP" altLang="en-US" sz="600" b="1" dirty="0">
                <a:latin typeface="+mn-ea"/>
              </a:endParaRPr>
            </a:p>
          </p:txBody>
        </p:sp>
        <p:sp>
          <p:nvSpPr>
            <p:cNvPr id="144" name="正方形/長方形 143"/>
            <p:cNvSpPr/>
            <p:nvPr/>
          </p:nvSpPr>
          <p:spPr>
            <a:xfrm>
              <a:off x="8193614" y="3107964"/>
              <a:ext cx="644407" cy="92333"/>
            </a:xfrm>
            <a:prstGeom prst="rect">
              <a:avLst/>
            </a:prstGeom>
          </p:spPr>
          <p:txBody>
            <a:bodyPr wrap="none" lIns="0" tIns="0" rIns="0" bIns="0">
              <a:spAutoFit/>
            </a:bodyPr>
            <a:lstStyle/>
            <a:p>
              <a:r>
                <a:rPr lang="en-US" altLang="ja-JP" sz="600" b="1" dirty="0">
                  <a:latin typeface="+mn-ea"/>
                </a:rPr>
                <a:t>〔</a:t>
              </a:r>
              <a:r>
                <a:rPr lang="ja-JP" altLang="en-US" sz="600" b="1" dirty="0">
                  <a:latin typeface="+mn-ea"/>
                </a:rPr>
                <a:t>ランダムボーダー</a:t>
              </a:r>
              <a:r>
                <a:rPr lang="en-US" altLang="ja-JP" sz="600" b="1" dirty="0">
                  <a:latin typeface="+mn-ea"/>
                </a:rPr>
                <a:t>〕</a:t>
              </a:r>
              <a:endParaRPr lang="ja-JP" altLang="en-US" sz="600" b="1" dirty="0">
                <a:latin typeface="+mn-ea"/>
              </a:endParaRPr>
            </a:p>
          </p:txBody>
        </p:sp>
        <p:sp>
          <p:nvSpPr>
            <p:cNvPr id="147" name="正方形/長方形 146"/>
            <p:cNvSpPr/>
            <p:nvPr/>
          </p:nvSpPr>
          <p:spPr>
            <a:xfrm>
              <a:off x="8193616" y="3523115"/>
              <a:ext cx="992259" cy="92333"/>
            </a:xfrm>
            <a:prstGeom prst="rect">
              <a:avLst/>
            </a:prstGeom>
          </p:spPr>
          <p:txBody>
            <a:bodyPr wrap="none" lIns="0" tIns="0" rIns="0" bIns="0">
              <a:spAutoFit/>
            </a:bodyPr>
            <a:lstStyle/>
            <a:p>
              <a:r>
                <a:rPr lang="ja-JP" altLang="en-US" sz="600" dirty="0">
                  <a:latin typeface="+mn-ea"/>
                </a:rPr>
                <a:t>セットバーチ色（バーチ突き板）</a:t>
              </a:r>
            </a:p>
          </p:txBody>
        </p:sp>
        <p:sp>
          <p:nvSpPr>
            <p:cNvPr id="148" name="正方形/長方形 147"/>
            <p:cNvSpPr/>
            <p:nvPr/>
          </p:nvSpPr>
          <p:spPr>
            <a:xfrm>
              <a:off x="8193617" y="3991459"/>
              <a:ext cx="966611" cy="92333"/>
            </a:xfrm>
            <a:prstGeom prst="rect">
              <a:avLst/>
            </a:prstGeom>
          </p:spPr>
          <p:txBody>
            <a:bodyPr wrap="none" lIns="0" tIns="0" rIns="0" bIns="0">
              <a:spAutoFit/>
            </a:bodyPr>
            <a:lstStyle/>
            <a:p>
              <a:r>
                <a:rPr lang="ja-JP" altLang="en-US" sz="600" dirty="0">
                  <a:latin typeface="+mn-ea"/>
                </a:rPr>
                <a:t>セットオーク色（オーク突き板）</a:t>
              </a:r>
            </a:p>
          </p:txBody>
        </p:sp>
        <p:grpSp>
          <p:nvGrpSpPr>
            <p:cNvPr id="81" name="グループ化 80">
              <a:extLst>
                <a:ext uri="{FF2B5EF4-FFF2-40B4-BE49-F238E27FC236}">
                  <a16:creationId xmlns:a16="http://schemas.microsoft.com/office/drawing/2014/main" id="{D0EFC639-7225-B87F-769D-45E5D7654ED6}"/>
                </a:ext>
              </a:extLst>
            </p:cNvPr>
            <p:cNvGrpSpPr/>
            <p:nvPr/>
          </p:nvGrpSpPr>
          <p:grpSpPr>
            <a:xfrm>
              <a:off x="4991098" y="2705161"/>
              <a:ext cx="4775202" cy="1944000"/>
              <a:chOff x="4991098" y="2705161"/>
              <a:chExt cx="4775202" cy="1944000"/>
            </a:xfrm>
          </p:grpSpPr>
          <p:sp>
            <p:nvSpPr>
              <p:cNvPr id="82" name="Rectangle 14">
                <a:extLst>
                  <a:ext uri="{FF2B5EF4-FFF2-40B4-BE49-F238E27FC236}">
                    <a16:creationId xmlns:a16="http://schemas.microsoft.com/office/drawing/2014/main" id="{A679BC99-FF30-FFA0-99B1-12BF41DA76A4}"/>
                  </a:ext>
                </a:extLst>
              </p:cNvPr>
              <p:cNvSpPr>
                <a:spLocks noChangeArrowheads="1"/>
              </p:cNvSpPr>
              <p:nvPr/>
            </p:nvSpPr>
            <p:spPr bwMode="auto">
              <a:xfrm>
                <a:off x="4991100" y="2705161"/>
                <a:ext cx="4775200" cy="1944000"/>
              </a:xfrm>
              <a:prstGeom prst="rect">
                <a:avLst/>
              </a:prstGeom>
              <a:noFill/>
              <a:ln w="6350">
                <a:solidFill>
                  <a:srgbClr val="4D4D4D"/>
                </a:solidFill>
                <a:miter lim="800000"/>
                <a:headEnd/>
                <a:tailEnd/>
              </a:ln>
              <a:effectLst/>
              <a:extLst>
                <a:ext uri="{909E8E84-426E-40DD-AFC4-6F175D3DCCD1}">
                  <a14:hiddenFill xmlns:a14="http://schemas.microsoft.com/office/drawing/2010/main">
                    <a:solidFill>
                      <a:srgbClr val="EAEA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en-US" sz="1200" dirty="0">
                  <a:latin typeface="+mn-ea"/>
                </a:endParaRPr>
              </a:p>
            </p:txBody>
          </p:sp>
          <p:sp>
            <p:nvSpPr>
              <p:cNvPr id="84" name="Rectangle 24">
                <a:extLst>
                  <a:ext uri="{FF2B5EF4-FFF2-40B4-BE49-F238E27FC236}">
                    <a16:creationId xmlns:a16="http://schemas.microsoft.com/office/drawing/2014/main" id="{C7FEAD3B-349A-6E91-369C-008A20CE17BE}"/>
                  </a:ext>
                </a:extLst>
              </p:cNvPr>
              <p:cNvSpPr>
                <a:spLocks noChangeArrowheads="1"/>
              </p:cNvSpPr>
              <p:nvPr/>
            </p:nvSpPr>
            <p:spPr bwMode="auto">
              <a:xfrm>
                <a:off x="4991098" y="2705163"/>
                <a:ext cx="4775201" cy="126767"/>
              </a:xfrm>
              <a:prstGeom prst="rect">
                <a:avLst/>
              </a:prstGeom>
              <a:solidFill>
                <a:srgbClr val="4D4D4D"/>
              </a:solidFill>
              <a:ln w="6350">
                <a:solidFill>
                  <a:srgbClr val="4D4D4D"/>
                </a:solidFill>
                <a:miter lim="800000"/>
                <a:headEnd/>
                <a:tailEnd/>
              </a:ln>
              <a:effectLst/>
            </p:spPr>
            <p:txBody>
              <a:bodyPr wrap="none" tIns="0" rIns="0" bIns="0" anchor="ctr"/>
              <a:lstStyle/>
              <a:p>
                <a:r>
                  <a:rPr lang="ja-JP" altLang="en-US" sz="800" dirty="0">
                    <a:solidFill>
                      <a:schemeClr val="bg1"/>
                    </a:solidFill>
                    <a:latin typeface="+mn-ea"/>
                  </a:rPr>
                  <a:t>カラーバリエーション</a:t>
                </a:r>
                <a:endParaRPr lang="en-US" altLang="ja-JP" sz="800" dirty="0">
                  <a:solidFill>
                    <a:schemeClr val="bg1"/>
                  </a:solidFill>
                  <a:latin typeface="+mn-ea"/>
                </a:endParaRPr>
              </a:p>
            </p:txBody>
          </p:sp>
        </p:grpSp>
      </p:grpSp>
      <p:grpSp>
        <p:nvGrpSpPr>
          <p:cNvPr id="5" name="グループ化 4">
            <a:extLst>
              <a:ext uri="{FF2B5EF4-FFF2-40B4-BE49-F238E27FC236}">
                <a16:creationId xmlns:a16="http://schemas.microsoft.com/office/drawing/2014/main" id="{CA67FEFA-89AE-88FC-0DC5-1001B48CA6BD}"/>
              </a:ext>
            </a:extLst>
          </p:cNvPr>
          <p:cNvGrpSpPr/>
          <p:nvPr/>
        </p:nvGrpSpPr>
        <p:grpSpPr>
          <a:xfrm>
            <a:off x="4991099" y="683235"/>
            <a:ext cx="4775817" cy="1953143"/>
            <a:chOff x="4991099" y="683235"/>
            <a:chExt cx="4775817" cy="1953143"/>
          </a:xfrm>
        </p:grpSpPr>
        <p:grpSp>
          <p:nvGrpSpPr>
            <p:cNvPr id="2" name="グループ化 1">
              <a:extLst>
                <a:ext uri="{FF2B5EF4-FFF2-40B4-BE49-F238E27FC236}">
                  <a16:creationId xmlns:a16="http://schemas.microsoft.com/office/drawing/2014/main" id="{3FCC2752-569D-22E4-603F-4812EEF6FCBB}"/>
                </a:ext>
              </a:extLst>
            </p:cNvPr>
            <p:cNvGrpSpPr/>
            <p:nvPr/>
          </p:nvGrpSpPr>
          <p:grpSpPr>
            <a:xfrm>
              <a:off x="7405316" y="688975"/>
              <a:ext cx="2361600" cy="1945077"/>
              <a:chOff x="7405316" y="688975"/>
              <a:chExt cx="2361600" cy="1945077"/>
            </a:xfrm>
          </p:grpSpPr>
          <p:pic>
            <p:nvPicPr>
              <p:cNvPr id="23" name="図 22"/>
              <p:cNvPicPr>
                <a:picLocks noChangeAspect="1"/>
              </p:cNvPicPr>
              <p:nvPr/>
            </p:nvPicPr>
            <p:blipFill rotWithShape="1">
              <a:blip r:embed="rId11">
                <a:extLst>
                  <a:ext uri="{28A0092B-C50C-407E-A947-70E740481C1C}">
                    <a14:useLocalDpi xmlns:a14="http://schemas.microsoft.com/office/drawing/2010/main" val="0"/>
                  </a:ext>
                </a:extLst>
              </a:blip>
              <a:srcRect/>
              <a:stretch/>
            </p:blipFill>
            <p:spPr>
              <a:xfrm>
                <a:off x="7405316" y="688975"/>
                <a:ext cx="2361600" cy="1945077"/>
              </a:xfrm>
              <a:prstGeom prst="rect">
                <a:avLst/>
              </a:prstGeom>
            </p:spPr>
          </p:pic>
          <p:sp>
            <p:nvSpPr>
              <p:cNvPr id="99" name="正方形/長方形 98">
                <a:extLst>
                  <a:ext uri="{FF2B5EF4-FFF2-40B4-BE49-F238E27FC236}">
                    <a16:creationId xmlns:a16="http://schemas.microsoft.com/office/drawing/2014/main" id="{0E301354-FA53-4C22-81B7-EA39F95354F2}"/>
                  </a:ext>
                </a:extLst>
              </p:cNvPr>
              <p:cNvSpPr/>
              <p:nvPr/>
            </p:nvSpPr>
            <p:spPr>
              <a:xfrm>
                <a:off x="7470988" y="1900521"/>
                <a:ext cx="2018516" cy="646331"/>
              </a:xfrm>
              <a:prstGeom prst="rect">
                <a:avLst/>
              </a:prstGeom>
            </p:spPr>
            <p:txBody>
              <a:bodyPr wrap="square" lIns="0" tIns="0" rIns="0" bIns="0">
                <a:spAutoFit/>
              </a:bodyPr>
              <a:lstStyle/>
              <a:p>
                <a:r>
                  <a:rPr lang="ja-JP" altLang="en-US" sz="700" dirty="0">
                    <a:solidFill>
                      <a:srgbClr val="FFFFFF"/>
                    </a:solidFill>
                    <a:latin typeface="+mn-ea"/>
                  </a:rPr>
                  <a:t>細かなピースを寄木細工のように</a:t>
                </a:r>
              </a:p>
              <a:p>
                <a:r>
                  <a:rPr lang="ja-JP" altLang="en-US" sz="700" dirty="0">
                    <a:solidFill>
                      <a:srgbClr val="FFFFFF"/>
                    </a:solidFill>
                    <a:latin typeface="+mn-ea"/>
                  </a:rPr>
                  <a:t>丁寧に組み上げた「パーケットタイプ」。</a:t>
                </a:r>
              </a:p>
              <a:p>
                <a:r>
                  <a:rPr lang="ja-JP" altLang="en-US" sz="700" dirty="0">
                    <a:solidFill>
                      <a:srgbClr val="FFFFFF"/>
                    </a:solidFill>
                    <a:latin typeface="+mn-ea"/>
                  </a:rPr>
                  <a:t>伝統ある「フレンチヘリンボーン」、</a:t>
                </a:r>
              </a:p>
              <a:p>
                <a:r>
                  <a:rPr lang="ja-JP" altLang="en-US" sz="700" dirty="0">
                    <a:solidFill>
                      <a:srgbClr val="FFFFFF"/>
                    </a:solidFill>
                    <a:latin typeface="+mn-ea"/>
                  </a:rPr>
                  <a:t>市松模様が美しい「スクエアブロック」、</a:t>
                </a:r>
              </a:p>
              <a:p>
                <a:r>
                  <a:rPr lang="ja-JP" altLang="en-US" sz="700" dirty="0">
                    <a:solidFill>
                      <a:srgbClr val="FFFFFF"/>
                    </a:solidFill>
                    <a:latin typeface="+mn-ea"/>
                  </a:rPr>
                  <a:t>空間にリズムを生む「ランダムボーダー」の</a:t>
                </a:r>
              </a:p>
              <a:p>
                <a:r>
                  <a:rPr lang="en-US" altLang="ja-JP" sz="700" dirty="0">
                    <a:solidFill>
                      <a:srgbClr val="FFFFFF"/>
                    </a:solidFill>
                    <a:latin typeface="+mn-ea"/>
                  </a:rPr>
                  <a:t>3</a:t>
                </a:r>
                <a:r>
                  <a:rPr lang="ja-JP" altLang="en-US" sz="700" dirty="0">
                    <a:solidFill>
                      <a:srgbClr val="FFFFFF"/>
                    </a:solidFill>
                    <a:latin typeface="+mn-ea"/>
                  </a:rPr>
                  <a:t>種をご用意しています。</a:t>
                </a:r>
              </a:p>
            </p:txBody>
          </p:sp>
          <p:sp>
            <p:nvSpPr>
              <p:cNvPr id="6" name="正方形/長方形 5">
                <a:extLst>
                  <a:ext uri="{FF2B5EF4-FFF2-40B4-BE49-F238E27FC236}">
                    <a16:creationId xmlns:a16="http://schemas.microsoft.com/office/drawing/2014/main" id="{858AA680-3EAD-E7B3-4F83-4B5C628892B0}"/>
                  </a:ext>
                </a:extLst>
              </p:cNvPr>
              <p:cNvSpPr/>
              <p:nvPr/>
            </p:nvSpPr>
            <p:spPr>
              <a:xfrm>
                <a:off x="8971099" y="739707"/>
                <a:ext cx="670868" cy="307777"/>
              </a:xfrm>
              <a:prstGeom prst="rect">
                <a:avLst/>
              </a:prstGeom>
            </p:spPr>
            <p:txBody>
              <a:bodyPr wrap="square" lIns="0" tIns="0" rIns="0" bIns="0">
                <a:spAutoFit/>
              </a:bodyPr>
              <a:lstStyle/>
              <a:p>
                <a:pPr algn="r"/>
                <a:r>
                  <a:rPr lang="ja-JP" altLang="en-US" sz="1000" b="1" dirty="0">
                    <a:solidFill>
                      <a:schemeClr val="bg1"/>
                    </a:solidFill>
                    <a:latin typeface="+mn-ea"/>
                  </a:rPr>
                  <a:t>パーケット</a:t>
                </a:r>
                <a:endParaRPr lang="en-US" altLang="ja-JP" sz="1000" b="1" dirty="0">
                  <a:solidFill>
                    <a:schemeClr val="bg1"/>
                  </a:solidFill>
                  <a:latin typeface="+mn-ea"/>
                </a:endParaRPr>
              </a:p>
              <a:p>
                <a:pPr algn="r"/>
                <a:r>
                  <a:rPr lang="en-US" altLang="ja-JP" sz="1000" b="1" dirty="0">
                    <a:solidFill>
                      <a:schemeClr val="bg1"/>
                    </a:solidFill>
                    <a:latin typeface="+mn-ea"/>
                  </a:rPr>
                  <a:t>Parquet</a:t>
                </a:r>
                <a:endParaRPr lang="ja-JP" altLang="en-US" sz="1000" b="1" dirty="0">
                  <a:solidFill>
                    <a:schemeClr val="bg1"/>
                  </a:solidFill>
                  <a:latin typeface="+mn-ea"/>
                </a:endParaRPr>
              </a:p>
            </p:txBody>
          </p:sp>
          <p:sp>
            <p:nvSpPr>
              <p:cNvPr id="9" name="正方形/長方形 8">
                <a:extLst>
                  <a:ext uri="{FF2B5EF4-FFF2-40B4-BE49-F238E27FC236}">
                    <a16:creationId xmlns:a16="http://schemas.microsoft.com/office/drawing/2014/main" id="{BB0A87B9-0A83-A71D-6F9C-6E0B787B0196}"/>
                  </a:ext>
                </a:extLst>
              </p:cNvPr>
              <p:cNvSpPr/>
              <p:nvPr/>
            </p:nvSpPr>
            <p:spPr>
              <a:xfrm>
                <a:off x="8733420" y="1092213"/>
                <a:ext cx="991399" cy="323165"/>
              </a:xfrm>
              <a:prstGeom prst="rect">
                <a:avLst/>
              </a:prstGeom>
            </p:spPr>
            <p:txBody>
              <a:bodyPr wrap="square" lIns="0" tIns="0" rIns="0" bIns="0">
                <a:spAutoFit/>
              </a:bodyPr>
              <a:lstStyle/>
              <a:p>
                <a:r>
                  <a:rPr lang="ja-JP" altLang="en-US" sz="700" dirty="0">
                    <a:solidFill>
                      <a:schemeClr val="bg1"/>
                    </a:solidFill>
                    <a:latin typeface="+mn-ea"/>
                  </a:rPr>
                  <a:t>レトロモダンから上質なシックまで、自由で華やかなインテリアを創ります。</a:t>
                </a:r>
              </a:p>
            </p:txBody>
          </p:sp>
        </p:grpSp>
        <p:grpSp>
          <p:nvGrpSpPr>
            <p:cNvPr id="87" name="グループ化 86">
              <a:extLst>
                <a:ext uri="{FF2B5EF4-FFF2-40B4-BE49-F238E27FC236}">
                  <a16:creationId xmlns:a16="http://schemas.microsoft.com/office/drawing/2014/main" id="{0326AFAA-A976-A36C-CA71-1B049F263795}"/>
                </a:ext>
              </a:extLst>
            </p:cNvPr>
            <p:cNvGrpSpPr/>
            <p:nvPr/>
          </p:nvGrpSpPr>
          <p:grpSpPr>
            <a:xfrm>
              <a:off x="4991099" y="683235"/>
              <a:ext cx="2696570" cy="1953143"/>
              <a:chOff x="4991099" y="683235"/>
              <a:chExt cx="2696570" cy="1953143"/>
            </a:xfrm>
          </p:grpSpPr>
          <p:sp>
            <p:nvSpPr>
              <p:cNvPr id="39" name="Rectangle 14">
                <a:extLst>
                  <a:ext uri="{FF2B5EF4-FFF2-40B4-BE49-F238E27FC236}">
                    <a16:creationId xmlns:a16="http://schemas.microsoft.com/office/drawing/2014/main" id="{CF767E58-C39B-85A5-0EF8-BCCB37BB6CF5}"/>
                  </a:ext>
                </a:extLst>
              </p:cNvPr>
              <p:cNvSpPr>
                <a:spLocks noChangeArrowheads="1"/>
              </p:cNvSpPr>
              <p:nvPr/>
            </p:nvSpPr>
            <p:spPr bwMode="auto">
              <a:xfrm>
                <a:off x="5291710" y="683235"/>
                <a:ext cx="2395959" cy="1953143"/>
              </a:xfrm>
              <a:prstGeom prst="rect">
                <a:avLst/>
              </a:prstGeom>
              <a:noFill/>
              <a:ln w="6350">
                <a:noFill/>
                <a:miter lim="800000"/>
                <a:headEnd/>
                <a:tailEnd/>
              </a:ln>
              <a:effectLst/>
            </p:spPr>
            <p:txBody>
              <a:bodyPr wrap="none" anchor="ctr"/>
              <a:lstStyle/>
              <a:p>
                <a:pPr algn="ctr"/>
                <a:endParaRPr lang="ja-JP" altLang="en-US" sz="1200" dirty="0">
                  <a:latin typeface="+mn-ea"/>
                </a:endParaRPr>
              </a:p>
            </p:txBody>
          </p:sp>
          <p:sp>
            <p:nvSpPr>
              <p:cNvPr id="43" name="Rectangle 14">
                <a:extLst>
                  <a:ext uri="{FF2B5EF4-FFF2-40B4-BE49-F238E27FC236}">
                    <a16:creationId xmlns:a16="http://schemas.microsoft.com/office/drawing/2014/main" id="{C6B3699A-755A-E7D3-C6A8-F3B16503FDA9}"/>
                  </a:ext>
                </a:extLst>
              </p:cNvPr>
              <p:cNvSpPr>
                <a:spLocks noChangeArrowheads="1"/>
              </p:cNvSpPr>
              <p:nvPr/>
            </p:nvSpPr>
            <p:spPr bwMode="auto">
              <a:xfrm>
                <a:off x="4991099" y="688975"/>
                <a:ext cx="2412852" cy="1943100"/>
              </a:xfrm>
              <a:prstGeom prst="rect">
                <a:avLst/>
              </a:prstGeom>
              <a:solidFill>
                <a:srgbClr val="997D5E"/>
              </a:solidFill>
              <a:ln w="6350">
                <a:noFill/>
                <a:miter lim="800000"/>
                <a:headEnd/>
                <a:tailEnd/>
              </a:ln>
              <a:effectLst/>
            </p:spPr>
            <p:txBody>
              <a:bodyPr wrap="none" anchor="ctr"/>
              <a:lstStyle/>
              <a:p>
                <a:pPr algn="ctr"/>
                <a:endParaRPr lang="ja-JP" altLang="en-US" sz="1200" dirty="0">
                  <a:latin typeface="+mn-ea"/>
                </a:endParaRPr>
              </a:p>
            </p:txBody>
          </p:sp>
          <p:grpSp>
            <p:nvGrpSpPr>
              <p:cNvPr id="44" name="グループ化 43">
                <a:extLst>
                  <a:ext uri="{FF2B5EF4-FFF2-40B4-BE49-F238E27FC236}">
                    <a16:creationId xmlns:a16="http://schemas.microsoft.com/office/drawing/2014/main" id="{06C878B8-48BA-1C3F-428A-5093E4AFD7C8}"/>
                  </a:ext>
                </a:extLst>
              </p:cNvPr>
              <p:cNvGrpSpPr/>
              <p:nvPr/>
            </p:nvGrpSpPr>
            <p:grpSpPr>
              <a:xfrm>
                <a:off x="4991100" y="947324"/>
                <a:ext cx="2412851" cy="355257"/>
                <a:chOff x="4991100" y="869365"/>
                <a:chExt cx="2412851" cy="355257"/>
              </a:xfrm>
            </p:grpSpPr>
            <p:sp>
              <p:nvSpPr>
                <p:cNvPr id="46" name="正方形/長方形 45">
                  <a:extLst>
                    <a:ext uri="{FF2B5EF4-FFF2-40B4-BE49-F238E27FC236}">
                      <a16:creationId xmlns:a16="http://schemas.microsoft.com/office/drawing/2014/main" id="{93E96D96-3956-9020-5DF6-27FCDBC9CE4D}"/>
                    </a:ext>
                  </a:extLst>
                </p:cNvPr>
                <p:cNvSpPr/>
                <p:nvPr/>
              </p:nvSpPr>
              <p:spPr>
                <a:xfrm>
                  <a:off x="4991100" y="1009178"/>
                  <a:ext cx="2412851" cy="215444"/>
                </a:xfrm>
                <a:prstGeom prst="rect">
                  <a:avLst/>
                </a:prstGeom>
              </p:spPr>
              <p:txBody>
                <a:bodyPr wrap="square" lIns="0" tIns="0" rIns="0" bIns="0">
                  <a:spAutoFit/>
                </a:bodyPr>
                <a:lstStyle/>
                <a:p>
                  <a:pPr algn="ctr"/>
                  <a:r>
                    <a:rPr lang="ja-JP" altLang="en-US" sz="1400" b="1" dirty="0">
                      <a:solidFill>
                        <a:srgbClr val="FFFFFF"/>
                      </a:solidFill>
                      <a:latin typeface="+mn-ea"/>
                    </a:rPr>
                    <a:t>マイスターズウッドシリーズ</a:t>
                  </a:r>
                </a:p>
              </p:txBody>
            </p:sp>
            <p:sp>
              <p:nvSpPr>
                <p:cNvPr id="80" name="正方形/長方形 79">
                  <a:extLst>
                    <a:ext uri="{FF2B5EF4-FFF2-40B4-BE49-F238E27FC236}">
                      <a16:creationId xmlns:a16="http://schemas.microsoft.com/office/drawing/2014/main" id="{06B761B6-DD30-95AB-D793-A3D9C9190D0B}"/>
                    </a:ext>
                  </a:extLst>
                </p:cNvPr>
                <p:cNvSpPr/>
                <p:nvPr/>
              </p:nvSpPr>
              <p:spPr>
                <a:xfrm>
                  <a:off x="4991100" y="869365"/>
                  <a:ext cx="2412000" cy="123111"/>
                </a:xfrm>
                <a:prstGeom prst="rect">
                  <a:avLst/>
                </a:prstGeom>
              </p:spPr>
              <p:txBody>
                <a:bodyPr wrap="square" lIns="0" tIns="0" rIns="0" bIns="0">
                  <a:spAutoFit/>
                </a:bodyPr>
                <a:lstStyle/>
                <a:p>
                  <a:pPr algn="ctr"/>
                  <a:r>
                    <a:rPr lang="ja-JP" altLang="en-US" sz="800" dirty="0">
                      <a:solidFill>
                        <a:srgbClr val="FFFFFF"/>
                      </a:solidFill>
                      <a:latin typeface="+mn-ea"/>
                    </a:rPr>
                    <a:t>天然木突き板仕上げ</a:t>
                  </a:r>
                </a:p>
              </p:txBody>
            </p:sp>
          </p:grpSp>
          <p:pic>
            <p:nvPicPr>
              <p:cNvPr id="14" name="図 13"/>
              <p:cNvPicPr>
                <a:picLocks noChangeAspect="1"/>
              </p:cNvPicPr>
              <p:nvPr/>
            </p:nvPicPr>
            <p:blipFill rotWithShape="1">
              <a:blip r:embed="rId12">
                <a:extLst>
                  <a:ext uri="{BEBA8EAE-BF5A-486C-A8C5-ECC9F3942E4B}">
                    <a14:imgProps xmlns:a14="http://schemas.microsoft.com/office/drawing/2010/main">
                      <a14:imgLayer r:embed="rId13">
                        <a14:imgEffect>
                          <a14:brightnessContrast bright="40000" contrast="40000"/>
                        </a14:imgEffect>
                      </a14:imgLayer>
                    </a14:imgProps>
                  </a:ext>
                  <a:ext uri="{28A0092B-C50C-407E-A947-70E740481C1C}">
                    <a14:useLocalDpi xmlns:a14="http://schemas.microsoft.com/office/drawing/2010/main" val="0"/>
                  </a:ext>
                </a:extLst>
              </a:blip>
              <a:srcRect/>
              <a:stretch/>
            </p:blipFill>
            <p:spPr>
              <a:xfrm>
                <a:off x="5407208" y="1401726"/>
                <a:ext cx="1580634" cy="972000"/>
              </a:xfrm>
              <a:prstGeom prst="rect">
                <a:avLst/>
              </a:prstGeom>
            </p:spPr>
          </p:pic>
        </p:grpSp>
        <p:sp>
          <p:nvSpPr>
            <p:cNvPr id="42" name="Rectangle 14">
              <a:extLst>
                <a:ext uri="{FF2B5EF4-FFF2-40B4-BE49-F238E27FC236}">
                  <a16:creationId xmlns:a16="http://schemas.microsoft.com/office/drawing/2014/main" id="{3F1B7AA5-548C-9685-639F-3F762AB8D219}"/>
                </a:ext>
              </a:extLst>
            </p:cNvPr>
            <p:cNvSpPr>
              <a:spLocks noChangeArrowheads="1"/>
            </p:cNvSpPr>
            <p:nvPr/>
          </p:nvSpPr>
          <p:spPr bwMode="auto">
            <a:xfrm>
              <a:off x="4991100" y="688975"/>
              <a:ext cx="4775200" cy="1944000"/>
            </a:xfrm>
            <a:prstGeom prst="rect">
              <a:avLst/>
            </a:prstGeom>
            <a:noFill/>
            <a:ln w="6350">
              <a:solidFill>
                <a:srgbClr val="997D5E"/>
              </a:solidFill>
              <a:miter lim="800000"/>
              <a:headEnd/>
              <a:tailEnd/>
            </a:ln>
            <a:effectLst/>
          </p:spPr>
          <p:txBody>
            <a:bodyPr wrap="none" anchor="ctr"/>
            <a:lstStyle/>
            <a:p>
              <a:pPr algn="ctr"/>
              <a:endParaRPr lang="ja-JP" altLang="en-US" sz="1200" dirty="0">
                <a:latin typeface="+mn-ea"/>
              </a:endParaRPr>
            </a:p>
          </p:txBody>
        </p:sp>
      </p:grpSp>
      <p:sp>
        <p:nvSpPr>
          <p:cNvPr id="140" name="正方形/長方形 139">
            <a:extLst>
              <a:ext uri="{FF2B5EF4-FFF2-40B4-BE49-F238E27FC236}">
                <a16:creationId xmlns:a16="http://schemas.microsoft.com/office/drawing/2014/main" id="{74855C44-D623-EACD-3593-15C68EB76FEC}"/>
              </a:ext>
            </a:extLst>
          </p:cNvPr>
          <p:cNvSpPr/>
          <p:nvPr/>
        </p:nvSpPr>
        <p:spPr>
          <a:xfrm>
            <a:off x="142875" y="4317425"/>
            <a:ext cx="4773613" cy="369332"/>
          </a:xfrm>
          <a:prstGeom prst="rect">
            <a:avLst/>
          </a:prstGeom>
        </p:spPr>
        <p:txBody>
          <a:bodyPr wrap="square" lIns="0" tIns="0" rIns="0" bIns="0">
            <a:spAutoFit/>
          </a:bodyPr>
          <a:lstStyle/>
          <a:p>
            <a:r>
              <a:rPr lang="ja-JP" altLang="en-US" sz="400" dirty="0">
                <a:latin typeface="+mn-ea"/>
              </a:rPr>
              <a:t>●マイスターズウッドフロアー トリプルコート パーケットは自然な仕上がり表現のため色・柄のバラツキを持たせています。施工時には仮並べを行い、部屋全体の色・柄のバランスをご確認ください。 ●「エコ配慮」とは、木質系の再生資源及びパナソニック独自基準に基づく、再生可能な森林から産出された木材（森林認証材、植林材、国産材など）を使用していることを表しています。 ●「複合合板」とは、複数の板を接着剤で貼り合わせたり、表面の傷やへこみに配慮した材料などを複合させた基材のことを表しています。</a:t>
            </a:r>
            <a:r>
              <a:rPr lang="en-US" altLang="ja-JP" sz="400" dirty="0">
                <a:latin typeface="+mn-ea"/>
              </a:rPr>
              <a:t>※1 </a:t>
            </a:r>
            <a:r>
              <a:rPr lang="ja-JP" altLang="en-US" sz="400" dirty="0">
                <a:latin typeface="+mn-ea"/>
              </a:rPr>
              <a:t>一般の木質系床材に比べ、ペットの傷や汚れに配慮した床材となっておりますが、必ずしも傷や汚れがつかないというわけではありません。 </a:t>
            </a:r>
            <a:r>
              <a:rPr lang="en-US" altLang="ja-JP" sz="400" dirty="0">
                <a:latin typeface="+mn-ea"/>
              </a:rPr>
              <a:t>※2 </a:t>
            </a:r>
            <a:r>
              <a:rPr lang="ja-JP" altLang="en-US" sz="400" dirty="0">
                <a:latin typeface="+mn-ea"/>
              </a:rPr>
              <a:t>ペット対応時や、洗面所・トイレなどへの施工時には、さねの接合部にシリコンシーリング・さね部専用ボンド（</a:t>
            </a:r>
            <a:r>
              <a:rPr lang="en-US" altLang="ja-JP" sz="400" dirty="0">
                <a:latin typeface="+mn-ea"/>
              </a:rPr>
              <a:t>KE9501E</a:t>
            </a:r>
            <a:r>
              <a:rPr lang="ja-JP" altLang="en-US" sz="400" dirty="0">
                <a:latin typeface="+mn-ea"/>
              </a:rPr>
              <a:t>）を施してください。 </a:t>
            </a:r>
            <a:r>
              <a:rPr lang="en-US" altLang="ja-JP" sz="400" dirty="0">
                <a:latin typeface="+mn-ea"/>
              </a:rPr>
              <a:t>※3 </a:t>
            </a:r>
            <a:r>
              <a:rPr lang="ja-JP" altLang="en-US" sz="400" dirty="0">
                <a:latin typeface="+mn-ea"/>
              </a:rPr>
              <a:t>ペットの排泄物などを放置すると変色や膨れなど不具合の原因となるため、すぐに拭き取ってください。 </a:t>
            </a:r>
            <a:r>
              <a:rPr lang="en-US" altLang="ja-JP" sz="400" dirty="0">
                <a:latin typeface="+mn-ea"/>
              </a:rPr>
              <a:t>※4 </a:t>
            </a:r>
            <a:r>
              <a:rPr lang="ja-JP" altLang="en-US" sz="400" dirty="0">
                <a:latin typeface="+mn-ea"/>
              </a:rPr>
              <a:t>表面保護のためワックスもかけられますが、床材表面の塗膜性能は発揮できなくなります。 </a:t>
            </a:r>
            <a:r>
              <a:rPr lang="en-US" altLang="ja-JP" sz="400" dirty="0">
                <a:latin typeface="+mn-ea"/>
              </a:rPr>
              <a:t>※5 </a:t>
            </a:r>
            <a:r>
              <a:rPr lang="ja-JP" altLang="en-US" sz="400" dirty="0">
                <a:latin typeface="+mn-ea"/>
              </a:rPr>
              <a:t>球状及び金属製キャスターや、小径のキャスター付き家具はご使用をお避けください。へこみや傷が発生する場合があります。 </a:t>
            </a:r>
            <a:r>
              <a:rPr lang="en-US" altLang="ja-JP" sz="400" dirty="0">
                <a:latin typeface="+mn-ea"/>
              </a:rPr>
              <a:t>※</a:t>
            </a:r>
            <a:r>
              <a:rPr lang="ja-JP" altLang="en-US" sz="400" dirty="0">
                <a:latin typeface="+mn-ea"/>
              </a:rPr>
              <a:t>天然木ならではのキャラクターについてはカタログをご参照ください。 </a:t>
            </a:r>
            <a:r>
              <a:rPr lang="en-US" altLang="ja-JP" sz="400" dirty="0">
                <a:latin typeface="+mn-ea"/>
              </a:rPr>
              <a:t>※6 </a:t>
            </a:r>
            <a:r>
              <a:rPr lang="ja-JP" altLang="en-US" sz="400" dirty="0">
                <a:latin typeface="+mn-ea"/>
              </a:rPr>
              <a:t>設置条件、取扱い上の注意がありますので詳細はカタログをご覧ください。</a:t>
            </a:r>
          </a:p>
        </p:txBody>
      </p:sp>
      <p:grpSp>
        <p:nvGrpSpPr>
          <p:cNvPr id="142" name="グループ化 141">
            <a:extLst>
              <a:ext uri="{FF2B5EF4-FFF2-40B4-BE49-F238E27FC236}">
                <a16:creationId xmlns:a16="http://schemas.microsoft.com/office/drawing/2014/main" id="{2DB72695-478B-7E21-1BEA-AA77AEA75AAA}"/>
              </a:ext>
            </a:extLst>
          </p:cNvPr>
          <p:cNvGrpSpPr/>
          <p:nvPr/>
        </p:nvGrpSpPr>
        <p:grpSpPr>
          <a:xfrm>
            <a:off x="142875" y="3904062"/>
            <a:ext cx="3579291" cy="403863"/>
            <a:chOff x="142875" y="4041734"/>
            <a:chExt cx="3579291" cy="403863"/>
          </a:xfrm>
        </p:grpSpPr>
        <p:grpSp>
          <p:nvGrpSpPr>
            <p:cNvPr id="143" name="グループ化 142">
              <a:extLst>
                <a:ext uri="{FF2B5EF4-FFF2-40B4-BE49-F238E27FC236}">
                  <a16:creationId xmlns:a16="http://schemas.microsoft.com/office/drawing/2014/main" id="{5518EB8D-996F-923C-5384-76B824D22AB6}"/>
                </a:ext>
              </a:extLst>
            </p:cNvPr>
            <p:cNvGrpSpPr/>
            <p:nvPr/>
          </p:nvGrpSpPr>
          <p:grpSpPr>
            <a:xfrm>
              <a:off x="142875" y="4041734"/>
              <a:ext cx="3579291" cy="355265"/>
              <a:chOff x="344488" y="2605651"/>
              <a:chExt cx="3579291" cy="355265"/>
            </a:xfrm>
          </p:grpSpPr>
          <p:pic>
            <p:nvPicPr>
              <p:cNvPr id="155" name="図 154">
                <a:extLst>
                  <a:ext uri="{FF2B5EF4-FFF2-40B4-BE49-F238E27FC236}">
                    <a16:creationId xmlns:a16="http://schemas.microsoft.com/office/drawing/2014/main" id="{5F64B963-983A-697E-77AA-7FA02864488E}"/>
                  </a:ext>
                </a:extLst>
              </p:cNvPr>
              <p:cNvPicPr>
                <a:picLocks noChangeAspect="1"/>
              </p:cNvPicPr>
              <p:nvPr/>
            </p:nvPicPr>
            <p:blipFill>
              <a:blip r:embed="rId14"/>
              <a:stretch>
                <a:fillRect/>
              </a:stretch>
            </p:blipFill>
            <p:spPr>
              <a:xfrm>
                <a:off x="1007458" y="2672916"/>
                <a:ext cx="261818" cy="288000"/>
              </a:xfrm>
              <a:prstGeom prst="rect">
                <a:avLst/>
              </a:prstGeom>
            </p:spPr>
          </p:pic>
          <p:pic>
            <p:nvPicPr>
              <p:cNvPr id="156" name="図 155">
                <a:extLst>
                  <a:ext uri="{FF2B5EF4-FFF2-40B4-BE49-F238E27FC236}">
                    <a16:creationId xmlns:a16="http://schemas.microsoft.com/office/drawing/2014/main" id="{3F10DFCE-F6E8-B474-AF37-C2D208B33F44}"/>
                  </a:ext>
                </a:extLst>
              </p:cNvPr>
              <p:cNvPicPr>
                <a:picLocks noChangeAspect="1"/>
              </p:cNvPicPr>
              <p:nvPr/>
            </p:nvPicPr>
            <p:blipFill>
              <a:blip r:embed="rId15"/>
              <a:stretch>
                <a:fillRect/>
              </a:stretch>
            </p:blipFill>
            <p:spPr>
              <a:xfrm>
                <a:off x="344488" y="2672916"/>
                <a:ext cx="261819" cy="288000"/>
              </a:xfrm>
              <a:prstGeom prst="rect">
                <a:avLst/>
              </a:prstGeom>
            </p:spPr>
          </p:pic>
          <p:pic>
            <p:nvPicPr>
              <p:cNvPr id="157" name="図 156">
                <a:extLst>
                  <a:ext uri="{FF2B5EF4-FFF2-40B4-BE49-F238E27FC236}">
                    <a16:creationId xmlns:a16="http://schemas.microsoft.com/office/drawing/2014/main" id="{4C113C1F-5738-7539-9C12-DB4F07520C36}"/>
                  </a:ext>
                </a:extLst>
              </p:cNvPr>
              <p:cNvPicPr>
                <a:picLocks noChangeAspect="1"/>
              </p:cNvPicPr>
              <p:nvPr/>
            </p:nvPicPr>
            <p:blipFill>
              <a:blip r:embed="rId16"/>
              <a:stretch>
                <a:fillRect/>
              </a:stretch>
            </p:blipFill>
            <p:spPr>
              <a:xfrm>
                <a:off x="565478" y="2672916"/>
                <a:ext cx="261819" cy="288000"/>
              </a:xfrm>
              <a:prstGeom prst="rect">
                <a:avLst/>
              </a:prstGeom>
            </p:spPr>
          </p:pic>
          <p:pic>
            <p:nvPicPr>
              <p:cNvPr id="158" name="図 157">
                <a:extLst>
                  <a:ext uri="{FF2B5EF4-FFF2-40B4-BE49-F238E27FC236}">
                    <a16:creationId xmlns:a16="http://schemas.microsoft.com/office/drawing/2014/main" id="{61D703B3-A853-885A-371B-13CB5C77C918}"/>
                  </a:ext>
                </a:extLst>
              </p:cNvPr>
              <p:cNvPicPr>
                <a:picLocks noChangeAspect="1"/>
              </p:cNvPicPr>
              <p:nvPr/>
            </p:nvPicPr>
            <p:blipFill>
              <a:blip r:embed="rId17"/>
              <a:stretch>
                <a:fillRect/>
              </a:stretch>
            </p:blipFill>
            <p:spPr>
              <a:xfrm>
                <a:off x="786468" y="2672916"/>
                <a:ext cx="261819" cy="288000"/>
              </a:xfrm>
              <a:prstGeom prst="rect">
                <a:avLst/>
              </a:prstGeom>
            </p:spPr>
          </p:pic>
          <p:pic>
            <p:nvPicPr>
              <p:cNvPr id="159" name="図 158">
                <a:extLst>
                  <a:ext uri="{FF2B5EF4-FFF2-40B4-BE49-F238E27FC236}">
                    <a16:creationId xmlns:a16="http://schemas.microsoft.com/office/drawing/2014/main" id="{7880E2AC-71B9-DB9D-2738-112FA1F80FD2}"/>
                  </a:ext>
                </a:extLst>
              </p:cNvPr>
              <p:cNvPicPr>
                <a:picLocks noChangeAspect="1"/>
              </p:cNvPicPr>
              <p:nvPr/>
            </p:nvPicPr>
            <p:blipFill>
              <a:blip r:embed="rId18"/>
              <a:stretch>
                <a:fillRect/>
              </a:stretch>
            </p:blipFill>
            <p:spPr>
              <a:xfrm>
                <a:off x="1228448" y="2672916"/>
                <a:ext cx="261819" cy="288000"/>
              </a:xfrm>
              <a:prstGeom prst="rect">
                <a:avLst/>
              </a:prstGeom>
            </p:spPr>
          </p:pic>
          <p:pic>
            <p:nvPicPr>
              <p:cNvPr id="160" name="図 159">
                <a:extLst>
                  <a:ext uri="{FF2B5EF4-FFF2-40B4-BE49-F238E27FC236}">
                    <a16:creationId xmlns:a16="http://schemas.microsoft.com/office/drawing/2014/main" id="{B7CB23E2-258F-6ABF-8C93-3CC95ED34BD9}"/>
                  </a:ext>
                </a:extLst>
              </p:cNvPr>
              <p:cNvPicPr>
                <a:picLocks noChangeAspect="1"/>
              </p:cNvPicPr>
              <p:nvPr/>
            </p:nvPicPr>
            <p:blipFill>
              <a:blip r:embed="rId19"/>
              <a:stretch>
                <a:fillRect/>
              </a:stretch>
            </p:blipFill>
            <p:spPr>
              <a:xfrm>
                <a:off x="1449437" y="2672916"/>
                <a:ext cx="261819" cy="288000"/>
              </a:xfrm>
              <a:prstGeom prst="rect">
                <a:avLst/>
              </a:prstGeom>
            </p:spPr>
          </p:pic>
          <p:pic>
            <p:nvPicPr>
              <p:cNvPr id="161" name="図 160">
                <a:extLst>
                  <a:ext uri="{FF2B5EF4-FFF2-40B4-BE49-F238E27FC236}">
                    <a16:creationId xmlns:a16="http://schemas.microsoft.com/office/drawing/2014/main" id="{D76F6729-2A94-C7F4-7BE8-FB5E83EF3CEF}"/>
                  </a:ext>
                </a:extLst>
              </p:cNvPr>
              <p:cNvPicPr>
                <a:picLocks noChangeAspect="1"/>
              </p:cNvPicPr>
              <p:nvPr/>
            </p:nvPicPr>
            <p:blipFill>
              <a:blip r:embed="rId20"/>
              <a:stretch>
                <a:fillRect/>
              </a:stretch>
            </p:blipFill>
            <p:spPr>
              <a:xfrm>
                <a:off x="1670427" y="2672916"/>
                <a:ext cx="261819" cy="288000"/>
              </a:xfrm>
              <a:prstGeom prst="rect">
                <a:avLst/>
              </a:prstGeom>
            </p:spPr>
          </p:pic>
          <p:pic>
            <p:nvPicPr>
              <p:cNvPr id="162" name="図 161">
                <a:extLst>
                  <a:ext uri="{FF2B5EF4-FFF2-40B4-BE49-F238E27FC236}">
                    <a16:creationId xmlns:a16="http://schemas.microsoft.com/office/drawing/2014/main" id="{0775F03E-2E94-4EA6-6025-DDBA8F4EF9EC}"/>
                  </a:ext>
                </a:extLst>
              </p:cNvPr>
              <p:cNvPicPr>
                <a:picLocks noChangeAspect="1"/>
              </p:cNvPicPr>
              <p:nvPr/>
            </p:nvPicPr>
            <p:blipFill>
              <a:blip r:embed="rId21"/>
              <a:stretch>
                <a:fillRect/>
              </a:stretch>
            </p:blipFill>
            <p:spPr>
              <a:xfrm>
                <a:off x="1891417" y="2672916"/>
                <a:ext cx="261819" cy="288000"/>
              </a:xfrm>
              <a:prstGeom prst="rect">
                <a:avLst/>
              </a:prstGeom>
            </p:spPr>
          </p:pic>
          <p:pic>
            <p:nvPicPr>
              <p:cNvPr id="163" name="図 162">
                <a:extLst>
                  <a:ext uri="{FF2B5EF4-FFF2-40B4-BE49-F238E27FC236}">
                    <a16:creationId xmlns:a16="http://schemas.microsoft.com/office/drawing/2014/main" id="{241DB9CA-6DA5-C0DD-340A-CF8706A6BFD3}"/>
                  </a:ext>
                </a:extLst>
              </p:cNvPr>
              <p:cNvPicPr>
                <a:picLocks noChangeAspect="1"/>
              </p:cNvPicPr>
              <p:nvPr/>
            </p:nvPicPr>
            <p:blipFill>
              <a:blip r:embed="rId22"/>
              <a:stretch>
                <a:fillRect/>
              </a:stretch>
            </p:blipFill>
            <p:spPr>
              <a:xfrm>
                <a:off x="2112407" y="2672916"/>
                <a:ext cx="261819" cy="288000"/>
              </a:xfrm>
              <a:prstGeom prst="rect">
                <a:avLst/>
              </a:prstGeom>
            </p:spPr>
          </p:pic>
          <p:pic>
            <p:nvPicPr>
              <p:cNvPr id="164" name="図 163">
                <a:extLst>
                  <a:ext uri="{FF2B5EF4-FFF2-40B4-BE49-F238E27FC236}">
                    <a16:creationId xmlns:a16="http://schemas.microsoft.com/office/drawing/2014/main" id="{F26AF84F-F873-5F5B-CD8D-3D57BE0A7947}"/>
                  </a:ext>
                </a:extLst>
              </p:cNvPr>
              <p:cNvPicPr>
                <a:picLocks noChangeAspect="1"/>
              </p:cNvPicPr>
              <p:nvPr/>
            </p:nvPicPr>
            <p:blipFill>
              <a:blip r:embed="rId23"/>
              <a:stretch>
                <a:fillRect/>
              </a:stretch>
            </p:blipFill>
            <p:spPr>
              <a:xfrm>
                <a:off x="2333397" y="2672916"/>
                <a:ext cx="261819" cy="288000"/>
              </a:xfrm>
              <a:prstGeom prst="rect">
                <a:avLst/>
              </a:prstGeom>
            </p:spPr>
          </p:pic>
          <p:pic>
            <p:nvPicPr>
              <p:cNvPr id="165" name="図 164">
                <a:extLst>
                  <a:ext uri="{FF2B5EF4-FFF2-40B4-BE49-F238E27FC236}">
                    <a16:creationId xmlns:a16="http://schemas.microsoft.com/office/drawing/2014/main" id="{81E34EA9-B4BA-562B-C379-59E8BFCF0BE4}"/>
                  </a:ext>
                </a:extLst>
              </p:cNvPr>
              <p:cNvPicPr>
                <a:picLocks noChangeAspect="1"/>
              </p:cNvPicPr>
              <p:nvPr/>
            </p:nvPicPr>
            <p:blipFill>
              <a:blip r:embed="rId24"/>
              <a:stretch>
                <a:fillRect/>
              </a:stretch>
            </p:blipFill>
            <p:spPr>
              <a:xfrm>
                <a:off x="2554387" y="2672916"/>
                <a:ext cx="261819" cy="288000"/>
              </a:xfrm>
              <a:prstGeom prst="rect">
                <a:avLst/>
              </a:prstGeom>
            </p:spPr>
          </p:pic>
          <p:pic>
            <p:nvPicPr>
              <p:cNvPr id="166" name="図 165">
                <a:extLst>
                  <a:ext uri="{FF2B5EF4-FFF2-40B4-BE49-F238E27FC236}">
                    <a16:creationId xmlns:a16="http://schemas.microsoft.com/office/drawing/2014/main" id="{81760A32-0D64-A3B6-ADD6-9BD3A163C09E}"/>
                  </a:ext>
                </a:extLst>
              </p:cNvPr>
              <p:cNvPicPr>
                <a:picLocks noChangeAspect="1"/>
              </p:cNvPicPr>
              <p:nvPr/>
            </p:nvPicPr>
            <p:blipFill>
              <a:blip r:embed="rId25"/>
              <a:stretch>
                <a:fillRect/>
              </a:stretch>
            </p:blipFill>
            <p:spPr>
              <a:xfrm>
                <a:off x="2775377" y="2672916"/>
                <a:ext cx="261819" cy="288000"/>
              </a:xfrm>
              <a:prstGeom prst="rect">
                <a:avLst/>
              </a:prstGeom>
            </p:spPr>
          </p:pic>
          <p:pic>
            <p:nvPicPr>
              <p:cNvPr id="167" name="図 166">
                <a:extLst>
                  <a:ext uri="{FF2B5EF4-FFF2-40B4-BE49-F238E27FC236}">
                    <a16:creationId xmlns:a16="http://schemas.microsoft.com/office/drawing/2014/main" id="{AEAD9173-297A-57CF-CE09-64DBBD01C2F4}"/>
                  </a:ext>
                </a:extLst>
              </p:cNvPr>
              <p:cNvPicPr>
                <a:picLocks noChangeAspect="1"/>
              </p:cNvPicPr>
              <p:nvPr/>
            </p:nvPicPr>
            <p:blipFill>
              <a:blip r:embed="rId26"/>
              <a:stretch>
                <a:fillRect/>
              </a:stretch>
            </p:blipFill>
            <p:spPr>
              <a:xfrm>
                <a:off x="2996367" y="2672916"/>
                <a:ext cx="261819" cy="288000"/>
              </a:xfrm>
              <a:prstGeom prst="rect">
                <a:avLst/>
              </a:prstGeom>
            </p:spPr>
          </p:pic>
          <p:pic>
            <p:nvPicPr>
              <p:cNvPr id="168" name="図 167">
                <a:extLst>
                  <a:ext uri="{FF2B5EF4-FFF2-40B4-BE49-F238E27FC236}">
                    <a16:creationId xmlns:a16="http://schemas.microsoft.com/office/drawing/2014/main" id="{9E1F1AB2-D742-2B38-E686-DAB97F3AB849}"/>
                  </a:ext>
                </a:extLst>
              </p:cNvPr>
              <p:cNvPicPr>
                <a:picLocks noChangeAspect="1"/>
              </p:cNvPicPr>
              <p:nvPr/>
            </p:nvPicPr>
            <p:blipFill>
              <a:blip r:embed="rId27"/>
              <a:stretch>
                <a:fillRect/>
              </a:stretch>
            </p:blipFill>
            <p:spPr>
              <a:xfrm>
                <a:off x="3217357" y="2672916"/>
                <a:ext cx="261819" cy="288000"/>
              </a:xfrm>
              <a:prstGeom prst="rect">
                <a:avLst/>
              </a:prstGeom>
            </p:spPr>
          </p:pic>
          <p:pic>
            <p:nvPicPr>
              <p:cNvPr id="169" name="図 168">
                <a:extLst>
                  <a:ext uri="{FF2B5EF4-FFF2-40B4-BE49-F238E27FC236}">
                    <a16:creationId xmlns:a16="http://schemas.microsoft.com/office/drawing/2014/main" id="{26E53219-6533-A5ED-D535-90190280CAC1}"/>
                  </a:ext>
                </a:extLst>
              </p:cNvPr>
              <p:cNvPicPr>
                <a:picLocks noChangeAspect="1"/>
              </p:cNvPicPr>
              <p:nvPr/>
            </p:nvPicPr>
            <p:blipFill>
              <a:blip r:embed="rId28"/>
              <a:stretch>
                <a:fillRect/>
              </a:stretch>
            </p:blipFill>
            <p:spPr>
              <a:xfrm>
                <a:off x="3438347" y="2672916"/>
                <a:ext cx="261819" cy="288000"/>
              </a:xfrm>
              <a:prstGeom prst="rect">
                <a:avLst/>
              </a:prstGeom>
            </p:spPr>
          </p:pic>
          <p:pic>
            <p:nvPicPr>
              <p:cNvPr id="170" name="図 169">
                <a:extLst>
                  <a:ext uri="{FF2B5EF4-FFF2-40B4-BE49-F238E27FC236}">
                    <a16:creationId xmlns:a16="http://schemas.microsoft.com/office/drawing/2014/main" id="{B482D8C2-A159-1006-0027-CDED4ACD2BB5}"/>
                  </a:ext>
                </a:extLst>
              </p:cNvPr>
              <p:cNvPicPr>
                <a:picLocks noChangeAspect="1"/>
              </p:cNvPicPr>
              <p:nvPr/>
            </p:nvPicPr>
            <p:blipFill>
              <a:blip r:embed="rId29"/>
              <a:stretch>
                <a:fillRect/>
              </a:stretch>
            </p:blipFill>
            <p:spPr>
              <a:xfrm>
                <a:off x="3659343" y="2672916"/>
                <a:ext cx="264436" cy="288000"/>
              </a:xfrm>
              <a:prstGeom prst="rect">
                <a:avLst/>
              </a:prstGeom>
            </p:spPr>
          </p:pic>
          <p:sp>
            <p:nvSpPr>
              <p:cNvPr id="171" name="テキスト ボックス 170">
                <a:extLst>
                  <a:ext uri="{FF2B5EF4-FFF2-40B4-BE49-F238E27FC236}">
                    <a16:creationId xmlns:a16="http://schemas.microsoft.com/office/drawing/2014/main" id="{6B618201-2A82-1D6C-831A-69FD5C714774}"/>
                  </a:ext>
                </a:extLst>
              </p:cNvPr>
              <p:cNvSpPr txBox="1"/>
              <p:nvPr/>
            </p:nvSpPr>
            <p:spPr>
              <a:xfrm>
                <a:off x="2356294" y="2605651"/>
                <a:ext cx="216024" cy="84639"/>
              </a:xfrm>
              <a:prstGeom prst="rect">
                <a:avLst/>
              </a:prstGeom>
              <a:noFill/>
            </p:spPr>
            <p:txBody>
              <a:bodyPr wrap="square" lIns="0" tIns="0" rIns="0" bIns="0" rtlCol="0">
                <a:spAutoFit/>
              </a:bodyPr>
              <a:lstStyle/>
              <a:p>
                <a:pPr algn="ctr"/>
                <a:r>
                  <a:rPr kumimoji="1" lang="ja-JP" altLang="en-US" sz="550" kern="0" spc="-70" dirty="0">
                    <a:solidFill>
                      <a:srgbClr val="542400"/>
                    </a:solidFill>
                    <a:latin typeface="+mn-ea"/>
                  </a:rPr>
                  <a:t>★★★</a:t>
                </a:r>
              </a:p>
            </p:txBody>
          </p:sp>
          <p:sp>
            <p:nvSpPr>
              <p:cNvPr id="172" name="テキスト ボックス 171">
                <a:extLst>
                  <a:ext uri="{FF2B5EF4-FFF2-40B4-BE49-F238E27FC236}">
                    <a16:creationId xmlns:a16="http://schemas.microsoft.com/office/drawing/2014/main" id="{9FD1B653-501C-394C-01AB-5D59F7550970}"/>
                  </a:ext>
                </a:extLst>
              </p:cNvPr>
              <p:cNvSpPr txBox="1"/>
              <p:nvPr/>
            </p:nvSpPr>
            <p:spPr>
              <a:xfrm>
                <a:off x="2577284" y="2605651"/>
                <a:ext cx="216024" cy="84639"/>
              </a:xfrm>
              <a:prstGeom prst="rect">
                <a:avLst/>
              </a:prstGeom>
              <a:noFill/>
            </p:spPr>
            <p:txBody>
              <a:bodyPr wrap="square" lIns="0" tIns="0" rIns="0" bIns="0" rtlCol="0">
                <a:spAutoFit/>
              </a:bodyPr>
              <a:lstStyle/>
              <a:p>
                <a:pPr algn="ctr"/>
                <a:r>
                  <a:rPr kumimoji="1" lang="ja-JP" altLang="en-US" sz="550" kern="0" spc="-70" dirty="0">
                    <a:solidFill>
                      <a:srgbClr val="542400"/>
                    </a:solidFill>
                    <a:latin typeface="+mn-ea"/>
                  </a:rPr>
                  <a:t>★★★</a:t>
                </a:r>
              </a:p>
            </p:txBody>
          </p:sp>
          <p:sp>
            <p:nvSpPr>
              <p:cNvPr id="173" name="テキスト ボックス 172">
                <a:extLst>
                  <a:ext uri="{FF2B5EF4-FFF2-40B4-BE49-F238E27FC236}">
                    <a16:creationId xmlns:a16="http://schemas.microsoft.com/office/drawing/2014/main" id="{B534F8EC-45BB-07C0-30D2-6E81C6E41E67}"/>
                  </a:ext>
                </a:extLst>
              </p:cNvPr>
              <p:cNvSpPr txBox="1"/>
              <p:nvPr/>
            </p:nvSpPr>
            <p:spPr>
              <a:xfrm>
                <a:off x="3683548" y="2605651"/>
                <a:ext cx="216024" cy="84639"/>
              </a:xfrm>
              <a:prstGeom prst="rect">
                <a:avLst/>
              </a:prstGeom>
              <a:noFill/>
            </p:spPr>
            <p:txBody>
              <a:bodyPr wrap="square" lIns="0" tIns="0" rIns="0" bIns="0" rtlCol="0">
                <a:spAutoFit/>
              </a:bodyPr>
              <a:lstStyle/>
              <a:p>
                <a:pPr algn="ctr"/>
                <a:r>
                  <a:rPr kumimoji="1" lang="ja-JP" altLang="en-US" sz="550" kern="0" spc="-70" dirty="0">
                    <a:solidFill>
                      <a:srgbClr val="542400"/>
                    </a:solidFill>
                    <a:latin typeface="+mn-ea"/>
                  </a:rPr>
                  <a:t>★★</a:t>
                </a:r>
              </a:p>
            </p:txBody>
          </p:sp>
        </p:grpSp>
        <p:sp>
          <p:nvSpPr>
            <p:cNvPr id="145" name="正方形/長方形 144">
              <a:extLst>
                <a:ext uri="{FF2B5EF4-FFF2-40B4-BE49-F238E27FC236}">
                  <a16:creationId xmlns:a16="http://schemas.microsoft.com/office/drawing/2014/main" id="{B471508E-3E6E-11F6-3788-AE86DEA54CFB}"/>
                </a:ext>
              </a:extLst>
            </p:cNvPr>
            <p:cNvSpPr/>
            <p:nvPr/>
          </p:nvSpPr>
          <p:spPr>
            <a:xfrm>
              <a:off x="1048684" y="4391736"/>
              <a:ext cx="230762" cy="53861"/>
            </a:xfrm>
            <a:prstGeom prst="rect">
              <a:avLst/>
            </a:prstGeom>
          </p:spPr>
          <p:txBody>
            <a:bodyPr wrap="square" lIns="0" tIns="0" rIns="0" bIns="0">
              <a:spAutoFit/>
            </a:bodyPr>
            <a:lstStyle/>
            <a:p>
              <a:r>
                <a:rPr lang="en-US" altLang="ja-JP" sz="350" dirty="0">
                  <a:latin typeface="+mn-ea"/>
                </a:rPr>
                <a:t>※1 ※2 ※3</a:t>
              </a:r>
              <a:endParaRPr lang="ja-JP" altLang="en-US" sz="350" dirty="0">
                <a:latin typeface="+mn-ea"/>
              </a:endParaRPr>
            </a:p>
          </p:txBody>
        </p:sp>
        <p:sp>
          <p:nvSpPr>
            <p:cNvPr id="146" name="正方形/長方形 145">
              <a:extLst>
                <a:ext uri="{FF2B5EF4-FFF2-40B4-BE49-F238E27FC236}">
                  <a16:creationId xmlns:a16="http://schemas.microsoft.com/office/drawing/2014/main" id="{89541E57-A078-8242-6BAC-7498D135C715}"/>
                </a:ext>
              </a:extLst>
            </p:cNvPr>
            <p:cNvSpPr/>
            <p:nvPr/>
          </p:nvSpPr>
          <p:spPr>
            <a:xfrm>
              <a:off x="1279446" y="4391736"/>
              <a:ext cx="206940" cy="53861"/>
            </a:xfrm>
            <a:prstGeom prst="rect">
              <a:avLst/>
            </a:prstGeom>
          </p:spPr>
          <p:txBody>
            <a:bodyPr wrap="square" lIns="0" tIns="0" rIns="0" bIns="0">
              <a:spAutoFit/>
            </a:bodyPr>
            <a:lstStyle/>
            <a:p>
              <a:pPr algn="r"/>
              <a:r>
                <a:rPr lang="en-US" altLang="ja-JP" sz="350" dirty="0">
                  <a:latin typeface="+mn-ea"/>
                </a:rPr>
                <a:t>※1</a:t>
              </a:r>
              <a:endParaRPr lang="ja-JP" altLang="en-US" sz="350" dirty="0">
                <a:latin typeface="+mn-ea"/>
              </a:endParaRPr>
            </a:p>
          </p:txBody>
        </p:sp>
        <p:sp>
          <p:nvSpPr>
            <p:cNvPr id="150" name="正方形/長方形 149">
              <a:extLst>
                <a:ext uri="{FF2B5EF4-FFF2-40B4-BE49-F238E27FC236}">
                  <a16:creationId xmlns:a16="http://schemas.microsoft.com/office/drawing/2014/main" id="{AB948DA5-553B-D95B-62E9-5B9C174EF45E}"/>
                </a:ext>
              </a:extLst>
            </p:cNvPr>
            <p:cNvSpPr/>
            <p:nvPr/>
          </p:nvSpPr>
          <p:spPr>
            <a:xfrm>
              <a:off x="1501547" y="4391736"/>
              <a:ext cx="206940" cy="53861"/>
            </a:xfrm>
            <a:prstGeom prst="rect">
              <a:avLst/>
            </a:prstGeom>
          </p:spPr>
          <p:txBody>
            <a:bodyPr wrap="square" lIns="0" tIns="0" rIns="0" bIns="0">
              <a:spAutoFit/>
            </a:bodyPr>
            <a:lstStyle/>
            <a:p>
              <a:pPr algn="r"/>
              <a:r>
                <a:rPr lang="en-US" altLang="ja-JP" sz="350" dirty="0">
                  <a:latin typeface="+mn-ea"/>
                </a:rPr>
                <a:t>※2</a:t>
              </a:r>
              <a:endParaRPr lang="ja-JP" altLang="en-US" sz="350" dirty="0">
                <a:latin typeface="+mn-ea"/>
              </a:endParaRPr>
            </a:p>
          </p:txBody>
        </p:sp>
        <p:sp>
          <p:nvSpPr>
            <p:cNvPr id="151" name="正方形/長方形 150">
              <a:extLst>
                <a:ext uri="{FF2B5EF4-FFF2-40B4-BE49-F238E27FC236}">
                  <a16:creationId xmlns:a16="http://schemas.microsoft.com/office/drawing/2014/main" id="{F5F75390-9DDB-3229-ECBA-9827E9D1ABE7}"/>
                </a:ext>
              </a:extLst>
            </p:cNvPr>
            <p:cNvSpPr/>
            <p:nvPr/>
          </p:nvSpPr>
          <p:spPr>
            <a:xfrm>
              <a:off x="1941326" y="4391736"/>
              <a:ext cx="206940" cy="53861"/>
            </a:xfrm>
            <a:prstGeom prst="rect">
              <a:avLst/>
            </a:prstGeom>
          </p:spPr>
          <p:txBody>
            <a:bodyPr wrap="square" lIns="0" tIns="0" rIns="0" bIns="0">
              <a:spAutoFit/>
            </a:bodyPr>
            <a:lstStyle/>
            <a:p>
              <a:pPr algn="r"/>
              <a:r>
                <a:rPr lang="en-US" altLang="ja-JP" sz="350" dirty="0">
                  <a:latin typeface="+mn-ea"/>
                </a:rPr>
                <a:t>※4</a:t>
              </a:r>
              <a:endParaRPr lang="ja-JP" altLang="en-US" sz="350" dirty="0">
                <a:latin typeface="+mn-ea"/>
              </a:endParaRPr>
            </a:p>
          </p:txBody>
        </p:sp>
        <p:sp>
          <p:nvSpPr>
            <p:cNvPr id="152" name="正方形/長方形 151">
              <a:extLst>
                <a:ext uri="{FF2B5EF4-FFF2-40B4-BE49-F238E27FC236}">
                  <a16:creationId xmlns:a16="http://schemas.microsoft.com/office/drawing/2014/main" id="{308455D7-63D8-B90A-2F49-9B38F921BA08}"/>
                </a:ext>
              </a:extLst>
            </p:cNvPr>
            <p:cNvSpPr/>
            <p:nvPr/>
          </p:nvSpPr>
          <p:spPr>
            <a:xfrm>
              <a:off x="2824863" y="4391736"/>
              <a:ext cx="206940" cy="53861"/>
            </a:xfrm>
            <a:prstGeom prst="rect">
              <a:avLst/>
            </a:prstGeom>
          </p:spPr>
          <p:txBody>
            <a:bodyPr wrap="square" lIns="0" tIns="0" rIns="0" bIns="0">
              <a:spAutoFit/>
            </a:bodyPr>
            <a:lstStyle/>
            <a:p>
              <a:pPr algn="r"/>
              <a:r>
                <a:rPr lang="en-US" altLang="ja-JP" sz="350" dirty="0">
                  <a:latin typeface="+mn-ea"/>
                </a:rPr>
                <a:t>※5</a:t>
              </a:r>
              <a:endParaRPr lang="ja-JP" altLang="en-US" sz="350" dirty="0">
                <a:latin typeface="+mn-ea"/>
              </a:endParaRPr>
            </a:p>
          </p:txBody>
        </p:sp>
        <p:sp>
          <p:nvSpPr>
            <p:cNvPr id="153" name="正方形/長方形 152">
              <a:extLst>
                <a:ext uri="{FF2B5EF4-FFF2-40B4-BE49-F238E27FC236}">
                  <a16:creationId xmlns:a16="http://schemas.microsoft.com/office/drawing/2014/main" id="{C346558B-B174-8447-59F3-5E1BBAB0F3E0}"/>
                </a:ext>
              </a:extLst>
            </p:cNvPr>
            <p:cNvSpPr/>
            <p:nvPr/>
          </p:nvSpPr>
          <p:spPr>
            <a:xfrm>
              <a:off x="3042120" y="4391736"/>
              <a:ext cx="206940" cy="53861"/>
            </a:xfrm>
            <a:prstGeom prst="rect">
              <a:avLst/>
            </a:prstGeom>
          </p:spPr>
          <p:txBody>
            <a:bodyPr wrap="square" lIns="0" tIns="0" rIns="0" bIns="0">
              <a:spAutoFit/>
            </a:bodyPr>
            <a:lstStyle/>
            <a:p>
              <a:pPr algn="r"/>
              <a:r>
                <a:rPr lang="en-US" altLang="ja-JP" sz="350" dirty="0">
                  <a:latin typeface="+mn-ea"/>
                </a:rPr>
                <a:t>※2</a:t>
              </a:r>
              <a:endParaRPr lang="ja-JP" altLang="en-US" sz="350" dirty="0">
                <a:latin typeface="+mn-ea"/>
              </a:endParaRPr>
            </a:p>
          </p:txBody>
        </p:sp>
        <p:sp>
          <p:nvSpPr>
            <p:cNvPr id="154" name="正方形/長方形 153">
              <a:extLst>
                <a:ext uri="{FF2B5EF4-FFF2-40B4-BE49-F238E27FC236}">
                  <a16:creationId xmlns:a16="http://schemas.microsoft.com/office/drawing/2014/main" id="{446316A2-6884-E6CE-CBFA-37139E832CF3}"/>
                </a:ext>
              </a:extLst>
            </p:cNvPr>
            <p:cNvSpPr/>
            <p:nvPr/>
          </p:nvSpPr>
          <p:spPr>
            <a:xfrm>
              <a:off x="3481935" y="4391736"/>
              <a:ext cx="206940" cy="53861"/>
            </a:xfrm>
            <a:prstGeom prst="rect">
              <a:avLst/>
            </a:prstGeom>
          </p:spPr>
          <p:txBody>
            <a:bodyPr wrap="square" lIns="0" tIns="0" rIns="0" bIns="0">
              <a:spAutoFit/>
            </a:bodyPr>
            <a:lstStyle/>
            <a:p>
              <a:pPr algn="r"/>
              <a:r>
                <a:rPr lang="en-US" altLang="ja-JP" sz="350" dirty="0">
                  <a:latin typeface="+mn-ea"/>
                </a:rPr>
                <a:t>※6</a:t>
              </a:r>
              <a:endParaRPr lang="ja-JP" altLang="en-US" sz="350" dirty="0">
                <a:latin typeface="+mn-ea"/>
              </a:endParaRPr>
            </a:p>
          </p:txBody>
        </p:sp>
      </p:grpSp>
      <p:grpSp>
        <p:nvGrpSpPr>
          <p:cNvPr id="174" name="グループ化 173">
            <a:extLst>
              <a:ext uri="{FF2B5EF4-FFF2-40B4-BE49-F238E27FC236}">
                <a16:creationId xmlns:a16="http://schemas.microsoft.com/office/drawing/2014/main" id="{8FEB3863-9E43-609D-ED39-673BBE8DFF44}"/>
              </a:ext>
            </a:extLst>
          </p:cNvPr>
          <p:cNvGrpSpPr/>
          <p:nvPr/>
        </p:nvGrpSpPr>
        <p:grpSpPr>
          <a:xfrm>
            <a:off x="3723147" y="3970304"/>
            <a:ext cx="1113807" cy="281361"/>
            <a:chOff x="3723147" y="4103343"/>
            <a:chExt cx="1113807" cy="281361"/>
          </a:xfrm>
        </p:grpSpPr>
        <p:grpSp>
          <p:nvGrpSpPr>
            <p:cNvPr id="175" name="グループ化 174">
              <a:extLst>
                <a:ext uri="{FF2B5EF4-FFF2-40B4-BE49-F238E27FC236}">
                  <a16:creationId xmlns:a16="http://schemas.microsoft.com/office/drawing/2014/main" id="{92941CE1-5409-776D-D3DD-C7E4138B4D03}"/>
                </a:ext>
              </a:extLst>
            </p:cNvPr>
            <p:cNvGrpSpPr/>
            <p:nvPr/>
          </p:nvGrpSpPr>
          <p:grpSpPr>
            <a:xfrm>
              <a:off x="3723147" y="4120207"/>
              <a:ext cx="574154" cy="217607"/>
              <a:chOff x="3575926" y="3121010"/>
              <a:chExt cx="785272" cy="297621"/>
            </a:xfrm>
          </p:grpSpPr>
          <p:pic>
            <p:nvPicPr>
              <p:cNvPr id="178" name="図 177">
                <a:extLst>
                  <a:ext uri="{FF2B5EF4-FFF2-40B4-BE49-F238E27FC236}">
                    <a16:creationId xmlns:a16="http://schemas.microsoft.com/office/drawing/2014/main" id="{EF0A2568-D0DC-5834-188F-B244CBA9BD25}"/>
                  </a:ext>
                </a:extLst>
              </p:cNvPr>
              <p:cNvPicPr>
                <a:picLocks noChangeAspect="1"/>
              </p:cNvPicPr>
              <p:nvPr/>
            </p:nvPicPr>
            <p:blipFill>
              <a:blip r:embed="rId30"/>
              <a:stretch>
                <a:fillRect/>
              </a:stretch>
            </p:blipFill>
            <p:spPr>
              <a:xfrm>
                <a:off x="3575926" y="3121010"/>
                <a:ext cx="353275" cy="297621"/>
              </a:xfrm>
              <a:prstGeom prst="rect">
                <a:avLst/>
              </a:prstGeom>
            </p:spPr>
          </p:pic>
          <p:pic>
            <p:nvPicPr>
              <p:cNvPr id="179" name="図 178">
                <a:extLst>
                  <a:ext uri="{FF2B5EF4-FFF2-40B4-BE49-F238E27FC236}">
                    <a16:creationId xmlns:a16="http://schemas.microsoft.com/office/drawing/2014/main" id="{25BFD2F8-FCAC-AE02-0D41-C3519855AE09}"/>
                  </a:ext>
                </a:extLst>
              </p:cNvPr>
              <p:cNvPicPr>
                <a:picLocks noChangeAspect="1"/>
              </p:cNvPicPr>
              <p:nvPr/>
            </p:nvPicPr>
            <p:blipFill>
              <a:blip r:embed="rId31"/>
              <a:stretch>
                <a:fillRect/>
              </a:stretch>
            </p:blipFill>
            <p:spPr>
              <a:xfrm>
                <a:off x="3961025" y="3121010"/>
                <a:ext cx="400173" cy="283457"/>
              </a:xfrm>
              <a:prstGeom prst="rect">
                <a:avLst/>
              </a:prstGeom>
            </p:spPr>
          </p:pic>
        </p:grpSp>
        <p:pic>
          <p:nvPicPr>
            <p:cNvPr id="176" name="Picture 2" descr="365日おそうじラクラク宣言">
              <a:extLst>
                <a:ext uri="{FF2B5EF4-FFF2-40B4-BE49-F238E27FC236}">
                  <a16:creationId xmlns:a16="http://schemas.microsoft.com/office/drawing/2014/main" id="{7B3EC318-7207-D5DB-4E99-3E69C62DE15F}"/>
                </a:ext>
              </a:extLst>
            </p:cNvPr>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4524046" y="4103343"/>
              <a:ext cx="312908" cy="281361"/>
            </a:xfrm>
            <a:prstGeom prst="rect">
              <a:avLst/>
            </a:prstGeom>
            <a:noFill/>
            <a:extLst>
              <a:ext uri="{909E8E84-426E-40DD-AFC4-6F175D3DCCD1}">
                <a14:hiddenFill xmlns:a14="http://schemas.microsoft.com/office/drawing/2010/main">
                  <a:solidFill>
                    <a:srgbClr val="FFFFFF"/>
                  </a:solidFill>
                </a14:hiddenFill>
              </a:ext>
            </a:extLst>
          </p:spPr>
        </p:pic>
        <p:pic>
          <p:nvPicPr>
            <p:cNvPr id="177" name="図 176">
              <a:extLst>
                <a:ext uri="{FF2B5EF4-FFF2-40B4-BE49-F238E27FC236}">
                  <a16:creationId xmlns:a16="http://schemas.microsoft.com/office/drawing/2014/main" id="{08024A58-991F-BD6F-7783-0E1BD79913D8}"/>
                </a:ext>
              </a:extLst>
            </p:cNvPr>
            <p:cNvPicPr>
              <a:picLocks noChangeAspect="1"/>
            </p:cNvPicPr>
            <p:nvPr/>
          </p:nvPicPr>
          <p:blipFill>
            <a:blip r:embed="rId33"/>
            <a:stretch>
              <a:fillRect/>
            </a:stretch>
          </p:blipFill>
          <p:spPr>
            <a:xfrm>
              <a:off x="4310416" y="4109387"/>
              <a:ext cx="210536" cy="275317"/>
            </a:xfrm>
            <a:prstGeom prst="rect">
              <a:avLst/>
            </a:prstGeom>
          </p:spPr>
        </p:pic>
      </p:grpSp>
      <p:grpSp>
        <p:nvGrpSpPr>
          <p:cNvPr id="18" name="グループ化 17">
            <a:extLst>
              <a:ext uri="{FF2B5EF4-FFF2-40B4-BE49-F238E27FC236}">
                <a16:creationId xmlns:a16="http://schemas.microsoft.com/office/drawing/2014/main" id="{A203BD07-ED04-F179-90FE-9934A3FBC172}"/>
              </a:ext>
            </a:extLst>
          </p:cNvPr>
          <p:cNvGrpSpPr/>
          <p:nvPr/>
        </p:nvGrpSpPr>
        <p:grpSpPr>
          <a:xfrm>
            <a:off x="141775" y="4727418"/>
            <a:ext cx="7704000" cy="1943616"/>
            <a:chOff x="141775" y="4727418"/>
            <a:chExt cx="7704000" cy="1943616"/>
          </a:xfrm>
        </p:grpSpPr>
        <p:grpSp>
          <p:nvGrpSpPr>
            <p:cNvPr id="191" name="グループ化 190">
              <a:extLst>
                <a:ext uri="{FF2B5EF4-FFF2-40B4-BE49-F238E27FC236}">
                  <a16:creationId xmlns:a16="http://schemas.microsoft.com/office/drawing/2014/main" id="{4837087C-32B0-E357-0C8F-3D20528DE7C5}"/>
                </a:ext>
              </a:extLst>
            </p:cNvPr>
            <p:cNvGrpSpPr/>
            <p:nvPr/>
          </p:nvGrpSpPr>
          <p:grpSpPr>
            <a:xfrm>
              <a:off x="141775" y="4727418"/>
              <a:ext cx="7704000" cy="1943616"/>
              <a:chOff x="141775" y="4727418"/>
              <a:chExt cx="7704000" cy="1943616"/>
            </a:xfrm>
          </p:grpSpPr>
          <p:sp>
            <p:nvSpPr>
              <p:cNvPr id="52" name="Rectangle 14">
                <a:extLst>
                  <a:ext uri="{FF2B5EF4-FFF2-40B4-BE49-F238E27FC236}">
                    <a16:creationId xmlns:a16="http://schemas.microsoft.com/office/drawing/2014/main" id="{AF694B6A-2409-50DC-0F3E-4EAAAEC604FA}"/>
                  </a:ext>
                </a:extLst>
              </p:cNvPr>
              <p:cNvSpPr>
                <a:spLocks noChangeArrowheads="1"/>
              </p:cNvSpPr>
              <p:nvPr/>
            </p:nvSpPr>
            <p:spPr bwMode="auto">
              <a:xfrm>
                <a:off x="141775" y="4727418"/>
                <a:ext cx="7704000" cy="1943616"/>
              </a:xfrm>
              <a:prstGeom prst="rect">
                <a:avLst/>
              </a:prstGeom>
              <a:solidFill>
                <a:srgbClr val="CCCC00">
                  <a:alpha val="16078"/>
                </a:srgbClr>
              </a:solidFill>
              <a:ln w="6350">
                <a:solidFill>
                  <a:srgbClr val="FFFFE7"/>
                </a:solidFill>
                <a:miter lim="800000"/>
                <a:headEnd/>
                <a:tailEnd/>
              </a:ln>
              <a:effectLst/>
            </p:spPr>
            <p:txBody>
              <a:bodyPr wrap="none" anchor="ctr"/>
              <a:lstStyle/>
              <a:p>
                <a:pPr algn="ctr"/>
                <a:endParaRPr lang="ja-JP" altLang="en-US" sz="1200" dirty="0">
                  <a:solidFill>
                    <a:srgbClr val="009999"/>
                  </a:solidFill>
                  <a:latin typeface="+mn-ea"/>
                </a:endParaRPr>
              </a:p>
            </p:txBody>
          </p:sp>
          <p:sp>
            <p:nvSpPr>
              <p:cNvPr id="53" name="正方形/長方形 52">
                <a:extLst>
                  <a:ext uri="{FF2B5EF4-FFF2-40B4-BE49-F238E27FC236}">
                    <a16:creationId xmlns:a16="http://schemas.microsoft.com/office/drawing/2014/main" id="{BA79B98A-19FB-A90E-F72D-A790671FFBBF}"/>
                  </a:ext>
                </a:extLst>
              </p:cNvPr>
              <p:cNvSpPr/>
              <p:nvPr/>
            </p:nvSpPr>
            <p:spPr>
              <a:xfrm>
                <a:off x="141775" y="4822188"/>
                <a:ext cx="7704000" cy="184666"/>
              </a:xfrm>
              <a:prstGeom prst="rect">
                <a:avLst/>
              </a:prstGeom>
            </p:spPr>
            <p:txBody>
              <a:bodyPr wrap="square" lIns="0" tIns="0" rIns="0" bIns="0">
                <a:spAutoFit/>
              </a:bodyPr>
              <a:lstStyle/>
              <a:p>
                <a:pPr algn="ctr"/>
                <a:r>
                  <a:rPr lang="ja-JP" altLang="en-US" sz="1200" b="1" dirty="0">
                    <a:solidFill>
                      <a:srgbClr val="953735"/>
                    </a:solidFill>
                    <a:latin typeface="+mn-ea"/>
                  </a:rPr>
                  <a:t>高い性能とデザイン性を備えたシリーズです。</a:t>
                </a:r>
              </a:p>
            </p:txBody>
          </p:sp>
          <p:grpSp>
            <p:nvGrpSpPr>
              <p:cNvPr id="85" name="グループ化 84">
                <a:extLst>
                  <a:ext uri="{FF2B5EF4-FFF2-40B4-BE49-F238E27FC236}">
                    <a16:creationId xmlns:a16="http://schemas.microsoft.com/office/drawing/2014/main" id="{80496BF9-319E-11FB-8638-99E426183E41}"/>
                  </a:ext>
                </a:extLst>
              </p:cNvPr>
              <p:cNvGrpSpPr/>
              <p:nvPr/>
            </p:nvGrpSpPr>
            <p:grpSpPr>
              <a:xfrm>
                <a:off x="467657" y="5989644"/>
                <a:ext cx="1270486" cy="538054"/>
                <a:chOff x="599242" y="5989644"/>
                <a:chExt cx="1270486" cy="538054"/>
              </a:xfrm>
            </p:grpSpPr>
            <p:sp>
              <p:nvSpPr>
                <p:cNvPr id="185" name="正方形/長方形 184">
                  <a:extLst>
                    <a:ext uri="{FF2B5EF4-FFF2-40B4-BE49-F238E27FC236}">
                      <a16:creationId xmlns:a16="http://schemas.microsoft.com/office/drawing/2014/main" id="{7448482F-1976-8391-32DB-C4D9EC92124C}"/>
                    </a:ext>
                  </a:extLst>
                </p:cNvPr>
                <p:cNvSpPr/>
                <p:nvPr/>
              </p:nvSpPr>
              <p:spPr>
                <a:xfrm>
                  <a:off x="599242" y="5989644"/>
                  <a:ext cx="1270485" cy="153888"/>
                </a:xfrm>
                <a:prstGeom prst="rect">
                  <a:avLst/>
                </a:prstGeom>
              </p:spPr>
              <p:txBody>
                <a:bodyPr wrap="square" lIns="0" tIns="0" rIns="0" bIns="0">
                  <a:spAutoFit/>
                </a:bodyPr>
                <a:lstStyle/>
                <a:p>
                  <a:r>
                    <a:rPr lang="ja-JP" altLang="en-US" sz="1000" b="1" dirty="0">
                      <a:latin typeface="+mn-ea"/>
                    </a:rPr>
                    <a:t>トリプルコート</a:t>
                  </a:r>
                </a:p>
              </p:txBody>
            </p:sp>
            <p:sp>
              <p:nvSpPr>
                <p:cNvPr id="186" name="正方形/長方形 185">
                  <a:extLst>
                    <a:ext uri="{FF2B5EF4-FFF2-40B4-BE49-F238E27FC236}">
                      <a16:creationId xmlns:a16="http://schemas.microsoft.com/office/drawing/2014/main" id="{6E59B66A-E1A1-A0EC-2901-F6F1621DBC5D}"/>
                    </a:ext>
                  </a:extLst>
                </p:cNvPr>
                <p:cNvSpPr/>
                <p:nvPr/>
              </p:nvSpPr>
              <p:spPr>
                <a:xfrm>
                  <a:off x="599244" y="6204533"/>
                  <a:ext cx="1270484" cy="323165"/>
                </a:xfrm>
                <a:prstGeom prst="rect">
                  <a:avLst/>
                </a:prstGeom>
              </p:spPr>
              <p:txBody>
                <a:bodyPr wrap="square" lIns="0" tIns="0" rIns="0" bIns="0">
                  <a:spAutoFit/>
                </a:bodyPr>
                <a:lstStyle/>
                <a:p>
                  <a:r>
                    <a:rPr lang="ja-JP" altLang="en-US" sz="800" dirty="0">
                      <a:latin typeface="+mn-ea"/>
                    </a:rPr>
                    <a:t>溝の奥まで丁寧に塗装。</a:t>
                  </a:r>
                </a:p>
                <a:p>
                  <a:r>
                    <a:rPr lang="ja-JP" altLang="en-US" sz="800" dirty="0">
                      <a:latin typeface="+mn-ea"/>
                    </a:rPr>
                    <a:t>丈夫でお掃除もしやすい。</a:t>
                  </a:r>
                  <a:endParaRPr lang="en-US" altLang="ja-JP" sz="800" dirty="0">
                    <a:latin typeface="+mn-ea"/>
                  </a:endParaRPr>
                </a:p>
                <a:p>
                  <a:r>
                    <a:rPr lang="en-US" altLang="ja-JP" sz="500" dirty="0">
                      <a:latin typeface="+mn-ea"/>
                    </a:rPr>
                    <a:t>※</a:t>
                  </a:r>
                  <a:r>
                    <a:rPr lang="ja-JP" altLang="en-US" sz="500" dirty="0">
                      <a:latin typeface="+mn-ea"/>
                    </a:rPr>
                    <a:t>イラストはイメージです。</a:t>
                  </a:r>
                </a:p>
              </p:txBody>
            </p:sp>
          </p:grpSp>
          <p:grpSp>
            <p:nvGrpSpPr>
              <p:cNvPr id="189" name="グループ化 188">
                <a:extLst>
                  <a:ext uri="{FF2B5EF4-FFF2-40B4-BE49-F238E27FC236}">
                    <a16:creationId xmlns:a16="http://schemas.microsoft.com/office/drawing/2014/main" id="{2A12FD4E-3D75-80C9-AB4A-9C0F1AA9A04B}"/>
                  </a:ext>
                </a:extLst>
              </p:cNvPr>
              <p:cNvGrpSpPr/>
              <p:nvPr/>
            </p:nvGrpSpPr>
            <p:grpSpPr>
              <a:xfrm>
                <a:off x="5995352" y="5096351"/>
                <a:ext cx="1519221" cy="1482251"/>
                <a:chOff x="6228231" y="5096351"/>
                <a:chExt cx="1519221" cy="1482251"/>
              </a:xfrm>
            </p:grpSpPr>
            <p:grpSp>
              <p:nvGrpSpPr>
                <p:cNvPr id="180" name="グループ化 179">
                  <a:extLst>
                    <a:ext uri="{FF2B5EF4-FFF2-40B4-BE49-F238E27FC236}">
                      <a16:creationId xmlns:a16="http://schemas.microsoft.com/office/drawing/2014/main" id="{FEAE7ABB-977B-2ECD-E675-5E8C228D56F0}"/>
                    </a:ext>
                  </a:extLst>
                </p:cNvPr>
                <p:cNvGrpSpPr/>
                <p:nvPr/>
              </p:nvGrpSpPr>
              <p:grpSpPr>
                <a:xfrm>
                  <a:off x="6228231" y="5989644"/>
                  <a:ext cx="1473145" cy="588958"/>
                  <a:chOff x="6054270" y="5989644"/>
                  <a:chExt cx="1473145" cy="588958"/>
                </a:xfrm>
              </p:grpSpPr>
              <p:sp>
                <p:nvSpPr>
                  <p:cNvPr id="182" name="正方形/長方形 181">
                    <a:extLst>
                      <a:ext uri="{FF2B5EF4-FFF2-40B4-BE49-F238E27FC236}">
                        <a16:creationId xmlns:a16="http://schemas.microsoft.com/office/drawing/2014/main" id="{42DC702E-9758-FCC0-9184-646967B34337}"/>
                      </a:ext>
                    </a:extLst>
                  </p:cNvPr>
                  <p:cNvSpPr/>
                  <p:nvPr/>
                </p:nvSpPr>
                <p:spPr>
                  <a:xfrm>
                    <a:off x="6054271" y="6301603"/>
                    <a:ext cx="1473144" cy="276999"/>
                  </a:xfrm>
                  <a:prstGeom prst="rect">
                    <a:avLst/>
                  </a:prstGeom>
                </p:spPr>
                <p:txBody>
                  <a:bodyPr wrap="square" lIns="0" tIns="0" rIns="0" bIns="0">
                    <a:spAutoFit/>
                  </a:bodyPr>
                  <a:lstStyle/>
                  <a:p>
                    <a:r>
                      <a:rPr lang="ja-JP" altLang="en-US" sz="600" dirty="0">
                        <a:latin typeface="+mn-ea"/>
                      </a:rPr>
                      <a:t>溝の内部まで汚れに強い塗装で</a:t>
                    </a:r>
                  </a:p>
                  <a:p>
                    <a:r>
                      <a:rPr lang="ja-JP" altLang="en-US" sz="600" dirty="0">
                        <a:latin typeface="+mn-ea"/>
                      </a:rPr>
                      <a:t>しっかりコーティングされているので、</a:t>
                    </a:r>
                  </a:p>
                  <a:p>
                    <a:r>
                      <a:rPr lang="ja-JP" altLang="en-US" sz="600" dirty="0">
                        <a:latin typeface="+mn-ea"/>
                      </a:rPr>
                      <a:t>溝の隙間に溜まった汚れのお掃除も簡単です。</a:t>
                    </a:r>
                  </a:p>
                </p:txBody>
              </p:sp>
              <p:sp>
                <p:nvSpPr>
                  <p:cNvPr id="183" name="正方形/長方形 182">
                    <a:extLst>
                      <a:ext uri="{FF2B5EF4-FFF2-40B4-BE49-F238E27FC236}">
                        <a16:creationId xmlns:a16="http://schemas.microsoft.com/office/drawing/2014/main" id="{314862B5-8A8B-F86D-B472-161ECC5305DF}"/>
                      </a:ext>
                    </a:extLst>
                  </p:cNvPr>
                  <p:cNvSpPr/>
                  <p:nvPr/>
                </p:nvSpPr>
                <p:spPr>
                  <a:xfrm>
                    <a:off x="6054270" y="5989644"/>
                    <a:ext cx="1291739" cy="246221"/>
                  </a:xfrm>
                  <a:prstGeom prst="rect">
                    <a:avLst/>
                  </a:prstGeom>
                </p:spPr>
                <p:txBody>
                  <a:bodyPr wrap="square" lIns="0" tIns="0" rIns="0" bIns="0">
                    <a:spAutoFit/>
                  </a:bodyPr>
                  <a:lstStyle/>
                  <a:p>
                    <a:r>
                      <a:rPr lang="ja-JP" altLang="en-US" sz="800" b="1" dirty="0">
                        <a:latin typeface="+mn-ea"/>
                      </a:rPr>
                      <a:t>汚れがつきにくく、溝の間までお掃除しやすい。</a:t>
                    </a:r>
                  </a:p>
                </p:txBody>
              </p:sp>
            </p:grpSp>
            <p:pic>
              <p:nvPicPr>
                <p:cNvPr id="181" name="図 180">
                  <a:extLst>
                    <a:ext uri="{FF2B5EF4-FFF2-40B4-BE49-F238E27FC236}">
                      <a16:creationId xmlns:a16="http://schemas.microsoft.com/office/drawing/2014/main" id="{C3C05267-4408-9C84-612F-A21355412658}"/>
                    </a:ext>
                  </a:extLst>
                </p:cNvPr>
                <p:cNvPicPr>
                  <a:picLocks noChangeAspect="1"/>
                </p:cNvPicPr>
                <p:nvPr/>
              </p:nvPicPr>
              <p:blipFill rotWithShape="1">
                <a:blip r:embed="rId34"/>
                <a:stretch/>
              </p:blipFill>
              <p:spPr>
                <a:xfrm>
                  <a:off x="6228231" y="5096351"/>
                  <a:ext cx="1519221" cy="856800"/>
                </a:xfrm>
                <a:prstGeom prst="rect">
                  <a:avLst/>
                </a:prstGeom>
              </p:spPr>
            </p:pic>
          </p:grpSp>
          <p:grpSp>
            <p:nvGrpSpPr>
              <p:cNvPr id="188" name="グループ化 187">
                <a:extLst>
                  <a:ext uri="{FF2B5EF4-FFF2-40B4-BE49-F238E27FC236}">
                    <a16:creationId xmlns:a16="http://schemas.microsoft.com/office/drawing/2014/main" id="{EF11B364-48B0-5781-2D6F-2638BE1A6FC9}"/>
                  </a:ext>
                </a:extLst>
              </p:cNvPr>
              <p:cNvGrpSpPr/>
              <p:nvPr/>
            </p:nvGrpSpPr>
            <p:grpSpPr>
              <a:xfrm>
                <a:off x="4067421" y="5096351"/>
                <a:ext cx="1609479" cy="1482251"/>
                <a:chOff x="4171612" y="5096351"/>
                <a:chExt cx="1609479" cy="1482251"/>
              </a:xfrm>
            </p:grpSpPr>
            <p:pic>
              <p:nvPicPr>
                <p:cNvPr id="105" name="図 104">
                  <a:extLst>
                    <a:ext uri="{FF2B5EF4-FFF2-40B4-BE49-F238E27FC236}">
                      <a16:creationId xmlns:a16="http://schemas.microsoft.com/office/drawing/2014/main" id="{8F94436A-4E64-B2D2-23B2-2A1BD1495F3E}"/>
                    </a:ext>
                  </a:extLst>
                </p:cNvPr>
                <p:cNvPicPr>
                  <a:picLocks noChangeAspect="1"/>
                </p:cNvPicPr>
                <p:nvPr/>
              </p:nvPicPr>
              <p:blipFill rotWithShape="1">
                <a:blip r:embed="rId35"/>
                <a:stretch/>
              </p:blipFill>
              <p:spPr>
                <a:xfrm>
                  <a:off x="4171612" y="5096351"/>
                  <a:ext cx="1528346" cy="856800"/>
                </a:xfrm>
                <a:prstGeom prst="rect">
                  <a:avLst/>
                </a:prstGeom>
              </p:spPr>
            </p:pic>
            <p:grpSp>
              <p:nvGrpSpPr>
                <p:cNvPr id="106" name="グループ化 105">
                  <a:extLst>
                    <a:ext uri="{FF2B5EF4-FFF2-40B4-BE49-F238E27FC236}">
                      <a16:creationId xmlns:a16="http://schemas.microsoft.com/office/drawing/2014/main" id="{5AC4C104-B93E-65AE-A3E6-D0FED08D508F}"/>
                    </a:ext>
                  </a:extLst>
                </p:cNvPr>
                <p:cNvGrpSpPr/>
                <p:nvPr/>
              </p:nvGrpSpPr>
              <p:grpSpPr>
                <a:xfrm>
                  <a:off x="4171612" y="5989644"/>
                  <a:ext cx="1609479" cy="588958"/>
                  <a:chOff x="6054271" y="5989644"/>
                  <a:chExt cx="1609479" cy="588958"/>
                </a:xfrm>
              </p:grpSpPr>
              <p:sp>
                <p:nvSpPr>
                  <p:cNvPr id="107" name="正方形/長方形 106">
                    <a:extLst>
                      <a:ext uri="{FF2B5EF4-FFF2-40B4-BE49-F238E27FC236}">
                        <a16:creationId xmlns:a16="http://schemas.microsoft.com/office/drawing/2014/main" id="{DE1F5F13-D399-3075-DC72-83056EEF3226}"/>
                      </a:ext>
                    </a:extLst>
                  </p:cNvPr>
                  <p:cNvSpPr/>
                  <p:nvPr/>
                </p:nvSpPr>
                <p:spPr>
                  <a:xfrm>
                    <a:off x="6054271" y="6301603"/>
                    <a:ext cx="1609479" cy="276999"/>
                  </a:xfrm>
                  <a:prstGeom prst="rect">
                    <a:avLst/>
                  </a:prstGeom>
                </p:spPr>
                <p:txBody>
                  <a:bodyPr wrap="square" lIns="0" tIns="0" rIns="0" bIns="0">
                    <a:spAutoFit/>
                  </a:bodyPr>
                  <a:lstStyle/>
                  <a:p>
                    <a:r>
                      <a:rPr lang="ja-JP" altLang="en-US" sz="600" dirty="0">
                        <a:latin typeface="+mn-ea"/>
                      </a:rPr>
                      <a:t>表面の塗装が分厚くてすり減りにくい上に、</a:t>
                    </a:r>
                    <a:endParaRPr lang="en-US" altLang="ja-JP" sz="600" dirty="0">
                      <a:latin typeface="+mn-ea"/>
                    </a:endParaRPr>
                  </a:p>
                  <a:p>
                    <a:r>
                      <a:rPr lang="ja-JP" altLang="en-US" sz="600" dirty="0">
                        <a:latin typeface="+mn-ea"/>
                      </a:rPr>
                      <a:t>すり傷やへこみもつきにくいので、使い始めのころの美しい状態が長続きします。</a:t>
                    </a:r>
                  </a:p>
                </p:txBody>
              </p:sp>
              <p:sp>
                <p:nvSpPr>
                  <p:cNvPr id="108" name="正方形/長方形 107">
                    <a:extLst>
                      <a:ext uri="{FF2B5EF4-FFF2-40B4-BE49-F238E27FC236}">
                        <a16:creationId xmlns:a16="http://schemas.microsoft.com/office/drawing/2014/main" id="{FCB1E288-5B40-162E-5C35-2999421691F6}"/>
                      </a:ext>
                    </a:extLst>
                  </p:cNvPr>
                  <p:cNvSpPr/>
                  <p:nvPr/>
                </p:nvSpPr>
                <p:spPr>
                  <a:xfrm>
                    <a:off x="6054271" y="5989644"/>
                    <a:ext cx="1095731" cy="246221"/>
                  </a:xfrm>
                  <a:prstGeom prst="rect">
                    <a:avLst/>
                  </a:prstGeom>
                </p:spPr>
                <p:txBody>
                  <a:bodyPr wrap="square" lIns="0" tIns="0" rIns="0" bIns="0">
                    <a:spAutoFit/>
                  </a:bodyPr>
                  <a:lstStyle/>
                  <a:p>
                    <a:r>
                      <a:rPr lang="ja-JP" altLang="en-US" sz="800" b="1" dirty="0">
                        <a:latin typeface="+mn-ea"/>
                      </a:rPr>
                      <a:t>歩行頻度が高い場所でも安心な、高い耐久性。</a:t>
                    </a:r>
                  </a:p>
                </p:txBody>
              </p:sp>
            </p:grpSp>
          </p:grpSp>
          <p:grpSp>
            <p:nvGrpSpPr>
              <p:cNvPr id="187" name="グループ化 186">
                <a:extLst>
                  <a:ext uri="{FF2B5EF4-FFF2-40B4-BE49-F238E27FC236}">
                    <a16:creationId xmlns:a16="http://schemas.microsoft.com/office/drawing/2014/main" id="{48B174D2-0C27-2A56-5FFD-9A7C81D23B2F}"/>
                  </a:ext>
                </a:extLst>
              </p:cNvPr>
              <p:cNvGrpSpPr/>
              <p:nvPr/>
            </p:nvGrpSpPr>
            <p:grpSpPr>
              <a:xfrm>
                <a:off x="2139491" y="5096351"/>
                <a:ext cx="1609479" cy="1482251"/>
                <a:chOff x="2124117" y="5096351"/>
                <a:chExt cx="1609479" cy="1482251"/>
              </a:xfrm>
            </p:grpSpPr>
            <p:pic>
              <p:nvPicPr>
                <p:cNvPr id="92" name="図 91">
                  <a:extLst>
                    <a:ext uri="{FF2B5EF4-FFF2-40B4-BE49-F238E27FC236}">
                      <a16:creationId xmlns:a16="http://schemas.microsoft.com/office/drawing/2014/main" id="{FB2AE13E-581D-6F8D-6319-CBC78C5B9B98}"/>
                    </a:ext>
                  </a:extLst>
                </p:cNvPr>
                <p:cNvPicPr>
                  <a:picLocks noChangeAspect="1"/>
                </p:cNvPicPr>
                <p:nvPr/>
              </p:nvPicPr>
              <p:blipFill rotWithShape="1">
                <a:blip r:embed="rId36"/>
                <a:stretch/>
              </p:blipFill>
              <p:spPr>
                <a:xfrm>
                  <a:off x="2124117" y="5096351"/>
                  <a:ext cx="1519221" cy="856800"/>
                </a:xfrm>
                <a:prstGeom prst="rect">
                  <a:avLst/>
                </a:prstGeom>
              </p:spPr>
            </p:pic>
            <p:grpSp>
              <p:nvGrpSpPr>
                <p:cNvPr id="94" name="グループ化 93">
                  <a:extLst>
                    <a:ext uri="{FF2B5EF4-FFF2-40B4-BE49-F238E27FC236}">
                      <a16:creationId xmlns:a16="http://schemas.microsoft.com/office/drawing/2014/main" id="{DFDB9A5E-561F-E186-019E-202A9640D310}"/>
                    </a:ext>
                  </a:extLst>
                </p:cNvPr>
                <p:cNvGrpSpPr/>
                <p:nvPr/>
              </p:nvGrpSpPr>
              <p:grpSpPr>
                <a:xfrm>
                  <a:off x="2124117" y="5989644"/>
                  <a:ext cx="1609479" cy="588958"/>
                  <a:chOff x="6054271" y="5989644"/>
                  <a:chExt cx="1609479" cy="588958"/>
                </a:xfrm>
              </p:grpSpPr>
              <p:sp>
                <p:nvSpPr>
                  <p:cNvPr id="95" name="正方形/長方形 94">
                    <a:extLst>
                      <a:ext uri="{FF2B5EF4-FFF2-40B4-BE49-F238E27FC236}">
                        <a16:creationId xmlns:a16="http://schemas.microsoft.com/office/drawing/2014/main" id="{B5F5F746-A61C-61F0-91FA-0E3202D941E1}"/>
                      </a:ext>
                    </a:extLst>
                  </p:cNvPr>
                  <p:cNvSpPr/>
                  <p:nvPr/>
                </p:nvSpPr>
                <p:spPr>
                  <a:xfrm>
                    <a:off x="6054271" y="6301603"/>
                    <a:ext cx="1609479" cy="276999"/>
                  </a:xfrm>
                  <a:prstGeom prst="rect">
                    <a:avLst/>
                  </a:prstGeom>
                </p:spPr>
                <p:txBody>
                  <a:bodyPr wrap="square" lIns="0" tIns="0" rIns="0" bIns="0">
                    <a:spAutoFit/>
                  </a:bodyPr>
                  <a:lstStyle/>
                  <a:p>
                    <a:r>
                      <a:rPr lang="ja-JP" altLang="en-US" sz="600" dirty="0">
                        <a:latin typeface="+mn-ea"/>
                      </a:rPr>
                      <a:t>厚みのあるコーティング層により、水や油の浸入による表面の変色がほとんど生じないため、キッチンなどでもご使用いただけます。</a:t>
                    </a:r>
                  </a:p>
                </p:txBody>
              </p:sp>
              <p:sp>
                <p:nvSpPr>
                  <p:cNvPr id="104" name="正方形/長方形 103">
                    <a:extLst>
                      <a:ext uri="{FF2B5EF4-FFF2-40B4-BE49-F238E27FC236}">
                        <a16:creationId xmlns:a16="http://schemas.microsoft.com/office/drawing/2014/main" id="{9382FB84-EC13-18C3-C3A0-A156B3345968}"/>
                      </a:ext>
                    </a:extLst>
                  </p:cNvPr>
                  <p:cNvSpPr/>
                  <p:nvPr/>
                </p:nvSpPr>
                <p:spPr>
                  <a:xfrm>
                    <a:off x="6054271" y="5989644"/>
                    <a:ext cx="1212812" cy="246221"/>
                  </a:xfrm>
                  <a:prstGeom prst="rect">
                    <a:avLst/>
                  </a:prstGeom>
                </p:spPr>
                <p:txBody>
                  <a:bodyPr wrap="square" lIns="0" tIns="0" rIns="0" bIns="0">
                    <a:spAutoFit/>
                  </a:bodyPr>
                  <a:lstStyle/>
                  <a:p>
                    <a:r>
                      <a:rPr lang="ja-JP" altLang="en-US" sz="800" b="1" dirty="0">
                        <a:latin typeface="+mn-ea"/>
                      </a:rPr>
                      <a:t>キッチンなどの水まわりでの使用も可能。</a:t>
                    </a:r>
                  </a:p>
                </p:txBody>
              </p:sp>
            </p:grpSp>
          </p:grpSp>
        </p:grpSp>
        <p:pic>
          <p:nvPicPr>
            <p:cNvPr id="17" name="図 16" descr="ダイアグラム&#10;&#10;自動的に生成された説明">
              <a:extLst>
                <a:ext uri="{FF2B5EF4-FFF2-40B4-BE49-F238E27FC236}">
                  <a16:creationId xmlns:a16="http://schemas.microsoft.com/office/drawing/2014/main" id="{447FB59F-389E-2E09-EEA2-B4262909340C}"/>
                </a:ext>
              </a:extLst>
            </p:cNvPr>
            <p:cNvPicPr>
              <a:picLocks noChangeAspect="1"/>
            </p:cNvPicPr>
            <p:nvPr/>
          </p:nvPicPr>
          <p:blipFill>
            <a:blip r:embed="rId37"/>
            <a:stretch>
              <a:fillRect/>
            </a:stretch>
          </p:blipFill>
          <p:spPr>
            <a:xfrm>
              <a:off x="468270" y="4938790"/>
              <a:ext cx="1352382" cy="1030867"/>
            </a:xfrm>
            <a:prstGeom prst="rect">
              <a:avLst/>
            </a:prstGeom>
          </p:spPr>
        </p:pic>
      </p:grpSp>
      <p:grpSp>
        <p:nvGrpSpPr>
          <p:cNvPr id="11" name="グループ化 10">
            <a:extLst>
              <a:ext uri="{FF2B5EF4-FFF2-40B4-BE49-F238E27FC236}">
                <a16:creationId xmlns:a16="http://schemas.microsoft.com/office/drawing/2014/main" id="{4B4CA773-74EB-8E98-E12A-71745BD6B9E3}"/>
              </a:ext>
            </a:extLst>
          </p:cNvPr>
          <p:cNvGrpSpPr/>
          <p:nvPr/>
        </p:nvGrpSpPr>
        <p:grpSpPr>
          <a:xfrm>
            <a:off x="7882140" y="4727418"/>
            <a:ext cx="1884161" cy="1943616"/>
            <a:chOff x="7882140" y="4727418"/>
            <a:chExt cx="1884161" cy="1943616"/>
          </a:xfrm>
        </p:grpSpPr>
        <p:sp>
          <p:nvSpPr>
            <p:cNvPr id="13" name="Rectangle 14">
              <a:extLst>
                <a:ext uri="{FF2B5EF4-FFF2-40B4-BE49-F238E27FC236}">
                  <a16:creationId xmlns:a16="http://schemas.microsoft.com/office/drawing/2014/main" id="{4F39ACC2-BBBA-3681-CEFA-FEDBFD1D2BB5}"/>
                </a:ext>
              </a:extLst>
            </p:cNvPr>
            <p:cNvSpPr>
              <a:spLocks noChangeArrowheads="1"/>
            </p:cNvSpPr>
            <p:nvPr/>
          </p:nvSpPr>
          <p:spPr bwMode="auto">
            <a:xfrm>
              <a:off x="7900454" y="4727418"/>
              <a:ext cx="1865847" cy="1943616"/>
            </a:xfrm>
            <a:prstGeom prst="rect">
              <a:avLst/>
            </a:prstGeom>
            <a:solidFill>
              <a:srgbClr val="F7F7D6"/>
            </a:solidFill>
            <a:ln w="6350">
              <a:noFill/>
              <a:miter lim="800000"/>
              <a:headEnd/>
              <a:tailEnd/>
            </a:ln>
            <a:effectLst/>
          </p:spPr>
          <p:txBody>
            <a:bodyPr wrap="none" anchor="ctr"/>
            <a:lstStyle/>
            <a:p>
              <a:pPr algn="ctr"/>
              <a:endParaRPr lang="ja-JP" altLang="en-US" sz="1200" dirty="0">
                <a:solidFill>
                  <a:srgbClr val="C0C0C0"/>
                </a:solidFill>
                <a:latin typeface="+mn-ea"/>
              </a:endParaRPr>
            </a:p>
          </p:txBody>
        </p:sp>
        <p:sp>
          <p:nvSpPr>
            <p:cNvPr id="16" name="正方形/長方形 15">
              <a:extLst>
                <a:ext uri="{FF2B5EF4-FFF2-40B4-BE49-F238E27FC236}">
                  <a16:creationId xmlns:a16="http://schemas.microsoft.com/office/drawing/2014/main" id="{2338A8D0-6406-F5DC-510B-A6310B2FB419}"/>
                </a:ext>
              </a:extLst>
            </p:cNvPr>
            <p:cNvSpPr/>
            <p:nvPr/>
          </p:nvSpPr>
          <p:spPr>
            <a:xfrm>
              <a:off x="8041696" y="5278237"/>
              <a:ext cx="820738" cy="123111"/>
            </a:xfrm>
            <a:prstGeom prst="rect">
              <a:avLst/>
            </a:prstGeom>
          </p:spPr>
          <p:txBody>
            <a:bodyPr wrap="none" lIns="0" tIns="0" rIns="0" bIns="0">
              <a:spAutoFit/>
            </a:bodyPr>
            <a:lstStyle/>
            <a:p>
              <a:r>
                <a:rPr lang="ja-JP" altLang="en-US" sz="800" b="1" dirty="0">
                  <a:latin typeface="+mn-ea"/>
                </a:rPr>
                <a:t>床見切縁（金属製）</a:t>
              </a:r>
            </a:p>
          </p:txBody>
        </p:sp>
        <p:sp>
          <p:nvSpPr>
            <p:cNvPr id="19" name="正方形/長方形 18">
              <a:extLst>
                <a:ext uri="{FF2B5EF4-FFF2-40B4-BE49-F238E27FC236}">
                  <a16:creationId xmlns:a16="http://schemas.microsoft.com/office/drawing/2014/main" id="{25873A46-8460-3373-3B57-849E0F8A421F}"/>
                </a:ext>
              </a:extLst>
            </p:cNvPr>
            <p:cNvSpPr/>
            <p:nvPr/>
          </p:nvSpPr>
          <p:spPr>
            <a:xfrm>
              <a:off x="7949962" y="6498482"/>
              <a:ext cx="1816337" cy="92333"/>
            </a:xfrm>
            <a:prstGeom prst="rect">
              <a:avLst/>
            </a:prstGeom>
          </p:spPr>
          <p:txBody>
            <a:bodyPr wrap="square" lIns="0" tIns="0" rIns="0" bIns="0">
              <a:spAutoFit/>
            </a:bodyPr>
            <a:lstStyle/>
            <a:p>
              <a:r>
                <a:rPr lang="ja-JP" altLang="en-US" sz="600" dirty="0">
                  <a:latin typeface="+mn-ea"/>
                </a:rPr>
                <a:t>様々な床材の色に合う「ステン系シルバー色」です。</a:t>
              </a:r>
            </a:p>
          </p:txBody>
        </p:sp>
        <p:sp>
          <p:nvSpPr>
            <p:cNvPr id="20" name="正方形/長方形 19">
              <a:extLst>
                <a:ext uri="{FF2B5EF4-FFF2-40B4-BE49-F238E27FC236}">
                  <a16:creationId xmlns:a16="http://schemas.microsoft.com/office/drawing/2014/main" id="{78F8F9FF-1057-09EE-CD0A-BB97BE9C19DB}"/>
                </a:ext>
              </a:extLst>
            </p:cNvPr>
            <p:cNvSpPr/>
            <p:nvPr/>
          </p:nvSpPr>
          <p:spPr>
            <a:xfrm>
              <a:off x="7882140" y="4822189"/>
              <a:ext cx="1865847" cy="369332"/>
            </a:xfrm>
            <a:prstGeom prst="rect">
              <a:avLst/>
            </a:prstGeom>
          </p:spPr>
          <p:txBody>
            <a:bodyPr wrap="square" lIns="0" tIns="0" rIns="0" bIns="0">
              <a:spAutoFit/>
            </a:bodyPr>
            <a:lstStyle/>
            <a:p>
              <a:pPr algn="ctr"/>
              <a:r>
                <a:rPr lang="ja-JP" altLang="en-US" sz="1200" b="1" dirty="0">
                  <a:solidFill>
                    <a:srgbClr val="953735"/>
                  </a:solidFill>
                  <a:latin typeface="+mn-ea"/>
                </a:rPr>
                <a:t>張り分け部をすっきり納める２種類の見切縁をご用意</a:t>
              </a:r>
            </a:p>
          </p:txBody>
        </p:sp>
        <p:sp>
          <p:nvSpPr>
            <p:cNvPr id="21" name="正方形/長方形 20">
              <a:extLst>
                <a:ext uri="{FF2B5EF4-FFF2-40B4-BE49-F238E27FC236}">
                  <a16:creationId xmlns:a16="http://schemas.microsoft.com/office/drawing/2014/main" id="{D63D15BA-689A-D58A-9540-BD455D90F1FC}"/>
                </a:ext>
              </a:extLst>
            </p:cNvPr>
            <p:cNvSpPr/>
            <p:nvPr/>
          </p:nvSpPr>
          <p:spPr>
            <a:xfrm>
              <a:off x="8041696" y="5969805"/>
              <a:ext cx="820738" cy="246221"/>
            </a:xfrm>
            <a:prstGeom prst="rect">
              <a:avLst/>
            </a:prstGeom>
          </p:spPr>
          <p:txBody>
            <a:bodyPr wrap="none" lIns="0" tIns="0" rIns="0" bIns="0">
              <a:spAutoFit/>
            </a:bodyPr>
            <a:lstStyle/>
            <a:p>
              <a:r>
                <a:rPr lang="ja-JP" altLang="en-US" sz="800" b="1" dirty="0">
                  <a:latin typeface="+mn-ea"/>
                </a:rPr>
                <a:t>床見切縁（金属製）</a:t>
              </a:r>
              <a:endParaRPr lang="en-US" altLang="ja-JP" sz="800" b="1" dirty="0">
                <a:latin typeface="+mn-ea"/>
              </a:endParaRPr>
            </a:p>
            <a:p>
              <a:r>
                <a:rPr lang="en-US" altLang="ja-JP" sz="800" b="1" dirty="0">
                  <a:latin typeface="+mn-ea"/>
                </a:rPr>
                <a:t>L</a:t>
              </a:r>
              <a:r>
                <a:rPr lang="ja-JP" altLang="en-US" sz="800" b="1" dirty="0">
                  <a:latin typeface="+mn-ea"/>
                </a:rPr>
                <a:t>型</a:t>
              </a:r>
            </a:p>
          </p:txBody>
        </p:sp>
        <p:pic>
          <p:nvPicPr>
            <p:cNvPr id="22" name="図 21" descr="文字の書かれた板&#10;&#10;AI 生成コンテンツは誤りを含む可能性があります。">
              <a:extLst>
                <a:ext uri="{FF2B5EF4-FFF2-40B4-BE49-F238E27FC236}">
                  <a16:creationId xmlns:a16="http://schemas.microsoft.com/office/drawing/2014/main" id="{462AEBA2-07A8-DCEC-DB3C-4628922F0E91}"/>
                </a:ext>
              </a:extLst>
            </p:cNvPr>
            <p:cNvPicPr>
              <a:picLocks noChangeAspect="1"/>
            </p:cNvPicPr>
            <p:nvPr/>
          </p:nvPicPr>
          <p:blipFill>
            <a:blip r:embed="rId38"/>
            <a:srcRect l="37533" t="42941" r="42467" b="29849"/>
            <a:stretch>
              <a:fillRect/>
            </a:stretch>
          </p:blipFill>
          <p:spPr>
            <a:xfrm>
              <a:off x="9031760" y="5880410"/>
              <a:ext cx="616549" cy="522120"/>
            </a:xfrm>
            <a:prstGeom prst="rect">
              <a:avLst/>
            </a:prstGeom>
          </p:spPr>
        </p:pic>
        <p:pic>
          <p:nvPicPr>
            <p:cNvPr id="24" name="図 23" descr="木製テーブルの上に置かれたナイフ&#10;&#10;AI 生成コンテンツは誤りを含む可能性があります。">
              <a:extLst>
                <a:ext uri="{FF2B5EF4-FFF2-40B4-BE49-F238E27FC236}">
                  <a16:creationId xmlns:a16="http://schemas.microsoft.com/office/drawing/2014/main" id="{D0049578-1209-BE94-161D-D0677CF13F9A}"/>
                </a:ext>
              </a:extLst>
            </p:cNvPr>
            <p:cNvPicPr>
              <a:picLocks noChangeAspect="1"/>
            </p:cNvPicPr>
            <p:nvPr/>
          </p:nvPicPr>
          <p:blipFill>
            <a:blip r:embed="rId39"/>
            <a:srcRect l="38390" t="46009" r="43952" b="29678"/>
            <a:stretch>
              <a:fillRect/>
            </a:stretch>
          </p:blipFill>
          <p:spPr>
            <a:xfrm>
              <a:off x="9031760" y="5263681"/>
              <a:ext cx="616549" cy="527592"/>
            </a:xfrm>
            <a:prstGeom prst="rect">
              <a:avLst/>
            </a:prstGeom>
          </p:spPr>
        </p:pic>
        <p:pic>
          <p:nvPicPr>
            <p:cNvPr id="26" name="図 25" descr="ミラー, テーブル が含まれている画像&#10;&#10;AI 生成コンテンツは誤りを含む可能性があります。">
              <a:extLst>
                <a:ext uri="{FF2B5EF4-FFF2-40B4-BE49-F238E27FC236}">
                  <a16:creationId xmlns:a16="http://schemas.microsoft.com/office/drawing/2014/main" id="{546998B5-E10C-AB8D-0A10-B838DDDD68D0}"/>
                </a:ext>
              </a:extLst>
            </p:cNvPr>
            <p:cNvPicPr>
              <a:picLocks noChangeAspect="1"/>
            </p:cNvPicPr>
            <p:nvPr/>
          </p:nvPicPr>
          <p:blipFill rotWithShape="1">
            <a:blip r:embed="rId40"/>
            <a:srcRect l="-1468" t="-29245" r="-3097" b="-20869"/>
            <a:stretch>
              <a:fillRect/>
            </a:stretch>
          </p:blipFill>
          <p:spPr>
            <a:xfrm>
              <a:off x="8776534" y="5447426"/>
              <a:ext cx="348386" cy="348386"/>
            </a:xfrm>
            <a:prstGeom prst="ellipse">
              <a:avLst/>
            </a:prstGeom>
            <a:solidFill>
              <a:schemeClr val="bg1"/>
            </a:solidFill>
            <a:ln>
              <a:solidFill>
                <a:schemeClr val="accent2">
                  <a:lumMod val="50000"/>
                </a:schemeClr>
              </a:solidFill>
            </a:ln>
          </p:spPr>
        </p:pic>
        <p:pic>
          <p:nvPicPr>
            <p:cNvPr id="27" name="図 26" descr="図形&#10;&#10;AI 生成コンテンツは誤りを含む可能性があります。">
              <a:extLst>
                <a:ext uri="{FF2B5EF4-FFF2-40B4-BE49-F238E27FC236}">
                  <a16:creationId xmlns:a16="http://schemas.microsoft.com/office/drawing/2014/main" id="{959F2245-54B1-8CC5-A6E5-C399F52DB5ED}"/>
                </a:ext>
              </a:extLst>
            </p:cNvPr>
            <p:cNvPicPr>
              <a:picLocks noChangeAspect="1"/>
            </p:cNvPicPr>
            <p:nvPr/>
          </p:nvPicPr>
          <p:blipFill rotWithShape="1">
            <a:blip r:embed="rId41"/>
            <a:srcRect l="-20225" t="-24708" r="-8689" b="-34378"/>
            <a:stretch>
              <a:fillRect/>
            </a:stretch>
          </p:blipFill>
          <p:spPr>
            <a:xfrm>
              <a:off x="8778157" y="6054577"/>
              <a:ext cx="348386" cy="348386"/>
            </a:xfrm>
            <a:prstGeom prst="ellipse">
              <a:avLst/>
            </a:prstGeom>
            <a:solidFill>
              <a:schemeClr val="bg1"/>
            </a:solidFill>
            <a:ln>
              <a:solidFill>
                <a:schemeClr val="accent2">
                  <a:lumMod val="50000"/>
                </a:schemeClr>
              </a:solidFill>
            </a:ln>
          </p:spPr>
        </p:pic>
        <p:pic>
          <p:nvPicPr>
            <p:cNvPr id="33" name="図 32">
              <a:extLst>
                <a:ext uri="{FF2B5EF4-FFF2-40B4-BE49-F238E27FC236}">
                  <a16:creationId xmlns:a16="http://schemas.microsoft.com/office/drawing/2014/main" id="{5EAE4F2C-E79F-679F-7967-4BAFD72C10C4}"/>
                </a:ext>
              </a:extLst>
            </p:cNvPr>
            <p:cNvPicPr>
              <a:picLocks noChangeAspect="1"/>
            </p:cNvPicPr>
            <p:nvPr/>
          </p:nvPicPr>
          <p:blipFill>
            <a:blip r:embed="rId42"/>
            <a:stretch>
              <a:fillRect/>
            </a:stretch>
          </p:blipFill>
          <p:spPr>
            <a:xfrm>
              <a:off x="8036290" y="5869053"/>
              <a:ext cx="209943" cy="123111"/>
            </a:xfrm>
            <a:prstGeom prst="rect">
              <a:avLst/>
            </a:prstGeom>
          </p:spPr>
        </p:pic>
      </p:grpSp>
      <p:grpSp>
        <p:nvGrpSpPr>
          <p:cNvPr id="50" name="グループ化 49">
            <a:extLst>
              <a:ext uri="{FF2B5EF4-FFF2-40B4-BE49-F238E27FC236}">
                <a16:creationId xmlns:a16="http://schemas.microsoft.com/office/drawing/2014/main" id="{81D5AA2B-ABF1-9DD5-140E-2419E1C975E6}"/>
              </a:ext>
            </a:extLst>
          </p:cNvPr>
          <p:cNvGrpSpPr/>
          <p:nvPr/>
        </p:nvGrpSpPr>
        <p:grpSpPr>
          <a:xfrm>
            <a:off x="131410" y="688612"/>
            <a:ext cx="4695164" cy="3281142"/>
            <a:chOff x="131299" y="688612"/>
            <a:chExt cx="4740624" cy="3312911"/>
          </a:xfrm>
        </p:grpSpPr>
        <p:pic>
          <p:nvPicPr>
            <p:cNvPr id="51" name="図 50"/>
            <p:cNvPicPr>
              <a:picLocks noChangeAspect="1"/>
            </p:cNvPicPr>
            <p:nvPr/>
          </p:nvPicPr>
          <p:blipFill rotWithShape="1">
            <a:blip r:embed="rId43">
              <a:extLst>
                <a:ext uri="{28A0092B-C50C-407E-A947-70E740481C1C}">
                  <a14:useLocalDpi xmlns:a14="http://schemas.microsoft.com/office/drawing/2010/main" val="0"/>
                </a:ext>
              </a:extLst>
            </a:blip>
            <a:srcRect/>
            <a:stretch>
              <a:fillRect/>
            </a:stretch>
          </p:blipFill>
          <p:spPr>
            <a:xfrm>
              <a:off x="2618050" y="2266713"/>
              <a:ext cx="2253873" cy="1606378"/>
            </a:xfrm>
            <a:prstGeom prst="rect">
              <a:avLst/>
            </a:prstGeom>
          </p:spPr>
        </p:pic>
        <p:pic>
          <p:nvPicPr>
            <p:cNvPr id="54" name="図 53"/>
            <p:cNvPicPr>
              <a:picLocks noChangeAspect="1"/>
            </p:cNvPicPr>
            <p:nvPr/>
          </p:nvPicPr>
          <p:blipFill rotWithShape="1">
            <a:blip r:embed="rId44">
              <a:extLst>
                <a:ext uri="{28A0092B-C50C-407E-A947-70E740481C1C}">
                  <a14:useLocalDpi xmlns:a14="http://schemas.microsoft.com/office/drawing/2010/main" val="0"/>
                </a:ext>
              </a:extLst>
            </a:blip>
            <a:srcRect/>
            <a:stretch>
              <a:fillRect/>
            </a:stretch>
          </p:blipFill>
          <p:spPr>
            <a:xfrm>
              <a:off x="2618050" y="688612"/>
              <a:ext cx="2253873" cy="1590511"/>
            </a:xfrm>
            <a:prstGeom prst="rect">
              <a:avLst/>
            </a:prstGeom>
          </p:spPr>
        </p:pic>
        <p:pic>
          <p:nvPicPr>
            <p:cNvPr id="55" name="図 54"/>
            <p:cNvPicPr>
              <a:picLocks noChangeAspect="1"/>
            </p:cNvPicPr>
            <p:nvPr/>
          </p:nvPicPr>
          <p:blipFill rotWithShape="1">
            <a:blip r:embed="rId45">
              <a:extLst>
                <a:ext uri="{28A0092B-C50C-407E-A947-70E740481C1C}">
                  <a14:useLocalDpi xmlns:a14="http://schemas.microsoft.com/office/drawing/2010/main" val="0"/>
                </a:ext>
              </a:extLst>
            </a:blip>
            <a:srcRect/>
            <a:stretch>
              <a:fillRect/>
            </a:stretch>
          </p:blipFill>
          <p:spPr>
            <a:xfrm>
              <a:off x="142875" y="688613"/>
              <a:ext cx="2475175" cy="3184478"/>
            </a:xfrm>
            <a:prstGeom prst="rect">
              <a:avLst/>
            </a:prstGeom>
          </p:spPr>
        </p:pic>
        <p:sp>
          <p:nvSpPr>
            <p:cNvPr id="56" name="Rectangle 4"/>
            <p:cNvSpPr>
              <a:spLocks noChangeArrowheads="1"/>
            </p:cNvSpPr>
            <p:nvPr/>
          </p:nvSpPr>
          <p:spPr bwMode="auto">
            <a:xfrm>
              <a:off x="170566" y="3923834"/>
              <a:ext cx="1560257" cy="77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defPPr>
                <a:defRPr lang="ja-JP"/>
              </a:defPPr>
              <a:lvl1pPr algn="ctr" rtl="0" fontAlgn="base">
                <a:spcBef>
                  <a:spcPct val="50000"/>
                </a:spcBef>
                <a:spcAft>
                  <a:spcPct val="0"/>
                </a:spcAft>
                <a:defRPr kumimoji="1" sz="800" b="1" kern="1200">
                  <a:solidFill>
                    <a:schemeClr val="tx1"/>
                  </a:solidFill>
                  <a:latin typeface="Arial" charset="0"/>
                  <a:ea typeface="ＭＳ Ｐゴシック" pitchFamily="50" charset="-128"/>
                  <a:cs typeface="+mn-cs"/>
                </a:defRPr>
              </a:lvl1pPr>
              <a:lvl2pPr marL="457200" algn="ctr" rtl="0" fontAlgn="base">
                <a:spcBef>
                  <a:spcPct val="50000"/>
                </a:spcBef>
                <a:spcAft>
                  <a:spcPct val="0"/>
                </a:spcAft>
                <a:defRPr kumimoji="1" sz="800" b="1" kern="1200">
                  <a:solidFill>
                    <a:schemeClr val="tx1"/>
                  </a:solidFill>
                  <a:latin typeface="Arial" charset="0"/>
                  <a:ea typeface="ＭＳ Ｐゴシック" pitchFamily="50" charset="-128"/>
                  <a:cs typeface="+mn-cs"/>
                </a:defRPr>
              </a:lvl2pPr>
              <a:lvl3pPr marL="914400" algn="ctr" rtl="0" fontAlgn="base">
                <a:spcBef>
                  <a:spcPct val="50000"/>
                </a:spcBef>
                <a:spcAft>
                  <a:spcPct val="0"/>
                </a:spcAft>
                <a:defRPr kumimoji="1" sz="800" b="1" kern="1200">
                  <a:solidFill>
                    <a:schemeClr val="tx1"/>
                  </a:solidFill>
                  <a:latin typeface="Arial" charset="0"/>
                  <a:ea typeface="ＭＳ Ｐゴシック" pitchFamily="50" charset="-128"/>
                  <a:cs typeface="+mn-cs"/>
                </a:defRPr>
              </a:lvl3pPr>
              <a:lvl4pPr marL="1371600" algn="ctr" rtl="0" fontAlgn="base">
                <a:spcBef>
                  <a:spcPct val="50000"/>
                </a:spcBef>
                <a:spcAft>
                  <a:spcPct val="0"/>
                </a:spcAft>
                <a:defRPr kumimoji="1" sz="800" b="1" kern="1200">
                  <a:solidFill>
                    <a:schemeClr val="tx1"/>
                  </a:solidFill>
                  <a:latin typeface="Arial" charset="0"/>
                  <a:ea typeface="ＭＳ Ｐゴシック" pitchFamily="50" charset="-128"/>
                  <a:cs typeface="+mn-cs"/>
                </a:defRPr>
              </a:lvl4pPr>
              <a:lvl5pPr marL="1828800" algn="ctr" rtl="0" fontAlgn="base">
                <a:spcBef>
                  <a:spcPct val="50000"/>
                </a:spcBef>
                <a:spcAft>
                  <a:spcPct val="0"/>
                </a:spcAft>
                <a:defRPr kumimoji="1" sz="800" b="1" kern="1200">
                  <a:solidFill>
                    <a:schemeClr val="tx1"/>
                  </a:solidFill>
                  <a:latin typeface="Arial" charset="0"/>
                  <a:ea typeface="ＭＳ Ｐゴシック" pitchFamily="50" charset="-128"/>
                  <a:cs typeface="+mn-cs"/>
                </a:defRPr>
              </a:lvl5pPr>
              <a:lvl6pPr marL="2286000" algn="l" defTabSz="914400" rtl="0" eaLnBrk="1" latinLnBrk="0" hangingPunct="1">
                <a:defRPr kumimoji="1" sz="800" b="1" kern="1200">
                  <a:solidFill>
                    <a:schemeClr val="tx1"/>
                  </a:solidFill>
                  <a:latin typeface="Arial" charset="0"/>
                  <a:ea typeface="ＭＳ Ｐゴシック" pitchFamily="50" charset="-128"/>
                  <a:cs typeface="+mn-cs"/>
                </a:defRPr>
              </a:lvl6pPr>
              <a:lvl7pPr marL="2743200" algn="l" defTabSz="914400" rtl="0" eaLnBrk="1" latinLnBrk="0" hangingPunct="1">
                <a:defRPr kumimoji="1" sz="800" b="1" kern="1200">
                  <a:solidFill>
                    <a:schemeClr val="tx1"/>
                  </a:solidFill>
                  <a:latin typeface="Arial" charset="0"/>
                  <a:ea typeface="ＭＳ Ｐゴシック" pitchFamily="50" charset="-128"/>
                  <a:cs typeface="+mn-cs"/>
                </a:defRPr>
              </a:lvl7pPr>
              <a:lvl8pPr marL="3200400" algn="l" defTabSz="914400" rtl="0" eaLnBrk="1" latinLnBrk="0" hangingPunct="1">
                <a:defRPr kumimoji="1" sz="800" b="1" kern="1200">
                  <a:solidFill>
                    <a:schemeClr val="tx1"/>
                  </a:solidFill>
                  <a:latin typeface="Arial" charset="0"/>
                  <a:ea typeface="ＭＳ Ｐゴシック" pitchFamily="50" charset="-128"/>
                  <a:cs typeface="+mn-cs"/>
                </a:defRPr>
              </a:lvl8pPr>
              <a:lvl9pPr marL="3657600" algn="l" defTabSz="914400" rtl="0" eaLnBrk="1" latinLnBrk="0" hangingPunct="1">
                <a:defRPr kumimoji="1" sz="800" b="1" kern="1200">
                  <a:solidFill>
                    <a:schemeClr val="tx1"/>
                  </a:solidFill>
                  <a:latin typeface="Arial" charset="0"/>
                  <a:ea typeface="ＭＳ Ｐゴシック"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1" lang="en-US" altLang="ja-JP" sz="500" b="0" i="0" u="none" strike="noStrike" kern="1200" cap="none" spc="0" normalizeH="0" baseline="0" noProof="0" dirty="0">
                  <a:ln>
                    <a:noFill/>
                  </a:ln>
                  <a:solidFill>
                    <a:schemeClr val="bg1"/>
                  </a:solidFill>
                  <a:effectLst/>
                  <a:uLnTx/>
                  <a:uFillTx/>
                  <a:latin typeface="+mn-ea"/>
                  <a:ea typeface="+mn-ea"/>
                </a:rPr>
                <a:t>※</a:t>
              </a:r>
              <a:r>
                <a:rPr kumimoji="1" lang="ja-JP" altLang="en-US" sz="500" b="0" i="0" u="none" strike="noStrike" kern="1200" cap="none" spc="0" normalizeH="0" baseline="0" noProof="0" dirty="0">
                  <a:ln>
                    <a:noFill/>
                  </a:ln>
                  <a:solidFill>
                    <a:schemeClr val="bg1"/>
                  </a:solidFill>
                  <a:effectLst/>
                  <a:uLnTx/>
                  <a:uFillTx/>
                  <a:latin typeface="+mn-ea"/>
                  <a:ea typeface="+mn-ea"/>
                </a:rPr>
                <a:t>イメージ写真のため実際とは異なる場合がございます。</a:t>
              </a:r>
            </a:p>
          </p:txBody>
        </p:sp>
        <p:sp>
          <p:nvSpPr>
            <p:cNvPr id="57" name="正方形/長方形 56"/>
            <p:cNvSpPr/>
            <p:nvPr/>
          </p:nvSpPr>
          <p:spPr>
            <a:xfrm>
              <a:off x="131299" y="3723898"/>
              <a:ext cx="1807677" cy="93227"/>
            </a:xfrm>
            <a:prstGeom prst="rect">
              <a:avLst/>
            </a:prstGeom>
          </p:spPr>
          <p:txBody>
            <a:bodyPr wrap="square" lIns="0" tIns="0" rIns="0" bIns="0">
              <a:spAutoFit/>
            </a:bodyPr>
            <a:lstStyle/>
            <a:p>
              <a:pPr algn="r"/>
              <a:r>
                <a:rPr lang="en-US" altLang="ja-JP" sz="600" b="1" dirty="0">
                  <a:solidFill>
                    <a:srgbClr val="FFFFFF"/>
                  </a:solidFill>
                  <a:latin typeface="+mn-ea"/>
                </a:rPr>
                <a:t>〔</a:t>
              </a:r>
              <a:r>
                <a:rPr lang="ja-JP" altLang="en-US" sz="600" b="1" dirty="0">
                  <a:solidFill>
                    <a:srgbClr val="FFFFFF"/>
                  </a:solidFill>
                  <a:latin typeface="+mn-ea"/>
                </a:rPr>
                <a:t>フレンチヘリンボーン　セットオーク色（オーク突き板</a:t>
              </a:r>
              <a:r>
                <a:rPr lang="en-US" altLang="ja-JP" sz="600" b="1" dirty="0">
                  <a:solidFill>
                    <a:srgbClr val="FFFFFF"/>
                  </a:solidFill>
                  <a:latin typeface="+mn-ea"/>
                </a:rPr>
                <a:t>〕</a:t>
              </a:r>
            </a:p>
          </p:txBody>
        </p:sp>
        <p:sp>
          <p:nvSpPr>
            <p:cNvPr id="58" name="正方形/長方形 57"/>
            <p:cNvSpPr/>
            <p:nvPr/>
          </p:nvSpPr>
          <p:spPr>
            <a:xfrm>
              <a:off x="3043560" y="729952"/>
              <a:ext cx="1790756" cy="93227"/>
            </a:xfrm>
            <a:prstGeom prst="rect">
              <a:avLst/>
            </a:prstGeom>
          </p:spPr>
          <p:txBody>
            <a:bodyPr wrap="square" lIns="0" tIns="0" rIns="0" bIns="0">
              <a:spAutoFit/>
            </a:bodyPr>
            <a:lstStyle/>
            <a:p>
              <a:pPr algn="r"/>
              <a:r>
                <a:rPr lang="en-US" altLang="ja-JP" sz="600" b="1" dirty="0">
                  <a:solidFill>
                    <a:srgbClr val="FFFFFF"/>
                  </a:solidFill>
                  <a:latin typeface="+mn-ea"/>
                </a:rPr>
                <a:t>〔</a:t>
              </a:r>
              <a:r>
                <a:rPr lang="ja-JP" altLang="en-US" sz="600" b="1" dirty="0">
                  <a:solidFill>
                    <a:srgbClr val="FFFFFF"/>
                  </a:solidFill>
                  <a:latin typeface="+mn-ea"/>
                </a:rPr>
                <a:t>スクエアブロック　セットバーチ色（バーチ突き板）</a:t>
              </a:r>
              <a:r>
                <a:rPr lang="en-US" altLang="ja-JP" sz="600" b="1" dirty="0">
                  <a:solidFill>
                    <a:srgbClr val="FFFFFF"/>
                  </a:solidFill>
                  <a:latin typeface="+mn-ea"/>
                </a:rPr>
                <a:t>〕</a:t>
              </a:r>
            </a:p>
          </p:txBody>
        </p:sp>
        <p:sp>
          <p:nvSpPr>
            <p:cNvPr id="59" name="正方形/長方形 58"/>
            <p:cNvSpPr/>
            <p:nvPr/>
          </p:nvSpPr>
          <p:spPr>
            <a:xfrm>
              <a:off x="3161205" y="3750457"/>
              <a:ext cx="1678410" cy="93227"/>
            </a:xfrm>
            <a:prstGeom prst="rect">
              <a:avLst/>
            </a:prstGeom>
          </p:spPr>
          <p:txBody>
            <a:bodyPr wrap="none" lIns="0" tIns="0" rIns="0" bIns="0">
              <a:spAutoFit/>
            </a:bodyPr>
            <a:lstStyle/>
            <a:p>
              <a:pPr algn="r"/>
              <a:r>
                <a:rPr lang="en-US" altLang="ja-JP" sz="600" b="1" dirty="0">
                  <a:solidFill>
                    <a:srgbClr val="FFFFFF"/>
                  </a:solidFill>
                  <a:latin typeface="+mn-ea"/>
                </a:rPr>
                <a:t>〔</a:t>
              </a:r>
              <a:r>
                <a:rPr lang="ja-JP" altLang="en-US" sz="600" b="1" dirty="0">
                  <a:solidFill>
                    <a:srgbClr val="FFFFFF"/>
                  </a:solidFill>
                  <a:latin typeface="+mn-ea"/>
                </a:rPr>
                <a:t>ランダムボーダー　セットオーク色（オーク突き板）</a:t>
              </a:r>
              <a:r>
                <a:rPr lang="en-US" altLang="ja-JP" sz="600" b="1" dirty="0">
                  <a:solidFill>
                    <a:srgbClr val="FFFFFF"/>
                  </a:solidFill>
                  <a:latin typeface="+mn-ea"/>
                </a:rPr>
                <a:t>〕</a:t>
              </a:r>
            </a:p>
          </p:txBody>
        </p:sp>
      </p:grpSp>
    </p:spTree>
    <p:extLst>
      <p:ext uri="{BB962C8B-B14F-4D97-AF65-F5344CB8AC3E}">
        <p14:creationId xmlns:p14="http://schemas.microsoft.com/office/powerpoint/2010/main" val="10242059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7" name="グループ化 156">
            <a:extLst>
              <a:ext uri="{FF2B5EF4-FFF2-40B4-BE49-F238E27FC236}">
                <a16:creationId xmlns:a16="http://schemas.microsoft.com/office/drawing/2014/main" id="{A8370D75-2B3F-ACF7-1287-AAE76D2B5E97}"/>
              </a:ext>
            </a:extLst>
          </p:cNvPr>
          <p:cNvGrpSpPr/>
          <p:nvPr/>
        </p:nvGrpSpPr>
        <p:grpSpPr>
          <a:xfrm>
            <a:off x="142876" y="688975"/>
            <a:ext cx="4673852" cy="3353737"/>
            <a:chOff x="142875" y="688975"/>
            <a:chExt cx="4769809" cy="3422591"/>
          </a:xfrm>
        </p:grpSpPr>
        <p:pic>
          <p:nvPicPr>
            <p:cNvPr id="12" name="図 11"/>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142875" y="688975"/>
              <a:ext cx="4769809" cy="3422591"/>
            </a:xfrm>
            <a:prstGeom prst="rect">
              <a:avLst/>
            </a:prstGeom>
          </p:spPr>
        </p:pic>
        <p:sp>
          <p:nvSpPr>
            <p:cNvPr id="97" name="Rectangle 4"/>
            <p:cNvSpPr>
              <a:spLocks noChangeArrowheads="1"/>
            </p:cNvSpPr>
            <p:nvPr/>
          </p:nvSpPr>
          <p:spPr bwMode="auto">
            <a:xfrm>
              <a:off x="3298565" y="3985193"/>
              <a:ext cx="1614119" cy="78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36000" bIns="0">
              <a:spAutoFit/>
            </a:bodyPr>
            <a:lstStyle>
              <a:defPPr>
                <a:defRPr lang="ja-JP"/>
              </a:defPPr>
              <a:lvl1pPr algn="ctr" rtl="0" fontAlgn="base">
                <a:spcBef>
                  <a:spcPct val="50000"/>
                </a:spcBef>
                <a:spcAft>
                  <a:spcPct val="0"/>
                </a:spcAft>
                <a:defRPr kumimoji="1" sz="800" b="1" kern="1200">
                  <a:solidFill>
                    <a:schemeClr val="tx1"/>
                  </a:solidFill>
                  <a:latin typeface="Arial" charset="0"/>
                  <a:ea typeface="ＭＳ Ｐゴシック" pitchFamily="50" charset="-128"/>
                  <a:cs typeface="+mn-cs"/>
                </a:defRPr>
              </a:lvl1pPr>
              <a:lvl2pPr marL="457200" algn="ctr" rtl="0" fontAlgn="base">
                <a:spcBef>
                  <a:spcPct val="50000"/>
                </a:spcBef>
                <a:spcAft>
                  <a:spcPct val="0"/>
                </a:spcAft>
                <a:defRPr kumimoji="1" sz="800" b="1" kern="1200">
                  <a:solidFill>
                    <a:schemeClr val="tx1"/>
                  </a:solidFill>
                  <a:latin typeface="Arial" charset="0"/>
                  <a:ea typeface="ＭＳ Ｐゴシック" pitchFamily="50" charset="-128"/>
                  <a:cs typeface="+mn-cs"/>
                </a:defRPr>
              </a:lvl2pPr>
              <a:lvl3pPr marL="914400" algn="ctr" rtl="0" fontAlgn="base">
                <a:spcBef>
                  <a:spcPct val="50000"/>
                </a:spcBef>
                <a:spcAft>
                  <a:spcPct val="0"/>
                </a:spcAft>
                <a:defRPr kumimoji="1" sz="800" b="1" kern="1200">
                  <a:solidFill>
                    <a:schemeClr val="tx1"/>
                  </a:solidFill>
                  <a:latin typeface="Arial" charset="0"/>
                  <a:ea typeface="ＭＳ Ｐゴシック" pitchFamily="50" charset="-128"/>
                  <a:cs typeface="+mn-cs"/>
                </a:defRPr>
              </a:lvl3pPr>
              <a:lvl4pPr marL="1371600" algn="ctr" rtl="0" fontAlgn="base">
                <a:spcBef>
                  <a:spcPct val="50000"/>
                </a:spcBef>
                <a:spcAft>
                  <a:spcPct val="0"/>
                </a:spcAft>
                <a:defRPr kumimoji="1" sz="800" b="1" kern="1200">
                  <a:solidFill>
                    <a:schemeClr val="tx1"/>
                  </a:solidFill>
                  <a:latin typeface="Arial" charset="0"/>
                  <a:ea typeface="ＭＳ Ｐゴシック" pitchFamily="50" charset="-128"/>
                  <a:cs typeface="+mn-cs"/>
                </a:defRPr>
              </a:lvl4pPr>
              <a:lvl5pPr marL="1828800" algn="ctr" rtl="0" fontAlgn="base">
                <a:spcBef>
                  <a:spcPct val="50000"/>
                </a:spcBef>
                <a:spcAft>
                  <a:spcPct val="0"/>
                </a:spcAft>
                <a:defRPr kumimoji="1" sz="800" b="1" kern="1200">
                  <a:solidFill>
                    <a:schemeClr val="tx1"/>
                  </a:solidFill>
                  <a:latin typeface="Arial" charset="0"/>
                  <a:ea typeface="ＭＳ Ｐゴシック" pitchFamily="50" charset="-128"/>
                  <a:cs typeface="+mn-cs"/>
                </a:defRPr>
              </a:lvl5pPr>
              <a:lvl6pPr marL="2286000" algn="l" defTabSz="914400" rtl="0" eaLnBrk="1" latinLnBrk="0" hangingPunct="1">
                <a:defRPr kumimoji="1" sz="800" b="1" kern="1200">
                  <a:solidFill>
                    <a:schemeClr val="tx1"/>
                  </a:solidFill>
                  <a:latin typeface="Arial" charset="0"/>
                  <a:ea typeface="ＭＳ Ｐゴシック" pitchFamily="50" charset="-128"/>
                  <a:cs typeface="+mn-cs"/>
                </a:defRPr>
              </a:lvl6pPr>
              <a:lvl7pPr marL="2743200" algn="l" defTabSz="914400" rtl="0" eaLnBrk="1" latinLnBrk="0" hangingPunct="1">
                <a:defRPr kumimoji="1" sz="800" b="1" kern="1200">
                  <a:solidFill>
                    <a:schemeClr val="tx1"/>
                  </a:solidFill>
                  <a:latin typeface="Arial" charset="0"/>
                  <a:ea typeface="ＭＳ Ｐゴシック" pitchFamily="50" charset="-128"/>
                  <a:cs typeface="+mn-cs"/>
                </a:defRPr>
              </a:lvl7pPr>
              <a:lvl8pPr marL="3200400" algn="l" defTabSz="914400" rtl="0" eaLnBrk="1" latinLnBrk="0" hangingPunct="1">
                <a:defRPr kumimoji="1" sz="800" b="1" kern="1200">
                  <a:solidFill>
                    <a:schemeClr val="tx1"/>
                  </a:solidFill>
                  <a:latin typeface="Arial" charset="0"/>
                  <a:ea typeface="ＭＳ Ｐゴシック" pitchFamily="50" charset="-128"/>
                  <a:cs typeface="+mn-cs"/>
                </a:defRPr>
              </a:lvl8pPr>
              <a:lvl9pPr marL="3657600" algn="l" defTabSz="914400" rtl="0" eaLnBrk="1" latinLnBrk="0" hangingPunct="1">
                <a:defRPr kumimoji="1" sz="800" b="1" kern="1200">
                  <a:solidFill>
                    <a:schemeClr val="tx1"/>
                  </a:solidFill>
                  <a:latin typeface="Arial" charset="0"/>
                  <a:ea typeface="ＭＳ Ｐゴシック"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1" lang="en-US" altLang="ja-JP" sz="500" b="0" i="0" u="none" strike="noStrike" kern="1200" cap="none" spc="0" normalizeH="0" baseline="0" noProof="0" dirty="0">
                  <a:ln>
                    <a:noFill/>
                  </a:ln>
                  <a:solidFill>
                    <a:schemeClr val="bg1"/>
                  </a:solidFill>
                  <a:effectLst/>
                  <a:uLnTx/>
                  <a:uFillTx/>
                  <a:latin typeface="+mn-ea"/>
                  <a:ea typeface="+mn-ea"/>
                </a:rPr>
                <a:t>※</a:t>
              </a:r>
              <a:r>
                <a:rPr kumimoji="1" lang="ja-JP" altLang="en-US" sz="500" b="0" i="0" u="none" strike="noStrike" kern="1200" cap="none" spc="0" normalizeH="0" baseline="0" noProof="0" dirty="0">
                  <a:ln>
                    <a:noFill/>
                  </a:ln>
                  <a:solidFill>
                    <a:schemeClr val="bg1"/>
                  </a:solidFill>
                  <a:effectLst/>
                  <a:uLnTx/>
                  <a:uFillTx/>
                  <a:latin typeface="+mn-ea"/>
                  <a:ea typeface="+mn-ea"/>
                </a:rPr>
                <a:t>イメージ写真のため実際とは異なる場合がございます。</a:t>
              </a:r>
            </a:p>
          </p:txBody>
        </p:sp>
        <p:sp>
          <p:nvSpPr>
            <p:cNvPr id="106" name="正方形/長方形 105"/>
            <p:cNvSpPr/>
            <p:nvPr/>
          </p:nvSpPr>
          <p:spPr>
            <a:xfrm>
              <a:off x="142875" y="3969060"/>
              <a:ext cx="1556862" cy="94229"/>
            </a:xfrm>
            <a:prstGeom prst="rect">
              <a:avLst/>
            </a:prstGeom>
          </p:spPr>
          <p:txBody>
            <a:bodyPr wrap="none" lIns="36000" tIns="0" rIns="0" bIns="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600" b="1" dirty="0">
                  <a:solidFill>
                    <a:schemeClr val="bg1"/>
                  </a:solidFill>
                  <a:latin typeface="+mn-ea"/>
                </a:rPr>
                <a:t>〔</a:t>
              </a:r>
              <a:r>
                <a:rPr lang="ja-JP" altLang="en-US" sz="600" b="1" dirty="0">
                  <a:solidFill>
                    <a:schemeClr val="bg1"/>
                  </a:solidFill>
                  <a:latin typeface="+mn-ea"/>
                </a:rPr>
                <a:t>ウォールナットクリア（ウォールナット突き板）</a:t>
              </a:r>
              <a:r>
                <a:rPr lang="en-US" altLang="ja-JP" sz="600" b="1" dirty="0">
                  <a:solidFill>
                    <a:schemeClr val="bg1"/>
                  </a:solidFill>
                  <a:latin typeface="+mn-ea"/>
                </a:rPr>
                <a:t>〕</a:t>
              </a:r>
              <a:endParaRPr lang="ja-JP" altLang="en-US" sz="600" b="1" dirty="0">
                <a:solidFill>
                  <a:schemeClr val="bg1"/>
                </a:solidFill>
                <a:latin typeface="+mn-ea"/>
              </a:endParaRPr>
            </a:p>
          </p:txBody>
        </p:sp>
      </p:grpSp>
      <p:sp>
        <p:nvSpPr>
          <p:cNvPr id="25" name="タイトル 26">
            <a:extLst>
              <a:ext uri="{FF2B5EF4-FFF2-40B4-BE49-F238E27FC236}">
                <a16:creationId xmlns:a16="http://schemas.microsoft.com/office/drawing/2014/main" id="{78C5927A-92DE-7A8E-466D-99E7CB00FA41}"/>
              </a:ext>
            </a:extLst>
          </p:cNvPr>
          <p:cNvSpPr txBox="1">
            <a:spLocks/>
          </p:cNvSpPr>
          <p:nvPr/>
        </p:nvSpPr>
        <p:spPr>
          <a:xfrm>
            <a:off x="0" y="-283837"/>
            <a:ext cx="3297238" cy="270015"/>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1100" b="1" dirty="0">
                <a:solidFill>
                  <a:srgbClr val="000000"/>
                </a:solidFill>
                <a:latin typeface="+mn-ea"/>
                <a:ea typeface="+mn-ea"/>
                <a:cs typeface="+mn-cs"/>
              </a:rPr>
              <a:t>マイスターズウッドフロアー ダブルコート</a:t>
            </a:r>
          </a:p>
        </p:txBody>
      </p:sp>
      <p:sp>
        <p:nvSpPr>
          <p:cNvPr id="101" name="タイトル 100">
            <a:extLst>
              <a:ext uri="{FF2B5EF4-FFF2-40B4-BE49-F238E27FC236}">
                <a16:creationId xmlns:a16="http://schemas.microsoft.com/office/drawing/2014/main" id="{66381F70-CE86-51BB-3124-5F022C057EB0}"/>
              </a:ext>
            </a:extLst>
          </p:cNvPr>
          <p:cNvSpPr>
            <a:spLocks noGrp="1"/>
          </p:cNvSpPr>
          <p:nvPr>
            <p:ph type="title"/>
          </p:nvPr>
        </p:nvSpPr>
        <p:spPr/>
        <p:txBody>
          <a:bodyPr/>
          <a:lstStyle/>
          <a:p>
            <a:r>
              <a:rPr lang="ja-JP" altLang="en-US" sz="1200" b="1" dirty="0">
                <a:solidFill>
                  <a:schemeClr val="bg1"/>
                </a:solidFill>
                <a:latin typeface="+mn-ea"/>
                <a:ea typeface="+mn-ea"/>
              </a:rPr>
              <a:t>床材　</a:t>
            </a:r>
            <a:r>
              <a:rPr lang="ja-JP" altLang="en-US" dirty="0">
                <a:latin typeface="+mn-ea"/>
                <a:ea typeface="+mn-ea"/>
              </a:rPr>
              <a:t>マイスターズウッドフロアー ダブルコート</a:t>
            </a:r>
          </a:p>
        </p:txBody>
      </p:sp>
      <p:grpSp>
        <p:nvGrpSpPr>
          <p:cNvPr id="156" name="グループ化 155">
            <a:extLst>
              <a:ext uri="{FF2B5EF4-FFF2-40B4-BE49-F238E27FC236}">
                <a16:creationId xmlns:a16="http://schemas.microsoft.com/office/drawing/2014/main" id="{826A4069-FD46-3CFC-9A5E-80972A4DCE05}"/>
              </a:ext>
            </a:extLst>
          </p:cNvPr>
          <p:cNvGrpSpPr/>
          <p:nvPr/>
        </p:nvGrpSpPr>
        <p:grpSpPr>
          <a:xfrm>
            <a:off x="4991098" y="2705161"/>
            <a:ext cx="4775202" cy="1944000"/>
            <a:chOff x="4991098" y="2705161"/>
            <a:chExt cx="4775202" cy="1944000"/>
          </a:xfrm>
        </p:grpSpPr>
        <p:sp>
          <p:nvSpPr>
            <p:cNvPr id="42" name="正方形/長方形 41">
              <a:extLst>
                <a:ext uri="{FF2B5EF4-FFF2-40B4-BE49-F238E27FC236}">
                  <a16:creationId xmlns:a16="http://schemas.microsoft.com/office/drawing/2014/main" id="{843D2984-58D0-8827-A1E5-D2231686E45A}"/>
                </a:ext>
              </a:extLst>
            </p:cNvPr>
            <p:cNvSpPr/>
            <p:nvPr/>
          </p:nvSpPr>
          <p:spPr>
            <a:xfrm>
              <a:off x="5085410" y="2887217"/>
              <a:ext cx="4497680" cy="138499"/>
            </a:xfrm>
            <a:prstGeom prst="rect">
              <a:avLst/>
            </a:prstGeom>
          </p:spPr>
          <p:txBody>
            <a:bodyPr wrap="square" lIns="0" tIns="0" rIns="0" bIns="0">
              <a:spAutoFit/>
            </a:bodyPr>
            <a:lstStyle/>
            <a:p>
              <a:r>
                <a:rPr lang="ja-JP" altLang="en-US" sz="900" b="1" dirty="0">
                  <a:latin typeface="+mn-ea"/>
                </a:rPr>
                <a:t>天然木ならではの美しさと高い性能を備えた床材です。</a:t>
              </a:r>
            </a:p>
          </p:txBody>
        </p:sp>
        <p:grpSp>
          <p:nvGrpSpPr>
            <p:cNvPr id="43" name="グループ化 42">
              <a:extLst>
                <a:ext uri="{FF2B5EF4-FFF2-40B4-BE49-F238E27FC236}">
                  <a16:creationId xmlns:a16="http://schemas.microsoft.com/office/drawing/2014/main" id="{76B9D8B4-FAE4-5FEE-A1AA-A17A50F8C422}"/>
                </a:ext>
              </a:extLst>
            </p:cNvPr>
            <p:cNvGrpSpPr/>
            <p:nvPr/>
          </p:nvGrpSpPr>
          <p:grpSpPr>
            <a:xfrm>
              <a:off x="4991098" y="2705161"/>
              <a:ext cx="4775202" cy="1944000"/>
              <a:chOff x="4991098" y="2705161"/>
              <a:chExt cx="4775202" cy="1944000"/>
            </a:xfrm>
          </p:grpSpPr>
          <p:sp>
            <p:nvSpPr>
              <p:cNvPr id="126" name="Rectangle 14">
                <a:extLst>
                  <a:ext uri="{FF2B5EF4-FFF2-40B4-BE49-F238E27FC236}">
                    <a16:creationId xmlns:a16="http://schemas.microsoft.com/office/drawing/2014/main" id="{8C4D387E-89B2-0B6C-58A9-CA2CA7E96F7A}"/>
                  </a:ext>
                </a:extLst>
              </p:cNvPr>
              <p:cNvSpPr>
                <a:spLocks noChangeArrowheads="1"/>
              </p:cNvSpPr>
              <p:nvPr/>
            </p:nvSpPr>
            <p:spPr bwMode="auto">
              <a:xfrm>
                <a:off x="4991100" y="2705161"/>
                <a:ext cx="4775200" cy="1944000"/>
              </a:xfrm>
              <a:prstGeom prst="rect">
                <a:avLst/>
              </a:prstGeom>
              <a:noFill/>
              <a:ln w="6350">
                <a:solidFill>
                  <a:srgbClr val="4D4D4D"/>
                </a:solidFill>
                <a:miter lim="800000"/>
                <a:headEnd/>
                <a:tailEnd/>
              </a:ln>
              <a:effectLst/>
              <a:extLst>
                <a:ext uri="{909E8E84-426E-40DD-AFC4-6F175D3DCCD1}">
                  <a14:hiddenFill xmlns:a14="http://schemas.microsoft.com/office/drawing/2010/main">
                    <a:solidFill>
                      <a:srgbClr val="EAEA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en-US" sz="1200" dirty="0">
                  <a:latin typeface="+mn-ea"/>
                </a:endParaRPr>
              </a:p>
            </p:txBody>
          </p:sp>
          <p:sp>
            <p:nvSpPr>
              <p:cNvPr id="127" name="Rectangle 24">
                <a:extLst>
                  <a:ext uri="{FF2B5EF4-FFF2-40B4-BE49-F238E27FC236}">
                    <a16:creationId xmlns:a16="http://schemas.microsoft.com/office/drawing/2014/main" id="{748498AC-ECAA-C3EB-0A0D-363A9753C223}"/>
                  </a:ext>
                </a:extLst>
              </p:cNvPr>
              <p:cNvSpPr>
                <a:spLocks noChangeArrowheads="1"/>
              </p:cNvSpPr>
              <p:nvPr/>
            </p:nvSpPr>
            <p:spPr bwMode="auto">
              <a:xfrm>
                <a:off x="4991098" y="2705163"/>
                <a:ext cx="4775201" cy="126767"/>
              </a:xfrm>
              <a:prstGeom prst="rect">
                <a:avLst/>
              </a:prstGeom>
              <a:solidFill>
                <a:srgbClr val="4D4D4D"/>
              </a:solidFill>
              <a:ln w="6350">
                <a:solidFill>
                  <a:srgbClr val="4D4D4D"/>
                </a:solidFill>
                <a:miter lim="800000"/>
                <a:headEnd/>
                <a:tailEnd/>
              </a:ln>
              <a:effectLst/>
            </p:spPr>
            <p:txBody>
              <a:bodyPr wrap="none" tIns="0" rIns="0" bIns="0" anchor="ctr"/>
              <a:lstStyle/>
              <a:p>
                <a:r>
                  <a:rPr lang="ja-JP" altLang="en-US" sz="800" dirty="0">
                    <a:solidFill>
                      <a:schemeClr val="bg1"/>
                    </a:solidFill>
                    <a:latin typeface="+mn-ea"/>
                  </a:rPr>
                  <a:t>カラーバリエーション</a:t>
                </a:r>
                <a:endParaRPr lang="en-US" altLang="ja-JP" sz="800" dirty="0">
                  <a:solidFill>
                    <a:schemeClr val="bg1"/>
                  </a:solidFill>
                  <a:latin typeface="+mn-ea"/>
                </a:endParaRPr>
              </a:p>
            </p:txBody>
          </p:sp>
        </p:grpSp>
        <p:sp>
          <p:nvSpPr>
            <p:cNvPr id="94" name="正方形/長方形 93">
              <a:extLst>
                <a:ext uri="{FF2B5EF4-FFF2-40B4-BE49-F238E27FC236}">
                  <a16:creationId xmlns:a16="http://schemas.microsoft.com/office/drawing/2014/main" id="{226A8034-CEBD-722B-2E94-A8493F0DC1AE}"/>
                </a:ext>
              </a:extLst>
            </p:cNvPr>
            <p:cNvSpPr/>
            <p:nvPr/>
          </p:nvSpPr>
          <p:spPr>
            <a:xfrm>
              <a:off x="5085410" y="3480905"/>
              <a:ext cx="1120500" cy="92333"/>
            </a:xfrm>
            <a:prstGeom prst="rect">
              <a:avLst/>
            </a:prstGeom>
          </p:spPr>
          <p:txBody>
            <a:bodyPr wrap="none" lIns="0" tIns="0" rIns="0" bIns="0">
              <a:spAutoFit/>
            </a:bodyPr>
            <a:lstStyle/>
            <a:p>
              <a:r>
                <a:rPr lang="ja-JP" altLang="en-US" sz="600" spc="-50" dirty="0">
                  <a:latin typeface="+mn-ea"/>
                </a:rPr>
                <a:t>ウォールナットクリア（ｳｫｰﾙﾅｯﾄ突き板）</a:t>
              </a:r>
            </a:p>
          </p:txBody>
        </p:sp>
        <p:sp>
          <p:nvSpPr>
            <p:cNvPr id="96" name="正方形/長方形 95">
              <a:extLst>
                <a:ext uri="{FF2B5EF4-FFF2-40B4-BE49-F238E27FC236}">
                  <a16:creationId xmlns:a16="http://schemas.microsoft.com/office/drawing/2014/main" id="{C569CECC-8461-1181-2BDA-CAB83A0F2DF5}"/>
                </a:ext>
              </a:extLst>
            </p:cNvPr>
            <p:cNvSpPr/>
            <p:nvPr/>
          </p:nvSpPr>
          <p:spPr>
            <a:xfrm>
              <a:off x="8569348" y="3476302"/>
              <a:ext cx="928139" cy="92333"/>
            </a:xfrm>
            <a:prstGeom prst="rect">
              <a:avLst/>
            </a:prstGeom>
          </p:spPr>
          <p:txBody>
            <a:bodyPr wrap="none" lIns="0" tIns="0" rIns="0" bIns="0">
              <a:spAutoFit/>
            </a:bodyPr>
            <a:lstStyle/>
            <a:p>
              <a:r>
                <a:rPr lang="ja-JP" altLang="en-US" sz="600" dirty="0">
                  <a:latin typeface="+mn-ea"/>
                </a:rPr>
                <a:t>バーチクリア（バーチ突き板）</a:t>
              </a:r>
            </a:p>
          </p:txBody>
        </p:sp>
        <p:sp>
          <p:nvSpPr>
            <p:cNvPr id="100" name="正方形/長方形 99">
              <a:extLst>
                <a:ext uri="{FF2B5EF4-FFF2-40B4-BE49-F238E27FC236}">
                  <a16:creationId xmlns:a16="http://schemas.microsoft.com/office/drawing/2014/main" id="{76A2FE0F-D8FA-D6DF-27ED-A943486458DF}"/>
                </a:ext>
              </a:extLst>
            </p:cNvPr>
            <p:cNvSpPr/>
            <p:nvPr/>
          </p:nvSpPr>
          <p:spPr>
            <a:xfrm>
              <a:off x="5085410" y="3984691"/>
              <a:ext cx="998671" cy="92333"/>
            </a:xfrm>
            <a:prstGeom prst="rect">
              <a:avLst/>
            </a:prstGeom>
          </p:spPr>
          <p:txBody>
            <a:bodyPr wrap="none" lIns="0" tIns="0" rIns="0" bIns="0">
              <a:spAutoFit/>
            </a:bodyPr>
            <a:lstStyle/>
            <a:p>
              <a:r>
                <a:rPr lang="ja-JP" altLang="en-US" sz="600" dirty="0">
                  <a:latin typeface="+mn-ea"/>
                </a:rPr>
                <a:t>アッシュクリア（アッシュ突き板）</a:t>
              </a:r>
            </a:p>
          </p:txBody>
        </p:sp>
        <p:sp>
          <p:nvSpPr>
            <p:cNvPr id="111" name="正方形/長方形 110">
              <a:extLst>
                <a:ext uri="{FF2B5EF4-FFF2-40B4-BE49-F238E27FC236}">
                  <a16:creationId xmlns:a16="http://schemas.microsoft.com/office/drawing/2014/main" id="{3A39A832-2347-6F45-0588-763F1DCDD64B}"/>
                </a:ext>
              </a:extLst>
            </p:cNvPr>
            <p:cNvSpPr/>
            <p:nvPr/>
          </p:nvSpPr>
          <p:spPr>
            <a:xfrm>
              <a:off x="8569348" y="3984691"/>
              <a:ext cx="963405" cy="92333"/>
            </a:xfrm>
            <a:prstGeom prst="rect">
              <a:avLst/>
            </a:prstGeom>
          </p:spPr>
          <p:txBody>
            <a:bodyPr wrap="none" lIns="0" tIns="0" rIns="0" bIns="0">
              <a:spAutoFit/>
            </a:bodyPr>
            <a:lstStyle/>
            <a:p>
              <a:r>
                <a:rPr lang="ja-JP" altLang="en-US" sz="600" spc="-40" dirty="0">
                  <a:latin typeface="+mn-ea"/>
                </a:rPr>
                <a:t>グレージュ色（アッシュ突き板）</a:t>
              </a:r>
              <a:r>
                <a:rPr lang="en-US" altLang="ja-JP" sz="600" baseline="30000" dirty="0">
                  <a:latin typeface="+mn-ea"/>
                </a:rPr>
                <a:t>※</a:t>
              </a:r>
              <a:endParaRPr lang="ja-JP" altLang="en-US" sz="600" spc="-40" dirty="0">
                <a:latin typeface="+mn-ea"/>
              </a:endParaRPr>
            </a:p>
          </p:txBody>
        </p:sp>
        <p:sp>
          <p:nvSpPr>
            <p:cNvPr id="112" name="正方形/長方形 111">
              <a:extLst>
                <a:ext uri="{FF2B5EF4-FFF2-40B4-BE49-F238E27FC236}">
                  <a16:creationId xmlns:a16="http://schemas.microsoft.com/office/drawing/2014/main" id="{71229B44-CEE1-2405-C61D-7BC8B2CB53F3}"/>
                </a:ext>
              </a:extLst>
            </p:cNvPr>
            <p:cNvSpPr/>
            <p:nvPr/>
          </p:nvSpPr>
          <p:spPr>
            <a:xfrm>
              <a:off x="5085410" y="4479530"/>
              <a:ext cx="1164221" cy="92333"/>
            </a:xfrm>
            <a:prstGeom prst="rect">
              <a:avLst/>
            </a:prstGeom>
          </p:spPr>
          <p:txBody>
            <a:bodyPr wrap="square" lIns="0" tIns="0" rIns="0" bIns="0">
              <a:spAutoFit/>
            </a:bodyPr>
            <a:lstStyle/>
            <a:p>
              <a:r>
                <a:rPr lang="ja-JP" altLang="en-US" sz="600" dirty="0">
                  <a:latin typeface="+mn-ea"/>
                </a:rPr>
                <a:t>ミスティグレー色（アッシュ突き板）</a:t>
              </a:r>
              <a:r>
                <a:rPr lang="en-US" altLang="ja-JP" sz="600" baseline="30000" dirty="0">
                  <a:latin typeface="+mn-ea"/>
                </a:rPr>
                <a:t>※</a:t>
              </a:r>
              <a:endParaRPr lang="ja-JP" altLang="en-US" sz="600" dirty="0">
                <a:latin typeface="+mn-ea"/>
              </a:endParaRPr>
            </a:p>
          </p:txBody>
        </p:sp>
        <p:sp>
          <p:nvSpPr>
            <p:cNvPr id="117" name="正方形/長方形 116">
              <a:extLst>
                <a:ext uri="{FF2B5EF4-FFF2-40B4-BE49-F238E27FC236}">
                  <a16:creationId xmlns:a16="http://schemas.microsoft.com/office/drawing/2014/main" id="{D52B1CB3-4F80-1BEA-8ED1-B27B261C3C55}"/>
                </a:ext>
              </a:extLst>
            </p:cNvPr>
            <p:cNvSpPr/>
            <p:nvPr/>
          </p:nvSpPr>
          <p:spPr>
            <a:xfrm>
              <a:off x="6244646" y="3480905"/>
              <a:ext cx="1027525" cy="92333"/>
            </a:xfrm>
            <a:prstGeom prst="rect">
              <a:avLst/>
            </a:prstGeom>
          </p:spPr>
          <p:txBody>
            <a:bodyPr wrap="none" lIns="0" tIns="0" rIns="0" bIns="0">
              <a:spAutoFit/>
            </a:bodyPr>
            <a:lstStyle/>
            <a:p>
              <a:r>
                <a:rPr lang="ja-JP" altLang="en-US" sz="600" dirty="0">
                  <a:latin typeface="+mn-ea"/>
                </a:rPr>
                <a:t>アカシアクリア（アカシア突き板）</a:t>
              </a:r>
            </a:p>
          </p:txBody>
        </p:sp>
        <p:sp>
          <p:nvSpPr>
            <p:cNvPr id="120" name="正方形/長方形 119">
              <a:extLst>
                <a:ext uri="{FF2B5EF4-FFF2-40B4-BE49-F238E27FC236}">
                  <a16:creationId xmlns:a16="http://schemas.microsoft.com/office/drawing/2014/main" id="{3E0D8B21-D0CE-E1B8-176E-CF8E6190391E}"/>
                </a:ext>
              </a:extLst>
            </p:cNvPr>
            <p:cNvSpPr/>
            <p:nvPr/>
          </p:nvSpPr>
          <p:spPr>
            <a:xfrm>
              <a:off x="6244646" y="3984691"/>
              <a:ext cx="979435" cy="92333"/>
            </a:xfrm>
            <a:prstGeom prst="rect">
              <a:avLst/>
            </a:prstGeom>
          </p:spPr>
          <p:txBody>
            <a:bodyPr wrap="none" lIns="0" tIns="0" rIns="0" bIns="0">
              <a:spAutoFit/>
            </a:bodyPr>
            <a:lstStyle/>
            <a:p>
              <a:r>
                <a:rPr lang="ja-JP" altLang="en-US" sz="600" dirty="0">
                  <a:latin typeface="+mn-ea"/>
                </a:rPr>
                <a:t>オーククリア（オーク突き板）</a:t>
              </a:r>
              <a:r>
                <a:rPr lang="en-US" altLang="ja-JP" sz="600" baseline="30000" dirty="0">
                  <a:latin typeface="+mn-ea"/>
                </a:rPr>
                <a:t>※</a:t>
              </a:r>
              <a:endParaRPr lang="ja-JP" altLang="en-US" sz="600" baseline="30000" dirty="0">
                <a:latin typeface="+mn-ea"/>
              </a:endParaRPr>
            </a:p>
          </p:txBody>
        </p:sp>
        <p:sp>
          <p:nvSpPr>
            <p:cNvPr id="121" name="正方形/長方形 120">
              <a:extLst>
                <a:ext uri="{FF2B5EF4-FFF2-40B4-BE49-F238E27FC236}">
                  <a16:creationId xmlns:a16="http://schemas.microsoft.com/office/drawing/2014/main" id="{0843FF17-65D3-27CA-3842-0D09EE90D099}"/>
                </a:ext>
              </a:extLst>
            </p:cNvPr>
            <p:cNvSpPr/>
            <p:nvPr/>
          </p:nvSpPr>
          <p:spPr>
            <a:xfrm>
              <a:off x="7403882" y="3480905"/>
              <a:ext cx="1142942" cy="92333"/>
            </a:xfrm>
            <a:prstGeom prst="rect">
              <a:avLst/>
            </a:prstGeom>
          </p:spPr>
          <p:txBody>
            <a:bodyPr wrap="none" lIns="0" tIns="0" rIns="0" bIns="0">
              <a:spAutoFit/>
            </a:bodyPr>
            <a:lstStyle/>
            <a:p>
              <a:r>
                <a:rPr lang="ja-JP" altLang="en-US" sz="600" spc="-60" dirty="0">
                  <a:latin typeface="+mn-ea"/>
                </a:rPr>
                <a:t>バーチラスティッククリア（バーチ突き板）</a:t>
              </a:r>
            </a:p>
          </p:txBody>
        </p:sp>
        <p:sp>
          <p:nvSpPr>
            <p:cNvPr id="122" name="正方形/長方形 121">
              <a:extLst>
                <a:ext uri="{FF2B5EF4-FFF2-40B4-BE49-F238E27FC236}">
                  <a16:creationId xmlns:a16="http://schemas.microsoft.com/office/drawing/2014/main" id="{ECA2857D-061A-316F-F821-6932A5A394D9}"/>
                </a:ext>
              </a:extLst>
            </p:cNvPr>
            <p:cNvSpPr/>
            <p:nvPr/>
          </p:nvSpPr>
          <p:spPr>
            <a:xfrm>
              <a:off x="7403882" y="3984691"/>
              <a:ext cx="1033937" cy="92333"/>
            </a:xfrm>
            <a:prstGeom prst="rect">
              <a:avLst/>
            </a:prstGeom>
          </p:spPr>
          <p:txBody>
            <a:bodyPr wrap="none" lIns="0" tIns="0" rIns="0" bIns="0">
              <a:spAutoFit/>
            </a:bodyPr>
            <a:lstStyle/>
            <a:p>
              <a:r>
                <a:rPr lang="ja-JP" altLang="en-US" sz="600" dirty="0">
                  <a:latin typeface="+mn-ea"/>
                </a:rPr>
                <a:t>メープルクリア（メープル突き板）</a:t>
              </a:r>
            </a:p>
          </p:txBody>
        </p:sp>
        <p:sp>
          <p:nvSpPr>
            <p:cNvPr id="125" name="正方形/長方形 124">
              <a:extLst>
                <a:ext uri="{FF2B5EF4-FFF2-40B4-BE49-F238E27FC236}">
                  <a16:creationId xmlns:a16="http://schemas.microsoft.com/office/drawing/2014/main" id="{A2BC3087-7195-C7F0-384E-20063C3BCB13}"/>
                </a:ext>
              </a:extLst>
            </p:cNvPr>
            <p:cNvSpPr/>
            <p:nvPr/>
          </p:nvSpPr>
          <p:spPr>
            <a:xfrm>
              <a:off x="6244646" y="4479530"/>
              <a:ext cx="1226298" cy="92333"/>
            </a:xfrm>
            <a:prstGeom prst="rect">
              <a:avLst/>
            </a:prstGeom>
          </p:spPr>
          <p:txBody>
            <a:bodyPr wrap="none" lIns="0" tIns="0" rIns="0" bIns="0">
              <a:spAutoFit/>
            </a:bodyPr>
            <a:lstStyle/>
            <a:p>
              <a:r>
                <a:rPr lang="ja-JP" altLang="en-US" sz="600" dirty="0">
                  <a:latin typeface="+mn-ea"/>
                </a:rPr>
                <a:t>フォギーホワイト色（アッシュ突き板）</a:t>
              </a:r>
              <a:r>
                <a:rPr lang="en-US" altLang="ja-JP" sz="600" baseline="30000" dirty="0">
                  <a:latin typeface="+mn-ea"/>
                </a:rPr>
                <a:t>※</a:t>
              </a:r>
              <a:endParaRPr lang="ja-JP" altLang="en-US" sz="600" dirty="0">
                <a:latin typeface="+mn-ea"/>
              </a:endParaRPr>
            </a:p>
          </p:txBody>
        </p:sp>
        <p:pic>
          <p:nvPicPr>
            <p:cNvPr id="129" name="図 128">
              <a:extLst>
                <a:ext uri="{FF2B5EF4-FFF2-40B4-BE49-F238E27FC236}">
                  <a16:creationId xmlns:a16="http://schemas.microsoft.com/office/drawing/2014/main" id="{EEDF850C-7165-18DB-8554-BD568DFBD61F}"/>
                </a:ext>
              </a:extLst>
            </p:cNvPr>
            <p:cNvPicPr preferRelativeResize="0">
              <a:picLocks noChangeAspect="1"/>
            </p:cNvPicPr>
            <p:nvPr/>
          </p:nvPicPr>
          <p:blipFill>
            <a:blip r:embed="rId3"/>
            <a:stretch>
              <a:fillRect/>
            </a:stretch>
          </p:blipFill>
          <p:spPr>
            <a:xfrm>
              <a:off x="5079181" y="3112743"/>
              <a:ext cx="1102500" cy="360000"/>
            </a:xfrm>
            <a:prstGeom prst="rect">
              <a:avLst/>
            </a:prstGeom>
          </p:spPr>
        </p:pic>
        <p:pic>
          <p:nvPicPr>
            <p:cNvPr id="131" name="図 130">
              <a:extLst>
                <a:ext uri="{FF2B5EF4-FFF2-40B4-BE49-F238E27FC236}">
                  <a16:creationId xmlns:a16="http://schemas.microsoft.com/office/drawing/2014/main" id="{A1C18954-F18F-8999-5853-B0B4C4C9D09E}"/>
                </a:ext>
              </a:extLst>
            </p:cNvPr>
            <p:cNvPicPr preferRelativeResize="0">
              <a:picLocks noChangeAspect="1"/>
            </p:cNvPicPr>
            <p:nvPr/>
          </p:nvPicPr>
          <p:blipFill>
            <a:blip r:embed="rId4"/>
            <a:stretch>
              <a:fillRect/>
            </a:stretch>
          </p:blipFill>
          <p:spPr>
            <a:xfrm>
              <a:off x="6250875" y="3112743"/>
              <a:ext cx="1096271" cy="360000"/>
            </a:xfrm>
            <a:prstGeom prst="rect">
              <a:avLst/>
            </a:prstGeom>
          </p:spPr>
        </p:pic>
        <p:pic>
          <p:nvPicPr>
            <p:cNvPr id="135" name="図 134">
              <a:extLst>
                <a:ext uri="{FF2B5EF4-FFF2-40B4-BE49-F238E27FC236}">
                  <a16:creationId xmlns:a16="http://schemas.microsoft.com/office/drawing/2014/main" id="{93A13DA6-A340-66F0-53AB-DC373D8328EE}"/>
                </a:ext>
              </a:extLst>
            </p:cNvPr>
            <p:cNvPicPr preferRelativeResize="0">
              <a:picLocks noChangeAspect="1"/>
            </p:cNvPicPr>
            <p:nvPr/>
          </p:nvPicPr>
          <p:blipFill>
            <a:blip r:embed="rId5"/>
            <a:stretch>
              <a:fillRect/>
            </a:stretch>
          </p:blipFill>
          <p:spPr>
            <a:xfrm>
              <a:off x="7410111" y="3112743"/>
              <a:ext cx="1096271" cy="360000"/>
            </a:xfrm>
            <a:prstGeom prst="rect">
              <a:avLst/>
            </a:prstGeom>
          </p:spPr>
        </p:pic>
        <p:pic>
          <p:nvPicPr>
            <p:cNvPr id="141" name="図 140">
              <a:extLst>
                <a:ext uri="{FF2B5EF4-FFF2-40B4-BE49-F238E27FC236}">
                  <a16:creationId xmlns:a16="http://schemas.microsoft.com/office/drawing/2014/main" id="{671E1F24-817B-AD92-0EC3-17B0D8AF5387}"/>
                </a:ext>
              </a:extLst>
            </p:cNvPr>
            <p:cNvPicPr preferRelativeResize="0">
              <a:picLocks noChangeAspect="1"/>
            </p:cNvPicPr>
            <p:nvPr/>
          </p:nvPicPr>
          <p:blipFill>
            <a:blip r:embed="rId6"/>
            <a:stretch>
              <a:fillRect/>
            </a:stretch>
          </p:blipFill>
          <p:spPr>
            <a:xfrm>
              <a:off x="8569348" y="3112743"/>
              <a:ext cx="1096271" cy="360000"/>
            </a:xfrm>
            <a:prstGeom prst="rect">
              <a:avLst/>
            </a:prstGeom>
          </p:spPr>
        </p:pic>
        <p:pic>
          <p:nvPicPr>
            <p:cNvPr id="143" name="図 142">
              <a:extLst>
                <a:ext uri="{FF2B5EF4-FFF2-40B4-BE49-F238E27FC236}">
                  <a16:creationId xmlns:a16="http://schemas.microsoft.com/office/drawing/2014/main" id="{A66A625F-9DED-B27C-E46A-FF0C27F4C8D5}"/>
                </a:ext>
              </a:extLst>
            </p:cNvPr>
            <p:cNvPicPr preferRelativeResize="0">
              <a:picLocks noChangeAspect="1"/>
            </p:cNvPicPr>
            <p:nvPr/>
          </p:nvPicPr>
          <p:blipFill>
            <a:blip r:embed="rId7"/>
            <a:stretch>
              <a:fillRect/>
            </a:stretch>
          </p:blipFill>
          <p:spPr>
            <a:xfrm>
              <a:off x="5085410" y="3621139"/>
              <a:ext cx="1096271" cy="360000"/>
            </a:xfrm>
            <a:prstGeom prst="rect">
              <a:avLst/>
            </a:prstGeom>
          </p:spPr>
        </p:pic>
        <p:pic>
          <p:nvPicPr>
            <p:cNvPr id="145" name="図 144">
              <a:extLst>
                <a:ext uri="{FF2B5EF4-FFF2-40B4-BE49-F238E27FC236}">
                  <a16:creationId xmlns:a16="http://schemas.microsoft.com/office/drawing/2014/main" id="{F82CC98C-ECB2-384F-149F-F2D2D33E6621}"/>
                </a:ext>
              </a:extLst>
            </p:cNvPr>
            <p:cNvPicPr preferRelativeResize="0">
              <a:picLocks noChangeAspect="1"/>
            </p:cNvPicPr>
            <p:nvPr/>
          </p:nvPicPr>
          <p:blipFill>
            <a:blip r:embed="rId8"/>
            <a:stretch>
              <a:fillRect/>
            </a:stretch>
          </p:blipFill>
          <p:spPr>
            <a:xfrm>
              <a:off x="6242570" y="3621139"/>
              <a:ext cx="1102500" cy="360000"/>
            </a:xfrm>
            <a:prstGeom prst="rect">
              <a:avLst/>
            </a:prstGeom>
          </p:spPr>
        </p:pic>
        <p:pic>
          <p:nvPicPr>
            <p:cNvPr id="147" name="図 146">
              <a:extLst>
                <a:ext uri="{FF2B5EF4-FFF2-40B4-BE49-F238E27FC236}">
                  <a16:creationId xmlns:a16="http://schemas.microsoft.com/office/drawing/2014/main" id="{8EE03037-0B0F-6AC5-8C5F-44A6EB5743FA}"/>
                </a:ext>
              </a:extLst>
            </p:cNvPr>
            <p:cNvPicPr preferRelativeResize="0">
              <a:picLocks noChangeAspect="1"/>
            </p:cNvPicPr>
            <p:nvPr/>
          </p:nvPicPr>
          <p:blipFill>
            <a:blip r:embed="rId9"/>
            <a:stretch>
              <a:fillRect/>
            </a:stretch>
          </p:blipFill>
          <p:spPr>
            <a:xfrm>
              <a:off x="7405959" y="3621139"/>
              <a:ext cx="1102500" cy="360000"/>
            </a:xfrm>
            <a:prstGeom prst="rect">
              <a:avLst/>
            </a:prstGeom>
          </p:spPr>
        </p:pic>
        <p:pic>
          <p:nvPicPr>
            <p:cNvPr id="151" name="図 150">
              <a:extLst>
                <a:ext uri="{FF2B5EF4-FFF2-40B4-BE49-F238E27FC236}">
                  <a16:creationId xmlns:a16="http://schemas.microsoft.com/office/drawing/2014/main" id="{7B0177A8-46D8-E1C9-1585-919B10684789}"/>
                </a:ext>
              </a:extLst>
            </p:cNvPr>
            <p:cNvPicPr preferRelativeResize="0">
              <a:picLocks noChangeAspect="1"/>
            </p:cNvPicPr>
            <p:nvPr/>
          </p:nvPicPr>
          <p:blipFill>
            <a:blip r:embed="rId10"/>
            <a:stretch>
              <a:fillRect/>
            </a:stretch>
          </p:blipFill>
          <p:spPr>
            <a:xfrm>
              <a:off x="8569348" y="3621139"/>
              <a:ext cx="1096271" cy="360000"/>
            </a:xfrm>
            <a:prstGeom prst="rect">
              <a:avLst/>
            </a:prstGeom>
          </p:spPr>
        </p:pic>
        <p:pic>
          <p:nvPicPr>
            <p:cNvPr id="153" name="図 152">
              <a:extLst>
                <a:ext uri="{FF2B5EF4-FFF2-40B4-BE49-F238E27FC236}">
                  <a16:creationId xmlns:a16="http://schemas.microsoft.com/office/drawing/2014/main" id="{1DAB71FA-4633-11F9-9F46-2197E6DFFAFB}"/>
                </a:ext>
              </a:extLst>
            </p:cNvPr>
            <p:cNvPicPr preferRelativeResize="0">
              <a:picLocks noChangeAspect="1"/>
            </p:cNvPicPr>
            <p:nvPr/>
          </p:nvPicPr>
          <p:blipFill>
            <a:blip r:embed="rId11"/>
            <a:stretch>
              <a:fillRect/>
            </a:stretch>
          </p:blipFill>
          <p:spPr>
            <a:xfrm>
              <a:off x="5085410" y="4113369"/>
              <a:ext cx="1096271" cy="360000"/>
            </a:xfrm>
            <a:prstGeom prst="rect">
              <a:avLst/>
            </a:prstGeom>
          </p:spPr>
        </p:pic>
        <p:pic>
          <p:nvPicPr>
            <p:cNvPr id="155" name="図 154">
              <a:extLst>
                <a:ext uri="{FF2B5EF4-FFF2-40B4-BE49-F238E27FC236}">
                  <a16:creationId xmlns:a16="http://schemas.microsoft.com/office/drawing/2014/main" id="{9449A2D5-58E2-F559-E3DF-D00C3822B2C1}"/>
                </a:ext>
              </a:extLst>
            </p:cNvPr>
            <p:cNvPicPr preferRelativeResize="0">
              <a:picLocks noChangeAspect="1"/>
            </p:cNvPicPr>
            <p:nvPr/>
          </p:nvPicPr>
          <p:blipFill>
            <a:blip r:embed="rId12"/>
            <a:stretch>
              <a:fillRect/>
            </a:stretch>
          </p:blipFill>
          <p:spPr>
            <a:xfrm>
              <a:off x="6242570" y="4113369"/>
              <a:ext cx="1102500" cy="360000"/>
            </a:xfrm>
            <a:prstGeom prst="rect">
              <a:avLst/>
            </a:prstGeom>
          </p:spPr>
        </p:pic>
      </p:grpSp>
      <p:grpSp>
        <p:nvGrpSpPr>
          <p:cNvPr id="23" name="グループ化 22">
            <a:extLst>
              <a:ext uri="{FF2B5EF4-FFF2-40B4-BE49-F238E27FC236}">
                <a16:creationId xmlns:a16="http://schemas.microsoft.com/office/drawing/2014/main" id="{6BF2A1C5-E93A-5022-75BA-66E2C5E555E2}"/>
              </a:ext>
            </a:extLst>
          </p:cNvPr>
          <p:cNvGrpSpPr/>
          <p:nvPr/>
        </p:nvGrpSpPr>
        <p:grpSpPr>
          <a:xfrm>
            <a:off x="4991099" y="683235"/>
            <a:ext cx="4775201" cy="1953143"/>
            <a:chOff x="4991099" y="683235"/>
            <a:chExt cx="4775201" cy="1953143"/>
          </a:xfrm>
        </p:grpSpPr>
        <p:grpSp>
          <p:nvGrpSpPr>
            <p:cNvPr id="9" name="グループ化 8">
              <a:extLst>
                <a:ext uri="{FF2B5EF4-FFF2-40B4-BE49-F238E27FC236}">
                  <a16:creationId xmlns:a16="http://schemas.microsoft.com/office/drawing/2014/main" id="{C8932FAD-4ECB-5B50-ED34-9BFA23F8349A}"/>
                </a:ext>
              </a:extLst>
            </p:cNvPr>
            <p:cNvGrpSpPr/>
            <p:nvPr/>
          </p:nvGrpSpPr>
          <p:grpSpPr>
            <a:xfrm>
              <a:off x="7386616" y="688975"/>
              <a:ext cx="2379683" cy="1944830"/>
              <a:chOff x="7386616" y="688975"/>
              <a:chExt cx="2379683" cy="1944830"/>
            </a:xfrm>
          </p:grpSpPr>
          <p:pic>
            <p:nvPicPr>
              <p:cNvPr id="18" name="図 17">
                <a:extLst>
                  <a:ext uri="{FF2B5EF4-FFF2-40B4-BE49-F238E27FC236}">
                    <a16:creationId xmlns:a16="http://schemas.microsoft.com/office/drawing/2014/main" id="{1423F454-1167-C6EC-2357-339758A92FBB}"/>
                  </a:ext>
                </a:extLst>
              </p:cNvPr>
              <p:cNvPicPr>
                <a:picLocks noChangeAspect="1"/>
              </p:cNvPicPr>
              <p:nvPr/>
            </p:nvPicPr>
            <p:blipFill rotWithShape="1">
              <a:blip r:embed="rId13">
                <a:extLst>
                  <a:ext uri="{28A0092B-C50C-407E-A947-70E740481C1C}">
                    <a14:useLocalDpi xmlns:a14="http://schemas.microsoft.com/office/drawing/2010/main" val="0"/>
                  </a:ext>
                </a:extLst>
              </a:blip>
              <a:srcRect/>
              <a:stretch/>
            </p:blipFill>
            <p:spPr>
              <a:xfrm>
                <a:off x="7386616" y="688975"/>
                <a:ext cx="2379683" cy="1944830"/>
              </a:xfrm>
              <a:prstGeom prst="rect">
                <a:avLst/>
              </a:prstGeom>
            </p:spPr>
          </p:pic>
          <p:sp>
            <p:nvSpPr>
              <p:cNvPr id="19" name="正方形/長方形 18">
                <a:extLst>
                  <a:ext uri="{FF2B5EF4-FFF2-40B4-BE49-F238E27FC236}">
                    <a16:creationId xmlns:a16="http://schemas.microsoft.com/office/drawing/2014/main" id="{72ABC929-6931-5827-C133-8895D1B24411}"/>
                  </a:ext>
                </a:extLst>
              </p:cNvPr>
              <p:cNvSpPr/>
              <p:nvPr/>
            </p:nvSpPr>
            <p:spPr>
              <a:xfrm>
                <a:off x="7470988" y="2223687"/>
                <a:ext cx="2172876" cy="323165"/>
              </a:xfrm>
              <a:prstGeom prst="rect">
                <a:avLst/>
              </a:prstGeom>
            </p:spPr>
            <p:txBody>
              <a:bodyPr wrap="square" lIns="0" tIns="0" rIns="0" bIns="0">
                <a:spAutoFit/>
              </a:bodyPr>
              <a:lstStyle/>
              <a:p>
                <a:r>
                  <a:rPr lang="ja-JP" altLang="en-US" sz="700" dirty="0">
                    <a:solidFill>
                      <a:srgbClr val="FFFFFF"/>
                    </a:solidFill>
                    <a:latin typeface="+mn-ea"/>
                  </a:rPr>
                  <a:t>天然木が持つ美しさを、さらに際立たせた</a:t>
                </a:r>
                <a:endParaRPr lang="en-US" altLang="ja-JP" sz="700" dirty="0">
                  <a:solidFill>
                    <a:srgbClr val="FFFFFF"/>
                  </a:solidFill>
                  <a:latin typeface="+mn-ea"/>
                </a:endParaRPr>
              </a:p>
              <a:p>
                <a:r>
                  <a:rPr lang="ja-JP" altLang="en-US" sz="700" dirty="0">
                    <a:solidFill>
                      <a:srgbClr val="FFFFFF"/>
                    </a:solidFill>
                    <a:latin typeface="+mn-ea"/>
                  </a:rPr>
                  <a:t>「マイスターズウッド」で表面を仕上げた突き板の床材。</a:t>
                </a:r>
              </a:p>
              <a:p>
                <a:r>
                  <a:rPr lang="ja-JP" altLang="en-US" sz="700" dirty="0">
                    <a:solidFill>
                      <a:srgbClr val="FFFFFF"/>
                    </a:solidFill>
                    <a:latin typeface="+mn-ea"/>
                  </a:rPr>
                  <a:t>木の風合いを最大限活かした空間づくりが可能です。</a:t>
                </a:r>
              </a:p>
            </p:txBody>
          </p:sp>
          <p:sp>
            <p:nvSpPr>
              <p:cNvPr id="22" name="正方形/長方形 21">
                <a:extLst>
                  <a:ext uri="{FF2B5EF4-FFF2-40B4-BE49-F238E27FC236}">
                    <a16:creationId xmlns:a16="http://schemas.microsoft.com/office/drawing/2014/main" id="{DD852566-EF42-5A50-823D-DF932AF1E88D}"/>
                  </a:ext>
                </a:extLst>
              </p:cNvPr>
              <p:cNvSpPr/>
              <p:nvPr/>
            </p:nvSpPr>
            <p:spPr>
              <a:xfrm>
                <a:off x="8437819" y="770938"/>
                <a:ext cx="1172203" cy="330860"/>
              </a:xfrm>
              <a:prstGeom prst="rect">
                <a:avLst/>
              </a:prstGeom>
            </p:spPr>
            <p:txBody>
              <a:bodyPr wrap="square" lIns="0" tIns="0" rIns="0" bIns="0">
                <a:spAutoFit/>
              </a:bodyPr>
              <a:lstStyle/>
              <a:p>
                <a:pPr algn="r"/>
                <a:r>
                  <a:rPr lang="ja-JP" altLang="en-US" sz="1100" b="1" dirty="0">
                    <a:solidFill>
                      <a:srgbClr val="FFFFFF"/>
                    </a:solidFill>
                    <a:latin typeface="+mn-ea"/>
                  </a:rPr>
                  <a:t>マイスターズウッド</a:t>
                </a:r>
                <a:endParaRPr lang="en-US" altLang="ja-JP" sz="1100" b="1" dirty="0">
                  <a:solidFill>
                    <a:srgbClr val="FFFFFF"/>
                  </a:solidFill>
                  <a:latin typeface="+mn-ea"/>
                </a:endParaRPr>
              </a:p>
              <a:p>
                <a:pPr algn="r"/>
                <a:r>
                  <a:rPr lang="en-US" altLang="ja-JP" sz="1050" b="1" dirty="0">
                    <a:solidFill>
                      <a:srgbClr val="FFFFFF"/>
                    </a:solidFill>
                    <a:latin typeface="+mn-ea"/>
                  </a:rPr>
                  <a:t>Meister’s Wood</a:t>
                </a:r>
                <a:endParaRPr lang="ja-JP" altLang="en-US" sz="1050" b="1" dirty="0">
                  <a:solidFill>
                    <a:srgbClr val="FFFFFF"/>
                  </a:solidFill>
                  <a:latin typeface="+mn-ea"/>
                </a:endParaRPr>
              </a:p>
            </p:txBody>
          </p:sp>
        </p:grpSp>
        <p:sp>
          <p:nvSpPr>
            <p:cNvPr id="113" name="Rectangle 14"/>
            <p:cNvSpPr>
              <a:spLocks noChangeArrowheads="1"/>
            </p:cNvSpPr>
            <p:nvPr/>
          </p:nvSpPr>
          <p:spPr bwMode="auto">
            <a:xfrm>
              <a:off x="5291710" y="683235"/>
              <a:ext cx="2395959" cy="1953143"/>
            </a:xfrm>
            <a:prstGeom prst="rect">
              <a:avLst/>
            </a:prstGeom>
            <a:noFill/>
            <a:ln w="6350">
              <a:noFill/>
              <a:miter lim="800000"/>
              <a:headEnd/>
              <a:tailEnd/>
            </a:ln>
            <a:effectLst/>
          </p:spPr>
          <p:txBody>
            <a:bodyPr wrap="none" anchor="ctr"/>
            <a:lstStyle/>
            <a:p>
              <a:pPr algn="ctr"/>
              <a:endParaRPr lang="ja-JP" altLang="en-US" sz="1200" dirty="0">
                <a:latin typeface="+mn-ea"/>
              </a:endParaRPr>
            </a:p>
          </p:txBody>
        </p:sp>
        <p:sp>
          <p:nvSpPr>
            <p:cNvPr id="35" name="Rectangle 14">
              <a:extLst>
                <a:ext uri="{FF2B5EF4-FFF2-40B4-BE49-F238E27FC236}">
                  <a16:creationId xmlns:a16="http://schemas.microsoft.com/office/drawing/2014/main" id="{62E1BC10-6C09-5793-2D10-8A5CC94F25CD}"/>
                </a:ext>
              </a:extLst>
            </p:cNvPr>
            <p:cNvSpPr>
              <a:spLocks noChangeArrowheads="1"/>
            </p:cNvSpPr>
            <p:nvPr/>
          </p:nvSpPr>
          <p:spPr bwMode="auto">
            <a:xfrm>
              <a:off x="5291710" y="683235"/>
              <a:ext cx="2395959" cy="1953143"/>
            </a:xfrm>
            <a:prstGeom prst="rect">
              <a:avLst/>
            </a:prstGeom>
            <a:noFill/>
            <a:ln w="6350">
              <a:noFill/>
              <a:miter lim="800000"/>
              <a:headEnd/>
              <a:tailEnd/>
            </a:ln>
            <a:effectLst/>
          </p:spPr>
          <p:txBody>
            <a:bodyPr wrap="none" anchor="ctr"/>
            <a:lstStyle/>
            <a:p>
              <a:pPr algn="ctr"/>
              <a:endParaRPr lang="ja-JP" altLang="en-US" sz="1200" dirty="0">
                <a:latin typeface="+mn-ea"/>
              </a:endParaRPr>
            </a:p>
          </p:txBody>
        </p:sp>
        <p:grpSp>
          <p:nvGrpSpPr>
            <p:cNvPr id="48" name="グループ化 47">
              <a:extLst>
                <a:ext uri="{FF2B5EF4-FFF2-40B4-BE49-F238E27FC236}">
                  <a16:creationId xmlns:a16="http://schemas.microsoft.com/office/drawing/2014/main" id="{B0F4791D-1391-C496-970A-226FDDEF0534}"/>
                </a:ext>
              </a:extLst>
            </p:cNvPr>
            <p:cNvGrpSpPr/>
            <p:nvPr/>
          </p:nvGrpSpPr>
          <p:grpSpPr>
            <a:xfrm>
              <a:off x="4991099" y="688975"/>
              <a:ext cx="2412852" cy="1943100"/>
              <a:chOff x="4991099" y="688975"/>
              <a:chExt cx="2412852" cy="1943100"/>
            </a:xfrm>
          </p:grpSpPr>
          <p:sp>
            <p:nvSpPr>
              <p:cNvPr id="39" name="Rectangle 14">
                <a:extLst>
                  <a:ext uri="{FF2B5EF4-FFF2-40B4-BE49-F238E27FC236}">
                    <a16:creationId xmlns:a16="http://schemas.microsoft.com/office/drawing/2014/main" id="{3F09412D-AB96-7A3B-F632-FF392FB08F63}"/>
                  </a:ext>
                </a:extLst>
              </p:cNvPr>
              <p:cNvSpPr>
                <a:spLocks noChangeArrowheads="1"/>
              </p:cNvSpPr>
              <p:nvPr/>
            </p:nvSpPr>
            <p:spPr bwMode="auto">
              <a:xfrm>
                <a:off x="4991099" y="688975"/>
                <a:ext cx="2412852" cy="1943100"/>
              </a:xfrm>
              <a:prstGeom prst="rect">
                <a:avLst/>
              </a:prstGeom>
              <a:solidFill>
                <a:srgbClr val="997D5E"/>
              </a:solidFill>
              <a:ln w="6350">
                <a:noFill/>
                <a:miter lim="800000"/>
                <a:headEnd/>
                <a:tailEnd/>
              </a:ln>
              <a:effectLst/>
            </p:spPr>
            <p:txBody>
              <a:bodyPr wrap="none" anchor="ctr"/>
              <a:lstStyle/>
              <a:p>
                <a:pPr algn="ctr"/>
                <a:endParaRPr lang="ja-JP" altLang="en-US" sz="1200" dirty="0">
                  <a:latin typeface="+mn-ea"/>
                </a:endParaRPr>
              </a:p>
            </p:txBody>
          </p:sp>
          <p:grpSp>
            <p:nvGrpSpPr>
              <p:cNvPr id="40" name="グループ化 39">
                <a:extLst>
                  <a:ext uri="{FF2B5EF4-FFF2-40B4-BE49-F238E27FC236}">
                    <a16:creationId xmlns:a16="http://schemas.microsoft.com/office/drawing/2014/main" id="{4F906088-CCCE-55F4-3ABA-D9FAFCEA084B}"/>
                  </a:ext>
                </a:extLst>
              </p:cNvPr>
              <p:cNvGrpSpPr/>
              <p:nvPr/>
            </p:nvGrpSpPr>
            <p:grpSpPr>
              <a:xfrm>
                <a:off x="4991100" y="947324"/>
                <a:ext cx="2412851" cy="355257"/>
                <a:chOff x="4991100" y="869365"/>
                <a:chExt cx="2412851" cy="355257"/>
              </a:xfrm>
            </p:grpSpPr>
            <p:sp>
              <p:nvSpPr>
                <p:cNvPr id="44" name="正方形/長方形 43">
                  <a:extLst>
                    <a:ext uri="{FF2B5EF4-FFF2-40B4-BE49-F238E27FC236}">
                      <a16:creationId xmlns:a16="http://schemas.microsoft.com/office/drawing/2014/main" id="{C84B7E00-347B-ADFE-B4A5-74BB9FF7CCFA}"/>
                    </a:ext>
                  </a:extLst>
                </p:cNvPr>
                <p:cNvSpPr/>
                <p:nvPr/>
              </p:nvSpPr>
              <p:spPr>
                <a:xfrm>
                  <a:off x="4991100" y="1009178"/>
                  <a:ext cx="2412851" cy="215444"/>
                </a:xfrm>
                <a:prstGeom prst="rect">
                  <a:avLst/>
                </a:prstGeom>
              </p:spPr>
              <p:txBody>
                <a:bodyPr wrap="square" lIns="0" tIns="0" rIns="0" bIns="0">
                  <a:spAutoFit/>
                </a:bodyPr>
                <a:lstStyle/>
                <a:p>
                  <a:pPr algn="ctr"/>
                  <a:r>
                    <a:rPr lang="ja-JP" altLang="en-US" sz="1400" b="1" dirty="0">
                      <a:solidFill>
                        <a:srgbClr val="FFFFFF"/>
                      </a:solidFill>
                      <a:latin typeface="+mn-ea"/>
                    </a:rPr>
                    <a:t>マイスターズウッドシリーズ</a:t>
                  </a:r>
                </a:p>
              </p:txBody>
            </p:sp>
            <p:sp>
              <p:nvSpPr>
                <p:cNvPr id="45" name="正方形/長方形 44">
                  <a:extLst>
                    <a:ext uri="{FF2B5EF4-FFF2-40B4-BE49-F238E27FC236}">
                      <a16:creationId xmlns:a16="http://schemas.microsoft.com/office/drawing/2014/main" id="{2B3D579A-3DC1-676C-26C8-2B173307DFD2}"/>
                    </a:ext>
                  </a:extLst>
                </p:cNvPr>
                <p:cNvSpPr/>
                <p:nvPr/>
              </p:nvSpPr>
              <p:spPr>
                <a:xfrm>
                  <a:off x="4991100" y="869365"/>
                  <a:ext cx="2412000" cy="123111"/>
                </a:xfrm>
                <a:prstGeom prst="rect">
                  <a:avLst/>
                </a:prstGeom>
              </p:spPr>
              <p:txBody>
                <a:bodyPr wrap="square" lIns="0" tIns="0" rIns="0" bIns="0">
                  <a:spAutoFit/>
                </a:bodyPr>
                <a:lstStyle/>
                <a:p>
                  <a:pPr algn="ctr"/>
                  <a:r>
                    <a:rPr lang="ja-JP" altLang="en-US" sz="800" dirty="0">
                      <a:solidFill>
                        <a:srgbClr val="FFFFFF"/>
                      </a:solidFill>
                      <a:latin typeface="+mn-ea"/>
                    </a:rPr>
                    <a:t>天然木突き板仕上げ</a:t>
                  </a:r>
                </a:p>
              </p:txBody>
            </p:sp>
          </p:grpSp>
          <p:pic>
            <p:nvPicPr>
              <p:cNvPr id="13" name="図 12"/>
              <p:cNvPicPr>
                <a:picLocks noChangeAspect="1"/>
              </p:cNvPicPr>
              <p:nvPr/>
            </p:nvPicPr>
            <p:blipFill rotWithShape="1">
              <a:blip r:embed="rId14">
                <a:extLst>
                  <a:ext uri="{28A0092B-C50C-407E-A947-70E740481C1C}">
                    <a14:useLocalDpi xmlns:a14="http://schemas.microsoft.com/office/drawing/2010/main" val="0"/>
                  </a:ext>
                </a:extLst>
              </a:blip>
              <a:srcRect r="-720"/>
              <a:stretch/>
            </p:blipFill>
            <p:spPr>
              <a:xfrm>
                <a:off x="5406423" y="1401726"/>
                <a:ext cx="1582205" cy="972000"/>
              </a:xfrm>
              <a:prstGeom prst="rect">
                <a:avLst/>
              </a:prstGeom>
            </p:spPr>
          </p:pic>
        </p:grpSp>
        <p:sp>
          <p:nvSpPr>
            <p:cNvPr id="38" name="Rectangle 14">
              <a:extLst>
                <a:ext uri="{FF2B5EF4-FFF2-40B4-BE49-F238E27FC236}">
                  <a16:creationId xmlns:a16="http://schemas.microsoft.com/office/drawing/2014/main" id="{8BA7CBEB-E85D-805E-A0E6-82503612A8A6}"/>
                </a:ext>
              </a:extLst>
            </p:cNvPr>
            <p:cNvSpPr>
              <a:spLocks noChangeArrowheads="1"/>
            </p:cNvSpPr>
            <p:nvPr/>
          </p:nvSpPr>
          <p:spPr bwMode="auto">
            <a:xfrm>
              <a:off x="4991100" y="688975"/>
              <a:ext cx="4775200" cy="1944000"/>
            </a:xfrm>
            <a:prstGeom prst="rect">
              <a:avLst/>
            </a:prstGeom>
            <a:noFill/>
            <a:ln w="6350">
              <a:solidFill>
                <a:srgbClr val="997D5E"/>
              </a:solidFill>
              <a:miter lim="800000"/>
              <a:headEnd/>
              <a:tailEnd/>
            </a:ln>
            <a:effectLst/>
          </p:spPr>
          <p:txBody>
            <a:bodyPr wrap="none" anchor="ctr"/>
            <a:lstStyle/>
            <a:p>
              <a:pPr algn="ctr"/>
              <a:endParaRPr lang="ja-JP" altLang="en-US" sz="1200" dirty="0">
                <a:latin typeface="+mn-ea"/>
              </a:endParaRPr>
            </a:p>
          </p:txBody>
        </p:sp>
      </p:grpSp>
      <p:grpSp>
        <p:nvGrpSpPr>
          <p:cNvPr id="52" name="グループ化 51">
            <a:extLst>
              <a:ext uri="{FF2B5EF4-FFF2-40B4-BE49-F238E27FC236}">
                <a16:creationId xmlns:a16="http://schemas.microsoft.com/office/drawing/2014/main" id="{F9E3C55C-8D10-A464-E610-FFBB6B2CCEE6}"/>
              </a:ext>
            </a:extLst>
          </p:cNvPr>
          <p:cNvGrpSpPr/>
          <p:nvPr/>
        </p:nvGrpSpPr>
        <p:grpSpPr>
          <a:xfrm>
            <a:off x="142875" y="4037101"/>
            <a:ext cx="3579291" cy="403863"/>
            <a:chOff x="142875" y="2724084"/>
            <a:chExt cx="3579291" cy="403863"/>
          </a:xfrm>
        </p:grpSpPr>
        <p:pic>
          <p:nvPicPr>
            <p:cNvPr id="53" name="図 52">
              <a:extLst>
                <a:ext uri="{FF2B5EF4-FFF2-40B4-BE49-F238E27FC236}">
                  <a16:creationId xmlns:a16="http://schemas.microsoft.com/office/drawing/2014/main" id="{C5039B9D-D779-583E-878A-4C34B91F0D81}"/>
                </a:ext>
              </a:extLst>
            </p:cNvPr>
            <p:cNvPicPr>
              <a:picLocks noChangeAspect="1"/>
            </p:cNvPicPr>
            <p:nvPr/>
          </p:nvPicPr>
          <p:blipFill>
            <a:blip r:embed="rId15"/>
            <a:stretch>
              <a:fillRect/>
            </a:stretch>
          </p:blipFill>
          <p:spPr>
            <a:xfrm>
              <a:off x="805845" y="2791349"/>
              <a:ext cx="261818" cy="288000"/>
            </a:xfrm>
            <a:prstGeom prst="rect">
              <a:avLst/>
            </a:prstGeom>
          </p:spPr>
        </p:pic>
        <p:pic>
          <p:nvPicPr>
            <p:cNvPr id="54" name="図 53">
              <a:extLst>
                <a:ext uri="{FF2B5EF4-FFF2-40B4-BE49-F238E27FC236}">
                  <a16:creationId xmlns:a16="http://schemas.microsoft.com/office/drawing/2014/main" id="{489F3E69-28C9-B869-71A4-FB53DACE8632}"/>
                </a:ext>
              </a:extLst>
            </p:cNvPr>
            <p:cNvPicPr>
              <a:picLocks noChangeAspect="1"/>
            </p:cNvPicPr>
            <p:nvPr/>
          </p:nvPicPr>
          <p:blipFill>
            <a:blip r:embed="rId16"/>
            <a:stretch>
              <a:fillRect/>
            </a:stretch>
          </p:blipFill>
          <p:spPr>
            <a:xfrm>
              <a:off x="142875" y="2791349"/>
              <a:ext cx="261819" cy="288000"/>
            </a:xfrm>
            <a:prstGeom prst="rect">
              <a:avLst/>
            </a:prstGeom>
          </p:spPr>
        </p:pic>
        <p:pic>
          <p:nvPicPr>
            <p:cNvPr id="55" name="図 54">
              <a:extLst>
                <a:ext uri="{FF2B5EF4-FFF2-40B4-BE49-F238E27FC236}">
                  <a16:creationId xmlns:a16="http://schemas.microsoft.com/office/drawing/2014/main" id="{0C36F4AA-D0B6-1EC2-A78D-1B19EB87993F}"/>
                </a:ext>
              </a:extLst>
            </p:cNvPr>
            <p:cNvPicPr>
              <a:picLocks noChangeAspect="1"/>
            </p:cNvPicPr>
            <p:nvPr/>
          </p:nvPicPr>
          <p:blipFill>
            <a:blip r:embed="rId17"/>
            <a:stretch>
              <a:fillRect/>
            </a:stretch>
          </p:blipFill>
          <p:spPr>
            <a:xfrm>
              <a:off x="363865" y="2791349"/>
              <a:ext cx="261819" cy="288000"/>
            </a:xfrm>
            <a:prstGeom prst="rect">
              <a:avLst/>
            </a:prstGeom>
          </p:spPr>
        </p:pic>
        <p:pic>
          <p:nvPicPr>
            <p:cNvPr id="56" name="図 55">
              <a:extLst>
                <a:ext uri="{FF2B5EF4-FFF2-40B4-BE49-F238E27FC236}">
                  <a16:creationId xmlns:a16="http://schemas.microsoft.com/office/drawing/2014/main" id="{EA1A9F06-6B90-8C21-10C5-6F4BAD604B3F}"/>
                </a:ext>
              </a:extLst>
            </p:cNvPr>
            <p:cNvPicPr>
              <a:picLocks noChangeAspect="1"/>
            </p:cNvPicPr>
            <p:nvPr/>
          </p:nvPicPr>
          <p:blipFill>
            <a:blip r:embed="rId18"/>
            <a:stretch>
              <a:fillRect/>
            </a:stretch>
          </p:blipFill>
          <p:spPr>
            <a:xfrm>
              <a:off x="1689804" y="2791349"/>
              <a:ext cx="261819" cy="288000"/>
            </a:xfrm>
            <a:prstGeom prst="rect">
              <a:avLst/>
            </a:prstGeom>
          </p:spPr>
        </p:pic>
        <p:pic>
          <p:nvPicPr>
            <p:cNvPr id="57" name="図 56">
              <a:extLst>
                <a:ext uri="{FF2B5EF4-FFF2-40B4-BE49-F238E27FC236}">
                  <a16:creationId xmlns:a16="http://schemas.microsoft.com/office/drawing/2014/main" id="{D801F5F7-3CCA-0F95-FDF1-4563C0E6DB30}"/>
                </a:ext>
              </a:extLst>
            </p:cNvPr>
            <p:cNvPicPr>
              <a:picLocks noChangeAspect="1"/>
            </p:cNvPicPr>
            <p:nvPr/>
          </p:nvPicPr>
          <p:blipFill>
            <a:blip r:embed="rId19"/>
            <a:stretch>
              <a:fillRect/>
            </a:stretch>
          </p:blipFill>
          <p:spPr>
            <a:xfrm>
              <a:off x="1910794" y="2791349"/>
              <a:ext cx="261819" cy="288000"/>
            </a:xfrm>
            <a:prstGeom prst="rect">
              <a:avLst/>
            </a:prstGeom>
          </p:spPr>
        </p:pic>
        <p:pic>
          <p:nvPicPr>
            <p:cNvPr id="58" name="図 57">
              <a:extLst>
                <a:ext uri="{FF2B5EF4-FFF2-40B4-BE49-F238E27FC236}">
                  <a16:creationId xmlns:a16="http://schemas.microsoft.com/office/drawing/2014/main" id="{DE3FCC97-64AB-20A0-0616-30D6CC8B3B6B}"/>
                </a:ext>
              </a:extLst>
            </p:cNvPr>
            <p:cNvPicPr>
              <a:picLocks noChangeAspect="1"/>
            </p:cNvPicPr>
            <p:nvPr/>
          </p:nvPicPr>
          <p:blipFill>
            <a:blip r:embed="rId20"/>
            <a:stretch>
              <a:fillRect/>
            </a:stretch>
          </p:blipFill>
          <p:spPr>
            <a:xfrm>
              <a:off x="2131784" y="2791349"/>
              <a:ext cx="261819" cy="288000"/>
            </a:xfrm>
            <a:prstGeom prst="rect">
              <a:avLst/>
            </a:prstGeom>
          </p:spPr>
        </p:pic>
        <p:pic>
          <p:nvPicPr>
            <p:cNvPr id="59" name="図 58">
              <a:extLst>
                <a:ext uri="{FF2B5EF4-FFF2-40B4-BE49-F238E27FC236}">
                  <a16:creationId xmlns:a16="http://schemas.microsoft.com/office/drawing/2014/main" id="{559B813C-5793-0039-E60A-00AE1616AAD4}"/>
                </a:ext>
              </a:extLst>
            </p:cNvPr>
            <p:cNvPicPr>
              <a:picLocks noChangeAspect="1"/>
            </p:cNvPicPr>
            <p:nvPr/>
          </p:nvPicPr>
          <p:blipFill>
            <a:blip r:embed="rId21"/>
            <a:stretch>
              <a:fillRect/>
            </a:stretch>
          </p:blipFill>
          <p:spPr>
            <a:xfrm>
              <a:off x="2352774" y="2791349"/>
              <a:ext cx="261819" cy="288000"/>
            </a:xfrm>
            <a:prstGeom prst="rect">
              <a:avLst/>
            </a:prstGeom>
          </p:spPr>
        </p:pic>
        <p:pic>
          <p:nvPicPr>
            <p:cNvPr id="60" name="図 59">
              <a:extLst>
                <a:ext uri="{FF2B5EF4-FFF2-40B4-BE49-F238E27FC236}">
                  <a16:creationId xmlns:a16="http://schemas.microsoft.com/office/drawing/2014/main" id="{E085A2F0-AA4E-5BA8-CD22-BD72CB938F75}"/>
                </a:ext>
              </a:extLst>
            </p:cNvPr>
            <p:cNvPicPr>
              <a:picLocks noChangeAspect="1"/>
            </p:cNvPicPr>
            <p:nvPr/>
          </p:nvPicPr>
          <p:blipFill>
            <a:blip r:embed="rId22"/>
            <a:stretch>
              <a:fillRect/>
            </a:stretch>
          </p:blipFill>
          <p:spPr>
            <a:xfrm>
              <a:off x="2573764" y="2791349"/>
              <a:ext cx="261819" cy="288000"/>
            </a:xfrm>
            <a:prstGeom prst="rect">
              <a:avLst/>
            </a:prstGeom>
          </p:spPr>
        </p:pic>
        <p:pic>
          <p:nvPicPr>
            <p:cNvPr id="61" name="図 60">
              <a:extLst>
                <a:ext uri="{FF2B5EF4-FFF2-40B4-BE49-F238E27FC236}">
                  <a16:creationId xmlns:a16="http://schemas.microsoft.com/office/drawing/2014/main" id="{45B62EC7-845F-10D6-2390-AB7E0E800221}"/>
                </a:ext>
              </a:extLst>
            </p:cNvPr>
            <p:cNvPicPr>
              <a:picLocks noChangeAspect="1"/>
            </p:cNvPicPr>
            <p:nvPr/>
          </p:nvPicPr>
          <p:blipFill>
            <a:blip r:embed="rId23"/>
            <a:stretch>
              <a:fillRect/>
            </a:stretch>
          </p:blipFill>
          <p:spPr>
            <a:xfrm>
              <a:off x="2794754" y="2791349"/>
              <a:ext cx="261819" cy="288000"/>
            </a:xfrm>
            <a:prstGeom prst="rect">
              <a:avLst/>
            </a:prstGeom>
          </p:spPr>
        </p:pic>
        <p:pic>
          <p:nvPicPr>
            <p:cNvPr id="63" name="図 62">
              <a:extLst>
                <a:ext uri="{FF2B5EF4-FFF2-40B4-BE49-F238E27FC236}">
                  <a16:creationId xmlns:a16="http://schemas.microsoft.com/office/drawing/2014/main" id="{198CD3DD-850C-6589-FE43-F0524B91884E}"/>
                </a:ext>
              </a:extLst>
            </p:cNvPr>
            <p:cNvPicPr>
              <a:picLocks noChangeAspect="1"/>
            </p:cNvPicPr>
            <p:nvPr/>
          </p:nvPicPr>
          <p:blipFill>
            <a:blip r:embed="rId24"/>
            <a:stretch>
              <a:fillRect/>
            </a:stretch>
          </p:blipFill>
          <p:spPr>
            <a:xfrm>
              <a:off x="3236734" y="2791349"/>
              <a:ext cx="261819" cy="288000"/>
            </a:xfrm>
            <a:prstGeom prst="rect">
              <a:avLst/>
            </a:prstGeom>
          </p:spPr>
        </p:pic>
        <p:sp>
          <p:nvSpPr>
            <p:cNvPr id="64" name="テキスト ボックス 63">
              <a:extLst>
                <a:ext uri="{FF2B5EF4-FFF2-40B4-BE49-F238E27FC236}">
                  <a16:creationId xmlns:a16="http://schemas.microsoft.com/office/drawing/2014/main" id="{778C7DBB-7A49-C886-E5E3-D5B20475DAEE}"/>
                </a:ext>
              </a:extLst>
            </p:cNvPr>
            <p:cNvSpPr txBox="1"/>
            <p:nvPr/>
          </p:nvSpPr>
          <p:spPr>
            <a:xfrm>
              <a:off x="2154681" y="2724084"/>
              <a:ext cx="216024" cy="84639"/>
            </a:xfrm>
            <a:prstGeom prst="rect">
              <a:avLst/>
            </a:prstGeom>
            <a:noFill/>
          </p:spPr>
          <p:txBody>
            <a:bodyPr wrap="square" lIns="0" tIns="0" rIns="0" bIns="0" rtlCol="0">
              <a:spAutoFit/>
            </a:bodyPr>
            <a:lstStyle/>
            <a:p>
              <a:pPr algn="ctr"/>
              <a:r>
                <a:rPr kumimoji="1" lang="ja-JP" altLang="en-US" sz="550" kern="0" spc="-70" dirty="0">
                  <a:solidFill>
                    <a:srgbClr val="542400"/>
                  </a:solidFill>
                  <a:latin typeface="+mn-ea"/>
                </a:rPr>
                <a:t>★★</a:t>
              </a:r>
            </a:p>
          </p:txBody>
        </p:sp>
        <p:sp>
          <p:nvSpPr>
            <p:cNvPr id="65" name="テキスト ボックス 64">
              <a:extLst>
                <a:ext uri="{FF2B5EF4-FFF2-40B4-BE49-F238E27FC236}">
                  <a16:creationId xmlns:a16="http://schemas.microsoft.com/office/drawing/2014/main" id="{76CA164E-8BB6-539C-4296-9C57E28E99A8}"/>
                </a:ext>
              </a:extLst>
            </p:cNvPr>
            <p:cNvSpPr txBox="1"/>
            <p:nvPr/>
          </p:nvSpPr>
          <p:spPr>
            <a:xfrm>
              <a:off x="2375671" y="2724084"/>
              <a:ext cx="216024" cy="84639"/>
            </a:xfrm>
            <a:prstGeom prst="rect">
              <a:avLst/>
            </a:prstGeom>
            <a:noFill/>
          </p:spPr>
          <p:txBody>
            <a:bodyPr wrap="square" lIns="0" tIns="0" rIns="0" bIns="0" rtlCol="0">
              <a:spAutoFit/>
            </a:bodyPr>
            <a:lstStyle/>
            <a:p>
              <a:pPr algn="ctr"/>
              <a:r>
                <a:rPr kumimoji="1" lang="ja-JP" altLang="en-US" sz="550" kern="0" spc="-70" dirty="0">
                  <a:solidFill>
                    <a:srgbClr val="542400"/>
                  </a:solidFill>
                  <a:latin typeface="+mn-ea"/>
                </a:rPr>
                <a:t>★★</a:t>
              </a:r>
            </a:p>
          </p:txBody>
        </p:sp>
        <p:sp>
          <p:nvSpPr>
            <p:cNvPr id="66" name="正方形/長方形 65">
              <a:extLst>
                <a:ext uri="{FF2B5EF4-FFF2-40B4-BE49-F238E27FC236}">
                  <a16:creationId xmlns:a16="http://schemas.microsoft.com/office/drawing/2014/main" id="{08661A14-D0F6-C010-69E9-4F4B871CA0C8}"/>
                </a:ext>
              </a:extLst>
            </p:cNvPr>
            <p:cNvSpPr/>
            <p:nvPr/>
          </p:nvSpPr>
          <p:spPr>
            <a:xfrm>
              <a:off x="1941326" y="3074086"/>
              <a:ext cx="206940" cy="53861"/>
            </a:xfrm>
            <a:prstGeom prst="rect">
              <a:avLst/>
            </a:prstGeom>
          </p:spPr>
          <p:txBody>
            <a:bodyPr wrap="square" lIns="0" tIns="0" rIns="0" bIns="0">
              <a:spAutoFit/>
            </a:bodyPr>
            <a:lstStyle/>
            <a:p>
              <a:pPr algn="r"/>
              <a:r>
                <a:rPr lang="en-US" altLang="ja-JP" sz="350" dirty="0">
                  <a:latin typeface="+mn-ea"/>
                </a:rPr>
                <a:t>※1</a:t>
              </a:r>
              <a:endParaRPr lang="ja-JP" altLang="en-US" sz="350" dirty="0">
                <a:latin typeface="+mn-ea"/>
              </a:endParaRPr>
            </a:p>
          </p:txBody>
        </p:sp>
        <p:sp>
          <p:nvSpPr>
            <p:cNvPr id="67" name="正方形/長方形 66">
              <a:extLst>
                <a:ext uri="{FF2B5EF4-FFF2-40B4-BE49-F238E27FC236}">
                  <a16:creationId xmlns:a16="http://schemas.microsoft.com/office/drawing/2014/main" id="{3485BCD3-6AC6-3765-847B-664292470EAD}"/>
                </a:ext>
              </a:extLst>
            </p:cNvPr>
            <p:cNvSpPr/>
            <p:nvPr/>
          </p:nvSpPr>
          <p:spPr>
            <a:xfrm>
              <a:off x="2824863" y="3074086"/>
              <a:ext cx="206940" cy="53861"/>
            </a:xfrm>
            <a:prstGeom prst="rect">
              <a:avLst/>
            </a:prstGeom>
          </p:spPr>
          <p:txBody>
            <a:bodyPr wrap="square" lIns="0" tIns="0" rIns="0" bIns="0">
              <a:spAutoFit/>
            </a:bodyPr>
            <a:lstStyle/>
            <a:p>
              <a:pPr algn="r"/>
              <a:r>
                <a:rPr lang="en-US" altLang="ja-JP" sz="350" dirty="0">
                  <a:latin typeface="+mn-ea"/>
                </a:rPr>
                <a:t>※2</a:t>
              </a:r>
              <a:endParaRPr lang="ja-JP" altLang="en-US" sz="350" dirty="0">
                <a:latin typeface="+mn-ea"/>
              </a:endParaRPr>
            </a:p>
          </p:txBody>
        </p:sp>
        <p:pic>
          <p:nvPicPr>
            <p:cNvPr id="69" name="図 68">
              <a:extLst>
                <a:ext uri="{FF2B5EF4-FFF2-40B4-BE49-F238E27FC236}">
                  <a16:creationId xmlns:a16="http://schemas.microsoft.com/office/drawing/2014/main" id="{4EAB7B3B-6C0B-BD09-6536-D9564D2CAC8A}"/>
                </a:ext>
              </a:extLst>
            </p:cNvPr>
            <p:cNvPicPr>
              <a:picLocks noChangeAspect="1"/>
            </p:cNvPicPr>
            <p:nvPr/>
          </p:nvPicPr>
          <p:blipFill>
            <a:blip r:embed="rId25"/>
            <a:stretch>
              <a:fillRect/>
            </a:stretch>
          </p:blipFill>
          <p:spPr>
            <a:xfrm>
              <a:off x="3457730" y="2791349"/>
              <a:ext cx="264436" cy="288000"/>
            </a:xfrm>
            <a:prstGeom prst="rect">
              <a:avLst/>
            </a:prstGeom>
          </p:spPr>
        </p:pic>
        <p:pic>
          <p:nvPicPr>
            <p:cNvPr id="70" name="図 69">
              <a:extLst>
                <a:ext uri="{FF2B5EF4-FFF2-40B4-BE49-F238E27FC236}">
                  <a16:creationId xmlns:a16="http://schemas.microsoft.com/office/drawing/2014/main" id="{6B6C5270-B927-43AC-5BBB-BAE6D34AF07F}"/>
                </a:ext>
              </a:extLst>
            </p:cNvPr>
            <p:cNvPicPr>
              <a:picLocks noChangeAspect="1"/>
            </p:cNvPicPr>
            <p:nvPr/>
          </p:nvPicPr>
          <p:blipFill>
            <a:blip r:embed="rId26"/>
            <a:stretch>
              <a:fillRect/>
            </a:stretch>
          </p:blipFill>
          <p:spPr>
            <a:xfrm>
              <a:off x="3015745" y="2791349"/>
              <a:ext cx="261818" cy="288000"/>
            </a:xfrm>
            <a:prstGeom prst="rect">
              <a:avLst/>
            </a:prstGeom>
          </p:spPr>
        </p:pic>
        <p:pic>
          <p:nvPicPr>
            <p:cNvPr id="81" name="図 80">
              <a:extLst>
                <a:ext uri="{FF2B5EF4-FFF2-40B4-BE49-F238E27FC236}">
                  <a16:creationId xmlns:a16="http://schemas.microsoft.com/office/drawing/2014/main" id="{38EB4889-3F4B-4559-B664-D0BECCEC34B0}"/>
                </a:ext>
              </a:extLst>
            </p:cNvPr>
            <p:cNvPicPr>
              <a:picLocks noChangeAspect="1"/>
            </p:cNvPicPr>
            <p:nvPr/>
          </p:nvPicPr>
          <p:blipFill>
            <a:blip r:embed="rId27"/>
            <a:stretch>
              <a:fillRect/>
            </a:stretch>
          </p:blipFill>
          <p:spPr>
            <a:xfrm>
              <a:off x="1026835" y="2791349"/>
              <a:ext cx="261818" cy="288000"/>
            </a:xfrm>
            <a:prstGeom prst="rect">
              <a:avLst/>
            </a:prstGeom>
          </p:spPr>
        </p:pic>
        <p:pic>
          <p:nvPicPr>
            <p:cNvPr id="83" name="図 82">
              <a:extLst>
                <a:ext uri="{FF2B5EF4-FFF2-40B4-BE49-F238E27FC236}">
                  <a16:creationId xmlns:a16="http://schemas.microsoft.com/office/drawing/2014/main" id="{F6AD9B02-EE4E-5057-A30B-C6C4D07C0566}"/>
                </a:ext>
              </a:extLst>
            </p:cNvPr>
            <p:cNvPicPr>
              <a:picLocks noChangeAspect="1"/>
            </p:cNvPicPr>
            <p:nvPr/>
          </p:nvPicPr>
          <p:blipFill>
            <a:blip r:embed="rId28"/>
            <a:stretch>
              <a:fillRect/>
            </a:stretch>
          </p:blipFill>
          <p:spPr>
            <a:xfrm>
              <a:off x="1247825" y="2791349"/>
              <a:ext cx="261818" cy="288000"/>
            </a:xfrm>
            <a:prstGeom prst="rect">
              <a:avLst/>
            </a:prstGeom>
          </p:spPr>
        </p:pic>
        <p:pic>
          <p:nvPicPr>
            <p:cNvPr id="86" name="図 85">
              <a:extLst>
                <a:ext uri="{FF2B5EF4-FFF2-40B4-BE49-F238E27FC236}">
                  <a16:creationId xmlns:a16="http://schemas.microsoft.com/office/drawing/2014/main" id="{93C30B8D-43A6-D38B-4830-0E0C4EBEC228}"/>
                </a:ext>
              </a:extLst>
            </p:cNvPr>
            <p:cNvPicPr>
              <a:picLocks noChangeAspect="1"/>
            </p:cNvPicPr>
            <p:nvPr/>
          </p:nvPicPr>
          <p:blipFill>
            <a:blip r:embed="rId29"/>
            <a:stretch>
              <a:fillRect/>
            </a:stretch>
          </p:blipFill>
          <p:spPr>
            <a:xfrm>
              <a:off x="1468815" y="2791349"/>
              <a:ext cx="261818" cy="288000"/>
            </a:xfrm>
            <a:prstGeom prst="rect">
              <a:avLst/>
            </a:prstGeom>
          </p:spPr>
        </p:pic>
        <p:pic>
          <p:nvPicPr>
            <p:cNvPr id="93" name="図 92">
              <a:extLst>
                <a:ext uri="{FF2B5EF4-FFF2-40B4-BE49-F238E27FC236}">
                  <a16:creationId xmlns:a16="http://schemas.microsoft.com/office/drawing/2014/main" id="{B7C33F68-4457-D935-767D-0D090CEA9094}"/>
                </a:ext>
              </a:extLst>
            </p:cNvPr>
            <p:cNvPicPr>
              <a:picLocks noChangeAspect="1"/>
            </p:cNvPicPr>
            <p:nvPr/>
          </p:nvPicPr>
          <p:blipFill>
            <a:blip r:embed="rId30"/>
            <a:stretch>
              <a:fillRect/>
            </a:stretch>
          </p:blipFill>
          <p:spPr>
            <a:xfrm>
              <a:off x="584855" y="2791349"/>
              <a:ext cx="261818" cy="288000"/>
            </a:xfrm>
            <a:prstGeom prst="rect">
              <a:avLst/>
            </a:prstGeom>
          </p:spPr>
        </p:pic>
      </p:grpSp>
      <p:grpSp>
        <p:nvGrpSpPr>
          <p:cNvPr id="95" name="グループ化 94">
            <a:extLst>
              <a:ext uri="{FF2B5EF4-FFF2-40B4-BE49-F238E27FC236}">
                <a16:creationId xmlns:a16="http://schemas.microsoft.com/office/drawing/2014/main" id="{389E12C9-7D6A-C3CF-E73B-000B1139B82B}"/>
              </a:ext>
            </a:extLst>
          </p:cNvPr>
          <p:cNvGrpSpPr/>
          <p:nvPr/>
        </p:nvGrpSpPr>
        <p:grpSpPr>
          <a:xfrm>
            <a:off x="3723147" y="4120207"/>
            <a:ext cx="574154" cy="217607"/>
            <a:chOff x="3575926" y="3121010"/>
            <a:chExt cx="785272" cy="297621"/>
          </a:xfrm>
        </p:grpSpPr>
        <p:pic>
          <p:nvPicPr>
            <p:cNvPr id="98" name="図 97">
              <a:extLst>
                <a:ext uri="{FF2B5EF4-FFF2-40B4-BE49-F238E27FC236}">
                  <a16:creationId xmlns:a16="http://schemas.microsoft.com/office/drawing/2014/main" id="{57CA8EB8-FD0C-5C84-2950-C98EA18315A4}"/>
                </a:ext>
              </a:extLst>
            </p:cNvPr>
            <p:cNvPicPr>
              <a:picLocks noChangeAspect="1"/>
            </p:cNvPicPr>
            <p:nvPr/>
          </p:nvPicPr>
          <p:blipFill>
            <a:blip r:embed="rId31"/>
            <a:stretch>
              <a:fillRect/>
            </a:stretch>
          </p:blipFill>
          <p:spPr>
            <a:xfrm>
              <a:off x="3575926" y="3121010"/>
              <a:ext cx="353275" cy="297621"/>
            </a:xfrm>
            <a:prstGeom prst="rect">
              <a:avLst/>
            </a:prstGeom>
          </p:spPr>
        </p:pic>
        <p:pic>
          <p:nvPicPr>
            <p:cNvPr id="99" name="図 98">
              <a:extLst>
                <a:ext uri="{FF2B5EF4-FFF2-40B4-BE49-F238E27FC236}">
                  <a16:creationId xmlns:a16="http://schemas.microsoft.com/office/drawing/2014/main" id="{FEAD19D8-39E7-9B01-0721-FCA8F395D575}"/>
                </a:ext>
              </a:extLst>
            </p:cNvPr>
            <p:cNvPicPr>
              <a:picLocks noChangeAspect="1"/>
            </p:cNvPicPr>
            <p:nvPr/>
          </p:nvPicPr>
          <p:blipFill>
            <a:blip r:embed="rId32"/>
            <a:stretch>
              <a:fillRect/>
            </a:stretch>
          </p:blipFill>
          <p:spPr>
            <a:xfrm>
              <a:off x="3961025" y="3121010"/>
              <a:ext cx="400173" cy="283457"/>
            </a:xfrm>
            <a:prstGeom prst="rect">
              <a:avLst/>
            </a:prstGeom>
          </p:spPr>
        </p:pic>
      </p:grpSp>
      <p:pic>
        <p:nvPicPr>
          <p:cNvPr id="107" name="Picture 2" descr="365日おそうじラクラク宣言">
            <a:extLst>
              <a:ext uri="{FF2B5EF4-FFF2-40B4-BE49-F238E27FC236}">
                <a16:creationId xmlns:a16="http://schemas.microsoft.com/office/drawing/2014/main" id="{4E6AD451-E019-771B-1CD7-065BA2370B25}"/>
              </a:ext>
            </a:extLst>
          </p:cNvPr>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4290040" y="4103343"/>
            <a:ext cx="312908" cy="281361"/>
          </a:xfrm>
          <a:prstGeom prst="rect">
            <a:avLst/>
          </a:prstGeom>
          <a:noFill/>
          <a:extLst>
            <a:ext uri="{909E8E84-426E-40DD-AFC4-6F175D3DCCD1}">
              <a14:hiddenFill xmlns:a14="http://schemas.microsoft.com/office/drawing/2010/main">
                <a:solidFill>
                  <a:srgbClr val="FFFFFF"/>
                </a:solidFill>
              </a14:hiddenFill>
            </a:ext>
          </a:extLst>
        </p:spPr>
      </p:pic>
      <p:sp>
        <p:nvSpPr>
          <p:cNvPr id="130" name="正方形/長方形 129">
            <a:extLst>
              <a:ext uri="{FF2B5EF4-FFF2-40B4-BE49-F238E27FC236}">
                <a16:creationId xmlns:a16="http://schemas.microsoft.com/office/drawing/2014/main" id="{EECDF599-CD93-8B99-F65A-6E10D323F4CD}"/>
              </a:ext>
            </a:extLst>
          </p:cNvPr>
          <p:cNvSpPr/>
          <p:nvPr/>
        </p:nvSpPr>
        <p:spPr>
          <a:xfrm>
            <a:off x="147622" y="4450464"/>
            <a:ext cx="4768865" cy="246221"/>
          </a:xfrm>
          <a:prstGeom prst="rect">
            <a:avLst/>
          </a:prstGeom>
        </p:spPr>
        <p:txBody>
          <a:bodyPr wrap="square" lIns="0" tIns="0" rIns="0" bIns="0">
            <a:spAutoFit/>
          </a:bodyPr>
          <a:lstStyle/>
          <a:p>
            <a:r>
              <a:rPr lang="ja-JP" altLang="en-US" sz="400" dirty="0">
                <a:latin typeface="+mn-ea"/>
              </a:rPr>
              <a:t>●マイスターズウッドフロアー ダブルコートは自然な仕上がり表現のため色・柄のバラツキを持たせています。施工時には仮並べを行い、部屋全体の色・柄のバランスをご確認ください。 ●「エコ配慮」とは、木質系の再生資源及びパナソニック独自基準に基づく、再生可能な森林から産出された木材（森林認証材、植林材、国産材など）を使用していることを表しています。 ●「複合合板」とは、複数の板を接着剤で貼り合わせたり、表面の傷やへこみに配慮した材料などを複合させた基材のことを表しています。</a:t>
            </a:r>
            <a:r>
              <a:rPr lang="en-US" altLang="ja-JP" sz="400" dirty="0">
                <a:latin typeface="+mn-ea"/>
              </a:rPr>
              <a:t>※1 </a:t>
            </a:r>
            <a:r>
              <a:rPr lang="ja-JP" altLang="en-US" sz="400" dirty="0">
                <a:latin typeface="+mn-ea"/>
              </a:rPr>
              <a:t>表面保護のためワックスもかけられますが、床材表面の塗膜性能は発揮できなくなります。 </a:t>
            </a:r>
            <a:r>
              <a:rPr lang="en-US" altLang="ja-JP" sz="400" dirty="0">
                <a:latin typeface="+mn-ea"/>
              </a:rPr>
              <a:t>※2 </a:t>
            </a:r>
            <a:r>
              <a:rPr lang="ja-JP" altLang="en-US" sz="400" dirty="0">
                <a:latin typeface="+mn-ea"/>
              </a:rPr>
              <a:t>球状及び金属製キャスターや、小径のキャスター付き家具はご使用をお避けください。へこみや傷が発生する場合があります。 </a:t>
            </a:r>
            <a:r>
              <a:rPr lang="en-US" altLang="ja-JP" sz="400" dirty="0">
                <a:latin typeface="+mn-ea"/>
              </a:rPr>
              <a:t>※</a:t>
            </a:r>
            <a:r>
              <a:rPr lang="ja-JP" altLang="en-US" sz="400" dirty="0">
                <a:latin typeface="+mn-ea"/>
              </a:rPr>
              <a:t>天然木ならではのキャラクターについてはカタログをご参照ください。</a:t>
            </a:r>
          </a:p>
        </p:txBody>
      </p:sp>
      <p:grpSp>
        <p:nvGrpSpPr>
          <p:cNvPr id="24" name="グループ化 23">
            <a:extLst>
              <a:ext uri="{FF2B5EF4-FFF2-40B4-BE49-F238E27FC236}">
                <a16:creationId xmlns:a16="http://schemas.microsoft.com/office/drawing/2014/main" id="{F90772F6-241A-298D-E55C-041FE5DF1D2A}"/>
              </a:ext>
            </a:extLst>
          </p:cNvPr>
          <p:cNvGrpSpPr/>
          <p:nvPr/>
        </p:nvGrpSpPr>
        <p:grpSpPr>
          <a:xfrm>
            <a:off x="5987515" y="4727418"/>
            <a:ext cx="1884161" cy="1959242"/>
            <a:chOff x="6009759" y="4727418"/>
            <a:chExt cx="1884161" cy="1959242"/>
          </a:xfrm>
        </p:grpSpPr>
        <p:sp>
          <p:nvSpPr>
            <p:cNvPr id="26" name="Rectangle 14">
              <a:extLst>
                <a:ext uri="{FF2B5EF4-FFF2-40B4-BE49-F238E27FC236}">
                  <a16:creationId xmlns:a16="http://schemas.microsoft.com/office/drawing/2014/main" id="{17DC9348-0080-DB4D-6A7F-FA8EBCF5D9CE}"/>
                </a:ext>
              </a:extLst>
            </p:cNvPr>
            <p:cNvSpPr>
              <a:spLocks noChangeArrowheads="1"/>
            </p:cNvSpPr>
            <p:nvPr/>
          </p:nvSpPr>
          <p:spPr bwMode="auto">
            <a:xfrm>
              <a:off x="6009759" y="4727418"/>
              <a:ext cx="1884161" cy="1943616"/>
            </a:xfrm>
            <a:prstGeom prst="rect">
              <a:avLst/>
            </a:prstGeom>
            <a:solidFill>
              <a:srgbClr val="F7F7D6"/>
            </a:solidFill>
            <a:ln w="6350">
              <a:noFill/>
              <a:miter lim="800000"/>
              <a:headEnd/>
              <a:tailEnd/>
            </a:ln>
            <a:effectLst/>
          </p:spPr>
          <p:txBody>
            <a:bodyPr wrap="none" anchor="ctr"/>
            <a:lstStyle/>
            <a:p>
              <a:pPr algn="ctr"/>
              <a:endParaRPr lang="ja-JP" altLang="en-US" sz="1200" dirty="0">
                <a:solidFill>
                  <a:srgbClr val="C0C0C0"/>
                </a:solidFill>
                <a:latin typeface="+mn-ea"/>
              </a:endParaRPr>
            </a:p>
          </p:txBody>
        </p:sp>
        <p:sp>
          <p:nvSpPr>
            <p:cNvPr id="27" name="正方形/長方形 26">
              <a:extLst>
                <a:ext uri="{FF2B5EF4-FFF2-40B4-BE49-F238E27FC236}">
                  <a16:creationId xmlns:a16="http://schemas.microsoft.com/office/drawing/2014/main" id="{2733BF5B-3D32-93DE-BD21-3995EE849074}"/>
                </a:ext>
              </a:extLst>
            </p:cNvPr>
            <p:cNvSpPr/>
            <p:nvPr/>
          </p:nvSpPr>
          <p:spPr>
            <a:xfrm>
              <a:off x="6092297" y="5986505"/>
              <a:ext cx="1538883" cy="246221"/>
            </a:xfrm>
            <a:prstGeom prst="rect">
              <a:avLst/>
            </a:prstGeom>
          </p:spPr>
          <p:txBody>
            <a:bodyPr wrap="none" lIns="0" tIns="0" rIns="0" bIns="0">
              <a:spAutoFit/>
            </a:bodyPr>
            <a:lstStyle/>
            <a:p>
              <a:r>
                <a:rPr lang="ja-JP" altLang="en-US" sz="800" b="1" dirty="0">
                  <a:latin typeface="+mn-ea"/>
                </a:rPr>
                <a:t>同じ突き板をつかって統一感を演出</a:t>
              </a:r>
              <a:endParaRPr lang="en-US" altLang="ja-JP" sz="800" b="1" dirty="0">
                <a:latin typeface="+mn-ea"/>
              </a:endParaRPr>
            </a:p>
            <a:p>
              <a:r>
                <a:rPr lang="ja-JP" altLang="en-US" sz="800" b="1" dirty="0">
                  <a:latin typeface="+mn-ea"/>
                </a:rPr>
                <a:t>マイスターズウッド階段</a:t>
              </a:r>
            </a:p>
          </p:txBody>
        </p:sp>
        <p:pic>
          <p:nvPicPr>
            <p:cNvPr id="31" name="図 30">
              <a:extLst>
                <a:ext uri="{FF2B5EF4-FFF2-40B4-BE49-F238E27FC236}">
                  <a16:creationId xmlns:a16="http://schemas.microsoft.com/office/drawing/2014/main" id="{81A1E0A2-8708-487B-33CB-90DB77282E5D}"/>
                </a:ext>
              </a:extLst>
            </p:cNvPr>
            <p:cNvPicPr>
              <a:picLocks noChangeAspect="1"/>
            </p:cNvPicPr>
            <p:nvPr/>
          </p:nvPicPr>
          <p:blipFill rotWithShape="1">
            <a:blip r:embed="rId34">
              <a:extLst>
                <a:ext uri="{28A0092B-C50C-407E-A947-70E740481C1C}">
                  <a14:useLocalDpi xmlns:a14="http://schemas.microsoft.com/office/drawing/2010/main" val="0"/>
                </a:ext>
              </a:extLst>
            </a:blip>
            <a:srcRect/>
            <a:stretch/>
          </p:blipFill>
          <p:spPr>
            <a:xfrm>
              <a:off x="6103054" y="5095980"/>
              <a:ext cx="1690145" cy="854929"/>
            </a:xfrm>
            <a:prstGeom prst="rect">
              <a:avLst/>
            </a:prstGeom>
          </p:spPr>
        </p:pic>
        <p:sp>
          <p:nvSpPr>
            <p:cNvPr id="32" name="正方形/長方形 31">
              <a:extLst>
                <a:ext uri="{FF2B5EF4-FFF2-40B4-BE49-F238E27FC236}">
                  <a16:creationId xmlns:a16="http://schemas.microsoft.com/office/drawing/2014/main" id="{F63EFAF3-8884-D380-CE88-6F5E0186EACC}"/>
                </a:ext>
              </a:extLst>
            </p:cNvPr>
            <p:cNvSpPr/>
            <p:nvPr/>
          </p:nvSpPr>
          <p:spPr>
            <a:xfrm>
              <a:off x="6092297" y="6301939"/>
              <a:ext cx="1700902" cy="384721"/>
            </a:xfrm>
            <a:prstGeom prst="rect">
              <a:avLst/>
            </a:prstGeom>
          </p:spPr>
          <p:txBody>
            <a:bodyPr wrap="square" lIns="0" tIns="0" rIns="0" bIns="0">
              <a:spAutoFit/>
            </a:bodyPr>
            <a:lstStyle/>
            <a:p>
              <a:r>
                <a:rPr lang="ja-JP" altLang="en-US" sz="600" dirty="0">
                  <a:latin typeface="+mn-ea"/>
                </a:rPr>
                <a:t>マイスターズウッドの床材と同じ素材。</a:t>
              </a:r>
            </a:p>
            <a:p>
              <a:r>
                <a:rPr lang="ja-JP" altLang="en-US" sz="600" dirty="0">
                  <a:latin typeface="+mn-ea"/>
                </a:rPr>
                <a:t>床材と揃えることで統一感のある空間を演出できる“天然木突き板仕上げ”階段です。</a:t>
              </a:r>
              <a:endParaRPr lang="en-US" altLang="ja-JP" sz="600" dirty="0">
                <a:latin typeface="+mn-ea"/>
              </a:endParaRPr>
            </a:p>
            <a:p>
              <a:r>
                <a:rPr lang="ja-JP" altLang="en-US" sz="350" dirty="0">
                  <a:latin typeface="+mn-ea"/>
                </a:rPr>
                <a:t>上記</a:t>
              </a:r>
              <a:r>
                <a:rPr lang="en-US" altLang="ja-JP" sz="350" dirty="0">
                  <a:latin typeface="+mn-ea"/>
                </a:rPr>
                <a:t>※</a:t>
              </a:r>
              <a:r>
                <a:rPr lang="ja-JP" altLang="en-US" sz="350" dirty="0">
                  <a:latin typeface="+mn-ea"/>
                </a:rPr>
                <a:t>の</a:t>
              </a:r>
              <a:r>
                <a:rPr lang="en-US" altLang="ja-JP" sz="350" dirty="0">
                  <a:latin typeface="+mn-ea"/>
                </a:rPr>
                <a:t>4</a:t>
              </a:r>
              <a:r>
                <a:rPr lang="ja-JP" altLang="en-US" sz="350" dirty="0">
                  <a:latin typeface="+mn-ea"/>
                </a:rPr>
                <a:t>色は同色の突き板の踏み板をご用意していませんが、ベリティス階段とコーディネイトが可能です。</a:t>
              </a:r>
            </a:p>
          </p:txBody>
        </p:sp>
        <p:sp>
          <p:nvSpPr>
            <p:cNvPr id="33" name="正方形/長方形 32">
              <a:extLst>
                <a:ext uri="{FF2B5EF4-FFF2-40B4-BE49-F238E27FC236}">
                  <a16:creationId xmlns:a16="http://schemas.microsoft.com/office/drawing/2014/main" id="{CEEB4B47-1CA1-99E2-E1C2-7190EAA68E23}"/>
                </a:ext>
              </a:extLst>
            </p:cNvPr>
            <p:cNvSpPr/>
            <p:nvPr/>
          </p:nvSpPr>
          <p:spPr>
            <a:xfrm>
              <a:off x="6009759" y="4822188"/>
              <a:ext cx="1865847" cy="184666"/>
            </a:xfrm>
            <a:prstGeom prst="rect">
              <a:avLst/>
            </a:prstGeom>
          </p:spPr>
          <p:txBody>
            <a:bodyPr wrap="square" lIns="0" tIns="0" rIns="0" bIns="0">
              <a:spAutoFit/>
            </a:bodyPr>
            <a:lstStyle/>
            <a:p>
              <a:pPr algn="ctr"/>
              <a:r>
                <a:rPr lang="ja-JP" altLang="en-US" sz="1200" b="1" dirty="0">
                  <a:solidFill>
                    <a:srgbClr val="953735"/>
                  </a:solidFill>
                  <a:latin typeface="+mn-ea"/>
                </a:rPr>
                <a:t>おすすめの階段</a:t>
              </a:r>
            </a:p>
          </p:txBody>
        </p:sp>
      </p:grpSp>
      <p:grpSp>
        <p:nvGrpSpPr>
          <p:cNvPr id="36" name="グループ化 35">
            <a:extLst>
              <a:ext uri="{FF2B5EF4-FFF2-40B4-BE49-F238E27FC236}">
                <a16:creationId xmlns:a16="http://schemas.microsoft.com/office/drawing/2014/main" id="{F0A240A2-9E95-DF4B-C0DE-7B95BA7BEBED}"/>
              </a:ext>
            </a:extLst>
          </p:cNvPr>
          <p:cNvGrpSpPr/>
          <p:nvPr/>
        </p:nvGrpSpPr>
        <p:grpSpPr>
          <a:xfrm>
            <a:off x="142875" y="4727418"/>
            <a:ext cx="5817893" cy="1943616"/>
            <a:chOff x="142875" y="4727418"/>
            <a:chExt cx="5817893" cy="1943616"/>
          </a:xfrm>
        </p:grpSpPr>
        <p:grpSp>
          <p:nvGrpSpPr>
            <p:cNvPr id="128" name="グループ化 127">
              <a:extLst>
                <a:ext uri="{FF2B5EF4-FFF2-40B4-BE49-F238E27FC236}">
                  <a16:creationId xmlns:a16="http://schemas.microsoft.com/office/drawing/2014/main" id="{A16FF922-837D-10C7-B342-43DFF2D72EDF}"/>
                </a:ext>
              </a:extLst>
            </p:cNvPr>
            <p:cNvGrpSpPr/>
            <p:nvPr/>
          </p:nvGrpSpPr>
          <p:grpSpPr>
            <a:xfrm>
              <a:off x="142875" y="4727418"/>
              <a:ext cx="5817893" cy="1943616"/>
              <a:chOff x="142875" y="4727418"/>
              <a:chExt cx="5817893" cy="1943616"/>
            </a:xfrm>
          </p:grpSpPr>
          <p:sp>
            <p:nvSpPr>
              <p:cNvPr id="20" name="Rectangle 14">
                <a:extLst>
                  <a:ext uri="{FF2B5EF4-FFF2-40B4-BE49-F238E27FC236}">
                    <a16:creationId xmlns:a16="http://schemas.microsoft.com/office/drawing/2014/main" id="{5B5963BF-E5BD-498B-BB8B-F14533A11F49}"/>
                  </a:ext>
                </a:extLst>
              </p:cNvPr>
              <p:cNvSpPr>
                <a:spLocks noChangeArrowheads="1"/>
              </p:cNvSpPr>
              <p:nvPr/>
            </p:nvSpPr>
            <p:spPr bwMode="auto">
              <a:xfrm>
                <a:off x="142875" y="4727418"/>
                <a:ext cx="5817892" cy="1943616"/>
              </a:xfrm>
              <a:prstGeom prst="rect">
                <a:avLst/>
              </a:prstGeom>
              <a:solidFill>
                <a:srgbClr val="CCCC00">
                  <a:alpha val="16078"/>
                </a:srgbClr>
              </a:solidFill>
              <a:ln w="6350">
                <a:solidFill>
                  <a:srgbClr val="FFFFE7"/>
                </a:solidFill>
                <a:miter lim="800000"/>
                <a:headEnd/>
                <a:tailEnd/>
              </a:ln>
              <a:effectLst/>
            </p:spPr>
            <p:txBody>
              <a:bodyPr wrap="none" anchor="ctr"/>
              <a:lstStyle/>
              <a:p>
                <a:pPr algn="ctr"/>
                <a:endParaRPr lang="ja-JP" altLang="en-US" sz="1200" dirty="0">
                  <a:solidFill>
                    <a:srgbClr val="009999"/>
                  </a:solidFill>
                  <a:latin typeface="+mn-ea"/>
                </a:endParaRPr>
              </a:p>
            </p:txBody>
          </p:sp>
          <p:sp>
            <p:nvSpPr>
              <p:cNvPr id="21" name="正方形/長方形 20">
                <a:extLst>
                  <a:ext uri="{FF2B5EF4-FFF2-40B4-BE49-F238E27FC236}">
                    <a16:creationId xmlns:a16="http://schemas.microsoft.com/office/drawing/2014/main" id="{CD8A6D48-2A89-74C5-C08E-6F58E09F9276}"/>
                  </a:ext>
                </a:extLst>
              </p:cNvPr>
              <p:cNvSpPr/>
              <p:nvPr/>
            </p:nvSpPr>
            <p:spPr>
              <a:xfrm>
                <a:off x="142876" y="4822188"/>
                <a:ext cx="5817892" cy="184666"/>
              </a:xfrm>
              <a:prstGeom prst="rect">
                <a:avLst/>
              </a:prstGeom>
            </p:spPr>
            <p:txBody>
              <a:bodyPr wrap="square" lIns="0" tIns="0" rIns="0" bIns="0">
                <a:spAutoFit/>
              </a:bodyPr>
              <a:lstStyle/>
              <a:p>
                <a:pPr algn="ctr"/>
                <a:r>
                  <a:rPr lang="ja-JP" altLang="en-US" sz="1200" b="1" dirty="0">
                    <a:solidFill>
                      <a:srgbClr val="953735"/>
                    </a:solidFill>
                    <a:latin typeface="+mn-ea"/>
                  </a:rPr>
                  <a:t>豊富な色柄を揃えたスタンダードなシリーズです。</a:t>
                </a:r>
              </a:p>
            </p:txBody>
          </p:sp>
          <p:grpSp>
            <p:nvGrpSpPr>
              <p:cNvPr id="109" name="グループ化 108">
                <a:extLst>
                  <a:ext uri="{FF2B5EF4-FFF2-40B4-BE49-F238E27FC236}">
                    <a16:creationId xmlns:a16="http://schemas.microsoft.com/office/drawing/2014/main" id="{0FC765B9-DAC1-4E6F-B8C1-BD6D59BA23E8}"/>
                  </a:ext>
                </a:extLst>
              </p:cNvPr>
              <p:cNvGrpSpPr/>
              <p:nvPr/>
            </p:nvGrpSpPr>
            <p:grpSpPr>
              <a:xfrm>
                <a:off x="242462" y="5989644"/>
                <a:ext cx="1270485" cy="538054"/>
                <a:chOff x="599242" y="5989644"/>
                <a:chExt cx="1270485" cy="538054"/>
              </a:xfrm>
            </p:grpSpPr>
            <p:sp>
              <p:nvSpPr>
                <p:cNvPr id="103" name="正方形/長方形 102">
                  <a:extLst>
                    <a:ext uri="{FF2B5EF4-FFF2-40B4-BE49-F238E27FC236}">
                      <a16:creationId xmlns:a16="http://schemas.microsoft.com/office/drawing/2014/main" id="{0963A016-96A4-8461-670D-139FEAAAC0A7}"/>
                    </a:ext>
                  </a:extLst>
                </p:cNvPr>
                <p:cNvSpPr/>
                <p:nvPr/>
              </p:nvSpPr>
              <p:spPr>
                <a:xfrm>
                  <a:off x="599242" y="5989644"/>
                  <a:ext cx="1270485" cy="153888"/>
                </a:xfrm>
                <a:prstGeom prst="rect">
                  <a:avLst/>
                </a:prstGeom>
              </p:spPr>
              <p:txBody>
                <a:bodyPr wrap="square" lIns="0" tIns="0" rIns="0" bIns="0">
                  <a:spAutoFit/>
                </a:bodyPr>
                <a:lstStyle/>
                <a:p>
                  <a:r>
                    <a:rPr lang="ja-JP" altLang="en-US" sz="1000" b="1" dirty="0">
                      <a:latin typeface="+mn-ea"/>
                    </a:rPr>
                    <a:t>ダブルコート</a:t>
                  </a:r>
                </a:p>
              </p:txBody>
            </p:sp>
            <p:sp>
              <p:nvSpPr>
                <p:cNvPr id="104" name="正方形/長方形 103">
                  <a:extLst>
                    <a:ext uri="{FF2B5EF4-FFF2-40B4-BE49-F238E27FC236}">
                      <a16:creationId xmlns:a16="http://schemas.microsoft.com/office/drawing/2014/main" id="{8173CB09-74C4-7329-5605-97B4CA9BFB79}"/>
                    </a:ext>
                  </a:extLst>
                </p:cNvPr>
                <p:cNvSpPr/>
                <p:nvPr/>
              </p:nvSpPr>
              <p:spPr>
                <a:xfrm>
                  <a:off x="599244" y="6204533"/>
                  <a:ext cx="1029044" cy="323165"/>
                </a:xfrm>
                <a:prstGeom prst="rect">
                  <a:avLst/>
                </a:prstGeom>
              </p:spPr>
              <p:txBody>
                <a:bodyPr wrap="square" lIns="0" tIns="0" rIns="0" bIns="0">
                  <a:spAutoFit/>
                </a:bodyPr>
                <a:lstStyle/>
                <a:p>
                  <a:r>
                    <a:rPr lang="ja-JP" altLang="en-US" sz="800" dirty="0">
                      <a:latin typeface="+mn-ea"/>
                    </a:rPr>
                    <a:t>塗装を重ねることで、</a:t>
                  </a:r>
                  <a:endParaRPr lang="en-US" altLang="ja-JP" sz="800" dirty="0">
                    <a:latin typeface="+mn-ea"/>
                  </a:endParaRPr>
                </a:p>
                <a:p>
                  <a:r>
                    <a:rPr lang="ja-JP" altLang="en-US" sz="800" dirty="0">
                      <a:latin typeface="+mn-ea"/>
                    </a:rPr>
                    <a:t>より傷に強く。</a:t>
                  </a:r>
                  <a:endParaRPr lang="en-US" altLang="ja-JP" sz="800" dirty="0">
                    <a:latin typeface="+mn-ea"/>
                  </a:endParaRPr>
                </a:p>
                <a:p>
                  <a:r>
                    <a:rPr lang="en-US" altLang="ja-JP" sz="500" dirty="0">
                      <a:latin typeface="+mn-ea"/>
                    </a:rPr>
                    <a:t>※</a:t>
                  </a:r>
                  <a:r>
                    <a:rPr lang="ja-JP" altLang="en-US" sz="500" dirty="0">
                      <a:latin typeface="+mn-ea"/>
                    </a:rPr>
                    <a:t>イラストはイメージです。</a:t>
                  </a:r>
                </a:p>
              </p:txBody>
            </p:sp>
          </p:grpSp>
          <p:grpSp>
            <p:nvGrpSpPr>
              <p:cNvPr id="119" name="グループ化 118">
                <a:extLst>
                  <a:ext uri="{FF2B5EF4-FFF2-40B4-BE49-F238E27FC236}">
                    <a16:creationId xmlns:a16="http://schemas.microsoft.com/office/drawing/2014/main" id="{F89FEC5E-ECE2-09EE-277A-4F9E9DF460D0}"/>
                  </a:ext>
                </a:extLst>
              </p:cNvPr>
              <p:cNvGrpSpPr/>
              <p:nvPr/>
            </p:nvGrpSpPr>
            <p:grpSpPr>
              <a:xfrm>
                <a:off x="1761172" y="5096351"/>
                <a:ext cx="1524337" cy="1451473"/>
                <a:chOff x="1761172" y="5096351"/>
                <a:chExt cx="1524337" cy="1451473"/>
              </a:xfrm>
            </p:grpSpPr>
            <p:grpSp>
              <p:nvGrpSpPr>
                <p:cNvPr id="28" name="グループ化 27">
                  <a:extLst>
                    <a:ext uri="{FF2B5EF4-FFF2-40B4-BE49-F238E27FC236}">
                      <a16:creationId xmlns:a16="http://schemas.microsoft.com/office/drawing/2014/main" id="{9630AE75-D1E6-3C24-F8FA-4DC237510CB2}"/>
                    </a:ext>
                  </a:extLst>
                </p:cNvPr>
                <p:cNvGrpSpPr/>
                <p:nvPr/>
              </p:nvGrpSpPr>
              <p:grpSpPr>
                <a:xfrm>
                  <a:off x="1761172" y="5989644"/>
                  <a:ext cx="1524337" cy="558180"/>
                  <a:chOff x="5417430" y="5989644"/>
                  <a:chExt cx="1524337" cy="558180"/>
                </a:xfrm>
              </p:grpSpPr>
              <p:sp>
                <p:nvSpPr>
                  <p:cNvPr id="29" name="正方形/長方形 28">
                    <a:extLst>
                      <a:ext uri="{FF2B5EF4-FFF2-40B4-BE49-F238E27FC236}">
                        <a16:creationId xmlns:a16="http://schemas.microsoft.com/office/drawing/2014/main" id="{C2043B24-0F2F-1406-98B9-F7DF815DD238}"/>
                      </a:ext>
                    </a:extLst>
                  </p:cNvPr>
                  <p:cNvSpPr/>
                  <p:nvPr/>
                </p:nvSpPr>
                <p:spPr>
                  <a:xfrm>
                    <a:off x="5417431" y="6301603"/>
                    <a:ext cx="1524336" cy="246221"/>
                  </a:xfrm>
                  <a:prstGeom prst="rect">
                    <a:avLst/>
                  </a:prstGeom>
                </p:spPr>
                <p:txBody>
                  <a:bodyPr wrap="square" lIns="0" tIns="0" rIns="0" bIns="0">
                    <a:spAutoFit/>
                  </a:bodyPr>
                  <a:lstStyle/>
                  <a:p>
                    <a:r>
                      <a:rPr lang="ja-JP" altLang="en-US" sz="600" dirty="0">
                        <a:latin typeface="+mn-ea"/>
                      </a:rPr>
                      <a:t>椅子などを勢いよく擦った際にできるすり傷にも強く、美しい空間を長く維持することができます。</a:t>
                    </a:r>
                    <a:endParaRPr lang="en-US" altLang="ja-JP" sz="600" dirty="0">
                      <a:latin typeface="+mn-ea"/>
                    </a:endParaRPr>
                  </a:p>
                  <a:p>
                    <a:r>
                      <a:rPr lang="en-US" altLang="ja-JP" sz="400" dirty="0">
                        <a:latin typeface="+mn-ea"/>
                      </a:rPr>
                      <a:t>※</a:t>
                    </a:r>
                    <a:r>
                      <a:rPr lang="ja-JP" altLang="en-US" sz="400" dirty="0">
                        <a:latin typeface="+mn-ea"/>
                      </a:rPr>
                      <a:t>条件によっては、表面に傷がつく場合があります。</a:t>
                    </a:r>
                  </a:p>
                </p:txBody>
              </p:sp>
              <p:sp>
                <p:nvSpPr>
                  <p:cNvPr id="30" name="正方形/長方形 29">
                    <a:extLst>
                      <a:ext uri="{FF2B5EF4-FFF2-40B4-BE49-F238E27FC236}">
                        <a16:creationId xmlns:a16="http://schemas.microsoft.com/office/drawing/2014/main" id="{8D2234D4-7D4D-CDC2-02EC-94B76DB3477F}"/>
                      </a:ext>
                    </a:extLst>
                  </p:cNvPr>
                  <p:cNvSpPr/>
                  <p:nvPr/>
                </p:nvSpPr>
                <p:spPr>
                  <a:xfrm>
                    <a:off x="5417430" y="5989644"/>
                    <a:ext cx="1212812" cy="246221"/>
                  </a:xfrm>
                  <a:prstGeom prst="rect">
                    <a:avLst/>
                  </a:prstGeom>
                </p:spPr>
                <p:txBody>
                  <a:bodyPr wrap="square" lIns="0" tIns="0" rIns="0" bIns="0">
                    <a:spAutoFit/>
                  </a:bodyPr>
                  <a:lstStyle/>
                  <a:p>
                    <a:r>
                      <a:rPr lang="ja-JP" altLang="en-US" sz="800" b="1" dirty="0">
                        <a:latin typeface="+mn-ea"/>
                      </a:rPr>
                      <a:t>すり傷がつきにくく、</a:t>
                    </a:r>
                    <a:endParaRPr lang="en-US" altLang="ja-JP" sz="800" b="1" dirty="0">
                      <a:latin typeface="+mn-ea"/>
                    </a:endParaRPr>
                  </a:p>
                  <a:p>
                    <a:r>
                      <a:rPr lang="ja-JP" altLang="en-US" sz="800" b="1" dirty="0">
                        <a:latin typeface="+mn-ea"/>
                      </a:rPr>
                      <a:t>美しさが長持ち。</a:t>
                    </a:r>
                  </a:p>
                </p:txBody>
              </p:sp>
            </p:grpSp>
            <p:pic>
              <p:nvPicPr>
                <p:cNvPr id="114" name="図 113">
                  <a:extLst>
                    <a:ext uri="{FF2B5EF4-FFF2-40B4-BE49-F238E27FC236}">
                      <a16:creationId xmlns:a16="http://schemas.microsoft.com/office/drawing/2014/main" id="{4542FF3D-A85D-A476-7E33-8DD57FBDE835}"/>
                    </a:ext>
                  </a:extLst>
                </p:cNvPr>
                <p:cNvPicPr>
                  <a:picLocks noChangeAspect="1"/>
                </p:cNvPicPr>
                <p:nvPr/>
              </p:nvPicPr>
              <p:blipFill>
                <a:blip r:embed="rId35"/>
                <a:stretch>
                  <a:fillRect/>
                </a:stretch>
              </p:blipFill>
              <p:spPr>
                <a:xfrm>
                  <a:off x="1761172" y="5096351"/>
                  <a:ext cx="1524337" cy="856800"/>
                </a:xfrm>
                <a:prstGeom prst="rect">
                  <a:avLst/>
                </a:prstGeom>
              </p:spPr>
            </p:pic>
          </p:grpSp>
          <p:grpSp>
            <p:nvGrpSpPr>
              <p:cNvPr id="118" name="グループ化 117">
                <a:extLst>
                  <a:ext uri="{FF2B5EF4-FFF2-40B4-BE49-F238E27FC236}">
                    <a16:creationId xmlns:a16="http://schemas.microsoft.com/office/drawing/2014/main" id="{179019F1-06EE-35BD-BC44-E638887B4146}"/>
                  </a:ext>
                </a:extLst>
              </p:cNvPr>
              <p:cNvGrpSpPr/>
              <p:nvPr/>
            </p:nvGrpSpPr>
            <p:grpSpPr>
              <a:xfrm>
                <a:off x="3365809" y="5096351"/>
                <a:ext cx="1528901" cy="1482251"/>
                <a:chOff x="3365809" y="5096351"/>
                <a:chExt cx="1528901" cy="1482251"/>
              </a:xfrm>
            </p:grpSpPr>
            <p:grpSp>
              <p:nvGrpSpPr>
                <p:cNvPr id="37" name="グループ化 36">
                  <a:extLst>
                    <a:ext uri="{FF2B5EF4-FFF2-40B4-BE49-F238E27FC236}">
                      <a16:creationId xmlns:a16="http://schemas.microsoft.com/office/drawing/2014/main" id="{FFC18338-DDFE-FFA6-ECF9-4B8086EF957E}"/>
                    </a:ext>
                  </a:extLst>
                </p:cNvPr>
                <p:cNvGrpSpPr/>
                <p:nvPr/>
              </p:nvGrpSpPr>
              <p:grpSpPr>
                <a:xfrm>
                  <a:off x="3365809" y="5989644"/>
                  <a:ext cx="1380481" cy="588958"/>
                  <a:chOff x="5091475" y="5989644"/>
                  <a:chExt cx="1380481" cy="588958"/>
                </a:xfrm>
              </p:grpSpPr>
              <p:sp>
                <p:nvSpPr>
                  <p:cNvPr id="76" name="正方形/長方形 75">
                    <a:extLst>
                      <a:ext uri="{FF2B5EF4-FFF2-40B4-BE49-F238E27FC236}">
                        <a16:creationId xmlns:a16="http://schemas.microsoft.com/office/drawing/2014/main" id="{5245343C-FE76-3538-D0A6-1D2B01BE69AA}"/>
                      </a:ext>
                    </a:extLst>
                  </p:cNvPr>
                  <p:cNvSpPr/>
                  <p:nvPr/>
                </p:nvSpPr>
                <p:spPr>
                  <a:xfrm>
                    <a:off x="5091476" y="6301603"/>
                    <a:ext cx="1380480" cy="276999"/>
                  </a:xfrm>
                  <a:prstGeom prst="rect">
                    <a:avLst/>
                  </a:prstGeom>
                </p:spPr>
                <p:txBody>
                  <a:bodyPr wrap="square" lIns="0" tIns="0" rIns="0" bIns="0">
                    <a:spAutoFit/>
                  </a:bodyPr>
                  <a:lstStyle/>
                  <a:p>
                    <a:r>
                      <a:rPr lang="ja-JP" altLang="en-US" sz="600" dirty="0">
                        <a:latin typeface="+mn-ea"/>
                      </a:rPr>
                      <a:t>汚れがつきにくく、取れやすいコーティングなので、うっかりお部屋を汚してしまった時もさっと拭けばキレイに。</a:t>
                    </a:r>
                  </a:p>
                </p:txBody>
              </p:sp>
              <p:sp>
                <p:nvSpPr>
                  <p:cNvPr id="82" name="正方形/長方形 81">
                    <a:extLst>
                      <a:ext uri="{FF2B5EF4-FFF2-40B4-BE49-F238E27FC236}">
                        <a16:creationId xmlns:a16="http://schemas.microsoft.com/office/drawing/2014/main" id="{9654A178-1CB7-02B9-2CDB-4CCE49BE3076}"/>
                      </a:ext>
                    </a:extLst>
                  </p:cNvPr>
                  <p:cNvSpPr/>
                  <p:nvPr/>
                </p:nvSpPr>
                <p:spPr>
                  <a:xfrm>
                    <a:off x="5091475" y="5989644"/>
                    <a:ext cx="1291739" cy="246221"/>
                  </a:xfrm>
                  <a:prstGeom prst="rect">
                    <a:avLst/>
                  </a:prstGeom>
                </p:spPr>
                <p:txBody>
                  <a:bodyPr wrap="square" lIns="0" tIns="0" rIns="0" bIns="0">
                    <a:spAutoFit/>
                  </a:bodyPr>
                  <a:lstStyle/>
                  <a:p>
                    <a:r>
                      <a:rPr lang="ja-JP" altLang="en-US" sz="800" b="1" dirty="0">
                        <a:latin typeface="+mn-ea"/>
                      </a:rPr>
                      <a:t>汚れにも強く、</a:t>
                    </a:r>
                    <a:endParaRPr lang="en-US" altLang="ja-JP" sz="800" b="1" dirty="0">
                      <a:latin typeface="+mn-ea"/>
                    </a:endParaRPr>
                  </a:p>
                  <a:p>
                    <a:r>
                      <a:rPr lang="ja-JP" altLang="en-US" sz="800" b="1" dirty="0">
                        <a:latin typeface="+mn-ea"/>
                      </a:rPr>
                      <a:t>お掃除がラク。</a:t>
                    </a:r>
                  </a:p>
                </p:txBody>
              </p:sp>
            </p:grpSp>
            <p:pic>
              <p:nvPicPr>
                <p:cNvPr id="116" name="図 115">
                  <a:extLst>
                    <a:ext uri="{FF2B5EF4-FFF2-40B4-BE49-F238E27FC236}">
                      <a16:creationId xmlns:a16="http://schemas.microsoft.com/office/drawing/2014/main" id="{500CA948-C013-188E-A197-C17DE30EA591}"/>
                    </a:ext>
                  </a:extLst>
                </p:cNvPr>
                <p:cNvPicPr>
                  <a:picLocks noChangeAspect="1"/>
                </p:cNvPicPr>
                <p:nvPr/>
              </p:nvPicPr>
              <p:blipFill>
                <a:blip r:embed="rId36"/>
                <a:stretch>
                  <a:fillRect/>
                </a:stretch>
              </p:blipFill>
              <p:spPr>
                <a:xfrm>
                  <a:off x="3365809" y="5096351"/>
                  <a:ext cx="1528901" cy="856800"/>
                </a:xfrm>
                <a:prstGeom prst="rect">
                  <a:avLst/>
                </a:prstGeom>
              </p:spPr>
            </p:pic>
          </p:grpSp>
        </p:grpSp>
        <p:grpSp>
          <p:nvGrpSpPr>
            <p:cNvPr id="3" name="グループ化 2">
              <a:extLst>
                <a:ext uri="{FF2B5EF4-FFF2-40B4-BE49-F238E27FC236}">
                  <a16:creationId xmlns:a16="http://schemas.microsoft.com/office/drawing/2014/main" id="{C0A43FDF-20BA-432A-4118-60F6C95859A7}"/>
                </a:ext>
              </a:extLst>
            </p:cNvPr>
            <p:cNvGrpSpPr/>
            <p:nvPr/>
          </p:nvGrpSpPr>
          <p:grpSpPr>
            <a:xfrm>
              <a:off x="5001965" y="5095981"/>
              <a:ext cx="900539" cy="1461596"/>
              <a:chOff x="6249145" y="5095981"/>
              <a:chExt cx="900539" cy="1461596"/>
            </a:xfrm>
          </p:grpSpPr>
          <p:sp>
            <p:nvSpPr>
              <p:cNvPr id="4" name="正方形/長方形 3">
                <a:extLst>
                  <a:ext uri="{FF2B5EF4-FFF2-40B4-BE49-F238E27FC236}">
                    <a16:creationId xmlns:a16="http://schemas.microsoft.com/office/drawing/2014/main" id="{339A2436-F17A-8AAB-623D-0290D612F8F7}"/>
                  </a:ext>
                </a:extLst>
              </p:cNvPr>
              <p:cNvSpPr/>
              <p:nvPr/>
            </p:nvSpPr>
            <p:spPr>
              <a:xfrm>
                <a:off x="6249145" y="5095981"/>
                <a:ext cx="900539" cy="1461596"/>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 name="Picture 2">
                <a:extLst>
                  <a:ext uri="{FF2B5EF4-FFF2-40B4-BE49-F238E27FC236}">
                    <a16:creationId xmlns:a16="http://schemas.microsoft.com/office/drawing/2014/main" id="{6E8229D9-E400-4CAE-829F-4ACC698A5568}"/>
                  </a:ext>
                </a:extLst>
              </p:cNvPr>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6303085" y="5682840"/>
                <a:ext cx="784521" cy="78452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6" name="テキスト ボックス 5">
                <a:extLst>
                  <a:ext uri="{FF2B5EF4-FFF2-40B4-BE49-F238E27FC236}">
                    <a16:creationId xmlns:a16="http://schemas.microsoft.com/office/drawing/2014/main" id="{D272F2AA-08F2-B5FE-7656-C361C1B04567}"/>
                  </a:ext>
                </a:extLst>
              </p:cNvPr>
              <p:cNvSpPr txBox="1"/>
              <p:nvPr/>
            </p:nvSpPr>
            <p:spPr>
              <a:xfrm>
                <a:off x="6303085" y="5274940"/>
                <a:ext cx="784521" cy="347446"/>
              </a:xfrm>
              <a:prstGeom prst="rect">
                <a:avLst/>
              </a:prstGeom>
              <a:noFill/>
            </p:spPr>
            <p:txBody>
              <a:bodyPr wrap="square" lIns="0" tIns="0" rIns="0" bIns="0" rtlCol="0">
                <a:noAutofit/>
              </a:bodyPr>
              <a:lstStyle/>
              <a:p>
                <a:pPr algn="ctr"/>
                <a:r>
                  <a:rPr lang="ja-JP" altLang="en-US" sz="700" b="1" dirty="0">
                    <a:latin typeface="+mn-ea"/>
                  </a:rPr>
                  <a:t>傷つきにくさ</a:t>
                </a:r>
                <a:r>
                  <a:rPr kumimoji="1" lang="ja-JP" altLang="en-US" sz="700" b="1" dirty="0">
                    <a:latin typeface="+mn-ea"/>
                  </a:rPr>
                  <a:t>のヒミツ</a:t>
                </a:r>
                <a:endParaRPr kumimoji="1" lang="en-US" altLang="ja-JP" sz="700" b="1" dirty="0">
                  <a:latin typeface="+mn-ea"/>
                </a:endParaRPr>
              </a:p>
              <a:p>
                <a:pPr algn="ctr"/>
                <a:r>
                  <a:rPr lang="ja-JP" altLang="en-US" sz="700" b="1" dirty="0">
                    <a:latin typeface="+mn-ea"/>
                  </a:rPr>
                  <a:t>「ロール塗装」を</a:t>
                </a:r>
                <a:endParaRPr lang="en-US" altLang="ja-JP" sz="700" b="1" dirty="0">
                  <a:latin typeface="+mn-ea"/>
                </a:endParaRPr>
              </a:p>
              <a:p>
                <a:pPr algn="ctr"/>
                <a:r>
                  <a:rPr lang="ja-JP" altLang="en-US" sz="700" b="1" dirty="0">
                    <a:latin typeface="+mn-ea"/>
                  </a:rPr>
                  <a:t>ご紹介</a:t>
                </a:r>
                <a:endParaRPr kumimoji="1" lang="ja-JP" altLang="en-US" sz="700" b="1" dirty="0">
                  <a:latin typeface="+mn-ea"/>
                </a:endParaRPr>
              </a:p>
            </p:txBody>
          </p:sp>
        </p:grpSp>
        <p:pic>
          <p:nvPicPr>
            <p:cNvPr id="34" name="図 33" descr="アイコン が含まれている画像&#10;&#10;自動的に生成された説明">
              <a:extLst>
                <a:ext uri="{FF2B5EF4-FFF2-40B4-BE49-F238E27FC236}">
                  <a16:creationId xmlns:a16="http://schemas.microsoft.com/office/drawing/2014/main" id="{C3C888B3-FA26-3771-52F8-83E8CF3EDAE1}"/>
                </a:ext>
              </a:extLst>
            </p:cNvPr>
            <p:cNvPicPr>
              <a:picLocks noChangeAspect="1"/>
            </p:cNvPicPr>
            <p:nvPr/>
          </p:nvPicPr>
          <p:blipFill>
            <a:blip r:embed="rId38"/>
            <a:stretch>
              <a:fillRect/>
            </a:stretch>
          </p:blipFill>
          <p:spPr>
            <a:xfrm>
              <a:off x="205950" y="5070487"/>
              <a:ext cx="1508124" cy="867777"/>
            </a:xfrm>
            <a:prstGeom prst="rect">
              <a:avLst/>
            </a:prstGeom>
          </p:spPr>
        </p:pic>
      </p:grpSp>
      <p:grpSp>
        <p:nvGrpSpPr>
          <p:cNvPr id="2" name="グループ化 1">
            <a:extLst>
              <a:ext uri="{FF2B5EF4-FFF2-40B4-BE49-F238E27FC236}">
                <a16:creationId xmlns:a16="http://schemas.microsoft.com/office/drawing/2014/main" id="{AC57F9B1-D7EF-7517-1D6A-0E860CBDD8AD}"/>
              </a:ext>
            </a:extLst>
          </p:cNvPr>
          <p:cNvGrpSpPr/>
          <p:nvPr/>
        </p:nvGrpSpPr>
        <p:grpSpPr>
          <a:xfrm>
            <a:off x="7882140" y="4727418"/>
            <a:ext cx="1884161" cy="1943616"/>
            <a:chOff x="7882140" y="4727418"/>
            <a:chExt cx="1884161" cy="1943616"/>
          </a:xfrm>
        </p:grpSpPr>
        <p:sp>
          <p:nvSpPr>
            <p:cNvPr id="7" name="Rectangle 14">
              <a:extLst>
                <a:ext uri="{FF2B5EF4-FFF2-40B4-BE49-F238E27FC236}">
                  <a16:creationId xmlns:a16="http://schemas.microsoft.com/office/drawing/2014/main" id="{A2208F61-82FC-9374-FFA8-AB72CD47D465}"/>
                </a:ext>
              </a:extLst>
            </p:cNvPr>
            <p:cNvSpPr>
              <a:spLocks noChangeArrowheads="1"/>
            </p:cNvSpPr>
            <p:nvPr/>
          </p:nvSpPr>
          <p:spPr bwMode="auto">
            <a:xfrm>
              <a:off x="7900454" y="4727418"/>
              <a:ext cx="1865847" cy="1943616"/>
            </a:xfrm>
            <a:prstGeom prst="rect">
              <a:avLst/>
            </a:prstGeom>
            <a:solidFill>
              <a:srgbClr val="F7F7D6"/>
            </a:solidFill>
            <a:ln w="6350">
              <a:noFill/>
              <a:miter lim="800000"/>
              <a:headEnd/>
              <a:tailEnd/>
            </a:ln>
            <a:effectLst/>
          </p:spPr>
          <p:txBody>
            <a:bodyPr wrap="none" anchor="ctr"/>
            <a:lstStyle/>
            <a:p>
              <a:pPr algn="ctr"/>
              <a:endParaRPr lang="ja-JP" altLang="en-US" sz="1200" dirty="0">
                <a:solidFill>
                  <a:srgbClr val="C0C0C0"/>
                </a:solidFill>
                <a:latin typeface="+mn-ea"/>
              </a:endParaRPr>
            </a:p>
          </p:txBody>
        </p:sp>
        <p:sp>
          <p:nvSpPr>
            <p:cNvPr id="41" name="正方形/長方形 40">
              <a:extLst>
                <a:ext uri="{FF2B5EF4-FFF2-40B4-BE49-F238E27FC236}">
                  <a16:creationId xmlns:a16="http://schemas.microsoft.com/office/drawing/2014/main" id="{872A3121-6305-79A8-EA6C-BF789DC95F5B}"/>
                </a:ext>
              </a:extLst>
            </p:cNvPr>
            <p:cNvSpPr/>
            <p:nvPr/>
          </p:nvSpPr>
          <p:spPr>
            <a:xfrm>
              <a:off x="8041696" y="5278237"/>
              <a:ext cx="820738" cy="123111"/>
            </a:xfrm>
            <a:prstGeom prst="rect">
              <a:avLst/>
            </a:prstGeom>
          </p:spPr>
          <p:txBody>
            <a:bodyPr wrap="none" lIns="0" tIns="0" rIns="0" bIns="0">
              <a:spAutoFit/>
            </a:bodyPr>
            <a:lstStyle/>
            <a:p>
              <a:r>
                <a:rPr lang="ja-JP" altLang="en-US" sz="800" b="1" dirty="0">
                  <a:latin typeface="+mn-ea"/>
                </a:rPr>
                <a:t>床見切縁（金属製）</a:t>
              </a:r>
            </a:p>
          </p:txBody>
        </p:sp>
        <p:sp>
          <p:nvSpPr>
            <p:cNvPr id="46" name="正方形/長方形 45">
              <a:extLst>
                <a:ext uri="{FF2B5EF4-FFF2-40B4-BE49-F238E27FC236}">
                  <a16:creationId xmlns:a16="http://schemas.microsoft.com/office/drawing/2014/main" id="{8981A257-E81F-B4B7-1FA2-68B907884C97}"/>
                </a:ext>
              </a:extLst>
            </p:cNvPr>
            <p:cNvSpPr/>
            <p:nvPr/>
          </p:nvSpPr>
          <p:spPr>
            <a:xfrm>
              <a:off x="7949962" y="6498482"/>
              <a:ext cx="1816337" cy="92333"/>
            </a:xfrm>
            <a:prstGeom prst="rect">
              <a:avLst/>
            </a:prstGeom>
          </p:spPr>
          <p:txBody>
            <a:bodyPr wrap="square" lIns="0" tIns="0" rIns="0" bIns="0">
              <a:spAutoFit/>
            </a:bodyPr>
            <a:lstStyle/>
            <a:p>
              <a:r>
                <a:rPr lang="ja-JP" altLang="en-US" sz="600" dirty="0">
                  <a:latin typeface="+mn-ea"/>
                </a:rPr>
                <a:t>様々な床材の色に合う「ステン系シルバー色」です。</a:t>
              </a:r>
            </a:p>
          </p:txBody>
        </p:sp>
        <p:sp>
          <p:nvSpPr>
            <p:cNvPr id="47" name="正方形/長方形 46">
              <a:extLst>
                <a:ext uri="{FF2B5EF4-FFF2-40B4-BE49-F238E27FC236}">
                  <a16:creationId xmlns:a16="http://schemas.microsoft.com/office/drawing/2014/main" id="{63243C50-14B4-C993-7D70-95879026B573}"/>
                </a:ext>
              </a:extLst>
            </p:cNvPr>
            <p:cNvSpPr/>
            <p:nvPr/>
          </p:nvSpPr>
          <p:spPr>
            <a:xfrm>
              <a:off x="7882140" y="4822189"/>
              <a:ext cx="1865847" cy="369332"/>
            </a:xfrm>
            <a:prstGeom prst="rect">
              <a:avLst/>
            </a:prstGeom>
          </p:spPr>
          <p:txBody>
            <a:bodyPr wrap="square" lIns="0" tIns="0" rIns="0" bIns="0">
              <a:spAutoFit/>
            </a:bodyPr>
            <a:lstStyle/>
            <a:p>
              <a:pPr algn="ctr"/>
              <a:r>
                <a:rPr lang="ja-JP" altLang="en-US" sz="1200" b="1" dirty="0">
                  <a:solidFill>
                    <a:srgbClr val="953735"/>
                  </a:solidFill>
                  <a:latin typeface="+mn-ea"/>
                </a:rPr>
                <a:t>張り分け部をすっきり納める２種類の見切縁をご用意</a:t>
              </a:r>
            </a:p>
          </p:txBody>
        </p:sp>
        <p:sp>
          <p:nvSpPr>
            <p:cNvPr id="49" name="正方形/長方形 48">
              <a:extLst>
                <a:ext uri="{FF2B5EF4-FFF2-40B4-BE49-F238E27FC236}">
                  <a16:creationId xmlns:a16="http://schemas.microsoft.com/office/drawing/2014/main" id="{EC443428-1727-366A-62DC-61070FC32A40}"/>
                </a:ext>
              </a:extLst>
            </p:cNvPr>
            <p:cNvSpPr/>
            <p:nvPr/>
          </p:nvSpPr>
          <p:spPr>
            <a:xfrm>
              <a:off x="8041696" y="5969805"/>
              <a:ext cx="820738" cy="246221"/>
            </a:xfrm>
            <a:prstGeom prst="rect">
              <a:avLst/>
            </a:prstGeom>
          </p:spPr>
          <p:txBody>
            <a:bodyPr wrap="none" lIns="0" tIns="0" rIns="0" bIns="0">
              <a:spAutoFit/>
            </a:bodyPr>
            <a:lstStyle/>
            <a:p>
              <a:r>
                <a:rPr lang="ja-JP" altLang="en-US" sz="800" b="1" dirty="0">
                  <a:latin typeface="+mn-ea"/>
                </a:rPr>
                <a:t>床見切縁（金属製）</a:t>
              </a:r>
              <a:endParaRPr lang="en-US" altLang="ja-JP" sz="800" b="1" dirty="0">
                <a:latin typeface="+mn-ea"/>
              </a:endParaRPr>
            </a:p>
            <a:p>
              <a:r>
                <a:rPr lang="en-US" altLang="ja-JP" sz="800" b="1" dirty="0">
                  <a:latin typeface="+mn-ea"/>
                </a:rPr>
                <a:t>L</a:t>
              </a:r>
              <a:r>
                <a:rPr lang="ja-JP" altLang="en-US" sz="800" b="1" dirty="0">
                  <a:latin typeface="+mn-ea"/>
                </a:rPr>
                <a:t>型</a:t>
              </a:r>
            </a:p>
          </p:txBody>
        </p:sp>
        <p:pic>
          <p:nvPicPr>
            <p:cNvPr id="50" name="図 49" descr="文字の書かれた板&#10;&#10;AI 生成コンテンツは誤りを含む可能性があります。">
              <a:extLst>
                <a:ext uri="{FF2B5EF4-FFF2-40B4-BE49-F238E27FC236}">
                  <a16:creationId xmlns:a16="http://schemas.microsoft.com/office/drawing/2014/main" id="{9028BA97-2039-8539-834B-535DDB01FA0C}"/>
                </a:ext>
              </a:extLst>
            </p:cNvPr>
            <p:cNvPicPr>
              <a:picLocks noChangeAspect="1"/>
            </p:cNvPicPr>
            <p:nvPr/>
          </p:nvPicPr>
          <p:blipFill>
            <a:blip r:embed="rId39"/>
            <a:srcRect l="37533" t="42941" r="42467" b="29849"/>
            <a:stretch>
              <a:fillRect/>
            </a:stretch>
          </p:blipFill>
          <p:spPr>
            <a:xfrm>
              <a:off x="9031760" y="5880410"/>
              <a:ext cx="616549" cy="522120"/>
            </a:xfrm>
            <a:prstGeom prst="rect">
              <a:avLst/>
            </a:prstGeom>
          </p:spPr>
        </p:pic>
        <p:pic>
          <p:nvPicPr>
            <p:cNvPr id="51" name="図 50" descr="木製テーブルの上に置かれたナイフ&#10;&#10;AI 生成コンテンツは誤りを含む可能性があります。">
              <a:extLst>
                <a:ext uri="{FF2B5EF4-FFF2-40B4-BE49-F238E27FC236}">
                  <a16:creationId xmlns:a16="http://schemas.microsoft.com/office/drawing/2014/main" id="{AD69B2B3-D420-83D6-4DF9-5F2DC259BD34}"/>
                </a:ext>
              </a:extLst>
            </p:cNvPr>
            <p:cNvPicPr>
              <a:picLocks noChangeAspect="1"/>
            </p:cNvPicPr>
            <p:nvPr/>
          </p:nvPicPr>
          <p:blipFill>
            <a:blip r:embed="rId40"/>
            <a:srcRect l="38390" t="46009" r="43952" b="29678"/>
            <a:stretch>
              <a:fillRect/>
            </a:stretch>
          </p:blipFill>
          <p:spPr>
            <a:xfrm>
              <a:off x="9031760" y="5263681"/>
              <a:ext cx="616549" cy="527592"/>
            </a:xfrm>
            <a:prstGeom prst="rect">
              <a:avLst/>
            </a:prstGeom>
          </p:spPr>
        </p:pic>
        <p:pic>
          <p:nvPicPr>
            <p:cNvPr id="62" name="図 61" descr="ミラー, テーブル が含まれている画像&#10;&#10;AI 生成コンテンツは誤りを含む可能性があります。">
              <a:extLst>
                <a:ext uri="{FF2B5EF4-FFF2-40B4-BE49-F238E27FC236}">
                  <a16:creationId xmlns:a16="http://schemas.microsoft.com/office/drawing/2014/main" id="{6080D6F6-B151-5E94-3B6D-27BEF61437E0}"/>
                </a:ext>
              </a:extLst>
            </p:cNvPr>
            <p:cNvPicPr>
              <a:picLocks noChangeAspect="1"/>
            </p:cNvPicPr>
            <p:nvPr/>
          </p:nvPicPr>
          <p:blipFill rotWithShape="1">
            <a:blip r:embed="rId41"/>
            <a:srcRect l="-1468" t="-29245" r="-3097" b="-20869"/>
            <a:stretch>
              <a:fillRect/>
            </a:stretch>
          </p:blipFill>
          <p:spPr>
            <a:xfrm>
              <a:off x="8776534" y="5447426"/>
              <a:ext cx="348386" cy="348386"/>
            </a:xfrm>
            <a:prstGeom prst="ellipse">
              <a:avLst/>
            </a:prstGeom>
            <a:solidFill>
              <a:schemeClr val="bg1"/>
            </a:solidFill>
            <a:ln>
              <a:solidFill>
                <a:schemeClr val="accent2">
                  <a:lumMod val="50000"/>
                </a:schemeClr>
              </a:solidFill>
            </a:ln>
          </p:spPr>
        </p:pic>
        <p:pic>
          <p:nvPicPr>
            <p:cNvPr id="68" name="図 67" descr="図形&#10;&#10;AI 生成コンテンツは誤りを含む可能性があります。">
              <a:extLst>
                <a:ext uri="{FF2B5EF4-FFF2-40B4-BE49-F238E27FC236}">
                  <a16:creationId xmlns:a16="http://schemas.microsoft.com/office/drawing/2014/main" id="{BC78C3BD-8849-011F-294A-49EF908A0358}"/>
                </a:ext>
              </a:extLst>
            </p:cNvPr>
            <p:cNvPicPr>
              <a:picLocks noChangeAspect="1"/>
            </p:cNvPicPr>
            <p:nvPr/>
          </p:nvPicPr>
          <p:blipFill rotWithShape="1">
            <a:blip r:embed="rId42"/>
            <a:srcRect l="-20225" t="-24708" r="-8689" b="-34378"/>
            <a:stretch>
              <a:fillRect/>
            </a:stretch>
          </p:blipFill>
          <p:spPr>
            <a:xfrm>
              <a:off x="8778157" y="6054577"/>
              <a:ext cx="348386" cy="348386"/>
            </a:xfrm>
            <a:prstGeom prst="ellipse">
              <a:avLst/>
            </a:prstGeom>
            <a:solidFill>
              <a:schemeClr val="bg1"/>
            </a:solidFill>
            <a:ln>
              <a:solidFill>
                <a:schemeClr val="accent2">
                  <a:lumMod val="50000"/>
                </a:schemeClr>
              </a:solidFill>
            </a:ln>
          </p:spPr>
        </p:pic>
        <p:pic>
          <p:nvPicPr>
            <p:cNvPr id="71" name="図 70">
              <a:extLst>
                <a:ext uri="{FF2B5EF4-FFF2-40B4-BE49-F238E27FC236}">
                  <a16:creationId xmlns:a16="http://schemas.microsoft.com/office/drawing/2014/main" id="{828BE10F-3110-D8C1-18C7-185228534D31}"/>
                </a:ext>
              </a:extLst>
            </p:cNvPr>
            <p:cNvPicPr>
              <a:picLocks noChangeAspect="1"/>
            </p:cNvPicPr>
            <p:nvPr/>
          </p:nvPicPr>
          <p:blipFill>
            <a:blip r:embed="rId43"/>
            <a:stretch>
              <a:fillRect/>
            </a:stretch>
          </p:blipFill>
          <p:spPr>
            <a:xfrm>
              <a:off x="8036290" y="5869053"/>
              <a:ext cx="209943" cy="123111"/>
            </a:xfrm>
            <a:prstGeom prst="rect">
              <a:avLst/>
            </a:prstGeom>
          </p:spPr>
        </p:pic>
      </p:grpSp>
    </p:spTree>
    <p:extLst>
      <p:ext uri="{BB962C8B-B14F-4D97-AF65-F5344CB8AC3E}">
        <p14:creationId xmlns:p14="http://schemas.microsoft.com/office/powerpoint/2010/main" val="22623782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タイトル 26">
            <a:extLst>
              <a:ext uri="{FF2B5EF4-FFF2-40B4-BE49-F238E27FC236}">
                <a16:creationId xmlns:a16="http://schemas.microsoft.com/office/drawing/2014/main" id="{F3A436BF-8662-E605-B765-96AD1BF534D6}"/>
              </a:ext>
            </a:extLst>
          </p:cNvPr>
          <p:cNvSpPr txBox="1">
            <a:spLocks/>
          </p:cNvSpPr>
          <p:nvPr/>
        </p:nvSpPr>
        <p:spPr>
          <a:xfrm>
            <a:off x="0" y="-283837"/>
            <a:ext cx="3297238" cy="270015"/>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1100" b="1" dirty="0">
                <a:latin typeface="+mn-ea"/>
                <a:ea typeface="+mn-ea"/>
              </a:rPr>
              <a:t>マイスターズウッドフロアー ダブルコート </a:t>
            </a:r>
            <a:r>
              <a:rPr lang="en-US" altLang="ja-JP" sz="1100" b="1" dirty="0">
                <a:latin typeface="+mn-ea"/>
                <a:ea typeface="+mn-ea"/>
              </a:rPr>
              <a:t>3P</a:t>
            </a:r>
            <a:endParaRPr lang="ja-JP" altLang="en-US" sz="1100" b="1" dirty="0">
              <a:solidFill>
                <a:srgbClr val="000000"/>
              </a:solidFill>
              <a:latin typeface="+mn-ea"/>
              <a:ea typeface="+mn-ea"/>
              <a:cs typeface="+mn-cs"/>
            </a:endParaRPr>
          </a:p>
        </p:txBody>
      </p:sp>
      <p:sp>
        <p:nvSpPr>
          <p:cNvPr id="31" name="タイトル 30">
            <a:extLst>
              <a:ext uri="{FF2B5EF4-FFF2-40B4-BE49-F238E27FC236}">
                <a16:creationId xmlns:a16="http://schemas.microsoft.com/office/drawing/2014/main" id="{36821DCA-0129-9ED3-B362-559C55E46F50}"/>
              </a:ext>
            </a:extLst>
          </p:cNvPr>
          <p:cNvSpPr>
            <a:spLocks noGrp="1"/>
          </p:cNvSpPr>
          <p:nvPr>
            <p:ph type="title"/>
          </p:nvPr>
        </p:nvSpPr>
        <p:spPr/>
        <p:txBody>
          <a:bodyPr/>
          <a:lstStyle/>
          <a:p>
            <a:r>
              <a:rPr lang="ja-JP" altLang="en-US" sz="1200" b="1" dirty="0">
                <a:solidFill>
                  <a:schemeClr val="bg1"/>
                </a:solidFill>
                <a:latin typeface="+mn-ea"/>
                <a:ea typeface="+mn-ea"/>
              </a:rPr>
              <a:t>床材　</a:t>
            </a:r>
            <a:r>
              <a:rPr lang="ja-JP" altLang="en-US" dirty="0">
                <a:latin typeface="+mn-ea"/>
                <a:ea typeface="+mn-ea"/>
              </a:rPr>
              <a:t>マイスターズウッドフロアー ダブルコート </a:t>
            </a:r>
            <a:r>
              <a:rPr lang="en-US" altLang="ja-JP" dirty="0">
                <a:latin typeface="+mn-ea"/>
                <a:ea typeface="+mn-ea"/>
              </a:rPr>
              <a:t>3P</a:t>
            </a:r>
            <a:endParaRPr lang="ja-JP" altLang="en-US" dirty="0">
              <a:latin typeface="+mn-ea"/>
              <a:ea typeface="+mn-ea"/>
            </a:endParaRPr>
          </a:p>
        </p:txBody>
      </p:sp>
      <p:grpSp>
        <p:nvGrpSpPr>
          <p:cNvPr id="125" name="グループ化 124">
            <a:extLst>
              <a:ext uri="{FF2B5EF4-FFF2-40B4-BE49-F238E27FC236}">
                <a16:creationId xmlns:a16="http://schemas.microsoft.com/office/drawing/2014/main" id="{7F0E35D7-7C77-FD42-AA9E-B4269BD3D56E}"/>
              </a:ext>
            </a:extLst>
          </p:cNvPr>
          <p:cNvGrpSpPr/>
          <p:nvPr/>
        </p:nvGrpSpPr>
        <p:grpSpPr>
          <a:xfrm>
            <a:off x="142875" y="689847"/>
            <a:ext cx="4670617" cy="3352866"/>
            <a:chOff x="142875" y="689846"/>
            <a:chExt cx="4770746" cy="3424745"/>
          </a:xfrm>
        </p:grpSpPr>
        <p:pic>
          <p:nvPicPr>
            <p:cNvPr id="5" name="図 4"/>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142875" y="689846"/>
              <a:ext cx="4770746" cy="3424745"/>
            </a:xfrm>
            <a:prstGeom prst="rect">
              <a:avLst/>
            </a:prstGeom>
          </p:spPr>
        </p:pic>
        <p:sp>
          <p:nvSpPr>
            <p:cNvPr id="113" name="Rectangle 4">
              <a:extLst>
                <a:ext uri="{FF2B5EF4-FFF2-40B4-BE49-F238E27FC236}">
                  <a16:creationId xmlns:a16="http://schemas.microsoft.com/office/drawing/2014/main" id="{48F420EE-812C-1A94-D0DE-3D589E84CEF9}"/>
                </a:ext>
              </a:extLst>
            </p:cNvPr>
            <p:cNvSpPr>
              <a:spLocks noChangeArrowheads="1"/>
            </p:cNvSpPr>
            <p:nvPr/>
          </p:nvSpPr>
          <p:spPr bwMode="auto">
            <a:xfrm>
              <a:off x="3297130" y="3985193"/>
              <a:ext cx="1615553" cy="78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36000" bIns="0">
              <a:spAutoFit/>
            </a:bodyPr>
            <a:lstStyle>
              <a:defPPr>
                <a:defRPr lang="ja-JP"/>
              </a:defPPr>
              <a:lvl1pPr algn="ctr" rtl="0" fontAlgn="base">
                <a:spcBef>
                  <a:spcPct val="50000"/>
                </a:spcBef>
                <a:spcAft>
                  <a:spcPct val="0"/>
                </a:spcAft>
                <a:defRPr kumimoji="1" sz="800" b="1" kern="1200">
                  <a:solidFill>
                    <a:schemeClr val="tx1"/>
                  </a:solidFill>
                  <a:latin typeface="Arial" charset="0"/>
                  <a:ea typeface="ＭＳ Ｐゴシック" pitchFamily="50" charset="-128"/>
                  <a:cs typeface="+mn-cs"/>
                </a:defRPr>
              </a:lvl1pPr>
              <a:lvl2pPr marL="457200" algn="ctr" rtl="0" fontAlgn="base">
                <a:spcBef>
                  <a:spcPct val="50000"/>
                </a:spcBef>
                <a:spcAft>
                  <a:spcPct val="0"/>
                </a:spcAft>
                <a:defRPr kumimoji="1" sz="800" b="1" kern="1200">
                  <a:solidFill>
                    <a:schemeClr val="tx1"/>
                  </a:solidFill>
                  <a:latin typeface="Arial" charset="0"/>
                  <a:ea typeface="ＭＳ Ｐゴシック" pitchFamily="50" charset="-128"/>
                  <a:cs typeface="+mn-cs"/>
                </a:defRPr>
              </a:lvl2pPr>
              <a:lvl3pPr marL="914400" algn="ctr" rtl="0" fontAlgn="base">
                <a:spcBef>
                  <a:spcPct val="50000"/>
                </a:spcBef>
                <a:spcAft>
                  <a:spcPct val="0"/>
                </a:spcAft>
                <a:defRPr kumimoji="1" sz="800" b="1" kern="1200">
                  <a:solidFill>
                    <a:schemeClr val="tx1"/>
                  </a:solidFill>
                  <a:latin typeface="Arial" charset="0"/>
                  <a:ea typeface="ＭＳ Ｐゴシック" pitchFamily="50" charset="-128"/>
                  <a:cs typeface="+mn-cs"/>
                </a:defRPr>
              </a:lvl3pPr>
              <a:lvl4pPr marL="1371600" algn="ctr" rtl="0" fontAlgn="base">
                <a:spcBef>
                  <a:spcPct val="50000"/>
                </a:spcBef>
                <a:spcAft>
                  <a:spcPct val="0"/>
                </a:spcAft>
                <a:defRPr kumimoji="1" sz="800" b="1" kern="1200">
                  <a:solidFill>
                    <a:schemeClr val="tx1"/>
                  </a:solidFill>
                  <a:latin typeface="Arial" charset="0"/>
                  <a:ea typeface="ＭＳ Ｐゴシック" pitchFamily="50" charset="-128"/>
                  <a:cs typeface="+mn-cs"/>
                </a:defRPr>
              </a:lvl4pPr>
              <a:lvl5pPr marL="1828800" algn="ctr" rtl="0" fontAlgn="base">
                <a:spcBef>
                  <a:spcPct val="50000"/>
                </a:spcBef>
                <a:spcAft>
                  <a:spcPct val="0"/>
                </a:spcAft>
                <a:defRPr kumimoji="1" sz="800" b="1" kern="1200">
                  <a:solidFill>
                    <a:schemeClr val="tx1"/>
                  </a:solidFill>
                  <a:latin typeface="Arial" charset="0"/>
                  <a:ea typeface="ＭＳ Ｐゴシック" pitchFamily="50" charset="-128"/>
                  <a:cs typeface="+mn-cs"/>
                </a:defRPr>
              </a:lvl5pPr>
              <a:lvl6pPr marL="2286000" algn="l" defTabSz="914400" rtl="0" eaLnBrk="1" latinLnBrk="0" hangingPunct="1">
                <a:defRPr kumimoji="1" sz="800" b="1" kern="1200">
                  <a:solidFill>
                    <a:schemeClr val="tx1"/>
                  </a:solidFill>
                  <a:latin typeface="Arial" charset="0"/>
                  <a:ea typeface="ＭＳ Ｐゴシック" pitchFamily="50" charset="-128"/>
                  <a:cs typeface="+mn-cs"/>
                </a:defRPr>
              </a:lvl6pPr>
              <a:lvl7pPr marL="2743200" algn="l" defTabSz="914400" rtl="0" eaLnBrk="1" latinLnBrk="0" hangingPunct="1">
                <a:defRPr kumimoji="1" sz="800" b="1" kern="1200">
                  <a:solidFill>
                    <a:schemeClr val="tx1"/>
                  </a:solidFill>
                  <a:latin typeface="Arial" charset="0"/>
                  <a:ea typeface="ＭＳ Ｐゴシック" pitchFamily="50" charset="-128"/>
                  <a:cs typeface="+mn-cs"/>
                </a:defRPr>
              </a:lvl7pPr>
              <a:lvl8pPr marL="3200400" algn="l" defTabSz="914400" rtl="0" eaLnBrk="1" latinLnBrk="0" hangingPunct="1">
                <a:defRPr kumimoji="1" sz="800" b="1" kern="1200">
                  <a:solidFill>
                    <a:schemeClr val="tx1"/>
                  </a:solidFill>
                  <a:latin typeface="Arial" charset="0"/>
                  <a:ea typeface="ＭＳ Ｐゴシック" pitchFamily="50" charset="-128"/>
                  <a:cs typeface="+mn-cs"/>
                </a:defRPr>
              </a:lvl8pPr>
              <a:lvl9pPr marL="3657600" algn="l" defTabSz="914400" rtl="0" eaLnBrk="1" latinLnBrk="0" hangingPunct="1">
                <a:defRPr kumimoji="1" sz="800" b="1" kern="1200">
                  <a:solidFill>
                    <a:schemeClr val="tx1"/>
                  </a:solidFill>
                  <a:latin typeface="Arial" charset="0"/>
                  <a:ea typeface="ＭＳ Ｐゴシック"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1" lang="en-US" altLang="ja-JP" sz="500" b="0" i="0" u="none" strike="noStrike" kern="1200" cap="none" spc="0" normalizeH="0" baseline="0" noProof="0" dirty="0">
                  <a:ln>
                    <a:noFill/>
                  </a:ln>
                  <a:solidFill>
                    <a:schemeClr val="bg1"/>
                  </a:solidFill>
                  <a:effectLst/>
                  <a:uLnTx/>
                  <a:uFillTx/>
                  <a:latin typeface="+mn-ea"/>
                  <a:ea typeface="+mn-ea"/>
                </a:rPr>
                <a:t>※</a:t>
              </a:r>
              <a:r>
                <a:rPr kumimoji="1" lang="ja-JP" altLang="en-US" sz="500" b="0" i="0" u="none" strike="noStrike" kern="1200" cap="none" spc="0" normalizeH="0" baseline="0" noProof="0" dirty="0">
                  <a:ln>
                    <a:noFill/>
                  </a:ln>
                  <a:solidFill>
                    <a:schemeClr val="bg1"/>
                  </a:solidFill>
                  <a:effectLst/>
                  <a:uLnTx/>
                  <a:uFillTx/>
                  <a:latin typeface="+mn-ea"/>
                  <a:ea typeface="+mn-ea"/>
                </a:rPr>
                <a:t>イメージ写真のため実際とは異なる場合がございます。</a:t>
              </a:r>
            </a:p>
          </p:txBody>
        </p:sp>
        <p:sp>
          <p:nvSpPr>
            <p:cNvPr id="114" name="正方形/長方形 113">
              <a:extLst>
                <a:ext uri="{FF2B5EF4-FFF2-40B4-BE49-F238E27FC236}">
                  <a16:creationId xmlns:a16="http://schemas.microsoft.com/office/drawing/2014/main" id="{9DC76E73-B88E-F676-2B2C-EC1BF906443E}"/>
                </a:ext>
              </a:extLst>
            </p:cNvPr>
            <p:cNvSpPr/>
            <p:nvPr/>
          </p:nvSpPr>
          <p:spPr>
            <a:xfrm>
              <a:off x="142875" y="3969060"/>
              <a:ext cx="1443631" cy="94312"/>
            </a:xfrm>
            <a:prstGeom prst="rect">
              <a:avLst/>
            </a:prstGeom>
          </p:spPr>
          <p:txBody>
            <a:bodyPr wrap="none" lIns="36000" tIns="0" rIns="0" bIns="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600" b="1" dirty="0">
                  <a:solidFill>
                    <a:schemeClr val="bg1"/>
                  </a:solidFill>
                  <a:latin typeface="+mn-ea"/>
                </a:rPr>
                <a:t>〔</a:t>
              </a:r>
              <a:r>
                <a:rPr lang="ja-JP" altLang="en-US" sz="600" b="1" dirty="0">
                  <a:solidFill>
                    <a:schemeClr val="bg1"/>
                  </a:solidFill>
                  <a:latin typeface="+mn-ea"/>
                </a:rPr>
                <a:t>バーチラスティッククリア（バーチ突き板）</a:t>
              </a:r>
              <a:r>
                <a:rPr lang="en-US" altLang="ja-JP" sz="600" b="1" dirty="0">
                  <a:solidFill>
                    <a:schemeClr val="bg1"/>
                  </a:solidFill>
                  <a:latin typeface="+mn-ea"/>
                </a:rPr>
                <a:t>〕</a:t>
              </a:r>
            </a:p>
          </p:txBody>
        </p:sp>
      </p:grpSp>
      <p:grpSp>
        <p:nvGrpSpPr>
          <p:cNvPr id="124" name="グループ化 123">
            <a:extLst>
              <a:ext uri="{FF2B5EF4-FFF2-40B4-BE49-F238E27FC236}">
                <a16:creationId xmlns:a16="http://schemas.microsoft.com/office/drawing/2014/main" id="{C224F365-6C5A-5F61-BA67-257900B823DE}"/>
              </a:ext>
            </a:extLst>
          </p:cNvPr>
          <p:cNvGrpSpPr/>
          <p:nvPr/>
        </p:nvGrpSpPr>
        <p:grpSpPr>
          <a:xfrm>
            <a:off x="4991098" y="2705161"/>
            <a:ext cx="4775202" cy="1944000"/>
            <a:chOff x="4991098" y="2705161"/>
            <a:chExt cx="4775202" cy="1944000"/>
          </a:xfrm>
        </p:grpSpPr>
        <p:sp>
          <p:nvSpPr>
            <p:cNvPr id="14" name="正方形/長方形 13">
              <a:extLst>
                <a:ext uri="{FF2B5EF4-FFF2-40B4-BE49-F238E27FC236}">
                  <a16:creationId xmlns:a16="http://schemas.microsoft.com/office/drawing/2014/main" id="{235FDE7F-5525-087B-E06D-4C998CB4783B}"/>
                </a:ext>
              </a:extLst>
            </p:cNvPr>
            <p:cNvSpPr/>
            <p:nvPr/>
          </p:nvSpPr>
          <p:spPr>
            <a:xfrm>
              <a:off x="5085410" y="2887217"/>
              <a:ext cx="4497680" cy="138499"/>
            </a:xfrm>
            <a:prstGeom prst="rect">
              <a:avLst/>
            </a:prstGeom>
          </p:spPr>
          <p:txBody>
            <a:bodyPr wrap="square" lIns="0" tIns="0" rIns="0" bIns="0">
              <a:spAutoFit/>
            </a:bodyPr>
            <a:lstStyle/>
            <a:p>
              <a:r>
                <a:rPr lang="ja-JP" altLang="en-US" sz="900" b="1" dirty="0">
                  <a:latin typeface="+mn-ea"/>
                </a:rPr>
                <a:t>天然木マイスターズウッドを使った</a:t>
              </a:r>
              <a:r>
                <a:rPr lang="en-US" altLang="ja-JP" sz="900" b="1" dirty="0">
                  <a:latin typeface="+mn-ea"/>
                </a:rPr>
                <a:t>2</a:t>
              </a:r>
              <a:r>
                <a:rPr lang="ja-JP" altLang="en-US" sz="900" b="1" dirty="0">
                  <a:latin typeface="+mn-ea"/>
                </a:rPr>
                <a:t>本溝デザインの床材です。</a:t>
              </a:r>
            </a:p>
          </p:txBody>
        </p:sp>
        <p:grpSp>
          <p:nvGrpSpPr>
            <p:cNvPr id="15" name="グループ化 14">
              <a:extLst>
                <a:ext uri="{FF2B5EF4-FFF2-40B4-BE49-F238E27FC236}">
                  <a16:creationId xmlns:a16="http://schemas.microsoft.com/office/drawing/2014/main" id="{4F2F5980-C9E3-5E93-7E17-A726F0BF5C1D}"/>
                </a:ext>
              </a:extLst>
            </p:cNvPr>
            <p:cNvGrpSpPr/>
            <p:nvPr/>
          </p:nvGrpSpPr>
          <p:grpSpPr>
            <a:xfrm>
              <a:off x="4991098" y="2705161"/>
              <a:ext cx="4775202" cy="1944000"/>
              <a:chOff x="4991098" y="2705161"/>
              <a:chExt cx="4775202" cy="1944000"/>
            </a:xfrm>
          </p:grpSpPr>
          <p:sp>
            <p:nvSpPr>
              <p:cNvPr id="81" name="Rectangle 14">
                <a:extLst>
                  <a:ext uri="{FF2B5EF4-FFF2-40B4-BE49-F238E27FC236}">
                    <a16:creationId xmlns:a16="http://schemas.microsoft.com/office/drawing/2014/main" id="{F1D20728-6F8F-4172-2CB8-C762F6B35854}"/>
                  </a:ext>
                </a:extLst>
              </p:cNvPr>
              <p:cNvSpPr>
                <a:spLocks noChangeArrowheads="1"/>
              </p:cNvSpPr>
              <p:nvPr/>
            </p:nvSpPr>
            <p:spPr bwMode="auto">
              <a:xfrm>
                <a:off x="4991100" y="2705161"/>
                <a:ext cx="4775200" cy="1944000"/>
              </a:xfrm>
              <a:prstGeom prst="rect">
                <a:avLst/>
              </a:prstGeom>
              <a:noFill/>
              <a:ln w="6350">
                <a:solidFill>
                  <a:srgbClr val="4D4D4D"/>
                </a:solidFill>
                <a:miter lim="800000"/>
                <a:headEnd/>
                <a:tailEnd/>
              </a:ln>
              <a:effectLst/>
              <a:extLst>
                <a:ext uri="{909E8E84-426E-40DD-AFC4-6F175D3DCCD1}">
                  <a14:hiddenFill xmlns:a14="http://schemas.microsoft.com/office/drawing/2010/main">
                    <a:solidFill>
                      <a:srgbClr val="EAEA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en-US" sz="1200" dirty="0">
                  <a:latin typeface="+mn-ea"/>
                </a:endParaRPr>
              </a:p>
            </p:txBody>
          </p:sp>
          <p:sp>
            <p:nvSpPr>
              <p:cNvPr id="84" name="Rectangle 24">
                <a:extLst>
                  <a:ext uri="{FF2B5EF4-FFF2-40B4-BE49-F238E27FC236}">
                    <a16:creationId xmlns:a16="http://schemas.microsoft.com/office/drawing/2014/main" id="{D04107A8-C9E6-33B3-0305-FBCC29493CD7}"/>
                  </a:ext>
                </a:extLst>
              </p:cNvPr>
              <p:cNvSpPr>
                <a:spLocks noChangeArrowheads="1"/>
              </p:cNvSpPr>
              <p:nvPr/>
            </p:nvSpPr>
            <p:spPr bwMode="auto">
              <a:xfrm>
                <a:off x="4991098" y="2705163"/>
                <a:ext cx="4775201" cy="126767"/>
              </a:xfrm>
              <a:prstGeom prst="rect">
                <a:avLst/>
              </a:prstGeom>
              <a:solidFill>
                <a:srgbClr val="4D4D4D"/>
              </a:solidFill>
              <a:ln w="6350">
                <a:solidFill>
                  <a:srgbClr val="4D4D4D"/>
                </a:solidFill>
                <a:miter lim="800000"/>
                <a:headEnd/>
                <a:tailEnd/>
              </a:ln>
              <a:effectLst/>
            </p:spPr>
            <p:txBody>
              <a:bodyPr wrap="none" tIns="0" rIns="0" bIns="0" anchor="ctr"/>
              <a:lstStyle/>
              <a:p>
                <a:r>
                  <a:rPr lang="ja-JP" altLang="en-US" sz="800" dirty="0">
                    <a:solidFill>
                      <a:schemeClr val="bg1"/>
                    </a:solidFill>
                    <a:latin typeface="+mn-ea"/>
                  </a:rPr>
                  <a:t>カラーバリエーション</a:t>
                </a:r>
                <a:endParaRPr lang="en-US" altLang="ja-JP" sz="800" dirty="0">
                  <a:solidFill>
                    <a:schemeClr val="bg1"/>
                  </a:solidFill>
                  <a:latin typeface="+mn-ea"/>
                </a:endParaRPr>
              </a:p>
            </p:txBody>
          </p:sp>
        </p:grpSp>
        <p:sp>
          <p:nvSpPr>
            <p:cNvPr id="22" name="正方形/長方形 21">
              <a:extLst>
                <a:ext uri="{FF2B5EF4-FFF2-40B4-BE49-F238E27FC236}">
                  <a16:creationId xmlns:a16="http://schemas.microsoft.com/office/drawing/2014/main" id="{5619AF37-CECC-48F4-EFAB-4DBF88C1533B}"/>
                </a:ext>
              </a:extLst>
            </p:cNvPr>
            <p:cNvSpPr/>
            <p:nvPr/>
          </p:nvSpPr>
          <p:spPr>
            <a:xfrm>
              <a:off x="5085410" y="3480905"/>
              <a:ext cx="1120500" cy="92333"/>
            </a:xfrm>
            <a:prstGeom prst="rect">
              <a:avLst/>
            </a:prstGeom>
          </p:spPr>
          <p:txBody>
            <a:bodyPr wrap="none" lIns="0" tIns="0" rIns="0" bIns="0">
              <a:spAutoFit/>
            </a:bodyPr>
            <a:lstStyle/>
            <a:p>
              <a:r>
                <a:rPr lang="ja-JP" altLang="en-US" sz="600" spc="-50" dirty="0">
                  <a:latin typeface="+mn-ea"/>
                </a:rPr>
                <a:t>ウォールナットクリア（ｳｫｰﾙﾅｯﾄ突き板）</a:t>
              </a:r>
            </a:p>
          </p:txBody>
        </p:sp>
        <p:sp>
          <p:nvSpPr>
            <p:cNvPr id="30" name="正方形/長方形 29">
              <a:extLst>
                <a:ext uri="{FF2B5EF4-FFF2-40B4-BE49-F238E27FC236}">
                  <a16:creationId xmlns:a16="http://schemas.microsoft.com/office/drawing/2014/main" id="{4CEDDD9E-5638-5114-B5C9-1A406394BAA4}"/>
                </a:ext>
              </a:extLst>
            </p:cNvPr>
            <p:cNvSpPr/>
            <p:nvPr/>
          </p:nvSpPr>
          <p:spPr>
            <a:xfrm>
              <a:off x="8569348" y="3476302"/>
              <a:ext cx="928139" cy="92333"/>
            </a:xfrm>
            <a:prstGeom prst="rect">
              <a:avLst/>
            </a:prstGeom>
          </p:spPr>
          <p:txBody>
            <a:bodyPr wrap="none" lIns="0" tIns="0" rIns="0" bIns="0">
              <a:spAutoFit/>
            </a:bodyPr>
            <a:lstStyle/>
            <a:p>
              <a:r>
                <a:rPr lang="ja-JP" altLang="en-US" sz="600" dirty="0">
                  <a:latin typeface="+mn-ea"/>
                </a:rPr>
                <a:t>バーチクリア（バーチ突き板）</a:t>
              </a:r>
            </a:p>
          </p:txBody>
        </p:sp>
        <p:sp>
          <p:nvSpPr>
            <p:cNvPr id="60" name="正方形/長方形 59">
              <a:extLst>
                <a:ext uri="{FF2B5EF4-FFF2-40B4-BE49-F238E27FC236}">
                  <a16:creationId xmlns:a16="http://schemas.microsoft.com/office/drawing/2014/main" id="{C4891E1C-BABE-B223-BE6B-FB3D3F7281C3}"/>
                </a:ext>
              </a:extLst>
            </p:cNvPr>
            <p:cNvSpPr/>
            <p:nvPr/>
          </p:nvSpPr>
          <p:spPr>
            <a:xfrm>
              <a:off x="5085410" y="3984691"/>
              <a:ext cx="998671" cy="92333"/>
            </a:xfrm>
            <a:prstGeom prst="rect">
              <a:avLst/>
            </a:prstGeom>
          </p:spPr>
          <p:txBody>
            <a:bodyPr wrap="none" lIns="0" tIns="0" rIns="0" bIns="0">
              <a:spAutoFit/>
            </a:bodyPr>
            <a:lstStyle/>
            <a:p>
              <a:r>
                <a:rPr lang="ja-JP" altLang="en-US" sz="600" dirty="0">
                  <a:latin typeface="+mn-ea"/>
                </a:rPr>
                <a:t>アッシュクリア（アッシュ突き板）</a:t>
              </a:r>
            </a:p>
          </p:txBody>
        </p:sp>
        <p:sp>
          <p:nvSpPr>
            <p:cNvPr id="61" name="正方形/長方形 60">
              <a:extLst>
                <a:ext uri="{FF2B5EF4-FFF2-40B4-BE49-F238E27FC236}">
                  <a16:creationId xmlns:a16="http://schemas.microsoft.com/office/drawing/2014/main" id="{6646B1E6-C5AF-0A17-3B19-C9D8106F1488}"/>
                </a:ext>
              </a:extLst>
            </p:cNvPr>
            <p:cNvSpPr/>
            <p:nvPr/>
          </p:nvSpPr>
          <p:spPr>
            <a:xfrm>
              <a:off x="8569348" y="3984691"/>
              <a:ext cx="963405" cy="92333"/>
            </a:xfrm>
            <a:prstGeom prst="rect">
              <a:avLst/>
            </a:prstGeom>
          </p:spPr>
          <p:txBody>
            <a:bodyPr wrap="none" lIns="0" tIns="0" rIns="0" bIns="0">
              <a:spAutoFit/>
            </a:bodyPr>
            <a:lstStyle/>
            <a:p>
              <a:r>
                <a:rPr lang="ja-JP" altLang="en-US" sz="600" spc="-40" dirty="0">
                  <a:latin typeface="+mn-ea"/>
                </a:rPr>
                <a:t>グレージュ色（アッシュ突き板）</a:t>
              </a:r>
              <a:r>
                <a:rPr lang="en-US" altLang="ja-JP" sz="600" baseline="30000" dirty="0">
                  <a:latin typeface="+mn-ea"/>
                </a:rPr>
                <a:t>※</a:t>
              </a:r>
              <a:endParaRPr lang="ja-JP" altLang="en-US" sz="600" spc="-40" dirty="0">
                <a:latin typeface="+mn-ea"/>
              </a:endParaRPr>
            </a:p>
          </p:txBody>
        </p:sp>
        <p:sp>
          <p:nvSpPr>
            <p:cNvPr id="62" name="正方形/長方形 61">
              <a:extLst>
                <a:ext uri="{FF2B5EF4-FFF2-40B4-BE49-F238E27FC236}">
                  <a16:creationId xmlns:a16="http://schemas.microsoft.com/office/drawing/2014/main" id="{24F48B2E-A050-682B-39A8-95E49DC815F6}"/>
                </a:ext>
              </a:extLst>
            </p:cNvPr>
            <p:cNvSpPr/>
            <p:nvPr/>
          </p:nvSpPr>
          <p:spPr>
            <a:xfrm>
              <a:off x="5085410" y="4479530"/>
              <a:ext cx="1164221" cy="92333"/>
            </a:xfrm>
            <a:prstGeom prst="rect">
              <a:avLst/>
            </a:prstGeom>
          </p:spPr>
          <p:txBody>
            <a:bodyPr wrap="square" lIns="0" tIns="0" rIns="0" bIns="0">
              <a:spAutoFit/>
            </a:bodyPr>
            <a:lstStyle/>
            <a:p>
              <a:r>
                <a:rPr lang="ja-JP" altLang="en-US" sz="600" dirty="0">
                  <a:latin typeface="+mn-ea"/>
                </a:rPr>
                <a:t>ミスティグレー色（アッシュ突き板）</a:t>
              </a:r>
              <a:r>
                <a:rPr lang="en-US" altLang="ja-JP" sz="600" baseline="30000" dirty="0">
                  <a:latin typeface="+mn-ea"/>
                </a:rPr>
                <a:t>※</a:t>
              </a:r>
              <a:endParaRPr lang="ja-JP" altLang="en-US" sz="600" dirty="0">
                <a:latin typeface="+mn-ea"/>
              </a:endParaRPr>
            </a:p>
          </p:txBody>
        </p:sp>
        <p:sp>
          <p:nvSpPr>
            <p:cNvPr id="63" name="正方形/長方形 62">
              <a:extLst>
                <a:ext uri="{FF2B5EF4-FFF2-40B4-BE49-F238E27FC236}">
                  <a16:creationId xmlns:a16="http://schemas.microsoft.com/office/drawing/2014/main" id="{CB39855B-F655-7C0E-86C0-306DB9802A13}"/>
                </a:ext>
              </a:extLst>
            </p:cNvPr>
            <p:cNvSpPr/>
            <p:nvPr/>
          </p:nvSpPr>
          <p:spPr>
            <a:xfrm>
              <a:off x="6244646" y="3480905"/>
              <a:ext cx="1027525" cy="92333"/>
            </a:xfrm>
            <a:prstGeom prst="rect">
              <a:avLst/>
            </a:prstGeom>
          </p:spPr>
          <p:txBody>
            <a:bodyPr wrap="none" lIns="0" tIns="0" rIns="0" bIns="0">
              <a:spAutoFit/>
            </a:bodyPr>
            <a:lstStyle/>
            <a:p>
              <a:r>
                <a:rPr lang="ja-JP" altLang="en-US" sz="600" dirty="0">
                  <a:latin typeface="+mn-ea"/>
                </a:rPr>
                <a:t>アカシアクリア（アカシア突き板）</a:t>
              </a:r>
            </a:p>
          </p:txBody>
        </p:sp>
        <p:sp>
          <p:nvSpPr>
            <p:cNvPr id="64" name="正方形/長方形 63">
              <a:extLst>
                <a:ext uri="{FF2B5EF4-FFF2-40B4-BE49-F238E27FC236}">
                  <a16:creationId xmlns:a16="http://schemas.microsoft.com/office/drawing/2014/main" id="{7CF21DF7-9918-533D-0777-7B63E4426EEA}"/>
                </a:ext>
              </a:extLst>
            </p:cNvPr>
            <p:cNvSpPr/>
            <p:nvPr/>
          </p:nvSpPr>
          <p:spPr>
            <a:xfrm>
              <a:off x="6244646" y="3984691"/>
              <a:ext cx="969817" cy="92333"/>
            </a:xfrm>
            <a:prstGeom prst="rect">
              <a:avLst/>
            </a:prstGeom>
          </p:spPr>
          <p:txBody>
            <a:bodyPr wrap="none" lIns="0" tIns="0" rIns="0" bIns="0">
              <a:spAutoFit/>
            </a:bodyPr>
            <a:lstStyle/>
            <a:p>
              <a:r>
                <a:rPr lang="ja-JP" altLang="en-US" sz="600" dirty="0">
                  <a:latin typeface="+mn-ea"/>
                </a:rPr>
                <a:t>オーククリア（オーク突き板）</a:t>
              </a:r>
              <a:r>
                <a:rPr lang="en-US" altLang="ja-JP" sz="600" baseline="30000" dirty="0">
                  <a:latin typeface="+mn-ea"/>
                </a:rPr>
                <a:t>※</a:t>
              </a:r>
              <a:endParaRPr lang="ja-JP" altLang="en-US" sz="600" dirty="0">
                <a:latin typeface="+mn-ea"/>
              </a:endParaRPr>
            </a:p>
          </p:txBody>
        </p:sp>
        <p:sp>
          <p:nvSpPr>
            <p:cNvPr id="65" name="正方形/長方形 64">
              <a:extLst>
                <a:ext uri="{FF2B5EF4-FFF2-40B4-BE49-F238E27FC236}">
                  <a16:creationId xmlns:a16="http://schemas.microsoft.com/office/drawing/2014/main" id="{8DC1C48B-D445-33A7-8797-050F9D60E2CE}"/>
                </a:ext>
              </a:extLst>
            </p:cNvPr>
            <p:cNvSpPr/>
            <p:nvPr/>
          </p:nvSpPr>
          <p:spPr>
            <a:xfrm>
              <a:off x="7403882" y="3480905"/>
              <a:ext cx="1142942" cy="92333"/>
            </a:xfrm>
            <a:prstGeom prst="rect">
              <a:avLst/>
            </a:prstGeom>
          </p:spPr>
          <p:txBody>
            <a:bodyPr wrap="none" lIns="0" tIns="0" rIns="0" bIns="0">
              <a:spAutoFit/>
            </a:bodyPr>
            <a:lstStyle/>
            <a:p>
              <a:r>
                <a:rPr lang="ja-JP" altLang="en-US" sz="600" spc="-60" dirty="0">
                  <a:latin typeface="+mn-ea"/>
                </a:rPr>
                <a:t>バーチラスティッククリア（バーチ突き板）</a:t>
              </a:r>
            </a:p>
          </p:txBody>
        </p:sp>
        <p:sp>
          <p:nvSpPr>
            <p:cNvPr id="66" name="正方形/長方形 65">
              <a:extLst>
                <a:ext uri="{FF2B5EF4-FFF2-40B4-BE49-F238E27FC236}">
                  <a16:creationId xmlns:a16="http://schemas.microsoft.com/office/drawing/2014/main" id="{4EE3967E-62B8-DC82-E449-AE8469DFDB41}"/>
                </a:ext>
              </a:extLst>
            </p:cNvPr>
            <p:cNvSpPr/>
            <p:nvPr/>
          </p:nvSpPr>
          <p:spPr>
            <a:xfrm>
              <a:off x="7403882" y="3984691"/>
              <a:ext cx="1033937" cy="92333"/>
            </a:xfrm>
            <a:prstGeom prst="rect">
              <a:avLst/>
            </a:prstGeom>
          </p:spPr>
          <p:txBody>
            <a:bodyPr wrap="none" lIns="0" tIns="0" rIns="0" bIns="0">
              <a:spAutoFit/>
            </a:bodyPr>
            <a:lstStyle/>
            <a:p>
              <a:r>
                <a:rPr lang="ja-JP" altLang="en-US" sz="600" dirty="0">
                  <a:latin typeface="+mn-ea"/>
                </a:rPr>
                <a:t>メープルクリア（メープル突き板）</a:t>
              </a:r>
            </a:p>
          </p:txBody>
        </p:sp>
        <p:sp>
          <p:nvSpPr>
            <p:cNvPr id="67" name="正方形/長方形 66">
              <a:extLst>
                <a:ext uri="{FF2B5EF4-FFF2-40B4-BE49-F238E27FC236}">
                  <a16:creationId xmlns:a16="http://schemas.microsoft.com/office/drawing/2014/main" id="{F9FCD8A9-52ED-37CF-DAA7-2CBFDC054A99}"/>
                </a:ext>
              </a:extLst>
            </p:cNvPr>
            <p:cNvSpPr/>
            <p:nvPr/>
          </p:nvSpPr>
          <p:spPr>
            <a:xfrm>
              <a:off x="6244646" y="4479530"/>
              <a:ext cx="1226298" cy="92333"/>
            </a:xfrm>
            <a:prstGeom prst="rect">
              <a:avLst/>
            </a:prstGeom>
          </p:spPr>
          <p:txBody>
            <a:bodyPr wrap="none" lIns="0" tIns="0" rIns="0" bIns="0">
              <a:spAutoFit/>
            </a:bodyPr>
            <a:lstStyle/>
            <a:p>
              <a:r>
                <a:rPr lang="ja-JP" altLang="en-US" sz="600" dirty="0">
                  <a:latin typeface="+mn-ea"/>
                </a:rPr>
                <a:t>フォギーホワイト色（アッシュ突き板）</a:t>
              </a:r>
              <a:r>
                <a:rPr lang="en-US" altLang="ja-JP" sz="600" baseline="30000" dirty="0">
                  <a:latin typeface="+mn-ea"/>
                </a:rPr>
                <a:t>※</a:t>
              </a:r>
              <a:endParaRPr lang="ja-JP" altLang="en-US" sz="600" dirty="0">
                <a:latin typeface="+mn-ea"/>
              </a:endParaRPr>
            </a:p>
          </p:txBody>
        </p:sp>
        <p:pic>
          <p:nvPicPr>
            <p:cNvPr id="86" name="図 85">
              <a:extLst>
                <a:ext uri="{FF2B5EF4-FFF2-40B4-BE49-F238E27FC236}">
                  <a16:creationId xmlns:a16="http://schemas.microsoft.com/office/drawing/2014/main" id="{65306EFF-A914-53D6-0735-75E694735277}"/>
                </a:ext>
              </a:extLst>
            </p:cNvPr>
            <p:cNvPicPr preferRelativeResize="0">
              <a:picLocks noChangeAspect="1"/>
            </p:cNvPicPr>
            <p:nvPr/>
          </p:nvPicPr>
          <p:blipFill>
            <a:blip r:embed="rId3"/>
            <a:stretch>
              <a:fillRect/>
            </a:stretch>
          </p:blipFill>
          <p:spPr>
            <a:xfrm>
              <a:off x="5079181" y="3112743"/>
              <a:ext cx="1102500" cy="360000"/>
            </a:xfrm>
            <a:prstGeom prst="rect">
              <a:avLst/>
            </a:prstGeom>
          </p:spPr>
        </p:pic>
        <p:pic>
          <p:nvPicPr>
            <p:cNvPr id="90" name="図 89">
              <a:extLst>
                <a:ext uri="{FF2B5EF4-FFF2-40B4-BE49-F238E27FC236}">
                  <a16:creationId xmlns:a16="http://schemas.microsoft.com/office/drawing/2014/main" id="{D4AC1D46-16D4-2662-18D2-BD6FAC037525}"/>
                </a:ext>
              </a:extLst>
            </p:cNvPr>
            <p:cNvPicPr preferRelativeResize="0">
              <a:picLocks noChangeAspect="1"/>
            </p:cNvPicPr>
            <p:nvPr/>
          </p:nvPicPr>
          <p:blipFill>
            <a:blip r:embed="rId4"/>
            <a:stretch>
              <a:fillRect/>
            </a:stretch>
          </p:blipFill>
          <p:spPr>
            <a:xfrm>
              <a:off x="6246723" y="3112743"/>
              <a:ext cx="1096271" cy="360000"/>
            </a:xfrm>
            <a:prstGeom prst="rect">
              <a:avLst/>
            </a:prstGeom>
          </p:spPr>
        </p:pic>
        <p:pic>
          <p:nvPicPr>
            <p:cNvPr id="97" name="図 96">
              <a:extLst>
                <a:ext uri="{FF2B5EF4-FFF2-40B4-BE49-F238E27FC236}">
                  <a16:creationId xmlns:a16="http://schemas.microsoft.com/office/drawing/2014/main" id="{B4380A1E-4159-E3F4-A9B3-B7F90CE66DDD}"/>
                </a:ext>
              </a:extLst>
            </p:cNvPr>
            <p:cNvPicPr preferRelativeResize="0">
              <a:picLocks noChangeAspect="1"/>
            </p:cNvPicPr>
            <p:nvPr/>
          </p:nvPicPr>
          <p:blipFill>
            <a:blip r:embed="rId5"/>
            <a:stretch>
              <a:fillRect/>
            </a:stretch>
          </p:blipFill>
          <p:spPr>
            <a:xfrm>
              <a:off x="7408036" y="3112743"/>
              <a:ext cx="1096271" cy="360000"/>
            </a:xfrm>
            <a:prstGeom prst="rect">
              <a:avLst/>
            </a:prstGeom>
          </p:spPr>
        </p:pic>
        <p:pic>
          <p:nvPicPr>
            <p:cNvPr id="102" name="図 101">
              <a:extLst>
                <a:ext uri="{FF2B5EF4-FFF2-40B4-BE49-F238E27FC236}">
                  <a16:creationId xmlns:a16="http://schemas.microsoft.com/office/drawing/2014/main" id="{6C04A17A-082D-064C-A3D4-FB1D87026FD7}"/>
                </a:ext>
              </a:extLst>
            </p:cNvPr>
            <p:cNvPicPr preferRelativeResize="0">
              <a:picLocks noChangeAspect="1"/>
            </p:cNvPicPr>
            <p:nvPr/>
          </p:nvPicPr>
          <p:blipFill>
            <a:blip r:embed="rId6"/>
            <a:stretch>
              <a:fillRect/>
            </a:stretch>
          </p:blipFill>
          <p:spPr>
            <a:xfrm>
              <a:off x="8569348" y="3112743"/>
              <a:ext cx="1096271" cy="360000"/>
            </a:xfrm>
            <a:prstGeom prst="rect">
              <a:avLst/>
            </a:prstGeom>
          </p:spPr>
        </p:pic>
        <p:pic>
          <p:nvPicPr>
            <p:cNvPr id="104" name="図 103">
              <a:extLst>
                <a:ext uri="{FF2B5EF4-FFF2-40B4-BE49-F238E27FC236}">
                  <a16:creationId xmlns:a16="http://schemas.microsoft.com/office/drawing/2014/main" id="{BF221815-B12D-E81B-8BD3-31F8D1C95995}"/>
                </a:ext>
              </a:extLst>
            </p:cNvPr>
            <p:cNvPicPr preferRelativeResize="0">
              <a:picLocks noChangeAspect="1"/>
            </p:cNvPicPr>
            <p:nvPr/>
          </p:nvPicPr>
          <p:blipFill>
            <a:blip r:embed="rId7"/>
            <a:stretch>
              <a:fillRect/>
            </a:stretch>
          </p:blipFill>
          <p:spPr>
            <a:xfrm>
              <a:off x="5079181" y="3621139"/>
              <a:ext cx="1102500" cy="360000"/>
            </a:xfrm>
            <a:prstGeom prst="rect">
              <a:avLst/>
            </a:prstGeom>
          </p:spPr>
        </p:pic>
        <p:pic>
          <p:nvPicPr>
            <p:cNvPr id="108" name="図 107">
              <a:extLst>
                <a:ext uri="{FF2B5EF4-FFF2-40B4-BE49-F238E27FC236}">
                  <a16:creationId xmlns:a16="http://schemas.microsoft.com/office/drawing/2014/main" id="{56E5ADEF-62A4-1A6A-A75B-A33305F6EFA7}"/>
                </a:ext>
              </a:extLst>
            </p:cNvPr>
            <p:cNvPicPr preferRelativeResize="0">
              <a:picLocks noChangeAspect="1"/>
            </p:cNvPicPr>
            <p:nvPr/>
          </p:nvPicPr>
          <p:blipFill>
            <a:blip r:embed="rId8"/>
            <a:stretch>
              <a:fillRect/>
            </a:stretch>
          </p:blipFill>
          <p:spPr>
            <a:xfrm>
              <a:off x="6242570" y="3621139"/>
              <a:ext cx="1102500" cy="360000"/>
            </a:xfrm>
            <a:prstGeom prst="rect">
              <a:avLst/>
            </a:prstGeom>
          </p:spPr>
        </p:pic>
        <p:pic>
          <p:nvPicPr>
            <p:cNvPr id="117" name="図 116">
              <a:extLst>
                <a:ext uri="{FF2B5EF4-FFF2-40B4-BE49-F238E27FC236}">
                  <a16:creationId xmlns:a16="http://schemas.microsoft.com/office/drawing/2014/main" id="{1F6D3B58-1208-E06C-4D95-1E6ABCCCCAB0}"/>
                </a:ext>
              </a:extLst>
            </p:cNvPr>
            <p:cNvPicPr preferRelativeResize="0">
              <a:picLocks noChangeAspect="1"/>
            </p:cNvPicPr>
            <p:nvPr/>
          </p:nvPicPr>
          <p:blipFill>
            <a:blip r:embed="rId9"/>
            <a:stretch>
              <a:fillRect/>
            </a:stretch>
          </p:blipFill>
          <p:spPr>
            <a:xfrm>
              <a:off x="7405959" y="3621139"/>
              <a:ext cx="1102500" cy="360000"/>
            </a:xfrm>
            <a:prstGeom prst="rect">
              <a:avLst/>
            </a:prstGeom>
          </p:spPr>
        </p:pic>
        <p:pic>
          <p:nvPicPr>
            <p:cNvPr id="119" name="図 118">
              <a:extLst>
                <a:ext uri="{FF2B5EF4-FFF2-40B4-BE49-F238E27FC236}">
                  <a16:creationId xmlns:a16="http://schemas.microsoft.com/office/drawing/2014/main" id="{E834220B-2FB8-C623-2C01-4FAA9337713F}"/>
                </a:ext>
              </a:extLst>
            </p:cNvPr>
            <p:cNvPicPr preferRelativeResize="0">
              <a:picLocks noChangeAspect="1"/>
            </p:cNvPicPr>
            <p:nvPr/>
          </p:nvPicPr>
          <p:blipFill>
            <a:blip r:embed="rId10"/>
            <a:stretch>
              <a:fillRect/>
            </a:stretch>
          </p:blipFill>
          <p:spPr>
            <a:xfrm>
              <a:off x="8569348" y="3621139"/>
              <a:ext cx="1096271" cy="360000"/>
            </a:xfrm>
            <a:prstGeom prst="rect">
              <a:avLst/>
            </a:prstGeom>
          </p:spPr>
        </p:pic>
        <p:pic>
          <p:nvPicPr>
            <p:cNvPr id="121" name="図 120">
              <a:extLst>
                <a:ext uri="{FF2B5EF4-FFF2-40B4-BE49-F238E27FC236}">
                  <a16:creationId xmlns:a16="http://schemas.microsoft.com/office/drawing/2014/main" id="{D8314247-ADD6-4103-5B9D-3A84655BA27F}"/>
                </a:ext>
              </a:extLst>
            </p:cNvPr>
            <p:cNvPicPr preferRelativeResize="0">
              <a:picLocks noChangeAspect="1"/>
            </p:cNvPicPr>
            <p:nvPr/>
          </p:nvPicPr>
          <p:blipFill>
            <a:blip r:embed="rId11"/>
            <a:stretch>
              <a:fillRect/>
            </a:stretch>
          </p:blipFill>
          <p:spPr>
            <a:xfrm>
              <a:off x="5085410" y="4113369"/>
              <a:ext cx="1096271" cy="360000"/>
            </a:xfrm>
            <a:prstGeom prst="rect">
              <a:avLst/>
            </a:prstGeom>
          </p:spPr>
        </p:pic>
        <p:pic>
          <p:nvPicPr>
            <p:cNvPr id="123" name="図 122">
              <a:extLst>
                <a:ext uri="{FF2B5EF4-FFF2-40B4-BE49-F238E27FC236}">
                  <a16:creationId xmlns:a16="http://schemas.microsoft.com/office/drawing/2014/main" id="{8E81F6BB-5635-4533-1A8C-E2FDD734A641}"/>
                </a:ext>
              </a:extLst>
            </p:cNvPr>
            <p:cNvPicPr preferRelativeResize="0">
              <a:picLocks noChangeAspect="1"/>
            </p:cNvPicPr>
            <p:nvPr/>
          </p:nvPicPr>
          <p:blipFill>
            <a:blip r:embed="rId12"/>
            <a:stretch>
              <a:fillRect/>
            </a:stretch>
          </p:blipFill>
          <p:spPr>
            <a:xfrm>
              <a:off x="6242570" y="4113369"/>
              <a:ext cx="1102500" cy="360000"/>
            </a:xfrm>
            <a:prstGeom prst="rect">
              <a:avLst/>
            </a:prstGeom>
          </p:spPr>
        </p:pic>
      </p:grpSp>
      <p:grpSp>
        <p:nvGrpSpPr>
          <p:cNvPr id="73" name="グループ化 72">
            <a:extLst>
              <a:ext uri="{FF2B5EF4-FFF2-40B4-BE49-F238E27FC236}">
                <a16:creationId xmlns:a16="http://schemas.microsoft.com/office/drawing/2014/main" id="{7653B254-008C-0F1D-DD4D-F0F6DC8479CB}"/>
              </a:ext>
            </a:extLst>
          </p:cNvPr>
          <p:cNvGrpSpPr/>
          <p:nvPr/>
        </p:nvGrpSpPr>
        <p:grpSpPr>
          <a:xfrm>
            <a:off x="142875" y="4037101"/>
            <a:ext cx="3579291" cy="403863"/>
            <a:chOff x="142875" y="2724084"/>
            <a:chExt cx="3579291" cy="403863"/>
          </a:xfrm>
        </p:grpSpPr>
        <p:pic>
          <p:nvPicPr>
            <p:cNvPr id="74" name="図 73">
              <a:extLst>
                <a:ext uri="{FF2B5EF4-FFF2-40B4-BE49-F238E27FC236}">
                  <a16:creationId xmlns:a16="http://schemas.microsoft.com/office/drawing/2014/main" id="{FFCE76DA-29A9-CCED-F2BE-D51B88FEA23B}"/>
                </a:ext>
              </a:extLst>
            </p:cNvPr>
            <p:cNvPicPr>
              <a:picLocks noChangeAspect="1"/>
            </p:cNvPicPr>
            <p:nvPr/>
          </p:nvPicPr>
          <p:blipFill>
            <a:blip r:embed="rId13"/>
            <a:stretch>
              <a:fillRect/>
            </a:stretch>
          </p:blipFill>
          <p:spPr>
            <a:xfrm>
              <a:off x="805845" y="2791349"/>
              <a:ext cx="261818" cy="288000"/>
            </a:xfrm>
            <a:prstGeom prst="rect">
              <a:avLst/>
            </a:prstGeom>
          </p:spPr>
        </p:pic>
        <p:pic>
          <p:nvPicPr>
            <p:cNvPr id="76" name="図 75">
              <a:extLst>
                <a:ext uri="{FF2B5EF4-FFF2-40B4-BE49-F238E27FC236}">
                  <a16:creationId xmlns:a16="http://schemas.microsoft.com/office/drawing/2014/main" id="{1EDEB030-29E7-6C25-E718-0626D8645A4E}"/>
                </a:ext>
              </a:extLst>
            </p:cNvPr>
            <p:cNvPicPr>
              <a:picLocks noChangeAspect="1"/>
            </p:cNvPicPr>
            <p:nvPr/>
          </p:nvPicPr>
          <p:blipFill>
            <a:blip r:embed="rId14"/>
            <a:stretch>
              <a:fillRect/>
            </a:stretch>
          </p:blipFill>
          <p:spPr>
            <a:xfrm>
              <a:off x="142875" y="2791349"/>
              <a:ext cx="261819" cy="288000"/>
            </a:xfrm>
            <a:prstGeom prst="rect">
              <a:avLst/>
            </a:prstGeom>
          </p:spPr>
        </p:pic>
        <p:pic>
          <p:nvPicPr>
            <p:cNvPr id="77" name="図 76">
              <a:extLst>
                <a:ext uri="{FF2B5EF4-FFF2-40B4-BE49-F238E27FC236}">
                  <a16:creationId xmlns:a16="http://schemas.microsoft.com/office/drawing/2014/main" id="{A61BBED5-BEE0-3198-520B-838DB72C8653}"/>
                </a:ext>
              </a:extLst>
            </p:cNvPr>
            <p:cNvPicPr>
              <a:picLocks noChangeAspect="1"/>
            </p:cNvPicPr>
            <p:nvPr/>
          </p:nvPicPr>
          <p:blipFill>
            <a:blip r:embed="rId15"/>
            <a:stretch>
              <a:fillRect/>
            </a:stretch>
          </p:blipFill>
          <p:spPr>
            <a:xfrm>
              <a:off x="363865" y="2791349"/>
              <a:ext cx="261819" cy="288000"/>
            </a:xfrm>
            <a:prstGeom prst="rect">
              <a:avLst/>
            </a:prstGeom>
          </p:spPr>
        </p:pic>
        <p:pic>
          <p:nvPicPr>
            <p:cNvPr id="78" name="図 77">
              <a:extLst>
                <a:ext uri="{FF2B5EF4-FFF2-40B4-BE49-F238E27FC236}">
                  <a16:creationId xmlns:a16="http://schemas.microsoft.com/office/drawing/2014/main" id="{D69AC2ED-0B01-732E-AC8D-3C1F160AB451}"/>
                </a:ext>
              </a:extLst>
            </p:cNvPr>
            <p:cNvPicPr>
              <a:picLocks noChangeAspect="1"/>
            </p:cNvPicPr>
            <p:nvPr/>
          </p:nvPicPr>
          <p:blipFill>
            <a:blip r:embed="rId16"/>
            <a:stretch>
              <a:fillRect/>
            </a:stretch>
          </p:blipFill>
          <p:spPr>
            <a:xfrm>
              <a:off x="1689804" y="2791349"/>
              <a:ext cx="261819" cy="288000"/>
            </a:xfrm>
            <a:prstGeom prst="rect">
              <a:avLst/>
            </a:prstGeom>
          </p:spPr>
        </p:pic>
        <p:pic>
          <p:nvPicPr>
            <p:cNvPr id="79" name="図 78">
              <a:extLst>
                <a:ext uri="{FF2B5EF4-FFF2-40B4-BE49-F238E27FC236}">
                  <a16:creationId xmlns:a16="http://schemas.microsoft.com/office/drawing/2014/main" id="{55B08589-AA68-5C6E-C6CB-4997381E222A}"/>
                </a:ext>
              </a:extLst>
            </p:cNvPr>
            <p:cNvPicPr>
              <a:picLocks noChangeAspect="1"/>
            </p:cNvPicPr>
            <p:nvPr/>
          </p:nvPicPr>
          <p:blipFill>
            <a:blip r:embed="rId17"/>
            <a:stretch>
              <a:fillRect/>
            </a:stretch>
          </p:blipFill>
          <p:spPr>
            <a:xfrm>
              <a:off x="1910794" y="2791349"/>
              <a:ext cx="261819" cy="288000"/>
            </a:xfrm>
            <a:prstGeom prst="rect">
              <a:avLst/>
            </a:prstGeom>
          </p:spPr>
        </p:pic>
        <p:pic>
          <p:nvPicPr>
            <p:cNvPr id="80" name="図 79">
              <a:extLst>
                <a:ext uri="{FF2B5EF4-FFF2-40B4-BE49-F238E27FC236}">
                  <a16:creationId xmlns:a16="http://schemas.microsoft.com/office/drawing/2014/main" id="{5A84344A-FEE0-DFDB-A40F-DFC926ABCBBF}"/>
                </a:ext>
              </a:extLst>
            </p:cNvPr>
            <p:cNvPicPr>
              <a:picLocks noChangeAspect="1"/>
            </p:cNvPicPr>
            <p:nvPr/>
          </p:nvPicPr>
          <p:blipFill>
            <a:blip r:embed="rId18"/>
            <a:stretch>
              <a:fillRect/>
            </a:stretch>
          </p:blipFill>
          <p:spPr>
            <a:xfrm>
              <a:off x="2131784" y="2791349"/>
              <a:ext cx="261819" cy="288000"/>
            </a:xfrm>
            <a:prstGeom prst="rect">
              <a:avLst/>
            </a:prstGeom>
          </p:spPr>
        </p:pic>
        <p:pic>
          <p:nvPicPr>
            <p:cNvPr id="83" name="図 82">
              <a:extLst>
                <a:ext uri="{FF2B5EF4-FFF2-40B4-BE49-F238E27FC236}">
                  <a16:creationId xmlns:a16="http://schemas.microsoft.com/office/drawing/2014/main" id="{0679C0CA-3311-98CC-CE72-34D65667D391}"/>
                </a:ext>
              </a:extLst>
            </p:cNvPr>
            <p:cNvPicPr>
              <a:picLocks noChangeAspect="1"/>
            </p:cNvPicPr>
            <p:nvPr/>
          </p:nvPicPr>
          <p:blipFill>
            <a:blip r:embed="rId19"/>
            <a:stretch>
              <a:fillRect/>
            </a:stretch>
          </p:blipFill>
          <p:spPr>
            <a:xfrm>
              <a:off x="2352774" y="2791349"/>
              <a:ext cx="261819" cy="288000"/>
            </a:xfrm>
            <a:prstGeom prst="rect">
              <a:avLst/>
            </a:prstGeom>
          </p:spPr>
        </p:pic>
        <p:pic>
          <p:nvPicPr>
            <p:cNvPr id="85" name="図 84">
              <a:extLst>
                <a:ext uri="{FF2B5EF4-FFF2-40B4-BE49-F238E27FC236}">
                  <a16:creationId xmlns:a16="http://schemas.microsoft.com/office/drawing/2014/main" id="{18DFCFA5-4E42-E3AF-18E3-1A9E9A47852D}"/>
                </a:ext>
              </a:extLst>
            </p:cNvPr>
            <p:cNvPicPr>
              <a:picLocks noChangeAspect="1"/>
            </p:cNvPicPr>
            <p:nvPr/>
          </p:nvPicPr>
          <p:blipFill>
            <a:blip r:embed="rId20"/>
            <a:stretch>
              <a:fillRect/>
            </a:stretch>
          </p:blipFill>
          <p:spPr>
            <a:xfrm>
              <a:off x="2573764" y="2791349"/>
              <a:ext cx="261819" cy="288000"/>
            </a:xfrm>
            <a:prstGeom prst="rect">
              <a:avLst/>
            </a:prstGeom>
          </p:spPr>
        </p:pic>
        <p:pic>
          <p:nvPicPr>
            <p:cNvPr id="89" name="図 88">
              <a:extLst>
                <a:ext uri="{FF2B5EF4-FFF2-40B4-BE49-F238E27FC236}">
                  <a16:creationId xmlns:a16="http://schemas.microsoft.com/office/drawing/2014/main" id="{B3AF7F0B-C95B-9897-7F1C-3982543FDD02}"/>
                </a:ext>
              </a:extLst>
            </p:cNvPr>
            <p:cNvPicPr>
              <a:picLocks noChangeAspect="1"/>
            </p:cNvPicPr>
            <p:nvPr/>
          </p:nvPicPr>
          <p:blipFill>
            <a:blip r:embed="rId21"/>
            <a:stretch>
              <a:fillRect/>
            </a:stretch>
          </p:blipFill>
          <p:spPr>
            <a:xfrm>
              <a:off x="2794754" y="2791349"/>
              <a:ext cx="261819" cy="288000"/>
            </a:xfrm>
            <a:prstGeom prst="rect">
              <a:avLst/>
            </a:prstGeom>
          </p:spPr>
        </p:pic>
        <p:pic>
          <p:nvPicPr>
            <p:cNvPr id="91" name="図 90">
              <a:extLst>
                <a:ext uri="{FF2B5EF4-FFF2-40B4-BE49-F238E27FC236}">
                  <a16:creationId xmlns:a16="http://schemas.microsoft.com/office/drawing/2014/main" id="{2EBC39E4-2B94-C392-8256-D8BAA114CA6F}"/>
                </a:ext>
              </a:extLst>
            </p:cNvPr>
            <p:cNvPicPr>
              <a:picLocks noChangeAspect="1"/>
            </p:cNvPicPr>
            <p:nvPr/>
          </p:nvPicPr>
          <p:blipFill>
            <a:blip r:embed="rId22"/>
            <a:stretch>
              <a:fillRect/>
            </a:stretch>
          </p:blipFill>
          <p:spPr>
            <a:xfrm>
              <a:off x="3236734" y="2791349"/>
              <a:ext cx="261819" cy="288000"/>
            </a:xfrm>
            <a:prstGeom prst="rect">
              <a:avLst/>
            </a:prstGeom>
          </p:spPr>
        </p:pic>
        <p:sp>
          <p:nvSpPr>
            <p:cNvPr id="98" name="テキスト ボックス 97">
              <a:extLst>
                <a:ext uri="{FF2B5EF4-FFF2-40B4-BE49-F238E27FC236}">
                  <a16:creationId xmlns:a16="http://schemas.microsoft.com/office/drawing/2014/main" id="{0681FFCC-5EC8-942D-3A60-7582E2973520}"/>
                </a:ext>
              </a:extLst>
            </p:cNvPr>
            <p:cNvSpPr txBox="1"/>
            <p:nvPr/>
          </p:nvSpPr>
          <p:spPr>
            <a:xfrm>
              <a:off x="2154681" y="2724084"/>
              <a:ext cx="216024" cy="84639"/>
            </a:xfrm>
            <a:prstGeom prst="rect">
              <a:avLst/>
            </a:prstGeom>
            <a:noFill/>
          </p:spPr>
          <p:txBody>
            <a:bodyPr wrap="square" lIns="0" tIns="0" rIns="0" bIns="0" rtlCol="0">
              <a:spAutoFit/>
            </a:bodyPr>
            <a:lstStyle/>
            <a:p>
              <a:pPr algn="ctr"/>
              <a:r>
                <a:rPr kumimoji="1" lang="ja-JP" altLang="en-US" sz="550" kern="0" spc="-70" dirty="0">
                  <a:solidFill>
                    <a:srgbClr val="542400"/>
                  </a:solidFill>
                  <a:latin typeface="+mn-ea"/>
                </a:rPr>
                <a:t>★★</a:t>
              </a:r>
            </a:p>
          </p:txBody>
        </p:sp>
        <p:sp>
          <p:nvSpPr>
            <p:cNvPr id="99" name="テキスト ボックス 98">
              <a:extLst>
                <a:ext uri="{FF2B5EF4-FFF2-40B4-BE49-F238E27FC236}">
                  <a16:creationId xmlns:a16="http://schemas.microsoft.com/office/drawing/2014/main" id="{865E6850-4C42-C878-7E87-2B09862A931C}"/>
                </a:ext>
              </a:extLst>
            </p:cNvPr>
            <p:cNvSpPr txBox="1"/>
            <p:nvPr/>
          </p:nvSpPr>
          <p:spPr>
            <a:xfrm>
              <a:off x="2375671" y="2724084"/>
              <a:ext cx="216024" cy="84639"/>
            </a:xfrm>
            <a:prstGeom prst="rect">
              <a:avLst/>
            </a:prstGeom>
            <a:noFill/>
          </p:spPr>
          <p:txBody>
            <a:bodyPr wrap="square" lIns="0" tIns="0" rIns="0" bIns="0" rtlCol="0">
              <a:spAutoFit/>
            </a:bodyPr>
            <a:lstStyle/>
            <a:p>
              <a:pPr algn="ctr"/>
              <a:r>
                <a:rPr kumimoji="1" lang="ja-JP" altLang="en-US" sz="550" kern="0" spc="-70" dirty="0">
                  <a:solidFill>
                    <a:srgbClr val="542400"/>
                  </a:solidFill>
                  <a:latin typeface="+mn-ea"/>
                </a:rPr>
                <a:t>★★</a:t>
              </a:r>
            </a:p>
          </p:txBody>
        </p:sp>
        <p:sp>
          <p:nvSpPr>
            <p:cNvPr id="101" name="正方形/長方形 100">
              <a:extLst>
                <a:ext uri="{FF2B5EF4-FFF2-40B4-BE49-F238E27FC236}">
                  <a16:creationId xmlns:a16="http://schemas.microsoft.com/office/drawing/2014/main" id="{F99CF2B0-3A51-CCFF-ADBC-43F572D8C000}"/>
                </a:ext>
              </a:extLst>
            </p:cNvPr>
            <p:cNvSpPr/>
            <p:nvPr/>
          </p:nvSpPr>
          <p:spPr>
            <a:xfrm>
              <a:off x="1941326" y="3074086"/>
              <a:ext cx="206940" cy="53861"/>
            </a:xfrm>
            <a:prstGeom prst="rect">
              <a:avLst/>
            </a:prstGeom>
          </p:spPr>
          <p:txBody>
            <a:bodyPr wrap="square" lIns="0" tIns="0" rIns="0" bIns="0">
              <a:spAutoFit/>
            </a:bodyPr>
            <a:lstStyle/>
            <a:p>
              <a:pPr algn="r"/>
              <a:r>
                <a:rPr lang="en-US" altLang="ja-JP" sz="350" dirty="0">
                  <a:latin typeface="+mn-ea"/>
                </a:rPr>
                <a:t>※1</a:t>
              </a:r>
              <a:endParaRPr lang="ja-JP" altLang="en-US" sz="350" dirty="0">
                <a:latin typeface="+mn-ea"/>
              </a:endParaRPr>
            </a:p>
          </p:txBody>
        </p:sp>
        <p:sp>
          <p:nvSpPr>
            <p:cNvPr id="103" name="正方形/長方形 102">
              <a:extLst>
                <a:ext uri="{FF2B5EF4-FFF2-40B4-BE49-F238E27FC236}">
                  <a16:creationId xmlns:a16="http://schemas.microsoft.com/office/drawing/2014/main" id="{7ECAF476-B87F-69AF-EED7-67A9061348C6}"/>
                </a:ext>
              </a:extLst>
            </p:cNvPr>
            <p:cNvSpPr/>
            <p:nvPr/>
          </p:nvSpPr>
          <p:spPr>
            <a:xfrm>
              <a:off x="2824863" y="3074086"/>
              <a:ext cx="206940" cy="53861"/>
            </a:xfrm>
            <a:prstGeom prst="rect">
              <a:avLst/>
            </a:prstGeom>
          </p:spPr>
          <p:txBody>
            <a:bodyPr wrap="square" lIns="0" tIns="0" rIns="0" bIns="0">
              <a:spAutoFit/>
            </a:bodyPr>
            <a:lstStyle/>
            <a:p>
              <a:pPr algn="r"/>
              <a:r>
                <a:rPr lang="en-US" altLang="ja-JP" sz="350" dirty="0">
                  <a:latin typeface="+mn-ea"/>
                </a:rPr>
                <a:t>※2</a:t>
              </a:r>
              <a:endParaRPr lang="ja-JP" altLang="en-US" sz="350" dirty="0">
                <a:latin typeface="+mn-ea"/>
              </a:endParaRPr>
            </a:p>
          </p:txBody>
        </p:sp>
        <p:pic>
          <p:nvPicPr>
            <p:cNvPr id="105" name="図 104">
              <a:extLst>
                <a:ext uri="{FF2B5EF4-FFF2-40B4-BE49-F238E27FC236}">
                  <a16:creationId xmlns:a16="http://schemas.microsoft.com/office/drawing/2014/main" id="{662F226A-41B6-0E29-C09D-79E73FDF3EBC}"/>
                </a:ext>
              </a:extLst>
            </p:cNvPr>
            <p:cNvPicPr>
              <a:picLocks noChangeAspect="1"/>
            </p:cNvPicPr>
            <p:nvPr/>
          </p:nvPicPr>
          <p:blipFill>
            <a:blip r:embed="rId23"/>
            <a:stretch>
              <a:fillRect/>
            </a:stretch>
          </p:blipFill>
          <p:spPr>
            <a:xfrm>
              <a:off x="3457730" y="2791349"/>
              <a:ext cx="264436" cy="288000"/>
            </a:xfrm>
            <a:prstGeom prst="rect">
              <a:avLst/>
            </a:prstGeom>
          </p:spPr>
        </p:pic>
        <p:pic>
          <p:nvPicPr>
            <p:cNvPr id="107" name="図 106">
              <a:extLst>
                <a:ext uri="{FF2B5EF4-FFF2-40B4-BE49-F238E27FC236}">
                  <a16:creationId xmlns:a16="http://schemas.microsoft.com/office/drawing/2014/main" id="{22BE8C5E-EBA3-16BE-5357-CD7E11F87614}"/>
                </a:ext>
              </a:extLst>
            </p:cNvPr>
            <p:cNvPicPr>
              <a:picLocks noChangeAspect="1"/>
            </p:cNvPicPr>
            <p:nvPr/>
          </p:nvPicPr>
          <p:blipFill>
            <a:blip r:embed="rId24"/>
            <a:stretch>
              <a:fillRect/>
            </a:stretch>
          </p:blipFill>
          <p:spPr>
            <a:xfrm>
              <a:off x="3015745" y="2791349"/>
              <a:ext cx="261818" cy="288000"/>
            </a:xfrm>
            <a:prstGeom prst="rect">
              <a:avLst/>
            </a:prstGeom>
          </p:spPr>
        </p:pic>
        <p:pic>
          <p:nvPicPr>
            <p:cNvPr id="116" name="図 115">
              <a:extLst>
                <a:ext uri="{FF2B5EF4-FFF2-40B4-BE49-F238E27FC236}">
                  <a16:creationId xmlns:a16="http://schemas.microsoft.com/office/drawing/2014/main" id="{CE9DACC8-73EE-D2A9-CDE9-7B8E59CB8700}"/>
                </a:ext>
              </a:extLst>
            </p:cNvPr>
            <p:cNvPicPr>
              <a:picLocks noChangeAspect="1"/>
            </p:cNvPicPr>
            <p:nvPr/>
          </p:nvPicPr>
          <p:blipFill>
            <a:blip r:embed="rId25"/>
            <a:stretch>
              <a:fillRect/>
            </a:stretch>
          </p:blipFill>
          <p:spPr>
            <a:xfrm>
              <a:off x="1026835" y="2791349"/>
              <a:ext cx="261818" cy="288000"/>
            </a:xfrm>
            <a:prstGeom prst="rect">
              <a:avLst/>
            </a:prstGeom>
          </p:spPr>
        </p:pic>
        <p:pic>
          <p:nvPicPr>
            <p:cNvPr id="118" name="図 117">
              <a:extLst>
                <a:ext uri="{FF2B5EF4-FFF2-40B4-BE49-F238E27FC236}">
                  <a16:creationId xmlns:a16="http://schemas.microsoft.com/office/drawing/2014/main" id="{2B0BFACA-A4E7-6E03-E4EE-F6C96FB3C3CE}"/>
                </a:ext>
              </a:extLst>
            </p:cNvPr>
            <p:cNvPicPr>
              <a:picLocks noChangeAspect="1"/>
            </p:cNvPicPr>
            <p:nvPr/>
          </p:nvPicPr>
          <p:blipFill>
            <a:blip r:embed="rId26"/>
            <a:stretch>
              <a:fillRect/>
            </a:stretch>
          </p:blipFill>
          <p:spPr>
            <a:xfrm>
              <a:off x="1247825" y="2791349"/>
              <a:ext cx="261818" cy="288000"/>
            </a:xfrm>
            <a:prstGeom prst="rect">
              <a:avLst/>
            </a:prstGeom>
          </p:spPr>
        </p:pic>
        <p:pic>
          <p:nvPicPr>
            <p:cNvPr id="120" name="図 119">
              <a:extLst>
                <a:ext uri="{FF2B5EF4-FFF2-40B4-BE49-F238E27FC236}">
                  <a16:creationId xmlns:a16="http://schemas.microsoft.com/office/drawing/2014/main" id="{28E21B3D-4C25-80D1-1CAD-4DABDFBA47DE}"/>
                </a:ext>
              </a:extLst>
            </p:cNvPr>
            <p:cNvPicPr>
              <a:picLocks noChangeAspect="1"/>
            </p:cNvPicPr>
            <p:nvPr/>
          </p:nvPicPr>
          <p:blipFill>
            <a:blip r:embed="rId27"/>
            <a:stretch>
              <a:fillRect/>
            </a:stretch>
          </p:blipFill>
          <p:spPr>
            <a:xfrm>
              <a:off x="1468815" y="2791349"/>
              <a:ext cx="261818" cy="288000"/>
            </a:xfrm>
            <a:prstGeom prst="rect">
              <a:avLst/>
            </a:prstGeom>
          </p:spPr>
        </p:pic>
        <p:pic>
          <p:nvPicPr>
            <p:cNvPr id="122" name="図 121">
              <a:extLst>
                <a:ext uri="{FF2B5EF4-FFF2-40B4-BE49-F238E27FC236}">
                  <a16:creationId xmlns:a16="http://schemas.microsoft.com/office/drawing/2014/main" id="{6E0697A9-B7B3-487E-CF29-D6EE42EC7FC0}"/>
                </a:ext>
              </a:extLst>
            </p:cNvPr>
            <p:cNvPicPr>
              <a:picLocks noChangeAspect="1"/>
            </p:cNvPicPr>
            <p:nvPr/>
          </p:nvPicPr>
          <p:blipFill>
            <a:blip r:embed="rId28"/>
            <a:stretch>
              <a:fillRect/>
            </a:stretch>
          </p:blipFill>
          <p:spPr>
            <a:xfrm>
              <a:off x="584855" y="2791349"/>
              <a:ext cx="261818" cy="288000"/>
            </a:xfrm>
            <a:prstGeom prst="rect">
              <a:avLst/>
            </a:prstGeom>
          </p:spPr>
        </p:pic>
      </p:grpSp>
      <p:grpSp>
        <p:nvGrpSpPr>
          <p:cNvPr id="126" name="グループ化 125">
            <a:extLst>
              <a:ext uri="{FF2B5EF4-FFF2-40B4-BE49-F238E27FC236}">
                <a16:creationId xmlns:a16="http://schemas.microsoft.com/office/drawing/2014/main" id="{E1A66666-6503-7720-7F11-1CBF1B878C50}"/>
              </a:ext>
            </a:extLst>
          </p:cNvPr>
          <p:cNvGrpSpPr/>
          <p:nvPr/>
        </p:nvGrpSpPr>
        <p:grpSpPr>
          <a:xfrm>
            <a:off x="3723147" y="4120207"/>
            <a:ext cx="574154" cy="217607"/>
            <a:chOff x="3575926" y="3121010"/>
            <a:chExt cx="785272" cy="297621"/>
          </a:xfrm>
        </p:grpSpPr>
        <p:pic>
          <p:nvPicPr>
            <p:cNvPr id="127" name="図 126">
              <a:extLst>
                <a:ext uri="{FF2B5EF4-FFF2-40B4-BE49-F238E27FC236}">
                  <a16:creationId xmlns:a16="http://schemas.microsoft.com/office/drawing/2014/main" id="{4CEDA82B-44A7-4F25-27D0-6B69220FF8A1}"/>
                </a:ext>
              </a:extLst>
            </p:cNvPr>
            <p:cNvPicPr>
              <a:picLocks noChangeAspect="1"/>
            </p:cNvPicPr>
            <p:nvPr/>
          </p:nvPicPr>
          <p:blipFill>
            <a:blip r:embed="rId29"/>
            <a:stretch>
              <a:fillRect/>
            </a:stretch>
          </p:blipFill>
          <p:spPr>
            <a:xfrm>
              <a:off x="3575926" y="3121010"/>
              <a:ext cx="353275" cy="297621"/>
            </a:xfrm>
            <a:prstGeom prst="rect">
              <a:avLst/>
            </a:prstGeom>
          </p:spPr>
        </p:pic>
        <p:pic>
          <p:nvPicPr>
            <p:cNvPr id="128" name="図 127">
              <a:extLst>
                <a:ext uri="{FF2B5EF4-FFF2-40B4-BE49-F238E27FC236}">
                  <a16:creationId xmlns:a16="http://schemas.microsoft.com/office/drawing/2014/main" id="{70C4557D-623C-4553-1128-C670054F4ED2}"/>
                </a:ext>
              </a:extLst>
            </p:cNvPr>
            <p:cNvPicPr>
              <a:picLocks noChangeAspect="1"/>
            </p:cNvPicPr>
            <p:nvPr/>
          </p:nvPicPr>
          <p:blipFill>
            <a:blip r:embed="rId30"/>
            <a:stretch>
              <a:fillRect/>
            </a:stretch>
          </p:blipFill>
          <p:spPr>
            <a:xfrm>
              <a:off x="3961025" y="3121010"/>
              <a:ext cx="400173" cy="283457"/>
            </a:xfrm>
            <a:prstGeom prst="rect">
              <a:avLst/>
            </a:prstGeom>
          </p:spPr>
        </p:pic>
      </p:grpSp>
      <p:pic>
        <p:nvPicPr>
          <p:cNvPr id="131" name="Picture 2" descr="365日おそうじラクラク宣言">
            <a:extLst>
              <a:ext uri="{FF2B5EF4-FFF2-40B4-BE49-F238E27FC236}">
                <a16:creationId xmlns:a16="http://schemas.microsoft.com/office/drawing/2014/main" id="{D25A73AF-573E-28C2-7148-12DEB70F7B87}"/>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4290040" y="4103343"/>
            <a:ext cx="312908" cy="281361"/>
          </a:xfrm>
          <a:prstGeom prst="rect">
            <a:avLst/>
          </a:prstGeom>
          <a:noFill/>
          <a:extLst>
            <a:ext uri="{909E8E84-426E-40DD-AFC4-6F175D3DCCD1}">
              <a14:hiddenFill xmlns:a14="http://schemas.microsoft.com/office/drawing/2010/main">
                <a:solidFill>
                  <a:srgbClr val="FFFFFF"/>
                </a:solidFill>
              </a14:hiddenFill>
            </a:ext>
          </a:extLst>
        </p:spPr>
      </p:pic>
      <p:sp>
        <p:nvSpPr>
          <p:cNvPr id="132" name="正方形/長方形 131">
            <a:extLst>
              <a:ext uri="{FF2B5EF4-FFF2-40B4-BE49-F238E27FC236}">
                <a16:creationId xmlns:a16="http://schemas.microsoft.com/office/drawing/2014/main" id="{F12D71B0-2AAE-B2A0-4E92-629FD3D83B0C}"/>
              </a:ext>
            </a:extLst>
          </p:cNvPr>
          <p:cNvSpPr/>
          <p:nvPr/>
        </p:nvSpPr>
        <p:spPr>
          <a:xfrm>
            <a:off x="147622" y="4450464"/>
            <a:ext cx="4768865" cy="246221"/>
          </a:xfrm>
          <a:prstGeom prst="rect">
            <a:avLst/>
          </a:prstGeom>
        </p:spPr>
        <p:txBody>
          <a:bodyPr wrap="square" lIns="0" tIns="0" rIns="0" bIns="0">
            <a:spAutoFit/>
          </a:bodyPr>
          <a:lstStyle/>
          <a:p>
            <a:r>
              <a:rPr lang="ja-JP" altLang="en-US" sz="400" dirty="0">
                <a:latin typeface="+mn-ea"/>
              </a:rPr>
              <a:t>●マイスターズウッドフロアー ダブルコート ３</a:t>
            </a:r>
            <a:r>
              <a:rPr lang="en-US" altLang="ja-JP" sz="400" dirty="0">
                <a:latin typeface="+mn-ea"/>
              </a:rPr>
              <a:t>P</a:t>
            </a:r>
            <a:r>
              <a:rPr lang="ja-JP" altLang="en-US" sz="400" dirty="0">
                <a:latin typeface="+mn-ea"/>
              </a:rPr>
              <a:t>は自然な仕上がり表現のため色・柄のバラツキを持たせています。施工時には仮並べを行い、部屋全体の色・柄のバランスをご確認ください。 ●「エコ配慮」とは、木質系の再生資源及びパナソニック独自基準に基づく、再生可能な森林から産出された木材（森林認証材、植林材、国産材など）を使用していることを表しています。 ●「複合合板」とは、複数の板を接着剤で貼り合わせたり、表面の傷やへこみに配慮した材料などを複合させた基材のことを表しています。</a:t>
            </a:r>
            <a:r>
              <a:rPr lang="en-US" altLang="ja-JP" sz="400" dirty="0">
                <a:latin typeface="+mn-ea"/>
              </a:rPr>
              <a:t>※1 </a:t>
            </a:r>
            <a:r>
              <a:rPr lang="ja-JP" altLang="en-US" sz="400" dirty="0">
                <a:latin typeface="+mn-ea"/>
              </a:rPr>
              <a:t>表面保護のためワックスもかけられますが、床材表面の塗膜性能は発揮できなくなります。</a:t>
            </a:r>
            <a:r>
              <a:rPr lang="en-US" altLang="ja-JP" sz="400" dirty="0">
                <a:latin typeface="+mn-ea"/>
              </a:rPr>
              <a:t>※2 </a:t>
            </a:r>
            <a:r>
              <a:rPr lang="ja-JP" altLang="en-US" sz="400" dirty="0">
                <a:latin typeface="+mn-ea"/>
              </a:rPr>
              <a:t>球状及び金属製キャスターや、小径のキャスター付き家具はご使用をお避けください。へこみや傷が発生する場合があります。 </a:t>
            </a:r>
            <a:r>
              <a:rPr lang="en-US" altLang="ja-JP" sz="400" dirty="0">
                <a:latin typeface="+mn-ea"/>
              </a:rPr>
              <a:t>※</a:t>
            </a:r>
            <a:r>
              <a:rPr lang="ja-JP" altLang="en-US" sz="400" dirty="0">
                <a:latin typeface="+mn-ea"/>
              </a:rPr>
              <a:t>天然木ならではのキャラクターについてはカタログをご参照ください。</a:t>
            </a:r>
          </a:p>
        </p:txBody>
      </p:sp>
      <p:grpSp>
        <p:nvGrpSpPr>
          <p:cNvPr id="50" name="グループ化 49">
            <a:extLst>
              <a:ext uri="{FF2B5EF4-FFF2-40B4-BE49-F238E27FC236}">
                <a16:creationId xmlns:a16="http://schemas.microsoft.com/office/drawing/2014/main" id="{FD01DA79-CA4E-5403-60A1-CC4B6B350E22}"/>
              </a:ext>
            </a:extLst>
          </p:cNvPr>
          <p:cNvGrpSpPr/>
          <p:nvPr/>
        </p:nvGrpSpPr>
        <p:grpSpPr>
          <a:xfrm>
            <a:off x="4991099" y="683235"/>
            <a:ext cx="4775201" cy="1953143"/>
            <a:chOff x="4991099" y="683235"/>
            <a:chExt cx="4775201" cy="1953143"/>
          </a:xfrm>
        </p:grpSpPr>
        <p:grpSp>
          <p:nvGrpSpPr>
            <p:cNvPr id="49" name="グループ化 48">
              <a:extLst>
                <a:ext uri="{FF2B5EF4-FFF2-40B4-BE49-F238E27FC236}">
                  <a16:creationId xmlns:a16="http://schemas.microsoft.com/office/drawing/2014/main" id="{31EC35D9-CCD7-3AA5-C45B-AD9A0EAEBE05}"/>
                </a:ext>
              </a:extLst>
            </p:cNvPr>
            <p:cNvGrpSpPr/>
            <p:nvPr/>
          </p:nvGrpSpPr>
          <p:grpSpPr>
            <a:xfrm>
              <a:off x="7386616" y="688975"/>
              <a:ext cx="2379683" cy="1944830"/>
              <a:chOff x="7386616" y="688975"/>
              <a:chExt cx="2379683" cy="1944830"/>
            </a:xfrm>
          </p:grpSpPr>
          <p:pic>
            <p:nvPicPr>
              <p:cNvPr id="43" name="図 42">
                <a:extLst>
                  <a:ext uri="{FF2B5EF4-FFF2-40B4-BE49-F238E27FC236}">
                    <a16:creationId xmlns:a16="http://schemas.microsoft.com/office/drawing/2014/main" id="{FEA2B412-DC00-5B08-4DA4-5F1BFEBA3825}"/>
                  </a:ext>
                </a:extLst>
              </p:cNvPr>
              <p:cNvPicPr>
                <a:picLocks noChangeAspect="1"/>
              </p:cNvPicPr>
              <p:nvPr/>
            </p:nvPicPr>
            <p:blipFill rotWithShape="1">
              <a:blip r:embed="rId32">
                <a:extLst>
                  <a:ext uri="{28A0092B-C50C-407E-A947-70E740481C1C}">
                    <a14:useLocalDpi xmlns:a14="http://schemas.microsoft.com/office/drawing/2010/main" val="0"/>
                  </a:ext>
                </a:extLst>
              </a:blip>
              <a:srcRect/>
              <a:stretch/>
            </p:blipFill>
            <p:spPr>
              <a:xfrm>
                <a:off x="7386616" y="688975"/>
                <a:ext cx="2379683" cy="1944830"/>
              </a:xfrm>
              <a:prstGeom prst="rect">
                <a:avLst/>
              </a:prstGeom>
            </p:spPr>
          </p:pic>
          <p:sp>
            <p:nvSpPr>
              <p:cNvPr id="44" name="正方形/長方形 43">
                <a:extLst>
                  <a:ext uri="{FF2B5EF4-FFF2-40B4-BE49-F238E27FC236}">
                    <a16:creationId xmlns:a16="http://schemas.microsoft.com/office/drawing/2014/main" id="{6DE09F4B-4890-45C2-5EEA-45C64700C50D}"/>
                  </a:ext>
                </a:extLst>
              </p:cNvPr>
              <p:cNvSpPr/>
              <p:nvPr/>
            </p:nvSpPr>
            <p:spPr>
              <a:xfrm>
                <a:off x="7470988" y="2223687"/>
                <a:ext cx="2172876" cy="323165"/>
              </a:xfrm>
              <a:prstGeom prst="rect">
                <a:avLst/>
              </a:prstGeom>
            </p:spPr>
            <p:txBody>
              <a:bodyPr wrap="square" lIns="0" tIns="0" rIns="0" bIns="0">
                <a:spAutoFit/>
              </a:bodyPr>
              <a:lstStyle/>
              <a:p>
                <a:r>
                  <a:rPr lang="ja-JP" altLang="en-US" sz="700" dirty="0">
                    <a:solidFill>
                      <a:srgbClr val="FFFFFF"/>
                    </a:solidFill>
                    <a:latin typeface="+mn-ea"/>
                  </a:rPr>
                  <a:t>天然木が持つ美しさを、さらに際立たせた</a:t>
                </a:r>
                <a:endParaRPr lang="en-US" altLang="ja-JP" sz="700" dirty="0">
                  <a:solidFill>
                    <a:srgbClr val="FFFFFF"/>
                  </a:solidFill>
                  <a:latin typeface="+mn-ea"/>
                </a:endParaRPr>
              </a:p>
              <a:p>
                <a:r>
                  <a:rPr lang="ja-JP" altLang="en-US" sz="700" dirty="0">
                    <a:solidFill>
                      <a:srgbClr val="FFFFFF"/>
                    </a:solidFill>
                    <a:latin typeface="+mn-ea"/>
                  </a:rPr>
                  <a:t>「マイスターズウッド」で表面を仕上げた突き板の床材。</a:t>
                </a:r>
              </a:p>
              <a:p>
                <a:r>
                  <a:rPr lang="ja-JP" altLang="en-US" sz="700" dirty="0">
                    <a:solidFill>
                      <a:srgbClr val="FFFFFF"/>
                    </a:solidFill>
                    <a:latin typeface="+mn-ea"/>
                  </a:rPr>
                  <a:t>木の風合いを最大限活かした空間づくりが可能です。</a:t>
                </a:r>
              </a:p>
            </p:txBody>
          </p:sp>
          <p:sp>
            <p:nvSpPr>
              <p:cNvPr id="48" name="正方形/長方形 47">
                <a:extLst>
                  <a:ext uri="{FF2B5EF4-FFF2-40B4-BE49-F238E27FC236}">
                    <a16:creationId xmlns:a16="http://schemas.microsoft.com/office/drawing/2014/main" id="{515FAE76-773B-E8A5-8959-214217C4BD8B}"/>
                  </a:ext>
                </a:extLst>
              </p:cNvPr>
              <p:cNvSpPr/>
              <p:nvPr/>
            </p:nvSpPr>
            <p:spPr>
              <a:xfrm>
                <a:off x="8437819" y="770938"/>
                <a:ext cx="1172203" cy="330860"/>
              </a:xfrm>
              <a:prstGeom prst="rect">
                <a:avLst/>
              </a:prstGeom>
            </p:spPr>
            <p:txBody>
              <a:bodyPr wrap="square" lIns="0" tIns="0" rIns="0" bIns="0">
                <a:spAutoFit/>
              </a:bodyPr>
              <a:lstStyle/>
              <a:p>
                <a:pPr algn="r"/>
                <a:r>
                  <a:rPr lang="ja-JP" altLang="en-US" sz="1100" b="1" dirty="0">
                    <a:solidFill>
                      <a:srgbClr val="FFFFFF"/>
                    </a:solidFill>
                    <a:latin typeface="+mn-ea"/>
                  </a:rPr>
                  <a:t>マイスターズウッド</a:t>
                </a:r>
                <a:endParaRPr lang="en-US" altLang="ja-JP" sz="1100" b="1" dirty="0">
                  <a:solidFill>
                    <a:srgbClr val="FFFFFF"/>
                  </a:solidFill>
                  <a:latin typeface="+mn-ea"/>
                </a:endParaRPr>
              </a:p>
              <a:p>
                <a:pPr algn="r"/>
                <a:r>
                  <a:rPr lang="en-US" altLang="ja-JP" sz="1050" b="1" dirty="0">
                    <a:solidFill>
                      <a:srgbClr val="FFFFFF"/>
                    </a:solidFill>
                    <a:latin typeface="+mn-ea"/>
                  </a:rPr>
                  <a:t>Meister’s Wood</a:t>
                </a:r>
                <a:endParaRPr lang="ja-JP" altLang="en-US" sz="1050" b="1" dirty="0">
                  <a:solidFill>
                    <a:srgbClr val="FFFFFF"/>
                  </a:solidFill>
                  <a:latin typeface="+mn-ea"/>
                </a:endParaRPr>
              </a:p>
            </p:txBody>
          </p:sp>
        </p:grpSp>
        <p:sp>
          <p:nvSpPr>
            <p:cNvPr id="13" name="Rectangle 14">
              <a:extLst>
                <a:ext uri="{FF2B5EF4-FFF2-40B4-BE49-F238E27FC236}">
                  <a16:creationId xmlns:a16="http://schemas.microsoft.com/office/drawing/2014/main" id="{622ED07C-2A90-9DCC-5987-0831CCEB03EE}"/>
                </a:ext>
              </a:extLst>
            </p:cNvPr>
            <p:cNvSpPr>
              <a:spLocks noChangeArrowheads="1"/>
            </p:cNvSpPr>
            <p:nvPr/>
          </p:nvSpPr>
          <p:spPr bwMode="auto">
            <a:xfrm>
              <a:off x="5291710" y="683235"/>
              <a:ext cx="2395959" cy="1953143"/>
            </a:xfrm>
            <a:prstGeom prst="rect">
              <a:avLst/>
            </a:prstGeom>
            <a:noFill/>
            <a:ln w="6350">
              <a:noFill/>
              <a:miter lim="800000"/>
              <a:headEnd/>
              <a:tailEnd/>
            </a:ln>
            <a:effectLst/>
          </p:spPr>
          <p:txBody>
            <a:bodyPr wrap="none" anchor="ctr"/>
            <a:lstStyle/>
            <a:p>
              <a:pPr algn="ctr"/>
              <a:endParaRPr lang="ja-JP" altLang="en-US" sz="1200" dirty="0">
                <a:latin typeface="+mn-ea"/>
              </a:endParaRPr>
            </a:p>
          </p:txBody>
        </p:sp>
        <p:sp>
          <p:nvSpPr>
            <p:cNvPr id="33" name="Rectangle 14">
              <a:extLst>
                <a:ext uri="{FF2B5EF4-FFF2-40B4-BE49-F238E27FC236}">
                  <a16:creationId xmlns:a16="http://schemas.microsoft.com/office/drawing/2014/main" id="{70C0C316-D322-E063-8819-6F275305BEDD}"/>
                </a:ext>
              </a:extLst>
            </p:cNvPr>
            <p:cNvSpPr>
              <a:spLocks noChangeArrowheads="1"/>
            </p:cNvSpPr>
            <p:nvPr/>
          </p:nvSpPr>
          <p:spPr bwMode="auto">
            <a:xfrm>
              <a:off x="5291710" y="683235"/>
              <a:ext cx="2395959" cy="1953143"/>
            </a:xfrm>
            <a:prstGeom prst="rect">
              <a:avLst/>
            </a:prstGeom>
            <a:noFill/>
            <a:ln w="6350">
              <a:noFill/>
              <a:miter lim="800000"/>
              <a:headEnd/>
              <a:tailEnd/>
            </a:ln>
            <a:effectLst/>
          </p:spPr>
          <p:txBody>
            <a:bodyPr wrap="none" anchor="ctr"/>
            <a:lstStyle/>
            <a:p>
              <a:pPr algn="ctr"/>
              <a:endParaRPr lang="ja-JP" altLang="en-US" sz="1200" dirty="0">
                <a:latin typeface="+mn-ea"/>
              </a:endParaRPr>
            </a:p>
          </p:txBody>
        </p:sp>
        <p:sp>
          <p:nvSpPr>
            <p:cNvPr id="34" name="Rectangle 14">
              <a:extLst>
                <a:ext uri="{FF2B5EF4-FFF2-40B4-BE49-F238E27FC236}">
                  <a16:creationId xmlns:a16="http://schemas.microsoft.com/office/drawing/2014/main" id="{6E67E87B-FC76-3201-73EE-6AD462ADD5DC}"/>
                </a:ext>
              </a:extLst>
            </p:cNvPr>
            <p:cNvSpPr>
              <a:spLocks noChangeArrowheads="1"/>
            </p:cNvSpPr>
            <p:nvPr/>
          </p:nvSpPr>
          <p:spPr bwMode="auto">
            <a:xfrm>
              <a:off x="5291710" y="683235"/>
              <a:ext cx="2395959" cy="1953143"/>
            </a:xfrm>
            <a:prstGeom prst="rect">
              <a:avLst/>
            </a:prstGeom>
            <a:noFill/>
            <a:ln w="6350">
              <a:noFill/>
              <a:miter lim="800000"/>
              <a:headEnd/>
              <a:tailEnd/>
            </a:ln>
            <a:effectLst/>
          </p:spPr>
          <p:txBody>
            <a:bodyPr wrap="none" anchor="ctr"/>
            <a:lstStyle/>
            <a:p>
              <a:pPr algn="ctr"/>
              <a:endParaRPr lang="ja-JP" altLang="en-US" sz="1200" dirty="0">
                <a:latin typeface="+mn-ea"/>
              </a:endParaRPr>
            </a:p>
          </p:txBody>
        </p:sp>
        <p:grpSp>
          <p:nvGrpSpPr>
            <p:cNvPr id="45" name="グループ化 44">
              <a:extLst>
                <a:ext uri="{FF2B5EF4-FFF2-40B4-BE49-F238E27FC236}">
                  <a16:creationId xmlns:a16="http://schemas.microsoft.com/office/drawing/2014/main" id="{9D446E0B-4E75-9FDE-247D-EDD3C8B8B638}"/>
                </a:ext>
              </a:extLst>
            </p:cNvPr>
            <p:cNvGrpSpPr/>
            <p:nvPr/>
          </p:nvGrpSpPr>
          <p:grpSpPr>
            <a:xfrm>
              <a:off x="4991099" y="688975"/>
              <a:ext cx="2412852" cy="1943100"/>
              <a:chOff x="4991099" y="688975"/>
              <a:chExt cx="2412852" cy="1943100"/>
            </a:xfrm>
          </p:grpSpPr>
          <p:sp>
            <p:nvSpPr>
              <p:cNvPr id="38" name="Rectangle 14">
                <a:extLst>
                  <a:ext uri="{FF2B5EF4-FFF2-40B4-BE49-F238E27FC236}">
                    <a16:creationId xmlns:a16="http://schemas.microsoft.com/office/drawing/2014/main" id="{ABFF5A4D-7BB3-A01B-0DCE-B1AA96487496}"/>
                  </a:ext>
                </a:extLst>
              </p:cNvPr>
              <p:cNvSpPr>
                <a:spLocks noChangeArrowheads="1"/>
              </p:cNvSpPr>
              <p:nvPr/>
            </p:nvSpPr>
            <p:spPr bwMode="auto">
              <a:xfrm>
                <a:off x="4991099" y="688975"/>
                <a:ext cx="2412852" cy="1943100"/>
              </a:xfrm>
              <a:prstGeom prst="rect">
                <a:avLst/>
              </a:prstGeom>
              <a:solidFill>
                <a:srgbClr val="997D5E"/>
              </a:solidFill>
              <a:ln w="6350">
                <a:noFill/>
                <a:miter lim="800000"/>
                <a:headEnd/>
                <a:tailEnd/>
              </a:ln>
              <a:effectLst/>
            </p:spPr>
            <p:txBody>
              <a:bodyPr wrap="none" anchor="ctr"/>
              <a:lstStyle/>
              <a:p>
                <a:pPr algn="ctr"/>
                <a:endParaRPr lang="ja-JP" altLang="en-US" sz="1200" dirty="0">
                  <a:latin typeface="+mn-ea"/>
                </a:endParaRPr>
              </a:p>
            </p:txBody>
          </p:sp>
          <p:grpSp>
            <p:nvGrpSpPr>
              <p:cNvPr id="39" name="グループ化 38">
                <a:extLst>
                  <a:ext uri="{FF2B5EF4-FFF2-40B4-BE49-F238E27FC236}">
                    <a16:creationId xmlns:a16="http://schemas.microsoft.com/office/drawing/2014/main" id="{5C18D8DF-9404-2ADB-1DD1-9975C4B59855}"/>
                  </a:ext>
                </a:extLst>
              </p:cNvPr>
              <p:cNvGrpSpPr/>
              <p:nvPr/>
            </p:nvGrpSpPr>
            <p:grpSpPr>
              <a:xfrm>
                <a:off x="4991100" y="947324"/>
                <a:ext cx="2412851" cy="355257"/>
                <a:chOff x="4991100" y="869365"/>
                <a:chExt cx="2412851" cy="355257"/>
              </a:xfrm>
            </p:grpSpPr>
            <p:sp>
              <p:nvSpPr>
                <p:cNvPr id="41" name="正方形/長方形 40">
                  <a:extLst>
                    <a:ext uri="{FF2B5EF4-FFF2-40B4-BE49-F238E27FC236}">
                      <a16:creationId xmlns:a16="http://schemas.microsoft.com/office/drawing/2014/main" id="{B659AE47-017F-8E08-3D8A-FEEEF101F99C}"/>
                    </a:ext>
                  </a:extLst>
                </p:cNvPr>
                <p:cNvSpPr/>
                <p:nvPr/>
              </p:nvSpPr>
              <p:spPr>
                <a:xfrm>
                  <a:off x="4991100" y="1009178"/>
                  <a:ext cx="2412851" cy="215444"/>
                </a:xfrm>
                <a:prstGeom prst="rect">
                  <a:avLst/>
                </a:prstGeom>
              </p:spPr>
              <p:txBody>
                <a:bodyPr wrap="square" lIns="0" tIns="0" rIns="0" bIns="0">
                  <a:spAutoFit/>
                </a:bodyPr>
                <a:lstStyle/>
                <a:p>
                  <a:pPr algn="ctr"/>
                  <a:r>
                    <a:rPr lang="ja-JP" altLang="en-US" sz="1400" b="1" dirty="0">
                      <a:solidFill>
                        <a:srgbClr val="FFFFFF"/>
                      </a:solidFill>
                      <a:latin typeface="+mn-ea"/>
                    </a:rPr>
                    <a:t>マイスターズウッドシリーズ</a:t>
                  </a:r>
                </a:p>
              </p:txBody>
            </p:sp>
            <p:sp>
              <p:nvSpPr>
                <p:cNvPr id="42" name="正方形/長方形 41">
                  <a:extLst>
                    <a:ext uri="{FF2B5EF4-FFF2-40B4-BE49-F238E27FC236}">
                      <a16:creationId xmlns:a16="http://schemas.microsoft.com/office/drawing/2014/main" id="{519D2CD0-5D1F-1389-D729-D2F2AB77E63B}"/>
                    </a:ext>
                  </a:extLst>
                </p:cNvPr>
                <p:cNvSpPr/>
                <p:nvPr/>
              </p:nvSpPr>
              <p:spPr>
                <a:xfrm>
                  <a:off x="4991100" y="869365"/>
                  <a:ext cx="2412000" cy="123111"/>
                </a:xfrm>
                <a:prstGeom prst="rect">
                  <a:avLst/>
                </a:prstGeom>
              </p:spPr>
              <p:txBody>
                <a:bodyPr wrap="square" lIns="0" tIns="0" rIns="0" bIns="0">
                  <a:spAutoFit/>
                </a:bodyPr>
                <a:lstStyle/>
                <a:p>
                  <a:pPr algn="ctr"/>
                  <a:r>
                    <a:rPr lang="ja-JP" altLang="en-US" sz="800" dirty="0">
                      <a:solidFill>
                        <a:srgbClr val="FFFFFF"/>
                      </a:solidFill>
                      <a:latin typeface="+mn-ea"/>
                    </a:rPr>
                    <a:t>天然木突き板仕上げ</a:t>
                  </a:r>
                </a:p>
              </p:txBody>
            </p:sp>
          </p:grpSp>
          <p:pic>
            <p:nvPicPr>
              <p:cNvPr id="4" name="図 3"/>
              <p:cNvPicPr>
                <a:picLocks noChangeAspect="1"/>
              </p:cNvPicPr>
              <p:nvPr/>
            </p:nvPicPr>
            <p:blipFill rotWithShape="1">
              <a:blip r:embed="rId33">
                <a:extLst>
                  <a:ext uri="{28A0092B-C50C-407E-A947-70E740481C1C}">
                    <a14:useLocalDpi xmlns:a14="http://schemas.microsoft.com/office/drawing/2010/main" val="0"/>
                  </a:ext>
                </a:extLst>
              </a:blip>
              <a:srcRect/>
              <a:stretch/>
            </p:blipFill>
            <p:spPr>
              <a:xfrm>
                <a:off x="5422679" y="1401726"/>
                <a:ext cx="1549692" cy="972000"/>
              </a:xfrm>
              <a:prstGeom prst="rect">
                <a:avLst/>
              </a:prstGeom>
            </p:spPr>
          </p:pic>
        </p:grpSp>
        <p:sp>
          <p:nvSpPr>
            <p:cNvPr id="37" name="Rectangle 14">
              <a:extLst>
                <a:ext uri="{FF2B5EF4-FFF2-40B4-BE49-F238E27FC236}">
                  <a16:creationId xmlns:a16="http://schemas.microsoft.com/office/drawing/2014/main" id="{47B69714-267E-B18D-3052-D45C6B241F9D}"/>
                </a:ext>
              </a:extLst>
            </p:cNvPr>
            <p:cNvSpPr>
              <a:spLocks noChangeArrowheads="1"/>
            </p:cNvSpPr>
            <p:nvPr/>
          </p:nvSpPr>
          <p:spPr bwMode="auto">
            <a:xfrm>
              <a:off x="4991100" y="688975"/>
              <a:ext cx="4775200" cy="1944000"/>
            </a:xfrm>
            <a:prstGeom prst="rect">
              <a:avLst/>
            </a:prstGeom>
            <a:noFill/>
            <a:ln w="6350">
              <a:solidFill>
                <a:srgbClr val="997D5E"/>
              </a:solidFill>
              <a:miter lim="800000"/>
              <a:headEnd/>
              <a:tailEnd/>
            </a:ln>
            <a:effectLst/>
          </p:spPr>
          <p:txBody>
            <a:bodyPr wrap="none" anchor="ctr"/>
            <a:lstStyle/>
            <a:p>
              <a:pPr algn="ctr"/>
              <a:endParaRPr lang="ja-JP" altLang="en-US" sz="1200" dirty="0">
                <a:latin typeface="+mn-ea"/>
              </a:endParaRPr>
            </a:p>
          </p:txBody>
        </p:sp>
      </p:grpSp>
      <p:grpSp>
        <p:nvGrpSpPr>
          <p:cNvPr id="6" name="グループ化 5">
            <a:extLst>
              <a:ext uri="{FF2B5EF4-FFF2-40B4-BE49-F238E27FC236}">
                <a16:creationId xmlns:a16="http://schemas.microsoft.com/office/drawing/2014/main" id="{8DA4ED0A-7227-E6D1-A1E4-1093831C6979}"/>
              </a:ext>
            </a:extLst>
          </p:cNvPr>
          <p:cNvGrpSpPr/>
          <p:nvPr/>
        </p:nvGrpSpPr>
        <p:grpSpPr>
          <a:xfrm>
            <a:off x="5984892" y="4727418"/>
            <a:ext cx="1884161" cy="1959242"/>
            <a:chOff x="6009759" y="4727418"/>
            <a:chExt cx="1884161" cy="1959242"/>
          </a:xfrm>
        </p:grpSpPr>
        <p:sp>
          <p:nvSpPr>
            <p:cNvPr id="16" name="Rectangle 14">
              <a:extLst>
                <a:ext uri="{FF2B5EF4-FFF2-40B4-BE49-F238E27FC236}">
                  <a16:creationId xmlns:a16="http://schemas.microsoft.com/office/drawing/2014/main" id="{8813FC81-B013-04E3-50F2-085F01D78F25}"/>
                </a:ext>
              </a:extLst>
            </p:cNvPr>
            <p:cNvSpPr>
              <a:spLocks noChangeArrowheads="1"/>
            </p:cNvSpPr>
            <p:nvPr/>
          </p:nvSpPr>
          <p:spPr bwMode="auto">
            <a:xfrm>
              <a:off x="6009759" y="4727418"/>
              <a:ext cx="1884161" cy="1943616"/>
            </a:xfrm>
            <a:prstGeom prst="rect">
              <a:avLst/>
            </a:prstGeom>
            <a:solidFill>
              <a:srgbClr val="F7F7D6"/>
            </a:solidFill>
            <a:ln w="6350">
              <a:noFill/>
              <a:miter lim="800000"/>
              <a:headEnd/>
              <a:tailEnd/>
            </a:ln>
            <a:effectLst/>
          </p:spPr>
          <p:txBody>
            <a:bodyPr wrap="none" anchor="ctr"/>
            <a:lstStyle/>
            <a:p>
              <a:pPr algn="ctr"/>
              <a:endParaRPr lang="ja-JP" altLang="en-US" sz="1200" dirty="0">
                <a:solidFill>
                  <a:srgbClr val="C0C0C0"/>
                </a:solidFill>
                <a:latin typeface="+mn-ea"/>
              </a:endParaRPr>
            </a:p>
          </p:txBody>
        </p:sp>
        <p:sp>
          <p:nvSpPr>
            <p:cNvPr id="35" name="正方形/長方形 34">
              <a:extLst>
                <a:ext uri="{FF2B5EF4-FFF2-40B4-BE49-F238E27FC236}">
                  <a16:creationId xmlns:a16="http://schemas.microsoft.com/office/drawing/2014/main" id="{0CD24EB6-E077-2CEA-3B46-6A5A84B31730}"/>
                </a:ext>
              </a:extLst>
            </p:cNvPr>
            <p:cNvSpPr/>
            <p:nvPr/>
          </p:nvSpPr>
          <p:spPr>
            <a:xfrm>
              <a:off x="6092297" y="5986505"/>
              <a:ext cx="1538883" cy="246221"/>
            </a:xfrm>
            <a:prstGeom prst="rect">
              <a:avLst/>
            </a:prstGeom>
          </p:spPr>
          <p:txBody>
            <a:bodyPr wrap="none" lIns="0" tIns="0" rIns="0" bIns="0">
              <a:spAutoFit/>
            </a:bodyPr>
            <a:lstStyle/>
            <a:p>
              <a:r>
                <a:rPr lang="ja-JP" altLang="en-US" sz="800" b="1" dirty="0">
                  <a:latin typeface="+mn-ea"/>
                </a:rPr>
                <a:t>同じ突き板をつかって統一感を演出</a:t>
              </a:r>
              <a:endParaRPr lang="en-US" altLang="ja-JP" sz="800" b="1" dirty="0">
                <a:latin typeface="+mn-ea"/>
              </a:endParaRPr>
            </a:p>
            <a:p>
              <a:r>
                <a:rPr lang="ja-JP" altLang="en-US" sz="800" b="1" dirty="0">
                  <a:latin typeface="+mn-ea"/>
                </a:rPr>
                <a:t>マイスターズウッド階段</a:t>
              </a:r>
            </a:p>
          </p:txBody>
        </p:sp>
        <p:pic>
          <p:nvPicPr>
            <p:cNvPr id="46" name="図 45">
              <a:extLst>
                <a:ext uri="{FF2B5EF4-FFF2-40B4-BE49-F238E27FC236}">
                  <a16:creationId xmlns:a16="http://schemas.microsoft.com/office/drawing/2014/main" id="{90EE7F5C-52B5-DF36-58E4-BC3BC7C42697}"/>
                </a:ext>
              </a:extLst>
            </p:cNvPr>
            <p:cNvPicPr>
              <a:picLocks noChangeAspect="1"/>
            </p:cNvPicPr>
            <p:nvPr/>
          </p:nvPicPr>
          <p:blipFill rotWithShape="1">
            <a:blip r:embed="rId34">
              <a:extLst>
                <a:ext uri="{28A0092B-C50C-407E-A947-70E740481C1C}">
                  <a14:useLocalDpi xmlns:a14="http://schemas.microsoft.com/office/drawing/2010/main" val="0"/>
                </a:ext>
              </a:extLst>
            </a:blip>
            <a:srcRect/>
            <a:stretch/>
          </p:blipFill>
          <p:spPr>
            <a:xfrm>
              <a:off x="6103054" y="5095980"/>
              <a:ext cx="1690145" cy="854929"/>
            </a:xfrm>
            <a:prstGeom prst="rect">
              <a:avLst/>
            </a:prstGeom>
          </p:spPr>
        </p:pic>
        <p:sp>
          <p:nvSpPr>
            <p:cNvPr id="47" name="正方形/長方形 46">
              <a:extLst>
                <a:ext uri="{FF2B5EF4-FFF2-40B4-BE49-F238E27FC236}">
                  <a16:creationId xmlns:a16="http://schemas.microsoft.com/office/drawing/2014/main" id="{BDD19B93-C769-B58A-1E17-399FA4096B51}"/>
                </a:ext>
              </a:extLst>
            </p:cNvPr>
            <p:cNvSpPr/>
            <p:nvPr/>
          </p:nvSpPr>
          <p:spPr>
            <a:xfrm>
              <a:off x="6092297" y="6301939"/>
              <a:ext cx="1700902" cy="384721"/>
            </a:xfrm>
            <a:prstGeom prst="rect">
              <a:avLst/>
            </a:prstGeom>
          </p:spPr>
          <p:txBody>
            <a:bodyPr wrap="square" lIns="0" tIns="0" rIns="0" bIns="0">
              <a:spAutoFit/>
            </a:bodyPr>
            <a:lstStyle/>
            <a:p>
              <a:r>
                <a:rPr lang="ja-JP" altLang="en-US" sz="600" dirty="0">
                  <a:latin typeface="+mn-ea"/>
                </a:rPr>
                <a:t>マイスターズウッドの床材と同じ素材。</a:t>
              </a:r>
            </a:p>
            <a:p>
              <a:r>
                <a:rPr lang="ja-JP" altLang="en-US" sz="600" dirty="0">
                  <a:latin typeface="+mn-ea"/>
                </a:rPr>
                <a:t>床材と揃えることで統一感のある空間を演出できる“天然木突き板仕上げ”階段です。</a:t>
              </a:r>
              <a:endParaRPr lang="en-US" altLang="ja-JP" sz="600" dirty="0">
                <a:latin typeface="+mn-ea"/>
              </a:endParaRPr>
            </a:p>
            <a:p>
              <a:r>
                <a:rPr lang="ja-JP" altLang="en-US" sz="350" dirty="0">
                  <a:latin typeface="+mn-ea"/>
                </a:rPr>
                <a:t>上記</a:t>
              </a:r>
              <a:r>
                <a:rPr lang="en-US" altLang="ja-JP" sz="350" dirty="0">
                  <a:latin typeface="+mn-ea"/>
                </a:rPr>
                <a:t>※</a:t>
              </a:r>
              <a:r>
                <a:rPr lang="ja-JP" altLang="en-US" sz="350" dirty="0">
                  <a:latin typeface="+mn-ea"/>
                </a:rPr>
                <a:t>の</a:t>
              </a:r>
              <a:r>
                <a:rPr lang="en-US" altLang="ja-JP" sz="350" dirty="0">
                  <a:latin typeface="+mn-ea"/>
                </a:rPr>
                <a:t>4</a:t>
              </a:r>
              <a:r>
                <a:rPr lang="ja-JP" altLang="en-US" sz="350" dirty="0">
                  <a:latin typeface="+mn-ea"/>
                </a:rPr>
                <a:t>色は同色の突き板の踏み板をご用意していませんが、ベリティス階段とコーディネイトが可能です。</a:t>
              </a:r>
            </a:p>
          </p:txBody>
        </p:sp>
        <p:sp>
          <p:nvSpPr>
            <p:cNvPr id="51" name="正方形/長方形 50">
              <a:extLst>
                <a:ext uri="{FF2B5EF4-FFF2-40B4-BE49-F238E27FC236}">
                  <a16:creationId xmlns:a16="http://schemas.microsoft.com/office/drawing/2014/main" id="{0B6E2296-341B-BE5D-0A66-76E7827E3FB5}"/>
                </a:ext>
              </a:extLst>
            </p:cNvPr>
            <p:cNvSpPr/>
            <p:nvPr/>
          </p:nvSpPr>
          <p:spPr>
            <a:xfrm>
              <a:off x="6009759" y="4822188"/>
              <a:ext cx="1865847" cy="184666"/>
            </a:xfrm>
            <a:prstGeom prst="rect">
              <a:avLst/>
            </a:prstGeom>
          </p:spPr>
          <p:txBody>
            <a:bodyPr wrap="square" lIns="0" tIns="0" rIns="0" bIns="0">
              <a:spAutoFit/>
            </a:bodyPr>
            <a:lstStyle/>
            <a:p>
              <a:pPr algn="ctr"/>
              <a:r>
                <a:rPr lang="ja-JP" altLang="en-US" sz="1200" b="1" dirty="0">
                  <a:solidFill>
                    <a:srgbClr val="953735"/>
                  </a:solidFill>
                  <a:latin typeface="+mn-ea"/>
                </a:rPr>
                <a:t>おすすめの階段</a:t>
              </a:r>
            </a:p>
          </p:txBody>
        </p:sp>
      </p:grpSp>
      <p:grpSp>
        <p:nvGrpSpPr>
          <p:cNvPr id="100" name="グループ化 99">
            <a:extLst>
              <a:ext uri="{FF2B5EF4-FFF2-40B4-BE49-F238E27FC236}">
                <a16:creationId xmlns:a16="http://schemas.microsoft.com/office/drawing/2014/main" id="{3D6835A9-52B6-7B78-6B73-1294BF22F2EE}"/>
              </a:ext>
            </a:extLst>
          </p:cNvPr>
          <p:cNvGrpSpPr/>
          <p:nvPr/>
        </p:nvGrpSpPr>
        <p:grpSpPr>
          <a:xfrm>
            <a:off x="142875" y="4727418"/>
            <a:ext cx="5817893" cy="1943616"/>
            <a:chOff x="142875" y="4727418"/>
            <a:chExt cx="5817893" cy="1943616"/>
          </a:xfrm>
        </p:grpSpPr>
        <p:grpSp>
          <p:nvGrpSpPr>
            <p:cNvPr id="3" name="グループ化 2">
              <a:extLst>
                <a:ext uri="{FF2B5EF4-FFF2-40B4-BE49-F238E27FC236}">
                  <a16:creationId xmlns:a16="http://schemas.microsoft.com/office/drawing/2014/main" id="{A16FF922-837D-10C7-B342-43DFF2D72EDF}"/>
                </a:ext>
              </a:extLst>
            </p:cNvPr>
            <p:cNvGrpSpPr/>
            <p:nvPr/>
          </p:nvGrpSpPr>
          <p:grpSpPr>
            <a:xfrm>
              <a:off x="142875" y="4727418"/>
              <a:ext cx="5817893" cy="1943616"/>
              <a:chOff x="142875" y="4727418"/>
              <a:chExt cx="5817893" cy="1943616"/>
            </a:xfrm>
          </p:grpSpPr>
          <p:sp>
            <p:nvSpPr>
              <p:cNvPr id="7" name="Rectangle 14">
                <a:extLst>
                  <a:ext uri="{FF2B5EF4-FFF2-40B4-BE49-F238E27FC236}">
                    <a16:creationId xmlns:a16="http://schemas.microsoft.com/office/drawing/2014/main" id="{5B5963BF-E5BD-498B-BB8B-F14533A11F49}"/>
                  </a:ext>
                </a:extLst>
              </p:cNvPr>
              <p:cNvSpPr>
                <a:spLocks noChangeArrowheads="1"/>
              </p:cNvSpPr>
              <p:nvPr/>
            </p:nvSpPr>
            <p:spPr bwMode="auto">
              <a:xfrm>
                <a:off x="142875" y="4727418"/>
                <a:ext cx="5817892" cy="1943616"/>
              </a:xfrm>
              <a:prstGeom prst="rect">
                <a:avLst/>
              </a:prstGeom>
              <a:solidFill>
                <a:srgbClr val="CCCC00">
                  <a:alpha val="16078"/>
                </a:srgbClr>
              </a:solidFill>
              <a:ln w="6350">
                <a:solidFill>
                  <a:srgbClr val="FFFFE7"/>
                </a:solidFill>
                <a:miter lim="800000"/>
                <a:headEnd/>
                <a:tailEnd/>
              </a:ln>
              <a:effectLst/>
            </p:spPr>
            <p:txBody>
              <a:bodyPr wrap="none" anchor="ctr"/>
              <a:lstStyle/>
              <a:p>
                <a:pPr algn="ctr"/>
                <a:endParaRPr lang="ja-JP" altLang="en-US" sz="1200" dirty="0">
                  <a:solidFill>
                    <a:srgbClr val="009999"/>
                  </a:solidFill>
                  <a:latin typeface="+mn-ea"/>
                </a:endParaRPr>
              </a:p>
            </p:txBody>
          </p:sp>
          <p:sp>
            <p:nvSpPr>
              <p:cNvPr id="8" name="正方形/長方形 7">
                <a:extLst>
                  <a:ext uri="{FF2B5EF4-FFF2-40B4-BE49-F238E27FC236}">
                    <a16:creationId xmlns:a16="http://schemas.microsoft.com/office/drawing/2014/main" id="{CD8A6D48-2A89-74C5-C08E-6F58E09F9276}"/>
                  </a:ext>
                </a:extLst>
              </p:cNvPr>
              <p:cNvSpPr/>
              <p:nvPr/>
            </p:nvSpPr>
            <p:spPr>
              <a:xfrm>
                <a:off x="142876" y="4822188"/>
                <a:ext cx="5817892" cy="184666"/>
              </a:xfrm>
              <a:prstGeom prst="rect">
                <a:avLst/>
              </a:prstGeom>
            </p:spPr>
            <p:txBody>
              <a:bodyPr wrap="square" lIns="0" tIns="0" rIns="0" bIns="0">
                <a:spAutoFit/>
              </a:bodyPr>
              <a:lstStyle/>
              <a:p>
                <a:pPr algn="ctr"/>
                <a:r>
                  <a:rPr lang="ja-JP" altLang="en-US" sz="1200" b="1" dirty="0">
                    <a:solidFill>
                      <a:srgbClr val="953735"/>
                    </a:solidFill>
                    <a:latin typeface="+mn-ea"/>
                  </a:rPr>
                  <a:t>豊富な色柄を揃えたスタンダードなシリーズです。</a:t>
                </a:r>
              </a:p>
            </p:txBody>
          </p:sp>
          <p:grpSp>
            <p:nvGrpSpPr>
              <p:cNvPr id="109" name="グループ化 108">
                <a:extLst>
                  <a:ext uri="{FF2B5EF4-FFF2-40B4-BE49-F238E27FC236}">
                    <a16:creationId xmlns:a16="http://schemas.microsoft.com/office/drawing/2014/main" id="{0FC765B9-DAC1-4E6F-B8C1-BD6D59BA23E8}"/>
                  </a:ext>
                </a:extLst>
              </p:cNvPr>
              <p:cNvGrpSpPr/>
              <p:nvPr/>
            </p:nvGrpSpPr>
            <p:grpSpPr>
              <a:xfrm>
                <a:off x="242462" y="5989644"/>
                <a:ext cx="1270485" cy="538054"/>
                <a:chOff x="599242" y="5989644"/>
                <a:chExt cx="1270485" cy="538054"/>
              </a:xfrm>
            </p:grpSpPr>
            <p:sp>
              <p:nvSpPr>
                <p:cNvPr id="75" name="正方形/長方形 74">
                  <a:extLst>
                    <a:ext uri="{FF2B5EF4-FFF2-40B4-BE49-F238E27FC236}">
                      <a16:creationId xmlns:a16="http://schemas.microsoft.com/office/drawing/2014/main" id="{0963A016-96A4-8461-670D-139FEAAAC0A7}"/>
                    </a:ext>
                  </a:extLst>
                </p:cNvPr>
                <p:cNvSpPr/>
                <p:nvPr/>
              </p:nvSpPr>
              <p:spPr>
                <a:xfrm>
                  <a:off x="599242" y="5989644"/>
                  <a:ext cx="1270485" cy="153888"/>
                </a:xfrm>
                <a:prstGeom prst="rect">
                  <a:avLst/>
                </a:prstGeom>
              </p:spPr>
              <p:txBody>
                <a:bodyPr wrap="square" lIns="0" tIns="0" rIns="0" bIns="0">
                  <a:spAutoFit/>
                </a:bodyPr>
                <a:lstStyle/>
                <a:p>
                  <a:r>
                    <a:rPr lang="ja-JP" altLang="en-US" sz="1000" b="1" dirty="0">
                      <a:latin typeface="+mn-ea"/>
                    </a:rPr>
                    <a:t>ダブルコート</a:t>
                  </a:r>
                </a:p>
              </p:txBody>
            </p:sp>
            <p:sp>
              <p:nvSpPr>
                <p:cNvPr id="88" name="正方形/長方形 87">
                  <a:extLst>
                    <a:ext uri="{FF2B5EF4-FFF2-40B4-BE49-F238E27FC236}">
                      <a16:creationId xmlns:a16="http://schemas.microsoft.com/office/drawing/2014/main" id="{8173CB09-74C4-7329-5605-97B4CA9BFB79}"/>
                    </a:ext>
                  </a:extLst>
                </p:cNvPr>
                <p:cNvSpPr/>
                <p:nvPr/>
              </p:nvSpPr>
              <p:spPr>
                <a:xfrm>
                  <a:off x="599244" y="6204533"/>
                  <a:ext cx="1029044" cy="323165"/>
                </a:xfrm>
                <a:prstGeom prst="rect">
                  <a:avLst/>
                </a:prstGeom>
              </p:spPr>
              <p:txBody>
                <a:bodyPr wrap="square" lIns="0" tIns="0" rIns="0" bIns="0">
                  <a:spAutoFit/>
                </a:bodyPr>
                <a:lstStyle/>
                <a:p>
                  <a:r>
                    <a:rPr lang="ja-JP" altLang="en-US" sz="800" dirty="0">
                      <a:latin typeface="+mn-ea"/>
                    </a:rPr>
                    <a:t>塗装を重ねることで、</a:t>
                  </a:r>
                  <a:endParaRPr lang="en-US" altLang="ja-JP" sz="800" dirty="0">
                    <a:latin typeface="+mn-ea"/>
                  </a:endParaRPr>
                </a:p>
                <a:p>
                  <a:r>
                    <a:rPr lang="ja-JP" altLang="en-US" sz="800" dirty="0">
                      <a:latin typeface="+mn-ea"/>
                    </a:rPr>
                    <a:t>より傷に強く。</a:t>
                  </a:r>
                  <a:endParaRPr lang="en-US" altLang="ja-JP" sz="800" dirty="0">
                    <a:latin typeface="+mn-ea"/>
                  </a:endParaRPr>
                </a:p>
                <a:p>
                  <a:r>
                    <a:rPr lang="en-US" altLang="ja-JP" sz="500" dirty="0">
                      <a:latin typeface="+mn-ea"/>
                    </a:rPr>
                    <a:t>※</a:t>
                  </a:r>
                  <a:r>
                    <a:rPr lang="ja-JP" altLang="en-US" sz="500" dirty="0">
                      <a:latin typeface="+mn-ea"/>
                    </a:rPr>
                    <a:t>イラストはイメージです。</a:t>
                  </a:r>
                </a:p>
              </p:txBody>
            </p:sp>
          </p:grpSp>
          <p:grpSp>
            <p:nvGrpSpPr>
              <p:cNvPr id="9" name="グループ化 8">
                <a:extLst>
                  <a:ext uri="{FF2B5EF4-FFF2-40B4-BE49-F238E27FC236}">
                    <a16:creationId xmlns:a16="http://schemas.microsoft.com/office/drawing/2014/main" id="{F89FEC5E-ECE2-09EE-277A-4F9E9DF460D0}"/>
                  </a:ext>
                </a:extLst>
              </p:cNvPr>
              <p:cNvGrpSpPr/>
              <p:nvPr/>
            </p:nvGrpSpPr>
            <p:grpSpPr>
              <a:xfrm>
                <a:off x="1761172" y="5096351"/>
                <a:ext cx="1524337" cy="1451473"/>
                <a:chOff x="1761172" y="5096351"/>
                <a:chExt cx="1524337" cy="1451473"/>
              </a:xfrm>
            </p:grpSpPr>
            <p:grpSp>
              <p:nvGrpSpPr>
                <p:cNvPr id="56" name="グループ化 55">
                  <a:extLst>
                    <a:ext uri="{FF2B5EF4-FFF2-40B4-BE49-F238E27FC236}">
                      <a16:creationId xmlns:a16="http://schemas.microsoft.com/office/drawing/2014/main" id="{9630AE75-D1E6-3C24-F8FA-4DC237510CB2}"/>
                    </a:ext>
                  </a:extLst>
                </p:cNvPr>
                <p:cNvGrpSpPr/>
                <p:nvPr/>
              </p:nvGrpSpPr>
              <p:grpSpPr>
                <a:xfrm>
                  <a:off x="1761172" y="5989644"/>
                  <a:ext cx="1524337" cy="558180"/>
                  <a:chOff x="5417430" y="5989644"/>
                  <a:chExt cx="1524337" cy="558180"/>
                </a:xfrm>
              </p:grpSpPr>
              <p:sp>
                <p:nvSpPr>
                  <p:cNvPr id="58" name="正方形/長方形 57">
                    <a:extLst>
                      <a:ext uri="{FF2B5EF4-FFF2-40B4-BE49-F238E27FC236}">
                        <a16:creationId xmlns:a16="http://schemas.microsoft.com/office/drawing/2014/main" id="{C2043B24-0F2F-1406-98B9-F7DF815DD238}"/>
                      </a:ext>
                    </a:extLst>
                  </p:cNvPr>
                  <p:cNvSpPr/>
                  <p:nvPr/>
                </p:nvSpPr>
                <p:spPr>
                  <a:xfrm>
                    <a:off x="5417431" y="6301603"/>
                    <a:ext cx="1524336" cy="246221"/>
                  </a:xfrm>
                  <a:prstGeom prst="rect">
                    <a:avLst/>
                  </a:prstGeom>
                </p:spPr>
                <p:txBody>
                  <a:bodyPr wrap="square" lIns="0" tIns="0" rIns="0" bIns="0">
                    <a:spAutoFit/>
                  </a:bodyPr>
                  <a:lstStyle/>
                  <a:p>
                    <a:r>
                      <a:rPr lang="ja-JP" altLang="en-US" sz="600" dirty="0">
                        <a:latin typeface="+mn-ea"/>
                      </a:rPr>
                      <a:t>椅子などを勢いよく擦った際にできるすり傷にも強く、美しい空間を長く維持することができます。</a:t>
                    </a:r>
                    <a:endParaRPr lang="en-US" altLang="ja-JP" sz="600" dirty="0">
                      <a:latin typeface="+mn-ea"/>
                    </a:endParaRPr>
                  </a:p>
                  <a:p>
                    <a:r>
                      <a:rPr lang="en-US" altLang="ja-JP" sz="400" dirty="0">
                        <a:latin typeface="+mn-ea"/>
                      </a:rPr>
                      <a:t>※</a:t>
                    </a:r>
                    <a:r>
                      <a:rPr lang="ja-JP" altLang="en-US" sz="400" dirty="0">
                        <a:latin typeface="+mn-ea"/>
                      </a:rPr>
                      <a:t>条件によっては、表面に傷がつく場合があります。</a:t>
                    </a:r>
                  </a:p>
                </p:txBody>
              </p:sp>
              <p:sp>
                <p:nvSpPr>
                  <p:cNvPr id="59" name="正方形/長方形 58">
                    <a:extLst>
                      <a:ext uri="{FF2B5EF4-FFF2-40B4-BE49-F238E27FC236}">
                        <a16:creationId xmlns:a16="http://schemas.microsoft.com/office/drawing/2014/main" id="{8D2234D4-7D4D-CDC2-02EC-94B76DB3477F}"/>
                      </a:ext>
                    </a:extLst>
                  </p:cNvPr>
                  <p:cNvSpPr/>
                  <p:nvPr/>
                </p:nvSpPr>
                <p:spPr>
                  <a:xfrm>
                    <a:off x="5417430" y="5989644"/>
                    <a:ext cx="1212812" cy="246221"/>
                  </a:xfrm>
                  <a:prstGeom prst="rect">
                    <a:avLst/>
                  </a:prstGeom>
                </p:spPr>
                <p:txBody>
                  <a:bodyPr wrap="square" lIns="0" tIns="0" rIns="0" bIns="0">
                    <a:spAutoFit/>
                  </a:bodyPr>
                  <a:lstStyle/>
                  <a:p>
                    <a:r>
                      <a:rPr lang="ja-JP" altLang="en-US" sz="800" b="1" dirty="0">
                        <a:latin typeface="+mn-ea"/>
                      </a:rPr>
                      <a:t>すり傷がつきにくく、</a:t>
                    </a:r>
                    <a:endParaRPr lang="en-US" altLang="ja-JP" sz="800" b="1" dirty="0">
                      <a:latin typeface="+mn-ea"/>
                    </a:endParaRPr>
                  </a:p>
                  <a:p>
                    <a:r>
                      <a:rPr lang="ja-JP" altLang="en-US" sz="800" b="1" dirty="0">
                        <a:latin typeface="+mn-ea"/>
                      </a:rPr>
                      <a:t>美しさが長持ち。</a:t>
                    </a:r>
                  </a:p>
                </p:txBody>
              </p:sp>
            </p:grpSp>
            <p:pic>
              <p:nvPicPr>
                <p:cNvPr id="57" name="図 56">
                  <a:extLst>
                    <a:ext uri="{FF2B5EF4-FFF2-40B4-BE49-F238E27FC236}">
                      <a16:creationId xmlns:a16="http://schemas.microsoft.com/office/drawing/2014/main" id="{4542FF3D-A85D-A476-7E33-8DD57FBDE835}"/>
                    </a:ext>
                  </a:extLst>
                </p:cNvPr>
                <p:cNvPicPr>
                  <a:picLocks noChangeAspect="1"/>
                </p:cNvPicPr>
                <p:nvPr/>
              </p:nvPicPr>
              <p:blipFill>
                <a:blip r:embed="rId35"/>
                <a:stretch>
                  <a:fillRect/>
                </a:stretch>
              </p:blipFill>
              <p:spPr>
                <a:xfrm>
                  <a:off x="1761172" y="5096351"/>
                  <a:ext cx="1524337" cy="856800"/>
                </a:xfrm>
                <a:prstGeom prst="rect">
                  <a:avLst/>
                </a:prstGeom>
              </p:spPr>
            </p:pic>
          </p:grpSp>
          <p:grpSp>
            <p:nvGrpSpPr>
              <p:cNvPr id="10" name="グループ化 9">
                <a:extLst>
                  <a:ext uri="{FF2B5EF4-FFF2-40B4-BE49-F238E27FC236}">
                    <a16:creationId xmlns:a16="http://schemas.microsoft.com/office/drawing/2014/main" id="{179019F1-06EE-35BD-BC44-E638887B4146}"/>
                  </a:ext>
                </a:extLst>
              </p:cNvPr>
              <p:cNvGrpSpPr/>
              <p:nvPr/>
            </p:nvGrpSpPr>
            <p:grpSpPr>
              <a:xfrm>
                <a:off x="3365809" y="5096351"/>
                <a:ext cx="1528901" cy="1482251"/>
                <a:chOff x="3365809" y="5096351"/>
                <a:chExt cx="1528901" cy="1482251"/>
              </a:xfrm>
            </p:grpSpPr>
            <p:grpSp>
              <p:nvGrpSpPr>
                <p:cNvPr id="52" name="グループ化 51">
                  <a:extLst>
                    <a:ext uri="{FF2B5EF4-FFF2-40B4-BE49-F238E27FC236}">
                      <a16:creationId xmlns:a16="http://schemas.microsoft.com/office/drawing/2014/main" id="{FFC18338-DDFE-FFA6-ECF9-4B8086EF957E}"/>
                    </a:ext>
                  </a:extLst>
                </p:cNvPr>
                <p:cNvGrpSpPr/>
                <p:nvPr/>
              </p:nvGrpSpPr>
              <p:grpSpPr>
                <a:xfrm>
                  <a:off x="3365809" y="5989644"/>
                  <a:ext cx="1380481" cy="588958"/>
                  <a:chOff x="5091475" y="5989644"/>
                  <a:chExt cx="1380481" cy="588958"/>
                </a:xfrm>
              </p:grpSpPr>
              <p:sp>
                <p:nvSpPr>
                  <p:cNvPr id="54" name="正方形/長方形 53">
                    <a:extLst>
                      <a:ext uri="{FF2B5EF4-FFF2-40B4-BE49-F238E27FC236}">
                        <a16:creationId xmlns:a16="http://schemas.microsoft.com/office/drawing/2014/main" id="{5245343C-FE76-3538-D0A6-1D2B01BE69AA}"/>
                      </a:ext>
                    </a:extLst>
                  </p:cNvPr>
                  <p:cNvSpPr/>
                  <p:nvPr/>
                </p:nvSpPr>
                <p:spPr>
                  <a:xfrm>
                    <a:off x="5091476" y="6301603"/>
                    <a:ext cx="1380480" cy="276999"/>
                  </a:xfrm>
                  <a:prstGeom prst="rect">
                    <a:avLst/>
                  </a:prstGeom>
                </p:spPr>
                <p:txBody>
                  <a:bodyPr wrap="square" lIns="0" tIns="0" rIns="0" bIns="0">
                    <a:spAutoFit/>
                  </a:bodyPr>
                  <a:lstStyle/>
                  <a:p>
                    <a:r>
                      <a:rPr lang="ja-JP" altLang="en-US" sz="600" dirty="0">
                        <a:latin typeface="+mn-ea"/>
                      </a:rPr>
                      <a:t>汚れがつきにくく、取れやすいコーティングなので、うっかりお部屋を汚してしまった時もさっと拭けばキレイに。</a:t>
                    </a:r>
                  </a:p>
                </p:txBody>
              </p:sp>
              <p:sp>
                <p:nvSpPr>
                  <p:cNvPr id="55" name="正方形/長方形 54">
                    <a:extLst>
                      <a:ext uri="{FF2B5EF4-FFF2-40B4-BE49-F238E27FC236}">
                        <a16:creationId xmlns:a16="http://schemas.microsoft.com/office/drawing/2014/main" id="{9654A178-1CB7-02B9-2CDB-4CCE49BE3076}"/>
                      </a:ext>
                    </a:extLst>
                  </p:cNvPr>
                  <p:cNvSpPr/>
                  <p:nvPr/>
                </p:nvSpPr>
                <p:spPr>
                  <a:xfrm>
                    <a:off x="5091475" y="5989644"/>
                    <a:ext cx="1291739" cy="246221"/>
                  </a:xfrm>
                  <a:prstGeom prst="rect">
                    <a:avLst/>
                  </a:prstGeom>
                </p:spPr>
                <p:txBody>
                  <a:bodyPr wrap="square" lIns="0" tIns="0" rIns="0" bIns="0">
                    <a:spAutoFit/>
                  </a:bodyPr>
                  <a:lstStyle/>
                  <a:p>
                    <a:r>
                      <a:rPr lang="ja-JP" altLang="en-US" sz="800" b="1" dirty="0">
                        <a:latin typeface="+mn-ea"/>
                      </a:rPr>
                      <a:t>汚れにも強く、</a:t>
                    </a:r>
                    <a:endParaRPr lang="en-US" altLang="ja-JP" sz="800" b="1" dirty="0">
                      <a:latin typeface="+mn-ea"/>
                    </a:endParaRPr>
                  </a:p>
                  <a:p>
                    <a:r>
                      <a:rPr lang="ja-JP" altLang="en-US" sz="800" b="1" dirty="0">
                        <a:latin typeface="+mn-ea"/>
                      </a:rPr>
                      <a:t>お掃除がラク。</a:t>
                    </a:r>
                  </a:p>
                </p:txBody>
              </p:sp>
            </p:grpSp>
            <p:pic>
              <p:nvPicPr>
                <p:cNvPr id="53" name="図 52">
                  <a:extLst>
                    <a:ext uri="{FF2B5EF4-FFF2-40B4-BE49-F238E27FC236}">
                      <a16:creationId xmlns:a16="http://schemas.microsoft.com/office/drawing/2014/main" id="{500CA948-C013-188E-A197-C17DE30EA591}"/>
                    </a:ext>
                  </a:extLst>
                </p:cNvPr>
                <p:cNvPicPr>
                  <a:picLocks noChangeAspect="1"/>
                </p:cNvPicPr>
                <p:nvPr/>
              </p:nvPicPr>
              <p:blipFill>
                <a:blip r:embed="rId36"/>
                <a:stretch>
                  <a:fillRect/>
                </a:stretch>
              </p:blipFill>
              <p:spPr>
                <a:xfrm>
                  <a:off x="3365809" y="5096351"/>
                  <a:ext cx="1528901" cy="856800"/>
                </a:xfrm>
                <a:prstGeom prst="rect">
                  <a:avLst/>
                </a:prstGeom>
              </p:spPr>
            </p:pic>
          </p:grpSp>
        </p:grpSp>
        <p:grpSp>
          <p:nvGrpSpPr>
            <p:cNvPr id="92" name="グループ化 91">
              <a:extLst>
                <a:ext uri="{FF2B5EF4-FFF2-40B4-BE49-F238E27FC236}">
                  <a16:creationId xmlns:a16="http://schemas.microsoft.com/office/drawing/2014/main" id="{C0A43FDF-20BA-432A-4118-60F6C95859A7}"/>
                </a:ext>
              </a:extLst>
            </p:cNvPr>
            <p:cNvGrpSpPr/>
            <p:nvPr/>
          </p:nvGrpSpPr>
          <p:grpSpPr>
            <a:xfrm>
              <a:off x="5001965" y="5095981"/>
              <a:ext cx="900539" cy="1461596"/>
              <a:chOff x="6249145" y="5095981"/>
              <a:chExt cx="900539" cy="1461596"/>
            </a:xfrm>
          </p:grpSpPr>
          <p:sp>
            <p:nvSpPr>
              <p:cNvPr id="93" name="正方形/長方形 92">
                <a:extLst>
                  <a:ext uri="{FF2B5EF4-FFF2-40B4-BE49-F238E27FC236}">
                    <a16:creationId xmlns:a16="http://schemas.microsoft.com/office/drawing/2014/main" id="{339A2436-F17A-8AAB-623D-0290D612F8F7}"/>
                  </a:ext>
                </a:extLst>
              </p:cNvPr>
              <p:cNvSpPr/>
              <p:nvPr/>
            </p:nvSpPr>
            <p:spPr>
              <a:xfrm>
                <a:off x="6249145" y="5095981"/>
                <a:ext cx="900539" cy="1461596"/>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94" name="Picture 2">
                <a:extLst>
                  <a:ext uri="{FF2B5EF4-FFF2-40B4-BE49-F238E27FC236}">
                    <a16:creationId xmlns:a16="http://schemas.microsoft.com/office/drawing/2014/main" id="{6E8229D9-E400-4CAE-829F-4ACC698A5568}"/>
                  </a:ext>
                </a:extLst>
              </p:cNvPr>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6303085" y="5682840"/>
                <a:ext cx="784521" cy="78452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95" name="テキスト ボックス 94">
                <a:extLst>
                  <a:ext uri="{FF2B5EF4-FFF2-40B4-BE49-F238E27FC236}">
                    <a16:creationId xmlns:a16="http://schemas.microsoft.com/office/drawing/2014/main" id="{D272F2AA-08F2-B5FE-7656-C361C1B04567}"/>
                  </a:ext>
                </a:extLst>
              </p:cNvPr>
              <p:cNvSpPr txBox="1"/>
              <p:nvPr/>
            </p:nvSpPr>
            <p:spPr>
              <a:xfrm>
                <a:off x="6303085" y="5274940"/>
                <a:ext cx="784521" cy="347446"/>
              </a:xfrm>
              <a:prstGeom prst="rect">
                <a:avLst/>
              </a:prstGeom>
              <a:noFill/>
            </p:spPr>
            <p:txBody>
              <a:bodyPr wrap="square" lIns="0" tIns="0" rIns="0" bIns="0" rtlCol="0">
                <a:noAutofit/>
              </a:bodyPr>
              <a:lstStyle/>
              <a:p>
                <a:pPr algn="ctr"/>
                <a:r>
                  <a:rPr lang="ja-JP" altLang="en-US" sz="700" b="1" dirty="0">
                    <a:latin typeface="+mn-ea"/>
                  </a:rPr>
                  <a:t>傷つきにくさ</a:t>
                </a:r>
                <a:r>
                  <a:rPr kumimoji="1" lang="ja-JP" altLang="en-US" sz="700" b="1" dirty="0">
                    <a:latin typeface="+mn-ea"/>
                  </a:rPr>
                  <a:t>のヒミツ</a:t>
                </a:r>
                <a:endParaRPr kumimoji="1" lang="en-US" altLang="ja-JP" sz="700" b="1" dirty="0">
                  <a:latin typeface="+mn-ea"/>
                </a:endParaRPr>
              </a:p>
              <a:p>
                <a:pPr algn="ctr"/>
                <a:r>
                  <a:rPr lang="ja-JP" altLang="en-US" sz="700" b="1" dirty="0">
                    <a:latin typeface="+mn-ea"/>
                  </a:rPr>
                  <a:t>「ロール塗装」を</a:t>
                </a:r>
                <a:endParaRPr lang="en-US" altLang="ja-JP" sz="700" b="1" dirty="0">
                  <a:latin typeface="+mn-ea"/>
                </a:endParaRPr>
              </a:p>
              <a:p>
                <a:pPr algn="ctr"/>
                <a:r>
                  <a:rPr lang="ja-JP" altLang="en-US" sz="700" b="1" dirty="0">
                    <a:latin typeface="+mn-ea"/>
                  </a:rPr>
                  <a:t>ご紹介</a:t>
                </a:r>
                <a:endParaRPr kumimoji="1" lang="ja-JP" altLang="en-US" sz="700" b="1" dirty="0">
                  <a:latin typeface="+mn-ea"/>
                </a:endParaRPr>
              </a:p>
            </p:txBody>
          </p:sp>
        </p:grpSp>
        <p:pic>
          <p:nvPicPr>
            <p:cNvPr id="96" name="図 95" descr="アイコン が含まれている画像&#10;&#10;自動的に生成された説明">
              <a:extLst>
                <a:ext uri="{FF2B5EF4-FFF2-40B4-BE49-F238E27FC236}">
                  <a16:creationId xmlns:a16="http://schemas.microsoft.com/office/drawing/2014/main" id="{C3C888B3-FA26-3771-52F8-83E8CF3EDAE1}"/>
                </a:ext>
              </a:extLst>
            </p:cNvPr>
            <p:cNvPicPr>
              <a:picLocks noChangeAspect="1"/>
            </p:cNvPicPr>
            <p:nvPr/>
          </p:nvPicPr>
          <p:blipFill>
            <a:blip r:embed="rId38"/>
            <a:stretch>
              <a:fillRect/>
            </a:stretch>
          </p:blipFill>
          <p:spPr>
            <a:xfrm>
              <a:off x="205950" y="5070487"/>
              <a:ext cx="1508124" cy="867777"/>
            </a:xfrm>
            <a:prstGeom prst="rect">
              <a:avLst/>
            </a:prstGeom>
          </p:spPr>
        </p:pic>
      </p:grpSp>
      <p:grpSp>
        <p:nvGrpSpPr>
          <p:cNvPr id="2" name="グループ化 1">
            <a:extLst>
              <a:ext uri="{FF2B5EF4-FFF2-40B4-BE49-F238E27FC236}">
                <a16:creationId xmlns:a16="http://schemas.microsoft.com/office/drawing/2014/main" id="{B590B0F9-BF58-373D-E307-881D5730BECE}"/>
              </a:ext>
            </a:extLst>
          </p:cNvPr>
          <p:cNvGrpSpPr/>
          <p:nvPr/>
        </p:nvGrpSpPr>
        <p:grpSpPr>
          <a:xfrm>
            <a:off x="7882140" y="4727418"/>
            <a:ext cx="1884161" cy="1943616"/>
            <a:chOff x="7882140" y="4727418"/>
            <a:chExt cx="1884161" cy="1943616"/>
          </a:xfrm>
        </p:grpSpPr>
        <p:sp>
          <p:nvSpPr>
            <p:cNvPr id="17" name="Rectangle 14">
              <a:extLst>
                <a:ext uri="{FF2B5EF4-FFF2-40B4-BE49-F238E27FC236}">
                  <a16:creationId xmlns:a16="http://schemas.microsoft.com/office/drawing/2014/main" id="{BEE55BF2-7E59-4BE4-119E-25F1881FD3B4}"/>
                </a:ext>
              </a:extLst>
            </p:cNvPr>
            <p:cNvSpPr>
              <a:spLocks noChangeArrowheads="1"/>
            </p:cNvSpPr>
            <p:nvPr/>
          </p:nvSpPr>
          <p:spPr bwMode="auto">
            <a:xfrm>
              <a:off x="7900454" y="4727418"/>
              <a:ext cx="1865847" cy="1943616"/>
            </a:xfrm>
            <a:prstGeom prst="rect">
              <a:avLst/>
            </a:prstGeom>
            <a:solidFill>
              <a:srgbClr val="F7F7D6"/>
            </a:solidFill>
            <a:ln w="6350">
              <a:noFill/>
              <a:miter lim="800000"/>
              <a:headEnd/>
              <a:tailEnd/>
            </a:ln>
            <a:effectLst/>
          </p:spPr>
          <p:txBody>
            <a:bodyPr wrap="none" anchor="ctr"/>
            <a:lstStyle/>
            <a:p>
              <a:pPr algn="ctr"/>
              <a:endParaRPr lang="ja-JP" altLang="en-US" sz="1200" dirty="0">
                <a:solidFill>
                  <a:srgbClr val="C0C0C0"/>
                </a:solidFill>
                <a:latin typeface="+mn-ea"/>
              </a:endParaRPr>
            </a:p>
          </p:txBody>
        </p:sp>
        <p:sp>
          <p:nvSpPr>
            <p:cNvPr id="18" name="正方形/長方形 17">
              <a:extLst>
                <a:ext uri="{FF2B5EF4-FFF2-40B4-BE49-F238E27FC236}">
                  <a16:creationId xmlns:a16="http://schemas.microsoft.com/office/drawing/2014/main" id="{0771DD8A-97E2-B067-43C2-44FAE50C8C16}"/>
                </a:ext>
              </a:extLst>
            </p:cNvPr>
            <p:cNvSpPr/>
            <p:nvPr/>
          </p:nvSpPr>
          <p:spPr>
            <a:xfrm>
              <a:off x="8041696" y="5278237"/>
              <a:ext cx="820738" cy="123111"/>
            </a:xfrm>
            <a:prstGeom prst="rect">
              <a:avLst/>
            </a:prstGeom>
          </p:spPr>
          <p:txBody>
            <a:bodyPr wrap="none" lIns="0" tIns="0" rIns="0" bIns="0">
              <a:spAutoFit/>
            </a:bodyPr>
            <a:lstStyle/>
            <a:p>
              <a:r>
                <a:rPr lang="ja-JP" altLang="en-US" sz="800" b="1" dirty="0">
                  <a:latin typeface="+mn-ea"/>
                </a:rPr>
                <a:t>床見切縁（金属製）</a:t>
              </a:r>
            </a:p>
          </p:txBody>
        </p:sp>
        <p:sp>
          <p:nvSpPr>
            <p:cNvPr id="19" name="正方形/長方形 18">
              <a:extLst>
                <a:ext uri="{FF2B5EF4-FFF2-40B4-BE49-F238E27FC236}">
                  <a16:creationId xmlns:a16="http://schemas.microsoft.com/office/drawing/2014/main" id="{9A1450AD-7F3E-E6BF-6B58-FF5DCB74889B}"/>
                </a:ext>
              </a:extLst>
            </p:cNvPr>
            <p:cNvSpPr/>
            <p:nvPr/>
          </p:nvSpPr>
          <p:spPr>
            <a:xfrm>
              <a:off x="7949962" y="6498482"/>
              <a:ext cx="1816337" cy="92333"/>
            </a:xfrm>
            <a:prstGeom prst="rect">
              <a:avLst/>
            </a:prstGeom>
          </p:spPr>
          <p:txBody>
            <a:bodyPr wrap="square" lIns="0" tIns="0" rIns="0" bIns="0">
              <a:spAutoFit/>
            </a:bodyPr>
            <a:lstStyle/>
            <a:p>
              <a:r>
                <a:rPr lang="ja-JP" altLang="en-US" sz="600" dirty="0">
                  <a:latin typeface="+mn-ea"/>
                </a:rPr>
                <a:t>様々な床材の色に合う「ステン系シルバー色」です。</a:t>
              </a:r>
            </a:p>
          </p:txBody>
        </p:sp>
        <p:sp>
          <p:nvSpPr>
            <p:cNvPr id="20" name="正方形/長方形 19">
              <a:extLst>
                <a:ext uri="{FF2B5EF4-FFF2-40B4-BE49-F238E27FC236}">
                  <a16:creationId xmlns:a16="http://schemas.microsoft.com/office/drawing/2014/main" id="{FF192767-293A-FF76-2EE6-E35C9496B052}"/>
                </a:ext>
              </a:extLst>
            </p:cNvPr>
            <p:cNvSpPr/>
            <p:nvPr/>
          </p:nvSpPr>
          <p:spPr>
            <a:xfrm>
              <a:off x="7882140" y="4822189"/>
              <a:ext cx="1865847" cy="369332"/>
            </a:xfrm>
            <a:prstGeom prst="rect">
              <a:avLst/>
            </a:prstGeom>
          </p:spPr>
          <p:txBody>
            <a:bodyPr wrap="square" lIns="0" tIns="0" rIns="0" bIns="0">
              <a:spAutoFit/>
            </a:bodyPr>
            <a:lstStyle/>
            <a:p>
              <a:pPr algn="ctr"/>
              <a:r>
                <a:rPr lang="ja-JP" altLang="en-US" sz="1200" b="1" dirty="0">
                  <a:solidFill>
                    <a:srgbClr val="953735"/>
                  </a:solidFill>
                  <a:latin typeface="+mn-ea"/>
                </a:rPr>
                <a:t>張り分け部をすっきり納める２種類の見切縁をご用意</a:t>
              </a:r>
            </a:p>
          </p:txBody>
        </p:sp>
        <p:sp>
          <p:nvSpPr>
            <p:cNvPr id="21" name="正方形/長方形 20">
              <a:extLst>
                <a:ext uri="{FF2B5EF4-FFF2-40B4-BE49-F238E27FC236}">
                  <a16:creationId xmlns:a16="http://schemas.microsoft.com/office/drawing/2014/main" id="{73526AF6-C255-B677-A69D-62033740F61B}"/>
                </a:ext>
              </a:extLst>
            </p:cNvPr>
            <p:cNvSpPr/>
            <p:nvPr/>
          </p:nvSpPr>
          <p:spPr>
            <a:xfrm>
              <a:off x="8041696" y="5969805"/>
              <a:ext cx="820738" cy="246221"/>
            </a:xfrm>
            <a:prstGeom prst="rect">
              <a:avLst/>
            </a:prstGeom>
          </p:spPr>
          <p:txBody>
            <a:bodyPr wrap="none" lIns="0" tIns="0" rIns="0" bIns="0">
              <a:spAutoFit/>
            </a:bodyPr>
            <a:lstStyle/>
            <a:p>
              <a:r>
                <a:rPr lang="ja-JP" altLang="en-US" sz="800" b="1" dirty="0">
                  <a:latin typeface="+mn-ea"/>
                </a:rPr>
                <a:t>床見切縁（金属製）</a:t>
              </a:r>
              <a:endParaRPr lang="en-US" altLang="ja-JP" sz="800" b="1" dirty="0">
                <a:latin typeface="+mn-ea"/>
              </a:endParaRPr>
            </a:p>
            <a:p>
              <a:r>
                <a:rPr lang="en-US" altLang="ja-JP" sz="800" b="1" dirty="0">
                  <a:latin typeface="+mn-ea"/>
                </a:rPr>
                <a:t>L</a:t>
              </a:r>
              <a:r>
                <a:rPr lang="ja-JP" altLang="en-US" sz="800" b="1" dirty="0">
                  <a:latin typeface="+mn-ea"/>
                </a:rPr>
                <a:t>型</a:t>
              </a:r>
            </a:p>
          </p:txBody>
        </p:sp>
        <p:pic>
          <p:nvPicPr>
            <p:cNvPr id="23" name="図 22" descr="文字の書かれた板&#10;&#10;AI 生成コンテンツは誤りを含む可能性があります。">
              <a:extLst>
                <a:ext uri="{FF2B5EF4-FFF2-40B4-BE49-F238E27FC236}">
                  <a16:creationId xmlns:a16="http://schemas.microsoft.com/office/drawing/2014/main" id="{74C1581C-AEE8-0080-7CE1-5B2FDE03EDEA}"/>
                </a:ext>
              </a:extLst>
            </p:cNvPr>
            <p:cNvPicPr>
              <a:picLocks noChangeAspect="1"/>
            </p:cNvPicPr>
            <p:nvPr/>
          </p:nvPicPr>
          <p:blipFill>
            <a:blip r:embed="rId39"/>
            <a:srcRect l="37533" t="42941" r="42467" b="29849"/>
            <a:stretch>
              <a:fillRect/>
            </a:stretch>
          </p:blipFill>
          <p:spPr>
            <a:xfrm>
              <a:off x="9031760" y="5880410"/>
              <a:ext cx="616549" cy="522120"/>
            </a:xfrm>
            <a:prstGeom prst="rect">
              <a:avLst/>
            </a:prstGeom>
          </p:spPr>
        </p:pic>
        <p:pic>
          <p:nvPicPr>
            <p:cNvPr id="24" name="図 23" descr="木製テーブルの上に置かれたナイフ&#10;&#10;AI 生成コンテンツは誤りを含む可能性があります。">
              <a:extLst>
                <a:ext uri="{FF2B5EF4-FFF2-40B4-BE49-F238E27FC236}">
                  <a16:creationId xmlns:a16="http://schemas.microsoft.com/office/drawing/2014/main" id="{93769B6B-3D72-6CD0-0D94-17BAC77BDB98}"/>
                </a:ext>
              </a:extLst>
            </p:cNvPr>
            <p:cNvPicPr>
              <a:picLocks noChangeAspect="1"/>
            </p:cNvPicPr>
            <p:nvPr/>
          </p:nvPicPr>
          <p:blipFill>
            <a:blip r:embed="rId40"/>
            <a:srcRect l="38390" t="46009" r="43952" b="29678"/>
            <a:stretch>
              <a:fillRect/>
            </a:stretch>
          </p:blipFill>
          <p:spPr>
            <a:xfrm>
              <a:off x="9031760" y="5263681"/>
              <a:ext cx="616549" cy="527592"/>
            </a:xfrm>
            <a:prstGeom prst="rect">
              <a:avLst/>
            </a:prstGeom>
          </p:spPr>
        </p:pic>
        <p:pic>
          <p:nvPicPr>
            <p:cNvPr id="25" name="図 24" descr="ミラー, テーブル が含まれている画像&#10;&#10;AI 生成コンテンツは誤りを含む可能性があります。">
              <a:extLst>
                <a:ext uri="{FF2B5EF4-FFF2-40B4-BE49-F238E27FC236}">
                  <a16:creationId xmlns:a16="http://schemas.microsoft.com/office/drawing/2014/main" id="{24E48C9D-2AB8-A037-43CE-AEE54095BA75}"/>
                </a:ext>
              </a:extLst>
            </p:cNvPr>
            <p:cNvPicPr>
              <a:picLocks noChangeAspect="1"/>
            </p:cNvPicPr>
            <p:nvPr/>
          </p:nvPicPr>
          <p:blipFill rotWithShape="1">
            <a:blip r:embed="rId41"/>
            <a:srcRect l="-1468" t="-29245" r="-3097" b="-20869"/>
            <a:stretch>
              <a:fillRect/>
            </a:stretch>
          </p:blipFill>
          <p:spPr>
            <a:xfrm>
              <a:off x="8776534" y="5447426"/>
              <a:ext cx="348386" cy="348386"/>
            </a:xfrm>
            <a:prstGeom prst="ellipse">
              <a:avLst/>
            </a:prstGeom>
            <a:solidFill>
              <a:schemeClr val="bg1"/>
            </a:solidFill>
            <a:ln>
              <a:solidFill>
                <a:schemeClr val="accent2">
                  <a:lumMod val="50000"/>
                </a:schemeClr>
              </a:solidFill>
            </a:ln>
          </p:spPr>
        </p:pic>
        <p:pic>
          <p:nvPicPr>
            <p:cNvPr id="26" name="図 25" descr="図形&#10;&#10;AI 生成コンテンツは誤りを含む可能性があります。">
              <a:extLst>
                <a:ext uri="{FF2B5EF4-FFF2-40B4-BE49-F238E27FC236}">
                  <a16:creationId xmlns:a16="http://schemas.microsoft.com/office/drawing/2014/main" id="{1CF1120E-13BB-A13C-2B6B-DB9A2A06D3E1}"/>
                </a:ext>
              </a:extLst>
            </p:cNvPr>
            <p:cNvPicPr>
              <a:picLocks noChangeAspect="1"/>
            </p:cNvPicPr>
            <p:nvPr/>
          </p:nvPicPr>
          <p:blipFill rotWithShape="1">
            <a:blip r:embed="rId42"/>
            <a:srcRect l="-20225" t="-24708" r="-8689" b="-34378"/>
            <a:stretch>
              <a:fillRect/>
            </a:stretch>
          </p:blipFill>
          <p:spPr>
            <a:xfrm>
              <a:off x="8778157" y="6054577"/>
              <a:ext cx="348386" cy="348386"/>
            </a:xfrm>
            <a:prstGeom prst="ellipse">
              <a:avLst/>
            </a:prstGeom>
            <a:solidFill>
              <a:schemeClr val="bg1"/>
            </a:solidFill>
            <a:ln>
              <a:solidFill>
                <a:schemeClr val="accent2">
                  <a:lumMod val="50000"/>
                </a:schemeClr>
              </a:solidFill>
            </a:ln>
          </p:spPr>
        </p:pic>
        <p:pic>
          <p:nvPicPr>
            <p:cNvPr id="27" name="図 26">
              <a:extLst>
                <a:ext uri="{FF2B5EF4-FFF2-40B4-BE49-F238E27FC236}">
                  <a16:creationId xmlns:a16="http://schemas.microsoft.com/office/drawing/2014/main" id="{F5622B43-65AC-D501-7235-6A4880C27375}"/>
                </a:ext>
              </a:extLst>
            </p:cNvPr>
            <p:cNvPicPr>
              <a:picLocks noChangeAspect="1"/>
            </p:cNvPicPr>
            <p:nvPr/>
          </p:nvPicPr>
          <p:blipFill>
            <a:blip r:embed="rId43"/>
            <a:stretch>
              <a:fillRect/>
            </a:stretch>
          </p:blipFill>
          <p:spPr>
            <a:xfrm>
              <a:off x="8036290" y="5869053"/>
              <a:ext cx="209943" cy="123111"/>
            </a:xfrm>
            <a:prstGeom prst="rect">
              <a:avLst/>
            </a:prstGeom>
          </p:spPr>
        </p:pic>
      </p:grpSp>
    </p:spTree>
    <p:extLst>
      <p:ext uri="{BB962C8B-B14F-4D97-AF65-F5344CB8AC3E}">
        <p14:creationId xmlns:p14="http://schemas.microsoft.com/office/powerpoint/2010/main" val="18632767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タイトル 26">
            <a:extLst>
              <a:ext uri="{FF2B5EF4-FFF2-40B4-BE49-F238E27FC236}">
                <a16:creationId xmlns:a16="http://schemas.microsoft.com/office/drawing/2014/main" id="{F3A436BF-8662-E605-B765-96AD1BF534D6}"/>
              </a:ext>
            </a:extLst>
          </p:cNvPr>
          <p:cNvSpPr txBox="1">
            <a:spLocks/>
          </p:cNvSpPr>
          <p:nvPr/>
        </p:nvSpPr>
        <p:spPr>
          <a:xfrm>
            <a:off x="0" y="-283837"/>
            <a:ext cx="3297238" cy="270015"/>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1100" b="1" dirty="0">
                <a:latin typeface="+mn-ea"/>
                <a:ea typeface="+mn-ea"/>
              </a:rPr>
              <a:t>マイスターズウッドフロアー</a:t>
            </a:r>
            <a:r>
              <a:rPr lang="en-US" altLang="ja-JP" sz="1100" b="1" dirty="0">
                <a:latin typeface="+mn-ea"/>
                <a:ea typeface="+mn-ea"/>
              </a:rPr>
              <a:t> </a:t>
            </a:r>
            <a:r>
              <a:rPr lang="ja-JP" altLang="en-US" sz="1100" b="1" dirty="0">
                <a:latin typeface="+mn-ea"/>
                <a:ea typeface="+mn-ea"/>
              </a:rPr>
              <a:t>ｋｉｈａｄａ</a:t>
            </a:r>
            <a:endParaRPr lang="ja-JP" altLang="en-US" sz="1100" b="1" dirty="0">
              <a:solidFill>
                <a:srgbClr val="000000"/>
              </a:solidFill>
              <a:latin typeface="+mn-ea"/>
              <a:ea typeface="+mn-ea"/>
              <a:cs typeface="+mn-cs"/>
            </a:endParaRPr>
          </a:p>
        </p:txBody>
      </p:sp>
      <p:sp>
        <p:nvSpPr>
          <p:cNvPr id="31" name="タイトル 30">
            <a:extLst>
              <a:ext uri="{FF2B5EF4-FFF2-40B4-BE49-F238E27FC236}">
                <a16:creationId xmlns:a16="http://schemas.microsoft.com/office/drawing/2014/main" id="{36821DCA-0129-9ED3-B362-559C55E46F50}"/>
              </a:ext>
            </a:extLst>
          </p:cNvPr>
          <p:cNvSpPr>
            <a:spLocks noGrp="1"/>
          </p:cNvSpPr>
          <p:nvPr>
            <p:ph type="title"/>
          </p:nvPr>
        </p:nvSpPr>
        <p:spPr/>
        <p:txBody>
          <a:bodyPr/>
          <a:lstStyle/>
          <a:p>
            <a:r>
              <a:rPr lang="ja-JP" altLang="en-US" sz="1200" b="1" dirty="0">
                <a:solidFill>
                  <a:schemeClr val="bg1"/>
                </a:solidFill>
                <a:latin typeface="+mn-ea"/>
                <a:ea typeface="+mn-ea"/>
              </a:rPr>
              <a:t>床材　</a:t>
            </a:r>
            <a:r>
              <a:rPr lang="ja-JP" altLang="en-US" dirty="0">
                <a:latin typeface="+mn-ea"/>
                <a:ea typeface="+mn-ea"/>
              </a:rPr>
              <a:t>マイスターズウッドフロアー</a:t>
            </a:r>
            <a:r>
              <a:rPr lang="en-US" altLang="ja-JP" dirty="0">
                <a:latin typeface="+mn-ea"/>
                <a:ea typeface="+mn-ea"/>
              </a:rPr>
              <a:t> </a:t>
            </a:r>
            <a:r>
              <a:rPr lang="ja-JP" altLang="en-US" dirty="0">
                <a:latin typeface="+mn-ea"/>
                <a:ea typeface="+mn-ea"/>
              </a:rPr>
              <a:t>ｋｉｈａｄａ</a:t>
            </a:r>
          </a:p>
        </p:txBody>
      </p:sp>
      <p:grpSp>
        <p:nvGrpSpPr>
          <p:cNvPr id="97" name="グループ化 96">
            <a:extLst>
              <a:ext uri="{FF2B5EF4-FFF2-40B4-BE49-F238E27FC236}">
                <a16:creationId xmlns:a16="http://schemas.microsoft.com/office/drawing/2014/main" id="{C098503A-016F-16EC-B95E-3F2D433CAC36}"/>
              </a:ext>
            </a:extLst>
          </p:cNvPr>
          <p:cNvGrpSpPr/>
          <p:nvPr/>
        </p:nvGrpSpPr>
        <p:grpSpPr>
          <a:xfrm>
            <a:off x="142876" y="683235"/>
            <a:ext cx="4726800" cy="3354503"/>
            <a:chOff x="142876" y="683235"/>
            <a:chExt cx="4726800" cy="3354503"/>
          </a:xfrm>
        </p:grpSpPr>
        <p:pic>
          <p:nvPicPr>
            <p:cNvPr id="33" name="図 32">
              <a:extLst>
                <a:ext uri="{FF2B5EF4-FFF2-40B4-BE49-F238E27FC236}">
                  <a16:creationId xmlns:a16="http://schemas.microsoft.com/office/drawing/2014/main" id="{19C2B95A-F9CD-A148-90C2-2F3D81AFC481}"/>
                </a:ext>
              </a:extLst>
            </p:cNvPr>
            <p:cNvPicPr preferRelativeResize="0">
              <a:picLocks noChangeAspect="1"/>
            </p:cNvPicPr>
            <p:nvPr/>
          </p:nvPicPr>
          <p:blipFill>
            <a:blip r:embed="rId2"/>
            <a:stretch>
              <a:fillRect/>
            </a:stretch>
          </p:blipFill>
          <p:spPr>
            <a:xfrm>
              <a:off x="142876" y="683235"/>
              <a:ext cx="4726800" cy="3354503"/>
            </a:xfrm>
            <a:prstGeom prst="rect">
              <a:avLst/>
            </a:prstGeom>
          </p:spPr>
        </p:pic>
        <p:sp>
          <p:nvSpPr>
            <p:cNvPr id="68" name="Rectangle 4">
              <a:extLst>
                <a:ext uri="{FF2B5EF4-FFF2-40B4-BE49-F238E27FC236}">
                  <a16:creationId xmlns:a16="http://schemas.microsoft.com/office/drawing/2014/main" id="{6EDF62BB-433C-6430-0EC0-6F21C85FF98E}"/>
                </a:ext>
              </a:extLst>
            </p:cNvPr>
            <p:cNvSpPr>
              <a:spLocks noChangeArrowheads="1"/>
            </p:cNvSpPr>
            <p:nvPr/>
          </p:nvSpPr>
          <p:spPr bwMode="auto">
            <a:xfrm>
              <a:off x="3319955" y="3902673"/>
              <a:ext cx="153035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defPPr>
                <a:defRPr lang="ja-JP"/>
              </a:defPPr>
              <a:lvl1pPr algn="ctr" rtl="0" fontAlgn="base">
                <a:spcBef>
                  <a:spcPct val="50000"/>
                </a:spcBef>
                <a:spcAft>
                  <a:spcPct val="0"/>
                </a:spcAft>
                <a:defRPr kumimoji="1" sz="800" b="1" kern="1200">
                  <a:solidFill>
                    <a:schemeClr val="tx1"/>
                  </a:solidFill>
                  <a:latin typeface="Arial" charset="0"/>
                  <a:ea typeface="ＭＳ Ｐゴシック" pitchFamily="50" charset="-128"/>
                  <a:cs typeface="+mn-cs"/>
                </a:defRPr>
              </a:lvl1pPr>
              <a:lvl2pPr marL="457200" algn="ctr" rtl="0" fontAlgn="base">
                <a:spcBef>
                  <a:spcPct val="50000"/>
                </a:spcBef>
                <a:spcAft>
                  <a:spcPct val="0"/>
                </a:spcAft>
                <a:defRPr kumimoji="1" sz="800" b="1" kern="1200">
                  <a:solidFill>
                    <a:schemeClr val="tx1"/>
                  </a:solidFill>
                  <a:latin typeface="Arial" charset="0"/>
                  <a:ea typeface="ＭＳ Ｐゴシック" pitchFamily="50" charset="-128"/>
                  <a:cs typeface="+mn-cs"/>
                </a:defRPr>
              </a:lvl2pPr>
              <a:lvl3pPr marL="914400" algn="ctr" rtl="0" fontAlgn="base">
                <a:spcBef>
                  <a:spcPct val="50000"/>
                </a:spcBef>
                <a:spcAft>
                  <a:spcPct val="0"/>
                </a:spcAft>
                <a:defRPr kumimoji="1" sz="800" b="1" kern="1200">
                  <a:solidFill>
                    <a:schemeClr val="tx1"/>
                  </a:solidFill>
                  <a:latin typeface="Arial" charset="0"/>
                  <a:ea typeface="ＭＳ Ｐゴシック" pitchFamily="50" charset="-128"/>
                  <a:cs typeface="+mn-cs"/>
                </a:defRPr>
              </a:lvl3pPr>
              <a:lvl4pPr marL="1371600" algn="ctr" rtl="0" fontAlgn="base">
                <a:spcBef>
                  <a:spcPct val="50000"/>
                </a:spcBef>
                <a:spcAft>
                  <a:spcPct val="0"/>
                </a:spcAft>
                <a:defRPr kumimoji="1" sz="800" b="1" kern="1200">
                  <a:solidFill>
                    <a:schemeClr val="tx1"/>
                  </a:solidFill>
                  <a:latin typeface="Arial" charset="0"/>
                  <a:ea typeface="ＭＳ Ｐゴシック" pitchFamily="50" charset="-128"/>
                  <a:cs typeface="+mn-cs"/>
                </a:defRPr>
              </a:lvl4pPr>
              <a:lvl5pPr marL="1828800" algn="ctr" rtl="0" fontAlgn="base">
                <a:spcBef>
                  <a:spcPct val="50000"/>
                </a:spcBef>
                <a:spcAft>
                  <a:spcPct val="0"/>
                </a:spcAft>
                <a:defRPr kumimoji="1" sz="800" b="1" kern="1200">
                  <a:solidFill>
                    <a:schemeClr val="tx1"/>
                  </a:solidFill>
                  <a:latin typeface="Arial" charset="0"/>
                  <a:ea typeface="ＭＳ Ｐゴシック" pitchFamily="50" charset="-128"/>
                  <a:cs typeface="+mn-cs"/>
                </a:defRPr>
              </a:lvl5pPr>
              <a:lvl6pPr marL="2286000" algn="l" defTabSz="914400" rtl="0" eaLnBrk="1" latinLnBrk="0" hangingPunct="1">
                <a:defRPr kumimoji="1" sz="800" b="1" kern="1200">
                  <a:solidFill>
                    <a:schemeClr val="tx1"/>
                  </a:solidFill>
                  <a:latin typeface="Arial" charset="0"/>
                  <a:ea typeface="ＭＳ Ｐゴシック" pitchFamily="50" charset="-128"/>
                  <a:cs typeface="+mn-cs"/>
                </a:defRPr>
              </a:lvl6pPr>
              <a:lvl7pPr marL="2743200" algn="l" defTabSz="914400" rtl="0" eaLnBrk="1" latinLnBrk="0" hangingPunct="1">
                <a:defRPr kumimoji="1" sz="800" b="1" kern="1200">
                  <a:solidFill>
                    <a:schemeClr val="tx1"/>
                  </a:solidFill>
                  <a:latin typeface="Arial" charset="0"/>
                  <a:ea typeface="ＭＳ Ｐゴシック" pitchFamily="50" charset="-128"/>
                  <a:cs typeface="+mn-cs"/>
                </a:defRPr>
              </a:lvl7pPr>
              <a:lvl8pPr marL="3200400" algn="l" defTabSz="914400" rtl="0" eaLnBrk="1" latinLnBrk="0" hangingPunct="1">
                <a:defRPr kumimoji="1" sz="800" b="1" kern="1200">
                  <a:solidFill>
                    <a:schemeClr val="tx1"/>
                  </a:solidFill>
                  <a:latin typeface="Arial" charset="0"/>
                  <a:ea typeface="ＭＳ Ｐゴシック" pitchFamily="50" charset="-128"/>
                  <a:cs typeface="+mn-cs"/>
                </a:defRPr>
              </a:lvl8pPr>
              <a:lvl9pPr marL="3657600" algn="l" defTabSz="914400" rtl="0" eaLnBrk="1" latinLnBrk="0" hangingPunct="1">
                <a:defRPr kumimoji="1" sz="800" b="1" kern="1200">
                  <a:solidFill>
                    <a:schemeClr val="tx1"/>
                  </a:solidFill>
                  <a:latin typeface="Arial" charset="0"/>
                  <a:ea typeface="ＭＳ Ｐゴシック"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1" lang="en-US" altLang="ja-JP" sz="500" b="0" i="0" u="none" strike="noStrike" kern="1200" cap="none" spc="0" normalizeH="0" baseline="0" noProof="0" dirty="0">
                  <a:ln>
                    <a:noFill/>
                  </a:ln>
                  <a:solidFill>
                    <a:schemeClr val="bg1"/>
                  </a:solidFill>
                  <a:effectLst/>
                  <a:uLnTx/>
                  <a:uFillTx/>
                  <a:latin typeface="+mn-ea"/>
                  <a:ea typeface="+mn-ea"/>
                </a:rPr>
                <a:t>※</a:t>
              </a:r>
              <a:r>
                <a:rPr kumimoji="1" lang="ja-JP" altLang="en-US" sz="500" b="0" i="0" u="none" strike="noStrike" kern="1200" cap="none" spc="0" normalizeH="0" baseline="0" noProof="0" dirty="0">
                  <a:ln>
                    <a:noFill/>
                  </a:ln>
                  <a:solidFill>
                    <a:schemeClr val="bg1"/>
                  </a:solidFill>
                  <a:effectLst/>
                  <a:uLnTx/>
                  <a:uFillTx/>
                  <a:latin typeface="+mn-ea"/>
                  <a:ea typeface="+mn-ea"/>
                </a:rPr>
                <a:t>イメージ写真のため実際とは異なる場合がございます。</a:t>
              </a:r>
            </a:p>
          </p:txBody>
        </p:sp>
        <p:sp>
          <p:nvSpPr>
            <p:cNvPr id="71" name="正方形/長方形 70">
              <a:extLst>
                <a:ext uri="{FF2B5EF4-FFF2-40B4-BE49-F238E27FC236}">
                  <a16:creationId xmlns:a16="http://schemas.microsoft.com/office/drawing/2014/main" id="{211F532B-105E-4FF4-310E-EA97C954B951}"/>
                </a:ext>
              </a:extLst>
            </p:cNvPr>
            <p:cNvSpPr/>
            <p:nvPr/>
          </p:nvSpPr>
          <p:spPr>
            <a:xfrm>
              <a:off x="164277" y="3886540"/>
              <a:ext cx="1598194" cy="92333"/>
            </a:xfrm>
            <a:prstGeom prst="rect">
              <a:avLst/>
            </a:prstGeom>
          </p:spPr>
          <p:txBody>
            <a:bodyPr wrap="none" lIns="0" tIns="0" rIns="0" bIns="0">
              <a:spAutoFit/>
            </a:bodyPr>
            <a:lstStyle/>
            <a:p>
              <a:r>
                <a:rPr lang="en-US" altLang="ja-JP" sz="600" b="1" dirty="0">
                  <a:solidFill>
                    <a:schemeClr val="bg1"/>
                  </a:solidFill>
                  <a:latin typeface="+mn-ea"/>
                </a:rPr>
                <a:t>〔</a:t>
              </a:r>
              <a:r>
                <a:rPr lang="ja-JP" altLang="en-US" sz="600" b="1" dirty="0">
                  <a:solidFill>
                    <a:schemeClr val="bg1"/>
                  </a:solidFill>
                  <a:latin typeface="+mn-ea"/>
                </a:rPr>
                <a:t>フォギーホワイト色（うづくり）　（アッシュ突き板）</a:t>
              </a:r>
              <a:r>
                <a:rPr lang="en-US" altLang="ja-JP" sz="600" b="1" dirty="0">
                  <a:solidFill>
                    <a:schemeClr val="bg1"/>
                  </a:solidFill>
                  <a:latin typeface="+mn-ea"/>
                </a:rPr>
                <a:t>〕</a:t>
              </a:r>
              <a:endParaRPr lang="ja-JP" altLang="en-US" sz="600" b="1" dirty="0">
                <a:solidFill>
                  <a:schemeClr val="bg1"/>
                </a:solidFill>
                <a:latin typeface="+mn-ea"/>
              </a:endParaRPr>
            </a:p>
          </p:txBody>
        </p:sp>
      </p:grpSp>
      <p:sp>
        <p:nvSpPr>
          <p:cNvPr id="69" name="正方形/長方形 68"/>
          <p:cNvSpPr/>
          <p:nvPr/>
        </p:nvSpPr>
        <p:spPr>
          <a:xfrm>
            <a:off x="7452679" y="3612343"/>
            <a:ext cx="1439497" cy="92333"/>
          </a:xfrm>
          <a:prstGeom prst="rect">
            <a:avLst/>
          </a:prstGeom>
        </p:spPr>
        <p:txBody>
          <a:bodyPr wrap="none" lIns="0" tIns="0" rIns="0" bIns="0">
            <a:spAutoFit/>
          </a:bodyPr>
          <a:lstStyle/>
          <a:p>
            <a:r>
              <a:rPr lang="ja-JP" altLang="en-US" sz="600" dirty="0">
                <a:latin typeface="+mn-ea"/>
              </a:rPr>
              <a:t>ミスティグレー色（うづくり）　（アッシュ突き板）</a:t>
            </a:r>
          </a:p>
        </p:txBody>
      </p:sp>
      <p:sp>
        <p:nvSpPr>
          <p:cNvPr id="70" name="正方形/長方形 69"/>
          <p:cNvSpPr/>
          <p:nvPr/>
        </p:nvSpPr>
        <p:spPr>
          <a:xfrm>
            <a:off x="5068552" y="4259554"/>
            <a:ext cx="1545295" cy="92333"/>
          </a:xfrm>
          <a:prstGeom prst="rect">
            <a:avLst/>
          </a:prstGeom>
        </p:spPr>
        <p:txBody>
          <a:bodyPr wrap="none" lIns="0" tIns="0" rIns="0" bIns="0">
            <a:spAutoFit/>
          </a:bodyPr>
          <a:lstStyle/>
          <a:p>
            <a:r>
              <a:rPr lang="ja-JP" altLang="en-US" sz="600" dirty="0">
                <a:latin typeface="+mn-ea"/>
              </a:rPr>
              <a:t>ナチュラルグレー色（うづくり）　（アッシュ突き板）</a:t>
            </a:r>
          </a:p>
        </p:txBody>
      </p:sp>
      <p:sp>
        <p:nvSpPr>
          <p:cNvPr id="98" name="正方形/長方形 97"/>
          <p:cNvSpPr/>
          <p:nvPr/>
        </p:nvSpPr>
        <p:spPr>
          <a:xfrm>
            <a:off x="5067665" y="3598105"/>
            <a:ext cx="1332096" cy="92333"/>
          </a:xfrm>
          <a:prstGeom prst="rect">
            <a:avLst/>
          </a:prstGeom>
        </p:spPr>
        <p:txBody>
          <a:bodyPr wrap="none" lIns="0" tIns="0" rIns="0" bIns="0">
            <a:spAutoFit/>
          </a:bodyPr>
          <a:lstStyle/>
          <a:p>
            <a:r>
              <a:rPr lang="ja-JP" altLang="en-US" sz="600" dirty="0">
                <a:latin typeface="+mn-ea"/>
              </a:rPr>
              <a:t>グレージュ色（うづくり）　（アッシュ突き板）</a:t>
            </a:r>
          </a:p>
        </p:txBody>
      </p:sp>
      <p:sp>
        <p:nvSpPr>
          <p:cNvPr id="107" name="正方形/長方形 106"/>
          <p:cNvSpPr/>
          <p:nvPr/>
        </p:nvSpPr>
        <p:spPr>
          <a:xfrm>
            <a:off x="7451792" y="4263081"/>
            <a:ext cx="1518044" cy="92333"/>
          </a:xfrm>
          <a:prstGeom prst="rect">
            <a:avLst/>
          </a:prstGeom>
        </p:spPr>
        <p:txBody>
          <a:bodyPr wrap="none" lIns="0" tIns="0" rIns="0" bIns="0">
            <a:spAutoFit/>
          </a:bodyPr>
          <a:lstStyle/>
          <a:p>
            <a:r>
              <a:rPr lang="ja-JP" altLang="en-US" sz="600" dirty="0">
                <a:latin typeface="+mn-ea"/>
              </a:rPr>
              <a:t>フォギーホワイト色（うづくり）　（アッシュ突き板）</a:t>
            </a:r>
          </a:p>
        </p:txBody>
      </p:sp>
      <p:grpSp>
        <p:nvGrpSpPr>
          <p:cNvPr id="132" name="グループ化 131"/>
          <p:cNvGrpSpPr/>
          <p:nvPr/>
        </p:nvGrpSpPr>
        <p:grpSpPr>
          <a:xfrm>
            <a:off x="4991100" y="2705161"/>
            <a:ext cx="4775200" cy="1944000"/>
            <a:chOff x="159688" y="704609"/>
            <a:chExt cx="4768861" cy="1932231"/>
          </a:xfrm>
        </p:grpSpPr>
        <p:sp>
          <p:nvSpPr>
            <p:cNvPr id="149" name="Rectangle 14"/>
            <p:cNvSpPr>
              <a:spLocks noChangeArrowheads="1"/>
            </p:cNvSpPr>
            <p:nvPr/>
          </p:nvSpPr>
          <p:spPr bwMode="auto">
            <a:xfrm>
              <a:off x="159688" y="704609"/>
              <a:ext cx="4768861" cy="1932231"/>
            </a:xfrm>
            <a:prstGeom prst="rect">
              <a:avLst/>
            </a:prstGeom>
            <a:noFill/>
            <a:ln w="6350">
              <a:solidFill>
                <a:srgbClr val="4D4D4D"/>
              </a:solidFill>
              <a:miter lim="800000"/>
              <a:headEnd/>
              <a:tailEnd/>
            </a:ln>
            <a:effectLst/>
            <a:extLst>
              <a:ext uri="{909E8E84-426E-40DD-AFC4-6F175D3DCCD1}">
                <a14:hiddenFill xmlns:a14="http://schemas.microsoft.com/office/drawing/2010/main">
                  <a:solidFill>
                    <a:srgbClr val="EAEA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en-US" sz="1200" dirty="0">
                <a:latin typeface="+mn-ea"/>
              </a:endParaRPr>
            </a:p>
          </p:txBody>
        </p:sp>
        <p:sp>
          <p:nvSpPr>
            <p:cNvPr id="150" name="Rectangle 24"/>
            <p:cNvSpPr>
              <a:spLocks noChangeArrowheads="1"/>
            </p:cNvSpPr>
            <p:nvPr/>
          </p:nvSpPr>
          <p:spPr bwMode="auto">
            <a:xfrm>
              <a:off x="159688" y="704611"/>
              <a:ext cx="4768861" cy="126000"/>
            </a:xfrm>
            <a:prstGeom prst="rect">
              <a:avLst/>
            </a:prstGeom>
            <a:solidFill>
              <a:srgbClr val="4D4D4D"/>
            </a:solidFill>
            <a:ln w="6350">
              <a:solidFill>
                <a:srgbClr val="4D4D4D"/>
              </a:solidFill>
              <a:miter lim="800000"/>
              <a:headEnd/>
              <a:tailEnd/>
            </a:ln>
            <a:effectLst/>
          </p:spPr>
          <p:txBody>
            <a:bodyPr wrap="none" tIns="0" rIns="0" bIns="0" anchor="ctr"/>
            <a:lstStyle/>
            <a:p>
              <a:r>
                <a:rPr lang="ja-JP" altLang="en-US" sz="800" dirty="0">
                  <a:solidFill>
                    <a:schemeClr val="bg1"/>
                  </a:solidFill>
                  <a:latin typeface="+mn-ea"/>
                </a:rPr>
                <a:t>カラーバリエーション</a:t>
              </a:r>
              <a:endParaRPr lang="en-US" altLang="ja-JP" sz="800" dirty="0">
                <a:solidFill>
                  <a:schemeClr val="bg1"/>
                </a:solidFill>
                <a:latin typeface="+mn-ea"/>
              </a:endParaRPr>
            </a:p>
          </p:txBody>
        </p:sp>
      </p:grpSp>
      <p:sp>
        <p:nvSpPr>
          <p:cNvPr id="133" name="正方形/長方形 132"/>
          <p:cNvSpPr/>
          <p:nvPr/>
        </p:nvSpPr>
        <p:spPr>
          <a:xfrm>
            <a:off x="5067665" y="2949583"/>
            <a:ext cx="4497680" cy="138499"/>
          </a:xfrm>
          <a:prstGeom prst="rect">
            <a:avLst/>
          </a:prstGeom>
        </p:spPr>
        <p:txBody>
          <a:bodyPr wrap="square" lIns="0" tIns="0" rIns="0" bIns="0">
            <a:spAutoFit/>
          </a:bodyPr>
          <a:lstStyle/>
          <a:p>
            <a:r>
              <a:rPr lang="ja-JP" altLang="en-US" sz="900" b="1" dirty="0">
                <a:latin typeface="+mn-ea"/>
              </a:rPr>
              <a:t>「ブラッシング加工」により木目の凹凸とグレイッシュなニュアンスカラーが魅力の床材です。</a:t>
            </a:r>
          </a:p>
        </p:txBody>
      </p:sp>
      <p:pic>
        <p:nvPicPr>
          <p:cNvPr id="78" name="図 77">
            <a:extLst>
              <a:ext uri="{FF2B5EF4-FFF2-40B4-BE49-F238E27FC236}">
                <a16:creationId xmlns:a16="http://schemas.microsoft.com/office/drawing/2014/main" id="{5ADF98E0-6F8E-4466-9156-BD22A9A67DA1}"/>
              </a:ext>
            </a:extLst>
          </p:cNvPr>
          <p:cNvPicPr preferRelativeResize="0">
            <a:picLocks noChangeAspect="1"/>
          </p:cNvPicPr>
          <p:nvPr/>
        </p:nvPicPr>
        <p:blipFill>
          <a:blip r:embed="rId3"/>
          <a:stretch>
            <a:fillRect/>
          </a:stretch>
        </p:blipFill>
        <p:spPr>
          <a:xfrm>
            <a:off x="5067665" y="3232047"/>
            <a:ext cx="2232000" cy="367844"/>
          </a:xfrm>
          <a:prstGeom prst="rect">
            <a:avLst/>
          </a:prstGeom>
        </p:spPr>
      </p:pic>
      <p:pic>
        <p:nvPicPr>
          <p:cNvPr id="80" name="図 79">
            <a:extLst>
              <a:ext uri="{FF2B5EF4-FFF2-40B4-BE49-F238E27FC236}">
                <a16:creationId xmlns:a16="http://schemas.microsoft.com/office/drawing/2014/main" id="{10734ACF-8BC0-0CB2-4C27-AB72E4DCAA77}"/>
              </a:ext>
            </a:extLst>
          </p:cNvPr>
          <p:cNvPicPr preferRelativeResize="0">
            <a:picLocks noChangeAspect="1"/>
          </p:cNvPicPr>
          <p:nvPr/>
        </p:nvPicPr>
        <p:blipFill>
          <a:blip r:embed="rId4"/>
          <a:stretch>
            <a:fillRect/>
          </a:stretch>
        </p:blipFill>
        <p:spPr>
          <a:xfrm>
            <a:off x="7451792" y="3234663"/>
            <a:ext cx="2228095" cy="367200"/>
          </a:xfrm>
          <a:prstGeom prst="rect">
            <a:avLst/>
          </a:prstGeom>
        </p:spPr>
      </p:pic>
      <p:pic>
        <p:nvPicPr>
          <p:cNvPr id="84" name="図 83">
            <a:extLst>
              <a:ext uri="{FF2B5EF4-FFF2-40B4-BE49-F238E27FC236}">
                <a16:creationId xmlns:a16="http://schemas.microsoft.com/office/drawing/2014/main" id="{DB36F6E5-A819-8B0E-F3CA-05666BA3A2F8}"/>
              </a:ext>
            </a:extLst>
          </p:cNvPr>
          <p:cNvPicPr preferRelativeResize="0">
            <a:picLocks noChangeAspect="1"/>
          </p:cNvPicPr>
          <p:nvPr/>
        </p:nvPicPr>
        <p:blipFill>
          <a:blip r:embed="rId5"/>
          <a:stretch>
            <a:fillRect/>
          </a:stretch>
        </p:blipFill>
        <p:spPr>
          <a:xfrm>
            <a:off x="7451792" y="3885401"/>
            <a:ext cx="2228095" cy="367200"/>
          </a:xfrm>
          <a:prstGeom prst="rect">
            <a:avLst/>
          </a:prstGeom>
        </p:spPr>
      </p:pic>
      <p:pic>
        <p:nvPicPr>
          <p:cNvPr id="86" name="図 85">
            <a:extLst>
              <a:ext uri="{FF2B5EF4-FFF2-40B4-BE49-F238E27FC236}">
                <a16:creationId xmlns:a16="http://schemas.microsoft.com/office/drawing/2014/main" id="{347A826F-5C0D-C7F4-ADFE-63A65D209C73}"/>
              </a:ext>
            </a:extLst>
          </p:cNvPr>
          <p:cNvPicPr preferRelativeResize="0">
            <a:picLocks noChangeAspect="1"/>
          </p:cNvPicPr>
          <p:nvPr/>
        </p:nvPicPr>
        <p:blipFill>
          <a:blip r:embed="rId6"/>
          <a:stretch>
            <a:fillRect/>
          </a:stretch>
        </p:blipFill>
        <p:spPr>
          <a:xfrm>
            <a:off x="5067665" y="3884787"/>
            <a:ext cx="2240754" cy="367200"/>
          </a:xfrm>
          <a:prstGeom prst="rect">
            <a:avLst/>
          </a:prstGeom>
        </p:spPr>
      </p:pic>
      <p:grpSp>
        <p:nvGrpSpPr>
          <p:cNvPr id="6" name="グループ化 5">
            <a:extLst>
              <a:ext uri="{FF2B5EF4-FFF2-40B4-BE49-F238E27FC236}">
                <a16:creationId xmlns:a16="http://schemas.microsoft.com/office/drawing/2014/main" id="{263FE7B2-BAFA-FF58-32D8-E3BAF78BF8BD}"/>
              </a:ext>
            </a:extLst>
          </p:cNvPr>
          <p:cNvGrpSpPr/>
          <p:nvPr/>
        </p:nvGrpSpPr>
        <p:grpSpPr>
          <a:xfrm>
            <a:off x="141775" y="4727418"/>
            <a:ext cx="7704000" cy="1943616"/>
            <a:chOff x="141775" y="4727418"/>
            <a:chExt cx="7704000" cy="1943616"/>
          </a:xfrm>
        </p:grpSpPr>
        <p:sp>
          <p:nvSpPr>
            <p:cNvPr id="48" name="Rectangle 14">
              <a:extLst>
                <a:ext uri="{FF2B5EF4-FFF2-40B4-BE49-F238E27FC236}">
                  <a16:creationId xmlns:a16="http://schemas.microsoft.com/office/drawing/2014/main" id="{6A433801-3B64-AF6D-555F-E2C3FBAD759D}"/>
                </a:ext>
              </a:extLst>
            </p:cNvPr>
            <p:cNvSpPr>
              <a:spLocks noChangeArrowheads="1"/>
            </p:cNvSpPr>
            <p:nvPr/>
          </p:nvSpPr>
          <p:spPr bwMode="auto">
            <a:xfrm>
              <a:off x="141775" y="4727418"/>
              <a:ext cx="7704000" cy="1943616"/>
            </a:xfrm>
            <a:prstGeom prst="rect">
              <a:avLst/>
            </a:prstGeom>
            <a:solidFill>
              <a:srgbClr val="CCCC00">
                <a:alpha val="16078"/>
              </a:srgbClr>
            </a:solidFill>
            <a:ln w="6350">
              <a:solidFill>
                <a:srgbClr val="FFFFE7"/>
              </a:solidFill>
              <a:miter lim="800000"/>
              <a:headEnd/>
              <a:tailEnd/>
            </a:ln>
            <a:effectLst/>
          </p:spPr>
          <p:txBody>
            <a:bodyPr wrap="none" anchor="ctr"/>
            <a:lstStyle/>
            <a:p>
              <a:pPr algn="ctr"/>
              <a:endParaRPr lang="ja-JP" altLang="en-US" sz="1200" dirty="0">
                <a:solidFill>
                  <a:srgbClr val="009999"/>
                </a:solidFill>
                <a:latin typeface="+mn-ea"/>
              </a:endParaRPr>
            </a:p>
          </p:txBody>
        </p:sp>
        <p:sp>
          <p:nvSpPr>
            <p:cNvPr id="49" name="正方形/長方形 48">
              <a:extLst>
                <a:ext uri="{FF2B5EF4-FFF2-40B4-BE49-F238E27FC236}">
                  <a16:creationId xmlns:a16="http://schemas.microsoft.com/office/drawing/2014/main" id="{579CA0E3-48AC-2C02-FE2E-E54AF301AC87}"/>
                </a:ext>
              </a:extLst>
            </p:cNvPr>
            <p:cNvSpPr/>
            <p:nvPr/>
          </p:nvSpPr>
          <p:spPr>
            <a:xfrm>
              <a:off x="141775" y="4822188"/>
              <a:ext cx="7704000" cy="184666"/>
            </a:xfrm>
            <a:prstGeom prst="rect">
              <a:avLst/>
            </a:prstGeom>
          </p:spPr>
          <p:txBody>
            <a:bodyPr wrap="square" lIns="0" tIns="0" rIns="0" bIns="0">
              <a:spAutoFit/>
            </a:bodyPr>
            <a:lstStyle/>
            <a:p>
              <a:pPr algn="ctr"/>
              <a:r>
                <a:rPr lang="ja-JP" altLang="en-US" sz="1200" b="1" dirty="0">
                  <a:solidFill>
                    <a:srgbClr val="953735"/>
                  </a:solidFill>
                  <a:latin typeface="+mn-ea"/>
                </a:rPr>
                <a:t>天然木本来の触り心地をとことん追求した</a:t>
              </a:r>
              <a:r>
                <a:rPr lang="en-US" altLang="ja-JP" sz="1200" b="1" dirty="0" err="1">
                  <a:solidFill>
                    <a:srgbClr val="953735"/>
                  </a:solidFill>
                  <a:latin typeface="+mn-ea"/>
                </a:rPr>
                <a:t>kihada</a:t>
              </a:r>
              <a:r>
                <a:rPr lang="ja-JP" altLang="en-US" sz="1200" b="1" dirty="0">
                  <a:solidFill>
                    <a:srgbClr val="953735"/>
                  </a:solidFill>
                  <a:latin typeface="+mn-ea"/>
                </a:rPr>
                <a:t>コート。</a:t>
              </a:r>
            </a:p>
          </p:txBody>
        </p:sp>
        <p:grpSp>
          <p:nvGrpSpPr>
            <p:cNvPr id="77" name="グループ化 76">
              <a:extLst>
                <a:ext uri="{FF2B5EF4-FFF2-40B4-BE49-F238E27FC236}">
                  <a16:creationId xmlns:a16="http://schemas.microsoft.com/office/drawing/2014/main" id="{2B7515D8-1131-E282-EE0F-398347CF5F34}"/>
                </a:ext>
              </a:extLst>
            </p:cNvPr>
            <p:cNvGrpSpPr/>
            <p:nvPr/>
          </p:nvGrpSpPr>
          <p:grpSpPr>
            <a:xfrm>
              <a:off x="5610262" y="5099951"/>
              <a:ext cx="1459416" cy="1386318"/>
              <a:chOff x="6115175" y="5099951"/>
              <a:chExt cx="1459416" cy="1386318"/>
            </a:xfrm>
          </p:grpSpPr>
          <p:grpSp>
            <p:nvGrpSpPr>
              <p:cNvPr id="110" name="グループ化 109">
                <a:extLst>
                  <a:ext uri="{FF2B5EF4-FFF2-40B4-BE49-F238E27FC236}">
                    <a16:creationId xmlns:a16="http://schemas.microsoft.com/office/drawing/2014/main" id="{34A54B5D-00B3-DC6F-F897-C4C7EDC16CAB}"/>
                  </a:ext>
                </a:extLst>
              </p:cNvPr>
              <p:cNvGrpSpPr/>
              <p:nvPr/>
            </p:nvGrpSpPr>
            <p:grpSpPr>
              <a:xfrm>
                <a:off x="6115175" y="5989644"/>
                <a:ext cx="1459416" cy="496625"/>
                <a:chOff x="6054271" y="5989644"/>
                <a:chExt cx="1459416" cy="496625"/>
              </a:xfrm>
            </p:grpSpPr>
            <p:sp>
              <p:nvSpPr>
                <p:cNvPr id="111" name="正方形/長方形 110">
                  <a:extLst>
                    <a:ext uri="{FF2B5EF4-FFF2-40B4-BE49-F238E27FC236}">
                      <a16:creationId xmlns:a16="http://schemas.microsoft.com/office/drawing/2014/main" id="{859F19C6-5BA5-7E60-E743-BAABCA6A1709}"/>
                    </a:ext>
                  </a:extLst>
                </p:cNvPr>
                <p:cNvSpPr/>
                <p:nvPr/>
              </p:nvSpPr>
              <p:spPr>
                <a:xfrm>
                  <a:off x="6054271" y="6301603"/>
                  <a:ext cx="1459416" cy="184666"/>
                </a:xfrm>
                <a:prstGeom prst="rect">
                  <a:avLst/>
                </a:prstGeom>
              </p:spPr>
              <p:txBody>
                <a:bodyPr wrap="square" lIns="0" tIns="0" rIns="0" bIns="0">
                  <a:spAutoFit/>
                </a:bodyPr>
                <a:lstStyle/>
                <a:p>
                  <a:r>
                    <a:rPr lang="ja-JP" altLang="en-US" sz="600" dirty="0">
                      <a:latin typeface="+mn-ea"/>
                    </a:rPr>
                    <a:t>床暖房にも対応しているので、寒い季節でも変わらず表面の質感を楽しむことができます。</a:t>
                  </a:r>
                </a:p>
              </p:txBody>
            </p:sp>
            <p:sp>
              <p:nvSpPr>
                <p:cNvPr id="112" name="正方形/長方形 111">
                  <a:extLst>
                    <a:ext uri="{FF2B5EF4-FFF2-40B4-BE49-F238E27FC236}">
                      <a16:creationId xmlns:a16="http://schemas.microsoft.com/office/drawing/2014/main" id="{A5F73985-BCF8-AEA3-0C8D-7EE79B1DB3BE}"/>
                    </a:ext>
                  </a:extLst>
                </p:cNvPr>
                <p:cNvSpPr/>
                <p:nvPr/>
              </p:nvSpPr>
              <p:spPr>
                <a:xfrm>
                  <a:off x="6054271" y="5989644"/>
                  <a:ext cx="1191118" cy="246221"/>
                </a:xfrm>
                <a:prstGeom prst="rect">
                  <a:avLst/>
                </a:prstGeom>
              </p:spPr>
              <p:txBody>
                <a:bodyPr wrap="square" lIns="0" tIns="0" rIns="0" bIns="0">
                  <a:spAutoFit/>
                </a:bodyPr>
                <a:lstStyle/>
                <a:p>
                  <a:r>
                    <a:rPr lang="ja-JP" altLang="en-US" sz="800" b="1" dirty="0">
                      <a:latin typeface="+mn-ea"/>
                    </a:rPr>
                    <a:t>床暖房対応で、冬も裸足で快適に過ごせる。</a:t>
                  </a:r>
                </a:p>
              </p:txBody>
            </p:sp>
          </p:grpSp>
          <p:pic>
            <p:nvPicPr>
              <p:cNvPr id="28" name="図 27">
                <a:extLst>
                  <a:ext uri="{FF2B5EF4-FFF2-40B4-BE49-F238E27FC236}">
                    <a16:creationId xmlns:a16="http://schemas.microsoft.com/office/drawing/2014/main" id="{99186E92-7EA3-A729-B892-5F0F61DBF884}"/>
                  </a:ext>
                </a:extLst>
              </p:cNvPr>
              <p:cNvPicPr>
                <a:picLocks noChangeAspect="1"/>
              </p:cNvPicPr>
              <p:nvPr/>
            </p:nvPicPr>
            <p:blipFill>
              <a:blip r:embed="rId7"/>
              <a:stretch>
                <a:fillRect/>
              </a:stretch>
            </p:blipFill>
            <p:spPr>
              <a:xfrm>
                <a:off x="6115175" y="5099951"/>
                <a:ext cx="1459416" cy="856800"/>
              </a:xfrm>
              <a:prstGeom prst="rect">
                <a:avLst/>
              </a:prstGeom>
            </p:spPr>
          </p:pic>
        </p:grpSp>
        <p:grpSp>
          <p:nvGrpSpPr>
            <p:cNvPr id="79" name="グループ化 78">
              <a:extLst>
                <a:ext uri="{FF2B5EF4-FFF2-40B4-BE49-F238E27FC236}">
                  <a16:creationId xmlns:a16="http://schemas.microsoft.com/office/drawing/2014/main" id="{C0BDF004-2535-71AC-73C3-8264F131F389}"/>
                </a:ext>
              </a:extLst>
            </p:cNvPr>
            <p:cNvGrpSpPr/>
            <p:nvPr/>
          </p:nvGrpSpPr>
          <p:grpSpPr>
            <a:xfrm>
              <a:off x="1010100" y="5099951"/>
              <a:ext cx="3980999" cy="1478651"/>
              <a:chOff x="1585547" y="5099951"/>
              <a:chExt cx="3980999" cy="1478651"/>
            </a:xfrm>
          </p:grpSpPr>
          <p:pic>
            <p:nvPicPr>
              <p:cNvPr id="11" name="図 10">
                <a:extLst>
                  <a:ext uri="{FF2B5EF4-FFF2-40B4-BE49-F238E27FC236}">
                    <a16:creationId xmlns:a16="http://schemas.microsoft.com/office/drawing/2014/main" id="{481E72E5-2A8B-3B85-849E-65D5AD39B0F6}"/>
                  </a:ext>
                </a:extLst>
              </p:cNvPr>
              <p:cNvPicPr>
                <a:picLocks noChangeAspect="1"/>
              </p:cNvPicPr>
              <p:nvPr/>
            </p:nvPicPr>
            <p:blipFill>
              <a:blip r:embed="rId8"/>
              <a:stretch>
                <a:fillRect/>
              </a:stretch>
            </p:blipFill>
            <p:spPr>
              <a:xfrm>
                <a:off x="1585547" y="5099951"/>
                <a:ext cx="1305192" cy="856800"/>
              </a:xfrm>
              <a:prstGeom prst="rect">
                <a:avLst/>
              </a:prstGeom>
            </p:spPr>
          </p:pic>
          <p:grpSp>
            <p:nvGrpSpPr>
              <p:cNvPr id="32" name="グループ化 31">
                <a:extLst>
                  <a:ext uri="{FF2B5EF4-FFF2-40B4-BE49-F238E27FC236}">
                    <a16:creationId xmlns:a16="http://schemas.microsoft.com/office/drawing/2014/main" id="{7BE3DE02-3B76-096C-1527-3F1D6B922DFE}"/>
                  </a:ext>
                </a:extLst>
              </p:cNvPr>
              <p:cNvGrpSpPr/>
              <p:nvPr/>
            </p:nvGrpSpPr>
            <p:grpSpPr>
              <a:xfrm>
                <a:off x="3868121" y="5989644"/>
                <a:ext cx="1698425" cy="588958"/>
                <a:chOff x="5789341" y="5989644"/>
                <a:chExt cx="1698425" cy="588958"/>
              </a:xfrm>
            </p:grpSpPr>
            <p:sp>
              <p:nvSpPr>
                <p:cNvPr id="34" name="正方形/長方形 33">
                  <a:extLst>
                    <a:ext uri="{FF2B5EF4-FFF2-40B4-BE49-F238E27FC236}">
                      <a16:creationId xmlns:a16="http://schemas.microsoft.com/office/drawing/2014/main" id="{EA028DB3-9D75-4686-94C0-4481F2F0D1B1}"/>
                    </a:ext>
                  </a:extLst>
                </p:cNvPr>
                <p:cNvSpPr/>
                <p:nvPr/>
              </p:nvSpPr>
              <p:spPr>
                <a:xfrm>
                  <a:off x="5789342" y="6301603"/>
                  <a:ext cx="1698424" cy="276999"/>
                </a:xfrm>
                <a:prstGeom prst="rect">
                  <a:avLst/>
                </a:prstGeom>
              </p:spPr>
              <p:txBody>
                <a:bodyPr wrap="square" lIns="0" tIns="0" rIns="0" bIns="0">
                  <a:spAutoFit/>
                </a:bodyPr>
                <a:lstStyle/>
                <a:p>
                  <a:r>
                    <a:rPr lang="ja-JP" altLang="en-US" sz="600" dirty="0">
                      <a:latin typeface="+mn-ea"/>
                    </a:rPr>
                    <a:t>「ブラッシング加工」で天然木の素材感と凹凸を強調。そこに顔料を刷り込んで掻き取る「ワイピング着色」により、深みのあるニュアンスカラーを実現しました。</a:t>
                  </a:r>
                </a:p>
              </p:txBody>
            </p:sp>
            <p:sp>
              <p:nvSpPr>
                <p:cNvPr id="35" name="正方形/長方形 34">
                  <a:extLst>
                    <a:ext uri="{FF2B5EF4-FFF2-40B4-BE49-F238E27FC236}">
                      <a16:creationId xmlns:a16="http://schemas.microsoft.com/office/drawing/2014/main" id="{EAAC1A78-0ED5-701C-9ADE-9120F718A0C3}"/>
                    </a:ext>
                  </a:extLst>
                </p:cNvPr>
                <p:cNvSpPr/>
                <p:nvPr/>
              </p:nvSpPr>
              <p:spPr>
                <a:xfrm>
                  <a:off x="5789341" y="5989644"/>
                  <a:ext cx="1095231" cy="246221"/>
                </a:xfrm>
                <a:prstGeom prst="rect">
                  <a:avLst/>
                </a:prstGeom>
              </p:spPr>
              <p:txBody>
                <a:bodyPr wrap="square" lIns="0" tIns="0" rIns="0" bIns="0">
                  <a:spAutoFit/>
                </a:bodyPr>
                <a:lstStyle/>
                <a:p>
                  <a:r>
                    <a:rPr lang="ja-JP" altLang="en-US" sz="800" b="1" dirty="0">
                      <a:latin typeface="+mn-ea"/>
                    </a:rPr>
                    <a:t>木の素材感を味わえる、奥行きのある色合い。</a:t>
                  </a:r>
                </a:p>
              </p:txBody>
            </p:sp>
          </p:grpSp>
        </p:grpSp>
        <p:grpSp>
          <p:nvGrpSpPr>
            <p:cNvPr id="81" name="グループ化 80">
              <a:extLst>
                <a:ext uri="{FF2B5EF4-FFF2-40B4-BE49-F238E27FC236}">
                  <a16:creationId xmlns:a16="http://schemas.microsoft.com/office/drawing/2014/main" id="{46E081A0-3BCC-BED9-37ED-20D0AC203BD7}"/>
                </a:ext>
              </a:extLst>
            </p:cNvPr>
            <p:cNvGrpSpPr/>
            <p:nvPr/>
          </p:nvGrpSpPr>
          <p:grpSpPr>
            <a:xfrm>
              <a:off x="1010100" y="5099951"/>
              <a:ext cx="3744846" cy="1540206"/>
              <a:chOff x="1322966" y="5099951"/>
              <a:chExt cx="3744846" cy="1540206"/>
            </a:xfrm>
          </p:grpSpPr>
          <p:pic>
            <p:nvPicPr>
              <p:cNvPr id="22" name="図 21">
                <a:extLst>
                  <a:ext uri="{FF2B5EF4-FFF2-40B4-BE49-F238E27FC236}">
                    <a16:creationId xmlns:a16="http://schemas.microsoft.com/office/drawing/2014/main" id="{900DE786-BF97-178B-9B7F-A9542E06A2A1}"/>
                  </a:ext>
                </a:extLst>
              </p:cNvPr>
              <p:cNvPicPr>
                <a:picLocks noChangeAspect="1"/>
              </p:cNvPicPr>
              <p:nvPr/>
            </p:nvPicPr>
            <p:blipFill>
              <a:blip r:embed="rId9"/>
              <a:stretch>
                <a:fillRect/>
              </a:stretch>
            </p:blipFill>
            <p:spPr>
              <a:xfrm>
                <a:off x="3605540" y="5099951"/>
                <a:ext cx="1462272" cy="856800"/>
              </a:xfrm>
              <a:prstGeom prst="rect">
                <a:avLst/>
              </a:prstGeom>
            </p:spPr>
          </p:pic>
          <p:grpSp>
            <p:nvGrpSpPr>
              <p:cNvPr id="36" name="グループ化 35">
                <a:extLst>
                  <a:ext uri="{FF2B5EF4-FFF2-40B4-BE49-F238E27FC236}">
                    <a16:creationId xmlns:a16="http://schemas.microsoft.com/office/drawing/2014/main" id="{4F2BA873-0515-AB71-C6C0-34D598B19BBC}"/>
                  </a:ext>
                </a:extLst>
              </p:cNvPr>
              <p:cNvGrpSpPr/>
              <p:nvPr/>
            </p:nvGrpSpPr>
            <p:grpSpPr>
              <a:xfrm>
                <a:off x="1322966" y="5989644"/>
                <a:ext cx="2034876" cy="650513"/>
                <a:chOff x="6054271" y="5989644"/>
                <a:chExt cx="2034876" cy="650513"/>
              </a:xfrm>
            </p:grpSpPr>
            <p:sp>
              <p:nvSpPr>
                <p:cNvPr id="67" name="正方形/長方形 66">
                  <a:extLst>
                    <a:ext uri="{FF2B5EF4-FFF2-40B4-BE49-F238E27FC236}">
                      <a16:creationId xmlns:a16="http://schemas.microsoft.com/office/drawing/2014/main" id="{0D2735E8-4397-DC59-5CE2-F69047A1B961}"/>
                    </a:ext>
                  </a:extLst>
                </p:cNvPr>
                <p:cNvSpPr/>
                <p:nvPr/>
              </p:nvSpPr>
              <p:spPr>
                <a:xfrm>
                  <a:off x="6054271" y="6301603"/>
                  <a:ext cx="2034876" cy="338554"/>
                </a:xfrm>
                <a:prstGeom prst="rect">
                  <a:avLst/>
                </a:prstGeom>
              </p:spPr>
              <p:txBody>
                <a:bodyPr wrap="square" lIns="0" tIns="0" rIns="0" bIns="0">
                  <a:spAutoFit/>
                </a:bodyPr>
                <a:lstStyle/>
                <a:p>
                  <a:r>
                    <a:rPr lang="ja-JP" altLang="en-US" sz="600" dirty="0">
                      <a:latin typeface="+mn-ea"/>
                    </a:rPr>
                    <a:t>木材表面にブラシをあて、自然な凹凸を作り出す「ブラッシング加工」。その立体感を損なわないようにコーティングすることで、裸足で過ごしたくなるような足ざわりに。</a:t>
                  </a:r>
                  <a:endParaRPr lang="en-US" altLang="ja-JP" sz="600" dirty="0">
                    <a:latin typeface="+mn-ea"/>
                  </a:endParaRPr>
                </a:p>
                <a:p>
                  <a:r>
                    <a:rPr lang="ja-JP" altLang="en-US" sz="400" dirty="0">
                      <a:latin typeface="+mn-ea"/>
                    </a:rPr>
                    <a:t>コーティング加工後の</a:t>
                  </a:r>
                  <a:r>
                    <a:rPr lang="en-US" altLang="ja-JP" sz="400" dirty="0">
                      <a:latin typeface="+mn-ea"/>
                    </a:rPr>
                    <a:t>3D</a:t>
                  </a:r>
                  <a:r>
                    <a:rPr lang="ja-JP" altLang="en-US" sz="400" dirty="0">
                      <a:latin typeface="+mn-ea"/>
                    </a:rPr>
                    <a:t>スキャン画像　</a:t>
                  </a:r>
                  <a:r>
                    <a:rPr lang="en-US" altLang="ja-JP" sz="400" dirty="0">
                      <a:latin typeface="+mn-ea"/>
                    </a:rPr>
                    <a:t>※</a:t>
                  </a:r>
                  <a:r>
                    <a:rPr lang="ja-JP" altLang="en-US" sz="400" dirty="0">
                      <a:latin typeface="+mn-ea"/>
                    </a:rPr>
                    <a:t>アッシュ材による当社計測結果</a:t>
                  </a:r>
                </a:p>
              </p:txBody>
            </p:sp>
            <p:sp>
              <p:nvSpPr>
                <p:cNvPr id="74" name="正方形/長方形 73">
                  <a:extLst>
                    <a:ext uri="{FF2B5EF4-FFF2-40B4-BE49-F238E27FC236}">
                      <a16:creationId xmlns:a16="http://schemas.microsoft.com/office/drawing/2014/main" id="{AF2B763C-C2B5-CCEF-311A-8CBD065CE68E}"/>
                    </a:ext>
                  </a:extLst>
                </p:cNvPr>
                <p:cNvSpPr/>
                <p:nvPr/>
              </p:nvSpPr>
              <p:spPr>
                <a:xfrm>
                  <a:off x="6054271" y="5989644"/>
                  <a:ext cx="1095232" cy="246221"/>
                </a:xfrm>
                <a:prstGeom prst="rect">
                  <a:avLst/>
                </a:prstGeom>
              </p:spPr>
              <p:txBody>
                <a:bodyPr wrap="square" lIns="0" tIns="0" rIns="0" bIns="0">
                  <a:spAutoFit/>
                </a:bodyPr>
                <a:lstStyle/>
                <a:p>
                  <a:r>
                    <a:rPr lang="ja-JP" altLang="en-US" sz="800" b="1" dirty="0">
                      <a:latin typeface="+mn-ea"/>
                    </a:rPr>
                    <a:t>木目の凹凸の心地よい足ざわり感を楽しめる。</a:t>
                  </a:r>
                </a:p>
              </p:txBody>
            </p:sp>
          </p:grpSp>
        </p:grpSp>
      </p:grpSp>
      <p:grpSp>
        <p:nvGrpSpPr>
          <p:cNvPr id="55" name="グループ化 54">
            <a:extLst>
              <a:ext uri="{FF2B5EF4-FFF2-40B4-BE49-F238E27FC236}">
                <a16:creationId xmlns:a16="http://schemas.microsoft.com/office/drawing/2014/main" id="{84805021-BA4B-0AA5-BAB2-69EB268844D5}"/>
              </a:ext>
            </a:extLst>
          </p:cNvPr>
          <p:cNvGrpSpPr/>
          <p:nvPr/>
        </p:nvGrpSpPr>
        <p:grpSpPr>
          <a:xfrm>
            <a:off x="3723147" y="4120207"/>
            <a:ext cx="574154" cy="217607"/>
            <a:chOff x="3575926" y="3121010"/>
            <a:chExt cx="785272" cy="297621"/>
          </a:xfrm>
        </p:grpSpPr>
        <p:pic>
          <p:nvPicPr>
            <p:cNvPr id="56" name="図 55">
              <a:extLst>
                <a:ext uri="{FF2B5EF4-FFF2-40B4-BE49-F238E27FC236}">
                  <a16:creationId xmlns:a16="http://schemas.microsoft.com/office/drawing/2014/main" id="{2CB454FB-EABF-9224-A6D4-FC2F936C7B75}"/>
                </a:ext>
              </a:extLst>
            </p:cNvPr>
            <p:cNvPicPr>
              <a:picLocks noChangeAspect="1"/>
            </p:cNvPicPr>
            <p:nvPr/>
          </p:nvPicPr>
          <p:blipFill>
            <a:blip r:embed="rId10"/>
            <a:stretch>
              <a:fillRect/>
            </a:stretch>
          </p:blipFill>
          <p:spPr>
            <a:xfrm>
              <a:off x="3575926" y="3121010"/>
              <a:ext cx="353275" cy="297621"/>
            </a:xfrm>
            <a:prstGeom prst="rect">
              <a:avLst/>
            </a:prstGeom>
          </p:spPr>
        </p:pic>
        <p:pic>
          <p:nvPicPr>
            <p:cNvPr id="57" name="図 56">
              <a:extLst>
                <a:ext uri="{FF2B5EF4-FFF2-40B4-BE49-F238E27FC236}">
                  <a16:creationId xmlns:a16="http://schemas.microsoft.com/office/drawing/2014/main" id="{7BD5AE26-2545-229E-693E-1AB1CD84CCAD}"/>
                </a:ext>
              </a:extLst>
            </p:cNvPr>
            <p:cNvPicPr>
              <a:picLocks noChangeAspect="1"/>
            </p:cNvPicPr>
            <p:nvPr/>
          </p:nvPicPr>
          <p:blipFill>
            <a:blip r:embed="rId11"/>
            <a:stretch>
              <a:fillRect/>
            </a:stretch>
          </p:blipFill>
          <p:spPr>
            <a:xfrm>
              <a:off x="3961025" y="3121010"/>
              <a:ext cx="400173" cy="283457"/>
            </a:xfrm>
            <a:prstGeom prst="rect">
              <a:avLst/>
            </a:prstGeom>
          </p:spPr>
        </p:pic>
      </p:grpSp>
      <p:pic>
        <p:nvPicPr>
          <p:cNvPr id="58" name="Picture 2" descr="365日おそうじラクラク宣言">
            <a:extLst>
              <a:ext uri="{FF2B5EF4-FFF2-40B4-BE49-F238E27FC236}">
                <a16:creationId xmlns:a16="http://schemas.microsoft.com/office/drawing/2014/main" id="{2BD2CA7B-7EAB-33C2-4FC3-E4506BD1809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290040" y="4103343"/>
            <a:ext cx="312908" cy="281361"/>
          </a:xfrm>
          <a:prstGeom prst="rect">
            <a:avLst/>
          </a:prstGeom>
          <a:noFill/>
          <a:extLst>
            <a:ext uri="{909E8E84-426E-40DD-AFC4-6F175D3DCCD1}">
              <a14:hiddenFill xmlns:a14="http://schemas.microsoft.com/office/drawing/2010/main">
                <a:solidFill>
                  <a:srgbClr val="FFFFFF"/>
                </a:solidFill>
              </a14:hiddenFill>
            </a:ext>
          </a:extLst>
        </p:spPr>
      </p:pic>
      <p:grpSp>
        <p:nvGrpSpPr>
          <p:cNvPr id="95" name="グループ化 94">
            <a:extLst>
              <a:ext uri="{FF2B5EF4-FFF2-40B4-BE49-F238E27FC236}">
                <a16:creationId xmlns:a16="http://schemas.microsoft.com/office/drawing/2014/main" id="{A9294679-260F-70B4-2CF2-925569479428}"/>
              </a:ext>
            </a:extLst>
          </p:cNvPr>
          <p:cNvGrpSpPr/>
          <p:nvPr/>
        </p:nvGrpSpPr>
        <p:grpSpPr>
          <a:xfrm>
            <a:off x="4991099" y="683235"/>
            <a:ext cx="4775201" cy="1953143"/>
            <a:chOff x="4991099" y="683235"/>
            <a:chExt cx="4775201" cy="1953143"/>
          </a:xfrm>
        </p:grpSpPr>
        <p:grpSp>
          <p:nvGrpSpPr>
            <p:cNvPr id="66" name="グループ化 65">
              <a:extLst>
                <a:ext uri="{FF2B5EF4-FFF2-40B4-BE49-F238E27FC236}">
                  <a16:creationId xmlns:a16="http://schemas.microsoft.com/office/drawing/2014/main" id="{7C68A45E-DEE5-5129-0B8B-763D3EEEA185}"/>
                </a:ext>
              </a:extLst>
            </p:cNvPr>
            <p:cNvGrpSpPr/>
            <p:nvPr/>
          </p:nvGrpSpPr>
          <p:grpSpPr>
            <a:xfrm>
              <a:off x="7386616" y="688975"/>
              <a:ext cx="2379683" cy="1944830"/>
              <a:chOff x="7386616" y="688975"/>
              <a:chExt cx="2379683" cy="1944830"/>
            </a:xfrm>
          </p:grpSpPr>
          <p:pic>
            <p:nvPicPr>
              <p:cNvPr id="91" name="図 90">
                <a:extLst>
                  <a:ext uri="{FF2B5EF4-FFF2-40B4-BE49-F238E27FC236}">
                    <a16:creationId xmlns:a16="http://schemas.microsoft.com/office/drawing/2014/main" id="{DAF735AE-45E8-35BC-23FE-EFF0DEE604DF}"/>
                  </a:ext>
                </a:extLst>
              </p:cNvPr>
              <p:cNvPicPr>
                <a:picLocks noChangeAspect="1"/>
              </p:cNvPicPr>
              <p:nvPr/>
            </p:nvPicPr>
            <p:blipFill rotWithShape="1">
              <a:blip r:embed="rId13">
                <a:extLst>
                  <a:ext uri="{28A0092B-C50C-407E-A947-70E740481C1C}">
                    <a14:useLocalDpi xmlns:a14="http://schemas.microsoft.com/office/drawing/2010/main" val="0"/>
                  </a:ext>
                </a:extLst>
              </a:blip>
              <a:srcRect/>
              <a:stretch/>
            </p:blipFill>
            <p:spPr>
              <a:xfrm>
                <a:off x="7386616" y="688975"/>
                <a:ext cx="2379683" cy="1944830"/>
              </a:xfrm>
              <a:prstGeom prst="rect">
                <a:avLst/>
              </a:prstGeom>
            </p:spPr>
          </p:pic>
          <p:sp>
            <p:nvSpPr>
              <p:cNvPr id="92" name="正方形/長方形 91">
                <a:extLst>
                  <a:ext uri="{FF2B5EF4-FFF2-40B4-BE49-F238E27FC236}">
                    <a16:creationId xmlns:a16="http://schemas.microsoft.com/office/drawing/2014/main" id="{60E6BA6D-E5D9-A1DC-896D-A0FB88E83B23}"/>
                  </a:ext>
                </a:extLst>
              </p:cNvPr>
              <p:cNvSpPr/>
              <p:nvPr/>
            </p:nvSpPr>
            <p:spPr>
              <a:xfrm>
                <a:off x="7470988" y="2223687"/>
                <a:ext cx="1871941" cy="323165"/>
              </a:xfrm>
              <a:prstGeom prst="rect">
                <a:avLst/>
              </a:prstGeom>
            </p:spPr>
            <p:txBody>
              <a:bodyPr wrap="square" lIns="0" tIns="0" rIns="0" bIns="0">
                <a:spAutoFit/>
              </a:bodyPr>
              <a:lstStyle/>
              <a:p>
                <a:r>
                  <a:rPr lang="ja-JP" altLang="en-US" sz="700" dirty="0">
                    <a:solidFill>
                      <a:srgbClr val="FFFFFF"/>
                    </a:solidFill>
                    <a:latin typeface="+mn-ea"/>
                  </a:rPr>
                  <a:t>「ブラッシング加工」による木目の凹凸を活かした、グレイッシュなニュアンスカラーをご用意。</a:t>
                </a:r>
                <a:endParaRPr lang="en-US" altLang="ja-JP" sz="700" dirty="0">
                  <a:solidFill>
                    <a:srgbClr val="FFFFFF"/>
                  </a:solidFill>
                  <a:latin typeface="+mn-ea"/>
                </a:endParaRPr>
              </a:p>
              <a:p>
                <a:r>
                  <a:rPr lang="ja-JP" altLang="en-US" sz="700" dirty="0">
                    <a:solidFill>
                      <a:srgbClr val="FFFFFF"/>
                    </a:solidFill>
                    <a:latin typeface="+mn-ea"/>
                  </a:rPr>
                  <a:t>コーディネイトの幅を広げます。</a:t>
                </a:r>
              </a:p>
            </p:txBody>
          </p:sp>
        </p:grpSp>
        <p:grpSp>
          <p:nvGrpSpPr>
            <p:cNvPr id="94" name="グループ化 93">
              <a:extLst>
                <a:ext uri="{FF2B5EF4-FFF2-40B4-BE49-F238E27FC236}">
                  <a16:creationId xmlns:a16="http://schemas.microsoft.com/office/drawing/2014/main" id="{9BF8B9B0-3E48-3972-C3B3-1B7DE048177A}"/>
                </a:ext>
              </a:extLst>
            </p:cNvPr>
            <p:cNvGrpSpPr/>
            <p:nvPr/>
          </p:nvGrpSpPr>
          <p:grpSpPr>
            <a:xfrm>
              <a:off x="4991099" y="683235"/>
              <a:ext cx="2696570" cy="1953143"/>
              <a:chOff x="4991099" y="683235"/>
              <a:chExt cx="2696570" cy="1953143"/>
            </a:xfrm>
          </p:grpSpPr>
          <p:sp>
            <p:nvSpPr>
              <p:cNvPr id="62" name="Rectangle 14">
                <a:extLst>
                  <a:ext uri="{FF2B5EF4-FFF2-40B4-BE49-F238E27FC236}">
                    <a16:creationId xmlns:a16="http://schemas.microsoft.com/office/drawing/2014/main" id="{4E841BF5-EDBB-B9BC-9541-4912402CBD0E}"/>
                  </a:ext>
                </a:extLst>
              </p:cNvPr>
              <p:cNvSpPr>
                <a:spLocks noChangeArrowheads="1"/>
              </p:cNvSpPr>
              <p:nvPr/>
            </p:nvSpPr>
            <p:spPr bwMode="auto">
              <a:xfrm>
                <a:off x="5291710" y="683235"/>
                <a:ext cx="2395959" cy="1953143"/>
              </a:xfrm>
              <a:prstGeom prst="rect">
                <a:avLst/>
              </a:prstGeom>
              <a:noFill/>
              <a:ln w="6350">
                <a:noFill/>
                <a:miter lim="800000"/>
                <a:headEnd/>
                <a:tailEnd/>
              </a:ln>
              <a:effectLst/>
            </p:spPr>
            <p:txBody>
              <a:bodyPr wrap="none" anchor="ctr"/>
              <a:lstStyle/>
              <a:p>
                <a:pPr algn="ctr"/>
                <a:endParaRPr lang="ja-JP" altLang="en-US" sz="1200" dirty="0">
                  <a:latin typeface="+mn-ea"/>
                </a:endParaRPr>
              </a:p>
            </p:txBody>
          </p:sp>
          <p:sp>
            <p:nvSpPr>
              <p:cNvPr id="63" name="Rectangle 14">
                <a:extLst>
                  <a:ext uri="{FF2B5EF4-FFF2-40B4-BE49-F238E27FC236}">
                    <a16:creationId xmlns:a16="http://schemas.microsoft.com/office/drawing/2014/main" id="{7C5CA926-BCB3-6F4D-BB5A-8BA0F3A17419}"/>
                  </a:ext>
                </a:extLst>
              </p:cNvPr>
              <p:cNvSpPr>
                <a:spLocks noChangeArrowheads="1"/>
              </p:cNvSpPr>
              <p:nvPr/>
            </p:nvSpPr>
            <p:spPr bwMode="auto">
              <a:xfrm>
                <a:off x="5291710" y="683235"/>
                <a:ext cx="2395959" cy="1953143"/>
              </a:xfrm>
              <a:prstGeom prst="rect">
                <a:avLst/>
              </a:prstGeom>
              <a:noFill/>
              <a:ln w="6350">
                <a:noFill/>
                <a:miter lim="800000"/>
                <a:headEnd/>
                <a:tailEnd/>
              </a:ln>
              <a:effectLst/>
            </p:spPr>
            <p:txBody>
              <a:bodyPr wrap="none" anchor="ctr"/>
              <a:lstStyle/>
              <a:p>
                <a:pPr algn="ctr"/>
                <a:endParaRPr lang="ja-JP" altLang="en-US" sz="1200" dirty="0">
                  <a:latin typeface="+mn-ea"/>
                </a:endParaRPr>
              </a:p>
            </p:txBody>
          </p:sp>
          <p:sp>
            <p:nvSpPr>
              <p:cNvPr id="64" name="Rectangle 14">
                <a:extLst>
                  <a:ext uri="{FF2B5EF4-FFF2-40B4-BE49-F238E27FC236}">
                    <a16:creationId xmlns:a16="http://schemas.microsoft.com/office/drawing/2014/main" id="{76DC590B-F26C-C603-04D8-59D3C45C5B42}"/>
                  </a:ext>
                </a:extLst>
              </p:cNvPr>
              <p:cNvSpPr>
                <a:spLocks noChangeArrowheads="1"/>
              </p:cNvSpPr>
              <p:nvPr/>
            </p:nvSpPr>
            <p:spPr bwMode="auto">
              <a:xfrm>
                <a:off x="5291710" y="683235"/>
                <a:ext cx="2395959" cy="1953143"/>
              </a:xfrm>
              <a:prstGeom prst="rect">
                <a:avLst/>
              </a:prstGeom>
              <a:noFill/>
              <a:ln w="6350">
                <a:noFill/>
                <a:miter lim="800000"/>
                <a:headEnd/>
                <a:tailEnd/>
              </a:ln>
              <a:effectLst/>
            </p:spPr>
            <p:txBody>
              <a:bodyPr wrap="none" anchor="ctr"/>
              <a:lstStyle/>
              <a:p>
                <a:pPr algn="ctr"/>
                <a:endParaRPr lang="ja-JP" altLang="en-US" sz="1200" dirty="0">
                  <a:latin typeface="+mn-ea"/>
                </a:endParaRPr>
              </a:p>
            </p:txBody>
          </p:sp>
          <p:sp>
            <p:nvSpPr>
              <p:cNvPr id="82" name="Rectangle 14">
                <a:extLst>
                  <a:ext uri="{FF2B5EF4-FFF2-40B4-BE49-F238E27FC236}">
                    <a16:creationId xmlns:a16="http://schemas.microsoft.com/office/drawing/2014/main" id="{F49E23FF-5F16-4D9C-400F-8ED081E6833B}"/>
                  </a:ext>
                </a:extLst>
              </p:cNvPr>
              <p:cNvSpPr>
                <a:spLocks noChangeArrowheads="1"/>
              </p:cNvSpPr>
              <p:nvPr/>
            </p:nvSpPr>
            <p:spPr bwMode="auto">
              <a:xfrm>
                <a:off x="4991099" y="688975"/>
                <a:ext cx="2412852" cy="1943100"/>
              </a:xfrm>
              <a:prstGeom prst="rect">
                <a:avLst/>
              </a:prstGeom>
              <a:solidFill>
                <a:srgbClr val="997D5E"/>
              </a:solidFill>
              <a:ln w="6350">
                <a:noFill/>
                <a:miter lim="800000"/>
                <a:headEnd/>
                <a:tailEnd/>
              </a:ln>
              <a:effectLst/>
            </p:spPr>
            <p:txBody>
              <a:bodyPr wrap="none" anchor="ctr"/>
              <a:lstStyle/>
              <a:p>
                <a:pPr algn="ctr"/>
                <a:endParaRPr lang="ja-JP" altLang="en-US" sz="1200" dirty="0">
                  <a:latin typeface="+mn-ea"/>
                </a:endParaRPr>
              </a:p>
            </p:txBody>
          </p:sp>
          <p:grpSp>
            <p:nvGrpSpPr>
              <p:cNvPr id="85" name="グループ化 84">
                <a:extLst>
                  <a:ext uri="{FF2B5EF4-FFF2-40B4-BE49-F238E27FC236}">
                    <a16:creationId xmlns:a16="http://schemas.microsoft.com/office/drawing/2014/main" id="{50FB385B-A7DE-951B-C75F-E3CBB4D5857A}"/>
                  </a:ext>
                </a:extLst>
              </p:cNvPr>
              <p:cNvGrpSpPr/>
              <p:nvPr/>
            </p:nvGrpSpPr>
            <p:grpSpPr>
              <a:xfrm>
                <a:off x="4991100" y="947324"/>
                <a:ext cx="2412851" cy="355257"/>
                <a:chOff x="4991100" y="869365"/>
                <a:chExt cx="2412851" cy="355257"/>
              </a:xfrm>
            </p:grpSpPr>
            <p:sp>
              <p:nvSpPr>
                <p:cNvPr id="88" name="正方形/長方形 87">
                  <a:extLst>
                    <a:ext uri="{FF2B5EF4-FFF2-40B4-BE49-F238E27FC236}">
                      <a16:creationId xmlns:a16="http://schemas.microsoft.com/office/drawing/2014/main" id="{32FFF0C7-D635-4A68-F4FF-F9414E5233C3}"/>
                    </a:ext>
                  </a:extLst>
                </p:cNvPr>
                <p:cNvSpPr/>
                <p:nvPr/>
              </p:nvSpPr>
              <p:spPr>
                <a:xfrm>
                  <a:off x="4991100" y="1009178"/>
                  <a:ext cx="2412851" cy="215444"/>
                </a:xfrm>
                <a:prstGeom prst="rect">
                  <a:avLst/>
                </a:prstGeom>
              </p:spPr>
              <p:txBody>
                <a:bodyPr wrap="square" lIns="0" tIns="0" rIns="0" bIns="0">
                  <a:spAutoFit/>
                </a:bodyPr>
                <a:lstStyle/>
                <a:p>
                  <a:pPr algn="ctr"/>
                  <a:r>
                    <a:rPr lang="ja-JP" altLang="en-US" sz="1400" b="1" dirty="0">
                      <a:solidFill>
                        <a:srgbClr val="FFFFFF"/>
                      </a:solidFill>
                      <a:latin typeface="+mn-ea"/>
                    </a:rPr>
                    <a:t>マイスターズウッドシリーズ</a:t>
                  </a:r>
                </a:p>
              </p:txBody>
            </p:sp>
            <p:sp>
              <p:nvSpPr>
                <p:cNvPr id="89" name="正方形/長方形 88">
                  <a:extLst>
                    <a:ext uri="{FF2B5EF4-FFF2-40B4-BE49-F238E27FC236}">
                      <a16:creationId xmlns:a16="http://schemas.microsoft.com/office/drawing/2014/main" id="{4375478F-879E-B16C-0851-29815C2F6F95}"/>
                    </a:ext>
                  </a:extLst>
                </p:cNvPr>
                <p:cNvSpPr/>
                <p:nvPr/>
              </p:nvSpPr>
              <p:spPr>
                <a:xfrm>
                  <a:off x="4991100" y="869365"/>
                  <a:ext cx="2412000" cy="123111"/>
                </a:xfrm>
                <a:prstGeom prst="rect">
                  <a:avLst/>
                </a:prstGeom>
              </p:spPr>
              <p:txBody>
                <a:bodyPr wrap="square" lIns="0" tIns="0" rIns="0" bIns="0">
                  <a:spAutoFit/>
                </a:bodyPr>
                <a:lstStyle/>
                <a:p>
                  <a:pPr algn="ctr"/>
                  <a:r>
                    <a:rPr lang="ja-JP" altLang="en-US" sz="800" dirty="0">
                      <a:solidFill>
                        <a:srgbClr val="FFFFFF"/>
                      </a:solidFill>
                      <a:latin typeface="+mn-ea"/>
                    </a:rPr>
                    <a:t>天然木突き板仕上げ</a:t>
                  </a:r>
                </a:p>
              </p:txBody>
            </p:sp>
          </p:grpSp>
          <p:pic>
            <p:nvPicPr>
              <p:cNvPr id="37" name="図 36">
                <a:extLst>
                  <a:ext uri="{FF2B5EF4-FFF2-40B4-BE49-F238E27FC236}">
                    <a16:creationId xmlns:a16="http://schemas.microsoft.com/office/drawing/2014/main" id="{75C66CAF-6A38-BA89-7459-D655F2A895BD}"/>
                  </a:ext>
                </a:extLst>
              </p:cNvPr>
              <p:cNvPicPr>
                <a:picLocks noChangeAspect="1"/>
              </p:cNvPicPr>
              <p:nvPr/>
            </p:nvPicPr>
            <p:blipFill rotWithShape="1">
              <a:blip r:embed="rId14"/>
              <a:srcRect l="3553" t="22871" r="1212" b="27046"/>
              <a:stretch/>
            </p:blipFill>
            <p:spPr>
              <a:xfrm>
                <a:off x="5415506" y="1401726"/>
                <a:ext cx="1564039" cy="972000"/>
              </a:xfrm>
              <a:prstGeom prst="rect">
                <a:avLst/>
              </a:prstGeom>
            </p:spPr>
          </p:pic>
        </p:grpSp>
        <p:sp>
          <p:nvSpPr>
            <p:cNvPr id="75" name="Rectangle 14">
              <a:extLst>
                <a:ext uri="{FF2B5EF4-FFF2-40B4-BE49-F238E27FC236}">
                  <a16:creationId xmlns:a16="http://schemas.microsoft.com/office/drawing/2014/main" id="{39EE47D5-1ED2-3F29-BA21-F4CA777C1CDB}"/>
                </a:ext>
              </a:extLst>
            </p:cNvPr>
            <p:cNvSpPr>
              <a:spLocks noChangeArrowheads="1"/>
            </p:cNvSpPr>
            <p:nvPr/>
          </p:nvSpPr>
          <p:spPr bwMode="auto">
            <a:xfrm>
              <a:off x="4991100" y="688975"/>
              <a:ext cx="4775200" cy="1944000"/>
            </a:xfrm>
            <a:prstGeom prst="rect">
              <a:avLst/>
            </a:prstGeom>
            <a:noFill/>
            <a:ln w="6350">
              <a:solidFill>
                <a:srgbClr val="997D5E"/>
              </a:solidFill>
              <a:miter lim="800000"/>
              <a:headEnd/>
              <a:tailEnd/>
            </a:ln>
            <a:effectLst/>
          </p:spPr>
          <p:txBody>
            <a:bodyPr wrap="none" anchor="ctr"/>
            <a:lstStyle/>
            <a:p>
              <a:pPr algn="ctr"/>
              <a:endParaRPr lang="ja-JP" altLang="en-US" sz="1200" dirty="0">
                <a:latin typeface="+mn-ea"/>
              </a:endParaRPr>
            </a:p>
          </p:txBody>
        </p:sp>
      </p:grpSp>
      <p:grpSp>
        <p:nvGrpSpPr>
          <p:cNvPr id="15" name="グループ化 14">
            <a:extLst>
              <a:ext uri="{FF2B5EF4-FFF2-40B4-BE49-F238E27FC236}">
                <a16:creationId xmlns:a16="http://schemas.microsoft.com/office/drawing/2014/main" id="{75CDE601-84D3-B7C5-AF8D-31B6DE96F842}"/>
              </a:ext>
            </a:extLst>
          </p:cNvPr>
          <p:cNvGrpSpPr/>
          <p:nvPr/>
        </p:nvGrpSpPr>
        <p:grpSpPr>
          <a:xfrm>
            <a:off x="142875" y="4037101"/>
            <a:ext cx="3579291" cy="403863"/>
            <a:chOff x="142875" y="4037101"/>
            <a:chExt cx="3579291" cy="403863"/>
          </a:xfrm>
        </p:grpSpPr>
        <p:pic>
          <p:nvPicPr>
            <p:cNvPr id="12" name="図 11">
              <a:extLst>
                <a:ext uri="{FF2B5EF4-FFF2-40B4-BE49-F238E27FC236}">
                  <a16:creationId xmlns:a16="http://schemas.microsoft.com/office/drawing/2014/main" id="{847B0653-F333-A680-6A6A-C426006169C3}"/>
                </a:ext>
              </a:extLst>
            </p:cNvPr>
            <p:cNvPicPr>
              <a:picLocks noChangeAspect="1"/>
            </p:cNvPicPr>
            <p:nvPr/>
          </p:nvPicPr>
          <p:blipFill>
            <a:blip r:embed="rId15"/>
            <a:stretch>
              <a:fillRect/>
            </a:stretch>
          </p:blipFill>
          <p:spPr>
            <a:xfrm>
              <a:off x="805845" y="4104366"/>
              <a:ext cx="261818" cy="288000"/>
            </a:xfrm>
            <a:prstGeom prst="rect">
              <a:avLst/>
            </a:prstGeom>
          </p:spPr>
        </p:pic>
        <p:pic>
          <p:nvPicPr>
            <p:cNvPr id="14" name="図 13">
              <a:extLst>
                <a:ext uri="{FF2B5EF4-FFF2-40B4-BE49-F238E27FC236}">
                  <a16:creationId xmlns:a16="http://schemas.microsoft.com/office/drawing/2014/main" id="{92170665-327C-DC87-0863-4E19731D9427}"/>
                </a:ext>
              </a:extLst>
            </p:cNvPr>
            <p:cNvPicPr>
              <a:picLocks noChangeAspect="1"/>
            </p:cNvPicPr>
            <p:nvPr/>
          </p:nvPicPr>
          <p:blipFill>
            <a:blip r:embed="rId16"/>
            <a:stretch>
              <a:fillRect/>
            </a:stretch>
          </p:blipFill>
          <p:spPr>
            <a:xfrm>
              <a:off x="142875" y="4104366"/>
              <a:ext cx="261819" cy="288000"/>
            </a:xfrm>
            <a:prstGeom prst="rect">
              <a:avLst/>
            </a:prstGeom>
          </p:spPr>
        </p:pic>
        <p:pic>
          <p:nvPicPr>
            <p:cNvPr id="19" name="図 18">
              <a:extLst>
                <a:ext uri="{FF2B5EF4-FFF2-40B4-BE49-F238E27FC236}">
                  <a16:creationId xmlns:a16="http://schemas.microsoft.com/office/drawing/2014/main" id="{D9E01FDF-2E93-1897-080C-E0DA253FF4E4}"/>
                </a:ext>
              </a:extLst>
            </p:cNvPr>
            <p:cNvPicPr>
              <a:picLocks noChangeAspect="1"/>
            </p:cNvPicPr>
            <p:nvPr/>
          </p:nvPicPr>
          <p:blipFill>
            <a:blip r:embed="rId17"/>
            <a:stretch>
              <a:fillRect/>
            </a:stretch>
          </p:blipFill>
          <p:spPr>
            <a:xfrm>
              <a:off x="363865" y="4104366"/>
              <a:ext cx="261819" cy="288000"/>
            </a:xfrm>
            <a:prstGeom prst="rect">
              <a:avLst/>
            </a:prstGeom>
          </p:spPr>
        </p:pic>
        <p:pic>
          <p:nvPicPr>
            <p:cNvPr id="30" name="図 29">
              <a:extLst>
                <a:ext uri="{FF2B5EF4-FFF2-40B4-BE49-F238E27FC236}">
                  <a16:creationId xmlns:a16="http://schemas.microsoft.com/office/drawing/2014/main" id="{18A62CCA-F01C-9E30-1DDF-BB88C5E99C56}"/>
                </a:ext>
              </a:extLst>
            </p:cNvPr>
            <p:cNvPicPr>
              <a:picLocks noChangeAspect="1"/>
            </p:cNvPicPr>
            <p:nvPr/>
          </p:nvPicPr>
          <p:blipFill>
            <a:blip r:embed="rId18"/>
            <a:stretch>
              <a:fillRect/>
            </a:stretch>
          </p:blipFill>
          <p:spPr>
            <a:xfrm>
              <a:off x="1910794" y="4104366"/>
              <a:ext cx="261819" cy="288000"/>
            </a:xfrm>
            <a:prstGeom prst="rect">
              <a:avLst/>
            </a:prstGeom>
          </p:spPr>
        </p:pic>
        <p:pic>
          <p:nvPicPr>
            <p:cNvPr id="38" name="図 37">
              <a:extLst>
                <a:ext uri="{FF2B5EF4-FFF2-40B4-BE49-F238E27FC236}">
                  <a16:creationId xmlns:a16="http://schemas.microsoft.com/office/drawing/2014/main" id="{A9ECB723-4E3D-F297-73E7-FBC85BE605AA}"/>
                </a:ext>
              </a:extLst>
            </p:cNvPr>
            <p:cNvPicPr>
              <a:picLocks noChangeAspect="1"/>
            </p:cNvPicPr>
            <p:nvPr/>
          </p:nvPicPr>
          <p:blipFill>
            <a:blip r:embed="rId19"/>
            <a:stretch>
              <a:fillRect/>
            </a:stretch>
          </p:blipFill>
          <p:spPr>
            <a:xfrm>
              <a:off x="2131784" y="4104366"/>
              <a:ext cx="261819" cy="288000"/>
            </a:xfrm>
            <a:prstGeom prst="rect">
              <a:avLst/>
            </a:prstGeom>
          </p:spPr>
        </p:pic>
        <p:pic>
          <p:nvPicPr>
            <p:cNvPr id="39" name="図 38">
              <a:extLst>
                <a:ext uri="{FF2B5EF4-FFF2-40B4-BE49-F238E27FC236}">
                  <a16:creationId xmlns:a16="http://schemas.microsoft.com/office/drawing/2014/main" id="{01C77EF5-85E1-AB6C-1888-BA05E99D714B}"/>
                </a:ext>
              </a:extLst>
            </p:cNvPr>
            <p:cNvPicPr>
              <a:picLocks noChangeAspect="1"/>
            </p:cNvPicPr>
            <p:nvPr/>
          </p:nvPicPr>
          <p:blipFill>
            <a:blip r:embed="rId20"/>
            <a:stretch>
              <a:fillRect/>
            </a:stretch>
          </p:blipFill>
          <p:spPr>
            <a:xfrm>
              <a:off x="2352774" y="4104366"/>
              <a:ext cx="261819" cy="288000"/>
            </a:xfrm>
            <a:prstGeom prst="rect">
              <a:avLst/>
            </a:prstGeom>
          </p:spPr>
        </p:pic>
        <p:pic>
          <p:nvPicPr>
            <p:cNvPr id="40" name="図 39">
              <a:extLst>
                <a:ext uri="{FF2B5EF4-FFF2-40B4-BE49-F238E27FC236}">
                  <a16:creationId xmlns:a16="http://schemas.microsoft.com/office/drawing/2014/main" id="{D9D6475C-3273-BE63-8E41-630AD97417EA}"/>
                </a:ext>
              </a:extLst>
            </p:cNvPr>
            <p:cNvPicPr>
              <a:picLocks noChangeAspect="1"/>
            </p:cNvPicPr>
            <p:nvPr/>
          </p:nvPicPr>
          <p:blipFill>
            <a:blip r:embed="rId21"/>
            <a:stretch>
              <a:fillRect/>
            </a:stretch>
          </p:blipFill>
          <p:spPr>
            <a:xfrm>
              <a:off x="2573764" y="4104366"/>
              <a:ext cx="261819" cy="288000"/>
            </a:xfrm>
            <a:prstGeom prst="rect">
              <a:avLst/>
            </a:prstGeom>
          </p:spPr>
        </p:pic>
        <p:pic>
          <p:nvPicPr>
            <p:cNvPr id="41" name="図 40">
              <a:extLst>
                <a:ext uri="{FF2B5EF4-FFF2-40B4-BE49-F238E27FC236}">
                  <a16:creationId xmlns:a16="http://schemas.microsoft.com/office/drawing/2014/main" id="{B36F92C4-996D-E106-F623-E575B31AAA64}"/>
                </a:ext>
              </a:extLst>
            </p:cNvPr>
            <p:cNvPicPr>
              <a:picLocks noChangeAspect="1"/>
            </p:cNvPicPr>
            <p:nvPr/>
          </p:nvPicPr>
          <p:blipFill>
            <a:blip r:embed="rId22"/>
            <a:stretch>
              <a:fillRect/>
            </a:stretch>
          </p:blipFill>
          <p:spPr>
            <a:xfrm>
              <a:off x="2794754" y="4104366"/>
              <a:ext cx="261819" cy="288000"/>
            </a:xfrm>
            <a:prstGeom prst="rect">
              <a:avLst/>
            </a:prstGeom>
          </p:spPr>
        </p:pic>
        <p:pic>
          <p:nvPicPr>
            <p:cNvPr id="42" name="図 41">
              <a:extLst>
                <a:ext uri="{FF2B5EF4-FFF2-40B4-BE49-F238E27FC236}">
                  <a16:creationId xmlns:a16="http://schemas.microsoft.com/office/drawing/2014/main" id="{C0DEE674-B6F8-0DBA-93CB-D16A5C9ABC65}"/>
                </a:ext>
              </a:extLst>
            </p:cNvPr>
            <p:cNvPicPr>
              <a:picLocks noChangeAspect="1"/>
            </p:cNvPicPr>
            <p:nvPr/>
          </p:nvPicPr>
          <p:blipFill>
            <a:blip r:embed="rId23"/>
            <a:stretch>
              <a:fillRect/>
            </a:stretch>
          </p:blipFill>
          <p:spPr>
            <a:xfrm>
              <a:off x="3236734" y="4104366"/>
              <a:ext cx="261819" cy="288000"/>
            </a:xfrm>
            <a:prstGeom prst="rect">
              <a:avLst/>
            </a:prstGeom>
          </p:spPr>
        </p:pic>
        <p:sp>
          <p:nvSpPr>
            <p:cNvPr id="43" name="テキスト ボックス 42">
              <a:extLst>
                <a:ext uri="{FF2B5EF4-FFF2-40B4-BE49-F238E27FC236}">
                  <a16:creationId xmlns:a16="http://schemas.microsoft.com/office/drawing/2014/main" id="{696EC2EE-E0A9-95A8-59DE-E2F16A3DE967}"/>
                </a:ext>
              </a:extLst>
            </p:cNvPr>
            <p:cNvSpPr txBox="1"/>
            <p:nvPr/>
          </p:nvSpPr>
          <p:spPr>
            <a:xfrm>
              <a:off x="2154681" y="4037101"/>
              <a:ext cx="216024" cy="84639"/>
            </a:xfrm>
            <a:prstGeom prst="rect">
              <a:avLst/>
            </a:prstGeom>
            <a:noFill/>
          </p:spPr>
          <p:txBody>
            <a:bodyPr wrap="square" lIns="0" tIns="0" rIns="0" bIns="0" rtlCol="0">
              <a:spAutoFit/>
            </a:bodyPr>
            <a:lstStyle/>
            <a:p>
              <a:pPr algn="ctr"/>
              <a:r>
                <a:rPr kumimoji="1" lang="ja-JP" altLang="en-US" sz="550" kern="0" spc="-70" dirty="0">
                  <a:solidFill>
                    <a:srgbClr val="542400"/>
                  </a:solidFill>
                  <a:latin typeface="+mn-ea"/>
                </a:rPr>
                <a:t>★★</a:t>
              </a:r>
            </a:p>
          </p:txBody>
        </p:sp>
        <p:sp>
          <p:nvSpPr>
            <p:cNvPr id="44" name="テキスト ボックス 43">
              <a:extLst>
                <a:ext uri="{FF2B5EF4-FFF2-40B4-BE49-F238E27FC236}">
                  <a16:creationId xmlns:a16="http://schemas.microsoft.com/office/drawing/2014/main" id="{1941070A-6693-58B5-6840-F928BC2A2DDA}"/>
                </a:ext>
              </a:extLst>
            </p:cNvPr>
            <p:cNvSpPr txBox="1"/>
            <p:nvPr/>
          </p:nvSpPr>
          <p:spPr>
            <a:xfrm>
              <a:off x="2375671" y="4037101"/>
              <a:ext cx="216024" cy="84639"/>
            </a:xfrm>
            <a:prstGeom prst="rect">
              <a:avLst/>
            </a:prstGeom>
            <a:noFill/>
          </p:spPr>
          <p:txBody>
            <a:bodyPr wrap="square" lIns="0" tIns="0" rIns="0" bIns="0" rtlCol="0">
              <a:spAutoFit/>
            </a:bodyPr>
            <a:lstStyle/>
            <a:p>
              <a:pPr algn="ctr"/>
              <a:r>
                <a:rPr kumimoji="1" lang="ja-JP" altLang="en-US" sz="550" kern="0" spc="-70" dirty="0">
                  <a:solidFill>
                    <a:srgbClr val="542400"/>
                  </a:solidFill>
                  <a:latin typeface="+mn-ea"/>
                </a:rPr>
                <a:t>★</a:t>
              </a:r>
            </a:p>
          </p:txBody>
        </p:sp>
        <p:sp>
          <p:nvSpPr>
            <p:cNvPr id="45" name="正方形/長方形 44">
              <a:extLst>
                <a:ext uri="{FF2B5EF4-FFF2-40B4-BE49-F238E27FC236}">
                  <a16:creationId xmlns:a16="http://schemas.microsoft.com/office/drawing/2014/main" id="{1E3BFEE7-8F6E-853A-9E95-2C5DE5B92FBD}"/>
                </a:ext>
              </a:extLst>
            </p:cNvPr>
            <p:cNvSpPr/>
            <p:nvPr/>
          </p:nvSpPr>
          <p:spPr>
            <a:xfrm>
              <a:off x="1941326" y="4387103"/>
              <a:ext cx="206940" cy="53861"/>
            </a:xfrm>
            <a:prstGeom prst="rect">
              <a:avLst/>
            </a:prstGeom>
          </p:spPr>
          <p:txBody>
            <a:bodyPr wrap="square" lIns="0" tIns="0" rIns="0" bIns="0">
              <a:spAutoFit/>
            </a:bodyPr>
            <a:lstStyle/>
            <a:p>
              <a:pPr algn="r"/>
              <a:r>
                <a:rPr lang="en-US" altLang="ja-JP" sz="350" dirty="0">
                  <a:latin typeface="+mn-ea"/>
                </a:rPr>
                <a:t>※1</a:t>
              </a:r>
              <a:endParaRPr lang="ja-JP" altLang="en-US" sz="350" dirty="0">
                <a:latin typeface="+mn-ea"/>
              </a:endParaRPr>
            </a:p>
          </p:txBody>
        </p:sp>
        <p:sp>
          <p:nvSpPr>
            <p:cNvPr id="46" name="正方形/長方形 45">
              <a:extLst>
                <a:ext uri="{FF2B5EF4-FFF2-40B4-BE49-F238E27FC236}">
                  <a16:creationId xmlns:a16="http://schemas.microsoft.com/office/drawing/2014/main" id="{C0B59B2A-C78A-3A0E-659F-3FDD76BFF5DD}"/>
                </a:ext>
              </a:extLst>
            </p:cNvPr>
            <p:cNvSpPr/>
            <p:nvPr/>
          </p:nvSpPr>
          <p:spPr>
            <a:xfrm>
              <a:off x="2824863" y="4387103"/>
              <a:ext cx="206940" cy="53861"/>
            </a:xfrm>
            <a:prstGeom prst="rect">
              <a:avLst/>
            </a:prstGeom>
          </p:spPr>
          <p:txBody>
            <a:bodyPr wrap="square" lIns="0" tIns="0" rIns="0" bIns="0">
              <a:spAutoFit/>
            </a:bodyPr>
            <a:lstStyle/>
            <a:p>
              <a:pPr algn="r"/>
              <a:r>
                <a:rPr lang="en-US" altLang="ja-JP" sz="350" dirty="0">
                  <a:latin typeface="+mn-ea"/>
                </a:rPr>
                <a:t>※2</a:t>
              </a:r>
              <a:endParaRPr lang="ja-JP" altLang="en-US" sz="350" dirty="0">
                <a:latin typeface="+mn-ea"/>
              </a:endParaRPr>
            </a:p>
          </p:txBody>
        </p:sp>
        <p:pic>
          <p:nvPicPr>
            <p:cNvPr id="47" name="図 46">
              <a:extLst>
                <a:ext uri="{FF2B5EF4-FFF2-40B4-BE49-F238E27FC236}">
                  <a16:creationId xmlns:a16="http://schemas.microsoft.com/office/drawing/2014/main" id="{B76C7FA3-8FCC-99F7-4094-09832BA249FA}"/>
                </a:ext>
              </a:extLst>
            </p:cNvPr>
            <p:cNvPicPr>
              <a:picLocks noChangeAspect="1"/>
            </p:cNvPicPr>
            <p:nvPr/>
          </p:nvPicPr>
          <p:blipFill>
            <a:blip r:embed="rId24"/>
            <a:stretch>
              <a:fillRect/>
            </a:stretch>
          </p:blipFill>
          <p:spPr>
            <a:xfrm>
              <a:off x="3457730" y="4104366"/>
              <a:ext cx="264436" cy="288000"/>
            </a:xfrm>
            <a:prstGeom prst="rect">
              <a:avLst/>
            </a:prstGeom>
          </p:spPr>
        </p:pic>
        <p:pic>
          <p:nvPicPr>
            <p:cNvPr id="50" name="図 49">
              <a:extLst>
                <a:ext uri="{FF2B5EF4-FFF2-40B4-BE49-F238E27FC236}">
                  <a16:creationId xmlns:a16="http://schemas.microsoft.com/office/drawing/2014/main" id="{EEE36736-6C12-CE77-F5D3-C88FE2005798}"/>
                </a:ext>
              </a:extLst>
            </p:cNvPr>
            <p:cNvPicPr>
              <a:picLocks noChangeAspect="1"/>
            </p:cNvPicPr>
            <p:nvPr/>
          </p:nvPicPr>
          <p:blipFill>
            <a:blip r:embed="rId25"/>
            <a:stretch>
              <a:fillRect/>
            </a:stretch>
          </p:blipFill>
          <p:spPr>
            <a:xfrm>
              <a:off x="3015745" y="4104366"/>
              <a:ext cx="261818" cy="288000"/>
            </a:xfrm>
            <a:prstGeom prst="rect">
              <a:avLst/>
            </a:prstGeom>
          </p:spPr>
        </p:pic>
        <p:pic>
          <p:nvPicPr>
            <p:cNvPr id="51" name="図 50">
              <a:extLst>
                <a:ext uri="{FF2B5EF4-FFF2-40B4-BE49-F238E27FC236}">
                  <a16:creationId xmlns:a16="http://schemas.microsoft.com/office/drawing/2014/main" id="{39109B49-D93F-6A7D-9F0F-8D4E05013F4E}"/>
                </a:ext>
              </a:extLst>
            </p:cNvPr>
            <p:cNvPicPr>
              <a:picLocks noChangeAspect="1"/>
            </p:cNvPicPr>
            <p:nvPr/>
          </p:nvPicPr>
          <p:blipFill>
            <a:blip r:embed="rId26"/>
            <a:stretch>
              <a:fillRect/>
            </a:stretch>
          </p:blipFill>
          <p:spPr>
            <a:xfrm>
              <a:off x="1026835" y="4104366"/>
              <a:ext cx="261818" cy="288000"/>
            </a:xfrm>
            <a:prstGeom prst="rect">
              <a:avLst/>
            </a:prstGeom>
          </p:spPr>
        </p:pic>
        <p:pic>
          <p:nvPicPr>
            <p:cNvPr id="52" name="図 51">
              <a:extLst>
                <a:ext uri="{FF2B5EF4-FFF2-40B4-BE49-F238E27FC236}">
                  <a16:creationId xmlns:a16="http://schemas.microsoft.com/office/drawing/2014/main" id="{32482315-F8CE-E421-6620-2124205E4BD4}"/>
                </a:ext>
              </a:extLst>
            </p:cNvPr>
            <p:cNvPicPr>
              <a:picLocks noChangeAspect="1"/>
            </p:cNvPicPr>
            <p:nvPr/>
          </p:nvPicPr>
          <p:blipFill>
            <a:blip r:embed="rId27"/>
            <a:stretch>
              <a:fillRect/>
            </a:stretch>
          </p:blipFill>
          <p:spPr>
            <a:xfrm>
              <a:off x="1247825" y="4104366"/>
              <a:ext cx="261818" cy="288000"/>
            </a:xfrm>
            <a:prstGeom prst="rect">
              <a:avLst/>
            </a:prstGeom>
          </p:spPr>
        </p:pic>
        <p:pic>
          <p:nvPicPr>
            <p:cNvPr id="53" name="図 52">
              <a:extLst>
                <a:ext uri="{FF2B5EF4-FFF2-40B4-BE49-F238E27FC236}">
                  <a16:creationId xmlns:a16="http://schemas.microsoft.com/office/drawing/2014/main" id="{C22D2620-E57B-6A26-416F-3B636A282147}"/>
                </a:ext>
              </a:extLst>
            </p:cNvPr>
            <p:cNvPicPr>
              <a:picLocks noChangeAspect="1"/>
            </p:cNvPicPr>
            <p:nvPr/>
          </p:nvPicPr>
          <p:blipFill>
            <a:blip r:embed="rId28"/>
            <a:stretch>
              <a:fillRect/>
            </a:stretch>
          </p:blipFill>
          <p:spPr>
            <a:xfrm>
              <a:off x="1468815" y="4104366"/>
              <a:ext cx="261818" cy="288000"/>
            </a:xfrm>
            <a:prstGeom prst="rect">
              <a:avLst/>
            </a:prstGeom>
          </p:spPr>
        </p:pic>
        <p:pic>
          <p:nvPicPr>
            <p:cNvPr id="54" name="図 53">
              <a:extLst>
                <a:ext uri="{FF2B5EF4-FFF2-40B4-BE49-F238E27FC236}">
                  <a16:creationId xmlns:a16="http://schemas.microsoft.com/office/drawing/2014/main" id="{B7DC7A76-CD55-2C17-7F8D-916712934147}"/>
                </a:ext>
              </a:extLst>
            </p:cNvPr>
            <p:cNvPicPr>
              <a:picLocks noChangeAspect="1"/>
            </p:cNvPicPr>
            <p:nvPr/>
          </p:nvPicPr>
          <p:blipFill>
            <a:blip r:embed="rId29"/>
            <a:stretch>
              <a:fillRect/>
            </a:stretch>
          </p:blipFill>
          <p:spPr>
            <a:xfrm>
              <a:off x="584855" y="4104366"/>
              <a:ext cx="261818" cy="288000"/>
            </a:xfrm>
            <a:prstGeom prst="rect">
              <a:avLst/>
            </a:prstGeom>
          </p:spPr>
        </p:pic>
        <p:pic>
          <p:nvPicPr>
            <p:cNvPr id="13" name="図 12">
              <a:extLst>
                <a:ext uri="{FF2B5EF4-FFF2-40B4-BE49-F238E27FC236}">
                  <a16:creationId xmlns:a16="http://schemas.microsoft.com/office/drawing/2014/main" id="{7F0CFA8F-AD84-62D5-60AB-8A28433EEBFB}"/>
                </a:ext>
              </a:extLst>
            </p:cNvPr>
            <p:cNvPicPr>
              <a:picLocks noChangeAspect="1"/>
            </p:cNvPicPr>
            <p:nvPr/>
          </p:nvPicPr>
          <p:blipFill>
            <a:blip r:embed="rId30"/>
            <a:stretch>
              <a:fillRect/>
            </a:stretch>
          </p:blipFill>
          <p:spPr>
            <a:xfrm>
              <a:off x="1689804" y="4104366"/>
              <a:ext cx="261818" cy="288000"/>
            </a:xfrm>
            <a:prstGeom prst="rect">
              <a:avLst/>
            </a:prstGeom>
          </p:spPr>
        </p:pic>
      </p:grpSp>
      <p:sp>
        <p:nvSpPr>
          <p:cNvPr id="59" name="正方形/長方形 58">
            <a:extLst>
              <a:ext uri="{FF2B5EF4-FFF2-40B4-BE49-F238E27FC236}">
                <a16:creationId xmlns:a16="http://schemas.microsoft.com/office/drawing/2014/main" id="{24BEC95F-273E-8A59-2364-13AF94A8225B}"/>
              </a:ext>
            </a:extLst>
          </p:cNvPr>
          <p:cNvSpPr/>
          <p:nvPr/>
        </p:nvSpPr>
        <p:spPr>
          <a:xfrm>
            <a:off x="147622" y="4450464"/>
            <a:ext cx="4768865" cy="246221"/>
          </a:xfrm>
          <a:prstGeom prst="rect">
            <a:avLst/>
          </a:prstGeom>
        </p:spPr>
        <p:txBody>
          <a:bodyPr wrap="square" lIns="0" tIns="0" rIns="0" bIns="0">
            <a:spAutoFit/>
          </a:bodyPr>
          <a:lstStyle/>
          <a:p>
            <a:r>
              <a:rPr lang="ja-JP" altLang="en-US" sz="400" dirty="0">
                <a:latin typeface="+mn-ea"/>
              </a:rPr>
              <a:t>●マイスターズウッドフロアー </a:t>
            </a:r>
            <a:r>
              <a:rPr lang="en-US" altLang="ja-JP" sz="400" dirty="0" err="1">
                <a:latin typeface="+mn-ea"/>
              </a:rPr>
              <a:t>kihada</a:t>
            </a:r>
            <a:r>
              <a:rPr lang="ja-JP" altLang="en-US" sz="400" dirty="0">
                <a:latin typeface="+mn-ea"/>
              </a:rPr>
              <a:t>は自然な仕上がり表現のため色・柄のバラツキを持たせています。施工時には仮並べを行い、部屋全体の色・柄のバランスをご確認ください。 ●「エコ配慮」とは、木質系の再生資源及びパナソニック独自基準に基づく、再生可能な森林から産出された木材（森林認証材、植林材、国産材など）を使用していることを表しています。 ●「複合合板」とは、複数の板を接着剤で貼り合わせたり、表面の傷やへこみに配慮した材料などを複合させた基材のことを表しています。</a:t>
            </a:r>
            <a:r>
              <a:rPr lang="en-US" altLang="ja-JP" sz="400" dirty="0">
                <a:latin typeface="+mn-ea"/>
              </a:rPr>
              <a:t>※1 </a:t>
            </a:r>
            <a:r>
              <a:rPr lang="ja-JP" altLang="en-US" sz="400" dirty="0">
                <a:latin typeface="+mn-ea"/>
              </a:rPr>
              <a:t>表面保護のためワックスもかけられますが、床材表面の塗膜性能は発揮できなくなります。また、ブラッシング加工ならではの凹凸も損なわれます。 </a:t>
            </a:r>
            <a:r>
              <a:rPr lang="en-US" altLang="ja-JP" sz="400" dirty="0">
                <a:latin typeface="+mn-ea"/>
              </a:rPr>
              <a:t>※2 </a:t>
            </a:r>
            <a:r>
              <a:rPr lang="ja-JP" altLang="en-US" sz="400" dirty="0">
                <a:latin typeface="+mn-ea"/>
              </a:rPr>
              <a:t>球状及び金属製キャスターや、小径のキャスター付き家具はご使用をお避けください。へこみや傷が発生する場合があります。</a:t>
            </a:r>
          </a:p>
        </p:txBody>
      </p:sp>
      <p:grpSp>
        <p:nvGrpSpPr>
          <p:cNvPr id="16" name="グループ化 15">
            <a:extLst>
              <a:ext uri="{FF2B5EF4-FFF2-40B4-BE49-F238E27FC236}">
                <a16:creationId xmlns:a16="http://schemas.microsoft.com/office/drawing/2014/main" id="{0CB248BA-267F-6F42-E59A-940E9FEDBD73}"/>
              </a:ext>
            </a:extLst>
          </p:cNvPr>
          <p:cNvGrpSpPr/>
          <p:nvPr/>
        </p:nvGrpSpPr>
        <p:grpSpPr>
          <a:xfrm>
            <a:off x="7882140" y="4727418"/>
            <a:ext cx="1884161" cy="1943616"/>
            <a:chOff x="7882140" y="4727418"/>
            <a:chExt cx="1884161" cy="1943616"/>
          </a:xfrm>
        </p:grpSpPr>
        <p:sp>
          <p:nvSpPr>
            <p:cNvPr id="17" name="Rectangle 14">
              <a:extLst>
                <a:ext uri="{FF2B5EF4-FFF2-40B4-BE49-F238E27FC236}">
                  <a16:creationId xmlns:a16="http://schemas.microsoft.com/office/drawing/2014/main" id="{7A6F97EF-F293-AD7A-1D14-FAAB0497C5A3}"/>
                </a:ext>
              </a:extLst>
            </p:cNvPr>
            <p:cNvSpPr>
              <a:spLocks noChangeArrowheads="1"/>
            </p:cNvSpPr>
            <p:nvPr/>
          </p:nvSpPr>
          <p:spPr bwMode="auto">
            <a:xfrm>
              <a:off x="7900454" y="4727418"/>
              <a:ext cx="1865847" cy="1943616"/>
            </a:xfrm>
            <a:prstGeom prst="rect">
              <a:avLst/>
            </a:prstGeom>
            <a:solidFill>
              <a:srgbClr val="F7F7D6"/>
            </a:solidFill>
            <a:ln w="6350">
              <a:noFill/>
              <a:miter lim="800000"/>
              <a:headEnd/>
              <a:tailEnd/>
            </a:ln>
            <a:effectLst/>
          </p:spPr>
          <p:txBody>
            <a:bodyPr wrap="none" anchor="ctr"/>
            <a:lstStyle/>
            <a:p>
              <a:pPr algn="ctr"/>
              <a:endParaRPr lang="ja-JP" altLang="en-US" sz="1200" dirty="0">
                <a:solidFill>
                  <a:srgbClr val="C0C0C0"/>
                </a:solidFill>
                <a:latin typeface="+mn-ea"/>
              </a:endParaRPr>
            </a:p>
          </p:txBody>
        </p:sp>
        <p:sp>
          <p:nvSpPr>
            <p:cNvPr id="18" name="正方形/長方形 17">
              <a:extLst>
                <a:ext uri="{FF2B5EF4-FFF2-40B4-BE49-F238E27FC236}">
                  <a16:creationId xmlns:a16="http://schemas.microsoft.com/office/drawing/2014/main" id="{BDEE47C6-1D5C-3478-E01E-15C46A4D9437}"/>
                </a:ext>
              </a:extLst>
            </p:cNvPr>
            <p:cNvSpPr/>
            <p:nvPr/>
          </p:nvSpPr>
          <p:spPr>
            <a:xfrm>
              <a:off x="8041696" y="5278237"/>
              <a:ext cx="820738" cy="123111"/>
            </a:xfrm>
            <a:prstGeom prst="rect">
              <a:avLst/>
            </a:prstGeom>
          </p:spPr>
          <p:txBody>
            <a:bodyPr wrap="none" lIns="0" tIns="0" rIns="0" bIns="0">
              <a:spAutoFit/>
            </a:bodyPr>
            <a:lstStyle/>
            <a:p>
              <a:r>
                <a:rPr lang="ja-JP" altLang="en-US" sz="800" b="1" dirty="0">
                  <a:latin typeface="+mn-ea"/>
                </a:rPr>
                <a:t>床見切縁（金属製）</a:t>
              </a:r>
            </a:p>
          </p:txBody>
        </p:sp>
        <p:sp>
          <p:nvSpPr>
            <p:cNvPr id="20" name="正方形/長方形 19">
              <a:extLst>
                <a:ext uri="{FF2B5EF4-FFF2-40B4-BE49-F238E27FC236}">
                  <a16:creationId xmlns:a16="http://schemas.microsoft.com/office/drawing/2014/main" id="{89A4E58A-7015-2274-BA86-EA7A6E8837A1}"/>
                </a:ext>
              </a:extLst>
            </p:cNvPr>
            <p:cNvSpPr/>
            <p:nvPr/>
          </p:nvSpPr>
          <p:spPr>
            <a:xfrm>
              <a:off x="7949962" y="6498482"/>
              <a:ext cx="1816337" cy="92333"/>
            </a:xfrm>
            <a:prstGeom prst="rect">
              <a:avLst/>
            </a:prstGeom>
          </p:spPr>
          <p:txBody>
            <a:bodyPr wrap="square" lIns="0" tIns="0" rIns="0" bIns="0">
              <a:spAutoFit/>
            </a:bodyPr>
            <a:lstStyle/>
            <a:p>
              <a:r>
                <a:rPr lang="ja-JP" altLang="en-US" sz="600" dirty="0">
                  <a:latin typeface="+mn-ea"/>
                </a:rPr>
                <a:t>様々な床材の色に合う「ステン系シルバー色」です。</a:t>
              </a:r>
            </a:p>
          </p:txBody>
        </p:sp>
        <p:sp>
          <p:nvSpPr>
            <p:cNvPr id="21" name="正方形/長方形 20">
              <a:extLst>
                <a:ext uri="{FF2B5EF4-FFF2-40B4-BE49-F238E27FC236}">
                  <a16:creationId xmlns:a16="http://schemas.microsoft.com/office/drawing/2014/main" id="{0089A508-11A0-E2AB-B0EC-A563803F0927}"/>
                </a:ext>
              </a:extLst>
            </p:cNvPr>
            <p:cNvSpPr/>
            <p:nvPr/>
          </p:nvSpPr>
          <p:spPr>
            <a:xfrm>
              <a:off x="7882140" y="4822189"/>
              <a:ext cx="1865847" cy="369332"/>
            </a:xfrm>
            <a:prstGeom prst="rect">
              <a:avLst/>
            </a:prstGeom>
          </p:spPr>
          <p:txBody>
            <a:bodyPr wrap="square" lIns="0" tIns="0" rIns="0" bIns="0">
              <a:spAutoFit/>
            </a:bodyPr>
            <a:lstStyle/>
            <a:p>
              <a:pPr algn="ctr"/>
              <a:r>
                <a:rPr lang="ja-JP" altLang="en-US" sz="1200" b="1" dirty="0">
                  <a:solidFill>
                    <a:srgbClr val="953735"/>
                  </a:solidFill>
                  <a:latin typeface="+mn-ea"/>
                </a:rPr>
                <a:t>張り分け部をすっきり納める２種類の見切縁をご用意</a:t>
              </a:r>
            </a:p>
          </p:txBody>
        </p:sp>
        <p:sp>
          <p:nvSpPr>
            <p:cNvPr id="23" name="正方形/長方形 22">
              <a:extLst>
                <a:ext uri="{FF2B5EF4-FFF2-40B4-BE49-F238E27FC236}">
                  <a16:creationId xmlns:a16="http://schemas.microsoft.com/office/drawing/2014/main" id="{1DD27A89-0767-9E93-7635-1C1698B96E6B}"/>
                </a:ext>
              </a:extLst>
            </p:cNvPr>
            <p:cNvSpPr/>
            <p:nvPr/>
          </p:nvSpPr>
          <p:spPr>
            <a:xfrm>
              <a:off x="8041696" y="5969805"/>
              <a:ext cx="820738" cy="246221"/>
            </a:xfrm>
            <a:prstGeom prst="rect">
              <a:avLst/>
            </a:prstGeom>
          </p:spPr>
          <p:txBody>
            <a:bodyPr wrap="none" lIns="0" tIns="0" rIns="0" bIns="0">
              <a:spAutoFit/>
            </a:bodyPr>
            <a:lstStyle/>
            <a:p>
              <a:r>
                <a:rPr lang="ja-JP" altLang="en-US" sz="800" b="1" dirty="0">
                  <a:latin typeface="+mn-ea"/>
                </a:rPr>
                <a:t>床見切縁（金属製）</a:t>
              </a:r>
              <a:endParaRPr lang="en-US" altLang="ja-JP" sz="800" b="1" dirty="0">
                <a:latin typeface="+mn-ea"/>
              </a:endParaRPr>
            </a:p>
            <a:p>
              <a:r>
                <a:rPr lang="en-US" altLang="ja-JP" sz="800" b="1" dirty="0">
                  <a:latin typeface="+mn-ea"/>
                </a:rPr>
                <a:t>L</a:t>
              </a:r>
              <a:r>
                <a:rPr lang="ja-JP" altLang="en-US" sz="800" b="1" dirty="0">
                  <a:latin typeface="+mn-ea"/>
                </a:rPr>
                <a:t>型</a:t>
              </a:r>
            </a:p>
          </p:txBody>
        </p:sp>
        <p:pic>
          <p:nvPicPr>
            <p:cNvPr id="24" name="図 23" descr="文字の書かれた板&#10;&#10;AI 生成コンテンツは誤りを含む可能性があります。">
              <a:extLst>
                <a:ext uri="{FF2B5EF4-FFF2-40B4-BE49-F238E27FC236}">
                  <a16:creationId xmlns:a16="http://schemas.microsoft.com/office/drawing/2014/main" id="{7271A2CA-DA99-5136-71DE-A4BDDEA753E8}"/>
                </a:ext>
              </a:extLst>
            </p:cNvPr>
            <p:cNvPicPr>
              <a:picLocks noChangeAspect="1"/>
            </p:cNvPicPr>
            <p:nvPr/>
          </p:nvPicPr>
          <p:blipFill>
            <a:blip r:embed="rId31"/>
            <a:srcRect l="37533" t="42941" r="42467" b="29849"/>
            <a:stretch>
              <a:fillRect/>
            </a:stretch>
          </p:blipFill>
          <p:spPr>
            <a:xfrm>
              <a:off x="9031760" y="5880410"/>
              <a:ext cx="616549" cy="522120"/>
            </a:xfrm>
            <a:prstGeom prst="rect">
              <a:avLst/>
            </a:prstGeom>
          </p:spPr>
        </p:pic>
        <p:pic>
          <p:nvPicPr>
            <p:cNvPr id="25" name="図 24" descr="木製テーブルの上に置かれたナイフ&#10;&#10;AI 生成コンテンツは誤りを含む可能性があります。">
              <a:extLst>
                <a:ext uri="{FF2B5EF4-FFF2-40B4-BE49-F238E27FC236}">
                  <a16:creationId xmlns:a16="http://schemas.microsoft.com/office/drawing/2014/main" id="{E761E8A9-3914-07A6-7D48-058001372FAC}"/>
                </a:ext>
              </a:extLst>
            </p:cNvPr>
            <p:cNvPicPr>
              <a:picLocks noChangeAspect="1"/>
            </p:cNvPicPr>
            <p:nvPr/>
          </p:nvPicPr>
          <p:blipFill>
            <a:blip r:embed="rId32"/>
            <a:srcRect l="38390" t="46009" r="43952" b="29678"/>
            <a:stretch>
              <a:fillRect/>
            </a:stretch>
          </p:blipFill>
          <p:spPr>
            <a:xfrm>
              <a:off x="9031760" y="5263681"/>
              <a:ext cx="616549" cy="527592"/>
            </a:xfrm>
            <a:prstGeom prst="rect">
              <a:avLst/>
            </a:prstGeom>
          </p:spPr>
        </p:pic>
        <p:pic>
          <p:nvPicPr>
            <p:cNvPr id="26" name="図 25" descr="ミラー, テーブル が含まれている画像&#10;&#10;AI 生成コンテンツは誤りを含む可能性があります。">
              <a:extLst>
                <a:ext uri="{FF2B5EF4-FFF2-40B4-BE49-F238E27FC236}">
                  <a16:creationId xmlns:a16="http://schemas.microsoft.com/office/drawing/2014/main" id="{40A9EA1B-AF6F-132C-33D4-14C1700E57FD}"/>
                </a:ext>
              </a:extLst>
            </p:cNvPr>
            <p:cNvPicPr>
              <a:picLocks noChangeAspect="1"/>
            </p:cNvPicPr>
            <p:nvPr/>
          </p:nvPicPr>
          <p:blipFill rotWithShape="1">
            <a:blip r:embed="rId33"/>
            <a:srcRect l="-1468" t="-29245" r="-3097" b="-20869"/>
            <a:stretch>
              <a:fillRect/>
            </a:stretch>
          </p:blipFill>
          <p:spPr>
            <a:xfrm>
              <a:off x="8776534" y="5447426"/>
              <a:ext cx="348386" cy="348386"/>
            </a:xfrm>
            <a:prstGeom prst="ellipse">
              <a:avLst/>
            </a:prstGeom>
            <a:solidFill>
              <a:schemeClr val="bg1"/>
            </a:solidFill>
            <a:ln>
              <a:solidFill>
                <a:schemeClr val="accent2">
                  <a:lumMod val="50000"/>
                </a:schemeClr>
              </a:solidFill>
            </a:ln>
          </p:spPr>
        </p:pic>
        <p:pic>
          <p:nvPicPr>
            <p:cNvPr id="27" name="図 26" descr="図形&#10;&#10;AI 生成コンテンツは誤りを含む可能性があります。">
              <a:extLst>
                <a:ext uri="{FF2B5EF4-FFF2-40B4-BE49-F238E27FC236}">
                  <a16:creationId xmlns:a16="http://schemas.microsoft.com/office/drawing/2014/main" id="{1970A3E7-83F0-C870-93B0-A8A85DD7B59F}"/>
                </a:ext>
              </a:extLst>
            </p:cNvPr>
            <p:cNvPicPr>
              <a:picLocks noChangeAspect="1"/>
            </p:cNvPicPr>
            <p:nvPr/>
          </p:nvPicPr>
          <p:blipFill rotWithShape="1">
            <a:blip r:embed="rId34"/>
            <a:srcRect l="-20225" t="-24708" r="-8689" b="-34378"/>
            <a:stretch>
              <a:fillRect/>
            </a:stretch>
          </p:blipFill>
          <p:spPr>
            <a:xfrm>
              <a:off x="8778157" y="6054577"/>
              <a:ext cx="348386" cy="348386"/>
            </a:xfrm>
            <a:prstGeom prst="ellipse">
              <a:avLst/>
            </a:prstGeom>
            <a:solidFill>
              <a:schemeClr val="bg1"/>
            </a:solidFill>
            <a:ln>
              <a:solidFill>
                <a:schemeClr val="accent2">
                  <a:lumMod val="50000"/>
                </a:schemeClr>
              </a:solidFill>
            </a:ln>
          </p:spPr>
        </p:pic>
        <p:pic>
          <p:nvPicPr>
            <p:cNvPr id="60" name="図 59">
              <a:extLst>
                <a:ext uri="{FF2B5EF4-FFF2-40B4-BE49-F238E27FC236}">
                  <a16:creationId xmlns:a16="http://schemas.microsoft.com/office/drawing/2014/main" id="{D89396A9-764D-9390-D922-2CF3B4A53620}"/>
                </a:ext>
              </a:extLst>
            </p:cNvPr>
            <p:cNvPicPr>
              <a:picLocks noChangeAspect="1"/>
            </p:cNvPicPr>
            <p:nvPr/>
          </p:nvPicPr>
          <p:blipFill>
            <a:blip r:embed="rId35"/>
            <a:stretch>
              <a:fillRect/>
            </a:stretch>
          </p:blipFill>
          <p:spPr>
            <a:xfrm>
              <a:off x="8036290" y="5869053"/>
              <a:ext cx="209943" cy="123111"/>
            </a:xfrm>
            <a:prstGeom prst="rect">
              <a:avLst/>
            </a:prstGeom>
          </p:spPr>
        </p:pic>
      </p:grpSp>
    </p:spTree>
    <p:extLst>
      <p:ext uri="{BB962C8B-B14F-4D97-AF65-F5344CB8AC3E}">
        <p14:creationId xmlns:p14="http://schemas.microsoft.com/office/powerpoint/2010/main" val="38436771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 name="Picture 2" descr="365日おそうじラクラク宣言"/>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60956" y="4076732"/>
            <a:ext cx="401689" cy="361192"/>
          </a:xfrm>
          <a:prstGeom prst="rect">
            <a:avLst/>
          </a:prstGeom>
          <a:noFill/>
          <a:extLst>
            <a:ext uri="{909E8E84-426E-40DD-AFC4-6F175D3DCCD1}">
              <a14:hiddenFill xmlns:a14="http://schemas.microsoft.com/office/drawing/2010/main">
                <a:solidFill>
                  <a:srgbClr val="FFFFFF"/>
                </a:solidFill>
              </a14:hiddenFill>
            </a:ext>
          </a:extLst>
        </p:spPr>
      </p:pic>
      <p:grpSp>
        <p:nvGrpSpPr>
          <p:cNvPr id="33" name="グループ化 32">
            <a:extLst>
              <a:ext uri="{FF2B5EF4-FFF2-40B4-BE49-F238E27FC236}">
                <a16:creationId xmlns:a16="http://schemas.microsoft.com/office/drawing/2014/main" id="{93D4D5CB-F123-1E69-FAF8-56F773989C71}"/>
              </a:ext>
            </a:extLst>
          </p:cNvPr>
          <p:cNvGrpSpPr/>
          <p:nvPr/>
        </p:nvGrpSpPr>
        <p:grpSpPr>
          <a:xfrm>
            <a:off x="141775" y="686947"/>
            <a:ext cx="4704242" cy="3359391"/>
            <a:chOff x="141775" y="686947"/>
            <a:chExt cx="4704242" cy="3359391"/>
          </a:xfrm>
        </p:grpSpPr>
        <p:pic>
          <p:nvPicPr>
            <p:cNvPr id="32" name="図 31">
              <a:extLst>
                <a:ext uri="{FF2B5EF4-FFF2-40B4-BE49-F238E27FC236}">
                  <a16:creationId xmlns:a16="http://schemas.microsoft.com/office/drawing/2014/main" id="{3E0383BE-4B86-63E9-B5CF-3B595C665D4A}"/>
                </a:ext>
              </a:extLst>
            </p:cNvPr>
            <p:cNvPicPr>
              <a:picLocks noChangeAspect="1"/>
            </p:cNvPicPr>
            <p:nvPr/>
          </p:nvPicPr>
          <p:blipFill rotWithShape="1">
            <a:blip r:embed="rId4"/>
            <a:srcRect t="16026" b="8652"/>
            <a:stretch/>
          </p:blipFill>
          <p:spPr>
            <a:xfrm>
              <a:off x="141775" y="686947"/>
              <a:ext cx="4704242" cy="3359391"/>
            </a:xfrm>
            <a:prstGeom prst="rect">
              <a:avLst/>
            </a:prstGeom>
          </p:spPr>
        </p:pic>
        <p:sp>
          <p:nvSpPr>
            <p:cNvPr id="97" name="Rectangle 4"/>
            <p:cNvSpPr>
              <a:spLocks noChangeArrowheads="1"/>
            </p:cNvSpPr>
            <p:nvPr/>
          </p:nvSpPr>
          <p:spPr bwMode="auto">
            <a:xfrm>
              <a:off x="3116796" y="3892116"/>
              <a:ext cx="1545295"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defPPr>
                <a:defRPr lang="ja-JP"/>
              </a:defPPr>
              <a:lvl1pPr algn="ctr" rtl="0" fontAlgn="base">
                <a:spcBef>
                  <a:spcPct val="50000"/>
                </a:spcBef>
                <a:spcAft>
                  <a:spcPct val="0"/>
                </a:spcAft>
                <a:defRPr kumimoji="1" sz="800" b="1" kern="1200">
                  <a:solidFill>
                    <a:schemeClr val="tx1"/>
                  </a:solidFill>
                  <a:latin typeface="Arial" charset="0"/>
                  <a:ea typeface="ＭＳ Ｐゴシック" pitchFamily="50" charset="-128"/>
                  <a:cs typeface="+mn-cs"/>
                </a:defRPr>
              </a:lvl1pPr>
              <a:lvl2pPr marL="457200" algn="ctr" rtl="0" fontAlgn="base">
                <a:spcBef>
                  <a:spcPct val="50000"/>
                </a:spcBef>
                <a:spcAft>
                  <a:spcPct val="0"/>
                </a:spcAft>
                <a:defRPr kumimoji="1" sz="800" b="1" kern="1200">
                  <a:solidFill>
                    <a:schemeClr val="tx1"/>
                  </a:solidFill>
                  <a:latin typeface="Arial" charset="0"/>
                  <a:ea typeface="ＭＳ Ｐゴシック" pitchFamily="50" charset="-128"/>
                  <a:cs typeface="+mn-cs"/>
                </a:defRPr>
              </a:lvl2pPr>
              <a:lvl3pPr marL="914400" algn="ctr" rtl="0" fontAlgn="base">
                <a:spcBef>
                  <a:spcPct val="50000"/>
                </a:spcBef>
                <a:spcAft>
                  <a:spcPct val="0"/>
                </a:spcAft>
                <a:defRPr kumimoji="1" sz="800" b="1" kern="1200">
                  <a:solidFill>
                    <a:schemeClr val="tx1"/>
                  </a:solidFill>
                  <a:latin typeface="Arial" charset="0"/>
                  <a:ea typeface="ＭＳ Ｐゴシック" pitchFamily="50" charset="-128"/>
                  <a:cs typeface="+mn-cs"/>
                </a:defRPr>
              </a:lvl3pPr>
              <a:lvl4pPr marL="1371600" algn="ctr" rtl="0" fontAlgn="base">
                <a:spcBef>
                  <a:spcPct val="50000"/>
                </a:spcBef>
                <a:spcAft>
                  <a:spcPct val="0"/>
                </a:spcAft>
                <a:defRPr kumimoji="1" sz="800" b="1" kern="1200">
                  <a:solidFill>
                    <a:schemeClr val="tx1"/>
                  </a:solidFill>
                  <a:latin typeface="Arial" charset="0"/>
                  <a:ea typeface="ＭＳ Ｐゴシック" pitchFamily="50" charset="-128"/>
                  <a:cs typeface="+mn-cs"/>
                </a:defRPr>
              </a:lvl4pPr>
              <a:lvl5pPr marL="1828800" algn="ctr" rtl="0" fontAlgn="base">
                <a:spcBef>
                  <a:spcPct val="50000"/>
                </a:spcBef>
                <a:spcAft>
                  <a:spcPct val="0"/>
                </a:spcAft>
                <a:defRPr kumimoji="1" sz="800" b="1" kern="1200">
                  <a:solidFill>
                    <a:schemeClr val="tx1"/>
                  </a:solidFill>
                  <a:latin typeface="Arial" charset="0"/>
                  <a:ea typeface="ＭＳ Ｐゴシック" pitchFamily="50" charset="-128"/>
                  <a:cs typeface="+mn-cs"/>
                </a:defRPr>
              </a:lvl5pPr>
              <a:lvl6pPr marL="2286000" algn="l" defTabSz="914400" rtl="0" eaLnBrk="1" latinLnBrk="0" hangingPunct="1">
                <a:defRPr kumimoji="1" sz="800" b="1" kern="1200">
                  <a:solidFill>
                    <a:schemeClr val="tx1"/>
                  </a:solidFill>
                  <a:latin typeface="Arial" charset="0"/>
                  <a:ea typeface="ＭＳ Ｐゴシック" pitchFamily="50" charset="-128"/>
                  <a:cs typeface="+mn-cs"/>
                </a:defRPr>
              </a:lvl6pPr>
              <a:lvl7pPr marL="2743200" algn="l" defTabSz="914400" rtl="0" eaLnBrk="1" latinLnBrk="0" hangingPunct="1">
                <a:defRPr kumimoji="1" sz="800" b="1" kern="1200">
                  <a:solidFill>
                    <a:schemeClr val="tx1"/>
                  </a:solidFill>
                  <a:latin typeface="Arial" charset="0"/>
                  <a:ea typeface="ＭＳ Ｐゴシック" pitchFamily="50" charset="-128"/>
                  <a:cs typeface="+mn-cs"/>
                </a:defRPr>
              </a:lvl7pPr>
              <a:lvl8pPr marL="3200400" algn="l" defTabSz="914400" rtl="0" eaLnBrk="1" latinLnBrk="0" hangingPunct="1">
                <a:defRPr kumimoji="1" sz="800" b="1" kern="1200">
                  <a:solidFill>
                    <a:schemeClr val="tx1"/>
                  </a:solidFill>
                  <a:latin typeface="Arial" charset="0"/>
                  <a:ea typeface="ＭＳ Ｐゴシック" pitchFamily="50" charset="-128"/>
                  <a:cs typeface="+mn-cs"/>
                </a:defRPr>
              </a:lvl8pPr>
              <a:lvl9pPr marL="3657600" algn="l" defTabSz="914400" rtl="0" eaLnBrk="1" latinLnBrk="0" hangingPunct="1">
                <a:defRPr kumimoji="1" sz="800" b="1" kern="1200">
                  <a:solidFill>
                    <a:schemeClr val="tx1"/>
                  </a:solidFill>
                  <a:latin typeface="Arial" charset="0"/>
                  <a:ea typeface="ＭＳ Ｐゴシック"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1" lang="en-US" altLang="ja-JP" sz="500" b="0" i="0" u="none" strike="noStrike" kern="1200" cap="none" spc="0" normalizeH="0" baseline="0" noProof="0" dirty="0">
                  <a:ln>
                    <a:noFill/>
                  </a:ln>
                  <a:solidFill>
                    <a:schemeClr val="bg1"/>
                  </a:solidFill>
                  <a:effectLst/>
                  <a:uLnTx/>
                  <a:uFillTx/>
                  <a:latin typeface="+mn-ea"/>
                  <a:ea typeface="+mn-ea"/>
                </a:rPr>
                <a:t>※</a:t>
              </a:r>
              <a:r>
                <a:rPr kumimoji="1" lang="ja-JP" altLang="en-US" sz="500" b="0" i="0" u="none" strike="noStrike" kern="1200" cap="none" spc="0" normalizeH="0" baseline="0" noProof="0" dirty="0">
                  <a:ln>
                    <a:noFill/>
                  </a:ln>
                  <a:solidFill>
                    <a:schemeClr val="bg1"/>
                  </a:solidFill>
                  <a:effectLst/>
                  <a:uLnTx/>
                  <a:uFillTx/>
                  <a:latin typeface="+mn-ea"/>
                  <a:ea typeface="+mn-ea"/>
                </a:rPr>
                <a:t>イメージ写真のため実際とは異なる場合がございます。</a:t>
              </a:r>
            </a:p>
          </p:txBody>
        </p:sp>
        <p:sp>
          <p:nvSpPr>
            <p:cNvPr id="76" name="正方形/長方形 75"/>
            <p:cNvSpPr/>
            <p:nvPr/>
          </p:nvSpPr>
          <p:spPr>
            <a:xfrm>
              <a:off x="162586" y="3876103"/>
              <a:ext cx="867225" cy="92333"/>
            </a:xfrm>
            <a:prstGeom prst="rect">
              <a:avLst/>
            </a:prstGeom>
          </p:spPr>
          <p:txBody>
            <a:bodyPr wrap="none" lIns="0" tIns="0" rIns="0" bIns="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600" b="1" dirty="0">
                  <a:solidFill>
                    <a:schemeClr val="bg1"/>
                  </a:solidFill>
                  <a:latin typeface="+mn-ea"/>
                </a:rPr>
                <a:t>〔</a:t>
              </a:r>
              <a:r>
                <a:rPr lang="ja-JP" altLang="en-US" sz="600" b="1" dirty="0">
                  <a:solidFill>
                    <a:schemeClr val="bg1"/>
                  </a:solidFill>
                  <a:latin typeface="+mn-ea"/>
                </a:rPr>
                <a:t>オーク色（オーク突き板）</a:t>
              </a:r>
              <a:r>
                <a:rPr lang="en-US" altLang="ja-JP" sz="600" b="1" dirty="0">
                  <a:solidFill>
                    <a:schemeClr val="bg1"/>
                  </a:solidFill>
                  <a:latin typeface="+mn-ea"/>
                </a:rPr>
                <a:t>〕</a:t>
              </a:r>
              <a:endParaRPr lang="ja-JP" altLang="en-US" sz="600" b="1" dirty="0">
                <a:solidFill>
                  <a:schemeClr val="bg1"/>
                </a:solidFill>
                <a:latin typeface="+mn-ea"/>
              </a:endParaRPr>
            </a:p>
          </p:txBody>
        </p:sp>
      </p:grpSp>
      <p:sp>
        <p:nvSpPr>
          <p:cNvPr id="20" name="タイトル 19">
            <a:extLst>
              <a:ext uri="{FF2B5EF4-FFF2-40B4-BE49-F238E27FC236}">
                <a16:creationId xmlns:a16="http://schemas.microsoft.com/office/drawing/2014/main" id="{729A9BB1-B4D2-926B-900F-74FC9E574CA4}"/>
              </a:ext>
            </a:extLst>
          </p:cNvPr>
          <p:cNvSpPr>
            <a:spLocks noGrp="1"/>
          </p:cNvSpPr>
          <p:nvPr>
            <p:ph type="title"/>
          </p:nvPr>
        </p:nvSpPr>
        <p:spPr/>
        <p:txBody>
          <a:bodyPr/>
          <a:lstStyle/>
          <a:p>
            <a:r>
              <a:rPr lang="ja-JP" altLang="en-US" dirty="0">
                <a:latin typeface="+mn-ea"/>
                <a:ea typeface="+mn-ea"/>
              </a:rPr>
              <a:t>床材　フィットフロアー</a:t>
            </a:r>
          </a:p>
        </p:txBody>
      </p:sp>
      <p:grpSp>
        <p:nvGrpSpPr>
          <p:cNvPr id="28" name="グループ化 27">
            <a:extLst>
              <a:ext uri="{FF2B5EF4-FFF2-40B4-BE49-F238E27FC236}">
                <a16:creationId xmlns:a16="http://schemas.microsoft.com/office/drawing/2014/main" id="{6AAA5578-BBBC-6E3E-63DF-24DB699D1865}"/>
              </a:ext>
            </a:extLst>
          </p:cNvPr>
          <p:cNvGrpSpPr/>
          <p:nvPr/>
        </p:nvGrpSpPr>
        <p:grpSpPr>
          <a:xfrm>
            <a:off x="4991100" y="687538"/>
            <a:ext cx="4775200" cy="1945437"/>
            <a:chOff x="4991100" y="687538"/>
            <a:chExt cx="4775200" cy="1945437"/>
          </a:xfrm>
        </p:grpSpPr>
        <p:sp>
          <p:nvSpPr>
            <p:cNvPr id="105" name="Rectangle 14"/>
            <p:cNvSpPr>
              <a:spLocks noChangeArrowheads="1"/>
            </p:cNvSpPr>
            <p:nvPr/>
          </p:nvSpPr>
          <p:spPr bwMode="auto">
            <a:xfrm>
              <a:off x="4991100" y="687538"/>
              <a:ext cx="4775200" cy="1944000"/>
            </a:xfrm>
            <a:prstGeom prst="rect">
              <a:avLst/>
            </a:prstGeom>
            <a:solidFill>
              <a:srgbClr val="663300"/>
            </a:solidFill>
            <a:ln w="6350">
              <a:solidFill>
                <a:srgbClr val="663300"/>
              </a:solidFill>
              <a:miter lim="800000"/>
              <a:headEnd/>
              <a:tailEnd/>
            </a:ln>
            <a:effectLst/>
          </p:spPr>
          <p:txBody>
            <a:bodyPr wrap="none" anchor="ctr"/>
            <a:lstStyle/>
            <a:p>
              <a:pPr algn="ctr"/>
              <a:endParaRPr lang="ja-JP" altLang="en-US" sz="1200" dirty="0">
                <a:latin typeface="+mn-ea"/>
              </a:endParaRPr>
            </a:p>
          </p:txBody>
        </p:sp>
        <p:grpSp>
          <p:nvGrpSpPr>
            <p:cNvPr id="25" name="グループ化 24">
              <a:extLst>
                <a:ext uri="{FF2B5EF4-FFF2-40B4-BE49-F238E27FC236}">
                  <a16:creationId xmlns:a16="http://schemas.microsoft.com/office/drawing/2014/main" id="{86285151-8654-79C8-74F7-8EA0A1DD109F}"/>
                </a:ext>
              </a:extLst>
            </p:cNvPr>
            <p:cNvGrpSpPr/>
            <p:nvPr/>
          </p:nvGrpSpPr>
          <p:grpSpPr>
            <a:xfrm>
              <a:off x="5030474" y="1257008"/>
              <a:ext cx="1649145" cy="811534"/>
              <a:chOff x="5030474" y="1223038"/>
              <a:chExt cx="1649145" cy="811534"/>
            </a:xfrm>
          </p:grpSpPr>
          <p:sp>
            <p:nvSpPr>
              <p:cNvPr id="125" name="正方形/長方形 124"/>
              <p:cNvSpPr/>
              <p:nvPr/>
            </p:nvSpPr>
            <p:spPr>
              <a:xfrm>
                <a:off x="5151687" y="1788351"/>
                <a:ext cx="1406721" cy="246221"/>
              </a:xfrm>
              <a:prstGeom prst="rect">
                <a:avLst/>
              </a:prstGeom>
            </p:spPr>
            <p:txBody>
              <a:bodyPr wrap="square" lIns="0" tIns="0" rIns="0" bIns="0">
                <a:spAutoFit/>
              </a:bodyPr>
              <a:lstStyle/>
              <a:p>
                <a:pPr algn="ctr"/>
                <a:r>
                  <a:rPr lang="ja-JP" altLang="en-US" sz="800" dirty="0">
                    <a:solidFill>
                      <a:srgbClr val="FFFFFF"/>
                    </a:solidFill>
                    <a:latin typeface="+mn-ea"/>
                  </a:rPr>
                  <a:t>天然木の良さを活かしながら、</a:t>
                </a:r>
                <a:endParaRPr lang="en-US" altLang="ja-JP" sz="800" dirty="0">
                  <a:solidFill>
                    <a:srgbClr val="FFFFFF"/>
                  </a:solidFill>
                  <a:latin typeface="+mn-ea"/>
                </a:endParaRPr>
              </a:p>
              <a:p>
                <a:pPr algn="ctr"/>
                <a:r>
                  <a:rPr lang="ja-JP" altLang="en-US" sz="800" dirty="0">
                    <a:solidFill>
                      <a:srgbClr val="FFFFFF"/>
                    </a:solidFill>
                    <a:latin typeface="+mn-ea"/>
                  </a:rPr>
                  <a:t>お手入れ性能にも優れた突き板</a:t>
                </a:r>
              </a:p>
            </p:txBody>
          </p:sp>
          <p:sp>
            <p:nvSpPr>
              <p:cNvPr id="135" name="正方形/長方形 134"/>
              <p:cNvSpPr/>
              <p:nvPr/>
            </p:nvSpPr>
            <p:spPr>
              <a:xfrm>
                <a:off x="5030474" y="1223038"/>
                <a:ext cx="1649145" cy="215444"/>
              </a:xfrm>
              <a:prstGeom prst="rect">
                <a:avLst/>
              </a:prstGeom>
            </p:spPr>
            <p:txBody>
              <a:bodyPr wrap="square" lIns="0" tIns="0" rIns="0" bIns="0">
                <a:spAutoFit/>
              </a:bodyPr>
              <a:lstStyle/>
              <a:p>
                <a:pPr algn="ctr"/>
                <a:r>
                  <a:rPr lang="ja-JP" altLang="en-US" sz="1400" b="1" dirty="0">
                    <a:solidFill>
                      <a:srgbClr val="FFFFFF"/>
                    </a:solidFill>
                    <a:latin typeface="+mn-ea"/>
                  </a:rPr>
                  <a:t>天然木突き板仕上げ</a:t>
                </a:r>
              </a:p>
            </p:txBody>
          </p:sp>
        </p:grpSp>
        <p:pic>
          <p:nvPicPr>
            <p:cNvPr id="79" name="図 78"/>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6742865" y="688975"/>
              <a:ext cx="3023435" cy="1944000"/>
            </a:xfrm>
            <a:prstGeom prst="rect">
              <a:avLst/>
            </a:prstGeom>
          </p:spPr>
        </p:pic>
        <p:sp>
          <p:nvSpPr>
            <p:cNvPr id="27" name="Rectangle 14">
              <a:extLst>
                <a:ext uri="{FF2B5EF4-FFF2-40B4-BE49-F238E27FC236}">
                  <a16:creationId xmlns:a16="http://schemas.microsoft.com/office/drawing/2014/main" id="{088E9547-B94D-86A8-CE25-B072236C4B00}"/>
                </a:ext>
              </a:extLst>
            </p:cNvPr>
            <p:cNvSpPr>
              <a:spLocks noChangeArrowheads="1"/>
            </p:cNvSpPr>
            <p:nvPr/>
          </p:nvSpPr>
          <p:spPr bwMode="auto">
            <a:xfrm>
              <a:off x="4991100" y="688975"/>
              <a:ext cx="4775200" cy="1943099"/>
            </a:xfrm>
            <a:prstGeom prst="rect">
              <a:avLst/>
            </a:prstGeom>
            <a:noFill/>
            <a:ln w="6350">
              <a:solidFill>
                <a:srgbClr val="663300"/>
              </a:solidFill>
              <a:miter lim="800000"/>
              <a:headEnd/>
              <a:tailEnd/>
            </a:ln>
            <a:effectLst/>
          </p:spPr>
          <p:txBody>
            <a:bodyPr wrap="none" anchor="ctr"/>
            <a:lstStyle/>
            <a:p>
              <a:pPr algn="ctr"/>
              <a:endParaRPr lang="ja-JP" altLang="en-US" sz="1200" dirty="0">
                <a:latin typeface="+mn-ea"/>
              </a:endParaRPr>
            </a:p>
          </p:txBody>
        </p:sp>
      </p:grpSp>
      <p:sp>
        <p:nvSpPr>
          <p:cNvPr id="155" name="タイトル 26">
            <a:extLst>
              <a:ext uri="{FF2B5EF4-FFF2-40B4-BE49-F238E27FC236}">
                <a16:creationId xmlns:a16="http://schemas.microsoft.com/office/drawing/2014/main" id="{AE61D6CB-7AB4-8C39-07D0-39E2CD2ADC48}"/>
              </a:ext>
            </a:extLst>
          </p:cNvPr>
          <p:cNvSpPr txBox="1">
            <a:spLocks/>
          </p:cNvSpPr>
          <p:nvPr/>
        </p:nvSpPr>
        <p:spPr>
          <a:xfrm>
            <a:off x="0" y="-283837"/>
            <a:ext cx="3297238" cy="270015"/>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en-US" altLang="ja-JP" sz="1100" b="1" dirty="0">
                <a:solidFill>
                  <a:srgbClr val="000000"/>
                </a:solidFill>
                <a:latin typeface="+mn-ea"/>
                <a:ea typeface="+mn-ea"/>
                <a:cs typeface="+mn-cs"/>
              </a:rPr>
              <a:t>【W】</a:t>
            </a:r>
            <a:r>
              <a:rPr lang="ja-JP" altLang="en-US" sz="1100" b="1" dirty="0">
                <a:solidFill>
                  <a:srgbClr val="000000"/>
                </a:solidFill>
                <a:latin typeface="+mn-ea"/>
                <a:ea typeface="+mn-ea"/>
                <a:cs typeface="+mn-cs"/>
              </a:rPr>
              <a:t>フイットフロアー　非耐熱</a:t>
            </a:r>
          </a:p>
        </p:txBody>
      </p:sp>
      <p:grpSp>
        <p:nvGrpSpPr>
          <p:cNvPr id="23" name="グループ化 22">
            <a:extLst>
              <a:ext uri="{FF2B5EF4-FFF2-40B4-BE49-F238E27FC236}">
                <a16:creationId xmlns:a16="http://schemas.microsoft.com/office/drawing/2014/main" id="{1BB06716-7BAC-338B-52E1-1B03FC420B14}"/>
              </a:ext>
            </a:extLst>
          </p:cNvPr>
          <p:cNvGrpSpPr/>
          <p:nvPr/>
        </p:nvGrpSpPr>
        <p:grpSpPr>
          <a:xfrm>
            <a:off x="4991100" y="2705161"/>
            <a:ext cx="4775200" cy="1944000"/>
            <a:chOff x="4991100" y="2705161"/>
            <a:chExt cx="4775200" cy="1944000"/>
          </a:xfrm>
        </p:grpSpPr>
        <p:pic>
          <p:nvPicPr>
            <p:cNvPr id="5" name="図 4"/>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5067663" y="4111884"/>
              <a:ext cx="2197278" cy="370800"/>
            </a:xfrm>
            <a:prstGeom prst="rect">
              <a:avLst/>
            </a:prstGeom>
          </p:spPr>
        </p:pic>
        <p:pic>
          <p:nvPicPr>
            <p:cNvPr id="8" name="図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67663" y="3089519"/>
              <a:ext cx="2202745" cy="370800"/>
            </a:xfrm>
            <a:prstGeom prst="rect">
              <a:avLst/>
            </a:prstGeom>
          </p:spPr>
        </p:pic>
        <p:pic>
          <p:nvPicPr>
            <p:cNvPr id="11" name="図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444156" y="3601781"/>
              <a:ext cx="2230376" cy="370800"/>
            </a:xfrm>
            <a:prstGeom prst="rect">
              <a:avLst/>
            </a:prstGeom>
          </p:spPr>
        </p:pic>
        <p:pic>
          <p:nvPicPr>
            <p:cNvPr id="9" name="図 8"/>
            <p:cNvPicPr>
              <a:picLocks noChangeAspect="1"/>
            </p:cNvPicPr>
            <p:nvPr/>
          </p:nvPicPr>
          <p:blipFill rotWithShape="1">
            <a:blip r:embed="rId9">
              <a:extLst>
                <a:ext uri="{28A0092B-C50C-407E-A947-70E740481C1C}">
                  <a14:useLocalDpi xmlns:a14="http://schemas.microsoft.com/office/drawing/2010/main" val="0"/>
                </a:ext>
              </a:extLst>
            </a:blip>
            <a:srcRect/>
            <a:stretch/>
          </p:blipFill>
          <p:spPr>
            <a:xfrm>
              <a:off x="7444156" y="3089519"/>
              <a:ext cx="2225591" cy="370800"/>
            </a:xfrm>
            <a:prstGeom prst="rect">
              <a:avLst/>
            </a:prstGeom>
          </p:spPr>
        </p:pic>
        <p:sp>
          <p:nvSpPr>
            <p:cNvPr id="122" name="正方形/長方形 121"/>
            <p:cNvSpPr/>
            <p:nvPr/>
          </p:nvSpPr>
          <p:spPr>
            <a:xfrm>
              <a:off x="7445045" y="3454926"/>
              <a:ext cx="843180" cy="92333"/>
            </a:xfrm>
            <a:prstGeom prst="rect">
              <a:avLst/>
            </a:prstGeom>
          </p:spPr>
          <p:txBody>
            <a:bodyPr wrap="none" lIns="0" tIns="0" rIns="0" bIns="0">
              <a:spAutoFit/>
            </a:bodyPr>
            <a:lstStyle/>
            <a:p>
              <a:r>
                <a:rPr lang="ja-JP" altLang="en-US" sz="600" dirty="0">
                  <a:latin typeface="+mn-ea"/>
                </a:rPr>
                <a:t>チェリー色（ビーチ突き板）</a:t>
              </a:r>
            </a:p>
          </p:txBody>
        </p:sp>
        <p:sp>
          <p:nvSpPr>
            <p:cNvPr id="123" name="正方形/長方形 122"/>
            <p:cNvSpPr/>
            <p:nvPr/>
          </p:nvSpPr>
          <p:spPr>
            <a:xfrm>
              <a:off x="5068552" y="4480808"/>
              <a:ext cx="1046761" cy="92333"/>
            </a:xfrm>
            <a:prstGeom prst="rect">
              <a:avLst/>
            </a:prstGeom>
          </p:spPr>
          <p:txBody>
            <a:bodyPr wrap="none" lIns="0" tIns="0" rIns="0" bIns="0">
              <a:spAutoFit/>
            </a:bodyPr>
            <a:lstStyle/>
            <a:p>
              <a:r>
                <a:rPr lang="ja-JP" altLang="en-US" sz="600" dirty="0">
                  <a:latin typeface="+mn-ea"/>
                </a:rPr>
                <a:t>ホワイトオーク色（オーク突き板）</a:t>
              </a:r>
            </a:p>
          </p:txBody>
        </p:sp>
        <p:sp>
          <p:nvSpPr>
            <p:cNvPr id="136" name="正方形/長方形 135"/>
            <p:cNvSpPr/>
            <p:nvPr/>
          </p:nvSpPr>
          <p:spPr>
            <a:xfrm>
              <a:off x="5067663" y="3459690"/>
              <a:ext cx="1046761" cy="92333"/>
            </a:xfrm>
            <a:prstGeom prst="rect">
              <a:avLst/>
            </a:prstGeom>
          </p:spPr>
          <p:txBody>
            <a:bodyPr wrap="none" lIns="0" tIns="0" rIns="0" bIns="0">
              <a:spAutoFit/>
            </a:bodyPr>
            <a:lstStyle/>
            <a:p>
              <a:r>
                <a:rPr lang="ja-JP" altLang="en-US" sz="600" dirty="0">
                  <a:latin typeface="+mn-ea"/>
                </a:rPr>
                <a:t>ウォールナット色（ビーチ突き板）</a:t>
              </a:r>
            </a:p>
          </p:txBody>
        </p:sp>
        <p:sp>
          <p:nvSpPr>
            <p:cNvPr id="139" name="正方形/長方形 138"/>
            <p:cNvSpPr/>
            <p:nvPr/>
          </p:nvSpPr>
          <p:spPr>
            <a:xfrm>
              <a:off x="7444156" y="3967703"/>
              <a:ext cx="857607" cy="92333"/>
            </a:xfrm>
            <a:prstGeom prst="rect">
              <a:avLst/>
            </a:prstGeom>
          </p:spPr>
          <p:txBody>
            <a:bodyPr wrap="none" lIns="0" tIns="0" rIns="0" bIns="0">
              <a:spAutoFit/>
            </a:bodyPr>
            <a:lstStyle/>
            <a:p>
              <a:r>
                <a:rPr lang="ja-JP" altLang="en-US" sz="600" dirty="0">
                  <a:latin typeface="+mn-ea"/>
                </a:rPr>
                <a:t>メープル色（ビーチ突き板）</a:t>
              </a:r>
            </a:p>
          </p:txBody>
        </p:sp>
        <p:grpSp>
          <p:nvGrpSpPr>
            <p:cNvPr id="140" name="グループ化 139"/>
            <p:cNvGrpSpPr/>
            <p:nvPr/>
          </p:nvGrpSpPr>
          <p:grpSpPr>
            <a:xfrm>
              <a:off x="4991100" y="2705161"/>
              <a:ext cx="4775200" cy="1944000"/>
              <a:chOff x="159688" y="704609"/>
              <a:chExt cx="4768861" cy="1932231"/>
            </a:xfrm>
          </p:grpSpPr>
          <p:sp>
            <p:nvSpPr>
              <p:cNvPr id="142" name="Rectangle 14"/>
              <p:cNvSpPr>
                <a:spLocks noChangeArrowheads="1"/>
              </p:cNvSpPr>
              <p:nvPr/>
            </p:nvSpPr>
            <p:spPr bwMode="auto">
              <a:xfrm>
                <a:off x="159688" y="704609"/>
                <a:ext cx="4768861" cy="1932231"/>
              </a:xfrm>
              <a:prstGeom prst="rect">
                <a:avLst/>
              </a:prstGeom>
              <a:noFill/>
              <a:ln w="6350">
                <a:solidFill>
                  <a:srgbClr val="4D4D4D"/>
                </a:solidFill>
                <a:miter lim="800000"/>
                <a:headEnd/>
                <a:tailEnd/>
              </a:ln>
              <a:effectLst/>
              <a:extLst>
                <a:ext uri="{909E8E84-426E-40DD-AFC4-6F175D3DCCD1}">
                  <a14:hiddenFill xmlns:a14="http://schemas.microsoft.com/office/drawing/2010/main">
                    <a:solidFill>
                      <a:srgbClr val="EAEA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en-US" sz="1200" dirty="0">
                  <a:latin typeface="+mn-ea"/>
                </a:endParaRPr>
              </a:p>
            </p:txBody>
          </p:sp>
          <p:sp>
            <p:nvSpPr>
              <p:cNvPr id="143" name="Rectangle 24"/>
              <p:cNvSpPr>
                <a:spLocks noChangeArrowheads="1"/>
              </p:cNvSpPr>
              <p:nvPr/>
            </p:nvSpPr>
            <p:spPr bwMode="auto">
              <a:xfrm>
                <a:off x="159688" y="704611"/>
                <a:ext cx="4768861" cy="126000"/>
              </a:xfrm>
              <a:prstGeom prst="rect">
                <a:avLst/>
              </a:prstGeom>
              <a:solidFill>
                <a:srgbClr val="4D4D4D"/>
              </a:solidFill>
              <a:ln w="6350">
                <a:solidFill>
                  <a:srgbClr val="4D4D4D"/>
                </a:solidFill>
                <a:miter lim="800000"/>
                <a:headEnd/>
                <a:tailEnd/>
              </a:ln>
              <a:effectLst/>
            </p:spPr>
            <p:txBody>
              <a:bodyPr wrap="none" tIns="0" rIns="0" bIns="0" anchor="ctr"/>
              <a:lstStyle/>
              <a:p>
                <a:r>
                  <a:rPr lang="ja-JP" altLang="en-US" sz="800" dirty="0">
                    <a:solidFill>
                      <a:schemeClr val="bg1"/>
                    </a:solidFill>
                    <a:latin typeface="+mn-ea"/>
                  </a:rPr>
                  <a:t>カラーバリエーション</a:t>
                </a:r>
                <a:endParaRPr lang="en-US" altLang="ja-JP" sz="800" dirty="0">
                  <a:solidFill>
                    <a:schemeClr val="bg1"/>
                  </a:solidFill>
                  <a:latin typeface="+mn-ea"/>
                </a:endParaRPr>
              </a:p>
            </p:txBody>
          </p:sp>
        </p:grpSp>
        <p:sp>
          <p:nvSpPr>
            <p:cNvPr id="141" name="正方形/長方形 140"/>
            <p:cNvSpPr/>
            <p:nvPr/>
          </p:nvSpPr>
          <p:spPr>
            <a:xfrm>
              <a:off x="5067665" y="2887217"/>
              <a:ext cx="4497680" cy="138499"/>
            </a:xfrm>
            <a:prstGeom prst="rect">
              <a:avLst/>
            </a:prstGeom>
          </p:spPr>
          <p:txBody>
            <a:bodyPr wrap="square" lIns="0" tIns="0" rIns="0" bIns="0">
              <a:spAutoFit/>
            </a:bodyPr>
            <a:lstStyle/>
            <a:p>
              <a:r>
                <a:rPr lang="ja-JP" altLang="en-US" sz="900" b="1" dirty="0">
                  <a:latin typeface="+mn-ea"/>
                </a:rPr>
                <a:t>コーディネイトしやすい、ベーシックな突き板フロアーです。</a:t>
              </a:r>
            </a:p>
          </p:txBody>
        </p:sp>
        <p:pic>
          <p:nvPicPr>
            <p:cNvPr id="19" name="図 18">
              <a:extLst>
                <a:ext uri="{FF2B5EF4-FFF2-40B4-BE49-F238E27FC236}">
                  <a16:creationId xmlns:a16="http://schemas.microsoft.com/office/drawing/2014/main" id="{E142B435-26DA-095B-58CF-E56530D9C05A}"/>
                </a:ext>
              </a:extLst>
            </p:cNvPr>
            <p:cNvPicPr>
              <a:picLocks noChangeAspect="1"/>
            </p:cNvPicPr>
            <p:nvPr/>
          </p:nvPicPr>
          <p:blipFill rotWithShape="1">
            <a:blip r:embed="rId10">
              <a:extLst>
                <a:ext uri="{28A0092B-C50C-407E-A947-70E740481C1C}">
                  <a14:useLocalDpi xmlns:a14="http://schemas.microsoft.com/office/drawing/2010/main" val="0"/>
                </a:ext>
              </a:extLst>
            </a:blip>
            <a:srcRect/>
            <a:stretch/>
          </p:blipFill>
          <p:spPr>
            <a:xfrm>
              <a:off x="5067663" y="3601781"/>
              <a:ext cx="2193620" cy="370800"/>
            </a:xfrm>
            <a:prstGeom prst="rect">
              <a:avLst/>
            </a:prstGeom>
          </p:spPr>
        </p:pic>
        <p:sp>
          <p:nvSpPr>
            <p:cNvPr id="22" name="正方形/長方形 21">
              <a:extLst>
                <a:ext uri="{FF2B5EF4-FFF2-40B4-BE49-F238E27FC236}">
                  <a16:creationId xmlns:a16="http://schemas.microsoft.com/office/drawing/2014/main" id="{0495C917-B909-A3A3-8819-09C1E8E86FFB}"/>
                </a:ext>
              </a:extLst>
            </p:cNvPr>
            <p:cNvSpPr/>
            <p:nvPr/>
          </p:nvSpPr>
          <p:spPr>
            <a:xfrm>
              <a:off x="5067663" y="3967703"/>
              <a:ext cx="790281" cy="92333"/>
            </a:xfrm>
            <a:prstGeom prst="rect">
              <a:avLst/>
            </a:prstGeom>
          </p:spPr>
          <p:txBody>
            <a:bodyPr wrap="none" lIns="0" tIns="0" rIns="0" bIns="0">
              <a:spAutoFit/>
            </a:bodyPr>
            <a:lstStyle/>
            <a:p>
              <a:r>
                <a:rPr lang="ja-JP" altLang="en-US" sz="600" dirty="0">
                  <a:latin typeface="+mn-ea"/>
                </a:rPr>
                <a:t>オーク色（オーク突き板）</a:t>
              </a:r>
            </a:p>
          </p:txBody>
        </p:sp>
      </p:grpSp>
      <p:grpSp>
        <p:nvGrpSpPr>
          <p:cNvPr id="10" name="グループ化 9">
            <a:extLst>
              <a:ext uri="{FF2B5EF4-FFF2-40B4-BE49-F238E27FC236}">
                <a16:creationId xmlns:a16="http://schemas.microsoft.com/office/drawing/2014/main" id="{E8073730-F300-BCA1-A673-A1FD1B405245}"/>
              </a:ext>
            </a:extLst>
          </p:cNvPr>
          <p:cNvGrpSpPr/>
          <p:nvPr/>
        </p:nvGrpSpPr>
        <p:grpSpPr>
          <a:xfrm>
            <a:off x="142875" y="4037101"/>
            <a:ext cx="3579291" cy="403863"/>
            <a:chOff x="142875" y="4037101"/>
            <a:chExt cx="3579291" cy="403863"/>
          </a:xfrm>
        </p:grpSpPr>
        <p:pic>
          <p:nvPicPr>
            <p:cNvPr id="72" name="図 71">
              <a:extLst>
                <a:ext uri="{FF2B5EF4-FFF2-40B4-BE49-F238E27FC236}">
                  <a16:creationId xmlns:a16="http://schemas.microsoft.com/office/drawing/2014/main" id="{5E6430D1-DC83-1ECF-7C48-C6FDA8EA584E}"/>
                </a:ext>
              </a:extLst>
            </p:cNvPr>
            <p:cNvPicPr>
              <a:picLocks noChangeAspect="1"/>
            </p:cNvPicPr>
            <p:nvPr/>
          </p:nvPicPr>
          <p:blipFill>
            <a:blip r:embed="rId11"/>
            <a:stretch>
              <a:fillRect/>
            </a:stretch>
          </p:blipFill>
          <p:spPr>
            <a:xfrm>
              <a:off x="805845" y="4104366"/>
              <a:ext cx="261818" cy="288000"/>
            </a:xfrm>
            <a:prstGeom prst="rect">
              <a:avLst/>
            </a:prstGeom>
          </p:spPr>
        </p:pic>
        <p:pic>
          <p:nvPicPr>
            <p:cNvPr id="73" name="図 72">
              <a:extLst>
                <a:ext uri="{FF2B5EF4-FFF2-40B4-BE49-F238E27FC236}">
                  <a16:creationId xmlns:a16="http://schemas.microsoft.com/office/drawing/2014/main" id="{D064F5AD-EEBD-7C4C-94E6-FD7202190C51}"/>
                </a:ext>
              </a:extLst>
            </p:cNvPr>
            <p:cNvPicPr>
              <a:picLocks noChangeAspect="1"/>
            </p:cNvPicPr>
            <p:nvPr/>
          </p:nvPicPr>
          <p:blipFill>
            <a:blip r:embed="rId12"/>
            <a:stretch>
              <a:fillRect/>
            </a:stretch>
          </p:blipFill>
          <p:spPr>
            <a:xfrm>
              <a:off x="142875" y="4104366"/>
              <a:ext cx="261819" cy="288000"/>
            </a:xfrm>
            <a:prstGeom prst="rect">
              <a:avLst/>
            </a:prstGeom>
          </p:spPr>
        </p:pic>
        <p:pic>
          <p:nvPicPr>
            <p:cNvPr id="75" name="図 74">
              <a:extLst>
                <a:ext uri="{FF2B5EF4-FFF2-40B4-BE49-F238E27FC236}">
                  <a16:creationId xmlns:a16="http://schemas.microsoft.com/office/drawing/2014/main" id="{9076716D-446C-B6E6-9062-8354EF36544E}"/>
                </a:ext>
              </a:extLst>
            </p:cNvPr>
            <p:cNvPicPr>
              <a:picLocks noChangeAspect="1"/>
            </p:cNvPicPr>
            <p:nvPr/>
          </p:nvPicPr>
          <p:blipFill>
            <a:blip r:embed="rId13"/>
            <a:stretch>
              <a:fillRect/>
            </a:stretch>
          </p:blipFill>
          <p:spPr>
            <a:xfrm>
              <a:off x="1910794" y="4104366"/>
              <a:ext cx="261819" cy="288000"/>
            </a:xfrm>
            <a:prstGeom prst="rect">
              <a:avLst/>
            </a:prstGeom>
          </p:spPr>
        </p:pic>
        <p:pic>
          <p:nvPicPr>
            <p:cNvPr id="77" name="図 76">
              <a:extLst>
                <a:ext uri="{FF2B5EF4-FFF2-40B4-BE49-F238E27FC236}">
                  <a16:creationId xmlns:a16="http://schemas.microsoft.com/office/drawing/2014/main" id="{88D3DF14-2484-F4F5-1E2D-AF4A16E61749}"/>
                </a:ext>
              </a:extLst>
            </p:cNvPr>
            <p:cNvPicPr>
              <a:picLocks noChangeAspect="1"/>
            </p:cNvPicPr>
            <p:nvPr/>
          </p:nvPicPr>
          <p:blipFill>
            <a:blip r:embed="rId14"/>
            <a:stretch>
              <a:fillRect/>
            </a:stretch>
          </p:blipFill>
          <p:spPr>
            <a:xfrm>
              <a:off x="2131784" y="4104366"/>
              <a:ext cx="261819" cy="288000"/>
            </a:xfrm>
            <a:prstGeom prst="rect">
              <a:avLst/>
            </a:prstGeom>
          </p:spPr>
        </p:pic>
        <p:pic>
          <p:nvPicPr>
            <p:cNvPr id="78" name="図 77">
              <a:extLst>
                <a:ext uri="{FF2B5EF4-FFF2-40B4-BE49-F238E27FC236}">
                  <a16:creationId xmlns:a16="http://schemas.microsoft.com/office/drawing/2014/main" id="{3827C7DB-D656-F1A8-EF5B-133688AF813E}"/>
                </a:ext>
              </a:extLst>
            </p:cNvPr>
            <p:cNvPicPr>
              <a:picLocks noChangeAspect="1"/>
            </p:cNvPicPr>
            <p:nvPr/>
          </p:nvPicPr>
          <p:blipFill>
            <a:blip r:embed="rId15"/>
            <a:stretch>
              <a:fillRect/>
            </a:stretch>
          </p:blipFill>
          <p:spPr>
            <a:xfrm>
              <a:off x="2352774" y="4104366"/>
              <a:ext cx="261819" cy="288000"/>
            </a:xfrm>
            <a:prstGeom prst="rect">
              <a:avLst/>
            </a:prstGeom>
          </p:spPr>
        </p:pic>
        <p:pic>
          <p:nvPicPr>
            <p:cNvPr id="80" name="図 79">
              <a:extLst>
                <a:ext uri="{FF2B5EF4-FFF2-40B4-BE49-F238E27FC236}">
                  <a16:creationId xmlns:a16="http://schemas.microsoft.com/office/drawing/2014/main" id="{0388C093-07A0-5976-55E2-9D6B117A8A4B}"/>
                </a:ext>
              </a:extLst>
            </p:cNvPr>
            <p:cNvPicPr>
              <a:picLocks noChangeAspect="1"/>
            </p:cNvPicPr>
            <p:nvPr/>
          </p:nvPicPr>
          <p:blipFill>
            <a:blip r:embed="rId16"/>
            <a:stretch>
              <a:fillRect/>
            </a:stretch>
          </p:blipFill>
          <p:spPr>
            <a:xfrm>
              <a:off x="2573764" y="4104366"/>
              <a:ext cx="261819" cy="288000"/>
            </a:xfrm>
            <a:prstGeom prst="rect">
              <a:avLst/>
            </a:prstGeom>
          </p:spPr>
        </p:pic>
        <p:pic>
          <p:nvPicPr>
            <p:cNvPr id="81" name="図 80">
              <a:extLst>
                <a:ext uri="{FF2B5EF4-FFF2-40B4-BE49-F238E27FC236}">
                  <a16:creationId xmlns:a16="http://schemas.microsoft.com/office/drawing/2014/main" id="{82228F71-5DEB-E048-EDF0-DCD05DD297C1}"/>
                </a:ext>
              </a:extLst>
            </p:cNvPr>
            <p:cNvPicPr>
              <a:picLocks noChangeAspect="1"/>
            </p:cNvPicPr>
            <p:nvPr/>
          </p:nvPicPr>
          <p:blipFill>
            <a:blip r:embed="rId17"/>
            <a:stretch>
              <a:fillRect/>
            </a:stretch>
          </p:blipFill>
          <p:spPr>
            <a:xfrm>
              <a:off x="2794754" y="4104366"/>
              <a:ext cx="261819" cy="288000"/>
            </a:xfrm>
            <a:prstGeom prst="rect">
              <a:avLst/>
            </a:prstGeom>
          </p:spPr>
        </p:pic>
        <p:sp>
          <p:nvSpPr>
            <p:cNvPr id="83" name="テキスト ボックス 82">
              <a:extLst>
                <a:ext uri="{FF2B5EF4-FFF2-40B4-BE49-F238E27FC236}">
                  <a16:creationId xmlns:a16="http://schemas.microsoft.com/office/drawing/2014/main" id="{7C52DA68-0639-35AC-103B-5D06417F2291}"/>
                </a:ext>
              </a:extLst>
            </p:cNvPr>
            <p:cNvSpPr txBox="1"/>
            <p:nvPr/>
          </p:nvSpPr>
          <p:spPr>
            <a:xfrm>
              <a:off x="2154681" y="4037101"/>
              <a:ext cx="216024" cy="84639"/>
            </a:xfrm>
            <a:prstGeom prst="rect">
              <a:avLst/>
            </a:prstGeom>
            <a:noFill/>
          </p:spPr>
          <p:txBody>
            <a:bodyPr wrap="square" lIns="0" tIns="0" rIns="0" bIns="0" rtlCol="0">
              <a:spAutoFit/>
            </a:bodyPr>
            <a:lstStyle/>
            <a:p>
              <a:pPr algn="ctr"/>
              <a:r>
                <a:rPr kumimoji="1" lang="ja-JP" altLang="en-US" sz="550" kern="0" spc="-70" dirty="0">
                  <a:solidFill>
                    <a:srgbClr val="542400"/>
                  </a:solidFill>
                  <a:latin typeface="+mn-ea"/>
                </a:rPr>
                <a:t>★★</a:t>
              </a:r>
            </a:p>
          </p:txBody>
        </p:sp>
        <p:sp>
          <p:nvSpPr>
            <p:cNvPr id="85" name="テキスト ボックス 84">
              <a:extLst>
                <a:ext uri="{FF2B5EF4-FFF2-40B4-BE49-F238E27FC236}">
                  <a16:creationId xmlns:a16="http://schemas.microsoft.com/office/drawing/2014/main" id="{CB250CF8-9F84-17AE-CB8A-C2BAD6ABC864}"/>
                </a:ext>
              </a:extLst>
            </p:cNvPr>
            <p:cNvSpPr txBox="1"/>
            <p:nvPr/>
          </p:nvSpPr>
          <p:spPr>
            <a:xfrm>
              <a:off x="2375671" y="4037101"/>
              <a:ext cx="216024" cy="84639"/>
            </a:xfrm>
            <a:prstGeom prst="rect">
              <a:avLst/>
            </a:prstGeom>
            <a:noFill/>
          </p:spPr>
          <p:txBody>
            <a:bodyPr wrap="square" lIns="0" tIns="0" rIns="0" bIns="0" rtlCol="0">
              <a:spAutoFit/>
            </a:bodyPr>
            <a:lstStyle/>
            <a:p>
              <a:pPr algn="ctr"/>
              <a:r>
                <a:rPr kumimoji="1" lang="ja-JP" altLang="en-US" sz="550" kern="0" spc="-70" dirty="0">
                  <a:solidFill>
                    <a:srgbClr val="542400"/>
                  </a:solidFill>
                  <a:latin typeface="+mn-ea"/>
                </a:rPr>
                <a:t>★</a:t>
              </a:r>
            </a:p>
          </p:txBody>
        </p:sp>
        <p:sp>
          <p:nvSpPr>
            <p:cNvPr id="86" name="正方形/長方形 85">
              <a:extLst>
                <a:ext uri="{FF2B5EF4-FFF2-40B4-BE49-F238E27FC236}">
                  <a16:creationId xmlns:a16="http://schemas.microsoft.com/office/drawing/2014/main" id="{19CF994D-59A5-0EC0-2611-9C6D339CE68A}"/>
                </a:ext>
              </a:extLst>
            </p:cNvPr>
            <p:cNvSpPr/>
            <p:nvPr/>
          </p:nvSpPr>
          <p:spPr>
            <a:xfrm>
              <a:off x="1941326" y="4387103"/>
              <a:ext cx="206940" cy="53861"/>
            </a:xfrm>
            <a:prstGeom prst="rect">
              <a:avLst/>
            </a:prstGeom>
          </p:spPr>
          <p:txBody>
            <a:bodyPr wrap="square" lIns="0" tIns="0" rIns="0" bIns="0">
              <a:spAutoFit/>
            </a:bodyPr>
            <a:lstStyle/>
            <a:p>
              <a:pPr algn="r"/>
              <a:r>
                <a:rPr lang="en-US" altLang="ja-JP" sz="350" dirty="0">
                  <a:latin typeface="+mn-ea"/>
                </a:rPr>
                <a:t>※1</a:t>
              </a:r>
              <a:endParaRPr lang="ja-JP" altLang="en-US" sz="350" dirty="0">
                <a:latin typeface="+mn-ea"/>
              </a:endParaRPr>
            </a:p>
          </p:txBody>
        </p:sp>
        <p:sp>
          <p:nvSpPr>
            <p:cNvPr id="87" name="正方形/長方形 86">
              <a:extLst>
                <a:ext uri="{FF2B5EF4-FFF2-40B4-BE49-F238E27FC236}">
                  <a16:creationId xmlns:a16="http://schemas.microsoft.com/office/drawing/2014/main" id="{BDFF7492-2710-7DF4-7124-112B5DF50BD7}"/>
                </a:ext>
              </a:extLst>
            </p:cNvPr>
            <p:cNvSpPr/>
            <p:nvPr/>
          </p:nvSpPr>
          <p:spPr>
            <a:xfrm>
              <a:off x="2824863" y="4387103"/>
              <a:ext cx="206940" cy="53861"/>
            </a:xfrm>
            <a:prstGeom prst="rect">
              <a:avLst/>
            </a:prstGeom>
          </p:spPr>
          <p:txBody>
            <a:bodyPr wrap="square" lIns="0" tIns="0" rIns="0" bIns="0">
              <a:spAutoFit/>
            </a:bodyPr>
            <a:lstStyle/>
            <a:p>
              <a:pPr algn="r"/>
              <a:r>
                <a:rPr lang="en-US" altLang="ja-JP" sz="350" dirty="0">
                  <a:latin typeface="+mn-ea"/>
                </a:rPr>
                <a:t>※2</a:t>
              </a:r>
              <a:endParaRPr lang="ja-JP" altLang="en-US" sz="350" dirty="0">
                <a:latin typeface="+mn-ea"/>
              </a:endParaRPr>
            </a:p>
          </p:txBody>
        </p:sp>
        <p:pic>
          <p:nvPicPr>
            <p:cNvPr id="88" name="図 87">
              <a:extLst>
                <a:ext uri="{FF2B5EF4-FFF2-40B4-BE49-F238E27FC236}">
                  <a16:creationId xmlns:a16="http://schemas.microsoft.com/office/drawing/2014/main" id="{4F67943C-61AC-2B60-E390-C1E6BC1593A0}"/>
                </a:ext>
              </a:extLst>
            </p:cNvPr>
            <p:cNvPicPr>
              <a:picLocks noChangeAspect="1"/>
            </p:cNvPicPr>
            <p:nvPr/>
          </p:nvPicPr>
          <p:blipFill>
            <a:blip r:embed="rId18"/>
            <a:stretch>
              <a:fillRect/>
            </a:stretch>
          </p:blipFill>
          <p:spPr>
            <a:xfrm>
              <a:off x="3457730" y="4104366"/>
              <a:ext cx="264436" cy="288000"/>
            </a:xfrm>
            <a:prstGeom prst="rect">
              <a:avLst/>
            </a:prstGeom>
          </p:spPr>
        </p:pic>
        <p:pic>
          <p:nvPicPr>
            <p:cNvPr id="89" name="図 88">
              <a:extLst>
                <a:ext uri="{FF2B5EF4-FFF2-40B4-BE49-F238E27FC236}">
                  <a16:creationId xmlns:a16="http://schemas.microsoft.com/office/drawing/2014/main" id="{16E1F2A8-9F7C-D91B-B048-E65157B4E3F5}"/>
                </a:ext>
              </a:extLst>
            </p:cNvPr>
            <p:cNvPicPr>
              <a:picLocks noChangeAspect="1"/>
            </p:cNvPicPr>
            <p:nvPr/>
          </p:nvPicPr>
          <p:blipFill>
            <a:blip r:embed="rId19"/>
            <a:stretch>
              <a:fillRect/>
            </a:stretch>
          </p:blipFill>
          <p:spPr>
            <a:xfrm>
              <a:off x="3015745" y="4104366"/>
              <a:ext cx="261818" cy="288000"/>
            </a:xfrm>
            <a:prstGeom prst="rect">
              <a:avLst/>
            </a:prstGeom>
          </p:spPr>
        </p:pic>
        <p:pic>
          <p:nvPicPr>
            <p:cNvPr id="90" name="図 89">
              <a:extLst>
                <a:ext uri="{FF2B5EF4-FFF2-40B4-BE49-F238E27FC236}">
                  <a16:creationId xmlns:a16="http://schemas.microsoft.com/office/drawing/2014/main" id="{686A9D18-2BC6-E5F8-D4F4-31C5542A2F0F}"/>
                </a:ext>
              </a:extLst>
            </p:cNvPr>
            <p:cNvPicPr>
              <a:picLocks noChangeAspect="1"/>
            </p:cNvPicPr>
            <p:nvPr/>
          </p:nvPicPr>
          <p:blipFill>
            <a:blip r:embed="rId20"/>
            <a:stretch>
              <a:fillRect/>
            </a:stretch>
          </p:blipFill>
          <p:spPr>
            <a:xfrm>
              <a:off x="1026835" y="4104366"/>
              <a:ext cx="261818" cy="288000"/>
            </a:xfrm>
            <a:prstGeom prst="rect">
              <a:avLst/>
            </a:prstGeom>
          </p:spPr>
        </p:pic>
        <p:pic>
          <p:nvPicPr>
            <p:cNvPr id="91" name="図 90">
              <a:extLst>
                <a:ext uri="{FF2B5EF4-FFF2-40B4-BE49-F238E27FC236}">
                  <a16:creationId xmlns:a16="http://schemas.microsoft.com/office/drawing/2014/main" id="{89B8B3F7-2095-5163-D80D-BBD8CF0430E9}"/>
                </a:ext>
              </a:extLst>
            </p:cNvPr>
            <p:cNvPicPr>
              <a:picLocks noChangeAspect="1"/>
            </p:cNvPicPr>
            <p:nvPr/>
          </p:nvPicPr>
          <p:blipFill>
            <a:blip r:embed="rId21"/>
            <a:stretch>
              <a:fillRect/>
            </a:stretch>
          </p:blipFill>
          <p:spPr>
            <a:xfrm>
              <a:off x="1247825" y="4104366"/>
              <a:ext cx="261818" cy="288000"/>
            </a:xfrm>
            <a:prstGeom prst="rect">
              <a:avLst/>
            </a:prstGeom>
          </p:spPr>
        </p:pic>
        <p:pic>
          <p:nvPicPr>
            <p:cNvPr id="92" name="図 91">
              <a:extLst>
                <a:ext uri="{FF2B5EF4-FFF2-40B4-BE49-F238E27FC236}">
                  <a16:creationId xmlns:a16="http://schemas.microsoft.com/office/drawing/2014/main" id="{E2100108-6337-0A0D-8CA9-E2C60DC378F5}"/>
                </a:ext>
              </a:extLst>
            </p:cNvPr>
            <p:cNvPicPr>
              <a:picLocks noChangeAspect="1"/>
            </p:cNvPicPr>
            <p:nvPr/>
          </p:nvPicPr>
          <p:blipFill>
            <a:blip r:embed="rId22"/>
            <a:stretch>
              <a:fillRect/>
            </a:stretch>
          </p:blipFill>
          <p:spPr>
            <a:xfrm>
              <a:off x="1468815" y="4104366"/>
              <a:ext cx="261818" cy="288000"/>
            </a:xfrm>
            <a:prstGeom prst="rect">
              <a:avLst/>
            </a:prstGeom>
          </p:spPr>
        </p:pic>
        <p:pic>
          <p:nvPicPr>
            <p:cNvPr id="93" name="図 92">
              <a:extLst>
                <a:ext uri="{FF2B5EF4-FFF2-40B4-BE49-F238E27FC236}">
                  <a16:creationId xmlns:a16="http://schemas.microsoft.com/office/drawing/2014/main" id="{A275043D-FF59-67ED-BAF2-E277DD8C6C59}"/>
                </a:ext>
              </a:extLst>
            </p:cNvPr>
            <p:cNvPicPr>
              <a:picLocks noChangeAspect="1"/>
            </p:cNvPicPr>
            <p:nvPr/>
          </p:nvPicPr>
          <p:blipFill>
            <a:blip r:embed="rId23"/>
            <a:stretch>
              <a:fillRect/>
            </a:stretch>
          </p:blipFill>
          <p:spPr>
            <a:xfrm>
              <a:off x="584855" y="4104366"/>
              <a:ext cx="261818" cy="288000"/>
            </a:xfrm>
            <a:prstGeom prst="rect">
              <a:avLst/>
            </a:prstGeom>
          </p:spPr>
        </p:pic>
        <p:pic>
          <p:nvPicPr>
            <p:cNvPr id="94" name="図 93">
              <a:extLst>
                <a:ext uri="{FF2B5EF4-FFF2-40B4-BE49-F238E27FC236}">
                  <a16:creationId xmlns:a16="http://schemas.microsoft.com/office/drawing/2014/main" id="{EC2B511D-BF1C-DCBA-F6CB-FF185EE08902}"/>
                </a:ext>
              </a:extLst>
            </p:cNvPr>
            <p:cNvPicPr>
              <a:picLocks noChangeAspect="1"/>
            </p:cNvPicPr>
            <p:nvPr/>
          </p:nvPicPr>
          <p:blipFill>
            <a:blip r:embed="rId24"/>
            <a:stretch>
              <a:fillRect/>
            </a:stretch>
          </p:blipFill>
          <p:spPr>
            <a:xfrm>
              <a:off x="363865" y="4104366"/>
              <a:ext cx="261818" cy="288000"/>
            </a:xfrm>
            <a:prstGeom prst="rect">
              <a:avLst/>
            </a:prstGeom>
          </p:spPr>
        </p:pic>
        <p:pic>
          <p:nvPicPr>
            <p:cNvPr id="95" name="図 94">
              <a:extLst>
                <a:ext uri="{FF2B5EF4-FFF2-40B4-BE49-F238E27FC236}">
                  <a16:creationId xmlns:a16="http://schemas.microsoft.com/office/drawing/2014/main" id="{E90F2652-FF25-2713-7514-8C769A8A9701}"/>
                </a:ext>
              </a:extLst>
            </p:cNvPr>
            <p:cNvPicPr>
              <a:picLocks noChangeAspect="1"/>
            </p:cNvPicPr>
            <p:nvPr/>
          </p:nvPicPr>
          <p:blipFill>
            <a:blip r:embed="rId25"/>
            <a:stretch>
              <a:fillRect/>
            </a:stretch>
          </p:blipFill>
          <p:spPr>
            <a:xfrm>
              <a:off x="3236735" y="4104366"/>
              <a:ext cx="261818" cy="288000"/>
            </a:xfrm>
            <a:prstGeom prst="rect">
              <a:avLst/>
            </a:prstGeom>
          </p:spPr>
        </p:pic>
        <p:pic>
          <p:nvPicPr>
            <p:cNvPr id="6" name="図 5">
              <a:extLst>
                <a:ext uri="{FF2B5EF4-FFF2-40B4-BE49-F238E27FC236}">
                  <a16:creationId xmlns:a16="http://schemas.microsoft.com/office/drawing/2014/main" id="{AF58D603-2D88-F2A7-2AD5-A88A850102B0}"/>
                </a:ext>
              </a:extLst>
            </p:cNvPr>
            <p:cNvPicPr>
              <a:picLocks noChangeAspect="1"/>
            </p:cNvPicPr>
            <p:nvPr/>
          </p:nvPicPr>
          <p:blipFill>
            <a:blip r:embed="rId26"/>
            <a:stretch>
              <a:fillRect/>
            </a:stretch>
          </p:blipFill>
          <p:spPr>
            <a:xfrm>
              <a:off x="1689805" y="4104366"/>
              <a:ext cx="261818" cy="288000"/>
            </a:xfrm>
            <a:prstGeom prst="rect">
              <a:avLst/>
            </a:prstGeom>
          </p:spPr>
        </p:pic>
      </p:grpSp>
      <p:sp>
        <p:nvSpPr>
          <p:cNvPr id="99" name="正方形/長方形 98">
            <a:extLst>
              <a:ext uri="{FF2B5EF4-FFF2-40B4-BE49-F238E27FC236}">
                <a16:creationId xmlns:a16="http://schemas.microsoft.com/office/drawing/2014/main" id="{A98690AA-4E26-DC40-6757-09267646E966}"/>
              </a:ext>
            </a:extLst>
          </p:cNvPr>
          <p:cNvSpPr/>
          <p:nvPr/>
        </p:nvSpPr>
        <p:spPr>
          <a:xfrm>
            <a:off x="147622" y="4450464"/>
            <a:ext cx="4768865" cy="184666"/>
          </a:xfrm>
          <a:prstGeom prst="rect">
            <a:avLst/>
          </a:prstGeom>
        </p:spPr>
        <p:txBody>
          <a:bodyPr wrap="square" lIns="0" tIns="0" rIns="0" bIns="0">
            <a:spAutoFit/>
          </a:bodyPr>
          <a:lstStyle/>
          <a:p>
            <a:r>
              <a:rPr lang="ja-JP" altLang="en-US" sz="400" dirty="0">
                <a:latin typeface="+mn-ea"/>
              </a:rPr>
              <a:t>●「エコ配慮」とは、木質系の再生資源及びパナソニック独自基準に基づく、再生可能な森林から産出された木材（森林認証材、植林材、国産材など）を使用していることを表しています。</a:t>
            </a:r>
            <a:endParaRPr lang="en-US" altLang="ja-JP" sz="400" dirty="0">
              <a:latin typeface="+mn-ea"/>
            </a:endParaRPr>
          </a:p>
          <a:p>
            <a:r>
              <a:rPr lang="en-US" altLang="ja-JP" sz="400" dirty="0">
                <a:latin typeface="+mn-ea"/>
              </a:rPr>
              <a:t>※1 </a:t>
            </a:r>
            <a:r>
              <a:rPr lang="ja-JP" altLang="en-US" sz="400" dirty="0">
                <a:latin typeface="+mn-ea"/>
              </a:rPr>
              <a:t>表面保護のためワックスもかけられますが、床材表面の塗膜性能は発揮できなくなります。</a:t>
            </a:r>
          </a:p>
          <a:p>
            <a:r>
              <a:rPr lang="en-US" altLang="ja-JP" sz="400" dirty="0">
                <a:latin typeface="+mn-ea"/>
              </a:rPr>
              <a:t>※2 </a:t>
            </a:r>
            <a:r>
              <a:rPr lang="ja-JP" altLang="en-US" sz="400" dirty="0">
                <a:latin typeface="+mn-ea"/>
              </a:rPr>
              <a:t>球状及び金属製キャスターや、小径のキャスター付き家具はご使用をお避けください。へこみや傷が発生する場合があります。</a:t>
            </a:r>
          </a:p>
        </p:txBody>
      </p:sp>
      <p:grpSp>
        <p:nvGrpSpPr>
          <p:cNvPr id="18" name="グループ化 17">
            <a:extLst>
              <a:ext uri="{FF2B5EF4-FFF2-40B4-BE49-F238E27FC236}">
                <a16:creationId xmlns:a16="http://schemas.microsoft.com/office/drawing/2014/main" id="{336ECD43-0BAB-C4BA-588E-7D8B19E8EAB0}"/>
              </a:ext>
            </a:extLst>
          </p:cNvPr>
          <p:cNvGrpSpPr/>
          <p:nvPr/>
        </p:nvGrpSpPr>
        <p:grpSpPr>
          <a:xfrm>
            <a:off x="141775" y="4727418"/>
            <a:ext cx="7702078" cy="1943616"/>
            <a:chOff x="141775" y="4727418"/>
            <a:chExt cx="7702078" cy="1943616"/>
          </a:xfrm>
        </p:grpSpPr>
        <p:sp>
          <p:nvSpPr>
            <p:cNvPr id="54" name="Rectangle 14">
              <a:extLst>
                <a:ext uri="{FF2B5EF4-FFF2-40B4-BE49-F238E27FC236}">
                  <a16:creationId xmlns:a16="http://schemas.microsoft.com/office/drawing/2014/main" id="{93DBD83C-0DBA-9255-C1A8-33C06E419314}"/>
                </a:ext>
              </a:extLst>
            </p:cNvPr>
            <p:cNvSpPr>
              <a:spLocks noChangeArrowheads="1"/>
            </p:cNvSpPr>
            <p:nvPr/>
          </p:nvSpPr>
          <p:spPr bwMode="auto">
            <a:xfrm>
              <a:off x="141775" y="4727418"/>
              <a:ext cx="7702078" cy="1943616"/>
            </a:xfrm>
            <a:prstGeom prst="rect">
              <a:avLst/>
            </a:prstGeom>
            <a:solidFill>
              <a:srgbClr val="CCCC00">
                <a:alpha val="16078"/>
              </a:srgbClr>
            </a:solidFill>
            <a:ln w="6350">
              <a:solidFill>
                <a:srgbClr val="FFFFE7"/>
              </a:solidFill>
              <a:miter lim="800000"/>
              <a:headEnd/>
              <a:tailEnd/>
            </a:ln>
            <a:effectLst/>
          </p:spPr>
          <p:txBody>
            <a:bodyPr wrap="none" anchor="ctr"/>
            <a:lstStyle/>
            <a:p>
              <a:pPr algn="ctr"/>
              <a:endParaRPr lang="ja-JP" altLang="en-US" sz="1200" dirty="0">
                <a:solidFill>
                  <a:srgbClr val="009999"/>
                </a:solidFill>
                <a:latin typeface="+mn-ea"/>
              </a:endParaRPr>
            </a:p>
          </p:txBody>
        </p:sp>
        <p:sp>
          <p:nvSpPr>
            <p:cNvPr id="55" name="正方形/長方形 54">
              <a:extLst>
                <a:ext uri="{FF2B5EF4-FFF2-40B4-BE49-F238E27FC236}">
                  <a16:creationId xmlns:a16="http://schemas.microsoft.com/office/drawing/2014/main" id="{B06BF8A2-CA5A-DA9C-274F-0227A3D1BE6D}"/>
                </a:ext>
              </a:extLst>
            </p:cNvPr>
            <p:cNvSpPr/>
            <p:nvPr/>
          </p:nvSpPr>
          <p:spPr>
            <a:xfrm>
              <a:off x="142876" y="4822188"/>
              <a:ext cx="7690444" cy="184666"/>
            </a:xfrm>
            <a:prstGeom prst="rect">
              <a:avLst/>
            </a:prstGeom>
          </p:spPr>
          <p:txBody>
            <a:bodyPr wrap="square" lIns="0" tIns="0" rIns="0" bIns="0">
              <a:spAutoFit/>
            </a:bodyPr>
            <a:lstStyle/>
            <a:p>
              <a:pPr algn="ctr"/>
              <a:r>
                <a:rPr lang="ja-JP" altLang="en-US" sz="1200" b="1" dirty="0">
                  <a:solidFill>
                    <a:srgbClr val="953735"/>
                  </a:solidFill>
                  <a:latin typeface="+mn-ea"/>
                </a:rPr>
                <a:t>お手頃価格でお届けする、ベーシックな床材です。</a:t>
              </a:r>
            </a:p>
          </p:txBody>
        </p:sp>
        <p:grpSp>
          <p:nvGrpSpPr>
            <p:cNvPr id="58" name="グループ化 57">
              <a:extLst>
                <a:ext uri="{FF2B5EF4-FFF2-40B4-BE49-F238E27FC236}">
                  <a16:creationId xmlns:a16="http://schemas.microsoft.com/office/drawing/2014/main" id="{E04AF748-DD1F-DE5E-01FA-D0202C23D0F8}"/>
                </a:ext>
              </a:extLst>
            </p:cNvPr>
            <p:cNvGrpSpPr/>
            <p:nvPr/>
          </p:nvGrpSpPr>
          <p:grpSpPr>
            <a:xfrm>
              <a:off x="6249714" y="5096351"/>
              <a:ext cx="1191118" cy="1477258"/>
              <a:chOff x="6549881" y="5101344"/>
              <a:chExt cx="1191118" cy="1477258"/>
            </a:xfrm>
          </p:grpSpPr>
          <p:grpSp>
            <p:nvGrpSpPr>
              <p:cNvPr id="70" name="グループ化 69">
                <a:extLst>
                  <a:ext uri="{FF2B5EF4-FFF2-40B4-BE49-F238E27FC236}">
                    <a16:creationId xmlns:a16="http://schemas.microsoft.com/office/drawing/2014/main" id="{AE8B7A9A-19D2-2CD6-4DD6-28398286AA64}"/>
                  </a:ext>
                </a:extLst>
              </p:cNvPr>
              <p:cNvGrpSpPr/>
              <p:nvPr/>
            </p:nvGrpSpPr>
            <p:grpSpPr>
              <a:xfrm>
                <a:off x="6549881" y="5989644"/>
                <a:ext cx="1191118" cy="588958"/>
                <a:chOff x="6054271" y="5989644"/>
                <a:chExt cx="1191118" cy="588958"/>
              </a:xfrm>
            </p:grpSpPr>
            <p:sp>
              <p:nvSpPr>
                <p:cNvPr id="98" name="正方形/長方形 97">
                  <a:extLst>
                    <a:ext uri="{FF2B5EF4-FFF2-40B4-BE49-F238E27FC236}">
                      <a16:creationId xmlns:a16="http://schemas.microsoft.com/office/drawing/2014/main" id="{6A505E85-0C3C-1E04-8829-B3D3CC283EC2}"/>
                    </a:ext>
                  </a:extLst>
                </p:cNvPr>
                <p:cNvSpPr/>
                <p:nvPr/>
              </p:nvSpPr>
              <p:spPr>
                <a:xfrm>
                  <a:off x="6054272" y="6301603"/>
                  <a:ext cx="1176794" cy="276999"/>
                </a:xfrm>
                <a:prstGeom prst="rect">
                  <a:avLst/>
                </a:prstGeom>
              </p:spPr>
              <p:txBody>
                <a:bodyPr wrap="square" lIns="0" tIns="0" rIns="0" bIns="0">
                  <a:spAutoFit/>
                </a:bodyPr>
                <a:lstStyle/>
                <a:p>
                  <a:r>
                    <a:rPr lang="ja-JP" altLang="en-US" sz="600" dirty="0">
                      <a:latin typeface="+mn-ea"/>
                    </a:rPr>
                    <a:t>二重床、防音マット（当社品のみ）の下地対応により、お使いいただける幅が広がりました。</a:t>
                  </a:r>
                </a:p>
              </p:txBody>
            </p:sp>
            <p:sp>
              <p:nvSpPr>
                <p:cNvPr id="100" name="正方形/長方形 99">
                  <a:extLst>
                    <a:ext uri="{FF2B5EF4-FFF2-40B4-BE49-F238E27FC236}">
                      <a16:creationId xmlns:a16="http://schemas.microsoft.com/office/drawing/2014/main" id="{33D31F95-B31A-6222-BF0C-FD9A24C44662}"/>
                    </a:ext>
                  </a:extLst>
                </p:cNvPr>
                <p:cNvSpPr/>
                <p:nvPr/>
              </p:nvSpPr>
              <p:spPr>
                <a:xfrm>
                  <a:off x="6054271" y="5989644"/>
                  <a:ext cx="1191118" cy="246221"/>
                </a:xfrm>
                <a:prstGeom prst="rect">
                  <a:avLst/>
                </a:prstGeom>
              </p:spPr>
              <p:txBody>
                <a:bodyPr wrap="square" lIns="0" tIns="0" rIns="0" bIns="0">
                  <a:spAutoFit/>
                </a:bodyPr>
                <a:lstStyle/>
                <a:p>
                  <a:r>
                    <a:rPr lang="ja-JP" altLang="en-US" sz="800" b="1" dirty="0">
                      <a:latin typeface="+mn-ea"/>
                    </a:rPr>
                    <a:t>二重床、防音マット（当社品のみ）の下地に対応。</a:t>
                  </a:r>
                </a:p>
              </p:txBody>
            </p:sp>
          </p:grpSp>
          <p:pic>
            <p:nvPicPr>
              <p:cNvPr id="96" name="図 95">
                <a:extLst>
                  <a:ext uri="{FF2B5EF4-FFF2-40B4-BE49-F238E27FC236}">
                    <a16:creationId xmlns:a16="http://schemas.microsoft.com/office/drawing/2014/main" id="{43D2437D-77ED-5BB2-14BD-1703E9C80623}"/>
                  </a:ext>
                </a:extLst>
              </p:cNvPr>
              <p:cNvPicPr>
                <a:picLocks noChangeAspect="1"/>
              </p:cNvPicPr>
              <p:nvPr/>
            </p:nvPicPr>
            <p:blipFill>
              <a:blip r:embed="rId27"/>
              <a:stretch>
                <a:fillRect/>
              </a:stretch>
            </p:blipFill>
            <p:spPr>
              <a:xfrm>
                <a:off x="6556681" y="5101344"/>
                <a:ext cx="1169994" cy="856800"/>
              </a:xfrm>
              <a:prstGeom prst="rect">
                <a:avLst/>
              </a:prstGeom>
            </p:spPr>
          </p:pic>
        </p:grpSp>
        <p:grpSp>
          <p:nvGrpSpPr>
            <p:cNvPr id="59" name="グループ化 58">
              <a:extLst>
                <a:ext uri="{FF2B5EF4-FFF2-40B4-BE49-F238E27FC236}">
                  <a16:creationId xmlns:a16="http://schemas.microsoft.com/office/drawing/2014/main" id="{D50F8740-9AD4-A696-2156-9F8C1F7E1295}"/>
                </a:ext>
              </a:extLst>
            </p:cNvPr>
            <p:cNvGrpSpPr/>
            <p:nvPr/>
          </p:nvGrpSpPr>
          <p:grpSpPr>
            <a:xfrm>
              <a:off x="2526513" y="5096351"/>
              <a:ext cx="1332351" cy="1574584"/>
              <a:chOff x="5029457" y="5096351"/>
              <a:chExt cx="1332351" cy="1574584"/>
            </a:xfrm>
          </p:grpSpPr>
          <p:grpSp>
            <p:nvGrpSpPr>
              <p:cNvPr id="65" name="グループ化 64">
                <a:extLst>
                  <a:ext uri="{FF2B5EF4-FFF2-40B4-BE49-F238E27FC236}">
                    <a16:creationId xmlns:a16="http://schemas.microsoft.com/office/drawing/2014/main" id="{0087990A-3474-2D1C-A740-BB97875D5C72}"/>
                  </a:ext>
                </a:extLst>
              </p:cNvPr>
              <p:cNvGrpSpPr/>
              <p:nvPr/>
            </p:nvGrpSpPr>
            <p:grpSpPr>
              <a:xfrm>
                <a:off x="5083639" y="5989644"/>
                <a:ext cx="1237196" cy="681291"/>
                <a:chOff x="3245425" y="5989644"/>
                <a:chExt cx="1237196" cy="681291"/>
              </a:xfrm>
            </p:grpSpPr>
            <p:sp>
              <p:nvSpPr>
                <p:cNvPr id="68" name="正方形/長方形 67">
                  <a:extLst>
                    <a:ext uri="{FF2B5EF4-FFF2-40B4-BE49-F238E27FC236}">
                      <a16:creationId xmlns:a16="http://schemas.microsoft.com/office/drawing/2014/main" id="{9BFF0F75-61AE-09FE-1446-E96070BB254D}"/>
                    </a:ext>
                  </a:extLst>
                </p:cNvPr>
                <p:cNvSpPr/>
                <p:nvPr/>
              </p:nvSpPr>
              <p:spPr>
                <a:xfrm>
                  <a:off x="3245425" y="5989644"/>
                  <a:ext cx="1191118" cy="246221"/>
                </a:xfrm>
                <a:prstGeom prst="rect">
                  <a:avLst/>
                </a:prstGeom>
              </p:spPr>
              <p:txBody>
                <a:bodyPr wrap="square" lIns="0" tIns="0" rIns="0" bIns="0">
                  <a:spAutoFit/>
                </a:bodyPr>
                <a:lstStyle/>
                <a:p>
                  <a:r>
                    <a:rPr lang="ja-JP" altLang="en-US" sz="800" b="1" dirty="0">
                      <a:latin typeface="+mn-ea"/>
                    </a:rPr>
                    <a:t>ワックスがけをしなくても</a:t>
                  </a:r>
                  <a:endParaRPr lang="en-US" altLang="ja-JP" sz="800" b="1" dirty="0">
                    <a:latin typeface="+mn-ea"/>
                  </a:endParaRPr>
                </a:p>
                <a:p>
                  <a:r>
                    <a:rPr lang="ja-JP" altLang="en-US" sz="800" b="1" dirty="0">
                      <a:latin typeface="+mn-ea"/>
                    </a:rPr>
                    <a:t>美しさ長持ち。</a:t>
                  </a:r>
                  <a:endParaRPr lang="ja-JP" altLang="en-US" sz="500" baseline="30000" dirty="0">
                    <a:latin typeface="+mn-ea"/>
                  </a:endParaRPr>
                </a:p>
              </p:txBody>
            </p:sp>
            <p:sp>
              <p:nvSpPr>
                <p:cNvPr id="69" name="正方形/長方形 68">
                  <a:extLst>
                    <a:ext uri="{FF2B5EF4-FFF2-40B4-BE49-F238E27FC236}">
                      <a16:creationId xmlns:a16="http://schemas.microsoft.com/office/drawing/2014/main" id="{34CF1EC4-33A9-C74A-CCA4-A3F4BD568022}"/>
                    </a:ext>
                  </a:extLst>
                </p:cNvPr>
                <p:cNvSpPr/>
                <p:nvPr/>
              </p:nvSpPr>
              <p:spPr>
                <a:xfrm>
                  <a:off x="3245426" y="6301603"/>
                  <a:ext cx="1237195" cy="369332"/>
                </a:xfrm>
                <a:prstGeom prst="rect">
                  <a:avLst/>
                </a:prstGeom>
              </p:spPr>
              <p:txBody>
                <a:bodyPr wrap="square" lIns="0" tIns="0" rIns="0" bIns="0">
                  <a:spAutoFit/>
                </a:bodyPr>
                <a:lstStyle/>
                <a:p>
                  <a:r>
                    <a:rPr lang="ja-JP" altLang="en-US" sz="600" dirty="0">
                      <a:latin typeface="+mn-ea"/>
                    </a:rPr>
                    <a:t>お手入れはから拭きだけで</a:t>
                  </a:r>
                  <a:r>
                    <a:rPr lang="en-US" altLang="ja-JP" sz="600" dirty="0">
                      <a:latin typeface="+mn-ea"/>
                    </a:rPr>
                    <a:t>OK</a:t>
                  </a:r>
                  <a:r>
                    <a:rPr lang="ja-JP" altLang="en-US" sz="600" dirty="0">
                      <a:latin typeface="+mn-ea"/>
                    </a:rPr>
                    <a:t>。表面の光沢が長持ちし、汚れや傷もつきにくくなっています。</a:t>
                  </a:r>
                  <a:r>
                    <a:rPr lang="en-US" altLang="ja-JP" sz="300" dirty="0">
                      <a:latin typeface="+mn-ea"/>
                    </a:rPr>
                    <a:t>※</a:t>
                  </a:r>
                  <a:r>
                    <a:rPr lang="ja-JP" altLang="en-US" sz="300" dirty="0">
                      <a:latin typeface="+mn-ea"/>
                    </a:rPr>
                    <a:t>スリッパ裏面は月に</a:t>
                  </a:r>
                  <a:r>
                    <a:rPr lang="en-US" altLang="ja-JP" sz="300" dirty="0">
                      <a:latin typeface="+mn-ea"/>
                    </a:rPr>
                    <a:t>1</a:t>
                  </a:r>
                  <a:r>
                    <a:rPr lang="ja-JP" altLang="en-US" sz="300" dirty="0">
                      <a:latin typeface="+mn-ea"/>
                    </a:rPr>
                    <a:t>～</a:t>
                  </a:r>
                  <a:r>
                    <a:rPr lang="en-US" altLang="ja-JP" sz="300" dirty="0">
                      <a:latin typeface="+mn-ea"/>
                    </a:rPr>
                    <a:t>2</a:t>
                  </a:r>
                  <a:r>
                    <a:rPr lang="ja-JP" altLang="en-US" sz="300" dirty="0">
                      <a:latin typeface="+mn-ea"/>
                    </a:rPr>
                    <a:t>回洗浄してください。 </a:t>
                  </a:r>
                  <a:r>
                    <a:rPr lang="en-US" altLang="ja-JP" sz="300" dirty="0">
                      <a:latin typeface="+mn-ea"/>
                    </a:rPr>
                    <a:t>※</a:t>
                  </a:r>
                  <a:r>
                    <a:rPr lang="ja-JP" altLang="en-US" sz="300" dirty="0">
                      <a:latin typeface="+mn-ea"/>
                    </a:rPr>
                    <a:t>すり傷に強い床材ですが、ご使用によっては傷がつく場合もあります。また傷がついた場合、汚れが拭き取れないことがあります。</a:t>
                  </a:r>
                  <a:endParaRPr lang="ja-JP" altLang="en-US" sz="400" dirty="0">
                    <a:latin typeface="+mn-ea"/>
                  </a:endParaRPr>
                </a:p>
              </p:txBody>
            </p:sp>
          </p:grpSp>
          <p:pic>
            <p:nvPicPr>
              <p:cNvPr id="67" name="図 66">
                <a:extLst>
                  <a:ext uri="{FF2B5EF4-FFF2-40B4-BE49-F238E27FC236}">
                    <a16:creationId xmlns:a16="http://schemas.microsoft.com/office/drawing/2014/main" id="{395D612D-EFCB-4055-42A8-08F9B37A3318}"/>
                  </a:ext>
                </a:extLst>
              </p:cNvPr>
              <p:cNvPicPr>
                <a:picLocks noChangeAspect="1"/>
              </p:cNvPicPr>
              <p:nvPr/>
            </p:nvPicPr>
            <p:blipFill>
              <a:blip r:embed="rId28"/>
              <a:stretch>
                <a:fillRect/>
              </a:stretch>
            </p:blipFill>
            <p:spPr>
              <a:xfrm>
                <a:off x="5029457" y="5096351"/>
                <a:ext cx="1332351" cy="856800"/>
              </a:xfrm>
              <a:prstGeom prst="rect">
                <a:avLst/>
              </a:prstGeom>
            </p:spPr>
          </p:pic>
        </p:grpSp>
        <p:grpSp>
          <p:nvGrpSpPr>
            <p:cNvPr id="60" name="グループ化 59">
              <a:extLst>
                <a:ext uri="{FF2B5EF4-FFF2-40B4-BE49-F238E27FC236}">
                  <a16:creationId xmlns:a16="http://schemas.microsoft.com/office/drawing/2014/main" id="{3523751D-97CF-4F30-42F6-A38E6D1E9A50}"/>
                </a:ext>
              </a:extLst>
            </p:cNvPr>
            <p:cNvGrpSpPr/>
            <p:nvPr/>
          </p:nvGrpSpPr>
          <p:grpSpPr>
            <a:xfrm>
              <a:off x="4348811" y="5096351"/>
              <a:ext cx="1410956" cy="1389918"/>
              <a:chOff x="3430429" y="5096351"/>
              <a:chExt cx="1410956" cy="1389918"/>
            </a:xfrm>
          </p:grpSpPr>
          <p:grpSp>
            <p:nvGrpSpPr>
              <p:cNvPr id="61" name="グループ化 60">
                <a:extLst>
                  <a:ext uri="{FF2B5EF4-FFF2-40B4-BE49-F238E27FC236}">
                    <a16:creationId xmlns:a16="http://schemas.microsoft.com/office/drawing/2014/main" id="{DF707F5F-FE2C-39E1-C4C4-BE34261B0681}"/>
                  </a:ext>
                </a:extLst>
              </p:cNvPr>
              <p:cNvGrpSpPr/>
              <p:nvPr/>
            </p:nvGrpSpPr>
            <p:grpSpPr>
              <a:xfrm>
                <a:off x="3487546" y="5989644"/>
                <a:ext cx="1353839" cy="496625"/>
                <a:chOff x="3472724" y="5989644"/>
                <a:chExt cx="1353839" cy="496625"/>
              </a:xfrm>
            </p:grpSpPr>
            <p:sp>
              <p:nvSpPr>
                <p:cNvPr id="63" name="正方形/長方形 62">
                  <a:extLst>
                    <a:ext uri="{FF2B5EF4-FFF2-40B4-BE49-F238E27FC236}">
                      <a16:creationId xmlns:a16="http://schemas.microsoft.com/office/drawing/2014/main" id="{91E14739-4849-03E3-2051-2392820A4E4D}"/>
                    </a:ext>
                  </a:extLst>
                </p:cNvPr>
                <p:cNvSpPr/>
                <p:nvPr/>
              </p:nvSpPr>
              <p:spPr>
                <a:xfrm>
                  <a:off x="3472724" y="5989644"/>
                  <a:ext cx="1353839" cy="246221"/>
                </a:xfrm>
                <a:prstGeom prst="rect">
                  <a:avLst/>
                </a:prstGeom>
              </p:spPr>
              <p:txBody>
                <a:bodyPr wrap="square" lIns="0" tIns="0" rIns="0" bIns="0">
                  <a:spAutoFit/>
                </a:bodyPr>
                <a:lstStyle/>
                <a:p>
                  <a:r>
                    <a:rPr lang="ja-JP" altLang="en-US" sz="800" b="1" dirty="0">
                      <a:latin typeface="+mn-ea"/>
                    </a:rPr>
                    <a:t>かん合部も目すき、くぎ頭が</a:t>
                  </a:r>
                </a:p>
                <a:p>
                  <a:r>
                    <a:rPr lang="ja-JP" altLang="en-US" sz="800" b="1" dirty="0">
                      <a:latin typeface="+mn-ea"/>
                    </a:rPr>
                    <a:t>目立ちにくい仕様に。</a:t>
                  </a:r>
                </a:p>
              </p:txBody>
            </p:sp>
            <p:sp>
              <p:nvSpPr>
                <p:cNvPr id="64" name="正方形/長方形 63">
                  <a:extLst>
                    <a:ext uri="{FF2B5EF4-FFF2-40B4-BE49-F238E27FC236}">
                      <a16:creationId xmlns:a16="http://schemas.microsoft.com/office/drawing/2014/main" id="{B1D9837B-2C29-D75D-0055-C243C38C3A59}"/>
                    </a:ext>
                  </a:extLst>
                </p:cNvPr>
                <p:cNvSpPr/>
                <p:nvPr/>
              </p:nvSpPr>
              <p:spPr>
                <a:xfrm>
                  <a:off x="3472724" y="6301603"/>
                  <a:ext cx="1353839" cy="184666"/>
                </a:xfrm>
                <a:prstGeom prst="rect">
                  <a:avLst/>
                </a:prstGeom>
              </p:spPr>
              <p:txBody>
                <a:bodyPr wrap="square" lIns="0" tIns="0" rIns="0" bIns="0">
                  <a:spAutoFit/>
                </a:bodyPr>
                <a:lstStyle/>
                <a:p>
                  <a:r>
                    <a:rPr lang="ja-JP" altLang="en-US" sz="600" dirty="0">
                      <a:latin typeface="+mn-ea"/>
                    </a:rPr>
                    <a:t>「さね」への着色と段差を浅くした構造で、かん合部のすき間が目立ちにくくなります。</a:t>
                  </a:r>
                </a:p>
              </p:txBody>
            </p:sp>
          </p:grpSp>
          <p:pic>
            <p:nvPicPr>
              <p:cNvPr id="62" name="図 61">
                <a:extLst>
                  <a:ext uri="{FF2B5EF4-FFF2-40B4-BE49-F238E27FC236}">
                    <a16:creationId xmlns:a16="http://schemas.microsoft.com/office/drawing/2014/main" id="{F46F395B-A4C9-69F3-8AC2-913AEB2D8FE3}"/>
                  </a:ext>
                </a:extLst>
              </p:cNvPr>
              <p:cNvPicPr>
                <a:picLocks noChangeAspect="1"/>
              </p:cNvPicPr>
              <p:nvPr/>
            </p:nvPicPr>
            <p:blipFill>
              <a:blip r:embed="rId29"/>
              <a:stretch>
                <a:fillRect/>
              </a:stretch>
            </p:blipFill>
            <p:spPr>
              <a:xfrm>
                <a:off x="3430429" y="5096351"/>
                <a:ext cx="1410956" cy="856800"/>
              </a:xfrm>
              <a:prstGeom prst="rect">
                <a:avLst/>
              </a:prstGeom>
            </p:spPr>
          </p:pic>
        </p:grpSp>
        <p:grpSp>
          <p:nvGrpSpPr>
            <p:cNvPr id="12" name="グループ化 11">
              <a:extLst>
                <a:ext uri="{FF2B5EF4-FFF2-40B4-BE49-F238E27FC236}">
                  <a16:creationId xmlns:a16="http://schemas.microsoft.com/office/drawing/2014/main" id="{B1555A9F-CCE2-8C97-1AA4-854118048634}"/>
                </a:ext>
              </a:extLst>
            </p:cNvPr>
            <p:cNvGrpSpPr/>
            <p:nvPr/>
          </p:nvGrpSpPr>
          <p:grpSpPr>
            <a:xfrm>
              <a:off x="614375" y="5096351"/>
              <a:ext cx="1422191" cy="1482251"/>
              <a:chOff x="614375" y="5096351"/>
              <a:chExt cx="1422191" cy="1482251"/>
            </a:xfrm>
          </p:grpSpPr>
          <p:grpSp>
            <p:nvGrpSpPr>
              <p:cNvPr id="106" name="グループ化 105">
                <a:extLst>
                  <a:ext uri="{FF2B5EF4-FFF2-40B4-BE49-F238E27FC236}">
                    <a16:creationId xmlns:a16="http://schemas.microsoft.com/office/drawing/2014/main" id="{4C9880C7-8D64-B446-8E1D-6C51BE716C5F}"/>
                  </a:ext>
                </a:extLst>
              </p:cNvPr>
              <p:cNvGrpSpPr/>
              <p:nvPr/>
            </p:nvGrpSpPr>
            <p:grpSpPr>
              <a:xfrm>
                <a:off x="614375" y="5989644"/>
                <a:ext cx="1422191" cy="588958"/>
                <a:chOff x="2194673" y="5989644"/>
                <a:chExt cx="1422191" cy="588958"/>
              </a:xfrm>
            </p:grpSpPr>
            <p:sp>
              <p:nvSpPr>
                <p:cNvPr id="108" name="正方形/長方形 107">
                  <a:extLst>
                    <a:ext uri="{FF2B5EF4-FFF2-40B4-BE49-F238E27FC236}">
                      <a16:creationId xmlns:a16="http://schemas.microsoft.com/office/drawing/2014/main" id="{BF8F36C3-F2CA-278C-AE12-1799BF5CE36F}"/>
                    </a:ext>
                  </a:extLst>
                </p:cNvPr>
                <p:cNvSpPr/>
                <p:nvPr/>
              </p:nvSpPr>
              <p:spPr>
                <a:xfrm>
                  <a:off x="2194674" y="5989644"/>
                  <a:ext cx="1422190" cy="246221"/>
                </a:xfrm>
                <a:prstGeom prst="rect">
                  <a:avLst/>
                </a:prstGeom>
              </p:spPr>
              <p:txBody>
                <a:bodyPr wrap="square" lIns="0" tIns="0" rIns="0" bIns="0">
                  <a:spAutoFit/>
                </a:bodyPr>
                <a:lstStyle/>
                <a:p>
                  <a:r>
                    <a:rPr lang="ja-JP" altLang="en-US" sz="800" b="1" dirty="0">
                      <a:latin typeface="+mn-ea"/>
                    </a:rPr>
                    <a:t>キャスター付きのいすを置いても</a:t>
                  </a:r>
                </a:p>
                <a:p>
                  <a:r>
                    <a:rPr lang="ja-JP" altLang="en-US" sz="800" b="1" dirty="0">
                      <a:latin typeface="+mn-ea"/>
                    </a:rPr>
                    <a:t>へこみ傷のつきにくい床材。</a:t>
                  </a:r>
                  <a:r>
                    <a:rPr lang="en-US" altLang="ja-JP" sz="800" b="1" baseline="30000" dirty="0">
                      <a:latin typeface="+mn-ea"/>
                    </a:rPr>
                    <a:t>※2</a:t>
                  </a:r>
                </a:p>
              </p:txBody>
            </p:sp>
            <p:sp>
              <p:nvSpPr>
                <p:cNvPr id="109" name="正方形/長方形 108">
                  <a:extLst>
                    <a:ext uri="{FF2B5EF4-FFF2-40B4-BE49-F238E27FC236}">
                      <a16:creationId xmlns:a16="http://schemas.microsoft.com/office/drawing/2014/main" id="{5CE0D82D-8003-1DBF-8F60-D7061D290D52}"/>
                    </a:ext>
                  </a:extLst>
                </p:cNvPr>
                <p:cNvSpPr/>
                <p:nvPr/>
              </p:nvSpPr>
              <p:spPr>
                <a:xfrm>
                  <a:off x="2194673" y="6301603"/>
                  <a:ext cx="1415918" cy="276999"/>
                </a:xfrm>
                <a:prstGeom prst="rect">
                  <a:avLst/>
                </a:prstGeom>
              </p:spPr>
              <p:txBody>
                <a:bodyPr wrap="square" lIns="0" tIns="0" rIns="0" bIns="0">
                  <a:spAutoFit/>
                </a:bodyPr>
                <a:lstStyle/>
                <a:p>
                  <a:r>
                    <a:rPr lang="ja-JP" altLang="en-US" sz="600" dirty="0">
                      <a:latin typeface="+mn-ea"/>
                    </a:rPr>
                    <a:t>基材の「フィットボード」は高密度にしてあるため、キャスター付きの椅子や家具を使ってもへこみにくく、溝も滑らかな仕上がりです。</a:t>
                  </a:r>
                </a:p>
              </p:txBody>
            </p:sp>
          </p:grpSp>
          <p:pic>
            <p:nvPicPr>
              <p:cNvPr id="3" name="図 2">
                <a:extLst>
                  <a:ext uri="{FF2B5EF4-FFF2-40B4-BE49-F238E27FC236}">
                    <a16:creationId xmlns:a16="http://schemas.microsoft.com/office/drawing/2014/main" id="{E8493FD1-2E32-FF3A-AEB6-7B53A7500B6F}"/>
                  </a:ext>
                </a:extLst>
              </p:cNvPr>
              <p:cNvPicPr>
                <a:picLocks noChangeAspect="1"/>
              </p:cNvPicPr>
              <p:nvPr/>
            </p:nvPicPr>
            <p:blipFill>
              <a:blip r:embed="rId30"/>
              <a:stretch>
                <a:fillRect/>
              </a:stretch>
            </p:blipFill>
            <p:spPr>
              <a:xfrm>
                <a:off x="614375" y="5096351"/>
                <a:ext cx="1410956" cy="856800"/>
              </a:xfrm>
              <a:prstGeom prst="rect">
                <a:avLst/>
              </a:prstGeom>
            </p:spPr>
          </p:pic>
        </p:grpSp>
      </p:grpSp>
      <p:grpSp>
        <p:nvGrpSpPr>
          <p:cNvPr id="2" name="グループ化 1">
            <a:extLst>
              <a:ext uri="{FF2B5EF4-FFF2-40B4-BE49-F238E27FC236}">
                <a16:creationId xmlns:a16="http://schemas.microsoft.com/office/drawing/2014/main" id="{6DEE50D2-B2BC-3CDD-1615-021C9F9707B8}"/>
              </a:ext>
            </a:extLst>
          </p:cNvPr>
          <p:cNvGrpSpPr/>
          <p:nvPr/>
        </p:nvGrpSpPr>
        <p:grpSpPr>
          <a:xfrm>
            <a:off x="7882140" y="4727418"/>
            <a:ext cx="1884161" cy="1943616"/>
            <a:chOff x="7882140" y="4727418"/>
            <a:chExt cx="1884161" cy="1943616"/>
          </a:xfrm>
        </p:grpSpPr>
        <p:sp>
          <p:nvSpPr>
            <p:cNvPr id="4" name="Rectangle 14">
              <a:extLst>
                <a:ext uri="{FF2B5EF4-FFF2-40B4-BE49-F238E27FC236}">
                  <a16:creationId xmlns:a16="http://schemas.microsoft.com/office/drawing/2014/main" id="{2CE1D7B1-01C7-1988-71D6-0268698B1D7B}"/>
                </a:ext>
              </a:extLst>
            </p:cNvPr>
            <p:cNvSpPr>
              <a:spLocks noChangeArrowheads="1"/>
            </p:cNvSpPr>
            <p:nvPr/>
          </p:nvSpPr>
          <p:spPr bwMode="auto">
            <a:xfrm>
              <a:off x="7900454" y="4727418"/>
              <a:ext cx="1865847" cy="1943616"/>
            </a:xfrm>
            <a:prstGeom prst="rect">
              <a:avLst/>
            </a:prstGeom>
            <a:solidFill>
              <a:srgbClr val="F7F7D6"/>
            </a:solidFill>
            <a:ln w="6350">
              <a:noFill/>
              <a:miter lim="800000"/>
              <a:headEnd/>
              <a:tailEnd/>
            </a:ln>
            <a:effectLst/>
          </p:spPr>
          <p:txBody>
            <a:bodyPr wrap="none" anchor="ctr"/>
            <a:lstStyle/>
            <a:p>
              <a:pPr algn="ctr"/>
              <a:endParaRPr lang="ja-JP" altLang="en-US" sz="1200" dirty="0">
                <a:solidFill>
                  <a:srgbClr val="C0C0C0"/>
                </a:solidFill>
                <a:latin typeface="+mn-ea"/>
              </a:endParaRPr>
            </a:p>
          </p:txBody>
        </p:sp>
        <p:sp>
          <p:nvSpPr>
            <p:cNvPr id="13" name="正方形/長方形 12">
              <a:extLst>
                <a:ext uri="{FF2B5EF4-FFF2-40B4-BE49-F238E27FC236}">
                  <a16:creationId xmlns:a16="http://schemas.microsoft.com/office/drawing/2014/main" id="{683AD150-FB9F-1F71-DD81-87A17E600692}"/>
                </a:ext>
              </a:extLst>
            </p:cNvPr>
            <p:cNvSpPr/>
            <p:nvPr/>
          </p:nvSpPr>
          <p:spPr>
            <a:xfrm>
              <a:off x="8041696" y="5278237"/>
              <a:ext cx="820738" cy="123111"/>
            </a:xfrm>
            <a:prstGeom prst="rect">
              <a:avLst/>
            </a:prstGeom>
          </p:spPr>
          <p:txBody>
            <a:bodyPr wrap="none" lIns="0" tIns="0" rIns="0" bIns="0">
              <a:spAutoFit/>
            </a:bodyPr>
            <a:lstStyle/>
            <a:p>
              <a:r>
                <a:rPr lang="ja-JP" altLang="en-US" sz="800" b="1" dirty="0">
                  <a:latin typeface="+mn-ea"/>
                </a:rPr>
                <a:t>床見切縁（金属製）</a:t>
              </a:r>
            </a:p>
          </p:txBody>
        </p:sp>
        <p:sp>
          <p:nvSpPr>
            <p:cNvPr id="26" name="正方形/長方形 25">
              <a:extLst>
                <a:ext uri="{FF2B5EF4-FFF2-40B4-BE49-F238E27FC236}">
                  <a16:creationId xmlns:a16="http://schemas.microsoft.com/office/drawing/2014/main" id="{8AB8E735-3C5E-B011-3535-313EBB07E9E9}"/>
                </a:ext>
              </a:extLst>
            </p:cNvPr>
            <p:cNvSpPr/>
            <p:nvPr/>
          </p:nvSpPr>
          <p:spPr>
            <a:xfrm>
              <a:off x="7949962" y="6498482"/>
              <a:ext cx="1816337" cy="92333"/>
            </a:xfrm>
            <a:prstGeom prst="rect">
              <a:avLst/>
            </a:prstGeom>
          </p:spPr>
          <p:txBody>
            <a:bodyPr wrap="square" lIns="0" tIns="0" rIns="0" bIns="0">
              <a:spAutoFit/>
            </a:bodyPr>
            <a:lstStyle/>
            <a:p>
              <a:r>
                <a:rPr lang="ja-JP" altLang="en-US" sz="600" dirty="0">
                  <a:latin typeface="+mn-ea"/>
                </a:rPr>
                <a:t>様々な床材の色に合う「ステン系シルバー色」です。</a:t>
              </a:r>
            </a:p>
          </p:txBody>
        </p:sp>
        <p:sp>
          <p:nvSpPr>
            <p:cNvPr id="29" name="正方形/長方形 28">
              <a:extLst>
                <a:ext uri="{FF2B5EF4-FFF2-40B4-BE49-F238E27FC236}">
                  <a16:creationId xmlns:a16="http://schemas.microsoft.com/office/drawing/2014/main" id="{17DBF634-16DC-BAF3-64A6-718603AB09D8}"/>
                </a:ext>
              </a:extLst>
            </p:cNvPr>
            <p:cNvSpPr/>
            <p:nvPr/>
          </p:nvSpPr>
          <p:spPr>
            <a:xfrm>
              <a:off x="7882140" y="4822189"/>
              <a:ext cx="1865847" cy="369332"/>
            </a:xfrm>
            <a:prstGeom prst="rect">
              <a:avLst/>
            </a:prstGeom>
          </p:spPr>
          <p:txBody>
            <a:bodyPr wrap="square" lIns="0" tIns="0" rIns="0" bIns="0">
              <a:spAutoFit/>
            </a:bodyPr>
            <a:lstStyle/>
            <a:p>
              <a:pPr algn="ctr"/>
              <a:r>
                <a:rPr lang="ja-JP" altLang="en-US" sz="1200" b="1" dirty="0">
                  <a:solidFill>
                    <a:srgbClr val="953735"/>
                  </a:solidFill>
                  <a:latin typeface="+mn-ea"/>
                </a:rPr>
                <a:t>張り分け部をすっきり納める２種類の見切縁をご用意</a:t>
              </a:r>
            </a:p>
          </p:txBody>
        </p:sp>
        <p:sp>
          <p:nvSpPr>
            <p:cNvPr id="30" name="正方形/長方形 29">
              <a:extLst>
                <a:ext uri="{FF2B5EF4-FFF2-40B4-BE49-F238E27FC236}">
                  <a16:creationId xmlns:a16="http://schemas.microsoft.com/office/drawing/2014/main" id="{524F746D-27D7-A5EC-4675-CE209D66BE88}"/>
                </a:ext>
              </a:extLst>
            </p:cNvPr>
            <p:cNvSpPr/>
            <p:nvPr/>
          </p:nvSpPr>
          <p:spPr>
            <a:xfrm>
              <a:off x="8041696" y="5969805"/>
              <a:ext cx="820738" cy="246221"/>
            </a:xfrm>
            <a:prstGeom prst="rect">
              <a:avLst/>
            </a:prstGeom>
          </p:spPr>
          <p:txBody>
            <a:bodyPr wrap="none" lIns="0" tIns="0" rIns="0" bIns="0">
              <a:spAutoFit/>
            </a:bodyPr>
            <a:lstStyle/>
            <a:p>
              <a:r>
                <a:rPr lang="ja-JP" altLang="en-US" sz="800" b="1" dirty="0">
                  <a:latin typeface="+mn-ea"/>
                </a:rPr>
                <a:t>床見切縁（金属製）</a:t>
              </a:r>
              <a:endParaRPr lang="en-US" altLang="ja-JP" sz="800" b="1" dirty="0">
                <a:latin typeface="+mn-ea"/>
              </a:endParaRPr>
            </a:p>
            <a:p>
              <a:r>
                <a:rPr lang="en-US" altLang="ja-JP" sz="800" b="1" dirty="0">
                  <a:latin typeface="+mn-ea"/>
                </a:rPr>
                <a:t>L</a:t>
              </a:r>
              <a:r>
                <a:rPr lang="ja-JP" altLang="en-US" sz="800" b="1" dirty="0">
                  <a:latin typeface="+mn-ea"/>
                </a:rPr>
                <a:t>型</a:t>
              </a:r>
            </a:p>
          </p:txBody>
        </p:sp>
        <p:pic>
          <p:nvPicPr>
            <p:cNvPr id="31" name="図 30" descr="文字の書かれた板&#10;&#10;AI 生成コンテンツは誤りを含む可能性があります。">
              <a:extLst>
                <a:ext uri="{FF2B5EF4-FFF2-40B4-BE49-F238E27FC236}">
                  <a16:creationId xmlns:a16="http://schemas.microsoft.com/office/drawing/2014/main" id="{ED56D3E6-EE23-BA25-F8AA-F1060EF080BE}"/>
                </a:ext>
              </a:extLst>
            </p:cNvPr>
            <p:cNvPicPr>
              <a:picLocks noChangeAspect="1"/>
            </p:cNvPicPr>
            <p:nvPr/>
          </p:nvPicPr>
          <p:blipFill>
            <a:blip r:embed="rId31"/>
            <a:srcRect l="37533" t="42941" r="42467" b="29849"/>
            <a:stretch>
              <a:fillRect/>
            </a:stretch>
          </p:blipFill>
          <p:spPr>
            <a:xfrm>
              <a:off x="9031760" y="5880410"/>
              <a:ext cx="616549" cy="522120"/>
            </a:xfrm>
            <a:prstGeom prst="rect">
              <a:avLst/>
            </a:prstGeom>
          </p:spPr>
        </p:pic>
        <p:pic>
          <p:nvPicPr>
            <p:cNvPr id="34" name="図 33" descr="木製テーブルの上に置かれたナイフ&#10;&#10;AI 生成コンテンツは誤りを含む可能性があります。">
              <a:extLst>
                <a:ext uri="{FF2B5EF4-FFF2-40B4-BE49-F238E27FC236}">
                  <a16:creationId xmlns:a16="http://schemas.microsoft.com/office/drawing/2014/main" id="{2711B84D-56FF-CCA9-3F04-18386A10CD22}"/>
                </a:ext>
              </a:extLst>
            </p:cNvPr>
            <p:cNvPicPr>
              <a:picLocks noChangeAspect="1"/>
            </p:cNvPicPr>
            <p:nvPr/>
          </p:nvPicPr>
          <p:blipFill>
            <a:blip r:embed="rId32"/>
            <a:srcRect l="38390" t="46009" r="43952" b="29678"/>
            <a:stretch>
              <a:fillRect/>
            </a:stretch>
          </p:blipFill>
          <p:spPr>
            <a:xfrm>
              <a:off x="9031760" y="5263681"/>
              <a:ext cx="616549" cy="527592"/>
            </a:xfrm>
            <a:prstGeom prst="rect">
              <a:avLst/>
            </a:prstGeom>
          </p:spPr>
        </p:pic>
        <p:pic>
          <p:nvPicPr>
            <p:cNvPr id="35" name="図 34" descr="ミラー, テーブル が含まれている画像&#10;&#10;AI 生成コンテンツは誤りを含む可能性があります。">
              <a:extLst>
                <a:ext uri="{FF2B5EF4-FFF2-40B4-BE49-F238E27FC236}">
                  <a16:creationId xmlns:a16="http://schemas.microsoft.com/office/drawing/2014/main" id="{36B7D941-C80D-DCCD-D431-7A35C443FE78}"/>
                </a:ext>
              </a:extLst>
            </p:cNvPr>
            <p:cNvPicPr>
              <a:picLocks noChangeAspect="1"/>
            </p:cNvPicPr>
            <p:nvPr/>
          </p:nvPicPr>
          <p:blipFill rotWithShape="1">
            <a:blip r:embed="rId33"/>
            <a:srcRect l="-1468" t="-29245" r="-3097" b="-20869"/>
            <a:stretch>
              <a:fillRect/>
            </a:stretch>
          </p:blipFill>
          <p:spPr>
            <a:xfrm>
              <a:off x="8776534" y="5447426"/>
              <a:ext cx="348386" cy="348386"/>
            </a:xfrm>
            <a:prstGeom prst="ellipse">
              <a:avLst/>
            </a:prstGeom>
            <a:solidFill>
              <a:schemeClr val="bg1"/>
            </a:solidFill>
            <a:ln>
              <a:solidFill>
                <a:schemeClr val="accent2">
                  <a:lumMod val="50000"/>
                </a:schemeClr>
              </a:solidFill>
            </a:ln>
          </p:spPr>
        </p:pic>
        <p:pic>
          <p:nvPicPr>
            <p:cNvPr id="36" name="図 35" descr="図形&#10;&#10;AI 生成コンテンツは誤りを含む可能性があります。">
              <a:extLst>
                <a:ext uri="{FF2B5EF4-FFF2-40B4-BE49-F238E27FC236}">
                  <a16:creationId xmlns:a16="http://schemas.microsoft.com/office/drawing/2014/main" id="{96C38F17-F253-91E7-2E3D-4E94B83F8D79}"/>
                </a:ext>
              </a:extLst>
            </p:cNvPr>
            <p:cNvPicPr>
              <a:picLocks noChangeAspect="1"/>
            </p:cNvPicPr>
            <p:nvPr/>
          </p:nvPicPr>
          <p:blipFill rotWithShape="1">
            <a:blip r:embed="rId34"/>
            <a:srcRect l="-20225" t="-24708" r="-8689" b="-34378"/>
            <a:stretch>
              <a:fillRect/>
            </a:stretch>
          </p:blipFill>
          <p:spPr>
            <a:xfrm>
              <a:off x="8778157" y="6054577"/>
              <a:ext cx="348386" cy="348386"/>
            </a:xfrm>
            <a:prstGeom prst="ellipse">
              <a:avLst/>
            </a:prstGeom>
            <a:solidFill>
              <a:schemeClr val="bg1"/>
            </a:solidFill>
            <a:ln>
              <a:solidFill>
                <a:schemeClr val="accent2">
                  <a:lumMod val="50000"/>
                </a:schemeClr>
              </a:solidFill>
            </a:ln>
          </p:spPr>
        </p:pic>
        <p:pic>
          <p:nvPicPr>
            <p:cNvPr id="37" name="図 36">
              <a:extLst>
                <a:ext uri="{FF2B5EF4-FFF2-40B4-BE49-F238E27FC236}">
                  <a16:creationId xmlns:a16="http://schemas.microsoft.com/office/drawing/2014/main" id="{4EEA9135-BDF7-DCD5-9792-A95BA40E8634}"/>
                </a:ext>
              </a:extLst>
            </p:cNvPr>
            <p:cNvPicPr>
              <a:picLocks noChangeAspect="1"/>
            </p:cNvPicPr>
            <p:nvPr/>
          </p:nvPicPr>
          <p:blipFill>
            <a:blip r:embed="rId35"/>
            <a:stretch>
              <a:fillRect/>
            </a:stretch>
          </p:blipFill>
          <p:spPr>
            <a:xfrm>
              <a:off x="8036290" y="5869053"/>
              <a:ext cx="209943" cy="123111"/>
            </a:xfrm>
            <a:prstGeom prst="rect">
              <a:avLst/>
            </a:prstGeom>
          </p:spPr>
        </p:pic>
      </p:grpSp>
    </p:spTree>
    <p:extLst>
      <p:ext uri="{BB962C8B-B14F-4D97-AF65-F5344CB8AC3E}">
        <p14:creationId xmlns:p14="http://schemas.microsoft.com/office/powerpoint/2010/main" val="30346374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タイトル 19">
            <a:extLst>
              <a:ext uri="{FF2B5EF4-FFF2-40B4-BE49-F238E27FC236}">
                <a16:creationId xmlns:a16="http://schemas.microsoft.com/office/drawing/2014/main" id="{729A9BB1-B4D2-926B-900F-74FC9E574CA4}"/>
              </a:ext>
            </a:extLst>
          </p:cNvPr>
          <p:cNvSpPr>
            <a:spLocks noGrp="1"/>
          </p:cNvSpPr>
          <p:nvPr>
            <p:ph type="title"/>
          </p:nvPr>
        </p:nvSpPr>
        <p:spPr/>
        <p:txBody>
          <a:bodyPr/>
          <a:lstStyle/>
          <a:p>
            <a:r>
              <a:rPr lang="ja-JP" altLang="en-US">
                <a:latin typeface="+mn-ea"/>
              </a:rPr>
              <a:t>床材　</a:t>
            </a:r>
            <a:r>
              <a:rPr lang="ja-JP" altLang="en-US" dirty="0">
                <a:latin typeface="+mn-ea"/>
              </a:rPr>
              <a:t>フィットフロアー</a:t>
            </a:r>
            <a:r>
              <a:rPr lang="ja-JP" altLang="en-US" sz="1200" b="1" dirty="0">
                <a:solidFill>
                  <a:srgbClr val="FFFFFF"/>
                </a:solidFill>
                <a:latin typeface="+mn-ea"/>
                <a:ea typeface="+mn-ea"/>
              </a:rPr>
              <a:t>　耐熱タイプ</a:t>
            </a:r>
            <a:endParaRPr lang="ja-JP" altLang="en-US" dirty="0">
              <a:latin typeface="+mn-ea"/>
              <a:ea typeface="+mn-ea"/>
            </a:endParaRPr>
          </a:p>
        </p:txBody>
      </p:sp>
      <p:sp>
        <p:nvSpPr>
          <p:cNvPr id="155" name="タイトル 26">
            <a:extLst>
              <a:ext uri="{FF2B5EF4-FFF2-40B4-BE49-F238E27FC236}">
                <a16:creationId xmlns:a16="http://schemas.microsoft.com/office/drawing/2014/main" id="{AE61D6CB-7AB4-8C39-07D0-39E2CD2ADC48}"/>
              </a:ext>
            </a:extLst>
          </p:cNvPr>
          <p:cNvSpPr txBox="1">
            <a:spLocks/>
          </p:cNvSpPr>
          <p:nvPr/>
        </p:nvSpPr>
        <p:spPr>
          <a:xfrm>
            <a:off x="0" y="-283837"/>
            <a:ext cx="3297238" cy="270015"/>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en-US" altLang="ja-JP" sz="1100" b="1" dirty="0">
                <a:solidFill>
                  <a:srgbClr val="000000"/>
                </a:solidFill>
                <a:latin typeface="+mn-ea"/>
                <a:ea typeface="+mn-ea"/>
                <a:cs typeface="+mn-cs"/>
              </a:rPr>
              <a:t>【W】</a:t>
            </a:r>
            <a:r>
              <a:rPr lang="ja-JP" altLang="en-US" sz="1100" b="1" dirty="0">
                <a:solidFill>
                  <a:srgbClr val="000000"/>
                </a:solidFill>
                <a:latin typeface="+mn-ea"/>
                <a:ea typeface="+mn-ea"/>
                <a:cs typeface="+mn-cs"/>
              </a:rPr>
              <a:t>フイットフロアー　耐熱</a:t>
            </a:r>
          </a:p>
        </p:txBody>
      </p:sp>
      <p:grpSp>
        <p:nvGrpSpPr>
          <p:cNvPr id="12" name="グループ化 11">
            <a:extLst>
              <a:ext uri="{FF2B5EF4-FFF2-40B4-BE49-F238E27FC236}">
                <a16:creationId xmlns:a16="http://schemas.microsoft.com/office/drawing/2014/main" id="{B182041B-F780-B478-2CB6-CE2907A9125C}"/>
              </a:ext>
            </a:extLst>
          </p:cNvPr>
          <p:cNvGrpSpPr/>
          <p:nvPr/>
        </p:nvGrpSpPr>
        <p:grpSpPr>
          <a:xfrm>
            <a:off x="4991100" y="687538"/>
            <a:ext cx="4775200" cy="1945437"/>
            <a:chOff x="4991100" y="687538"/>
            <a:chExt cx="4775200" cy="1945437"/>
          </a:xfrm>
        </p:grpSpPr>
        <p:sp>
          <p:nvSpPr>
            <p:cNvPr id="19" name="Rectangle 14">
              <a:extLst>
                <a:ext uri="{FF2B5EF4-FFF2-40B4-BE49-F238E27FC236}">
                  <a16:creationId xmlns:a16="http://schemas.microsoft.com/office/drawing/2014/main" id="{2D8CFAB0-645D-1C72-5D7B-DAE5EF8D3577}"/>
                </a:ext>
              </a:extLst>
            </p:cNvPr>
            <p:cNvSpPr>
              <a:spLocks noChangeArrowheads="1"/>
            </p:cNvSpPr>
            <p:nvPr/>
          </p:nvSpPr>
          <p:spPr bwMode="auto">
            <a:xfrm>
              <a:off x="4991100" y="687538"/>
              <a:ext cx="4775200" cy="1944000"/>
            </a:xfrm>
            <a:prstGeom prst="rect">
              <a:avLst/>
            </a:prstGeom>
            <a:solidFill>
              <a:srgbClr val="663300"/>
            </a:solidFill>
            <a:ln w="6350">
              <a:solidFill>
                <a:srgbClr val="663300"/>
              </a:solidFill>
              <a:miter lim="800000"/>
              <a:headEnd/>
              <a:tailEnd/>
            </a:ln>
            <a:effectLst/>
          </p:spPr>
          <p:txBody>
            <a:bodyPr wrap="none" anchor="ctr"/>
            <a:lstStyle/>
            <a:p>
              <a:pPr algn="ctr"/>
              <a:endParaRPr lang="ja-JP" altLang="en-US" sz="1200" dirty="0">
                <a:latin typeface="+mn-ea"/>
              </a:endParaRPr>
            </a:p>
          </p:txBody>
        </p:sp>
        <p:grpSp>
          <p:nvGrpSpPr>
            <p:cNvPr id="22" name="グループ化 21">
              <a:extLst>
                <a:ext uri="{FF2B5EF4-FFF2-40B4-BE49-F238E27FC236}">
                  <a16:creationId xmlns:a16="http://schemas.microsoft.com/office/drawing/2014/main" id="{EAB4842F-DB25-92F4-990D-CF07D67C240C}"/>
                </a:ext>
              </a:extLst>
            </p:cNvPr>
            <p:cNvGrpSpPr/>
            <p:nvPr/>
          </p:nvGrpSpPr>
          <p:grpSpPr>
            <a:xfrm>
              <a:off x="5030474" y="1257008"/>
              <a:ext cx="1649145" cy="811534"/>
              <a:chOff x="5030474" y="1223038"/>
              <a:chExt cx="1649145" cy="811534"/>
            </a:xfrm>
          </p:grpSpPr>
          <p:sp>
            <p:nvSpPr>
              <p:cNvPr id="34" name="正方形/長方形 33">
                <a:extLst>
                  <a:ext uri="{FF2B5EF4-FFF2-40B4-BE49-F238E27FC236}">
                    <a16:creationId xmlns:a16="http://schemas.microsoft.com/office/drawing/2014/main" id="{3B8E7D8E-1FEE-1D30-CD4B-1D0E3060489D}"/>
                  </a:ext>
                </a:extLst>
              </p:cNvPr>
              <p:cNvSpPr/>
              <p:nvPr/>
            </p:nvSpPr>
            <p:spPr>
              <a:xfrm>
                <a:off x="5151687" y="1788351"/>
                <a:ext cx="1406721" cy="246221"/>
              </a:xfrm>
              <a:prstGeom prst="rect">
                <a:avLst/>
              </a:prstGeom>
            </p:spPr>
            <p:txBody>
              <a:bodyPr wrap="square" lIns="0" tIns="0" rIns="0" bIns="0">
                <a:spAutoFit/>
              </a:bodyPr>
              <a:lstStyle/>
              <a:p>
                <a:pPr algn="ctr"/>
                <a:r>
                  <a:rPr lang="ja-JP" altLang="en-US" sz="800" dirty="0">
                    <a:solidFill>
                      <a:srgbClr val="FFFFFF"/>
                    </a:solidFill>
                    <a:latin typeface="+mn-ea"/>
                  </a:rPr>
                  <a:t>天然木の良さを活かしながら、</a:t>
                </a:r>
                <a:endParaRPr lang="en-US" altLang="ja-JP" sz="800" dirty="0">
                  <a:solidFill>
                    <a:srgbClr val="FFFFFF"/>
                  </a:solidFill>
                  <a:latin typeface="+mn-ea"/>
                </a:endParaRPr>
              </a:p>
              <a:p>
                <a:pPr algn="ctr"/>
                <a:r>
                  <a:rPr lang="ja-JP" altLang="en-US" sz="800" dirty="0">
                    <a:solidFill>
                      <a:srgbClr val="FFFFFF"/>
                    </a:solidFill>
                    <a:latin typeface="+mn-ea"/>
                  </a:rPr>
                  <a:t>お手入れ性能にも優れた突き板</a:t>
                </a:r>
              </a:p>
            </p:txBody>
          </p:sp>
          <p:sp>
            <p:nvSpPr>
              <p:cNvPr id="35" name="正方形/長方形 34">
                <a:extLst>
                  <a:ext uri="{FF2B5EF4-FFF2-40B4-BE49-F238E27FC236}">
                    <a16:creationId xmlns:a16="http://schemas.microsoft.com/office/drawing/2014/main" id="{7E2FC1B5-68AA-4DEB-9CC0-570538775AA1}"/>
                  </a:ext>
                </a:extLst>
              </p:cNvPr>
              <p:cNvSpPr/>
              <p:nvPr/>
            </p:nvSpPr>
            <p:spPr>
              <a:xfrm>
                <a:off x="5030474" y="1223038"/>
                <a:ext cx="1649145" cy="215444"/>
              </a:xfrm>
              <a:prstGeom prst="rect">
                <a:avLst/>
              </a:prstGeom>
            </p:spPr>
            <p:txBody>
              <a:bodyPr wrap="square" lIns="0" tIns="0" rIns="0" bIns="0">
                <a:spAutoFit/>
              </a:bodyPr>
              <a:lstStyle/>
              <a:p>
                <a:pPr algn="ctr"/>
                <a:r>
                  <a:rPr lang="ja-JP" altLang="en-US" sz="1400" b="1" dirty="0">
                    <a:solidFill>
                      <a:srgbClr val="FFFFFF"/>
                    </a:solidFill>
                    <a:latin typeface="+mn-ea"/>
                  </a:rPr>
                  <a:t>天然木突き板仕上げ</a:t>
                </a:r>
              </a:p>
            </p:txBody>
          </p:sp>
        </p:grpSp>
        <p:pic>
          <p:nvPicPr>
            <p:cNvPr id="23" name="図 22">
              <a:extLst>
                <a:ext uri="{FF2B5EF4-FFF2-40B4-BE49-F238E27FC236}">
                  <a16:creationId xmlns:a16="http://schemas.microsoft.com/office/drawing/2014/main" id="{0649E16A-18C1-2646-3A35-DDCA516836AB}"/>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6742865" y="688975"/>
              <a:ext cx="3023435" cy="1944000"/>
            </a:xfrm>
            <a:prstGeom prst="rect">
              <a:avLst/>
            </a:prstGeom>
          </p:spPr>
        </p:pic>
        <p:sp>
          <p:nvSpPr>
            <p:cNvPr id="32" name="Rectangle 14">
              <a:extLst>
                <a:ext uri="{FF2B5EF4-FFF2-40B4-BE49-F238E27FC236}">
                  <a16:creationId xmlns:a16="http://schemas.microsoft.com/office/drawing/2014/main" id="{12B7E93F-4A1E-F0FA-CF70-BA2CF424F48F}"/>
                </a:ext>
              </a:extLst>
            </p:cNvPr>
            <p:cNvSpPr>
              <a:spLocks noChangeArrowheads="1"/>
            </p:cNvSpPr>
            <p:nvPr/>
          </p:nvSpPr>
          <p:spPr bwMode="auto">
            <a:xfrm>
              <a:off x="4991100" y="688975"/>
              <a:ext cx="4775200" cy="1943099"/>
            </a:xfrm>
            <a:prstGeom prst="rect">
              <a:avLst/>
            </a:prstGeom>
            <a:noFill/>
            <a:ln w="6350">
              <a:solidFill>
                <a:srgbClr val="663300"/>
              </a:solidFill>
              <a:miter lim="800000"/>
              <a:headEnd/>
              <a:tailEnd/>
            </a:ln>
            <a:effectLst/>
          </p:spPr>
          <p:txBody>
            <a:bodyPr wrap="none" anchor="ctr"/>
            <a:lstStyle/>
            <a:p>
              <a:pPr algn="ctr"/>
              <a:endParaRPr lang="ja-JP" altLang="en-US" sz="1200" dirty="0">
                <a:latin typeface="+mn-ea"/>
              </a:endParaRPr>
            </a:p>
          </p:txBody>
        </p:sp>
      </p:grpSp>
      <p:grpSp>
        <p:nvGrpSpPr>
          <p:cNvPr id="88" name="グループ化 87">
            <a:extLst>
              <a:ext uri="{FF2B5EF4-FFF2-40B4-BE49-F238E27FC236}">
                <a16:creationId xmlns:a16="http://schemas.microsoft.com/office/drawing/2014/main" id="{1EB8E72B-777B-608B-61B7-339DD71FFA57}"/>
              </a:ext>
            </a:extLst>
          </p:cNvPr>
          <p:cNvGrpSpPr/>
          <p:nvPr/>
        </p:nvGrpSpPr>
        <p:grpSpPr>
          <a:xfrm>
            <a:off x="4991100" y="2705161"/>
            <a:ext cx="4775200" cy="1944000"/>
            <a:chOff x="4991100" y="2705161"/>
            <a:chExt cx="4775200" cy="1944000"/>
          </a:xfrm>
        </p:grpSpPr>
        <p:pic>
          <p:nvPicPr>
            <p:cNvPr id="89" name="図 88">
              <a:extLst>
                <a:ext uri="{FF2B5EF4-FFF2-40B4-BE49-F238E27FC236}">
                  <a16:creationId xmlns:a16="http://schemas.microsoft.com/office/drawing/2014/main" id="{8D4E1C94-1375-33F7-F033-F72D094EAD79}"/>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5067663" y="4111884"/>
              <a:ext cx="2197278" cy="370800"/>
            </a:xfrm>
            <a:prstGeom prst="rect">
              <a:avLst/>
            </a:prstGeom>
          </p:spPr>
        </p:pic>
        <p:pic>
          <p:nvPicPr>
            <p:cNvPr id="90" name="図 89">
              <a:extLst>
                <a:ext uri="{FF2B5EF4-FFF2-40B4-BE49-F238E27FC236}">
                  <a16:creationId xmlns:a16="http://schemas.microsoft.com/office/drawing/2014/main" id="{9F6B29A3-85AB-33CD-5DE7-8F30947EFC6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67663" y="3089519"/>
              <a:ext cx="2202745" cy="370800"/>
            </a:xfrm>
            <a:prstGeom prst="rect">
              <a:avLst/>
            </a:prstGeom>
          </p:spPr>
        </p:pic>
        <p:pic>
          <p:nvPicPr>
            <p:cNvPr id="91" name="図 90">
              <a:extLst>
                <a:ext uri="{FF2B5EF4-FFF2-40B4-BE49-F238E27FC236}">
                  <a16:creationId xmlns:a16="http://schemas.microsoft.com/office/drawing/2014/main" id="{0C7EFAEE-0DB5-7FE4-C7B0-6DD1FE9278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44156" y="3601781"/>
              <a:ext cx="2230376" cy="370800"/>
            </a:xfrm>
            <a:prstGeom prst="rect">
              <a:avLst/>
            </a:prstGeom>
          </p:spPr>
        </p:pic>
        <p:pic>
          <p:nvPicPr>
            <p:cNvPr id="92" name="図 91">
              <a:extLst>
                <a:ext uri="{FF2B5EF4-FFF2-40B4-BE49-F238E27FC236}">
                  <a16:creationId xmlns:a16="http://schemas.microsoft.com/office/drawing/2014/main" id="{BA654BC4-94FA-934C-9389-1B9793C97F43}"/>
                </a:ext>
              </a:extLst>
            </p:cNvPr>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a:off x="7444156" y="3089519"/>
              <a:ext cx="2225591" cy="370800"/>
            </a:xfrm>
            <a:prstGeom prst="rect">
              <a:avLst/>
            </a:prstGeom>
          </p:spPr>
        </p:pic>
        <p:sp>
          <p:nvSpPr>
            <p:cNvPr id="93" name="正方形/長方形 92">
              <a:extLst>
                <a:ext uri="{FF2B5EF4-FFF2-40B4-BE49-F238E27FC236}">
                  <a16:creationId xmlns:a16="http://schemas.microsoft.com/office/drawing/2014/main" id="{26A84EB9-55B4-26C6-67EB-967BE607637B}"/>
                </a:ext>
              </a:extLst>
            </p:cNvPr>
            <p:cNvSpPr/>
            <p:nvPr/>
          </p:nvSpPr>
          <p:spPr>
            <a:xfrm>
              <a:off x="7445045" y="3454926"/>
              <a:ext cx="843180" cy="92333"/>
            </a:xfrm>
            <a:prstGeom prst="rect">
              <a:avLst/>
            </a:prstGeom>
          </p:spPr>
          <p:txBody>
            <a:bodyPr wrap="none" lIns="0" tIns="0" rIns="0" bIns="0">
              <a:spAutoFit/>
            </a:bodyPr>
            <a:lstStyle/>
            <a:p>
              <a:r>
                <a:rPr lang="ja-JP" altLang="en-US" sz="600" dirty="0">
                  <a:latin typeface="+mn-ea"/>
                </a:rPr>
                <a:t>チェリー色（ビーチ突き板）</a:t>
              </a:r>
            </a:p>
          </p:txBody>
        </p:sp>
        <p:sp>
          <p:nvSpPr>
            <p:cNvPr id="94" name="正方形/長方形 93">
              <a:extLst>
                <a:ext uri="{FF2B5EF4-FFF2-40B4-BE49-F238E27FC236}">
                  <a16:creationId xmlns:a16="http://schemas.microsoft.com/office/drawing/2014/main" id="{49CBA1C9-06D4-ECEA-2DA6-A64370CFCA23}"/>
                </a:ext>
              </a:extLst>
            </p:cNvPr>
            <p:cNvSpPr/>
            <p:nvPr/>
          </p:nvSpPr>
          <p:spPr>
            <a:xfrm>
              <a:off x="5068552" y="4480808"/>
              <a:ext cx="1046761" cy="92333"/>
            </a:xfrm>
            <a:prstGeom prst="rect">
              <a:avLst/>
            </a:prstGeom>
          </p:spPr>
          <p:txBody>
            <a:bodyPr wrap="none" lIns="0" tIns="0" rIns="0" bIns="0">
              <a:spAutoFit/>
            </a:bodyPr>
            <a:lstStyle/>
            <a:p>
              <a:r>
                <a:rPr lang="ja-JP" altLang="en-US" sz="600" dirty="0">
                  <a:latin typeface="+mn-ea"/>
                </a:rPr>
                <a:t>ホワイトオーク色（オーク突き板）</a:t>
              </a:r>
            </a:p>
          </p:txBody>
        </p:sp>
        <p:sp>
          <p:nvSpPr>
            <p:cNvPr id="95" name="正方形/長方形 94">
              <a:extLst>
                <a:ext uri="{FF2B5EF4-FFF2-40B4-BE49-F238E27FC236}">
                  <a16:creationId xmlns:a16="http://schemas.microsoft.com/office/drawing/2014/main" id="{6DFBF640-8159-6D1D-3055-E80EF9829903}"/>
                </a:ext>
              </a:extLst>
            </p:cNvPr>
            <p:cNvSpPr/>
            <p:nvPr/>
          </p:nvSpPr>
          <p:spPr>
            <a:xfrm>
              <a:off x="5067663" y="3459690"/>
              <a:ext cx="1046761" cy="92333"/>
            </a:xfrm>
            <a:prstGeom prst="rect">
              <a:avLst/>
            </a:prstGeom>
          </p:spPr>
          <p:txBody>
            <a:bodyPr wrap="none" lIns="0" tIns="0" rIns="0" bIns="0">
              <a:spAutoFit/>
            </a:bodyPr>
            <a:lstStyle/>
            <a:p>
              <a:r>
                <a:rPr lang="ja-JP" altLang="en-US" sz="600" dirty="0">
                  <a:latin typeface="+mn-ea"/>
                </a:rPr>
                <a:t>ウォールナット色（ビーチ突き板）</a:t>
              </a:r>
            </a:p>
          </p:txBody>
        </p:sp>
        <p:sp>
          <p:nvSpPr>
            <p:cNvPr id="96" name="正方形/長方形 95">
              <a:extLst>
                <a:ext uri="{FF2B5EF4-FFF2-40B4-BE49-F238E27FC236}">
                  <a16:creationId xmlns:a16="http://schemas.microsoft.com/office/drawing/2014/main" id="{CC40B81A-A1AA-BC5C-BF1A-A2F3F51B341D}"/>
                </a:ext>
              </a:extLst>
            </p:cNvPr>
            <p:cNvSpPr/>
            <p:nvPr/>
          </p:nvSpPr>
          <p:spPr>
            <a:xfrm>
              <a:off x="7444156" y="3967703"/>
              <a:ext cx="857607" cy="92333"/>
            </a:xfrm>
            <a:prstGeom prst="rect">
              <a:avLst/>
            </a:prstGeom>
          </p:spPr>
          <p:txBody>
            <a:bodyPr wrap="none" lIns="0" tIns="0" rIns="0" bIns="0">
              <a:spAutoFit/>
            </a:bodyPr>
            <a:lstStyle/>
            <a:p>
              <a:r>
                <a:rPr lang="ja-JP" altLang="en-US" sz="600" dirty="0">
                  <a:latin typeface="+mn-ea"/>
                </a:rPr>
                <a:t>メープル色（ビーチ突き板）</a:t>
              </a:r>
            </a:p>
          </p:txBody>
        </p:sp>
        <p:grpSp>
          <p:nvGrpSpPr>
            <p:cNvPr id="97" name="グループ化 96">
              <a:extLst>
                <a:ext uri="{FF2B5EF4-FFF2-40B4-BE49-F238E27FC236}">
                  <a16:creationId xmlns:a16="http://schemas.microsoft.com/office/drawing/2014/main" id="{328406DB-C5C5-0E81-2734-73C621EF9AB5}"/>
                </a:ext>
              </a:extLst>
            </p:cNvPr>
            <p:cNvGrpSpPr/>
            <p:nvPr/>
          </p:nvGrpSpPr>
          <p:grpSpPr>
            <a:xfrm>
              <a:off x="4991100" y="2705161"/>
              <a:ext cx="4775200" cy="1944000"/>
              <a:chOff x="159688" y="704609"/>
              <a:chExt cx="4768861" cy="1932231"/>
            </a:xfrm>
          </p:grpSpPr>
          <p:sp>
            <p:nvSpPr>
              <p:cNvPr id="101" name="Rectangle 14">
                <a:extLst>
                  <a:ext uri="{FF2B5EF4-FFF2-40B4-BE49-F238E27FC236}">
                    <a16:creationId xmlns:a16="http://schemas.microsoft.com/office/drawing/2014/main" id="{8EBDD695-E3B6-24B3-DE19-B3831B1FDF70}"/>
                  </a:ext>
                </a:extLst>
              </p:cNvPr>
              <p:cNvSpPr>
                <a:spLocks noChangeArrowheads="1"/>
              </p:cNvSpPr>
              <p:nvPr/>
            </p:nvSpPr>
            <p:spPr bwMode="auto">
              <a:xfrm>
                <a:off x="159688" y="704609"/>
                <a:ext cx="4768861" cy="1932231"/>
              </a:xfrm>
              <a:prstGeom prst="rect">
                <a:avLst/>
              </a:prstGeom>
              <a:noFill/>
              <a:ln w="6350">
                <a:solidFill>
                  <a:srgbClr val="4D4D4D"/>
                </a:solidFill>
                <a:miter lim="800000"/>
                <a:headEnd/>
                <a:tailEnd/>
              </a:ln>
              <a:effectLst/>
              <a:extLst>
                <a:ext uri="{909E8E84-426E-40DD-AFC4-6F175D3DCCD1}">
                  <a14:hiddenFill xmlns:a14="http://schemas.microsoft.com/office/drawing/2010/main">
                    <a:solidFill>
                      <a:srgbClr val="EAEA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en-US" sz="1200" dirty="0">
                  <a:latin typeface="+mn-ea"/>
                </a:endParaRPr>
              </a:p>
            </p:txBody>
          </p:sp>
          <p:sp>
            <p:nvSpPr>
              <p:cNvPr id="102" name="Rectangle 24">
                <a:extLst>
                  <a:ext uri="{FF2B5EF4-FFF2-40B4-BE49-F238E27FC236}">
                    <a16:creationId xmlns:a16="http://schemas.microsoft.com/office/drawing/2014/main" id="{6367D743-858B-8E7A-4A6D-4100C3B7159A}"/>
                  </a:ext>
                </a:extLst>
              </p:cNvPr>
              <p:cNvSpPr>
                <a:spLocks noChangeArrowheads="1"/>
              </p:cNvSpPr>
              <p:nvPr/>
            </p:nvSpPr>
            <p:spPr bwMode="auto">
              <a:xfrm>
                <a:off x="159688" y="704611"/>
                <a:ext cx="4768861" cy="126000"/>
              </a:xfrm>
              <a:prstGeom prst="rect">
                <a:avLst/>
              </a:prstGeom>
              <a:solidFill>
                <a:srgbClr val="4D4D4D"/>
              </a:solidFill>
              <a:ln w="6350">
                <a:solidFill>
                  <a:srgbClr val="4D4D4D"/>
                </a:solidFill>
                <a:miter lim="800000"/>
                <a:headEnd/>
                <a:tailEnd/>
              </a:ln>
              <a:effectLst/>
            </p:spPr>
            <p:txBody>
              <a:bodyPr wrap="none" tIns="0" rIns="0" bIns="0" anchor="ctr"/>
              <a:lstStyle/>
              <a:p>
                <a:r>
                  <a:rPr lang="ja-JP" altLang="en-US" sz="800" dirty="0">
                    <a:solidFill>
                      <a:schemeClr val="bg1"/>
                    </a:solidFill>
                    <a:latin typeface="+mn-ea"/>
                  </a:rPr>
                  <a:t>カラーバリエーション</a:t>
                </a:r>
                <a:endParaRPr lang="en-US" altLang="ja-JP" sz="800" dirty="0">
                  <a:solidFill>
                    <a:schemeClr val="bg1"/>
                  </a:solidFill>
                  <a:latin typeface="+mn-ea"/>
                </a:endParaRPr>
              </a:p>
            </p:txBody>
          </p:sp>
        </p:grpSp>
        <p:sp>
          <p:nvSpPr>
            <p:cNvPr id="98" name="正方形/長方形 97">
              <a:extLst>
                <a:ext uri="{FF2B5EF4-FFF2-40B4-BE49-F238E27FC236}">
                  <a16:creationId xmlns:a16="http://schemas.microsoft.com/office/drawing/2014/main" id="{AE98F611-3E88-D705-7D78-EE232B11E61A}"/>
                </a:ext>
              </a:extLst>
            </p:cNvPr>
            <p:cNvSpPr/>
            <p:nvPr/>
          </p:nvSpPr>
          <p:spPr>
            <a:xfrm>
              <a:off x="5067665" y="2887217"/>
              <a:ext cx="4497680" cy="138499"/>
            </a:xfrm>
            <a:prstGeom prst="rect">
              <a:avLst/>
            </a:prstGeom>
          </p:spPr>
          <p:txBody>
            <a:bodyPr wrap="square" lIns="0" tIns="0" rIns="0" bIns="0">
              <a:spAutoFit/>
            </a:bodyPr>
            <a:lstStyle/>
            <a:p>
              <a:r>
                <a:rPr lang="ja-JP" altLang="en-US" sz="900" b="1" dirty="0">
                  <a:latin typeface="+mn-ea"/>
                </a:rPr>
                <a:t>コーディネイトしやすい、ベーシックな突き板フロアーです。</a:t>
              </a:r>
            </a:p>
          </p:txBody>
        </p:sp>
        <p:pic>
          <p:nvPicPr>
            <p:cNvPr id="99" name="図 98">
              <a:extLst>
                <a:ext uri="{FF2B5EF4-FFF2-40B4-BE49-F238E27FC236}">
                  <a16:creationId xmlns:a16="http://schemas.microsoft.com/office/drawing/2014/main" id="{C5D025C7-B25A-D977-69AD-0325B838F934}"/>
                </a:ext>
              </a:extLst>
            </p:cNvPr>
            <p:cNvPicPr>
              <a:picLocks noChangeAspect="1"/>
            </p:cNvPicPr>
            <p:nvPr/>
          </p:nvPicPr>
          <p:blipFill rotWithShape="1">
            <a:blip r:embed="rId8">
              <a:extLst>
                <a:ext uri="{28A0092B-C50C-407E-A947-70E740481C1C}">
                  <a14:useLocalDpi xmlns:a14="http://schemas.microsoft.com/office/drawing/2010/main" val="0"/>
                </a:ext>
              </a:extLst>
            </a:blip>
            <a:srcRect/>
            <a:stretch/>
          </p:blipFill>
          <p:spPr>
            <a:xfrm>
              <a:off x="5067663" y="3601781"/>
              <a:ext cx="2193620" cy="370800"/>
            </a:xfrm>
            <a:prstGeom prst="rect">
              <a:avLst/>
            </a:prstGeom>
          </p:spPr>
        </p:pic>
        <p:sp>
          <p:nvSpPr>
            <p:cNvPr id="100" name="正方形/長方形 99">
              <a:extLst>
                <a:ext uri="{FF2B5EF4-FFF2-40B4-BE49-F238E27FC236}">
                  <a16:creationId xmlns:a16="http://schemas.microsoft.com/office/drawing/2014/main" id="{232ADC14-7714-060A-6727-F49B7107F214}"/>
                </a:ext>
              </a:extLst>
            </p:cNvPr>
            <p:cNvSpPr/>
            <p:nvPr/>
          </p:nvSpPr>
          <p:spPr>
            <a:xfrm>
              <a:off x="5067663" y="3967703"/>
              <a:ext cx="790281" cy="92333"/>
            </a:xfrm>
            <a:prstGeom prst="rect">
              <a:avLst/>
            </a:prstGeom>
          </p:spPr>
          <p:txBody>
            <a:bodyPr wrap="none" lIns="0" tIns="0" rIns="0" bIns="0">
              <a:spAutoFit/>
            </a:bodyPr>
            <a:lstStyle/>
            <a:p>
              <a:r>
                <a:rPr lang="ja-JP" altLang="en-US" sz="600" dirty="0">
                  <a:latin typeface="+mn-ea"/>
                </a:rPr>
                <a:t>オーク色（オーク突き板）</a:t>
              </a:r>
            </a:p>
          </p:txBody>
        </p:sp>
      </p:grpSp>
      <p:sp>
        <p:nvSpPr>
          <p:cNvPr id="74" name="テキスト ボックス 73">
            <a:extLst>
              <a:ext uri="{FF2B5EF4-FFF2-40B4-BE49-F238E27FC236}">
                <a16:creationId xmlns:a16="http://schemas.microsoft.com/office/drawing/2014/main" id="{BD6F391D-C70C-70DC-9D60-C81BAC5DB13C}"/>
              </a:ext>
            </a:extLst>
          </p:cNvPr>
          <p:cNvSpPr txBox="1"/>
          <p:nvPr/>
        </p:nvSpPr>
        <p:spPr>
          <a:xfrm>
            <a:off x="2154681" y="4037101"/>
            <a:ext cx="216024" cy="84639"/>
          </a:xfrm>
          <a:prstGeom prst="rect">
            <a:avLst/>
          </a:prstGeom>
          <a:noFill/>
        </p:spPr>
        <p:txBody>
          <a:bodyPr wrap="square" lIns="0" tIns="0" rIns="0" bIns="0" rtlCol="0">
            <a:spAutoFit/>
          </a:bodyPr>
          <a:lstStyle/>
          <a:p>
            <a:pPr algn="ctr"/>
            <a:r>
              <a:rPr kumimoji="1" lang="ja-JP" altLang="en-US" sz="550" kern="0" spc="-70" dirty="0">
                <a:solidFill>
                  <a:srgbClr val="542400"/>
                </a:solidFill>
                <a:latin typeface="+mn-ea"/>
              </a:rPr>
              <a:t>★★</a:t>
            </a:r>
          </a:p>
        </p:txBody>
      </p:sp>
      <p:sp>
        <p:nvSpPr>
          <p:cNvPr id="75" name="テキスト ボックス 74">
            <a:extLst>
              <a:ext uri="{FF2B5EF4-FFF2-40B4-BE49-F238E27FC236}">
                <a16:creationId xmlns:a16="http://schemas.microsoft.com/office/drawing/2014/main" id="{BACF126A-83EA-3998-7188-BD637B365051}"/>
              </a:ext>
            </a:extLst>
          </p:cNvPr>
          <p:cNvSpPr txBox="1"/>
          <p:nvPr/>
        </p:nvSpPr>
        <p:spPr>
          <a:xfrm>
            <a:off x="2375671" y="4037101"/>
            <a:ext cx="216024" cy="84639"/>
          </a:xfrm>
          <a:prstGeom prst="rect">
            <a:avLst/>
          </a:prstGeom>
          <a:noFill/>
        </p:spPr>
        <p:txBody>
          <a:bodyPr wrap="square" lIns="0" tIns="0" rIns="0" bIns="0" rtlCol="0">
            <a:spAutoFit/>
          </a:bodyPr>
          <a:lstStyle/>
          <a:p>
            <a:pPr algn="ctr"/>
            <a:r>
              <a:rPr kumimoji="1" lang="ja-JP" altLang="en-US" sz="550" kern="0" spc="-70" dirty="0">
                <a:solidFill>
                  <a:srgbClr val="542400"/>
                </a:solidFill>
                <a:latin typeface="+mn-ea"/>
              </a:rPr>
              <a:t>★</a:t>
            </a:r>
          </a:p>
        </p:txBody>
      </p:sp>
      <p:grpSp>
        <p:nvGrpSpPr>
          <p:cNvPr id="103" name="グループ化 102">
            <a:extLst>
              <a:ext uri="{FF2B5EF4-FFF2-40B4-BE49-F238E27FC236}">
                <a16:creationId xmlns:a16="http://schemas.microsoft.com/office/drawing/2014/main" id="{F3620134-B5BA-2CE6-234D-5FEBE6DE6CE8}"/>
              </a:ext>
            </a:extLst>
          </p:cNvPr>
          <p:cNvGrpSpPr/>
          <p:nvPr/>
        </p:nvGrpSpPr>
        <p:grpSpPr>
          <a:xfrm>
            <a:off x="142875" y="4104366"/>
            <a:ext cx="3579291" cy="336598"/>
            <a:chOff x="142875" y="4104366"/>
            <a:chExt cx="3579291" cy="336598"/>
          </a:xfrm>
        </p:grpSpPr>
        <p:sp>
          <p:nvSpPr>
            <p:cNvPr id="76" name="正方形/長方形 75">
              <a:extLst>
                <a:ext uri="{FF2B5EF4-FFF2-40B4-BE49-F238E27FC236}">
                  <a16:creationId xmlns:a16="http://schemas.microsoft.com/office/drawing/2014/main" id="{7B12C721-860C-F599-1B2E-97267EC4E342}"/>
                </a:ext>
              </a:extLst>
            </p:cNvPr>
            <p:cNvSpPr/>
            <p:nvPr/>
          </p:nvSpPr>
          <p:spPr>
            <a:xfrm>
              <a:off x="1941326" y="4387103"/>
              <a:ext cx="206940" cy="53861"/>
            </a:xfrm>
            <a:prstGeom prst="rect">
              <a:avLst/>
            </a:prstGeom>
          </p:spPr>
          <p:txBody>
            <a:bodyPr wrap="square" lIns="0" tIns="0" rIns="0" bIns="0">
              <a:spAutoFit/>
            </a:bodyPr>
            <a:lstStyle/>
            <a:p>
              <a:pPr algn="r"/>
              <a:r>
                <a:rPr lang="en-US" altLang="ja-JP" sz="350" dirty="0">
                  <a:latin typeface="+mn-ea"/>
                </a:rPr>
                <a:t>※1</a:t>
              </a:r>
              <a:endParaRPr lang="ja-JP" altLang="en-US" sz="350" dirty="0">
                <a:latin typeface="+mn-ea"/>
              </a:endParaRPr>
            </a:p>
          </p:txBody>
        </p:sp>
        <p:sp>
          <p:nvSpPr>
            <p:cNvPr id="77" name="正方形/長方形 76">
              <a:extLst>
                <a:ext uri="{FF2B5EF4-FFF2-40B4-BE49-F238E27FC236}">
                  <a16:creationId xmlns:a16="http://schemas.microsoft.com/office/drawing/2014/main" id="{1763A773-F2BD-6C6C-93EB-F9DE0EFE820B}"/>
                </a:ext>
              </a:extLst>
            </p:cNvPr>
            <p:cNvSpPr/>
            <p:nvPr/>
          </p:nvSpPr>
          <p:spPr>
            <a:xfrm>
              <a:off x="2824863" y="4387103"/>
              <a:ext cx="206940" cy="53861"/>
            </a:xfrm>
            <a:prstGeom prst="rect">
              <a:avLst/>
            </a:prstGeom>
          </p:spPr>
          <p:txBody>
            <a:bodyPr wrap="square" lIns="0" tIns="0" rIns="0" bIns="0">
              <a:spAutoFit/>
            </a:bodyPr>
            <a:lstStyle/>
            <a:p>
              <a:pPr algn="r"/>
              <a:r>
                <a:rPr lang="en-US" altLang="ja-JP" sz="350" dirty="0">
                  <a:latin typeface="+mn-ea"/>
                </a:rPr>
                <a:t>※2</a:t>
              </a:r>
              <a:endParaRPr lang="ja-JP" altLang="en-US" sz="350" dirty="0">
                <a:latin typeface="+mn-ea"/>
              </a:endParaRPr>
            </a:p>
          </p:txBody>
        </p:sp>
        <p:pic>
          <p:nvPicPr>
            <p:cNvPr id="64" name="図 63">
              <a:extLst>
                <a:ext uri="{FF2B5EF4-FFF2-40B4-BE49-F238E27FC236}">
                  <a16:creationId xmlns:a16="http://schemas.microsoft.com/office/drawing/2014/main" id="{2255D3A0-B4C0-F42C-C346-6CC7276EFE7C}"/>
                </a:ext>
              </a:extLst>
            </p:cNvPr>
            <p:cNvPicPr>
              <a:picLocks noChangeAspect="1"/>
            </p:cNvPicPr>
            <p:nvPr/>
          </p:nvPicPr>
          <p:blipFill>
            <a:blip r:embed="rId9"/>
            <a:stretch>
              <a:fillRect/>
            </a:stretch>
          </p:blipFill>
          <p:spPr>
            <a:xfrm>
              <a:off x="805845" y="4104366"/>
              <a:ext cx="261818" cy="288000"/>
            </a:xfrm>
            <a:prstGeom prst="rect">
              <a:avLst/>
            </a:prstGeom>
          </p:spPr>
        </p:pic>
        <p:pic>
          <p:nvPicPr>
            <p:cNvPr id="65" name="図 64">
              <a:extLst>
                <a:ext uri="{FF2B5EF4-FFF2-40B4-BE49-F238E27FC236}">
                  <a16:creationId xmlns:a16="http://schemas.microsoft.com/office/drawing/2014/main" id="{602E1D8E-573B-51BB-46A5-D8E25FF82ABB}"/>
                </a:ext>
              </a:extLst>
            </p:cNvPr>
            <p:cNvPicPr>
              <a:picLocks noChangeAspect="1"/>
            </p:cNvPicPr>
            <p:nvPr/>
          </p:nvPicPr>
          <p:blipFill>
            <a:blip r:embed="rId10"/>
            <a:stretch>
              <a:fillRect/>
            </a:stretch>
          </p:blipFill>
          <p:spPr>
            <a:xfrm>
              <a:off x="142875" y="4104366"/>
              <a:ext cx="261819" cy="288000"/>
            </a:xfrm>
            <a:prstGeom prst="rect">
              <a:avLst/>
            </a:prstGeom>
          </p:spPr>
        </p:pic>
        <p:pic>
          <p:nvPicPr>
            <p:cNvPr id="68" name="図 67">
              <a:extLst>
                <a:ext uri="{FF2B5EF4-FFF2-40B4-BE49-F238E27FC236}">
                  <a16:creationId xmlns:a16="http://schemas.microsoft.com/office/drawing/2014/main" id="{88DFFDED-BB16-602E-85C4-6F873A7CB4A8}"/>
                </a:ext>
              </a:extLst>
            </p:cNvPr>
            <p:cNvPicPr>
              <a:picLocks noChangeAspect="1"/>
            </p:cNvPicPr>
            <p:nvPr/>
          </p:nvPicPr>
          <p:blipFill>
            <a:blip r:embed="rId11"/>
            <a:stretch>
              <a:fillRect/>
            </a:stretch>
          </p:blipFill>
          <p:spPr>
            <a:xfrm>
              <a:off x="1910794" y="4104366"/>
              <a:ext cx="261819" cy="288000"/>
            </a:xfrm>
            <a:prstGeom prst="rect">
              <a:avLst/>
            </a:prstGeom>
          </p:spPr>
        </p:pic>
        <p:pic>
          <p:nvPicPr>
            <p:cNvPr id="69" name="図 68">
              <a:extLst>
                <a:ext uri="{FF2B5EF4-FFF2-40B4-BE49-F238E27FC236}">
                  <a16:creationId xmlns:a16="http://schemas.microsoft.com/office/drawing/2014/main" id="{B8AD1B6C-E082-AD04-E185-67E27D140F6A}"/>
                </a:ext>
              </a:extLst>
            </p:cNvPr>
            <p:cNvPicPr>
              <a:picLocks noChangeAspect="1"/>
            </p:cNvPicPr>
            <p:nvPr/>
          </p:nvPicPr>
          <p:blipFill>
            <a:blip r:embed="rId12"/>
            <a:stretch>
              <a:fillRect/>
            </a:stretch>
          </p:blipFill>
          <p:spPr>
            <a:xfrm>
              <a:off x="2131784" y="4104366"/>
              <a:ext cx="261819" cy="288000"/>
            </a:xfrm>
            <a:prstGeom prst="rect">
              <a:avLst/>
            </a:prstGeom>
          </p:spPr>
        </p:pic>
        <p:pic>
          <p:nvPicPr>
            <p:cNvPr id="70" name="図 69">
              <a:extLst>
                <a:ext uri="{FF2B5EF4-FFF2-40B4-BE49-F238E27FC236}">
                  <a16:creationId xmlns:a16="http://schemas.microsoft.com/office/drawing/2014/main" id="{FE0BE354-3E76-3AEA-75A2-42E50F7FB581}"/>
                </a:ext>
              </a:extLst>
            </p:cNvPr>
            <p:cNvPicPr>
              <a:picLocks noChangeAspect="1"/>
            </p:cNvPicPr>
            <p:nvPr/>
          </p:nvPicPr>
          <p:blipFill>
            <a:blip r:embed="rId13"/>
            <a:stretch>
              <a:fillRect/>
            </a:stretch>
          </p:blipFill>
          <p:spPr>
            <a:xfrm>
              <a:off x="2352774" y="4104366"/>
              <a:ext cx="261819" cy="288000"/>
            </a:xfrm>
            <a:prstGeom prst="rect">
              <a:avLst/>
            </a:prstGeom>
          </p:spPr>
        </p:pic>
        <p:pic>
          <p:nvPicPr>
            <p:cNvPr id="71" name="図 70">
              <a:extLst>
                <a:ext uri="{FF2B5EF4-FFF2-40B4-BE49-F238E27FC236}">
                  <a16:creationId xmlns:a16="http://schemas.microsoft.com/office/drawing/2014/main" id="{691C9A93-7BD0-435D-AD6A-9025549C7855}"/>
                </a:ext>
              </a:extLst>
            </p:cNvPr>
            <p:cNvPicPr>
              <a:picLocks noChangeAspect="1"/>
            </p:cNvPicPr>
            <p:nvPr/>
          </p:nvPicPr>
          <p:blipFill>
            <a:blip r:embed="rId14"/>
            <a:stretch>
              <a:fillRect/>
            </a:stretch>
          </p:blipFill>
          <p:spPr>
            <a:xfrm>
              <a:off x="2573764" y="4104366"/>
              <a:ext cx="261819" cy="288000"/>
            </a:xfrm>
            <a:prstGeom prst="rect">
              <a:avLst/>
            </a:prstGeom>
          </p:spPr>
        </p:pic>
        <p:pic>
          <p:nvPicPr>
            <p:cNvPr id="72" name="図 71">
              <a:extLst>
                <a:ext uri="{FF2B5EF4-FFF2-40B4-BE49-F238E27FC236}">
                  <a16:creationId xmlns:a16="http://schemas.microsoft.com/office/drawing/2014/main" id="{797732BB-95FF-878A-26F8-6B48A69A8464}"/>
                </a:ext>
              </a:extLst>
            </p:cNvPr>
            <p:cNvPicPr>
              <a:picLocks noChangeAspect="1"/>
            </p:cNvPicPr>
            <p:nvPr/>
          </p:nvPicPr>
          <p:blipFill>
            <a:blip r:embed="rId15"/>
            <a:stretch>
              <a:fillRect/>
            </a:stretch>
          </p:blipFill>
          <p:spPr>
            <a:xfrm>
              <a:off x="2794754" y="4104366"/>
              <a:ext cx="261819" cy="288000"/>
            </a:xfrm>
            <a:prstGeom prst="rect">
              <a:avLst/>
            </a:prstGeom>
          </p:spPr>
        </p:pic>
        <p:pic>
          <p:nvPicPr>
            <p:cNvPr id="73" name="図 72">
              <a:extLst>
                <a:ext uri="{FF2B5EF4-FFF2-40B4-BE49-F238E27FC236}">
                  <a16:creationId xmlns:a16="http://schemas.microsoft.com/office/drawing/2014/main" id="{F537F6CC-E477-F9EA-2A09-4F5CE1DFB4A5}"/>
                </a:ext>
              </a:extLst>
            </p:cNvPr>
            <p:cNvPicPr>
              <a:picLocks noChangeAspect="1"/>
            </p:cNvPicPr>
            <p:nvPr/>
          </p:nvPicPr>
          <p:blipFill>
            <a:blip r:embed="rId16"/>
            <a:stretch>
              <a:fillRect/>
            </a:stretch>
          </p:blipFill>
          <p:spPr>
            <a:xfrm>
              <a:off x="3236737" y="4104366"/>
              <a:ext cx="261819" cy="288000"/>
            </a:xfrm>
            <a:prstGeom prst="rect">
              <a:avLst/>
            </a:prstGeom>
          </p:spPr>
        </p:pic>
        <p:pic>
          <p:nvPicPr>
            <p:cNvPr id="78" name="図 77">
              <a:extLst>
                <a:ext uri="{FF2B5EF4-FFF2-40B4-BE49-F238E27FC236}">
                  <a16:creationId xmlns:a16="http://schemas.microsoft.com/office/drawing/2014/main" id="{FFFDC4B9-1447-C67A-535C-376909717222}"/>
                </a:ext>
              </a:extLst>
            </p:cNvPr>
            <p:cNvPicPr>
              <a:picLocks noChangeAspect="1"/>
            </p:cNvPicPr>
            <p:nvPr/>
          </p:nvPicPr>
          <p:blipFill>
            <a:blip r:embed="rId17"/>
            <a:stretch>
              <a:fillRect/>
            </a:stretch>
          </p:blipFill>
          <p:spPr>
            <a:xfrm>
              <a:off x="3457730" y="4104366"/>
              <a:ext cx="264436" cy="288000"/>
            </a:xfrm>
            <a:prstGeom prst="rect">
              <a:avLst/>
            </a:prstGeom>
          </p:spPr>
        </p:pic>
        <p:pic>
          <p:nvPicPr>
            <p:cNvPr id="80" name="図 79">
              <a:extLst>
                <a:ext uri="{FF2B5EF4-FFF2-40B4-BE49-F238E27FC236}">
                  <a16:creationId xmlns:a16="http://schemas.microsoft.com/office/drawing/2014/main" id="{32362414-41E9-320F-CCB4-CF228D9CBB62}"/>
                </a:ext>
              </a:extLst>
            </p:cNvPr>
            <p:cNvPicPr>
              <a:picLocks noChangeAspect="1"/>
            </p:cNvPicPr>
            <p:nvPr/>
          </p:nvPicPr>
          <p:blipFill>
            <a:blip r:embed="rId18"/>
            <a:stretch>
              <a:fillRect/>
            </a:stretch>
          </p:blipFill>
          <p:spPr>
            <a:xfrm>
              <a:off x="3015745" y="4104366"/>
              <a:ext cx="261818" cy="288000"/>
            </a:xfrm>
            <a:prstGeom prst="rect">
              <a:avLst/>
            </a:prstGeom>
          </p:spPr>
        </p:pic>
        <p:pic>
          <p:nvPicPr>
            <p:cNvPr id="81" name="図 80">
              <a:extLst>
                <a:ext uri="{FF2B5EF4-FFF2-40B4-BE49-F238E27FC236}">
                  <a16:creationId xmlns:a16="http://schemas.microsoft.com/office/drawing/2014/main" id="{0054CC58-828B-EBD7-FEB7-AC74F1D09E2D}"/>
                </a:ext>
              </a:extLst>
            </p:cNvPr>
            <p:cNvPicPr>
              <a:picLocks noChangeAspect="1"/>
            </p:cNvPicPr>
            <p:nvPr/>
          </p:nvPicPr>
          <p:blipFill>
            <a:blip r:embed="rId19"/>
            <a:stretch>
              <a:fillRect/>
            </a:stretch>
          </p:blipFill>
          <p:spPr>
            <a:xfrm>
              <a:off x="1026835" y="4104366"/>
              <a:ext cx="261818" cy="288000"/>
            </a:xfrm>
            <a:prstGeom prst="rect">
              <a:avLst/>
            </a:prstGeom>
          </p:spPr>
        </p:pic>
        <p:pic>
          <p:nvPicPr>
            <p:cNvPr id="82" name="図 81">
              <a:extLst>
                <a:ext uri="{FF2B5EF4-FFF2-40B4-BE49-F238E27FC236}">
                  <a16:creationId xmlns:a16="http://schemas.microsoft.com/office/drawing/2014/main" id="{FEE30817-D88F-546B-CB64-358BB8CC5059}"/>
                </a:ext>
              </a:extLst>
            </p:cNvPr>
            <p:cNvPicPr>
              <a:picLocks noChangeAspect="1"/>
            </p:cNvPicPr>
            <p:nvPr/>
          </p:nvPicPr>
          <p:blipFill>
            <a:blip r:embed="rId20"/>
            <a:stretch>
              <a:fillRect/>
            </a:stretch>
          </p:blipFill>
          <p:spPr>
            <a:xfrm>
              <a:off x="1247825" y="4104366"/>
              <a:ext cx="261818" cy="288000"/>
            </a:xfrm>
            <a:prstGeom prst="rect">
              <a:avLst/>
            </a:prstGeom>
          </p:spPr>
        </p:pic>
        <p:pic>
          <p:nvPicPr>
            <p:cNvPr id="83" name="図 82">
              <a:extLst>
                <a:ext uri="{FF2B5EF4-FFF2-40B4-BE49-F238E27FC236}">
                  <a16:creationId xmlns:a16="http://schemas.microsoft.com/office/drawing/2014/main" id="{41146E85-BD7F-C7E6-0D71-7F2187E81C5B}"/>
                </a:ext>
              </a:extLst>
            </p:cNvPr>
            <p:cNvPicPr>
              <a:picLocks noChangeAspect="1"/>
            </p:cNvPicPr>
            <p:nvPr/>
          </p:nvPicPr>
          <p:blipFill>
            <a:blip r:embed="rId21"/>
            <a:stretch>
              <a:fillRect/>
            </a:stretch>
          </p:blipFill>
          <p:spPr>
            <a:xfrm>
              <a:off x="1468815" y="4104366"/>
              <a:ext cx="261818" cy="288000"/>
            </a:xfrm>
            <a:prstGeom prst="rect">
              <a:avLst/>
            </a:prstGeom>
          </p:spPr>
        </p:pic>
        <p:pic>
          <p:nvPicPr>
            <p:cNvPr id="84" name="図 83">
              <a:extLst>
                <a:ext uri="{FF2B5EF4-FFF2-40B4-BE49-F238E27FC236}">
                  <a16:creationId xmlns:a16="http://schemas.microsoft.com/office/drawing/2014/main" id="{21FBC56C-4EA3-6DF5-5B9B-2C8762C8C0BF}"/>
                </a:ext>
              </a:extLst>
            </p:cNvPr>
            <p:cNvPicPr>
              <a:picLocks noChangeAspect="1"/>
            </p:cNvPicPr>
            <p:nvPr/>
          </p:nvPicPr>
          <p:blipFill>
            <a:blip r:embed="rId22"/>
            <a:stretch>
              <a:fillRect/>
            </a:stretch>
          </p:blipFill>
          <p:spPr>
            <a:xfrm>
              <a:off x="584855" y="4104366"/>
              <a:ext cx="261818" cy="288000"/>
            </a:xfrm>
            <a:prstGeom prst="rect">
              <a:avLst/>
            </a:prstGeom>
          </p:spPr>
        </p:pic>
        <p:pic>
          <p:nvPicPr>
            <p:cNvPr id="85" name="図 84">
              <a:extLst>
                <a:ext uri="{FF2B5EF4-FFF2-40B4-BE49-F238E27FC236}">
                  <a16:creationId xmlns:a16="http://schemas.microsoft.com/office/drawing/2014/main" id="{1D934CB0-5F27-93DF-4D59-2EEB082FF879}"/>
                </a:ext>
              </a:extLst>
            </p:cNvPr>
            <p:cNvPicPr>
              <a:picLocks noChangeAspect="1"/>
            </p:cNvPicPr>
            <p:nvPr/>
          </p:nvPicPr>
          <p:blipFill>
            <a:blip r:embed="rId23"/>
            <a:stretch>
              <a:fillRect/>
            </a:stretch>
          </p:blipFill>
          <p:spPr>
            <a:xfrm>
              <a:off x="363865" y="4104366"/>
              <a:ext cx="261818" cy="288000"/>
            </a:xfrm>
            <a:prstGeom prst="rect">
              <a:avLst/>
            </a:prstGeom>
          </p:spPr>
        </p:pic>
        <p:pic>
          <p:nvPicPr>
            <p:cNvPr id="2" name="図 1">
              <a:extLst>
                <a:ext uri="{FF2B5EF4-FFF2-40B4-BE49-F238E27FC236}">
                  <a16:creationId xmlns:a16="http://schemas.microsoft.com/office/drawing/2014/main" id="{BF9B861F-38EA-AD48-A912-AB4B6E2E247C}"/>
                </a:ext>
              </a:extLst>
            </p:cNvPr>
            <p:cNvPicPr>
              <a:picLocks noChangeAspect="1"/>
            </p:cNvPicPr>
            <p:nvPr/>
          </p:nvPicPr>
          <p:blipFill>
            <a:blip r:embed="rId24"/>
            <a:stretch>
              <a:fillRect/>
            </a:stretch>
          </p:blipFill>
          <p:spPr>
            <a:xfrm>
              <a:off x="1689805" y="4104366"/>
              <a:ext cx="261818" cy="288000"/>
            </a:xfrm>
            <a:prstGeom prst="rect">
              <a:avLst/>
            </a:prstGeom>
          </p:spPr>
        </p:pic>
      </p:grpSp>
      <p:sp>
        <p:nvSpPr>
          <p:cNvPr id="5" name="正方形/長方形 4">
            <a:extLst>
              <a:ext uri="{FF2B5EF4-FFF2-40B4-BE49-F238E27FC236}">
                <a16:creationId xmlns:a16="http://schemas.microsoft.com/office/drawing/2014/main" id="{A13EDD8E-C54B-29FA-6F60-C410BB743CC6}"/>
              </a:ext>
            </a:extLst>
          </p:cNvPr>
          <p:cNvSpPr/>
          <p:nvPr/>
        </p:nvSpPr>
        <p:spPr>
          <a:xfrm>
            <a:off x="147622" y="4450464"/>
            <a:ext cx="4768865" cy="184666"/>
          </a:xfrm>
          <a:prstGeom prst="rect">
            <a:avLst/>
          </a:prstGeom>
        </p:spPr>
        <p:txBody>
          <a:bodyPr wrap="square" lIns="0" tIns="0" rIns="0" bIns="0">
            <a:spAutoFit/>
          </a:bodyPr>
          <a:lstStyle/>
          <a:p>
            <a:r>
              <a:rPr lang="ja-JP" altLang="en-US" sz="400" dirty="0">
                <a:latin typeface="+mn-ea"/>
              </a:rPr>
              <a:t>●「エコ配慮」とは、木質系の再生資源及びパナソニック独自基準に基づく、再生可能な森林から産出された木材（森林認証材、植林材、国産材など）を使用していることを表しています。</a:t>
            </a:r>
          </a:p>
          <a:p>
            <a:r>
              <a:rPr lang="en-US" altLang="ja-JP" sz="400" dirty="0">
                <a:latin typeface="+mn-ea"/>
              </a:rPr>
              <a:t>※1 </a:t>
            </a:r>
            <a:r>
              <a:rPr lang="ja-JP" altLang="en-US" sz="400" dirty="0">
                <a:latin typeface="+mn-ea"/>
              </a:rPr>
              <a:t>表面保護のためワックスもかけられますが、床材表面の塗膜性能は発揮できなくなります。</a:t>
            </a:r>
          </a:p>
          <a:p>
            <a:r>
              <a:rPr lang="en-US" altLang="ja-JP" sz="400" dirty="0">
                <a:latin typeface="+mn-ea"/>
              </a:rPr>
              <a:t>※2 </a:t>
            </a:r>
            <a:r>
              <a:rPr lang="ja-JP" altLang="en-US" sz="400" dirty="0">
                <a:latin typeface="+mn-ea"/>
              </a:rPr>
              <a:t>球状及び金属製キャスターや、小径のキャスター付き家具はご使用をお避けください。へこみや傷が発生する場合があります。</a:t>
            </a:r>
          </a:p>
        </p:txBody>
      </p:sp>
      <p:grpSp>
        <p:nvGrpSpPr>
          <p:cNvPr id="6" name="グループ化 5">
            <a:extLst>
              <a:ext uri="{FF2B5EF4-FFF2-40B4-BE49-F238E27FC236}">
                <a16:creationId xmlns:a16="http://schemas.microsoft.com/office/drawing/2014/main" id="{5695BDB8-D3AA-0ED8-8D0D-9DCD0D32FFCE}"/>
              </a:ext>
            </a:extLst>
          </p:cNvPr>
          <p:cNvGrpSpPr/>
          <p:nvPr/>
        </p:nvGrpSpPr>
        <p:grpSpPr>
          <a:xfrm>
            <a:off x="141775" y="4727418"/>
            <a:ext cx="7702078" cy="1943616"/>
            <a:chOff x="141775" y="4727418"/>
            <a:chExt cx="7702078" cy="1943616"/>
          </a:xfrm>
        </p:grpSpPr>
        <p:sp>
          <p:nvSpPr>
            <p:cNvPr id="7" name="Rectangle 14">
              <a:extLst>
                <a:ext uri="{FF2B5EF4-FFF2-40B4-BE49-F238E27FC236}">
                  <a16:creationId xmlns:a16="http://schemas.microsoft.com/office/drawing/2014/main" id="{D2D276AC-4B1C-181B-08C4-0A322FCC55C2}"/>
                </a:ext>
              </a:extLst>
            </p:cNvPr>
            <p:cNvSpPr>
              <a:spLocks noChangeArrowheads="1"/>
            </p:cNvSpPr>
            <p:nvPr/>
          </p:nvSpPr>
          <p:spPr bwMode="auto">
            <a:xfrm>
              <a:off x="141775" y="4727418"/>
              <a:ext cx="7702078" cy="1943616"/>
            </a:xfrm>
            <a:prstGeom prst="rect">
              <a:avLst/>
            </a:prstGeom>
            <a:solidFill>
              <a:srgbClr val="CCCC00">
                <a:alpha val="16078"/>
              </a:srgbClr>
            </a:solidFill>
            <a:ln w="6350">
              <a:solidFill>
                <a:srgbClr val="FFFFE7"/>
              </a:solidFill>
              <a:miter lim="800000"/>
              <a:headEnd/>
              <a:tailEnd/>
            </a:ln>
            <a:effectLst/>
          </p:spPr>
          <p:txBody>
            <a:bodyPr wrap="none" anchor="ctr"/>
            <a:lstStyle/>
            <a:p>
              <a:pPr algn="ctr"/>
              <a:endParaRPr lang="ja-JP" altLang="en-US" sz="1200" dirty="0">
                <a:solidFill>
                  <a:srgbClr val="009999"/>
                </a:solidFill>
                <a:latin typeface="+mn-ea"/>
              </a:endParaRPr>
            </a:p>
          </p:txBody>
        </p:sp>
        <p:sp>
          <p:nvSpPr>
            <p:cNvPr id="14" name="正方形/長方形 13">
              <a:extLst>
                <a:ext uri="{FF2B5EF4-FFF2-40B4-BE49-F238E27FC236}">
                  <a16:creationId xmlns:a16="http://schemas.microsoft.com/office/drawing/2014/main" id="{3EAB8E4D-C051-0FB5-982E-DAEF34E37FCC}"/>
                </a:ext>
              </a:extLst>
            </p:cNvPr>
            <p:cNvSpPr/>
            <p:nvPr/>
          </p:nvSpPr>
          <p:spPr>
            <a:xfrm>
              <a:off x="142876" y="4822188"/>
              <a:ext cx="7690444" cy="184666"/>
            </a:xfrm>
            <a:prstGeom prst="rect">
              <a:avLst/>
            </a:prstGeom>
          </p:spPr>
          <p:txBody>
            <a:bodyPr wrap="square" lIns="0" tIns="0" rIns="0" bIns="0">
              <a:spAutoFit/>
            </a:bodyPr>
            <a:lstStyle/>
            <a:p>
              <a:pPr algn="ctr"/>
              <a:r>
                <a:rPr lang="ja-JP" altLang="en-US" sz="1200" b="1" dirty="0">
                  <a:solidFill>
                    <a:srgbClr val="953735"/>
                  </a:solidFill>
                  <a:latin typeface="+mn-ea"/>
                </a:rPr>
                <a:t>お手頃価格でお届けする、ベーシックな床材です。</a:t>
              </a:r>
            </a:p>
          </p:txBody>
        </p:sp>
        <p:grpSp>
          <p:nvGrpSpPr>
            <p:cNvPr id="11" name="グループ化 10">
              <a:extLst>
                <a:ext uri="{FF2B5EF4-FFF2-40B4-BE49-F238E27FC236}">
                  <a16:creationId xmlns:a16="http://schemas.microsoft.com/office/drawing/2014/main" id="{A3D79BB8-EE3B-B551-ACBD-17CF54636D50}"/>
                </a:ext>
              </a:extLst>
            </p:cNvPr>
            <p:cNvGrpSpPr/>
            <p:nvPr/>
          </p:nvGrpSpPr>
          <p:grpSpPr>
            <a:xfrm>
              <a:off x="258860" y="5096351"/>
              <a:ext cx="1395648" cy="1389918"/>
              <a:chOff x="258860" y="5096351"/>
              <a:chExt cx="1395648" cy="1389918"/>
            </a:xfrm>
          </p:grpSpPr>
          <p:grpSp>
            <p:nvGrpSpPr>
              <p:cNvPr id="117" name="グループ化 116">
                <a:extLst>
                  <a:ext uri="{FF2B5EF4-FFF2-40B4-BE49-F238E27FC236}">
                    <a16:creationId xmlns:a16="http://schemas.microsoft.com/office/drawing/2014/main" id="{08F6DC97-A3FD-090D-30B6-F6D42ADAD4F6}"/>
                  </a:ext>
                </a:extLst>
              </p:cNvPr>
              <p:cNvGrpSpPr/>
              <p:nvPr/>
            </p:nvGrpSpPr>
            <p:grpSpPr>
              <a:xfrm>
                <a:off x="258860" y="5989644"/>
                <a:ext cx="1395648" cy="496625"/>
                <a:chOff x="258860" y="5989644"/>
                <a:chExt cx="1395648" cy="496625"/>
              </a:xfrm>
            </p:grpSpPr>
            <p:sp>
              <p:nvSpPr>
                <p:cNvPr id="26" name="正方形/長方形 25">
                  <a:extLst>
                    <a:ext uri="{FF2B5EF4-FFF2-40B4-BE49-F238E27FC236}">
                      <a16:creationId xmlns:a16="http://schemas.microsoft.com/office/drawing/2014/main" id="{C27619CD-DDDD-C2BC-C800-74090764E71F}"/>
                    </a:ext>
                  </a:extLst>
                </p:cNvPr>
                <p:cNvSpPr/>
                <p:nvPr/>
              </p:nvSpPr>
              <p:spPr>
                <a:xfrm>
                  <a:off x="258860" y="5989644"/>
                  <a:ext cx="1395648" cy="246221"/>
                </a:xfrm>
                <a:prstGeom prst="rect">
                  <a:avLst/>
                </a:prstGeom>
              </p:spPr>
              <p:txBody>
                <a:bodyPr wrap="square" lIns="0" tIns="0" rIns="0" bIns="0">
                  <a:spAutoFit/>
                </a:bodyPr>
                <a:lstStyle/>
                <a:p>
                  <a:r>
                    <a:rPr lang="ja-JP" altLang="en-US" sz="800" b="1" dirty="0">
                      <a:latin typeface="+mn-ea"/>
                    </a:rPr>
                    <a:t>熱に強いから、</a:t>
                  </a:r>
                </a:p>
                <a:p>
                  <a:r>
                    <a:rPr lang="ja-JP" altLang="en-US" sz="800" b="1" dirty="0">
                      <a:latin typeface="+mn-ea"/>
                    </a:rPr>
                    <a:t>床暖房の仕上げ材に使える。</a:t>
                  </a:r>
                </a:p>
              </p:txBody>
            </p:sp>
            <p:sp>
              <p:nvSpPr>
                <p:cNvPr id="29" name="正方形/長方形 28">
                  <a:extLst>
                    <a:ext uri="{FF2B5EF4-FFF2-40B4-BE49-F238E27FC236}">
                      <a16:creationId xmlns:a16="http://schemas.microsoft.com/office/drawing/2014/main" id="{6356C4A4-CCB1-6186-C5FE-3CB0A01F6645}"/>
                    </a:ext>
                  </a:extLst>
                </p:cNvPr>
                <p:cNvSpPr/>
                <p:nvPr/>
              </p:nvSpPr>
              <p:spPr>
                <a:xfrm>
                  <a:off x="258860" y="6301603"/>
                  <a:ext cx="1250783" cy="184666"/>
                </a:xfrm>
                <a:prstGeom prst="rect">
                  <a:avLst/>
                </a:prstGeom>
              </p:spPr>
              <p:txBody>
                <a:bodyPr wrap="square" lIns="0" tIns="0" rIns="0" bIns="0">
                  <a:spAutoFit/>
                </a:bodyPr>
                <a:lstStyle/>
                <a:p>
                  <a:r>
                    <a:rPr lang="ja-JP" altLang="en-US" sz="600" dirty="0">
                      <a:latin typeface="+mn-ea"/>
                    </a:rPr>
                    <a:t>暖房器具を出し入れする手間がなく、冬の室内でも快適に過ごせます。</a:t>
                  </a:r>
                </a:p>
              </p:txBody>
            </p:sp>
          </p:grpSp>
          <p:pic>
            <p:nvPicPr>
              <p:cNvPr id="8" name="図 7">
                <a:extLst>
                  <a:ext uri="{FF2B5EF4-FFF2-40B4-BE49-F238E27FC236}">
                    <a16:creationId xmlns:a16="http://schemas.microsoft.com/office/drawing/2014/main" id="{478C3A45-0737-1B48-93B0-D4C4EA1D0749}"/>
                  </a:ext>
                </a:extLst>
              </p:cNvPr>
              <p:cNvPicPr>
                <a:picLocks noChangeAspect="1"/>
              </p:cNvPicPr>
              <p:nvPr/>
            </p:nvPicPr>
            <p:blipFill>
              <a:blip r:embed="rId25"/>
              <a:stretch>
                <a:fillRect/>
              </a:stretch>
            </p:blipFill>
            <p:spPr>
              <a:xfrm>
                <a:off x="258860" y="5096351"/>
                <a:ext cx="1281751" cy="856800"/>
              </a:xfrm>
              <a:prstGeom prst="rect">
                <a:avLst/>
              </a:prstGeom>
            </p:spPr>
          </p:pic>
        </p:grpSp>
        <p:grpSp>
          <p:nvGrpSpPr>
            <p:cNvPr id="25" name="グループ化 24">
              <a:extLst>
                <a:ext uri="{FF2B5EF4-FFF2-40B4-BE49-F238E27FC236}">
                  <a16:creationId xmlns:a16="http://schemas.microsoft.com/office/drawing/2014/main" id="{BDDB08D9-C68C-2355-01DA-2FAF6630B505}"/>
                </a:ext>
              </a:extLst>
            </p:cNvPr>
            <p:cNvGrpSpPr/>
            <p:nvPr/>
          </p:nvGrpSpPr>
          <p:grpSpPr>
            <a:xfrm>
              <a:off x="6549881" y="5096351"/>
              <a:ext cx="1191118" cy="1482251"/>
              <a:chOff x="6549881" y="5096351"/>
              <a:chExt cx="1191118" cy="1482251"/>
            </a:xfrm>
          </p:grpSpPr>
          <p:grpSp>
            <p:nvGrpSpPr>
              <p:cNvPr id="48" name="グループ化 47">
                <a:extLst>
                  <a:ext uri="{FF2B5EF4-FFF2-40B4-BE49-F238E27FC236}">
                    <a16:creationId xmlns:a16="http://schemas.microsoft.com/office/drawing/2014/main" id="{0F3AA8CA-D011-DFDC-C267-FE17F0680C99}"/>
                  </a:ext>
                </a:extLst>
              </p:cNvPr>
              <p:cNvGrpSpPr/>
              <p:nvPr/>
            </p:nvGrpSpPr>
            <p:grpSpPr>
              <a:xfrm>
                <a:off x="6549881" y="5989644"/>
                <a:ext cx="1191118" cy="588958"/>
                <a:chOff x="6054271" y="5989644"/>
                <a:chExt cx="1191118" cy="588958"/>
              </a:xfrm>
            </p:grpSpPr>
            <p:sp>
              <p:nvSpPr>
                <p:cNvPr id="49" name="正方形/長方形 48">
                  <a:extLst>
                    <a:ext uri="{FF2B5EF4-FFF2-40B4-BE49-F238E27FC236}">
                      <a16:creationId xmlns:a16="http://schemas.microsoft.com/office/drawing/2014/main" id="{4A2AD155-F990-DDC8-795F-50CF778517AD}"/>
                    </a:ext>
                  </a:extLst>
                </p:cNvPr>
                <p:cNvSpPr/>
                <p:nvPr/>
              </p:nvSpPr>
              <p:spPr>
                <a:xfrm>
                  <a:off x="6054272" y="6301603"/>
                  <a:ext cx="1176794" cy="276999"/>
                </a:xfrm>
                <a:prstGeom prst="rect">
                  <a:avLst/>
                </a:prstGeom>
              </p:spPr>
              <p:txBody>
                <a:bodyPr wrap="square" lIns="0" tIns="0" rIns="0" bIns="0">
                  <a:spAutoFit/>
                </a:bodyPr>
                <a:lstStyle/>
                <a:p>
                  <a:r>
                    <a:rPr lang="ja-JP" altLang="en-US" sz="600" dirty="0">
                      <a:latin typeface="+mn-ea"/>
                    </a:rPr>
                    <a:t>二重床、防音マット（当社品のみ）の下地対応により、お使いいただける幅が広がりました。</a:t>
                  </a:r>
                </a:p>
              </p:txBody>
            </p:sp>
            <p:sp>
              <p:nvSpPr>
                <p:cNvPr id="50" name="正方形/長方形 49">
                  <a:extLst>
                    <a:ext uri="{FF2B5EF4-FFF2-40B4-BE49-F238E27FC236}">
                      <a16:creationId xmlns:a16="http://schemas.microsoft.com/office/drawing/2014/main" id="{298D70FD-B130-A7B2-C15A-18233C60B776}"/>
                    </a:ext>
                  </a:extLst>
                </p:cNvPr>
                <p:cNvSpPr/>
                <p:nvPr/>
              </p:nvSpPr>
              <p:spPr>
                <a:xfrm>
                  <a:off x="6054271" y="5989644"/>
                  <a:ext cx="1191118" cy="246221"/>
                </a:xfrm>
                <a:prstGeom prst="rect">
                  <a:avLst/>
                </a:prstGeom>
              </p:spPr>
              <p:txBody>
                <a:bodyPr wrap="square" lIns="0" tIns="0" rIns="0" bIns="0">
                  <a:spAutoFit/>
                </a:bodyPr>
                <a:lstStyle/>
                <a:p>
                  <a:r>
                    <a:rPr lang="ja-JP" altLang="en-US" sz="800" b="1" dirty="0">
                      <a:latin typeface="+mn-ea"/>
                    </a:rPr>
                    <a:t>二重床、防音マット（当社品のみ）の下地に対応。</a:t>
                  </a:r>
                </a:p>
              </p:txBody>
            </p:sp>
          </p:grpSp>
          <p:pic>
            <p:nvPicPr>
              <p:cNvPr id="121" name="図 120">
                <a:extLst>
                  <a:ext uri="{FF2B5EF4-FFF2-40B4-BE49-F238E27FC236}">
                    <a16:creationId xmlns:a16="http://schemas.microsoft.com/office/drawing/2014/main" id="{CD48B6FD-FDBB-F78E-2925-928517055B50}"/>
                  </a:ext>
                </a:extLst>
              </p:cNvPr>
              <p:cNvPicPr>
                <a:picLocks noChangeAspect="1"/>
              </p:cNvPicPr>
              <p:nvPr/>
            </p:nvPicPr>
            <p:blipFill>
              <a:blip r:embed="rId26"/>
              <a:stretch>
                <a:fillRect/>
              </a:stretch>
            </p:blipFill>
            <p:spPr>
              <a:xfrm>
                <a:off x="6556681" y="5096351"/>
                <a:ext cx="1169994" cy="856800"/>
              </a:xfrm>
              <a:prstGeom prst="rect">
                <a:avLst/>
              </a:prstGeom>
            </p:spPr>
          </p:pic>
        </p:grpSp>
        <p:grpSp>
          <p:nvGrpSpPr>
            <p:cNvPr id="24" name="グループ化 23">
              <a:extLst>
                <a:ext uri="{FF2B5EF4-FFF2-40B4-BE49-F238E27FC236}">
                  <a16:creationId xmlns:a16="http://schemas.microsoft.com/office/drawing/2014/main" id="{3BE961AA-7E1E-BDCF-46DB-662D18AC9E73}"/>
                </a:ext>
              </a:extLst>
            </p:cNvPr>
            <p:cNvGrpSpPr/>
            <p:nvPr/>
          </p:nvGrpSpPr>
          <p:grpSpPr>
            <a:xfrm>
              <a:off x="3382471" y="5096351"/>
              <a:ext cx="1332351" cy="1574584"/>
              <a:chOff x="5008879" y="5096351"/>
              <a:chExt cx="1332351" cy="1574584"/>
            </a:xfrm>
          </p:grpSpPr>
          <p:grpSp>
            <p:nvGrpSpPr>
              <p:cNvPr id="43" name="グループ化 42">
                <a:extLst>
                  <a:ext uri="{FF2B5EF4-FFF2-40B4-BE49-F238E27FC236}">
                    <a16:creationId xmlns:a16="http://schemas.microsoft.com/office/drawing/2014/main" id="{891C6E4E-651D-4B3D-EE94-10D114C70AC1}"/>
                  </a:ext>
                </a:extLst>
              </p:cNvPr>
              <p:cNvGrpSpPr/>
              <p:nvPr/>
            </p:nvGrpSpPr>
            <p:grpSpPr>
              <a:xfrm>
                <a:off x="5008879" y="5989644"/>
                <a:ext cx="1237196" cy="681291"/>
                <a:chOff x="3245425" y="5989644"/>
                <a:chExt cx="1237196" cy="681291"/>
              </a:xfrm>
            </p:grpSpPr>
            <p:sp>
              <p:nvSpPr>
                <p:cNvPr id="44" name="正方形/長方形 43">
                  <a:extLst>
                    <a:ext uri="{FF2B5EF4-FFF2-40B4-BE49-F238E27FC236}">
                      <a16:creationId xmlns:a16="http://schemas.microsoft.com/office/drawing/2014/main" id="{85DAF668-BE06-0DC4-C3DC-9320E3AAAD87}"/>
                    </a:ext>
                  </a:extLst>
                </p:cNvPr>
                <p:cNvSpPr/>
                <p:nvPr/>
              </p:nvSpPr>
              <p:spPr>
                <a:xfrm>
                  <a:off x="3245425" y="5989644"/>
                  <a:ext cx="1191118" cy="246221"/>
                </a:xfrm>
                <a:prstGeom prst="rect">
                  <a:avLst/>
                </a:prstGeom>
              </p:spPr>
              <p:txBody>
                <a:bodyPr wrap="square" lIns="0" tIns="0" rIns="0" bIns="0">
                  <a:spAutoFit/>
                </a:bodyPr>
                <a:lstStyle/>
                <a:p>
                  <a:r>
                    <a:rPr lang="ja-JP" altLang="en-US" sz="800" b="1" dirty="0">
                      <a:latin typeface="+mn-ea"/>
                    </a:rPr>
                    <a:t>ワックスがけをしなくても</a:t>
                  </a:r>
                  <a:endParaRPr lang="en-US" altLang="ja-JP" sz="800" b="1" dirty="0">
                    <a:latin typeface="+mn-ea"/>
                  </a:endParaRPr>
                </a:p>
                <a:p>
                  <a:r>
                    <a:rPr lang="ja-JP" altLang="en-US" sz="800" b="1" dirty="0">
                      <a:latin typeface="+mn-ea"/>
                    </a:rPr>
                    <a:t>美しさ長持ち。</a:t>
                  </a:r>
                  <a:endParaRPr lang="ja-JP" altLang="en-US" sz="500" baseline="30000" dirty="0">
                    <a:latin typeface="+mn-ea"/>
                  </a:endParaRPr>
                </a:p>
              </p:txBody>
            </p:sp>
            <p:sp>
              <p:nvSpPr>
                <p:cNvPr id="45" name="正方形/長方形 44">
                  <a:extLst>
                    <a:ext uri="{FF2B5EF4-FFF2-40B4-BE49-F238E27FC236}">
                      <a16:creationId xmlns:a16="http://schemas.microsoft.com/office/drawing/2014/main" id="{208B5AC8-FF6C-A310-F9E0-EDCCB4C42E08}"/>
                    </a:ext>
                  </a:extLst>
                </p:cNvPr>
                <p:cNvSpPr/>
                <p:nvPr/>
              </p:nvSpPr>
              <p:spPr>
                <a:xfrm>
                  <a:off x="3245426" y="6301603"/>
                  <a:ext cx="1237195" cy="369332"/>
                </a:xfrm>
                <a:prstGeom prst="rect">
                  <a:avLst/>
                </a:prstGeom>
              </p:spPr>
              <p:txBody>
                <a:bodyPr wrap="square" lIns="0" tIns="0" rIns="0" bIns="0">
                  <a:spAutoFit/>
                </a:bodyPr>
                <a:lstStyle/>
                <a:p>
                  <a:r>
                    <a:rPr lang="ja-JP" altLang="en-US" sz="600" dirty="0">
                      <a:latin typeface="+mn-ea"/>
                    </a:rPr>
                    <a:t>お手入れはから拭きだけで</a:t>
                  </a:r>
                  <a:r>
                    <a:rPr lang="en-US" altLang="ja-JP" sz="600" dirty="0">
                      <a:latin typeface="+mn-ea"/>
                    </a:rPr>
                    <a:t>OK</a:t>
                  </a:r>
                  <a:r>
                    <a:rPr lang="ja-JP" altLang="en-US" sz="600" dirty="0">
                      <a:latin typeface="+mn-ea"/>
                    </a:rPr>
                    <a:t>。表面の光沢が長持ちし、汚れや傷もつきにくくなっています。</a:t>
                  </a:r>
                  <a:r>
                    <a:rPr lang="en-US" altLang="ja-JP" sz="300" dirty="0">
                      <a:latin typeface="+mn-ea"/>
                    </a:rPr>
                    <a:t>※</a:t>
                  </a:r>
                  <a:r>
                    <a:rPr lang="ja-JP" altLang="en-US" sz="300" dirty="0">
                      <a:latin typeface="+mn-ea"/>
                    </a:rPr>
                    <a:t>スリッパ裏面は月に</a:t>
                  </a:r>
                  <a:r>
                    <a:rPr lang="en-US" altLang="ja-JP" sz="300" dirty="0">
                      <a:latin typeface="+mn-ea"/>
                    </a:rPr>
                    <a:t>1</a:t>
                  </a:r>
                  <a:r>
                    <a:rPr lang="ja-JP" altLang="en-US" sz="300" dirty="0">
                      <a:latin typeface="+mn-ea"/>
                    </a:rPr>
                    <a:t>～</a:t>
                  </a:r>
                  <a:r>
                    <a:rPr lang="en-US" altLang="ja-JP" sz="300" dirty="0">
                      <a:latin typeface="+mn-ea"/>
                    </a:rPr>
                    <a:t>2</a:t>
                  </a:r>
                  <a:r>
                    <a:rPr lang="ja-JP" altLang="en-US" sz="300" dirty="0">
                      <a:latin typeface="+mn-ea"/>
                    </a:rPr>
                    <a:t>回洗浄してください。 </a:t>
                  </a:r>
                  <a:r>
                    <a:rPr lang="en-US" altLang="ja-JP" sz="300" dirty="0">
                      <a:latin typeface="+mn-ea"/>
                    </a:rPr>
                    <a:t>※</a:t>
                  </a:r>
                  <a:r>
                    <a:rPr lang="ja-JP" altLang="en-US" sz="300" dirty="0">
                      <a:latin typeface="+mn-ea"/>
                    </a:rPr>
                    <a:t>すり傷に強い床材ですが、ご使用によっては傷がつく場合もあります。また傷がついた場合、汚れが拭き取れないことがあります。</a:t>
                  </a:r>
                  <a:endParaRPr lang="ja-JP" altLang="en-US" sz="400" dirty="0">
                    <a:latin typeface="+mn-ea"/>
                  </a:endParaRPr>
                </a:p>
              </p:txBody>
            </p:sp>
          </p:grpSp>
          <p:pic>
            <p:nvPicPr>
              <p:cNvPr id="124" name="図 123">
                <a:extLst>
                  <a:ext uri="{FF2B5EF4-FFF2-40B4-BE49-F238E27FC236}">
                    <a16:creationId xmlns:a16="http://schemas.microsoft.com/office/drawing/2014/main" id="{75835883-37BA-7C53-7783-F72567126577}"/>
                  </a:ext>
                </a:extLst>
              </p:cNvPr>
              <p:cNvPicPr>
                <a:picLocks noChangeAspect="1"/>
              </p:cNvPicPr>
              <p:nvPr/>
            </p:nvPicPr>
            <p:blipFill>
              <a:blip r:embed="rId27"/>
              <a:stretch>
                <a:fillRect/>
              </a:stretch>
            </p:blipFill>
            <p:spPr>
              <a:xfrm>
                <a:off x="5008879" y="5096351"/>
                <a:ext cx="1332351" cy="856800"/>
              </a:xfrm>
              <a:prstGeom prst="rect">
                <a:avLst/>
              </a:prstGeom>
            </p:spPr>
          </p:pic>
        </p:grpSp>
        <p:grpSp>
          <p:nvGrpSpPr>
            <p:cNvPr id="21" name="グループ化 20">
              <a:extLst>
                <a:ext uri="{FF2B5EF4-FFF2-40B4-BE49-F238E27FC236}">
                  <a16:creationId xmlns:a16="http://schemas.microsoft.com/office/drawing/2014/main" id="{4595B49C-6CBD-5A93-5653-B54D5B291BDB}"/>
                </a:ext>
              </a:extLst>
            </p:cNvPr>
            <p:cNvGrpSpPr/>
            <p:nvPr/>
          </p:nvGrpSpPr>
          <p:grpSpPr>
            <a:xfrm>
              <a:off x="4923662" y="5096351"/>
              <a:ext cx="1410956" cy="1389918"/>
              <a:chOff x="3382471" y="5096351"/>
              <a:chExt cx="1410956" cy="1389918"/>
            </a:xfrm>
          </p:grpSpPr>
          <p:grpSp>
            <p:nvGrpSpPr>
              <p:cNvPr id="105" name="グループ化 104">
                <a:extLst>
                  <a:ext uri="{FF2B5EF4-FFF2-40B4-BE49-F238E27FC236}">
                    <a16:creationId xmlns:a16="http://schemas.microsoft.com/office/drawing/2014/main" id="{9EF6DA5C-8D03-AD22-9F6C-6E4B02C609E2}"/>
                  </a:ext>
                </a:extLst>
              </p:cNvPr>
              <p:cNvGrpSpPr/>
              <p:nvPr/>
            </p:nvGrpSpPr>
            <p:grpSpPr>
              <a:xfrm>
                <a:off x="3382471" y="5989644"/>
                <a:ext cx="1410956" cy="496625"/>
                <a:chOff x="3472724" y="5989644"/>
                <a:chExt cx="1410956" cy="496625"/>
              </a:xfrm>
            </p:grpSpPr>
            <p:sp>
              <p:nvSpPr>
                <p:cNvPr id="108" name="正方形/長方形 107">
                  <a:extLst>
                    <a:ext uri="{FF2B5EF4-FFF2-40B4-BE49-F238E27FC236}">
                      <a16:creationId xmlns:a16="http://schemas.microsoft.com/office/drawing/2014/main" id="{D56749B1-B014-07BE-CEE1-4F31170AF223}"/>
                    </a:ext>
                  </a:extLst>
                </p:cNvPr>
                <p:cNvSpPr/>
                <p:nvPr/>
              </p:nvSpPr>
              <p:spPr>
                <a:xfrm>
                  <a:off x="3472724" y="5989644"/>
                  <a:ext cx="1410956" cy="246221"/>
                </a:xfrm>
                <a:prstGeom prst="rect">
                  <a:avLst/>
                </a:prstGeom>
              </p:spPr>
              <p:txBody>
                <a:bodyPr wrap="square" lIns="0" tIns="0" rIns="0" bIns="0">
                  <a:spAutoFit/>
                </a:bodyPr>
                <a:lstStyle/>
                <a:p>
                  <a:r>
                    <a:rPr lang="ja-JP" altLang="en-US" sz="800" b="1" dirty="0">
                      <a:latin typeface="+mn-ea"/>
                    </a:rPr>
                    <a:t>かん合部も目すき、くぎ頭が</a:t>
                  </a:r>
                </a:p>
                <a:p>
                  <a:r>
                    <a:rPr lang="ja-JP" altLang="en-US" sz="800" b="1" dirty="0">
                      <a:latin typeface="+mn-ea"/>
                    </a:rPr>
                    <a:t>目立ちにくい仕様に。</a:t>
                  </a:r>
                </a:p>
              </p:txBody>
            </p:sp>
            <p:sp>
              <p:nvSpPr>
                <p:cNvPr id="109" name="正方形/長方形 108">
                  <a:extLst>
                    <a:ext uri="{FF2B5EF4-FFF2-40B4-BE49-F238E27FC236}">
                      <a16:creationId xmlns:a16="http://schemas.microsoft.com/office/drawing/2014/main" id="{076EC1A9-9779-6341-B4E1-8B97A4FC3912}"/>
                    </a:ext>
                  </a:extLst>
                </p:cNvPr>
                <p:cNvSpPr/>
                <p:nvPr/>
              </p:nvSpPr>
              <p:spPr>
                <a:xfrm>
                  <a:off x="3472724" y="6301603"/>
                  <a:ext cx="1374964" cy="184666"/>
                </a:xfrm>
                <a:prstGeom prst="rect">
                  <a:avLst/>
                </a:prstGeom>
              </p:spPr>
              <p:txBody>
                <a:bodyPr wrap="square" lIns="0" tIns="0" rIns="0" bIns="0">
                  <a:spAutoFit/>
                </a:bodyPr>
                <a:lstStyle/>
                <a:p>
                  <a:r>
                    <a:rPr lang="ja-JP" altLang="en-US" sz="600" dirty="0">
                      <a:latin typeface="+mn-ea"/>
                    </a:rPr>
                    <a:t>「さね」への着色と段差を浅くした構造で、かん合部のすき間が目立ちにくくなります。</a:t>
                  </a:r>
                </a:p>
              </p:txBody>
            </p:sp>
          </p:grpSp>
          <p:pic>
            <p:nvPicPr>
              <p:cNvPr id="127" name="図 126">
                <a:extLst>
                  <a:ext uri="{FF2B5EF4-FFF2-40B4-BE49-F238E27FC236}">
                    <a16:creationId xmlns:a16="http://schemas.microsoft.com/office/drawing/2014/main" id="{C5839AF1-1F98-8AB8-6552-AF486E427699}"/>
                  </a:ext>
                </a:extLst>
              </p:cNvPr>
              <p:cNvPicPr>
                <a:picLocks noChangeAspect="1"/>
              </p:cNvPicPr>
              <p:nvPr/>
            </p:nvPicPr>
            <p:blipFill>
              <a:blip r:embed="rId28"/>
              <a:stretch>
                <a:fillRect/>
              </a:stretch>
            </p:blipFill>
            <p:spPr>
              <a:xfrm>
                <a:off x="3382471" y="5096351"/>
                <a:ext cx="1410956" cy="856800"/>
              </a:xfrm>
              <a:prstGeom prst="rect">
                <a:avLst/>
              </a:prstGeom>
            </p:spPr>
          </p:pic>
        </p:grpSp>
        <p:grpSp>
          <p:nvGrpSpPr>
            <p:cNvPr id="18" name="グループ化 17">
              <a:extLst>
                <a:ext uri="{FF2B5EF4-FFF2-40B4-BE49-F238E27FC236}">
                  <a16:creationId xmlns:a16="http://schemas.microsoft.com/office/drawing/2014/main" id="{77002EA8-C3F4-7298-B5A9-1B89A095AF9F}"/>
                </a:ext>
              </a:extLst>
            </p:cNvPr>
            <p:cNvGrpSpPr/>
            <p:nvPr/>
          </p:nvGrpSpPr>
          <p:grpSpPr>
            <a:xfrm>
              <a:off x="1756063" y="5096351"/>
              <a:ext cx="1422191" cy="1482251"/>
              <a:chOff x="1756063" y="5096351"/>
              <a:chExt cx="1422191" cy="1482251"/>
            </a:xfrm>
          </p:grpSpPr>
          <p:grpSp>
            <p:nvGrpSpPr>
              <p:cNvPr id="31" name="グループ化 30">
                <a:extLst>
                  <a:ext uri="{FF2B5EF4-FFF2-40B4-BE49-F238E27FC236}">
                    <a16:creationId xmlns:a16="http://schemas.microsoft.com/office/drawing/2014/main" id="{B0318F23-8656-8D1B-42E4-48AA0684DCC7}"/>
                  </a:ext>
                </a:extLst>
              </p:cNvPr>
              <p:cNvGrpSpPr/>
              <p:nvPr/>
            </p:nvGrpSpPr>
            <p:grpSpPr>
              <a:xfrm>
                <a:off x="1756063" y="5989644"/>
                <a:ext cx="1422191" cy="588958"/>
                <a:chOff x="2194673" y="5989644"/>
                <a:chExt cx="1422191" cy="588958"/>
              </a:xfrm>
            </p:grpSpPr>
            <p:sp>
              <p:nvSpPr>
                <p:cNvPr id="36" name="正方形/長方形 35">
                  <a:extLst>
                    <a:ext uri="{FF2B5EF4-FFF2-40B4-BE49-F238E27FC236}">
                      <a16:creationId xmlns:a16="http://schemas.microsoft.com/office/drawing/2014/main" id="{335C057F-8B6C-8C4F-2CFA-94EA0A8AC242}"/>
                    </a:ext>
                  </a:extLst>
                </p:cNvPr>
                <p:cNvSpPr/>
                <p:nvPr/>
              </p:nvSpPr>
              <p:spPr>
                <a:xfrm>
                  <a:off x="2194674" y="5989644"/>
                  <a:ext cx="1422190" cy="246221"/>
                </a:xfrm>
                <a:prstGeom prst="rect">
                  <a:avLst/>
                </a:prstGeom>
              </p:spPr>
              <p:txBody>
                <a:bodyPr wrap="square" lIns="0" tIns="0" rIns="0" bIns="0">
                  <a:spAutoFit/>
                </a:bodyPr>
                <a:lstStyle/>
                <a:p>
                  <a:r>
                    <a:rPr lang="ja-JP" altLang="en-US" sz="800" b="1" dirty="0">
                      <a:latin typeface="+mn-ea"/>
                    </a:rPr>
                    <a:t>キャスター付きのいすを置いても</a:t>
                  </a:r>
                </a:p>
                <a:p>
                  <a:r>
                    <a:rPr lang="ja-JP" altLang="en-US" sz="800" b="1" dirty="0">
                      <a:latin typeface="+mn-ea"/>
                    </a:rPr>
                    <a:t>へこみ傷のつきにくい床材。</a:t>
                  </a:r>
                  <a:r>
                    <a:rPr lang="en-US" altLang="ja-JP" sz="800" b="1" baseline="30000" dirty="0">
                      <a:latin typeface="+mn-ea"/>
                    </a:rPr>
                    <a:t>※2</a:t>
                  </a:r>
                </a:p>
              </p:txBody>
            </p:sp>
            <p:sp>
              <p:nvSpPr>
                <p:cNvPr id="37" name="正方形/長方形 36">
                  <a:extLst>
                    <a:ext uri="{FF2B5EF4-FFF2-40B4-BE49-F238E27FC236}">
                      <a16:creationId xmlns:a16="http://schemas.microsoft.com/office/drawing/2014/main" id="{A5CE1E33-262B-A2A6-B19E-4A76F0BB1DC8}"/>
                    </a:ext>
                  </a:extLst>
                </p:cNvPr>
                <p:cNvSpPr/>
                <p:nvPr/>
              </p:nvSpPr>
              <p:spPr>
                <a:xfrm>
                  <a:off x="2194673" y="6301603"/>
                  <a:ext cx="1415918" cy="276999"/>
                </a:xfrm>
                <a:prstGeom prst="rect">
                  <a:avLst/>
                </a:prstGeom>
              </p:spPr>
              <p:txBody>
                <a:bodyPr wrap="square" lIns="0" tIns="0" rIns="0" bIns="0">
                  <a:spAutoFit/>
                </a:bodyPr>
                <a:lstStyle/>
                <a:p>
                  <a:r>
                    <a:rPr lang="ja-JP" altLang="en-US" sz="600" dirty="0">
                      <a:latin typeface="+mn-ea"/>
                    </a:rPr>
                    <a:t>基材の「フィットボード」は高密度にしてあるため、キャスター付きの椅子や家具を使ってもへこみにくく、溝も滑らかな仕上がりです。</a:t>
                  </a:r>
                </a:p>
              </p:txBody>
            </p:sp>
          </p:grpSp>
          <p:pic>
            <p:nvPicPr>
              <p:cNvPr id="9" name="図 8">
                <a:extLst>
                  <a:ext uri="{FF2B5EF4-FFF2-40B4-BE49-F238E27FC236}">
                    <a16:creationId xmlns:a16="http://schemas.microsoft.com/office/drawing/2014/main" id="{0A83D6FC-EAE5-19F2-3EA6-C86EAF32B8C8}"/>
                  </a:ext>
                </a:extLst>
              </p:cNvPr>
              <p:cNvPicPr>
                <a:picLocks noChangeAspect="1"/>
              </p:cNvPicPr>
              <p:nvPr/>
            </p:nvPicPr>
            <p:blipFill>
              <a:blip r:embed="rId29"/>
              <a:stretch>
                <a:fillRect/>
              </a:stretch>
            </p:blipFill>
            <p:spPr>
              <a:xfrm>
                <a:off x="1756063" y="5096351"/>
                <a:ext cx="1410956" cy="856800"/>
              </a:xfrm>
              <a:prstGeom prst="rect">
                <a:avLst/>
              </a:prstGeom>
            </p:spPr>
          </p:pic>
        </p:grpSp>
      </p:grpSp>
      <p:grpSp>
        <p:nvGrpSpPr>
          <p:cNvPr id="42" name="グループ化 41">
            <a:extLst>
              <a:ext uri="{FF2B5EF4-FFF2-40B4-BE49-F238E27FC236}">
                <a16:creationId xmlns:a16="http://schemas.microsoft.com/office/drawing/2014/main" id="{3E4F06E3-2497-A48C-9B53-D8C038EB603F}"/>
              </a:ext>
            </a:extLst>
          </p:cNvPr>
          <p:cNvGrpSpPr/>
          <p:nvPr/>
        </p:nvGrpSpPr>
        <p:grpSpPr>
          <a:xfrm>
            <a:off x="141775" y="686947"/>
            <a:ext cx="4704242" cy="3359391"/>
            <a:chOff x="141775" y="686947"/>
            <a:chExt cx="4704242" cy="3359391"/>
          </a:xfrm>
        </p:grpSpPr>
        <p:pic>
          <p:nvPicPr>
            <p:cNvPr id="46" name="図 45">
              <a:extLst>
                <a:ext uri="{FF2B5EF4-FFF2-40B4-BE49-F238E27FC236}">
                  <a16:creationId xmlns:a16="http://schemas.microsoft.com/office/drawing/2014/main" id="{B5E3C67E-9A66-0842-5013-43E2E347CA69}"/>
                </a:ext>
              </a:extLst>
            </p:cNvPr>
            <p:cNvPicPr>
              <a:picLocks noChangeAspect="1"/>
            </p:cNvPicPr>
            <p:nvPr/>
          </p:nvPicPr>
          <p:blipFill rotWithShape="1">
            <a:blip r:embed="rId30"/>
            <a:srcRect t="16026" b="8652"/>
            <a:stretch/>
          </p:blipFill>
          <p:spPr>
            <a:xfrm>
              <a:off x="141775" y="686947"/>
              <a:ext cx="4704242" cy="3359391"/>
            </a:xfrm>
            <a:prstGeom prst="rect">
              <a:avLst/>
            </a:prstGeom>
          </p:spPr>
        </p:pic>
        <p:sp>
          <p:nvSpPr>
            <p:cNvPr id="47" name="Rectangle 4">
              <a:extLst>
                <a:ext uri="{FF2B5EF4-FFF2-40B4-BE49-F238E27FC236}">
                  <a16:creationId xmlns:a16="http://schemas.microsoft.com/office/drawing/2014/main" id="{E614A57A-D279-4857-A58F-49E1C8AE5FE8}"/>
                </a:ext>
              </a:extLst>
            </p:cNvPr>
            <p:cNvSpPr>
              <a:spLocks noChangeArrowheads="1"/>
            </p:cNvSpPr>
            <p:nvPr/>
          </p:nvSpPr>
          <p:spPr bwMode="auto">
            <a:xfrm>
              <a:off x="3116796" y="3892116"/>
              <a:ext cx="1545295"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defPPr>
                <a:defRPr lang="ja-JP"/>
              </a:defPPr>
              <a:lvl1pPr algn="ctr" rtl="0" fontAlgn="base">
                <a:spcBef>
                  <a:spcPct val="50000"/>
                </a:spcBef>
                <a:spcAft>
                  <a:spcPct val="0"/>
                </a:spcAft>
                <a:defRPr kumimoji="1" sz="800" b="1" kern="1200">
                  <a:solidFill>
                    <a:schemeClr val="tx1"/>
                  </a:solidFill>
                  <a:latin typeface="Arial" charset="0"/>
                  <a:ea typeface="ＭＳ Ｐゴシック" pitchFamily="50" charset="-128"/>
                  <a:cs typeface="+mn-cs"/>
                </a:defRPr>
              </a:lvl1pPr>
              <a:lvl2pPr marL="457200" algn="ctr" rtl="0" fontAlgn="base">
                <a:spcBef>
                  <a:spcPct val="50000"/>
                </a:spcBef>
                <a:spcAft>
                  <a:spcPct val="0"/>
                </a:spcAft>
                <a:defRPr kumimoji="1" sz="800" b="1" kern="1200">
                  <a:solidFill>
                    <a:schemeClr val="tx1"/>
                  </a:solidFill>
                  <a:latin typeface="Arial" charset="0"/>
                  <a:ea typeface="ＭＳ Ｐゴシック" pitchFamily="50" charset="-128"/>
                  <a:cs typeface="+mn-cs"/>
                </a:defRPr>
              </a:lvl2pPr>
              <a:lvl3pPr marL="914400" algn="ctr" rtl="0" fontAlgn="base">
                <a:spcBef>
                  <a:spcPct val="50000"/>
                </a:spcBef>
                <a:spcAft>
                  <a:spcPct val="0"/>
                </a:spcAft>
                <a:defRPr kumimoji="1" sz="800" b="1" kern="1200">
                  <a:solidFill>
                    <a:schemeClr val="tx1"/>
                  </a:solidFill>
                  <a:latin typeface="Arial" charset="0"/>
                  <a:ea typeface="ＭＳ Ｐゴシック" pitchFamily="50" charset="-128"/>
                  <a:cs typeface="+mn-cs"/>
                </a:defRPr>
              </a:lvl3pPr>
              <a:lvl4pPr marL="1371600" algn="ctr" rtl="0" fontAlgn="base">
                <a:spcBef>
                  <a:spcPct val="50000"/>
                </a:spcBef>
                <a:spcAft>
                  <a:spcPct val="0"/>
                </a:spcAft>
                <a:defRPr kumimoji="1" sz="800" b="1" kern="1200">
                  <a:solidFill>
                    <a:schemeClr val="tx1"/>
                  </a:solidFill>
                  <a:latin typeface="Arial" charset="0"/>
                  <a:ea typeface="ＭＳ Ｐゴシック" pitchFamily="50" charset="-128"/>
                  <a:cs typeface="+mn-cs"/>
                </a:defRPr>
              </a:lvl4pPr>
              <a:lvl5pPr marL="1828800" algn="ctr" rtl="0" fontAlgn="base">
                <a:spcBef>
                  <a:spcPct val="50000"/>
                </a:spcBef>
                <a:spcAft>
                  <a:spcPct val="0"/>
                </a:spcAft>
                <a:defRPr kumimoji="1" sz="800" b="1" kern="1200">
                  <a:solidFill>
                    <a:schemeClr val="tx1"/>
                  </a:solidFill>
                  <a:latin typeface="Arial" charset="0"/>
                  <a:ea typeface="ＭＳ Ｐゴシック" pitchFamily="50" charset="-128"/>
                  <a:cs typeface="+mn-cs"/>
                </a:defRPr>
              </a:lvl5pPr>
              <a:lvl6pPr marL="2286000" algn="l" defTabSz="914400" rtl="0" eaLnBrk="1" latinLnBrk="0" hangingPunct="1">
                <a:defRPr kumimoji="1" sz="800" b="1" kern="1200">
                  <a:solidFill>
                    <a:schemeClr val="tx1"/>
                  </a:solidFill>
                  <a:latin typeface="Arial" charset="0"/>
                  <a:ea typeface="ＭＳ Ｐゴシック" pitchFamily="50" charset="-128"/>
                  <a:cs typeface="+mn-cs"/>
                </a:defRPr>
              </a:lvl6pPr>
              <a:lvl7pPr marL="2743200" algn="l" defTabSz="914400" rtl="0" eaLnBrk="1" latinLnBrk="0" hangingPunct="1">
                <a:defRPr kumimoji="1" sz="800" b="1" kern="1200">
                  <a:solidFill>
                    <a:schemeClr val="tx1"/>
                  </a:solidFill>
                  <a:latin typeface="Arial" charset="0"/>
                  <a:ea typeface="ＭＳ Ｐゴシック" pitchFamily="50" charset="-128"/>
                  <a:cs typeface="+mn-cs"/>
                </a:defRPr>
              </a:lvl7pPr>
              <a:lvl8pPr marL="3200400" algn="l" defTabSz="914400" rtl="0" eaLnBrk="1" latinLnBrk="0" hangingPunct="1">
                <a:defRPr kumimoji="1" sz="800" b="1" kern="1200">
                  <a:solidFill>
                    <a:schemeClr val="tx1"/>
                  </a:solidFill>
                  <a:latin typeface="Arial" charset="0"/>
                  <a:ea typeface="ＭＳ Ｐゴシック" pitchFamily="50" charset="-128"/>
                  <a:cs typeface="+mn-cs"/>
                </a:defRPr>
              </a:lvl8pPr>
              <a:lvl9pPr marL="3657600" algn="l" defTabSz="914400" rtl="0" eaLnBrk="1" latinLnBrk="0" hangingPunct="1">
                <a:defRPr kumimoji="1" sz="800" b="1" kern="1200">
                  <a:solidFill>
                    <a:schemeClr val="tx1"/>
                  </a:solidFill>
                  <a:latin typeface="Arial" charset="0"/>
                  <a:ea typeface="ＭＳ Ｐゴシック"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1" lang="en-US" altLang="ja-JP" sz="500" b="0" i="0" u="none" strike="noStrike" kern="1200" cap="none" spc="0" normalizeH="0" baseline="0" noProof="0" dirty="0">
                  <a:ln>
                    <a:noFill/>
                  </a:ln>
                  <a:solidFill>
                    <a:schemeClr val="bg1"/>
                  </a:solidFill>
                  <a:effectLst/>
                  <a:uLnTx/>
                  <a:uFillTx/>
                  <a:latin typeface="+mn-ea"/>
                  <a:ea typeface="+mn-ea"/>
                </a:rPr>
                <a:t>※</a:t>
              </a:r>
              <a:r>
                <a:rPr kumimoji="1" lang="ja-JP" altLang="en-US" sz="500" b="0" i="0" u="none" strike="noStrike" kern="1200" cap="none" spc="0" normalizeH="0" baseline="0" noProof="0" dirty="0">
                  <a:ln>
                    <a:noFill/>
                  </a:ln>
                  <a:solidFill>
                    <a:schemeClr val="bg1"/>
                  </a:solidFill>
                  <a:effectLst/>
                  <a:uLnTx/>
                  <a:uFillTx/>
                  <a:latin typeface="+mn-ea"/>
                  <a:ea typeface="+mn-ea"/>
                </a:rPr>
                <a:t>イメージ写真のため実際とは異なる場合がございます。</a:t>
              </a:r>
            </a:p>
          </p:txBody>
        </p:sp>
        <p:sp>
          <p:nvSpPr>
            <p:cNvPr id="51" name="正方形/長方形 50">
              <a:extLst>
                <a:ext uri="{FF2B5EF4-FFF2-40B4-BE49-F238E27FC236}">
                  <a16:creationId xmlns:a16="http://schemas.microsoft.com/office/drawing/2014/main" id="{802DA2D5-1317-6CA6-CA99-4BA81109255F}"/>
                </a:ext>
              </a:extLst>
            </p:cNvPr>
            <p:cNvSpPr/>
            <p:nvPr/>
          </p:nvSpPr>
          <p:spPr>
            <a:xfrm>
              <a:off x="162586" y="3876103"/>
              <a:ext cx="867225" cy="92333"/>
            </a:xfrm>
            <a:prstGeom prst="rect">
              <a:avLst/>
            </a:prstGeom>
          </p:spPr>
          <p:txBody>
            <a:bodyPr wrap="none" lIns="0" tIns="0" rIns="0" bIns="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600" b="1" dirty="0">
                  <a:solidFill>
                    <a:schemeClr val="bg1"/>
                  </a:solidFill>
                  <a:latin typeface="+mn-ea"/>
                </a:rPr>
                <a:t>〔</a:t>
              </a:r>
              <a:r>
                <a:rPr lang="ja-JP" altLang="en-US" sz="600" b="1" dirty="0">
                  <a:solidFill>
                    <a:schemeClr val="bg1"/>
                  </a:solidFill>
                  <a:latin typeface="+mn-ea"/>
                </a:rPr>
                <a:t>オーク色（オーク突き板）</a:t>
              </a:r>
              <a:r>
                <a:rPr lang="en-US" altLang="ja-JP" sz="600" b="1" dirty="0">
                  <a:solidFill>
                    <a:schemeClr val="bg1"/>
                  </a:solidFill>
                  <a:latin typeface="+mn-ea"/>
                </a:rPr>
                <a:t>〕</a:t>
              </a:r>
              <a:endParaRPr lang="ja-JP" altLang="en-US" sz="600" b="1" dirty="0">
                <a:solidFill>
                  <a:schemeClr val="bg1"/>
                </a:solidFill>
                <a:latin typeface="+mn-ea"/>
              </a:endParaRPr>
            </a:p>
          </p:txBody>
        </p:sp>
      </p:grpSp>
      <p:pic>
        <p:nvPicPr>
          <p:cNvPr id="104" name="Picture 2" descr="365日おそうじラクラク宣言">
            <a:extLst>
              <a:ext uri="{FF2B5EF4-FFF2-40B4-BE49-F238E27FC236}">
                <a16:creationId xmlns:a16="http://schemas.microsoft.com/office/drawing/2014/main" id="{57E62C76-729A-28B5-5226-38E62AF461D8}"/>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3760956" y="4076732"/>
            <a:ext cx="401689" cy="361192"/>
          </a:xfrm>
          <a:prstGeom prst="rect">
            <a:avLst/>
          </a:prstGeom>
          <a:noFill/>
          <a:extLst>
            <a:ext uri="{909E8E84-426E-40DD-AFC4-6F175D3DCCD1}">
              <a14:hiddenFill xmlns:a14="http://schemas.microsoft.com/office/drawing/2010/main">
                <a:solidFill>
                  <a:srgbClr val="FFFFFF"/>
                </a:solidFill>
              </a14:hiddenFill>
            </a:ext>
          </a:extLst>
        </p:spPr>
      </p:pic>
      <p:grpSp>
        <p:nvGrpSpPr>
          <p:cNvPr id="3" name="グループ化 2">
            <a:extLst>
              <a:ext uri="{FF2B5EF4-FFF2-40B4-BE49-F238E27FC236}">
                <a16:creationId xmlns:a16="http://schemas.microsoft.com/office/drawing/2014/main" id="{1E783E50-C011-A9AA-D00A-7E10A9E6802E}"/>
              </a:ext>
            </a:extLst>
          </p:cNvPr>
          <p:cNvGrpSpPr/>
          <p:nvPr/>
        </p:nvGrpSpPr>
        <p:grpSpPr>
          <a:xfrm>
            <a:off x="7882140" y="4727418"/>
            <a:ext cx="1884161" cy="1943616"/>
            <a:chOff x="7882140" y="4727418"/>
            <a:chExt cx="1884161" cy="1943616"/>
          </a:xfrm>
        </p:grpSpPr>
        <p:sp>
          <p:nvSpPr>
            <p:cNvPr id="10" name="Rectangle 14">
              <a:extLst>
                <a:ext uri="{FF2B5EF4-FFF2-40B4-BE49-F238E27FC236}">
                  <a16:creationId xmlns:a16="http://schemas.microsoft.com/office/drawing/2014/main" id="{2BA35A5F-AFB0-7789-BECA-AFFDBD0DCF83}"/>
                </a:ext>
              </a:extLst>
            </p:cNvPr>
            <p:cNvSpPr>
              <a:spLocks noChangeArrowheads="1"/>
            </p:cNvSpPr>
            <p:nvPr/>
          </p:nvSpPr>
          <p:spPr bwMode="auto">
            <a:xfrm>
              <a:off x="7900454" y="4727418"/>
              <a:ext cx="1865847" cy="1943616"/>
            </a:xfrm>
            <a:prstGeom prst="rect">
              <a:avLst/>
            </a:prstGeom>
            <a:solidFill>
              <a:srgbClr val="F7F7D6"/>
            </a:solidFill>
            <a:ln w="6350">
              <a:noFill/>
              <a:miter lim="800000"/>
              <a:headEnd/>
              <a:tailEnd/>
            </a:ln>
            <a:effectLst/>
          </p:spPr>
          <p:txBody>
            <a:bodyPr wrap="none" anchor="ctr"/>
            <a:lstStyle/>
            <a:p>
              <a:pPr algn="ctr"/>
              <a:endParaRPr lang="ja-JP" altLang="en-US" sz="1200" dirty="0">
                <a:solidFill>
                  <a:srgbClr val="C0C0C0"/>
                </a:solidFill>
                <a:latin typeface="+mn-ea"/>
              </a:endParaRPr>
            </a:p>
          </p:txBody>
        </p:sp>
        <p:sp>
          <p:nvSpPr>
            <p:cNvPr id="13" name="正方形/長方形 12">
              <a:extLst>
                <a:ext uri="{FF2B5EF4-FFF2-40B4-BE49-F238E27FC236}">
                  <a16:creationId xmlns:a16="http://schemas.microsoft.com/office/drawing/2014/main" id="{1DC18E0F-F737-7A22-79B7-FA375A3FBED3}"/>
                </a:ext>
              </a:extLst>
            </p:cNvPr>
            <p:cNvSpPr/>
            <p:nvPr/>
          </p:nvSpPr>
          <p:spPr>
            <a:xfrm>
              <a:off x="8041696" y="5278237"/>
              <a:ext cx="820738" cy="123111"/>
            </a:xfrm>
            <a:prstGeom prst="rect">
              <a:avLst/>
            </a:prstGeom>
          </p:spPr>
          <p:txBody>
            <a:bodyPr wrap="none" lIns="0" tIns="0" rIns="0" bIns="0">
              <a:spAutoFit/>
            </a:bodyPr>
            <a:lstStyle/>
            <a:p>
              <a:r>
                <a:rPr lang="ja-JP" altLang="en-US" sz="800" b="1" dirty="0">
                  <a:latin typeface="+mn-ea"/>
                </a:rPr>
                <a:t>床見切縁（金属製）</a:t>
              </a:r>
            </a:p>
          </p:txBody>
        </p:sp>
        <p:sp>
          <p:nvSpPr>
            <p:cNvPr id="15" name="正方形/長方形 14">
              <a:extLst>
                <a:ext uri="{FF2B5EF4-FFF2-40B4-BE49-F238E27FC236}">
                  <a16:creationId xmlns:a16="http://schemas.microsoft.com/office/drawing/2014/main" id="{7C74C0CA-223A-4C9F-A806-CE85D6880112}"/>
                </a:ext>
              </a:extLst>
            </p:cNvPr>
            <p:cNvSpPr/>
            <p:nvPr/>
          </p:nvSpPr>
          <p:spPr>
            <a:xfrm>
              <a:off x="7949962" y="6498482"/>
              <a:ext cx="1816337" cy="92333"/>
            </a:xfrm>
            <a:prstGeom prst="rect">
              <a:avLst/>
            </a:prstGeom>
          </p:spPr>
          <p:txBody>
            <a:bodyPr wrap="square" lIns="0" tIns="0" rIns="0" bIns="0">
              <a:spAutoFit/>
            </a:bodyPr>
            <a:lstStyle/>
            <a:p>
              <a:r>
                <a:rPr lang="ja-JP" altLang="en-US" sz="600" dirty="0">
                  <a:latin typeface="+mn-ea"/>
                </a:rPr>
                <a:t>様々な床材の色に合う「ステン系シルバー色」です。</a:t>
              </a:r>
            </a:p>
          </p:txBody>
        </p:sp>
        <p:sp>
          <p:nvSpPr>
            <p:cNvPr id="16" name="正方形/長方形 15">
              <a:extLst>
                <a:ext uri="{FF2B5EF4-FFF2-40B4-BE49-F238E27FC236}">
                  <a16:creationId xmlns:a16="http://schemas.microsoft.com/office/drawing/2014/main" id="{FA7FC733-DA2C-9D71-B793-6B57BFA640D0}"/>
                </a:ext>
              </a:extLst>
            </p:cNvPr>
            <p:cNvSpPr/>
            <p:nvPr/>
          </p:nvSpPr>
          <p:spPr>
            <a:xfrm>
              <a:off x="7882140" y="4822189"/>
              <a:ext cx="1865847" cy="369332"/>
            </a:xfrm>
            <a:prstGeom prst="rect">
              <a:avLst/>
            </a:prstGeom>
          </p:spPr>
          <p:txBody>
            <a:bodyPr wrap="square" lIns="0" tIns="0" rIns="0" bIns="0">
              <a:spAutoFit/>
            </a:bodyPr>
            <a:lstStyle/>
            <a:p>
              <a:pPr algn="ctr"/>
              <a:r>
                <a:rPr lang="ja-JP" altLang="en-US" sz="1200" b="1" dirty="0">
                  <a:solidFill>
                    <a:srgbClr val="953735"/>
                  </a:solidFill>
                  <a:latin typeface="+mn-ea"/>
                </a:rPr>
                <a:t>張り分け部をすっきり納める２種類の見切縁をご用意</a:t>
              </a:r>
            </a:p>
          </p:txBody>
        </p:sp>
        <p:sp>
          <p:nvSpPr>
            <p:cNvPr id="17" name="正方形/長方形 16">
              <a:extLst>
                <a:ext uri="{FF2B5EF4-FFF2-40B4-BE49-F238E27FC236}">
                  <a16:creationId xmlns:a16="http://schemas.microsoft.com/office/drawing/2014/main" id="{A423DA75-CA67-3F1F-E371-F021F7A27316}"/>
                </a:ext>
              </a:extLst>
            </p:cNvPr>
            <p:cNvSpPr/>
            <p:nvPr/>
          </p:nvSpPr>
          <p:spPr>
            <a:xfrm>
              <a:off x="8041696" y="5969805"/>
              <a:ext cx="820738" cy="246221"/>
            </a:xfrm>
            <a:prstGeom prst="rect">
              <a:avLst/>
            </a:prstGeom>
          </p:spPr>
          <p:txBody>
            <a:bodyPr wrap="none" lIns="0" tIns="0" rIns="0" bIns="0">
              <a:spAutoFit/>
            </a:bodyPr>
            <a:lstStyle/>
            <a:p>
              <a:r>
                <a:rPr lang="ja-JP" altLang="en-US" sz="800" b="1" dirty="0">
                  <a:latin typeface="+mn-ea"/>
                </a:rPr>
                <a:t>床見切縁（金属製）</a:t>
              </a:r>
              <a:endParaRPr lang="en-US" altLang="ja-JP" sz="800" b="1" dirty="0">
                <a:latin typeface="+mn-ea"/>
              </a:endParaRPr>
            </a:p>
            <a:p>
              <a:r>
                <a:rPr lang="en-US" altLang="ja-JP" sz="800" b="1" dirty="0">
                  <a:latin typeface="+mn-ea"/>
                </a:rPr>
                <a:t>L</a:t>
              </a:r>
              <a:r>
                <a:rPr lang="ja-JP" altLang="en-US" sz="800" b="1" dirty="0">
                  <a:latin typeface="+mn-ea"/>
                </a:rPr>
                <a:t>型</a:t>
              </a:r>
            </a:p>
          </p:txBody>
        </p:sp>
        <p:pic>
          <p:nvPicPr>
            <p:cNvPr id="27" name="図 26" descr="文字の書かれた板&#10;&#10;AI 生成コンテンツは誤りを含む可能性があります。">
              <a:extLst>
                <a:ext uri="{FF2B5EF4-FFF2-40B4-BE49-F238E27FC236}">
                  <a16:creationId xmlns:a16="http://schemas.microsoft.com/office/drawing/2014/main" id="{5625B005-4616-70BD-C8FF-DBD149CCC11F}"/>
                </a:ext>
              </a:extLst>
            </p:cNvPr>
            <p:cNvPicPr>
              <a:picLocks noChangeAspect="1"/>
            </p:cNvPicPr>
            <p:nvPr/>
          </p:nvPicPr>
          <p:blipFill>
            <a:blip r:embed="rId32"/>
            <a:srcRect l="37533" t="42941" r="42467" b="29849"/>
            <a:stretch>
              <a:fillRect/>
            </a:stretch>
          </p:blipFill>
          <p:spPr>
            <a:xfrm>
              <a:off x="9031760" y="5880410"/>
              <a:ext cx="616549" cy="522120"/>
            </a:xfrm>
            <a:prstGeom prst="rect">
              <a:avLst/>
            </a:prstGeom>
          </p:spPr>
        </p:pic>
        <p:pic>
          <p:nvPicPr>
            <p:cNvPr id="28" name="図 27" descr="木製テーブルの上に置かれたナイフ&#10;&#10;AI 生成コンテンツは誤りを含む可能性があります。">
              <a:extLst>
                <a:ext uri="{FF2B5EF4-FFF2-40B4-BE49-F238E27FC236}">
                  <a16:creationId xmlns:a16="http://schemas.microsoft.com/office/drawing/2014/main" id="{20E42FBC-A6F2-AFD6-78B2-6D5CB0613E47}"/>
                </a:ext>
              </a:extLst>
            </p:cNvPr>
            <p:cNvPicPr>
              <a:picLocks noChangeAspect="1"/>
            </p:cNvPicPr>
            <p:nvPr/>
          </p:nvPicPr>
          <p:blipFill>
            <a:blip r:embed="rId33"/>
            <a:srcRect l="38390" t="46009" r="43952" b="29678"/>
            <a:stretch>
              <a:fillRect/>
            </a:stretch>
          </p:blipFill>
          <p:spPr>
            <a:xfrm>
              <a:off x="9031760" y="5263681"/>
              <a:ext cx="616549" cy="527592"/>
            </a:xfrm>
            <a:prstGeom prst="rect">
              <a:avLst/>
            </a:prstGeom>
          </p:spPr>
        </p:pic>
        <p:pic>
          <p:nvPicPr>
            <p:cNvPr id="30" name="図 29" descr="ミラー, テーブル が含まれている画像&#10;&#10;AI 生成コンテンツは誤りを含む可能性があります。">
              <a:extLst>
                <a:ext uri="{FF2B5EF4-FFF2-40B4-BE49-F238E27FC236}">
                  <a16:creationId xmlns:a16="http://schemas.microsoft.com/office/drawing/2014/main" id="{1551FB27-7B5F-E2A2-E8AE-FBB8A7463AE3}"/>
                </a:ext>
              </a:extLst>
            </p:cNvPr>
            <p:cNvPicPr>
              <a:picLocks noChangeAspect="1"/>
            </p:cNvPicPr>
            <p:nvPr/>
          </p:nvPicPr>
          <p:blipFill rotWithShape="1">
            <a:blip r:embed="rId34"/>
            <a:srcRect l="-1468" t="-29245" r="-3097" b="-20869"/>
            <a:stretch>
              <a:fillRect/>
            </a:stretch>
          </p:blipFill>
          <p:spPr>
            <a:xfrm>
              <a:off x="8776534" y="5447426"/>
              <a:ext cx="348386" cy="348386"/>
            </a:xfrm>
            <a:prstGeom prst="ellipse">
              <a:avLst/>
            </a:prstGeom>
            <a:solidFill>
              <a:schemeClr val="bg1"/>
            </a:solidFill>
            <a:ln>
              <a:solidFill>
                <a:schemeClr val="accent2">
                  <a:lumMod val="50000"/>
                </a:schemeClr>
              </a:solidFill>
            </a:ln>
          </p:spPr>
        </p:pic>
        <p:pic>
          <p:nvPicPr>
            <p:cNvPr id="33" name="図 32" descr="図形&#10;&#10;AI 生成コンテンツは誤りを含む可能性があります。">
              <a:extLst>
                <a:ext uri="{FF2B5EF4-FFF2-40B4-BE49-F238E27FC236}">
                  <a16:creationId xmlns:a16="http://schemas.microsoft.com/office/drawing/2014/main" id="{20007641-A03D-86F7-7C92-0EC30396D5B3}"/>
                </a:ext>
              </a:extLst>
            </p:cNvPr>
            <p:cNvPicPr>
              <a:picLocks noChangeAspect="1"/>
            </p:cNvPicPr>
            <p:nvPr/>
          </p:nvPicPr>
          <p:blipFill rotWithShape="1">
            <a:blip r:embed="rId35"/>
            <a:srcRect l="-20225" t="-24708" r="-8689" b="-34378"/>
            <a:stretch>
              <a:fillRect/>
            </a:stretch>
          </p:blipFill>
          <p:spPr>
            <a:xfrm>
              <a:off x="8778157" y="6054577"/>
              <a:ext cx="348386" cy="348386"/>
            </a:xfrm>
            <a:prstGeom prst="ellipse">
              <a:avLst/>
            </a:prstGeom>
            <a:solidFill>
              <a:schemeClr val="bg1"/>
            </a:solidFill>
            <a:ln>
              <a:solidFill>
                <a:schemeClr val="accent2">
                  <a:lumMod val="50000"/>
                </a:schemeClr>
              </a:solidFill>
            </a:ln>
          </p:spPr>
        </p:pic>
        <p:pic>
          <p:nvPicPr>
            <p:cNvPr id="38" name="図 37">
              <a:extLst>
                <a:ext uri="{FF2B5EF4-FFF2-40B4-BE49-F238E27FC236}">
                  <a16:creationId xmlns:a16="http://schemas.microsoft.com/office/drawing/2014/main" id="{87E89C35-D7A2-A356-2EC3-116A6E0D9E95}"/>
                </a:ext>
              </a:extLst>
            </p:cNvPr>
            <p:cNvPicPr>
              <a:picLocks noChangeAspect="1"/>
            </p:cNvPicPr>
            <p:nvPr/>
          </p:nvPicPr>
          <p:blipFill>
            <a:blip r:embed="rId36"/>
            <a:stretch>
              <a:fillRect/>
            </a:stretch>
          </p:blipFill>
          <p:spPr>
            <a:xfrm>
              <a:off x="8036290" y="5869053"/>
              <a:ext cx="209943" cy="123111"/>
            </a:xfrm>
            <a:prstGeom prst="rect">
              <a:avLst/>
            </a:prstGeom>
          </p:spPr>
        </p:pic>
      </p:grpSp>
    </p:spTree>
    <p:extLst>
      <p:ext uri="{BB962C8B-B14F-4D97-AF65-F5344CB8AC3E}">
        <p14:creationId xmlns:p14="http://schemas.microsoft.com/office/powerpoint/2010/main" val="3712884105"/>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MSPゴシック">
      <a:majorFont>
        <a:latin typeface="ＭＳ Ｐゴシック"/>
        <a:ea typeface="ＭＳ Ｐゴシック"/>
        <a:cs typeface=""/>
      </a:majorFont>
      <a:minorFont>
        <a:latin typeface="ＭＳ Ｐゴシック"/>
        <a:ea typeface="ＭＳ Ｐゴシック"/>
        <a:cs typeface=""/>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a:solidFill>
            <a:srgbClr val="FF0000"/>
          </a:solidFill>
        </a:ln>
      </a:spPr>
      <a:bodyPr rtlCol="0" anchor="ctr"/>
      <a:lstStyle>
        <a:defPPr algn="ctr">
          <a:defRPr kumimoji="1"/>
        </a:defPPr>
      </a:lstStyle>
      <a:style>
        <a:lnRef idx="2">
          <a:schemeClr val="accent1">
            <a:shade val="15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3909</Words>
  <Application>Microsoft Office PowerPoint</Application>
  <PresentationFormat>A4 210 x 297 mm</PresentationFormat>
  <Paragraphs>341</Paragraphs>
  <Slides>7</Slides>
  <Notes>4</Notes>
  <HiddenSlides>0</HiddenSlides>
  <MMClips>0</MMClips>
  <ScaleCrop>false</ScaleCrop>
  <HeadingPairs>
    <vt:vector size="6" baseType="variant">
      <vt:variant>
        <vt:lpstr>使用されているフォント</vt:lpstr>
      </vt:variant>
      <vt:variant>
        <vt:i4>3</vt:i4>
      </vt:variant>
      <vt:variant>
        <vt:lpstr>テーマ</vt:lpstr>
      </vt:variant>
      <vt:variant>
        <vt:i4>1</vt:i4>
      </vt:variant>
      <vt:variant>
        <vt:lpstr>スライド タイトル</vt:lpstr>
      </vt:variant>
      <vt:variant>
        <vt:i4>7</vt:i4>
      </vt:variant>
    </vt:vector>
  </HeadingPairs>
  <TitlesOfParts>
    <vt:vector size="11" baseType="lpstr">
      <vt:lpstr>ＭＳ Ｐゴシック</vt:lpstr>
      <vt:lpstr>Arial</vt:lpstr>
      <vt:lpstr>Calibri</vt:lpstr>
      <vt:lpstr>Office テーマ</vt:lpstr>
      <vt:lpstr>床材　マイスターズウッドフロアー トリプルコート</vt:lpstr>
      <vt:lpstr>床材　マイスターズウッドフロアー トリプルコート パーケット</vt:lpstr>
      <vt:lpstr>床材　マイスターズウッドフロアー ダブルコート</vt:lpstr>
      <vt:lpstr>床材　マイスターズウッドフロアー ダブルコート 3P</vt:lpstr>
      <vt:lpstr>床材　マイスターズウッドフロアー ｋｉｈａｄａ</vt:lpstr>
      <vt:lpstr>床材　フィットフロアー</vt:lpstr>
      <vt:lpstr>床材　フィットフロアー　耐熱タイプ</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2026-01-28T13:32:19Z</dcterms:created>
  <dcterms:modified xsi:type="dcterms:W3CDTF">2026-01-28T13:32:25Z</dcterms:modified>
</cp:coreProperties>
</file>