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346" r:id="rId5"/>
    <p:sldId id="347" r:id="rId6"/>
    <p:sldId id="334" r:id="rId7"/>
    <p:sldId id="309" r:id="rId8"/>
    <p:sldId id="329" r:id="rId9"/>
    <p:sldId id="362" r:id="rId10"/>
    <p:sldId id="355" r:id="rId11"/>
    <p:sldId id="356" r:id="rId12"/>
    <p:sldId id="360" r:id="rId13"/>
    <p:sldId id="357" r:id="rId14"/>
    <p:sldId id="358" r:id="rId15"/>
    <p:sldId id="359" r:id="rId16"/>
    <p:sldId id="361" r:id="rId17"/>
    <p:sldId id="332" r:id="rId18"/>
    <p:sldId id="333" r:id="rId19"/>
    <p:sldId id="338" r:id="rId20"/>
    <p:sldId id="337" r:id="rId21"/>
    <p:sldId id="339" r:id="rId22"/>
    <p:sldId id="349" r:id="rId23"/>
    <p:sldId id="344" r:id="rId24"/>
    <p:sldId id="336" r:id="rId25"/>
    <p:sldId id="364" r:id="rId26"/>
    <p:sldId id="365" r:id="rId27"/>
    <p:sldId id="366" r:id="rId28"/>
    <p:sldId id="367" r:id="rId29"/>
    <p:sldId id="368" r:id="rId30"/>
  </p:sldIdLst>
  <p:sldSz cx="9906000" cy="6858000" type="A4"/>
  <p:notesSz cx="7102475"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FFFFFF"/>
    <a:srgbClr val="4B4B4B"/>
    <a:srgbClr val="FF00FF"/>
    <a:srgbClr val="3333CC"/>
    <a:srgbClr val="99CCFF"/>
    <a:srgbClr val="ECA930"/>
    <a:srgbClr val="FF7C80"/>
    <a:srgbClr val="FAB2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63" autoAdjust="0"/>
    <p:restoredTop sz="86437" autoAdjust="0"/>
  </p:normalViewPr>
  <p:slideViewPr>
    <p:cSldViewPr snapToGrid="0">
      <p:cViewPr>
        <p:scale>
          <a:sx n="66" d="100"/>
          <a:sy n="66" d="100"/>
        </p:scale>
        <p:origin x="48" y="1002"/>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9" d="100"/>
          <a:sy n="59" d="100"/>
        </p:scale>
        <p:origin x="3366"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DE40F9F-E924-4A9E-B6F1-58C019784D3A}"/>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81CF2791-B1FA-4E67-BC51-2EF5ADADFA57}"/>
              </a:ext>
            </a:extLst>
          </p:cNvPr>
          <p:cNvSpPr>
            <a:spLocks noGrp="1"/>
          </p:cNvSpPr>
          <p:nvPr>
            <p:ph type="dt" sz="quarter" idx="1"/>
          </p:nvPr>
        </p:nvSpPr>
        <p:spPr>
          <a:xfrm>
            <a:off x="4022725" y="0"/>
            <a:ext cx="3078163" cy="512763"/>
          </a:xfrm>
          <a:prstGeom prst="rect">
            <a:avLst/>
          </a:prstGeom>
        </p:spPr>
        <p:txBody>
          <a:bodyPr vert="horz" lIns="91440" tIns="45720" rIns="91440" bIns="45720" rtlCol="0"/>
          <a:lstStyle>
            <a:lvl1pPr algn="r">
              <a:defRPr sz="1200"/>
            </a:lvl1pPr>
          </a:lstStyle>
          <a:p>
            <a:fld id="{F0A278B3-020B-48F7-9499-B4C1AC6D8ABB}" type="datetimeFigureOut">
              <a:rPr kumimoji="1" lang="ja-JP" altLang="en-US" smtClean="0"/>
              <a:t>2026/1/14</a:t>
            </a:fld>
            <a:endParaRPr kumimoji="1" lang="ja-JP" altLang="en-US"/>
          </a:p>
        </p:txBody>
      </p:sp>
      <p:sp>
        <p:nvSpPr>
          <p:cNvPr id="4" name="フッター プレースホルダー 3">
            <a:extLst>
              <a:ext uri="{FF2B5EF4-FFF2-40B4-BE49-F238E27FC236}">
                <a16:creationId xmlns:a16="http://schemas.microsoft.com/office/drawing/2014/main" id="{644D5C14-D584-4AE7-9048-4CAB82630056}"/>
              </a:ext>
            </a:extLst>
          </p:cNvPr>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6FB7DCAB-1864-4E59-8566-5D03705C4509}"/>
              </a:ext>
            </a:extLst>
          </p:cNvPr>
          <p:cNvSpPr>
            <a:spLocks noGrp="1"/>
          </p:cNvSpPr>
          <p:nvPr>
            <p:ph type="sldNum" sz="quarter" idx="3"/>
          </p:nvPr>
        </p:nvSpPr>
        <p:spPr>
          <a:xfrm>
            <a:off x="4022725" y="9721850"/>
            <a:ext cx="3078163" cy="512763"/>
          </a:xfrm>
          <a:prstGeom prst="rect">
            <a:avLst/>
          </a:prstGeom>
        </p:spPr>
        <p:txBody>
          <a:bodyPr vert="horz" lIns="91440" tIns="45720" rIns="91440" bIns="45720" rtlCol="0" anchor="b"/>
          <a:lstStyle>
            <a:lvl1pPr algn="r">
              <a:defRPr sz="1200"/>
            </a:lvl1pPr>
          </a:lstStyle>
          <a:p>
            <a:fld id="{2B960BFC-D5D4-4B0C-B764-C387F8D3F380}" type="slidenum">
              <a:rPr kumimoji="1" lang="ja-JP" altLang="en-US" smtClean="0"/>
              <a:t>‹#›</a:t>
            </a:fld>
            <a:endParaRPr kumimoji="1" lang="ja-JP" altLang="en-US"/>
          </a:p>
        </p:txBody>
      </p:sp>
    </p:spTree>
    <p:extLst>
      <p:ext uri="{BB962C8B-B14F-4D97-AF65-F5344CB8AC3E}">
        <p14:creationId xmlns:p14="http://schemas.microsoft.com/office/powerpoint/2010/main" val="2965944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7032" cy="511407"/>
          </a:xfrm>
          <a:prstGeom prst="rect">
            <a:avLst/>
          </a:prstGeom>
        </p:spPr>
        <p:txBody>
          <a:bodyPr vert="horz" lIns="93532" tIns="46765" rIns="93532" bIns="46765"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4023813" y="0"/>
            <a:ext cx="3077031" cy="511407"/>
          </a:xfrm>
          <a:prstGeom prst="rect">
            <a:avLst/>
          </a:prstGeom>
        </p:spPr>
        <p:txBody>
          <a:bodyPr vert="horz" lIns="93532" tIns="46765" rIns="93532" bIns="46765" rtlCol="0"/>
          <a:lstStyle>
            <a:lvl1pPr algn="r">
              <a:defRPr sz="1200"/>
            </a:lvl1pPr>
          </a:lstStyle>
          <a:p>
            <a:fld id="{27B27389-7FB4-4D24-A184-A1DEC97939F9}" type="datetimeFigureOut">
              <a:rPr kumimoji="1" lang="ja-JP" altLang="en-US" smtClean="0"/>
              <a:pPr/>
              <a:t>2026/1/14</a:t>
            </a:fld>
            <a:endParaRPr kumimoji="1" lang="ja-JP" altLang="en-US" dirty="0"/>
          </a:p>
        </p:txBody>
      </p:sp>
      <p:sp>
        <p:nvSpPr>
          <p:cNvPr id="4" name="スライド イメージ プレースホルダー 3"/>
          <p:cNvSpPr>
            <a:spLocks noGrp="1" noRot="1" noChangeAspect="1"/>
          </p:cNvSpPr>
          <p:nvPr>
            <p:ph type="sldImg" idx="2"/>
          </p:nvPr>
        </p:nvSpPr>
        <p:spPr>
          <a:xfrm>
            <a:off x="779463" y="766763"/>
            <a:ext cx="5543550" cy="3838575"/>
          </a:xfrm>
          <a:prstGeom prst="rect">
            <a:avLst/>
          </a:prstGeom>
          <a:noFill/>
          <a:ln w="12700">
            <a:solidFill>
              <a:prstClr val="black"/>
            </a:solidFill>
          </a:ln>
        </p:spPr>
        <p:txBody>
          <a:bodyPr vert="horz" lIns="93532" tIns="46765" rIns="93532" bIns="46765" rtlCol="0" anchor="ctr"/>
          <a:lstStyle/>
          <a:p>
            <a:endParaRPr lang="ja-JP" altLang="en-US" dirty="0"/>
          </a:p>
        </p:txBody>
      </p:sp>
      <p:sp>
        <p:nvSpPr>
          <p:cNvPr id="5" name="ノート プレースホルダー 4"/>
          <p:cNvSpPr>
            <a:spLocks noGrp="1"/>
          </p:cNvSpPr>
          <p:nvPr>
            <p:ph type="body" sz="quarter" idx="3"/>
          </p:nvPr>
        </p:nvSpPr>
        <p:spPr>
          <a:xfrm>
            <a:off x="710086" y="4861604"/>
            <a:ext cx="5682306" cy="4605900"/>
          </a:xfrm>
          <a:prstGeom prst="rect">
            <a:avLst/>
          </a:prstGeom>
        </p:spPr>
        <p:txBody>
          <a:bodyPr vert="horz" lIns="93532" tIns="46765" rIns="93532" bIns="4676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588"/>
            <a:ext cx="3077032" cy="511407"/>
          </a:xfrm>
          <a:prstGeom prst="rect">
            <a:avLst/>
          </a:prstGeom>
        </p:spPr>
        <p:txBody>
          <a:bodyPr vert="horz" lIns="93532" tIns="46765" rIns="93532" bIns="46765"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4023813" y="9721588"/>
            <a:ext cx="3077031" cy="511407"/>
          </a:xfrm>
          <a:prstGeom prst="rect">
            <a:avLst/>
          </a:prstGeom>
        </p:spPr>
        <p:txBody>
          <a:bodyPr vert="horz" lIns="93532" tIns="46765" rIns="93532" bIns="46765" rtlCol="0" anchor="b"/>
          <a:lstStyle>
            <a:lvl1pPr algn="r">
              <a:defRPr sz="1200"/>
            </a:lvl1pPr>
          </a:lstStyle>
          <a:p>
            <a:fld id="{8BAA5A6C-4AFD-477D-A80D-F15847A84ADC}" type="slidenum">
              <a:rPr kumimoji="1" lang="ja-JP" altLang="en-US" smtClean="0"/>
              <a:pPr/>
              <a:t>‹#›</a:t>
            </a:fld>
            <a:endParaRPr kumimoji="1" lang="ja-JP" altLang="en-US" dirty="0"/>
          </a:p>
        </p:txBody>
      </p:sp>
    </p:spTree>
    <p:extLst>
      <p:ext uri="{BB962C8B-B14F-4D97-AF65-F5344CB8AC3E}">
        <p14:creationId xmlns:p14="http://schemas.microsoft.com/office/powerpoint/2010/main" val="14381467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4729C4-9CEC-4DF4-9AD9-F333B233461D}" type="slidenum">
              <a:rPr kumimoji="1" lang="ja-JP" altLang="en-US" smtClean="0"/>
              <a:t>7</a:t>
            </a:fld>
            <a:endParaRPr kumimoji="1" lang="ja-JP" altLang="en-US"/>
          </a:p>
        </p:txBody>
      </p:sp>
    </p:spTree>
    <p:extLst>
      <p:ext uri="{BB962C8B-B14F-4D97-AF65-F5344CB8AC3E}">
        <p14:creationId xmlns:p14="http://schemas.microsoft.com/office/powerpoint/2010/main" val="2043981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4729C4-9CEC-4DF4-9AD9-F333B233461D}" type="slidenum">
              <a:rPr kumimoji="1" lang="ja-JP" altLang="en-US" smtClean="0"/>
              <a:t>8</a:t>
            </a:fld>
            <a:endParaRPr kumimoji="1" lang="ja-JP" altLang="en-US"/>
          </a:p>
        </p:txBody>
      </p:sp>
    </p:spTree>
    <p:extLst>
      <p:ext uri="{BB962C8B-B14F-4D97-AF65-F5344CB8AC3E}">
        <p14:creationId xmlns:p14="http://schemas.microsoft.com/office/powerpoint/2010/main" val="2029311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BAA5A6C-4AFD-477D-A80D-F15847A84ADC}" type="slidenum">
              <a:rPr kumimoji="1" lang="ja-JP" altLang="en-US" smtClean="0"/>
              <a:pPr/>
              <a:t>9</a:t>
            </a:fld>
            <a:endParaRPr kumimoji="1" lang="ja-JP" altLang="en-US" dirty="0"/>
          </a:p>
        </p:txBody>
      </p:sp>
    </p:spTree>
    <p:extLst>
      <p:ext uri="{BB962C8B-B14F-4D97-AF65-F5344CB8AC3E}">
        <p14:creationId xmlns:p14="http://schemas.microsoft.com/office/powerpoint/2010/main" val="926930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4729C4-9CEC-4DF4-9AD9-F333B233461D}" type="slidenum">
              <a:rPr kumimoji="1" lang="ja-JP" altLang="en-US" smtClean="0"/>
              <a:t>11</a:t>
            </a:fld>
            <a:endParaRPr kumimoji="1" lang="ja-JP" altLang="en-US"/>
          </a:p>
        </p:txBody>
      </p:sp>
    </p:spTree>
    <p:extLst>
      <p:ext uri="{BB962C8B-B14F-4D97-AF65-F5344CB8AC3E}">
        <p14:creationId xmlns:p14="http://schemas.microsoft.com/office/powerpoint/2010/main" val="4105371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030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95300" y="7245424"/>
            <a:ext cx="2311400" cy="365125"/>
          </a:xfrm>
        </p:spPr>
        <p:txBody>
          <a:bodyPr/>
          <a:lstStyle/>
          <a:p>
            <a:fld id="{6451ADD3-952D-4429-A994-C4B609640698}" type="datetimeFigureOut">
              <a:rPr kumimoji="1" lang="ja-JP" altLang="en-US" smtClean="0"/>
              <a:pPr/>
              <a:t>2026/1/14</a:t>
            </a:fld>
            <a:endParaRPr kumimoji="1" lang="ja-JP" altLang="en-US" dirty="0"/>
          </a:p>
        </p:txBody>
      </p:sp>
      <p:sp>
        <p:nvSpPr>
          <p:cNvPr id="3" name="フッター プレースホルダー 2"/>
          <p:cNvSpPr>
            <a:spLocks noGrp="1"/>
          </p:cNvSpPr>
          <p:nvPr>
            <p:ph type="ftr" sz="quarter" idx="11"/>
          </p:nvPr>
        </p:nvSpPr>
        <p:spPr>
          <a:xfrm>
            <a:off x="3384550" y="7245424"/>
            <a:ext cx="3136900" cy="365125"/>
          </a:xfrm>
        </p:spPr>
        <p:txBody>
          <a:bodyPr/>
          <a:lstStyle/>
          <a:p>
            <a:endParaRPr kumimoji="1" lang="ja-JP" altLang="en-US" dirty="0"/>
          </a:p>
        </p:txBody>
      </p:sp>
      <p:grpSp>
        <p:nvGrpSpPr>
          <p:cNvPr id="5" name="グループ化 4">
            <a:extLst>
              <a:ext uri="{FF2B5EF4-FFF2-40B4-BE49-F238E27FC236}">
                <a16:creationId xmlns:a16="http://schemas.microsoft.com/office/drawing/2014/main" id="{6ACC60B5-821E-5A1E-CB80-BB0A21FCD6DF}"/>
              </a:ext>
            </a:extLst>
          </p:cNvPr>
          <p:cNvGrpSpPr/>
          <p:nvPr userDrawn="1"/>
        </p:nvGrpSpPr>
        <p:grpSpPr>
          <a:xfrm>
            <a:off x="144000" y="25580"/>
            <a:ext cx="9619200" cy="594000"/>
            <a:chOff x="144000" y="25580"/>
            <a:chExt cx="9619200" cy="594000"/>
          </a:xfrm>
        </p:grpSpPr>
        <p:grpSp>
          <p:nvGrpSpPr>
            <p:cNvPr id="19" name="グループ化 18"/>
            <p:cNvGrpSpPr/>
            <p:nvPr userDrawn="1"/>
          </p:nvGrpSpPr>
          <p:grpSpPr>
            <a:xfrm>
              <a:off x="144000" y="25580"/>
              <a:ext cx="9619200" cy="594000"/>
              <a:chOff x="135204" y="12700"/>
              <a:chExt cx="9619200" cy="600075"/>
            </a:xfrm>
          </p:grpSpPr>
          <p:sp>
            <p:nvSpPr>
              <p:cNvPr id="20" name="Rectangle 2"/>
              <p:cNvSpPr>
                <a:spLocks noChangeArrowheads="1"/>
              </p:cNvSpPr>
              <p:nvPr userDrawn="1"/>
            </p:nvSpPr>
            <p:spPr bwMode="auto">
              <a:xfrm>
                <a:off x="135204" y="12700"/>
                <a:ext cx="9619200" cy="595313"/>
              </a:xfrm>
              <a:prstGeom prst="rect">
                <a:avLst/>
              </a:prstGeom>
              <a:noFill/>
              <a:ln w="9525" algn="ctr">
                <a:solidFill>
                  <a:srgbClr val="4B4B4B"/>
                </a:solidFill>
                <a:miter lim="800000"/>
                <a:headEnd/>
                <a:tailEnd/>
              </a:ln>
              <a:effectLst/>
              <a:extLst>
                <a:ext uri="{909E8E84-426E-40DD-AFC4-6F175D3DCCD1}">
                  <a14:hiddenFill xmlns:a14="http://schemas.microsoft.com/office/drawing/2010/main">
                    <a:solidFill>
                      <a:srgbClr val="FFCC66"/>
                    </a:solidFill>
                  </a14:hiddenFill>
                </a:ext>
                <a:ext uri="{AF507438-7753-43E0-B8FC-AC1667EBCBE1}">
                  <a14:hiddenEffects xmlns:a14="http://schemas.microsoft.com/office/drawing/2010/main">
                    <a:effectLst>
                      <a:outerShdw dist="53882" dir="2700000" algn="ctr" rotWithShape="0">
                        <a:srgbClr val="33CC33">
                          <a:alpha val="50000"/>
                        </a:srgbClr>
                      </a:outerShdw>
                    </a:effectLst>
                  </a14:hiddenEffects>
                </a:ext>
              </a:extLst>
            </p:spPr>
            <p:txBody>
              <a:bodyPr wrap="none" anchor="ctr"/>
              <a:lstStyle/>
              <a:p>
                <a:endParaRPr lang="ja-JP" altLang="en-US" dirty="0"/>
              </a:p>
            </p:txBody>
          </p:sp>
          <p:sp>
            <p:nvSpPr>
              <p:cNvPr id="21" name="Rectangle 3"/>
              <p:cNvSpPr>
                <a:spLocks noChangeArrowheads="1"/>
              </p:cNvSpPr>
              <p:nvPr userDrawn="1"/>
            </p:nvSpPr>
            <p:spPr bwMode="auto">
              <a:xfrm>
                <a:off x="1573257" y="12700"/>
                <a:ext cx="8181147" cy="593725"/>
              </a:xfrm>
              <a:prstGeom prst="rect">
                <a:avLst/>
              </a:prstGeom>
              <a:solidFill>
                <a:srgbClr val="4B4B4B"/>
              </a:solidFill>
              <a:ln>
                <a:noFill/>
              </a:ln>
              <a:effectLst/>
            </p:spPr>
            <p:txBody>
              <a:bodyPr wrap="none" anchor="ctr"/>
              <a:lstStyle/>
              <a:p>
                <a:endParaRPr lang="ja-JP" altLang="en-US" dirty="0"/>
              </a:p>
            </p:txBody>
          </p:sp>
          <p:sp>
            <p:nvSpPr>
              <p:cNvPr id="22" name="Line 4"/>
              <p:cNvSpPr>
                <a:spLocks noChangeShapeType="1"/>
              </p:cNvSpPr>
              <p:nvPr userDrawn="1"/>
            </p:nvSpPr>
            <p:spPr bwMode="auto">
              <a:xfrm>
                <a:off x="4285810" y="346075"/>
                <a:ext cx="0" cy="26670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23" name="Line 5"/>
              <p:cNvSpPr>
                <a:spLocks noChangeShapeType="1"/>
              </p:cNvSpPr>
              <p:nvPr userDrawn="1"/>
            </p:nvSpPr>
            <p:spPr bwMode="auto">
              <a:xfrm flipV="1">
                <a:off x="1421041" y="346075"/>
                <a:ext cx="8331200" cy="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grpSp>
        <p:pic>
          <p:nvPicPr>
            <p:cNvPr id="4" name="図 3" descr="抽象, 挿絵 が含まれている画像&#10;&#10;AI 生成コンテンツは誤りを含む可能性があります。">
              <a:extLst>
                <a:ext uri="{FF2B5EF4-FFF2-40B4-BE49-F238E27FC236}">
                  <a16:creationId xmlns:a16="http://schemas.microsoft.com/office/drawing/2014/main" id="{601CF21F-3F45-D542-7562-BB7C0F498B0D}"/>
                </a:ext>
              </a:extLst>
            </p:cNvPr>
            <p:cNvPicPr>
              <a:picLocks noChangeAspect="1"/>
            </p:cNvPicPr>
            <p:nvPr userDrawn="1"/>
          </p:nvPicPr>
          <p:blipFill>
            <a:blip r:embed="rId2"/>
            <a:srcRect t="31882" b="32175"/>
            <a:stretch>
              <a:fillRect/>
            </a:stretch>
          </p:blipFill>
          <p:spPr>
            <a:xfrm>
              <a:off x="297721" y="230827"/>
              <a:ext cx="1164276" cy="182895"/>
            </a:xfrm>
            <a:prstGeom prst="rect">
              <a:avLst/>
            </a:prstGeom>
          </p:spPr>
        </p:pic>
      </p:grpSp>
      <p:sp>
        <p:nvSpPr>
          <p:cNvPr id="6" name="Text Box 3">
            <a:extLst>
              <a:ext uri="{FF2B5EF4-FFF2-40B4-BE49-F238E27FC236}">
                <a16:creationId xmlns:a16="http://schemas.microsoft.com/office/drawing/2014/main" id="{DC9498F3-9006-05C3-2F36-86C1C5CA7721}"/>
              </a:ext>
            </a:extLst>
          </p:cNvPr>
          <p:cNvSpPr txBox="1">
            <a:spLocks noChangeArrowheads="1"/>
          </p:cNvSpPr>
          <p:nvPr userDrawn="1"/>
        </p:nvSpPr>
        <p:spPr bwMode="auto">
          <a:xfrm>
            <a:off x="5896610" y="6735189"/>
            <a:ext cx="3887788" cy="10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r>
              <a:rPr lang="ja-JP" altLang="en-US" sz="700" dirty="0"/>
              <a:t>印刷のため、実物とは多少色が異なります。実際の色合い・材質感は、ショウルーム等でご確認ください。</a:t>
            </a:r>
          </a:p>
        </p:txBody>
      </p:sp>
    </p:spTree>
    <p:extLst>
      <p:ext uri="{BB962C8B-B14F-4D97-AF65-F5344CB8AC3E}">
        <p14:creationId xmlns:p14="http://schemas.microsoft.com/office/powerpoint/2010/main" val="5386826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grpSp>
        <p:nvGrpSpPr>
          <p:cNvPr id="3" name="グループ化 2"/>
          <p:cNvGrpSpPr/>
          <p:nvPr userDrawn="1"/>
        </p:nvGrpSpPr>
        <p:grpSpPr>
          <a:xfrm>
            <a:off x="144000" y="689471"/>
            <a:ext cx="9621838" cy="1943616"/>
            <a:chOff x="142875" y="689471"/>
            <a:chExt cx="9621838" cy="1943616"/>
          </a:xfrm>
        </p:grpSpPr>
        <p:sp>
          <p:nvSpPr>
            <p:cNvPr id="46" name="Rectangle 2"/>
            <p:cNvSpPr>
              <a:spLocks noChangeArrowheads="1"/>
            </p:cNvSpPr>
            <p:nvPr userDrawn="1"/>
          </p:nvSpPr>
          <p:spPr bwMode="auto">
            <a:xfrm>
              <a:off x="1759083"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 name="Rectangle 9"/>
            <p:cNvSpPr>
              <a:spLocks noChangeArrowheads="1"/>
            </p:cNvSpPr>
            <p:nvPr userDrawn="1"/>
          </p:nvSpPr>
          <p:spPr bwMode="auto">
            <a:xfrm>
              <a:off x="142875"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 name="Rectangle 10"/>
            <p:cNvSpPr>
              <a:spLocks noChangeArrowheads="1"/>
            </p:cNvSpPr>
            <p:nvPr userDrawn="1"/>
          </p:nvSpPr>
          <p:spPr bwMode="auto">
            <a:xfrm>
              <a:off x="3375291"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 name="Rectangle 11"/>
            <p:cNvSpPr>
              <a:spLocks noChangeArrowheads="1"/>
            </p:cNvSpPr>
            <p:nvPr userDrawn="1"/>
          </p:nvSpPr>
          <p:spPr bwMode="auto">
            <a:xfrm>
              <a:off x="4991499"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 name="Rectangle 12"/>
            <p:cNvSpPr>
              <a:spLocks noChangeArrowheads="1"/>
            </p:cNvSpPr>
            <p:nvPr userDrawn="1"/>
          </p:nvSpPr>
          <p:spPr bwMode="auto">
            <a:xfrm>
              <a:off x="6607707"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 name="Rectangle 14"/>
            <p:cNvSpPr>
              <a:spLocks noChangeArrowheads="1"/>
            </p:cNvSpPr>
            <p:nvPr userDrawn="1"/>
          </p:nvSpPr>
          <p:spPr bwMode="auto">
            <a:xfrm>
              <a:off x="8223913"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2" name="グループ化 51"/>
          <p:cNvGrpSpPr/>
          <p:nvPr userDrawn="1"/>
        </p:nvGrpSpPr>
        <p:grpSpPr>
          <a:xfrm>
            <a:off x="144000" y="26608"/>
            <a:ext cx="9619200" cy="594000"/>
            <a:chOff x="135204" y="12700"/>
            <a:chExt cx="9619200" cy="600075"/>
          </a:xfrm>
        </p:grpSpPr>
        <p:sp>
          <p:nvSpPr>
            <p:cNvPr id="54" name="Rectangle 2"/>
            <p:cNvSpPr>
              <a:spLocks noChangeArrowheads="1"/>
            </p:cNvSpPr>
            <p:nvPr userDrawn="1"/>
          </p:nvSpPr>
          <p:spPr bwMode="auto">
            <a:xfrm>
              <a:off x="135204" y="12700"/>
              <a:ext cx="9619200" cy="595313"/>
            </a:xfrm>
            <a:prstGeom prst="rect">
              <a:avLst/>
            </a:prstGeom>
            <a:noFill/>
            <a:ln w="9525" algn="ctr">
              <a:solidFill>
                <a:srgbClr val="4B4B4B"/>
              </a:solidFill>
              <a:miter lim="800000"/>
              <a:headEnd/>
              <a:tailEnd/>
            </a:ln>
            <a:effectLst/>
            <a:extLst>
              <a:ext uri="{909E8E84-426E-40DD-AFC4-6F175D3DCCD1}">
                <a14:hiddenFill xmlns:a14="http://schemas.microsoft.com/office/drawing/2010/main">
                  <a:solidFill>
                    <a:srgbClr val="FFCC66"/>
                  </a:solidFill>
                </a14:hiddenFill>
              </a:ext>
              <a:ext uri="{AF507438-7753-43E0-B8FC-AC1667EBCBE1}">
                <a14:hiddenEffects xmlns:a14="http://schemas.microsoft.com/office/drawing/2010/main">
                  <a:effectLst>
                    <a:outerShdw dist="53882" dir="2700000" algn="ctr" rotWithShape="0">
                      <a:srgbClr val="33CC33">
                        <a:alpha val="50000"/>
                      </a:srgbClr>
                    </a:outerShdw>
                  </a:effectLst>
                </a14:hiddenEffects>
              </a:ext>
            </a:extLst>
          </p:spPr>
          <p:txBody>
            <a:bodyPr wrap="none" anchor="ctr"/>
            <a:lstStyle/>
            <a:p>
              <a:endParaRPr lang="ja-JP" altLang="en-US"/>
            </a:p>
          </p:txBody>
        </p:sp>
        <p:sp>
          <p:nvSpPr>
            <p:cNvPr id="55" name="Rectangle 3"/>
            <p:cNvSpPr>
              <a:spLocks noChangeArrowheads="1"/>
            </p:cNvSpPr>
            <p:nvPr userDrawn="1"/>
          </p:nvSpPr>
          <p:spPr bwMode="auto">
            <a:xfrm>
              <a:off x="1573257" y="12700"/>
              <a:ext cx="8181147" cy="593725"/>
            </a:xfrm>
            <a:prstGeom prst="rect">
              <a:avLst/>
            </a:prstGeom>
            <a:solidFill>
              <a:srgbClr val="4B4B4B"/>
            </a:solidFill>
            <a:ln>
              <a:noFill/>
            </a:ln>
            <a:effectLst/>
          </p:spPr>
          <p:txBody>
            <a:bodyPr wrap="none" anchor="ctr"/>
            <a:lstStyle/>
            <a:p>
              <a:endParaRPr lang="ja-JP" altLang="en-US"/>
            </a:p>
          </p:txBody>
        </p:sp>
        <p:sp>
          <p:nvSpPr>
            <p:cNvPr id="56" name="Line 4"/>
            <p:cNvSpPr>
              <a:spLocks noChangeShapeType="1"/>
            </p:cNvSpPr>
            <p:nvPr userDrawn="1"/>
          </p:nvSpPr>
          <p:spPr bwMode="auto">
            <a:xfrm>
              <a:off x="4285810" y="346075"/>
              <a:ext cx="0" cy="26670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 name="Line 5"/>
            <p:cNvSpPr>
              <a:spLocks noChangeShapeType="1"/>
            </p:cNvSpPr>
            <p:nvPr userDrawn="1"/>
          </p:nvSpPr>
          <p:spPr bwMode="auto">
            <a:xfrm flipV="1">
              <a:off x="1573257" y="346075"/>
              <a:ext cx="8178984" cy="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58" name="Picture 8" descr="Panasonic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925" y="228600"/>
              <a:ext cx="1150938" cy="1762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グループ化 71"/>
          <p:cNvGrpSpPr/>
          <p:nvPr userDrawn="1"/>
        </p:nvGrpSpPr>
        <p:grpSpPr>
          <a:xfrm>
            <a:off x="144000" y="2702464"/>
            <a:ext cx="9621838" cy="1943616"/>
            <a:chOff x="142875" y="689471"/>
            <a:chExt cx="9621838" cy="1943616"/>
          </a:xfrm>
        </p:grpSpPr>
        <p:sp>
          <p:nvSpPr>
            <p:cNvPr id="73" name="Rectangle 2"/>
            <p:cNvSpPr>
              <a:spLocks noChangeArrowheads="1"/>
            </p:cNvSpPr>
            <p:nvPr userDrawn="1"/>
          </p:nvSpPr>
          <p:spPr bwMode="auto">
            <a:xfrm>
              <a:off x="1759083"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 name="Rectangle 9"/>
            <p:cNvSpPr>
              <a:spLocks noChangeArrowheads="1"/>
            </p:cNvSpPr>
            <p:nvPr userDrawn="1"/>
          </p:nvSpPr>
          <p:spPr bwMode="auto">
            <a:xfrm>
              <a:off x="142875"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5" name="Rectangle 10"/>
            <p:cNvSpPr>
              <a:spLocks noChangeArrowheads="1"/>
            </p:cNvSpPr>
            <p:nvPr userDrawn="1"/>
          </p:nvSpPr>
          <p:spPr bwMode="auto">
            <a:xfrm>
              <a:off x="3375291"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 name="Rectangle 11"/>
            <p:cNvSpPr>
              <a:spLocks noChangeArrowheads="1"/>
            </p:cNvSpPr>
            <p:nvPr userDrawn="1"/>
          </p:nvSpPr>
          <p:spPr bwMode="auto">
            <a:xfrm>
              <a:off x="4991499"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7" name="Rectangle 12"/>
            <p:cNvSpPr>
              <a:spLocks noChangeArrowheads="1"/>
            </p:cNvSpPr>
            <p:nvPr userDrawn="1"/>
          </p:nvSpPr>
          <p:spPr bwMode="auto">
            <a:xfrm>
              <a:off x="6607707"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 name="Rectangle 14"/>
            <p:cNvSpPr>
              <a:spLocks noChangeArrowheads="1"/>
            </p:cNvSpPr>
            <p:nvPr userDrawn="1"/>
          </p:nvSpPr>
          <p:spPr bwMode="auto">
            <a:xfrm>
              <a:off x="8223913"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9" name="グループ化 78"/>
          <p:cNvGrpSpPr/>
          <p:nvPr userDrawn="1"/>
        </p:nvGrpSpPr>
        <p:grpSpPr>
          <a:xfrm>
            <a:off x="144000" y="4715456"/>
            <a:ext cx="9621838" cy="1943616"/>
            <a:chOff x="142875" y="689471"/>
            <a:chExt cx="9621838" cy="1943616"/>
          </a:xfrm>
        </p:grpSpPr>
        <p:sp>
          <p:nvSpPr>
            <p:cNvPr id="80" name="Rectangle 2"/>
            <p:cNvSpPr>
              <a:spLocks noChangeArrowheads="1"/>
            </p:cNvSpPr>
            <p:nvPr userDrawn="1"/>
          </p:nvSpPr>
          <p:spPr bwMode="auto">
            <a:xfrm>
              <a:off x="1759083"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1" name="Rectangle 9"/>
            <p:cNvSpPr>
              <a:spLocks noChangeArrowheads="1"/>
            </p:cNvSpPr>
            <p:nvPr userDrawn="1"/>
          </p:nvSpPr>
          <p:spPr bwMode="auto">
            <a:xfrm>
              <a:off x="142875"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2" name="Rectangle 10"/>
            <p:cNvSpPr>
              <a:spLocks noChangeArrowheads="1"/>
            </p:cNvSpPr>
            <p:nvPr userDrawn="1"/>
          </p:nvSpPr>
          <p:spPr bwMode="auto">
            <a:xfrm>
              <a:off x="3375291"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 name="Rectangle 11"/>
            <p:cNvSpPr>
              <a:spLocks noChangeArrowheads="1"/>
            </p:cNvSpPr>
            <p:nvPr userDrawn="1"/>
          </p:nvSpPr>
          <p:spPr bwMode="auto">
            <a:xfrm>
              <a:off x="4991499"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4" name="Rectangle 12"/>
            <p:cNvSpPr>
              <a:spLocks noChangeArrowheads="1"/>
            </p:cNvSpPr>
            <p:nvPr userDrawn="1"/>
          </p:nvSpPr>
          <p:spPr bwMode="auto">
            <a:xfrm>
              <a:off x="6607707"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 name="Rectangle 14"/>
            <p:cNvSpPr>
              <a:spLocks noChangeArrowheads="1"/>
            </p:cNvSpPr>
            <p:nvPr userDrawn="1"/>
          </p:nvSpPr>
          <p:spPr bwMode="auto">
            <a:xfrm>
              <a:off x="8223913" y="689471"/>
              <a:ext cx="1540800" cy="1943616"/>
            </a:xfrm>
            <a:prstGeom prst="rect">
              <a:avLst/>
            </a:prstGeom>
            <a:noFill/>
            <a:ln w="6350">
              <a:solidFill>
                <a:srgbClr val="B2B2B2"/>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1" name="Rectangle 9"/>
          <p:cNvSpPr txBox="1">
            <a:spLocks noChangeArrowheads="1"/>
          </p:cNvSpPr>
          <p:nvPr userDrawn="1"/>
        </p:nvSpPr>
        <p:spPr bwMode="auto">
          <a:xfrm>
            <a:off x="51160" y="6708015"/>
            <a:ext cx="1307663"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ja-JP"/>
            </a:defPPr>
            <a:lvl1pPr marL="0" algn="l" defTabSz="914400" rtl="0" eaLnBrk="1" latinLnBrk="0" hangingPunct="1">
              <a:spcBef>
                <a:spcPct val="0"/>
              </a:spcBef>
              <a:defRPr kumimoji="1" sz="6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solidFill>
                  <a:srgbClr val="000000"/>
                </a:solidFill>
                <a:latin typeface="ＭＳ Ｐゴシック" panose="020B0600070205080204" pitchFamily="50" charset="-128"/>
                <a:ea typeface="ＭＳ Ｐゴシック" panose="020B0600070205080204" pitchFamily="50" charset="-128"/>
              </a:rPr>
              <a:t>２１０４０３０７</a:t>
            </a:r>
            <a:endParaRPr lang="en-US" altLang="ja-JP"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965985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grpSp>
        <p:nvGrpSpPr>
          <p:cNvPr id="4" name="グループ化 3"/>
          <p:cNvGrpSpPr/>
          <p:nvPr userDrawn="1"/>
        </p:nvGrpSpPr>
        <p:grpSpPr>
          <a:xfrm>
            <a:off x="144000" y="4725988"/>
            <a:ext cx="9605962" cy="1944687"/>
            <a:chOff x="150813" y="4725988"/>
            <a:chExt cx="9605962" cy="1944687"/>
          </a:xfrm>
        </p:grpSpPr>
        <p:sp>
          <p:nvSpPr>
            <p:cNvPr id="41" name="Rectangle 14"/>
            <p:cNvSpPr>
              <a:spLocks noChangeArrowheads="1"/>
            </p:cNvSpPr>
            <p:nvPr userDrawn="1"/>
          </p:nvSpPr>
          <p:spPr bwMode="auto">
            <a:xfrm>
              <a:off x="8215975" y="4727059"/>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200" dirty="0"/>
                <a:t>5.4×4.28</a:t>
              </a:r>
              <a:endParaRPr lang="ja-JP" altLang="en-US" sz="1200" dirty="0"/>
            </a:p>
          </p:txBody>
        </p:sp>
        <p:sp>
          <p:nvSpPr>
            <p:cNvPr id="42" name="Rectangle 14"/>
            <p:cNvSpPr>
              <a:spLocks noChangeArrowheads="1"/>
            </p:cNvSpPr>
            <p:nvPr userDrawn="1"/>
          </p:nvSpPr>
          <p:spPr bwMode="auto">
            <a:xfrm>
              <a:off x="150813" y="4727059"/>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 name="Rectangle 14"/>
            <p:cNvSpPr>
              <a:spLocks noChangeArrowheads="1"/>
            </p:cNvSpPr>
            <p:nvPr userDrawn="1"/>
          </p:nvSpPr>
          <p:spPr bwMode="auto">
            <a:xfrm>
              <a:off x="1763845" y="4727059"/>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 name="Rectangle 14"/>
            <p:cNvSpPr>
              <a:spLocks noChangeArrowheads="1"/>
            </p:cNvSpPr>
            <p:nvPr userDrawn="1"/>
          </p:nvSpPr>
          <p:spPr bwMode="auto">
            <a:xfrm>
              <a:off x="3376083" y="4725988"/>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 name="Rectangle 14"/>
            <p:cNvSpPr>
              <a:spLocks noChangeArrowheads="1"/>
            </p:cNvSpPr>
            <p:nvPr userDrawn="1"/>
          </p:nvSpPr>
          <p:spPr bwMode="auto">
            <a:xfrm>
              <a:off x="4989909" y="4725988"/>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 name="Rectangle 14"/>
            <p:cNvSpPr>
              <a:spLocks noChangeArrowheads="1"/>
            </p:cNvSpPr>
            <p:nvPr userDrawn="1"/>
          </p:nvSpPr>
          <p:spPr bwMode="auto">
            <a:xfrm>
              <a:off x="6602941" y="4725988"/>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 name="グループ化 2"/>
          <p:cNvGrpSpPr/>
          <p:nvPr userDrawn="1"/>
        </p:nvGrpSpPr>
        <p:grpSpPr>
          <a:xfrm>
            <a:off x="144000" y="2709069"/>
            <a:ext cx="9605962" cy="1944687"/>
            <a:chOff x="150813" y="2709069"/>
            <a:chExt cx="9605962" cy="1944687"/>
          </a:xfrm>
        </p:grpSpPr>
        <p:sp>
          <p:nvSpPr>
            <p:cNvPr id="47" name="Rectangle 14"/>
            <p:cNvSpPr>
              <a:spLocks noChangeArrowheads="1"/>
            </p:cNvSpPr>
            <p:nvPr userDrawn="1"/>
          </p:nvSpPr>
          <p:spPr bwMode="auto">
            <a:xfrm>
              <a:off x="8215975" y="2709347"/>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4" name="Rectangle 14"/>
            <p:cNvSpPr>
              <a:spLocks noChangeArrowheads="1"/>
            </p:cNvSpPr>
            <p:nvPr userDrawn="1"/>
          </p:nvSpPr>
          <p:spPr bwMode="auto">
            <a:xfrm>
              <a:off x="8215975" y="2710140"/>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5" name="Rectangle 14"/>
            <p:cNvSpPr>
              <a:spLocks noChangeArrowheads="1"/>
            </p:cNvSpPr>
            <p:nvPr userDrawn="1"/>
          </p:nvSpPr>
          <p:spPr bwMode="auto">
            <a:xfrm>
              <a:off x="150813" y="2710140"/>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6" name="Rectangle 14"/>
            <p:cNvSpPr>
              <a:spLocks noChangeArrowheads="1"/>
            </p:cNvSpPr>
            <p:nvPr userDrawn="1"/>
          </p:nvSpPr>
          <p:spPr bwMode="auto">
            <a:xfrm>
              <a:off x="1763845" y="2710140"/>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 name="Rectangle 14"/>
            <p:cNvSpPr>
              <a:spLocks noChangeArrowheads="1"/>
            </p:cNvSpPr>
            <p:nvPr userDrawn="1"/>
          </p:nvSpPr>
          <p:spPr bwMode="auto">
            <a:xfrm>
              <a:off x="3376083" y="2709069"/>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8" name="Rectangle 14"/>
            <p:cNvSpPr>
              <a:spLocks noChangeArrowheads="1"/>
            </p:cNvSpPr>
            <p:nvPr userDrawn="1"/>
          </p:nvSpPr>
          <p:spPr bwMode="auto">
            <a:xfrm>
              <a:off x="4989909" y="2709069"/>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 name="Rectangle 14"/>
            <p:cNvSpPr>
              <a:spLocks noChangeArrowheads="1"/>
            </p:cNvSpPr>
            <p:nvPr userDrawn="1"/>
          </p:nvSpPr>
          <p:spPr bwMode="auto">
            <a:xfrm>
              <a:off x="6602941" y="2709069"/>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cxnSp>
        <p:nvCxnSpPr>
          <p:cNvPr id="7" name="直線コネクタ 6"/>
          <p:cNvCxnSpPr/>
          <p:nvPr userDrawn="1"/>
        </p:nvCxnSpPr>
        <p:spPr>
          <a:xfrm>
            <a:off x="-36512" y="4652963"/>
            <a:ext cx="9906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5" name="グループ化 4"/>
          <p:cNvGrpSpPr/>
          <p:nvPr userDrawn="1"/>
        </p:nvGrpSpPr>
        <p:grpSpPr>
          <a:xfrm>
            <a:off x="144000" y="692151"/>
            <a:ext cx="9605962" cy="1944687"/>
            <a:chOff x="149225" y="692151"/>
            <a:chExt cx="9605962" cy="1944687"/>
          </a:xfrm>
        </p:grpSpPr>
        <p:sp>
          <p:nvSpPr>
            <p:cNvPr id="48" name="Rectangle 14"/>
            <p:cNvSpPr>
              <a:spLocks noChangeArrowheads="1"/>
            </p:cNvSpPr>
            <p:nvPr userDrawn="1"/>
          </p:nvSpPr>
          <p:spPr bwMode="auto">
            <a:xfrm>
              <a:off x="8214387" y="693222"/>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 name="Rectangle 14"/>
            <p:cNvSpPr>
              <a:spLocks noChangeArrowheads="1"/>
            </p:cNvSpPr>
            <p:nvPr userDrawn="1"/>
          </p:nvSpPr>
          <p:spPr bwMode="auto">
            <a:xfrm>
              <a:off x="149225" y="693222"/>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 name="Rectangle 14"/>
            <p:cNvSpPr>
              <a:spLocks noChangeArrowheads="1"/>
            </p:cNvSpPr>
            <p:nvPr userDrawn="1"/>
          </p:nvSpPr>
          <p:spPr bwMode="auto">
            <a:xfrm>
              <a:off x="1762257" y="693222"/>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 name="Rectangle 14"/>
            <p:cNvSpPr>
              <a:spLocks noChangeArrowheads="1"/>
            </p:cNvSpPr>
            <p:nvPr userDrawn="1"/>
          </p:nvSpPr>
          <p:spPr bwMode="auto">
            <a:xfrm>
              <a:off x="3376083" y="692151"/>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 name="Rectangle 14"/>
            <p:cNvSpPr>
              <a:spLocks noChangeArrowheads="1"/>
            </p:cNvSpPr>
            <p:nvPr userDrawn="1"/>
          </p:nvSpPr>
          <p:spPr bwMode="auto">
            <a:xfrm>
              <a:off x="4988321" y="692151"/>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3" name="Rectangle 14"/>
            <p:cNvSpPr>
              <a:spLocks noChangeArrowheads="1"/>
            </p:cNvSpPr>
            <p:nvPr userDrawn="1"/>
          </p:nvSpPr>
          <p:spPr bwMode="auto">
            <a:xfrm>
              <a:off x="6601353" y="692151"/>
              <a:ext cx="1540800" cy="1943616"/>
            </a:xfrm>
            <a:prstGeom prst="rect">
              <a:avLst/>
            </a:prstGeom>
            <a:noFill/>
            <a:ln w="6350">
              <a:no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cxnSp>
        <p:nvCxnSpPr>
          <p:cNvPr id="8" name="直線コネクタ 7"/>
          <p:cNvCxnSpPr/>
          <p:nvPr userDrawn="1"/>
        </p:nvCxnSpPr>
        <p:spPr>
          <a:xfrm>
            <a:off x="0" y="2636838"/>
            <a:ext cx="9906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userDrawn="1"/>
        </p:nvCxnSpPr>
        <p:spPr>
          <a:xfrm>
            <a:off x="9763086" y="0"/>
            <a:ext cx="0" cy="685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userDrawn="1"/>
        </p:nvCxnSpPr>
        <p:spPr>
          <a:xfrm>
            <a:off x="8145291" y="0"/>
            <a:ext cx="0" cy="685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userDrawn="1"/>
        </p:nvCxnSpPr>
        <p:spPr>
          <a:xfrm>
            <a:off x="6534866" y="0"/>
            <a:ext cx="0" cy="685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userDrawn="1"/>
        </p:nvCxnSpPr>
        <p:spPr>
          <a:xfrm>
            <a:off x="4905663" y="1982"/>
            <a:ext cx="0" cy="685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userDrawn="1"/>
        </p:nvCxnSpPr>
        <p:spPr>
          <a:xfrm>
            <a:off x="3295617" y="1982"/>
            <a:ext cx="0" cy="685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40547" y="-1973"/>
            <a:ext cx="0" cy="685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userDrawn="1"/>
        </p:nvSpPr>
        <p:spPr>
          <a:xfrm>
            <a:off x="15750" y="6118354"/>
            <a:ext cx="294953" cy="153888"/>
          </a:xfrm>
          <a:prstGeom prst="rect">
            <a:avLst/>
          </a:prstGeom>
          <a:solidFill>
            <a:schemeClr val="bg1"/>
          </a:solidFill>
        </p:spPr>
        <p:txBody>
          <a:bodyPr wrap="none" lIns="0" tIns="0" rIns="0" bIns="0" rtlCol="0">
            <a:spAutoFit/>
          </a:bodyPr>
          <a:lstStyle/>
          <a:p>
            <a:r>
              <a:rPr kumimoji="1" lang="en-US" altLang="ja-JP" sz="1000" dirty="0"/>
              <a:t>13.36</a:t>
            </a:r>
            <a:endParaRPr kumimoji="1" lang="ja-JP" altLang="en-US" sz="1000" dirty="0"/>
          </a:p>
        </p:txBody>
      </p:sp>
      <p:sp>
        <p:nvSpPr>
          <p:cNvPr id="16" name="テキスト ボックス 15"/>
          <p:cNvSpPr txBox="1"/>
          <p:nvPr userDrawn="1"/>
        </p:nvSpPr>
        <p:spPr>
          <a:xfrm>
            <a:off x="1478842" y="6072188"/>
            <a:ext cx="413896" cy="246221"/>
          </a:xfrm>
          <a:prstGeom prst="rect">
            <a:avLst/>
          </a:prstGeom>
          <a:solidFill>
            <a:schemeClr val="bg1"/>
          </a:solidFill>
        </p:spPr>
        <p:txBody>
          <a:bodyPr wrap="none" rtlCol="0">
            <a:spAutoFit/>
          </a:bodyPr>
          <a:lstStyle/>
          <a:p>
            <a:r>
              <a:rPr kumimoji="1" lang="en-US" altLang="ja-JP" sz="1000" dirty="0"/>
              <a:t>9.08</a:t>
            </a:r>
            <a:endParaRPr kumimoji="1" lang="ja-JP" altLang="en-US" sz="1000" dirty="0"/>
          </a:p>
        </p:txBody>
      </p:sp>
      <p:sp>
        <p:nvSpPr>
          <p:cNvPr id="17" name="テキスト ボックス 16"/>
          <p:cNvSpPr txBox="1"/>
          <p:nvPr userDrawn="1"/>
        </p:nvSpPr>
        <p:spPr>
          <a:xfrm>
            <a:off x="3091001" y="6072188"/>
            <a:ext cx="413896" cy="246221"/>
          </a:xfrm>
          <a:prstGeom prst="rect">
            <a:avLst/>
          </a:prstGeom>
          <a:solidFill>
            <a:schemeClr val="bg1"/>
          </a:solidFill>
        </p:spPr>
        <p:txBody>
          <a:bodyPr wrap="none" rtlCol="0">
            <a:spAutoFit/>
          </a:bodyPr>
          <a:lstStyle/>
          <a:p>
            <a:r>
              <a:rPr kumimoji="1" lang="en-US" altLang="ja-JP" sz="1000" dirty="0"/>
              <a:t>4.60</a:t>
            </a:r>
            <a:endParaRPr kumimoji="1" lang="ja-JP" altLang="en-US" sz="1000" dirty="0"/>
          </a:p>
        </p:txBody>
      </p:sp>
      <p:sp>
        <p:nvSpPr>
          <p:cNvPr id="18" name="テキスト ボックス 17"/>
          <p:cNvSpPr txBox="1"/>
          <p:nvPr userDrawn="1"/>
        </p:nvSpPr>
        <p:spPr>
          <a:xfrm>
            <a:off x="4706485" y="6072188"/>
            <a:ext cx="413896" cy="246221"/>
          </a:xfrm>
          <a:prstGeom prst="rect">
            <a:avLst/>
          </a:prstGeom>
          <a:solidFill>
            <a:schemeClr val="bg1"/>
          </a:solidFill>
        </p:spPr>
        <p:txBody>
          <a:bodyPr wrap="none" rtlCol="0">
            <a:spAutoFit/>
          </a:bodyPr>
          <a:lstStyle/>
          <a:p>
            <a:r>
              <a:rPr kumimoji="1" lang="en-US" altLang="ja-JP" sz="1000" dirty="0"/>
              <a:t>0.12</a:t>
            </a:r>
            <a:endParaRPr kumimoji="1" lang="ja-JP" altLang="en-US" sz="1000" dirty="0"/>
          </a:p>
        </p:txBody>
      </p:sp>
      <p:sp>
        <p:nvSpPr>
          <p:cNvPr id="19" name="テキスト ボックス 18"/>
          <p:cNvSpPr txBox="1"/>
          <p:nvPr userDrawn="1"/>
        </p:nvSpPr>
        <p:spPr>
          <a:xfrm>
            <a:off x="6325294" y="6072188"/>
            <a:ext cx="413896" cy="246221"/>
          </a:xfrm>
          <a:prstGeom prst="rect">
            <a:avLst/>
          </a:prstGeom>
          <a:solidFill>
            <a:schemeClr val="bg1"/>
          </a:solidFill>
        </p:spPr>
        <p:txBody>
          <a:bodyPr wrap="none" rtlCol="0">
            <a:spAutoFit/>
          </a:bodyPr>
          <a:lstStyle/>
          <a:p>
            <a:r>
              <a:rPr kumimoji="1" lang="en-US" altLang="ja-JP" sz="1000" dirty="0"/>
              <a:t>4.40</a:t>
            </a:r>
            <a:endParaRPr kumimoji="1" lang="ja-JP" altLang="en-US" sz="1000" dirty="0"/>
          </a:p>
        </p:txBody>
      </p:sp>
      <p:sp>
        <p:nvSpPr>
          <p:cNvPr id="20" name="テキスト ボックス 19"/>
          <p:cNvSpPr txBox="1"/>
          <p:nvPr userDrawn="1"/>
        </p:nvSpPr>
        <p:spPr>
          <a:xfrm>
            <a:off x="7943606" y="6072188"/>
            <a:ext cx="413896" cy="246221"/>
          </a:xfrm>
          <a:prstGeom prst="rect">
            <a:avLst/>
          </a:prstGeom>
          <a:solidFill>
            <a:schemeClr val="bg1"/>
          </a:solidFill>
        </p:spPr>
        <p:txBody>
          <a:bodyPr wrap="none" rtlCol="0">
            <a:spAutoFit/>
          </a:bodyPr>
          <a:lstStyle/>
          <a:p>
            <a:r>
              <a:rPr kumimoji="1" lang="en-US" altLang="ja-JP" sz="1000"/>
              <a:t>8.88</a:t>
            </a:r>
            <a:endParaRPr kumimoji="1" lang="ja-JP" altLang="en-US" sz="1000" dirty="0"/>
          </a:p>
        </p:txBody>
      </p:sp>
      <p:sp>
        <p:nvSpPr>
          <p:cNvPr id="21" name="テキスト ボックス 20"/>
          <p:cNvSpPr txBox="1"/>
          <p:nvPr userDrawn="1"/>
        </p:nvSpPr>
        <p:spPr>
          <a:xfrm>
            <a:off x="9606594" y="6118354"/>
            <a:ext cx="294953" cy="153888"/>
          </a:xfrm>
          <a:prstGeom prst="rect">
            <a:avLst/>
          </a:prstGeom>
          <a:solidFill>
            <a:schemeClr val="bg1"/>
          </a:solidFill>
        </p:spPr>
        <p:txBody>
          <a:bodyPr wrap="none" lIns="0" tIns="0" rIns="0" bIns="0" rtlCol="0">
            <a:spAutoFit/>
          </a:bodyPr>
          <a:lstStyle/>
          <a:p>
            <a:r>
              <a:rPr kumimoji="1" lang="en-US" altLang="ja-JP" sz="1000" dirty="0"/>
              <a:t>13.36</a:t>
            </a:r>
            <a:endParaRPr kumimoji="1" lang="ja-JP" altLang="en-US" sz="1000" dirty="0"/>
          </a:p>
        </p:txBody>
      </p:sp>
      <p:cxnSp>
        <p:nvCxnSpPr>
          <p:cNvPr id="25" name="直線コネクタ 24"/>
          <p:cNvCxnSpPr/>
          <p:nvPr userDrawn="1"/>
        </p:nvCxnSpPr>
        <p:spPr>
          <a:xfrm>
            <a:off x="1701829" y="5307"/>
            <a:ext cx="0" cy="685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userDrawn="1"/>
        </p:nvSpPr>
        <p:spPr>
          <a:xfrm>
            <a:off x="8826718" y="6572731"/>
            <a:ext cx="348172" cy="153888"/>
          </a:xfrm>
          <a:prstGeom prst="rect">
            <a:avLst/>
          </a:prstGeom>
          <a:solidFill>
            <a:schemeClr val="bg1"/>
          </a:solidFill>
        </p:spPr>
        <p:txBody>
          <a:bodyPr wrap="none" tIns="0" bIns="0" rtlCol="0">
            <a:spAutoFit/>
          </a:bodyPr>
          <a:lstStyle/>
          <a:p>
            <a:r>
              <a:rPr kumimoji="1" lang="en-US" altLang="ja-JP" sz="1000" dirty="0"/>
              <a:t>9.0</a:t>
            </a:r>
            <a:endParaRPr kumimoji="1" lang="ja-JP" altLang="en-US" sz="1000" dirty="0"/>
          </a:p>
        </p:txBody>
      </p:sp>
      <p:sp>
        <p:nvSpPr>
          <p:cNvPr id="23" name="テキスト ボックス 22"/>
          <p:cNvSpPr txBox="1"/>
          <p:nvPr userDrawn="1"/>
        </p:nvSpPr>
        <p:spPr>
          <a:xfrm>
            <a:off x="8826718" y="2506925"/>
            <a:ext cx="348172" cy="246221"/>
          </a:xfrm>
          <a:prstGeom prst="rect">
            <a:avLst/>
          </a:prstGeom>
          <a:solidFill>
            <a:schemeClr val="bg1"/>
          </a:solidFill>
        </p:spPr>
        <p:txBody>
          <a:bodyPr wrap="none" rtlCol="0">
            <a:spAutoFit/>
          </a:bodyPr>
          <a:lstStyle/>
          <a:p>
            <a:r>
              <a:rPr kumimoji="1" lang="en-US" altLang="ja-JP" sz="1000" dirty="0"/>
              <a:t>2.2</a:t>
            </a:r>
            <a:endParaRPr kumimoji="1" lang="ja-JP" altLang="en-US" sz="1000" dirty="0"/>
          </a:p>
        </p:txBody>
      </p:sp>
      <p:sp>
        <p:nvSpPr>
          <p:cNvPr id="24" name="テキスト ボックス 23"/>
          <p:cNvSpPr txBox="1"/>
          <p:nvPr userDrawn="1"/>
        </p:nvSpPr>
        <p:spPr>
          <a:xfrm>
            <a:off x="8826718" y="4523050"/>
            <a:ext cx="348172" cy="246221"/>
          </a:xfrm>
          <a:prstGeom prst="rect">
            <a:avLst/>
          </a:prstGeom>
          <a:solidFill>
            <a:schemeClr val="bg1"/>
          </a:solidFill>
        </p:spPr>
        <p:txBody>
          <a:bodyPr wrap="none" rtlCol="0">
            <a:spAutoFit/>
          </a:bodyPr>
          <a:lstStyle/>
          <a:p>
            <a:r>
              <a:rPr kumimoji="1" lang="en-US" altLang="ja-JP" sz="1000" dirty="0"/>
              <a:t>3.4</a:t>
            </a:r>
            <a:endParaRPr kumimoji="1" lang="ja-JP" altLang="en-US" sz="1000" dirty="0"/>
          </a:p>
        </p:txBody>
      </p:sp>
      <p:grpSp>
        <p:nvGrpSpPr>
          <p:cNvPr id="61" name="グループ化 60"/>
          <p:cNvGrpSpPr/>
          <p:nvPr userDrawn="1"/>
        </p:nvGrpSpPr>
        <p:grpSpPr>
          <a:xfrm>
            <a:off x="144000" y="26608"/>
            <a:ext cx="9619200" cy="594000"/>
            <a:chOff x="135204" y="12700"/>
            <a:chExt cx="9619200" cy="600075"/>
          </a:xfrm>
        </p:grpSpPr>
        <p:sp>
          <p:nvSpPr>
            <p:cNvPr id="62" name="Rectangle 2"/>
            <p:cNvSpPr>
              <a:spLocks noChangeArrowheads="1"/>
            </p:cNvSpPr>
            <p:nvPr userDrawn="1"/>
          </p:nvSpPr>
          <p:spPr bwMode="auto">
            <a:xfrm>
              <a:off x="135204" y="12700"/>
              <a:ext cx="9619200" cy="595313"/>
            </a:xfrm>
            <a:prstGeom prst="rect">
              <a:avLst/>
            </a:prstGeom>
            <a:noFill/>
            <a:ln w="9525" algn="ctr">
              <a:solidFill>
                <a:srgbClr val="4B4B4B"/>
              </a:solidFill>
              <a:miter lim="800000"/>
              <a:headEnd/>
              <a:tailEnd/>
            </a:ln>
            <a:effectLst/>
            <a:extLst>
              <a:ext uri="{909E8E84-426E-40DD-AFC4-6F175D3DCCD1}">
                <a14:hiddenFill xmlns:a14="http://schemas.microsoft.com/office/drawing/2010/main">
                  <a:solidFill>
                    <a:srgbClr val="FFCC66"/>
                  </a:solidFill>
                </a14:hiddenFill>
              </a:ext>
              <a:ext uri="{AF507438-7753-43E0-B8FC-AC1667EBCBE1}">
                <a14:hiddenEffects xmlns:a14="http://schemas.microsoft.com/office/drawing/2010/main">
                  <a:effectLst>
                    <a:outerShdw dist="53882" dir="2700000" algn="ctr" rotWithShape="0">
                      <a:srgbClr val="33CC33">
                        <a:alpha val="50000"/>
                      </a:srgbClr>
                    </a:outerShdw>
                  </a:effectLst>
                </a14:hiddenEffects>
              </a:ext>
            </a:extLst>
          </p:spPr>
          <p:txBody>
            <a:bodyPr wrap="none" anchor="ctr"/>
            <a:lstStyle/>
            <a:p>
              <a:endParaRPr lang="ja-JP" altLang="en-US"/>
            </a:p>
          </p:txBody>
        </p:sp>
        <p:sp>
          <p:nvSpPr>
            <p:cNvPr id="63" name="Rectangle 3"/>
            <p:cNvSpPr>
              <a:spLocks noChangeArrowheads="1"/>
            </p:cNvSpPr>
            <p:nvPr userDrawn="1"/>
          </p:nvSpPr>
          <p:spPr bwMode="auto">
            <a:xfrm>
              <a:off x="1573257" y="12700"/>
              <a:ext cx="8181147" cy="593725"/>
            </a:xfrm>
            <a:prstGeom prst="rect">
              <a:avLst/>
            </a:prstGeom>
            <a:solidFill>
              <a:srgbClr val="4B4B4B"/>
            </a:solidFill>
            <a:ln>
              <a:noFill/>
            </a:ln>
            <a:effectLst/>
          </p:spPr>
          <p:txBody>
            <a:bodyPr wrap="none" anchor="ctr"/>
            <a:lstStyle/>
            <a:p>
              <a:endParaRPr lang="ja-JP" altLang="en-US"/>
            </a:p>
          </p:txBody>
        </p:sp>
        <p:sp>
          <p:nvSpPr>
            <p:cNvPr id="64" name="Line 4"/>
            <p:cNvSpPr>
              <a:spLocks noChangeShapeType="1"/>
            </p:cNvSpPr>
            <p:nvPr userDrawn="1"/>
          </p:nvSpPr>
          <p:spPr bwMode="auto">
            <a:xfrm>
              <a:off x="4285810" y="346075"/>
              <a:ext cx="0" cy="26670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 name="Line 5"/>
            <p:cNvSpPr>
              <a:spLocks noChangeShapeType="1"/>
            </p:cNvSpPr>
            <p:nvPr userDrawn="1"/>
          </p:nvSpPr>
          <p:spPr bwMode="auto">
            <a:xfrm flipV="1">
              <a:off x="1421041" y="346075"/>
              <a:ext cx="8331200" cy="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66" name="Picture 8" descr="Panasonic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925" y="228600"/>
              <a:ext cx="1150938" cy="17621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0" name="直線コネクタ 59"/>
          <p:cNvCxnSpPr/>
          <p:nvPr userDrawn="1"/>
        </p:nvCxnSpPr>
        <p:spPr>
          <a:xfrm>
            <a:off x="-44450" y="6665922"/>
            <a:ext cx="9906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7" name="Rectangle 9"/>
          <p:cNvSpPr txBox="1">
            <a:spLocks noChangeArrowheads="1"/>
          </p:cNvSpPr>
          <p:nvPr userDrawn="1"/>
        </p:nvSpPr>
        <p:spPr bwMode="auto">
          <a:xfrm>
            <a:off x="51160" y="6708015"/>
            <a:ext cx="1307663"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ja-JP"/>
            </a:defPPr>
            <a:lvl1pPr marL="0" algn="l" defTabSz="914400" rtl="0" eaLnBrk="1" latinLnBrk="0" hangingPunct="1">
              <a:spcBef>
                <a:spcPct val="0"/>
              </a:spcBef>
              <a:defRPr kumimoji="1" sz="6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solidFill>
                  <a:srgbClr val="000000"/>
                </a:solidFill>
                <a:latin typeface="ＭＳ Ｐゴシック" panose="020B0600070205080204" pitchFamily="50" charset="-128"/>
                <a:ea typeface="ＭＳ Ｐゴシック" panose="020B0600070205080204" pitchFamily="50" charset="-128"/>
              </a:rPr>
              <a:t>２１０４０３０７</a:t>
            </a:r>
            <a:endParaRPr lang="en-US" altLang="ja-JP"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91677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grpSp>
        <p:nvGrpSpPr>
          <p:cNvPr id="2" name="グループ化 1"/>
          <p:cNvGrpSpPr/>
          <p:nvPr userDrawn="1"/>
        </p:nvGrpSpPr>
        <p:grpSpPr>
          <a:xfrm>
            <a:off x="144000" y="5227638"/>
            <a:ext cx="9620250" cy="1440000"/>
            <a:chOff x="141288" y="5227638"/>
            <a:chExt cx="9620250" cy="1440000"/>
          </a:xfrm>
        </p:grpSpPr>
        <p:sp>
          <p:nvSpPr>
            <p:cNvPr id="39" name="Rectangle 43"/>
            <p:cNvSpPr>
              <a:spLocks noChangeArrowheads="1"/>
            </p:cNvSpPr>
            <p:nvPr userDrawn="1"/>
          </p:nvSpPr>
          <p:spPr bwMode="auto">
            <a:xfrm>
              <a:off x="141288"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 name="Rectangle 44"/>
            <p:cNvSpPr>
              <a:spLocks noChangeArrowheads="1"/>
            </p:cNvSpPr>
            <p:nvPr userDrawn="1"/>
          </p:nvSpPr>
          <p:spPr bwMode="auto">
            <a:xfrm>
              <a:off x="1527463"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 name="Rectangle 45"/>
            <p:cNvSpPr>
              <a:spLocks noChangeArrowheads="1"/>
            </p:cNvSpPr>
            <p:nvPr userDrawn="1"/>
          </p:nvSpPr>
          <p:spPr bwMode="auto">
            <a:xfrm>
              <a:off x="2913638"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2" name="Rectangle 46"/>
            <p:cNvSpPr>
              <a:spLocks noChangeArrowheads="1"/>
            </p:cNvSpPr>
            <p:nvPr userDrawn="1"/>
          </p:nvSpPr>
          <p:spPr bwMode="auto">
            <a:xfrm>
              <a:off x="4299813"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 name="Rectangle 47"/>
            <p:cNvSpPr>
              <a:spLocks noChangeArrowheads="1"/>
            </p:cNvSpPr>
            <p:nvPr userDrawn="1"/>
          </p:nvSpPr>
          <p:spPr bwMode="auto">
            <a:xfrm>
              <a:off x="5685988"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 name="Rectangle 48"/>
            <p:cNvSpPr>
              <a:spLocks noChangeArrowheads="1"/>
            </p:cNvSpPr>
            <p:nvPr userDrawn="1"/>
          </p:nvSpPr>
          <p:spPr bwMode="auto">
            <a:xfrm>
              <a:off x="7072163"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 name="Rectangle 49"/>
            <p:cNvSpPr>
              <a:spLocks noChangeArrowheads="1"/>
            </p:cNvSpPr>
            <p:nvPr userDrawn="1"/>
          </p:nvSpPr>
          <p:spPr bwMode="auto">
            <a:xfrm>
              <a:off x="8458338"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9" name="Rectangle 9"/>
          <p:cNvSpPr txBox="1">
            <a:spLocks noChangeArrowheads="1"/>
          </p:cNvSpPr>
          <p:nvPr userDrawn="1"/>
        </p:nvSpPr>
        <p:spPr bwMode="auto">
          <a:xfrm>
            <a:off x="51160" y="6708015"/>
            <a:ext cx="1307663"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ja-JP"/>
            </a:defPPr>
            <a:lvl1pPr marL="0" algn="l" defTabSz="914400" rtl="0" eaLnBrk="1" latinLnBrk="0" hangingPunct="1">
              <a:spcBef>
                <a:spcPct val="0"/>
              </a:spcBef>
              <a:defRPr kumimoji="1" sz="6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solidFill>
                  <a:srgbClr val="000000"/>
                </a:solidFill>
                <a:latin typeface="ＭＳ Ｐゴシック" panose="020B0600070205080204" pitchFamily="50" charset="-128"/>
                <a:ea typeface="ＭＳ Ｐゴシック" panose="020B0600070205080204" pitchFamily="50" charset="-128"/>
              </a:rPr>
              <a:t>２１０４０３０７</a:t>
            </a:r>
            <a:endParaRPr lang="en-US" altLang="ja-JP" dirty="0">
              <a:solidFill>
                <a:srgbClr val="000000"/>
              </a:solidFill>
              <a:latin typeface="ＭＳ Ｐゴシック" panose="020B0600070205080204" pitchFamily="50" charset="-128"/>
              <a:ea typeface="ＭＳ Ｐゴシック" panose="020B0600070205080204" pitchFamily="50" charset="-128"/>
            </a:endParaRPr>
          </a:p>
        </p:txBody>
      </p:sp>
      <p:grpSp>
        <p:nvGrpSpPr>
          <p:cNvPr id="46" name="グループ化 45"/>
          <p:cNvGrpSpPr/>
          <p:nvPr userDrawn="1"/>
        </p:nvGrpSpPr>
        <p:grpSpPr>
          <a:xfrm>
            <a:off x="144000" y="3716338"/>
            <a:ext cx="9620250" cy="1440000"/>
            <a:chOff x="141288" y="5227638"/>
            <a:chExt cx="9620250" cy="1440000"/>
          </a:xfrm>
        </p:grpSpPr>
        <p:sp>
          <p:nvSpPr>
            <p:cNvPr id="50" name="Rectangle 43"/>
            <p:cNvSpPr>
              <a:spLocks noChangeArrowheads="1"/>
            </p:cNvSpPr>
            <p:nvPr userDrawn="1"/>
          </p:nvSpPr>
          <p:spPr bwMode="auto">
            <a:xfrm>
              <a:off x="141288"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 name="Rectangle 44"/>
            <p:cNvSpPr>
              <a:spLocks noChangeArrowheads="1"/>
            </p:cNvSpPr>
            <p:nvPr userDrawn="1"/>
          </p:nvSpPr>
          <p:spPr bwMode="auto">
            <a:xfrm>
              <a:off x="1527463"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 name="Rectangle 45"/>
            <p:cNvSpPr>
              <a:spLocks noChangeArrowheads="1"/>
            </p:cNvSpPr>
            <p:nvPr userDrawn="1"/>
          </p:nvSpPr>
          <p:spPr bwMode="auto">
            <a:xfrm>
              <a:off x="2913638"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 name="Rectangle 46"/>
            <p:cNvSpPr>
              <a:spLocks noChangeArrowheads="1"/>
            </p:cNvSpPr>
            <p:nvPr userDrawn="1"/>
          </p:nvSpPr>
          <p:spPr bwMode="auto">
            <a:xfrm>
              <a:off x="4299813"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 name="Rectangle 47"/>
            <p:cNvSpPr>
              <a:spLocks noChangeArrowheads="1"/>
            </p:cNvSpPr>
            <p:nvPr userDrawn="1"/>
          </p:nvSpPr>
          <p:spPr bwMode="auto">
            <a:xfrm>
              <a:off x="5685988"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 name="Rectangle 48"/>
            <p:cNvSpPr>
              <a:spLocks noChangeArrowheads="1"/>
            </p:cNvSpPr>
            <p:nvPr userDrawn="1"/>
          </p:nvSpPr>
          <p:spPr bwMode="auto">
            <a:xfrm>
              <a:off x="7072163"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2" name="Rectangle 49"/>
            <p:cNvSpPr>
              <a:spLocks noChangeArrowheads="1"/>
            </p:cNvSpPr>
            <p:nvPr userDrawn="1"/>
          </p:nvSpPr>
          <p:spPr bwMode="auto">
            <a:xfrm>
              <a:off x="8458338"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 name="グループ化 62"/>
          <p:cNvGrpSpPr/>
          <p:nvPr userDrawn="1"/>
        </p:nvGrpSpPr>
        <p:grpSpPr>
          <a:xfrm>
            <a:off x="144000" y="2205038"/>
            <a:ext cx="9620250" cy="1440000"/>
            <a:chOff x="141288" y="5227638"/>
            <a:chExt cx="9620250" cy="1440000"/>
          </a:xfrm>
        </p:grpSpPr>
        <p:sp>
          <p:nvSpPr>
            <p:cNvPr id="64" name="Rectangle 43"/>
            <p:cNvSpPr>
              <a:spLocks noChangeArrowheads="1"/>
            </p:cNvSpPr>
            <p:nvPr userDrawn="1"/>
          </p:nvSpPr>
          <p:spPr bwMode="auto">
            <a:xfrm>
              <a:off x="141288"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5" name="Rectangle 44"/>
            <p:cNvSpPr>
              <a:spLocks noChangeArrowheads="1"/>
            </p:cNvSpPr>
            <p:nvPr userDrawn="1"/>
          </p:nvSpPr>
          <p:spPr bwMode="auto">
            <a:xfrm>
              <a:off x="1527463"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 name="Rectangle 45"/>
            <p:cNvSpPr>
              <a:spLocks noChangeArrowheads="1"/>
            </p:cNvSpPr>
            <p:nvPr userDrawn="1"/>
          </p:nvSpPr>
          <p:spPr bwMode="auto">
            <a:xfrm>
              <a:off x="2913638"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 name="Rectangle 46"/>
            <p:cNvSpPr>
              <a:spLocks noChangeArrowheads="1"/>
            </p:cNvSpPr>
            <p:nvPr userDrawn="1"/>
          </p:nvSpPr>
          <p:spPr bwMode="auto">
            <a:xfrm>
              <a:off x="4299813"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8" name="Rectangle 47"/>
            <p:cNvSpPr>
              <a:spLocks noChangeArrowheads="1"/>
            </p:cNvSpPr>
            <p:nvPr userDrawn="1"/>
          </p:nvSpPr>
          <p:spPr bwMode="auto">
            <a:xfrm>
              <a:off x="5685988"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9" name="Rectangle 48"/>
            <p:cNvSpPr>
              <a:spLocks noChangeArrowheads="1"/>
            </p:cNvSpPr>
            <p:nvPr userDrawn="1"/>
          </p:nvSpPr>
          <p:spPr bwMode="auto">
            <a:xfrm>
              <a:off x="7072163"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0" name="Rectangle 49"/>
            <p:cNvSpPr>
              <a:spLocks noChangeArrowheads="1"/>
            </p:cNvSpPr>
            <p:nvPr userDrawn="1"/>
          </p:nvSpPr>
          <p:spPr bwMode="auto">
            <a:xfrm>
              <a:off x="8458338"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1" name="グループ化 70"/>
          <p:cNvGrpSpPr/>
          <p:nvPr userDrawn="1"/>
        </p:nvGrpSpPr>
        <p:grpSpPr>
          <a:xfrm>
            <a:off x="144000" y="693738"/>
            <a:ext cx="9620250" cy="1440000"/>
            <a:chOff x="141288" y="5227638"/>
            <a:chExt cx="9620250" cy="1440000"/>
          </a:xfrm>
        </p:grpSpPr>
        <p:sp>
          <p:nvSpPr>
            <p:cNvPr id="72" name="Rectangle 43"/>
            <p:cNvSpPr>
              <a:spLocks noChangeArrowheads="1"/>
            </p:cNvSpPr>
            <p:nvPr userDrawn="1"/>
          </p:nvSpPr>
          <p:spPr bwMode="auto">
            <a:xfrm>
              <a:off x="141288"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 name="Rectangle 44"/>
            <p:cNvSpPr>
              <a:spLocks noChangeArrowheads="1"/>
            </p:cNvSpPr>
            <p:nvPr userDrawn="1"/>
          </p:nvSpPr>
          <p:spPr bwMode="auto">
            <a:xfrm>
              <a:off x="1527463"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4" name="Rectangle 45"/>
            <p:cNvSpPr>
              <a:spLocks noChangeArrowheads="1"/>
            </p:cNvSpPr>
            <p:nvPr userDrawn="1"/>
          </p:nvSpPr>
          <p:spPr bwMode="auto">
            <a:xfrm>
              <a:off x="2913638"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5" name="Rectangle 46"/>
            <p:cNvSpPr>
              <a:spLocks noChangeArrowheads="1"/>
            </p:cNvSpPr>
            <p:nvPr userDrawn="1"/>
          </p:nvSpPr>
          <p:spPr bwMode="auto">
            <a:xfrm>
              <a:off x="4299813"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 name="Rectangle 47"/>
            <p:cNvSpPr>
              <a:spLocks noChangeArrowheads="1"/>
            </p:cNvSpPr>
            <p:nvPr userDrawn="1"/>
          </p:nvSpPr>
          <p:spPr bwMode="auto">
            <a:xfrm>
              <a:off x="5685988"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7" name="Rectangle 48"/>
            <p:cNvSpPr>
              <a:spLocks noChangeArrowheads="1"/>
            </p:cNvSpPr>
            <p:nvPr userDrawn="1"/>
          </p:nvSpPr>
          <p:spPr bwMode="auto">
            <a:xfrm>
              <a:off x="7072163"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 name="Rectangle 49"/>
            <p:cNvSpPr>
              <a:spLocks noChangeArrowheads="1"/>
            </p:cNvSpPr>
            <p:nvPr userDrawn="1"/>
          </p:nvSpPr>
          <p:spPr bwMode="auto">
            <a:xfrm>
              <a:off x="8458338" y="5227638"/>
              <a:ext cx="1303200" cy="1440000"/>
            </a:xfrm>
            <a:prstGeom prst="rect">
              <a:avLst/>
            </a:prstGeom>
            <a:noFill/>
            <a:ln w="6350">
              <a:solidFill>
                <a:srgbClr val="C0C0C0"/>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9" name="グループ化 88"/>
          <p:cNvGrpSpPr/>
          <p:nvPr userDrawn="1"/>
        </p:nvGrpSpPr>
        <p:grpSpPr>
          <a:xfrm>
            <a:off x="144000" y="25580"/>
            <a:ext cx="9619200" cy="594000"/>
            <a:chOff x="135204" y="12700"/>
            <a:chExt cx="9619200" cy="600075"/>
          </a:xfrm>
        </p:grpSpPr>
        <p:sp>
          <p:nvSpPr>
            <p:cNvPr id="90" name="Rectangle 2"/>
            <p:cNvSpPr>
              <a:spLocks noChangeArrowheads="1"/>
            </p:cNvSpPr>
            <p:nvPr userDrawn="1"/>
          </p:nvSpPr>
          <p:spPr bwMode="auto">
            <a:xfrm>
              <a:off x="135204" y="12700"/>
              <a:ext cx="9619200" cy="595313"/>
            </a:xfrm>
            <a:prstGeom prst="rect">
              <a:avLst/>
            </a:prstGeom>
            <a:noFill/>
            <a:ln w="9525" algn="ctr">
              <a:solidFill>
                <a:srgbClr val="4B4B4B"/>
              </a:solidFill>
              <a:miter lim="800000"/>
              <a:headEnd/>
              <a:tailEnd/>
            </a:ln>
            <a:effectLst/>
            <a:extLst>
              <a:ext uri="{909E8E84-426E-40DD-AFC4-6F175D3DCCD1}">
                <a14:hiddenFill xmlns:a14="http://schemas.microsoft.com/office/drawing/2010/main">
                  <a:solidFill>
                    <a:srgbClr val="FFCC66"/>
                  </a:solidFill>
                </a14:hiddenFill>
              </a:ext>
              <a:ext uri="{AF507438-7753-43E0-B8FC-AC1667EBCBE1}">
                <a14:hiddenEffects xmlns:a14="http://schemas.microsoft.com/office/drawing/2010/main">
                  <a:effectLst>
                    <a:outerShdw dist="53882" dir="2700000" algn="ctr" rotWithShape="0">
                      <a:srgbClr val="33CC33">
                        <a:alpha val="50000"/>
                      </a:srgbClr>
                    </a:outerShdw>
                  </a:effectLst>
                </a14:hiddenEffects>
              </a:ext>
            </a:extLst>
          </p:spPr>
          <p:txBody>
            <a:bodyPr wrap="none" anchor="ctr"/>
            <a:lstStyle/>
            <a:p>
              <a:endParaRPr lang="ja-JP" altLang="en-US"/>
            </a:p>
          </p:txBody>
        </p:sp>
        <p:sp>
          <p:nvSpPr>
            <p:cNvPr id="91" name="Rectangle 3"/>
            <p:cNvSpPr>
              <a:spLocks noChangeArrowheads="1"/>
            </p:cNvSpPr>
            <p:nvPr userDrawn="1"/>
          </p:nvSpPr>
          <p:spPr bwMode="auto">
            <a:xfrm>
              <a:off x="1573257" y="12700"/>
              <a:ext cx="8181147" cy="593725"/>
            </a:xfrm>
            <a:prstGeom prst="rect">
              <a:avLst/>
            </a:prstGeom>
            <a:solidFill>
              <a:srgbClr val="4B4B4B"/>
            </a:solidFill>
            <a:ln>
              <a:noFill/>
            </a:ln>
            <a:effectLst/>
          </p:spPr>
          <p:txBody>
            <a:bodyPr wrap="none" anchor="ctr"/>
            <a:lstStyle/>
            <a:p>
              <a:endParaRPr lang="ja-JP" altLang="en-US"/>
            </a:p>
          </p:txBody>
        </p:sp>
        <p:sp>
          <p:nvSpPr>
            <p:cNvPr id="92" name="Line 4"/>
            <p:cNvSpPr>
              <a:spLocks noChangeShapeType="1"/>
            </p:cNvSpPr>
            <p:nvPr userDrawn="1"/>
          </p:nvSpPr>
          <p:spPr bwMode="auto">
            <a:xfrm>
              <a:off x="4285810" y="346075"/>
              <a:ext cx="0" cy="26670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3" name="Line 5"/>
            <p:cNvSpPr>
              <a:spLocks noChangeShapeType="1"/>
            </p:cNvSpPr>
            <p:nvPr userDrawn="1"/>
          </p:nvSpPr>
          <p:spPr bwMode="auto">
            <a:xfrm flipV="1">
              <a:off x="1421041" y="346075"/>
              <a:ext cx="8331200" cy="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94" name="Picture 8" descr="Panasonic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8925" y="228600"/>
              <a:ext cx="1150938" cy="1762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08059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1ADD3-952D-4429-A994-C4B609640698}" type="datetimeFigureOut">
              <a:rPr kumimoji="1" lang="ja-JP" altLang="en-US" smtClean="0"/>
              <a:pPr/>
              <a:t>2026/1/14</a:t>
            </a:fld>
            <a:endParaRPr kumimoji="1" lang="ja-JP" altLang="en-US" dirty="0"/>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6E9E6-86C5-4377-B017-E95A0A7887E0}" type="slidenum">
              <a:rPr kumimoji="1" lang="ja-JP" altLang="en-US" smtClean="0"/>
              <a:pPr/>
              <a:t>‹#›</a:t>
            </a:fld>
            <a:endParaRPr kumimoji="1" lang="ja-JP" altLang="en-US" dirty="0"/>
          </a:p>
        </p:txBody>
      </p:sp>
    </p:spTree>
    <p:extLst>
      <p:ext uri="{BB962C8B-B14F-4D97-AF65-F5344CB8AC3E}">
        <p14:creationId xmlns:p14="http://schemas.microsoft.com/office/powerpoint/2010/main" val="1769179472"/>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7" r:id="rId4"/>
    <p:sldLayoutId id="2147483658" r:id="rId5"/>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4.jpg"/><Relationship Id="rId18" Type="http://schemas.openxmlformats.org/officeDocument/2006/relationships/image" Target="../media/image19.jpg"/><Relationship Id="rId26" Type="http://schemas.openxmlformats.org/officeDocument/2006/relationships/image" Target="../media/image27.jpg"/><Relationship Id="rId39" Type="http://schemas.openxmlformats.org/officeDocument/2006/relationships/image" Target="../media/image40.png"/><Relationship Id="rId21" Type="http://schemas.openxmlformats.org/officeDocument/2006/relationships/image" Target="../media/image22.jpg"/><Relationship Id="rId34" Type="http://schemas.openxmlformats.org/officeDocument/2006/relationships/image" Target="../media/image35.jpg"/><Relationship Id="rId42" Type="http://schemas.openxmlformats.org/officeDocument/2006/relationships/image" Target="../media/image43.emf"/><Relationship Id="rId7" Type="http://schemas.openxmlformats.org/officeDocument/2006/relationships/image" Target="../media/image8.jpeg"/><Relationship Id="rId2" Type="http://schemas.openxmlformats.org/officeDocument/2006/relationships/image" Target="../media/image3.png"/><Relationship Id="rId16" Type="http://schemas.openxmlformats.org/officeDocument/2006/relationships/image" Target="../media/image17.jpg"/><Relationship Id="rId20" Type="http://schemas.openxmlformats.org/officeDocument/2006/relationships/image" Target="../media/image21.jpg"/><Relationship Id="rId29" Type="http://schemas.openxmlformats.org/officeDocument/2006/relationships/image" Target="../media/image30.jpg"/><Relationship Id="rId41"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png"/><Relationship Id="rId24" Type="http://schemas.openxmlformats.org/officeDocument/2006/relationships/image" Target="../media/image25.jpg"/><Relationship Id="rId32" Type="http://schemas.openxmlformats.org/officeDocument/2006/relationships/image" Target="../media/image33.jpg"/><Relationship Id="rId37" Type="http://schemas.openxmlformats.org/officeDocument/2006/relationships/image" Target="../media/image38.png"/><Relationship Id="rId40" Type="http://schemas.openxmlformats.org/officeDocument/2006/relationships/image" Target="../media/image41.emf"/><Relationship Id="rId5" Type="http://schemas.openxmlformats.org/officeDocument/2006/relationships/image" Target="../media/image6.jpg"/><Relationship Id="rId15" Type="http://schemas.openxmlformats.org/officeDocument/2006/relationships/image" Target="../media/image16.jpg"/><Relationship Id="rId23" Type="http://schemas.openxmlformats.org/officeDocument/2006/relationships/image" Target="../media/image24.jpg"/><Relationship Id="rId28" Type="http://schemas.openxmlformats.org/officeDocument/2006/relationships/image" Target="../media/image29.jpg"/><Relationship Id="rId36" Type="http://schemas.openxmlformats.org/officeDocument/2006/relationships/image" Target="../media/image37.jpg"/><Relationship Id="rId10" Type="http://schemas.openxmlformats.org/officeDocument/2006/relationships/image" Target="../media/image11.jpg"/><Relationship Id="rId19" Type="http://schemas.openxmlformats.org/officeDocument/2006/relationships/image" Target="../media/image20.jpg"/><Relationship Id="rId31" Type="http://schemas.openxmlformats.org/officeDocument/2006/relationships/image" Target="../media/image32.jpg"/><Relationship Id="rId4" Type="http://schemas.openxmlformats.org/officeDocument/2006/relationships/image" Target="../media/image5.jpg"/><Relationship Id="rId9" Type="http://schemas.openxmlformats.org/officeDocument/2006/relationships/image" Target="../media/image10.jpg"/><Relationship Id="rId14" Type="http://schemas.openxmlformats.org/officeDocument/2006/relationships/image" Target="../media/image15.jpg"/><Relationship Id="rId22" Type="http://schemas.openxmlformats.org/officeDocument/2006/relationships/image" Target="../media/image23.jpg"/><Relationship Id="rId27" Type="http://schemas.openxmlformats.org/officeDocument/2006/relationships/image" Target="../media/image28.jpg"/><Relationship Id="rId30" Type="http://schemas.openxmlformats.org/officeDocument/2006/relationships/image" Target="../media/image31.png"/><Relationship Id="rId35" Type="http://schemas.openxmlformats.org/officeDocument/2006/relationships/image" Target="../media/image36.jpg"/><Relationship Id="rId8" Type="http://schemas.openxmlformats.org/officeDocument/2006/relationships/image" Target="../media/image9.jpeg"/><Relationship Id="rId3" Type="http://schemas.openxmlformats.org/officeDocument/2006/relationships/image" Target="../media/image4.jpg"/><Relationship Id="rId12" Type="http://schemas.openxmlformats.org/officeDocument/2006/relationships/image" Target="../media/image13.png"/><Relationship Id="rId17" Type="http://schemas.openxmlformats.org/officeDocument/2006/relationships/image" Target="../media/image18.jpg"/><Relationship Id="rId25" Type="http://schemas.openxmlformats.org/officeDocument/2006/relationships/image" Target="../media/image26.jpg"/><Relationship Id="rId33" Type="http://schemas.openxmlformats.org/officeDocument/2006/relationships/image" Target="../media/image34.jpg"/><Relationship Id="rId38" Type="http://schemas.openxmlformats.org/officeDocument/2006/relationships/image" Target="../media/image39.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10.jpeg"/><Relationship Id="rId7" Type="http://schemas.openxmlformats.org/officeDocument/2006/relationships/image" Target="../media/image38.png"/><Relationship Id="rId12" Type="http://schemas.openxmlformats.org/officeDocument/2006/relationships/image" Target="../media/image43.emf"/><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1.jpeg"/><Relationship Id="rId11" Type="http://schemas.openxmlformats.org/officeDocument/2006/relationships/image" Target="../media/image42.emf"/><Relationship Id="rId5" Type="http://schemas.openxmlformats.org/officeDocument/2006/relationships/image" Target="../media/image165.jpeg"/><Relationship Id="rId10" Type="http://schemas.openxmlformats.org/officeDocument/2006/relationships/image" Target="../media/image41.emf"/><Relationship Id="rId4" Type="http://schemas.openxmlformats.org/officeDocument/2006/relationships/image" Target="../media/image164.jpe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85.jpeg"/><Relationship Id="rId7" Type="http://schemas.openxmlformats.org/officeDocument/2006/relationships/image" Target="../media/image81.jpeg"/><Relationship Id="rId12" Type="http://schemas.openxmlformats.org/officeDocument/2006/relationships/image" Target="../media/image8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31.png"/><Relationship Id="rId5" Type="http://schemas.openxmlformats.org/officeDocument/2006/relationships/image" Target="../media/image166.png"/><Relationship Id="rId10" Type="http://schemas.openxmlformats.org/officeDocument/2006/relationships/image" Target="../media/image84.emf"/><Relationship Id="rId4" Type="http://schemas.openxmlformats.org/officeDocument/2006/relationships/image" Target="../media/image86.jpeg"/><Relationship Id="rId9" Type="http://schemas.openxmlformats.org/officeDocument/2006/relationships/image" Target="../media/image167.jpg"/></Relationships>
</file>

<file path=ppt/slides/_rels/slide12.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5.jpg"/><Relationship Id="rId7" Type="http://schemas.openxmlformats.org/officeDocument/2006/relationships/image" Target="../media/image31.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9.jpg"/><Relationship Id="rId5" Type="http://schemas.openxmlformats.org/officeDocument/2006/relationships/image" Target="../media/image168.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8" Type="http://schemas.openxmlformats.org/officeDocument/2006/relationships/image" Target="../media/image175.jpg"/><Relationship Id="rId13" Type="http://schemas.openxmlformats.org/officeDocument/2006/relationships/image" Target="../media/image180.jpeg"/><Relationship Id="rId18" Type="http://schemas.openxmlformats.org/officeDocument/2006/relationships/image" Target="../media/image183.jpeg"/><Relationship Id="rId26" Type="http://schemas.openxmlformats.org/officeDocument/2006/relationships/image" Target="../media/image39.png"/><Relationship Id="rId3" Type="http://schemas.openxmlformats.org/officeDocument/2006/relationships/image" Target="../media/image170.emf"/><Relationship Id="rId21" Type="http://schemas.openxmlformats.org/officeDocument/2006/relationships/image" Target="../media/image38.png"/><Relationship Id="rId7" Type="http://schemas.openxmlformats.org/officeDocument/2006/relationships/image" Target="../media/image174.jpg"/><Relationship Id="rId12" Type="http://schemas.openxmlformats.org/officeDocument/2006/relationships/image" Target="../media/image179.jpg"/><Relationship Id="rId17" Type="http://schemas.openxmlformats.org/officeDocument/2006/relationships/image" Target="../media/image45.jpg"/><Relationship Id="rId25" Type="http://schemas.openxmlformats.org/officeDocument/2006/relationships/image" Target="../media/image43.emf"/><Relationship Id="rId2" Type="http://schemas.openxmlformats.org/officeDocument/2006/relationships/image" Target="../media/image169.jpg"/><Relationship Id="rId16" Type="http://schemas.openxmlformats.org/officeDocument/2006/relationships/image" Target="../media/image6.jpg"/><Relationship Id="rId20" Type="http://schemas.openxmlformats.org/officeDocument/2006/relationships/image" Target="../media/image185.jpeg"/><Relationship Id="rId29"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73.jpg"/><Relationship Id="rId11" Type="http://schemas.openxmlformats.org/officeDocument/2006/relationships/image" Target="../media/image178.jpg"/><Relationship Id="rId24" Type="http://schemas.openxmlformats.org/officeDocument/2006/relationships/image" Target="../media/image42.emf"/><Relationship Id="rId32" Type="http://schemas.openxmlformats.org/officeDocument/2006/relationships/image" Target="../media/image189.jpg"/><Relationship Id="rId5" Type="http://schemas.openxmlformats.org/officeDocument/2006/relationships/image" Target="../media/image172.jpg"/><Relationship Id="rId15" Type="http://schemas.openxmlformats.org/officeDocument/2006/relationships/image" Target="../media/image182.jpeg"/><Relationship Id="rId23" Type="http://schemas.openxmlformats.org/officeDocument/2006/relationships/image" Target="../media/image41.emf"/><Relationship Id="rId28" Type="http://schemas.openxmlformats.org/officeDocument/2006/relationships/image" Target="../media/image31.png"/><Relationship Id="rId10" Type="http://schemas.openxmlformats.org/officeDocument/2006/relationships/image" Target="../media/image177.jpg"/><Relationship Id="rId19" Type="http://schemas.openxmlformats.org/officeDocument/2006/relationships/image" Target="../media/image184.jpeg"/><Relationship Id="rId31" Type="http://schemas.openxmlformats.org/officeDocument/2006/relationships/image" Target="../media/image188.jpeg"/><Relationship Id="rId4" Type="http://schemas.openxmlformats.org/officeDocument/2006/relationships/image" Target="../media/image171.jpg"/><Relationship Id="rId9" Type="http://schemas.openxmlformats.org/officeDocument/2006/relationships/image" Target="../media/image176.jpg"/><Relationship Id="rId14" Type="http://schemas.openxmlformats.org/officeDocument/2006/relationships/image" Target="../media/image181.jpeg"/><Relationship Id="rId22" Type="http://schemas.openxmlformats.org/officeDocument/2006/relationships/image" Target="../media/image40.png"/><Relationship Id="rId27" Type="http://schemas.openxmlformats.org/officeDocument/2006/relationships/image" Target="../media/image186.emf"/><Relationship Id="rId30" Type="http://schemas.openxmlformats.org/officeDocument/2006/relationships/image" Target="../media/image187.jpeg"/></Relationships>
</file>

<file path=ppt/slides/_rels/slide14.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jpeg"/><Relationship Id="rId18" Type="http://schemas.openxmlformats.org/officeDocument/2006/relationships/image" Target="../media/image205.png"/><Relationship Id="rId3" Type="http://schemas.openxmlformats.org/officeDocument/2006/relationships/image" Target="../media/image9.jpeg"/><Relationship Id="rId7" Type="http://schemas.openxmlformats.org/officeDocument/2006/relationships/image" Target="../media/image194.jpeg"/><Relationship Id="rId12" Type="http://schemas.openxmlformats.org/officeDocument/2006/relationships/image" Target="../media/image199.jpeg"/><Relationship Id="rId17" Type="http://schemas.openxmlformats.org/officeDocument/2006/relationships/image" Target="../media/image204.jpg"/><Relationship Id="rId2" Type="http://schemas.openxmlformats.org/officeDocument/2006/relationships/image" Target="../media/image190.jpeg"/><Relationship Id="rId16"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193.jpeg"/><Relationship Id="rId11" Type="http://schemas.openxmlformats.org/officeDocument/2006/relationships/image" Target="../media/image198.jpeg"/><Relationship Id="rId5" Type="http://schemas.openxmlformats.org/officeDocument/2006/relationships/image" Target="../media/image192.jpeg"/><Relationship Id="rId15" Type="http://schemas.openxmlformats.org/officeDocument/2006/relationships/image" Target="../media/image202.jpeg"/><Relationship Id="rId10" Type="http://schemas.openxmlformats.org/officeDocument/2006/relationships/image" Target="../media/image197.jpeg"/><Relationship Id="rId19" Type="http://schemas.openxmlformats.org/officeDocument/2006/relationships/image" Target="../media/image206.png"/><Relationship Id="rId4" Type="http://schemas.openxmlformats.org/officeDocument/2006/relationships/image" Target="../media/image191.jpeg"/><Relationship Id="rId9" Type="http://schemas.openxmlformats.org/officeDocument/2006/relationships/image" Target="../media/image196.jpg"/><Relationship Id="rId14" Type="http://schemas.openxmlformats.org/officeDocument/2006/relationships/image" Target="../media/image201.jpeg"/></Relationships>
</file>

<file path=ppt/slides/_rels/slide15.xml.rels><?xml version="1.0" encoding="UTF-8" standalone="yes"?>
<Relationships xmlns="http://schemas.openxmlformats.org/package/2006/relationships"><Relationship Id="rId8" Type="http://schemas.openxmlformats.org/officeDocument/2006/relationships/image" Target="../media/image194.jpeg"/><Relationship Id="rId3" Type="http://schemas.openxmlformats.org/officeDocument/2006/relationships/image" Target="../media/image208.jpeg"/><Relationship Id="rId7" Type="http://schemas.openxmlformats.org/officeDocument/2006/relationships/image" Target="../media/image211.jpeg"/><Relationship Id="rId2" Type="http://schemas.openxmlformats.org/officeDocument/2006/relationships/image" Target="../media/image207.jpeg"/><Relationship Id="rId1" Type="http://schemas.openxmlformats.org/officeDocument/2006/relationships/slideLayout" Target="../slideLayouts/slideLayout2.xml"/><Relationship Id="rId6" Type="http://schemas.openxmlformats.org/officeDocument/2006/relationships/image" Target="../media/image195.png"/><Relationship Id="rId11" Type="http://schemas.openxmlformats.org/officeDocument/2006/relationships/image" Target="../media/image214.emf"/><Relationship Id="rId5" Type="http://schemas.openxmlformats.org/officeDocument/2006/relationships/image" Target="../media/image210.jpeg"/><Relationship Id="rId10" Type="http://schemas.openxmlformats.org/officeDocument/2006/relationships/image" Target="../media/image213.emf"/><Relationship Id="rId4" Type="http://schemas.openxmlformats.org/officeDocument/2006/relationships/image" Target="../media/image209.jpeg"/><Relationship Id="rId9" Type="http://schemas.openxmlformats.org/officeDocument/2006/relationships/image" Target="../media/image212.emf"/></Relationships>
</file>

<file path=ppt/slides/_rels/slide16.xml.rels><?xml version="1.0" encoding="UTF-8" standalone="yes"?>
<Relationships xmlns="http://schemas.openxmlformats.org/package/2006/relationships"><Relationship Id="rId8" Type="http://schemas.openxmlformats.org/officeDocument/2006/relationships/image" Target="../media/image220.jpg"/><Relationship Id="rId13" Type="http://schemas.openxmlformats.org/officeDocument/2006/relationships/image" Target="../media/image225.emf"/><Relationship Id="rId18" Type="http://schemas.openxmlformats.org/officeDocument/2006/relationships/image" Target="../media/image198.jpeg"/><Relationship Id="rId26" Type="http://schemas.openxmlformats.org/officeDocument/2006/relationships/image" Target="../media/image206.png"/><Relationship Id="rId3" Type="http://schemas.openxmlformats.org/officeDocument/2006/relationships/image" Target="../media/image216.jpeg"/><Relationship Id="rId21" Type="http://schemas.openxmlformats.org/officeDocument/2006/relationships/image" Target="../media/image201.jpeg"/><Relationship Id="rId7" Type="http://schemas.openxmlformats.org/officeDocument/2006/relationships/image" Target="../media/image9.jpeg"/><Relationship Id="rId12" Type="http://schemas.openxmlformats.org/officeDocument/2006/relationships/image" Target="../media/image224.jpg"/><Relationship Id="rId17" Type="http://schemas.openxmlformats.org/officeDocument/2006/relationships/image" Target="../media/image197.jpeg"/><Relationship Id="rId25" Type="http://schemas.openxmlformats.org/officeDocument/2006/relationships/image" Target="../media/image205.png"/><Relationship Id="rId2" Type="http://schemas.openxmlformats.org/officeDocument/2006/relationships/image" Target="../media/image215.jpg"/><Relationship Id="rId16" Type="http://schemas.openxmlformats.org/officeDocument/2006/relationships/image" Target="../media/image196.jpg"/><Relationship Id="rId20" Type="http://schemas.openxmlformats.org/officeDocument/2006/relationships/image" Target="../media/image200.jpeg"/><Relationship Id="rId1" Type="http://schemas.openxmlformats.org/officeDocument/2006/relationships/slideLayout" Target="../slideLayouts/slideLayout2.xml"/><Relationship Id="rId6" Type="http://schemas.openxmlformats.org/officeDocument/2006/relationships/image" Target="../media/image219.jpeg"/><Relationship Id="rId11" Type="http://schemas.openxmlformats.org/officeDocument/2006/relationships/image" Target="../media/image223.jpg"/><Relationship Id="rId24" Type="http://schemas.openxmlformats.org/officeDocument/2006/relationships/image" Target="../media/image204.jpg"/><Relationship Id="rId5" Type="http://schemas.openxmlformats.org/officeDocument/2006/relationships/image" Target="../media/image218.jpeg"/><Relationship Id="rId15" Type="http://schemas.openxmlformats.org/officeDocument/2006/relationships/image" Target="../media/image227.jpeg"/><Relationship Id="rId23" Type="http://schemas.openxmlformats.org/officeDocument/2006/relationships/image" Target="../media/image203.jpeg"/><Relationship Id="rId10" Type="http://schemas.openxmlformats.org/officeDocument/2006/relationships/image" Target="../media/image222.jpg"/><Relationship Id="rId19" Type="http://schemas.openxmlformats.org/officeDocument/2006/relationships/image" Target="../media/image199.jpeg"/><Relationship Id="rId4" Type="http://schemas.openxmlformats.org/officeDocument/2006/relationships/image" Target="../media/image217.jpeg"/><Relationship Id="rId9" Type="http://schemas.openxmlformats.org/officeDocument/2006/relationships/image" Target="../media/image221.jpg"/><Relationship Id="rId14" Type="http://schemas.openxmlformats.org/officeDocument/2006/relationships/image" Target="../media/image226.emf"/><Relationship Id="rId22" Type="http://schemas.openxmlformats.org/officeDocument/2006/relationships/image" Target="../media/image202.jpeg"/></Relationships>
</file>

<file path=ppt/slides/_rels/slide17.xml.rels><?xml version="1.0" encoding="UTF-8" standalone="yes"?>
<Relationships xmlns="http://schemas.openxmlformats.org/package/2006/relationships"><Relationship Id="rId8" Type="http://schemas.openxmlformats.org/officeDocument/2006/relationships/image" Target="../media/image220.jpg"/><Relationship Id="rId13" Type="http://schemas.openxmlformats.org/officeDocument/2006/relationships/image" Target="../media/image225.emf"/><Relationship Id="rId18" Type="http://schemas.openxmlformats.org/officeDocument/2006/relationships/image" Target="../media/image196.jpg"/><Relationship Id="rId26" Type="http://schemas.openxmlformats.org/officeDocument/2006/relationships/image" Target="../media/image204.jpg"/><Relationship Id="rId3" Type="http://schemas.openxmlformats.org/officeDocument/2006/relationships/image" Target="../media/image229.jpg"/><Relationship Id="rId21" Type="http://schemas.openxmlformats.org/officeDocument/2006/relationships/image" Target="../media/image199.jpeg"/><Relationship Id="rId7" Type="http://schemas.openxmlformats.org/officeDocument/2006/relationships/image" Target="../media/image9.jpeg"/><Relationship Id="rId12" Type="http://schemas.openxmlformats.org/officeDocument/2006/relationships/image" Target="../media/image224.jpg"/><Relationship Id="rId17" Type="http://schemas.openxmlformats.org/officeDocument/2006/relationships/image" Target="../media/image219.jpeg"/><Relationship Id="rId25" Type="http://schemas.openxmlformats.org/officeDocument/2006/relationships/image" Target="../media/image203.jpeg"/><Relationship Id="rId2" Type="http://schemas.openxmlformats.org/officeDocument/2006/relationships/image" Target="../media/image228.jpeg"/><Relationship Id="rId16" Type="http://schemas.openxmlformats.org/officeDocument/2006/relationships/image" Target="../media/image218.jpeg"/><Relationship Id="rId20" Type="http://schemas.openxmlformats.org/officeDocument/2006/relationships/image" Target="../media/image198.jpeg"/><Relationship Id="rId1" Type="http://schemas.openxmlformats.org/officeDocument/2006/relationships/slideLayout" Target="../slideLayouts/slideLayout2.xml"/><Relationship Id="rId6" Type="http://schemas.openxmlformats.org/officeDocument/2006/relationships/image" Target="../media/image232.jpg"/><Relationship Id="rId11" Type="http://schemas.openxmlformats.org/officeDocument/2006/relationships/image" Target="../media/image223.jpg"/><Relationship Id="rId24" Type="http://schemas.openxmlformats.org/officeDocument/2006/relationships/image" Target="../media/image202.jpeg"/><Relationship Id="rId5" Type="http://schemas.openxmlformats.org/officeDocument/2006/relationships/image" Target="../media/image231.png"/><Relationship Id="rId15" Type="http://schemas.openxmlformats.org/officeDocument/2006/relationships/image" Target="../media/image217.jpeg"/><Relationship Id="rId23" Type="http://schemas.openxmlformats.org/officeDocument/2006/relationships/image" Target="../media/image201.jpeg"/><Relationship Id="rId28" Type="http://schemas.openxmlformats.org/officeDocument/2006/relationships/image" Target="../media/image206.png"/><Relationship Id="rId10" Type="http://schemas.openxmlformats.org/officeDocument/2006/relationships/image" Target="../media/image222.jpg"/><Relationship Id="rId19" Type="http://schemas.openxmlformats.org/officeDocument/2006/relationships/image" Target="../media/image197.jpeg"/><Relationship Id="rId4" Type="http://schemas.openxmlformats.org/officeDocument/2006/relationships/image" Target="../media/image230.jpg"/><Relationship Id="rId9" Type="http://schemas.openxmlformats.org/officeDocument/2006/relationships/image" Target="../media/image221.jpg"/><Relationship Id="rId14" Type="http://schemas.openxmlformats.org/officeDocument/2006/relationships/image" Target="../media/image216.jpeg"/><Relationship Id="rId22" Type="http://schemas.openxmlformats.org/officeDocument/2006/relationships/image" Target="../media/image200.jpeg"/><Relationship Id="rId27" Type="http://schemas.openxmlformats.org/officeDocument/2006/relationships/image" Target="../media/image205.png"/></Relationships>
</file>

<file path=ppt/slides/_rels/slide18.xml.rels><?xml version="1.0" encoding="UTF-8" standalone="yes"?>
<Relationships xmlns="http://schemas.openxmlformats.org/package/2006/relationships"><Relationship Id="rId8" Type="http://schemas.openxmlformats.org/officeDocument/2006/relationships/image" Target="../media/image220.jpg"/><Relationship Id="rId13" Type="http://schemas.openxmlformats.org/officeDocument/2006/relationships/image" Target="../media/image223.jpg"/><Relationship Id="rId18" Type="http://schemas.openxmlformats.org/officeDocument/2006/relationships/image" Target="../media/image198.jpeg"/><Relationship Id="rId26" Type="http://schemas.openxmlformats.org/officeDocument/2006/relationships/image" Target="../media/image206.png"/><Relationship Id="rId3" Type="http://schemas.openxmlformats.org/officeDocument/2006/relationships/image" Target="../media/image216.jpeg"/><Relationship Id="rId21" Type="http://schemas.openxmlformats.org/officeDocument/2006/relationships/image" Target="../media/image201.jpeg"/><Relationship Id="rId7" Type="http://schemas.openxmlformats.org/officeDocument/2006/relationships/image" Target="../media/image9.jpeg"/><Relationship Id="rId12" Type="http://schemas.openxmlformats.org/officeDocument/2006/relationships/image" Target="../media/image222.jpg"/><Relationship Id="rId17" Type="http://schemas.openxmlformats.org/officeDocument/2006/relationships/image" Target="../media/image197.jpeg"/><Relationship Id="rId25" Type="http://schemas.openxmlformats.org/officeDocument/2006/relationships/image" Target="../media/image205.png"/><Relationship Id="rId2" Type="http://schemas.openxmlformats.org/officeDocument/2006/relationships/image" Target="../media/image233.jpg"/><Relationship Id="rId16" Type="http://schemas.openxmlformats.org/officeDocument/2006/relationships/image" Target="../media/image196.jpg"/><Relationship Id="rId20" Type="http://schemas.openxmlformats.org/officeDocument/2006/relationships/image" Target="../media/image200.jpeg"/><Relationship Id="rId1" Type="http://schemas.openxmlformats.org/officeDocument/2006/relationships/slideLayout" Target="../slideLayouts/slideLayout2.xml"/><Relationship Id="rId6" Type="http://schemas.openxmlformats.org/officeDocument/2006/relationships/image" Target="../media/image219.jpeg"/><Relationship Id="rId11" Type="http://schemas.openxmlformats.org/officeDocument/2006/relationships/image" Target="../media/image235.png"/><Relationship Id="rId24" Type="http://schemas.openxmlformats.org/officeDocument/2006/relationships/image" Target="../media/image204.jpg"/><Relationship Id="rId5" Type="http://schemas.openxmlformats.org/officeDocument/2006/relationships/image" Target="../media/image218.jpeg"/><Relationship Id="rId15" Type="http://schemas.openxmlformats.org/officeDocument/2006/relationships/image" Target="../media/image225.emf"/><Relationship Id="rId23" Type="http://schemas.openxmlformats.org/officeDocument/2006/relationships/image" Target="../media/image203.jpeg"/><Relationship Id="rId10" Type="http://schemas.openxmlformats.org/officeDocument/2006/relationships/image" Target="../media/image234.emf"/><Relationship Id="rId19" Type="http://schemas.openxmlformats.org/officeDocument/2006/relationships/image" Target="../media/image199.jpeg"/><Relationship Id="rId4" Type="http://schemas.openxmlformats.org/officeDocument/2006/relationships/image" Target="../media/image217.jpeg"/><Relationship Id="rId9" Type="http://schemas.openxmlformats.org/officeDocument/2006/relationships/image" Target="../media/image221.jpg"/><Relationship Id="rId14" Type="http://schemas.openxmlformats.org/officeDocument/2006/relationships/image" Target="../media/image224.jpg"/><Relationship Id="rId22" Type="http://schemas.openxmlformats.org/officeDocument/2006/relationships/image" Target="../media/image202.jpeg"/></Relationships>
</file>

<file path=ppt/slides/_rels/slide19.xml.rels><?xml version="1.0" encoding="UTF-8" standalone="yes"?>
<Relationships xmlns="http://schemas.openxmlformats.org/package/2006/relationships"><Relationship Id="rId8" Type="http://schemas.openxmlformats.org/officeDocument/2006/relationships/image" Target="../media/image242.jpg"/><Relationship Id="rId13" Type="http://schemas.openxmlformats.org/officeDocument/2006/relationships/image" Target="../media/image39.png"/><Relationship Id="rId18" Type="http://schemas.openxmlformats.org/officeDocument/2006/relationships/image" Target="../media/image246.png"/><Relationship Id="rId3" Type="http://schemas.openxmlformats.org/officeDocument/2006/relationships/image" Target="../media/image237.png"/><Relationship Id="rId7" Type="http://schemas.openxmlformats.org/officeDocument/2006/relationships/image" Target="../media/image241.jpg"/><Relationship Id="rId12" Type="http://schemas.openxmlformats.org/officeDocument/2006/relationships/image" Target="../media/image38.png"/><Relationship Id="rId17" Type="http://schemas.openxmlformats.org/officeDocument/2006/relationships/image" Target="../media/image43.emf"/><Relationship Id="rId2" Type="http://schemas.openxmlformats.org/officeDocument/2006/relationships/image" Target="../media/image236.png"/><Relationship Id="rId16"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240.jpg"/><Relationship Id="rId11" Type="http://schemas.openxmlformats.org/officeDocument/2006/relationships/image" Target="../media/image245.png"/><Relationship Id="rId5" Type="http://schemas.openxmlformats.org/officeDocument/2006/relationships/image" Target="../media/image239.png"/><Relationship Id="rId15" Type="http://schemas.openxmlformats.org/officeDocument/2006/relationships/image" Target="../media/image41.emf"/><Relationship Id="rId10" Type="http://schemas.openxmlformats.org/officeDocument/2006/relationships/image" Target="../media/image244.png"/><Relationship Id="rId19" Type="http://schemas.openxmlformats.org/officeDocument/2006/relationships/image" Target="../media/image247.png"/><Relationship Id="rId4" Type="http://schemas.openxmlformats.org/officeDocument/2006/relationships/image" Target="../media/image238.png"/><Relationship Id="rId9" Type="http://schemas.openxmlformats.org/officeDocument/2006/relationships/image" Target="../media/image243.jpg"/><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13" Type="http://schemas.openxmlformats.org/officeDocument/2006/relationships/image" Target="../media/image46.emf"/><Relationship Id="rId18" Type="http://schemas.openxmlformats.org/officeDocument/2006/relationships/image" Target="../media/image17.jpg"/><Relationship Id="rId26" Type="http://schemas.openxmlformats.org/officeDocument/2006/relationships/image" Target="../media/image25.jpg"/><Relationship Id="rId39" Type="http://schemas.openxmlformats.org/officeDocument/2006/relationships/image" Target="../media/image39.png"/><Relationship Id="rId21" Type="http://schemas.openxmlformats.org/officeDocument/2006/relationships/image" Target="../media/image20.jpg"/><Relationship Id="rId34" Type="http://schemas.openxmlformats.org/officeDocument/2006/relationships/image" Target="../media/image34.jpg"/><Relationship Id="rId42" Type="http://schemas.openxmlformats.org/officeDocument/2006/relationships/image" Target="../media/image42.emf"/><Relationship Id="rId7" Type="http://schemas.openxmlformats.org/officeDocument/2006/relationships/image" Target="../media/image5.jpg"/><Relationship Id="rId2" Type="http://schemas.openxmlformats.org/officeDocument/2006/relationships/image" Target="../media/image44.emf"/><Relationship Id="rId16" Type="http://schemas.openxmlformats.org/officeDocument/2006/relationships/image" Target="../media/image15.jpg"/><Relationship Id="rId29"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11.jpg"/><Relationship Id="rId24" Type="http://schemas.openxmlformats.org/officeDocument/2006/relationships/image" Target="../media/image23.jpg"/><Relationship Id="rId32" Type="http://schemas.openxmlformats.org/officeDocument/2006/relationships/image" Target="../media/image32.jpg"/><Relationship Id="rId37" Type="http://schemas.openxmlformats.org/officeDocument/2006/relationships/image" Target="../media/image37.jpg"/><Relationship Id="rId40" Type="http://schemas.openxmlformats.org/officeDocument/2006/relationships/image" Target="../media/image40.png"/><Relationship Id="rId45" Type="http://schemas.openxmlformats.org/officeDocument/2006/relationships/image" Target="../media/image47.emf"/><Relationship Id="rId5" Type="http://schemas.openxmlformats.org/officeDocument/2006/relationships/image" Target="../media/image9.jpeg"/><Relationship Id="rId15" Type="http://schemas.openxmlformats.org/officeDocument/2006/relationships/image" Target="../media/image14.jpg"/><Relationship Id="rId23" Type="http://schemas.openxmlformats.org/officeDocument/2006/relationships/image" Target="../media/image22.jpg"/><Relationship Id="rId28" Type="http://schemas.openxmlformats.org/officeDocument/2006/relationships/image" Target="../media/image27.jpg"/><Relationship Id="rId36" Type="http://schemas.openxmlformats.org/officeDocument/2006/relationships/image" Target="../media/image36.jpg"/><Relationship Id="rId10" Type="http://schemas.openxmlformats.org/officeDocument/2006/relationships/image" Target="../media/image10.jpg"/><Relationship Id="rId19" Type="http://schemas.openxmlformats.org/officeDocument/2006/relationships/image" Target="../media/image18.jpg"/><Relationship Id="rId31" Type="http://schemas.openxmlformats.org/officeDocument/2006/relationships/image" Target="../media/image30.jpg"/><Relationship Id="rId44"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45.jpg"/><Relationship Id="rId14" Type="http://schemas.openxmlformats.org/officeDocument/2006/relationships/image" Target="../media/image31.png"/><Relationship Id="rId22" Type="http://schemas.openxmlformats.org/officeDocument/2006/relationships/image" Target="../media/image21.jpg"/><Relationship Id="rId27" Type="http://schemas.openxmlformats.org/officeDocument/2006/relationships/image" Target="../media/image26.jpg"/><Relationship Id="rId30" Type="http://schemas.openxmlformats.org/officeDocument/2006/relationships/image" Target="../media/image29.jpg"/><Relationship Id="rId35" Type="http://schemas.openxmlformats.org/officeDocument/2006/relationships/image" Target="../media/image35.jpg"/><Relationship Id="rId43" Type="http://schemas.openxmlformats.org/officeDocument/2006/relationships/image" Target="../media/image43.emf"/><Relationship Id="rId8" Type="http://schemas.openxmlformats.org/officeDocument/2006/relationships/image" Target="../media/image6.jpg"/><Relationship Id="rId3" Type="http://schemas.openxmlformats.org/officeDocument/2006/relationships/image" Target="../media/image7.jpeg"/><Relationship Id="rId12" Type="http://schemas.openxmlformats.org/officeDocument/2006/relationships/image" Target="../media/image12.png"/><Relationship Id="rId17" Type="http://schemas.openxmlformats.org/officeDocument/2006/relationships/image" Target="../media/image16.jpg"/><Relationship Id="rId25" Type="http://schemas.openxmlformats.org/officeDocument/2006/relationships/image" Target="../media/image24.jpg"/><Relationship Id="rId33" Type="http://schemas.openxmlformats.org/officeDocument/2006/relationships/image" Target="../media/image33.jpg"/><Relationship Id="rId38" Type="http://schemas.openxmlformats.org/officeDocument/2006/relationships/image" Target="../media/image38.png"/><Relationship Id="rId20" Type="http://schemas.openxmlformats.org/officeDocument/2006/relationships/image" Target="../media/image19.jpg"/><Relationship Id="rId41" Type="http://schemas.openxmlformats.org/officeDocument/2006/relationships/image" Target="../media/image41.emf"/></Relationships>
</file>

<file path=ppt/slides/_rels/slide20.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33.jpg"/><Relationship Id="rId18" Type="http://schemas.openxmlformats.org/officeDocument/2006/relationships/image" Target="../media/image32.jpg"/><Relationship Id="rId26" Type="http://schemas.openxmlformats.org/officeDocument/2006/relationships/image" Target="../media/image102.jpeg"/><Relationship Id="rId3" Type="http://schemas.openxmlformats.org/officeDocument/2006/relationships/image" Target="../media/image244.png"/><Relationship Id="rId21" Type="http://schemas.openxmlformats.org/officeDocument/2006/relationships/image" Target="../media/image97.jpeg"/><Relationship Id="rId7" Type="http://schemas.openxmlformats.org/officeDocument/2006/relationships/image" Target="../media/image17.jpg"/><Relationship Id="rId12" Type="http://schemas.openxmlformats.org/officeDocument/2006/relationships/image" Target="../media/image30.jpg"/><Relationship Id="rId17" Type="http://schemas.openxmlformats.org/officeDocument/2006/relationships/image" Target="../media/image37.jpg"/><Relationship Id="rId25" Type="http://schemas.openxmlformats.org/officeDocument/2006/relationships/image" Target="../media/image101.jpeg"/><Relationship Id="rId2" Type="http://schemas.openxmlformats.org/officeDocument/2006/relationships/image" Target="../media/image245.png"/><Relationship Id="rId16" Type="http://schemas.openxmlformats.org/officeDocument/2006/relationships/image" Target="../media/image36.jpg"/><Relationship Id="rId20" Type="http://schemas.openxmlformats.org/officeDocument/2006/relationships/image" Target="../media/image94.jpeg"/><Relationship Id="rId29"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16.jpg"/><Relationship Id="rId11" Type="http://schemas.openxmlformats.org/officeDocument/2006/relationships/image" Target="../media/image26.jpg"/><Relationship Id="rId24" Type="http://schemas.openxmlformats.org/officeDocument/2006/relationships/image" Target="../media/image100.jpeg"/><Relationship Id="rId32" Type="http://schemas.openxmlformats.org/officeDocument/2006/relationships/image" Target="../media/image104.jpeg"/><Relationship Id="rId5" Type="http://schemas.openxmlformats.org/officeDocument/2006/relationships/image" Target="../media/image15.jpg"/><Relationship Id="rId15" Type="http://schemas.openxmlformats.org/officeDocument/2006/relationships/image" Target="../media/image35.jpg"/><Relationship Id="rId23" Type="http://schemas.openxmlformats.org/officeDocument/2006/relationships/image" Target="../media/image99.jpeg"/><Relationship Id="rId28" Type="http://schemas.openxmlformats.org/officeDocument/2006/relationships/image" Target="../media/image92.jpeg"/><Relationship Id="rId10" Type="http://schemas.openxmlformats.org/officeDocument/2006/relationships/image" Target="../media/image22.jpg"/><Relationship Id="rId19" Type="http://schemas.openxmlformats.org/officeDocument/2006/relationships/image" Target="../media/image93.jpeg"/><Relationship Id="rId31" Type="http://schemas.openxmlformats.org/officeDocument/2006/relationships/image" Target="../media/image103.jpeg"/><Relationship Id="rId4" Type="http://schemas.openxmlformats.org/officeDocument/2006/relationships/image" Target="../media/image14.jpg"/><Relationship Id="rId9" Type="http://schemas.openxmlformats.org/officeDocument/2006/relationships/image" Target="../media/image21.jpg"/><Relationship Id="rId14" Type="http://schemas.openxmlformats.org/officeDocument/2006/relationships/image" Target="../media/image34.jpg"/><Relationship Id="rId22" Type="http://schemas.openxmlformats.org/officeDocument/2006/relationships/image" Target="../media/image98.jpeg"/><Relationship Id="rId27" Type="http://schemas.openxmlformats.org/officeDocument/2006/relationships/image" Target="../media/image91.jpeg"/><Relationship Id="rId30" Type="http://schemas.openxmlformats.org/officeDocument/2006/relationships/image" Target="../media/image96.jpeg"/></Relationships>
</file>

<file path=ppt/slides/_rels/slide21.xml.rels><?xml version="1.0" encoding="UTF-8" standalone="yes"?>
<Relationships xmlns="http://schemas.openxmlformats.org/package/2006/relationships"><Relationship Id="rId8" Type="http://schemas.openxmlformats.org/officeDocument/2006/relationships/image" Target="../media/image253.jpg"/><Relationship Id="rId3" Type="http://schemas.openxmlformats.org/officeDocument/2006/relationships/image" Target="../media/image249.jpg"/><Relationship Id="rId7" Type="http://schemas.openxmlformats.org/officeDocument/2006/relationships/image" Target="../media/image252.jpg"/><Relationship Id="rId2" Type="http://schemas.openxmlformats.org/officeDocument/2006/relationships/image" Target="../media/image248.jpg"/><Relationship Id="rId1" Type="http://schemas.openxmlformats.org/officeDocument/2006/relationships/slideLayout" Target="../slideLayouts/slideLayout2.xml"/><Relationship Id="rId6" Type="http://schemas.openxmlformats.org/officeDocument/2006/relationships/image" Target="../media/image221.jpg"/><Relationship Id="rId11" Type="http://schemas.openxmlformats.org/officeDocument/2006/relationships/image" Target="../media/image256.jpg"/><Relationship Id="rId5" Type="http://schemas.openxmlformats.org/officeDocument/2006/relationships/image" Target="../media/image251.jpg"/><Relationship Id="rId10" Type="http://schemas.openxmlformats.org/officeDocument/2006/relationships/image" Target="../media/image255.jpg"/><Relationship Id="rId4" Type="http://schemas.openxmlformats.org/officeDocument/2006/relationships/image" Target="../media/image250.jpg"/><Relationship Id="rId9" Type="http://schemas.openxmlformats.org/officeDocument/2006/relationships/image" Target="../media/image254.jpg"/></Relationships>
</file>

<file path=ppt/slides/_rels/slide22.xml.rels><?xml version="1.0" encoding="UTF-8" standalone="yes"?>
<Relationships xmlns="http://schemas.openxmlformats.org/package/2006/relationships"><Relationship Id="rId13" Type="http://schemas.openxmlformats.org/officeDocument/2006/relationships/image" Target="../media/image268.jpeg"/><Relationship Id="rId18" Type="http://schemas.openxmlformats.org/officeDocument/2006/relationships/image" Target="../media/image273.jpeg"/><Relationship Id="rId26" Type="http://schemas.openxmlformats.org/officeDocument/2006/relationships/image" Target="../media/image281.jpeg"/><Relationship Id="rId39" Type="http://schemas.openxmlformats.org/officeDocument/2006/relationships/image" Target="../media/image294.png"/><Relationship Id="rId21" Type="http://schemas.openxmlformats.org/officeDocument/2006/relationships/image" Target="../media/image276.jpeg"/><Relationship Id="rId34" Type="http://schemas.openxmlformats.org/officeDocument/2006/relationships/image" Target="../media/image289.jpeg"/><Relationship Id="rId42" Type="http://schemas.openxmlformats.org/officeDocument/2006/relationships/image" Target="../media/image297.png"/><Relationship Id="rId7" Type="http://schemas.openxmlformats.org/officeDocument/2006/relationships/image" Target="../media/image262.jpeg"/><Relationship Id="rId2" Type="http://schemas.openxmlformats.org/officeDocument/2006/relationships/image" Target="../media/image257.jpeg"/><Relationship Id="rId16" Type="http://schemas.openxmlformats.org/officeDocument/2006/relationships/image" Target="../media/image271.jpeg"/><Relationship Id="rId20" Type="http://schemas.openxmlformats.org/officeDocument/2006/relationships/image" Target="../media/image275.jpeg"/><Relationship Id="rId29" Type="http://schemas.openxmlformats.org/officeDocument/2006/relationships/image" Target="../media/image284.jpeg"/><Relationship Id="rId41"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261.jpeg"/><Relationship Id="rId11" Type="http://schemas.openxmlformats.org/officeDocument/2006/relationships/image" Target="../media/image266.jpeg"/><Relationship Id="rId24" Type="http://schemas.openxmlformats.org/officeDocument/2006/relationships/image" Target="../media/image279.jpeg"/><Relationship Id="rId32" Type="http://schemas.openxmlformats.org/officeDocument/2006/relationships/image" Target="../media/image287.jpeg"/><Relationship Id="rId37" Type="http://schemas.openxmlformats.org/officeDocument/2006/relationships/image" Target="../media/image292.png"/><Relationship Id="rId40" Type="http://schemas.openxmlformats.org/officeDocument/2006/relationships/image" Target="../media/image295.png"/><Relationship Id="rId5" Type="http://schemas.openxmlformats.org/officeDocument/2006/relationships/image" Target="../media/image260.jpeg"/><Relationship Id="rId15" Type="http://schemas.openxmlformats.org/officeDocument/2006/relationships/image" Target="../media/image270.jpeg"/><Relationship Id="rId23" Type="http://schemas.openxmlformats.org/officeDocument/2006/relationships/image" Target="../media/image278.jpeg"/><Relationship Id="rId28" Type="http://schemas.openxmlformats.org/officeDocument/2006/relationships/image" Target="../media/image283.jpeg"/><Relationship Id="rId36" Type="http://schemas.openxmlformats.org/officeDocument/2006/relationships/image" Target="../media/image291.jpeg"/><Relationship Id="rId10" Type="http://schemas.openxmlformats.org/officeDocument/2006/relationships/image" Target="../media/image265.jpeg"/><Relationship Id="rId19" Type="http://schemas.openxmlformats.org/officeDocument/2006/relationships/image" Target="../media/image274.jpeg"/><Relationship Id="rId31" Type="http://schemas.openxmlformats.org/officeDocument/2006/relationships/image" Target="../media/image286.jpeg"/><Relationship Id="rId4" Type="http://schemas.openxmlformats.org/officeDocument/2006/relationships/image" Target="../media/image259.jpeg"/><Relationship Id="rId9" Type="http://schemas.openxmlformats.org/officeDocument/2006/relationships/image" Target="../media/image264.jpeg"/><Relationship Id="rId14" Type="http://schemas.openxmlformats.org/officeDocument/2006/relationships/image" Target="../media/image269.jpeg"/><Relationship Id="rId22" Type="http://schemas.openxmlformats.org/officeDocument/2006/relationships/image" Target="../media/image277.jpeg"/><Relationship Id="rId27" Type="http://schemas.openxmlformats.org/officeDocument/2006/relationships/image" Target="../media/image282.jpeg"/><Relationship Id="rId30" Type="http://schemas.openxmlformats.org/officeDocument/2006/relationships/image" Target="../media/image285.jpeg"/><Relationship Id="rId35" Type="http://schemas.openxmlformats.org/officeDocument/2006/relationships/image" Target="../media/image290.jpeg"/><Relationship Id="rId43" Type="http://schemas.openxmlformats.org/officeDocument/2006/relationships/image" Target="../media/image31.png"/><Relationship Id="rId8" Type="http://schemas.openxmlformats.org/officeDocument/2006/relationships/image" Target="../media/image263.jpeg"/><Relationship Id="rId3" Type="http://schemas.openxmlformats.org/officeDocument/2006/relationships/image" Target="../media/image258.jpeg"/><Relationship Id="rId12" Type="http://schemas.openxmlformats.org/officeDocument/2006/relationships/image" Target="../media/image267.jpeg"/><Relationship Id="rId17" Type="http://schemas.openxmlformats.org/officeDocument/2006/relationships/image" Target="../media/image272.jpeg"/><Relationship Id="rId25" Type="http://schemas.openxmlformats.org/officeDocument/2006/relationships/image" Target="../media/image280.png"/><Relationship Id="rId33" Type="http://schemas.openxmlformats.org/officeDocument/2006/relationships/image" Target="../media/image288.jpeg"/><Relationship Id="rId38" Type="http://schemas.openxmlformats.org/officeDocument/2006/relationships/image" Target="../media/image293.png"/></Relationships>
</file>

<file path=ppt/slides/_rels/slide23.xml.rels><?xml version="1.0" encoding="UTF-8" standalone="yes"?>
<Relationships xmlns="http://schemas.openxmlformats.org/package/2006/relationships"><Relationship Id="rId8" Type="http://schemas.openxmlformats.org/officeDocument/2006/relationships/image" Target="../media/image304.emf"/><Relationship Id="rId3" Type="http://schemas.openxmlformats.org/officeDocument/2006/relationships/image" Target="../media/image299.png"/><Relationship Id="rId7" Type="http://schemas.openxmlformats.org/officeDocument/2006/relationships/image" Target="../media/image303.emf"/><Relationship Id="rId2" Type="http://schemas.openxmlformats.org/officeDocument/2006/relationships/image" Target="../media/image298.png"/><Relationship Id="rId1" Type="http://schemas.openxmlformats.org/officeDocument/2006/relationships/slideLayout" Target="../slideLayouts/slideLayout2.xml"/><Relationship Id="rId6" Type="http://schemas.openxmlformats.org/officeDocument/2006/relationships/image" Target="../media/image302.emf"/><Relationship Id="rId5" Type="http://schemas.openxmlformats.org/officeDocument/2006/relationships/image" Target="../media/image301.emf"/><Relationship Id="rId4" Type="http://schemas.openxmlformats.org/officeDocument/2006/relationships/image" Target="../media/image300.png"/></Relationships>
</file>

<file path=ppt/slides/_rels/slide24.xml.rels><?xml version="1.0" encoding="UTF-8" standalone="yes"?>
<Relationships xmlns="http://schemas.openxmlformats.org/package/2006/relationships"><Relationship Id="rId13" Type="http://schemas.openxmlformats.org/officeDocument/2006/relationships/image" Target="../media/image193.jpeg"/><Relationship Id="rId18" Type="http://schemas.openxmlformats.org/officeDocument/2006/relationships/image" Target="../media/image320.jpeg"/><Relationship Id="rId26" Type="http://schemas.openxmlformats.org/officeDocument/2006/relationships/image" Target="../media/image328.jpeg"/><Relationship Id="rId3" Type="http://schemas.openxmlformats.org/officeDocument/2006/relationships/image" Target="../media/image306.jpeg"/><Relationship Id="rId21" Type="http://schemas.openxmlformats.org/officeDocument/2006/relationships/image" Target="../media/image323.jpeg"/><Relationship Id="rId34" Type="http://schemas.openxmlformats.org/officeDocument/2006/relationships/image" Target="../media/image336.jpeg"/><Relationship Id="rId7" Type="http://schemas.openxmlformats.org/officeDocument/2006/relationships/image" Target="../media/image310.jpeg"/><Relationship Id="rId12" Type="http://schemas.openxmlformats.org/officeDocument/2006/relationships/image" Target="../media/image315.jpeg"/><Relationship Id="rId17" Type="http://schemas.openxmlformats.org/officeDocument/2006/relationships/image" Target="../media/image319.jpeg"/><Relationship Id="rId25" Type="http://schemas.openxmlformats.org/officeDocument/2006/relationships/image" Target="../media/image327.jpeg"/><Relationship Id="rId33" Type="http://schemas.openxmlformats.org/officeDocument/2006/relationships/image" Target="../media/image335.jpeg"/><Relationship Id="rId2" Type="http://schemas.openxmlformats.org/officeDocument/2006/relationships/image" Target="../media/image305.jpeg"/><Relationship Id="rId16" Type="http://schemas.openxmlformats.org/officeDocument/2006/relationships/image" Target="../media/image318.jpeg"/><Relationship Id="rId20" Type="http://schemas.openxmlformats.org/officeDocument/2006/relationships/image" Target="../media/image322.jpeg"/><Relationship Id="rId29" Type="http://schemas.openxmlformats.org/officeDocument/2006/relationships/image" Target="../media/image331.jpeg"/><Relationship Id="rId1" Type="http://schemas.openxmlformats.org/officeDocument/2006/relationships/slideLayout" Target="../slideLayouts/slideLayout2.xml"/><Relationship Id="rId6" Type="http://schemas.openxmlformats.org/officeDocument/2006/relationships/image" Target="../media/image309.jpeg"/><Relationship Id="rId11" Type="http://schemas.openxmlformats.org/officeDocument/2006/relationships/image" Target="../media/image314.jpeg"/><Relationship Id="rId24" Type="http://schemas.openxmlformats.org/officeDocument/2006/relationships/image" Target="../media/image326.jpeg"/><Relationship Id="rId32" Type="http://schemas.openxmlformats.org/officeDocument/2006/relationships/image" Target="../media/image334.jpeg"/><Relationship Id="rId5" Type="http://schemas.openxmlformats.org/officeDocument/2006/relationships/image" Target="../media/image308.jpeg"/><Relationship Id="rId15" Type="http://schemas.openxmlformats.org/officeDocument/2006/relationships/image" Target="../media/image317.jpeg"/><Relationship Id="rId23" Type="http://schemas.openxmlformats.org/officeDocument/2006/relationships/image" Target="../media/image325.jpeg"/><Relationship Id="rId28" Type="http://schemas.openxmlformats.org/officeDocument/2006/relationships/image" Target="../media/image330.jpeg"/><Relationship Id="rId10" Type="http://schemas.openxmlformats.org/officeDocument/2006/relationships/image" Target="../media/image313.jpeg"/><Relationship Id="rId19" Type="http://schemas.openxmlformats.org/officeDocument/2006/relationships/image" Target="../media/image321.jpeg"/><Relationship Id="rId31" Type="http://schemas.openxmlformats.org/officeDocument/2006/relationships/image" Target="../media/image333.jpeg"/><Relationship Id="rId4" Type="http://schemas.openxmlformats.org/officeDocument/2006/relationships/image" Target="../media/image307.jpeg"/><Relationship Id="rId9" Type="http://schemas.openxmlformats.org/officeDocument/2006/relationships/image" Target="../media/image312.jpeg"/><Relationship Id="rId14" Type="http://schemas.openxmlformats.org/officeDocument/2006/relationships/image" Target="../media/image316.jpeg"/><Relationship Id="rId22" Type="http://schemas.openxmlformats.org/officeDocument/2006/relationships/image" Target="../media/image324.jpeg"/><Relationship Id="rId27" Type="http://schemas.openxmlformats.org/officeDocument/2006/relationships/image" Target="../media/image329.jpeg"/><Relationship Id="rId30" Type="http://schemas.openxmlformats.org/officeDocument/2006/relationships/image" Target="../media/image332.jpeg"/><Relationship Id="rId8" Type="http://schemas.openxmlformats.org/officeDocument/2006/relationships/image" Target="../media/image311.jpeg"/></Relationships>
</file>

<file path=ppt/slides/_rels/slide25.xml.rels><?xml version="1.0" encoding="UTF-8" standalone="yes"?>
<Relationships xmlns="http://schemas.openxmlformats.org/package/2006/relationships"><Relationship Id="rId8" Type="http://schemas.openxmlformats.org/officeDocument/2006/relationships/image" Target="../media/image343.jpeg"/><Relationship Id="rId13" Type="http://schemas.openxmlformats.org/officeDocument/2006/relationships/image" Target="../media/image348.jpeg"/><Relationship Id="rId3" Type="http://schemas.openxmlformats.org/officeDocument/2006/relationships/image" Target="../media/image338.jpeg"/><Relationship Id="rId7" Type="http://schemas.openxmlformats.org/officeDocument/2006/relationships/image" Target="../media/image342.jpeg"/><Relationship Id="rId12" Type="http://schemas.openxmlformats.org/officeDocument/2006/relationships/image" Target="../media/image347.jpeg"/><Relationship Id="rId2" Type="http://schemas.openxmlformats.org/officeDocument/2006/relationships/image" Target="../media/image337.jpeg"/><Relationship Id="rId1" Type="http://schemas.openxmlformats.org/officeDocument/2006/relationships/slideLayout" Target="../slideLayouts/slideLayout2.xml"/><Relationship Id="rId6" Type="http://schemas.openxmlformats.org/officeDocument/2006/relationships/image" Target="../media/image341.jpeg"/><Relationship Id="rId11" Type="http://schemas.openxmlformats.org/officeDocument/2006/relationships/image" Target="../media/image346.jpeg"/><Relationship Id="rId5" Type="http://schemas.openxmlformats.org/officeDocument/2006/relationships/image" Target="../media/image340.jpeg"/><Relationship Id="rId10" Type="http://schemas.openxmlformats.org/officeDocument/2006/relationships/image" Target="../media/image345.jpeg"/><Relationship Id="rId4" Type="http://schemas.openxmlformats.org/officeDocument/2006/relationships/image" Target="../media/image339.jpeg"/><Relationship Id="rId9" Type="http://schemas.openxmlformats.org/officeDocument/2006/relationships/image" Target="../media/image344.jpeg"/></Relationships>
</file>

<file path=ppt/slides/_rels/slide26.xml.rels><?xml version="1.0" encoding="UTF-8" standalone="yes"?>
<Relationships xmlns="http://schemas.openxmlformats.org/package/2006/relationships"><Relationship Id="rId8" Type="http://schemas.openxmlformats.org/officeDocument/2006/relationships/image" Target="../media/image355.jpeg"/><Relationship Id="rId13" Type="http://schemas.openxmlformats.org/officeDocument/2006/relationships/image" Target="../media/image360.jpeg"/><Relationship Id="rId18" Type="http://schemas.openxmlformats.org/officeDocument/2006/relationships/image" Target="../media/image364.jpg"/><Relationship Id="rId3" Type="http://schemas.openxmlformats.org/officeDocument/2006/relationships/image" Target="../media/image350.jpeg"/><Relationship Id="rId21" Type="http://schemas.openxmlformats.org/officeDocument/2006/relationships/image" Target="../media/image366.png"/><Relationship Id="rId7" Type="http://schemas.openxmlformats.org/officeDocument/2006/relationships/image" Target="../media/image354.jpeg"/><Relationship Id="rId12" Type="http://schemas.openxmlformats.org/officeDocument/2006/relationships/image" Target="../media/image359.jpeg"/><Relationship Id="rId17" Type="http://schemas.openxmlformats.org/officeDocument/2006/relationships/image" Target="../media/image363.jpg"/><Relationship Id="rId25" Type="http://schemas.openxmlformats.org/officeDocument/2006/relationships/image" Target="../media/image370.png"/><Relationship Id="rId2" Type="http://schemas.openxmlformats.org/officeDocument/2006/relationships/image" Target="../media/image349.jpg"/><Relationship Id="rId16" Type="http://schemas.openxmlformats.org/officeDocument/2006/relationships/image" Target="../media/image280.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3.jpeg"/><Relationship Id="rId11" Type="http://schemas.openxmlformats.org/officeDocument/2006/relationships/image" Target="../media/image358.jpeg"/><Relationship Id="rId24" Type="http://schemas.openxmlformats.org/officeDocument/2006/relationships/image" Target="../media/image369.png"/><Relationship Id="rId5" Type="http://schemas.openxmlformats.org/officeDocument/2006/relationships/image" Target="../media/image352.jpeg"/><Relationship Id="rId15" Type="http://schemas.openxmlformats.org/officeDocument/2006/relationships/image" Target="../media/image362.jpeg"/><Relationship Id="rId23" Type="http://schemas.openxmlformats.org/officeDocument/2006/relationships/image" Target="../media/image368.png"/><Relationship Id="rId10" Type="http://schemas.openxmlformats.org/officeDocument/2006/relationships/image" Target="../media/image357.jpeg"/><Relationship Id="rId19" Type="http://schemas.openxmlformats.org/officeDocument/2006/relationships/image" Target="../media/image365.jpg"/><Relationship Id="rId4" Type="http://schemas.openxmlformats.org/officeDocument/2006/relationships/image" Target="../media/image351.jpeg"/><Relationship Id="rId9" Type="http://schemas.openxmlformats.org/officeDocument/2006/relationships/image" Target="../media/image356.jpeg"/><Relationship Id="rId14" Type="http://schemas.openxmlformats.org/officeDocument/2006/relationships/image" Target="../media/image361.jpeg"/><Relationship Id="rId22" Type="http://schemas.openxmlformats.org/officeDocument/2006/relationships/image" Target="../media/image367.png"/></Relationships>
</file>

<file path=ppt/slides/_rels/slide3.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3.jpg"/><Relationship Id="rId18" Type="http://schemas.openxmlformats.org/officeDocument/2006/relationships/image" Target="../media/image27.jpg"/><Relationship Id="rId3" Type="http://schemas.openxmlformats.org/officeDocument/2006/relationships/image" Target="../media/image15.jpg"/><Relationship Id="rId21" Type="http://schemas.openxmlformats.org/officeDocument/2006/relationships/image" Target="../media/image29.jpg"/><Relationship Id="rId7" Type="http://schemas.openxmlformats.org/officeDocument/2006/relationships/image" Target="../media/image19.jpg"/><Relationship Id="rId12" Type="http://schemas.openxmlformats.org/officeDocument/2006/relationships/image" Target="../media/image33.jpg"/><Relationship Id="rId17" Type="http://schemas.openxmlformats.org/officeDocument/2006/relationships/image" Target="../media/image26.jpg"/><Relationship Id="rId25" Type="http://schemas.openxmlformats.org/officeDocument/2006/relationships/image" Target="../media/image31.png"/><Relationship Id="rId2" Type="http://schemas.openxmlformats.org/officeDocument/2006/relationships/image" Target="../media/image14.jpg"/><Relationship Id="rId16" Type="http://schemas.openxmlformats.org/officeDocument/2006/relationships/image" Target="../media/image34.jpg"/><Relationship Id="rId20"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32.jpg"/><Relationship Id="rId24" Type="http://schemas.openxmlformats.org/officeDocument/2006/relationships/image" Target="../media/image30.jpg"/><Relationship Id="rId5" Type="http://schemas.openxmlformats.org/officeDocument/2006/relationships/image" Target="../media/image17.jpg"/><Relationship Id="rId15" Type="http://schemas.openxmlformats.org/officeDocument/2006/relationships/image" Target="../media/image25.jpg"/><Relationship Id="rId23" Type="http://schemas.openxmlformats.org/officeDocument/2006/relationships/image" Target="../media/image37.jpg"/><Relationship Id="rId10" Type="http://schemas.openxmlformats.org/officeDocument/2006/relationships/image" Target="../media/image22.jpg"/><Relationship Id="rId19" Type="http://schemas.openxmlformats.org/officeDocument/2006/relationships/image" Target="../media/image28.jpg"/><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4.jpg"/><Relationship Id="rId22" Type="http://schemas.openxmlformats.org/officeDocument/2006/relationships/image" Target="../media/image36.jpg"/></Relationships>
</file>

<file path=ppt/slides/_rels/slide4.xml.rels><?xml version="1.0" encoding="UTF-8" standalone="yes"?>
<Relationships xmlns="http://schemas.openxmlformats.org/package/2006/relationships"><Relationship Id="rId13" Type="http://schemas.openxmlformats.org/officeDocument/2006/relationships/image" Target="../media/image59.jpg"/><Relationship Id="rId18" Type="http://schemas.openxmlformats.org/officeDocument/2006/relationships/image" Target="../media/image64.jpg"/><Relationship Id="rId26" Type="http://schemas.openxmlformats.org/officeDocument/2006/relationships/image" Target="../media/image72.png"/><Relationship Id="rId3" Type="http://schemas.openxmlformats.org/officeDocument/2006/relationships/image" Target="../media/image49.jpg"/><Relationship Id="rId21" Type="http://schemas.openxmlformats.org/officeDocument/2006/relationships/image" Target="../media/image67.jpeg"/><Relationship Id="rId34" Type="http://schemas.openxmlformats.org/officeDocument/2006/relationships/image" Target="../media/image79.emf"/><Relationship Id="rId7" Type="http://schemas.openxmlformats.org/officeDocument/2006/relationships/image" Target="../media/image53.jpg"/><Relationship Id="rId12" Type="http://schemas.openxmlformats.org/officeDocument/2006/relationships/image" Target="../media/image58.jpg"/><Relationship Id="rId17" Type="http://schemas.openxmlformats.org/officeDocument/2006/relationships/image" Target="../media/image63.jpg"/><Relationship Id="rId25" Type="http://schemas.openxmlformats.org/officeDocument/2006/relationships/image" Target="../media/image71.png"/><Relationship Id="rId33" Type="http://schemas.openxmlformats.org/officeDocument/2006/relationships/image" Target="../media/image78.png"/><Relationship Id="rId2" Type="http://schemas.openxmlformats.org/officeDocument/2006/relationships/image" Target="../media/image48.jpg"/><Relationship Id="rId16" Type="http://schemas.openxmlformats.org/officeDocument/2006/relationships/image" Target="../media/image62.jpg"/><Relationship Id="rId20" Type="http://schemas.openxmlformats.org/officeDocument/2006/relationships/image" Target="../media/image66.jpeg"/><Relationship Id="rId29" Type="http://schemas.openxmlformats.org/officeDocument/2006/relationships/image" Target="../media/image75.emf"/><Relationship Id="rId1" Type="http://schemas.openxmlformats.org/officeDocument/2006/relationships/slideLayout" Target="../slideLayouts/slideLayout2.xml"/><Relationship Id="rId6" Type="http://schemas.openxmlformats.org/officeDocument/2006/relationships/image" Target="../media/image52.jpg"/><Relationship Id="rId11" Type="http://schemas.openxmlformats.org/officeDocument/2006/relationships/image" Target="../media/image57.jpg"/><Relationship Id="rId24" Type="http://schemas.openxmlformats.org/officeDocument/2006/relationships/image" Target="../media/image70.jpeg"/><Relationship Id="rId32" Type="http://schemas.openxmlformats.org/officeDocument/2006/relationships/image" Target="../media/image77.png"/><Relationship Id="rId5" Type="http://schemas.openxmlformats.org/officeDocument/2006/relationships/image" Target="../media/image51.jpg"/><Relationship Id="rId15" Type="http://schemas.openxmlformats.org/officeDocument/2006/relationships/image" Target="../media/image61.jpg"/><Relationship Id="rId23" Type="http://schemas.openxmlformats.org/officeDocument/2006/relationships/image" Target="../media/image69.jpeg"/><Relationship Id="rId28" Type="http://schemas.openxmlformats.org/officeDocument/2006/relationships/image" Target="../media/image74.png"/><Relationship Id="rId10" Type="http://schemas.openxmlformats.org/officeDocument/2006/relationships/image" Target="../media/image56.jpg"/><Relationship Id="rId19" Type="http://schemas.openxmlformats.org/officeDocument/2006/relationships/image" Target="../media/image65.jpg"/><Relationship Id="rId31" Type="http://schemas.openxmlformats.org/officeDocument/2006/relationships/image" Target="../media/image76.png"/><Relationship Id="rId4" Type="http://schemas.openxmlformats.org/officeDocument/2006/relationships/image" Target="../media/image50.jpg"/><Relationship Id="rId9" Type="http://schemas.openxmlformats.org/officeDocument/2006/relationships/image" Target="../media/image55.jpg"/><Relationship Id="rId14" Type="http://schemas.openxmlformats.org/officeDocument/2006/relationships/image" Target="../media/image60.jpg"/><Relationship Id="rId22" Type="http://schemas.openxmlformats.org/officeDocument/2006/relationships/image" Target="../media/image68.jpeg"/><Relationship Id="rId27" Type="http://schemas.openxmlformats.org/officeDocument/2006/relationships/image" Target="../media/image73.png"/><Relationship Id="rId30" Type="http://schemas.openxmlformats.org/officeDocument/2006/relationships/image" Target="../media/image31.png"/><Relationship Id="rId8" Type="http://schemas.openxmlformats.org/officeDocument/2006/relationships/image" Target="../media/image54.jp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image" Target="../media/image47.emf"/><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eg"/><Relationship Id="rId9" Type="http://schemas.openxmlformats.org/officeDocument/2006/relationships/image" Target="../media/image84.emf"/></Relationships>
</file>

<file path=ppt/slides/_rels/slide6.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86.jpeg"/><Relationship Id="rId7" Type="http://schemas.openxmlformats.org/officeDocument/2006/relationships/image" Target="../media/image41.emf"/><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emf"/></Relationships>
</file>

<file path=ppt/slides/_rels/slide7.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emf"/><Relationship Id="rId26" Type="http://schemas.openxmlformats.org/officeDocument/2006/relationships/image" Target="../media/image97.jpeg"/><Relationship Id="rId3" Type="http://schemas.openxmlformats.org/officeDocument/2006/relationships/image" Target="../media/image87.jpg"/><Relationship Id="rId21" Type="http://schemas.openxmlformats.org/officeDocument/2006/relationships/image" Target="../media/image92.jpeg"/><Relationship Id="rId34" Type="http://schemas.openxmlformats.org/officeDocument/2006/relationships/image" Target="../media/image105.jpeg"/><Relationship Id="rId7" Type="http://schemas.openxmlformats.org/officeDocument/2006/relationships/image" Target="../media/image4.jpg"/><Relationship Id="rId12" Type="http://schemas.openxmlformats.org/officeDocument/2006/relationships/image" Target="../media/image90.jpg"/><Relationship Id="rId17" Type="http://schemas.openxmlformats.org/officeDocument/2006/relationships/image" Target="../media/image42.emf"/><Relationship Id="rId25" Type="http://schemas.openxmlformats.org/officeDocument/2006/relationships/image" Target="../media/image96.jpeg"/><Relationship Id="rId33" Type="http://schemas.openxmlformats.org/officeDocument/2006/relationships/image" Target="../media/image104.jpeg"/><Relationship Id="rId2" Type="http://schemas.openxmlformats.org/officeDocument/2006/relationships/notesSlide" Target="../notesSlides/notesSlide1.xml"/><Relationship Id="rId16" Type="http://schemas.openxmlformats.org/officeDocument/2006/relationships/image" Target="../media/image41.emf"/><Relationship Id="rId20" Type="http://schemas.openxmlformats.org/officeDocument/2006/relationships/image" Target="../media/image91.jpeg"/><Relationship Id="rId29"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31.png"/><Relationship Id="rId24" Type="http://schemas.openxmlformats.org/officeDocument/2006/relationships/image" Target="../media/image95.jpeg"/><Relationship Id="rId32" Type="http://schemas.openxmlformats.org/officeDocument/2006/relationships/image" Target="../media/image103.jpeg"/><Relationship Id="rId5" Type="http://schemas.openxmlformats.org/officeDocument/2006/relationships/image" Target="../media/image7.jpeg"/><Relationship Id="rId15" Type="http://schemas.openxmlformats.org/officeDocument/2006/relationships/image" Target="../media/image40.png"/><Relationship Id="rId23" Type="http://schemas.openxmlformats.org/officeDocument/2006/relationships/image" Target="../media/image94.jpeg"/><Relationship Id="rId28" Type="http://schemas.openxmlformats.org/officeDocument/2006/relationships/image" Target="../media/image99.jpeg"/><Relationship Id="rId36" Type="http://schemas.openxmlformats.org/officeDocument/2006/relationships/image" Target="../media/image107.jpeg"/><Relationship Id="rId10" Type="http://schemas.openxmlformats.org/officeDocument/2006/relationships/image" Target="../media/image89.jpg"/><Relationship Id="rId19" Type="http://schemas.openxmlformats.org/officeDocument/2006/relationships/image" Target="../media/image12.png"/><Relationship Id="rId31" Type="http://schemas.openxmlformats.org/officeDocument/2006/relationships/image" Target="../media/image102.jpeg"/><Relationship Id="rId4" Type="http://schemas.openxmlformats.org/officeDocument/2006/relationships/image" Target="../media/image88.jpeg"/><Relationship Id="rId9" Type="http://schemas.openxmlformats.org/officeDocument/2006/relationships/image" Target="../media/image6.jpg"/><Relationship Id="rId14" Type="http://schemas.openxmlformats.org/officeDocument/2006/relationships/image" Target="../media/image39.png"/><Relationship Id="rId22" Type="http://schemas.openxmlformats.org/officeDocument/2006/relationships/image" Target="../media/image93.jpeg"/><Relationship Id="rId27" Type="http://schemas.openxmlformats.org/officeDocument/2006/relationships/image" Target="../media/image98.jpeg"/><Relationship Id="rId30" Type="http://schemas.openxmlformats.org/officeDocument/2006/relationships/image" Target="../media/image101.jpeg"/><Relationship Id="rId35" Type="http://schemas.openxmlformats.org/officeDocument/2006/relationships/image" Target="../media/image106.jpeg"/><Relationship Id="rId8" Type="http://schemas.openxmlformats.org/officeDocument/2006/relationships/image" Target="../media/image5.jpg"/></Relationships>
</file>

<file path=ppt/slides/_rels/slide8.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13.jpg"/><Relationship Id="rId18" Type="http://schemas.openxmlformats.org/officeDocument/2006/relationships/image" Target="../media/image118.jpg"/><Relationship Id="rId26" Type="http://schemas.openxmlformats.org/officeDocument/2006/relationships/image" Target="../media/image126.jpg"/><Relationship Id="rId3" Type="http://schemas.openxmlformats.org/officeDocument/2006/relationships/image" Target="../media/image108.png"/><Relationship Id="rId21" Type="http://schemas.openxmlformats.org/officeDocument/2006/relationships/image" Target="../media/image121.jpg"/><Relationship Id="rId7" Type="http://schemas.openxmlformats.org/officeDocument/2006/relationships/image" Target="../media/image4.jpg"/><Relationship Id="rId12" Type="http://schemas.openxmlformats.org/officeDocument/2006/relationships/image" Target="../media/image112.jpg"/><Relationship Id="rId17" Type="http://schemas.openxmlformats.org/officeDocument/2006/relationships/image" Target="../media/image117.jpg"/><Relationship Id="rId25" Type="http://schemas.openxmlformats.org/officeDocument/2006/relationships/image" Target="../media/image125.jpg"/><Relationship Id="rId2" Type="http://schemas.openxmlformats.org/officeDocument/2006/relationships/notesSlide" Target="../notesSlides/notesSlide2.xml"/><Relationship Id="rId16" Type="http://schemas.openxmlformats.org/officeDocument/2006/relationships/image" Target="../media/image116.jpg"/><Relationship Id="rId20" Type="http://schemas.openxmlformats.org/officeDocument/2006/relationships/image" Target="../media/image120.jpg"/><Relationship Id="rId29" Type="http://schemas.openxmlformats.org/officeDocument/2006/relationships/image" Target="../media/image90.jpg"/><Relationship Id="rId1" Type="http://schemas.openxmlformats.org/officeDocument/2006/relationships/slideLayout" Target="../slideLayouts/slideLayout2.xml"/><Relationship Id="rId6" Type="http://schemas.openxmlformats.org/officeDocument/2006/relationships/image" Target="../media/image111.jpeg"/><Relationship Id="rId11" Type="http://schemas.openxmlformats.org/officeDocument/2006/relationships/image" Target="../media/image8.jpeg"/><Relationship Id="rId24" Type="http://schemas.openxmlformats.org/officeDocument/2006/relationships/image" Target="../media/image124.jpg"/><Relationship Id="rId5" Type="http://schemas.openxmlformats.org/officeDocument/2006/relationships/image" Target="../media/image110.jpeg"/><Relationship Id="rId15" Type="http://schemas.openxmlformats.org/officeDocument/2006/relationships/image" Target="../media/image115.jpg"/><Relationship Id="rId23" Type="http://schemas.openxmlformats.org/officeDocument/2006/relationships/image" Target="../media/image123.jpg"/><Relationship Id="rId28" Type="http://schemas.openxmlformats.org/officeDocument/2006/relationships/image" Target="../media/image31.png"/><Relationship Id="rId10" Type="http://schemas.openxmlformats.org/officeDocument/2006/relationships/image" Target="../media/image7.jpeg"/><Relationship Id="rId19" Type="http://schemas.openxmlformats.org/officeDocument/2006/relationships/image" Target="../media/image119.jpg"/><Relationship Id="rId31" Type="http://schemas.openxmlformats.org/officeDocument/2006/relationships/image" Target="../media/image12.png"/><Relationship Id="rId4" Type="http://schemas.openxmlformats.org/officeDocument/2006/relationships/image" Target="../media/image109.jpeg"/><Relationship Id="rId9" Type="http://schemas.openxmlformats.org/officeDocument/2006/relationships/image" Target="../media/image6.jpg"/><Relationship Id="rId14" Type="http://schemas.openxmlformats.org/officeDocument/2006/relationships/image" Target="../media/image114.jpg"/><Relationship Id="rId22" Type="http://schemas.openxmlformats.org/officeDocument/2006/relationships/image" Target="../media/image122.jpg"/><Relationship Id="rId27" Type="http://schemas.openxmlformats.org/officeDocument/2006/relationships/image" Target="../media/image89.jpg"/><Relationship Id="rId30" Type="http://schemas.openxmlformats.org/officeDocument/2006/relationships/image" Target="../media/image87.jpg"/></Relationships>
</file>

<file path=ppt/slides/_rels/slide9.xml.rels><?xml version="1.0" encoding="UTF-8" standalone="yes"?>
<Relationships xmlns="http://schemas.openxmlformats.org/package/2006/relationships"><Relationship Id="rId13" Type="http://schemas.openxmlformats.org/officeDocument/2006/relationships/image" Target="../media/image137.jpeg"/><Relationship Id="rId18" Type="http://schemas.openxmlformats.org/officeDocument/2006/relationships/image" Target="../media/image142.jpeg"/><Relationship Id="rId26" Type="http://schemas.openxmlformats.org/officeDocument/2006/relationships/image" Target="../media/image150.jpeg"/><Relationship Id="rId39" Type="http://schemas.openxmlformats.org/officeDocument/2006/relationships/image" Target="../media/image163.jpeg"/><Relationship Id="rId21" Type="http://schemas.openxmlformats.org/officeDocument/2006/relationships/image" Target="../media/image145.jpeg"/><Relationship Id="rId34" Type="http://schemas.openxmlformats.org/officeDocument/2006/relationships/image" Target="../media/image158.jpeg"/><Relationship Id="rId42" Type="http://schemas.openxmlformats.org/officeDocument/2006/relationships/image" Target="../media/image73.png"/><Relationship Id="rId47" Type="http://schemas.openxmlformats.org/officeDocument/2006/relationships/image" Target="../media/image77.png"/><Relationship Id="rId7" Type="http://schemas.openxmlformats.org/officeDocument/2006/relationships/image" Target="../media/image131.jpeg"/><Relationship Id="rId2" Type="http://schemas.openxmlformats.org/officeDocument/2006/relationships/notesSlide" Target="../notesSlides/notesSlide3.xml"/><Relationship Id="rId16" Type="http://schemas.openxmlformats.org/officeDocument/2006/relationships/image" Target="../media/image140.jpeg"/><Relationship Id="rId29" Type="http://schemas.openxmlformats.org/officeDocument/2006/relationships/image" Target="../media/image153.jpeg"/><Relationship Id="rId11" Type="http://schemas.openxmlformats.org/officeDocument/2006/relationships/image" Target="../media/image135.jpeg"/><Relationship Id="rId24" Type="http://schemas.openxmlformats.org/officeDocument/2006/relationships/image" Target="../media/image148.jpeg"/><Relationship Id="rId32" Type="http://schemas.openxmlformats.org/officeDocument/2006/relationships/image" Target="../media/image156.jpeg"/><Relationship Id="rId37" Type="http://schemas.openxmlformats.org/officeDocument/2006/relationships/image" Target="../media/image161.jpeg"/><Relationship Id="rId40" Type="http://schemas.openxmlformats.org/officeDocument/2006/relationships/image" Target="../media/image71.png"/><Relationship Id="rId45" Type="http://schemas.openxmlformats.org/officeDocument/2006/relationships/image" Target="../media/image31.png"/><Relationship Id="rId5" Type="http://schemas.openxmlformats.org/officeDocument/2006/relationships/image" Target="../media/image129.jpeg"/><Relationship Id="rId15" Type="http://schemas.openxmlformats.org/officeDocument/2006/relationships/image" Target="../media/image139.jpeg"/><Relationship Id="rId23" Type="http://schemas.openxmlformats.org/officeDocument/2006/relationships/image" Target="../media/image147.jpeg"/><Relationship Id="rId28" Type="http://schemas.openxmlformats.org/officeDocument/2006/relationships/image" Target="../media/image152.jpeg"/><Relationship Id="rId36" Type="http://schemas.openxmlformats.org/officeDocument/2006/relationships/image" Target="../media/image160.jpeg"/><Relationship Id="rId49" Type="http://schemas.openxmlformats.org/officeDocument/2006/relationships/image" Target="../media/image79.emf"/><Relationship Id="rId10" Type="http://schemas.openxmlformats.org/officeDocument/2006/relationships/image" Target="../media/image134.jpeg"/><Relationship Id="rId19" Type="http://schemas.openxmlformats.org/officeDocument/2006/relationships/image" Target="../media/image143.jpeg"/><Relationship Id="rId31" Type="http://schemas.openxmlformats.org/officeDocument/2006/relationships/image" Target="../media/image155.jpeg"/><Relationship Id="rId44" Type="http://schemas.openxmlformats.org/officeDocument/2006/relationships/image" Target="../media/image75.emf"/><Relationship Id="rId4" Type="http://schemas.openxmlformats.org/officeDocument/2006/relationships/image" Target="../media/image128.jpeg"/><Relationship Id="rId9" Type="http://schemas.openxmlformats.org/officeDocument/2006/relationships/image" Target="../media/image133.jpeg"/><Relationship Id="rId14" Type="http://schemas.openxmlformats.org/officeDocument/2006/relationships/image" Target="../media/image138.jpeg"/><Relationship Id="rId22" Type="http://schemas.openxmlformats.org/officeDocument/2006/relationships/image" Target="../media/image146.jpeg"/><Relationship Id="rId27" Type="http://schemas.openxmlformats.org/officeDocument/2006/relationships/image" Target="../media/image151.jpeg"/><Relationship Id="rId30" Type="http://schemas.openxmlformats.org/officeDocument/2006/relationships/image" Target="../media/image154.jpeg"/><Relationship Id="rId35" Type="http://schemas.openxmlformats.org/officeDocument/2006/relationships/image" Target="../media/image159.jpeg"/><Relationship Id="rId43" Type="http://schemas.openxmlformats.org/officeDocument/2006/relationships/image" Target="../media/image74.png"/><Relationship Id="rId48" Type="http://schemas.openxmlformats.org/officeDocument/2006/relationships/image" Target="../media/image78.png"/><Relationship Id="rId8" Type="http://schemas.openxmlformats.org/officeDocument/2006/relationships/image" Target="../media/image132.jpeg"/><Relationship Id="rId3" Type="http://schemas.openxmlformats.org/officeDocument/2006/relationships/image" Target="../media/image127.jpeg"/><Relationship Id="rId12" Type="http://schemas.openxmlformats.org/officeDocument/2006/relationships/image" Target="../media/image136.jpeg"/><Relationship Id="rId17" Type="http://schemas.openxmlformats.org/officeDocument/2006/relationships/image" Target="../media/image141.jpeg"/><Relationship Id="rId25" Type="http://schemas.openxmlformats.org/officeDocument/2006/relationships/image" Target="../media/image149.jpeg"/><Relationship Id="rId33" Type="http://schemas.openxmlformats.org/officeDocument/2006/relationships/image" Target="../media/image157.jpeg"/><Relationship Id="rId38" Type="http://schemas.openxmlformats.org/officeDocument/2006/relationships/image" Target="../media/image162.jpeg"/><Relationship Id="rId46" Type="http://schemas.openxmlformats.org/officeDocument/2006/relationships/image" Target="../media/image76.png"/><Relationship Id="rId20" Type="http://schemas.openxmlformats.org/officeDocument/2006/relationships/image" Target="../media/image144.jpeg"/><Relationship Id="rId41"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1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図 203">
            <a:extLst>
              <a:ext uri="{FF2B5EF4-FFF2-40B4-BE49-F238E27FC236}">
                <a16:creationId xmlns:a16="http://schemas.microsoft.com/office/drawing/2014/main" id="{6435A5F9-9341-9446-E34B-AF223EB24BA1}"/>
              </a:ext>
            </a:extLst>
          </p:cNvPr>
          <p:cNvPicPr>
            <a:picLocks noChangeAspect="1"/>
          </p:cNvPicPr>
          <p:nvPr/>
        </p:nvPicPr>
        <p:blipFill rotWithShape="1">
          <a:blip r:embed="rId2"/>
          <a:srcRect l="21597" t="47173" r="37544" b="18477"/>
          <a:stretch/>
        </p:blipFill>
        <p:spPr>
          <a:xfrm>
            <a:off x="165100" y="698501"/>
            <a:ext cx="3124200" cy="3940174"/>
          </a:xfrm>
          <a:prstGeom prst="rect">
            <a:avLst/>
          </a:prstGeom>
        </p:spPr>
      </p:pic>
      <p:sp>
        <p:nvSpPr>
          <p:cNvPr id="5" name="Text Box 51"/>
          <p:cNvSpPr txBox="1">
            <a:spLocks noChangeArrowheads="1"/>
          </p:cNvSpPr>
          <p:nvPr/>
        </p:nvSpPr>
        <p:spPr bwMode="auto">
          <a:xfrm>
            <a:off x="1747676" y="98673"/>
            <a:ext cx="4056595" cy="203133"/>
          </a:xfrm>
          <a:prstGeom prst="rect">
            <a:avLst/>
          </a:prstGeom>
          <a:noFill/>
          <a:ln>
            <a:noFill/>
          </a:ln>
          <a:effectLst/>
          <a:extLst>
            <a:ext uri="{909E8E84-426E-40DD-AFC4-6F175D3DCCD1}">
              <a14:hiddenFill xmlns:a14="http://schemas.microsoft.com/office/drawing/2010/main">
                <a:solidFill>
                  <a:srgbClr val="95637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pPr>
              <a:lnSpc>
                <a:spcPct val="120000"/>
              </a:lnSpc>
            </a:pPr>
            <a:r>
              <a:rPr lang="ja-JP" altLang="en-US" sz="1100" b="1" dirty="0">
                <a:solidFill>
                  <a:schemeClr val="bg1"/>
                </a:solidFill>
                <a:latin typeface="ＭＳ Ｐゴシック" panose="020B0600070205080204" pitchFamily="50" charset="-128"/>
              </a:rPr>
              <a:t>内装ドア　ベリティス　スタンダードレーベル　</a:t>
            </a:r>
          </a:p>
        </p:txBody>
      </p:sp>
      <p:grpSp>
        <p:nvGrpSpPr>
          <p:cNvPr id="15" name="グループ化 14"/>
          <p:cNvGrpSpPr/>
          <p:nvPr/>
        </p:nvGrpSpPr>
        <p:grpSpPr>
          <a:xfrm>
            <a:off x="8467724" y="57150"/>
            <a:ext cx="1247775" cy="514350"/>
            <a:chOff x="8515349" y="295275"/>
            <a:chExt cx="1247775" cy="514350"/>
          </a:xfrm>
        </p:grpSpPr>
        <p:sp>
          <p:nvSpPr>
            <p:cNvPr id="12" name="正方形/長方形 11"/>
            <p:cNvSpPr/>
            <p:nvPr/>
          </p:nvSpPr>
          <p:spPr>
            <a:xfrm>
              <a:off x="8515349" y="295275"/>
              <a:ext cx="1247775" cy="514350"/>
            </a:xfrm>
            <a:prstGeom prst="rect">
              <a:avLst/>
            </a:prstGeom>
            <a:solidFill>
              <a:schemeClr val="accent6">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8801100" y="371475"/>
              <a:ext cx="756938" cy="369332"/>
            </a:xfrm>
            <a:prstGeom prst="rect">
              <a:avLst/>
            </a:prstGeom>
            <a:noFill/>
          </p:spPr>
          <p:txBody>
            <a:bodyPr wrap="none" rtlCol="0">
              <a:spAutoFit/>
            </a:bodyPr>
            <a:lstStyle/>
            <a:p>
              <a:r>
                <a:rPr kumimoji="1" lang="ja-JP" altLang="en-US" dirty="0"/>
                <a:t>２</a:t>
              </a:r>
              <a:r>
                <a:rPr kumimoji="1" lang="en-US" altLang="ja-JP" dirty="0"/>
                <a:t>m</a:t>
              </a:r>
              <a:r>
                <a:rPr kumimoji="1" lang="ja-JP" altLang="en-US" dirty="0"/>
                <a:t>高</a:t>
              </a:r>
            </a:p>
          </p:txBody>
        </p:sp>
      </p:grpSp>
      <p:grpSp>
        <p:nvGrpSpPr>
          <p:cNvPr id="481" name="グループ化 480"/>
          <p:cNvGrpSpPr/>
          <p:nvPr/>
        </p:nvGrpSpPr>
        <p:grpSpPr>
          <a:xfrm>
            <a:off x="3975248" y="4730325"/>
            <a:ext cx="941604" cy="1944000"/>
            <a:chOff x="3975248" y="4730325"/>
            <a:chExt cx="941604" cy="1944000"/>
          </a:xfrm>
        </p:grpSpPr>
        <p:grpSp>
          <p:nvGrpSpPr>
            <p:cNvPr id="482" name="グループ化 481"/>
            <p:cNvGrpSpPr/>
            <p:nvPr/>
          </p:nvGrpSpPr>
          <p:grpSpPr>
            <a:xfrm>
              <a:off x="3975248" y="4730325"/>
              <a:ext cx="941604" cy="1944000"/>
              <a:chOff x="5375423" y="4730325"/>
              <a:chExt cx="941604" cy="1944000"/>
            </a:xfrm>
          </p:grpSpPr>
          <p:grpSp>
            <p:nvGrpSpPr>
              <p:cNvPr id="484" name="グループ化 483"/>
              <p:cNvGrpSpPr/>
              <p:nvPr/>
            </p:nvGrpSpPr>
            <p:grpSpPr>
              <a:xfrm>
                <a:off x="5375423" y="4730325"/>
                <a:ext cx="941604" cy="1944000"/>
                <a:chOff x="4798797" y="4730325"/>
                <a:chExt cx="941604" cy="1944000"/>
              </a:xfrm>
            </p:grpSpPr>
            <p:sp>
              <p:nvSpPr>
                <p:cNvPr id="490" name="Rectangle 84"/>
                <p:cNvSpPr>
                  <a:spLocks noChangeArrowheads="1"/>
                </p:cNvSpPr>
                <p:nvPr/>
              </p:nvSpPr>
              <p:spPr bwMode="auto">
                <a:xfrm>
                  <a:off x="4798797"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枠</a:t>
                  </a:r>
                </a:p>
              </p:txBody>
            </p:sp>
            <p:sp>
              <p:nvSpPr>
                <p:cNvPr id="491" name="Rectangle 14"/>
                <p:cNvSpPr>
                  <a:spLocks noChangeArrowheads="1"/>
                </p:cNvSpPr>
                <p:nvPr/>
              </p:nvSpPr>
              <p:spPr bwMode="auto">
                <a:xfrm>
                  <a:off x="4798797"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pic>
            <p:nvPicPr>
              <p:cNvPr id="485" name="図 484"/>
              <p:cNvPicPr>
                <a:picLocks noChangeAspect="1"/>
              </p:cNvPicPr>
              <p:nvPr/>
            </p:nvPicPr>
            <p:blipFill rotWithShape="1">
              <a:blip r:embed="rId3">
                <a:extLst>
                  <a:ext uri="{28A0092B-C50C-407E-A947-70E740481C1C}">
                    <a14:useLocalDpi xmlns:a14="http://schemas.microsoft.com/office/drawing/2010/main" val="0"/>
                  </a:ext>
                </a:extLst>
              </a:blip>
              <a:srcRect l="21096" t="21782" r="57767" b="57081"/>
              <a:stretch/>
            </p:blipFill>
            <p:spPr>
              <a:xfrm>
                <a:off x="5525083" y="5559356"/>
                <a:ext cx="630642" cy="420560"/>
              </a:xfrm>
              <a:prstGeom prst="rect">
                <a:avLst/>
              </a:prstGeom>
            </p:spPr>
          </p:pic>
          <p:pic>
            <p:nvPicPr>
              <p:cNvPr id="486" name="図 485"/>
              <p:cNvPicPr>
                <a:picLocks noChangeAspect="1"/>
              </p:cNvPicPr>
              <p:nvPr/>
            </p:nvPicPr>
            <p:blipFill rotWithShape="1">
              <a:blip r:embed="rId4">
                <a:extLst>
                  <a:ext uri="{28A0092B-C50C-407E-A947-70E740481C1C}">
                    <a14:useLocalDpi xmlns:a14="http://schemas.microsoft.com/office/drawing/2010/main" val="0"/>
                  </a:ext>
                </a:extLst>
              </a:blip>
              <a:srcRect l="22350" t="23546" r="63720" b="62525"/>
              <a:stretch/>
            </p:blipFill>
            <p:spPr>
              <a:xfrm>
                <a:off x="5525083" y="4995782"/>
                <a:ext cx="630642" cy="420560"/>
              </a:xfrm>
              <a:prstGeom prst="rect">
                <a:avLst/>
              </a:prstGeom>
            </p:spPr>
          </p:pic>
          <p:sp>
            <p:nvSpPr>
              <p:cNvPr id="487" name="Text Box 149"/>
              <p:cNvSpPr txBox="1">
                <a:spLocks noChangeArrowheads="1"/>
              </p:cNvSpPr>
              <p:nvPr/>
            </p:nvSpPr>
            <p:spPr bwMode="auto">
              <a:xfrm>
                <a:off x="5485631" y="4896346"/>
                <a:ext cx="69089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固定枠</a:t>
                </a:r>
              </a:p>
            </p:txBody>
          </p:sp>
          <p:sp>
            <p:nvSpPr>
              <p:cNvPr id="488" name="Text Box 149"/>
              <p:cNvSpPr txBox="1">
                <a:spLocks noChangeArrowheads="1"/>
              </p:cNvSpPr>
              <p:nvPr/>
            </p:nvSpPr>
            <p:spPr bwMode="auto">
              <a:xfrm>
                <a:off x="5485631" y="5451125"/>
                <a:ext cx="69089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ケーシング枠</a:t>
                </a:r>
              </a:p>
            </p:txBody>
          </p:sp>
          <p:sp>
            <p:nvSpPr>
              <p:cNvPr id="489" name="Text Box 149"/>
              <p:cNvSpPr txBox="1">
                <a:spLocks noChangeArrowheads="1"/>
              </p:cNvSpPr>
              <p:nvPr/>
            </p:nvSpPr>
            <p:spPr bwMode="auto">
              <a:xfrm>
                <a:off x="5485631" y="6057292"/>
                <a:ext cx="69089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アウトセット（壁付け）</a:t>
                </a:r>
              </a:p>
            </p:txBody>
          </p:sp>
        </p:grpSp>
        <p:pic>
          <p:nvPicPr>
            <p:cNvPr id="483" name="図 482"/>
            <p:cNvPicPr>
              <a:picLocks noChangeAspect="1"/>
            </p:cNvPicPr>
            <p:nvPr/>
          </p:nvPicPr>
          <p:blipFill rotWithShape="1">
            <a:blip r:embed="rId5">
              <a:extLst>
                <a:ext uri="{28A0092B-C50C-407E-A947-70E740481C1C}">
                  <a14:useLocalDpi xmlns:a14="http://schemas.microsoft.com/office/drawing/2010/main" val="0"/>
                </a:ext>
              </a:extLst>
            </a:blip>
            <a:srcRect t="-1774" b="5060"/>
            <a:stretch/>
          </p:blipFill>
          <p:spPr>
            <a:xfrm>
              <a:off x="4118607" y="6146842"/>
              <a:ext cx="654374" cy="422054"/>
            </a:xfrm>
            <a:prstGeom prst="rect">
              <a:avLst/>
            </a:prstGeom>
          </p:spPr>
        </p:pic>
      </p:grpSp>
      <p:grpSp>
        <p:nvGrpSpPr>
          <p:cNvPr id="1043" name="グループ化 1042"/>
          <p:cNvGrpSpPr/>
          <p:nvPr/>
        </p:nvGrpSpPr>
        <p:grpSpPr>
          <a:xfrm>
            <a:off x="165253" y="4726755"/>
            <a:ext cx="1707997" cy="1943616"/>
            <a:chOff x="165253" y="4726755"/>
            <a:chExt cx="1707997" cy="1943616"/>
          </a:xfrm>
        </p:grpSpPr>
        <p:grpSp>
          <p:nvGrpSpPr>
            <p:cNvPr id="441" name="グループ化 440"/>
            <p:cNvGrpSpPr/>
            <p:nvPr/>
          </p:nvGrpSpPr>
          <p:grpSpPr>
            <a:xfrm>
              <a:off x="165253" y="4726755"/>
              <a:ext cx="1707997" cy="1943616"/>
              <a:chOff x="165253" y="4726755"/>
              <a:chExt cx="1707997" cy="1943616"/>
            </a:xfrm>
          </p:grpSpPr>
          <p:sp>
            <p:nvSpPr>
              <p:cNvPr id="442" name="Rectangle 14"/>
              <p:cNvSpPr>
                <a:spLocks noChangeArrowheads="1"/>
              </p:cNvSpPr>
              <p:nvPr/>
            </p:nvSpPr>
            <p:spPr bwMode="auto">
              <a:xfrm>
                <a:off x="165253" y="4726755"/>
                <a:ext cx="1707997" cy="1943616"/>
              </a:xfrm>
              <a:prstGeom prst="rect">
                <a:avLst/>
              </a:prstGeom>
              <a:solidFill>
                <a:schemeClr val="tx2">
                  <a:lumMod val="20000"/>
                  <a:lumOff val="80000"/>
                </a:schemeClr>
              </a:solidFill>
              <a:ln w="6350">
                <a:solidFill>
                  <a:schemeClr val="tx2">
                    <a:lumMod val="20000"/>
                    <a:lumOff val="80000"/>
                  </a:schemeClr>
                </a:solidFill>
                <a:miter lim="800000"/>
                <a:headEnd/>
                <a:tailEnd/>
              </a:ln>
              <a:effectLst/>
            </p:spPr>
            <p:txBody>
              <a:bodyPr wrap="none" anchor="ctr"/>
              <a:lstStyle/>
              <a:p>
                <a:pPr algn="ctr"/>
                <a:endParaRPr lang="ja-JP" altLang="en-US" sz="1200" dirty="0">
                  <a:solidFill>
                    <a:prstClr val="black"/>
                  </a:solidFill>
                </a:endParaRPr>
              </a:p>
            </p:txBody>
          </p:sp>
          <p:sp>
            <p:nvSpPr>
              <p:cNvPr id="456" name="正方形/長方形 455"/>
              <p:cNvSpPr/>
              <p:nvPr/>
            </p:nvSpPr>
            <p:spPr>
              <a:xfrm>
                <a:off x="289368" y="4782425"/>
                <a:ext cx="1450532" cy="246221"/>
              </a:xfrm>
              <a:prstGeom prst="rect">
                <a:avLst/>
              </a:prstGeom>
            </p:spPr>
            <p:txBody>
              <a:bodyPr wrap="square" lIns="0" tIns="0" rIns="0" bIns="0">
                <a:spAutoFit/>
              </a:bodyPr>
              <a:lstStyle/>
              <a:p>
                <a:r>
                  <a:rPr lang="ja-JP" altLang="en-US" sz="800" b="1" dirty="0">
                    <a:solidFill>
                      <a:schemeClr val="tx1">
                        <a:lumMod val="85000"/>
                        <a:lumOff val="15000"/>
                      </a:schemeClr>
                    </a:solidFill>
                    <a:latin typeface="ＭＳ Ｐゴシック" panose="020B0600070205080204" pitchFamily="50" charset="-128"/>
                  </a:rPr>
                  <a:t>より本物らしさを感じる</a:t>
                </a:r>
                <a:endParaRPr lang="en-US" altLang="ja-JP" sz="800" b="1" dirty="0">
                  <a:solidFill>
                    <a:schemeClr val="tx1">
                      <a:lumMod val="85000"/>
                      <a:lumOff val="15000"/>
                    </a:schemeClr>
                  </a:solidFill>
                  <a:latin typeface="ＭＳ Ｐゴシック" panose="020B0600070205080204" pitchFamily="50" charset="-128"/>
                </a:endParaRPr>
              </a:p>
              <a:p>
                <a:r>
                  <a:rPr lang="ja-JP" altLang="en-US" sz="800" b="1" dirty="0">
                    <a:solidFill>
                      <a:schemeClr val="tx1">
                        <a:lumMod val="85000"/>
                        <a:lumOff val="15000"/>
                      </a:schemeClr>
                    </a:solidFill>
                    <a:latin typeface="ＭＳ Ｐゴシック" panose="020B0600070205080204" pitchFamily="50" charset="-128"/>
                  </a:rPr>
                  <a:t>自然な「木肌感」。</a:t>
                </a:r>
              </a:p>
            </p:txBody>
          </p:sp>
          <p:grpSp>
            <p:nvGrpSpPr>
              <p:cNvPr id="444" name="グループ化 443"/>
              <p:cNvGrpSpPr/>
              <p:nvPr/>
            </p:nvGrpSpPr>
            <p:grpSpPr>
              <a:xfrm>
                <a:off x="292877" y="5725160"/>
                <a:ext cx="1488029" cy="915982"/>
                <a:chOff x="292877" y="5706110"/>
                <a:chExt cx="1488029" cy="915982"/>
              </a:xfrm>
            </p:grpSpPr>
            <p:grpSp>
              <p:nvGrpSpPr>
                <p:cNvPr id="448" name="グループ化 447"/>
                <p:cNvGrpSpPr/>
                <p:nvPr/>
              </p:nvGrpSpPr>
              <p:grpSpPr>
                <a:xfrm>
                  <a:off x="300339" y="5988173"/>
                  <a:ext cx="1417336" cy="633919"/>
                  <a:chOff x="-1589922" y="5718644"/>
                  <a:chExt cx="1332311" cy="595891"/>
                </a:xfrm>
              </p:grpSpPr>
              <p:sp>
                <p:nvSpPr>
                  <p:cNvPr id="450" name="Text Box 478"/>
                  <p:cNvSpPr txBox="1">
                    <a:spLocks noChangeArrowheads="1"/>
                  </p:cNvSpPr>
                  <p:nvPr/>
                </p:nvSpPr>
                <p:spPr bwMode="auto">
                  <a:xfrm>
                    <a:off x="-893821" y="6234973"/>
                    <a:ext cx="584264" cy="79562"/>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kumimoji="0" lang="ja-JP" altLang="en-US" sz="550" dirty="0">
                        <a:solidFill>
                          <a:srgbClr val="333333"/>
                        </a:solidFill>
                        <a:latin typeface="ＭＳ Ｐゴシック" charset="-128"/>
                      </a:rPr>
                      <a:t>戸当たりクッション</a:t>
                    </a:r>
                    <a:endParaRPr lang="ja-JP" altLang="en-US" sz="550" dirty="0">
                      <a:solidFill>
                        <a:srgbClr val="333333"/>
                      </a:solidFill>
                      <a:latin typeface="ＭＳ Ｐゴシック" charset="-128"/>
                    </a:endParaRPr>
                  </a:p>
                </p:txBody>
              </p:sp>
              <p:sp>
                <p:nvSpPr>
                  <p:cNvPr id="451" name="Text Box 479"/>
                  <p:cNvSpPr txBox="1">
                    <a:spLocks noChangeArrowheads="1"/>
                  </p:cNvSpPr>
                  <p:nvPr/>
                </p:nvSpPr>
                <p:spPr bwMode="auto">
                  <a:xfrm>
                    <a:off x="-1589922" y="6234973"/>
                    <a:ext cx="295341" cy="79562"/>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kumimoji="0" lang="ja-JP" altLang="en-US" sz="550" dirty="0">
                        <a:solidFill>
                          <a:srgbClr val="333333"/>
                        </a:solidFill>
                        <a:latin typeface="ＭＳ Ｐゴシック" charset="-128"/>
                      </a:rPr>
                      <a:t>消音ラッチ</a:t>
                    </a:r>
                    <a:endParaRPr lang="ja-JP" altLang="en-US" sz="550" dirty="0">
                      <a:solidFill>
                        <a:srgbClr val="333333"/>
                      </a:solidFill>
                      <a:latin typeface="Times New Roman" pitchFamily="18" charset="0"/>
                    </a:endParaRPr>
                  </a:p>
                </p:txBody>
              </p:sp>
              <p:pic>
                <p:nvPicPr>
                  <p:cNvPr id="452" name="図 45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580018" y="5718645"/>
                    <a:ext cx="652312" cy="498475"/>
                  </a:xfrm>
                  <a:prstGeom prst="rect">
                    <a:avLst/>
                  </a:prstGeom>
                </p:spPr>
              </p:pic>
              <p:pic>
                <p:nvPicPr>
                  <p:cNvPr id="453" name="図 45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96404" y="5718644"/>
                    <a:ext cx="638793" cy="495037"/>
                  </a:xfrm>
                  <a:prstGeom prst="rect">
                    <a:avLst/>
                  </a:prstGeom>
                </p:spPr>
              </p:pic>
              <p:sp>
                <p:nvSpPr>
                  <p:cNvPr id="454" name="円/楕円 230"/>
                  <p:cNvSpPr/>
                  <p:nvPr/>
                </p:nvSpPr>
                <p:spPr>
                  <a:xfrm>
                    <a:off x="-1377119" y="5817070"/>
                    <a:ext cx="240358" cy="244475"/>
                  </a:xfrm>
                  <a:prstGeom prst="ellipse">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solidFill>
                        <a:srgbClr val="FF0000"/>
                      </a:solidFill>
                    </a:endParaRPr>
                  </a:p>
                </p:txBody>
              </p:sp>
              <p:sp>
                <p:nvSpPr>
                  <p:cNvPr id="455" name="円/楕円 231"/>
                  <p:cNvSpPr/>
                  <p:nvPr/>
                </p:nvSpPr>
                <p:spPr>
                  <a:xfrm>
                    <a:off x="-668532" y="5817070"/>
                    <a:ext cx="240358" cy="244475"/>
                  </a:xfrm>
                  <a:prstGeom prst="ellipse">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solidFill>
                        <a:srgbClr val="FF0000"/>
                      </a:solidFill>
                    </a:endParaRPr>
                  </a:p>
                </p:txBody>
              </p:sp>
            </p:grpSp>
            <p:sp>
              <p:nvSpPr>
                <p:cNvPr id="449" name="正方形/長方形 448"/>
                <p:cNvSpPr/>
                <p:nvPr/>
              </p:nvSpPr>
              <p:spPr>
                <a:xfrm>
                  <a:off x="292877" y="5706110"/>
                  <a:ext cx="1488029" cy="246221"/>
                </a:xfrm>
                <a:prstGeom prst="rect">
                  <a:avLst/>
                </a:prstGeom>
              </p:spPr>
              <p:txBody>
                <a:bodyPr wrap="square" lIns="0" tIns="0" rIns="0" bIns="0">
                  <a:spAutoFit/>
                </a:bodyPr>
                <a:lstStyle/>
                <a:p>
                  <a:pPr fontAlgn="base">
                    <a:spcBef>
                      <a:spcPct val="0"/>
                    </a:spcBef>
                    <a:spcAft>
                      <a:spcPct val="0"/>
                    </a:spcAft>
                  </a:pPr>
                  <a:r>
                    <a:rPr kumimoji="0" lang="ja-JP" altLang="en-US" sz="800" b="1" dirty="0">
                      <a:solidFill>
                        <a:schemeClr val="tx1">
                          <a:lumMod val="85000"/>
                          <a:lumOff val="15000"/>
                        </a:schemeClr>
                      </a:solidFill>
                      <a:latin typeface="+mn-ea"/>
                    </a:rPr>
                    <a:t>静音に配慮した</a:t>
                  </a:r>
                  <a:endParaRPr kumimoji="0" lang="en-US" altLang="ja-JP" sz="800" b="1" dirty="0">
                    <a:solidFill>
                      <a:schemeClr val="tx1">
                        <a:lumMod val="85000"/>
                        <a:lumOff val="15000"/>
                      </a:schemeClr>
                    </a:solidFill>
                    <a:latin typeface="+mn-ea"/>
                  </a:endParaRPr>
                </a:p>
                <a:p>
                  <a:pPr fontAlgn="base">
                    <a:spcBef>
                      <a:spcPct val="0"/>
                    </a:spcBef>
                    <a:spcAft>
                      <a:spcPct val="0"/>
                    </a:spcAft>
                  </a:pPr>
                  <a:r>
                    <a:rPr kumimoji="0" lang="ja-JP" altLang="en-US" sz="800" b="1" dirty="0">
                      <a:solidFill>
                        <a:schemeClr val="tx1">
                          <a:lumMod val="85000"/>
                          <a:lumOff val="15000"/>
                        </a:schemeClr>
                      </a:solidFill>
                      <a:latin typeface="+mn-ea"/>
                    </a:rPr>
                    <a:t>「戸当たりクッション」「消音ラッチ」</a:t>
                  </a:r>
                </a:p>
              </p:txBody>
            </p:sp>
          </p:grpSp>
          <p:grpSp>
            <p:nvGrpSpPr>
              <p:cNvPr id="445" name="グループ化 444"/>
              <p:cNvGrpSpPr/>
              <p:nvPr/>
            </p:nvGrpSpPr>
            <p:grpSpPr>
              <a:xfrm>
                <a:off x="1119188" y="5724525"/>
                <a:ext cx="571500" cy="119062"/>
                <a:chOff x="1119188" y="5724525"/>
                <a:chExt cx="571500" cy="119062"/>
              </a:xfrm>
            </p:grpSpPr>
            <p:sp>
              <p:nvSpPr>
                <p:cNvPr id="446" name="正方形/長方形 445"/>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7" name="正方形/長方形 446"/>
                <p:cNvSpPr/>
                <p:nvPr/>
              </p:nvSpPr>
              <p:spPr>
                <a:xfrm>
                  <a:off x="1213294" y="5732385"/>
                  <a:ext cx="386906" cy="107722"/>
                </a:xfrm>
                <a:prstGeom prst="rect">
                  <a:avLst/>
                </a:prstGeom>
              </p:spPr>
              <p:txBody>
                <a:bodyPr wrap="square" lIns="0" tIns="0" rIns="0" bIns="0">
                  <a:spAutoFit/>
                </a:bodyPr>
                <a:lstStyle/>
                <a:p>
                  <a:pPr algn="ctr"/>
                  <a:r>
                    <a:rPr lang="ja-JP" altLang="en-US" sz="7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700" dirty="0">
                    <a:solidFill>
                      <a:schemeClr val="bg1"/>
                    </a:solidFill>
                    <a:latin typeface="ＭＳ Ｐゴシック" panose="020B0600070205080204" pitchFamily="50" charset="-128"/>
                    <a:ea typeface="ＭＳ Ｐゴシック" panose="020B0600070205080204" pitchFamily="50" charset="-128"/>
                  </a:endParaRPr>
                </a:p>
              </p:txBody>
            </p:sp>
          </p:grpSp>
        </p:grpSp>
        <p:pic>
          <p:nvPicPr>
            <p:cNvPr id="505" name="Picture 3" descr="C:\Users\panasonic\Desktop\CA141AHND-PA0053011[1].jpg"/>
            <p:cNvPicPr>
              <a:picLocks noChangeAspect="1" noChangeArrowheads="1"/>
            </p:cNvPicPr>
            <p:nvPr/>
          </p:nvPicPr>
          <p:blipFill rotWithShape="1">
            <a:blip r:embed="rId8">
              <a:extLst>
                <a:ext uri="{28A0092B-C50C-407E-A947-70E740481C1C}">
                  <a14:useLocalDpi xmlns:a14="http://schemas.microsoft.com/office/drawing/2010/main" val="0"/>
                </a:ext>
              </a:extLst>
            </a:blip>
            <a:srcRect t="3739" r="10134" b="31566"/>
            <a:stretch/>
          </p:blipFill>
          <p:spPr bwMode="auto">
            <a:xfrm>
              <a:off x="313117" y="5045004"/>
              <a:ext cx="1407733" cy="549346"/>
            </a:xfrm>
            <a:prstGeom prst="rect">
              <a:avLst/>
            </a:prstGeom>
            <a:noFill/>
            <a:extLst>
              <a:ext uri="{909E8E84-426E-40DD-AFC4-6F175D3DCCD1}">
                <a14:hiddenFill xmlns:a14="http://schemas.microsoft.com/office/drawing/2010/main">
                  <a:solidFill>
                    <a:srgbClr val="FFFFFF"/>
                  </a:solidFill>
                </a14:hiddenFill>
              </a:ext>
            </a:extLst>
          </p:spPr>
        </p:pic>
      </p:grpSp>
      <p:sp>
        <p:nvSpPr>
          <p:cNvPr id="506" name="Rectangle 4"/>
          <p:cNvSpPr>
            <a:spLocks noChangeArrowheads="1"/>
          </p:cNvSpPr>
          <p:nvPr/>
        </p:nvSpPr>
        <p:spPr bwMode="auto">
          <a:xfrm>
            <a:off x="1706646" y="4537556"/>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ＭＳ Ｐゴシック" pitchFamily="50" charset="-128"/>
                <a:ea typeface="ＭＳ Ｐゴシック" pitchFamily="50" charset="-128"/>
              </a:rPr>
              <a:t>※</a:t>
            </a:r>
            <a:r>
              <a:rPr kumimoji="1" lang="ja-JP" altLang="en-US" sz="500" b="0" i="0" u="none" strike="noStrike" kern="1200" cap="none" spc="0" normalizeH="0" baseline="0" noProof="0" dirty="0">
                <a:ln>
                  <a:noFill/>
                </a:ln>
                <a:solidFill>
                  <a:schemeClr val="bg1"/>
                </a:solidFill>
                <a:effectLst/>
                <a:uLnTx/>
                <a:uFillTx/>
                <a:latin typeface="ＭＳ Ｐゴシック" pitchFamily="50" charset="-128"/>
                <a:ea typeface="ＭＳ Ｐゴシック" pitchFamily="50" charset="-128"/>
              </a:rPr>
              <a:t>イメージ写真のため実際とは異なる場合がございます。</a:t>
            </a:r>
            <a:endParaRPr kumimoji="1" lang="ja-JP" altLang="en-US" sz="500" b="0" i="0" u="none" strike="noStrike" kern="1200" cap="none" spc="0" normalizeH="0" baseline="0" noProof="0" dirty="0">
              <a:ln>
                <a:noFill/>
              </a:ln>
              <a:solidFill>
                <a:schemeClr val="bg1"/>
              </a:solidFill>
              <a:effectLst/>
              <a:uLnTx/>
              <a:uFillTx/>
              <a:latin typeface="Times New Roman" pitchFamily="18" charset="0"/>
              <a:ea typeface="ＭＳ Ｐゴシック" pitchFamily="50" charset="-128"/>
            </a:endParaRPr>
          </a:p>
        </p:txBody>
      </p:sp>
      <p:sp>
        <p:nvSpPr>
          <p:cNvPr id="521" name="Text Box 371"/>
          <p:cNvSpPr txBox="1">
            <a:spLocks noChangeArrowheads="1"/>
          </p:cNvSpPr>
          <p:nvPr/>
        </p:nvSpPr>
        <p:spPr bwMode="auto">
          <a:xfrm>
            <a:off x="3086662" y="6044731"/>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charset="-128"/>
                <a:ea typeface="ＭＳ Ｐゴシック" charset="-128"/>
              </a:rPr>
              <a:t>ハンドル（Ａ１型）</a:t>
            </a:r>
          </a:p>
        </p:txBody>
      </p:sp>
      <p:grpSp>
        <p:nvGrpSpPr>
          <p:cNvPr id="1066" name="グループ化 1065"/>
          <p:cNvGrpSpPr/>
          <p:nvPr/>
        </p:nvGrpSpPr>
        <p:grpSpPr>
          <a:xfrm>
            <a:off x="1956928" y="4730325"/>
            <a:ext cx="941604" cy="1944000"/>
            <a:chOff x="1956928" y="4730325"/>
            <a:chExt cx="941604" cy="1944000"/>
          </a:xfrm>
        </p:grpSpPr>
        <p:grpSp>
          <p:nvGrpSpPr>
            <p:cNvPr id="460" name="グループ化 459"/>
            <p:cNvGrpSpPr/>
            <p:nvPr/>
          </p:nvGrpSpPr>
          <p:grpSpPr>
            <a:xfrm>
              <a:off x="1956928" y="4730325"/>
              <a:ext cx="941604" cy="1944000"/>
              <a:chOff x="1956928" y="4730325"/>
              <a:chExt cx="941604" cy="1944000"/>
            </a:xfrm>
          </p:grpSpPr>
          <p:grpSp>
            <p:nvGrpSpPr>
              <p:cNvPr id="461" name="グループ化 460"/>
              <p:cNvGrpSpPr/>
              <p:nvPr/>
            </p:nvGrpSpPr>
            <p:grpSpPr>
              <a:xfrm>
                <a:off x="1956928" y="4730325"/>
                <a:ext cx="941604" cy="1944000"/>
                <a:chOff x="4798797" y="4730325"/>
                <a:chExt cx="941604" cy="1944000"/>
              </a:xfrm>
            </p:grpSpPr>
            <p:sp>
              <p:nvSpPr>
                <p:cNvPr id="470" name="Rectangle 84"/>
                <p:cNvSpPr>
                  <a:spLocks noChangeArrowheads="1"/>
                </p:cNvSpPr>
                <p:nvPr/>
              </p:nvSpPr>
              <p:spPr bwMode="auto">
                <a:xfrm>
                  <a:off x="4798797"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ハンドル</a:t>
                  </a:r>
                </a:p>
              </p:txBody>
            </p:sp>
            <p:sp>
              <p:nvSpPr>
                <p:cNvPr id="471" name="Rectangle 14"/>
                <p:cNvSpPr>
                  <a:spLocks noChangeArrowheads="1"/>
                </p:cNvSpPr>
                <p:nvPr/>
              </p:nvSpPr>
              <p:spPr bwMode="auto">
                <a:xfrm>
                  <a:off x="4798797"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nvGrpSpPr>
                <p:cNvPr id="472" name="グループ化 471"/>
                <p:cNvGrpSpPr/>
                <p:nvPr/>
              </p:nvGrpSpPr>
              <p:grpSpPr>
                <a:xfrm>
                  <a:off x="4897037" y="4954232"/>
                  <a:ext cx="703907" cy="1709612"/>
                  <a:chOff x="391570" y="3883361"/>
                  <a:chExt cx="703907" cy="1709612"/>
                </a:xfrm>
              </p:grpSpPr>
              <p:sp>
                <p:nvSpPr>
                  <p:cNvPr id="474" name="Text Box 149"/>
                  <p:cNvSpPr txBox="1">
                    <a:spLocks noChangeArrowheads="1"/>
                  </p:cNvSpPr>
                  <p:nvPr/>
                </p:nvSpPr>
                <p:spPr bwMode="auto">
                  <a:xfrm>
                    <a:off x="404270" y="4451774"/>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サテンシルバー色（塗装）</a:t>
                    </a:r>
                  </a:p>
                </p:txBody>
              </p:sp>
              <p:grpSp>
                <p:nvGrpSpPr>
                  <p:cNvPr id="475" name="グループ化 474"/>
                  <p:cNvGrpSpPr/>
                  <p:nvPr/>
                </p:nvGrpSpPr>
                <p:grpSpPr>
                  <a:xfrm>
                    <a:off x="391570" y="3883361"/>
                    <a:ext cx="703907" cy="1059885"/>
                    <a:chOff x="6442371" y="930620"/>
                    <a:chExt cx="703907" cy="1059885"/>
                  </a:xfrm>
                </p:grpSpPr>
                <p:sp>
                  <p:nvSpPr>
                    <p:cNvPr id="478" name="Text Box 371"/>
                    <p:cNvSpPr txBox="1">
                      <a:spLocks noChangeArrowheads="1"/>
                    </p:cNvSpPr>
                    <p:nvPr/>
                  </p:nvSpPr>
                  <p:spPr bwMode="auto">
                    <a:xfrm>
                      <a:off x="6455071" y="930620"/>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p>
                  </p:txBody>
                </p:sp>
                <p:sp>
                  <p:nvSpPr>
                    <p:cNvPr id="479" name="Rectangle 372"/>
                    <p:cNvSpPr>
                      <a:spLocks noChangeArrowheads="1"/>
                    </p:cNvSpPr>
                    <p:nvPr/>
                  </p:nvSpPr>
                  <p:spPr bwMode="auto">
                    <a:xfrm>
                      <a:off x="6455071" y="1051308"/>
                      <a:ext cx="670184" cy="43434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480" name="Text Box 371"/>
                    <p:cNvSpPr txBox="1">
                      <a:spLocks noChangeArrowheads="1"/>
                    </p:cNvSpPr>
                    <p:nvPr/>
                  </p:nvSpPr>
                  <p:spPr bwMode="auto">
                    <a:xfrm>
                      <a:off x="6442371" y="1898172"/>
                      <a:ext cx="703907"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角型引手（</a:t>
                      </a:r>
                      <a:r>
                        <a:rPr lang="ja-JP" altLang="en-US" kern="0" dirty="0">
                          <a:solidFill>
                            <a:srgbClr val="000000"/>
                          </a:solidFill>
                          <a:latin typeface="ＭＳ Ｐゴシック" panose="020B0600070205080204" pitchFamily="50" charset="-128"/>
                          <a:ea typeface="ＭＳ Ｐゴシック" panose="020B0600070205080204" pitchFamily="50" charset="-128"/>
                        </a:rPr>
                        <a:t>Ｃ</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１型）</a:t>
                      </a:r>
                    </a:p>
                  </p:txBody>
                </p:sp>
              </p:grpSp>
              <p:sp>
                <p:nvSpPr>
                  <p:cNvPr id="476" name="Text Box 149"/>
                  <p:cNvSpPr txBox="1">
                    <a:spLocks noChangeArrowheads="1"/>
                  </p:cNvSpPr>
                  <p:nvPr/>
                </p:nvSpPr>
                <p:spPr bwMode="auto">
                  <a:xfrm>
                    <a:off x="404270" y="5408307"/>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サテンシルバー色（塗装）</a:t>
                    </a:r>
                  </a:p>
                </p:txBody>
              </p:sp>
            </p:grpSp>
            <p:sp>
              <p:nvSpPr>
                <p:cNvPr id="473" name="Rectangle 84"/>
                <p:cNvSpPr>
                  <a:spLocks noChangeArrowheads="1"/>
                </p:cNvSpPr>
                <p:nvPr/>
              </p:nvSpPr>
              <p:spPr bwMode="auto">
                <a:xfrm>
                  <a:off x="4798797" y="5743351"/>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引手</a:t>
                  </a:r>
                </a:p>
              </p:txBody>
            </p:sp>
          </p:grpSp>
          <p:grpSp>
            <p:nvGrpSpPr>
              <p:cNvPr id="462" name="グループ化 461"/>
              <p:cNvGrpSpPr/>
              <p:nvPr/>
            </p:nvGrpSpPr>
            <p:grpSpPr>
              <a:xfrm>
                <a:off x="2493011" y="4740592"/>
                <a:ext cx="388302" cy="1119920"/>
                <a:chOff x="2493011" y="4740592"/>
                <a:chExt cx="388302" cy="1119920"/>
              </a:xfrm>
            </p:grpSpPr>
            <p:grpSp>
              <p:nvGrpSpPr>
                <p:cNvPr id="463" name="グループ化 462"/>
                <p:cNvGrpSpPr/>
                <p:nvPr/>
              </p:nvGrpSpPr>
              <p:grpSpPr>
                <a:xfrm>
                  <a:off x="2493011" y="4740592"/>
                  <a:ext cx="388302" cy="107634"/>
                  <a:chOff x="1119188" y="5724525"/>
                  <a:chExt cx="571500" cy="119062"/>
                </a:xfrm>
              </p:grpSpPr>
              <p:sp>
                <p:nvSpPr>
                  <p:cNvPr id="468" name="正方形/長方形 467"/>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469" name="正方形/長方形 468"/>
                  <p:cNvSpPr/>
                  <p:nvPr/>
                </p:nvSpPr>
                <p:spPr>
                  <a:xfrm>
                    <a:off x="1213294" y="5732385"/>
                    <a:ext cx="386906" cy="87880"/>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464" name="グループ化 463"/>
                <p:cNvGrpSpPr/>
                <p:nvPr/>
              </p:nvGrpSpPr>
              <p:grpSpPr>
                <a:xfrm>
                  <a:off x="2493011" y="5752878"/>
                  <a:ext cx="388302" cy="107634"/>
                  <a:chOff x="1119188" y="5724525"/>
                  <a:chExt cx="571500" cy="119062"/>
                </a:xfrm>
              </p:grpSpPr>
              <p:sp>
                <p:nvSpPr>
                  <p:cNvPr id="466" name="正方形/長方形 465"/>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467" name="正方形/長方形 466"/>
                  <p:cNvSpPr/>
                  <p:nvPr/>
                </p:nvSpPr>
                <p:spPr>
                  <a:xfrm>
                    <a:off x="1213294" y="5732385"/>
                    <a:ext cx="386906" cy="102136"/>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引戸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grpSp>
        <p:pic>
          <p:nvPicPr>
            <p:cNvPr id="520" name="図 5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9754" y="5191263"/>
              <a:ext cx="612000" cy="208947"/>
            </a:xfrm>
            <a:prstGeom prst="rect">
              <a:avLst/>
            </a:prstGeom>
          </p:spPr>
        </p:pic>
        <p:pic>
          <p:nvPicPr>
            <p:cNvPr id="526" name="図 5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0495" y="6040319"/>
              <a:ext cx="333955" cy="439769"/>
            </a:xfrm>
            <a:prstGeom prst="rect">
              <a:avLst/>
            </a:prstGeom>
          </p:spPr>
        </p:pic>
      </p:grpSp>
      <p:pic>
        <p:nvPicPr>
          <p:cNvPr id="4" name="図 3"/>
          <p:cNvPicPr>
            <a:picLocks noChangeAspect="1"/>
          </p:cNvPicPr>
          <p:nvPr/>
        </p:nvPicPr>
        <p:blipFill rotWithShape="1">
          <a:blip r:embed="rId11">
            <a:extLst>
              <a:ext uri="{28A0092B-C50C-407E-A947-70E740481C1C}">
                <a14:useLocalDpi xmlns:a14="http://schemas.microsoft.com/office/drawing/2010/main" val="0"/>
              </a:ext>
            </a:extLst>
          </a:blip>
          <a:srcRect b="58152"/>
          <a:stretch/>
        </p:blipFill>
        <p:spPr>
          <a:xfrm>
            <a:off x="260350" y="848375"/>
            <a:ext cx="1399639" cy="338906"/>
          </a:xfrm>
          <a:prstGeom prst="rect">
            <a:avLst/>
          </a:prstGeom>
        </p:spPr>
      </p:pic>
      <p:grpSp>
        <p:nvGrpSpPr>
          <p:cNvPr id="228" name="グループ化 227"/>
          <p:cNvGrpSpPr/>
          <p:nvPr/>
        </p:nvGrpSpPr>
        <p:grpSpPr>
          <a:xfrm>
            <a:off x="2946422" y="4737388"/>
            <a:ext cx="941604" cy="1944000"/>
            <a:chOff x="336786" y="1244175"/>
            <a:chExt cx="941604" cy="1944000"/>
          </a:xfrm>
        </p:grpSpPr>
        <p:grpSp>
          <p:nvGrpSpPr>
            <p:cNvPr id="229" name="グループ化 228"/>
            <p:cNvGrpSpPr/>
            <p:nvPr/>
          </p:nvGrpSpPr>
          <p:grpSpPr>
            <a:xfrm>
              <a:off x="336786" y="1244175"/>
              <a:ext cx="941604" cy="1944000"/>
              <a:chOff x="2946636" y="4730325"/>
              <a:chExt cx="941604" cy="1944000"/>
            </a:xfrm>
          </p:grpSpPr>
          <p:grpSp>
            <p:nvGrpSpPr>
              <p:cNvPr id="231" name="グループ化 230"/>
              <p:cNvGrpSpPr/>
              <p:nvPr/>
            </p:nvGrpSpPr>
            <p:grpSpPr>
              <a:xfrm>
                <a:off x="2946636" y="4730325"/>
                <a:ext cx="941604" cy="1944000"/>
                <a:chOff x="2946636" y="4730325"/>
                <a:chExt cx="941604" cy="1944000"/>
              </a:xfrm>
            </p:grpSpPr>
            <p:grpSp>
              <p:nvGrpSpPr>
                <p:cNvPr id="233" name="グループ化 232"/>
                <p:cNvGrpSpPr/>
                <p:nvPr/>
              </p:nvGrpSpPr>
              <p:grpSpPr>
                <a:xfrm>
                  <a:off x="2946636" y="4730325"/>
                  <a:ext cx="941604" cy="1944000"/>
                  <a:chOff x="4798797" y="4730325"/>
                  <a:chExt cx="941604" cy="1944000"/>
                </a:xfrm>
              </p:grpSpPr>
              <p:sp>
                <p:nvSpPr>
                  <p:cNvPr id="237" name="Rectangle 84"/>
                  <p:cNvSpPr>
                    <a:spLocks noChangeArrowheads="1"/>
                  </p:cNvSpPr>
                  <p:nvPr/>
                </p:nvSpPr>
                <p:spPr bwMode="auto">
                  <a:xfrm>
                    <a:off x="4798797"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蝶番</a:t>
                    </a:r>
                  </a:p>
                </p:txBody>
              </p:sp>
              <p:sp>
                <p:nvSpPr>
                  <p:cNvPr id="238" name="Rectangle 14"/>
                  <p:cNvSpPr>
                    <a:spLocks noChangeArrowheads="1"/>
                  </p:cNvSpPr>
                  <p:nvPr/>
                </p:nvSpPr>
                <p:spPr bwMode="auto">
                  <a:xfrm>
                    <a:off x="4798797"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239" name="Text Box 149"/>
                  <p:cNvSpPr txBox="1">
                    <a:spLocks noChangeArrowheads="1"/>
                  </p:cNvSpPr>
                  <p:nvPr/>
                </p:nvSpPr>
                <p:spPr bwMode="auto">
                  <a:xfrm>
                    <a:off x="4909737" y="6196698"/>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サテンシルバー色（塗装）</a:t>
                    </a:r>
                  </a:p>
                </p:txBody>
              </p:sp>
            </p:grpSp>
            <p:grpSp>
              <p:nvGrpSpPr>
                <p:cNvPr id="234" name="グループ化 233"/>
                <p:cNvGrpSpPr/>
                <p:nvPr/>
              </p:nvGrpSpPr>
              <p:grpSpPr>
                <a:xfrm>
                  <a:off x="3476836" y="4740592"/>
                  <a:ext cx="388302" cy="107634"/>
                  <a:chOff x="1119188" y="5724525"/>
                  <a:chExt cx="571500" cy="119062"/>
                </a:xfrm>
              </p:grpSpPr>
              <p:sp>
                <p:nvSpPr>
                  <p:cNvPr id="235" name="正方形/長方形 234"/>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236" name="正方形/長方形 235"/>
                  <p:cNvSpPr/>
                  <p:nvPr/>
                </p:nvSpPr>
                <p:spPr>
                  <a:xfrm>
                    <a:off x="1213294" y="5732385"/>
                    <a:ext cx="386906" cy="87880"/>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sp>
            <p:nvSpPr>
              <p:cNvPr id="232" name="Text Box 504"/>
              <p:cNvSpPr txBox="1">
                <a:spLocks noChangeArrowheads="1"/>
              </p:cNvSpPr>
              <p:nvPr/>
            </p:nvSpPr>
            <p:spPr bwMode="auto">
              <a:xfrm>
                <a:off x="3049825" y="4942519"/>
                <a:ext cx="756617" cy="32316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defPPr>
                  <a:defRPr lang="ja-JP"/>
                </a:defPPr>
                <a:lvl1pPr fontAlgn="base">
                  <a:spcBef>
                    <a:spcPct val="0"/>
                  </a:spcBef>
                  <a:spcAft>
                    <a:spcPct val="0"/>
                  </a:spcAft>
                  <a:defRPr kumimoji="0" sz="900" b="1">
                    <a:solidFill>
                      <a:srgbClr val="333333"/>
                    </a:solidFill>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pPr algn="ctr"/>
                <a:r>
                  <a:rPr lang="en-US" altLang="ja-JP" sz="700" dirty="0"/>
                  <a:t>1</a:t>
                </a:r>
                <a:r>
                  <a:rPr lang="ja-JP" altLang="en-US" sz="700" dirty="0"/>
                  <a:t>人でも扉の</a:t>
                </a:r>
                <a:endParaRPr lang="en-US" altLang="ja-JP" sz="700" dirty="0"/>
              </a:p>
              <a:p>
                <a:pPr algn="ctr"/>
                <a:r>
                  <a:rPr lang="ja-JP" altLang="en-US" sz="700" dirty="0"/>
                  <a:t>吊り込みがしやすい</a:t>
                </a:r>
                <a:endParaRPr lang="en-US" altLang="ja-JP" sz="700" dirty="0"/>
              </a:p>
              <a:p>
                <a:pPr algn="ctr"/>
                <a:r>
                  <a:rPr lang="ja-JP" altLang="en-US" sz="700" dirty="0"/>
                  <a:t>「カバー蝶番」</a:t>
                </a:r>
              </a:p>
            </p:txBody>
          </p:sp>
        </p:grpSp>
        <p:pic>
          <p:nvPicPr>
            <p:cNvPr id="230" name="図 229"/>
            <p:cNvPicPr>
              <a:picLocks noChangeAspect="1"/>
            </p:cNvPicPr>
            <p:nvPr/>
          </p:nvPicPr>
          <p:blipFill rotWithShape="1">
            <a:blip r:embed="rId12"/>
            <a:srcRect l="31165" t="25596" r="22213" b="18248"/>
            <a:stretch/>
          </p:blipFill>
          <p:spPr>
            <a:xfrm>
              <a:off x="474345" y="1866900"/>
              <a:ext cx="653415" cy="815340"/>
            </a:xfrm>
            <a:prstGeom prst="rect">
              <a:avLst/>
            </a:prstGeom>
          </p:spPr>
        </p:pic>
      </p:grpSp>
      <p:grpSp>
        <p:nvGrpSpPr>
          <p:cNvPr id="3" name="グループ化 2">
            <a:extLst>
              <a:ext uri="{FF2B5EF4-FFF2-40B4-BE49-F238E27FC236}">
                <a16:creationId xmlns:a16="http://schemas.microsoft.com/office/drawing/2014/main" id="{539137E1-CB5E-96FF-7D62-53CEAC729DE2}"/>
              </a:ext>
            </a:extLst>
          </p:cNvPr>
          <p:cNvGrpSpPr/>
          <p:nvPr/>
        </p:nvGrpSpPr>
        <p:grpSpPr>
          <a:xfrm>
            <a:off x="3376759" y="692992"/>
            <a:ext cx="10152474" cy="3960000"/>
            <a:chOff x="3376759" y="692992"/>
            <a:chExt cx="10152474" cy="3960000"/>
          </a:xfrm>
        </p:grpSpPr>
        <p:sp>
          <p:nvSpPr>
            <p:cNvPr id="7" name="Rectangle 84"/>
            <p:cNvSpPr>
              <a:spLocks noChangeArrowheads="1"/>
            </p:cNvSpPr>
            <p:nvPr/>
          </p:nvSpPr>
          <p:spPr bwMode="auto">
            <a:xfrm>
              <a:off x="3376858" y="692992"/>
              <a:ext cx="6386267"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開き戸／上吊り引戸／</a:t>
              </a:r>
              <a:r>
                <a:rPr lang="en-US" altLang="ja-JP" sz="800" dirty="0">
                  <a:solidFill>
                    <a:schemeClr val="bg1"/>
                  </a:solidFill>
                  <a:latin typeface="ＭＳ Ｐゴシック" pitchFamily="50" charset="-128"/>
                </a:rPr>
                <a:t>Y</a:t>
              </a:r>
              <a:r>
                <a:rPr lang="ja-JP" altLang="en-US" sz="800" dirty="0">
                  <a:solidFill>
                    <a:schemeClr val="bg1"/>
                  </a:solidFill>
                  <a:latin typeface="ＭＳ Ｐゴシック" pitchFamily="50" charset="-128"/>
                </a:rPr>
                <a:t>戸車引戸　デザインバリエーション</a:t>
              </a:r>
            </a:p>
          </p:txBody>
        </p:sp>
        <p:sp>
          <p:nvSpPr>
            <p:cNvPr id="9" name="Rectangle 14"/>
            <p:cNvSpPr>
              <a:spLocks noChangeArrowheads="1"/>
            </p:cNvSpPr>
            <p:nvPr/>
          </p:nvSpPr>
          <p:spPr bwMode="auto">
            <a:xfrm>
              <a:off x="3376759" y="692992"/>
              <a:ext cx="6386366" cy="3960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nvGrpSpPr>
            <p:cNvPr id="83" name="グループ化 82">
              <a:extLst>
                <a:ext uri="{FF2B5EF4-FFF2-40B4-BE49-F238E27FC236}">
                  <a16:creationId xmlns:a16="http://schemas.microsoft.com/office/drawing/2014/main" id="{0AC4D59D-C54B-DAD7-CE43-A5D823749BD3}"/>
                </a:ext>
              </a:extLst>
            </p:cNvPr>
            <p:cNvGrpSpPr/>
            <p:nvPr/>
          </p:nvGrpSpPr>
          <p:grpSpPr>
            <a:xfrm>
              <a:off x="3451406" y="948149"/>
              <a:ext cx="6237071" cy="3600040"/>
              <a:chOff x="10235874" y="7176422"/>
              <a:chExt cx="7039983" cy="4063481"/>
            </a:xfrm>
          </p:grpSpPr>
          <p:sp>
            <p:nvSpPr>
              <p:cNvPr id="84" name="Text Box 291">
                <a:extLst>
                  <a:ext uri="{FF2B5EF4-FFF2-40B4-BE49-F238E27FC236}">
                    <a16:creationId xmlns:a16="http://schemas.microsoft.com/office/drawing/2014/main" id="{CF16B7FC-15FC-67C5-1B2C-EFC08C45C85B}"/>
                  </a:ext>
                </a:extLst>
              </p:cNvPr>
              <p:cNvSpPr txBox="1">
                <a:spLocks noChangeArrowheads="1"/>
              </p:cNvSpPr>
              <p:nvPr/>
            </p:nvSpPr>
            <p:spPr bwMode="auto">
              <a:xfrm>
                <a:off x="10287264" y="7176422"/>
                <a:ext cx="656731"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パネルタイプ</a:t>
                </a:r>
                <a:endParaRPr lang="ja-JP" altLang="en-US" sz="700" dirty="0">
                  <a:solidFill>
                    <a:srgbClr val="000000"/>
                  </a:solidFill>
                  <a:latin typeface="ＭＳ Ｐゴシック" panose="020B0600070205080204" pitchFamily="50" charset="-128"/>
                  <a:ea typeface="ＭＳ Ｐゴシック" panose="020B0600070205080204" pitchFamily="50" charset="-128"/>
                </a:endParaRPr>
              </a:p>
            </p:txBody>
          </p:sp>
          <p:cxnSp>
            <p:nvCxnSpPr>
              <p:cNvPr id="85" name="直線コネクタ 84">
                <a:extLst>
                  <a:ext uri="{FF2B5EF4-FFF2-40B4-BE49-F238E27FC236}">
                    <a16:creationId xmlns:a16="http://schemas.microsoft.com/office/drawing/2014/main" id="{ACAAE939-E96C-F464-1F5F-BB6F12255B6E}"/>
                  </a:ext>
                </a:extLst>
              </p:cNvPr>
              <p:cNvCxnSpPr>
                <a:cxnSpLocks/>
              </p:cNvCxnSpPr>
              <p:nvPr/>
            </p:nvCxnSpPr>
            <p:spPr>
              <a:xfrm>
                <a:off x="11035737" y="7246542"/>
                <a:ext cx="1335615"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sp>
            <p:nvSpPr>
              <p:cNvPr id="86" name="Text Box 291">
                <a:extLst>
                  <a:ext uri="{FF2B5EF4-FFF2-40B4-BE49-F238E27FC236}">
                    <a16:creationId xmlns:a16="http://schemas.microsoft.com/office/drawing/2014/main" id="{5F81EF08-3858-B11D-4543-B7CCDEA31C69}"/>
                  </a:ext>
                </a:extLst>
              </p:cNvPr>
              <p:cNvSpPr txBox="1">
                <a:spLocks noChangeArrowheads="1"/>
              </p:cNvSpPr>
              <p:nvPr/>
            </p:nvSpPr>
            <p:spPr bwMode="auto">
              <a:xfrm>
                <a:off x="12758326" y="7181011"/>
                <a:ext cx="561341"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採光タイプ</a:t>
                </a:r>
              </a:p>
            </p:txBody>
          </p:sp>
          <p:cxnSp>
            <p:nvCxnSpPr>
              <p:cNvPr id="87" name="直線コネクタ 86">
                <a:extLst>
                  <a:ext uri="{FF2B5EF4-FFF2-40B4-BE49-F238E27FC236}">
                    <a16:creationId xmlns:a16="http://schemas.microsoft.com/office/drawing/2014/main" id="{4D8DFC7C-650D-366E-8735-767C99923271}"/>
                  </a:ext>
                </a:extLst>
              </p:cNvPr>
              <p:cNvCxnSpPr>
                <a:cxnSpLocks/>
              </p:cNvCxnSpPr>
              <p:nvPr/>
            </p:nvCxnSpPr>
            <p:spPr>
              <a:xfrm>
                <a:off x="13374895" y="7246542"/>
                <a:ext cx="3900962"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sp>
            <p:nvSpPr>
              <p:cNvPr id="88" name="Text Box 291">
                <a:extLst>
                  <a:ext uri="{FF2B5EF4-FFF2-40B4-BE49-F238E27FC236}">
                    <a16:creationId xmlns:a16="http://schemas.microsoft.com/office/drawing/2014/main" id="{9E1E1208-4B27-EFD4-220F-6EEED352515B}"/>
                  </a:ext>
                </a:extLst>
              </p:cNvPr>
              <p:cNvSpPr txBox="1">
                <a:spLocks noChangeArrowheads="1"/>
              </p:cNvSpPr>
              <p:nvPr/>
            </p:nvSpPr>
            <p:spPr bwMode="auto">
              <a:xfrm>
                <a:off x="12829651" y="9269039"/>
                <a:ext cx="561341"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洗面タイプ</a:t>
                </a:r>
              </a:p>
            </p:txBody>
          </p:sp>
          <p:cxnSp>
            <p:nvCxnSpPr>
              <p:cNvPr id="89" name="直線コネクタ 88">
                <a:extLst>
                  <a:ext uri="{FF2B5EF4-FFF2-40B4-BE49-F238E27FC236}">
                    <a16:creationId xmlns:a16="http://schemas.microsoft.com/office/drawing/2014/main" id="{851DBDF2-04EA-2B34-6DB2-F4BE85CC7840}"/>
                  </a:ext>
                </a:extLst>
              </p:cNvPr>
              <p:cNvCxnSpPr/>
              <p:nvPr/>
            </p:nvCxnSpPr>
            <p:spPr>
              <a:xfrm>
                <a:off x="13423173" y="9326062"/>
                <a:ext cx="1585855"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sp>
            <p:nvSpPr>
              <p:cNvPr id="90" name="Text Box 291">
                <a:extLst>
                  <a:ext uri="{FF2B5EF4-FFF2-40B4-BE49-F238E27FC236}">
                    <a16:creationId xmlns:a16="http://schemas.microsoft.com/office/drawing/2014/main" id="{9E0EF9E0-6756-C179-0D7B-8DAF50101FBC}"/>
                  </a:ext>
                </a:extLst>
              </p:cNvPr>
              <p:cNvSpPr txBox="1">
                <a:spLocks noChangeArrowheads="1"/>
              </p:cNvSpPr>
              <p:nvPr/>
            </p:nvSpPr>
            <p:spPr bwMode="auto">
              <a:xfrm>
                <a:off x="15153605" y="9269039"/>
                <a:ext cx="937830"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トイレタイプ</a:t>
                </a:r>
              </a:p>
            </p:txBody>
          </p:sp>
          <p:cxnSp>
            <p:nvCxnSpPr>
              <p:cNvPr id="91" name="直線コネクタ 90">
                <a:extLst>
                  <a:ext uri="{FF2B5EF4-FFF2-40B4-BE49-F238E27FC236}">
                    <a16:creationId xmlns:a16="http://schemas.microsoft.com/office/drawing/2014/main" id="{EC1781C4-465C-B96C-200B-7528211C5F3F}"/>
                  </a:ext>
                </a:extLst>
              </p:cNvPr>
              <p:cNvCxnSpPr/>
              <p:nvPr/>
            </p:nvCxnSpPr>
            <p:spPr>
              <a:xfrm>
                <a:off x="15730549" y="9326062"/>
                <a:ext cx="876947"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E2611AB3-1EF7-6746-CB4D-4A3FBABEB545}"/>
                  </a:ext>
                </a:extLst>
              </p:cNvPr>
              <p:cNvCxnSpPr>
                <a:cxnSpLocks/>
              </p:cNvCxnSpPr>
              <p:nvPr/>
            </p:nvCxnSpPr>
            <p:spPr>
              <a:xfrm>
                <a:off x="11588315" y="9326062"/>
                <a:ext cx="920787"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sp>
            <p:nvSpPr>
              <p:cNvPr id="93" name="Text Box 291">
                <a:extLst>
                  <a:ext uri="{FF2B5EF4-FFF2-40B4-BE49-F238E27FC236}">
                    <a16:creationId xmlns:a16="http://schemas.microsoft.com/office/drawing/2014/main" id="{D5F99422-A67D-88E8-6D81-32FA5404486C}"/>
                  </a:ext>
                </a:extLst>
              </p:cNvPr>
              <p:cNvSpPr txBox="1">
                <a:spLocks noChangeArrowheads="1"/>
              </p:cNvSpPr>
              <p:nvPr/>
            </p:nvSpPr>
            <p:spPr bwMode="auto">
              <a:xfrm>
                <a:off x="11051815" y="9264451"/>
                <a:ext cx="656731"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引戸専用</a:t>
                </a:r>
                <a:endParaRPr lang="ja-JP" altLang="en-US" sz="700" dirty="0">
                  <a:solidFill>
                    <a:srgbClr val="000000"/>
                  </a:solidFill>
                  <a:latin typeface="ＭＳ Ｐゴシック" panose="020B0600070205080204" pitchFamily="50" charset="-128"/>
                  <a:ea typeface="ＭＳ Ｐゴシック" panose="020B0600070205080204" pitchFamily="50" charset="-128"/>
                </a:endParaRPr>
              </a:p>
            </p:txBody>
          </p:sp>
          <p:sp>
            <p:nvSpPr>
              <p:cNvPr id="94" name="Text Box 291">
                <a:extLst>
                  <a:ext uri="{FF2B5EF4-FFF2-40B4-BE49-F238E27FC236}">
                    <a16:creationId xmlns:a16="http://schemas.microsoft.com/office/drawing/2014/main" id="{67FF8688-6D93-802A-88FC-BD50F09755E4}"/>
                  </a:ext>
                </a:extLst>
              </p:cNvPr>
              <p:cNvSpPr txBox="1">
                <a:spLocks noChangeArrowheads="1"/>
              </p:cNvSpPr>
              <p:nvPr/>
            </p:nvSpPr>
            <p:spPr bwMode="auto">
              <a:xfrm>
                <a:off x="10261362" y="9244647"/>
                <a:ext cx="656731"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大</a:t>
                </a:r>
                <a:r>
                  <a:rPr lang="ja-JP" altLang="en-US" sz="700" dirty="0">
                    <a:latin typeface="ＭＳ Ｐゴシック" panose="020B0600070205080204" pitchFamily="50" charset="-128"/>
                    <a:ea typeface="ＭＳ Ｐゴシック" panose="020B0600070205080204" pitchFamily="50" charset="-128"/>
                  </a:rPr>
                  <a:t>採光タイプ</a:t>
                </a:r>
                <a:endParaRPr lang="ja-JP" altLang="en-US" sz="700" dirty="0">
                  <a:solidFill>
                    <a:srgbClr val="000000"/>
                  </a:solidFill>
                  <a:latin typeface="ＭＳ Ｐゴシック" panose="020B0600070205080204" pitchFamily="50" charset="-128"/>
                  <a:ea typeface="ＭＳ Ｐゴシック" panose="020B0600070205080204" pitchFamily="50" charset="-128"/>
                </a:endParaRPr>
              </a:p>
            </p:txBody>
          </p:sp>
          <p:pic>
            <p:nvPicPr>
              <p:cNvPr id="95" name="図 94" descr="背景パターン&#10;&#10;AI 生成コンテンツは誤りを含む可能性があります。">
                <a:extLst>
                  <a:ext uri="{FF2B5EF4-FFF2-40B4-BE49-F238E27FC236}">
                    <a16:creationId xmlns:a16="http://schemas.microsoft.com/office/drawing/2014/main" id="{0F745501-3C08-DBB2-133F-6D2E63355C41}"/>
                  </a:ext>
                </a:extLst>
              </p:cNvPr>
              <p:cNvPicPr>
                <a:picLocks noChangeAspect="1"/>
              </p:cNvPicPr>
              <p:nvPr/>
            </p:nvPicPr>
            <p:blipFill>
              <a:blip r:embed="rId13"/>
              <a:stretch>
                <a:fillRect/>
              </a:stretch>
            </p:blipFill>
            <p:spPr>
              <a:xfrm>
                <a:off x="14323706" y="7337561"/>
                <a:ext cx="635359" cy="1612891"/>
              </a:xfrm>
              <a:prstGeom prst="rect">
                <a:avLst/>
              </a:prstGeom>
            </p:spPr>
          </p:pic>
          <p:pic>
            <p:nvPicPr>
              <p:cNvPr id="104" name="図 103" descr="背景パターン&#10;&#10;AI 生成コンテンツは誤りを含む可能性があります。">
                <a:extLst>
                  <a:ext uri="{FF2B5EF4-FFF2-40B4-BE49-F238E27FC236}">
                    <a16:creationId xmlns:a16="http://schemas.microsoft.com/office/drawing/2014/main" id="{0E0F3D94-73F5-06BF-44BD-1A7DC4849A8A}"/>
                  </a:ext>
                </a:extLst>
              </p:cNvPr>
              <p:cNvPicPr>
                <a:picLocks noChangeAspect="1"/>
              </p:cNvPicPr>
              <p:nvPr/>
            </p:nvPicPr>
            <p:blipFill>
              <a:blip r:embed="rId14"/>
              <a:stretch>
                <a:fillRect/>
              </a:stretch>
            </p:blipFill>
            <p:spPr>
              <a:xfrm>
                <a:off x="15109757" y="7340251"/>
                <a:ext cx="635359" cy="1612891"/>
              </a:xfrm>
              <a:prstGeom prst="rect">
                <a:avLst/>
              </a:prstGeom>
            </p:spPr>
          </p:pic>
          <p:pic>
            <p:nvPicPr>
              <p:cNvPr id="105" name="図 104" descr="ドアが開いている&#10;&#10;AI 生成コンテンツは誤りを含む可能性があります。">
                <a:extLst>
                  <a:ext uri="{FF2B5EF4-FFF2-40B4-BE49-F238E27FC236}">
                    <a16:creationId xmlns:a16="http://schemas.microsoft.com/office/drawing/2014/main" id="{F270E2C9-A361-96B0-C587-F62AB94B6396}"/>
                  </a:ext>
                </a:extLst>
              </p:cNvPr>
              <p:cNvPicPr>
                <a:picLocks noChangeAspect="1"/>
              </p:cNvPicPr>
              <p:nvPr/>
            </p:nvPicPr>
            <p:blipFill>
              <a:blip r:embed="rId15"/>
              <a:stretch>
                <a:fillRect/>
              </a:stretch>
            </p:blipFill>
            <p:spPr>
              <a:xfrm>
                <a:off x="11023219" y="7339573"/>
                <a:ext cx="635359" cy="1612891"/>
              </a:xfrm>
              <a:prstGeom prst="rect">
                <a:avLst/>
              </a:prstGeom>
            </p:spPr>
          </p:pic>
          <p:pic>
            <p:nvPicPr>
              <p:cNvPr id="112" name="図 111" descr="座る, シャワー, ドア, ガラス が含まれている画像&#10;&#10;AI 生成コンテンツは誤りを含む可能性があります。">
                <a:extLst>
                  <a:ext uri="{FF2B5EF4-FFF2-40B4-BE49-F238E27FC236}">
                    <a16:creationId xmlns:a16="http://schemas.microsoft.com/office/drawing/2014/main" id="{3F16A0A0-5A38-6486-FF05-E934DED002DE}"/>
                  </a:ext>
                </a:extLst>
              </p:cNvPr>
              <p:cNvPicPr>
                <a:picLocks noChangeAspect="1"/>
              </p:cNvPicPr>
              <p:nvPr/>
            </p:nvPicPr>
            <p:blipFill>
              <a:blip r:embed="rId16"/>
              <a:stretch>
                <a:fillRect/>
              </a:stretch>
            </p:blipFill>
            <p:spPr>
              <a:xfrm>
                <a:off x="12741133" y="7339452"/>
                <a:ext cx="635359" cy="1612891"/>
              </a:xfrm>
              <a:prstGeom prst="rect">
                <a:avLst/>
              </a:prstGeom>
            </p:spPr>
          </p:pic>
          <p:pic>
            <p:nvPicPr>
              <p:cNvPr id="113" name="図 112" descr="背景パターン&#10;&#10;AI 生成コンテンツは誤りを含む可能性があります。">
                <a:extLst>
                  <a:ext uri="{FF2B5EF4-FFF2-40B4-BE49-F238E27FC236}">
                    <a16:creationId xmlns:a16="http://schemas.microsoft.com/office/drawing/2014/main" id="{04B48122-3AD0-F54F-4A6C-6C22D898B9B7}"/>
                  </a:ext>
                </a:extLst>
              </p:cNvPr>
              <p:cNvPicPr>
                <a:picLocks noChangeAspect="1"/>
              </p:cNvPicPr>
              <p:nvPr/>
            </p:nvPicPr>
            <p:blipFill>
              <a:blip r:embed="rId17"/>
              <a:stretch>
                <a:fillRect/>
              </a:stretch>
            </p:blipFill>
            <p:spPr>
              <a:xfrm>
                <a:off x="13533552" y="7340951"/>
                <a:ext cx="635359" cy="1612891"/>
              </a:xfrm>
              <a:prstGeom prst="rect">
                <a:avLst/>
              </a:prstGeom>
            </p:spPr>
          </p:pic>
          <p:pic>
            <p:nvPicPr>
              <p:cNvPr id="114" name="図 113" descr="シャワーカーテンが閉まっている&#10;&#10;AI 生成コンテンツは誤りを含む可能性があります。">
                <a:extLst>
                  <a:ext uri="{FF2B5EF4-FFF2-40B4-BE49-F238E27FC236}">
                    <a16:creationId xmlns:a16="http://schemas.microsoft.com/office/drawing/2014/main" id="{1C03A087-E53E-9393-7F4F-BF55E6742251}"/>
                  </a:ext>
                </a:extLst>
              </p:cNvPr>
              <p:cNvPicPr>
                <a:picLocks noChangeAspect="1"/>
              </p:cNvPicPr>
              <p:nvPr/>
            </p:nvPicPr>
            <p:blipFill>
              <a:blip r:embed="rId18"/>
              <a:stretch>
                <a:fillRect/>
              </a:stretch>
            </p:blipFill>
            <p:spPr>
              <a:xfrm>
                <a:off x="15233005" y="9419191"/>
                <a:ext cx="594102" cy="1612891"/>
              </a:xfrm>
              <a:prstGeom prst="rect">
                <a:avLst/>
              </a:prstGeom>
            </p:spPr>
          </p:pic>
          <p:pic>
            <p:nvPicPr>
              <p:cNvPr id="115" name="図 114" descr="シャワーカーテンが閉まっている&#10;&#10;AI 生成コンテンツは誤りを含む可能性があります。">
                <a:extLst>
                  <a:ext uri="{FF2B5EF4-FFF2-40B4-BE49-F238E27FC236}">
                    <a16:creationId xmlns:a16="http://schemas.microsoft.com/office/drawing/2014/main" id="{1EF13CA3-70EE-3E67-F4FD-E0697775BC15}"/>
                  </a:ext>
                </a:extLst>
              </p:cNvPr>
              <p:cNvPicPr>
                <a:picLocks noChangeAspect="1"/>
              </p:cNvPicPr>
              <p:nvPr/>
            </p:nvPicPr>
            <p:blipFill>
              <a:blip r:embed="rId19"/>
              <a:stretch>
                <a:fillRect/>
              </a:stretch>
            </p:blipFill>
            <p:spPr>
              <a:xfrm>
                <a:off x="16013394" y="9413042"/>
                <a:ext cx="594102" cy="1612891"/>
              </a:xfrm>
              <a:prstGeom prst="rect">
                <a:avLst/>
              </a:prstGeom>
            </p:spPr>
          </p:pic>
          <p:pic>
            <p:nvPicPr>
              <p:cNvPr id="116" name="図 115" descr="シャワーカーテンが閉まっている&#10;&#10;AI 生成コンテンツは誤りを含む可能性があります。">
                <a:extLst>
                  <a:ext uri="{FF2B5EF4-FFF2-40B4-BE49-F238E27FC236}">
                    <a16:creationId xmlns:a16="http://schemas.microsoft.com/office/drawing/2014/main" id="{D93CCEBF-27FF-5F86-1AEE-0479A80BC390}"/>
                  </a:ext>
                </a:extLst>
              </p:cNvPr>
              <p:cNvPicPr>
                <a:picLocks noChangeAspect="1"/>
              </p:cNvPicPr>
              <p:nvPr/>
            </p:nvPicPr>
            <p:blipFill>
              <a:blip r:embed="rId20"/>
              <a:stretch>
                <a:fillRect/>
              </a:stretch>
            </p:blipFill>
            <p:spPr>
              <a:xfrm>
                <a:off x="10235874" y="7338817"/>
                <a:ext cx="635359" cy="1612891"/>
              </a:xfrm>
              <a:prstGeom prst="rect">
                <a:avLst/>
              </a:prstGeom>
            </p:spPr>
          </p:pic>
          <p:pic>
            <p:nvPicPr>
              <p:cNvPr id="117" name="図 116" descr="シャワーカーテンが閉まっている&#10;&#10;AI 生成コンテンツは誤りを含む可能性があります。">
                <a:extLst>
                  <a:ext uri="{FF2B5EF4-FFF2-40B4-BE49-F238E27FC236}">
                    <a16:creationId xmlns:a16="http://schemas.microsoft.com/office/drawing/2014/main" id="{6500613D-0F0D-9344-4C5B-559D94F9C982}"/>
                  </a:ext>
                </a:extLst>
              </p:cNvPr>
              <p:cNvPicPr>
                <a:picLocks noChangeAspect="1"/>
              </p:cNvPicPr>
              <p:nvPr/>
            </p:nvPicPr>
            <p:blipFill>
              <a:blip r:embed="rId21"/>
              <a:stretch>
                <a:fillRect/>
              </a:stretch>
            </p:blipFill>
            <p:spPr>
              <a:xfrm>
                <a:off x="15886326" y="7345566"/>
                <a:ext cx="635359" cy="1612891"/>
              </a:xfrm>
              <a:prstGeom prst="rect">
                <a:avLst/>
              </a:prstGeom>
            </p:spPr>
          </p:pic>
          <p:pic>
            <p:nvPicPr>
              <p:cNvPr id="118" name="図 117" descr="ドアが開いている&#10;&#10;AI 生成コンテンツは誤りを含む可能性があります。">
                <a:extLst>
                  <a:ext uri="{FF2B5EF4-FFF2-40B4-BE49-F238E27FC236}">
                    <a16:creationId xmlns:a16="http://schemas.microsoft.com/office/drawing/2014/main" id="{C35007F6-255A-3C35-B6BC-1C2F53EF0B6D}"/>
                  </a:ext>
                </a:extLst>
              </p:cNvPr>
              <p:cNvPicPr>
                <a:picLocks noChangeAspect="1"/>
              </p:cNvPicPr>
              <p:nvPr/>
            </p:nvPicPr>
            <p:blipFill>
              <a:blip r:embed="rId22"/>
              <a:stretch>
                <a:fillRect/>
              </a:stretch>
            </p:blipFill>
            <p:spPr>
              <a:xfrm>
                <a:off x="13549200" y="9419191"/>
                <a:ext cx="610605" cy="1612891"/>
              </a:xfrm>
              <a:prstGeom prst="rect">
                <a:avLst/>
              </a:prstGeom>
            </p:spPr>
          </p:pic>
          <p:pic>
            <p:nvPicPr>
              <p:cNvPr id="119" name="図 118" descr="テキスト, ホワイトボード&#10;&#10;AI 生成コンテンツは誤りを含む可能性があります。">
                <a:extLst>
                  <a:ext uri="{FF2B5EF4-FFF2-40B4-BE49-F238E27FC236}">
                    <a16:creationId xmlns:a16="http://schemas.microsoft.com/office/drawing/2014/main" id="{7A253007-A2AC-3B1C-2EFA-0EE6648E9885}"/>
                  </a:ext>
                </a:extLst>
              </p:cNvPr>
              <p:cNvPicPr>
                <a:picLocks noChangeAspect="1"/>
              </p:cNvPicPr>
              <p:nvPr/>
            </p:nvPicPr>
            <p:blipFill>
              <a:blip r:embed="rId23"/>
              <a:stretch>
                <a:fillRect/>
              </a:stretch>
            </p:blipFill>
            <p:spPr>
              <a:xfrm>
                <a:off x="11047463" y="9419191"/>
                <a:ext cx="668365" cy="1612891"/>
              </a:xfrm>
              <a:prstGeom prst="rect">
                <a:avLst/>
              </a:prstGeom>
            </p:spPr>
          </p:pic>
          <p:pic>
            <p:nvPicPr>
              <p:cNvPr id="120" name="図 119" descr="カーテンの前にいる&#10;&#10;AI 生成コンテンツは誤りを含む可能性があります。">
                <a:extLst>
                  <a:ext uri="{FF2B5EF4-FFF2-40B4-BE49-F238E27FC236}">
                    <a16:creationId xmlns:a16="http://schemas.microsoft.com/office/drawing/2014/main" id="{83DD3CFE-BC6A-833B-53EA-1B6B4C3B062E}"/>
                  </a:ext>
                </a:extLst>
              </p:cNvPr>
              <p:cNvPicPr>
                <a:picLocks noChangeAspect="1"/>
              </p:cNvPicPr>
              <p:nvPr/>
            </p:nvPicPr>
            <p:blipFill>
              <a:blip r:embed="rId24"/>
              <a:stretch>
                <a:fillRect/>
              </a:stretch>
            </p:blipFill>
            <p:spPr>
              <a:xfrm>
                <a:off x="11843561" y="9419191"/>
                <a:ext cx="668365" cy="1612891"/>
              </a:xfrm>
              <a:prstGeom prst="rect">
                <a:avLst/>
              </a:prstGeom>
            </p:spPr>
          </p:pic>
          <p:pic>
            <p:nvPicPr>
              <p:cNvPr id="121" name="図 120" descr="ドアの隙間から顔を出している&#10;&#10;AI 生成コンテンツは誤りを含む可能性があります。">
                <a:extLst>
                  <a:ext uri="{FF2B5EF4-FFF2-40B4-BE49-F238E27FC236}">
                    <a16:creationId xmlns:a16="http://schemas.microsoft.com/office/drawing/2014/main" id="{9E5D068F-85BF-4BAC-A953-803878484BF2}"/>
                  </a:ext>
                </a:extLst>
              </p:cNvPr>
              <p:cNvPicPr>
                <a:picLocks noChangeAspect="1"/>
              </p:cNvPicPr>
              <p:nvPr/>
            </p:nvPicPr>
            <p:blipFill>
              <a:blip r:embed="rId25"/>
              <a:stretch>
                <a:fillRect/>
              </a:stretch>
            </p:blipFill>
            <p:spPr>
              <a:xfrm>
                <a:off x="11777391" y="7339573"/>
                <a:ext cx="635359" cy="1612891"/>
              </a:xfrm>
              <a:prstGeom prst="rect">
                <a:avLst/>
              </a:prstGeom>
            </p:spPr>
          </p:pic>
          <p:pic>
            <p:nvPicPr>
              <p:cNvPr id="122" name="図 121" descr="ドアが開いている&#10;&#10;AI 生成コンテンツは誤りを含む可能性があります。">
                <a:extLst>
                  <a:ext uri="{FF2B5EF4-FFF2-40B4-BE49-F238E27FC236}">
                    <a16:creationId xmlns:a16="http://schemas.microsoft.com/office/drawing/2014/main" id="{5ADADAD5-EC37-B9DC-5BED-1503B08A63C9}"/>
                  </a:ext>
                </a:extLst>
              </p:cNvPr>
              <p:cNvPicPr>
                <a:picLocks noChangeAspect="1"/>
              </p:cNvPicPr>
              <p:nvPr/>
            </p:nvPicPr>
            <p:blipFill>
              <a:blip r:embed="rId26"/>
              <a:stretch>
                <a:fillRect/>
              </a:stretch>
            </p:blipFill>
            <p:spPr>
              <a:xfrm>
                <a:off x="12777242" y="9419191"/>
                <a:ext cx="610605" cy="1612891"/>
              </a:xfrm>
              <a:prstGeom prst="rect">
                <a:avLst/>
              </a:prstGeom>
            </p:spPr>
          </p:pic>
          <p:pic>
            <p:nvPicPr>
              <p:cNvPr id="123" name="図 122" descr="シャワーカーテンが閉まっている&#10;&#10;AI 生成コンテンツは誤りを含む可能性があります。">
                <a:extLst>
                  <a:ext uri="{FF2B5EF4-FFF2-40B4-BE49-F238E27FC236}">
                    <a16:creationId xmlns:a16="http://schemas.microsoft.com/office/drawing/2014/main" id="{1E7EBA45-8C3C-63ED-9CCA-FA59B4A732A3}"/>
                  </a:ext>
                </a:extLst>
              </p:cNvPr>
              <p:cNvPicPr>
                <a:picLocks noChangeAspect="1"/>
              </p:cNvPicPr>
              <p:nvPr/>
            </p:nvPicPr>
            <p:blipFill>
              <a:blip r:embed="rId27"/>
              <a:stretch>
                <a:fillRect/>
              </a:stretch>
            </p:blipFill>
            <p:spPr>
              <a:xfrm>
                <a:off x="14339480" y="9407425"/>
                <a:ext cx="610605" cy="1612891"/>
              </a:xfrm>
              <a:prstGeom prst="rect">
                <a:avLst/>
              </a:prstGeom>
            </p:spPr>
          </p:pic>
          <p:pic>
            <p:nvPicPr>
              <p:cNvPr id="124" name="図 123" descr="ドアが開いている画面&#10;&#10;AI 生成コンテンツは誤りを含む可能性があります。">
                <a:extLst>
                  <a:ext uri="{FF2B5EF4-FFF2-40B4-BE49-F238E27FC236}">
                    <a16:creationId xmlns:a16="http://schemas.microsoft.com/office/drawing/2014/main" id="{FF417462-8940-44A2-797C-229A65AAE8F2}"/>
                  </a:ext>
                </a:extLst>
              </p:cNvPr>
              <p:cNvPicPr>
                <a:picLocks noChangeAspect="1"/>
              </p:cNvPicPr>
              <p:nvPr/>
            </p:nvPicPr>
            <p:blipFill>
              <a:blip r:embed="rId28"/>
              <a:stretch>
                <a:fillRect/>
              </a:stretch>
            </p:blipFill>
            <p:spPr>
              <a:xfrm>
                <a:off x="10241180" y="9407425"/>
                <a:ext cx="635359" cy="1612891"/>
              </a:xfrm>
              <a:prstGeom prst="rect">
                <a:avLst/>
              </a:prstGeom>
            </p:spPr>
          </p:pic>
          <p:pic>
            <p:nvPicPr>
              <p:cNvPr id="125" name="図 124" descr="ドアの横の窓&#10;&#10;AI 生成コンテンツは誤りを含む可能性があります。">
                <a:extLst>
                  <a:ext uri="{FF2B5EF4-FFF2-40B4-BE49-F238E27FC236}">
                    <a16:creationId xmlns:a16="http://schemas.microsoft.com/office/drawing/2014/main" id="{3E6B5CBD-7295-D3C5-B5EA-EC8ED8E90FBF}"/>
                  </a:ext>
                </a:extLst>
              </p:cNvPr>
              <p:cNvPicPr>
                <a:picLocks noChangeAspect="1"/>
              </p:cNvPicPr>
              <p:nvPr/>
            </p:nvPicPr>
            <p:blipFill>
              <a:blip r:embed="rId29"/>
              <a:stretch>
                <a:fillRect/>
              </a:stretch>
            </p:blipFill>
            <p:spPr>
              <a:xfrm>
                <a:off x="16640498" y="7348636"/>
                <a:ext cx="635359" cy="1612891"/>
              </a:xfrm>
              <a:prstGeom prst="rect">
                <a:avLst/>
              </a:prstGeom>
            </p:spPr>
          </p:pic>
          <p:sp>
            <p:nvSpPr>
              <p:cNvPr id="126" name="Text Box 283">
                <a:extLst>
                  <a:ext uri="{FF2B5EF4-FFF2-40B4-BE49-F238E27FC236}">
                    <a16:creationId xmlns:a16="http://schemas.microsoft.com/office/drawing/2014/main" id="{E935CC74-6529-3D7E-085A-E9DDF6377822}"/>
                  </a:ext>
                </a:extLst>
              </p:cNvPr>
              <p:cNvSpPr txBox="1">
                <a:spLocks noChangeArrowheads="1"/>
              </p:cNvSpPr>
              <p:nvPr/>
            </p:nvSpPr>
            <p:spPr bwMode="auto">
              <a:xfrm>
                <a:off x="10275676" y="8991872"/>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PA</a:t>
                </a:r>
              </a:p>
            </p:txBody>
          </p:sp>
          <p:sp>
            <p:nvSpPr>
              <p:cNvPr id="127" name="Text Box 283">
                <a:extLst>
                  <a:ext uri="{FF2B5EF4-FFF2-40B4-BE49-F238E27FC236}">
                    <a16:creationId xmlns:a16="http://schemas.microsoft.com/office/drawing/2014/main" id="{D74CB01B-AFE9-E273-FA6B-011B1B0AE899}"/>
                  </a:ext>
                </a:extLst>
              </p:cNvPr>
              <p:cNvSpPr txBox="1">
                <a:spLocks noChangeArrowheads="1"/>
              </p:cNvSpPr>
              <p:nvPr/>
            </p:nvSpPr>
            <p:spPr bwMode="auto">
              <a:xfrm>
                <a:off x="11014115" y="8991872"/>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PD</a:t>
                </a:r>
              </a:p>
            </p:txBody>
          </p:sp>
          <p:sp>
            <p:nvSpPr>
              <p:cNvPr id="1024" name="Text Box 283">
                <a:extLst>
                  <a:ext uri="{FF2B5EF4-FFF2-40B4-BE49-F238E27FC236}">
                    <a16:creationId xmlns:a16="http://schemas.microsoft.com/office/drawing/2014/main" id="{F9B2472D-3727-645F-038F-B4703D0A3320}"/>
                  </a:ext>
                </a:extLst>
              </p:cNvPr>
              <p:cNvSpPr txBox="1">
                <a:spLocks noChangeArrowheads="1"/>
              </p:cNvSpPr>
              <p:nvPr/>
            </p:nvSpPr>
            <p:spPr bwMode="auto">
              <a:xfrm>
                <a:off x="11800509" y="8991872"/>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KE</a:t>
                </a:r>
              </a:p>
            </p:txBody>
          </p:sp>
          <p:sp>
            <p:nvSpPr>
              <p:cNvPr id="1026" name="Text Box 283">
                <a:extLst>
                  <a:ext uri="{FF2B5EF4-FFF2-40B4-BE49-F238E27FC236}">
                    <a16:creationId xmlns:a16="http://schemas.microsoft.com/office/drawing/2014/main" id="{583ADBC0-4391-D565-AE92-D6981B283608}"/>
                  </a:ext>
                </a:extLst>
              </p:cNvPr>
              <p:cNvSpPr txBox="1">
                <a:spLocks noChangeArrowheads="1"/>
              </p:cNvSpPr>
              <p:nvPr/>
            </p:nvSpPr>
            <p:spPr bwMode="auto">
              <a:xfrm>
                <a:off x="15124642" y="8991872"/>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WC</a:t>
                </a:r>
              </a:p>
            </p:txBody>
          </p:sp>
          <p:sp>
            <p:nvSpPr>
              <p:cNvPr id="1027" name="Text Box 283">
                <a:extLst>
                  <a:ext uri="{FF2B5EF4-FFF2-40B4-BE49-F238E27FC236}">
                    <a16:creationId xmlns:a16="http://schemas.microsoft.com/office/drawing/2014/main" id="{EB94751A-77A5-5A34-A9BD-0CF258D29C84}"/>
                  </a:ext>
                </a:extLst>
              </p:cNvPr>
              <p:cNvSpPr txBox="1">
                <a:spLocks noChangeArrowheads="1"/>
              </p:cNvSpPr>
              <p:nvPr/>
            </p:nvSpPr>
            <p:spPr bwMode="auto">
              <a:xfrm>
                <a:off x="15890561" y="8991872"/>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LA</a:t>
                </a:r>
              </a:p>
            </p:txBody>
          </p:sp>
          <p:sp>
            <p:nvSpPr>
              <p:cNvPr id="1029" name="Text Box 283">
                <a:extLst>
                  <a:ext uri="{FF2B5EF4-FFF2-40B4-BE49-F238E27FC236}">
                    <a16:creationId xmlns:a16="http://schemas.microsoft.com/office/drawing/2014/main" id="{F90A6A3A-E3DE-B5A4-EA75-EBE6BDAB3634}"/>
                  </a:ext>
                </a:extLst>
              </p:cNvPr>
              <p:cNvSpPr txBox="1">
                <a:spLocks noChangeArrowheads="1"/>
              </p:cNvSpPr>
              <p:nvPr/>
            </p:nvSpPr>
            <p:spPr bwMode="auto">
              <a:xfrm>
                <a:off x="14329409" y="8991872"/>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WB</a:t>
                </a:r>
              </a:p>
            </p:txBody>
          </p:sp>
          <p:sp>
            <p:nvSpPr>
              <p:cNvPr id="1030" name="Text Box 283">
                <a:extLst>
                  <a:ext uri="{FF2B5EF4-FFF2-40B4-BE49-F238E27FC236}">
                    <a16:creationId xmlns:a16="http://schemas.microsoft.com/office/drawing/2014/main" id="{6BD66201-C986-E0F6-9D84-E0CB057C691C}"/>
                  </a:ext>
                </a:extLst>
              </p:cNvPr>
              <p:cNvSpPr txBox="1">
                <a:spLocks noChangeArrowheads="1"/>
              </p:cNvSpPr>
              <p:nvPr/>
            </p:nvSpPr>
            <p:spPr bwMode="auto">
              <a:xfrm>
                <a:off x="12831908" y="8991872"/>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SB</a:t>
                </a:r>
              </a:p>
            </p:txBody>
          </p:sp>
          <p:sp>
            <p:nvSpPr>
              <p:cNvPr id="1031" name="Text Box 283">
                <a:extLst>
                  <a:ext uri="{FF2B5EF4-FFF2-40B4-BE49-F238E27FC236}">
                    <a16:creationId xmlns:a16="http://schemas.microsoft.com/office/drawing/2014/main" id="{76800548-F33A-7EFF-BE6A-0EA9E5D51433}"/>
                  </a:ext>
                </a:extLst>
              </p:cNvPr>
              <p:cNvSpPr txBox="1">
                <a:spLocks noChangeArrowheads="1"/>
              </p:cNvSpPr>
              <p:nvPr/>
            </p:nvSpPr>
            <p:spPr bwMode="auto">
              <a:xfrm>
                <a:off x="13597827" y="8991872"/>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SC</a:t>
                </a:r>
              </a:p>
            </p:txBody>
          </p:sp>
          <p:sp>
            <p:nvSpPr>
              <p:cNvPr id="1032" name="Text Box 283">
                <a:extLst>
                  <a:ext uri="{FF2B5EF4-FFF2-40B4-BE49-F238E27FC236}">
                    <a16:creationId xmlns:a16="http://schemas.microsoft.com/office/drawing/2014/main" id="{ABDC128F-8143-2A11-3534-A8EB03D2A39F}"/>
                  </a:ext>
                </a:extLst>
              </p:cNvPr>
              <p:cNvSpPr txBox="1">
                <a:spLocks noChangeArrowheads="1"/>
              </p:cNvSpPr>
              <p:nvPr/>
            </p:nvSpPr>
            <p:spPr bwMode="auto">
              <a:xfrm>
                <a:off x="11076738" y="1108181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HB</a:t>
                </a:r>
              </a:p>
            </p:txBody>
          </p:sp>
          <p:sp>
            <p:nvSpPr>
              <p:cNvPr id="1033" name="Text Box 283">
                <a:extLst>
                  <a:ext uri="{FF2B5EF4-FFF2-40B4-BE49-F238E27FC236}">
                    <a16:creationId xmlns:a16="http://schemas.microsoft.com/office/drawing/2014/main" id="{C5660EFE-CD00-3EBA-DE37-E1AA4415DD2C}"/>
                  </a:ext>
                </a:extLst>
              </p:cNvPr>
              <p:cNvSpPr txBox="1">
                <a:spLocks noChangeArrowheads="1"/>
              </p:cNvSpPr>
              <p:nvPr/>
            </p:nvSpPr>
            <p:spPr bwMode="auto">
              <a:xfrm>
                <a:off x="11826457" y="1108181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HC</a:t>
                </a:r>
              </a:p>
            </p:txBody>
          </p:sp>
          <p:sp>
            <p:nvSpPr>
              <p:cNvPr id="1039" name="Text Box 283">
                <a:extLst>
                  <a:ext uri="{FF2B5EF4-FFF2-40B4-BE49-F238E27FC236}">
                    <a16:creationId xmlns:a16="http://schemas.microsoft.com/office/drawing/2014/main" id="{4532526F-9289-DF77-3365-ABDE42566C0A}"/>
                  </a:ext>
                </a:extLst>
              </p:cNvPr>
              <p:cNvSpPr txBox="1">
                <a:spLocks noChangeArrowheads="1"/>
              </p:cNvSpPr>
              <p:nvPr/>
            </p:nvSpPr>
            <p:spPr bwMode="auto">
              <a:xfrm>
                <a:off x="12750365" y="1108181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DB</a:t>
                </a:r>
              </a:p>
            </p:txBody>
          </p:sp>
          <p:sp>
            <p:nvSpPr>
              <p:cNvPr id="1068" name="Text Box 283">
                <a:extLst>
                  <a:ext uri="{FF2B5EF4-FFF2-40B4-BE49-F238E27FC236}">
                    <a16:creationId xmlns:a16="http://schemas.microsoft.com/office/drawing/2014/main" id="{72D1E548-1722-D2A1-8EEE-283682DBD50D}"/>
                  </a:ext>
                </a:extLst>
              </p:cNvPr>
              <p:cNvSpPr txBox="1">
                <a:spLocks noChangeArrowheads="1"/>
              </p:cNvSpPr>
              <p:nvPr/>
            </p:nvSpPr>
            <p:spPr bwMode="auto">
              <a:xfrm>
                <a:off x="13541615" y="1108181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DG</a:t>
                </a:r>
              </a:p>
            </p:txBody>
          </p:sp>
          <p:sp>
            <p:nvSpPr>
              <p:cNvPr id="1069" name="Text Box 283">
                <a:extLst>
                  <a:ext uri="{FF2B5EF4-FFF2-40B4-BE49-F238E27FC236}">
                    <a16:creationId xmlns:a16="http://schemas.microsoft.com/office/drawing/2014/main" id="{C0B40BEA-A870-69C6-9EBB-B2B0CA514556}"/>
                  </a:ext>
                </a:extLst>
              </p:cNvPr>
              <p:cNvSpPr txBox="1">
                <a:spLocks noChangeArrowheads="1"/>
              </p:cNvSpPr>
              <p:nvPr/>
            </p:nvSpPr>
            <p:spPr bwMode="auto">
              <a:xfrm>
                <a:off x="15240586" y="1108181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TA</a:t>
                </a:r>
              </a:p>
            </p:txBody>
          </p:sp>
          <p:sp>
            <p:nvSpPr>
              <p:cNvPr id="1070" name="Text Box 283">
                <a:extLst>
                  <a:ext uri="{FF2B5EF4-FFF2-40B4-BE49-F238E27FC236}">
                    <a16:creationId xmlns:a16="http://schemas.microsoft.com/office/drawing/2014/main" id="{A6AFEBAF-D7C0-4252-57D7-8B27D561506F}"/>
                  </a:ext>
                </a:extLst>
              </p:cNvPr>
              <p:cNvSpPr txBox="1">
                <a:spLocks noChangeArrowheads="1"/>
              </p:cNvSpPr>
              <p:nvPr/>
            </p:nvSpPr>
            <p:spPr bwMode="auto">
              <a:xfrm>
                <a:off x="16012318" y="1108181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TD</a:t>
                </a:r>
              </a:p>
            </p:txBody>
          </p:sp>
          <p:sp>
            <p:nvSpPr>
              <p:cNvPr id="1071" name="Text Box 283">
                <a:extLst>
                  <a:ext uri="{FF2B5EF4-FFF2-40B4-BE49-F238E27FC236}">
                    <a16:creationId xmlns:a16="http://schemas.microsoft.com/office/drawing/2014/main" id="{78E7D6B4-E359-4230-B6EA-EB20BE6C380C}"/>
                  </a:ext>
                </a:extLst>
              </p:cNvPr>
              <p:cNvSpPr txBox="1">
                <a:spLocks noChangeArrowheads="1"/>
              </p:cNvSpPr>
              <p:nvPr/>
            </p:nvSpPr>
            <p:spPr bwMode="auto">
              <a:xfrm>
                <a:off x="14343296" y="1108181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DC</a:t>
                </a:r>
              </a:p>
            </p:txBody>
          </p:sp>
          <p:sp>
            <p:nvSpPr>
              <p:cNvPr id="1072" name="正方形/長方形 1071">
                <a:extLst>
                  <a:ext uri="{FF2B5EF4-FFF2-40B4-BE49-F238E27FC236}">
                    <a16:creationId xmlns:a16="http://schemas.microsoft.com/office/drawing/2014/main" id="{221D7044-C4FC-E8B9-DB74-96BCA28A8687}"/>
                  </a:ext>
                </a:extLst>
              </p:cNvPr>
              <p:cNvSpPr/>
              <p:nvPr/>
            </p:nvSpPr>
            <p:spPr>
              <a:xfrm>
                <a:off x="16548506" y="9007256"/>
                <a:ext cx="192150" cy="1122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sp>
            <p:nvSpPr>
              <p:cNvPr id="1073" name="正方形/長方形 1072">
                <a:extLst>
                  <a:ext uri="{FF2B5EF4-FFF2-40B4-BE49-F238E27FC236}">
                    <a16:creationId xmlns:a16="http://schemas.microsoft.com/office/drawing/2014/main" id="{8B17E8A4-748F-C465-B040-3C962F97352F}"/>
                  </a:ext>
                </a:extLst>
              </p:cNvPr>
              <p:cNvSpPr/>
              <p:nvPr/>
            </p:nvSpPr>
            <p:spPr>
              <a:xfrm>
                <a:off x="11801598" y="11077811"/>
                <a:ext cx="192150" cy="1122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sp>
            <p:nvSpPr>
              <p:cNvPr id="1074" name="正方形/長方形 1073">
                <a:extLst>
                  <a:ext uri="{FF2B5EF4-FFF2-40B4-BE49-F238E27FC236}">
                    <a16:creationId xmlns:a16="http://schemas.microsoft.com/office/drawing/2014/main" id="{5D8E930A-9E6A-8CE5-9685-016A44E91784}"/>
                  </a:ext>
                </a:extLst>
              </p:cNvPr>
              <p:cNvSpPr/>
              <p:nvPr/>
            </p:nvSpPr>
            <p:spPr>
              <a:xfrm>
                <a:off x="12369888" y="11077811"/>
                <a:ext cx="192150" cy="1122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sp>
            <p:nvSpPr>
              <p:cNvPr id="1075" name="正方形/長方形 1074">
                <a:extLst>
                  <a:ext uri="{FF2B5EF4-FFF2-40B4-BE49-F238E27FC236}">
                    <a16:creationId xmlns:a16="http://schemas.microsoft.com/office/drawing/2014/main" id="{C4688460-BC3F-467D-AA84-7F3466572503}"/>
                  </a:ext>
                </a:extLst>
              </p:cNvPr>
              <p:cNvSpPr/>
              <p:nvPr/>
            </p:nvSpPr>
            <p:spPr>
              <a:xfrm>
                <a:off x="14870975" y="11077811"/>
                <a:ext cx="192150" cy="1122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sp>
            <p:nvSpPr>
              <p:cNvPr id="1076" name="Text Box 283">
                <a:extLst>
                  <a:ext uri="{FF2B5EF4-FFF2-40B4-BE49-F238E27FC236}">
                    <a16:creationId xmlns:a16="http://schemas.microsoft.com/office/drawing/2014/main" id="{F2773B13-9314-458B-6ABC-6DA02C620219}"/>
                  </a:ext>
                </a:extLst>
              </p:cNvPr>
              <p:cNvSpPr txBox="1">
                <a:spLocks noChangeArrowheads="1"/>
              </p:cNvSpPr>
              <p:nvPr/>
            </p:nvSpPr>
            <p:spPr bwMode="auto">
              <a:xfrm>
                <a:off x="16632444" y="9011255"/>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KD</a:t>
                </a:r>
              </a:p>
            </p:txBody>
          </p:sp>
          <p:sp>
            <p:nvSpPr>
              <p:cNvPr id="1077" name="Text Box 283">
                <a:extLst>
                  <a:ext uri="{FF2B5EF4-FFF2-40B4-BE49-F238E27FC236}">
                    <a16:creationId xmlns:a16="http://schemas.microsoft.com/office/drawing/2014/main" id="{E8CD50FE-2D53-E30F-E2BD-0D7C63B1F55A}"/>
                  </a:ext>
                </a:extLst>
              </p:cNvPr>
              <p:cNvSpPr txBox="1">
                <a:spLocks noChangeArrowheads="1"/>
              </p:cNvSpPr>
              <p:nvPr/>
            </p:nvSpPr>
            <p:spPr bwMode="auto">
              <a:xfrm>
                <a:off x="10251271" y="11081810"/>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MP</a:t>
                </a:r>
              </a:p>
            </p:txBody>
          </p:sp>
          <p:pic>
            <p:nvPicPr>
              <p:cNvPr id="1078" name="図 1077">
                <a:extLst>
                  <a:ext uri="{FF2B5EF4-FFF2-40B4-BE49-F238E27FC236}">
                    <a16:creationId xmlns:a16="http://schemas.microsoft.com/office/drawing/2014/main" id="{488AD815-11E3-8FDC-91B0-5D79E30A7F99}"/>
                  </a:ext>
                </a:extLst>
              </p:cNvPr>
              <p:cNvPicPr>
                <a:picLocks noChangeAspect="1"/>
              </p:cNvPicPr>
              <p:nvPr/>
            </p:nvPicPr>
            <p:blipFill>
              <a:blip r:embed="rId30"/>
              <a:stretch>
                <a:fillRect/>
              </a:stretch>
            </p:blipFill>
            <p:spPr>
              <a:xfrm>
                <a:off x="10402519" y="11065374"/>
                <a:ext cx="297626" cy="174529"/>
              </a:xfrm>
              <a:prstGeom prst="rect">
                <a:avLst/>
              </a:prstGeom>
            </p:spPr>
          </p:pic>
        </p:grpSp>
        <p:grpSp>
          <p:nvGrpSpPr>
            <p:cNvPr id="1079" name="グループ化 1078">
              <a:extLst>
                <a:ext uri="{FF2B5EF4-FFF2-40B4-BE49-F238E27FC236}">
                  <a16:creationId xmlns:a16="http://schemas.microsoft.com/office/drawing/2014/main" id="{7C6C80A0-BA68-5D1A-45DB-1764CE2981B1}"/>
                </a:ext>
              </a:extLst>
            </p:cNvPr>
            <p:cNvGrpSpPr/>
            <p:nvPr/>
          </p:nvGrpSpPr>
          <p:grpSpPr>
            <a:xfrm>
              <a:off x="10199621" y="907436"/>
              <a:ext cx="3329612" cy="3548245"/>
              <a:chOff x="-985025" y="7181011"/>
              <a:chExt cx="3758241" cy="4005019"/>
            </a:xfrm>
          </p:grpSpPr>
          <p:sp>
            <p:nvSpPr>
              <p:cNvPr id="1080" name="Text Box 291">
                <a:extLst>
                  <a:ext uri="{FF2B5EF4-FFF2-40B4-BE49-F238E27FC236}">
                    <a16:creationId xmlns:a16="http://schemas.microsoft.com/office/drawing/2014/main" id="{C0C7B92A-3527-DC1B-C382-CC570B03A42D}"/>
                  </a:ext>
                </a:extLst>
              </p:cNvPr>
              <p:cNvSpPr txBox="1">
                <a:spLocks noChangeArrowheads="1"/>
              </p:cNvSpPr>
              <p:nvPr/>
            </p:nvSpPr>
            <p:spPr bwMode="auto">
              <a:xfrm>
                <a:off x="-960975" y="9244647"/>
                <a:ext cx="656731"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採光タイプ</a:t>
                </a:r>
                <a:endParaRPr lang="ja-JP" altLang="en-US" sz="700" dirty="0">
                  <a:solidFill>
                    <a:srgbClr val="000000"/>
                  </a:solidFill>
                  <a:latin typeface="ＭＳ Ｐゴシック" panose="020B0600070205080204" pitchFamily="50" charset="-128"/>
                  <a:ea typeface="ＭＳ Ｐゴシック" panose="020B0600070205080204" pitchFamily="50" charset="-128"/>
                </a:endParaRPr>
              </a:p>
            </p:txBody>
          </p:sp>
          <p:cxnSp>
            <p:nvCxnSpPr>
              <p:cNvPr id="1081" name="直線コネクタ 1080">
                <a:extLst>
                  <a:ext uri="{FF2B5EF4-FFF2-40B4-BE49-F238E27FC236}">
                    <a16:creationId xmlns:a16="http://schemas.microsoft.com/office/drawing/2014/main" id="{53F3EACE-60CF-31FB-7B17-492ECFA0D186}"/>
                  </a:ext>
                </a:extLst>
              </p:cNvPr>
              <p:cNvCxnSpPr>
                <a:cxnSpLocks/>
              </p:cNvCxnSpPr>
              <p:nvPr/>
            </p:nvCxnSpPr>
            <p:spPr>
              <a:xfrm>
                <a:off x="-405455" y="9326062"/>
                <a:ext cx="1569966"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pic>
            <p:nvPicPr>
              <p:cNvPr id="1082" name="図 1081" descr="背景パターン&#10;&#10;AI 生成コンテンツは誤りを含む可能性があります。">
                <a:extLst>
                  <a:ext uri="{FF2B5EF4-FFF2-40B4-BE49-F238E27FC236}">
                    <a16:creationId xmlns:a16="http://schemas.microsoft.com/office/drawing/2014/main" id="{B1A133F1-4318-7D74-2AD8-6DEFC033CBD7}"/>
                  </a:ext>
                </a:extLst>
              </p:cNvPr>
              <p:cNvPicPr>
                <a:picLocks noChangeAspect="1"/>
              </p:cNvPicPr>
              <p:nvPr/>
            </p:nvPicPr>
            <p:blipFill>
              <a:blip r:embed="rId31"/>
              <a:stretch>
                <a:fillRect/>
              </a:stretch>
            </p:blipFill>
            <p:spPr>
              <a:xfrm>
                <a:off x="-985025" y="7340223"/>
                <a:ext cx="635359" cy="1612891"/>
              </a:xfrm>
              <a:prstGeom prst="rect">
                <a:avLst/>
              </a:prstGeom>
            </p:spPr>
          </p:pic>
          <p:pic>
            <p:nvPicPr>
              <p:cNvPr id="1083" name="図 1082" descr="ドアが開いている&#10;&#10;AI 生成コンテンツは誤りを含む可能性があります。">
                <a:extLst>
                  <a:ext uri="{FF2B5EF4-FFF2-40B4-BE49-F238E27FC236}">
                    <a16:creationId xmlns:a16="http://schemas.microsoft.com/office/drawing/2014/main" id="{0A3B9CBE-6996-E8D0-BAC2-50F297C80D34}"/>
                  </a:ext>
                </a:extLst>
              </p:cNvPr>
              <p:cNvPicPr>
                <a:picLocks noChangeAspect="1"/>
              </p:cNvPicPr>
              <p:nvPr/>
            </p:nvPicPr>
            <p:blipFill>
              <a:blip r:embed="rId32"/>
              <a:stretch>
                <a:fillRect/>
              </a:stretch>
            </p:blipFill>
            <p:spPr>
              <a:xfrm>
                <a:off x="-225310" y="7348830"/>
                <a:ext cx="635359" cy="1612891"/>
              </a:xfrm>
              <a:prstGeom prst="rect">
                <a:avLst/>
              </a:prstGeom>
            </p:spPr>
          </p:pic>
          <p:pic>
            <p:nvPicPr>
              <p:cNvPr id="1084" name="図 1083" descr="屋内, 家具, 座る, シャワー が含まれている画像&#10;&#10;AI 生成コンテンツは誤りを含む可能性があります。">
                <a:extLst>
                  <a:ext uri="{FF2B5EF4-FFF2-40B4-BE49-F238E27FC236}">
                    <a16:creationId xmlns:a16="http://schemas.microsoft.com/office/drawing/2014/main" id="{54D27C59-3C52-A76E-03C4-FF19146D9FBD}"/>
                  </a:ext>
                </a:extLst>
              </p:cNvPr>
              <p:cNvPicPr>
                <a:picLocks noChangeAspect="1"/>
              </p:cNvPicPr>
              <p:nvPr/>
            </p:nvPicPr>
            <p:blipFill>
              <a:blip r:embed="rId33"/>
              <a:stretch>
                <a:fillRect/>
              </a:stretch>
            </p:blipFill>
            <p:spPr>
              <a:xfrm>
                <a:off x="1307901" y="7340224"/>
                <a:ext cx="640594" cy="1626180"/>
              </a:xfrm>
              <a:prstGeom prst="rect">
                <a:avLst/>
              </a:prstGeom>
            </p:spPr>
          </p:pic>
          <p:pic>
            <p:nvPicPr>
              <p:cNvPr id="1085" name="図 1084" descr="木製のドア&#10;&#10;AI 生成コンテンツは誤りを含む可能性があります。">
                <a:extLst>
                  <a:ext uri="{FF2B5EF4-FFF2-40B4-BE49-F238E27FC236}">
                    <a16:creationId xmlns:a16="http://schemas.microsoft.com/office/drawing/2014/main" id="{7E9A49D4-9710-AADE-2BC9-9A040D9AF2F9}"/>
                  </a:ext>
                </a:extLst>
              </p:cNvPr>
              <p:cNvPicPr>
                <a:picLocks noChangeAspect="1"/>
              </p:cNvPicPr>
              <p:nvPr/>
            </p:nvPicPr>
            <p:blipFill>
              <a:blip r:embed="rId34"/>
              <a:stretch>
                <a:fillRect/>
              </a:stretch>
            </p:blipFill>
            <p:spPr>
              <a:xfrm>
                <a:off x="557535" y="7338735"/>
                <a:ext cx="632456" cy="1613054"/>
              </a:xfrm>
              <a:prstGeom prst="rect">
                <a:avLst/>
              </a:prstGeom>
            </p:spPr>
          </p:pic>
          <p:pic>
            <p:nvPicPr>
              <p:cNvPr id="1086" name="図 1085" descr="ドアが開いている&#10;&#10;AI 生成コンテンツは誤りを含む可能性があります。">
                <a:extLst>
                  <a:ext uri="{FF2B5EF4-FFF2-40B4-BE49-F238E27FC236}">
                    <a16:creationId xmlns:a16="http://schemas.microsoft.com/office/drawing/2014/main" id="{11131E01-2D6B-0103-E944-E5F24A70B33F}"/>
                  </a:ext>
                </a:extLst>
              </p:cNvPr>
              <p:cNvPicPr>
                <a:picLocks noChangeAspect="1"/>
              </p:cNvPicPr>
              <p:nvPr/>
            </p:nvPicPr>
            <p:blipFill>
              <a:blip r:embed="rId35"/>
              <a:stretch>
                <a:fillRect/>
              </a:stretch>
            </p:blipFill>
            <p:spPr>
              <a:xfrm>
                <a:off x="-985025" y="9419191"/>
                <a:ext cx="635359" cy="1612891"/>
              </a:xfrm>
              <a:prstGeom prst="rect">
                <a:avLst/>
              </a:prstGeom>
            </p:spPr>
          </p:pic>
          <p:pic>
            <p:nvPicPr>
              <p:cNvPr id="1087" name="図 1086" descr="シャワーカーテンが閉まっている&#10;&#10;AI 生成コンテンツは誤りを含む可能性があります。">
                <a:extLst>
                  <a:ext uri="{FF2B5EF4-FFF2-40B4-BE49-F238E27FC236}">
                    <a16:creationId xmlns:a16="http://schemas.microsoft.com/office/drawing/2014/main" id="{C9E2F499-FC29-BAF6-CCD6-075813846DBB}"/>
                  </a:ext>
                </a:extLst>
              </p:cNvPr>
              <p:cNvPicPr>
                <a:picLocks noChangeAspect="1"/>
              </p:cNvPicPr>
              <p:nvPr/>
            </p:nvPicPr>
            <p:blipFill>
              <a:blip r:embed="rId36"/>
              <a:stretch>
                <a:fillRect/>
              </a:stretch>
            </p:blipFill>
            <p:spPr>
              <a:xfrm>
                <a:off x="-221592" y="9419191"/>
                <a:ext cx="635359" cy="1612891"/>
              </a:xfrm>
              <a:prstGeom prst="rect">
                <a:avLst/>
              </a:prstGeom>
            </p:spPr>
          </p:pic>
          <p:sp>
            <p:nvSpPr>
              <p:cNvPr id="192" name="Text Box 283">
                <a:extLst>
                  <a:ext uri="{FF2B5EF4-FFF2-40B4-BE49-F238E27FC236}">
                    <a16:creationId xmlns:a16="http://schemas.microsoft.com/office/drawing/2014/main" id="{49CF4ED0-3E91-B13B-5F0B-7600DA9FA1CE}"/>
                  </a:ext>
                </a:extLst>
              </p:cNvPr>
              <p:cNvSpPr txBox="1">
                <a:spLocks noChangeArrowheads="1"/>
              </p:cNvSpPr>
              <p:nvPr/>
            </p:nvSpPr>
            <p:spPr bwMode="auto">
              <a:xfrm>
                <a:off x="-940234" y="899187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LC</a:t>
                </a:r>
              </a:p>
            </p:txBody>
          </p:sp>
          <p:sp>
            <p:nvSpPr>
              <p:cNvPr id="193" name="Text Box 283">
                <a:extLst>
                  <a:ext uri="{FF2B5EF4-FFF2-40B4-BE49-F238E27FC236}">
                    <a16:creationId xmlns:a16="http://schemas.microsoft.com/office/drawing/2014/main" id="{7E245606-449D-0E21-AA4D-E62E97974764}"/>
                  </a:ext>
                </a:extLst>
              </p:cNvPr>
              <p:cNvSpPr txBox="1">
                <a:spLocks noChangeArrowheads="1"/>
              </p:cNvSpPr>
              <p:nvPr/>
            </p:nvSpPr>
            <p:spPr bwMode="auto">
              <a:xfrm>
                <a:off x="-159723" y="899187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LD</a:t>
                </a:r>
              </a:p>
            </p:txBody>
          </p:sp>
          <p:sp>
            <p:nvSpPr>
              <p:cNvPr id="194" name="Text Box 283">
                <a:extLst>
                  <a:ext uri="{FF2B5EF4-FFF2-40B4-BE49-F238E27FC236}">
                    <a16:creationId xmlns:a16="http://schemas.microsoft.com/office/drawing/2014/main" id="{C926B00A-B8FC-A957-AC0C-3D40BA0C7530}"/>
                  </a:ext>
                </a:extLst>
              </p:cNvPr>
              <p:cNvSpPr txBox="1">
                <a:spLocks noChangeArrowheads="1"/>
              </p:cNvSpPr>
              <p:nvPr/>
            </p:nvSpPr>
            <p:spPr bwMode="auto">
              <a:xfrm>
                <a:off x="610656" y="899187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MC</a:t>
                </a:r>
              </a:p>
            </p:txBody>
          </p:sp>
          <p:sp>
            <p:nvSpPr>
              <p:cNvPr id="195" name="Text Box 283">
                <a:extLst>
                  <a:ext uri="{FF2B5EF4-FFF2-40B4-BE49-F238E27FC236}">
                    <a16:creationId xmlns:a16="http://schemas.microsoft.com/office/drawing/2014/main" id="{55C93BFA-FC54-BFB7-8B5F-6200B22FDACD}"/>
                  </a:ext>
                </a:extLst>
              </p:cNvPr>
              <p:cNvSpPr txBox="1">
                <a:spLocks noChangeArrowheads="1"/>
              </p:cNvSpPr>
              <p:nvPr/>
            </p:nvSpPr>
            <p:spPr bwMode="auto">
              <a:xfrm>
                <a:off x="1339193" y="899187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KC</a:t>
                </a:r>
              </a:p>
            </p:txBody>
          </p:sp>
          <p:sp>
            <p:nvSpPr>
              <p:cNvPr id="196" name="Text Box 283">
                <a:extLst>
                  <a:ext uri="{FF2B5EF4-FFF2-40B4-BE49-F238E27FC236}">
                    <a16:creationId xmlns:a16="http://schemas.microsoft.com/office/drawing/2014/main" id="{5D181631-2443-C546-E618-FAC8FAE8B4E3}"/>
                  </a:ext>
                </a:extLst>
              </p:cNvPr>
              <p:cNvSpPr txBox="1">
                <a:spLocks noChangeArrowheads="1"/>
              </p:cNvSpPr>
              <p:nvPr/>
            </p:nvSpPr>
            <p:spPr bwMode="auto">
              <a:xfrm>
                <a:off x="-985025" y="1108181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LB</a:t>
                </a:r>
              </a:p>
            </p:txBody>
          </p:sp>
          <p:sp>
            <p:nvSpPr>
              <p:cNvPr id="197" name="Text Box 283">
                <a:extLst>
                  <a:ext uri="{FF2B5EF4-FFF2-40B4-BE49-F238E27FC236}">
                    <a16:creationId xmlns:a16="http://schemas.microsoft.com/office/drawing/2014/main" id="{58A88B15-BAC3-5451-7936-56BB1FBF40C7}"/>
                  </a:ext>
                </a:extLst>
              </p:cNvPr>
              <p:cNvSpPr txBox="1">
                <a:spLocks noChangeArrowheads="1"/>
              </p:cNvSpPr>
              <p:nvPr/>
            </p:nvSpPr>
            <p:spPr bwMode="auto">
              <a:xfrm>
                <a:off x="-225207" y="11081810"/>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MK</a:t>
                </a:r>
              </a:p>
            </p:txBody>
          </p:sp>
          <p:sp>
            <p:nvSpPr>
              <p:cNvPr id="198" name="Text Box 291">
                <a:extLst>
                  <a:ext uri="{FF2B5EF4-FFF2-40B4-BE49-F238E27FC236}">
                    <a16:creationId xmlns:a16="http://schemas.microsoft.com/office/drawing/2014/main" id="{A1AA2626-C016-D7A3-6E45-7099953278D3}"/>
                  </a:ext>
                </a:extLst>
              </p:cNvPr>
              <p:cNvSpPr txBox="1">
                <a:spLocks noChangeArrowheads="1"/>
              </p:cNvSpPr>
              <p:nvPr/>
            </p:nvSpPr>
            <p:spPr bwMode="auto">
              <a:xfrm>
                <a:off x="-923253" y="7181011"/>
                <a:ext cx="561341"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採光タイプ</a:t>
                </a:r>
              </a:p>
            </p:txBody>
          </p:sp>
          <p:cxnSp>
            <p:nvCxnSpPr>
              <p:cNvPr id="199" name="直線コネクタ 198">
                <a:extLst>
                  <a:ext uri="{FF2B5EF4-FFF2-40B4-BE49-F238E27FC236}">
                    <a16:creationId xmlns:a16="http://schemas.microsoft.com/office/drawing/2014/main" id="{B188824E-6962-2D1D-ED7E-B5D6133C3883}"/>
                  </a:ext>
                </a:extLst>
              </p:cNvPr>
              <p:cNvCxnSpPr>
                <a:cxnSpLocks/>
              </p:cNvCxnSpPr>
              <p:nvPr/>
            </p:nvCxnSpPr>
            <p:spPr>
              <a:xfrm>
                <a:off x="-306684" y="7246542"/>
                <a:ext cx="3079900"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254" name="グループ化 253">
            <a:extLst>
              <a:ext uri="{FF2B5EF4-FFF2-40B4-BE49-F238E27FC236}">
                <a16:creationId xmlns:a16="http://schemas.microsoft.com/office/drawing/2014/main" id="{A5585695-508E-2687-4509-2704CA47C449}"/>
              </a:ext>
            </a:extLst>
          </p:cNvPr>
          <p:cNvGrpSpPr/>
          <p:nvPr/>
        </p:nvGrpSpPr>
        <p:grpSpPr>
          <a:xfrm>
            <a:off x="4978400" y="4730325"/>
            <a:ext cx="4803672" cy="1986168"/>
            <a:chOff x="4978400" y="4730325"/>
            <a:chExt cx="4803672" cy="1986168"/>
          </a:xfrm>
        </p:grpSpPr>
        <p:sp>
          <p:nvSpPr>
            <p:cNvPr id="390" name="正方形/長方形 389"/>
            <p:cNvSpPr/>
            <p:nvPr/>
          </p:nvSpPr>
          <p:spPr>
            <a:xfrm>
              <a:off x="7339012" y="4914900"/>
              <a:ext cx="2395537" cy="1600200"/>
            </a:xfrm>
            <a:prstGeom prst="rect">
              <a:avLst/>
            </a:prstGeom>
            <a:solidFill>
              <a:schemeClr val="accent6">
                <a:lumMod val="20000"/>
                <a:lumOff val="80000"/>
              </a:scheme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5" name="グループ化 384"/>
            <p:cNvGrpSpPr/>
            <p:nvPr/>
          </p:nvGrpSpPr>
          <p:grpSpPr>
            <a:xfrm>
              <a:off x="4978400" y="4730325"/>
              <a:ext cx="4784726" cy="1944000"/>
              <a:chOff x="6042660" y="4730325"/>
              <a:chExt cx="3718531" cy="1944000"/>
            </a:xfrm>
          </p:grpSpPr>
          <p:sp>
            <p:nvSpPr>
              <p:cNvPr id="439" name="Rectangle 14"/>
              <p:cNvSpPr>
                <a:spLocks noChangeArrowheads="1"/>
              </p:cNvSpPr>
              <p:nvPr/>
            </p:nvSpPr>
            <p:spPr bwMode="auto">
              <a:xfrm>
                <a:off x="6042660" y="4730325"/>
                <a:ext cx="3718531"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a:endParaRPr lang="ja-JP" altLang="en-US" sz="1200" dirty="0">
                  <a:solidFill>
                    <a:prstClr val="black"/>
                  </a:solidFill>
                  <a:latin typeface="ＭＳ Ｐゴシック" panose="020B0600070205080204" pitchFamily="50" charset="-128"/>
                  <a:ea typeface="ＭＳ Ｐゴシック" panose="020B0600070205080204" pitchFamily="50" charset="-128"/>
                </a:endParaRPr>
              </a:p>
            </p:txBody>
          </p:sp>
          <p:sp>
            <p:nvSpPr>
              <p:cNvPr id="440" name="Rectangle 84"/>
              <p:cNvSpPr>
                <a:spLocks noChangeArrowheads="1"/>
              </p:cNvSpPr>
              <p:nvPr/>
            </p:nvSpPr>
            <p:spPr bwMode="auto">
              <a:xfrm>
                <a:off x="6048375" y="4730325"/>
                <a:ext cx="3712816" cy="125412"/>
              </a:xfrm>
              <a:prstGeom prst="rect">
                <a:avLst/>
              </a:prstGeom>
              <a:solidFill>
                <a:srgbClr val="4D4D4D"/>
              </a:solidFill>
              <a:ln w="6350">
                <a:solidFill>
                  <a:srgbClr val="4D4D4D"/>
                </a:solidFill>
                <a:miter lim="800000"/>
                <a:headEnd/>
                <a:tailEnd/>
              </a:ln>
            </p:spPr>
            <p:txBody>
              <a:bodyPr wrap="square" lIns="91427" tIns="0" rIns="91427" bIns="0" anchor="ctr"/>
              <a:lstStyle/>
              <a:p>
                <a:pPr>
                  <a:spcBef>
                    <a:spcPct val="50000"/>
                  </a:spcBef>
                </a:pPr>
                <a:r>
                  <a:rPr lang="ja-JP" altLang="en-US" sz="800" dirty="0">
                    <a:solidFill>
                      <a:prstClr val="white"/>
                    </a:solidFill>
                    <a:latin typeface="ＭＳ Ｐゴシック" panose="020B0600070205080204" pitchFamily="50" charset="-128"/>
                    <a:ea typeface="ＭＳ Ｐゴシック" panose="020B0600070205080204" pitchFamily="50" charset="-128"/>
                  </a:rPr>
                  <a:t>色柄バリエーション</a:t>
                </a:r>
              </a:p>
            </p:txBody>
          </p:sp>
        </p:grpSp>
        <p:grpSp>
          <p:nvGrpSpPr>
            <p:cNvPr id="386" name="グループ化 385"/>
            <p:cNvGrpSpPr/>
            <p:nvPr/>
          </p:nvGrpSpPr>
          <p:grpSpPr>
            <a:xfrm>
              <a:off x="9009166" y="6516438"/>
              <a:ext cx="772906" cy="200055"/>
              <a:chOff x="5597821" y="2873948"/>
              <a:chExt cx="1499718" cy="475569"/>
            </a:xfrm>
          </p:grpSpPr>
          <p:sp>
            <p:nvSpPr>
              <p:cNvPr id="436" name="正方形/長方形 435"/>
              <p:cNvSpPr/>
              <p:nvPr/>
            </p:nvSpPr>
            <p:spPr>
              <a:xfrm>
                <a:off x="6502400" y="2997200"/>
                <a:ext cx="469900" cy="203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437" name="テキスト ボックス 436"/>
              <p:cNvSpPr txBox="1"/>
              <p:nvPr/>
            </p:nvSpPr>
            <p:spPr>
              <a:xfrm>
                <a:off x="6387743" y="2873948"/>
                <a:ext cx="709796" cy="388179"/>
              </a:xfrm>
              <a:prstGeom prst="rect">
                <a:avLst/>
              </a:prstGeom>
              <a:noFill/>
            </p:spPr>
            <p:txBody>
              <a:bodyPr wrap="none" rtlCol="0">
                <a:spAutoFit/>
              </a:bodyPr>
              <a:lstStyle/>
              <a:p>
                <a:pPr algn="ctr"/>
                <a:r>
                  <a:rPr kumimoji="1" lang="en-US" altLang="ja-JP" sz="700" dirty="0">
                    <a:solidFill>
                      <a:schemeClr val="bg1"/>
                    </a:solidFill>
                  </a:rPr>
                  <a:t>NEW</a:t>
                </a:r>
                <a:endParaRPr kumimoji="1" lang="ja-JP" altLang="en-US" sz="700" dirty="0">
                  <a:solidFill>
                    <a:schemeClr val="bg1"/>
                  </a:solidFill>
                </a:endParaRPr>
              </a:p>
            </p:txBody>
          </p:sp>
          <p:sp>
            <p:nvSpPr>
              <p:cNvPr id="438" name="テキスト ボックス 437"/>
              <p:cNvSpPr txBox="1"/>
              <p:nvPr/>
            </p:nvSpPr>
            <p:spPr>
              <a:xfrm>
                <a:off x="5597821" y="2873948"/>
                <a:ext cx="1055053" cy="475569"/>
              </a:xfrm>
              <a:prstGeom prst="rect">
                <a:avLst/>
              </a:prstGeom>
              <a:noFill/>
            </p:spPr>
            <p:txBody>
              <a:bodyPr wrap="none" rtlCol="0">
                <a:spAutoFit/>
              </a:bodyPr>
              <a:lstStyle/>
              <a:p>
                <a:pPr algn="ctr"/>
                <a:r>
                  <a:rPr kumimoji="1" lang="ja-JP" altLang="en-US" sz="700" b="1" dirty="0">
                    <a:solidFill>
                      <a:srgbClr val="C00000"/>
                    </a:solidFill>
                  </a:rPr>
                  <a:t>赤文字＝</a:t>
                </a:r>
              </a:p>
            </p:txBody>
          </p:sp>
        </p:grpSp>
        <p:grpSp>
          <p:nvGrpSpPr>
            <p:cNvPr id="401" name="グループ化 400"/>
            <p:cNvGrpSpPr/>
            <p:nvPr/>
          </p:nvGrpSpPr>
          <p:grpSpPr>
            <a:xfrm>
              <a:off x="5048250" y="5081586"/>
              <a:ext cx="1692462" cy="434772"/>
              <a:chOff x="5048250" y="5175249"/>
              <a:chExt cx="1692462" cy="434772"/>
            </a:xfrm>
          </p:grpSpPr>
          <p:grpSp>
            <p:nvGrpSpPr>
              <p:cNvPr id="418" name="グループ化 417"/>
              <p:cNvGrpSpPr/>
              <p:nvPr/>
            </p:nvGrpSpPr>
            <p:grpSpPr>
              <a:xfrm>
                <a:off x="5048250" y="5175249"/>
                <a:ext cx="1692462" cy="269875"/>
                <a:chOff x="5092700" y="5184775"/>
                <a:chExt cx="1433624" cy="228601"/>
              </a:xfrm>
            </p:grpSpPr>
            <p:pic>
              <p:nvPicPr>
                <p:cNvPr id="422" name="図 421"/>
                <p:cNvPicPr>
                  <a:picLocks noChangeAspect="1"/>
                </p:cNvPicPr>
                <p:nvPr/>
              </p:nvPicPr>
              <p:blipFill rotWithShape="1">
                <a:blip r:embed="rId37"/>
                <a:srcRect l="1745" t="17158" r="69054" b="64379"/>
                <a:stretch/>
              </p:blipFill>
              <p:spPr>
                <a:xfrm>
                  <a:off x="5092700" y="5184775"/>
                  <a:ext cx="457200" cy="228601"/>
                </a:xfrm>
                <a:prstGeom prst="rect">
                  <a:avLst/>
                </a:prstGeom>
              </p:spPr>
            </p:pic>
            <p:pic>
              <p:nvPicPr>
                <p:cNvPr id="423" name="図 422"/>
                <p:cNvPicPr>
                  <a:picLocks noChangeAspect="1"/>
                </p:cNvPicPr>
                <p:nvPr/>
              </p:nvPicPr>
              <p:blipFill rotWithShape="1">
                <a:blip r:embed="rId37"/>
                <a:srcRect l="35407" t="17158" r="35392" b="64379"/>
                <a:stretch/>
              </p:blipFill>
              <p:spPr>
                <a:xfrm>
                  <a:off x="5580943" y="5184775"/>
                  <a:ext cx="457200" cy="228601"/>
                </a:xfrm>
                <a:prstGeom prst="rect">
                  <a:avLst/>
                </a:prstGeom>
              </p:spPr>
            </p:pic>
            <p:pic>
              <p:nvPicPr>
                <p:cNvPr id="424" name="図 423"/>
                <p:cNvPicPr>
                  <a:picLocks noChangeAspect="1"/>
                </p:cNvPicPr>
                <p:nvPr/>
              </p:nvPicPr>
              <p:blipFill rotWithShape="1">
                <a:blip r:embed="rId37"/>
                <a:srcRect l="68866" t="17158" r="1933" b="64379"/>
                <a:stretch/>
              </p:blipFill>
              <p:spPr>
                <a:xfrm>
                  <a:off x="6069124" y="5184775"/>
                  <a:ext cx="457200" cy="228601"/>
                </a:xfrm>
                <a:prstGeom prst="rect">
                  <a:avLst/>
                </a:prstGeom>
              </p:spPr>
            </p:pic>
          </p:grpSp>
          <p:sp>
            <p:nvSpPr>
              <p:cNvPr id="419" name="Text Box 20"/>
              <p:cNvSpPr txBox="1">
                <a:spLocks noChangeArrowheads="1"/>
              </p:cNvSpPr>
              <p:nvPr/>
            </p:nvSpPr>
            <p:spPr bwMode="auto">
              <a:xfrm>
                <a:off x="5057051" y="5456133"/>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ソフト</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ウォールナット柄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420" name="Text Box 20"/>
              <p:cNvSpPr txBox="1">
                <a:spLocks noChangeArrowheads="1"/>
              </p:cNvSpPr>
              <p:nvPr/>
            </p:nvSpPr>
            <p:spPr bwMode="auto">
              <a:xfrm>
                <a:off x="56333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ウォールナット柄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421" name="Text Box 20"/>
              <p:cNvSpPr txBox="1">
                <a:spLocks noChangeArrowheads="1"/>
              </p:cNvSpPr>
              <p:nvPr/>
            </p:nvSpPr>
            <p:spPr bwMode="auto">
              <a:xfrm>
                <a:off x="62036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チェリー柄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grpSp>
        <p:grpSp>
          <p:nvGrpSpPr>
            <p:cNvPr id="402" name="グループ化 401"/>
            <p:cNvGrpSpPr/>
            <p:nvPr/>
          </p:nvGrpSpPr>
          <p:grpSpPr>
            <a:xfrm>
              <a:off x="5057776" y="5080729"/>
              <a:ext cx="2271338" cy="952299"/>
              <a:chOff x="5057776" y="4657722"/>
              <a:chExt cx="2271338" cy="952299"/>
            </a:xfrm>
          </p:grpSpPr>
          <p:grpSp>
            <p:nvGrpSpPr>
              <p:cNvPr id="411" name="グループ化 410"/>
              <p:cNvGrpSpPr/>
              <p:nvPr/>
            </p:nvGrpSpPr>
            <p:grpSpPr>
              <a:xfrm>
                <a:off x="5057776" y="4657722"/>
                <a:ext cx="2263903" cy="787408"/>
                <a:chOff x="5100769" y="4746393"/>
                <a:chExt cx="1917671" cy="666983"/>
              </a:xfrm>
            </p:grpSpPr>
            <p:pic>
              <p:nvPicPr>
                <p:cNvPr id="415" name="図 414"/>
                <p:cNvPicPr>
                  <a:picLocks noChangeAspect="1"/>
                </p:cNvPicPr>
                <p:nvPr/>
              </p:nvPicPr>
              <p:blipFill rotWithShape="1">
                <a:blip r:embed="rId37"/>
                <a:srcRect l="1745" t="45830" r="69054" b="35707"/>
                <a:stretch/>
              </p:blipFill>
              <p:spPr>
                <a:xfrm>
                  <a:off x="5587394" y="5184775"/>
                  <a:ext cx="457200" cy="228601"/>
                </a:xfrm>
                <a:prstGeom prst="rect">
                  <a:avLst/>
                </a:prstGeom>
              </p:spPr>
            </p:pic>
            <p:pic>
              <p:nvPicPr>
                <p:cNvPr id="416" name="図 415"/>
                <p:cNvPicPr>
                  <a:picLocks noChangeAspect="1"/>
                </p:cNvPicPr>
                <p:nvPr/>
              </p:nvPicPr>
              <p:blipFill rotWithShape="1">
                <a:blip r:embed="rId37"/>
                <a:srcRect l="35407" t="45178" r="35392" b="36359"/>
                <a:stretch/>
              </p:blipFill>
              <p:spPr>
                <a:xfrm>
                  <a:off x="6561240" y="4746393"/>
                  <a:ext cx="457200" cy="228601"/>
                </a:xfrm>
                <a:prstGeom prst="rect">
                  <a:avLst/>
                </a:prstGeom>
              </p:spPr>
            </p:pic>
            <p:pic>
              <p:nvPicPr>
                <p:cNvPr id="417" name="図 416"/>
                <p:cNvPicPr>
                  <a:picLocks noChangeAspect="1"/>
                </p:cNvPicPr>
                <p:nvPr/>
              </p:nvPicPr>
              <p:blipFill rotWithShape="1">
                <a:blip r:embed="rId37"/>
                <a:srcRect l="68866" t="46156" r="1933" b="35381"/>
                <a:stretch/>
              </p:blipFill>
              <p:spPr>
                <a:xfrm>
                  <a:off x="5100769" y="5184775"/>
                  <a:ext cx="457200" cy="228601"/>
                </a:xfrm>
                <a:prstGeom prst="rect">
                  <a:avLst/>
                </a:prstGeom>
              </p:spPr>
            </p:pic>
          </p:grpSp>
          <p:sp>
            <p:nvSpPr>
              <p:cNvPr id="412" name="Text Box 20"/>
              <p:cNvSpPr txBox="1">
                <a:spLocks noChangeArrowheads="1"/>
              </p:cNvSpPr>
              <p:nvPr/>
            </p:nvSpPr>
            <p:spPr bwMode="auto">
              <a:xfrm>
                <a:off x="5641061" y="5456133"/>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グレージュ</a:t>
                </a:r>
                <a:endParaRPr lang="en-US" altLang="ja-JP" sz="500"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アッシュ柄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413" name="Text Box 20"/>
              <p:cNvSpPr txBox="1">
                <a:spLocks noChangeArrowheads="1"/>
              </p:cNvSpPr>
              <p:nvPr/>
            </p:nvSpPr>
            <p:spPr bwMode="auto">
              <a:xfrm>
                <a:off x="6790601" y="4938600"/>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イデアオーク柄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414" name="Text Box 20"/>
              <p:cNvSpPr txBox="1">
                <a:spLocks noChangeArrowheads="1"/>
              </p:cNvSpPr>
              <p:nvPr/>
            </p:nvSpPr>
            <p:spPr bwMode="auto">
              <a:xfrm>
                <a:off x="506042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メープル柄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243" name="Text Box 20">
                <a:extLst>
                  <a:ext uri="{FF2B5EF4-FFF2-40B4-BE49-F238E27FC236}">
                    <a16:creationId xmlns:a16="http://schemas.microsoft.com/office/drawing/2014/main" id="{48E04E06-95CD-154B-F6E0-C3CDE68E3415}"/>
                  </a:ext>
                </a:extLst>
              </p:cNvPr>
              <p:cNvSpPr txBox="1">
                <a:spLocks noChangeArrowheads="1"/>
              </p:cNvSpPr>
              <p:nvPr/>
            </p:nvSpPr>
            <p:spPr bwMode="auto">
              <a:xfrm>
                <a:off x="6195613" y="5456133"/>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グレージュ</a:t>
                </a:r>
                <a:endParaRPr lang="en-US" altLang="ja-JP" sz="500" dirty="0">
                  <a:solidFill>
                    <a:srgbClr val="FF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sp>
            <p:nvSpPr>
              <p:cNvPr id="244" name="Text Box 20">
                <a:extLst>
                  <a:ext uri="{FF2B5EF4-FFF2-40B4-BE49-F238E27FC236}">
                    <a16:creationId xmlns:a16="http://schemas.microsoft.com/office/drawing/2014/main" id="{6E7BF2EC-E7C0-CB62-3075-0502C724DEB7}"/>
                  </a:ext>
                </a:extLst>
              </p:cNvPr>
              <p:cNvSpPr txBox="1">
                <a:spLocks noChangeArrowheads="1"/>
              </p:cNvSpPr>
              <p:nvPr/>
            </p:nvSpPr>
            <p:spPr bwMode="auto">
              <a:xfrm>
                <a:off x="67953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ラピスグレー柄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grpSp>
        <p:grpSp>
          <p:nvGrpSpPr>
            <p:cNvPr id="403" name="グループ化 402"/>
            <p:cNvGrpSpPr/>
            <p:nvPr/>
          </p:nvGrpSpPr>
          <p:grpSpPr>
            <a:xfrm>
              <a:off x="5048250" y="6094883"/>
              <a:ext cx="1692462" cy="357828"/>
              <a:chOff x="5048250" y="5175249"/>
              <a:chExt cx="1692462" cy="357828"/>
            </a:xfrm>
          </p:grpSpPr>
          <p:grpSp>
            <p:nvGrpSpPr>
              <p:cNvPr id="404" name="グループ化 403"/>
              <p:cNvGrpSpPr/>
              <p:nvPr/>
            </p:nvGrpSpPr>
            <p:grpSpPr>
              <a:xfrm>
                <a:off x="5048250" y="5175249"/>
                <a:ext cx="1692462" cy="269875"/>
                <a:chOff x="5092700" y="5184775"/>
                <a:chExt cx="1433624" cy="228601"/>
              </a:xfrm>
            </p:grpSpPr>
            <p:pic>
              <p:nvPicPr>
                <p:cNvPr id="408" name="図 407"/>
                <p:cNvPicPr>
                  <a:picLocks noChangeAspect="1"/>
                </p:cNvPicPr>
                <p:nvPr/>
              </p:nvPicPr>
              <p:blipFill rotWithShape="1">
                <a:blip r:embed="rId37"/>
                <a:srcRect l="1745" t="74502" r="69054" b="7035"/>
                <a:stretch/>
              </p:blipFill>
              <p:spPr>
                <a:xfrm>
                  <a:off x="5092700" y="5184775"/>
                  <a:ext cx="457200" cy="228601"/>
                </a:xfrm>
                <a:prstGeom prst="rect">
                  <a:avLst/>
                </a:prstGeom>
              </p:spPr>
            </p:pic>
            <p:pic>
              <p:nvPicPr>
                <p:cNvPr id="409" name="図 408"/>
                <p:cNvPicPr>
                  <a:picLocks noChangeAspect="1"/>
                </p:cNvPicPr>
                <p:nvPr/>
              </p:nvPicPr>
              <p:blipFill rotWithShape="1">
                <a:blip r:embed="rId37"/>
                <a:srcRect l="35407" t="73524" r="35392" b="8013"/>
                <a:stretch/>
              </p:blipFill>
              <p:spPr>
                <a:xfrm>
                  <a:off x="5580943" y="5184775"/>
                  <a:ext cx="457200" cy="228601"/>
                </a:xfrm>
                <a:prstGeom prst="rect">
                  <a:avLst/>
                </a:prstGeom>
              </p:spPr>
            </p:pic>
            <p:pic>
              <p:nvPicPr>
                <p:cNvPr id="410" name="図 409"/>
                <p:cNvPicPr>
                  <a:picLocks noChangeAspect="1"/>
                </p:cNvPicPr>
                <p:nvPr/>
              </p:nvPicPr>
              <p:blipFill rotWithShape="1">
                <a:blip r:embed="rId37"/>
                <a:srcRect l="68866" t="74502" r="1933" b="7035"/>
                <a:stretch/>
              </p:blipFill>
              <p:spPr>
                <a:xfrm>
                  <a:off x="6069124" y="5184775"/>
                  <a:ext cx="457200" cy="228601"/>
                </a:xfrm>
                <a:prstGeom prst="rect">
                  <a:avLst/>
                </a:prstGeom>
                <a:ln w="3175">
                  <a:solidFill>
                    <a:schemeClr val="tx1">
                      <a:lumMod val="65000"/>
                      <a:lumOff val="35000"/>
                    </a:schemeClr>
                  </a:solidFill>
                </a:ln>
              </p:spPr>
            </p:pic>
          </p:grpSp>
          <p:sp>
            <p:nvSpPr>
              <p:cNvPr id="405" name="Text Box 20"/>
              <p:cNvSpPr txBox="1">
                <a:spLocks noChangeArrowheads="1"/>
              </p:cNvSpPr>
              <p:nvPr/>
            </p:nvSpPr>
            <p:spPr bwMode="auto">
              <a:xfrm>
                <a:off x="5057051"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ホワイトオーク柄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406" name="Text Box 20"/>
              <p:cNvSpPr txBox="1">
                <a:spLocks noChangeArrowheads="1"/>
              </p:cNvSpPr>
              <p:nvPr/>
            </p:nvSpPr>
            <p:spPr bwMode="auto">
              <a:xfrm>
                <a:off x="56333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ホワイトアッシュ柄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407" name="Text Box 20"/>
              <p:cNvSpPr txBox="1">
                <a:spLocks noChangeArrowheads="1"/>
              </p:cNvSpPr>
              <p:nvPr/>
            </p:nvSpPr>
            <p:spPr bwMode="auto">
              <a:xfrm>
                <a:off x="62036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err="1">
                    <a:solidFill>
                      <a:prstClr val="black"/>
                    </a:solidFill>
                    <a:latin typeface="ＭＳ Ｐゴシック" panose="020B0600070205080204" pitchFamily="50" charset="-128"/>
                    <a:ea typeface="ＭＳ Ｐゴシック" panose="020B0600070205080204" pitchFamily="50" charset="-128"/>
                  </a:rPr>
                  <a:t>しっ</a:t>
                </a:r>
                <a:r>
                  <a:rPr lang="ja-JP" altLang="en-US" sz="500" dirty="0">
                    <a:solidFill>
                      <a:prstClr val="black"/>
                    </a:solidFill>
                    <a:latin typeface="ＭＳ Ｐゴシック" panose="020B0600070205080204" pitchFamily="50" charset="-128"/>
                    <a:ea typeface="ＭＳ Ｐゴシック" panose="020B0600070205080204" pitchFamily="50" charset="-128"/>
                  </a:rPr>
                  <a:t>くいホワイト柄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grpSp>
        <p:grpSp>
          <p:nvGrpSpPr>
            <p:cNvPr id="218" name="グループ化 217">
              <a:extLst>
                <a:ext uri="{FF2B5EF4-FFF2-40B4-BE49-F238E27FC236}">
                  <a16:creationId xmlns:a16="http://schemas.microsoft.com/office/drawing/2014/main" id="{3836C442-5AC2-5B90-1DF8-98F8F2575130}"/>
                </a:ext>
              </a:extLst>
            </p:cNvPr>
            <p:cNvGrpSpPr/>
            <p:nvPr/>
          </p:nvGrpSpPr>
          <p:grpSpPr>
            <a:xfrm>
              <a:off x="7397712" y="5079897"/>
              <a:ext cx="2266161" cy="914618"/>
              <a:chOff x="6838946" y="5079897"/>
              <a:chExt cx="2266161" cy="914618"/>
            </a:xfrm>
          </p:grpSpPr>
          <p:pic>
            <p:nvPicPr>
              <p:cNvPr id="395" name="図 394"/>
              <p:cNvPicPr>
                <a:picLocks noChangeAspect="1"/>
              </p:cNvPicPr>
              <p:nvPr/>
            </p:nvPicPr>
            <p:blipFill rotWithShape="1">
              <a:blip r:embed="rId38"/>
              <a:srcRect l="2658" t="18674" r="68562" b="56770"/>
              <a:stretch/>
            </p:blipFill>
            <p:spPr>
              <a:xfrm>
                <a:off x="6838946" y="5593824"/>
                <a:ext cx="523875" cy="323851"/>
              </a:xfrm>
              <a:prstGeom prst="rect">
                <a:avLst/>
              </a:prstGeom>
            </p:spPr>
          </p:pic>
          <p:pic>
            <p:nvPicPr>
              <p:cNvPr id="396" name="図 395"/>
              <p:cNvPicPr>
                <a:picLocks noChangeAspect="1"/>
              </p:cNvPicPr>
              <p:nvPr/>
            </p:nvPicPr>
            <p:blipFill rotWithShape="1">
              <a:blip r:embed="rId38"/>
              <a:srcRect l="35886" t="18674" r="35334" b="56770"/>
              <a:stretch/>
            </p:blipFill>
            <p:spPr>
              <a:xfrm>
                <a:off x="7401245" y="5593824"/>
                <a:ext cx="523875" cy="323851"/>
              </a:xfrm>
              <a:prstGeom prst="rect">
                <a:avLst/>
              </a:prstGeom>
            </p:spPr>
          </p:pic>
          <p:sp>
            <p:nvSpPr>
              <p:cNvPr id="397" name="Text Box 20"/>
              <p:cNvSpPr txBox="1">
                <a:spLocks noChangeArrowheads="1"/>
              </p:cNvSpPr>
              <p:nvPr/>
            </p:nvSpPr>
            <p:spPr bwMode="auto">
              <a:xfrm>
                <a:off x="6839097" y="5917571"/>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ソイルブラック柄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398" name="Text Box 20"/>
              <p:cNvSpPr txBox="1">
                <a:spLocks noChangeArrowheads="1"/>
              </p:cNvSpPr>
              <p:nvPr/>
            </p:nvSpPr>
            <p:spPr bwMode="auto">
              <a:xfrm>
                <a:off x="7396482" y="5917571"/>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パールグレー柄</a:t>
                </a:r>
                <a:endParaRPr lang="ja-JP" altLang="en-US" sz="500" kern="0" dirty="0">
                  <a:latin typeface="ＭＳ Ｐゴシック" panose="020B0600070205080204" pitchFamily="50" charset="-128"/>
                  <a:ea typeface="ＭＳ Ｐゴシック" panose="020B0600070205080204" pitchFamily="50" charset="-128"/>
                </a:endParaRPr>
              </a:p>
            </p:txBody>
          </p:sp>
          <p:grpSp>
            <p:nvGrpSpPr>
              <p:cNvPr id="425" name="グループ化 424"/>
              <p:cNvGrpSpPr/>
              <p:nvPr/>
            </p:nvGrpSpPr>
            <p:grpSpPr>
              <a:xfrm>
                <a:off x="6838950" y="5079897"/>
                <a:ext cx="2266157" cy="474201"/>
                <a:chOff x="6838950" y="5204609"/>
                <a:chExt cx="2266157" cy="474201"/>
              </a:xfrm>
            </p:grpSpPr>
            <p:pic>
              <p:nvPicPr>
                <p:cNvPr id="430" name="図 429"/>
                <p:cNvPicPr>
                  <a:picLocks noChangeAspect="1"/>
                </p:cNvPicPr>
                <p:nvPr/>
              </p:nvPicPr>
              <p:blipFill rotWithShape="1">
                <a:blip r:embed="rId39"/>
                <a:srcRect l="1936" t="19630" r="69443" b="56254"/>
                <a:stretch/>
              </p:blipFill>
              <p:spPr>
                <a:xfrm>
                  <a:off x="6838950" y="5204609"/>
                  <a:ext cx="533400" cy="315129"/>
                </a:xfrm>
                <a:prstGeom prst="rect">
                  <a:avLst/>
                </a:prstGeom>
              </p:spPr>
            </p:pic>
            <p:pic>
              <p:nvPicPr>
                <p:cNvPr id="431" name="図 430"/>
                <p:cNvPicPr>
                  <a:picLocks noChangeAspect="1"/>
                </p:cNvPicPr>
                <p:nvPr/>
              </p:nvPicPr>
              <p:blipFill rotWithShape="1">
                <a:blip r:embed="rId39"/>
                <a:srcRect l="35412" t="19630" r="35967" b="56254"/>
                <a:stretch/>
              </p:blipFill>
              <p:spPr>
                <a:xfrm>
                  <a:off x="7410798" y="5204609"/>
                  <a:ext cx="533400" cy="315129"/>
                </a:xfrm>
                <a:prstGeom prst="rect">
                  <a:avLst/>
                </a:prstGeom>
              </p:spPr>
            </p:pic>
            <p:pic>
              <p:nvPicPr>
                <p:cNvPr id="432" name="図 431"/>
                <p:cNvPicPr>
                  <a:picLocks noChangeAspect="1"/>
                </p:cNvPicPr>
                <p:nvPr/>
              </p:nvPicPr>
              <p:blipFill rotWithShape="1">
                <a:blip r:embed="rId39"/>
                <a:srcRect l="67866" t="19630" r="3513" b="56254"/>
                <a:stretch/>
              </p:blipFill>
              <p:spPr>
                <a:xfrm>
                  <a:off x="7977336" y="5204609"/>
                  <a:ext cx="533400" cy="315129"/>
                </a:xfrm>
                <a:prstGeom prst="rect">
                  <a:avLst/>
                </a:prstGeom>
              </p:spPr>
            </p:pic>
            <p:sp>
              <p:nvSpPr>
                <p:cNvPr id="433" name="Text Box 20"/>
                <p:cNvSpPr txBox="1">
                  <a:spLocks noChangeArrowheads="1"/>
                </p:cNvSpPr>
                <p:nvPr/>
              </p:nvSpPr>
              <p:spPr bwMode="auto">
                <a:xfrm>
                  <a:off x="6847751" y="552439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ブラック</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434" name="Text Box 20"/>
                <p:cNvSpPr txBox="1">
                  <a:spLocks noChangeArrowheads="1"/>
                </p:cNvSpPr>
                <p:nvPr/>
              </p:nvSpPr>
              <p:spPr bwMode="auto">
                <a:xfrm>
                  <a:off x="7422987" y="552439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ネイビー</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435" name="Text Box 20"/>
                <p:cNvSpPr txBox="1">
                  <a:spLocks noChangeArrowheads="1"/>
                </p:cNvSpPr>
                <p:nvPr/>
              </p:nvSpPr>
              <p:spPr bwMode="auto">
                <a:xfrm>
                  <a:off x="7991625" y="552439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ブルーグレー</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210" name="Text Box 20">
                  <a:extLst>
                    <a:ext uri="{FF2B5EF4-FFF2-40B4-BE49-F238E27FC236}">
                      <a16:creationId xmlns:a16="http://schemas.microsoft.com/office/drawing/2014/main" id="{CBB7A400-FC98-A685-A02E-618DB874FFBB}"/>
                    </a:ext>
                  </a:extLst>
                </p:cNvPr>
                <p:cNvSpPr txBox="1">
                  <a:spLocks noChangeArrowheads="1"/>
                </p:cNvSpPr>
                <p:nvPr/>
              </p:nvSpPr>
              <p:spPr bwMode="auto">
                <a:xfrm>
                  <a:off x="8571307" y="5524922"/>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ペールグリーン</a:t>
                  </a:r>
                  <a:endParaRPr lang="en-US" altLang="ja-JP" sz="500" dirty="0">
                    <a:solidFill>
                      <a:srgbClr val="FF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grpSp>
          <p:pic>
            <p:nvPicPr>
              <p:cNvPr id="209" name="図 208">
                <a:extLst>
                  <a:ext uri="{FF2B5EF4-FFF2-40B4-BE49-F238E27FC236}">
                    <a16:creationId xmlns:a16="http://schemas.microsoft.com/office/drawing/2014/main" id="{B6A0C7F2-3AD5-D63B-0C3F-657579FE4621}"/>
                  </a:ext>
                </a:extLst>
              </p:cNvPr>
              <p:cNvPicPr>
                <a:picLocks noChangeAspect="1"/>
              </p:cNvPicPr>
              <p:nvPr/>
            </p:nvPicPr>
            <p:blipFill>
              <a:blip r:embed="rId40"/>
              <a:srcRect l="9252" r="9819"/>
              <a:stretch>
                <a:fillRect/>
              </a:stretch>
            </p:blipFill>
            <p:spPr>
              <a:xfrm>
                <a:off x="8563755" y="5084088"/>
                <a:ext cx="515952" cy="305734"/>
              </a:xfrm>
              <a:prstGeom prst="rect">
                <a:avLst/>
              </a:prstGeom>
            </p:spPr>
          </p:pic>
        </p:grpSp>
        <p:sp>
          <p:nvSpPr>
            <p:cNvPr id="216" name="Text Box 291">
              <a:extLst>
                <a:ext uri="{FF2B5EF4-FFF2-40B4-BE49-F238E27FC236}">
                  <a16:creationId xmlns:a16="http://schemas.microsoft.com/office/drawing/2014/main" id="{3FDE85CD-732D-7D46-BED8-393299620F28}"/>
                </a:ext>
              </a:extLst>
            </p:cNvPr>
            <p:cNvSpPr txBox="1">
              <a:spLocks noChangeArrowheads="1"/>
            </p:cNvSpPr>
            <p:nvPr/>
          </p:nvSpPr>
          <p:spPr bwMode="auto">
            <a:xfrm>
              <a:off x="7427118" y="4940552"/>
              <a:ext cx="1671638"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ja-JP" altLang="en-US" sz="700" b="1" dirty="0">
                  <a:solidFill>
                    <a:srgbClr val="000000"/>
                  </a:solidFill>
                  <a:latin typeface="ＭＳ Ｐゴシック" panose="020B0600070205080204" pitchFamily="50" charset="-128"/>
                  <a:ea typeface="ＭＳ Ｐゴシック" panose="020B0600070205080204" pitchFamily="50" charset="-128"/>
                </a:rPr>
                <a:t>セレクトカラー</a:t>
              </a:r>
            </a:p>
          </p:txBody>
        </p:sp>
        <p:pic>
          <p:nvPicPr>
            <p:cNvPr id="240" name="図 239">
              <a:extLst>
                <a:ext uri="{FF2B5EF4-FFF2-40B4-BE49-F238E27FC236}">
                  <a16:creationId xmlns:a16="http://schemas.microsoft.com/office/drawing/2014/main" id="{55AEA08A-5919-9F12-6922-B04F460A71EF}"/>
                </a:ext>
              </a:extLst>
            </p:cNvPr>
            <p:cNvPicPr>
              <a:picLocks noChangeAspect="1"/>
            </p:cNvPicPr>
            <p:nvPr/>
          </p:nvPicPr>
          <p:blipFill>
            <a:blip r:embed="rId41"/>
            <a:srcRect r="1785"/>
            <a:stretch>
              <a:fillRect/>
            </a:stretch>
          </p:blipFill>
          <p:spPr>
            <a:xfrm>
              <a:off x="6197261" y="5602303"/>
              <a:ext cx="553051" cy="265038"/>
            </a:xfrm>
            <a:prstGeom prst="rect">
              <a:avLst/>
            </a:prstGeom>
          </p:spPr>
        </p:pic>
        <p:pic>
          <p:nvPicPr>
            <p:cNvPr id="242" name="図 241">
              <a:extLst>
                <a:ext uri="{FF2B5EF4-FFF2-40B4-BE49-F238E27FC236}">
                  <a16:creationId xmlns:a16="http://schemas.microsoft.com/office/drawing/2014/main" id="{05698C2A-48CB-6B8A-AF7A-5D41255FAA2F}"/>
                </a:ext>
              </a:extLst>
            </p:cNvPr>
            <p:cNvPicPr>
              <a:picLocks noChangeAspect="1"/>
            </p:cNvPicPr>
            <p:nvPr/>
          </p:nvPicPr>
          <p:blipFill>
            <a:blip r:embed="rId42"/>
            <a:srcRect r="5566"/>
            <a:stretch>
              <a:fillRect/>
            </a:stretch>
          </p:blipFill>
          <p:spPr>
            <a:xfrm>
              <a:off x="6795314" y="5602303"/>
              <a:ext cx="522267" cy="265038"/>
            </a:xfrm>
            <a:prstGeom prst="rect">
              <a:avLst/>
            </a:prstGeom>
          </p:spPr>
        </p:pic>
        <p:sp>
          <p:nvSpPr>
            <p:cNvPr id="253" name="テキスト ボックス 252">
              <a:extLst>
                <a:ext uri="{FF2B5EF4-FFF2-40B4-BE49-F238E27FC236}">
                  <a16:creationId xmlns:a16="http://schemas.microsoft.com/office/drawing/2014/main" id="{16612F60-10FF-280C-811F-EE2AF3DB818B}"/>
                </a:ext>
              </a:extLst>
            </p:cNvPr>
            <p:cNvSpPr txBox="1"/>
            <p:nvPr/>
          </p:nvSpPr>
          <p:spPr>
            <a:xfrm>
              <a:off x="8652767" y="6256545"/>
              <a:ext cx="1125121" cy="253916"/>
            </a:xfrm>
            <a:prstGeom prst="rect">
              <a:avLst/>
            </a:prstGeom>
            <a:noFill/>
          </p:spPr>
          <p:txBody>
            <a:bodyPr wrap="square" rtlCol="0">
              <a:spAutoFit/>
            </a:bodyPr>
            <a:lstStyle/>
            <a:p>
              <a:pPr algn="ctr"/>
              <a:r>
                <a:rPr kumimoji="1" lang="ja-JP" altLang="en-US" sz="1050" dirty="0">
                  <a:solidFill>
                    <a:srgbClr val="C00000"/>
                  </a:solidFill>
                </a:rPr>
                <a:t>＋</a:t>
              </a:r>
              <a:r>
                <a:rPr kumimoji="1" lang="en-US" altLang="ja-JP" sz="1050" dirty="0">
                  <a:solidFill>
                    <a:srgbClr val="C00000"/>
                  </a:solidFill>
                </a:rPr>
                <a:t>18,000</a:t>
              </a:r>
              <a:r>
                <a:rPr kumimoji="1" lang="ja-JP" altLang="en-US" sz="1050" dirty="0">
                  <a:solidFill>
                    <a:srgbClr val="C00000"/>
                  </a:solidFill>
                </a:rPr>
                <a:t>円 </a:t>
              </a:r>
              <a:r>
                <a:rPr kumimoji="1" lang="en-US" altLang="ja-JP" sz="1050" dirty="0">
                  <a:solidFill>
                    <a:srgbClr val="C00000"/>
                  </a:solidFill>
                </a:rPr>
                <a:t>UP</a:t>
              </a:r>
              <a:endParaRPr kumimoji="1" lang="ja-JP" altLang="en-US" sz="1050" dirty="0">
                <a:solidFill>
                  <a:srgbClr val="C00000"/>
                </a:solidFill>
              </a:endParaRPr>
            </a:p>
          </p:txBody>
        </p:sp>
      </p:grpSp>
    </p:spTree>
    <p:extLst>
      <p:ext uri="{BB962C8B-B14F-4D97-AF65-F5344CB8AC3E}">
        <p14:creationId xmlns:p14="http://schemas.microsoft.com/office/powerpoint/2010/main" val="3302737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グループ化 81"/>
          <p:cNvGrpSpPr/>
          <p:nvPr/>
        </p:nvGrpSpPr>
        <p:grpSpPr>
          <a:xfrm>
            <a:off x="109091" y="3887985"/>
            <a:ext cx="3157200" cy="1944000"/>
            <a:chOff x="3706453" y="894252"/>
            <a:chExt cx="3157200" cy="1944000"/>
          </a:xfrm>
        </p:grpSpPr>
        <p:pic>
          <p:nvPicPr>
            <p:cNvPr id="83" name="Picture 50" descr="http://www2.panasonic.biz/es/sumai/gazou/bicon/CA182AHND-PA0050010.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930547" y="1139948"/>
              <a:ext cx="848311" cy="869519"/>
            </a:xfrm>
            <a:prstGeom prst="rect">
              <a:avLst/>
            </a:prstGeom>
            <a:noFill/>
            <a:extLst>
              <a:ext uri="{909E8E84-426E-40DD-AFC4-6F175D3DCCD1}">
                <a14:hiddenFill xmlns:a14="http://schemas.microsoft.com/office/drawing/2010/main">
                  <a:solidFill>
                    <a:srgbClr val="FFFFFF"/>
                  </a:solidFill>
                </a14:hiddenFill>
              </a:ext>
            </a:extLst>
          </p:spPr>
        </p:pic>
        <p:sp>
          <p:nvSpPr>
            <p:cNvPr id="84" name="正方形/長方形 83"/>
            <p:cNvSpPr/>
            <p:nvPr/>
          </p:nvSpPr>
          <p:spPr>
            <a:xfrm>
              <a:off x="3930712" y="2043550"/>
              <a:ext cx="1136673" cy="184666"/>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ワイルドオーク柄</a:t>
              </a:r>
              <a:endParaRPr lang="en-US" altLang="ja-JP" sz="600" dirty="0">
                <a:latin typeface="ＭＳ Ｐゴシック" panose="020B0600070205080204" pitchFamily="50" charset="-128"/>
                <a:ea typeface="ＭＳ Ｐゴシック" panose="020B0600070205080204" pitchFamily="50" charset="-128"/>
              </a:endParaRPr>
            </a:p>
            <a:p>
              <a:r>
                <a:rPr lang="ja-JP" altLang="en-US" sz="600" dirty="0">
                  <a:latin typeface="ＭＳ Ｐゴシック" panose="020B0600070205080204" pitchFamily="50" charset="-128"/>
                  <a:ea typeface="ＭＳ Ｐゴシック" panose="020B0600070205080204" pitchFamily="50" charset="-128"/>
                </a:rPr>
                <a:t>（塗装対応）</a:t>
              </a:r>
              <a:r>
                <a:rPr lang="en-US" altLang="ja-JP" sz="400" dirty="0">
                  <a:latin typeface="ＭＳ Ｐゴシック" panose="020B0600070205080204" pitchFamily="50" charset="-128"/>
                  <a:ea typeface="ＭＳ Ｐゴシック" panose="020B0600070205080204" pitchFamily="50" charset="-128"/>
                </a:rPr>
                <a:t>※</a:t>
              </a:r>
              <a:endParaRPr lang="ja-JP" altLang="en-US" sz="400" dirty="0">
                <a:latin typeface="ＭＳ Ｐゴシック" panose="020B0600070205080204" pitchFamily="50" charset="-128"/>
                <a:ea typeface="ＭＳ Ｐゴシック" panose="020B0600070205080204" pitchFamily="50" charset="-128"/>
              </a:endParaRPr>
            </a:p>
          </p:txBody>
        </p:sp>
        <p:sp>
          <p:nvSpPr>
            <p:cNvPr id="85" name="Rectangle 14"/>
            <p:cNvSpPr>
              <a:spLocks noChangeArrowheads="1"/>
            </p:cNvSpPr>
            <p:nvPr/>
          </p:nvSpPr>
          <p:spPr bwMode="auto">
            <a:xfrm>
              <a:off x="3706453" y="894252"/>
              <a:ext cx="3157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a:endParaRPr lang="ja-JP" altLang="en-US" sz="1200" dirty="0">
                <a:solidFill>
                  <a:prstClr val="black"/>
                </a:solidFill>
                <a:latin typeface="ＭＳ Ｐゴシック" panose="020B0600070205080204" pitchFamily="50" charset="-128"/>
                <a:ea typeface="ＭＳ Ｐゴシック" panose="020B0600070205080204" pitchFamily="50" charset="-128"/>
              </a:endParaRPr>
            </a:p>
          </p:txBody>
        </p:sp>
        <p:sp>
          <p:nvSpPr>
            <p:cNvPr id="86" name="Rectangle 84"/>
            <p:cNvSpPr>
              <a:spLocks noChangeArrowheads="1"/>
            </p:cNvSpPr>
            <p:nvPr/>
          </p:nvSpPr>
          <p:spPr bwMode="auto">
            <a:xfrm>
              <a:off x="3706453" y="894253"/>
              <a:ext cx="3157200" cy="125412"/>
            </a:xfrm>
            <a:prstGeom prst="rect">
              <a:avLst/>
            </a:prstGeom>
            <a:solidFill>
              <a:srgbClr val="4D4D4D"/>
            </a:solidFill>
            <a:ln w="6350">
              <a:solidFill>
                <a:srgbClr val="4D4D4D"/>
              </a:solidFill>
              <a:miter lim="800000"/>
              <a:headEnd/>
              <a:tailEnd/>
            </a:ln>
          </p:spPr>
          <p:txBody>
            <a:bodyPr wrap="square" lIns="91427" tIns="0" rIns="91427" bIns="0" anchor="ctr"/>
            <a:lstStyle/>
            <a:p>
              <a:pPr>
                <a:spcBef>
                  <a:spcPct val="50000"/>
                </a:spcBef>
              </a:pPr>
              <a:r>
                <a:rPr lang="ja-JP" altLang="en-US" sz="800" dirty="0">
                  <a:solidFill>
                    <a:prstClr val="white"/>
                  </a:solidFill>
                  <a:latin typeface="ＭＳ Ｐゴシック" panose="020B0600070205080204" pitchFamily="50" charset="-128"/>
                  <a:ea typeface="ＭＳ Ｐゴシック" panose="020B0600070205080204" pitchFamily="50" charset="-128"/>
                </a:rPr>
                <a:t>カラーバリエーション</a:t>
              </a:r>
            </a:p>
          </p:txBody>
        </p:sp>
        <p:sp>
          <p:nvSpPr>
            <p:cNvPr id="87" name="Rectangle 84"/>
            <p:cNvSpPr>
              <a:spLocks noChangeArrowheads="1"/>
            </p:cNvSpPr>
            <p:nvPr/>
          </p:nvSpPr>
          <p:spPr bwMode="auto">
            <a:xfrm>
              <a:off x="3706453" y="894252"/>
              <a:ext cx="3157200" cy="125412"/>
            </a:xfrm>
            <a:prstGeom prst="rect">
              <a:avLst/>
            </a:prstGeom>
            <a:solidFill>
              <a:srgbClr val="4D4D4D"/>
            </a:solidFill>
            <a:ln w="6350">
              <a:solidFill>
                <a:srgbClr val="4D4D4D"/>
              </a:solidFill>
              <a:miter lim="800000"/>
              <a:headEnd/>
              <a:tailEnd/>
            </a:ln>
          </p:spPr>
          <p:txBody>
            <a:bodyPr wrap="square" lIns="91427" tIns="0" rIns="91427" bIns="0" anchor="ctr"/>
            <a:lstStyle/>
            <a:p>
              <a:pPr>
                <a:spcBef>
                  <a:spcPct val="50000"/>
                </a:spcBef>
              </a:pPr>
              <a:r>
                <a:rPr lang="ja-JP" altLang="en-US" sz="800" dirty="0">
                  <a:solidFill>
                    <a:prstClr val="white"/>
                  </a:solidFill>
                  <a:latin typeface="ＭＳ Ｐゴシック" pitchFamily="50" charset="-128"/>
                  <a:ea typeface="ＭＳ Ｐゴシック" panose="020B0600070205080204" pitchFamily="50" charset="-128"/>
                </a:rPr>
                <a:t>ワイルドオーク柄（塗装対応）</a:t>
              </a:r>
            </a:p>
          </p:txBody>
        </p:sp>
        <p:sp>
          <p:nvSpPr>
            <p:cNvPr id="88" name="正方形/長方形 87"/>
            <p:cNvSpPr/>
            <p:nvPr/>
          </p:nvSpPr>
          <p:spPr>
            <a:xfrm>
              <a:off x="5132766" y="2043550"/>
              <a:ext cx="1604497" cy="415498"/>
            </a:xfrm>
            <a:prstGeom prst="rect">
              <a:avLst/>
            </a:prstGeom>
          </p:spPr>
          <p:txBody>
            <a:bodyPr wrap="square" lIns="0" tIns="0" rIns="0" bIns="0">
              <a:spAutoFit/>
            </a:bodyPr>
            <a:lstStyle/>
            <a:p>
              <a:r>
                <a:rPr lang="en-US" altLang="ja-JP" sz="700" dirty="0">
                  <a:latin typeface="ＭＳ Ｐゴシック" panose="020B0600070205080204" pitchFamily="50" charset="-128"/>
                  <a:ea typeface="ＭＳ Ｐゴシック" panose="020B0600070205080204" pitchFamily="50" charset="-128"/>
                </a:rPr>
                <a:t>DIY</a:t>
              </a:r>
              <a:r>
                <a:rPr lang="ja-JP" altLang="en-US" sz="700" dirty="0">
                  <a:latin typeface="ＭＳ Ｐゴシック" panose="020B0600070205080204" pitchFamily="50" charset="-128"/>
                  <a:ea typeface="ＭＳ Ｐゴシック" panose="020B0600070205080204" pitchFamily="50" charset="-128"/>
                </a:rPr>
                <a:t>が初めての方でも気軽にセルフ</a:t>
              </a:r>
              <a:endParaRPr lang="en-US" altLang="ja-JP" sz="700" dirty="0">
                <a:latin typeface="ＭＳ Ｐゴシック" panose="020B0600070205080204" pitchFamily="50" charset="-128"/>
                <a:ea typeface="ＭＳ Ｐゴシック" panose="020B0600070205080204" pitchFamily="50" charset="-128"/>
              </a:endParaRPr>
            </a:p>
            <a:p>
              <a:r>
                <a:rPr lang="ja-JP" altLang="en-US" sz="700" dirty="0">
                  <a:latin typeface="ＭＳ Ｐゴシック" panose="020B0600070205080204" pitchFamily="50" charset="-128"/>
                  <a:ea typeface="ＭＳ Ｐゴシック" panose="020B0600070205080204" pitchFamily="50" charset="-128"/>
                </a:rPr>
                <a:t>ペイントできるドアをご用意しました。</a:t>
              </a:r>
              <a:endParaRPr lang="en-US" altLang="ja-JP" sz="700" dirty="0">
                <a:latin typeface="ＭＳ Ｐゴシック" panose="020B0600070205080204" pitchFamily="50" charset="-128"/>
                <a:ea typeface="ＭＳ Ｐゴシック" panose="020B0600070205080204" pitchFamily="50" charset="-128"/>
              </a:endParaRPr>
            </a:p>
            <a:p>
              <a:r>
                <a:rPr lang="ja-JP" altLang="en-US" sz="700" dirty="0">
                  <a:latin typeface="ＭＳ Ｐゴシック" panose="020B0600070205080204" pitchFamily="50" charset="-128"/>
                  <a:ea typeface="ＭＳ Ｐゴシック" panose="020B0600070205080204" pitchFamily="50" charset="-128"/>
                </a:rPr>
                <a:t>好きな色に塗って、お部屋のアクセントに。</a:t>
              </a:r>
            </a:p>
            <a:p>
              <a:r>
                <a:rPr lang="en-US" altLang="ja-JP" sz="600" dirty="0">
                  <a:latin typeface="ＭＳ Ｐゴシック" panose="020B0600070205080204" pitchFamily="50" charset="-128"/>
                  <a:ea typeface="ＭＳ Ｐゴシック" panose="020B0600070205080204" pitchFamily="50" charset="-128"/>
                </a:rPr>
                <a:t>※</a:t>
              </a:r>
              <a:r>
                <a:rPr lang="ja-JP" altLang="en-US" sz="600" dirty="0">
                  <a:latin typeface="ＭＳ Ｐゴシック" panose="020B0600070205080204" pitchFamily="50" charset="-128"/>
                  <a:ea typeface="ＭＳ Ｐゴシック" panose="020B0600070205080204" pitchFamily="50" charset="-128"/>
                </a:rPr>
                <a:t>ワイルドオーク柄のみ対応</a:t>
              </a:r>
            </a:p>
          </p:txBody>
        </p:sp>
        <p:pic>
          <p:nvPicPr>
            <p:cNvPr id="89" name="Picture 2" descr="http://www2.panasonic.biz/es/sumai/gazou/bicon/CA182AHND-PA0050213.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137267" y="1139950"/>
              <a:ext cx="1329952" cy="869518"/>
            </a:xfrm>
            <a:prstGeom prst="rect">
              <a:avLst/>
            </a:prstGeom>
            <a:noFill/>
            <a:extLst>
              <a:ext uri="{909E8E84-426E-40DD-AFC4-6F175D3DCCD1}">
                <a14:hiddenFill xmlns:a14="http://schemas.microsoft.com/office/drawing/2010/main">
                  <a:solidFill>
                    <a:srgbClr val="FFFFFF"/>
                  </a:solidFill>
                </a14:hiddenFill>
              </a:ext>
            </a:extLst>
          </p:spPr>
        </p:pic>
        <p:sp>
          <p:nvSpPr>
            <p:cNvPr id="90" name="正方形/長方形 89"/>
            <p:cNvSpPr/>
            <p:nvPr/>
          </p:nvSpPr>
          <p:spPr>
            <a:xfrm>
              <a:off x="3779476" y="2595434"/>
              <a:ext cx="2957787" cy="184666"/>
            </a:xfrm>
            <a:prstGeom prst="rect">
              <a:avLst/>
            </a:prstGeom>
          </p:spPr>
          <p:txBody>
            <a:bodyPr wrap="square" lIns="0" tIns="0" rIns="0" bIns="0">
              <a:spAutoFit/>
            </a:bodyPr>
            <a:lstStyle/>
            <a:p>
              <a:r>
                <a:rPr lang="en-US" altLang="ja-JP" sz="400" dirty="0">
                  <a:latin typeface="+mn-ea"/>
                </a:rPr>
                <a:t>※</a:t>
              </a:r>
              <a:r>
                <a:rPr lang="ja-JP" altLang="en-US" sz="400" dirty="0">
                  <a:latin typeface="+mn-ea"/>
                </a:rPr>
                <a:t>ワイルドオーク柄（塗装対応）の表面は、塗料が塗布しやすいよう特殊な加工を施しております。</a:t>
              </a:r>
              <a:endParaRPr lang="en-US" altLang="ja-JP" sz="400" dirty="0">
                <a:latin typeface="+mn-ea"/>
              </a:endParaRPr>
            </a:p>
            <a:p>
              <a:r>
                <a:rPr lang="ja-JP" altLang="en-US" sz="400" dirty="0">
                  <a:latin typeface="+mn-ea"/>
                </a:rPr>
                <a:t>塗料を塗らない状態でご使用をされますと、手アカ等の汚れや傷が付着する原因になります。開梱状態での色柄をお楽しみいただく場合は、</a:t>
              </a:r>
              <a:endParaRPr lang="en-US" altLang="ja-JP" sz="400" dirty="0">
                <a:latin typeface="+mn-ea"/>
              </a:endParaRPr>
            </a:p>
            <a:p>
              <a:r>
                <a:rPr lang="ja-JP" altLang="en-US" sz="400" dirty="0">
                  <a:latin typeface="+mn-ea"/>
                </a:rPr>
                <a:t>市販クリア塗料を塗布ください。</a:t>
              </a:r>
            </a:p>
          </p:txBody>
        </p:sp>
      </p:grpSp>
      <p:grpSp>
        <p:nvGrpSpPr>
          <p:cNvPr id="109" name="グループ化 108"/>
          <p:cNvGrpSpPr/>
          <p:nvPr/>
        </p:nvGrpSpPr>
        <p:grpSpPr>
          <a:xfrm>
            <a:off x="3411898" y="3884999"/>
            <a:ext cx="1540800" cy="1944000"/>
            <a:chOff x="5099048" y="3121171"/>
            <a:chExt cx="1540800" cy="1944000"/>
          </a:xfrm>
        </p:grpSpPr>
        <p:grpSp>
          <p:nvGrpSpPr>
            <p:cNvPr id="93" name="グループ化 92"/>
            <p:cNvGrpSpPr/>
            <p:nvPr/>
          </p:nvGrpSpPr>
          <p:grpSpPr>
            <a:xfrm>
              <a:off x="5099048" y="3121171"/>
              <a:ext cx="1540800" cy="1944000"/>
              <a:chOff x="3374976" y="4726371"/>
              <a:chExt cx="1540800" cy="1944000"/>
            </a:xfrm>
          </p:grpSpPr>
          <p:sp>
            <p:nvSpPr>
              <p:cNvPr id="94" name="Rectangle 84"/>
              <p:cNvSpPr>
                <a:spLocks noChangeArrowheads="1"/>
              </p:cNvSpPr>
              <p:nvPr/>
            </p:nvSpPr>
            <p:spPr bwMode="auto">
              <a:xfrm>
                <a:off x="3374976" y="4726371"/>
                <a:ext cx="1539727"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ワイルドオーク柄（塗装対応）</a:t>
                </a:r>
              </a:p>
            </p:txBody>
          </p:sp>
          <p:sp>
            <p:nvSpPr>
              <p:cNvPr id="95" name="Rectangle 14"/>
              <p:cNvSpPr>
                <a:spLocks noChangeArrowheads="1"/>
              </p:cNvSpPr>
              <p:nvPr/>
            </p:nvSpPr>
            <p:spPr bwMode="auto">
              <a:xfrm>
                <a:off x="3376049" y="4726754"/>
                <a:ext cx="1539727" cy="1943617"/>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pic>
          <p:nvPicPr>
            <p:cNvPr id="98" name="Picture 50" descr="http://www2.panasonic.biz/es/sumai/gazou/bicon/CA182AHND-PA0050010.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187127" y="3390174"/>
              <a:ext cx="603008" cy="618083"/>
            </a:xfrm>
            <a:prstGeom prst="rect">
              <a:avLst/>
            </a:prstGeom>
            <a:noFill/>
            <a:extLst>
              <a:ext uri="{909E8E84-426E-40DD-AFC4-6F175D3DCCD1}">
                <a14:hiddenFill xmlns:a14="http://schemas.microsoft.com/office/drawing/2010/main">
                  <a:solidFill>
                    <a:srgbClr val="FFFFFF"/>
                  </a:solidFill>
                </a14:hiddenFill>
              </a:ext>
            </a:extLst>
          </p:spPr>
        </p:pic>
        <p:sp>
          <p:nvSpPr>
            <p:cNvPr id="99" name="正方形/長方形 98"/>
            <p:cNvSpPr/>
            <p:nvPr/>
          </p:nvSpPr>
          <p:spPr>
            <a:xfrm>
              <a:off x="5187127" y="4053734"/>
              <a:ext cx="553037" cy="184666"/>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ワイルドオーク柄</a:t>
              </a:r>
            </a:p>
            <a:p>
              <a:r>
                <a:rPr lang="ja-JP" altLang="en-US" sz="600" dirty="0">
                  <a:latin typeface="ＭＳ Ｐゴシック" panose="020B0600070205080204" pitchFamily="50" charset="-128"/>
                  <a:ea typeface="ＭＳ Ｐゴシック" panose="020B0600070205080204" pitchFamily="50" charset="-128"/>
                </a:rPr>
                <a:t>（塗装対応）</a:t>
              </a:r>
            </a:p>
          </p:txBody>
        </p:sp>
        <p:sp>
          <p:nvSpPr>
            <p:cNvPr id="106" name="正方形/長方形 105"/>
            <p:cNvSpPr/>
            <p:nvPr/>
          </p:nvSpPr>
          <p:spPr>
            <a:xfrm>
              <a:off x="5912779" y="4035893"/>
              <a:ext cx="721569" cy="461665"/>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気軽にセルフペイント</a:t>
              </a:r>
              <a:endParaRPr lang="en-US" altLang="ja-JP" sz="600" dirty="0">
                <a:latin typeface="ＭＳ Ｐゴシック" panose="020B0600070205080204" pitchFamily="50" charset="-128"/>
                <a:ea typeface="ＭＳ Ｐゴシック" panose="020B0600070205080204" pitchFamily="50" charset="-128"/>
              </a:endParaRPr>
            </a:p>
            <a:p>
              <a:r>
                <a:rPr lang="ja-JP" altLang="en-US" sz="600" dirty="0">
                  <a:latin typeface="ＭＳ Ｐゴシック" panose="020B0600070205080204" pitchFamily="50" charset="-128"/>
                  <a:ea typeface="ＭＳ Ｐゴシック" panose="020B0600070205080204" pitchFamily="50" charset="-128"/>
                </a:rPr>
                <a:t>できるドアを</a:t>
              </a:r>
              <a:endParaRPr lang="en-US" altLang="ja-JP" sz="600" dirty="0">
                <a:latin typeface="ＭＳ Ｐゴシック" panose="020B0600070205080204" pitchFamily="50" charset="-128"/>
                <a:ea typeface="ＭＳ Ｐゴシック" panose="020B0600070205080204" pitchFamily="50" charset="-128"/>
              </a:endParaRPr>
            </a:p>
            <a:p>
              <a:r>
                <a:rPr lang="ja-JP" altLang="en-US" sz="600" dirty="0">
                  <a:latin typeface="ＭＳ Ｐゴシック" panose="020B0600070205080204" pitchFamily="50" charset="-128"/>
                  <a:ea typeface="ＭＳ Ｐゴシック" panose="020B0600070205080204" pitchFamily="50" charset="-128"/>
                </a:rPr>
                <a:t>ご用意しました。</a:t>
              </a:r>
              <a:endParaRPr lang="en-US" altLang="ja-JP" sz="600" dirty="0">
                <a:latin typeface="ＭＳ Ｐゴシック" panose="020B0600070205080204" pitchFamily="50" charset="-128"/>
                <a:ea typeface="ＭＳ Ｐゴシック" panose="020B0600070205080204" pitchFamily="50" charset="-128"/>
              </a:endParaRPr>
            </a:p>
            <a:p>
              <a:r>
                <a:rPr lang="en-US" altLang="ja-JP" sz="400" dirty="0">
                  <a:latin typeface="ＭＳ Ｐゴシック" panose="020B0600070205080204" pitchFamily="50" charset="-128"/>
                </a:rPr>
                <a:t>※</a:t>
              </a:r>
              <a:r>
                <a:rPr lang="ja-JP" altLang="en-US" sz="400" dirty="0">
                  <a:latin typeface="ＭＳ Ｐゴシック" panose="020B0600070205080204" pitchFamily="50" charset="-128"/>
                </a:rPr>
                <a:t>ワイルドオーク柄のみ対応</a:t>
              </a:r>
              <a:endParaRPr lang="en-US" altLang="ja-JP" sz="400" dirty="0">
                <a:latin typeface="ＭＳ Ｐゴシック" panose="020B0600070205080204" pitchFamily="50" charset="-128"/>
              </a:endParaRPr>
            </a:p>
            <a:p>
              <a:endParaRPr lang="ja-JP" altLang="en-US" sz="400" dirty="0">
                <a:latin typeface="ＭＳ Ｐゴシック" panose="020B0600070205080204" pitchFamily="50" charset="-128"/>
              </a:endParaRPr>
            </a:p>
            <a:p>
              <a:endParaRPr lang="ja-JP" altLang="en-US" sz="400" dirty="0">
                <a:latin typeface="ＭＳ Ｐゴシック" panose="020B0600070205080204" pitchFamily="50" charset="-128"/>
                <a:ea typeface="ＭＳ Ｐゴシック" panose="020B0600070205080204" pitchFamily="50" charset="-128"/>
              </a:endParaRPr>
            </a:p>
          </p:txBody>
        </p:sp>
        <p:pic>
          <p:nvPicPr>
            <p:cNvPr id="107" name="Picture 2" descr="http://www2.panasonic.biz/es/sumai/gazou/bicon/CA182AHND-PA0050213.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933317" y="3400424"/>
              <a:ext cx="616668" cy="606907"/>
            </a:xfrm>
            <a:prstGeom prst="rect">
              <a:avLst/>
            </a:prstGeom>
            <a:noFill/>
            <a:extLst>
              <a:ext uri="{909E8E84-426E-40DD-AFC4-6F175D3DCCD1}">
                <a14:hiddenFill xmlns:a14="http://schemas.microsoft.com/office/drawing/2010/main">
                  <a:solidFill>
                    <a:srgbClr val="FFFFFF"/>
                  </a:solidFill>
                </a14:hiddenFill>
              </a:ext>
            </a:extLst>
          </p:spPr>
        </p:pic>
        <p:sp>
          <p:nvSpPr>
            <p:cNvPr id="108" name="正方形/長方形 107"/>
            <p:cNvSpPr/>
            <p:nvPr/>
          </p:nvSpPr>
          <p:spPr>
            <a:xfrm>
              <a:off x="5212068" y="4630411"/>
              <a:ext cx="1285372" cy="369332"/>
            </a:xfrm>
            <a:prstGeom prst="rect">
              <a:avLst/>
            </a:prstGeom>
          </p:spPr>
          <p:txBody>
            <a:bodyPr wrap="square" lIns="0" tIns="0" rIns="0" bIns="0">
              <a:spAutoFit/>
            </a:bodyPr>
            <a:lstStyle/>
            <a:p>
              <a:r>
                <a:rPr lang="en-US" altLang="ja-JP" sz="400" dirty="0">
                  <a:latin typeface="+mn-ea"/>
                </a:rPr>
                <a:t>※</a:t>
              </a:r>
              <a:r>
                <a:rPr lang="ja-JP" altLang="en-US" sz="400" dirty="0">
                  <a:latin typeface="+mn-ea"/>
                </a:rPr>
                <a:t>ワイルドオーク柄（塗装対応）の表面は、塗料が</a:t>
              </a:r>
              <a:endParaRPr lang="en-US" altLang="ja-JP" sz="400" dirty="0">
                <a:latin typeface="+mn-ea"/>
              </a:endParaRPr>
            </a:p>
            <a:p>
              <a:r>
                <a:rPr lang="ja-JP" altLang="en-US" sz="400" dirty="0">
                  <a:latin typeface="+mn-ea"/>
                </a:rPr>
                <a:t>塗布しやすいよう特殊な加工を施しております。</a:t>
              </a:r>
              <a:endParaRPr lang="en-US" altLang="ja-JP" sz="400" dirty="0">
                <a:latin typeface="+mn-ea"/>
              </a:endParaRPr>
            </a:p>
            <a:p>
              <a:r>
                <a:rPr lang="ja-JP" altLang="en-US" sz="400" dirty="0">
                  <a:latin typeface="+mn-ea"/>
                </a:rPr>
                <a:t>塗料を塗らない状態でご使用をされますと、手アカ等の汚れや傷が付着する原因になります。</a:t>
              </a:r>
              <a:endParaRPr lang="en-US" altLang="ja-JP" sz="400" dirty="0">
                <a:latin typeface="+mn-ea"/>
              </a:endParaRPr>
            </a:p>
            <a:p>
              <a:r>
                <a:rPr lang="ja-JP" altLang="en-US" sz="400" dirty="0">
                  <a:latin typeface="+mn-ea"/>
                </a:rPr>
                <a:t>開梱状態での色柄をお楽しみいただく場合は、</a:t>
              </a:r>
              <a:endParaRPr lang="en-US" altLang="ja-JP" sz="400" dirty="0">
                <a:latin typeface="+mn-ea"/>
              </a:endParaRPr>
            </a:p>
            <a:p>
              <a:r>
                <a:rPr lang="ja-JP" altLang="en-US" sz="400" dirty="0">
                  <a:latin typeface="+mn-ea"/>
                </a:rPr>
                <a:t>市販クリア塗料を塗布ください。</a:t>
              </a:r>
            </a:p>
          </p:txBody>
        </p:sp>
      </p:grpSp>
      <p:grpSp>
        <p:nvGrpSpPr>
          <p:cNvPr id="66" name="グループ化 65"/>
          <p:cNvGrpSpPr/>
          <p:nvPr/>
        </p:nvGrpSpPr>
        <p:grpSpPr>
          <a:xfrm>
            <a:off x="5148287" y="3873253"/>
            <a:ext cx="1539727" cy="1944000"/>
            <a:chOff x="3376049" y="4726371"/>
            <a:chExt cx="1539727" cy="1944000"/>
          </a:xfrm>
        </p:grpSpPr>
        <p:sp>
          <p:nvSpPr>
            <p:cNvPr id="67" name="正方形/長方形 66"/>
            <p:cNvSpPr/>
            <p:nvPr/>
          </p:nvSpPr>
          <p:spPr>
            <a:xfrm>
              <a:off x="3526131" y="4922795"/>
              <a:ext cx="1240280" cy="276999"/>
            </a:xfrm>
            <a:prstGeom prst="rect">
              <a:avLst/>
            </a:prstGeom>
          </p:spPr>
          <p:txBody>
            <a:bodyPr wrap="square" lIns="0" tIns="0" rIns="0" bIns="0">
              <a:spAutoFit/>
            </a:bodyPr>
            <a:lstStyle/>
            <a:p>
              <a:r>
                <a:rPr lang="ja-JP" altLang="en-US" sz="900" b="1" dirty="0">
                  <a:latin typeface="ＭＳ Ｐゴシック" panose="020B0600070205080204" pitchFamily="50" charset="-128"/>
                  <a:ea typeface="ＭＳ Ｐゴシック" panose="020B0600070205080204" pitchFamily="50" charset="-128"/>
                </a:rPr>
                <a:t>市販のアクセサリーも</a:t>
              </a:r>
              <a:endParaRPr lang="en-US" altLang="ja-JP" sz="900" b="1" dirty="0">
                <a:latin typeface="ＭＳ Ｐゴシック" panose="020B0600070205080204" pitchFamily="50" charset="-128"/>
                <a:ea typeface="ＭＳ Ｐゴシック" panose="020B0600070205080204" pitchFamily="50" charset="-128"/>
              </a:endParaRPr>
            </a:p>
            <a:p>
              <a:r>
                <a:rPr lang="ja-JP" altLang="en-US" sz="900" b="1" dirty="0">
                  <a:latin typeface="ＭＳ Ｐゴシック" panose="020B0600070205080204" pitchFamily="50" charset="-128"/>
                  <a:ea typeface="ＭＳ Ｐゴシック" panose="020B0600070205080204" pitchFamily="50" charset="-128"/>
                </a:rPr>
                <a:t>取り付け可能</a:t>
              </a:r>
              <a:r>
                <a:rPr lang="en-US" altLang="ja-JP" sz="700" dirty="0">
                  <a:latin typeface="ＭＳ Ｐゴシック" panose="020B0600070205080204" pitchFamily="50" charset="-128"/>
                  <a:ea typeface="ＭＳ Ｐゴシック" panose="020B0600070205080204" pitchFamily="50" charset="-128"/>
                </a:rPr>
                <a:t>※</a:t>
              </a:r>
              <a:endParaRPr lang="ja-JP" altLang="en-US" sz="1000" dirty="0">
                <a:latin typeface="ＭＳ Ｐゴシック" panose="020B0600070205080204" pitchFamily="50" charset="-128"/>
                <a:ea typeface="ＭＳ Ｐゴシック" panose="020B0600070205080204" pitchFamily="50" charset="-128"/>
              </a:endParaRPr>
            </a:p>
          </p:txBody>
        </p:sp>
        <p:grpSp>
          <p:nvGrpSpPr>
            <p:cNvPr id="68" name="グループ化 67"/>
            <p:cNvGrpSpPr/>
            <p:nvPr/>
          </p:nvGrpSpPr>
          <p:grpSpPr>
            <a:xfrm>
              <a:off x="3376049" y="4726371"/>
              <a:ext cx="1539727" cy="1944000"/>
              <a:chOff x="3376049" y="4726371"/>
              <a:chExt cx="1539727" cy="1944000"/>
            </a:xfrm>
          </p:grpSpPr>
          <p:sp>
            <p:nvSpPr>
              <p:cNvPr id="69" name="Rectangle 84"/>
              <p:cNvSpPr>
                <a:spLocks noChangeArrowheads="1"/>
              </p:cNvSpPr>
              <p:nvPr/>
            </p:nvSpPr>
            <p:spPr bwMode="auto">
              <a:xfrm>
                <a:off x="3376049" y="4726371"/>
                <a:ext cx="1538654"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特長</a:t>
                </a:r>
              </a:p>
            </p:txBody>
          </p:sp>
          <p:sp>
            <p:nvSpPr>
              <p:cNvPr id="70" name="Rectangle 14"/>
              <p:cNvSpPr>
                <a:spLocks noChangeArrowheads="1"/>
              </p:cNvSpPr>
              <p:nvPr/>
            </p:nvSpPr>
            <p:spPr bwMode="auto">
              <a:xfrm>
                <a:off x="3376049" y="4726754"/>
                <a:ext cx="1539727" cy="1943617"/>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pic>
            <p:nvPicPr>
              <p:cNvPr id="71" name="Picture 22" descr="http://www2.panasonic.biz/es/sumai/gazou/bicon/CA182AHND-PA0052067.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540483" y="5283557"/>
                <a:ext cx="1225928" cy="867461"/>
              </a:xfrm>
              <a:prstGeom prst="rect">
                <a:avLst/>
              </a:prstGeom>
              <a:noFill/>
              <a:extLst>
                <a:ext uri="{909E8E84-426E-40DD-AFC4-6F175D3DCCD1}">
                  <a14:hiddenFill xmlns:a14="http://schemas.microsoft.com/office/drawing/2010/main">
                    <a:solidFill>
                      <a:srgbClr val="FFFFFF"/>
                    </a:solidFill>
                  </a14:hiddenFill>
                </a:ext>
              </a:extLst>
            </p:spPr>
          </p:pic>
          <p:sp>
            <p:nvSpPr>
              <p:cNvPr id="72" name="正方形/長方形 71"/>
              <p:cNvSpPr/>
              <p:nvPr/>
            </p:nvSpPr>
            <p:spPr>
              <a:xfrm>
                <a:off x="3524879" y="6206455"/>
                <a:ext cx="1331642" cy="369332"/>
              </a:xfrm>
              <a:prstGeom prst="rect">
                <a:avLst/>
              </a:prstGeom>
            </p:spPr>
            <p:txBody>
              <a:bodyPr wrap="square" lIns="0" tIns="0" rIns="0" bIns="0">
                <a:spAutoFit/>
              </a:bodyPr>
              <a:lstStyle/>
              <a:p>
                <a:r>
                  <a:rPr lang="ja-JP" altLang="en-US" sz="700" dirty="0">
                    <a:latin typeface="ＭＳ Ｐゴシック" panose="020B0600070205080204" pitchFamily="50" charset="-128"/>
                    <a:ea typeface="ＭＳ Ｐゴシック" panose="020B0600070205080204" pitchFamily="50" charset="-128"/>
                  </a:rPr>
                  <a:t>框部に芯材が入っているので、</a:t>
                </a:r>
                <a:endParaRPr lang="en-US" altLang="ja-JP" sz="700" dirty="0">
                  <a:latin typeface="ＭＳ Ｐゴシック" panose="020B0600070205080204" pitchFamily="50" charset="-128"/>
                  <a:ea typeface="ＭＳ Ｐゴシック" panose="020B0600070205080204" pitchFamily="50" charset="-128"/>
                </a:endParaRPr>
              </a:p>
              <a:p>
                <a:r>
                  <a:rPr lang="ja-JP" altLang="en-US" sz="700" dirty="0">
                    <a:latin typeface="ＭＳ Ｐゴシック" panose="020B0600070205080204" pitchFamily="50" charset="-128"/>
                    <a:ea typeface="ＭＳ Ｐゴシック" panose="020B0600070205080204" pitchFamily="50" charset="-128"/>
                  </a:rPr>
                  <a:t>ねじでの取り付けに対応可能</a:t>
                </a:r>
                <a:r>
                  <a:rPr lang="ja-JP" altLang="en-US" sz="700" dirty="0">
                    <a:latin typeface="ＭＳ Ｐゴシック" panose="020B0600070205080204" pitchFamily="50" charset="-128"/>
                  </a:rPr>
                  <a:t>。</a:t>
                </a:r>
                <a:endParaRPr lang="en-US" altLang="ja-JP" sz="700" dirty="0">
                  <a:latin typeface="ＭＳ Ｐゴシック" panose="020B0600070205080204" pitchFamily="50" charset="-128"/>
                </a:endParaRPr>
              </a:p>
              <a:p>
                <a:r>
                  <a:rPr lang="en-US" altLang="ja-JP" sz="500" dirty="0">
                    <a:latin typeface="ＭＳ Ｐゴシック" panose="020B0600070205080204" pitchFamily="50" charset="-128"/>
                    <a:ea typeface="ＭＳ Ｐゴシック" panose="020B0600070205080204" pitchFamily="50" charset="-128"/>
                  </a:rPr>
                  <a:t>※</a:t>
                </a:r>
                <a:r>
                  <a:rPr lang="ja-JP" altLang="en-US" sz="500" dirty="0">
                    <a:latin typeface="ＭＳ Ｐゴシック" panose="020B0600070205080204" pitchFamily="50" charset="-128"/>
                    <a:ea typeface="ＭＳ Ｐゴシック" panose="020B0600070205080204" pitchFamily="50" charset="-128"/>
                  </a:rPr>
                  <a:t>両面テープ、接着剤、</a:t>
                </a:r>
                <a:endParaRPr lang="en-US" altLang="ja-JP" sz="500" dirty="0">
                  <a:latin typeface="ＭＳ Ｐゴシック" panose="020B0600070205080204" pitchFamily="50" charset="-128"/>
                  <a:ea typeface="ＭＳ Ｐゴシック" panose="020B0600070205080204" pitchFamily="50" charset="-128"/>
                </a:endParaRPr>
              </a:p>
              <a:p>
                <a:r>
                  <a:rPr lang="ja-JP" altLang="en-US" sz="500" dirty="0">
                    <a:latin typeface="ＭＳ Ｐゴシック" panose="020B0600070205080204" pitchFamily="50" charset="-128"/>
                    <a:ea typeface="ＭＳ Ｐゴシック" panose="020B0600070205080204" pitchFamily="50" charset="-128"/>
                  </a:rPr>
                  <a:t>くぎで取り付けるものは対応できません。</a:t>
                </a:r>
              </a:p>
            </p:txBody>
          </p:sp>
        </p:grpSp>
      </p:grpSp>
      <p:sp>
        <p:nvSpPr>
          <p:cNvPr id="81" name="テキスト ボックス 80"/>
          <p:cNvSpPr txBox="1"/>
          <p:nvPr/>
        </p:nvSpPr>
        <p:spPr>
          <a:xfrm>
            <a:off x="5149553" y="3586505"/>
            <a:ext cx="1546521" cy="246221"/>
          </a:xfrm>
          <a:prstGeom prst="rect">
            <a:avLst/>
          </a:prstGeom>
          <a:solidFill>
            <a:srgbClr val="C00000"/>
          </a:solidFill>
        </p:spPr>
        <p:txBody>
          <a:bodyPr wrap="square" rtlCol="0">
            <a:spAutoFit/>
          </a:bodyPr>
          <a:lstStyle/>
          <a:p>
            <a:pPr algn="ctr"/>
            <a:r>
              <a:rPr kumimoji="1" lang="en-US" altLang="ja-JP" sz="1000" dirty="0">
                <a:solidFill>
                  <a:schemeClr val="bg1"/>
                </a:solidFill>
              </a:rPr>
              <a:t>※</a:t>
            </a:r>
            <a:r>
              <a:rPr kumimoji="1" lang="ja-JP" altLang="en-US" sz="1000" dirty="0">
                <a:solidFill>
                  <a:schemeClr val="bg1"/>
                </a:solidFill>
              </a:rPr>
              <a:t>全柄</a:t>
            </a:r>
            <a:r>
              <a:rPr lang="ja-JP" altLang="en-US" sz="1000" dirty="0">
                <a:solidFill>
                  <a:schemeClr val="bg1"/>
                </a:solidFill>
              </a:rPr>
              <a:t>対応</a:t>
            </a:r>
            <a:endParaRPr kumimoji="1" lang="ja-JP" altLang="en-US" sz="1000" dirty="0">
              <a:solidFill>
                <a:schemeClr val="bg1"/>
              </a:solidFill>
            </a:endParaRPr>
          </a:p>
        </p:txBody>
      </p:sp>
      <p:sp>
        <p:nvSpPr>
          <p:cNvPr id="23" name="テキスト ボックス 22"/>
          <p:cNvSpPr txBox="1"/>
          <p:nvPr/>
        </p:nvSpPr>
        <p:spPr>
          <a:xfrm>
            <a:off x="4914900" y="755650"/>
            <a:ext cx="723275" cy="307777"/>
          </a:xfrm>
          <a:prstGeom prst="rect">
            <a:avLst/>
          </a:prstGeom>
          <a:noFill/>
        </p:spPr>
        <p:txBody>
          <a:bodyPr wrap="none" rtlCol="0">
            <a:spAutoFit/>
          </a:bodyPr>
          <a:lstStyle/>
          <a:p>
            <a:r>
              <a:rPr kumimoji="1" lang="ja-JP" altLang="en-US" sz="1400" b="1" dirty="0"/>
              <a:t>■全柄</a:t>
            </a:r>
          </a:p>
        </p:txBody>
      </p:sp>
      <p:sp>
        <p:nvSpPr>
          <p:cNvPr id="303" name="テキスト ボックス 302"/>
          <p:cNvSpPr txBox="1"/>
          <p:nvPr/>
        </p:nvSpPr>
        <p:spPr>
          <a:xfrm>
            <a:off x="56456" y="755650"/>
            <a:ext cx="2670924" cy="307777"/>
          </a:xfrm>
          <a:prstGeom prst="rect">
            <a:avLst/>
          </a:prstGeom>
          <a:noFill/>
        </p:spPr>
        <p:txBody>
          <a:bodyPr wrap="none" rtlCol="0">
            <a:spAutoFit/>
          </a:bodyPr>
          <a:lstStyle/>
          <a:p>
            <a:r>
              <a:rPr kumimoji="1" lang="ja-JP" altLang="en-US" sz="1400" b="1" dirty="0"/>
              <a:t>■ワイルドオーク（塗装対応）なし</a:t>
            </a:r>
          </a:p>
        </p:txBody>
      </p:sp>
      <p:sp>
        <p:nvSpPr>
          <p:cNvPr id="151" name="Text Box 51"/>
          <p:cNvSpPr txBox="1">
            <a:spLocks noChangeArrowheads="1"/>
          </p:cNvSpPr>
          <p:nvPr/>
        </p:nvSpPr>
        <p:spPr bwMode="auto">
          <a:xfrm>
            <a:off x="1747676" y="404664"/>
            <a:ext cx="4056595" cy="176138"/>
          </a:xfrm>
          <a:prstGeom prst="rect">
            <a:avLst/>
          </a:prstGeom>
          <a:noFill/>
          <a:ln>
            <a:noFill/>
          </a:ln>
          <a:effectLst/>
          <a:extLst>
            <a:ext uri="{909E8E84-426E-40DD-AFC4-6F175D3DCCD1}">
              <a14:hiddenFill xmlns:a14="http://schemas.microsoft.com/office/drawing/2010/main">
                <a:solidFill>
                  <a:srgbClr val="95637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pPr>
              <a:lnSpc>
                <a:spcPct val="120000"/>
              </a:lnSpc>
            </a:pPr>
            <a:r>
              <a:rPr lang="ja-JP" altLang="en-US" sz="1100" b="1" dirty="0">
                <a:solidFill>
                  <a:schemeClr val="bg1"/>
                </a:solidFill>
                <a:latin typeface="ＭＳ Ｐゴシック" panose="020B0600070205080204" pitchFamily="50" charset="-128"/>
              </a:rPr>
              <a:t>パーツ</a:t>
            </a:r>
          </a:p>
        </p:txBody>
      </p:sp>
      <p:sp>
        <p:nvSpPr>
          <p:cNvPr id="152" name="Text Box 51"/>
          <p:cNvSpPr txBox="1">
            <a:spLocks noChangeArrowheads="1"/>
          </p:cNvSpPr>
          <p:nvPr/>
        </p:nvSpPr>
        <p:spPr bwMode="auto">
          <a:xfrm>
            <a:off x="1747676" y="98673"/>
            <a:ext cx="4056595" cy="203133"/>
          </a:xfrm>
          <a:prstGeom prst="rect">
            <a:avLst/>
          </a:prstGeom>
          <a:noFill/>
          <a:ln>
            <a:noFill/>
          </a:ln>
          <a:effectLst/>
          <a:extLst>
            <a:ext uri="{909E8E84-426E-40DD-AFC4-6F175D3DCCD1}">
              <a14:hiddenFill xmlns:a14="http://schemas.microsoft.com/office/drawing/2010/main">
                <a:solidFill>
                  <a:srgbClr val="95637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pPr>
              <a:lnSpc>
                <a:spcPct val="120000"/>
              </a:lnSpc>
            </a:pPr>
            <a:r>
              <a:rPr lang="ja-JP" altLang="en-US" sz="1100" b="1" dirty="0">
                <a:solidFill>
                  <a:schemeClr val="bg1"/>
                </a:solidFill>
                <a:latin typeface="ＭＳ Ｐゴシック" panose="020B0600070205080204" pitchFamily="50" charset="-128"/>
              </a:rPr>
              <a:t>内装ドア　ベリティス　クラフトレーベル　　　</a:t>
            </a:r>
          </a:p>
        </p:txBody>
      </p:sp>
      <p:grpSp>
        <p:nvGrpSpPr>
          <p:cNvPr id="172" name="グループ化 171">
            <a:extLst>
              <a:ext uri="{FF2B5EF4-FFF2-40B4-BE49-F238E27FC236}">
                <a16:creationId xmlns:a16="http://schemas.microsoft.com/office/drawing/2014/main" id="{D38147EC-357F-8E33-A0C3-6BAA67C81858}"/>
              </a:ext>
            </a:extLst>
          </p:cNvPr>
          <p:cNvGrpSpPr/>
          <p:nvPr/>
        </p:nvGrpSpPr>
        <p:grpSpPr>
          <a:xfrm>
            <a:off x="91629" y="1069452"/>
            <a:ext cx="4803672" cy="1986168"/>
            <a:chOff x="91629" y="1069452"/>
            <a:chExt cx="4803672" cy="1986168"/>
          </a:xfrm>
        </p:grpSpPr>
        <p:grpSp>
          <p:nvGrpSpPr>
            <p:cNvPr id="74" name="グループ化 73">
              <a:extLst>
                <a:ext uri="{FF2B5EF4-FFF2-40B4-BE49-F238E27FC236}">
                  <a16:creationId xmlns:a16="http://schemas.microsoft.com/office/drawing/2014/main" id="{F7D57CDF-8D1A-7089-9D01-83390A722CC5}"/>
                </a:ext>
              </a:extLst>
            </p:cNvPr>
            <p:cNvGrpSpPr/>
            <p:nvPr/>
          </p:nvGrpSpPr>
          <p:grpSpPr>
            <a:xfrm>
              <a:off x="91629" y="1069452"/>
              <a:ext cx="4784726" cy="1944000"/>
              <a:chOff x="6042660" y="4730325"/>
              <a:chExt cx="3718531" cy="1944000"/>
            </a:xfrm>
          </p:grpSpPr>
          <p:sp>
            <p:nvSpPr>
              <p:cNvPr id="75" name="Rectangle 14">
                <a:extLst>
                  <a:ext uri="{FF2B5EF4-FFF2-40B4-BE49-F238E27FC236}">
                    <a16:creationId xmlns:a16="http://schemas.microsoft.com/office/drawing/2014/main" id="{38844CC3-6598-0EA3-B857-CF66B13F502F}"/>
                  </a:ext>
                </a:extLst>
              </p:cNvPr>
              <p:cNvSpPr>
                <a:spLocks noChangeArrowheads="1"/>
              </p:cNvSpPr>
              <p:nvPr/>
            </p:nvSpPr>
            <p:spPr bwMode="auto">
              <a:xfrm>
                <a:off x="6042660" y="4730325"/>
                <a:ext cx="3718531"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a:endParaRPr lang="ja-JP" altLang="en-US" sz="1200" dirty="0">
                  <a:solidFill>
                    <a:prstClr val="black"/>
                  </a:solidFill>
                  <a:latin typeface="ＭＳ Ｐゴシック" panose="020B0600070205080204" pitchFamily="50" charset="-128"/>
                  <a:ea typeface="ＭＳ Ｐゴシック" panose="020B0600070205080204" pitchFamily="50" charset="-128"/>
                </a:endParaRPr>
              </a:p>
            </p:txBody>
          </p:sp>
          <p:sp>
            <p:nvSpPr>
              <p:cNvPr id="76" name="Rectangle 84">
                <a:extLst>
                  <a:ext uri="{FF2B5EF4-FFF2-40B4-BE49-F238E27FC236}">
                    <a16:creationId xmlns:a16="http://schemas.microsoft.com/office/drawing/2014/main" id="{CF91257B-EFDB-DBB4-F53E-570C44CD15F4}"/>
                  </a:ext>
                </a:extLst>
              </p:cNvPr>
              <p:cNvSpPr>
                <a:spLocks noChangeArrowheads="1"/>
              </p:cNvSpPr>
              <p:nvPr/>
            </p:nvSpPr>
            <p:spPr bwMode="auto">
              <a:xfrm>
                <a:off x="6048375" y="4730325"/>
                <a:ext cx="3712816" cy="125412"/>
              </a:xfrm>
              <a:prstGeom prst="rect">
                <a:avLst/>
              </a:prstGeom>
              <a:solidFill>
                <a:srgbClr val="4D4D4D"/>
              </a:solidFill>
              <a:ln w="6350">
                <a:solidFill>
                  <a:srgbClr val="4D4D4D"/>
                </a:solidFill>
                <a:miter lim="800000"/>
                <a:headEnd/>
                <a:tailEnd/>
              </a:ln>
            </p:spPr>
            <p:txBody>
              <a:bodyPr wrap="square" lIns="91427" tIns="0" rIns="91427" bIns="0" anchor="ctr"/>
              <a:lstStyle/>
              <a:p>
                <a:pPr>
                  <a:spcBef>
                    <a:spcPct val="50000"/>
                  </a:spcBef>
                </a:pPr>
                <a:r>
                  <a:rPr lang="ja-JP" altLang="en-US" sz="800" dirty="0">
                    <a:solidFill>
                      <a:prstClr val="white"/>
                    </a:solidFill>
                    <a:latin typeface="ＭＳ Ｐゴシック" panose="020B0600070205080204" pitchFamily="50" charset="-128"/>
                    <a:ea typeface="ＭＳ Ｐゴシック" panose="020B0600070205080204" pitchFamily="50" charset="-128"/>
                  </a:rPr>
                  <a:t>色柄バリエーション</a:t>
                </a:r>
              </a:p>
            </p:txBody>
          </p:sp>
        </p:grpSp>
        <p:sp>
          <p:nvSpPr>
            <p:cNvPr id="77" name="正方形/長方形 76">
              <a:extLst>
                <a:ext uri="{FF2B5EF4-FFF2-40B4-BE49-F238E27FC236}">
                  <a16:creationId xmlns:a16="http://schemas.microsoft.com/office/drawing/2014/main" id="{B3A1546E-BA75-2248-A4BB-F25602FCE19E}"/>
                </a:ext>
              </a:extLst>
            </p:cNvPr>
            <p:cNvSpPr/>
            <p:nvPr/>
          </p:nvSpPr>
          <p:spPr>
            <a:xfrm>
              <a:off x="3630363" y="1254027"/>
              <a:ext cx="1217415" cy="1600200"/>
            </a:xfrm>
            <a:prstGeom prst="rect">
              <a:avLst/>
            </a:prstGeom>
            <a:solidFill>
              <a:schemeClr val="accent6">
                <a:lumMod val="20000"/>
                <a:lumOff val="80000"/>
              </a:scheme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8" name="グループ化 77">
              <a:extLst>
                <a:ext uri="{FF2B5EF4-FFF2-40B4-BE49-F238E27FC236}">
                  <a16:creationId xmlns:a16="http://schemas.microsoft.com/office/drawing/2014/main" id="{680496FE-A5CE-D71E-A052-CFD4BF3E95F8}"/>
                </a:ext>
              </a:extLst>
            </p:cNvPr>
            <p:cNvGrpSpPr/>
            <p:nvPr/>
          </p:nvGrpSpPr>
          <p:grpSpPr>
            <a:xfrm>
              <a:off x="4122395" y="2855565"/>
              <a:ext cx="772906" cy="200055"/>
              <a:chOff x="5597821" y="2873948"/>
              <a:chExt cx="1499718" cy="475569"/>
            </a:xfrm>
          </p:grpSpPr>
          <p:sp>
            <p:nvSpPr>
              <p:cNvPr id="79" name="正方形/長方形 78">
                <a:extLst>
                  <a:ext uri="{FF2B5EF4-FFF2-40B4-BE49-F238E27FC236}">
                    <a16:creationId xmlns:a16="http://schemas.microsoft.com/office/drawing/2014/main" id="{98446C51-111C-4491-889F-917868F0C4C0}"/>
                  </a:ext>
                </a:extLst>
              </p:cNvPr>
              <p:cNvSpPr/>
              <p:nvPr/>
            </p:nvSpPr>
            <p:spPr>
              <a:xfrm>
                <a:off x="6502400" y="2997200"/>
                <a:ext cx="469900" cy="203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80" name="テキスト ボックス 79">
                <a:extLst>
                  <a:ext uri="{FF2B5EF4-FFF2-40B4-BE49-F238E27FC236}">
                    <a16:creationId xmlns:a16="http://schemas.microsoft.com/office/drawing/2014/main" id="{84B3F425-1CF5-654C-4F4C-265A57083A5B}"/>
                  </a:ext>
                </a:extLst>
              </p:cNvPr>
              <p:cNvSpPr txBox="1"/>
              <p:nvPr/>
            </p:nvSpPr>
            <p:spPr>
              <a:xfrm>
                <a:off x="6387743" y="2873948"/>
                <a:ext cx="709796" cy="388179"/>
              </a:xfrm>
              <a:prstGeom prst="rect">
                <a:avLst/>
              </a:prstGeom>
              <a:noFill/>
            </p:spPr>
            <p:txBody>
              <a:bodyPr wrap="none" rtlCol="0">
                <a:spAutoFit/>
              </a:bodyPr>
              <a:lstStyle/>
              <a:p>
                <a:pPr algn="ctr"/>
                <a:r>
                  <a:rPr kumimoji="1" lang="en-US" altLang="ja-JP" sz="700" dirty="0">
                    <a:solidFill>
                      <a:schemeClr val="bg1"/>
                    </a:solidFill>
                  </a:rPr>
                  <a:t>NEW</a:t>
                </a:r>
                <a:endParaRPr kumimoji="1" lang="ja-JP" altLang="en-US" sz="700" dirty="0">
                  <a:solidFill>
                    <a:schemeClr val="bg1"/>
                  </a:solidFill>
                </a:endParaRPr>
              </a:p>
            </p:txBody>
          </p:sp>
          <p:sp>
            <p:nvSpPr>
              <p:cNvPr id="91" name="テキスト ボックス 90">
                <a:extLst>
                  <a:ext uri="{FF2B5EF4-FFF2-40B4-BE49-F238E27FC236}">
                    <a16:creationId xmlns:a16="http://schemas.microsoft.com/office/drawing/2014/main" id="{FBC22DD1-49D7-01D4-5C89-BFA06F5B2E3B}"/>
                  </a:ext>
                </a:extLst>
              </p:cNvPr>
              <p:cNvSpPr txBox="1"/>
              <p:nvPr/>
            </p:nvSpPr>
            <p:spPr>
              <a:xfrm>
                <a:off x="5597821" y="2873948"/>
                <a:ext cx="1055053" cy="475569"/>
              </a:xfrm>
              <a:prstGeom prst="rect">
                <a:avLst/>
              </a:prstGeom>
              <a:noFill/>
            </p:spPr>
            <p:txBody>
              <a:bodyPr wrap="none" rtlCol="0">
                <a:spAutoFit/>
              </a:bodyPr>
              <a:lstStyle/>
              <a:p>
                <a:pPr algn="ctr"/>
                <a:r>
                  <a:rPr kumimoji="1" lang="ja-JP" altLang="en-US" sz="700" b="1" dirty="0">
                    <a:solidFill>
                      <a:srgbClr val="C00000"/>
                    </a:solidFill>
                  </a:rPr>
                  <a:t>赤文字＝</a:t>
                </a:r>
              </a:p>
            </p:txBody>
          </p:sp>
        </p:grpSp>
        <p:grpSp>
          <p:nvGrpSpPr>
            <p:cNvPr id="92" name="グループ化 91">
              <a:extLst>
                <a:ext uri="{FF2B5EF4-FFF2-40B4-BE49-F238E27FC236}">
                  <a16:creationId xmlns:a16="http://schemas.microsoft.com/office/drawing/2014/main" id="{CF9F3EAD-E08C-5A23-CD2E-0349289BBB5C}"/>
                </a:ext>
              </a:extLst>
            </p:cNvPr>
            <p:cNvGrpSpPr/>
            <p:nvPr/>
          </p:nvGrpSpPr>
          <p:grpSpPr>
            <a:xfrm>
              <a:off x="161479" y="1420713"/>
              <a:ext cx="1692462" cy="434772"/>
              <a:chOff x="5048250" y="5175249"/>
              <a:chExt cx="1692462" cy="434772"/>
            </a:xfrm>
          </p:grpSpPr>
          <p:grpSp>
            <p:nvGrpSpPr>
              <p:cNvPr id="96" name="グループ化 95">
                <a:extLst>
                  <a:ext uri="{FF2B5EF4-FFF2-40B4-BE49-F238E27FC236}">
                    <a16:creationId xmlns:a16="http://schemas.microsoft.com/office/drawing/2014/main" id="{E144C621-1E94-BECB-E124-7A60E13E8EEE}"/>
                  </a:ext>
                </a:extLst>
              </p:cNvPr>
              <p:cNvGrpSpPr/>
              <p:nvPr/>
            </p:nvGrpSpPr>
            <p:grpSpPr>
              <a:xfrm>
                <a:off x="5048250" y="5175249"/>
                <a:ext cx="1692462" cy="269875"/>
                <a:chOff x="5092700" y="5184775"/>
                <a:chExt cx="1433624" cy="228601"/>
              </a:xfrm>
            </p:grpSpPr>
            <p:pic>
              <p:nvPicPr>
                <p:cNvPr id="102" name="図 101">
                  <a:extLst>
                    <a:ext uri="{FF2B5EF4-FFF2-40B4-BE49-F238E27FC236}">
                      <a16:creationId xmlns:a16="http://schemas.microsoft.com/office/drawing/2014/main" id="{0C60E589-9B1C-1119-7EA9-1ACC02CC3614}"/>
                    </a:ext>
                  </a:extLst>
                </p:cNvPr>
                <p:cNvPicPr>
                  <a:picLocks noChangeAspect="1"/>
                </p:cNvPicPr>
                <p:nvPr/>
              </p:nvPicPr>
              <p:blipFill rotWithShape="1">
                <a:blip r:embed="rId7"/>
                <a:srcRect l="1745" t="17158" r="69054" b="64379"/>
                <a:stretch/>
              </p:blipFill>
              <p:spPr>
                <a:xfrm>
                  <a:off x="5092700" y="5184775"/>
                  <a:ext cx="457200" cy="228601"/>
                </a:xfrm>
                <a:prstGeom prst="rect">
                  <a:avLst/>
                </a:prstGeom>
              </p:spPr>
            </p:pic>
            <p:pic>
              <p:nvPicPr>
                <p:cNvPr id="103" name="図 102">
                  <a:extLst>
                    <a:ext uri="{FF2B5EF4-FFF2-40B4-BE49-F238E27FC236}">
                      <a16:creationId xmlns:a16="http://schemas.microsoft.com/office/drawing/2014/main" id="{317034B3-FBAD-5312-3529-7A8DA9A61F3A}"/>
                    </a:ext>
                  </a:extLst>
                </p:cNvPr>
                <p:cNvPicPr>
                  <a:picLocks noChangeAspect="1"/>
                </p:cNvPicPr>
                <p:nvPr/>
              </p:nvPicPr>
              <p:blipFill rotWithShape="1">
                <a:blip r:embed="rId7"/>
                <a:srcRect l="35407" t="17158" r="35392" b="64379"/>
                <a:stretch/>
              </p:blipFill>
              <p:spPr>
                <a:xfrm>
                  <a:off x="5580943" y="5184775"/>
                  <a:ext cx="457200" cy="228601"/>
                </a:xfrm>
                <a:prstGeom prst="rect">
                  <a:avLst/>
                </a:prstGeom>
              </p:spPr>
            </p:pic>
            <p:pic>
              <p:nvPicPr>
                <p:cNvPr id="104" name="図 103">
                  <a:extLst>
                    <a:ext uri="{FF2B5EF4-FFF2-40B4-BE49-F238E27FC236}">
                      <a16:creationId xmlns:a16="http://schemas.microsoft.com/office/drawing/2014/main" id="{23A2686E-BC0D-39FE-FCE8-C44432AF5928}"/>
                    </a:ext>
                  </a:extLst>
                </p:cNvPr>
                <p:cNvPicPr>
                  <a:picLocks noChangeAspect="1"/>
                </p:cNvPicPr>
                <p:nvPr/>
              </p:nvPicPr>
              <p:blipFill rotWithShape="1">
                <a:blip r:embed="rId7"/>
                <a:srcRect l="68866" t="17158" r="1933" b="64379"/>
                <a:stretch/>
              </p:blipFill>
              <p:spPr>
                <a:xfrm>
                  <a:off x="6069124" y="5184775"/>
                  <a:ext cx="457200" cy="228601"/>
                </a:xfrm>
                <a:prstGeom prst="rect">
                  <a:avLst/>
                </a:prstGeom>
              </p:spPr>
            </p:pic>
          </p:grpSp>
          <p:sp>
            <p:nvSpPr>
              <p:cNvPr id="97" name="Text Box 20">
                <a:extLst>
                  <a:ext uri="{FF2B5EF4-FFF2-40B4-BE49-F238E27FC236}">
                    <a16:creationId xmlns:a16="http://schemas.microsoft.com/office/drawing/2014/main" id="{0FB05560-E86B-49B5-4569-05475E562B09}"/>
                  </a:ext>
                </a:extLst>
              </p:cNvPr>
              <p:cNvSpPr txBox="1">
                <a:spLocks noChangeArrowheads="1"/>
              </p:cNvSpPr>
              <p:nvPr/>
            </p:nvSpPr>
            <p:spPr bwMode="auto">
              <a:xfrm>
                <a:off x="5057051" y="5456133"/>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ソフト</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ウォールナット柄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100" name="Text Box 20">
                <a:extLst>
                  <a:ext uri="{FF2B5EF4-FFF2-40B4-BE49-F238E27FC236}">
                    <a16:creationId xmlns:a16="http://schemas.microsoft.com/office/drawing/2014/main" id="{7A37CA32-9A59-65FC-A5E9-6F5584D6C2CE}"/>
                  </a:ext>
                </a:extLst>
              </p:cNvPr>
              <p:cNvSpPr txBox="1">
                <a:spLocks noChangeArrowheads="1"/>
              </p:cNvSpPr>
              <p:nvPr/>
            </p:nvSpPr>
            <p:spPr bwMode="auto">
              <a:xfrm>
                <a:off x="56333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ウォールナット柄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101" name="Text Box 20">
                <a:extLst>
                  <a:ext uri="{FF2B5EF4-FFF2-40B4-BE49-F238E27FC236}">
                    <a16:creationId xmlns:a16="http://schemas.microsoft.com/office/drawing/2014/main" id="{3F6677C1-028B-52E2-DB2D-96C5816133B9}"/>
                  </a:ext>
                </a:extLst>
              </p:cNvPr>
              <p:cNvSpPr txBox="1">
                <a:spLocks noChangeArrowheads="1"/>
              </p:cNvSpPr>
              <p:nvPr/>
            </p:nvSpPr>
            <p:spPr bwMode="auto">
              <a:xfrm>
                <a:off x="62036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チェリー柄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grpSp>
        <p:grpSp>
          <p:nvGrpSpPr>
            <p:cNvPr id="105" name="グループ化 104">
              <a:extLst>
                <a:ext uri="{FF2B5EF4-FFF2-40B4-BE49-F238E27FC236}">
                  <a16:creationId xmlns:a16="http://schemas.microsoft.com/office/drawing/2014/main" id="{7771C4C7-DD5D-A62D-81CB-5AC081C4BAF6}"/>
                </a:ext>
              </a:extLst>
            </p:cNvPr>
            <p:cNvGrpSpPr/>
            <p:nvPr/>
          </p:nvGrpSpPr>
          <p:grpSpPr>
            <a:xfrm>
              <a:off x="3048614" y="1420719"/>
              <a:ext cx="542601" cy="434766"/>
              <a:chOff x="5632260" y="5594308"/>
              <a:chExt cx="542601" cy="434766"/>
            </a:xfrm>
          </p:grpSpPr>
          <p:pic>
            <p:nvPicPr>
              <p:cNvPr id="110" name="図 109">
                <a:extLst>
                  <a:ext uri="{FF2B5EF4-FFF2-40B4-BE49-F238E27FC236}">
                    <a16:creationId xmlns:a16="http://schemas.microsoft.com/office/drawing/2014/main" id="{23962F3A-A977-0DE5-88EF-D8FE6855B52E}"/>
                  </a:ext>
                </a:extLst>
              </p:cNvPr>
              <p:cNvPicPr>
                <a:picLocks noChangeAspect="1"/>
              </p:cNvPicPr>
              <p:nvPr/>
            </p:nvPicPr>
            <p:blipFill rotWithShape="1">
              <a:blip r:embed="rId7"/>
              <a:srcRect l="1745" t="45830" r="69054" b="35707"/>
              <a:stretch/>
            </p:blipFill>
            <p:spPr>
              <a:xfrm>
                <a:off x="5632260" y="5594308"/>
                <a:ext cx="539747" cy="269875"/>
              </a:xfrm>
              <a:prstGeom prst="rect">
                <a:avLst/>
              </a:prstGeom>
            </p:spPr>
          </p:pic>
          <p:sp>
            <p:nvSpPr>
              <p:cNvPr id="111" name="Text Box 20">
                <a:extLst>
                  <a:ext uri="{FF2B5EF4-FFF2-40B4-BE49-F238E27FC236}">
                    <a16:creationId xmlns:a16="http://schemas.microsoft.com/office/drawing/2014/main" id="{CEA60E8E-7BD8-92C1-BA77-96D5156B5AA3}"/>
                  </a:ext>
                </a:extLst>
              </p:cNvPr>
              <p:cNvSpPr txBox="1">
                <a:spLocks noChangeArrowheads="1"/>
              </p:cNvSpPr>
              <p:nvPr/>
            </p:nvSpPr>
            <p:spPr bwMode="auto">
              <a:xfrm>
                <a:off x="5641061" y="587518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グレージュ</a:t>
                </a:r>
                <a:endParaRPr lang="en-US" altLang="ja-JP" sz="500"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アッシュ柄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nvGrpSpPr>
            <p:cNvPr id="112" name="グループ化 111">
              <a:extLst>
                <a:ext uri="{FF2B5EF4-FFF2-40B4-BE49-F238E27FC236}">
                  <a16:creationId xmlns:a16="http://schemas.microsoft.com/office/drawing/2014/main" id="{4A5C714F-3B0F-5E6E-F83D-C585D217F531}"/>
                </a:ext>
              </a:extLst>
            </p:cNvPr>
            <p:cNvGrpSpPr/>
            <p:nvPr/>
          </p:nvGrpSpPr>
          <p:grpSpPr>
            <a:xfrm>
              <a:off x="1895161" y="1419856"/>
              <a:ext cx="542469" cy="357822"/>
              <a:chOff x="6781932" y="5076775"/>
              <a:chExt cx="542469" cy="357822"/>
            </a:xfrm>
          </p:grpSpPr>
          <p:pic>
            <p:nvPicPr>
              <p:cNvPr id="113" name="図 112">
                <a:extLst>
                  <a:ext uri="{FF2B5EF4-FFF2-40B4-BE49-F238E27FC236}">
                    <a16:creationId xmlns:a16="http://schemas.microsoft.com/office/drawing/2014/main" id="{D4A8A2B6-696C-9FE2-C215-E286B520902B}"/>
                  </a:ext>
                </a:extLst>
              </p:cNvPr>
              <p:cNvPicPr>
                <a:picLocks noChangeAspect="1"/>
              </p:cNvPicPr>
              <p:nvPr/>
            </p:nvPicPr>
            <p:blipFill rotWithShape="1">
              <a:blip r:embed="rId7"/>
              <a:srcRect l="35407" t="45178" r="35392" b="36359"/>
              <a:stretch/>
            </p:blipFill>
            <p:spPr>
              <a:xfrm>
                <a:off x="6781932" y="5076775"/>
                <a:ext cx="539747" cy="269875"/>
              </a:xfrm>
              <a:prstGeom prst="rect">
                <a:avLst/>
              </a:prstGeom>
            </p:spPr>
          </p:pic>
          <p:sp>
            <p:nvSpPr>
              <p:cNvPr id="114" name="Text Box 20">
                <a:extLst>
                  <a:ext uri="{FF2B5EF4-FFF2-40B4-BE49-F238E27FC236}">
                    <a16:creationId xmlns:a16="http://schemas.microsoft.com/office/drawing/2014/main" id="{B26EC447-9531-6245-5D01-D7970484E87F}"/>
                  </a:ext>
                </a:extLst>
              </p:cNvPr>
              <p:cNvSpPr txBox="1">
                <a:spLocks noChangeArrowheads="1"/>
              </p:cNvSpPr>
              <p:nvPr/>
            </p:nvSpPr>
            <p:spPr bwMode="auto">
              <a:xfrm>
                <a:off x="6790601" y="535765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イデアオーク柄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nvGrpSpPr>
            <p:cNvPr id="115" name="グループ化 114">
              <a:extLst>
                <a:ext uri="{FF2B5EF4-FFF2-40B4-BE49-F238E27FC236}">
                  <a16:creationId xmlns:a16="http://schemas.microsoft.com/office/drawing/2014/main" id="{2199E13D-B54E-9FF2-EEAD-A9A3B3A97961}"/>
                </a:ext>
              </a:extLst>
            </p:cNvPr>
            <p:cNvGrpSpPr/>
            <p:nvPr/>
          </p:nvGrpSpPr>
          <p:grpSpPr>
            <a:xfrm>
              <a:off x="2474130" y="1420719"/>
              <a:ext cx="539747" cy="357822"/>
              <a:chOff x="5057776" y="5594308"/>
              <a:chExt cx="539747" cy="357822"/>
            </a:xfrm>
          </p:grpSpPr>
          <p:pic>
            <p:nvPicPr>
              <p:cNvPr id="116" name="図 115">
                <a:extLst>
                  <a:ext uri="{FF2B5EF4-FFF2-40B4-BE49-F238E27FC236}">
                    <a16:creationId xmlns:a16="http://schemas.microsoft.com/office/drawing/2014/main" id="{45B58E71-3E7D-1D41-51AF-9FE296E1A664}"/>
                  </a:ext>
                </a:extLst>
              </p:cNvPr>
              <p:cNvPicPr>
                <a:picLocks noChangeAspect="1"/>
              </p:cNvPicPr>
              <p:nvPr/>
            </p:nvPicPr>
            <p:blipFill rotWithShape="1">
              <a:blip r:embed="rId7"/>
              <a:srcRect l="68866" t="46156" r="1933" b="35381"/>
              <a:stretch/>
            </p:blipFill>
            <p:spPr>
              <a:xfrm>
                <a:off x="5057776" y="5594308"/>
                <a:ext cx="539747" cy="269875"/>
              </a:xfrm>
              <a:prstGeom prst="rect">
                <a:avLst/>
              </a:prstGeom>
            </p:spPr>
          </p:pic>
          <p:sp>
            <p:nvSpPr>
              <p:cNvPr id="117" name="Text Box 20">
                <a:extLst>
                  <a:ext uri="{FF2B5EF4-FFF2-40B4-BE49-F238E27FC236}">
                    <a16:creationId xmlns:a16="http://schemas.microsoft.com/office/drawing/2014/main" id="{2CE5ED00-5E7E-EE0A-CF1C-4996FFEF4583}"/>
                  </a:ext>
                </a:extLst>
              </p:cNvPr>
              <p:cNvSpPr txBox="1">
                <a:spLocks noChangeArrowheads="1"/>
              </p:cNvSpPr>
              <p:nvPr/>
            </p:nvSpPr>
            <p:spPr bwMode="auto">
              <a:xfrm>
                <a:off x="5060424" y="5875186"/>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メープル柄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nvGrpSpPr>
            <p:cNvPr id="118" name="グループ化 117">
              <a:extLst>
                <a:ext uri="{FF2B5EF4-FFF2-40B4-BE49-F238E27FC236}">
                  <a16:creationId xmlns:a16="http://schemas.microsoft.com/office/drawing/2014/main" id="{735457EA-2FB6-D9B8-C24A-2FE9EF3B73B6}"/>
                </a:ext>
              </a:extLst>
            </p:cNvPr>
            <p:cNvGrpSpPr/>
            <p:nvPr/>
          </p:nvGrpSpPr>
          <p:grpSpPr>
            <a:xfrm>
              <a:off x="1323865" y="1935154"/>
              <a:ext cx="1692462" cy="357828"/>
              <a:chOff x="5048250" y="5175249"/>
              <a:chExt cx="1692462" cy="357828"/>
            </a:xfrm>
          </p:grpSpPr>
          <p:grpSp>
            <p:nvGrpSpPr>
              <p:cNvPr id="119" name="グループ化 118">
                <a:extLst>
                  <a:ext uri="{FF2B5EF4-FFF2-40B4-BE49-F238E27FC236}">
                    <a16:creationId xmlns:a16="http://schemas.microsoft.com/office/drawing/2014/main" id="{CF4A0215-D9EF-E0C0-EBDA-6FFE346D68BD}"/>
                  </a:ext>
                </a:extLst>
              </p:cNvPr>
              <p:cNvGrpSpPr/>
              <p:nvPr/>
            </p:nvGrpSpPr>
            <p:grpSpPr>
              <a:xfrm>
                <a:off x="5048250" y="5175249"/>
                <a:ext cx="1692462" cy="269875"/>
                <a:chOff x="5092700" y="5184775"/>
                <a:chExt cx="1433624" cy="228601"/>
              </a:xfrm>
            </p:grpSpPr>
            <p:pic>
              <p:nvPicPr>
                <p:cNvPr id="123" name="図 122">
                  <a:extLst>
                    <a:ext uri="{FF2B5EF4-FFF2-40B4-BE49-F238E27FC236}">
                      <a16:creationId xmlns:a16="http://schemas.microsoft.com/office/drawing/2014/main" id="{4545E738-4836-8668-C994-0DA78ACEA1B8}"/>
                    </a:ext>
                  </a:extLst>
                </p:cNvPr>
                <p:cNvPicPr>
                  <a:picLocks noChangeAspect="1"/>
                </p:cNvPicPr>
                <p:nvPr/>
              </p:nvPicPr>
              <p:blipFill rotWithShape="1">
                <a:blip r:embed="rId7"/>
                <a:srcRect l="1745" t="74502" r="69054" b="7035"/>
                <a:stretch/>
              </p:blipFill>
              <p:spPr>
                <a:xfrm>
                  <a:off x="5092700" y="5184775"/>
                  <a:ext cx="457200" cy="228601"/>
                </a:xfrm>
                <a:prstGeom prst="rect">
                  <a:avLst/>
                </a:prstGeom>
              </p:spPr>
            </p:pic>
            <p:pic>
              <p:nvPicPr>
                <p:cNvPr id="124" name="図 123">
                  <a:extLst>
                    <a:ext uri="{FF2B5EF4-FFF2-40B4-BE49-F238E27FC236}">
                      <a16:creationId xmlns:a16="http://schemas.microsoft.com/office/drawing/2014/main" id="{9DEEC54E-D1AB-F824-5DF3-2FC2F90FBEE0}"/>
                    </a:ext>
                  </a:extLst>
                </p:cNvPr>
                <p:cNvPicPr>
                  <a:picLocks noChangeAspect="1"/>
                </p:cNvPicPr>
                <p:nvPr/>
              </p:nvPicPr>
              <p:blipFill rotWithShape="1">
                <a:blip r:embed="rId7"/>
                <a:srcRect l="35407" t="73524" r="35392" b="8013"/>
                <a:stretch/>
              </p:blipFill>
              <p:spPr>
                <a:xfrm>
                  <a:off x="5580943" y="5184775"/>
                  <a:ext cx="457200" cy="228601"/>
                </a:xfrm>
                <a:prstGeom prst="rect">
                  <a:avLst/>
                </a:prstGeom>
              </p:spPr>
            </p:pic>
            <p:pic>
              <p:nvPicPr>
                <p:cNvPr id="125" name="図 124">
                  <a:extLst>
                    <a:ext uri="{FF2B5EF4-FFF2-40B4-BE49-F238E27FC236}">
                      <a16:creationId xmlns:a16="http://schemas.microsoft.com/office/drawing/2014/main" id="{6BB790C0-EE0B-F0C8-45A0-91CB1B8FA625}"/>
                    </a:ext>
                  </a:extLst>
                </p:cNvPr>
                <p:cNvPicPr>
                  <a:picLocks noChangeAspect="1"/>
                </p:cNvPicPr>
                <p:nvPr/>
              </p:nvPicPr>
              <p:blipFill rotWithShape="1">
                <a:blip r:embed="rId7"/>
                <a:srcRect l="68866" t="74502" r="1933" b="7035"/>
                <a:stretch/>
              </p:blipFill>
              <p:spPr>
                <a:xfrm>
                  <a:off x="6069124" y="5184775"/>
                  <a:ext cx="457200" cy="228601"/>
                </a:xfrm>
                <a:prstGeom prst="rect">
                  <a:avLst/>
                </a:prstGeom>
                <a:ln w="3175">
                  <a:solidFill>
                    <a:schemeClr val="tx1">
                      <a:lumMod val="65000"/>
                      <a:lumOff val="35000"/>
                    </a:schemeClr>
                  </a:solidFill>
                </a:ln>
              </p:spPr>
            </p:pic>
          </p:grpSp>
          <p:sp>
            <p:nvSpPr>
              <p:cNvPr id="120" name="Text Box 20">
                <a:extLst>
                  <a:ext uri="{FF2B5EF4-FFF2-40B4-BE49-F238E27FC236}">
                    <a16:creationId xmlns:a16="http://schemas.microsoft.com/office/drawing/2014/main" id="{135F29A8-BC1D-B5AC-8D13-48DDB78DDE45}"/>
                  </a:ext>
                </a:extLst>
              </p:cNvPr>
              <p:cNvSpPr txBox="1">
                <a:spLocks noChangeArrowheads="1"/>
              </p:cNvSpPr>
              <p:nvPr/>
            </p:nvSpPr>
            <p:spPr bwMode="auto">
              <a:xfrm>
                <a:off x="5057051"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ホワイトオーク柄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121" name="Text Box 20">
                <a:extLst>
                  <a:ext uri="{FF2B5EF4-FFF2-40B4-BE49-F238E27FC236}">
                    <a16:creationId xmlns:a16="http://schemas.microsoft.com/office/drawing/2014/main" id="{F148B8B8-EFB1-C2C0-93EF-C9A9A82A387F}"/>
                  </a:ext>
                </a:extLst>
              </p:cNvPr>
              <p:cNvSpPr txBox="1">
                <a:spLocks noChangeArrowheads="1"/>
              </p:cNvSpPr>
              <p:nvPr/>
            </p:nvSpPr>
            <p:spPr bwMode="auto">
              <a:xfrm>
                <a:off x="56333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ホワイトアッシュ柄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122" name="Text Box 20">
                <a:extLst>
                  <a:ext uri="{FF2B5EF4-FFF2-40B4-BE49-F238E27FC236}">
                    <a16:creationId xmlns:a16="http://schemas.microsoft.com/office/drawing/2014/main" id="{B1314001-00AB-6BC7-1106-C042496742F2}"/>
                  </a:ext>
                </a:extLst>
              </p:cNvPr>
              <p:cNvSpPr txBox="1">
                <a:spLocks noChangeArrowheads="1"/>
              </p:cNvSpPr>
              <p:nvPr/>
            </p:nvSpPr>
            <p:spPr bwMode="auto">
              <a:xfrm>
                <a:off x="62036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err="1">
                    <a:solidFill>
                      <a:prstClr val="black"/>
                    </a:solidFill>
                    <a:latin typeface="ＭＳ Ｐゴシック" panose="020B0600070205080204" pitchFamily="50" charset="-128"/>
                    <a:ea typeface="ＭＳ Ｐゴシック" panose="020B0600070205080204" pitchFamily="50" charset="-128"/>
                  </a:rPr>
                  <a:t>しっ</a:t>
                </a:r>
                <a:r>
                  <a:rPr lang="ja-JP" altLang="en-US" sz="500" dirty="0">
                    <a:solidFill>
                      <a:prstClr val="black"/>
                    </a:solidFill>
                    <a:latin typeface="ＭＳ Ｐゴシック" panose="020B0600070205080204" pitchFamily="50" charset="-128"/>
                    <a:ea typeface="ＭＳ Ｐゴシック" panose="020B0600070205080204" pitchFamily="50" charset="-128"/>
                  </a:rPr>
                  <a:t>くいホワイト柄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grpSp>
        <p:grpSp>
          <p:nvGrpSpPr>
            <p:cNvPr id="126" name="グループ化 125">
              <a:extLst>
                <a:ext uri="{FF2B5EF4-FFF2-40B4-BE49-F238E27FC236}">
                  <a16:creationId xmlns:a16="http://schemas.microsoft.com/office/drawing/2014/main" id="{C350F641-F079-5AA6-F96B-B3855A364E45}"/>
                </a:ext>
              </a:extLst>
            </p:cNvPr>
            <p:cNvGrpSpPr/>
            <p:nvPr/>
          </p:nvGrpSpPr>
          <p:grpSpPr>
            <a:xfrm>
              <a:off x="3706651" y="1460638"/>
              <a:ext cx="1091336" cy="400691"/>
              <a:chOff x="8592029" y="5589870"/>
              <a:chExt cx="1091336" cy="400691"/>
            </a:xfrm>
          </p:grpSpPr>
          <p:grpSp>
            <p:nvGrpSpPr>
              <p:cNvPr id="127" name="グループ化 126">
                <a:extLst>
                  <a:ext uri="{FF2B5EF4-FFF2-40B4-BE49-F238E27FC236}">
                    <a16:creationId xmlns:a16="http://schemas.microsoft.com/office/drawing/2014/main" id="{3CD9AB8A-C4A0-87F5-F7A3-515FEE979BD7}"/>
                  </a:ext>
                </a:extLst>
              </p:cNvPr>
              <p:cNvGrpSpPr/>
              <p:nvPr/>
            </p:nvGrpSpPr>
            <p:grpSpPr>
              <a:xfrm>
                <a:off x="8592029" y="5589870"/>
                <a:ext cx="533951" cy="400691"/>
                <a:chOff x="8592029" y="5589870"/>
                <a:chExt cx="533951" cy="400691"/>
              </a:xfrm>
            </p:grpSpPr>
            <p:pic>
              <p:nvPicPr>
                <p:cNvPr id="131" name="図 130">
                  <a:extLst>
                    <a:ext uri="{FF2B5EF4-FFF2-40B4-BE49-F238E27FC236}">
                      <a16:creationId xmlns:a16="http://schemas.microsoft.com/office/drawing/2014/main" id="{B3367F75-765B-6CBA-9C69-A648F875C5F7}"/>
                    </a:ext>
                  </a:extLst>
                </p:cNvPr>
                <p:cNvPicPr>
                  <a:picLocks noChangeAspect="1"/>
                </p:cNvPicPr>
                <p:nvPr/>
              </p:nvPicPr>
              <p:blipFill rotWithShape="1">
                <a:blip r:embed="rId8"/>
                <a:srcRect l="2658" t="18674" r="68562" b="56770"/>
                <a:stretch/>
              </p:blipFill>
              <p:spPr>
                <a:xfrm>
                  <a:off x="8592029" y="5589870"/>
                  <a:ext cx="523875" cy="323851"/>
                </a:xfrm>
                <a:prstGeom prst="rect">
                  <a:avLst/>
                </a:prstGeom>
              </p:spPr>
            </p:pic>
            <p:sp>
              <p:nvSpPr>
                <p:cNvPr id="132" name="Text Box 20">
                  <a:extLst>
                    <a:ext uri="{FF2B5EF4-FFF2-40B4-BE49-F238E27FC236}">
                      <a16:creationId xmlns:a16="http://schemas.microsoft.com/office/drawing/2014/main" id="{32D83A9A-BD1B-1AC5-D9E6-3E11E782614A}"/>
                    </a:ext>
                  </a:extLst>
                </p:cNvPr>
                <p:cNvSpPr txBox="1">
                  <a:spLocks noChangeArrowheads="1"/>
                </p:cNvSpPr>
                <p:nvPr/>
              </p:nvSpPr>
              <p:spPr bwMode="auto">
                <a:xfrm>
                  <a:off x="8592180" y="5913617"/>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ソイルブラック柄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nvGrpSpPr>
              <p:cNvPr id="128" name="グループ化 127">
                <a:extLst>
                  <a:ext uri="{FF2B5EF4-FFF2-40B4-BE49-F238E27FC236}">
                    <a16:creationId xmlns:a16="http://schemas.microsoft.com/office/drawing/2014/main" id="{90BBEF7E-06E3-16A0-4EE5-962BA5993CDD}"/>
                  </a:ext>
                </a:extLst>
              </p:cNvPr>
              <p:cNvGrpSpPr/>
              <p:nvPr/>
            </p:nvGrpSpPr>
            <p:grpSpPr>
              <a:xfrm>
                <a:off x="9149565" y="5589870"/>
                <a:ext cx="533800" cy="400691"/>
                <a:chOff x="9149565" y="5589870"/>
                <a:chExt cx="533800" cy="400691"/>
              </a:xfrm>
            </p:grpSpPr>
            <p:pic>
              <p:nvPicPr>
                <p:cNvPr id="129" name="図 128">
                  <a:extLst>
                    <a:ext uri="{FF2B5EF4-FFF2-40B4-BE49-F238E27FC236}">
                      <a16:creationId xmlns:a16="http://schemas.microsoft.com/office/drawing/2014/main" id="{8B867855-CD68-E1B0-06CA-4A6659466B01}"/>
                    </a:ext>
                  </a:extLst>
                </p:cNvPr>
                <p:cNvPicPr>
                  <a:picLocks noChangeAspect="1"/>
                </p:cNvPicPr>
                <p:nvPr/>
              </p:nvPicPr>
              <p:blipFill rotWithShape="1">
                <a:blip r:embed="rId8"/>
                <a:srcRect l="35886" t="18674" r="35334" b="56770"/>
                <a:stretch/>
              </p:blipFill>
              <p:spPr>
                <a:xfrm>
                  <a:off x="9154328" y="5589870"/>
                  <a:ext cx="523875" cy="323851"/>
                </a:xfrm>
                <a:prstGeom prst="rect">
                  <a:avLst/>
                </a:prstGeom>
              </p:spPr>
            </p:pic>
            <p:sp>
              <p:nvSpPr>
                <p:cNvPr id="130" name="Text Box 20">
                  <a:extLst>
                    <a:ext uri="{FF2B5EF4-FFF2-40B4-BE49-F238E27FC236}">
                      <a16:creationId xmlns:a16="http://schemas.microsoft.com/office/drawing/2014/main" id="{FFFF7D63-07E8-D3B1-CF3C-11CB23BE79FA}"/>
                    </a:ext>
                  </a:extLst>
                </p:cNvPr>
                <p:cNvSpPr txBox="1">
                  <a:spLocks noChangeArrowheads="1"/>
                </p:cNvSpPr>
                <p:nvPr/>
              </p:nvSpPr>
              <p:spPr bwMode="auto">
                <a:xfrm>
                  <a:off x="9149565" y="5913617"/>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パールグレー柄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grpSp>
          <p:nvGrpSpPr>
            <p:cNvPr id="133" name="グループ化 132">
              <a:extLst>
                <a:ext uri="{FF2B5EF4-FFF2-40B4-BE49-F238E27FC236}">
                  <a16:creationId xmlns:a16="http://schemas.microsoft.com/office/drawing/2014/main" id="{8BB89923-026C-ABA3-92AD-F426BC58B0FD}"/>
                </a:ext>
              </a:extLst>
            </p:cNvPr>
            <p:cNvGrpSpPr/>
            <p:nvPr/>
          </p:nvGrpSpPr>
          <p:grpSpPr>
            <a:xfrm>
              <a:off x="181167" y="2476477"/>
              <a:ext cx="2240757" cy="473675"/>
              <a:chOff x="7397716" y="5075943"/>
              <a:chExt cx="2240757" cy="473675"/>
            </a:xfrm>
          </p:grpSpPr>
          <p:grpSp>
            <p:nvGrpSpPr>
              <p:cNvPr id="134" name="グループ化 133">
                <a:extLst>
                  <a:ext uri="{FF2B5EF4-FFF2-40B4-BE49-F238E27FC236}">
                    <a16:creationId xmlns:a16="http://schemas.microsoft.com/office/drawing/2014/main" id="{40F09FCA-A6A9-28FD-BF7D-14A85FF83FF4}"/>
                  </a:ext>
                </a:extLst>
              </p:cNvPr>
              <p:cNvGrpSpPr/>
              <p:nvPr/>
            </p:nvGrpSpPr>
            <p:grpSpPr>
              <a:xfrm>
                <a:off x="7397716" y="5075943"/>
                <a:ext cx="2240757" cy="473675"/>
                <a:chOff x="6838950" y="5204609"/>
                <a:chExt cx="2240757" cy="473675"/>
              </a:xfrm>
            </p:grpSpPr>
            <p:pic>
              <p:nvPicPr>
                <p:cNvPr id="136" name="図 135">
                  <a:extLst>
                    <a:ext uri="{FF2B5EF4-FFF2-40B4-BE49-F238E27FC236}">
                      <a16:creationId xmlns:a16="http://schemas.microsoft.com/office/drawing/2014/main" id="{1FBE468C-3F03-5482-09D5-ED8254457DF0}"/>
                    </a:ext>
                  </a:extLst>
                </p:cNvPr>
                <p:cNvPicPr>
                  <a:picLocks noChangeAspect="1"/>
                </p:cNvPicPr>
                <p:nvPr/>
              </p:nvPicPr>
              <p:blipFill rotWithShape="1">
                <a:blip r:embed="rId9"/>
                <a:srcRect l="1936" t="19630" r="69443" b="56254"/>
                <a:stretch/>
              </p:blipFill>
              <p:spPr>
                <a:xfrm>
                  <a:off x="6838950" y="5204609"/>
                  <a:ext cx="533400" cy="315129"/>
                </a:xfrm>
                <a:prstGeom prst="rect">
                  <a:avLst/>
                </a:prstGeom>
              </p:spPr>
            </p:pic>
            <p:pic>
              <p:nvPicPr>
                <p:cNvPr id="137" name="図 136">
                  <a:extLst>
                    <a:ext uri="{FF2B5EF4-FFF2-40B4-BE49-F238E27FC236}">
                      <a16:creationId xmlns:a16="http://schemas.microsoft.com/office/drawing/2014/main" id="{9B2C7BC9-211B-7F5B-9FC4-DE4111AC8648}"/>
                    </a:ext>
                  </a:extLst>
                </p:cNvPr>
                <p:cNvPicPr>
                  <a:picLocks noChangeAspect="1"/>
                </p:cNvPicPr>
                <p:nvPr/>
              </p:nvPicPr>
              <p:blipFill rotWithShape="1">
                <a:blip r:embed="rId9"/>
                <a:srcRect l="35412" t="19630" r="35967" b="56254"/>
                <a:stretch/>
              </p:blipFill>
              <p:spPr>
                <a:xfrm>
                  <a:off x="7410798" y="5204609"/>
                  <a:ext cx="533400" cy="315129"/>
                </a:xfrm>
                <a:prstGeom prst="rect">
                  <a:avLst/>
                </a:prstGeom>
              </p:spPr>
            </p:pic>
            <p:pic>
              <p:nvPicPr>
                <p:cNvPr id="138" name="図 137">
                  <a:extLst>
                    <a:ext uri="{FF2B5EF4-FFF2-40B4-BE49-F238E27FC236}">
                      <a16:creationId xmlns:a16="http://schemas.microsoft.com/office/drawing/2014/main" id="{91969C6E-CEB4-30D7-CAD5-732C489E8EF2}"/>
                    </a:ext>
                  </a:extLst>
                </p:cNvPr>
                <p:cNvPicPr>
                  <a:picLocks noChangeAspect="1"/>
                </p:cNvPicPr>
                <p:nvPr/>
              </p:nvPicPr>
              <p:blipFill rotWithShape="1">
                <a:blip r:embed="rId9"/>
                <a:srcRect l="67866" t="19630" r="3513" b="56254"/>
                <a:stretch/>
              </p:blipFill>
              <p:spPr>
                <a:xfrm>
                  <a:off x="7977336" y="5204609"/>
                  <a:ext cx="533400" cy="315129"/>
                </a:xfrm>
                <a:prstGeom prst="rect">
                  <a:avLst/>
                </a:prstGeom>
              </p:spPr>
            </p:pic>
            <p:sp>
              <p:nvSpPr>
                <p:cNvPr id="139" name="Text Box 20">
                  <a:extLst>
                    <a:ext uri="{FF2B5EF4-FFF2-40B4-BE49-F238E27FC236}">
                      <a16:creationId xmlns:a16="http://schemas.microsoft.com/office/drawing/2014/main" id="{57B75F64-2539-E4A5-A43C-638AA14A0E38}"/>
                    </a:ext>
                  </a:extLst>
                </p:cNvPr>
                <p:cNvSpPr txBox="1">
                  <a:spLocks noChangeArrowheads="1"/>
                </p:cNvSpPr>
                <p:nvPr/>
              </p:nvSpPr>
              <p:spPr bwMode="auto">
                <a:xfrm>
                  <a:off x="6847751" y="552439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ブラック</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140" name="Text Box 20">
                  <a:extLst>
                    <a:ext uri="{FF2B5EF4-FFF2-40B4-BE49-F238E27FC236}">
                      <a16:creationId xmlns:a16="http://schemas.microsoft.com/office/drawing/2014/main" id="{1600ACFC-CD41-ABC0-6CEA-BBA6B2D05015}"/>
                    </a:ext>
                  </a:extLst>
                </p:cNvPr>
                <p:cNvSpPr txBox="1">
                  <a:spLocks noChangeArrowheads="1"/>
                </p:cNvSpPr>
                <p:nvPr/>
              </p:nvSpPr>
              <p:spPr bwMode="auto">
                <a:xfrm>
                  <a:off x="7422987" y="552439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ネイビー</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141" name="Text Box 20">
                  <a:extLst>
                    <a:ext uri="{FF2B5EF4-FFF2-40B4-BE49-F238E27FC236}">
                      <a16:creationId xmlns:a16="http://schemas.microsoft.com/office/drawing/2014/main" id="{53781C9E-D437-1980-F032-EC81029F25BA}"/>
                    </a:ext>
                  </a:extLst>
                </p:cNvPr>
                <p:cNvSpPr txBox="1">
                  <a:spLocks noChangeArrowheads="1"/>
                </p:cNvSpPr>
                <p:nvPr/>
              </p:nvSpPr>
              <p:spPr bwMode="auto">
                <a:xfrm>
                  <a:off x="7991625" y="552439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ブルーグレー</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142" name="Text Box 20">
                  <a:extLst>
                    <a:ext uri="{FF2B5EF4-FFF2-40B4-BE49-F238E27FC236}">
                      <a16:creationId xmlns:a16="http://schemas.microsoft.com/office/drawing/2014/main" id="{39A6D566-7085-56B4-4B1B-7D87BA09D2D3}"/>
                    </a:ext>
                  </a:extLst>
                </p:cNvPr>
                <p:cNvSpPr txBox="1">
                  <a:spLocks noChangeArrowheads="1"/>
                </p:cNvSpPr>
                <p:nvPr/>
              </p:nvSpPr>
              <p:spPr bwMode="auto">
                <a:xfrm>
                  <a:off x="8545907" y="552439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ペールグリーン</a:t>
                  </a:r>
                  <a:endParaRPr lang="en-US" altLang="ja-JP" sz="500" dirty="0">
                    <a:solidFill>
                      <a:srgbClr val="FF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grpSp>
          <p:pic>
            <p:nvPicPr>
              <p:cNvPr id="135" name="図 134">
                <a:extLst>
                  <a:ext uri="{FF2B5EF4-FFF2-40B4-BE49-F238E27FC236}">
                    <a16:creationId xmlns:a16="http://schemas.microsoft.com/office/drawing/2014/main" id="{0C22A6D7-40D4-1B85-4A99-B7E8723261AA}"/>
                  </a:ext>
                </a:extLst>
              </p:cNvPr>
              <p:cNvPicPr>
                <a:picLocks noChangeAspect="1"/>
              </p:cNvPicPr>
              <p:nvPr/>
            </p:nvPicPr>
            <p:blipFill>
              <a:blip r:embed="rId10"/>
              <a:srcRect l="9252" r="9819"/>
              <a:stretch>
                <a:fillRect/>
              </a:stretch>
            </p:blipFill>
            <p:spPr>
              <a:xfrm>
                <a:off x="9122521" y="5080134"/>
                <a:ext cx="515952" cy="305734"/>
              </a:xfrm>
              <a:prstGeom prst="rect">
                <a:avLst/>
              </a:prstGeom>
            </p:spPr>
          </p:pic>
        </p:grpSp>
        <p:sp>
          <p:nvSpPr>
            <p:cNvPr id="147" name="Text Box 291">
              <a:extLst>
                <a:ext uri="{FF2B5EF4-FFF2-40B4-BE49-F238E27FC236}">
                  <a16:creationId xmlns:a16="http://schemas.microsoft.com/office/drawing/2014/main" id="{832A4528-CD99-FBE8-81E0-1AEA8B12CE17}"/>
                </a:ext>
              </a:extLst>
            </p:cNvPr>
            <p:cNvSpPr txBox="1">
              <a:spLocks noChangeArrowheads="1"/>
            </p:cNvSpPr>
            <p:nvPr/>
          </p:nvSpPr>
          <p:spPr bwMode="auto">
            <a:xfrm>
              <a:off x="3688489" y="1279679"/>
              <a:ext cx="1125258" cy="10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ja-JP" altLang="en-US" sz="700" b="1" dirty="0">
                  <a:solidFill>
                    <a:srgbClr val="000000"/>
                  </a:solidFill>
                  <a:latin typeface="ＭＳ Ｐゴシック" panose="020B0600070205080204" pitchFamily="50" charset="-128"/>
                  <a:ea typeface="ＭＳ Ｐゴシック" panose="020B0600070205080204" pitchFamily="50" charset="-128"/>
                </a:rPr>
                <a:t>セレクトカラーー</a:t>
              </a:r>
            </a:p>
          </p:txBody>
        </p:sp>
        <p:grpSp>
          <p:nvGrpSpPr>
            <p:cNvPr id="148" name="グループ化 147">
              <a:extLst>
                <a:ext uri="{FF2B5EF4-FFF2-40B4-BE49-F238E27FC236}">
                  <a16:creationId xmlns:a16="http://schemas.microsoft.com/office/drawing/2014/main" id="{29354BE5-AF50-4F30-24D3-9EE9934EF1D0}"/>
                </a:ext>
              </a:extLst>
            </p:cNvPr>
            <p:cNvGrpSpPr/>
            <p:nvPr/>
          </p:nvGrpSpPr>
          <p:grpSpPr>
            <a:xfrm>
              <a:off x="170280" y="1941430"/>
              <a:ext cx="554699" cy="430725"/>
              <a:chOff x="6195613" y="5598349"/>
              <a:chExt cx="554699" cy="430725"/>
            </a:xfrm>
          </p:grpSpPr>
          <p:sp>
            <p:nvSpPr>
              <p:cNvPr id="149" name="Text Box 20">
                <a:extLst>
                  <a:ext uri="{FF2B5EF4-FFF2-40B4-BE49-F238E27FC236}">
                    <a16:creationId xmlns:a16="http://schemas.microsoft.com/office/drawing/2014/main" id="{C7FF7602-1290-6CDB-4357-981F9A2D34E9}"/>
                  </a:ext>
                </a:extLst>
              </p:cNvPr>
              <p:cNvSpPr txBox="1">
                <a:spLocks noChangeArrowheads="1"/>
              </p:cNvSpPr>
              <p:nvPr/>
            </p:nvSpPr>
            <p:spPr bwMode="auto">
              <a:xfrm>
                <a:off x="6195613" y="587518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グレージュ</a:t>
                </a:r>
                <a:endParaRPr lang="en-US" altLang="ja-JP" sz="500" dirty="0">
                  <a:solidFill>
                    <a:srgbClr val="FF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pic>
            <p:nvPicPr>
              <p:cNvPr id="150" name="図 149">
                <a:extLst>
                  <a:ext uri="{FF2B5EF4-FFF2-40B4-BE49-F238E27FC236}">
                    <a16:creationId xmlns:a16="http://schemas.microsoft.com/office/drawing/2014/main" id="{6A40120B-FB2A-C367-9934-810D57A336C2}"/>
                  </a:ext>
                </a:extLst>
              </p:cNvPr>
              <p:cNvPicPr>
                <a:picLocks noChangeAspect="1"/>
              </p:cNvPicPr>
              <p:nvPr/>
            </p:nvPicPr>
            <p:blipFill>
              <a:blip r:embed="rId11"/>
              <a:srcRect r="1785"/>
              <a:stretch>
                <a:fillRect/>
              </a:stretch>
            </p:blipFill>
            <p:spPr>
              <a:xfrm>
                <a:off x="6197261" y="5598349"/>
                <a:ext cx="553051" cy="265038"/>
              </a:xfrm>
              <a:prstGeom prst="rect">
                <a:avLst/>
              </a:prstGeom>
            </p:spPr>
          </p:pic>
        </p:grpSp>
        <p:grpSp>
          <p:nvGrpSpPr>
            <p:cNvPr id="154" name="グループ化 153">
              <a:extLst>
                <a:ext uri="{FF2B5EF4-FFF2-40B4-BE49-F238E27FC236}">
                  <a16:creationId xmlns:a16="http://schemas.microsoft.com/office/drawing/2014/main" id="{D5312D18-76BE-A519-7586-3D1A03B64AA5}"/>
                </a:ext>
              </a:extLst>
            </p:cNvPr>
            <p:cNvGrpSpPr/>
            <p:nvPr/>
          </p:nvGrpSpPr>
          <p:grpSpPr>
            <a:xfrm>
              <a:off x="769981" y="1941430"/>
              <a:ext cx="533800" cy="353781"/>
              <a:chOff x="6795314" y="5598349"/>
              <a:chExt cx="533800" cy="353781"/>
            </a:xfrm>
          </p:grpSpPr>
          <p:sp>
            <p:nvSpPr>
              <p:cNvPr id="156" name="Text Box 20">
                <a:extLst>
                  <a:ext uri="{FF2B5EF4-FFF2-40B4-BE49-F238E27FC236}">
                    <a16:creationId xmlns:a16="http://schemas.microsoft.com/office/drawing/2014/main" id="{F78147C2-9664-AAD8-5B7B-47F53B7D7E52}"/>
                  </a:ext>
                </a:extLst>
              </p:cNvPr>
              <p:cNvSpPr txBox="1">
                <a:spLocks noChangeArrowheads="1"/>
              </p:cNvSpPr>
              <p:nvPr/>
            </p:nvSpPr>
            <p:spPr bwMode="auto">
              <a:xfrm>
                <a:off x="6795314" y="5875186"/>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ラピスグレー柄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pic>
            <p:nvPicPr>
              <p:cNvPr id="157" name="図 156">
                <a:extLst>
                  <a:ext uri="{FF2B5EF4-FFF2-40B4-BE49-F238E27FC236}">
                    <a16:creationId xmlns:a16="http://schemas.microsoft.com/office/drawing/2014/main" id="{1B87C306-0C1F-FFF0-E86F-C44750EEF967}"/>
                  </a:ext>
                </a:extLst>
              </p:cNvPr>
              <p:cNvPicPr>
                <a:picLocks noChangeAspect="1"/>
              </p:cNvPicPr>
              <p:nvPr/>
            </p:nvPicPr>
            <p:blipFill>
              <a:blip r:embed="rId12"/>
              <a:srcRect r="5566"/>
              <a:stretch>
                <a:fillRect/>
              </a:stretch>
            </p:blipFill>
            <p:spPr>
              <a:xfrm>
                <a:off x="6795314" y="5598349"/>
                <a:ext cx="522267" cy="265038"/>
              </a:xfrm>
              <a:prstGeom prst="rect">
                <a:avLst/>
              </a:prstGeom>
            </p:spPr>
          </p:pic>
        </p:grpSp>
      </p:grpSp>
      <p:grpSp>
        <p:nvGrpSpPr>
          <p:cNvPr id="367" name="グループ化 366">
            <a:extLst>
              <a:ext uri="{FF2B5EF4-FFF2-40B4-BE49-F238E27FC236}">
                <a16:creationId xmlns:a16="http://schemas.microsoft.com/office/drawing/2014/main" id="{F590925D-E574-BC69-359D-38E8613F624D}"/>
              </a:ext>
            </a:extLst>
          </p:cNvPr>
          <p:cNvGrpSpPr/>
          <p:nvPr/>
        </p:nvGrpSpPr>
        <p:grpSpPr>
          <a:xfrm>
            <a:off x="5029647" y="1082845"/>
            <a:ext cx="4803672" cy="1986168"/>
            <a:chOff x="7170814" y="4346676"/>
            <a:chExt cx="4803672" cy="1986168"/>
          </a:xfrm>
        </p:grpSpPr>
        <p:grpSp>
          <p:nvGrpSpPr>
            <p:cNvPr id="368" name="グループ化 367">
              <a:extLst>
                <a:ext uri="{FF2B5EF4-FFF2-40B4-BE49-F238E27FC236}">
                  <a16:creationId xmlns:a16="http://schemas.microsoft.com/office/drawing/2014/main" id="{8063DA89-2030-B1F2-C0B3-2B6D5BD71F43}"/>
                </a:ext>
              </a:extLst>
            </p:cNvPr>
            <p:cNvGrpSpPr/>
            <p:nvPr/>
          </p:nvGrpSpPr>
          <p:grpSpPr>
            <a:xfrm>
              <a:off x="7170814" y="4346676"/>
              <a:ext cx="4803672" cy="1986168"/>
              <a:chOff x="91629" y="1069452"/>
              <a:chExt cx="4803672" cy="1986168"/>
            </a:xfrm>
          </p:grpSpPr>
          <p:grpSp>
            <p:nvGrpSpPr>
              <p:cNvPr id="377" name="グループ化 376">
                <a:extLst>
                  <a:ext uri="{FF2B5EF4-FFF2-40B4-BE49-F238E27FC236}">
                    <a16:creationId xmlns:a16="http://schemas.microsoft.com/office/drawing/2014/main" id="{BB1A4591-24BF-1265-BB77-BAAED37E1D49}"/>
                  </a:ext>
                </a:extLst>
              </p:cNvPr>
              <p:cNvGrpSpPr/>
              <p:nvPr/>
            </p:nvGrpSpPr>
            <p:grpSpPr>
              <a:xfrm>
                <a:off x="91629" y="1069452"/>
                <a:ext cx="4784726" cy="1944000"/>
                <a:chOff x="6042660" y="4730325"/>
                <a:chExt cx="3718531" cy="1944000"/>
              </a:xfrm>
            </p:grpSpPr>
            <p:sp>
              <p:nvSpPr>
                <p:cNvPr id="436" name="Rectangle 14">
                  <a:extLst>
                    <a:ext uri="{FF2B5EF4-FFF2-40B4-BE49-F238E27FC236}">
                      <a16:creationId xmlns:a16="http://schemas.microsoft.com/office/drawing/2014/main" id="{912F84A2-AB5C-8653-0669-0D012880DA73}"/>
                    </a:ext>
                  </a:extLst>
                </p:cNvPr>
                <p:cNvSpPr>
                  <a:spLocks noChangeArrowheads="1"/>
                </p:cNvSpPr>
                <p:nvPr/>
              </p:nvSpPr>
              <p:spPr bwMode="auto">
                <a:xfrm>
                  <a:off x="6042660" y="4730325"/>
                  <a:ext cx="3718531"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a:endParaRPr lang="ja-JP" altLang="en-US" sz="1200" dirty="0">
                    <a:solidFill>
                      <a:prstClr val="black"/>
                    </a:solidFill>
                    <a:latin typeface="ＭＳ Ｐゴシック" panose="020B0600070205080204" pitchFamily="50" charset="-128"/>
                    <a:ea typeface="ＭＳ Ｐゴシック" panose="020B0600070205080204" pitchFamily="50" charset="-128"/>
                  </a:endParaRPr>
                </a:p>
              </p:txBody>
            </p:sp>
            <p:sp>
              <p:nvSpPr>
                <p:cNvPr id="437" name="Rectangle 84">
                  <a:extLst>
                    <a:ext uri="{FF2B5EF4-FFF2-40B4-BE49-F238E27FC236}">
                      <a16:creationId xmlns:a16="http://schemas.microsoft.com/office/drawing/2014/main" id="{BFA3485E-0AAD-E72C-A9AF-C615F1B6926B}"/>
                    </a:ext>
                  </a:extLst>
                </p:cNvPr>
                <p:cNvSpPr>
                  <a:spLocks noChangeArrowheads="1"/>
                </p:cNvSpPr>
                <p:nvPr/>
              </p:nvSpPr>
              <p:spPr bwMode="auto">
                <a:xfrm>
                  <a:off x="6048375" y="4730325"/>
                  <a:ext cx="3712816" cy="125412"/>
                </a:xfrm>
                <a:prstGeom prst="rect">
                  <a:avLst/>
                </a:prstGeom>
                <a:solidFill>
                  <a:srgbClr val="4D4D4D"/>
                </a:solidFill>
                <a:ln w="6350">
                  <a:solidFill>
                    <a:srgbClr val="4D4D4D"/>
                  </a:solidFill>
                  <a:miter lim="800000"/>
                  <a:headEnd/>
                  <a:tailEnd/>
                </a:ln>
              </p:spPr>
              <p:txBody>
                <a:bodyPr wrap="square" lIns="91427" tIns="0" rIns="91427" bIns="0" anchor="ctr"/>
                <a:lstStyle/>
                <a:p>
                  <a:pPr>
                    <a:spcBef>
                      <a:spcPct val="50000"/>
                    </a:spcBef>
                  </a:pPr>
                  <a:r>
                    <a:rPr lang="ja-JP" altLang="en-US" sz="800" dirty="0">
                      <a:solidFill>
                        <a:prstClr val="white"/>
                      </a:solidFill>
                      <a:latin typeface="ＭＳ Ｐゴシック" panose="020B0600070205080204" pitchFamily="50" charset="-128"/>
                      <a:ea typeface="ＭＳ Ｐゴシック" panose="020B0600070205080204" pitchFamily="50" charset="-128"/>
                    </a:rPr>
                    <a:t>色柄バリエーション</a:t>
                  </a:r>
                </a:p>
              </p:txBody>
            </p:sp>
          </p:grpSp>
          <p:sp>
            <p:nvSpPr>
              <p:cNvPr id="378" name="正方形/長方形 377">
                <a:extLst>
                  <a:ext uri="{FF2B5EF4-FFF2-40B4-BE49-F238E27FC236}">
                    <a16:creationId xmlns:a16="http://schemas.microsoft.com/office/drawing/2014/main" id="{916558EA-DADE-48B0-2CD7-C7B8110F4AD6}"/>
                  </a:ext>
                </a:extLst>
              </p:cNvPr>
              <p:cNvSpPr/>
              <p:nvPr/>
            </p:nvSpPr>
            <p:spPr>
              <a:xfrm>
                <a:off x="3630363" y="1254027"/>
                <a:ext cx="1217415" cy="1647230"/>
              </a:xfrm>
              <a:prstGeom prst="rect">
                <a:avLst/>
              </a:prstGeom>
              <a:solidFill>
                <a:schemeClr val="accent6">
                  <a:lumMod val="20000"/>
                  <a:lumOff val="80000"/>
                </a:scheme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9" name="グループ化 378">
                <a:extLst>
                  <a:ext uri="{FF2B5EF4-FFF2-40B4-BE49-F238E27FC236}">
                    <a16:creationId xmlns:a16="http://schemas.microsoft.com/office/drawing/2014/main" id="{B7E6FC6E-97A3-6E2F-BF76-2A15A628A7FD}"/>
                  </a:ext>
                </a:extLst>
              </p:cNvPr>
              <p:cNvGrpSpPr/>
              <p:nvPr/>
            </p:nvGrpSpPr>
            <p:grpSpPr>
              <a:xfrm>
                <a:off x="4122395" y="2855565"/>
                <a:ext cx="772906" cy="200055"/>
                <a:chOff x="5597821" y="2873948"/>
                <a:chExt cx="1499718" cy="475569"/>
              </a:xfrm>
            </p:grpSpPr>
            <p:sp>
              <p:nvSpPr>
                <p:cNvPr id="433" name="正方形/長方形 432">
                  <a:extLst>
                    <a:ext uri="{FF2B5EF4-FFF2-40B4-BE49-F238E27FC236}">
                      <a16:creationId xmlns:a16="http://schemas.microsoft.com/office/drawing/2014/main" id="{77E88541-62A6-728D-B2A4-EA22C5D5A317}"/>
                    </a:ext>
                  </a:extLst>
                </p:cNvPr>
                <p:cNvSpPr/>
                <p:nvPr/>
              </p:nvSpPr>
              <p:spPr>
                <a:xfrm>
                  <a:off x="6502400" y="2997200"/>
                  <a:ext cx="469900" cy="203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434" name="テキスト ボックス 433">
                  <a:extLst>
                    <a:ext uri="{FF2B5EF4-FFF2-40B4-BE49-F238E27FC236}">
                      <a16:creationId xmlns:a16="http://schemas.microsoft.com/office/drawing/2014/main" id="{F89379F6-F1D4-AC8A-5FA2-9A9ED1E234A6}"/>
                    </a:ext>
                  </a:extLst>
                </p:cNvPr>
                <p:cNvSpPr txBox="1"/>
                <p:nvPr/>
              </p:nvSpPr>
              <p:spPr>
                <a:xfrm>
                  <a:off x="6387743" y="2873948"/>
                  <a:ext cx="709796" cy="388179"/>
                </a:xfrm>
                <a:prstGeom prst="rect">
                  <a:avLst/>
                </a:prstGeom>
                <a:noFill/>
              </p:spPr>
              <p:txBody>
                <a:bodyPr wrap="none" rtlCol="0">
                  <a:spAutoFit/>
                </a:bodyPr>
                <a:lstStyle/>
                <a:p>
                  <a:pPr algn="ctr"/>
                  <a:r>
                    <a:rPr kumimoji="1" lang="en-US" altLang="ja-JP" sz="700" dirty="0">
                      <a:solidFill>
                        <a:schemeClr val="bg1"/>
                      </a:solidFill>
                    </a:rPr>
                    <a:t>NEW</a:t>
                  </a:r>
                  <a:endParaRPr kumimoji="1" lang="ja-JP" altLang="en-US" sz="700" dirty="0">
                    <a:solidFill>
                      <a:schemeClr val="bg1"/>
                    </a:solidFill>
                  </a:endParaRPr>
                </a:p>
              </p:txBody>
            </p:sp>
            <p:sp>
              <p:nvSpPr>
                <p:cNvPr id="435" name="テキスト ボックス 434">
                  <a:extLst>
                    <a:ext uri="{FF2B5EF4-FFF2-40B4-BE49-F238E27FC236}">
                      <a16:creationId xmlns:a16="http://schemas.microsoft.com/office/drawing/2014/main" id="{9A555899-9780-0724-855A-0F6FF60B3938}"/>
                    </a:ext>
                  </a:extLst>
                </p:cNvPr>
                <p:cNvSpPr txBox="1"/>
                <p:nvPr/>
              </p:nvSpPr>
              <p:spPr>
                <a:xfrm>
                  <a:off x="5597821" y="2873948"/>
                  <a:ext cx="1055053" cy="475569"/>
                </a:xfrm>
                <a:prstGeom prst="rect">
                  <a:avLst/>
                </a:prstGeom>
                <a:noFill/>
              </p:spPr>
              <p:txBody>
                <a:bodyPr wrap="none" rtlCol="0">
                  <a:spAutoFit/>
                </a:bodyPr>
                <a:lstStyle/>
                <a:p>
                  <a:pPr algn="ctr"/>
                  <a:r>
                    <a:rPr kumimoji="1" lang="ja-JP" altLang="en-US" sz="700" b="1" dirty="0">
                      <a:solidFill>
                        <a:srgbClr val="C00000"/>
                      </a:solidFill>
                    </a:rPr>
                    <a:t>赤文字＝</a:t>
                  </a:r>
                </a:p>
              </p:txBody>
            </p:sp>
          </p:grpSp>
          <p:grpSp>
            <p:nvGrpSpPr>
              <p:cNvPr id="380" name="グループ化 379">
                <a:extLst>
                  <a:ext uri="{FF2B5EF4-FFF2-40B4-BE49-F238E27FC236}">
                    <a16:creationId xmlns:a16="http://schemas.microsoft.com/office/drawing/2014/main" id="{94E6D13A-0C69-8479-E9CD-817FDE790BBA}"/>
                  </a:ext>
                </a:extLst>
              </p:cNvPr>
              <p:cNvGrpSpPr/>
              <p:nvPr/>
            </p:nvGrpSpPr>
            <p:grpSpPr>
              <a:xfrm>
                <a:off x="161479" y="1420713"/>
                <a:ext cx="1692462" cy="434772"/>
                <a:chOff x="5048250" y="5175249"/>
                <a:chExt cx="1692462" cy="434772"/>
              </a:xfrm>
            </p:grpSpPr>
            <p:grpSp>
              <p:nvGrpSpPr>
                <p:cNvPr id="426" name="グループ化 425">
                  <a:extLst>
                    <a:ext uri="{FF2B5EF4-FFF2-40B4-BE49-F238E27FC236}">
                      <a16:creationId xmlns:a16="http://schemas.microsoft.com/office/drawing/2014/main" id="{BF5C9E6C-5E82-A4A2-0899-3C4C7A10BA75}"/>
                    </a:ext>
                  </a:extLst>
                </p:cNvPr>
                <p:cNvGrpSpPr/>
                <p:nvPr/>
              </p:nvGrpSpPr>
              <p:grpSpPr>
                <a:xfrm>
                  <a:off x="5048250" y="5175249"/>
                  <a:ext cx="1692462" cy="269875"/>
                  <a:chOff x="5092700" y="5184775"/>
                  <a:chExt cx="1433624" cy="228601"/>
                </a:xfrm>
              </p:grpSpPr>
              <p:pic>
                <p:nvPicPr>
                  <p:cNvPr id="430" name="図 429">
                    <a:extLst>
                      <a:ext uri="{FF2B5EF4-FFF2-40B4-BE49-F238E27FC236}">
                        <a16:creationId xmlns:a16="http://schemas.microsoft.com/office/drawing/2014/main" id="{ED239696-EB9F-E9B2-BD20-245E272E2336}"/>
                      </a:ext>
                    </a:extLst>
                  </p:cNvPr>
                  <p:cNvPicPr>
                    <a:picLocks noChangeAspect="1"/>
                  </p:cNvPicPr>
                  <p:nvPr/>
                </p:nvPicPr>
                <p:blipFill rotWithShape="1">
                  <a:blip r:embed="rId7"/>
                  <a:srcRect l="1745" t="17158" r="69054" b="64379"/>
                  <a:stretch/>
                </p:blipFill>
                <p:spPr>
                  <a:xfrm>
                    <a:off x="5092700" y="5184775"/>
                    <a:ext cx="457200" cy="228601"/>
                  </a:xfrm>
                  <a:prstGeom prst="rect">
                    <a:avLst/>
                  </a:prstGeom>
                </p:spPr>
              </p:pic>
              <p:pic>
                <p:nvPicPr>
                  <p:cNvPr id="431" name="図 430">
                    <a:extLst>
                      <a:ext uri="{FF2B5EF4-FFF2-40B4-BE49-F238E27FC236}">
                        <a16:creationId xmlns:a16="http://schemas.microsoft.com/office/drawing/2014/main" id="{E023EBE7-0CA4-64D7-9E92-91F6EA9870DA}"/>
                      </a:ext>
                    </a:extLst>
                  </p:cNvPr>
                  <p:cNvPicPr>
                    <a:picLocks noChangeAspect="1"/>
                  </p:cNvPicPr>
                  <p:nvPr/>
                </p:nvPicPr>
                <p:blipFill rotWithShape="1">
                  <a:blip r:embed="rId7"/>
                  <a:srcRect l="35407" t="17158" r="35392" b="64379"/>
                  <a:stretch/>
                </p:blipFill>
                <p:spPr>
                  <a:xfrm>
                    <a:off x="5580943" y="5184775"/>
                    <a:ext cx="457200" cy="228601"/>
                  </a:xfrm>
                  <a:prstGeom prst="rect">
                    <a:avLst/>
                  </a:prstGeom>
                </p:spPr>
              </p:pic>
              <p:pic>
                <p:nvPicPr>
                  <p:cNvPr id="432" name="図 431">
                    <a:extLst>
                      <a:ext uri="{FF2B5EF4-FFF2-40B4-BE49-F238E27FC236}">
                        <a16:creationId xmlns:a16="http://schemas.microsoft.com/office/drawing/2014/main" id="{ED0C1DAE-4C2E-6103-4DB2-7271439B6873}"/>
                      </a:ext>
                    </a:extLst>
                  </p:cNvPr>
                  <p:cNvPicPr>
                    <a:picLocks noChangeAspect="1"/>
                  </p:cNvPicPr>
                  <p:nvPr/>
                </p:nvPicPr>
                <p:blipFill rotWithShape="1">
                  <a:blip r:embed="rId7"/>
                  <a:srcRect l="68866" t="17158" r="1933" b="64379"/>
                  <a:stretch/>
                </p:blipFill>
                <p:spPr>
                  <a:xfrm>
                    <a:off x="6069124" y="5184775"/>
                    <a:ext cx="457200" cy="228601"/>
                  </a:xfrm>
                  <a:prstGeom prst="rect">
                    <a:avLst/>
                  </a:prstGeom>
                </p:spPr>
              </p:pic>
            </p:grpSp>
            <p:sp>
              <p:nvSpPr>
                <p:cNvPr id="427" name="Text Box 20">
                  <a:extLst>
                    <a:ext uri="{FF2B5EF4-FFF2-40B4-BE49-F238E27FC236}">
                      <a16:creationId xmlns:a16="http://schemas.microsoft.com/office/drawing/2014/main" id="{0643C3EA-40F9-E80B-59CB-917B505C52BD}"/>
                    </a:ext>
                  </a:extLst>
                </p:cNvPr>
                <p:cNvSpPr txBox="1">
                  <a:spLocks noChangeArrowheads="1"/>
                </p:cNvSpPr>
                <p:nvPr/>
              </p:nvSpPr>
              <p:spPr bwMode="auto">
                <a:xfrm>
                  <a:off x="5057051" y="5456133"/>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ソフト</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ウォールナット柄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428" name="Text Box 20">
                  <a:extLst>
                    <a:ext uri="{FF2B5EF4-FFF2-40B4-BE49-F238E27FC236}">
                      <a16:creationId xmlns:a16="http://schemas.microsoft.com/office/drawing/2014/main" id="{E6506AC9-C4DF-0949-FCF2-49AB1A0CF7DE}"/>
                    </a:ext>
                  </a:extLst>
                </p:cNvPr>
                <p:cNvSpPr txBox="1">
                  <a:spLocks noChangeArrowheads="1"/>
                </p:cNvSpPr>
                <p:nvPr/>
              </p:nvSpPr>
              <p:spPr bwMode="auto">
                <a:xfrm>
                  <a:off x="56333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ウォールナット柄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429" name="Text Box 20">
                  <a:extLst>
                    <a:ext uri="{FF2B5EF4-FFF2-40B4-BE49-F238E27FC236}">
                      <a16:creationId xmlns:a16="http://schemas.microsoft.com/office/drawing/2014/main" id="{3BDC4A63-1508-E3E3-DE41-8DD9B3AB0EF2}"/>
                    </a:ext>
                  </a:extLst>
                </p:cNvPr>
                <p:cNvSpPr txBox="1">
                  <a:spLocks noChangeArrowheads="1"/>
                </p:cNvSpPr>
                <p:nvPr/>
              </p:nvSpPr>
              <p:spPr bwMode="auto">
                <a:xfrm>
                  <a:off x="62036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チェリー柄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grpSp>
          <p:grpSp>
            <p:nvGrpSpPr>
              <p:cNvPr id="381" name="グループ化 380">
                <a:extLst>
                  <a:ext uri="{FF2B5EF4-FFF2-40B4-BE49-F238E27FC236}">
                    <a16:creationId xmlns:a16="http://schemas.microsoft.com/office/drawing/2014/main" id="{E1F275ED-911D-C68E-EC81-453AA4208147}"/>
                  </a:ext>
                </a:extLst>
              </p:cNvPr>
              <p:cNvGrpSpPr/>
              <p:nvPr/>
            </p:nvGrpSpPr>
            <p:grpSpPr>
              <a:xfrm>
                <a:off x="3048614" y="1420719"/>
                <a:ext cx="542601" cy="434766"/>
                <a:chOff x="5632260" y="5594308"/>
                <a:chExt cx="542601" cy="434766"/>
              </a:xfrm>
            </p:grpSpPr>
            <p:pic>
              <p:nvPicPr>
                <p:cNvPr id="424" name="図 423">
                  <a:extLst>
                    <a:ext uri="{FF2B5EF4-FFF2-40B4-BE49-F238E27FC236}">
                      <a16:creationId xmlns:a16="http://schemas.microsoft.com/office/drawing/2014/main" id="{78E5DAFF-BA82-FB26-2E47-82B9A2A8B4AD}"/>
                    </a:ext>
                  </a:extLst>
                </p:cNvPr>
                <p:cNvPicPr>
                  <a:picLocks noChangeAspect="1"/>
                </p:cNvPicPr>
                <p:nvPr/>
              </p:nvPicPr>
              <p:blipFill rotWithShape="1">
                <a:blip r:embed="rId7"/>
                <a:srcRect l="1745" t="45830" r="69054" b="35707"/>
                <a:stretch/>
              </p:blipFill>
              <p:spPr>
                <a:xfrm>
                  <a:off x="5632260" y="5594308"/>
                  <a:ext cx="539747" cy="269875"/>
                </a:xfrm>
                <a:prstGeom prst="rect">
                  <a:avLst/>
                </a:prstGeom>
              </p:spPr>
            </p:pic>
            <p:sp>
              <p:nvSpPr>
                <p:cNvPr id="425" name="Text Box 20">
                  <a:extLst>
                    <a:ext uri="{FF2B5EF4-FFF2-40B4-BE49-F238E27FC236}">
                      <a16:creationId xmlns:a16="http://schemas.microsoft.com/office/drawing/2014/main" id="{E5C53AE6-960B-91EC-94CB-8E03DDAE06E0}"/>
                    </a:ext>
                  </a:extLst>
                </p:cNvPr>
                <p:cNvSpPr txBox="1">
                  <a:spLocks noChangeArrowheads="1"/>
                </p:cNvSpPr>
                <p:nvPr/>
              </p:nvSpPr>
              <p:spPr bwMode="auto">
                <a:xfrm>
                  <a:off x="5641061" y="587518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グレージュ</a:t>
                  </a:r>
                  <a:endParaRPr lang="en-US" altLang="ja-JP" sz="500"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アッシュ柄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nvGrpSpPr>
              <p:cNvPr id="382" name="グループ化 381">
                <a:extLst>
                  <a:ext uri="{FF2B5EF4-FFF2-40B4-BE49-F238E27FC236}">
                    <a16:creationId xmlns:a16="http://schemas.microsoft.com/office/drawing/2014/main" id="{43503441-28D6-2373-3E1D-CE567E84CF00}"/>
                  </a:ext>
                </a:extLst>
              </p:cNvPr>
              <p:cNvGrpSpPr/>
              <p:nvPr/>
            </p:nvGrpSpPr>
            <p:grpSpPr>
              <a:xfrm>
                <a:off x="1895161" y="1419856"/>
                <a:ext cx="542469" cy="357822"/>
                <a:chOff x="6781932" y="5076775"/>
                <a:chExt cx="542469" cy="357822"/>
              </a:xfrm>
            </p:grpSpPr>
            <p:pic>
              <p:nvPicPr>
                <p:cNvPr id="422" name="図 421">
                  <a:extLst>
                    <a:ext uri="{FF2B5EF4-FFF2-40B4-BE49-F238E27FC236}">
                      <a16:creationId xmlns:a16="http://schemas.microsoft.com/office/drawing/2014/main" id="{83A4AC63-A672-D837-A46C-B99EA33138B8}"/>
                    </a:ext>
                  </a:extLst>
                </p:cNvPr>
                <p:cNvPicPr>
                  <a:picLocks noChangeAspect="1"/>
                </p:cNvPicPr>
                <p:nvPr/>
              </p:nvPicPr>
              <p:blipFill rotWithShape="1">
                <a:blip r:embed="rId7"/>
                <a:srcRect l="35407" t="45178" r="35392" b="36359"/>
                <a:stretch/>
              </p:blipFill>
              <p:spPr>
                <a:xfrm>
                  <a:off x="6781932" y="5076775"/>
                  <a:ext cx="539747" cy="269875"/>
                </a:xfrm>
                <a:prstGeom prst="rect">
                  <a:avLst/>
                </a:prstGeom>
              </p:spPr>
            </p:pic>
            <p:sp>
              <p:nvSpPr>
                <p:cNvPr id="423" name="Text Box 20">
                  <a:extLst>
                    <a:ext uri="{FF2B5EF4-FFF2-40B4-BE49-F238E27FC236}">
                      <a16:creationId xmlns:a16="http://schemas.microsoft.com/office/drawing/2014/main" id="{66266FC8-4DBD-B1FA-A58B-35C7A995B38B}"/>
                    </a:ext>
                  </a:extLst>
                </p:cNvPr>
                <p:cNvSpPr txBox="1">
                  <a:spLocks noChangeArrowheads="1"/>
                </p:cNvSpPr>
                <p:nvPr/>
              </p:nvSpPr>
              <p:spPr bwMode="auto">
                <a:xfrm>
                  <a:off x="6790601" y="535765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イデアオーク柄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nvGrpSpPr>
              <p:cNvPr id="383" name="グループ化 382">
                <a:extLst>
                  <a:ext uri="{FF2B5EF4-FFF2-40B4-BE49-F238E27FC236}">
                    <a16:creationId xmlns:a16="http://schemas.microsoft.com/office/drawing/2014/main" id="{EC39A8CC-65B8-DD67-4638-5A1F1C0DA577}"/>
                  </a:ext>
                </a:extLst>
              </p:cNvPr>
              <p:cNvGrpSpPr/>
              <p:nvPr/>
            </p:nvGrpSpPr>
            <p:grpSpPr>
              <a:xfrm>
                <a:off x="2474130" y="1420719"/>
                <a:ext cx="539747" cy="357822"/>
                <a:chOff x="5057776" y="5594308"/>
                <a:chExt cx="539747" cy="357822"/>
              </a:xfrm>
            </p:grpSpPr>
            <p:pic>
              <p:nvPicPr>
                <p:cNvPr id="420" name="図 419">
                  <a:extLst>
                    <a:ext uri="{FF2B5EF4-FFF2-40B4-BE49-F238E27FC236}">
                      <a16:creationId xmlns:a16="http://schemas.microsoft.com/office/drawing/2014/main" id="{E8911938-4695-B892-B610-20B55B36CD0F}"/>
                    </a:ext>
                  </a:extLst>
                </p:cNvPr>
                <p:cNvPicPr>
                  <a:picLocks noChangeAspect="1"/>
                </p:cNvPicPr>
                <p:nvPr/>
              </p:nvPicPr>
              <p:blipFill rotWithShape="1">
                <a:blip r:embed="rId7"/>
                <a:srcRect l="68866" t="46156" r="1933" b="35381"/>
                <a:stretch/>
              </p:blipFill>
              <p:spPr>
                <a:xfrm>
                  <a:off x="5057776" y="5594308"/>
                  <a:ext cx="539747" cy="269875"/>
                </a:xfrm>
                <a:prstGeom prst="rect">
                  <a:avLst/>
                </a:prstGeom>
              </p:spPr>
            </p:pic>
            <p:sp>
              <p:nvSpPr>
                <p:cNvPr id="421" name="Text Box 20">
                  <a:extLst>
                    <a:ext uri="{FF2B5EF4-FFF2-40B4-BE49-F238E27FC236}">
                      <a16:creationId xmlns:a16="http://schemas.microsoft.com/office/drawing/2014/main" id="{A3E33934-95A9-37F5-1870-AD5288F3C8AB}"/>
                    </a:ext>
                  </a:extLst>
                </p:cNvPr>
                <p:cNvSpPr txBox="1">
                  <a:spLocks noChangeArrowheads="1"/>
                </p:cNvSpPr>
                <p:nvPr/>
              </p:nvSpPr>
              <p:spPr bwMode="auto">
                <a:xfrm>
                  <a:off x="5060424" y="5875186"/>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メープル柄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nvGrpSpPr>
              <p:cNvPr id="384" name="グループ化 383">
                <a:extLst>
                  <a:ext uri="{FF2B5EF4-FFF2-40B4-BE49-F238E27FC236}">
                    <a16:creationId xmlns:a16="http://schemas.microsoft.com/office/drawing/2014/main" id="{D4315A60-2796-558D-B72C-F189BAB6EB4C}"/>
                  </a:ext>
                </a:extLst>
              </p:cNvPr>
              <p:cNvGrpSpPr/>
              <p:nvPr/>
            </p:nvGrpSpPr>
            <p:grpSpPr>
              <a:xfrm>
                <a:off x="1323865" y="1935154"/>
                <a:ext cx="1692462" cy="357828"/>
                <a:chOff x="5048250" y="5175249"/>
                <a:chExt cx="1692462" cy="357828"/>
              </a:xfrm>
            </p:grpSpPr>
            <p:grpSp>
              <p:nvGrpSpPr>
                <p:cNvPr id="413" name="グループ化 412">
                  <a:extLst>
                    <a:ext uri="{FF2B5EF4-FFF2-40B4-BE49-F238E27FC236}">
                      <a16:creationId xmlns:a16="http://schemas.microsoft.com/office/drawing/2014/main" id="{CAE4CC8D-457E-AE22-02B6-0D1B201572DD}"/>
                    </a:ext>
                  </a:extLst>
                </p:cNvPr>
                <p:cNvGrpSpPr/>
                <p:nvPr/>
              </p:nvGrpSpPr>
              <p:grpSpPr>
                <a:xfrm>
                  <a:off x="5048250" y="5175249"/>
                  <a:ext cx="1692462" cy="269875"/>
                  <a:chOff x="5092700" y="5184775"/>
                  <a:chExt cx="1433624" cy="228601"/>
                </a:xfrm>
              </p:grpSpPr>
              <p:pic>
                <p:nvPicPr>
                  <p:cNvPr id="417" name="図 416">
                    <a:extLst>
                      <a:ext uri="{FF2B5EF4-FFF2-40B4-BE49-F238E27FC236}">
                        <a16:creationId xmlns:a16="http://schemas.microsoft.com/office/drawing/2014/main" id="{6084AA49-9776-B06F-F791-A33C6C5B186D}"/>
                      </a:ext>
                    </a:extLst>
                  </p:cNvPr>
                  <p:cNvPicPr>
                    <a:picLocks noChangeAspect="1"/>
                  </p:cNvPicPr>
                  <p:nvPr/>
                </p:nvPicPr>
                <p:blipFill rotWithShape="1">
                  <a:blip r:embed="rId7"/>
                  <a:srcRect l="1745" t="74502" r="69054" b="7035"/>
                  <a:stretch/>
                </p:blipFill>
                <p:spPr>
                  <a:xfrm>
                    <a:off x="5092700" y="5184775"/>
                    <a:ext cx="457200" cy="228601"/>
                  </a:xfrm>
                  <a:prstGeom prst="rect">
                    <a:avLst/>
                  </a:prstGeom>
                </p:spPr>
              </p:pic>
              <p:pic>
                <p:nvPicPr>
                  <p:cNvPr id="418" name="図 417">
                    <a:extLst>
                      <a:ext uri="{FF2B5EF4-FFF2-40B4-BE49-F238E27FC236}">
                        <a16:creationId xmlns:a16="http://schemas.microsoft.com/office/drawing/2014/main" id="{194DF13E-6B9E-E512-35DC-B0A39ADE55D0}"/>
                      </a:ext>
                    </a:extLst>
                  </p:cNvPr>
                  <p:cNvPicPr>
                    <a:picLocks noChangeAspect="1"/>
                  </p:cNvPicPr>
                  <p:nvPr/>
                </p:nvPicPr>
                <p:blipFill rotWithShape="1">
                  <a:blip r:embed="rId7"/>
                  <a:srcRect l="35407" t="73524" r="35392" b="8013"/>
                  <a:stretch/>
                </p:blipFill>
                <p:spPr>
                  <a:xfrm>
                    <a:off x="5580943" y="5184775"/>
                    <a:ext cx="457200" cy="228601"/>
                  </a:xfrm>
                  <a:prstGeom prst="rect">
                    <a:avLst/>
                  </a:prstGeom>
                </p:spPr>
              </p:pic>
              <p:pic>
                <p:nvPicPr>
                  <p:cNvPr id="419" name="図 418">
                    <a:extLst>
                      <a:ext uri="{FF2B5EF4-FFF2-40B4-BE49-F238E27FC236}">
                        <a16:creationId xmlns:a16="http://schemas.microsoft.com/office/drawing/2014/main" id="{F11C5E21-7DE0-6CCA-1B66-366F1B237A9D}"/>
                      </a:ext>
                    </a:extLst>
                  </p:cNvPr>
                  <p:cNvPicPr>
                    <a:picLocks noChangeAspect="1"/>
                  </p:cNvPicPr>
                  <p:nvPr/>
                </p:nvPicPr>
                <p:blipFill rotWithShape="1">
                  <a:blip r:embed="rId7"/>
                  <a:srcRect l="68866" t="74502" r="1933" b="7035"/>
                  <a:stretch/>
                </p:blipFill>
                <p:spPr>
                  <a:xfrm>
                    <a:off x="6069124" y="5184775"/>
                    <a:ext cx="457200" cy="228601"/>
                  </a:xfrm>
                  <a:prstGeom prst="rect">
                    <a:avLst/>
                  </a:prstGeom>
                  <a:ln w="3175">
                    <a:solidFill>
                      <a:schemeClr val="tx1">
                        <a:lumMod val="65000"/>
                        <a:lumOff val="35000"/>
                      </a:schemeClr>
                    </a:solidFill>
                  </a:ln>
                </p:spPr>
              </p:pic>
            </p:grpSp>
            <p:sp>
              <p:nvSpPr>
                <p:cNvPr id="414" name="Text Box 20">
                  <a:extLst>
                    <a:ext uri="{FF2B5EF4-FFF2-40B4-BE49-F238E27FC236}">
                      <a16:creationId xmlns:a16="http://schemas.microsoft.com/office/drawing/2014/main" id="{CFC6DF49-0F20-0671-3A90-7650D4601BDE}"/>
                    </a:ext>
                  </a:extLst>
                </p:cNvPr>
                <p:cNvSpPr txBox="1">
                  <a:spLocks noChangeArrowheads="1"/>
                </p:cNvSpPr>
                <p:nvPr/>
              </p:nvSpPr>
              <p:spPr bwMode="auto">
                <a:xfrm>
                  <a:off x="5057051"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ホワイトオーク柄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415" name="Text Box 20">
                  <a:extLst>
                    <a:ext uri="{FF2B5EF4-FFF2-40B4-BE49-F238E27FC236}">
                      <a16:creationId xmlns:a16="http://schemas.microsoft.com/office/drawing/2014/main" id="{04A82940-C996-291A-5DA1-C1C36EC3F3A6}"/>
                    </a:ext>
                  </a:extLst>
                </p:cNvPr>
                <p:cNvSpPr txBox="1">
                  <a:spLocks noChangeArrowheads="1"/>
                </p:cNvSpPr>
                <p:nvPr/>
              </p:nvSpPr>
              <p:spPr bwMode="auto">
                <a:xfrm>
                  <a:off x="56333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ホワイトアッシュ柄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416" name="Text Box 20">
                  <a:extLst>
                    <a:ext uri="{FF2B5EF4-FFF2-40B4-BE49-F238E27FC236}">
                      <a16:creationId xmlns:a16="http://schemas.microsoft.com/office/drawing/2014/main" id="{4BC7E63B-0EDB-5C49-25FF-D5FD4439426C}"/>
                    </a:ext>
                  </a:extLst>
                </p:cNvPr>
                <p:cNvSpPr txBox="1">
                  <a:spLocks noChangeArrowheads="1"/>
                </p:cNvSpPr>
                <p:nvPr/>
              </p:nvSpPr>
              <p:spPr bwMode="auto">
                <a:xfrm>
                  <a:off x="62036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err="1">
                      <a:solidFill>
                        <a:prstClr val="black"/>
                      </a:solidFill>
                      <a:latin typeface="ＭＳ Ｐゴシック" panose="020B0600070205080204" pitchFamily="50" charset="-128"/>
                      <a:ea typeface="ＭＳ Ｐゴシック" panose="020B0600070205080204" pitchFamily="50" charset="-128"/>
                    </a:rPr>
                    <a:t>しっ</a:t>
                  </a:r>
                  <a:r>
                    <a:rPr lang="ja-JP" altLang="en-US" sz="500" dirty="0">
                      <a:solidFill>
                        <a:prstClr val="black"/>
                      </a:solidFill>
                      <a:latin typeface="ＭＳ Ｐゴシック" panose="020B0600070205080204" pitchFamily="50" charset="-128"/>
                      <a:ea typeface="ＭＳ Ｐゴシック" panose="020B0600070205080204" pitchFamily="50" charset="-128"/>
                    </a:rPr>
                    <a:t>くいホワイト柄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grpSp>
          <p:grpSp>
            <p:nvGrpSpPr>
              <p:cNvPr id="385" name="グループ化 384">
                <a:extLst>
                  <a:ext uri="{FF2B5EF4-FFF2-40B4-BE49-F238E27FC236}">
                    <a16:creationId xmlns:a16="http://schemas.microsoft.com/office/drawing/2014/main" id="{DFADACE0-2942-0B39-C715-A5E53E81FFB1}"/>
                  </a:ext>
                </a:extLst>
              </p:cNvPr>
              <p:cNvGrpSpPr/>
              <p:nvPr/>
            </p:nvGrpSpPr>
            <p:grpSpPr>
              <a:xfrm>
                <a:off x="3706651" y="1460638"/>
                <a:ext cx="1091336" cy="400691"/>
                <a:chOff x="8592029" y="5589870"/>
                <a:chExt cx="1091336" cy="400691"/>
              </a:xfrm>
            </p:grpSpPr>
            <p:grpSp>
              <p:nvGrpSpPr>
                <p:cNvPr id="407" name="グループ化 406">
                  <a:extLst>
                    <a:ext uri="{FF2B5EF4-FFF2-40B4-BE49-F238E27FC236}">
                      <a16:creationId xmlns:a16="http://schemas.microsoft.com/office/drawing/2014/main" id="{B7979A90-F788-3985-0BC1-F0697AFB9E4A}"/>
                    </a:ext>
                  </a:extLst>
                </p:cNvPr>
                <p:cNvGrpSpPr/>
                <p:nvPr/>
              </p:nvGrpSpPr>
              <p:grpSpPr>
                <a:xfrm>
                  <a:off x="8592029" y="5589870"/>
                  <a:ext cx="533951" cy="400691"/>
                  <a:chOff x="8592029" y="5589870"/>
                  <a:chExt cx="533951" cy="400691"/>
                </a:xfrm>
              </p:grpSpPr>
              <p:pic>
                <p:nvPicPr>
                  <p:cNvPr id="411" name="図 410">
                    <a:extLst>
                      <a:ext uri="{FF2B5EF4-FFF2-40B4-BE49-F238E27FC236}">
                        <a16:creationId xmlns:a16="http://schemas.microsoft.com/office/drawing/2014/main" id="{5D0EA063-184D-30C2-C0F8-5B79B846116C}"/>
                      </a:ext>
                    </a:extLst>
                  </p:cNvPr>
                  <p:cNvPicPr>
                    <a:picLocks noChangeAspect="1"/>
                  </p:cNvPicPr>
                  <p:nvPr/>
                </p:nvPicPr>
                <p:blipFill rotWithShape="1">
                  <a:blip r:embed="rId8"/>
                  <a:srcRect l="2658" t="18674" r="68562" b="56770"/>
                  <a:stretch/>
                </p:blipFill>
                <p:spPr>
                  <a:xfrm>
                    <a:off x="8592029" y="5589870"/>
                    <a:ext cx="523875" cy="323851"/>
                  </a:xfrm>
                  <a:prstGeom prst="rect">
                    <a:avLst/>
                  </a:prstGeom>
                </p:spPr>
              </p:pic>
              <p:sp>
                <p:nvSpPr>
                  <p:cNvPr id="412" name="Text Box 20">
                    <a:extLst>
                      <a:ext uri="{FF2B5EF4-FFF2-40B4-BE49-F238E27FC236}">
                        <a16:creationId xmlns:a16="http://schemas.microsoft.com/office/drawing/2014/main" id="{597349B1-96C8-68CF-D6DB-36684A68E193}"/>
                      </a:ext>
                    </a:extLst>
                  </p:cNvPr>
                  <p:cNvSpPr txBox="1">
                    <a:spLocks noChangeArrowheads="1"/>
                  </p:cNvSpPr>
                  <p:nvPr/>
                </p:nvSpPr>
                <p:spPr bwMode="auto">
                  <a:xfrm>
                    <a:off x="8592180" y="5913617"/>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ソイルブラック柄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nvGrpSpPr>
                <p:cNvPr id="408" name="グループ化 407">
                  <a:extLst>
                    <a:ext uri="{FF2B5EF4-FFF2-40B4-BE49-F238E27FC236}">
                      <a16:creationId xmlns:a16="http://schemas.microsoft.com/office/drawing/2014/main" id="{ADF6F58D-E086-55F4-15C5-7871211DF402}"/>
                    </a:ext>
                  </a:extLst>
                </p:cNvPr>
                <p:cNvGrpSpPr/>
                <p:nvPr/>
              </p:nvGrpSpPr>
              <p:grpSpPr>
                <a:xfrm>
                  <a:off x="9149565" y="5589870"/>
                  <a:ext cx="533800" cy="400691"/>
                  <a:chOff x="9149565" y="5589870"/>
                  <a:chExt cx="533800" cy="400691"/>
                </a:xfrm>
              </p:grpSpPr>
              <p:pic>
                <p:nvPicPr>
                  <p:cNvPr id="409" name="図 408">
                    <a:extLst>
                      <a:ext uri="{FF2B5EF4-FFF2-40B4-BE49-F238E27FC236}">
                        <a16:creationId xmlns:a16="http://schemas.microsoft.com/office/drawing/2014/main" id="{5171CDA8-A343-F8F0-3983-3504624D6288}"/>
                      </a:ext>
                    </a:extLst>
                  </p:cNvPr>
                  <p:cNvPicPr>
                    <a:picLocks noChangeAspect="1"/>
                  </p:cNvPicPr>
                  <p:nvPr/>
                </p:nvPicPr>
                <p:blipFill rotWithShape="1">
                  <a:blip r:embed="rId8"/>
                  <a:srcRect l="35886" t="18674" r="35334" b="56770"/>
                  <a:stretch/>
                </p:blipFill>
                <p:spPr>
                  <a:xfrm>
                    <a:off x="9154328" y="5589870"/>
                    <a:ext cx="523875" cy="323851"/>
                  </a:xfrm>
                  <a:prstGeom prst="rect">
                    <a:avLst/>
                  </a:prstGeom>
                </p:spPr>
              </p:pic>
              <p:sp>
                <p:nvSpPr>
                  <p:cNvPr id="410" name="Text Box 20">
                    <a:extLst>
                      <a:ext uri="{FF2B5EF4-FFF2-40B4-BE49-F238E27FC236}">
                        <a16:creationId xmlns:a16="http://schemas.microsoft.com/office/drawing/2014/main" id="{04E9F7F5-467B-EE6F-D8C3-07647FC52F96}"/>
                      </a:ext>
                    </a:extLst>
                  </p:cNvPr>
                  <p:cNvSpPr txBox="1">
                    <a:spLocks noChangeArrowheads="1"/>
                  </p:cNvSpPr>
                  <p:nvPr/>
                </p:nvSpPr>
                <p:spPr bwMode="auto">
                  <a:xfrm>
                    <a:off x="9149565" y="5913617"/>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パールグレー柄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grpSp>
            <p:nvGrpSpPr>
              <p:cNvPr id="386" name="グループ化 385">
                <a:extLst>
                  <a:ext uri="{FF2B5EF4-FFF2-40B4-BE49-F238E27FC236}">
                    <a16:creationId xmlns:a16="http://schemas.microsoft.com/office/drawing/2014/main" id="{54A87060-DBFE-C018-CFBE-4EDB0E331FCC}"/>
                  </a:ext>
                </a:extLst>
              </p:cNvPr>
              <p:cNvGrpSpPr/>
              <p:nvPr/>
            </p:nvGrpSpPr>
            <p:grpSpPr>
              <a:xfrm>
                <a:off x="173733" y="1931932"/>
                <a:ext cx="3426267" cy="999239"/>
                <a:chOff x="7390282" y="4531398"/>
                <a:chExt cx="3426267" cy="999239"/>
              </a:xfrm>
            </p:grpSpPr>
            <p:grpSp>
              <p:nvGrpSpPr>
                <p:cNvPr id="398" name="グループ化 397">
                  <a:extLst>
                    <a:ext uri="{FF2B5EF4-FFF2-40B4-BE49-F238E27FC236}">
                      <a16:creationId xmlns:a16="http://schemas.microsoft.com/office/drawing/2014/main" id="{8185B7CD-2E5A-B92F-FC59-D8636E5989CF}"/>
                    </a:ext>
                  </a:extLst>
                </p:cNvPr>
                <p:cNvGrpSpPr/>
                <p:nvPr/>
              </p:nvGrpSpPr>
              <p:grpSpPr>
                <a:xfrm>
                  <a:off x="7390282" y="4531398"/>
                  <a:ext cx="3426267" cy="999239"/>
                  <a:chOff x="6831516" y="4660064"/>
                  <a:chExt cx="3426267" cy="999239"/>
                </a:xfrm>
              </p:grpSpPr>
              <p:pic>
                <p:nvPicPr>
                  <p:cNvPr id="400" name="図 399">
                    <a:extLst>
                      <a:ext uri="{FF2B5EF4-FFF2-40B4-BE49-F238E27FC236}">
                        <a16:creationId xmlns:a16="http://schemas.microsoft.com/office/drawing/2014/main" id="{A9B21BFB-8412-0BC3-CC5A-E06E21B65597}"/>
                      </a:ext>
                    </a:extLst>
                  </p:cNvPr>
                  <p:cNvPicPr>
                    <a:picLocks noChangeAspect="1"/>
                  </p:cNvPicPr>
                  <p:nvPr/>
                </p:nvPicPr>
                <p:blipFill rotWithShape="1">
                  <a:blip r:embed="rId9"/>
                  <a:srcRect l="1936" t="19630" r="69443" b="59275"/>
                  <a:stretch>
                    <a:fillRect/>
                  </a:stretch>
                </p:blipFill>
                <p:spPr>
                  <a:xfrm>
                    <a:off x="9715182" y="4660064"/>
                    <a:ext cx="533400" cy="275657"/>
                  </a:xfrm>
                  <a:prstGeom prst="rect">
                    <a:avLst/>
                  </a:prstGeom>
                </p:spPr>
              </p:pic>
              <p:pic>
                <p:nvPicPr>
                  <p:cNvPr id="401" name="図 400">
                    <a:extLst>
                      <a:ext uri="{FF2B5EF4-FFF2-40B4-BE49-F238E27FC236}">
                        <a16:creationId xmlns:a16="http://schemas.microsoft.com/office/drawing/2014/main" id="{8ACA2ECD-EDF2-5F7F-4852-C744BE575710}"/>
                      </a:ext>
                    </a:extLst>
                  </p:cNvPr>
                  <p:cNvPicPr>
                    <a:picLocks noChangeAspect="1"/>
                  </p:cNvPicPr>
                  <p:nvPr/>
                </p:nvPicPr>
                <p:blipFill rotWithShape="1">
                  <a:blip r:embed="rId9"/>
                  <a:srcRect l="35412" t="19630" r="35967" b="56254"/>
                  <a:stretch/>
                </p:blipFill>
                <p:spPr>
                  <a:xfrm>
                    <a:off x="6831516" y="5185628"/>
                    <a:ext cx="533400" cy="315129"/>
                  </a:xfrm>
                  <a:prstGeom prst="rect">
                    <a:avLst/>
                  </a:prstGeom>
                </p:spPr>
              </p:pic>
              <p:pic>
                <p:nvPicPr>
                  <p:cNvPr id="402" name="図 401">
                    <a:extLst>
                      <a:ext uri="{FF2B5EF4-FFF2-40B4-BE49-F238E27FC236}">
                        <a16:creationId xmlns:a16="http://schemas.microsoft.com/office/drawing/2014/main" id="{D45CD27B-8791-C771-74CE-7B55FABBB087}"/>
                      </a:ext>
                    </a:extLst>
                  </p:cNvPr>
                  <p:cNvPicPr>
                    <a:picLocks noChangeAspect="1"/>
                  </p:cNvPicPr>
                  <p:nvPr/>
                </p:nvPicPr>
                <p:blipFill rotWithShape="1">
                  <a:blip r:embed="rId9"/>
                  <a:srcRect l="67866" t="19630" r="3513" b="56254"/>
                  <a:stretch/>
                </p:blipFill>
                <p:spPr>
                  <a:xfrm>
                    <a:off x="7398054" y="5185628"/>
                    <a:ext cx="533400" cy="315129"/>
                  </a:xfrm>
                  <a:prstGeom prst="rect">
                    <a:avLst/>
                  </a:prstGeom>
                </p:spPr>
              </p:pic>
              <p:sp>
                <p:nvSpPr>
                  <p:cNvPr id="403" name="Text Box 20">
                    <a:extLst>
                      <a:ext uri="{FF2B5EF4-FFF2-40B4-BE49-F238E27FC236}">
                        <a16:creationId xmlns:a16="http://schemas.microsoft.com/office/drawing/2014/main" id="{BBBCC3BE-3BEE-A969-E80C-0ABD7822ADCD}"/>
                      </a:ext>
                    </a:extLst>
                  </p:cNvPr>
                  <p:cNvSpPr txBox="1">
                    <a:spLocks noChangeArrowheads="1"/>
                  </p:cNvSpPr>
                  <p:nvPr/>
                </p:nvSpPr>
                <p:spPr bwMode="auto">
                  <a:xfrm>
                    <a:off x="9723983" y="4941751"/>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ブラック</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404" name="Text Box 20">
                    <a:extLst>
                      <a:ext uri="{FF2B5EF4-FFF2-40B4-BE49-F238E27FC236}">
                        <a16:creationId xmlns:a16="http://schemas.microsoft.com/office/drawing/2014/main" id="{064A8C68-26B6-8320-8ADE-B8E8D46D3BF1}"/>
                      </a:ext>
                    </a:extLst>
                  </p:cNvPr>
                  <p:cNvSpPr txBox="1">
                    <a:spLocks noChangeArrowheads="1"/>
                  </p:cNvSpPr>
                  <p:nvPr/>
                </p:nvSpPr>
                <p:spPr bwMode="auto">
                  <a:xfrm>
                    <a:off x="6843705" y="5505415"/>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ネイビー</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405" name="Text Box 20">
                    <a:extLst>
                      <a:ext uri="{FF2B5EF4-FFF2-40B4-BE49-F238E27FC236}">
                        <a16:creationId xmlns:a16="http://schemas.microsoft.com/office/drawing/2014/main" id="{C7E63E97-3DF2-C9E1-1EB5-DDBE9DEE9F0B}"/>
                      </a:ext>
                    </a:extLst>
                  </p:cNvPr>
                  <p:cNvSpPr txBox="1">
                    <a:spLocks noChangeArrowheads="1"/>
                  </p:cNvSpPr>
                  <p:nvPr/>
                </p:nvSpPr>
                <p:spPr bwMode="auto">
                  <a:xfrm>
                    <a:off x="7412343" y="5505415"/>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ブルーグレー</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406" name="Text Box 20">
                    <a:extLst>
                      <a:ext uri="{FF2B5EF4-FFF2-40B4-BE49-F238E27FC236}">
                        <a16:creationId xmlns:a16="http://schemas.microsoft.com/office/drawing/2014/main" id="{26854471-FA80-92A2-A0E3-342980DE9ABB}"/>
                      </a:ext>
                    </a:extLst>
                  </p:cNvPr>
                  <p:cNvSpPr txBox="1">
                    <a:spLocks noChangeArrowheads="1"/>
                  </p:cNvSpPr>
                  <p:nvPr/>
                </p:nvSpPr>
                <p:spPr bwMode="auto">
                  <a:xfrm>
                    <a:off x="7966625" y="5505415"/>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ペールグリーン</a:t>
                    </a:r>
                    <a:endParaRPr lang="en-US" altLang="ja-JP" sz="500" dirty="0">
                      <a:solidFill>
                        <a:srgbClr val="FF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grpSp>
            <p:pic>
              <p:nvPicPr>
                <p:cNvPr id="399" name="図 398">
                  <a:extLst>
                    <a:ext uri="{FF2B5EF4-FFF2-40B4-BE49-F238E27FC236}">
                      <a16:creationId xmlns:a16="http://schemas.microsoft.com/office/drawing/2014/main" id="{CA597059-55DD-4F2A-14A2-CDE49249B13E}"/>
                    </a:ext>
                  </a:extLst>
                </p:cNvPr>
                <p:cNvPicPr>
                  <a:picLocks noChangeAspect="1"/>
                </p:cNvPicPr>
                <p:nvPr/>
              </p:nvPicPr>
              <p:blipFill>
                <a:blip r:embed="rId10"/>
                <a:srcRect l="9252" r="9819"/>
                <a:stretch>
                  <a:fillRect/>
                </a:stretch>
              </p:blipFill>
              <p:spPr>
                <a:xfrm>
                  <a:off x="8543239" y="5061153"/>
                  <a:ext cx="515952" cy="305734"/>
                </a:xfrm>
                <a:prstGeom prst="rect">
                  <a:avLst/>
                </a:prstGeom>
              </p:spPr>
            </p:pic>
          </p:grpSp>
          <p:sp>
            <p:nvSpPr>
              <p:cNvPr id="388" name="Text Box 291">
                <a:extLst>
                  <a:ext uri="{FF2B5EF4-FFF2-40B4-BE49-F238E27FC236}">
                    <a16:creationId xmlns:a16="http://schemas.microsoft.com/office/drawing/2014/main" id="{DCAB22D8-92A2-0D2F-C311-73D22F589E4E}"/>
                  </a:ext>
                </a:extLst>
              </p:cNvPr>
              <p:cNvSpPr txBox="1">
                <a:spLocks noChangeArrowheads="1"/>
              </p:cNvSpPr>
              <p:nvPr/>
            </p:nvSpPr>
            <p:spPr bwMode="auto">
              <a:xfrm>
                <a:off x="171004" y="1279679"/>
                <a:ext cx="1671638"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ja-JP" altLang="en-US" sz="700" b="1" dirty="0">
                    <a:solidFill>
                      <a:srgbClr val="000000"/>
                    </a:solidFill>
                    <a:latin typeface="ＭＳ Ｐゴシック" panose="020B0600070205080204" pitchFamily="50" charset="-128"/>
                    <a:ea typeface="ＭＳ Ｐゴシック" panose="020B0600070205080204" pitchFamily="50" charset="-128"/>
                  </a:rPr>
                  <a:t>ベーシックカラー</a:t>
                </a:r>
              </a:p>
            </p:txBody>
          </p:sp>
          <p:sp>
            <p:nvSpPr>
              <p:cNvPr id="389" name="Text Box 291">
                <a:extLst>
                  <a:ext uri="{FF2B5EF4-FFF2-40B4-BE49-F238E27FC236}">
                    <a16:creationId xmlns:a16="http://schemas.microsoft.com/office/drawing/2014/main" id="{EA2AC4A8-7E08-44F0-CC6F-768310C45ACD}"/>
                  </a:ext>
                </a:extLst>
              </p:cNvPr>
              <p:cNvSpPr txBox="1">
                <a:spLocks noChangeArrowheads="1"/>
              </p:cNvSpPr>
              <p:nvPr/>
            </p:nvSpPr>
            <p:spPr bwMode="auto">
              <a:xfrm>
                <a:off x="3688489" y="1279679"/>
                <a:ext cx="1125258" cy="10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ja-JP" altLang="en-US" sz="700" b="1" dirty="0">
                    <a:solidFill>
                      <a:srgbClr val="000000"/>
                    </a:solidFill>
                    <a:latin typeface="ＭＳ Ｐゴシック" panose="020B0600070205080204" pitchFamily="50" charset="-128"/>
                    <a:ea typeface="ＭＳ Ｐゴシック" panose="020B0600070205080204" pitchFamily="50" charset="-128"/>
                  </a:rPr>
                  <a:t>セレクトカラーー</a:t>
                </a:r>
              </a:p>
            </p:txBody>
          </p:sp>
          <p:grpSp>
            <p:nvGrpSpPr>
              <p:cNvPr id="390" name="グループ化 389">
                <a:extLst>
                  <a:ext uri="{FF2B5EF4-FFF2-40B4-BE49-F238E27FC236}">
                    <a16:creationId xmlns:a16="http://schemas.microsoft.com/office/drawing/2014/main" id="{03641C6F-16DB-6A38-9F41-AC3306396580}"/>
                  </a:ext>
                </a:extLst>
              </p:cNvPr>
              <p:cNvGrpSpPr/>
              <p:nvPr/>
            </p:nvGrpSpPr>
            <p:grpSpPr>
              <a:xfrm>
                <a:off x="170280" y="1941430"/>
                <a:ext cx="554699" cy="430725"/>
                <a:chOff x="6195613" y="5598349"/>
                <a:chExt cx="554699" cy="430725"/>
              </a:xfrm>
            </p:grpSpPr>
            <p:sp>
              <p:nvSpPr>
                <p:cNvPr id="394" name="Text Box 20">
                  <a:extLst>
                    <a:ext uri="{FF2B5EF4-FFF2-40B4-BE49-F238E27FC236}">
                      <a16:creationId xmlns:a16="http://schemas.microsoft.com/office/drawing/2014/main" id="{F7819A2C-D1EB-5929-8C93-3784BA57DC97}"/>
                    </a:ext>
                  </a:extLst>
                </p:cNvPr>
                <p:cNvSpPr txBox="1">
                  <a:spLocks noChangeArrowheads="1"/>
                </p:cNvSpPr>
                <p:nvPr/>
              </p:nvSpPr>
              <p:spPr bwMode="auto">
                <a:xfrm>
                  <a:off x="6195613" y="587518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グレージュ</a:t>
                  </a:r>
                  <a:endParaRPr lang="en-US" altLang="ja-JP" sz="500" dirty="0">
                    <a:solidFill>
                      <a:srgbClr val="FF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pic>
              <p:nvPicPr>
                <p:cNvPr id="395" name="図 394">
                  <a:extLst>
                    <a:ext uri="{FF2B5EF4-FFF2-40B4-BE49-F238E27FC236}">
                      <a16:creationId xmlns:a16="http://schemas.microsoft.com/office/drawing/2014/main" id="{9998F792-9DD7-495A-A0C1-C52D69F4C248}"/>
                    </a:ext>
                  </a:extLst>
                </p:cNvPr>
                <p:cNvPicPr>
                  <a:picLocks noChangeAspect="1"/>
                </p:cNvPicPr>
                <p:nvPr/>
              </p:nvPicPr>
              <p:blipFill>
                <a:blip r:embed="rId11"/>
                <a:srcRect r="1785"/>
                <a:stretch>
                  <a:fillRect/>
                </a:stretch>
              </p:blipFill>
              <p:spPr>
                <a:xfrm>
                  <a:off x="6197261" y="5598349"/>
                  <a:ext cx="553051" cy="265038"/>
                </a:xfrm>
                <a:prstGeom prst="rect">
                  <a:avLst/>
                </a:prstGeom>
              </p:spPr>
            </p:pic>
          </p:grpSp>
          <p:grpSp>
            <p:nvGrpSpPr>
              <p:cNvPr id="391" name="グループ化 390">
                <a:extLst>
                  <a:ext uri="{FF2B5EF4-FFF2-40B4-BE49-F238E27FC236}">
                    <a16:creationId xmlns:a16="http://schemas.microsoft.com/office/drawing/2014/main" id="{4C7FD323-1968-8769-2DB0-149F328BC385}"/>
                  </a:ext>
                </a:extLst>
              </p:cNvPr>
              <p:cNvGrpSpPr/>
              <p:nvPr/>
            </p:nvGrpSpPr>
            <p:grpSpPr>
              <a:xfrm>
                <a:off x="769981" y="1941430"/>
                <a:ext cx="533800" cy="353781"/>
                <a:chOff x="6795314" y="5598349"/>
                <a:chExt cx="533800" cy="353781"/>
              </a:xfrm>
            </p:grpSpPr>
            <p:sp>
              <p:nvSpPr>
                <p:cNvPr id="392" name="Text Box 20">
                  <a:extLst>
                    <a:ext uri="{FF2B5EF4-FFF2-40B4-BE49-F238E27FC236}">
                      <a16:creationId xmlns:a16="http://schemas.microsoft.com/office/drawing/2014/main" id="{4B87534F-EC3C-A8CA-FCE9-86EF6BA7E3D4}"/>
                    </a:ext>
                  </a:extLst>
                </p:cNvPr>
                <p:cNvSpPr txBox="1">
                  <a:spLocks noChangeArrowheads="1"/>
                </p:cNvSpPr>
                <p:nvPr/>
              </p:nvSpPr>
              <p:spPr bwMode="auto">
                <a:xfrm>
                  <a:off x="6795314" y="5875186"/>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ラピスグレー柄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pic>
              <p:nvPicPr>
                <p:cNvPr id="393" name="図 392">
                  <a:extLst>
                    <a:ext uri="{FF2B5EF4-FFF2-40B4-BE49-F238E27FC236}">
                      <a16:creationId xmlns:a16="http://schemas.microsoft.com/office/drawing/2014/main" id="{F9CDF830-E125-60B2-0084-564532F993EF}"/>
                    </a:ext>
                  </a:extLst>
                </p:cNvPr>
                <p:cNvPicPr>
                  <a:picLocks noChangeAspect="1"/>
                </p:cNvPicPr>
                <p:nvPr/>
              </p:nvPicPr>
              <p:blipFill>
                <a:blip r:embed="rId12"/>
                <a:srcRect r="5566"/>
                <a:stretch>
                  <a:fillRect/>
                </a:stretch>
              </p:blipFill>
              <p:spPr>
                <a:xfrm>
                  <a:off x="6795314" y="5598349"/>
                  <a:ext cx="522267" cy="265038"/>
                </a:xfrm>
                <a:prstGeom prst="rect">
                  <a:avLst/>
                </a:prstGeom>
              </p:spPr>
            </p:pic>
          </p:grpSp>
        </p:grpSp>
        <p:pic>
          <p:nvPicPr>
            <p:cNvPr id="369" name="図 368">
              <a:extLst>
                <a:ext uri="{FF2B5EF4-FFF2-40B4-BE49-F238E27FC236}">
                  <a16:creationId xmlns:a16="http://schemas.microsoft.com/office/drawing/2014/main" id="{FEC71AC5-C079-A9A9-3038-418D2980FF81}"/>
                </a:ext>
              </a:extLst>
            </p:cNvPr>
            <p:cNvPicPr>
              <a:picLocks noChangeAspect="1"/>
            </p:cNvPicPr>
            <p:nvPr/>
          </p:nvPicPr>
          <p:blipFill rotWithShape="1">
            <a:blip r:embed="rId9"/>
            <a:srcRect l="37456" t="60450" r="33923" b="15434"/>
            <a:stretch/>
          </p:blipFill>
          <p:spPr>
            <a:xfrm>
              <a:off x="9015588" y="5720254"/>
              <a:ext cx="450675" cy="266256"/>
            </a:xfrm>
            <a:prstGeom prst="rect">
              <a:avLst/>
            </a:prstGeom>
          </p:spPr>
        </p:pic>
        <p:sp>
          <p:nvSpPr>
            <p:cNvPr id="370" name="正方形/長方形 369">
              <a:extLst>
                <a:ext uri="{FF2B5EF4-FFF2-40B4-BE49-F238E27FC236}">
                  <a16:creationId xmlns:a16="http://schemas.microsoft.com/office/drawing/2014/main" id="{DED2B9BC-F7B5-BB10-31E3-4376B2540622}"/>
                </a:ext>
              </a:extLst>
            </p:cNvPr>
            <p:cNvSpPr/>
            <p:nvPr/>
          </p:nvSpPr>
          <p:spPr>
            <a:xfrm>
              <a:off x="8957689" y="5680548"/>
              <a:ext cx="1699313" cy="495886"/>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1" name="Text Box 20">
              <a:extLst>
                <a:ext uri="{FF2B5EF4-FFF2-40B4-BE49-F238E27FC236}">
                  <a16:creationId xmlns:a16="http://schemas.microsoft.com/office/drawing/2014/main" id="{1E38FC62-70F6-71E5-95FF-2FBC7E032559}"/>
                </a:ext>
              </a:extLst>
            </p:cNvPr>
            <p:cNvSpPr txBox="1">
              <a:spLocks noChangeArrowheads="1"/>
            </p:cNvSpPr>
            <p:nvPr/>
          </p:nvSpPr>
          <p:spPr bwMode="auto">
            <a:xfrm>
              <a:off x="9015588" y="6004528"/>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ワイルドオーク柄</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kern="0" dirty="0">
                  <a:solidFill>
                    <a:prstClr val="black"/>
                  </a:solidFill>
                  <a:latin typeface="ＭＳ Ｐゴシック" panose="020B0600070205080204" pitchFamily="50" charset="-128"/>
                  <a:ea typeface="ＭＳ Ｐゴシック" panose="020B0600070205080204" pitchFamily="50" charset="-128"/>
                </a:rPr>
                <a:t>（塗装対応）</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372" name="Text Box 20">
              <a:extLst>
                <a:ext uri="{FF2B5EF4-FFF2-40B4-BE49-F238E27FC236}">
                  <a16:creationId xmlns:a16="http://schemas.microsoft.com/office/drawing/2014/main" id="{193F14E6-A14D-CD2E-CB95-64A963F9E468}"/>
                </a:ext>
              </a:extLst>
            </p:cNvPr>
            <p:cNvSpPr txBox="1">
              <a:spLocks noChangeArrowheads="1"/>
            </p:cNvSpPr>
            <p:nvPr/>
          </p:nvSpPr>
          <p:spPr bwMode="auto">
            <a:xfrm>
              <a:off x="9518809" y="5713082"/>
              <a:ext cx="1000849"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en-US" altLang="ja-JP" sz="500" kern="0" dirty="0">
                  <a:solidFill>
                    <a:srgbClr val="000000"/>
                  </a:solidFill>
                  <a:latin typeface="ＭＳ Ｐゴシック" panose="020B0600070205080204" pitchFamily="50" charset="-128"/>
                  <a:ea typeface="ＭＳ Ｐゴシック" panose="020B0600070205080204" pitchFamily="50" charset="-128"/>
                </a:rPr>
                <a:t>※</a:t>
              </a:r>
              <a:r>
                <a:rPr lang="ja-JP" altLang="en-US" sz="500" kern="0" dirty="0">
                  <a:solidFill>
                    <a:srgbClr val="000000"/>
                  </a:solidFill>
                  <a:latin typeface="ＭＳ Ｐゴシック" panose="020B0600070205080204" pitchFamily="50" charset="-128"/>
                  <a:ea typeface="ＭＳ Ｐゴシック" panose="020B0600070205080204" pitchFamily="50" charset="-128"/>
                </a:rPr>
                <a:t>お好みの塗料でペイントできます。</a:t>
              </a:r>
            </a:p>
          </p:txBody>
        </p:sp>
        <p:sp>
          <p:nvSpPr>
            <p:cNvPr id="376" name="テキスト ボックス 375">
              <a:extLst>
                <a:ext uri="{FF2B5EF4-FFF2-40B4-BE49-F238E27FC236}">
                  <a16:creationId xmlns:a16="http://schemas.microsoft.com/office/drawing/2014/main" id="{776A514E-0CA0-F95C-D4EE-390BDAE4CC81}"/>
                </a:ext>
              </a:extLst>
            </p:cNvPr>
            <p:cNvSpPr txBox="1"/>
            <p:nvPr/>
          </p:nvSpPr>
          <p:spPr>
            <a:xfrm>
              <a:off x="9580563" y="5968981"/>
              <a:ext cx="1132262" cy="230832"/>
            </a:xfrm>
            <a:prstGeom prst="rect">
              <a:avLst/>
            </a:prstGeom>
            <a:noFill/>
          </p:spPr>
          <p:txBody>
            <a:bodyPr wrap="square" rtlCol="0">
              <a:spAutoFit/>
            </a:bodyPr>
            <a:lstStyle/>
            <a:p>
              <a:r>
                <a:rPr kumimoji="1" lang="ja-JP" altLang="en-US" sz="900" dirty="0">
                  <a:solidFill>
                    <a:srgbClr val="C00000"/>
                  </a:solidFill>
                </a:rPr>
                <a:t>価格が異なります。</a:t>
              </a:r>
            </a:p>
          </p:txBody>
        </p:sp>
      </p:grpSp>
    </p:spTree>
    <p:extLst>
      <p:ext uri="{BB962C8B-B14F-4D97-AF65-F5344CB8AC3E}">
        <p14:creationId xmlns:p14="http://schemas.microsoft.com/office/powerpoint/2010/main" val="2010844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791326" y="4460505"/>
            <a:ext cx="3157200" cy="1943616"/>
            <a:chOff x="271876" y="696705"/>
            <a:chExt cx="3157200" cy="1943616"/>
          </a:xfrm>
        </p:grpSpPr>
        <p:sp>
          <p:nvSpPr>
            <p:cNvPr id="3" name="Rectangle 14"/>
            <p:cNvSpPr>
              <a:spLocks noChangeArrowheads="1"/>
            </p:cNvSpPr>
            <p:nvPr/>
          </p:nvSpPr>
          <p:spPr bwMode="auto">
            <a:xfrm>
              <a:off x="271876" y="696705"/>
              <a:ext cx="3157200" cy="1943616"/>
            </a:xfrm>
            <a:prstGeom prst="rect">
              <a:avLst/>
            </a:prstGeom>
            <a:solidFill>
              <a:schemeClr val="tx2">
                <a:lumMod val="20000"/>
                <a:lumOff val="80000"/>
              </a:schemeClr>
            </a:solidFill>
            <a:ln w="6350">
              <a:solidFill>
                <a:schemeClr val="tx2">
                  <a:lumMod val="20000"/>
                  <a:lumOff val="80000"/>
                </a:schemeClr>
              </a:solidFill>
              <a:miter lim="800000"/>
              <a:headEnd/>
              <a:tailEnd/>
            </a:ln>
            <a:effectLst/>
          </p:spPr>
          <p:txBody>
            <a:bodyPr wrap="none" anchor="ctr"/>
            <a:lstStyle/>
            <a:p>
              <a:pPr algn="ctr"/>
              <a:endParaRPr lang="ja-JP" altLang="en-US" sz="1200" dirty="0">
                <a:solidFill>
                  <a:prstClr val="black"/>
                </a:solidFill>
              </a:endParaRPr>
            </a:p>
          </p:txBody>
        </p:sp>
        <p:pic>
          <p:nvPicPr>
            <p:cNvPr id="4" name="Picture 2" descr="http://www2.panasonic.biz/es/sumai/gazou/bicon/CA141AHND-PA0051075.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69928" y="1182944"/>
              <a:ext cx="872234" cy="12147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2.panasonic.biz/es/sumai/gazou/bicon/CA141AHND-PA0051100.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666842" y="1212437"/>
              <a:ext cx="728980" cy="58723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7"/>
            <p:cNvSpPr txBox="1">
              <a:spLocks noChangeAspect="1" noChangeArrowheads="1"/>
            </p:cNvSpPr>
            <p:nvPr/>
          </p:nvSpPr>
          <p:spPr bwMode="auto">
            <a:xfrm>
              <a:off x="1666842" y="1935158"/>
              <a:ext cx="12096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ja-JP"/>
              </a:defPPr>
              <a:lvl1pPr algn="l" rtl="0" fontAlgn="base">
                <a:spcBef>
                  <a:spcPct val="0"/>
                </a:spcBef>
                <a:spcAft>
                  <a:spcPct val="0"/>
                </a:spcAft>
                <a:defRPr kumimoji="1" sz="19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19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9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9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900" kern="1200">
                  <a:solidFill>
                    <a:schemeClr val="tx1"/>
                  </a:solidFill>
                  <a:latin typeface="Arial" charset="0"/>
                  <a:ea typeface="ＭＳ Ｐゴシック" charset="-128"/>
                  <a:cs typeface="+mn-cs"/>
                </a:defRPr>
              </a:lvl5pPr>
              <a:lvl6pPr marL="2286000" algn="l" defTabSz="914400" rtl="0" eaLnBrk="1" latinLnBrk="0" hangingPunct="1">
                <a:defRPr kumimoji="1" sz="1900" kern="1200">
                  <a:solidFill>
                    <a:schemeClr val="tx1"/>
                  </a:solidFill>
                  <a:latin typeface="Arial" charset="0"/>
                  <a:ea typeface="ＭＳ Ｐゴシック" charset="-128"/>
                  <a:cs typeface="+mn-cs"/>
                </a:defRPr>
              </a:lvl6pPr>
              <a:lvl7pPr marL="2743200" algn="l" defTabSz="914400" rtl="0" eaLnBrk="1" latinLnBrk="0" hangingPunct="1">
                <a:defRPr kumimoji="1" sz="1900" kern="1200">
                  <a:solidFill>
                    <a:schemeClr val="tx1"/>
                  </a:solidFill>
                  <a:latin typeface="Arial" charset="0"/>
                  <a:ea typeface="ＭＳ Ｐゴシック" charset="-128"/>
                  <a:cs typeface="+mn-cs"/>
                </a:defRPr>
              </a:lvl7pPr>
              <a:lvl8pPr marL="3200400" algn="l" defTabSz="914400" rtl="0" eaLnBrk="1" latinLnBrk="0" hangingPunct="1">
                <a:defRPr kumimoji="1" sz="1900" kern="1200">
                  <a:solidFill>
                    <a:schemeClr val="tx1"/>
                  </a:solidFill>
                  <a:latin typeface="Arial" charset="0"/>
                  <a:ea typeface="ＭＳ Ｐゴシック" charset="-128"/>
                  <a:cs typeface="+mn-cs"/>
                </a:defRPr>
              </a:lvl8pPr>
              <a:lvl9pPr marL="3657600" algn="l" defTabSz="914400" rtl="0" eaLnBrk="1" latinLnBrk="0" hangingPunct="1">
                <a:defRPr kumimoji="1" sz="1900" kern="1200">
                  <a:solidFill>
                    <a:schemeClr val="tx1"/>
                  </a:solidFill>
                  <a:latin typeface="Arial" charset="0"/>
                  <a:ea typeface="ＭＳ Ｐゴシック" charset="-128"/>
                  <a:cs typeface="+mn-cs"/>
                </a:defRPr>
              </a:lvl9pPr>
            </a:lstStyle>
            <a:p>
              <a:pPr marL="0" marR="0" lvl="0" indent="0" algn="l" defTabSz="914400" rtl="0" eaLnBrk="1" fontAlgn="base" latinLnBrk="0" hangingPunct="1">
                <a:lnSpc>
                  <a:spcPct val="100000"/>
                </a:lnSpc>
                <a:spcBef>
                  <a:spcPct val="45000"/>
                </a:spcBef>
                <a:spcAft>
                  <a:spcPct val="0"/>
                </a:spcAft>
                <a:buClrTx/>
                <a:buSzTx/>
                <a:buFontTx/>
                <a:buNone/>
                <a:tabLst/>
                <a:defRPr/>
              </a:pPr>
              <a:r>
                <a:rPr lang="ja-JP" altLang="en-US" sz="600" dirty="0">
                  <a:solidFill>
                    <a:srgbClr val="000000"/>
                  </a:solidFill>
                  <a:latin typeface="Times New Roman" pitchFamily="18" charset="0"/>
                </a:rPr>
                <a:t>開く時も閉まる時も直前　　　　　　　　　　　　　　　にブレーキがかかってか　　　　　　　　　　　　　　　　　ら静かに引き込みます。　　　　　　　　　　　　　　　　　　　　　　　　上吊り引戸、Ｙ戸車引戸　　　　　　　　　　　　　　　　　　　　　　に標準装備。</a:t>
              </a:r>
              <a:endParaRPr kumimoji="1" lang="ja-JP" altLang="en-US" sz="600" b="0" i="0" u="none" strike="noStrike" kern="1200" cap="none" spc="0" normalizeH="0" baseline="0" noProof="0" dirty="0">
                <a:ln>
                  <a:noFill/>
                </a:ln>
                <a:solidFill>
                  <a:srgbClr val="000000"/>
                </a:solidFill>
                <a:effectLst/>
                <a:uLnTx/>
                <a:uFillTx/>
                <a:latin typeface="Times New Roman" pitchFamily="18" charset="0"/>
              </a:endParaRPr>
            </a:p>
          </p:txBody>
        </p:sp>
        <p:sp>
          <p:nvSpPr>
            <p:cNvPr id="7" name="テキスト ボックス 6"/>
            <p:cNvSpPr txBox="1"/>
            <p:nvPr/>
          </p:nvSpPr>
          <p:spPr>
            <a:xfrm>
              <a:off x="426438" y="839682"/>
              <a:ext cx="2947329" cy="160108"/>
            </a:xfrm>
            <a:prstGeom prst="rect">
              <a:avLst/>
            </a:prstGeom>
            <a:noFill/>
            <a:ln>
              <a:noFill/>
            </a:ln>
            <a:effectLst/>
            <a:extLst>
              <a:ext uri="{909E8E84-426E-40DD-AFC4-6F175D3DCCD1}">
                <a14:hiddenFill xmlns:a14="http://schemas.microsoft.com/office/drawing/2010/main">
                  <a:solidFill>
                    <a:srgbClr val="95637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ctr" fontAlgn="base">
                <a:lnSpc>
                  <a:spcPct val="120000"/>
                </a:lnSpc>
                <a:spcBef>
                  <a:spcPct val="0"/>
                </a:spcBef>
                <a:spcAft>
                  <a:spcPct val="0"/>
                </a:spcAft>
                <a:defRPr sz="1050" b="1">
                  <a:solidFill>
                    <a:srgbClr val="FF6600"/>
                  </a:solidFill>
                  <a:latin typeface="+mj-ea"/>
                  <a:ea typeface="+mj-ea"/>
                </a:defRPr>
              </a:lvl1pPr>
              <a:lvl2pPr fontAlgn="base">
                <a:spcBef>
                  <a:spcPct val="0"/>
                </a:spcBef>
                <a:spcAft>
                  <a:spcPct val="0"/>
                </a:spcAft>
                <a:defRPr sz="600">
                  <a:latin typeface="Arial" charset="0"/>
                  <a:ea typeface="ＭＳ Ｐゴシック" pitchFamily="50" charset="-128"/>
                </a:defRPr>
              </a:lvl2pPr>
              <a:lvl3pPr fontAlgn="base">
                <a:spcBef>
                  <a:spcPct val="0"/>
                </a:spcBef>
                <a:spcAft>
                  <a:spcPct val="0"/>
                </a:spcAft>
                <a:defRPr sz="600">
                  <a:latin typeface="Arial" charset="0"/>
                  <a:ea typeface="ＭＳ Ｐゴシック" pitchFamily="50" charset="-128"/>
                </a:defRPr>
              </a:lvl3pPr>
              <a:lvl4pPr fontAlgn="base">
                <a:spcBef>
                  <a:spcPct val="0"/>
                </a:spcBef>
                <a:spcAft>
                  <a:spcPct val="0"/>
                </a:spcAft>
                <a:defRPr sz="600">
                  <a:latin typeface="Arial" charset="0"/>
                  <a:ea typeface="ＭＳ Ｐゴシック" pitchFamily="50" charset="-128"/>
                </a:defRPr>
              </a:lvl4pPr>
              <a:lvl5pPr fontAlgn="base">
                <a:spcBef>
                  <a:spcPct val="0"/>
                </a:spcBef>
                <a:spcAft>
                  <a:spcPct val="0"/>
                </a:spcAft>
                <a:defRPr sz="600">
                  <a:latin typeface="Arial" charset="0"/>
                  <a:ea typeface="ＭＳ Ｐゴシック" pitchFamily="50" charset="-128"/>
                </a:defRPr>
              </a:lvl5pPr>
              <a:lvl6pPr>
                <a:defRPr sz="600">
                  <a:latin typeface="Arial" charset="0"/>
                  <a:ea typeface="ＭＳ Ｐゴシック" pitchFamily="50" charset="-128"/>
                </a:defRPr>
              </a:lvl6pPr>
              <a:lvl7pPr>
                <a:defRPr sz="600">
                  <a:latin typeface="Arial" charset="0"/>
                  <a:ea typeface="ＭＳ Ｐゴシック" pitchFamily="50" charset="-128"/>
                </a:defRPr>
              </a:lvl7pPr>
              <a:lvl8pPr>
                <a:defRPr sz="600">
                  <a:latin typeface="Arial" charset="0"/>
                  <a:ea typeface="ＭＳ Ｐゴシック" pitchFamily="50" charset="-128"/>
                </a:defRPr>
              </a:lvl8pPr>
              <a:lvl9pPr>
                <a:defRPr sz="600">
                  <a:latin typeface="Arial" charset="0"/>
                  <a:ea typeface="ＭＳ Ｐゴシック" pitchFamily="50" charset="-128"/>
                </a:defRPr>
              </a:lvl9pPr>
            </a:lstStyle>
            <a:p>
              <a:pPr algn="l"/>
              <a:r>
                <a:rPr lang="ja-JP" altLang="en-US" sz="1000" dirty="0">
                  <a:solidFill>
                    <a:srgbClr val="0000FF"/>
                  </a:solidFill>
                  <a:latin typeface="ＭＳ Ｐゴシック" panose="020B0600070205080204" pitchFamily="50" charset="-128"/>
                  <a:ea typeface="ＭＳ Ｐゴシック" panose="020B0600070205080204" pitchFamily="50" charset="-128"/>
                </a:rPr>
                <a:t>引戸を静かに開閉する「両側ソフトクローズ機構付き」</a:t>
              </a:r>
            </a:p>
          </p:txBody>
        </p:sp>
      </p:grpSp>
      <p:sp>
        <p:nvSpPr>
          <p:cNvPr id="24" name="テキスト ボックス 23"/>
          <p:cNvSpPr txBox="1"/>
          <p:nvPr/>
        </p:nvSpPr>
        <p:spPr>
          <a:xfrm>
            <a:off x="705466" y="4040278"/>
            <a:ext cx="2703596" cy="307777"/>
          </a:xfrm>
          <a:prstGeom prst="rect">
            <a:avLst/>
          </a:prstGeom>
          <a:noFill/>
        </p:spPr>
        <p:txBody>
          <a:bodyPr wrap="square" rtlCol="0">
            <a:spAutoFit/>
          </a:bodyPr>
          <a:lstStyle/>
          <a:p>
            <a:r>
              <a:rPr kumimoji="1" lang="ja-JP" altLang="en-US" sz="1400" b="1" dirty="0"/>
              <a:t>引き戸のみの場合</a:t>
            </a:r>
          </a:p>
        </p:txBody>
      </p:sp>
      <p:sp>
        <p:nvSpPr>
          <p:cNvPr id="26" name="正方形/長方形 25"/>
          <p:cNvSpPr/>
          <p:nvPr/>
        </p:nvSpPr>
        <p:spPr>
          <a:xfrm>
            <a:off x="4893645" y="1972609"/>
            <a:ext cx="688005" cy="307777"/>
          </a:xfrm>
          <a:prstGeom prst="rect">
            <a:avLst/>
          </a:prstGeom>
        </p:spPr>
        <p:txBody>
          <a:bodyPr wrap="square" lIns="0" tIns="0" rIns="0" bIns="0">
            <a:spAutoFit/>
          </a:bodyPr>
          <a:lstStyle/>
          <a:p>
            <a:pPr algn="ctr"/>
            <a:r>
              <a:rPr lang="ja-JP" altLang="en-US" sz="1000" dirty="0">
                <a:latin typeface="ＭＳ Ｐゴシック" panose="020B0600070205080204" pitchFamily="50" charset="-128"/>
                <a:ea typeface="ＭＳ Ｐゴシック" panose="020B0600070205080204" pitchFamily="50" charset="-128"/>
              </a:rPr>
              <a:t>蝶番色の</a:t>
            </a:r>
            <a:endParaRPr lang="en-US" altLang="ja-JP" sz="1000" dirty="0">
              <a:latin typeface="ＭＳ Ｐゴシック" panose="020B0600070205080204" pitchFamily="50" charset="-128"/>
              <a:ea typeface="ＭＳ Ｐゴシック" panose="020B0600070205080204" pitchFamily="50" charset="-128"/>
            </a:endParaRPr>
          </a:p>
          <a:p>
            <a:pPr algn="ctr"/>
            <a:r>
              <a:rPr lang="ja-JP" altLang="en-US" sz="1000" dirty="0">
                <a:latin typeface="ＭＳ Ｐゴシック" panose="020B0600070205080204" pitchFamily="50" charset="-128"/>
                <a:ea typeface="ＭＳ Ｐゴシック" panose="020B0600070205080204" pitchFamily="50" charset="-128"/>
              </a:rPr>
              <a:t>変更可能</a:t>
            </a:r>
          </a:p>
        </p:txBody>
      </p:sp>
      <p:grpSp>
        <p:nvGrpSpPr>
          <p:cNvPr id="28" name="グループ化 27"/>
          <p:cNvGrpSpPr/>
          <p:nvPr/>
        </p:nvGrpSpPr>
        <p:grpSpPr>
          <a:xfrm>
            <a:off x="4948017" y="2354881"/>
            <a:ext cx="561975" cy="115416"/>
            <a:chOff x="4598194" y="3670443"/>
            <a:chExt cx="561975" cy="115416"/>
          </a:xfrm>
        </p:grpSpPr>
        <p:sp>
          <p:nvSpPr>
            <p:cNvPr id="47" name="正方形/長方形 46"/>
            <p:cNvSpPr/>
            <p:nvPr/>
          </p:nvSpPr>
          <p:spPr>
            <a:xfrm>
              <a:off x="4598194" y="3670443"/>
              <a:ext cx="561975" cy="1154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48" name="正方形/長方形 47"/>
            <p:cNvSpPr/>
            <p:nvPr/>
          </p:nvSpPr>
          <p:spPr>
            <a:xfrm>
              <a:off x="4789413" y="3674290"/>
              <a:ext cx="179536" cy="107722"/>
            </a:xfrm>
            <a:prstGeom prst="rect">
              <a:avLst/>
            </a:prstGeom>
          </p:spPr>
          <p:txBody>
            <a:bodyPr wrap="square" lIns="0" tIns="0" rIns="0" bIns="0">
              <a:spAutoFit/>
            </a:bodyPr>
            <a:lstStyle/>
            <a:p>
              <a:r>
                <a:rPr lang="ja-JP" altLang="en-US" sz="700" dirty="0">
                  <a:solidFill>
                    <a:schemeClr val="bg1"/>
                  </a:solidFill>
                  <a:latin typeface="ＭＳ Ｐゴシック" panose="020B0600070205080204" pitchFamily="50" charset="-128"/>
                  <a:ea typeface="ＭＳ Ｐゴシック" panose="020B0600070205080204" pitchFamily="50" charset="-128"/>
                </a:rPr>
                <a:t>標準</a:t>
              </a:r>
            </a:p>
          </p:txBody>
        </p:sp>
      </p:grpSp>
      <p:cxnSp>
        <p:nvCxnSpPr>
          <p:cNvPr id="33" name="直線矢印コネクタ 32"/>
          <p:cNvCxnSpPr/>
          <p:nvPr/>
        </p:nvCxnSpPr>
        <p:spPr>
          <a:xfrm>
            <a:off x="5623004" y="2766384"/>
            <a:ext cx="284225" cy="0"/>
          </a:xfrm>
          <a:prstGeom prst="straightConnector1">
            <a:avLst/>
          </a:prstGeom>
          <a:ln>
            <a:solidFill>
              <a:srgbClr val="0066FF"/>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3884924" y="2353714"/>
            <a:ext cx="761090" cy="792711"/>
            <a:chOff x="5167624" y="2417214"/>
            <a:chExt cx="761090" cy="792711"/>
          </a:xfrm>
        </p:grpSpPr>
        <p:sp>
          <p:nvSpPr>
            <p:cNvPr id="65" name="正方形/長方形 64"/>
            <p:cNvSpPr/>
            <p:nvPr/>
          </p:nvSpPr>
          <p:spPr>
            <a:xfrm>
              <a:off x="5356380" y="2439926"/>
              <a:ext cx="397545" cy="107722"/>
            </a:xfrm>
            <a:prstGeom prst="rect">
              <a:avLst/>
            </a:prstGeom>
          </p:spPr>
          <p:txBody>
            <a:bodyPr wrap="square" lIns="0" tIns="0" rIns="0" bIns="0">
              <a:spAutoFit/>
            </a:bodyPr>
            <a:lstStyle/>
            <a:p>
              <a:r>
                <a:rPr lang="en-US" altLang="ja-JP" sz="700" b="1" dirty="0">
                  <a:solidFill>
                    <a:srgbClr val="0066FF"/>
                  </a:solidFill>
                  <a:latin typeface="ＭＳ Ｐゴシック" panose="020B0600070205080204" pitchFamily="50" charset="-128"/>
                  <a:ea typeface="ＭＳ Ｐゴシック" panose="020B0600070205080204" pitchFamily="50" charset="-128"/>
                </a:rPr>
                <a:t>U</a:t>
              </a:r>
              <a:r>
                <a:rPr lang="ja-JP" altLang="en-US" sz="700" b="1" dirty="0">
                  <a:solidFill>
                    <a:srgbClr val="0066FF"/>
                  </a:solidFill>
                  <a:latin typeface="ＭＳ Ｐゴシック" panose="020B0600070205080204" pitchFamily="50" charset="-128"/>
                  <a:ea typeface="ＭＳ Ｐゴシック" panose="020B0600070205080204" pitchFamily="50" charset="-128"/>
                </a:rPr>
                <a:t>オーダー</a:t>
              </a:r>
            </a:p>
          </p:txBody>
        </p:sp>
        <p:sp>
          <p:nvSpPr>
            <p:cNvPr id="67" name="正方形/長方形 66"/>
            <p:cNvSpPr/>
            <p:nvPr/>
          </p:nvSpPr>
          <p:spPr>
            <a:xfrm>
              <a:off x="5167624" y="2417214"/>
              <a:ext cx="761090" cy="792711"/>
            </a:xfrm>
            <a:prstGeom prst="rect">
              <a:avLst/>
            </a:prstGeom>
            <a:noFill/>
            <a:ln w="952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9" name="テキスト ボックス 78"/>
          <p:cNvSpPr txBox="1"/>
          <p:nvPr/>
        </p:nvSpPr>
        <p:spPr>
          <a:xfrm>
            <a:off x="3653866" y="896400"/>
            <a:ext cx="2703596" cy="307777"/>
          </a:xfrm>
          <a:prstGeom prst="rect">
            <a:avLst/>
          </a:prstGeom>
          <a:noFill/>
        </p:spPr>
        <p:txBody>
          <a:bodyPr wrap="square" rtlCol="0">
            <a:spAutoFit/>
          </a:bodyPr>
          <a:lstStyle/>
          <a:p>
            <a:r>
              <a:rPr kumimoji="1" lang="ja-JP" altLang="en-US" sz="1400" b="1" dirty="0"/>
              <a:t>特注色：カバー蝶番　</a:t>
            </a:r>
          </a:p>
        </p:txBody>
      </p:sp>
      <p:sp>
        <p:nvSpPr>
          <p:cNvPr id="100" name="テキスト ボックス 99"/>
          <p:cNvSpPr txBox="1"/>
          <p:nvPr/>
        </p:nvSpPr>
        <p:spPr>
          <a:xfrm>
            <a:off x="314941" y="872716"/>
            <a:ext cx="3733184" cy="307777"/>
          </a:xfrm>
          <a:prstGeom prst="rect">
            <a:avLst/>
          </a:prstGeom>
          <a:noFill/>
        </p:spPr>
        <p:txBody>
          <a:bodyPr wrap="square" rtlCol="0">
            <a:spAutoFit/>
          </a:bodyPr>
          <a:lstStyle/>
          <a:p>
            <a:r>
              <a:rPr lang="ja-JP" altLang="en-US" sz="1400" b="1" dirty="0"/>
              <a:t>■標準：カバー蝶番　ブロンズゴールド色</a:t>
            </a:r>
          </a:p>
        </p:txBody>
      </p:sp>
      <p:grpSp>
        <p:nvGrpSpPr>
          <p:cNvPr id="115" name="グループ化 114"/>
          <p:cNvGrpSpPr/>
          <p:nvPr/>
        </p:nvGrpSpPr>
        <p:grpSpPr>
          <a:xfrm>
            <a:off x="3814316" y="1263225"/>
            <a:ext cx="941604" cy="1944000"/>
            <a:chOff x="2946636" y="4730325"/>
            <a:chExt cx="941604" cy="1944000"/>
          </a:xfrm>
        </p:grpSpPr>
        <p:grpSp>
          <p:nvGrpSpPr>
            <p:cNvPr id="116" name="グループ化 115"/>
            <p:cNvGrpSpPr/>
            <p:nvPr/>
          </p:nvGrpSpPr>
          <p:grpSpPr>
            <a:xfrm>
              <a:off x="2946636" y="4730325"/>
              <a:ext cx="941604" cy="1944000"/>
              <a:chOff x="2946636" y="4730325"/>
              <a:chExt cx="941604" cy="1944000"/>
            </a:xfrm>
          </p:grpSpPr>
          <p:grpSp>
            <p:nvGrpSpPr>
              <p:cNvPr id="118" name="グループ化 117"/>
              <p:cNvGrpSpPr/>
              <p:nvPr/>
            </p:nvGrpSpPr>
            <p:grpSpPr>
              <a:xfrm>
                <a:off x="2946636" y="4730325"/>
                <a:ext cx="941604" cy="1944000"/>
                <a:chOff x="4384911" y="4730325"/>
                <a:chExt cx="941604" cy="1944000"/>
              </a:xfrm>
            </p:grpSpPr>
            <p:grpSp>
              <p:nvGrpSpPr>
                <p:cNvPr id="122" name="グループ化 121"/>
                <p:cNvGrpSpPr/>
                <p:nvPr/>
              </p:nvGrpSpPr>
              <p:grpSpPr>
                <a:xfrm>
                  <a:off x="4384911" y="4730325"/>
                  <a:ext cx="941604" cy="1944000"/>
                  <a:chOff x="4798797" y="4730325"/>
                  <a:chExt cx="941604" cy="1944000"/>
                </a:xfrm>
              </p:grpSpPr>
              <p:sp>
                <p:nvSpPr>
                  <p:cNvPr id="124" name="Rectangle 84"/>
                  <p:cNvSpPr>
                    <a:spLocks noChangeArrowheads="1"/>
                  </p:cNvSpPr>
                  <p:nvPr/>
                </p:nvSpPr>
                <p:spPr bwMode="auto">
                  <a:xfrm>
                    <a:off x="4798797"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蝶番</a:t>
                    </a:r>
                  </a:p>
                </p:txBody>
              </p:sp>
              <p:sp>
                <p:nvSpPr>
                  <p:cNvPr id="125" name="Rectangle 14"/>
                  <p:cNvSpPr>
                    <a:spLocks noChangeArrowheads="1"/>
                  </p:cNvSpPr>
                  <p:nvPr/>
                </p:nvSpPr>
                <p:spPr bwMode="auto">
                  <a:xfrm>
                    <a:off x="4798797"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pic>
              <p:nvPicPr>
                <p:cNvPr id="123" name="図 122"/>
                <p:cNvPicPr>
                  <a:picLocks noChangeAspect="1"/>
                </p:cNvPicPr>
                <p:nvPr/>
              </p:nvPicPr>
              <p:blipFill rotWithShape="1">
                <a:blip r:embed="rId5"/>
                <a:srcRect l="16533" t="8316" r="28850" b="7564"/>
                <a:stretch/>
              </p:blipFill>
              <p:spPr>
                <a:xfrm>
                  <a:off x="4539386" y="5249201"/>
                  <a:ext cx="605696" cy="529299"/>
                </a:xfrm>
                <a:prstGeom prst="rect">
                  <a:avLst/>
                </a:prstGeom>
              </p:spPr>
            </p:pic>
          </p:grpSp>
          <p:grpSp>
            <p:nvGrpSpPr>
              <p:cNvPr id="119" name="グループ化 118"/>
              <p:cNvGrpSpPr/>
              <p:nvPr/>
            </p:nvGrpSpPr>
            <p:grpSpPr>
              <a:xfrm>
                <a:off x="3476836" y="4740592"/>
                <a:ext cx="388302" cy="107634"/>
                <a:chOff x="1119188" y="5724525"/>
                <a:chExt cx="571500" cy="119062"/>
              </a:xfrm>
            </p:grpSpPr>
            <p:sp>
              <p:nvSpPr>
                <p:cNvPr id="120" name="正方形/長方形 119"/>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121" name="正方形/長方形 120"/>
                <p:cNvSpPr/>
                <p:nvPr/>
              </p:nvSpPr>
              <p:spPr>
                <a:xfrm>
                  <a:off x="1213294" y="5732385"/>
                  <a:ext cx="386906" cy="87880"/>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sp>
          <p:nvSpPr>
            <p:cNvPr id="117" name="Text Box 504"/>
            <p:cNvSpPr txBox="1">
              <a:spLocks noChangeArrowheads="1"/>
            </p:cNvSpPr>
            <p:nvPr/>
          </p:nvSpPr>
          <p:spPr bwMode="auto">
            <a:xfrm>
              <a:off x="3049818" y="4891719"/>
              <a:ext cx="756617" cy="32316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defPPr>
                <a:defRPr lang="ja-JP"/>
              </a:defPPr>
              <a:lvl1pPr fontAlgn="base">
                <a:spcBef>
                  <a:spcPct val="0"/>
                </a:spcBef>
                <a:spcAft>
                  <a:spcPct val="0"/>
                </a:spcAft>
                <a:defRPr kumimoji="0" sz="900" b="1">
                  <a:solidFill>
                    <a:srgbClr val="333333"/>
                  </a:solidFill>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pPr algn="ctr"/>
              <a:r>
                <a:rPr lang="en-US" altLang="ja-JP" sz="700" dirty="0"/>
                <a:t>1</a:t>
              </a:r>
              <a:r>
                <a:rPr lang="ja-JP" altLang="en-US" sz="700" dirty="0"/>
                <a:t>人でも扉の</a:t>
              </a:r>
            </a:p>
            <a:p>
              <a:pPr algn="ctr"/>
              <a:r>
                <a:rPr lang="ja-JP" altLang="en-US" sz="700" dirty="0"/>
                <a:t>吊り込みがしやすい</a:t>
              </a:r>
            </a:p>
            <a:p>
              <a:pPr algn="ctr"/>
              <a:r>
                <a:rPr lang="ja-JP" altLang="en-US" sz="700" dirty="0"/>
                <a:t>「カバー蝶番」</a:t>
              </a:r>
            </a:p>
          </p:txBody>
        </p:sp>
      </p:grpSp>
      <p:sp>
        <p:nvSpPr>
          <p:cNvPr id="77" name="Text Box 51"/>
          <p:cNvSpPr txBox="1">
            <a:spLocks noChangeArrowheads="1"/>
          </p:cNvSpPr>
          <p:nvPr/>
        </p:nvSpPr>
        <p:spPr bwMode="auto">
          <a:xfrm>
            <a:off x="1747676" y="404664"/>
            <a:ext cx="4056595" cy="176138"/>
          </a:xfrm>
          <a:prstGeom prst="rect">
            <a:avLst/>
          </a:prstGeom>
          <a:noFill/>
          <a:ln>
            <a:noFill/>
          </a:ln>
          <a:effectLst/>
          <a:extLst>
            <a:ext uri="{909E8E84-426E-40DD-AFC4-6F175D3DCCD1}">
              <a14:hiddenFill xmlns:a14="http://schemas.microsoft.com/office/drawing/2010/main">
                <a:solidFill>
                  <a:srgbClr val="95637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pPr>
              <a:lnSpc>
                <a:spcPct val="120000"/>
              </a:lnSpc>
            </a:pPr>
            <a:r>
              <a:rPr lang="ja-JP" altLang="en-US" sz="1100" b="1" dirty="0">
                <a:solidFill>
                  <a:schemeClr val="bg1"/>
                </a:solidFill>
                <a:latin typeface="ＭＳ Ｐゴシック" panose="020B0600070205080204" pitchFamily="50" charset="-128"/>
              </a:rPr>
              <a:t>パーツ</a:t>
            </a:r>
          </a:p>
        </p:txBody>
      </p:sp>
      <p:sp>
        <p:nvSpPr>
          <p:cNvPr id="78" name="Text Box 51"/>
          <p:cNvSpPr txBox="1">
            <a:spLocks noChangeArrowheads="1"/>
          </p:cNvSpPr>
          <p:nvPr/>
        </p:nvSpPr>
        <p:spPr bwMode="auto">
          <a:xfrm>
            <a:off x="1747676" y="98673"/>
            <a:ext cx="4056595" cy="203133"/>
          </a:xfrm>
          <a:prstGeom prst="rect">
            <a:avLst/>
          </a:prstGeom>
          <a:noFill/>
          <a:ln>
            <a:noFill/>
          </a:ln>
          <a:effectLst/>
          <a:extLst>
            <a:ext uri="{909E8E84-426E-40DD-AFC4-6F175D3DCCD1}">
              <a14:hiddenFill xmlns:a14="http://schemas.microsoft.com/office/drawing/2010/main">
                <a:solidFill>
                  <a:srgbClr val="95637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pPr>
              <a:lnSpc>
                <a:spcPct val="120000"/>
              </a:lnSpc>
            </a:pPr>
            <a:r>
              <a:rPr lang="ja-JP" altLang="en-US" sz="1100" b="1" dirty="0">
                <a:solidFill>
                  <a:schemeClr val="bg1"/>
                </a:solidFill>
                <a:latin typeface="ＭＳ Ｐゴシック" panose="020B0600070205080204" pitchFamily="50" charset="-128"/>
              </a:rPr>
              <a:t>内装ドア　ベリティス　クラフトレーベル　　　</a:t>
            </a:r>
          </a:p>
        </p:txBody>
      </p:sp>
      <p:grpSp>
        <p:nvGrpSpPr>
          <p:cNvPr id="9" name="グループ化 8">
            <a:extLst>
              <a:ext uri="{FF2B5EF4-FFF2-40B4-BE49-F238E27FC236}">
                <a16:creationId xmlns:a16="http://schemas.microsoft.com/office/drawing/2014/main" id="{BE77A981-9693-583B-36FE-DE680BBDF4D5}"/>
              </a:ext>
            </a:extLst>
          </p:cNvPr>
          <p:cNvGrpSpPr/>
          <p:nvPr/>
        </p:nvGrpSpPr>
        <p:grpSpPr>
          <a:xfrm>
            <a:off x="5907229" y="2142287"/>
            <a:ext cx="3171166" cy="124116"/>
            <a:chOff x="2886047" y="1542728"/>
            <a:chExt cx="2374899" cy="115416"/>
          </a:xfrm>
        </p:grpSpPr>
        <p:sp>
          <p:nvSpPr>
            <p:cNvPr id="10" name="正方形/長方形 9">
              <a:extLst>
                <a:ext uri="{FF2B5EF4-FFF2-40B4-BE49-F238E27FC236}">
                  <a16:creationId xmlns:a16="http://schemas.microsoft.com/office/drawing/2014/main" id="{952A12C7-2812-D553-7287-F3294EC5BE19}"/>
                </a:ext>
              </a:extLst>
            </p:cNvPr>
            <p:cNvSpPr/>
            <p:nvPr/>
          </p:nvSpPr>
          <p:spPr>
            <a:xfrm>
              <a:off x="2886047" y="1542728"/>
              <a:ext cx="2374899" cy="115416"/>
            </a:xfrm>
            <a:prstGeom prst="rect">
              <a:avLst/>
            </a:prstGeom>
            <a:no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11" name="正方形/長方形 10">
              <a:extLst>
                <a:ext uri="{FF2B5EF4-FFF2-40B4-BE49-F238E27FC236}">
                  <a16:creationId xmlns:a16="http://schemas.microsoft.com/office/drawing/2014/main" id="{5D001625-B512-D4D8-4303-1C515FA81A20}"/>
                </a:ext>
              </a:extLst>
            </p:cNvPr>
            <p:cNvSpPr/>
            <p:nvPr/>
          </p:nvSpPr>
          <p:spPr>
            <a:xfrm>
              <a:off x="3874724" y="1546575"/>
              <a:ext cx="397545" cy="107722"/>
            </a:xfrm>
            <a:prstGeom prst="rect">
              <a:avLst/>
            </a:prstGeom>
          </p:spPr>
          <p:txBody>
            <a:bodyPr wrap="square" lIns="0" tIns="0" rIns="0" bIns="0">
              <a:spAutoFit/>
            </a:bodyPr>
            <a:lstStyle/>
            <a:p>
              <a:pPr algn="ctr"/>
              <a:r>
                <a:rPr lang="en-US" altLang="ja-JP" sz="700" dirty="0">
                  <a:solidFill>
                    <a:srgbClr val="0066FF"/>
                  </a:solidFill>
                  <a:latin typeface="ＭＳ Ｐゴシック" panose="020B0600070205080204" pitchFamily="50" charset="-128"/>
                  <a:ea typeface="ＭＳ Ｐゴシック" panose="020B0600070205080204" pitchFamily="50" charset="-128"/>
                </a:rPr>
                <a:t>U</a:t>
              </a:r>
              <a:r>
                <a:rPr lang="ja-JP" altLang="en-US" sz="700" dirty="0">
                  <a:solidFill>
                    <a:srgbClr val="0066FF"/>
                  </a:solidFill>
                  <a:latin typeface="ＭＳ Ｐゴシック" panose="020B0600070205080204" pitchFamily="50" charset="-128"/>
                  <a:ea typeface="ＭＳ Ｐゴシック" panose="020B0600070205080204" pitchFamily="50" charset="-128"/>
                </a:rPr>
                <a:t>オーダー</a:t>
              </a:r>
            </a:p>
          </p:txBody>
        </p:sp>
      </p:grpSp>
      <p:grpSp>
        <p:nvGrpSpPr>
          <p:cNvPr id="12" name="グループ化 11">
            <a:extLst>
              <a:ext uri="{FF2B5EF4-FFF2-40B4-BE49-F238E27FC236}">
                <a16:creationId xmlns:a16="http://schemas.microsoft.com/office/drawing/2014/main" id="{F9FD88C6-71B3-EDC6-312B-DE585D876161}"/>
              </a:ext>
            </a:extLst>
          </p:cNvPr>
          <p:cNvGrpSpPr/>
          <p:nvPr/>
        </p:nvGrpSpPr>
        <p:grpSpPr>
          <a:xfrm>
            <a:off x="6016168" y="2410761"/>
            <a:ext cx="585097" cy="902282"/>
            <a:chOff x="4408897" y="2410761"/>
            <a:chExt cx="585097" cy="839036"/>
          </a:xfrm>
        </p:grpSpPr>
        <p:grpSp>
          <p:nvGrpSpPr>
            <p:cNvPr id="13" name="グループ化 12">
              <a:extLst>
                <a:ext uri="{FF2B5EF4-FFF2-40B4-BE49-F238E27FC236}">
                  <a16:creationId xmlns:a16="http://schemas.microsoft.com/office/drawing/2014/main" id="{34D0F3DB-59F2-B2CA-656F-100F085115EF}"/>
                </a:ext>
              </a:extLst>
            </p:cNvPr>
            <p:cNvGrpSpPr/>
            <p:nvPr/>
          </p:nvGrpSpPr>
          <p:grpSpPr>
            <a:xfrm>
              <a:off x="4408897" y="2540224"/>
              <a:ext cx="585097" cy="709573"/>
              <a:chOff x="3973220" y="1724565"/>
              <a:chExt cx="585097" cy="709573"/>
            </a:xfrm>
          </p:grpSpPr>
          <p:pic>
            <p:nvPicPr>
              <p:cNvPr id="15" name="Picture 18" descr="http://www2.panasonic.biz/es/sumai/gazou/bicon/CA141AHND-PA0051323.jpg" title="メッキ">
                <a:extLst>
                  <a:ext uri="{FF2B5EF4-FFF2-40B4-BE49-F238E27FC236}">
                    <a16:creationId xmlns:a16="http://schemas.microsoft.com/office/drawing/2014/main" id="{7B18A542-56BA-9739-AFA8-6725EE09206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973220" y="1724565"/>
                <a:ext cx="551028" cy="506350"/>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a:extLst>
                  <a:ext uri="{FF2B5EF4-FFF2-40B4-BE49-F238E27FC236}">
                    <a16:creationId xmlns:a16="http://schemas.microsoft.com/office/drawing/2014/main" id="{190D5D46-6CBA-437B-B7A6-510C77981D42}"/>
                  </a:ext>
                </a:extLst>
              </p:cNvPr>
              <p:cNvSpPr/>
              <p:nvPr/>
            </p:nvSpPr>
            <p:spPr>
              <a:xfrm>
                <a:off x="3973220" y="2249472"/>
                <a:ext cx="585097" cy="184666"/>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サテンシルバー色</a:t>
                </a:r>
                <a:endParaRPr lang="en-US" altLang="ja-JP" sz="600" dirty="0">
                  <a:latin typeface="ＭＳ Ｐゴシック" panose="020B0600070205080204" pitchFamily="50" charset="-128"/>
                  <a:ea typeface="ＭＳ Ｐゴシック" panose="020B0600070205080204" pitchFamily="50" charset="-128"/>
                </a:endParaRPr>
              </a:p>
              <a:p>
                <a:r>
                  <a:rPr lang="ja-JP" altLang="en-US" sz="600" dirty="0">
                    <a:latin typeface="ＭＳ Ｐゴシック" panose="020B0600070205080204" pitchFamily="50" charset="-128"/>
                    <a:ea typeface="ＭＳ Ｐゴシック" panose="020B0600070205080204" pitchFamily="50" charset="-128"/>
                  </a:rPr>
                  <a:t>（メッキ）</a:t>
                </a:r>
              </a:p>
            </p:txBody>
          </p:sp>
        </p:grpSp>
        <p:sp>
          <p:nvSpPr>
            <p:cNvPr id="14" name="正方形/長方形 13">
              <a:extLst>
                <a:ext uri="{FF2B5EF4-FFF2-40B4-BE49-F238E27FC236}">
                  <a16:creationId xmlns:a16="http://schemas.microsoft.com/office/drawing/2014/main" id="{19BC77CD-88B7-4A5F-5042-97C4B7CB0E38}"/>
                </a:ext>
              </a:extLst>
            </p:cNvPr>
            <p:cNvSpPr/>
            <p:nvPr/>
          </p:nvSpPr>
          <p:spPr>
            <a:xfrm>
              <a:off x="4496530" y="2410761"/>
              <a:ext cx="397545" cy="107722"/>
            </a:xfrm>
            <a:prstGeom prst="rect">
              <a:avLst/>
            </a:prstGeom>
          </p:spPr>
          <p:txBody>
            <a:bodyPr wrap="square" lIns="0" tIns="0" rIns="0" bIns="0">
              <a:spAutoFit/>
            </a:bodyPr>
            <a:lstStyle/>
            <a:p>
              <a:r>
                <a:rPr lang="en-US" altLang="ja-JP" sz="700" b="1" dirty="0">
                  <a:solidFill>
                    <a:srgbClr val="0066FF"/>
                  </a:solidFill>
                  <a:latin typeface="ＭＳ Ｐゴシック" panose="020B0600070205080204" pitchFamily="50" charset="-128"/>
                  <a:ea typeface="ＭＳ Ｐゴシック" panose="020B0600070205080204" pitchFamily="50" charset="-128"/>
                </a:rPr>
                <a:t>U</a:t>
              </a:r>
              <a:r>
                <a:rPr lang="ja-JP" altLang="en-US" sz="700" b="1" dirty="0">
                  <a:solidFill>
                    <a:srgbClr val="0066FF"/>
                  </a:solidFill>
                  <a:latin typeface="ＭＳ Ｐゴシック" panose="020B0600070205080204" pitchFamily="50" charset="-128"/>
                  <a:ea typeface="ＭＳ Ｐゴシック" panose="020B0600070205080204" pitchFamily="50" charset="-128"/>
                </a:rPr>
                <a:t>オーダー</a:t>
              </a:r>
            </a:p>
          </p:txBody>
        </p:sp>
      </p:grpSp>
      <p:grpSp>
        <p:nvGrpSpPr>
          <p:cNvPr id="17" name="グループ化 16">
            <a:extLst>
              <a:ext uri="{FF2B5EF4-FFF2-40B4-BE49-F238E27FC236}">
                <a16:creationId xmlns:a16="http://schemas.microsoft.com/office/drawing/2014/main" id="{FE6CFCF3-0CBD-B8F1-02E8-3E08CDFA83F2}"/>
              </a:ext>
            </a:extLst>
          </p:cNvPr>
          <p:cNvGrpSpPr/>
          <p:nvPr/>
        </p:nvGrpSpPr>
        <p:grpSpPr>
          <a:xfrm>
            <a:off x="8404188" y="2410761"/>
            <a:ext cx="551231" cy="816605"/>
            <a:chOff x="8539838" y="4888810"/>
            <a:chExt cx="551231" cy="759365"/>
          </a:xfrm>
        </p:grpSpPr>
        <p:grpSp>
          <p:nvGrpSpPr>
            <p:cNvPr id="18" name="グループ化 17">
              <a:extLst>
                <a:ext uri="{FF2B5EF4-FFF2-40B4-BE49-F238E27FC236}">
                  <a16:creationId xmlns:a16="http://schemas.microsoft.com/office/drawing/2014/main" id="{64293DBD-4B58-98C1-1E03-64AF7D79060B}"/>
                </a:ext>
              </a:extLst>
            </p:cNvPr>
            <p:cNvGrpSpPr/>
            <p:nvPr/>
          </p:nvGrpSpPr>
          <p:grpSpPr>
            <a:xfrm>
              <a:off x="8539838" y="5018687"/>
              <a:ext cx="551231" cy="629488"/>
              <a:chOff x="5658328" y="1724269"/>
              <a:chExt cx="551231" cy="629488"/>
            </a:xfrm>
          </p:grpSpPr>
          <p:pic>
            <p:nvPicPr>
              <p:cNvPr id="20" name="Picture 4" descr="http://www2.panasonic.biz/es/sumai/gazou/bicon/CA182AHND-PA0050067.jpg">
                <a:extLst>
                  <a:ext uri="{FF2B5EF4-FFF2-40B4-BE49-F238E27FC236}">
                    <a16:creationId xmlns:a16="http://schemas.microsoft.com/office/drawing/2014/main" id="{FCAFF2D4-D2CF-E6B6-DFC3-B281F717C06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658328" y="1724269"/>
                <a:ext cx="551231" cy="506646"/>
              </a:xfrm>
              <a:prstGeom prst="rect">
                <a:avLst/>
              </a:prstGeom>
              <a:noFill/>
              <a:extLst>
                <a:ext uri="{909E8E84-426E-40DD-AFC4-6F175D3DCCD1}">
                  <a14:hiddenFill xmlns:a14="http://schemas.microsoft.com/office/drawing/2010/main">
                    <a:solidFill>
                      <a:srgbClr val="FFFFFF"/>
                    </a:solidFill>
                  </a14:hiddenFill>
                </a:ext>
              </a:extLst>
            </p:spPr>
          </p:pic>
          <p:sp>
            <p:nvSpPr>
              <p:cNvPr id="21" name="正方形/長方形 20">
                <a:extLst>
                  <a:ext uri="{FF2B5EF4-FFF2-40B4-BE49-F238E27FC236}">
                    <a16:creationId xmlns:a16="http://schemas.microsoft.com/office/drawing/2014/main" id="{02673FDB-F85E-D165-FDB6-99C7DA2561EB}"/>
                  </a:ext>
                </a:extLst>
              </p:cNvPr>
              <p:cNvSpPr/>
              <p:nvPr/>
            </p:nvSpPr>
            <p:spPr>
              <a:xfrm>
                <a:off x="5658328" y="2261424"/>
                <a:ext cx="493725" cy="92333"/>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真鍮色（塗装）</a:t>
                </a:r>
              </a:p>
            </p:txBody>
          </p:sp>
        </p:grpSp>
        <p:sp>
          <p:nvSpPr>
            <p:cNvPr id="19" name="正方形/長方形 18">
              <a:extLst>
                <a:ext uri="{FF2B5EF4-FFF2-40B4-BE49-F238E27FC236}">
                  <a16:creationId xmlns:a16="http://schemas.microsoft.com/office/drawing/2014/main" id="{925CBA1D-FE77-3628-915B-189884AB181A}"/>
                </a:ext>
              </a:extLst>
            </p:cNvPr>
            <p:cNvSpPr/>
            <p:nvPr/>
          </p:nvSpPr>
          <p:spPr>
            <a:xfrm>
              <a:off x="8616680" y="4888810"/>
              <a:ext cx="397545" cy="107722"/>
            </a:xfrm>
            <a:prstGeom prst="rect">
              <a:avLst/>
            </a:prstGeom>
          </p:spPr>
          <p:txBody>
            <a:bodyPr wrap="square" lIns="0" tIns="0" rIns="0" bIns="0">
              <a:spAutoFit/>
            </a:bodyPr>
            <a:lstStyle/>
            <a:p>
              <a:r>
                <a:rPr lang="en-US" altLang="ja-JP" sz="700" b="1" dirty="0">
                  <a:solidFill>
                    <a:srgbClr val="0066FF"/>
                  </a:solidFill>
                  <a:latin typeface="ＭＳ Ｐゴシック" panose="020B0600070205080204" pitchFamily="50" charset="-128"/>
                  <a:ea typeface="ＭＳ Ｐゴシック" panose="020B0600070205080204" pitchFamily="50" charset="-128"/>
                </a:rPr>
                <a:t>U</a:t>
              </a:r>
              <a:r>
                <a:rPr lang="ja-JP" altLang="en-US" sz="700" b="1" dirty="0">
                  <a:solidFill>
                    <a:srgbClr val="0066FF"/>
                  </a:solidFill>
                  <a:latin typeface="ＭＳ Ｐゴシック" panose="020B0600070205080204" pitchFamily="50" charset="-128"/>
                  <a:ea typeface="ＭＳ Ｐゴシック" panose="020B0600070205080204" pitchFamily="50" charset="-128"/>
                </a:rPr>
                <a:t>オーダー</a:t>
              </a:r>
            </a:p>
          </p:txBody>
        </p:sp>
      </p:grpSp>
      <p:grpSp>
        <p:nvGrpSpPr>
          <p:cNvPr id="22" name="グループ化 21">
            <a:extLst>
              <a:ext uri="{FF2B5EF4-FFF2-40B4-BE49-F238E27FC236}">
                <a16:creationId xmlns:a16="http://schemas.microsoft.com/office/drawing/2014/main" id="{46E678FA-D5C3-E0CA-4059-2D1245793DC6}"/>
              </a:ext>
            </a:extLst>
          </p:cNvPr>
          <p:cNvGrpSpPr/>
          <p:nvPr/>
        </p:nvGrpSpPr>
        <p:grpSpPr>
          <a:xfrm>
            <a:off x="7599734" y="2410761"/>
            <a:ext cx="585097" cy="915898"/>
            <a:chOff x="5131640" y="2410761"/>
            <a:chExt cx="585097" cy="851698"/>
          </a:xfrm>
        </p:grpSpPr>
        <p:grpSp>
          <p:nvGrpSpPr>
            <p:cNvPr id="23" name="グループ化 22">
              <a:extLst>
                <a:ext uri="{FF2B5EF4-FFF2-40B4-BE49-F238E27FC236}">
                  <a16:creationId xmlns:a16="http://schemas.microsoft.com/office/drawing/2014/main" id="{FAC938F9-5C2E-D4E5-44AA-0677E1913EB3}"/>
                </a:ext>
              </a:extLst>
            </p:cNvPr>
            <p:cNvGrpSpPr/>
            <p:nvPr/>
          </p:nvGrpSpPr>
          <p:grpSpPr>
            <a:xfrm>
              <a:off x="5131640" y="2410761"/>
              <a:ext cx="585097" cy="851698"/>
              <a:chOff x="7697284" y="4888810"/>
              <a:chExt cx="585097" cy="851698"/>
            </a:xfrm>
          </p:grpSpPr>
          <p:sp>
            <p:nvSpPr>
              <p:cNvPr id="27" name="正方形/長方形 26">
                <a:extLst>
                  <a:ext uri="{FF2B5EF4-FFF2-40B4-BE49-F238E27FC236}">
                    <a16:creationId xmlns:a16="http://schemas.microsoft.com/office/drawing/2014/main" id="{ED12F3B6-CE54-29F0-931B-DA6BBFDADF75}"/>
                  </a:ext>
                </a:extLst>
              </p:cNvPr>
              <p:cNvSpPr/>
              <p:nvPr/>
            </p:nvSpPr>
            <p:spPr>
              <a:xfrm>
                <a:off x="7697284" y="5555842"/>
                <a:ext cx="585097" cy="184666"/>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オフブラック色</a:t>
                </a:r>
                <a:endParaRPr lang="en-US" altLang="ja-JP" sz="600" dirty="0">
                  <a:latin typeface="ＭＳ Ｐゴシック" panose="020B0600070205080204" pitchFamily="50" charset="-128"/>
                  <a:ea typeface="ＭＳ Ｐゴシック" panose="020B0600070205080204" pitchFamily="50" charset="-128"/>
                </a:endParaRPr>
              </a:p>
              <a:p>
                <a:r>
                  <a:rPr lang="ja-JP" altLang="en-US" sz="600" dirty="0">
                    <a:latin typeface="ＭＳ Ｐゴシック" panose="020B0600070205080204" pitchFamily="50" charset="-128"/>
                    <a:ea typeface="ＭＳ Ｐゴシック" panose="020B0600070205080204" pitchFamily="50" charset="-128"/>
                  </a:rPr>
                  <a:t>（塗装）</a:t>
                </a:r>
              </a:p>
            </p:txBody>
          </p:sp>
          <p:sp>
            <p:nvSpPr>
              <p:cNvPr id="49" name="正方形/長方形 48">
                <a:extLst>
                  <a:ext uri="{FF2B5EF4-FFF2-40B4-BE49-F238E27FC236}">
                    <a16:creationId xmlns:a16="http://schemas.microsoft.com/office/drawing/2014/main" id="{21EBCB13-57B8-73E0-8A31-BDF23191E530}"/>
                  </a:ext>
                </a:extLst>
              </p:cNvPr>
              <p:cNvSpPr/>
              <p:nvPr/>
            </p:nvSpPr>
            <p:spPr>
              <a:xfrm>
                <a:off x="7793390" y="4888810"/>
                <a:ext cx="397545" cy="107722"/>
              </a:xfrm>
              <a:prstGeom prst="rect">
                <a:avLst/>
              </a:prstGeom>
            </p:spPr>
            <p:txBody>
              <a:bodyPr wrap="square" lIns="0" tIns="0" rIns="0" bIns="0">
                <a:spAutoFit/>
              </a:bodyPr>
              <a:lstStyle/>
              <a:p>
                <a:r>
                  <a:rPr lang="en-US" altLang="ja-JP" sz="700" b="1" dirty="0">
                    <a:solidFill>
                      <a:srgbClr val="0066FF"/>
                    </a:solidFill>
                    <a:latin typeface="ＭＳ Ｐゴシック" panose="020B0600070205080204" pitchFamily="50" charset="-128"/>
                    <a:ea typeface="ＭＳ Ｐゴシック" panose="020B0600070205080204" pitchFamily="50" charset="-128"/>
                  </a:rPr>
                  <a:t>U</a:t>
                </a:r>
                <a:r>
                  <a:rPr lang="ja-JP" altLang="en-US" sz="700" b="1" dirty="0">
                    <a:solidFill>
                      <a:srgbClr val="0066FF"/>
                    </a:solidFill>
                    <a:latin typeface="ＭＳ Ｐゴシック" panose="020B0600070205080204" pitchFamily="50" charset="-128"/>
                    <a:ea typeface="ＭＳ Ｐゴシック" panose="020B0600070205080204" pitchFamily="50" charset="-128"/>
                  </a:rPr>
                  <a:t>オーダー</a:t>
                </a:r>
              </a:p>
            </p:txBody>
          </p:sp>
        </p:grpSp>
        <p:pic>
          <p:nvPicPr>
            <p:cNvPr id="25" name="図 24">
              <a:extLst>
                <a:ext uri="{FF2B5EF4-FFF2-40B4-BE49-F238E27FC236}">
                  <a16:creationId xmlns:a16="http://schemas.microsoft.com/office/drawing/2014/main" id="{EA6E4593-5F6E-6FE8-BD6C-770D41749A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3971" y="2542223"/>
              <a:ext cx="552456" cy="510881"/>
            </a:xfrm>
            <a:prstGeom prst="rect">
              <a:avLst/>
            </a:prstGeom>
          </p:spPr>
        </p:pic>
      </p:grpSp>
      <p:pic>
        <p:nvPicPr>
          <p:cNvPr id="58" name="図 57" descr="製品, 部品 が含まれている画像&#10;&#10;AI 生成コンテンツは誤りを含む可能性があります。">
            <a:extLst>
              <a:ext uri="{FF2B5EF4-FFF2-40B4-BE49-F238E27FC236}">
                <a16:creationId xmlns:a16="http://schemas.microsoft.com/office/drawing/2014/main" id="{051A1C97-468A-5EFB-328A-38AC0D34D8D8}"/>
              </a:ext>
            </a:extLst>
          </p:cNvPr>
          <p:cNvPicPr>
            <a:picLocks noChangeAspect="1"/>
          </p:cNvPicPr>
          <p:nvPr/>
        </p:nvPicPr>
        <p:blipFill>
          <a:blip r:embed="rId9"/>
          <a:srcRect l="23866" t="26740" r="25557" b="29614"/>
          <a:stretch>
            <a:fillRect/>
          </a:stretch>
        </p:blipFill>
        <p:spPr>
          <a:xfrm>
            <a:off x="6778850" y="2541563"/>
            <a:ext cx="633677" cy="583876"/>
          </a:xfrm>
          <a:prstGeom prst="rect">
            <a:avLst/>
          </a:prstGeom>
        </p:spPr>
      </p:pic>
      <p:sp>
        <p:nvSpPr>
          <p:cNvPr id="61" name="正方形/長方形 60">
            <a:extLst>
              <a:ext uri="{FF2B5EF4-FFF2-40B4-BE49-F238E27FC236}">
                <a16:creationId xmlns:a16="http://schemas.microsoft.com/office/drawing/2014/main" id="{70C625CA-9002-9647-E9E9-55680BB2805D}"/>
              </a:ext>
            </a:extLst>
          </p:cNvPr>
          <p:cNvSpPr/>
          <p:nvPr/>
        </p:nvSpPr>
        <p:spPr>
          <a:xfrm>
            <a:off x="6812919" y="3114457"/>
            <a:ext cx="629278" cy="184666"/>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サテンシルバー色</a:t>
            </a:r>
            <a:endParaRPr lang="en-US" altLang="ja-JP" sz="600" dirty="0">
              <a:latin typeface="ＭＳ Ｐゴシック" panose="020B0600070205080204" pitchFamily="50" charset="-128"/>
              <a:ea typeface="ＭＳ Ｐゴシック" panose="020B0600070205080204" pitchFamily="50" charset="-128"/>
            </a:endParaRPr>
          </a:p>
          <a:p>
            <a:r>
              <a:rPr lang="ja-JP" altLang="en-US" sz="600" dirty="0">
                <a:latin typeface="ＭＳ Ｐゴシック" panose="020B0600070205080204" pitchFamily="50" charset="-128"/>
                <a:ea typeface="ＭＳ Ｐゴシック" panose="020B0600070205080204" pitchFamily="50" charset="-128"/>
              </a:rPr>
              <a:t>（塗装）</a:t>
            </a:r>
          </a:p>
        </p:txBody>
      </p:sp>
      <p:sp>
        <p:nvSpPr>
          <p:cNvPr id="62" name="正方形/長方形 61">
            <a:extLst>
              <a:ext uri="{FF2B5EF4-FFF2-40B4-BE49-F238E27FC236}">
                <a16:creationId xmlns:a16="http://schemas.microsoft.com/office/drawing/2014/main" id="{D8C7452F-17E6-9002-7380-225862A0B2B7}"/>
              </a:ext>
            </a:extLst>
          </p:cNvPr>
          <p:cNvSpPr/>
          <p:nvPr/>
        </p:nvSpPr>
        <p:spPr>
          <a:xfrm>
            <a:off x="6900552" y="2410761"/>
            <a:ext cx="397545" cy="115842"/>
          </a:xfrm>
          <a:prstGeom prst="rect">
            <a:avLst/>
          </a:prstGeom>
        </p:spPr>
        <p:txBody>
          <a:bodyPr wrap="square" lIns="0" tIns="0" rIns="0" bIns="0">
            <a:spAutoFit/>
          </a:bodyPr>
          <a:lstStyle/>
          <a:p>
            <a:r>
              <a:rPr lang="en-US" altLang="ja-JP" sz="700" b="1" dirty="0">
                <a:solidFill>
                  <a:srgbClr val="0066FF"/>
                </a:solidFill>
                <a:latin typeface="ＭＳ Ｐゴシック" panose="020B0600070205080204" pitchFamily="50" charset="-128"/>
                <a:ea typeface="ＭＳ Ｐゴシック" panose="020B0600070205080204" pitchFamily="50" charset="-128"/>
              </a:rPr>
              <a:t>U</a:t>
            </a:r>
            <a:r>
              <a:rPr lang="ja-JP" altLang="en-US" sz="700" b="1" dirty="0">
                <a:solidFill>
                  <a:srgbClr val="0066FF"/>
                </a:solidFill>
                <a:latin typeface="ＭＳ Ｐゴシック" panose="020B0600070205080204" pitchFamily="50" charset="-128"/>
                <a:ea typeface="ＭＳ Ｐゴシック" panose="020B0600070205080204" pitchFamily="50" charset="-128"/>
              </a:rPr>
              <a:t>オーダー</a:t>
            </a:r>
          </a:p>
        </p:txBody>
      </p:sp>
      <p:sp>
        <p:nvSpPr>
          <p:cNvPr id="84" name="正方形/長方形 83">
            <a:extLst>
              <a:ext uri="{FF2B5EF4-FFF2-40B4-BE49-F238E27FC236}">
                <a16:creationId xmlns:a16="http://schemas.microsoft.com/office/drawing/2014/main" id="{EFA613A7-A986-6045-E161-30AD57B553A5}"/>
              </a:ext>
            </a:extLst>
          </p:cNvPr>
          <p:cNvSpPr/>
          <p:nvPr/>
        </p:nvSpPr>
        <p:spPr>
          <a:xfrm>
            <a:off x="3945209" y="2926505"/>
            <a:ext cx="629278" cy="184666"/>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オフブラック色</a:t>
            </a:r>
          </a:p>
          <a:p>
            <a:r>
              <a:rPr lang="ja-JP" altLang="en-US" sz="600" dirty="0">
                <a:latin typeface="ＭＳ Ｐゴシック" panose="020B0600070205080204" pitchFamily="50" charset="-128"/>
                <a:ea typeface="ＭＳ Ｐゴシック" panose="020B0600070205080204" pitchFamily="50" charset="-128"/>
              </a:rPr>
              <a:t>（塗装）</a:t>
            </a:r>
          </a:p>
        </p:txBody>
      </p:sp>
      <p:grpSp>
        <p:nvGrpSpPr>
          <p:cNvPr id="87" name="グループ化 86">
            <a:extLst>
              <a:ext uri="{FF2B5EF4-FFF2-40B4-BE49-F238E27FC236}">
                <a16:creationId xmlns:a16="http://schemas.microsoft.com/office/drawing/2014/main" id="{F1B83099-8392-3F76-981B-E79752ADD2DE}"/>
              </a:ext>
            </a:extLst>
          </p:cNvPr>
          <p:cNvGrpSpPr/>
          <p:nvPr/>
        </p:nvGrpSpPr>
        <p:grpSpPr>
          <a:xfrm>
            <a:off x="4857668" y="2548059"/>
            <a:ext cx="896721" cy="764984"/>
            <a:chOff x="4857668" y="2548059"/>
            <a:chExt cx="896721" cy="764984"/>
          </a:xfrm>
        </p:grpSpPr>
        <p:grpSp>
          <p:nvGrpSpPr>
            <p:cNvPr id="63" name="グループ化 62">
              <a:extLst>
                <a:ext uri="{FF2B5EF4-FFF2-40B4-BE49-F238E27FC236}">
                  <a16:creationId xmlns:a16="http://schemas.microsoft.com/office/drawing/2014/main" id="{DC471255-4807-B9B4-77CF-9985FB090B2F}"/>
                </a:ext>
              </a:extLst>
            </p:cNvPr>
            <p:cNvGrpSpPr/>
            <p:nvPr/>
          </p:nvGrpSpPr>
          <p:grpSpPr>
            <a:xfrm>
              <a:off x="4959556" y="2548059"/>
              <a:ext cx="794833" cy="764984"/>
              <a:chOff x="4854788" y="2538435"/>
              <a:chExt cx="794833" cy="711362"/>
            </a:xfrm>
          </p:grpSpPr>
          <p:pic>
            <p:nvPicPr>
              <p:cNvPr id="64" name="図 63">
                <a:extLst>
                  <a:ext uri="{FF2B5EF4-FFF2-40B4-BE49-F238E27FC236}">
                    <a16:creationId xmlns:a16="http://schemas.microsoft.com/office/drawing/2014/main" id="{4A40087D-F470-8E81-F1C2-B9C8E1E14F07}"/>
                  </a:ext>
                </a:extLst>
              </p:cNvPr>
              <p:cNvPicPr>
                <a:picLocks noChangeAspect="1"/>
              </p:cNvPicPr>
              <p:nvPr/>
            </p:nvPicPr>
            <p:blipFill>
              <a:blip r:embed="rId10"/>
              <a:srcRect t="701" r="1757"/>
              <a:stretch>
                <a:fillRect/>
              </a:stretch>
            </p:blipFill>
            <p:spPr>
              <a:xfrm>
                <a:off x="4854788" y="2538435"/>
                <a:ext cx="551029" cy="512785"/>
              </a:xfrm>
              <a:prstGeom prst="rect">
                <a:avLst/>
              </a:prstGeom>
            </p:spPr>
          </p:pic>
          <p:sp>
            <p:nvSpPr>
              <p:cNvPr id="68" name="正方形/長方形 67">
                <a:extLst>
                  <a:ext uri="{FF2B5EF4-FFF2-40B4-BE49-F238E27FC236}">
                    <a16:creationId xmlns:a16="http://schemas.microsoft.com/office/drawing/2014/main" id="{E623BBB8-8F0B-31B4-E21B-B5BE6005EA6A}"/>
                  </a:ext>
                </a:extLst>
              </p:cNvPr>
              <p:cNvSpPr/>
              <p:nvPr/>
            </p:nvSpPr>
            <p:spPr>
              <a:xfrm>
                <a:off x="5020343" y="3065131"/>
                <a:ext cx="629278" cy="184666"/>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ブロンズゴールド色</a:t>
                </a:r>
                <a:endParaRPr lang="en-US" altLang="ja-JP" sz="600" dirty="0">
                  <a:latin typeface="ＭＳ Ｐゴシック" panose="020B0600070205080204" pitchFamily="50" charset="-128"/>
                  <a:ea typeface="ＭＳ Ｐゴシック" panose="020B0600070205080204" pitchFamily="50" charset="-128"/>
                </a:endParaRPr>
              </a:p>
              <a:p>
                <a:r>
                  <a:rPr lang="ja-JP" altLang="en-US" sz="600" dirty="0">
                    <a:latin typeface="ＭＳ Ｐゴシック" panose="020B0600070205080204" pitchFamily="50" charset="-128"/>
                    <a:ea typeface="ＭＳ Ｐゴシック" panose="020B0600070205080204" pitchFamily="50" charset="-128"/>
                  </a:rPr>
                  <a:t>（塗装）</a:t>
                </a:r>
              </a:p>
            </p:txBody>
          </p:sp>
        </p:grpSp>
        <p:pic>
          <p:nvPicPr>
            <p:cNvPr id="86" name="図 85">
              <a:extLst>
                <a:ext uri="{FF2B5EF4-FFF2-40B4-BE49-F238E27FC236}">
                  <a16:creationId xmlns:a16="http://schemas.microsoft.com/office/drawing/2014/main" id="{7AFADDB6-F0DE-0060-2C56-9494024BB77B}"/>
                </a:ext>
              </a:extLst>
            </p:cNvPr>
            <p:cNvPicPr>
              <a:picLocks noChangeAspect="1"/>
            </p:cNvPicPr>
            <p:nvPr/>
          </p:nvPicPr>
          <p:blipFill>
            <a:blip r:embed="rId11"/>
            <a:stretch>
              <a:fillRect/>
            </a:stretch>
          </p:blipFill>
          <p:spPr>
            <a:xfrm>
              <a:off x="4857668" y="3094501"/>
              <a:ext cx="241997" cy="141908"/>
            </a:xfrm>
            <a:prstGeom prst="rect">
              <a:avLst/>
            </a:prstGeom>
          </p:spPr>
        </p:pic>
      </p:grpSp>
      <p:grpSp>
        <p:nvGrpSpPr>
          <p:cNvPr id="36" name="グループ化 35">
            <a:extLst>
              <a:ext uri="{FF2B5EF4-FFF2-40B4-BE49-F238E27FC236}">
                <a16:creationId xmlns:a16="http://schemas.microsoft.com/office/drawing/2014/main" id="{D4B8F114-20CC-8A85-3B0B-F2724FF2A0E3}"/>
              </a:ext>
            </a:extLst>
          </p:cNvPr>
          <p:cNvGrpSpPr/>
          <p:nvPr/>
        </p:nvGrpSpPr>
        <p:grpSpPr>
          <a:xfrm>
            <a:off x="790176" y="1263225"/>
            <a:ext cx="941604" cy="1944000"/>
            <a:chOff x="790176" y="1263225"/>
            <a:chExt cx="941604" cy="1944000"/>
          </a:xfrm>
        </p:grpSpPr>
        <p:grpSp>
          <p:nvGrpSpPr>
            <p:cNvPr id="103" name="グループ化 102"/>
            <p:cNvGrpSpPr/>
            <p:nvPr/>
          </p:nvGrpSpPr>
          <p:grpSpPr>
            <a:xfrm>
              <a:off x="790176" y="1263225"/>
              <a:ext cx="941604" cy="1944000"/>
              <a:chOff x="2946636" y="4730325"/>
              <a:chExt cx="941604" cy="1944000"/>
            </a:xfrm>
          </p:grpSpPr>
          <p:grpSp>
            <p:nvGrpSpPr>
              <p:cNvPr id="104" name="グループ化 103"/>
              <p:cNvGrpSpPr/>
              <p:nvPr/>
            </p:nvGrpSpPr>
            <p:grpSpPr>
              <a:xfrm>
                <a:off x="2946636" y="4730325"/>
                <a:ext cx="941604" cy="1944000"/>
                <a:chOff x="2946636" y="4730325"/>
                <a:chExt cx="941604" cy="1944000"/>
              </a:xfrm>
            </p:grpSpPr>
            <p:grpSp>
              <p:nvGrpSpPr>
                <p:cNvPr id="106" name="グループ化 105"/>
                <p:cNvGrpSpPr/>
                <p:nvPr/>
              </p:nvGrpSpPr>
              <p:grpSpPr>
                <a:xfrm>
                  <a:off x="2946636" y="4730325"/>
                  <a:ext cx="941604" cy="1944000"/>
                  <a:chOff x="4384911" y="4730325"/>
                  <a:chExt cx="941604" cy="1944000"/>
                </a:xfrm>
              </p:grpSpPr>
              <p:grpSp>
                <p:nvGrpSpPr>
                  <p:cNvPr id="110" name="グループ化 109"/>
                  <p:cNvGrpSpPr/>
                  <p:nvPr/>
                </p:nvGrpSpPr>
                <p:grpSpPr>
                  <a:xfrm>
                    <a:off x="4384911" y="4730325"/>
                    <a:ext cx="941604" cy="1944000"/>
                    <a:chOff x="4798797" y="4730325"/>
                    <a:chExt cx="941604" cy="1944000"/>
                  </a:xfrm>
                </p:grpSpPr>
                <p:sp>
                  <p:nvSpPr>
                    <p:cNvPr id="112" name="Rectangle 84"/>
                    <p:cNvSpPr>
                      <a:spLocks noChangeArrowheads="1"/>
                    </p:cNvSpPr>
                    <p:nvPr/>
                  </p:nvSpPr>
                  <p:spPr bwMode="auto">
                    <a:xfrm>
                      <a:off x="4798797"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蝶番</a:t>
                      </a:r>
                    </a:p>
                  </p:txBody>
                </p:sp>
                <p:sp>
                  <p:nvSpPr>
                    <p:cNvPr id="113" name="Rectangle 14"/>
                    <p:cNvSpPr>
                      <a:spLocks noChangeArrowheads="1"/>
                    </p:cNvSpPr>
                    <p:nvPr/>
                  </p:nvSpPr>
                  <p:spPr bwMode="auto">
                    <a:xfrm>
                      <a:off x="4798797"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pic>
                <p:nvPicPr>
                  <p:cNvPr id="111" name="図 110"/>
                  <p:cNvPicPr>
                    <a:picLocks noChangeAspect="1"/>
                  </p:cNvPicPr>
                  <p:nvPr/>
                </p:nvPicPr>
                <p:blipFill rotWithShape="1">
                  <a:blip r:embed="rId5"/>
                  <a:srcRect l="22595" r="32681"/>
                  <a:stretch/>
                </p:blipFill>
                <p:spPr>
                  <a:xfrm>
                    <a:off x="4539386" y="5414301"/>
                    <a:ext cx="605696" cy="768404"/>
                  </a:xfrm>
                  <a:prstGeom prst="rect">
                    <a:avLst/>
                  </a:prstGeom>
                </p:spPr>
              </p:pic>
            </p:grpSp>
            <p:grpSp>
              <p:nvGrpSpPr>
                <p:cNvPr id="107" name="グループ化 106"/>
                <p:cNvGrpSpPr/>
                <p:nvPr/>
              </p:nvGrpSpPr>
              <p:grpSpPr>
                <a:xfrm>
                  <a:off x="3476836" y="4740592"/>
                  <a:ext cx="388302" cy="107634"/>
                  <a:chOff x="1119188" y="5724525"/>
                  <a:chExt cx="571500" cy="119062"/>
                </a:xfrm>
              </p:grpSpPr>
              <p:sp>
                <p:nvSpPr>
                  <p:cNvPr id="108" name="正方形/長方形 107"/>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109" name="正方形/長方形 108"/>
                  <p:cNvSpPr/>
                  <p:nvPr/>
                </p:nvSpPr>
                <p:spPr>
                  <a:xfrm>
                    <a:off x="1213294" y="5732385"/>
                    <a:ext cx="386906" cy="87880"/>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sp>
            <p:nvSpPr>
              <p:cNvPr id="105" name="Text Box 504"/>
              <p:cNvSpPr txBox="1">
                <a:spLocks noChangeArrowheads="1"/>
              </p:cNvSpPr>
              <p:nvPr/>
            </p:nvSpPr>
            <p:spPr bwMode="auto">
              <a:xfrm>
                <a:off x="3049818" y="4942519"/>
                <a:ext cx="756617" cy="32316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defPPr>
                  <a:defRPr lang="ja-JP"/>
                </a:defPPr>
                <a:lvl1pPr fontAlgn="base">
                  <a:spcBef>
                    <a:spcPct val="0"/>
                  </a:spcBef>
                  <a:spcAft>
                    <a:spcPct val="0"/>
                  </a:spcAft>
                  <a:defRPr kumimoji="0" sz="900" b="1">
                    <a:solidFill>
                      <a:srgbClr val="333333"/>
                    </a:solidFill>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pPr algn="ctr"/>
                <a:r>
                  <a:rPr lang="en-US" altLang="ja-JP" sz="700" dirty="0"/>
                  <a:t>1</a:t>
                </a:r>
                <a:r>
                  <a:rPr lang="ja-JP" altLang="en-US" sz="700" dirty="0"/>
                  <a:t>人でも扉の</a:t>
                </a:r>
              </a:p>
              <a:p>
                <a:pPr algn="ctr"/>
                <a:r>
                  <a:rPr lang="ja-JP" altLang="en-US" sz="700" dirty="0"/>
                  <a:t>吊り込みがしやすい</a:t>
                </a:r>
              </a:p>
              <a:p>
                <a:pPr algn="ctr"/>
                <a:r>
                  <a:rPr lang="ja-JP" altLang="en-US" sz="700" dirty="0"/>
                  <a:t>「カバー蝶番」</a:t>
                </a:r>
              </a:p>
            </p:txBody>
          </p:sp>
        </p:grpSp>
        <p:pic>
          <p:nvPicPr>
            <p:cNvPr id="8" name="図 7" descr="家具のあるリビングルーム&#10;&#10;AI 生成コンテンツは誤りを含む可能性があります。">
              <a:extLst>
                <a:ext uri="{FF2B5EF4-FFF2-40B4-BE49-F238E27FC236}">
                  <a16:creationId xmlns:a16="http://schemas.microsoft.com/office/drawing/2014/main" id="{EF3D1008-51A2-739F-DBA2-CD14128165B8}"/>
                </a:ext>
              </a:extLst>
            </p:cNvPr>
            <p:cNvPicPr>
              <a:picLocks noChangeAspect="1"/>
            </p:cNvPicPr>
            <p:nvPr/>
          </p:nvPicPr>
          <p:blipFill>
            <a:blip r:embed="rId12"/>
            <a:srcRect l="82163" t="19297" r="10391" b="66568"/>
            <a:stretch>
              <a:fillRect/>
            </a:stretch>
          </p:blipFill>
          <p:spPr>
            <a:xfrm>
              <a:off x="942723" y="1952680"/>
              <a:ext cx="607624" cy="769086"/>
            </a:xfrm>
            <a:prstGeom prst="rect">
              <a:avLst/>
            </a:prstGeom>
          </p:spPr>
        </p:pic>
        <p:grpSp>
          <p:nvGrpSpPr>
            <p:cNvPr id="35" name="グループ化 34">
              <a:extLst>
                <a:ext uri="{FF2B5EF4-FFF2-40B4-BE49-F238E27FC236}">
                  <a16:creationId xmlns:a16="http://schemas.microsoft.com/office/drawing/2014/main" id="{5429564B-EEF7-9C80-0E2B-1A3B256B0049}"/>
                </a:ext>
              </a:extLst>
            </p:cNvPr>
            <p:cNvGrpSpPr/>
            <p:nvPr/>
          </p:nvGrpSpPr>
          <p:grpSpPr>
            <a:xfrm>
              <a:off x="845134" y="2744565"/>
              <a:ext cx="845238" cy="184666"/>
              <a:chOff x="845134" y="2744565"/>
              <a:chExt cx="845238" cy="184666"/>
            </a:xfrm>
          </p:grpSpPr>
          <p:sp>
            <p:nvSpPr>
              <p:cNvPr id="32" name="Text Box 149">
                <a:extLst>
                  <a:ext uri="{FF2B5EF4-FFF2-40B4-BE49-F238E27FC236}">
                    <a16:creationId xmlns:a16="http://schemas.microsoft.com/office/drawing/2014/main" id="{769CBBF8-9336-4604-BB65-C64B0966C428}"/>
                  </a:ext>
                </a:extLst>
              </p:cNvPr>
              <p:cNvSpPr txBox="1">
                <a:spLocks noChangeArrowheads="1"/>
              </p:cNvSpPr>
              <p:nvPr/>
            </p:nvSpPr>
            <p:spPr bwMode="auto">
              <a:xfrm>
                <a:off x="999477" y="2744565"/>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ブロンズゴールド色（塗装）</a:t>
                </a:r>
              </a:p>
            </p:txBody>
          </p:sp>
          <p:pic>
            <p:nvPicPr>
              <p:cNvPr id="34" name="図 33">
                <a:extLst>
                  <a:ext uri="{FF2B5EF4-FFF2-40B4-BE49-F238E27FC236}">
                    <a16:creationId xmlns:a16="http://schemas.microsoft.com/office/drawing/2014/main" id="{773CAD11-71FE-FAAF-A09D-30792FC84766}"/>
                  </a:ext>
                </a:extLst>
              </p:cNvPr>
              <p:cNvPicPr>
                <a:picLocks noChangeAspect="1"/>
              </p:cNvPicPr>
              <p:nvPr/>
            </p:nvPicPr>
            <p:blipFill>
              <a:blip r:embed="rId11"/>
              <a:stretch>
                <a:fillRect/>
              </a:stretch>
            </p:blipFill>
            <p:spPr>
              <a:xfrm>
                <a:off x="845134" y="2745988"/>
                <a:ext cx="157456" cy="92333"/>
              </a:xfrm>
              <a:prstGeom prst="rect">
                <a:avLst/>
              </a:prstGeom>
            </p:spPr>
          </p:pic>
        </p:grpSp>
      </p:grpSp>
      <p:pic>
        <p:nvPicPr>
          <p:cNvPr id="43" name="図 42">
            <a:extLst>
              <a:ext uri="{FF2B5EF4-FFF2-40B4-BE49-F238E27FC236}">
                <a16:creationId xmlns:a16="http://schemas.microsoft.com/office/drawing/2014/main" id="{B4EA917E-1F64-3833-8330-00E82F8780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6408" y="2478985"/>
            <a:ext cx="432697" cy="430296"/>
          </a:xfrm>
          <a:prstGeom prst="rect">
            <a:avLst/>
          </a:prstGeom>
        </p:spPr>
      </p:pic>
    </p:spTree>
    <p:extLst>
      <p:ext uri="{BB962C8B-B14F-4D97-AF65-F5344CB8AC3E}">
        <p14:creationId xmlns:p14="http://schemas.microsoft.com/office/powerpoint/2010/main" val="3997269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p:cNvSpPr/>
          <p:nvPr/>
        </p:nvSpPr>
        <p:spPr>
          <a:xfrm>
            <a:off x="736552" y="1091103"/>
            <a:ext cx="949373" cy="184666"/>
          </a:xfrm>
          <a:prstGeom prst="rect">
            <a:avLst/>
          </a:prstGeom>
        </p:spPr>
        <p:txBody>
          <a:bodyPr wrap="square" lIns="0" tIns="0" rIns="0" bIns="0">
            <a:spAutoFit/>
          </a:bodyPr>
          <a:lstStyle/>
          <a:p>
            <a:r>
              <a:rPr lang="ja-JP" altLang="en-US" sz="1200" b="1" dirty="0">
                <a:latin typeface="ＭＳ Ｐゴシック" panose="020B0600070205080204" pitchFamily="50" charset="-128"/>
                <a:ea typeface="ＭＳ Ｐゴシック" panose="020B0600070205080204" pitchFamily="50" charset="-128"/>
              </a:rPr>
              <a:t>■採光部</a:t>
            </a:r>
          </a:p>
        </p:txBody>
      </p:sp>
      <p:sp>
        <p:nvSpPr>
          <p:cNvPr id="20" name="タイトル 19"/>
          <p:cNvSpPr>
            <a:spLocks noGrp="1"/>
          </p:cNvSpPr>
          <p:nvPr>
            <p:ph type="title" idx="4294967295"/>
          </p:nvPr>
        </p:nvSpPr>
        <p:spPr>
          <a:xfrm>
            <a:off x="1727101" y="286555"/>
            <a:ext cx="5180313" cy="434948"/>
          </a:xfrm>
        </p:spPr>
        <p:txBody>
          <a:bodyPr>
            <a:normAutofit/>
          </a:bodyPr>
          <a:lstStyle/>
          <a:p>
            <a:pPr algn="l"/>
            <a:r>
              <a:rPr kumimoji="1" lang="ja-JP" altLang="en-US" sz="1100" dirty="0">
                <a:solidFill>
                  <a:schemeClr val="bg1"/>
                </a:solidFill>
              </a:rPr>
              <a:t>標準取</a:t>
            </a:r>
            <a:r>
              <a:rPr kumimoji="1" lang="ja-JP" altLang="en-US" sz="1100" dirty="0" err="1">
                <a:solidFill>
                  <a:schemeClr val="bg1"/>
                </a:solidFill>
              </a:rPr>
              <a:t>っ</a:t>
            </a:r>
            <a:r>
              <a:rPr kumimoji="1" lang="ja-JP" altLang="en-US" sz="1100" dirty="0">
                <a:solidFill>
                  <a:schemeClr val="bg1"/>
                </a:solidFill>
              </a:rPr>
              <a:t>手・引手　</a:t>
            </a:r>
            <a:r>
              <a:rPr kumimoji="1" lang="en-US" altLang="ja-JP" sz="1100" dirty="0">
                <a:solidFill>
                  <a:schemeClr val="bg1"/>
                </a:solidFill>
              </a:rPr>
              <a:t>/</a:t>
            </a:r>
            <a:r>
              <a:rPr kumimoji="1" lang="ja-JP" altLang="en-US" sz="1100" dirty="0">
                <a:solidFill>
                  <a:schemeClr val="bg1"/>
                </a:solidFill>
              </a:rPr>
              <a:t>　採光部・枠</a:t>
            </a:r>
          </a:p>
        </p:txBody>
      </p:sp>
      <p:grpSp>
        <p:nvGrpSpPr>
          <p:cNvPr id="186" name="グループ化 185">
            <a:extLst>
              <a:ext uri="{FF2B5EF4-FFF2-40B4-BE49-F238E27FC236}">
                <a16:creationId xmlns:a16="http://schemas.microsoft.com/office/drawing/2014/main" id="{50960EB4-16E1-7828-4375-DD1510EDFF20}"/>
              </a:ext>
            </a:extLst>
          </p:cNvPr>
          <p:cNvGrpSpPr/>
          <p:nvPr/>
        </p:nvGrpSpPr>
        <p:grpSpPr>
          <a:xfrm>
            <a:off x="1941426" y="4330275"/>
            <a:ext cx="941604" cy="1944000"/>
            <a:chOff x="1941426" y="4330275"/>
            <a:chExt cx="941604" cy="1944000"/>
          </a:xfrm>
        </p:grpSpPr>
        <p:sp>
          <p:nvSpPr>
            <p:cNvPr id="133" name="Rectangle 14"/>
            <p:cNvSpPr>
              <a:spLocks noChangeArrowheads="1"/>
            </p:cNvSpPr>
            <p:nvPr/>
          </p:nvSpPr>
          <p:spPr bwMode="auto">
            <a:xfrm>
              <a:off x="1941426" y="433027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nvGrpSpPr>
            <p:cNvPr id="185" name="グループ化 184">
              <a:extLst>
                <a:ext uri="{FF2B5EF4-FFF2-40B4-BE49-F238E27FC236}">
                  <a16:creationId xmlns:a16="http://schemas.microsoft.com/office/drawing/2014/main" id="{BF6E0B18-5532-A022-B4B6-2D75E8D3B91F}"/>
                </a:ext>
              </a:extLst>
            </p:cNvPr>
            <p:cNvGrpSpPr/>
            <p:nvPr/>
          </p:nvGrpSpPr>
          <p:grpSpPr>
            <a:xfrm>
              <a:off x="1941426" y="4330275"/>
              <a:ext cx="941604" cy="125437"/>
              <a:chOff x="1941426" y="4330275"/>
              <a:chExt cx="941604" cy="125437"/>
            </a:xfrm>
          </p:grpSpPr>
          <p:sp>
            <p:nvSpPr>
              <p:cNvPr id="132" name="Rectangle 84"/>
              <p:cNvSpPr>
                <a:spLocks noChangeArrowheads="1"/>
              </p:cNvSpPr>
              <p:nvPr/>
            </p:nvSpPr>
            <p:spPr bwMode="auto">
              <a:xfrm>
                <a:off x="1941426" y="433027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ハンドル</a:t>
                </a:r>
              </a:p>
            </p:txBody>
          </p:sp>
          <p:grpSp>
            <p:nvGrpSpPr>
              <p:cNvPr id="112" name="グループ化 111"/>
              <p:cNvGrpSpPr/>
              <p:nvPr/>
            </p:nvGrpSpPr>
            <p:grpSpPr>
              <a:xfrm>
                <a:off x="2477509" y="4340542"/>
                <a:ext cx="388302" cy="107634"/>
                <a:chOff x="1119188" y="5724525"/>
                <a:chExt cx="571500" cy="119062"/>
              </a:xfrm>
            </p:grpSpPr>
            <p:sp>
              <p:nvSpPr>
                <p:cNvPr id="117" name="正方形/長方形 116"/>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118" name="正方形/長方形 117"/>
                <p:cNvSpPr/>
                <p:nvPr/>
              </p:nvSpPr>
              <p:spPr>
                <a:xfrm>
                  <a:off x="1213294" y="5732385"/>
                  <a:ext cx="386906" cy="87880"/>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grpSp>
      <p:grpSp>
        <p:nvGrpSpPr>
          <p:cNvPr id="163" name="グループ化 162"/>
          <p:cNvGrpSpPr/>
          <p:nvPr/>
        </p:nvGrpSpPr>
        <p:grpSpPr>
          <a:xfrm>
            <a:off x="4927748" y="4330275"/>
            <a:ext cx="941604" cy="1944000"/>
            <a:chOff x="3975248" y="4730325"/>
            <a:chExt cx="941604" cy="1944000"/>
          </a:xfrm>
        </p:grpSpPr>
        <p:grpSp>
          <p:nvGrpSpPr>
            <p:cNvPr id="164" name="グループ化 163"/>
            <p:cNvGrpSpPr/>
            <p:nvPr/>
          </p:nvGrpSpPr>
          <p:grpSpPr>
            <a:xfrm>
              <a:off x="3975248" y="4730325"/>
              <a:ext cx="941604" cy="1944000"/>
              <a:chOff x="5375423" y="4730325"/>
              <a:chExt cx="941604" cy="1944000"/>
            </a:xfrm>
          </p:grpSpPr>
          <p:grpSp>
            <p:nvGrpSpPr>
              <p:cNvPr id="166" name="グループ化 165"/>
              <p:cNvGrpSpPr/>
              <p:nvPr/>
            </p:nvGrpSpPr>
            <p:grpSpPr>
              <a:xfrm>
                <a:off x="5375423" y="4730325"/>
                <a:ext cx="941604" cy="1944000"/>
                <a:chOff x="4798797" y="4730325"/>
                <a:chExt cx="941604" cy="1944000"/>
              </a:xfrm>
            </p:grpSpPr>
            <p:sp>
              <p:nvSpPr>
                <p:cNvPr id="172" name="Rectangle 84"/>
                <p:cNvSpPr>
                  <a:spLocks noChangeArrowheads="1"/>
                </p:cNvSpPr>
                <p:nvPr/>
              </p:nvSpPr>
              <p:spPr bwMode="auto">
                <a:xfrm>
                  <a:off x="4798797"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枠</a:t>
                  </a:r>
                </a:p>
              </p:txBody>
            </p:sp>
            <p:sp>
              <p:nvSpPr>
                <p:cNvPr id="173" name="Rectangle 14"/>
                <p:cNvSpPr>
                  <a:spLocks noChangeArrowheads="1"/>
                </p:cNvSpPr>
                <p:nvPr/>
              </p:nvSpPr>
              <p:spPr bwMode="auto">
                <a:xfrm>
                  <a:off x="4798797"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pic>
            <p:nvPicPr>
              <p:cNvPr id="167" name="図 166"/>
              <p:cNvPicPr>
                <a:picLocks noChangeAspect="1"/>
              </p:cNvPicPr>
              <p:nvPr/>
            </p:nvPicPr>
            <p:blipFill rotWithShape="1">
              <a:blip r:embed="rId2">
                <a:extLst>
                  <a:ext uri="{28A0092B-C50C-407E-A947-70E740481C1C}">
                    <a14:useLocalDpi xmlns:a14="http://schemas.microsoft.com/office/drawing/2010/main" val="0"/>
                  </a:ext>
                </a:extLst>
              </a:blip>
              <a:srcRect l="21096" t="21782" r="57767" b="57081"/>
              <a:stretch/>
            </p:blipFill>
            <p:spPr>
              <a:xfrm>
                <a:off x="5525083" y="5559356"/>
                <a:ext cx="630642" cy="420560"/>
              </a:xfrm>
              <a:prstGeom prst="rect">
                <a:avLst/>
              </a:prstGeom>
            </p:spPr>
          </p:pic>
          <p:pic>
            <p:nvPicPr>
              <p:cNvPr id="168" name="図 167"/>
              <p:cNvPicPr>
                <a:picLocks noChangeAspect="1"/>
              </p:cNvPicPr>
              <p:nvPr/>
            </p:nvPicPr>
            <p:blipFill rotWithShape="1">
              <a:blip r:embed="rId3">
                <a:extLst>
                  <a:ext uri="{28A0092B-C50C-407E-A947-70E740481C1C}">
                    <a14:useLocalDpi xmlns:a14="http://schemas.microsoft.com/office/drawing/2010/main" val="0"/>
                  </a:ext>
                </a:extLst>
              </a:blip>
              <a:srcRect l="22350" t="23546" r="63720" b="62525"/>
              <a:stretch/>
            </p:blipFill>
            <p:spPr>
              <a:xfrm>
                <a:off x="5525083" y="4995782"/>
                <a:ext cx="630642" cy="420560"/>
              </a:xfrm>
              <a:prstGeom prst="rect">
                <a:avLst/>
              </a:prstGeom>
            </p:spPr>
          </p:pic>
          <p:sp>
            <p:nvSpPr>
              <p:cNvPr id="169" name="Text Box 149"/>
              <p:cNvSpPr txBox="1">
                <a:spLocks noChangeArrowheads="1"/>
              </p:cNvSpPr>
              <p:nvPr/>
            </p:nvSpPr>
            <p:spPr bwMode="auto">
              <a:xfrm>
                <a:off x="5485631" y="4896346"/>
                <a:ext cx="69089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固定枠</a:t>
                </a:r>
              </a:p>
            </p:txBody>
          </p:sp>
          <p:sp>
            <p:nvSpPr>
              <p:cNvPr id="170" name="Text Box 149"/>
              <p:cNvSpPr txBox="1">
                <a:spLocks noChangeArrowheads="1"/>
              </p:cNvSpPr>
              <p:nvPr/>
            </p:nvSpPr>
            <p:spPr bwMode="auto">
              <a:xfrm>
                <a:off x="5485631" y="5451125"/>
                <a:ext cx="69089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ケーシング枠</a:t>
                </a:r>
              </a:p>
            </p:txBody>
          </p:sp>
          <p:sp>
            <p:nvSpPr>
              <p:cNvPr id="171" name="Text Box 149"/>
              <p:cNvSpPr txBox="1">
                <a:spLocks noChangeArrowheads="1"/>
              </p:cNvSpPr>
              <p:nvPr/>
            </p:nvSpPr>
            <p:spPr bwMode="auto">
              <a:xfrm>
                <a:off x="5485631" y="6057292"/>
                <a:ext cx="69089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アウトセット（壁付け）</a:t>
                </a:r>
              </a:p>
            </p:txBody>
          </p:sp>
        </p:grpSp>
        <p:pic>
          <p:nvPicPr>
            <p:cNvPr id="165" name="図 164"/>
            <p:cNvPicPr>
              <a:picLocks noChangeAspect="1"/>
            </p:cNvPicPr>
            <p:nvPr/>
          </p:nvPicPr>
          <p:blipFill rotWithShape="1">
            <a:blip r:embed="rId4">
              <a:extLst>
                <a:ext uri="{28A0092B-C50C-407E-A947-70E740481C1C}">
                  <a14:useLocalDpi xmlns:a14="http://schemas.microsoft.com/office/drawing/2010/main" val="0"/>
                </a:ext>
              </a:extLst>
            </a:blip>
            <a:srcRect t="-1774" b="5060"/>
            <a:stretch/>
          </p:blipFill>
          <p:spPr>
            <a:xfrm>
              <a:off x="4118607" y="6146842"/>
              <a:ext cx="654374" cy="422054"/>
            </a:xfrm>
            <a:prstGeom prst="rect">
              <a:avLst/>
            </a:prstGeom>
          </p:spPr>
        </p:pic>
      </p:grpSp>
      <p:sp>
        <p:nvSpPr>
          <p:cNvPr id="174" name="正方形/長方形 173"/>
          <p:cNvSpPr/>
          <p:nvPr/>
        </p:nvSpPr>
        <p:spPr>
          <a:xfrm>
            <a:off x="736552" y="4041068"/>
            <a:ext cx="1197023" cy="184666"/>
          </a:xfrm>
          <a:prstGeom prst="rect">
            <a:avLst/>
          </a:prstGeom>
        </p:spPr>
        <p:txBody>
          <a:bodyPr wrap="square" lIns="0" tIns="0" rIns="0" bIns="0">
            <a:spAutoFit/>
          </a:bodyPr>
          <a:lstStyle/>
          <a:p>
            <a:r>
              <a:rPr lang="ja-JP" altLang="en-US" sz="1200" b="1" dirty="0">
                <a:latin typeface="ＭＳ Ｐゴシック" panose="020B0600070205080204" pitchFamily="50" charset="-128"/>
                <a:ea typeface="ＭＳ Ｐゴシック" panose="020B0600070205080204" pitchFamily="50" charset="-128"/>
              </a:rPr>
              <a:t>■ハンドル・引手</a:t>
            </a:r>
          </a:p>
        </p:txBody>
      </p:sp>
      <p:sp>
        <p:nvSpPr>
          <p:cNvPr id="175" name="正方形/長方形 174"/>
          <p:cNvSpPr/>
          <p:nvPr/>
        </p:nvSpPr>
        <p:spPr>
          <a:xfrm>
            <a:off x="4930713" y="4041068"/>
            <a:ext cx="1197023" cy="184666"/>
          </a:xfrm>
          <a:prstGeom prst="rect">
            <a:avLst/>
          </a:prstGeom>
        </p:spPr>
        <p:txBody>
          <a:bodyPr wrap="square" lIns="0" tIns="0" rIns="0" bIns="0">
            <a:spAutoFit/>
          </a:bodyPr>
          <a:lstStyle/>
          <a:p>
            <a:r>
              <a:rPr lang="ja-JP" altLang="en-US" sz="1200" b="1" dirty="0">
                <a:latin typeface="ＭＳ Ｐゴシック" panose="020B0600070205080204" pitchFamily="50" charset="-128"/>
                <a:ea typeface="ＭＳ Ｐゴシック" panose="020B0600070205080204" pitchFamily="50" charset="-128"/>
              </a:rPr>
              <a:t>■枠</a:t>
            </a:r>
          </a:p>
        </p:txBody>
      </p:sp>
      <p:sp>
        <p:nvSpPr>
          <p:cNvPr id="68" name="Text Box 51"/>
          <p:cNvSpPr txBox="1">
            <a:spLocks noChangeArrowheads="1"/>
          </p:cNvSpPr>
          <p:nvPr/>
        </p:nvSpPr>
        <p:spPr bwMode="auto">
          <a:xfrm>
            <a:off x="1747676" y="98673"/>
            <a:ext cx="4056595" cy="203133"/>
          </a:xfrm>
          <a:prstGeom prst="rect">
            <a:avLst/>
          </a:prstGeom>
          <a:noFill/>
          <a:ln>
            <a:noFill/>
          </a:ln>
          <a:effectLst/>
          <a:extLst>
            <a:ext uri="{909E8E84-426E-40DD-AFC4-6F175D3DCCD1}">
              <a14:hiddenFill xmlns:a14="http://schemas.microsoft.com/office/drawing/2010/main">
                <a:solidFill>
                  <a:srgbClr val="95637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pPr>
              <a:lnSpc>
                <a:spcPct val="120000"/>
              </a:lnSpc>
            </a:pPr>
            <a:r>
              <a:rPr lang="ja-JP" altLang="en-US" sz="1100" b="1" dirty="0">
                <a:solidFill>
                  <a:schemeClr val="bg1"/>
                </a:solidFill>
                <a:latin typeface="ＭＳ Ｐゴシック" panose="020B0600070205080204" pitchFamily="50" charset="-128"/>
              </a:rPr>
              <a:t>内装ドア　ベリティス　クラフトレーベル　　　</a:t>
            </a:r>
          </a:p>
        </p:txBody>
      </p:sp>
      <p:grpSp>
        <p:nvGrpSpPr>
          <p:cNvPr id="4" name="グループ化 3"/>
          <p:cNvGrpSpPr/>
          <p:nvPr/>
        </p:nvGrpSpPr>
        <p:grpSpPr>
          <a:xfrm>
            <a:off x="747712" y="1471612"/>
            <a:ext cx="3200997" cy="1141572"/>
            <a:chOff x="747712" y="1471612"/>
            <a:chExt cx="3200997" cy="1141572"/>
          </a:xfrm>
        </p:grpSpPr>
        <p:grpSp>
          <p:nvGrpSpPr>
            <p:cNvPr id="7" name="グループ化 6"/>
            <p:cNvGrpSpPr/>
            <p:nvPr/>
          </p:nvGrpSpPr>
          <p:grpSpPr>
            <a:xfrm>
              <a:off x="747712" y="1471612"/>
              <a:ext cx="3200997" cy="1141572"/>
              <a:chOff x="747712" y="1471612"/>
              <a:chExt cx="3200997" cy="1141572"/>
            </a:xfrm>
          </p:grpSpPr>
          <p:pic>
            <p:nvPicPr>
              <p:cNvPr id="5" name="図 4"/>
              <p:cNvPicPr>
                <a:picLocks noChangeAspect="1"/>
              </p:cNvPicPr>
              <p:nvPr/>
            </p:nvPicPr>
            <p:blipFill rotWithShape="1">
              <a:blip r:embed="rId5"/>
              <a:srcRect l="443" t="2621" r="77071" b="50434"/>
              <a:stretch/>
            </p:blipFill>
            <p:spPr>
              <a:xfrm>
                <a:off x="747712" y="1471612"/>
                <a:ext cx="723901" cy="538163"/>
              </a:xfrm>
              <a:prstGeom prst="rect">
                <a:avLst/>
              </a:prstGeom>
            </p:spPr>
          </p:pic>
          <p:pic>
            <p:nvPicPr>
              <p:cNvPr id="176" name="図 175"/>
              <p:cNvPicPr>
                <a:picLocks noChangeAspect="1"/>
              </p:cNvPicPr>
              <p:nvPr/>
            </p:nvPicPr>
            <p:blipFill rotWithShape="1">
              <a:blip r:embed="rId5"/>
              <a:srcRect l="25953" t="2622" r="51561" b="50849"/>
              <a:stretch/>
            </p:blipFill>
            <p:spPr>
              <a:xfrm>
                <a:off x="1568624" y="1471612"/>
                <a:ext cx="723901" cy="533401"/>
              </a:xfrm>
              <a:prstGeom prst="rect">
                <a:avLst/>
              </a:prstGeom>
            </p:spPr>
          </p:pic>
          <p:pic>
            <p:nvPicPr>
              <p:cNvPr id="177" name="図 176"/>
              <p:cNvPicPr>
                <a:picLocks noChangeAspect="1"/>
              </p:cNvPicPr>
              <p:nvPr/>
            </p:nvPicPr>
            <p:blipFill rotWithShape="1">
              <a:blip r:embed="rId5"/>
              <a:srcRect l="51027" t="2620" r="26487" b="51265"/>
              <a:stretch/>
            </p:blipFill>
            <p:spPr>
              <a:xfrm>
                <a:off x="2396716" y="1471612"/>
                <a:ext cx="723901" cy="528638"/>
              </a:xfrm>
              <a:prstGeom prst="rect">
                <a:avLst/>
              </a:prstGeom>
            </p:spPr>
          </p:pic>
          <p:pic>
            <p:nvPicPr>
              <p:cNvPr id="178" name="図 177"/>
              <p:cNvPicPr>
                <a:picLocks noChangeAspect="1"/>
              </p:cNvPicPr>
              <p:nvPr/>
            </p:nvPicPr>
            <p:blipFill rotWithShape="1">
              <a:blip r:embed="rId5"/>
              <a:srcRect l="76427" t="2621" r="1087" b="50434"/>
              <a:stretch/>
            </p:blipFill>
            <p:spPr>
              <a:xfrm>
                <a:off x="3224808" y="1471612"/>
                <a:ext cx="723901" cy="538163"/>
              </a:xfrm>
              <a:prstGeom prst="rect">
                <a:avLst/>
              </a:prstGeom>
            </p:spPr>
          </p:pic>
          <p:pic>
            <p:nvPicPr>
              <p:cNvPr id="179" name="図 178"/>
              <p:cNvPicPr>
                <a:picLocks noChangeAspect="1"/>
              </p:cNvPicPr>
              <p:nvPr/>
            </p:nvPicPr>
            <p:blipFill rotWithShape="1">
              <a:blip r:embed="rId5"/>
              <a:srcRect l="295" t="51643" r="77219" b="789"/>
              <a:stretch/>
            </p:blipFill>
            <p:spPr>
              <a:xfrm>
                <a:off x="747712" y="2063114"/>
                <a:ext cx="723901" cy="545307"/>
              </a:xfrm>
              <a:prstGeom prst="rect">
                <a:avLst/>
              </a:prstGeom>
            </p:spPr>
          </p:pic>
          <p:pic>
            <p:nvPicPr>
              <p:cNvPr id="180" name="図 179"/>
              <p:cNvPicPr>
                <a:picLocks noChangeAspect="1"/>
              </p:cNvPicPr>
              <p:nvPr/>
            </p:nvPicPr>
            <p:blipFill rotWithShape="1">
              <a:blip r:embed="rId5"/>
              <a:srcRect l="25583" t="51642" r="51931" b="374"/>
              <a:stretch/>
            </p:blipFill>
            <p:spPr>
              <a:xfrm>
                <a:off x="1568624" y="2063114"/>
                <a:ext cx="723901" cy="550070"/>
              </a:xfrm>
              <a:prstGeom prst="rect">
                <a:avLst/>
              </a:prstGeom>
            </p:spPr>
          </p:pic>
          <p:pic>
            <p:nvPicPr>
              <p:cNvPr id="181" name="図 180"/>
              <p:cNvPicPr>
                <a:picLocks noChangeAspect="1"/>
              </p:cNvPicPr>
              <p:nvPr/>
            </p:nvPicPr>
            <p:blipFill rotWithShape="1">
              <a:blip r:embed="rId5"/>
              <a:srcRect l="51175" t="51643" r="26339" b="789"/>
              <a:stretch/>
            </p:blipFill>
            <p:spPr>
              <a:xfrm>
                <a:off x="2396716" y="2063114"/>
                <a:ext cx="723901" cy="545307"/>
              </a:xfrm>
              <a:prstGeom prst="rect">
                <a:avLst/>
              </a:prstGeom>
            </p:spPr>
          </p:pic>
        </p:grpSp>
        <p:sp>
          <p:nvSpPr>
            <p:cNvPr id="2" name="正方形/長方形 1"/>
            <p:cNvSpPr/>
            <p:nvPr/>
          </p:nvSpPr>
          <p:spPr>
            <a:xfrm>
              <a:off x="3600450" y="1930400"/>
              <a:ext cx="247650" cy="8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6" name="グループ化 115">
            <a:extLst>
              <a:ext uri="{FF2B5EF4-FFF2-40B4-BE49-F238E27FC236}">
                <a16:creationId xmlns:a16="http://schemas.microsoft.com/office/drawing/2014/main" id="{4624E372-50C3-C3D2-2F0A-20A8D255F257}"/>
              </a:ext>
            </a:extLst>
          </p:cNvPr>
          <p:cNvGrpSpPr/>
          <p:nvPr/>
        </p:nvGrpSpPr>
        <p:grpSpPr>
          <a:xfrm>
            <a:off x="773010" y="4335037"/>
            <a:ext cx="941604" cy="1944000"/>
            <a:chOff x="1956928" y="4730325"/>
            <a:chExt cx="941604" cy="1944000"/>
          </a:xfrm>
        </p:grpSpPr>
        <p:sp>
          <p:nvSpPr>
            <p:cNvPr id="119" name="Rectangle 14">
              <a:extLst>
                <a:ext uri="{FF2B5EF4-FFF2-40B4-BE49-F238E27FC236}">
                  <a16:creationId xmlns:a16="http://schemas.microsoft.com/office/drawing/2014/main" id="{E2F8E45F-9395-F7DB-8CB1-4825F80AA07D}"/>
                </a:ext>
              </a:extLst>
            </p:cNvPr>
            <p:cNvSpPr>
              <a:spLocks noChangeArrowheads="1"/>
            </p:cNvSpPr>
            <p:nvPr/>
          </p:nvSpPr>
          <p:spPr bwMode="auto">
            <a:xfrm>
              <a:off x="1956928"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nvGrpSpPr>
            <p:cNvPr id="120" name="グループ化 119">
              <a:extLst>
                <a:ext uri="{FF2B5EF4-FFF2-40B4-BE49-F238E27FC236}">
                  <a16:creationId xmlns:a16="http://schemas.microsoft.com/office/drawing/2014/main" id="{E086FE76-E87C-0C49-2E09-70EE7471626C}"/>
                </a:ext>
              </a:extLst>
            </p:cNvPr>
            <p:cNvGrpSpPr/>
            <p:nvPr/>
          </p:nvGrpSpPr>
          <p:grpSpPr>
            <a:xfrm>
              <a:off x="1956928" y="5743351"/>
              <a:ext cx="941604" cy="885439"/>
              <a:chOff x="1956928" y="5743351"/>
              <a:chExt cx="941604" cy="885439"/>
            </a:xfrm>
          </p:grpSpPr>
          <p:grpSp>
            <p:nvGrpSpPr>
              <p:cNvPr id="143" name="グループ化 142">
                <a:extLst>
                  <a:ext uri="{FF2B5EF4-FFF2-40B4-BE49-F238E27FC236}">
                    <a16:creationId xmlns:a16="http://schemas.microsoft.com/office/drawing/2014/main" id="{34E22A9A-1A9D-ABDE-BE73-D400D9747C32}"/>
                  </a:ext>
                </a:extLst>
              </p:cNvPr>
              <p:cNvGrpSpPr/>
              <p:nvPr/>
            </p:nvGrpSpPr>
            <p:grpSpPr>
              <a:xfrm>
                <a:off x="1956928" y="5743351"/>
                <a:ext cx="941604" cy="125437"/>
                <a:chOff x="1956928" y="5743351"/>
                <a:chExt cx="941604" cy="125437"/>
              </a:xfrm>
            </p:grpSpPr>
            <p:sp>
              <p:nvSpPr>
                <p:cNvPr id="152" name="Rectangle 84">
                  <a:extLst>
                    <a:ext uri="{FF2B5EF4-FFF2-40B4-BE49-F238E27FC236}">
                      <a16:creationId xmlns:a16="http://schemas.microsoft.com/office/drawing/2014/main" id="{CEAF5165-0A1C-8A00-4951-1CBEA30D8E66}"/>
                    </a:ext>
                  </a:extLst>
                </p:cNvPr>
                <p:cNvSpPr>
                  <a:spLocks noChangeArrowheads="1"/>
                </p:cNvSpPr>
                <p:nvPr/>
              </p:nvSpPr>
              <p:spPr bwMode="auto">
                <a:xfrm>
                  <a:off x="1956928" y="5743351"/>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引手</a:t>
                  </a:r>
                </a:p>
              </p:txBody>
            </p:sp>
            <p:grpSp>
              <p:nvGrpSpPr>
                <p:cNvPr id="156" name="グループ化 155">
                  <a:extLst>
                    <a:ext uri="{FF2B5EF4-FFF2-40B4-BE49-F238E27FC236}">
                      <a16:creationId xmlns:a16="http://schemas.microsoft.com/office/drawing/2014/main" id="{D47733B5-51B3-CC36-53A5-5F86D40173E0}"/>
                    </a:ext>
                  </a:extLst>
                </p:cNvPr>
                <p:cNvGrpSpPr/>
                <p:nvPr/>
              </p:nvGrpSpPr>
              <p:grpSpPr>
                <a:xfrm>
                  <a:off x="2493011" y="5752878"/>
                  <a:ext cx="388302" cy="107634"/>
                  <a:chOff x="1119188" y="5724525"/>
                  <a:chExt cx="571500" cy="119062"/>
                </a:xfrm>
              </p:grpSpPr>
              <p:sp>
                <p:nvSpPr>
                  <p:cNvPr id="157" name="正方形/長方形 156">
                    <a:extLst>
                      <a:ext uri="{FF2B5EF4-FFF2-40B4-BE49-F238E27FC236}">
                        <a16:creationId xmlns:a16="http://schemas.microsoft.com/office/drawing/2014/main" id="{60A8832D-4E61-9A24-C65E-4CF416FE32E6}"/>
                      </a:ext>
                    </a:extLst>
                  </p:cNvPr>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159" name="正方形/長方形 158">
                    <a:extLst>
                      <a:ext uri="{FF2B5EF4-FFF2-40B4-BE49-F238E27FC236}">
                        <a16:creationId xmlns:a16="http://schemas.microsoft.com/office/drawing/2014/main" id="{067AA552-EA55-181B-D53F-4B9FEB2BEDAD}"/>
                      </a:ext>
                    </a:extLst>
                  </p:cNvPr>
                  <p:cNvSpPr/>
                  <p:nvPr/>
                </p:nvSpPr>
                <p:spPr>
                  <a:xfrm>
                    <a:off x="1213294" y="5732385"/>
                    <a:ext cx="386906" cy="102136"/>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引戸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grpSp>
            <p:nvGrpSpPr>
              <p:cNvPr id="144" name="グループ化 143">
                <a:extLst>
                  <a:ext uri="{FF2B5EF4-FFF2-40B4-BE49-F238E27FC236}">
                    <a16:creationId xmlns:a16="http://schemas.microsoft.com/office/drawing/2014/main" id="{2F97B273-C467-8CBB-5F78-9AF56C622E95}"/>
                  </a:ext>
                </a:extLst>
              </p:cNvPr>
              <p:cNvGrpSpPr/>
              <p:nvPr/>
            </p:nvGrpSpPr>
            <p:grpSpPr>
              <a:xfrm>
                <a:off x="2035457" y="5930183"/>
                <a:ext cx="819363" cy="698607"/>
                <a:chOff x="2035457" y="5930183"/>
                <a:chExt cx="819363" cy="698607"/>
              </a:xfrm>
            </p:grpSpPr>
            <p:sp>
              <p:nvSpPr>
                <p:cNvPr id="145" name="Text Box 371">
                  <a:extLst>
                    <a:ext uri="{FF2B5EF4-FFF2-40B4-BE49-F238E27FC236}">
                      <a16:creationId xmlns:a16="http://schemas.microsoft.com/office/drawing/2014/main" id="{15B10BAE-006B-8C84-7D7C-D35195D7E3AF}"/>
                    </a:ext>
                  </a:extLst>
                </p:cNvPr>
                <p:cNvSpPr txBox="1">
                  <a:spLocks noChangeArrowheads="1"/>
                </p:cNvSpPr>
                <p:nvPr/>
              </p:nvSpPr>
              <p:spPr bwMode="auto">
                <a:xfrm>
                  <a:off x="2048818" y="5930183"/>
                  <a:ext cx="703907"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角型引手（</a:t>
                  </a:r>
                  <a:r>
                    <a:rPr lang="ja-JP" altLang="en-US" kern="0" dirty="0">
                      <a:solidFill>
                        <a:srgbClr val="000000"/>
                      </a:solidFill>
                      <a:latin typeface="ＭＳ Ｐゴシック" panose="020B0600070205080204" pitchFamily="50" charset="-128"/>
                      <a:ea typeface="ＭＳ Ｐゴシック" panose="020B0600070205080204" pitchFamily="50" charset="-128"/>
                    </a:rPr>
                    <a:t>Ｃ</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１型）</a:t>
                  </a:r>
                </a:p>
              </p:txBody>
            </p:sp>
            <p:sp>
              <p:nvSpPr>
                <p:cNvPr id="146" name="Text Box 149">
                  <a:extLst>
                    <a:ext uri="{FF2B5EF4-FFF2-40B4-BE49-F238E27FC236}">
                      <a16:creationId xmlns:a16="http://schemas.microsoft.com/office/drawing/2014/main" id="{320A4761-54C3-71D5-4026-62073DC6A283}"/>
                    </a:ext>
                  </a:extLst>
                </p:cNvPr>
                <p:cNvSpPr txBox="1">
                  <a:spLocks noChangeArrowheads="1"/>
                </p:cNvSpPr>
                <p:nvPr/>
              </p:nvSpPr>
              <p:spPr bwMode="auto">
                <a:xfrm>
                  <a:off x="2163925" y="6444124"/>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ブロンズゴールド色（塗装）</a:t>
                  </a:r>
                </a:p>
              </p:txBody>
            </p:sp>
            <p:pic>
              <p:nvPicPr>
                <p:cNvPr id="150" name="図 149" descr="アイコン が含まれている画像&#10;&#10;AI 生成コンテンツは誤りを含む可能性があります。">
                  <a:extLst>
                    <a:ext uri="{FF2B5EF4-FFF2-40B4-BE49-F238E27FC236}">
                      <a16:creationId xmlns:a16="http://schemas.microsoft.com/office/drawing/2014/main" id="{B255711F-FB44-3937-FF54-1A2E05B5C08B}"/>
                    </a:ext>
                  </a:extLst>
                </p:cNvPr>
                <p:cNvPicPr>
                  <a:picLocks noChangeAspect="1"/>
                </p:cNvPicPr>
                <p:nvPr/>
              </p:nvPicPr>
              <p:blipFill>
                <a:blip r:embed="rId6"/>
                <a:srcRect l="1" t="10254" r="-1" b="24407"/>
                <a:stretch>
                  <a:fillRect/>
                </a:stretch>
              </p:blipFill>
              <p:spPr>
                <a:xfrm>
                  <a:off x="2064444" y="6057292"/>
                  <a:ext cx="690895" cy="386832"/>
                </a:xfrm>
                <a:prstGeom prst="rect">
                  <a:avLst/>
                </a:prstGeom>
                <a:ln>
                  <a:solidFill>
                    <a:schemeClr val="bg1">
                      <a:lumMod val="85000"/>
                    </a:schemeClr>
                  </a:solidFill>
                </a:ln>
              </p:spPr>
            </p:pic>
            <p:pic>
              <p:nvPicPr>
                <p:cNvPr id="151" name="図 150">
                  <a:extLst>
                    <a:ext uri="{FF2B5EF4-FFF2-40B4-BE49-F238E27FC236}">
                      <a16:creationId xmlns:a16="http://schemas.microsoft.com/office/drawing/2014/main" id="{AA598045-2F49-0946-AAA5-573F6DD83F9A}"/>
                    </a:ext>
                  </a:extLst>
                </p:cNvPr>
                <p:cNvPicPr>
                  <a:picLocks noChangeAspect="1"/>
                </p:cNvPicPr>
                <p:nvPr/>
              </p:nvPicPr>
              <p:blipFill>
                <a:blip r:embed="rId7"/>
                <a:stretch>
                  <a:fillRect/>
                </a:stretch>
              </p:blipFill>
              <p:spPr>
                <a:xfrm>
                  <a:off x="2035457" y="6453650"/>
                  <a:ext cx="157456" cy="92333"/>
                </a:xfrm>
                <a:prstGeom prst="rect">
                  <a:avLst/>
                </a:prstGeom>
              </p:spPr>
            </p:pic>
          </p:grpSp>
        </p:grpSp>
        <p:grpSp>
          <p:nvGrpSpPr>
            <p:cNvPr id="121" name="グループ化 120">
              <a:extLst>
                <a:ext uri="{FF2B5EF4-FFF2-40B4-BE49-F238E27FC236}">
                  <a16:creationId xmlns:a16="http://schemas.microsoft.com/office/drawing/2014/main" id="{A25B4867-34D8-DE15-0F4B-01111C635110}"/>
                </a:ext>
              </a:extLst>
            </p:cNvPr>
            <p:cNvGrpSpPr/>
            <p:nvPr/>
          </p:nvGrpSpPr>
          <p:grpSpPr>
            <a:xfrm>
              <a:off x="1956928" y="4730325"/>
              <a:ext cx="941604" cy="943959"/>
              <a:chOff x="1956928" y="4730325"/>
              <a:chExt cx="941604" cy="943959"/>
            </a:xfrm>
          </p:grpSpPr>
          <p:grpSp>
            <p:nvGrpSpPr>
              <p:cNvPr id="122" name="グループ化 121">
                <a:extLst>
                  <a:ext uri="{FF2B5EF4-FFF2-40B4-BE49-F238E27FC236}">
                    <a16:creationId xmlns:a16="http://schemas.microsoft.com/office/drawing/2014/main" id="{64CFEBC7-C4E2-4251-9C04-E010E13FCB9F}"/>
                  </a:ext>
                </a:extLst>
              </p:cNvPr>
              <p:cNvGrpSpPr/>
              <p:nvPr/>
            </p:nvGrpSpPr>
            <p:grpSpPr>
              <a:xfrm>
                <a:off x="1956928" y="4730325"/>
                <a:ext cx="941604" cy="125437"/>
                <a:chOff x="1956928" y="4730325"/>
                <a:chExt cx="941604" cy="125437"/>
              </a:xfrm>
            </p:grpSpPr>
            <p:sp>
              <p:nvSpPr>
                <p:cNvPr id="131" name="Rectangle 84">
                  <a:extLst>
                    <a:ext uri="{FF2B5EF4-FFF2-40B4-BE49-F238E27FC236}">
                      <a16:creationId xmlns:a16="http://schemas.microsoft.com/office/drawing/2014/main" id="{D18D1C8A-6EE2-07B2-DFAA-98F7EAE3E48F}"/>
                    </a:ext>
                  </a:extLst>
                </p:cNvPr>
                <p:cNvSpPr>
                  <a:spLocks noChangeArrowheads="1"/>
                </p:cNvSpPr>
                <p:nvPr/>
              </p:nvSpPr>
              <p:spPr bwMode="auto">
                <a:xfrm>
                  <a:off x="1956928"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ハンドル</a:t>
                  </a:r>
                </a:p>
              </p:txBody>
            </p:sp>
            <p:grpSp>
              <p:nvGrpSpPr>
                <p:cNvPr id="135" name="グループ化 134">
                  <a:extLst>
                    <a:ext uri="{FF2B5EF4-FFF2-40B4-BE49-F238E27FC236}">
                      <a16:creationId xmlns:a16="http://schemas.microsoft.com/office/drawing/2014/main" id="{B9496DAB-AD55-64A2-C36C-F1CEC72FA707}"/>
                    </a:ext>
                  </a:extLst>
                </p:cNvPr>
                <p:cNvGrpSpPr/>
                <p:nvPr/>
              </p:nvGrpSpPr>
              <p:grpSpPr>
                <a:xfrm>
                  <a:off x="2493011" y="4740592"/>
                  <a:ext cx="388302" cy="107634"/>
                  <a:chOff x="1119188" y="5724525"/>
                  <a:chExt cx="571500" cy="119062"/>
                </a:xfrm>
              </p:grpSpPr>
              <p:sp>
                <p:nvSpPr>
                  <p:cNvPr id="138" name="正方形/長方形 137">
                    <a:extLst>
                      <a:ext uri="{FF2B5EF4-FFF2-40B4-BE49-F238E27FC236}">
                        <a16:creationId xmlns:a16="http://schemas.microsoft.com/office/drawing/2014/main" id="{AAA7924E-0CE4-284D-9163-6763AB793336}"/>
                      </a:ext>
                    </a:extLst>
                  </p:cNvPr>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142" name="正方形/長方形 141">
                    <a:extLst>
                      <a:ext uri="{FF2B5EF4-FFF2-40B4-BE49-F238E27FC236}">
                        <a16:creationId xmlns:a16="http://schemas.microsoft.com/office/drawing/2014/main" id="{CE1C012E-B124-EEA5-9735-5A40A73C7261}"/>
                      </a:ext>
                    </a:extLst>
                  </p:cNvPr>
                  <p:cNvSpPr/>
                  <p:nvPr/>
                </p:nvSpPr>
                <p:spPr>
                  <a:xfrm>
                    <a:off x="1213294" y="5732385"/>
                    <a:ext cx="386906" cy="87880"/>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grpSp>
            <p:nvGrpSpPr>
              <p:cNvPr id="123" name="グループ化 122">
                <a:extLst>
                  <a:ext uri="{FF2B5EF4-FFF2-40B4-BE49-F238E27FC236}">
                    <a16:creationId xmlns:a16="http://schemas.microsoft.com/office/drawing/2014/main" id="{D76CED88-7932-8190-E3C8-26142658599A}"/>
                  </a:ext>
                </a:extLst>
              </p:cNvPr>
              <p:cNvGrpSpPr/>
              <p:nvPr/>
            </p:nvGrpSpPr>
            <p:grpSpPr>
              <a:xfrm>
                <a:off x="2035457" y="4921205"/>
                <a:ext cx="819363" cy="753079"/>
                <a:chOff x="2035457" y="4921205"/>
                <a:chExt cx="819363" cy="753079"/>
              </a:xfrm>
            </p:grpSpPr>
            <p:grpSp>
              <p:nvGrpSpPr>
                <p:cNvPr id="124" name="グループ化 123">
                  <a:extLst>
                    <a:ext uri="{FF2B5EF4-FFF2-40B4-BE49-F238E27FC236}">
                      <a16:creationId xmlns:a16="http://schemas.microsoft.com/office/drawing/2014/main" id="{0FA517F4-6583-5E0B-4CEE-C07F6F3C206E}"/>
                    </a:ext>
                  </a:extLst>
                </p:cNvPr>
                <p:cNvGrpSpPr/>
                <p:nvPr/>
              </p:nvGrpSpPr>
              <p:grpSpPr>
                <a:xfrm>
                  <a:off x="2067868" y="4921205"/>
                  <a:ext cx="786952" cy="753079"/>
                  <a:chOff x="2067868" y="4954232"/>
                  <a:chExt cx="786952" cy="753079"/>
                </a:xfrm>
              </p:grpSpPr>
              <p:sp>
                <p:nvSpPr>
                  <p:cNvPr id="126" name="Text Box 149">
                    <a:extLst>
                      <a:ext uri="{FF2B5EF4-FFF2-40B4-BE49-F238E27FC236}">
                        <a16:creationId xmlns:a16="http://schemas.microsoft.com/office/drawing/2014/main" id="{D2A185B5-9188-94CF-A024-F93C463DF96B}"/>
                      </a:ext>
                    </a:extLst>
                  </p:cNvPr>
                  <p:cNvSpPr txBox="1">
                    <a:spLocks noChangeArrowheads="1"/>
                  </p:cNvSpPr>
                  <p:nvPr/>
                </p:nvSpPr>
                <p:spPr bwMode="auto">
                  <a:xfrm>
                    <a:off x="2163925" y="5522645"/>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ブロンズゴールド色（塗装）</a:t>
                    </a:r>
                  </a:p>
                </p:txBody>
              </p:sp>
              <p:sp>
                <p:nvSpPr>
                  <p:cNvPr id="127" name="Text Box 371">
                    <a:extLst>
                      <a:ext uri="{FF2B5EF4-FFF2-40B4-BE49-F238E27FC236}">
                        <a16:creationId xmlns:a16="http://schemas.microsoft.com/office/drawing/2014/main" id="{18A2E214-DD99-DF0F-C7BC-3E64BF0CCDBE}"/>
                      </a:ext>
                    </a:extLst>
                  </p:cNvPr>
                  <p:cNvSpPr txBox="1">
                    <a:spLocks noChangeArrowheads="1"/>
                  </p:cNvSpPr>
                  <p:nvPr/>
                </p:nvSpPr>
                <p:spPr bwMode="auto">
                  <a:xfrm>
                    <a:off x="2067868" y="4954232"/>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p>
                </p:txBody>
              </p:sp>
              <p:grpSp>
                <p:nvGrpSpPr>
                  <p:cNvPr id="128" name="グループ化 127">
                    <a:extLst>
                      <a:ext uri="{FF2B5EF4-FFF2-40B4-BE49-F238E27FC236}">
                        <a16:creationId xmlns:a16="http://schemas.microsoft.com/office/drawing/2014/main" id="{BC4B334B-8746-7CFD-23D8-63E6BC6DEF23}"/>
                      </a:ext>
                    </a:extLst>
                  </p:cNvPr>
                  <p:cNvGrpSpPr/>
                  <p:nvPr/>
                </p:nvGrpSpPr>
                <p:grpSpPr>
                  <a:xfrm>
                    <a:off x="2067868" y="5074920"/>
                    <a:ext cx="670184" cy="434340"/>
                    <a:chOff x="2067868" y="5074920"/>
                    <a:chExt cx="670184" cy="434340"/>
                  </a:xfrm>
                </p:grpSpPr>
                <p:sp>
                  <p:nvSpPr>
                    <p:cNvPr id="129" name="Rectangle 372">
                      <a:extLst>
                        <a:ext uri="{FF2B5EF4-FFF2-40B4-BE49-F238E27FC236}">
                          <a16:creationId xmlns:a16="http://schemas.microsoft.com/office/drawing/2014/main" id="{D9E3FF9B-1A4F-885D-9A88-91B16FF77A96}"/>
                        </a:ext>
                      </a:extLst>
                    </p:cNvPr>
                    <p:cNvSpPr>
                      <a:spLocks noChangeArrowheads="1"/>
                    </p:cNvSpPr>
                    <p:nvPr/>
                  </p:nvSpPr>
                  <p:spPr bwMode="auto">
                    <a:xfrm>
                      <a:off x="2067868" y="5074920"/>
                      <a:ext cx="670184" cy="43434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130" name="図 129" descr="製品 が含まれている画像&#10;&#10;AI 生成コンテンツは誤りを含む可能性があります。">
                      <a:extLst>
                        <a:ext uri="{FF2B5EF4-FFF2-40B4-BE49-F238E27FC236}">
                          <a16:creationId xmlns:a16="http://schemas.microsoft.com/office/drawing/2014/main" id="{48B2352E-9852-920B-E2BB-9BEECC9F148D}"/>
                        </a:ext>
                      </a:extLst>
                    </p:cNvPr>
                    <p:cNvPicPr>
                      <a:picLocks noChangeAspect="1"/>
                    </p:cNvPicPr>
                    <p:nvPr/>
                  </p:nvPicPr>
                  <p:blipFill>
                    <a:blip r:embed="rId8"/>
                    <a:srcRect l="33342" t="36453" r="32153" b="43435"/>
                    <a:stretch>
                      <a:fillRect/>
                    </a:stretch>
                  </p:blipFill>
                  <p:spPr>
                    <a:xfrm>
                      <a:off x="2136419" y="5184638"/>
                      <a:ext cx="546946" cy="212533"/>
                    </a:xfrm>
                    <a:prstGeom prst="rect">
                      <a:avLst/>
                    </a:prstGeom>
                  </p:spPr>
                </p:pic>
              </p:grpSp>
            </p:grpSp>
            <p:pic>
              <p:nvPicPr>
                <p:cNvPr id="125" name="図 124">
                  <a:extLst>
                    <a:ext uri="{FF2B5EF4-FFF2-40B4-BE49-F238E27FC236}">
                      <a16:creationId xmlns:a16="http://schemas.microsoft.com/office/drawing/2014/main" id="{ADBB7E83-A167-DB35-CE07-4519B7CDFE05}"/>
                    </a:ext>
                  </a:extLst>
                </p:cNvPr>
                <p:cNvPicPr>
                  <a:picLocks noChangeAspect="1"/>
                </p:cNvPicPr>
                <p:nvPr/>
              </p:nvPicPr>
              <p:blipFill>
                <a:blip r:embed="rId7"/>
                <a:stretch>
                  <a:fillRect/>
                </a:stretch>
              </p:blipFill>
              <p:spPr>
                <a:xfrm>
                  <a:off x="2035457" y="5486111"/>
                  <a:ext cx="157456" cy="92333"/>
                </a:xfrm>
                <a:prstGeom prst="rect">
                  <a:avLst/>
                </a:prstGeom>
              </p:spPr>
            </p:pic>
          </p:grpSp>
        </p:grpSp>
      </p:grpSp>
      <p:grpSp>
        <p:nvGrpSpPr>
          <p:cNvPr id="190" name="グループ化 189">
            <a:extLst>
              <a:ext uri="{FF2B5EF4-FFF2-40B4-BE49-F238E27FC236}">
                <a16:creationId xmlns:a16="http://schemas.microsoft.com/office/drawing/2014/main" id="{FC8432D7-BB46-E75C-023F-F57A943D4529}"/>
              </a:ext>
            </a:extLst>
          </p:cNvPr>
          <p:cNvGrpSpPr/>
          <p:nvPr/>
        </p:nvGrpSpPr>
        <p:grpSpPr>
          <a:xfrm>
            <a:off x="2000363" y="4922482"/>
            <a:ext cx="834618" cy="753079"/>
            <a:chOff x="2000363" y="4922482"/>
            <a:chExt cx="834618" cy="753079"/>
          </a:xfrm>
        </p:grpSpPr>
        <p:grpSp>
          <p:nvGrpSpPr>
            <p:cNvPr id="189" name="グループ化 188">
              <a:extLst>
                <a:ext uri="{FF2B5EF4-FFF2-40B4-BE49-F238E27FC236}">
                  <a16:creationId xmlns:a16="http://schemas.microsoft.com/office/drawing/2014/main" id="{66361E20-945C-B3F2-00B3-48E848614A42}"/>
                </a:ext>
              </a:extLst>
            </p:cNvPr>
            <p:cNvGrpSpPr/>
            <p:nvPr/>
          </p:nvGrpSpPr>
          <p:grpSpPr>
            <a:xfrm>
              <a:off x="2052366" y="4922482"/>
              <a:ext cx="670184" cy="555028"/>
              <a:chOff x="2052366" y="4922482"/>
              <a:chExt cx="670184" cy="555028"/>
            </a:xfrm>
          </p:grpSpPr>
          <p:grpSp>
            <p:nvGrpSpPr>
              <p:cNvPr id="137" name="グループ化 136"/>
              <p:cNvGrpSpPr/>
              <p:nvPr/>
            </p:nvGrpSpPr>
            <p:grpSpPr>
              <a:xfrm>
                <a:off x="2052366" y="4922482"/>
                <a:ext cx="670184" cy="555028"/>
                <a:chOff x="6455071" y="1298920"/>
                <a:chExt cx="670184" cy="555028"/>
              </a:xfrm>
            </p:grpSpPr>
            <p:sp>
              <p:nvSpPr>
                <p:cNvPr id="140" name="Text Box 371"/>
                <p:cNvSpPr txBox="1">
                  <a:spLocks noChangeArrowheads="1"/>
                </p:cNvSpPr>
                <p:nvPr/>
              </p:nvSpPr>
              <p:spPr bwMode="auto">
                <a:xfrm>
                  <a:off x="6455071" y="1298920"/>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p>
              </p:txBody>
            </p:sp>
            <p:sp>
              <p:nvSpPr>
                <p:cNvPr id="141" name="Rectangle 372"/>
                <p:cNvSpPr>
                  <a:spLocks noChangeArrowheads="1"/>
                </p:cNvSpPr>
                <p:nvPr/>
              </p:nvSpPr>
              <p:spPr bwMode="auto">
                <a:xfrm>
                  <a:off x="6455071" y="1419608"/>
                  <a:ext cx="670184" cy="43434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pic>
            <p:nvPicPr>
              <p:cNvPr id="161" name="図 160" descr="製品 が含まれている画像&#10;&#10;AI 生成コンテンツは誤りを含む可能性があります。">
                <a:extLst>
                  <a:ext uri="{FF2B5EF4-FFF2-40B4-BE49-F238E27FC236}">
                    <a16:creationId xmlns:a16="http://schemas.microsoft.com/office/drawing/2014/main" id="{C4EE27F7-ED5E-6C3E-1E8B-4D5977EF04C8}"/>
                  </a:ext>
                </a:extLst>
              </p:cNvPr>
              <p:cNvPicPr>
                <a:picLocks noChangeAspect="1"/>
              </p:cNvPicPr>
              <p:nvPr/>
            </p:nvPicPr>
            <p:blipFill>
              <a:blip r:embed="rId8"/>
              <a:srcRect l="33342" t="36453" r="32153" b="43435"/>
              <a:stretch>
                <a:fillRect/>
              </a:stretch>
            </p:blipFill>
            <p:spPr>
              <a:xfrm>
                <a:off x="2066912" y="5136989"/>
                <a:ext cx="641092" cy="249116"/>
              </a:xfrm>
              <a:prstGeom prst="rect">
                <a:avLst/>
              </a:prstGeom>
            </p:spPr>
          </p:pic>
        </p:grpSp>
        <p:grpSp>
          <p:nvGrpSpPr>
            <p:cNvPr id="188" name="グループ化 187">
              <a:extLst>
                <a:ext uri="{FF2B5EF4-FFF2-40B4-BE49-F238E27FC236}">
                  <a16:creationId xmlns:a16="http://schemas.microsoft.com/office/drawing/2014/main" id="{21129BE8-81F1-D37D-77BD-A7285B44DCC9}"/>
                </a:ext>
              </a:extLst>
            </p:cNvPr>
            <p:cNvGrpSpPr/>
            <p:nvPr/>
          </p:nvGrpSpPr>
          <p:grpSpPr>
            <a:xfrm>
              <a:off x="2000363" y="5490895"/>
              <a:ext cx="834618" cy="184666"/>
              <a:chOff x="2000363" y="5490895"/>
              <a:chExt cx="834618" cy="184666"/>
            </a:xfrm>
          </p:grpSpPr>
          <p:sp>
            <p:nvSpPr>
              <p:cNvPr id="136" name="Text Box 149"/>
              <p:cNvSpPr txBox="1">
                <a:spLocks noChangeArrowheads="1"/>
              </p:cNvSpPr>
              <p:nvPr/>
            </p:nvSpPr>
            <p:spPr bwMode="auto">
              <a:xfrm>
                <a:off x="2144086" y="5490895"/>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ブロンズゴールド色（塗装）</a:t>
                </a:r>
              </a:p>
            </p:txBody>
          </p:sp>
          <p:pic>
            <p:nvPicPr>
              <p:cNvPr id="187" name="図 186">
                <a:extLst>
                  <a:ext uri="{FF2B5EF4-FFF2-40B4-BE49-F238E27FC236}">
                    <a16:creationId xmlns:a16="http://schemas.microsoft.com/office/drawing/2014/main" id="{298753E9-C16C-A9BD-3F1C-794999C738C8}"/>
                  </a:ext>
                </a:extLst>
              </p:cNvPr>
              <p:cNvPicPr>
                <a:picLocks noChangeAspect="1"/>
              </p:cNvPicPr>
              <p:nvPr/>
            </p:nvPicPr>
            <p:blipFill>
              <a:blip r:embed="rId7"/>
              <a:stretch>
                <a:fillRect/>
              </a:stretch>
            </p:blipFill>
            <p:spPr>
              <a:xfrm>
                <a:off x="2000363" y="5502773"/>
                <a:ext cx="157456" cy="92333"/>
              </a:xfrm>
              <a:prstGeom prst="rect">
                <a:avLst/>
              </a:prstGeom>
            </p:spPr>
          </p:pic>
        </p:grpSp>
      </p:grpSp>
      <p:grpSp>
        <p:nvGrpSpPr>
          <p:cNvPr id="199" name="グループ化 198">
            <a:extLst>
              <a:ext uri="{FF2B5EF4-FFF2-40B4-BE49-F238E27FC236}">
                <a16:creationId xmlns:a16="http://schemas.microsoft.com/office/drawing/2014/main" id="{3C543E56-0A0F-C91F-825A-44DBB7003FB7}"/>
              </a:ext>
            </a:extLst>
          </p:cNvPr>
          <p:cNvGrpSpPr/>
          <p:nvPr/>
        </p:nvGrpSpPr>
        <p:grpSpPr>
          <a:xfrm>
            <a:off x="3165562" y="4330275"/>
            <a:ext cx="941604" cy="1944000"/>
            <a:chOff x="3165562" y="4330275"/>
            <a:chExt cx="941604" cy="1944000"/>
          </a:xfrm>
        </p:grpSpPr>
        <p:grpSp>
          <p:nvGrpSpPr>
            <p:cNvPr id="3" name="グループ化 2"/>
            <p:cNvGrpSpPr/>
            <p:nvPr/>
          </p:nvGrpSpPr>
          <p:grpSpPr>
            <a:xfrm>
              <a:off x="3165562" y="4330275"/>
              <a:ext cx="941604" cy="1944000"/>
              <a:chOff x="3260812" y="4330275"/>
              <a:chExt cx="941604" cy="1944000"/>
            </a:xfrm>
          </p:grpSpPr>
          <p:sp>
            <p:nvSpPr>
              <p:cNvPr id="153" name="Rectangle 14"/>
              <p:cNvSpPr>
                <a:spLocks noChangeArrowheads="1"/>
              </p:cNvSpPr>
              <p:nvPr/>
            </p:nvSpPr>
            <p:spPr bwMode="auto">
              <a:xfrm>
                <a:off x="3260812" y="433027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155" name="Rectangle 84"/>
              <p:cNvSpPr>
                <a:spLocks noChangeArrowheads="1"/>
              </p:cNvSpPr>
              <p:nvPr/>
            </p:nvSpPr>
            <p:spPr bwMode="auto">
              <a:xfrm>
                <a:off x="3260812" y="4340001"/>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引手</a:t>
                </a:r>
              </a:p>
            </p:txBody>
          </p:sp>
          <p:sp>
            <p:nvSpPr>
              <p:cNvPr id="148" name="正方形/長方形 147"/>
              <p:cNvSpPr/>
              <p:nvPr/>
            </p:nvSpPr>
            <p:spPr>
              <a:xfrm>
                <a:off x="3796895" y="4349528"/>
                <a:ext cx="388302" cy="1076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149" name="正方形/長方形 148"/>
              <p:cNvSpPr/>
              <p:nvPr/>
            </p:nvSpPr>
            <p:spPr>
              <a:xfrm>
                <a:off x="3860835" y="4356634"/>
                <a:ext cx="262881" cy="92333"/>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引戸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sp>
          <p:nvSpPr>
            <p:cNvPr id="195" name="Text Box 371">
              <a:extLst>
                <a:ext uri="{FF2B5EF4-FFF2-40B4-BE49-F238E27FC236}">
                  <a16:creationId xmlns:a16="http://schemas.microsoft.com/office/drawing/2014/main" id="{C0D7B3BD-08A8-0B15-5501-4B5B57379807}"/>
                </a:ext>
              </a:extLst>
            </p:cNvPr>
            <p:cNvSpPr txBox="1">
              <a:spLocks noChangeArrowheads="1"/>
            </p:cNvSpPr>
            <p:nvPr/>
          </p:nvSpPr>
          <p:spPr bwMode="auto">
            <a:xfrm>
              <a:off x="3274220" y="4968856"/>
              <a:ext cx="703907"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角型引手（</a:t>
              </a:r>
              <a:r>
                <a:rPr lang="ja-JP" altLang="en-US" kern="0" dirty="0">
                  <a:solidFill>
                    <a:srgbClr val="000000"/>
                  </a:solidFill>
                  <a:latin typeface="ＭＳ Ｐゴシック" panose="020B0600070205080204" pitchFamily="50" charset="-128"/>
                  <a:ea typeface="ＭＳ Ｐゴシック" panose="020B0600070205080204" pitchFamily="50" charset="-128"/>
                </a:rPr>
                <a:t>Ｃ</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１型）</a:t>
              </a:r>
            </a:p>
          </p:txBody>
        </p:sp>
        <p:sp>
          <p:nvSpPr>
            <p:cNvPr id="196" name="Text Box 149">
              <a:extLst>
                <a:ext uri="{FF2B5EF4-FFF2-40B4-BE49-F238E27FC236}">
                  <a16:creationId xmlns:a16="http://schemas.microsoft.com/office/drawing/2014/main" id="{76AF67C4-16FA-25E6-8358-E89E8BC7FBA3}"/>
                </a:ext>
              </a:extLst>
            </p:cNvPr>
            <p:cNvSpPr txBox="1">
              <a:spLocks noChangeArrowheads="1"/>
            </p:cNvSpPr>
            <p:nvPr/>
          </p:nvSpPr>
          <p:spPr bwMode="auto">
            <a:xfrm>
              <a:off x="3389327" y="5482797"/>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ブロンズゴールド色（塗装）</a:t>
              </a:r>
            </a:p>
          </p:txBody>
        </p:sp>
        <p:pic>
          <p:nvPicPr>
            <p:cNvPr id="197" name="図 196" descr="アイコン が含まれている画像&#10;&#10;AI 生成コンテンツは誤りを含む可能性があります。">
              <a:extLst>
                <a:ext uri="{FF2B5EF4-FFF2-40B4-BE49-F238E27FC236}">
                  <a16:creationId xmlns:a16="http://schemas.microsoft.com/office/drawing/2014/main" id="{79F41F64-3709-14A7-F7B0-29D44021C00E}"/>
                </a:ext>
              </a:extLst>
            </p:cNvPr>
            <p:cNvPicPr>
              <a:picLocks noChangeAspect="1"/>
            </p:cNvPicPr>
            <p:nvPr/>
          </p:nvPicPr>
          <p:blipFill>
            <a:blip r:embed="rId6"/>
            <a:srcRect l="1" t="10254" r="-1" b="24407"/>
            <a:stretch>
              <a:fillRect/>
            </a:stretch>
          </p:blipFill>
          <p:spPr>
            <a:xfrm>
              <a:off x="3289846" y="5095965"/>
              <a:ext cx="690895" cy="386832"/>
            </a:xfrm>
            <a:prstGeom prst="rect">
              <a:avLst/>
            </a:prstGeom>
            <a:ln>
              <a:solidFill>
                <a:schemeClr val="bg1">
                  <a:lumMod val="85000"/>
                </a:schemeClr>
              </a:solidFill>
            </a:ln>
          </p:spPr>
        </p:pic>
        <p:pic>
          <p:nvPicPr>
            <p:cNvPr id="198" name="図 197">
              <a:extLst>
                <a:ext uri="{FF2B5EF4-FFF2-40B4-BE49-F238E27FC236}">
                  <a16:creationId xmlns:a16="http://schemas.microsoft.com/office/drawing/2014/main" id="{E76228B6-94FE-8DBD-96AF-9C9EF1EE0AD4}"/>
                </a:ext>
              </a:extLst>
            </p:cNvPr>
            <p:cNvPicPr>
              <a:picLocks noChangeAspect="1"/>
            </p:cNvPicPr>
            <p:nvPr/>
          </p:nvPicPr>
          <p:blipFill>
            <a:blip r:embed="rId7"/>
            <a:stretch>
              <a:fillRect/>
            </a:stretch>
          </p:blipFill>
          <p:spPr>
            <a:xfrm>
              <a:off x="3260859" y="5492323"/>
              <a:ext cx="157456" cy="92333"/>
            </a:xfrm>
            <a:prstGeom prst="rect">
              <a:avLst/>
            </a:prstGeom>
          </p:spPr>
        </p:pic>
      </p:grpSp>
    </p:spTree>
    <p:extLst>
      <p:ext uri="{BB962C8B-B14F-4D97-AF65-F5344CB8AC3E}">
        <p14:creationId xmlns:p14="http://schemas.microsoft.com/office/powerpoint/2010/main" val="443994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 name="図 542" descr="部屋に備えている様々な家具&#10;&#10;AI 生成コンテンツは誤りを含む可能性があります。">
            <a:extLst>
              <a:ext uri="{FF2B5EF4-FFF2-40B4-BE49-F238E27FC236}">
                <a16:creationId xmlns:a16="http://schemas.microsoft.com/office/drawing/2014/main" id="{E42794E7-B4A6-836C-3A7E-951E48565E0A}"/>
              </a:ext>
            </a:extLst>
          </p:cNvPr>
          <p:cNvPicPr>
            <a:picLocks noChangeAspect="1"/>
          </p:cNvPicPr>
          <p:nvPr/>
        </p:nvPicPr>
        <p:blipFill>
          <a:blip r:embed="rId2"/>
          <a:srcRect l="29355" t="15778" r="33048" b="13244"/>
          <a:stretch>
            <a:fillRect/>
          </a:stretch>
        </p:blipFill>
        <p:spPr>
          <a:xfrm>
            <a:off x="153426" y="689811"/>
            <a:ext cx="3163676" cy="3981723"/>
          </a:xfrm>
          <a:prstGeom prst="rect">
            <a:avLst/>
          </a:prstGeom>
        </p:spPr>
      </p:pic>
      <p:pic>
        <p:nvPicPr>
          <p:cNvPr id="529" name="図 528">
            <a:extLst>
              <a:ext uri="{FF2B5EF4-FFF2-40B4-BE49-F238E27FC236}">
                <a16:creationId xmlns:a16="http://schemas.microsoft.com/office/drawing/2014/main" id="{7DEE5FD7-3FAC-EE70-EA44-55E628570857}"/>
              </a:ext>
            </a:extLst>
          </p:cNvPr>
          <p:cNvPicPr>
            <a:picLocks noChangeAspect="1"/>
          </p:cNvPicPr>
          <p:nvPr/>
        </p:nvPicPr>
        <p:blipFill>
          <a:blip r:embed="rId3"/>
          <a:srcRect t="16552" b="13259"/>
          <a:stretch>
            <a:fillRect/>
          </a:stretch>
        </p:blipFill>
        <p:spPr>
          <a:xfrm>
            <a:off x="3966425" y="4910948"/>
            <a:ext cx="876085" cy="693752"/>
          </a:xfrm>
          <a:prstGeom prst="rect">
            <a:avLst/>
          </a:prstGeom>
        </p:spPr>
      </p:pic>
      <p:sp>
        <p:nvSpPr>
          <p:cNvPr id="5" name="Text Box 51"/>
          <p:cNvSpPr txBox="1">
            <a:spLocks noChangeArrowheads="1"/>
          </p:cNvSpPr>
          <p:nvPr/>
        </p:nvSpPr>
        <p:spPr bwMode="auto">
          <a:xfrm>
            <a:off x="1747676" y="98673"/>
            <a:ext cx="4056595" cy="203133"/>
          </a:xfrm>
          <a:prstGeom prst="rect">
            <a:avLst/>
          </a:prstGeom>
          <a:noFill/>
          <a:ln>
            <a:noFill/>
          </a:ln>
          <a:effectLst/>
          <a:extLst>
            <a:ext uri="{909E8E84-426E-40DD-AFC4-6F175D3DCCD1}">
              <a14:hiddenFill xmlns:a14="http://schemas.microsoft.com/office/drawing/2010/main">
                <a:solidFill>
                  <a:srgbClr val="95637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pPr>
              <a:lnSpc>
                <a:spcPct val="120000"/>
              </a:lnSpc>
            </a:pPr>
            <a:r>
              <a:rPr lang="ja-JP" altLang="en-US" sz="1100" b="1" dirty="0">
                <a:solidFill>
                  <a:schemeClr val="bg1"/>
                </a:solidFill>
                <a:latin typeface="ＭＳ Ｐゴシック" panose="020B0600070205080204" pitchFamily="50" charset="-128"/>
              </a:rPr>
              <a:t>内装ドア　ベリティス　プラスレーベル　</a:t>
            </a:r>
          </a:p>
        </p:txBody>
      </p:sp>
      <p:sp>
        <p:nvSpPr>
          <p:cNvPr id="227" name="Rectangle 4"/>
          <p:cNvSpPr>
            <a:spLocks noChangeArrowheads="1"/>
          </p:cNvSpPr>
          <p:nvPr/>
        </p:nvSpPr>
        <p:spPr bwMode="auto">
          <a:xfrm>
            <a:off x="1706646" y="4537556"/>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ＭＳ Ｐゴシック" pitchFamily="50" charset="-128"/>
                <a:ea typeface="ＭＳ Ｐゴシック" pitchFamily="50" charset="-128"/>
              </a:rPr>
              <a:t>※</a:t>
            </a:r>
            <a:r>
              <a:rPr kumimoji="1" lang="ja-JP" altLang="en-US" sz="500" b="0" i="0" u="none" strike="noStrike" kern="1200" cap="none" spc="0" normalizeH="0" baseline="0" noProof="0" dirty="0">
                <a:ln>
                  <a:noFill/>
                </a:ln>
                <a:solidFill>
                  <a:schemeClr val="bg1"/>
                </a:solidFill>
                <a:effectLst/>
                <a:uLnTx/>
                <a:uFillTx/>
                <a:latin typeface="ＭＳ Ｐゴシック" pitchFamily="50" charset="-128"/>
                <a:ea typeface="ＭＳ Ｐゴシック" pitchFamily="50" charset="-128"/>
              </a:rPr>
              <a:t>イメージ写真のため実際とは異なる場合がございます。</a:t>
            </a:r>
            <a:endParaRPr kumimoji="1" lang="ja-JP" altLang="en-US" sz="500" b="0" i="0" u="none" strike="noStrike" kern="1200" cap="none" spc="0" normalizeH="0" baseline="0" noProof="0" dirty="0">
              <a:ln>
                <a:noFill/>
              </a:ln>
              <a:solidFill>
                <a:schemeClr val="bg1"/>
              </a:solidFill>
              <a:effectLst/>
              <a:uLnTx/>
              <a:uFillTx/>
              <a:latin typeface="Times New Roman" pitchFamily="18" charset="0"/>
              <a:ea typeface="ＭＳ Ｐゴシック" pitchFamily="50" charset="-128"/>
            </a:endParaRPr>
          </a:p>
        </p:txBody>
      </p:sp>
      <p:sp>
        <p:nvSpPr>
          <p:cNvPr id="7" name="Rectangle 84"/>
          <p:cNvSpPr>
            <a:spLocks noChangeArrowheads="1"/>
          </p:cNvSpPr>
          <p:nvPr/>
        </p:nvSpPr>
        <p:spPr bwMode="auto">
          <a:xfrm>
            <a:off x="3376858" y="692992"/>
            <a:ext cx="6386267"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開き戸／上吊り引戸　デザインバリエーション</a:t>
            </a:r>
          </a:p>
        </p:txBody>
      </p:sp>
      <p:sp>
        <p:nvSpPr>
          <p:cNvPr id="9" name="Rectangle 14"/>
          <p:cNvSpPr>
            <a:spLocks noChangeArrowheads="1"/>
          </p:cNvSpPr>
          <p:nvPr/>
        </p:nvSpPr>
        <p:spPr bwMode="auto">
          <a:xfrm>
            <a:off x="3376759" y="692993"/>
            <a:ext cx="6386366" cy="2666434"/>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nvGrpSpPr>
          <p:cNvPr id="1035" name="グループ化 1034"/>
          <p:cNvGrpSpPr/>
          <p:nvPr/>
        </p:nvGrpSpPr>
        <p:grpSpPr>
          <a:xfrm>
            <a:off x="3502522" y="1122244"/>
            <a:ext cx="1911689" cy="107722"/>
            <a:chOff x="3595567" y="831708"/>
            <a:chExt cx="1911689" cy="107722"/>
          </a:xfrm>
        </p:grpSpPr>
        <p:sp>
          <p:nvSpPr>
            <p:cNvPr id="375" name="Text Box 291"/>
            <p:cNvSpPr txBox="1">
              <a:spLocks noChangeArrowheads="1"/>
            </p:cNvSpPr>
            <p:nvPr/>
          </p:nvSpPr>
          <p:spPr bwMode="auto">
            <a:xfrm>
              <a:off x="3595567" y="831708"/>
              <a:ext cx="573875"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パネルタイプ</a:t>
              </a:r>
              <a:endParaRPr lang="ja-JP" altLang="en-US" sz="700" dirty="0">
                <a:solidFill>
                  <a:srgbClr val="000000"/>
                </a:solidFill>
                <a:latin typeface="ＭＳ Ｐゴシック" panose="020B0600070205080204" pitchFamily="50" charset="-128"/>
                <a:ea typeface="ＭＳ Ｐゴシック" panose="020B0600070205080204" pitchFamily="50" charset="-128"/>
              </a:endParaRPr>
            </a:p>
          </p:txBody>
        </p:sp>
        <p:cxnSp>
          <p:nvCxnSpPr>
            <p:cNvPr id="1028" name="直線コネクタ 1027"/>
            <p:cNvCxnSpPr/>
            <p:nvPr/>
          </p:nvCxnSpPr>
          <p:spPr>
            <a:xfrm>
              <a:off x="4229100" y="899160"/>
              <a:ext cx="1278156"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1034" name="グループ化 1033"/>
          <p:cNvGrpSpPr/>
          <p:nvPr/>
        </p:nvGrpSpPr>
        <p:grpSpPr>
          <a:xfrm>
            <a:off x="5577658" y="1134680"/>
            <a:ext cx="2692047" cy="107722"/>
            <a:chOff x="5782998" y="836122"/>
            <a:chExt cx="2692047" cy="107722"/>
          </a:xfrm>
        </p:grpSpPr>
        <p:sp>
          <p:nvSpPr>
            <p:cNvPr id="374" name="Text Box 291"/>
            <p:cNvSpPr txBox="1">
              <a:spLocks noChangeArrowheads="1"/>
            </p:cNvSpPr>
            <p:nvPr/>
          </p:nvSpPr>
          <p:spPr bwMode="auto">
            <a:xfrm>
              <a:off x="5782998" y="836122"/>
              <a:ext cx="490519"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採光タイプ</a:t>
              </a:r>
            </a:p>
          </p:txBody>
        </p:sp>
        <p:cxnSp>
          <p:nvCxnSpPr>
            <p:cNvPr id="380" name="直線コネクタ 379"/>
            <p:cNvCxnSpPr/>
            <p:nvPr/>
          </p:nvCxnSpPr>
          <p:spPr>
            <a:xfrm>
              <a:off x="6321152" y="899160"/>
              <a:ext cx="2153893"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1037" name="グループ化 1036"/>
          <p:cNvGrpSpPr/>
          <p:nvPr/>
        </p:nvGrpSpPr>
        <p:grpSpPr>
          <a:xfrm>
            <a:off x="8394050" y="1137679"/>
            <a:ext cx="1327466" cy="107722"/>
            <a:chOff x="8326674" y="-35173"/>
            <a:chExt cx="1327466" cy="107722"/>
          </a:xfrm>
        </p:grpSpPr>
        <p:sp>
          <p:nvSpPr>
            <p:cNvPr id="376" name="Text Box 291"/>
            <p:cNvSpPr txBox="1">
              <a:spLocks noChangeArrowheads="1"/>
            </p:cNvSpPr>
            <p:nvPr/>
          </p:nvSpPr>
          <p:spPr bwMode="auto">
            <a:xfrm>
              <a:off x="8326674" y="-35173"/>
              <a:ext cx="490519"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洗面タイプ</a:t>
              </a:r>
            </a:p>
          </p:txBody>
        </p:sp>
        <p:sp>
          <p:nvSpPr>
            <p:cNvPr id="251" name="Text Box 291"/>
            <p:cNvSpPr txBox="1">
              <a:spLocks noChangeArrowheads="1"/>
            </p:cNvSpPr>
            <p:nvPr/>
          </p:nvSpPr>
          <p:spPr bwMode="auto">
            <a:xfrm>
              <a:off x="9046046" y="-35173"/>
              <a:ext cx="608094"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トイレタイプ</a:t>
              </a:r>
            </a:p>
          </p:txBody>
        </p:sp>
      </p:grpSp>
      <p:grpSp>
        <p:nvGrpSpPr>
          <p:cNvPr id="113" name="グループ化 112"/>
          <p:cNvGrpSpPr/>
          <p:nvPr/>
        </p:nvGrpSpPr>
        <p:grpSpPr>
          <a:xfrm>
            <a:off x="3497179" y="1308463"/>
            <a:ext cx="586252" cy="1921479"/>
            <a:chOff x="3497179" y="1556941"/>
            <a:chExt cx="586252" cy="1921479"/>
          </a:xfrm>
        </p:grpSpPr>
        <p:sp>
          <p:nvSpPr>
            <p:cNvPr id="366" name="Text Box 283"/>
            <p:cNvSpPr txBox="1">
              <a:spLocks noChangeArrowheads="1"/>
            </p:cNvSpPr>
            <p:nvPr/>
          </p:nvSpPr>
          <p:spPr bwMode="auto">
            <a:xfrm>
              <a:off x="3529732" y="3386087"/>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PZ</a:t>
              </a: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7179" y="1556941"/>
              <a:ext cx="586252" cy="1803632"/>
            </a:xfrm>
            <a:prstGeom prst="rect">
              <a:avLst/>
            </a:prstGeom>
            <a:ln w="3175">
              <a:solidFill>
                <a:schemeClr val="bg1">
                  <a:lumMod val="85000"/>
                </a:schemeClr>
              </a:solidFill>
            </a:ln>
          </p:spPr>
        </p:pic>
      </p:grpSp>
      <p:grpSp>
        <p:nvGrpSpPr>
          <p:cNvPr id="112" name="グループ化 111"/>
          <p:cNvGrpSpPr/>
          <p:nvPr/>
        </p:nvGrpSpPr>
        <p:grpSpPr>
          <a:xfrm>
            <a:off x="4182921" y="1308463"/>
            <a:ext cx="586252" cy="1921479"/>
            <a:chOff x="4182921" y="1556941"/>
            <a:chExt cx="586252" cy="1921479"/>
          </a:xfrm>
        </p:grpSpPr>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2921" y="1556941"/>
              <a:ext cx="586252" cy="1803632"/>
            </a:xfrm>
            <a:prstGeom prst="rect">
              <a:avLst/>
            </a:prstGeom>
            <a:ln w="3175">
              <a:solidFill>
                <a:schemeClr val="bg1">
                  <a:lumMod val="85000"/>
                </a:schemeClr>
              </a:solidFill>
            </a:ln>
          </p:spPr>
        </p:pic>
        <p:sp>
          <p:nvSpPr>
            <p:cNvPr id="252" name="Text Box 283"/>
            <p:cNvSpPr txBox="1">
              <a:spLocks noChangeArrowheads="1"/>
            </p:cNvSpPr>
            <p:nvPr/>
          </p:nvSpPr>
          <p:spPr bwMode="auto">
            <a:xfrm>
              <a:off x="4204345" y="3386087"/>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PH</a:t>
              </a:r>
            </a:p>
          </p:txBody>
        </p:sp>
      </p:grpSp>
      <p:grpSp>
        <p:nvGrpSpPr>
          <p:cNvPr id="105" name="グループ化 104"/>
          <p:cNvGrpSpPr/>
          <p:nvPr/>
        </p:nvGrpSpPr>
        <p:grpSpPr>
          <a:xfrm>
            <a:off x="4869883" y="1308368"/>
            <a:ext cx="588666" cy="1921574"/>
            <a:chOff x="4869883" y="1556846"/>
            <a:chExt cx="588666" cy="1921574"/>
          </a:xfrm>
        </p:grpSpPr>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9883" y="1556846"/>
              <a:ext cx="588666" cy="1812100"/>
            </a:xfrm>
            <a:prstGeom prst="rect">
              <a:avLst/>
            </a:prstGeom>
            <a:ln w="3175">
              <a:solidFill>
                <a:schemeClr val="bg1">
                  <a:lumMod val="85000"/>
                </a:schemeClr>
              </a:solidFill>
            </a:ln>
          </p:spPr>
        </p:pic>
        <p:sp>
          <p:nvSpPr>
            <p:cNvPr id="253" name="Text Box 283"/>
            <p:cNvSpPr txBox="1">
              <a:spLocks noChangeArrowheads="1"/>
            </p:cNvSpPr>
            <p:nvPr/>
          </p:nvSpPr>
          <p:spPr bwMode="auto">
            <a:xfrm>
              <a:off x="4880992" y="3386087"/>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PJ</a:t>
              </a:r>
            </a:p>
          </p:txBody>
        </p:sp>
      </p:grpSp>
      <p:grpSp>
        <p:nvGrpSpPr>
          <p:cNvPr id="104" name="グループ化 103"/>
          <p:cNvGrpSpPr/>
          <p:nvPr/>
        </p:nvGrpSpPr>
        <p:grpSpPr>
          <a:xfrm>
            <a:off x="5561780" y="1308463"/>
            <a:ext cx="586252" cy="1921479"/>
            <a:chOff x="5561780" y="1556941"/>
            <a:chExt cx="586252" cy="1921479"/>
          </a:xfrm>
        </p:grpSpPr>
        <p:pic>
          <p:nvPicPr>
            <p:cNvPr id="10" name="図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1780" y="1556941"/>
              <a:ext cx="586252" cy="1803632"/>
            </a:xfrm>
            <a:prstGeom prst="rect">
              <a:avLst/>
            </a:prstGeom>
            <a:ln w="3175">
              <a:solidFill>
                <a:schemeClr val="bg1">
                  <a:lumMod val="85000"/>
                </a:schemeClr>
              </a:solidFill>
            </a:ln>
          </p:spPr>
        </p:pic>
        <p:sp>
          <p:nvSpPr>
            <p:cNvPr id="254" name="Text Box 283"/>
            <p:cNvSpPr txBox="1">
              <a:spLocks noChangeArrowheads="1"/>
            </p:cNvSpPr>
            <p:nvPr/>
          </p:nvSpPr>
          <p:spPr bwMode="auto">
            <a:xfrm>
              <a:off x="5593929" y="3386087"/>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WV</a:t>
              </a:r>
            </a:p>
          </p:txBody>
        </p:sp>
      </p:grpSp>
      <p:grpSp>
        <p:nvGrpSpPr>
          <p:cNvPr id="27" name="グループ化 26"/>
          <p:cNvGrpSpPr/>
          <p:nvPr/>
        </p:nvGrpSpPr>
        <p:grpSpPr>
          <a:xfrm>
            <a:off x="6269644" y="1308463"/>
            <a:ext cx="586252" cy="1921479"/>
            <a:chOff x="6269644" y="1556941"/>
            <a:chExt cx="586252" cy="1921479"/>
          </a:xfrm>
        </p:grpSpPr>
        <p:pic>
          <p:nvPicPr>
            <p:cNvPr id="11" name="図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9644" y="1556941"/>
              <a:ext cx="586252" cy="1803632"/>
            </a:xfrm>
            <a:prstGeom prst="rect">
              <a:avLst/>
            </a:prstGeom>
            <a:ln w="3175">
              <a:solidFill>
                <a:schemeClr val="bg1">
                  <a:lumMod val="85000"/>
                </a:schemeClr>
              </a:solidFill>
            </a:ln>
          </p:spPr>
        </p:pic>
        <p:sp>
          <p:nvSpPr>
            <p:cNvPr id="255" name="Text Box 283"/>
            <p:cNvSpPr txBox="1">
              <a:spLocks noChangeArrowheads="1"/>
            </p:cNvSpPr>
            <p:nvPr/>
          </p:nvSpPr>
          <p:spPr bwMode="auto">
            <a:xfrm>
              <a:off x="6302103" y="3386087"/>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WX</a:t>
              </a:r>
            </a:p>
          </p:txBody>
        </p:sp>
      </p:grpSp>
      <p:grpSp>
        <p:nvGrpSpPr>
          <p:cNvPr id="26" name="グループ化 25"/>
          <p:cNvGrpSpPr/>
          <p:nvPr/>
        </p:nvGrpSpPr>
        <p:grpSpPr>
          <a:xfrm>
            <a:off x="6977505" y="1308463"/>
            <a:ext cx="586252" cy="1921479"/>
            <a:chOff x="6977505" y="1556941"/>
            <a:chExt cx="586252" cy="1921479"/>
          </a:xfrm>
        </p:grpSpPr>
        <p:pic>
          <p:nvPicPr>
            <p:cNvPr id="14" name="図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77505" y="1556941"/>
              <a:ext cx="586252" cy="1803632"/>
            </a:xfrm>
            <a:prstGeom prst="rect">
              <a:avLst/>
            </a:prstGeom>
            <a:ln w="3175">
              <a:solidFill>
                <a:schemeClr val="bg1">
                  <a:lumMod val="85000"/>
                </a:schemeClr>
              </a:solidFill>
            </a:ln>
          </p:spPr>
        </p:pic>
        <p:sp>
          <p:nvSpPr>
            <p:cNvPr id="256" name="Text Box 283"/>
            <p:cNvSpPr txBox="1">
              <a:spLocks noChangeArrowheads="1"/>
            </p:cNvSpPr>
            <p:nvPr/>
          </p:nvSpPr>
          <p:spPr bwMode="auto">
            <a:xfrm>
              <a:off x="6993035" y="3386087"/>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WH</a:t>
              </a:r>
            </a:p>
          </p:txBody>
        </p:sp>
      </p:grpSp>
      <p:grpSp>
        <p:nvGrpSpPr>
          <p:cNvPr id="25" name="グループ化 24"/>
          <p:cNvGrpSpPr/>
          <p:nvPr/>
        </p:nvGrpSpPr>
        <p:grpSpPr>
          <a:xfrm>
            <a:off x="7701932" y="1308463"/>
            <a:ext cx="586252" cy="1921479"/>
            <a:chOff x="7701932" y="1556941"/>
            <a:chExt cx="586252" cy="1921479"/>
          </a:xfrm>
        </p:grpSpPr>
        <p:pic>
          <p:nvPicPr>
            <p:cNvPr id="16" name="図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1932" y="1556941"/>
              <a:ext cx="586252" cy="1803632"/>
            </a:xfrm>
            <a:prstGeom prst="rect">
              <a:avLst/>
            </a:prstGeom>
            <a:ln w="3175">
              <a:solidFill>
                <a:schemeClr val="bg1">
                  <a:lumMod val="85000"/>
                </a:schemeClr>
              </a:solidFill>
            </a:ln>
          </p:spPr>
        </p:pic>
        <p:sp>
          <p:nvSpPr>
            <p:cNvPr id="257" name="Text Box 283"/>
            <p:cNvSpPr txBox="1">
              <a:spLocks noChangeArrowheads="1"/>
            </p:cNvSpPr>
            <p:nvPr/>
          </p:nvSpPr>
          <p:spPr bwMode="auto">
            <a:xfrm>
              <a:off x="7705971" y="3386087"/>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WJ</a:t>
              </a:r>
            </a:p>
          </p:txBody>
        </p:sp>
      </p:grpSp>
      <p:grpSp>
        <p:nvGrpSpPr>
          <p:cNvPr id="24" name="グループ化 23"/>
          <p:cNvGrpSpPr/>
          <p:nvPr/>
        </p:nvGrpSpPr>
        <p:grpSpPr>
          <a:xfrm>
            <a:off x="8416663" y="1307015"/>
            <a:ext cx="568881" cy="1922927"/>
            <a:chOff x="8416663" y="1555493"/>
            <a:chExt cx="568881" cy="1922927"/>
          </a:xfrm>
        </p:grpSpPr>
        <p:pic>
          <p:nvPicPr>
            <p:cNvPr id="17" name="図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16663" y="1555493"/>
              <a:ext cx="568881" cy="1806527"/>
            </a:xfrm>
            <a:prstGeom prst="rect">
              <a:avLst/>
            </a:prstGeom>
            <a:ln w="3175">
              <a:solidFill>
                <a:schemeClr val="bg1">
                  <a:lumMod val="85000"/>
                </a:schemeClr>
              </a:solidFill>
            </a:ln>
          </p:spPr>
        </p:pic>
        <p:sp>
          <p:nvSpPr>
            <p:cNvPr id="258" name="Text Box 283"/>
            <p:cNvSpPr txBox="1">
              <a:spLocks noChangeArrowheads="1"/>
            </p:cNvSpPr>
            <p:nvPr/>
          </p:nvSpPr>
          <p:spPr bwMode="auto">
            <a:xfrm>
              <a:off x="8434633" y="3386087"/>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DZ</a:t>
              </a:r>
            </a:p>
          </p:txBody>
        </p:sp>
      </p:grpSp>
      <p:grpSp>
        <p:nvGrpSpPr>
          <p:cNvPr id="23" name="グループ化 22"/>
          <p:cNvGrpSpPr/>
          <p:nvPr/>
        </p:nvGrpSpPr>
        <p:grpSpPr>
          <a:xfrm>
            <a:off x="9101590" y="1300270"/>
            <a:ext cx="587842" cy="1929672"/>
            <a:chOff x="9101590" y="1548748"/>
            <a:chExt cx="587842" cy="1929672"/>
          </a:xfrm>
        </p:grpSpPr>
        <p:pic>
          <p:nvPicPr>
            <p:cNvPr id="18" name="図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01590" y="1548748"/>
              <a:ext cx="587842" cy="1805896"/>
            </a:xfrm>
            <a:prstGeom prst="rect">
              <a:avLst/>
            </a:prstGeom>
            <a:ln w="3175">
              <a:solidFill>
                <a:schemeClr val="bg1">
                  <a:lumMod val="85000"/>
                </a:schemeClr>
              </a:solidFill>
            </a:ln>
          </p:spPr>
        </p:pic>
        <p:sp>
          <p:nvSpPr>
            <p:cNvPr id="259" name="Text Box 283"/>
            <p:cNvSpPr txBox="1">
              <a:spLocks noChangeArrowheads="1"/>
            </p:cNvSpPr>
            <p:nvPr/>
          </p:nvSpPr>
          <p:spPr bwMode="auto">
            <a:xfrm>
              <a:off x="9129464" y="3386087"/>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TZ</a:t>
              </a:r>
            </a:p>
          </p:txBody>
        </p:sp>
      </p:grpSp>
      <p:grpSp>
        <p:nvGrpSpPr>
          <p:cNvPr id="118" name="グループ化 117"/>
          <p:cNvGrpSpPr/>
          <p:nvPr/>
        </p:nvGrpSpPr>
        <p:grpSpPr>
          <a:xfrm>
            <a:off x="2353618" y="4730325"/>
            <a:ext cx="954489" cy="1944000"/>
            <a:chOff x="1944043" y="4730325"/>
            <a:chExt cx="954489" cy="1944000"/>
          </a:xfrm>
        </p:grpSpPr>
        <p:grpSp>
          <p:nvGrpSpPr>
            <p:cNvPr id="116" name="グループ化 115"/>
            <p:cNvGrpSpPr/>
            <p:nvPr/>
          </p:nvGrpSpPr>
          <p:grpSpPr>
            <a:xfrm>
              <a:off x="1944043" y="4730325"/>
              <a:ext cx="954489" cy="1944000"/>
              <a:chOff x="1944043" y="4730325"/>
              <a:chExt cx="954489" cy="1944000"/>
            </a:xfrm>
          </p:grpSpPr>
          <p:grpSp>
            <p:nvGrpSpPr>
              <p:cNvPr id="460" name="グループ化 459"/>
              <p:cNvGrpSpPr/>
              <p:nvPr/>
            </p:nvGrpSpPr>
            <p:grpSpPr>
              <a:xfrm>
                <a:off x="1944043" y="4730325"/>
                <a:ext cx="954489" cy="1944000"/>
                <a:chOff x="1944043" y="4730325"/>
                <a:chExt cx="954489" cy="1944000"/>
              </a:xfrm>
            </p:grpSpPr>
            <p:grpSp>
              <p:nvGrpSpPr>
                <p:cNvPr id="461" name="グループ化 460"/>
                <p:cNvGrpSpPr/>
                <p:nvPr/>
              </p:nvGrpSpPr>
              <p:grpSpPr>
                <a:xfrm>
                  <a:off x="1944043" y="4730325"/>
                  <a:ext cx="954489" cy="1944000"/>
                  <a:chOff x="4785912" y="4730325"/>
                  <a:chExt cx="954489" cy="1944000"/>
                </a:xfrm>
              </p:grpSpPr>
              <p:sp>
                <p:nvSpPr>
                  <p:cNvPr id="470" name="Rectangle 84"/>
                  <p:cNvSpPr>
                    <a:spLocks noChangeArrowheads="1"/>
                  </p:cNvSpPr>
                  <p:nvPr/>
                </p:nvSpPr>
                <p:spPr bwMode="auto">
                  <a:xfrm>
                    <a:off x="4798797"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ハンドル</a:t>
                    </a:r>
                  </a:p>
                </p:txBody>
              </p:sp>
              <p:sp>
                <p:nvSpPr>
                  <p:cNvPr id="471" name="Rectangle 14"/>
                  <p:cNvSpPr>
                    <a:spLocks noChangeArrowheads="1"/>
                  </p:cNvSpPr>
                  <p:nvPr/>
                </p:nvSpPr>
                <p:spPr bwMode="auto">
                  <a:xfrm>
                    <a:off x="4798797"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nvGrpSpPr>
                  <p:cNvPr id="472" name="グループ化 471"/>
                  <p:cNvGrpSpPr/>
                  <p:nvPr/>
                </p:nvGrpSpPr>
                <p:grpSpPr>
                  <a:xfrm>
                    <a:off x="4785912" y="4954232"/>
                    <a:ext cx="814720" cy="1674816"/>
                    <a:chOff x="280445" y="3883361"/>
                    <a:chExt cx="814720" cy="1674816"/>
                  </a:xfrm>
                </p:grpSpPr>
                <p:sp>
                  <p:nvSpPr>
                    <p:cNvPr id="474" name="Text Box 149"/>
                    <p:cNvSpPr txBox="1">
                      <a:spLocks noChangeArrowheads="1"/>
                    </p:cNvSpPr>
                    <p:nvPr/>
                  </p:nvSpPr>
                  <p:spPr bwMode="auto">
                    <a:xfrm>
                      <a:off x="404270" y="4451774"/>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サテンシルバー色（メッキ）</a:t>
                      </a:r>
                    </a:p>
                  </p:txBody>
                </p:sp>
                <p:grpSp>
                  <p:nvGrpSpPr>
                    <p:cNvPr id="475" name="グループ化 474"/>
                    <p:cNvGrpSpPr/>
                    <p:nvPr/>
                  </p:nvGrpSpPr>
                  <p:grpSpPr>
                    <a:xfrm>
                      <a:off x="404270" y="3883361"/>
                      <a:ext cx="670184" cy="555028"/>
                      <a:chOff x="6455071" y="930620"/>
                      <a:chExt cx="670184" cy="555028"/>
                    </a:xfrm>
                  </p:grpSpPr>
                  <p:sp>
                    <p:nvSpPr>
                      <p:cNvPr id="478" name="Text Box 371"/>
                      <p:cNvSpPr txBox="1">
                        <a:spLocks noChangeArrowheads="1"/>
                      </p:cNvSpPr>
                      <p:nvPr/>
                    </p:nvSpPr>
                    <p:spPr bwMode="auto">
                      <a:xfrm>
                        <a:off x="6455071" y="930620"/>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p>
                    </p:txBody>
                  </p:sp>
                  <p:sp>
                    <p:nvSpPr>
                      <p:cNvPr id="479" name="Rectangle 372"/>
                      <p:cNvSpPr>
                        <a:spLocks noChangeArrowheads="1"/>
                      </p:cNvSpPr>
                      <p:nvPr/>
                    </p:nvSpPr>
                    <p:spPr bwMode="auto">
                      <a:xfrm>
                        <a:off x="6455071" y="1051308"/>
                        <a:ext cx="670184" cy="43434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sp>
                  <p:nvSpPr>
                    <p:cNvPr id="476" name="Text Box 149"/>
                    <p:cNvSpPr txBox="1">
                      <a:spLocks noChangeArrowheads="1"/>
                    </p:cNvSpPr>
                    <p:nvPr/>
                  </p:nvSpPr>
                  <p:spPr bwMode="auto">
                    <a:xfrm>
                      <a:off x="280445" y="5281178"/>
                      <a:ext cx="5324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サテン</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シルバー色</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（メッキ）</a:t>
                      </a:r>
                    </a:p>
                  </p:txBody>
                </p:sp>
                <p:sp>
                  <p:nvSpPr>
                    <p:cNvPr id="278" name="Text Box 149"/>
                    <p:cNvSpPr txBox="1">
                      <a:spLocks noChangeArrowheads="1"/>
                    </p:cNvSpPr>
                    <p:nvPr/>
                  </p:nvSpPr>
                  <p:spPr bwMode="auto">
                    <a:xfrm>
                      <a:off x="289026" y="4856587"/>
                      <a:ext cx="45371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ロング引手</a:t>
                      </a:r>
                    </a:p>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（Ｃ</a:t>
                      </a:r>
                      <a:r>
                        <a:rPr lang="en-US" altLang="ja-JP" dirty="0">
                          <a:solidFill>
                            <a:srgbClr val="000000"/>
                          </a:solidFill>
                          <a:latin typeface="ＭＳ Ｐゴシック" panose="020B0600070205080204" pitchFamily="50" charset="-128"/>
                          <a:ea typeface="ＭＳ Ｐゴシック" panose="020B0600070205080204" pitchFamily="50" charset="-128"/>
                        </a:rPr>
                        <a:t>3</a:t>
                      </a:r>
                      <a:r>
                        <a:rPr lang="ja-JP" altLang="en-US" dirty="0">
                          <a:solidFill>
                            <a:srgbClr val="000000"/>
                          </a:solidFill>
                          <a:latin typeface="ＭＳ Ｐゴシック" panose="020B0600070205080204" pitchFamily="50" charset="-128"/>
                          <a:ea typeface="ＭＳ Ｐゴシック" panose="020B0600070205080204" pitchFamily="50" charset="-128"/>
                        </a:rPr>
                        <a:t>型）</a:t>
                      </a:r>
                    </a:p>
                  </p:txBody>
                </p:sp>
              </p:grpSp>
              <p:sp>
                <p:nvSpPr>
                  <p:cNvPr id="473" name="Rectangle 84"/>
                  <p:cNvSpPr>
                    <a:spLocks noChangeArrowheads="1"/>
                  </p:cNvSpPr>
                  <p:nvPr/>
                </p:nvSpPr>
                <p:spPr bwMode="auto">
                  <a:xfrm>
                    <a:off x="4798797" y="5743351"/>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引手</a:t>
                    </a:r>
                  </a:p>
                </p:txBody>
              </p:sp>
            </p:grpSp>
            <p:grpSp>
              <p:nvGrpSpPr>
                <p:cNvPr id="462" name="グループ化 461"/>
                <p:cNvGrpSpPr/>
                <p:nvPr/>
              </p:nvGrpSpPr>
              <p:grpSpPr>
                <a:xfrm>
                  <a:off x="2493011" y="4740592"/>
                  <a:ext cx="388302" cy="1119920"/>
                  <a:chOff x="2493011" y="4740592"/>
                  <a:chExt cx="388302" cy="1119920"/>
                </a:xfrm>
              </p:grpSpPr>
              <p:grpSp>
                <p:nvGrpSpPr>
                  <p:cNvPr id="463" name="グループ化 462"/>
                  <p:cNvGrpSpPr/>
                  <p:nvPr/>
                </p:nvGrpSpPr>
                <p:grpSpPr>
                  <a:xfrm>
                    <a:off x="2493011" y="4740592"/>
                    <a:ext cx="388302" cy="107634"/>
                    <a:chOff x="1119188" y="5724525"/>
                    <a:chExt cx="571500" cy="119062"/>
                  </a:xfrm>
                </p:grpSpPr>
                <p:sp>
                  <p:nvSpPr>
                    <p:cNvPr id="468" name="正方形/長方形 467"/>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469" name="正方形/長方形 468"/>
                    <p:cNvSpPr/>
                    <p:nvPr/>
                  </p:nvSpPr>
                  <p:spPr>
                    <a:xfrm>
                      <a:off x="1213294" y="5732385"/>
                      <a:ext cx="386906" cy="87880"/>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464" name="グループ化 463"/>
                  <p:cNvGrpSpPr/>
                  <p:nvPr/>
                </p:nvGrpSpPr>
                <p:grpSpPr>
                  <a:xfrm>
                    <a:off x="2493011" y="5752878"/>
                    <a:ext cx="388302" cy="107634"/>
                    <a:chOff x="1119188" y="5724525"/>
                    <a:chExt cx="571500" cy="119062"/>
                  </a:xfrm>
                </p:grpSpPr>
                <p:sp>
                  <p:nvSpPr>
                    <p:cNvPr id="466" name="正方形/長方形 465"/>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467" name="正方形/長方形 466"/>
                    <p:cNvSpPr/>
                    <p:nvPr/>
                  </p:nvSpPr>
                  <p:spPr>
                    <a:xfrm>
                      <a:off x="1213294" y="5732385"/>
                      <a:ext cx="386906" cy="102136"/>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引戸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grpSp>
          <p:pic>
            <p:nvPicPr>
              <p:cNvPr id="1026" name="Picture 2" descr="https://www2.panasonic.biz/ls/sumai/gazou/bicon/CA141AHND-PA005121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13253" y="5181255"/>
                <a:ext cx="572664" cy="198465"/>
              </a:xfrm>
              <a:prstGeom prst="rect">
                <a:avLst/>
              </a:prstGeom>
              <a:noFill/>
              <a:extLst>
                <a:ext uri="{909E8E84-426E-40DD-AFC4-6F175D3DCCD1}">
                  <a14:hiddenFill xmlns:a14="http://schemas.microsoft.com/office/drawing/2010/main">
                    <a:solidFill>
                      <a:srgbClr val="FFFFFF"/>
                    </a:solidFill>
                  </a14:hiddenFill>
                </a:ext>
              </a:extLst>
            </p:spPr>
          </p:pic>
        </p:grpSp>
        <p:pic>
          <p:nvPicPr>
            <p:cNvPr id="117" name="Picture 4" descr="http://www2.panasonic.biz/ls/sumai/gazou/sicon/CA171AHND-PA0050145.jpg"/>
            <p:cNvPicPr>
              <a:picLocks noChangeAspect="1" noChangeArrowheads="1"/>
            </p:cNvPicPr>
            <p:nvPr/>
          </p:nvPicPr>
          <p:blipFill rotWithShape="1">
            <a:blip r:embed="rId14">
              <a:extLst>
                <a:ext uri="{28A0092B-C50C-407E-A947-70E740481C1C}">
                  <a14:useLocalDpi xmlns:a14="http://schemas.microsoft.com/office/drawing/2010/main" val="0"/>
                </a:ext>
              </a:extLst>
            </a:blip>
            <a:srcRect l="19325" t="16442" r="21779"/>
            <a:stretch/>
          </p:blipFill>
          <p:spPr bwMode="auto">
            <a:xfrm>
              <a:off x="2424112" y="5972175"/>
              <a:ext cx="439075" cy="6229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9" name="グループ化 118"/>
          <p:cNvGrpSpPr/>
          <p:nvPr/>
        </p:nvGrpSpPr>
        <p:grpSpPr>
          <a:xfrm>
            <a:off x="3365736" y="4730325"/>
            <a:ext cx="1549164" cy="1944000"/>
            <a:chOff x="2946636" y="4730325"/>
            <a:chExt cx="1549164" cy="1944000"/>
          </a:xfrm>
        </p:grpSpPr>
        <p:grpSp>
          <p:nvGrpSpPr>
            <p:cNvPr id="530" name="グループ化 529"/>
            <p:cNvGrpSpPr/>
            <p:nvPr/>
          </p:nvGrpSpPr>
          <p:grpSpPr>
            <a:xfrm>
              <a:off x="2946636" y="4730325"/>
              <a:ext cx="1549164" cy="1944000"/>
              <a:chOff x="2946636" y="4730325"/>
              <a:chExt cx="1549164" cy="1944000"/>
            </a:xfrm>
          </p:grpSpPr>
          <p:grpSp>
            <p:nvGrpSpPr>
              <p:cNvPr id="532" name="グループ化 531"/>
              <p:cNvGrpSpPr/>
              <p:nvPr/>
            </p:nvGrpSpPr>
            <p:grpSpPr>
              <a:xfrm>
                <a:off x="2946636" y="4730325"/>
                <a:ext cx="1549164" cy="1944000"/>
                <a:chOff x="4798797" y="4730325"/>
                <a:chExt cx="1549164" cy="1944000"/>
              </a:xfrm>
            </p:grpSpPr>
            <p:sp>
              <p:nvSpPr>
                <p:cNvPr id="536" name="Rectangle 84"/>
                <p:cNvSpPr>
                  <a:spLocks noChangeArrowheads="1"/>
                </p:cNvSpPr>
                <p:nvPr/>
              </p:nvSpPr>
              <p:spPr bwMode="auto">
                <a:xfrm>
                  <a:off x="4798797" y="4730325"/>
                  <a:ext cx="1542020"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蝶番</a:t>
                  </a:r>
                </a:p>
              </p:txBody>
            </p:sp>
            <p:sp>
              <p:nvSpPr>
                <p:cNvPr id="537" name="Rectangle 14"/>
                <p:cNvSpPr>
                  <a:spLocks noChangeArrowheads="1"/>
                </p:cNvSpPr>
                <p:nvPr/>
              </p:nvSpPr>
              <p:spPr bwMode="auto">
                <a:xfrm>
                  <a:off x="4798797" y="4730325"/>
                  <a:ext cx="154916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280" name="Text Box 149"/>
                <p:cNvSpPr txBox="1">
                  <a:spLocks noChangeArrowheads="1"/>
                </p:cNvSpPr>
                <p:nvPr/>
              </p:nvSpPr>
              <p:spPr bwMode="auto">
                <a:xfrm>
                  <a:off x="4871638" y="5838919"/>
                  <a:ext cx="50477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薄見付枠</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（薄見付蝶番）</a:t>
                  </a:r>
                </a:p>
              </p:txBody>
            </p:sp>
          </p:grpSp>
          <p:grpSp>
            <p:nvGrpSpPr>
              <p:cNvPr id="533" name="グループ化 532"/>
              <p:cNvGrpSpPr/>
              <p:nvPr/>
            </p:nvGrpSpPr>
            <p:grpSpPr>
              <a:xfrm>
                <a:off x="4050716" y="4740592"/>
                <a:ext cx="388302" cy="107634"/>
                <a:chOff x="1963821" y="5724525"/>
                <a:chExt cx="571500" cy="119062"/>
              </a:xfrm>
            </p:grpSpPr>
            <p:sp>
              <p:nvSpPr>
                <p:cNvPr id="534" name="正方形/長方形 533"/>
                <p:cNvSpPr/>
                <p:nvPr/>
              </p:nvSpPr>
              <p:spPr>
                <a:xfrm>
                  <a:off x="1963821"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535" name="正方形/長方形 534"/>
                <p:cNvSpPr/>
                <p:nvPr/>
              </p:nvSpPr>
              <p:spPr>
                <a:xfrm>
                  <a:off x="2057928" y="5732385"/>
                  <a:ext cx="386906" cy="87880"/>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sp>
          <p:nvSpPr>
            <p:cNvPr id="283" name="Text Box 149"/>
            <p:cNvSpPr txBox="1">
              <a:spLocks noChangeArrowheads="1"/>
            </p:cNvSpPr>
            <p:nvPr/>
          </p:nvSpPr>
          <p:spPr bwMode="auto">
            <a:xfrm>
              <a:off x="3305165" y="6520011"/>
              <a:ext cx="113253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ホワイト色／ブラック色／グレー色</a:t>
              </a:r>
            </a:p>
          </p:txBody>
        </p:sp>
        <p:pic>
          <p:nvPicPr>
            <p:cNvPr id="286" name="Picture 6" descr="https://www2.panasonic.biz/ls/sumai/gazou/bicon/CA221AHND-PA0052075.jpg"/>
            <p:cNvPicPr>
              <a:picLocks noChangeAspect="1" noChangeArrowheads="1"/>
            </p:cNvPicPr>
            <p:nvPr/>
          </p:nvPicPr>
          <p:blipFill rotWithShape="1">
            <a:blip r:embed="rId15">
              <a:extLst>
                <a:ext uri="{28A0092B-C50C-407E-A947-70E740481C1C}">
                  <a14:useLocalDpi xmlns:a14="http://schemas.microsoft.com/office/drawing/2010/main" val="0"/>
                </a:ext>
              </a:extLst>
            </a:blip>
            <a:srcRect l="55026" t="52323" r="14480" b="32299"/>
            <a:stretch/>
          </p:blipFill>
          <p:spPr bwMode="auto">
            <a:xfrm>
              <a:off x="3544662" y="5847715"/>
              <a:ext cx="882558" cy="6673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77" name="グループ化 1076"/>
          <p:cNvGrpSpPr/>
          <p:nvPr/>
        </p:nvGrpSpPr>
        <p:grpSpPr>
          <a:xfrm>
            <a:off x="165247" y="4730325"/>
            <a:ext cx="2182666" cy="1944000"/>
            <a:chOff x="165247" y="4730325"/>
            <a:chExt cx="2182666" cy="1944000"/>
          </a:xfrm>
        </p:grpSpPr>
        <p:grpSp>
          <p:nvGrpSpPr>
            <p:cNvPr id="1076" name="グループ化 1075"/>
            <p:cNvGrpSpPr/>
            <p:nvPr/>
          </p:nvGrpSpPr>
          <p:grpSpPr>
            <a:xfrm>
              <a:off x="165247" y="4730325"/>
              <a:ext cx="2154091" cy="1944000"/>
              <a:chOff x="165247" y="4730325"/>
              <a:chExt cx="2154091" cy="1944000"/>
            </a:xfrm>
          </p:grpSpPr>
          <p:sp>
            <p:nvSpPr>
              <p:cNvPr id="490" name="Rectangle 84"/>
              <p:cNvSpPr>
                <a:spLocks noChangeArrowheads="1"/>
              </p:cNvSpPr>
              <p:nvPr/>
            </p:nvSpPr>
            <p:spPr bwMode="auto">
              <a:xfrm>
                <a:off x="165248" y="4730325"/>
                <a:ext cx="2154090"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枠</a:t>
                </a:r>
              </a:p>
            </p:txBody>
          </p:sp>
          <p:sp>
            <p:nvSpPr>
              <p:cNvPr id="491" name="Rectangle 14"/>
              <p:cNvSpPr>
                <a:spLocks noChangeArrowheads="1"/>
              </p:cNvSpPr>
              <p:nvPr/>
            </p:nvSpPr>
            <p:spPr bwMode="auto">
              <a:xfrm>
                <a:off x="165247" y="4730325"/>
                <a:ext cx="2151233"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pic>
            <p:nvPicPr>
              <p:cNvPr id="483" name="図 482"/>
              <p:cNvPicPr>
                <a:picLocks noChangeAspect="1"/>
              </p:cNvPicPr>
              <p:nvPr/>
            </p:nvPicPr>
            <p:blipFill rotWithShape="1">
              <a:blip r:embed="rId16">
                <a:extLst>
                  <a:ext uri="{28A0092B-C50C-407E-A947-70E740481C1C}">
                    <a14:useLocalDpi xmlns:a14="http://schemas.microsoft.com/office/drawing/2010/main" val="0"/>
                  </a:ext>
                </a:extLst>
              </a:blip>
              <a:srcRect l="15891" t="5740" r="15877" b="-1"/>
              <a:stretch/>
            </p:blipFill>
            <p:spPr>
              <a:xfrm>
                <a:off x="1581866" y="6007486"/>
                <a:ext cx="654374" cy="602864"/>
              </a:xfrm>
              <a:prstGeom prst="rect">
                <a:avLst/>
              </a:prstGeom>
            </p:spPr>
          </p:pic>
          <p:sp>
            <p:nvSpPr>
              <p:cNvPr id="348" name="Text Box 149"/>
              <p:cNvSpPr txBox="1">
                <a:spLocks noChangeArrowheads="1"/>
              </p:cNvSpPr>
              <p:nvPr/>
            </p:nvSpPr>
            <p:spPr bwMode="auto">
              <a:xfrm>
                <a:off x="219521" y="4955428"/>
                <a:ext cx="69089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dirty="0">
                    <a:solidFill>
                      <a:srgbClr val="000000"/>
                    </a:solidFill>
                    <a:latin typeface="ＭＳ Ｐゴシック" panose="020B0600070205080204" pitchFamily="50" charset="-128"/>
                    <a:ea typeface="ＭＳ Ｐゴシック" panose="020B0600070205080204" pitchFamily="50" charset="-128"/>
                  </a:rPr>
                  <a:t>2</a:t>
                </a:r>
                <a:r>
                  <a:rPr lang="ja-JP" altLang="en-US" dirty="0">
                    <a:solidFill>
                      <a:srgbClr val="000000"/>
                    </a:solidFill>
                    <a:latin typeface="ＭＳ Ｐゴシック" panose="020B0600070205080204" pitchFamily="50" charset="-128"/>
                    <a:ea typeface="ＭＳ Ｐゴシック" panose="020B0600070205080204" pitchFamily="50" charset="-128"/>
                  </a:rPr>
                  <a:t>方枠</a:t>
                </a:r>
              </a:p>
            </p:txBody>
          </p:sp>
          <p:sp>
            <p:nvSpPr>
              <p:cNvPr id="349" name="Text Box 149"/>
              <p:cNvSpPr txBox="1">
                <a:spLocks noChangeArrowheads="1"/>
              </p:cNvSpPr>
              <p:nvPr/>
            </p:nvSpPr>
            <p:spPr bwMode="auto">
              <a:xfrm>
                <a:off x="888802" y="4955428"/>
                <a:ext cx="69089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薄見付枠</a:t>
                </a:r>
              </a:p>
            </p:txBody>
          </p:sp>
          <p:sp>
            <p:nvSpPr>
              <p:cNvPr id="350" name="Text Box 149"/>
              <p:cNvSpPr txBox="1">
                <a:spLocks noChangeArrowheads="1"/>
              </p:cNvSpPr>
              <p:nvPr/>
            </p:nvSpPr>
            <p:spPr bwMode="auto">
              <a:xfrm>
                <a:off x="1536874" y="4955428"/>
                <a:ext cx="69089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かくし枠</a:t>
                </a:r>
              </a:p>
            </p:txBody>
          </p:sp>
          <p:sp>
            <p:nvSpPr>
              <p:cNvPr id="354" name="Text Box 149"/>
              <p:cNvSpPr txBox="1">
                <a:spLocks noChangeArrowheads="1"/>
              </p:cNvSpPr>
              <p:nvPr/>
            </p:nvSpPr>
            <p:spPr bwMode="auto">
              <a:xfrm>
                <a:off x="849262" y="5818406"/>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アウトセット</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（天井埋め込み）</a:t>
                </a:r>
              </a:p>
            </p:txBody>
          </p:sp>
          <p:sp>
            <p:nvSpPr>
              <p:cNvPr id="355" name="Text Box 149"/>
              <p:cNvSpPr txBox="1">
                <a:spLocks noChangeArrowheads="1"/>
              </p:cNvSpPr>
              <p:nvPr/>
            </p:nvSpPr>
            <p:spPr bwMode="auto">
              <a:xfrm>
                <a:off x="1549024" y="5810786"/>
                <a:ext cx="4472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アウトセット</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（壁付け）</a:t>
                </a:r>
              </a:p>
            </p:txBody>
          </p:sp>
          <p:pic>
            <p:nvPicPr>
              <p:cNvPr id="1070" name="Picture 28" descr="https://www2.panasonic.biz/ls/sumai/gazou/bicon/CA171AHND-PA0050719_C_ch002.jpg"/>
              <p:cNvPicPr>
                <a:picLocks noChangeAspect="1" noChangeArrowheads="1"/>
              </p:cNvPicPr>
              <p:nvPr/>
            </p:nvPicPr>
            <p:blipFill rotWithShape="1">
              <a:blip r:embed="rId17">
                <a:extLst>
                  <a:ext uri="{28A0092B-C50C-407E-A947-70E740481C1C}">
                    <a14:useLocalDpi xmlns:a14="http://schemas.microsoft.com/office/drawing/2010/main" val="0"/>
                  </a:ext>
                </a:extLst>
              </a:blip>
              <a:srcRect l="10890" t="38113" r="52268" b="27585"/>
              <a:stretch/>
            </p:blipFill>
            <p:spPr bwMode="auto">
              <a:xfrm>
                <a:off x="908506" y="6010275"/>
                <a:ext cx="644525" cy="600076"/>
              </a:xfrm>
              <a:prstGeom prst="rect">
                <a:avLst/>
              </a:prstGeom>
              <a:noFill/>
              <a:extLst>
                <a:ext uri="{909E8E84-426E-40DD-AFC4-6F175D3DCCD1}">
                  <a14:hiddenFill xmlns:a14="http://schemas.microsoft.com/office/drawing/2010/main">
                    <a:solidFill>
                      <a:srgbClr val="FFFFFF"/>
                    </a:solidFill>
                  </a14:hiddenFill>
                </a:ext>
              </a:extLst>
            </p:spPr>
          </p:pic>
          <p:pic>
            <p:nvPicPr>
              <p:cNvPr id="1071" name="Picture 30" descr="https://www2.panasonic.biz/ls/sumai/gazou/bicon/CA221AHND-PA0052071_C.jpg"/>
              <p:cNvPicPr>
                <a:picLocks noChangeAspect="1" noChangeArrowheads="1"/>
              </p:cNvPicPr>
              <p:nvPr/>
            </p:nvPicPr>
            <p:blipFill rotWithShape="1">
              <a:blip r:embed="rId18">
                <a:extLst>
                  <a:ext uri="{28A0092B-C50C-407E-A947-70E740481C1C}">
                    <a14:useLocalDpi xmlns:a14="http://schemas.microsoft.com/office/drawing/2010/main" val="0"/>
                  </a:ext>
                </a:extLst>
              </a:blip>
              <a:srcRect l="46361" t="22491" r="23407" b="36275"/>
              <a:stretch/>
            </p:blipFill>
            <p:spPr bwMode="auto">
              <a:xfrm>
                <a:off x="225287" y="5064125"/>
                <a:ext cx="633551" cy="574675"/>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36" descr="https://www2.panasonic.biz/ls/sumai/gazou/bicon/CA221AHND-PA0052070_ch002.jpg"/>
              <p:cNvPicPr>
                <a:picLocks noChangeAspect="1" noChangeArrowheads="1"/>
              </p:cNvPicPr>
              <p:nvPr/>
            </p:nvPicPr>
            <p:blipFill rotWithShape="1">
              <a:blip r:embed="rId19">
                <a:extLst>
                  <a:ext uri="{28A0092B-C50C-407E-A947-70E740481C1C}">
                    <a14:useLocalDpi xmlns:a14="http://schemas.microsoft.com/office/drawing/2010/main" val="0"/>
                  </a:ext>
                </a:extLst>
              </a:blip>
              <a:srcRect l="42612" t="22758" r="17492" b="27025"/>
              <a:stretch/>
            </p:blipFill>
            <p:spPr bwMode="auto">
              <a:xfrm>
                <a:off x="1583703" y="5071208"/>
                <a:ext cx="679312" cy="570216"/>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38" descr="https://www2.panasonic.biz/ls/sumai/gazou/bicon/CA221AHND-PA0052069_C.jpg"/>
              <p:cNvPicPr>
                <a:picLocks noChangeAspect="1" noChangeArrowheads="1"/>
              </p:cNvPicPr>
              <p:nvPr/>
            </p:nvPicPr>
            <p:blipFill rotWithShape="1">
              <a:blip r:embed="rId20">
                <a:extLst>
                  <a:ext uri="{28A0092B-C50C-407E-A947-70E740481C1C}">
                    <a14:useLocalDpi xmlns:a14="http://schemas.microsoft.com/office/drawing/2010/main" val="0"/>
                  </a:ext>
                </a:extLst>
              </a:blip>
              <a:srcRect l="30346" t="14931" r="19051" b="20619"/>
              <a:stretch/>
            </p:blipFill>
            <p:spPr bwMode="auto">
              <a:xfrm>
                <a:off x="881233" y="5066375"/>
                <a:ext cx="677692" cy="575600"/>
              </a:xfrm>
              <a:prstGeom prst="rect">
                <a:avLst/>
              </a:prstGeom>
              <a:noFill/>
              <a:extLst>
                <a:ext uri="{909E8E84-426E-40DD-AFC4-6F175D3DCCD1}">
                  <a14:hiddenFill xmlns:a14="http://schemas.microsoft.com/office/drawing/2010/main">
                    <a:solidFill>
                      <a:srgbClr val="FFFFFF"/>
                    </a:solidFill>
                  </a14:hiddenFill>
                </a:ext>
              </a:extLst>
            </p:spPr>
          </p:pic>
          <p:sp>
            <p:nvSpPr>
              <p:cNvPr id="540" name="Text Box 149">
                <a:extLst>
                  <a:ext uri="{FF2B5EF4-FFF2-40B4-BE49-F238E27FC236}">
                    <a16:creationId xmlns:a16="http://schemas.microsoft.com/office/drawing/2014/main" id="{283AED31-E4BF-91D4-F93D-695BCAAF6C98}"/>
                  </a:ext>
                </a:extLst>
              </p:cNvPr>
              <p:cNvSpPr txBox="1">
                <a:spLocks noChangeArrowheads="1"/>
              </p:cNvSpPr>
              <p:nvPr/>
            </p:nvSpPr>
            <p:spPr bwMode="auto">
              <a:xfrm>
                <a:off x="322476" y="5806964"/>
                <a:ext cx="66292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スマート枠</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a:t>
                </a:r>
                <a:r>
                  <a:rPr lang="en-US" altLang="ja-JP" dirty="0">
                    <a:solidFill>
                      <a:srgbClr val="000000"/>
                    </a:solidFill>
                    <a:latin typeface="ＭＳ Ｐゴシック" panose="020B0600070205080204" pitchFamily="50" charset="-128"/>
                    <a:ea typeface="ＭＳ Ｐゴシック" panose="020B0600070205080204" pitchFamily="50" charset="-128"/>
                  </a:rPr>
                  <a:t>2</a:t>
                </a:r>
                <a:r>
                  <a:rPr lang="ja-JP" altLang="en-US" dirty="0">
                    <a:solidFill>
                      <a:srgbClr val="000000"/>
                    </a:solidFill>
                    <a:latin typeface="ＭＳ Ｐゴシック" panose="020B0600070205080204" pitchFamily="50" charset="-128"/>
                    <a:ea typeface="ＭＳ Ｐゴシック" panose="020B0600070205080204" pitchFamily="50" charset="-128"/>
                  </a:rPr>
                  <a:t>方枠</a:t>
                </a:r>
                <a:r>
                  <a:rPr lang="en-US" altLang="ja-JP" dirty="0">
                    <a:solidFill>
                      <a:srgbClr val="000000"/>
                    </a:solidFill>
                    <a:latin typeface="ＭＳ Ｐゴシック" panose="020B0600070205080204" pitchFamily="50" charset="-128"/>
                    <a:ea typeface="ＭＳ Ｐゴシック" panose="020B0600070205080204" pitchFamily="50" charset="-128"/>
                  </a:rPr>
                  <a:t>/</a:t>
                </a:r>
                <a:r>
                  <a:rPr lang="ja-JP" altLang="en-US" dirty="0">
                    <a:solidFill>
                      <a:srgbClr val="000000"/>
                    </a:solidFill>
                    <a:latin typeface="ＭＳ Ｐゴシック" panose="020B0600070205080204" pitchFamily="50" charset="-128"/>
                    <a:ea typeface="ＭＳ Ｐゴシック" panose="020B0600070205080204" pitchFamily="50" charset="-128"/>
                  </a:rPr>
                  <a:t>３方枠）</a:t>
                </a:r>
              </a:p>
            </p:txBody>
          </p:sp>
        </p:grpSp>
        <p:sp>
          <p:nvSpPr>
            <p:cNvPr id="477" name="Text Box 477"/>
            <p:cNvSpPr txBox="1">
              <a:spLocks noChangeArrowheads="1"/>
            </p:cNvSpPr>
            <p:nvPr/>
          </p:nvSpPr>
          <p:spPr bwMode="auto">
            <a:xfrm>
              <a:off x="1871667" y="5646366"/>
              <a:ext cx="476246" cy="92333"/>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r>
                <a:rPr lang="en-US" altLang="ja-JP" dirty="0"/>
                <a:t>※</a:t>
              </a:r>
              <a:r>
                <a:rPr lang="ja-JP" altLang="en-US" dirty="0"/>
                <a:t>引戸のみ</a:t>
              </a:r>
              <a:endParaRPr lang="ja-JP" altLang="en-US" dirty="0">
                <a:solidFill>
                  <a:srgbClr val="333333"/>
                </a:solidFill>
                <a:latin typeface="Times New Roman" pitchFamily="18" charset="0"/>
              </a:endParaRPr>
            </a:p>
          </p:txBody>
        </p:sp>
        <p:sp>
          <p:nvSpPr>
            <p:cNvPr id="492" name="Text Box 477"/>
            <p:cNvSpPr txBox="1">
              <a:spLocks noChangeArrowheads="1"/>
            </p:cNvSpPr>
            <p:nvPr/>
          </p:nvSpPr>
          <p:spPr bwMode="auto">
            <a:xfrm>
              <a:off x="1105620" y="5646366"/>
              <a:ext cx="476246" cy="92333"/>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r>
                <a:rPr lang="en-US" altLang="ja-JP" dirty="0"/>
                <a:t>※</a:t>
              </a:r>
              <a:r>
                <a:rPr lang="ja-JP" altLang="en-US" dirty="0"/>
                <a:t>開き戸のみ</a:t>
              </a:r>
              <a:endParaRPr lang="ja-JP" altLang="en-US" dirty="0">
                <a:solidFill>
                  <a:srgbClr val="333333"/>
                </a:solidFill>
                <a:latin typeface="Times New Roman" pitchFamily="18" charset="0"/>
              </a:endParaRPr>
            </a:p>
          </p:txBody>
        </p:sp>
      </p:grpSp>
      <p:grpSp>
        <p:nvGrpSpPr>
          <p:cNvPr id="496" name="グループ化 495">
            <a:extLst>
              <a:ext uri="{FF2B5EF4-FFF2-40B4-BE49-F238E27FC236}">
                <a16:creationId xmlns:a16="http://schemas.microsoft.com/office/drawing/2014/main" id="{F7634410-A4D1-5CB2-BC30-7B47DB489358}"/>
              </a:ext>
            </a:extLst>
          </p:cNvPr>
          <p:cNvGrpSpPr/>
          <p:nvPr/>
        </p:nvGrpSpPr>
        <p:grpSpPr>
          <a:xfrm>
            <a:off x="4978400" y="4726371"/>
            <a:ext cx="4784726" cy="1944000"/>
            <a:chOff x="6042660" y="4730325"/>
            <a:chExt cx="3718531" cy="1944000"/>
          </a:xfrm>
        </p:grpSpPr>
        <p:sp>
          <p:nvSpPr>
            <p:cNvPr id="114" name="Rectangle 14">
              <a:extLst>
                <a:ext uri="{FF2B5EF4-FFF2-40B4-BE49-F238E27FC236}">
                  <a16:creationId xmlns:a16="http://schemas.microsoft.com/office/drawing/2014/main" id="{434F5828-946B-2252-BF39-588349F7BEC4}"/>
                </a:ext>
              </a:extLst>
            </p:cNvPr>
            <p:cNvSpPr>
              <a:spLocks noChangeArrowheads="1"/>
            </p:cNvSpPr>
            <p:nvPr/>
          </p:nvSpPr>
          <p:spPr bwMode="auto">
            <a:xfrm>
              <a:off x="6042660" y="4730325"/>
              <a:ext cx="3718531"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a:endParaRPr lang="ja-JP" altLang="en-US" sz="1200" dirty="0">
                <a:solidFill>
                  <a:prstClr val="black"/>
                </a:solidFill>
                <a:latin typeface="ＭＳ Ｐゴシック" panose="020B0600070205080204" pitchFamily="50" charset="-128"/>
                <a:ea typeface="ＭＳ Ｐゴシック" panose="020B0600070205080204" pitchFamily="50" charset="-128"/>
              </a:endParaRPr>
            </a:p>
          </p:txBody>
        </p:sp>
        <p:sp>
          <p:nvSpPr>
            <p:cNvPr id="120" name="Rectangle 84">
              <a:extLst>
                <a:ext uri="{FF2B5EF4-FFF2-40B4-BE49-F238E27FC236}">
                  <a16:creationId xmlns:a16="http://schemas.microsoft.com/office/drawing/2014/main" id="{9D4B4C54-A207-9654-5DF2-A90293E442E8}"/>
                </a:ext>
              </a:extLst>
            </p:cNvPr>
            <p:cNvSpPr>
              <a:spLocks noChangeArrowheads="1"/>
            </p:cNvSpPr>
            <p:nvPr/>
          </p:nvSpPr>
          <p:spPr bwMode="auto">
            <a:xfrm>
              <a:off x="6048375" y="4730325"/>
              <a:ext cx="3712816" cy="125412"/>
            </a:xfrm>
            <a:prstGeom prst="rect">
              <a:avLst/>
            </a:prstGeom>
            <a:solidFill>
              <a:srgbClr val="4D4D4D"/>
            </a:solidFill>
            <a:ln w="6350">
              <a:solidFill>
                <a:srgbClr val="4D4D4D"/>
              </a:solidFill>
              <a:miter lim="800000"/>
              <a:headEnd/>
              <a:tailEnd/>
            </a:ln>
          </p:spPr>
          <p:txBody>
            <a:bodyPr wrap="square" lIns="91427" tIns="0" rIns="91427" bIns="0" anchor="ctr"/>
            <a:lstStyle/>
            <a:p>
              <a:pPr>
                <a:spcBef>
                  <a:spcPct val="50000"/>
                </a:spcBef>
              </a:pPr>
              <a:r>
                <a:rPr lang="ja-JP" altLang="en-US" sz="800" dirty="0">
                  <a:solidFill>
                    <a:prstClr val="white"/>
                  </a:solidFill>
                  <a:latin typeface="ＭＳ Ｐゴシック" panose="020B0600070205080204" pitchFamily="50" charset="-128"/>
                  <a:ea typeface="ＭＳ Ｐゴシック" panose="020B0600070205080204" pitchFamily="50" charset="-128"/>
                </a:rPr>
                <a:t>色柄バリエーション</a:t>
              </a:r>
            </a:p>
          </p:txBody>
        </p:sp>
      </p:grpSp>
      <p:sp>
        <p:nvSpPr>
          <p:cNvPr id="497" name="正方形/長方形 496">
            <a:extLst>
              <a:ext uri="{FF2B5EF4-FFF2-40B4-BE49-F238E27FC236}">
                <a16:creationId xmlns:a16="http://schemas.microsoft.com/office/drawing/2014/main" id="{BCB0BA8B-9E9F-D838-4276-434056589968}"/>
              </a:ext>
            </a:extLst>
          </p:cNvPr>
          <p:cNvSpPr/>
          <p:nvPr/>
        </p:nvSpPr>
        <p:spPr>
          <a:xfrm>
            <a:off x="6156219" y="4910946"/>
            <a:ext cx="3528709" cy="1600200"/>
          </a:xfrm>
          <a:prstGeom prst="rect">
            <a:avLst/>
          </a:prstGeom>
          <a:solidFill>
            <a:schemeClr val="accent6">
              <a:lumMod val="20000"/>
              <a:lumOff val="80000"/>
            </a:scheme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98" name="グループ化 497">
            <a:extLst>
              <a:ext uri="{FF2B5EF4-FFF2-40B4-BE49-F238E27FC236}">
                <a16:creationId xmlns:a16="http://schemas.microsoft.com/office/drawing/2014/main" id="{457A02AD-E748-7D83-75A0-8256A92EECAA}"/>
              </a:ext>
            </a:extLst>
          </p:cNvPr>
          <p:cNvGrpSpPr/>
          <p:nvPr/>
        </p:nvGrpSpPr>
        <p:grpSpPr>
          <a:xfrm>
            <a:off x="9009166" y="6512484"/>
            <a:ext cx="772906" cy="200055"/>
            <a:chOff x="5597821" y="2873948"/>
            <a:chExt cx="1499718" cy="475569"/>
          </a:xfrm>
        </p:grpSpPr>
        <p:sp>
          <p:nvSpPr>
            <p:cNvPr id="109" name="正方形/長方形 108">
              <a:extLst>
                <a:ext uri="{FF2B5EF4-FFF2-40B4-BE49-F238E27FC236}">
                  <a16:creationId xmlns:a16="http://schemas.microsoft.com/office/drawing/2014/main" id="{5B1D9A62-7872-5F47-05B8-7A3DFE76F4D7}"/>
                </a:ext>
              </a:extLst>
            </p:cNvPr>
            <p:cNvSpPr/>
            <p:nvPr/>
          </p:nvSpPr>
          <p:spPr>
            <a:xfrm>
              <a:off x="6502400" y="2997200"/>
              <a:ext cx="469900" cy="203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110" name="テキスト ボックス 109">
              <a:extLst>
                <a:ext uri="{FF2B5EF4-FFF2-40B4-BE49-F238E27FC236}">
                  <a16:creationId xmlns:a16="http://schemas.microsoft.com/office/drawing/2014/main" id="{A3AD3180-2DC5-66DA-F506-497B80A0721C}"/>
                </a:ext>
              </a:extLst>
            </p:cNvPr>
            <p:cNvSpPr txBox="1"/>
            <p:nvPr/>
          </p:nvSpPr>
          <p:spPr>
            <a:xfrm>
              <a:off x="6387743" y="2873948"/>
              <a:ext cx="709796" cy="388179"/>
            </a:xfrm>
            <a:prstGeom prst="rect">
              <a:avLst/>
            </a:prstGeom>
            <a:noFill/>
          </p:spPr>
          <p:txBody>
            <a:bodyPr wrap="none" rtlCol="0">
              <a:spAutoFit/>
            </a:bodyPr>
            <a:lstStyle/>
            <a:p>
              <a:pPr algn="ctr"/>
              <a:r>
                <a:rPr kumimoji="1" lang="en-US" altLang="ja-JP" sz="700" dirty="0">
                  <a:solidFill>
                    <a:schemeClr val="bg1"/>
                  </a:solidFill>
                </a:rPr>
                <a:t>NEW</a:t>
              </a:r>
              <a:endParaRPr kumimoji="1" lang="ja-JP" altLang="en-US" sz="700" dirty="0">
                <a:solidFill>
                  <a:schemeClr val="bg1"/>
                </a:solidFill>
              </a:endParaRPr>
            </a:p>
          </p:txBody>
        </p:sp>
        <p:sp>
          <p:nvSpPr>
            <p:cNvPr id="111" name="テキスト ボックス 110">
              <a:extLst>
                <a:ext uri="{FF2B5EF4-FFF2-40B4-BE49-F238E27FC236}">
                  <a16:creationId xmlns:a16="http://schemas.microsoft.com/office/drawing/2014/main" id="{5ED358B4-64F0-1770-2401-47DAD35FBA03}"/>
                </a:ext>
              </a:extLst>
            </p:cNvPr>
            <p:cNvSpPr txBox="1"/>
            <p:nvPr/>
          </p:nvSpPr>
          <p:spPr>
            <a:xfrm>
              <a:off x="5597821" y="2873948"/>
              <a:ext cx="1055053" cy="475569"/>
            </a:xfrm>
            <a:prstGeom prst="rect">
              <a:avLst/>
            </a:prstGeom>
            <a:noFill/>
          </p:spPr>
          <p:txBody>
            <a:bodyPr wrap="none" rtlCol="0">
              <a:spAutoFit/>
            </a:bodyPr>
            <a:lstStyle/>
            <a:p>
              <a:pPr algn="ctr"/>
              <a:r>
                <a:rPr kumimoji="1" lang="ja-JP" altLang="en-US" sz="700" b="1" dirty="0">
                  <a:solidFill>
                    <a:srgbClr val="C00000"/>
                  </a:solidFill>
                </a:rPr>
                <a:t>赤文字＝</a:t>
              </a:r>
            </a:p>
          </p:txBody>
        </p:sp>
      </p:grpSp>
      <p:sp>
        <p:nvSpPr>
          <p:cNvPr id="511" name="Text Box 291">
            <a:extLst>
              <a:ext uri="{FF2B5EF4-FFF2-40B4-BE49-F238E27FC236}">
                <a16:creationId xmlns:a16="http://schemas.microsoft.com/office/drawing/2014/main" id="{B61064BB-AC6B-8E31-1D34-D72639D75CEE}"/>
              </a:ext>
            </a:extLst>
          </p:cNvPr>
          <p:cNvSpPr txBox="1">
            <a:spLocks noChangeArrowheads="1"/>
          </p:cNvSpPr>
          <p:nvPr/>
        </p:nvSpPr>
        <p:spPr bwMode="auto">
          <a:xfrm>
            <a:off x="6221015" y="4936598"/>
            <a:ext cx="1125258" cy="10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ja-JP" altLang="en-US" sz="700" b="1" dirty="0">
                <a:solidFill>
                  <a:srgbClr val="000000"/>
                </a:solidFill>
                <a:latin typeface="ＭＳ Ｐゴシック" panose="020B0600070205080204" pitchFamily="50" charset="-128"/>
                <a:ea typeface="ＭＳ Ｐゴシック" panose="020B0600070205080204" pitchFamily="50" charset="-128"/>
              </a:rPr>
              <a:t>セレクトカラー</a:t>
            </a:r>
          </a:p>
        </p:txBody>
      </p:sp>
      <p:grpSp>
        <p:nvGrpSpPr>
          <p:cNvPr id="514" name="グループ化 513">
            <a:extLst>
              <a:ext uri="{FF2B5EF4-FFF2-40B4-BE49-F238E27FC236}">
                <a16:creationId xmlns:a16="http://schemas.microsoft.com/office/drawing/2014/main" id="{580E7171-42EA-D20E-2843-3A15C1EC6D72}"/>
              </a:ext>
            </a:extLst>
          </p:cNvPr>
          <p:cNvGrpSpPr/>
          <p:nvPr/>
        </p:nvGrpSpPr>
        <p:grpSpPr>
          <a:xfrm>
            <a:off x="6210075" y="5076775"/>
            <a:ext cx="3429736" cy="1386340"/>
            <a:chOff x="6259696" y="5076775"/>
            <a:chExt cx="3429736" cy="1386340"/>
          </a:xfrm>
        </p:grpSpPr>
        <p:grpSp>
          <p:nvGrpSpPr>
            <p:cNvPr id="499" name="グループ化 498">
              <a:extLst>
                <a:ext uri="{FF2B5EF4-FFF2-40B4-BE49-F238E27FC236}">
                  <a16:creationId xmlns:a16="http://schemas.microsoft.com/office/drawing/2014/main" id="{83FDDE52-4258-3064-7E7E-A8266A01C944}"/>
                </a:ext>
              </a:extLst>
            </p:cNvPr>
            <p:cNvGrpSpPr/>
            <p:nvPr/>
          </p:nvGrpSpPr>
          <p:grpSpPr>
            <a:xfrm>
              <a:off x="6259696" y="5077632"/>
              <a:ext cx="1692462" cy="434772"/>
              <a:chOff x="5048250" y="5175249"/>
              <a:chExt cx="1692462" cy="434772"/>
            </a:xfrm>
          </p:grpSpPr>
          <p:grpSp>
            <p:nvGrpSpPr>
              <p:cNvPr id="100" name="グループ化 99">
                <a:extLst>
                  <a:ext uri="{FF2B5EF4-FFF2-40B4-BE49-F238E27FC236}">
                    <a16:creationId xmlns:a16="http://schemas.microsoft.com/office/drawing/2014/main" id="{8220BF5A-6A68-E7D0-F36C-3C5458A42B6D}"/>
                  </a:ext>
                </a:extLst>
              </p:cNvPr>
              <p:cNvGrpSpPr/>
              <p:nvPr/>
            </p:nvGrpSpPr>
            <p:grpSpPr>
              <a:xfrm>
                <a:off x="5048250" y="5175249"/>
                <a:ext cx="1692462" cy="269875"/>
                <a:chOff x="5092700" y="5184775"/>
                <a:chExt cx="1433624" cy="228601"/>
              </a:xfrm>
            </p:grpSpPr>
            <p:pic>
              <p:nvPicPr>
                <p:cNvPr id="106" name="図 105">
                  <a:extLst>
                    <a:ext uri="{FF2B5EF4-FFF2-40B4-BE49-F238E27FC236}">
                      <a16:creationId xmlns:a16="http://schemas.microsoft.com/office/drawing/2014/main" id="{55C362FA-AB58-C0F2-E8B9-61610F3051B6}"/>
                    </a:ext>
                  </a:extLst>
                </p:cNvPr>
                <p:cNvPicPr>
                  <a:picLocks noChangeAspect="1"/>
                </p:cNvPicPr>
                <p:nvPr/>
              </p:nvPicPr>
              <p:blipFill rotWithShape="1">
                <a:blip r:embed="rId21"/>
                <a:srcRect l="1745" t="17158" r="69054" b="64379"/>
                <a:stretch/>
              </p:blipFill>
              <p:spPr>
                <a:xfrm>
                  <a:off x="5092700" y="5184775"/>
                  <a:ext cx="457200" cy="228601"/>
                </a:xfrm>
                <a:prstGeom prst="rect">
                  <a:avLst/>
                </a:prstGeom>
              </p:spPr>
            </p:pic>
            <p:pic>
              <p:nvPicPr>
                <p:cNvPr id="107" name="図 106">
                  <a:extLst>
                    <a:ext uri="{FF2B5EF4-FFF2-40B4-BE49-F238E27FC236}">
                      <a16:creationId xmlns:a16="http://schemas.microsoft.com/office/drawing/2014/main" id="{B0709F5F-3F77-5BC9-FE72-02B66ED41654}"/>
                    </a:ext>
                  </a:extLst>
                </p:cNvPr>
                <p:cNvPicPr>
                  <a:picLocks noChangeAspect="1"/>
                </p:cNvPicPr>
                <p:nvPr/>
              </p:nvPicPr>
              <p:blipFill rotWithShape="1">
                <a:blip r:embed="rId21"/>
                <a:srcRect l="35407" t="17158" r="35392" b="64379"/>
                <a:stretch/>
              </p:blipFill>
              <p:spPr>
                <a:xfrm>
                  <a:off x="5580943" y="5184775"/>
                  <a:ext cx="457200" cy="228601"/>
                </a:xfrm>
                <a:prstGeom prst="rect">
                  <a:avLst/>
                </a:prstGeom>
              </p:spPr>
            </p:pic>
            <p:pic>
              <p:nvPicPr>
                <p:cNvPr id="108" name="図 107">
                  <a:extLst>
                    <a:ext uri="{FF2B5EF4-FFF2-40B4-BE49-F238E27FC236}">
                      <a16:creationId xmlns:a16="http://schemas.microsoft.com/office/drawing/2014/main" id="{766DE0CC-25B4-2B6C-B18F-6415D487AAED}"/>
                    </a:ext>
                  </a:extLst>
                </p:cNvPr>
                <p:cNvPicPr>
                  <a:picLocks noChangeAspect="1"/>
                </p:cNvPicPr>
                <p:nvPr/>
              </p:nvPicPr>
              <p:blipFill rotWithShape="1">
                <a:blip r:embed="rId21"/>
                <a:srcRect l="68866" t="17158" r="1933" b="64379"/>
                <a:stretch/>
              </p:blipFill>
              <p:spPr>
                <a:xfrm>
                  <a:off x="6069124" y="5184775"/>
                  <a:ext cx="457200" cy="228601"/>
                </a:xfrm>
                <a:prstGeom prst="rect">
                  <a:avLst/>
                </a:prstGeom>
              </p:spPr>
            </p:pic>
          </p:grpSp>
          <p:sp>
            <p:nvSpPr>
              <p:cNvPr id="101" name="Text Box 20">
                <a:extLst>
                  <a:ext uri="{FF2B5EF4-FFF2-40B4-BE49-F238E27FC236}">
                    <a16:creationId xmlns:a16="http://schemas.microsoft.com/office/drawing/2014/main" id="{0D28FCA8-D935-2A98-E96C-743796137484}"/>
                  </a:ext>
                </a:extLst>
              </p:cNvPr>
              <p:cNvSpPr txBox="1">
                <a:spLocks noChangeArrowheads="1"/>
              </p:cNvSpPr>
              <p:nvPr/>
            </p:nvSpPr>
            <p:spPr bwMode="auto">
              <a:xfrm>
                <a:off x="5057051" y="5456133"/>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ソフト</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ウォールナット柄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102" name="Text Box 20">
                <a:extLst>
                  <a:ext uri="{FF2B5EF4-FFF2-40B4-BE49-F238E27FC236}">
                    <a16:creationId xmlns:a16="http://schemas.microsoft.com/office/drawing/2014/main" id="{EA2282F3-A38E-AF90-1799-B901C0792F11}"/>
                  </a:ext>
                </a:extLst>
              </p:cNvPr>
              <p:cNvSpPr txBox="1">
                <a:spLocks noChangeArrowheads="1"/>
              </p:cNvSpPr>
              <p:nvPr/>
            </p:nvSpPr>
            <p:spPr bwMode="auto">
              <a:xfrm>
                <a:off x="56333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ウォールナット柄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103" name="Text Box 20">
                <a:extLst>
                  <a:ext uri="{FF2B5EF4-FFF2-40B4-BE49-F238E27FC236}">
                    <a16:creationId xmlns:a16="http://schemas.microsoft.com/office/drawing/2014/main" id="{3A12FA4C-8286-B1B6-CCF9-3C5DD0556299}"/>
                  </a:ext>
                </a:extLst>
              </p:cNvPr>
              <p:cNvSpPr txBox="1">
                <a:spLocks noChangeArrowheads="1"/>
              </p:cNvSpPr>
              <p:nvPr/>
            </p:nvSpPr>
            <p:spPr bwMode="auto">
              <a:xfrm>
                <a:off x="62036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チェリー柄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grpSp>
        <p:grpSp>
          <p:nvGrpSpPr>
            <p:cNvPr id="500" name="グループ化 499">
              <a:extLst>
                <a:ext uri="{FF2B5EF4-FFF2-40B4-BE49-F238E27FC236}">
                  <a16:creationId xmlns:a16="http://schemas.microsoft.com/office/drawing/2014/main" id="{2EB061E4-8B03-827D-2331-51CE6439DD6E}"/>
                </a:ext>
              </a:extLst>
            </p:cNvPr>
            <p:cNvGrpSpPr/>
            <p:nvPr/>
          </p:nvGrpSpPr>
          <p:grpSpPr>
            <a:xfrm>
              <a:off x="9146831" y="5077638"/>
              <a:ext cx="542601" cy="434766"/>
              <a:chOff x="5632260" y="5594308"/>
              <a:chExt cx="542601" cy="434766"/>
            </a:xfrm>
          </p:grpSpPr>
          <p:pic>
            <p:nvPicPr>
              <p:cNvPr id="98" name="図 97">
                <a:extLst>
                  <a:ext uri="{FF2B5EF4-FFF2-40B4-BE49-F238E27FC236}">
                    <a16:creationId xmlns:a16="http://schemas.microsoft.com/office/drawing/2014/main" id="{AD822990-7064-567B-3FE1-F0DD279AF57A}"/>
                  </a:ext>
                </a:extLst>
              </p:cNvPr>
              <p:cNvPicPr>
                <a:picLocks noChangeAspect="1"/>
              </p:cNvPicPr>
              <p:nvPr/>
            </p:nvPicPr>
            <p:blipFill rotWithShape="1">
              <a:blip r:embed="rId21"/>
              <a:srcRect l="1745" t="45830" r="69054" b="35707"/>
              <a:stretch/>
            </p:blipFill>
            <p:spPr>
              <a:xfrm>
                <a:off x="5632260" y="5594308"/>
                <a:ext cx="539747" cy="269875"/>
              </a:xfrm>
              <a:prstGeom prst="rect">
                <a:avLst/>
              </a:prstGeom>
            </p:spPr>
          </p:pic>
          <p:sp>
            <p:nvSpPr>
              <p:cNvPr id="99" name="Text Box 20">
                <a:extLst>
                  <a:ext uri="{FF2B5EF4-FFF2-40B4-BE49-F238E27FC236}">
                    <a16:creationId xmlns:a16="http://schemas.microsoft.com/office/drawing/2014/main" id="{12F85DC6-EF9B-6BD0-E93D-1C5ED54967D3}"/>
                  </a:ext>
                </a:extLst>
              </p:cNvPr>
              <p:cNvSpPr txBox="1">
                <a:spLocks noChangeArrowheads="1"/>
              </p:cNvSpPr>
              <p:nvPr/>
            </p:nvSpPr>
            <p:spPr bwMode="auto">
              <a:xfrm>
                <a:off x="5641061" y="587518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グレージュ</a:t>
                </a:r>
                <a:endParaRPr lang="en-US" altLang="ja-JP" sz="500"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アッシュ柄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nvGrpSpPr>
            <p:cNvPr id="501" name="グループ化 500">
              <a:extLst>
                <a:ext uri="{FF2B5EF4-FFF2-40B4-BE49-F238E27FC236}">
                  <a16:creationId xmlns:a16="http://schemas.microsoft.com/office/drawing/2014/main" id="{168CE341-1108-3EA4-7403-CAC1682ED0E8}"/>
                </a:ext>
              </a:extLst>
            </p:cNvPr>
            <p:cNvGrpSpPr/>
            <p:nvPr/>
          </p:nvGrpSpPr>
          <p:grpSpPr>
            <a:xfrm>
              <a:off x="7993378" y="5076775"/>
              <a:ext cx="542469" cy="357822"/>
              <a:chOff x="6781932" y="5076775"/>
              <a:chExt cx="542469" cy="357822"/>
            </a:xfrm>
          </p:grpSpPr>
          <p:pic>
            <p:nvPicPr>
              <p:cNvPr id="96" name="図 95">
                <a:extLst>
                  <a:ext uri="{FF2B5EF4-FFF2-40B4-BE49-F238E27FC236}">
                    <a16:creationId xmlns:a16="http://schemas.microsoft.com/office/drawing/2014/main" id="{8A767DC0-694C-E953-B943-FD7B815CDB9B}"/>
                  </a:ext>
                </a:extLst>
              </p:cNvPr>
              <p:cNvPicPr>
                <a:picLocks noChangeAspect="1"/>
              </p:cNvPicPr>
              <p:nvPr/>
            </p:nvPicPr>
            <p:blipFill rotWithShape="1">
              <a:blip r:embed="rId21"/>
              <a:srcRect l="35407" t="45178" r="35392" b="36359"/>
              <a:stretch/>
            </p:blipFill>
            <p:spPr>
              <a:xfrm>
                <a:off x="6781932" y="5076775"/>
                <a:ext cx="539747" cy="269875"/>
              </a:xfrm>
              <a:prstGeom prst="rect">
                <a:avLst/>
              </a:prstGeom>
            </p:spPr>
          </p:pic>
          <p:sp>
            <p:nvSpPr>
              <p:cNvPr id="97" name="Text Box 20">
                <a:extLst>
                  <a:ext uri="{FF2B5EF4-FFF2-40B4-BE49-F238E27FC236}">
                    <a16:creationId xmlns:a16="http://schemas.microsoft.com/office/drawing/2014/main" id="{B8144E15-A2EB-E33A-7548-A7E4426CFD84}"/>
                  </a:ext>
                </a:extLst>
              </p:cNvPr>
              <p:cNvSpPr txBox="1">
                <a:spLocks noChangeArrowheads="1"/>
              </p:cNvSpPr>
              <p:nvPr/>
            </p:nvSpPr>
            <p:spPr bwMode="auto">
              <a:xfrm>
                <a:off x="6790601" y="535765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イデアオーク柄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nvGrpSpPr>
            <p:cNvPr id="502" name="グループ化 501">
              <a:extLst>
                <a:ext uri="{FF2B5EF4-FFF2-40B4-BE49-F238E27FC236}">
                  <a16:creationId xmlns:a16="http://schemas.microsoft.com/office/drawing/2014/main" id="{59DAAEF1-80E0-60E1-F59D-04814FF17DA9}"/>
                </a:ext>
              </a:extLst>
            </p:cNvPr>
            <p:cNvGrpSpPr/>
            <p:nvPr/>
          </p:nvGrpSpPr>
          <p:grpSpPr>
            <a:xfrm>
              <a:off x="8572347" y="5077638"/>
              <a:ext cx="539747" cy="357822"/>
              <a:chOff x="5057776" y="5594308"/>
              <a:chExt cx="539747" cy="357822"/>
            </a:xfrm>
          </p:grpSpPr>
          <p:pic>
            <p:nvPicPr>
              <p:cNvPr id="94" name="図 93">
                <a:extLst>
                  <a:ext uri="{FF2B5EF4-FFF2-40B4-BE49-F238E27FC236}">
                    <a16:creationId xmlns:a16="http://schemas.microsoft.com/office/drawing/2014/main" id="{5F91B3F0-EF0B-78BC-C2CD-F7B97250BA69}"/>
                  </a:ext>
                </a:extLst>
              </p:cNvPr>
              <p:cNvPicPr>
                <a:picLocks noChangeAspect="1"/>
              </p:cNvPicPr>
              <p:nvPr/>
            </p:nvPicPr>
            <p:blipFill rotWithShape="1">
              <a:blip r:embed="rId21"/>
              <a:srcRect l="68866" t="46156" r="1933" b="35381"/>
              <a:stretch/>
            </p:blipFill>
            <p:spPr>
              <a:xfrm>
                <a:off x="5057776" y="5594308"/>
                <a:ext cx="539747" cy="269875"/>
              </a:xfrm>
              <a:prstGeom prst="rect">
                <a:avLst/>
              </a:prstGeom>
            </p:spPr>
          </p:pic>
          <p:sp>
            <p:nvSpPr>
              <p:cNvPr id="95" name="Text Box 20">
                <a:extLst>
                  <a:ext uri="{FF2B5EF4-FFF2-40B4-BE49-F238E27FC236}">
                    <a16:creationId xmlns:a16="http://schemas.microsoft.com/office/drawing/2014/main" id="{4B26EB40-1CCD-1FFC-AE34-6858C0C65988}"/>
                  </a:ext>
                </a:extLst>
              </p:cNvPr>
              <p:cNvSpPr txBox="1">
                <a:spLocks noChangeArrowheads="1"/>
              </p:cNvSpPr>
              <p:nvPr/>
            </p:nvSpPr>
            <p:spPr bwMode="auto">
              <a:xfrm>
                <a:off x="5060424" y="5875186"/>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メープル柄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nvGrpSpPr>
            <p:cNvPr id="503" name="グループ化 502">
              <a:extLst>
                <a:ext uri="{FF2B5EF4-FFF2-40B4-BE49-F238E27FC236}">
                  <a16:creationId xmlns:a16="http://schemas.microsoft.com/office/drawing/2014/main" id="{3633EAD2-B9EF-3E9D-2FA6-7D0548E2D3B6}"/>
                </a:ext>
              </a:extLst>
            </p:cNvPr>
            <p:cNvGrpSpPr/>
            <p:nvPr/>
          </p:nvGrpSpPr>
          <p:grpSpPr>
            <a:xfrm>
              <a:off x="7422083" y="5543597"/>
              <a:ext cx="1118863" cy="357828"/>
              <a:chOff x="5048251" y="5126773"/>
              <a:chExt cx="1118863" cy="357828"/>
            </a:xfrm>
          </p:grpSpPr>
          <p:grpSp>
            <p:nvGrpSpPr>
              <p:cNvPr id="87" name="グループ化 86">
                <a:extLst>
                  <a:ext uri="{FF2B5EF4-FFF2-40B4-BE49-F238E27FC236}">
                    <a16:creationId xmlns:a16="http://schemas.microsoft.com/office/drawing/2014/main" id="{61F91AD7-C507-64F9-8DB5-C2F684444BA5}"/>
                  </a:ext>
                </a:extLst>
              </p:cNvPr>
              <p:cNvGrpSpPr/>
              <p:nvPr/>
            </p:nvGrpSpPr>
            <p:grpSpPr>
              <a:xfrm>
                <a:off x="5048251" y="5126773"/>
                <a:ext cx="1116138" cy="269875"/>
                <a:chOff x="5092702" y="5143713"/>
                <a:chExt cx="945441" cy="228601"/>
              </a:xfrm>
            </p:grpSpPr>
            <p:pic>
              <p:nvPicPr>
                <p:cNvPr id="91" name="図 90">
                  <a:extLst>
                    <a:ext uri="{FF2B5EF4-FFF2-40B4-BE49-F238E27FC236}">
                      <a16:creationId xmlns:a16="http://schemas.microsoft.com/office/drawing/2014/main" id="{D76E659E-8943-1F02-FF88-7400A36BC22C}"/>
                    </a:ext>
                  </a:extLst>
                </p:cNvPr>
                <p:cNvPicPr>
                  <a:picLocks noChangeAspect="1"/>
                </p:cNvPicPr>
                <p:nvPr/>
              </p:nvPicPr>
              <p:blipFill rotWithShape="1">
                <a:blip r:embed="rId21"/>
                <a:srcRect l="1745" t="74502" r="69054" b="7035"/>
                <a:stretch/>
              </p:blipFill>
              <p:spPr>
                <a:xfrm>
                  <a:off x="5092702" y="5143713"/>
                  <a:ext cx="457200" cy="228601"/>
                </a:xfrm>
                <a:prstGeom prst="rect">
                  <a:avLst/>
                </a:prstGeom>
              </p:spPr>
            </p:pic>
            <p:pic>
              <p:nvPicPr>
                <p:cNvPr id="92" name="図 91">
                  <a:extLst>
                    <a:ext uri="{FF2B5EF4-FFF2-40B4-BE49-F238E27FC236}">
                      <a16:creationId xmlns:a16="http://schemas.microsoft.com/office/drawing/2014/main" id="{56589C83-4713-0921-E0BE-E2588DFEB7B1}"/>
                    </a:ext>
                  </a:extLst>
                </p:cNvPr>
                <p:cNvPicPr>
                  <a:picLocks noChangeAspect="1"/>
                </p:cNvPicPr>
                <p:nvPr/>
              </p:nvPicPr>
              <p:blipFill rotWithShape="1">
                <a:blip r:embed="rId21"/>
                <a:srcRect l="35407" t="73524" r="35392" b="8013"/>
                <a:stretch/>
              </p:blipFill>
              <p:spPr>
                <a:xfrm>
                  <a:off x="5580943" y="5143713"/>
                  <a:ext cx="457200" cy="228601"/>
                </a:xfrm>
                <a:prstGeom prst="rect">
                  <a:avLst/>
                </a:prstGeom>
              </p:spPr>
            </p:pic>
          </p:grpSp>
          <p:sp>
            <p:nvSpPr>
              <p:cNvPr id="88" name="Text Box 20">
                <a:extLst>
                  <a:ext uri="{FF2B5EF4-FFF2-40B4-BE49-F238E27FC236}">
                    <a16:creationId xmlns:a16="http://schemas.microsoft.com/office/drawing/2014/main" id="{0864D3E0-941B-92ED-09E6-C70F52C9010D}"/>
                  </a:ext>
                </a:extLst>
              </p:cNvPr>
              <p:cNvSpPr txBox="1">
                <a:spLocks noChangeArrowheads="1"/>
              </p:cNvSpPr>
              <p:nvPr/>
            </p:nvSpPr>
            <p:spPr bwMode="auto">
              <a:xfrm>
                <a:off x="5057051" y="5407657"/>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ホワイトオーク柄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89" name="Text Box 20">
                <a:extLst>
                  <a:ext uri="{FF2B5EF4-FFF2-40B4-BE49-F238E27FC236}">
                    <a16:creationId xmlns:a16="http://schemas.microsoft.com/office/drawing/2014/main" id="{67DFD3E1-4B0D-6DAE-037E-321AEEF13AC2}"/>
                  </a:ext>
                </a:extLst>
              </p:cNvPr>
              <p:cNvSpPr txBox="1">
                <a:spLocks noChangeArrowheads="1"/>
              </p:cNvSpPr>
              <p:nvPr/>
            </p:nvSpPr>
            <p:spPr bwMode="auto">
              <a:xfrm>
                <a:off x="5633314" y="5407657"/>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ホワイトアッシュ柄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grpSp>
        <p:grpSp>
          <p:nvGrpSpPr>
            <p:cNvPr id="505" name="グループ化 504">
              <a:extLst>
                <a:ext uri="{FF2B5EF4-FFF2-40B4-BE49-F238E27FC236}">
                  <a16:creationId xmlns:a16="http://schemas.microsoft.com/office/drawing/2014/main" id="{941E041E-B846-B6BC-9723-16346802F0D8}"/>
                </a:ext>
              </a:extLst>
            </p:cNvPr>
            <p:cNvGrpSpPr/>
            <p:nvPr/>
          </p:nvGrpSpPr>
          <p:grpSpPr>
            <a:xfrm>
              <a:off x="6279384" y="5989440"/>
              <a:ext cx="2240757" cy="473675"/>
              <a:chOff x="7397716" y="4931987"/>
              <a:chExt cx="2240757" cy="473675"/>
            </a:xfrm>
          </p:grpSpPr>
          <p:grpSp>
            <p:nvGrpSpPr>
              <p:cNvPr id="72" name="グループ化 71">
                <a:extLst>
                  <a:ext uri="{FF2B5EF4-FFF2-40B4-BE49-F238E27FC236}">
                    <a16:creationId xmlns:a16="http://schemas.microsoft.com/office/drawing/2014/main" id="{462024B4-BD23-CE23-3296-5DE568065E3A}"/>
                  </a:ext>
                </a:extLst>
              </p:cNvPr>
              <p:cNvGrpSpPr/>
              <p:nvPr/>
            </p:nvGrpSpPr>
            <p:grpSpPr>
              <a:xfrm>
                <a:off x="7397716" y="4931987"/>
                <a:ext cx="2240757" cy="473675"/>
                <a:chOff x="6838950" y="5060653"/>
                <a:chExt cx="2240757" cy="473675"/>
              </a:xfrm>
            </p:grpSpPr>
            <p:pic>
              <p:nvPicPr>
                <p:cNvPr id="74" name="図 73">
                  <a:extLst>
                    <a:ext uri="{FF2B5EF4-FFF2-40B4-BE49-F238E27FC236}">
                      <a16:creationId xmlns:a16="http://schemas.microsoft.com/office/drawing/2014/main" id="{1CF75F47-7645-9779-5F95-AB8D5FC7DFCF}"/>
                    </a:ext>
                  </a:extLst>
                </p:cNvPr>
                <p:cNvPicPr>
                  <a:picLocks noChangeAspect="1"/>
                </p:cNvPicPr>
                <p:nvPr/>
              </p:nvPicPr>
              <p:blipFill rotWithShape="1">
                <a:blip r:embed="rId22"/>
                <a:srcRect l="1936" t="19630" r="69443" b="56254"/>
                <a:stretch/>
              </p:blipFill>
              <p:spPr>
                <a:xfrm>
                  <a:off x="6838950" y="5060653"/>
                  <a:ext cx="533400" cy="315129"/>
                </a:xfrm>
                <a:prstGeom prst="rect">
                  <a:avLst/>
                </a:prstGeom>
              </p:spPr>
            </p:pic>
            <p:pic>
              <p:nvPicPr>
                <p:cNvPr id="75" name="図 74">
                  <a:extLst>
                    <a:ext uri="{FF2B5EF4-FFF2-40B4-BE49-F238E27FC236}">
                      <a16:creationId xmlns:a16="http://schemas.microsoft.com/office/drawing/2014/main" id="{D0766364-81DF-C830-1A47-B3CB729713F1}"/>
                    </a:ext>
                  </a:extLst>
                </p:cNvPr>
                <p:cNvPicPr>
                  <a:picLocks noChangeAspect="1"/>
                </p:cNvPicPr>
                <p:nvPr/>
              </p:nvPicPr>
              <p:blipFill rotWithShape="1">
                <a:blip r:embed="rId22"/>
                <a:srcRect l="35412" t="19630" r="35967" b="56254"/>
                <a:stretch/>
              </p:blipFill>
              <p:spPr>
                <a:xfrm>
                  <a:off x="7410798" y="5060653"/>
                  <a:ext cx="533400" cy="315129"/>
                </a:xfrm>
                <a:prstGeom prst="rect">
                  <a:avLst/>
                </a:prstGeom>
              </p:spPr>
            </p:pic>
            <p:pic>
              <p:nvPicPr>
                <p:cNvPr id="76" name="図 75">
                  <a:extLst>
                    <a:ext uri="{FF2B5EF4-FFF2-40B4-BE49-F238E27FC236}">
                      <a16:creationId xmlns:a16="http://schemas.microsoft.com/office/drawing/2014/main" id="{BB0D4B28-F9E7-D0D4-D74D-F56A28DDF6A5}"/>
                    </a:ext>
                  </a:extLst>
                </p:cNvPr>
                <p:cNvPicPr>
                  <a:picLocks noChangeAspect="1"/>
                </p:cNvPicPr>
                <p:nvPr/>
              </p:nvPicPr>
              <p:blipFill rotWithShape="1">
                <a:blip r:embed="rId22"/>
                <a:srcRect l="67866" t="19630" r="3513" b="56254"/>
                <a:stretch/>
              </p:blipFill>
              <p:spPr>
                <a:xfrm>
                  <a:off x="7977336" y="5060653"/>
                  <a:ext cx="533400" cy="315129"/>
                </a:xfrm>
                <a:prstGeom prst="rect">
                  <a:avLst/>
                </a:prstGeom>
              </p:spPr>
            </p:pic>
            <p:sp>
              <p:nvSpPr>
                <p:cNvPr id="77" name="Text Box 20">
                  <a:extLst>
                    <a:ext uri="{FF2B5EF4-FFF2-40B4-BE49-F238E27FC236}">
                      <a16:creationId xmlns:a16="http://schemas.microsoft.com/office/drawing/2014/main" id="{A287C653-9B9B-49BD-88D6-6108B7CA1287}"/>
                    </a:ext>
                  </a:extLst>
                </p:cNvPr>
                <p:cNvSpPr txBox="1">
                  <a:spLocks noChangeArrowheads="1"/>
                </p:cNvSpPr>
                <p:nvPr/>
              </p:nvSpPr>
              <p:spPr bwMode="auto">
                <a:xfrm>
                  <a:off x="6847751" y="5380440"/>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ブラック</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78" name="Text Box 20">
                  <a:extLst>
                    <a:ext uri="{FF2B5EF4-FFF2-40B4-BE49-F238E27FC236}">
                      <a16:creationId xmlns:a16="http://schemas.microsoft.com/office/drawing/2014/main" id="{F8B66B82-0A33-9805-D954-26FABBBCA2C0}"/>
                    </a:ext>
                  </a:extLst>
                </p:cNvPr>
                <p:cNvSpPr txBox="1">
                  <a:spLocks noChangeArrowheads="1"/>
                </p:cNvSpPr>
                <p:nvPr/>
              </p:nvSpPr>
              <p:spPr bwMode="auto">
                <a:xfrm>
                  <a:off x="7422987" y="5380440"/>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ネイビー</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79" name="Text Box 20">
                  <a:extLst>
                    <a:ext uri="{FF2B5EF4-FFF2-40B4-BE49-F238E27FC236}">
                      <a16:creationId xmlns:a16="http://schemas.microsoft.com/office/drawing/2014/main" id="{8AEEBD29-AA6F-6B39-23A5-D01C7BD49439}"/>
                    </a:ext>
                  </a:extLst>
                </p:cNvPr>
                <p:cNvSpPr txBox="1">
                  <a:spLocks noChangeArrowheads="1"/>
                </p:cNvSpPr>
                <p:nvPr/>
              </p:nvSpPr>
              <p:spPr bwMode="auto">
                <a:xfrm>
                  <a:off x="7991625" y="5380440"/>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ブルーグレー</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80" name="Text Box 20">
                  <a:extLst>
                    <a:ext uri="{FF2B5EF4-FFF2-40B4-BE49-F238E27FC236}">
                      <a16:creationId xmlns:a16="http://schemas.microsoft.com/office/drawing/2014/main" id="{AC97045B-328C-60C3-A4D4-3572741235B1}"/>
                    </a:ext>
                  </a:extLst>
                </p:cNvPr>
                <p:cNvSpPr txBox="1">
                  <a:spLocks noChangeArrowheads="1"/>
                </p:cNvSpPr>
                <p:nvPr/>
              </p:nvSpPr>
              <p:spPr bwMode="auto">
                <a:xfrm>
                  <a:off x="8545907" y="5380440"/>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ペールグリーン</a:t>
                  </a:r>
                  <a:endParaRPr lang="en-US" altLang="ja-JP" sz="500" dirty="0">
                    <a:solidFill>
                      <a:srgbClr val="FF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grpSp>
          <p:pic>
            <p:nvPicPr>
              <p:cNvPr id="73" name="図 72">
                <a:extLst>
                  <a:ext uri="{FF2B5EF4-FFF2-40B4-BE49-F238E27FC236}">
                    <a16:creationId xmlns:a16="http://schemas.microsoft.com/office/drawing/2014/main" id="{8447677A-5554-F05A-6D40-A08EDE43A085}"/>
                  </a:ext>
                </a:extLst>
              </p:cNvPr>
              <p:cNvPicPr>
                <a:picLocks noChangeAspect="1"/>
              </p:cNvPicPr>
              <p:nvPr/>
            </p:nvPicPr>
            <p:blipFill>
              <a:blip r:embed="rId23"/>
              <a:srcRect l="9252" r="9819"/>
              <a:stretch>
                <a:fillRect/>
              </a:stretch>
            </p:blipFill>
            <p:spPr>
              <a:xfrm>
                <a:off x="9122521" y="4936178"/>
                <a:ext cx="515952" cy="305734"/>
              </a:xfrm>
              <a:prstGeom prst="rect">
                <a:avLst/>
              </a:prstGeom>
            </p:spPr>
          </p:pic>
        </p:grpSp>
        <p:grpSp>
          <p:nvGrpSpPr>
            <p:cNvPr id="64" name="グループ化 63">
              <a:extLst>
                <a:ext uri="{FF2B5EF4-FFF2-40B4-BE49-F238E27FC236}">
                  <a16:creationId xmlns:a16="http://schemas.microsoft.com/office/drawing/2014/main" id="{93787B84-30CB-D089-4B45-9966AF271CB4}"/>
                </a:ext>
              </a:extLst>
            </p:cNvPr>
            <p:cNvGrpSpPr/>
            <p:nvPr/>
          </p:nvGrpSpPr>
          <p:grpSpPr>
            <a:xfrm>
              <a:off x="6268497" y="5549873"/>
              <a:ext cx="554699" cy="430725"/>
              <a:chOff x="6195613" y="5549873"/>
              <a:chExt cx="554699" cy="430725"/>
            </a:xfrm>
          </p:grpSpPr>
          <p:sp>
            <p:nvSpPr>
              <p:cNvPr id="68" name="Text Box 20">
                <a:extLst>
                  <a:ext uri="{FF2B5EF4-FFF2-40B4-BE49-F238E27FC236}">
                    <a16:creationId xmlns:a16="http://schemas.microsoft.com/office/drawing/2014/main" id="{0FD434C5-ED7C-DA7D-C1EA-5F1E95D0B63E}"/>
                  </a:ext>
                </a:extLst>
              </p:cNvPr>
              <p:cNvSpPr txBox="1">
                <a:spLocks noChangeArrowheads="1"/>
              </p:cNvSpPr>
              <p:nvPr/>
            </p:nvSpPr>
            <p:spPr bwMode="auto">
              <a:xfrm>
                <a:off x="6195613" y="5826710"/>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グレージュ</a:t>
                </a:r>
                <a:endParaRPr lang="en-US" altLang="ja-JP" sz="500" dirty="0">
                  <a:solidFill>
                    <a:srgbClr val="FF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pic>
            <p:nvPicPr>
              <p:cNvPr id="69" name="図 68">
                <a:extLst>
                  <a:ext uri="{FF2B5EF4-FFF2-40B4-BE49-F238E27FC236}">
                    <a16:creationId xmlns:a16="http://schemas.microsoft.com/office/drawing/2014/main" id="{E4A7A2A6-B600-B9F6-AE5E-36D7A5565066}"/>
                  </a:ext>
                </a:extLst>
              </p:cNvPr>
              <p:cNvPicPr>
                <a:picLocks noChangeAspect="1"/>
              </p:cNvPicPr>
              <p:nvPr/>
            </p:nvPicPr>
            <p:blipFill>
              <a:blip r:embed="rId24"/>
              <a:srcRect r="1785"/>
              <a:stretch>
                <a:fillRect/>
              </a:stretch>
            </p:blipFill>
            <p:spPr>
              <a:xfrm>
                <a:off x="6197261" y="5549873"/>
                <a:ext cx="553051" cy="265038"/>
              </a:xfrm>
              <a:prstGeom prst="rect">
                <a:avLst/>
              </a:prstGeom>
            </p:spPr>
          </p:pic>
        </p:grpSp>
        <p:grpSp>
          <p:nvGrpSpPr>
            <p:cNvPr id="65" name="グループ化 64">
              <a:extLst>
                <a:ext uri="{FF2B5EF4-FFF2-40B4-BE49-F238E27FC236}">
                  <a16:creationId xmlns:a16="http://schemas.microsoft.com/office/drawing/2014/main" id="{FA92F365-6813-BD3E-9D85-74F4617433AF}"/>
                </a:ext>
              </a:extLst>
            </p:cNvPr>
            <p:cNvGrpSpPr/>
            <p:nvPr/>
          </p:nvGrpSpPr>
          <p:grpSpPr>
            <a:xfrm>
              <a:off x="6868198" y="5549873"/>
              <a:ext cx="533800" cy="353781"/>
              <a:chOff x="6795314" y="5549873"/>
              <a:chExt cx="533800" cy="353781"/>
            </a:xfrm>
          </p:grpSpPr>
          <p:sp>
            <p:nvSpPr>
              <p:cNvPr id="66" name="Text Box 20">
                <a:extLst>
                  <a:ext uri="{FF2B5EF4-FFF2-40B4-BE49-F238E27FC236}">
                    <a16:creationId xmlns:a16="http://schemas.microsoft.com/office/drawing/2014/main" id="{6CBA79A8-BAD1-F577-65DD-C307667E249C}"/>
                  </a:ext>
                </a:extLst>
              </p:cNvPr>
              <p:cNvSpPr txBox="1">
                <a:spLocks noChangeArrowheads="1"/>
              </p:cNvSpPr>
              <p:nvPr/>
            </p:nvSpPr>
            <p:spPr bwMode="auto">
              <a:xfrm>
                <a:off x="6795314" y="5826710"/>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ラピスグレー柄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pic>
            <p:nvPicPr>
              <p:cNvPr id="67" name="図 66">
                <a:extLst>
                  <a:ext uri="{FF2B5EF4-FFF2-40B4-BE49-F238E27FC236}">
                    <a16:creationId xmlns:a16="http://schemas.microsoft.com/office/drawing/2014/main" id="{15EC5155-D44A-6F53-8F0C-522C022B7900}"/>
                  </a:ext>
                </a:extLst>
              </p:cNvPr>
              <p:cNvPicPr>
                <a:picLocks noChangeAspect="1"/>
              </p:cNvPicPr>
              <p:nvPr/>
            </p:nvPicPr>
            <p:blipFill>
              <a:blip r:embed="rId25"/>
              <a:srcRect r="5566"/>
              <a:stretch>
                <a:fillRect/>
              </a:stretch>
            </p:blipFill>
            <p:spPr>
              <a:xfrm>
                <a:off x="6795314" y="5549873"/>
                <a:ext cx="522267" cy="265038"/>
              </a:xfrm>
              <a:prstGeom prst="rect">
                <a:avLst/>
              </a:prstGeom>
            </p:spPr>
          </p:pic>
        </p:grpSp>
      </p:grpSp>
      <p:grpSp>
        <p:nvGrpSpPr>
          <p:cNvPr id="525" name="グループ化 524">
            <a:extLst>
              <a:ext uri="{FF2B5EF4-FFF2-40B4-BE49-F238E27FC236}">
                <a16:creationId xmlns:a16="http://schemas.microsoft.com/office/drawing/2014/main" id="{25F928BB-0C81-632F-BCEB-211DF5023015}"/>
              </a:ext>
            </a:extLst>
          </p:cNvPr>
          <p:cNvGrpSpPr/>
          <p:nvPr/>
        </p:nvGrpSpPr>
        <p:grpSpPr>
          <a:xfrm>
            <a:off x="5304338" y="5025574"/>
            <a:ext cx="544031" cy="1353502"/>
            <a:chOff x="5049020" y="5117557"/>
            <a:chExt cx="544031" cy="1353502"/>
          </a:xfrm>
        </p:grpSpPr>
        <p:grpSp>
          <p:nvGrpSpPr>
            <p:cNvPr id="515" name="グループ化 514">
              <a:extLst>
                <a:ext uri="{FF2B5EF4-FFF2-40B4-BE49-F238E27FC236}">
                  <a16:creationId xmlns:a16="http://schemas.microsoft.com/office/drawing/2014/main" id="{7FFF4087-441B-4B72-203B-BAC1B8DE06C4}"/>
                </a:ext>
              </a:extLst>
            </p:cNvPr>
            <p:cNvGrpSpPr/>
            <p:nvPr/>
          </p:nvGrpSpPr>
          <p:grpSpPr>
            <a:xfrm>
              <a:off x="5049020" y="5117557"/>
              <a:ext cx="541941" cy="874630"/>
              <a:chOff x="8584039" y="5589870"/>
              <a:chExt cx="541941" cy="874630"/>
            </a:xfrm>
          </p:grpSpPr>
          <p:grpSp>
            <p:nvGrpSpPr>
              <p:cNvPr id="516" name="グループ化 515">
                <a:extLst>
                  <a:ext uri="{FF2B5EF4-FFF2-40B4-BE49-F238E27FC236}">
                    <a16:creationId xmlns:a16="http://schemas.microsoft.com/office/drawing/2014/main" id="{10D29C35-7C60-839D-D76E-EB6F3FDE70A8}"/>
                  </a:ext>
                </a:extLst>
              </p:cNvPr>
              <p:cNvGrpSpPr/>
              <p:nvPr/>
            </p:nvGrpSpPr>
            <p:grpSpPr>
              <a:xfrm>
                <a:off x="8592029" y="5589870"/>
                <a:ext cx="533951" cy="400691"/>
                <a:chOff x="8592029" y="5589870"/>
                <a:chExt cx="533951" cy="400691"/>
              </a:xfrm>
            </p:grpSpPr>
            <p:pic>
              <p:nvPicPr>
                <p:cNvPr id="520" name="図 519">
                  <a:extLst>
                    <a:ext uri="{FF2B5EF4-FFF2-40B4-BE49-F238E27FC236}">
                      <a16:creationId xmlns:a16="http://schemas.microsoft.com/office/drawing/2014/main" id="{759D7153-F9AF-7E7D-296E-8F3D5B5A547A}"/>
                    </a:ext>
                  </a:extLst>
                </p:cNvPr>
                <p:cNvPicPr>
                  <a:picLocks noChangeAspect="1"/>
                </p:cNvPicPr>
                <p:nvPr/>
              </p:nvPicPr>
              <p:blipFill rotWithShape="1">
                <a:blip r:embed="rId26"/>
                <a:srcRect l="2658" t="18674" r="68562" b="56770"/>
                <a:stretch/>
              </p:blipFill>
              <p:spPr>
                <a:xfrm>
                  <a:off x="8592029" y="5589870"/>
                  <a:ext cx="523875" cy="323851"/>
                </a:xfrm>
                <a:prstGeom prst="rect">
                  <a:avLst/>
                </a:prstGeom>
              </p:spPr>
            </p:pic>
            <p:sp>
              <p:nvSpPr>
                <p:cNvPr id="521" name="Text Box 20">
                  <a:extLst>
                    <a:ext uri="{FF2B5EF4-FFF2-40B4-BE49-F238E27FC236}">
                      <a16:creationId xmlns:a16="http://schemas.microsoft.com/office/drawing/2014/main" id="{B2902B41-8A15-360C-F3A1-1898B6A079B1}"/>
                    </a:ext>
                  </a:extLst>
                </p:cNvPr>
                <p:cNvSpPr txBox="1">
                  <a:spLocks noChangeArrowheads="1"/>
                </p:cNvSpPr>
                <p:nvPr/>
              </p:nvSpPr>
              <p:spPr bwMode="auto">
                <a:xfrm>
                  <a:off x="8592180" y="5913617"/>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ソイルブラック柄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nvGrpSpPr>
              <p:cNvPr id="517" name="グループ化 516">
                <a:extLst>
                  <a:ext uri="{FF2B5EF4-FFF2-40B4-BE49-F238E27FC236}">
                    <a16:creationId xmlns:a16="http://schemas.microsoft.com/office/drawing/2014/main" id="{ED6F667A-F721-3435-D8C9-1A6D910CB6DE}"/>
                  </a:ext>
                </a:extLst>
              </p:cNvPr>
              <p:cNvGrpSpPr/>
              <p:nvPr/>
            </p:nvGrpSpPr>
            <p:grpSpPr>
              <a:xfrm>
                <a:off x="8584039" y="6063809"/>
                <a:ext cx="533800" cy="400691"/>
                <a:chOff x="8584039" y="6063809"/>
                <a:chExt cx="533800" cy="400691"/>
              </a:xfrm>
            </p:grpSpPr>
            <p:pic>
              <p:nvPicPr>
                <p:cNvPr id="518" name="図 517">
                  <a:extLst>
                    <a:ext uri="{FF2B5EF4-FFF2-40B4-BE49-F238E27FC236}">
                      <a16:creationId xmlns:a16="http://schemas.microsoft.com/office/drawing/2014/main" id="{ABD6BE53-7368-41DE-D935-B1C312452343}"/>
                    </a:ext>
                  </a:extLst>
                </p:cNvPr>
                <p:cNvPicPr>
                  <a:picLocks noChangeAspect="1"/>
                </p:cNvPicPr>
                <p:nvPr/>
              </p:nvPicPr>
              <p:blipFill rotWithShape="1">
                <a:blip r:embed="rId26"/>
                <a:srcRect l="35886" t="18674" r="35334" b="56770"/>
                <a:stretch/>
              </p:blipFill>
              <p:spPr>
                <a:xfrm>
                  <a:off x="8588802" y="6063809"/>
                  <a:ext cx="523875" cy="323851"/>
                </a:xfrm>
                <a:prstGeom prst="rect">
                  <a:avLst/>
                </a:prstGeom>
              </p:spPr>
            </p:pic>
            <p:sp>
              <p:nvSpPr>
                <p:cNvPr id="519" name="Text Box 20">
                  <a:extLst>
                    <a:ext uri="{FF2B5EF4-FFF2-40B4-BE49-F238E27FC236}">
                      <a16:creationId xmlns:a16="http://schemas.microsoft.com/office/drawing/2014/main" id="{18790A45-C1B9-1C69-8DD1-4608E16C2597}"/>
                    </a:ext>
                  </a:extLst>
                </p:cNvPr>
                <p:cNvSpPr txBox="1">
                  <a:spLocks noChangeArrowheads="1"/>
                </p:cNvSpPr>
                <p:nvPr/>
              </p:nvSpPr>
              <p:spPr bwMode="auto">
                <a:xfrm>
                  <a:off x="8584039" y="6387556"/>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パールグレー柄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grpSp>
          <p:nvGrpSpPr>
            <p:cNvPr id="524" name="グループ化 523">
              <a:extLst>
                <a:ext uri="{FF2B5EF4-FFF2-40B4-BE49-F238E27FC236}">
                  <a16:creationId xmlns:a16="http://schemas.microsoft.com/office/drawing/2014/main" id="{B44BF44B-AD4E-1A19-8E4C-F22873340736}"/>
                </a:ext>
              </a:extLst>
            </p:cNvPr>
            <p:cNvGrpSpPr/>
            <p:nvPr/>
          </p:nvGrpSpPr>
          <p:grpSpPr>
            <a:xfrm>
              <a:off x="5053304" y="6113231"/>
              <a:ext cx="539747" cy="357828"/>
              <a:chOff x="5053304" y="6113231"/>
              <a:chExt cx="539747" cy="357828"/>
            </a:xfrm>
          </p:grpSpPr>
          <p:pic>
            <p:nvPicPr>
              <p:cNvPr id="522" name="図 521">
                <a:extLst>
                  <a:ext uri="{FF2B5EF4-FFF2-40B4-BE49-F238E27FC236}">
                    <a16:creationId xmlns:a16="http://schemas.microsoft.com/office/drawing/2014/main" id="{3C55F9F7-1356-8197-0210-8FE634812845}"/>
                  </a:ext>
                </a:extLst>
              </p:cNvPr>
              <p:cNvPicPr>
                <a:picLocks noChangeAspect="1"/>
              </p:cNvPicPr>
              <p:nvPr/>
            </p:nvPicPr>
            <p:blipFill rotWithShape="1">
              <a:blip r:embed="rId21"/>
              <a:srcRect l="68866" t="74502" r="1933" b="7035"/>
              <a:stretch/>
            </p:blipFill>
            <p:spPr>
              <a:xfrm>
                <a:off x="5053304" y="6113231"/>
                <a:ext cx="539747" cy="269875"/>
              </a:xfrm>
              <a:prstGeom prst="rect">
                <a:avLst/>
              </a:prstGeom>
              <a:ln w="3175">
                <a:solidFill>
                  <a:schemeClr val="tx1">
                    <a:lumMod val="65000"/>
                    <a:lumOff val="35000"/>
                  </a:schemeClr>
                </a:solidFill>
              </a:ln>
            </p:spPr>
          </p:pic>
          <p:sp>
            <p:nvSpPr>
              <p:cNvPr id="523" name="Text Box 20">
                <a:extLst>
                  <a:ext uri="{FF2B5EF4-FFF2-40B4-BE49-F238E27FC236}">
                    <a16:creationId xmlns:a16="http://schemas.microsoft.com/office/drawing/2014/main" id="{5D96DE1A-3C2B-A1A2-0D83-C4847F2BE018}"/>
                  </a:ext>
                </a:extLst>
              </p:cNvPr>
              <p:cNvSpPr txBox="1">
                <a:spLocks noChangeArrowheads="1"/>
              </p:cNvSpPr>
              <p:nvPr/>
            </p:nvSpPr>
            <p:spPr bwMode="auto">
              <a:xfrm>
                <a:off x="5055954" y="6394115"/>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err="1">
                    <a:solidFill>
                      <a:prstClr val="black"/>
                    </a:solidFill>
                    <a:latin typeface="ＭＳ Ｐゴシック" panose="020B0600070205080204" pitchFamily="50" charset="-128"/>
                    <a:ea typeface="ＭＳ Ｐゴシック" panose="020B0600070205080204" pitchFamily="50" charset="-128"/>
                  </a:rPr>
                  <a:t>しっ</a:t>
                </a:r>
                <a:r>
                  <a:rPr lang="ja-JP" altLang="en-US" sz="500" dirty="0">
                    <a:solidFill>
                      <a:prstClr val="black"/>
                    </a:solidFill>
                    <a:latin typeface="ＭＳ Ｐゴシック" panose="020B0600070205080204" pitchFamily="50" charset="-128"/>
                    <a:ea typeface="ＭＳ Ｐゴシック" panose="020B0600070205080204" pitchFamily="50" charset="-128"/>
                  </a:rPr>
                  <a:t>くいホワイト柄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grpSp>
      </p:grpSp>
      <p:pic>
        <p:nvPicPr>
          <p:cNvPr id="539" name="図 538">
            <a:extLst>
              <a:ext uri="{FF2B5EF4-FFF2-40B4-BE49-F238E27FC236}">
                <a16:creationId xmlns:a16="http://schemas.microsoft.com/office/drawing/2014/main" id="{E1FB4DAC-7824-E0BD-1C6B-00AB4D4F897B}"/>
              </a:ext>
            </a:extLst>
          </p:cNvPr>
          <p:cNvPicPr>
            <a:picLocks noChangeAspect="1"/>
          </p:cNvPicPr>
          <p:nvPr/>
        </p:nvPicPr>
        <p:blipFill>
          <a:blip r:embed="rId27"/>
          <a:srcRect l="1" r="6884"/>
          <a:stretch>
            <a:fillRect/>
          </a:stretch>
        </p:blipFill>
        <p:spPr>
          <a:xfrm>
            <a:off x="235497" y="6012220"/>
            <a:ext cx="646952" cy="597262"/>
          </a:xfrm>
          <a:prstGeom prst="rect">
            <a:avLst/>
          </a:prstGeom>
        </p:spPr>
      </p:pic>
      <p:pic>
        <p:nvPicPr>
          <p:cNvPr id="541" name="図 540">
            <a:extLst>
              <a:ext uri="{FF2B5EF4-FFF2-40B4-BE49-F238E27FC236}">
                <a16:creationId xmlns:a16="http://schemas.microsoft.com/office/drawing/2014/main" id="{81057682-AEE2-0408-0357-A688E489B1A9}"/>
              </a:ext>
            </a:extLst>
          </p:cNvPr>
          <p:cNvPicPr>
            <a:picLocks noChangeAspect="1"/>
          </p:cNvPicPr>
          <p:nvPr/>
        </p:nvPicPr>
        <p:blipFill>
          <a:blip r:embed="rId28"/>
          <a:stretch>
            <a:fillRect/>
          </a:stretch>
        </p:blipFill>
        <p:spPr>
          <a:xfrm>
            <a:off x="221072" y="5847715"/>
            <a:ext cx="157456" cy="92333"/>
          </a:xfrm>
          <a:prstGeom prst="rect">
            <a:avLst/>
          </a:prstGeom>
        </p:spPr>
      </p:pic>
      <p:pic>
        <p:nvPicPr>
          <p:cNvPr id="546" name="図 545">
            <a:extLst>
              <a:ext uri="{FF2B5EF4-FFF2-40B4-BE49-F238E27FC236}">
                <a16:creationId xmlns:a16="http://schemas.microsoft.com/office/drawing/2014/main" id="{98F34057-B85B-A321-8753-6E26EC73ACDF}"/>
              </a:ext>
            </a:extLst>
          </p:cNvPr>
          <p:cNvPicPr>
            <a:picLocks noChangeAspect="1"/>
          </p:cNvPicPr>
          <p:nvPr/>
        </p:nvPicPr>
        <p:blipFill rotWithShape="1">
          <a:blip r:embed="rId29">
            <a:extLst>
              <a:ext uri="{28A0092B-C50C-407E-A947-70E740481C1C}">
                <a14:useLocalDpi xmlns:a14="http://schemas.microsoft.com/office/drawing/2010/main" val="0"/>
              </a:ext>
            </a:extLst>
          </a:blip>
          <a:srcRect b="58152"/>
          <a:stretch/>
        </p:blipFill>
        <p:spPr>
          <a:xfrm>
            <a:off x="209550" y="827426"/>
            <a:ext cx="1399639" cy="338906"/>
          </a:xfrm>
          <a:prstGeom prst="rect">
            <a:avLst/>
          </a:prstGeom>
        </p:spPr>
      </p:pic>
      <p:grpSp>
        <p:nvGrpSpPr>
          <p:cNvPr id="562" name="グループ化 561">
            <a:extLst>
              <a:ext uri="{FF2B5EF4-FFF2-40B4-BE49-F238E27FC236}">
                <a16:creationId xmlns:a16="http://schemas.microsoft.com/office/drawing/2014/main" id="{62E74103-4645-AC2F-87D0-57C7009A7EEC}"/>
              </a:ext>
            </a:extLst>
          </p:cNvPr>
          <p:cNvGrpSpPr/>
          <p:nvPr/>
        </p:nvGrpSpPr>
        <p:grpSpPr>
          <a:xfrm>
            <a:off x="3375592" y="3434668"/>
            <a:ext cx="6384634" cy="1206906"/>
            <a:chOff x="3375592" y="3434668"/>
            <a:chExt cx="6384634" cy="1206906"/>
          </a:xfrm>
        </p:grpSpPr>
        <p:grpSp>
          <p:nvGrpSpPr>
            <p:cNvPr id="1068" name="グループ化 1067"/>
            <p:cNvGrpSpPr/>
            <p:nvPr/>
          </p:nvGrpSpPr>
          <p:grpSpPr>
            <a:xfrm>
              <a:off x="3375592" y="3434668"/>
              <a:ext cx="6384634" cy="1206906"/>
              <a:chOff x="3375592" y="3434668"/>
              <a:chExt cx="6384634" cy="1206906"/>
            </a:xfrm>
          </p:grpSpPr>
          <p:sp>
            <p:nvSpPr>
              <p:cNvPr id="304" name="Rectangle 14"/>
              <p:cNvSpPr>
                <a:spLocks noChangeArrowheads="1"/>
              </p:cNvSpPr>
              <p:nvPr/>
            </p:nvSpPr>
            <p:spPr bwMode="auto">
              <a:xfrm>
                <a:off x="3375592" y="3434668"/>
                <a:ext cx="6384634" cy="1206906"/>
              </a:xfrm>
              <a:prstGeom prst="rect">
                <a:avLst/>
              </a:prstGeom>
              <a:solidFill>
                <a:schemeClr val="tx2">
                  <a:lumMod val="20000"/>
                  <a:lumOff val="80000"/>
                </a:schemeClr>
              </a:solidFill>
              <a:ln w="6350">
                <a:solidFill>
                  <a:schemeClr val="tx2">
                    <a:lumMod val="20000"/>
                    <a:lumOff val="80000"/>
                  </a:schemeClr>
                </a:solidFill>
                <a:miter lim="800000"/>
                <a:headEnd/>
                <a:tailEnd/>
              </a:ln>
              <a:effectLst/>
            </p:spPr>
            <p:txBody>
              <a:bodyPr wrap="none" anchor="ctr"/>
              <a:lstStyle/>
              <a:p>
                <a:pPr algn="ctr"/>
                <a:endParaRPr lang="ja-JP" altLang="en-US" sz="1200" dirty="0">
                  <a:solidFill>
                    <a:prstClr val="black"/>
                  </a:solidFill>
                </a:endParaRPr>
              </a:p>
            </p:txBody>
          </p:sp>
          <p:sp>
            <p:nvSpPr>
              <p:cNvPr id="305" name="正方形/長方形 304"/>
              <p:cNvSpPr/>
              <p:nvPr/>
            </p:nvSpPr>
            <p:spPr>
              <a:xfrm>
                <a:off x="3485207" y="3590698"/>
                <a:ext cx="2677054" cy="307777"/>
              </a:xfrm>
              <a:prstGeom prst="rect">
                <a:avLst/>
              </a:prstGeom>
            </p:spPr>
            <p:txBody>
              <a:bodyPr wrap="square" lIns="0" tIns="0" rIns="0" bIns="0">
                <a:spAutoFit/>
              </a:bodyPr>
              <a:lstStyle/>
              <a:p>
                <a:r>
                  <a:rPr lang="ja-JP" altLang="en-US" sz="1000" b="1" dirty="0">
                    <a:latin typeface="+mj-ea"/>
                    <a:ea typeface="+mj-ea"/>
                  </a:rPr>
                  <a:t>壁に溶け込む枠納まりから、</a:t>
                </a:r>
                <a:endParaRPr lang="en-US" altLang="ja-JP" sz="1000" b="1" dirty="0">
                  <a:latin typeface="+mj-ea"/>
                  <a:ea typeface="+mj-ea"/>
                </a:endParaRPr>
              </a:p>
              <a:p>
                <a:r>
                  <a:rPr lang="ja-JP" altLang="en-US" sz="1000" b="1" dirty="0">
                    <a:latin typeface="+mj-ea"/>
                    <a:ea typeface="+mj-ea"/>
                  </a:rPr>
                  <a:t>オーソドックスな枠納まりまでラインアップ。</a:t>
                </a:r>
              </a:p>
            </p:txBody>
          </p:sp>
          <p:sp>
            <p:nvSpPr>
              <p:cNvPr id="307" name="Text Box 477"/>
              <p:cNvSpPr txBox="1">
                <a:spLocks noChangeArrowheads="1"/>
              </p:cNvSpPr>
              <p:nvPr/>
            </p:nvSpPr>
            <p:spPr bwMode="auto">
              <a:xfrm>
                <a:off x="3481752" y="4006882"/>
                <a:ext cx="3007948" cy="276999"/>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r>
                  <a:rPr lang="ja-JP" altLang="en-US" dirty="0"/>
                  <a:t>見付やチリを最小限におさえたスマート枠を新たにラインアップ。そのほか、枠が目立ちにくい薄見付枠、天井とのつながりで広がりが生まれる</a:t>
                </a:r>
                <a:r>
                  <a:rPr lang="en-US" altLang="ja-JP" dirty="0"/>
                  <a:t>2</a:t>
                </a:r>
                <a:r>
                  <a:rPr lang="ja-JP" altLang="en-US" dirty="0"/>
                  <a:t>方枠などノイズレス空間にこだわった枠納まりを多数ご用意しています。</a:t>
                </a:r>
                <a:endParaRPr lang="ja-JP" altLang="en-US" dirty="0">
                  <a:solidFill>
                    <a:srgbClr val="333333"/>
                  </a:solidFill>
                  <a:latin typeface="Times New Roman" pitchFamily="18" charset="0"/>
                </a:endParaRPr>
              </a:p>
            </p:txBody>
          </p:sp>
          <p:sp>
            <p:nvSpPr>
              <p:cNvPr id="334" name="Text Box 477"/>
              <p:cNvSpPr txBox="1">
                <a:spLocks noChangeArrowheads="1"/>
              </p:cNvSpPr>
              <p:nvPr/>
            </p:nvSpPr>
            <p:spPr bwMode="auto">
              <a:xfrm>
                <a:off x="6750138" y="4472203"/>
                <a:ext cx="946408" cy="92333"/>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r>
                  <a:rPr lang="ja-JP" altLang="en-US" dirty="0">
                    <a:solidFill>
                      <a:srgbClr val="333333"/>
                    </a:solidFill>
                    <a:latin typeface="Times New Roman" pitchFamily="18" charset="0"/>
                  </a:rPr>
                  <a:t>　　　スマート枠</a:t>
                </a:r>
              </a:p>
            </p:txBody>
          </p:sp>
          <p:sp>
            <p:nvSpPr>
              <p:cNvPr id="12" name="Text Box 477">
                <a:extLst>
                  <a:ext uri="{FF2B5EF4-FFF2-40B4-BE49-F238E27FC236}">
                    <a16:creationId xmlns:a16="http://schemas.microsoft.com/office/drawing/2014/main" id="{2522FA0E-4EAC-5D38-233C-C0D25DEFAD38}"/>
                  </a:ext>
                </a:extLst>
              </p:cNvPr>
              <p:cNvSpPr txBox="1">
                <a:spLocks noChangeArrowheads="1"/>
              </p:cNvSpPr>
              <p:nvPr/>
            </p:nvSpPr>
            <p:spPr bwMode="auto">
              <a:xfrm>
                <a:off x="6750138" y="4541331"/>
                <a:ext cx="870560" cy="92333"/>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r>
                  <a:rPr lang="ja-JP" altLang="en-US" dirty="0">
                    <a:solidFill>
                      <a:srgbClr val="333333"/>
                    </a:solidFill>
                    <a:latin typeface="+mj-ea"/>
                    <a:ea typeface="+mj-ea"/>
                  </a:rPr>
                  <a:t>（見付</a:t>
                </a:r>
                <a:r>
                  <a:rPr lang="en-US" altLang="ja-JP" dirty="0">
                    <a:solidFill>
                      <a:srgbClr val="333333"/>
                    </a:solidFill>
                    <a:latin typeface="+mj-ea"/>
                    <a:ea typeface="+mj-ea"/>
                  </a:rPr>
                  <a:t>15mm</a:t>
                </a:r>
                <a:r>
                  <a:rPr lang="ja-JP" altLang="en-US" dirty="0">
                    <a:solidFill>
                      <a:srgbClr val="333333"/>
                    </a:solidFill>
                    <a:latin typeface="+mj-ea"/>
                    <a:ea typeface="+mj-ea"/>
                  </a:rPr>
                  <a:t>）</a:t>
                </a:r>
              </a:p>
            </p:txBody>
          </p:sp>
          <p:sp>
            <p:nvSpPr>
              <p:cNvPr id="15" name="Text Box 477">
                <a:extLst>
                  <a:ext uri="{FF2B5EF4-FFF2-40B4-BE49-F238E27FC236}">
                    <a16:creationId xmlns:a16="http://schemas.microsoft.com/office/drawing/2014/main" id="{21E50D0A-9613-24DF-3329-4194060FE96F}"/>
                  </a:ext>
                </a:extLst>
              </p:cNvPr>
              <p:cNvSpPr txBox="1">
                <a:spLocks noChangeArrowheads="1"/>
              </p:cNvSpPr>
              <p:nvPr/>
            </p:nvSpPr>
            <p:spPr bwMode="auto">
              <a:xfrm>
                <a:off x="7737039" y="4541331"/>
                <a:ext cx="870560" cy="92333"/>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r>
                  <a:rPr lang="ja-JP" altLang="en-US" dirty="0">
                    <a:solidFill>
                      <a:srgbClr val="333333"/>
                    </a:solidFill>
                    <a:latin typeface="+mj-ea"/>
                    <a:ea typeface="+mj-ea"/>
                  </a:rPr>
                  <a:t>（見付</a:t>
                </a:r>
                <a:r>
                  <a:rPr lang="en-US" altLang="ja-JP" dirty="0">
                    <a:solidFill>
                      <a:srgbClr val="333333"/>
                    </a:solidFill>
                    <a:latin typeface="+mj-ea"/>
                    <a:ea typeface="+mj-ea"/>
                  </a:rPr>
                  <a:t>6mm</a:t>
                </a:r>
                <a:r>
                  <a:rPr lang="ja-JP" altLang="en-US" dirty="0">
                    <a:solidFill>
                      <a:srgbClr val="333333"/>
                    </a:solidFill>
                    <a:latin typeface="+mj-ea"/>
                    <a:ea typeface="+mj-ea"/>
                  </a:rPr>
                  <a:t>）</a:t>
                </a:r>
              </a:p>
            </p:txBody>
          </p:sp>
          <p:sp>
            <p:nvSpPr>
              <p:cNvPr id="19" name="Text Box 477">
                <a:extLst>
                  <a:ext uri="{FF2B5EF4-FFF2-40B4-BE49-F238E27FC236}">
                    <a16:creationId xmlns:a16="http://schemas.microsoft.com/office/drawing/2014/main" id="{173565D7-5845-4883-7D8D-B50C925D2FF5}"/>
                  </a:ext>
                </a:extLst>
              </p:cNvPr>
              <p:cNvSpPr txBox="1">
                <a:spLocks noChangeArrowheads="1"/>
              </p:cNvSpPr>
              <p:nvPr/>
            </p:nvSpPr>
            <p:spPr bwMode="auto">
              <a:xfrm>
                <a:off x="8723940" y="4541331"/>
                <a:ext cx="870560" cy="92333"/>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r>
                  <a:rPr lang="ja-JP" altLang="en-US" dirty="0">
                    <a:solidFill>
                      <a:srgbClr val="333333"/>
                    </a:solidFill>
                    <a:latin typeface="+mj-ea"/>
                    <a:ea typeface="+mj-ea"/>
                  </a:rPr>
                  <a:t>（見付</a:t>
                </a:r>
                <a:r>
                  <a:rPr lang="en-US" altLang="ja-JP" dirty="0">
                    <a:solidFill>
                      <a:srgbClr val="333333"/>
                    </a:solidFill>
                    <a:latin typeface="+mj-ea"/>
                    <a:ea typeface="+mj-ea"/>
                  </a:rPr>
                  <a:t>24mm</a:t>
                </a:r>
                <a:r>
                  <a:rPr lang="ja-JP" altLang="en-US" dirty="0">
                    <a:solidFill>
                      <a:srgbClr val="333333"/>
                    </a:solidFill>
                    <a:latin typeface="+mj-ea"/>
                    <a:ea typeface="+mj-ea"/>
                  </a:rPr>
                  <a:t>）</a:t>
                </a:r>
              </a:p>
            </p:txBody>
          </p:sp>
        </p:grpSp>
        <p:pic>
          <p:nvPicPr>
            <p:cNvPr id="555" name="Picture 18" descr="https://www2.panasonic.biz/ls/sumai/gazou/bicon/CA221AHND-PA0052065_1.jpg">
              <a:extLst>
                <a:ext uri="{FF2B5EF4-FFF2-40B4-BE49-F238E27FC236}">
                  <a16:creationId xmlns:a16="http://schemas.microsoft.com/office/drawing/2014/main" id="{CCFF897B-BCE1-C3DF-B1B0-1E7538739081}"/>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30219" t="8679" r="39218" b="70719"/>
            <a:stretch/>
          </p:blipFill>
          <p:spPr bwMode="auto">
            <a:xfrm>
              <a:off x="7730027" y="3558541"/>
              <a:ext cx="884584" cy="894190"/>
            </a:xfrm>
            <a:prstGeom prst="rect">
              <a:avLst/>
            </a:prstGeom>
            <a:noFill/>
            <a:extLst>
              <a:ext uri="{909E8E84-426E-40DD-AFC4-6F175D3DCCD1}">
                <a14:hiddenFill xmlns:a14="http://schemas.microsoft.com/office/drawing/2010/main">
                  <a:solidFill>
                    <a:srgbClr val="FFFFFF"/>
                  </a:solidFill>
                </a14:hiddenFill>
              </a:ext>
            </a:extLst>
          </p:spPr>
        </p:pic>
        <p:pic>
          <p:nvPicPr>
            <p:cNvPr id="556" name="Picture 24" descr="https://www2.panasonic.biz/ls/sumai/gazou/bicon/CA221AHND-PA0052067_2.jpg">
              <a:extLst>
                <a:ext uri="{FF2B5EF4-FFF2-40B4-BE49-F238E27FC236}">
                  <a16:creationId xmlns:a16="http://schemas.microsoft.com/office/drawing/2014/main" id="{6971CEBE-758D-B0BD-9722-1EE3F6657449}"/>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29916" t="9867" r="40208" b="69294"/>
            <a:stretch/>
          </p:blipFill>
          <p:spPr bwMode="auto">
            <a:xfrm>
              <a:off x="8723940" y="3548271"/>
              <a:ext cx="864704" cy="904460"/>
            </a:xfrm>
            <a:prstGeom prst="rect">
              <a:avLst/>
            </a:prstGeom>
            <a:noFill/>
            <a:extLst>
              <a:ext uri="{909E8E84-426E-40DD-AFC4-6F175D3DCCD1}">
                <a14:hiddenFill xmlns:a14="http://schemas.microsoft.com/office/drawing/2010/main">
                  <a:solidFill>
                    <a:srgbClr val="FFFFFF"/>
                  </a:solidFill>
                </a14:hiddenFill>
              </a:ext>
            </a:extLst>
          </p:spPr>
        </p:pic>
        <p:sp>
          <p:nvSpPr>
            <p:cNvPr id="557" name="Text Box 477">
              <a:extLst>
                <a:ext uri="{FF2B5EF4-FFF2-40B4-BE49-F238E27FC236}">
                  <a16:creationId xmlns:a16="http://schemas.microsoft.com/office/drawing/2014/main" id="{A88ACBAB-BC23-4F46-DEEC-137BCCE8F4A0}"/>
                </a:ext>
              </a:extLst>
            </p:cNvPr>
            <p:cNvSpPr txBox="1">
              <a:spLocks noChangeArrowheads="1"/>
            </p:cNvSpPr>
            <p:nvPr/>
          </p:nvSpPr>
          <p:spPr bwMode="auto">
            <a:xfrm>
              <a:off x="7726150" y="4459503"/>
              <a:ext cx="946408" cy="92333"/>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r>
                <a:rPr lang="ja-JP" altLang="en-US" dirty="0"/>
                <a:t>薄見付枠 　</a:t>
              </a:r>
              <a:r>
                <a:rPr lang="en-US" altLang="ja-JP" dirty="0"/>
                <a:t>※</a:t>
              </a:r>
              <a:r>
                <a:rPr lang="ja-JP" altLang="en-US" dirty="0"/>
                <a:t>開き戸のみ</a:t>
              </a:r>
              <a:endParaRPr lang="ja-JP" altLang="en-US" dirty="0">
                <a:solidFill>
                  <a:srgbClr val="333333"/>
                </a:solidFill>
                <a:latin typeface="Times New Roman" pitchFamily="18" charset="0"/>
              </a:endParaRPr>
            </a:p>
          </p:txBody>
        </p:sp>
        <p:sp>
          <p:nvSpPr>
            <p:cNvPr id="558" name="Text Box 477">
              <a:extLst>
                <a:ext uri="{FF2B5EF4-FFF2-40B4-BE49-F238E27FC236}">
                  <a16:creationId xmlns:a16="http://schemas.microsoft.com/office/drawing/2014/main" id="{E3EE2218-8F60-ECAD-F09F-B6175E01C3A4}"/>
                </a:ext>
              </a:extLst>
            </p:cNvPr>
            <p:cNvSpPr txBox="1">
              <a:spLocks noChangeArrowheads="1"/>
            </p:cNvSpPr>
            <p:nvPr/>
          </p:nvSpPr>
          <p:spPr bwMode="auto">
            <a:xfrm>
              <a:off x="8723940" y="4459503"/>
              <a:ext cx="946408" cy="92333"/>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r>
                <a:rPr lang="en-US" altLang="ja-JP" dirty="0"/>
                <a:t>2</a:t>
              </a:r>
              <a:r>
                <a:rPr lang="ja-JP" altLang="en-US" dirty="0"/>
                <a:t>方枠</a:t>
              </a:r>
              <a:endParaRPr lang="ja-JP" altLang="en-US" dirty="0">
                <a:solidFill>
                  <a:srgbClr val="333333"/>
                </a:solidFill>
                <a:latin typeface="Times New Roman" pitchFamily="18" charset="0"/>
              </a:endParaRPr>
            </a:p>
          </p:txBody>
        </p:sp>
        <p:pic>
          <p:nvPicPr>
            <p:cNvPr id="559" name="図 558">
              <a:extLst>
                <a:ext uri="{FF2B5EF4-FFF2-40B4-BE49-F238E27FC236}">
                  <a16:creationId xmlns:a16="http://schemas.microsoft.com/office/drawing/2014/main" id="{4196C8BC-B232-F4DF-DEF6-DA6581FA63E6}"/>
                </a:ext>
              </a:extLst>
            </p:cNvPr>
            <p:cNvPicPr>
              <a:picLocks noChangeAspect="1"/>
            </p:cNvPicPr>
            <p:nvPr/>
          </p:nvPicPr>
          <p:blipFill>
            <a:blip r:embed="rId28"/>
            <a:stretch>
              <a:fillRect/>
            </a:stretch>
          </p:blipFill>
          <p:spPr>
            <a:xfrm>
              <a:off x="6729037" y="4474700"/>
              <a:ext cx="157456" cy="92333"/>
            </a:xfrm>
            <a:prstGeom prst="rect">
              <a:avLst/>
            </a:prstGeom>
          </p:spPr>
        </p:pic>
        <p:pic>
          <p:nvPicPr>
            <p:cNvPr id="561" name="図 560" descr="鏡, コンピュータ が含まれている画像&#10;&#10;AI 生成コンテンツは誤りを含む可能性があります。">
              <a:extLst>
                <a:ext uri="{FF2B5EF4-FFF2-40B4-BE49-F238E27FC236}">
                  <a16:creationId xmlns:a16="http://schemas.microsoft.com/office/drawing/2014/main" id="{8119C4AE-B604-3C6D-3968-D670489977E1}"/>
                </a:ext>
              </a:extLst>
            </p:cNvPr>
            <p:cNvPicPr>
              <a:picLocks noChangeAspect="1"/>
            </p:cNvPicPr>
            <p:nvPr/>
          </p:nvPicPr>
          <p:blipFill>
            <a:blip r:embed="rId32"/>
            <a:srcRect l="31222" t="9174" r="28439" b="60501"/>
            <a:stretch>
              <a:fillRect/>
            </a:stretch>
          </p:blipFill>
          <p:spPr>
            <a:xfrm>
              <a:off x="6728103" y="3569758"/>
              <a:ext cx="892595" cy="894191"/>
            </a:xfrm>
            <a:prstGeom prst="rect">
              <a:avLst/>
            </a:prstGeom>
          </p:spPr>
        </p:pic>
      </p:grpSp>
      <p:sp>
        <p:nvSpPr>
          <p:cNvPr id="2" name="Text Box 504">
            <a:extLst>
              <a:ext uri="{FF2B5EF4-FFF2-40B4-BE49-F238E27FC236}">
                <a16:creationId xmlns:a16="http://schemas.microsoft.com/office/drawing/2014/main" id="{5C2A9366-1386-0B72-0140-12F457A315DD}"/>
              </a:ext>
            </a:extLst>
          </p:cNvPr>
          <p:cNvSpPr txBox="1">
            <a:spLocks noChangeArrowheads="1"/>
          </p:cNvSpPr>
          <p:nvPr/>
        </p:nvSpPr>
        <p:spPr bwMode="auto">
          <a:xfrm>
            <a:off x="3417368" y="5044178"/>
            <a:ext cx="522579" cy="30008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fontAlgn="base">
              <a:spcBef>
                <a:spcPct val="0"/>
              </a:spcBef>
              <a:spcAft>
                <a:spcPct val="0"/>
              </a:spcAft>
              <a:defRPr kumimoji="0" sz="900" b="1">
                <a:solidFill>
                  <a:srgbClr val="333333"/>
                </a:solidFill>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r>
              <a:rPr lang="ja-JP" altLang="en-US" sz="650" dirty="0">
                <a:latin typeface="ＭＳ Ｐゴシック" panose="020B0600070205080204" pitchFamily="50" charset="-128"/>
                <a:ea typeface="ＭＳ Ｐゴシック" panose="020B0600070205080204" pitchFamily="50" charset="-128"/>
              </a:rPr>
              <a:t>　　　ノイズレス</a:t>
            </a:r>
            <a:endParaRPr lang="en-US" altLang="ja-JP" sz="650" dirty="0">
              <a:latin typeface="ＭＳ Ｐゴシック" panose="020B0600070205080204" pitchFamily="50" charset="-128"/>
              <a:ea typeface="ＭＳ Ｐゴシック" panose="020B0600070205080204" pitchFamily="50" charset="-128"/>
            </a:endParaRPr>
          </a:p>
          <a:p>
            <a:r>
              <a:rPr lang="ja-JP" altLang="en-US" sz="650" dirty="0">
                <a:latin typeface="ＭＳ Ｐゴシック" panose="020B0600070205080204" pitchFamily="50" charset="-128"/>
                <a:ea typeface="ＭＳ Ｐゴシック" panose="020B0600070205080204" pitchFamily="50" charset="-128"/>
              </a:rPr>
              <a:t>蝶番</a:t>
            </a:r>
            <a:endParaRPr lang="en-US" altLang="ja-JP" sz="650" dirty="0">
              <a:latin typeface="ＭＳ Ｐゴシック" panose="020B0600070205080204" pitchFamily="50" charset="-128"/>
              <a:ea typeface="ＭＳ Ｐゴシック" panose="020B0600070205080204" pitchFamily="50" charset="-128"/>
            </a:endParaRPr>
          </a:p>
          <a:p>
            <a:r>
              <a:rPr lang="ja-JP" altLang="en-US" sz="650" dirty="0">
                <a:latin typeface="ＭＳ Ｐゴシック" panose="020B0600070205080204" pitchFamily="50" charset="-128"/>
                <a:ea typeface="ＭＳ Ｐゴシック" panose="020B0600070205080204" pitchFamily="50" charset="-128"/>
              </a:rPr>
              <a:t>（隠し蝶番）</a:t>
            </a:r>
            <a:endParaRPr lang="ja-JP" altLang="en-US" sz="650" dirty="0"/>
          </a:p>
        </p:txBody>
      </p:sp>
      <p:pic>
        <p:nvPicPr>
          <p:cNvPr id="3" name="図 2">
            <a:extLst>
              <a:ext uri="{FF2B5EF4-FFF2-40B4-BE49-F238E27FC236}">
                <a16:creationId xmlns:a16="http://schemas.microsoft.com/office/drawing/2014/main" id="{8F72B6A6-89CF-370D-53E1-6EDBB6E68F59}"/>
              </a:ext>
            </a:extLst>
          </p:cNvPr>
          <p:cNvPicPr>
            <a:picLocks noChangeAspect="1"/>
          </p:cNvPicPr>
          <p:nvPr/>
        </p:nvPicPr>
        <p:blipFill>
          <a:blip r:embed="rId28"/>
          <a:stretch>
            <a:fillRect/>
          </a:stretch>
        </p:blipFill>
        <p:spPr>
          <a:xfrm>
            <a:off x="3415725" y="5051998"/>
            <a:ext cx="157456" cy="93644"/>
          </a:xfrm>
          <a:prstGeom prst="rect">
            <a:avLst/>
          </a:prstGeom>
        </p:spPr>
      </p:pic>
    </p:spTree>
    <p:extLst>
      <p:ext uri="{BB962C8B-B14F-4D97-AF65-F5344CB8AC3E}">
        <p14:creationId xmlns:p14="http://schemas.microsoft.com/office/powerpoint/2010/main" val="4008404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2.panasonic.biz/es/sumai/gazou/bicon/CA141AHND-PA0052037.jpg"/>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80317" y="751653"/>
            <a:ext cx="4773600" cy="3947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4"/>
          <p:cNvSpPr txBox="1">
            <a:spLocks noChangeArrowheads="1"/>
          </p:cNvSpPr>
          <p:nvPr/>
        </p:nvSpPr>
        <p:spPr bwMode="auto">
          <a:xfrm>
            <a:off x="1568450" y="69371"/>
            <a:ext cx="60453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1200" b="1" dirty="0">
                <a:solidFill>
                  <a:schemeClr val="bg1"/>
                </a:solidFill>
              </a:rPr>
              <a:t>　折れ戸　ベリティス 　</a:t>
            </a:r>
          </a:p>
        </p:txBody>
      </p:sp>
      <p:grpSp>
        <p:nvGrpSpPr>
          <p:cNvPr id="27" name="グループ化 26"/>
          <p:cNvGrpSpPr/>
          <p:nvPr/>
        </p:nvGrpSpPr>
        <p:grpSpPr>
          <a:xfrm>
            <a:off x="6613069" y="2713725"/>
            <a:ext cx="1540800" cy="1944000"/>
            <a:chOff x="3375788" y="4725988"/>
            <a:chExt cx="1541874" cy="1943999"/>
          </a:xfrm>
        </p:grpSpPr>
        <p:sp>
          <p:nvSpPr>
            <p:cNvPr id="28" name="Rectangle 84"/>
            <p:cNvSpPr>
              <a:spLocks noChangeArrowheads="1"/>
            </p:cNvSpPr>
            <p:nvPr/>
          </p:nvSpPr>
          <p:spPr bwMode="auto">
            <a:xfrm>
              <a:off x="3375788" y="4725988"/>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ベリティスシート</a:t>
              </a:r>
            </a:p>
          </p:txBody>
        </p:sp>
        <p:sp>
          <p:nvSpPr>
            <p:cNvPr id="29" name="Rectangle 14"/>
            <p:cNvSpPr>
              <a:spLocks noChangeArrowheads="1"/>
            </p:cNvSpPr>
            <p:nvPr/>
          </p:nvSpPr>
          <p:spPr bwMode="auto">
            <a:xfrm>
              <a:off x="3376862" y="4726371"/>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pic>
          <p:nvPicPr>
            <p:cNvPr id="30" name="Picture 3" descr="C:\Users\panasonic\Desktop\CA141AHND-PA0053011[1].jpg"/>
            <p:cNvPicPr>
              <a:picLocks noChangeAspect="1" noChangeArrowheads="1"/>
            </p:cNvPicPr>
            <p:nvPr/>
          </p:nvPicPr>
          <p:blipFill rotWithShape="1">
            <a:blip r:embed="rId3">
              <a:extLst>
                <a:ext uri="{28A0092B-C50C-407E-A947-70E740481C1C}">
                  <a14:useLocalDpi xmlns:a14="http://schemas.microsoft.com/office/drawing/2010/main" val="0"/>
                </a:ext>
              </a:extLst>
            </a:blip>
            <a:srcRect b="17"/>
            <a:stretch/>
          </p:blipFill>
          <p:spPr bwMode="auto">
            <a:xfrm>
              <a:off x="3552553" y="5459186"/>
              <a:ext cx="1205185" cy="652728"/>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362"/>
            <p:cNvSpPr txBox="1">
              <a:spLocks noChangeArrowheads="1"/>
            </p:cNvSpPr>
            <p:nvPr/>
          </p:nvSpPr>
          <p:spPr bwMode="auto">
            <a:xfrm>
              <a:off x="3548194" y="6137860"/>
              <a:ext cx="120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marR="0" lvl="0" indent="0" fontAlgn="base">
                <a:lnSpc>
                  <a:spcPct val="100000"/>
                </a:lnSpc>
                <a:spcBef>
                  <a:spcPct val="0"/>
                </a:spcBef>
                <a:spcAft>
                  <a:spcPct val="0"/>
                </a:spcAft>
                <a:buClrTx/>
                <a:buSzTx/>
                <a:buFontTx/>
                <a:buNone/>
                <a:tabLst/>
                <a:defRPr sz="600" b="0" i="0" u="none" strike="noStrike" kern="0" cap="none" spc="0" normalizeH="0" baseline="0">
                  <a:ln>
                    <a:noFill/>
                  </a:ln>
                  <a:solidFill>
                    <a:srgbClr val="000000"/>
                  </a:solidFill>
                  <a:effectLst/>
                  <a:uLnTx/>
                  <a:uFillTx/>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pPr algn="just"/>
              <a:r>
                <a:rPr lang="ja-JP" altLang="en-US" dirty="0"/>
                <a:t>天然木の自然な凹凸を読み取り、　分析し再現することで最適にコントロールされた木肌感をつくりだし</a:t>
              </a:r>
              <a:r>
                <a:rPr lang="ja-JP" altLang="en-US" dirty="0" err="1"/>
                <a:t>ま　</a:t>
              </a:r>
              <a:r>
                <a:rPr lang="ja-JP" altLang="en-US" dirty="0"/>
                <a:t>　した。</a:t>
              </a:r>
            </a:p>
          </p:txBody>
        </p:sp>
        <p:sp>
          <p:nvSpPr>
            <p:cNvPr id="32" name="Text Box 362"/>
            <p:cNvSpPr txBox="1">
              <a:spLocks noChangeArrowheads="1"/>
            </p:cNvSpPr>
            <p:nvPr/>
          </p:nvSpPr>
          <p:spPr bwMode="auto">
            <a:xfrm>
              <a:off x="3548194" y="4945407"/>
              <a:ext cx="1202400" cy="4154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defPPr>
                <a:defRPr lang="ja-JP"/>
              </a:defPPr>
              <a:lvl1pPr marR="0" lvl="0" indent="0" fontAlgn="base">
                <a:lnSpc>
                  <a:spcPct val="100000"/>
                </a:lnSpc>
                <a:spcBef>
                  <a:spcPct val="0"/>
                </a:spcBef>
                <a:spcAft>
                  <a:spcPct val="0"/>
                </a:spcAft>
                <a:buClrTx/>
                <a:buSzTx/>
                <a:buFontTx/>
                <a:buNone/>
                <a:tabLst/>
                <a:defRPr sz="900" b="1" i="0" u="none" strike="noStrike" kern="0" cap="none" spc="0" normalizeH="0" baseline="0">
                  <a:ln>
                    <a:noFill/>
                  </a:ln>
                  <a:solidFill>
                    <a:srgbClr val="000000"/>
                  </a:solidFill>
                  <a:effectLst/>
                  <a:uLnTx/>
                  <a:uFillTx/>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pPr algn="just"/>
              <a:r>
                <a:rPr lang="ja-JP" altLang="en-US" dirty="0"/>
                <a:t>パナソニックが目指したのはより本物らしさを　　感じる自然な「木肌感」。</a:t>
              </a:r>
            </a:p>
          </p:txBody>
        </p:sp>
      </p:grpSp>
      <p:sp>
        <p:nvSpPr>
          <p:cNvPr id="33" name="Rectangle 84"/>
          <p:cNvSpPr>
            <a:spLocks noChangeArrowheads="1"/>
          </p:cNvSpPr>
          <p:nvPr/>
        </p:nvSpPr>
        <p:spPr bwMode="auto">
          <a:xfrm>
            <a:off x="4986338" y="684743"/>
            <a:ext cx="1540800"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デザイン</a:t>
            </a:r>
          </a:p>
        </p:txBody>
      </p:sp>
      <p:sp>
        <p:nvSpPr>
          <p:cNvPr id="34" name="Rectangle 14"/>
          <p:cNvSpPr>
            <a:spLocks noChangeArrowheads="1"/>
          </p:cNvSpPr>
          <p:nvPr/>
        </p:nvSpPr>
        <p:spPr bwMode="auto">
          <a:xfrm>
            <a:off x="4986338" y="684743"/>
            <a:ext cx="1540800" cy="3953932"/>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35" name="Rectangle 14"/>
          <p:cNvSpPr>
            <a:spLocks noChangeArrowheads="1"/>
          </p:cNvSpPr>
          <p:nvPr/>
        </p:nvSpPr>
        <p:spPr bwMode="auto">
          <a:xfrm>
            <a:off x="4986338" y="4727316"/>
            <a:ext cx="47736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36" name="Rectangle 24"/>
          <p:cNvSpPr>
            <a:spLocks noChangeArrowheads="1"/>
          </p:cNvSpPr>
          <p:nvPr/>
        </p:nvSpPr>
        <p:spPr bwMode="auto">
          <a:xfrm>
            <a:off x="4986338" y="4727318"/>
            <a:ext cx="4773600"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j-ea"/>
                <a:ea typeface="+mj-ea"/>
              </a:rPr>
              <a:t>特長</a:t>
            </a:r>
            <a:endParaRPr lang="en-US" altLang="ja-JP" sz="800" dirty="0">
              <a:solidFill>
                <a:schemeClr val="bg1"/>
              </a:solidFill>
              <a:latin typeface="+mj-ea"/>
              <a:ea typeface="+mj-ea"/>
            </a:endParaRPr>
          </a:p>
        </p:txBody>
      </p:sp>
      <p:sp>
        <p:nvSpPr>
          <p:cNvPr id="79" name="Text Box 68"/>
          <p:cNvSpPr txBox="1">
            <a:spLocks noChangeArrowheads="1"/>
          </p:cNvSpPr>
          <p:nvPr/>
        </p:nvSpPr>
        <p:spPr bwMode="auto">
          <a:xfrm>
            <a:off x="3289495" y="4484137"/>
            <a:ext cx="1545295"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a:spcBef>
                <a:spcPct val="50000"/>
              </a:spcBef>
            </a:pPr>
            <a:r>
              <a:rPr lang="en-US" altLang="ja-JP" sz="500" dirty="0">
                <a:solidFill>
                  <a:srgbClr val="000000"/>
                </a:solidFill>
                <a:latin typeface="ＭＳ Ｐゴシック" pitchFamily="50" charset="-128"/>
              </a:rPr>
              <a:t>※</a:t>
            </a:r>
            <a:r>
              <a:rPr lang="ja-JP" altLang="en-US" sz="500" dirty="0">
                <a:solidFill>
                  <a:srgbClr val="000000"/>
                </a:solidFill>
                <a:latin typeface="ＭＳ Ｐゴシック" pitchFamily="50" charset="-128"/>
              </a:rPr>
              <a:t>イメージ写真のため実物とは異なる場合がございます。</a:t>
            </a:r>
          </a:p>
        </p:txBody>
      </p:sp>
      <p:grpSp>
        <p:nvGrpSpPr>
          <p:cNvPr id="144" name="グループ化 143"/>
          <p:cNvGrpSpPr/>
          <p:nvPr/>
        </p:nvGrpSpPr>
        <p:grpSpPr>
          <a:xfrm>
            <a:off x="7808140" y="4983634"/>
            <a:ext cx="1520794" cy="1558082"/>
            <a:chOff x="7808140" y="4983634"/>
            <a:chExt cx="1520794" cy="1558082"/>
          </a:xfrm>
        </p:grpSpPr>
        <p:sp>
          <p:nvSpPr>
            <p:cNvPr id="107" name="テキスト ボックス 106"/>
            <p:cNvSpPr txBox="1"/>
            <p:nvPr/>
          </p:nvSpPr>
          <p:spPr>
            <a:xfrm>
              <a:off x="7831480" y="4983634"/>
              <a:ext cx="793487" cy="123111"/>
            </a:xfrm>
            <a:prstGeom prst="rect">
              <a:avLst/>
            </a:prstGeom>
            <a:noFill/>
          </p:spPr>
          <p:txBody>
            <a:bodyPr wrap="square" lIns="0" tIns="0" rIns="0" bIns="0" rtlCol="0" anchor="t" anchorCtr="0">
              <a:spAutoFit/>
            </a:bodyPr>
            <a:lstStyle/>
            <a:p>
              <a:r>
                <a:rPr kumimoji="1" lang="ja-JP" altLang="en-US" sz="800" dirty="0">
                  <a:latin typeface="ＭＳ Ｐゴシック" panose="020B0600070205080204" pitchFamily="50" charset="-128"/>
                  <a:ea typeface="ＭＳ Ｐゴシック" panose="020B0600070205080204" pitchFamily="50" charset="-128"/>
                </a:rPr>
                <a:t>開閉がスムーズな</a:t>
              </a:r>
              <a:endParaRPr kumimoji="1" lang="en-US" altLang="ja-JP" sz="800" dirty="0">
                <a:latin typeface="ＭＳ Ｐゴシック" panose="020B0600070205080204" pitchFamily="50" charset="-128"/>
                <a:ea typeface="ＭＳ Ｐゴシック" panose="020B0600070205080204" pitchFamily="50" charset="-128"/>
              </a:endParaRPr>
            </a:p>
          </p:txBody>
        </p:sp>
        <p:sp>
          <p:nvSpPr>
            <p:cNvPr id="108" name="テキスト ボックス 107"/>
            <p:cNvSpPr txBox="1"/>
            <p:nvPr/>
          </p:nvSpPr>
          <p:spPr>
            <a:xfrm>
              <a:off x="7843827" y="5108711"/>
              <a:ext cx="1195840" cy="153888"/>
            </a:xfrm>
            <a:prstGeom prst="rect">
              <a:avLst/>
            </a:prstGeom>
            <a:noFill/>
          </p:spPr>
          <p:txBody>
            <a:bodyPr wrap="square" lIns="0" tIns="0" rIns="0" bIns="0" rtlCol="0" anchor="t" anchorCtr="0">
              <a:spAutoFit/>
            </a:bodyPr>
            <a:lstStyle/>
            <a:p>
              <a:r>
                <a:rPr lang="ja-JP" altLang="en-US" sz="1000" dirty="0">
                  <a:latin typeface="ＭＳ Ｐゴシック" panose="020B0600070205080204" pitchFamily="50" charset="-128"/>
                  <a:ea typeface="ＭＳ Ｐゴシック" panose="020B0600070205080204" pitchFamily="50" charset="-128"/>
                </a:rPr>
                <a:t>「</a:t>
              </a:r>
              <a:r>
                <a:rPr lang="ja-JP" altLang="en-US" sz="1000" b="1" dirty="0">
                  <a:latin typeface="ＭＳ Ｐゴシック" panose="020B0600070205080204" pitchFamily="50" charset="-128"/>
                  <a:ea typeface="ＭＳ Ｐゴシック" panose="020B0600070205080204" pitchFamily="50" charset="-128"/>
                </a:rPr>
                <a:t>上吊りランナー方式」</a:t>
              </a:r>
              <a:endParaRPr lang="en-US" altLang="ja-JP" sz="1000" b="1" dirty="0">
                <a:latin typeface="ＭＳ Ｐゴシック" panose="020B0600070205080204" pitchFamily="50" charset="-128"/>
                <a:ea typeface="ＭＳ Ｐゴシック" panose="020B0600070205080204" pitchFamily="50" charset="-128"/>
              </a:endParaRPr>
            </a:p>
          </p:txBody>
        </p:sp>
        <p:sp>
          <p:nvSpPr>
            <p:cNvPr id="109" name="テキスト ボックス 108"/>
            <p:cNvSpPr txBox="1"/>
            <p:nvPr/>
          </p:nvSpPr>
          <p:spPr>
            <a:xfrm>
              <a:off x="7817302" y="5396524"/>
              <a:ext cx="1511632" cy="215444"/>
            </a:xfrm>
            <a:prstGeom prst="rect">
              <a:avLst/>
            </a:prstGeom>
            <a:noFill/>
          </p:spPr>
          <p:txBody>
            <a:bodyPr wrap="square" lIns="0" tIns="0" rIns="0" bIns="0" rtlCol="0" anchor="t" anchorCtr="0">
              <a:spAutoFit/>
            </a:bodyPr>
            <a:lstStyle/>
            <a:p>
              <a:r>
                <a:rPr kumimoji="1" lang="ja-JP" altLang="en-US" sz="700" dirty="0">
                  <a:latin typeface="ＭＳ Ｐゴシック" panose="020B0600070205080204" pitchFamily="50" charset="-128"/>
                  <a:ea typeface="ＭＳ Ｐゴシック" panose="020B0600070205080204" pitchFamily="50" charset="-128"/>
                </a:rPr>
                <a:t>上吊りなので扉本体がスムーズに動き、</a:t>
              </a:r>
              <a:endParaRPr kumimoji="1" lang="en-US" altLang="ja-JP" sz="700" dirty="0">
                <a:latin typeface="ＭＳ Ｐゴシック" panose="020B0600070205080204" pitchFamily="50" charset="-128"/>
                <a:ea typeface="ＭＳ Ｐゴシック" panose="020B0600070205080204" pitchFamily="50" charset="-128"/>
              </a:endParaRPr>
            </a:p>
            <a:p>
              <a:r>
                <a:rPr lang="ja-JP" altLang="en-US" sz="700" dirty="0">
                  <a:latin typeface="ＭＳ Ｐゴシック" panose="020B0600070205080204" pitchFamily="50" charset="-128"/>
                  <a:ea typeface="ＭＳ Ｐゴシック" panose="020B0600070205080204" pitchFamily="50" charset="-128"/>
                </a:rPr>
                <a:t>簡単に開閉できます。</a:t>
              </a:r>
              <a:endParaRPr kumimoji="1" lang="en-US" altLang="ja-JP" sz="700" dirty="0">
                <a:latin typeface="ＭＳ Ｐゴシック" panose="020B0600070205080204" pitchFamily="50" charset="-128"/>
                <a:ea typeface="ＭＳ Ｐゴシック" panose="020B0600070205080204" pitchFamily="50" charset="-128"/>
              </a:endParaRPr>
            </a:p>
          </p:txBody>
        </p:sp>
        <p:pic>
          <p:nvPicPr>
            <p:cNvPr id="111" name="Picture 49" descr="http://www2.panasonic.biz/es/sumai/gazou/bicon/CA141AHND-PA0052036.jpg"/>
            <p:cNvPicPr>
              <a:picLocks noChangeAspect="1" noChangeArrowheads="1"/>
            </p:cNvPicPr>
            <p:nvPr/>
          </p:nvPicPr>
          <p:blipFill rotWithShape="1">
            <a:blip r:embed="rId4">
              <a:extLst>
                <a:ext uri="{28A0092B-C50C-407E-A947-70E740481C1C}">
                  <a14:useLocalDpi xmlns:a14="http://schemas.microsoft.com/office/drawing/2010/main" val="0"/>
                </a:ext>
              </a:extLst>
            </a:blip>
            <a:stretch/>
          </p:blipFill>
          <p:spPr bwMode="auto">
            <a:xfrm>
              <a:off x="7817302" y="5699316"/>
              <a:ext cx="1454807" cy="842400"/>
            </a:xfrm>
            <a:prstGeom prst="rect">
              <a:avLst/>
            </a:prstGeom>
            <a:noFill/>
            <a:extLst>
              <a:ext uri="{909E8E84-426E-40DD-AFC4-6F175D3DCCD1}">
                <a14:hiddenFill xmlns:a14="http://schemas.microsoft.com/office/drawing/2010/main">
                  <a:solidFill>
                    <a:srgbClr val="FFFFFF"/>
                  </a:solidFill>
                </a14:hiddenFill>
              </a:ext>
            </a:extLst>
          </p:spPr>
        </p:pic>
        <p:cxnSp>
          <p:nvCxnSpPr>
            <p:cNvPr id="112" name="直線コネクタ 111"/>
            <p:cNvCxnSpPr/>
            <p:nvPr/>
          </p:nvCxnSpPr>
          <p:spPr>
            <a:xfrm>
              <a:off x="7808140" y="5307679"/>
              <a:ext cx="14639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直線コネクタ 56"/>
          <p:cNvCxnSpPr/>
          <p:nvPr/>
        </p:nvCxnSpPr>
        <p:spPr>
          <a:xfrm>
            <a:off x="7373138" y="5093000"/>
            <a:ext cx="0" cy="1455120"/>
          </a:xfrm>
          <a:prstGeom prst="line">
            <a:avLst/>
          </a:prstGeom>
          <a:ln w="6350">
            <a:solidFill>
              <a:srgbClr val="5F5F5F"/>
            </a:solidFill>
            <a:prstDash val="sysDot"/>
          </a:ln>
        </p:spPr>
        <p:style>
          <a:lnRef idx="1">
            <a:schemeClr val="accent1"/>
          </a:lnRef>
          <a:fillRef idx="0">
            <a:schemeClr val="accent1"/>
          </a:fillRef>
          <a:effectRef idx="0">
            <a:schemeClr val="accent1"/>
          </a:effectRef>
          <a:fontRef idx="minor">
            <a:schemeClr val="tx1"/>
          </a:fontRef>
        </p:style>
      </p:cxnSp>
      <p:sp>
        <p:nvSpPr>
          <p:cNvPr id="104" name="テキスト ボックス 103"/>
          <p:cNvSpPr txBox="1"/>
          <p:nvPr/>
        </p:nvSpPr>
        <p:spPr>
          <a:xfrm>
            <a:off x="5346193" y="4983634"/>
            <a:ext cx="1171796" cy="123111"/>
          </a:xfrm>
          <a:prstGeom prst="rect">
            <a:avLst/>
          </a:prstGeom>
          <a:noFill/>
        </p:spPr>
        <p:txBody>
          <a:bodyPr wrap="square" lIns="0" tIns="0" rIns="0" bIns="0" rtlCol="0" anchor="t" anchorCtr="0">
            <a:spAutoFit/>
          </a:bodyPr>
          <a:lstStyle/>
          <a:p>
            <a:r>
              <a:rPr kumimoji="1" lang="ja-JP" altLang="en-US" sz="800" dirty="0">
                <a:latin typeface="ＭＳ Ｐゴシック" panose="020B0600070205080204" pitchFamily="50" charset="-128"/>
                <a:ea typeface="ＭＳ Ｐゴシック" panose="020B0600070205080204" pitchFamily="50" charset="-128"/>
              </a:rPr>
              <a:t>ワンアクションで開閉できる</a:t>
            </a:r>
            <a:endParaRPr kumimoji="1" lang="en-US" altLang="ja-JP" sz="800" dirty="0">
              <a:latin typeface="ＭＳ Ｐゴシック" panose="020B0600070205080204" pitchFamily="50" charset="-128"/>
              <a:ea typeface="ＭＳ Ｐゴシック" panose="020B0600070205080204" pitchFamily="50" charset="-128"/>
            </a:endParaRPr>
          </a:p>
        </p:txBody>
      </p:sp>
      <p:sp>
        <p:nvSpPr>
          <p:cNvPr id="105" name="テキスト ボックス 104"/>
          <p:cNvSpPr txBox="1"/>
          <p:nvPr/>
        </p:nvSpPr>
        <p:spPr>
          <a:xfrm>
            <a:off x="5358540" y="5108711"/>
            <a:ext cx="1256754" cy="153888"/>
          </a:xfrm>
          <a:prstGeom prst="rect">
            <a:avLst/>
          </a:prstGeom>
          <a:noFill/>
        </p:spPr>
        <p:txBody>
          <a:bodyPr wrap="square" lIns="0" tIns="0" rIns="0" bIns="0" rtlCol="0" anchor="t" anchorCtr="0">
            <a:spAutoFit/>
          </a:bodyPr>
          <a:lstStyle/>
          <a:p>
            <a:r>
              <a:rPr lang="ja-JP" altLang="en-US" sz="1000" b="1" dirty="0">
                <a:latin typeface="ＭＳ Ｐゴシック" panose="020B0600070205080204" pitchFamily="50" charset="-128"/>
                <a:ea typeface="ＭＳ Ｐゴシック" panose="020B0600070205080204" pitchFamily="50" charset="-128"/>
              </a:rPr>
              <a:t>「プッシュプルハンドル」</a:t>
            </a:r>
            <a:endParaRPr lang="en-US" altLang="ja-JP" sz="1000" b="1" dirty="0">
              <a:latin typeface="ＭＳ Ｐゴシック" panose="020B0600070205080204" pitchFamily="50" charset="-128"/>
              <a:ea typeface="ＭＳ Ｐゴシック" panose="020B0600070205080204" pitchFamily="50" charset="-128"/>
            </a:endParaRPr>
          </a:p>
        </p:txBody>
      </p:sp>
      <p:pic>
        <p:nvPicPr>
          <p:cNvPr id="110" name="Picture 47" descr="http://www2.panasonic.biz/es/sumai/gazou/bicon/CA141AHND-PA0052039.jpg"/>
          <p:cNvPicPr>
            <a:picLocks noChangeAspect="1" noChangeArrowheads="1"/>
          </p:cNvPicPr>
          <p:nvPr/>
        </p:nvPicPr>
        <p:blipFill rotWithShape="1">
          <a:blip r:embed="rId5">
            <a:extLst>
              <a:ext uri="{28A0092B-C50C-407E-A947-70E740481C1C}">
                <a14:useLocalDpi xmlns:a14="http://schemas.microsoft.com/office/drawing/2010/main" val="0"/>
              </a:ext>
            </a:extLst>
          </a:blip>
          <a:stretch/>
        </p:blipFill>
        <p:spPr bwMode="auto">
          <a:xfrm>
            <a:off x="5294594" y="5699316"/>
            <a:ext cx="1679256" cy="843644"/>
          </a:xfrm>
          <a:prstGeom prst="rect">
            <a:avLst/>
          </a:prstGeom>
          <a:noFill/>
          <a:extLst>
            <a:ext uri="{909E8E84-426E-40DD-AFC4-6F175D3DCCD1}">
              <a14:hiddenFill xmlns:a14="http://schemas.microsoft.com/office/drawing/2010/main">
                <a:solidFill>
                  <a:srgbClr val="FFFFFF"/>
                </a:solidFill>
              </a14:hiddenFill>
            </a:ext>
          </a:extLst>
        </p:spPr>
      </p:pic>
      <p:sp>
        <p:nvSpPr>
          <p:cNvPr id="136" name="テキスト ボックス 135"/>
          <p:cNvSpPr txBox="1"/>
          <p:nvPr/>
        </p:nvSpPr>
        <p:spPr>
          <a:xfrm>
            <a:off x="5307003" y="5342664"/>
            <a:ext cx="1666847" cy="323165"/>
          </a:xfrm>
          <a:prstGeom prst="rect">
            <a:avLst/>
          </a:prstGeom>
          <a:noFill/>
        </p:spPr>
        <p:txBody>
          <a:bodyPr wrap="square" lIns="0" tIns="0" rIns="0" bIns="0" rtlCol="0" anchor="t" anchorCtr="0">
            <a:spAutoFit/>
          </a:bodyPr>
          <a:lstStyle/>
          <a:p>
            <a:r>
              <a:rPr kumimoji="1" lang="ja-JP" altLang="en-US" sz="700" dirty="0">
                <a:latin typeface="ＭＳ Ｐゴシック" panose="020B0600070205080204" pitchFamily="50" charset="-128"/>
                <a:ea typeface="ＭＳ Ｐゴシック" panose="020B0600070205080204" pitchFamily="50" charset="-128"/>
              </a:rPr>
              <a:t>サテンシルバー色（塗装）を標準装備。</a:t>
            </a:r>
            <a:endParaRPr kumimoji="1" lang="en-US" altLang="ja-JP" sz="700" dirty="0">
              <a:latin typeface="ＭＳ Ｐゴシック" panose="020B0600070205080204" pitchFamily="50" charset="-128"/>
              <a:ea typeface="ＭＳ Ｐゴシック" panose="020B0600070205080204" pitchFamily="50" charset="-128"/>
            </a:endParaRPr>
          </a:p>
          <a:p>
            <a:r>
              <a:rPr kumimoji="1" lang="ja-JP" altLang="en-US" sz="700" dirty="0">
                <a:latin typeface="ＭＳ Ｐゴシック" panose="020B0600070205080204" pitchFamily="50" charset="-128"/>
                <a:ea typeface="ＭＳ Ｐゴシック" panose="020B0600070205080204" pitchFamily="50" charset="-128"/>
              </a:rPr>
              <a:t>サテンシルバー色（メッキ）、オフブラック色</a:t>
            </a:r>
            <a:endParaRPr kumimoji="1" lang="en-US" altLang="ja-JP" sz="700" dirty="0">
              <a:latin typeface="ＭＳ Ｐゴシック" panose="020B0600070205080204" pitchFamily="50" charset="-128"/>
              <a:ea typeface="ＭＳ Ｐゴシック" panose="020B0600070205080204" pitchFamily="50" charset="-128"/>
            </a:endParaRPr>
          </a:p>
          <a:p>
            <a:r>
              <a:rPr kumimoji="1" lang="ja-JP" altLang="en-US" sz="700" dirty="0">
                <a:latin typeface="ＭＳ Ｐゴシック" panose="020B0600070205080204" pitchFamily="50" charset="-128"/>
                <a:ea typeface="ＭＳ Ｐゴシック" panose="020B0600070205080204" pitchFamily="50" charset="-128"/>
              </a:rPr>
              <a:t>（塗装）もオプションでご用意しています。</a:t>
            </a:r>
            <a:endParaRPr kumimoji="1" lang="en-US" altLang="ja-JP" sz="700" dirty="0">
              <a:latin typeface="ＭＳ Ｐゴシック" panose="020B0600070205080204" pitchFamily="50" charset="-128"/>
              <a:ea typeface="ＭＳ Ｐゴシック" panose="020B0600070205080204" pitchFamily="50" charset="-128"/>
            </a:endParaRPr>
          </a:p>
        </p:txBody>
      </p:sp>
      <p:cxnSp>
        <p:nvCxnSpPr>
          <p:cNvPr id="138" name="直線コネクタ 137"/>
          <p:cNvCxnSpPr/>
          <p:nvPr/>
        </p:nvCxnSpPr>
        <p:spPr>
          <a:xfrm>
            <a:off x="5307003" y="5307679"/>
            <a:ext cx="16668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タイトル 146"/>
          <p:cNvSpPr>
            <a:spLocks noGrp="1"/>
          </p:cNvSpPr>
          <p:nvPr>
            <p:ph type="title" idx="4294967295"/>
          </p:nvPr>
        </p:nvSpPr>
        <p:spPr>
          <a:xfrm>
            <a:off x="0" y="-276225"/>
            <a:ext cx="2400300" cy="276225"/>
          </a:xfrm>
        </p:spPr>
        <p:txBody>
          <a:bodyPr wrap="square" lIns="0" tIns="0" rIns="0" bIns="0">
            <a:spAutoFit/>
          </a:bodyPr>
          <a:lstStyle/>
          <a:p>
            <a:r>
              <a:rPr kumimoji="1" lang="ja-JP" altLang="en-US" sz="1800" dirty="0"/>
              <a:t>折れ戸　スタンダード</a:t>
            </a:r>
          </a:p>
        </p:txBody>
      </p:sp>
      <p:grpSp>
        <p:nvGrpSpPr>
          <p:cNvPr id="75" name="グループ化 74"/>
          <p:cNvGrpSpPr/>
          <p:nvPr/>
        </p:nvGrpSpPr>
        <p:grpSpPr>
          <a:xfrm>
            <a:off x="8222325" y="2713725"/>
            <a:ext cx="1540800" cy="1944000"/>
            <a:chOff x="94035" y="713177"/>
            <a:chExt cx="1540800" cy="1944000"/>
          </a:xfrm>
        </p:grpSpPr>
        <p:pic>
          <p:nvPicPr>
            <p:cNvPr id="76" name="Picture 5" descr="http://www2.panasonic.biz/es/sumai/gazou/bicon/CA141AHND-PA005702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094" y="1070489"/>
              <a:ext cx="970682" cy="970682"/>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84"/>
            <p:cNvSpPr>
              <a:spLocks noChangeArrowheads="1"/>
            </p:cNvSpPr>
            <p:nvPr/>
          </p:nvSpPr>
          <p:spPr bwMode="auto">
            <a:xfrm>
              <a:off x="94035" y="713177"/>
              <a:ext cx="1540800"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ハンドル</a:t>
              </a:r>
            </a:p>
          </p:txBody>
        </p:sp>
        <p:sp>
          <p:nvSpPr>
            <p:cNvPr id="78" name="Rectangle 14"/>
            <p:cNvSpPr>
              <a:spLocks noChangeArrowheads="1"/>
            </p:cNvSpPr>
            <p:nvPr/>
          </p:nvSpPr>
          <p:spPr bwMode="auto">
            <a:xfrm>
              <a:off x="94035" y="713177"/>
              <a:ext cx="15408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nvGrpSpPr>
            <p:cNvPr id="80" name="グループ化 79"/>
            <p:cNvGrpSpPr/>
            <p:nvPr/>
          </p:nvGrpSpPr>
          <p:grpSpPr>
            <a:xfrm>
              <a:off x="379094" y="2121425"/>
              <a:ext cx="815929" cy="214253"/>
              <a:chOff x="8536269" y="3960746"/>
              <a:chExt cx="815929" cy="214253"/>
            </a:xfrm>
          </p:grpSpPr>
          <p:sp>
            <p:nvSpPr>
              <p:cNvPr id="84" name="正方形/長方形 83"/>
              <p:cNvSpPr/>
              <p:nvPr/>
            </p:nvSpPr>
            <p:spPr>
              <a:xfrm>
                <a:off x="8536269" y="3960746"/>
                <a:ext cx="471283" cy="92333"/>
              </a:xfrm>
              <a:prstGeom prst="rect">
                <a:avLst/>
              </a:prstGeom>
            </p:spPr>
            <p:txBody>
              <a:bodyPr wrap="none" lIns="0" tIns="0" rIns="0" bIns="0" anchor="t" anchorCtr="0">
                <a:spAutoFit/>
              </a:bodyPr>
              <a:lstStyle/>
              <a:p>
                <a:r>
                  <a:rPr lang="en-US" altLang="ja-JP" sz="600" dirty="0">
                    <a:latin typeface="ＭＳ Ｐゴシック" panose="020B0600070205080204" pitchFamily="50" charset="-128"/>
                    <a:ea typeface="ＭＳ Ｐゴシック" panose="020B0600070205080204" pitchFamily="50" charset="-128"/>
                  </a:rPr>
                  <a:t>P1</a:t>
                </a:r>
                <a:r>
                  <a:rPr lang="ja-JP" altLang="en-US" sz="600" dirty="0">
                    <a:latin typeface="ＭＳ Ｐゴシック" panose="020B0600070205080204" pitchFamily="50" charset="-128"/>
                    <a:ea typeface="ＭＳ Ｐゴシック" panose="020B0600070205080204" pitchFamily="50" charset="-128"/>
                  </a:rPr>
                  <a:t>製（表示錠）</a:t>
                </a:r>
              </a:p>
            </p:txBody>
          </p:sp>
          <p:sp>
            <p:nvSpPr>
              <p:cNvPr id="85" name="正方形/長方形 84"/>
              <p:cNvSpPr/>
              <p:nvPr/>
            </p:nvSpPr>
            <p:spPr>
              <a:xfrm>
                <a:off x="8536269" y="4082666"/>
                <a:ext cx="815929" cy="92333"/>
              </a:xfrm>
              <a:prstGeom prst="rect">
                <a:avLst/>
              </a:prstGeom>
            </p:spPr>
            <p:txBody>
              <a:bodyPr wrap="none" lIns="0" tIns="0" rIns="0" bIns="0" anchor="t" anchorCtr="0">
                <a:spAutoFit/>
              </a:bodyPr>
              <a:lstStyle/>
              <a:p>
                <a:r>
                  <a:rPr lang="ja-JP" altLang="en-US" sz="600" dirty="0">
                    <a:latin typeface="ＭＳ Ｐゴシック" panose="020B0600070205080204" pitchFamily="50" charset="-128"/>
                    <a:ea typeface="ＭＳ Ｐゴシック" panose="020B0600070205080204" pitchFamily="50" charset="-128"/>
                  </a:rPr>
                  <a:t>サテンシルバー色（塗装）</a:t>
                </a:r>
              </a:p>
            </p:txBody>
          </p:sp>
        </p:grpSp>
      </p:grpSp>
      <p:grpSp>
        <p:nvGrpSpPr>
          <p:cNvPr id="25" name="グループ化 24"/>
          <p:cNvGrpSpPr/>
          <p:nvPr/>
        </p:nvGrpSpPr>
        <p:grpSpPr>
          <a:xfrm>
            <a:off x="5370483" y="1418242"/>
            <a:ext cx="795603" cy="2218688"/>
            <a:chOff x="5370483" y="1418242"/>
            <a:chExt cx="795603" cy="2218688"/>
          </a:xfrm>
        </p:grpSpPr>
        <p:sp>
          <p:nvSpPr>
            <p:cNvPr id="90" name="テキスト ボックス 89"/>
            <p:cNvSpPr txBox="1"/>
            <p:nvPr/>
          </p:nvSpPr>
          <p:spPr>
            <a:xfrm>
              <a:off x="5370483" y="3544597"/>
              <a:ext cx="710793" cy="92333"/>
            </a:xfrm>
            <a:prstGeom prst="rect">
              <a:avLst/>
            </a:prstGeom>
            <a:noFill/>
          </p:spPr>
          <p:txBody>
            <a:bodyPr wrap="square" lIns="0" tIns="0" rIns="0" bIns="0" rtlCol="0" anchor="t" anchorCtr="0">
              <a:spAutoFit/>
            </a:bodyPr>
            <a:lstStyle/>
            <a:p>
              <a:r>
                <a:rPr kumimoji="1" lang="en-US" altLang="ja-JP" sz="600" b="1" dirty="0">
                  <a:latin typeface="ＭＳ Ｐゴシック" panose="020B0600070205080204" pitchFamily="50" charset="-128"/>
                  <a:ea typeface="ＭＳ Ｐゴシック" panose="020B0600070205080204" pitchFamily="50" charset="-128"/>
                </a:rPr>
                <a:t>DB</a:t>
              </a:r>
              <a:r>
                <a:rPr kumimoji="1" lang="ja-JP" altLang="en-US" sz="600" b="1" dirty="0">
                  <a:latin typeface="ＭＳ Ｐゴシック" panose="020B0600070205080204" pitchFamily="50" charset="-128"/>
                  <a:ea typeface="ＭＳ Ｐゴシック" panose="020B0600070205080204" pitchFamily="50" charset="-128"/>
                </a:rPr>
                <a:t>型　洗面タイプ</a:t>
              </a:r>
            </a:p>
          </p:txBody>
        </p:sp>
        <p:pic>
          <p:nvPicPr>
            <p:cNvPr id="1030" name="Picture 6" descr="http://www2.panasonic.biz/es/sumai/gazou/bicon/CA141AHND-PA005572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0483" y="1418242"/>
              <a:ext cx="795603" cy="21275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9" name="グループ化 88"/>
          <p:cNvGrpSpPr/>
          <p:nvPr/>
        </p:nvGrpSpPr>
        <p:grpSpPr>
          <a:xfrm>
            <a:off x="129499" y="4724709"/>
            <a:ext cx="4773601" cy="1946607"/>
            <a:chOff x="129499" y="684396"/>
            <a:chExt cx="4773601" cy="1946607"/>
          </a:xfrm>
        </p:grpSpPr>
        <p:pic>
          <p:nvPicPr>
            <p:cNvPr id="137"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44470" t="53501" r="20095"/>
            <a:stretch/>
          </p:blipFill>
          <p:spPr bwMode="auto">
            <a:xfrm>
              <a:off x="129500" y="684396"/>
              <a:ext cx="4773600" cy="1946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9"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tretch/>
          </p:blipFill>
          <p:spPr bwMode="auto">
            <a:xfrm>
              <a:off x="549989" y="1456776"/>
              <a:ext cx="3775406" cy="1171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0" name="Rectangle 14"/>
            <p:cNvSpPr>
              <a:spLocks noChangeArrowheads="1"/>
            </p:cNvSpPr>
            <p:nvPr/>
          </p:nvSpPr>
          <p:spPr bwMode="auto">
            <a:xfrm>
              <a:off x="129499" y="684396"/>
              <a:ext cx="47736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141" name="正方形/長方形 140"/>
            <p:cNvSpPr/>
            <p:nvPr/>
          </p:nvSpPr>
          <p:spPr>
            <a:xfrm>
              <a:off x="354236" y="1119635"/>
              <a:ext cx="1838645" cy="123111"/>
            </a:xfrm>
            <a:prstGeom prst="rect">
              <a:avLst/>
            </a:prstGeom>
          </p:spPr>
          <p:txBody>
            <a:bodyPr wrap="none" lIns="0" tIns="0" rIns="0" bIns="0">
              <a:spAutoFit/>
            </a:bodyPr>
            <a:lstStyle/>
            <a:p>
              <a:r>
                <a:rPr lang="ja-JP" altLang="en-US" sz="800" b="1" dirty="0"/>
                <a:t>片開きドアと折れ戸の開閉スペースの違い</a:t>
              </a:r>
            </a:p>
          </p:txBody>
        </p:sp>
        <p:sp>
          <p:nvSpPr>
            <p:cNvPr id="142" name="正方形/長方形 141"/>
            <p:cNvSpPr/>
            <p:nvPr/>
          </p:nvSpPr>
          <p:spPr>
            <a:xfrm>
              <a:off x="344342" y="751200"/>
              <a:ext cx="4255707" cy="323165"/>
            </a:xfrm>
            <a:prstGeom prst="rect">
              <a:avLst/>
            </a:prstGeom>
          </p:spPr>
          <p:txBody>
            <a:bodyPr wrap="square" lIns="0" tIns="0" rIns="0" bIns="0">
              <a:spAutoFit/>
            </a:bodyPr>
            <a:lstStyle/>
            <a:p>
              <a:r>
                <a:rPr lang="ja-JP" altLang="en-US" sz="1200" b="1" dirty="0">
                  <a:solidFill>
                    <a:srgbClr val="0000FF"/>
                  </a:solidFill>
                </a:rPr>
                <a:t>開閉スペースは開き戸の約１</a:t>
              </a:r>
              <a:r>
                <a:rPr lang="en-US" altLang="ja-JP" sz="1200" b="1" dirty="0">
                  <a:solidFill>
                    <a:srgbClr val="0000FF"/>
                  </a:solidFill>
                </a:rPr>
                <a:t>/</a:t>
              </a:r>
              <a:r>
                <a:rPr lang="ja-JP" altLang="en-US" sz="1200" b="1" dirty="0">
                  <a:solidFill>
                    <a:srgbClr val="0000FF"/>
                  </a:solidFill>
                </a:rPr>
                <a:t>３。</a:t>
              </a:r>
              <a:endParaRPr lang="en-US" altLang="ja-JP" sz="1200" b="1" dirty="0">
                <a:solidFill>
                  <a:srgbClr val="0000FF"/>
                </a:solidFill>
              </a:endParaRPr>
            </a:p>
            <a:p>
              <a:pPr algn="dist"/>
              <a:r>
                <a:rPr lang="ja-JP" altLang="en-US" sz="900" dirty="0">
                  <a:solidFill>
                    <a:srgbClr val="0000FF"/>
                  </a:solidFill>
                </a:rPr>
                <a:t>開閉スペースを確保しにくいところや、他のドアと干渉する場合におすすめです。</a:t>
              </a:r>
            </a:p>
          </p:txBody>
        </p:sp>
        <p:sp>
          <p:nvSpPr>
            <p:cNvPr id="143" name="正方形/長方形 142"/>
            <p:cNvSpPr/>
            <p:nvPr/>
          </p:nvSpPr>
          <p:spPr>
            <a:xfrm>
              <a:off x="893646" y="1299206"/>
              <a:ext cx="759823" cy="107722"/>
            </a:xfrm>
            <a:prstGeom prst="rect">
              <a:avLst/>
            </a:prstGeom>
          </p:spPr>
          <p:txBody>
            <a:bodyPr wrap="none" lIns="0" tIns="0" rIns="0" bIns="0">
              <a:spAutoFit/>
            </a:bodyPr>
            <a:lstStyle/>
            <a:p>
              <a:r>
                <a:rPr lang="ja-JP" altLang="en-US" sz="700" b="1" dirty="0"/>
                <a:t>■片開きドアの場合</a:t>
              </a:r>
            </a:p>
          </p:txBody>
        </p:sp>
        <p:sp>
          <p:nvSpPr>
            <p:cNvPr id="146" name="正方形/長方形 145"/>
            <p:cNvSpPr/>
            <p:nvPr/>
          </p:nvSpPr>
          <p:spPr>
            <a:xfrm>
              <a:off x="2722647" y="1299206"/>
              <a:ext cx="628377" cy="107722"/>
            </a:xfrm>
            <a:prstGeom prst="rect">
              <a:avLst/>
            </a:prstGeom>
          </p:spPr>
          <p:txBody>
            <a:bodyPr wrap="none" lIns="0" tIns="0" rIns="0" bIns="0">
              <a:spAutoFit/>
            </a:bodyPr>
            <a:lstStyle/>
            <a:p>
              <a:r>
                <a:rPr lang="ja-JP" altLang="en-US" sz="700" b="1" dirty="0"/>
                <a:t>■折れ戸の場合</a:t>
              </a:r>
            </a:p>
          </p:txBody>
        </p:sp>
      </p:grpSp>
      <p:sp>
        <p:nvSpPr>
          <p:cNvPr id="120" name="Rectangle 14"/>
          <p:cNvSpPr>
            <a:spLocks noChangeArrowheads="1"/>
          </p:cNvSpPr>
          <p:nvPr/>
        </p:nvSpPr>
        <p:spPr bwMode="auto">
          <a:xfrm>
            <a:off x="6605925" y="684743"/>
            <a:ext cx="3157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121" name="Rectangle 84"/>
          <p:cNvSpPr>
            <a:spLocks noChangeArrowheads="1"/>
          </p:cNvSpPr>
          <p:nvPr/>
        </p:nvSpPr>
        <p:spPr bwMode="auto">
          <a:xfrm>
            <a:off x="6605925" y="684744"/>
            <a:ext cx="31572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カラーバリエーション</a:t>
            </a:r>
          </a:p>
        </p:txBody>
      </p:sp>
      <p:sp>
        <p:nvSpPr>
          <p:cNvPr id="122" name="Rectangle 84"/>
          <p:cNvSpPr>
            <a:spLocks noChangeArrowheads="1"/>
          </p:cNvSpPr>
          <p:nvPr/>
        </p:nvSpPr>
        <p:spPr bwMode="auto">
          <a:xfrm>
            <a:off x="6605925" y="684743"/>
            <a:ext cx="31572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カラーバリエーション</a:t>
            </a:r>
          </a:p>
        </p:txBody>
      </p:sp>
      <p:grpSp>
        <p:nvGrpSpPr>
          <p:cNvPr id="88" name="グループ化 87"/>
          <p:cNvGrpSpPr/>
          <p:nvPr/>
        </p:nvGrpSpPr>
        <p:grpSpPr>
          <a:xfrm>
            <a:off x="8948841" y="812868"/>
            <a:ext cx="772906" cy="200055"/>
            <a:chOff x="5597821" y="2873948"/>
            <a:chExt cx="1499718" cy="475569"/>
          </a:xfrm>
        </p:grpSpPr>
        <p:sp>
          <p:nvSpPr>
            <p:cNvPr id="117" name="正方形/長方形 116"/>
            <p:cNvSpPr/>
            <p:nvPr/>
          </p:nvSpPr>
          <p:spPr>
            <a:xfrm>
              <a:off x="6502400" y="2997200"/>
              <a:ext cx="469900" cy="203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118" name="テキスト ボックス 117"/>
            <p:cNvSpPr txBox="1"/>
            <p:nvPr/>
          </p:nvSpPr>
          <p:spPr>
            <a:xfrm>
              <a:off x="6387743" y="2873948"/>
              <a:ext cx="709796" cy="388179"/>
            </a:xfrm>
            <a:prstGeom prst="rect">
              <a:avLst/>
            </a:prstGeom>
            <a:noFill/>
          </p:spPr>
          <p:txBody>
            <a:bodyPr wrap="none" rtlCol="0">
              <a:spAutoFit/>
            </a:bodyPr>
            <a:lstStyle/>
            <a:p>
              <a:pPr algn="ctr"/>
              <a:r>
                <a:rPr kumimoji="1" lang="en-US" altLang="ja-JP" sz="700" dirty="0">
                  <a:solidFill>
                    <a:schemeClr val="bg1"/>
                  </a:solidFill>
                </a:rPr>
                <a:t>NEW</a:t>
              </a:r>
              <a:endParaRPr kumimoji="1" lang="ja-JP" altLang="en-US" sz="700" dirty="0">
                <a:solidFill>
                  <a:schemeClr val="bg1"/>
                </a:solidFill>
              </a:endParaRPr>
            </a:p>
          </p:txBody>
        </p:sp>
        <p:sp>
          <p:nvSpPr>
            <p:cNvPr id="119" name="テキスト ボックス 118"/>
            <p:cNvSpPr txBox="1"/>
            <p:nvPr/>
          </p:nvSpPr>
          <p:spPr>
            <a:xfrm>
              <a:off x="5597821" y="2873948"/>
              <a:ext cx="1055053" cy="475569"/>
            </a:xfrm>
            <a:prstGeom prst="rect">
              <a:avLst/>
            </a:prstGeom>
            <a:noFill/>
          </p:spPr>
          <p:txBody>
            <a:bodyPr wrap="none" rtlCol="0">
              <a:spAutoFit/>
            </a:bodyPr>
            <a:lstStyle/>
            <a:p>
              <a:pPr algn="ctr"/>
              <a:r>
                <a:rPr kumimoji="1" lang="ja-JP" altLang="en-US" sz="700" b="1" dirty="0">
                  <a:solidFill>
                    <a:srgbClr val="C00000"/>
                  </a:solidFill>
                </a:rPr>
                <a:t>赤文字＝</a:t>
              </a:r>
            </a:p>
          </p:txBody>
        </p:sp>
      </p:grpSp>
      <p:grpSp>
        <p:nvGrpSpPr>
          <p:cNvPr id="18" name="グループ化 17">
            <a:extLst>
              <a:ext uri="{FF2B5EF4-FFF2-40B4-BE49-F238E27FC236}">
                <a16:creationId xmlns:a16="http://schemas.microsoft.com/office/drawing/2014/main" id="{C0CC5E07-CEF7-6FA4-6FB5-5C0B49E36A2E}"/>
              </a:ext>
            </a:extLst>
          </p:cNvPr>
          <p:cNvGrpSpPr/>
          <p:nvPr/>
        </p:nvGrpSpPr>
        <p:grpSpPr>
          <a:xfrm>
            <a:off x="6710157" y="1079744"/>
            <a:ext cx="3003704" cy="1429582"/>
            <a:chOff x="6710157" y="989252"/>
            <a:chExt cx="3639936" cy="1732390"/>
          </a:xfrm>
        </p:grpSpPr>
        <p:pic>
          <p:nvPicPr>
            <p:cNvPr id="98" name="図 97"/>
            <p:cNvPicPr>
              <a:picLocks noChangeAspect="1"/>
            </p:cNvPicPr>
            <p:nvPr/>
          </p:nvPicPr>
          <p:blipFill rotWithShape="1">
            <a:blip r:embed="rId9">
              <a:extLst>
                <a:ext uri="{28A0092B-C50C-407E-A947-70E740481C1C}">
                  <a14:useLocalDpi xmlns:a14="http://schemas.microsoft.com/office/drawing/2010/main" val="0"/>
                </a:ext>
              </a:extLst>
            </a:blip>
            <a:srcRect l="2141" t="60065" r="75692" b="25191"/>
            <a:stretch/>
          </p:blipFill>
          <p:spPr>
            <a:xfrm rot="5400000">
              <a:off x="9714282" y="1023859"/>
              <a:ext cx="627379" cy="558165"/>
            </a:xfrm>
            <a:prstGeom prst="rect">
              <a:avLst/>
            </a:prstGeom>
          </p:spPr>
        </p:pic>
        <p:sp>
          <p:nvSpPr>
            <p:cNvPr id="148" name="正方形/長方形 147"/>
            <p:cNvSpPr/>
            <p:nvPr/>
          </p:nvSpPr>
          <p:spPr>
            <a:xfrm>
              <a:off x="9731295" y="1621932"/>
              <a:ext cx="618798" cy="186484"/>
            </a:xfrm>
            <a:prstGeom prst="rect">
              <a:avLst/>
            </a:prstGeom>
          </p:spPr>
          <p:txBody>
            <a:bodyPr wrap="square" lIns="0" tIns="0" rIns="0" bIns="0">
              <a:spAutoFit/>
            </a:bodyPr>
            <a:lstStyle/>
            <a:p>
              <a:pPr fontAlgn="base">
                <a:spcBef>
                  <a:spcPct val="0"/>
                </a:spcBef>
                <a:spcAft>
                  <a:spcPct val="0"/>
                </a:spcAft>
                <a:defRPr/>
              </a:pPr>
              <a:r>
                <a:rPr lang="ja-JP" altLang="en-US" sz="500" dirty="0">
                  <a:latin typeface="ＭＳ Ｐゴシック" panose="020B0600070205080204" pitchFamily="50" charset="-128"/>
                </a:rPr>
                <a:t>グレージュ</a:t>
              </a:r>
              <a:endParaRPr lang="en-US" altLang="ja-JP" sz="500" dirty="0">
                <a:latin typeface="ＭＳ Ｐゴシック" panose="020B0600070205080204" pitchFamily="50" charset="-128"/>
              </a:endParaRPr>
            </a:p>
            <a:p>
              <a:pPr fontAlgn="base">
                <a:spcBef>
                  <a:spcPct val="0"/>
                </a:spcBef>
                <a:spcAft>
                  <a:spcPct val="0"/>
                </a:spcAft>
                <a:defRPr/>
              </a:pPr>
              <a:r>
                <a:rPr lang="ja-JP" altLang="en-US" sz="500" dirty="0">
                  <a:latin typeface="ＭＳ Ｐゴシック" panose="020B0600070205080204" pitchFamily="50" charset="-128"/>
                </a:rPr>
                <a:t>アッシュ柄</a:t>
              </a:r>
              <a:endParaRPr lang="ja-JP" altLang="en-US" sz="500" kern="0" dirty="0">
                <a:latin typeface="ＭＳ Ｐゴシック" panose="020B0600070205080204" pitchFamily="50" charset="-128"/>
              </a:endParaRPr>
            </a:p>
          </p:txBody>
        </p:sp>
        <p:pic>
          <p:nvPicPr>
            <p:cNvPr id="124" name="Picture 18" descr="http://www2.panasonic.biz/es/sumai/gazou/bicon/CA171AHND-PA0050504_0003.jpg"/>
            <p:cNvPicPr>
              <a:picLocks noChangeAspect="1" noChangeArrowheads="1"/>
            </p:cNvPicPr>
            <p:nvPr/>
          </p:nvPicPr>
          <p:blipFill rotWithShape="1">
            <a:blip r:embed="rId10">
              <a:extLst>
                <a:ext uri="{28A0092B-C50C-407E-A947-70E740481C1C}">
                  <a14:useLocalDpi xmlns:a14="http://schemas.microsoft.com/office/drawing/2010/main" val="0"/>
                </a:ext>
              </a:extLst>
            </a:blip>
            <a:stretch/>
          </p:blipFill>
          <p:spPr bwMode="auto">
            <a:xfrm>
              <a:off x="6710157" y="991191"/>
              <a:ext cx="557149" cy="638459"/>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0" descr="http://www2.panasonic.biz/es/sumai/gazou/bicon/CA141AHND-PA0051398.jpg"/>
            <p:cNvPicPr>
              <a:picLocks noChangeAspect="1" noChangeArrowheads="1"/>
            </p:cNvPicPr>
            <p:nvPr/>
          </p:nvPicPr>
          <p:blipFill rotWithShape="1">
            <a:blip r:embed="rId11">
              <a:extLst>
                <a:ext uri="{28A0092B-C50C-407E-A947-70E740481C1C}">
                  <a14:useLocalDpi xmlns:a14="http://schemas.microsoft.com/office/drawing/2010/main" val="0"/>
                </a:ext>
              </a:extLst>
            </a:blip>
            <a:srcRect b="51"/>
            <a:stretch/>
          </p:blipFill>
          <p:spPr bwMode="auto">
            <a:xfrm rot="16200000">
              <a:off x="7274075" y="1031846"/>
              <a:ext cx="638460" cy="55715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2" descr="http://www2.panasonic.biz/es/sumai/gazou/bicon/CA141AHND-PA0051399.jpg"/>
            <p:cNvPicPr>
              <a:picLocks noChangeAspect="1" noChangeArrowheads="1"/>
            </p:cNvPicPr>
            <p:nvPr/>
          </p:nvPicPr>
          <p:blipFill rotWithShape="1">
            <a:blip r:embed="rId12">
              <a:extLst>
                <a:ext uri="{28A0092B-C50C-407E-A947-70E740481C1C}">
                  <a14:useLocalDpi xmlns:a14="http://schemas.microsoft.com/office/drawing/2010/main" val="0"/>
                </a:ext>
              </a:extLst>
            </a:blip>
            <a:srcRect b="51"/>
            <a:stretch/>
          </p:blipFill>
          <p:spPr bwMode="auto">
            <a:xfrm rot="16200000">
              <a:off x="7879459" y="1031381"/>
              <a:ext cx="636841" cy="55715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30" descr="http://www2.panasonic.biz/es/sumai/gazou/bicon/CA141AHND-PA0051401.jpg"/>
            <p:cNvPicPr>
              <a:picLocks noChangeAspect="1" noChangeArrowheads="1"/>
            </p:cNvPicPr>
            <p:nvPr/>
          </p:nvPicPr>
          <p:blipFill rotWithShape="1">
            <a:blip r:embed="rId13">
              <a:extLst>
                <a:ext uri="{28A0092B-C50C-407E-A947-70E740481C1C}">
                  <a14:useLocalDpi xmlns:a14="http://schemas.microsoft.com/office/drawing/2010/main" val="0"/>
                </a:ext>
              </a:extLst>
            </a:blip>
            <a:srcRect b="51"/>
            <a:stretch/>
          </p:blipFill>
          <p:spPr bwMode="auto">
            <a:xfrm rot="16200000">
              <a:off x="9094787" y="1032730"/>
              <a:ext cx="638460" cy="55715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32" descr="http://www2.panasonic.biz/es/sumai/gazou/bicon/CA141AHND-PA0051402.jpg"/>
            <p:cNvPicPr>
              <a:picLocks noChangeAspect="1" noChangeArrowheads="1"/>
            </p:cNvPicPr>
            <p:nvPr/>
          </p:nvPicPr>
          <p:blipFill rotWithShape="1">
            <a:blip r:embed="rId14">
              <a:extLst>
                <a:ext uri="{28A0092B-C50C-407E-A947-70E740481C1C}">
                  <a14:useLocalDpi xmlns:a14="http://schemas.microsoft.com/office/drawing/2010/main" val="0"/>
                </a:ext>
              </a:extLst>
            </a:blip>
            <a:srcRect b="51"/>
            <a:stretch/>
          </p:blipFill>
          <p:spPr bwMode="auto">
            <a:xfrm rot="16200000">
              <a:off x="7898098" y="1929977"/>
              <a:ext cx="638460" cy="55715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34" descr="http://www2.panasonic.biz/es/sumai/gazou/bicon/CA152AHND-PA0050150.jpg"/>
            <p:cNvPicPr>
              <a:picLocks noChangeAspect="1" noChangeArrowheads="1"/>
            </p:cNvPicPr>
            <p:nvPr/>
          </p:nvPicPr>
          <p:blipFill rotWithShape="1">
            <a:blip r:embed="rId15">
              <a:extLst>
                <a:ext uri="{28A0092B-C50C-407E-A947-70E740481C1C}">
                  <a14:useLocalDpi xmlns:a14="http://schemas.microsoft.com/office/drawing/2010/main" val="0"/>
                </a:ext>
              </a:extLst>
            </a:blip>
            <a:srcRect r="51"/>
            <a:stretch/>
          </p:blipFill>
          <p:spPr bwMode="auto">
            <a:xfrm>
              <a:off x="8543325" y="1889323"/>
              <a:ext cx="557149" cy="638459"/>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36" descr="http://www2.panasonic.biz/es/sumai/gazou/bicon/CA141AHND-PA0051403.jpg"/>
            <p:cNvPicPr>
              <a:picLocks noChangeAspect="1" noChangeArrowheads="1"/>
            </p:cNvPicPr>
            <p:nvPr/>
          </p:nvPicPr>
          <p:blipFill rotWithShape="1">
            <a:blip r:embed="rId16">
              <a:extLst>
                <a:ext uri="{28A0092B-C50C-407E-A947-70E740481C1C}">
                  <a14:useLocalDpi xmlns:a14="http://schemas.microsoft.com/office/drawing/2010/main" val="0"/>
                </a:ext>
              </a:extLst>
            </a:blip>
            <a:srcRect r="51"/>
            <a:stretch/>
          </p:blipFill>
          <p:spPr bwMode="auto">
            <a:xfrm>
              <a:off x="9147899" y="1889323"/>
              <a:ext cx="557149" cy="638459"/>
            </a:xfrm>
            <a:prstGeom prst="rect">
              <a:avLst/>
            </a:prstGeom>
            <a:noFill/>
            <a:extLst>
              <a:ext uri="{909E8E84-426E-40DD-AFC4-6F175D3DCCD1}">
                <a14:hiddenFill xmlns:a14="http://schemas.microsoft.com/office/drawing/2010/main">
                  <a:solidFill>
                    <a:srgbClr val="FFFFFF"/>
                  </a:solidFill>
                </a14:hiddenFill>
              </a:ext>
            </a:extLst>
          </p:spPr>
        </p:pic>
        <p:sp>
          <p:nvSpPr>
            <p:cNvPr id="131" name="正方形/長方形 130"/>
            <p:cNvSpPr/>
            <p:nvPr/>
          </p:nvSpPr>
          <p:spPr>
            <a:xfrm>
              <a:off x="6710157" y="1630903"/>
              <a:ext cx="686901" cy="18648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ソフト</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ウォールナット柄</a:t>
              </a:r>
            </a:p>
          </p:txBody>
        </p:sp>
        <p:sp>
          <p:nvSpPr>
            <p:cNvPr id="135" name="正方形/長方形 134"/>
            <p:cNvSpPr/>
            <p:nvPr/>
          </p:nvSpPr>
          <p:spPr>
            <a:xfrm>
              <a:off x="7314729" y="1630904"/>
              <a:ext cx="686901"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ウォールナット柄</a:t>
              </a:r>
            </a:p>
          </p:txBody>
        </p:sp>
        <p:sp>
          <p:nvSpPr>
            <p:cNvPr id="145" name="正方形/長方形 144"/>
            <p:cNvSpPr/>
            <p:nvPr/>
          </p:nvSpPr>
          <p:spPr>
            <a:xfrm>
              <a:off x="7919304" y="1630904"/>
              <a:ext cx="427133"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チェリー柄</a:t>
              </a:r>
            </a:p>
          </p:txBody>
        </p:sp>
        <p:sp>
          <p:nvSpPr>
            <p:cNvPr id="149" name="正方形/長方形 148"/>
            <p:cNvSpPr/>
            <p:nvPr/>
          </p:nvSpPr>
          <p:spPr>
            <a:xfrm>
              <a:off x="8546039" y="1640344"/>
              <a:ext cx="545002" cy="76944"/>
            </a:xfrm>
            <a:prstGeom prst="rect">
              <a:avLst/>
            </a:prstGeom>
          </p:spPr>
          <p:txBody>
            <a:bodyPr wrap="square" lIns="0" tIns="0" rIns="0" bIns="0">
              <a:spAutoFit/>
            </a:bodyPr>
            <a:lstStyle/>
            <a:p>
              <a:pPr fontAlgn="base">
                <a:spcBef>
                  <a:spcPct val="0"/>
                </a:spcBef>
                <a:spcAft>
                  <a:spcPct val="0"/>
                </a:spcAft>
                <a:defRPr/>
              </a:pPr>
              <a:r>
                <a:rPr lang="ja-JP" altLang="en-US" sz="500" dirty="0">
                  <a:latin typeface="ＭＳ Ｐゴシック" panose="020B0600070205080204" pitchFamily="50" charset="-128"/>
                </a:rPr>
                <a:t>イデアオーク柄</a:t>
              </a:r>
              <a:endParaRPr lang="ja-JP" altLang="en-US" sz="500" kern="0" dirty="0">
                <a:latin typeface="ＭＳ Ｐゴシック" panose="020B0600070205080204" pitchFamily="50" charset="-128"/>
              </a:endParaRPr>
            </a:p>
          </p:txBody>
        </p:sp>
        <p:sp>
          <p:nvSpPr>
            <p:cNvPr id="150" name="正方形/長方形 149"/>
            <p:cNvSpPr/>
            <p:nvPr/>
          </p:nvSpPr>
          <p:spPr>
            <a:xfrm>
              <a:off x="9206824" y="1636209"/>
              <a:ext cx="417344"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メープル柄</a:t>
              </a:r>
            </a:p>
          </p:txBody>
        </p:sp>
        <p:sp>
          <p:nvSpPr>
            <p:cNvPr id="151" name="正方形/長方形 150"/>
            <p:cNvSpPr/>
            <p:nvPr/>
          </p:nvSpPr>
          <p:spPr>
            <a:xfrm>
              <a:off x="7938750" y="2533457"/>
              <a:ext cx="644837" cy="18648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オーク柄</a:t>
              </a:r>
            </a:p>
          </p:txBody>
        </p:sp>
        <p:sp>
          <p:nvSpPr>
            <p:cNvPr id="152" name="正方形/長方形 151"/>
            <p:cNvSpPr/>
            <p:nvPr/>
          </p:nvSpPr>
          <p:spPr>
            <a:xfrm>
              <a:off x="8543325" y="2533457"/>
              <a:ext cx="703756" cy="18648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アッシュ柄</a:t>
              </a:r>
            </a:p>
          </p:txBody>
        </p:sp>
        <p:sp>
          <p:nvSpPr>
            <p:cNvPr id="153" name="正方形/長方形 152"/>
            <p:cNvSpPr/>
            <p:nvPr/>
          </p:nvSpPr>
          <p:spPr>
            <a:xfrm>
              <a:off x="9147899" y="2533457"/>
              <a:ext cx="634673" cy="18648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しっくい</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ホワイト柄</a:t>
              </a:r>
            </a:p>
          </p:txBody>
        </p:sp>
        <p:sp>
          <p:nvSpPr>
            <p:cNvPr id="8" name="正方形/長方形 7">
              <a:extLst>
                <a:ext uri="{FF2B5EF4-FFF2-40B4-BE49-F238E27FC236}">
                  <a16:creationId xmlns:a16="http://schemas.microsoft.com/office/drawing/2014/main" id="{0E3B34E1-62DE-4187-9634-42392A8EE146}"/>
                </a:ext>
              </a:extLst>
            </p:cNvPr>
            <p:cNvSpPr/>
            <p:nvPr/>
          </p:nvSpPr>
          <p:spPr>
            <a:xfrm>
              <a:off x="7297922" y="2527783"/>
              <a:ext cx="618798" cy="76944"/>
            </a:xfrm>
            <a:prstGeom prst="rect">
              <a:avLst/>
            </a:prstGeom>
          </p:spPr>
          <p:txBody>
            <a:bodyPr wrap="square" lIns="0" tIns="0" rIns="0" bIns="0">
              <a:spAutoFit/>
            </a:bodyPr>
            <a:lstStyle/>
            <a:p>
              <a:pPr fontAlgn="base">
                <a:spcBef>
                  <a:spcPct val="0"/>
                </a:spcBef>
                <a:spcAft>
                  <a:spcPct val="0"/>
                </a:spcAft>
                <a:defRPr/>
              </a:pPr>
              <a:r>
                <a:rPr lang="ja-JP" altLang="en-US" sz="500" dirty="0">
                  <a:solidFill>
                    <a:srgbClr val="C00000"/>
                  </a:solidFill>
                  <a:latin typeface="ＭＳ Ｐゴシック" panose="020B0600070205080204" pitchFamily="50" charset="-128"/>
                </a:rPr>
                <a:t>ラピスグレー柄</a:t>
              </a:r>
              <a:endParaRPr lang="ja-JP" altLang="en-US" sz="500" kern="0" dirty="0">
                <a:solidFill>
                  <a:srgbClr val="C00000"/>
                </a:solidFill>
                <a:latin typeface="ＭＳ Ｐゴシック" panose="020B0600070205080204" pitchFamily="50" charset="-128"/>
              </a:endParaRPr>
            </a:p>
          </p:txBody>
        </p:sp>
        <p:pic>
          <p:nvPicPr>
            <p:cNvPr id="97" name="図 96"/>
            <p:cNvPicPr>
              <a:picLocks noChangeAspect="1"/>
            </p:cNvPicPr>
            <p:nvPr/>
          </p:nvPicPr>
          <p:blipFill rotWithShape="1">
            <a:blip r:embed="rId17">
              <a:extLst>
                <a:ext uri="{28A0092B-C50C-407E-A947-70E740481C1C}">
                  <a14:useLocalDpi xmlns:a14="http://schemas.microsoft.com/office/drawing/2010/main" val="0"/>
                </a:ext>
              </a:extLst>
            </a:blip>
            <a:srcRect l="368" t="85542" r="77464"/>
            <a:stretch/>
          </p:blipFill>
          <p:spPr>
            <a:xfrm rot="5400000">
              <a:off x="8489965" y="1036732"/>
              <a:ext cx="627380" cy="548640"/>
            </a:xfrm>
            <a:prstGeom prst="rect">
              <a:avLst/>
            </a:prstGeom>
          </p:spPr>
        </p:pic>
        <p:pic>
          <p:nvPicPr>
            <p:cNvPr id="10" name="図 9">
              <a:extLst>
                <a:ext uri="{FF2B5EF4-FFF2-40B4-BE49-F238E27FC236}">
                  <a16:creationId xmlns:a16="http://schemas.microsoft.com/office/drawing/2014/main" id="{F54108C6-BE7D-0F2B-449E-E82B1925B45E}"/>
                </a:ext>
              </a:extLst>
            </p:cNvPr>
            <p:cNvPicPr>
              <a:picLocks noChangeAspect="1"/>
            </p:cNvPicPr>
            <p:nvPr/>
          </p:nvPicPr>
          <p:blipFill>
            <a:blip r:embed="rId18"/>
            <a:srcRect l="22983" t="29692" r="17791" b="20393"/>
            <a:stretch>
              <a:fillRect/>
            </a:stretch>
          </p:blipFill>
          <p:spPr>
            <a:xfrm>
              <a:off x="7320566" y="1898762"/>
              <a:ext cx="557150" cy="626172"/>
            </a:xfrm>
            <a:prstGeom prst="rect">
              <a:avLst/>
            </a:prstGeom>
          </p:spPr>
        </p:pic>
        <p:grpSp>
          <p:nvGrpSpPr>
            <p:cNvPr id="17" name="グループ化 16">
              <a:extLst>
                <a:ext uri="{FF2B5EF4-FFF2-40B4-BE49-F238E27FC236}">
                  <a16:creationId xmlns:a16="http://schemas.microsoft.com/office/drawing/2014/main" id="{422340F7-F5A2-6B35-D521-645E922D128E}"/>
                </a:ext>
              </a:extLst>
            </p:cNvPr>
            <p:cNvGrpSpPr/>
            <p:nvPr/>
          </p:nvGrpSpPr>
          <p:grpSpPr>
            <a:xfrm>
              <a:off x="6720218" y="1893605"/>
              <a:ext cx="618798" cy="828037"/>
              <a:chOff x="6182686" y="1886229"/>
              <a:chExt cx="618798" cy="828037"/>
            </a:xfrm>
          </p:grpSpPr>
          <p:pic>
            <p:nvPicPr>
              <p:cNvPr id="14" name="図 13">
                <a:extLst>
                  <a:ext uri="{FF2B5EF4-FFF2-40B4-BE49-F238E27FC236}">
                    <a16:creationId xmlns:a16="http://schemas.microsoft.com/office/drawing/2014/main" id="{435D4748-01A9-3975-C2A6-8CDCFF2CD555}"/>
                  </a:ext>
                </a:extLst>
              </p:cNvPr>
              <p:cNvPicPr>
                <a:picLocks noChangeAspect="1"/>
              </p:cNvPicPr>
              <p:nvPr/>
            </p:nvPicPr>
            <p:blipFill>
              <a:blip r:embed="rId19"/>
              <a:srcRect l="17011" t="29506" r="23794" b="19955"/>
              <a:stretch>
                <a:fillRect/>
              </a:stretch>
            </p:blipFill>
            <p:spPr>
              <a:xfrm>
                <a:off x="6183678" y="1886229"/>
                <a:ext cx="560109" cy="637787"/>
              </a:xfrm>
              <a:prstGeom prst="rect">
                <a:avLst/>
              </a:prstGeom>
            </p:spPr>
          </p:pic>
          <p:sp>
            <p:nvSpPr>
              <p:cNvPr id="16" name="正方形/長方形 15">
                <a:extLst>
                  <a:ext uri="{FF2B5EF4-FFF2-40B4-BE49-F238E27FC236}">
                    <a16:creationId xmlns:a16="http://schemas.microsoft.com/office/drawing/2014/main" id="{00DB2A78-69AF-342F-E1BF-B4FB7F4A9AC6}"/>
                  </a:ext>
                </a:extLst>
              </p:cNvPr>
              <p:cNvSpPr/>
              <p:nvPr/>
            </p:nvSpPr>
            <p:spPr>
              <a:xfrm>
                <a:off x="6182686" y="2527782"/>
                <a:ext cx="618798" cy="186484"/>
              </a:xfrm>
              <a:prstGeom prst="rect">
                <a:avLst/>
              </a:prstGeom>
            </p:spPr>
            <p:txBody>
              <a:bodyPr wrap="square" lIns="0" tIns="0" rIns="0" bIns="0">
                <a:spAutoFit/>
              </a:bodyPr>
              <a:lstStyle/>
              <a:p>
                <a:pPr fontAlgn="base">
                  <a:spcBef>
                    <a:spcPct val="0"/>
                  </a:spcBef>
                  <a:spcAft>
                    <a:spcPct val="0"/>
                  </a:spcAft>
                  <a:defRPr/>
                </a:pPr>
                <a:r>
                  <a:rPr lang="ja-JP" altLang="en-US" sz="500" dirty="0">
                    <a:solidFill>
                      <a:srgbClr val="C00000"/>
                    </a:solidFill>
                    <a:latin typeface="ＭＳ Ｐゴシック" panose="020B0600070205080204" pitchFamily="50" charset="-128"/>
                  </a:rPr>
                  <a:t>グレージュ</a:t>
                </a:r>
                <a:endParaRPr lang="en-US" altLang="ja-JP" sz="500" dirty="0">
                  <a:solidFill>
                    <a:srgbClr val="C00000"/>
                  </a:solidFill>
                  <a:latin typeface="ＭＳ Ｐゴシック" panose="020B0600070205080204" pitchFamily="50" charset="-128"/>
                </a:endParaRPr>
              </a:p>
              <a:p>
                <a:pPr fontAlgn="base">
                  <a:spcBef>
                    <a:spcPct val="0"/>
                  </a:spcBef>
                  <a:spcAft>
                    <a:spcPct val="0"/>
                  </a:spcAft>
                  <a:defRPr/>
                </a:pPr>
                <a:r>
                  <a:rPr lang="ja-JP" altLang="en-US" sz="500" dirty="0">
                    <a:solidFill>
                      <a:srgbClr val="C00000"/>
                    </a:solidFill>
                    <a:latin typeface="ＭＳ Ｐゴシック" panose="020B0600070205080204" pitchFamily="50" charset="-128"/>
                  </a:rPr>
                  <a:t>オーク柄</a:t>
                </a:r>
                <a:endParaRPr lang="ja-JP" altLang="en-US" sz="500" kern="0" dirty="0">
                  <a:solidFill>
                    <a:srgbClr val="C00000"/>
                  </a:solidFill>
                  <a:latin typeface="ＭＳ Ｐゴシック" panose="020B0600070205080204" pitchFamily="50" charset="-128"/>
                </a:endParaRPr>
              </a:p>
            </p:txBody>
          </p:sp>
        </p:grpSp>
      </p:grpSp>
    </p:spTree>
    <p:extLst>
      <p:ext uri="{BB962C8B-B14F-4D97-AF65-F5344CB8AC3E}">
        <p14:creationId xmlns:p14="http://schemas.microsoft.com/office/powerpoint/2010/main" val="541155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14"/>
          <p:cNvSpPr>
            <a:spLocks noChangeArrowheads="1"/>
          </p:cNvSpPr>
          <p:nvPr/>
        </p:nvSpPr>
        <p:spPr bwMode="auto">
          <a:xfrm>
            <a:off x="144572" y="2712737"/>
            <a:ext cx="47736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46" name="Rectangle 24"/>
          <p:cNvSpPr>
            <a:spLocks noChangeArrowheads="1"/>
          </p:cNvSpPr>
          <p:nvPr/>
        </p:nvSpPr>
        <p:spPr bwMode="auto">
          <a:xfrm>
            <a:off x="144572" y="2712739"/>
            <a:ext cx="4773600"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j-ea"/>
                <a:ea typeface="+mj-ea"/>
              </a:rPr>
              <a:t>有効開口幅</a:t>
            </a:r>
            <a:r>
              <a:rPr lang="en-US" altLang="ja-JP" sz="800" dirty="0">
                <a:solidFill>
                  <a:schemeClr val="bg1"/>
                </a:solidFill>
                <a:latin typeface="+mj-ea"/>
                <a:ea typeface="+mj-ea"/>
              </a:rPr>
              <a:t>850mm</a:t>
            </a:r>
            <a:r>
              <a:rPr lang="ja-JP" altLang="en-US" sz="800" dirty="0">
                <a:solidFill>
                  <a:schemeClr val="bg1"/>
                </a:solidFill>
                <a:latin typeface="+mj-ea"/>
                <a:ea typeface="+mj-ea"/>
              </a:rPr>
              <a:t>対応</a:t>
            </a:r>
            <a:endParaRPr lang="en-US" altLang="ja-JP" sz="800" dirty="0">
              <a:solidFill>
                <a:schemeClr val="bg1"/>
              </a:solidFill>
              <a:latin typeface="+mj-ea"/>
              <a:ea typeface="+mj-ea"/>
            </a:endParaRPr>
          </a:p>
        </p:txBody>
      </p:sp>
      <p:sp>
        <p:nvSpPr>
          <p:cNvPr id="47" name="テキスト ボックス 46"/>
          <p:cNvSpPr txBox="1"/>
          <p:nvPr/>
        </p:nvSpPr>
        <p:spPr>
          <a:xfrm>
            <a:off x="1937084" y="2924464"/>
            <a:ext cx="2459262" cy="369332"/>
          </a:xfrm>
          <a:prstGeom prst="rect">
            <a:avLst/>
          </a:prstGeom>
          <a:noFill/>
        </p:spPr>
        <p:txBody>
          <a:bodyPr wrap="square" lIns="0" tIns="0" rIns="0" bIns="0" rtlCol="0" anchor="t" anchorCtr="0">
            <a:spAutoFit/>
          </a:bodyPr>
          <a:lstStyle/>
          <a:p>
            <a:r>
              <a:rPr kumimoji="1" lang="en-US" altLang="ja-JP" sz="800" b="1" dirty="0">
                <a:solidFill>
                  <a:srgbClr val="00B0F0"/>
                </a:solidFill>
                <a:latin typeface="ＭＳ Ｐゴシック" panose="020B0600070205080204" pitchFamily="50" charset="-128"/>
                <a:ea typeface="ＭＳ Ｐゴシック" panose="020B0600070205080204" pitchFamily="50" charset="-128"/>
              </a:rPr>
              <a:t>U</a:t>
            </a:r>
            <a:r>
              <a:rPr kumimoji="1" lang="ja-JP" altLang="en-US" sz="800" b="1" dirty="0">
                <a:solidFill>
                  <a:srgbClr val="00B0F0"/>
                </a:solidFill>
                <a:latin typeface="ＭＳ Ｐゴシック" panose="020B0600070205080204" pitchFamily="50" charset="-128"/>
                <a:ea typeface="ＭＳ Ｐゴシック" panose="020B0600070205080204" pitchFamily="50" charset="-128"/>
              </a:rPr>
              <a:t>オーダー</a:t>
            </a:r>
            <a:r>
              <a:rPr kumimoji="1" lang="ja-JP" altLang="en-US" sz="800" dirty="0">
                <a:latin typeface="ＭＳ Ｐゴシック" panose="020B0600070205080204" pitchFamily="50" charset="-128"/>
                <a:ea typeface="ＭＳ Ｐゴシック" panose="020B0600070205080204" pitchFamily="50" charset="-128"/>
              </a:rPr>
              <a:t>で有効開口幅</a:t>
            </a:r>
            <a:r>
              <a:rPr kumimoji="1" lang="en-US" altLang="ja-JP" sz="800" dirty="0">
                <a:latin typeface="ＭＳ Ｐゴシック" panose="020B0600070205080204" pitchFamily="50" charset="-128"/>
                <a:ea typeface="ＭＳ Ｐゴシック" panose="020B0600070205080204" pitchFamily="50" charset="-128"/>
              </a:rPr>
              <a:t>850mm</a:t>
            </a:r>
            <a:r>
              <a:rPr kumimoji="1" lang="ja-JP" altLang="en-US" sz="800" dirty="0" err="1">
                <a:latin typeface="ＭＳ Ｐゴシック" panose="020B0600070205080204" pitchFamily="50" charset="-128"/>
                <a:ea typeface="ＭＳ Ｐゴシック" panose="020B0600070205080204" pitchFamily="50" charset="-128"/>
              </a:rPr>
              <a:t>まで</a:t>
            </a:r>
            <a:r>
              <a:rPr kumimoji="1" lang="ja-JP" altLang="en-US" sz="800" dirty="0">
                <a:latin typeface="ＭＳ Ｐゴシック" panose="020B0600070205080204" pitchFamily="50" charset="-128"/>
                <a:ea typeface="ＭＳ Ｐゴシック" panose="020B0600070205080204" pitchFamily="50" charset="-128"/>
              </a:rPr>
              <a:t>対応でき、</a:t>
            </a:r>
            <a:endParaRPr kumimoji="1" lang="en-US" altLang="ja-JP" sz="800" dirty="0">
              <a:latin typeface="ＭＳ Ｐゴシック" panose="020B0600070205080204" pitchFamily="50" charset="-128"/>
              <a:ea typeface="ＭＳ Ｐゴシック" panose="020B0600070205080204" pitchFamily="50" charset="-128"/>
            </a:endParaRPr>
          </a:p>
          <a:p>
            <a:r>
              <a:rPr kumimoji="1" lang="ja-JP" altLang="en-US" sz="800" dirty="0">
                <a:latin typeface="ＭＳ Ｐゴシック" panose="020B0600070205080204" pitchFamily="50" charset="-128"/>
                <a:ea typeface="ＭＳ Ｐゴシック" panose="020B0600070205080204" pitchFamily="50" charset="-128"/>
              </a:rPr>
              <a:t>車いすでの出入りが可能です。</a:t>
            </a:r>
            <a:endParaRPr kumimoji="1" lang="en-US" altLang="ja-JP" sz="800" dirty="0">
              <a:latin typeface="ＭＳ Ｐゴシック" panose="020B0600070205080204" pitchFamily="50" charset="-128"/>
              <a:ea typeface="ＭＳ Ｐゴシック" panose="020B0600070205080204" pitchFamily="50" charset="-128"/>
            </a:endParaRPr>
          </a:p>
          <a:p>
            <a:r>
              <a:rPr kumimoji="1" lang="ja-JP" altLang="en-US" sz="800" dirty="0">
                <a:latin typeface="ＭＳ Ｐゴシック" panose="020B0600070205080204" pitchFamily="50" charset="-128"/>
                <a:ea typeface="ＭＳ Ｐゴシック" panose="020B0600070205080204" pitchFamily="50" charset="-128"/>
              </a:rPr>
              <a:t>引き代</a:t>
            </a:r>
            <a:r>
              <a:rPr lang="ja-JP" altLang="en-US" sz="800" dirty="0">
                <a:latin typeface="ＭＳ Ｐゴシック" panose="020B0600070205080204" pitchFamily="50" charset="-128"/>
                <a:ea typeface="ＭＳ Ｐゴシック" panose="020B0600070205080204" pitchFamily="50" charset="-128"/>
              </a:rPr>
              <a:t>が取れない場所におすすめです。</a:t>
            </a:r>
            <a:endParaRPr kumimoji="1" lang="en-US" altLang="ja-JP" sz="800" dirty="0">
              <a:latin typeface="ＭＳ Ｐゴシック" panose="020B0600070205080204" pitchFamily="50" charset="-128"/>
              <a:ea typeface="ＭＳ Ｐゴシック" panose="020B0600070205080204" pitchFamily="50" charset="-128"/>
            </a:endParaRPr>
          </a:p>
        </p:txBody>
      </p:sp>
      <p:sp>
        <p:nvSpPr>
          <p:cNvPr id="2" name="タイトル 1"/>
          <p:cNvSpPr>
            <a:spLocks noGrp="1"/>
          </p:cNvSpPr>
          <p:nvPr>
            <p:ph type="title" idx="4294967295"/>
          </p:nvPr>
        </p:nvSpPr>
        <p:spPr>
          <a:xfrm>
            <a:off x="1783306" y="105797"/>
            <a:ext cx="3226844" cy="215444"/>
          </a:xfrm>
        </p:spPr>
        <p:txBody>
          <a:bodyPr wrap="none" lIns="0" tIns="0" rIns="0" bIns="0">
            <a:spAutoFit/>
          </a:bodyPr>
          <a:lstStyle/>
          <a:p>
            <a:r>
              <a:rPr kumimoji="1" lang="ja-JP" altLang="en-US" sz="1400" b="1" dirty="0">
                <a:solidFill>
                  <a:srgbClr val="FFFFFF"/>
                </a:solidFill>
              </a:rPr>
              <a:t>ドアデザイン・折れ戸の特長　（Ｕオーダー）</a:t>
            </a:r>
          </a:p>
        </p:txBody>
      </p:sp>
      <p:pic>
        <p:nvPicPr>
          <p:cNvPr id="1087" name="Picture 63" descr="http://www2.panasonic.biz/es/sumai/gazou/bicon/CA151AHND-PA0050136.jpg"/>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216572" y="4899704"/>
            <a:ext cx="1627468" cy="1647944"/>
          </a:xfrm>
          <a:prstGeom prst="rect">
            <a:avLst/>
          </a:prstGeom>
          <a:noFill/>
          <a:extLst>
            <a:ext uri="{909E8E84-426E-40DD-AFC4-6F175D3DCCD1}">
              <a14:hiddenFill xmlns:a14="http://schemas.microsoft.com/office/drawing/2010/main">
                <a:solidFill>
                  <a:srgbClr val="FFFFFF"/>
                </a:solidFill>
              </a14:hiddenFill>
            </a:ext>
          </a:extLst>
        </p:spPr>
      </p:pic>
      <p:sp>
        <p:nvSpPr>
          <p:cNvPr id="136" name="テキスト ボックス 135"/>
          <p:cNvSpPr txBox="1"/>
          <p:nvPr/>
        </p:nvSpPr>
        <p:spPr>
          <a:xfrm>
            <a:off x="1949685" y="4925293"/>
            <a:ext cx="2137266" cy="246221"/>
          </a:xfrm>
          <a:prstGeom prst="rect">
            <a:avLst/>
          </a:prstGeom>
          <a:noFill/>
        </p:spPr>
        <p:txBody>
          <a:bodyPr wrap="square" lIns="0" tIns="0" rIns="0" bIns="0" rtlCol="0" anchor="t" anchorCtr="0">
            <a:spAutoFit/>
          </a:bodyPr>
          <a:lstStyle/>
          <a:p>
            <a:r>
              <a:rPr lang="en-US" altLang="ja-JP" sz="800" dirty="0">
                <a:latin typeface="ＭＳ Ｐゴシック" panose="020B0600070205080204" pitchFamily="50" charset="-128"/>
                <a:ea typeface="ＭＳ Ｐゴシック" panose="020B0600070205080204" pitchFamily="50" charset="-128"/>
              </a:rPr>
              <a:t>RC</a:t>
            </a:r>
            <a:r>
              <a:rPr lang="ja-JP" altLang="en-US" sz="800" dirty="0">
                <a:latin typeface="ＭＳ Ｐゴシック" panose="020B0600070205080204" pitchFamily="50" charset="-128"/>
                <a:ea typeface="ＭＳ Ｐゴシック" panose="020B0600070205080204" pitchFamily="50" charset="-128"/>
              </a:rPr>
              <a:t>床など木質床仕上げ以外にも設置できる</a:t>
            </a:r>
            <a:endParaRPr lang="en-US" altLang="ja-JP" sz="800" dirty="0">
              <a:latin typeface="ＭＳ Ｐゴシック" panose="020B0600070205080204" pitchFamily="50" charset="-128"/>
              <a:ea typeface="ＭＳ Ｐゴシック" panose="020B0600070205080204" pitchFamily="50" charset="-128"/>
            </a:endParaRPr>
          </a:p>
          <a:p>
            <a:r>
              <a:rPr lang="ja-JP" altLang="en-US" sz="800" dirty="0">
                <a:latin typeface="ＭＳ Ｐゴシック" panose="020B0600070205080204" pitchFamily="50" charset="-128"/>
                <a:ea typeface="ＭＳ Ｐゴシック" panose="020B0600070205080204" pitchFamily="50" charset="-128"/>
              </a:rPr>
              <a:t>枠固定用下ピポットが</a:t>
            </a:r>
            <a:r>
              <a:rPr lang="en-US" altLang="ja-JP" sz="800" b="1" dirty="0">
                <a:solidFill>
                  <a:srgbClr val="00B0F0"/>
                </a:solidFill>
                <a:latin typeface="ＭＳ Ｐゴシック" panose="020B0600070205080204" pitchFamily="50" charset="-128"/>
                <a:ea typeface="ＭＳ Ｐゴシック" panose="020B0600070205080204" pitchFamily="50" charset="-128"/>
              </a:rPr>
              <a:t>U</a:t>
            </a:r>
            <a:r>
              <a:rPr lang="ja-JP" altLang="en-US" sz="800" b="1" dirty="0">
                <a:solidFill>
                  <a:srgbClr val="00B0F0"/>
                </a:solidFill>
                <a:latin typeface="ＭＳ Ｐゴシック" panose="020B0600070205080204" pitchFamily="50" charset="-128"/>
                <a:ea typeface="ＭＳ Ｐゴシック" panose="020B0600070205080204" pitchFamily="50" charset="-128"/>
              </a:rPr>
              <a:t>オーダー</a:t>
            </a:r>
            <a:r>
              <a:rPr lang="ja-JP" altLang="en-US" sz="800" dirty="0">
                <a:latin typeface="ＭＳ Ｐゴシック" panose="020B0600070205080204" pitchFamily="50" charset="-128"/>
                <a:ea typeface="ＭＳ Ｐゴシック" panose="020B0600070205080204" pitchFamily="50" charset="-128"/>
              </a:rPr>
              <a:t>で対応可能です。</a:t>
            </a:r>
            <a:endParaRPr lang="en-US" altLang="ja-JP" sz="800" dirty="0">
              <a:latin typeface="ＭＳ Ｐゴシック" panose="020B0600070205080204" pitchFamily="50" charset="-128"/>
              <a:ea typeface="ＭＳ Ｐゴシック" panose="020B0600070205080204" pitchFamily="50" charset="-128"/>
            </a:endParaRPr>
          </a:p>
        </p:txBody>
      </p:sp>
      <p:sp>
        <p:nvSpPr>
          <p:cNvPr id="5" name="正方形/長方形 4"/>
          <p:cNvSpPr/>
          <p:nvPr/>
        </p:nvSpPr>
        <p:spPr>
          <a:xfrm>
            <a:off x="2903220" y="5239568"/>
            <a:ext cx="1934292" cy="130808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67" name="Picture 43"/>
          <p:cNvPicPr>
            <a:picLocks noChangeAspect="1" noChangeArrowheads="1"/>
          </p:cNvPicPr>
          <p:nvPr/>
        </p:nvPicPr>
        <p:blipFill rotWithShape="1">
          <a:blip r:embed="rId3">
            <a:extLst>
              <a:ext uri="{28A0092B-C50C-407E-A947-70E740481C1C}">
                <a14:useLocalDpi xmlns:a14="http://schemas.microsoft.com/office/drawing/2010/main" val="0"/>
              </a:ext>
            </a:extLst>
          </a:blip>
          <a:srcRect l="-1" r="2"/>
          <a:stretch/>
        </p:blipFill>
        <p:spPr bwMode="auto">
          <a:xfrm>
            <a:off x="3885707" y="5639215"/>
            <a:ext cx="871336" cy="616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2" name="テキスト ボックス 141"/>
          <p:cNvSpPr txBox="1"/>
          <p:nvPr/>
        </p:nvSpPr>
        <p:spPr>
          <a:xfrm>
            <a:off x="3009960" y="5286867"/>
            <a:ext cx="1772466" cy="323165"/>
          </a:xfrm>
          <a:prstGeom prst="rect">
            <a:avLst/>
          </a:prstGeom>
          <a:noFill/>
        </p:spPr>
        <p:txBody>
          <a:bodyPr wrap="square" lIns="0" tIns="0" rIns="0" bIns="0" rtlCol="0" anchor="t" anchorCtr="0">
            <a:spAutoFit/>
          </a:bodyPr>
          <a:lstStyle/>
          <a:p>
            <a:r>
              <a:rPr lang="ja-JP" altLang="en-US" sz="700" dirty="0">
                <a:latin typeface="ＭＳ Ｐゴシック" panose="020B0600070205080204" pitchFamily="50" charset="-128"/>
                <a:ea typeface="ＭＳ Ｐゴシック" panose="020B0600070205080204" pitchFamily="50" charset="-128"/>
              </a:rPr>
              <a:t>枠固定用下ピポットを使用することで、</a:t>
            </a:r>
            <a:endParaRPr lang="en-US" altLang="ja-JP" sz="700" dirty="0">
              <a:latin typeface="ＭＳ Ｐゴシック" panose="020B0600070205080204" pitchFamily="50" charset="-128"/>
              <a:ea typeface="ＭＳ Ｐゴシック" panose="020B0600070205080204" pitchFamily="50" charset="-128"/>
            </a:endParaRPr>
          </a:p>
          <a:p>
            <a:r>
              <a:rPr lang="ja-JP" altLang="en-US" sz="700" dirty="0">
                <a:latin typeface="ＭＳ Ｐゴシック" panose="020B0600070205080204" pitchFamily="50" charset="-128"/>
                <a:ea typeface="ＭＳ Ｐゴシック" panose="020B0600070205080204" pitchFamily="50" charset="-128"/>
              </a:rPr>
              <a:t>木製・樹脂製の２つの見切縁からお選びいただけます。</a:t>
            </a:r>
            <a:endParaRPr lang="en-US" altLang="ja-JP" sz="700" dirty="0">
              <a:latin typeface="ＭＳ Ｐゴシック" panose="020B0600070205080204" pitchFamily="50" charset="-128"/>
              <a:ea typeface="ＭＳ Ｐゴシック" panose="020B0600070205080204" pitchFamily="50" charset="-128"/>
            </a:endParaRPr>
          </a:p>
        </p:txBody>
      </p:sp>
      <p:sp>
        <p:nvSpPr>
          <p:cNvPr id="146" name="テキスト ボックス 145"/>
          <p:cNvSpPr txBox="1"/>
          <p:nvPr/>
        </p:nvSpPr>
        <p:spPr>
          <a:xfrm>
            <a:off x="247848" y="6393982"/>
            <a:ext cx="1021113" cy="92333"/>
          </a:xfrm>
          <a:prstGeom prst="rect">
            <a:avLst/>
          </a:prstGeom>
          <a:solidFill>
            <a:srgbClr val="FFFFFF"/>
          </a:solidFill>
        </p:spPr>
        <p:txBody>
          <a:bodyPr wrap="square" lIns="0" tIns="0" rIns="0" bIns="0" rtlCol="0" anchor="t" anchorCtr="0">
            <a:spAutoFit/>
          </a:bodyPr>
          <a:lstStyle/>
          <a:p>
            <a:r>
              <a:rPr lang="en-US" altLang="ja-JP" sz="600" b="1" dirty="0">
                <a:solidFill>
                  <a:srgbClr val="00B0F0"/>
                </a:solidFill>
                <a:latin typeface="ＭＳ Ｐゴシック" panose="020B0600070205080204" pitchFamily="50" charset="-128"/>
                <a:ea typeface="ＭＳ Ｐゴシック" panose="020B0600070205080204" pitchFamily="50" charset="-128"/>
              </a:rPr>
              <a:t>U</a:t>
            </a:r>
            <a:r>
              <a:rPr lang="ja-JP" altLang="en-US" sz="600" b="1" dirty="0">
                <a:solidFill>
                  <a:srgbClr val="00B0F0"/>
                </a:solidFill>
                <a:latin typeface="ＭＳ Ｐゴシック" panose="020B0600070205080204" pitchFamily="50" charset="-128"/>
                <a:ea typeface="ＭＳ Ｐゴシック" panose="020B0600070205080204" pitchFamily="50" charset="-128"/>
              </a:rPr>
              <a:t>オーダー</a:t>
            </a:r>
            <a:r>
              <a:rPr lang="ja-JP" altLang="en-US" sz="600" b="1" dirty="0">
                <a:latin typeface="ＭＳ Ｐゴシック" panose="020B0600070205080204" pitchFamily="50" charset="-128"/>
                <a:ea typeface="ＭＳ Ｐゴシック" panose="020B0600070205080204" pitchFamily="50" charset="-128"/>
              </a:rPr>
              <a:t>　</a:t>
            </a:r>
            <a:r>
              <a:rPr lang="ja-JP" altLang="en-US" sz="600" dirty="0">
                <a:latin typeface="ＭＳ Ｐゴシック" panose="020B0600070205080204" pitchFamily="50" charset="-128"/>
                <a:ea typeface="ＭＳ Ｐゴシック" panose="020B0600070205080204" pitchFamily="50" charset="-128"/>
              </a:rPr>
              <a:t>枠固定用下ピポット</a:t>
            </a:r>
            <a:endParaRPr lang="en-US" altLang="ja-JP" sz="600" dirty="0">
              <a:latin typeface="ＭＳ Ｐゴシック" panose="020B0600070205080204" pitchFamily="50" charset="-128"/>
              <a:ea typeface="ＭＳ Ｐゴシック" panose="020B0600070205080204" pitchFamily="50" charset="-128"/>
            </a:endParaRPr>
          </a:p>
        </p:txBody>
      </p:sp>
      <p:pic>
        <p:nvPicPr>
          <p:cNvPr id="1089" name="Picture 65" descr="http://www2.panasonic.biz/es/sumai/gazou/bicon/CA151AHND-PA0050135.jpg"/>
          <p:cNvPicPr>
            <a:picLocks noChangeAspect="1" noChangeArrowheads="1"/>
          </p:cNvPicPr>
          <p:nvPr/>
        </p:nvPicPr>
        <p:blipFill rotWithShape="1">
          <a:blip r:embed="rId4">
            <a:extLst>
              <a:ext uri="{28A0092B-C50C-407E-A947-70E740481C1C}">
                <a14:useLocalDpi xmlns:a14="http://schemas.microsoft.com/office/drawing/2010/main" val="0"/>
              </a:ext>
            </a:extLst>
          </a:blip>
          <a:srcRect r="68"/>
          <a:stretch/>
        </p:blipFill>
        <p:spPr bwMode="auto">
          <a:xfrm>
            <a:off x="1927952" y="5237015"/>
            <a:ext cx="882566" cy="1310633"/>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14"/>
          <p:cNvSpPr>
            <a:spLocks noChangeArrowheads="1"/>
          </p:cNvSpPr>
          <p:nvPr/>
        </p:nvSpPr>
        <p:spPr bwMode="auto">
          <a:xfrm>
            <a:off x="144572" y="4712297"/>
            <a:ext cx="47736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75" name="Rectangle 24"/>
          <p:cNvSpPr>
            <a:spLocks noChangeArrowheads="1"/>
          </p:cNvSpPr>
          <p:nvPr/>
        </p:nvSpPr>
        <p:spPr bwMode="auto">
          <a:xfrm>
            <a:off x="144572" y="4712299"/>
            <a:ext cx="4773600"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j-ea"/>
                <a:ea typeface="+mj-ea"/>
              </a:rPr>
              <a:t>枠固定用下ピポット</a:t>
            </a:r>
            <a:endParaRPr lang="en-US" altLang="ja-JP" sz="800" dirty="0">
              <a:solidFill>
                <a:schemeClr val="bg1"/>
              </a:solidFill>
              <a:latin typeface="+mj-ea"/>
              <a:ea typeface="+mj-ea"/>
            </a:endParaRPr>
          </a:p>
        </p:txBody>
      </p:sp>
      <p:pic>
        <p:nvPicPr>
          <p:cNvPr id="2050" name="Picture 2" descr="http://www2.panasonic.biz/es/sumai/gazou/bicon/CA141AHND-PA0052043.jpg"/>
          <p:cNvPicPr>
            <a:picLocks noChangeAspect="1" noChangeArrowheads="1"/>
          </p:cNvPicPr>
          <p:nvPr/>
        </p:nvPicPr>
        <p:blipFill rotWithShape="1">
          <a:blip r:embed="rId5">
            <a:extLst>
              <a:ext uri="{28A0092B-C50C-407E-A947-70E740481C1C}">
                <a14:useLocalDpi xmlns:a14="http://schemas.microsoft.com/office/drawing/2010/main" val="0"/>
              </a:ext>
            </a:extLst>
          </a:blip>
          <a:srcRect r="107"/>
          <a:stretch/>
        </p:blipFill>
        <p:spPr bwMode="auto">
          <a:xfrm>
            <a:off x="2966303" y="5639214"/>
            <a:ext cx="860850" cy="616241"/>
          </a:xfrm>
          <a:prstGeom prst="rect">
            <a:avLst/>
          </a:prstGeom>
          <a:noFill/>
          <a:extLst>
            <a:ext uri="{909E8E84-426E-40DD-AFC4-6F175D3DCCD1}">
              <a14:hiddenFill xmlns:a14="http://schemas.microsoft.com/office/drawing/2010/main">
                <a:solidFill>
                  <a:srgbClr val="FFFFFF"/>
                </a:solidFill>
              </a14:hiddenFill>
            </a:ext>
          </a:extLst>
        </p:spPr>
      </p:pic>
      <p:sp>
        <p:nvSpPr>
          <p:cNvPr id="147" name="テキスト ボックス 146"/>
          <p:cNvSpPr txBox="1"/>
          <p:nvPr/>
        </p:nvSpPr>
        <p:spPr>
          <a:xfrm>
            <a:off x="1949685" y="6322880"/>
            <a:ext cx="912109" cy="184666"/>
          </a:xfrm>
          <a:prstGeom prst="rect">
            <a:avLst/>
          </a:prstGeom>
          <a:noFill/>
        </p:spPr>
        <p:txBody>
          <a:bodyPr wrap="square" lIns="0" tIns="0" rIns="0" bIns="0" rtlCol="0" anchor="t" anchorCtr="0">
            <a:spAutoFit/>
          </a:bodyPr>
          <a:lstStyle/>
          <a:p>
            <a:r>
              <a:rPr lang="ja-JP" altLang="en-US" sz="600" dirty="0">
                <a:solidFill>
                  <a:srgbClr val="FFFFFF"/>
                </a:solidFill>
                <a:latin typeface="ＭＳ Ｐゴシック" panose="020B0600070205080204" pitchFamily="50" charset="-128"/>
                <a:ea typeface="ＭＳ Ｐゴシック" panose="020B0600070205080204" pitchFamily="50" charset="-128"/>
              </a:rPr>
              <a:t>標準品　</a:t>
            </a:r>
            <a:endParaRPr lang="en-US" altLang="ja-JP" sz="600" dirty="0">
              <a:solidFill>
                <a:srgbClr val="FFFFFF"/>
              </a:solidFill>
              <a:latin typeface="ＭＳ Ｐゴシック" panose="020B0600070205080204" pitchFamily="50" charset="-128"/>
              <a:ea typeface="ＭＳ Ｐゴシック" panose="020B0600070205080204" pitchFamily="50" charset="-128"/>
            </a:endParaRPr>
          </a:p>
          <a:p>
            <a:r>
              <a:rPr lang="ja-JP" altLang="en-US" sz="600" dirty="0">
                <a:solidFill>
                  <a:srgbClr val="FFFFFF"/>
                </a:solidFill>
                <a:latin typeface="ＭＳ Ｐゴシック" panose="020B0600070205080204" pitchFamily="50" charset="-128"/>
                <a:ea typeface="ＭＳ Ｐゴシック" panose="020B0600070205080204" pitchFamily="50" charset="-128"/>
              </a:rPr>
              <a:t>床固定用下ピポット</a:t>
            </a:r>
            <a:endParaRPr lang="en-US" altLang="ja-JP" sz="600" dirty="0">
              <a:solidFill>
                <a:srgbClr val="FFFFFF"/>
              </a:solidFill>
              <a:latin typeface="ＭＳ Ｐゴシック" panose="020B0600070205080204" pitchFamily="50" charset="-128"/>
              <a:ea typeface="ＭＳ Ｐゴシック" panose="020B0600070205080204" pitchFamily="50" charset="-128"/>
            </a:endParaRPr>
          </a:p>
        </p:txBody>
      </p:sp>
      <p:sp>
        <p:nvSpPr>
          <p:cNvPr id="63" name="正方形/長方形 62"/>
          <p:cNvSpPr/>
          <p:nvPr/>
        </p:nvSpPr>
        <p:spPr>
          <a:xfrm>
            <a:off x="2966303" y="6269661"/>
            <a:ext cx="384721" cy="92333"/>
          </a:xfrm>
          <a:prstGeom prst="rect">
            <a:avLst/>
          </a:prstGeom>
        </p:spPr>
        <p:txBody>
          <a:bodyPr wrap="none" lIns="0" tIns="0" rIns="0" bIns="0" anchor="t" anchorCtr="0">
            <a:spAutoFit/>
          </a:bodyPr>
          <a:lstStyle/>
          <a:p>
            <a:r>
              <a:rPr lang="ja-JP" altLang="en-US" sz="600" dirty="0">
                <a:latin typeface="ＭＳ Ｐゴシック" panose="020B0600070205080204" pitchFamily="50" charset="-128"/>
                <a:ea typeface="ＭＳ Ｐゴシック" panose="020B0600070205080204" pitchFamily="50" charset="-128"/>
              </a:rPr>
              <a:t>木製見切縁</a:t>
            </a:r>
          </a:p>
        </p:txBody>
      </p:sp>
      <p:sp>
        <p:nvSpPr>
          <p:cNvPr id="66" name="正方形/長方形 65"/>
          <p:cNvSpPr/>
          <p:nvPr/>
        </p:nvSpPr>
        <p:spPr>
          <a:xfrm>
            <a:off x="3868877" y="6269661"/>
            <a:ext cx="1005083" cy="246221"/>
          </a:xfrm>
          <a:prstGeom prst="rect">
            <a:avLst/>
          </a:prstGeom>
        </p:spPr>
        <p:txBody>
          <a:bodyPr wrap="none" lIns="0" tIns="0" rIns="0" bIns="0" anchor="t" anchorCtr="0">
            <a:spAutoFit/>
          </a:bodyPr>
          <a:lstStyle/>
          <a:p>
            <a:r>
              <a:rPr lang="ja-JP" altLang="en-US" sz="600" dirty="0">
                <a:latin typeface="ＭＳ Ｐゴシック" panose="020B0600070205080204" pitchFamily="50" charset="-128"/>
                <a:ea typeface="ＭＳ Ｐゴシック" panose="020B0600070205080204" pitchFamily="50" charset="-128"/>
              </a:rPr>
              <a:t>樹脂性見切縁</a:t>
            </a:r>
            <a:endParaRPr lang="en-US" altLang="ja-JP" sz="600" dirty="0">
              <a:latin typeface="ＭＳ Ｐゴシック" panose="020B0600070205080204" pitchFamily="50" charset="-128"/>
              <a:ea typeface="ＭＳ Ｐゴシック" panose="020B0600070205080204" pitchFamily="50" charset="-128"/>
            </a:endParaRPr>
          </a:p>
          <a:p>
            <a:r>
              <a:rPr lang="en-US" altLang="ja-JP" sz="500" dirty="0">
                <a:latin typeface="ＭＳ Ｐゴシック" panose="020B0600070205080204" pitchFamily="50" charset="-128"/>
                <a:ea typeface="ＭＳ Ｐゴシック" panose="020B0600070205080204" pitchFamily="50" charset="-128"/>
              </a:rPr>
              <a:t>※</a:t>
            </a:r>
            <a:r>
              <a:rPr lang="ja-JP" altLang="en-US" sz="500" dirty="0">
                <a:latin typeface="ＭＳ Ｐゴシック" panose="020B0600070205080204" pitchFamily="50" charset="-128"/>
                <a:ea typeface="ＭＳ Ｐゴシック" panose="020B0600070205080204" pitchFamily="50" charset="-128"/>
              </a:rPr>
              <a:t>枠固定用下ピポット（Ｕオーダー）に</a:t>
            </a:r>
            <a:endParaRPr lang="en-US" altLang="ja-JP" sz="500" dirty="0">
              <a:latin typeface="ＭＳ Ｐゴシック" panose="020B0600070205080204" pitchFamily="50" charset="-128"/>
              <a:ea typeface="ＭＳ Ｐゴシック" panose="020B0600070205080204" pitchFamily="50" charset="-128"/>
            </a:endParaRPr>
          </a:p>
          <a:p>
            <a:r>
              <a:rPr lang="ja-JP" altLang="en-US" sz="500" dirty="0">
                <a:latin typeface="ＭＳ Ｐゴシック" panose="020B0600070205080204" pitchFamily="50" charset="-128"/>
                <a:ea typeface="ＭＳ Ｐゴシック" panose="020B0600070205080204" pitchFamily="50" charset="-128"/>
              </a:rPr>
              <a:t>変更した場合のみ対応可能</a:t>
            </a:r>
          </a:p>
        </p:txBody>
      </p:sp>
      <p:grpSp>
        <p:nvGrpSpPr>
          <p:cNvPr id="14" name="グループ化 13"/>
          <p:cNvGrpSpPr/>
          <p:nvPr/>
        </p:nvGrpSpPr>
        <p:grpSpPr>
          <a:xfrm>
            <a:off x="129499" y="684396"/>
            <a:ext cx="4773601" cy="1946607"/>
            <a:chOff x="129499" y="684396"/>
            <a:chExt cx="4773601" cy="1946607"/>
          </a:xfrm>
        </p:grpSpPr>
        <p:pic>
          <p:nvPicPr>
            <p:cNvPr id="6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4470" t="53501" r="20095"/>
            <a:stretch/>
          </p:blipFill>
          <p:spPr bwMode="auto">
            <a:xfrm>
              <a:off x="129500" y="684396"/>
              <a:ext cx="4773600" cy="1946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tretch/>
          </p:blipFill>
          <p:spPr bwMode="auto">
            <a:xfrm>
              <a:off x="549989" y="1456776"/>
              <a:ext cx="3775406" cy="1171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 name="Rectangle 14"/>
            <p:cNvSpPr>
              <a:spLocks noChangeArrowheads="1"/>
            </p:cNvSpPr>
            <p:nvPr/>
          </p:nvSpPr>
          <p:spPr bwMode="auto">
            <a:xfrm>
              <a:off x="129499" y="684396"/>
              <a:ext cx="47736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3" name="正方形/長方形 2"/>
            <p:cNvSpPr/>
            <p:nvPr/>
          </p:nvSpPr>
          <p:spPr>
            <a:xfrm>
              <a:off x="354236" y="1119635"/>
              <a:ext cx="1838645" cy="123111"/>
            </a:xfrm>
            <a:prstGeom prst="rect">
              <a:avLst/>
            </a:prstGeom>
          </p:spPr>
          <p:txBody>
            <a:bodyPr wrap="none" lIns="0" tIns="0" rIns="0" bIns="0">
              <a:spAutoFit/>
            </a:bodyPr>
            <a:lstStyle/>
            <a:p>
              <a:r>
                <a:rPr lang="ja-JP" altLang="en-US" sz="800" b="1" dirty="0"/>
                <a:t>片開きドアと折れ戸の開閉スペースの違い</a:t>
              </a:r>
            </a:p>
          </p:txBody>
        </p:sp>
        <p:sp>
          <p:nvSpPr>
            <p:cNvPr id="12" name="正方形/長方形 11"/>
            <p:cNvSpPr/>
            <p:nvPr/>
          </p:nvSpPr>
          <p:spPr>
            <a:xfrm>
              <a:off x="344342" y="751200"/>
              <a:ext cx="4255707" cy="323165"/>
            </a:xfrm>
            <a:prstGeom prst="rect">
              <a:avLst/>
            </a:prstGeom>
          </p:spPr>
          <p:txBody>
            <a:bodyPr wrap="square" lIns="0" tIns="0" rIns="0" bIns="0">
              <a:spAutoFit/>
            </a:bodyPr>
            <a:lstStyle/>
            <a:p>
              <a:r>
                <a:rPr lang="ja-JP" altLang="en-US" sz="1200" b="1" dirty="0">
                  <a:solidFill>
                    <a:srgbClr val="0000FF"/>
                  </a:solidFill>
                </a:rPr>
                <a:t>開閉スペースは開き戸の約１</a:t>
              </a:r>
              <a:r>
                <a:rPr lang="en-US" altLang="ja-JP" sz="1200" b="1" dirty="0">
                  <a:solidFill>
                    <a:srgbClr val="0000FF"/>
                  </a:solidFill>
                </a:rPr>
                <a:t>/</a:t>
              </a:r>
              <a:r>
                <a:rPr lang="ja-JP" altLang="en-US" sz="1200" b="1" dirty="0">
                  <a:solidFill>
                    <a:srgbClr val="0000FF"/>
                  </a:solidFill>
                </a:rPr>
                <a:t>３。</a:t>
              </a:r>
              <a:endParaRPr lang="en-US" altLang="ja-JP" sz="1200" b="1" dirty="0">
                <a:solidFill>
                  <a:srgbClr val="0000FF"/>
                </a:solidFill>
              </a:endParaRPr>
            </a:p>
            <a:p>
              <a:pPr algn="dist"/>
              <a:r>
                <a:rPr lang="ja-JP" altLang="en-US" sz="900" dirty="0">
                  <a:solidFill>
                    <a:srgbClr val="0000FF"/>
                  </a:solidFill>
                </a:rPr>
                <a:t>開閉スペースを確保しにくいところや、他のドアと干渉する場合におすすめです。</a:t>
              </a:r>
            </a:p>
          </p:txBody>
        </p:sp>
        <p:sp>
          <p:nvSpPr>
            <p:cNvPr id="97" name="正方形/長方形 96"/>
            <p:cNvSpPr/>
            <p:nvPr/>
          </p:nvSpPr>
          <p:spPr>
            <a:xfrm>
              <a:off x="893646" y="1299206"/>
              <a:ext cx="759823" cy="107722"/>
            </a:xfrm>
            <a:prstGeom prst="rect">
              <a:avLst/>
            </a:prstGeom>
          </p:spPr>
          <p:txBody>
            <a:bodyPr wrap="none" lIns="0" tIns="0" rIns="0" bIns="0">
              <a:spAutoFit/>
            </a:bodyPr>
            <a:lstStyle/>
            <a:p>
              <a:r>
                <a:rPr lang="ja-JP" altLang="en-US" sz="700" b="1" dirty="0"/>
                <a:t>■片開きドアの場合</a:t>
              </a:r>
            </a:p>
          </p:txBody>
        </p:sp>
        <p:sp>
          <p:nvSpPr>
            <p:cNvPr id="98" name="正方形/長方形 97"/>
            <p:cNvSpPr/>
            <p:nvPr/>
          </p:nvSpPr>
          <p:spPr>
            <a:xfrm>
              <a:off x="2722647" y="1299206"/>
              <a:ext cx="628377" cy="107722"/>
            </a:xfrm>
            <a:prstGeom prst="rect">
              <a:avLst/>
            </a:prstGeom>
          </p:spPr>
          <p:txBody>
            <a:bodyPr wrap="none" lIns="0" tIns="0" rIns="0" bIns="0">
              <a:spAutoFit/>
            </a:bodyPr>
            <a:lstStyle/>
            <a:p>
              <a:r>
                <a:rPr lang="ja-JP" altLang="en-US" sz="700" b="1" dirty="0"/>
                <a:t>■折れ戸の場合</a:t>
              </a:r>
            </a:p>
          </p:txBody>
        </p:sp>
      </p:grpSp>
      <p:grpSp>
        <p:nvGrpSpPr>
          <p:cNvPr id="99" name="グループ化 98"/>
          <p:cNvGrpSpPr/>
          <p:nvPr/>
        </p:nvGrpSpPr>
        <p:grpSpPr>
          <a:xfrm>
            <a:off x="5370483" y="1418242"/>
            <a:ext cx="795603" cy="2218688"/>
            <a:chOff x="4366585" y="1418242"/>
            <a:chExt cx="795603" cy="2218688"/>
          </a:xfrm>
        </p:grpSpPr>
        <p:pic>
          <p:nvPicPr>
            <p:cNvPr id="100" name="Picture 8" descr="http://www2.panasonic.biz/es/sumai/gazou/bicon/CA141AHND-PA00557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6585" y="1418242"/>
              <a:ext cx="795603" cy="2127539"/>
            </a:xfrm>
            <a:prstGeom prst="rect">
              <a:avLst/>
            </a:prstGeom>
            <a:noFill/>
            <a:extLst>
              <a:ext uri="{909E8E84-426E-40DD-AFC4-6F175D3DCCD1}">
                <a14:hiddenFill xmlns:a14="http://schemas.microsoft.com/office/drawing/2010/main">
                  <a:solidFill>
                    <a:srgbClr val="FFFFFF"/>
                  </a:solidFill>
                </a14:hiddenFill>
              </a:ext>
            </a:extLst>
          </p:spPr>
        </p:pic>
        <p:sp>
          <p:nvSpPr>
            <p:cNvPr id="101" name="テキスト ボックス 100"/>
            <p:cNvSpPr txBox="1"/>
            <p:nvPr/>
          </p:nvSpPr>
          <p:spPr>
            <a:xfrm>
              <a:off x="4366585" y="3544597"/>
              <a:ext cx="710793" cy="92333"/>
            </a:xfrm>
            <a:prstGeom prst="rect">
              <a:avLst/>
            </a:prstGeom>
            <a:noFill/>
          </p:spPr>
          <p:txBody>
            <a:bodyPr wrap="square" lIns="0" tIns="0" rIns="0" bIns="0" rtlCol="0" anchor="t" anchorCtr="0">
              <a:spAutoFit/>
            </a:bodyPr>
            <a:lstStyle/>
            <a:p>
              <a:r>
                <a:rPr kumimoji="1" lang="ja-JP" altLang="en-US" sz="600" b="1" dirty="0">
                  <a:latin typeface="ＭＳ Ｐゴシック" panose="020B0600070205080204" pitchFamily="50" charset="-128"/>
                  <a:ea typeface="ＭＳ Ｐゴシック" panose="020B0600070205080204" pitchFamily="50" charset="-128"/>
                </a:rPr>
                <a:t>ＴＡ型　洗面タイプ</a:t>
              </a:r>
            </a:p>
          </p:txBody>
        </p:sp>
      </p:grpSp>
      <p:grpSp>
        <p:nvGrpSpPr>
          <p:cNvPr id="102" name="グループ化 101"/>
          <p:cNvGrpSpPr/>
          <p:nvPr/>
        </p:nvGrpSpPr>
        <p:grpSpPr>
          <a:xfrm>
            <a:off x="6542058" y="1418242"/>
            <a:ext cx="795603" cy="2218688"/>
            <a:chOff x="5370483" y="1418242"/>
            <a:chExt cx="795603" cy="2218688"/>
          </a:xfrm>
        </p:grpSpPr>
        <p:sp>
          <p:nvSpPr>
            <p:cNvPr id="103" name="テキスト ボックス 102"/>
            <p:cNvSpPr txBox="1"/>
            <p:nvPr/>
          </p:nvSpPr>
          <p:spPr>
            <a:xfrm>
              <a:off x="5370483" y="3544597"/>
              <a:ext cx="710793" cy="92333"/>
            </a:xfrm>
            <a:prstGeom prst="rect">
              <a:avLst/>
            </a:prstGeom>
            <a:noFill/>
          </p:spPr>
          <p:txBody>
            <a:bodyPr wrap="square" lIns="0" tIns="0" rIns="0" bIns="0" rtlCol="0" anchor="t" anchorCtr="0">
              <a:spAutoFit/>
            </a:bodyPr>
            <a:lstStyle/>
            <a:p>
              <a:r>
                <a:rPr kumimoji="1" lang="en-US" altLang="ja-JP" sz="600" b="1" dirty="0">
                  <a:latin typeface="ＭＳ Ｐゴシック" panose="020B0600070205080204" pitchFamily="50" charset="-128"/>
                  <a:ea typeface="ＭＳ Ｐゴシック" panose="020B0600070205080204" pitchFamily="50" charset="-128"/>
                </a:rPr>
                <a:t>DB</a:t>
              </a:r>
              <a:r>
                <a:rPr kumimoji="1" lang="ja-JP" altLang="en-US" sz="600" b="1" dirty="0">
                  <a:latin typeface="ＭＳ Ｐゴシック" panose="020B0600070205080204" pitchFamily="50" charset="-128"/>
                  <a:ea typeface="ＭＳ Ｐゴシック" panose="020B0600070205080204" pitchFamily="50" charset="-128"/>
                </a:rPr>
                <a:t>型　洗面タイプ</a:t>
              </a:r>
            </a:p>
          </p:txBody>
        </p:sp>
        <p:pic>
          <p:nvPicPr>
            <p:cNvPr id="104" name="Picture 6" descr="http://www2.panasonic.biz/es/sumai/gazou/bicon/CA141AHND-PA005572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0483" y="1418242"/>
              <a:ext cx="795603" cy="2127539"/>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テキスト ボックス 14"/>
          <p:cNvSpPr txBox="1"/>
          <p:nvPr/>
        </p:nvSpPr>
        <p:spPr>
          <a:xfrm>
            <a:off x="5370483" y="912782"/>
            <a:ext cx="2420967" cy="369332"/>
          </a:xfrm>
          <a:prstGeom prst="rect">
            <a:avLst/>
          </a:prstGeom>
          <a:noFill/>
        </p:spPr>
        <p:txBody>
          <a:bodyPr wrap="square" rtlCol="0">
            <a:spAutoFit/>
          </a:bodyPr>
          <a:lstStyle/>
          <a:p>
            <a:r>
              <a:rPr kumimoji="1" lang="ja-JP" altLang="en-US" dirty="0"/>
              <a:t>デザイン</a:t>
            </a:r>
          </a:p>
        </p:txBody>
      </p:sp>
      <p:pic>
        <p:nvPicPr>
          <p:cNvPr id="7" name="図 6"/>
          <p:cNvPicPr>
            <a:picLocks noChangeAspect="1"/>
          </p:cNvPicPr>
          <p:nvPr/>
        </p:nvPicPr>
        <p:blipFill rotWithShape="1">
          <a:blip r:embed="rId9"/>
          <a:srcRect t="7065" b="-1165"/>
          <a:stretch/>
        </p:blipFill>
        <p:spPr>
          <a:xfrm>
            <a:off x="237706" y="2918460"/>
            <a:ext cx="1477906" cy="1684020"/>
          </a:xfrm>
          <a:prstGeom prst="rect">
            <a:avLst/>
          </a:prstGeom>
        </p:spPr>
      </p:pic>
      <p:grpSp>
        <p:nvGrpSpPr>
          <p:cNvPr id="16" name="グループ化 15"/>
          <p:cNvGrpSpPr/>
          <p:nvPr/>
        </p:nvGrpSpPr>
        <p:grpSpPr>
          <a:xfrm>
            <a:off x="1931670" y="3377959"/>
            <a:ext cx="2711767" cy="1188570"/>
            <a:chOff x="1912620" y="3358909"/>
            <a:chExt cx="2711767" cy="1188570"/>
          </a:xfrm>
        </p:grpSpPr>
        <p:grpSp>
          <p:nvGrpSpPr>
            <p:cNvPr id="13" name="グループ化 12"/>
            <p:cNvGrpSpPr/>
            <p:nvPr/>
          </p:nvGrpSpPr>
          <p:grpSpPr>
            <a:xfrm>
              <a:off x="1912620" y="3358909"/>
              <a:ext cx="1757962" cy="1188570"/>
              <a:chOff x="2133557" y="2994913"/>
              <a:chExt cx="2375225" cy="1605906"/>
            </a:xfrm>
          </p:grpSpPr>
          <p:pic>
            <p:nvPicPr>
              <p:cNvPr id="8" name="図 7"/>
              <p:cNvPicPr>
                <a:picLocks noChangeAspect="1"/>
              </p:cNvPicPr>
              <p:nvPr/>
            </p:nvPicPr>
            <p:blipFill>
              <a:blip r:embed="rId10"/>
              <a:stretch>
                <a:fillRect/>
              </a:stretch>
            </p:blipFill>
            <p:spPr>
              <a:xfrm>
                <a:off x="2133557" y="3002745"/>
                <a:ext cx="1173523" cy="1598074"/>
              </a:xfrm>
              <a:prstGeom prst="rect">
                <a:avLst/>
              </a:prstGeom>
            </p:spPr>
          </p:pic>
          <p:pic>
            <p:nvPicPr>
              <p:cNvPr id="10" name="図 9"/>
              <p:cNvPicPr>
                <a:picLocks noChangeAspect="1"/>
              </p:cNvPicPr>
              <p:nvPr/>
            </p:nvPicPr>
            <p:blipFill>
              <a:blip r:embed="rId11"/>
              <a:stretch>
                <a:fillRect/>
              </a:stretch>
            </p:blipFill>
            <p:spPr>
              <a:xfrm>
                <a:off x="3341655" y="2994913"/>
                <a:ext cx="1167127" cy="1599948"/>
              </a:xfrm>
              <a:prstGeom prst="rect">
                <a:avLst/>
              </a:prstGeom>
            </p:spPr>
          </p:pic>
        </p:grpSp>
        <p:grpSp>
          <p:nvGrpSpPr>
            <p:cNvPr id="50" name="グループ化 49"/>
            <p:cNvGrpSpPr/>
            <p:nvPr/>
          </p:nvGrpSpPr>
          <p:grpSpPr>
            <a:xfrm>
              <a:off x="2698209" y="4378258"/>
              <a:ext cx="1926178" cy="162034"/>
              <a:chOff x="3672616" y="4277293"/>
              <a:chExt cx="1926178" cy="162034"/>
            </a:xfrm>
          </p:grpSpPr>
          <p:sp>
            <p:nvSpPr>
              <p:cNvPr id="53" name="テキスト ボックス 52"/>
              <p:cNvSpPr txBox="1"/>
              <p:nvPr/>
            </p:nvSpPr>
            <p:spPr>
              <a:xfrm>
                <a:off x="4685243" y="4331605"/>
                <a:ext cx="913551" cy="107722"/>
              </a:xfrm>
              <a:prstGeom prst="rect">
                <a:avLst/>
              </a:prstGeom>
              <a:noFill/>
            </p:spPr>
            <p:txBody>
              <a:bodyPr wrap="square" lIns="0" tIns="0" rIns="0" bIns="0" rtlCol="0" anchor="t" anchorCtr="0">
                <a:spAutoFit/>
              </a:bodyPr>
              <a:lstStyle/>
              <a:p>
                <a:r>
                  <a:rPr lang="ja-JP" altLang="en-US" sz="700" dirty="0">
                    <a:latin typeface="ＭＳ Ｐゴシック" panose="020B0600070205080204" pitchFamily="50" charset="-128"/>
                    <a:ea typeface="ＭＳ Ｐゴシック" panose="020B0600070205080204" pitchFamily="50" charset="-128"/>
                  </a:rPr>
                  <a:t>車いすでも通れます。</a:t>
                </a:r>
                <a:endParaRPr lang="en-US" altLang="ja-JP" sz="700" dirty="0">
                  <a:latin typeface="ＭＳ Ｐゴシック" panose="020B0600070205080204" pitchFamily="50" charset="-128"/>
                  <a:ea typeface="ＭＳ Ｐゴシック" panose="020B0600070205080204" pitchFamily="50" charset="-128"/>
                </a:endParaRPr>
              </a:p>
            </p:txBody>
          </p:sp>
          <p:cxnSp>
            <p:nvCxnSpPr>
              <p:cNvPr id="57" name="直線コネクタ 56"/>
              <p:cNvCxnSpPr/>
              <p:nvPr/>
            </p:nvCxnSpPr>
            <p:spPr>
              <a:xfrm>
                <a:off x="4019982" y="4277293"/>
                <a:ext cx="0" cy="5322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4366586" y="4277293"/>
                <a:ext cx="0" cy="5322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4019982" y="4303905"/>
                <a:ext cx="34660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3672616" y="4329687"/>
                <a:ext cx="1025131" cy="107722"/>
              </a:xfrm>
              <a:prstGeom prst="rect">
                <a:avLst/>
              </a:prstGeom>
              <a:noFill/>
            </p:spPr>
            <p:txBody>
              <a:bodyPr wrap="square" lIns="0" tIns="0" rIns="0" bIns="0" rtlCol="0" anchor="t" anchorCtr="0">
                <a:spAutoFit/>
              </a:bodyPr>
              <a:lstStyle/>
              <a:p>
                <a:pPr algn="ctr"/>
                <a:r>
                  <a:rPr lang="ja-JP" altLang="en-US" sz="700" dirty="0">
                    <a:solidFill>
                      <a:schemeClr val="bg1"/>
                    </a:solidFill>
                    <a:latin typeface="ＭＳ Ｐゴシック" panose="020B0600070205080204" pitchFamily="50" charset="-128"/>
                    <a:ea typeface="ＭＳ Ｐゴシック" panose="020B0600070205080204" pitchFamily="50" charset="-128"/>
                  </a:rPr>
                  <a:t>有効開口幅　</a:t>
                </a:r>
                <a:r>
                  <a:rPr lang="en-US" altLang="ja-JP" sz="700" dirty="0">
                    <a:solidFill>
                      <a:schemeClr val="bg1"/>
                    </a:solidFill>
                    <a:latin typeface="ＭＳ Ｐゴシック" panose="020B0600070205080204" pitchFamily="50" charset="-128"/>
                    <a:ea typeface="ＭＳ Ｐゴシック" panose="020B0600070205080204" pitchFamily="50" charset="-128"/>
                  </a:rPr>
                  <a:t>850mm</a:t>
                </a:r>
              </a:p>
            </p:txBody>
          </p:sp>
        </p:grpSp>
      </p:grpSp>
    </p:spTree>
    <p:extLst>
      <p:ext uri="{BB962C8B-B14F-4D97-AF65-F5344CB8AC3E}">
        <p14:creationId xmlns:p14="http://schemas.microsoft.com/office/powerpoint/2010/main" val="4039942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2">
            <a:extLst>
              <a:ext uri="{28A0092B-C50C-407E-A947-70E740481C1C}">
                <a14:useLocalDpi xmlns:a14="http://schemas.microsoft.com/office/drawing/2010/main" val="0"/>
              </a:ext>
            </a:extLst>
          </a:blip>
          <a:srcRect l="7749" r="11369"/>
          <a:stretch/>
        </p:blipFill>
        <p:spPr>
          <a:xfrm>
            <a:off x="142875" y="694563"/>
            <a:ext cx="4772025" cy="3934587"/>
          </a:xfrm>
          <a:prstGeom prst="rect">
            <a:avLst/>
          </a:prstGeom>
        </p:spPr>
      </p:pic>
      <p:sp>
        <p:nvSpPr>
          <p:cNvPr id="24" name="Text Box 64"/>
          <p:cNvSpPr txBox="1">
            <a:spLocks noChangeArrowheads="1"/>
          </p:cNvSpPr>
          <p:nvPr/>
        </p:nvSpPr>
        <p:spPr bwMode="auto">
          <a:xfrm>
            <a:off x="1568450" y="69371"/>
            <a:ext cx="60453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1200" b="1" dirty="0">
                <a:solidFill>
                  <a:schemeClr val="bg1"/>
                </a:solidFill>
              </a:rPr>
              <a:t>　幅広上吊り引戸　　枠納まり　　ベリティス　　</a:t>
            </a:r>
          </a:p>
        </p:txBody>
      </p:sp>
      <p:sp>
        <p:nvSpPr>
          <p:cNvPr id="25" name="Text Box 68"/>
          <p:cNvSpPr txBox="1">
            <a:spLocks noChangeArrowheads="1"/>
          </p:cNvSpPr>
          <p:nvPr/>
        </p:nvSpPr>
        <p:spPr bwMode="auto">
          <a:xfrm>
            <a:off x="2932804" y="4521620"/>
            <a:ext cx="1898650"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a:spcBef>
                <a:spcPct val="50000"/>
              </a:spcBef>
            </a:pPr>
            <a:r>
              <a:rPr lang="en-US" altLang="ja-JP" sz="500" dirty="0">
                <a:solidFill>
                  <a:srgbClr val="FFFFFF"/>
                </a:solidFill>
                <a:latin typeface="ＭＳ Ｐゴシック" pitchFamily="50" charset="-128"/>
              </a:rPr>
              <a:t>※</a:t>
            </a:r>
            <a:r>
              <a:rPr lang="ja-JP" altLang="en-US" sz="500" dirty="0">
                <a:solidFill>
                  <a:srgbClr val="FFFFFF"/>
                </a:solidFill>
                <a:latin typeface="ＭＳ Ｐゴシック" pitchFamily="50" charset="-128"/>
              </a:rPr>
              <a:t>イメージ写真のため実物とは異なる場合がございます。</a:t>
            </a:r>
          </a:p>
        </p:txBody>
      </p:sp>
      <p:grpSp>
        <p:nvGrpSpPr>
          <p:cNvPr id="26" name="グループ化 25"/>
          <p:cNvGrpSpPr/>
          <p:nvPr/>
        </p:nvGrpSpPr>
        <p:grpSpPr>
          <a:xfrm>
            <a:off x="8225757" y="2713725"/>
            <a:ext cx="1540800" cy="1944000"/>
            <a:chOff x="8225757" y="2713725"/>
            <a:chExt cx="1540800" cy="1944000"/>
          </a:xfrm>
        </p:grpSpPr>
        <p:grpSp>
          <p:nvGrpSpPr>
            <p:cNvPr id="18" name="グループ化 17"/>
            <p:cNvGrpSpPr/>
            <p:nvPr/>
          </p:nvGrpSpPr>
          <p:grpSpPr>
            <a:xfrm>
              <a:off x="8380630" y="3202566"/>
              <a:ext cx="1231055" cy="1119747"/>
              <a:chOff x="8369399" y="3202566"/>
              <a:chExt cx="1231055" cy="1119747"/>
            </a:xfrm>
          </p:grpSpPr>
          <p:grpSp>
            <p:nvGrpSpPr>
              <p:cNvPr id="14" name="グループ化 13"/>
              <p:cNvGrpSpPr/>
              <p:nvPr/>
            </p:nvGrpSpPr>
            <p:grpSpPr>
              <a:xfrm>
                <a:off x="8663800" y="3202566"/>
                <a:ext cx="330219" cy="1119747"/>
                <a:chOff x="8610397" y="3202566"/>
                <a:chExt cx="330219" cy="1119747"/>
              </a:xfrm>
            </p:grpSpPr>
            <p:sp>
              <p:nvSpPr>
                <p:cNvPr id="21" name="Text Box 27"/>
                <p:cNvSpPr txBox="1">
                  <a:spLocks noChangeArrowheads="1"/>
                </p:cNvSpPr>
                <p:nvPr/>
              </p:nvSpPr>
              <p:spPr bwMode="auto">
                <a:xfrm>
                  <a:off x="8610397" y="4245369"/>
                  <a:ext cx="330219"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spcBef>
                      <a:spcPct val="50000"/>
                    </a:spcBef>
                  </a:pPr>
                  <a:r>
                    <a:rPr lang="ja-JP" altLang="en-US" sz="500" dirty="0"/>
                    <a:t>ミディアム色</a:t>
                  </a:r>
                </a:p>
              </p:txBody>
            </p:sp>
            <p:pic>
              <p:nvPicPr>
                <p:cNvPr id="31" name="Picture 2" descr="http://www2.panasonic.biz/es/sumai/gazou/bicon/CA141AHND-PA0051318_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r="195"/>
                <a:stretch/>
              </p:blipFill>
              <p:spPr bwMode="auto">
                <a:xfrm>
                  <a:off x="8668544" y="3202566"/>
                  <a:ext cx="213925" cy="995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グループ化 11"/>
              <p:cNvGrpSpPr/>
              <p:nvPr/>
            </p:nvGrpSpPr>
            <p:grpSpPr>
              <a:xfrm>
                <a:off x="8369399" y="3202566"/>
                <a:ext cx="235642" cy="1119747"/>
                <a:chOff x="8310640" y="3202566"/>
                <a:chExt cx="235642" cy="1119747"/>
              </a:xfrm>
            </p:grpSpPr>
            <p:sp>
              <p:nvSpPr>
                <p:cNvPr id="20" name="Text Box 26"/>
                <p:cNvSpPr txBox="1">
                  <a:spLocks noChangeArrowheads="1"/>
                </p:cNvSpPr>
                <p:nvPr/>
              </p:nvSpPr>
              <p:spPr bwMode="auto">
                <a:xfrm>
                  <a:off x="8310640" y="4245369"/>
                  <a:ext cx="235642"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spcBef>
                      <a:spcPct val="50000"/>
                    </a:spcBef>
                  </a:pPr>
                  <a:r>
                    <a:rPr lang="ja-JP" altLang="en-US" sz="500" dirty="0"/>
                    <a:t>ダーク色</a:t>
                  </a:r>
                </a:p>
              </p:txBody>
            </p:sp>
            <p:pic>
              <p:nvPicPr>
                <p:cNvPr id="32" name="Picture 4" descr="http://www2.panasonic.biz/es/sumai/gazou/bicon/CA141AHND-PA0051314_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2307" y="3202566"/>
                  <a:ext cx="192308" cy="995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グループ化 14"/>
              <p:cNvGrpSpPr/>
              <p:nvPr/>
            </p:nvGrpSpPr>
            <p:grpSpPr>
              <a:xfrm>
                <a:off x="9052778" y="3202566"/>
                <a:ext cx="209994" cy="1119747"/>
                <a:chOff x="9005895" y="3202566"/>
                <a:chExt cx="209994" cy="1119747"/>
              </a:xfrm>
            </p:grpSpPr>
            <p:sp>
              <p:nvSpPr>
                <p:cNvPr id="22" name="Text Box 28"/>
                <p:cNvSpPr txBox="1">
                  <a:spLocks noChangeArrowheads="1"/>
                </p:cNvSpPr>
                <p:nvPr/>
              </p:nvSpPr>
              <p:spPr bwMode="auto">
                <a:xfrm>
                  <a:off x="9005895" y="4245369"/>
                  <a:ext cx="20999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spcBef>
                      <a:spcPct val="50000"/>
                    </a:spcBef>
                  </a:pPr>
                  <a:r>
                    <a:rPr lang="ja-JP" altLang="en-US" sz="500" dirty="0"/>
                    <a:t>ライト色</a:t>
                  </a:r>
                </a:p>
              </p:txBody>
            </p:sp>
            <p:pic>
              <p:nvPicPr>
                <p:cNvPr id="33" name="Picture 6" descr="http://www2.panasonic.biz/es/sumai/gazou/bicon/CA141AHND-PA0051316_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6071" y="3202566"/>
                  <a:ext cx="189642" cy="995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グループ化 15"/>
              <p:cNvGrpSpPr/>
              <p:nvPr/>
            </p:nvGrpSpPr>
            <p:grpSpPr>
              <a:xfrm>
                <a:off x="9321531" y="3202566"/>
                <a:ext cx="278923" cy="1119747"/>
                <a:chOff x="9262772" y="3202566"/>
                <a:chExt cx="278923" cy="1119747"/>
              </a:xfrm>
            </p:grpSpPr>
            <p:sp>
              <p:nvSpPr>
                <p:cNvPr id="23" name="Text Box 29"/>
                <p:cNvSpPr txBox="1">
                  <a:spLocks noChangeArrowheads="1"/>
                </p:cNvSpPr>
                <p:nvPr/>
              </p:nvSpPr>
              <p:spPr bwMode="auto">
                <a:xfrm>
                  <a:off x="9262772" y="4245369"/>
                  <a:ext cx="278923"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spcBef>
                      <a:spcPct val="50000"/>
                    </a:spcBef>
                  </a:pPr>
                  <a:r>
                    <a:rPr lang="ja-JP" altLang="en-US" sz="500" dirty="0"/>
                    <a:t>ホワイト色</a:t>
                  </a:r>
                </a:p>
              </p:txBody>
            </p:sp>
            <p:pic>
              <p:nvPicPr>
                <p:cNvPr id="34" name="Picture 8" descr="http://www2.panasonic.biz/es/sumai/gazou/bicon/CA141AHND-PA0051317_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5334" y="3202566"/>
                  <a:ext cx="193799" cy="9958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8" name="Rectangle 84"/>
            <p:cNvSpPr>
              <a:spLocks noChangeArrowheads="1"/>
            </p:cNvSpPr>
            <p:nvPr/>
          </p:nvSpPr>
          <p:spPr bwMode="auto">
            <a:xfrm>
              <a:off x="8225757" y="2713725"/>
              <a:ext cx="1540800"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バー引手（木製バー）</a:t>
              </a:r>
            </a:p>
          </p:txBody>
        </p:sp>
        <p:sp>
          <p:nvSpPr>
            <p:cNvPr id="122" name="Rectangle 14"/>
            <p:cNvSpPr>
              <a:spLocks noChangeArrowheads="1"/>
            </p:cNvSpPr>
            <p:nvPr/>
          </p:nvSpPr>
          <p:spPr bwMode="auto">
            <a:xfrm>
              <a:off x="8225757" y="2713725"/>
              <a:ext cx="15408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grpSp>
        <p:nvGrpSpPr>
          <p:cNvPr id="129" name="グループ化 128"/>
          <p:cNvGrpSpPr/>
          <p:nvPr/>
        </p:nvGrpSpPr>
        <p:grpSpPr>
          <a:xfrm>
            <a:off x="6613069" y="2713725"/>
            <a:ext cx="1540800" cy="1944000"/>
            <a:chOff x="3375788" y="4725988"/>
            <a:chExt cx="1541874" cy="1943999"/>
          </a:xfrm>
        </p:grpSpPr>
        <p:sp>
          <p:nvSpPr>
            <p:cNvPr id="130" name="Rectangle 84"/>
            <p:cNvSpPr>
              <a:spLocks noChangeArrowheads="1"/>
            </p:cNvSpPr>
            <p:nvPr/>
          </p:nvSpPr>
          <p:spPr bwMode="auto">
            <a:xfrm>
              <a:off x="3375788" y="4725988"/>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ベリティスシート</a:t>
              </a:r>
            </a:p>
          </p:txBody>
        </p:sp>
        <p:sp>
          <p:nvSpPr>
            <p:cNvPr id="131" name="Rectangle 14"/>
            <p:cNvSpPr>
              <a:spLocks noChangeArrowheads="1"/>
            </p:cNvSpPr>
            <p:nvPr/>
          </p:nvSpPr>
          <p:spPr bwMode="auto">
            <a:xfrm>
              <a:off x="3376862" y="4726371"/>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pic>
          <p:nvPicPr>
            <p:cNvPr id="132" name="Picture 3" descr="C:\Users\panasonic\Desktop\CA141AHND-PA0053011[1].jpg"/>
            <p:cNvPicPr>
              <a:picLocks noChangeAspect="1" noChangeArrowheads="1"/>
            </p:cNvPicPr>
            <p:nvPr/>
          </p:nvPicPr>
          <p:blipFill rotWithShape="1">
            <a:blip r:embed="rId7">
              <a:extLst>
                <a:ext uri="{28A0092B-C50C-407E-A947-70E740481C1C}">
                  <a14:useLocalDpi xmlns:a14="http://schemas.microsoft.com/office/drawing/2010/main" val="0"/>
                </a:ext>
              </a:extLst>
            </a:blip>
            <a:srcRect b="17"/>
            <a:stretch/>
          </p:blipFill>
          <p:spPr bwMode="auto">
            <a:xfrm>
              <a:off x="3552553" y="5459186"/>
              <a:ext cx="1205185" cy="652728"/>
            </a:xfrm>
            <a:prstGeom prst="rect">
              <a:avLst/>
            </a:prstGeom>
            <a:noFill/>
            <a:extLst>
              <a:ext uri="{909E8E84-426E-40DD-AFC4-6F175D3DCCD1}">
                <a14:hiddenFill xmlns:a14="http://schemas.microsoft.com/office/drawing/2010/main">
                  <a:solidFill>
                    <a:srgbClr val="FFFFFF"/>
                  </a:solidFill>
                </a14:hiddenFill>
              </a:ext>
            </a:extLst>
          </p:spPr>
        </p:pic>
        <p:sp>
          <p:nvSpPr>
            <p:cNvPr id="133" name="Text Box 362"/>
            <p:cNvSpPr txBox="1">
              <a:spLocks noChangeArrowheads="1"/>
            </p:cNvSpPr>
            <p:nvPr/>
          </p:nvSpPr>
          <p:spPr bwMode="auto">
            <a:xfrm>
              <a:off x="3548194" y="6137860"/>
              <a:ext cx="120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marR="0" lvl="0" indent="0" fontAlgn="base">
                <a:lnSpc>
                  <a:spcPct val="100000"/>
                </a:lnSpc>
                <a:spcBef>
                  <a:spcPct val="0"/>
                </a:spcBef>
                <a:spcAft>
                  <a:spcPct val="0"/>
                </a:spcAft>
                <a:buClrTx/>
                <a:buSzTx/>
                <a:buFontTx/>
                <a:buNone/>
                <a:tabLst/>
                <a:defRPr sz="600" b="0" i="0" u="none" strike="noStrike" kern="0" cap="none" spc="0" normalizeH="0" baseline="0">
                  <a:ln>
                    <a:noFill/>
                  </a:ln>
                  <a:solidFill>
                    <a:srgbClr val="000000"/>
                  </a:solidFill>
                  <a:effectLst/>
                  <a:uLnTx/>
                  <a:uFillTx/>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pPr algn="just"/>
              <a:r>
                <a:rPr lang="ja-JP" altLang="en-US" dirty="0"/>
                <a:t>天然木の自然な凹凸を読み取り、　分析し再現することで最適にコントロールされた木肌感をつくりだし</a:t>
              </a:r>
              <a:r>
                <a:rPr lang="ja-JP" altLang="en-US" dirty="0" err="1"/>
                <a:t>ま　</a:t>
              </a:r>
              <a:r>
                <a:rPr lang="ja-JP" altLang="en-US" dirty="0"/>
                <a:t>　した。</a:t>
              </a:r>
            </a:p>
          </p:txBody>
        </p:sp>
        <p:sp>
          <p:nvSpPr>
            <p:cNvPr id="134" name="Text Box 362"/>
            <p:cNvSpPr txBox="1">
              <a:spLocks noChangeArrowheads="1"/>
            </p:cNvSpPr>
            <p:nvPr/>
          </p:nvSpPr>
          <p:spPr bwMode="auto">
            <a:xfrm>
              <a:off x="3548194" y="4945407"/>
              <a:ext cx="1202400" cy="4154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defPPr>
                <a:defRPr lang="ja-JP"/>
              </a:defPPr>
              <a:lvl1pPr marR="0" lvl="0" indent="0" fontAlgn="base">
                <a:lnSpc>
                  <a:spcPct val="100000"/>
                </a:lnSpc>
                <a:spcBef>
                  <a:spcPct val="0"/>
                </a:spcBef>
                <a:spcAft>
                  <a:spcPct val="0"/>
                </a:spcAft>
                <a:buClrTx/>
                <a:buSzTx/>
                <a:buFontTx/>
                <a:buNone/>
                <a:tabLst/>
                <a:defRPr sz="900" b="1" i="0" u="none" strike="noStrike" kern="0" cap="none" spc="0" normalizeH="0" baseline="0">
                  <a:ln>
                    <a:noFill/>
                  </a:ln>
                  <a:solidFill>
                    <a:srgbClr val="000000"/>
                  </a:solidFill>
                  <a:effectLst/>
                  <a:uLnTx/>
                  <a:uFillTx/>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pPr algn="just"/>
              <a:r>
                <a:rPr lang="ja-JP" altLang="en-US" dirty="0"/>
                <a:t>パナソニックが目指したのはより本物らしさを　　感じる自然な「木肌感」。</a:t>
              </a:r>
            </a:p>
          </p:txBody>
        </p:sp>
      </p:grpSp>
      <p:sp>
        <p:nvSpPr>
          <p:cNvPr id="175" name="Rectangle 84"/>
          <p:cNvSpPr>
            <a:spLocks noChangeArrowheads="1"/>
          </p:cNvSpPr>
          <p:nvPr/>
        </p:nvSpPr>
        <p:spPr bwMode="auto">
          <a:xfrm>
            <a:off x="4986338" y="684743"/>
            <a:ext cx="1540800"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デザイン</a:t>
            </a:r>
          </a:p>
        </p:txBody>
      </p:sp>
      <p:sp>
        <p:nvSpPr>
          <p:cNvPr id="176" name="Rectangle 14"/>
          <p:cNvSpPr>
            <a:spLocks noChangeArrowheads="1"/>
          </p:cNvSpPr>
          <p:nvPr/>
        </p:nvSpPr>
        <p:spPr bwMode="auto">
          <a:xfrm>
            <a:off x="4986338" y="684743"/>
            <a:ext cx="1540800" cy="3953932"/>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nvGrpSpPr>
          <p:cNvPr id="19" name="グループ化 18"/>
          <p:cNvGrpSpPr/>
          <p:nvPr/>
        </p:nvGrpSpPr>
        <p:grpSpPr>
          <a:xfrm>
            <a:off x="5161108" y="3434941"/>
            <a:ext cx="1191260" cy="1015384"/>
            <a:chOff x="5204460" y="3434941"/>
            <a:chExt cx="1191260" cy="1015384"/>
          </a:xfrm>
        </p:grpSpPr>
        <p:sp>
          <p:nvSpPr>
            <p:cNvPr id="104" name="正方形/長方形 103"/>
            <p:cNvSpPr/>
            <p:nvPr/>
          </p:nvSpPr>
          <p:spPr>
            <a:xfrm>
              <a:off x="5227118" y="3434941"/>
              <a:ext cx="562655" cy="92333"/>
            </a:xfrm>
            <a:prstGeom prst="rect">
              <a:avLst/>
            </a:prstGeom>
          </p:spPr>
          <p:txBody>
            <a:bodyPr wrap="non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採光部 標準仕様</a:t>
              </a:r>
            </a:p>
          </p:txBody>
        </p:sp>
        <p:grpSp>
          <p:nvGrpSpPr>
            <p:cNvPr id="9" name="グループ化 8"/>
            <p:cNvGrpSpPr/>
            <p:nvPr/>
          </p:nvGrpSpPr>
          <p:grpSpPr>
            <a:xfrm>
              <a:off x="5301460" y="3607418"/>
              <a:ext cx="997260" cy="842907"/>
              <a:chOff x="5301460" y="3512891"/>
              <a:chExt cx="997260" cy="842907"/>
            </a:xfrm>
          </p:grpSpPr>
          <p:pic>
            <p:nvPicPr>
              <p:cNvPr id="103" name="図 102"/>
              <p:cNvPicPr>
                <a:picLocks noChangeAspect="1"/>
              </p:cNvPicPr>
              <p:nvPr/>
            </p:nvPicPr>
            <p:blipFill rotWithShape="1">
              <a:blip r:embed="rId8">
                <a:extLst>
                  <a:ext uri="{28A0092B-C50C-407E-A947-70E740481C1C}">
                    <a14:useLocalDpi xmlns:a14="http://schemas.microsoft.com/office/drawing/2010/main" val="0"/>
                  </a:ext>
                </a:extLst>
              </a:blip>
              <a:srcRect r="24" b="25"/>
              <a:stretch/>
            </p:blipFill>
            <p:spPr>
              <a:xfrm>
                <a:off x="5301460" y="3512891"/>
                <a:ext cx="997260" cy="588446"/>
              </a:xfrm>
              <a:prstGeom prst="rect">
                <a:avLst/>
              </a:prstGeom>
            </p:spPr>
          </p:pic>
          <p:sp>
            <p:nvSpPr>
              <p:cNvPr id="105" name="正方形/長方形 104"/>
              <p:cNvSpPr/>
              <p:nvPr/>
            </p:nvSpPr>
            <p:spPr>
              <a:xfrm>
                <a:off x="5301460" y="4124966"/>
                <a:ext cx="649217" cy="230832"/>
              </a:xfrm>
              <a:prstGeom prst="rect">
                <a:avLst/>
              </a:prstGeom>
            </p:spPr>
            <p:txBody>
              <a:bodyPr wrap="none" lIns="0" tIns="0" rIns="0" bIns="0">
                <a:spAutoFit/>
              </a:bodyPr>
              <a:lstStyle/>
              <a:p>
                <a:r>
                  <a:rPr lang="ja-JP" altLang="en-US" sz="500" dirty="0">
                    <a:latin typeface="ＭＳ Ｐゴシック" panose="020B0600070205080204" pitchFamily="50" charset="-128"/>
                    <a:ea typeface="ＭＳ Ｐゴシック" panose="020B0600070205080204" pitchFamily="50" charset="-128"/>
                  </a:rPr>
                  <a:t>半透明アクリル板</a:t>
                </a:r>
              </a:p>
              <a:p>
                <a:r>
                  <a:rPr lang="ja-JP" altLang="en-US" sz="500" dirty="0">
                    <a:latin typeface="ＭＳ Ｐゴシック" panose="020B0600070205080204" pitchFamily="50" charset="-128"/>
                    <a:ea typeface="ＭＳ Ｐゴシック" panose="020B0600070205080204" pitchFamily="50" charset="-128"/>
                  </a:rPr>
                  <a:t>（取り外しはできません）</a:t>
                </a:r>
              </a:p>
              <a:p>
                <a:r>
                  <a:rPr lang="ja-JP" altLang="en-US" sz="500" dirty="0">
                    <a:latin typeface="ＭＳ Ｐゴシック" panose="020B0600070205080204" pitchFamily="50" charset="-128"/>
                    <a:ea typeface="ＭＳ Ｐゴシック" panose="020B0600070205080204" pitchFamily="50" charset="-128"/>
                  </a:rPr>
                  <a:t>（表裏はありません）</a:t>
                </a:r>
              </a:p>
            </p:txBody>
          </p:sp>
        </p:grpSp>
        <p:cxnSp>
          <p:nvCxnSpPr>
            <p:cNvPr id="106" name="直線コネクタ 105"/>
            <p:cNvCxnSpPr/>
            <p:nvPr/>
          </p:nvCxnSpPr>
          <p:spPr>
            <a:xfrm>
              <a:off x="5204460" y="3558052"/>
              <a:ext cx="119126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 name="タイトル 1"/>
          <p:cNvSpPr>
            <a:spLocks noGrp="1"/>
          </p:cNvSpPr>
          <p:nvPr>
            <p:ph type="title" idx="4294967295"/>
          </p:nvPr>
        </p:nvSpPr>
        <p:spPr>
          <a:xfrm>
            <a:off x="76200" y="-214312"/>
            <a:ext cx="1984375" cy="214312"/>
          </a:xfrm>
        </p:spPr>
        <p:txBody>
          <a:bodyPr wrap="none" lIns="0" tIns="0" rIns="0" bIns="0">
            <a:spAutoFit/>
          </a:bodyPr>
          <a:lstStyle/>
          <a:p>
            <a:pPr algn="l"/>
            <a:r>
              <a:rPr kumimoji="1" lang="ja-JP" altLang="en-US" sz="1400" b="1" dirty="0"/>
              <a:t>幅広上吊り引戸　枠納まり</a:t>
            </a:r>
          </a:p>
        </p:txBody>
      </p:sp>
      <p:grpSp>
        <p:nvGrpSpPr>
          <p:cNvPr id="3" name="グループ化 2"/>
          <p:cNvGrpSpPr/>
          <p:nvPr/>
        </p:nvGrpSpPr>
        <p:grpSpPr>
          <a:xfrm>
            <a:off x="5192814" y="961165"/>
            <a:ext cx="1127848" cy="2101805"/>
            <a:chOff x="5192814" y="961165"/>
            <a:chExt cx="1127848" cy="2101805"/>
          </a:xfrm>
        </p:grpSpPr>
        <p:pic>
          <p:nvPicPr>
            <p:cNvPr id="100" name="図 9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92814" y="961165"/>
              <a:ext cx="1127848" cy="1980000"/>
            </a:xfrm>
            <a:prstGeom prst="rect">
              <a:avLst/>
            </a:prstGeom>
          </p:spPr>
        </p:pic>
        <p:sp>
          <p:nvSpPr>
            <p:cNvPr id="101" name="正方形/長方形 100"/>
            <p:cNvSpPr/>
            <p:nvPr/>
          </p:nvSpPr>
          <p:spPr>
            <a:xfrm>
              <a:off x="5850982" y="2959726"/>
              <a:ext cx="469680" cy="76944"/>
            </a:xfrm>
            <a:prstGeom prst="rect">
              <a:avLst/>
            </a:prstGeom>
          </p:spPr>
          <p:txBody>
            <a:bodyPr wrap="none" lIns="0" tIns="0" rIns="0" bIns="0">
              <a:spAutoFit/>
            </a:bodyPr>
            <a:lstStyle/>
            <a:p>
              <a:r>
                <a:rPr lang="ja-JP" altLang="en-US" sz="500" dirty="0">
                  <a:latin typeface="ＭＳ Ｐゴシック" panose="020B0600070205080204" pitchFamily="50" charset="-128"/>
                  <a:ea typeface="ＭＳ Ｐゴシック" panose="020B0600070205080204" pitchFamily="50" charset="-128"/>
                </a:rPr>
                <a:t>※換気ガラリ付き</a:t>
              </a:r>
            </a:p>
          </p:txBody>
        </p:sp>
        <p:sp>
          <p:nvSpPr>
            <p:cNvPr id="114" name="Text Box 283"/>
            <p:cNvSpPr txBox="1">
              <a:spLocks noChangeArrowheads="1"/>
            </p:cNvSpPr>
            <p:nvPr/>
          </p:nvSpPr>
          <p:spPr bwMode="auto">
            <a:xfrm>
              <a:off x="5192814" y="2970637"/>
              <a:ext cx="115416"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charset="-128"/>
                </a:rPr>
                <a:t>ＫＣ</a:t>
              </a:r>
              <a:endParaRPr lang="en-US" altLang="ja-JP" b="1" dirty="0">
                <a:latin typeface="ＭＳ Ｐゴシック" charset="-128"/>
              </a:endParaRPr>
            </a:p>
          </p:txBody>
        </p:sp>
      </p:grpSp>
      <p:grpSp>
        <p:nvGrpSpPr>
          <p:cNvPr id="17" name="グループ化 16"/>
          <p:cNvGrpSpPr/>
          <p:nvPr/>
        </p:nvGrpSpPr>
        <p:grpSpPr>
          <a:xfrm>
            <a:off x="4986338" y="4727316"/>
            <a:ext cx="4773600" cy="1944000"/>
            <a:chOff x="4986338" y="4727316"/>
            <a:chExt cx="4773600" cy="1944000"/>
          </a:xfrm>
        </p:grpSpPr>
        <p:sp>
          <p:nvSpPr>
            <p:cNvPr id="98" name="Rectangle 14"/>
            <p:cNvSpPr>
              <a:spLocks noChangeArrowheads="1"/>
            </p:cNvSpPr>
            <p:nvPr/>
          </p:nvSpPr>
          <p:spPr bwMode="auto">
            <a:xfrm>
              <a:off x="4986338" y="4727316"/>
              <a:ext cx="47736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99" name="Rectangle 24"/>
            <p:cNvSpPr>
              <a:spLocks noChangeArrowheads="1"/>
            </p:cNvSpPr>
            <p:nvPr/>
          </p:nvSpPr>
          <p:spPr bwMode="auto">
            <a:xfrm>
              <a:off x="4986338" y="4727318"/>
              <a:ext cx="4773600"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j-ea"/>
                  <a:ea typeface="+mj-ea"/>
                </a:rPr>
                <a:t>特長</a:t>
              </a:r>
              <a:endParaRPr lang="en-US" altLang="ja-JP" sz="800" dirty="0">
                <a:solidFill>
                  <a:schemeClr val="bg1"/>
                </a:solidFill>
                <a:latin typeface="+mj-ea"/>
                <a:ea typeface="+mj-ea"/>
              </a:endParaRPr>
            </a:p>
          </p:txBody>
        </p:sp>
        <p:pic>
          <p:nvPicPr>
            <p:cNvPr id="107" name="図 106"/>
            <p:cNvPicPr>
              <a:picLocks noChangeAspect="1"/>
            </p:cNvPicPr>
            <p:nvPr/>
          </p:nvPicPr>
          <p:blipFill rotWithShape="1">
            <a:blip r:embed="rId10">
              <a:extLst>
                <a:ext uri="{28A0092B-C50C-407E-A947-70E740481C1C}">
                  <a14:useLocalDpi xmlns:a14="http://schemas.microsoft.com/office/drawing/2010/main" val="0"/>
                </a:ext>
              </a:extLst>
            </a:blip>
            <a:srcRect b="2"/>
            <a:stretch/>
          </p:blipFill>
          <p:spPr>
            <a:xfrm>
              <a:off x="5111531" y="5570205"/>
              <a:ext cx="1191516" cy="922035"/>
            </a:xfrm>
            <a:prstGeom prst="rect">
              <a:avLst/>
            </a:prstGeom>
          </p:spPr>
        </p:pic>
        <p:sp>
          <p:nvSpPr>
            <p:cNvPr id="111" name="正方形/長方形 110"/>
            <p:cNvSpPr/>
            <p:nvPr/>
          </p:nvSpPr>
          <p:spPr>
            <a:xfrm>
              <a:off x="5086682" y="4951826"/>
              <a:ext cx="992259" cy="307777"/>
            </a:xfrm>
            <a:prstGeom prst="rect">
              <a:avLst/>
            </a:prstGeom>
          </p:spPr>
          <p:txBody>
            <a:bodyPr wrap="none" lIns="0" tIns="0" rIns="0" bIns="0">
              <a:spAutoFit/>
            </a:bodyPr>
            <a:lstStyle/>
            <a:p>
              <a:r>
                <a:rPr lang="ja-JP" altLang="en-US" sz="1000" b="1" dirty="0">
                  <a:latin typeface="ＭＳ Ｐゴシック" panose="020B0600070205080204" pitchFamily="50" charset="-128"/>
                  <a:ea typeface="ＭＳ Ｐゴシック" panose="020B0600070205080204" pitchFamily="50" charset="-128"/>
                </a:rPr>
                <a:t>開閉がスムーズな</a:t>
              </a:r>
              <a:endParaRPr lang="en-US" altLang="ja-JP" sz="1000" b="1" dirty="0">
                <a:latin typeface="ＭＳ Ｐゴシック" panose="020B0600070205080204" pitchFamily="50" charset="-128"/>
                <a:ea typeface="ＭＳ Ｐゴシック" panose="020B0600070205080204" pitchFamily="50" charset="-128"/>
              </a:endParaRPr>
            </a:p>
            <a:p>
              <a:r>
                <a:rPr lang="ja-JP" altLang="en-US" sz="1000" b="1" dirty="0">
                  <a:latin typeface="ＭＳ Ｐゴシック" panose="020B0600070205080204" pitchFamily="50" charset="-128"/>
                  <a:ea typeface="ＭＳ Ｐゴシック" panose="020B0600070205080204" pitchFamily="50" charset="-128"/>
                </a:rPr>
                <a:t>「上吊り引戸」</a:t>
              </a:r>
            </a:p>
          </p:txBody>
        </p:sp>
        <p:sp>
          <p:nvSpPr>
            <p:cNvPr id="113" name="正方形/長方形 112"/>
            <p:cNvSpPr/>
            <p:nvPr/>
          </p:nvSpPr>
          <p:spPr>
            <a:xfrm>
              <a:off x="5111531" y="5329166"/>
              <a:ext cx="2759929" cy="184666"/>
            </a:xfrm>
            <a:prstGeom prst="rect">
              <a:avLst/>
            </a:prstGeom>
          </p:spPr>
          <p:txBody>
            <a:bodyPr wrap="square" lIns="0" tIns="0" rIns="0" bIns="0">
              <a:spAutoFit/>
            </a:bodyPr>
            <a:lstStyle/>
            <a:p>
              <a:r>
                <a:rPr lang="ja-JP" altLang="en-US" sz="600" dirty="0">
                  <a:latin typeface="ＭＳ Ｐゴシック" panose="020B0600070205080204" pitchFamily="50" charset="-128"/>
                </a:rPr>
                <a:t>軽い力で開閉できる上吊り仕様。つまずきにくく、</a:t>
              </a:r>
              <a:endParaRPr lang="en-US" altLang="ja-JP" sz="600" dirty="0">
                <a:latin typeface="ＭＳ Ｐゴシック" panose="020B0600070205080204" pitchFamily="50" charset="-128"/>
              </a:endParaRPr>
            </a:p>
            <a:p>
              <a:r>
                <a:rPr lang="ja-JP" altLang="en-US" sz="600" dirty="0">
                  <a:latin typeface="ＭＳ Ｐゴシック" panose="020B0600070205080204" pitchFamily="50" charset="-128"/>
                </a:rPr>
                <a:t>車いすでの出入りもラクにできます。ごみもたまりにくく、お掃除も簡単です。</a:t>
              </a:r>
              <a:endParaRPr lang="ja-JP" altLang="en-US" sz="600" dirty="0">
                <a:latin typeface="ＭＳ Ｐゴシック" panose="020B0600070205080204" pitchFamily="50" charset="-128"/>
                <a:ea typeface="ＭＳ Ｐゴシック" panose="020B0600070205080204" pitchFamily="50" charset="-128"/>
              </a:endParaRPr>
            </a:p>
          </p:txBody>
        </p:sp>
        <p:sp>
          <p:nvSpPr>
            <p:cNvPr id="116" name="正方形/長方形 115"/>
            <p:cNvSpPr/>
            <p:nvPr/>
          </p:nvSpPr>
          <p:spPr>
            <a:xfrm>
              <a:off x="5143845" y="5548630"/>
              <a:ext cx="405560" cy="76944"/>
            </a:xfrm>
            <a:prstGeom prst="rect">
              <a:avLst/>
            </a:prstGeom>
          </p:spPr>
          <p:txBody>
            <a:bodyPr wrap="none" lIns="0" tIns="0" rIns="0" bIns="0">
              <a:spAutoFit/>
            </a:bodyPr>
            <a:lstStyle/>
            <a:p>
              <a:r>
                <a:rPr lang="ja-JP" altLang="en-US" sz="500" dirty="0">
                  <a:latin typeface="ＭＳ Ｐゴシック" panose="020B0600070205080204" pitchFamily="50" charset="-128"/>
                  <a:ea typeface="ＭＳ Ｐゴシック" panose="020B0600070205080204" pitchFamily="50" charset="-128"/>
                </a:rPr>
                <a:t>上吊りランナー</a:t>
              </a:r>
            </a:p>
          </p:txBody>
        </p:sp>
        <p:pic>
          <p:nvPicPr>
            <p:cNvPr id="117" name="図 116"/>
            <p:cNvPicPr>
              <a:picLocks noChangeAspect="1"/>
            </p:cNvPicPr>
            <p:nvPr/>
          </p:nvPicPr>
          <p:blipFill rotWithShape="1">
            <a:blip r:embed="rId11">
              <a:extLst>
                <a:ext uri="{28A0092B-C50C-407E-A947-70E740481C1C}">
                  <a14:useLocalDpi xmlns:a14="http://schemas.microsoft.com/office/drawing/2010/main" val="0"/>
                </a:ext>
              </a:extLst>
            </a:blip>
            <a:stretch/>
          </p:blipFill>
          <p:spPr>
            <a:xfrm>
              <a:off x="7791563" y="5541750"/>
              <a:ext cx="1122293" cy="918000"/>
            </a:xfrm>
            <a:prstGeom prst="rect">
              <a:avLst/>
            </a:prstGeom>
          </p:spPr>
        </p:pic>
        <p:pic>
          <p:nvPicPr>
            <p:cNvPr id="119" name="図 118"/>
            <p:cNvPicPr>
              <a:picLocks noChangeAspect="1"/>
            </p:cNvPicPr>
            <p:nvPr/>
          </p:nvPicPr>
          <p:blipFill rotWithShape="1">
            <a:blip r:embed="rId12">
              <a:extLst>
                <a:ext uri="{28A0092B-C50C-407E-A947-70E740481C1C}">
                  <a14:useLocalDpi xmlns:a14="http://schemas.microsoft.com/office/drawing/2010/main" val="0"/>
                </a:ext>
              </a:extLst>
            </a:blip>
            <a:srcRect b="26"/>
            <a:stretch/>
          </p:blipFill>
          <p:spPr>
            <a:xfrm>
              <a:off x="9074185" y="5557859"/>
              <a:ext cx="461313" cy="918000"/>
            </a:xfrm>
            <a:prstGeom prst="rect">
              <a:avLst/>
            </a:prstGeom>
          </p:spPr>
        </p:pic>
        <p:sp>
          <p:nvSpPr>
            <p:cNvPr id="120" name="正方形/長方形 119"/>
            <p:cNvSpPr/>
            <p:nvPr/>
          </p:nvSpPr>
          <p:spPr>
            <a:xfrm>
              <a:off x="7806599" y="4951826"/>
              <a:ext cx="1760097" cy="307777"/>
            </a:xfrm>
            <a:prstGeom prst="rect">
              <a:avLst/>
            </a:prstGeom>
          </p:spPr>
          <p:txBody>
            <a:bodyPr wrap="none" lIns="0" tIns="0" rIns="0" bIns="0">
              <a:spAutoFit/>
            </a:bodyPr>
            <a:lstStyle/>
            <a:p>
              <a:r>
                <a:rPr lang="ja-JP" altLang="en-US" sz="1000" b="1" dirty="0">
                  <a:latin typeface="ＭＳ Ｐゴシック" panose="020B0600070205080204" pitchFamily="50" charset="-128"/>
                  <a:ea typeface="ＭＳ Ｐゴシック" panose="020B0600070205080204" pitchFamily="50" charset="-128"/>
                </a:rPr>
                <a:t>光もれを防ぐ</a:t>
              </a:r>
              <a:endParaRPr lang="en-US" altLang="ja-JP" sz="1000" b="1" dirty="0">
                <a:latin typeface="ＭＳ Ｐゴシック" panose="020B0600070205080204" pitchFamily="50" charset="-128"/>
                <a:ea typeface="ＭＳ Ｐゴシック" panose="020B0600070205080204" pitchFamily="50" charset="-128"/>
              </a:endParaRPr>
            </a:p>
            <a:p>
              <a:r>
                <a:rPr lang="ja-JP" altLang="en-US" sz="1000" b="1" dirty="0">
                  <a:latin typeface="ＭＳ Ｐゴシック" panose="020B0600070205080204" pitchFamily="50" charset="-128"/>
                  <a:ea typeface="ＭＳ Ｐゴシック" panose="020B0600070205080204" pitchFamily="50" charset="-128"/>
                </a:rPr>
                <a:t>「モヘア」「縦枠の戸じゃくり加工」</a:t>
              </a:r>
            </a:p>
          </p:txBody>
        </p:sp>
        <p:sp>
          <p:nvSpPr>
            <p:cNvPr id="121" name="正方形/長方形 120"/>
            <p:cNvSpPr/>
            <p:nvPr/>
          </p:nvSpPr>
          <p:spPr>
            <a:xfrm>
              <a:off x="7806599" y="5320235"/>
              <a:ext cx="1890426" cy="184666"/>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縦枠には戸じゃくり加工を施し、中方立には調整可能な</a:t>
              </a:r>
              <a:endParaRPr lang="en-US" altLang="ja-JP" sz="600" dirty="0">
                <a:latin typeface="ＭＳ Ｐゴシック" panose="020B0600070205080204" pitchFamily="50" charset="-128"/>
                <a:ea typeface="ＭＳ Ｐゴシック" panose="020B0600070205080204" pitchFamily="50" charset="-128"/>
              </a:endParaRPr>
            </a:p>
            <a:p>
              <a:r>
                <a:rPr lang="ja-JP" altLang="en-US" sz="600" dirty="0">
                  <a:latin typeface="ＭＳ Ｐゴシック" panose="020B0600070205080204" pitchFamily="50" charset="-128"/>
                  <a:ea typeface="ＭＳ Ｐゴシック" panose="020B0600070205080204" pitchFamily="50" charset="-128"/>
                </a:rPr>
                <a:t>モヘアを装備しているので、引戸の光もれを軽減します。</a:t>
              </a:r>
            </a:p>
          </p:txBody>
        </p:sp>
        <p:cxnSp>
          <p:nvCxnSpPr>
            <p:cNvPr id="35" name="直線コネクタ 34"/>
            <p:cNvCxnSpPr/>
            <p:nvPr/>
          </p:nvCxnSpPr>
          <p:spPr>
            <a:xfrm>
              <a:off x="7654478" y="4951826"/>
              <a:ext cx="0" cy="1596294"/>
            </a:xfrm>
            <a:prstGeom prst="line">
              <a:avLst/>
            </a:prstGeom>
            <a:ln w="6350">
              <a:solidFill>
                <a:srgbClr val="5F5F5F"/>
              </a:solidFill>
              <a:prstDash val="sysDot"/>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rotWithShape="1">
            <a:blip r:embed="rId13"/>
            <a:srcRect l="8104" t="12417" r="3526" b="13909"/>
            <a:stretch/>
          </p:blipFill>
          <p:spPr>
            <a:xfrm>
              <a:off x="6365197" y="5570221"/>
              <a:ext cx="1163363" cy="678180"/>
            </a:xfrm>
            <a:prstGeom prst="rect">
              <a:avLst/>
            </a:prstGeom>
          </p:spPr>
        </p:pic>
        <p:sp>
          <p:nvSpPr>
            <p:cNvPr id="197" name="正方形/長方形 196"/>
            <p:cNvSpPr/>
            <p:nvPr/>
          </p:nvSpPr>
          <p:spPr>
            <a:xfrm>
              <a:off x="6361211" y="6289286"/>
              <a:ext cx="1213069" cy="184666"/>
            </a:xfrm>
            <a:prstGeom prst="rect">
              <a:avLst/>
            </a:prstGeom>
          </p:spPr>
          <p:txBody>
            <a:bodyPr wrap="square" lIns="0" tIns="0" rIns="0" bIns="0">
              <a:spAutoFit/>
            </a:bodyPr>
            <a:lstStyle/>
            <a:p>
              <a:r>
                <a:rPr lang="ja-JP" altLang="en-US" sz="600" dirty="0">
                  <a:latin typeface="ＭＳ Ｐゴシック" panose="020B0600070205080204" pitchFamily="50" charset="-128"/>
                </a:rPr>
                <a:t>開口部に突起がなく、</a:t>
              </a:r>
              <a:endParaRPr lang="en-US" altLang="ja-JP" sz="600" dirty="0">
                <a:latin typeface="ＭＳ Ｐゴシック" panose="020B0600070205080204" pitchFamily="50" charset="-128"/>
              </a:endParaRPr>
            </a:p>
            <a:p>
              <a:r>
                <a:rPr lang="ja-JP" altLang="en-US" sz="600" dirty="0">
                  <a:latin typeface="ＭＳ Ｐゴシック" panose="020B0600070205080204" pitchFamily="50" charset="-128"/>
                </a:rPr>
                <a:t>通行時もスムーズです。</a:t>
              </a:r>
              <a:endParaRPr lang="ja-JP" altLang="en-US" sz="600" dirty="0">
                <a:latin typeface="ＭＳ Ｐゴシック" panose="020B0600070205080204" pitchFamily="50" charset="-128"/>
                <a:ea typeface="ＭＳ Ｐゴシック" panose="020B0600070205080204" pitchFamily="50" charset="-128"/>
              </a:endParaRPr>
            </a:p>
          </p:txBody>
        </p:sp>
      </p:grpSp>
      <p:grpSp>
        <p:nvGrpSpPr>
          <p:cNvPr id="13" name="グループ化 12"/>
          <p:cNvGrpSpPr/>
          <p:nvPr/>
        </p:nvGrpSpPr>
        <p:grpSpPr>
          <a:xfrm>
            <a:off x="144572" y="4727316"/>
            <a:ext cx="4773600" cy="1944000"/>
            <a:chOff x="144572" y="4727316"/>
            <a:chExt cx="4773600" cy="1944000"/>
          </a:xfrm>
        </p:grpSpPr>
        <p:pic>
          <p:nvPicPr>
            <p:cNvPr id="10" name="図 9"/>
            <p:cNvPicPr>
              <a:picLocks noChangeAspect="1"/>
            </p:cNvPicPr>
            <p:nvPr/>
          </p:nvPicPr>
          <p:blipFill rotWithShape="1">
            <a:blip r:embed="rId14"/>
            <a:srcRect t="15098" b="6895"/>
            <a:stretch/>
          </p:blipFill>
          <p:spPr>
            <a:xfrm>
              <a:off x="2586750" y="5257799"/>
              <a:ext cx="1909050" cy="1181101"/>
            </a:xfrm>
            <a:prstGeom prst="rect">
              <a:avLst/>
            </a:prstGeom>
          </p:spPr>
        </p:pic>
        <p:grpSp>
          <p:nvGrpSpPr>
            <p:cNvPr id="155" name="グループ化 154"/>
            <p:cNvGrpSpPr/>
            <p:nvPr/>
          </p:nvGrpSpPr>
          <p:grpSpPr>
            <a:xfrm>
              <a:off x="144572" y="4727316"/>
              <a:ext cx="4773600" cy="1944000"/>
              <a:chOff x="137567" y="692058"/>
              <a:chExt cx="4773600" cy="1944000"/>
            </a:xfrm>
          </p:grpSpPr>
          <p:sp>
            <p:nvSpPr>
              <p:cNvPr id="156" name="Rectangle 14"/>
              <p:cNvSpPr>
                <a:spLocks noChangeArrowheads="1"/>
              </p:cNvSpPr>
              <p:nvPr/>
            </p:nvSpPr>
            <p:spPr bwMode="auto">
              <a:xfrm>
                <a:off x="137567" y="692058"/>
                <a:ext cx="47736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157" name="Rectangle 24"/>
              <p:cNvSpPr>
                <a:spLocks noChangeArrowheads="1"/>
              </p:cNvSpPr>
              <p:nvPr/>
            </p:nvSpPr>
            <p:spPr bwMode="auto">
              <a:xfrm>
                <a:off x="137567" y="692060"/>
                <a:ext cx="4773600"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j-ea"/>
                    <a:ea typeface="+mj-ea"/>
                  </a:rPr>
                  <a:t>枠納まり</a:t>
                </a:r>
                <a:endParaRPr lang="en-US" altLang="ja-JP" sz="800" dirty="0">
                  <a:solidFill>
                    <a:schemeClr val="bg1"/>
                  </a:solidFill>
                  <a:latin typeface="+mj-ea"/>
                  <a:ea typeface="+mj-ea"/>
                </a:endParaRPr>
              </a:p>
            </p:txBody>
          </p:sp>
        </p:grpSp>
        <p:sp>
          <p:nvSpPr>
            <p:cNvPr id="123" name="正方形/長方形 122"/>
            <p:cNvSpPr/>
            <p:nvPr/>
          </p:nvSpPr>
          <p:spPr>
            <a:xfrm>
              <a:off x="384053" y="4921346"/>
              <a:ext cx="1633460" cy="307777"/>
            </a:xfrm>
            <a:prstGeom prst="rect">
              <a:avLst/>
            </a:prstGeom>
          </p:spPr>
          <p:txBody>
            <a:bodyPr wrap="none" lIns="0" tIns="0" rIns="0" bIns="0">
              <a:spAutoFit/>
            </a:bodyPr>
            <a:lstStyle/>
            <a:p>
              <a:r>
                <a:rPr lang="ja-JP" altLang="en-US" sz="1000" b="1" dirty="0">
                  <a:latin typeface="ＭＳ Ｐゴシック" panose="020B0600070205080204" pitchFamily="50" charset="-128"/>
                  <a:ea typeface="ＭＳ Ｐゴシック" panose="020B0600070205080204" pitchFamily="50" charset="-128"/>
                </a:rPr>
                <a:t>引戸を静かに開閉する</a:t>
              </a:r>
              <a:endParaRPr lang="en-US" altLang="ja-JP" sz="1000" b="1" dirty="0">
                <a:latin typeface="ＭＳ Ｐゴシック" panose="020B0600070205080204" pitchFamily="50" charset="-128"/>
                <a:ea typeface="ＭＳ Ｐゴシック" panose="020B0600070205080204" pitchFamily="50" charset="-128"/>
              </a:endParaRPr>
            </a:p>
            <a:p>
              <a:r>
                <a:rPr lang="ja-JP" altLang="en-US" sz="1000" b="1" dirty="0">
                  <a:latin typeface="ＭＳ Ｐゴシック" panose="020B0600070205080204" pitchFamily="50" charset="-128"/>
                  <a:ea typeface="ＭＳ Ｐゴシック" panose="020B0600070205080204" pitchFamily="50" charset="-128"/>
                </a:rPr>
                <a:t>「両側ソフトクローズ機構付き」</a:t>
              </a:r>
            </a:p>
          </p:txBody>
        </p:sp>
        <p:grpSp>
          <p:nvGrpSpPr>
            <p:cNvPr id="11" name="グループ化 10"/>
            <p:cNvGrpSpPr/>
            <p:nvPr/>
          </p:nvGrpSpPr>
          <p:grpSpPr>
            <a:xfrm>
              <a:off x="384052" y="5257554"/>
              <a:ext cx="1894328" cy="1173726"/>
              <a:chOff x="384052" y="5257554"/>
              <a:chExt cx="1894328" cy="1173726"/>
            </a:xfrm>
          </p:grpSpPr>
          <p:pic>
            <p:nvPicPr>
              <p:cNvPr id="124" name="Picture 22" descr="http://www2.panasonic.biz/es/sumai/gazou/bicon/CA141AHND-PA0052017.jpg"/>
              <p:cNvPicPr>
                <a:picLocks noChangeAspect="1" noChangeArrowheads="1"/>
              </p:cNvPicPr>
              <p:nvPr/>
            </p:nvPicPr>
            <p:blipFill rotWithShape="1">
              <a:blip r:embed="rId15">
                <a:extLst>
                  <a:ext uri="{28A0092B-C50C-407E-A947-70E740481C1C}">
                    <a14:useLocalDpi xmlns:a14="http://schemas.microsoft.com/office/drawing/2010/main" val="0"/>
                  </a:ext>
                </a:extLst>
              </a:blip>
              <a:srcRect t="17283" r="3866" b="4417"/>
              <a:stretch/>
            </p:blipFill>
            <p:spPr bwMode="auto">
              <a:xfrm>
                <a:off x="384052" y="5257554"/>
                <a:ext cx="1894328" cy="1173726"/>
              </a:xfrm>
              <a:prstGeom prst="rect">
                <a:avLst/>
              </a:prstGeom>
              <a:noFill/>
              <a:extLst>
                <a:ext uri="{909E8E84-426E-40DD-AFC4-6F175D3DCCD1}">
                  <a14:hiddenFill xmlns:a14="http://schemas.microsoft.com/office/drawing/2010/main">
                    <a:solidFill>
                      <a:srgbClr val="FFFFFF"/>
                    </a:solidFill>
                  </a14:hiddenFill>
                </a:ext>
              </a:extLst>
            </p:spPr>
          </p:pic>
          <p:cxnSp>
            <p:nvCxnSpPr>
              <p:cNvPr id="125" name="直線矢印コネクタ 124"/>
              <p:cNvCxnSpPr/>
              <p:nvPr/>
            </p:nvCxnSpPr>
            <p:spPr>
              <a:xfrm>
                <a:off x="1699291" y="5783100"/>
                <a:ext cx="250159" cy="0"/>
              </a:xfrm>
              <a:prstGeom prst="straightConnector1">
                <a:avLst/>
              </a:prstGeom>
              <a:ln w="12700">
                <a:gradFill>
                  <a:gsLst>
                    <a:gs pos="0">
                      <a:srgbClr val="FF0000"/>
                    </a:gs>
                    <a:gs pos="100000">
                      <a:srgbClr val="FFA7A7"/>
                    </a:gs>
                  </a:gsLst>
                </a:gradFill>
                <a:tailEnd type="triangle" w="sm" len="sm"/>
              </a:ln>
            </p:spPr>
            <p:style>
              <a:lnRef idx="1">
                <a:schemeClr val="accent1"/>
              </a:lnRef>
              <a:fillRef idx="0">
                <a:schemeClr val="accent1"/>
              </a:fillRef>
              <a:effectRef idx="0">
                <a:schemeClr val="accent1"/>
              </a:effectRef>
              <a:fontRef idx="minor">
                <a:schemeClr val="tx1"/>
              </a:fontRef>
            </p:style>
          </p:cxnSp>
          <p:cxnSp>
            <p:nvCxnSpPr>
              <p:cNvPr id="126" name="直線矢印コネクタ 125"/>
              <p:cNvCxnSpPr/>
              <p:nvPr/>
            </p:nvCxnSpPr>
            <p:spPr>
              <a:xfrm flipH="1">
                <a:off x="766981" y="5783100"/>
                <a:ext cx="213942" cy="0"/>
              </a:xfrm>
              <a:prstGeom prst="straightConnector1">
                <a:avLst/>
              </a:prstGeom>
              <a:ln w="12700">
                <a:gradFill>
                  <a:gsLst>
                    <a:gs pos="0">
                      <a:srgbClr val="FF0000"/>
                    </a:gs>
                    <a:gs pos="100000">
                      <a:srgbClr val="FFA7A7"/>
                    </a:gs>
                  </a:gsLst>
                </a:gradFill>
                <a:tailEnd type="triangle" w="sm" len="sm"/>
              </a:ln>
            </p:spPr>
            <p:style>
              <a:lnRef idx="1">
                <a:schemeClr val="accent1"/>
              </a:lnRef>
              <a:fillRef idx="0">
                <a:schemeClr val="accent1"/>
              </a:fillRef>
              <a:effectRef idx="0">
                <a:schemeClr val="accent1"/>
              </a:effectRef>
              <a:fontRef idx="minor">
                <a:schemeClr val="tx1"/>
              </a:fontRef>
            </p:style>
          </p:cxnSp>
        </p:grpSp>
        <p:sp>
          <p:nvSpPr>
            <p:cNvPr id="136" name="正方形/長方形 135"/>
            <p:cNvSpPr/>
            <p:nvPr/>
          </p:nvSpPr>
          <p:spPr>
            <a:xfrm>
              <a:off x="384053" y="6469772"/>
              <a:ext cx="1490416" cy="184666"/>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開く時も閉まる時も直前にブレーキがかかってから静かに引き込みます。</a:t>
              </a:r>
            </a:p>
          </p:txBody>
        </p:sp>
        <p:sp>
          <p:nvSpPr>
            <p:cNvPr id="199" name="正方形/長方形 198"/>
            <p:cNvSpPr/>
            <p:nvPr/>
          </p:nvSpPr>
          <p:spPr>
            <a:xfrm>
              <a:off x="2574072" y="4921346"/>
              <a:ext cx="1545295" cy="307777"/>
            </a:xfrm>
            <a:prstGeom prst="rect">
              <a:avLst/>
            </a:prstGeom>
          </p:spPr>
          <p:txBody>
            <a:bodyPr wrap="none" lIns="0" tIns="0" rIns="0" bIns="0">
              <a:spAutoFit/>
            </a:bodyPr>
            <a:lstStyle/>
            <a:p>
              <a:r>
                <a:rPr lang="ja-JP" altLang="en-US" sz="1000" b="1" dirty="0">
                  <a:latin typeface="ＭＳ Ｐゴシック" panose="020B0600070205080204" pitchFamily="50" charset="-128"/>
                </a:rPr>
                <a:t>握りやすい「バー引手」。</a:t>
              </a:r>
              <a:endParaRPr lang="en-US" altLang="ja-JP" sz="1000" b="1" dirty="0">
                <a:latin typeface="ＭＳ Ｐゴシック" panose="020B0600070205080204" pitchFamily="50" charset="-128"/>
              </a:endParaRPr>
            </a:p>
            <a:p>
              <a:r>
                <a:rPr lang="ja-JP" altLang="en-US" sz="1000" b="1" dirty="0">
                  <a:latin typeface="ＭＳ Ｐゴシック" panose="020B0600070205080204" pitchFamily="50" charset="-128"/>
                </a:rPr>
                <a:t>抗菌・抗ウイルス加工も用意</a:t>
              </a:r>
              <a:endParaRPr lang="ja-JP" altLang="en-US" sz="1000" b="1" dirty="0">
                <a:latin typeface="ＭＳ Ｐゴシック" panose="020B0600070205080204" pitchFamily="50" charset="-128"/>
                <a:ea typeface="ＭＳ Ｐゴシック" panose="020B0600070205080204" pitchFamily="50" charset="-128"/>
              </a:endParaRPr>
            </a:p>
          </p:txBody>
        </p:sp>
        <p:sp>
          <p:nvSpPr>
            <p:cNvPr id="202" name="正方形/長方形 201"/>
            <p:cNvSpPr/>
            <p:nvPr/>
          </p:nvSpPr>
          <p:spPr>
            <a:xfrm>
              <a:off x="2600360" y="6469772"/>
              <a:ext cx="1956400" cy="184666"/>
            </a:xfrm>
            <a:prstGeom prst="rect">
              <a:avLst/>
            </a:prstGeom>
          </p:spPr>
          <p:txBody>
            <a:bodyPr wrap="square" lIns="0" tIns="0" rIns="0" bIns="0">
              <a:spAutoFit/>
            </a:bodyPr>
            <a:lstStyle/>
            <a:p>
              <a:r>
                <a:rPr lang="ja-JP" altLang="en-US" sz="600" dirty="0">
                  <a:latin typeface="ＭＳ Ｐゴシック" panose="020B0600070205080204" pitchFamily="50" charset="-128"/>
                </a:rPr>
                <a:t>バー引手（木製バー）を標準装備。</a:t>
              </a:r>
              <a:endParaRPr lang="en-US" altLang="ja-JP" sz="600" dirty="0">
                <a:latin typeface="ＭＳ Ｐゴシック" panose="020B0600070205080204" pitchFamily="50" charset="-128"/>
              </a:endParaRPr>
            </a:p>
            <a:p>
              <a:r>
                <a:rPr lang="ja-JP" altLang="en-US" sz="600" dirty="0">
                  <a:latin typeface="ＭＳ Ｐゴシック" panose="020B0600070205080204" pitchFamily="50" charset="-128"/>
                </a:rPr>
                <a:t>（標準は、抗菌・抗ウイルス加工なし）</a:t>
              </a:r>
              <a:endParaRPr lang="ja-JP" altLang="en-US" sz="600" dirty="0">
                <a:latin typeface="ＭＳ Ｐゴシック" panose="020B0600070205080204" pitchFamily="50" charset="-128"/>
                <a:ea typeface="ＭＳ Ｐゴシック" panose="020B0600070205080204" pitchFamily="50" charset="-128"/>
              </a:endParaRPr>
            </a:p>
          </p:txBody>
        </p:sp>
      </p:grpSp>
      <p:sp>
        <p:nvSpPr>
          <p:cNvPr id="27" name="Rectangle 14">
            <a:extLst>
              <a:ext uri="{FF2B5EF4-FFF2-40B4-BE49-F238E27FC236}">
                <a16:creationId xmlns:a16="http://schemas.microsoft.com/office/drawing/2014/main" id="{67E3087F-6258-B1C0-19E4-D0DF103DA8FB}"/>
              </a:ext>
            </a:extLst>
          </p:cNvPr>
          <p:cNvSpPr>
            <a:spLocks noChangeArrowheads="1"/>
          </p:cNvSpPr>
          <p:nvPr/>
        </p:nvSpPr>
        <p:spPr bwMode="auto">
          <a:xfrm>
            <a:off x="6605925" y="684743"/>
            <a:ext cx="3157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28" name="Rectangle 84">
            <a:extLst>
              <a:ext uri="{FF2B5EF4-FFF2-40B4-BE49-F238E27FC236}">
                <a16:creationId xmlns:a16="http://schemas.microsoft.com/office/drawing/2014/main" id="{C5E190DF-09E6-8005-B8FF-B0A987AAD02F}"/>
              </a:ext>
            </a:extLst>
          </p:cNvPr>
          <p:cNvSpPr>
            <a:spLocks noChangeArrowheads="1"/>
          </p:cNvSpPr>
          <p:nvPr/>
        </p:nvSpPr>
        <p:spPr bwMode="auto">
          <a:xfrm>
            <a:off x="6605925" y="684744"/>
            <a:ext cx="31572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カラーバリエーション</a:t>
            </a:r>
          </a:p>
        </p:txBody>
      </p:sp>
      <p:sp>
        <p:nvSpPr>
          <p:cNvPr id="29" name="Rectangle 84">
            <a:extLst>
              <a:ext uri="{FF2B5EF4-FFF2-40B4-BE49-F238E27FC236}">
                <a16:creationId xmlns:a16="http://schemas.microsoft.com/office/drawing/2014/main" id="{75E8AF3C-3B38-9C88-BCDB-03667D69A9A5}"/>
              </a:ext>
            </a:extLst>
          </p:cNvPr>
          <p:cNvSpPr>
            <a:spLocks noChangeArrowheads="1"/>
          </p:cNvSpPr>
          <p:nvPr/>
        </p:nvSpPr>
        <p:spPr bwMode="auto">
          <a:xfrm>
            <a:off x="6605925" y="684743"/>
            <a:ext cx="31572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カラーバリエーション</a:t>
            </a:r>
          </a:p>
        </p:txBody>
      </p:sp>
      <p:grpSp>
        <p:nvGrpSpPr>
          <p:cNvPr id="30" name="グループ化 29">
            <a:extLst>
              <a:ext uri="{FF2B5EF4-FFF2-40B4-BE49-F238E27FC236}">
                <a16:creationId xmlns:a16="http://schemas.microsoft.com/office/drawing/2014/main" id="{AC73CF52-9AC5-6C0B-BF32-B34A6AFC7A89}"/>
              </a:ext>
            </a:extLst>
          </p:cNvPr>
          <p:cNvGrpSpPr/>
          <p:nvPr/>
        </p:nvGrpSpPr>
        <p:grpSpPr>
          <a:xfrm>
            <a:off x="8948841" y="812868"/>
            <a:ext cx="772906" cy="200055"/>
            <a:chOff x="5597821" y="2873948"/>
            <a:chExt cx="1499718" cy="475569"/>
          </a:xfrm>
        </p:grpSpPr>
        <p:sp>
          <p:nvSpPr>
            <p:cNvPr id="36" name="正方形/長方形 35">
              <a:extLst>
                <a:ext uri="{FF2B5EF4-FFF2-40B4-BE49-F238E27FC236}">
                  <a16:creationId xmlns:a16="http://schemas.microsoft.com/office/drawing/2014/main" id="{8930A37C-6274-D981-DA4E-0BEC4996487C}"/>
                </a:ext>
              </a:extLst>
            </p:cNvPr>
            <p:cNvSpPr/>
            <p:nvPr/>
          </p:nvSpPr>
          <p:spPr>
            <a:xfrm>
              <a:off x="6502400" y="2997200"/>
              <a:ext cx="469900" cy="203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37" name="テキスト ボックス 36">
              <a:extLst>
                <a:ext uri="{FF2B5EF4-FFF2-40B4-BE49-F238E27FC236}">
                  <a16:creationId xmlns:a16="http://schemas.microsoft.com/office/drawing/2014/main" id="{D2A88624-A3EF-594B-1B6D-DEE8BC012A23}"/>
                </a:ext>
              </a:extLst>
            </p:cNvPr>
            <p:cNvSpPr txBox="1"/>
            <p:nvPr/>
          </p:nvSpPr>
          <p:spPr>
            <a:xfrm>
              <a:off x="6387743" y="2873948"/>
              <a:ext cx="709796" cy="388179"/>
            </a:xfrm>
            <a:prstGeom prst="rect">
              <a:avLst/>
            </a:prstGeom>
            <a:noFill/>
          </p:spPr>
          <p:txBody>
            <a:bodyPr wrap="none" rtlCol="0">
              <a:spAutoFit/>
            </a:bodyPr>
            <a:lstStyle/>
            <a:p>
              <a:pPr algn="ctr"/>
              <a:r>
                <a:rPr kumimoji="1" lang="en-US" altLang="ja-JP" sz="700" dirty="0">
                  <a:solidFill>
                    <a:schemeClr val="bg1"/>
                  </a:solidFill>
                </a:rPr>
                <a:t>NEW</a:t>
              </a:r>
              <a:endParaRPr kumimoji="1" lang="ja-JP" altLang="en-US" sz="700" dirty="0">
                <a:solidFill>
                  <a:schemeClr val="bg1"/>
                </a:solidFill>
              </a:endParaRPr>
            </a:p>
          </p:txBody>
        </p:sp>
        <p:sp>
          <p:nvSpPr>
            <p:cNvPr id="38" name="テキスト ボックス 37">
              <a:extLst>
                <a:ext uri="{FF2B5EF4-FFF2-40B4-BE49-F238E27FC236}">
                  <a16:creationId xmlns:a16="http://schemas.microsoft.com/office/drawing/2014/main" id="{31342053-A08F-5649-32D5-8F8511390BB9}"/>
                </a:ext>
              </a:extLst>
            </p:cNvPr>
            <p:cNvSpPr txBox="1"/>
            <p:nvPr/>
          </p:nvSpPr>
          <p:spPr>
            <a:xfrm>
              <a:off x="5597821" y="2873948"/>
              <a:ext cx="1055053" cy="475569"/>
            </a:xfrm>
            <a:prstGeom prst="rect">
              <a:avLst/>
            </a:prstGeom>
            <a:noFill/>
          </p:spPr>
          <p:txBody>
            <a:bodyPr wrap="none" rtlCol="0">
              <a:spAutoFit/>
            </a:bodyPr>
            <a:lstStyle/>
            <a:p>
              <a:pPr algn="ctr"/>
              <a:r>
                <a:rPr kumimoji="1" lang="ja-JP" altLang="en-US" sz="700" b="1" dirty="0">
                  <a:solidFill>
                    <a:srgbClr val="C00000"/>
                  </a:solidFill>
                </a:rPr>
                <a:t>赤文字＝</a:t>
              </a:r>
            </a:p>
          </p:txBody>
        </p:sp>
      </p:grpSp>
      <p:grpSp>
        <p:nvGrpSpPr>
          <p:cNvPr id="39" name="グループ化 38">
            <a:extLst>
              <a:ext uri="{FF2B5EF4-FFF2-40B4-BE49-F238E27FC236}">
                <a16:creationId xmlns:a16="http://schemas.microsoft.com/office/drawing/2014/main" id="{5537C2CA-3A6D-6025-1A0C-B6715AEE3923}"/>
              </a:ext>
            </a:extLst>
          </p:cNvPr>
          <p:cNvGrpSpPr/>
          <p:nvPr/>
        </p:nvGrpSpPr>
        <p:grpSpPr>
          <a:xfrm>
            <a:off x="6710157" y="1079744"/>
            <a:ext cx="3003704" cy="1429582"/>
            <a:chOff x="6710157" y="989252"/>
            <a:chExt cx="3639936" cy="1732390"/>
          </a:xfrm>
        </p:grpSpPr>
        <p:pic>
          <p:nvPicPr>
            <p:cNvPr id="40" name="図 39">
              <a:extLst>
                <a:ext uri="{FF2B5EF4-FFF2-40B4-BE49-F238E27FC236}">
                  <a16:creationId xmlns:a16="http://schemas.microsoft.com/office/drawing/2014/main" id="{0322EE2C-3747-59C0-CC72-84CBD7B7A5BF}"/>
                </a:ext>
              </a:extLst>
            </p:cNvPr>
            <p:cNvPicPr>
              <a:picLocks noChangeAspect="1"/>
            </p:cNvPicPr>
            <p:nvPr/>
          </p:nvPicPr>
          <p:blipFill rotWithShape="1">
            <a:blip r:embed="rId16">
              <a:extLst>
                <a:ext uri="{28A0092B-C50C-407E-A947-70E740481C1C}">
                  <a14:useLocalDpi xmlns:a14="http://schemas.microsoft.com/office/drawing/2010/main" val="0"/>
                </a:ext>
              </a:extLst>
            </a:blip>
            <a:srcRect l="2141" t="60065" r="75692" b="25191"/>
            <a:stretch/>
          </p:blipFill>
          <p:spPr>
            <a:xfrm rot="5400000">
              <a:off x="9714282" y="1023859"/>
              <a:ext cx="627379" cy="558165"/>
            </a:xfrm>
            <a:prstGeom prst="rect">
              <a:avLst/>
            </a:prstGeom>
          </p:spPr>
        </p:pic>
        <p:sp>
          <p:nvSpPr>
            <p:cNvPr id="41" name="正方形/長方形 40">
              <a:extLst>
                <a:ext uri="{FF2B5EF4-FFF2-40B4-BE49-F238E27FC236}">
                  <a16:creationId xmlns:a16="http://schemas.microsoft.com/office/drawing/2014/main" id="{086100DA-E80B-5214-ED0A-FAF6A58C5856}"/>
                </a:ext>
              </a:extLst>
            </p:cNvPr>
            <p:cNvSpPr/>
            <p:nvPr/>
          </p:nvSpPr>
          <p:spPr>
            <a:xfrm>
              <a:off x="9731295" y="1621932"/>
              <a:ext cx="618798" cy="186484"/>
            </a:xfrm>
            <a:prstGeom prst="rect">
              <a:avLst/>
            </a:prstGeom>
          </p:spPr>
          <p:txBody>
            <a:bodyPr wrap="square" lIns="0" tIns="0" rIns="0" bIns="0">
              <a:spAutoFit/>
            </a:bodyPr>
            <a:lstStyle/>
            <a:p>
              <a:pPr fontAlgn="base">
                <a:spcBef>
                  <a:spcPct val="0"/>
                </a:spcBef>
                <a:spcAft>
                  <a:spcPct val="0"/>
                </a:spcAft>
                <a:defRPr/>
              </a:pPr>
              <a:r>
                <a:rPr lang="ja-JP" altLang="en-US" sz="500" dirty="0">
                  <a:latin typeface="ＭＳ Ｐゴシック" panose="020B0600070205080204" pitchFamily="50" charset="-128"/>
                </a:rPr>
                <a:t>グレージュ</a:t>
              </a:r>
              <a:endParaRPr lang="en-US" altLang="ja-JP" sz="500" dirty="0">
                <a:latin typeface="ＭＳ Ｐゴシック" panose="020B0600070205080204" pitchFamily="50" charset="-128"/>
              </a:endParaRPr>
            </a:p>
            <a:p>
              <a:pPr fontAlgn="base">
                <a:spcBef>
                  <a:spcPct val="0"/>
                </a:spcBef>
                <a:spcAft>
                  <a:spcPct val="0"/>
                </a:spcAft>
                <a:defRPr/>
              </a:pPr>
              <a:r>
                <a:rPr lang="ja-JP" altLang="en-US" sz="500" dirty="0">
                  <a:latin typeface="ＭＳ Ｐゴシック" panose="020B0600070205080204" pitchFamily="50" charset="-128"/>
                </a:rPr>
                <a:t>アッシュ柄</a:t>
              </a:r>
              <a:endParaRPr lang="ja-JP" altLang="en-US" sz="500" kern="0" dirty="0">
                <a:latin typeface="ＭＳ Ｐゴシック" panose="020B0600070205080204" pitchFamily="50" charset="-128"/>
              </a:endParaRPr>
            </a:p>
          </p:txBody>
        </p:sp>
        <p:pic>
          <p:nvPicPr>
            <p:cNvPr id="42" name="Picture 18" descr="http://www2.panasonic.biz/es/sumai/gazou/bicon/CA171AHND-PA0050504_0003.jpg">
              <a:extLst>
                <a:ext uri="{FF2B5EF4-FFF2-40B4-BE49-F238E27FC236}">
                  <a16:creationId xmlns:a16="http://schemas.microsoft.com/office/drawing/2014/main" id="{A3A58B67-B034-0313-DB83-521448439534}"/>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tretch/>
          </p:blipFill>
          <p:spPr bwMode="auto">
            <a:xfrm>
              <a:off x="6710157" y="991191"/>
              <a:ext cx="557149" cy="63845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descr="http://www2.panasonic.biz/es/sumai/gazou/bicon/CA141AHND-PA0051398.jpg">
              <a:extLst>
                <a:ext uri="{FF2B5EF4-FFF2-40B4-BE49-F238E27FC236}">
                  <a16:creationId xmlns:a16="http://schemas.microsoft.com/office/drawing/2014/main" id="{B40FCF82-449F-D05F-1E68-77F523B5348E}"/>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51"/>
            <a:stretch/>
          </p:blipFill>
          <p:spPr bwMode="auto">
            <a:xfrm rot="16200000">
              <a:off x="7274075" y="1031846"/>
              <a:ext cx="638460" cy="55715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2" descr="http://www2.panasonic.biz/es/sumai/gazou/bicon/CA141AHND-PA0051399.jpg">
              <a:extLst>
                <a:ext uri="{FF2B5EF4-FFF2-40B4-BE49-F238E27FC236}">
                  <a16:creationId xmlns:a16="http://schemas.microsoft.com/office/drawing/2014/main" id="{9339F6CC-E702-75FB-46EA-F97CD566574B}"/>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51"/>
            <a:stretch/>
          </p:blipFill>
          <p:spPr bwMode="auto">
            <a:xfrm rot="16200000">
              <a:off x="7879459" y="1031381"/>
              <a:ext cx="636841" cy="55715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0" descr="http://www2.panasonic.biz/es/sumai/gazou/bicon/CA141AHND-PA0051401.jpg">
              <a:extLst>
                <a:ext uri="{FF2B5EF4-FFF2-40B4-BE49-F238E27FC236}">
                  <a16:creationId xmlns:a16="http://schemas.microsoft.com/office/drawing/2014/main" id="{B7180AB2-B254-BA7E-4939-522BF6BA30DE}"/>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b="51"/>
            <a:stretch/>
          </p:blipFill>
          <p:spPr bwMode="auto">
            <a:xfrm rot="16200000">
              <a:off x="9094787" y="1032730"/>
              <a:ext cx="638460" cy="55715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2" descr="http://www2.panasonic.biz/es/sumai/gazou/bicon/CA141AHND-PA0051402.jpg">
              <a:extLst>
                <a:ext uri="{FF2B5EF4-FFF2-40B4-BE49-F238E27FC236}">
                  <a16:creationId xmlns:a16="http://schemas.microsoft.com/office/drawing/2014/main" id="{345F7681-4B49-830B-2F2E-CE8769547E4E}"/>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b="51"/>
            <a:stretch/>
          </p:blipFill>
          <p:spPr bwMode="auto">
            <a:xfrm rot="16200000">
              <a:off x="7898098" y="1929977"/>
              <a:ext cx="638460" cy="55715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4" descr="http://www2.panasonic.biz/es/sumai/gazou/bicon/CA152AHND-PA0050150.jpg">
              <a:extLst>
                <a:ext uri="{FF2B5EF4-FFF2-40B4-BE49-F238E27FC236}">
                  <a16:creationId xmlns:a16="http://schemas.microsoft.com/office/drawing/2014/main" id="{D7CF0C5C-034C-4020-F528-825ABDD30B82}"/>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r="51"/>
            <a:stretch/>
          </p:blipFill>
          <p:spPr bwMode="auto">
            <a:xfrm>
              <a:off x="8543325" y="1889323"/>
              <a:ext cx="557149" cy="6384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6" descr="http://www2.panasonic.biz/es/sumai/gazou/bicon/CA141AHND-PA0051403.jpg">
              <a:extLst>
                <a:ext uri="{FF2B5EF4-FFF2-40B4-BE49-F238E27FC236}">
                  <a16:creationId xmlns:a16="http://schemas.microsoft.com/office/drawing/2014/main" id="{5C4F76B6-4DF5-4588-9206-034B41B50284}"/>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r="51"/>
            <a:stretch/>
          </p:blipFill>
          <p:spPr bwMode="auto">
            <a:xfrm>
              <a:off x="9147899" y="1889323"/>
              <a:ext cx="557149" cy="638459"/>
            </a:xfrm>
            <a:prstGeom prst="rect">
              <a:avLst/>
            </a:prstGeom>
            <a:noFill/>
            <a:extLst>
              <a:ext uri="{909E8E84-426E-40DD-AFC4-6F175D3DCCD1}">
                <a14:hiddenFill xmlns:a14="http://schemas.microsoft.com/office/drawing/2010/main">
                  <a:solidFill>
                    <a:srgbClr val="FFFFFF"/>
                  </a:solidFill>
                </a14:hiddenFill>
              </a:ext>
            </a:extLst>
          </p:spPr>
        </p:pic>
        <p:sp>
          <p:nvSpPr>
            <p:cNvPr id="49" name="正方形/長方形 48">
              <a:extLst>
                <a:ext uri="{FF2B5EF4-FFF2-40B4-BE49-F238E27FC236}">
                  <a16:creationId xmlns:a16="http://schemas.microsoft.com/office/drawing/2014/main" id="{B8CE2299-88DF-110B-214A-83C92B97811B}"/>
                </a:ext>
              </a:extLst>
            </p:cNvPr>
            <p:cNvSpPr/>
            <p:nvPr/>
          </p:nvSpPr>
          <p:spPr>
            <a:xfrm>
              <a:off x="6710157" y="1630903"/>
              <a:ext cx="686901" cy="18648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ソフト</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ウォールナット柄</a:t>
              </a:r>
            </a:p>
          </p:txBody>
        </p:sp>
        <p:sp>
          <p:nvSpPr>
            <p:cNvPr id="50" name="正方形/長方形 49">
              <a:extLst>
                <a:ext uri="{FF2B5EF4-FFF2-40B4-BE49-F238E27FC236}">
                  <a16:creationId xmlns:a16="http://schemas.microsoft.com/office/drawing/2014/main" id="{2E3046C8-AD99-7138-86F6-B782050C89B2}"/>
                </a:ext>
              </a:extLst>
            </p:cNvPr>
            <p:cNvSpPr/>
            <p:nvPr/>
          </p:nvSpPr>
          <p:spPr>
            <a:xfrm>
              <a:off x="7314729" y="1630904"/>
              <a:ext cx="686901"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ウォールナット柄</a:t>
              </a:r>
            </a:p>
          </p:txBody>
        </p:sp>
        <p:sp>
          <p:nvSpPr>
            <p:cNvPr id="51" name="正方形/長方形 50">
              <a:extLst>
                <a:ext uri="{FF2B5EF4-FFF2-40B4-BE49-F238E27FC236}">
                  <a16:creationId xmlns:a16="http://schemas.microsoft.com/office/drawing/2014/main" id="{C81A3DAF-1C45-B616-AEB2-CA10972CAA7D}"/>
                </a:ext>
              </a:extLst>
            </p:cNvPr>
            <p:cNvSpPr/>
            <p:nvPr/>
          </p:nvSpPr>
          <p:spPr>
            <a:xfrm>
              <a:off x="7919304" y="1630904"/>
              <a:ext cx="427133"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チェリー柄</a:t>
              </a:r>
            </a:p>
          </p:txBody>
        </p:sp>
        <p:sp>
          <p:nvSpPr>
            <p:cNvPr id="52" name="正方形/長方形 51">
              <a:extLst>
                <a:ext uri="{FF2B5EF4-FFF2-40B4-BE49-F238E27FC236}">
                  <a16:creationId xmlns:a16="http://schemas.microsoft.com/office/drawing/2014/main" id="{0EBBAC9B-1FFC-3396-9B6C-DC8435F51B52}"/>
                </a:ext>
              </a:extLst>
            </p:cNvPr>
            <p:cNvSpPr/>
            <p:nvPr/>
          </p:nvSpPr>
          <p:spPr>
            <a:xfrm>
              <a:off x="8546039" y="1640344"/>
              <a:ext cx="545002" cy="76944"/>
            </a:xfrm>
            <a:prstGeom prst="rect">
              <a:avLst/>
            </a:prstGeom>
          </p:spPr>
          <p:txBody>
            <a:bodyPr wrap="square" lIns="0" tIns="0" rIns="0" bIns="0">
              <a:spAutoFit/>
            </a:bodyPr>
            <a:lstStyle/>
            <a:p>
              <a:pPr fontAlgn="base">
                <a:spcBef>
                  <a:spcPct val="0"/>
                </a:spcBef>
                <a:spcAft>
                  <a:spcPct val="0"/>
                </a:spcAft>
                <a:defRPr/>
              </a:pPr>
              <a:r>
                <a:rPr lang="ja-JP" altLang="en-US" sz="500" dirty="0">
                  <a:latin typeface="ＭＳ Ｐゴシック" panose="020B0600070205080204" pitchFamily="50" charset="-128"/>
                </a:rPr>
                <a:t>イデアオーク柄</a:t>
              </a:r>
              <a:endParaRPr lang="ja-JP" altLang="en-US" sz="500" kern="0" dirty="0">
                <a:latin typeface="ＭＳ Ｐゴシック" panose="020B0600070205080204" pitchFamily="50" charset="-128"/>
              </a:endParaRPr>
            </a:p>
          </p:txBody>
        </p:sp>
        <p:sp>
          <p:nvSpPr>
            <p:cNvPr id="53" name="正方形/長方形 52">
              <a:extLst>
                <a:ext uri="{FF2B5EF4-FFF2-40B4-BE49-F238E27FC236}">
                  <a16:creationId xmlns:a16="http://schemas.microsoft.com/office/drawing/2014/main" id="{F41F5641-16CC-7058-7EA3-68F147529F6F}"/>
                </a:ext>
              </a:extLst>
            </p:cNvPr>
            <p:cNvSpPr/>
            <p:nvPr/>
          </p:nvSpPr>
          <p:spPr>
            <a:xfrm>
              <a:off x="9206824" y="1636209"/>
              <a:ext cx="417344"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メープル柄</a:t>
              </a:r>
            </a:p>
          </p:txBody>
        </p:sp>
        <p:sp>
          <p:nvSpPr>
            <p:cNvPr id="54" name="正方形/長方形 53">
              <a:extLst>
                <a:ext uri="{FF2B5EF4-FFF2-40B4-BE49-F238E27FC236}">
                  <a16:creationId xmlns:a16="http://schemas.microsoft.com/office/drawing/2014/main" id="{3F20B738-DA18-E40F-4F33-E68447F6526D}"/>
                </a:ext>
              </a:extLst>
            </p:cNvPr>
            <p:cNvSpPr/>
            <p:nvPr/>
          </p:nvSpPr>
          <p:spPr>
            <a:xfrm>
              <a:off x="7938750" y="2533457"/>
              <a:ext cx="644837" cy="18648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オーク柄</a:t>
              </a:r>
            </a:p>
          </p:txBody>
        </p:sp>
        <p:sp>
          <p:nvSpPr>
            <p:cNvPr id="55" name="正方形/長方形 54">
              <a:extLst>
                <a:ext uri="{FF2B5EF4-FFF2-40B4-BE49-F238E27FC236}">
                  <a16:creationId xmlns:a16="http://schemas.microsoft.com/office/drawing/2014/main" id="{D06F40BD-463A-3E14-6A2B-2F00C2107556}"/>
                </a:ext>
              </a:extLst>
            </p:cNvPr>
            <p:cNvSpPr/>
            <p:nvPr/>
          </p:nvSpPr>
          <p:spPr>
            <a:xfrm>
              <a:off x="8543325" y="2533457"/>
              <a:ext cx="703756" cy="18648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アッシュ柄</a:t>
              </a:r>
            </a:p>
          </p:txBody>
        </p:sp>
        <p:sp>
          <p:nvSpPr>
            <p:cNvPr id="56" name="正方形/長方形 55">
              <a:extLst>
                <a:ext uri="{FF2B5EF4-FFF2-40B4-BE49-F238E27FC236}">
                  <a16:creationId xmlns:a16="http://schemas.microsoft.com/office/drawing/2014/main" id="{E41FF7A6-D7D1-3511-8661-2341961E128B}"/>
                </a:ext>
              </a:extLst>
            </p:cNvPr>
            <p:cNvSpPr/>
            <p:nvPr/>
          </p:nvSpPr>
          <p:spPr>
            <a:xfrm>
              <a:off x="9147899" y="2533457"/>
              <a:ext cx="634673" cy="18648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しっくい</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ホワイト柄</a:t>
              </a:r>
            </a:p>
          </p:txBody>
        </p:sp>
        <p:sp>
          <p:nvSpPr>
            <p:cNvPr id="57" name="正方形/長方形 56">
              <a:extLst>
                <a:ext uri="{FF2B5EF4-FFF2-40B4-BE49-F238E27FC236}">
                  <a16:creationId xmlns:a16="http://schemas.microsoft.com/office/drawing/2014/main" id="{0BF7F30B-D8D2-DA2B-75A1-6515D45B6EBE}"/>
                </a:ext>
              </a:extLst>
            </p:cNvPr>
            <p:cNvSpPr/>
            <p:nvPr/>
          </p:nvSpPr>
          <p:spPr>
            <a:xfrm>
              <a:off x="7297922" y="2527783"/>
              <a:ext cx="618798" cy="93242"/>
            </a:xfrm>
            <a:prstGeom prst="rect">
              <a:avLst/>
            </a:prstGeom>
          </p:spPr>
          <p:txBody>
            <a:bodyPr wrap="square" lIns="0" tIns="0" rIns="0" bIns="0">
              <a:spAutoFit/>
            </a:bodyPr>
            <a:lstStyle/>
            <a:p>
              <a:pPr fontAlgn="base">
                <a:spcBef>
                  <a:spcPct val="0"/>
                </a:spcBef>
                <a:spcAft>
                  <a:spcPct val="0"/>
                </a:spcAft>
                <a:defRPr/>
              </a:pPr>
              <a:r>
                <a:rPr lang="ja-JP" altLang="en-US" sz="500" dirty="0">
                  <a:latin typeface="ＭＳ Ｐゴシック" panose="020B0600070205080204" pitchFamily="50" charset="-128"/>
                </a:rPr>
                <a:t>ラピスグレー柄</a:t>
              </a:r>
              <a:endParaRPr lang="ja-JP" altLang="en-US" sz="500" kern="0" dirty="0">
                <a:latin typeface="ＭＳ Ｐゴシック" panose="020B0600070205080204" pitchFamily="50" charset="-128"/>
              </a:endParaRPr>
            </a:p>
          </p:txBody>
        </p:sp>
        <p:pic>
          <p:nvPicPr>
            <p:cNvPr id="58" name="図 57">
              <a:extLst>
                <a:ext uri="{FF2B5EF4-FFF2-40B4-BE49-F238E27FC236}">
                  <a16:creationId xmlns:a16="http://schemas.microsoft.com/office/drawing/2014/main" id="{1381C1E1-95CE-61C0-6EB3-8A2189CDF256}"/>
                </a:ext>
              </a:extLst>
            </p:cNvPr>
            <p:cNvPicPr>
              <a:picLocks noChangeAspect="1"/>
            </p:cNvPicPr>
            <p:nvPr/>
          </p:nvPicPr>
          <p:blipFill rotWithShape="1">
            <a:blip r:embed="rId24">
              <a:extLst>
                <a:ext uri="{28A0092B-C50C-407E-A947-70E740481C1C}">
                  <a14:useLocalDpi xmlns:a14="http://schemas.microsoft.com/office/drawing/2010/main" val="0"/>
                </a:ext>
              </a:extLst>
            </a:blip>
            <a:srcRect l="368" t="85542" r="77464"/>
            <a:stretch/>
          </p:blipFill>
          <p:spPr>
            <a:xfrm rot="5400000">
              <a:off x="8489965" y="1036732"/>
              <a:ext cx="627380" cy="548640"/>
            </a:xfrm>
            <a:prstGeom prst="rect">
              <a:avLst/>
            </a:prstGeom>
          </p:spPr>
        </p:pic>
        <p:pic>
          <p:nvPicPr>
            <p:cNvPr id="59" name="図 58">
              <a:extLst>
                <a:ext uri="{FF2B5EF4-FFF2-40B4-BE49-F238E27FC236}">
                  <a16:creationId xmlns:a16="http://schemas.microsoft.com/office/drawing/2014/main" id="{C94202CB-15E3-505B-9ED9-5A8E1497FC40}"/>
                </a:ext>
              </a:extLst>
            </p:cNvPr>
            <p:cNvPicPr>
              <a:picLocks noChangeAspect="1"/>
            </p:cNvPicPr>
            <p:nvPr/>
          </p:nvPicPr>
          <p:blipFill>
            <a:blip r:embed="rId25"/>
            <a:srcRect l="22983" t="29692" r="17791" b="20393"/>
            <a:stretch>
              <a:fillRect/>
            </a:stretch>
          </p:blipFill>
          <p:spPr>
            <a:xfrm>
              <a:off x="7320566" y="1898762"/>
              <a:ext cx="557150" cy="626172"/>
            </a:xfrm>
            <a:prstGeom prst="rect">
              <a:avLst/>
            </a:prstGeom>
          </p:spPr>
        </p:pic>
        <p:grpSp>
          <p:nvGrpSpPr>
            <p:cNvPr id="60" name="グループ化 59">
              <a:extLst>
                <a:ext uri="{FF2B5EF4-FFF2-40B4-BE49-F238E27FC236}">
                  <a16:creationId xmlns:a16="http://schemas.microsoft.com/office/drawing/2014/main" id="{0DAF7042-EC04-F72B-4D21-8CE471370F06}"/>
                </a:ext>
              </a:extLst>
            </p:cNvPr>
            <p:cNvGrpSpPr/>
            <p:nvPr/>
          </p:nvGrpSpPr>
          <p:grpSpPr>
            <a:xfrm>
              <a:off x="6720218" y="1893605"/>
              <a:ext cx="618798" cy="828037"/>
              <a:chOff x="6182686" y="1886229"/>
              <a:chExt cx="618798" cy="828037"/>
            </a:xfrm>
          </p:grpSpPr>
          <p:pic>
            <p:nvPicPr>
              <p:cNvPr id="61" name="図 60">
                <a:extLst>
                  <a:ext uri="{FF2B5EF4-FFF2-40B4-BE49-F238E27FC236}">
                    <a16:creationId xmlns:a16="http://schemas.microsoft.com/office/drawing/2014/main" id="{9DC394C8-E4FF-7C2C-316A-BCAFCA742BF6}"/>
                  </a:ext>
                </a:extLst>
              </p:cNvPr>
              <p:cNvPicPr>
                <a:picLocks noChangeAspect="1"/>
              </p:cNvPicPr>
              <p:nvPr/>
            </p:nvPicPr>
            <p:blipFill>
              <a:blip r:embed="rId26"/>
              <a:srcRect l="17011" t="29506" r="23794" b="19955"/>
              <a:stretch>
                <a:fillRect/>
              </a:stretch>
            </p:blipFill>
            <p:spPr>
              <a:xfrm>
                <a:off x="6183678" y="1886229"/>
                <a:ext cx="560109" cy="637787"/>
              </a:xfrm>
              <a:prstGeom prst="rect">
                <a:avLst/>
              </a:prstGeom>
            </p:spPr>
          </p:pic>
          <p:sp>
            <p:nvSpPr>
              <p:cNvPr id="62" name="正方形/長方形 61">
                <a:extLst>
                  <a:ext uri="{FF2B5EF4-FFF2-40B4-BE49-F238E27FC236}">
                    <a16:creationId xmlns:a16="http://schemas.microsoft.com/office/drawing/2014/main" id="{4F71E093-363D-6BF1-BEA0-98A4E8827732}"/>
                  </a:ext>
                </a:extLst>
              </p:cNvPr>
              <p:cNvSpPr/>
              <p:nvPr/>
            </p:nvSpPr>
            <p:spPr>
              <a:xfrm>
                <a:off x="6182686" y="2527782"/>
                <a:ext cx="618798" cy="186484"/>
              </a:xfrm>
              <a:prstGeom prst="rect">
                <a:avLst/>
              </a:prstGeom>
            </p:spPr>
            <p:txBody>
              <a:bodyPr wrap="square" lIns="0" tIns="0" rIns="0" bIns="0">
                <a:spAutoFit/>
              </a:bodyPr>
              <a:lstStyle/>
              <a:p>
                <a:pPr fontAlgn="base">
                  <a:spcBef>
                    <a:spcPct val="0"/>
                  </a:spcBef>
                  <a:spcAft>
                    <a:spcPct val="0"/>
                  </a:spcAft>
                  <a:defRPr/>
                </a:pPr>
                <a:r>
                  <a:rPr lang="ja-JP" altLang="en-US" sz="500" dirty="0">
                    <a:latin typeface="ＭＳ Ｐゴシック" panose="020B0600070205080204" pitchFamily="50" charset="-128"/>
                  </a:rPr>
                  <a:t>グレージュ</a:t>
                </a:r>
                <a:endParaRPr lang="en-US" altLang="ja-JP" sz="500" dirty="0">
                  <a:latin typeface="ＭＳ Ｐゴシック" panose="020B0600070205080204" pitchFamily="50" charset="-128"/>
                </a:endParaRPr>
              </a:p>
              <a:p>
                <a:pPr fontAlgn="base">
                  <a:spcBef>
                    <a:spcPct val="0"/>
                  </a:spcBef>
                  <a:spcAft>
                    <a:spcPct val="0"/>
                  </a:spcAft>
                  <a:defRPr/>
                </a:pPr>
                <a:r>
                  <a:rPr lang="ja-JP" altLang="en-US" sz="500" dirty="0">
                    <a:latin typeface="ＭＳ Ｐゴシック" panose="020B0600070205080204" pitchFamily="50" charset="-128"/>
                  </a:rPr>
                  <a:t>オーク柄</a:t>
                </a:r>
                <a:endParaRPr lang="ja-JP" altLang="en-US" sz="500" kern="0" dirty="0">
                  <a:latin typeface="ＭＳ Ｐゴシック" panose="020B0600070205080204" pitchFamily="50" charset="-128"/>
                </a:endParaRPr>
              </a:p>
            </p:txBody>
          </p:sp>
        </p:grpSp>
      </p:grpSp>
    </p:spTree>
    <p:extLst>
      <p:ext uri="{BB962C8B-B14F-4D97-AF65-F5344CB8AC3E}">
        <p14:creationId xmlns:p14="http://schemas.microsoft.com/office/powerpoint/2010/main" val="2759868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27"/>
          <a:stretch/>
        </p:blipFill>
        <p:spPr bwMode="auto">
          <a:xfrm>
            <a:off x="144572" y="686261"/>
            <a:ext cx="4773600" cy="397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4"/>
          <p:cNvSpPr>
            <a:spLocks noChangeArrowheads="1"/>
          </p:cNvSpPr>
          <p:nvPr/>
        </p:nvSpPr>
        <p:spPr bwMode="auto">
          <a:xfrm>
            <a:off x="144572" y="4727316"/>
            <a:ext cx="47736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3" name="Rectangle 24"/>
          <p:cNvSpPr>
            <a:spLocks noChangeArrowheads="1"/>
          </p:cNvSpPr>
          <p:nvPr/>
        </p:nvSpPr>
        <p:spPr bwMode="auto">
          <a:xfrm>
            <a:off x="144572" y="4727318"/>
            <a:ext cx="4773600"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prstClr val="white"/>
                </a:solidFill>
                <a:latin typeface="ＭＳ Ｐゴシック"/>
              </a:rPr>
              <a:t>戸袋引込み</a:t>
            </a:r>
            <a:endParaRPr lang="en-US" altLang="ja-JP" sz="800" dirty="0">
              <a:solidFill>
                <a:prstClr val="white"/>
              </a:solidFill>
              <a:latin typeface="ＭＳ Ｐゴシック"/>
            </a:endParaRPr>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b="18"/>
          <a:stretch/>
        </p:blipFill>
        <p:spPr>
          <a:xfrm>
            <a:off x="309868" y="5192263"/>
            <a:ext cx="1513851" cy="1278904"/>
          </a:xfrm>
          <a:prstGeom prst="rect">
            <a:avLst/>
          </a:prstGeom>
        </p:spPr>
      </p:pic>
      <p:sp>
        <p:nvSpPr>
          <p:cNvPr id="6" name="正方形/長方形 5"/>
          <p:cNvSpPr/>
          <p:nvPr/>
        </p:nvSpPr>
        <p:spPr>
          <a:xfrm>
            <a:off x="303502" y="4972252"/>
            <a:ext cx="2431756" cy="153888"/>
          </a:xfrm>
          <a:prstGeom prst="rect">
            <a:avLst/>
          </a:prstGeom>
        </p:spPr>
        <p:txBody>
          <a:bodyPr wrap="none" lIns="0" tIns="0" rIns="0" bIns="0">
            <a:spAutoFit/>
          </a:bodyPr>
          <a:lstStyle/>
          <a:p>
            <a:r>
              <a:rPr lang="ja-JP" altLang="en-US" sz="800" dirty="0">
                <a:latin typeface="ＭＳ Ｐゴシック" panose="020B0600070205080204" pitchFamily="50" charset="-128"/>
                <a:ea typeface="ＭＳ Ｐゴシック" panose="020B0600070205080204" pitchFamily="50" charset="-128"/>
              </a:rPr>
              <a:t>部屋の内と外の壁面がすっきり納まる </a:t>
            </a:r>
            <a:r>
              <a:rPr lang="ja-JP" altLang="en-US" sz="1000" b="1" dirty="0">
                <a:latin typeface="ＭＳ Ｐゴシック" panose="020B0600070205080204" pitchFamily="50" charset="-128"/>
                <a:ea typeface="ＭＳ Ｐゴシック" panose="020B0600070205080204" pitchFamily="50" charset="-128"/>
              </a:rPr>
              <a:t>「戸袋引込み」</a:t>
            </a:r>
          </a:p>
        </p:txBody>
      </p:sp>
      <p:sp>
        <p:nvSpPr>
          <p:cNvPr id="7" name="正方形/長方形 6"/>
          <p:cNvSpPr/>
          <p:nvPr/>
        </p:nvSpPr>
        <p:spPr>
          <a:xfrm>
            <a:off x="1999649" y="5178185"/>
            <a:ext cx="2526333" cy="107722"/>
          </a:xfrm>
          <a:prstGeom prst="rect">
            <a:avLst/>
          </a:prstGeom>
        </p:spPr>
        <p:txBody>
          <a:bodyPr wrap="none" lIns="0" tIns="0" rIns="0" bIns="0">
            <a:spAutoFit/>
          </a:bodyPr>
          <a:lstStyle/>
          <a:p>
            <a:r>
              <a:rPr lang="ja-JP" altLang="en-US" sz="700" b="1" dirty="0">
                <a:latin typeface="ＭＳ Ｐゴシック" panose="020B0600070205080204" pitchFamily="50" charset="-128"/>
                <a:ea typeface="ＭＳ Ｐゴシック" panose="020B0600070205080204" pitchFamily="50" charset="-128"/>
              </a:rPr>
              <a:t>引戸が壁内に納まる戸袋引込みで、スペースを有効活用できます。</a:t>
            </a:r>
          </a:p>
        </p:txBody>
      </p:sp>
      <p:sp>
        <p:nvSpPr>
          <p:cNvPr id="8" name="正方形/長方形 7"/>
          <p:cNvSpPr/>
          <p:nvPr/>
        </p:nvSpPr>
        <p:spPr>
          <a:xfrm>
            <a:off x="1999650" y="5350080"/>
            <a:ext cx="2750374" cy="184666"/>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引戸を壁に納めることで、室内外の壁面に手すり※を設置可能。収納家具・ベッドなどを壁に付けて設置でき、限られたスペースを有効に活用することができます。</a:t>
            </a:r>
          </a:p>
        </p:txBody>
      </p:sp>
      <p:sp>
        <p:nvSpPr>
          <p:cNvPr id="9" name="正方形/長方形 8"/>
          <p:cNvSpPr/>
          <p:nvPr/>
        </p:nvSpPr>
        <p:spPr>
          <a:xfrm>
            <a:off x="1999649" y="5605807"/>
            <a:ext cx="2034211" cy="123111"/>
          </a:xfrm>
          <a:prstGeom prst="rect">
            <a:avLst/>
          </a:prstGeom>
        </p:spPr>
        <p:txBody>
          <a:bodyPr wrap="none" lIns="0" tIns="0" rIns="0" bIns="0">
            <a:spAutoFit/>
          </a:bodyPr>
          <a:lstStyle/>
          <a:p>
            <a:r>
              <a:rPr lang="ja-JP" altLang="en-US" sz="400" dirty="0">
                <a:solidFill>
                  <a:srgbClr val="FF0000"/>
                </a:solidFill>
                <a:latin typeface="ＭＳ Ｐゴシック" panose="020B0600070205080204" pitchFamily="50" charset="-128"/>
                <a:ea typeface="ＭＳ Ｐゴシック" panose="020B0600070205080204" pitchFamily="50" charset="-128"/>
              </a:rPr>
              <a:t>※控え壁に手すりを取り付ける場合は、手すりの施工説明書に指定された補強をするとともに、</a:t>
            </a:r>
          </a:p>
          <a:p>
            <a:r>
              <a:rPr lang="ja-JP" altLang="en-US" sz="400" dirty="0">
                <a:solidFill>
                  <a:srgbClr val="FF0000"/>
                </a:solidFill>
                <a:latin typeface="ＭＳ Ｐゴシック" panose="020B0600070205080204" pitchFamily="50" charset="-128"/>
                <a:ea typeface="ＭＳ Ｐゴシック" panose="020B0600070205080204" pitchFamily="50" charset="-128"/>
              </a:rPr>
              <a:t>　取付ねじが控え壁を貫通しないように、ねじの寸法をご確認ください。</a:t>
            </a:r>
          </a:p>
        </p:txBody>
      </p:sp>
      <p:sp>
        <p:nvSpPr>
          <p:cNvPr id="10" name="正方形/長方形 9"/>
          <p:cNvSpPr/>
          <p:nvPr/>
        </p:nvSpPr>
        <p:spPr>
          <a:xfrm>
            <a:off x="2004557" y="5807650"/>
            <a:ext cx="639599" cy="76944"/>
          </a:xfrm>
          <a:prstGeom prst="rect">
            <a:avLst/>
          </a:prstGeom>
        </p:spPr>
        <p:txBody>
          <a:bodyPr wrap="none" lIns="0" tIns="0" rIns="0" bIns="0">
            <a:spAutoFit/>
          </a:bodyPr>
          <a:lstStyle/>
          <a:p>
            <a:r>
              <a:rPr lang="ja-JP" altLang="en-US" sz="500" dirty="0">
                <a:latin typeface="ＭＳ Ｐゴシック" panose="020B0600070205080204" pitchFamily="50" charset="-128"/>
                <a:ea typeface="ＭＳ Ｐゴシック" panose="020B0600070205080204" pitchFamily="50" charset="-128"/>
              </a:rPr>
              <a:t>引戸が壁内にすっきり。</a:t>
            </a:r>
          </a:p>
        </p:txBody>
      </p:sp>
      <p:sp>
        <p:nvSpPr>
          <p:cNvPr id="11" name="正方形/長方形 10"/>
          <p:cNvSpPr/>
          <p:nvPr/>
        </p:nvSpPr>
        <p:spPr>
          <a:xfrm>
            <a:off x="3749670" y="5807650"/>
            <a:ext cx="482504" cy="76944"/>
          </a:xfrm>
          <a:prstGeom prst="rect">
            <a:avLst/>
          </a:prstGeom>
        </p:spPr>
        <p:txBody>
          <a:bodyPr wrap="none" lIns="0" tIns="0" rIns="0" bIns="0">
            <a:spAutoFit/>
          </a:bodyPr>
          <a:lstStyle/>
          <a:p>
            <a:r>
              <a:rPr lang="ja-JP" altLang="en-US" sz="500" dirty="0">
                <a:latin typeface="ＭＳ Ｐゴシック" panose="020B0600070205080204" pitchFamily="50" charset="-128"/>
                <a:ea typeface="ＭＳ Ｐゴシック" panose="020B0600070205080204" pitchFamily="50" charset="-128"/>
              </a:rPr>
              <a:t>壁面を有効活用。</a:t>
            </a:r>
          </a:p>
        </p:txBody>
      </p:sp>
      <p:sp>
        <p:nvSpPr>
          <p:cNvPr id="12" name="正方形/長方形 11"/>
          <p:cNvSpPr/>
          <p:nvPr/>
        </p:nvSpPr>
        <p:spPr>
          <a:xfrm>
            <a:off x="2860988" y="5807650"/>
            <a:ext cx="812664" cy="76944"/>
          </a:xfrm>
          <a:prstGeom prst="rect">
            <a:avLst/>
          </a:prstGeom>
        </p:spPr>
        <p:txBody>
          <a:bodyPr wrap="square" lIns="0" tIns="0" rIns="0" bIns="0">
            <a:spAutoFit/>
          </a:bodyPr>
          <a:lstStyle/>
          <a:p>
            <a:r>
              <a:rPr lang="ja-JP" altLang="en-US" sz="500" dirty="0">
                <a:latin typeface="ＭＳ Ｐゴシック" panose="020B0600070205080204" pitchFamily="50" charset="-128"/>
                <a:ea typeface="ＭＳ Ｐゴシック" panose="020B0600070205080204" pitchFamily="50" charset="-128"/>
              </a:rPr>
              <a:t>室外側に手すりを取付可能。</a:t>
            </a:r>
          </a:p>
        </p:txBody>
      </p:sp>
      <p:pic>
        <p:nvPicPr>
          <p:cNvPr id="13" name="図 12"/>
          <p:cNvPicPr>
            <a:picLocks noChangeAspect="1"/>
          </p:cNvPicPr>
          <p:nvPr/>
        </p:nvPicPr>
        <p:blipFill rotWithShape="1">
          <a:blip r:embed="rId4">
            <a:extLst>
              <a:ext uri="{28A0092B-C50C-407E-A947-70E740481C1C}">
                <a14:useLocalDpi xmlns:a14="http://schemas.microsoft.com/office/drawing/2010/main" val="0"/>
              </a:ext>
            </a:extLst>
          </a:blip>
          <a:srcRect r="6" b="11"/>
          <a:stretch/>
        </p:blipFill>
        <p:spPr>
          <a:xfrm>
            <a:off x="2004557" y="5908659"/>
            <a:ext cx="769173" cy="633409"/>
          </a:xfrm>
          <a:prstGeom prst="rect">
            <a:avLst/>
          </a:prstGeom>
        </p:spPr>
      </p:pic>
      <p:pic>
        <p:nvPicPr>
          <p:cNvPr id="14" name="図 13"/>
          <p:cNvPicPr>
            <a:picLocks noChangeAspect="1"/>
          </p:cNvPicPr>
          <p:nvPr/>
        </p:nvPicPr>
        <p:blipFill rotWithShape="1">
          <a:blip r:embed="rId5"/>
          <a:stretch/>
        </p:blipFill>
        <p:spPr>
          <a:xfrm>
            <a:off x="3749670" y="5908659"/>
            <a:ext cx="1000354" cy="629204"/>
          </a:xfrm>
          <a:prstGeom prst="rect">
            <a:avLst/>
          </a:prstGeom>
        </p:spPr>
      </p:pic>
      <p:pic>
        <p:nvPicPr>
          <p:cNvPr id="15" name="図 14"/>
          <p:cNvPicPr>
            <a:picLocks noChangeAspect="1"/>
          </p:cNvPicPr>
          <p:nvPr/>
        </p:nvPicPr>
        <p:blipFill rotWithShape="1">
          <a:blip r:embed="rId6">
            <a:extLst>
              <a:ext uri="{28A0092B-C50C-407E-A947-70E740481C1C}">
                <a14:useLocalDpi xmlns:a14="http://schemas.microsoft.com/office/drawing/2010/main" val="0"/>
              </a:ext>
            </a:extLst>
          </a:blip>
          <a:stretch/>
        </p:blipFill>
        <p:spPr>
          <a:xfrm>
            <a:off x="2860988" y="5908659"/>
            <a:ext cx="812664" cy="629204"/>
          </a:xfrm>
          <a:prstGeom prst="rect">
            <a:avLst/>
          </a:prstGeom>
        </p:spPr>
      </p:pic>
      <p:sp>
        <p:nvSpPr>
          <p:cNvPr id="16" name="角丸四角形 15"/>
          <p:cNvSpPr/>
          <p:nvPr/>
        </p:nvSpPr>
        <p:spPr>
          <a:xfrm>
            <a:off x="2866824" y="6305903"/>
            <a:ext cx="173607" cy="65940"/>
          </a:xfrm>
          <a:prstGeom prst="roundRect">
            <a:avLst/>
          </a:prstGeom>
          <a:noFill/>
          <a:ln w="158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rgbClr val="FF0000"/>
                </a:solidFill>
                <a:prstDash val="sysDash"/>
              </a:ln>
              <a:latin typeface="ＭＳ Ｐゴシック" panose="020B0600070205080204" pitchFamily="50" charset="-128"/>
              <a:ea typeface="ＭＳ Ｐゴシック" panose="020B0600070205080204" pitchFamily="50" charset="-128"/>
            </a:endParaRPr>
          </a:p>
        </p:txBody>
      </p:sp>
      <p:sp>
        <p:nvSpPr>
          <p:cNvPr id="17" name="角丸四角形 16"/>
          <p:cNvSpPr/>
          <p:nvPr/>
        </p:nvSpPr>
        <p:spPr>
          <a:xfrm>
            <a:off x="3344763" y="6338873"/>
            <a:ext cx="328889" cy="65940"/>
          </a:xfrm>
          <a:prstGeom prst="roundRect">
            <a:avLst/>
          </a:prstGeom>
          <a:noFill/>
          <a:ln w="158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rgbClr val="FF0000"/>
                </a:solidFill>
                <a:prstDash val="sysDash"/>
              </a:ln>
              <a:latin typeface="ＭＳ Ｐゴシック" panose="020B0600070205080204" pitchFamily="50" charset="-128"/>
              <a:ea typeface="ＭＳ Ｐゴシック" panose="020B0600070205080204" pitchFamily="50" charset="-128"/>
            </a:endParaRPr>
          </a:p>
        </p:txBody>
      </p:sp>
      <p:sp>
        <p:nvSpPr>
          <p:cNvPr id="18" name="Text Box 68"/>
          <p:cNvSpPr txBox="1">
            <a:spLocks noChangeArrowheads="1"/>
          </p:cNvSpPr>
          <p:nvPr/>
        </p:nvSpPr>
        <p:spPr bwMode="auto">
          <a:xfrm>
            <a:off x="2932804" y="4521620"/>
            <a:ext cx="1898650"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a:spcBef>
                <a:spcPct val="50000"/>
              </a:spcBef>
            </a:pPr>
            <a:r>
              <a:rPr lang="en-US" altLang="ja-JP" sz="500" dirty="0">
                <a:solidFill>
                  <a:srgbClr val="FFFFFF"/>
                </a:solidFill>
                <a:latin typeface="ＭＳ Ｐゴシック" pitchFamily="50" charset="-128"/>
              </a:rPr>
              <a:t>※</a:t>
            </a:r>
            <a:r>
              <a:rPr lang="ja-JP" altLang="en-US" sz="500" dirty="0">
                <a:solidFill>
                  <a:srgbClr val="FFFFFF"/>
                </a:solidFill>
                <a:latin typeface="ＭＳ Ｐゴシック" pitchFamily="50" charset="-128"/>
              </a:rPr>
              <a:t>イメージ写真のため実物とは異なる場合がございます。</a:t>
            </a:r>
          </a:p>
        </p:txBody>
      </p:sp>
      <p:grpSp>
        <p:nvGrpSpPr>
          <p:cNvPr id="55" name="グループ化 54"/>
          <p:cNvGrpSpPr/>
          <p:nvPr/>
        </p:nvGrpSpPr>
        <p:grpSpPr>
          <a:xfrm>
            <a:off x="6613069" y="2713725"/>
            <a:ext cx="1540800" cy="1944000"/>
            <a:chOff x="3375788" y="4725988"/>
            <a:chExt cx="1541874" cy="1943999"/>
          </a:xfrm>
        </p:grpSpPr>
        <p:sp>
          <p:nvSpPr>
            <p:cNvPr id="56" name="Rectangle 84"/>
            <p:cNvSpPr>
              <a:spLocks noChangeArrowheads="1"/>
            </p:cNvSpPr>
            <p:nvPr/>
          </p:nvSpPr>
          <p:spPr bwMode="auto">
            <a:xfrm>
              <a:off x="3375788" y="4725988"/>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ベリティスシート</a:t>
              </a:r>
            </a:p>
          </p:txBody>
        </p:sp>
        <p:sp>
          <p:nvSpPr>
            <p:cNvPr id="57" name="Rectangle 14"/>
            <p:cNvSpPr>
              <a:spLocks noChangeArrowheads="1"/>
            </p:cNvSpPr>
            <p:nvPr/>
          </p:nvSpPr>
          <p:spPr bwMode="auto">
            <a:xfrm>
              <a:off x="3376862" y="4726371"/>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pic>
          <p:nvPicPr>
            <p:cNvPr id="58" name="Picture 3" descr="C:\Users\panasonic\Desktop\CA141AHND-PA0053011[1].jpg"/>
            <p:cNvPicPr>
              <a:picLocks noChangeAspect="1" noChangeArrowheads="1"/>
            </p:cNvPicPr>
            <p:nvPr/>
          </p:nvPicPr>
          <p:blipFill rotWithShape="1">
            <a:blip r:embed="rId7">
              <a:extLst>
                <a:ext uri="{28A0092B-C50C-407E-A947-70E740481C1C}">
                  <a14:useLocalDpi xmlns:a14="http://schemas.microsoft.com/office/drawing/2010/main" val="0"/>
                </a:ext>
              </a:extLst>
            </a:blip>
            <a:srcRect b="17"/>
            <a:stretch/>
          </p:blipFill>
          <p:spPr bwMode="auto">
            <a:xfrm>
              <a:off x="3552553" y="5459186"/>
              <a:ext cx="1205185" cy="652728"/>
            </a:xfrm>
            <a:prstGeom prst="rect">
              <a:avLst/>
            </a:prstGeom>
            <a:noFill/>
            <a:extLst>
              <a:ext uri="{909E8E84-426E-40DD-AFC4-6F175D3DCCD1}">
                <a14:hiddenFill xmlns:a14="http://schemas.microsoft.com/office/drawing/2010/main">
                  <a:solidFill>
                    <a:srgbClr val="FFFFFF"/>
                  </a:solidFill>
                </a14:hiddenFill>
              </a:ext>
            </a:extLst>
          </p:spPr>
        </p:pic>
        <p:sp>
          <p:nvSpPr>
            <p:cNvPr id="59" name="Text Box 362"/>
            <p:cNvSpPr txBox="1">
              <a:spLocks noChangeArrowheads="1"/>
            </p:cNvSpPr>
            <p:nvPr/>
          </p:nvSpPr>
          <p:spPr bwMode="auto">
            <a:xfrm>
              <a:off x="3548194" y="6137860"/>
              <a:ext cx="120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marR="0" lvl="0" indent="0" fontAlgn="base">
                <a:lnSpc>
                  <a:spcPct val="100000"/>
                </a:lnSpc>
                <a:spcBef>
                  <a:spcPct val="0"/>
                </a:spcBef>
                <a:spcAft>
                  <a:spcPct val="0"/>
                </a:spcAft>
                <a:buClrTx/>
                <a:buSzTx/>
                <a:buFontTx/>
                <a:buNone/>
                <a:tabLst/>
                <a:defRPr sz="600" b="0" i="0" u="none" strike="noStrike" kern="0" cap="none" spc="0" normalizeH="0" baseline="0">
                  <a:ln>
                    <a:noFill/>
                  </a:ln>
                  <a:solidFill>
                    <a:srgbClr val="000000"/>
                  </a:solidFill>
                  <a:effectLst/>
                  <a:uLnTx/>
                  <a:uFillTx/>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pPr algn="just"/>
              <a:r>
                <a:rPr lang="ja-JP" altLang="en-US" dirty="0"/>
                <a:t>天然木の自然な凹凸を読み取り、　分析し再現することで最適にコントロールされた木肌感をつくりだし</a:t>
              </a:r>
              <a:r>
                <a:rPr lang="ja-JP" altLang="en-US" dirty="0" err="1"/>
                <a:t>ま　</a:t>
              </a:r>
              <a:r>
                <a:rPr lang="ja-JP" altLang="en-US" dirty="0"/>
                <a:t>　した。</a:t>
              </a:r>
            </a:p>
          </p:txBody>
        </p:sp>
        <p:sp>
          <p:nvSpPr>
            <p:cNvPr id="60" name="Text Box 362"/>
            <p:cNvSpPr txBox="1">
              <a:spLocks noChangeArrowheads="1"/>
            </p:cNvSpPr>
            <p:nvPr/>
          </p:nvSpPr>
          <p:spPr bwMode="auto">
            <a:xfrm>
              <a:off x="3548194" y="4945407"/>
              <a:ext cx="1202400" cy="4154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defPPr>
                <a:defRPr lang="ja-JP"/>
              </a:defPPr>
              <a:lvl1pPr marR="0" lvl="0" indent="0" fontAlgn="base">
                <a:lnSpc>
                  <a:spcPct val="100000"/>
                </a:lnSpc>
                <a:spcBef>
                  <a:spcPct val="0"/>
                </a:spcBef>
                <a:spcAft>
                  <a:spcPct val="0"/>
                </a:spcAft>
                <a:buClrTx/>
                <a:buSzTx/>
                <a:buFontTx/>
                <a:buNone/>
                <a:tabLst/>
                <a:defRPr sz="900" b="1" i="0" u="none" strike="noStrike" kern="0" cap="none" spc="0" normalizeH="0" baseline="0">
                  <a:ln>
                    <a:noFill/>
                  </a:ln>
                  <a:solidFill>
                    <a:srgbClr val="000000"/>
                  </a:solidFill>
                  <a:effectLst/>
                  <a:uLnTx/>
                  <a:uFillTx/>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pPr algn="just"/>
              <a:r>
                <a:rPr lang="ja-JP" altLang="en-US" dirty="0"/>
                <a:t>パナソニックが目指したのはより本物らしさを　　感じる自然な「木肌感」。</a:t>
              </a:r>
            </a:p>
          </p:txBody>
        </p:sp>
      </p:grpSp>
      <p:sp>
        <p:nvSpPr>
          <p:cNvPr id="61" name="Rectangle 84"/>
          <p:cNvSpPr>
            <a:spLocks noChangeArrowheads="1"/>
          </p:cNvSpPr>
          <p:nvPr/>
        </p:nvSpPr>
        <p:spPr bwMode="auto">
          <a:xfrm>
            <a:off x="4986338" y="684743"/>
            <a:ext cx="1540800"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デザイン</a:t>
            </a:r>
          </a:p>
        </p:txBody>
      </p:sp>
      <p:sp>
        <p:nvSpPr>
          <p:cNvPr id="62" name="Rectangle 14"/>
          <p:cNvSpPr>
            <a:spLocks noChangeArrowheads="1"/>
          </p:cNvSpPr>
          <p:nvPr/>
        </p:nvSpPr>
        <p:spPr bwMode="auto">
          <a:xfrm>
            <a:off x="4986338" y="684743"/>
            <a:ext cx="1540800" cy="3953932"/>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nvGrpSpPr>
          <p:cNvPr id="67" name="グループ化 66"/>
          <p:cNvGrpSpPr/>
          <p:nvPr/>
        </p:nvGrpSpPr>
        <p:grpSpPr>
          <a:xfrm>
            <a:off x="5161108" y="3434941"/>
            <a:ext cx="1191260" cy="1015384"/>
            <a:chOff x="5204460" y="3434941"/>
            <a:chExt cx="1191260" cy="1015384"/>
          </a:xfrm>
        </p:grpSpPr>
        <p:sp>
          <p:nvSpPr>
            <p:cNvPr id="68" name="正方形/長方形 67"/>
            <p:cNvSpPr/>
            <p:nvPr/>
          </p:nvSpPr>
          <p:spPr>
            <a:xfrm>
              <a:off x="5227118" y="3434941"/>
              <a:ext cx="562655" cy="92333"/>
            </a:xfrm>
            <a:prstGeom prst="rect">
              <a:avLst/>
            </a:prstGeom>
          </p:spPr>
          <p:txBody>
            <a:bodyPr wrap="non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採光部 標準仕様</a:t>
              </a:r>
            </a:p>
          </p:txBody>
        </p:sp>
        <p:grpSp>
          <p:nvGrpSpPr>
            <p:cNvPr id="69" name="グループ化 68"/>
            <p:cNvGrpSpPr/>
            <p:nvPr/>
          </p:nvGrpSpPr>
          <p:grpSpPr>
            <a:xfrm>
              <a:off x="5301460" y="3607418"/>
              <a:ext cx="997260" cy="842907"/>
              <a:chOff x="5301460" y="3512891"/>
              <a:chExt cx="997260" cy="842907"/>
            </a:xfrm>
          </p:grpSpPr>
          <p:pic>
            <p:nvPicPr>
              <p:cNvPr id="71" name="図 70"/>
              <p:cNvPicPr>
                <a:picLocks noChangeAspect="1"/>
              </p:cNvPicPr>
              <p:nvPr/>
            </p:nvPicPr>
            <p:blipFill rotWithShape="1">
              <a:blip r:embed="rId8">
                <a:extLst>
                  <a:ext uri="{28A0092B-C50C-407E-A947-70E740481C1C}">
                    <a14:useLocalDpi xmlns:a14="http://schemas.microsoft.com/office/drawing/2010/main" val="0"/>
                  </a:ext>
                </a:extLst>
              </a:blip>
              <a:srcRect r="24" b="25"/>
              <a:stretch/>
            </p:blipFill>
            <p:spPr>
              <a:xfrm>
                <a:off x="5301460" y="3512891"/>
                <a:ext cx="997260" cy="588446"/>
              </a:xfrm>
              <a:prstGeom prst="rect">
                <a:avLst/>
              </a:prstGeom>
            </p:spPr>
          </p:pic>
          <p:sp>
            <p:nvSpPr>
              <p:cNvPr id="72" name="正方形/長方形 71"/>
              <p:cNvSpPr/>
              <p:nvPr/>
            </p:nvSpPr>
            <p:spPr>
              <a:xfrm>
                <a:off x="5301460" y="4124966"/>
                <a:ext cx="649217" cy="230832"/>
              </a:xfrm>
              <a:prstGeom prst="rect">
                <a:avLst/>
              </a:prstGeom>
            </p:spPr>
            <p:txBody>
              <a:bodyPr wrap="none" lIns="0" tIns="0" rIns="0" bIns="0">
                <a:spAutoFit/>
              </a:bodyPr>
              <a:lstStyle/>
              <a:p>
                <a:r>
                  <a:rPr lang="ja-JP" altLang="en-US" sz="500" dirty="0">
                    <a:latin typeface="ＭＳ Ｐゴシック" panose="020B0600070205080204" pitchFamily="50" charset="-128"/>
                    <a:ea typeface="ＭＳ Ｐゴシック" panose="020B0600070205080204" pitchFamily="50" charset="-128"/>
                  </a:rPr>
                  <a:t>半透明アクリル板</a:t>
                </a:r>
              </a:p>
              <a:p>
                <a:r>
                  <a:rPr lang="ja-JP" altLang="en-US" sz="500" dirty="0">
                    <a:latin typeface="ＭＳ Ｐゴシック" panose="020B0600070205080204" pitchFamily="50" charset="-128"/>
                    <a:ea typeface="ＭＳ Ｐゴシック" panose="020B0600070205080204" pitchFamily="50" charset="-128"/>
                  </a:rPr>
                  <a:t>（取り外しはできません）</a:t>
                </a:r>
              </a:p>
              <a:p>
                <a:r>
                  <a:rPr lang="ja-JP" altLang="en-US" sz="500" dirty="0">
                    <a:latin typeface="ＭＳ Ｐゴシック" panose="020B0600070205080204" pitchFamily="50" charset="-128"/>
                    <a:ea typeface="ＭＳ Ｐゴシック" panose="020B0600070205080204" pitchFamily="50" charset="-128"/>
                  </a:rPr>
                  <a:t>（表裏はありません）</a:t>
                </a:r>
              </a:p>
            </p:txBody>
          </p:sp>
        </p:grpSp>
        <p:cxnSp>
          <p:nvCxnSpPr>
            <p:cNvPr id="70" name="直線コネクタ 69"/>
            <p:cNvCxnSpPr/>
            <p:nvPr/>
          </p:nvCxnSpPr>
          <p:spPr>
            <a:xfrm>
              <a:off x="5204460" y="3558052"/>
              <a:ext cx="119126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79" name="正方形/長方形 78"/>
          <p:cNvSpPr/>
          <p:nvPr/>
        </p:nvSpPr>
        <p:spPr>
          <a:xfrm>
            <a:off x="5074437" y="6886901"/>
            <a:ext cx="1049967" cy="107722"/>
          </a:xfrm>
          <a:prstGeom prst="rect">
            <a:avLst/>
          </a:prstGeom>
        </p:spPr>
        <p:txBody>
          <a:bodyPr wrap="none" lIns="0" tIns="0" rIns="0" bIns="0">
            <a:spAutoFit/>
          </a:bodyPr>
          <a:lstStyle/>
          <a:p>
            <a:r>
              <a:rPr lang="ja-JP" altLang="en-US" sz="700" dirty="0">
                <a:latin typeface="ＭＳ Ｐゴシック" panose="020B0600070205080204" pitchFamily="50" charset="-128"/>
                <a:ea typeface="ＭＳ Ｐゴシック" panose="020B0600070205080204" pitchFamily="50" charset="-128"/>
              </a:rPr>
              <a:t>マグネットガイドピンのしくみ</a:t>
            </a:r>
          </a:p>
        </p:txBody>
      </p:sp>
      <p:sp>
        <p:nvSpPr>
          <p:cNvPr id="4" name="タイトル 3"/>
          <p:cNvSpPr>
            <a:spLocks noGrp="1"/>
          </p:cNvSpPr>
          <p:nvPr>
            <p:ph type="title" idx="4294967295"/>
          </p:nvPr>
        </p:nvSpPr>
        <p:spPr>
          <a:xfrm>
            <a:off x="0" y="-292100"/>
            <a:ext cx="2228850" cy="215900"/>
          </a:xfrm>
        </p:spPr>
        <p:txBody>
          <a:bodyPr wrap="none" lIns="0" tIns="0" rIns="0" bIns="0">
            <a:spAutoFit/>
          </a:bodyPr>
          <a:lstStyle/>
          <a:p>
            <a:r>
              <a:rPr lang="ja-JP" altLang="en-US" sz="1400" b="1" dirty="0"/>
              <a:t>幅広上吊り引戸　戸袋引込み</a:t>
            </a:r>
          </a:p>
        </p:txBody>
      </p:sp>
      <p:grpSp>
        <p:nvGrpSpPr>
          <p:cNvPr id="92" name="グループ化 91"/>
          <p:cNvGrpSpPr/>
          <p:nvPr/>
        </p:nvGrpSpPr>
        <p:grpSpPr>
          <a:xfrm>
            <a:off x="5192814" y="961165"/>
            <a:ext cx="1127848" cy="2101805"/>
            <a:chOff x="6041432" y="961165"/>
            <a:chExt cx="1127848" cy="2101805"/>
          </a:xfrm>
        </p:grpSpPr>
        <p:pic>
          <p:nvPicPr>
            <p:cNvPr id="93" name="図 9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1432" y="961165"/>
              <a:ext cx="1127848" cy="1980000"/>
            </a:xfrm>
            <a:prstGeom prst="rect">
              <a:avLst/>
            </a:prstGeom>
          </p:spPr>
        </p:pic>
        <p:sp>
          <p:nvSpPr>
            <p:cNvPr id="111" name="正方形/長方形 110"/>
            <p:cNvSpPr/>
            <p:nvPr/>
          </p:nvSpPr>
          <p:spPr>
            <a:xfrm>
              <a:off x="6699600" y="2959726"/>
              <a:ext cx="469680" cy="76944"/>
            </a:xfrm>
            <a:prstGeom prst="rect">
              <a:avLst/>
            </a:prstGeom>
          </p:spPr>
          <p:txBody>
            <a:bodyPr wrap="none" lIns="0" tIns="0" rIns="0" bIns="0">
              <a:spAutoFit/>
            </a:bodyPr>
            <a:lstStyle/>
            <a:p>
              <a:r>
                <a:rPr lang="ja-JP" altLang="en-US" sz="500" dirty="0">
                  <a:latin typeface="ＭＳ Ｐゴシック" panose="020B0600070205080204" pitchFamily="50" charset="-128"/>
                  <a:ea typeface="ＭＳ Ｐゴシック" panose="020B0600070205080204" pitchFamily="50" charset="-128"/>
                </a:rPr>
                <a:t>※換気ガラリ付き</a:t>
              </a:r>
            </a:p>
          </p:txBody>
        </p:sp>
        <p:sp>
          <p:nvSpPr>
            <p:cNvPr id="114" name="Text Box 283"/>
            <p:cNvSpPr txBox="1">
              <a:spLocks noChangeArrowheads="1"/>
            </p:cNvSpPr>
            <p:nvPr/>
          </p:nvSpPr>
          <p:spPr bwMode="auto">
            <a:xfrm>
              <a:off x="6041432" y="2970637"/>
              <a:ext cx="115416"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charset="-128"/>
                </a:rPr>
                <a:t>ＫＣ</a:t>
              </a:r>
              <a:endParaRPr lang="en-US" altLang="ja-JP" b="1" dirty="0">
                <a:latin typeface="ＭＳ Ｐゴシック" charset="-128"/>
              </a:endParaRPr>
            </a:p>
          </p:txBody>
        </p:sp>
      </p:grpSp>
      <p:sp>
        <p:nvSpPr>
          <p:cNvPr id="138" name="Text Box 64"/>
          <p:cNvSpPr txBox="1">
            <a:spLocks noChangeArrowheads="1"/>
          </p:cNvSpPr>
          <p:nvPr/>
        </p:nvSpPr>
        <p:spPr bwMode="auto">
          <a:xfrm>
            <a:off x="1568450" y="69371"/>
            <a:ext cx="60453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1200" b="1" dirty="0">
                <a:solidFill>
                  <a:schemeClr val="bg1"/>
                </a:solidFill>
              </a:rPr>
              <a:t>　幅広上吊り引戸　　戸袋引き込み　　</a:t>
            </a:r>
          </a:p>
        </p:txBody>
      </p:sp>
      <p:grpSp>
        <p:nvGrpSpPr>
          <p:cNvPr id="139" name="グループ化 138"/>
          <p:cNvGrpSpPr/>
          <p:nvPr/>
        </p:nvGrpSpPr>
        <p:grpSpPr>
          <a:xfrm>
            <a:off x="4986338" y="4727316"/>
            <a:ext cx="4773600" cy="1944000"/>
            <a:chOff x="4986338" y="4727316"/>
            <a:chExt cx="4773600" cy="1944000"/>
          </a:xfrm>
        </p:grpSpPr>
        <p:sp>
          <p:nvSpPr>
            <p:cNvPr id="140" name="Rectangle 14"/>
            <p:cNvSpPr>
              <a:spLocks noChangeArrowheads="1"/>
            </p:cNvSpPr>
            <p:nvPr/>
          </p:nvSpPr>
          <p:spPr bwMode="auto">
            <a:xfrm>
              <a:off x="4986338" y="4727316"/>
              <a:ext cx="47736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141" name="Rectangle 24"/>
            <p:cNvSpPr>
              <a:spLocks noChangeArrowheads="1"/>
            </p:cNvSpPr>
            <p:nvPr/>
          </p:nvSpPr>
          <p:spPr bwMode="auto">
            <a:xfrm>
              <a:off x="4986338" y="4727318"/>
              <a:ext cx="4773600"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j-ea"/>
                  <a:ea typeface="+mj-ea"/>
                </a:rPr>
                <a:t>特長</a:t>
              </a:r>
              <a:endParaRPr lang="en-US" altLang="ja-JP" sz="800" dirty="0">
                <a:solidFill>
                  <a:schemeClr val="bg1"/>
                </a:solidFill>
                <a:latin typeface="+mj-ea"/>
                <a:ea typeface="+mj-ea"/>
              </a:endParaRPr>
            </a:p>
          </p:txBody>
        </p:sp>
        <p:pic>
          <p:nvPicPr>
            <p:cNvPr id="142" name="図 141"/>
            <p:cNvPicPr>
              <a:picLocks noChangeAspect="1"/>
            </p:cNvPicPr>
            <p:nvPr/>
          </p:nvPicPr>
          <p:blipFill rotWithShape="1">
            <a:blip r:embed="rId10">
              <a:extLst>
                <a:ext uri="{28A0092B-C50C-407E-A947-70E740481C1C}">
                  <a14:useLocalDpi xmlns:a14="http://schemas.microsoft.com/office/drawing/2010/main" val="0"/>
                </a:ext>
              </a:extLst>
            </a:blip>
            <a:srcRect b="2"/>
            <a:stretch/>
          </p:blipFill>
          <p:spPr>
            <a:xfrm>
              <a:off x="5111531" y="5570205"/>
              <a:ext cx="1191516" cy="922035"/>
            </a:xfrm>
            <a:prstGeom prst="rect">
              <a:avLst/>
            </a:prstGeom>
          </p:spPr>
        </p:pic>
        <p:sp>
          <p:nvSpPr>
            <p:cNvPr id="143" name="正方形/長方形 142"/>
            <p:cNvSpPr/>
            <p:nvPr/>
          </p:nvSpPr>
          <p:spPr>
            <a:xfrm>
              <a:off x="5086682" y="4951826"/>
              <a:ext cx="992259" cy="307777"/>
            </a:xfrm>
            <a:prstGeom prst="rect">
              <a:avLst/>
            </a:prstGeom>
          </p:spPr>
          <p:txBody>
            <a:bodyPr wrap="none" lIns="0" tIns="0" rIns="0" bIns="0">
              <a:spAutoFit/>
            </a:bodyPr>
            <a:lstStyle/>
            <a:p>
              <a:r>
                <a:rPr lang="ja-JP" altLang="en-US" sz="1000" b="1" dirty="0">
                  <a:latin typeface="ＭＳ Ｐゴシック" panose="020B0600070205080204" pitchFamily="50" charset="-128"/>
                  <a:ea typeface="ＭＳ Ｐゴシック" panose="020B0600070205080204" pitchFamily="50" charset="-128"/>
                </a:rPr>
                <a:t>開閉がスムーズな</a:t>
              </a:r>
              <a:endParaRPr lang="en-US" altLang="ja-JP" sz="1000" b="1" dirty="0">
                <a:latin typeface="ＭＳ Ｐゴシック" panose="020B0600070205080204" pitchFamily="50" charset="-128"/>
                <a:ea typeface="ＭＳ Ｐゴシック" panose="020B0600070205080204" pitchFamily="50" charset="-128"/>
              </a:endParaRPr>
            </a:p>
            <a:p>
              <a:r>
                <a:rPr lang="ja-JP" altLang="en-US" sz="1000" b="1" dirty="0">
                  <a:latin typeface="ＭＳ Ｐゴシック" panose="020B0600070205080204" pitchFamily="50" charset="-128"/>
                  <a:ea typeface="ＭＳ Ｐゴシック" panose="020B0600070205080204" pitchFamily="50" charset="-128"/>
                </a:rPr>
                <a:t>「上吊り引戸」</a:t>
              </a:r>
            </a:p>
          </p:txBody>
        </p:sp>
        <p:sp>
          <p:nvSpPr>
            <p:cNvPr id="144" name="正方形/長方形 143"/>
            <p:cNvSpPr/>
            <p:nvPr/>
          </p:nvSpPr>
          <p:spPr>
            <a:xfrm>
              <a:off x="5111531" y="5329166"/>
              <a:ext cx="2759929" cy="184666"/>
            </a:xfrm>
            <a:prstGeom prst="rect">
              <a:avLst/>
            </a:prstGeom>
          </p:spPr>
          <p:txBody>
            <a:bodyPr wrap="square" lIns="0" tIns="0" rIns="0" bIns="0">
              <a:spAutoFit/>
            </a:bodyPr>
            <a:lstStyle/>
            <a:p>
              <a:r>
                <a:rPr lang="ja-JP" altLang="en-US" sz="600" dirty="0">
                  <a:latin typeface="ＭＳ Ｐゴシック" panose="020B0600070205080204" pitchFamily="50" charset="-128"/>
                </a:rPr>
                <a:t>軽い力で開閉できる上吊り仕様。つまずきにくく、</a:t>
              </a:r>
              <a:endParaRPr lang="en-US" altLang="ja-JP" sz="600" dirty="0">
                <a:latin typeface="ＭＳ Ｐゴシック" panose="020B0600070205080204" pitchFamily="50" charset="-128"/>
              </a:endParaRPr>
            </a:p>
            <a:p>
              <a:r>
                <a:rPr lang="ja-JP" altLang="en-US" sz="600" dirty="0">
                  <a:latin typeface="ＭＳ Ｐゴシック" panose="020B0600070205080204" pitchFamily="50" charset="-128"/>
                </a:rPr>
                <a:t>車いすでの出入りもラクにできます。ごみもたまりにくく、お掃除も簡単です。</a:t>
              </a:r>
              <a:endParaRPr lang="ja-JP" altLang="en-US" sz="600" dirty="0">
                <a:latin typeface="ＭＳ Ｐゴシック" panose="020B0600070205080204" pitchFamily="50" charset="-128"/>
                <a:ea typeface="ＭＳ Ｐゴシック" panose="020B0600070205080204" pitchFamily="50" charset="-128"/>
              </a:endParaRPr>
            </a:p>
          </p:txBody>
        </p:sp>
        <p:sp>
          <p:nvSpPr>
            <p:cNvPr id="145" name="正方形/長方形 144"/>
            <p:cNvSpPr/>
            <p:nvPr/>
          </p:nvSpPr>
          <p:spPr>
            <a:xfrm>
              <a:off x="5143845" y="5548630"/>
              <a:ext cx="405560" cy="76944"/>
            </a:xfrm>
            <a:prstGeom prst="rect">
              <a:avLst/>
            </a:prstGeom>
          </p:spPr>
          <p:txBody>
            <a:bodyPr wrap="none" lIns="0" tIns="0" rIns="0" bIns="0">
              <a:spAutoFit/>
            </a:bodyPr>
            <a:lstStyle/>
            <a:p>
              <a:r>
                <a:rPr lang="ja-JP" altLang="en-US" sz="500" dirty="0">
                  <a:latin typeface="ＭＳ Ｐゴシック" panose="020B0600070205080204" pitchFamily="50" charset="-128"/>
                  <a:ea typeface="ＭＳ Ｐゴシック" panose="020B0600070205080204" pitchFamily="50" charset="-128"/>
                </a:rPr>
                <a:t>上吊りランナー</a:t>
              </a:r>
            </a:p>
          </p:txBody>
        </p:sp>
        <p:pic>
          <p:nvPicPr>
            <p:cNvPr id="146" name="図 145"/>
            <p:cNvPicPr>
              <a:picLocks noChangeAspect="1"/>
            </p:cNvPicPr>
            <p:nvPr/>
          </p:nvPicPr>
          <p:blipFill rotWithShape="1">
            <a:blip r:embed="rId11">
              <a:extLst>
                <a:ext uri="{28A0092B-C50C-407E-A947-70E740481C1C}">
                  <a14:useLocalDpi xmlns:a14="http://schemas.microsoft.com/office/drawing/2010/main" val="0"/>
                </a:ext>
              </a:extLst>
            </a:blip>
            <a:stretch/>
          </p:blipFill>
          <p:spPr>
            <a:xfrm>
              <a:off x="7791563" y="5541750"/>
              <a:ext cx="1122293" cy="918000"/>
            </a:xfrm>
            <a:prstGeom prst="rect">
              <a:avLst/>
            </a:prstGeom>
          </p:spPr>
        </p:pic>
        <p:pic>
          <p:nvPicPr>
            <p:cNvPr id="147" name="図 146"/>
            <p:cNvPicPr>
              <a:picLocks noChangeAspect="1"/>
            </p:cNvPicPr>
            <p:nvPr/>
          </p:nvPicPr>
          <p:blipFill rotWithShape="1">
            <a:blip r:embed="rId12">
              <a:extLst>
                <a:ext uri="{28A0092B-C50C-407E-A947-70E740481C1C}">
                  <a14:useLocalDpi xmlns:a14="http://schemas.microsoft.com/office/drawing/2010/main" val="0"/>
                </a:ext>
              </a:extLst>
            </a:blip>
            <a:srcRect b="26"/>
            <a:stretch/>
          </p:blipFill>
          <p:spPr>
            <a:xfrm>
              <a:off x="9074185" y="5557859"/>
              <a:ext cx="461313" cy="918000"/>
            </a:xfrm>
            <a:prstGeom prst="rect">
              <a:avLst/>
            </a:prstGeom>
          </p:spPr>
        </p:pic>
        <p:sp>
          <p:nvSpPr>
            <p:cNvPr id="148" name="正方形/長方形 147"/>
            <p:cNvSpPr/>
            <p:nvPr/>
          </p:nvSpPr>
          <p:spPr>
            <a:xfrm>
              <a:off x="7806599" y="4951826"/>
              <a:ext cx="1760097" cy="307777"/>
            </a:xfrm>
            <a:prstGeom prst="rect">
              <a:avLst/>
            </a:prstGeom>
          </p:spPr>
          <p:txBody>
            <a:bodyPr wrap="none" lIns="0" tIns="0" rIns="0" bIns="0">
              <a:spAutoFit/>
            </a:bodyPr>
            <a:lstStyle/>
            <a:p>
              <a:r>
                <a:rPr lang="ja-JP" altLang="en-US" sz="1000" b="1" dirty="0">
                  <a:latin typeface="ＭＳ Ｐゴシック" panose="020B0600070205080204" pitchFamily="50" charset="-128"/>
                  <a:ea typeface="ＭＳ Ｐゴシック" panose="020B0600070205080204" pitchFamily="50" charset="-128"/>
                </a:rPr>
                <a:t>光もれを防ぐ</a:t>
              </a:r>
              <a:endParaRPr lang="en-US" altLang="ja-JP" sz="1000" b="1" dirty="0">
                <a:latin typeface="ＭＳ Ｐゴシック" panose="020B0600070205080204" pitchFamily="50" charset="-128"/>
                <a:ea typeface="ＭＳ Ｐゴシック" panose="020B0600070205080204" pitchFamily="50" charset="-128"/>
              </a:endParaRPr>
            </a:p>
            <a:p>
              <a:r>
                <a:rPr lang="ja-JP" altLang="en-US" sz="1000" b="1" dirty="0">
                  <a:latin typeface="ＭＳ Ｐゴシック" panose="020B0600070205080204" pitchFamily="50" charset="-128"/>
                  <a:ea typeface="ＭＳ Ｐゴシック" panose="020B0600070205080204" pitchFamily="50" charset="-128"/>
                </a:rPr>
                <a:t>「モヘア」「縦枠の戸じゃくり加工」</a:t>
              </a:r>
            </a:p>
          </p:txBody>
        </p:sp>
        <p:sp>
          <p:nvSpPr>
            <p:cNvPr id="149" name="正方形/長方形 148"/>
            <p:cNvSpPr/>
            <p:nvPr/>
          </p:nvSpPr>
          <p:spPr>
            <a:xfrm>
              <a:off x="7806599" y="5320235"/>
              <a:ext cx="1890426" cy="184666"/>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縦枠には戸じゃくり加工を施し、中方立には調整可能な</a:t>
              </a:r>
              <a:endParaRPr lang="en-US" altLang="ja-JP" sz="600" dirty="0">
                <a:latin typeface="ＭＳ Ｐゴシック" panose="020B0600070205080204" pitchFamily="50" charset="-128"/>
                <a:ea typeface="ＭＳ Ｐゴシック" panose="020B0600070205080204" pitchFamily="50" charset="-128"/>
              </a:endParaRPr>
            </a:p>
            <a:p>
              <a:r>
                <a:rPr lang="ja-JP" altLang="en-US" sz="600" dirty="0">
                  <a:latin typeface="ＭＳ Ｐゴシック" panose="020B0600070205080204" pitchFamily="50" charset="-128"/>
                  <a:ea typeface="ＭＳ Ｐゴシック" panose="020B0600070205080204" pitchFamily="50" charset="-128"/>
                </a:rPr>
                <a:t>モヘアを装備しているので、引戸の光もれを軽減します。</a:t>
              </a:r>
            </a:p>
          </p:txBody>
        </p:sp>
        <p:cxnSp>
          <p:nvCxnSpPr>
            <p:cNvPr id="150" name="直線コネクタ 149"/>
            <p:cNvCxnSpPr/>
            <p:nvPr/>
          </p:nvCxnSpPr>
          <p:spPr>
            <a:xfrm>
              <a:off x="7654478" y="4951826"/>
              <a:ext cx="0" cy="1596294"/>
            </a:xfrm>
            <a:prstGeom prst="line">
              <a:avLst/>
            </a:prstGeom>
            <a:ln w="6350">
              <a:solidFill>
                <a:srgbClr val="5F5F5F"/>
              </a:solidFill>
              <a:prstDash val="sysDot"/>
            </a:ln>
          </p:spPr>
          <p:style>
            <a:lnRef idx="1">
              <a:schemeClr val="accent1"/>
            </a:lnRef>
            <a:fillRef idx="0">
              <a:schemeClr val="accent1"/>
            </a:fillRef>
            <a:effectRef idx="0">
              <a:schemeClr val="accent1"/>
            </a:effectRef>
            <a:fontRef idx="minor">
              <a:schemeClr val="tx1"/>
            </a:fontRef>
          </p:style>
        </p:cxnSp>
        <p:pic>
          <p:nvPicPr>
            <p:cNvPr id="151" name="図 150"/>
            <p:cNvPicPr>
              <a:picLocks noChangeAspect="1"/>
            </p:cNvPicPr>
            <p:nvPr/>
          </p:nvPicPr>
          <p:blipFill rotWithShape="1">
            <a:blip r:embed="rId13"/>
            <a:srcRect l="8104" t="12417" r="3526" b="13909"/>
            <a:stretch/>
          </p:blipFill>
          <p:spPr>
            <a:xfrm>
              <a:off x="6365197" y="5570221"/>
              <a:ext cx="1163363" cy="678180"/>
            </a:xfrm>
            <a:prstGeom prst="rect">
              <a:avLst/>
            </a:prstGeom>
          </p:spPr>
        </p:pic>
        <p:sp>
          <p:nvSpPr>
            <p:cNvPr id="152" name="正方形/長方形 151"/>
            <p:cNvSpPr/>
            <p:nvPr/>
          </p:nvSpPr>
          <p:spPr>
            <a:xfrm>
              <a:off x="6361211" y="6289286"/>
              <a:ext cx="1213069" cy="184666"/>
            </a:xfrm>
            <a:prstGeom prst="rect">
              <a:avLst/>
            </a:prstGeom>
          </p:spPr>
          <p:txBody>
            <a:bodyPr wrap="square" lIns="0" tIns="0" rIns="0" bIns="0">
              <a:spAutoFit/>
            </a:bodyPr>
            <a:lstStyle/>
            <a:p>
              <a:r>
                <a:rPr lang="ja-JP" altLang="en-US" sz="600" dirty="0">
                  <a:latin typeface="ＭＳ Ｐゴシック" panose="020B0600070205080204" pitchFamily="50" charset="-128"/>
                </a:rPr>
                <a:t>開口部に突起がなく、</a:t>
              </a:r>
              <a:endParaRPr lang="en-US" altLang="ja-JP" sz="600" dirty="0">
                <a:latin typeface="ＭＳ Ｐゴシック" panose="020B0600070205080204" pitchFamily="50" charset="-128"/>
              </a:endParaRPr>
            </a:p>
            <a:p>
              <a:r>
                <a:rPr lang="ja-JP" altLang="en-US" sz="600" dirty="0">
                  <a:latin typeface="ＭＳ Ｐゴシック" panose="020B0600070205080204" pitchFamily="50" charset="-128"/>
                </a:rPr>
                <a:t>通行時もスムーズです。</a:t>
              </a:r>
              <a:endParaRPr lang="ja-JP" altLang="en-US" sz="600" dirty="0">
                <a:latin typeface="ＭＳ Ｐゴシック" panose="020B0600070205080204" pitchFamily="50" charset="-128"/>
                <a:ea typeface="ＭＳ Ｐゴシック" panose="020B0600070205080204" pitchFamily="50" charset="-128"/>
              </a:endParaRPr>
            </a:p>
          </p:txBody>
        </p:sp>
      </p:grpSp>
      <p:grpSp>
        <p:nvGrpSpPr>
          <p:cNvPr id="182" name="グループ化 181"/>
          <p:cNvGrpSpPr/>
          <p:nvPr/>
        </p:nvGrpSpPr>
        <p:grpSpPr>
          <a:xfrm>
            <a:off x="8225757" y="2713725"/>
            <a:ext cx="1540800" cy="1944000"/>
            <a:chOff x="8225757" y="2713725"/>
            <a:chExt cx="1540800" cy="1944000"/>
          </a:xfrm>
        </p:grpSpPr>
        <p:grpSp>
          <p:nvGrpSpPr>
            <p:cNvPr id="183" name="グループ化 182"/>
            <p:cNvGrpSpPr/>
            <p:nvPr/>
          </p:nvGrpSpPr>
          <p:grpSpPr>
            <a:xfrm>
              <a:off x="8380630" y="3202566"/>
              <a:ext cx="1231055" cy="1119747"/>
              <a:chOff x="8369399" y="3202566"/>
              <a:chExt cx="1231055" cy="1119747"/>
            </a:xfrm>
          </p:grpSpPr>
          <p:grpSp>
            <p:nvGrpSpPr>
              <p:cNvPr id="186" name="グループ化 185"/>
              <p:cNvGrpSpPr/>
              <p:nvPr/>
            </p:nvGrpSpPr>
            <p:grpSpPr>
              <a:xfrm>
                <a:off x="8663800" y="3202566"/>
                <a:ext cx="330219" cy="1119747"/>
                <a:chOff x="8610397" y="3202566"/>
                <a:chExt cx="330219" cy="1119747"/>
              </a:xfrm>
            </p:grpSpPr>
            <p:sp>
              <p:nvSpPr>
                <p:cNvPr id="196" name="Text Box 27"/>
                <p:cNvSpPr txBox="1">
                  <a:spLocks noChangeArrowheads="1"/>
                </p:cNvSpPr>
                <p:nvPr/>
              </p:nvSpPr>
              <p:spPr bwMode="auto">
                <a:xfrm>
                  <a:off x="8610397" y="4245369"/>
                  <a:ext cx="330219"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spcBef>
                      <a:spcPct val="50000"/>
                    </a:spcBef>
                  </a:pPr>
                  <a:r>
                    <a:rPr lang="ja-JP" altLang="en-US" sz="500" dirty="0"/>
                    <a:t>ミディアム色</a:t>
                  </a:r>
                </a:p>
              </p:txBody>
            </p:sp>
            <p:pic>
              <p:nvPicPr>
                <p:cNvPr id="197" name="Picture 2" descr="http://www2.panasonic.biz/es/sumai/gazou/bicon/CA141AHND-PA0051318_0001.jpg"/>
                <p:cNvPicPr>
                  <a:picLocks noChangeAspect="1" noChangeArrowheads="1"/>
                </p:cNvPicPr>
                <p:nvPr/>
              </p:nvPicPr>
              <p:blipFill rotWithShape="1">
                <a:blip r:embed="rId14">
                  <a:extLst>
                    <a:ext uri="{28A0092B-C50C-407E-A947-70E740481C1C}">
                      <a14:useLocalDpi xmlns:a14="http://schemas.microsoft.com/office/drawing/2010/main" val="0"/>
                    </a:ext>
                  </a:extLst>
                </a:blip>
                <a:srcRect r="195"/>
                <a:stretch/>
              </p:blipFill>
              <p:spPr bwMode="auto">
                <a:xfrm>
                  <a:off x="8668544" y="3202566"/>
                  <a:ext cx="213925" cy="995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7" name="グループ化 186"/>
              <p:cNvGrpSpPr/>
              <p:nvPr/>
            </p:nvGrpSpPr>
            <p:grpSpPr>
              <a:xfrm>
                <a:off x="8369399" y="3202566"/>
                <a:ext cx="235642" cy="1119747"/>
                <a:chOff x="8310640" y="3202566"/>
                <a:chExt cx="235642" cy="1119747"/>
              </a:xfrm>
            </p:grpSpPr>
            <p:sp>
              <p:nvSpPr>
                <p:cNvPr id="194" name="Text Box 26"/>
                <p:cNvSpPr txBox="1">
                  <a:spLocks noChangeArrowheads="1"/>
                </p:cNvSpPr>
                <p:nvPr/>
              </p:nvSpPr>
              <p:spPr bwMode="auto">
                <a:xfrm>
                  <a:off x="8310640" y="4245369"/>
                  <a:ext cx="235642"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spcBef>
                      <a:spcPct val="50000"/>
                    </a:spcBef>
                  </a:pPr>
                  <a:r>
                    <a:rPr lang="ja-JP" altLang="en-US" sz="500" dirty="0"/>
                    <a:t>ダーク色</a:t>
                  </a:r>
                </a:p>
              </p:txBody>
            </p:sp>
            <p:pic>
              <p:nvPicPr>
                <p:cNvPr id="195" name="Picture 4" descr="http://www2.panasonic.biz/es/sumai/gazou/bicon/CA141AHND-PA0051314_000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32307" y="3202566"/>
                  <a:ext cx="192308" cy="995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8" name="グループ化 187"/>
              <p:cNvGrpSpPr/>
              <p:nvPr/>
            </p:nvGrpSpPr>
            <p:grpSpPr>
              <a:xfrm>
                <a:off x="9052778" y="3202566"/>
                <a:ext cx="209994" cy="1119747"/>
                <a:chOff x="9005895" y="3202566"/>
                <a:chExt cx="209994" cy="1119747"/>
              </a:xfrm>
            </p:grpSpPr>
            <p:sp>
              <p:nvSpPr>
                <p:cNvPr id="192" name="Text Box 28"/>
                <p:cNvSpPr txBox="1">
                  <a:spLocks noChangeArrowheads="1"/>
                </p:cNvSpPr>
                <p:nvPr/>
              </p:nvSpPr>
              <p:spPr bwMode="auto">
                <a:xfrm>
                  <a:off x="9005895" y="4245369"/>
                  <a:ext cx="20999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spcBef>
                      <a:spcPct val="50000"/>
                    </a:spcBef>
                  </a:pPr>
                  <a:r>
                    <a:rPr lang="ja-JP" altLang="en-US" sz="500" dirty="0"/>
                    <a:t>ライト色</a:t>
                  </a:r>
                </a:p>
              </p:txBody>
            </p:sp>
            <p:pic>
              <p:nvPicPr>
                <p:cNvPr id="193" name="Picture 6" descr="http://www2.panasonic.biz/es/sumai/gazou/bicon/CA141AHND-PA0051316_000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16071" y="3202566"/>
                  <a:ext cx="189642" cy="995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9" name="グループ化 188"/>
              <p:cNvGrpSpPr/>
              <p:nvPr/>
            </p:nvGrpSpPr>
            <p:grpSpPr>
              <a:xfrm>
                <a:off x="9321531" y="3202566"/>
                <a:ext cx="278923" cy="1119747"/>
                <a:chOff x="9262772" y="3202566"/>
                <a:chExt cx="278923" cy="1119747"/>
              </a:xfrm>
            </p:grpSpPr>
            <p:sp>
              <p:nvSpPr>
                <p:cNvPr id="190" name="Text Box 29"/>
                <p:cNvSpPr txBox="1">
                  <a:spLocks noChangeArrowheads="1"/>
                </p:cNvSpPr>
                <p:nvPr/>
              </p:nvSpPr>
              <p:spPr bwMode="auto">
                <a:xfrm>
                  <a:off x="9262772" y="4245369"/>
                  <a:ext cx="278923"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spcBef>
                      <a:spcPct val="50000"/>
                    </a:spcBef>
                  </a:pPr>
                  <a:r>
                    <a:rPr lang="ja-JP" altLang="en-US" sz="500" dirty="0"/>
                    <a:t>ホワイト色</a:t>
                  </a:r>
                </a:p>
              </p:txBody>
            </p:sp>
            <p:pic>
              <p:nvPicPr>
                <p:cNvPr id="191" name="Picture 8" descr="http://www2.panasonic.biz/es/sumai/gazou/bicon/CA141AHND-PA0051317_000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05334" y="3202566"/>
                  <a:ext cx="193799" cy="9958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84" name="Rectangle 84"/>
            <p:cNvSpPr>
              <a:spLocks noChangeArrowheads="1"/>
            </p:cNvSpPr>
            <p:nvPr/>
          </p:nvSpPr>
          <p:spPr bwMode="auto">
            <a:xfrm>
              <a:off x="8225757" y="2713725"/>
              <a:ext cx="1540800"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バー引手（木製バー）</a:t>
              </a:r>
            </a:p>
          </p:txBody>
        </p:sp>
        <p:sp>
          <p:nvSpPr>
            <p:cNvPr id="185" name="Rectangle 14"/>
            <p:cNvSpPr>
              <a:spLocks noChangeArrowheads="1"/>
            </p:cNvSpPr>
            <p:nvPr/>
          </p:nvSpPr>
          <p:spPr bwMode="auto">
            <a:xfrm>
              <a:off x="8225757" y="2713725"/>
              <a:ext cx="15408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sp>
        <p:nvSpPr>
          <p:cNvPr id="20" name="Rectangle 14">
            <a:extLst>
              <a:ext uri="{FF2B5EF4-FFF2-40B4-BE49-F238E27FC236}">
                <a16:creationId xmlns:a16="http://schemas.microsoft.com/office/drawing/2014/main" id="{8A001B02-7C10-6292-6A07-E09B9D3C161D}"/>
              </a:ext>
            </a:extLst>
          </p:cNvPr>
          <p:cNvSpPr>
            <a:spLocks noChangeArrowheads="1"/>
          </p:cNvSpPr>
          <p:nvPr/>
        </p:nvSpPr>
        <p:spPr bwMode="auto">
          <a:xfrm>
            <a:off x="6605925" y="684743"/>
            <a:ext cx="3157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21" name="Rectangle 84">
            <a:extLst>
              <a:ext uri="{FF2B5EF4-FFF2-40B4-BE49-F238E27FC236}">
                <a16:creationId xmlns:a16="http://schemas.microsoft.com/office/drawing/2014/main" id="{11F4F8D0-BA69-7AE8-AC7A-B855BFDC13AE}"/>
              </a:ext>
            </a:extLst>
          </p:cNvPr>
          <p:cNvSpPr>
            <a:spLocks noChangeArrowheads="1"/>
          </p:cNvSpPr>
          <p:nvPr/>
        </p:nvSpPr>
        <p:spPr bwMode="auto">
          <a:xfrm>
            <a:off x="6605925" y="684744"/>
            <a:ext cx="31572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カラーバリエーション</a:t>
            </a:r>
          </a:p>
        </p:txBody>
      </p:sp>
      <p:sp>
        <p:nvSpPr>
          <p:cNvPr id="22" name="Rectangle 84">
            <a:extLst>
              <a:ext uri="{FF2B5EF4-FFF2-40B4-BE49-F238E27FC236}">
                <a16:creationId xmlns:a16="http://schemas.microsoft.com/office/drawing/2014/main" id="{6D602A97-8E48-7B01-D7E5-E9E71A6EFC85}"/>
              </a:ext>
            </a:extLst>
          </p:cNvPr>
          <p:cNvSpPr>
            <a:spLocks noChangeArrowheads="1"/>
          </p:cNvSpPr>
          <p:nvPr/>
        </p:nvSpPr>
        <p:spPr bwMode="auto">
          <a:xfrm>
            <a:off x="6605925" y="684743"/>
            <a:ext cx="31572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カラーバリエーション</a:t>
            </a:r>
          </a:p>
        </p:txBody>
      </p:sp>
      <p:grpSp>
        <p:nvGrpSpPr>
          <p:cNvPr id="23" name="グループ化 22">
            <a:extLst>
              <a:ext uri="{FF2B5EF4-FFF2-40B4-BE49-F238E27FC236}">
                <a16:creationId xmlns:a16="http://schemas.microsoft.com/office/drawing/2014/main" id="{6490F00E-F9D4-8B3B-3C85-5FF171F20E66}"/>
              </a:ext>
            </a:extLst>
          </p:cNvPr>
          <p:cNvGrpSpPr/>
          <p:nvPr/>
        </p:nvGrpSpPr>
        <p:grpSpPr>
          <a:xfrm>
            <a:off x="8948841" y="812868"/>
            <a:ext cx="772906" cy="200055"/>
            <a:chOff x="5597821" y="2873948"/>
            <a:chExt cx="1499718" cy="475569"/>
          </a:xfrm>
        </p:grpSpPr>
        <p:sp>
          <p:nvSpPr>
            <p:cNvPr id="24" name="正方形/長方形 23">
              <a:extLst>
                <a:ext uri="{FF2B5EF4-FFF2-40B4-BE49-F238E27FC236}">
                  <a16:creationId xmlns:a16="http://schemas.microsoft.com/office/drawing/2014/main" id="{86ECE5BC-8E99-2E4B-4ABF-967E16ACB068}"/>
                </a:ext>
              </a:extLst>
            </p:cNvPr>
            <p:cNvSpPr/>
            <p:nvPr/>
          </p:nvSpPr>
          <p:spPr>
            <a:xfrm>
              <a:off x="6502400" y="2997200"/>
              <a:ext cx="469900" cy="203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25" name="テキスト ボックス 24">
              <a:extLst>
                <a:ext uri="{FF2B5EF4-FFF2-40B4-BE49-F238E27FC236}">
                  <a16:creationId xmlns:a16="http://schemas.microsoft.com/office/drawing/2014/main" id="{459D9052-D1D9-159C-8A83-B1B0803E26BD}"/>
                </a:ext>
              </a:extLst>
            </p:cNvPr>
            <p:cNvSpPr txBox="1"/>
            <p:nvPr/>
          </p:nvSpPr>
          <p:spPr>
            <a:xfrm>
              <a:off x="6387743" y="2873948"/>
              <a:ext cx="709796" cy="388179"/>
            </a:xfrm>
            <a:prstGeom prst="rect">
              <a:avLst/>
            </a:prstGeom>
            <a:noFill/>
          </p:spPr>
          <p:txBody>
            <a:bodyPr wrap="none" rtlCol="0">
              <a:spAutoFit/>
            </a:bodyPr>
            <a:lstStyle/>
            <a:p>
              <a:pPr algn="ctr"/>
              <a:r>
                <a:rPr kumimoji="1" lang="en-US" altLang="ja-JP" sz="700" dirty="0">
                  <a:solidFill>
                    <a:schemeClr val="bg1"/>
                  </a:solidFill>
                </a:rPr>
                <a:t>NEW</a:t>
              </a:r>
              <a:endParaRPr kumimoji="1" lang="ja-JP" altLang="en-US" sz="700" dirty="0">
                <a:solidFill>
                  <a:schemeClr val="bg1"/>
                </a:solidFill>
              </a:endParaRPr>
            </a:p>
          </p:txBody>
        </p:sp>
        <p:sp>
          <p:nvSpPr>
            <p:cNvPr id="26" name="テキスト ボックス 25">
              <a:extLst>
                <a:ext uri="{FF2B5EF4-FFF2-40B4-BE49-F238E27FC236}">
                  <a16:creationId xmlns:a16="http://schemas.microsoft.com/office/drawing/2014/main" id="{04F2AC5B-B2A4-B497-A916-CA91950BC721}"/>
                </a:ext>
              </a:extLst>
            </p:cNvPr>
            <p:cNvSpPr txBox="1"/>
            <p:nvPr/>
          </p:nvSpPr>
          <p:spPr>
            <a:xfrm>
              <a:off x="5597821" y="2873948"/>
              <a:ext cx="1055053" cy="475569"/>
            </a:xfrm>
            <a:prstGeom prst="rect">
              <a:avLst/>
            </a:prstGeom>
            <a:noFill/>
          </p:spPr>
          <p:txBody>
            <a:bodyPr wrap="none" rtlCol="0">
              <a:spAutoFit/>
            </a:bodyPr>
            <a:lstStyle/>
            <a:p>
              <a:pPr algn="ctr"/>
              <a:r>
                <a:rPr kumimoji="1" lang="ja-JP" altLang="en-US" sz="700" b="1" dirty="0">
                  <a:solidFill>
                    <a:srgbClr val="C00000"/>
                  </a:solidFill>
                </a:rPr>
                <a:t>赤文字＝</a:t>
              </a:r>
            </a:p>
          </p:txBody>
        </p:sp>
      </p:grpSp>
      <p:grpSp>
        <p:nvGrpSpPr>
          <p:cNvPr id="27" name="グループ化 26">
            <a:extLst>
              <a:ext uri="{FF2B5EF4-FFF2-40B4-BE49-F238E27FC236}">
                <a16:creationId xmlns:a16="http://schemas.microsoft.com/office/drawing/2014/main" id="{55534A7F-9E58-0AAE-FEF0-6329B351EDAA}"/>
              </a:ext>
            </a:extLst>
          </p:cNvPr>
          <p:cNvGrpSpPr/>
          <p:nvPr/>
        </p:nvGrpSpPr>
        <p:grpSpPr>
          <a:xfrm>
            <a:off x="6710157" y="1079744"/>
            <a:ext cx="3003704" cy="1429582"/>
            <a:chOff x="6710157" y="989252"/>
            <a:chExt cx="3639936" cy="1732390"/>
          </a:xfrm>
        </p:grpSpPr>
        <p:pic>
          <p:nvPicPr>
            <p:cNvPr id="28" name="図 27">
              <a:extLst>
                <a:ext uri="{FF2B5EF4-FFF2-40B4-BE49-F238E27FC236}">
                  <a16:creationId xmlns:a16="http://schemas.microsoft.com/office/drawing/2014/main" id="{F2902C89-74AF-EF4C-E2CF-E5F73A15412A}"/>
                </a:ext>
              </a:extLst>
            </p:cNvPr>
            <p:cNvPicPr>
              <a:picLocks noChangeAspect="1"/>
            </p:cNvPicPr>
            <p:nvPr/>
          </p:nvPicPr>
          <p:blipFill rotWithShape="1">
            <a:blip r:embed="rId18">
              <a:extLst>
                <a:ext uri="{28A0092B-C50C-407E-A947-70E740481C1C}">
                  <a14:useLocalDpi xmlns:a14="http://schemas.microsoft.com/office/drawing/2010/main" val="0"/>
                </a:ext>
              </a:extLst>
            </a:blip>
            <a:srcRect l="2141" t="60065" r="75692" b="25191"/>
            <a:stretch/>
          </p:blipFill>
          <p:spPr>
            <a:xfrm rot="5400000">
              <a:off x="9714282" y="1023859"/>
              <a:ext cx="627379" cy="558165"/>
            </a:xfrm>
            <a:prstGeom prst="rect">
              <a:avLst/>
            </a:prstGeom>
          </p:spPr>
        </p:pic>
        <p:sp>
          <p:nvSpPr>
            <p:cNvPr id="29" name="正方形/長方形 28">
              <a:extLst>
                <a:ext uri="{FF2B5EF4-FFF2-40B4-BE49-F238E27FC236}">
                  <a16:creationId xmlns:a16="http://schemas.microsoft.com/office/drawing/2014/main" id="{ADF7575E-3EEF-F041-7E2C-18B8B35A9A35}"/>
                </a:ext>
              </a:extLst>
            </p:cNvPr>
            <p:cNvSpPr/>
            <p:nvPr/>
          </p:nvSpPr>
          <p:spPr>
            <a:xfrm>
              <a:off x="9731295" y="1621932"/>
              <a:ext cx="618798" cy="186484"/>
            </a:xfrm>
            <a:prstGeom prst="rect">
              <a:avLst/>
            </a:prstGeom>
          </p:spPr>
          <p:txBody>
            <a:bodyPr wrap="square" lIns="0" tIns="0" rIns="0" bIns="0">
              <a:spAutoFit/>
            </a:bodyPr>
            <a:lstStyle/>
            <a:p>
              <a:pPr fontAlgn="base">
                <a:spcBef>
                  <a:spcPct val="0"/>
                </a:spcBef>
                <a:spcAft>
                  <a:spcPct val="0"/>
                </a:spcAft>
                <a:defRPr/>
              </a:pPr>
              <a:r>
                <a:rPr lang="ja-JP" altLang="en-US" sz="500" dirty="0">
                  <a:latin typeface="ＭＳ Ｐゴシック" panose="020B0600070205080204" pitchFamily="50" charset="-128"/>
                </a:rPr>
                <a:t>グレージュ</a:t>
              </a:r>
              <a:endParaRPr lang="en-US" altLang="ja-JP" sz="500" dirty="0">
                <a:latin typeface="ＭＳ Ｐゴシック" panose="020B0600070205080204" pitchFamily="50" charset="-128"/>
              </a:endParaRPr>
            </a:p>
            <a:p>
              <a:pPr fontAlgn="base">
                <a:spcBef>
                  <a:spcPct val="0"/>
                </a:spcBef>
                <a:spcAft>
                  <a:spcPct val="0"/>
                </a:spcAft>
                <a:defRPr/>
              </a:pPr>
              <a:r>
                <a:rPr lang="ja-JP" altLang="en-US" sz="500" dirty="0">
                  <a:latin typeface="ＭＳ Ｐゴシック" panose="020B0600070205080204" pitchFamily="50" charset="-128"/>
                </a:rPr>
                <a:t>アッシュ柄</a:t>
              </a:r>
              <a:endParaRPr lang="ja-JP" altLang="en-US" sz="500" kern="0" dirty="0">
                <a:latin typeface="ＭＳ Ｐゴシック" panose="020B0600070205080204" pitchFamily="50" charset="-128"/>
              </a:endParaRPr>
            </a:p>
          </p:txBody>
        </p:sp>
        <p:pic>
          <p:nvPicPr>
            <p:cNvPr id="30" name="Picture 18" descr="http://www2.panasonic.biz/es/sumai/gazou/bicon/CA171AHND-PA0050504_0003.jpg">
              <a:extLst>
                <a:ext uri="{FF2B5EF4-FFF2-40B4-BE49-F238E27FC236}">
                  <a16:creationId xmlns:a16="http://schemas.microsoft.com/office/drawing/2014/main" id="{B5B71E09-56C3-6038-A339-661264EA1ED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tretch/>
          </p:blipFill>
          <p:spPr bwMode="auto">
            <a:xfrm>
              <a:off x="6710157" y="991191"/>
              <a:ext cx="557149" cy="63845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descr="http://www2.panasonic.biz/es/sumai/gazou/bicon/CA141AHND-PA0051398.jpg">
              <a:extLst>
                <a:ext uri="{FF2B5EF4-FFF2-40B4-BE49-F238E27FC236}">
                  <a16:creationId xmlns:a16="http://schemas.microsoft.com/office/drawing/2014/main" id="{A836336C-BD21-439E-39BB-391F08A52A7D}"/>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b="51"/>
            <a:stretch/>
          </p:blipFill>
          <p:spPr bwMode="auto">
            <a:xfrm rot="16200000">
              <a:off x="7274075" y="1031846"/>
              <a:ext cx="638460" cy="5571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2" descr="http://www2.panasonic.biz/es/sumai/gazou/bicon/CA141AHND-PA0051399.jpg">
              <a:extLst>
                <a:ext uri="{FF2B5EF4-FFF2-40B4-BE49-F238E27FC236}">
                  <a16:creationId xmlns:a16="http://schemas.microsoft.com/office/drawing/2014/main" id="{35AE297A-1E81-019C-5DFA-078A71CEC1E8}"/>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b="51"/>
            <a:stretch/>
          </p:blipFill>
          <p:spPr bwMode="auto">
            <a:xfrm rot="16200000">
              <a:off x="7879459" y="1031381"/>
              <a:ext cx="636841" cy="5571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0" descr="http://www2.panasonic.biz/es/sumai/gazou/bicon/CA141AHND-PA0051401.jpg">
              <a:extLst>
                <a:ext uri="{FF2B5EF4-FFF2-40B4-BE49-F238E27FC236}">
                  <a16:creationId xmlns:a16="http://schemas.microsoft.com/office/drawing/2014/main" id="{C2FB2322-50D6-1C38-A565-56378BC0DC56}"/>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b="51"/>
            <a:stretch/>
          </p:blipFill>
          <p:spPr bwMode="auto">
            <a:xfrm rot="16200000">
              <a:off x="9094787" y="1032730"/>
              <a:ext cx="638460" cy="5571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2" descr="http://www2.panasonic.biz/es/sumai/gazou/bicon/CA141AHND-PA0051402.jpg">
              <a:extLst>
                <a:ext uri="{FF2B5EF4-FFF2-40B4-BE49-F238E27FC236}">
                  <a16:creationId xmlns:a16="http://schemas.microsoft.com/office/drawing/2014/main" id="{1EBDA119-F7FF-118E-D897-DB9FA777A2C1}"/>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b="51"/>
            <a:stretch/>
          </p:blipFill>
          <p:spPr bwMode="auto">
            <a:xfrm rot="16200000">
              <a:off x="7898098" y="1929977"/>
              <a:ext cx="638460" cy="55715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http://www2.panasonic.biz/es/sumai/gazou/bicon/CA152AHND-PA0050150.jpg">
              <a:extLst>
                <a:ext uri="{FF2B5EF4-FFF2-40B4-BE49-F238E27FC236}">
                  <a16:creationId xmlns:a16="http://schemas.microsoft.com/office/drawing/2014/main" id="{E06DD848-6F01-2A58-8173-A1C261E73DD4}"/>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r="51"/>
            <a:stretch/>
          </p:blipFill>
          <p:spPr bwMode="auto">
            <a:xfrm>
              <a:off x="8543325" y="1889323"/>
              <a:ext cx="557149" cy="63845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6" descr="http://www2.panasonic.biz/es/sumai/gazou/bicon/CA141AHND-PA0051403.jpg">
              <a:extLst>
                <a:ext uri="{FF2B5EF4-FFF2-40B4-BE49-F238E27FC236}">
                  <a16:creationId xmlns:a16="http://schemas.microsoft.com/office/drawing/2014/main" id="{F3B55B91-29ED-0DFB-FE28-8B8A779E590D}"/>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r="51"/>
            <a:stretch/>
          </p:blipFill>
          <p:spPr bwMode="auto">
            <a:xfrm>
              <a:off x="9147899" y="1889323"/>
              <a:ext cx="557149" cy="638459"/>
            </a:xfrm>
            <a:prstGeom prst="rect">
              <a:avLst/>
            </a:prstGeom>
            <a:noFill/>
            <a:extLst>
              <a:ext uri="{909E8E84-426E-40DD-AFC4-6F175D3DCCD1}">
                <a14:hiddenFill xmlns:a14="http://schemas.microsoft.com/office/drawing/2010/main">
                  <a:solidFill>
                    <a:srgbClr val="FFFFFF"/>
                  </a:solidFill>
                </a14:hiddenFill>
              </a:ext>
            </a:extLst>
          </p:spPr>
        </p:pic>
        <p:sp>
          <p:nvSpPr>
            <p:cNvPr id="37" name="正方形/長方形 36">
              <a:extLst>
                <a:ext uri="{FF2B5EF4-FFF2-40B4-BE49-F238E27FC236}">
                  <a16:creationId xmlns:a16="http://schemas.microsoft.com/office/drawing/2014/main" id="{61F04BCB-AF22-F711-1424-1923A651434E}"/>
                </a:ext>
              </a:extLst>
            </p:cNvPr>
            <p:cNvSpPr/>
            <p:nvPr/>
          </p:nvSpPr>
          <p:spPr>
            <a:xfrm>
              <a:off x="6710157" y="1630903"/>
              <a:ext cx="686901" cy="18648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ソフト</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ウォールナット柄</a:t>
              </a:r>
            </a:p>
          </p:txBody>
        </p:sp>
        <p:sp>
          <p:nvSpPr>
            <p:cNvPr id="38" name="正方形/長方形 37">
              <a:extLst>
                <a:ext uri="{FF2B5EF4-FFF2-40B4-BE49-F238E27FC236}">
                  <a16:creationId xmlns:a16="http://schemas.microsoft.com/office/drawing/2014/main" id="{52DE6167-6772-EF75-3194-17C408D97C09}"/>
                </a:ext>
              </a:extLst>
            </p:cNvPr>
            <p:cNvSpPr/>
            <p:nvPr/>
          </p:nvSpPr>
          <p:spPr>
            <a:xfrm>
              <a:off x="7314729" y="1630904"/>
              <a:ext cx="686901"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ウォールナット柄</a:t>
              </a:r>
            </a:p>
          </p:txBody>
        </p:sp>
        <p:sp>
          <p:nvSpPr>
            <p:cNvPr id="39" name="正方形/長方形 38">
              <a:extLst>
                <a:ext uri="{FF2B5EF4-FFF2-40B4-BE49-F238E27FC236}">
                  <a16:creationId xmlns:a16="http://schemas.microsoft.com/office/drawing/2014/main" id="{B45DB9FF-5945-FA2B-3054-AC4944321414}"/>
                </a:ext>
              </a:extLst>
            </p:cNvPr>
            <p:cNvSpPr/>
            <p:nvPr/>
          </p:nvSpPr>
          <p:spPr>
            <a:xfrm>
              <a:off x="7919304" y="1630904"/>
              <a:ext cx="427133"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チェリー柄</a:t>
              </a:r>
            </a:p>
          </p:txBody>
        </p:sp>
        <p:sp>
          <p:nvSpPr>
            <p:cNvPr id="40" name="正方形/長方形 39">
              <a:extLst>
                <a:ext uri="{FF2B5EF4-FFF2-40B4-BE49-F238E27FC236}">
                  <a16:creationId xmlns:a16="http://schemas.microsoft.com/office/drawing/2014/main" id="{339E75C5-53C3-A64D-8C06-9F6DE7166424}"/>
                </a:ext>
              </a:extLst>
            </p:cNvPr>
            <p:cNvSpPr/>
            <p:nvPr/>
          </p:nvSpPr>
          <p:spPr>
            <a:xfrm>
              <a:off x="8546039" y="1640344"/>
              <a:ext cx="545002" cy="76944"/>
            </a:xfrm>
            <a:prstGeom prst="rect">
              <a:avLst/>
            </a:prstGeom>
          </p:spPr>
          <p:txBody>
            <a:bodyPr wrap="square" lIns="0" tIns="0" rIns="0" bIns="0">
              <a:spAutoFit/>
            </a:bodyPr>
            <a:lstStyle/>
            <a:p>
              <a:pPr fontAlgn="base">
                <a:spcBef>
                  <a:spcPct val="0"/>
                </a:spcBef>
                <a:spcAft>
                  <a:spcPct val="0"/>
                </a:spcAft>
                <a:defRPr/>
              </a:pPr>
              <a:r>
                <a:rPr lang="ja-JP" altLang="en-US" sz="500" dirty="0">
                  <a:latin typeface="ＭＳ Ｐゴシック" panose="020B0600070205080204" pitchFamily="50" charset="-128"/>
                </a:rPr>
                <a:t>イデアオーク柄</a:t>
              </a:r>
              <a:endParaRPr lang="ja-JP" altLang="en-US" sz="500" kern="0" dirty="0">
                <a:latin typeface="ＭＳ Ｐゴシック" panose="020B0600070205080204" pitchFamily="50" charset="-128"/>
              </a:endParaRPr>
            </a:p>
          </p:txBody>
        </p:sp>
        <p:sp>
          <p:nvSpPr>
            <p:cNvPr id="41" name="正方形/長方形 40">
              <a:extLst>
                <a:ext uri="{FF2B5EF4-FFF2-40B4-BE49-F238E27FC236}">
                  <a16:creationId xmlns:a16="http://schemas.microsoft.com/office/drawing/2014/main" id="{4A9DB3F9-3992-A80B-E20D-D4C072DA50E0}"/>
                </a:ext>
              </a:extLst>
            </p:cNvPr>
            <p:cNvSpPr/>
            <p:nvPr/>
          </p:nvSpPr>
          <p:spPr>
            <a:xfrm>
              <a:off x="9206824" y="1636209"/>
              <a:ext cx="417344"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メープル柄</a:t>
              </a:r>
            </a:p>
          </p:txBody>
        </p:sp>
        <p:sp>
          <p:nvSpPr>
            <p:cNvPr id="42" name="正方形/長方形 41">
              <a:extLst>
                <a:ext uri="{FF2B5EF4-FFF2-40B4-BE49-F238E27FC236}">
                  <a16:creationId xmlns:a16="http://schemas.microsoft.com/office/drawing/2014/main" id="{CD014E57-7123-9A4B-58BB-13F01713B6A8}"/>
                </a:ext>
              </a:extLst>
            </p:cNvPr>
            <p:cNvSpPr/>
            <p:nvPr/>
          </p:nvSpPr>
          <p:spPr>
            <a:xfrm>
              <a:off x="7938750" y="2533457"/>
              <a:ext cx="644837" cy="18648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オーク柄</a:t>
              </a:r>
            </a:p>
          </p:txBody>
        </p:sp>
        <p:sp>
          <p:nvSpPr>
            <p:cNvPr id="43" name="正方形/長方形 42">
              <a:extLst>
                <a:ext uri="{FF2B5EF4-FFF2-40B4-BE49-F238E27FC236}">
                  <a16:creationId xmlns:a16="http://schemas.microsoft.com/office/drawing/2014/main" id="{ABBFC5E6-EA2E-D100-2C4B-CF57805ED014}"/>
                </a:ext>
              </a:extLst>
            </p:cNvPr>
            <p:cNvSpPr/>
            <p:nvPr/>
          </p:nvSpPr>
          <p:spPr>
            <a:xfrm>
              <a:off x="8543325" y="2533457"/>
              <a:ext cx="703756" cy="18648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アッシュ柄</a:t>
              </a:r>
            </a:p>
          </p:txBody>
        </p:sp>
        <p:sp>
          <p:nvSpPr>
            <p:cNvPr id="44" name="正方形/長方形 43">
              <a:extLst>
                <a:ext uri="{FF2B5EF4-FFF2-40B4-BE49-F238E27FC236}">
                  <a16:creationId xmlns:a16="http://schemas.microsoft.com/office/drawing/2014/main" id="{21B9468E-5A14-13B3-63C1-087F8C92ED89}"/>
                </a:ext>
              </a:extLst>
            </p:cNvPr>
            <p:cNvSpPr/>
            <p:nvPr/>
          </p:nvSpPr>
          <p:spPr>
            <a:xfrm>
              <a:off x="9147899" y="2533457"/>
              <a:ext cx="634673" cy="18648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しっくい</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ホワイト柄</a:t>
              </a:r>
            </a:p>
          </p:txBody>
        </p:sp>
        <p:sp>
          <p:nvSpPr>
            <p:cNvPr id="45" name="正方形/長方形 44">
              <a:extLst>
                <a:ext uri="{FF2B5EF4-FFF2-40B4-BE49-F238E27FC236}">
                  <a16:creationId xmlns:a16="http://schemas.microsoft.com/office/drawing/2014/main" id="{8C8B97D0-56FC-4B9E-08B3-9BBAA40EE3D1}"/>
                </a:ext>
              </a:extLst>
            </p:cNvPr>
            <p:cNvSpPr/>
            <p:nvPr/>
          </p:nvSpPr>
          <p:spPr>
            <a:xfrm>
              <a:off x="7297922" y="2527783"/>
              <a:ext cx="618798" cy="93242"/>
            </a:xfrm>
            <a:prstGeom prst="rect">
              <a:avLst/>
            </a:prstGeom>
          </p:spPr>
          <p:txBody>
            <a:bodyPr wrap="square" lIns="0" tIns="0" rIns="0" bIns="0">
              <a:spAutoFit/>
            </a:bodyPr>
            <a:lstStyle/>
            <a:p>
              <a:pPr fontAlgn="base">
                <a:spcBef>
                  <a:spcPct val="0"/>
                </a:spcBef>
                <a:spcAft>
                  <a:spcPct val="0"/>
                </a:spcAft>
                <a:defRPr/>
              </a:pPr>
              <a:r>
                <a:rPr lang="ja-JP" altLang="en-US" sz="500" dirty="0">
                  <a:latin typeface="ＭＳ Ｐゴシック" panose="020B0600070205080204" pitchFamily="50" charset="-128"/>
                </a:rPr>
                <a:t>ラピスグレー柄</a:t>
              </a:r>
              <a:endParaRPr lang="ja-JP" altLang="en-US" sz="500" kern="0" dirty="0">
                <a:latin typeface="ＭＳ Ｐゴシック" panose="020B0600070205080204" pitchFamily="50" charset="-128"/>
              </a:endParaRPr>
            </a:p>
          </p:txBody>
        </p:sp>
        <p:pic>
          <p:nvPicPr>
            <p:cNvPr id="46" name="図 45">
              <a:extLst>
                <a:ext uri="{FF2B5EF4-FFF2-40B4-BE49-F238E27FC236}">
                  <a16:creationId xmlns:a16="http://schemas.microsoft.com/office/drawing/2014/main" id="{42F9607F-F5E9-6402-E1DF-E6A40961F51C}"/>
                </a:ext>
              </a:extLst>
            </p:cNvPr>
            <p:cNvPicPr>
              <a:picLocks noChangeAspect="1"/>
            </p:cNvPicPr>
            <p:nvPr/>
          </p:nvPicPr>
          <p:blipFill rotWithShape="1">
            <a:blip r:embed="rId26">
              <a:extLst>
                <a:ext uri="{28A0092B-C50C-407E-A947-70E740481C1C}">
                  <a14:useLocalDpi xmlns:a14="http://schemas.microsoft.com/office/drawing/2010/main" val="0"/>
                </a:ext>
              </a:extLst>
            </a:blip>
            <a:srcRect l="368" t="85542" r="77464"/>
            <a:stretch/>
          </p:blipFill>
          <p:spPr>
            <a:xfrm rot="5400000">
              <a:off x="8489965" y="1036732"/>
              <a:ext cx="627380" cy="548640"/>
            </a:xfrm>
            <a:prstGeom prst="rect">
              <a:avLst/>
            </a:prstGeom>
          </p:spPr>
        </p:pic>
        <p:pic>
          <p:nvPicPr>
            <p:cNvPr id="47" name="図 46">
              <a:extLst>
                <a:ext uri="{FF2B5EF4-FFF2-40B4-BE49-F238E27FC236}">
                  <a16:creationId xmlns:a16="http://schemas.microsoft.com/office/drawing/2014/main" id="{0D9AC031-7395-1BB5-09D0-B8B1EE809A44}"/>
                </a:ext>
              </a:extLst>
            </p:cNvPr>
            <p:cNvPicPr>
              <a:picLocks noChangeAspect="1"/>
            </p:cNvPicPr>
            <p:nvPr/>
          </p:nvPicPr>
          <p:blipFill>
            <a:blip r:embed="rId27"/>
            <a:srcRect l="22983" t="29692" r="17791" b="20393"/>
            <a:stretch>
              <a:fillRect/>
            </a:stretch>
          </p:blipFill>
          <p:spPr>
            <a:xfrm>
              <a:off x="7320566" y="1898762"/>
              <a:ext cx="557150" cy="626172"/>
            </a:xfrm>
            <a:prstGeom prst="rect">
              <a:avLst/>
            </a:prstGeom>
          </p:spPr>
        </p:pic>
        <p:grpSp>
          <p:nvGrpSpPr>
            <p:cNvPr id="48" name="グループ化 47">
              <a:extLst>
                <a:ext uri="{FF2B5EF4-FFF2-40B4-BE49-F238E27FC236}">
                  <a16:creationId xmlns:a16="http://schemas.microsoft.com/office/drawing/2014/main" id="{8289125E-35EA-E45B-9AA9-E24A98F83B89}"/>
                </a:ext>
              </a:extLst>
            </p:cNvPr>
            <p:cNvGrpSpPr/>
            <p:nvPr/>
          </p:nvGrpSpPr>
          <p:grpSpPr>
            <a:xfrm>
              <a:off x="6720218" y="1893605"/>
              <a:ext cx="618798" cy="828037"/>
              <a:chOff x="6182686" y="1886229"/>
              <a:chExt cx="618798" cy="828037"/>
            </a:xfrm>
          </p:grpSpPr>
          <p:pic>
            <p:nvPicPr>
              <p:cNvPr id="49" name="図 48">
                <a:extLst>
                  <a:ext uri="{FF2B5EF4-FFF2-40B4-BE49-F238E27FC236}">
                    <a16:creationId xmlns:a16="http://schemas.microsoft.com/office/drawing/2014/main" id="{359246F3-909B-49C6-F653-6439EDDC93F9}"/>
                  </a:ext>
                </a:extLst>
              </p:cNvPr>
              <p:cNvPicPr>
                <a:picLocks noChangeAspect="1"/>
              </p:cNvPicPr>
              <p:nvPr/>
            </p:nvPicPr>
            <p:blipFill>
              <a:blip r:embed="rId28"/>
              <a:srcRect l="17011" t="29506" r="23794" b="19955"/>
              <a:stretch>
                <a:fillRect/>
              </a:stretch>
            </p:blipFill>
            <p:spPr>
              <a:xfrm>
                <a:off x="6183678" y="1886229"/>
                <a:ext cx="560109" cy="637787"/>
              </a:xfrm>
              <a:prstGeom prst="rect">
                <a:avLst/>
              </a:prstGeom>
            </p:spPr>
          </p:pic>
          <p:sp>
            <p:nvSpPr>
              <p:cNvPr id="50" name="正方形/長方形 49">
                <a:extLst>
                  <a:ext uri="{FF2B5EF4-FFF2-40B4-BE49-F238E27FC236}">
                    <a16:creationId xmlns:a16="http://schemas.microsoft.com/office/drawing/2014/main" id="{0A8491F3-25D6-1059-892D-79ED7B2C5101}"/>
                  </a:ext>
                </a:extLst>
              </p:cNvPr>
              <p:cNvSpPr/>
              <p:nvPr/>
            </p:nvSpPr>
            <p:spPr>
              <a:xfrm>
                <a:off x="6182686" y="2527782"/>
                <a:ext cx="618798" cy="186484"/>
              </a:xfrm>
              <a:prstGeom prst="rect">
                <a:avLst/>
              </a:prstGeom>
            </p:spPr>
            <p:txBody>
              <a:bodyPr wrap="square" lIns="0" tIns="0" rIns="0" bIns="0">
                <a:spAutoFit/>
              </a:bodyPr>
              <a:lstStyle/>
              <a:p>
                <a:pPr fontAlgn="base">
                  <a:spcBef>
                    <a:spcPct val="0"/>
                  </a:spcBef>
                  <a:spcAft>
                    <a:spcPct val="0"/>
                  </a:spcAft>
                  <a:defRPr/>
                </a:pPr>
                <a:r>
                  <a:rPr lang="ja-JP" altLang="en-US" sz="500" dirty="0">
                    <a:latin typeface="ＭＳ Ｐゴシック" panose="020B0600070205080204" pitchFamily="50" charset="-128"/>
                  </a:rPr>
                  <a:t>グレージュ</a:t>
                </a:r>
                <a:endParaRPr lang="en-US" altLang="ja-JP" sz="500" dirty="0">
                  <a:latin typeface="ＭＳ Ｐゴシック" panose="020B0600070205080204" pitchFamily="50" charset="-128"/>
                </a:endParaRPr>
              </a:p>
              <a:p>
                <a:pPr fontAlgn="base">
                  <a:spcBef>
                    <a:spcPct val="0"/>
                  </a:spcBef>
                  <a:spcAft>
                    <a:spcPct val="0"/>
                  </a:spcAft>
                  <a:defRPr/>
                </a:pPr>
                <a:r>
                  <a:rPr lang="ja-JP" altLang="en-US" sz="500" dirty="0">
                    <a:latin typeface="ＭＳ Ｐゴシック" panose="020B0600070205080204" pitchFamily="50" charset="-128"/>
                  </a:rPr>
                  <a:t>オーク柄</a:t>
                </a:r>
                <a:endParaRPr lang="ja-JP" altLang="en-US" sz="500" kern="0" dirty="0">
                  <a:latin typeface="ＭＳ Ｐゴシック" panose="020B0600070205080204" pitchFamily="50" charset="-128"/>
                </a:endParaRPr>
              </a:p>
            </p:txBody>
          </p:sp>
        </p:grpSp>
      </p:grpSp>
    </p:spTree>
    <p:extLst>
      <p:ext uri="{BB962C8B-B14F-4D97-AF65-F5344CB8AC3E}">
        <p14:creationId xmlns:p14="http://schemas.microsoft.com/office/powerpoint/2010/main" val="2193912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a:extLst>
              <a:ext uri="{28A0092B-C50C-407E-A947-70E740481C1C}">
                <a14:useLocalDpi xmlns:a14="http://schemas.microsoft.com/office/drawing/2010/main" val="0"/>
              </a:ext>
            </a:extLst>
          </a:blip>
          <a:srcRect l="15036" t="14841" r="25656" b="10934"/>
          <a:stretch/>
        </p:blipFill>
        <p:spPr>
          <a:xfrm>
            <a:off x="142875" y="685800"/>
            <a:ext cx="4733925" cy="3980557"/>
          </a:xfrm>
          <a:prstGeom prst="rect">
            <a:avLst/>
          </a:prstGeom>
        </p:spPr>
      </p:pic>
      <p:sp>
        <p:nvSpPr>
          <p:cNvPr id="18" name="Text Box 68"/>
          <p:cNvSpPr txBox="1">
            <a:spLocks noChangeArrowheads="1"/>
          </p:cNvSpPr>
          <p:nvPr/>
        </p:nvSpPr>
        <p:spPr bwMode="auto">
          <a:xfrm>
            <a:off x="2932804" y="4521620"/>
            <a:ext cx="1898650"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a:spcBef>
                <a:spcPct val="50000"/>
              </a:spcBef>
            </a:pPr>
            <a:r>
              <a:rPr lang="en-US" altLang="ja-JP" sz="500" dirty="0">
                <a:solidFill>
                  <a:srgbClr val="FFFFFF"/>
                </a:solidFill>
                <a:latin typeface="ＭＳ Ｐゴシック" pitchFamily="50" charset="-128"/>
              </a:rPr>
              <a:t>※</a:t>
            </a:r>
            <a:r>
              <a:rPr lang="ja-JP" altLang="en-US" sz="500" dirty="0">
                <a:solidFill>
                  <a:srgbClr val="FFFFFF"/>
                </a:solidFill>
                <a:latin typeface="ＭＳ Ｐゴシック" pitchFamily="50" charset="-128"/>
              </a:rPr>
              <a:t>イメージ写真のため実物とは異なる場合がございます。</a:t>
            </a:r>
          </a:p>
        </p:txBody>
      </p:sp>
      <p:grpSp>
        <p:nvGrpSpPr>
          <p:cNvPr id="20" name="グループ化 19"/>
          <p:cNvGrpSpPr/>
          <p:nvPr/>
        </p:nvGrpSpPr>
        <p:grpSpPr>
          <a:xfrm>
            <a:off x="8380630" y="3202566"/>
            <a:ext cx="1231055" cy="1119747"/>
            <a:chOff x="8369399" y="3202566"/>
            <a:chExt cx="1231055" cy="1119747"/>
          </a:xfrm>
        </p:grpSpPr>
        <p:grpSp>
          <p:nvGrpSpPr>
            <p:cNvPr id="21" name="グループ化 20"/>
            <p:cNvGrpSpPr/>
            <p:nvPr/>
          </p:nvGrpSpPr>
          <p:grpSpPr>
            <a:xfrm>
              <a:off x="8663800" y="3202566"/>
              <a:ext cx="330219" cy="1119747"/>
              <a:chOff x="8610397" y="3202566"/>
              <a:chExt cx="330219" cy="1119747"/>
            </a:xfrm>
          </p:grpSpPr>
          <p:sp>
            <p:nvSpPr>
              <p:cNvPr id="31" name="Text Box 27"/>
              <p:cNvSpPr txBox="1">
                <a:spLocks noChangeArrowheads="1"/>
              </p:cNvSpPr>
              <p:nvPr/>
            </p:nvSpPr>
            <p:spPr bwMode="auto">
              <a:xfrm>
                <a:off x="8610397" y="4245369"/>
                <a:ext cx="330219"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spcBef>
                    <a:spcPct val="50000"/>
                  </a:spcBef>
                </a:pPr>
                <a:r>
                  <a:rPr lang="ja-JP" altLang="en-US" sz="500" dirty="0">
                    <a:solidFill>
                      <a:prstClr val="black"/>
                    </a:solidFill>
                  </a:rPr>
                  <a:t>ミディアム色</a:t>
                </a:r>
              </a:p>
            </p:txBody>
          </p:sp>
          <p:pic>
            <p:nvPicPr>
              <p:cNvPr id="32" name="Picture 2" descr="http://www2.panasonic.biz/es/sumai/gazou/bicon/CA141AHND-PA0051318_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r="195"/>
              <a:stretch/>
            </p:blipFill>
            <p:spPr bwMode="auto">
              <a:xfrm>
                <a:off x="8668544" y="3202566"/>
                <a:ext cx="213925" cy="995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グループ化 21"/>
            <p:cNvGrpSpPr/>
            <p:nvPr/>
          </p:nvGrpSpPr>
          <p:grpSpPr>
            <a:xfrm>
              <a:off x="8369399" y="3202566"/>
              <a:ext cx="235642" cy="1119747"/>
              <a:chOff x="8310640" y="3202566"/>
              <a:chExt cx="235642" cy="1119747"/>
            </a:xfrm>
          </p:grpSpPr>
          <p:sp>
            <p:nvSpPr>
              <p:cNvPr id="29" name="Text Box 26"/>
              <p:cNvSpPr txBox="1">
                <a:spLocks noChangeArrowheads="1"/>
              </p:cNvSpPr>
              <p:nvPr/>
            </p:nvSpPr>
            <p:spPr bwMode="auto">
              <a:xfrm>
                <a:off x="8310640" y="4245369"/>
                <a:ext cx="235642"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spcBef>
                    <a:spcPct val="50000"/>
                  </a:spcBef>
                </a:pPr>
                <a:r>
                  <a:rPr lang="ja-JP" altLang="en-US" sz="500" dirty="0">
                    <a:solidFill>
                      <a:prstClr val="black"/>
                    </a:solidFill>
                  </a:rPr>
                  <a:t>ダーク色</a:t>
                </a:r>
              </a:p>
            </p:txBody>
          </p:sp>
          <p:pic>
            <p:nvPicPr>
              <p:cNvPr id="30" name="Picture 4" descr="http://www2.panasonic.biz/es/sumai/gazou/bicon/CA141AHND-PA0051314_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2307" y="3202566"/>
                <a:ext cx="192308" cy="995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グループ化 22"/>
            <p:cNvGrpSpPr/>
            <p:nvPr/>
          </p:nvGrpSpPr>
          <p:grpSpPr>
            <a:xfrm>
              <a:off x="9052778" y="3202566"/>
              <a:ext cx="209994" cy="1119747"/>
              <a:chOff x="9005895" y="3202566"/>
              <a:chExt cx="209994" cy="1119747"/>
            </a:xfrm>
          </p:grpSpPr>
          <p:sp>
            <p:nvSpPr>
              <p:cNvPr id="27" name="Text Box 28"/>
              <p:cNvSpPr txBox="1">
                <a:spLocks noChangeArrowheads="1"/>
              </p:cNvSpPr>
              <p:nvPr/>
            </p:nvSpPr>
            <p:spPr bwMode="auto">
              <a:xfrm>
                <a:off x="9005895" y="4245369"/>
                <a:ext cx="20999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spcBef>
                    <a:spcPct val="50000"/>
                  </a:spcBef>
                </a:pPr>
                <a:r>
                  <a:rPr lang="ja-JP" altLang="en-US" sz="500" dirty="0">
                    <a:solidFill>
                      <a:prstClr val="black"/>
                    </a:solidFill>
                  </a:rPr>
                  <a:t>ライト色</a:t>
                </a:r>
              </a:p>
            </p:txBody>
          </p:sp>
          <p:pic>
            <p:nvPicPr>
              <p:cNvPr id="28" name="Picture 6" descr="http://www2.panasonic.biz/es/sumai/gazou/bicon/CA141AHND-PA0051316_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6071" y="3202566"/>
                <a:ext cx="189642" cy="995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グループ化 23"/>
            <p:cNvGrpSpPr/>
            <p:nvPr/>
          </p:nvGrpSpPr>
          <p:grpSpPr>
            <a:xfrm>
              <a:off x="9321531" y="3202566"/>
              <a:ext cx="278923" cy="1119747"/>
              <a:chOff x="9262772" y="3202566"/>
              <a:chExt cx="278923" cy="1119747"/>
            </a:xfrm>
          </p:grpSpPr>
          <p:sp>
            <p:nvSpPr>
              <p:cNvPr id="25" name="Text Box 29"/>
              <p:cNvSpPr txBox="1">
                <a:spLocks noChangeArrowheads="1"/>
              </p:cNvSpPr>
              <p:nvPr/>
            </p:nvSpPr>
            <p:spPr bwMode="auto">
              <a:xfrm>
                <a:off x="9262772" y="4245369"/>
                <a:ext cx="278923"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spcBef>
                    <a:spcPct val="50000"/>
                  </a:spcBef>
                </a:pPr>
                <a:r>
                  <a:rPr lang="ja-JP" altLang="en-US" sz="500" dirty="0">
                    <a:solidFill>
                      <a:prstClr val="black"/>
                    </a:solidFill>
                  </a:rPr>
                  <a:t>ホワイト色</a:t>
                </a:r>
              </a:p>
            </p:txBody>
          </p:sp>
          <p:pic>
            <p:nvPicPr>
              <p:cNvPr id="26" name="Picture 8" descr="http://www2.panasonic.biz/es/sumai/gazou/bicon/CA141AHND-PA0051317_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5334" y="3202566"/>
                <a:ext cx="193799" cy="9958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4" name="Rectangle 14"/>
          <p:cNvSpPr>
            <a:spLocks noChangeArrowheads="1"/>
          </p:cNvSpPr>
          <p:nvPr/>
        </p:nvSpPr>
        <p:spPr bwMode="auto">
          <a:xfrm>
            <a:off x="8225757" y="2713725"/>
            <a:ext cx="15408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nvGrpSpPr>
          <p:cNvPr id="55" name="グループ化 54"/>
          <p:cNvGrpSpPr/>
          <p:nvPr/>
        </p:nvGrpSpPr>
        <p:grpSpPr>
          <a:xfrm>
            <a:off x="6613069" y="2713725"/>
            <a:ext cx="1540800" cy="1944000"/>
            <a:chOff x="3375788" y="4725988"/>
            <a:chExt cx="1541874" cy="1943999"/>
          </a:xfrm>
        </p:grpSpPr>
        <p:sp>
          <p:nvSpPr>
            <p:cNvPr id="56" name="Rectangle 84"/>
            <p:cNvSpPr>
              <a:spLocks noChangeArrowheads="1"/>
            </p:cNvSpPr>
            <p:nvPr/>
          </p:nvSpPr>
          <p:spPr bwMode="auto">
            <a:xfrm>
              <a:off x="3375788" y="4725988"/>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ベリティスシート</a:t>
              </a:r>
            </a:p>
          </p:txBody>
        </p:sp>
        <p:sp>
          <p:nvSpPr>
            <p:cNvPr id="57" name="Rectangle 14"/>
            <p:cNvSpPr>
              <a:spLocks noChangeArrowheads="1"/>
            </p:cNvSpPr>
            <p:nvPr/>
          </p:nvSpPr>
          <p:spPr bwMode="auto">
            <a:xfrm>
              <a:off x="3376862" y="4726371"/>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pic>
          <p:nvPicPr>
            <p:cNvPr id="58" name="Picture 3" descr="C:\Users\panasonic\Desktop\CA141AHND-PA0053011[1].jpg"/>
            <p:cNvPicPr>
              <a:picLocks noChangeAspect="1" noChangeArrowheads="1"/>
            </p:cNvPicPr>
            <p:nvPr/>
          </p:nvPicPr>
          <p:blipFill rotWithShape="1">
            <a:blip r:embed="rId7">
              <a:extLst>
                <a:ext uri="{28A0092B-C50C-407E-A947-70E740481C1C}">
                  <a14:useLocalDpi xmlns:a14="http://schemas.microsoft.com/office/drawing/2010/main" val="0"/>
                </a:ext>
              </a:extLst>
            </a:blip>
            <a:srcRect b="17"/>
            <a:stretch/>
          </p:blipFill>
          <p:spPr bwMode="auto">
            <a:xfrm>
              <a:off x="3552553" y="5459186"/>
              <a:ext cx="1205185" cy="652728"/>
            </a:xfrm>
            <a:prstGeom prst="rect">
              <a:avLst/>
            </a:prstGeom>
            <a:noFill/>
            <a:extLst>
              <a:ext uri="{909E8E84-426E-40DD-AFC4-6F175D3DCCD1}">
                <a14:hiddenFill xmlns:a14="http://schemas.microsoft.com/office/drawing/2010/main">
                  <a:solidFill>
                    <a:srgbClr val="FFFFFF"/>
                  </a:solidFill>
                </a14:hiddenFill>
              </a:ext>
            </a:extLst>
          </p:spPr>
        </p:pic>
        <p:sp>
          <p:nvSpPr>
            <p:cNvPr id="59" name="Text Box 362"/>
            <p:cNvSpPr txBox="1">
              <a:spLocks noChangeArrowheads="1"/>
            </p:cNvSpPr>
            <p:nvPr/>
          </p:nvSpPr>
          <p:spPr bwMode="auto">
            <a:xfrm>
              <a:off x="3548194" y="6137860"/>
              <a:ext cx="120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marR="0" lvl="0" indent="0" fontAlgn="base">
                <a:lnSpc>
                  <a:spcPct val="100000"/>
                </a:lnSpc>
                <a:spcBef>
                  <a:spcPct val="0"/>
                </a:spcBef>
                <a:spcAft>
                  <a:spcPct val="0"/>
                </a:spcAft>
                <a:buClrTx/>
                <a:buSzTx/>
                <a:buFontTx/>
                <a:buNone/>
                <a:tabLst/>
                <a:defRPr sz="600" b="0" i="0" u="none" strike="noStrike" kern="0" cap="none" spc="0" normalizeH="0" baseline="0">
                  <a:ln>
                    <a:noFill/>
                  </a:ln>
                  <a:solidFill>
                    <a:srgbClr val="000000"/>
                  </a:solidFill>
                  <a:effectLst/>
                  <a:uLnTx/>
                  <a:uFillTx/>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pPr algn="just"/>
              <a:r>
                <a:rPr lang="ja-JP" altLang="en-US" dirty="0"/>
                <a:t>天然木の自然な凹凸を読み取り、　分析し再現することで最適にコントロールされた木肌感をつくりだし</a:t>
              </a:r>
              <a:r>
                <a:rPr lang="ja-JP" altLang="en-US" dirty="0" err="1"/>
                <a:t>ま　</a:t>
              </a:r>
              <a:r>
                <a:rPr lang="ja-JP" altLang="en-US" dirty="0"/>
                <a:t>　した。</a:t>
              </a:r>
            </a:p>
          </p:txBody>
        </p:sp>
        <p:sp>
          <p:nvSpPr>
            <p:cNvPr id="60" name="Text Box 362"/>
            <p:cNvSpPr txBox="1">
              <a:spLocks noChangeArrowheads="1"/>
            </p:cNvSpPr>
            <p:nvPr/>
          </p:nvSpPr>
          <p:spPr bwMode="auto">
            <a:xfrm>
              <a:off x="3548194" y="4945407"/>
              <a:ext cx="1202400" cy="4154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defPPr>
                <a:defRPr lang="ja-JP"/>
              </a:defPPr>
              <a:lvl1pPr marR="0" lvl="0" indent="0" fontAlgn="base">
                <a:lnSpc>
                  <a:spcPct val="100000"/>
                </a:lnSpc>
                <a:spcBef>
                  <a:spcPct val="0"/>
                </a:spcBef>
                <a:spcAft>
                  <a:spcPct val="0"/>
                </a:spcAft>
                <a:buClrTx/>
                <a:buSzTx/>
                <a:buFontTx/>
                <a:buNone/>
                <a:tabLst/>
                <a:defRPr sz="900" b="1" i="0" u="none" strike="noStrike" kern="0" cap="none" spc="0" normalizeH="0" baseline="0">
                  <a:ln>
                    <a:noFill/>
                  </a:ln>
                  <a:solidFill>
                    <a:srgbClr val="000000"/>
                  </a:solidFill>
                  <a:effectLst/>
                  <a:uLnTx/>
                  <a:uFillTx/>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pPr algn="just"/>
              <a:r>
                <a:rPr lang="ja-JP" altLang="en-US" dirty="0"/>
                <a:t>パナソニックが目指したのはより本物らしさを　　感じる自然な「木肌感」。</a:t>
              </a:r>
            </a:p>
          </p:txBody>
        </p:sp>
      </p:grpSp>
      <p:sp>
        <p:nvSpPr>
          <p:cNvPr id="61" name="Rectangle 84"/>
          <p:cNvSpPr>
            <a:spLocks noChangeArrowheads="1"/>
          </p:cNvSpPr>
          <p:nvPr/>
        </p:nvSpPr>
        <p:spPr bwMode="auto">
          <a:xfrm>
            <a:off x="4986338" y="684743"/>
            <a:ext cx="1540800"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デザイン</a:t>
            </a:r>
          </a:p>
        </p:txBody>
      </p:sp>
      <p:sp>
        <p:nvSpPr>
          <p:cNvPr id="62" name="Rectangle 14"/>
          <p:cNvSpPr>
            <a:spLocks noChangeArrowheads="1"/>
          </p:cNvSpPr>
          <p:nvPr/>
        </p:nvSpPr>
        <p:spPr bwMode="auto">
          <a:xfrm>
            <a:off x="4986338" y="684743"/>
            <a:ext cx="1540800" cy="3953932"/>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nvGrpSpPr>
          <p:cNvPr id="67" name="グループ化 66"/>
          <p:cNvGrpSpPr/>
          <p:nvPr/>
        </p:nvGrpSpPr>
        <p:grpSpPr>
          <a:xfrm>
            <a:off x="5161108" y="3434941"/>
            <a:ext cx="1191260" cy="1015384"/>
            <a:chOff x="5204460" y="3434941"/>
            <a:chExt cx="1191260" cy="1015384"/>
          </a:xfrm>
        </p:grpSpPr>
        <p:sp>
          <p:nvSpPr>
            <p:cNvPr id="68" name="正方形/長方形 67"/>
            <p:cNvSpPr/>
            <p:nvPr/>
          </p:nvSpPr>
          <p:spPr>
            <a:xfrm>
              <a:off x="5227118" y="3434941"/>
              <a:ext cx="562655" cy="92333"/>
            </a:xfrm>
            <a:prstGeom prst="rect">
              <a:avLst/>
            </a:prstGeom>
          </p:spPr>
          <p:txBody>
            <a:bodyPr wrap="none" lIns="0" tIns="0" rIns="0" bIns="0">
              <a:spAutoFit/>
            </a:bodyPr>
            <a:lstStyle/>
            <a:p>
              <a:r>
                <a:rPr lang="ja-JP" altLang="en-US" sz="600" dirty="0">
                  <a:solidFill>
                    <a:prstClr val="black"/>
                  </a:solidFill>
                  <a:latin typeface="ＭＳ Ｐゴシック" panose="020B0600070205080204" pitchFamily="50" charset="-128"/>
                </a:rPr>
                <a:t>採光部 標準仕様</a:t>
              </a:r>
            </a:p>
          </p:txBody>
        </p:sp>
        <p:grpSp>
          <p:nvGrpSpPr>
            <p:cNvPr id="69" name="グループ化 68"/>
            <p:cNvGrpSpPr/>
            <p:nvPr/>
          </p:nvGrpSpPr>
          <p:grpSpPr>
            <a:xfrm>
              <a:off x="5301460" y="3607418"/>
              <a:ext cx="997260" cy="842907"/>
              <a:chOff x="5301460" y="3512891"/>
              <a:chExt cx="997260" cy="842907"/>
            </a:xfrm>
          </p:grpSpPr>
          <p:pic>
            <p:nvPicPr>
              <p:cNvPr id="71" name="図 70"/>
              <p:cNvPicPr>
                <a:picLocks noChangeAspect="1"/>
              </p:cNvPicPr>
              <p:nvPr/>
            </p:nvPicPr>
            <p:blipFill rotWithShape="1">
              <a:blip r:embed="rId8">
                <a:extLst>
                  <a:ext uri="{28A0092B-C50C-407E-A947-70E740481C1C}">
                    <a14:useLocalDpi xmlns:a14="http://schemas.microsoft.com/office/drawing/2010/main" val="0"/>
                  </a:ext>
                </a:extLst>
              </a:blip>
              <a:srcRect r="24" b="25"/>
              <a:stretch/>
            </p:blipFill>
            <p:spPr>
              <a:xfrm>
                <a:off x="5301460" y="3512891"/>
                <a:ext cx="997260" cy="588446"/>
              </a:xfrm>
              <a:prstGeom prst="rect">
                <a:avLst/>
              </a:prstGeom>
            </p:spPr>
          </p:pic>
          <p:sp>
            <p:nvSpPr>
              <p:cNvPr id="72" name="正方形/長方形 71"/>
              <p:cNvSpPr/>
              <p:nvPr/>
            </p:nvSpPr>
            <p:spPr>
              <a:xfrm>
                <a:off x="5301460" y="4124966"/>
                <a:ext cx="649217" cy="230832"/>
              </a:xfrm>
              <a:prstGeom prst="rect">
                <a:avLst/>
              </a:prstGeom>
            </p:spPr>
            <p:txBody>
              <a:bodyPr wrap="none" lIns="0" tIns="0" rIns="0" bIns="0">
                <a:spAutoFit/>
              </a:bodyPr>
              <a:lstStyle/>
              <a:p>
                <a:r>
                  <a:rPr lang="ja-JP" altLang="en-US" sz="500" dirty="0">
                    <a:solidFill>
                      <a:prstClr val="black"/>
                    </a:solidFill>
                    <a:latin typeface="ＭＳ Ｐゴシック" panose="020B0600070205080204" pitchFamily="50" charset="-128"/>
                  </a:rPr>
                  <a:t>半透明アクリル板</a:t>
                </a:r>
              </a:p>
              <a:p>
                <a:r>
                  <a:rPr lang="ja-JP" altLang="en-US" sz="500" dirty="0">
                    <a:solidFill>
                      <a:prstClr val="black"/>
                    </a:solidFill>
                    <a:latin typeface="ＭＳ Ｐゴシック" panose="020B0600070205080204" pitchFamily="50" charset="-128"/>
                  </a:rPr>
                  <a:t>（取り外しはできません）</a:t>
                </a:r>
              </a:p>
              <a:p>
                <a:r>
                  <a:rPr lang="ja-JP" altLang="en-US" sz="500" dirty="0">
                    <a:solidFill>
                      <a:prstClr val="black"/>
                    </a:solidFill>
                    <a:latin typeface="ＭＳ Ｐゴシック" panose="020B0600070205080204" pitchFamily="50" charset="-128"/>
                  </a:rPr>
                  <a:t>（表裏はありません）</a:t>
                </a:r>
              </a:p>
            </p:txBody>
          </p:sp>
        </p:grpSp>
        <p:cxnSp>
          <p:nvCxnSpPr>
            <p:cNvPr id="70" name="直線コネクタ 69"/>
            <p:cNvCxnSpPr/>
            <p:nvPr/>
          </p:nvCxnSpPr>
          <p:spPr>
            <a:xfrm>
              <a:off x="5204460" y="3558052"/>
              <a:ext cx="119126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90" name="Text Box 64"/>
          <p:cNvSpPr txBox="1">
            <a:spLocks noChangeArrowheads="1"/>
          </p:cNvSpPr>
          <p:nvPr/>
        </p:nvSpPr>
        <p:spPr bwMode="auto">
          <a:xfrm>
            <a:off x="1568450" y="69371"/>
            <a:ext cx="60453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1200" b="1" dirty="0">
                <a:solidFill>
                  <a:prstClr val="white"/>
                </a:solidFill>
              </a:rPr>
              <a:t>　幅広上吊り引戸　　アウトセット納まり　　ベリティス　　</a:t>
            </a:r>
          </a:p>
        </p:txBody>
      </p:sp>
      <p:sp>
        <p:nvSpPr>
          <p:cNvPr id="4" name="タイトル 3"/>
          <p:cNvSpPr>
            <a:spLocks noGrp="1"/>
          </p:cNvSpPr>
          <p:nvPr>
            <p:ph type="title" idx="4294967295"/>
          </p:nvPr>
        </p:nvSpPr>
        <p:spPr>
          <a:xfrm>
            <a:off x="0" y="-215900"/>
            <a:ext cx="2663825" cy="215900"/>
          </a:xfrm>
        </p:spPr>
        <p:txBody>
          <a:bodyPr wrap="none" lIns="0" tIns="0" rIns="0" bIns="0">
            <a:spAutoFit/>
          </a:bodyPr>
          <a:lstStyle/>
          <a:p>
            <a:r>
              <a:rPr kumimoji="1" lang="ja-JP" altLang="en-US" sz="1400" b="1" dirty="0"/>
              <a:t>幅広上吊り引戸　アウトセット納まり</a:t>
            </a:r>
          </a:p>
        </p:txBody>
      </p:sp>
      <p:grpSp>
        <p:nvGrpSpPr>
          <p:cNvPr id="95" name="グループ化 94"/>
          <p:cNvGrpSpPr/>
          <p:nvPr/>
        </p:nvGrpSpPr>
        <p:grpSpPr>
          <a:xfrm>
            <a:off x="5192814" y="961165"/>
            <a:ext cx="1127848" cy="2101805"/>
            <a:chOff x="6041432" y="961165"/>
            <a:chExt cx="1127848" cy="2101805"/>
          </a:xfrm>
        </p:grpSpPr>
        <p:pic>
          <p:nvPicPr>
            <p:cNvPr id="101" name="図 10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1432" y="961165"/>
              <a:ext cx="1127848" cy="1980000"/>
            </a:xfrm>
            <a:prstGeom prst="rect">
              <a:avLst/>
            </a:prstGeom>
          </p:spPr>
        </p:pic>
        <p:sp>
          <p:nvSpPr>
            <p:cNvPr id="102" name="正方形/長方形 101"/>
            <p:cNvSpPr/>
            <p:nvPr/>
          </p:nvSpPr>
          <p:spPr>
            <a:xfrm>
              <a:off x="6699600" y="2959726"/>
              <a:ext cx="469680" cy="76944"/>
            </a:xfrm>
            <a:prstGeom prst="rect">
              <a:avLst/>
            </a:prstGeom>
          </p:spPr>
          <p:txBody>
            <a:bodyPr wrap="none" lIns="0" tIns="0" rIns="0" bIns="0">
              <a:spAutoFit/>
            </a:bodyPr>
            <a:lstStyle/>
            <a:p>
              <a:r>
                <a:rPr lang="ja-JP" altLang="en-US" sz="500" dirty="0">
                  <a:latin typeface="ＭＳ Ｐゴシック" panose="020B0600070205080204" pitchFamily="50" charset="-128"/>
                  <a:ea typeface="ＭＳ Ｐゴシック" panose="020B0600070205080204" pitchFamily="50" charset="-128"/>
                </a:rPr>
                <a:t>※換気ガラリ付き</a:t>
              </a:r>
            </a:p>
          </p:txBody>
        </p:sp>
        <p:sp>
          <p:nvSpPr>
            <p:cNvPr id="105" name="Text Box 283"/>
            <p:cNvSpPr txBox="1">
              <a:spLocks noChangeArrowheads="1"/>
            </p:cNvSpPr>
            <p:nvPr/>
          </p:nvSpPr>
          <p:spPr bwMode="auto">
            <a:xfrm>
              <a:off x="6041432" y="2970637"/>
              <a:ext cx="115416"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charset="-128"/>
                </a:rPr>
                <a:t>ＫＣ</a:t>
              </a:r>
              <a:endParaRPr lang="en-US" altLang="ja-JP" b="1" dirty="0">
                <a:latin typeface="ＭＳ Ｐゴシック" charset="-128"/>
              </a:endParaRPr>
            </a:p>
          </p:txBody>
        </p:sp>
      </p:grpSp>
      <p:grpSp>
        <p:nvGrpSpPr>
          <p:cNvPr id="9" name="グループ化 8"/>
          <p:cNvGrpSpPr/>
          <p:nvPr/>
        </p:nvGrpSpPr>
        <p:grpSpPr>
          <a:xfrm>
            <a:off x="144572" y="4727316"/>
            <a:ext cx="4773600" cy="1944000"/>
            <a:chOff x="144572" y="4727316"/>
            <a:chExt cx="4773600" cy="1944000"/>
          </a:xfrm>
        </p:grpSpPr>
        <p:pic>
          <p:nvPicPr>
            <p:cNvPr id="7" name="図 6"/>
            <p:cNvPicPr>
              <a:picLocks noChangeAspect="1"/>
            </p:cNvPicPr>
            <p:nvPr/>
          </p:nvPicPr>
          <p:blipFill>
            <a:blip r:embed="rId10"/>
            <a:stretch>
              <a:fillRect/>
            </a:stretch>
          </p:blipFill>
          <p:spPr>
            <a:xfrm>
              <a:off x="272700" y="5186362"/>
              <a:ext cx="1546575" cy="1310689"/>
            </a:xfrm>
            <a:prstGeom prst="rect">
              <a:avLst/>
            </a:prstGeom>
          </p:spPr>
        </p:pic>
        <p:sp>
          <p:nvSpPr>
            <p:cNvPr id="2" name="Rectangle 14"/>
            <p:cNvSpPr>
              <a:spLocks noChangeArrowheads="1"/>
            </p:cNvSpPr>
            <p:nvPr/>
          </p:nvSpPr>
          <p:spPr bwMode="auto">
            <a:xfrm>
              <a:off x="144572" y="4727316"/>
              <a:ext cx="47736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3" name="Rectangle 24"/>
            <p:cNvSpPr>
              <a:spLocks noChangeArrowheads="1"/>
            </p:cNvSpPr>
            <p:nvPr/>
          </p:nvSpPr>
          <p:spPr bwMode="auto">
            <a:xfrm>
              <a:off x="144572" y="4727318"/>
              <a:ext cx="4773600"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prstClr val="white"/>
                  </a:solidFill>
                  <a:latin typeface="ＭＳ Ｐゴシック"/>
                </a:rPr>
                <a:t>アウトセット納まり</a:t>
              </a:r>
              <a:endParaRPr lang="en-US" altLang="ja-JP" sz="800" dirty="0">
                <a:solidFill>
                  <a:prstClr val="white"/>
                </a:solidFill>
                <a:latin typeface="ＭＳ Ｐゴシック"/>
              </a:endParaRPr>
            </a:p>
          </p:txBody>
        </p:sp>
        <p:sp>
          <p:nvSpPr>
            <p:cNvPr id="96" name="正方形/長方形 95"/>
            <p:cNvSpPr/>
            <p:nvPr/>
          </p:nvSpPr>
          <p:spPr>
            <a:xfrm>
              <a:off x="255651" y="4916827"/>
              <a:ext cx="3196513" cy="153888"/>
            </a:xfrm>
            <a:prstGeom prst="rect">
              <a:avLst/>
            </a:prstGeom>
          </p:spPr>
          <p:txBody>
            <a:bodyPr wrap="square" lIns="0" tIns="0" rIns="0" bIns="0">
              <a:spAutoFit/>
            </a:bodyPr>
            <a:lstStyle/>
            <a:p>
              <a:r>
                <a:rPr lang="ja-JP" altLang="en-US" sz="800" dirty="0">
                  <a:latin typeface="ＭＳ Ｐゴシック" panose="020B0600070205080204" pitchFamily="50" charset="-128"/>
                  <a:ea typeface="ＭＳ Ｐゴシック" panose="020B0600070205080204" pitchFamily="50" charset="-128"/>
                </a:rPr>
                <a:t>在宅介護のリフォームに最適な </a:t>
              </a:r>
              <a:r>
                <a:rPr lang="ja-JP" altLang="en-US" sz="1000" b="1" dirty="0">
                  <a:latin typeface="ＭＳ Ｐゴシック" panose="020B0600070205080204" pitchFamily="50" charset="-128"/>
                  <a:ea typeface="ＭＳ Ｐゴシック" panose="020B0600070205080204" pitchFamily="50" charset="-128"/>
                </a:rPr>
                <a:t>「アウトセット納まり」</a:t>
              </a:r>
            </a:p>
          </p:txBody>
        </p:sp>
        <p:sp>
          <p:nvSpPr>
            <p:cNvPr id="97" name="正方形/長方形 96"/>
            <p:cNvSpPr/>
            <p:nvPr/>
          </p:nvSpPr>
          <p:spPr>
            <a:xfrm>
              <a:off x="1951578" y="5189945"/>
              <a:ext cx="2877917" cy="107722"/>
            </a:xfrm>
            <a:prstGeom prst="rect">
              <a:avLst/>
            </a:prstGeom>
          </p:spPr>
          <p:txBody>
            <a:bodyPr wrap="square" lIns="0" tIns="0" rIns="0" bIns="0">
              <a:spAutoFit/>
            </a:bodyPr>
            <a:lstStyle/>
            <a:p>
              <a:r>
                <a:rPr lang="ja-JP" altLang="en-US" sz="700" b="1" dirty="0">
                  <a:latin typeface="ＭＳ Ｐゴシック" panose="020B0600070205080204" pitchFamily="50" charset="-128"/>
                  <a:ea typeface="ＭＳ Ｐゴシック" panose="020B0600070205080204" pitchFamily="50" charset="-128"/>
                </a:rPr>
                <a:t>控え壁のいらないアウトセット納まり。リフォームにおすすめです。</a:t>
              </a:r>
            </a:p>
          </p:txBody>
        </p:sp>
        <p:sp>
          <p:nvSpPr>
            <p:cNvPr id="98" name="正方形/長方形 97"/>
            <p:cNvSpPr/>
            <p:nvPr/>
          </p:nvSpPr>
          <p:spPr>
            <a:xfrm>
              <a:off x="3418427" y="5355268"/>
              <a:ext cx="1318673" cy="369332"/>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控え壁のいらないアウトセット納まり。耐力壁にも対応でき、間取り設計の幅が広がります。また、リフォーム工事の場合でも対応できます。</a:t>
              </a:r>
            </a:p>
          </p:txBody>
        </p:sp>
        <p:sp>
          <p:nvSpPr>
            <p:cNvPr id="99" name="正方形/長方形 98"/>
            <p:cNvSpPr/>
            <p:nvPr/>
          </p:nvSpPr>
          <p:spPr>
            <a:xfrm>
              <a:off x="275178" y="6536988"/>
              <a:ext cx="985238" cy="76944"/>
            </a:xfrm>
            <a:prstGeom prst="rect">
              <a:avLst/>
            </a:prstGeom>
          </p:spPr>
          <p:txBody>
            <a:bodyPr wrap="square" lIns="0" tIns="0" rIns="0" bIns="0">
              <a:spAutoFit/>
            </a:bodyPr>
            <a:lstStyle/>
            <a:p>
              <a:r>
                <a:rPr lang="ja-JP" altLang="en-US" sz="500" dirty="0">
                  <a:latin typeface="ＭＳ Ｐゴシック" panose="020B0600070205080204" pitchFamily="50" charset="-128"/>
                  <a:ea typeface="ＭＳ Ｐゴシック" panose="020B0600070205080204" pitchFamily="50" charset="-128"/>
                </a:rPr>
                <a:t>レール部とすっきり納める幕板仕様。</a:t>
              </a:r>
            </a:p>
          </p:txBody>
        </p:sp>
        <p:sp>
          <p:nvSpPr>
            <p:cNvPr id="127" name="正方形/長方形 126"/>
            <p:cNvSpPr/>
            <p:nvPr/>
          </p:nvSpPr>
          <p:spPr>
            <a:xfrm>
              <a:off x="2540393" y="6573987"/>
              <a:ext cx="2356414" cy="61555"/>
            </a:xfrm>
            <a:prstGeom prst="rect">
              <a:avLst/>
            </a:prstGeom>
          </p:spPr>
          <p:txBody>
            <a:bodyPr wrap="none" lIns="0" tIns="0" rIns="0" bIns="0">
              <a:spAutoFit/>
            </a:bodyPr>
            <a:lstStyle/>
            <a:p>
              <a:r>
                <a:rPr lang="ja-JP" altLang="en-US" sz="400" dirty="0">
                  <a:latin typeface="ＭＳ Ｐゴシック" panose="020B0600070205080204" pitchFamily="50" charset="-128"/>
                  <a:ea typeface="ＭＳ Ｐゴシック" panose="020B0600070205080204" pitchFamily="50" charset="-128"/>
                </a:rPr>
                <a:t>※アウトセット納まり［かってにクローズ（自閉）機構付き］には、床面に取り付けるストッパーが必要となります。</a:t>
              </a:r>
            </a:p>
          </p:txBody>
        </p:sp>
        <p:pic>
          <p:nvPicPr>
            <p:cNvPr id="8" name="図 7"/>
            <p:cNvPicPr>
              <a:picLocks noChangeAspect="1"/>
            </p:cNvPicPr>
            <p:nvPr/>
          </p:nvPicPr>
          <p:blipFill>
            <a:blip r:embed="rId11"/>
            <a:stretch>
              <a:fillRect/>
            </a:stretch>
          </p:blipFill>
          <p:spPr>
            <a:xfrm>
              <a:off x="1943100" y="5362678"/>
              <a:ext cx="1392610" cy="1139722"/>
            </a:xfrm>
            <a:prstGeom prst="rect">
              <a:avLst/>
            </a:prstGeom>
          </p:spPr>
        </p:pic>
      </p:grpSp>
      <p:grpSp>
        <p:nvGrpSpPr>
          <p:cNvPr id="160" name="グループ化 159"/>
          <p:cNvGrpSpPr/>
          <p:nvPr/>
        </p:nvGrpSpPr>
        <p:grpSpPr>
          <a:xfrm>
            <a:off x="4986338" y="4727316"/>
            <a:ext cx="4773600" cy="1944000"/>
            <a:chOff x="4986338" y="4727316"/>
            <a:chExt cx="4773600" cy="1944000"/>
          </a:xfrm>
        </p:grpSpPr>
        <p:sp>
          <p:nvSpPr>
            <p:cNvPr id="161" name="Rectangle 14"/>
            <p:cNvSpPr>
              <a:spLocks noChangeArrowheads="1"/>
            </p:cNvSpPr>
            <p:nvPr/>
          </p:nvSpPr>
          <p:spPr bwMode="auto">
            <a:xfrm>
              <a:off x="4986338" y="4727316"/>
              <a:ext cx="47736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162" name="Rectangle 24"/>
            <p:cNvSpPr>
              <a:spLocks noChangeArrowheads="1"/>
            </p:cNvSpPr>
            <p:nvPr/>
          </p:nvSpPr>
          <p:spPr bwMode="auto">
            <a:xfrm>
              <a:off x="4986338" y="4727318"/>
              <a:ext cx="4773600"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j-ea"/>
                  <a:ea typeface="+mj-ea"/>
                </a:rPr>
                <a:t>特長</a:t>
              </a:r>
              <a:endParaRPr lang="en-US" altLang="ja-JP" sz="800" dirty="0">
                <a:solidFill>
                  <a:schemeClr val="bg1"/>
                </a:solidFill>
                <a:latin typeface="+mj-ea"/>
                <a:ea typeface="+mj-ea"/>
              </a:endParaRPr>
            </a:p>
          </p:txBody>
        </p:sp>
        <p:pic>
          <p:nvPicPr>
            <p:cNvPr id="163" name="図 162"/>
            <p:cNvPicPr>
              <a:picLocks noChangeAspect="1"/>
            </p:cNvPicPr>
            <p:nvPr/>
          </p:nvPicPr>
          <p:blipFill rotWithShape="1">
            <a:blip r:embed="rId12">
              <a:extLst>
                <a:ext uri="{28A0092B-C50C-407E-A947-70E740481C1C}">
                  <a14:useLocalDpi xmlns:a14="http://schemas.microsoft.com/office/drawing/2010/main" val="0"/>
                </a:ext>
              </a:extLst>
            </a:blip>
            <a:srcRect b="2"/>
            <a:stretch/>
          </p:blipFill>
          <p:spPr>
            <a:xfrm>
              <a:off x="5111531" y="5570205"/>
              <a:ext cx="1191516" cy="922035"/>
            </a:xfrm>
            <a:prstGeom prst="rect">
              <a:avLst/>
            </a:prstGeom>
          </p:spPr>
        </p:pic>
        <p:sp>
          <p:nvSpPr>
            <p:cNvPr id="164" name="正方形/長方形 163"/>
            <p:cNvSpPr/>
            <p:nvPr/>
          </p:nvSpPr>
          <p:spPr>
            <a:xfrm>
              <a:off x="5086682" y="4951826"/>
              <a:ext cx="992259" cy="307777"/>
            </a:xfrm>
            <a:prstGeom prst="rect">
              <a:avLst/>
            </a:prstGeom>
          </p:spPr>
          <p:txBody>
            <a:bodyPr wrap="none" lIns="0" tIns="0" rIns="0" bIns="0">
              <a:spAutoFit/>
            </a:bodyPr>
            <a:lstStyle/>
            <a:p>
              <a:r>
                <a:rPr lang="ja-JP" altLang="en-US" sz="1000" b="1" dirty="0">
                  <a:latin typeface="ＭＳ Ｐゴシック" panose="020B0600070205080204" pitchFamily="50" charset="-128"/>
                  <a:ea typeface="ＭＳ Ｐゴシック" panose="020B0600070205080204" pitchFamily="50" charset="-128"/>
                </a:rPr>
                <a:t>開閉がスムーズな</a:t>
              </a:r>
              <a:endParaRPr lang="en-US" altLang="ja-JP" sz="1000" b="1" dirty="0">
                <a:latin typeface="ＭＳ Ｐゴシック" panose="020B0600070205080204" pitchFamily="50" charset="-128"/>
                <a:ea typeface="ＭＳ Ｐゴシック" panose="020B0600070205080204" pitchFamily="50" charset="-128"/>
              </a:endParaRPr>
            </a:p>
            <a:p>
              <a:r>
                <a:rPr lang="ja-JP" altLang="en-US" sz="1000" b="1" dirty="0">
                  <a:latin typeface="ＭＳ Ｐゴシック" panose="020B0600070205080204" pitchFamily="50" charset="-128"/>
                  <a:ea typeface="ＭＳ Ｐゴシック" panose="020B0600070205080204" pitchFamily="50" charset="-128"/>
                </a:rPr>
                <a:t>「上吊り引戸」</a:t>
              </a:r>
            </a:p>
          </p:txBody>
        </p:sp>
        <p:sp>
          <p:nvSpPr>
            <p:cNvPr id="165" name="正方形/長方形 164"/>
            <p:cNvSpPr/>
            <p:nvPr/>
          </p:nvSpPr>
          <p:spPr>
            <a:xfrm>
              <a:off x="5111531" y="5329166"/>
              <a:ext cx="2759929" cy="184666"/>
            </a:xfrm>
            <a:prstGeom prst="rect">
              <a:avLst/>
            </a:prstGeom>
          </p:spPr>
          <p:txBody>
            <a:bodyPr wrap="square" lIns="0" tIns="0" rIns="0" bIns="0">
              <a:spAutoFit/>
            </a:bodyPr>
            <a:lstStyle/>
            <a:p>
              <a:r>
                <a:rPr lang="ja-JP" altLang="en-US" sz="600" dirty="0">
                  <a:latin typeface="ＭＳ Ｐゴシック" panose="020B0600070205080204" pitchFamily="50" charset="-128"/>
                </a:rPr>
                <a:t>軽い力で開閉できる上吊り仕様。つまずきにくく、</a:t>
              </a:r>
              <a:endParaRPr lang="en-US" altLang="ja-JP" sz="600" dirty="0">
                <a:latin typeface="ＭＳ Ｐゴシック" panose="020B0600070205080204" pitchFamily="50" charset="-128"/>
              </a:endParaRPr>
            </a:p>
            <a:p>
              <a:r>
                <a:rPr lang="ja-JP" altLang="en-US" sz="600" dirty="0">
                  <a:latin typeface="ＭＳ Ｐゴシック" panose="020B0600070205080204" pitchFamily="50" charset="-128"/>
                </a:rPr>
                <a:t>車いすでの出入りもラクにできます。ごみもたまりにくく、お掃除も簡単です。</a:t>
              </a:r>
              <a:endParaRPr lang="ja-JP" altLang="en-US" sz="600" dirty="0">
                <a:latin typeface="ＭＳ Ｐゴシック" panose="020B0600070205080204" pitchFamily="50" charset="-128"/>
                <a:ea typeface="ＭＳ Ｐゴシック" panose="020B0600070205080204" pitchFamily="50" charset="-128"/>
              </a:endParaRPr>
            </a:p>
          </p:txBody>
        </p:sp>
        <p:sp>
          <p:nvSpPr>
            <p:cNvPr id="166" name="正方形/長方形 165"/>
            <p:cNvSpPr/>
            <p:nvPr/>
          </p:nvSpPr>
          <p:spPr>
            <a:xfrm>
              <a:off x="5143845" y="5548630"/>
              <a:ext cx="405560" cy="76944"/>
            </a:xfrm>
            <a:prstGeom prst="rect">
              <a:avLst/>
            </a:prstGeom>
          </p:spPr>
          <p:txBody>
            <a:bodyPr wrap="none" lIns="0" tIns="0" rIns="0" bIns="0">
              <a:spAutoFit/>
            </a:bodyPr>
            <a:lstStyle/>
            <a:p>
              <a:r>
                <a:rPr lang="ja-JP" altLang="en-US" sz="500" dirty="0">
                  <a:latin typeface="ＭＳ Ｐゴシック" panose="020B0600070205080204" pitchFamily="50" charset="-128"/>
                  <a:ea typeface="ＭＳ Ｐゴシック" panose="020B0600070205080204" pitchFamily="50" charset="-128"/>
                </a:rPr>
                <a:t>上吊りランナー</a:t>
              </a:r>
            </a:p>
          </p:txBody>
        </p:sp>
        <p:pic>
          <p:nvPicPr>
            <p:cNvPr id="167" name="図 166"/>
            <p:cNvPicPr>
              <a:picLocks noChangeAspect="1"/>
            </p:cNvPicPr>
            <p:nvPr/>
          </p:nvPicPr>
          <p:blipFill rotWithShape="1">
            <a:blip r:embed="rId13">
              <a:extLst>
                <a:ext uri="{28A0092B-C50C-407E-A947-70E740481C1C}">
                  <a14:useLocalDpi xmlns:a14="http://schemas.microsoft.com/office/drawing/2010/main" val="0"/>
                </a:ext>
              </a:extLst>
            </a:blip>
            <a:stretch/>
          </p:blipFill>
          <p:spPr>
            <a:xfrm>
              <a:off x="7791563" y="5541750"/>
              <a:ext cx="1122293" cy="918000"/>
            </a:xfrm>
            <a:prstGeom prst="rect">
              <a:avLst/>
            </a:prstGeom>
          </p:spPr>
        </p:pic>
        <p:pic>
          <p:nvPicPr>
            <p:cNvPr id="168" name="図 167"/>
            <p:cNvPicPr>
              <a:picLocks noChangeAspect="1"/>
            </p:cNvPicPr>
            <p:nvPr/>
          </p:nvPicPr>
          <p:blipFill rotWithShape="1">
            <a:blip r:embed="rId14">
              <a:extLst>
                <a:ext uri="{28A0092B-C50C-407E-A947-70E740481C1C}">
                  <a14:useLocalDpi xmlns:a14="http://schemas.microsoft.com/office/drawing/2010/main" val="0"/>
                </a:ext>
              </a:extLst>
            </a:blip>
            <a:srcRect b="26"/>
            <a:stretch/>
          </p:blipFill>
          <p:spPr>
            <a:xfrm>
              <a:off x="9074185" y="5557859"/>
              <a:ext cx="461313" cy="918000"/>
            </a:xfrm>
            <a:prstGeom prst="rect">
              <a:avLst/>
            </a:prstGeom>
          </p:spPr>
        </p:pic>
        <p:sp>
          <p:nvSpPr>
            <p:cNvPr id="169" name="正方形/長方形 168"/>
            <p:cNvSpPr/>
            <p:nvPr/>
          </p:nvSpPr>
          <p:spPr>
            <a:xfrm>
              <a:off x="7806599" y="4951826"/>
              <a:ext cx="1760097" cy="307777"/>
            </a:xfrm>
            <a:prstGeom prst="rect">
              <a:avLst/>
            </a:prstGeom>
          </p:spPr>
          <p:txBody>
            <a:bodyPr wrap="none" lIns="0" tIns="0" rIns="0" bIns="0">
              <a:spAutoFit/>
            </a:bodyPr>
            <a:lstStyle/>
            <a:p>
              <a:r>
                <a:rPr lang="ja-JP" altLang="en-US" sz="1000" b="1" dirty="0">
                  <a:latin typeface="ＭＳ Ｐゴシック" panose="020B0600070205080204" pitchFamily="50" charset="-128"/>
                  <a:ea typeface="ＭＳ Ｐゴシック" panose="020B0600070205080204" pitchFamily="50" charset="-128"/>
                </a:rPr>
                <a:t>光もれを防ぐ</a:t>
              </a:r>
              <a:endParaRPr lang="en-US" altLang="ja-JP" sz="1000" b="1" dirty="0">
                <a:latin typeface="ＭＳ Ｐゴシック" panose="020B0600070205080204" pitchFamily="50" charset="-128"/>
                <a:ea typeface="ＭＳ Ｐゴシック" panose="020B0600070205080204" pitchFamily="50" charset="-128"/>
              </a:endParaRPr>
            </a:p>
            <a:p>
              <a:r>
                <a:rPr lang="ja-JP" altLang="en-US" sz="1000" b="1" dirty="0">
                  <a:latin typeface="ＭＳ Ｐゴシック" panose="020B0600070205080204" pitchFamily="50" charset="-128"/>
                  <a:ea typeface="ＭＳ Ｐゴシック" panose="020B0600070205080204" pitchFamily="50" charset="-128"/>
                </a:rPr>
                <a:t>「モヘア」「縦枠の戸じゃくり加工」</a:t>
              </a:r>
            </a:p>
          </p:txBody>
        </p:sp>
        <p:sp>
          <p:nvSpPr>
            <p:cNvPr id="170" name="正方形/長方形 169"/>
            <p:cNvSpPr/>
            <p:nvPr/>
          </p:nvSpPr>
          <p:spPr>
            <a:xfrm>
              <a:off x="7806599" y="5320235"/>
              <a:ext cx="1890426" cy="184666"/>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縦枠には戸じゃくり加工を施し、中方立には調整可能な</a:t>
              </a:r>
              <a:endParaRPr lang="en-US" altLang="ja-JP" sz="600" dirty="0">
                <a:latin typeface="ＭＳ Ｐゴシック" panose="020B0600070205080204" pitchFamily="50" charset="-128"/>
                <a:ea typeface="ＭＳ Ｐゴシック" panose="020B0600070205080204" pitchFamily="50" charset="-128"/>
              </a:endParaRPr>
            </a:p>
            <a:p>
              <a:r>
                <a:rPr lang="ja-JP" altLang="en-US" sz="600" dirty="0">
                  <a:latin typeface="ＭＳ Ｐゴシック" panose="020B0600070205080204" pitchFamily="50" charset="-128"/>
                  <a:ea typeface="ＭＳ Ｐゴシック" panose="020B0600070205080204" pitchFamily="50" charset="-128"/>
                </a:rPr>
                <a:t>モヘアを装備しているので、引戸の光もれを軽減します。</a:t>
              </a:r>
            </a:p>
          </p:txBody>
        </p:sp>
        <p:cxnSp>
          <p:nvCxnSpPr>
            <p:cNvPr id="171" name="直線コネクタ 170"/>
            <p:cNvCxnSpPr/>
            <p:nvPr/>
          </p:nvCxnSpPr>
          <p:spPr>
            <a:xfrm>
              <a:off x="7654478" y="4951826"/>
              <a:ext cx="0" cy="1596294"/>
            </a:xfrm>
            <a:prstGeom prst="line">
              <a:avLst/>
            </a:prstGeom>
            <a:ln w="6350">
              <a:solidFill>
                <a:srgbClr val="5F5F5F"/>
              </a:solidFill>
              <a:prstDash val="sysDot"/>
            </a:ln>
          </p:spPr>
          <p:style>
            <a:lnRef idx="1">
              <a:schemeClr val="accent1"/>
            </a:lnRef>
            <a:fillRef idx="0">
              <a:schemeClr val="accent1"/>
            </a:fillRef>
            <a:effectRef idx="0">
              <a:schemeClr val="accent1"/>
            </a:effectRef>
            <a:fontRef idx="minor">
              <a:schemeClr val="tx1"/>
            </a:fontRef>
          </p:style>
        </p:cxnSp>
        <p:pic>
          <p:nvPicPr>
            <p:cNvPr id="172" name="図 171"/>
            <p:cNvPicPr>
              <a:picLocks noChangeAspect="1"/>
            </p:cNvPicPr>
            <p:nvPr/>
          </p:nvPicPr>
          <p:blipFill rotWithShape="1">
            <a:blip r:embed="rId15"/>
            <a:srcRect l="8104" t="12417" r="3526" b="13909"/>
            <a:stretch/>
          </p:blipFill>
          <p:spPr>
            <a:xfrm>
              <a:off x="6365197" y="5570221"/>
              <a:ext cx="1163363" cy="678180"/>
            </a:xfrm>
            <a:prstGeom prst="rect">
              <a:avLst/>
            </a:prstGeom>
          </p:spPr>
        </p:pic>
        <p:sp>
          <p:nvSpPr>
            <p:cNvPr id="173" name="正方形/長方形 172"/>
            <p:cNvSpPr/>
            <p:nvPr/>
          </p:nvSpPr>
          <p:spPr>
            <a:xfrm>
              <a:off x="6361211" y="6289286"/>
              <a:ext cx="1213069" cy="184666"/>
            </a:xfrm>
            <a:prstGeom prst="rect">
              <a:avLst/>
            </a:prstGeom>
          </p:spPr>
          <p:txBody>
            <a:bodyPr wrap="square" lIns="0" tIns="0" rIns="0" bIns="0">
              <a:spAutoFit/>
            </a:bodyPr>
            <a:lstStyle/>
            <a:p>
              <a:r>
                <a:rPr lang="ja-JP" altLang="en-US" sz="600" dirty="0">
                  <a:latin typeface="ＭＳ Ｐゴシック" panose="020B0600070205080204" pitchFamily="50" charset="-128"/>
                </a:rPr>
                <a:t>開口部に突起がなく、</a:t>
              </a:r>
              <a:endParaRPr lang="en-US" altLang="ja-JP" sz="600" dirty="0">
                <a:latin typeface="ＭＳ Ｐゴシック" panose="020B0600070205080204" pitchFamily="50" charset="-128"/>
              </a:endParaRPr>
            </a:p>
            <a:p>
              <a:r>
                <a:rPr lang="ja-JP" altLang="en-US" sz="600" dirty="0">
                  <a:latin typeface="ＭＳ Ｐゴシック" panose="020B0600070205080204" pitchFamily="50" charset="-128"/>
                </a:rPr>
                <a:t>通行時もスムーズです。</a:t>
              </a:r>
              <a:endParaRPr lang="ja-JP" altLang="en-US" sz="600" dirty="0">
                <a:latin typeface="ＭＳ Ｐゴシック" panose="020B0600070205080204" pitchFamily="50" charset="-128"/>
                <a:ea typeface="ＭＳ Ｐゴシック" panose="020B0600070205080204" pitchFamily="50" charset="-128"/>
              </a:endParaRPr>
            </a:p>
          </p:txBody>
        </p:sp>
      </p:grpSp>
      <p:sp>
        <p:nvSpPr>
          <p:cNvPr id="10" name="Rectangle 14">
            <a:extLst>
              <a:ext uri="{FF2B5EF4-FFF2-40B4-BE49-F238E27FC236}">
                <a16:creationId xmlns:a16="http://schemas.microsoft.com/office/drawing/2014/main" id="{6275D63D-220B-05EB-C181-59B77DB2E3DE}"/>
              </a:ext>
            </a:extLst>
          </p:cNvPr>
          <p:cNvSpPr>
            <a:spLocks noChangeArrowheads="1"/>
          </p:cNvSpPr>
          <p:nvPr/>
        </p:nvSpPr>
        <p:spPr bwMode="auto">
          <a:xfrm>
            <a:off x="6605925" y="684743"/>
            <a:ext cx="3157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11" name="Rectangle 84">
            <a:extLst>
              <a:ext uri="{FF2B5EF4-FFF2-40B4-BE49-F238E27FC236}">
                <a16:creationId xmlns:a16="http://schemas.microsoft.com/office/drawing/2014/main" id="{B9735C1D-501D-9C2B-E806-55BC08C92261}"/>
              </a:ext>
            </a:extLst>
          </p:cNvPr>
          <p:cNvSpPr>
            <a:spLocks noChangeArrowheads="1"/>
          </p:cNvSpPr>
          <p:nvPr/>
        </p:nvSpPr>
        <p:spPr bwMode="auto">
          <a:xfrm>
            <a:off x="6605925" y="684744"/>
            <a:ext cx="31572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カラーバリエーション</a:t>
            </a:r>
          </a:p>
        </p:txBody>
      </p:sp>
      <p:sp>
        <p:nvSpPr>
          <p:cNvPr id="12" name="Rectangle 84">
            <a:extLst>
              <a:ext uri="{FF2B5EF4-FFF2-40B4-BE49-F238E27FC236}">
                <a16:creationId xmlns:a16="http://schemas.microsoft.com/office/drawing/2014/main" id="{AAB84DE7-6A49-32DD-39C8-BE9E7D962BA8}"/>
              </a:ext>
            </a:extLst>
          </p:cNvPr>
          <p:cNvSpPr>
            <a:spLocks noChangeArrowheads="1"/>
          </p:cNvSpPr>
          <p:nvPr/>
        </p:nvSpPr>
        <p:spPr bwMode="auto">
          <a:xfrm>
            <a:off x="6605925" y="684743"/>
            <a:ext cx="31572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カラーバリエーション</a:t>
            </a:r>
          </a:p>
        </p:txBody>
      </p:sp>
      <p:grpSp>
        <p:nvGrpSpPr>
          <p:cNvPr id="13" name="グループ化 12">
            <a:extLst>
              <a:ext uri="{FF2B5EF4-FFF2-40B4-BE49-F238E27FC236}">
                <a16:creationId xmlns:a16="http://schemas.microsoft.com/office/drawing/2014/main" id="{AE7AB751-801E-C05B-AE55-883B61314745}"/>
              </a:ext>
            </a:extLst>
          </p:cNvPr>
          <p:cNvGrpSpPr/>
          <p:nvPr/>
        </p:nvGrpSpPr>
        <p:grpSpPr>
          <a:xfrm>
            <a:off x="8948841" y="812868"/>
            <a:ext cx="772906" cy="200055"/>
            <a:chOff x="5597821" y="2873948"/>
            <a:chExt cx="1499718" cy="475569"/>
          </a:xfrm>
        </p:grpSpPr>
        <p:sp>
          <p:nvSpPr>
            <p:cNvPr id="14" name="正方形/長方形 13">
              <a:extLst>
                <a:ext uri="{FF2B5EF4-FFF2-40B4-BE49-F238E27FC236}">
                  <a16:creationId xmlns:a16="http://schemas.microsoft.com/office/drawing/2014/main" id="{5A47F7DC-D734-5C56-0984-4A8AD20B452D}"/>
                </a:ext>
              </a:extLst>
            </p:cNvPr>
            <p:cNvSpPr/>
            <p:nvPr/>
          </p:nvSpPr>
          <p:spPr>
            <a:xfrm>
              <a:off x="6502400" y="2997200"/>
              <a:ext cx="469900" cy="203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15" name="テキスト ボックス 14">
              <a:extLst>
                <a:ext uri="{FF2B5EF4-FFF2-40B4-BE49-F238E27FC236}">
                  <a16:creationId xmlns:a16="http://schemas.microsoft.com/office/drawing/2014/main" id="{DC6EA42A-8AE8-D367-F193-C52EF263B4C0}"/>
                </a:ext>
              </a:extLst>
            </p:cNvPr>
            <p:cNvSpPr txBox="1"/>
            <p:nvPr/>
          </p:nvSpPr>
          <p:spPr>
            <a:xfrm>
              <a:off x="6387743" y="2873948"/>
              <a:ext cx="709796" cy="388179"/>
            </a:xfrm>
            <a:prstGeom prst="rect">
              <a:avLst/>
            </a:prstGeom>
            <a:noFill/>
          </p:spPr>
          <p:txBody>
            <a:bodyPr wrap="none" rtlCol="0">
              <a:spAutoFit/>
            </a:bodyPr>
            <a:lstStyle/>
            <a:p>
              <a:pPr algn="ctr"/>
              <a:r>
                <a:rPr kumimoji="1" lang="en-US" altLang="ja-JP" sz="700" dirty="0">
                  <a:solidFill>
                    <a:schemeClr val="bg1"/>
                  </a:solidFill>
                </a:rPr>
                <a:t>NEW</a:t>
              </a:r>
              <a:endParaRPr kumimoji="1" lang="ja-JP" altLang="en-US" sz="700" dirty="0">
                <a:solidFill>
                  <a:schemeClr val="bg1"/>
                </a:solidFill>
              </a:endParaRPr>
            </a:p>
          </p:txBody>
        </p:sp>
        <p:sp>
          <p:nvSpPr>
            <p:cNvPr id="16" name="テキスト ボックス 15">
              <a:extLst>
                <a:ext uri="{FF2B5EF4-FFF2-40B4-BE49-F238E27FC236}">
                  <a16:creationId xmlns:a16="http://schemas.microsoft.com/office/drawing/2014/main" id="{B0D3734C-909E-C42F-A83A-125BF9F89B4D}"/>
                </a:ext>
              </a:extLst>
            </p:cNvPr>
            <p:cNvSpPr txBox="1"/>
            <p:nvPr/>
          </p:nvSpPr>
          <p:spPr>
            <a:xfrm>
              <a:off x="5597821" y="2873948"/>
              <a:ext cx="1055053" cy="475569"/>
            </a:xfrm>
            <a:prstGeom prst="rect">
              <a:avLst/>
            </a:prstGeom>
            <a:noFill/>
          </p:spPr>
          <p:txBody>
            <a:bodyPr wrap="none" rtlCol="0">
              <a:spAutoFit/>
            </a:bodyPr>
            <a:lstStyle/>
            <a:p>
              <a:pPr algn="ctr"/>
              <a:r>
                <a:rPr kumimoji="1" lang="ja-JP" altLang="en-US" sz="700" b="1" dirty="0">
                  <a:solidFill>
                    <a:srgbClr val="C00000"/>
                  </a:solidFill>
                </a:rPr>
                <a:t>赤文字＝</a:t>
              </a:r>
            </a:p>
          </p:txBody>
        </p:sp>
      </p:grpSp>
      <p:grpSp>
        <p:nvGrpSpPr>
          <p:cNvPr id="17" name="グループ化 16">
            <a:extLst>
              <a:ext uri="{FF2B5EF4-FFF2-40B4-BE49-F238E27FC236}">
                <a16:creationId xmlns:a16="http://schemas.microsoft.com/office/drawing/2014/main" id="{77DD5312-CF66-35A6-0089-B5827F91FAA7}"/>
              </a:ext>
            </a:extLst>
          </p:cNvPr>
          <p:cNvGrpSpPr/>
          <p:nvPr/>
        </p:nvGrpSpPr>
        <p:grpSpPr>
          <a:xfrm>
            <a:off x="6710157" y="1079744"/>
            <a:ext cx="3003704" cy="1429582"/>
            <a:chOff x="6710157" y="989252"/>
            <a:chExt cx="3639936" cy="1732390"/>
          </a:xfrm>
        </p:grpSpPr>
        <p:pic>
          <p:nvPicPr>
            <p:cNvPr id="19" name="図 18">
              <a:extLst>
                <a:ext uri="{FF2B5EF4-FFF2-40B4-BE49-F238E27FC236}">
                  <a16:creationId xmlns:a16="http://schemas.microsoft.com/office/drawing/2014/main" id="{B23090F3-31A9-42B1-5BFB-115FB66C11A3}"/>
                </a:ext>
              </a:extLst>
            </p:cNvPr>
            <p:cNvPicPr>
              <a:picLocks noChangeAspect="1"/>
            </p:cNvPicPr>
            <p:nvPr/>
          </p:nvPicPr>
          <p:blipFill rotWithShape="1">
            <a:blip r:embed="rId16">
              <a:extLst>
                <a:ext uri="{28A0092B-C50C-407E-A947-70E740481C1C}">
                  <a14:useLocalDpi xmlns:a14="http://schemas.microsoft.com/office/drawing/2010/main" val="0"/>
                </a:ext>
              </a:extLst>
            </a:blip>
            <a:srcRect l="2141" t="60065" r="75692" b="25191"/>
            <a:stretch/>
          </p:blipFill>
          <p:spPr>
            <a:xfrm rot="5400000">
              <a:off x="9714282" y="1023859"/>
              <a:ext cx="627379" cy="558165"/>
            </a:xfrm>
            <a:prstGeom prst="rect">
              <a:avLst/>
            </a:prstGeom>
          </p:spPr>
        </p:pic>
        <p:sp>
          <p:nvSpPr>
            <p:cNvPr id="33" name="正方形/長方形 32">
              <a:extLst>
                <a:ext uri="{FF2B5EF4-FFF2-40B4-BE49-F238E27FC236}">
                  <a16:creationId xmlns:a16="http://schemas.microsoft.com/office/drawing/2014/main" id="{A7334DE1-8535-7CA6-DD76-C2D067C85553}"/>
                </a:ext>
              </a:extLst>
            </p:cNvPr>
            <p:cNvSpPr/>
            <p:nvPr/>
          </p:nvSpPr>
          <p:spPr>
            <a:xfrm>
              <a:off x="9731295" y="1621932"/>
              <a:ext cx="618798" cy="186484"/>
            </a:xfrm>
            <a:prstGeom prst="rect">
              <a:avLst/>
            </a:prstGeom>
          </p:spPr>
          <p:txBody>
            <a:bodyPr wrap="square" lIns="0" tIns="0" rIns="0" bIns="0">
              <a:spAutoFit/>
            </a:bodyPr>
            <a:lstStyle/>
            <a:p>
              <a:pPr fontAlgn="base">
                <a:spcBef>
                  <a:spcPct val="0"/>
                </a:spcBef>
                <a:spcAft>
                  <a:spcPct val="0"/>
                </a:spcAft>
                <a:defRPr/>
              </a:pPr>
              <a:r>
                <a:rPr lang="ja-JP" altLang="en-US" sz="500" dirty="0">
                  <a:latin typeface="ＭＳ Ｐゴシック" panose="020B0600070205080204" pitchFamily="50" charset="-128"/>
                </a:rPr>
                <a:t>グレージュ</a:t>
              </a:r>
              <a:endParaRPr lang="en-US" altLang="ja-JP" sz="500" dirty="0">
                <a:latin typeface="ＭＳ Ｐゴシック" panose="020B0600070205080204" pitchFamily="50" charset="-128"/>
              </a:endParaRPr>
            </a:p>
            <a:p>
              <a:pPr fontAlgn="base">
                <a:spcBef>
                  <a:spcPct val="0"/>
                </a:spcBef>
                <a:spcAft>
                  <a:spcPct val="0"/>
                </a:spcAft>
                <a:defRPr/>
              </a:pPr>
              <a:r>
                <a:rPr lang="ja-JP" altLang="en-US" sz="500" dirty="0">
                  <a:latin typeface="ＭＳ Ｐゴシック" panose="020B0600070205080204" pitchFamily="50" charset="-128"/>
                </a:rPr>
                <a:t>アッシュ柄</a:t>
              </a:r>
              <a:endParaRPr lang="ja-JP" altLang="en-US" sz="500" kern="0" dirty="0">
                <a:latin typeface="ＭＳ Ｐゴシック" panose="020B0600070205080204" pitchFamily="50" charset="-128"/>
              </a:endParaRPr>
            </a:p>
          </p:txBody>
        </p:sp>
        <p:pic>
          <p:nvPicPr>
            <p:cNvPr id="34" name="Picture 18" descr="http://www2.panasonic.biz/es/sumai/gazou/bicon/CA171AHND-PA0050504_0003.jpg">
              <a:extLst>
                <a:ext uri="{FF2B5EF4-FFF2-40B4-BE49-F238E27FC236}">
                  <a16:creationId xmlns:a16="http://schemas.microsoft.com/office/drawing/2014/main" id="{33B8D2D7-A961-66FF-870B-06E2C722A183}"/>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tretch/>
          </p:blipFill>
          <p:spPr bwMode="auto">
            <a:xfrm>
              <a:off x="6710157" y="991191"/>
              <a:ext cx="557149" cy="63845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http://www2.panasonic.biz/es/sumai/gazou/bicon/CA141AHND-PA0051398.jpg">
              <a:extLst>
                <a:ext uri="{FF2B5EF4-FFF2-40B4-BE49-F238E27FC236}">
                  <a16:creationId xmlns:a16="http://schemas.microsoft.com/office/drawing/2014/main" id="{6CC7C162-AA23-677F-7741-82EC7B89B87E}"/>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51"/>
            <a:stretch/>
          </p:blipFill>
          <p:spPr bwMode="auto">
            <a:xfrm rot="16200000">
              <a:off x="7274075" y="1031846"/>
              <a:ext cx="638460" cy="5571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2" descr="http://www2.panasonic.biz/es/sumai/gazou/bicon/CA141AHND-PA0051399.jpg">
              <a:extLst>
                <a:ext uri="{FF2B5EF4-FFF2-40B4-BE49-F238E27FC236}">
                  <a16:creationId xmlns:a16="http://schemas.microsoft.com/office/drawing/2014/main" id="{46E0C39B-9281-2D5B-C96D-41AB36751E84}"/>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51"/>
            <a:stretch/>
          </p:blipFill>
          <p:spPr bwMode="auto">
            <a:xfrm rot="16200000">
              <a:off x="7879459" y="1031381"/>
              <a:ext cx="636841" cy="5571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0" descr="http://www2.panasonic.biz/es/sumai/gazou/bicon/CA141AHND-PA0051401.jpg">
              <a:extLst>
                <a:ext uri="{FF2B5EF4-FFF2-40B4-BE49-F238E27FC236}">
                  <a16:creationId xmlns:a16="http://schemas.microsoft.com/office/drawing/2014/main" id="{DFCD0D3A-4C00-0DF0-B421-0F0E600D67DB}"/>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b="51"/>
            <a:stretch/>
          </p:blipFill>
          <p:spPr bwMode="auto">
            <a:xfrm rot="16200000">
              <a:off x="9094787" y="1032730"/>
              <a:ext cx="638460" cy="5571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2" descr="http://www2.panasonic.biz/es/sumai/gazou/bicon/CA141AHND-PA0051402.jpg">
              <a:extLst>
                <a:ext uri="{FF2B5EF4-FFF2-40B4-BE49-F238E27FC236}">
                  <a16:creationId xmlns:a16="http://schemas.microsoft.com/office/drawing/2014/main" id="{4DA0916F-64F2-53E2-C4F0-FF68A068C0DC}"/>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b="51"/>
            <a:stretch/>
          </p:blipFill>
          <p:spPr bwMode="auto">
            <a:xfrm rot="16200000">
              <a:off x="7898098" y="1929977"/>
              <a:ext cx="638460" cy="5571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4" descr="http://www2.panasonic.biz/es/sumai/gazou/bicon/CA152AHND-PA0050150.jpg">
              <a:extLst>
                <a:ext uri="{FF2B5EF4-FFF2-40B4-BE49-F238E27FC236}">
                  <a16:creationId xmlns:a16="http://schemas.microsoft.com/office/drawing/2014/main" id="{A7E7A8AF-DCC0-EA51-C7B0-7457EA73652E}"/>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r="51"/>
            <a:stretch/>
          </p:blipFill>
          <p:spPr bwMode="auto">
            <a:xfrm>
              <a:off x="8543325" y="1889323"/>
              <a:ext cx="557149" cy="63845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6" descr="http://www2.panasonic.biz/es/sumai/gazou/bicon/CA141AHND-PA0051403.jpg">
              <a:extLst>
                <a:ext uri="{FF2B5EF4-FFF2-40B4-BE49-F238E27FC236}">
                  <a16:creationId xmlns:a16="http://schemas.microsoft.com/office/drawing/2014/main" id="{2343258A-DCD7-43F3-B3B5-5E576706D208}"/>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r="51"/>
            <a:stretch/>
          </p:blipFill>
          <p:spPr bwMode="auto">
            <a:xfrm>
              <a:off x="9147899" y="1889323"/>
              <a:ext cx="557149" cy="638459"/>
            </a:xfrm>
            <a:prstGeom prst="rect">
              <a:avLst/>
            </a:prstGeom>
            <a:noFill/>
            <a:extLst>
              <a:ext uri="{909E8E84-426E-40DD-AFC4-6F175D3DCCD1}">
                <a14:hiddenFill xmlns:a14="http://schemas.microsoft.com/office/drawing/2010/main">
                  <a:solidFill>
                    <a:srgbClr val="FFFFFF"/>
                  </a:solidFill>
                </a14:hiddenFill>
              </a:ext>
            </a:extLst>
          </p:spPr>
        </p:pic>
        <p:sp>
          <p:nvSpPr>
            <p:cNvPr id="41" name="正方形/長方形 40">
              <a:extLst>
                <a:ext uri="{FF2B5EF4-FFF2-40B4-BE49-F238E27FC236}">
                  <a16:creationId xmlns:a16="http://schemas.microsoft.com/office/drawing/2014/main" id="{2DAA01DD-543E-6413-7F9C-6917E4D283D2}"/>
                </a:ext>
              </a:extLst>
            </p:cNvPr>
            <p:cNvSpPr/>
            <p:nvPr/>
          </p:nvSpPr>
          <p:spPr>
            <a:xfrm>
              <a:off x="6710157" y="1630903"/>
              <a:ext cx="686901" cy="18648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ソフト</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ウォールナット柄</a:t>
              </a:r>
            </a:p>
          </p:txBody>
        </p:sp>
        <p:sp>
          <p:nvSpPr>
            <p:cNvPr id="42" name="正方形/長方形 41">
              <a:extLst>
                <a:ext uri="{FF2B5EF4-FFF2-40B4-BE49-F238E27FC236}">
                  <a16:creationId xmlns:a16="http://schemas.microsoft.com/office/drawing/2014/main" id="{0CB7728C-106C-8D17-216D-EB655152B588}"/>
                </a:ext>
              </a:extLst>
            </p:cNvPr>
            <p:cNvSpPr/>
            <p:nvPr/>
          </p:nvSpPr>
          <p:spPr>
            <a:xfrm>
              <a:off x="7314729" y="1630904"/>
              <a:ext cx="686901"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ウォールナット柄</a:t>
              </a:r>
            </a:p>
          </p:txBody>
        </p:sp>
        <p:sp>
          <p:nvSpPr>
            <p:cNvPr id="43" name="正方形/長方形 42">
              <a:extLst>
                <a:ext uri="{FF2B5EF4-FFF2-40B4-BE49-F238E27FC236}">
                  <a16:creationId xmlns:a16="http://schemas.microsoft.com/office/drawing/2014/main" id="{6EF0BD97-E1FB-3608-8790-706BFC104FB0}"/>
                </a:ext>
              </a:extLst>
            </p:cNvPr>
            <p:cNvSpPr/>
            <p:nvPr/>
          </p:nvSpPr>
          <p:spPr>
            <a:xfrm>
              <a:off x="7919304" y="1630904"/>
              <a:ext cx="427133"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チェリー柄</a:t>
              </a:r>
            </a:p>
          </p:txBody>
        </p:sp>
        <p:sp>
          <p:nvSpPr>
            <p:cNvPr id="44" name="正方形/長方形 43">
              <a:extLst>
                <a:ext uri="{FF2B5EF4-FFF2-40B4-BE49-F238E27FC236}">
                  <a16:creationId xmlns:a16="http://schemas.microsoft.com/office/drawing/2014/main" id="{B7F0B97A-722F-E797-6BF3-6D7C0824D0C5}"/>
                </a:ext>
              </a:extLst>
            </p:cNvPr>
            <p:cNvSpPr/>
            <p:nvPr/>
          </p:nvSpPr>
          <p:spPr>
            <a:xfrm>
              <a:off x="8546039" y="1640344"/>
              <a:ext cx="545002" cy="76944"/>
            </a:xfrm>
            <a:prstGeom prst="rect">
              <a:avLst/>
            </a:prstGeom>
          </p:spPr>
          <p:txBody>
            <a:bodyPr wrap="square" lIns="0" tIns="0" rIns="0" bIns="0">
              <a:spAutoFit/>
            </a:bodyPr>
            <a:lstStyle/>
            <a:p>
              <a:pPr fontAlgn="base">
                <a:spcBef>
                  <a:spcPct val="0"/>
                </a:spcBef>
                <a:spcAft>
                  <a:spcPct val="0"/>
                </a:spcAft>
                <a:defRPr/>
              </a:pPr>
              <a:r>
                <a:rPr lang="ja-JP" altLang="en-US" sz="500" dirty="0">
                  <a:latin typeface="ＭＳ Ｐゴシック" panose="020B0600070205080204" pitchFamily="50" charset="-128"/>
                </a:rPr>
                <a:t>イデアオーク柄</a:t>
              </a:r>
              <a:endParaRPr lang="ja-JP" altLang="en-US" sz="500" kern="0" dirty="0">
                <a:latin typeface="ＭＳ Ｐゴシック" panose="020B0600070205080204" pitchFamily="50" charset="-128"/>
              </a:endParaRPr>
            </a:p>
          </p:txBody>
        </p:sp>
        <p:sp>
          <p:nvSpPr>
            <p:cNvPr id="45" name="正方形/長方形 44">
              <a:extLst>
                <a:ext uri="{FF2B5EF4-FFF2-40B4-BE49-F238E27FC236}">
                  <a16:creationId xmlns:a16="http://schemas.microsoft.com/office/drawing/2014/main" id="{1C1DA1A9-7603-561F-B406-0E55F6532EFF}"/>
                </a:ext>
              </a:extLst>
            </p:cNvPr>
            <p:cNvSpPr/>
            <p:nvPr/>
          </p:nvSpPr>
          <p:spPr>
            <a:xfrm>
              <a:off x="9206824" y="1636209"/>
              <a:ext cx="417344" cy="7694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メープル柄</a:t>
              </a:r>
            </a:p>
          </p:txBody>
        </p:sp>
        <p:sp>
          <p:nvSpPr>
            <p:cNvPr id="46" name="正方形/長方形 45">
              <a:extLst>
                <a:ext uri="{FF2B5EF4-FFF2-40B4-BE49-F238E27FC236}">
                  <a16:creationId xmlns:a16="http://schemas.microsoft.com/office/drawing/2014/main" id="{24E544D1-A008-2975-FE4D-88D59C491B37}"/>
                </a:ext>
              </a:extLst>
            </p:cNvPr>
            <p:cNvSpPr/>
            <p:nvPr/>
          </p:nvSpPr>
          <p:spPr>
            <a:xfrm>
              <a:off x="7938750" y="2533457"/>
              <a:ext cx="644837" cy="18648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オーク柄</a:t>
              </a:r>
            </a:p>
          </p:txBody>
        </p:sp>
        <p:sp>
          <p:nvSpPr>
            <p:cNvPr id="47" name="正方形/長方形 46">
              <a:extLst>
                <a:ext uri="{FF2B5EF4-FFF2-40B4-BE49-F238E27FC236}">
                  <a16:creationId xmlns:a16="http://schemas.microsoft.com/office/drawing/2014/main" id="{1C486162-F103-BA3E-F1AD-B32BC849D647}"/>
                </a:ext>
              </a:extLst>
            </p:cNvPr>
            <p:cNvSpPr/>
            <p:nvPr/>
          </p:nvSpPr>
          <p:spPr>
            <a:xfrm>
              <a:off x="8543325" y="2533457"/>
              <a:ext cx="703756" cy="18648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ホワイト</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アッシュ柄</a:t>
              </a:r>
            </a:p>
          </p:txBody>
        </p:sp>
        <p:sp>
          <p:nvSpPr>
            <p:cNvPr id="48" name="正方形/長方形 47">
              <a:extLst>
                <a:ext uri="{FF2B5EF4-FFF2-40B4-BE49-F238E27FC236}">
                  <a16:creationId xmlns:a16="http://schemas.microsoft.com/office/drawing/2014/main" id="{E79883A1-651C-8D07-FBD0-2F310D64685C}"/>
                </a:ext>
              </a:extLst>
            </p:cNvPr>
            <p:cNvSpPr/>
            <p:nvPr/>
          </p:nvSpPr>
          <p:spPr>
            <a:xfrm>
              <a:off x="9147899" y="2533457"/>
              <a:ext cx="634673" cy="186484"/>
            </a:xfrm>
            <a:prstGeom prst="rect">
              <a:avLst/>
            </a:prstGeom>
          </p:spPr>
          <p:txBody>
            <a:bodyPr wrap="square" lIns="0" tIns="0" rIns="0" bIns="0">
              <a:spAutoFit/>
            </a:bodyPr>
            <a:lstStyle/>
            <a:p>
              <a:r>
                <a:rPr lang="ja-JP" altLang="en-US" sz="500" dirty="0">
                  <a:solidFill>
                    <a:srgbClr val="000000"/>
                  </a:solidFill>
                  <a:latin typeface="ＭＳ Ｐゴシック" pitchFamily="50" charset="-128"/>
                  <a:ea typeface="ＭＳ Ｐゴシック" pitchFamily="50" charset="-128"/>
                </a:rPr>
                <a:t>しっくい</a:t>
              </a:r>
              <a:endParaRPr lang="en-US" altLang="ja-JP" sz="500" dirty="0">
                <a:solidFill>
                  <a:srgbClr val="000000"/>
                </a:solidFill>
                <a:latin typeface="ＭＳ Ｐゴシック" pitchFamily="50" charset="-128"/>
                <a:ea typeface="ＭＳ Ｐゴシック" pitchFamily="50" charset="-128"/>
              </a:endParaRPr>
            </a:p>
            <a:p>
              <a:r>
                <a:rPr lang="ja-JP" altLang="en-US" sz="500" dirty="0">
                  <a:solidFill>
                    <a:srgbClr val="000000"/>
                  </a:solidFill>
                  <a:latin typeface="ＭＳ Ｐゴシック" pitchFamily="50" charset="-128"/>
                  <a:ea typeface="ＭＳ Ｐゴシック" pitchFamily="50" charset="-128"/>
                </a:rPr>
                <a:t>ホワイト柄</a:t>
              </a:r>
            </a:p>
          </p:txBody>
        </p:sp>
        <p:sp>
          <p:nvSpPr>
            <p:cNvPr id="49" name="正方形/長方形 48">
              <a:extLst>
                <a:ext uri="{FF2B5EF4-FFF2-40B4-BE49-F238E27FC236}">
                  <a16:creationId xmlns:a16="http://schemas.microsoft.com/office/drawing/2014/main" id="{465F3B9E-2838-E31E-616C-389E0927B54A}"/>
                </a:ext>
              </a:extLst>
            </p:cNvPr>
            <p:cNvSpPr/>
            <p:nvPr/>
          </p:nvSpPr>
          <p:spPr>
            <a:xfrm>
              <a:off x="7297922" y="2527783"/>
              <a:ext cx="618798" cy="93242"/>
            </a:xfrm>
            <a:prstGeom prst="rect">
              <a:avLst/>
            </a:prstGeom>
          </p:spPr>
          <p:txBody>
            <a:bodyPr wrap="square" lIns="0" tIns="0" rIns="0" bIns="0">
              <a:spAutoFit/>
            </a:bodyPr>
            <a:lstStyle/>
            <a:p>
              <a:pPr fontAlgn="base">
                <a:spcBef>
                  <a:spcPct val="0"/>
                </a:spcBef>
                <a:spcAft>
                  <a:spcPct val="0"/>
                </a:spcAft>
                <a:defRPr/>
              </a:pPr>
              <a:r>
                <a:rPr lang="ja-JP" altLang="en-US" sz="500" dirty="0">
                  <a:latin typeface="ＭＳ Ｐゴシック" panose="020B0600070205080204" pitchFamily="50" charset="-128"/>
                </a:rPr>
                <a:t>ラピスグレー柄</a:t>
              </a:r>
              <a:endParaRPr lang="ja-JP" altLang="en-US" sz="500" kern="0" dirty="0">
                <a:latin typeface="ＭＳ Ｐゴシック" panose="020B0600070205080204" pitchFamily="50" charset="-128"/>
              </a:endParaRPr>
            </a:p>
          </p:txBody>
        </p:sp>
        <p:pic>
          <p:nvPicPr>
            <p:cNvPr id="50" name="図 49">
              <a:extLst>
                <a:ext uri="{FF2B5EF4-FFF2-40B4-BE49-F238E27FC236}">
                  <a16:creationId xmlns:a16="http://schemas.microsoft.com/office/drawing/2014/main" id="{529166C1-3B4D-A834-DDAC-400FB33E16CF}"/>
                </a:ext>
              </a:extLst>
            </p:cNvPr>
            <p:cNvPicPr>
              <a:picLocks noChangeAspect="1"/>
            </p:cNvPicPr>
            <p:nvPr/>
          </p:nvPicPr>
          <p:blipFill rotWithShape="1">
            <a:blip r:embed="rId24">
              <a:extLst>
                <a:ext uri="{28A0092B-C50C-407E-A947-70E740481C1C}">
                  <a14:useLocalDpi xmlns:a14="http://schemas.microsoft.com/office/drawing/2010/main" val="0"/>
                </a:ext>
              </a:extLst>
            </a:blip>
            <a:srcRect l="368" t="85542" r="77464"/>
            <a:stretch/>
          </p:blipFill>
          <p:spPr>
            <a:xfrm rot="5400000">
              <a:off x="8489965" y="1036732"/>
              <a:ext cx="627380" cy="548640"/>
            </a:xfrm>
            <a:prstGeom prst="rect">
              <a:avLst/>
            </a:prstGeom>
          </p:spPr>
        </p:pic>
        <p:pic>
          <p:nvPicPr>
            <p:cNvPr id="51" name="図 50">
              <a:extLst>
                <a:ext uri="{FF2B5EF4-FFF2-40B4-BE49-F238E27FC236}">
                  <a16:creationId xmlns:a16="http://schemas.microsoft.com/office/drawing/2014/main" id="{22A69E8F-3AE5-8B5B-4574-6914F0854AEF}"/>
                </a:ext>
              </a:extLst>
            </p:cNvPr>
            <p:cNvPicPr>
              <a:picLocks noChangeAspect="1"/>
            </p:cNvPicPr>
            <p:nvPr/>
          </p:nvPicPr>
          <p:blipFill>
            <a:blip r:embed="rId25"/>
            <a:srcRect l="22983" t="29692" r="17791" b="20393"/>
            <a:stretch>
              <a:fillRect/>
            </a:stretch>
          </p:blipFill>
          <p:spPr>
            <a:xfrm>
              <a:off x="7320566" y="1898762"/>
              <a:ext cx="557150" cy="626172"/>
            </a:xfrm>
            <a:prstGeom prst="rect">
              <a:avLst/>
            </a:prstGeom>
          </p:spPr>
        </p:pic>
        <p:grpSp>
          <p:nvGrpSpPr>
            <p:cNvPr id="52" name="グループ化 51">
              <a:extLst>
                <a:ext uri="{FF2B5EF4-FFF2-40B4-BE49-F238E27FC236}">
                  <a16:creationId xmlns:a16="http://schemas.microsoft.com/office/drawing/2014/main" id="{973CEB38-9BFD-A0FD-F727-D5882EE2325E}"/>
                </a:ext>
              </a:extLst>
            </p:cNvPr>
            <p:cNvGrpSpPr/>
            <p:nvPr/>
          </p:nvGrpSpPr>
          <p:grpSpPr>
            <a:xfrm>
              <a:off x="6720218" y="1893605"/>
              <a:ext cx="618798" cy="828037"/>
              <a:chOff x="6182686" y="1886229"/>
              <a:chExt cx="618798" cy="828037"/>
            </a:xfrm>
          </p:grpSpPr>
          <p:pic>
            <p:nvPicPr>
              <p:cNvPr id="63" name="図 62">
                <a:extLst>
                  <a:ext uri="{FF2B5EF4-FFF2-40B4-BE49-F238E27FC236}">
                    <a16:creationId xmlns:a16="http://schemas.microsoft.com/office/drawing/2014/main" id="{8978CD0B-C531-E9C8-98B0-53A4FBC9B143}"/>
                  </a:ext>
                </a:extLst>
              </p:cNvPr>
              <p:cNvPicPr>
                <a:picLocks noChangeAspect="1"/>
              </p:cNvPicPr>
              <p:nvPr/>
            </p:nvPicPr>
            <p:blipFill>
              <a:blip r:embed="rId26"/>
              <a:srcRect l="17011" t="29506" r="23794" b="19955"/>
              <a:stretch>
                <a:fillRect/>
              </a:stretch>
            </p:blipFill>
            <p:spPr>
              <a:xfrm>
                <a:off x="6183678" y="1886229"/>
                <a:ext cx="560109" cy="637787"/>
              </a:xfrm>
              <a:prstGeom prst="rect">
                <a:avLst/>
              </a:prstGeom>
            </p:spPr>
          </p:pic>
          <p:sp>
            <p:nvSpPr>
              <p:cNvPr id="64" name="正方形/長方形 63">
                <a:extLst>
                  <a:ext uri="{FF2B5EF4-FFF2-40B4-BE49-F238E27FC236}">
                    <a16:creationId xmlns:a16="http://schemas.microsoft.com/office/drawing/2014/main" id="{4D7A4028-287E-D4D8-60CC-4E2916B2DC6E}"/>
                  </a:ext>
                </a:extLst>
              </p:cNvPr>
              <p:cNvSpPr/>
              <p:nvPr/>
            </p:nvSpPr>
            <p:spPr>
              <a:xfrm>
                <a:off x="6182686" y="2527782"/>
                <a:ext cx="618798" cy="186484"/>
              </a:xfrm>
              <a:prstGeom prst="rect">
                <a:avLst/>
              </a:prstGeom>
            </p:spPr>
            <p:txBody>
              <a:bodyPr wrap="square" lIns="0" tIns="0" rIns="0" bIns="0">
                <a:spAutoFit/>
              </a:bodyPr>
              <a:lstStyle/>
              <a:p>
                <a:pPr fontAlgn="base">
                  <a:spcBef>
                    <a:spcPct val="0"/>
                  </a:spcBef>
                  <a:spcAft>
                    <a:spcPct val="0"/>
                  </a:spcAft>
                  <a:defRPr/>
                </a:pPr>
                <a:r>
                  <a:rPr lang="ja-JP" altLang="en-US" sz="500" dirty="0">
                    <a:latin typeface="ＭＳ Ｐゴシック" panose="020B0600070205080204" pitchFamily="50" charset="-128"/>
                  </a:rPr>
                  <a:t>グレージュ</a:t>
                </a:r>
                <a:endParaRPr lang="en-US" altLang="ja-JP" sz="500" dirty="0">
                  <a:latin typeface="ＭＳ Ｐゴシック" panose="020B0600070205080204" pitchFamily="50" charset="-128"/>
                </a:endParaRPr>
              </a:p>
              <a:p>
                <a:pPr fontAlgn="base">
                  <a:spcBef>
                    <a:spcPct val="0"/>
                  </a:spcBef>
                  <a:spcAft>
                    <a:spcPct val="0"/>
                  </a:spcAft>
                  <a:defRPr/>
                </a:pPr>
                <a:r>
                  <a:rPr lang="ja-JP" altLang="en-US" sz="500" dirty="0">
                    <a:latin typeface="ＭＳ Ｐゴシック" panose="020B0600070205080204" pitchFamily="50" charset="-128"/>
                  </a:rPr>
                  <a:t>オーク柄</a:t>
                </a:r>
                <a:endParaRPr lang="ja-JP" altLang="en-US" sz="500" kern="0" dirty="0">
                  <a:latin typeface="ＭＳ Ｐゴシック" panose="020B0600070205080204" pitchFamily="50" charset="-128"/>
                </a:endParaRPr>
              </a:p>
            </p:txBody>
          </p:sp>
        </p:grpSp>
      </p:grpSp>
    </p:spTree>
    <p:extLst>
      <p:ext uri="{BB962C8B-B14F-4D97-AF65-F5344CB8AC3E}">
        <p14:creationId xmlns:p14="http://schemas.microsoft.com/office/powerpoint/2010/main" val="2190048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図 82" descr="部屋の中に立っている男性&#10;&#10;AI 生成コンテンツは誤りを含む可能性があります。">
            <a:extLst>
              <a:ext uri="{FF2B5EF4-FFF2-40B4-BE49-F238E27FC236}">
                <a16:creationId xmlns:a16="http://schemas.microsoft.com/office/drawing/2014/main" id="{116872EE-9DF6-4AE3-E1A4-94E470D8E913}"/>
              </a:ext>
            </a:extLst>
          </p:cNvPr>
          <p:cNvPicPr>
            <a:picLocks noChangeAspect="1"/>
          </p:cNvPicPr>
          <p:nvPr/>
        </p:nvPicPr>
        <p:blipFill>
          <a:blip r:embed="rId2"/>
          <a:srcRect l="2516" t="21842" r="7625" b="28667"/>
          <a:stretch>
            <a:fillRect/>
          </a:stretch>
        </p:blipFill>
        <p:spPr>
          <a:xfrm>
            <a:off x="132662" y="691853"/>
            <a:ext cx="4781551" cy="3964321"/>
          </a:xfrm>
          <a:prstGeom prst="rect">
            <a:avLst/>
          </a:prstGeom>
        </p:spPr>
      </p:pic>
      <p:pic>
        <p:nvPicPr>
          <p:cNvPr id="81" name="図 80" descr="部屋のドア&#10;&#10;AI 生成コンテンツは誤りを含む可能性があります。">
            <a:extLst>
              <a:ext uri="{FF2B5EF4-FFF2-40B4-BE49-F238E27FC236}">
                <a16:creationId xmlns:a16="http://schemas.microsoft.com/office/drawing/2014/main" id="{D37E0B11-DCB3-2095-6548-0EEE3308FFCC}"/>
              </a:ext>
            </a:extLst>
          </p:cNvPr>
          <p:cNvPicPr>
            <a:picLocks noChangeAspect="1"/>
          </p:cNvPicPr>
          <p:nvPr/>
        </p:nvPicPr>
        <p:blipFill>
          <a:blip r:embed="rId3"/>
          <a:srcRect l="25582" t="5609" r="18573" b="10128"/>
          <a:stretch>
            <a:fillRect/>
          </a:stretch>
        </p:blipFill>
        <p:spPr>
          <a:xfrm>
            <a:off x="7960012" y="5311027"/>
            <a:ext cx="1103555" cy="1109623"/>
          </a:xfrm>
          <a:prstGeom prst="rect">
            <a:avLst/>
          </a:prstGeom>
        </p:spPr>
      </p:pic>
      <p:sp>
        <p:nvSpPr>
          <p:cNvPr id="4" name="Text Box 68"/>
          <p:cNvSpPr txBox="1">
            <a:spLocks noChangeArrowheads="1"/>
          </p:cNvSpPr>
          <p:nvPr/>
        </p:nvSpPr>
        <p:spPr bwMode="auto">
          <a:xfrm>
            <a:off x="2945504" y="4470820"/>
            <a:ext cx="1898650"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a:spcBef>
                <a:spcPct val="50000"/>
              </a:spcBef>
            </a:pPr>
            <a:r>
              <a:rPr lang="en-US" altLang="ja-JP" sz="500" dirty="0">
                <a:latin typeface="ＭＳ Ｐゴシック" pitchFamily="50" charset="-128"/>
              </a:rPr>
              <a:t>※</a:t>
            </a:r>
            <a:r>
              <a:rPr lang="ja-JP" altLang="en-US" sz="500" dirty="0">
                <a:latin typeface="ＭＳ Ｐゴシック" pitchFamily="50" charset="-128"/>
              </a:rPr>
              <a:t>イメージ写真のため実物とは異なる場合がございます。</a:t>
            </a:r>
          </a:p>
        </p:txBody>
      </p:sp>
      <p:sp>
        <p:nvSpPr>
          <p:cNvPr id="69" name="Rectangle 14"/>
          <p:cNvSpPr>
            <a:spLocks noChangeArrowheads="1"/>
          </p:cNvSpPr>
          <p:nvPr/>
        </p:nvSpPr>
        <p:spPr bwMode="auto">
          <a:xfrm>
            <a:off x="144572" y="4727316"/>
            <a:ext cx="9647128"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70" name="Rectangle 24"/>
          <p:cNvSpPr>
            <a:spLocks noChangeArrowheads="1"/>
          </p:cNvSpPr>
          <p:nvPr/>
        </p:nvSpPr>
        <p:spPr bwMode="auto">
          <a:xfrm>
            <a:off x="144572" y="4727318"/>
            <a:ext cx="9647128"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prstClr val="white"/>
                </a:solidFill>
                <a:latin typeface="ＭＳ Ｐゴシック"/>
              </a:rPr>
              <a:t>特長</a:t>
            </a:r>
            <a:endParaRPr lang="en-US" altLang="ja-JP" sz="800" dirty="0">
              <a:solidFill>
                <a:prstClr val="white"/>
              </a:solidFill>
              <a:latin typeface="ＭＳ Ｐゴシック"/>
            </a:endParaRPr>
          </a:p>
        </p:txBody>
      </p:sp>
      <p:sp>
        <p:nvSpPr>
          <p:cNvPr id="91" name="Text Box 64"/>
          <p:cNvSpPr txBox="1">
            <a:spLocks noChangeArrowheads="1"/>
          </p:cNvSpPr>
          <p:nvPr/>
        </p:nvSpPr>
        <p:spPr bwMode="auto">
          <a:xfrm>
            <a:off x="1568450" y="69371"/>
            <a:ext cx="60453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1200" b="1" dirty="0">
                <a:solidFill>
                  <a:prstClr val="white"/>
                </a:solidFill>
              </a:rPr>
              <a:t>　タッチレス自動ドア　</a:t>
            </a:r>
            <a:r>
              <a:rPr lang="en-US" altLang="ja-JP" sz="1200" b="1" dirty="0">
                <a:solidFill>
                  <a:prstClr val="white"/>
                </a:solidFill>
              </a:rPr>
              <a:t>e-</a:t>
            </a:r>
            <a:r>
              <a:rPr lang="en-US" altLang="ja-JP" sz="1200" b="1" dirty="0" err="1">
                <a:solidFill>
                  <a:prstClr val="white"/>
                </a:solidFill>
              </a:rPr>
              <a:t>Kindoor</a:t>
            </a:r>
            <a:r>
              <a:rPr lang="ja-JP" altLang="en-US" sz="1200" b="1" dirty="0">
                <a:solidFill>
                  <a:prstClr val="white"/>
                </a:solidFill>
              </a:rPr>
              <a:t>（イーカインド）　　ベリティス　　</a:t>
            </a:r>
          </a:p>
        </p:txBody>
      </p:sp>
      <p:sp>
        <p:nvSpPr>
          <p:cNvPr id="154" name="正方形/長方形 153"/>
          <p:cNvSpPr/>
          <p:nvPr/>
        </p:nvSpPr>
        <p:spPr>
          <a:xfrm>
            <a:off x="2836926" y="4945402"/>
            <a:ext cx="4066794" cy="307777"/>
          </a:xfrm>
          <a:prstGeom prst="rect">
            <a:avLst/>
          </a:prstGeom>
        </p:spPr>
        <p:txBody>
          <a:bodyPr wrap="square" lIns="0" tIns="0" rIns="0" bIns="0">
            <a:spAutoFit/>
          </a:bodyPr>
          <a:lstStyle/>
          <a:p>
            <a:r>
              <a:rPr lang="ja-JP" altLang="en-US" sz="1000" b="1" dirty="0">
                <a:latin typeface="+mj-ea"/>
                <a:ea typeface="+mj-ea"/>
              </a:rPr>
              <a:t>切り替えが簡単な</a:t>
            </a:r>
            <a:r>
              <a:rPr lang="en-US" altLang="ja-JP" sz="1000" b="1" dirty="0">
                <a:latin typeface="+mj-ea"/>
                <a:ea typeface="+mj-ea"/>
              </a:rPr>
              <a:t>2</a:t>
            </a:r>
            <a:r>
              <a:rPr lang="ja-JP" altLang="en-US" sz="1000" b="1" dirty="0" err="1">
                <a:latin typeface="+mj-ea"/>
                <a:ea typeface="+mj-ea"/>
              </a:rPr>
              <a:t>つの</a:t>
            </a:r>
            <a:r>
              <a:rPr lang="ja-JP" altLang="en-US" sz="1000" b="1" dirty="0">
                <a:latin typeface="+mj-ea"/>
                <a:ea typeface="+mj-ea"/>
              </a:rPr>
              <a:t>開閉モード「</a:t>
            </a:r>
            <a:r>
              <a:rPr lang="en-US" altLang="ja-JP" sz="1000" b="1" dirty="0">
                <a:latin typeface="+mj-ea"/>
                <a:ea typeface="+mj-ea"/>
              </a:rPr>
              <a:t>2WAY</a:t>
            </a:r>
            <a:r>
              <a:rPr lang="ja-JP" altLang="en-US" sz="1000" b="1" dirty="0">
                <a:latin typeface="+mj-ea"/>
                <a:ea typeface="+mj-ea"/>
              </a:rPr>
              <a:t>モード」、</a:t>
            </a:r>
            <a:endParaRPr lang="en-US" altLang="ja-JP" sz="1000" b="1" dirty="0">
              <a:latin typeface="+mj-ea"/>
              <a:ea typeface="+mj-ea"/>
            </a:endParaRPr>
          </a:p>
          <a:p>
            <a:r>
              <a:rPr lang="ja-JP" altLang="en-US" sz="1000" b="1" dirty="0">
                <a:latin typeface="+mj-ea"/>
                <a:ea typeface="+mj-ea"/>
              </a:rPr>
              <a:t>「</a:t>
            </a:r>
            <a:r>
              <a:rPr lang="en-US" altLang="ja-JP" sz="1000" b="1" dirty="0">
                <a:latin typeface="+mj-ea"/>
                <a:ea typeface="+mj-ea"/>
              </a:rPr>
              <a:t>1WAY</a:t>
            </a:r>
            <a:r>
              <a:rPr lang="ja-JP" altLang="en-US" sz="1000" b="1" dirty="0">
                <a:latin typeface="+mj-ea"/>
                <a:ea typeface="+mj-ea"/>
              </a:rPr>
              <a:t>モード」を採用。</a:t>
            </a:r>
          </a:p>
        </p:txBody>
      </p:sp>
      <p:grpSp>
        <p:nvGrpSpPr>
          <p:cNvPr id="169" name="グループ化 168"/>
          <p:cNvGrpSpPr/>
          <p:nvPr/>
        </p:nvGrpSpPr>
        <p:grpSpPr>
          <a:xfrm>
            <a:off x="2824489" y="5344034"/>
            <a:ext cx="6881486" cy="1276035"/>
            <a:chOff x="2824489" y="5344034"/>
            <a:chExt cx="6881486" cy="1276035"/>
          </a:xfrm>
        </p:grpSpPr>
        <p:pic>
          <p:nvPicPr>
            <p:cNvPr id="156" name="図 155"/>
            <p:cNvPicPr>
              <a:picLocks noChangeAspect="1"/>
            </p:cNvPicPr>
            <p:nvPr/>
          </p:nvPicPr>
          <p:blipFill rotWithShape="1">
            <a:blip r:embed="rId4"/>
            <a:srcRect l="3893" t="14087" r="57974" b="1967"/>
            <a:stretch/>
          </p:blipFill>
          <p:spPr>
            <a:xfrm>
              <a:off x="3039428" y="5344034"/>
              <a:ext cx="1032510" cy="1093748"/>
            </a:xfrm>
            <a:prstGeom prst="rect">
              <a:avLst/>
            </a:prstGeom>
          </p:spPr>
        </p:pic>
        <p:sp>
          <p:nvSpPr>
            <p:cNvPr id="155" name="正方形/長方形 154"/>
            <p:cNvSpPr/>
            <p:nvPr/>
          </p:nvSpPr>
          <p:spPr>
            <a:xfrm>
              <a:off x="2871692" y="6435403"/>
              <a:ext cx="2568988" cy="184666"/>
            </a:xfrm>
            <a:prstGeom prst="rect">
              <a:avLst/>
            </a:prstGeom>
          </p:spPr>
          <p:txBody>
            <a:bodyPr wrap="square" lIns="0" tIns="0" rIns="0" bIns="0">
              <a:spAutoFit/>
            </a:bodyPr>
            <a:lstStyle/>
            <a:p>
              <a:r>
                <a:rPr lang="ja-JP" altLang="en-US" sz="600" dirty="0">
                  <a:latin typeface="ＭＳ Ｐゴシック" panose="020B0600070205080204" pitchFamily="50" charset="-128"/>
                </a:rPr>
                <a:t>通常時には、自動で閉まる「</a:t>
              </a:r>
              <a:r>
                <a:rPr lang="en-US" altLang="ja-JP" sz="600" dirty="0">
                  <a:latin typeface="ＭＳ Ｐゴシック" panose="020B0600070205080204" pitchFamily="50" charset="-128"/>
                </a:rPr>
                <a:t>2WAY</a:t>
              </a:r>
              <a:r>
                <a:rPr lang="ja-JP" altLang="en-US" sz="600" dirty="0">
                  <a:latin typeface="ＭＳ Ｐゴシック" panose="020B0600070205080204" pitchFamily="50" charset="-128"/>
                </a:rPr>
                <a:t>モード」を設定しておき、物の出し入れなどの時には、扉が開いたままで止まる「</a:t>
              </a:r>
              <a:r>
                <a:rPr lang="en-US" altLang="ja-JP" sz="600" dirty="0">
                  <a:latin typeface="ＭＳ Ｐゴシック" panose="020B0600070205080204" pitchFamily="50" charset="-128"/>
                </a:rPr>
                <a:t>1WAY</a:t>
              </a:r>
              <a:r>
                <a:rPr lang="ja-JP" altLang="en-US" sz="600" dirty="0">
                  <a:latin typeface="ＭＳ Ｐゴシック" panose="020B0600070205080204" pitchFamily="50" charset="-128"/>
                </a:rPr>
                <a:t>モード」に切り替えることができます。</a:t>
              </a:r>
              <a:endParaRPr lang="ja-JP" altLang="en-US" sz="600" dirty="0">
                <a:latin typeface="ＭＳ Ｐゴシック" panose="020B0600070205080204" pitchFamily="50" charset="-128"/>
                <a:ea typeface="ＭＳ Ｐゴシック" panose="020B0600070205080204" pitchFamily="50" charset="-128"/>
              </a:endParaRPr>
            </a:p>
          </p:txBody>
        </p:sp>
        <p:grpSp>
          <p:nvGrpSpPr>
            <p:cNvPr id="167" name="グループ化 166"/>
            <p:cNvGrpSpPr/>
            <p:nvPr/>
          </p:nvGrpSpPr>
          <p:grpSpPr>
            <a:xfrm>
              <a:off x="2824489" y="5381625"/>
              <a:ext cx="215444" cy="976313"/>
              <a:chOff x="2824489" y="5381625"/>
              <a:chExt cx="215444" cy="976313"/>
            </a:xfrm>
          </p:grpSpPr>
          <p:grpSp>
            <p:nvGrpSpPr>
              <p:cNvPr id="160" name="グループ化 159"/>
              <p:cNvGrpSpPr/>
              <p:nvPr/>
            </p:nvGrpSpPr>
            <p:grpSpPr>
              <a:xfrm>
                <a:off x="2824489" y="5381625"/>
                <a:ext cx="215444" cy="976313"/>
                <a:chOff x="2824489" y="5381625"/>
                <a:chExt cx="215444" cy="976313"/>
              </a:xfrm>
            </p:grpSpPr>
            <p:sp>
              <p:nvSpPr>
                <p:cNvPr id="158" name="正方形/長方形 157"/>
                <p:cNvSpPr/>
                <p:nvPr/>
              </p:nvSpPr>
              <p:spPr>
                <a:xfrm>
                  <a:off x="2857500" y="5381625"/>
                  <a:ext cx="152400" cy="97631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テキスト ボックス 158"/>
                <p:cNvSpPr txBox="1"/>
                <p:nvPr/>
              </p:nvSpPr>
              <p:spPr>
                <a:xfrm rot="5400000">
                  <a:off x="2576985" y="5753101"/>
                  <a:ext cx="710451" cy="215444"/>
                </a:xfrm>
                <a:prstGeom prst="rect">
                  <a:avLst/>
                </a:prstGeom>
                <a:noFill/>
              </p:spPr>
              <p:txBody>
                <a:bodyPr vert="horz" wrap="none" rtlCol="0">
                  <a:spAutoFit/>
                </a:bodyPr>
                <a:lstStyle/>
                <a:p>
                  <a:r>
                    <a:rPr kumimoji="1" lang="en-US" altLang="ja-JP" sz="800" b="1" dirty="0">
                      <a:solidFill>
                        <a:schemeClr val="bg1"/>
                      </a:solidFill>
                    </a:rPr>
                    <a:t>2WAY</a:t>
                  </a:r>
                  <a:r>
                    <a:rPr kumimoji="1" lang="ja-JP" altLang="en-US" sz="800" b="1" dirty="0">
                      <a:solidFill>
                        <a:schemeClr val="bg1"/>
                      </a:solidFill>
                    </a:rPr>
                    <a:t>モード</a:t>
                  </a:r>
                </a:p>
              </p:txBody>
            </p:sp>
          </p:grpSp>
          <p:sp>
            <p:nvSpPr>
              <p:cNvPr id="164" name="二等辺三角形 163"/>
              <p:cNvSpPr/>
              <p:nvPr/>
            </p:nvSpPr>
            <p:spPr>
              <a:xfrm rot="5400000">
                <a:off x="2932905" y="5440363"/>
                <a:ext cx="110490" cy="9525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6" name="グループ化 165"/>
            <p:cNvGrpSpPr/>
            <p:nvPr/>
          </p:nvGrpSpPr>
          <p:grpSpPr>
            <a:xfrm>
              <a:off x="4232920" y="5381625"/>
              <a:ext cx="217837" cy="976313"/>
              <a:chOff x="4232920" y="5381625"/>
              <a:chExt cx="217837" cy="976313"/>
            </a:xfrm>
          </p:grpSpPr>
          <p:grpSp>
            <p:nvGrpSpPr>
              <p:cNvPr id="161" name="グループ化 160"/>
              <p:cNvGrpSpPr/>
              <p:nvPr/>
            </p:nvGrpSpPr>
            <p:grpSpPr>
              <a:xfrm>
                <a:off x="4232920" y="5381625"/>
                <a:ext cx="215444" cy="976313"/>
                <a:chOff x="2824489" y="5381625"/>
                <a:chExt cx="215444" cy="976313"/>
              </a:xfrm>
            </p:grpSpPr>
            <p:sp>
              <p:nvSpPr>
                <p:cNvPr id="162" name="正方形/長方形 161"/>
                <p:cNvSpPr/>
                <p:nvPr/>
              </p:nvSpPr>
              <p:spPr>
                <a:xfrm>
                  <a:off x="2857500" y="5381625"/>
                  <a:ext cx="152400" cy="97631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テキスト ボックス 162"/>
                <p:cNvSpPr txBox="1"/>
                <p:nvPr/>
              </p:nvSpPr>
              <p:spPr>
                <a:xfrm rot="5400000">
                  <a:off x="2576985" y="5753101"/>
                  <a:ext cx="710451" cy="215444"/>
                </a:xfrm>
                <a:prstGeom prst="rect">
                  <a:avLst/>
                </a:prstGeom>
                <a:noFill/>
              </p:spPr>
              <p:txBody>
                <a:bodyPr vert="horz" wrap="none" rtlCol="0">
                  <a:spAutoFit/>
                </a:bodyPr>
                <a:lstStyle/>
                <a:p>
                  <a:r>
                    <a:rPr kumimoji="1" lang="en-US" altLang="ja-JP" sz="800" b="1" dirty="0">
                      <a:solidFill>
                        <a:schemeClr val="bg1"/>
                      </a:solidFill>
                    </a:rPr>
                    <a:t>1WAY</a:t>
                  </a:r>
                  <a:r>
                    <a:rPr kumimoji="1" lang="ja-JP" altLang="en-US" sz="800" b="1" dirty="0">
                      <a:solidFill>
                        <a:schemeClr val="bg1"/>
                      </a:solidFill>
                    </a:rPr>
                    <a:t>モード</a:t>
                  </a:r>
                </a:p>
              </p:txBody>
            </p:sp>
          </p:grpSp>
          <p:sp>
            <p:nvSpPr>
              <p:cNvPr id="165" name="二等辺三角形 164"/>
              <p:cNvSpPr/>
              <p:nvPr/>
            </p:nvSpPr>
            <p:spPr>
              <a:xfrm rot="5400000">
                <a:off x="4347887" y="5440363"/>
                <a:ext cx="110490" cy="9525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8" name="図 167"/>
            <p:cNvPicPr>
              <a:picLocks noChangeAspect="1"/>
            </p:cNvPicPr>
            <p:nvPr/>
          </p:nvPicPr>
          <p:blipFill rotWithShape="1">
            <a:blip r:embed="rId4"/>
            <a:srcRect l="56132" t="14087" r="5735" b="1967"/>
            <a:stretch/>
          </p:blipFill>
          <p:spPr>
            <a:xfrm>
              <a:off x="4516189" y="5344034"/>
              <a:ext cx="1032510" cy="1093748"/>
            </a:xfrm>
            <a:prstGeom prst="rect">
              <a:avLst/>
            </a:prstGeom>
          </p:spPr>
        </p:pic>
        <p:sp>
          <p:nvSpPr>
            <p:cNvPr id="173" name="正方形/長方形 172"/>
            <p:cNvSpPr/>
            <p:nvPr/>
          </p:nvSpPr>
          <p:spPr>
            <a:xfrm>
              <a:off x="5817096" y="6435403"/>
              <a:ext cx="1996579" cy="184666"/>
            </a:xfrm>
            <a:prstGeom prst="rect">
              <a:avLst/>
            </a:prstGeom>
          </p:spPr>
          <p:txBody>
            <a:bodyPr wrap="square" lIns="0" tIns="0" rIns="0" bIns="0">
              <a:spAutoFit/>
            </a:bodyPr>
            <a:lstStyle/>
            <a:p>
              <a:r>
                <a:rPr lang="ja-JP" altLang="en-US" sz="600" dirty="0">
                  <a:latin typeface="ＭＳ Ｐゴシック" panose="020B0600070205080204" pitchFamily="50" charset="-128"/>
                </a:rPr>
                <a:t>センサー引手に手をかざすと、引手センサーが感知し、上枠のセンサー受光部に開閉信号を送信、扉が自動で開きます。</a:t>
              </a:r>
              <a:endParaRPr lang="ja-JP" altLang="en-US" sz="600" dirty="0">
                <a:latin typeface="ＭＳ Ｐゴシック" panose="020B0600070205080204" pitchFamily="50" charset="-128"/>
                <a:ea typeface="ＭＳ Ｐゴシック" panose="020B0600070205080204" pitchFamily="50" charset="-128"/>
              </a:endParaRPr>
            </a:p>
          </p:txBody>
        </p:sp>
        <p:sp>
          <p:nvSpPr>
            <p:cNvPr id="177" name="正方形/長方形 176"/>
            <p:cNvSpPr/>
            <p:nvPr/>
          </p:nvSpPr>
          <p:spPr>
            <a:xfrm>
              <a:off x="7977336" y="6435403"/>
              <a:ext cx="1728639" cy="184666"/>
            </a:xfrm>
            <a:prstGeom prst="rect">
              <a:avLst/>
            </a:prstGeom>
          </p:spPr>
          <p:txBody>
            <a:bodyPr wrap="square" lIns="0" tIns="0" rIns="0" bIns="0">
              <a:spAutoFit/>
            </a:bodyPr>
            <a:lstStyle/>
            <a:p>
              <a:r>
                <a:rPr lang="ja-JP" altLang="en-US" sz="600" dirty="0">
                  <a:latin typeface="ＭＳ Ｐゴシック" panose="020B0600070205080204" pitchFamily="50" charset="-128"/>
                </a:rPr>
                <a:t>セパレート型本締り錠や間仕切錠も取り付け可能</a:t>
              </a:r>
              <a:endParaRPr lang="en-US" altLang="ja-JP" sz="600" dirty="0">
                <a:latin typeface="ＭＳ Ｐゴシック" panose="020B0600070205080204" pitchFamily="50" charset="-128"/>
              </a:endParaRPr>
            </a:p>
            <a:p>
              <a:r>
                <a:rPr lang="ja-JP" altLang="en-US" sz="600" dirty="0">
                  <a:latin typeface="ＭＳ Ｐゴシック" panose="020B0600070205080204" pitchFamily="50" charset="-128"/>
                </a:rPr>
                <a:t>（下付け対応のみ）。</a:t>
              </a:r>
              <a:endParaRPr lang="ja-JP" altLang="en-US" sz="600" dirty="0">
                <a:latin typeface="ＭＳ Ｐゴシック" panose="020B0600070205080204" pitchFamily="50" charset="-128"/>
                <a:ea typeface="ＭＳ Ｐゴシック" panose="020B0600070205080204" pitchFamily="50" charset="-128"/>
              </a:endParaRPr>
            </a:p>
          </p:txBody>
        </p:sp>
      </p:grpSp>
      <p:sp>
        <p:nvSpPr>
          <p:cNvPr id="171" name="正方形/長方形 170"/>
          <p:cNvSpPr/>
          <p:nvPr/>
        </p:nvSpPr>
        <p:spPr>
          <a:xfrm>
            <a:off x="5851004" y="4945402"/>
            <a:ext cx="1629296" cy="307777"/>
          </a:xfrm>
          <a:prstGeom prst="rect">
            <a:avLst/>
          </a:prstGeom>
        </p:spPr>
        <p:txBody>
          <a:bodyPr wrap="square" lIns="0" tIns="0" rIns="0" bIns="0">
            <a:spAutoFit/>
          </a:bodyPr>
          <a:lstStyle/>
          <a:p>
            <a:r>
              <a:rPr lang="ja-JP" altLang="en-US" sz="1000" b="1" dirty="0">
                <a:latin typeface="+mj-ea"/>
                <a:ea typeface="+mj-ea"/>
              </a:rPr>
              <a:t>非接触開閉を可能にする</a:t>
            </a:r>
            <a:endParaRPr lang="en-US" altLang="ja-JP" sz="1000" b="1" dirty="0">
              <a:latin typeface="+mj-ea"/>
              <a:ea typeface="+mj-ea"/>
            </a:endParaRPr>
          </a:p>
          <a:p>
            <a:r>
              <a:rPr lang="ja-JP" altLang="en-US" sz="1000" b="1" dirty="0">
                <a:latin typeface="+mj-ea"/>
                <a:ea typeface="+mj-ea"/>
              </a:rPr>
              <a:t>「センサー引手」。</a:t>
            </a:r>
          </a:p>
        </p:txBody>
      </p:sp>
      <p:sp>
        <p:nvSpPr>
          <p:cNvPr id="174" name="正方形/長方形 173"/>
          <p:cNvSpPr/>
          <p:nvPr/>
        </p:nvSpPr>
        <p:spPr>
          <a:xfrm>
            <a:off x="7977336" y="4945402"/>
            <a:ext cx="1629296" cy="307777"/>
          </a:xfrm>
          <a:prstGeom prst="rect">
            <a:avLst/>
          </a:prstGeom>
        </p:spPr>
        <p:txBody>
          <a:bodyPr wrap="square" lIns="0" tIns="0" rIns="0" bIns="0">
            <a:spAutoFit/>
          </a:bodyPr>
          <a:lstStyle/>
          <a:p>
            <a:r>
              <a:rPr lang="ja-JP" altLang="en-US" sz="1000" b="1" dirty="0">
                <a:latin typeface="+mj-ea"/>
                <a:ea typeface="+mj-ea"/>
              </a:rPr>
              <a:t>本締り錠・間仕切錠にも</a:t>
            </a:r>
            <a:endParaRPr lang="en-US" altLang="ja-JP" sz="1000" b="1" dirty="0">
              <a:latin typeface="+mj-ea"/>
              <a:ea typeface="+mj-ea"/>
            </a:endParaRPr>
          </a:p>
          <a:p>
            <a:r>
              <a:rPr lang="ja-JP" altLang="en-US" sz="1000" b="1" dirty="0">
                <a:latin typeface="+mj-ea"/>
                <a:ea typeface="+mj-ea"/>
              </a:rPr>
              <a:t>対応可能。</a:t>
            </a:r>
          </a:p>
        </p:txBody>
      </p:sp>
      <p:pic>
        <p:nvPicPr>
          <p:cNvPr id="176" name="図 175"/>
          <p:cNvPicPr>
            <a:picLocks noChangeAspect="1"/>
          </p:cNvPicPr>
          <p:nvPr/>
        </p:nvPicPr>
        <p:blipFill rotWithShape="1">
          <a:blip r:embed="rId5"/>
          <a:srcRect l="62885" t="2724" r="2358" b="1636"/>
          <a:stretch/>
        </p:blipFill>
        <p:spPr>
          <a:xfrm>
            <a:off x="8913441" y="5311775"/>
            <a:ext cx="733480" cy="1114425"/>
          </a:xfrm>
          <a:prstGeom prst="rect">
            <a:avLst/>
          </a:prstGeom>
        </p:spPr>
      </p:pic>
      <p:grpSp>
        <p:nvGrpSpPr>
          <p:cNvPr id="200" name="グループ化 199"/>
          <p:cNvGrpSpPr/>
          <p:nvPr/>
        </p:nvGrpSpPr>
        <p:grpSpPr>
          <a:xfrm>
            <a:off x="4986337" y="684742"/>
            <a:ext cx="4781551" cy="1925107"/>
            <a:chOff x="4986337" y="684742"/>
            <a:chExt cx="4781551" cy="1925107"/>
          </a:xfrm>
        </p:grpSpPr>
        <p:sp>
          <p:nvSpPr>
            <p:cNvPr id="26" name="Rectangle 84"/>
            <p:cNvSpPr>
              <a:spLocks noChangeArrowheads="1"/>
            </p:cNvSpPr>
            <p:nvPr/>
          </p:nvSpPr>
          <p:spPr bwMode="auto">
            <a:xfrm>
              <a:off x="4986337" y="684743"/>
              <a:ext cx="4776787"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デザイン</a:t>
              </a:r>
            </a:p>
          </p:txBody>
        </p:sp>
        <p:sp>
          <p:nvSpPr>
            <p:cNvPr id="27" name="Rectangle 14"/>
            <p:cNvSpPr>
              <a:spLocks noChangeArrowheads="1"/>
            </p:cNvSpPr>
            <p:nvPr/>
          </p:nvSpPr>
          <p:spPr bwMode="auto">
            <a:xfrm>
              <a:off x="4986337" y="684742"/>
              <a:ext cx="4781551" cy="1925107"/>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nvGrpSpPr>
            <p:cNvPr id="192" name="グループ化 191"/>
            <p:cNvGrpSpPr/>
            <p:nvPr/>
          </p:nvGrpSpPr>
          <p:grpSpPr>
            <a:xfrm>
              <a:off x="5898208" y="919470"/>
              <a:ext cx="1312217" cy="1675531"/>
              <a:chOff x="5240983" y="919470"/>
              <a:chExt cx="1312217" cy="1675531"/>
            </a:xfrm>
          </p:grpSpPr>
          <p:grpSp>
            <p:nvGrpSpPr>
              <p:cNvPr id="178" name="グループ化 177"/>
              <p:cNvGrpSpPr/>
              <p:nvPr/>
            </p:nvGrpSpPr>
            <p:grpSpPr>
              <a:xfrm>
                <a:off x="5240983" y="920655"/>
                <a:ext cx="603305" cy="1665423"/>
                <a:chOff x="5869633" y="1034955"/>
                <a:chExt cx="603305" cy="1665423"/>
              </a:xfrm>
            </p:grpSpPr>
            <p:pic>
              <p:nvPicPr>
                <p:cNvPr id="179" name="図 1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9633" y="1034955"/>
                  <a:ext cx="603305" cy="1574442"/>
                </a:xfrm>
                <a:prstGeom prst="rect">
                  <a:avLst/>
                </a:prstGeom>
              </p:spPr>
            </p:pic>
            <p:sp>
              <p:nvSpPr>
                <p:cNvPr id="180" name="Text Box 283"/>
                <p:cNvSpPr txBox="1">
                  <a:spLocks noChangeArrowheads="1"/>
                </p:cNvSpPr>
                <p:nvPr/>
              </p:nvSpPr>
              <p:spPr bwMode="auto">
                <a:xfrm>
                  <a:off x="5884472" y="2608045"/>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SB</a:t>
                  </a:r>
                </a:p>
              </p:txBody>
            </p:sp>
          </p:grpSp>
          <p:grpSp>
            <p:nvGrpSpPr>
              <p:cNvPr id="181" name="グループ化 180"/>
              <p:cNvGrpSpPr/>
              <p:nvPr/>
            </p:nvGrpSpPr>
            <p:grpSpPr>
              <a:xfrm>
                <a:off x="5947520" y="919470"/>
                <a:ext cx="605680" cy="1675531"/>
                <a:chOff x="13087460" y="1055996"/>
                <a:chExt cx="605680" cy="1675531"/>
              </a:xfrm>
            </p:grpSpPr>
            <p:pic>
              <p:nvPicPr>
                <p:cNvPr id="182" name="図 18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87460" y="1055996"/>
                  <a:ext cx="605680" cy="1579254"/>
                </a:xfrm>
                <a:prstGeom prst="rect">
                  <a:avLst/>
                </a:prstGeom>
              </p:spPr>
            </p:pic>
            <p:sp>
              <p:nvSpPr>
                <p:cNvPr id="183" name="Text Box 283"/>
                <p:cNvSpPr txBox="1">
                  <a:spLocks noChangeArrowheads="1"/>
                </p:cNvSpPr>
                <p:nvPr/>
              </p:nvSpPr>
              <p:spPr bwMode="auto">
                <a:xfrm>
                  <a:off x="13089904" y="2639194"/>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KD</a:t>
                  </a:r>
                </a:p>
              </p:txBody>
            </p:sp>
          </p:grpSp>
        </p:grpSp>
        <p:grpSp>
          <p:nvGrpSpPr>
            <p:cNvPr id="191" name="グループ化 190"/>
            <p:cNvGrpSpPr/>
            <p:nvPr/>
          </p:nvGrpSpPr>
          <p:grpSpPr>
            <a:xfrm>
              <a:off x="8217608" y="918373"/>
              <a:ext cx="1438167" cy="1676629"/>
              <a:chOff x="7017458" y="918373"/>
              <a:chExt cx="1438167" cy="1676629"/>
            </a:xfrm>
          </p:grpSpPr>
          <p:grpSp>
            <p:nvGrpSpPr>
              <p:cNvPr id="186" name="グループ化 185"/>
              <p:cNvGrpSpPr/>
              <p:nvPr/>
            </p:nvGrpSpPr>
            <p:grpSpPr>
              <a:xfrm>
                <a:off x="7017458" y="925230"/>
                <a:ext cx="604416" cy="1669772"/>
                <a:chOff x="4321883" y="972855"/>
                <a:chExt cx="604416" cy="1669772"/>
              </a:xfrm>
            </p:grpSpPr>
            <p:pic>
              <p:nvPicPr>
                <p:cNvPr id="184" name="図 18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1883" y="972855"/>
                  <a:ext cx="604416" cy="1577340"/>
                </a:xfrm>
                <a:prstGeom prst="rect">
                  <a:avLst/>
                </a:prstGeom>
              </p:spPr>
            </p:pic>
            <p:sp>
              <p:nvSpPr>
                <p:cNvPr id="185" name="Text Box 283"/>
                <p:cNvSpPr txBox="1">
                  <a:spLocks noChangeArrowheads="1"/>
                </p:cNvSpPr>
                <p:nvPr/>
              </p:nvSpPr>
              <p:spPr bwMode="auto">
                <a:xfrm>
                  <a:off x="4324178" y="2550294"/>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ＰＫ</a:t>
                  </a:r>
                  <a:endParaRPr lang="en-US" altLang="ja-JP" b="1" dirty="0">
                    <a:latin typeface="ＭＳ Ｐゴシック" panose="020B0600070205080204" pitchFamily="50" charset="-128"/>
                    <a:ea typeface="ＭＳ Ｐゴシック" panose="020B0600070205080204" pitchFamily="50" charset="-128"/>
                  </a:endParaRPr>
                </a:p>
              </p:txBody>
            </p:sp>
          </p:grpSp>
          <p:grpSp>
            <p:nvGrpSpPr>
              <p:cNvPr id="190" name="グループ化 189"/>
              <p:cNvGrpSpPr/>
              <p:nvPr/>
            </p:nvGrpSpPr>
            <p:grpSpPr>
              <a:xfrm>
                <a:off x="7716520" y="918373"/>
                <a:ext cx="739105" cy="1675042"/>
                <a:chOff x="5792470" y="965997"/>
                <a:chExt cx="739105" cy="1675042"/>
              </a:xfrm>
            </p:grpSpPr>
            <p:pic>
              <p:nvPicPr>
                <p:cNvPr id="187" name="図 1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5483" y="965997"/>
                  <a:ext cx="607044" cy="1584198"/>
                </a:xfrm>
                <a:prstGeom prst="rect">
                  <a:avLst/>
                </a:prstGeom>
              </p:spPr>
            </p:pic>
            <p:sp>
              <p:nvSpPr>
                <p:cNvPr id="188" name="Text Box 283"/>
                <p:cNvSpPr txBox="1">
                  <a:spLocks noChangeArrowheads="1"/>
                </p:cNvSpPr>
                <p:nvPr/>
              </p:nvSpPr>
              <p:spPr bwMode="auto">
                <a:xfrm>
                  <a:off x="5792470" y="2548706"/>
                  <a:ext cx="167605"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ＬＥ</a:t>
                  </a:r>
                  <a:endParaRPr lang="en-US" altLang="ja-JP" b="1" dirty="0">
                    <a:latin typeface="ＭＳ Ｐゴシック" panose="020B0600070205080204" pitchFamily="50" charset="-128"/>
                    <a:ea typeface="ＭＳ Ｐゴシック" panose="020B0600070205080204" pitchFamily="50" charset="-128"/>
                  </a:endParaRPr>
                </a:p>
              </p:txBody>
            </p:sp>
            <p:sp>
              <p:nvSpPr>
                <p:cNvPr id="189" name="Text Box 283"/>
                <p:cNvSpPr txBox="1">
                  <a:spLocks noChangeArrowheads="1"/>
                </p:cNvSpPr>
                <p:nvPr/>
              </p:nvSpPr>
              <p:spPr bwMode="auto">
                <a:xfrm>
                  <a:off x="5919470" y="2551103"/>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p:txBody>
            </p:sp>
          </p:grpSp>
        </p:grpSp>
        <p:grpSp>
          <p:nvGrpSpPr>
            <p:cNvPr id="197" name="グループ化 196"/>
            <p:cNvGrpSpPr/>
            <p:nvPr/>
          </p:nvGrpSpPr>
          <p:grpSpPr>
            <a:xfrm>
              <a:off x="5126038" y="975826"/>
              <a:ext cx="687387" cy="347672"/>
              <a:chOff x="5205413" y="1496525"/>
              <a:chExt cx="769938" cy="389425"/>
            </a:xfrm>
          </p:grpSpPr>
          <p:pic>
            <p:nvPicPr>
              <p:cNvPr id="193" name="図 192"/>
              <p:cNvPicPr>
                <a:picLocks noChangeAspect="1"/>
              </p:cNvPicPr>
              <p:nvPr/>
            </p:nvPicPr>
            <p:blipFill rotWithShape="1">
              <a:blip r:embed="rId10"/>
              <a:srcRect t="1" r="38058" b="-5593"/>
              <a:stretch/>
            </p:blipFill>
            <p:spPr>
              <a:xfrm>
                <a:off x="5205413" y="1496525"/>
                <a:ext cx="769938" cy="179875"/>
              </a:xfrm>
              <a:prstGeom prst="rect">
                <a:avLst/>
              </a:prstGeom>
            </p:spPr>
          </p:pic>
          <p:pic>
            <p:nvPicPr>
              <p:cNvPr id="195" name="図 194"/>
              <p:cNvPicPr>
                <a:picLocks noChangeAspect="1"/>
              </p:cNvPicPr>
              <p:nvPr/>
            </p:nvPicPr>
            <p:blipFill rotWithShape="1">
              <a:blip r:embed="rId10"/>
              <a:srcRect l="64368" r="-3322" b="-8686"/>
              <a:stretch/>
            </p:blipFill>
            <p:spPr>
              <a:xfrm>
                <a:off x="5205413" y="1700808"/>
                <a:ext cx="484187" cy="185142"/>
              </a:xfrm>
              <a:prstGeom prst="rect">
                <a:avLst/>
              </a:prstGeom>
            </p:spPr>
          </p:pic>
        </p:grpSp>
        <p:grpSp>
          <p:nvGrpSpPr>
            <p:cNvPr id="199" name="グループ化 198"/>
            <p:cNvGrpSpPr/>
            <p:nvPr/>
          </p:nvGrpSpPr>
          <p:grpSpPr>
            <a:xfrm>
              <a:off x="7666038" y="995202"/>
              <a:ext cx="392589" cy="336716"/>
              <a:chOff x="7485063" y="1515902"/>
              <a:chExt cx="439737" cy="377154"/>
            </a:xfrm>
          </p:grpSpPr>
          <p:pic>
            <p:nvPicPr>
              <p:cNvPr id="194" name="図 193"/>
              <p:cNvPicPr>
                <a:picLocks noChangeAspect="1"/>
              </p:cNvPicPr>
              <p:nvPr/>
            </p:nvPicPr>
            <p:blipFill rotWithShape="1">
              <a:blip r:embed="rId11"/>
              <a:srcRect t="-1" r="51834" b="-9992"/>
              <a:stretch/>
            </p:blipFill>
            <p:spPr>
              <a:xfrm>
                <a:off x="7485063" y="1515902"/>
                <a:ext cx="439737" cy="192248"/>
              </a:xfrm>
              <a:prstGeom prst="rect">
                <a:avLst/>
              </a:prstGeom>
            </p:spPr>
          </p:pic>
          <p:pic>
            <p:nvPicPr>
              <p:cNvPr id="196" name="図 195"/>
              <p:cNvPicPr>
                <a:picLocks noChangeAspect="1"/>
              </p:cNvPicPr>
              <p:nvPr/>
            </p:nvPicPr>
            <p:blipFill rotWithShape="1">
              <a:blip r:embed="rId11"/>
              <a:srcRect l="51470" t="-1" r="364" b="-9992"/>
              <a:stretch/>
            </p:blipFill>
            <p:spPr>
              <a:xfrm>
                <a:off x="7485063" y="1700808"/>
                <a:ext cx="439737" cy="192248"/>
              </a:xfrm>
              <a:prstGeom prst="rect">
                <a:avLst/>
              </a:prstGeom>
            </p:spPr>
          </p:pic>
        </p:grpSp>
      </p:grpSp>
      <p:sp>
        <p:nvSpPr>
          <p:cNvPr id="7" name="正方形/長方形 6">
            <a:extLst>
              <a:ext uri="{FF2B5EF4-FFF2-40B4-BE49-F238E27FC236}">
                <a16:creationId xmlns:a16="http://schemas.microsoft.com/office/drawing/2014/main" id="{901D06F6-302A-498D-F4CA-D1DAE3FF7A4D}"/>
              </a:ext>
            </a:extLst>
          </p:cNvPr>
          <p:cNvSpPr/>
          <p:nvPr/>
        </p:nvSpPr>
        <p:spPr>
          <a:xfrm>
            <a:off x="7755203" y="2828678"/>
            <a:ext cx="1979345" cy="878960"/>
          </a:xfrm>
          <a:prstGeom prst="rect">
            <a:avLst/>
          </a:prstGeom>
          <a:solidFill>
            <a:schemeClr val="accent6">
              <a:lumMod val="20000"/>
              <a:lumOff val="80000"/>
            </a:scheme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AC4156BC-19E5-141B-F6CB-AA8A23333091}"/>
              </a:ext>
            </a:extLst>
          </p:cNvPr>
          <p:cNvGrpSpPr/>
          <p:nvPr/>
        </p:nvGrpSpPr>
        <p:grpSpPr>
          <a:xfrm>
            <a:off x="4978400" y="2683300"/>
            <a:ext cx="4784726" cy="1944000"/>
            <a:chOff x="6042660" y="4730325"/>
            <a:chExt cx="3718531" cy="1944000"/>
          </a:xfrm>
        </p:grpSpPr>
        <p:sp>
          <p:nvSpPr>
            <p:cNvPr id="62" name="Rectangle 14">
              <a:extLst>
                <a:ext uri="{FF2B5EF4-FFF2-40B4-BE49-F238E27FC236}">
                  <a16:creationId xmlns:a16="http://schemas.microsoft.com/office/drawing/2014/main" id="{7EF75E59-F6D3-E1AC-4483-6480487D7147}"/>
                </a:ext>
              </a:extLst>
            </p:cNvPr>
            <p:cNvSpPr>
              <a:spLocks noChangeArrowheads="1"/>
            </p:cNvSpPr>
            <p:nvPr/>
          </p:nvSpPr>
          <p:spPr bwMode="auto">
            <a:xfrm>
              <a:off x="6042660" y="4730325"/>
              <a:ext cx="3718531"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a:endParaRPr lang="ja-JP" altLang="en-US" sz="1200" dirty="0">
                <a:solidFill>
                  <a:prstClr val="black"/>
                </a:solidFill>
                <a:latin typeface="ＭＳ Ｐゴシック" panose="020B0600070205080204" pitchFamily="50" charset="-128"/>
                <a:ea typeface="ＭＳ Ｐゴシック" panose="020B0600070205080204" pitchFamily="50" charset="-128"/>
              </a:endParaRPr>
            </a:p>
          </p:txBody>
        </p:sp>
        <p:sp>
          <p:nvSpPr>
            <p:cNvPr id="63" name="Rectangle 84">
              <a:extLst>
                <a:ext uri="{FF2B5EF4-FFF2-40B4-BE49-F238E27FC236}">
                  <a16:creationId xmlns:a16="http://schemas.microsoft.com/office/drawing/2014/main" id="{D5A8FF70-26A3-E459-3CFE-4CAF0D98CED3}"/>
                </a:ext>
              </a:extLst>
            </p:cNvPr>
            <p:cNvSpPr>
              <a:spLocks noChangeArrowheads="1"/>
            </p:cNvSpPr>
            <p:nvPr/>
          </p:nvSpPr>
          <p:spPr bwMode="auto">
            <a:xfrm>
              <a:off x="6048375" y="4730325"/>
              <a:ext cx="3712816" cy="125412"/>
            </a:xfrm>
            <a:prstGeom prst="rect">
              <a:avLst/>
            </a:prstGeom>
            <a:solidFill>
              <a:srgbClr val="4D4D4D"/>
            </a:solidFill>
            <a:ln w="6350">
              <a:solidFill>
                <a:srgbClr val="4D4D4D"/>
              </a:solidFill>
              <a:miter lim="800000"/>
              <a:headEnd/>
              <a:tailEnd/>
            </a:ln>
          </p:spPr>
          <p:txBody>
            <a:bodyPr wrap="square" lIns="91427" tIns="0" rIns="91427" bIns="0" anchor="ctr"/>
            <a:lstStyle/>
            <a:p>
              <a:pPr>
                <a:spcBef>
                  <a:spcPct val="50000"/>
                </a:spcBef>
              </a:pPr>
              <a:r>
                <a:rPr lang="ja-JP" altLang="en-US" sz="800" dirty="0">
                  <a:solidFill>
                    <a:prstClr val="white"/>
                  </a:solidFill>
                  <a:latin typeface="ＭＳ Ｐゴシック" panose="020B0600070205080204" pitchFamily="50" charset="-128"/>
                  <a:ea typeface="ＭＳ Ｐゴシック" panose="020B0600070205080204" pitchFamily="50" charset="-128"/>
                </a:rPr>
                <a:t>色柄バリエーション</a:t>
              </a:r>
            </a:p>
          </p:txBody>
        </p:sp>
      </p:grpSp>
      <p:grpSp>
        <p:nvGrpSpPr>
          <p:cNvPr id="9" name="グループ化 8">
            <a:extLst>
              <a:ext uri="{FF2B5EF4-FFF2-40B4-BE49-F238E27FC236}">
                <a16:creationId xmlns:a16="http://schemas.microsoft.com/office/drawing/2014/main" id="{6453419D-4E1E-3D98-0EC8-E8E2015F7100}"/>
              </a:ext>
            </a:extLst>
          </p:cNvPr>
          <p:cNvGrpSpPr/>
          <p:nvPr/>
        </p:nvGrpSpPr>
        <p:grpSpPr>
          <a:xfrm>
            <a:off x="9009166" y="4469413"/>
            <a:ext cx="772906" cy="200055"/>
            <a:chOff x="5597821" y="2873948"/>
            <a:chExt cx="1499718" cy="475569"/>
          </a:xfrm>
        </p:grpSpPr>
        <p:sp>
          <p:nvSpPr>
            <p:cNvPr id="59" name="正方形/長方形 58">
              <a:extLst>
                <a:ext uri="{FF2B5EF4-FFF2-40B4-BE49-F238E27FC236}">
                  <a16:creationId xmlns:a16="http://schemas.microsoft.com/office/drawing/2014/main" id="{88DE5B92-D583-E9A1-7922-DB3AA8BBA559}"/>
                </a:ext>
              </a:extLst>
            </p:cNvPr>
            <p:cNvSpPr/>
            <p:nvPr/>
          </p:nvSpPr>
          <p:spPr>
            <a:xfrm>
              <a:off x="6502400" y="2997200"/>
              <a:ext cx="469900" cy="203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60" name="テキスト ボックス 59">
              <a:extLst>
                <a:ext uri="{FF2B5EF4-FFF2-40B4-BE49-F238E27FC236}">
                  <a16:creationId xmlns:a16="http://schemas.microsoft.com/office/drawing/2014/main" id="{60A61A2C-79A2-70C6-69D1-E773FFEC3999}"/>
                </a:ext>
              </a:extLst>
            </p:cNvPr>
            <p:cNvSpPr txBox="1"/>
            <p:nvPr/>
          </p:nvSpPr>
          <p:spPr>
            <a:xfrm>
              <a:off x="6387743" y="2873948"/>
              <a:ext cx="709796" cy="388179"/>
            </a:xfrm>
            <a:prstGeom prst="rect">
              <a:avLst/>
            </a:prstGeom>
            <a:noFill/>
          </p:spPr>
          <p:txBody>
            <a:bodyPr wrap="none" rtlCol="0">
              <a:spAutoFit/>
            </a:bodyPr>
            <a:lstStyle/>
            <a:p>
              <a:pPr algn="ctr"/>
              <a:r>
                <a:rPr kumimoji="1" lang="en-US" altLang="ja-JP" sz="700" dirty="0">
                  <a:solidFill>
                    <a:schemeClr val="bg1"/>
                  </a:solidFill>
                </a:rPr>
                <a:t>NEW</a:t>
              </a:r>
              <a:endParaRPr kumimoji="1" lang="ja-JP" altLang="en-US" sz="700" dirty="0">
                <a:solidFill>
                  <a:schemeClr val="bg1"/>
                </a:solidFill>
              </a:endParaRPr>
            </a:p>
          </p:txBody>
        </p:sp>
        <p:sp>
          <p:nvSpPr>
            <p:cNvPr id="61" name="テキスト ボックス 60">
              <a:extLst>
                <a:ext uri="{FF2B5EF4-FFF2-40B4-BE49-F238E27FC236}">
                  <a16:creationId xmlns:a16="http://schemas.microsoft.com/office/drawing/2014/main" id="{1161BDC2-FD39-CCF1-0F8F-5A69EF3A3AAF}"/>
                </a:ext>
              </a:extLst>
            </p:cNvPr>
            <p:cNvSpPr txBox="1"/>
            <p:nvPr/>
          </p:nvSpPr>
          <p:spPr>
            <a:xfrm>
              <a:off x="5597821" y="2873948"/>
              <a:ext cx="1055053" cy="475569"/>
            </a:xfrm>
            <a:prstGeom prst="rect">
              <a:avLst/>
            </a:prstGeom>
            <a:noFill/>
          </p:spPr>
          <p:txBody>
            <a:bodyPr wrap="none" rtlCol="0">
              <a:spAutoFit/>
            </a:bodyPr>
            <a:lstStyle/>
            <a:p>
              <a:pPr algn="ctr"/>
              <a:r>
                <a:rPr kumimoji="1" lang="ja-JP" altLang="en-US" sz="700" b="1" dirty="0">
                  <a:solidFill>
                    <a:srgbClr val="C00000"/>
                  </a:solidFill>
                </a:rPr>
                <a:t>赤文字＝</a:t>
              </a:r>
            </a:p>
          </p:txBody>
        </p:sp>
      </p:grpSp>
      <p:sp>
        <p:nvSpPr>
          <p:cNvPr id="14" name="Text Box 291">
            <a:extLst>
              <a:ext uri="{FF2B5EF4-FFF2-40B4-BE49-F238E27FC236}">
                <a16:creationId xmlns:a16="http://schemas.microsoft.com/office/drawing/2014/main" id="{5A2ECE45-CB12-31DA-7F58-89DC93036F3D}"/>
              </a:ext>
            </a:extLst>
          </p:cNvPr>
          <p:cNvSpPr txBox="1">
            <a:spLocks noChangeArrowheads="1"/>
          </p:cNvSpPr>
          <p:nvPr/>
        </p:nvSpPr>
        <p:spPr bwMode="auto">
          <a:xfrm>
            <a:off x="7813675" y="2829767"/>
            <a:ext cx="1671638"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ja-JP" altLang="en-US" sz="700" b="1" dirty="0">
                <a:solidFill>
                  <a:srgbClr val="000000"/>
                </a:solidFill>
                <a:latin typeface="ＭＳ Ｐゴシック" panose="020B0600070205080204" pitchFamily="50" charset="-128"/>
                <a:ea typeface="ＭＳ Ｐゴシック" panose="020B0600070205080204" pitchFamily="50" charset="-128"/>
              </a:rPr>
              <a:t>セレクトカラー</a:t>
            </a:r>
          </a:p>
        </p:txBody>
      </p:sp>
      <p:grpSp>
        <p:nvGrpSpPr>
          <p:cNvPr id="89" name="グループ化 88">
            <a:extLst>
              <a:ext uri="{FF2B5EF4-FFF2-40B4-BE49-F238E27FC236}">
                <a16:creationId xmlns:a16="http://schemas.microsoft.com/office/drawing/2014/main" id="{277F210B-27A9-B55A-6B24-3E76F11F5D9D}"/>
              </a:ext>
            </a:extLst>
          </p:cNvPr>
          <p:cNvGrpSpPr/>
          <p:nvPr/>
        </p:nvGrpSpPr>
        <p:grpSpPr>
          <a:xfrm>
            <a:off x="5048251" y="2945099"/>
            <a:ext cx="2616976" cy="368429"/>
            <a:chOff x="5048250" y="3033585"/>
            <a:chExt cx="2978277" cy="419294"/>
          </a:xfrm>
        </p:grpSpPr>
        <p:grpSp>
          <p:nvGrpSpPr>
            <p:cNvPr id="10" name="グループ化 9">
              <a:extLst>
                <a:ext uri="{FF2B5EF4-FFF2-40B4-BE49-F238E27FC236}">
                  <a16:creationId xmlns:a16="http://schemas.microsoft.com/office/drawing/2014/main" id="{2C24D14D-C71C-DDFF-09AD-40E857541E31}"/>
                </a:ext>
              </a:extLst>
            </p:cNvPr>
            <p:cNvGrpSpPr/>
            <p:nvPr/>
          </p:nvGrpSpPr>
          <p:grpSpPr>
            <a:xfrm>
              <a:off x="5048250" y="3034327"/>
              <a:ext cx="1479845" cy="418552"/>
              <a:chOff x="5048251" y="5175249"/>
              <a:chExt cx="1707611" cy="482973"/>
            </a:xfrm>
          </p:grpSpPr>
          <p:grpSp>
            <p:nvGrpSpPr>
              <p:cNvPr id="52" name="グループ化 51">
                <a:extLst>
                  <a:ext uri="{FF2B5EF4-FFF2-40B4-BE49-F238E27FC236}">
                    <a16:creationId xmlns:a16="http://schemas.microsoft.com/office/drawing/2014/main" id="{CD5A721A-DE7A-0157-88B9-3D75ADBDE02B}"/>
                  </a:ext>
                </a:extLst>
              </p:cNvPr>
              <p:cNvGrpSpPr/>
              <p:nvPr/>
            </p:nvGrpSpPr>
            <p:grpSpPr>
              <a:xfrm>
                <a:off x="5048251" y="5175249"/>
                <a:ext cx="1707611" cy="269875"/>
                <a:chOff x="5092700" y="5184775"/>
                <a:chExt cx="1446456" cy="228601"/>
              </a:xfrm>
            </p:grpSpPr>
            <p:pic>
              <p:nvPicPr>
                <p:cNvPr id="56" name="図 55">
                  <a:extLst>
                    <a:ext uri="{FF2B5EF4-FFF2-40B4-BE49-F238E27FC236}">
                      <a16:creationId xmlns:a16="http://schemas.microsoft.com/office/drawing/2014/main" id="{483971A4-6000-5C9C-D6A7-78EC7C1DBB8D}"/>
                    </a:ext>
                  </a:extLst>
                </p:cNvPr>
                <p:cNvPicPr>
                  <a:picLocks noChangeAspect="1"/>
                </p:cNvPicPr>
                <p:nvPr/>
              </p:nvPicPr>
              <p:blipFill rotWithShape="1">
                <a:blip r:embed="rId12"/>
                <a:srcRect l="1745" t="17158" r="69054" b="64379"/>
                <a:stretch/>
              </p:blipFill>
              <p:spPr>
                <a:xfrm>
                  <a:off x="5092700" y="5184775"/>
                  <a:ext cx="457200" cy="228601"/>
                </a:xfrm>
                <a:prstGeom prst="rect">
                  <a:avLst/>
                </a:prstGeom>
              </p:spPr>
            </p:pic>
            <p:pic>
              <p:nvPicPr>
                <p:cNvPr id="57" name="図 56">
                  <a:extLst>
                    <a:ext uri="{FF2B5EF4-FFF2-40B4-BE49-F238E27FC236}">
                      <a16:creationId xmlns:a16="http://schemas.microsoft.com/office/drawing/2014/main" id="{D24B47D4-B649-BBD3-8346-7EC7E8FC5FED}"/>
                    </a:ext>
                  </a:extLst>
                </p:cNvPr>
                <p:cNvPicPr>
                  <a:picLocks noChangeAspect="1"/>
                </p:cNvPicPr>
                <p:nvPr/>
              </p:nvPicPr>
              <p:blipFill rotWithShape="1">
                <a:blip r:embed="rId12"/>
                <a:srcRect l="35407" t="17158" r="35392" b="64379"/>
                <a:stretch/>
              </p:blipFill>
              <p:spPr>
                <a:xfrm>
                  <a:off x="5580943" y="5184775"/>
                  <a:ext cx="457200" cy="228601"/>
                </a:xfrm>
                <a:prstGeom prst="rect">
                  <a:avLst/>
                </a:prstGeom>
              </p:spPr>
            </p:pic>
            <p:pic>
              <p:nvPicPr>
                <p:cNvPr id="58" name="図 57">
                  <a:extLst>
                    <a:ext uri="{FF2B5EF4-FFF2-40B4-BE49-F238E27FC236}">
                      <a16:creationId xmlns:a16="http://schemas.microsoft.com/office/drawing/2014/main" id="{F55D357A-C5C0-BDA8-F095-A01162EBE0D2}"/>
                    </a:ext>
                  </a:extLst>
                </p:cNvPr>
                <p:cNvPicPr>
                  <a:picLocks noChangeAspect="1"/>
                </p:cNvPicPr>
                <p:nvPr/>
              </p:nvPicPr>
              <p:blipFill rotWithShape="1">
                <a:blip r:embed="rId12"/>
                <a:srcRect l="68866" t="17158" r="1933" b="64379"/>
                <a:stretch/>
              </p:blipFill>
              <p:spPr>
                <a:xfrm>
                  <a:off x="6081956" y="5184775"/>
                  <a:ext cx="457200" cy="228601"/>
                </a:xfrm>
                <a:prstGeom prst="rect">
                  <a:avLst/>
                </a:prstGeom>
              </p:spPr>
            </p:pic>
          </p:grpSp>
          <p:sp>
            <p:nvSpPr>
              <p:cNvPr id="53" name="Text Box 20">
                <a:extLst>
                  <a:ext uri="{FF2B5EF4-FFF2-40B4-BE49-F238E27FC236}">
                    <a16:creationId xmlns:a16="http://schemas.microsoft.com/office/drawing/2014/main" id="{9F24D570-2B37-97A1-8F04-E8ECD57091FD}"/>
                  </a:ext>
                </a:extLst>
              </p:cNvPr>
              <p:cNvSpPr txBox="1">
                <a:spLocks noChangeArrowheads="1"/>
              </p:cNvSpPr>
              <p:nvPr/>
            </p:nvSpPr>
            <p:spPr bwMode="auto">
              <a:xfrm>
                <a:off x="5057051" y="5456133"/>
                <a:ext cx="600917" cy="20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ソフトウォールナット柄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54" name="Text Box 20">
                <a:extLst>
                  <a:ext uri="{FF2B5EF4-FFF2-40B4-BE49-F238E27FC236}">
                    <a16:creationId xmlns:a16="http://schemas.microsoft.com/office/drawing/2014/main" id="{B59BCA13-2A42-11B1-6CDA-6BF1D002EB1A}"/>
                  </a:ext>
                </a:extLst>
              </p:cNvPr>
              <p:cNvSpPr txBox="1">
                <a:spLocks noChangeArrowheads="1"/>
              </p:cNvSpPr>
              <p:nvPr/>
            </p:nvSpPr>
            <p:spPr bwMode="auto">
              <a:xfrm>
                <a:off x="56333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ウォールナット柄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55" name="Text Box 20">
                <a:extLst>
                  <a:ext uri="{FF2B5EF4-FFF2-40B4-BE49-F238E27FC236}">
                    <a16:creationId xmlns:a16="http://schemas.microsoft.com/office/drawing/2014/main" id="{DD25A79B-5C06-1181-9860-468AC0189671}"/>
                  </a:ext>
                </a:extLst>
              </p:cNvPr>
              <p:cNvSpPr txBox="1">
                <a:spLocks noChangeArrowheads="1"/>
              </p:cNvSpPr>
              <p:nvPr/>
            </p:nvSpPr>
            <p:spPr bwMode="auto">
              <a:xfrm>
                <a:off x="6218763"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チェリー柄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grpSp>
        <p:pic>
          <p:nvPicPr>
            <p:cNvPr id="49" name="図 48">
              <a:extLst>
                <a:ext uri="{FF2B5EF4-FFF2-40B4-BE49-F238E27FC236}">
                  <a16:creationId xmlns:a16="http://schemas.microsoft.com/office/drawing/2014/main" id="{E3E56D6F-ED1F-88CE-2A41-D4DFCF48DBE8}"/>
                </a:ext>
              </a:extLst>
            </p:cNvPr>
            <p:cNvPicPr>
              <a:picLocks noChangeAspect="1"/>
            </p:cNvPicPr>
            <p:nvPr/>
          </p:nvPicPr>
          <p:blipFill rotWithShape="1">
            <a:blip r:embed="rId12"/>
            <a:srcRect l="1745" t="45830" r="69054" b="35707"/>
            <a:stretch/>
          </p:blipFill>
          <p:spPr>
            <a:xfrm>
              <a:off x="7556297" y="3038000"/>
              <a:ext cx="467754" cy="233878"/>
            </a:xfrm>
            <a:prstGeom prst="rect">
              <a:avLst/>
            </a:prstGeom>
          </p:spPr>
        </p:pic>
        <p:pic>
          <p:nvPicPr>
            <p:cNvPr id="50" name="図 49">
              <a:extLst>
                <a:ext uri="{FF2B5EF4-FFF2-40B4-BE49-F238E27FC236}">
                  <a16:creationId xmlns:a16="http://schemas.microsoft.com/office/drawing/2014/main" id="{0B562064-17EB-3BB7-350C-1539AB8BB7BE}"/>
                </a:ext>
              </a:extLst>
            </p:cNvPr>
            <p:cNvPicPr>
              <a:picLocks noChangeAspect="1"/>
            </p:cNvPicPr>
            <p:nvPr/>
          </p:nvPicPr>
          <p:blipFill rotWithShape="1">
            <a:blip r:embed="rId12"/>
            <a:srcRect l="35407" t="45178" r="35392" b="36359"/>
            <a:stretch/>
          </p:blipFill>
          <p:spPr>
            <a:xfrm>
              <a:off x="6550684" y="3033585"/>
              <a:ext cx="467754" cy="233878"/>
            </a:xfrm>
            <a:prstGeom prst="rect">
              <a:avLst/>
            </a:prstGeom>
          </p:spPr>
        </p:pic>
        <p:pic>
          <p:nvPicPr>
            <p:cNvPr id="51" name="図 50">
              <a:extLst>
                <a:ext uri="{FF2B5EF4-FFF2-40B4-BE49-F238E27FC236}">
                  <a16:creationId xmlns:a16="http://schemas.microsoft.com/office/drawing/2014/main" id="{0A1F2576-17C1-E3B8-E7D0-940F6FBB346E}"/>
                </a:ext>
              </a:extLst>
            </p:cNvPr>
            <p:cNvPicPr>
              <a:picLocks noChangeAspect="1"/>
            </p:cNvPicPr>
            <p:nvPr/>
          </p:nvPicPr>
          <p:blipFill rotWithShape="1">
            <a:blip r:embed="rId12"/>
            <a:srcRect l="68866" t="46156" r="1933" b="35381"/>
            <a:stretch/>
          </p:blipFill>
          <p:spPr>
            <a:xfrm>
              <a:off x="7058439" y="3038000"/>
              <a:ext cx="467754" cy="233878"/>
            </a:xfrm>
            <a:prstGeom prst="rect">
              <a:avLst/>
            </a:prstGeom>
          </p:spPr>
        </p:pic>
        <p:sp>
          <p:nvSpPr>
            <p:cNvPr id="44" name="Text Box 20">
              <a:extLst>
                <a:ext uri="{FF2B5EF4-FFF2-40B4-BE49-F238E27FC236}">
                  <a16:creationId xmlns:a16="http://schemas.microsoft.com/office/drawing/2014/main" id="{B83E7186-BB77-C42A-BC94-4D1C1CE8A46B}"/>
                </a:ext>
              </a:extLst>
            </p:cNvPr>
            <p:cNvSpPr txBox="1">
              <a:spLocks noChangeArrowheads="1"/>
            </p:cNvSpPr>
            <p:nvPr/>
          </p:nvSpPr>
          <p:spPr bwMode="auto">
            <a:xfrm>
              <a:off x="7563926" y="3281422"/>
              <a:ext cx="462601" cy="13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グレージュ</a:t>
              </a:r>
              <a:endParaRPr lang="en-US" altLang="ja-JP" sz="500"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アッシュ柄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45" name="Text Box 20">
              <a:extLst>
                <a:ext uri="{FF2B5EF4-FFF2-40B4-BE49-F238E27FC236}">
                  <a16:creationId xmlns:a16="http://schemas.microsoft.com/office/drawing/2014/main" id="{1D902AD3-C9E8-7B3F-A30D-B939B98F30CB}"/>
                </a:ext>
              </a:extLst>
            </p:cNvPr>
            <p:cNvSpPr txBox="1">
              <a:spLocks noChangeArrowheads="1"/>
            </p:cNvSpPr>
            <p:nvPr/>
          </p:nvSpPr>
          <p:spPr bwMode="auto">
            <a:xfrm>
              <a:off x="6558199" y="3277007"/>
              <a:ext cx="462600" cy="66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イデアオーク柄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46" name="Text Box 20">
              <a:extLst>
                <a:ext uri="{FF2B5EF4-FFF2-40B4-BE49-F238E27FC236}">
                  <a16:creationId xmlns:a16="http://schemas.microsoft.com/office/drawing/2014/main" id="{D7E253DE-7173-B7BD-D90D-DCCD2EF048F4}"/>
                </a:ext>
              </a:extLst>
            </p:cNvPr>
            <p:cNvSpPr txBox="1">
              <a:spLocks noChangeArrowheads="1"/>
            </p:cNvSpPr>
            <p:nvPr/>
          </p:nvSpPr>
          <p:spPr bwMode="auto">
            <a:xfrm>
              <a:off x="7060737" y="3281422"/>
              <a:ext cx="462600" cy="66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メープル柄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nvGrpSpPr>
          <p:cNvPr id="13" name="グループ化 12">
            <a:extLst>
              <a:ext uri="{FF2B5EF4-FFF2-40B4-BE49-F238E27FC236}">
                <a16:creationId xmlns:a16="http://schemas.microsoft.com/office/drawing/2014/main" id="{D3567249-B77F-0716-2ADC-23C495824332}"/>
              </a:ext>
            </a:extLst>
          </p:cNvPr>
          <p:cNvGrpSpPr/>
          <p:nvPr/>
        </p:nvGrpSpPr>
        <p:grpSpPr>
          <a:xfrm>
            <a:off x="7813675" y="2952685"/>
            <a:ext cx="1209163" cy="751420"/>
            <a:chOff x="7430841" y="5079898"/>
            <a:chExt cx="1790036" cy="1112397"/>
          </a:xfrm>
        </p:grpSpPr>
        <p:pic>
          <p:nvPicPr>
            <p:cNvPr id="20" name="図 19">
              <a:extLst>
                <a:ext uri="{FF2B5EF4-FFF2-40B4-BE49-F238E27FC236}">
                  <a16:creationId xmlns:a16="http://schemas.microsoft.com/office/drawing/2014/main" id="{A82AEF12-9FC6-399C-2FB8-D245ACAC24BD}"/>
                </a:ext>
              </a:extLst>
            </p:cNvPr>
            <p:cNvPicPr>
              <a:picLocks noChangeAspect="1"/>
            </p:cNvPicPr>
            <p:nvPr/>
          </p:nvPicPr>
          <p:blipFill rotWithShape="1">
            <a:blip r:embed="rId13"/>
            <a:srcRect l="2658" t="18674" r="68562" b="56770"/>
            <a:stretch/>
          </p:blipFill>
          <p:spPr>
            <a:xfrm>
              <a:off x="8067872" y="5636037"/>
              <a:ext cx="523875" cy="323851"/>
            </a:xfrm>
            <a:prstGeom prst="rect">
              <a:avLst/>
            </a:prstGeom>
          </p:spPr>
        </p:pic>
        <p:pic>
          <p:nvPicPr>
            <p:cNvPr id="21" name="図 20">
              <a:extLst>
                <a:ext uri="{FF2B5EF4-FFF2-40B4-BE49-F238E27FC236}">
                  <a16:creationId xmlns:a16="http://schemas.microsoft.com/office/drawing/2014/main" id="{B7910D89-A100-35CF-55D4-BD115CB6E0A7}"/>
                </a:ext>
              </a:extLst>
            </p:cNvPr>
            <p:cNvPicPr>
              <a:picLocks noChangeAspect="1"/>
            </p:cNvPicPr>
            <p:nvPr/>
          </p:nvPicPr>
          <p:blipFill rotWithShape="1">
            <a:blip r:embed="rId13"/>
            <a:srcRect l="35886" t="18674" r="35334" b="56770"/>
            <a:stretch/>
          </p:blipFill>
          <p:spPr>
            <a:xfrm>
              <a:off x="8676761" y="5636040"/>
              <a:ext cx="523875" cy="323851"/>
            </a:xfrm>
            <a:prstGeom prst="rect">
              <a:avLst/>
            </a:prstGeom>
          </p:spPr>
        </p:pic>
        <p:sp>
          <p:nvSpPr>
            <p:cNvPr id="22" name="Text Box 20">
              <a:extLst>
                <a:ext uri="{FF2B5EF4-FFF2-40B4-BE49-F238E27FC236}">
                  <a16:creationId xmlns:a16="http://schemas.microsoft.com/office/drawing/2014/main" id="{E9F98116-C025-F47D-86F5-2C9EDD36C2D5}"/>
                </a:ext>
              </a:extLst>
            </p:cNvPr>
            <p:cNvSpPr txBox="1">
              <a:spLocks noChangeArrowheads="1"/>
            </p:cNvSpPr>
            <p:nvPr/>
          </p:nvSpPr>
          <p:spPr bwMode="auto">
            <a:xfrm>
              <a:off x="8068025" y="5959786"/>
              <a:ext cx="533800" cy="22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ソイル</a:t>
              </a:r>
              <a:endParaRPr lang="en-US" altLang="ja-JP" sz="500"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ブラック柄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23" name="Text Box 20">
              <a:extLst>
                <a:ext uri="{FF2B5EF4-FFF2-40B4-BE49-F238E27FC236}">
                  <a16:creationId xmlns:a16="http://schemas.microsoft.com/office/drawing/2014/main" id="{BFE8D1BB-D614-1E2F-438E-A1B75BA0BAB5}"/>
                </a:ext>
              </a:extLst>
            </p:cNvPr>
            <p:cNvSpPr txBox="1">
              <a:spLocks noChangeArrowheads="1"/>
            </p:cNvSpPr>
            <p:nvPr/>
          </p:nvSpPr>
          <p:spPr bwMode="auto">
            <a:xfrm>
              <a:off x="8671997" y="5959787"/>
              <a:ext cx="533800" cy="22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パール</a:t>
              </a:r>
              <a:endParaRPr lang="en-US" altLang="ja-JP" sz="500"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グレー柄</a:t>
              </a:r>
              <a:endParaRPr lang="ja-JP" altLang="en-US" sz="500" kern="0" dirty="0">
                <a:latin typeface="ＭＳ Ｐゴシック" panose="020B0600070205080204" pitchFamily="50" charset="-128"/>
                <a:ea typeface="ＭＳ Ｐゴシック" panose="020B0600070205080204" pitchFamily="50" charset="-128"/>
              </a:endParaRPr>
            </a:p>
          </p:txBody>
        </p:sp>
        <p:grpSp>
          <p:nvGrpSpPr>
            <p:cNvPr id="25" name="グループ化 24">
              <a:extLst>
                <a:ext uri="{FF2B5EF4-FFF2-40B4-BE49-F238E27FC236}">
                  <a16:creationId xmlns:a16="http://schemas.microsoft.com/office/drawing/2014/main" id="{C30888FF-EE5D-A306-3E5A-6F5FEFE5C244}"/>
                </a:ext>
              </a:extLst>
            </p:cNvPr>
            <p:cNvGrpSpPr/>
            <p:nvPr/>
          </p:nvGrpSpPr>
          <p:grpSpPr>
            <a:xfrm>
              <a:off x="7430841" y="5079898"/>
              <a:ext cx="1790036" cy="1112397"/>
              <a:chOff x="7430841" y="5204610"/>
              <a:chExt cx="1790036" cy="1112397"/>
            </a:xfrm>
          </p:grpSpPr>
          <p:pic>
            <p:nvPicPr>
              <p:cNvPr id="29" name="図 28">
                <a:extLst>
                  <a:ext uri="{FF2B5EF4-FFF2-40B4-BE49-F238E27FC236}">
                    <a16:creationId xmlns:a16="http://schemas.microsoft.com/office/drawing/2014/main" id="{352B2CAF-356F-4925-407A-786D53D90568}"/>
                  </a:ext>
                </a:extLst>
              </p:cNvPr>
              <p:cNvPicPr>
                <a:picLocks noChangeAspect="1"/>
              </p:cNvPicPr>
              <p:nvPr/>
            </p:nvPicPr>
            <p:blipFill rotWithShape="1">
              <a:blip r:embed="rId14"/>
              <a:srcRect l="1936" t="19630" r="69443" b="56254"/>
              <a:stretch/>
            </p:blipFill>
            <p:spPr>
              <a:xfrm>
                <a:off x="7436331" y="5204611"/>
                <a:ext cx="533400" cy="315129"/>
              </a:xfrm>
              <a:prstGeom prst="rect">
                <a:avLst/>
              </a:prstGeom>
            </p:spPr>
          </p:pic>
          <p:pic>
            <p:nvPicPr>
              <p:cNvPr id="30" name="図 29">
                <a:extLst>
                  <a:ext uri="{FF2B5EF4-FFF2-40B4-BE49-F238E27FC236}">
                    <a16:creationId xmlns:a16="http://schemas.microsoft.com/office/drawing/2014/main" id="{1C519C92-F442-5CF2-5D26-D36C941B2708}"/>
                  </a:ext>
                </a:extLst>
              </p:cNvPr>
              <p:cNvPicPr>
                <a:picLocks noChangeAspect="1"/>
              </p:cNvPicPr>
              <p:nvPr/>
            </p:nvPicPr>
            <p:blipFill rotWithShape="1">
              <a:blip r:embed="rId14"/>
              <a:srcRect l="35412" t="19630" r="35967" b="56254"/>
              <a:stretch/>
            </p:blipFill>
            <p:spPr>
              <a:xfrm>
                <a:off x="8059664" y="5204610"/>
                <a:ext cx="533400" cy="315129"/>
              </a:xfrm>
              <a:prstGeom prst="rect">
                <a:avLst/>
              </a:prstGeom>
            </p:spPr>
          </p:pic>
          <p:pic>
            <p:nvPicPr>
              <p:cNvPr id="31" name="図 30">
                <a:extLst>
                  <a:ext uri="{FF2B5EF4-FFF2-40B4-BE49-F238E27FC236}">
                    <a16:creationId xmlns:a16="http://schemas.microsoft.com/office/drawing/2014/main" id="{F8CB2007-0814-2BEB-A7FE-68804F5DCEBE}"/>
                  </a:ext>
                </a:extLst>
              </p:cNvPr>
              <p:cNvPicPr>
                <a:picLocks noChangeAspect="1"/>
              </p:cNvPicPr>
              <p:nvPr/>
            </p:nvPicPr>
            <p:blipFill rotWithShape="1">
              <a:blip r:embed="rId14"/>
              <a:srcRect l="67866" t="19630" r="3513" b="56254"/>
              <a:stretch/>
            </p:blipFill>
            <p:spPr>
              <a:xfrm>
                <a:off x="8672788" y="5204611"/>
                <a:ext cx="533400" cy="315128"/>
              </a:xfrm>
              <a:prstGeom prst="rect">
                <a:avLst/>
              </a:prstGeom>
            </p:spPr>
          </p:pic>
          <p:sp>
            <p:nvSpPr>
              <p:cNvPr id="32" name="Text Box 20">
                <a:extLst>
                  <a:ext uri="{FF2B5EF4-FFF2-40B4-BE49-F238E27FC236}">
                    <a16:creationId xmlns:a16="http://schemas.microsoft.com/office/drawing/2014/main" id="{618150F0-E2CC-F0A4-9E12-352357D57105}"/>
                  </a:ext>
                </a:extLst>
              </p:cNvPr>
              <p:cNvSpPr txBox="1">
                <a:spLocks noChangeArrowheads="1"/>
              </p:cNvSpPr>
              <p:nvPr/>
            </p:nvSpPr>
            <p:spPr bwMode="auto">
              <a:xfrm>
                <a:off x="7445131" y="5524402"/>
                <a:ext cx="533800" cy="22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ブラック</a:t>
                </a:r>
                <a:endParaRPr lang="en-US" altLang="ja-JP" sz="500"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オーク柄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33" name="Text Box 20">
                <a:extLst>
                  <a:ext uri="{FF2B5EF4-FFF2-40B4-BE49-F238E27FC236}">
                    <a16:creationId xmlns:a16="http://schemas.microsoft.com/office/drawing/2014/main" id="{5B3542DE-3EE9-E588-353A-0B350F305115}"/>
                  </a:ext>
                </a:extLst>
              </p:cNvPr>
              <p:cNvSpPr txBox="1">
                <a:spLocks noChangeArrowheads="1"/>
              </p:cNvSpPr>
              <p:nvPr/>
            </p:nvSpPr>
            <p:spPr bwMode="auto">
              <a:xfrm>
                <a:off x="8071852" y="5524402"/>
                <a:ext cx="533800" cy="22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ネイビー</a:t>
                </a:r>
                <a:endParaRPr lang="en-US" altLang="ja-JP" sz="500"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オーク柄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34" name="Text Box 20">
                <a:extLst>
                  <a:ext uri="{FF2B5EF4-FFF2-40B4-BE49-F238E27FC236}">
                    <a16:creationId xmlns:a16="http://schemas.microsoft.com/office/drawing/2014/main" id="{6A574AAE-A4B2-6021-3D0E-6AB7DF0B05EC}"/>
                  </a:ext>
                </a:extLst>
              </p:cNvPr>
              <p:cNvSpPr txBox="1">
                <a:spLocks noChangeArrowheads="1"/>
              </p:cNvSpPr>
              <p:nvPr/>
            </p:nvSpPr>
            <p:spPr bwMode="auto">
              <a:xfrm>
                <a:off x="8687077" y="5524402"/>
                <a:ext cx="533800" cy="22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ブルーグレー</a:t>
                </a:r>
                <a:endParaRPr lang="en-US" altLang="ja-JP" sz="500"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オーク柄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35" name="Text Box 20">
                <a:extLst>
                  <a:ext uri="{FF2B5EF4-FFF2-40B4-BE49-F238E27FC236}">
                    <a16:creationId xmlns:a16="http://schemas.microsoft.com/office/drawing/2014/main" id="{AE3C94A7-83B3-4B8E-7E17-FAF78BD39574}"/>
                  </a:ext>
                </a:extLst>
              </p:cNvPr>
              <p:cNvSpPr txBox="1">
                <a:spLocks noChangeArrowheads="1"/>
              </p:cNvSpPr>
              <p:nvPr/>
            </p:nvSpPr>
            <p:spPr bwMode="auto">
              <a:xfrm>
                <a:off x="7430841" y="6089192"/>
                <a:ext cx="612268" cy="22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ペールグリーン</a:t>
                </a:r>
                <a:endParaRPr lang="en-US" altLang="ja-JP" sz="500" dirty="0">
                  <a:solidFill>
                    <a:srgbClr val="FF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grpSp>
        <p:pic>
          <p:nvPicPr>
            <p:cNvPr id="28" name="図 27">
              <a:extLst>
                <a:ext uri="{FF2B5EF4-FFF2-40B4-BE49-F238E27FC236}">
                  <a16:creationId xmlns:a16="http://schemas.microsoft.com/office/drawing/2014/main" id="{349BCD78-BB1D-E649-C551-B85701CE59CC}"/>
                </a:ext>
              </a:extLst>
            </p:cNvPr>
            <p:cNvPicPr>
              <a:picLocks noChangeAspect="1"/>
            </p:cNvPicPr>
            <p:nvPr/>
          </p:nvPicPr>
          <p:blipFill>
            <a:blip r:embed="rId15"/>
            <a:srcRect l="9252" r="9819"/>
            <a:stretch>
              <a:fillRect/>
            </a:stretch>
          </p:blipFill>
          <p:spPr>
            <a:xfrm>
              <a:off x="7448688" y="5648885"/>
              <a:ext cx="515952" cy="305734"/>
            </a:xfrm>
            <a:prstGeom prst="rect">
              <a:avLst/>
            </a:prstGeom>
          </p:spPr>
        </p:pic>
      </p:grpSp>
      <p:grpSp>
        <p:nvGrpSpPr>
          <p:cNvPr id="90" name="グループ化 89">
            <a:extLst>
              <a:ext uri="{FF2B5EF4-FFF2-40B4-BE49-F238E27FC236}">
                <a16:creationId xmlns:a16="http://schemas.microsoft.com/office/drawing/2014/main" id="{93D75E90-1BC9-4DDF-C66E-69C1654721D5}"/>
              </a:ext>
            </a:extLst>
          </p:cNvPr>
          <p:cNvGrpSpPr/>
          <p:nvPr/>
        </p:nvGrpSpPr>
        <p:grpSpPr>
          <a:xfrm>
            <a:off x="5055878" y="3336017"/>
            <a:ext cx="2172972" cy="367781"/>
            <a:chOff x="5055877" y="3485597"/>
            <a:chExt cx="2472973" cy="418556"/>
          </a:xfrm>
        </p:grpSpPr>
        <p:sp>
          <p:nvSpPr>
            <p:cNvPr id="47" name="Text Box 20">
              <a:extLst>
                <a:ext uri="{FF2B5EF4-FFF2-40B4-BE49-F238E27FC236}">
                  <a16:creationId xmlns:a16="http://schemas.microsoft.com/office/drawing/2014/main" id="{D3F83716-1CB8-0C9E-FB71-E85B7D2EDF80}"/>
                </a:ext>
              </a:extLst>
            </p:cNvPr>
            <p:cNvSpPr txBox="1">
              <a:spLocks noChangeArrowheads="1"/>
            </p:cNvSpPr>
            <p:nvPr/>
          </p:nvSpPr>
          <p:spPr bwMode="auto">
            <a:xfrm>
              <a:off x="5055877" y="3725510"/>
              <a:ext cx="462600" cy="175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グレージュ</a:t>
              </a:r>
              <a:endParaRPr lang="en-US" altLang="ja-JP" sz="500" dirty="0">
                <a:solidFill>
                  <a:srgbClr val="FF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sp>
          <p:nvSpPr>
            <p:cNvPr id="48" name="Text Box 20">
              <a:extLst>
                <a:ext uri="{FF2B5EF4-FFF2-40B4-BE49-F238E27FC236}">
                  <a16:creationId xmlns:a16="http://schemas.microsoft.com/office/drawing/2014/main" id="{6443A347-BF03-9118-87C6-5EC096008092}"/>
                </a:ext>
              </a:extLst>
            </p:cNvPr>
            <p:cNvSpPr txBox="1">
              <a:spLocks noChangeArrowheads="1"/>
            </p:cNvSpPr>
            <p:nvPr/>
          </p:nvSpPr>
          <p:spPr bwMode="auto">
            <a:xfrm>
              <a:off x="5575588" y="3725510"/>
              <a:ext cx="462600" cy="87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ラピスグレー柄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grpSp>
          <p:nvGrpSpPr>
            <p:cNvPr id="12" name="グループ化 11">
              <a:extLst>
                <a:ext uri="{FF2B5EF4-FFF2-40B4-BE49-F238E27FC236}">
                  <a16:creationId xmlns:a16="http://schemas.microsoft.com/office/drawing/2014/main" id="{62F07EF8-BE9F-BF74-718D-14260FB9B54F}"/>
                </a:ext>
              </a:extLst>
            </p:cNvPr>
            <p:cNvGrpSpPr/>
            <p:nvPr/>
          </p:nvGrpSpPr>
          <p:grpSpPr>
            <a:xfrm>
              <a:off x="6062133" y="3485599"/>
              <a:ext cx="1466717" cy="418554"/>
              <a:chOff x="5048250" y="5175249"/>
              <a:chExt cx="1692462" cy="482974"/>
            </a:xfrm>
          </p:grpSpPr>
          <p:grpSp>
            <p:nvGrpSpPr>
              <p:cNvPr id="36" name="グループ化 35">
                <a:extLst>
                  <a:ext uri="{FF2B5EF4-FFF2-40B4-BE49-F238E27FC236}">
                    <a16:creationId xmlns:a16="http://schemas.microsoft.com/office/drawing/2014/main" id="{D89AB328-312C-AB29-D76B-929AB3EC718B}"/>
                  </a:ext>
                </a:extLst>
              </p:cNvPr>
              <p:cNvGrpSpPr/>
              <p:nvPr/>
            </p:nvGrpSpPr>
            <p:grpSpPr>
              <a:xfrm>
                <a:off x="5048250" y="5175249"/>
                <a:ext cx="1692462" cy="269875"/>
                <a:chOff x="5092700" y="5184775"/>
                <a:chExt cx="1433624" cy="228601"/>
              </a:xfrm>
            </p:grpSpPr>
            <p:pic>
              <p:nvPicPr>
                <p:cNvPr id="40" name="図 39">
                  <a:extLst>
                    <a:ext uri="{FF2B5EF4-FFF2-40B4-BE49-F238E27FC236}">
                      <a16:creationId xmlns:a16="http://schemas.microsoft.com/office/drawing/2014/main" id="{E609B96E-274F-89E6-E7F0-5EAE4B76651B}"/>
                    </a:ext>
                  </a:extLst>
                </p:cNvPr>
                <p:cNvPicPr>
                  <a:picLocks noChangeAspect="1"/>
                </p:cNvPicPr>
                <p:nvPr/>
              </p:nvPicPr>
              <p:blipFill rotWithShape="1">
                <a:blip r:embed="rId12"/>
                <a:srcRect l="1745" t="74502" r="69054" b="7035"/>
                <a:stretch/>
              </p:blipFill>
              <p:spPr>
                <a:xfrm>
                  <a:off x="5092700" y="5184775"/>
                  <a:ext cx="457200" cy="228601"/>
                </a:xfrm>
                <a:prstGeom prst="rect">
                  <a:avLst/>
                </a:prstGeom>
              </p:spPr>
            </p:pic>
            <p:pic>
              <p:nvPicPr>
                <p:cNvPr id="41" name="図 40">
                  <a:extLst>
                    <a:ext uri="{FF2B5EF4-FFF2-40B4-BE49-F238E27FC236}">
                      <a16:creationId xmlns:a16="http://schemas.microsoft.com/office/drawing/2014/main" id="{A43B3C46-39A4-E481-C59D-6704187D0CD0}"/>
                    </a:ext>
                  </a:extLst>
                </p:cNvPr>
                <p:cNvPicPr>
                  <a:picLocks noChangeAspect="1"/>
                </p:cNvPicPr>
                <p:nvPr/>
              </p:nvPicPr>
              <p:blipFill rotWithShape="1">
                <a:blip r:embed="rId12"/>
                <a:srcRect l="35407" t="73524" r="35392" b="8013"/>
                <a:stretch/>
              </p:blipFill>
              <p:spPr>
                <a:xfrm>
                  <a:off x="5580943" y="5184775"/>
                  <a:ext cx="457200" cy="228601"/>
                </a:xfrm>
                <a:prstGeom prst="rect">
                  <a:avLst/>
                </a:prstGeom>
              </p:spPr>
            </p:pic>
            <p:pic>
              <p:nvPicPr>
                <p:cNvPr id="42" name="図 41">
                  <a:extLst>
                    <a:ext uri="{FF2B5EF4-FFF2-40B4-BE49-F238E27FC236}">
                      <a16:creationId xmlns:a16="http://schemas.microsoft.com/office/drawing/2014/main" id="{D1B5EEEC-92F1-FF94-CA94-770C9AB3F4CF}"/>
                    </a:ext>
                  </a:extLst>
                </p:cNvPr>
                <p:cNvPicPr>
                  <a:picLocks noChangeAspect="1"/>
                </p:cNvPicPr>
                <p:nvPr/>
              </p:nvPicPr>
              <p:blipFill rotWithShape="1">
                <a:blip r:embed="rId12"/>
                <a:srcRect l="68866" t="74502" r="1933" b="7035"/>
                <a:stretch/>
              </p:blipFill>
              <p:spPr>
                <a:xfrm>
                  <a:off x="6069124" y="5184775"/>
                  <a:ext cx="457200" cy="228601"/>
                </a:xfrm>
                <a:prstGeom prst="rect">
                  <a:avLst/>
                </a:prstGeom>
                <a:ln w="3175">
                  <a:solidFill>
                    <a:schemeClr val="tx1">
                      <a:lumMod val="65000"/>
                      <a:lumOff val="35000"/>
                    </a:schemeClr>
                  </a:solidFill>
                </a:ln>
              </p:spPr>
            </p:pic>
          </p:grpSp>
          <p:sp>
            <p:nvSpPr>
              <p:cNvPr id="37" name="Text Box 20">
                <a:extLst>
                  <a:ext uri="{FF2B5EF4-FFF2-40B4-BE49-F238E27FC236}">
                    <a16:creationId xmlns:a16="http://schemas.microsoft.com/office/drawing/2014/main" id="{7BB8575A-A582-A63D-0AB5-CC0F4ED6EDB2}"/>
                  </a:ext>
                </a:extLst>
              </p:cNvPr>
              <p:cNvSpPr txBox="1">
                <a:spLocks noChangeArrowheads="1"/>
              </p:cNvSpPr>
              <p:nvPr/>
            </p:nvSpPr>
            <p:spPr bwMode="auto">
              <a:xfrm>
                <a:off x="5057051" y="5456132"/>
                <a:ext cx="533801" cy="20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ホワイトオーク柄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38" name="Text Box 20">
                <a:extLst>
                  <a:ext uri="{FF2B5EF4-FFF2-40B4-BE49-F238E27FC236}">
                    <a16:creationId xmlns:a16="http://schemas.microsoft.com/office/drawing/2014/main" id="{78B3185D-E669-107D-05B1-0B32964717C3}"/>
                  </a:ext>
                </a:extLst>
              </p:cNvPr>
              <p:cNvSpPr txBox="1">
                <a:spLocks noChangeArrowheads="1"/>
              </p:cNvSpPr>
              <p:nvPr/>
            </p:nvSpPr>
            <p:spPr bwMode="auto">
              <a:xfrm>
                <a:off x="5633314" y="5456134"/>
                <a:ext cx="533801" cy="20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ホワイト</a:t>
                </a:r>
                <a:endParaRPr lang="en-US" altLang="ja-JP" sz="500"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アッシュ柄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39" name="Text Box 20">
                <a:extLst>
                  <a:ext uri="{FF2B5EF4-FFF2-40B4-BE49-F238E27FC236}">
                    <a16:creationId xmlns:a16="http://schemas.microsoft.com/office/drawing/2014/main" id="{64449382-E4CA-5346-23BC-1F9AE5D2A7A7}"/>
                  </a:ext>
                </a:extLst>
              </p:cNvPr>
              <p:cNvSpPr txBox="1">
                <a:spLocks noChangeArrowheads="1"/>
              </p:cNvSpPr>
              <p:nvPr/>
            </p:nvSpPr>
            <p:spPr bwMode="auto">
              <a:xfrm>
                <a:off x="6203615" y="5456133"/>
                <a:ext cx="533801" cy="20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しっくい</a:t>
                </a:r>
                <a:endParaRPr lang="en-US" altLang="ja-JP" sz="500"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ホワイト柄</a:t>
                </a:r>
                <a:endParaRPr lang="ja-JP" altLang="en-US" sz="500" kern="0" dirty="0">
                  <a:latin typeface="ＭＳ Ｐゴシック" panose="020B0600070205080204" pitchFamily="50" charset="-128"/>
                  <a:ea typeface="ＭＳ Ｐゴシック" panose="020B0600070205080204" pitchFamily="50" charset="-128"/>
                </a:endParaRPr>
              </a:p>
            </p:txBody>
          </p:sp>
        </p:grpSp>
        <p:pic>
          <p:nvPicPr>
            <p:cNvPr id="15" name="図 14">
              <a:extLst>
                <a:ext uri="{FF2B5EF4-FFF2-40B4-BE49-F238E27FC236}">
                  <a16:creationId xmlns:a16="http://schemas.microsoft.com/office/drawing/2014/main" id="{F83FAD8C-3651-8FD1-5723-13985D1E56BD}"/>
                </a:ext>
              </a:extLst>
            </p:cNvPr>
            <p:cNvPicPr>
              <a:picLocks noChangeAspect="1"/>
            </p:cNvPicPr>
            <p:nvPr/>
          </p:nvPicPr>
          <p:blipFill>
            <a:blip r:embed="rId16"/>
            <a:srcRect r="1785"/>
            <a:stretch>
              <a:fillRect/>
            </a:stretch>
          </p:blipFill>
          <p:spPr>
            <a:xfrm>
              <a:off x="5057308" y="3485597"/>
              <a:ext cx="479284" cy="229686"/>
            </a:xfrm>
            <a:prstGeom prst="rect">
              <a:avLst/>
            </a:prstGeom>
          </p:spPr>
        </p:pic>
        <p:pic>
          <p:nvPicPr>
            <p:cNvPr id="16" name="図 15">
              <a:extLst>
                <a:ext uri="{FF2B5EF4-FFF2-40B4-BE49-F238E27FC236}">
                  <a16:creationId xmlns:a16="http://schemas.microsoft.com/office/drawing/2014/main" id="{78778CB7-F050-7CD7-CE07-BA5985A7491C}"/>
                </a:ext>
              </a:extLst>
            </p:cNvPr>
            <p:cNvPicPr>
              <a:picLocks noChangeAspect="1"/>
            </p:cNvPicPr>
            <p:nvPr/>
          </p:nvPicPr>
          <p:blipFill>
            <a:blip r:embed="rId17"/>
            <a:srcRect r="5566"/>
            <a:stretch>
              <a:fillRect/>
            </a:stretch>
          </p:blipFill>
          <p:spPr>
            <a:xfrm>
              <a:off x="5575592" y="3485597"/>
              <a:ext cx="452606" cy="229686"/>
            </a:xfrm>
            <a:prstGeom prst="rect">
              <a:avLst/>
            </a:prstGeom>
          </p:spPr>
        </p:pic>
      </p:grpSp>
      <p:grpSp>
        <p:nvGrpSpPr>
          <p:cNvPr id="17" name="グループ化 16">
            <a:extLst>
              <a:ext uri="{FF2B5EF4-FFF2-40B4-BE49-F238E27FC236}">
                <a16:creationId xmlns:a16="http://schemas.microsoft.com/office/drawing/2014/main" id="{0D3EBDB0-7795-B3AC-A212-3F6DE74474A5}"/>
              </a:ext>
            </a:extLst>
          </p:cNvPr>
          <p:cNvGrpSpPr/>
          <p:nvPr/>
        </p:nvGrpSpPr>
        <p:grpSpPr>
          <a:xfrm>
            <a:off x="9152517" y="2851214"/>
            <a:ext cx="610607" cy="307777"/>
            <a:chOff x="11362967" y="6109531"/>
            <a:chExt cx="845253" cy="814203"/>
          </a:xfrm>
        </p:grpSpPr>
        <p:sp>
          <p:nvSpPr>
            <p:cNvPr id="18" name="正方形/長方形 17">
              <a:extLst>
                <a:ext uri="{FF2B5EF4-FFF2-40B4-BE49-F238E27FC236}">
                  <a16:creationId xmlns:a16="http://schemas.microsoft.com/office/drawing/2014/main" id="{E4CFCB93-04AC-B1B5-ACB5-F7C66C451CE9}"/>
                </a:ext>
              </a:extLst>
            </p:cNvPr>
            <p:cNvSpPr/>
            <p:nvPr/>
          </p:nvSpPr>
          <p:spPr>
            <a:xfrm>
              <a:off x="11403990" y="6179820"/>
              <a:ext cx="706139" cy="7394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9" name="テキスト ボックス 18">
              <a:extLst>
                <a:ext uri="{FF2B5EF4-FFF2-40B4-BE49-F238E27FC236}">
                  <a16:creationId xmlns:a16="http://schemas.microsoft.com/office/drawing/2014/main" id="{306FE376-5768-D26E-A2CA-F26306CEEDCA}"/>
                </a:ext>
              </a:extLst>
            </p:cNvPr>
            <p:cNvSpPr txBox="1"/>
            <p:nvPr/>
          </p:nvSpPr>
          <p:spPr>
            <a:xfrm>
              <a:off x="11362967" y="6109531"/>
              <a:ext cx="845253" cy="814203"/>
            </a:xfrm>
            <a:prstGeom prst="rect">
              <a:avLst/>
            </a:prstGeom>
            <a:noFill/>
          </p:spPr>
          <p:txBody>
            <a:bodyPr wrap="square" rtlCol="0">
              <a:spAutoFit/>
            </a:bodyPr>
            <a:lstStyle/>
            <a:p>
              <a:pPr algn="ctr"/>
              <a:r>
                <a:rPr kumimoji="1" lang="ja-JP" altLang="en-US" sz="700" dirty="0">
                  <a:solidFill>
                    <a:schemeClr val="bg1"/>
                  </a:solidFill>
                </a:rPr>
                <a:t>価格が</a:t>
              </a:r>
              <a:endParaRPr kumimoji="1" lang="en-US" altLang="ja-JP" sz="700" dirty="0">
                <a:solidFill>
                  <a:schemeClr val="bg1"/>
                </a:solidFill>
              </a:endParaRPr>
            </a:p>
            <a:p>
              <a:pPr algn="ctr"/>
              <a:r>
                <a:rPr kumimoji="1" lang="ja-JP" altLang="en-US" sz="700" dirty="0">
                  <a:solidFill>
                    <a:schemeClr val="bg1"/>
                  </a:solidFill>
                </a:rPr>
                <a:t>異なります。</a:t>
              </a:r>
            </a:p>
          </p:txBody>
        </p:sp>
      </p:grpSp>
      <p:pic>
        <p:nvPicPr>
          <p:cNvPr id="76" name="図 75" descr="冷蔵庫, 屋内, 人, ドア が含まれている画像&#10;&#10;AI 生成コンテンツは誤りを含む可能性があります。">
            <a:extLst>
              <a:ext uri="{FF2B5EF4-FFF2-40B4-BE49-F238E27FC236}">
                <a16:creationId xmlns:a16="http://schemas.microsoft.com/office/drawing/2014/main" id="{C752636C-42F8-2F40-C169-19B8840527FA}"/>
              </a:ext>
            </a:extLst>
          </p:cNvPr>
          <p:cNvPicPr>
            <a:picLocks noChangeAspect="1"/>
          </p:cNvPicPr>
          <p:nvPr/>
        </p:nvPicPr>
        <p:blipFill>
          <a:blip r:embed="rId18"/>
          <a:srcRect t="7692" r="16434" b="20014"/>
          <a:stretch>
            <a:fillRect/>
          </a:stretch>
        </p:blipFill>
        <p:spPr>
          <a:xfrm>
            <a:off x="5851004" y="5306225"/>
            <a:ext cx="1934096" cy="1114425"/>
          </a:xfrm>
          <a:prstGeom prst="rect">
            <a:avLst/>
          </a:prstGeom>
        </p:spPr>
      </p:pic>
      <p:grpSp>
        <p:nvGrpSpPr>
          <p:cNvPr id="79" name="グループ化 78">
            <a:extLst>
              <a:ext uri="{FF2B5EF4-FFF2-40B4-BE49-F238E27FC236}">
                <a16:creationId xmlns:a16="http://schemas.microsoft.com/office/drawing/2014/main" id="{4E514873-05F8-A6B5-9350-7D58B300AC74}"/>
              </a:ext>
            </a:extLst>
          </p:cNvPr>
          <p:cNvGrpSpPr/>
          <p:nvPr/>
        </p:nvGrpSpPr>
        <p:grpSpPr>
          <a:xfrm>
            <a:off x="255652" y="4945402"/>
            <a:ext cx="2458974" cy="1674667"/>
            <a:chOff x="255652" y="4945402"/>
            <a:chExt cx="2458974" cy="1674667"/>
          </a:xfrm>
        </p:grpSpPr>
        <p:grpSp>
          <p:nvGrpSpPr>
            <p:cNvPr id="170" name="グループ化 169"/>
            <p:cNvGrpSpPr/>
            <p:nvPr/>
          </p:nvGrpSpPr>
          <p:grpSpPr>
            <a:xfrm>
              <a:off x="255652" y="4945402"/>
              <a:ext cx="2458974" cy="1674667"/>
              <a:chOff x="255652" y="4945402"/>
              <a:chExt cx="2458974" cy="1674667"/>
            </a:xfrm>
          </p:grpSpPr>
          <p:sp>
            <p:nvSpPr>
              <p:cNvPr id="71" name="正方形/長方形 70"/>
              <p:cNvSpPr/>
              <p:nvPr/>
            </p:nvSpPr>
            <p:spPr>
              <a:xfrm>
                <a:off x="255652" y="4945402"/>
                <a:ext cx="2458974" cy="307777"/>
              </a:xfrm>
              <a:prstGeom prst="rect">
                <a:avLst/>
              </a:prstGeom>
            </p:spPr>
            <p:txBody>
              <a:bodyPr wrap="square" lIns="0" tIns="0" rIns="0" bIns="0">
                <a:spAutoFit/>
              </a:bodyPr>
              <a:lstStyle/>
              <a:p>
                <a:r>
                  <a:rPr lang="ja-JP" altLang="en-US" sz="1000" b="1" dirty="0">
                    <a:latin typeface="+mj-ea"/>
                    <a:ea typeface="+mj-ea"/>
                  </a:rPr>
                  <a:t>室内に設置する自動ドアだから、引手に</a:t>
                </a:r>
                <a:endParaRPr lang="en-US" altLang="ja-JP" sz="1000" b="1" dirty="0">
                  <a:latin typeface="+mj-ea"/>
                  <a:ea typeface="+mj-ea"/>
                </a:endParaRPr>
              </a:p>
              <a:p>
                <a:r>
                  <a:rPr lang="ja-JP" altLang="en-US" sz="1000" b="1" dirty="0">
                    <a:latin typeface="+mj-ea"/>
                    <a:ea typeface="+mj-ea"/>
                  </a:rPr>
                  <a:t>手をそえる自然な操作感を大切にしました。</a:t>
                </a:r>
              </a:p>
            </p:txBody>
          </p:sp>
          <p:sp>
            <p:nvSpPr>
              <p:cNvPr id="153" name="正方形/長方形 152"/>
              <p:cNvSpPr/>
              <p:nvPr/>
            </p:nvSpPr>
            <p:spPr>
              <a:xfrm>
                <a:off x="275177" y="6435403"/>
                <a:ext cx="2248948" cy="184666"/>
              </a:xfrm>
              <a:prstGeom prst="rect">
                <a:avLst/>
              </a:prstGeom>
            </p:spPr>
            <p:txBody>
              <a:bodyPr wrap="square" lIns="0" tIns="0" rIns="0" bIns="0">
                <a:spAutoFit/>
              </a:bodyPr>
              <a:lstStyle/>
              <a:p>
                <a:r>
                  <a:rPr lang="ja-JP" altLang="en-US" sz="600" dirty="0">
                    <a:latin typeface="ＭＳ Ｐゴシック" panose="020B0600070205080204" pitchFamily="50" charset="-128"/>
                  </a:rPr>
                  <a:t>センサー引手に手をかざすだけで、扉に手を触れることなく</a:t>
                </a:r>
                <a:endParaRPr lang="en-US" altLang="ja-JP" sz="600" dirty="0">
                  <a:latin typeface="ＭＳ Ｐゴシック" panose="020B0600070205080204" pitchFamily="50" charset="-128"/>
                </a:endParaRPr>
              </a:p>
              <a:p>
                <a:r>
                  <a:rPr lang="ja-JP" altLang="en-US" sz="600" dirty="0">
                    <a:latin typeface="ＭＳ Ｐゴシック" panose="020B0600070205080204" pitchFamily="50" charset="-128"/>
                  </a:rPr>
                  <a:t>自動で扉を開閉することができます。</a:t>
                </a:r>
                <a:endParaRPr lang="ja-JP" altLang="en-US" sz="600" dirty="0">
                  <a:latin typeface="ＭＳ Ｐゴシック" panose="020B0600070205080204" pitchFamily="50" charset="-128"/>
                  <a:ea typeface="ＭＳ Ｐゴシック" panose="020B0600070205080204" pitchFamily="50" charset="-128"/>
                </a:endParaRPr>
              </a:p>
            </p:txBody>
          </p:sp>
        </p:grpSp>
        <p:pic>
          <p:nvPicPr>
            <p:cNvPr id="78" name="図 77">
              <a:extLst>
                <a:ext uri="{FF2B5EF4-FFF2-40B4-BE49-F238E27FC236}">
                  <a16:creationId xmlns:a16="http://schemas.microsoft.com/office/drawing/2014/main" id="{76CB50C7-35C0-7E91-CFC2-8C88B443565C}"/>
                </a:ext>
              </a:extLst>
            </p:cNvPr>
            <p:cNvPicPr>
              <a:picLocks noChangeAspect="1"/>
            </p:cNvPicPr>
            <p:nvPr/>
          </p:nvPicPr>
          <p:blipFill>
            <a:blip r:embed="rId19"/>
            <a:srcRect l="24864" t="40340" r="20281" b="41895"/>
            <a:stretch>
              <a:fillRect/>
            </a:stretch>
          </p:blipFill>
          <p:spPr>
            <a:xfrm>
              <a:off x="258930" y="5303021"/>
              <a:ext cx="2225588" cy="1081135"/>
            </a:xfrm>
            <a:prstGeom prst="rect">
              <a:avLst/>
            </a:prstGeom>
          </p:spPr>
        </p:pic>
      </p:grpSp>
      <p:pic>
        <p:nvPicPr>
          <p:cNvPr id="85" name="図 84">
            <a:extLst>
              <a:ext uri="{FF2B5EF4-FFF2-40B4-BE49-F238E27FC236}">
                <a16:creationId xmlns:a16="http://schemas.microsoft.com/office/drawing/2014/main" id="{0A843420-6115-D6B1-3A3B-38B209C8EAE1}"/>
              </a:ext>
            </a:extLst>
          </p:cNvPr>
          <p:cNvPicPr>
            <a:picLocks noChangeAspect="1"/>
          </p:cNvPicPr>
          <p:nvPr/>
        </p:nvPicPr>
        <p:blipFill rotWithShape="1">
          <a:blip r:embed="rId10"/>
          <a:srcRect l="-1" t="1" r="-1424" b="-5593"/>
          <a:stretch>
            <a:fillRect/>
          </a:stretch>
        </p:blipFill>
        <p:spPr>
          <a:xfrm>
            <a:off x="5055879" y="2828677"/>
            <a:ext cx="712580" cy="101669"/>
          </a:xfrm>
          <a:prstGeom prst="rect">
            <a:avLst/>
          </a:prstGeom>
        </p:spPr>
      </p:pic>
      <p:pic>
        <p:nvPicPr>
          <p:cNvPr id="88" name="図 87">
            <a:extLst>
              <a:ext uri="{FF2B5EF4-FFF2-40B4-BE49-F238E27FC236}">
                <a16:creationId xmlns:a16="http://schemas.microsoft.com/office/drawing/2014/main" id="{1A46A606-0945-2473-0163-F5E21C8C9D18}"/>
              </a:ext>
            </a:extLst>
          </p:cNvPr>
          <p:cNvPicPr>
            <a:picLocks noChangeAspect="1"/>
          </p:cNvPicPr>
          <p:nvPr/>
        </p:nvPicPr>
        <p:blipFill rotWithShape="1">
          <a:blip r:embed="rId11"/>
          <a:srcRect t="-1" r="-2277" b="-9993"/>
          <a:stretch>
            <a:fillRect/>
          </a:stretch>
        </p:blipFill>
        <p:spPr>
          <a:xfrm>
            <a:off x="5063401" y="3769694"/>
            <a:ext cx="527774" cy="108662"/>
          </a:xfrm>
          <a:prstGeom prst="rect">
            <a:avLst/>
          </a:prstGeom>
        </p:spPr>
      </p:pic>
      <p:grpSp>
        <p:nvGrpSpPr>
          <p:cNvPr id="228" name="グループ化 227">
            <a:extLst>
              <a:ext uri="{FF2B5EF4-FFF2-40B4-BE49-F238E27FC236}">
                <a16:creationId xmlns:a16="http://schemas.microsoft.com/office/drawing/2014/main" id="{573645A1-3DF0-A08F-6CAD-FF623EAD91B4}"/>
              </a:ext>
            </a:extLst>
          </p:cNvPr>
          <p:cNvGrpSpPr/>
          <p:nvPr/>
        </p:nvGrpSpPr>
        <p:grpSpPr>
          <a:xfrm>
            <a:off x="5048251" y="3882002"/>
            <a:ext cx="2616976" cy="368438"/>
            <a:chOff x="5048250" y="3033585"/>
            <a:chExt cx="2978277" cy="419305"/>
          </a:xfrm>
        </p:grpSpPr>
        <p:grpSp>
          <p:nvGrpSpPr>
            <p:cNvPr id="229" name="グループ化 228">
              <a:extLst>
                <a:ext uri="{FF2B5EF4-FFF2-40B4-BE49-F238E27FC236}">
                  <a16:creationId xmlns:a16="http://schemas.microsoft.com/office/drawing/2014/main" id="{FEF9D729-5857-58D9-E695-08C4253C6157}"/>
                </a:ext>
              </a:extLst>
            </p:cNvPr>
            <p:cNvGrpSpPr/>
            <p:nvPr/>
          </p:nvGrpSpPr>
          <p:grpSpPr>
            <a:xfrm>
              <a:off x="5048250" y="3034337"/>
              <a:ext cx="1479845" cy="418553"/>
              <a:chOff x="5048251" y="5175249"/>
              <a:chExt cx="1707611" cy="482973"/>
            </a:xfrm>
          </p:grpSpPr>
          <p:grpSp>
            <p:nvGrpSpPr>
              <p:cNvPr id="236" name="グループ化 235">
                <a:extLst>
                  <a:ext uri="{FF2B5EF4-FFF2-40B4-BE49-F238E27FC236}">
                    <a16:creationId xmlns:a16="http://schemas.microsoft.com/office/drawing/2014/main" id="{B9EFF898-4B71-28C0-B1DC-DD21315EB8FD}"/>
                  </a:ext>
                </a:extLst>
              </p:cNvPr>
              <p:cNvGrpSpPr/>
              <p:nvPr/>
            </p:nvGrpSpPr>
            <p:grpSpPr>
              <a:xfrm>
                <a:off x="5048251" y="5175249"/>
                <a:ext cx="1707611" cy="269875"/>
                <a:chOff x="5092700" y="5184775"/>
                <a:chExt cx="1446456" cy="228601"/>
              </a:xfrm>
            </p:grpSpPr>
            <p:pic>
              <p:nvPicPr>
                <p:cNvPr id="240" name="図 239">
                  <a:extLst>
                    <a:ext uri="{FF2B5EF4-FFF2-40B4-BE49-F238E27FC236}">
                      <a16:creationId xmlns:a16="http://schemas.microsoft.com/office/drawing/2014/main" id="{2466F0D0-C59E-CBA2-F338-BBEE9CDEFE33}"/>
                    </a:ext>
                  </a:extLst>
                </p:cNvPr>
                <p:cNvPicPr>
                  <a:picLocks noChangeAspect="1"/>
                </p:cNvPicPr>
                <p:nvPr/>
              </p:nvPicPr>
              <p:blipFill rotWithShape="1">
                <a:blip r:embed="rId12"/>
                <a:srcRect l="1745" t="17158" r="69054" b="64379"/>
                <a:stretch/>
              </p:blipFill>
              <p:spPr>
                <a:xfrm>
                  <a:off x="5092700" y="5184775"/>
                  <a:ext cx="457200" cy="228601"/>
                </a:xfrm>
                <a:prstGeom prst="rect">
                  <a:avLst/>
                </a:prstGeom>
              </p:spPr>
            </p:pic>
            <p:pic>
              <p:nvPicPr>
                <p:cNvPr id="241" name="図 240">
                  <a:extLst>
                    <a:ext uri="{FF2B5EF4-FFF2-40B4-BE49-F238E27FC236}">
                      <a16:creationId xmlns:a16="http://schemas.microsoft.com/office/drawing/2014/main" id="{8067B2BD-6D20-6EFD-FA2D-092E89552814}"/>
                    </a:ext>
                  </a:extLst>
                </p:cNvPr>
                <p:cNvPicPr>
                  <a:picLocks noChangeAspect="1"/>
                </p:cNvPicPr>
                <p:nvPr/>
              </p:nvPicPr>
              <p:blipFill rotWithShape="1">
                <a:blip r:embed="rId12"/>
                <a:srcRect l="35407" t="17158" r="35392" b="64379"/>
                <a:stretch/>
              </p:blipFill>
              <p:spPr>
                <a:xfrm>
                  <a:off x="5580943" y="5184775"/>
                  <a:ext cx="457200" cy="228601"/>
                </a:xfrm>
                <a:prstGeom prst="rect">
                  <a:avLst/>
                </a:prstGeom>
              </p:spPr>
            </p:pic>
            <p:pic>
              <p:nvPicPr>
                <p:cNvPr id="242" name="図 241">
                  <a:extLst>
                    <a:ext uri="{FF2B5EF4-FFF2-40B4-BE49-F238E27FC236}">
                      <a16:creationId xmlns:a16="http://schemas.microsoft.com/office/drawing/2014/main" id="{3A555976-989E-9BA6-A2F9-B24540D44F7F}"/>
                    </a:ext>
                  </a:extLst>
                </p:cNvPr>
                <p:cNvPicPr>
                  <a:picLocks noChangeAspect="1"/>
                </p:cNvPicPr>
                <p:nvPr/>
              </p:nvPicPr>
              <p:blipFill rotWithShape="1">
                <a:blip r:embed="rId12"/>
                <a:srcRect l="68866" t="17158" r="1933" b="64379"/>
                <a:stretch/>
              </p:blipFill>
              <p:spPr>
                <a:xfrm>
                  <a:off x="6081956" y="5184775"/>
                  <a:ext cx="457200" cy="228601"/>
                </a:xfrm>
                <a:prstGeom prst="rect">
                  <a:avLst/>
                </a:prstGeom>
              </p:spPr>
            </p:pic>
          </p:grpSp>
          <p:sp>
            <p:nvSpPr>
              <p:cNvPr id="237" name="Text Box 20">
                <a:extLst>
                  <a:ext uri="{FF2B5EF4-FFF2-40B4-BE49-F238E27FC236}">
                    <a16:creationId xmlns:a16="http://schemas.microsoft.com/office/drawing/2014/main" id="{A14AB296-4339-85F0-CA24-72C5D4A9F266}"/>
                  </a:ext>
                </a:extLst>
              </p:cNvPr>
              <p:cNvSpPr txBox="1">
                <a:spLocks noChangeArrowheads="1"/>
              </p:cNvSpPr>
              <p:nvPr/>
            </p:nvSpPr>
            <p:spPr bwMode="auto">
              <a:xfrm>
                <a:off x="5057051" y="5456133"/>
                <a:ext cx="600917" cy="20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ソフトウォールナット柄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238" name="Text Box 20">
                <a:extLst>
                  <a:ext uri="{FF2B5EF4-FFF2-40B4-BE49-F238E27FC236}">
                    <a16:creationId xmlns:a16="http://schemas.microsoft.com/office/drawing/2014/main" id="{3315A205-60AF-FC8F-45C4-E2136542F8F5}"/>
                  </a:ext>
                </a:extLst>
              </p:cNvPr>
              <p:cNvSpPr txBox="1">
                <a:spLocks noChangeArrowheads="1"/>
              </p:cNvSpPr>
              <p:nvPr/>
            </p:nvSpPr>
            <p:spPr bwMode="auto">
              <a:xfrm>
                <a:off x="56333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ウォールナット柄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239" name="Text Box 20">
                <a:extLst>
                  <a:ext uri="{FF2B5EF4-FFF2-40B4-BE49-F238E27FC236}">
                    <a16:creationId xmlns:a16="http://schemas.microsoft.com/office/drawing/2014/main" id="{EFD2DEE9-D7F1-65BF-C287-99F887539959}"/>
                  </a:ext>
                </a:extLst>
              </p:cNvPr>
              <p:cNvSpPr txBox="1">
                <a:spLocks noChangeArrowheads="1"/>
              </p:cNvSpPr>
              <p:nvPr/>
            </p:nvSpPr>
            <p:spPr bwMode="auto">
              <a:xfrm>
                <a:off x="6218763"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チェリー柄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grpSp>
        <p:pic>
          <p:nvPicPr>
            <p:cNvPr id="230" name="図 229">
              <a:extLst>
                <a:ext uri="{FF2B5EF4-FFF2-40B4-BE49-F238E27FC236}">
                  <a16:creationId xmlns:a16="http://schemas.microsoft.com/office/drawing/2014/main" id="{E4C88015-308E-590A-323F-3779986D2420}"/>
                </a:ext>
              </a:extLst>
            </p:cNvPr>
            <p:cNvPicPr>
              <a:picLocks noChangeAspect="1"/>
            </p:cNvPicPr>
            <p:nvPr/>
          </p:nvPicPr>
          <p:blipFill rotWithShape="1">
            <a:blip r:embed="rId12"/>
            <a:srcRect l="1745" t="45830" r="69054" b="35707"/>
            <a:stretch/>
          </p:blipFill>
          <p:spPr>
            <a:xfrm>
              <a:off x="7556297" y="3038000"/>
              <a:ext cx="467754" cy="233878"/>
            </a:xfrm>
            <a:prstGeom prst="rect">
              <a:avLst/>
            </a:prstGeom>
          </p:spPr>
        </p:pic>
        <p:pic>
          <p:nvPicPr>
            <p:cNvPr id="231" name="図 230">
              <a:extLst>
                <a:ext uri="{FF2B5EF4-FFF2-40B4-BE49-F238E27FC236}">
                  <a16:creationId xmlns:a16="http://schemas.microsoft.com/office/drawing/2014/main" id="{EE30A3D1-4D02-FEF3-47A8-F7CAD423E96A}"/>
                </a:ext>
              </a:extLst>
            </p:cNvPr>
            <p:cNvPicPr>
              <a:picLocks noChangeAspect="1"/>
            </p:cNvPicPr>
            <p:nvPr/>
          </p:nvPicPr>
          <p:blipFill rotWithShape="1">
            <a:blip r:embed="rId12"/>
            <a:srcRect l="35407" t="45178" r="35392" b="36359"/>
            <a:stretch/>
          </p:blipFill>
          <p:spPr>
            <a:xfrm>
              <a:off x="6550684" y="3033585"/>
              <a:ext cx="467754" cy="233878"/>
            </a:xfrm>
            <a:prstGeom prst="rect">
              <a:avLst/>
            </a:prstGeom>
          </p:spPr>
        </p:pic>
        <p:pic>
          <p:nvPicPr>
            <p:cNvPr id="232" name="図 231">
              <a:extLst>
                <a:ext uri="{FF2B5EF4-FFF2-40B4-BE49-F238E27FC236}">
                  <a16:creationId xmlns:a16="http://schemas.microsoft.com/office/drawing/2014/main" id="{998114F5-B725-AD0D-3CDC-B889799B32BF}"/>
                </a:ext>
              </a:extLst>
            </p:cNvPr>
            <p:cNvPicPr>
              <a:picLocks noChangeAspect="1"/>
            </p:cNvPicPr>
            <p:nvPr/>
          </p:nvPicPr>
          <p:blipFill rotWithShape="1">
            <a:blip r:embed="rId12"/>
            <a:srcRect l="68866" t="46156" r="1933" b="35381"/>
            <a:stretch/>
          </p:blipFill>
          <p:spPr>
            <a:xfrm>
              <a:off x="7058439" y="3038000"/>
              <a:ext cx="467754" cy="233878"/>
            </a:xfrm>
            <a:prstGeom prst="rect">
              <a:avLst/>
            </a:prstGeom>
          </p:spPr>
        </p:pic>
        <p:sp>
          <p:nvSpPr>
            <p:cNvPr id="233" name="Text Box 20">
              <a:extLst>
                <a:ext uri="{FF2B5EF4-FFF2-40B4-BE49-F238E27FC236}">
                  <a16:creationId xmlns:a16="http://schemas.microsoft.com/office/drawing/2014/main" id="{AAE227DC-1DE8-7A5E-1E69-34C0CBF8208F}"/>
                </a:ext>
              </a:extLst>
            </p:cNvPr>
            <p:cNvSpPr txBox="1">
              <a:spLocks noChangeArrowheads="1"/>
            </p:cNvSpPr>
            <p:nvPr/>
          </p:nvSpPr>
          <p:spPr bwMode="auto">
            <a:xfrm>
              <a:off x="7563926" y="3281422"/>
              <a:ext cx="462601" cy="13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グレージュ</a:t>
              </a:r>
              <a:endParaRPr lang="en-US" altLang="ja-JP" sz="500"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アッシュ柄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234" name="Text Box 20">
              <a:extLst>
                <a:ext uri="{FF2B5EF4-FFF2-40B4-BE49-F238E27FC236}">
                  <a16:creationId xmlns:a16="http://schemas.microsoft.com/office/drawing/2014/main" id="{4911DDCB-6C02-DEF2-52C3-70062F9FF031}"/>
                </a:ext>
              </a:extLst>
            </p:cNvPr>
            <p:cNvSpPr txBox="1">
              <a:spLocks noChangeArrowheads="1"/>
            </p:cNvSpPr>
            <p:nvPr/>
          </p:nvSpPr>
          <p:spPr bwMode="auto">
            <a:xfrm>
              <a:off x="6558199" y="3277007"/>
              <a:ext cx="462600" cy="66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イデアオーク柄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235" name="Text Box 20">
              <a:extLst>
                <a:ext uri="{FF2B5EF4-FFF2-40B4-BE49-F238E27FC236}">
                  <a16:creationId xmlns:a16="http://schemas.microsoft.com/office/drawing/2014/main" id="{A6BE312C-9FF2-2ADF-2B18-4552DFFB1C39}"/>
                </a:ext>
              </a:extLst>
            </p:cNvPr>
            <p:cNvSpPr txBox="1">
              <a:spLocks noChangeArrowheads="1"/>
            </p:cNvSpPr>
            <p:nvPr/>
          </p:nvSpPr>
          <p:spPr bwMode="auto">
            <a:xfrm>
              <a:off x="7060737" y="3281422"/>
              <a:ext cx="462600" cy="66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メープル柄</a:t>
              </a:r>
              <a:endParaRPr lang="ja-JP" altLang="en-US" sz="500" kern="0" dirty="0">
                <a:latin typeface="ＭＳ Ｐゴシック" panose="020B0600070205080204" pitchFamily="50" charset="-128"/>
                <a:ea typeface="ＭＳ Ｐゴシック" panose="020B0600070205080204" pitchFamily="50" charset="-128"/>
              </a:endParaRPr>
            </a:p>
          </p:txBody>
        </p:sp>
      </p:grpSp>
      <p:sp>
        <p:nvSpPr>
          <p:cNvPr id="244" name="Text Box 20">
            <a:extLst>
              <a:ext uri="{FF2B5EF4-FFF2-40B4-BE49-F238E27FC236}">
                <a16:creationId xmlns:a16="http://schemas.microsoft.com/office/drawing/2014/main" id="{B840D0F4-68DC-AEB2-50AE-B836A76B43C0}"/>
              </a:ext>
            </a:extLst>
          </p:cNvPr>
          <p:cNvSpPr txBox="1">
            <a:spLocks noChangeArrowheads="1"/>
          </p:cNvSpPr>
          <p:nvPr/>
        </p:nvSpPr>
        <p:spPr bwMode="auto">
          <a:xfrm>
            <a:off x="7689505" y="4100644"/>
            <a:ext cx="406481"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グレージュ</a:t>
            </a:r>
            <a:endParaRPr lang="en-US" altLang="ja-JP" sz="500" dirty="0">
              <a:solidFill>
                <a:srgbClr val="FF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sp>
        <p:nvSpPr>
          <p:cNvPr id="245" name="Text Box 20">
            <a:extLst>
              <a:ext uri="{FF2B5EF4-FFF2-40B4-BE49-F238E27FC236}">
                <a16:creationId xmlns:a16="http://schemas.microsoft.com/office/drawing/2014/main" id="{9C8134FA-3749-050D-6838-13A72F8DBC4F}"/>
              </a:ext>
            </a:extLst>
          </p:cNvPr>
          <p:cNvSpPr txBox="1">
            <a:spLocks noChangeArrowheads="1"/>
          </p:cNvSpPr>
          <p:nvPr/>
        </p:nvSpPr>
        <p:spPr bwMode="auto">
          <a:xfrm>
            <a:off x="8146169" y="4100644"/>
            <a:ext cx="406481"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ラピスグレー柄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grpSp>
        <p:nvGrpSpPr>
          <p:cNvPr id="246" name="グループ化 245">
            <a:extLst>
              <a:ext uri="{FF2B5EF4-FFF2-40B4-BE49-F238E27FC236}">
                <a16:creationId xmlns:a16="http://schemas.microsoft.com/office/drawing/2014/main" id="{87B6E971-3A85-6A68-A9CE-41BFFADCBB38}"/>
              </a:ext>
            </a:extLst>
          </p:cNvPr>
          <p:cNvGrpSpPr/>
          <p:nvPr/>
        </p:nvGrpSpPr>
        <p:grpSpPr>
          <a:xfrm>
            <a:off x="5048808" y="4252976"/>
            <a:ext cx="1288787" cy="367777"/>
            <a:chOff x="5048250" y="5175249"/>
            <a:chExt cx="1692462" cy="482972"/>
          </a:xfrm>
        </p:grpSpPr>
        <p:grpSp>
          <p:nvGrpSpPr>
            <p:cNvPr id="249" name="グループ化 248">
              <a:extLst>
                <a:ext uri="{FF2B5EF4-FFF2-40B4-BE49-F238E27FC236}">
                  <a16:creationId xmlns:a16="http://schemas.microsoft.com/office/drawing/2014/main" id="{12E1EF9E-3227-E470-81FA-4B9917D82A07}"/>
                </a:ext>
              </a:extLst>
            </p:cNvPr>
            <p:cNvGrpSpPr/>
            <p:nvPr/>
          </p:nvGrpSpPr>
          <p:grpSpPr>
            <a:xfrm>
              <a:off x="5048250" y="5175249"/>
              <a:ext cx="1692462" cy="269875"/>
              <a:chOff x="5092700" y="5184775"/>
              <a:chExt cx="1433624" cy="228601"/>
            </a:xfrm>
          </p:grpSpPr>
          <p:pic>
            <p:nvPicPr>
              <p:cNvPr id="253" name="図 252">
                <a:extLst>
                  <a:ext uri="{FF2B5EF4-FFF2-40B4-BE49-F238E27FC236}">
                    <a16:creationId xmlns:a16="http://schemas.microsoft.com/office/drawing/2014/main" id="{22E2440B-E4AA-29D2-45CA-6636B2E9B66C}"/>
                  </a:ext>
                </a:extLst>
              </p:cNvPr>
              <p:cNvPicPr>
                <a:picLocks noChangeAspect="1"/>
              </p:cNvPicPr>
              <p:nvPr/>
            </p:nvPicPr>
            <p:blipFill rotWithShape="1">
              <a:blip r:embed="rId12"/>
              <a:srcRect l="1745" t="74502" r="69054" b="7035"/>
              <a:stretch/>
            </p:blipFill>
            <p:spPr>
              <a:xfrm>
                <a:off x="5092700" y="5184775"/>
                <a:ext cx="457200" cy="228601"/>
              </a:xfrm>
              <a:prstGeom prst="rect">
                <a:avLst/>
              </a:prstGeom>
            </p:spPr>
          </p:pic>
          <p:pic>
            <p:nvPicPr>
              <p:cNvPr id="254" name="図 253">
                <a:extLst>
                  <a:ext uri="{FF2B5EF4-FFF2-40B4-BE49-F238E27FC236}">
                    <a16:creationId xmlns:a16="http://schemas.microsoft.com/office/drawing/2014/main" id="{D103FCDA-D3EC-492F-8B0A-2F416465AA99}"/>
                  </a:ext>
                </a:extLst>
              </p:cNvPr>
              <p:cNvPicPr>
                <a:picLocks noChangeAspect="1"/>
              </p:cNvPicPr>
              <p:nvPr/>
            </p:nvPicPr>
            <p:blipFill rotWithShape="1">
              <a:blip r:embed="rId12"/>
              <a:srcRect l="35407" t="73524" r="35392" b="8013"/>
              <a:stretch/>
            </p:blipFill>
            <p:spPr>
              <a:xfrm>
                <a:off x="5580943" y="5184775"/>
                <a:ext cx="457200" cy="228601"/>
              </a:xfrm>
              <a:prstGeom prst="rect">
                <a:avLst/>
              </a:prstGeom>
            </p:spPr>
          </p:pic>
          <p:pic>
            <p:nvPicPr>
              <p:cNvPr id="255" name="図 254">
                <a:extLst>
                  <a:ext uri="{FF2B5EF4-FFF2-40B4-BE49-F238E27FC236}">
                    <a16:creationId xmlns:a16="http://schemas.microsoft.com/office/drawing/2014/main" id="{C79E269E-F476-0453-CB8C-544E2E7A878B}"/>
                  </a:ext>
                </a:extLst>
              </p:cNvPr>
              <p:cNvPicPr>
                <a:picLocks noChangeAspect="1"/>
              </p:cNvPicPr>
              <p:nvPr/>
            </p:nvPicPr>
            <p:blipFill rotWithShape="1">
              <a:blip r:embed="rId12"/>
              <a:srcRect l="68866" t="74502" r="1933" b="7035"/>
              <a:stretch/>
            </p:blipFill>
            <p:spPr>
              <a:xfrm>
                <a:off x="6069124" y="5184775"/>
                <a:ext cx="457200" cy="228601"/>
              </a:xfrm>
              <a:prstGeom prst="rect">
                <a:avLst/>
              </a:prstGeom>
              <a:ln w="3175">
                <a:solidFill>
                  <a:schemeClr val="tx1">
                    <a:lumMod val="65000"/>
                    <a:lumOff val="35000"/>
                  </a:schemeClr>
                </a:solidFill>
              </a:ln>
            </p:spPr>
          </p:pic>
        </p:grpSp>
        <p:sp>
          <p:nvSpPr>
            <p:cNvPr id="250" name="Text Box 20">
              <a:extLst>
                <a:ext uri="{FF2B5EF4-FFF2-40B4-BE49-F238E27FC236}">
                  <a16:creationId xmlns:a16="http://schemas.microsoft.com/office/drawing/2014/main" id="{93E2B580-C621-2A22-7ADD-6082F2C17715}"/>
                </a:ext>
              </a:extLst>
            </p:cNvPr>
            <p:cNvSpPr txBox="1">
              <a:spLocks noChangeArrowheads="1"/>
            </p:cNvSpPr>
            <p:nvPr/>
          </p:nvSpPr>
          <p:spPr bwMode="auto">
            <a:xfrm>
              <a:off x="5057051" y="5456132"/>
              <a:ext cx="533801" cy="202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ホワイト</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251" name="Text Box 20">
              <a:extLst>
                <a:ext uri="{FF2B5EF4-FFF2-40B4-BE49-F238E27FC236}">
                  <a16:creationId xmlns:a16="http://schemas.microsoft.com/office/drawing/2014/main" id="{64F29368-5E57-E23C-A79E-B315230ED957}"/>
                </a:ext>
              </a:extLst>
            </p:cNvPr>
            <p:cNvSpPr txBox="1">
              <a:spLocks noChangeArrowheads="1"/>
            </p:cNvSpPr>
            <p:nvPr/>
          </p:nvSpPr>
          <p:spPr bwMode="auto">
            <a:xfrm>
              <a:off x="5633314" y="5456133"/>
              <a:ext cx="533800" cy="177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ホワイト</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アッシュ柄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252" name="Text Box 20">
              <a:extLst>
                <a:ext uri="{FF2B5EF4-FFF2-40B4-BE49-F238E27FC236}">
                  <a16:creationId xmlns:a16="http://schemas.microsoft.com/office/drawing/2014/main" id="{75DAF8C8-41C9-C5D8-A606-4513818BF8AE}"/>
                </a:ext>
              </a:extLst>
            </p:cNvPr>
            <p:cNvSpPr txBox="1">
              <a:spLocks noChangeArrowheads="1"/>
            </p:cNvSpPr>
            <p:nvPr/>
          </p:nvSpPr>
          <p:spPr bwMode="auto">
            <a:xfrm>
              <a:off x="6203615" y="5456133"/>
              <a:ext cx="533800" cy="177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しっくい</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ホワイト柄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grpSp>
      <p:pic>
        <p:nvPicPr>
          <p:cNvPr id="247" name="図 246">
            <a:extLst>
              <a:ext uri="{FF2B5EF4-FFF2-40B4-BE49-F238E27FC236}">
                <a16:creationId xmlns:a16="http://schemas.microsoft.com/office/drawing/2014/main" id="{CBBDBB34-D471-5AED-C3A8-5A11477BBDEF}"/>
              </a:ext>
            </a:extLst>
          </p:cNvPr>
          <p:cNvPicPr>
            <a:picLocks noChangeAspect="1"/>
          </p:cNvPicPr>
          <p:nvPr/>
        </p:nvPicPr>
        <p:blipFill>
          <a:blip r:embed="rId16"/>
          <a:srcRect r="1785"/>
          <a:stretch>
            <a:fillRect/>
          </a:stretch>
        </p:blipFill>
        <p:spPr>
          <a:xfrm>
            <a:off x="7690762" y="3889835"/>
            <a:ext cx="421141" cy="201822"/>
          </a:xfrm>
          <a:prstGeom prst="rect">
            <a:avLst/>
          </a:prstGeom>
        </p:spPr>
      </p:pic>
      <p:pic>
        <p:nvPicPr>
          <p:cNvPr id="248" name="図 247">
            <a:extLst>
              <a:ext uri="{FF2B5EF4-FFF2-40B4-BE49-F238E27FC236}">
                <a16:creationId xmlns:a16="http://schemas.microsoft.com/office/drawing/2014/main" id="{E0E047BE-C8DC-3803-2F31-629D53B361CD}"/>
              </a:ext>
            </a:extLst>
          </p:cNvPr>
          <p:cNvPicPr>
            <a:picLocks noChangeAspect="1"/>
          </p:cNvPicPr>
          <p:nvPr/>
        </p:nvPicPr>
        <p:blipFill>
          <a:blip r:embed="rId17"/>
          <a:srcRect r="5566"/>
          <a:stretch>
            <a:fillRect/>
          </a:stretch>
        </p:blipFill>
        <p:spPr>
          <a:xfrm>
            <a:off x="8146172" y="3889835"/>
            <a:ext cx="397700" cy="201823"/>
          </a:xfrm>
          <a:prstGeom prst="rect">
            <a:avLst/>
          </a:prstGeom>
        </p:spPr>
      </p:pic>
      <p:sp>
        <p:nvSpPr>
          <p:cNvPr id="256" name="正方形/長方形 255">
            <a:extLst>
              <a:ext uri="{FF2B5EF4-FFF2-40B4-BE49-F238E27FC236}">
                <a16:creationId xmlns:a16="http://schemas.microsoft.com/office/drawing/2014/main" id="{FF4E6669-6470-96B9-8963-0D7FA1E08AF9}"/>
              </a:ext>
            </a:extLst>
          </p:cNvPr>
          <p:cNvSpPr/>
          <p:nvPr/>
        </p:nvSpPr>
        <p:spPr>
          <a:xfrm>
            <a:off x="8648972" y="3833860"/>
            <a:ext cx="1085576" cy="650639"/>
          </a:xfrm>
          <a:prstGeom prst="rect">
            <a:avLst/>
          </a:prstGeom>
          <a:solidFill>
            <a:schemeClr val="accent6">
              <a:lumMod val="20000"/>
              <a:lumOff val="80000"/>
            </a:scheme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7" name="グループ化 256">
            <a:extLst>
              <a:ext uri="{FF2B5EF4-FFF2-40B4-BE49-F238E27FC236}">
                <a16:creationId xmlns:a16="http://schemas.microsoft.com/office/drawing/2014/main" id="{5B3F9BAF-6EE5-6478-1291-7FD4FED1BC2E}"/>
              </a:ext>
            </a:extLst>
          </p:cNvPr>
          <p:cNvGrpSpPr/>
          <p:nvPr/>
        </p:nvGrpSpPr>
        <p:grpSpPr>
          <a:xfrm>
            <a:off x="8698964" y="3992785"/>
            <a:ext cx="768665" cy="372579"/>
            <a:chOff x="8067872" y="5636037"/>
            <a:chExt cx="1137925" cy="551565"/>
          </a:xfrm>
        </p:grpSpPr>
        <p:pic>
          <p:nvPicPr>
            <p:cNvPr id="258" name="図 257">
              <a:extLst>
                <a:ext uri="{FF2B5EF4-FFF2-40B4-BE49-F238E27FC236}">
                  <a16:creationId xmlns:a16="http://schemas.microsoft.com/office/drawing/2014/main" id="{6D0B43CB-08F4-93F7-2185-78CD59D9F7F1}"/>
                </a:ext>
              </a:extLst>
            </p:cNvPr>
            <p:cNvPicPr>
              <a:picLocks noChangeAspect="1"/>
            </p:cNvPicPr>
            <p:nvPr/>
          </p:nvPicPr>
          <p:blipFill rotWithShape="1">
            <a:blip r:embed="rId13"/>
            <a:srcRect l="2658" t="18674" r="68562" b="56770"/>
            <a:stretch/>
          </p:blipFill>
          <p:spPr>
            <a:xfrm>
              <a:off x="8067872" y="5636037"/>
              <a:ext cx="523875" cy="323851"/>
            </a:xfrm>
            <a:prstGeom prst="rect">
              <a:avLst/>
            </a:prstGeom>
          </p:spPr>
        </p:pic>
        <p:pic>
          <p:nvPicPr>
            <p:cNvPr id="259" name="図 258">
              <a:extLst>
                <a:ext uri="{FF2B5EF4-FFF2-40B4-BE49-F238E27FC236}">
                  <a16:creationId xmlns:a16="http://schemas.microsoft.com/office/drawing/2014/main" id="{5EB1EB71-70ED-36D9-1418-DA4A45070CCB}"/>
                </a:ext>
              </a:extLst>
            </p:cNvPr>
            <p:cNvPicPr>
              <a:picLocks noChangeAspect="1"/>
            </p:cNvPicPr>
            <p:nvPr/>
          </p:nvPicPr>
          <p:blipFill rotWithShape="1">
            <a:blip r:embed="rId13"/>
            <a:srcRect l="35886" t="18674" r="35334" b="56770"/>
            <a:stretch/>
          </p:blipFill>
          <p:spPr>
            <a:xfrm>
              <a:off x="8676761" y="5636040"/>
              <a:ext cx="523875" cy="323851"/>
            </a:xfrm>
            <a:prstGeom prst="rect">
              <a:avLst/>
            </a:prstGeom>
          </p:spPr>
        </p:pic>
        <p:sp>
          <p:nvSpPr>
            <p:cNvPr id="260" name="Text Box 20">
              <a:extLst>
                <a:ext uri="{FF2B5EF4-FFF2-40B4-BE49-F238E27FC236}">
                  <a16:creationId xmlns:a16="http://schemas.microsoft.com/office/drawing/2014/main" id="{1E46B865-C52F-7A58-930A-F1A1266F73EA}"/>
                </a:ext>
              </a:extLst>
            </p:cNvPr>
            <p:cNvSpPr txBox="1">
              <a:spLocks noChangeArrowheads="1"/>
            </p:cNvSpPr>
            <p:nvPr/>
          </p:nvSpPr>
          <p:spPr bwMode="auto">
            <a:xfrm>
              <a:off x="8068025" y="5959786"/>
              <a:ext cx="533800" cy="22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ソイル</a:t>
              </a:r>
              <a:endParaRPr lang="en-US" altLang="ja-JP" sz="500"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ブラック柄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261" name="Text Box 20">
              <a:extLst>
                <a:ext uri="{FF2B5EF4-FFF2-40B4-BE49-F238E27FC236}">
                  <a16:creationId xmlns:a16="http://schemas.microsoft.com/office/drawing/2014/main" id="{5D948EC1-42BE-D810-01B3-21D9F985533B}"/>
                </a:ext>
              </a:extLst>
            </p:cNvPr>
            <p:cNvSpPr txBox="1">
              <a:spLocks noChangeArrowheads="1"/>
            </p:cNvSpPr>
            <p:nvPr/>
          </p:nvSpPr>
          <p:spPr bwMode="auto">
            <a:xfrm>
              <a:off x="8671997" y="5959787"/>
              <a:ext cx="533800" cy="22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パール</a:t>
              </a:r>
              <a:endParaRPr lang="en-US" altLang="ja-JP" sz="500"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グレー柄</a:t>
              </a:r>
              <a:endParaRPr lang="ja-JP" altLang="en-US" sz="500" kern="0" dirty="0">
                <a:latin typeface="ＭＳ Ｐゴシック" panose="020B0600070205080204" pitchFamily="50" charset="-128"/>
                <a:ea typeface="ＭＳ Ｐゴシック" panose="020B0600070205080204" pitchFamily="50" charset="-128"/>
              </a:endParaRPr>
            </a:p>
          </p:txBody>
        </p:sp>
      </p:grpSp>
      <p:pic>
        <p:nvPicPr>
          <p:cNvPr id="271" name="図 270">
            <a:extLst>
              <a:ext uri="{FF2B5EF4-FFF2-40B4-BE49-F238E27FC236}">
                <a16:creationId xmlns:a16="http://schemas.microsoft.com/office/drawing/2014/main" id="{31EBC759-60D3-6FBE-CA4C-8E8AA8761E47}"/>
              </a:ext>
            </a:extLst>
          </p:cNvPr>
          <p:cNvPicPr>
            <a:picLocks noChangeAspect="1"/>
          </p:cNvPicPr>
          <p:nvPr/>
        </p:nvPicPr>
        <p:blipFill rotWithShape="1">
          <a:blip r:embed="rId14"/>
          <a:srcRect l="2892" t="22635" r="70938" b="58108"/>
          <a:stretch>
            <a:fillRect/>
          </a:stretch>
        </p:blipFill>
        <p:spPr>
          <a:xfrm>
            <a:off x="6366824" y="4248569"/>
            <a:ext cx="412607" cy="212868"/>
          </a:xfrm>
          <a:prstGeom prst="rect">
            <a:avLst/>
          </a:prstGeom>
        </p:spPr>
      </p:pic>
      <p:pic>
        <p:nvPicPr>
          <p:cNvPr id="272" name="図 271">
            <a:extLst>
              <a:ext uri="{FF2B5EF4-FFF2-40B4-BE49-F238E27FC236}">
                <a16:creationId xmlns:a16="http://schemas.microsoft.com/office/drawing/2014/main" id="{9CA46798-A5B4-F7EE-DE4E-05976A03DEA0}"/>
              </a:ext>
            </a:extLst>
          </p:cNvPr>
          <p:cNvPicPr>
            <a:picLocks noChangeAspect="1"/>
          </p:cNvPicPr>
          <p:nvPr/>
        </p:nvPicPr>
        <p:blipFill rotWithShape="1">
          <a:blip r:embed="rId14"/>
          <a:srcRect l="36253" t="22754" r="37127" b="57583"/>
          <a:stretch>
            <a:fillRect/>
          </a:stretch>
        </p:blipFill>
        <p:spPr>
          <a:xfrm>
            <a:off x="6811586" y="4248565"/>
            <a:ext cx="411010" cy="212868"/>
          </a:xfrm>
          <a:prstGeom prst="rect">
            <a:avLst/>
          </a:prstGeom>
        </p:spPr>
      </p:pic>
      <p:pic>
        <p:nvPicPr>
          <p:cNvPr id="273" name="図 272">
            <a:extLst>
              <a:ext uri="{FF2B5EF4-FFF2-40B4-BE49-F238E27FC236}">
                <a16:creationId xmlns:a16="http://schemas.microsoft.com/office/drawing/2014/main" id="{69BF2D76-0CD9-AEC9-7251-DFE0C2050D7B}"/>
              </a:ext>
            </a:extLst>
          </p:cNvPr>
          <p:cNvPicPr>
            <a:picLocks noChangeAspect="1"/>
          </p:cNvPicPr>
          <p:nvPr/>
        </p:nvPicPr>
        <p:blipFill rotWithShape="1">
          <a:blip r:embed="rId14"/>
          <a:srcRect l="70648" t="21620" r="3365" b="58971"/>
          <a:stretch>
            <a:fillRect/>
          </a:stretch>
        </p:blipFill>
        <p:spPr>
          <a:xfrm>
            <a:off x="7253527" y="4248564"/>
            <a:ext cx="406481" cy="212867"/>
          </a:xfrm>
          <a:prstGeom prst="rect">
            <a:avLst/>
          </a:prstGeom>
        </p:spPr>
      </p:pic>
      <p:sp>
        <p:nvSpPr>
          <p:cNvPr id="274" name="Text Box 20">
            <a:extLst>
              <a:ext uri="{FF2B5EF4-FFF2-40B4-BE49-F238E27FC236}">
                <a16:creationId xmlns:a16="http://schemas.microsoft.com/office/drawing/2014/main" id="{03CEFBBF-62F4-E2C4-1D06-A6493D9F4544}"/>
              </a:ext>
            </a:extLst>
          </p:cNvPr>
          <p:cNvSpPr txBox="1">
            <a:spLocks noChangeArrowheads="1"/>
          </p:cNvSpPr>
          <p:nvPr/>
        </p:nvSpPr>
        <p:spPr bwMode="auto">
          <a:xfrm>
            <a:off x="6372770" y="4464586"/>
            <a:ext cx="360580" cy="103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ブラック</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275" name="Text Box 20">
            <a:extLst>
              <a:ext uri="{FF2B5EF4-FFF2-40B4-BE49-F238E27FC236}">
                <a16:creationId xmlns:a16="http://schemas.microsoft.com/office/drawing/2014/main" id="{F142AA92-0B45-8957-FDC2-C35C0C04844D}"/>
              </a:ext>
            </a:extLst>
          </p:cNvPr>
          <p:cNvSpPr txBox="1">
            <a:spLocks noChangeArrowheads="1"/>
          </p:cNvSpPr>
          <p:nvPr/>
        </p:nvSpPr>
        <p:spPr bwMode="auto">
          <a:xfrm>
            <a:off x="6819819" y="4464581"/>
            <a:ext cx="360580" cy="103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ネイビー</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276" name="Text Box 20">
            <a:extLst>
              <a:ext uri="{FF2B5EF4-FFF2-40B4-BE49-F238E27FC236}">
                <a16:creationId xmlns:a16="http://schemas.microsoft.com/office/drawing/2014/main" id="{5B0FEE92-BFAF-7771-FE82-8EB4BF7D669F}"/>
              </a:ext>
            </a:extLst>
          </p:cNvPr>
          <p:cNvSpPr txBox="1">
            <a:spLocks noChangeArrowheads="1"/>
          </p:cNvSpPr>
          <p:nvPr/>
        </p:nvSpPr>
        <p:spPr bwMode="auto">
          <a:xfrm>
            <a:off x="7263180" y="4464581"/>
            <a:ext cx="360580" cy="103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ブルーグレー</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277" name="Text Box 20">
            <a:extLst>
              <a:ext uri="{FF2B5EF4-FFF2-40B4-BE49-F238E27FC236}">
                <a16:creationId xmlns:a16="http://schemas.microsoft.com/office/drawing/2014/main" id="{ABAA1DBD-E771-B60A-0975-8D2AC8456146}"/>
              </a:ext>
            </a:extLst>
          </p:cNvPr>
          <p:cNvSpPr txBox="1">
            <a:spLocks noChangeArrowheads="1"/>
          </p:cNvSpPr>
          <p:nvPr/>
        </p:nvSpPr>
        <p:spPr bwMode="auto">
          <a:xfrm>
            <a:off x="7688480" y="4468570"/>
            <a:ext cx="41358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ペールグリーン</a:t>
            </a:r>
            <a:endParaRPr lang="en-US" altLang="ja-JP" sz="500" dirty="0">
              <a:solidFill>
                <a:srgbClr val="FF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pic>
        <p:nvPicPr>
          <p:cNvPr id="278" name="図 277">
            <a:extLst>
              <a:ext uri="{FF2B5EF4-FFF2-40B4-BE49-F238E27FC236}">
                <a16:creationId xmlns:a16="http://schemas.microsoft.com/office/drawing/2014/main" id="{1A117A6E-43EB-7B92-0E8F-65A5BBF971AA}"/>
              </a:ext>
            </a:extLst>
          </p:cNvPr>
          <p:cNvPicPr>
            <a:picLocks noChangeAspect="1"/>
          </p:cNvPicPr>
          <p:nvPr/>
        </p:nvPicPr>
        <p:blipFill>
          <a:blip r:embed="rId15"/>
          <a:srcRect l="11528" t="13497" r="17437" b="12534"/>
          <a:stretch>
            <a:fillRect/>
          </a:stretch>
        </p:blipFill>
        <p:spPr>
          <a:xfrm>
            <a:off x="7700535" y="4255388"/>
            <a:ext cx="413585" cy="206522"/>
          </a:xfrm>
          <a:prstGeom prst="rect">
            <a:avLst/>
          </a:prstGeom>
        </p:spPr>
      </p:pic>
      <p:sp>
        <p:nvSpPr>
          <p:cNvPr id="279" name="Text Box 291">
            <a:extLst>
              <a:ext uri="{FF2B5EF4-FFF2-40B4-BE49-F238E27FC236}">
                <a16:creationId xmlns:a16="http://schemas.microsoft.com/office/drawing/2014/main" id="{B3A52A9D-1DD2-3519-BFF0-B94B36E9BD46}"/>
              </a:ext>
            </a:extLst>
          </p:cNvPr>
          <p:cNvSpPr txBox="1">
            <a:spLocks noChangeArrowheads="1"/>
          </p:cNvSpPr>
          <p:nvPr/>
        </p:nvSpPr>
        <p:spPr bwMode="auto">
          <a:xfrm>
            <a:off x="8678957" y="3860659"/>
            <a:ext cx="1671638"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ja-JP" altLang="en-US" sz="700" b="1" dirty="0">
                <a:solidFill>
                  <a:srgbClr val="000000"/>
                </a:solidFill>
                <a:latin typeface="ＭＳ Ｐゴシック" panose="020B0600070205080204" pitchFamily="50" charset="-128"/>
                <a:ea typeface="ＭＳ Ｐゴシック" panose="020B0600070205080204" pitchFamily="50" charset="-128"/>
              </a:rPr>
              <a:t>セレクトカラー</a:t>
            </a:r>
          </a:p>
        </p:txBody>
      </p:sp>
      <p:cxnSp>
        <p:nvCxnSpPr>
          <p:cNvPr id="281" name="直線コネクタ 280">
            <a:extLst>
              <a:ext uri="{FF2B5EF4-FFF2-40B4-BE49-F238E27FC236}">
                <a16:creationId xmlns:a16="http://schemas.microsoft.com/office/drawing/2014/main" id="{B22EE5A3-43B4-5248-1113-799BDD4F4D2C}"/>
              </a:ext>
            </a:extLst>
          </p:cNvPr>
          <p:cNvCxnSpPr>
            <a:cxnSpLocks/>
          </p:cNvCxnSpPr>
          <p:nvPr/>
        </p:nvCxnSpPr>
        <p:spPr>
          <a:xfrm>
            <a:off x="5055879" y="3748825"/>
            <a:ext cx="4678669" cy="0"/>
          </a:xfrm>
          <a:prstGeom prst="line">
            <a:avLst/>
          </a:prstGeom>
          <a:ln>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218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6EFF6556-FDD6-E0EB-ADD4-0D7D951B9F75}"/>
              </a:ext>
            </a:extLst>
          </p:cNvPr>
          <p:cNvPicPr>
            <a:picLocks noChangeAspect="1"/>
          </p:cNvPicPr>
          <p:nvPr/>
        </p:nvPicPr>
        <p:blipFill>
          <a:blip r:embed="rId2"/>
          <a:srcRect t="8229" b="1173"/>
          <a:stretch>
            <a:fillRect/>
          </a:stretch>
        </p:blipFill>
        <p:spPr>
          <a:xfrm>
            <a:off x="169632" y="687834"/>
            <a:ext cx="3119006" cy="3970318"/>
          </a:xfrm>
          <a:prstGeom prst="rect">
            <a:avLst/>
          </a:prstGeom>
        </p:spPr>
      </p:pic>
      <p:sp>
        <p:nvSpPr>
          <p:cNvPr id="5" name="Text Box 51"/>
          <p:cNvSpPr txBox="1">
            <a:spLocks noChangeArrowheads="1"/>
          </p:cNvSpPr>
          <p:nvPr/>
        </p:nvSpPr>
        <p:spPr bwMode="auto">
          <a:xfrm>
            <a:off x="1747676" y="98673"/>
            <a:ext cx="4056595" cy="203133"/>
          </a:xfrm>
          <a:prstGeom prst="rect">
            <a:avLst/>
          </a:prstGeom>
          <a:noFill/>
          <a:ln>
            <a:noFill/>
          </a:ln>
          <a:effectLst/>
          <a:extLst>
            <a:ext uri="{909E8E84-426E-40DD-AFC4-6F175D3DCCD1}">
              <a14:hiddenFill xmlns:a14="http://schemas.microsoft.com/office/drawing/2010/main">
                <a:solidFill>
                  <a:srgbClr val="95637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pPr>
              <a:lnSpc>
                <a:spcPct val="120000"/>
              </a:lnSpc>
            </a:pPr>
            <a:r>
              <a:rPr lang="ja-JP" altLang="en-US" sz="1100" b="1" dirty="0">
                <a:solidFill>
                  <a:schemeClr val="bg1"/>
                </a:solidFill>
                <a:latin typeface="ＭＳ Ｐゴシック" panose="020B0600070205080204" pitchFamily="50" charset="-128"/>
              </a:rPr>
              <a:t>内装ドア　ベリティス　スタンダードレーベル　</a:t>
            </a:r>
          </a:p>
        </p:txBody>
      </p:sp>
      <p:grpSp>
        <p:nvGrpSpPr>
          <p:cNvPr id="15" name="グループ化 14"/>
          <p:cNvGrpSpPr/>
          <p:nvPr/>
        </p:nvGrpSpPr>
        <p:grpSpPr>
          <a:xfrm>
            <a:off x="8467724" y="57150"/>
            <a:ext cx="1247775" cy="514350"/>
            <a:chOff x="8515349" y="295275"/>
            <a:chExt cx="1247775" cy="514350"/>
          </a:xfrm>
          <a:solidFill>
            <a:schemeClr val="accent5">
              <a:lumMod val="20000"/>
              <a:lumOff val="80000"/>
            </a:schemeClr>
          </a:solidFill>
        </p:grpSpPr>
        <p:sp>
          <p:nvSpPr>
            <p:cNvPr id="12" name="正方形/長方形 11"/>
            <p:cNvSpPr/>
            <p:nvPr/>
          </p:nvSpPr>
          <p:spPr>
            <a:xfrm>
              <a:off x="8515349" y="295275"/>
              <a:ext cx="1247775" cy="514350"/>
            </a:xfrm>
            <a:prstGeom prst="rect">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8675971" y="371475"/>
              <a:ext cx="971741" cy="369332"/>
            </a:xfrm>
            <a:prstGeom prst="rect">
              <a:avLst/>
            </a:prstGeom>
            <a:grpFill/>
          </p:spPr>
          <p:txBody>
            <a:bodyPr wrap="none" rtlCol="0">
              <a:spAutoFit/>
            </a:bodyPr>
            <a:lstStyle/>
            <a:p>
              <a:r>
                <a:rPr kumimoji="1" lang="ja-JP" altLang="en-US" dirty="0"/>
                <a:t>２</a:t>
              </a:r>
              <a:r>
                <a:rPr kumimoji="1" lang="en-US" altLang="ja-JP" dirty="0"/>
                <a:t>.</a:t>
              </a:r>
              <a:r>
                <a:rPr kumimoji="1" lang="ja-JP" altLang="en-US" dirty="0"/>
                <a:t>４</a:t>
              </a:r>
              <a:r>
                <a:rPr kumimoji="1" lang="en-US" altLang="ja-JP" dirty="0"/>
                <a:t>m</a:t>
              </a:r>
              <a:r>
                <a:rPr kumimoji="1" lang="ja-JP" altLang="en-US" dirty="0"/>
                <a:t>高</a:t>
              </a:r>
            </a:p>
          </p:txBody>
        </p:sp>
      </p:grpSp>
      <p:grpSp>
        <p:nvGrpSpPr>
          <p:cNvPr id="1043" name="グループ化 1042"/>
          <p:cNvGrpSpPr/>
          <p:nvPr/>
        </p:nvGrpSpPr>
        <p:grpSpPr>
          <a:xfrm>
            <a:off x="165253" y="4726755"/>
            <a:ext cx="1707997" cy="1943616"/>
            <a:chOff x="165253" y="4726755"/>
            <a:chExt cx="1707997" cy="1943616"/>
          </a:xfrm>
        </p:grpSpPr>
        <p:grpSp>
          <p:nvGrpSpPr>
            <p:cNvPr id="441" name="グループ化 440"/>
            <p:cNvGrpSpPr/>
            <p:nvPr/>
          </p:nvGrpSpPr>
          <p:grpSpPr>
            <a:xfrm>
              <a:off x="165253" y="4726755"/>
              <a:ext cx="1707997" cy="1943616"/>
              <a:chOff x="165253" y="4726755"/>
              <a:chExt cx="1707997" cy="1943616"/>
            </a:xfrm>
          </p:grpSpPr>
          <p:sp>
            <p:nvSpPr>
              <p:cNvPr id="442" name="Rectangle 14"/>
              <p:cNvSpPr>
                <a:spLocks noChangeArrowheads="1"/>
              </p:cNvSpPr>
              <p:nvPr/>
            </p:nvSpPr>
            <p:spPr bwMode="auto">
              <a:xfrm>
                <a:off x="165253" y="4726755"/>
                <a:ext cx="1707997" cy="1943616"/>
              </a:xfrm>
              <a:prstGeom prst="rect">
                <a:avLst/>
              </a:prstGeom>
              <a:solidFill>
                <a:schemeClr val="tx2">
                  <a:lumMod val="20000"/>
                  <a:lumOff val="80000"/>
                </a:schemeClr>
              </a:solidFill>
              <a:ln w="6350">
                <a:solidFill>
                  <a:schemeClr val="tx2">
                    <a:lumMod val="20000"/>
                    <a:lumOff val="80000"/>
                  </a:schemeClr>
                </a:solidFill>
                <a:miter lim="800000"/>
                <a:headEnd/>
                <a:tailEnd/>
              </a:ln>
              <a:effectLst/>
            </p:spPr>
            <p:txBody>
              <a:bodyPr wrap="none" anchor="ctr"/>
              <a:lstStyle/>
              <a:p>
                <a:pPr algn="ctr"/>
                <a:endParaRPr lang="ja-JP" altLang="en-US" sz="1200" dirty="0">
                  <a:solidFill>
                    <a:prstClr val="black"/>
                  </a:solidFill>
                </a:endParaRPr>
              </a:p>
            </p:txBody>
          </p:sp>
          <p:sp>
            <p:nvSpPr>
              <p:cNvPr id="456" name="正方形/長方形 455"/>
              <p:cNvSpPr/>
              <p:nvPr/>
            </p:nvSpPr>
            <p:spPr>
              <a:xfrm>
                <a:off x="289368" y="4782425"/>
                <a:ext cx="1450532" cy="246221"/>
              </a:xfrm>
              <a:prstGeom prst="rect">
                <a:avLst/>
              </a:prstGeom>
            </p:spPr>
            <p:txBody>
              <a:bodyPr wrap="square" lIns="0" tIns="0" rIns="0" bIns="0">
                <a:spAutoFit/>
              </a:bodyPr>
              <a:lstStyle/>
              <a:p>
                <a:r>
                  <a:rPr lang="ja-JP" altLang="en-US" sz="800" b="1" dirty="0">
                    <a:solidFill>
                      <a:schemeClr val="tx1">
                        <a:lumMod val="85000"/>
                        <a:lumOff val="15000"/>
                      </a:schemeClr>
                    </a:solidFill>
                    <a:latin typeface="ＭＳ Ｐゴシック" panose="020B0600070205080204" pitchFamily="50" charset="-128"/>
                  </a:rPr>
                  <a:t>より本物らしさを感じる</a:t>
                </a:r>
                <a:endParaRPr lang="en-US" altLang="ja-JP" sz="800" b="1" dirty="0">
                  <a:solidFill>
                    <a:schemeClr val="tx1">
                      <a:lumMod val="85000"/>
                      <a:lumOff val="15000"/>
                    </a:schemeClr>
                  </a:solidFill>
                  <a:latin typeface="ＭＳ Ｐゴシック" panose="020B0600070205080204" pitchFamily="50" charset="-128"/>
                </a:endParaRPr>
              </a:p>
              <a:p>
                <a:r>
                  <a:rPr lang="ja-JP" altLang="en-US" sz="800" b="1" dirty="0">
                    <a:solidFill>
                      <a:schemeClr val="tx1">
                        <a:lumMod val="85000"/>
                        <a:lumOff val="15000"/>
                      </a:schemeClr>
                    </a:solidFill>
                    <a:latin typeface="ＭＳ Ｐゴシック" panose="020B0600070205080204" pitchFamily="50" charset="-128"/>
                  </a:rPr>
                  <a:t>自然な「木肌感」。</a:t>
                </a:r>
              </a:p>
            </p:txBody>
          </p:sp>
          <p:grpSp>
            <p:nvGrpSpPr>
              <p:cNvPr id="444" name="グループ化 443"/>
              <p:cNvGrpSpPr/>
              <p:nvPr/>
            </p:nvGrpSpPr>
            <p:grpSpPr>
              <a:xfrm>
                <a:off x="292877" y="5725160"/>
                <a:ext cx="1488029" cy="915982"/>
                <a:chOff x="292877" y="5706110"/>
                <a:chExt cx="1488029" cy="915982"/>
              </a:xfrm>
            </p:grpSpPr>
            <p:grpSp>
              <p:nvGrpSpPr>
                <p:cNvPr id="448" name="グループ化 447"/>
                <p:cNvGrpSpPr/>
                <p:nvPr/>
              </p:nvGrpSpPr>
              <p:grpSpPr>
                <a:xfrm>
                  <a:off x="300339" y="5988173"/>
                  <a:ext cx="1417336" cy="633919"/>
                  <a:chOff x="-1589922" y="5718644"/>
                  <a:chExt cx="1332311" cy="595891"/>
                </a:xfrm>
              </p:grpSpPr>
              <p:sp>
                <p:nvSpPr>
                  <p:cNvPr id="450" name="Text Box 478"/>
                  <p:cNvSpPr txBox="1">
                    <a:spLocks noChangeArrowheads="1"/>
                  </p:cNvSpPr>
                  <p:nvPr/>
                </p:nvSpPr>
                <p:spPr bwMode="auto">
                  <a:xfrm>
                    <a:off x="-893821" y="6234973"/>
                    <a:ext cx="584264" cy="79562"/>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kumimoji="0" lang="ja-JP" altLang="en-US" sz="550" dirty="0">
                        <a:solidFill>
                          <a:srgbClr val="333333"/>
                        </a:solidFill>
                        <a:latin typeface="ＭＳ Ｐゴシック" charset="-128"/>
                      </a:rPr>
                      <a:t>戸当たりクッション</a:t>
                    </a:r>
                    <a:endParaRPr lang="ja-JP" altLang="en-US" sz="550" dirty="0">
                      <a:solidFill>
                        <a:srgbClr val="333333"/>
                      </a:solidFill>
                      <a:latin typeface="ＭＳ Ｐゴシック" charset="-128"/>
                    </a:endParaRPr>
                  </a:p>
                </p:txBody>
              </p:sp>
              <p:sp>
                <p:nvSpPr>
                  <p:cNvPr id="451" name="Text Box 479"/>
                  <p:cNvSpPr txBox="1">
                    <a:spLocks noChangeArrowheads="1"/>
                  </p:cNvSpPr>
                  <p:nvPr/>
                </p:nvSpPr>
                <p:spPr bwMode="auto">
                  <a:xfrm>
                    <a:off x="-1589922" y="6234973"/>
                    <a:ext cx="295341" cy="79562"/>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kumimoji="0" lang="ja-JP" altLang="en-US" sz="550" dirty="0">
                        <a:solidFill>
                          <a:srgbClr val="333333"/>
                        </a:solidFill>
                        <a:latin typeface="ＭＳ Ｐゴシック" charset="-128"/>
                      </a:rPr>
                      <a:t>消音ラッチ</a:t>
                    </a:r>
                    <a:endParaRPr lang="ja-JP" altLang="en-US" sz="550" dirty="0">
                      <a:solidFill>
                        <a:srgbClr val="333333"/>
                      </a:solidFill>
                      <a:latin typeface="Times New Roman" pitchFamily="18" charset="0"/>
                    </a:endParaRPr>
                  </a:p>
                </p:txBody>
              </p:sp>
              <p:pic>
                <p:nvPicPr>
                  <p:cNvPr id="452" name="図 45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80018" y="5718645"/>
                    <a:ext cx="652312" cy="498475"/>
                  </a:xfrm>
                  <a:prstGeom prst="rect">
                    <a:avLst/>
                  </a:prstGeom>
                </p:spPr>
              </p:pic>
              <p:pic>
                <p:nvPicPr>
                  <p:cNvPr id="453" name="図 45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6404" y="5718644"/>
                    <a:ext cx="638793" cy="495037"/>
                  </a:xfrm>
                  <a:prstGeom prst="rect">
                    <a:avLst/>
                  </a:prstGeom>
                </p:spPr>
              </p:pic>
              <p:sp>
                <p:nvSpPr>
                  <p:cNvPr id="454" name="円/楕円 230"/>
                  <p:cNvSpPr/>
                  <p:nvPr/>
                </p:nvSpPr>
                <p:spPr>
                  <a:xfrm>
                    <a:off x="-1377119" y="5817070"/>
                    <a:ext cx="240358" cy="244475"/>
                  </a:xfrm>
                  <a:prstGeom prst="ellipse">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solidFill>
                        <a:srgbClr val="FF0000"/>
                      </a:solidFill>
                    </a:endParaRPr>
                  </a:p>
                </p:txBody>
              </p:sp>
              <p:sp>
                <p:nvSpPr>
                  <p:cNvPr id="455" name="円/楕円 231"/>
                  <p:cNvSpPr/>
                  <p:nvPr/>
                </p:nvSpPr>
                <p:spPr>
                  <a:xfrm>
                    <a:off x="-668532" y="5817070"/>
                    <a:ext cx="240358" cy="244475"/>
                  </a:xfrm>
                  <a:prstGeom prst="ellipse">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solidFill>
                        <a:srgbClr val="FF0000"/>
                      </a:solidFill>
                    </a:endParaRPr>
                  </a:p>
                </p:txBody>
              </p:sp>
            </p:grpSp>
            <p:sp>
              <p:nvSpPr>
                <p:cNvPr id="449" name="正方形/長方形 448"/>
                <p:cNvSpPr/>
                <p:nvPr/>
              </p:nvSpPr>
              <p:spPr>
                <a:xfrm>
                  <a:off x="292877" y="5706110"/>
                  <a:ext cx="1488029" cy="246221"/>
                </a:xfrm>
                <a:prstGeom prst="rect">
                  <a:avLst/>
                </a:prstGeom>
              </p:spPr>
              <p:txBody>
                <a:bodyPr wrap="square" lIns="0" tIns="0" rIns="0" bIns="0">
                  <a:spAutoFit/>
                </a:bodyPr>
                <a:lstStyle/>
                <a:p>
                  <a:pPr fontAlgn="base">
                    <a:spcBef>
                      <a:spcPct val="0"/>
                    </a:spcBef>
                    <a:spcAft>
                      <a:spcPct val="0"/>
                    </a:spcAft>
                  </a:pPr>
                  <a:r>
                    <a:rPr kumimoji="0" lang="ja-JP" altLang="en-US" sz="800" b="1" dirty="0">
                      <a:solidFill>
                        <a:schemeClr val="tx1">
                          <a:lumMod val="85000"/>
                          <a:lumOff val="15000"/>
                        </a:schemeClr>
                      </a:solidFill>
                      <a:latin typeface="+mn-ea"/>
                    </a:rPr>
                    <a:t>静音に配慮した</a:t>
                  </a:r>
                  <a:endParaRPr kumimoji="0" lang="en-US" altLang="ja-JP" sz="800" b="1" dirty="0">
                    <a:solidFill>
                      <a:schemeClr val="tx1">
                        <a:lumMod val="85000"/>
                        <a:lumOff val="15000"/>
                      </a:schemeClr>
                    </a:solidFill>
                    <a:latin typeface="+mn-ea"/>
                  </a:endParaRPr>
                </a:p>
                <a:p>
                  <a:pPr fontAlgn="base">
                    <a:spcBef>
                      <a:spcPct val="0"/>
                    </a:spcBef>
                    <a:spcAft>
                      <a:spcPct val="0"/>
                    </a:spcAft>
                  </a:pPr>
                  <a:r>
                    <a:rPr kumimoji="0" lang="ja-JP" altLang="en-US" sz="800" b="1" dirty="0">
                      <a:solidFill>
                        <a:schemeClr val="tx1">
                          <a:lumMod val="85000"/>
                          <a:lumOff val="15000"/>
                        </a:schemeClr>
                      </a:solidFill>
                      <a:latin typeface="+mn-ea"/>
                    </a:rPr>
                    <a:t>「戸当たりクッション」「消音ラッチ」</a:t>
                  </a:r>
                </a:p>
              </p:txBody>
            </p:sp>
          </p:grpSp>
          <p:grpSp>
            <p:nvGrpSpPr>
              <p:cNvPr id="445" name="グループ化 444"/>
              <p:cNvGrpSpPr/>
              <p:nvPr/>
            </p:nvGrpSpPr>
            <p:grpSpPr>
              <a:xfrm>
                <a:off x="1119188" y="5724525"/>
                <a:ext cx="571500" cy="119062"/>
                <a:chOff x="1119188" y="5724525"/>
                <a:chExt cx="571500" cy="119062"/>
              </a:xfrm>
            </p:grpSpPr>
            <p:sp>
              <p:nvSpPr>
                <p:cNvPr id="446" name="正方形/長方形 445"/>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7" name="正方形/長方形 446"/>
                <p:cNvSpPr/>
                <p:nvPr/>
              </p:nvSpPr>
              <p:spPr>
                <a:xfrm>
                  <a:off x="1213294" y="5732385"/>
                  <a:ext cx="386906" cy="107722"/>
                </a:xfrm>
                <a:prstGeom prst="rect">
                  <a:avLst/>
                </a:prstGeom>
              </p:spPr>
              <p:txBody>
                <a:bodyPr wrap="square" lIns="0" tIns="0" rIns="0" bIns="0">
                  <a:spAutoFit/>
                </a:bodyPr>
                <a:lstStyle/>
                <a:p>
                  <a:pPr algn="ctr"/>
                  <a:r>
                    <a:rPr lang="ja-JP" altLang="en-US" sz="7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700" dirty="0">
                    <a:solidFill>
                      <a:schemeClr val="bg1"/>
                    </a:solidFill>
                    <a:latin typeface="ＭＳ Ｐゴシック" panose="020B0600070205080204" pitchFamily="50" charset="-128"/>
                    <a:ea typeface="ＭＳ Ｐゴシック" panose="020B0600070205080204" pitchFamily="50" charset="-128"/>
                  </a:endParaRPr>
                </a:p>
              </p:txBody>
            </p:sp>
          </p:grpSp>
        </p:grpSp>
        <p:pic>
          <p:nvPicPr>
            <p:cNvPr id="505" name="Picture 3" descr="C:\Users\panasonic\Desktop\CA141AHND-PA0053011[1].jpg"/>
            <p:cNvPicPr>
              <a:picLocks noChangeAspect="1" noChangeArrowheads="1"/>
            </p:cNvPicPr>
            <p:nvPr/>
          </p:nvPicPr>
          <p:blipFill rotWithShape="1">
            <a:blip r:embed="rId5">
              <a:extLst>
                <a:ext uri="{28A0092B-C50C-407E-A947-70E740481C1C}">
                  <a14:useLocalDpi xmlns:a14="http://schemas.microsoft.com/office/drawing/2010/main" val="0"/>
                </a:ext>
              </a:extLst>
            </a:blip>
            <a:srcRect t="3739" r="10134" b="31566"/>
            <a:stretch/>
          </p:blipFill>
          <p:spPr bwMode="auto">
            <a:xfrm>
              <a:off x="313117" y="5045004"/>
              <a:ext cx="1407733" cy="549346"/>
            </a:xfrm>
            <a:prstGeom prst="rect">
              <a:avLst/>
            </a:prstGeom>
            <a:noFill/>
            <a:extLst>
              <a:ext uri="{909E8E84-426E-40DD-AFC4-6F175D3DCCD1}">
                <a14:hiddenFill xmlns:a14="http://schemas.microsoft.com/office/drawing/2010/main">
                  <a:solidFill>
                    <a:srgbClr val="FFFFFF"/>
                  </a:solidFill>
                </a14:hiddenFill>
              </a:ext>
            </a:extLst>
          </p:spPr>
        </p:pic>
      </p:grpSp>
      <p:sp>
        <p:nvSpPr>
          <p:cNvPr id="506" name="Rectangle 4"/>
          <p:cNvSpPr>
            <a:spLocks noChangeArrowheads="1"/>
          </p:cNvSpPr>
          <p:nvPr/>
        </p:nvSpPr>
        <p:spPr bwMode="auto">
          <a:xfrm>
            <a:off x="1706646" y="4537556"/>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ＭＳ Ｐゴシック" pitchFamily="50" charset="-128"/>
                <a:ea typeface="ＭＳ Ｐゴシック" pitchFamily="50" charset="-128"/>
              </a:rPr>
              <a:t>※</a:t>
            </a:r>
            <a:r>
              <a:rPr kumimoji="1" lang="ja-JP" altLang="en-US" sz="500" b="0" i="0" u="none" strike="noStrike" kern="1200" cap="none" spc="0" normalizeH="0" baseline="0" noProof="0" dirty="0">
                <a:ln>
                  <a:noFill/>
                </a:ln>
                <a:solidFill>
                  <a:schemeClr val="bg1"/>
                </a:solidFill>
                <a:effectLst/>
                <a:uLnTx/>
                <a:uFillTx/>
                <a:latin typeface="ＭＳ Ｐゴシック" pitchFamily="50" charset="-128"/>
                <a:ea typeface="ＭＳ Ｐゴシック" pitchFamily="50" charset="-128"/>
              </a:rPr>
              <a:t>イメージ写真のため実際とは異なる場合がございます。</a:t>
            </a:r>
            <a:endParaRPr kumimoji="1" lang="ja-JP" altLang="en-US" sz="500" b="0" i="0" u="none" strike="noStrike" kern="1200" cap="none" spc="0" normalizeH="0" baseline="0" noProof="0" dirty="0">
              <a:ln>
                <a:noFill/>
              </a:ln>
              <a:solidFill>
                <a:schemeClr val="bg1"/>
              </a:solidFill>
              <a:effectLst/>
              <a:uLnTx/>
              <a:uFillTx/>
              <a:latin typeface="Times New Roman" pitchFamily="18" charset="0"/>
              <a:ea typeface="ＭＳ Ｐゴシック" pitchFamily="50" charset="-128"/>
            </a:endParaRPr>
          </a:p>
        </p:txBody>
      </p:sp>
      <p:grpSp>
        <p:nvGrpSpPr>
          <p:cNvPr id="484" name="グループ化 483"/>
          <p:cNvGrpSpPr/>
          <p:nvPr/>
        </p:nvGrpSpPr>
        <p:grpSpPr>
          <a:xfrm>
            <a:off x="3975248" y="4730325"/>
            <a:ext cx="941604" cy="1944000"/>
            <a:chOff x="4798797" y="4730325"/>
            <a:chExt cx="941604" cy="1944000"/>
          </a:xfrm>
        </p:grpSpPr>
        <p:sp>
          <p:nvSpPr>
            <p:cNvPr id="490" name="Rectangle 84"/>
            <p:cNvSpPr>
              <a:spLocks noChangeArrowheads="1"/>
            </p:cNvSpPr>
            <p:nvPr/>
          </p:nvSpPr>
          <p:spPr bwMode="auto">
            <a:xfrm>
              <a:off x="4798797"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枠</a:t>
              </a:r>
            </a:p>
          </p:txBody>
        </p:sp>
        <p:sp>
          <p:nvSpPr>
            <p:cNvPr id="491" name="Rectangle 14"/>
            <p:cNvSpPr>
              <a:spLocks noChangeArrowheads="1"/>
            </p:cNvSpPr>
            <p:nvPr/>
          </p:nvSpPr>
          <p:spPr bwMode="auto">
            <a:xfrm>
              <a:off x="4798797"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pic>
        <p:nvPicPr>
          <p:cNvPr id="485" name="図 484"/>
          <p:cNvPicPr>
            <a:picLocks noChangeAspect="1"/>
          </p:cNvPicPr>
          <p:nvPr/>
        </p:nvPicPr>
        <p:blipFill rotWithShape="1">
          <a:blip r:embed="rId6">
            <a:extLst>
              <a:ext uri="{28A0092B-C50C-407E-A947-70E740481C1C}">
                <a14:useLocalDpi xmlns:a14="http://schemas.microsoft.com/office/drawing/2010/main" val="0"/>
              </a:ext>
            </a:extLst>
          </a:blip>
          <a:srcRect l="21096" t="22909" r="65835" b="57685"/>
          <a:stretch>
            <a:fillRect/>
          </a:stretch>
        </p:blipFill>
        <p:spPr>
          <a:xfrm>
            <a:off x="4477333" y="4981216"/>
            <a:ext cx="389942" cy="386122"/>
          </a:xfrm>
          <a:prstGeom prst="rect">
            <a:avLst/>
          </a:prstGeom>
        </p:spPr>
      </p:pic>
      <p:pic>
        <p:nvPicPr>
          <p:cNvPr id="486" name="図 485"/>
          <p:cNvPicPr>
            <a:picLocks noChangeAspect="1"/>
          </p:cNvPicPr>
          <p:nvPr/>
        </p:nvPicPr>
        <p:blipFill rotWithShape="1">
          <a:blip r:embed="rId7">
            <a:extLst>
              <a:ext uri="{28A0092B-C50C-407E-A947-70E740481C1C}">
                <a14:useLocalDpi xmlns:a14="http://schemas.microsoft.com/office/drawing/2010/main" val="0"/>
              </a:ext>
            </a:extLst>
          </a:blip>
          <a:srcRect l="22350" t="24411" r="65951" b="58147"/>
          <a:stretch>
            <a:fillRect/>
          </a:stretch>
        </p:blipFill>
        <p:spPr>
          <a:xfrm>
            <a:off x="4028070" y="4979617"/>
            <a:ext cx="389943" cy="387721"/>
          </a:xfrm>
          <a:prstGeom prst="rect">
            <a:avLst/>
          </a:prstGeom>
        </p:spPr>
      </p:pic>
      <p:sp>
        <p:nvSpPr>
          <p:cNvPr id="487" name="Text Box 149"/>
          <p:cNvSpPr txBox="1">
            <a:spLocks noChangeArrowheads="1"/>
          </p:cNvSpPr>
          <p:nvPr/>
        </p:nvSpPr>
        <p:spPr bwMode="auto">
          <a:xfrm>
            <a:off x="3975919" y="4874249"/>
            <a:ext cx="319857"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固定枠</a:t>
            </a:r>
          </a:p>
        </p:txBody>
      </p:sp>
      <p:sp>
        <p:nvSpPr>
          <p:cNvPr id="488" name="Text Box 149"/>
          <p:cNvSpPr txBox="1">
            <a:spLocks noChangeArrowheads="1"/>
          </p:cNvSpPr>
          <p:nvPr/>
        </p:nvSpPr>
        <p:spPr bwMode="auto">
          <a:xfrm>
            <a:off x="4395020" y="4880177"/>
            <a:ext cx="562744"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ケーシング枠</a:t>
            </a:r>
          </a:p>
        </p:txBody>
      </p:sp>
      <p:sp>
        <p:nvSpPr>
          <p:cNvPr id="489" name="Text Box 149"/>
          <p:cNvSpPr txBox="1">
            <a:spLocks noChangeArrowheads="1"/>
          </p:cNvSpPr>
          <p:nvPr/>
        </p:nvSpPr>
        <p:spPr bwMode="auto">
          <a:xfrm>
            <a:off x="4026402" y="5412511"/>
            <a:ext cx="39129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アウトセット（壁付け）</a:t>
            </a:r>
          </a:p>
        </p:txBody>
      </p:sp>
      <p:sp>
        <p:nvSpPr>
          <p:cNvPr id="226" name="Text Box 149"/>
          <p:cNvSpPr txBox="1">
            <a:spLocks noChangeArrowheads="1"/>
          </p:cNvSpPr>
          <p:nvPr/>
        </p:nvSpPr>
        <p:spPr bwMode="auto">
          <a:xfrm>
            <a:off x="4478840" y="5412511"/>
            <a:ext cx="39129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アウトセット（天井埋込）</a:t>
            </a:r>
          </a:p>
        </p:txBody>
      </p:sp>
      <p:pic>
        <p:nvPicPr>
          <p:cNvPr id="483" name="図 482"/>
          <p:cNvPicPr>
            <a:picLocks noChangeAspect="1"/>
          </p:cNvPicPr>
          <p:nvPr/>
        </p:nvPicPr>
        <p:blipFill rotWithShape="1">
          <a:blip r:embed="rId8">
            <a:extLst>
              <a:ext uri="{28A0092B-C50C-407E-A947-70E740481C1C}">
                <a14:useLocalDpi xmlns:a14="http://schemas.microsoft.com/office/drawing/2010/main" val="0"/>
              </a:ext>
            </a:extLst>
          </a:blip>
          <a:srcRect l="14589" t="39013" r="53852" b="14118"/>
          <a:stretch>
            <a:fillRect/>
          </a:stretch>
        </p:blipFill>
        <p:spPr>
          <a:xfrm>
            <a:off x="4032882" y="5605519"/>
            <a:ext cx="391481" cy="387721"/>
          </a:xfrm>
          <a:prstGeom prst="rect">
            <a:avLst/>
          </a:prstGeom>
        </p:spPr>
      </p:pic>
      <p:pic>
        <p:nvPicPr>
          <p:cNvPr id="228" name="図 227"/>
          <p:cNvPicPr>
            <a:picLocks noChangeAspect="1"/>
          </p:cNvPicPr>
          <p:nvPr/>
        </p:nvPicPr>
        <p:blipFill rotWithShape="1">
          <a:blip r:embed="rId9">
            <a:extLst>
              <a:ext uri="{28A0092B-C50C-407E-A947-70E740481C1C}">
                <a14:useLocalDpi xmlns:a14="http://schemas.microsoft.com/office/drawing/2010/main" val="0"/>
              </a:ext>
            </a:extLst>
          </a:blip>
          <a:srcRect l="18376" t="34277" r="54060" b="39737"/>
          <a:stretch>
            <a:fillRect/>
          </a:stretch>
        </p:blipFill>
        <p:spPr>
          <a:xfrm>
            <a:off x="4473575" y="5602303"/>
            <a:ext cx="409575" cy="386122"/>
          </a:xfrm>
          <a:prstGeom prst="rect">
            <a:avLst/>
          </a:prstGeom>
        </p:spPr>
      </p:pic>
      <p:grpSp>
        <p:nvGrpSpPr>
          <p:cNvPr id="230" name="グループ化 229"/>
          <p:cNvGrpSpPr/>
          <p:nvPr/>
        </p:nvGrpSpPr>
        <p:grpSpPr>
          <a:xfrm>
            <a:off x="1956928" y="4730325"/>
            <a:ext cx="941604" cy="1944000"/>
            <a:chOff x="1956928" y="4730325"/>
            <a:chExt cx="941604" cy="1944000"/>
          </a:xfrm>
        </p:grpSpPr>
        <p:grpSp>
          <p:nvGrpSpPr>
            <p:cNvPr id="231" name="グループ化 230"/>
            <p:cNvGrpSpPr/>
            <p:nvPr/>
          </p:nvGrpSpPr>
          <p:grpSpPr>
            <a:xfrm>
              <a:off x="1956928" y="4730325"/>
              <a:ext cx="941604" cy="1944000"/>
              <a:chOff x="1956928" y="4730325"/>
              <a:chExt cx="941604" cy="1944000"/>
            </a:xfrm>
          </p:grpSpPr>
          <p:grpSp>
            <p:nvGrpSpPr>
              <p:cNvPr id="234" name="グループ化 233"/>
              <p:cNvGrpSpPr/>
              <p:nvPr/>
            </p:nvGrpSpPr>
            <p:grpSpPr>
              <a:xfrm>
                <a:off x="1956928" y="4730325"/>
                <a:ext cx="941604" cy="1944000"/>
                <a:chOff x="4798797" y="4730325"/>
                <a:chExt cx="941604" cy="1944000"/>
              </a:xfrm>
            </p:grpSpPr>
            <p:sp>
              <p:nvSpPr>
                <p:cNvPr id="242" name="Rectangle 84"/>
                <p:cNvSpPr>
                  <a:spLocks noChangeArrowheads="1"/>
                </p:cNvSpPr>
                <p:nvPr/>
              </p:nvSpPr>
              <p:spPr bwMode="auto">
                <a:xfrm>
                  <a:off x="4798797"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ハンドル</a:t>
                  </a:r>
                </a:p>
              </p:txBody>
            </p:sp>
            <p:sp>
              <p:nvSpPr>
                <p:cNvPr id="243" name="Rectangle 14"/>
                <p:cNvSpPr>
                  <a:spLocks noChangeArrowheads="1"/>
                </p:cNvSpPr>
                <p:nvPr/>
              </p:nvSpPr>
              <p:spPr bwMode="auto">
                <a:xfrm>
                  <a:off x="4798797"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nvGrpSpPr>
                <p:cNvPr id="244" name="グループ化 243"/>
                <p:cNvGrpSpPr/>
                <p:nvPr/>
              </p:nvGrpSpPr>
              <p:grpSpPr>
                <a:xfrm>
                  <a:off x="4897037" y="4954232"/>
                  <a:ext cx="703907" cy="1709612"/>
                  <a:chOff x="391570" y="3883361"/>
                  <a:chExt cx="703907" cy="1709612"/>
                </a:xfrm>
              </p:grpSpPr>
              <p:sp>
                <p:nvSpPr>
                  <p:cNvPr id="246" name="Text Box 149"/>
                  <p:cNvSpPr txBox="1">
                    <a:spLocks noChangeArrowheads="1"/>
                  </p:cNvSpPr>
                  <p:nvPr/>
                </p:nvSpPr>
                <p:spPr bwMode="auto">
                  <a:xfrm>
                    <a:off x="404270" y="4451774"/>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サテンシルバー色（塗装）</a:t>
                    </a:r>
                  </a:p>
                </p:txBody>
              </p:sp>
              <p:grpSp>
                <p:nvGrpSpPr>
                  <p:cNvPr id="247" name="グループ化 246"/>
                  <p:cNvGrpSpPr/>
                  <p:nvPr/>
                </p:nvGrpSpPr>
                <p:grpSpPr>
                  <a:xfrm>
                    <a:off x="391570" y="3883361"/>
                    <a:ext cx="703907" cy="1059885"/>
                    <a:chOff x="6442371" y="930620"/>
                    <a:chExt cx="703907" cy="1059885"/>
                  </a:xfrm>
                </p:grpSpPr>
                <p:sp>
                  <p:nvSpPr>
                    <p:cNvPr id="249" name="Text Box 371"/>
                    <p:cNvSpPr txBox="1">
                      <a:spLocks noChangeArrowheads="1"/>
                    </p:cNvSpPr>
                    <p:nvPr/>
                  </p:nvSpPr>
                  <p:spPr bwMode="auto">
                    <a:xfrm>
                      <a:off x="6455071" y="930620"/>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p>
                  </p:txBody>
                </p:sp>
                <p:sp>
                  <p:nvSpPr>
                    <p:cNvPr id="250" name="Rectangle 372"/>
                    <p:cNvSpPr>
                      <a:spLocks noChangeArrowheads="1"/>
                    </p:cNvSpPr>
                    <p:nvPr/>
                  </p:nvSpPr>
                  <p:spPr bwMode="auto">
                    <a:xfrm>
                      <a:off x="6455071" y="1051308"/>
                      <a:ext cx="670184" cy="43434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251" name="Text Box 371"/>
                    <p:cNvSpPr txBox="1">
                      <a:spLocks noChangeArrowheads="1"/>
                    </p:cNvSpPr>
                    <p:nvPr/>
                  </p:nvSpPr>
                  <p:spPr bwMode="auto">
                    <a:xfrm>
                      <a:off x="6442371" y="1898172"/>
                      <a:ext cx="703907"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角型引手（</a:t>
                      </a:r>
                      <a:r>
                        <a:rPr lang="ja-JP" altLang="en-US" kern="0" dirty="0">
                          <a:solidFill>
                            <a:srgbClr val="000000"/>
                          </a:solidFill>
                          <a:latin typeface="ＭＳ Ｐゴシック" panose="020B0600070205080204" pitchFamily="50" charset="-128"/>
                          <a:ea typeface="ＭＳ Ｐゴシック" panose="020B0600070205080204" pitchFamily="50" charset="-128"/>
                        </a:rPr>
                        <a:t>Ｃ</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１型）</a:t>
                      </a:r>
                    </a:p>
                  </p:txBody>
                </p:sp>
              </p:grpSp>
              <p:sp>
                <p:nvSpPr>
                  <p:cNvPr id="248" name="Text Box 149"/>
                  <p:cNvSpPr txBox="1">
                    <a:spLocks noChangeArrowheads="1"/>
                  </p:cNvSpPr>
                  <p:nvPr/>
                </p:nvSpPr>
                <p:spPr bwMode="auto">
                  <a:xfrm>
                    <a:off x="404270" y="5408307"/>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サテンシルバー色（塗装）</a:t>
                    </a:r>
                  </a:p>
                </p:txBody>
              </p:sp>
            </p:grpSp>
            <p:sp>
              <p:nvSpPr>
                <p:cNvPr id="245" name="Rectangle 84"/>
                <p:cNvSpPr>
                  <a:spLocks noChangeArrowheads="1"/>
                </p:cNvSpPr>
                <p:nvPr/>
              </p:nvSpPr>
              <p:spPr bwMode="auto">
                <a:xfrm>
                  <a:off x="4798797" y="5743351"/>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引手</a:t>
                  </a:r>
                </a:p>
              </p:txBody>
            </p:sp>
          </p:grpSp>
          <p:grpSp>
            <p:nvGrpSpPr>
              <p:cNvPr id="235" name="グループ化 234"/>
              <p:cNvGrpSpPr/>
              <p:nvPr/>
            </p:nvGrpSpPr>
            <p:grpSpPr>
              <a:xfrm>
                <a:off x="2493011" y="4740592"/>
                <a:ext cx="388302" cy="1119920"/>
                <a:chOff x="2493011" y="4740592"/>
                <a:chExt cx="388302" cy="1119920"/>
              </a:xfrm>
            </p:grpSpPr>
            <p:grpSp>
              <p:nvGrpSpPr>
                <p:cNvPr id="236" name="グループ化 235"/>
                <p:cNvGrpSpPr/>
                <p:nvPr/>
              </p:nvGrpSpPr>
              <p:grpSpPr>
                <a:xfrm>
                  <a:off x="2493011" y="4740592"/>
                  <a:ext cx="388302" cy="107634"/>
                  <a:chOff x="1119188" y="5724525"/>
                  <a:chExt cx="571500" cy="119062"/>
                </a:xfrm>
              </p:grpSpPr>
              <p:sp>
                <p:nvSpPr>
                  <p:cNvPr id="240" name="正方形/長方形 239"/>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241" name="正方形/長方形 240"/>
                  <p:cNvSpPr/>
                  <p:nvPr/>
                </p:nvSpPr>
                <p:spPr>
                  <a:xfrm>
                    <a:off x="1213294" y="5732385"/>
                    <a:ext cx="386906" cy="87880"/>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nvGrpSpPr>
                <p:cNvPr id="237" name="グループ化 236"/>
                <p:cNvGrpSpPr/>
                <p:nvPr/>
              </p:nvGrpSpPr>
              <p:grpSpPr>
                <a:xfrm>
                  <a:off x="2493011" y="5752878"/>
                  <a:ext cx="388302" cy="107634"/>
                  <a:chOff x="1119188" y="5724525"/>
                  <a:chExt cx="571500" cy="119062"/>
                </a:xfrm>
              </p:grpSpPr>
              <p:sp>
                <p:nvSpPr>
                  <p:cNvPr id="238" name="正方形/長方形 237"/>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239" name="正方形/長方形 238"/>
                  <p:cNvSpPr/>
                  <p:nvPr/>
                </p:nvSpPr>
                <p:spPr>
                  <a:xfrm>
                    <a:off x="1213294" y="5732385"/>
                    <a:ext cx="386906" cy="102136"/>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引戸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grpSp>
        <p:pic>
          <p:nvPicPr>
            <p:cNvPr id="232" name="図 2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9754" y="5191263"/>
              <a:ext cx="612000" cy="208947"/>
            </a:xfrm>
            <a:prstGeom prst="rect">
              <a:avLst/>
            </a:prstGeom>
          </p:spPr>
        </p:pic>
        <p:pic>
          <p:nvPicPr>
            <p:cNvPr id="233" name="図 2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0495" y="6040319"/>
              <a:ext cx="333955" cy="439769"/>
            </a:xfrm>
            <a:prstGeom prst="rect">
              <a:avLst/>
            </a:prstGeom>
          </p:spPr>
        </p:pic>
      </p:grpSp>
      <p:pic>
        <p:nvPicPr>
          <p:cNvPr id="180" name="図 179"/>
          <p:cNvPicPr>
            <a:picLocks noChangeAspect="1"/>
          </p:cNvPicPr>
          <p:nvPr/>
        </p:nvPicPr>
        <p:blipFill rotWithShape="1">
          <a:blip r:embed="rId12">
            <a:extLst>
              <a:ext uri="{28A0092B-C50C-407E-A947-70E740481C1C}">
                <a14:useLocalDpi xmlns:a14="http://schemas.microsoft.com/office/drawing/2010/main" val="0"/>
              </a:ext>
            </a:extLst>
          </a:blip>
          <a:srcRect t="58415" b="-263"/>
          <a:stretch/>
        </p:blipFill>
        <p:spPr>
          <a:xfrm>
            <a:off x="209550" y="834673"/>
            <a:ext cx="1399639" cy="338906"/>
          </a:xfrm>
          <a:prstGeom prst="rect">
            <a:avLst/>
          </a:prstGeom>
        </p:spPr>
      </p:pic>
      <p:pic>
        <p:nvPicPr>
          <p:cNvPr id="574" name="図 573">
            <a:extLst>
              <a:ext uri="{FF2B5EF4-FFF2-40B4-BE49-F238E27FC236}">
                <a16:creationId xmlns:a16="http://schemas.microsoft.com/office/drawing/2014/main" id="{28E4F38E-10BB-2207-9D43-F808A077E6AB}"/>
              </a:ext>
            </a:extLst>
          </p:cNvPr>
          <p:cNvPicPr>
            <a:picLocks noChangeAspect="1"/>
          </p:cNvPicPr>
          <p:nvPr/>
        </p:nvPicPr>
        <p:blipFill>
          <a:blip r:embed="rId13"/>
          <a:srcRect l="-2" t="11419" r="2" b="12608"/>
          <a:stretch>
            <a:fillRect/>
          </a:stretch>
        </p:blipFill>
        <p:spPr>
          <a:xfrm>
            <a:off x="4258321" y="6213545"/>
            <a:ext cx="391294" cy="391505"/>
          </a:xfrm>
          <a:prstGeom prst="rect">
            <a:avLst/>
          </a:prstGeom>
        </p:spPr>
      </p:pic>
      <p:sp>
        <p:nvSpPr>
          <p:cNvPr id="575" name="Text Box 149">
            <a:extLst>
              <a:ext uri="{FF2B5EF4-FFF2-40B4-BE49-F238E27FC236}">
                <a16:creationId xmlns:a16="http://schemas.microsoft.com/office/drawing/2014/main" id="{F1C2B59A-5521-2871-9BA3-864D84AD1A1D}"/>
              </a:ext>
            </a:extLst>
          </p:cNvPr>
          <p:cNvSpPr txBox="1">
            <a:spLocks noChangeArrowheads="1"/>
          </p:cNvSpPr>
          <p:nvPr/>
        </p:nvSpPr>
        <p:spPr bwMode="auto">
          <a:xfrm>
            <a:off x="4094037" y="6096491"/>
            <a:ext cx="71986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rgbClr val="000000"/>
                </a:solidFill>
                <a:latin typeface="ＭＳ Ｐゴシック" panose="020B0600070205080204" pitchFamily="50" charset="-128"/>
                <a:ea typeface="ＭＳ Ｐゴシック" panose="020B0600070205080204" pitchFamily="50" charset="-128"/>
              </a:rPr>
              <a:t>２方枠（</a:t>
            </a:r>
            <a:r>
              <a:rPr kumimoji="1" lang="en-US" altLang="ja-JP" b="1" i="0" u="none" strike="noStrike" kern="1200" cap="none" spc="0" normalizeH="0" baseline="0" noProof="0" dirty="0">
                <a:ln>
                  <a:noFill/>
                </a:ln>
                <a:solidFill>
                  <a:srgbClr val="0066FF"/>
                </a:solidFill>
                <a:effectLst/>
                <a:uLnTx/>
                <a:uFillTx/>
                <a:latin typeface="ＭＳ Ｐゴシック" panose="020B0600070205080204" pitchFamily="50" charset="-128"/>
                <a:ea typeface="ＭＳ Ｐゴシック" panose="020B0600070205080204" pitchFamily="50" charset="-128"/>
                <a:cs typeface="+mn-cs"/>
              </a:rPr>
              <a:t>U</a:t>
            </a:r>
            <a:r>
              <a:rPr kumimoji="1" lang="ja-JP" altLang="en-US" b="1" i="0" u="none" strike="noStrike" kern="1200" cap="none" spc="0" normalizeH="0" baseline="0" noProof="0" dirty="0">
                <a:ln>
                  <a:noFill/>
                </a:ln>
                <a:solidFill>
                  <a:srgbClr val="0066FF"/>
                </a:solidFill>
                <a:effectLst/>
                <a:uLnTx/>
                <a:uFillTx/>
                <a:latin typeface="ＭＳ Ｐゴシック" panose="020B0600070205080204" pitchFamily="50" charset="-128"/>
                <a:ea typeface="ＭＳ Ｐゴシック" panose="020B0600070205080204" pitchFamily="50" charset="-128"/>
                <a:cs typeface="+mn-cs"/>
              </a:rPr>
              <a:t>オーダー</a:t>
            </a:r>
            <a:r>
              <a:rPr lang="ja-JP" altLang="en-US" dirty="0">
                <a:solidFill>
                  <a:srgbClr val="000000"/>
                </a:solidFill>
                <a:latin typeface="ＭＳ Ｐゴシック" panose="020B0600070205080204" pitchFamily="50" charset="-128"/>
                <a:ea typeface="ＭＳ Ｐゴシック" panose="020B0600070205080204" pitchFamily="50" charset="-128"/>
              </a:rPr>
              <a:t>）</a:t>
            </a:r>
          </a:p>
        </p:txBody>
      </p:sp>
      <p:grpSp>
        <p:nvGrpSpPr>
          <p:cNvPr id="201" name="グループ化 200"/>
          <p:cNvGrpSpPr/>
          <p:nvPr/>
        </p:nvGrpSpPr>
        <p:grpSpPr>
          <a:xfrm>
            <a:off x="2946422" y="4737388"/>
            <a:ext cx="941604" cy="1944000"/>
            <a:chOff x="2946636" y="4730325"/>
            <a:chExt cx="941604" cy="1944000"/>
          </a:xfrm>
        </p:grpSpPr>
        <p:grpSp>
          <p:nvGrpSpPr>
            <p:cNvPr id="203" name="グループ化 202"/>
            <p:cNvGrpSpPr/>
            <p:nvPr/>
          </p:nvGrpSpPr>
          <p:grpSpPr>
            <a:xfrm>
              <a:off x="2946636" y="4730325"/>
              <a:ext cx="941604" cy="1944000"/>
              <a:chOff x="4798797" y="4730325"/>
              <a:chExt cx="941604" cy="1944000"/>
            </a:xfrm>
          </p:grpSpPr>
          <p:sp>
            <p:nvSpPr>
              <p:cNvPr id="207" name="Rectangle 84"/>
              <p:cNvSpPr>
                <a:spLocks noChangeArrowheads="1"/>
              </p:cNvSpPr>
              <p:nvPr/>
            </p:nvSpPr>
            <p:spPr bwMode="auto">
              <a:xfrm>
                <a:off x="4798797"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蝶番</a:t>
                </a:r>
              </a:p>
            </p:txBody>
          </p:sp>
          <p:sp>
            <p:nvSpPr>
              <p:cNvPr id="208" name="Rectangle 14"/>
              <p:cNvSpPr>
                <a:spLocks noChangeArrowheads="1"/>
              </p:cNvSpPr>
              <p:nvPr/>
            </p:nvSpPr>
            <p:spPr bwMode="auto">
              <a:xfrm>
                <a:off x="4798797"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grpSp>
          <p:nvGrpSpPr>
            <p:cNvPr id="204" name="グループ化 203"/>
            <p:cNvGrpSpPr/>
            <p:nvPr/>
          </p:nvGrpSpPr>
          <p:grpSpPr>
            <a:xfrm>
              <a:off x="3476836" y="4740592"/>
              <a:ext cx="388302" cy="107634"/>
              <a:chOff x="1119188" y="5724525"/>
              <a:chExt cx="571500" cy="119062"/>
            </a:xfrm>
          </p:grpSpPr>
          <p:sp>
            <p:nvSpPr>
              <p:cNvPr id="205" name="正方形/長方形 204"/>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206" name="正方形/長方形 205"/>
              <p:cNvSpPr/>
              <p:nvPr/>
            </p:nvSpPr>
            <p:spPr>
              <a:xfrm>
                <a:off x="1213294" y="5732385"/>
                <a:ext cx="386906" cy="87880"/>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pic>
        <p:nvPicPr>
          <p:cNvPr id="65" name="図 64">
            <a:extLst>
              <a:ext uri="{FF2B5EF4-FFF2-40B4-BE49-F238E27FC236}">
                <a16:creationId xmlns:a16="http://schemas.microsoft.com/office/drawing/2014/main" id="{7076F850-27BC-358C-3352-FD9F8470F803}"/>
              </a:ext>
            </a:extLst>
          </p:cNvPr>
          <p:cNvPicPr>
            <a:picLocks noChangeAspect="1"/>
          </p:cNvPicPr>
          <p:nvPr/>
        </p:nvPicPr>
        <p:blipFill>
          <a:blip r:embed="rId14"/>
          <a:stretch>
            <a:fillRect/>
          </a:stretch>
        </p:blipFill>
        <p:spPr>
          <a:xfrm>
            <a:off x="4135847" y="6030270"/>
            <a:ext cx="157456" cy="92333"/>
          </a:xfrm>
          <a:prstGeom prst="rect">
            <a:avLst/>
          </a:prstGeom>
        </p:spPr>
      </p:pic>
      <p:grpSp>
        <p:nvGrpSpPr>
          <p:cNvPr id="103" name="グループ化 102">
            <a:extLst>
              <a:ext uri="{FF2B5EF4-FFF2-40B4-BE49-F238E27FC236}">
                <a16:creationId xmlns:a16="http://schemas.microsoft.com/office/drawing/2014/main" id="{F10E334B-9EFD-6DB4-3591-B2BAB322041C}"/>
              </a:ext>
            </a:extLst>
          </p:cNvPr>
          <p:cNvGrpSpPr/>
          <p:nvPr/>
        </p:nvGrpSpPr>
        <p:grpSpPr>
          <a:xfrm>
            <a:off x="3376759" y="692992"/>
            <a:ext cx="10152474" cy="3960000"/>
            <a:chOff x="3376759" y="692992"/>
            <a:chExt cx="10152474" cy="3960000"/>
          </a:xfrm>
        </p:grpSpPr>
        <p:sp>
          <p:nvSpPr>
            <p:cNvPr id="104" name="Rectangle 84">
              <a:extLst>
                <a:ext uri="{FF2B5EF4-FFF2-40B4-BE49-F238E27FC236}">
                  <a16:creationId xmlns:a16="http://schemas.microsoft.com/office/drawing/2014/main" id="{BA7F8A92-833A-1FCE-D6A2-9F765189120C}"/>
                </a:ext>
              </a:extLst>
            </p:cNvPr>
            <p:cNvSpPr>
              <a:spLocks noChangeArrowheads="1"/>
            </p:cNvSpPr>
            <p:nvPr/>
          </p:nvSpPr>
          <p:spPr bwMode="auto">
            <a:xfrm>
              <a:off x="3376858" y="692992"/>
              <a:ext cx="6386267"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開き戸／上吊り引戸　デザインバリエーション</a:t>
              </a:r>
            </a:p>
          </p:txBody>
        </p:sp>
        <p:sp>
          <p:nvSpPr>
            <p:cNvPr id="105" name="Rectangle 14">
              <a:extLst>
                <a:ext uri="{FF2B5EF4-FFF2-40B4-BE49-F238E27FC236}">
                  <a16:creationId xmlns:a16="http://schemas.microsoft.com/office/drawing/2014/main" id="{5A5216B9-7581-FAC0-C8ED-CF86540196F6}"/>
                </a:ext>
              </a:extLst>
            </p:cNvPr>
            <p:cNvSpPr>
              <a:spLocks noChangeArrowheads="1"/>
            </p:cNvSpPr>
            <p:nvPr/>
          </p:nvSpPr>
          <p:spPr bwMode="auto">
            <a:xfrm>
              <a:off x="3376759" y="692992"/>
              <a:ext cx="6386366" cy="3960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nvGrpSpPr>
            <p:cNvPr id="106" name="グループ化 105">
              <a:extLst>
                <a:ext uri="{FF2B5EF4-FFF2-40B4-BE49-F238E27FC236}">
                  <a16:creationId xmlns:a16="http://schemas.microsoft.com/office/drawing/2014/main" id="{90D5E9BF-9674-DD0D-A966-501DE6618647}"/>
                </a:ext>
              </a:extLst>
            </p:cNvPr>
            <p:cNvGrpSpPr/>
            <p:nvPr/>
          </p:nvGrpSpPr>
          <p:grpSpPr>
            <a:xfrm>
              <a:off x="3451406" y="948149"/>
              <a:ext cx="6237071" cy="3600040"/>
              <a:chOff x="10235874" y="7176422"/>
              <a:chExt cx="7039983" cy="4063481"/>
            </a:xfrm>
          </p:grpSpPr>
          <p:sp>
            <p:nvSpPr>
              <p:cNvPr id="124" name="Text Box 291">
                <a:extLst>
                  <a:ext uri="{FF2B5EF4-FFF2-40B4-BE49-F238E27FC236}">
                    <a16:creationId xmlns:a16="http://schemas.microsoft.com/office/drawing/2014/main" id="{71538939-646E-9544-97B9-636D5C286A52}"/>
                  </a:ext>
                </a:extLst>
              </p:cNvPr>
              <p:cNvSpPr txBox="1">
                <a:spLocks noChangeArrowheads="1"/>
              </p:cNvSpPr>
              <p:nvPr/>
            </p:nvSpPr>
            <p:spPr bwMode="auto">
              <a:xfrm>
                <a:off x="10287264" y="7176422"/>
                <a:ext cx="656731"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パネルタイプ</a:t>
                </a:r>
                <a:endParaRPr lang="ja-JP" altLang="en-US" sz="700" dirty="0">
                  <a:solidFill>
                    <a:srgbClr val="000000"/>
                  </a:solidFill>
                  <a:latin typeface="ＭＳ Ｐゴシック" panose="020B0600070205080204" pitchFamily="50" charset="-128"/>
                  <a:ea typeface="ＭＳ Ｐゴシック" panose="020B0600070205080204" pitchFamily="50" charset="-128"/>
                </a:endParaRPr>
              </a:p>
            </p:txBody>
          </p:sp>
          <p:cxnSp>
            <p:nvCxnSpPr>
              <p:cNvPr id="125" name="直線コネクタ 124">
                <a:extLst>
                  <a:ext uri="{FF2B5EF4-FFF2-40B4-BE49-F238E27FC236}">
                    <a16:creationId xmlns:a16="http://schemas.microsoft.com/office/drawing/2014/main" id="{3AC5EF17-CDE6-C837-E697-9B6DBFABCAF4}"/>
                  </a:ext>
                </a:extLst>
              </p:cNvPr>
              <p:cNvCxnSpPr>
                <a:cxnSpLocks/>
              </p:cNvCxnSpPr>
              <p:nvPr/>
            </p:nvCxnSpPr>
            <p:spPr>
              <a:xfrm>
                <a:off x="11035737" y="7246542"/>
                <a:ext cx="1335615"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sp>
            <p:nvSpPr>
              <p:cNvPr id="126" name="Text Box 291">
                <a:extLst>
                  <a:ext uri="{FF2B5EF4-FFF2-40B4-BE49-F238E27FC236}">
                    <a16:creationId xmlns:a16="http://schemas.microsoft.com/office/drawing/2014/main" id="{D94C89B4-7031-BE6E-8EB1-D7023A65D6BB}"/>
                  </a:ext>
                </a:extLst>
              </p:cNvPr>
              <p:cNvSpPr txBox="1">
                <a:spLocks noChangeArrowheads="1"/>
              </p:cNvSpPr>
              <p:nvPr/>
            </p:nvSpPr>
            <p:spPr bwMode="auto">
              <a:xfrm>
                <a:off x="12758326" y="7181011"/>
                <a:ext cx="561341"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採光タイプ</a:t>
                </a:r>
              </a:p>
            </p:txBody>
          </p:sp>
          <p:cxnSp>
            <p:nvCxnSpPr>
              <p:cNvPr id="127" name="直線コネクタ 126">
                <a:extLst>
                  <a:ext uri="{FF2B5EF4-FFF2-40B4-BE49-F238E27FC236}">
                    <a16:creationId xmlns:a16="http://schemas.microsoft.com/office/drawing/2014/main" id="{E4969F1C-8046-0781-5148-3FE95ABC552D}"/>
                  </a:ext>
                </a:extLst>
              </p:cNvPr>
              <p:cNvCxnSpPr>
                <a:cxnSpLocks/>
              </p:cNvCxnSpPr>
              <p:nvPr/>
            </p:nvCxnSpPr>
            <p:spPr>
              <a:xfrm>
                <a:off x="13374895" y="7246542"/>
                <a:ext cx="3900962"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sp>
            <p:nvSpPr>
              <p:cNvPr id="1024" name="Text Box 291">
                <a:extLst>
                  <a:ext uri="{FF2B5EF4-FFF2-40B4-BE49-F238E27FC236}">
                    <a16:creationId xmlns:a16="http://schemas.microsoft.com/office/drawing/2014/main" id="{9FC3EB87-AA65-01CC-082A-817E8BD61259}"/>
                  </a:ext>
                </a:extLst>
              </p:cNvPr>
              <p:cNvSpPr txBox="1">
                <a:spLocks noChangeArrowheads="1"/>
              </p:cNvSpPr>
              <p:nvPr/>
            </p:nvSpPr>
            <p:spPr bwMode="auto">
              <a:xfrm>
                <a:off x="12829651" y="9269039"/>
                <a:ext cx="561341"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洗面タイプ</a:t>
                </a:r>
              </a:p>
            </p:txBody>
          </p:sp>
          <p:cxnSp>
            <p:nvCxnSpPr>
              <p:cNvPr id="1025" name="直線コネクタ 1024">
                <a:extLst>
                  <a:ext uri="{FF2B5EF4-FFF2-40B4-BE49-F238E27FC236}">
                    <a16:creationId xmlns:a16="http://schemas.microsoft.com/office/drawing/2014/main" id="{F443BAE1-03C2-6516-1FC4-9124AEFE1FA5}"/>
                  </a:ext>
                </a:extLst>
              </p:cNvPr>
              <p:cNvCxnSpPr/>
              <p:nvPr/>
            </p:nvCxnSpPr>
            <p:spPr>
              <a:xfrm>
                <a:off x="13423173" y="9326062"/>
                <a:ext cx="1585855"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sp>
            <p:nvSpPr>
              <p:cNvPr id="1026" name="Text Box 291">
                <a:extLst>
                  <a:ext uri="{FF2B5EF4-FFF2-40B4-BE49-F238E27FC236}">
                    <a16:creationId xmlns:a16="http://schemas.microsoft.com/office/drawing/2014/main" id="{A25B474C-9D34-B6D5-3289-633354FAC69F}"/>
                  </a:ext>
                </a:extLst>
              </p:cNvPr>
              <p:cNvSpPr txBox="1">
                <a:spLocks noChangeArrowheads="1"/>
              </p:cNvSpPr>
              <p:nvPr/>
            </p:nvSpPr>
            <p:spPr bwMode="auto">
              <a:xfrm>
                <a:off x="15153605" y="9269039"/>
                <a:ext cx="937830"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トイレタイプ</a:t>
                </a:r>
              </a:p>
            </p:txBody>
          </p:sp>
          <p:cxnSp>
            <p:nvCxnSpPr>
              <p:cNvPr id="1027" name="直線コネクタ 1026">
                <a:extLst>
                  <a:ext uri="{FF2B5EF4-FFF2-40B4-BE49-F238E27FC236}">
                    <a16:creationId xmlns:a16="http://schemas.microsoft.com/office/drawing/2014/main" id="{5AAC70A9-82D8-AECE-5CC2-6E36DA43D1F2}"/>
                  </a:ext>
                </a:extLst>
              </p:cNvPr>
              <p:cNvCxnSpPr/>
              <p:nvPr/>
            </p:nvCxnSpPr>
            <p:spPr>
              <a:xfrm>
                <a:off x="15730549" y="9326062"/>
                <a:ext cx="876947"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028" name="直線コネクタ 1027">
                <a:extLst>
                  <a:ext uri="{FF2B5EF4-FFF2-40B4-BE49-F238E27FC236}">
                    <a16:creationId xmlns:a16="http://schemas.microsoft.com/office/drawing/2014/main" id="{17A848DC-B701-C475-9F74-E4D9A72E13BD}"/>
                  </a:ext>
                </a:extLst>
              </p:cNvPr>
              <p:cNvCxnSpPr>
                <a:cxnSpLocks/>
              </p:cNvCxnSpPr>
              <p:nvPr/>
            </p:nvCxnSpPr>
            <p:spPr>
              <a:xfrm>
                <a:off x="11588315" y="9326062"/>
                <a:ext cx="920787"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sp>
            <p:nvSpPr>
              <p:cNvPr id="1029" name="Text Box 291">
                <a:extLst>
                  <a:ext uri="{FF2B5EF4-FFF2-40B4-BE49-F238E27FC236}">
                    <a16:creationId xmlns:a16="http://schemas.microsoft.com/office/drawing/2014/main" id="{B5FD6860-4577-256F-3844-287DD9747451}"/>
                  </a:ext>
                </a:extLst>
              </p:cNvPr>
              <p:cNvSpPr txBox="1">
                <a:spLocks noChangeArrowheads="1"/>
              </p:cNvSpPr>
              <p:nvPr/>
            </p:nvSpPr>
            <p:spPr bwMode="auto">
              <a:xfrm>
                <a:off x="11051815" y="9264451"/>
                <a:ext cx="656731"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引戸専用</a:t>
                </a:r>
                <a:endParaRPr lang="ja-JP" altLang="en-US" sz="700" dirty="0">
                  <a:solidFill>
                    <a:srgbClr val="000000"/>
                  </a:solidFill>
                  <a:latin typeface="ＭＳ Ｐゴシック" panose="020B0600070205080204" pitchFamily="50" charset="-128"/>
                  <a:ea typeface="ＭＳ Ｐゴシック" panose="020B0600070205080204" pitchFamily="50" charset="-128"/>
                </a:endParaRPr>
              </a:p>
            </p:txBody>
          </p:sp>
          <p:sp>
            <p:nvSpPr>
              <p:cNvPr id="1030" name="Text Box 291">
                <a:extLst>
                  <a:ext uri="{FF2B5EF4-FFF2-40B4-BE49-F238E27FC236}">
                    <a16:creationId xmlns:a16="http://schemas.microsoft.com/office/drawing/2014/main" id="{B5EBC048-B812-F64E-F966-25A13B4A0169}"/>
                  </a:ext>
                </a:extLst>
              </p:cNvPr>
              <p:cNvSpPr txBox="1">
                <a:spLocks noChangeArrowheads="1"/>
              </p:cNvSpPr>
              <p:nvPr/>
            </p:nvSpPr>
            <p:spPr bwMode="auto">
              <a:xfrm>
                <a:off x="10261362" y="9244647"/>
                <a:ext cx="656731"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大</a:t>
                </a:r>
                <a:r>
                  <a:rPr lang="ja-JP" altLang="en-US" sz="700" dirty="0">
                    <a:latin typeface="ＭＳ Ｐゴシック" panose="020B0600070205080204" pitchFamily="50" charset="-128"/>
                    <a:ea typeface="ＭＳ Ｐゴシック" panose="020B0600070205080204" pitchFamily="50" charset="-128"/>
                  </a:rPr>
                  <a:t>採光タイプ</a:t>
                </a:r>
                <a:endParaRPr lang="ja-JP" altLang="en-US" sz="700" dirty="0">
                  <a:solidFill>
                    <a:srgbClr val="000000"/>
                  </a:solidFill>
                  <a:latin typeface="ＭＳ Ｐゴシック" panose="020B0600070205080204" pitchFamily="50" charset="-128"/>
                  <a:ea typeface="ＭＳ Ｐゴシック" panose="020B0600070205080204" pitchFamily="50" charset="-128"/>
                </a:endParaRPr>
              </a:p>
            </p:txBody>
          </p:sp>
          <p:pic>
            <p:nvPicPr>
              <p:cNvPr id="1031" name="図 1030" descr="背景パターン&#10;&#10;AI 生成コンテンツは誤りを含む可能性があります。">
                <a:extLst>
                  <a:ext uri="{FF2B5EF4-FFF2-40B4-BE49-F238E27FC236}">
                    <a16:creationId xmlns:a16="http://schemas.microsoft.com/office/drawing/2014/main" id="{A56A7202-6101-3F11-5E54-9764E7C025D7}"/>
                  </a:ext>
                </a:extLst>
              </p:cNvPr>
              <p:cNvPicPr>
                <a:picLocks noChangeAspect="1"/>
              </p:cNvPicPr>
              <p:nvPr/>
            </p:nvPicPr>
            <p:blipFill>
              <a:blip r:embed="rId15"/>
              <a:stretch>
                <a:fillRect/>
              </a:stretch>
            </p:blipFill>
            <p:spPr>
              <a:xfrm>
                <a:off x="14323706" y="7337561"/>
                <a:ext cx="635359" cy="1612891"/>
              </a:xfrm>
              <a:prstGeom prst="rect">
                <a:avLst/>
              </a:prstGeom>
            </p:spPr>
          </p:pic>
          <p:pic>
            <p:nvPicPr>
              <p:cNvPr id="1032" name="図 1031" descr="背景パターン&#10;&#10;AI 生成コンテンツは誤りを含む可能性があります。">
                <a:extLst>
                  <a:ext uri="{FF2B5EF4-FFF2-40B4-BE49-F238E27FC236}">
                    <a16:creationId xmlns:a16="http://schemas.microsoft.com/office/drawing/2014/main" id="{47146E8D-08CC-5E4A-63A3-20BCE651ED9C}"/>
                  </a:ext>
                </a:extLst>
              </p:cNvPr>
              <p:cNvPicPr>
                <a:picLocks noChangeAspect="1"/>
              </p:cNvPicPr>
              <p:nvPr/>
            </p:nvPicPr>
            <p:blipFill>
              <a:blip r:embed="rId16"/>
              <a:stretch>
                <a:fillRect/>
              </a:stretch>
            </p:blipFill>
            <p:spPr>
              <a:xfrm>
                <a:off x="15109757" y="7340251"/>
                <a:ext cx="635359" cy="1612891"/>
              </a:xfrm>
              <a:prstGeom prst="rect">
                <a:avLst/>
              </a:prstGeom>
            </p:spPr>
          </p:pic>
          <p:pic>
            <p:nvPicPr>
              <p:cNvPr id="1033" name="図 1032" descr="ドアが開いている&#10;&#10;AI 生成コンテンツは誤りを含む可能性があります。">
                <a:extLst>
                  <a:ext uri="{FF2B5EF4-FFF2-40B4-BE49-F238E27FC236}">
                    <a16:creationId xmlns:a16="http://schemas.microsoft.com/office/drawing/2014/main" id="{AFEAF60B-8248-2CBA-18DF-247D6C602557}"/>
                  </a:ext>
                </a:extLst>
              </p:cNvPr>
              <p:cNvPicPr>
                <a:picLocks noChangeAspect="1"/>
              </p:cNvPicPr>
              <p:nvPr/>
            </p:nvPicPr>
            <p:blipFill>
              <a:blip r:embed="rId17"/>
              <a:stretch>
                <a:fillRect/>
              </a:stretch>
            </p:blipFill>
            <p:spPr>
              <a:xfrm>
                <a:off x="11023219" y="7339573"/>
                <a:ext cx="635359" cy="1612891"/>
              </a:xfrm>
              <a:prstGeom prst="rect">
                <a:avLst/>
              </a:prstGeom>
            </p:spPr>
          </p:pic>
          <p:pic>
            <p:nvPicPr>
              <p:cNvPr id="1034" name="図 1033" descr="座る, シャワー, ドア, ガラス が含まれている画像&#10;&#10;AI 生成コンテンツは誤りを含む可能性があります。">
                <a:extLst>
                  <a:ext uri="{FF2B5EF4-FFF2-40B4-BE49-F238E27FC236}">
                    <a16:creationId xmlns:a16="http://schemas.microsoft.com/office/drawing/2014/main" id="{9DF49D6B-B45E-F5C9-FE7E-D443C55F996E}"/>
                  </a:ext>
                </a:extLst>
              </p:cNvPr>
              <p:cNvPicPr>
                <a:picLocks noChangeAspect="1"/>
              </p:cNvPicPr>
              <p:nvPr/>
            </p:nvPicPr>
            <p:blipFill>
              <a:blip r:embed="rId18"/>
              <a:stretch>
                <a:fillRect/>
              </a:stretch>
            </p:blipFill>
            <p:spPr>
              <a:xfrm>
                <a:off x="12741133" y="7339452"/>
                <a:ext cx="635359" cy="1612891"/>
              </a:xfrm>
              <a:prstGeom prst="rect">
                <a:avLst/>
              </a:prstGeom>
            </p:spPr>
          </p:pic>
          <p:pic>
            <p:nvPicPr>
              <p:cNvPr id="1035" name="図 1034" descr="背景パターン&#10;&#10;AI 生成コンテンツは誤りを含む可能性があります。">
                <a:extLst>
                  <a:ext uri="{FF2B5EF4-FFF2-40B4-BE49-F238E27FC236}">
                    <a16:creationId xmlns:a16="http://schemas.microsoft.com/office/drawing/2014/main" id="{5E6975AE-92F6-E1AB-DC83-3F7B0A630DA6}"/>
                  </a:ext>
                </a:extLst>
              </p:cNvPr>
              <p:cNvPicPr>
                <a:picLocks noChangeAspect="1"/>
              </p:cNvPicPr>
              <p:nvPr/>
            </p:nvPicPr>
            <p:blipFill>
              <a:blip r:embed="rId19"/>
              <a:stretch>
                <a:fillRect/>
              </a:stretch>
            </p:blipFill>
            <p:spPr>
              <a:xfrm>
                <a:off x="13533552" y="7340951"/>
                <a:ext cx="635359" cy="1612891"/>
              </a:xfrm>
              <a:prstGeom prst="rect">
                <a:avLst/>
              </a:prstGeom>
            </p:spPr>
          </p:pic>
          <p:pic>
            <p:nvPicPr>
              <p:cNvPr id="1036" name="図 1035" descr="シャワーカーテンが閉まっている&#10;&#10;AI 生成コンテンツは誤りを含む可能性があります。">
                <a:extLst>
                  <a:ext uri="{FF2B5EF4-FFF2-40B4-BE49-F238E27FC236}">
                    <a16:creationId xmlns:a16="http://schemas.microsoft.com/office/drawing/2014/main" id="{40FD3FF1-FE01-6278-2BB8-1597442B4F4D}"/>
                  </a:ext>
                </a:extLst>
              </p:cNvPr>
              <p:cNvPicPr>
                <a:picLocks noChangeAspect="1"/>
              </p:cNvPicPr>
              <p:nvPr/>
            </p:nvPicPr>
            <p:blipFill>
              <a:blip r:embed="rId20"/>
              <a:stretch>
                <a:fillRect/>
              </a:stretch>
            </p:blipFill>
            <p:spPr>
              <a:xfrm>
                <a:off x="15233005" y="9419191"/>
                <a:ext cx="594102" cy="1612891"/>
              </a:xfrm>
              <a:prstGeom prst="rect">
                <a:avLst/>
              </a:prstGeom>
            </p:spPr>
          </p:pic>
          <p:pic>
            <p:nvPicPr>
              <p:cNvPr id="1037" name="図 1036" descr="シャワーカーテンが閉まっている&#10;&#10;AI 生成コンテンツは誤りを含む可能性があります。">
                <a:extLst>
                  <a:ext uri="{FF2B5EF4-FFF2-40B4-BE49-F238E27FC236}">
                    <a16:creationId xmlns:a16="http://schemas.microsoft.com/office/drawing/2014/main" id="{C29E6231-D0F1-CDE0-ACAB-44FC10BA2BFC}"/>
                  </a:ext>
                </a:extLst>
              </p:cNvPr>
              <p:cNvPicPr>
                <a:picLocks noChangeAspect="1"/>
              </p:cNvPicPr>
              <p:nvPr/>
            </p:nvPicPr>
            <p:blipFill>
              <a:blip r:embed="rId21"/>
              <a:stretch>
                <a:fillRect/>
              </a:stretch>
            </p:blipFill>
            <p:spPr>
              <a:xfrm>
                <a:off x="16013394" y="9413042"/>
                <a:ext cx="594102" cy="1612891"/>
              </a:xfrm>
              <a:prstGeom prst="rect">
                <a:avLst/>
              </a:prstGeom>
            </p:spPr>
          </p:pic>
          <p:pic>
            <p:nvPicPr>
              <p:cNvPr id="1038" name="図 1037" descr="シャワーカーテンが閉まっている&#10;&#10;AI 生成コンテンツは誤りを含む可能性があります。">
                <a:extLst>
                  <a:ext uri="{FF2B5EF4-FFF2-40B4-BE49-F238E27FC236}">
                    <a16:creationId xmlns:a16="http://schemas.microsoft.com/office/drawing/2014/main" id="{33929803-E497-1A02-F14E-9357BA3E4C84}"/>
                  </a:ext>
                </a:extLst>
              </p:cNvPr>
              <p:cNvPicPr>
                <a:picLocks noChangeAspect="1"/>
              </p:cNvPicPr>
              <p:nvPr/>
            </p:nvPicPr>
            <p:blipFill>
              <a:blip r:embed="rId22"/>
              <a:stretch>
                <a:fillRect/>
              </a:stretch>
            </p:blipFill>
            <p:spPr>
              <a:xfrm>
                <a:off x="10235874" y="7338817"/>
                <a:ext cx="635359" cy="1612891"/>
              </a:xfrm>
              <a:prstGeom prst="rect">
                <a:avLst/>
              </a:prstGeom>
            </p:spPr>
          </p:pic>
          <p:pic>
            <p:nvPicPr>
              <p:cNvPr id="1039" name="図 1038" descr="シャワーカーテンが閉まっている&#10;&#10;AI 生成コンテンツは誤りを含む可能性があります。">
                <a:extLst>
                  <a:ext uri="{FF2B5EF4-FFF2-40B4-BE49-F238E27FC236}">
                    <a16:creationId xmlns:a16="http://schemas.microsoft.com/office/drawing/2014/main" id="{50477777-BBF6-1932-7009-D0EA6BE0487F}"/>
                  </a:ext>
                </a:extLst>
              </p:cNvPr>
              <p:cNvPicPr>
                <a:picLocks noChangeAspect="1"/>
              </p:cNvPicPr>
              <p:nvPr/>
            </p:nvPicPr>
            <p:blipFill>
              <a:blip r:embed="rId23"/>
              <a:stretch>
                <a:fillRect/>
              </a:stretch>
            </p:blipFill>
            <p:spPr>
              <a:xfrm>
                <a:off x="15886326" y="7345566"/>
                <a:ext cx="635359" cy="1612891"/>
              </a:xfrm>
              <a:prstGeom prst="rect">
                <a:avLst/>
              </a:prstGeom>
            </p:spPr>
          </p:pic>
          <p:pic>
            <p:nvPicPr>
              <p:cNvPr id="1040" name="図 1039" descr="ドアが開いている&#10;&#10;AI 生成コンテンツは誤りを含む可能性があります。">
                <a:extLst>
                  <a:ext uri="{FF2B5EF4-FFF2-40B4-BE49-F238E27FC236}">
                    <a16:creationId xmlns:a16="http://schemas.microsoft.com/office/drawing/2014/main" id="{835F591A-D581-F95B-B567-915482A81DAD}"/>
                  </a:ext>
                </a:extLst>
              </p:cNvPr>
              <p:cNvPicPr>
                <a:picLocks noChangeAspect="1"/>
              </p:cNvPicPr>
              <p:nvPr/>
            </p:nvPicPr>
            <p:blipFill>
              <a:blip r:embed="rId24"/>
              <a:stretch>
                <a:fillRect/>
              </a:stretch>
            </p:blipFill>
            <p:spPr>
              <a:xfrm>
                <a:off x="13549200" y="9419191"/>
                <a:ext cx="610605" cy="1612891"/>
              </a:xfrm>
              <a:prstGeom prst="rect">
                <a:avLst/>
              </a:prstGeom>
            </p:spPr>
          </p:pic>
          <p:pic>
            <p:nvPicPr>
              <p:cNvPr id="1041" name="図 1040" descr="テキスト, ホワイトボード&#10;&#10;AI 生成コンテンツは誤りを含む可能性があります。">
                <a:extLst>
                  <a:ext uri="{FF2B5EF4-FFF2-40B4-BE49-F238E27FC236}">
                    <a16:creationId xmlns:a16="http://schemas.microsoft.com/office/drawing/2014/main" id="{14D1E435-B521-6AF4-9000-FAD28DAFE0D3}"/>
                  </a:ext>
                </a:extLst>
              </p:cNvPr>
              <p:cNvPicPr>
                <a:picLocks noChangeAspect="1"/>
              </p:cNvPicPr>
              <p:nvPr/>
            </p:nvPicPr>
            <p:blipFill>
              <a:blip r:embed="rId25"/>
              <a:stretch>
                <a:fillRect/>
              </a:stretch>
            </p:blipFill>
            <p:spPr>
              <a:xfrm>
                <a:off x="11047463" y="9419191"/>
                <a:ext cx="668365" cy="1612891"/>
              </a:xfrm>
              <a:prstGeom prst="rect">
                <a:avLst/>
              </a:prstGeom>
            </p:spPr>
          </p:pic>
          <p:pic>
            <p:nvPicPr>
              <p:cNvPr id="1042" name="図 1041" descr="カーテンの前にいる&#10;&#10;AI 生成コンテンツは誤りを含む可能性があります。">
                <a:extLst>
                  <a:ext uri="{FF2B5EF4-FFF2-40B4-BE49-F238E27FC236}">
                    <a16:creationId xmlns:a16="http://schemas.microsoft.com/office/drawing/2014/main" id="{46FF4F8E-4094-0AD4-46DC-52BDBCA139A5}"/>
                  </a:ext>
                </a:extLst>
              </p:cNvPr>
              <p:cNvPicPr>
                <a:picLocks noChangeAspect="1"/>
              </p:cNvPicPr>
              <p:nvPr/>
            </p:nvPicPr>
            <p:blipFill>
              <a:blip r:embed="rId26"/>
              <a:stretch>
                <a:fillRect/>
              </a:stretch>
            </p:blipFill>
            <p:spPr>
              <a:xfrm>
                <a:off x="11843561" y="9419191"/>
                <a:ext cx="668365" cy="1612891"/>
              </a:xfrm>
              <a:prstGeom prst="rect">
                <a:avLst/>
              </a:prstGeom>
            </p:spPr>
          </p:pic>
          <p:pic>
            <p:nvPicPr>
              <p:cNvPr id="1044" name="図 1043" descr="ドアの隙間から顔を出している&#10;&#10;AI 生成コンテンツは誤りを含む可能性があります。">
                <a:extLst>
                  <a:ext uri="{FF2B5EF4-FFF2-40B4-BE49-F238E27FC236}">
                    <a16:creationId xmlns:a16="http://schemas.microsoft.com/office/drawing/2014/main" id="{BF64C075-F052-F39F-ABB1-D49177BC67E1}"/>
                  </a:ext>
                </a:extLst>
              </p:cNvPr>
              <p:cNvPicPr>
                <a:picLocks noChangeAspect="1"/>
              </p:cNvPicPr>
              <p:nvPr/>
            </p:nvPicPr>
            <p:blipFill>
              <a:blip r:embed="rId27"/>
              <a:stretch>
                <a:fillRect/>
              </a:stretch>
            </p:blipFill>
            <p:spPr>
              <a:xfrm>
                <a:off x="11777391" y="7339573"/>
                <a:ext cx="635359" cy="1612891"/>
              </a:xfrm>
              <a:prstGeom prst="rect">
                <a:avLst/>
              </a:prstGeom>
            </p:spPr>
          </p:pic>
          <p:pic>
            <p:nvPicPr>
              <p:cNvPr id="1045" name="図 1044" descr="ドアが開いている&#10;&#10;AI 生成コンテンツは誤りを含む可能性があります。">
                <a:extLst>
                  <a:ext uri="{FF2B5EF4-FFF2-40B4-BE49-F238E27FC236}">
                    <a16:creationId xmlns:a16="http://schemas.microsoft.com/office/drawing/2014/main" id="{CB2AE8A0-C42B-496E-2AFE-4C561B2C4859}"/>
                  </a:ext>
                </a:extLst>
              </p:cNvPr>
              <p:cNvPicPr>
                <a:picLocks noChangeAspect="1"/>
              </p:cNvPicPr>
              <p:nvPr/>
            </p:nvPicPr>
            <p:blipFill>
              <a:blip r:embed="rId28"/>
              <a:stretch>
                <a:fillRect/>
              </a:stretch>
            </p:blipFill>
            <p:spPr>
              <a:xfrm>
                <a:off x="12777242" y="9419191"/>
                <a:ext cx="610605" cy="1612891"/>
              </a:xfrm>
              <a:prstGeom prst="rect">
                <a:avLst/>
              </a:prstGeom>
            </p:spPr>
          </p:pic>
          <p:pic>
            <p:nvPicPr>
              <p:cNvPr id="1046" name="図 1045" descr="シャワーカーテンが閉まっている&#10;&#10;AI 生成コンテンツは誤りを含む可能性があります。">
                <a:extLst>
                  <a:ext uri="{FF2B5EF4-FFF2-40B4-BE49-F238E27FC236}">
                    <a16:creationId xmlns:a16="http://schemas.microsoft.com/office/drawing/2014/main" id="{CA52E9FB-56A0-355E-5CC7-56B8546954E9}"/>
                  </a:ext>
                </a:extLst>
              </p:cNvPr>
              <p:cNvPicPr>
                <a:picLocks noChangeAspect="1"/>
              </p:cNvPicPr>
              <p:nvPr/>
            </p:nvPicPr>
            <p:blipFill>
              <a:blip r:embed="rId29"/>
              <a:stretch>
                <a:fillRect/>
              </a:stretch>
            </p:blipFill>
            <p:spPr>
              <a:xfrm>
                <a:off x="14339480" y="9407425"/>
                <a:ext cx="610605" cy="1612891"/>
              </a:xfrm>
              <a:prstGeom prst="rect">
                <a:avLst/>
              </a:prstGeom>
            </p:spPr>
          </p:pic>
          <p:pic>
            <p:nvPicPr>
              <p:cNvPr id="1047" name="図 1046" descr="ドアが開いている画面&#10;&#10;AI 生成コンテンツは誤りを含む可能性があります。">
                <a:extLst>
                  <a:ext uri="{FF2B5EF4-FFF2-40B4-BE49-F238E27FC236}">
                    <a16:creationId xmlns:a16="http://schemas.microsoft.com/office/drawing/2014/main" id="{99B09DFA-BFA4-DFDA-FF4C-A16C5D5BA4E5}"/>
                  </a:ext>
                </a:extLst>
              </p:cNvPr>
              <p:cNvPicPr>
                <a:picLocks noChangeAspect="1"/>
              </p:cNvPicPr>
              <p:nvPr/>
            </p:nvPicPr>
            <p:blipFill>
              <a:blip r:embed="rId30"/>
              <a:stretch>
                <a:fillRect/>
              </a:stretch>
            </p:blipFill>
            <p:spPr>
              <a:xfrm>
                <a:off x="10241180" y="9407425"/>
                <a:ext cx="635359" cy="1612891"/>
              </a:xfrm>
              <a:prstGeom prst="rect">
                <a:avLst/>
              </a:prstGeom>
            </p:spPr>
          </p:pic>
          <p:pic>
            <p:nvPicPr>
              <p:cNvPr id="1048" name="図 1047" descr="ドアの横の窓&#10;&#10;AI 生成コンテンツは誤りを含む可能性があります。">
                <a:extLst>
                  <a:ext uri="{FF2B5EF4-FFF2-40B4-BE49-F238E27FC236}">
                    <a16:creationId xmlns:a16="http://schemas.microsoft.com/office/drawing/2014/main" id="{47A614DB-A0FF-40F5-5ABE-263AC25B544F}"/>
                  </a:ext>
                </a:extLst>
              </p:cNvPr>
              <p:cNvPicPr>
                <a:picLocks noChangeAspect="1"/>
              </p:cNvPicPr>
              <p:nvPr/>
            </p:nvPicPr>
            <p:blipFill>
              <a:blip r:embed="rId31"/>
              <a:stretch>
                <a:fillRect/>
              </a:stretch>
            </p:blipFill>
            <p:spPr>
              <a:xfrm>
                <a:off x="16640498" y="7348636"/>
                <a:ext cx="635359" cy="1612891"/>
              </a:xfrm>
              <a:prstGeom prst="rect">
                <a:avLst/>
              </a:prstGeom>
            </p:spPr>
          </p:pic>
          <p:sp>
            <p:nvSpPr>
              <p:cNvPr id="1049" name="Text Box 283">
                <a:extLst>
                  <a:ext uri="{FF2B5EF4-FFF2-40B4-BE49-F238E27FC236}">
                    <a16:creationId xmlns:a16="http://schemas.microsoft.com/office/drawing/2014/main" id="{E14830ED-7984-EEE5-074D-81B1217B15E1}"/>
                  </a:ext>
                </a:extLst>
              </p:cNvPr>
              <p:cNvSpPr txBox="1">
                <a:spLocks noChangeArrowheads="1"/>
              </p:cNvSpPr>
              <p:nvPr/>
            </p:nvSpPr>
            <p:spPr bwMode="auto">
              <a:xfrm>
                <a:off x="10275676" y="8991872"/>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PA</a:t>
                </a:r>
              </a:p>
            </p:txBody>
          </p:sp>
          <p:sp>
            <p:nvSpPr>
              <p:cNvPr id="1050" name="Text Box 283">
                <a:extLst>
                  <a:ext uri="{FF2B5EF4-FFF2-40B4-BE49-F238E27FC236}">
                    <a16:creationId xmlns:a16="http://schemas.microsoft.com/office/drawing/2014/main" id="{1326C279-2AD3-388C-33BA-B004368A004F}"/>
                  </a:ext>
                </a:extLst>
              </p:cNvPr>
              <p:cNvSpPr txBox="1">
                <a:spLocks noChangeArrowheads="1"/>
              </p:cNvSpPr>
              <p:nvPr/>
            </p:nvSpPr>
            <p:spPr bwMode="auto">
              <a:xfrm>
                <a:off x="11014115" y="8991872"/>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PD</a:t>
                </a:r>
              </a:p>
            </p:txBody>
          </p:sp>
          <p:sp>
            <p:nvSpPr>
              <p:cNvPr id="1051" name="Text Box 283">
                <a:extLst>
                  <a:ext uri="{FF2B5EF4-FFF2-40B4-BE49-F238E27FC236}">
                    <a16:creationId xmlns:a16="http://schemas.microsoft.com/office/drawing/2014/main" id="{36076907-B766-6674-C19F-CF477A4F7A9B}"/>
                  </a:ext>
                </a:extLst>
              </p:cNvPr>
              <p:cNvSpPr txBox="1">
                <a:spLocks noChangeArrowheads="1"/>
              </p:cNvSpPr>
              <p:nvPr/>
            </p:nvSpPr>
            <p:spPr bwMode="auto">
              <a:xfrm>
                <a:off x="11800509" y="8991872"/>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KE</a:t>
                </a:r>
              </a:p>
            </p:txBody>
          </p:sp>
          <p:sp>
            <p:nvSpPr>
              <p:cNvPr id="1052" name="Text Box 283">
                <a:extLst>
                  <a:ext uri="{FF2B5EF4-FFF2-40B4-BE49-F238E27FC236}">
                    <a16:creationId xmlns:a16="http://schemas.microsoft.com/office/drawing/2014/main" id="{23966BF4-26AE-133B-8347-0E92626B29C5}"/>
                  </a:ext>
                </a:extLst>
              </p:cNvPr>
              <p:cNvSpPr txBox="1">
                <a:spLocks noChangeArrowheads="1"/>
              </p:cNvSpPr>
              <p:nvPr/>
            </p:nvSpPr>
            <p:spPr bwMode="auto">
              <a:xfrm>
                <a:off x="15124642" y="8991872"/>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WC</a:t>
                </a:r>
              </a:p>
            </p:txBody>
          </p:sp>
          <p:sp>
            <p:nvSpPr>
              <p:cNvPr id="1053" name="Text Box 283">
                <a:extLst>
                  <a:ext uri="{FF2B5EF4-FFF2-40B4-BE49-F238E27FC236}">
                    <a16:creationId xmlns:a16="http://schemas.microsoft.com/office/drawing/2014/main" id="{623C825C-6EBF-7FE9-EA25-3E770BAE3017}"/>
                  </a:ext>
                </a:extLst>
              </p:cNvPr>
              <p:cNvSpPr txBox="1">
                <a:spLocks noChangeArrowheads="1"/>
              </p:cNvSpPr>
              <p:nvPr/>
            </p:nvSpPr>
            <p:spPr bwMode="auto">
              <a:xfrm>
                <a:off x="15890561" y="8991872"/>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LA</a:t>
                </a:r>
              </a:p>
            </p:txBody>
          </p:sp>
          <p:sp>
            <p:nvSpPr>
              <p:cNvPr id="1054" name="Text Box 283">
                <a:extLst>
                  <a:ext uri="{FF2B5EF4-FFF2-40B4-BE49-F238E27FC236}">
                    <a16:creationId xmlns:a16="http://schemas.microsoft.com/office/drawing/2014/main" id="{3D94D55A-A473-04FC-86F8-6CA1A6AC473C}"/>
                  </a:ext>
                </a:extLst>
              </p:cNvPr>
              <p:cNvSpPr txBox="1">
                <a:spLocks noChangeArrowheads="1"/>
              </p:cNvSpPr>
              <p:nvPr/>
            </p:nvSpPr>
            <p:spPr bwMode="auto">
              <a:xfrm>
                <a:off x="14329409" y="8991872"/>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WB</a:t>
                </a:r>
              </a:p>
            </p:txBody>
          </p:sp>
          <p:sp>
            <p:nvSpPr>
              <p:cNvPr id="1055" name="Text Box 283">
                <a:extLst>
                  <a:ext uri="{FF2B5EF4-FFF2-40B4-BE49-F238E27FC236}">
                    <a16:creationId xmlns:a16="http://schemas.microsoft.com/office/drawing/2014/main" id="{71267445-72E2-A431-9E84-5AC009565D19}"/>
                  </a:ext>
                </a:extLst>
              </p:cNvPr>
              <p:cNvSpPr txBox="1">
                <a:spLocks noChangeArrowheads="1"/>
              </p:cNvSpPr>
              <p:nvPr/>
            </p:nvSpPr>
            <p:spPr bwMode="auto">
              <a:xfrm>
                <a:off x="12831908" y="8991872"/>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SB</a:t>
                </a:r>
              </a:p>
            </p:txBody>
          </p:sp>
          <p:sp>
            <p:nvSpPr>
              <p:cNvPr id="1056" name="Text Box 283">
                <a:extLst>
                  <a:ext uri="{FF2B5EF4-FFF2-40B4-BE49-F238E27FC236}">
                    <a16:creationId xmlns:a16="http://schemas.microsoft.com/office/drawing/2014/main" id="{F6A0E96A-8176-F0A7-780D-D3E238BA8184}"/>
                  </a:ext>
                </a:extLst>
              </p:cNvPr>
              <p:cNvSpPr txBox="1">
                <a:spLocks noChangeArrowheads="1"/>
              </p:cNvSpPr>
              <p:nvPr/>
            </p:nvSpPr>
            <p:spPr bwMode="auto">
              <a:xfrm>
                <a:off x="13597827" y="8991872"/>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SC</a:t>
                </a:r>
              </a:p>
            </p:txBody>
          </p:sp>
          <p:sp>
            <p:nvSpPr>
              <p:cNvPr id="1057" name="Text Box 283">
                <a:extLst>
                  <a:ext uri="{FF2B5EF4-FFF2-40B4-BE49-F238E27FC236}">
                    <a16:creationId xmlns:a16="http://schemas.microsoft.com/office/drawing/2014/main" id="{CB5BAA6C-1B9C-E01F-2C1A-FC2B634BE257}"/>
                  </a:ext>
                </a:extLst>
              </p:cNvPr>
              <p:cNvSpPr txBox="1">
                <a:spLocks noChangeArrowheads="1"/>
              </p:cNvSpPr>
              <p:nvPr/>
            </p:nvSpPr>
            <p:spPr bwMode="auto">
              <a:xfrm>
                <a:off x="11076738" y="1108181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HB</a:t>
                </a:r>
              </a:p>
            </p:txBody>
          </p:sp>
          <p:sp>
            <p:nvSpPr>
              <p:cNvPr id="1058" name="Text Box 283">
                <a:extLst>
                  <a:ext uri="{FF2B5EF4-FFF2-40B4-BE49-F238E27FC236}">
                    <a16:creationId xmlns:a16="http://schemas.microsoft.com/office/drawing/2014/main" id="{72AB4E01-0497-83A4-CCEA-AB8A869E79DE}"/>
                  </a:ext>
                </a:extLst>
              </p:cNvPr>
              <p:cNvSpPr txBox="1">
                <a:spLocks noChangeArrowheads="1"/>
              </p:cNvSpPr>
              <p:nvPr/>
            </p:nvSpPr>
            <p:spPr bwMode="auto">
              <a:xfrm>
                <a:off x="11826457" y="1108181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HC</a:t>
                </a:r>
              </a:p>
            </p:txBody>
          </p:sp>
          <p:sp>
            <p:nvSpPr>
              <p:cNvPr id="1059" name="Text Box 283">
                <a:extLst>
                  <a:ext uri="{FF2B5EF4-FFF2-40B4-BE49-F238E27FC236}">
                    <a16:creationId xmlns:a16="http://schemas.microsoft.com/office/drawing/2014/main" id="{6BFC9AAD-9DB9-B48E-06E0-F3E0E6ABEEE0}"/>
                  </a:ext>
                </a:extLst>
              </p:cNvPr>
              <p:cNvSpPr txBox="1">
                <a:spLocks noChangeArrowheads="1"/>
              </p:cNvSpPr>
              <p:nvPr/>
            </p:nvSpPr>
            <p:spPr bwMode="auto">
              <a:xfrm>
                <a:off x="12750365" y="1108181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DB</a:t>
                </a:r>
              </a:p>
            </p:txBody>
          </p:sp>
          <p:sp>
            <p:nvSpPr>
              <p:cNvPr id="1060" name="Text Box 283">
                <a:extLst>
                  <a:ext uri="{FF2B5EF4-FFF2-40B4-BE49-F238E27FC236}">
                    <a16:creationId xmlns:a16="http://schemas.microsoft.com/office/drawing/2014/main" id="{7B299458-455E-71D5-F92A-37BDD6D39A95}"/>
                  </a:ext>
                </a:extLst>
              </p:cNvPr>
              <p:cNvSpPr txBox="1">
                <a:spLocks noChangeArrowheads="1"/>
              </p:cNvSpPr>
              <p:nvPr/>
            </p:nvSpPr>
            <p:spPr bwMode="auto">
              <a:xfrm>
                <a:off x="13541615" y="1108181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DG</a:t>
                </a:r>
              </a:p>
            </p:txBody>
          </p:sp>
          <p:sp>
            <p:nvSpPr>
              <p:cNvPr id="1061" name="Text Box 283">
                <a:extLst>
                  <a:ext uri="{FF2B5EF4-FFF2-40B4-BE49-F238E27FC236}">
                    <a16:creationId xmlns:a16="http://schemas.microsoft.com/office/drawing/2014/main" id="{C0E3D1F6-224F-2C96-691F-4CA2B1928A65}"/>
                  </a:ext>
                </a:extLst>
              </p:cNvPr>
              <p:cNvSpPr txBox="1">
                <a:spLocks noChangeArrowheads="1"/>
              </p:cNvSpPr>
              <p:nvPr/>
            </p:nvSpPr>
            <p:spPr bwMode="auto">
              <a:xfrm>
                <a:off x="15240586" y="1108181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TA</a:t>
                </a:r>
              </a:p>
            </p:txBody>
          </p:sp>
          <p:sp>
            <p:nvSpPr>
              <p:cNvPr id="1062" name="Text Box 283">
                <a:extLst>
                  <a:ext uri="{FF2B5EF4-FFF2-40B4-BE49-F238E27FC236}">
                    <a16:creationId xmlns:a16="http://schemas.microsoft.com/office/drawing/2014/main" id="{F8F2E1A2-0339-FC8F-BAB1-EB335857A4DC}"/>
                  </a:ext>
                </a:extLst>
              </p:cNvPr>
              <p:cNvSpPr txBox="1">
                <a:spLocks noChangeArrowheads="1"/>
              </p:cNvSpPr>
              <p:nvPr/>
            </p:nvSpPr>
            <p:spPr bwMode="auto">
              <a:xfrm>
                <a:off x="16012318" y="1108181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TD</a:t>
                </a:r>
              </a:p>
            </p:txBody>
          </p:sp>
          <p:sp>
            <p:nvSpPr>
              <p:cNvPr id="1063" name="Text Box 283">
                <a:extLst>
                  <a:ext uri="{FF2B5EF4-FFF2-40B4-BE49-F238E27FC236}">
                    <a16:creationId xmlns:a16="http://schemas.microsoft.com/office/drawing/2014/main" id="{76BB3FE1-27A6-F6BD-F1EA-DF2040E04FE7}"/>
                  </a:ext>
                </a:extLst>
              </p:cNvPr>
              <p:cNvSpPr txBox="1">
                <a:spLocks noChangeArrowheads="1"/>
              </p:cNvSpPr>
              <p:nvPr/>
            </p:nvSpPr>
            <p:spPr bwMode="auto">
              <a:xfrm>
                <a:off x="14343296" y="1108181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DC</a:t>
                </a:r>
              </a:p>
            </p:txBody>
          </p:sp>
          <p:sp>
            <p:nvSpPr>
              <p:cNvPr id="1064" name="正方形/長方形 1063">
                <a:extLst>
                  <a:ext uri="{FF2B5EF4-FFF2-40B4-BE49-F238E27FC236}">
                    <a16:creationId xmlns:a16="http://schemas.microsoft.com/office/drawing/2014/main" id="{4581939C-CC65-8A1C-4BAA-1427B01F0767}"/>
                  </a:ext>
                </a:extLst>
              </p:cNvPr>
              <p:cNvSpPr/>
              <p:nvPr/>
            </p:nvSpPr>
            <p:spPr>
              <a:xfrm>
                <a:off x="16548506" y="9007256"/>
                <a:ext cx="192150" cy="1122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sp>
            <p:nvSpPr>
              <p:cNvPr id="1065" name="正方形/長方形 1064">
                <a:extLst>
                  <a:ext uri="{FF2B5EF4-FFF2-40B4-BE49-F238E27FC236}">
                    <a16:creationId xmlns:a16="http://schemas.microsoft.com/office/drawing/2014/main" id="{93A0AF6B-592F-2A33-DA46-474AB9184F31}"/>
                  </a:ext>
                </a:extLst>
              </p:cNvPr>
              <p:cNvSpPr/>
              <p:nvPr/>
            </p:nvSpPr>
            <p:spPr>
              <a:xfrm>
                <a:off x="11801598" y="11077811"/>
                <a:ext cx="192150" cy="1122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sp>
            <p:nvSpPr>
              <p:cNvPr id="1066" name="正方形/長方形 1065">
                <a:extLst>
                  <a:ext uri="{FF2B5EF4-FFF2-40B4-BE49-F238E27FC236}">
                    <a16:creationId xmlns:a16="http://schemas.microsoft.com/office/drawing/2014/main" id="{34BE7FFD-37F0-B2DA-2077-F75DA0279461}"/>
                  </a:ext>
                </a:extLst>
              </p:cNvPr>
              <p:cNvSpPr/>
              <p:nvPr/>
            </p:nvSpPr>
            <p:spPr>
              <a:xfrm>
                <a:off x="12369888" y="11077811"/>
                <a:ext cx="192150" cy="1122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sp>
            <p:nvSpPr>
              <p:cNvPr id="1067" name="正方形/長方形 1066">
                <a:extLst>
                  <a:ext uri="{FF2B5EF4-FFF2-40B4-BE49-F238E27FC236}">
                    <a16:creationId xmlns:a16="http://schemas.microsoft.com/office/drawing/2014/main" id="{8B30B435-A457-FC50-E5E5-3C48E88392C4}"/>
                  </a:ext>
                </a:extLst>
              </p:cNvPr>
              <p:cNvSpPr/>
              <p:nvPr/>
            </p:nvSpPr>
            <p:spPr>
              <a:xfrm>
                <a:off x="14870975" y="11077811"/>
                <a:ext cx="192150" cy="1122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sp>
            <p:nvSpPr>
              <p:cNvPr id="1068" name="Text Box 283">
                <a:extLst>
                  <a:ext uri="{FF2B5EF4-FFF2-40B4-BE49-F238E27FC236}">
                    <a16:creationId xmlns:a16="http://schemas.microsoft.com/office/drawing/2014/main" id="{7BBD4B25-18EF-0F52-DAF5-AEE378F5B055}"/>
                  </a:ext>
                </a:extLst>
              </p:cNvPr>
              <p:cNvSpPr txBox="1">
                <a:spLocks noChangeArrowheads="1"/>
              </p:cNvSpPr>
              <p:nvPr/>
            </p:nvSpPr>
            <p:spPr bwMode="auto">
              <a:xfrm>
                <a:off x="16632444" y="9011255"/>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KD</a:t>
                </a:r>
              </a:p>
            </p:txBody>
          </p:sp>
          <p:sp>
            <p:nvSpPr>
              <p:cNvPr id="1069" name="Text Box 283">
                <a:extLst>
                  <a:ext uri="{FF2B5EF4-FFF2-40B4-BE49-F238E27FC236}">
                    <a16:creationId xmlns:a16="http://schemas.microsoft.com/office/drawing/2014/main" id="{C1100DAF-1D04-2F66-F72F-DD29BE9ADB74}"/>
                  </a:ext>
                </a:extLst>
              </p:cNvPr>
              <p:cNvSpPr txBox="1">
                <a:spLocks noChangeArrowheads="1"/>
              </p:cNvSpPr>
              <p:nvPr/>
            </p:nvSpPr>
            <p:spPr bwMode="auto">
              <a:xfrm>
                <a:off x="10251271" y="11081810"/>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MP</a:t>
                </a:r>
              </a:p>
            </p:txBody>
          </p:sp>
          <p:pic>
            <p:nvPicPr>
              <p:cNvPr id="1070" name="図 1069">
                <a:extLst>
                  <a:ext uri="{FF2B5EF4-FFF2-40B4-BE49-F238E27FC236}">
                    <a16:creationId xmlns:a16="http://schemas.microsoft.com/office/drawing/2014/main" id="{A0191220-8883-5737-6F82-E3F6B4B7B18D}"/>
                  </a:ext>
                </a:extLst>
              </p:cNvPr>
              <p:cNvPicPr>
                <a:picLocks noChangeAspect="1"/>
              </p:cNvPicPr>
              <p:nvPr/>
            </p:nvPicPr>
            <p:blipFill>
              <a:blip r:embed="rId14"/>
              <a:stretch>
                <a:fillRect/>
              </a:stretch>
            </p:blipFill>
            <p:spPr>
              <a:xfrm>
                <a:off x="10402519" y="11065374"/>
                <a:ext cx="297626" cy="174529"/>
              </a:xfrm>
              <a:prstGeom prst="rect">
                <a:avLst/>
              </a:prstGeom>
            </p:spPr>
          </p:pic>
        </p:grpSp>
        <p:grpSp>
          <p:nvGrpSpPr>
            <p:cNvPr id="107" name="グループ化 106">
              <a:extLst>
                <a:ext uri="{FF2B5EF4-FFF2-40B4-BE49-F238E27FC236}">
                  <a16:creationId xmlns:a16="http://schemas.microsoft.com/office/drawing/2014/main" id="{5EAE4491-AB53-D0BE-5ED0-2A61F7503DBE}"/>
                </a:ext>
              </a:extLst>
            </p:cNvPr>
            <p:cNvGrpSpPr/>
            <p:nvPr/>
          </p:nvGrpSpPr>
          <p:grpSpPr>
            <a:xfrm>
              <a:off x="10199621" y="907436"/>
              <a:ext cx="3329612" cy="3548245"/>
              <a:chOff x="-985025" y="7181011"/>
              <a:chExt cx="3758241" cy="4005019"/>
            </a:xfrm>
          </p:grpSpPr>
          <p:sp>
            <p:nvSpPr>
              <p:cNvPr id="108" name="Text Box 291">
                <a:extLst>
                  <a:ext uri="{FF2B5EF4-FFF2-40B4-BE49-F238E27FC236}">
                    <a16:creationId xmlns:a16="http://schemas.microsoft.com/office/drawing/2014/main" id="{504173B2-BCAF-CFC8-1FCC-4FA86FF82F26}"/>
                  </a:ext>
                </a:extLst>
              </p:cNvPr>
              <p:cNvSpPr txBox="1">
                <a:spLocks noChangeArrowheads="1"/>
              </p:cNvSpPr>
              <p:nvPr/>
            </p:nvSpPr>
            <p:spPr bwMode="auto">
              <a:xfrm>
                <a:off x="-960975" y="9244647"/>
                <a:ext cx="656731"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採光タイプ</a:t>
                </a:r>
                <a:endParaRPr lang="ja-JP" altLang="en-US" sz="700" dirty="0">
                  <a:solidFill>
                    <a:srgbClr val="000000"/>
                  </a:solidFill>
                  <a:latin typeface="ＭＳ Ｐゴシック" panose="020B0600070205080204" pitchFamily="50" charset="-128"/>
                  <a:ea typeface="ＭＳ Ｐゴシック" panose="020B0600070205080204" pitchFamily="50" charset="-128"/>
                </a:endParaRPr>
              </a:p>
            </p:txBody>
          </p:sp>
          <p:cxnSp>
            <p:nvCxnSpPr>
              <p:cNvPr id="109" name="直線コネクタ 108">
                <a:extLst>
                  <a:ext uri="{FF2B5EF4-FFF2-40B4-BE49-F238E27FC236}">
                    <a16:creationId xmlns:a16="http://schemas.microsoft.com/office/drawing/2014/main" id="{C4D993CD-160A-95D6-6F37-14F66A0048FE}"/>
                  </a:ext>
                </a:extLst>
              </p:cNvPr>
              <p:cNvCxnSpPr>
                <a:cxnSpLocks/>
              </p:cNvCxnSpPr>
              <p:nvPr/>
            </p:nvCxnSpPr>
            <p:spPr>
              <a:xfrm>
                <a:off x="-405455" y="9326062"/>
                <a:ext cx="1569966"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pic>
            <p:nvPicPr>
              <p:cNvPr id="110" name="図 109" descr="背景パターン&#10;&#10;AI 生成コンテンツは誤りを含む可能性があります。">
                <a:extLst>
                  <a:ext uri="{FF2B5EF4-FFF2-40B4-BE49-F238E27FC236}">
                    <a16:creationId xmlns:a16="http://schemas.microsoft.com/office/drawing/2014/main" id="{C0EB0D62-6423-83DE-7CFB-B1E519753B4C}"/>
                  </a:ext>
                </a:extLst>
              </p:cNvPr>
              <p:cNvPicPr>
                <a:picLocks noChangeAspect="1"/>
              </p:cNvPicPr>
              <p:nvPr/>
            </p:nvPicPr>
            <p:blipFill>
              <a:blip r:embed="rId32"/>
              <a:stretch>
                <a:fillRect/>
              </a:stretch>
            </p:blipFill>
            <p:spPr>
              <a:xfrm>
                <a:off x="-985025" y="7340223"/>
                <a:ext cx="635359" cy="1612891"/>
              </a:xfrm>
              <a:prstGeom prst="rect">
                <a:avLst/>
              </a:prstGeom>
            </p:spPr>
          </p:pic>
          <p:pic>
            <p:nvPicPr>
              <p:cNvPr id="111" name="図 110" descr="ドアが開いている&#10;&#10;AI 生成コンテンツは誤りを含む可能性があります。">
                <a:extLst>
                  <a:ext uri="{FF2B5EF4-FFF2-40B4-BE49-F238E27FC236}">
                    <a16:creationId xmlns:a16="http://schemas.microsoft.com/office/drawing/2014/main" id="{A23F996B-E370-62B9-4434-0E7D3854BD56}"/>
                  </a:ext>
                </a:extLst>
              </p:cNvPr>
              <p:cNvPicPr>
                <a:picLocks noChangeAspect="1"/>
              </p:cNvPicPr>
              <p:nvPr/>
            </p:nvPicPr>
            <p:blipFill>
              <a:blip r:embed="rId33"/>
              <a:stretch>
                <a:fillRect/>
              </a:stretch>
            </p:blipFill>
            <p:spPr>
              <a:xfrm>
                <a:off x="-225310" y="7348830"/>
                <a:ext cx="635359" cy="1612891"/>
              </a:xfrm>
              <a:prstGeom prst="rect">
                <a:avLst/>
              </a:prstGeom>
            </p:spPr>
          </p:pic>
          <p:pic>
            <p:nvPicPr>
              <p:cNvPr id="112" name="図 111" descr="屋内, 家具, 座る, シャワー が含まれている画像&#10;&#10;AI 生成コンテンツは誤りを含む可能性があります。">
                <a:extLst>
                  <a:ext uri="{FF2B5EF4-FFF2-40B4-BE49-F238E27FC236}">
                    <a16:creationId xmlns:a16="http://schemas.microsoft.com/office/drawing/2014/main" id="{E55BF219-DA84-9334-6F15-99E1FBB79954}"/>
                  </a:ext>
                </a:extLst>
              </p:cNvPr>
              <p:cNvPicPr>
                <a:picLocks noChangeAspect="1"/>
              </p:cNvPicPr>
              <p:nvPr/>
            </p:nvPicPr>
            <p:blipFill>
              <a:blip r:embed="rId34"/>
              <a:stretch>
                <a:fillRect/>
              </a:stretch>
            </p:blipFill>
            <p:spPr>
              <a:xfrm>
                <a:off x="1307901" y="7340224"/>
                <a:ext cx="640594" cy="1626180"/>
              </a:xfrm>
              <a:prstGeom prst="rect">
                <a:avLst/>
              </a:prstGeom>
            </p:spPr>
          </p:pic>
          <p:pic>
            <p:nvPicPr>
              <p:cNvPr id="113" name="図 112" descr="木製のドア&#10;&#10;AI 生成コンテンツは誤りを含む可能性があります。">
                <a:extLst>
                  <a:ext uri="{FF2B5EF4-FFF2-40B4-BE49-F238E27FC236}">
                    <a16:creationId xmlns:a16="http://schemas.microsoft.com/office/drawing/2014/main" id="{79A904C1-097E-ED07-3EBB-38D17771BC49}"/>
                  </a:ext>
                </a:extLst>
              </p:cNvPr>
              <p:cNvPicPr>
                <a:picLocks noChangeAspect="1"/>
              </p:cNvPicPr>
              <p:nvPr/>
            </p:nvPicPr>
            <p:blipFill>
              <a:blip r:embed="rId35"/>
              <a:stretch>
                <a:fillRect/>
              </a:stretch>
            </p:blipFill>
            <p:spPr>
              <a:xfrm>
                <a:off x="557535" y="7338735"/>
                <a:ext cx="632456" cy="1613054"/>
              </a:xfrm>
              <a:prstGeom prst="rect">
                <a:avLst/>
              </a:prstGeom>
            </p:spPr>
          </p:pic>
          <p:pic>
            <p:nvPicPr>
              <p:cNvPr id="114" name="図 113" descr="ドアが開いている&#10;&#10;AI 生成コンテンツは誤りを含む可能性があります。">
                <a:extLst>
                  <a:ext uri="{FF2B5EF4-FFF2-40B4-BE49-F238E27FC236}">
                    <a16:creationId xmlns:a16="http://schemas.microsoft.com/office/drawing/2014/main" id="{9E62FE74-37AE-DAC7-C3C7-8BFE7E5BC715}"/>
                  </a:ext>
                </a:extLst>
              </p:cNvPr>
              <p:cNvPicPr>
                <a:picLocks noChangeAspect="1"/>
              </p:cNvPicPr>
              <p:nvPr/>
            </p:nvPicPr>
            <p:blipFill>
              <a:blip r:embed="rId36"/>
              <a:stretch>
                <a:fillRect/>
              </a:stretch>
            </p:blipFill>
            <p:spPr>
              <a:xfrm>
                <a:off x="-985025" y="9419191"/>
                <a:ext cx="635359" cy="1612891"/>
              </a:xfrm>
              <a:prstGeom prst="rect">
                <a:avLst/>
              </a:prstGeom>
            </p:spPr>
          </p:pic>
          <p:pic>
            <p:nvPicPr>
              <p:cNvPr id="115" name="図 114" descr="シャワーカーテンが閉まっている&#10;&#10;AI 生成コンテンツは誤りを含む可能性があります。">
                <a:extLst>
                  <a:ext uri="{FF2B5EF4-FFF2-40B4-BE49-F238E27FC236}">
                    <a16:creationId xmlns:a16="http://schemas.microsoft.com/office/drawing/2014/main" id="{9C79FC92-188A-6CF4-368D-2C0C61221996}"/>
                  </a:ext>
                </a:extLst>
              </p:cNvPr>
              <p:cNvPicPr>
                <a:picLocks noChangeAspect="1"/>
              </p:cNvPicPr>
              <p:nvPr/>
            </p:nvPicPr>
            <p:blipFill>
              <a:blip r:embed="rId37"/>
              <a:stretch>
                <a:fillRect/>
              </a:stretch>
            </p:blipFill>
            <p:spPr>
              <a:xfrm>
                <a:off x="-221592" y="9419191"/>
                <a:ext cx="635359" cy="1612891"/>
              </a:xfrm>
              <a:prstGeom prst="rect">
                <a:avLst/>
              </a:prstGeom>
            </p:spPr>
          </p:pic>
          <p:sp>
            <p:nvSpPr>
              <p:cNvPr id="116" name="Text Box 283">
                <a:extLst>
                  <a:ext uri="{FF2B5EF4-FFF2-40B4-BE49-F238E27FC236}">
                    <a16:creationId xmlns:a16="http://schemas.microsoft.com/office/drawing/2014/main" id="{116424A6-D7C8-8DF8-7EB9-3156B71C74BF}"/>
                  </a:ext>
                </a:extLst>
              </p:cNvPr>
              <p:cNvSpPr txBox="1">
                <a:spLocks noChangeArrowheads="1"/>
              </p:cNvSpPr>
              <p:nvPr/>
            </p:nvSpPr>
            <p:spPr bwMode="auto">
              <a:xfrm>
                <a:off x="-940234" y="899187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LC</a:t>
                </a:r>
              </a:p>
            </p:txBody>
          </p:sp>
          <p:sp>
            <p:nvSpPr>
              <p:cNvPr id="117" name="Text Box 283">
                <a:extLst>
                  <a:ext uri="{FF2B5EF4-FFF2-40B4-BE49-F238E27FC236}">
                    <a16:creationId xmlns:a16="http://schemas.microsoft.com/office/drawing/2014/main" id="{47F6F050-89E3-6F43-E708-081564A9571B}"/>
                  </a:ext>
                </a:extLst>
              </p:cNvPr>
              <p:cNvSpPr txBox="1">
                <a:spLocks noChangeArrowheads="1"/>
              </p:cNvSpPr>
              <p:nvPr/>
            </p:nvSpPr>
            <p:spPr bwMode="auto">
              <a:xfrm>
                <a:off x="-159723" y="899187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LD</a:t>
                </a:r>
              </a:p>
            </p:txBody>
          </p:sp>
          <p:sp>
            <p:nvSpPr>
              <p:cNvPr id="118" name="Text Box 283">
                <a:extLst>
                  <a:ext uri="{FF2B5EF4-FFF2-40B4-BE49-F238E27FC236}">
                    <a16:creationId xmlns:a16="http://schemas.microsoft.com/office/drawing/2014/main" id="{48282A5A-97FC-32DD-1451-4DF806B2B16C}"/>
                  </a:ext>
                </a:extLst>
              </p:cNvPr>
              <p:cNvSpPr txBox="1">
                <a:spLocks noChangeArrowheads="1"/>
              </p:cNvSpPr>
              <p:nvPr/>
            </p:nvSpPr>
            <p:spPr bwMode="auto">
              <a:xfrm>
                <a:off x="610656" y="899187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MC</a:t>
                </a:r>
              </a:p>
            </p:txBody>
          </p:sp>
          <p:sp>
            <p:nvSpPr>
              <p:cNvPr id="119" name="Text Box 283">
                <a:extLst>
                  <a:ext uri="{FF2B5EF4-FFF2-40B4-BE49-F238E27FC236}">
                    <a16:creationId xmlns:a16="http://schemas.microsoft.com/office/drawing/2014/main" id="{17FAA34B-CAA2-2A0A-DAFE-F6D29115B967}"/>
                  </a:ext>
                </a:extLst>
              </p:cNvPr>
              <p:cNvSpPr txBox="1">
                <a:spLocks noChangeArrowheads="1"/>
              </p:cNvSpPr>
              <p:nvPr/>
            </p:nvSpPr>
            <p:spPr bwMode="auto">
              <a:xfrm>
                <a:off x="1339193" y="899187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KC</a:t>
                </a:r>
              </a:p>
            </p:txBody>
          </p:sp>
          <p:sp>
            <p:nvSpPr>
              <p:cNvPr id="120" name="Text Box 283">
                <a:extLst>
                  <a:ext uri="{FF2B5EF4-FFF2-40B4-BE49-F238E27FC236}">
                    <a16:creationId xmlns:a16="http://schemas.microsoft.com/office/drawing/2014/main" id="{7B4E5388-23F0-BD1B-6CB9-EB3DB8540384}"/>
                  </a:ext>
                </a:extLst>
              </p:cNvPr>
              <p:cNvSpPr txBox="1">
                <a:spLocks noChangeArrowheads="1"/>
              </p:cNvSpPr>
              <p:nvPr/>
            </p:nvSpPr>
            <p:spPr bwMode="auto">
              <a:xfrm>
                <a:off x="-985025" y="11081811"/>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LB</a:t>
                </a:r>
              </a:p>
            </p:txBody>
          </p:sp>
          <p:sp>
            <p:nvSpPr>
              <p:cNvPr id="121" name="Text Box 283">
                <a:extLst>
                  <a:ext uri="{FF2B5EF4-FFF2-40B4-BE49-F238E27FC236}">
                    <a16:creationId xmlns:a16="http://schemas.microsoft.com/office/drawing/2014/main" id="{EF748130-AB0F-D845-CE3D-02D254EB9ADB}"/>
                  </a:ext>
                </a:extLst>
              </p:cNvPr>
              <p:cNvSpPr txBox="1">
                <a:spLocks noChangeArrowheads="1"/>
              </p:cNvSpPr>
              <p:nvPr/>
            </p:nvSpPr>
            <p:spPr bwMode="auto">
              <a:xfrm>
                <a:off x="-225207" y="11081810"/>
                <a:ext cx="145178" cy="104219"/>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MK</a:t>
                </a:r>
              </a:p>
            </p:txBody>
          </p:sp>
          <p:sp>
            <p:nvSpPr>
              <p:cNvPr id="122" name="Text Box 291">
                <a:extLst>
                  <a:ext uri="{FF2B5EF4-FFF2-40B4-BE49-F238E27FC236}">
                    <a16:creationId xmlns:a16="http://schemas.microsoft.com/office/drawing/2014/main" id="{75E75631-0319-DB1F-0118-D6C2DEBBEAC3}"/>
                  </a:ext>
                </a:extLst>
              </p:cNvPr>
              <p:cNvSpPr txBox="1">
                <a:spLocks noChangeArrowheads="1"/>
              </p:cNvSpPr>
              <p:nvPr/>
            </p:nvSpPr>
            <p:spPr bwMode="auto">
              <a:xfrm>
                <a:off x="-923253" y="7181011"/>
                <a:ext cx="561341"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採光タイプ</a:t>
                </a:r>
              </a:p>
            </p:txBody>
          </p:sp>
          <p:cxnSp>
            <p:nvCxnSpPr>
              <p:cNvPr id="123" name="直線コネクタ 122">
                <a:extLst>
                  <a:ext uri="{FF2B5EF4-FFF2-40B4-BE49-F238E27FC236}">
                    <a16:creationId xmlns:a16="http://schemas.microsoft.com/office/drawing/2014/main" id="{3475DF42-DC6D-8687-860D-9A0A5FFD2734}"/>
                  </a:ext>
                </a:extLst>
              </p:cNvPr>
              <p:cNvCxnSpPr>
                <a:cxnSpLocks/>
              </p:cNvCxnSpPr>
              <p:nvPr/>
            </p:nvCxnSpPr>
            <p:spPr>
              <a:xfrm>
                <a:off x="-306684" y="7246542"/>
                <a:ext cx="3079900"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1071" name="グループ化 1070">
            <a:extLst>
              <a:ext uri="{FF2B5EF4-FFF2-40B4-BE49-F238E27FC236}">
                <a16:creationId xmlns:a16="http://schemas.microsoft.com/office/drawing/2014/main" id="{6CB68754-ADA0-0459-FBC6-DA93FD9AF04A}"/>
              </a:ext>
            </a:extLst>
          </p:cNvPr>
          <p:cNvGrpSpPr/>
          <p:nvPr/>
        </p:nvGrpSpPr>
        <p:grpSpPr>
          <a:xfrm>
            <a:off x="4978400" y="4730325"/>
            <a:ext cx="4803672" cy="1986168"/>
            <a:chOff x="4978400" y="4730325"/>
            <a:chExt cx="4803672" cy="1986168"/>
          </a:xfrm>
        </p:grpSpPr>
        <p:sp>
          <p:nvSpPr>
            <p:cNvPr id="1072" name="正方形/長方形 1071">
              <a:extLst>
                <a:ext uri="{FF2B5EF4-FFF2-40B4-BE49-F238E27FC236}">
                  <a16:creationId xmlns:a16="http://schemas.microsoft.com/office/drawing/2014/main" id="{309F206D-C55A-955C-D521-416085C50662}"/>
                </a:ext>
              </a:extLst>
            </p:cNvPr>
            <p:cNvSpPr/>
            <p:nvPr/>
          </p:nvSpPr>
          <p:spPr>
            <a:xfrm>
              <a:off x="7339012" y="4914900"/>
              <a:ext cx="2395537" cy="1600200"/>
            </a:xfrm>
            <a:prstGeom prst="rect">
              <a:avLst/>
            </a:prstGeom>
            <a:solidFill>
              <a:schemeClr val="accent6">
                <a:lumMod val="20000"/>
                <a:lumOff val="80000"/>
              </a:scheme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073" name="グループ化 1072">
              <a:extLst>
                <a:ext uri="{FF2B5EF4-FFF2-40B4-BE49-F238E27FC236}">
                  <a16:creationId xmlns:a16="http://schemas.microsoft.com/office/drawing/2014/main" id="{12BE0E49-48C0-28F1-A9FF-23BEDA541B34}"/>
                </a:ext>
              </a:extLst>
            </p:cNvPr>
            <p:cNvGrpSpPr/>
            <p:nvPr/>
          </p:nvGrpSpPr>
          <p:grpSpPr>
            <a:xfrm>
              <a:off x="4978400" y="4730325"/>
              <a:ext cx="4784726" cy="1944000"/>
              <a:chOff x="6042660" y="4730325"/>
              <a:chExt cx="3718531" cy="1944000"/>
            </a:xfrm>
          </p:grpSpPr>
          <p:sp>
            <p:nvSpPr>
              <p:cNvPr id="163" name="Rectangle 14">
                <a:extLst>
                  <a:ext uri="{FF2B5EF4-FFF2-40B4-BE49-F238E27FC236}">
                    <a16:creationId xmlns:a16="http://schemas.microsoft.com/office/drawing/2014/main" id="{30C7FE2E-3F1E-97A0-5E67-2C8A547D0D0C}"/>
                  </a:ext>
                </a:extLst>
              </p:cNvPr>
              <p:cNvSpPr>
                <a:spLocks noChangeArrowheads="1"/>
              </p:cNvSpPr>
              <p:nvPr/>
            </p:nvSpPr>
            <p:spPr bwMode="auto">
              <a:xfrm>
                <a:off x="6042660" y="4730325"/>
                <a:ext cx="3718531"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a:endParaRPr lang="ja-JP" altLang="en-US" sz="1200" dirty="0">
                  <a:solidFill>
                    <a:prstClr val="black"/>
                  </a:solidFill>
                  <a:latin typeface="ＭＳ Ｐゴシック" panose="020B0600070205080204" pitchFamily="50" charset="-128"/>
                  <a:ea typeface="ＭＳ Ｐゴシック" panose="020B0600070205080204" pitchFamily="50" charset="-128"/>
                </a:endParaRPr>
              </a:p>
            </p:txBody>
          </p:sp>
          <p:sp>
            <p:nvSpPr>
              <p:cNvPr id="164" name="Rectangle 84">
                <a:extLst>
                  <a:ext uri="{FF2B5EF4-FFF2-40B4-BE49-F238E27FC236}">
                    <a16:creationId xmlns:a16="http://schemas.microsoft.com/office/drawing/2014/main" id="{DAD251CF-CB39-82CD-877E-93C8236590A2}"/>
                  </a:ext>
                </a:extLst>
              </p:cNvPr>
              <p:cNvSpPr>
                <a:spLocks noChangeArrowheads="1"/>
              </p:cNvSpPr>
              <p:nvPr/>
            </p:nvSpPr>
            <p:spPr bwMode="auto">
              <a:xfrm>
                <a:off x="6048375" y="4730325"/>
                <a:ext cx="3712816" cy="125412"/>
              </a:xfrm>
              <a:prstGeom prst="rect">
                <a:avLst/>
              </a:prstGeom>
              <a:solidFill>
                <a:srgbClr val="4D4D4D"/>
              </a:solidFill>
              <a:ln w="6350">
                <a:solidFill>
                  <a:srgbClr val="4D4D4D"/>
                </a:solidFill>
                <a:miter lim="800000"/>
                <a:headEnd/>
                <a:tailEnd/>
              </a:ln>
            </p:spPr>
            <p:txBody>
              <a:bodyPr wrap="square" lIns="91427" tIns="0" rIns="91427" bIns="0" anchor="ctr"/>
              <a:lstStyle/>
              <a:p>
                <a:pPr>
                  <a:spcBef>
                    <a:spcPct val="50000"/>
                  </a:spcBef>
                </a:pPr>
                <a:r>
                  <a:rPr lang="ja-JP" altLang="en-US" sz="800" dirty="0">
                    <a:solidFill>
                      <a:prstClr val="white"/>
                    </a:solidFill>
                    <a:latin typeface="ＭＳ Ｐゴシック" panose="020B0600070205080204" pitchFamily="50" charset="-128"/>
                    <a:ea typeface="ＭＳ Ｐゴシック" panose="020B0600070205080204" pitchFamily="50" charset="-128"/>
                  </a:rPr>
                  <a:t>色柄バリエーション</a:t>
                </a:r>
              </a:p>
            </p:txBody>
          </p:sp>
        </p:grpSp>
        <p:grpSp>
          <p:nvGrpSpPr>
            <p:cNvPr id="1074" name="グループ化 1073">
              <a:extLst>
                <a:ext uri="{FF2B5EF4-FFF2-40B4-BE49-F238E27FC236}">
                  <a16:creationId xmlns:a16="http://schemas.microsoft.com/office/drawing/2014/main" id="{C4940F5E-5A34-5047-1F52-0A8170151960}"/>
                </a:ext>
              </a:extLst>
            </p:cNvPr>
            <p:cNvGrpSpPr/>
            <p:nvPr/>
          </p:nvGrpSpPr>
          <p:grpSpPr>
            <a:xfrm>
              <a:off x="9009166" y="6516438"/>
              <a:ext cx="772906" cy="200055"/>
              <a:chOff x="5597821" y="2873948"/>
              <a:chExt cx="1499718" cy="475569"/>
            </a:xfrm>
          </p:grpSpPr>
          <p:sp>
            <p:nvSpPr>
              <p:cNvPr id="160" name="正方形/長方形 159">
                <a:extLst>
                  <a:ext uri="{FF2B5EF4-FFF2-40B4-BE49-F238E27FC236}">
                    <a16:creationId xmlns:a16="http://schemas.microsoft.com/office/drawing/2014/main" id="{90C139D2-F20D-4810-1828-B92D3221604F}"/>
                  </a:ext>
                </a:extLst>
              </p:cNvPr>
              <p:cNvSpPr/>
              <p:nvPr/>
            </p:nvSpPr>
            <p:spPr>
              <a:xfrm>
                <a:off x="6502400" y="2997200"/>
                <a:ext cx="469900" cy="203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161" name="テキスト ボックス 160">
                <a:extLst>
                  <a:ext uri="{FF2B5EF4-FFF2-40B4-BE49-F238E27FC236}">
                    <a16:creationId xmlns:a16="http://schemas.microsoft.com/office/drawing/2014/main" id="{BE51545B-8963-2A3B-A0AA-F0FF02A5FF7D}"/>
                  </a:ext>
                </a:extLst>
              </p:cNvPr>
              <p:cNvSpPr txBox="1"/>
              <p:nvPr/>
            </p:nvSpPr>
            <p:spPr>
              <a:xfrm>
                <a:off x="6387743" y="2873948"/>
                <a:ext cx="709796" cy="388179"/>
              </a:xfrm>
              <a:prstGeom prst="rect">
                <a:avLst/>
              </a:prstGeom>
              <a:noFill/>
            </p:spPr>
            <p:txBody>
              <a:bodyPr wrap="none" rtlCol="0">
                <a:spAutoFit/>
              </a:bodyPr>
              <a:lstStyle/>
              <a:p>
                <a:pPr algn="ctr"/>
                <a:r>
                  <a:rPr kumimoji="1" lang="en-US" altLang="ja-JP" sz="700" dirty="0">
                    <a:solidFill>
                      <a:schemeClr val="bg1"/>
                    </a:solidFill>
                  </a:rPr>
                  <a:t>NEW</a:t>
                </a:r>
                <a:endParaRPr kumimoji="1" lang="ja-JP" altLang="en-US" sz="700" dirty="0">
                  <a:solidFill>
                    <a:schemeClr val="bg1"/>
                  </a:solidFill>
                </a:endParaRPr>
              </a:p>
            </p:txBody>
          </p:sp>
          <p:sp>
            <p:nvSpPr>
              <p:cNvPr id="162" name="テキスト ボックス 161">
                <a:extLst>
                  <a:ext uri="{FF2B5EF4-FFF2-40B4-BE49-F238E27FC236}">
                    <a16:creationId xmlns:a16="http://schemas.microsoft.com/office/drawing/2014/main" id="{81362663-1772-80F2-3E69-601A978E2DB6}"/>
                  </a:ext>
                </a:extLst>
              </p:cNvPr>
              <p:cNvSpPr txBox="1"/>
              <p:nvPr/>
            </p:nvSpPr>
            <p:spPr>
              <a:xfrm>
                <a:off x="5597821" y="2873948"/>
                <a:ext cx="1055053" cy="475569"/>
              </a:xfrm>
              <a:prstGeom prst="rect">
                <a:avLst/>
              </a:prstGeom>
              <a:noFill/>
            </p:spPr>
            <p:txBody>
              <a:bodyPr wrap="none" rtlCol="0">
                <a:spAutoFit/>
              </a:bodyPr>
              <a:lstStyle/>
              <a:p>
                <a:pPr algn="ctr"/>
                <a:r>
                  <a:rPr kumimoji="1" lang="ja-JP" altLang="en-US" sz="700" b="1" dirty="0">
                    <a:solidFill>
                      <a:srgbClr val="C00000"/>
                    </a:solidFill>
                  </a:rPr>
                  <a:t>赤文字＝</a:t>
                </a:r>
              </a:p>
            </p:txBody>
          </p:sp>
        </p:grpSp>
        <p:grpSp>
          <p:nvGrpSpPr>
            <p:cNvPr id="1075" name="グループ化 1074">
              <a:extLst>
                <a:ext uri="{FF2B5EF4-FFF2-40B4-BE49-F238E27FC236}">
                  <a16:creationId xmlns:a16="http://schemas.microsoft.com/office/drawing/2014/main" id="{50BE879E-E316-BB00-5D2B-6CBBB96C2D61}"/>
                </a:ext>
              </a:extLst>
            </p:cNvPr>
            <p:cNvGrpSpPr/>
            <p:nvPr/>
          </p:nvGrpSpPr>
          <p:grpSpPr>
            <a:xfrm>
              <a:off x="5048250" y="5081586"/>
              <a:ext cx="1692462" cy="434772"/>
              <a:chOff x="5048250" y="5175249"/>
              <a:chExt cx="1692462" cy="434772"/>
            </a:xfrm>
          </p:grpSpPr>
          <p:grpSp>
            <p:nvGrpSpPr>
              <p:cNvPr id="153" name="グループ化 152">
                <a:extLst>
                  <a:ext uri="{FF2B5EF4-FFF2-40B4-BE49-F238E27FC236}">
                    <a16:creationId xmlns:a16="http://schemas.microsoft.com/office/drawing/2014/main" id="{274A9985-EAD4-E28F-DC85-469A6A6AB248}"/>
                  </a:ext>
                </a:extLst>
              </p:cNvPr>
              <p:cNvGrpSpPr/>
              <p:nvPr/>
            </p:nvGrpSpPr>
            <p:grpSpPr>
              <a:xfrm>
                <a:off x="5048250" y="5175249"/>
                <a:ext cx="1692462" cy="269875"/>
                <a:chOff x="5092700" y="5184775"/>
                <a:chExt cx="1433624" cy="228601"/>
              </a:xfrm>
            </p:grpSpPr>
            <p:pic>
              <p:nvPicPr>
                <p:cNvPr id="157" name="図 156">
                  <a:extLst>
                    <a:ext uri="{FF2B5EF4-FFF2-40B4-BE49-F238E27FC236}">
                      <a16:creationId xmlns:a16="http://schemas.microsoft.com/office/drawing/2014/main" id="{580DF315-2FD8-1999-065D-2F5DA73ABB2C}"/>
                    </a:ext>
                  </a:extLst>
                </p:cNvPr>
                <p:cNvPicPr>
                  <a:picLocks noChangeAspect="1"/>
                </p:cNvPicPr>
                <p:nvPr/>
              </p:nvPicPr>
              <p:blipFill rotWithShape="1">
                <a:blip r:embed="rId38"/>
                <a:srcRect l="1745" t="17158" r="69054" b="64379"/>
                <a:stretch/>
              </p:blipFill>
              <p:spPr>
                <a:xfrm>
                  <a:off x="5092700" y="5184775"/>
                  <a:ext cx="457200" cy="228601"/>
                </a:xfrm>
                <a:prstGeom prst="rect">
                  <a:avLst/>
                </a:prstGeom>
              </p:spPr>
            </p:pic>
            <p:pic>
              <p:nvPicPr>
                <p:cNvPr id="158" name="図 157">
                  <a:extLst>
                    <a:ext uri="{FF2B5EF4-FFF2-40B4-BE49-F238E27FC236}">
                      <a16:creationId xmlns:a16="http://schemas.microsoft.com/office/drawing/2014/main" id="{9B12C841-4475-96E0-5E94-16E773A181AA}"/>
                    </a:ext>
                  </a:extLst>
                </p:cNvPr>
                <p:cNvPicPr>
                  <a:picLocks noChangeAspect="1"/>
                </p:cNvPicPr>
                <p:nvPr/>
              </p:nvPicPr>
              <p:blipFill rotWithShape="1">
                <a:blip r:embed="rId38"/>
                <a:srcRect l="35407" t="17158" r="35392" b="64379"/>
                <a:stretch/>
              </p:blipFill>
              <p:spPr>
                <a:xfrm>
                  <a:off x="5580943" y="5184775"/>
                  <a:ext cx="457200" cy="228601"/>
                </a:xfrm>
                <a:prstGeom prst="rect">
                  <a:avLst/>
                </a:prstGeom>
              </p:spPr>
            </p:pic>
            <p:pic>
              <p:nvPicPr>
                <p:cNvPr id="159" name="図 158">
                  <a:extLst>
                    <a:ext uri="{FF2B5EF4-FFF2-40B4-BE49-F238E27FC236}">
                      <a16:creationId xmlns:a16="http://schemas.microsoft.com/office/drawing/2014/main" id="{E79C377C-0D75-2854-4266-4BB6D3F6446D}"/>
                    </a:ext>
                  </a:extLst>
                </p:cNvPr>
                <p:cNvPicPr>
                  <a:picLocks noChangeAspect="1"/>
                </p:cNvPicPr>
                <p:nvPr/>
              </p:nvPicPr>
              <p:blipFill rotWithShape="1">
                <a:blip r:embed="rId38"/>
                <a:srcRect l="68866" t="17158" r="1933" b="64379"/>
                <a:stretch/>
              </p:blipFill>
              <p:spPr>
                <a:xfrm>
                  <a:off x="6069124" y="5184775"/>
                  <a:ext cx="457200" cy="228601"/>
                </a:xfrm>
                <a:prstGeom prst="rect">
                  <a:avLst/>
                </a:prstGeom>
              </p:spPr>
            </p:pic>
          </p:grpSp>
          <p:sp>
            <p:nvSpPr>
              <p:cNvPr id="154" name="Text Box 20">
                <a:extLst>
                  <a:ext uri="{FF2B5EF4-FFF2-40B4-BE49-F238E27FC236}">
                    <a16:creationId xmlns:a16="http://schemas.microsoft.com/office/drawing/2014/main" id="{9F914BAD-EF04-EE39-B327-54BB60196722}"/>
                  </a:ext>
                </a:extLst>
              </p:cNvPr>
              <p:cNvSpPr txBox="1">
                <a:spLocks noChangeArrowheads="1"/>
              </p:cNvSpPr>
              <p:nvPr/>
            </p:nvSpPr>
            <p:spPr bwMode="auto">
              <a:xfrm>
                <a:off x="5057051" y="5456133"/>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ソフト</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ウォールナット柄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155" name="Text Box 20">
                <a:extLst>
                  <a:ext uri="{FF2B5EF4-FFF2-40B4-BE49-F238E27FC236}">
                    <a16:creationId xmlns:a16="http://schemas.microsoft.com/office/drawing/2014/main" id="{2CBE419F-8C05-A342-C41B-4AC66561E458}"/>
                  </a:ext>
                </a:extLst>
              </p:cNvPr>
              <p:cNvSpPr txBox="1">
                <a:spLocks noChangeArrowheads="1"/>
              </p:cNvSpPr>
              <p:nvPr/>
            </p:nvSpPr>
            <p:spPr bwMode="auto">
              <a:xfrm>
                <a:off x="56333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ウォールナット柄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156" name="Text Box 20">
                <a:extLst>
                  <a:ext uri="{FF2B5EF4-FFF2-40B4-BE49-F238E27FC236}">
                    <a16:creationId xmlns:a16="http://schemas.microsoft.com/office/drawing/2014/main" id="{2FDBC303-7DD6-6F9F-378C-8CDA3D71DAAA}"/>
                  </a:ext>
                </a:extLst>
              </p:cNvPr>
              <p:cNvSpPr txBox="1">
                <a:spLocks noChangeArrowheads="1"/>
              </p:cNvSpPr>
              <p:nvPr/>
            </p:nvSpPr>
            <p:spPr bwMode="auto">
              <a:xfrm>
                <a:off x="62036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チェリー柄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grpSp>
        <p:grpSp>
          <p:nvGrpSpPr>
            <p:cNvPr id="1076" name="グループ化 1075">
              <a:extLst>
                <a:ext uri="{FF2B5EF4-FFF2-40B4-BE49-F238E27FC236}">
                  <a16:creationId xmlns:a16="http://schemas.microsoft.com/office/drawing/2014/main" id="{3D36310A-B892-9945-CF99-E404BA75400D}"/>
                </a:ext>
              </a:extLst>
            </p:cNvPr>
            <p:cNvGrpSpPr/>
            <p:nvPr/>
          </p:nvGrpSpPr>
          <p:grpSpPr>
            <a:xfrm>
              <a:off x="5057776" y="5080729"/>
              <a:ext cx="2271338" cy="952299"/>
              <a:chOff x="5057776" y="4657722"/>
              <a:chExt cx="2271338" cy="952299"/>
            </a:xfrm>
          </p:grpSpPr>
          <p:grpSp>
            <p:nvGrpSpPr>
              <p:cNvPr id="144" name="グループ化 143">
                <a:extLst>
                  <a:ext uri="{FF2B5EF4-FFF2-40B4-BE49-F238E27FC236}">
                    <a16:creationId xmlns:a16="http://schemas.microsoft.com/office/drawing/2014/main" id="{C857357F-052E-C4E7-5BD1-34B5966BE3DA}"/>
                  </a:ext>
                </a:extLst>
              </p:cNvPr>
              <p:cNvGrpSpPr/>
              <p:nvPr/>
            </p:nvGrpSpPr>
            <p:grpSpPr>
              <a:xfrm>
                <a:off x="5057776" y="4657722"/>
                <a:ext cx="2263903" cy="787408"/>
                <a:chOff x="5100769" y="4746393"/>
                <a:chExt cx="1917671" cy="666983"/>
              </a:xfrm>
            </p:grpSpPr>
            <p:pic>
              <p:nvPicPr>
                <p:cNvPr id="150" name="図 149">
                  <a:extLst>
                    <a:ext uri="{FF2B5EF4-FFF2-40B4-BE49-F238E27FC236}">
                      <a16:creationId xmlns:a16="http://schemas.microsoft.com/office/drawing/2014/main" id="{8EB473BD-886F-68E0-4AD9-988B2F1544CB}"/>
                    </a:ext>
                  </a:extLst>
                </p:cNvPr>
                <p:cNvPicPr>
                  <a:picLocks noChangeAspect="1"/>
                </p:cNvPicPr>
                <p:nvPr/>
              </p:nvPicPr>
              <p:blipFill rotWithShape="1">
                <a:blip r:embed="rId38"/>
                <a:srcRect l="1745" t="45830" r="69054" b="35707"/>
                <a:stretch/>
              </p:blipFill>
              <p:spPr>
                <a:xfrm>
                  <a:off x="5587394" y="5184775"/>
                  <a:ext cx="457200" cy="228601"/>
                </a:xfrm>
                <a:prstGeom prst="rect">
                  <a:avLst/>
                </a:prstGeom>
              </p:spPr>
            </p:pic>
            <p:pic>
              <p:nvPicPr>
                <p:cNvPr id="151" name="図 150">
                  <a:extLst>
                    <a:ext uri="{FF2B5EF4-FFF2-40B4-BE49-F238E27FC236}">
                      <a16:creationId xmlns:a16="http://schemas.microsoft.com/office/drawing/2014/main" id="{F4F42D83-8C4D-8249-7F16-085167DA58F7}"/>
                    </a:ext>
                  </a:extLst>
                </p:cNvPr>
                <p:cNvPicPr>
                  <a:picLocks noChangeAspect="1"/>
                </p:cNvPicPr>
                <p:nvPr/>
              </p:nvPicPr>
              <p:blipFill rotWithShape="1">
                <a:blip r:embed="rId38"/>
                <a:srcRect l="35407" t="45178" r="35392" b="36359"/>
                <a:stretch/>
              </p:blipFill>
              <p:spPr>
                <a:xfrm>
                  <a:off x="6561240" y="4746393"/>
                  <a:ext cx="457200" cy="228601"/>
                </a:xfrm>
                <a:prstGeom prst="rect">
                  <a:avLst/>
                </a:prstGeom>
              </p:spPr>
            </p:pic>
            <p:pic>
              <p:nvPicPr>
                <p:cNvPr id="152" name="図 151">
                  <a:extLst>
                    <a:ext uri="{FF2B5EF4-FFF2-40B4-BE49-F238E27FC236}">
                      <a16:creationId xmlns:a16="http://schemas.microsoft.com/office/drawing/2014/main" id="{5C61E027-4893-3163-F1AD-9651FA48E1C7}"/>
                    </a:ext>
                  </a:extLst>
                </p:cNvPr>
                <p:cNvPicPr>
                  <a:picLocks noChangeAspect="1"/>
                </p:cNvPicPr>
                <p:nvPr/>
              </p:nvPicPr>
              <p:blipFill rotWithShape="1">
                <a:blip r:embed="rId38"/>
                <a:srcRect l="68866" t="46156" r="1933" b="35381"/>
                <a:stretch/>
              </p:blipFill>
              <p:spPr>
                <a:xfrm>
                  <a:off x="5100769" y="5184775"/>
                  <a:ext cx="457200" cy="228601"/>
                </a:xfrm>
                <a:prstGeom prst="rect">
                  <a:avLst/>
                </a:prstGeom>
              </p:spPr>
            </p:pic>
          </p:grpSp>
          <p:sp>
            <p:nvSpPr>
              <p:cNvPr id="145" name="Text Box 20">
                <a:extLst>
                  <a:ext uri="{FF2B5EF4-FFF2-40B4-BE49-F238E27FC236}">
                    <a16:creationId xmlns:a16="http://schemas.microsoft.com/office/drawing/2014/main" id="{E22621E5-7E39-0017-0E42-804948DEC5FA}"/>
                  </a:ext>
                </a:extLst>
              </p:cNvPr>
              <p:cNvSpPr txBox="1">
                <a:spLocks noChangeArrowheads="1"/>
              </p:cNvSpPr>
              <p:nvPr/>
            </p:nvSpPr>
            <p:spPr bwMode="auto">
              <a:xfrm>
                <a:off x="5641061" y="5456133"/>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グレージュ</a:t>
                </a:r>
                <a:endParaRPr lang="en-US" altLang="ja-JP" sz="500"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アッシュ柄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146" name="Text Box 20">
                <a:extLst>
                  <a:ext uri="{FF2B5EF4-FFF2-40B4-BE49-F238E27FC236}">
                    <a16:creationId xmlns:a16="http://schemas.microsoft.com/office/drawing/2014/main" id="{B319D57F-71D5-2116-8A7B-D30FB40C1E1E}"/>
                  </a:ext>
                </a:extLst>
              </p:cNvPr>
              <p:cNvSpPr txBox="1">
                <a:spLocks noChangeArrowheads="1"/>
              </p:cNvSpPr>
              <p:nvPr/>
            </p:nvSpPr>
            <p:spPr bwMode="auto">
              <a:xfrm>
                <a:off x="6790601" y="4938600"/>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イデアオーク柄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147" name="Text Box 20">
                <a:extLst>
                  <a:ext uri="{FF2B5EF4-FFF2-40B4-BE49-F238E27FC236}">
                    <a16:creationId xmlns:a16="http://schemas.microsoft.com/office/drawing/2014/main" id="{A43D7283-ABB9-83D7-13A4-95721D781A35}"/>
                  </a:ext>
                </a:extLst>
              </p:cNvPr>
              <p:cNvSpPr txBox="1">
                <a:spLocks noChangeArrowheads="1"/>
              </p:cNvSpPr>
              <p:nvPr/>
            </p:nvSpPr>
            <p:spPr bwMode="auto">
              <a:xfrm>
                <a:off x="506042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メープル柄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148" name="Text Box 20">
                <a:extLst>
                  <a:ext uri="{FF2B5EF4-FFF2-40B4-BE49-F238E27FC236}">
                    <a16:creationId xmlns:a16="http://schemas.microsoft.com/office/drawing/2014/main" id="{816B8384-691D-324B-1FD7-1B2F0238BC4A}"/>
                  </a:ext>
                </a:extLst>
              </p:cNvPr>
              <p:cNvSpPr txBox="1">
                <a:spLocks noChangeArrowheads="1"/>
              </p:cNvSpPr>
              <p:nvPr/>
            </p:nvSpPr>
            <p:spPr bwMode="auto">
              <a:xfrm>
                <a:off x="6195613" y="5456133"/>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グレージュ</a:t>
                </a:r>
                <a:endParaRPr lang="en-US" altLang="ja-JP" sz="500" dirty="0">
                  <a:solidFill>
                    <a:srgbClr val="FF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sp>
            <p:nvSpPr>
              <p:cNvPr id="149" name="Text Box 20">
                <a:extLst>
                  <a:ext uri="{FF2B5EF4-FFF2-40B4-BE49-F238E27FC236}">
                    <a16:creationId xmlns:a16="http://schemas.microsoft.com/office/drawing/2014/main" id="{6951A710-E69A-6D64-5838-3E472D3AEFBE}"/>
                  </a:ext>
                </a:extLst>
              </p:cNvPr>
              <p:cNvSpPr txBox="1">
                <a:spLocks noChangeArrowheads="1"/>
              </p:cNvSpPr>
              <p:nvPr/>
            </p:nvSpPr>
            <p:spPr bwMode="auto">
              <a:xfrm>
                <a:off x="67953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ラピスグレー柄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grpSp>
        <p:grpSp>
          <p:nvGrpSpPr>
            <p:cNvPr id="1077" name="グループ化 1076">
              <a:extLst>
                <a:ext uri="{FF2B5EF4-FFF2-40B4-BE49-F238E27FC236}">
                  <a16:creationId xmlns:a16="http://schemas.microsoft.com/office/drawing/2014/main" id="{560525FD-C0B0-4958-6D45-515E96D5E231}"/>
                </a:ext>
              </a:extLst>
            </p:cNvPr>
            <p:cNvGrpSpPr/>
            <p:nvPr/>
          </p:nvGrpSpPr>
          <p:grpSpPr>
            <a:xfrm>
              <a:off x="5048250" y="6094883"/>
              <a:ext cx="1692462" cy="357828"/>
              <a:chOff x="5048250" y="5175249"/>
              <a:chExt cx="1692462" cy="357828"/>
            </a:xfrm>
          </p:grpSpPr>
          <p:grpSp>
            <p:nvGrpSpPr>
              <p:cNvPr id="137" name="グループ化 136">
                <a:extLst>
                  <a:ext uri="{FF2B5EF4-FFF2-40B4-BE49-F238E27FC236}">
                    <a16:creationId xmlns:a16="http://schemas.microsoft.com/office/drawing/2014/main" id="{0F852793-1DB2-008E-486B-793CBDE9508B}"/>
                  </a:ext>
                </a:extLst>
              </p:cNvPr>
              <p:cNvGrpSpPr/>
              <p:nvPr/>
            </p:nvGrpSpPr>
            <p:grpSpPr>
              <a:xfrm>
                <a:off x="5048250" y="5175249"/>
                <a:ext cx="1692462" cy="269875"/>
                <a:chOff x="5092700" y="5184775"/>
                <a:chExt cx="1433624" cy="228601"/>
              </a:xfrm>
            </p:grpSpPr>
            <p:pic>
              <p:nvPicPr>
                <p:cNvPr id="141" name="図 140">
                  <a:extLst>
                    <a:ext uri="{FF2B5EF4-FFF2-40B4-BE49-F238E27FC236}">
                      <a16:creationId xmlns:a16="http://schemas.microsoft.com/office/drawing/2014/main" id="{00D6F53F-E619-2921-0630-1E2D6565554C}"/>
                    </a:ext>
                  </a:extLst>
                </p:cNvPr>
                <p:cNvPicPr>
                  <a:picLocks noChangeAspect="1"/>
                </p:cNvPicPr>
                <p:nvPr/>
              </p:nvPicPr>
              <p:blipFill rotWithShape="1">
                <a:blip r:embed="rId38"/>
                <a:srcRect l="1745" t="74502" r="69054" b="7035"/>
                <a:stretch/>
              </p:blipFill>
              <p:spPr>
                <a:xfrm>
                  <a:off x="5092700" y="5184775"/>
                  <a:ext cx="457200" cy="228601"/>
                </a:xfrm>
                <a:prstGeom prst="rect">
                  <a:avLst/>
                </a:prstGeom>
              </p:spPr>
            </p:pic>
            <p:pic>
              <p:nvPicPr>
                <p:cNvPr id="142" name="図 141">
                  <a:extLst>
                    <a:ext uri="{FF2B5EF4-FFF2-40B4-BE49-F238E27FC236}">
                      <a16:creationId xmlns:a16="http://schemas.microsoft.com/office/drawing/2014/main" id="{05E6EE8B-117D-E871-41C9-08F69616FDE9}"/>
                    </a:ext>
                  </a:extLst>
                </p:cNvPr>
                <p:cNvPicPr>
                  <a:picLocks noChangeAspect="1"/>
                </p:cNvPicPr>
                <p:nvPr/>
              </p:nvPicPr>
              <p:blipFill rotWithShape="1">
                <a:blip r:embed="rId38"/>
                <a:srcRect l="35407" t="73524" r="35392" b="8013"/>
                <a:stretch/>
              </p:blipFill>
              <p:spPr>
                <a:xfrm>
                  <a:off x="5580943" y="5184775"/>
                  <a:ext cx="457200" cy="228601"/>
                </a:xfrm>
                <a:prstGeom prst="rect">
                  <a:avLst/>
                </a:prstGeom>
              </p:spPr>
            </p:pic>
            <p:pic>
              <p:nvPicPr>
                <p:cNvPr id="143" name="図 142">
                  <a:extLst>
                    <a:ext uri="{FF2B5EF4-FFF2-40B4-BE49-F238E27FC236}">
                      <a16:creationId xmlns:a16="http://schemas.microsoft.com/office/drawing/2014/main" id="{E8CAB523-2D86-040B-BBCC-29CA041B6167}"/>
                    </a:ext>
                  </a:extLst>
                </p:cNvPr>
                <p:cNvPicPr>
                  <a:picLocks noChangeAspect="1"/>
                </p:cNvPicPr>
                <p:nvPr/>
              </p:nvPicPr>
              <p:blipFill rotWithShape="1">
                <a:blip r:embed="rId38"/>
                <a:srcRect l="68866" t="74502" r="1933" b="7035"/>
                <a:stretch/>
              </p:blipFill>
              <p:spPr>
                <a:xfrm>
                  <a:off x="6069124" y="5184775"/>
                  <a:ext cx="457200" cy="228601"/>
                </a:xfrm>
                <a:prstGeom prst="rect">
                  <a:avLst/>
                </a:prstGeom>
                <a:ln w="3175">
                  <a:solidFill>
                    <a:schemeClr val="tx1">
                      <a:lumMod val="65000"/>
                      <a:lumOff val="35000"/>
                    </a:schemeClr>
                  </a:solidFill>
                </a:ln>
              </p:spPr>
            </p:pic>
          </p:grpSp>
          <p:sp>
            <p:nvSpPr>
              <p:cNvPr id="138" name="Text Box 20">
                <a:extLst>
                  <a:ext uri="{FF2B5EF4-FFF2-40B4-BE49-F238E27FC236}">
                    <a16:creationId xmlns:a16="http://schemas.microsoft.com/office/drawing/2014/main" id="{063C27CF-9100-A34C-6ED2-87DDE6517DFE}"/>
                  </a:ext>
                </a:extLst>
              </p:cNvPr>
              <p:cNvSpPr txBox="1">
                <a:spLocks noChangeArrowheads="1"/>
              </p:cNvSpPr>
              <p:nvPr/>
            </p:nvSpPr>
            <p:spPr bwMode="auto">
              <a:xfrm>
                <a:off x="5057051"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ホワイトオーク柄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139" name="Text Box 20">
                <a:extLst>
                  <a:ext uri="{FF2B5EF4-FFF2-40B4-BE49-F238E27FC236}">
                    <a16:creationId xmlns:a16="http://schemas.microsoft.com/office/drawing/2014/main" id="{988D3CEA-57B7-74CE-9D7C-CACAD6CFF297}"/>
                  </a:ext>
                </a:extLst>
              </p:cNvPr>
              <p:cNvSpPr txBox="1">
                <a:spLocks noChangeArrowheads="1"/>
              </p:cNvSpPr>
              <p:nvPr/>
            </p:nvSpPr>
            <p:spPr bwMode="auto">
              <a:xfrm>
                <a:off x="56333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ホワイトアッシュ柄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140" name="Text Box 20">
                <a:extLst>
                  <a:ext uri="{FF2B5EF4-FFF2-40B4-BE49-F238E27FC236}">
                    <a16:creationId xmlns:a16="http://schemas.microsoft.com/office/drawing/2014/main" id="{D97D4989-9726-15D3-C2BB-73694EA560B3}"/>
                  </a:ext>
                </a:extLst>
              </p:cNvPr>
              <p:cNvSpPr txBox="1">
                <a:spLocks noChangeArrowheads="1"/>
              </p:cNvSpPr>
              <p:nvPr/>
            </p:nvSpPr>
            <p:spPr bwMode="auto">
              <a:xfrm>
                <a:off x="62036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err="1">
                    <a:solidFill>
                      <a:prstClr val="black"/>
                    </a:solidFill>
                    <a:latin typeface="ＭＳ Ｐゴシック" panose="020B0600070205080204" pitchFamily="50" charset="-128"/>
                    <a:ea typeface="ＭＳ Ｐゴシック" panose="020B0600070205080204" pitchFamily="50" charset="-128"/>
                  </a:rPr>
                  <a:t>しっ</a:t>
                </a:r>
                <a:r>
                  <a:rPr lang="ja-JP" altLang="en-US" sz="500" dirty="0">
                    <a:solidFill>
                      <a:prstClr val="black"/>
                    </a:solidFill>
                    <a:latin typeface="ＭＳ Ｐゴシック" panose="020B0600070205080204" pitchFamily="50" charset="-128"/>
                    <a:ea typeface="ＭＳ Ｐゴシック" panose="020B0600070205080204" pitchFamily="50" charset="-128"/>
                  </a:rPr>
                  <a:t>くいホワイト柄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grpSp>
        <p:grpSp>
          <p:nvGrpSpPr>
            <p:cNvPr id="1078" name="グループ化 1077">
              <a:extLst>
                <a:ext uri="{FF2B5EF4-FFF2-40B4-BE49-F238E27FC236}">
                  <a16:creationId xmlns:a16="http://schemas.microsoft.com/office/drawing/2014/main" id="{5E13600A-F864-96BA-B3F7-19EA8BA09DD0}"/>
                </a:ext>
              </a:extLst>
            </p:cNvPr>
            <p:cNvGrpSpPr/>
            <p:nvPr/>
          </p:nvGrpSpPr>
          <p:grpSpPr>
            <a:xfrm>
              <a:off x="7397712" y="5079897"/>
              <a:ext cx="2266161" cy="914618"/>
              <a:chOff x="6838946" y="5079897"/>
              <a:chExt cx="2266161" cy="914618"/>
            </a:xfrm>
          </p:grpSpPr>
          <p:pic>
            <p:nvPicPr>
              <p:cNvPr id="1083" name="図 1082">
                <a:extLst>
                  <a:ext uri="{FF2B5EF4-FFF2-40B4-BE49-F238E27FC236}">
                    <a16:creationId xmlns:a16="http://schemas.microsoft.com/office/drawing/2014/main" id="{FACC9734-750E-6410-356F-DA0FE2390F1C}"/>
                  </a:ext>
                </a:extLst>
              </p:cNvPr>
              <p:cNvPicPr>
                <a:picLocks noChangeAspect="1"/>
              </p:cNvPicPr>
              <p:nvPr/>
            </p:nvPicPr>
            <p:blipFill rotWithShape="1">
              <a:blip r:embed="rId39"/>
              <a:srcRect l="2658" t="18674" r="68562" b="56770"/>
              <a:stretch/>
            </p:blipFill>
            <p:spPr>
              <a:xfrm>
                <a:off x="6838946" y="5593824"/>
                <a:ext cx="523875" cy="323851"/>
              </a:xfrm>
              <a:prstGeom prst="rect">
                <a:avLst/>
              </a:prstGeom>
            </p:spPr>
          </p:pic>
          <p:pic>
            <p:nvPicPr>
              <p:cNvPr id="1084" name="図 1083">
                <a:extLst>
                  <a:ext uri="{FF2B5EF4-FFF2-40B4-BE49-F238E27FC236}">
                    <a16:creationId xmlns:a16="http://schemas.microsoft.com/office/drawing/2014/main" id="{B985BEB4-1926-8C21-45E9-5B5DC2B2B10B}"/>
                  </a:ext>
                </a:extLst>
              </p:cNvPr>
              <p:cNvPicPr>
                <a:picLocks noChangeAspect="1"/>
              </p:cNvPicPr>
              <p:nvPr/>
            </p:nvPicPr>
            <p:blipFill rotWithShape="1">
              <a:blip r:embed="rId39"/>
              <a:srcRect l="35886" t="18674" r="35334" b="56770"/>
              <a:stretch/>
            </p:blipFill>
            <p:spPr>
              <a:xfrm>
                <a:off x="7401245" y="5593824"/>
                <a:ext cx="523875" cy="323851"/>
              </a:xfrm>
              <a:prstGeom prst="rect">
                <a:avLst/>
              </a:prstGeom>
            </p:spPr>
          </p:pic>
          <p:sp>
            <p:nvSpPr>
              <p:cNvPr id="1085" name="Text Box 20">
                <a:extLst>
                  <a:ext uri="{FF2B5EF4-FFF2-40B4-BE49-F238E27FC236}">
                    <a16:creationId xmlns:a16="http://schemas.microsoft.com/office/drawing/2014/main" id="{D84BC9CB-B358-93C4-0EDB-EF0CB5B9869E}"/>
                  </a:ext>
                </a:extLst>
              </p:cNvPr>
              <p:cNvSpPr txBox="1">
                <a:spLocks noChangeArrowheads="1"/>
              </p:cNvSpPr>
              <p:nvPr/>
            </p:nvSpPr>
            <p:spPr bwMode="auto">
              <a:xfrm>
                <a:off x="6839097" y="5917571"/>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ソイルブラック柄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1086" name="Text Box 20">
                <a:extLst>
                  <a:ext uri="{FF2B5EF4-FFF2-40B4-BE49-F238E27FC236}">
                    <a16:creationId xmlns:a16="http://schemas.microsoft.com/office/drawing/2014/main" id="{54B4B565-1F99-8768-29A1-4949793EAEA1}"/>
                  </a:ext>
                </a:extLst>
              </p:cNvPr>
              <p:cNvSpPr txBox="1">
                <a:spLocks noChangeArrowheads="1"/>
              </p:cNvSpPr>
              <p:nvPr/>
            </p:nvSpPr>
            <p:spPr bwMode="auto">
              <a:xfrm>
                <a:off x="7396482" y="5917571"/>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パールグレー柄</a:t>
                </a:r>
                <a:endParaRPr lang="ja-JP" altLang="en-US" sz="500" kern="0" dirty="0">
                  <a:latin typeface="ＭＳ Ｐゴシック" panose="020B0600070205080204" pitchFamily="50" charset="-128"/>
                  <a:ea typeface="ＭＳ Ｐゴシック" panose="020B0600070205080204" pitchFamily="50" charset="-128"/>
                </a:endParaRPr>
              </a:p>
            </p:txBody>
          </p:sp>
          <p:grpSp>
            <p:nvGrpSpPr>
              <p:cNvPr id="128" name="グループ化 127">
                <a:extLst>
                  <a:ext uri="{FF2B5EF4-FFF2-40B4-BE49-F238E27FC236}">
                    <a16:creationId xmlns:a16="http://schemas.microsoft.com/office/drawing/2014/main" id="{E2D7F58D-3AE8-AAFB-7FFD-5F59CE1E5AE4}"/>
                  </a:ext>
                </a:extLst>
              </p:cNvPr>
              <p:cNvGrpSpPr/>
              <p:nvPr/>
            </p:nvGrpSpPr>
            <p:grpSpPr>
              <a:xfrm>
                <a:off x="6838950" y="5079897"/>
                <a:ext cx="2266157" cy="474201"/>
                <a:chOff x="6838950" y="5204609"/>
                <a:chExt cx="2266157" cy="474201"/>
              </a:xfrm>
            </p:grpSpPr>
            <p:pic>
              <p:nvPicPr>
                <p:cNvPr id="130" name="図 129">
                  <a:extLst>
                    <a:ext uri="{FF2B5EF4-FFF2-40B4-BE49-F238E27FC236}">
                      <a16:creationId xmlns:a16="http://schemas.microsoft.com/office/drawing/2014/main" id="{0E83E18D-81E1-5398-F9E0-CE555AB76C55}"/>
                    </a:ext>
                  </a:extLst>
                </p:cNvPr>
                <p:cNvPicPr>
                  <a:picLocks noChangeAspect="1"/>
                </p:cNvPicPr>
                <p:nvPr/>
              </p:nvPicPr>
              <p:blipFill rotWithShape="1">
                <a:blip r:embed="rId40"/>
                <a:srcRect l="1936" t="19630" r="69443" b="56254"/>
                <a:stretch/>
              </p:blipFill>
              <p:spPr>
                <a:xfrm>
                  <a:off x="6838950" y="5204609"/>
                  <a:ext cx="533400" cy="315129"/>
                </a:xfrm>
                <a:prstGeom prst="rect">
                  <a:avLst/>
                </a:prstGeom>
              </p:spPr>
            </p:pic>
            <p:pic>
              <p:nvPicPr>
                <p:cNvPr id="131" name="図 130">
                  <a:extLst>
                    <a:ext uri="{FF2B5EF4-FFF2-40B4-BE49-F238E27FC236}">
                      <a16:creationId xmlns:a16="http://schemas.microsoft.com/office/drawing/2014/main" id="{35C93B49-752E-2F88-ECF0-E73B58ECBCE9}"/>
                    </a:ext>
                  </a:extLst>
                </p:cNvPr>
                <p:cNvPicPr>
                  <a:picLocks noChangeAspect="1"/>
                </p:cNvPicPr>
                <p:nvPr/>
              </p:nvPicPr>
              <p:blipFill rotWithShape="1">
                <a:blip r:embed="rId40"/>
                <a:srcRect l="35412" t="19630" r="35967" b="56254"/>
                <a:stretch/>
              </p:blipFill>
              <p:spPr>
                <a:xfrm>
                  <a:off x="7410798" y="5204609"/>
                  <a:ext cx="533400" cy="315129"/>
                </a:xfrm>
                <a:prstGeom prst="rect">
                  <a:avLst/>
                </a:prstGeom>
              </p:spPr>
            </p:pic>
            <p:pic>
              <p:nvPicPr>
                <p:cNvPr id="132" name="図 131">
                  <a:extLst>
                    <a:ext uri="{FF2B5EF4-FFF2-40B4-BE49-F238E27FC236}">
                      <a16:creationId xmlns:a16="http://schemas.microsoft.com/office/drawing/2014/main" id="{FED5F334-BECA-2F76-3E87-F500E987A97B}"/>
                    </a:ext>
                  </a:extLst>
                </p:cNvPr>
                <p:cNvPicPr>
                  <a:picLocks noChangeAspect="1"/>
                </p:cNvPicPr>
                <p:nvPr/>
              </p:nvPicPr>
              <p:blipFill rotWithShape="1">
                <a:blip r:embed="rId40"/>
                <a:srcRect l="67866" t="19630" r="3513" b="56254"/>
                <a:stretch/>
              </p:blipFill>
              <p:spPr>
                <a:xfrm>
                  <a:off x="7977336" y="5204609"/>
                  <a:ext cx="533400" cy="315129"/>
                </a:xfrm>
                <a:prstGeom prst="rect">
                  <a:avLst/>
                </a:prstGeom>
              </p:spPr>
            </p:pic>
            <p:sp>
              <p:nvSpPr>
                <p:cNvPr id="133" name="Text Box 20">
                  <a:extLst>
                    <a:ext uri="{FF2B5EF4-FFF2-40B4-BE49-F238E27FC236}">
                      <a16:creationId xmlns:a16="http://schemas.microsoft.com/office/drawing/2014/main" id="{A2F95274-FDD7-E879-9D3F-174959BBB11B}"/>
                    </a:ext>
                  </a:extLst>
                </p:cNvPr>
                <p:cNvSpPr txBox="1">
                  <a:spLocks noChangeArrowheads="1"/>
                </p:cNvSpPr>
                <p:nvPr/>
              </p:nvSpPr>
              <p:spPr bwMode="auto">
                <a:xfrm>
                  <a:off x="6847751" y="552439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ブラック</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134" name="Text Box 20">
                  <a:extLst>
                    <a:ext uri="{FF2B5EF4-FFF2-40B4-BE49-F238E27FC236}">
                      <a16:creationId xmlns:a16="http://schemas.microsoft.com/office/drawing/2014/main" id="{2F1E734D-97B4-2391-3D31-17389C6967C4}"/>
                    </a:ext>
                  </a:extLst>
                </p:cNvPr>
                <p:cNvSpPr txBox="1">
                  <a:spLocks noChangeArrowheads="1"/>
                </p:cNvSpPr>
                <p:nvPr/>
              </p:nvSpPr>
              <p:spPr bwMode="auto">
                <a:xfrm>
                  <a:off x="7422987" y="552439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ネイビー</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135" name="Text Box 20">
                  <a:extLst>
                    <a:ext uri="{FF2B5EF4-FFF2-40B4-BE49-F238E27FC236}">
                      <a16:creationId xmlns:a16="http://schemas.microsoft.com/office/drawing/2014/main" id="{BA3AC727-EAB9-3419-C551-A5B3958C6649}"/>
                    </a:ext>
                  </a:extLst>
                </p:cNvPr>
                <p:cNvSpPr txBox="1">
                  <a:spLocks noChangeArrowheads="1"/>
                </p:cNvSpPr>
                <p:nvPr/>
              </p:nvSpPr>
              <p:spPr bwMode="auto">
                <a:xfrm>
                  <a:off x="7991625" y="552439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ブルーグレー</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136" name="Text Box 20">
                  <a:extLst>
                    <a:ext uri="{FF2B5EF4-FFF2-40B4-BE49-F238E27FC236}">
                      <a16:creationId xmlns:a16="http://schemas.microsoft.com/office/drawing/2014/main" id="{9F32AB96-54AC-76A3-F1FF-46637128684D}"/>
                    </a:ext>
                  </a:extLst>
                </p:cNvPr>
                <p:cNvSpPr txBox="1">
                  <a:spLocks noChangeArrowheads="1"/>
                </p:cNvSpPr>
                <p:nvPr/>
              </p:nvSpPr>
              <p:spPr bwMode="auto">
                <a:xfrm>
                  <a:off x="8571307" y="5524922"/>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ペールグリーン</a:t>
                  </a:r>
                  <a:endParaRPr lang="en-US" altLang="ja-JP" sz="500" dirty="0">
                    <a:solidFill>
                      <a:srgbClr val="FF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grpSp>
          <p:pic>
            <p:nvPicPr>
              <p:cNvPr id="129" name="図 128">
                <a:extLst>
                  <a:ext uri="{FF2B5EF4-FFF2-40B4-BE49-F238E27FC236}">
                    <a16:creationId xmlns:a16="http://schemas.microsoft.com/office/drawing/2014/main" id="{FE90299C-7240-A981-B4BB-82FB0221836C}"/>
                  </a:ext>
                </a:extLst>
              </p:cNvPr>
              <p:cNvPicPr>
                <a:picLocks noChangeAspect="1"/>
              </p:cNvPicPr>
              <p:nvPr/>
            </p:nvPicPr>
            <p:blipFill>
              <a:blip r:embed="rId41"/>
              <a:srcRect l="9252" r="9819"/>
              <a:stretch>
                <a:fillRect/>
              </a:stretch>
            </p:blipFill>
            <p:spPr>
              <a:xfrm>
                <a:off x="8563755" y="5084088"/>
                <a:ext cx="515952" cy="305734"/>
              </a:xfrm>
              <a:prstGeom prst="rect">
                <a:avLst/>
              </a:prstGeom>
            </p:spPr>
          </p:pic>
        </p:grpSp>
        <p:sp>
          <p:nvSpPr>
            <p:cNvPr id="1079" name="Text Box 291">
              <a:extLst>
                <a:ext uri="{FF2B5EF4-FFF2-40B4-BE49-F238E27FC236}">
                  <a16:creationId xmlns:a16="http://schemas.microsoft.com/office/drawing/2014/main" id="{D56535A6-9FD1-5FC1-35B3-8E38F4CC1FBD}"/>
                </a:ext>
              </a:extLst>
            </p:cNvPr>
            <p:cNvSpPr txBox="1">
              <a:spLocks noChangeArrowheads="1"/>
            </p:cNvSpPr>
            <p:nvPr/>
          </p:nvSpPr>
          <p:spPr bwMode="auto">
            <a:xfrm>
              <a:off x="7427118" y="4940552"/>
              <a:ext cx="1671638"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ja-JP" altLang="en-US" sz="700" b="1" dirty="0">
                  <a:solidFill>
                    <a:srgbClr val="000000"/>
                  </a:solidFill>
                  <a:latin typeface="ＭＳ Ｐゴシック" panose="020B0600070205080204" pitchFamily="50" charset="-128"/>
                  <a:ea typeface="ＭＳ Ｐゴシック" panose="020B0600070205080204" pitchFamily="50" charset="-128"/>
                </a:rPr>
                <a:t>セレクトカラー</a:t>
              </a:r>
            </a:p>
          </p:txBody>
        </p:sp>
        <p:pic>
          <p:nvPicPr>
            <p:cNvPr id="1080" name="図 1079">
              <a:extLst>
                <a:ext uri="{FF2B5EF4-FFF2-40B4-BE49-F238E27FC236}">
                  <a16:creationId xmlns:a16="http://schemas.microsoft.com/office/drawing/2014/main" id="{D693A14F-8D55-BCAD-BCD8-C59CC8108FA3}"/>
                </a:ext>
              </a:extLst>
            </p:cNvPr>
            <p:cNvPicPr>
              <a:picLocks noChangeAspect="1"/>
            </p:cNvPicPr>
            <p:nvPr/>
          </p:nvPicPr>
          <p:blipFill>
            <a:blip r:embed="rId42"/>
            <a:srcRect r="1785"/>
            <a:stretch>
              <a:fillRect/>
            </a:stretch>
          </p:blipFill>
          <p:spPr>
            <a:xfrm>
              <a:off x="6197261" y="5602303"/>
              <a:ext cx="553051" cy="265038"/>
            </a:xfrm>
            <a:prstGeom prst="rect">
              <a:avLst/>
            </a:prstGeom>
          </p:spPr>
        </p:pic>
        <p:pic>
          <p:nvPicPr>
            <p:cNvPr id="1081" name="図 1080">
              <a:extLst>
                <a:ext uri="{FF2B5EF4-FFF2-40B4-BE49-F238E27FC236}">
                  <a16:creationId xmlns:a16="http://schemas.microsoft.com/office/drawing/2014/main" id="{580045E9-CD36-8FF9-516F-6A0FC35D8C26}"/>
                </a:ext>
              </a:extLst>
            </p:cNvPr>
            <p:cNvPicPr>
              <a:picLocks noChangeAspect="1"/>
            </p:cNvPicPr>
            <p:nvPr/>
          </p:nvPicPr>
          <p:blipFill>
            <a:blip r:embed="rId43"/>
            <a:srcRect r="5566"/>
            <a:stretch>
              <a:fillRect/>
            </a:stretch>
          </p:blipFill>
          <p:spPr>
            <a:xfrm>
              <a:off x="6795314" y="5602303"/>
              <a:ext cx="522267" cy="265038"/>
            </a:xfrm>
            <a:prstGeom prst="rect">
              <a:avLst/>
            </a:prstGeom>
          </p:spPr>
        </p:pic>
        <p:sp>
          <p:nvSpPr>
            <p:cNvPr id="1082" name="テキスト ボックス 1081">
              <a:extLst>
                <a:ext uri="{FF2B5EF4-FFF2-40B4-BE49-F238E27FC236}">
                  <a16:creationId xmlns:a16="http://schemas.microsoft.com/office/drawing/2014/main" id="{1573A25A-498A-26A3-BE79-6D2AB1E69076}"/>
                </a:ext>
              </a:extLst>
            </p:cNvPr>
            <p:cNvSpPr txBox="1"/>
            <p:nvPr/>
          </p:nvSpPr>
          <p:spPr>
            <a:xfrm>
              <a:off x="8652767" y="6256545"/>
              <a:ext cx="1125121" cy="253916"/>
            </a:xfrm>
            <a:prstGeom prst="rect">
              <a:avLst/>
            </a:prstGeom>
            <a:noFill/>
          </p:spPr>
          <p:txBody>
            <a:bodyPr wrap="square" rtlCol="0">
              <a:spAutoFit/>
            </a:bodyPr>
            <a:lstStyle/>
            <a:p>
              <a:pPr algn="ctr"/>
              <a:r>
                <a:rPr lang="ja-JP" altLang="en-US" sz="1050" dirty="0">
                  <a:solidFill>
                    <a:srgbClr val="C00000"/>
                  </a:solidFill>
                </a:rPr>
                <a:t>＋</a:t>
              </a:r>
              <a:r>
                <a:rPr lang="en-US" altLang="ja-JP" sz="1050" dirty="0">
                  <a:solidFill>
                    <a:srgbClr val="C00000"/>
                  </a:solidFill>
                </a:rPr>
                <a:t>18,000</a:t>
              </a:r>
              <a:r>
                <a:rPr lang="ja-JP" altLang="en-US" sz="1050" dirty="0">
                  <a:solidFill>
                    <a:srgbClr val="C00000"/>
                  </a:solidFill>
                </a:rPr>
                <a:t>円 </a:t>
              </a:r>
              <a:r>
                <a:rPr lang="en-US" altLang="ja-JP" sz="1050" dirty="0">
                  <a:solidFill>
                    <a:srgbClr val="C00000"/>
                  </a:solidFill>
                </a:rPr>
                <a:t>UP</a:t>
              </a:r>
              <a:endParaRPr lang="ja-JP" altLang="en-US" sz="1050" dirty="0">
                <a:solidFill>
                  <a:srgbClr val="C00000"/>
                </a:solidFill>
              </a:endParaRPr>
            </a:p>
          </p:txBody>
        </p:sp>
      </p:grpSp>
      <p:grpSp>
        <p:nvGrpSpPr>
          <p:cNvPr id="20" name="グループ化 19">
            <a:extLst>
              <a:ext uri="{FF2B5EF4-FFF2-40B4-BE49-F238E27FC236}">
                <a16:creationId xmlns:a16="http://schemas.microsoft.com/office/drawing/2014/main" id="{82FCD6A1-E5CE-4978-AA60-1A06014C58D0}"/>
              </a:ext>
            </a:extLst>
          </p:cNvPr>
          <p:cNvGrpSpPr/>
          <p:nvPr/>
        </p:nvGrpSpPr>
        <p:grpSpPr>
          <a:xfrm>
            <a:off x="2963271" y="4859819"/>
            <a:ext cx="881098" cy="863601"/>
            <a:chOff x="2963271" y="4851399"/>
            <a:chExt cx="881098" cy="863601"/>
          </a:xfrm>
        </p:grpSpPr>
        <p:sp>
          <p:nvSpPr>
            <p:cNvPr id="3" name="正方形/長方形 2">
              <a:extLst>
                <a:ext uri="{FF2B5EF4-FFF2-40B4-BE49-F238E27FC236}">
                  <a16:creationId xmlns:a16="http://schemas.microsoft.com/office/drawing/2014/main" id="{6960AD35-5F55-C60E-76B3-4142BA303F4C}"/>
                </a:ext>
              </a:extLst>
            </p:cNvPr>
            <p:cNvSpPr/>
            <p:nvPr/>
          </p:nvSpPr>
          <p:spPr>
            <a:xfrm>
              <a:off x="3022113" y="4887308"/>
              <a:ext cx="811597" cy="9230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57109AC5-C712-ABD7-1917-4E2109B7708C}"/>
                </a:ext>
              </a:extLst>
            </p:cNvPr>
            <p:cNvSpPr txBox="1"/>
            <p:nvPr/>
          </p:nvSpPr>
          <p:spPr>
            <a:xfrm>
              <a:off x="3022114" y="4851399"/>
              <a:ext cx="800940" cy="169277"/>
            </a:xfrm>
            <a:prstGeom prst="rect">
              <a:avLst/>
            </a:prstGeom>
            <a:noFill/>
          </p:spPr>
          <p:txBody>
            <a:bodyPr wrap="square">
              <a:spAutoFit/>
            </a:bodyPr>
            <a:lstStyle/>
            <a:p>
              <a:pPr algn="ctr"/>
              <a:r>
                <a:rPr lang="ja-JP" altLang="en-US" sz="500" b="1" dirty="0"/>
                <a:t>３方枠</a:t>
              </a:r>
              <a:endParaRPr lang="en-US" altLang="ja-JP" sz="500" b="1" dirty="0"/>
            </a:p>
          </p:txBody>
        </p:sp>
        <p:pic>
          <p:nvPicPr>
            <p:cNvPr id="200" name="図 199"/>
            <p:cNvPicPr>
              <a:picLocks noChangeAspect="1"/>
            </p:cNvPicPr>
            <p:nvPr/>
          </p:nvPicPr>
          <p:blipFill rotWithShape="1">
            <a:blip r:embed="rId44"/>
            <a:srcRect l="1908" t="29452" r="1382" b="17528"/>
            <a:stretch>
              <a:fillRect/>
            </a:stretch>
          </p:blipFill>
          <p:spPr>
            <a:xfrm>
              <a:off x="3154035" y="5314721"/>
              <a:ext cx="537097" cy="305062"/>
            </a:xfrm>
            <a:prstGeom prst="rect">
              <a:avLst/>
            </a:prstGeom>
            <a:ln>
              <a:solidFill>
                <a:schemeClr val="bg1">
                  <a:lumMod val="85000"/>
                </a:schemeClr>
              </a:solidFill>
            </a:ln>
          </p:spPr>
        </p:pic>
        <p:sp>
          <p:nvSpPr>
            <p:cNvPr id="565" name="Text Box 149">
              <a:extLst>
                <a:ext uri="{FF2B5EF4-FFF2-40B4-BE49-F238E27FC236}">
                  <a16:creationId xmlns:a16="http://schemas.microsoft.com/office/drawing/2014/main" id="{DCA30B62-F835-B41D-EC02-D9F68BE6C066}"/>
                </a:ext>
              </a:extLst>
            </p:cNvPr>
            <p:cNvSpPr txBox="1">
              <a:spLocks noChangeArrowheads="1"/>
            </p:cNvSpPr>
            <p:nvPr/>
          </p:nvSpPr>
          <p:spPr bwMode="auto">
            <a:xfrm>
              <a:off x="2963271" y="5622667"/>
              <a:ext cx="881098"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latin typeface="ＭＳ Ｐゴシック" panose="020B0600070205080204" pitchFamily="50" charset="-128"/>
                  <a:ea typeface="ＭＳ Ｐゴシック" panose="020B0600070205080204" pitchFamily="50" charset="-128"/>
                </a:rPr>
                <a:t>サテンシルバー色（塗装）</a:t>
              </a:r>
            </a:p>
          </p:txBody>
        </p:sp>
        <p:sp>
          <p:nvSpPr>
            <p:cNvPr id="8" name="Text Box 504"/>
            <p:cNvSpPr txBox="1">
              <a:spLocks noChangeArrowheads="1"/>
            </p:cNvSpPr>
            <p:nvPr/>
          </p:nvSpPr>
          <p:spPr bwMode="auto">
            <a:xfrm>
              <a:off x="3076855" y="4994060"/>
              <a:ext cx="702115" cy="30008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defPPr>
                <a:defRPr lang="ja-JP"/>
              </a:defPPr>
              <a:lvl1pPr fontAlgn="base">
                <a:spcBef>
                  <a:spcPct val="0"/>
                </a:spcBef>
                <a:spcAft>
                  <a:spcPct val="0"/>
                </a:spcAft>
                <a:defRPr kumimoji="0" sz="900" b="1">
                  <a:solidFill>
                    <a:srgbClr val="333333"/>
                  </a:solidFill>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pPr algn="ctr"/>
              <a:r>
                <a:rPr lang="en-US" altLang="ja-JP" sz="650" dirty="0"/>
                <a:t>1</a:t>
              </a:r>
              <a:r>
                <a:rPr lang="ja-JP" altLang="en-US" sz="650" dirty="0"/>
                <a:t>人でも扉の</a:t>
              </a:r>
            </a:p>
            <a:p>
              <a:pPr algn="ctr"/>
              <a:r>
                <a:rPr lang="ja-JP" altLang="en-US" sz="650" dirty="0"/>
                <a:t>吊り込みがしやすい</a:t>
              </a:r>
            </a:p>
            <a:p>
              <a:pPr algn="ctr"/>
              <a:r>
                <a:rPr lang="ja-JP" altLang="en-US" sz="650" dirty="0"/>
                <a:t>「カバー蝶番」</a:t>
              </a:r>
            </a:p>
          </p:txBody>
        </p:sp>
      </p:grpSp>
      <p:grpSp>
        <p:nvGrpSpPr>
          <p:cNvPr id="19" name="グループ化 18">
            <a:extLst>
              <a:ext uri="{FF2B5EF4-FFF2-40B4-BE49-F238E27FC236}">
                <a16:creationId xmlns:a16="http://schemas.microsoft.com/office/drawing/2014/main" id="{D0137579-8ECF-579C-0FF4-9453E18840E5}"/>
              </a:ext>
            </a:extLst>
          </p:cNvPr>
          <p:cNvGrpSpPr/>
          <p:nvPr/>
        </p:nvGrpSpPr>
        <p:grpSpPr>
          <a:xfrm>
            <a:off x="3022113" y="5785076"/>
            <a:ext cx="811597" cy="884109"/>
            <a:chOff x="3022113" y="5800052"/>
            <a:chExt cx="811597" cy="884109"/>
          </a:xfrm>
        </p:grpSpPr>
        <p:pic>
          <p:nvPicPr>
            <p:cNvPr id="560" name="図 559">
              <a:extLst>
                <a:ext uri="{FF2B5EF4-FFF2-40B4-BE49-F238E27FC236}">
                  <a16:creationId xmlns:a16="http://schemas.microsoft.com/office/drawing/2014/main" id="{33D77865-EC56-7DD5-40D2-0C88CF431509}"/>
                </a:ext>
              </a:extLst>
            </p:cNvPr>
            <p:cNvPicPr>
              <a:picLocks noChangeAspect="1"/>
            </p:cNvPicPr>
            <p:nvPr/>
          </p:nvPicPr>
          <p:blipFill>
            <a:blip r:embed="rId45"/>
            <a:srcRect t="9894" b="18672"/>
            <a:stretch>
              <a:fillRect/>
            </a:stretch>
          </p:blipFill>
          <p:spPr>
            <a:xfrm>
              <a:off x="3154035" y="6282941"/>
              <a:ext cx="537097" cy="302843"/>
            </a:xfrm>
            <a:prstGeom prst="rect">
              <a:avLst/>
            </a:prstGeom>
          </p:spPr>
        </p:pic>
        <p:sp>
          <p:nvSpPr>
            <p:cNvPr id="571" name="Text Box 504">
              <a:extLst>
                <a:ext uri="{FF2B5EF4-FFF2-40B4-BE49-F238E27FC236}">
                  <a16:creationId xmlns:a16="http://schemas.microsoft.com/office/drawing/2014/main" id="{A5DD19EB-C0AA-7084-BF61-9E90766BBBF9}"/>
                </a:ext>
              </a:extLst>
            </p:cNvPr>
            <p:cNvSpPr txBox="1">
              <a:spLocks noChangeArrowheads="1"/>
            </p:cNvSpPr>
            <p:nvPr/>
          </p:nvSpPr>
          <p:spPr bwMode="auto">
            <a:xfrm>
              <a:off x="3062436" y="5961426"/>
              <a:ext cx="730969" cy="30008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defPPr>
                <a:defRPr lang="ja-JP"/>
              </a:defPPr>
              <a:lvl1pPr fontAlgn="base">
                <a:spcBef>
                  <a:spcPct val="0"/>
                </a:spcBef>
                <a:spcAft>
                  <a:spcPct val="0"/>
                </a:spcAft>
                <a:defRPr kumimoji="0" sz="900" b="1">
                  <a:solidFill>
                    <a:srgbClr val="333333"/>
                  </a:solidFill>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pPr algn="ctr"/>
              <a:r>
                <a:rPr lang="ja-JP" altLang="en-US" sz="650" dirty="0"/>
                <a:t>すっきりとした空間に</a:t>
              </a:r>
              <a:endParaRPr lang="en-US" altLang="ja-JP" sz="650" dirty="0"/>
            </a:p>
            <a:p>
              <a:pPr algn="ctr"/>
              <a:r>
                <a:rPr lang="ja-JP" altLang="en-US" sz="650" dirty="0"/>
                <a:t>「  　　</a:t>
              </a:r>
              <a:r>
                <a:rPr lang="ja-JP" altLang="en-US" sz="650" dirty="0">
                  <a:latin typeface="ＭＳ Ｐゴシック" panose="020B0600070205080204" pitchFamily="50" charset="-128"/>
                  <a:ea typeface="ＭＳ Ｐゴシック" panose="020B0600070205080204" pitchFamily="50" charset="-128"/>
                </a:rPr>
                <a:t>ノイズレス蝶番</a:t>
              </a:r>
              <a:endParaRPr lang="en-US" altLang="ja-JP" sz="650" dirty="0">
                <a:latin typeface="ＭＳ Ｐゴシック" panose="020B0600070205080204" pitchFamily="50" charset="-128"/>
                <a:ea typeface="ＭＳ Ｐゴシック" panose="020B0600070205080204" pitchFamily="50" charset="-128"/>
              </a:endParaRPr>
            </a:p>
            <a:p>
              <a:pPr algn="ctr"/>
              <a:r>
                <a:rPr lang="ja-JP" altLang="en-US" sz="650" dirty="0">
                  <a:latin typeface="ＭＳ Ｐゴシック" panose="020B0600070205080204" pitchFamily="50" charset="-128"/>
                  <a:ea typeface="ＭＳ Ｐゴシック" panose="020B0600070205080204" pitchFamily="50" charset="-128"/>
                </a:rPr>
                <a:t>（隠し蝶番）  </a:t>
              </a:r>
              <a:r>
                <a:rPr lang="ja-JP" altLang="en-US" sz="650" dirty="0"/>
                <a:t>」</a:t>
              </a:r>
            </a:p>
          </p:txBody>
        </p:sp>
        <p:pic>
          <p:nvPicPr>
            <p:cNvPr id="64" name="図 63">
              <a:extLst>
                <a:ext uri="{FF2B5EF4-FFF2-40B4-BE49-F238E27FC236}">
                  <a16:creationId xmlns:a16="http://schemas.microsoft.com/office/drawing/2014/main" id="{A350CADF-D2DB-4679-5429-A8A2295FAFD3}"/>
                </a:ext>
              </a:extLst>
            </p:cNvPr>
            <p:cNvPicPr>
              <a:picLocks noChangeAspect="1"/>
            </p:cNvPicPr>
            <p:nvPr/>
          </p:nvPicPr>
          <p:blipFill>
            <a:blip r:embed="rId14"/>
            <a:stretch>
              <a:fillRect/>
            </a:stretch>
          </p:blipFill>
          <p:spPr>
            <a:xfrm>
              <a:off x="3113872" y="6071651"/>
              <a:ext cx="157456" cy="92333"/>
            </a:xfrm>
            <a:prstGeom prst="rect">
              <a:avLst/>
            </a:prstGeom>
          </p:spPr>
        </p:pic>
        <p:sp>
          <p:nvSpPr>
            <p:cNvPr id="14" name="正方形/長方形 13">
              <a:extLst>
                <a:ext uri="{FF2B5EF4-FFF2-40B4-BE49-F238E27FC236}">
                  <a16:creationId xmlns:a16="http://schemas.microsoft.com/office/drawing/2014/main" id="{50DCE36E-9F60-D516-6983-90F50A56246A}"/>
                </a:ext>
              </a:extLst>
            </p:cNvPr>
            <p:cNvSpPr/>
            <p:nvPr/>
          </p:nvSpPr>
          <p:spPr>
            <a:xfrm>
              <a:off x="3022113" y="5835961"/>
              <a:ext cx="811597" cy="9230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C3568D1C-4C50-C8C5-AEAB-059D50C286F2}"/>
                </a:ext>
              </a:extLst>
            </p:cNvPr>
            <p:cNvSpPr txBox="1"/>
            <p:nvPr/>
          </p:nvSpPr>
          <p:spPr>
            <a:xfrm>
              <a:off x="3022114" y="5800052"/>
              <a:ext cx="811596" cy="169277"/>
            </a:xfrm>
            <a:prstGeom prst="rect">
              <a:avLst/>
            </a:prstGeom>
            <a:noFill/>
          </p:spPr>
          <p:txBody>
            <a:bodyPr wrap="square">
              <a:spAutoFit/>
            </a:bodyPr>
            <a:lstStyle/>
            <a:p>
              <a:pPr algn="ctr"/>
              <a:r>
                <a:rPr lang="ja-JP" altLang="en-US" sz="500" b="1" dirty="0"/>
                <a:t>２方枠</a:t>
              </a:r>
              <a:endParaRPr lang="en-US" altLang="ja-JP" sz="500" b="1" dirty="0"/>
            </a:p>
          </p:txBody>
        </p:sp>
        <p:sp>
          <p:nvSpPr>
            <p:cNvPr id="18" name="Text Box 149">
              <a:extLst>
                <a:ext uri="{FF2B5EF4-FFF2-40B4-BE49-F238E27FC236}">
                  <a16:creationId xmlns:a16="http://schemas.microsoft.com/office/drawing/2014/main" id="{19B0D340-3246-FACD-F2C5-4755C15B9C97}"/>
                </a:ext>
              </a:extLst>
            </p:cNvPr>
            <p:cNvSpPr txBox="1">
              <a:spLocks noChangeArrowheads="1"/>
            </p:cNvSpPr>
            <p:nvPr/>
          </p:nvSpPr>
          <p:spPr bwMode="auto">
            <a:xfrm>
              <a:off x="3202184" y="6607217"/>
              <a:ext cx="44995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rPr>
                <a:t>（</a:t>
              </a:r>
              <a:r>
                <a:rPr kumimoji="1" lang="en-US" altLang="ja-JP" sz="500" b="1" i="0" u="none" strike="noStrike" kern="1200" cap="none" spc="0" normalizeH="0" baseline="0" noProof="0" dirty="0">
                  <a:ln>
                    <a:noFill/>
                  </a:ln>
                  <a:solidFill>
                    <a:srgbClr val="0066FF"/>
                  </a:solidFill>
                  <a:effectLst/>
                  <a:uLnTx/>
                  <a:uFillTx/>
                  <a:latin typeface="ＭＳ Ｐゴシック" panose="020B0600070205080204" pitchFamily="50" charset="-128"/>
                  <a:ea typeface="ＭＳ Ｐゴシック" panose="020B0600070205080204" pitchFamily="50" charset="-128"/>
                </a:rPr>
                <a:t>U</a:t>
              </a:r>
              <a:r>
                <a:rPr kumimoji="1" lang="ja-JP" altLang="en-US" sz="500" b="1" i="0" u="none" strike="noStrike" kern="1200" cap="none" spc="0" normalizeH="0" baseline="0" noProof="0" dirty="0">
                  <a:ln>
                    <a:noFill/>
                  </a:ln>
                  <a:solidFill>
                    <a:srgbClr val="0066FF"/>
                  </a:solidFill>
                  <a:effectLst/>
                  <a:uLnTx/>
                  <a:uFillTx/>
                  <a:latin typeface="ＭＳ Ｐゴシック" panose="020B0600070205080204" pitchFamily="50" charset="-128"/>
                  <a:ea typeface="ＭＳ Ｐゴシック" panose="020B0600070205080204" pitchFamily="50" charset="-128"/>
                </a:rPr>
                <a:t>オーダー</a:t>
              </a:r>
              <a:r>
                <a:rPr kumimoji="1" lang="ja-JP" altLang="en-US" sz="5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rPr>
                <a:t>）</a:t>
              </a:r>
              <a:endParaRPr lang="ja-JP" altLang="en-US" sz="500" dirty="0">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334159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4"/>
          <p:cNvSpPr txBox="1">
            <a:spLocks noChangeArrowheads="1"/>
          </p:cNvSpPr>
          <p:nvPr/>
        </p:nvSpPr>
        <p:spPr bwMode="auto">
          <a:xfrm>
            <a:off x="1568450" y="69371"/>
            <a:ext cx="60453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1200" b="1" dirty="0">
                <a:solidFill>
                  <a:prstClr val="white"/>
                </a:solidFill>
              </a:rPr>
              <a:t>　タッチレス自動ドア　</a:t>
            </a:r>
            <a:r>
              <a:rPr lang="en-US" altLang="ja-JP" sz="1200" b="1" dirty="0">
                <a:solidFill>
                  <a:prstClr val="white"/>
                </a:solidFill>
              </a:rPr>
              <a:t>e-</a:t>
            </a:r>
            <a:r>
              <a:rPr lang="en-US" altLang="ja-JP" sz="1200" b="1" dirty="0" err="1">
                <a:solidFill>
                  <a:prstClr val="white"/>
                </a:solidFill>
              </a:rPr>
              <a:t>Kindoor</a:t>
            </a:r>
            <a:r>
              <a:rPr lang="ja-JP" altLang="en-US" sz="1200" b="1" dirty="0">
                <a:solidFill>
                  <a:prstClr val="white"/>
                </a:solidFill>
              </a:rPr>
              <a:t>（イーカインド）　　ベリティス　　</a:t>
            </a:r>
          </a:p>
        </p:txBody>
      </p:sp>
      <p:grpSp>
        <p:nvGrpSpPr>
          <p:cNvPr id="130" name="グループ化 129"/>
          <p:cNvGrpSpPr/>
          <p:nvPr/>
        </p:nvGrpSpPr>
        <p:grpSpPr>
          <a:xfrm>
            <a:off x="1021343" y="4401009"/>
            <a:ext cx="2081333" cy="107722"/>
            <a:chOff x="3595567" y="831708"/>
            <a:chExt cx="2081333" cy="107722"/>
          </a:xfrm>
        </p:grpSpPr>
        <p:sp>
          <p:nvSpPr>
            <p:cNvPr id="131" name="Text Box 291"/>
            <p:cNvSpPr txBox="1">
              <a:spLocks noChangeArrowheads="1"/>
            </p:cNvSpPr>
            <p:nvPr/>
          </p:nvSpPr>
          <p:spPr bwMode="auto">
            <a:xfrm>
              <a:off x="3595567" y="831708"/>
              <a:ext cx="573875"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パネルタイプ</a:t>
              </a:r>
              <a:endParaRPr lang="ja-JP" altLang="en-US" sz="700" dirty="0">
                <a:solidFill>
                  <a:srgbClr val="000000"/>
                </a:solidFill>
                <a:latin typeface="ＭＳ Ｐゴシック" panose="020B0600070205080204" pitchFamily="50" charset="-128"/>
                <a:ea typeface="ＭＳ Ｐゴシック" panose="020B0600070205080204" pitchFamily="50" charset="-128"/>
              </a:endParaRPr>
            </a:p>
          </p:txBody>
        </p:sp>
        <p:cxnSp>
          <p:nvCxnSpPr>
            <p:cNvPr id="132" name="直線コネクタ 131"/>
            <p:cNvCxnSpPr/>
            <p:nvPr/>
          </p:nvCxnSpPr>
          <p:spPr>
            <a:xfrm>
              <a:off x="4229100" y="899160"/>
              <a:ext cx="1447800"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133" name="グループ化 132"/>
          <p:cNvGrpSpPr/>
          <p:nvPr/>
        </p:nvGrpSpPr>
        <p:grpSpPr>
          <a:xfrm>
            <a:off x="3208774" y="4411836"/>
            <a:ext cx="3710186" cy="107722"/>
            <a:chOff x="5782998" y="836122"/>
            <a:chExt cx="3710186" cy="107722"/>
          </a:xfrm>
        </p:grpSpPr>
        <p:sp>
          <p:nvSpPr>
            <p:cNvPr id="134" name="Text Box 291"/>
            <p:cNvSpPr txBox="1">
              <a:spLocks noChangeArrowheads="1"/>
            </p:cNvSpPr>
            <p:nvPr/>
          </p:nvSpPr>
          <p:spPr bwMode="auto">
            <a:xfrm>
              <a:off x="5782998" y="836122"/>
              <a:ext cx="490519"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採光タイプ</a:t>
              </a:r>
            </a:p>
          </p:txBody>
        </p:sp>
        <p:cxnSp>
          <p:nvCxnSpPr>
            <p:cNvPr id="135" name="直線コネクタ 134"/>
            <p:cNvCxnSpPr>
              <a:cxnSpLocks/>
            </p:cNvCxnSpPr>
            <p:nvPr/>
          </p:nvCxnSpPr>
          <p:spPr>
            <a:xfrm>
              <a:off x="6321152" y="899160"/>
              <a:ext cx="3172032"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144" name="グループ化 143"/>
          <p:cNvGrpSpPr/>
          <p:nvPr/>
        </p:nvGrpSpPr>
        <p:grpSpPr>
          <a:xfrm>
            <a:off x="322263" y="4592477"/>
            <a:ext cx="392589" cy="346241"/>
            <a:chOff x="2827338" y="1014252"/>
            <a:chExt cx="392589" cy="346241"/>
          </a:xfrm>
        </p:grpSpPr>
        <p:pic>
          <p:nvPicPr>
            <p:cNvPr id="142" name="図 141"/>
            <p:cNvPicPr>
              <a:picLocks noChangeAspect="1"/>
            </p:cNvPicPr>
            <p:nvPr/>
          </p:nvPicPr>
          <p:blipFill rotWithShape="1">
            <a:blip r:embed="rId2"/>
            <a:srcRect t="-1" r="51834" b="-9992"/>
            <a:stretch/>
          </p:blipFill>
          <p:spPr>
            <a:xfrm>
              <a:off x="2827338" y="1014252"/>
              <a:ext cx="392589" cy="171635"/>
            </a:xfrm>
            <a:prstGeom prst="rect">
              <a:avLst/>
            </a:prstGeom>
          </p:spPr>
        </p:pic>
        <p:pic>
          <p:nvPicPr>
            <p:cNvPr id="143" name="図 142"/>
            <p:cNvPicPr>
              <a:picLocks noChangeAspect="1"/>
            </p:cNvPicPr>
            <p:nvPr/>
          </p:nvPicPr>
          <p:blipFill rotWithShape="1">
            <a:blip r:embed="rId2"/>
            <a:srcRect l="51470" t="-1" r="364" b="-9992"/>
            <a:stretch/>
          </p:blipFill>
          <p:spPr>
            <a:xfrm>
              <a:off x="2827338" y="1188858"/>
              <a:ext cx="392589" cy="171635"/>
            </a:xfrm>
            <a:prstGeom prst="rect">
              <a:avLst/>
            </a:prstGeom>
          </p:spPr>
        </p:pic>
      </p:grpSp>
      <p:grpSp>
        <p:nvGrpSpPr>
          <p:cNvPr id="2" name="グループ化 1">
            <a:extLst>
              <a:ext uri="{FF2B5EF4-FFF2-40B4-BE49-F238E27FC236}">
                <a16:creationId xmlns:a16="http://schemas.microsoft.com/office/drawing/2014/main" id="{6BEEF7F5-FCB2-7885-59C7-5B17141061B7}"/>
              </a:ext>
            </a:extLst>
          </p:cNvPr>
          <p:cNvGrpSpPr/>
          <p:nvPr/>
        </p:nvGrpSpPr>
        <p:grpSpPr>
          <a:xfrm>
            <a:off x="287338" y="666241"/>
            <a:ext cx="9464992" cy="3683231"/>
            <a:chOff x="287338" y="666241"/>
            <a:chExt cx="9464992" cy="3683231"/>
          </a:xfrm>
        </p:grpSpPr>
        <p:grpSp>
          <p:nvGrpSpPr>
            <p:cNvPr id="145" name="グループ化 144"/>
            <p:cNvGrpSpPr/>
            <p:nvPr/>
          </p:nvGrpSpPr>
          <p:grpSpPr>
            <a:xfrm>
              <a:off x="287338" y="855176"/>
              <a:ext cx="687387" cy="347672"/>
              <a:chOff x="287338" y="994876"/>
              <a:chExt cx="687387" cy="347672"/>
            </a:xfrm>
          </p:grpSpPr>
          <p:pic>
            <p:nvPicPr>
              <p:cNvPr id="140" name="図 139"/>
              <p:cNvPicPr>
                <a:picLocks noChangeAspect="1"/>
              </p:cNvPicPr>
              <p:nvPr/>
            </p:nvPicPr>
            <p:blipFill rotWithShape="1">
              <a:blip r:embed="rId3"/>
              <a:srcRect t="1" r="38058" b="-5593"/>
              <a:stretch/>
            </p:blipFill>
            <p:spPr>
              <a:xfrm>
                <a:off x="287338" y="994876"/>
                <a:ext cx="687387" cy="160589"/>
              </a:xfrm>
              <a:prstGeom prst="rect">
                <a:avLst/>
              </a:prstGeom>
            </p:spPr>
          </p:pic>
          <p:pic>
            <p:nvPicPr>
              <p:cNvPr id="141" name="図 140"/>
              <p:cNvPicPr>
                <a:picLocks noChangeAspect="1"/>
              </p:cNvPicPr>
              <p:nvPr/>
            </p:nvPicPr>
            <p:blipFill rotWithShape="1">
              <a:blip r:embed="rId3"/>
              <a:srcRect l="64368" r="-3322" b="-8686"/>
              <a:stretch/>
            </p:blipFill>
            <p:spPr>
              <a:xfrm>
                <a:off x="287338" y="1177256"/>
                <a:ext cx="432274" cy="165292"/>
              </a:xfrm>
              <a:prstGeom prst="rect">
                <a:avLst/>
              </a:prstGeom>
            </p:spPr>
          </p:pic>
        </p:grpSp>
        <p:sp>
          <p:nvSpPr>
            <p:cNvPr id="356" name="Text Box 291">
              <a:extLst>
                <a:ext uri="{FF2B5EF4-FFF2-40B4-BE49-F238E27FC236}">
                  <a16:creationId xmlns:a16="http://schemas.microsoft.com/office/drawing/2014/main" id="{1D036771-A04A-4670-6BA1-45F029A8BFAD}"/>
                </a:ext>
              </a:extLst>
            </p:cNvPr>
            <p:cNvSpPr txBox="1">
              <a:spLocks noChangeArrowheads="1"/>
            </p:cNvSpPr>
            <p:nvPr/>
          </p:nvSpPr>
          <p:spPr bwMode="auto">
            <a:xfrm>
              <a:off x="1047917" y="675989"/>
              <a:ext cx="606905" cy="10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パネルタイプ</a:t>
              </a:r>
              <a:endParaRPr lang="ja-JP" altLang="en-US" sz="700" dirty="0">
                <a:solidFill>
                  <a:srgbClr val="000000"/>
                </a:solidFill>
                <a:latin typeface="ＭＳ Ｐゴシック" panose="020B0600070205080204" pitchFamily="50" charset="-128"/>
                <a:ea typeface="ＭＳ Ｐゴシック" panose="020B0600070205080204" pitchFamily="50" charset="-128"/>
              </a:endParaRPr>
            </a:p>
          </p:txBody>
        </p:sp>
        <p:cxnSp>
          <p:nvCxnSpPr>
            <p:cNvPr id="357" name="直線コネクタ 356">
              <a:extLst>
                <a:ext uri="{FF2B5EF4-FFF2-40B4-BE49-F238E27FC236}">
                  <a16:creationId xmlns:a16="http://schemas.microsoft.com/office/drawing/2014/main" id="{42D5A17A-F1DF-88EE-A6F3-3105941C9DA0}"/>
                </a:ext>
              </a:extLst>
            </p:cNvPr>
            <p:cNvCxnSpPr>
              <a:cxnSpLocks/>
            </p:cNvCxnSpPr>
            <p:nvPr/>
          </p:nvCxnSpPr>
          <p:spPr>
            <a:xfrm>
              <a:off x="1732151" y="740789"/>
              <a:ext cx="1241733"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sp>
          <p:nvSpPr>
            <p:cNvPr id="358" name="Text Box 291">
              <a:extLst>
                <a:ext uri="{FF2B5EF4-FFF2-40B4-BE49-F238E27FC236}">
                  <a16:creationId xmlns:a16="http://schemas.microsoft.com/office/drawing/2014/main" id="{CC396A95-0937-8281-BFC3-0BA745EEA054}"/>
                </a:ext>
              </a:extLst>
            </p:cNvPr>
            <p:cNvSpPr txBox="1">
              <a:spLocks noChangeArrowheads="1"/>
            </p:cNvSpPr>
            <p:nvPr/>
          </p:nvSpPr>
          <p:spPr bwMode="auto">
            <a:xfrm>
              <a:off x="3331499" y="680230"/>
              <a:ext cx="518752" cy="10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採光タイプ</a:t>
              </a:r>
            </a:p>
          </p:txBody>
        </p:sp>
        <p:cxnSp>
          <p:nvCxnSpPr>
            <p:cNvPr id="359" name="直線コネクタ 358">
              <a:extLst>
                <a:ext uri="{FF2B5EF4-FFF2-40B4-BE49-F238E27FC236}">
                  <a16:creationId xmlns:a16="http://schemas.microsoft.com/office/drawing/2014/main" id="{11D74B8B-AE4C-29DB-5F18-9D1D552C65D5}"/>
                </a:ext>
              </a:extLst>
            </p:cNvPr>
            <p:cNvCxnSpPr>
              <a:cxnSpLocks/>
            </p:cNvCxnSpPr>
            <p:nvPr/>
          </p:nvCxnSpPr>
          <p:spPr>
            <a:xfrm>
              <a:off x="3901288" y="740789"/>
              <a:ext cx="3604994"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pic>
          <p:nvPicPr>
            <p:cNvPr id="360" name="図 359" descr="背景パターン&#10;&#10;AI 生成コンテンツは誤りを含む可能性があります。">
              <a:extLst>
                <a:ext uri="{FF2B5EF4-FFF2-40B4-BE49-F238E27FC236}">
                  <a16:creationId xmlns:a16="http://schemas.microsoft.com/office/drawing/2014/main" id="{65F51A6B-AA72-9DD8-12B7-B081061D611C}"/>
                </a:ext>
              </a:extLst>
            </p:cNvPr>
            <p:cNvPicPr>
              <a:picLocks noChangeAspect="1"/>
            </p:cNvPicPr>
            <p:nvPr/>
          </p:nvPicPr>
          <p:blipFill>
            <a:blip r:embed="rId4"/>
            <a:stretch>
              <a:fillRect/>
            </a:stretch>
          </p:blipFill>
          <p:spPr>
            <a:xfrm>
              <a:off x="4778113" y="824903"/>
              <a:ext cx="587154" cy="1490521"/>
            </a:xfrm>
            <a:prstGeom prst="rect">
              <a:avLst/>
            </a:prstGeom>
          </p:spPr>
        </p:pic>
        <p:pic>
          <p:nvPicPr>
            <p:cNvPr id="361" name="図 360" descr="背景パターン&#10;&#10;AI 生成コンテンツは誤りを含む可能性があります。">
              <a:extLst>
                <a:ext uri="{FF2B5EF4-FFF2-40B4-BE49-F238E27FC236}">
                  <a16:creationId xmlns:a16="http://schemas.microsoft.com/office/drawing/2014/main" id="{90BB2699-FBB4-2DE5-F621-9FB8C33AF32E}"/>
                </a:ext>
              </a:extLst>
            </p:cNvPr>
            <p:cNvPicPr>
              <a:picLocks noChangeAspect="1"/>
            </p:cNvPicPr>
            <p:nvPr/>
          </p:nvPicPr>
          <p:blipFill>
            <a:blip r:embed="rId5"/>
            <a:stretch>
              <a:fillRect/>
            </a:stretch>
          </p:blipFill>
          <p:spPr>
            <a:xfrm>
              <a:off x="5504525" y="827388"/>
              <a:ext cx="587154" cy="1490521"/>
            </a:xfrm>
            <a:prstGeom prst="rect">
              <a:avLst/>
            </a:prstGeom>
          </p:spPr>
        </p:pic>
        <p:pic>
          <p:nvPicPr>
            <p:cNvPr id="362" name="図 361" descr="ドアが開いている&#10;&#10;AI 生成コンテンツは誤りを含む可能性があります。">
              <a:extLst>
                <a:ext uri="{FF2B5EF4-FFF2-40B4-BE49-F238E27FC236}">
                  <a16:creationId xmlns:a16="http://schemas.microsoft.com/office/drawing/2014/main" id="{0C317683-D584-F972-02EC-DAE4567D7C24}"/>
                </a:ext>
              </a:extLst>
            </p:cNvPr>
            <p:cNvPicPr>
              <a:picLocks noChangeAspect="1"/>
            </p:cNvPicPr>
            <p:nvPr/>
          </p:nvPicPr>
          <p:blipFill>
            <a:blip r:embed="rId6"/>
            <a:stretch>
              <a:fillRect/>
            </a:stretch>
          </p:blipFill>
          <p:spPr>
            <a:xfrm>
              <a:off x="1728035" y="826762"/>
              <a:ext cx="587154" cy="1490521"/>
            </a:xfrm>
            <a:prstGeom prst="rect">
              <a:avLst/>
            </a:prstGeom>
          </p:spPr>
        </p:pic>
        <p:pic>
          <p:nvPicPr>
            <p:cNvPr id="363" name="図 362" descr="座る, シャワー, ドア, ガラス が含まれている画像&#10;&#10;AI 生成コンテンツは誤りを含む可能性があります。">
              <a:extLst>
                <a:ext uri="{FF2B5EF4-FFF2-40B4-BE49-F238E27FC236}">
                  <a16:creationId xmlns:a16="http://schemas.microsoft.com/office/drawing/2014/main" id="{3E59BBFC-A4DC-022D-BC91-65FB0905876D}"/>
                </a:ext>
              </a:extLst>
            </p:cNvPr>
            <p:cNvPicPr>
              <a:picLocks noChangeAspect="1"/>
            </p:cNvPicPr>
            <p:nvPr/>
          </p:nvPicPr>
          <p:blipFill>
            <a:blip r:embed="rId7"/>
            <a:stretch>
              <a:fillRect/>
            </a:stretch>
          </p:blipFill>
          <p:spPr>
            <a:xfrm>
              <a:off x="3315610" y="826649"/>
              <a:ext cx="587154" cy="1490521"/>
            </a:xfrm>
            <a:prstGeom prst="rect">
              <a:avLst/>
            </a:prstGeom>
          </p:spPr>
        </p:pic>
        <p:pic>
          <p:nvPicPr>
            <p:cNvPr id="364" name="図 363" descr="背景パターン&#10;&#10;AI 生成コンテンツは誤りを含む可能性があります。">
              <a:extLst>
                <a:ext uri="{FF2B5EF4-FFF2-40B4-BE49-F238E27FC236}">
                  <a16:creationId xmlns:a16="http://schemas.microsoft.com/office/drawing/2014/main" id="{7B6DFE5B-FDE1-262D-EBC3-84253A25B3FF}"/>
                </a:ext>
              </a:extLst>
            </p:cNvPr>
            <p:cNvPicPr>
              <a:picLocks noChangeAspect="1"/>
            </p:cNvPicPr>
            <p:nvPr/>
          </p:nvPicPr>
          <p:blipFill>
            <a:blip r:embed="rId8"/>
            <a:stretch>
              <a:fillRect/>
            </a:stretch>
          </p:blipFill>
          <p:spPr>
            <a:xfrm>
              <a:off x="4047908" y="828034"/>
              <a:ext cx="587154" cy="1490521"/>
            </a:xfrm>
            <a:prstGeom prst="rect">
              <a:avLst/>
            </a:prstGeom>
          </p:spPr>
        </p:pic>
        <p:pic>
          <p:nvPicPr>
            <p:cNvPr id="365" name="図 364" descr="シャワーカーテンが閉まっている&#10;&#10;AI 生成コンテンツは誤りを含む可能性があります。">
              <a:extLst>
                <a:ext uri="{FF2B5EF4-FFF2-40B4-BE49-F238E27FC236}">
                  <a16:creationId xmlns:a16="http://schemas.microsoft.com/office/drawing/2014/main" id="{A7FD7FE5-A179-24B2-68D5-A1581AFA0406}"/>
                </a:ext>
              </a:extLst>
            </p:cNvPr>
            <p:cNvPicPr>
              <a:picLocks noChangeAspect="1"/>
            </p:cNvPicPr>
            <p:nvPr/>
          </p:nvPicPr>
          <p:blipFill>
            <a:blip r:embed="rId9"/>
            <a:stretch>
              <a:fillRect/>
            </a:stretch>
          </p:blipFill>
          <p:spPr>
            <a:xfrm>
              <a:off x="1000426" y="826063"/>
              <a:ext cx="587154" cy="1490521"/>
            </a:xfrm>
            <a:prstGeom prst="rect">
              <a:avLst/>
            </a:prstGeom>
          </p:spPr>
        </p:pic>
        <p:pic>
          <p:nvPicPr>
            <p:cNvPr id="366" name="図 365" descr="シャワーカーテンが閉まっている&#10;&#10;AI 生成コンテンツは誤りを含む可能性があります。">
              <a:extLst>
                <a:ext uri="{FF2B5EF4-FFF2-40B4-BE49-F238E27FC236}">
                  <a16:creationId xmlns:a16="http://schemas.microsoft.com/office/drawing/2014/main" id="{A01DC184-3BC5-12CE-5432-BD3EF9588111}"/>
                </a:ext>
              </a:extLst>
            </p:cNvPr>
            <p:cNvPicPr>
              <a:picLocks noChangeAspect="1"/>
            </p:cNvPicPr>
            <p:nvPr/>
          </p:nvPicPr>
          <p:blipFill>
            <a:blip r:embed="rId10"/>
            <a:stretch>
              <a:fillRect/>
            </a:stretch>
          </p:blipFill>
          <p:spPr>
            <a:xfrm>
              <a:off x="6222175" y="832301"/>
              <a:ext cx="587154" cy="1490521"/>
            </a:xfrm>
            <a:prstGeom prst="rect">
              <a:avLst/>
            </a:prstGeom>
          </p:spPr>
        </p:pic>
        <p:pic>
          <p:nvPicPr>
            <p:cNvPr id="367" name="図 366" descr="ドアの隙間から顔を出している&#10;&#10;AI 生成コンテンツは誤りを含む可能性があります。">
              <a:extLst>
                <a:ext uri="{FF2B5EF4-FFF2-40B4-BE49-F238E27FC236}">
                  <a16:creationId xmlns:a16="http://schemas.microsoft.com/office/drawing/2014/main" id="{F23A6181-3429-565B-6ECA-AC184A21CDD1}"/>
                </a:ext>
              </a:extLst>
            </p:cNvPr>
            <p:cNvPicPr>
              <a:picLocks noChangeAspect="1"/>
            </p:cNvPicPr>
            <p:nvPr/>
          </p:nvPicPr>
          <p:blipFill>
            <a:blip r:embed="rId11"/>
            <a:stretch>
              <a:fillRect/>
            </a:stretch>
          </p:blipFill>
          <p:spPr>
            <a:xfrm>
              <a:off x="2424988" y="826761"/>
              <a:ext cx="587154" cy="1490521"/>
            </a:xfrm>
            <a:prstGeom prst="rect">
              <a:avLst/>
            </a:prstGeom>
          </p:spPr>
        </p:pic>
        <p:sp>
          <p:nvSpPr>
            <p:cNvPr id="368" name="Text Box 283">
              <a:extLst>
                <a:ext uri="{FF2B5EF4-FFF2-40B4-BE49-F238E27FC236}">
                  <a16:creationId xmlns:a16="http://schemas.microsoft.com/office/drawing/2014/main" id="{E6B4F0E2-F16C-6584-A6A4-D2C0792E5CA3}"/>
                </a:ext>
              </a:extLst>
            </p:cNvPr>
            <p:cNvSpPr txBox="1">
              <a:spLocks noChangeArrowheads="1"/>
            </p:cNvSpPr>
            <p:nvPr/>
          </p:nvSpPr>
          <p:spPr bwMode="auto">
            <a:xfrm>
              <a:off x="1037208" y="2355688"/>
              <a:ext cx="134163" cy="92333"/>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PA</a:t>
              </a:r>
            </a:p>
          </p:txBody>
        </p:sp>
        <p:sp>
          <p:nvSpPr>
            <p:cNvPr id="369" name="Text Box 283">
              <a:extLst>
                <a:ext uri="{FF2B5EF4-FFF2-40B4-BE49-F238E27FC236}">
                  <a16:creationId xmlns:a16="http://schemas.microsoft.com/office/drawing/2014/main" id="{76A58EE4-25F7-B07C-B7FF-4A5D1A12F30D}"/>
                </a:ext>
              </a:extLst>
            </p:cNvPr>
            <p:cNvSpPr txBox="1">
              <a:spLocks noChangeArrowheads="1"/>
            </p:cNvSpPr>
            <p:nvPr/>
          </p:nvSpPr>
          <p:spPr bwMode="auto">
            <a:xfrm>
              <a:off x="1719620" y="2355688"/>
              <a:ext cx="134163" cy="92333"/>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PD</a:t>
              </a:r>
            </a:p>
          </p:txBody>
        </p:sp>
        <p:sp>
          <p:nvSpPr>
            <p:cNvPr id="370" name="Text Box 283">
              <a:extLst>
                <a:ext uri="{FF2B5EF4-FFF2-40B4-BE49-F238E27FC236}">
                  <a16:creationId xmlns:a16="http://schemas.microsoft.com/office/drawing/2014/main" id="{0A281356-8F5D-7D5A-1B53-2AAE5E4EF1D2}"/>
                </a:ext>
              </a:extLst>
            </p:cNvPr>
            <p:cNvSpPr txBox="1">
              <a:spLocks noChangeArrowheads="1"/>
            </p:cNvSpPr>
            <p:nvPr/>
          </p:nvSpPr>
          <p:spPr bwMode="auto">
            <a:xfrm>
              <a:off x="2446350" y="2355688"/>
              <a:ext cx="134163" cy="92333"/>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KE</a:t>
              </a:r>
            </a:p>
          </p:txBody>
        </p:sp>
        <p:sp>
          <p:nvSpPr>
            <p:cNvPr id="371" name="Text Box 283">
              <a:extLst>
                <a:ext uri="{FF2B5EF4-FFF2-40B4-BE49-F238E27FC236}">
                  <a16:creationId xmlns:a16="http://schemas.microsoft.com/office/drawing/2014/main" id="{EC4789DB-D1A4-5B2E-45EF-CBF10069B406}"/>
                </a:ext>
              </a:extLst>
            </p:cNvPr>
            <p:cNvSpPr txBox="1">
              <a:spLocks noChangeArrowheads="1"/>
            </p:cNvSpPr>
            <p:nvPr/>
          </p:nvSpPr>
          <p:spPr bwMode="auto">
            <a:xfrm>
              <a:off x="5518279" y="2355688"/>
              <a:ext cx="134163" cy="92333"/>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WC</a:t>
              </a:r>
            </a:p>
          </p:txBody>
        </p:sp>
        <p:sp>
          <p:nvSpPr>
            <p:cNvPr id="372" name="Text Box 283">
              <a:extLst>
                <a:ext uri="{FF2B5EF4-FFF2-40B4-BE49-F238E27FC236}">
                  <a16:creationId xmlns:a16="http://schemas.microsoft.com/office/drawing/2014/main" id="{0ADC3999-1818-8A60-0CB3-F1BFF0E4D2FC}"/>
                </a:ext>
              </a:extLst>
            </p:cNvPr>
            <p:cNvSpPr txBox="1">
              <a:spLocks noChangeArrowheads="1"/>
            </p:cNvSpPr>
            <p:nvPr/>
          </p:nvSpPr>
          <p:spPr bwMode="auto">
            <a:xfrm>
              <a:off x="6226088" y="2355688"/>
              <a:ext cx="134163" cy="92333"/>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LA</a:t>
              </a:r>
            </a:p>
          </p:txBody>
        </p:sp>
        <p:sp>
          <p:nvSpPr>
            <p:cNvPr id="373" name="Text Box 283">
              <a:extLst>
                <a:ext uri="{FF2B5EF4-FFF2-40B4-BE49-F238E27FC236}">
                  <a16:creationId xmlns:a16="http://schemas.microsoft.com/office/drawing/2014/main" id="{72614FB5-5D85-E8CA-0F3D-2C6084B0C8A9}"/>
                </a:ext>
              </a:extLst>
            </p:cNvPr>
            <p:cNvSpPr txBox="1">
              <a:spLocks noChangeArrowheads="1"/>
            </p:cNvSpPr>
            <p:nvPr/>
          </p:nvSpPr>
          <p:spPr bwMode="auto">
            <a:xfrm>
              <a:off x="4783380" y="2355688"/>
              <a:ext cx="134163" cy="92333"/>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WB</a:t>
              </a:r>
            </a:p>
          </p:txBody>
        </p:sp>
        <p:sp>
          <p:nvSpPr>
            <p:cNvPr id="374" name="Text Box 283">
              <a:extLst>
                <a:ext uri="{FF2B5EF4-FFF2-40B4-BE49-F238E27FC236}">
                  <a16:creationId xmlns:a16="http://schemas.microsoft.com/office/drawing/2014/main" id="{0345FFA7-A719-1526-1A9D-DEB0C765DABE}"/>
                </a:ext>
              </a:extLst>
            </p:cNvPr>
            <p:cNvSpPr txBox="1">
              <a:spLocks noChangeArrowheads="1"/>
            </p:cNvSpPr>
            <p:nvPr/>
          </p:nvSpPr>
          <p:spPr bwMode="auto">
            <a:xfrm>
              <a:off x="3399497" y="2355688"/>
              <a:ext cx="134163" cy="92333"/>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SB</a:t>
              </a:r>
            </a:p>
          </p:txBody>
        </p:sp>
        <p:sp>
          <p:nvSpPr>
            <p:cNvPr id="375" name="Text Box 283">
              <a:extLst>
                <a:ext uri="{FF2B5EF4-FFF2-40B4-BE49-F238E27FC236}">
                  <a16:creationId xmlns:a16="http://schemas.microsoft.com/office/drawing/2014/main" id="{4464CF52-E1A4-D063-FCF6-D598DF922CCF}"/>
                </a:ext>
              </a:extLst>
            </p:cNvPr>
            <p:cNvSpPr txBox="1">
              <a:spLocks noChangeArrowheads="1"/>
            </p:cNvSpPr>
            <p:nvPr/>
          </p:nvSpPr>
          <p:spPr bwMode="auto">
            <a:xfrm>
              <a:off x="4107305" y="2355688"/>
              <a:ext cx="134163" cy="92333"/>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SC</a:t>
              </a:r>
            </a:p>
          </p:txBody>
        </p:sp>
        <p:sp>
          <p:nvSpPr>
            <p:cNvPr id="376" name="正方形/長方形 375">
              <a:extLst>
                <a:ext uri="{FF2B5EF4-FFF2-40B4-BE49-F238E27FC236}">
                  <a16:creationId xmlns:a16="http://schemas.microsoft.com/office/drawing/2014/main" id="{128946FD-A003-F7FB-F1AF-2944A1E21B71}"/>
                </a:ext>
              </a:extLst>
            </p:cNvPr>
            <p:cNvSpPr/>
            <p:nvPr/>
          </p:nvSpPr>
          <p:spPr>
            <a:xfrm>
              <a:off x="6834115" y="2367915"/>
              <a:ext cx="177571" cy="10370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94" name="図 393" descr="ドアの横の窓&#10;&#10;AI 生成コンテンツは誤りを含む可能性があります。">
              <a:extLst>
                <a:ext uri="{FF2B5EF4-FFF2-40B4-BE49-F238E27FC236}">
                  <a16:creationId xmlns:a16="http://schemas.microsoft.com/office/drawing/2014/main" id="{6D17B30D-D659-8CC5-EEDB-340CFBF19CB3}"/>
                </a:ext>
              </a:extLst>
            </p:cNvPr>
            <p:cNvPicPr>
              <a:picLocks noChangeAspect="1"/>
            </p:cNvPicPr>
            <p:nvPr/>
          </p:nvPicPr>
          <p:blipFill>
            <a:blip r:embed="rId12"/>
            <a:stretch>
              <a:fillRect/>
            </a:stretch>
          </p:blipFill>
          <p:spPr>
            <a:xfrm>
              <a:off x="1016159" y="2737724"/>
              <a:ext cx="587154" cy="1490521"/>
            </a:xfrm>
            <a:prstGeom prst="rect">
              <a:avLst/>
            </a:prstGeom>
          </p:spPr>
        </p:pic>
        <p:sp>
          <p:nvSpPr>
            <p:cNvPr id="395" name="Text Box 283">
              <a:extLst>
                <a:ext uri="{FF2B5EF4-FFF2-40B4-BE49-F238E27FC236}">
                  <a16:creationId xmlns:a16="http://schemas.microsoft.com/office/drawing/2014/main" id="{10C60AA8-2981-58EC-02F6-B1A306BE48BD}"/>
                </a:ext>
              </a:extLst>
            </p:cNvPr>
            <p:cNvSpPr txBox="1">
              <a:spLocks noChangeArrowheads="1"/>
            </p:cNvSpPr>
            <p:nvPr/>
          </p:nvSpPr>
          <p:spPr bwMode="auto">
            <a:xfrm>
              <a:off x="1008718" y="4257139"/>
              <a:ext cx="134163" cy="92333"/>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KD</a:t>
              </a:r>
            </a:p>
          </p:txBody>
        </p:sp>
        <p:sp>
          <p:nvSpPr>
            <p:cNvPr id="378" name="Text Box 291">
              <a:extLst>
                <a:ext uri="{FF2B5EF4-FFF2-40B4-BE49-F238E27FC236}">
                  <a16:creationId xmlns:a16="http://schemas.microsoft.com/office/drawing/2014/main" id="{70DD3EBA-97AE-C5B1-EE9C-B0AA0EBE1BE5}"/>
                </a:ext>
              </a:extLst>
            </p:cNvPr>
            <p:cNvSpPr txBox="1">
              <a:spLocks noChangeArrowheads="1"/>
            </p:cNvSpPr>
            <p:nvPr/>
          </p:nvSpPr>
          <p:spPr bwMode="auto">
            <a:xfrm>
              <a:off x="1019724" y="2573307"/>
              <a:ext cx="606905" cy="10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採光タイプ</a:t>
              </a:r>
              <a:endParaRPr lang="ja-JP" altLang="en-US" sz="700" dirty="0">
                <a:solidFill>
                  <a:srgbClr val="000000"/>
                </a:solidFill>
                <a:latin typeface="ＭＳ Ｐゴシック" panose="020B0600070205080204" pitchFamily="50" charset="-128"/>
                <a:ea typeface="ＭＳ Ｐゴシック" panose="020B0600070205080204" pitchFamily="50" charset="-128"/>
              </a:endParaRPr>
            </a:p>
          </p:txBody>
        </p:sp>
        <p:cxnSp>
          <p:nvCxnSpPr>
            <p:cNvPr id="379" name="直線コネクタ 378">
              <a:extLst>
                <a:ext uri="{FF2B5EF4-FFF2-40B4-BE49-F238E27FC236}">
                  <a16:creationId xmlns:a16="http://schemas.microsoft.com/office/drawing/2014/main" id="{38782675-4DE8-8F25-034E-7E32EC2B9597}"/>
                </a:ext>
              </a:extLst>
            </p:cNvPr>
            <p:cNvCxnSpPr>
              <a:cxnSpLocks/>
            </p:cNvCxnSpPr>
            <p:nvPr/>
          </p:nvCxnSpPr>
          <p:spPr>
            <a:xfrm>
              <a:off x="1533097" y="2648545"/>
              <a:ext cx="1450852"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pic>
          <p:nvPicPr>
            <p:cNvPr id="380" name="図 379" descr="ドアが開いている&#10;&#10;AI 生成コンテンツは誤りを含む可能性があります。">
              <a:extLst>
                <a:ext uri="{FF2B5EF4-FFF2-40B4-BE49-F238E27FC236}">
                  <a16:creationId xmlns:a16="http://schemas.microsoft.com/office/drawing/2014/main" id="{C95AABC2-742A-733E-0436-E7A128676193}"/>
                </a:ext>
              </a:extLst>
            </p:cNvPr>
            <p:cNvPicPr>
              <a:picLocks noChangeAspect="1"/>
            </p:cNvPicPr>
            <p:nvPr/>
          </p:nvPicPr>
          <p:blipFill>
            <a:blip r:embed="rId13"/>
            <a:stretch>
              <a:fillRect/>
            </a:stretch>
          </p:blipFill>
          <p:spPr>
            <a:xfrm>
              <a:off x="7743453" y="821327"/>
              <a:ext cx="587154" cy="1490520"/>
            </a:xfrm>
            <a:prstGeom prst="rect">
              <a:avLst/>
            </a:prstGeom>
          </p:spPr>
        </p:pic>
        <p:pic>
          <p:nvPicPr>
            <p:cNvPr id="381" name="図 380" descr="屋内, 家具, 座る, シャワー が含まれている画像&#10;&#10;AI 生成コンテンツは誤りを含む可能性があります。">
              <a:extLst>
                <a:ext uri="{FF2B5EF4-FFF2-40B4-BE49-F238E27FC236}">
                  <a16:creationId xmlns:a16="http://schemas.microsoft.com/office/drawing/2014/main" id="{9589D1A2-B275-23C7-1574-E2CCEA9764E6}"/>
                </a:ext>
              </a:extLst>
            </p:cNvPr>
            <p:cNvPicPr>
              <a:picLocks noChangeAspect="1"/>
            </p:cNvPicPr>
            <p:nvPr/>
          </p:nvPicPr>
          <p:blipFill>
            <a:blip r:embed="rId14"/>
            <a:stretch>
              <a:fillRect/>
            </a:stretch>
          </p:blipFill>
          <p:spPr>
            <a:xfrm>
              <a:off x="9160338" y="813375"/>
              <a:ext cx="591992" cy="1502801"/>
            </a:xfrm>
            <a:prstGeom prst="rect">
              <a:avLst/>
            </a:prstGeom>
          </p:spPr>
        </p:pic>
        <p:pic>
          <p:nvPicPr>
            <p:cNvPr id="382" name="図 381" descr="木製のドア&#10;&#10;AI 生成コンテンツは誤りを含む可能性があります。">
              <a:extLst>
                <a:ext uri="{FF2B5EF4-FFF2-40B4-BE49-F238E27FC236}">
                  <a16:creationId xmlns:a16="http://schemas.microsoft.com/office/drawing/2014/main" id="{C1AAAB2F-159A-6CAF-28D2-3B59468D819D}"/>
                </a:ext>
              </a:extLst>
            </p:cNvPr>
            <p:cNvPicPr>
              <a:picLocks noChangeAspect="1"/>
            </p:cNvPicPr>
            <p:nvPr/>
          </p:nvPicPr>
          <p:blipFill>
            <a:blip r:embed="rId15"/>
            <a:stretch>
              <a:fillRect/>
            </a:stretch>
          </p:blipFill>
          <p:spPr>
            <a:xfrm>
              <a:off x="8466902" y="811999"/>
              <a:ext cx="584471" cy="1490671"/>
            </a:xfrm>
            <a:prstGeom prst="rect">
              <a:avLst/>
            </a:prstGeom>
          </p:spPr>
        </p:pic>
        <p:pic>
          <p:nvPicPr>
            <p:cNvPr id="383" name="図 382" descr="ドアが開いている&#10;&#10;AI 生成コンテンツは誤りを含む可能性があります。">
              <a:extLst>
                <a:ext uri="{FF2B5EF4-FFF2-40B4-BE49-F238E27FC236}">
                  <a16:creationId xmlns:a16="http://schemas.microsoft.com/office/drawing/2014/main" id="{0DC43DC7-4116-170D-2DF4-305D33DE4EA0}"/>
                </a:ext>
              </a:extLst>
            </p:cNvPr>
            <p:cNvPicPr>
              <a:picLocks noChangeAspect="1"/>
            </p:cNvPicPr>
            <p:nvPr/>
          </p:nvPicPr>
          <p:blipFill>
            <a:blip r:embed="rId16"/>
            <a:stretch>
              <a:fillRect/>
            </a:stretch>
          </p:blipFill>
          <p:spPr>
            <a:xfrm>
              <a:off x="2366387" y="2734609"/>
              <a:ext cx="587154" cy="1490520"/>
            </a:xfrm>
            <a:prstGeom prst="rect">
              <a:avLst/>
            </a:prstGeom>
          </p:spPr>
        </p:pic>
        <p:pic>
          <p:nvPicPr>
            <p:cNvPr id="384" name="図 383" descr="シャワーカーテンが閉まっている&#10;&#10;AI 生成コンテンツは誤りを含む可能性があります。">
              <a:extLst>
                <a:ext uri="{FF2B5EF4-FFF2-40B4-BE49-F238E27FC236}">
                  <a16:creationId xmlns:a16="http://schemas.microsoft.com/office/drawing/2014/main" id="{D832B30D-01A4-5799-E13D-9D6735D8B7D6}"/>
                </a:ext>
              </a:extLst>
            </p:cNvPr>
            <p:cNvPicPr>
              <a:picLocks noChangeAspect="1"/>
            </p:cNvPicPr>
            <p:nvPr/>
          </p:nvPicPr>
          <p:blipFill>
            <a:blip r:embed="rId17"/>
            <a:stretch>
              <a:fillRect/>
            </a:stretch>
          </p:blipFill>
          <p:spPr>
            <a:xfrm>
              <a:off x="1703010" y="2734609"/>
              <a:ext cx="587154" cy="1490520"/>
            </a:xfrm>
            <a:prstGeom prst="rect">
              <a:avLst/>
            </a:prstGeom>
          </p:spPr>
        </p:pic>
        <p:sp>
          <p:nvSpPr>
            <p:cNvPr id="385" name="Text Box 283">
              <a:extLst>
                <a:ext uri="{FF2B5EF4-FFF2-40B4-BE49-F238E27FC236}">
                  <a16:creationId xmlns:a16="http://schemas.microsoft.com/office/drawing/2014/main" id="{458B98D4-3512-CBE7-CAE4-E15AE7D87BED}"/>
                </a:ext>
              </a:extLst>
            </p:cNvPr>
            <p:cNvSpPr txBox="1">
              <a:spLocks noChangeArrowheads="1"/>
            </p:cNvSpPr>
            <p:nvPr/>
          </p:nvSpPr>
          <p:spPr bwMode="auto">
            <a:xfrm>
              <a:off x="7804064" y="2341699"/>
              <a:ext cx="134163" cy="92333"/>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LD</a:t>
              </a:r>
            </a:p>
          </p:txBody>
        </p:sp>
        <p:sp>
          <p:nvSpPr>
            <p:cNvPr id="386" name="Text Box 283">
              <a:extLst>
                <a:ext uri="{FF2B5EF4-FFF2-40B4-BE49-F238E27FC236}">
                  <a16:creationId xmlns:a16="http://schemas.microsoft.com/office/drawing/2014/main" id="{BF242832-F6F9-139A-C30C-442B516EBF9A}"/>
                </a:ext>
              </a:extLst>
            </p:cNvPr>
            <p:cNvSpPr txBox="1">
              <a:spLocks noChangeArrowheads="1"/>
            </p:cNvSpPr>
            <p:nvPr/>
          </p:nvSpPr>
          <p:spPr bwMode="auto">
            <a:xfrm>
              <a:off x="8515994" y="2341699"/>
              <a:ext cx="134163" cy="92333"/>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MC</a:t>
              </a:r>
            </a:p>
          </p:txBody>
        </p:sp>
        <p:sp>
          <p:nvSpPr>
            <p:cNvPr id="387" name="Text Box 283">
              <a:extLst>
                <a:ext uri="{FF2B5EF4-FFF2-40B4-BE49-F238E27FC236}">
                  <a16:creationId xmlns:a16="http://schemas.microsoft.com/office/drawing/2014/main" id="{27C78F2F-46BE-55A6-4BE3-1CA83C165A92}"/>
                </a:ext>
              </a:extLst>
            </p:cNvPr>
            <p:cNvSpPr txBox="1">
              <a:spLocks noChangeArrowheads="1"/>
            </p:cNvSpPr>
            <p:nvPr/>
          </p:nvSpPr>
          <p:spPr bwMode="auto">
            <a:xfrm>
              <a:off x="9189256" y="2341699"/>
              <a:ext cx="134163" cy="92333"/>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KC</a:t>
              </a:r>
            </a:p>
          </p:txBody>
        </p:sp>
        <p:sp>
          <p:nvSpPr>
            <p:cNvPr id="388" name="Text Box 283">
              <a:extLst>
                <a:ext uri="{FF2B5EF4-FFF2-40B4-BE49-F238E27FC236}">
                  <a16:creationId xmlns:a16="http://schemas.microsoft.com/office/drawing/2014/main" id="{2738C5D0-2ED2-77B4-E87F-1E8B297E1DC6}"/>
                </a:ext>
              </a:extLst>
            </p:cNvPr>
            <p:cNvSpPr txBox="1">
              <a:spLocks noChangeArrowheads="1"/>
            </p:cNvSpPr>
            <p:nvPr/>
          </p:nvSpPr>
          <p:spPr bwMode="auto">
            <a:xfrm>
              <a:off x="2366387" y="4254024"/>
              <a:ext cx="134163" cy="92333"/>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LB</a:t>
              </a:r>
            </a:p>
          </p:txBody>
        </p:sp>
        <p:sp>
          <p:nvSpPr>
            <p:cNvPr id="389" name="Text Box 283">
              <a:extLst>
                <a:ext uri="{FF2B5EF4-FFF2-40B4-BE49-F238E27FC236}">
                  <a16:creationId xmlns:a16="http://schemas.microsoft.com/office/drawing/2014/main" id="{E7B96B9E-0964-E2DF-B805-8FF0D757F305}"/>
                </a:ext>
              </a:extLst>
            </p:cNvPr>
            <p:cNvSpPr txBox="1">
              <a:spLocks noChangeArrowheads="1"/>
            </p:cNvSpPr>
            <p:nvPr/>
          </p:nvSpPr>
          <p:spPr bwMode="auto">
            <a:xfrm>
              <a:off x="1699668" y="4253864"/>
              <a:ext cx="134163" cy="92651"/>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MK</a:t>
              </a:r>
            </a:p>
          </p:txBody>
        </p:sp>
        <p:sp>
          <p:nvSpPr>
            <p:cNvPr id="390" name="Text Box 291">
              <a:extLst>
                <a:ext uri="{FF2B5EF4-FFF2-40B4-BE49-F238E27FC236}">
                  <a16:creationId xmlns:a16="http://schemas.microsoft.com/office/drawing/2014/main" id="{3DC38A57-19A1-64C3-840F-5CAEBA7B7103}"/>
                </a:ext>
              </a:extLst>
            </p:cNvPr>
            <p:cNvSpPr txBox="1">
              <a:spLocks noChangeArrowheads="1"/>
            </p:cNvSpPr>
            <p:nvPr/>
          </p:nvSpPr>
          <p:spPr bwMode="auto">
            <a:xfrm>
              <a:off x="7725896" y="666241"/>
              <a:ext cx="518752" cy="10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採光タイプ</a:t>
              </a:r>
            </a:p>
          </p:txBody>
        </p:sp>
        <p:cxnSp>
          <p:nvCxnSpPr>
            <p:cNvPr id="391" name="直線コネクタ 390">
              <a:extLst>
                <a:ext uri="{FF2B5EF4-FFF2-40B4-BE49-F238E27FC236}">
                  <a16:creationId xmlns:a16="http://schemas.microsoft.com/office/drawing/2014/main" id="{8369E0BE-F131-900C-8F3C-7CD84DCEBD88}"/>
                </a:ext>
              </a:extLst>
            </p:cNvPr>
            <p:cNvCxnSpPr>
              <a:cxnSpLocks/>
            </p:cNvCxnSpPr>
            <p:nvPr/>
          </p:nvCxnSpPr>
          <p:spPr>
            <a:xfrm>
              <a:off x="8295686" y="726800"/>
              <a:ext cx="1456644"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pic>
          <p:nvPicPr>
            <p:cNvPr id="392" name="図 391" descr="背景パターン&#10;&#10;AI 生成コンテンツは誤りを含む可能性があります。">
              <a:extLst>
                <a:ext uri="{FF2B5EF4-FFF2-40B4-BE49-F238E27FC236}">
                  <a16:creationId xmlns:a16="http://schemas.microsoft.com/office/drawing/2014/main" id="{08CCD65C-7E6A-0D2E-99E9-A8737C76CC83}"/>
                </a:ext>
              </a:extLst>
            </p:cNvPr>
            <p:cNvPicPr>
              <a:picLocks noChangeAspect="1"/>
            </p:cNvPicPr>
            <p:nvPr/>
          </p:nvPicPr>
          <p:blipFill>
            <a:blip r:embed="rId18"/>
            <a:stretch>
              <a:fillRect/>
            </a:stretch>
          </p:blipFill>
          <p:spPr>
            <a:xfrm>
              <a:off x="6943377" y="813374"/>
              <a:ext cx="587154" cy="1490520"/>
            </a:xfrm>
            <a:prstGeom prst="rect">
              <a:avLst/>
            </a:prstGeom>
          </p:spPr>
        </p:pic>
        <p:sp>
          <p:nvSpPr>
            <p:cNvPr id="393" name="Text Box 283">
              <a:extLst>
                <a:ext uri="{FF2B5EF4-FFF2-40B4-BE49-F238E27FC236}">
                  <a16:creationId xmlns:a16="http://schemas.microsoft.com/office/drawing/2014/main" id="{37282AD7-3B33-D580-371A-FDE72FEFE1A1}"/>
                </a:ext>
              </a:extLst>
            </p:cNvPr>
            <p:cNvSpPr txBox="1">
              <a:spLocks noChangeArrowheads="1"/>
            </p:cNvSpPr>
            <p:nvPr/>
          </p:nvSpPr>
          <p:spPr bwMode="auto">
            <a:xfrm>
              <a:off x="6984770" y="2341699"/>
              <a:ext cx="134163" cy="92333"/>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LC</a:t>
              </a:r>
            </a:p>
          </p:txBody>
        </p:sp>
      </p:grpSp>
      <p:grpSp>
        <p:nvGrpSpPr>
          <p:cNvPr id="410" name="グループ化 409">
            <a:extLst>
              <a:ext uri="{FF2B5EF4-FFF2-40B4-BE49-F238E27FC236}">
                <a16:creationId xmlns:a16="http://schemas.microsoft.com/office/drawing/2014/main" id="{4687DDE1-D6BD-15FF-9515-7449184DB25F}"/>
              </a:ext>
            </a:extLst>
          </p:cNvPr>
          <p:cNvGrpSpPr/>
          <p:nvPr/>
        </p:nvGrpSpPr>
        <p:grpSpPr>
          <a:xfrm>
            <a:off x="4812077" y="4571228"/>
            <a:ext cx="743849" cy="1693530"/>
            <a:chOff x="4812077" y="4571228"/>
            <a:chExt cx="743849" cy="1693530"/>
          </a:xfrm>
        </p:grpSpPr>
        <p:grpSp>
          <p:nvGrpSpPr>
            <p:cNvPr id="58" name="グループ化 57"/>
            <p:cNvGrpSpPr/>
            <p:nvPr/>
          </p:nvGrpSpPr>
          <p:grpSpPr>
            <a:xfrm>
              <a:off x="4812077" y="6172425"/>
              <a:ext cx="743849" cy="92333"/>
              <a:chOff x="5556194" y="6172425"/>
              <a:chExt cx="743849" cy="92333"/>
            </a:xfrm>
          </p:grpSpPr>
          <p:sp>
            <p:nvSpPr>
              <p:cNvPr id="107" name="Text Box 283"/>
              <p:cNvSpPr txBox="1">
                <a:spLocks noChangeArrowheads="1"/>
              </p:cNvSpPr>
              <p:nvPr/>
            </p:nvSpPr>
            <p:spPr bwMode="auto">
              <a:xfrm>
                <a:off x="5556194" y="6172425"/>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ＭＤ</a:t>
                </a:r>
                <a:endParaRPr lang="en-US" altLang="ja-JP" b="1" dirty="0">
                  <a:latin typeface="ＭＳ Ｐゴシック" panose="020B0600070205080204" pitchFamily="50" charset="-128"/>
                  <a:ea typeface="ＭＳ Ｐゴシック" panose="020B0600070205080204" pitchFamily="50" charset="-128"/>
                </a:endParaRPr>
              </a:p>
            </p:txBody>
          </p:sp>
          <p:sp>
            <p:nvSpPr>
              <p:cNvPr id="213" name="Text Box 283"/>
              <p:cNvSpPr txBox="1">
                <a:spLocks noChangeArrowheads="1"/>
              </p:cNvSpPr>
              <p:nvPr/>
            </p:nvSpPr>
            <p:spPr bwMode="auto">
              <a:xfrm>
                <a:off x="5687938" y="6184484"/>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p:txBody>
          </p:sp>
        </p:grpSp>
        <p:pic>
          <p:nvPicPr>
            <p:cNvPr id="397" name="図 396">
              <a:extLst>
                <a:ext uri="{FF2B5EF4-FFF2-40B4-BE49-F238E27FC236}">
                  <a16:creationId xmlns:a16="http://schemas.microsoft.com/office/drawing/2014/main" id="{ADA35509-C602-481C-64C9-2FE1BFAC962A}"/>
                </a:ext>
              </a:extLst>
            </p:cNvPr>
            <p:cNvPicPr>
              <a:picLocks noChangeAspect="1"/>
            </p:cNvPicPr>
            <p:nvPr/>
          </p:nvPicPr>
          <p:blipFill>
            <a:blip r:embed="rId19"/>
            <a:srcRect/>
            <a:stretch/>
          </p:blipFill>
          <p:spPr>
            <a:xfrm>
              <a:off x="4825796" y="4571228"/>
              <a:ext cx="593370" cy="1545235"/>
            </a:xfrm>
            <a:prstGeom prst="rect">
              <a:avLst/>
            </a:prstGeom>
          </p:spPr>
        </p:pic>
      </p:grpSp>
      <p:grpSp>
        <p:nvGrpSpPr>
          <p:cNvPr id="412" name="グループ化 411">
            <a:extLst>
              <a:ext uri="{FF2B5EF4-FFF2-40B4-BE49-F238E27FC236}">
                <a16:creationId xmlns:a16="http://schemas.microsoft.com/office/drawing/2014/main" id="{B7C5EF47-8978-D992-7D0E-4CBCF1819EE8}"/>
              </a:ext>
            </a:extLst>
          </p:cNvPr>
          <p:cNvGrpSpPr/>
          <p:nvPr/>
        </p:nvGrpSpPr>
        <p:grpSpPr>
          <a:xfrm>
            <a:off x="6292753" y="4579478"/>
            <a:ext cx="755721" cy="1761756"/>
            <a:chOff x="6292753" y="4579478"/>
            <a:chExt cx="755721" cy="1761756"/>
          </a:xfrm>
        </p:grpSpPr>
        <p:grpSp>
          <p:nvGrpSpPr>
            <p:cNvPr id="91" name="グループ化 90"/>
            <p:cNvGrpSpPr/>
            <p:nvPr/>
          </p:nvGrpSpPr>
          <p:grpSpPr>
            <a:xfrm>
              <a:off x="6292753" y="6165281"/>
              <a:ext cx="755721" cy="175953"/>
              <a:chOff x="7036870" y="6165281"/>
              <a:chExt cx="755721" cy="175953"/>
            </a:xfrm>
          </p:grpSpPr>
          <p:grpSp>
            <p:nvGrpSpPr>
              <p:cNvPr id="89" name="グループ化 88"/>
              <p:cNvGrpSpPr/>
              <p:nvPr/>
            </p:nvGrpSpPr>
            <p:grpSpPr>
              <a:xfrm>
                <a:off x="7036870" y="6165281"/>
                <a:ext cx="755721" cy="92333"/>
                <a:chOff x="7041632" y="6210525"/>
                <a:chExt cx="755721" cy="92333"/>
              </a:xfrm>
            </p:grpSpPr>
            <p:sp>
              <p:nvSpPr>
                <p:cNvPr id="101" name="Text Box 283"/>
                <p:cNvSpPr txBox="1">
                  <a:spLocks noChangeArrowheads="1"/>
                </p:cNvSpPr>
                <p:nvPr/>
              </p:nvSpPr>
              <p:spPr bwMode="auto">
                <a:xfrm>
                  <a:off x="7041632" y="6210525"/>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ＭＨ</a:t>
                  </a:r>
                  <a:endParaRPr lang="en-US" altLang="ja-JP" b="1" dirty="0">
                    <a:latin typeface="ＭＳ Ｐゴシック" panose="020B0600070205080204" pitchFamily="50" charset="-128"/>
                    <a:ea typeface="ＭＳ Ｐゴシック" panose="020B0600070205080204" pitchFamily="50" charset="-128"/>
                  </a:endParaRPr>
                </a:p>
              </p:txBody>
            </p:sp>
            <p:sp>
              <p:nvSpPr>
                <p:cNvPr id="215" name="Text Box 283"/>
                <p:cNvSpPr txBox="1">
                  <a:spLocks noChangeArrowheads="1"/>
                </p:cNvSpPr>
                <p:nvPr/>
              </p:nvSpPr>
              <p:spPr bwMode="auto">
                <a:xfrm>
                  <a:off x="7185248" y="6222586"/>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90" name="グループ化 89"/>
              <p:cNvGrpSpPr/>
              <p:nvPr/>
            </p:nvGrpSpPr>
            <p:grpSpPr>
              <a:xfrm>
                <a:off x="7036870" y="6248901"/>
                <a:ext cx="755721" cy="92333"/>
                <a:chOff x="7041632" y="6427494"/>
                <a:chExt cx="755721" cy="92333"/>
              </a:xfrm>
            </p:grpSpPr>
            <p:sp>
              <p:nvSpPr>
                <p:cNvPr id="223" name="Text Box 283"/>
                <p:cNvSpPr txBox="1">
                  <a:spLocks noChangeArrowheads="1"/>
                </p:cNvSpPr>
                <p:nvPr/>
              </p:nvSpPr>
              <p:spPr bwMode="auto">
                <a:xfrm>
                  <a:off x="7041632" y="6427494"/>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ＭＪ</a:t>
                  </a:r>
                  <a:endParaRPr lang="en-US" altLang="ja-JP" b="1" dirty="0">
                    <a:latin typeface="ＭＳ Ｐゴシック" panose="020B0600070205080204" pitchFamily="50" charset="-128"/>
                    <a:ea typeface="ＭＳ Ｐゴシック" panose="020B0600070205080204" pitchFamily="50" charset="-128"/>
                  </a:endParaRPr>
                </a:p>
              </p:txBody>
            </p:sp>
            <p:sp>
              <p:nvSpPr>
                <p:cNvPr id="222" name="Text Box 283"/>
                <p:cNvSpPr txBox="1">
                  <a:spLocks noChangeArrowheads="1"/>
                </p:cNvSpPr>
                <p:nvPr/>
              </p:nvSpPr>
              <p:spPr bwMode="auto">
                <a:xfrm>
                  <a:off x="7185248" y="6434088"/>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p:txBody>
            </p:sp>
          </p:grpSp>
        </p:grpSp>
        <p:pic>
          <p:nvPicPr>
            <p:cNvPr id="398" name="図 397">
              <a:extLst>
                <a:ext uri="{FF2B5EF4-FFF2-40B4-BE49-F238E27FC236}">
                  <a16:creationId xmlns:a16="http://schemas.microsoft.com/office/drawing/2014/main" id="{8CB25DFD-CC86-D852-AA10-A1752F552B6C}"/>
                </a:ext>
              </a:extLst>
            </p:cNvPr>
            <p:cNvPicPr>
              <a:picLocks noChangeAspect="1"/>
            </p:cNvPicPr>
            <p:nvPr/>
          </p:nvPicPr>
          <p:blipFill>
            <a:blip r:embed="rId20"/>
            <a:srcRect/>
            <a:stretch/>
          </p:blipFill>
          <p:spPr>
            <a:xfrm>
              <a:off x="6300809" y="4579478"/>
              <a:ext cx="591932" cy="1541490"/>
            </a:xfrm>
            <a:prstGeom prst="rect">
              <a:avLst/>
            </a:prstGeom>
          </p:spPr>
        </p:pic>
      </p:grpSp>
      <p:grpSp>
        <p:nvGrpSpPr>
          <p:cNvPr id="411" name="グループ化 410">
            <a:extLst>
              <a:ext uri="{FF2B5EF4-FFF2-40B4-BE49-F238E27FC236}">
                <a16:creationId xmlns:a16="http://schemas.microsoft.com/office/drawing/2014/main" id="{738B9E06-DE54-96D2-6D52-B58591918EC7}"/>
              </a:ext>
            </a:extLst>
          </p:cNvPr>
          <p:cNvGrpSpPr/>
          <p:nvPr/>
        </p:nvGrpSpPr>
        <p:grpSpPr>
          <a:xfrm>
            <a:off x="5554703" y="4581747"/>
            <a:ext cx="759403" cy="1939221"/>
            <a:chOff x="5554703" y="4581747"/>
            <a:chExt cx="759403" cy="1939221"/>
          </a:xfrm>
        </p:grpSpPr>
        <p:grpSp>
          <p:nvGrpSpPr>
            <p:cNvPr id="88" name="グループ化 87"/>
            <p:cNvGrpSpPr/>
            <p:nvPr/>
          </p:nvGrpSpPr>
          <p:grpSpPr>
            <a:xfrm>
              <a:off x="5554703" y="6166896"/>
              <a:ext cx="759403" cy="354072"/>
              <a:chOff x="6298820" y="6166896"/>
              <a:chExt cx="759403" cy="354072"/>
            </a:xfrm>
          </p:grpSpPr>
          <p:grpSp>
            <p:nvGrpSpPr>
              <p:cNvPr id="86" name="グループ化 85"/>
              <p:cNvGrpSpPr/>
              <p:nvPr/>
            </p:nvGrpSpPr>
            <p:grpSpPr>
              <a:xfrm>
                <a:off x="6298820" y="6340146"/>
                <a:ext cx="754640" cy="92333"/>
                <a:chOff x="6320251" y="6392533"/>
                <a:chExt cx="754640" cy="92333"/>
              </a:xfrm>
            </p:grpSpPr>
            <p:sp>
              <p:nvSpPr>
                <p:cNvPr id="103" name="Text Box 283"/>
                <p:cNvSpPr txBox="1">
                  <a:spLocks noChangeArrowheads="1"/>
                </p:cNvSpPr>
                <p:nvPr/>
              </p:nvSpPr>
              <p:spPr bwMode="auto">
                <a:xfrm>
                  <a:off x="6320251" y="6392533"/>
                  <a:ext cx="176743"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ＭＦ</a:t>
                  </a:r>
                  <a:endParaRPr lang="en-US" altLang="ja-JP" b="1" dirty="0">
                    <a:latin typeface="ＭＳ Ｐゴシック" panose="020B0600070205080204" pitchFamily="50" charset="-128"/>
                    <a:ea typeface="ＭＳ Ｐゴシック" panose="020B0600070205080204" pitchFamily="50" charset="-128"/>
                  </a:endParaRPr>
                </a:p>
              </p:txBody>
            </p:sp>
            <p:sp>
              <p:nvSpPr>
                <p:cNvPr id="218" name="Text Box 283"/>
                <p:cNvSpPr txBox="1">
                  <a:spLocks noChangeArrowheads="1"/>
                </p:cNvSpPr>
                <p:nvPr/>
              </p:nvSpPr>
              <p:spPr bwMode="auto">
                <a:xfrm>
                  <a:off x="6462786" y="6403084"/>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87" name="グループ化 86"/>
              <p:cNvGrpSpPr/>
              <p:nvPr/>
            </p:nvGrpSpPr>
            <p:grpSpPr>
              <a:xfrm>
                <a:off x="6298820" y="6428635"/>
                <a:ext cx="759403" cy="92333"/>
                <a:chOff x="6320251" y="6571510"/>
                <a:chExt cx="759403" cy="92333"/>
              </a:xfrm>
            </p:grpSpPr>
            <p:sp>
              <p:nvSpPr>
                <p:cNvPr id="219" name="Text Box 283"/>
                <p:cNvSpPr txBox="1">
                  <a:spLocks noChangeArrowheads="1"/>
                </p:cNvSpPr>
                <p:nvPr/>
              </p:nvSpPr>
              <p:spPr bwMode="auto">
                <a:xfrm>
                  <a:off x="6320251" y="6571510"/>
                  <a:ext cx="176743"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ＭＭ</a:t>
                  </a:r>
                  <a:endParaRPr lang="en-US" altLang="ja-JP" b="1" dirty="0">
                    <a:latin typeface="ＭＳ Ｐゴシック" panose="020B0600070205080204" pitchFamily="50" charset="-128"/>
                    <a:ea typeface="ＭＳ Ｐゴシック" panose="020B0600070205080204" pitchFamily="50" charset="-128"/>
                  </a:endParaRPr>
                </a:p>
              </p:txBody>
            </p:sp>
            <p:sp>
              <p:nvSpPr>
                <p:cNvPr id="209" name="Text Box 283"/>
                <p:cNvSpPr txBox="1">
                  <a:spLocks noChangeArrowheads="1"/>
                </p:cNvSpPr>
                <p:nvPr/>
              </p:nvSpPr>
              <p:spPr bwMode="auto">
                <a:xfrm>
                  <a:off x="6467549" y="6583437"/>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（モールアクリル）</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85" name="グループ化 84"/>
              <p:cNvGrpSpPr/>
              <p:nvPr/>
            </p:nvGrpSpPr>
            <p:grpSpPr>
              <a:xfrm>
                <a:off x="6300773" y="6251323"/>
                <a:ext cx="755069" cy="92333"/>
                <a:chOff x="6322204" y="6206080"/>
                <a:chExt cx="755069" cy="92333"/>
              </a:xfrm>
            </p:grpSpPr>
            <p:sp>
              <p:nvSpPr>
                <p:cNvPr id="105" name="Text Box 283"/>
                <p:cNvSpPr txBox="1">
                  <a:spLocks noChangeArrowheads="1"/>
                </p:cNvSpPr>
                <p:nvPr/>
              </p:nvSpPr>
              <p:spPr bwMode="auto">
                <a:xfrm>
                  <a:off x="6322204" y="6206080"/>
                  <a:ext cx="167605"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ＭＧ</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214" name="Text Box 283"/>
                <p:cNvSpPr txBox="1">
                  <a:spLocks noChangeArrowheads="1"/>
                </p:cNvSpPr>
                <p:nvPr/>
              </p:nvSpPr>
              <p:spPr bwMode="auto">
                <a:xfrm>
                  <a:off x="6465168" y="6217823"/>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（チェッカーアクリル）</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83" name="グループ化 82"/>
              <p:cNvGrpSpPr/>
              <p:nvPr/>
            </p:nvGrpSpPr>
            <p:grpSpPr>
              <a:xfrm>
                <a:off x="6300773" y="6166896"/>
                <a:ext cx="755069" cy="92333"/>
                <a:chOff x="6322204" y="6050215"/>
                <a:chExt cx="755069" cy="92333"/>
              </a:xfrm>
            </p:grpSpPr>
            <p:sp>
              <p:nvSpPr>
                <p:cNvPr id="220" name="Text Box 283"/>
                <p:cNvSpPr txBox="1">
                  <a:spLocks noChangeArrowheads="1"/>
                </p:cNvSpPr>
                <p:nvPr/>
              </p:nvSpPr>
              <p:spPr bwMode="auto">
                <a:xfrm>
                  <a:off x="6465168" y="6059760"/>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221" name="Text Box 283"/>
                <p:cNvSpPr txBox="1">
                  <a:spLocks noChangeArrowheads="1"/>
                </p:cNvSpPr>
                <p:nvPr/>
              </p:nvSpPr>
              <p:spPr bwMode="auto">
                <a:xfrm>
                  <a:off x="6322204" y="6050215"/>
                  <a:ext cx="167605"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ＭＥ</a:t>
                  </a:r>
                  <a:endParaRPr lang="en-US" altLang="ja-JP" sz="500" b="1" dirty="0">
                    <a:latin typeface="ＭＳ Ｐゴシック" panose="020B0600070205080204" pitchFamily="50" charset="-128"/>
                    <a:ea typeface="ＭＳ Ｐゴシック" panose="020B0600070205080204" pitchFamily="50" charset="-128"/>
                  </a:endParaRPr>
                </a:p>
              </p:txBody>
            </p:sp>
          </p:grpSp>
        </p:grpSp>
        <p:pic>
          <p:nvPicPr>
            <p:cNvPr id="399" name="図 398">
              <a:extLst>
                <a:ext uri="{FF2B5EF4-FFF2-40B4-BE49-F238E27FC236}">
                  <a16:creationId xmlns:a16="http://schemas.microsoft.com/office/drawing/2014/main" id="{00C3D677-8D2A-D076-FB0D-9EBE22DA553F}"/>
                </a:ext>
              </a:extLst>
            </p:cNvPr>
            <p:cNvPicPr>
              <a:picLocks noChangeAspect="1"/>
            </p:cNvPicPr>
            <p:nvPr/>
          </p:nvPicPr>
          <p:blipFill>
            <a:blip r:embed="rId21"/>
            <a:srcRect/>
            <a:stretch/>
          </p:blipFill>
          <p:spPr>
            <a:xfrm>
              <a:off x="5567061" y="4581747"/>
              <a:ext cx="588421" cy="1532345"/>
            </a:xfrm>
            <a:prstGeom prst="rect">
              <a:avLst/>
            </a:prstGeom>
          </p:spPr>
        </p:pic>
      </p:grpSp>
      <p:grpSp>
        <p:nvGrpSpPr>
          <p:cNvPr id="405" name="グループ化 404">
            <a:extLst>
              <a:ext uri="{FF2B5EF4-FFF2-40B4-BE49-F238E27FC236}">
                <a16:creationId xmlns:a16="http://schemas.microsoft.com/office/drawing/2014/main" id="{FFA2C1C4-50CB-8912-3963-D4A2CFD2146D}"/>
              </a:ext>
            </a:extLst>
          </p:cNvPr>
          <p:cNvGrpSpPr/>
          <p:nvPr/>
        </p:nvGrpSpPr>
        <p:grpSpPr>
          <a:xfrm>
            <a:off x="1023746" y="4581747"/>
            <a:ext cx="593349" cy="1669432"/>
            <a:chOff x="1023746" y="4581747"/>
            <a:chExt cx="593349" cy="1669432"/>
          </a:xfrm>
        </p:grpSpPr>
        <p:sp>
          <p:nvSpPr>
            <p:cNvPr id="75" name="Text Box 283"/>
            <p:cNvSpPr txBox="1">
              <a:spLocks noChangeArrowheads="1"/>
            </p:cNvSpPr>
            <p:nvPr/>
          </p:nvSpPr>
          <p:spPr bwMode="auto">
            <a:xfrm>
              <a:off x="1023746" y="6158846"/>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ＰＣ</a:t>
              </a:r>
              <a:endParaRPr lang="en-US" altLang="ja-JP" b="1" dirty="0">
                <a:latin typeface="ＭＳ Ｐゴシック" panose="020B0600070205080204" pitchFamily="50" charset="-128"/>
                <a:ea typeface="ＭＳ Ｐゴシック" panose="020B0600070205080204" pitchFamily="50" charset="-128"/>
              </a:endParaRPr>
            </a:p>
          </p:txBody>
        </p:sp>
        <p:pic>
          <p:nvPicPr>
            <p:cNvPr id="400" name="図 399">
              <a:extLst>
                <a:ext uri="{FF2B5EF4-FFF2-40B4-BE49-F238E27FC236}">
                  <a16:creationId xmlns:a16="http://schemas.microsoft.com/office/drawing/2014/main" id="{7E9DFE59-8260-1367-433E-9B6A54FCE55A}"/>
                </a:ext>
              </a:extLst>
            </p:cNvPr>
            <p:cNvPicPr>
              <a:picLocks noChangeAspect="1"/>
            </p:cNvPicPr>
            <p:nvPr/>
          </p:nvPicPr>
          <p:blipFill>
            <a:blip r:embed="rId22"/>
            <a:srcRect/>
            <a:stretch/>
          </p:blipFill>
          <p:spPr>
            <a:xfrm>
              <a:off x="1026034" y="4581747"/>
              <a:ext cx="591061" cy="1539221"/>
            </a:xfrm>
            <a:prstGeom prst="rect">
              <a:avLst/>
            </a:prstGeom>
          </p:spPr>
        </p:pic>
      </p:grpSp>
      <p:grpSp>
        <p:nvGrpSpPr>
          <p:cNvPr id="406" name="グループ化 405">
            <a:extLst>
              <a:ext uri="{FF2B5EF4-FFF2-40B4-BE49-F238E27FC236}">
                <a16:creationId xmlns:a16="http://schemas.microsoft.com/office/drawing/2014/main" id="{AB53196E-77F9-041D-D39B-C2A5F8944CAF}"/>
              </a:ext>
            </a:extLst>
          </p:cNvPr>
          <p:cNvGrpSpPr/>
          <p:nvPr/>
        </p:nvGrpSpPr>
        <p:grpSpPr>
          <a:xfrm>
            <a:off x="1761862" y="4588321"/>
            <a:ext cx="589996" cy="1662858"/>
            <a:chOff x="1761862" y="4588321"/>
            <a:chExt cx="589996" cy="1662858"/>
          </a:xfrm>
        </p:grpSpPr>
        <p:sp>
          <p:nvSpPr>
            <p:cNvPr id="76" name="Text Box 283"/>
            <p:cNvSpPr txBox="1">
              <a:spLocks noChangeArrowheads="1"/>
            </p:cNvSpPr>
            <p:nvPr/>
          </p:nvSpPr>
          <p:spPr bwMode="auto">
            <a:xfrm>
              <a:off x="1769664" y="6158846"/>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ＰＫ</a:t>
              </a:r>
              <a:endParaRPr lang="en-US" altLang="ja-JP" b="1" dirty="0">
                <a:latin typeface="ＭＳ Ｐゴシック" panose="020B0600070205080204" pitchFamily="50" charset="-128"/>
                <a:ea typeface="ＭＳ Ｐゴシック" panose="020B0600070205080204" pitchFamily="50" charset="-128"/>
              </a:endParaRPr>
            </a:p>
          </p:txBody>
        </p:sp>
        <p:pic>
          <p:nvPicPr>
            <p:cNvPr id="401" name="図 400">
              <a:extLst>
                <a:ext uri="{FF2B5EF4-FFF2-40B4-BE49-F238E27FC236}">
                  <a16:creationId xmlns:a16="http://schemas.microsoft.com/office/drawing/2014/main" id="{6B24829F-BE02-162D-84FA-0586E94FFFF2}"/>
                </a:ext>
              </a:extLst>
            </p:cNvPr>
            <p:cNvPicPr>
              <a:picLocks noChangeAspect="1"/>
            </p:cNvPicPr>
            <p:nvPr/>
          </p:nvPicPr>
          <p:blipFill>
            <a:blip r:embed="rId23"/>
            <a:srcRect/>
            <a:stretch/>
          </p:blipFill>
          <p:spPr>
            <a:xfrm>
              <a:off x="1761862" y="4588321"/>
              <a:ext cx="589996" cy="1536449"/>
            </a:xfrm>
            <a:prstGeom prst="rect">
              <a:avLst/>
            </a:prstGeom>
          </p:spPr>
        </p:pic>
      </p:grpSp>
      <p:grpSp>
        <p:nvGrpSpPr>
          <p:cNvPr id="407" name="グループ化 406">
            <a:extLst>
              <a:ext uri="{FF2B5EF4-FFF2-40B4-BE49-F238E27FC236}">
                <a16:creationId xmlns:a16="http://schemas.microsoft.com/office/drawing/2014/main" id="{A9A55117-A842-60B3-08E2-E38CF14CC0E8}"/>
              </a:ext>
            </a:extLst>
          </p:cNvPr>
          <p:cNvGrpSpPr/>
          <p:nvPr/>
        </p:nvGrpSpPr>
        <p:grpSpPr>
          <a:xfrm>
            <a:off x="2535710" y="4588321"/>
            <a:ext cx="589996" cy="1662858"/>
            <a:chOff x="2535710" y="4588321"/>
            <a:chExt cx="589996" cy="1662858"/>
          </a:xfrm>
        </p:grpSpPr>
        <p:sp>
          <p:nvSpPr>
            <p:cNvPr id="77" name="Text Box 283"/>
            <p:cNvSpPr txBox="1">
              <a:spLocks noChangeArrowheads="1"/>
            </p:cNvSpPr>
            <p:nvPr/>
          </p:nvSpPr>
          <p:spPr bwMode="auto">
            <a:xfrm>
              <a:off x="2538022" y="6158846"/>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ＰＬ</a:t>
              </a:r>
              <a:endParaRPr lang="en-US" altLang="ja-JP" b="1" dirty="0">
                <a:latin typeface="ＭＳ Ｐゴシック" panose="020B0600070205080204" pitchFamily="50" charset="-128"/>
                <a:ea typeface="ＭＳ Ｐゴシック" panose="020B0600070205080204" pitchFamily="50" charset="-128"/>
              </a:endParaRPr>
            </a:p>
          </p:txBody>
        </p:sp>
        <p:pic>
          <p:nvPicPr>
            <p:cNvPr id="402" name="図 401">
              <a:extLst>
                <a:ext uri="{FF2B5EF4-FFF2-40B4-BE49-F238E27FC236}">
                  <a16:creationId xmlns:a16="http://schemas.microsoft.com/office/drawing/2014/main" id="{A439A34C-1600-999C-2211-5078E17B5EEE}"/>
                </a:ext>
              </a:extLst>
            </p:cNvPr>
            <p:cNvPicPr>
              <a:picLocks noChangeAspect="1"/>
            </p:cNvPicPr>
            <p:nvPr/>
          </p:nvPicPr>
          <p:blipFill>
            <a:blip r:embed="rId24"/>
            <a:srcRect/>
            <a:stretch/>
          </p:blipFill>
          <p:spPr>
            <a:xfrm>
              <a:off x="2535710" y="4588321"/>
              <a:ext cx="589996" cy="1536449"/>
            </a:xfrm>
            <a:prstGeom prst="rect">
              <a:avLst/>
            </a:prstGeom>
          </p:spPr>
        </p:pic>
      </p:grpSp>
      <p:grpSp>
        <p:nvGrpSpPr>
          <p:cNvPr id="409" name="グループ化 408">
            <a:extLst>
              <a:ext uri="{FF2B5EF4-FFF2-40B4-BE49-F238E27FC236}">
                <a16:creationId xmlns:a16="http://schemas.microsoft.com/office/drawing/2014/main" id="{26F0C9A6-3EBC-0D50-7BC4-BEB5D509EA0B}"/>
              </a:ext>
            </a:extLst>
          </p:cNvPr>
          <p:cNvGrpSpPr/>
          <p:nvPr/>
        </p:nvGrpSpPr>
        <p:grpSpPr>
          <a:xfrm>
            <a:off x="4021189" y="4571228"/>
            <a:ext cx="749447" cy="1972983"/>
            <a:chOff x="4021189" y="4571228"/>
            <a:chExt cx="749447" cy="1972983"/>
          </a:xfrm>
        </p:grpSpPr>
        <p:grpSp>
          <p:nvGrpSpPr>
            <p:cNvPr id="92" name="グループ化 91"/>
            <p:cNvGrpSpPr/>
            <p:nvPr/>
          </p:nvGrpSpPr>
          <p:grpSpPr>
            <a:xfrm>
              <a:off x="4021189" y="6167465"/>
              <a:ext cx="749447" cy="376746"/>
              <a:chOff x="4021189" y="6167465"/>
              <a:chExt cx="749447" cy="376746"/>
            </a:xfrm>
          </p:grpSpPr>
          <p:grpSp>
            <p:nvGrpSpPr>
              <p:cNvPr id="78" name="グループ化 77"/>
              <p:cNvGrpSpPr/>
              <p:nvPr/>
            </p:nvGrpSpPr>
            <p:grpSpPr>
              <a:xfrm>
                <a:off x="4021189" y="6258859"/>
                <a:ext cx="744685" cy="92333"/>
                <a:chOff x="4021189" y="6199327"/>
                <a:chExt cx="744685" cy="92333"/>
              </a:xfrm>
            </p:grpSpPr>
            <p:sp>
              <p:nvSpPr>
                <p:cNvPr id="113" name="Text Box 283"/>
                <p:cNvSpPr txBox="1">
                  <a:spLocks noChangeArrowheads="1"/>
                </p:cNvSpPr>
                <p:nvPr/>
              </p:nvSpPr>
              <p:spPr bwMode="auto">
                <a:xfrm>
                  <a:off x="4021189" y="6199327"/>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ＬＫ</a:t>
                  </a:r>
                  <a:endParaRPr lang="en-US" altLang="ja-JP" b="1" dirty="0">
                    <a:latin typeface="ＭＳ Ｐゴシック" panose="020B0600070205080204" pitchFamily="50" charset="-128"/>
                    <a:ea typeface="ＭＳ Ｐゴシック" panose="020B0600070205080204" pitchFamily="50" charset="-128"/>
                  </a:endParaRPr>
                </a:p>
              </p:txBody>
            </p:sp>
            <p:sp>
              <p:nvSpPr>
                <p:cNvPr id="211" name="Text Box 283"/>
                <p:cNvSpPr txBox="1">
                  <a:spLocks noChangeArrowheads="1"/>
                </p:cNvSpPr>
                <p:nvPr/>
              </p:nvSpPr>
              <p:spPr bwMode="auto">
                <a:xfrm>
                  <a:off x="4153769" y="6213059"/>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（チェッカーアクリル）</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79" name="グループ化 78"/>
              <p:cNvGrpSpPr/>
              <p:nvPr/>
            </p:nvGrpSpPr>
            <p:grpSpPr>
              <a:xfrm>
                <a:off x="4021189" y="6167465"/>
                <a:ext cx="739922" cy="92333"/>
                <a:chOff x="4021189" y="6067454"/>
                <a:chExt cx="739922" cy="92333"/>
              </a:xfrm>
            </p:grpSpPr>
            <p:sp>
              <p:nvSpPr>
                <p:cNvPr id="206" name="Text Box 283"/>
                <p:cNvSpPr txBox="1">
                  <a:spLocks noChangeArrowheads="1"/>
                </p:cNvSpPr>
                <p:nvPr/>
              </p:nvSpPr>
              <p:spPr bwMode="auto">
                <a:xfrm>
                  <a:off x="4021189" y="6067454"/>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ＬＨ</a:t>
                  </a:r>
                  <a:endParaRPr lang="en-US" altLang="ja-JP" b="1" dirty="0">
                    <a:latin typeface="ＭＳ Ｐゴシック" panose="020B0600070205080204" pitchFamily="50" charset="-128"/>
                    <a:ea typeface="ＭＳ Ｐゴシック" panose="020B0600070205080204" pitchFamily="50" charset="-128"/>
                  </a:endParaRPr>
                </a:p>
              </p:txBody>
            </p:sp>
            <p:sp>
              <p:nvSpPr>
                <p:cNvPr id="205" name="Text Box 283"/>
                <p:cNvSpPr txBox="1">
                  <a:spLocks noChangeArrowheads="1"/>
                </p:cNvSpPr>
                <p:nvPr/>
              </p:nvSpPr>
              <p:spPr bwMode="auto">
                <a:xfrm>
                  <a:off x="4149006" y="6075858"/>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80" name="グループ化 79"/>
              <p:cNvGrpSpPr/>
              <p:nvPr/>
            </p:nvGrpSpPr>
            <p:grpSpPr>
              <a:xfrm>
                <a:off x="4022777" y="6354109"/>
                <a:ext cx="745478" cy="92333"/>
                <a:chOff x="4022777" y="6358871"/>
                <a:chExt cx="745478" cy="92333"/>
              </a:xfrm>
            </p:grpSpPr>
            <p:sp>
              <p:nvSpPr>
                <p:cNvPr id="111" name="Text Box 283"/>
                <p:cNvSpPr txBox="1">
                  <a:spLocks noChangeArrowheads="1"/>
                </p:cNvSpPr>
                <p:nvPr/>
              </p:nvSpPr>
              <p:spPr bwMode="auto">
                <a:xfrm>
                  <a:off x="4022777" y="6358871"/>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ＬＪ</a:t>
                  </a:r>
                  <a:endParaRPr lang="en-US" altLang="ja-JP" b="1" dirty="0">
                    <a:latin typeface="ＭＳ Ｐゴシック" panose="020B0600070205080204" pitchFamily="50" charset="-128"/>
                    <a:ea typeface="ＭＳ Ｐゴシック" panose="020B0600070205080204" pitchFamily="50" charset="-128"/>
                  </a:endParaRPr>
                </a:p>
              </p:txBody>
            </p:sp>
            <p:sp>
              <p:nvSpPr>
                <p:cNvPr id="217" name="Text Box 283"/>
                <p:cNvSpPr txBox="1">
                  <a:spLocks noChangeArrowheads="1"/>
                </p:cNvSpPr>
                <p:nvPr/>
              </p:nvSpPr>
              <p:spPr bwMode="auto">
                <a:xfrm>
                  <a:off x="4156150" y="6372128"/>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82" name="グループ化 81"/>
              <p:cNvGrpSpPr/>
              <p:nvPr/>
            </p:nvGrpSpPr>
            <p:grpSpPr>
              <a:xfrm>
                <a:off x="4022776" y="6451878"/>
                <a:ext cx="747860" cy="92333"/>
                <a:chOff x="4022776" y="6463783"/>
                <a:chExt cx="747860" cy="92333"/>
              </a:xfrm>
            </p:grpSpPr>
            <p:sp>
              <p:nvSpPr>
                <p:cNvPr id="207" name="Text Box 283"/>
                <p:cNvSpPr txBox="1">
                  <a:spLocks noChangeArrowheads="1"/>
                </p:cNvSpPr>
                <p:nvPr/>
              </p:nvSpPr>
              <p:spPr bwMode="auto">
                <a:xfrm>
                  <a:off x="4158531" y="6478091"/>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（モールアクリル）</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208" name="Text Box 283"/>
                <p:cNvSpPr txBox="1">
                  <a:spLocks noChangeArrowheads="1"/>
                </p:cNvSpPr>
                <p:nvPr/>
              </p:nvSpPr>
              <p:spPr bwMode="auto">
                <a:xfrm>
                  <a:off x="4022776" y="6463783"/>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ＬＲ</a:t>
                  </a:r>
                  <a:endParaRPr lang="en-US" altLang="ja-JP" b="1" dirty="0">
                    <a:latin typeface="ＭＳ Ｐゴシック" panose="020B0600070205080204" pitchFamily="50" charset="-128"/>
                    <a:ea typeface="ＭＳ Ｐゴシック" panose="020B0600070205080204" pitchFamily="50" charset="-128"/>
                  </a:endParaRPr>
                </a:p>
              </p:txBody>
            </p:sp>
          </p:grpSp>
        </p:grpSp>
        <p:pic>
          <p:nvPicPr>
            <p:cNvPr id="403" name="図 402">
              <a:extLst>
                <a:ext uri="{FF2B5EF4-FFF2-40B4-BE49-F238E27FC236}">
                  <a16:creationId xmlns:a16="http://schemas.microsoft.com/office/drawing/2014/main" id="{4E5F2A73-A783-392F-B58E-8FB5D045A371}"/>
                </a:ext>
              </a:extLst>
            </p:cNvPr>
            <p:cNvPicPr>
              <a:picLocks noChangeAspect="1"/>
            </p:cNvPicPr>
            <p:nvPr/>
          </p:nvPicPr>
          <p:blipFill>
            <a:blip r:embed="rId25"/>
            <a:srcRect/>
            <a:stretch/>
          </p:blipFill>
          <p:spPr>
            <a:xfrm>
              <a:off x="4026577" y="4571228"/>
              <a:ext cx="599513" cy="1561230"/>
            </a:xfrm>
            <a:prstGeom prst="rect">
              <a:avLst/>
            </a:prstGeom>
          </p:spPr>
        </p:pic>
      </p:grpSp>
      <p:grpSp>
        <p:nvGrpSpPr>
          <p:cNvPr id="408" name="グループ化 407">
            <a:extLst>
              <a:ext uri="{FF2B5EF4-FFF2-40B4-BE49-F238E27FC236}">
                <a16:creationId xmlns:a16="http://schemas.microsoft.com/office/drawing/2014/main" id="{C866B30D-64E1-8C35-F22E-DE621297ECEA}"/>
              </a:ext>
            </a:extLst>
          </p:cNvPr>
          <p:cNvGrpSpPr/>
          <p:nvPr/>
        </p:nvGrpSpPr>
        <p:grpSpPr>
          <a:xfrm>
            <a:off x="3252729" y="4581751"/>
            <a:ext cx="764459" cy="1958267"/>
            <a:chOff x="3252729" y="4581751"/>
            <a:chExt cx="764459" cy="1958267"/>
          </a:xfrm>
        </p:grpSpPr>
        <p:grpSp>
          <p:nvGrpSpPr>
            <p:cNvPr id="97" name="グループ化 96"/>
            <p:cNvGrpSpPr/>
            <p:nvPr/>
          </p:nvGrpSpPr>
          <p:grpSpPr>
            <a:xfrm>
              <a:off x="3266777" y="6164515"/>
              <a:ext cx="750411" cy="375503"/>
              <a:chOff x="3266777" y="6164515"/>
              <a:chExt cx="750411" cy="375503"/>
            </a:xfrm>
          </p:grpSpPr>
          <p:grpSp>
            <p:nvGrpSpPr>
              <p:cNvPr id="61" name="グループ化 60"/>
              <p:cNvGrpSpPr/>
              <p:nvPr/>
            </p:nvGrpSpPr>
            <p:grpSpPr>
              <a:xfrm>
                <a:off x="3266984" y="6164515"/>
                <a:ext cx="748792" cy="92333"/>
                <a:chOff x="3266984" y="6164515"/>
                <a:chExt cx="748792" cy="92333"/>
              </a:xfrm>
            </p:grpSpPr>
            <p:sp>
              <p:nvSpPr>
                <p:cNvPr id="203" name="Text Box 283"/>
                <p:cNvSpPr txBox="1">
                  <a:spLocks noChangeArrowheads="1"/>
                </p:cNvSpPr>
                <p:nvPr/>
              </p:nvSpPr>
              <p:spPr bwMode="auto">
                <a:xfrm>
                  <a:off x="3266984" y="6164515"/>
                  <a:ext cx="167605"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ＬＥ</a:t>
                  </a:r>
                  <a:endParaRPr lang="en-US" altLang="ja-JP" b="1" dirty="0">
                    <a:latin typeface="ＭＳ Ｐゴシック" panose="020B0600070205080204" pitchFamily="50" charset="-128"/>
                    <a:ea typeface="ＭＳ Ｐゴシック" panose="020B0600070205080204" pitchFamily="50" charset="-128"/>
                  </a:endParaRPr>
                </a:p>
              </p:txBody>
            </p:sp>
            <p:sp>
              <p:nvSpPr>
                <p:cNvPr id="210" name="Text Box 283"/>
                <p:cNvSpPr txBox="1">
                  <a:spLocks noChangeArrowheads="1"/>
                </p:cNvSpPr>
                <p:nvPr/>
              </p:nvSpPr>
              <p:spPr bwMode="auto">
                <a:xfrm>
                  <a:off x="3403671" y="6174960"/>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73" name="グループ化 72"/>
              <p:cNvGrpSpPr/>
              <p:nvPr/>
            </p:nvGrpSpPr>
            <p:grpSpPr>
              <a:xfrm>
                <a:off x="3266777" y="6447685"/>
                <a:ext cx="750411" cy="92333"/>
                <a:chOff x="3266777" y="6447685"/>
                <a:chExt cx="750411" cy="92333"/>
              </a:xfrm>
            </p:grpSpPr>
            <p:sp>
              <p:nvSpPr>
                <p:cNvPr id="204" name="Text Box 283"/>
                <p:cNvSpPr txBox="1">
                  <a:spLocks noChangeArrowheads="1"/>
                </p:cNvSpPr>
                <p:nvPr/>
              </p:nvSpPr>
              <p:spPr bwMode="auto">
                <a:xfrm>
                  <a:off x="3266777" y="6447685"/>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ＬＭ</a:t>
                  </a:r>
                  <a:endParaRPr lang="en-US" altLang="ja-JP" b="1" dirty="0">
                    <a:latin typeface="ＭＳ Ｐゴシック" panose="020B0600070205080204" pitchFamily="50" charset="-128"/>
                    <a:ea typeface="ＭＳ Ｐゴシック" panose="020B0600070205080204" pitchFamily="50" charset="-128"/>
                  </a:endParaRPr>
                </a:p>
              </p:txBody>
            </p:sp>
            <p:sp>
              <p:nvSpPr>
                <p:cNvPr id="216" name="Text Box 283"/>
                <p:cNvSpPr txBox="1">
                  <a:spLocks noChangeArrowheads="1"/>
                </p:cNvSpPr>
                <p:nvPr/>
              </p:nvSpPr>
              <p:spPr bwMode="auto">
                <a:xfrm>
                  <a:off x="3405083" y="6461027"/>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（モールアクリル）</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66" name="グループ化 65"/>
              <p:cNvGrpSpPr/>
              <p:nvPr/>
            </p:nvGrpSpPr>
            <p:grpSpPr>
              <a:xfrm>
                <a:off x="3266777" y="6262034"/>
                <a:ext cx="750411" cy="182027"/>
                <a:chOff x="3266777" y="6262034"/>
                <a:chExt cx="750411" cy="182027"/>
              </a:xfrm>
            </p:grpSpPr>
            <p:sp>
              <p:nvSpPr>
                <p:cNvPr id="115" name="Text Box 283"/>
                <p:cNvSpPr txBox="1">
                  <a:spLocks noChangeArrowheads="1"/>
                </p:cNvSpPr>
                <p:nvPr/>
              </p:nvSpPr>
              <p:spPr bwMode="auto">
                <a:xfrm>
                  <a:off x="3266777" y="6351728"/>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ＬＦ</a:t>
                  </a:r>
                  <a:endParaRPr lang="en-US" altLang="ja-JP" b="1" dirty="0">
                    <a:latin typeface="ＭＳ Ｐゴシック" panose="020B0600070205080204" pitchFamily="50" charset="-128"/>
                    <a:ea typeface="ＭＳ Ｐゴシック" panose="020B0600070205080204" pitchFamily="50" charset="-128"/>
                  </a:endParaRPr>
                </a:p>
              </p:txBody>
            </p:sp>
            <p:grpSp>
              <p:nvGrpSpPr>
                <p:cNvPr id="65" name="グループ化 64"/>
                <p:cNvGrpSpPr/>
                <p:nvPr/>
              </p:nvGrpSpPr>
              <p:grpSpPr>
                <a:xfrm>
                  <a:off x="3266984" y="6262034"/>
                  <a:ext cx="748792" cy="92333"/>
                  <a:chOff x="3266984" y="6262034"/>
                  <a:chExt cx="748792" cy="92333"/>
                </a:xfrm>
              </p:grpSpPr>
              <p:sp>
                <p:nvSpPr>
                  <p:cNvPr id="117" name="Text Box 283"/>
                  <p:cNvSpPr txBox="1">
                    <a:spLocks noChangeArrowheads="1"/>
                  </p:cNvSpPr>
                  <p:nvPr/>
                </p:nvSpPr>
                <p:spPr bwMode="auto">
                  <a:xfrm>
                    <a:off x="3266984" y="6262034"/>
                    <a:ext cx="167605"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ＬＧ</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201" name="Text Box 283"/>
                  <p:cNvSpPr txBox="1">
                    <a:spLocks noChangeArrowheads="1"/>
                  </p:cNvSpPr>
                  <p:nvPr/>
                </p:nvSpPr>
                <p:spPr bwMode="auto">
                  <a:xfrm>
                    <a:off x="3403671" y="6271592"/>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（チェッカーアクリル）</a:t>
                    </a:r>
                    <a:endParaRPr lang="en-US" altLang="ja-JP" sz="500" b="1" dirty="0">
                      <a:latin typeface="ＭＳ Ｐゴシック" panose="020B0600070205080204" pitchFamily="50" charset="-128"/>
                      <a:ea typeface="ＭＳ Ｐゴシック" panose="020B0600070205080204" pitchFamily="50" charset="-128"/>
                    </a:endParaRPr>
                  </a:p>
                </p:txBody>
              </p:sp>
            </p:grpSp>
            <p:sp>
              <p:nvSpPr>
                <p:cNvPr id="202" name="Text Box 283"/>
                <p:cNvSpPr txBox="1">
                  <a:spLocks noChangeArrowheads="1"/>
                </p:cNvSpPr>
                <p:nvPr/>
              </p:nvSpPr>
              <p:spPr bwMode="auto">
                <a:xfrm>
                  <a:off x="3405083" y="6365825"/>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p:txBody>
            </p:sp>
          </p:grpSp>
        </p:grpSp>
        <p:pic>
          <p:nvPicPr>
            <p:cNvPr id="404" name="図 403">
              <a:extLst>
                <a:ext uri="{FF2B5EF4-FFF2-40B4-BE49-F238E27FC236}">
                  <a16:creationId xmlns:a16="http://schemas.microsoft.com/office/drawing/2014/main" id="{474C81C6-6CAA-7E05-AA5B-9348D1273F27}"/>
                </a:ext>
              </a:extLst>
            </p:cNvPr>
            <p:cNvPicPr>
              <a:picLocks noChangeAspect="1"/>
            </p:cNvPicPr>
            <p:nvPr/>
          </p:nvPicPr>
          <p:blipFill>
            <a:blip r:embed="rId26"/>
            <a:srcRect/>
            <a:stretch/>
          </p:blipFill>
          <p:spPr>
            <a:xfrm>
              <a:off x="3252729" y="4581751"/>
              <a:ext cx="592555" cy="1543110"/>
            </a:xfrm>
            <a:prstGeom prst="rect">
              <a:avLst/>
            </a:prstGeom>
          </p:spPr>
        </p:pic>
      </p:grpSp>
      <p:grpSp>
        <p:nvGrpSpPr>
          <p:cNvPr id="413" name="グループ化 412">
            <a:extLst>
              <a:ext uri="{FF2B5EF4-FFF2-40B4-BE49-F238E27FC236}">
                <a16:creationId xmlns:a16="http://schemas.microsoft.com/office/drawing/2014/main" id="{FE78EE94-B19E-4963-471E-CB2D5B18CB71}"/>
              </a:ext>
            </a:extLst>
          </p:cNvPr>
          <p:cNvGrpSpPr/>
          <p:nvPr/>
        </p:nvGrpSpPr>
        <p:grpSpPr>
          <a:xfrm>
            <a:off x="984033" y="7011284"/>
            <a:ext cx="6405313" cy="3864359"/>
            <a:chOff x="3376759" y="695150"/>
            <a:chExt cx="6405313" cy="3864359"/>
          </a:xfrm>
        </p:grpSpPr>
        <p:sp>
          <p:nvSpPr>
            <p:cNvPr id="415" name="Rectangle 84">
              <a:extLst>
                <a:ext uri="{FF2B5EF4-FFF2-40B4-BE49-F238E27FC236}">
                  <a16:creationId xmlns:a16="http://schemas.microsoft.com/office/drawing/2014/main" id="{9D8D3A2F-2E72-1CFD-C2F0-2B1BDA82D69F}"/>
                </a:ext>
              </a:extLst>
            </p:cNvPr>
            <p:cNvSpPr>
              <a:spLocks noChangeArrowheads="1"/>
            </p:cNvSpPr>
            <p:nvPr/>
          </p:nvSpPr>
          <p:spPr bwMode="auto">
            <a:xfrm>
              <a:off x="3376759" y="695150"/>
              <a:ext cx="6405313" cy="119796"/>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開き戸／上吊り引戸／Ｙ戸車引戸　デザインバリエーション</a:t>
              </a:r>
            </a:p>
          </p:txBody>
        </p:sp>
        <p:grpSp>
          <p:nvGrpSpPr>
            <p:cNvPr id="416" name="グループ化 415">
              <a:extLst>
                <a:ext uri="{FF2B5EF4-FFF2-40B4-BE49-F238E27FC236}">
                  <a16:creationId xmlns:a16="http://schemas.microsoft.com/office/drawing/2014/main" id="{60AE33BD-915B-D5CE-F59F-5D407F2244DE}"/>
                </a:ext>
              </a:extLst>
            </p:cNvPr>
            <p:cNvGrpSpPr/>
            <p:nvPr/>
          </p:nvGrpSpPr>
          <p:grpSpPr>
            <a:xfrm>
              <a:off x="3435697" y="895215"/>
              <a:ext cx="5682739" cy="3664294"/>
              <a:chOff x="10229220" y="875251"/>
              <a:chExt cx="5919469" cy="3816940"/>
            </a:xfrm>
          </p:grpSpPr>
          <p:sp>
            <p:nvSpPr>
              <p:cNvPr id="417" name="Text Box 291">
                <a:extLst>
                  <a:ext uri="{FF2B5EF4-FFF2-40B4-BE49-F238E27FC236}">
                    <a16:creationId xmlns:a16="http://schemas.microsoft.com/office/drawing/2014/main" id="{5C8A7FB0-7F56-2C30-E445-E7476C65FB48}"/>
                  </a:ext>
                </a:extLst>
              </p:cNvPr>
              <p:cNvSpPr txBox="1">
                <a:spLocks noChangeArrowheads="1"/>
              </p:cNvSpPr>
              <p:nvPr/>
            </p:nvSpPr>
            <p:spPr bwMode="auto">
              <a:xfrm>
                <a:off x="12445651" y="879665"/>
                <a:ext cx="603576" cy="11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採光タイプ</a:t>
                </a:r>
              </a:p>
            </p:txBody>
          </p:sp>
          <p:sp>
            <p:nvSpPr>
              <p:cNvPr id="418" name="Text Box 291">
                <a:extLst>
                  <a:ext uri="{FF2B5EF4-FFF2-40B4-BE49-F238E27FC236}">
                    <a16:creationId xmlns:a16="http://schemas.microsoft.com/office/drawing/2014/main" id="{B16838F3-3FD1-68CF-B63B-BE6820C6DCED}"/>
                  </a:ext>
                </a:extLst>
              </p:cNvPr>
              <p:cNvSpPr txBox="1">
                <a:spLocks noChangeArrowheads="1"/>
              </p:cNvSpPr>
              <p:nvPr/>
            </p:nvSpPr>
            <p:spPr bwMode="auto">
              <a:xfrm>
                <a:off x="10258220" y="875251"/>
                <a:ext cx="706145" cy="11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パネルタイプ</a:t>
                </a:r>
              </a:p>
            </p:txBody>
          </p:sp>
          <p:pic>
            <p:nvPicPr>
              <p:cNvPr id="419" name="図 418">
                <a:extLst>
                  <a:ext uri="{FF2B5EF4-FFF2-40B4-BE49-F238E27FC236}">
                    <a16:creationId xmlns:a16="http://schemas.microsoft.com/office/drawing/2014/main" id="{C1125A9E-1507-C157-56EB-16F6C4C3B196}"/>
                  </a:ext>
                </a:extLst>
              </p:cNvPr>
              <p:cNvPicPr>
                <a:picLocks noChangeAspect="1"/>
              </p:cNvPicPr>
              <p:nvPr/>
            </p:nvPicPr>
            <p:blipFill>
              <a:blip r:embed="rId27"/>
              <a:srcRect/>
              <a:stretch/>
            </p:blipFill>
            <p:spPr>
              <a:xfrm>
                <a:off x="10976617" y="2933622"/>
                <a:ext cx="602802" cy="1569796"/>
              </a:xfrm>
              <a:prstGeom prst="rect">
                <a:avLst/>
              </a:prstGeom>
            </p:spPr>
          </p:pic>
          <p:pic>
            <p:nvPicPr>
              <p:cNvPr id="420" name="図 419">
                <a:extLst>
                  <a:ext uri="{FF2B5EF4-FFF2-40B4-BE49-F238E27FC236}">
                    <a16:creationId xmlns:a16="http://schemas.microsoft.com/office/drawing/2014/main" id="{AE52391A-5D46-58DE-D1CD-D273472839C4}"/>
                  </a:ext>
                </a:extLst>
              </p:cNvPr>
              <p:cNvPicPr>
                <a:picLocks noChangeAspect="1"/>
              </p:cNvPicPr>
              <p:nvPr/>
            </p:nvPicPr>
            <p:blipFill>
              <a:blip r:embed="rId28"/>
              <a:srcRect/>
              <a:stretch/>
            </p:blipFill>
            <p:spPr>
              <a:xfrm>
                <a:off x="13935031" y="2932722"/>
                <a:ext cx="565776" cy="1571600"/>
              </a:xfrm>
              <a:prstGeom prst="rect">
                <a:avLst/>
              </a:prstGeom>
            </p:spPr>
          </p:pic>
          <p:pic>
            <p:nvPicPr>
              <p:cNvPr id="421" name="図 420">
                <a:extLst>
                  <a:ext uri="{FF2B5EF4-FFF2-40B4-BE49-F238E27FC236}">
                    <a16:creationId xmlns:a16="http://schemas.microsoft.com/office/drawing/2014/main" id="{88606C77-CF71-9B9B-67BD-6EACA9B50232}"/>
                  </a:ext>
                </a:extLst>
              </p:cNvPr>
              <p:cNvPicPr>
                <a:picLocks noChangeAspect="1"/>
              </p:cNvPicPr>
              <p:nvPr/>
            </p:nvPicPr>
            <p:blipFill>
              <a:blip r:embed="rId19"/>
              <a:srcRect/>
              <a:stretch/>
            </p:blipFill>
            <p:spPr>
              <a:xfrm>
                <a:off x="15410439" y="1000263"/>
                <a:ext cx="607872" cy="1583000"/>
              </a:xfrm>
              <a:prstGeom prst="rect">
                <a:avLst/>
              </a:prstGeom>
            </p:spPr>
          </p:pic>
          <p:pic>
            <p:nvPicPr>
              <p:cNvPr id="422" name="図 421">
                <a:extLst>
                  <a:ext uri="{FF2B5EF4-FFF2-40B4-BE49-F238E27FC236}">
                    <a16:creationId xmlns:a16="http://schemas.microsoft.com/office/drawing/2014/main" id="{27E3F554-778F-10FE-59A0-18AD70DCA95E}"/>
                  </a:ext>
                </a:extLst>
              </p:cNvPr>
              <p:cNvPicPr>
                <a:picLocks noChangeAspect="1"/>
              </p:cNvPicPr>
              <p:nvPr/>
            </p:nvPicPr>
            <p:blipFill>
              <a:blip r:embed="rId20"/>
              <a:srcRect/>
              <a:stretch/>
            </p:blipFill>
            <p:spPr>
              <a:xfrm>
                <a:off x="11714032" y="2933984"/>
                <a:ext cx="606399" cy="1579164"/>
              </a:xfrm>
              <a:prstGeom prst="rect">
                <a:avLst/>
              </a:prstGeom>
            </p:spPr>
          </p:pic>
          <p:pic>
            <p:nvPicPr>
              <p:cNvPr id="423" name="図 422">
                <a:extLst>
                  <a:ext uri="{FF2B5EF4-FFF2-40B4-BE49-F238E27FC236}">
                    <a16:creationId xmlns:a16="http://schemas.microsoft.com/office/drawing/2014/main" id="{BD9CECEB-4524-9455-89AC-EC0E6CC4BB1D}"/>
                  </a:ext>
                </a:extLst>
              </p:cNvPr>
              <p:cNvPicPr>
                <a:picLocks noChangeAspect="1"/>
              </p:cNvPicPr>
              <p:nvPr/>
            </p:nvPicPr>
            <p:blipFill>
              <a:blip r:embed="rId29"/>
              <a:srcRect/>
              <a:stretch/>
            </p:blipFill>
            <p:spPr>
              <a:xfrm>
                <a:off x="12455978" y="2933984"/>
                <a:ext cx="606399" cy="1579164"/>
              </a:xfrm>
              <a:prstGeom prst="rect">
                <a:avLst/>
              </a:prstGeom>
            </p:spPr>
          </p:pic>
          <p:pic>
            <p:nvPicPr>
              <p:cNvPr id="424" name="図 423">
                <a:extLst>
                  <a:ext uri="{FF2B5EF4-FFF2-40B4-BE49-F238E27FC236}">
                    <a16:creationId xmlns:a16="http://schemas.microsoft.com/office/drawing/2014/main" id="{891D2889-997E-9846-660A-4AAEA0DE184B}"/>
                  </a:ext>
                </a:extLst>
              </p:cNvPr>
              <p:cNvPicPr>
                <a:picLocks noChangeAspect="1"/>
              </p:cNvPicPr>
              <p:nvPr/>
            </p:nvPicPr>
            <p:blipFill>
              <a:blip r:embed="rId30"/>
              <a:srcRect/>
              <a:stretch/>
            </p:blipFill>
            <p:spPr>
              <a:xfrm>
                <a:off x="13212071" y="2931957"/>
                <a:ext cx="578910" cy="1573127"/>
              </a:xfrm>
              <a:prstGeom prst="rect">
                <a:avLst/>
              </a:prstGeom>
            </p:spPr>
          </p:pic>
          <p:pic>
            <p:nvPicPr>
              <p:cNvPr id="425" name="図 424">
                <a:extLst>
                  <a:ext uri="{FF2B5EF4-FFF2-40B4-BE49-F238E27FC236}">
                    <a16:creationId xmlns:a16="http://schemas.microsoft.com/office/drawing/2014/main" id="{31D852E0-7D30-49B6-C7D4-FBE69962A44F}"/>
                  </a:ext>
                </a:extLst>
              </p:cNvPr>
              <p:cNvPicPr>
                <a:picLocks noChangeAspect="1"/>
              </p:cNvPicPr>
              <p:nvPr/>
            </p:nvPicPr>
            <p:blipFill>
              <a:blip r:embed="rId21"/>
              <a:srcRect/>
              <a:stretch/>
            </p:blipFill>
            <p:spPr>
              <a:xfrm>
                <a:off x="10238569" y="2933622"/>
                <a:ext cx="602802" cy="1569796"/>
              </a:xfrm>
              <a:prstGeom prst="rect">
                <a:avLst/>
              </a:prstGeom>
            </p:spPr>
          </p:pic>
          <p:pic>
            <p:nvPicPr>
              <p:cNvPr id="426" name="図 425">
                <a:extLst>
                  <a:ext uri="{FF2B5EF4-FFF2-40B4-BE49-F238E27FC236}">
                    <a16:creationId xmlns:a16="http://schemas.microsoft.com/office/drawing/2014/main" id="{4B73B76C-CA25-446E-F242-839DF98E88EE}"/>
                  </a:ext>
                </a:extLst>
              </p:cNvPr>
              <p:cNvPicPr>
                <a:picLocks noChangeAspect="1"/>
              </p:cNvPicPr>
              <p:nvPr/>
            </p:nvPicPr>
            <p:blipFill>
              <a:blip r:embed="rId22"/>
              <a:srcRect/>
              <a:stretch/>
            </p:blipFill>
            <p:spPr>
              <a:xfrm>
                <a:off x="10245396" y="1011222"/>
                <a:ext cx="605506" cy="1576838"/>
              </a:xfrm>
              <a:prstGeom prst="rect">
                <a:avLst/>
              </a:prstGeom>
            </p:spPr>
          </p:pic>
          <p:pic>
            <p:nvPicPr>
              <p:cNvPr id="427" name="図 426">
                <a:extLst>
                  <a:ext uri="{FF2B5EF4-FFF2-40B4-BE49-F238E27FC236}">
                    <a16:creationId xmlns:a16="http://schemas.microsoft.com/office/drawing/2014/main" id="{93CD15BF-A45D-B00D-A6A4-55FF7EDB2BF5}"/>
                  </a:ext>
                </a:extLst>
              </p:cNvPr>
              <p:cNvPicPr>
                <a:picLocks noChangeAspect="1"/>
              </p:cNvPicPr>
              <p:nvPr/>
            </p:nvPicPr>
            <p:blipFill>
              <a:blip r:embed="rId23"/>
              <a:srcRect/>
              <a:stretch/>
            </p:blipFill>
            <p:spPr>
              <a:xfrm>
                <a:off x="10980926" y="1018068"/>
                <a:ext cx="604416" cy="1574000"/>
              </a:xfrm>
              <a:prstGeom prst="rect">
                <a:avLst/>
              </a:prstGeom>
            </p:spPr>
          </p:pic>
          <p:pic>
            <p:nvPicPr>
              <p:cNvPr id="428" name="図 427">
                <a:extLst>
                  <a:ext uri="{FF2B5EF4-FFF2-40B4-BE49-F238E27FC236}">
                    <a16:creationId xmlns:a16="http://schemas.microsoft.com/office/drawing/2014/main" id="{064DAC72-AB99-B765-7E15-62B0049432F2}"/>
                  </a:ext>
                </a:extLst>
              </p:cNvPr>
              <p:cNvPicPr>
                <a:picLocks noChangeAspect="1"/>
              </p:cNvPicPr>
              <p:nvPr/>
            </p:nvPicPr>
            <p:blipFill>
              <a:blip r:embed="rId24"/>
              <a:srcRect/>
              <a:stretch/>
            </p:blipFill>
            <p:spPr>
              <a:xfrm>
                <a:off x="11716456" y="1018068"/>
                <a:ext cx="604416" cy="1574000"/>
              </a:xfrm>
              <a:prstGeom prst="rect">
                <a:avLst/>
              </a:prstGeom>
            </p:spPr>
          </p:pic>
          <p:pic>
            <p:nvPicPr>
              <p:cNvPr id="429" name="図 428">
                <a:extLst>
                  <a:ext uri="{FF2B5EF4-FFF2-40B4-BE49-F238E27FC236}">
                    <a16:creationId xmlns:a16="http://schemas.microsoft.com/office/drawing/2014/main" id="{BBCC8958-385C-F66C-BE99-8BB88E6BF2F2}"/>
                  </a:ext>
                </a:extLst>
              </p:cNvPr>
              <p:cNvPicPr>
                <a:picLocks noChangeAspect="1"/>
              </p:cNvPicPr>
              <p:nvPr/>
            </p:nvPicPr>
            <p:blipFill>
              <a:blip r:embed="rId25"/>
              <a:srcRect/>
              <a:stretch/>
            </p:blipFill>
            <p:spPr>
              <a:xfrm>
                <a:off x="13938286" y="1000263"/>
                <a:ext cx="614164" cy="1599385"/>
              </a:xfrm>
              <a:prstGeom prst="rect">
                <a:avLst/>
              </a:prstGeom>
            </p:spPr>
          </p:pic>
          <p:pic>
            <p:nvPicPr>
              <p:cNvPr id="430" name="図 429">
                <a:extLst>
                  <a:ext uri="{FF2B5EF4-FFF2-40B4-BE49-F238E27FC236}">
                    <a16:creationId xmlns:a16="http://schemas.microsoft.com/office/drawing/2014/main" id="{760EEFEB-173F-AEA9-10F3-4785F6A6B14A}"/>
                  </a:ext>
                </a:extLst>
              </p:cNvPr>
              <p:cNvPicPr>
                <a:picLocks noChangeAspect="1"/>
              </p:cNvPicPr>
              <p:nvPr/>
            </p:nvPicPr>
            <p:blipFill>
              <a:blip r:embed="rId26"/>
              <a:srcRect/>
              <a:stretch/>
            </p:blipFill>
            <p:spPr>
              <a:xfrm>
                <a:off x="12454526" y="1011225"/>
                <a:ext cx="607036" cy="1580822"/>
              </a:xfrm>
              <a:prstGeom prst="rect">
                <a:avLst/>
              </a:prstGeom>
            </p:spPr>
          </p:pic>
          <p:pic>
            <p:nvPicPr>
              <p:cNvPr id="431" name="図 430">
                <a:extLst>
                  <a:ext uri="{FF2B5EF4-FFF2-40B4-BE49-F238E27FC236}">
                    <a16:creationId xmlns:a16="http://schemas.microsoft.com/office/drawing/2014/main" id="{9C0CD44D-084C-61F5-C63A-F15F6CB69771}"/>
                  </a:ext>
                </a:extLst>
              </p:cNvPr>
              <p:cNvPicPr>
                <a:picLocks noChangeAspect="1"/>
              </p:cNvPicPr>
              <p:nvPr/>
            </p:nvPicPr>
            <p:blipFill>
              <a:blip r:embed="rId31"/>
              <a:srcRect/>
              <a:stretch/>
            </p:blipFill>
            <p:spPr>
              <a:xfrm>
                <a:off x="13192913" y="1011234"/>
                <a:ext cx="609955" cy="1588424"/>
              </a:xfrm>
              <a:prstGeom prst="rect">
                <a:avLst/>
              </a:prstGeom>
            </p:spPr>
          </p:pic>
          <p:pic>
            <p:nvPicPr>
              <p:cNvPr id="432" name="図 431">
                <a:extLst>
                  <a:ext uri="{FF2B5EF4-FFF2-40B4-BE49-F238E27FC236}">
                    <a16:creationId xmlns:a16="http://schemas.microsoft.com/office/drawing/2014/main" id="{9E3ACF49-E61F-5114-2DA2-7EE689AAF51D}"/>
                  </a:ext>
                </a:extLst>
              </p:cNvPr>
              <p:cNvPicPr>
                <a:picLocks noChangeAspect="1"/>
              </p:cNvPicPr>
              <p:nvPr/>
            </p:nvPicPr>
            <p:blipFill>
              <a:blip r:embed="rId32"/>
              <a:srcRect/>
              <a:stretch/>
            </p:blipFill>
            <p:spPr>
              <a:xfrm>
                <a:off x="14684747" y="1008067"/>
                <a:ext cx="612875" cy="1596028"/>
              </a:xfrm>
              <a:prstGeom prst="rect">
                <a:avLst/>
              </a:prstGeom>
            </p:spPr>
          </p:pic>
          <p:sp>
            <p:nvSpPr>
              <p:cNvPr id="433" name="Text Box 283">
                <a:extLst>
                  <a:ext uri="{FF2B5EF4-FFF2-40B4-BE49-F238E27FC236}">
                    <a16:creationId xmlns:a16="http://schemas.microsoft.com/office/drawing/2014/main" id="{8D08937F-28BB-E5F3-75A9-E2E56B3A5462}"/>
                  </a:ext>
                </a:extLst>
              </p:cNvPr>
              <p:cNvSpPr txBox="1">
                <a:spLocks noChangeArrowheads="1"/>
              </p:cNvSpPr>
              <p:nvPr/>
            </p:nvSpPr>
            <p:spPr bwMode="auto">
              <a:xfrm>
                <a:off x="10237303" y="2593837"/>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ＰＣ</a:t>
                </a:r>
                <a:endParaRPr lang="en-US" altLang="ja-JP" b="1" dirty="0">
                  <a:latin typeface="ＭＳ Ｐゴシック" panose="020B0600070205080204" pitchFamily="50" charset="-128"/>
                  <a:ea typeface="ＭＳ Ｐゴシック" panose="020B0600070205080204" pitchFamily="50" charset="-128"/>
                </a:endParaRPr>
              </a:p>
            </p:txBody>
          </p:sp>
          <p:sp>
            <p:nvSpPr>
              <p:cNvPr id="434" name="Text Box 283">
                <a:extLst>
                  <a:ext uri="{FF2B5EF4-FFF2-40B4-BE49-F238E27FC236}">
                    <a16:creationId xmlns:a16="http://schemas.microsoft.com/office/drawing/2014/main" id="{32AF9DDC-C990-1676-DC24-F23B84C96633}"/>
                  </a:ext>
                </a:extLst>
              </p:cNvPr>
              <p:cNvSpPr txBox="1">
                <a:spLocks noChangeArrowheads="1"/>
              </p:cNvSpPr>
              <p:nvPr/>
            </p:nvSpPr>
            <p:spPr bwMode="auto">
              <a:xfrm>
                <a:off x="10983221" y="2593837"/>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ＰＫ</a:t>
                </a:r>
                <a:endParaRPr lang="en-US" altLang="ja-JP" b="1" dirty="0">
                  <a:latin typeface="ＭＳ Ｐゴシック" panose="020B0600070205080204" pitchFamily="50" charset="-128"/>
                  <a:ea typeface="ＭＳ Ｐゴシック" panose="020B0600070205080204" pitchFamily="50" charset="-128"/>
                </a:endParaRPr>
              </a:p>
            </p:txBody>
          </p:sp>
          <p:sp>
            <p:nvSpPr>
              <p:cNvPr id="435" name="Text Box 283">
                <a:extLst>
                  <a:ext uri="{FF2B5EF4-FFF2-40B4-BE49-F238E27FC236}">
                    <a16:creationId xmlns:a16="http://schemas.microsoft.com/office/drawing/2014/main" id="{4FD0E8AE-A653-05E7-28A1-C82C0983DAA2}"/>
                  </a:ext>
                </a:extLst>
              </p:cNvPr>
              <p:cNvSpPr txBox="1">
                <a:spLocks noChangeArrowheads="1"/>
              </p:cNvSpPr>
              <p:nvPr/>
            </p:nvSpPr>
            <p:spPr bwMode="auto">
              <a:xfrm>
                <a:off x="11722551" y="2593837"/>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ＰＬ</a:t>
                </a:r>
                <a:endParaRPr lang="en-US" altLang="ja-JP" b="1" dirty="0">
                  <a:latin typeface="ＭＳ Ｐゴシック" panose="020B0600070205080204" pitchFamily="50" charset="-128"/>
                  <a:ea typeface="ＭＳ Ｐゴシック" panose="020B0600070205080204" pitchFamily="50" charset="-128"/>
                </a:endParaRPr>
              </a:p>
            </p:txBody>
          </p:sp>
          <p:grpSp>
            <p:nvGrpSpPr>
              <p:cNvPr id="436" name="グループ化 435">
                <a:extLst>
                  <a:ext uri="{FF2B5EF4-FFF2-40B4-BE49-F238E27FC236}">
                    <a16:creationId xmlns:a16="http://schemas.microsoft.com/office/drawing/2014/main" id="{3BE0F7BF-8632-57C9-24B8-94BEDF5C2489}"/>
                  </a:ext>
                </a:extLst>
              </p:cNvPr>
              <p:cNvGrpSpPr/>
              <p:nvPr/>
            </p:nvGrpSpPr>
            <p:grpSpPr>
              <a:xfrm>
                <a:off x="12451513" y="2588946"/>
                <a:ext cx="739105" cy="184666"/>
                <a:chOff x="5734720" y="2603153"/>
                <a:chExt cx="739105" cy="184666"/>
              </a:xfrm>
            </p:grpSpPr>
            <p:sp>
              <p:nvSpPr>
                <p:cNvPr id="484" name="Text Box 283">
                  <a:extLst>
                    <a:ext uri="{FF2B5EF4-FFF2-40B4-BE49-F238E27FC236}">
                      <a16:creationId xmlns:a16="http://schemas.microsoft.com/office/drawing/2014/main" id="{A5621D50-FB9D-6C0A-7A87-60EF3F687900}"/>
                    </a:ext>
                  </a:extLst>
                </p:cNvPr>
                <p:cNvSpPr txBox="1">
                  <a:spLocks noChangeArrowheads="1"/>
                </p:cNvSpPr>
                <p:nvPr/>
              </p:nvSpPr>
              <p:spPr bwMode="auto">
                <a:xfrm>
                  <a:off x="5734720" y="2603153"/>
                  <a:ext cx="167605"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ＬＥ</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ＬＧ</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485" name="Text Box 283">
                  <a:extLst>
                    <a:ext uri="{FF2B5EF4-FFF2-40B4-BE49-F238E27FC236}">
                      <a16:creationId xmlns:a16="http://schemas.microsoft.com/office/drawing/2014/main" id="{93EB74A8-F97D-4909-FC0D-1BA3FD51BF15}"/>
                    </a:ext>
                  </a:extLst>
                </p:cNvPr>
                <p:cNvSpPr txBox="1">
                  <a:spLocks noChangeArrowheads="1"/>
                </p:cNvSpPr>
                <p:nvPr/>
              </p:nvSpPr>
              <p:spPr bwMode="auto">
                <a:xfrm>
                  <a:off x="5861720" y="2622770"/>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（チェッカーアクリル）</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437" name="グループ化 436">
                <a:extLst>
                  <a:ext uri="{FF2B5EF4-FFF2-40B4-BE49-F238E27FC236}">
                    <a16:creationId xmlns:a16="http://schemas.microsoft.com/office/drawing/2014/main" id="{7DA33528-2686-C2FD-CC56-DEB341111A69}"/>
                  </a:ext>
                </a:extLst>
              </p:cNvPr>
              <p:cNvGrpSpPr/>
              <p:nvPr/>
            </p:nvGrpSpPr>
            <p:grpSpPr>
              <a:xfrm>
                <a:off x="13185525" y="2588153"/>
                <a:ext cx="731040" cy="184666"/>
                <a:chOff x="6461388" y="2602360"/>
                <a:chExt cx="731040" cy="184666"/>
              </a:xfrm>
            </p:grpSpPr>
            <p:sp>
              <p:nvSpPr>
                <p:cNvPr id="482" name="Text Box 283">
                  <a:extLst>
                    <a:ext uri="{FF2B5EF4-FFF2-40B4-BE49-F238E27FC236}">
                      <a16:creationId xmlns:a16="http://schemas.microsoft.com/office/drawing/2014/main" id="{8D897F3F-872C-5E9E-4290-E69F09FD61B4}"/>
                    </a:ext>
                  </a:extLst>
                </p:cNvPr>
                <p:cNvSpPr txBox="1">
                  <a:spLocks noChangeArrowheads="1"/>
                </p:cNvSpPr>
                <p:nvPr/>
              </p:nvSpPr>
              <p:spPr bwMode="auto">
                <a:xfrm>
                  <a:off x="6461388" y="2602360"/>
                  <a:ext cx="136489"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ＬＦ</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ＬＭ</a:t>
                  </a:r>
                  <a:endParaRPr lang="en-US" altLang="ja-JP" b="1" dirty="0">
                    <a:latin typeface="ＭＳ Ｐゴシック" panose="020B0600070205080204" pitchFamily="50" charset="-128"/>
                    <a:ea typeface="ＭＳ Ｐゴシック" panose="020B0600070205080204" pitchFamily="50" charset="-128"/>
                  </a:endParaRPr>
                </a:p>
              </p:txBody>
            </p:sp>
            <p:sp>
              <p:nvSpPr>
                <p:cNvPr id="483" name="Text Box 283">
                  <a:extLst>
                    <a:ext uri="{FF2B5EF4-FFF2-40B4-BE49-F238E27FC236}">
                      <a16:creationId xmlns:a16="http://schemas.microsoft.com/office/drawing/2014/main" id="{7341F56F-7AD9-D523-333E-25C5E2AEF614}"/>
                    </a:ext>
                  </a:extLst>
                </p:cNvPr>
                <p:cNvSpPr txBox="1">
                  <a:spLocks noChangeArrowheads="1"/>
                </p:cNvSpPr>
                <p:nvPr/>
              </p:nvSpPr>
              <p:spPr bwMode="auto">
                <a:xfrm>
                  <a:off x="6580323" y="2622770"/>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（モールアクリル）</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438" name="グループ化 437">
                <a:extLst>
                  <a:ext uri="{FF2B5EF4-FFF2-40B4-BE49-F238E27FC236}">
                    <a16:creationId xmlns:a16="http://schemas.microsoft.com/office/drawing/2014/main" id="{BEEAEF0D-26F5-152F-BD17-CCC08087051C}"/>
                  </a:ext>
                </a:extLst>
              </p:cNvPr>
              <p:cNvGrpSpPr/>
              <p:nvPr/>
            </p:nvGrpSpPr>
            <p:grpSpPr>
              <a:xfrm>
                <a:off x="13929618" y="2588152"/>
                <a:ext cx="723897" cy="184666"/>
                <a:chOff x="7181468" y="2602359"/>
                <a:chExt cx="723897" cy="184666"/>
              </a:xfrm>
            </p:grpSpPr>
            <p:sp>
              <p:nvSpPr>
                <p:cNvPr id="480" name="Text Box 283">
                  <a:extLst>
                    <a:ext uri="{FF2B5EF4-FFF2-40B4-BE49-F238E27FC236}">
                      <a16:creationId xmlns:a16="http://schemas.microsoft.com/office/drawing/2014/main" id="{B0E1E05C-1651-F212-235D-EB8D5C6B0070}"/>
                    </a:ext>
                  </a:extLst>
                </p:cNvPr>
                <p:cNvSpPr txBox="1">
                  <a:spLocks noChangeArrowheads="1"/>
                </p:cNvSpPr>
                <p:nvPr/>
              </p:nvSpPr>
              <p:spPr bwMode="auto">
                <a:xfrm>
                  <a:off x="7181468" y="2602359"/>
                  <a:ext cx="136489"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ＬＨ</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ＬＫ</a:t>
                  </a:r>
                  <a:endParaRPr lang="en-US" altLang="ja-JP" b="1" dirty="0">
                    <a:latin typeface="ＭＳ Ｐゴシック" panose="020B0600070205080204" pitchFamily="50" charset="-128"/>
                    <a:ea typeface="ＭＳ Ｐゴシック" panose="020B0600070205080204" pitchFamily="50" charset="-128"/>
                  </a:endParaRPr>
                </a:p>
              </p:txBody>
            </p:sp>
            <p:sp>
              <p:nvSpPr>
                <p:cNvPr id="481" name="Text Box 283">
                  <a:extLst>
                    <a:ext uri="{FF2B5EF4-FFF2-40B4-BE49-F238E27FC236}">
                      <a16:creationId xmlns:a16="http://schemas.microsoft.com/office/drawing/2014/main" id="{C76F6A07-6FC7-9215-33A9-683A44367824}"/>
                    </a:ext>
                  </a:extLst>
                </p:cNvPr>
                <p:cNvSpPr txBox="1">
                  <a:spLocks noChangeArrowheads="1"/>
                </p:cNvSpPr>
                <p:nvPr/>
              </p:nvSpPr>
              <p:spPr bwMode="auto">
                <a:xfrm>
                  <a:off x="7293260" y="2622770"/>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（チェッカーアクリル）</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439" name="グループ化 438">
                <a:extLst>
                  <a:ext uri="{FF2B5EF4-FFF2-40B4-BE49-F238E27FC236}">
                    <a16:creationId xmlns:a16="http://schemas.microsoft.com/office/drawing/2014/main" id="{F903B89B-000A-4BAE-F215-7C0291436BF3}"/>
                  </a:ext>
                </a:extLst>
              </p:cNvPr>
              <p:cNvGrpSpPr/>
              <p:nvPr/>
            </p:nvGrpSpPr>
            <p:grpSpPr>
              <a:xfrm>
                <a:off x="14679871" y="2588152"/>
                <a:ext cx="723897" cy="184666"/>
                <a:chOff x="7181468" y="2602359"/>
                <a:chExt cx="723897" cy="184666"/>
              </a:xfrm>
            </p:grpSpPr>
            <p:sp>
              <p:nvSpPr>
                <p:cNvPr id="478" name="Text Box 283">
                  <a:extLst>
                    <a:ext uri="{FF2B5EF4-FFF2-40B4-BE49-F238E27FC236}">
                      <a16:creationId xmlns:a16="http://schemas.microsoft.com/office/drawing/2014/main" id="{A64DBD12-A82F-FC1F-F582-CAD35EBD7160}"/>
                    </a:ext>
                  </a:extLst>
                </p:cNvPr>
                <p:cNvSpPr txBox="1">
                  <a:spLocks noChangeArrowheads="1"/>
                </p:cNvSpPr>
                <p:nvPr/>
              </p:nvSpPr>
              <p:spPr bwMode="auto">
                <a:xfrm>
                  <a:off x="7181468" y="2602359"/>
                  <a:ext cx="136489"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ＬＪ</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ＬＲ</a:t>
                  </a:r>
                  <a:endParaRPr lang="en-US" altLang="ja-JP" b="1" dirty="0">
                    <a:latin typeface="ＭＳ Ｐゴシック" panose="020B0600070205080204" pitchFamily="50" charset="-128"/>
                    <a:ea typeface="ＭＳ Ｐゴシック" panose="020B0600070205080204" pitchFamily="50" charset="-128"/>
                  </a:endParaRPr>
                </a:p>
              </p:txBody>
            </p:sp>
            <p:sp>
              <p:nvSpPr>
                <p:cNvPr id="479" name="Text Box 283">
                  <a:extLst>
                    <a:ext uri="{FF2B5EF4-FFF2-40B4-BE49-F238E27FC236}">
                      <a16:creationId xmlns:a16="http://schemas.microsoft.com/office/drawing/2014/main" id="{4AF782E1-CC02-3A93-5B48-AF910A849D6B}"/>
                    </a:ext>
                  </a:extLst>
                </p:cNvPr>
                <p:cNvSpPr txBox="1">
                  <a:spLocks noChangeArrowheads="1"/>
                </p:cNvSpPr>
                <p:nvPr/>
              </p:nvSpPr>
              <p:spPr bwMode="auto">
                <a:xfrm>
                  <a:off x="7293260" y="2622770"/>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（モールアクリル）</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440" name="グループ化 439">
                <a:extLst>
                  <a:ext uri="{FF2B5EF4-FFF2-40B4-BE49-F238E27FC236}">
                    <a16:creationId xmlns:a16="http://schemas.microsoft.com/office/drawing/2014/main" id="{BB30329C-1B87-9D0F-7004-F2957C518EED}"/>
                  </a:ext>
                </a:extLst>
              </p:cNvPr>
              <p:cNvGrpSpPr/>
              <p:nvPr/>
            </p:nvGrpSpPr>
            <p:grpSpPr>
              <a:xfrm>
                <a:off x="15399224" y="2588876"/>
                <a:ext cx="749465" cy="92333"/>
                <a:chOff x="8740181" y="2526083"/>
                <a:chExt cx="749465" cy="92333"/>
              </a:xfrm>
            </p:grpSpPr>
            <p:sp>
              <p:nvSpPr>
                <p:cNvPr id="476" name="Text Box 283">
                  <a:extLst>
                    <a:ext uri="{FF2B5EF4-FFF2-40B4-BE49-F238E27FC236}">
                      <a16:creationId xmlns:a16="http://schemas.microsoft.com/office/drawing/2014/main" id="{C171070D-4A06-02C9-8B25-9C2030241E76}"/>
                    </a:ext>
                  </a:extLst>
                </p:cNvPr>
                <p:cNvSpPr txBox="1">
                  <a:spLocks noChangeArrowheads="1"/>
                </p:cNvSpPr>
                <p:nvPr/>
              </p:nvSpPr>
              <p:spPr bwMode="auto">
                <a:xfrm>
                  <a:off x="8740181" y="2526083"/>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ＭＤ</a:t>
                  </a:r>
                  <a:endParaRPr lang="en-US" altLang="ja-JP" b="1" dirty="0">
                    <a:latin typeface="ＭＳ Ｐゴシック" panose="020B0600070205080204" pitchFamily="50" charset="-128"/>
                    <a:ea typeface="ＭＳ Ｐゴシック" panose="020B0600070205080204" pitchFamily="50" charset="-128"/>
                  </a:endParaRPr>
                </a:p>
              </p:txBody>
            </p:sp>
            <p:sp>
              <p:nvSpPr>
                <p:cNvPr id="477" name="Text Box 283">
                  <a:extLst>
                    <a:ext uri="{FF2B5EF4-FFF2-40B4-BE49-F238E27FC236}">
                      <a16:creationId xmlns:a16="http://schemas.microsoft.com/office/drawing/2014/main" id="{1F48489A-E22B-C71D-9F9E-52E5AAA7A4B1}"/>
                    </a:ext>
                  </a:extLst>
                </p:cNvPr>
                <p:cNvSpPr txBox="1">
                  <a:spLocks noChangeArrowheads="1"/>
                </p:cNvSpPr>
                <p:nvPr/>
              </p:nvSpPr>
              <p:spPr bwMode="auto">
                <a:xfrm>
                  <a:off x="8877541" y="2537292"/>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441" name="グループ化 440">
                <a:extLst>
                  <a:ext uri="{FF2B5EF4-FFF2-40B4-BE49-F238E27FC236}">
                    <a16:creationId xmlns:a16="http://schemas.microsoft.com/office/drawing/2014/main" id="{2DA73DF5-2DF3-76B4-343B-5FEC7AE6BFF9}"/>
                  </a:ext>
                </a:extLst>
              </p:cNvPr>
              <p:cNvGrpSpPr/>
              <p:nvPr/>
            </p:nvGrpSpPr>
            <p:grpSpPr>
              <a:xfrm>
                <a:off x="10229220" y="4507525"/>
                <a:ext cx="739105" cy="184666"/>
                <a:chOff x="5734720" y="2603153"/>
                <a:chExt cx="739105" cy="184666"/>
              </a:xfrm>
            </p:grpSpPr>
            <p:sp>
              <p:nvSpPr>
                <p:cNvPr id="474" name="Text Box 283">
                  <a:extLst>
                    <a:ext uri="{FF2B5EF4-FFF2-40B4-BE49-F238E27FC236}">
                      <a16:creationId xmlns:a16="http://schemas.microsoft.com/office/drawing/2014/main" id="{12FF4667-713B-E666-6360-B68396906D46}"/>
                    </a:ext>
                  </a:extLst>
                </p:cNvPr>
                <p:cNvSpPr txBox="1">
                  <a:spLocks noChangeArrowheads="1"/>
                </p:cNvSpPr>
                <p:nvPr/>
              </p:nvSpPr>
              <p:spPr bwMode="auto">
                <a:xfrm>
                  <a:off x="5734720" y="2603153"/>
                  <a:ext cx="167605"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ＭＥ</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ＭＧ</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475" name="Text Box 283">
                  <a:extLst>
                    <a:ext uri="{FF2B5EF4-FFF2-40B4-BE49-F238E27FC236}">
                      <a16:creationId xmlns:a16="http://schemas.microsoft.com/office/drawing/2014/main" id="{26E9008D-3C91-1712-6E47-B8B8CF004669}"/>
                    </a:ext>
                  </a:extLst>
                </p:cNvPr>
                <p:cNvSpPr txBox="1">
                  <a:spLocks noChangeArrowheads="1"/>
                </p:cNvSpPr>
                <p:nvPr/>
              </p:nvSpPr>
              <p:spPr bwMode="auto">
                <a:xfrm>
                  <a:off x="5861720" y="2622770"/>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（チェッカーアクリル）</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442" name="グループ化 441">
                <a:extLst>
                  <a:ext uri="{FF2B5EF4-FFF2-40B4-BE49-F238E27FC236}">
                    <a16:creationId xmlns:a16="http://schemas.microsoft.com/office/drawing/2014/main" id="{73D552DE-FD7C-9153-59B1-72FDFBB7961D}"/>
                  </a:ext>
                </a:extLst>
              </p:cNvPr>
              <p:cNvGrpSpPr/>
              <p:nvPr/>
            </p:nvGrpSpPr>
            <p:grpSpPr>
              <a:xfrm>
                <a:off x="10963232" y="4506653"/>
                <a:ext cx="754853" cy="184666"/>
                <a:chOff x="6461388" y="2602360"/>
                <a:chExt cx="754853" cy="184666"/>
              </a:xfrm>
            </p:grpSpPr>
            <p:sp>
              <p:nvSpPr>
                <p:cNvPr id="472" name="Text Box 283">
                  <a:extLst>
                    <a:ext uri="{FF2B5EF4-FFF2-40B4-BE49-F238E27FC236}">
                      <a16:creationId xmlns:a16="http://schemas.microsoft.com/office/drawing/2014/main" id="{3CCDB352-ADF1-4A47-291D-C42A0DC1FED5}"/>
                    </a:ext>
                  </a:extLst>
                </p:cNvPr>
                <p:cNvSpPr txBox="1">
                  <a:spLocks noChangeArrowheads="1"/>
                </p:cNvSpPr>
                <p:nvPr/>
              </p:nvSpPr>
              <p:spPr bwMode="auto">
                <a:xfrm>
                  <a:off x="6461388" y="2602360"/>
                  <a:ext cx="176743"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ＭＦ</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ＭＭ</a:t>
                  </a:r>
                  <a:endParaRPr lang="en-US" altLang="ja-JP" b="1" dirty="0">
                    <a:latin typeface="ＭＳ Ｐゴシック" panose="020B0600070205080204" pitchFamily="50" charset="-128"/>
                    <a:ea typeface="ＭＳ Ｐゴシック" panose="020B0600070205080204" pitchFamily="50" charset="-128"/>
                  </a:endParaRPr>
                </a:p>
              </p:txBody>
            </p:sp>
            <p:sp>
              <p:nvSpPr>
                <p:cNvPr id="473" name="Text Box 283">
                  <a:extLst>
                    <a:ext uri="{FF2B5EF4-FFF2-40B4-BE49-F238E27FC236}">
                      <a16:creationId xmlns:a16="http://schemas.microsoft.com/office/drawing/2014/main" id="{3D2310D1-332A-8FD9-505F-822C9A5DADA6}"/>
                    </a:ext>
                  </a:extLst>
                </p:cNvPr>
                <p:cNvSpPr txBox="1">
                  <a:spLocks noChangeArrowheads="1"/>
                </p:cNvSpPr>
                <p:nvPr/>
              </p:nvSpPr>
              <p:spPr bwMode="auto">
                <a:xfrm>
                  <a:off x="6604136" y="2622770"/>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（モールアクリル）</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443" name="グループ化 442">
                <a:extLst>
                  <a:ext uri="{FF2B5EF4-FFF2-40B4-BE49-F238E27FC236}">
                    <a16:creationId xmlns:a16="http://schemas.microsoft.com/office/drawing/2014/main" id="{FF1D8DE3-C5A4-E4DE-165F-A9C096C765E4}"/>
                  </a:ext>
                </a:extLst>
              </p:cNvPr>
              <p:cNvGrpSpPr/>
              <p:nvPr/>
            </p:nvGrpSpPr>
            <p:grpSpPr>
              <a:xfrm>
                <a:off x="11713188" y="4512416"/>
                <a:ext cx="749465" cy="92333"/>
                <a:chOff x="3578260" y="4449623"/>
                <a:chExt cx="749465" cy="92333"/>
              </a:xfrm>
            </p:grpSpPr>
            <p:sp>
              <p:nvSpPr>
                <p:cNvPr id="468" name="Text Box 283">
                  <a:extLst>
                    <a:ext uri="{FF2B5EF4-FFF2-40B4-BE49-F238E27FC236}">
                      <a16:creationId xmlns:a16="http://schemas.microsoft.com/office/drawing/2014/main" id="{B07D5FB9-77F4-9569-9A44-CEDE7AF5C6B1}"/>
                    </a:ext>
                  </a:extLst>
                </p:cNvPr>
                <p:cNvSpPr txBox="1">
                  <a:spLocks noChangeArrowheads="1"/>
                </p:cNvSpPr>
                <p:nvPr/>
              </p:nvSpPr>
              <p:spPr bwMode="auto">
                <a:xfrm>
                  <a:off x="3578260" y="4449623"/>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ＭＨ</a:t>
                  </a:r>
                  <a:endParaRPr lang="en-US" altLang="ja-JP" b="1" dirty="0">
                    <a:latin typeface="ＭＳ Ｐゴシック" panose="020B0600070205080204" pitchFamily="50" charset="-128"/>
                    <a:ea typeface="ＭＳ Ｐゴシック" panose="020B0600070205080204" pitchFamily="50" charset="-128"/>
                  </a:endParaRPr>
                </a:p>
              </p:txBody>
            </p:sp>
            <p:sp>
              <p:nvSpPr>
                <p:cNvPr id="469" name="Text Box 283">
                  <a:extLst>
                    <a:ext uri="{FF2B5EF4-FFF2-40B4-BE49-F238E27FC236}">
                      <a16:creationId xmlns:a16="http://schemas.microsoft.com/office/drawing/2014/main" id="{1A721D9E-E36B-BFB1-9631-935403B9AB4C}"/>
                    </a:ext>
                  </a:extLst>
                </p:cNvPr>
                <p:cNvSpPr txBox="1">
                  <a:spLocks noChangeArrowheads="1"/>
                </p:cNvSpPr>
                <p:nvPr/>
              </p:nvSpPr>
              <p:spPr bwMode="auto">
                <a:xfrm>
                  <a:off x="3715620" y="4460832"/>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444" name="グループ化 443">
                <a:extLst>
                  <a:ext uri="{FF2B5EF4-FFF2-40B4-BE49-F238E27FC236}">
                    <a16:creationId xmlns:a16="http://schemas.microsoft.com/office/drawing/2014/main" id="{89BB9DB7-DD06-9F37-9C11-EA1EDAB88ED9}"/>
                  </a:ext>
                </a:extLst>
              </p:cNvPr>
              <p:cNvGrpSpPr/>
              <p:nvPr/>
            </p:nvGrpSpPr>
            <p:grpSpPr>
              <a:xfrm>
                <a:off x="12416514" y="4512416"/>
                <a:ext cx="749465" cy="92333"/>
                <a:chOff x="3578260" y="4449623"/>
                <a:chExt cx="749465" cy="92333"/>
              </a:xfrm>
            </p:grpSpPr>
            <p:sp>
              <p:nvSpPr>
                <p:cNvPr id="462" name="Text Box 283">
                  <a:extLst>
                    <a:ext uri="{FF2B5EF4-FFF2-40B4-BE49-F238E27FC236}">
                      <a16:creationId xmlns:a16="http://schemas.microsoft.com/office/drawing/2014/main" id="{02D0FEF6-0B03-F867-BC7C-9BF5049220C4}"/>
                    </a:ext>
                  </a:extLst>
                </p:cNvPr>
                <p:cNvSpPr txBox="1">
                  <a:spLocks noChangeArrowheads="1"/>
                </p:cNvSpPr>
                <p:nvPr/>
              </p:nvSpPr>
              <p:spPr bwMode="auto">
                <a:xfrm>
                  <a:off x="3578260" y="4449623"/>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ＭＪ</a:t>
                  </a:r>
                  <a:endParaRPr lang="en-US" altLang="ja-JP" b="1" dirty="0">
                    <a:latin typeface="ＭＳ Ｐゴシック" panose="020B0600070205080204" pitchFamily="50" charset="-128"/>
                    <a:ea typeface="ＭＳ Ｐゴシック" panose="020B0600070205080204" pitchFamily="50" charset="-128"/>
                  </a:endParaRPr>
                </a:p>
              </p:txBody>
            </p:sp>
            <p:sp>
              <p:nvSpPr>
                <p:cNvPr id="463" name="Text Box 283">
                  <a:extLst>
                    <a:ext uri="{FF2B5EF4-FFF2-40B4-BE49-F238E27FC236}">
                      <a16:creationId xmlns:a16="http://schemas.microsoft.com/office/drawing/2014/main" id="{17F2623A-E67C-FC01-6388-437601DCFAB7}"/>
                    </a:ext>
                  </a:extLst>
                </p:cNvPr>
                <p:cNvSpPr txBox="1">
                  <a:spLocks noChangeArrowheads="1"/>
                </p:cNvSpPr>
                <p:nvPr/>
              </p:nvSpPr>
              <p:spPr bwMode="auto">
                <a:xfrm>
                  <a:off x="3715620" y="4460832"/>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445" name="グループ化 444">
                <a:extLst>
                  <a:ext uri="{FF2B5EF4-FFF2-40B4-BE49-F238E27FC236}">
                    <a16:creationId xmlns:a16="http://schemas.microsoft.com/office/drawing/2014/main" id="{916DA9AE-45BB-43E0-F241-011702C06359}"/>
                  </a:ext>
                </a:extLst>
              </p:cNvPr>
              <p:cNvGrpSpPr/>
              <p:nvPr/>
            </p:nvGrpSpPr>
            <p:grpSpPr>
              <a:xfrm>
                <a:off x="13196687" y="4507525"/>
                <a:ext cx="723165" cy="184666"/>
                <a:chOff x="5762863" y="2603153"/>
                <a:chExt cx="723165" cy="184666"/>
              </a:xfrm>
            </p:grpSpPr>
            <p:sp>
              <p:nvSpPr>
                <p:cNvPr id="460" name="Text Box 283">
                  <a:extLst>
                    <a:ext uri="{FF2B5EF4-FFF2-40B4-BE49-F238E27FC236}">
                      <a16:creationId xmlns:a16="http://schemas.microsoft.com/office/drawing/2014/main" id="{61CAC722-A9A1-B3F4-9752-DEE210B5A15B}"/>
                    </a:ext>
                  </a:extLst>
                </p:cNvPr>
                <p:cNvSpPr txBox="1">
                  <a:spLocks noChangeArrowheads="1"/>
                </p:cNvSpPr>
                <p:nvPr/>
              </p:nvSpPr>
              <p:spPr bwMode="auto">
                <a:xfrm>
                  <a:off x="5762863" y="2603153"/>
                  <a:ext cx="167605"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ＤＥ</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ＤＦ</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461" name="Text Box 283">
                  <a:extLst>
                    <a:ext uri="{FF2B5EF4-FFF2-40B4-BE49-F238E27FC236}">
                      <a16:creationId xmlns:a16="http://schemas.microsoft.com/office/drawing/2014/main" id="{E4F34305-5957-F48B-8A96-2B739D06482B}"/>
                    </a:ext>
                  </a:extLst>
                </p:cNvPr>
                <p:cNvSpPr txBox="1">
                  <a:spLocks noChangeArrowheads="1"/>
                </p:cNvSpPr>
                <p:nvPr/>
              </p:nvSpPr>
              <p:spPr bwMode="auto">
                <a:xfrm>
                  <a:off x="5873923" y="2622769"/>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（チェッカーアクリル）</a:t>
                  </a:r>
                  <a:endParaRPr lang="en-US" altLang="ja-JP" sz="500" b="1" dirty="0">
                    <a:latin typeface="ＭＳ Ｐゴシック" panose="020B0600070205080204" pitchFamily="50" charset="-128"/>
                    <a:ea typeface="ＭＳ Ｐゴシック" panose="020B0600070205080204" pitchFamily="50" charset="-128"/>
                  </a:endParaRPr>
                </a:p>
              </p:txBody>
            </p:sp>
          </p:grpSp>
          <p:sp>
            <p:nvSpPr>
              <p:cNvPr id="446" name="Text Box 283">
                <a:extLst>
                  <a:ext uri="{FF2B5EF4-FFF2-40B4-BE49-F238E27FC236}">
                    <a16:creationId xmlns:a16="http://schemas.microsoft.com/office/drawing/2014/main" id="{684AC585-5646-EEEB-8018-6AF62694E880}"/>
                  </a:ext>
                </a:extLst>
              </p:cNvPr>
              <p:cNvSpPr txBox="1">
                <a:spLocks noChangeArrowheads="1"/>
              </p:cNvSpPr>
              <p:nvPr/>
            </p:nvSpPr>
            <p:spPr bwMode="auto">
              <a:xfrm>
                <a:off x="13935952" y="4513210"/>
                <a:ext cx="167605"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ＴＣ</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447" name="Text Box 291">
                <a:extLst>
                  <a:ext uri="{FF2B5EF4-FFF2-40B4-BE49-F238E27FC236}">
                    <a16:creationId xmlns:a16="http://schemas.microsoft.com/office/drawing/2014/main" id="{5F4D03FC-1FA1-505A-51AF-FD719E0E9784}"/>
                  </a:ext>
                </a:extLst>
              </p:cNvPr>
              <p:cNvSpPr txBox="1">
                <a:spLocks noChangeArrowheads="1"/>
              </p:cNvSpPr>
              <p:nvPr/>
            </p:nvSpPr>
            <p:spPr bwMode="auto">
              <a:xfrm>
                <a:off x="13201077" y="2788667"/>
                <a:ext cx="603576" cy="11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洗面タイプ</a:t>
                </a:r>
              </a:p>
            </p:txBody>
          </p:sp>
          <p:sp>
            <p:nvSpPr>
              <p:cNvPr id="448" name="Text Box 291">
                <a:extLst>
                  <a:ext uri="{FF2B5EF4-FFF2-40B4-BE49-F238E27FC236}">
                    <a16:creationId xmlns:a16="http://schemas.microsoft.com/office/drawing/2014/main" id="{8E2C1CFA-EFC8-6A6C-A585-E15C03C95CEF}"/>
                  </a:ext>
                </a:extLst>
              </p:cNvPr>
              <p:cNvSpPr txBox="1">
                <a:spLocks noChangeArrowheads="1"/>
              </p:cNvSpPr>
              <p:nvPr/>
            </p:nvSpPr>
            <p:spPr bwMode="auto">
              <a:xfrm>
                <a:off x="13935893" y="2788667"/>
                <a:ext cx="81951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トイレタイプ</a:t>
                </a:r>
              </a:p>
            </p:txBody>
          </p:sp>
          <p:cxnSp>
            <p:nvCxnSpPr>
              <p:cNvPr id="453" name="直線コネクタ 452">
                <a:extLst>
                  <a:ext uri="{FF2B5EF4-FFF2-40B4-BE49-F238E27FC236}">
                    <a16:creationId xmlns:a16="http://schemas.microsoft.com/office/drawing/2014/main" id="{F6740B29-F53E-2A96-A62C-80138B28EE93}"/>
                  </a:ext>
                </a:extLst>
              </p:cNvPr>
              <p:cNvCxnSpPr/>
              <p:nvPr/>
            </p:nvCxnSpPr>
            <p:spPr>
              <a:xfrm>
                <a:off x="10836955" y="943304"/>
                <a:ext cx="1486742"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54" name="直線コネクタ 453">
                <a:extLst>
                  <a:ext uri="{FF2B5EF4-FFF2-40B4-BE49-F238E27FC236}">
                    <a16:creationId xmlns:a16="http://schemas.microsoft.com/office/drawing/2014/main" id="{8B8B70B3-DE1E-FD50-8AA4-36636501560D}"/>
                  </a:ext>
                </a:extLst>
              </p:cNvPr>
              <p:cNvCxnSpPr>
                <a:cxnSpLocks/>
              </p:cNvCxnSpPr>
              <p:nvPr/>
            </p:nvCxnSpPr>
            <p:spPr>
              <a:xfrm>
                <a:off x="12958424" y="943304"/>
                <a:ext cx="3059887"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55" name="直線コネクタ 454">
                <a:extLst>
                  <a:ext uri="{FF2B5EF4-FFF2-40B4-BE49-F238E27FC236}">
                    <a16:creationId xmlns:a16="http://schemas.microsoft.com/office/drawing/2014/main" id="{8E61B3C9-EF50-2747-4C9A-BBBD0C1C12A9}"/>
                  </a:ext>
                </a:extLst>
              </p:cNvPr>
              <p:cNvCxnSpPr>
                <a:cxnSpLocks/>
                <a:stCxn id="459" idx="3"/>
              </p:cNvCxnSpPr>
              <p:nvPr/>
            </p:nvCxnSpPr>
            <p:spPr>
              <a:xfrm flipV="1">
                <a:off x="10848972" y="2857829"/>
                <a:ext cx="2164306" cy="2244"/>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sp>
            <p:nvSpPr>
              <p:cNvPr id="459" name="Text Box 291">
                <a:extLst>
                  <a:ext uri="{FF2B5EF4-FFF2-40B4-BE49-F238E27FC236}">
                    <a16:creationId xmlns:a16="http://schemas.microsoft.com/office/drawing/2014/main" id="{24A6EA55-7923-38E7-4361-1DDE1A257CB7}"/>
                  </a:ext>
                </a:extLst>
              </p:cNvPr>
              <p:cNvSpPr txBox="1">
                <a:spLocks noChangeArrowheads="1"/>
              </p:cNvSpPr>
              <p:nvPr/>
            </p:nvSpPr>
            <p:spPr bwMode="auto">
              <a:xfrm>
                <a:off x="10245396" y="2803968"/>
                <a:ext cx="603576" cy="11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採光タイプ</a:t>
                </a:r>
              </a:p>
            </p:txBody>
          </p:sp>
        </p:grpSp>
      </p:grpSp>
    </p:spTree>
    <p:extLst>
      <p:ext uri="{BB962C8B-B14F-4D97-AF65-F5344CB8AC3E}">
        <p14:creationId xmlns:p14="http://schemas.microsoft.com/office/powerpoint/2010/main" val="1877950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グループ化 128"/>
          <p:cNvGrpSpPr/>
          <p:nvPr/>
        </p:nvGrpSpPr>
        <p:grpSpPr>
          <a:xfrm>
            <a:off x="445446" y="3550508"/>
            <a:ext cx="1127848" cy="2086057"/>
            <a:chOff x="445446" y="3550508"/>
            <a:chExt cx="1127848" cy="2086057"/>
          </a:xfrm>
        </p:grpSpPr>
        <p:sp>
          <p:nvSpPr>
            <p:cNvPr id="76" name="Text Box 283"/>
            <p:cNvSpPr txBox="1">
              <a:spLocks noChangeArrowheads="1"/>
            </p:cNvSpPr>
            <p:nvPr/>
          </p:nvSpPr>
          <p:spPr bwMode="auto">
            <a:xfrm>
              <a:off x="445446" y="5544232"/>
              <a:ext cx="112210"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solidFill>
                    <a:srgbClr val="009900"/>
                  </a:solidFill>
                  <a:latin typeface="ＭＳ Ｐゴシック" charset="-128"/>
                </a:rPr>
                <a:t>ＰＣ</a:t>
              </a:r>
              <a:endParaRPr lang="en-US" altLang="ja-JP" b="1" dirty="0">
                <a:solidFill>
                  <a:srgbClr val="009900"/>
                </a:solidFill>
                <a:latin typeface="ＭＳ Ｐゴシック"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446" y="3550508"/>
              <a:ext cx="1127848" cy="1980000"/>
            </a:xfrm>
            <a:prstGeom prst="rect">
              <a:avLst/>
            </a:prstGeom>
          </p:spPr>
        </p:pic>
      </p:grpSp>
      <p:sp>
        <p:nvSpPr>
          <p:cNvPr id="39" name="タイトル 38"/>
          <p:cNvSpPr>
            <a:spLocks noGrp="1"/>
          </p:cNvSpPr>
          <p:nvPr>
            <p:ph type="title" idx="4294967295"/>
          </p:nvPr>
        </p:nvSpPr>
        <p:spPr>
          <a:xfrm>
            <a:off x="1725603" y="121652"/>
            <a:ext cx="1660711" cy="184666"/>
          </a:xfrm>
        </p:spPr>
        <p:txBody>
          <a:bodyPr wrap="none" lIns="0" tIns="0" rIns="0" bIns="0">
            <a:spAutoFit/>
          </a:bodyPr>
          <a:lstStyle/>
          <a:p>
            <a:r>
              <a:rPr kumimoji="1" lang="ja-JP" altLang="en-US" sz="1200" b="1" dirty="0">
                <a:solidFill>
                  <a:srgbClr val="FFFFFF"/>
                </a:solidFill>
              </a:rPr>
              <a:t>幅広引き戸　ドアデザイン</a:t>
            </a:r>
          </a:p>
        </p:txBody>
      </p:sp>
      <p:sp>
        <p:nvSpPr>
          <p:cNvPr id="51" name="正方形/長方形 50"/>
          <p:cNvSpPr/>
          <p:nvPr/>
        </p:nvSpPr>
        <p:spPr>
          <a:xfrm>
            <a:off x="445446" y="684166"/>
            <a:ext cx="512961" cy="276999"/>
          </a:xfrm>
          <a:prstGeom prst="rect">
            <a:avLst/>
          </a:prstGeom>
        </p:spPr>
        <p:txBody>
          <a:bodyPr wrap="none" lIns="0" tIns="0" rIns="0" bIns="0">
            <a:spAutoFit/>
          </a:bodyPr>
          <a:lstStyle/>
          <a:p>
            <a:r>
              <a:rPr lang="en-US" altLang="ja-JP" dirty="0">
                <a:solidFill>
                  <a:srgbClr val="009900"/>
                </a:solidFill>
                <a:latin typeface="ＭＳ Ｐゴシック" panose="020B0600070205080204" pitchFamily="50" charset="-128"/>
                <a:ea typeface="ＭＳ Ｐゴシック" panose="020B0600070205080204" pitchFamily="50" charset="-128"/>
              </a:rPr>
              <a:t>PA</a:t>
            </a:r>
            <a:r>
              <a:rPr lang="ja-JP" altLang="en-US" dirty="0">
                <a:solidFill>
                  <a:srgbClr val="009900"/>
                </a:solidFill>
                <a:latin typeface="ＭＳ Ｐゴシック" panose="020B0600070205080204" pitchFamily="50" charset="-128"/>
                <a:ea typeface="ＭＳ Ｐゴシック" panose="020B0600070205080204" pitchFamily="50" charset="-128"/>
              </a:rPr>
              <a:t> </a:t>
            </a:r>
            <a:r>
              <a:rPr lang="ja-JP" altLang="en-US" sz="1200" dirty="0">
                <a:solidFill>
                  <a:srgbClr val="009900"/>
                </a:solidFill>
                <a:latin typeface="ＭＳ Ｐゴシック" panose="020B0600070205080204" pitchFamily="50" charset="-128"/>
                <a:ea typeface="ＭＳ Ｐゴシック" panose="020B0600070205080204" pitchFamily="50" charset="-128"/>
              </a:rPr>
              <a:t>型</a:t>
            </a:r>
          </a:p>
        </p:txBody>
      </p:sp>
      <p:sp>
        <p:nvSpPr>
          <p:cNvPr id="52" name="正方形/長方形 51"/>
          <p:cNvSpPr/>
          <p:nvPr/>
        </p:nvSpPr>
        <p:spPr>
          <a:xfrm>
            <a:off x="445446" y="3255805"/>
            <a:ext cx="520976" cy="276999"/>
          </a:xfrm>
          <a:prstGeom prst="rect">
            <a:avLst/>
          </a:prstGeom>
        </p:spPr>
        <p:txBody>
          <a:bodyPr wrap="none" lIns="0" tIns="0" rIns="0" bIns="0">
            <a:spAutoFit/>
          </a:bodyPr>
          <a:lstStyle/>
          <a:p>
            <a:r>
              <a:rPr lang="en-US" altLang="ja-JP" dirty="0">
                <a:solidFill>
                  <a:srgbClr val="009900"/>
                </a:solidFill>
                <a:latin typeface="ＭＳ Ｐゴシック" panose="020B0600070205080204" pitchFamily="50" charset="-128"/>
                <a:ea typeface="ＭＳ Ｐゴシック" panose="020B0600070205080204" pitchFamily="50" charset="-128"/>
              </a:rPr>
              <a:t>PC</a:t>
            </a:r>
            <a:r>
              <a:rPr lang="ja-JP" altLang="en-US" dirty="0">
                <a:solidFill>
                  <a:srgbClr val="009900"/>
                </a:solidFill>
                <a:latin typeface="ＭＳ Ｐゴシック" panose="020B0600070205080204" pitchFamily="50" charset="-128"/>
                <a:ea typeface="ＭＳ Ｐゴシック" panose="020B0600070205080204" pitchFamily="50" charset="-128"/>
              </a:rPr>
              <a:t> </a:t>
            </a:r>
            <a:r>
              <a:rPr lang="ja-JP" altLang="en-US" sz="1200" dirty="0">
                <a:solidFill>
                  <a:srgbClr val="009900"/>
                </a:solidFill>
                <a:latin typeface="ＭＳ Ｐゴシック" panose="020B0600070205080204" pitchFamily="50" charset="-128"/>
                <a:ea typeface="ＭＳ Ｐゴシック" panose="020B0600070205080204" pitchFamily="50" charset="-128"/>
              </a:rPr>
              <a:t>型</a:t>
            </a:r>
          </a:p>
        </p:txBody>
      </p:sp>
      <p:sp>
        <p:nvSpPr>
          <p:cNvPr id="53" name="正方形/長方形 52"/>
          <p:cNvSpPr/>
          <p:nvPr/>
        </p:nvSpPr>
        <p:spPr>
          <a:xfrm>
            <a:off x="1844442" y="3255805"/>
            <a:ext cx="511358" cy="276999"/>
          </a:xfrm>
          <a:prstGeom prst="rect">
            <a:avLst/>
          </a:prstGeom>
        </p:spPr>
        <p:txBody>
          <a:bodyPr wrap="none" lIns="0" tIns="0" rIns="0" bIns="0">
            <a:spAutoFit/>
          </a:bodyPr>
          <a:lstStyle/>
          <a:p>
            <a:r>
              <a:rPr lang="en-US" altLang="ja-JP" dirty="0">
                <a:solidFill>
                  <a:srgbClr val="009900"/>
                </a:solidFill>
                <a:latin typeface="ＭＳ Ｐゴシック" panose="020B0600070205080204" pitchFamily="50" charset="-128"/>
                <a:ea typeface="ＭＳ Ｐゴシック" panose="020B0600070205080204" pitchFamily="50" charset="-128"/>
              </a:rPr>
              <a:t>SB</a:t>
            </a:r>
            <a:r>
              <a:rPr lang="ja-JP" altLang="en-US" dirty="0">
                <a:solidFill>
                  <a:srgbClr val="009900"/>
                </a:solidFill>
                <a:latin typeface="ＭＳ Ｐゴシック" panose="020B0600070205080204" pitchFamily="50" charset="-128"/>
                <a:ea typeface="ＭＳ Ｐゴシック" panose="020B0600070205080204" pitchFamily="50" charset="-128"/>
              </a:rPr>
              <a:t> </a:t>
            </a:r>
            <a:r>
              <a:rPr lang="ja-JP" altLang="en-US" sz="1200" dirty="0">
                <a:solidFill>
                  <a:srgbClr val="009900"/>
                </a:solidFill>
                <a:latin typeface="ＭＳ Ｐゴシック" panose="020B0600070205080204" pitchFamily="50" charset="-128"/>
                <a:ea typeface="ＭＳ Ｐゴシック" panose="020B0600070205080204" pitchFamily="50" charset="-128"/>
              </a:rPr>
              <a:t>型</a:t>
            </a:r>
          </a:p>
        </p:txBody>
      </p:sp>
      <p:sp>
        <p:nvSpPr>
          <p:cNvPr id="55" name="正方形/長方形 54"/>
          <p:cNvSpPr/>
          <p:nvPr/>
        </p:nvSpPr>
        <p:spPr>
          <a:xfrm>
            <a:off x="1846153" y="684165"/>
            <a:ext cx="517770" cy="276999"/>
          </a:xfrm>
          <a:prstGeom prst="rect">
            <a:avLst/>
          </a:prstGeom>
        </p:spPr>
        <p:txBody>
          <a:bodyPr wrap="none" lIns="0" tIns="0" rIns="0" bIns="0">
            <a:spAutoFit/>
          </a:bodyPr>
          <a:lstStyle/>
          <a:p>
            <a:r>
              <a:rPr lang="en-US" altLang="ja-JP" dirty="0">
                <a:solidFill>
                  <a:srgbClr val="009900"/>
                </a:solidFill>
                <a:latin typeface="ＭＳ Ｐゴシック" panose="020B0600070205080204" pitchFamily="50" charset="-128"/>
                <a:ea typeface="ＭＳ Ｐゴシック" panose="020B0600070205080204" pitchFamily="50" charset="-128"/>
              </a:rPr>
              <a:t>SC</a:t>
            </a:r>
            <a:r>
              <a:rPr lang="ja-JP" altLang="en-US" dirty="0">
                <a:solidFill>
                  <a:srgbClr val="009900"/>
                </a:solidFill>
                <a:latin typeface="ＭＳ Ｐゴシック" panose="020B0600070205080204" pitchFamily="50" charset="-128"/>
                <a:ea typeface="ＭＳ Ｐゴシック" panose="020B0600070205080204" pitchFamily="50" charset="-128"/>
              </a:rPr>
              <a:t> </a:t>
            </a:r>
            <a:r>
              <a:rPr lang="ja-JP" altLang="en-US" sz="1200" dirty="0">
                <a:solidFill>
                  <a:srgbClr val="009900"/>
                </a:solidFill>
                <a:latin typeface="ＭＳ Ｐゴシック" panose="020B0600070205080204" pitchFamily="50" charset="-128"/>
                <a:ea typeface="ＭＳ Ｐゴシック" panose="020B0600070205080204" pitchFamily="50" charset="-128"/>
              </a:rPr>
              <a:t>型</a:t>
            </a:r>
          </a:p>
        </p:txBody>
      </p:sp>
      <p:sp>
        <p:nvSpPr>
          <p:cNvPr id="56" name="正方形/長方形 55"/>
          <p:cNvSpPr/>
          <p:nvPr/>
        </p:nvSpPr>
        <p:spPr>
          <a:xfrm>
            <a:off x="3243438" y="3273509"/>
            <a:ext cx="495328" cy="276999"/>
          </a:xfrm>
          <a:prstGeom prst="rect">
            <a:avLst/>
          </a:prstGeom>
        </p:spPr>
        <p:txBody>
          <a:bodyPr wrap="none" lIns="0" tIns="0" rIns="0" bIns="0">
            <a:spAutoFit/>
          </a:bodyPr>
          <a:lstStyle/>
          <a:p>
            <a:r>
              <a:rPr lang="en-US" altLang="ja-JP" dirty="0">
                <a:solidFill>
                  <a:srgbClr val="009900"/>
                </a:solidFill>
                <a:latin typeface="ＭＳ Ｐゴシック" panose="020B0600070205080204" pitchFamily="50" charset="-128"/>
                <a:ea typeface="ＭＳ Ｐゴシック" panose="020B0600070205080204" pitchFamily="50" charset="-128"/>
              </a:rPr>
              <a:t>LA</a:t>
            </a:r>
            <a:r>
              <a:rPr lang="ja-JP" altLang="en-US" dirty="0">
                <a:solidFill>
                  <a:srgbClr val="009900"/>
                </a:solidFill>
                <a:latin typeface="ＭＳ Ｐゴシック" panose="020B0600070205080204" pitchFamily="50" charset="-128"/>
                <a:ea typeface="ＭＳ Ｐゴシック" panose="020B0600070205080204" pitchFamily="50" charset="-128"/>
              </a:rPr>
              <a:t> </a:t>
            </a:r>
            <a:r>
              <a:rPr lang="ja-JP" altLang="en-US" sz="1200" dirty="0">
                <a:solidFill>
                  <a:srgbClr val="009900"/>
                </a:solidFill>
                <a:latin typeface="ＭＳ Ｐゴシック" panose="020B0600070205080204" pitchFamily="50" charset="-128"/>
                <a:ea typeface="ＭＳ Ｐゴシック" panose="020B0600070205080204" pitchFamily="50" charset="-128"/>
              </a:rPr>
              <a:t>型</a:t>
            </a:r>
          </a:p>
        </p:txBody>
      </p:sp>
      <p:sp>
        <p:nvSpPr>
          <p:cNvPr id="57" name="正方形/長方形 56"/>
          <p:cNvSpPr/>
          <p:nvPr/>
        </p:nvSpPr>
        <p:spPr>
          <a:xfrm>
            <a:off x="4663959" y="3273509"/>
            <a:ext cx="503343" cy="276999"/>
          </a:xfrm>
          <a:prstGeom prst="rect">
            <a:avLst/>
          </a:prstGeom>
        </p:spPr>
        <p:txBody>
          <a:bodyPr wrap="none" lIns="0" tIns="0" rIns="0" bIns="0">
            <a:spAutoFit/>
          </a:bodyPr>
          <a:lstStyle/>
          <a:p>
            <a:r>
              <a:rPr lang="en-US" altLang="ja-JP" dirty="0">
                <a:solidFill>
                  <a:srgbClr val="009900"/>
                </a:solidFill>
                <a:latin typeface="ＭＳ Ｐゴシック" panose="020B0600070205080204" pitchFamily="50" charset="-128"/>
                <a:ea typeface="ＭＳ Ｐゴシック" panose="020B0600070205080204" pitchFamily="50" charset="-128"/>
              </a:rPr>
              <a:t>LC</a:t>
            </a:r>
            <a:r>
              <a:rPr lang="ja-JP" altLang="en-US" dirty="0">
                <a:solidFill>
                  <a:srgbClr val="009900"/>
                </a:solidFill>
                <a:latin typeface="ＭＳ Ｐゴシック" panose="020B0600070205080204" pitchFamily="50" charset="-128"/>
                <a:ea typeface="ＭＳ Ｐゴシック" panose="020B0600070205080204" pitchFamily="50" charset="-128"/>
              </a:rPr>
              <a:t> </a:t>
            </a:r>
            <a:r>
              <a:rPr lang="ja-JP" altLang="en-US" sz="1200" dirty="0">
                <a:solidFill>
                  <a:srgbClr val="009900"/>
                </a:solidFill>
                <a:latin typeface="ＭＳ Ｐゴシック" panose="020B0600070205080204" pitchFamily="50" charset="-128"/>
                <a:ea typeface="ＭＳ Ｐゴシック" panose="020B0600070205080204" pitchFamily="50" charset="-128"/>
              </a:rPr>
              <a:t>型</a:t>
            </a:r>
          </a:p>
        </p:txBody>
      </p:sp>
      <p:sp>
        <p:nvSpPr>
          <p:cNvPr id="58" name="正方形/長方形 57"/>
          <p:cNvSpPr/>
          <p:nvPr/>
        </p:nvSpPr>
        <p:spPr>
          <a:xfrm>
            <a:off x="3266674" y="685902"/>
            <a:ext cx="496931" cy="276999"/>
          </a:xfrm>
          <a:prstGeom prst="rect">
            <a:avLst/>
          </a:prstGeom>
        </p:spPr>
        <p:txBody>
          <a:bodyPr wrap="none" lIns="0" tIns="0" rIns="0" bIns="0">
            <a:spAutoFit/>
          </a:bodyPr>
          <a:lstStyle/>
          <a:p>
            <a:r>
              <a:rPr lang="en-US" altLang="ja-JP" dirty="0">
                <a:solidFill>
                  <a:srgbClr val="009900"/>
                </a:solidFill>
                <a:latin typeface="ＭＳ Ｐゴシック" panose="020B0600070205080204" pitchFamily="50" charset="-128"/>
                <a:ea typeface="ＭＳ Ｐゴシック" panose="020B0600070205080204" pitchFamily="50" charset="-128"/>
              </a:rPr>
              <a:t>LB</a:t>
            </a:r>
            <a:r>
              <a:rPr lang="ja-JP" altLang="en-US" dirty="0">
                <a:solidFill>
                  <a:srgbClr val="009900"/>
                </a:solidFill>
                <a:latin typeface="ＭＳ Ｐゴシック" panose="020B0600070205080204" pitchFamily="50" charset="-128"/>
                <a:ea typeface="ＭＳ Ｐゴシック" panose="020B0600070205080204" pitchFamily="50" charset="-128"/>
              </a:rPr>
              <a:t> </a:t>
            </a:r>
            <a:r>
              <a:rPr lang="ja-JP" altLang="en-US" sz="1200" dirty="0">
                <a:solidFill>
                  <a:srgbClr val="009900"/>
                </a:solidFill>
                <a:latin typeface="ＭＳ Ｐゴシック" panose="020B0600070205080204" pitchFamily="50" charset="-128"/>
                <a:ea typeface="ＭＳ Ｐゴシック" panose="020B0600070205080204" pitchFamily="50" charset="-128"/>
              </a:rPr>
              <a:t>型</a:t>
            </a:r>
          </a:p>
        </p:txBody>
      </p:sp>
      <p:sp>
        <p:nvSpPr>
          <p:cNvPr id="59" name="正方形/長方形 58"/>
          <p:cNvSpPr/>
          <p:nvPr/>
        </p:nvSpPr>
        <p:spPr>
          <a:xfrm>
            <a:off x="4644147" y="682427"/>
            <a:ext cx="516167" cy="276999"/>
          </a:xfrm>
          <a:prstGeom prst="rect">
            <a:avLst/>
          </a:prstGeom>
        </p:spPr>
        <p:txBody>
          <a:bodyPr wrap="none" lIns="0" tIns="0" rIns="0" bIns="0">
            <a:spAutoFit/>
          </a:bodyPr>
          <a:lstStyle/>
          <a:p>
            <a:r>
              <a:rPr lang="en-US" altLang="ja-JP" dirty="0">
                <a:solidFill>
                  <a:srgbClr val="009900"/>
                </a:solidFill>
                <a:latin typeface="ＭＳ Ｐゴシック" panose="020B0600070205080204" pitchFamily="50" charset="-128"/>
                <a:ea typeface="ＭＳ Ｐゴシック" panose="020B0600070205080204" pitchFamily="50" charset="-128"/>
              </a:rPr>
              <a:t>KC</a:t>
            </a:r>
            <a:r>
              <a:rPr lang="ja-JP" altLang="en-US" dirty="0">
                <a:solidFill>
                  <a:srgbClr val="009900"/>
                </a:solidFill>
                <a:latin typeface="ＭＳ Ｐゴシック" panose="020B0600070205080204" pitchFamily="50" charset="-128"/>
                <a:ea typeface="ＭＳ Ｐゴシック" panose="020B0600070205080204" pitchFamily="50" charset="-128"/>
              </a:rPr>
              <a:t> </a:t>
            </a:r>
            <a:r>
              <a:rPr lang="ja-JP" altLang="en-US" sz="1200" dirty="0">
                <a:solidFill>
                  <a:srgbClr val="009900"/>
                </a:solidFill>
                <a:latin typeface="ＭＳ Ｐゴシック" panose="020B0600070205080204" pitchFamily="50" charset="-128"/>
                <a:ea typeface="ＭＳ Ｐゴシック" panose="020B0600070205080204" pitchFamily="50" charset="-128"/>
              </a:rPr>
              <a:t>型</a:t>
            </a:r>
          </a:p>
        </p:txBody>
      </p:sp>
      <p:sp>
        <p:nvSpPr>
          <p:cNvPr id="60" name="正方形/長方形 59"/>
          <p:cNvSpPr/>
          <p:nvPr/>
        </p:nvSpPr>
        <p:spPr>
          <a:xfrm>
            <a:off x="6041432" y="3273508"/>
            <a:ext cx="520976" cy="276999"/>
          </a:xfrm>
          <a:prstGeom prst="rect">
            <a:avLst/>
          </a:prstGeom>
        </p:spPr>
        <p:txBody>
          <a:bodyPr wrap="none" lIns="0" tIns="0" rIns="0" bIns="0">
            <a:spAutoFit/>
          </a:bodyPr>
          <a:lstStyle/>
          <a:p>
            <a:r>
              <a:rPr lang="en-US" altLang="ja-JP" dirty="0">
                <a:solidFill>
                  <a:srgbClr val="009900"/>
                </a:solidFill>
                <a:latin typeface="ＭＳ Ｐゴシック" panose="020B0600070205080204" pitchFamily="50" charset="-128"/>
                <a:ea typeface="ＭＳ Ｐゴシック" panose="020B0600070205080204" pitchFamily="50" charset="-128"/>
              </a:rPr>
              <a:t>DB</a:t>
            </a:r>
            <a:r>
              <a:rPr lang="ja-JP" altLang="en-US" dirty="0">
                <a:solidFill>
                  <a:srgbClr val="009900"/>
                </a:solidFill>
                <a:latin typeface="ＭＳ Ｐゴシック" panose="020B0600070205080204" pitchFamily="50" charset="-128"/>
                <a:ea typeface="ＭＳ Ｐゴシック" panose="020B0600070205080204" pitchFamily="50" charset="-128"/>
              </a:rPr>
              <a:t> </a:t>
            </a:r>
            <a:r>
              <a:rPr lang="ja-JP" altLang="en-US" sz="1200" dirty="0">
                <a:solidFill>
                  <a:srgbClr val="009900"/>
                </a:solidFill>
                <a:latin typeface="ＭＳ Ｐゴシック" panose="020B0600070205080204" pitchFamily="50" charset="-128"/>
                <a:ea typeface="ＭＳ Ｐゴシック" panose="020B0600070205080204" pitchFamily="50" charset="-128"/>
              </a:rPr>
              <a:t>型</a:t>
            </a:r>
          </a:p>
        </p:txBody>
      </p:sp>
      <p:sp>
        <p:nvSpPr>
          <p:cNvPr id="61" name="正方形/長方形 60"/>
          <p:cNvSpPr/>
          <p:nvPr/>
        </p:nvSpPr>
        <p:spPr>
          <a:xfrm>
            <a:off x="6043809" y="684164"/>
            <a:ext cx="527388" cy="276999"/>
          </a:xfrm>
          <a:prstGeom prst="rect">
            <a:avLst/>
          </a:prstGeom>
        </p:spPr>
        <p:txBody>
          <a:bodyPr wrap="none" lIns="0" tIns="0" rIns="0" bIns="0">
            <a:spAutoFit/>
          </a:bodyPr>
          <a:lstStyle/>
          <a:p>
            <a:r>
              <a:rPr lang="en-US" altLang="ja-JP" dirty="0">
                <a:solidFill>
                  <a:srgbClr val="009900"/>
                </a:solidFill>
                <a:latin typeface="ＭＳ Ｐゴシック" panose="020B0600070205080204" pitchFamily="50" charset="-128"/>
                <a:ea typeface="ＭＳ Ｐゴシック" panose="020B0600070205080204" pitchFamily="50" charset="-128"/>
              </a:rPr>
              <a:t>DC</a:t>
            </a:r>
            <a:r>
              <a:rPr lang="ja-JP" altLang="en-US" dirty="0">
                <a:solidFill>
                  <a:srgbClr val="009900"/>
                </a:solidFill>
                <a:latin typeface="ＭＳ Ｐゴシック" panose="020B0600070205080204" pitchFamily="50" charset="-128"/>
                <a:ea typeface="ＭＳ Ｐゴシック" panose="020B0600070205080204" pitchFamily="50" charset="-128"/>
              </a:rPr>
              <a:t> </a:t>
            </a:r>
            <a:r>
              <a:rPr lang="ja-JP" altLang="en-US" sz="1200" dirty="0">
                <a:solidFill>
                  <a:srgbClr val="009900"/>
                </a:solidFill>
                <a:latin typeface="ＭＳ Ｐゴシック" panose="020B0600070205080204" pitchFamily="50" charset="-128"/>
                <a:ea typeface="ＭＳ Ｐゴシック" panose="020B0600070205080204" pitchFamily="50" charset="-128"/>
              </a:rPr>
              <a:t>型</a:t>
            </a:r>
          </a:p>
        </p:txBody>
      </p:sp>
      <p:grpSp>
        <p:nvGrpSpPr>
          <p:cNvPr id="119" name="グループ化 118"/>
          <p:cNvGrpSpPr/>
          <p:nvPr/>
        </p:nvGrpSpPr>
        <p:grpSpPr>
          <a:xfrm>
            <a:off x="445446" y="961165"/>
            <a:ext cx="1127848" cy="2101805"/>
            <a:chOff x="445446" y="961165"/>
            <a:chExt cx="1127848" cy="2101805"/>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46" y="961165"/>
              <a:ext cx="1127848" cy="1980000"/>
            </a:xfrm>
            <a:prstGeom prst="rect">
              <a:avLst/>
            </a:prstGeom>
          </p:spPr>
        </p:pic>
        <p:sp>
          <p:nvSpPr>
            <p:cNvPr id="80" name="Text Box 283"/>
            <p:cNvSpPr txBox="1">
              <a:spLocks noChangeArrowheads="1"/>
            </p:cNvSpPr>
            <p:nvPr/>
          </p:nvSpPr>
          <p:spPr bwMode="auto">
            <a:xfrm>
              <a:off x="445446" y="2970637"/>
              <a:ext cx="110608"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solidFill>
                    <a:srgbClr val="009900"/>
                  </a:solidFill>
                  <a:latin typeface="ＭＳ Ｐゴシック" charset="-128"/>
                </a:rPr>
                <a:t>ＰＡ</a:t>
              </a:r>
              <a:endParaRPr lang="en-US" altLang="ja-JP" b="1" dirty="0">
                <a:solidFill>
                  <a:srgbClr val="009900"/>
                </a:solidFill>
                <a:latin typeface="ＭＳ Ｐゴシック" charset="-128"/>
              </a:endParaRPr>
            </a:p>
          </p:txBody>
        </p:sp>
      </p:grpSp>
      <p:grpSp>
        <p:nvGrpSpPr>
          <p:cNvPr id="121" name="グループ化 120"/>
          <p:cNvGrpSpPr/>
          <p:nvPr/>
        </p:nvGrpSpPr>
        <p:grpSpPr>
          <a:xfrm>
            <a:off x="1846153" y="961165"/>
            <a:ext cx="1127849" cy="2101805"/>
            <a:chOff x="3243438" y="961165"/>
            <a:chExt cx="1127849" cy="2101805"/>
          </a:xfrm>
        </p:grpSpPr>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438" y="961165"/>
              <a:ext cx="1127849" cy="1980000"/>
            </a:xfrm>
            <a:prstGeom prst="rect">
              <a:avLst/>
            </a:prstGeom>
          </p:spPr>
        </p:pic>
        <p:sp>
          <p:nvSpPr>
            <p:cNvPr id="89" name="Text Box 283"/>
            <p:cNvSpPr txBox="1">
              <a:spLocks noChangeArrowheads="1"/>
            </p:cNvSpPr>
            <p:nvPr/>
          </p:nvSpPr>
          <p:spPr bwMode="auto">
            <a:xfrm>
              <a:off x="3243772" y="2970637"/>
              <a:ext cx="115416"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solidFill>
                    <a:srgbClr val="009900"/>
                  </a:solidFill>
                  <a:latin typeface="ＭＳ Ｐゴシック" charset="-128"/>
                </a:rPr>
                <a:t>ＳＣ</a:t>
              </a:r>
              <a:endParaRPr lang="en-US" altLang="ja-JP" b="1" dirty="0">
                <a:solidFill>
                  <a:srgbClr val="009900"/>
                </a:solidFill>
                <a:latin typeface="ＭＳ Ｐゴシック" charset="-128"/>
              </a:endParaRPr>
            </a:p>
          </p:txBody>
        </p:sp>
      </p:grpSp>
      <p:grpSp>
        <p:nvGrpSpPr>
          <p:cNvPr id="122" name="グループ化 121"/>
          <p:cNvGrpSpPr/>
          <p:nvPr/>
        </p:nvGrpSpPr>
        <p:grpSpPr>
          <a:xfrm>
            <a:off x="3245150" y="961165"/>
            <a:ext cx="1127849" cy="2101805"/>
            <a:chOff x="4642435" y="961165"/>
            <a:chExt cx="1127849" cy="2101805"/>
          </a:xfrm>
        </p:grpSpPr>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2435" y="961165"/>
              <a:ext cx="1127849" cy="1980000"/>
            </a:xfrm>
            <a:prstGeom prst="rect">
              <a:avLst/>
            </a:prstGeom>
          </p:spPr>
        </p:pic>
        <p:sp>
          <p:nvSpPr>
            <p:cNvPr id="93" name="Text Box 283"/>
            <p:cNvSpPr txBox="1">
              <a:spLocks noChangeArrowheads="1"/>
            </p:cNvSpPr>
            <p:nvPr/>
          </p:nvSpPr>
          <p:spPr bwMode="auto">
            <a:xfrm>
              <a:off x="4663959" y="2970637"/>
              <a:ext cx="109004"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solidFill>
                    <a:srgbClr val="009900"/>
                  </a:solidFill>
                  <a:latin typeface="ＭＳ Ｐゴシック" charset="-128"/>
                </a:rPr>
                <a:t>ＬＢ</a:t>
              </a:r>
              <a:endParaRPr lang="en-US" altLang="ja-JP" b="1" dirty="0">
                <a:solidFill>
                  <a:srgbClr val="009900"/>
                </a:solidFill>
                <a:latin typeface="ＭＳ Ｐゴシック" charset="-128"/>
              </a:endParaRPr>
            </a:p>
          </p:txBody>
        </p:sp>
      </p:grpSp>
      <p:grpSp>
        <p:nvGrpSpPr>
          <p:cNvPr id="123" name="グループ化 122"/>
          <p:cNvGrpSpPr/>
          <p:nvPr/>
        </p:nvGrpSpPr>
        <p:grpSpPr>
          <a:xfrm>
            <a:off x="4644147" y="961165"/>
            <a:ext cx="1127848" cy="2101805"/>
            <a:chOff x="6041432" y="961165"/>
            <a:chExt cx="1127848" cy="2101805"/>
          </a:xfrm>
        </p:grpSpPr>
        <p:pic>
          <p:nvPicPr>
            <p:cNvPr id="20" name="図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1432" y="961165"/>
              <a:ext cx="1127848" cy="1980000"/>
            </a:xfrm>
            <a:prstGeom prst="rect">
              <a:avLst/>
            </a:prstGeom>
          </p:spPr>
        </p:pic>
        <p:sp>
          <p:nvSpPr>
            <p:cNvPr id="25" name="正方形/長方形 24"/>
            <p:cNvSpPr/>
            <p:nvPr/>
          </p:nvSpPr>
          <p:spPr>
            <a:xfrm>
              <a:off x="6699600" y="2959726"/>
              <a:ext cx="469680" cy="76944"/>
            </a:xfrm>
            <a:prstGeom prst="rect">
              <a:avLst/>
            </a:prstGeom>
          </p:spPr>
          <p:txBody>
            <a:bodyPr wrap="none" lIns="0" tIns="0" rIns="0" bIns="0">
              <a:spAutoFit/>
            </a:bodyPr>
            <a:lstStyle/>
            <a:p>
              <a:r>
                <a:rPr lang="ja-JP" altLang="en-US" sz="500" dirty="0">
                  <a:latin typeface="ＭＳ Ｐゴシック" panose="020B0600070205080204" pitchFamily="50" charset="-128"/>
                  <a:ea typeface="ＭＳ Ｐゴシック" panose="020B0600070205080204" pitchFamily="50" charset="-128"/>
                </a:rPr>
                <a:t>※換気ガラリ付き</a:t>
              </a:r>
            </a:p>
          </p:txBody>
        </p:sp>
        <p:sp>
          <p:nvSpPr>
            <p:cNvPr id="97" name="Text Box 283"/>
            <p:cNvSpPr txBox="1">
              <a:spLocks noChangeArrowheads="1"/>
            </p:cNvSpPr>
            <p:nvPr/>
          </p:nvSpPr>
          <p:spPr bwMode="auto">
            <a:xfrm>
              <a:off x="6041432" y="2970637"/>
              <a:ext cx="115416"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solidFill>
                    <a:srgbClr val="009900"/>
                  </a:solidFill>
                  <a:latin typeface="ＭＳ Ｐゴシック" charset="-128"/>
                </a:rPr>
                <a:t>ＫＣ</a:t>
              </a:r>
              <a:endParaRPr lang="en-US" altLang="ja-JP" b="1" dirty="0">
                <a:solidFill>
                  <a:srgbClr val="009900"/>
                </a:solidFill>
                <a:latin typeface="ＭＳ Ｐゴシック" charset="-128"/>
              </a:endParaRPr>
            </a:p>
          </p:txBody>
        </p:sp>
      </p:grpSp>
      <p:grpSp>
        <p:nvGrpSpPr>
          <p:cNvPr id="124" name="グループ化 123"/>
          <p:cNvGrpSpPr/>
          <p:nvPr/>
        </p:nvGrpSpPr>
        <p:grpSpPr>
          <a:xfrm>
            <a:off x="6043809" y="961165"/>
            <a:ext cx="1127848" cy="2101805"/>
            <a:chOff x="7441094" y="961165"/>
            <a:chExt cx="1127848" cy="2101805"/>
          </a:xfrm>
        </p:grpSpPr>
        <p:pic>
          <p:nvPicPr>
            <p:cNvPr id="18" name="図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1094" y="961165"/>
              <a:ext cx="1127848" cy="1980000"/>
            </a:xfrm>
            <a:prstGeom prst="rect">
              <a:avLst/>
            </a:prstGeom>
          </p:spPr>
        </p:pic>
        <p:sp>
          <p:nvSpPr>
            <p:cNvPr id="101" name="Text Box 283"/>
            <p:cNvSpPr txBox="1">
              <a:spLocks noChangeArrowheads="1"/>
            </p:cNvSpPr>
            <p:nvPr/>
          </p:nvSpPr>
          <p:spPr bwMode="auto">
            <a:xfrm>
              <a:off x="7465813" y="2970637"/>
              <a:ext cx="117020"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solidFill>
                    <a:srgbClr val="009900"/>
                  </a:solidFill>
                  <a:latin typeface="ＭＳ Ｐゴシック" charset="-128"/>
                </a:rPr>
                <a:t>ＤＣ</a:t>
              </a:r>
              <a:endParaRPr lang="en-US" altLang="ja-JP" b="1" dirty="0">
                <a:solidFill>
                  <a:srgbClr val="009900"/>
                </a:solidFill>
                <a:latin typeface="ＭＳ Ｐゴシック" charset="-128"/>
              </a:endParaRPr>
            </a:p>
          </p:txBody>
        </p:sp>
      </p:grpSp>
      <p:grpSp>
        <p:nvGrpSpPr>
          <p:cNvPr id="128" name="グループ化 127"/>
          <p:cNvGrpSpPr/>
          <p:nvPr/>
        </p:nvGrpSpPr>
        <p:grpSpPr>
          <a:xfrm>
            <a:off x="1844609" y="3551532"/>
            <a:ext cx="1127848" cy="2085033"/>
            <a:chOff x="1844609" y="3551532"/>
            <a:chExt cx="1127848" cy="2085033"/>
          </a:xfrm>
        </p:grpSpPr>
        <p:pic>
          <p:nvPicPr>
            <p:cNvPr id="2" name="図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4609" y="3551532"/>
              <a:ext cx="1127848" cy="1980000"/>
            </a:xfrm>
            <a:prstGeom prst="rect">
              <a:avLst/>
            </a:prstGeom>
          </p:spPr>
        </p:pic>
        <p:sp>
          <p:nvSpPr>
            <p:cNvPr id="105" name="Text Box 283"/>
            <p:cNvSpPr txBox="1">
              <a:spLocks noChangeArrowheads="1"/>
            </p:cNvSpPr>
            <p:nvPr/>
          </p:nvSpPr>
          <p:spPr bwMode="auto">
            <a:xfrm>
              <a:off x="1844609" y="5544232"/>
              <a:ext cx="118622"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solidFill>
                    <a:srgbClr val="009900"/>
                  </a:solidFill>
                  <a:latin typeface="ＭＳ Ｐゴシック" charset="-128"/>
                </a:rPr>
                <a:t>ＳＢ</a:t>
              </a:r>
              <a:endParaRPr lang="en-US" altLang="ja-JP" b="1" dirty="0">
                <a:solidFill>
                  <a:srgbClr val="009900"/>
                </a:solidFill>
                <a:latin typeface="ＭＳ Ｐゴシック" charset="-128"/>
              </a:endParaRPr>
            </a:p>
          </p:txBody>
        </p:sp>
      </p:grpSp>
      <p:grpSp>
        <p:nvGrpSpPr>
          <p:cNvPr id="127" name="グループ化 126"/>
          <p:cNvGrpSpPr/>
          <p:nvPr/>
        </p:nvGrpSpPr>
        <p:grpSpPr>
          <a:xfrm>
            <a:off x="3243772" y="3550508"/>
            <a:ext cx="1127849" cy="2086057"/>
            <a:chOff x="3243772" y="3550508"/>
            <a:chExt cx="1127849" cy="2086057"/>
          </a:xfrm>
        </p:grpSpPr>
        <p:pic>
          <p:nvPicPr>
            <p:cNvPr id="11" name="図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43772" y="3550508"/>
              <a:ext cx="1127849" cy="1980000"/>
            </a:xfrm>
            <a:prstGeom prst="rect">
              <a:avLst/>
            </a:prstGeom>
          </p:spPr>
        </p:pic>
        <p:sp>
          <p:nvSpPr>
            <p:cNvPr id="109" name="Text Box 283"/>
            <p:cNvSpPr txBox="1">
              <a:spLocks noChangeArrowheads="1"/>
            </p:cNvSpPr>
            <p:nvPr/>
          </p:nvSpPr>
          <p:spPr bwMode="auto">
            <a:xfrm>
              <a:off x="3261169" y="5544232"/>
              <a:ext cx="104196"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solidFill>
                    <a:srgbClr val="009900"/>
                  </a:solidFill>
                  <a:latin typeface="ＭＳ Ｐゴシック" charset="-128"/>
                </a:rPr>
                <a:t>ＬＡ</a:t>
              </a:r>
              <a:endParaRPr lang="en-US" altLang="ja-JP" b="1" dirty="0">
                <a:solidFill>
                  <a:srgbClr val="009900"/>
                </a:solidFill>
                <a:latin typeface="ＭＳ Ｐゴシック" charset="-128"/>
              </a:endParaRPr>
            </a:p>
          </p:txBody>
        </p:sp>
      </p:grpSp>
      <p:grpSp>
        <p:nvGrpSpPr>
          <p:cNvPr id="126" name="グループ化 125"/>
          <p:cNvGrpSpPr/>
          <p:nvPr/>
        </p:nvGrpSpPr>
        <p:grpSpPr>
          <a:xfrm>
            <a:off x="4642936" y="3551532"/>
            <a:ext cx="1127849" cy="2085033"/>
            <a:chOff x="4642936" y="3551532"/>
            <a:chExt cx="1127849" cy="2085033"/>
          </a:xfrm>
        </p:grpSpPr>
        <p:pic>
          <p:nvPicPr>
            <p:cNvPr id="10" name="図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2936" y="3551532"/>
              <a:ext cx="1127849" cy="1980000"/>
            </a:xfrm>
            <a:prstGeom prst="rect">
              <a:avLst/>
            </a:prstGeom>
          </p:spPr>
        </p:pic>
        <p:sp>
          <p:nvSpPr>
            <p:cNvPr id="113" name="Text Box 283"/>
            <p:cNvSpPr txBox="1">
              <a:spLocks noChangeArrowheads="1"/>
            </p:cNvSpPr>
            <p:nvPr/>
          </p:nvSpPr>
          <p:spPr bwMode="auto">
            <a:xfrm>
              <a:off x="4666488" y="5544232"/>
              <a:ext cx="105798"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solidFill>
                    <a:srgbClr val="009900"/>
                  </a:solidFill>
                  <a:latin typeface="ＭＳ Ｐゴシック" charset="-128"/>
                </a:rPr>
                <a:t>ＬＣ</a:t>
              </a:r>
              <a:endParaRPr lang="en-US" altLang="ja-JP" b="1" dirty="0">
                <a:solidFill>
                  <a:srgbClr val="009900"/>
                </a:solidFill>
                <a:latin typeface="ＭＳ Ｐゴシック" charset="-128"/>
              </a:endParaRPr>
            </a:p>
          </p:txBody>
        </p:sp>
      </p:grpSp>
      <p:grpSp>
        <p:nvGrpSpPr>
          <p:cNvPr id="125" name="グループ化 124"/>
          <p:cNvGrpSpPr/>
          <p:nvPr/>
        </p:nvGrpSpPr>
        <p:grpSpPr>
          <a:xfrm>
            <a:off x="6042098" y="3550508"/>
            <a:ext cx="1127848" cy="2086057"/>
            <a:chOff x="6042098" y="3550508"/>
            <a:chExt cx="1127848" cy="2086057"/>
          </a:xfrm>
        </p:grpSpPr>
        <p:pic>
          <p:nvPicPr>
            <p:cNvPr id="19" name="図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42098" y="3550508"/>
              <a:ext cx="1127848" cy="1980000"/>
            </a:xfrm>
            <a:prstGeom prst="rect">
              <a:avLst/>
            </a:prstGeom>
          </p:spPr>
        </p:pic>
        <p:sp>
          <p:nvSpPr>
            <p:cNvPr id="117" name="Text Box 283"/>
            <p:cNvSpPr txBox="1">
              <a:spLocks noChangeArrowheads="1"/>
            </p:cNvSpPr>
            <p:nvPr/>
          </p:nvSpPr>
          <p:spPr bwMode="auto">
            <a:xfrm>
              <a:off x="6042098" y="5544232"/>
              <a:ext cx="120226"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solidFill>
                    <a:srgbClr val="009900"/>
                  </a:solidFill>
                  <a:latin typeface="ＭＳ Ｐゴシック" charset="-128"/>
                </a:rPr>
                <a:t>ＤＢ</a:t>
              </a:r>
              <a:endParaRPr lang="en-US" altLang="ja-JP" b="1" dirty="0">
                <a:solidFill>
                  <a:srgbClr val="009900"/>
                </a:solidFill>
                <a:latin typeface="ＭＳ Ｐゴシック" charset="-128"/>
              </a:endParaRPr>
            </a:p>
          </p:txBody>
        </p:sp>
      </p:grpSp>
    </p:spTree>
    <p:extLst>
      <p:ext uri="{BB962C8B-B14F-4D97-AF65-F5344CB8AC3E}">
        <p14:creationId xmlns:p14="http://schemas.microsoft.com/office/powerpoint/2010/main" val="1551863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グループ化 99"/>
          <p:cNvGrpSpPr/>
          <p:nvPr/>
        </p:nvGrpSpPr>
        <p:grpSpPr>
          <a:xfrm>
            <a:off x="5104034" y="1973001"/>
            <a:ext cx="1383979" cy="788538"/>
            <a:chOff x="3675284" y="2339340"/>
            <a:chExt cx="1383979" cy="788538"/>
          </a:xfrm>
        </p:grpSpPr>
        <p:pic>
          <p:nvPicPr>
            <p:cNvPr id="181" name="図 18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04376" y="2538818"/>
              <a:ext cx="612000" cy="222654"/>
            </a:xfrm>
            <a:prstGeom prst="rect">
              <a:avLst/>
            </a:prstGeom>
          </p:spPr>
        </p:pic>
        <p:sp>
          <p:nvSpPr>
            <p:cNvPr id="182" name="Text Box 371"/>
            <p:cNvSpPr txBox="1">
              <a:spLocks noChangeArrowheads="1"/>
            </p:cNvSpPr>
            <p:nvPr/>
          </p:nvSpPr>
          <p:spPr bwMode="auto">
            <a:xfrm>
              <a:off x="3675284" y="2943212"/>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ハンドル（Ａ３型）</a:t>
              </a:r>
            </a:p>
          </p:txBody>
        </p:sp>
        <p:sp>
          <p:nvSpPr>
            <p:cNvPr id="183" name="Rectangle 372"/>
            <p:cNvSpPr>
              <a:spLocks noChangeArrowheads="1"/>
            </p:cNvSpPr>
            <p:nvPr/>
          </p:nvSpPr>
          <p:spPr bwMode="auto">
            <a:xfrm>
              <a:off x="3675284" y="2339340"/>
              <a:ext cx="670184" cy="57912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178" name="Text Box 371"/>
            <p:cNvSpPr txBox="1">
              <a:spLocks noChangeArrowheads="1"/>
            </p:cNvSpPr>
            <p:nvPr/>
          </p:nvSpPr>
          <p:spPr bwMode="auto">
            <a:xfrm>
              <a:off x="4389079" y="2943212"/>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ハンドル（Ａ３型）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表示錠</a:t>
              </a:r>
            </a:p>
          </p:txBody>
        </p:sp>
        <p:sp>
          <p:nvSpPr>
            <p:cNvPr id="179" name="Rectangle 372"/>
            <p:cNvSpPr>
              <a:spLocks noChangeArrowheads="1"/>
            </p:cNvSpPr>
            <p:nvPr/>
          </p:nvSpPr>
          <p:spPr bwMode="auto">
            <a:xfrm>
              <a:off x="4389079" y="2339340"/>
              <a:ext cx="670184" cy="57912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180" name="図 17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18171" y="2538900"/>
              <a:ext cx="612000" cy="222491"/>
            </a:xfrm>
            <a:prstGeom prst="rect">
              <a:avLst/>
            </a:prstGeom>
          </p:spPr>
        </p:pic>
      </p:grpSp>
      <p:grpSp>
        <p:nvGrpSpPr>
          <p:cNvPr id="96" name="グループ化 95"/>
          <p:cNvGrpSpPr/>
          <p:nvPr/>
        </p:nvGrpSpPr>
        <p:grpSpPr>
          <a:xfrm>
            <a:off x="3585208" y="1973001"/>
            <a:ext cx="1383979" cy="788538"/>
            <a:chOff x="2108833" y="2339340"/>
            <a:chExt cx="1383979" cy="788538"/>
          </a:xfrm>
        </p:grpSpPr>
        <p:pic>
          <p:nvPicPr>
            <p:cNvPr id="190" name="図 18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37925" y="2537974"/>
              <a:ext cx="612000" cy="224342"/>
            </a:xfrm>
            <a:prstGeom prst="rect">
              <a:avLst/>
            </a:prstGeom>
          </p:spPr>
        </p:pic>
        <p:sp>
          <p:nvSpPr>
            <p:cNvPr id="191" name="Text Box 371"/>
            <p:cNvSpPr txBox="1">
              <a:spLocks noChangeArrowheads="1"/>
            </p:cNvSpPr>
            <p:nvPr/>
          </p:nvSpPr>
          <p:spPr bwMode="auto">
            <a:xfrm>
              <a:off x="2108833" y="2943212"/>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ハンドル（Ａ２型）</a:t>
              </a:r>
            </a:p>
          </p:txBody>
        </p:sp>
        <p:sp>
          <p:nvSpPr>
            <p:cNvPr id="192" name="Rectangle 372"/>
            <p:cNvSpPr>
              <a:spLocks noChangeArrowheads="1"/>
            </p:cNvSpPr>
            <p:nvPr/>
          </p:nvSpPr>
          <p:spPr bwMode="auto">
            <a:xfrm>
              <a:off x="2108833" y="2339340"/>
              <a:ext cx="670184" cy="57912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187" name="Text Box 371"/>
            <p:cNvSpPr txBox="1">
              <a:spLocks noChangeArrowheads="1"/>
            </p:cNvSpPr>
            <p:nvPr/>
          </p:nvSpPr>
          <p:spPr bwMode="auto">
            <a:xfrm>
              <a:off x="2822628" y="2943212"/>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ハンドル（Ａ２型）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188" name="Rectangle 372"/>
            <p:cNvSpPr>
              <a:spLocks noChangeArrowheads="1"/>
            </p:cNvSpPr>
            <p:nvPr/>
          </p:nvSpPr>
          <p:spPr bwMode="auto">
            <a:xfrm>
              <a:off x="2822628" y="2339340"/>
              <a:ext cx="670184" cy="57912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189" name="図 18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51720" y="2537974"/>
              <a:ext cx="612000" cy="224342"/>
            </a:xfrm>
            <a:prstGeom prst="rect">
              <a:avLst/>
            </a:prstGeom>
          </p:spPr>
        </p:pic>
      </p:grpSp>
      <p:grpSp>
        <p:nvGrpSpPr>
          <p:cNvPr id="31" name="グループ化 30"/>
          <p:cNvGrpSpPr/>
          <p:nvPr/>
        </p:nvGrpSpPr>
        <p:grpSpPr>
          <a:xfrm>
            <a:off x="3585208" y="1089953"/>
            <a:ext cx="1383979" cy="790452"/>
            <a:chOff x="2108833" y="1234440"/>
            <a:chExt cx="1383979" cy="790452"/>
          </a:xfrm>
        </p:grpSpPr>
        <p:grpSp>
          <p:nvGrpSpPr>
            <p:cNvPr id="194" name="グループ化 193"/>
            <p:cNvGrpSpPr/>
            <p:nvPr/>
          </p:nvGrpSpPr>
          <p:grpSpPr>
            <a:xfrm>
              <a:off x="2822628" y="1234440"/>
              <a:ext cx="670184" cy="790452"/>
              <a:chOff x="3050141" y="1332460"/>
              <a:chExt cx="670184" cy="790452"/>
            </a:xfrm>
          </p:grpSpPr>
          <p:pic>
            <p:nvPicPr>
              <p:cNvPr id="199" name="図 19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9233" y="1516099"/>
                <a:ext cx="612000" cy="242921"/>
              </a:xfrm>
              <a:prstGeom prst="rect">
                <a:avLst/>
              </a:prstGeom>
            </p:spPr>
          </p:pic>
          <p:sp>
            <p:nvSpPr>
              <p:cNvPr id="200" name="Text Box 371"/>
              <p:cNvSpPr txBox="1">
                <a:spLocks noChangeArrowheads="1"/>
              </p:cNvSpPr>
              <p:nvPr/>
            </p:nvSpPr>
            <p:spPr bwMode="auto">
              <a:xfrm>
                <a:off x="3050141" y="1938246"/>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ハンドル（Ａ２型）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201" name="Rectangle 372"/>
              <p:cNvSpPr>
                <a:spLocks noChangeArrowheads="1"/>
              </p:cNvSpPr>
              <p:nvPr/>
            </p:nvSpPr>
            <p:spPr bwMode="auto">
              <a:xfrm>
                <a:off x="3050141" y="1332460"/>
                <a:ext cx="670184" cy="56388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nvGrpSpPr>
            <p:cNvPr id="195" name="グループ化 194"/>
            <p:cNvGrpSpPr/>
            <p:nvPr/>
          </p:nvGrpSpPr>
          <p:grpSpPr>
            <a:xfrm>
              <a:off x="2108833" y="1234440"/>
              <a:ext cx="670184" cy="705739"/>
              <a:chOff x="2289903" y="1332460"/>
              <a:chExt cx="670184" cy="705739"/>
            </a:xfrm>
          </p:grpSpPr>
          <p:sp>
            <p:nvSpPr>
              <p:cNvPr id="196" name="Text Box 371"/>
              <p:cNvSpPr txBox="1">
                <a:spLocks noChangeArrowheads="1"/>
              </p:cNvSpPr>
              <p:nvPr/>
            </p:nvSpPr>
            <p:spPr bwMode="auto">
              <a:xfrm>
                <a:off x="2289903" y="1945866"/>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ハンドル（Ａ２型）</a:t>
                </a:r>
              </a:p>
            </p:txBody>
          </p:sp>
          <p:sp>
            <p:nvSpPr>
              <p:cNvPr id="197" name="Rectangle 372"/>
              <p:cNvSpPr>
                <a:spLocks noChangeArrowheads="1"/>
              </p:cNvSpPr>
              <p:nvPr/>
            </p:nvSpPr>
            <p:spPr bwMode="auto">
              <a:xfrm>
                <a:off x="2289903" y="1332460"/>
                <a:ext cx="670184" cy="55626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198" name="図 19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18995" y="1516099"/>
                <a:ext cx="612000" cy="242921"/>
              </a:xfrm>
              <a:prstGeom prst="rect">
                <a:avLst/>
              </a:prstGeom>
            </p:spPr>
          </p:pic>
        </p:grpSp>
      </p:grpSp>
      <p:grpSp>
        <p:nvGrpSpPr>
          <p:cNvPr id="99" name="グループ化 98"/>
          <p:cNvGrpSpPr/>
          <p:nvPr/>
        </p:nvGrpSpPr>
        <p:grpSpPr>
          <a:xfrm>
            <a:off x="5104034" y="1089953"/>
            <a:ext cx="1383979" cy="798072"/>
            <a:chOff x="3675284" y="1234440"/>
            <a:chExt cx="1383979" cy="798072"/>
          </a:xfrm>
        </p:grpSpPr>
        <p:grpSp>
          <p:nvGrpSpPr>
            <p:cNvPr id="203" name="グループ化 202"/>
            <p:cNvGrpSpPr/>
            <p:nvPr/>
          </p:nvGrpSpPr>
          <p:grpSpPr>
            <a:xfrm>
              <a:off x="3675284" y="1234440"/>
              <a:ext cx="670184" cy="713359"/>
              <a:chOff x="3442525" y="1338294"/>
              <a:chExt cx="670184" cy="713359"/>
            </a:xfrm>
          </p:grpSpPr>
          <p:pic>
            <p:nvPicPr>
              <p:cNvPr id="208" name="図 20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471617" y="1529691"/>
                <a:ext cx="612000" cy="227405"/>
              </a:xfrm>
              <a:prstGeom prst="rect">
                <a:avLst/>
              </a:prstGeom>
            </p:spPr>
          </p:pic>
          <p:sp>
            <p:nvSpPr>
              <p:cNvPr id="209" name="Text Box 371"/>
              <p:cNvSpPr txBox="1">
                <a:spLocks noChangeArrowheads="1"/>
              </p:cNvSpPr>
              <p:nvPr/>
            </p:nvSpPr>
            <p:spPr bwMode="auto">
              <a:xfrm>
                <a:off x="3442525" y="1959320"/>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ハンドル（Ａ３型）</a:t>
                </a:r>
              </a:p>
            </p:txBody>
          </p:sp>
          <p:sp>
            <p:nvSpPr>
              <p:cNvPr id="210" name="Rectangle 372"/>
              <p:cNvSpPr>
                <a:spLocks noChangeArrowheads="1"/>
              </p:cNvSpPr>
              <p:nvPr/>
            </p:nvSpPr>
            <p:spPr bwMode="auto">
              <a:xfrm>
                <a:off x="3442525" y="1338294"/>
                <a:ext cx="670184" cy="5715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nvGrpSpPr>
            <p:cNvPr id="204" name="グループ化 203"/>
            <p:cNvGrpSpPr/>
            <p:nvPr/>
          </p:nvGrpSpPr>
          <p:grpSpPr>
            <a:xfrm>
              <a:off x="4389079" y="1234440"/>
              <a:ext cx="670184" cy="798072"/>
              <a:chOff x="4752764" y="1332460"/>
              <a:chExt cx="670184" cy="798072"/>
            </a:xfrm>
          </p:grpSpPr>
          <p:sp>
            <p:nvSpPr>
              <p:cNvPr id="205" name="Text Box 371"/>
              <p:cNvSpPr txBox="1">
                <a:spLocks noChangeArrowheads="1"/>
              </p:cNvSpPr>
              <p:nvPr/>
            </p:nvSpPr>
            <p:spPr bwMode="auto">
              <a:xfrm>
                <a:off x="4752764" y="1945866"/>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ハンドル（Ａ３型）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206" name="Rectangle 372"/>
              <p:cNvSpPr>
                <a:spLocks noChangeArrowheads="1"/>
              </p:cNvSpPr>
              <p:nvPr/>
            </p:nvSpPr>
            <p:spPr bwMode="auto">
              <a:xfrm>
                <a:off x="4752764" y="1332460"/>
                <a:ext cx="670184" cy="58674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07" name="図 20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81856" y="1513394"/>
                <a:ext cx="612000" cy="248331"/>
              </a:xfrm>
              <a:prstGeom prst="rect">
                <a:avLst/>
              </a:prstGeom>
            </p:spPr>
          </p:pic>
        </p:grpSp>
      </p:grpSp>
      <p:sp>
        <p:nvSpPr>
          <p:cNvPr id="229" name="テキスト ボックス 228"/>
          <p:cNvSpPr txBox="1"/>
          <p:nvPr/>
        </p:nvSpPr>
        <p:spPr>
          <a:xfrm>
            <a:off x="1104296" y="785554"/>
            <a:ext cx="307777" cy="153888"/>
          </a:xfrm>
          <a:prstGeom prst="rect">
            <a:avLst/>
          </a:prstGeom>
          <a:noFill/>
        </p:spPr>
        <p:txBody>
          <a:bodyPr wrap="square" lIns="0" tIns="0" rIns="0" bIns="0" rtlCol="0">
            <a:spAutoFit/>
          </a:bodyPr>
          <a:lstStyle/>
          <a:p>
            <a:r>
              <a:rPr kumimoji="1" lang="ja-JP" altLang="en-US" sz="1000" dirty="0">
                <a:latin typeface="ＭＳ Ｐゴシック" panose="020B0600070205080204" pitchFamily="50" charset="-128"/>
                <a:ea typeface="ＭＳ Ｐゴシック" panose="020B0600070205080204" pitchFamily="50" charset="-128"/>
              </a:rPr>
              <a:t>Ａ１型</a:t>
            </a:r>
          </a:p>
        </p:txBody>
      </p:sp>
      <p:sp>
        <p:nvSpPr>
          <p:cNvPr id="230" name="テキスト ボックス 229"/>
          <p:cNvSpPr txBox="1"/>
          <p:nvPr/>
        </p:nvSpPr>
        <p:spPr>
          <a:xfrm>
            <a:off x="4137597" y="785554"/>
            <a:ext cx="307777" cy="153888"/>
          </a:xfrm>
          <a:prstGeom prst="rect">
            <a:avLst/>
          </a:prstGeom>
          <a:noFill/>
        </p:spPr>
        <p:txBody>
          <a:bodyPr wrap="square" lIns="0" tIns="0" rIns="0" bIns="0" rtlCol="0">
            <a:spAutoFit/>
          </a:bodyPr>
          <a:lstStyle/>
          <a:p>
            <a:r>
              <a:rPr kumimoji="1" lang="ja-JP" altLang="en-US" sz="1000" dirty="0">
                <a:latin typeface="ＭＳ Ｐゴシック" panose="020B0600070205080204" pitchFamily="50" charset="-128"/>
                <a:ea typeface="ＭＳ Ｐゴシック" panose="020B0600070205080204" pitchFamily="50" charset="-128"/>
              </a:rPr>
              <a:t>Ａ２型</a:t>
            </a:r>
          </a:p>
        </p:txBody>
      </p:sp>
      <p:grpSp>
        <p:nvGrpSpPr>
          <p:cNvPr id="29" name="グループ化 28"/>
          <p:cNvGrpSpPr/>
          <p:nvPr/>
        </p:nvGrpSpPr>
        <p:grpSpPr>
          <a:xfrm>
            <a:off x="542382" y="5810270"/>
            <a:ext cx="1383979" cy="797916"/>
            <a:chOff x="542382" y="4709161"/>
            <a:chExt cx="1383979" cy="797916"/>
          </a:xfrm>
        </p:grpSpPr>
        <p:pic>
          <p:nvPicPr>
            <p:cNvPr id="232" name="Picture 2" descr="http://www2.panasonic.biz/es/sumai/gazou/bicon/CA182AHND-PA0050018.jpg" title="空錠"/>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71474" y="4902927"/>
              <a:ext cx="612000" cy="210988"/>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4" descr="http://www2.panasonic.biz/es/sumai/gazou/bicon/CA182AHND-PA0050019_1.jpg" title="表示錠"/>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285269" y="4908938"/>
              <a:ext cx="612000" cy="210501"/>
            </a:xfrm>
            <a:prstGeom prst="rect">
              <a:avLst/>
            </a:prstGeom>
            <a:noFill/>
            <a:extLst>
              <a:ext uri="{909E8E84-426E-40DD-AFC4-6F175D3DCCD1}">
                <a14:hiddenFill xmlns:a14="http://schemas.microsoft.com/office/drawing/2010/main">
                  <a:solidFill>
                    <a:srgbClr val="FFFFFF"/>
                  </a:solidFill>
                </a14:hiddenFill>
              </a:ext>
            </a:extLst>
          </p:spPr>
        </p:pic>
        <p:sp>
          <p:nvSpPr>
            <p:cNvPr id="235" name="Text Box 371"/>
            <p:cNvSpPr txBox="1">
              <a:spLocks noChangeArrowheads="1"/>
            </p:cNvSpPr>
            <p:nvPr/>
          </p:nvSpPr>
          <p:spPr bwMode="auto">
            <a:xfrm>
              <a:off x="542382" y="5322411"/>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a:t>
              </a:r>
            </a:p>
          </p:txBody>
        </p:sp>
        <p:sp>
          <p:nvSpPr>
            <p:cNvPr id="236" name="Rectangle 372"/>
            <p:cNvSpPr>
              <a:spLocks noChangeArrowheads="1"/>
            </p:cNvSpPr>
            <p:nvPr/>
          </p:nvSpPr>
          <p:spPr bwMode="auto">
            <a:xfrm>
              <a:off x="542382" y="4709161"/>
              <a:ext cx="670184" cy="5715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237" name="Text Box 371"/>
            <p:cNvSpPr txBox="1">
              <a:spLocks noChangeArrowheads="1"/>
            </p:cNvSpPr>
            <p:nvPr/>
          </p:nvSpPr>
          <p:spPr bwMode="auto">
            <a:xfrm>
              <a:off x="1256177" y="5322411"/>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表示錠</a:t>
              </a:r>
            </a:p>
          </p:txBody>
        </p:sp>
        <p:sp>
          <p:nvSpPr>
            <p:cNvPr id="238" name="Rectangle 372"/>
            <p:cNvSpPr>
              <a:spLocks noChangeArrowheads="1"/>
            </p:cNvSpPr>
            <p:nvPr/>
          </p:nvSpPr>
          <p:spPr bwMode="auto">
            <a:xfrm>
              <a:off x="1256177" y="4709161"/>
              <a:ext cx="670184" cy="5715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nvGrpSpPr>
          <p:cNvPr id="27" name="グループ化 26"/>
          <p:cNvGrpSpPr/>
          <p:nvPr/>
        </p:nvGrpSpPr>
        <p:grpSpPr>
          <a:xfrm>
            <a:off x="542382" y="1973001"/>
            <a:ext cx="1383979" cy="788538"/>
            <a:chOff x="542382" y="2339340"/>
            <a:chExt cx="1383979" cy="788538"/>
          </a:xfrm>
        </p:grpSpPr>
        <p:grpSp>
          <p:nvGrpSpPr>
            <p:cNvPr id="9" name="グループ化 8"/>
            <p:cNvGrpSpPr/>
            <p:nvPr/>
          </p:nvGrpSpPr>
          <p:grpSpPr>
            <a:xfrm>
              <a:off x="542382" y="2339340"/>
              <a:ext cx="670184" cy="696203"/>
              <a:chOff x="618582" y="2339340"/>
              <a:chExt cx="670184" cy="696203"/>
            </a:xfrm>
          </p:grpSpPr>
          <p:sp>
            <p:nvSpPr>
              <p:cNvPr id="256" name="Rectangle 372"/>
              <p:cNvSpPr>
                <a:spLocks noChangeArrowheads="1"/>
              </p:cNvSpPr>
              <p:nvPr/>
            </p:nvSpPr>
            <p:spPr bwMode="auto">
              <a:xfrm>
                <a:off x="618582" y="2339340"/>
                <a:ext cx="670184" cy="57912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57" name="図 256"/>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47674" y="2545672"/>
                <a:ext cx="612000" cy="208947"/>
              </a:xfrm>
              <a:prstGeom prst="rect">
                <a:avLst/>
              </a:prstGeom>
            </p:spPr>
          </p:pic>
          <p:sp>
            <p:nvSpPr>
              <p:cNvPr id="258" name="Text Box 371"/>
              <p:cNvSpPr txBox="1">
                <a:spLocks noChangeArrowheads="1"/>
              </p:cNvSpPr>
              <p:nvPr/>
            </p:nvSpPr>
            <p:spPr bwMode="auto">
              <a:xfrm>
                <a:off x="618582" y="2943210"/>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p>
            </p:txBody>
          </p:sp>
        </p:grpSp>
        <p:sp>
          <p:nvSpPr>
            <p:cNvPr id="253" name="Rectangle 372"/>
            <p:cNvSpPr>
              <a:spLocks noChangeArrowheads="1"/>
            </p:cNvSpPr>
            <p:nvPr/>
          </p:nvSpPr>
          <p:spPr bwMode="auto">
            <a:xfrm>
              <a:off x="1256177" y="2339340"/>
              <a:ext cx="670184" cy="57912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254" name="Text Box 371"/>
            <p:cNvSpPr txBox="1">
              <a:spLocks noChangeArrowheads="1"/>
            </p:cNvSpPr>
            <p:nvPr/>
          </p:nvSpPr>
          <p:spPr bwMode="auto">
            <a:xfrm>
              <a:off x="1256177" y="2943212"/>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55" name="図 25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285269" y="2545672"/>
              <a:ext cx="612000" cy="208947"/>
            </a:xfrm>
            <a:prstGeom prst="rect">
              <a:avLst/>
            </a:prstGeom>
          </p:spPr>
        </p:pic>
      </p:grpSp>
      <p:grpSp>
        <p:nvGrpSpPr>
          <p:cNvPr id="26" name="グループ化 25"/>
          <p:cNvGrpSpPr/>
          <p:nvPr/>
        </p:nvGrpSpPr>
        <p:grpSpPr>
          <a:xfrm>
            <a:off x="542382" y="1082333"/>
            <a:ext cx="1383979" cy="790452"/>
            <a:chOff x="542382" y="1226820"/>
            <a:chExt cx="1383979" cy="790452"/>
          </a:xfrm>
        </p:grpSpPr>
        <p:grpSp>
          <p:nvGrpSpPr>
            <p:cNvPr id="261" name="グループ化 260"/>
            <p:cNvGrpSpPr/>
            <p:nvPr/>
          </p:nvGrpSpPr>
          <p:grpSpPr>
            <a:xfrm>
              <a:off x="542382" y="1226820"/>
              <a:ext cx="670184" cy="690499"/>
              <a:chOff x="544969" y="1324840"/>
              <a:chExt cx="670184" cy="690499"/>
            </a:xfrm>
          </p:grpSpPr>
          <p:pic>
            <p:nvPicPr>
              <p:cNvPr id="266" name="図 26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74061" y="1525273"/>
                <a:ext cx="612000" cy="212097"/>
              </a:xfrm>
              <a:prstGeom prst="rect">
                <a:avLst/>
              </a:prstGeom>
            </p:spPr>
          </p:pic>
          <p:sp>
            <p:nvSpPr>
              <p:cNvPr id="267" name="Text Box 371"/>
              <p:cNvSpPr txBox="1">
                <a:spLocks noChangeArrowheads="1"/>
              </p:cNvSpPr>
              <p:nvPr/>
            </p:nvSpPr>
            <p:spPr bwMode="auto">
              <a:xfrm>
                <a:off x="544969" y="1923006"/>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p>
            </p:txBody>
          </p:sp>
          <p:sp>
            <p:nvSpPr>
              <p:cNvPr id="268" name="Rectangle 372"/>
              <p:cNvSpPr>
                <a:spLocks noChangeArrowheads="1"/>
              </p:cNvSpPr>
              <p:nvPr/>
            </p:nvSpPr>
            <p:spPr bwMode="auto">
              <a:xfrm>
                <a:off x="544969" y="1324840"/>
                <a:ext cx="670184" cy="54102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nvGrpSpPr>
            <p:cNvPr id="262" name="グループ化 261"/>
            <p:cNvGrpSpPr/>
            <p:nvPr/>
          </p:nvGrpSpPr>
          <p:grpSpPr>
            <a:xfrm>
              <a:off x="1256177" y="1226820"/>
              <a:ext cx="670184" cy="790452"/>
              <a:chOff x="1305207" y="1324840"/>
              <a:chExt cx="670184" cy="790452"/>
            </a:xfrm>
          </p:grpSpPr>
          <p:sp>
            <p:nvSpPr>
              <p:cNvPr id="263" name="Text Box 371"/>
              <p:cNvSpPr txBox="1">
                <a:spLocks noChangeArrowheads="1"/>
              </p:cNvSpPr>
              <p:nvPr/>
            </p:nvSpPr>
            <p:spPr bwMode="auto">
              <a:xfrm>
                <a:off x="1305207" y="1930626"/>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表示錠</a:t>
                </a:r>
              </a:p>
            </p:txBody>
          </p:sp>
          <p:sp>
            <p:nvSpPr>
              <p:cNvPr id="264" name="Rectangle 372"/>
              <p:cNvSpPr>
                <a:spLocks noChangeArrowheads="1"/>
              </p:cNvSpPr>
              <p:nvPr/>
            </p:nvSpPr>
            <p:spPr bwMode="auto">
              <a:xfrm>
                <a:off x="1305207" y="1324840"/>
                <a:ext cx="670184" cy="55626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65" name="図 264"/>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334299" y="1532225"/>
                <a:ext cx="612000" cy="210669"/>
              </a:xfrm>
              <a:prstGeom prst="rect">
                <a:avLst/>
              </a:prstGeom>
            </p:spPr>
          </p:pic>
        </p:grpSp>
      </p:grpSp>
      <p:cxnSp>
        <p:nvCxnSpPr>
          <p:cNvPr id="269" name="直線コネクタ 268"/>
          <p:cNvCxnSpPr/>
          <p:nvPr/>
        </p:nvCxnSpPr>
        <p:spPr>
          <a:xfrm>
            <a:off x="148375" y="1016387"/>
            <a:ext cx="960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0" name="直線コネクタ 269"/>
          <p:cNvCxnSpPr/>
          <p:nvPr/>
        </p:nvCxnSpPr>
        <p:spPr>
          <a:xfrm>
            <a:off x="508296" y="711200"/>
            <a:ext cx="0" cy="6057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1" name="直線コネクタ 270"/>
          <p:cNvCxnSpPr/>
          <p:nvPr/>
        </p:nvCxnSpPr>
        <p:spPr>
          <a:xfrm>
            <a:off x="1979497" y="693222"/>
            <a:ext cx="0" cy="597960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272" name="直線コネクタ 271"/>
          <p:cNvCxnSpPr/>
          <p:nvPr/>
        </p:nvCxnSpPr>
        <p:spPr>
          <a:xfrm>
            <a:off x="3498323" y="693222"/>
            <a:ext cx="0" cy="597960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273" name="直線コネクタ 272"/>
          <p:cNvCxnSpPr/>
          <p:nvPr/>
        </p:nvCxnSpPr>
        <p:spPr>
          <a:xfrm>
            <a:off x="148375" y="1928173"/>
            <a:ext cx="960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4" name="直線コネクタ 273"/>
          <p:cNvCxnSpPr/>
          <p:nvPr/>
        </p:nvCxnSpPr>
        <p:spPr>
          <a:xfrm>
            <a:off x="148375" y="3140737"/>
            <a:ext cx="9608400" cy="0"/>
          </a:xfrm>
          <a:prstGeom prst="line">
            <a:avLst/>
          </a:prstGeom>
        </p:spPr>
        <p:style>
          <a:lnRef idx="1">
            <a:schemeClr val="accent1"/>
          </a:lnRef>
          <a:fillRef idx="0">
            <a:schemeClr val="accent1"/>
          </a:fillRef>
          <a:effectRef idx="0">
            <a:schemeClr val="accent1"/>
          </a:effectRef>
          <a:fontRef idx="minor">
            <a:schemeClr val="tx1"/>
          </a:fontRef>
        </p:style>
      </p:cxnSp>
      <p:sp>
        <p:nvSpPr>
          <p:cNvPr id="275" name="テキスト ボックス 274"/>
          <p:cNvSpPr txBox="1"/>
          <p:nvPr/>
        </p:nvSpPr>
        <p:spPr>
          <a:xfrm>
            <a:off x="151789" y="1093333"/>
            <a:ext cx="246221" cy="997021"/>
          </a:xfrm>
          <a:prstGeom prst="rect">
            <a:avLst/>
          </a:prstGeom>
          <a:noFill/>
        </p:spPr>
        <p:txBody>
          <a:bodyPr vert="eaVert" wrap="square" lIns="0" tIns="0" rIns="0" bIns="0" rtlCol="0">
            <a:spAutoFit/>
          </a:bodyPr>
          <a:lstStyle/>
          <a:p>
            <a:r>
              <a:rPr kumimoji="1" lang="ja-JP" altLang="en-US" sz="800" b="1" dirty="0">
                <a:latin typeface="ＭＳ Ｐゴシック" panose="020B0600070205080204" pitchFamily="50" charset="-128"/>
                <a:ea typeface="ＭＳ Ｐゴシック" panose="020B0600070205080204" pitchFamily="50" charset="-128"/>
              </a:rPr>
              <a:t>サテンシルバー色</a:t>
            </a:r>
            <a:endParaRPr kumimoji="1" lang="en-US" altLang="ja-JP" sz="800" b="1" dirty="0">
              <a:latin typeface="ＭＳ Ｐゴシック" panose="020B0600070205080204" pitchFamily="50" charset="-128"/>
              <a:ea typeface="ＭＳ Ｐゴシック" panose="020B0600070205080204" pitchFamily="50" charset="-128"/>
            </a:endParaRPr>
          </a:p>
          <a:p>
            <a:r>
              <a:rPr kumimoji="1" lang="ja-JP" altLang="en-US" sz="800" b="1" dirty="0">
                <a:latin typeface="ＭＳ Ｐゴシック" panose="020B0600070205080204" pitchFamily="50" charset="-128"/>
                <a:ea typeface="ＭＳ Ｐゴシック" panose="020B0600070205080204" pitchFamily="50" charset="-128"/>
              </a:rPr>
              <a:t>（メッキ）</a:t>
            </a:r>
          </a:p>
        </p:txBody>
      </p:sp>
      <p:sp>
        <p:nvSpPr>
          <p:cNvPr id="277" name="テキスト ボックス 276"/>
          <p:cNvSpPr txBox="1"/>
          <p:nvPr/>
        </p:nvSpPr>
        <p:spPr>
          <a:xfrm>
            <a:off x="274899" y="2047508"/>
            <a:ext cx="123111" cy="1332096"/>
          </a:xfrm>
          <a:prstGeom prst="rect">
            <a:avLst/>
          </a:prstGeom>
          <a:noFill/>
        </p:spPr>
        <p:txBody>
          <a:bodyPr vert="eaVert" wrap="square" lIns="0" tIns="0" rIns="0" bIns="0" rtlCol="0">
            <a:spAutoFit/>
          </a:bodyPr>
          <a:lstStyle/>
          <a:p>
            <a:r>
              <a:rPr kumimoji="1" lang="ja-JP" altLang="en-US" sz="800" b="1" dirty="0">
                <a:latin typeface="ＭＳ Ｐゴシック" panose="020B0600070205080204" pitchFamily="50" charset="-128"/>
                <a:ea typeface="ＭＳ Ｐゴシック" panose="020B0600070205080204" pitchFamily="50" charset="-128"/>
              </a:rPr>
              <a:t>サテンシルバー色（塗装）</a:t>
            </a:r>
          </a:p>
        </p:txBody>
      </p:sp>
      <p:sp>
        <p:nvSpPr>
          <p:cNvPr id="278" name="テキスト ボックス 277"/>
          <p:cNvSpPr txBox="1"/>
          <p:nvPr/>
        </p:nvSpPr>
        <p:spPr>
          <a:xfrm>
            <a:off x="196835" y="3385028"/>
            <a:ext cx="246221" cy="823267"/>
          </a:xfrm>
          <a:prstGeom prst="rect">
            <a:avLst/>
          </a:prstGeom>
          <a:noFill/>
        </p:spPr>
        <p:txBody>
          <a:bodyPr vert="eaVert" wrap="square" lIns="0" tIns="0" rIns="0" bIns="0" rtlCol="0">
            <a:spAutoFit/>
          </a:bodyPr>
          <a:lstStyle/>
          <a:p>
            <a:r>
              <a:rPr kumimoji="1" lang="ja-JP" altLang="en-US" sz="800" b="1" dirty="0">
                <a:latin typeface="ＭＳ Ｐゴシック" panose="020B0600070205080204" pitchFamily="50" charset="-128"/>
                <a:ea typeface="ＭＳ Ｐゴシック" panose="020B0600070205080204" pitchFamily="50" charset="-128"/>
              </a:rPr>
              <a:t>ブロンズゴールド色</a:t>
            </a:r>
            <a:endParaRPr kumimoji="1" lang="en-US" altLang="ja-JP" sz="800" b="1" dirty="0">
              <a:latin typeface="ＭＳ Ｐゴシック" panose="020B0600070205080204" pitchFamily="50" charset="-128"/>
              <a:ea typeface="ＭＳ Ｐゴシック" panose="020B0600070205080204" pitchFamily="50" charset="-128"/>
            </a:endParaRPr>
          </a:p>
          <a:p>
            <a:r>
              <a:rPr kumimoji="1" lang="ja-JP" altLang="en-US" sz="800" b="1" dirty="0">
                <a:latin typeface="ＭＳ Ｐゴシック" panose="020B0600070205080204" pitchFamily="50" charset="-128"/>
                <a:ea typeface="ＭＳ Ｐゴシック" panose="020B0600070205080204" pitchFamily="50" charset="-128"/>
              </a:rPr>
              <a:t>（塗装）</a:t>
            </a:r>
          </a:p>
        </p:txBody>
      </p:sp>
      <p:cxnSp>
        <p:nvCxnSpPr>
          <p:cNvPr id="279" name="直線コネクタ 278"/>
          <p:cNvCxnSpPr/>
          <p:nvPr/>
        </p:nvCxnSpPr>
        <p:spPr>
          <a:xfrm>
            <a:off x="148375" y="4411933"/>
            <a:ext cx="9608400" cy="0"/>
          </a:xfrm>
          <a:prstGeom prst="line">
            <a:avLst/>
          </a:prstGeom>
        </p:spPr>
        <p:style>
          <a:lnRef idx="1">
            <a:schemeClr val="accent1"/>
          </a:lnRef>
          <a:fillRef idx="0">
            <a:schemeClr val="accent1"/>
          </a:fillRef>
          <a:effectRef idx="0">
            <a:schemeClr val="accent1"/>
          </a:effectRef>
          <a:fontRef idx="minor">
            <a:schemeClr val="tx1"/>
          </a:fontRef>
        </p:style>
      </p:cxnSp>
      <p:sp>
        <p:nvSpPr>
          <p:cNvPr id="280" name="テキスト ボックス 279"/>
          <p:cNvSpPr txBox="1"/>
          <p:nvPr/>
        </p:nvSpPr>
        <p:spPr>
          <a:xfrm>
            <a:off x="274899" y="5891904"/>
            <a:ext cx="123111" cy="1435360"/>
          </a:xfrm>
          <a:prstGeom prst="rect">
            <a:avLst/>
          </a:prstGeom>
          <a:noFill/>
        </p:spPr>
        <p:txBody>
          <a:bodyPr vert="eaVert" wrap="square" lIns="0" tIns="0" rIns="0" bIns="0" rtlCol="0">
            <a:spAutoFit/>
          </a:bodyPr>
          <a:lstStyle/>
          <a:p>
            <a:r>
              <a:rPr kumimoji="1" lang="ja-JP" altLang="en-US" sz="800" b="1" dirty="0">
                <a:latin typeface="ＭＳ Ｐゴシック" panose="020B0600070205080204" pitchFamily="50" charset="-128"/>
                <a:ea typeface="ＭＳ Ｐゴシック" panose="020B0600070205080204" pitchFamily="50" charset="-128"/>
              </a:rPr>
              <a:t>真鍮色（メッキ）</a:t>
            </a:r>
          </a:p>
        </p:txBody>
      </p:sp>
      <p:sp>
        <p:nvSpPr>
          <p:cNvPr id="281" name="テキスト ボックス 280"/>
          <p:cNvSpPr txBox="1"/>
          <p:nvPr/>
        </p:nvSpPr>
        <p:spPr>
          <a:xfrm>
            <a:off x="5654518" y="785554"/>
            <a:ext cx="307777" cy="153888"/>
          </a:xfrm>
          <a:prstGeom prst="rect">
            <a:avLst/>
          </a:prstGeom>
          <a:noFill/>
        </p:spPr>
        <p:txBody>
          <a:bodyPr wrap="square" lIns="0" tIns="0" rIns="0" bIns="0" rtlCol="0">
            <a:spAutoFit/>
          </a:bodyPr>
          <a:lstStyle/>
          <a:p>
            <a:r>
              <a:rPr kumimoji="1" lang="ja-JP" altLang="en-US" sz="1000" dirty="0">
                <a:latin typeface="ＭＳ Ｐゴシック" panose="020B0600070205080204" pitchFamily="50" charset="-128"/>
                <a:ea typeface="ＭＳ Ｐゴシック" panose="020B0600070205080204" pitchFamily="50" charset="-128"/>
              </a:rPr>
              <a:t>Ａ３型</a:t>
            </a:r>
          </a:p>
        </p:txBody>
      </p:sp>
      <p:cxnSp>
        <p:nvCxnSpPr>
          <p:cNvPr id="282" name="直線コネクタ 281"/>
          <p:cNvCxnSpPr/>
          <p:nvPr/>
        </p:nvCxnSpPr>
        <p:spPr>
          <a:xfrm>
            <a:off x="8123381" y="693222"/>
            <a:ext cx="0" cy="597960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283" name="直線コネクタ 282"/>
          <p:cNvCxnSpPr/>
          <p:nvPr/>
        </p:nvCxnSpPr>
        <p:spPr>
          <a:xfrm>
            <a:off x="5026674" y="692151"/>
            <a:ext cx="0" cy="597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4" name="直線コネクタ 283"/>
          <p:cNvCxnSpPr/>
          <p:nvPr/>
        </p:nvCxnSpPr>
        <p:spPr>
          <a:xfrm>
            <a:off x="6583600" y="692151"/>
            <a:ext cx="0" cy="597960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grpSp>
        <p:nvGrpSpPr>
          <p:cNvPr id="102" name="グループ化 101"/>
          <p:cNvGrpSpPr/>
          <p:nvPr/>
        </p:nvGrpSpPr>
        <p:grpSpPr>
          <a:xfrm>
            <a:off x="5104034" y="5810270"/>
            <a:ext cx="1383979" cy="797916"/>
            <a:chOff x="3675284" y="4709161"/>
            <a:chExt cx="1383979" cy="797916"/>
          </a:xfrm>
        </p:grpSpPr>
        <p:pic>
          <p:nvPicPr>
            <p:cNvPr id="291" name="Picture 74" descr="http://www2.panasonic.biz/es/sumai/gazou/bicon/CA182AHND-PA0050026.jp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3704376" y="4900720"/>
              <a:ext cx="612000" cy="226768"/>
            </a:xfrm>
            <a:prstGeom prst="rect">
              <a:avLst/>
            </a:prstGeom>
            <a:noFill/>
            <a:extLst>
              <a:ext uri="{909E8E84-426E-40DD-AFC4-6F175D3DCCD1}">
                <a14:hiddenFill xmlns:a14="http://schemas.microsoft.com/office/drawing/2010/main">
                  <a:solidFill>
                    <a:srgbClr val="FFFFFF"/>
                  </a:solidFill>
                </a14:hiddenFill>
              </a:ext>
            </a:extLst>
          </p:spPr>
        </p:pic>
        <p:sp>
          <p:nvSpPr>
            <p:cNvPr id="292" name="Text Box 371"/>
            <p:cNvSpPr txBox="1">
              <a:spLocks noChangeArrowheads="1"/>
            </p:cNvSpPr>
            <p:nvPr/>
          </p:nvSpPr>
          <p:spPr bwMode="auto">
            <a:xfrm>
              <a:off x="3675284" y="5322411"/>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ハンドル（Ａ３型）</a:t>
              </a:r>
            </a:p>
          </p:txBody>
        </p:sp>
        <p:sp>
          <p:nvSpPr>
            <p:cNvPr id="293" name="Rectangle 372"/>
            <p:cNvSpPr>
              <a:spLocks noChangeArrowheads="1"/>
            </p:cNvSpPr>
            <p:nvPr/>
          </p:nvSpPr>
          <p:spPr bwMode="auto">
            <a:xfrm>
              <a:off x="3675284" y="4709161"/>
              <a:ext cx="670184" cy="5715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288" name="Text Box 371"/>
            <p:cNvSpPr txBox="1">
              <a:spLocks noChangeArrowheads="1"/>
            </p:cNvSpPr>
            <p:nvPr/>
          </p:nvSpPr>
          <p:spPr bwMode="auto">
            <a:xfrm>
              <a:off x="4389079" y="5322411"/>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ハンドル（Ａ３型）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89" name="Picture 76" descr="http://www2.panasonic.biz/es/sumai/gazou/bicon/CA182AHND-PA0050027_1.jpg"/>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4418171" y="4889687"/>
              <a:ext cx="612000" cy="248835"/>
            </a:xfrm>
            <a:prstGeom prst="rect">
              <a:avLst/>
            </a:prstGeom>
            <a:noFill/>
            <a:extLst>
              <a:ext uri="{909E8E84-426E-40DD-AFC4-6F175D3DCCD1}">
                <a14:hiddenFill xmlns:a14="http://schemas.microsoft.com/office/drawing/2010/main">
                  <a:solidFill>
                    <a:srgbClr val="FFFFFF"/>
                  </a:solidFill>
                </a14:hiddenFill>
              </a:ext>
            </a:extLst>
          </p:spPr>
        </p:pic>
        <p:sp>
          <p:nvSpPr>
            <p:cNvPr id="290" name="Rectangle 372"/>
            <p:cNvSpPr>
              <a:spLocks noChangeArrowheads="1"/>
            </p:cNvSpPr>
            <p:nvPr/>
          </p:nvSpPr>
          <p:spPr bwMode="auto">
            <a:xfrm>
              <a:off x="4389079" y="4709161"/>
              <a:ext cx="670184" cy="5715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nvGrpSpPr>
          <p:cNvPr id="98" name="グループ化 97"/>
          <p:cNvGrpSpPr/>
          <p:nvPr/>
        </p:nvGrpSpPr>
        <p:grpSpPr>
          <a:xfrm>
            <a:off x="3585208" y="5810270"/>
            <a:ext cx="1383979" cy="797916"/>
            <a:chOff x="2108833" y="4709161"/>
            <a:chExt cx="1383979" cy="797916"/>
          </a:xfrm>
        </p:grpSpPr>
        <p:pic>
          <p:nvPicPr>
            <p:cNvPr id="300" name="Picture 70" descr="http://www2.panasonic.biz/es/sumai/gazou/bicon/CA182AHND-PA0050022.jp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137925" y="4892240"/>
              <a:ext cx="612000" cy="243729"/>
            </a:xfrm>
            <a:prstGeom prst="rect">
              <a:avLst/>
            </a:prstGeom>
            <a:noFill/>
            <a:extLst>
              <a:ext uri="{909E8E84-426E-40DD-AFC4-6F175D3DCCD1}">
                <a14:hiddenFill xmlns:a14="http://schemas.microsoft.com/office/drawing/2010/main">
                  <a:solidFill>
                    <a:srgbClr val="FFFFFF"/>
                  </a:solidFill>
                </a14:hiddenFill>
              </a:ext>
            </a:extLst>
          </p:spPr>
        </p:pic>
        <p:sp>
          <p:nvSpPr>
            <p:cNvPr id="301" name="Text Box 371"/>
            <p:cNvSpPr txBox="1">
              <a:spLocks noChangeArrowheads="1"/>
            </p:cNvSpPr>
            <p:nvPr/>
          </p:nvSpPr>
          <p:spPr bwMode="auto">
            <a:xfrm>
              <a:off x="2108833" y="5322411"/>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ハンドル（Ａ２型）</a:t>
              </a:r>
            </a:p>
          </p:txBody>
        </p:sp>
        <p:sp>
          <p:nvSpPr>
            <p:cNvPr id="302" name="Rectangle 372"/>
            <p:cNvSpPr>
              <a:spLocks noChangeArrowheads="1"/>
            </p:cNvSpPr>
            <p:nvPr/>
          </p:nvSpPr>
          <p:spPr bwMode="auto">
            <a:xfrm>
              <a:off x="2108833" y="4709161"/>
              <a:ext cx="670184" cy="5715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97" name="Picture 72" descr="http://www2.panasonic.biz/es/sumai/gazou/bicon/CA182AHND-PA0050023_1.jp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2851720" y="4892240"/>
              <a:ext cx="612000" cy="243729"/>
            </a:xfrm>
            <a:prstGeom prst="rect">
              <a:avLst/>
            </a:prstGeom>
            <a:noFill/>
            <a:extLst>
              <a:ext uri="{909E8E84-426E-40DD-AFC4-6F175D3DCCD1}">
                <a14:hiddenFill xmlns:a14="http://schemas.microsoft.com/office/drawing/2010/main">
                  <a:solidFill>
                    <a:srgbClr val="FFFFFF"/>
                  </a:solidFill>
                </a14:hiddenFill>
              </a:ext>
            </a:extLst>
          </p:spPr>
        </p:pic>
        <p:sp>
          <p:nvSpPr>
            <p:cNvPr id="298" name="Text Box 371"/>
            <p:cNvSpPr txBox="1">
              <a:spLocks noChangeArrowheads="1"/>
            </p:cNvSpPr>
            <p:nvPr/>
          </p:nvSpPr>
          <p:spPr bwMode="auto">
            <a:xfrm>
              <a:off x="2822628" y="5322411"/>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ハンドル（Ａ２型）</a:t>
              </a:r>
            </a:p>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表示錠</a:t>
              </a:r>
            </a:p>
          </p:txBody>
        </p:sp>
        <p:sp>
          <p:nvSpPr>
            <p:cNvPr id="299" name="Rectangle 372"/>
            <p:cNvSpPr>
              <a:spLocks noChangeArrowheads="1"/>
            </p:cNvSpPr>
            <p:nvPr/>
          </p:nvSpPr>
          <p:spPr bwMode="auto">
            <a:xfrm>
              <a:off x="2822628" y="4709161"/>
              <a:ext cx="670184" cy="5715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sp>
        <p:nvSpPr>
          <p:cNvPr id="303" name="タイトル 1"/>
          <p:cNvSpPr txBox="1">
            <a:spLocks/>
          </p:cNvSpPr>
          <p:nvPr/>
        </p:nvSpPr>
        <p:spPr>
          <a:xfrm>
            <a:off x="1712653" y="107830"/>
            <a:ext cx="2290692" cy="184666"/>
          </a:xfrm>
          <a:prstGeom prst="rect">
            <a:avLst/>
          </a:prstGeom>
        </p:spPr>
        <p:txBody>
          <a:bodyPr vert="horz" wrap="square" lIns="0" tIns="0" rIns="0" bIns="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200" b="1" dirty="0">
                <a:solidFill>
                  <a:schemeClr val="bg1"/>
                </a:solidFill>
                <a:latin typeface="ＭＳ Ｐゴシック" panose="020B0600070205080204" pitchFamily="50" charset="-128"/>
                <a:ea typeface="ＭＳ Ｐゴシック" panose="020B0600070205080204" pitchFamily="50" charset="-128"/>
              </a:rPr>
              <a:t>内装ドア　ハンドルセレクト</a:t>
            </a:r>
            <a:endParaRPr lang="en-US" altLang="ja-JP" sz="1200" b="1" dirty="0">
              <a:solidFill>
                <a:schemeClr val="bg1"/>
              </a:solidFill>
              <a:latin typeface="ＭＳ Ｐゴシック" panose="020B0600070205080204" pitchFamily="50" charset="-128"/>
              <a:ea typeface="ＭＳ Ｐゴシック" panose="020B0600070205080204" pitchFamily="50" charset="-128"/>
            </a:endParaRPr>
          </a:p>
        </p:txBody>
      </p:sp>
      <p:sp>
        <p:nvSpPr>
          <p:cNvPr id="2" name="タイトル 1"/>
          <p:cNvSpPr>
            <a:spLocks noGrp="1"/>
          </p:cNvSpPr>
          <p:nvPr>
            <p:ph type="title" idx="4294967295"/>
          </p:nvPr>
        </p:nvSpPr>
        <p:spPr>
          <a:xfrm>
            <a:off x="-494144" y="-326444"/>
            <a:ext cx="3676106" cy="247922"/>
          </a:xfrm>
        </p:spPr>
        <p:txBody>
          <a:bodyPr>
            <a:noAutofit/>
          </a:bodyPr>
          <a:lstStyle/>
          <a:p>
            <a:r>
              <a:rPr kumimoji="1" lang="ja-JP" altLang="en-US" sz="1400" dirty="0"/>
              <a:t>ハンドル</a:t>
            </a:r>
          </a:p>
        </p:txBody>
      </p:sp>
      <p:grpSp>
        <p:nvGrpSpPr>
          <p:cNvPr id="155" name="グループ化 154"/>
          <p:cNvGrpSpPr/>
          <p:nvPr/>
        </p:nvGrpSpPr>
        <p:grpSpPr>
          <a:xfrm>
            <a:off x="2047332" y="1995052"/>
            <a:ext cx="670184" cy="696203"/>
            <a:chOff x="618582" y="2339340"/>
            <a:chExt cx="670184" cy="696203"/>
          </a:xfrm>
        </p:grpSpPr>
        <p:sp>
          <p:nvSpPr>
            <p:cNvPr id="157" name="Rectangle 372"/>
            <p:cNvSpPr>
              <a:spLocks noChangeArrowheads="1"/>
            </p:cNvSpPr>
            <p:nvPr/>
          </p:nvSpPr>
          <p:spPr bwMode="auto">
            <a:xfrm>
              <a:off x="618582" y="2339340"/>
              <a:ext cx="670184" cy="541829"/>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158" name="図 15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47674" y="2545672"/>
              <a:ext cx="612000" cy="208947"/>
            </a:xfrm>
            <a:prstGeom prst="rect">
              <a:avLst/>
            </a:prstGeom>
          </p:spPr>
        </p:pic>
        <p:sp>
          <p:nvSpPr>
            <p:cNvPr id="159" name="Text Box 371"/>
            <p:cNvSpPr txBox="1">
              <a:spLocks noChangeArrowheads="1"/>
            </p:cNvSpPr>
            <p:nvPr/>
          </p:nvSpPr>
          <p:spPr bwMode="auto">
            <a:xfrm>
              <a:off x="618582" y="2943210"/>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p>
          </p:txBody>
        </p:sp>
      </p:grpSp>
      <p:sp>
        <p:nvSpPr>
          <p:cNvPr id="162" name="テキスト ボックス 161"/>
          <p:cNvSpPr txBox="1"/>
          <p:nvPr/>
        </p:nvSpPr>
        <p:spPr>
          <a:xfrm>
            <a:off x="7162196" y="785554"/>
            <a:ext cx="307777" cy="153888"/>
          </a:xfrm>
          <a:prstGeom prst="rect">
            <a:avLst/>
          </a:prstGeom>
          <a:noFill/>
        </p:spPr>
        <p:txBody>
          <a:bodyPr wrap="square" lIns="0" tIns="0" rIns="0" bIns="0" rtlCol="0">
            <a:spAutoFit/>
          </a:bodyPr>
          <a:lstStyle/>
          <a:p>
            <a:r>
              <a:rPr kumimoji="1" lang="ja-JP" altLang="en-US" sz="1000" dirty="0">
                <a:latin typeface="ＭＳ Ｐゴシック" panose="020B0600070205080204" pitchFamily="50" charset="-128"/>
                <a:ea typeface="ＭＳ Ｐゴシック" panose="020B0600070205080204" pitchFamily="50" charset="-128"/>
              </a:rPr>
              <a:t>Ａ７型</a:t>
            </a:r>
          </a:p>
        </p:txBody>
      </p:sp>
      <p:sp>
        <p:nvSpPr>
          <p:cNvPr id="163" name="テキスト ボックス 162"/>
          <p:cNvSpPr txBox="1"/>
          <p:nvPr/>
        </p:nvSpPr>
        <p:spPr>
          <a:xfrm>
            <a:off x="8681022" y="785554"/>
            <a:ext cx="315792" cy="153888"/>
          </a:xfrm>
          <a:prstGeom prst="rect">
            <a:avLst/>
          </a:prstGeom>
          <a:noFill/>
        </p:spPr>
        <p:txBody>
          <a:bodyPr wrap="square" lIns="0" tIns="0" rIns="0" bIns="0" rtlCol="0">
            <a:spAutoFit/>
          </a:bodyPr>
          <a:lstStyle/>
          <a:p>
            <a:r>
              <a:rPr lang="ja-JP" altLang="en-US" sz="1000" dirty="0">
                <a:latin typeface="ＭＳ Ｐゴシック" panose="020B0600070205080204" pitchFamily="50" charset="-128"/>
                <a:ea typeface="ＭＳ Ｐゴシック" panose="020B0600070205080204" pitchFamily="50" charset="-128"/>
              </a:rPr>
              <a:t>Ｂ１</a:t>
            </a:r>
            <a:r>
              <a:rPr kumimoji="1" lang="ja-JP" altLang="en-US" sz="1000" dirty="0">
                <a:latin typeface="ＭＳ Ｐゴシック" panose="020B0600070205080204" pitchFamily="50" charset="-128"/>
                <a:ea typeface="ＭＳ Ｐゴシック" panose="020B0600070205080204" pitchFamily="50" charset="-128"/>
              </a:rPr>
              <a:t>型</a:t>
            </a:r>
          </a:p>
        </p:txBody>
      </p:sp>
      <p:grpSp>
        <p:nvGrpSpPr>
          <p:cNvPr id="104" name="グループ化 103"/>
          <p:cNvGrpSpPr/>
          <p:nvPr/>
        </p:nvGrpSpPr>
        <p:grpSpPr>
          <a:xfrm>
            <a:off x="6628857" y="5795869"/>
            <a:ext cx="1397314" cy="817323"/>
            <a:chOff x="5104857" y="4694760"/>
            <a:chExt cx="1397314" cy="817323"/>
          </a:xfrm>
        </p:grpSpPr>
        <p:pic>
          <p:nvPicPr>
            <p:cNvPr id="164" name="Picture 24" descr="http://www2.panasonic.biz/es/sumai/gazou/bicon/CA182AHND-PA0050032.jpg"/>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5133949" y="4870731"/>
              <a:ext cx="612000" cy="247229"/>
            </a:xfrm>
            <a:prstGeom prst="rect">
              <a:avLst/>
            </a:prstGeom>
            <a:noFill/>
            <a:extLst>
              <a:ext uri="{909E8E84-426E-40DD-AFC4-6F175D3DCCD1}">
                <a14:hiddenFill xmlns:a14="http://schemas.microsoft.com/office/drawing/2010/main">
                  <a:solidFill>
                    <a:srgbClr val="FFFFFF"/>
                  </a:solidFill>
                </a14:hiddenFill>
              </a:ext>
            </a:extLst>
          </p:spPr>
        </p:pic>
        <p:grpSp>
          <p:nvGrpSpPr>
            <p:cNvPr id="165" name="グループ化 164"/>
            <p:cNvGrpSpPr/>
            <p:nvPr/>
          </p:nvGrpSpPr>
          <p:grpSpPr>
            <a:xfrm>
              <a:off x="5861079" y="4783227"/>
              <a:ext cx="612000" cy="422236"/>
              <a:chOff x="1428144" y="1708197"/>
              <a:chExt cx="612000" cy="422236"/>
            </a:xfrm>
          </p:grpSpPr>
          <p:pic>
            <p:nvPicPr>
              <p:cNvPr id="340" name="Picture 26" descr="http://www2.panasonic.biz/es/sumai/gazou/bicon/CA182AHND-PA0050502.jpg"/>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428144" y="1708197"/>
                <a:ext cx="612000" cy="422236"/>
              </a:xfrm>
              <a:prstGeom prst="rect">
                <a:avLst/>
              </a:prstGeom>
              <a:noFill/>
              <a:extLst>
                <a:ext uri="{909E8E84-426E-40DD-AFC4-6F175D3DCCD1}">
                  <a14:hiddenFill xmlns:a14="http://schemas.microsoft.com/office/drawing/2010/main">
                    <a:solidFill>
                      <a:srgbClr val="FFFFFF"/>
                    </a:solidFill>
                  </a14:hiddenFill>
                </a:ext>
              </a:extLst>
            </p:spPr>
          </p:pic>
          <p:pic>
            <p:nvPicPr>
              <p:cNvPr id="341" name="Picture 68" descr="http://www2.panasonic.biz/es/sumai/gazou/bicon/CA182AHND-PA0050503.jpg"/>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1855786" y="1708197"/>
                <a:ext cx="155783" cy="158400"/>
              </a:xfrm>
              <a:prstGeom prst="rect">
                <a:avLst/>
              </a:prstGeom>
              <a:noFill/>
              <a:extLst>
                <a:ext uri="{909E8E84-426E-40DD-AFC4-6F175D3DCCD1}">
                  <a14:hiddenFill xmlns:a14="http://schemas.microsoft.com/office/drawing/2010/main">
                    <a:solidFill>
                      <a:srgbClr val="FFFFFF"/>
                    </a:solidFill>
                  </a14:hiddenFill>
                </a:ext>
              </a:extLst>
            </p:spPr>
          </p:pic>
        </p:grpSp>
        <p:sp>
          <p:nvSpPr>
            <p:cNvPr id="167" name="Rectangle 372"/>
            <p:cNvSpPr>
              <a:spLocks noChangeArrowheads="1"/>
            </p:cNvSpPr>
            <p:nvPr/>
          </p:nvSpPr>
          <p:spPr bwMode="auto">
            <a:xfrm>
              <a:off x="5104857" y="4694760"/>
              <a:ext cx="670184" cy="591616"/>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168" name="Text Box 371"/>
            <p:cNvSpPr txBox="1">
              <a:spLocks noChangeArrowheads="1"/>
            </p:cNvSpPr>
            <p:nvPr/>
          </p:nvSpPr>
          <p:spPr bwMode="auto">
            <a:xfrm>
              <a:off x="5104857" y="5327415"/>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a:t>
              </a:r>
              <a:r>
                <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7</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a:t>
              </a:r>
            </a:p>
          </p:txBody>
        </p:sp>
        <p:sp>
          <p:nvSpPr>
            <p:cNvPr id="169" name="Rectangle 372"/>
            <p:cNvSpPr>
              <a:spLocks noChangeArrowheads="1"/>
            </p:cNvSpPr>
            <p:nvPr/>
          </p:nvSpPr>
          <p:spPr bwMode="auto">
            <a:xfrm>
              <a:off x="5831987" y="4694760"/>
              <a:ext cx="670184" cy="591616"/>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170" name="Text Box 371"/>
            <p:cNvSpPr txBox="1">
              <a:spLocks noChangeArrowheads="1"/>
            </p:cNvSpPr>
            <p:nvPr/>
          </p:nvSpPr>
          <p:spPr bwMode="auto">
            <a:xfrm>
              <a:off x="5831987" y="5327417"/>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a:t>
              </a:r>
              <a:r>
                <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7</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nvGrpSpPr>
          <p:cNvPr id="202" name="グループ化 201"/>
          <p:cNvGrpSpPr/>
          <p:nvPr/>
        </p:nvGrpSpPr>
        <p:grpSpPr>
          <a:xfrm>
            <a:off x="8180068" y="5790154"/>
            <a:ext cx="670184" cy="734515"/>
            <a:chOff x="2289808" y="3370785"/>
            <a:chExt cx="670184" cy="734515"/>
          </a:xfrm>
        </p:grpSpPr>
        <p:sp>
          <p:nvSpPr>
            <p:cNvPr id="335" name="Text Box 371"/>
            <p:cNvSpPr txBox="1">
              <a:spLocks noChangeArrowheads="1"/>
            </p:cNvSpPr>
            <p:nvPr/>
          </p:nvSpPr>
          <p:spPr bwMode="auto">
            <a:xfrm>
              <a:off x="2289808" y="4012967"/>
              <a:ext cx="453650"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握り玉</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a:t>
              </a:r>
              <a:r>
                <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B1</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a:t>
              </a:r>
            </a:p>
          </p:txBody>
        </p:sp>
        <p:sp>
          <p:nvSpPr>
            <p:cNvPr id="336" name="Rectangle 372"/>
            <p:cNvSpPr>
              <a:spLocks noChangeArrowheads="1"/>
            </p:cNvSpPr>
            <p:nvPr/>
          </p:nvSpPr>
          <p:spPr bwMode="auto">
            <a:xfrm>
              <a:off x="2289808" y="3370785"/>
              <a:ext cx="670184" cy="60209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337" name="Picture 38" descr="http://www2.panasonic.biz/es/sumai/gazou/bicon/CA182AHND-PA0050044.jpg"/>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2467689" y="3588053"/>
              <a:ext cx="314423" cy="3075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1" name="グループ化 210"/>
          <p:cNvGrpSpPr/>
          <p:nvPr/>
        </p:nvGrpSpPr>
        <p:grpSpPr>
          <a:xfrm>
            <a:off x="8884338" y="5790154"/>
            <a:ext cx="670184" cy="812560"/>
            <a:chOff x="3070278" y="3370785"/>
            <a:chExt cx="670184" cy="812560"/>
          </a:xfrm>
        </p:grpSpPr>
        <p:sp>
          <p:nvSpPr>
            <p:cNvPr id="330" name="Text Box 371"/>
            <p:cNvSpPr txBox="1">
              <a:spLocks noChangeArrowheads="1"/>
            </p:cNvSpPr>
            <p:nvPr/>
          </p:nvSpPr>
          <p:spPr bwMode="auto">
            <a:xfrm>
              <a:off x="3070278" y="3998679"/>
              <a:ext cx="45365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握り玉（</a:t>
              </a:r>
              <a:r>
                <a:rPr lang="en-US" altLang="ja-JP" kern="0" dirty="0">
                  <a:solidFill>
                    <a:srgbClr val="000000"/>
                  </a:solidFill>
                  <a:latin typeface="ＭＳ Ｐゴシック" panose="020B0600070205080204" pitchFamily="50" charset="-128"/>
                  <a:ea typeface="ＭＳ Ｐゴシック" panose="020B0600070205080204" pitchFamily="50" charset="-128"/>
                </a:rPr>
                <a:t>B1</a:t>
              </a:r>
              <a:r>
                <a:rPr lang="ja-JP" altLang="en-US" kern="0" dirty="0">
                  <a:solidFill>
                    <a:srgbClr val="000000"/>
                  </a:solidFill>
                  <a:latin typeface="ＭＳ Ｐゴシック" panose="020B0600070205080204" pitchFamily="50" charset="-128"/>
                  <a:ea typeface="ＭＳ Ｐゴシック" panose="020B0600070205080204" pitchFamily="50" charset="-128"/>
                </a:rPr>
                <a:t>型）</a:t>
              </a: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331" name="Rectangle 372"/>
            <p:cNvSpPr>
              <a:spLocks noChangeArrowheads="1"/>
            </p:cNvSpPr>
            <p:nvPr/>
          </p:nvSpPr>
          <p:spPr bwMode="auto">
            <a:xfrm>
              <a:off x="3070278" y="3370785"/>
              <a:ext cx="670184" cy="60209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nvGrpSpPr>
            <p:cNvPr id="332" name="グループ化 331"/>
            <p:cNvGrpSpPr/>
            <p:nvPr/>
          </p:nvGrpSpPr>
          <p:grpSpPr>
            <a:xfrm>
              <a:off x="3248159" y="3397767"/>
              <a:ext cx="402673" cy="556334"/>
              <a:chOff x="3248159" y="3380773"/>
              <a:chExt cx="402673" cy="556334"/>
            </a:xfrm>
          </p:grpSpPr>
          <p:pic>
            <p:nvPicPr>
              <p:cNvPr id="333" name="Picture 42" descr="http://www2.panasonic.biz/es/sumai/gazou/bicon/CA182AHND-PA0050508.jpg"/>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3248159" y="3380773"/>
                <a:ext cx="314423" cy="556334"/>
              </a:xfrm>
              <a:prstGeom prst="rect">
                <a:avLst/>
              </a:prstGeom>
              <a:noFill/>
              <a:extLst>
                <a:ext uri="{909E8E84-426E-40DD-AFC4-6F175D3DCCD1}">
                  <a14:hiddenFill xmlns:a14="http://schemas.microsoft.com/office/drawing/2010/main">
                    <a:solidFill>
                      <a:srgbClr val="FFFFFF"/>
                    </a:solidFill>
                  </a14:hiddenFill>
                </a:ext>
              </a:extLst>
            </p:spPr>
          </p:pic>
          <p:pic>
            <p:nvPicPr>
              <p:cNvPr id="334" name="Picture 68" descr="http://www2.panasonic.biz/es/sumai/gazou/bicon/CA182AHND-PA0050503.jpg"/>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3495049" y="3382029"/>
                <a:ext cx="155783" cy="1584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48" name="テキスト ボックス 347"/>
          <p:cNvSpPr txBox="1"/>
          <p:nvPr/>
        </p:nvSpPr>
        <p:spPr>
          <a:xfrm>
            <a:off x="2559782" y="690304"/>
            <a:ext cx="307777" cy="153888"/>
          </a:xfrm>
          <a:prstGeom prst="rect">
            <a:avLst/>
          </a:prstGeom>
          <a:noFill/>
        </p:spPr>
        <p:txBody>
          <a:bodyPr wrap="square" lIns="0" tIns="0" rIns="0" bIns="0" rtlCol="0">
            <a:spAutoFit/>
          </a:bodyPr>
          <a:lstStyle/>
          <a:p>
            <a:r>
              <a:rPr kumimoji="1" lang="ja-JP" altLang="en-US" sz="1000" dirty="0">
                <a:latin typeface="ＭＳ Ｐゴシック" panose="020B0600070205080204" pitchFamily="50" charset="-128"/>
                <a:ea typeface="ＭＳ Ｐゴシック" panose="020B0600070205080204" pitchFamily="50" charset="-128"/>
              </a:rPr>
              <a:t>Ａ１型</a:t>
            </a:r>
          </a:p>
        </p:txBody>
      </p:sp>
      <p:sp>
        <p:nvSpPr>
          <p:cNvPr id="349" name="テキスト ボックス 348"/>
          <p:cNvSpPr txBox="1"/>
          <p:nvPr/>
        </p:nvSpPr>
        <p:spPr>
          <a:xfrm>
            <a:off x="1893032" y="853666"/>
            <a:ext cx="1650268" cy="153888"/>
          </a:xfrm>
          <a:prstGeom prst="rect">
            <a:avLst/>
          </a:prstGeom>
          <a:noFill/>
        </p:spPr>
        <p:txBody>
          <a:bodyPr wrap="square" lIns="0" tIns="0" rIns="0" bIns="0" rtlCol="0">
            <a:spAutoFit/>
          </a:bodyPr>
          <a:lstStyle/>
          <a:p>
            <a:pPr algn="ctr"/>
            <a:r>
              <a:rPr lang="ja-JP" altLang="en-US" sz="1000" b="1" dirty="0">
                <a:latin typeface="ＭＳ Ｐゴシック" panose="020B0600070205080204" pitchFamily="50" charset="-128"/>
              </a:rPr>
              <a:t>抗菌・抗ウィルス加工</a:t>
            </a:r>
          </a:p>
        </p:txBody>
      </p:sp>
      <p:grpSp>
        <p:nvGrpSpPr>
          <p:cNvPr id="354" name="グループ化 353"/>
          <p:cNvGrpSpPr/>
          <p:nvPr/>
        </p:nvGrpSpPr>
        <p:grpSpPr>
          <a:xfrm>
            <a:off x="2762280" y="1995052"/>
            <a:ext cx="670184" cy="541829"/>
            <a:chOff x="618582" y="2339340"/>
            <a:chExt cx="670184" cy="541829"/>
          </a:xfrm>
        </p:grpSpPr>
        <p:sp>
          <p:nvSpPr>
            <p:cNvPr id="355" name="Rectangle 372"/>
            <p:cNvSpPr>
              <a:spLocks noChangeArrowheads="1"/>
            </p:cNvSpPr>
            <p:nvPr/>
          </p:nvSpPr>
          <p:spPr bwMode="auto">
            <a:xfrm>
              <a:off x="618582" y="2339340"/>
              <a:ext cx="670184" cy="541829"/>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356" name="図 35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47674" y="2545672"/>
              <a:ext cx="612000" cy="208947"/>
            </a:xfrm>
            <a:prstGeom prst="rect">
              <a:avLst/>
            </a:prstGeom>
          </p:spPr>
        </p:pic>
      </p:grpSp>
      <p:sp>
        <p:nvSpPr>
          <p:cNvPr id="359" name="Text Box 371"/>
          <p:cNvSpPr txBox="1">
            <a:spLocks noChangeArrowheads="1"/>
          </p:cNvSpPr>
          <p:nvPr/>
        </p:nvSpPr>
        <p:spPr bwMode="auto">
          <a:xfrm>
            <a:off x="2792760" y="2576873"/>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3" name="図 2"/>
          <p:cNvPicPr>
            <a:picLocks noChangeAspect="1"/>
          </p:cNvPicPr>
          <p:nvPr/>
        </p:nvPicPr>
        <p:blipFill>
          <a:blip r:embed="rId25"/>
          <a:stretch>
            <a:fillRect/>
          </a:stretch>
        </p:blipFill>
        <p:spPr>
          <a:xfrm>
            <a:off x="2365647" y="2785424"/>
            <a:ext cx="706866" cy="294951"/>
          </a:xfrm>
          <a:prstGeom prst="rect">
            <a:avLst/>
          </a:prstGeom>
        </p:spPr>
      </p:pic>
      <p:grpSp>
        <p:nvGrpSpPr>
          <p:cNvPr id="5" name="グループ化 4">
            <a:extLst>
              <a:ext uri="{FF2B5EF4-FFF2-40B4-BE49-F238E27FC236}">
                <a16:creationId xmlns:a16="http://schemas.microsoft.com/office/drawing/2014/main" id="{768B2F39-1485-3E14-9C39-025DCE688B44}"/>
              </a:ext>
            </a:extLst>
          </p:cNvPr>
          <p:cNvGrpSpPr/>
          <p:nvPr/>
        </p:nvGrpSpPr>
        <p:grpSpPr>
          <a:xfrm>
            <a:off x="5104034" y="4482016"/>
            <a:ext cx="1383979" cy="776186"/>
            <a:chOff x="3675284" y="3520441"/>
            <a:chExt cx="1383979" cy="776186"/>
          </a:xfrm>
        </p:grpSpPr>
        <p:sp>
          <p:nvSpPr>
            <p:cNvPr id="7" name="Text Box 371">
              <a:extLst>
                <a:ext uri="{FF2B5EF4-FFF2-40B4-BE49-F238E27FC236}">
                  <a16:creationId xmlns:a16="http://schemas.microsoft.com/office/drawing/2014/main" id="{9E6735FB-B42E-CEBE-6DB8-DE547A5F8DC4}"/>
                </a:ext>
              </a:extLst>
            </p:cNvPr>
            <p:cNvSpPr txBox="1">
              <a:spLocks noChangeArrowheads="1"/>
            </p:cNvSpPr>
            <p:nvPr/>
          </p:nvSpPr>
          <p:spPr bwMode="auto">
            <a:xfrm>
              <a:off x="3675284" y="4111961"/>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ハンドル（Ａ３型）</a:t>
              </a:r>
            </a:p>
          </p:txBody>
        </p:sp>
        <p:sp>
          <p:nvSpPr>
            <p:cNvPr id="10" name="Rectangle 372">
              <a:extLst>
                <a:ext uri="{FF2B5EF4-FFF2-40B4-BE49-F238E27FC236}">
                  <a16:creationId xmlns:a16="http://schemas.microsoft.com/office/drawing/2014/main" id="{443A3D6B-3408-B89A-B409-D0A0D0D33208}"/>
                </a:ext>
              </a:extLst>
            </p:cNvPr>
            <p:cNvSpPr>
              <a:spLocks noChangeArrowheads="1"/>
            </p:cNvSpPr>
            <p:nvPr/>
          </p:nvSpPr>
          <p:spPr bwMode="auto">
            <a:xfrm>
              <a:off x="3675284" y="3520441"/>
              <a:ext cx="670184" cy="5334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11" name="図 10">
              <a:extLst>
                <a:ext uri="{FF2B5EF4-FFF2-40B4-BE49-F238E27FC236}">
                  <a16:creationId xmlns:a16="http://schemas.microsoft.com/office/drawing/2014/main" id="{95241092-88C3-CE38-4266-1C4A6BFF0961}"/>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3704376" y="3708029"/>
              <a:ext cx="612000" cy="221730"/>
            </a:xfrm>
            <a:prstGeom prst="rect">
              <a:avLst/>
            </a:prstGeom>
          </p:spPr>
        </p:pic>
        <p:sp>
          <p:nvSpPr>
            <p:cNvPr id="12" name="Text Box 371">
              <a:extLst>
                <a:ext uri="{FF2B5EF4-FFF2-40B4-BE49-F238E27FC236}">
                  <a16:creationId xmlns:a16="http://schemas.microsoft.com/office/drawing/2014/main" id="{065EE85B-6CD2-369F-2AEB-A79CD521BA76}"/>
                </a:ext>
              </a:extLst>
            </p:cNvPr>
            <p:cNvSpPr txBox="1">
              <a:spLocks noChangeArrowheads="1"/>
            </p:cNvSpPr>
            <p:nvPr/>
          </p:nvSpPr>
          <p:spPr bwMode="auto">
            <a:xfrm>
              <a:off x="4389079" y="4111961"/>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ハンドル（Ａ３型）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13" name="Rectangle 372">
              <a:extLst>
                <a:ext uri="{FF2B5EF4-FFF2-40B4-BE49-F238E27FC236}">
                  <a16:creationId xmlns:a16="http://schemas.microsoft.com/office/drawing/2014/main" id="{BB825937-195C-26B9-D016-4D92A7F35482}"/>
                </a:ext>
              </a:extLst>
            </p:cNvPr>
            <p:cNvSpPr>
              <a:spLocks noChangeArrowheads="1"/>
            </p:cNvSpPr>
            <p:nvPr/>
          </p:nvSpPr>
          <p:spPr bwMode="auto">
            <a:xfrm>
              <a:off x="4389079" y="3520441"/>
              <a:ext cx="670184" cy="5334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14" name="図 13">
              <a:extLst>
                <a:ext uri="{FF2B5EF4-FFF2-40B4-BE49-F238E27FC236}">
                  <a16:creationId xmlns:a16="http://schemas.microsoft.com/office/drawing/2014/main" id="{439A9212-DDB8-9F08-193C-AFF9B4943E49}"/>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4418171" y="3708029"/>
              <a:ext cx="612000" cy="221730"/>
            </a:xfrm>
            <a:prstGeom prst="rect">
              <a:avLst/>
            </a:prstGeom>
          </p:spPr>
        </p:pic>
      </p:grpSp>
      <p:grpSp>
        <p:nvGrpSpPr>
          <p:cNvPr id="15" name="グループ化 14">
            <a:extLst>
              <a:ext uri="{FF2B5EF4-FFF2-40B4-BE49-F238E27FC236}">
                <a16:creationId xmlns:a16="http://schemas.microsoft.com/office/drawing/2014/main" id="{342E337A-ABDE-B824-5C08-EF29F613D9C8}"/>
              </a:ext>
            </a:extLst>
          </p:cNvPr>
          <p:cNvGrpSpPr/>
          <p:nvPr/>
        </p:nvGrpSpPr>
        <p:grpSpPr>
          <a:xfrm>
            <a:off x="3585208" y="4482016"/>
            <a:ext cx="1383979" cy="776186"/>
            <a:chOff x="2108833" y="3520441"/>
            <a:chExt cx="1383979" cy="776186"/>
          </a:xfrm>
        </p:grpSpPr>
        <p:sp>
          <p:nvSpPr>
            <p:cNvPr id="16" name="Text Box 371">
              <a:extLst>
                <a:ext uri="{FF2B5EF4-FFF2-40B4-BE49-F238E27FC236}">
                  <a16:creationId xmlns:a16="http://schemas.microsoft.com/office/drawing/2014/main" id="{AB642381-57F5-6492-1CE5-836B8D8AC15F}"/>
                </a:ext>
              </a:extLst>
            </p:cNvPr>
            <p:cNvSpPr txBox="1">
              <a:spLocks noChangeArrowheads="1"/>
            </p:cNvSpPr>
            <p:nvPr/>
          </p:nvSpPr>
          <p:spPr bwMode="auto">
            <a:xfrm>
              <a:off x="2108833" y="4111961"/>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ハンドル（Ａ２型）</a:t>
              </a:r>
            </a:p>
          </p:txBody>
        </p:sp>
        <p:sp>
          <p:nvSpPr>
            <p:cNvPr id="17" name="Rectangle 372">
              <a:extLst>
                <a:ext uri="{FF2B5EF4-FFF2-40B4-BE49-F238E27FC236}">
                  <a16:creationId xmlns:a16="http://schemas.microsoft.com/office/drawing/2014/main" id="{C317B41B-59F1-7CC8-7E68-B27904208B9A}"/>
                </a:ext>
              </a:extLst>
            </p:cNvPr>
            <p:cNvSpPr>
              <a:spLocks noChangeArrowheads="1"/>
            </p:cNvSpPr>
            <p:nvPr/>
          </p:nvSpPr>
          <p:spPr bwMode="auto">
            <a:xfrm>
              <a:off x="2108833" y="3520441"/>
              <a:ext cx="670184" cy="5334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18" name="図 17">
              <a:extLst>
                <a:ext uri="{FF2B5EF4-FFF2-40B4-BE49-F238E27FC236}">
                  <a16:creationId xmlns:a16="http://schemas.microsoft.com/office/drawing/2014/main" id="{246854E0-B902-00DF-62A1-88BA754AFE54}"/>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2137925" y="3705347"/>
              <a:ext cx="612000" cy="227094"/>
            </a:xfrm>
            <a:prstGeom prst="rect">
              <a:avLst/>
            </a:prstGeom>
          </p:spPr>
        </p:pic>
        <p:sp>
          <p:nvSpPr>
            <p:cNvPr id="19" name="Text Box 371">
              <a:extLst>
                <a:ext uri="{FF2B5EF4-FFF2-40B4-BE49-F238E27FC236}">
                  <a16:creationId xmlns:a16="http://schemas.microsoft.com/office/drawing/2014/main" id="{838C3773-1634-52D0-C0CA-CF1FC7CC7705}"/>
                </a:ext>
              </a:extLst>
            </p:cNvPr>
            <p:cNvSpPr txBox="1">
              <a:spLocks noChangeArrowheads="1"/>
            </p:cNvSpPr>
            <p:nvPr/>
          </p:nvSpPr>
          <p:spPr bwMode="auto">
            <a:xfrm>
              <a:off x="2822628" y="4111961"/>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ハンドル（Ａ２型）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20" name="Rectangle 372">
              <a:extLst>
                <a:ext uri="{FF2B5EF4-FFF2-40B4-BE49-F238E27FC236}">
                  <a16:creationId xmlns:a16="http://schemas.microsoft.com/office/drawing/2014/main" id="{295921B2-BDF7-FA0D-6C39-677F4C15FB92}"/>
                </a:ext>
              </a:extLst>
            </p:cNvPr>
            <p:cNvSpPr>
              <a:spLocks noChangeArrowheads="1"/>
            </p:cNvSpPr>
            <p:nvPr/>
          </p:nvSpPr>
          <p:spPr bwMode="auto">
            <a:xfrm>
              <a:off x="2822628" y="3520441"/>
              <a:ext cx="670184" cy="5334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1" name="図 20">
              <a:extLst>
                <a:ext uri="{FF2B5EF4-FFF2-40B4-BE49-F238E27FC236}">
                  <a16:creationId xmlns:a16="http://schemas.microsoft.com/office/drawing/2014/main" id="{CA16386E-D1A0-7CB6-DAF6-85DE458B25DF}"/>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2851720" y="3706936"/>
              <a:ext cx="612000" cy="223917"/>
            </a:xfrm>
            <a:prstGeom prst="rect">
              <a:avLst/>
            </a:prstGeom>
          </p:spPr>
        </p:pic>
      </p:grpSp>
      <p:grpSp>
        <p:nvGrpSpPr>
          <p:cNvPr id="22" name="グループ化 21">
            <a:extLst>
              <a:ext uri="{FF2B5EF4-FFF2-40B4-BE49-F238E27FC236}">
                <a16:creationId xmlns:a16="http://schemas.microsoft.com/office/drawing/2014/main" id="{C6BC7E37-C6EF-069A-090A-09F9D412D224}"/>
              </a:ext>
            </a:extLst>
          </p:cNvPr>
          <p:cNvGrpSpPr/>
          <p:nvPr/>
        </p:nvGrpSpPr>
        <p:grpSpPr>
          <a:xfrm>
            <a:off x="542382" y="4482016"/>
            <a:ext cx="1383979" cy="776186"/>
            <a:chOff x="542382" y="3520441"/>
            <a:chExt cx="1383979" cy="776186"/>
          </a:xfrm>
        </p:grpSpPr>
        <p:grpSp>
          <p:nvGrpSpPr>
            <p:cNvPr id="23" name="グループ化 22">
              <a:extLst>
                <a:ext uri="{FF2B5EF4-FFF2-40B4-BE49-F238E27FC236}">
                  <a16:creationId xmlns:a16="http://schemas.microsoft.com/office/drawing/2014/main" id="{7E77748A-3C42-77CA-0EF0-9B98A736ADDF}"/>
                </a:ext>
              </a:extLst>
            </p:cNvPr>
            <p:cNvGrpSpPr/>
            <p:nvPr/>
          </p:nvGrpSpPr>
          <p:grpSpPr>
            <a:xfrm>
              <a:off x="542382" y="3520441"/>
              <a:ext cx="670184" cy="683853"/>
              <a:chOff x="618582" y="3520441"/>
              <a:chExt cx="670184" cy="683853"/>
            </a:xfrm>
          </p:grpSpPr>
          <p:pic>
            <p:nvPicPr>
              <p:cNvPr id="32" name="図 31">
                <a:extLst>
                  <a:ext uri="{FF2B5EF4-FFF2-40B4-BE49-F238E27FC236}">
                    <a16:creationId xmlns:a16="http://schemas.microsoft.com/office/drawing/2014/main" id="{B035BDA4-59B0-73A9-6D40-07B18DCB55DF}"/>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647674" y="3711435"/>
                <a:ext cx="612000" cy="214919"/>
              </a:xfrm>
              <a:prstGeom prst="rect">
                <a:avLst/>
              </a:prstGeom>
            </p:spPr>
          </p:pic>
          <p:sp>
            <p:nvSpPr>
              <p:cNvPr id="33" name="Text Box 371">
                <a:extLst>
                  <a:ext uri="{FF2B5EF4-FFF2-40B4-BE49-F238E27FC236}">
                    <a16:creationId xmlns:a16="http://schemas.microsoft.com/office/drawing/2014/main" id="{7E881D20-7794-45ED-D96A-D9691F14C374}"/>
                  </a:ext>
                </a:extLst>
              </p:cNvPr>
              <p:cNvSpPr txBox="1">
                <a:spLocks noChangeArrowheads="1"/>
              </p:cNvSpPr>
              <p:nvPr/>
            </p:nvSpPr>
            <p:spPr bwMode="auto">
              <a:xfrm>
                <a:off x="618582" y="4111961"/>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a:t>
                </a:r>
              </a:p>
            </p:txBody>
          </p:sp>
          <p:sp>
            <p:nvSpPr>
              <p:cNvPr id="34" name="Rectangle 372">
                <a:extLst>
                  <a:ext uri="{FF2B5EF4-FFF2-40B4-BE49-F238E27FC236}">
                    <a16:creationId xmlns:a16="http://schemas.microsoft.com/office/drawing/2014/main" id="{BEC814E1-8AAC-B4BA-9118-0F0A4DAF9E7D}"/>
                  </a:ext>
                </a:extLst>
              </p:cNvPr>
              <p:cNvSpPr>
                <a:spLocks noChangeArrowheads="1"/>
              </p:cNvSpPr>
              <p:nvPr/>
            </p:nvSpPr>
            <p:spPr bwMode="auto">
              <a:xfrm>
                <a:off x="618582" y="3520441"/>
                <a:ext cx="670184" cy="5334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sp>
          <p:nvSpPr>
            <p:cNvPr id="24" name="Text Box 371">
              <a:extLst>
                <a:ext uri="{FF2B5EF4-FFF2-40B4-BE49-F238E27FC236}">
                  <a16:creationId xmlns:a16="http://schemas.microsoft.com/office/drawing/2014/main" id="{DF7CDFF8-6421-CEA1-EAB7-AF0CB17E02E1}"/>
                </a:ext>
              </a:extLst>
            </p:cNvPr>
            <p:cNvSpPr txBox="1">
              <a:spLocks noChangeArrowheads="1"/>
            </p:cNvSpPr>
            <p:nvPr/>
          </p:nvSpPr>
          <p:spPr bwMode="auto">
            <a:xfrm>
              <a:off x="1256177" y="4111961"/>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25" name="Rectangle 372">
              <a:extLst>
                <a:ext uri="{FF2B5EF4-FFF2-40B4-BE49-F238E27FC236}">
                  <a16:creationId xmlns:a16="http://schemas.microsoft.com/office/drawing/2014/main" id="{3E75B269-3882-7044-E4AE-9C0791D2087E}"/>
                </a:ext>
              </a:extLst>
            </p:cNvPr>
            <p:cNvSpPr>
              <a:spLocks noChangeArrowheads="1"/>
            </p:cNvSpPr>
            <p:nvPr/>
          </p:nvSpPr>
          <p:spPr bwMode="auto">
            <a:xfrm>
              <a:off x="1256177" y="3520441"/>
              <a:ext cx="670184" cy="5334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30" name="図 29">
              <a:extLst>
                <a:ext uri="{FF2B5EF4-FFF2-40B4-BE49-F238E27FC236}">
                  <a16:creationId xmlns:a16="http://schemas.microsoft.com/office/drawing/2014/main" id="{697F6834-B9E7-2D26-82CE-94F2912D9034}"/>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1285269" y="3714327"/>
              <a:ext cx="612000" cy="209135"/>
            </a:xfrm>
            <a:prstGeom prst="rect">
              <a:avLst/>
            </a:prstGeom>
          </p:spPr>
        </p:pic>
      </p:grpSp>
      <p:sp>
        <p:nvSpPr>
          <p:cNvPr id="35" name="テキスト ボックス 34">
            <a:extLst>
              <a:ext uri="{FF2B5EF4-FFF2-40B4-BE49-F238E27FC236}">
                <a16:creationId xmlns:a16="http://schemas.microsoft.com/office/drawing/2014/main" id="{F52B7957-863D-9EFE-67B5-F2BE106D7342}"/>
              </a:ext>
            </a:extLst>
          </p:cNvPr>
          <p:cNvSpPr txBox="1"/>
          <p:nvPr/>
        </p:nvSpPr>
        <p:spPr>
          <a:xfrm>
            <a:off x="274899" y="4457041"/>
            <a:ext cx="123111" cy="1123588"/>
          </a:xfrm>
          <a:prstGeom prst="rect">
            <a:avLst/>
          </a:prstGeom>
          <a:noFill/>
        </p:spPr>
        <p:txBody>
          <a:bodyPr vert="eaVert" wrap="square" lIns="0" tIns="0" rIns="0" bIns="0" rtlCol="0">
            <a:spAutoFit/>
          </a:bodyPr>
          <a:lstStyle/>
          <a:p>
            <a:r>
              <a:rPr kumimoji="1" lang="ja-JP" altLang="en-US" sz="800" b="1" dirty="0">
                <a:latin typeface="ＭＳ Ｐゴシック" panose="020B0600070205080204" pitchFamily="50" charset="-128"/>
                <a:ea typeface="ＭＳ Ｐゴシック" panose="020B0600070205080204" pitchFamily="50" charset="-128"/>
              </a:rPr>
              <a:t>オフブラック色（塗装）</a:t>
            </a:r>
          </a:p>
        </p:txBody>
      </p:sp>
      <p:cxnSp>
        <p:nvCxnSpPr>
          <p:cNvPr id="36" name="直線コネクタ 35">
            <a:extLst>
              <a:ext uri="{FF2B5EF4-FFF2-40B4-BE49-F238E27FC236}">
                <a16:creationId xmlns:a16="http://schemas.microsoft.com/office/drawing/2014/main" id="{68E64090-8DBF-78E3-8793-313427EE6306}"/>
              </a:ext>
            </a:extLst>
          </p:cNvPr>
          <p:cNvCxnSpPr/>
          <p:nvPr/>
        </p:nvCxnSpPr>
        <p:spPr>
          <a:xfrm>
            <a:off x="148375" y="5685391"/>
            <a:ext cx="96084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7" name="グループ化 36">
            <a:extLst>
              <a:ext uri="{FF2B5EF4-FFF2-40B4-BE49-F238E27FC236}">
                <a16:creationId xmlns:a16="http://schemas.microsoft.com/office/drawing/2014/main" id="{4959FFFC-F5D3-9C26-432A-BD736B5B69DE}"/>
              </a:ext>
            </a:extLst>
          </p:cNvPr>
          <p:cNvGrpSpPr/>
          <p:nvPr/>
        </p:nvGrpSpPr>
        <p:grpSpPr>
          <a:xfrm>
            <a:off x="2058762" y="4483921"/>
            <a:ext cx="670184" cy="683853"/>
            <a:chOff x="618582" y="3520441"/>
            <a:chExt cx="670184" cy="683853"/>
          </a:xfrm>
        </p:grpSpPr>
        <p:pic>
          <p:nvPicPr>
            <p:cNvPr id="38" name="図 37">
              <a:extLst>
                <a:ext uri="{FF2B5EF4-FFF2-40B4-BE49-F238E27FC236}">
                  <a16:creationId xmlns:a16="http://schemas.microsoft.com/office/drawing/2014/main" id="{263A4685-AD76-BF11-34A3-F7C673A91035}"/>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647674" y="3711435"/>
              <a:ext cx="612000" cy="214919"/>
            </a:xfrm>
            <a:prstGeom prst="rect">
              <a:avLst/>
            </a:prstGeom>
          </p:spPr>
        </p:pic>
        <p:sp>
          <p:nvSpPr>
            <p:cNvPr id="39" name="Text Box 371">
              <a:extLst>
                <a:ext uri="{FF2B5EF4-FFF2-40B4-BE49-F238E27FC236}">
                  <a16:creationId xmlns:a16="http://schemas.microsoft.com/office/drawing/2014/main" id="{CA15EA65-0996-1021-F602-F1F9C94954C0}"/>
                </a:ext>
              </a:extLst>
            </p:cNvPr>
            <p:cNvSpPr txBox="1">
              <a:spLocks noChangeArrowheads="1"/>
            </p:cNvSpPr>
            <p:nvPr/>
          </p:nvSpPr>
          <p:spPr bwMode="auto">
            <a:xfrm>
              <a:off x="618582" y="4111961"/>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a:t>
              </a:r>
            </a:p>
          </p:txBody>
        </p:sp>
        <p:sp>
          <p:nvSpPr>
            <p:cNvPr id="40" name="Rectangle 372">
              <a:extLst>
                <a:ext uri="{FF2B5EF4-FFF2-40B4-BE49-F238E27FC236}">
                  <a16:creationId xmlns:a16="http://schemas.microsoft.com/office/drawing/2014/main" id="{C09F0A20-69DB-8611-29F9-B816087A332C}"/>
                </a:ext>
              </a:extLst>
            </p:cNvPr>
            <p:cNvSpPr>
              <a:spLocks noChangeArrowheads="1"/>
            </p:cNvSpPr>
            <p:nvPr/>
          </p:nvSpPr>
          <p:spPr bwMode="auto">
            <a:xfrm>
              <a:off x="618582" y="3520441"/>
              <a:ext cx="670184" cy="5334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nvGrpSpPr>
          <p:cNvPr id="41" name="グループ化 40">
            <a:extLst>
              <a:ext uri="{FF2B5EF4-FFF2-40B4-BE49-F238E27FC236}">
                <a16:creationId xmlns:a16="http://schemas.microsoft.com/office/drawing/2014/main" id="{B053DBBD-0CD4-E739-8273-B1E1E9E43E14}"/>
              </a:ext>
            </a:extLst>
          </p:cNvPr>
          <p:cNvGrpSpPr/>
          <p:nvPr/>
        </p:nvGrpSpPr>
        <p:grpSpPr>
          <a:xfrm>
            <a:off x="6619332" y="4474395"/>
            <a:ext cx="1397314" cy="796848"/>
            <a:chOff x="5114382" y="3512820"/>
            <a:chExt cx="1397314" cy="796848"/>
          </a:xfrm>
        </p:grpSpPr>
        <p:grpSp>
          <p:nvGrpSpPr>
            <p:cNvPr id="42" name="グループ化 41">
              <a:extLst>
                <a:ext uri="{FF2B5EF4-FFF2-40B4-BE49-F238E27FC236}">
                  <a16:creationId xmlns:a16="http://schemas.microsoft.com/office/drawing/2014/main" id="{8924537F-6430-A502-61B8-155114B256E4}"/>
                </a:ext>
              </a:extLst>
            </p:cNvPr>
            <p:cNvGrpSpPr/>
            <p:nvPr/>
          </p:nvGrpSpPr>
          <p:grpSpPr>
            <a:xfrm>
              <a:off x="5870604" y="3575080"/>
              <a:ext cx="612000" cy="422270"/>
              <a:chOff x="4031844" y="2127657"/>
              <a:chExt cx="612000" cy="422270"/>
            </a:xfrm>
          </p:grpSpPr>
          <p:pic>
            <p:nvPicPr>
              <p:cNvPr id="48" name="Picture 34" descr="http://www2.panasonic.biz/es/sumai/gazou/bicon/CA182AHND-PA0050034_1.jpg">
                <a:extLst>
                  <a:ext uri="{FF2B5EF4-FFF2-40B4-BE49-F238E27FC236}">
                    <a16:creationId xmlns:a16="http://schemas.microsoft.com/office/drawing/2014/main" id="{A06956C0-5C4A-35A3-2085-67DB4D4C2A33}"/>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4031844" y="2127657"/>
                <a:ext cx="612000" cy="42227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6" descr="http://www2.panasonic.biz/es/sumai/gazou/bicon/CA182AHND-PA0050046_2.jpg">
                <a:extLst>
                  <a:ext uri="{FF2B5EF4-FFF2-40B4-BE49-F238E27FC236}">
                    <a16:creationId xmlns:a16="http://schemas.microsoft.com/office/drawing/2014/main" id="{F3D61D11-1FA7-8870-F4A3-036F3C6FBF88}"/>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4464108" y="2127657"/>
                <a:ext cx="149256" cy="157494"/>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30" descr="http://www2.panasonic.biz/es/sumai/gazou/bicon/CA182AHND-PA0050030.jpg">
              <a:extLst>
                <a:ext uri="{FF2B5EF4-FFF2-40B4-BE49-F238E27FC236}">
                  <a16:creationId xmlns:a16="http://schemas.microsoft.com/office/drawing/2014/main" id="{CD20D605-2ED5-8939-27DC-0EC457CC63B1}"/>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5143474" y="3666623"/>
              <a:ext cx="612000" cy="239184"/>
            </a:xfrm>
            <a:prstGeom prst="rect">
              <a:avLst/>
            </a:prstGeom>
            <a:noFill/>
            <a:extLst>
              <a:ext uri="{909E8E84-426E-40DD-AFC4-6F175D3DCCD1}">
                <a14:hiddenFill xmlns:a14="http://schemas.microsoft.com/office/drawing/2010/main">
                  <a:solidFill>
                    <a:srgbClr val="FFFFFF"/>
                  </a:solidFill>
                </a14:hiddenFill>
              </a:ext>
            </a:extLst>
          </p:spPr>
        </p:pic>
        <p:sp>
          <p:nvSpPr>
            <p:cNvPr id="44" name="Text Box 371">
              <a:extLst>
                <a:ext uri="{FF2B5EF4-FFF2-40B4-BE49-F238E27FC236}">
                  <a16:creationId xmlns:a16="http://schemas.microsoft.com/office/drawing/2014/main" id="{7D054C1C-A96A-405D-0BF5-D6074D3B845A}"/>
                </a:ext>
              </a:extLst>
            </p:cNvPr>
            <p:cNvSpPr txBox="1">
              <a:spLocks noChangeArrowheads="1"/>
            </p:cNvSpPr>
            <p:nvPr/>
          </p:nvSpPr>
          <p:spPr bwMode="auto">
            <a:xfrm>
              <a:off x="5114382" y="4125002"/>
              <a:ext cx="520976"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a:t>
              </a:r>
              <a:r>
                <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7</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a:t>
              </a:r>
            </a:p>
          </p:txBody>
        </p:sp>
        <p:sp>
          <p:nvSpPr>
            <p:cNvPr id="45" name="Rectangle 372">
              <a:extLst>
                <a:ext uri="{FF2B5EF4-FFF2-40B4-BE49-F238E27FC236}">
                  <a16:creationId xmlns:a16="http://schemas.microsoft.com/office/drawing/2014/main" id="{EC40C858-159A-2617-AA55-412291120982}"/>
                </a:ext>
              </a:extLst>
            </p:cNvPr>
            <p:cNvSpPr>
              <a:spLocks noChangeArrowheads="1"/>
            </p:cNvSpPr>
            <p:nvPr/>
          </p:nvSpPr>
          <p:spPr bwMode="auto">
            <a:xfrm>
              <a:off x="5114382" y="3512820"/>
              <a:ext cx="670184" cy="54864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46" name="Text Box 371">
              <a:extLst>
                <a:ext uri="{FF2B5EF4-FFF2-40B4-BE49-F238E27FC236}">
                  <a16:creationId xmlns:a16="http://schemas.microsoft.com/office/drawing/2014/main" id="{957BE037-78C5-FFF0-3333-266692B4A6FD}"/>
                </a:ext>
              </a:extLst>
            </p:cNvPr>
            <p:cNvSpPr txBox="1">
              <a:spLocks noChangeArrowheads="1"/>
            </p:cNvSpPr>
            <p:nvPr/>
          </p:nvSpPr>
          <p:spPr bwMode="auto">
            <a:xfrm>
              <a:off x="5841512" y="4125002"/>
              <a:ext cx="5209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a:t>
              </a:r>
              <a:r>
                <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7</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表示錠</a:t>
              </a:r>
            </a:p>
          </p:txBody>
        </p:sp>
        <p:sp>
          <p:nvSpPr>
            <p:cNvPr id="47" name="Rectangle 372">
              <a:extLst>
                <a:ext uri="{FF2B5EF4-FFF2-40B4-BE49-F238E27FC236}">
                  <a16:creationId xmlns:a16="http://schemas.microsoft.com/office/drawing/2014/main" id="{D8746000-5675-793E-9387-0B323790E06E}"/>
                </a:ext>
              </a:extLst>
            </p:cNvPr>
            <p:cNvSpPr>
              <a:spLocks noChangeArrowheads="1"/>
            </p:cNvSpPr>
            <p:nvPr/>
          </p:nvSpPr>
          <p:spPr bwMode="auto">
            <a:xfrm>
              <a:off x="5841512" y="3512820"/>
              <a:ext cx="670184" cy="54864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nvGrpSpPr>
          <p:cNvPr id="50" name="グループ化 49">
            <a:extLst>
              <a:ext uri="{FF2B5EF4-FFF2-40B4-BE49-F238E27FC236}">
                <a16:creationId xmlns:a16="http://schemas.microsoft.com/office/drawing/2014/main" id="{DF5E054F-AE81-1414-E943-E00BE1E0CF3F}"/>
              </a:ext>
            </a:extLst>
          </p:cNvPr>
          <p:cNvGrpSpPr/>
          <p:nvPr/>
        </p:nvGrpSpPr>
        <p:grpSpPr>
          <a:xfrm>
            <a:off x="8176258" y="4467254"/>
            <a:ext cx="1389694" cy="795099"/>
            <a:chOff x="6652258" y="3505679"/>
            <a:chExt cx="1389694" cy="795099"/>
          </a:xfrm>
        </p:grpSpPr>
        <p:grpSp>
          <p:nvGrpSpPr>
            <p:cNvPr id="51" name="グループ化 50">
              <a:extLst>
                <a:ext uri="{FF2B5EF4-FFF2-40B4-BE49-F238E27FC236}">
                  <a16:creationId xmlns:a16="http://schemas.microsoft.com/office/drawing/2014/main" id="{283BACDF-1A64-0F1D-E7F0-651035A7DD64}"/>
                </a:ext>
              </a:extLst>
            </p:cNvPr>
            <p:cNvGrpSpPr/>
            <p:nvPr/>
          </p:nvGrpSpPr>
          <p:grpSpPr>
            <a:xfrm>
              <a:off x="6652258" y="3505679"/>
              <a:ext cx="670184" cy="702766"/>
              <a:chOff x="2289808" y="1486379"/>
              <a:chExt cx="670184" cy="702766"/>
            </a:xfrm>
          </p:grpSpPr>
          <p:sp>
            <p:nvSpPr>
              <p:cNvPr id="59" name="Text Box 371">
                <a:extLst>
                  <a:ext uri="{FF2B5EF4-FFF2-40B4-BE49-F238E27FC236}">
                    <a16:creationId xmlns:a16="http://schemas.microsoft.com/office/drawing/2014/main" id="{18D828C5-E76E-3062-A209-C47E6FAB5589}"/>
                  </a:ext>
                </a:extLst>
              </p:cNvPr>
              <p:cNvSpPr txBox="1">
                <a:spLocks noChangeArrowheads="1"/>
              </p:cNvSpPr>
              <p:nvPr/>
            </p:nvSpPr>
            <p:spPr bwMode="auto">
              <a:xfrm>
                <a:off x="2289808" y="2096812"/>
                <a:ext cx="453650"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握り玉（</a:t>
                </a:r>
                <a:r>
                  <a:rPr lang="en-US" altLang="ja-JP" kern="0" dirty="0">
                    <a:solidFill>
                      <a:srgbClr val="000000"/>
                    </a:solidFill>
                    <a:latin typeface="ＭＳ Ｐゴシック" panose="020B0600070205080204" pitchFamily="50" charset="-128"/>
                    <a:ea typeface="ＭＳ Ｐゴシック" panose="020B0600070205080204" pitchFamily="50" charset="-128"/>
                  </a:rPr>
                  <a:t>B1</a:t>
                </a:r>
                <a:r>
                  <a:rPr lang="ja-JP" altLang="en-US" kern="0" dirty="0">
                    <a:solidFill>
                      <a:srgbClr val="000000"/>
                    </a:solidFill>
                    <a:latin typeface="ＭＳ Ｐゴシック" panose="020B0600070205080204" pitchFamily="50" charset="-128"/>
                    <a:ea typeface="ＭＳ Ｐゴシック" panose="020B0600070205080204" pitchFamily="50" charset="-128"/>
                  </a:rPr>
                  <a:t>型）</a:t>
                </a:r>
              </a:p>
            </p:txBody>
          </p:sp>
          <p:sp>
            <p:nvSpPr>
              <p:cNvPr id="60" name="Rectangle 372">
                <a:extLst>
                  <a:ext uri="{FF2B5EF4-FFF2-40B4-BE49-F238E27FC236}">
                    <a16:creationId xmlns:a16="http://schemas.microsoft.com/office/drawing/2014/main" id="{2E245C6B-EAEC-35D3-091E-1B5DB95FA7EE}"/>
                  </a:ext>
                </a:extLst>
              </p:cNvPr>
              <p:cNvSpPr>
                <a:spLocks noChangeArrowheads="1"/>
              </p:cNvSpPr>
              <p:nvPr/>
            </p:nvSpPr>
            <p:spPr bwMode="auto">
              <a:xfrm>
                <a:off x="2289808" y="1486379"/>
                <a:ext cx="670184" cy="564671"/>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61" name="Picture 40" descr="http://www2.panasonic.biz/es/sumai/gazou/bicon/CA182AHND-PA0050042.jpg">
                <a:extLst>
                  <a:ext uri="{FF2B5EF4-FFF2-40B4-BE49-F238E27FC236}">
                    <a16:creationId xmlns:a16="http://schemas.microsoft.com/office/drawing/2014/main" id="{BF36D711-DF5F-DAF8-3F6C-F8B18AC96675}"/>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2467689" y="1660759"/>
                <a:ext cx="314423" cy="3075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グループ化 51">
              <a:extLst>
                <a:ext uri="{FF2B5EF4-FFF2-40B4-BE49-F238E27FC236}">
                  <a16:creationId xmlns:a16="http://schemas.microsoft.com/office/drawing/2014/main" id="{8A090F89-8D7F-B9E2-13B1-15C80F3E6A73}"/>
                </a:ext>
              </a:extLst>
            </p:cNvPr>
            <p:cNvGrpSpPr/>
            <p:nvPr/>
          </p:nvGrpSpPr>
          <p:grpSpPr>
            <a:xfrm>
              <a:off x="7371768" y="3505679"/>
              <a:ext cx="670184" cy="795099"/>
              <a:chOff x="3070278" y="1486379"/>
              <a:chExt cx="670184" cy="795099"/>
            </a:xfrm>
          </p:grpSpPr>
          <p:sp>
            <p:nvSpPr>
              <p:cNvPr id="54" name="Text Box 371">
                <a:extLst>
                  <a:ext uri="{FF2B5EF4-FFF2-40B4-BE49-F238E27FC236}">
                    <a16:creationId xmlns:a16="http://schemas.microsoft.com/office/drawing/2014/main" id="{B2262EE5-A20B-F240-55DF-91E338A6B29E}"/>
                  </a:ext>
                </a:extLst>
              </p:cNvPr>
              <p:cNvSpPr txBox="1">
                <a:spLocks noChangeArrowheads="1"/>
              </p:cNvSpPr>
              <p:nvPr/>
            </p:nvSpPr>
            <p:spPr bwMode="auto">
              <a:xfrm>
                <a:off x="3070278" y="2096812"/>
                <a:ext cx="45365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握り玉（</a:t>
                </a:r>
                <a:r>
                  <a:rPr lang="en-US" altLang="ja-JP" kern="0" dirty="0">
                    <a:solidFill>
                      <a:srgbClr val="000000"/>
                    </a:solidFill>
                    <a:latin typeface="ＭＳ Ｐゴシック" panose="020B0600070205080204" pitchFamily="50" charset="-128"/>
                    <a:ea typeface="ＭＳ Ｐゴシック" panose="020B0600070205080204" pitchFamily="50" charset="-128"/>
                  </a:rPr>
                  <a:t>B1</a:t>
                </a:r>
                <a:r>
                  <a:rPr lang="ja-JP" altLang="en-US" kern="0" dirty="0">
                    <a:solidFill>
                      <a:srgbClr val="000000"/>
                    </a:solidFill>
                    <a:latin typeface="ＭＳ Ｐゴシック" panose="020B0600070205080204" pitchFamily="50" charset="-128"/>
                    <a:ea typeface="ＭＳ Ｐゴシック" panose="020B0600070205080204" pitchFamily="50" charset="-128"/>
                  </a:rPr>
                  <a:t>型</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55" name="Rectangle 372">
                <a:extLst>
                  <a:ext uri="{FF2B5EF4-FFF2-40B4-BE49-F238E27FC236}">
                    <a16:creationId xmlns:a16="http://schemas.microsoft.com/office/drawing/2014/main" id="{A3A20F72-2760-4177-8434-61677D9219E1}"/>
                  </a:ext>
                </a:extLst>
              </p:cNvPr>
              <p:cNvSpPr>
                <a:spLocks noChangeArrowheads="1"/>
              </p:cNvSpPr>
              <p:nvPr/>
            </p:nvSpPr>
            <p:spPr bwMode="auto">
              <a:xfrm>
                <a:off x="3070278" y="1486379"/>
                <a:ext cx="670184" cy="563401"/>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nvGrpSpPr>
              <p:cNvPr id="56" name="グループ化 55">
                <a:extLst>
                  <a:ext uri="{FF2B5EF4-FFF2-40B4-BE49-F238E27FC236}">
                    <a16:creationId xmlns:a16="http://schemas.microsoft.com/office/drawing/2014/main" id="{5449CDBC-0BBF-7648-7704-A3E73C7A1CE7}"/>
                  </a:ext>
                </a:extLst>
              </p:cNvPr>
              <p:cNvGrpSpPr/>
              <p:nvPr/>
            </p:nvGrpSpPr>
            <p:grpSpPr>
              <a:xfrm>
                <a:off x="3248159" y="1516757"/>
                <a:ext cx="314423" cy="478204"/>
                <a:chOff x="3248159" y="1500203"/>
                <a:chExt cx="314423" cy="478204"/>
              </a:xfrm>
            </p:grpSpPr>
            <p:pic>
              <p:nvPicPr>
                <p:cNvPr id="57" name="Picture 44" descr="http://www2.panasonic.biz/es/sumai/gazou/bicon/CA182AHND-PA0050046_1.jpg">
                  <a:extLst>
                    <a:ext uri="{FF2B5EF4-FFF2-40B4-BE49-F238E27FC236}">
                      <a16:creationId xmlns:a16="http://schemas.microsoft.com/office/drawing/2014/main" id="{035914F8-C207-F622-AEC2-E0724B6DF25A}"/>
                    </a:ext>
                  </a:extLst>
                </p:cNvPr>
                <p:cNvPicPr>
                  <a:picLocks noChangeAspect="1" noChangeArrowheads="1"/>
                </p:cNvPicPr>
                <p:nvPr/>
              </p:nvPicPr>
              <p:blipFill rotWithShape="1">
                <a:blip r:embed="rId36" cstate="print">
                  <a:extLst>
                    <a:ext uri="{28A0092B-C50C-407E-A947-70E740481C1C}">
                      <a14:useLocalDpi xmlns:a14="http://schemas.microsoft.com/office/drawing/2010/main"/>
                    </a:ext>
                  </a:extLst>
                </a:blip>
                <a:srcRect t="43310"/>
                <a:stretch/>
              </p:blipFill>
              <p:spPr bwMode="auto">
                <a:xfrm>
                  <a:off x="3248159" y="1663021"/>
                  <a:ext cx="314423" cy="31538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4" descr="http://www2.panasonic.biz/es/sumai/gazou/bicon/CA182AHND-PA0050046_1.jpg">
                  <a:extLst>
                    <a:ext uri="{FF2B5EF4-FFF2-40B4-BE49-F238E27FC236}">
                      <a16:creationId xmlns:a16="http://schemas.microsoft.com/office/drawing/2014/main" id="{0EC9103A-3098-77A8-64F6-AE97B939A261}"/>
                    </a:ext>
                  </a:extLst>
                </p:cNvPr>
                <p:cNvPicPr>
                  <a:picLocks noChangeAspect="1" noChangeArrowheads="1"/>
                </p:cNvPicPr>
                <p:nvPr/>
              </p:nvPicPr>
              <p:blipFill rotWithShape="1">
                <a:blip r:embed="rId36" cstate="print">
                  <a:extLst>
                    <a:ext uri="{28A0092B-C50C-407E-A947-70E740481C1C}">
                      <a14:useLocalDpi xmlns:a14="http://schemas.microsoft.com/office/drawing/2010/main"/>
                    </a:ext>
                  </a:extLst>
                </a:blip>
                <a:srcRect b="73017"/>
                <a:stretch/>
              </p:blipFill>
              <p:spPr bwMode="auto">
                <a:xfrm>
                  <a:off x="3248159" y="1500203"/>
                  <a:ext cx="314423" cy="15011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3" name="Picture 66" descr="http://www2.panasonic.biz/es/sumai/gazou/bicon/CA182AHND-PA0050046_2.jpg">
              <a:extLst>
                <a:ext uri="{FF2B5EF4-FFF2-40B4-BE49-F238E27FC236}">
                  <a16:creationId xmlns:a16="http://schemas.microsoft.com/office/drawing/2014/main" id="{39A2131C-1740-392D-90D2-090EEC8D7815}"/>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7803066" y="3529594"/>
              <a:ext cx="149256" cy="1574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グループ化 61">
            <a:extLst>
              <a:ext uri="{FF2B5EF4-FFF2-40B4-BE49-F238E27FC236}">
                <a16:creationId xmlns:a16="http://schemas.microsoft.com/office/drawing/2014/main" id="{03872058-77CC-ABFA-5AB1-CDD3E8FDF01C}"/>
              </a:ext>
            </a:extLst>
          </p:cNvPr>
          <p:cNvGrpSpPr/>
          <p:nvPr/>
        </p:nvGrpSpPr>
        <p:grpSpPr>
          <a:xfrm>
            <a:off x="2773710" y="4483921"/>
            <a:ext cx="670184" cy="775396"/>
            <a:chOff x="2773710" y="3522346"/>
            <a:chExt cx="670184" cy="775396"/>
          </a:xfrm>
        </p:grpSpPr>
        <p:grpSp>
          <p:nvGrpSpPr>
            <p:cNvPr id="63" name="グループ化 62">
              <a:extLst>
                <a:ext uri="{FF2B5EF4-FFF2-40B4-BE49-F238E27FC236}">
                  <a16:creationId xmlns:a16="http://schemas.microsoft.com/office/drawing/2014/main" id="{5EB2F62C-6BA0-7438-37C0-721C0231328F}"/>
                </a:ext>
              </a:extLst>
            </p:cNvPr>
            <p:cNvGrpSpPr/>
            <p:nvPr/>
          </p:nvGrpSpPr>
          <p:grpSpPr>
            <a:xfrm>
              <a:off x="2773710" y="3522346"/>
              <a:ext cx="670184" cy="533400"/>
              <a:chOff x="618582" y="3520441"/>
              <a:chExt cx="670184" cy="533400"/>
            </a:xfrm>
          </p:grpSpPr>
          <p:pic>
            <p:nvPicPr>
              <p:cNvPr id="65" name="図 64">
                <a:extLst>
                  <a:ext uri="{FF2B5EF4-FFF2-40B4-BE49-F238E27FC236}">
                    <a16:creationId xmlns:a16="http://schemas.microsoft.com/office/drawing/2014/main" id="{713F4EA4-18D2-7822-E1E9-D2AE04A1D8B0}"/>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647674" y="3711435"/>
                <a:ext cx="612000" cy="214919"/>
              </a:xfrm>
              <a:prstGeom prst="rect">
                <a:avLst/>
              </a:prstGeom>
            </p:spPr>
          </p:pic>
          <p:sp>
            <p:nvSpPr>
              <p:cNvPr id="66" name="Rectangle 372">
                <a:extLst>
                  <a:ext uri="{FF2B5EF4-FFF2-40B4-BE49-F238E27FC236}">
                    <a16:creationId xmlns:a16="http://schemas.microsoft.com/office/drawing/2014/main" id="{E593D4AD-5323-A129-3FC2-B8A0BA63A297}"/>
                  </a:ext>
                </a:extLst>
              </p:cNvPr>
              <p:cNvSpPr>
                <a:spLocks noChangeArrowheads="1"/>
              </p:cNvSpPr>
              <p:nvPr/>
            </p:nvSpPr>
            <p:spPr bwMode="auto">
              <a:xfrm>
                <a:off x="618582" y="3520441"/>
                <a:ext cx="670184" cy="5334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sp>
          <p:nvSpPr>
            <p:cNvPr id="64" name="Text Box 371">
              <a:extLst>
                <a:ext uri="{FF2B5EF4-FFF2-40B4-BE49-F238E27FC236}">
                  <a16:creationId xmlns:a16="http://schemas.microsoft.com/office/drawing/2014/main" id="{01905E55-1175-3393-E360-2653455840A2}"/>
                </a:ext>
              </a:extLst>
            </p:cNvPr>
            <p:cNvSpPr txBox="1">
              <a:spLocks noChangeArrowheads="1"/>
            </p:cNvSpPr>
            <p:nvPr/>
          </p:nvSpPr>
          <p:spPr bwMode="auto">
            <a:xfrm>
              <a:off x="2792760" y="4113076"/>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pic>
        <p:nvPicPr>
          <p:cNvPr id="67" name="図 66">
            <a:extLst>
              <a:ext uri="{FF2B5EF4-FFF2-40B4-BE49-F238E27FC236}">
                <a16:creationId xmlns:a16="http://schemas.microsoft.com/office/drawing/2014/main" id="{B96A8099-CADB-68C8-865C-359327C992D7}"/>
              </a:ext>
            </a:extLst>
          </p:cNvPr>
          <p:cNvPicPr>
            <a:picLocks noChangeAspect="1"/>
          </p:cNvPicPr>
          <p:nvPr/>
        </p:nvPicPr>
        <p:blipFill>
          <a:blip r:embed="rId25"/>
          <a:stretch>
            <a:fillRect/>
          </a:stretch>
        </p:blipFill>
        <p:spPr>
          <a:xfrm>
            <a:off x="2365647" y="5320358"/>
            <a:ext cx="706866" cy="294951"/>
          </a:xfrm>
          <a:prstGeom prst="rect">
            <a:avLst/>
          </a:prstGeom>
        </p:spPr>
      </p:pic>
      <p:grpSp>
        <p:nvGrpSpPr>
          <p:cNvPr id="94" name="グループ化 93">
            <a:extLst>
              <a:ext uri="{FF2B5EF4-FFF2-40B4-BE49-F238E27FC236}">
                <a16:creationId xmlns:a16="http://schemas.microsoft.com/office/drawing/2014/main" id="{2DB566BB-37D2-1487-9B94-C85BD42A8678}"/>
              </a:ext>
            </a:extLst>
          </p:cNvPr>
          <p:cNvGrpSpPr/>
          <p:nvPr/>
        </p:nvGrpSpPr>
        <p:grpSpPr>
          <a:xfrm>
            <a:off x="5106009" y="3396881"/>
            <a:ext cx="1383979" cy="776186"/>
            <a:chOff x="5104034" y="3208558"/>
            <a:chExt cx="1383979" cy="776186"/>
          </a:xfrm>
        </p:grpSpPr>
        <p:grpSp>
          <p:nvGrpSpPr>
            <p:cNvPr id="101" name="グループ化 100"/>
            <p:cNvGrpSpPr/>
            <p:nvPr/>
          </p:nvGrpSpPr>
          <p:grpSpPr>
            <a:xfrm>
              <a:off x="5104034" y="3208558"/>
              <a:ext cx="1383979" cy="776186"/>
              <a:chOff x="3675284" y="3520441"/>
              <a:chExt cx="1383979" cy="776186"/>
            </a:xfrm>
          </p:grpSpPr>
          <p:sp>
            <p:nvSpPr>
              <p:cNvPr id="217" name="Text Box 371"/>
              <p:cNvSpPr txBox="1">
                <a:spLocks noChangeArrowheads="1"/>
              </p:cNvSpPr>
              <p:nvPr/>
            </p:nvSpPr>
            <p:spPr bwMode="auto">
              <a:xfrm>
                <a:off x="3675284" y="4111961"/>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ハンドル（Ａ３型）</a:t>
                </a:r>
              </a:p>
            </p:txBody>
          </p:sp>
          <p:sp>
            <p:nvSpPr>
              <p:cNvPr id="218" name="Rectangle 372"/>
              <p:cNvSpPr>
                <a:spLocks noChangeArrowheads="1"/>
              </p:cNvSpPr>
              <p:nvPr/>
            </p:nvSpPr>
            <p:spPr bwMode="auto">
              <a:xfrm>
                <a:off x="3675284" y="3520441"/>
                <a:ext cx="670184" cy="5334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214" name="Text Box 371"/>
              <p:cNvSpPr txBox="1">
                <a:spLocks noChangeArrowheads="1"/>
              </p:cNvSpPr>
              <p:nvPr/>
            </p:nvSpPr>
            <p:spPr bwMode="auto">
              <a:xfrm>
                <a:off x="4389079" y="4111961"/>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ハンドル（Ａ３型）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215" name="Rectangle 372"/>
              <p:cNvSpPr>
                <a:spLocks noChangeArrowheads="1"/>
              </p:cNvSpPr>
              <p:nvPr/>
            </p:nvSpPr>
            <p:spPr bwMode="auto">
              <a:xfrm>
                <a:off x="4389079" y="3520441"/>
                <a:ext cx="670184" cy="5334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pic>
          <p:nvPicPr>
            <p:cNvPr id="87" name="図 86" descr="図形, 矢印&#10;&#10;AI 生成コンテンツは誤りを含む可能性があります。">
              <a:extLst>
                <a:ext uri="{FF2B5EF4-FFF2-40B4-BE49-F238E27FC236}">
                  <a16:creationId xmlns:a16="http://schemas.microsoft.com/office/drawing/2014/main" id="{389E7E2E-D7CF-0564-0A1D-0596717B2C52}"/>
                </a:ext>
              </a:extLst>
            </p:cNvPr>
            <p:cNvPicPr>
              <a:picLocks noChangeAspect="1"/>
            </p:cNvPicPr>
            <p:nvPr/>
          </p:nvPicPr>
          <p:blipFill>
            <a:blip r:embed="rId37"/>
            <a:srcRect l="17262" t="41728" r="17797" b="40667"/>
            <a:stretch>
              <a:fillRect/>
            </a:stretch>
          </p:blipFill>
          <p:spPr>
            <a:xfrm>
              <a:off x="5837239" y="3392308"/>
              <a:ext cx="615661" cy="236192"/>
            </a:xfrm>
            <a:prstGeom prst="rect">
              <a:avLst/>
            </a:prstGeom>
          </p:spPr>
        </p:pic>
        <p:pic>
          <p:nvPicPr>
            <p:cNvPr id="88" name="図 87" descr="図形, 矢印&#10;&#10;AI 生成コンテンツは誤りを含む可能性があります。">
              <a:extLst>
                <a:ext uri="{FF2B5EF4-FFF2-40B4-BE49-F238E27FC236}">
                  <a16:creationId xmlns:a16="http://schemas.microsoft.com/office/drawing/2014/main" id="{28067741-E166-06C1-1236-86D17F48FB90}"/>
                </a:ext>
              </a:extLst>
            </p:cNvPr>
            <p:cNvPicPr>
              <a:picLocks noChangeAspect="1"/>
            </p:cNvPicPr>
            <p:nvPr/>
          </p:nvPicPr>
          <p:blipFill>
            <a:blip r:embed="rId38"/>
            <a:srcRect l="17302" t="41262" r="17848" b="41027"/>
            <a:stretch>
              <a:fillRect/>
            </a:stretch>
          </p:blipFill>
          <p:spPr>
            <a:xfrm>
              <a:off x="5124558" y="3392307"/>
              <a:ext cx="614798" cy="237609"/>
            </a:xfrm>
            <a:prstGeom prst="rect">
              <a:avLst/>
            </a:prstGeom>
          </p:spPr>
        </p:pic>
      </p:grpSp>
      <p:grpSp>
        <p:nvGrpSpPr>
          <p:cNvPr id="93" name="グループ化 92">
            <a:extLst>
              <a:ext uri="{FF2B5EF4-FFF2-40B4-BE49-F238E27FC236}">
                <a16:creationId xmlns:a16="http://schemas.microsoft.com/office/drawing/2014/main" id="{69F65B11-A970-4703-0E53-3D56098E6AD3}"/>
              </a:ext>
            </a:extLst>
          </p:cNvPr>
          <p:cNvGrpSpPr/>
          <p:nvPr/>
        </p:nvGrpSpPr>
        <p:grpSpPr>
          <a:xfrm>
            <a:off x="3587183" y="3396881"/>
            <a:ext cx="1383979" cy="776186"/>
            <a:chOff x="3585208" y="3208558"/>
            <a:chExt cx="1383979" cy="776186"/>
          </a:xfrm>
        </p:grpSpPr>
        <p:grpSp>
          <p:nvGrpSpPr>
            <p:cNvPr id="97" name="グループ化 96"/>
            <p:cNvGrpSpPr/>
            <p:nvPr/>
          </p:nvGrpSpPr>
          <p:grpSpPr>
            <a:xfrm>
              <a:off x="3585208" y="3208558"/>
              <a:ext cx="1383979" cy="776186"/>
              <a:chOff x="2108833" y="3520441"/>
              <a:chExt cx="1383979" cy="776186"/>
            </a:xfrm>
          </p:grpSpPr>
          <p:sp>
            <p:nvSpPr>
              <p:cNvPr id="226" name="Text Box 371"/>
              <p:cNvSpPr txBox="1">
                <a:spLocks noChangeArrowheads="1"/>
              </p:cNvSpPr>
              <p:nvPr/>
            </p:nvSpPr>
            <p:spPr bwMode="auto">
              <a:xfrm>
                <a:off x="2108833" y="4111961"/>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ハンドル（Ａ２型）</a:t>
                </a:r>
              </a:p>
            </p:txBody>
          </p:sp>
          <p:sp>
            <p:nvSpPr>
              <p:cNvPr id="227" name="Rectangle 372"/>
              <p:cNvSpPr>
                <a:spLocks noChangeArrowheads="1"/>
              </p:cNvSpPr>
              <p:nvPr/>
            </p:nvSpPr>
            <p:spPr bwMode="auto">
              <a:xfrm>
                <a:off x="2108833" y="3520441"/>
                <a:ext cx="670184" cy="5334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223" name="Text Box 371"/>
              <p:cNvSpPr txBox="1">
                <a:spLocks noChangeArrowheads="1"/>
              </p:cNvSpPr>
              <p:nvPr/>
            </p:nvSpPr>
            <p:spPr bwMode="auto">
              <a:xfrm>
                <a:off x="2822628" y="4111961"/>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ハンドル（Ａ２型）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224" name="Rectangle 372"/>
              <p:cNvSpPr>
                <a:spLocks noChangeArrowheads="1"/>
              </p:cNvSpPr>
              <p:nvPr/>
            </p:nvSpPr>
            <p:spPr bwMode="auto">
              <a:xfrm>
                <a:off x="2822628" y="3520441"/>
                <a:ext cx="670184" cy="5334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pic>
          <p:nvPicPr>
            <p:cNvPr id="89" name="図 88" descr="ロゴ が含まれている画像&#10;&#10;AI 生成コンテンツは誤りを含む可能性があります。">
              <a:extLst>
                <a:ext uri="{FF2B5EF4-FFF2-40B4-BE49-F238E27FC236}">
                  <a16:creationId xmlns:a16="http://schemas.microsoft.com/office/drawing/2014/main" id="{6F5E3A7D-48F3-B95C-1396-424FD59A41CB}"/>
                </a:ext>
              </a:extLst>
            </p:cNvPr>
            <p:cNvPicPr>
              <a:picLocks noChangeAspect="1"/>
            </p:cNvPicPr>
            <p:nvPr/>
          </p:nvPicPr>
          <p:blipFill>
            <a:blip r:embed="rId39"/>
            <a:srcRect l="16647" t="41262" r="17563" b="40744"/>
            <a:stretch>
              <a:fillRect/>
            </a:stretch>
          </p:blipFill>
          <p:spPr>
            <a:xfrm>
              <a:off x="4311836" y="3392307"/>
              <a:ext cx="623719" cy="241404"/>
            </a:xfrm>
            <a:prstGeom prst="rect">
              <a:avLst/>
            </a:prstGeom>
          </p:spPr>
        </p:pic>
        <p:pic>
          <p:nvPicPr>
            <p:cNvPr id="90" name="図 89" descr="ロゴ が含まれている画像&#10;&#10;AI 生成コンテンツは誤りを含む可能性があります。">
              <a:extLst>
                <a:ext uri="{FF2B5EF4-FFF2-40B4-BE49-F238E27FC236}">
                  <a16:creationId xmlns:a16="http://schemas.microsoft.com/office/drawing/2014/main" id="{AAE73E93-D7E0-4243-5AB1-295BC9EACCB9}"/>
                </a:ext>
              </a:extLst>
            </p:cNvPr>
            <p:cNvPicPr>
              <a:picLocks noChangeAspect="1"/>
            </p:cNvPicPr>
            <p:nvPr/>
          </p:nvPicPr>
          <p:blipFill>
            <a:blip r:embed="rId40"/>
            <a:srcRect l="17458" t="41262" r="17382" b="40320"/>
            <a:stretch>
              <a:fillRect/>
            </a:stretch>
          </p:blipFill>
          <p:spPr>
            <a:xfrm>
              <a:off x="3605003" y="3392307"/>
              <a:ext cx="617746" cy="247091"/>
            </a:xfrm>
            <a:prstGeom prst="rect">
              <a:avLst/>
            </a:prstGeom>
          </p:spPr>
        </p:pic>
      </p:grpSp>
      <p:grpSp>
        <p:nvGrpSpPr>
          <p:cNvPr id="92" name="グループ化 91">
            <a:extLst>
              <a:ext uri="{FF2B5EF4-FFF2-40B4-BE49-F238E27FC236}">
                <a16:creationId xmlns:a16="http://schemas.microsoft.com/office/drawing/2014/main" id="{B91ED745-0AAF-A180-2A92-C62D88F28E04}"/>
              </a:ext>
            </a:extLst>
          </p:cNvPr>
          <p:cNvGrpSpPr/>
          <p:nvPr/>
        </p:nvGrpSpPr>
        <p:grpSpPr>
          <a:xfrm>
            <a:off x="544357" y="3396881"/>
            <a:ext cx="1383979" cy="776186"/>
            <a:chOff x="542382" y="3208558"/>
            <a:chExt cx="1383979" cy="776186"/>
          </a:xfrm>
        </p:grpSpPr>
        <p:grpSp>
          <p:nvGrpSpPr>
            <p:cNvPr id="28" name="グループ化 27"/>
            <p:cNvGrpSpPr/>
            <p:nvPr/>
          </p:nvGrpSpPr>
          <p:grpSpPr>
            <a:xfrm>
              <a:off x="542382" y="3208558"/>
              <a:ext cx="1383979" cy="776186"/>
              <a:chOff x="542382" y="3520441"/>
              <a:chExt cx="1383979" cy="776186"/>
            </a:xfrm>
          </p:grpSpPr>
          <p:grpSp>
            <p:nvGrpSpPr>
              <p:cNvPr id="8" name="グループ化 7"/>
              <p:cNvGrpSpPr/>
              <p:nvPr/>
            </p:nvGrpSpPr>
            <p:grpSpPr>
              <a:xfrm>
                <a:off x="542382" y="3520441"/>
                <a:ext cx="670184" cy="683853"/>
                <a:chOff x="618582" y="3520441"/>
                <a:chExt cx="670184" cy="683853"/>
              </a:xfrm>
            </p:grpSpPr>
            <p:sp>
              <p:nvSpPr>
                <p:cNvPr id="247" name="Text Box 371"/>
                <p:cNvSpPr txBox="1">
                  <a:spLocks noChangeArrowheads="1"/>
                </p:cNvSpPr>
                <p:nvPr/>
              </p:nvSpPr>
              <p:spPr bwMode="auto">
                <a:xfrm>
                  <a:off x="618582" y="4111961"/>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a:t>
                  </a:r>
                </a:p>
              </p:txBody>
            </p:sp>
            <p:sp>
              <p:nvSpPr>
                <p:cNvPr id="248" name="Rectangle 372"/>
                <p:cNvSpPr>
                  <a:spLocks noChangeArrowheads="1"/>
                </p:cNvSpPr>
                <p:nvPr/>
              </p:nvSpPr>
              <p:spPr bwMode="auto">
                <a:xfrm>
                  <a:off x="618582" y="3520441"/>
                  <a:ext cx="670184" cy="5334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sp>
            <p:nvSpPr>
              <p:cNvPr id="243" name="Text Box 371"/>
              <p:cNvSpPr txBox="1">
                <a:spLocks noChangeArrowheads="1"/>
              </p:cNvSpPr>
              <p:nvPr/>
            </p:nvSpPr>
            <p:spPr bwMode="auto">
              <a:xfrm>
                <a:off x="1256177" y="4111961"/>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244" name="Rectangle 372"/>
              <p:cNvSpPr>
                <a:spLocks noChangeArrowheads="1"/>
              </p:cNvSpPr>
              <p:nvPr/>
            </p:nvSpPr>
            <p:spPr bwMode="auto">
              <a:xfrm>
                <a:off x="1256177" y="3520441"/>
                <a:ext cx="670184" cy="53340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pic>
          <p:nvPicPr>
            <p:cNvPr id="86" name="図 85" descr="ロゴ&#10;&#10;AI 生成コンテンツは誤りを含む可能性があります。">
              <a:extLst>
                <a:ext uri="{FF2B5EF4-FFF2-40B4-BE49-F238E27FC236}">
                  <a16:creationId xmlns:a16="http://schemas.microsoft.com/office/drawing/2014/main" id="{AE5AD70D-0CF3-157B-DAF4-F7021B8409AB}"/>
                </a:ext>
              </a:extLst>
            </p:cNvPr>
            <p:cNvPicPr>
              <a:picLocks noChangeAspect="1"/>
            </p:cNvPicPr>
            <p:nvPr/>
          </p:nvPicPr>
          <p:blipFill>
            <a:blip r:embed="rId41"/>
            <a:srcRect l="17533" t="41262" r="17763" b="40886"/>
            <a:stretch>
              <a:fillRect/>
            </a:stretch>
          </p:blipFill>
          <p:spPr>
            <a:xfrm>
              <a:off x="568170" y="3392307"/>
              <a:ext cx="613431" cy="239505"/>
            </a:xfrm>
            <a:prstGeom prst="rect">
              <a:avLst/>
            </a:prstGeom>
          </p:spPr>
        </p:pic>
        <p:pic>
          <p:nvPicPr>
            <p:cNvPr id="91" name="図 90" descr="ロゴ&#10;&#10;AI 生成コンテンツは誤りを含む可能性があります。">
              <a:extLst>
                <a:ext uri="{FF2B5EF4-FFF2-40B4-BE49-F238E27FC236}">
                  <a16:creationId xmlns:a16="http://schemas.microsoft.com/office/drawing/2014/main" id="{8943CEE6-3400-91DC-E3DE-8FBB1F2C0297}"/>
                </a:ext>
              </a:extLst>
            </p:cNvPr>
            <p:cNvPicPr>
              <a:picLocks noChangeAspect="1"/>
            </p:cNvPicPr>
            <p:nvPr/>
          </p:nvPicPr>
          <p:blipFill>
            <a:blip r:embed="rId42"/>
            <a:srcRect l="17370" t="41728" r="18321" b="41550"/>
            <a:stretch>
              <a:fillRect/>
            </a:stretch>
          </p:blipFill>
          <p:spPr>
            <a:xfrm>
              <a:off x="1280736" y="3392308"/>
              <a:ext cx="609674" cy="224342"/>
            </a:xfrm>
            <a:prstGeom prst="rect">
              <a:avLst/>
            </a:prstGeom>
          </p:spPr>
        </p:pic>
      </p:grpSp>
      <p:pic>
        <p:nvPicPr>
          <p:cNvPr id="106" name="図 105">
            <a:extLst>
              <a:ext uri="{FF2B5EF4-FFF2-40B4-BE49-F238E27FC236}">
                <a16:creationId xmlns:a16="http://schemas.microsoft.com/office/drawing/2014/main" id="{0B76463D-78F6-BB5F-D26E-75414E25F886}"/>
              </a:ext>
            </a:extLst>
          </p:cNvPr>
          <p:cNvPicPr>
            <a:picLocks noChangeAspect="1"/>
          </p:cNvPicPr>
          <p:nvPr/>
        </p:nvPicPr>
        <p:blipFill>
          <a:blip r:embed="rId43"/>
          <a:stretch>
            <a:fillRect/>
          </a:stretch>
        </p:blipFill>
        <p:spPr>
          <a:xfrm>
            <a:off x="179796" y="3210820"/>
            <a:ext cx="297079" cy="174208"/>
          </a:xfrm>
          <a:prstGeom prst="rect">
            <a:avLst/>
          </a:prstGeom>
        </p:spPr>
      </p:pic>
    </p:spTree>
    <p:extLst>
      <p:ext uri="{BB962C8B-B14F-4D97-AF65-F5344CB8AC3E}">
        <p14:creationId xmlns:p14="http://schemas.microsoft.com/office/powerpoint/2010/main" val="3041100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コネクタ 30"/>
          <p:cNvCxnSpPr/>
          <p:nvPr/>
        </p:nvCxnSpPr>
        <p:spPr>
          <a:xfrm>
            <a:off x="148375" y="1016387"/>
            <a:ext cx="960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508296" y="693222"/>
            <a:ext cx="0" cy="5979600"/>
          </a:xfrm>
          <a:prstGeom prst="line">
            <a:avLst/>
          </a:prstGeom>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274899" y="5125730"/>
            <a:ext cx="123111" cy="1332096"/>
          </a:xfrm>
          <a:prstGeom prst="rect">
            <a:avLst/>
          </a:prstGeom>
          <a:noFill/>
        </p:spPr>
        <p:txBody>
          <a:bodyPr vert="eaVert" wrap="square" lIns="0" tIns="0" rIns="0" bIns="0" rtlCol="0">
            <a:spAutoFit/>
          </a:bodyPr>
          <a:lstStyle/>
          <a:p>
            <a:r>
              <a:rPr lang="ja-JP" altLang="en-US" sz="800" b="1" dirty="0">
                <a:latin typeface="ＭＳ Ｐゴシック" panose="020B0600070205080204" pitchFamily="50" charset="-128"/>
                <a:ea typeface="ＭＳ Ｐゴシック" panose="020B0600070205080204" pitchFamily="50" charset="-128"/>
              </a:rPr>
              <a:t>サテンシルバー色（塗装）</a:t>
            </a:r>
          </a:p>
        </p:txBody>
      </p:sp>
      <p:cxnSp>
        <p:nvCxnSpPr>
          <p:cNvPr id="58" name="直線コネクタ 57"/>
          <p:cNvCxnSpPr/>
          <p:nvPr/>
        </p:nvCxnSpPr>
        <p:spPr>
          <a:xfrm>
            <a:off x="2189047" y="693222"/>
            <a:ext cx="0" cy="597960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148375" y="2900792"/>
            <a:ext cx="960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148375" y="4785197"/>
            <a:ext cx="9608400" cy="0"/>
          </a:xfrm>
          <a:prstGeom prst="line">
            <a:avLst/>
          </a:prstGeom>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274899" y="1257275"/>
            <a:ext cx="123111" cy="1207062"/>
          </a:xfrm>
          <a:prstGeom prst="rect">
            <a:avLst/>
          </a:prstGeom>
          <a:noFill/>
        </p:spPr>
        <p:txBody>
          <a:bodyPr vert="eaVert" wrap="square" lIns="0" tIns="0" rIns="0" bIns="0" rtlCol="0">
            <a:spAutoFit/>
          </a:bodyPr>
          <a:lstStyle/>
          <a:p>
            <a:r>
              <a:rPr lang="ja-JP" altLang="en-US" sz="800" b="1" dirty="0">
                <a:latin typeface="ＭＳ Ｐゴシック" panose="020B0600070205080204" pitchFamily="50" charset="-128"/>
                <a:ea typeface="ＭＳ Ｐゴシック" panose="020B0600070205080204" pitchFamily="50" charset="-128"/>
              </a:rPr>
              <a:t>オフブラック色（塗装）</a:t>
            </a:r>
          </a:p>
        </p:txBody>
      </p:sp>
      <p:sp>
        <p:nvSpPr>
          <p:cNvPr id="81" name="タイトル 1"/>
          <p:cNvSpPr txBox="1">
            <a:spLocks/>
          </p:cNvSpPr>
          <p:nvPr/>
        </p:nvSpPr>
        <p:spPr>
          <a:xfrm>
            <a:off x="1712653" y="107830"/>
            <a:ext cx="2444580" cy="184666"/>
          </a:xfrm>
          <a:prstGeom prst="rect">
            <a:avLst/>
          </a:prstGeom>
        </p:spPr>
        <p:txBody>
          <a:bodyPr vert="horz" wrap="square" lIns="0" tIns="0" rIns="0" bIns="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200" b="1" dirty="0">
                <a:solidFill>
                  <a:schemeClr val="bg1"/>
                </a:solidFill>
                <a:latin typeface="ＭＳ Ｐゴシック" panose="020B0600070205080204" pitchFamily="50" charset="-128"/>
                <a:ea typeface="ＭＳ Ｐゴシック" panose="020B0600070205080204" pitchFamily="50" charset="-128"/>
              </a:rPr>
              <a:t>内装ドア　ハンドルセレクト</a:t>
            </a:r>
            <a:endParaRPr lang="en-US" altLang="ja-JP" sz="12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84" name="直線コネクタ 83"/>
          <p:cNvCxnSpPr/>
          <p:nvPr/>
        </p:nvCxnSpPr>
        <p:spPr>
          <a:xfrm>
            <a:off x="3893199" y="692151"/>
            <a:ext cx="0" cy="597960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sp>
        <p:nvSpPr>
          <p:cNvPr id="19" name="タイトル 18"/>
          <p:cNvSpPr>
            <a:spLocks noGrp="1"/>
          </p:cNvSpPr>
          <p:nvPr>
            <p:ph type="title" idx="4294967295"/>
          </p:nvPr>
        </p:nvSpPr>
        <p:spPr>
          <a:xfrm>
            <a:off x="-192439" y="-485077"/>
            <a:ext cx="3245162" cy="417513"/>
          </a:xfrm>
        </p:spPr>
        <p:txBody>
          <a:bodyPr>
            <a:normAutofit/>
          </a:bodyPr>
          <a:lstStyle/>
          <a:p>
            <a:r>
              <a:rPr kumimoji="1" lang="ja-JP" altLang="en-US" sz="1400" dirty="0"/>
              <a:t>ハンドル</a:t>
            </a:r>
          </a:p>
        </p:txBody>
      </p:sp>
      <p:sp>
        <p:nvSpPr>
          <p:cNvPr id="30" name="テキスト ボックス 29"/>
          <p:cNvSpPr txBox="1"/>
          <p:nvPr/>
        </p:nvSpPr>
        <p:spPr>
          <a:xfrm>
            <a:off x="2894996" y="785554"/>
            <a:ext cx="307777" cy="153888"/>
          </a:xfrm>
          <a:prstGeom prst="rect">
            <a:avLst/>
          </a:prstGeom>
          <a:noFill/>
        </p:spPr>
        <p:txBody>
          <a:bodyPr wrap="square" lIns="0" tIns="0" rIns="0" bIns="0" rtlCol="0">
            <a:spAutoFit/>
          </a:bodyPr>
          <a:lstStyle/>
          <a:p>
            <a:r>
              <a:rPr kumimoji="1" lang="ja-JP" altLang="en-US" sz="1000" dirty="0">
                <a:latin typeface="ＭＳ Ｐゴシック" panose="020B0600070205080204" pitchFamily="50" charset="-128"/>
                <a:ea typeface="ＭＳ Ｐゴシック" panose="020B0600070205080204" pitchFamily="50" charset="-128"/>
              </a:rPr>
              <a:t>Ｎ</a:t>
            </a:r>
            <a:r>
              <a:rPr kumimoji="1" lang="en-US" altLang="ja-JP" sz="1000" dirty="0">
                <a:latin typeface="ＭＳ Ｐゴシック" panose="020B0600070205080204" pitchFamily="50" charset="-128"/>
                <a:ea typeface="ＭＳ Ｐゴシック" panose="020B0600070205080204" pitchFamily="50" charset="-128"/>
              </a:rPr>
              <a:t>1</a:t>
            </a:r>
            <a:r>
              <a:rPr kumimoji="1" lang="ja-JP" altLang="en-US" sz="1000" dirty="0">
                <a:latin typeface="ＭＳ Ｐゴシック" panose="020B0600070205080204" pitchFamily="50" charset="-128"/>
                <a:ea typeface="ＭＳ Ｐゴシック" panose="020B0600070205080204" pitchFamily="50" charset="-128"/>
              </a:rPr>
              <a:t>型</a:t>
            </a:r>
          </a:p>
        </p:txBody>
      </p:sp>
      <p:sp>
        <p:nvSpPr>
          <p:cNvPr id="34" name="テキスト ボックス 33"/>
          <p:cNvSpPr txBox="1"/>
          <p:nvPr/>
        </p:nvSpPr>
        <p:spPr>
          <a:xfrm>
            <a:off x="4575747" y="785554"/>
            <a:ext cx="315792" cy="153888"/>
          </a:xfrm>
          <a:prstGeom prst="rect">
            <a:avLst/>
          </a:prstGeom>
          <a:noFill/>
        </p:spPr>
        <p:txBody>
          <a:bodyPr wrap="square" lIns="0" tIns="0" rIns="0" bIns="0" rtlCol="0">
            <a:spAutoFit/>
          </a:bodyPr>
          <a:lstStyle/>
          <a:p>
            <a:r>
              <a:rPr lang="ja-JP" altLang="en-US" sz="1000" dirty="0">
                <a:latin typeface="ＭＳ Ｐゴシック" panose="020B0600070205080204" pitchFamily="50" charset="-128"/>
                <a:ea typeface="ＭＳ Ｐゴシック" panose="020B0600070205080204" pitchFamily="50" charset="-128"/>
              </a:rPr>
              <a:t>Ｎ</a:t>
            </a:r>
            <a:r>
              <a:rPr lang="en-US" altLang="ja-JP" sz="1000" dirty="0">
                <a:latin typeface="ＭＳ Ｐゴシック" panose="020B0600070205080204" pitchFamily="50" charset="-128"/>
                <a:ea typeface="ＭＳ Ｐゴシック" panose="020B0600070205080204" pitchFamily="50" charset="-128"/>
              </a:rPr>
              <a:t>2</a:t>
            </a:r>
            <a:r>
              <a:rPr kumimoji="1" lang="ja-JP" altLang="en-US" sz="1000" dirty="0">
                <a:latin typeface="ＭＳ Ｐゴシック" panose="020B0600070205080204" pitchFamily="50" charset="-128"/>
                <a:ea typeface="ＭＳ Ｐゴシック" panose="020B0600070205080204" pitchFamily="50" charset="-128"/>
              </a:rPr>
              <a:t>型</a:t>
            </a:r>
          </a:p>
        </p:txBody>
      </p:sp>
      <p:grpSp>
        <p:nvGrpSpPr>
          <p:cNvPr id="171" name="グループ化 170"/>
          <p:cNvGrpSpPr/>
          <p:nvPr/>
        </p:nvGrpSpPr>
        <p:grpSpPr>
          <a:xfrm>
            <a:off x="2232117" y="5013176"/>
            <a:ext cx="1502488" cy="1204577"/>
            <a:chOff x="527142" y="1337251"/>
            <a:chExt cx="1502488" cy="1204577"/>
          </a:xfrm>
        </p:grpSpPr>
        <p:sp>
          <p:nvSpPr>
            <p:cNvPr id="172" name="Text Box 149"/>
            <p:cNvSpPr txBox="1">
              <a:spLocks noChangeArrowheads="1"/>
            </p:cNvSpPr>
            <p:nvPr/>
          </p:nvSpPr>
          <p:spPr bwMode="auto">
            <a:xfrm>
              <a:off x="527142" y="1337251"/>
              <a:ext cx="1042578"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サテンシルバー色（塗装）</a:t>
              </a:r>
            </a:p>
          </p:txBody>
        </p:sp>
        <p:sp>
          <p:nvSpPr>
            <p:cNvPr id="173" name="Text Box 371"/>
            <p:cNvSpPr txBox="1">
              <a:spLocks noChangeArrowheads="1"/>
            </p:cNvSpPr>
            <p:nvPr/>
          </p:nvSpPr>
          <p:spPr bwMode="auto">
            <a:xfrm>
              <a:off x="618582" y="2357162"/>
              <a:ext cx="520976"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a:t>
              </a:r>
              <a:r>
                <a:rPr lang="ja-JP" altLang="en-US" kern="0" dirty="0">
                  <a:solidFill>
                    <a:srgbClr val="000000"/>
                  </a:solidFill>
                  <a:latin typeface="ＭＳ Ｐゴシック" panose="020B0600070205080204" pitchFamily="50" charset="-128"/>
                  <a:ea typeface="ＭＳ Ｐゴシック" panose="020B0600070205080204" pitchFamily="50" charset="-128"/>
                </a:rPr>
                <a:t>Ｎ</a:t>
              </a:r>
              <a:r>
                <a:rPr lang="en-US" altLang="ja-JP" kern="0" dirty="0">
                  <a:solidFill>
                    <a:srgbClr val="000000"/>
                  </a:solidFill>
                  <a:latin typeface="ＭＳ Ｐゴシック" panose="020B0600070205080204" pitchFamily="50" charset="-128"/>
                  <a:ea typeface="ＭＳ Ｐゴシック" panose="020B0600070205080204" pitchFamily="50" charset="-128"/>
                </a:rPr>
                <a:t>1</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a:t>
              </a:r>
            </a:p>
          </p:txBody>
        </p:sp>
        <p:sp>
          <p:nvSpPr>
            <p:cNvPr id="174" name="Text Box 371"/>
            <p:cNvSpPr txBox="1">
              <a:spLocks noChangeArrowheads="1"/>
            </p:cNvSpPr>
            <p:nvPr/>
          </p:nvSpPr>
          <p:spPr bwMode="auto">
            <a:xfrm>
              <a:off x="1399052" y="2357162"/>
              <a:ext cx="5209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ハンドル（Ｎ</a:t>
              </a:r>
              <a:r>
                <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1</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型）表示錠</a:t>
              </a:r>
            </a:p>
          </p:txBody>
        </p:sp>
        <p:grpSp>
          <p:nvGrpSpPr>
            <p:cNvPr id="175" name="グループ化 174"/>
            <p:cNvGrpSpPr/>
            <p:nvPr/>
          </p:nvGrpSpPr>
          <p:grpSpPr>
            <a:xfrm>
              <a:off x="618582" y="1486379"/>
              <a:ext cx="670184" cy="865873"/>
              <a:chOff x="618582" y="1486379"/>
              <a:chExt cx="670184" cy="865873"/>
            </a:xfrm>
          </p:grpSpPr>
          <p:sp>
            <p:nvSpPr>
              <p:cNvPr id="180" name="Rectangle 372"/>
              <p:cNvSpPr>
                <a:spLocks noChangeArrowheads="1"/>
              </p:cNvSpPr>
              <p:nvPr/>
            </p:nvSpPr>
            <p:spPr bwMode="auto">
              <a:xfrm>
                <a:off x="618582" y="1486379"/>
                <a:ext cx="670184" cy="865873"/>
              </a:xfrm>
              <a:prstGeom prst="rect">
                <a:avLst/>
              </a:prstGeom>
              <a:solidFill>
                <a:srgbClr val="EEEFEF"/>
              </a:solidFill>
              <a:ln w="3175">
                <a:solidFill>
                  <a:srgbClr val="969696"/>
                </a:solidFill>
                <a:miter lim="800000"/>
                <a:headEnd/>
                <a:tailEnd/>
              </a:ln>
              <a:effec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181" name="図 180"/>
              <p:cNvPicPr>
                <a:picLocks noChangeAspect="1"/>
              </p:cNvPicPr>
              <p:nvPr/>
            </p:nvPicPr>
            <p:blipFill rotWithShape="1">
              <a:blip r:embed="rId2"/>
              <a:srcRect l="33929" t="3563" r="11592" b="57233"/>
              <a:stretch/>
            </p:blipFill>
            <p:spPr>
              <a:xfrm>
                <a:off x="733424" y="1631950"/>
                <a:ext cx="542925" cy="593726"/>
              </a:xfrm>
              <a:prstGeom prst="rect">
                <a:avLst/>
              </a:prstGeom>
            </p:spPr>
          </p:pic>
        </p:grpSp>
        <p:grpSp>
          <p:nvGrpSpPr>
            <p:cNvPr id="176" name="グループ化 175"/>
            <p:cNvGrpSpPr/>
            <p:nvPr/>
          </p:nvGrpSpPr>
          <p:grpSpPr>
            <a:xfrm>
              <a:off x="1359446" y="1486379"/>
              <a:ext cx="670184" cy="866296"/>
              <a:chOff x="618582" y="1486379"/>
              <a:chExt cx="670184" cy="866296"/>
            </a:xfrm>
          </p:grpSpPr>
          <p:sp>
            <p:nvSpPr>
              <p:cNvPr id="177" name="Rectangle 372"/>
              <p:cNvSpPr>
                <a:spLocks noChangeArrowheads="1"/>
              </p:cNvSpPr>
              <p:nvPr/>
            </p:nvSpPr>
            <p:spPr bwMode="auto">
              <a:xfrm>
                <a:off x="618582" y="1486379"/>
                <a:ext cx="670184" cy="865873"/>
              </a:xfrm>
              <a:prstGeom prst="rect">
                <a:avLst/>
              </a:prstGeom>
              <a:solidFill>
                <a:srgbClr val="EEEFEF"/>
              </a:solidFill>
              <a:ln w="3175">
                <a:solidFill>
                  <a:srgbClr val="969696"/>
                </a:solidFill>
                <a:miter lim="800000"/>
                <a:headEnd/>
                <a:tailEnd/>
              </a:ln>
              <a:effec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178" name="図 177"/>
              <p:cNvPicPr>
                <a:picLocks noChangeAspect="1"/>
              </p:cNvPicPr>
              <p:nvPr/>
            </p:nvPicPr>
            <p:blipFill rotWithShape="1">
              <a:blip r:embed="rId2"/>
              <a:srcRect l="15371" t="62475" r="45790" b="3772"/>
              <a:stretch/>
            </p:blipFill>
            <p:spPr>
              <a:xfrm>
                <a:off x="684213" y="1517650"/>
                <a:ext cx="387055" cy="511175"/>
              </a:xfrm>
              <a:prstGeom prst="rect">
                <a:avLst/>
              </a:prstGeom>
            </p:spPr>
          </p:pic>
          <p:pic>
            <p:nvPicPr>
              <p:cNvPr id="179" name="図 178"/>
              <p:cNvPicPr>
                <a:picLocks noChangeAspect="1"/>
              </p:cNvPicPr>
              <p:nvPr/>
            </p:nvPicPr>
            <p:blipFill rotWithShape="1">
              <a:blip r:embed="rId2"/>
              <a:srcRect l="55275" t="62475" r="9948" b="3772"/>
              <a:stretch/>
            </p:blipFill>
            <p:spPr>
              <a:xfrm>
                <a:off x="927101" y="1841500"/>
                <a:ext cx="346573" cy="511175"/>
              </a:xfrm>
              <a:prstGeom prst="rect">
                <a:avLst/>
              </a:prstGeom>
            </p:spPr>
          </p:pic>
        </p:grpSp>
      </p:grpSp>
      <p:grpSp>
        <p:nvGrpSpPr>
          <p:cNvPr id="201" name="グループ化 200"/>
          <p:cNvGrpSpPr/>
          <p:nvPr/>
        </p:nvGrpSpPr>
        <p:grpSpPr>
          <a:xfrm>
            <a:off x="3956142" y="1337251"/>
            <a:ext cx="1502488" cy="1204577"/>
            <a:chOff x="527142" y="1337251"/>
            <a:chExt cx="1502488" cy="1204577"/>
          </a:xfrm>
        </p:grpSpPr>
        <p:grpSp>
          <p:nvGrpSpPr>
            <p:cNvPr id="170" name="グループ化 169"/>
            <p:cNvGrpSpPr/>
            <p:nvPr/>
          </p:nvGrpSpPr>
          <p:grpSpPr>
            <a:xfrm>
              <a:off x="527142" y="1337251"/>
              <a:ext cx="1502488" cy="1204577"/>
              <a:chOff x="527142" y="1337251"/>
              <a:chExt cx="1502488" cy="1204577"/>
            </a:xfrm>
          </p:grpSpPr>
          <p:sp>
            <p:nvSpPr>
              <p:cNvPr id="49" name="Text Box 149"/>
              <p:cNvSpPr txBox="1">
                <a:spLocks noChangeArrowheads="1"/>
              </p:cNvSpPr>
              <p:nvPr/>
            </p:nvSpPr>
            <p:spPr bwMode="auto">
              <a:xfrm>
                <a:off x="527142" y="1337251"/>
                <a:ext cx="1042578"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オフブラック色（塗装）</a:t>
                </a:r>
              </a:p>
            </p:txBody>
          </p:sp>
          <p:sp>
            <p:nvSpPr>
              <p:cNvPr id="50" name="Text Box 371"/>
              <p:cNvSpPr txBox="1">
                <a:spLocks noChangeArrowheads="1"/>
              </p:cNvSpPr>
              <p:nvPr/>
            </p:nvSpPr>
            <p:spPr bwMode="auto">
              <a:xfrm>
                <a:off x="618582" y="2357162"/>
                <a:ext cx="520976"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a:t>
                </a:r>
                <a:r>
                  <a:rPr lang="ja-JP" altLang="en-US" kern="0" dirty="0">
                    <a:solidFill>
                      <a:srgbClr val="000000"/>
                    </a:solidFill>
                    <a:latin typeface="ＭＳ Ｐゴシック" panose="020B0600070205080204" pitchFamily="50" charset="-128"/>
                    <a:ea typeface="ＭＳ Ｐゴシック" panose="020B0600070205080204" pitchFamily="50" charset="-128"/>
                  </a:rPr>
                  <a:t>Ｎ</a:t>
                </a:r>
                <a:r>
                  <a:rPr lang="en-US" altLang="ja-JP" kern="0" dirty="0">
                    <a:solidFill>
                      <a:srgbClr val="000000"/>
                    </a:solidFill>
                    <a:latin typeface="ＭＳ Ｐゴシック" panose="020B0600070205080204" pitchFamily="50" charset="-128"/>
                    <a:ea typeface="ＭＳ Ｐゴシック" panose="020B0600070205080204" pitchFamily="50" charset="-128"/>
                  </a:rPr>
                  <a:t>2</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a:t>
                </a:r>
              </a:p>
            </p:txBody>
          </p:sp>
          <p:sp>
            <p:nvSpPr>
              <p:cNvPr id="63" name="Text Box 371"/>
              <p:cNvSpPr txBox="1">
                <a:spLocks noChangeArrowheads="1"/>
              </p:cNvSpPr>
              <p:nvPr/>
            </p:nvSpPr>
            <p:spPr bwMode="auto">
              <a:xfrm>
                <a:off x="1399052" y="2357162"/>
                <a:ext cx="5209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ハンドル（Ｎ</a:t>
                </a:r>
                <a:r>
                  <a:rPr lang="en-US" altLang="ja-JP" kern="0" dirty="0">
                    <a:solidFill>
                      <a:srgbClr val="000000"/>
                    </a:solidFill>
                    <a:latin typeface="ＭＳ Ｐゴシック" panose="020B0600070205080204" pitchFamily="50" charset="-128"/>
                    <a:ea typeface="ＭＳ Ｐゴシック" panose="020B0600070205080204" pitchFamily="50" charset="-128"/>
                  </a:rPr>
                  <a:t>2</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型）表示錠</a:t>
                </a:r>
              </a:p>
            </p:txBody>
          </p:sp>
          <p:sp>
            <p:nvSpPr>
              <p:cNvPr id="51" name="Rectangle 372"/>
              <p:cNvSpPr>
                <a:spLocks noChangeArrowheads="1"/>
              </p:cNvSpPr>
              <p:nvPr/>
            </p:nvSpPr>
            <p:spPr bwMode="auto">
              <a:xfrm>
                <a:off x="618582" y="1486379"/>
                <a:ext cx="670184" cy="865873"/>
              </a:xfrm>
              <a:prstGeom prst="rect">
                <a:avLst/>
              </a:prstGeom>
              <a:solidFill>
                <a:srgbClr val="EEEFEF"/>
              </a:solidFill>
              <a:ln w="3175">
                <a:solidFill>
                  <a:srgbClr val="969696"/>
                </a:solidFill>
                <a:miter lim="800000"/>
                <a:headEnd/>
                <a:tailEnd/>
              </a:ln>
              <a:effec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167" name="Rectangle 372"/>
              <p:cNvSpPr>
                <a:spLocks noChangeArrowheads="1"/>
              </p:cNvSpPr>
              <p:nvPr/>
            </p:nvSpPr>
            <p:spPr bwMode="auto">
              <a:xfrm>
                <a:off x="1359446" y="1486379"/>
                <a:ext cx="670184" cy="865873"/>
              </a:xfrm>
              <a:prstGeom prst="rect">
                <a:avLst/>
              </a:prstGeom>
              <a:solidFill>
                <a:srgbClr val="EEEFEF"/>
              </a:solidFill>
              <a:ln w="3175">
                <a:solidFill>
                  <a:srgbClr val="969696"/>
                </a:solidFill>
                <a:miter lim="800000"/>
                <a:headEnd/>
                <a:tailEnd/>
              </a:ln>
              <a:effec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pic>
          <p:nvPicPr>
            <p:cNvPr id="194" name="図 193"/>
            <p:cNvPicPr>
              <a:picLocks noChangeAspect="1"/>
            </p:cNvPicPr>
            <p:nvPr/>
          </p:nvPicPr>
          <p:blipFill rotWithShape="1">
            <a:blip r:embed="rId3"/>
            <a:srcRect l="32184" r="10445" b="61605"/>
            <a:stretch/>
          </p:blipFill>
          <p:spPr>
            <a:xfrm>
              <a:off x="699135" y="1623061"/>
              <a:ext cx="526069" cy="558166"/>
            </a:xfrm>
            <a:prstGeom prst="rect">
              <a:avLst/>
            </a:prstGeom>
          </p:spPr>
        </p:pic>
        <p:grpSp>
          <p:nvGrpSpPr>
            <p:cNvPr id="198" name="グループ化 197"/>
            <p:cNvGrpSpPr/>
            <p:nvPr/>
          </p:nvGrpSpPr>
          <p:grpSpPr>
            <a:xfrm>
              <a:off x="1413511" y="1513523"/>
              <a:ext cx="596265" cy="824864"/>
              <a:chOff x="1413511" y="1513523"/>
              <a:chExt cx="596265" cy="824864"/>
            </a:xfrm>
          </p:grpSpPr>
          <p:pic>
            <p:nvPicPr>
              <p:cNvPr id="199" name="図 198"/>
              <p:cNvPicPr>
                <a:picLocks noChangeAspect="1"/>
              </p:cNvPicPr>
              <p:nvPr/>
            </p:nvPicPr>
            <p:blipFill rotWithShape="1">
              <a:blip r:embed="rId3"/>
              <a:srcRect l="12968" t="64210" r="46417" b="2964"/>
              <a:stretch/>
            </p:blipFill>
            <p:spPr>
              <a:xfrm>
                <a:off x="1413511" y="1513523"/>
                <a:ext cx="372428" cy="477202"/>
              </a:xfrm>
              <a:prstGeom prst="rect">
                <a:avLst/>
              </a:prstGeom>
            </p:spPr>
          </p:pic>
          <p:pic>
            <p:nvPicPr>
              <p:cNvPr id="200" name="図 199"/>
              <p:cNvPicPr>
                <a:picLocks noChangeAspect="1"/>
              </p:cNvPicPr>
              <p:nvPr/>
            </p:nvPicPr>
            <p:blipFill rotWithShape="1">
              <a:blip r:embed="rId3"/>
              <a:srcRect l="56076" t="64210" r="3309" b="2964"/>
              <a:stretch/>
            </p:blipFill>
            <p:spPr>
              <a:xfrm>
                <a:off x="1637348" y="1861185"/>
                <a:ext cx="372428" cy="477202"/>
              </a:xfrm>
              <a:prstGeom prst="rect">
                <a:avLst/>
              </a:prstGeom>
            </p:spPr>
          </p:pic>
        </p:grpSp>
      </p:grpSp>
      <p:sp>
        <p:nvSpPr>
          <p:cNvPr id="213" name="テキスト ボックス 212"/>
          <p:cNvSpPr txBox="1"/>
          <p:nvPr/>
        </p:nvSpPr>
        <p:spPr>
          <a:xfrm>
            <a:off x="274899" y="3284984"/>
            <a:ext cx="123111" cy="1207062"/>
          </a:xfrm>
          <a:prstGeom prst="rect">
            <a:avLst/>
          </a:prstGeom>
          <a:noFill/>
        </p:spPr>
        <p:txBody>
          <a:bodyPr vert="eaVert" wrap="square" lIns="0" tIns="0" rIns="0" bIns="0" rtlCol="0">
            <a:spAutoFit/>
          </a:bodyPr>
          <a:lstStyle/>
          <a:p>
            <a:r>
              <a:rPr lang="ja-JP" altLang="en-US" sz="800" b="1" dirty="0">
                <a:latin typeface="ＭＳ Ｐゴシック" panose="020B0600070205080204" pitchFamily="50" charset="-128"/>
                <a:ea typeface="ＭＳ Ｐゴシック" panose="020B0600070205080204" pitchFamily="50" charset="-128"/>
              </a:rPr>
              <a:t>真鍮色（メッキ）</a:t>
            </a:r>
          </a:p>
        </p:txBody>
      </p:sp>
      <p:grpSp>
        <p:nvGrpSpPr>
          <p:cNvPr id="222" name="グループ化 221"/>
          <p:cNvGrpSpPr/>
          <p:nvPr/>
        </p:nvGrpSpPr>
        <p:grpSpPr>
          <a:xfrm>
            <a:off x="3851367" y="3284984"/>
            <a:ext cx="1607263" cy="1204577"/>
            <a:chOff x="2146392" y="3284984"/>
            <a:chExt cx="1607263" cy="1204577"/>
          </a:xfrm>
        </p:grpSpPr>
        <p:grpSp>
          <p:nvGrpSpPr>
            <p:cNvPr id="203" name="グループ化 202"/>
            <p:cNvGrpSpPr/>
            <p:nvPr/>
          </p:nvGrpSpPr>
          <p:grpSpPr>
            <a:xfrm>
              <a:off x="2146392" y="3284984"/>
              <a:ext cx="1607263" cy="1204577"/>
              <a:chOff x="422367" y="1337251"/>
              <a:chExt cx="1607263" cy="1204577"/>
            </a:xfrm>
          </p:grpSpPr>
          <p:sp>
            <p:nvSpPr>
              <p:cNvPr id="208" name="Text Box 149"/>
              <p:cNvSpPr txBox="1">
                <a:spLocks noChangeArrowheads="1"/>
              </p:cNvSpPr>
              <p:nvPr/>
            </p:nvSpPr>
            <p:spPr bwMode="auto">
              <a:xfrm>
                <a:off x="422367" y="1337251"/>
                <a:ext cx="1042578"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真鍮色（塗装）</a:t>
                </a:r>
              </a:p>
            </p:txBody>
          </p:sp>
          <p:sp>
            <p:nvSpPr>
              <p:cNvPr id="209" name="Text Box 371"/>
              <p:cNvSpPr txBox="1">
                <a:spLocks noChangeArrowheads="1"/>
              </p:cNvSpPr>
              <p:nvPr/>
            </p:nvSpPr>
            <p:spPr bwMode="auto">
              <a:xfrm>
                <a:off x="618582" y="2357162"/>
                <a:ext cx="520976"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a:t>
                </a:r>
                <a:r>
                  <a:rPr lang="ja-JP" altLang="en-US" kern="0" dirty="0">
                    <a:solidFill>
                      <a:srgbClr val="000000"/>
                    </a:solidFill>
                    <a:latin typeface="ＭＳ Ｐゴシック" panose="020B0600070205080204" pitchFamily="50" charset="-128"/>
                    <a:ea typeface="ＭＳ Ｐゴシック" panose="020B0600070205080204" pitchFamily="50" charset="-128"/>
                  </a:rPr>
                  <a:t>Ｎ</a:t>
                </a:r>
                <a:r>
                  <a:rPr lang="en-US" altLang="ja-JP" kern="0" dirty="0">
                    <a:solidFill>
                      <a:srgbClr val="000000"/>
                    </a:solidFill>
                    <a:latin typeface="ＭＳ Ｐゴシック" panose="020B0600070205080204" pitchFamily="50" charset="-128"/>
                    <a:ea typeface="ＭＳ Ｐゴシック" panose="020B0600070205080204" pitchFamily="50" charset="-128"/>
                  </a:rPr>
                  <a:t>2</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a:t>
                </a:r>
              </a:p>
            </p:txBody>
          </p:sp>
          <p:sp>
            <p:nvSpPr>
              <p:cNvPr id="210" name="Text Box 371"/>
              <p:cNvSpPr txBox="1">
                <a:spLocks noChangeArrowheads="1"/>
              </p:cNvSpPr>
              <p:nvPr/>
            </p:nvSpPr>
            <p:spPr bwMode="auto">
              <a:xfrm>
                <a:off x="1399052" y="2357162"/>
                <a:ext cx="52097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ハンドル（Ｎ</a:t>
                </a:r>
                <a:r>
                  <a:rPr lang="en-US" altLang="ja-JP" kern="0" dirty="0">
                    <a:solidFill>
                      <a:srgbClr val="000000"/>
                    </a:solidFill>
                    <a:latin typeface="ＭＳ Ｐゴシック" panose="020B0600070205080204" pitchFamily="50" charset="-128"/>
                    <a:ea typeface="ＭＳ Ｐゴシック" panose="020B0600070205080204" pitchFamily="50" charset="-128"/>
                  </a:rPr>
                  <a:t>2</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型）表示錠</a:t>
                </a:r>
              </a:p>
            </p:txBody>
          </p:sp>
          <p:sp>
            <p:nvSpPr>
              <p:cNvPr id="211" name="Rectangle 372"/>
              <p:cNvSpPr>
                <a:spLocks noChangeArrowheads="1"/>
              </p:cNvSpPr>
              <p:nvPr/>
            </p:nvSpPr>
            <p:spPr bwMode="auto">
              <a:xfrm>
                <a:off x="618582" y="1486379"/>
                <a:ext cx="670184" cy="865873"/>
              </a:xfrm>
              <a:prstGeom prst="rect">
                <a:avLst/>
              </a:prstGeom>
              <a:solidFill>
                <a:srgbClr val="EEEFEF"/>
              </a:solidFill>
              <a:ln w="3175">
                <a:solidFill>
                  <a:srgbClr val="969696"/>
                </a:solidFill>
                <a:miter lim="800000"/>
                <a:headEnd/>
                <a:tailEnd/>
              </a:ln>
              <a:effec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212" name="Rectangle 372"/>
              <p:cNvSpPr>
                <a:spLocks noChangeArrowheads="1"/>
              </p:cNvSpPr>
              <p:nvPr/>
            </p:nvSpPr>
            <p:spPr bwMode="auto">
              <a:xfrm>
                <a:off x="1359446" y="1486379"/>
                <a:ext cx="670184" cy="865873"/>
              </a:xfrm>
              <a:prstGeom prst="rect">
                <a:avLst/>
              </a:prstGeom>
              <a:solidFill>
                <a:srgbClr val="EEEFEF"/>
              </a:solidFill>
              <a:ln w="3175">
                <a:solidFill>
                  <a:srgbClr val="969696"/>
                </a:solidFill>
                <a:miter lim="800000"/>
                <a:headEnd/>
                <a:tailEnd/>
              </a:ln>
              <a:effec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pic>
          <p:nvPicPr>
            <p:cNvPr id="215" name="図 214"/>
            <p:cNvPicPr>
              <a:picLocks noChangeAspect="1"/>
            </p:cNvPicPr>
            <p:nvPr/>
          </p:nvPicPr>
          <p:blipFill rotWithShape="1">
            <a:blip r:embed="rId4"/>
            <a:srcRect l="31888" r="8811" b="62987"/>
            <a:stretch/>
          </p:blipFill>
          <p:spPr>
            <a:xfrm>
              <a:off x="2443162" y="3581400"/>
              <a:ext cx="504825" cy="542926"/>
            </a:xfrm>
            <a:prstGeom prst="rect">
              <a:avLst/>
            </a:prstGeom>
          </p:spPr>
        </p:pic>
        <p:grpSp>
          <p:nvGrpSpPr>
            <p:cNvPr id="219" name="グループ化 218"/>
            <p:cNvGrpSpPr/>
            <p:nvPr/>
          </p:nvGrpSpPr>
          <p:grpSpPr>
            <a:xfrm>
              <a:off x="3150133" y="3462337"/>
              <a:ext cx="588429" cy="814388"/>
              <a:chOff x="3150133" y="3462337"/>
              <a:chExt cx="588429" cy="814388"/>
            </a:xfrm>
          </p:grpSpPr>
          <p:pic>
            <p:nvPicPr>
              <p:cNvPr id="220" name="図 219"/>
              <p:cNvPicPr>
                <a:picLocks noChangeAspect="1"/>
              </p:cNvPicPr>
              <p:nvPr/>
            </p:nvPicPr>
            <p:blipFill rotWithShape="1">
              <a:blip r:embed="rId4"/>
              <a:srcRect l="12867" t="62338" r="47102" b="5844"/>
              <a:stretch/>
            </p:blipFill>
            <p:spPr>
              <a:xfrm>
                <a:off x="3150133" y="3462337"/>
                <a:ext cx="340779" cy="466725"/>
              </a:xfrm>
              <a:prstGeom prst="rect">
                <a:avLst/>
              </a:prstGeom>
            </p:spPr>
          </p:pic>
          <p:pic>
            <p:nvPicPr>
              <p:cNvPr id="221" name="図 220"/>
              <p:cNvPicPr>
                <a:picLocks noChangeAspect="1"/>
              </p:cNvPicPr>
              <p:nvPr/>
            </p:nvPicPr>
            <p:blipFill rotWithShape="1">
              <a:blip r:embed="rId4"/>
              <a:srcRect l="59860" t="62338" r="109" b="5844"/>
              <a:stretch/>
            </p:blipFill>
            <p:spPr>
              <a:xfrm>
                <a:off x="3397783" y="3810000"/>
                <a:ext cx="340779" cy="466725"/>
              </a:xfrm>
              <a:prstGeom prst="rect">
                <a:avLst/>
              </a:prstGeom>
            </p:spPr>
          </p:pic>
        </p:grpSp>
      </p:grpSp>
      <p:grpSp>
        <p:nvGrpSpPr>
          <p:cNvPr id="223" name="グループ化 222"/>
          <p:cNvGrpSpPr/>
          <p:nvPr/>
        </p:nvGrpSpPr>
        <p:grpSpPr>
          <a:xfrm>
            <a:off x="632093" y="1373446"/>
            <a:ext cx="1380302" cy="986745"/>
            <a:chOff x="8213993" y="3364171"/>
            <a:chExt cx="1380302" cy="986745"/>
          </a:xfrm>
        </p:grpSpPr>
        <p:grpSp>
          <p:nvGrpSpPr>
            <p:cNvPr id="224" name="グループ化 223"/>
            <p:cNvGrpSpPr/>
            <p:nvPr/>
          </p:nvGrpSpPr>
          <p:grpSpPr>
            <a:xfrm>
              <a:off x="8213993" y="3475199"/>
              <a:ext cx="670184" cy="785316"/>
              <a:chOff x="2289808" y="1486379"/>
              <a:chExt cx="670184" cy="785316"/>
            </a:xfrm>
          </p:grpSpPr>
          <p:sp>
            <p:nvSpPr>
              <p:cNvPr id="230" name="Text Box 371"/>
              <p:cNvSpPr txBox="1">
                <a:spLocks noChangeArrowheads="1"/>
              </p:cNvSpPr>
              <p:nvPr/>
            </p:nvSpPr>
            <p:spPr bwMode="auto">
              <a:xfrm>
                <a:off x="2289808" y="2179362"/>
                <a:ext cx="622638"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ハンドル（</a:t>
                </a:r>
                <a:r>
                  <a:rPr lang="en-US" altLang="ja-JP" kern="0" dirty="0">
                    <a:solidFill>
                      <a:srgbClr val="000000"/>
                    </a:solidFill>
                    <a:latin typeface="ＭＳ Ｐゴシック" panose="020B0600070205080204" pitchFamily="50" charset="-128"/>
                    <a:ea typeface="ＭＳ Ｐゴシック" panose="020B0600070205080204" pitchFamily="50" charset="-128"/>
                  </a:rPr>
                  <a:t>B2</a:t>
                </a:r>
                <a:r>
                  <a:rPr lang="ja-JP" altLang="en-US" kern="0" dirty="0">
                    <a:solidFill>
                      <a:srgbClr val="000000"/>
                    </a:solidFill>
                    <a:latin typeface="ＭＳ Ｐゴシック" panose="020B0600070205080204" pitchFamily="50" charset="-128"/>
                    <a:ea typeface="ＭＳ Ｐゴシック" panose="020B0600070205080204" pitchFamily="50" charset="-128"/>
                  </a:rPr>
                  <a:t>型）</a:t>
                </a:r>
              </a:p>
            </p:txBody>
          </p:sp>
          <p:sp>
            <p:nvSpPr>
              <p:cNvPr id="231" name="Rectangle 372"/>
              <p:cNvSpPr>
                <a:spLocks noChangeArrowheads="1"/>
              </p:cNvSpPr>
              <p:nvPr/>
            </p:nvSpPr>
            <p:spPr bwMode="auto">
              <a:xfrm>
                <a:off x="2289808" y="1486379"/>
                <a:ext cx="670184" cy="658651"/>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sp>
          <p:nvSpPr>
            <p:cNvPr id="225" name="Text Box 149"/>
            <p:cNvSpPr txBox="1">
              <a:spLocks noChangeArrowheads="1"/>
            </p:cNvSpPr>
            <p:nvPr/>
          </p:nvSpPr>
          <p:spPr bwMode="auto">
            <a:xfrm>
              <a:off x="8213993" y="3364171"/>
              <a:ext cx="69089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オフブラック色（塗装）</a:t>
              </a:r>
            </a:p>
          </p:txBody>
        </p:sp>
        <p:pic>
          <p:nvPicPr>
            <p:cNvPr id="226" name="図 225"/>
            <p:cNvPicPr>
              <a:picLocks noChangeAspect="1"/>
            </p:cNvPicPr>
            <p:nvPr/>
          </p:nvPicPr>
          <p:blipFill>
            <a:blip r:embed="rId5"/>
            <a:stretch>
              <a:fillRect/>
            </a:stretch>
          </p:blipFill>
          <p:spPr>
            <a:xfrm>
              <a:off x="8468843" y="3497661"/>
              <a:ext cx="235346" cy="584924"/>
            </a:xfrm>
            <a:prstGeom prst="rect">
              <a:avLst/>
            </a:prstGeom>
          </p:spPr>
        </p:pic>
        <p:sp>
          <p:nvSpPr>
            <p:cNvPr id="227" name="Rectangle 372"/>
            <p:cNvSpPr>
              <a:spLocks noChangeArrowheads="1"/>
            </p:cNvSpPr>
            <p:nvPr/>
          </p:nvSpPr>
          <p:spPr bwMode="auto">
            <a:xfrm>
              <a:off x="8924111" y="3475199"/>
              <a:ext cx="670184" cy="658651"/>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28" name="図 227"/>
            <p:cNvPicPr>
              <a:picLocks noChangeAspect="1"/>
            </p:cNvPicPr>
            <p:nvPr/>
          </p:nvPicPr>
          <p:blipFill>
            <a:blip r:embed="rId6"/>
            <a:stretch>
              <a:fillRect/>
            </a:stretch>
          </p:blipFill>
          <p:spPr>
            <a:xfrm>
              <a:off x="9161293" y="3506470"/>
              <a:ext cx="248707" cy="601980"/>
            </a:xfrm>
            <a:prstGeom prst="rect">
              <a:avLst/>
            </a:prstGeom>
          </p:spPr>
        </p:pic>
        <p:sp>
          <p:nvSpPr>
            <p:cNvPr id="229" name="Text Box 371"/>
            <p:cNvSpPr txBox="1">
              <a:spLocks noChangeArrowheads="1"/>
            </p:cNvSpPr>
            <p:nvPr/>
          </p:nvSpPr>
          <p:spPr bwMode="auto">
            <a:xfrm>
              <a:off x="8961631" y="4166250"/>
              <a:ext cx="54622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ハンドル（</a:t>
              </a:r>
              <a:r>
                <a:rPr lang="en-US" altLang="ja-JP" kern="0" dirty="0">
                  <a:solidFill>
                    <a:srgbClr val="000000"/>
                  </a:solidFill>
                  <a:latin typeface="ＭＳ Ｐゴシック" panose="020B0600070205080204" pitchFamily="50" charset="-128"/>
                  <a:ea typeface="ＭＳ Ｐゴシック" panose="020B0600070205080204" pitchFamily="50" charset="-128"/>
                </a:rPr>
                <a:t>B2</a:t>
              </a:r>
              <a:r>
                <a:rPr lang="ja-JP" altLang="en-US" kern="0" dirty="0">
                  <a:solidFill>
                    <a:srgbClr val="000000"/>
                  </a:solidFill>
                  <a:latin typeface="ＭＳ Ｐゴシック" panose="020B0600070205080204" pitchFamily="50" charset="-128"/>
                  <a:ea typeface="ＭＳ Ｐゴシック" panose="020B0600070205080204" pitchFamily="50" charset="-128"/>
                </a:rPr>
                <a:t>型）</a:t>
              </a: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nvGrpSpPr>
          <p:cNvPr id="232" name="グループ化 231"/>
          <p:cNvGrpSpPr/>
          <p:nvPr/>
        </p:nvGrpSpPr>
        <p:grpSpPr>
          <a:xfrm>
            <a:off x="613042" y="3321351"/>
            <a:ext cx="1424753" cy="950577"/>
            <a:chOff x="8194942" y="4569126"/>
            <a:chExt cx="1424753" cy="950577"/>
          </a:xfrm>
        </p:grpSpPr>
        <p:grpSp>
          <p:nvGrpSpPr>
            <p:cNvPr id="233" name="グループ化 232"/>
            <p:cNvGrpSpPr/>
            <p:nvPr/>
          </p:nvGrpSpPr>
          <p:grpSpPr>
            <a:xfrm>
              <a:off x="8194942" y="4680155"/>
              <a:ext cx="670185" cy="749824"/>
              <a:chOff x="2289807" y="3370784"/>
              <a:chExt cx="670185" cy="1033108"/>
            </a:xfrm>
          </p:grpSpPr>
          <p:sp>
            <p:nvSpPr>
              <p:cNvPr id="239" name="Text Box 371"/>
              <p:cNvSpPr txBox="1">
                <a:spLocks noChangeArrowheads="1"/>
              </p:cNvSpPr>
              <p:nvPr/>
            </p:nvSpPr>
            <p:spPr bwMode="auto">
              <a:xfrm>
                <a:off x="2289807" y="4311559"/>
                <a:ext cx="61231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lang="ja-JP" altLang="en-US" kern="0" noProof="0" dirty="0">
                    <a:solidFill>
                      <a:srgbClr val="000000"/>
                    </a:solidFill>
                    <a:latin typeface="ＭＳ Ｐゴシック" panose="020B0600070205080204" pitchFamily="50" charset="-128"/>
                    <a:ea typeface="ＭＳ Ｐゴシック" panose="020B0600070205080204" pitchFamily="50" charset="-128"/>
                  </a:rPr>
                  <a:t>ハンドル</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a:t>
                </a:r>
                <a:r>
                  <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B2</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a:t>
                </a:r>
              </a:p>
            </p:txBody>
          </p:sp>
          <p:sp>
            <p:nvSpPr>
              <p:cNvPr id="240" name="Rectangle 372"/>
              <p:cNvSpPr>
                <a:spLocks noChangeArrowheads="1"/>
              </p:cNvSpPr>
              <p:nvPr/>
            </p:nvSpPr>
            <p:spPr bwMode="auto">
              <a:xfrm>
                <a:off x="2289808" y="3370784"/>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sp>
          <p:nvSpPr>
            <p:cNvPr id="234" name="Text Box 149"/>
            <p:cNvSpPr txBox="1">
              <a:spLocks noChangeArrowheads="1"/>
            </p:cNvSpPr>
            <p:nvPr/>
          </p:nvSpPr>
          <p:spPr bwMode="auto">
            <a:xfrm>
              <a:off x="8281812" y="4569126"/>
              <a:ext cx="49372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真鍮色（メッキ）</a:t>
              </a:r>
            </a:p>
          </p:txBody>
        </p:sp>
        <p:sp>
          <p:nvSpPr>
            <p:cNvPr id="235" name="Rectangle 372"/>
            <p:cNvSpPr>
              <a:spLocks noChangeArrowheads="1"/>
            </p:cNvSpPr>
            <p:nvPr/>
          </p:nvSpPr>
          <p:spPr bwMode="auto">
            <a:xfrm>
              <a:off x="8949511" y="4680155"/>
              <a:ext cx="670184" cy="628446"/>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236" name="Text Box 371"/>
            <p:cNvSpPr txBox="1">
              <a:spLocks noChangeArrowheads="1"/>
            </p:cNvSpPr>
            <p:nvPr/>
          </p:nvSpPr>
          <p:spPr bwMode="auto">
            <a:xfrm>
              <a:off x="8987031" y="5335037"/>
              <a:ext cx="54622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ハンドル（</a:t>
              </a:r>
              <a:r>
                <a:rPr lang="en-US" altLang="ja-JP" kern="0" dirty="0">
                  <a:solidFill>
                    <a:srgbClr val="000000"/>
                  </a:solidFill>
                  <a:latin typeface="ＭＳ Ｐゴシック" panose="020B0600070205080204" pitchFamily="50" charset="-128"/>
                  <a:ea typeface="ＭＳ Ｐゴシック" panose="020B0600070205080204" pitchFamily="50" charset="-128"/>
                </a:rPr>
                <a:t>B2</a:t>
              </a:r>
              <a:r>
                <a:rPr lang="ja-JP" altLang="en-US" kern="0" dirty="0">
                  <a:solidFill>
                    <a:srgbClr val="000000"/>
                  </a:solidFill>
                  <a:latin typeface="ＭＳ Ｐゴシック" panose="020B0600070205080204" pitchFamily="50" charset="-128"/>
                  <a:ea typeface="ＭＳ Ｐゴシック" panose="020B0600070205080204" pitchFamily="50" charset="-128"/>
                </a:rPr>
                <a:t>型）</a:t>
              </a: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37" name="図 236"/>
            <p:cNvPicPr>
              <a:picLocks noChangeAspect="1"/>
            </p:cNvPicPr>
            <p:nvPr/>
          </p:nvPicPr>
          <p:blipFill>
            <a:blip r:embed="rId7"/>
            <a:stretch>
              <a:fillRect/>
            </a:stretch>
          </p:blipFill>
          <p:spPr>
            <a:xfrm>
              <a:off x="8446565" y="4716342"/>
              <a:ext cx="232863" cy="581523"/>
            </a:xfrm>
            <a:prstGeom prst="rect">
              <a:avLst/>
            </a:prstGeom>
          </p:spPr>
        </p:pic>
        <p:pic>
          <p:nvPicPr>
            <p:cNvPr id="238" name="図 237"/>
            <p:cNvPicPr>
              <a:picLocks noChangeAspect="1"/>
            </p:cNvPicPr>
            <p:nvPr/>
          </p:nvPicPr>
          <p:blipFill>
            <a:blip r:embed="rId8"/>
            <a:stretch>
              <a:fillRect/>
            </a:stretch>
          </p:blipFill>
          <p:spPr>
            <a:xfrm>
              <a:off x="9199393" y="4700270"/>
              <a:ext cx="246084" cy="595630"/>
            </a:xfrm>
            <a:prstGeom prst="rect">
              <a:avLst/>
            </a:prstGeom>
          </p:spPr>
        </p:pic>
      </p:grpSp>
      <p:sp>
        <p:nvSpPr>
          <p:cNvPr id="241" name="テキスト ボックス 240"/>
          <p:cNvSpPr txBox="1"/>
          <p:nvPr/>
        </p:nvSpPr>
        <p:spPr>
          <a:xfrm>
            <a:off x="1136576" y="785554"/>
            <a:ext cx="307777" cy="153888"/>
          </a:xfrm>
          <a:prstGeom prst="rect">
            <a:avLst/>
          </a:prstGeom>
          <a:noFill/>
        </p:spPr>
        <p:txBody>
          <a:bodyPr wrap="square" lIns="0" tIns="0" rIns="0" bIns="0" rtlCol="0">
            <a:spAutoFit/>
          </a:bodyPr>
          <a:lstStyle/>
          <a:p>
            <a:r>
              <a:rPr lang="en-US" altLang="ja-JP" sz="1000" dirty="0">
                <a:latin typeface="ＭＳ Ｐゴシック" panose="020B0600070205080204" pitchFamily="50" charset="-128"/>
                <a:ea typeface="ＭＳ Ｐゴシック" panose="020B0600070205080204" pitchFamily="50" charset="-128"/>
              </a:rPr>
              <a:t>B2</a:t>
            </a:r>
            <a:r>
              <a:rPr kumimoji="1" lang="ja-JP" altLang="en-US" sz="1000" dirty="0">
                <a:latin typeface="ＭＳ Ｐゴシック" panose="020B0600070205080204" pitchFamily="50" charset="-128"/>
                <a:ea typeface="ＭＳ Ｐゴシック" panose="020B0600070205080204" pitchFamily="50" charset="-128"/>
              </a:rPr>
              <a:t>型</a:t>
            </a:r>
          </a:p>
        </p:txBody>
      </p:sp>
    </p:spTree>
    <p:extLst>
      <p:ext uri="{BB962C8B-B14F-4D97-AF65-F5344CB8AC3E}">
        <p14:creationId xmlns:p14="http://schemas.microsoft.com/office/powerpoint/2010/main" val="2850803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18"/>
          <p:cNvSpPr>
            <a:spLocks noGrp="1"/>
          </p:cNvSpPr>
          <p:nvPr>
            <p:ph type="title" idx="4294967295"/>
          </p:nvPr>
        </p:nvSpPr>
        <p:spPr>
          <a:xfrm>
            <a:off x="-192439" y="-485077"/>
            <a:ext cx="3245162" cy="417513"/>
          </a:xfrm>
        </p:spPr>
        <p:txBody>
          <a:bodyPr>
            <a:normAutofit/>
          </a:bodyPr>
          <a:lstStyle/>
          <a:p>
            <a:r>
              <a:rPr kumimoji="1" lang="ja-JP" altLang="en-US" sz="1400" dirty="0"/>
              <a:t>ハンドル</a:t>
            </a:r>
          </a:p>
        </p:txBody>
      </p:sp>
      <p:sp>
        <p:nvSpPr>
          <p:cNvPr id="191" name="テキスト ボックス 190"/>
          <p:cNvSpPr txBox="1"/>
          <p:nvPr/>
        </p:nvSpPr>
        <p:spPr>
          <a:xfrm>
            <a:off x="116609" y="950320"/>
            <a:ext cx="307777" cy="947375"/>
          </a:xfrm>
          <a:prstGeom prst="rect">
            <a:avLst/>
          </a:prstGeom>
          <a:noFill/>
        </p:spPr>
        <p:txBody>
          <a:bodyPr vert="eaVert" wrap="square" lIns="0" tIns="0" rIns="0" bIns="0" rtlCol="0">
            <a:spAutoFit/>
          </a:bodyPr>
          <a:lstStyle/>
          <a:p>
            <a:r>
              <a:rPr kumimoji="1" lang="ja-JP" altLang="en-US" sz="1000" dirty="0">
                <a:latin typeface="ＭＳ Ｐゴシック" panose="020B0600070205080204" pitchFamily="50" charset="-128"/>
                <a:ea typeface="ＭＳ Ｐゴシック" panose="020B0600070205080204" pitchFamily="50" charset="-128"/>
              </a:rPr>
              <a:t>サテンシルバー色</a:t>
            </a:r>
            <a:endParaRPr kumimoji="1" lang="en-US" altLang="ja-JP" sz="1000" dirty="0">
              <a:latin typeface="ＭＳ Ｐゴシック" panose="020B0600070205080204" pitchFamily="50" charset="-128"/>
              <a:ea typeface="ＭＳ Ｐゴシック" panose="020B0600070205080204" pitchFamily="50" charset="-128"/>
            </a:endParaRPr>
          </a:p>
          <a:p>
            <a:r>
              <a:rPr kumimoji="1" lang="ja-JP" altLang="en-US" sz="1000" dirty="0">
                <a:latin typeface="ＭＳ Ｐゴシック" panose="020B0600070205080204" pitchFamily="50" charset="-128"/>
                <a:ea typeface="ＭＳ Ｐゴシック" panose="020B0600070205080204" pitchFamily="50" charset="-128"/>
              </a:rPr>
              <a:t>（メッキ）</a:t>
            </a:r>
          </a:p>
        </p:txBody>
      </p:sp>
      <p:sp>
        <p:nvSpPr>
          <p:cNvPr id="192" name="テキスト ボックス 191"/>
          <p:cNvSpPr txBox="1"/>
          <p:nvPr/>
        </p:nvSpPr>
        <p:spPr>
          <a:xfrm>
            <a:off x="1190021" y="647054"/>
            <a:ext cx="307777" cy="153888"/>
          </a:xfrm>
          <a:prstGeom prst="rect">
            <a:avLst/>
          </a:prstGeom>
          <a:noFill/>
        </p:spPr>
        <p:txBody>
          <a:bodyPr wrap="square" lIns="0" tIns="0" rIns="0" bIns="0" rtlCol="0">
            <a:spAutoFit/>
          </a:bodyPr>
          <a:lstStyle/>
          <a:p>
            <a:r>
              <a:rPr lang="ja-JP" altLang="en-US" sz="1000" dirty="0">
                <a:latin typeface="ＭＳ Ｐゴシック" panose="020B0600070205080204" pitchFamily="50" charset="-128"/>
                <a:ea typeface="ＭＳ Ｐゴシック" panose="020B0600070205080204" pitchFamily="50" charset="-128"/>
              </a:rPr>
              <a:t>Ｐ</a:t>
            </a:r>
            <a:r>
              <a:rPr kumimoji="1" lang="ja-JP" altLang="en-US" sz="1000" dirty="0">
                <a:latin typeface="ＭＳ Ｐゴシック" panose="020B0600070205080204" pitchFamily="50" charset="-128"/>
                <a:ea typeface="ＭＳ Ｐゴシック" panose="020B0600070205080204" pitchFamily="50" charset="-128"/>
              </a:rPr>
              <a:t>１型</a:t>
            </a:r>
          </a:p>
        </p:txBody>
      </p:sp>
      <p:cxnSp>
        <p:nvCxnSpPr>
          <p:cNvPr id="193" name="直線コネクタ 192"/>
          <p:cNvCxnSpPr/>
          <p:nvPr/>
        </p:nvCxnSpPr>
        <p:spPr>
          <a:xfrm>
            <a:off x="508296" y="693222"/>
            <a:ext cx="0" cy="5979600"/>
          </a:xfrm>
          <a:prstGeom prst="line">
            <a:avLst/>
          </a:prstGeom>
        </p:spPr>
        <p:style>
          <a:lnRef idx="1">
            <a:schemeClr val="accent1"/>
          </a:lnRef>
          <a:fillRef idx="0">
            <a:schemeClr val="accent1"/>
          </a:fillRef>
          <a:effectRef idx="0">
            <a:schemeClr val="accent1"/>
          </a:effectRef>
          <a:fontRef idx="minor">
            <a:schemeClr val="tx1"/>
          </a:fontRef>
        </p:style>
      </p:cxnSp>
      <p:sp>
        <p:nvSpPr>
          <p:cNvPr id="195" name="テキスト ボックス 194"/>
          <p:cNvSpPr txBox="1"/>
          <p:nvPr/>
        </p:nvSpPr>
        <p:spPr>
          <a:xfrm>
            <a:off x="116609" y="2134730"/>
            <a:ext cx="307777" cy="947375"/>
          </a:xfrm>
          <a:prstGeom prst="rect">
            <a:avLst/>
          </a:prstGeom>
          <a:noFill/>
        </p:spPr>
        <p:txBody>
          <a:bodyPr vert="eaVert" wrap="square" lIns="0" tIns="0" rIns="0" bIns="0" rtlCol="0">
            <a:spAutoFit/>
          </a:bodyPr>
          <a:lstStyle/>
          <a:p>
            <a:r>
              <a:rPr kumimoji="1" lang="ja-JP" altLang="en-US" sz="1000" dirty="0">
                <a:latin typeface="ＭＳ Ｐゴシック" panose="020B0600070205080204" pitchFamily="50" charset="-128"/>
                <a:ea typeface="ＭＳ Ｐゴシック" panose="020B0600070205080204" pitchFamily="50" charset="-128"/>
              </a:rPr>
              <a:t>サテンシルバー色</a:t>
            </a:r>
            <a:endParaRPr kumimoji="1" lang="en-US" altLang="ja-JP" sz="1000" dirty="0">
              <a:latin typeface="ＭＳ Ｐゴシック" panose="020B0600070205080204" pitchFamily="50" charset="-128"/>
              <a:ea typeface="ＭＳ Ｐゴシック" panose="020B0600070205080204" pitchFamily="50" charset="-128"/>
            </a:endParaRPr>
          </a:p>
          <a:p>
            <a:r>
              <a:rPr kumimoji="1" lang="ja-JP" altLang="en-US" sz="1000" dirty="0">
                <a:latin typeface="ＭＳ Ｐゴシック" panose="020B0600070205080204" pitchFamily="50" charset="-128"/>
                <a:ea typeface="ＭＳ Ｐゴシック" panose="020B0600070205080204" pitchFamily="50" charset="-128"/>
              </a:rPr>
              <a:t>（塗装）</a:t>
            </a:r>
          </a:p>
        </p:txBody>
      </p:sp>
      <p:sp>
        <p:nvSpPr>
          <p:cNvPr id="196" name="テキスト ボックス 195"/>
          <p:cNvSpPr txBox="1"/>
          <p:nvPr/>
        </p:nvSpPr>
        <p:spPr>
          <a:xfrm>
            <a:off x="2861247" y="647054"/>
            <a:ext cx="307777" cy="153888"/>
          </a:xfrm>
          <a:prstGeom prst="rect">
            <a:avLst/>
          </a:prstGeom>
          <a:noFill/>
        </p:spPr>
        <p:txBody>
          <a:bodyPr wrap="square" lIns="0" tIns="0" rIns="0" bIns="0" rtlCol="0">
            <a:spAutoFit/>
          </a:bodyPr>
          <a:lstStyle/>
          <a:p>
            <a:r>
              <a:rPr lang="ja-JP" altLang="en-US" sz="1000" dirty="0">
                <a:latin typeface="ＭＳ Ｐゴシック" panose="020B0600070205080204" pitchFamily="50" charset="-128"/>
                <a:ea typeface="ＭＳ Ｐゴシック" panose="020B0600070205080204" pitchFamily="50" charset="-128"/>
              </a:rPr>
              <a:t>Ｐ</a:t>
            </a:r>
            <a:r>
              <a:rPr kumimoji="1" lang="ja-JP" altLang="en-US" sz="1000" dirty="0">
                <a:latin typeface="ＭＳ Ｐゴシック" panose="020B0600070205080204" pitchFamily="50" charset="-128"/>
                <a:ea typeface="ＭＳ Ｐゴシック" panose="020B0600070205080204" pitchFamily="50" charset="-128"/>
              </a:rPr>
              <a:t>２型</a:t>
            </a:r>
          </a:p>
        </p:txBody>
      </p:sp>
      <p:sp>
        <p:nvSpPr>
          <p:cNvPr id="197" name="テキスト ボックス 196"/>
          <p:cNvSpPr txBox="1"/>
          <p:nvPr/>
        </p:nvSpPr>
        <p:spPr>
          <a:xfrm>
            <a:off x="4532473" y="647054"/>
            <a:ext cx="307777" cy="153888"/>
          </a:xfrm>
          <a:prstGeom prst="rect">
            <a:avLst/>
          </a:prstGeom>
          <a:noFill/>
        </p:spPr>
        <p:txBody>
          <a:bodyPr wrap="square" lIns="0" tIns="0" rIns="0" bIns="0" rtlCol="0">
            <a:spAutoFit/>
          </a:bodyPr>
          <a:lstStyle/>
          <a:p>
            <a:r>
              <a:rPr kumimoji="1" lang="ja-JP" altLang="en-US" sz="1000" dirty="0">
                <a:latin typeface="ＭＳ Ｐゴシック" panose="020B0600070205080204" pitchFamily="50" charset="-128"/>
                <a:ea typeface="ＭＳ Ｐゴシック" panose="020B0600070205080204" pitchFamily="50" charset="-128"/>
              </a:rPr>
              <a:t>Ｐ３型</a:t>
            </a:r>
          </a:p>
        </p:txBody>
      </p:sp>
      <p:cxnSp>
        <p:nvCxnSpPr>
          <p:cNvPr id="202" name="直線コネクタ 201"/>
          <p:cNvCxnSpPr/>
          <p:nvPr/>
        </p:nvCxnSpPr>
        <p:spPr>
          <a:xfrm>
            <a:off x="2179522" y="693222"/>
            <a:ext cx="0" cy="597960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204" name="直線コネクタ 203"/>
          <p:cNvCxnSpPr/>
          <p:nvPr/>
        </p:nvCxnSpPr>
        <p:spPr>
          <a:xfrm>
            <a:off x="3850748" y="693222"/>
            <a:ext cx="0" cy="597960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sp>
        <p:nvSpPr>
          <p:cNvPr id="205" name="テキスト ボックス 204"/>
          <p:cNvSpPr txBox="1"/>
          <p:nvPr/>
        </p:nvSpPr>
        <p:spPr>
          <a:xfrm>
            <a:off x="116609" y="3381657"/>
            <a:ext cx="307777" cy="822341"/>
          </a:xfrm>
          <a:prstGeom prst="rect">
            <a:avLst/>
          </a:prstGeom>
          <a:noFill/>
        </p:spPr>
        <p:txBody>
          <a:bodyPr vert="eaVert" wrap="square" lIns="0" tIns="0" rIns="0" bIns="0" rtlCol="0">
            <a:spAutoFit/>
          </a:bodyPr>
          <a:lstStyle/>
          <a:p>
            <a:r>
              <a:rPr kumimoji="1" lang="ja-JP" altLang="en-US" sz="1000" dirty="0">
                <a:latin typeface="ＭＳ Ｐゴシック" panose="020B0600070205080204" pitchFamily="50" charset="-128"/>
                <a:ea typeface="ＭＳ Ｐゴシック" panose="020B0600070205080204" pitchFamily="50" charset="-128"/>
              </a:rPr>
              <a:t>オフブラック色</a:t>
            </a:r>
            <a:endParaRPr kumimoji="1" lang="en-US" altLang="ja-JP" sz="1000" dirty="0">
              <a:latin typeface="ＭＳ Ｐゴシック" panose="020B0600070205080204" pitchFamily="50" charset="-128"/>
              <a:ea typeface="ＭＳ Ｐゴシック" panose="020B0600070205080204" pitchFamily="50" charset="-128"/>
            </a:endParaRPr>
          </a:p>
          <a:p>
            <a:r>
              <a:rPr kumimoji="1" lang="ja-JP" altLang="en-US" sz="1000" dirty="0">
                <a:latin typeface="ＭＳ Ｐゴシック" panose="020B0600070205080204" pitchFamily="50" charset="-128"/>
                <a:ea typeface="ＭＳ Ｐゴシック" panose="020B0600070205080204" pitchFamily="50" charset="-128"/>
              </a:rPr>
              <a:t>（塗装）</a:t>
            </a:r>
          </a:p>
        </p:txBody>
      </p:sp>
      <p:sp>
        <p:nvSpPr>
          <p:cNvPr id="206" name="Text Box 149"/>
          <p:cNvSpPr txBox="1">
            <a:spLocks noChangeArrowheads="1"/>
          </p:cNvSpPr>
          <p:nvPr/>
        </p:nvSpPr>
        <p:spPr bwMode="auto">
          <a:xfrm>
            <a:off x="618582" y="2018370"/>
            <a:ext cx="81592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サテンシルバー色（塗装）</a:t>
            </a:r>
          </a:p>
        </p:txBody>
      </p:sp>
      <p:sp>
        <p:nvSpPr>
          <p:cNvPr id="207" name="Text Box 149"/>
          <p:cNvSpPr txBox="1">
            <a:spLocks noChangeArrowheads="1"/>
          </p:cNvSpPr>
          <p:nvPr/>
        </p:nvSpPr>
        <p:spPr bwMode="auto">
          <a:xfrm>
            <a:off x="618582" y="833118"/>
            <a:ext cx="873637"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サテンシルバー色（メッキ）</a:t>
            </a:r>
          </a:p>
        </p:txBody>
      </p:sp>
      <p:grpSp>
        <p:nvGrpSpPr>
          <p:cNvPr id="214" name="グループ化 213"/>
          <p:cNvGrpSpPr/>
          <p:nvPr/>
        </p:nvGrpSpPr>
        <p:grpSpPr>
          <a:xfrm>
            <a:off x="618582" y="944146"/>
            <a:ext cx="670184" cy="963116"/>
            <a:chOff x="618582" y="1486379"/>
            <a:chExt cx="670184" cy="963116"/>
          </a:xfrm>
        </p:grpSpPr>
        <p:sp>
          <p:nvSpPr>
            <p:cNvPr id="216" name="Text Box 371"/>
            <p:cNvSpPr txBox="1">
              <a:spLocks noChangeArrowheads="1"/>
            </p:cNvSpPr>
            <p:nvPr/>
          </p:nvSpPr>
          <p:spPr bwMode="auto">
            <a:xfrm>
              <a:off x="618582" y="2357162"/>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ハンドル（Ｐ１型）</a:t>
              </a:r>
            </a:p>
          </p:txBody>
        </p:sp>
        <p:sp>
          <p:nvSpPr>
            <p:cNvPr id="217" name="Rectangle 372"/>
            <p:cNvSpPr>
              <a:spLocks noChangeArrowheads="1"/>
            </p:cNvSpPr>
            <p:nvPr/>
          </p:nvSpPr>
          <p:spPr bwMode="auto">
            <a:xfrm>
              <a:off x="618582" y="148637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18" name="Picture 6" descr="http://www2.panasonic.biz/es/sumai/gazou/bicon/CA141AHND-PA0050204.jpg" title="メッ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669" y="1724123"/>
              <a:ext cx="564010" cy="3903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2" name="グループ化 241"/>
          <p:cNvGrpSpPr/>
          <p:nvPr/>
        </p:nvGrpSpPr>
        <p:grpSpPr>
          <a:xfrm>
            <a:off x="618582" y="2129398"/>
            <a:ext cx="670184" cy="963114"/>
            <a:chOff x="618582" y="3370784"/>
            <a:chExt cx="670184" cy="963114"/>
          </a:xfrm>
        </p:grpSpPr>
        <p:sp>
          <p:nvSpPr>
            <p:cNvPr id="243" name="Rectangle 372"/>
            <p:cNvSpPr>
              <a:spLocks noChangeArrowheads="1"/>
            </p:cNvSpPr>
            <p:nvPr/>
          </p:nvSpPr>
          <p:spPr bwMode="auto">
            <a:xfrm>
              <a:off x="618582" y="3370784"/>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244" name="Text Box 371"/>
            <p:cNvSpPr txBox="1">
              <a:spLocks noChangeArrowheads="1"/>
            </p:cNvSpPr>
            <p:nvPr/>
          </p:nvSpPr>
          <p:spPr bwMode="auto">
            <a:xfrm>
              <a:off x="618582" y="4241565"/>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ハンドル（Ｐ１型）</a:t>
              </a:r>
            </a:p>
          </p:txBody>
        </p:sp>
        <p:pic>
          <p:nvPicPr>
            <p:cNvPr id="245" name="Picture 8" descr="http://www2.panasonic.biz/es/sumai/gazou/bicon/CA141AHND-PA0051236.jpg" title="塗装"/>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70" y="3620820"/>
              <a:ext cx="564008" cy="365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6" name="グループ化 245"/>
          <p:cNvGrpSpPr/>
          <p:nvPr/>
        </p:nvGrpSpPr>
        <p:grpSpPr>
          <a:xfrm>
            <a:off x="618582" y="3312439"/>
            <a:ext cx="670184" cy="963116"/>
            <a:chOff x="618582" y="5255189"/>
            <a:chExt cx="670184" cy="963116"/>
          </a:xfrm>
        </p:grpSpPr>
        <p:sp>
          <p:nvSpPr>
            <p:cNvPr id="247" name="Text Box 371"/>
            <p:cNvSpPr txBox="1">
              <a:spLocks noChangeArrowheads="1"/>
            </p:cNvSpPr>
            <p:nvPr/>
          </p:nvSpPr>
          <p:spPr bwMode="auto">
            <a:xfrm>
              <a:off x="618582" y="6125972"/>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ハンドル（Ｐ１型）</a:t>
              </a:r>
            </a:p>
          </p:txBody>
        </p:sp>
        <p:sp>
          <p:nvSpPr>
            <p:cNvPr id="248" name="Rectangle 372"/>
            <p:cNvSpPr>
              <a:spLocks noChangeArrowheads="1"/>
            </p:cNvSpPr>
            <p:nvPr/>
          </p:nvSpPr>
          <p:spPr bwMode="auto">
            <a:xfrm>
              <a:off x="618582" y="525518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49" name="Picture 10" descr="http://www2.panasonic.biz/es/sumai/gazou/bicon/CA141AHND-PA00512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69" y="5504033"/>
              <a:ext cx="564010" cy="3681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0" name="グループ化 249"/>
          <p:cNvGrpSpPr/>
          <p:nvPr/>
        </p:nvGrpSpPr>
        <p:grpSpPr>
          <a:xfrm>
            <a:off x="2289808" y="944146"/>
            <a:ext cx="670184" cy="963116"/>
            <a:chOff x="2289808" y="1486379"/>
            <a:chExt cx="670184" cy="963116"/>
          </a:xfrm>
        </p:grpSpPr>
        <p:sp>
          <p:nvSpPr>
            <p:cNvPr id="251" name="Text Box 371"/>
            <p:cNvSpPr txBox="1">
              <a:spLocks noChangeArrowheads="1"/>
            </p:cNvSpPr>
            <p:nvPr/>
          </p:nvSpPr>
          <p:spPr bwMode="auto">
            <a:xfrm>
              <a:off x="2289808" y="2357162"/>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ハンドル（Ｐ２型）</a:t>
              </a:r>
            </a:p>
          </p:txBody>
        </p:sp>
        <p:sp>
          <p:nvSpPr>
            <p:cNvPr id="252" name="Rectangle 372"/>
            <p:cNvSpPr>
              <a:spLocks noChangeArrowheads="1"/>
            </p:cNvSpPr>
            <p:nvPr/>
          </p:nvSpPr>
          <p:spPr bwMode="auto">
            <a:xfrm>
              <a:off x="2289808" y="148637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53" name="Picture 18" descr="http://www2.panasonic.biz/es/sumai/gazou/bicon/CA171AHND-PA0050093.jpg" title="メッ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5700" y="1757001"/>
              <a:ext cx="518400" cy="3246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4" name="グループ化 253"/>
          <p:cNvGrpSpPr/>
          <p:nvPr/>
        </p:nvGrpSpPr>
        <p:grpSpPr>
          <a:xfrm>
            <a:off x="2289808" y="3312439"/>
            <a:ext cx="670184" cy="963116"/>
            <a:chOff x="2289808" y="5255189"/>
            <a:chExt cx="670184" cy="963116"/>
          </a:xfrm>
        </p:grpSpPr>
        <p:sp>
          <p:nvSpPr>
            <p:cNvPr id="255" name="Text Box 371"/>
            <p:cNvSpPr txBox="1">
              <a:spLocks noChangeArrowheads="1"/>
            </p:cNvSpPr>
            <p:nvPr/>
          </p:nvSpPr>
          <p:spPr bwMode="auto">
            <a:xfrm>
              <a:off x="2289808" y="6125972"/>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ハンドル（Ｐ２型）</a:t>
              </a:r>
            </a:p>
          </p:txBody>
        </p:sp>
        <p:sp>
          <p:nvSpPr>
            <p:cNvPr id="256" name="Rectangle 372"/>
            <p:cNvSpPr>
              <a:spLocks noChangeArrowheads="1"/>
            </p:cNvSpPr>
            <p:nvPr/>
          </p:nvSpPr>
          <p:spPr bwMode="auto">
            <a:xfrm>
              <a:off x="2289808" y="525518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57" name="Picture 20" descr="http://www2.panasonic.biz/es/sumai/gazou/bicon/CA171AHND-PA005009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5700" y="5522069"/>
              <a:ext cx="518400" cy="3321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8" name="グループ化 257"/>
          <p:cNvGrpSpPr/>
          <p:nvPr/>
        </p:nvGrpSpPr>
        <p:grpSpPr>
          <a:xfrm>
            <a:off x="3961034" y="944146"/>
            <a:ext cx="670184" cy="963116"/>
            <a:chOff x="3961034" y="1486379"/>
            <a:chExt cx="670184" cy="963116"/>
          </a:xfrm>
        </p:grpSpPr>
        <p:sp>
          <p:nvSpPr>
            <p:cNvPr id="259" name="Text Box 371"/>
            <p:cNvSpPr txBox="1">
              <a:spLocks noChangeArrowheads="1"/>
            </p:cNvSpPr>
            <p:nvPr/>
          </p:nvSpPr>
          <p:spPr bwMode="auto">
            <a:xfrm>
              <a:off x="3961034" y="2357162"/>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ハンドル（Ｐ３型）</a:t>
              </a:r>
            </a:p>
          </p:txBody>
        </p:sp>
        <p:sp>
          <p:nvSpPr>
            <p:cNvPr id="260" name="Rectangle 372"/>
            <p:cNvSpPr>
              <a:spLocks noChangeArrowheads="1"/>
            </p:cNvSpPr>
            <p:nvPr/>
          </p:nvSpPr>
          <p:spPr bwMode="auto">
            <a:xfrm>
              <a:off x="3961034" y="148637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61" name="Picture 26" descr="http://www2.panasonic.biz/es/sumai/gazou/bicon/CA171AHND-PA005009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6726" y="1580915"/>
              <a:ext cx="378800" cy="67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2" name="グループ化 261"/>
          <p:cNvGrpSpPr/>
          <p:nvPr/>
        </p:nvGrpSpPr>
        <p:grpSpPr>
          <a:xfrm>
            <a:off x="3961034" y="3312439"/>
            <a:ext cx="670184" cy="963116"/>
            <a:chOff x="3961034" y="5255189"/>
            <a:chExt cx="670184" cy="963116"/>
          </a:xfrm>
        </p:grpSpPr>
        <p:sp>
          <p:nvSpPr>
            <p:cNvPr id="263" name="Text Box 371"/>
            <p:cNvSpPr txBox="1">
              <a:spLocks noChangeArrowheads="1"/>
            </p:cNvSpPr>
            <p:nvPr/>
          </p:nvSpPr>
          <p:spPr bwMode="auto">
            <a:xfrm>
              <a:off x="3961034" y="6125972"/>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ハンドル（Ｐ３型）</a:t>
              </a:r>
            </a:p>
          </p:txBody>
        </p:sp>
        <p:sp>
          <p:nvSpPr>
            <p:cNvPr id="264" name="Rectangle 372"/>
            <p:cNvSpPr>
              <a:spLocks noChangeArrowheads="1"/>
            </p:cNvSpPr>
            <p:nvPr/>
          </p:nvSpPr>
          <p:spPr bwMode="auto">
            <a:xfrm>
              <a:off x="3961034" y="525518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65" name="Picture 30" descr="http://www2.panasonic.biz/es/sumai/gazou/bicon/CA171AHND-PA005009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6726" y="5349725"/>
              <a:ext cx="378800" cy="676800"/>
            </a:xfrm>
            <a:prstGeom prst="rect">
              <a:avLst/>
            </a:prstGeom>
            <a:noFill/>
            <a:extLst>
              <a:ext uri="{909E8E84-426E-40DD-AFC4-6F175D3DCCD1}">
                <a14:hiddenFill xmlns:a14="http://schemas.microsoft.com/office/drawing/2010/main">
                  <a:solidFill>
                    <a:srgbClr val="FFFFFF"/>
                  </a:solidFill>
                </a14:hiddenFill>
              </a:ext>
            </a:extLst>
          </p:spPr>
        </p:pic>
      </p:grpSp>
      <p:sp>
        <p:nvSpPr>
          <p:cNvPr id="266" name="Text Box 149"/>
          <p:cNvSpPr txBox="1">
            <a:spLocks noChangeArrowheads="1"/>
          </p:cNvSpPr>
          <p:nvPr/>
        </p:nvSpPr>
        <p:spPr bwMode="auto">
          <a:xfrm>
            <a:off x="618582" y="3201411"/>
            <a:ext cx="69089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オフブラック色（塗装）</a:t>
            </a:r>
          </a:p>
        </p:txBody>
      </p:sp>
      <p:grpSp>
        <p:nvGrpSpPr>
          <p:cNvPr id="267" name="グループ化 266"/>
          <p:cNvGrpSpPr/>
          <p:nvPr/>
        </p:nvGrpSpPr>
        <p:grpSpPr>
          <a:xfrm>
            <a:off x="1399052" y="944146"/>
            <a:ext cx="670184" cy="1055449"/>
            <a:chOff x="1399052" y="1486379"/>
            <a:chExt cx="670184" cy="1055449"/>
          </a:xfrm>
        </p:grpSpPr>
        <p:sp>
          <p:nvSpPr>
            <p:cNvPr id="268" name="Text Box 371"/>
            <p:cNvSpPr txBox="1">
              <a:spLocks noChangeArrowheads="1"/>
            </p:cNvSpPr>
            <p:nvPr/>
          </p:nvSpPr>
          <p:spPr bwMode="auto">
            <a:xfrm>
              <a:off x="1399052" y="2357162"/>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ハンドル（Ｐ１型）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表示錠</a:t>
              </a:r>
            </a:p>
          </p:txBody>
        </p:sp>
        <p:grpSp>
          <p:nvGrpSpPr>
            <p:cNvPr id="269" name="グループ化 268"/>
            <p:cNvGrpSpPr/>
            <p:nvPr/>
          </p:nvGrpSpPr>
          <p:grpSpPr>
            <a:xfrm>
              <a:off x="1399052" y="1486379"/>
              <a:ext cx="670184" cy="865873"/>
              <a:chOff x="1399052" y="1486379"/>
              <a:chExt cx="670184" cy="865873"/>
            </a:xfrm>
          </p:grpSpPr>
          <p:sp>
            <p:nvSpPr>
              <p:cNvPr id="270" name="Rectangle 372"/>
              <p:cNvSpPr>
                <a:spLocks noChangeArrowheads="1"/>
              </p:cNvSpPr>
              <p:nvPr/>
            </p:nvSpPr>
            <p:spPr bwMode="auto">
              <a:xfrm>
                <a:off x="1399052" y="148637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71" name="Picture 16" descr="http://www2.panasonic.biz/es/sumai/gazou/bicon/DA141AHND-PA0051007.jpg" title="メッキ"/>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4969" y="1627955"/>
                <a:ext cx="518351" cy="582721"/>
              </a:xfrm>
              <a:prstGeom prst="rect">
                <a:avLst/>
              </a:prstGeom>
              <a:noFill/>
              <a:extLst>
                <a:ext uri="{909E8E84-426E-40DD-AFC4-6F175D3DCCD1}">
                  <a14:hiddenFill xmlns:a14="http://schemas.microsoft.com/office/drawing/2010/main">
                    <a:solidFill>
                      <a:srgbClr val="FFFFFF"/>
                    </a:solidFill>
                  </a14:hiddenFill>
                </a:ext>
              </a:extLst>
            </p:spPr>
          </p:pic>
          <p:pic>
            <p:nvPicPr>
              <p:cNvPr id="272" name="Picture 4" descr="http://www2.panasonic.biz/es/sumai/gazou/bicon/DA141AHND-PA0051010.jpg" title="メッキ"/>
              <p:cNvPicPr>
                <a:picLocks noChangeAspect="1" noChangeArrowheads="1"/>
              </p:cNvPicPr>
              <p:nvPr/>
            </p:nvPicPr>
            <p:blipFill rotWithShape="1">
              <a:blip r:embed="rId10">
                <a:extLst>
                  <a:ext uri="{28A0092B-C50C-407E-A947-70E740481C1C}">
                    <a14:useLocalDpi xmlns:a14="http://schemas.microsoft.com/office/drawing/2010/main" val="0"/>
                  </a:ext>
                </a:extLst>
              </a:blip>
              <a:srcRect r="213" b="112"/>
              <a:stretch/>
            </p:blipFill>
            <p:spPr bwMode="auto">
              <a:xfrm>
                <a:off x="1851853" y="1503381"/>
                <a:ext cx="210865" cy="208042"/>
              </a:xfrm>
              <a:prstGeom prst="rect">
                <a:avLst/>
              </a:prstGeom>
              <a:noFill/>
              <a:extLst>
                <a:ext uri="{909E8E84-426E-40DD-AFC4-6F175D3DCCD1}">
                  <a14:hiddenFill xmlns:a14="http://schemas.microsoft.com/office/drawing/2010/main">
                    <a:solidFill>
                      <a:srgbClr val="FFFFFF"/>
                    </a:solidFill>
                  </a14:hiddenFill>
                </a:ext>
              </a:extLst>
            </p:spPr>
          </p:pic>
          <p:sp>
            <p:nvSpPr>
              <p:cNvPr id="273" name="Rectangle 372"/>
              <p:cNvSpPr>
                <a:spLocks noChangeArrowheads="1"/>
              </p:cNvSpPr>
              <p:nvPr/>
            </p:nvSpPr>
            <p:spPr bwMode="auto">
              <a:xfrm>
                <a:off x="1831368" y="1486379"/>
                <a:ext cx="237868" cy="23774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grpSp>
        <p:nvGrpSpPr>
          <p:cNvPr id="274" name="グループ化 273"/>
          <p:cNvGrpSpPr/>
          <p:nvPr/>
        </p:nvGrpSpPr>
        <p:grpSpPr>
          <a:xfrm>
            <a:off x="1399052" y="3312439"/>
            <a:ext cx="670184" cy="1055449"/>
            <a:chOff x="1399052" y="5255189"/>
            <a:chExt cx="670184" cy="1055449"/>
          </a:xfrm>
        </p:grpSpPr>
        <p:sp>
          <p:nvSpPr>
            <p:cNvPr id="275" name="Text Box 371"/>
            <p:cNvSpPr txBox="1">
              <a:spLocks noChangeArrowheads="1"/>
            </p:cNvSpPr>
            <p:nvPr/>
          </p:nvSpPr>
          <p:spPr bwMode="auto">
            <a:xfrm>
              <a:off x="1399052" y="6125972"/>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ハンドル（Ｐ１型）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nvGrpSpPr>
            <p:cNvPr id="276" name="グループ化 275"/>
            <p:cNvGrpSpPr/>
            <p:nvPr/>
          </p:nvGrpSpPr>
          <p:grpSpPr>
            <a:xfrm>
              <a:off x="1399052" y="5255189"/>
              <a:ext cx="670184" cy="865873"/>
              <a:chOff x="1399052" y="5255189"/>
              <a:chExt cx="670184" cy="865873"/>
            </a:xfrm>
          </p:grpSpPr>
          <p:sp>
            <p:nvSpPr>
              <p:cNvPr id="277" name="Rectangle 372"/>
              <p:cNvSpPr>
                <a:spLocks noChangeArrowheads="1"/>
              </p:cNvSpPr>
              <p:nvPr/>
            </p:nvSpPr>
            <p:spPr bwMode="auto">
              <a:xfrm>
                <a:off x="1399052" y="525518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78" name="Picture 14" descr="http://www2.panasonic.biz/es/sumai/gazou/bicon/CA141AHND-PA0057026.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4944" y="5398803"/>
                <a:ext cx="518400" cy="578645"/>
              </a:xfrm>
              <a:prstGeom prst="rect">
                <a:avLst/>
              </a:prstGeom>
              <a:noFill/>
              <a:extLst>
                <a:ext uri="{909E8E84-426E-40DD-AFC4-6F175D3DCCD1}">
                  <a14:hiddenFill xmlns:a14="http://schemas.microsoft.com/office/drawing/2010/main">
                    <a:solidFill>
                      <a:srgbClr val="FFFFFF"/>
                    </a:solidFill>
                  </a14:hiddenFill>
                </a:ext>
              </a:extLst>
            </p:spPr>
          </p:pic>
          <p:pic>
            <p:nvPicPr>
              <p:cNvPr id="279"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63543" y="5280591"/>
                <a:ext cx="178467" cy="18928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80" name="Rectangle 372"/>
              <p:cNvSpPr>
                <a:spLocks noChangeArrowheads="1"/>
              </p:cNvSpPr>
              <p:nvPr/>
            </p:nvSpPr>
            <p:spPr bwMode="auto">
              <a:xfrm>
                <a:off x="1831368" y="5255189"/>
                <a:ext cx="237868" cy="23774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grpSp>
        <p:nvGrpSpPr>
          <p:cNvPr id="281" name="グループ化 280"/>
          <p:cNvGrpSpPr/>
          <p:nvPr/>
        </p:nvGrpSpPr>
        <p:grpSpPr>
          <a:xfrm>
            <a:off x="1399052" y="2129398"/>
            <a:ext cx="670184" cy="1055449"/>
            <a:chOff x="1399052" y="3370784"/>
            <a:chExt cx="670184" cy="1055449"/>
          </a:xfrm>
        </p:grpSpPr>
        <p:sp>
          <p:nvSpPr>
            <p:cNvPr id="282" name="Text Box 371"/>
            <p:cNvSpPr txBox="1">
              <a:spLocks noChangeArrowheads="1"/>
            </p:cNvSpPr>
            <p:nvPr/>
          </p:nvSpPr>
          <p:spPr bwMode="auto">
            <a:xfrm>
              <a:off x="1399052" y="4241567"/>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ハンドル（Ｐ１型）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nvGrpSpPr>
            <p:cNvPr id="283" name="グループ化 282"/>
            <p:cNvGrpSpPr/>
            <p:nvPr/>
          </p:nvGrpSpPr>
          <p:grpSpPr>
            <a:xfrm>
              <a:off x="1399052" y="3370784"/>
              <a:ext cx="670184" cy="865873"/>
              <a:chOff x="1399052" y="3370784"/>
              <a:chExt cx="670184" cy="865873"/>
            </a:xfrm>
          </p:grpSpPr>
          <p:sp>
            <p:nvSpPr>
              <p:cNvPr id="284" name="Rectangle 372"/>
              <p:cNvSpPr>
                <a:spLocks noChangeArrowheads="1"/>
              </p:cNvSpPr>
              <p:nvPr/>
            </p:nvSpPr>
            <p:spPr bwMode="auto">
              <a:xfrm>
                <a:off x="1399052" y="3370784"/>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85" name="Picture 12" descr="http://www2.panasonic.biz/es/sumai/gazou/bicon/CA141AHND-PA0057023.jpg" title="塗装"/>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52140" y="3521716"/>
                <a:ext cx="564009" cy="564009"/>
              </a:xfrm>
              <a:prstGeom prst="rect">
                <a:avLst/>
              </a:prstGeom>
              <a:noFill/>
              <a:extLst>
                <a:ext uri="{909E8E84-426E-40DD-AFC4-6F175D3DCCD1}">
                  <a14:hiddenFill xmlns:a14="http://schemas.microsoft.com/office/drawing/2010/main">
                    <a:solidFill>
                      <a:srgbClr val="FFFFFF"/>
                    </a:solidFill>
                  </a14:hiddenFill>
                </a:ext>
              </a:extLst>
            </p:spPr>
          </p:pic>
          <p:pic>
            <p:nvPicPr>
              <p:cNvPr id="286"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64555" y="3399143"/>
                <a:ext cx="180630" cy="18928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87" name="Rectangle 372"/>
              <p:cNvSpPr>
                <a:spLocks noChangeArrowheads="1"/>
              </p:cNvSpPr>
              <p:nvPr/>
            </p:nvSpPr>
            <p:spPr bwMode="auto">
              <a:xfrm>
                <a:off x="1831368" y="3370784"/>
                <a:ext cx="237868" cy="23774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grpSp>
        <p:nvGrpSpPr>
          <p:cNvPr id="288" name="グループ化 287"/>
          <p:cNvGrpSpPr/>
          <p:nvPr/>
        </p:nvGrpSpPr>
        <p:grpSpPr>
          <a:xfrm>
            <a:off x="3070278" y="3312439"/>
            <a:ext cx="670184" cy="1055449"/>
            <a:chOff x="3070278" y="5255189"/>
            <a:chExt cx="670184" cy="1055449"/>
          </a:xfrm>
        </p:grpSpPr>
        <p:sp>
          <p:nvSpPr>
            <p:cNvPr id="289" name="Text Box 371"/>
            <p:cNvSpPr txBox="1">
              <a:spLocks noChangeArrowheads="1"/>
            </p:cNvSpPr>
            <p:nvPr/>
          </p:nvSpPr>
          <p:spPr bwMode="auto">
            <a:xfrm>
              <a:off x="3070278" y="6125972"/>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ハンドル（Ｐ２型）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nvGrpSpPr>
            <p:cNvPr id="290" name="グループ化 289"/>
            <p:cNvGrpSpPr/>
            <p:nvPr/>
          </p:nvGrpSpPr>
          <p:grpSpPr>
            <a:xfrm>
              <a:off x="3070278" y="5255189"/>
              <a:ext cx="670184" cy="865873"/>
              <a:chOff x="3070278" y="5255189"/>
              <a:chExt cx="670184" cy="865873"/>
            </a:xfrm>
          </p:grpSpPr>
          <p:sp>
            <p:nvSpPr>
              <p:cNvPr id="291" name="Rectangle 372"/>
              <p:cNvSpPr>
                <a:spLocks noChangeArrowheads="1"/>
              </p:cNvSpPr>
              <p:nvPr/>
            </p:nvSpPr>
            <p:spPr bwMode="auto">
              <a:xfrm>
                <a:off x="3070278" y="525518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92" name="Picture 24" descr="http://www2.panasonic.biz/es/sumai/gazou/bicon/CA171AHND-PA0050102_000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46170" y="5412488"/>
                <a:ext cx="518400" cy="551274"/>
              </a:xfrm>
              <a:prstGeom prst="rect">
                <a:avLst/>
              </a:prstGeom>
              <a:noFill/>
              <a:extLst>
                <a:ext uri="{909E8E84-426E-40DD-AFC4-6F175D3DCCD1}">
                  <a14:hiddenFill xmlns:a14="http://schemas.microsoft.com/office/drawing/2010/main">
                    <a:solidFill>
                      <a:srgbClr val="FFFFFF"/>
                    </a:solidFill>
                  </a14:hiddenFill>
                </a:ext>
              </a:extLst>
            </p:spPr>
          </p:pic>
          <p:pic>
            <p:nvPicPr>
              <p:cNvPr id="293" name="Picture 4" descr="http://www2.panasonic.biz/es/sumai/gazou/bicon/CA171AHND-PA0050102_0002.jpg"/>
              <p:cNvPicPr>
                <a:picLocks noChangeAspect="1" noChangeArrowheads="1"/>
              </p:cNvPicPr>
              <p:nvPr/>
            </p:nvPicPr>
            <p:blipFill rotWithShape="1">
              <a:blip r:embed="rId16">
                <a:extLst>
                  <a:ext uri="{28A0092B-C50C-407E-A947-70E740481C1C}">
                    <a14:useLocalDpi xmlns:a14="http://schemas.microsoft.com/office/drawing/2010/main" val="0"/>
                  </a:ext>
                </a:extLst>
              </a:blip>
              <a:srcRect r="162"/>
              <a:stretch/>
            </p:blipFill>
            <p:spPr bwMode="auto">
              <a:xfrm>
                <a:off x="3516551" y="5297293"/>
                <a:ext cx="218194" cy="180354"/>
              </a:xfrm>
              <a:prstGeom prst="rect">
                <a:avLst/>
              </a:prstGeom>
              <a:noFill/>
              <a:extLst>
                <a:ext uri="{909E8E84-426E-40DD-AFC4-6F175D3DCCD1}">
                  <a14:hiddenFill xmlns:a14="http://schemas.microsoft.com/office/drawing/2010/main">
                    <a:solidFill>
                      <a:srgbClr val="FFFFFF"/>
                    </a:solidFill>
                  </a14:hiddenFill>
                </a:ext>
              </a:extLst>
            </p:spPr>
          </p:pic>
          <p:sp>
            <p:nvSpPr>
              <p:cNvPr id="294" name="Rectangle 372"/>
              <p:cNvSpPr>
                <a:spLocks noChangeArrowheads="1"/>
              </p:cNvSpPr>
              <p:nvPr/>
            </p:nvSpPr>
            <p:spPr bwMode="auto">
              <a:xfrm>
                <a:off x="3502594" y="5255189"/>
                <a:ext cx="237868" cy="23774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grpSp>
        <p:nvGrpSpPr>
          <p:cNvPr id="295" name="グループ化 294"/>
          <p:cNvGrpSpPr/>
          <p:nvPr/>
        </p:nvGrpSpPr>
        <p:grpSpPr>
          <a:xfrm>
            <a:off x="3070278" y="944146"/>
            <a:ext cx="670184" cy="1055449"/>
            <a:chOff x="3070278" y="1486379"/>
            <a:chExt cx="670184" cy="1055449"/>
          </a:xfrm>
        </p:grpSpPr>
        <p:sp>
          <p:nvSpPr>
            <p:cNvPr id="296" name="Text Box 371"/>
            <p:cNvSpPr txBox="1">
              <a:spLocks noChangeArrowheads="1"/>
            </p:cNvSpPr>
            <p:nvPr/>
          </p:nvSpPr>
          <p:spPr bwMode="auto">
            <a:xfrm>
              <a:off x="3070278" y="2357162"/>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ハンドル（Ｐ２型）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nvGrpSpPr>
            <p:cNvPr id="297" name="グループ化 296"/>
            <p:cNvGrpSpPr/>
            <p:nvPr/>
          </p:nvGrpSpPr>
          <p:grpSpPr>
            <a:xfrm>
              <a:off x="3070278" y="1486379"/>
              <a:ext cx="670184" cy="865873"/>
              <a:chOff x="3070278" y="1486379"/>
              <a:chExt cx="670184" cy="865873"/>
            </a:xfrm>
          </p:grpSpPr>
          <p:sp>
            <p:nvSpPr>
              <p:cNvPr id="298" name="Rectangle 372"/>
              <p:cNvSpPr>
                <a:spLocks noChangeArrowheads="1"/>
              </p:cNvSpPr>
              <p:nvPr/>
            </p:nvSpPr>
            <p:spPr bwMode="auto">
              <a:xfrm>
                <a:off x="3070278" y="148637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99" name="Picture 22" descr="http://www2.panasonic.biz/es/sumai/gazou/bicon/CA171AHND-PA0050101_000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46170" y="1645016"/>
                <a:ext cx="518400" cy="548598"/>
              </a:xfrm>
              <a:prstGeom prst="rect">
                <a:avLst/>
              </a:prstGeom>
              <a:noFill/>
              <a:extLst>
                <a:ext uri="{909E8E84-426E-40DD-AFC4-6F175D3DCCD1}">
                  <a14:hiddenFill xmlns:a14="http://schemas.microsoft.com/office/drawing/2010/main">
                    <a:solidFill>
                      <a:srgbClr val="FFFFFF"/>
                    </a:solidFill>
                  </a14:hiddenFill>
                </a:ext>
              </a:extLst>
            </p:spPr>
          </p:pic>
          <p:pic>
            <p:nvPicPr>
              <p:cNvPr id="300" name="Picture 2" descr="http://www2.panasonic.biz/es/sumai/gazou/bicon/CA171AHND-PA0050101_0002.jpg"/>
              <p:cNvPicPr>
                <a:picLocks noChangeAspect="1" noChangeArrowheads="1"/>
              </p:cNvPicPr>
              <p:nvPr/>
            </p:nvPicPr>
            <p:blipFill rotWithShape="1">
              <a:blip r:embed="rId18">
                <a:extLst>
                  <a:ext uri="{28A0092B-C50C-407E-A947-70E740481C1C}">
                    <a14:useLocalDpi xmlns:a14="http://schemas.microsoft.com/office/drawing/2010/main" val="0"/>
                  </a:ext>
                </a:extLst>
              </a:blip>
              <a:srcRect r="113"/>
              <a:stretch/>
            </p:blipFill>
            <p:spPr bwMode="auto">
              <a:xfrm>
                <a:off x="3516441" y="1516814"/>
                <a:ext cx="218304" cy="180489"/>
              </a:xfrm>
              <a:prstGeom prst="rect">
                <a:avLst/>
              </a:prstGeom>
              <a:noFill/>
              <a:extLst>
                <a:ext uri="{909E8E84-426E-40DD-AFC4-6F175D3DCCD1}">
                  <a14:hiddenFill xmlns:a14="http://schemas.microsoft.com/office/drawing/2010/main">
                    <a:solidFill>
                      <a:srgbClr val="FFFFFF"/>
                    </a:solidFill>
                  </a14:hiddenFill>
                </a:ext>
              </a:extLst>
            </p:spPr>
          </p:pic>
          <p:sp>
            <p:nvSpPr>
              <p:cNvPr id="301" name="Rectangle 372"/>
              <p:cNvSpPr>
                <a:spLocks noChangeArrowheads="1"/>
              </p:cNvSpPr>
              <p:nvPr/>
            </p:nvSpPr>
            <p:spPr bwMode="auto">
              <a:xfrm>
                <a:off x="3502594" y="1486379"/>
                <a:ext cx="237868" cy="23774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grpSp>
        <p:nvGrpSpPr>
          <p:cNvPr id="302" name="グループ化 301"/>
          <p:cNvGrpSpPr/>
          <p:nvPr/>
        </p:nvGrpSpPr>
        <p:grpSpPr>
          <a:xfrm>
            <a:off x="4741504" y="944146"/>
            <a:ext cx="670184" cy="1055449"/>
            <a:chOff x="4741504" y="1486379"/>
            <a:chExt cx="670184" cy="1055449"/>
          </a:xfrm>
        </p:grpSpPr>
        <p:sp>
          <p:nvSpPr>
            <p:cNvPr id="303" name="Text Box 371"/>
            <p:cNvSpPr txBox="1">
              <a:spLocks noChangeArrowheads="1"/>
            </p:cNvSpPr>
            <p:nvPr/>
          </p:nvSpPr>
          <p:spPr bwMode="auto">
            <a:xfrm>
              <a:off x="4741504" y="2357162"/>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ハンドル（Ｐ３型）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nvGrpSpPr>
            <p:cNvPr id="304" name="グループ化 303"/>
            <p:cNvGrpSpPr/>
            <p:nvPr/>
          </p:nvGrpSpPr>
          <p:grpSpPr>
            <a:xfrm>
              <a:off x="4741504" y="1486379"/>
              <a:ext cx="670184" cy="865873"/>
              <a:chOff x="4741504" y="1486379"/>
              <a:chExt cx="670184" cy="865873"/>
            </a:xfrm>
          </p:grpSpPr>
          <p:sp>
            <p:nvSpPr>
              <p:cNvPr id="305" name="Rectangle 372"/>
              <p:cNvSpPr>
                <a:spLocks noChangeArrowheads="1"/>
              </p:cNvSpPr>
              <p:nvPr/>
            </p:nvSpPr>
            <p:spPr bwMode="auto">
              <a:xfrm>
                <a:off x="4741504" y="148637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306" name="Picture 34" descr="http://www2.panasonic.biz/es/sumai/gazou/bicon/CA171AHND-PA0050103_000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86825" y="1580915"/>
                <a:ext cx="379543" cy="676800"/>
              </a:xfrm>
              <a:prstGeom prst="rect">
                <a:avLst/>
              </a:prstGeom>
              <a:noFill/>
              <a:extLst>
                <a:ext uri="{909E8E84-426E-40DD-AFC4-6F175D3DCCD1}">
                  <a14:hiddenFill xmlns:a14="http://schemas.microsoft.com/office/drawing/2010/main">
                    <a:solidFill>
                      <a:srgbClr val="FFFFFF"/>
                    </a:solidFill>
                  </a14:hiddenFill>
                </a:ext>
              </a:extLst>
            </p:spPr>
          </p:pic>
          <p:pic>
            <p:nvPicPr>
              <p:cNvPr id="307" name="Picture 10" descr="http://www2.panasonic.biz/es/sumai/gazou/bicon/CA171AHND-PA0050103_0002.jpg"/>
              <p:cNvPicPr>
                <a:picLocks noChangeAspect="1" noChangeArrowheads="1"/>
              </p:cNvPicPr>
              <p:nvPr/>
            </p:nvPicPr>
            <p:blipFill rotWithShape="1">
              <a:blip r:embed="rId20">
                <a:extLst>
                  <a:ext uri="{28A0092B-C50C-407E-A947-70E740481C1C}">
                    <a14:useLocalDpi xmlns:a14="http://schemas.microsoft.com/office/drawing/2010/main" val="0"/>
                  </a:ext>
                </a:extLst>
              </a:blip>
              <a:srcRect r="110" b="144"/>
              <a:stretch/>
            </p:blipFill>
            <p:spPr bwMode="auto">
              <a:xfrm>
                <a:off x="5206441" y="1519577"/>
                <a:ext cx="198998" cy="182801"/>
              </a:xfrm>
              <a:prstGeom prst="rect">
                <a:avLst/>
              </a:prstGeom>
              <a:noFill/>
              <a:extLst>
                <a:ext uri="{909E8E84-426E-40DD-AFC4-6F175D3DCCD1}">
                  <a14:hiddenFill xmlns:a14="http://schemas.microsoft.com/office/drawing/2010/main">
                    <a:solidFill>
                      <a:srgbClr val="FFFFFF"/>
                    </a:solidFill>
                  </a14:hiddenFill>
                </a:ext>
              </a:extLst>
            </p:spPr>
          </p:pic>
          <p:sp>
            <p:nvSpPr>
              <p:cNvPr id="308" name="Rectangle 372"/>
              <p:cNvSpPr>
                <a:spLocks noChangeArrowheads="1"/>
              </p:cNvSpPr>
              <p:nvPr/>
            </p:nvSpPr>
            <p:spPr bwMode="auto">
              <a:xfrm>
                <a:off x="5173820" y="1486379"/>
                <a:ext cx="237868" cy="23774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grpSp>
        <p:nvGrpSpPr>
          <p:cNvPr id="309" name="グループ化 308"/>
          <p:cNvGrpSpPr/>
          <p:nvPr/>
        </p:nvGrpSpPr>
        <p:grpSpPr>
          <a:xfrm>
            <a:off x="4741504" y="3312439"/>
            <a:ext cx="670184" cy="1055449"/>
            <a:chOff x="4741504" y="5255189"/>
            <a:chExt cx="670184" cy="1055449"/>
          </a:xfrm>
        </p:grpSpPr>
        <p:sp>
          <p:nvSpPr>
            <p:cNvPr id="310" name="Text Box 371"/>
            <p:cNvSpPr txBox="1">
              <a:spLocks noChangeArrowheads="1"/>
            </p:cNvSpPr>
            <p:nvPr/>
          </p:nvSpPr>
          <p:spPr bwMode="auto">
            <a:xfrm>
              <a:off x="4741504" y="6125972"/>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ハンドル（Ｐ３型）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nvGrpSpPr>
            <p:cNvPr id="311" name="グループ化 310"/>
            <p:cNvGrpSpPr/>
            <p:nvPr/>
          </p:nvGrpSpPr>
          <p:grpSpPr>
            <a:xfrm>
              <a:off x="4741504" y="5255189"/>
              <a:ext cx="670184" cy="865873"/>
              <a:chOff x="4741504" y="5255189"/>
              <a:chExt cx="670184" cy="865873"/>
            </a:xfrm>
          </p:grpSpPr>
          <p:sp>
            <p:nvSpPr>
              <p:cNvPr id="312" name="Rectangle 372"/>
              <p:cNvSpPr>
                <a:spLocks noChangeArrowheads="1"/>
              </p:cNvSpPr>
              <p:nvPr/>
            </p:nvSpPr>
            <p:spPr bwMode="auto">
              <a:xfrm>
                <a:off x="4741504" y="525518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313" name="Picture 36" descr="http://www2.panasonic.biz/es/sumai/gazou/bicon/CA171AHND-PA0050104_000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886084" y="5349725"/>
                <a:ext cx="381024" cy="676800"/>
              </a:xfrm>
              <a:prstGeom prst="rect">
                <a:avLst/>
              </a:prstGeom>
              <a:noFill/>
              <a:extLst>
                <a:ext uri="{909E8E84-426E-40DD-AFC4-6F175D3DCCD1}">
                  <a14:hiddenFill xmlns:a14="http://schemas.microsoft.com/office/drawing/2010/main">
                    <a:solidFill>
                      <a:srgbClr val="FFFFFF"/>
                    </a:solidFill>
                  </a14:hiddenFill>
                </a:ext>
              </a:extLst>
            </p:spPr>
          </p:pic>
          <p:pic>
            <p:nvPicPr>
              <p:cNvPr id="314" name="Picture 12" descr="http://www2.panasonic.biz/es/sumai/gazou/bicon/CA171AHND-PA0050104_0002.jpg"/>
              <p:cNvPicPr>
                <a:picLocks noChangeAspect="1" noChangeArrowheads="1"/>
              </p:cNvPicPr>
              <p:nvPr/>
            </p:nvPicPr>
            <p:blipFill rotWithShape="1">
              <a:blip r:embed="rId22">
                <a:extLst>
                  <a:ext uri="{28A0092B-C50C-407E-A947-70E740481C1C}">
                    <a14:useLocalDpi xmlns:a14="http://schemas.microsoft.com/office/drawing/2010/main" val="0"/>
                  </a:ext>
                </a:extLst>
              </a:blip>
              <a:srcRect r="133"/>
              <a:stretch/>
            </p:blipFill>
            <p:spPr bwMode="auto">
              <a:xfrm>
                <a:off x="5206441" y="5284009"/>
                <a:ext cx="198996" cy="182852"/>
              </a:xfrm>
              <a:prstGeom prst="rect">
                <a:avLst/>
              </a:prstGeom>
              <a:noFill/>
              <a:extLst>
                <a:ext uri="{909E8E84-426E-40DD-AFC4-6F175D3DCCD1}">
                  <a14:hiddenFill xmlns:a14="http://schemas.microsoft.com/office/drawing/2010/main">
                    <a:solidFill>
                      <a:srgbClr val="FFFFFF"/>
                    </a:solidFill>
                  </a14:hiddenFill>
                </a:ext>
              </a:extLst>
            </p:spPr>
          </p:pic>
          <p:sp>
            <p:nvSpPr>
              <p:cNvPr id="315" name="Rectangle 372"/>
              <p:cNvSpPr>
                <a:spLocks noChangeArrowheads="1"/>
              </p:cNvSpPr>
              <p:nvPr/>
            </p:nvSpPr>
            <p:spPr bwMode="auto">
              <a:xfrm>
                <a:off x="5173820" y="5255189"/>
                <a:ext cx="237868" cy="23774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cxnSp>
        <p:nvCxnSpPr>
          <p:cNvPr id="316" name="直線コネクタ 315"/>
          <p:cNvCxnSpPr/>
          <p:nvPr/>
        </p:nvCxnSpPr>
        <p:spPr>
          <a:xfrm>
            <a:off x="82625" y="2016212"/>
            <a:ext cx="960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7" name="直線コネクタ 316"/>
          <p:cNvCxnSpPr/>
          <p:nvPr/>
        </p:nvCxnSpPr>
        <p:spPr>
          <a:xfrm>
            <a:off x="82625" y="3200622"/>
            <a:ext cx="960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8" name="直線コネクタ 317"/>
          <p:cNvCxnSpPr/>
          <p:nvPr/>
        </p:nvCxnSpPr>
        <p:spPr>
          <a:xfrm>
            <a:off x="148375" y="6872525"/>
            <a:ext cx="960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9" name="直線コネクタ 318"/>
          <p:cNvCxnSpPr/>
          <p:nvPr/>
        </p:nvCxnSpPr>
        <p:spPr>
          <a:xfrm>
            <a:off x="82625" y="5569440"/>
            <a:ext cx="9608400" cy="0"/>
          </a:xfrm>
          <a:prstGeom prst="line">
            <a:avLst/>
          </a:prstGeom>
        </p:spPr>
        <p:style>
          <a:lnRef idx="1">
            <a:schemeClr val="accent1"/>
          </a:lnRef>
          <a:fillRef idx="0">
            <a:schemeClr val="accent1"/>
          </a:fillRef>
          <a:effectRef idx="0">
            <a:schemeClr val="accent1"/>
          </a:effectRef>
          <a:fontRef idx="minor">
            <a:schemeClr val="tx1"/>
          </a:fontRef>
        </p:style>
      </p:cxnSp>
      <p:sp>
        <p:nvSpPr>
          <p:cNvPr id="320" name="Text Box 149"/>
          <p:cNvSpPr txBox="1">
            <a:spLocks noChangeArrowheads="1"/>
          </p:cNvSpPr>
          <p:nvPr/>
        </p:nvSpPr>
        <p:spPr bwMode="auto">
          <a:xfrm>
            <a:off x="5617456" y="4391999"/>
            <a:ext cx="280526"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マローネ</a:t>
            </a:r>
          </a:p>
        </p:txBody>
      </p:sp>
      <p:grpSp>
        <p:nvGrpSpPr>
          <p:cNvPr id="321" name="グループ化 320"/>
          <p:cNvGrpSpPr/>
          <p:nvPr/>
        </p:nvGrpSpPr>
        <p:grpSpPr>
          <a:xfrm>
            <a:off x="5617456" y="4503027"/>
            <a:ext cx="670184" cy="963116"/>
            <a:chOff x="618582" y="1486379"/>
            <a:chExt cx="670184" cy="963116"/>
          </a:xfrm>
        </p:grpSpPr>
        <p:sp>
          <p:nvSpPr>
            <p:cNvPr id="322" name="Text Box 371"/>
            <p:cNvSpPr txBox="1">
              <a:spLocks noChangeArrowheads="1"/>
            </p:cNvSpPr>
            <p:nvPr/>
          </p:nvSpPr>
          <p:spPr bwMode="auto">
            <a:xfrm>
              <a:off x="618582" y="2357162"/>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a:t>
              </a:r>
              <a:r>
                <a:rPr lang="ja-JP" altLang="en-US" kern="0" noProof="0" dirty="0">
                  <a:solidFill>
                    <a:srgbClr val="000000"/>
                  </a:solidFill>
                  <a:latin typeface="ＭＳ Ｐゴシック" panose="020B0600070205080204" pitchFamily="50" charset="-128"/>
                  <a:ea typeface="ＭＳ Ｐゴシック" panose="020B0600070205080204" pitchFamily="50" charset="-128"/>
                </a:rPr>
                <a:t>Ｐ４</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a:t>
              </a:r>
            </a:p>
          </p:txBody>
        </p:sp>
        <p:sp>
          <p:nvSpPr>
            <p:cNvPr id="323" name="Rectangle 372"/>
            <p:cNvSpPr>
              <a:spLocks noChangeArrowheads="1"/>
            </p:cNvSpPr>
            <p:nvPr/>
          </p:nvSpPr>
          <p:spPr bwMode="auto">
            <a:xfrm>
              <a:off x="618582" y="148637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324" name="Picture 38" descr="http://www2.panasonic.biz/es/sumai/gazou/bicon/CA171AHND-PA0050097.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3805" y="1729872"/>
              <a:ext cx="559738" cy="3788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5" name="グループ化 324"/>
          <p:cNvGrpSpPr/>
          <p:nvPr/>
        </p:nvGrpSpPr>
        <p:grpSpPr>
          <a:xfrm>
            <a:off x="7288682" y="4503027"/>
            <a:ext cx="670184" cy="963116"/>
            <a:chOff x="2289808" y="1486379"/>
            <a:chExt cx="670184" cy="963116"/>
          </a:xfrm>
        </p:grpSpPr>
        <p:sp>
          <p:nvSpPr>
            <p:cNvPr id="326" name="Text Box 371"/>
            <p:cNvSpPr txBox="1">
              <a:spLocks noChangeArrowheads="1"/>
            </p:cNvSpPr>
            <p:nvPr/>
          </p:nvSpPr>
          <p:spPr bwMode="auto">
            <a:xfrm>
              <a:off x="2289808" y="2357162"/>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ハンドル（Ｐ５型）</a:t>
              </a:r>
            </a:p>
          </p:txBody>
        </p:sp>
        <p:sp>
          <p:nvSpPr>
            <p:cNvPr id="327" name="Rectangle 372"/>
            <p:cNvSpPr>
              <a:spLocks noChangeArrowheads="1"/>
            </p:cNvSpPr>
            <p:nvPr/>
          </p:nvSpPr>
          <p:spPr bwMode="auto">
            <a:xfrm>
              <a:off x="2289808" y="148637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328" name="Picture 50" descr="http://www2.panasonic.biz/es/sumai/gazou/bicon/CA171AHND-PA0050099.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440689" y="1580915"/>
              <a:ext cx="368423" cy="67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9" name="グループ化 328"/>
          <p:cNvGrpSpPr/>
          <p:nvPr/>
        </p:nvGrpSpPr>
        <p:grpSpPr>
          <a:xfrm>
            <a:off x="6397926" y="4511819"/>
            <a:ext cx="670184" cy="1055449"/>
            <a:chOff x="1399052" y="1486379"/>
            <a:chExt cx="670184" cy="1055449"/>
          </a:xfrm>
        </p:grpSpPr>
        <p:sp>
          <p:nvSpPr>
            <p:cNvPr id="330" name="Text Box 371"/>
            <p:cNvSpPr txBox="1">
              <a:spLocks noChangeArrowheads="1"/>
            </p:cNvSpPr>
            <p:nvPr/>
          </p:nvSpPr>
          <p:spPr bwMode="auto">
            <a:xfrm>
              <a:off x="1399052" y="2357162"/>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a:t>
              </a:r>
              <a:r>
                <a:rPr lang="ja-JP" altLang="en-US" kern="0" noProof="0" dirty="0">
                  <a:solidFill>
                    <a:srgbClr val="000000"/>
                  </a:solidFill>
                  <a:latin typeface="ＭＳ Ｐゴシック" panose="020B0600070205080204" pitchFamily="50" charset="-128"/>
                  <a:ea typeface="ＭＳ Ｐゴシック" panose="020B0600070205080204" pitchFamily="50" charset="-128"/>
                </a:rPr>
                <a:t>Ｐ４</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表示錠</a:t>
              </a:r>
            </a:p>
          </p:txBody>
        </p:sp>
        <p:grpSp>
          <p:nvGrpSpPr>
            <p:cNvPr id="331" name="グループ化 330"/>
            <p:cNvGrpSpPr/>
            <p:nvPr/>
          </p:nvGrpSpPr>
          <p:grpSpPr>
            <a:xfrm>
              <a:off x="1399052" y="1486379"/>
              <a:ext cx="670184" cy="865873"/>
              <a:chOff x="1399052" y="1486379"/>
              <a:chExt cx="670184" cy="865873"/>
            </a:xfrm>
          </p:grpSpPr>
          <p:sp>
            <p:nvSpPr>
              <p:cNvPr id="332" name="Rectangle 372"/>
              <p:cNvSpPr>
                <a:spLocks noChangeArrowheads="1"/>
              </p:cNvSpPr>
              <p:nvPr/>
            </p:nvSpPr>
            <p:spPr bwMode="auto">
              <a:xfrm>
                <a:off x="1399052" y="148637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333" name="Picture 42" descr="http://www2.panasonic.biz/es/sumai/gazou/bicon/CA171AHND-PA0050105_0001.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454275" y="1604180"/>
                <a:ext cx="559738" cy="630271"/>
              </a:xfrm>
              <a:prstGeom prst="rect">
                <a:avLst/>
              </a:prstGeom>
              <a:noFill/>
              <a:extLst>
                <a:ext uri="{909E8E84-426E-40DD-AFC4-6F175D3DCCD1}">
                  <a14:hiddenFill xmlns:a14="http://schemas.microsoft.com/office/drawing/2010/main">
                    <a:solidFill>
                      <a:srgbClr val="FFFFFF"/>
                    </a:solidFill>
                  </a14:hiddenFill>
                </a:ext>
              </a:extLst>
            </p:spPr>
          </p:pic>
          <p:pic>
            <p:nvPicPr>
              <p:cNvPr id="334" name="Picture 6" descr="http://www2.panasonic.biz/es/sumai/gazou/bicon/CA171AHND-PA0050105_0002.jpg"/>
              <p:cNvPicPr>
                <a:picLocks noChangeAspect="1" noChangeArrowheads="1"/>
              </p:cNvPicPr>
              <p:nvPr/>
            </p:nvPicPr>
            <p:blipFill rotWithShape="1">
              <a:blip r:embed="rId26">
                <a:extLst>
                  <a:ext uri="{28A0092B-C50C-407E-A947-70E740481C1C}">
                    <a14:useLocalDpi xmlns:a14="http://schemas.microsoft.com/office/drawing/2010/main" val="0"/>
                  </a:ext>
                </a:extLst>
              </a:blip>
              <a:srcRect b="82"/>
              <a:stretch/>
            </p:blipFill>
            <p:spPr bwMode="auto">
              <a:xfrm>
                <a:off x="1848312" y="1514845"/>
                <a:ext cx="220924" cy="188195"/>
              </a:xfrm>
              <a:prstGeom prst="rect">
                <a:avLst/>
              </a:prstGeom>
              <a:noFill/>
              <a:extLst>
                <a:ext uri="{909E8E84-426E-40DD-AFC4-6F175D3DCCD1}">
                  <a14:hiddenFill xmlns:a14="http://schemas.microsoft.com/office/drawing/2010/main">
                    <a:solidFill>
                      <a:srgbClr val="FFFFFF"/>
                    </a:solidFill>
                  </a14:hiddenFill>
                </a:ext>
              </a:extLst>
            </p:spPr>
          </p:pic>
          <p:sp>
            <p:nvSpPr>
              <p:cNvPr id="335" name="Rectangle 372"/>
              <p:cNvSpPr>
                <a:spLocks noChangeArrowheads="1"/>
              </p:cNvSpPr>
              <p:nvPr/>
            </p:nvSpPr>
            <p:spPr bwMode="auto">
              <a:xfrm>
                <a:off x="1831368" y="1486379"/>
                <a:ext cx="237868" cy="23774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grpSp>
        <p:nvGrpSpPr>
          <p:cNvPr id="336" name="グループ化 335"/>
          <p:cNvGrpSpPr/>
          <p:nvPr/>
        </p:nvGrpSpPr>
        <p:grpSpPr>
          <a:xfrm>
            <a:off x="8069152" y="4511819"/>
            <a:ext cx="670184" cy="1055449"/>
            <a:chOff x="3070278" y="1486379"/>
            <a:chExt cx="670184" cy="1055449"/>
          </a:xfrm>
        </p:grpSpPr>
        <p:sp>
          <p:nvSpPr>
            <p:cNvPr id="337" name="Text Box 371"/>
            <p:cNvSpPr txBox="1">
              <a:spLocks noChangeArrowheads="1"/>
            </p:cNvSpPr>
            <p:nvPr/>
          </p:nvSpPr>
          <p:spPr bwMode="auto">
            <a:xfrm>
              <a:off x="3070278" y="2357162"/>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a:t>
              </a:r>
              <a:r>
                <a:rPr lang="ja-JP" altLang="en-US" kern="0" noProof="0" dirty="0">
                  <a:solidFill>
                    <a:srgbClr val="000000"/>
                  </a:solidFill>
                  <a:latin typeface="ＭＳ Ｐゴシック" panose="020B0600070205080204" pitchFamily="50" charset="-128"/>
                  <a:ea typeface="ＭＳ Ｐゴシック" panose="020B0600070205080204" pitchFamily="50" charset="-128"/>
                </a:rPr>
                <a:t>Ｐ５</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nvGrpSpPr>
            <p:cNvPr id="338" name="グループ化 337"/>
            <p:cNvGrpSpPr/>
            <p:nvPr/>
          </p:nvGrpSpPr>
          <p:grpSpPr>
            <a:xfrm>
              <a:off x="3070278" y="1486379"/>
              <a:ext cx="670184" cy="865873"/>
              <a:chOff x="3070278" y="1486379"/>
              <a:chExt cx="670184" cy="865873"/>
            </a:xfrm>
          </p:grpSpPr>
          <p:sp>
            <p:nvSpPr>
              <p:cNvPr id="339" name="Rectangle 372"/>
              <p:cNvSpPr>
                <a:spLocks noChangeArrowheads="1"/>
              </p:cNvSpPr>
              <p:nvPr/>
            </p:nvSpPr>
            <p:spPr bwMode="auto">
              <a:xfrm>
                <a:off x="3070278" y="148637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340" name="Picture 46" descr="http://www2.panasonic.biz/es/sumai/gazou/bicon/CA171AHND-PA0050107_0001.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219677" y="1580915"/>
                <a:ext cx="371387" cy="676800"/>
              </a:xfrm>
              <a:prstGeom prst="rect">
                <a:avLst/>
              </a:prstGeom>
              <a:noFill/>
              <a:extLst>
                <a:ext uri="{909E8E84-426E-40DD-AFC4-6F175D3DCCD1}">
                  <a14:hiddenFill xmlns:a14="http://schemas.microsoft.com/office/drawing/2010/main">
                    <a:solidFill>
                      <a:srgbClr val="FFFFFF"/>
                    </a:solidFill>
                  </a14:hiddenFill>
                </a:ext>
              </a:extLst>
            </p:spPr>
          </p:pic>
          <p:pic>
            <p:nvPicPr>
              <p:cNvPr id="341" name="Picture 14" descr="http://www2.panasonic.biz/es/sumai/gazou/bicon/CA171AHND-PA0050107_0002.jpg"/>
              <p:cNvPicPr>
                <a:picLocks noChangeAspect="1" noChangeArrowheads="1"/>
              </p:cNvPicPr>
              <p:nvPr/>
            </p:nvPicPr>
            <p:blipFill rotWithShape="1">
              <a:blip r:embed="rId28">
                <a:extLst>
                  <a:ext uri="{28A0092B-C50C-407E-A947-70E740481C1C}">
                    <a14:useLocalDpi xmlns:a14="http://schemas.microsoft.com/office/drawing/2010/main" val="0"/>
                  </a:ext>
                </a:extLst>
              </a:blip>
              <a:srcRect r="77"/>
              <a:stretch/>
            </p:blipFill>
            <p:spPr bwMode="auto">
              <a:xfrm>
                <a:off x="3539892" y="1516019"/>
                <a:ext cx="177876" cy="175897"/>
              </a:xfrm>
              <a:prstGeom prst="rect">
                <a:avLst/>
              </a:prstGeom>
              <a:noFill/>
              <a:extLst>
                <a:ext uri="{909E8E84-426E-40DD-AFC4-6F175D3DCCD1}">
                  <a14:hiddenFill xmlns:a14="http://schemas.microsoft.com/office/drawing/2010/main">
                    <a:solidFill>
                      <a:srgbClr val="FFFFFF"/>
                    </a:solidFill>
                  </a14:hiddenFill>
                </a:ext>
              </a:extLst>
            </p:spPr>
          </p:pic>
          <p:sp>
            <p:nvSpPr>
              <p:cNvPr id="342" name="Rectangle 372"/>
              <p:cNvSpPr>
                <a:spLocks noChangeArrowheads="1"/>
              </p:cNvSpPr>
              <p:nvPr/>
            </p:nvSpPr>
            <p:spPr bwMode="auto">
              <a:xfrm>
                <a:off x="3502594" y="1486379"/>
                <a:ext cx="237868" cy="23774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sp>
        <p:nvSpPr>
          <p:cNvPr id="343" name="テキスト ボックス 342"/>
          <p:cNvSpPr txBox="1"/>
          <p:nvPr/>
        </p:nvSpPr>
        <p:spPr>
          <a:xfrm>
            <a:off x="270498" y="4749609"/>
            <a:ext cx="153888" cy="455253"/>
          </a:xfrm>
          <a:prstGeom prst="rect">
            <a:avLst/>
          </a:prstGeom>
          <a:noFill/>
        </p:spPr>
        <p:txBody>
          <a:bodyPr vert="eaVert" wrap="square" lIns="0" tIns="0" rIns="0" bIns="0" rtlCol="0">
            <a:spAutoFit/>
          </a:bodyPr>
          <a:lstStyle/>
          <a:p>
            <a:r>
              <a:rPr lang="ja-JP" altLang="en-US" sz="1000" dirty="0">
                <a:latin typeface="ＭＳ Ｐゴシック" panose="020B0600070205080204" pitchFamily="50" charset="-128"/>
                <a:ea typeface="ＭＳ Ｐゴシック" panose="020B0600070205080204" pitchFamily="50" charset="-128"/>
              </a:rPr>
              <a:t>マローネ</a:t>
            </a:r>
            <a:endParaRPr lang="en-US" altLang="ja-JP" sz="1000" dirty="0">
              <a:latin typeface="ＭＳ Ｐゴシック" panose="020B0600070205080204" pitchFamily="50" charset="-128"/>
              <a:ea typeface="ＭＳ Ｐゴシック" panose="020B0600070205080204" pitchFamily="50" charset="-128"/>
            </a:endParaRPr>
          </a:p>
        </p:txBody>
      </p:sp>
      <p:sp>
        <p:nvSpPr>
          <p:cNvPr id="344" name="Text Box 149"/>
          <p:cNvSpPr txBox="1">
            <a:spLocks noChangeArrowheads="1"/>
          </p:cNvSpPr>
          <p:nvPr/>
        </p:nvSpPr>
        <p:spPr bwMode="auto">
          <a:xfrm>
            <a:off x="5617456" y="5568569"/>
            <a:ext cx="266098"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ブロンゾ</a:t>
            </a:r>
          </a:p>
        </p:txBody>
      </p:sp>
      <p:grpSp>
        <p:nvGrpSpPr>
          <p:cNvPr id="345" name="グループ化 344"/>
          <p:cNvGrpSpPr/>
          <p:nvPr/>
        </p:nvGrpSpPr>
        <p:grpSpPr>
          <a:xfrm>
            <a:off x="5617456" y="5679597"/>
            <a:ext cx="670184" cy="963114"/>
            <a:chOff x="618582" y="3370784"/>
            <a:chExt cx="670184" cy="963114"/>
          </a:xfrm>
        </p:grpSpPr>
        <p:sp>
          <p:nvSpPr>
            <p:cNvPr id="346" name="Rectangle 372"/>
            <p:cNvSpPr>
              <a:spLocks noChangeArrowheads="1"/>
            </p:cNvSpPr>
            <p:nvPr/>
          </p:nvSpPr>
          <p:spPr bwMode="auto">
            <a:xfrm>
              <a:off x="618582" y="3370784"/>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347" name="Text Box 371"/>
            <p:cNvSpPr txBox="1">
              <a:spLocks noChangeArrowheads="1"/>
            </p:cNvSpPr>
            <p:nvPr/>
          </p:nvSpPr>
          <p:spPr bwMode="auto">
            <a:xfrm>
              <a:off x="618582" y="4241565"/>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a:t>
              </a:r>
              <a:r>
                <a:rPr lang="ja-JP" altLang="en-US" kern="0" noProof="0" dirty="0">
                  <a:solidFill>
                    <a:srgbClr val="000000"/>
                  </a:solidFill>
                  <a:latin typeface="ＭＳ Ｐゴシック" panose="020B0600070205080204" pitchFamily="50" charset="-128"/>
                  <a:ea typeface="ＭＳ Ｐゴシック" panose="020B0600070205080204" pitchFamily="50" charset="-128"/>
                </a:rPr>
                <a:t>Ｐ４</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a:t>
              </a:r>
            </a:p>
          </p:txBody>
        </p:sp>
        <p:pic>
          <p:nvPicPr>
            <p:cNvPr id="348" name="Picture 40" descr="http://www2.panasonic.biz/es/sumai/gazou/bicon/CA171AHND-PA0050098.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69736" y="3609756"/>
              <a:ext cx="567876" cy="3879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9" name="グループ化 348"/>
          <p:cNvGrpSpPr/>
          <p:nvPr/>
        </p:nvGrpSpPr>
        <p:grpSpPr>
          <a:xfrm>
            <a:off x="7288682" y="5679597"/>
            <a:ext cx="670184" cy="963116"/>
            <a:chOff x="2289808" y="3370784"/>
            <a:chExt cx="670184" cy="963116"/>
          </a:xfrm>
        </p:grpSpPr>
        <p:sp>
          <p:nvSpPr>
            <p:cNvPr id="350" name="Text Box 371"/>
            <p:cNvSpPr txBox="1">
              <a:spLocks noChangeArrowheads="1"/>
            </p:cNvSpPr>
            <p:nvPr/>
          </p:nvSpPr>
          <p:spPr bwMode="auto">
            <a:xfrm>
              <a:off x="2289808" y="4241567"/>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a:t>
              </a:r>
              <a:r>
                <a:rPr lang="ja-JP" altLang="en-US" kern="0" noProof="0" dirty="0">
                  <a:solidFill>
                    <a:srgbClr val="000000"/>
                  </a:solidFill>
                  <a:latin typeface="ＭＳ Ｐゴシック" panose="020B0600070205080204" pitchFamily="50" charset="-128"/>
                  <a:ea typeface="ＭＳ Ｐゴシック" panose="020B0600070205080204" pitchFamily="50" charset="-128"/>
                </a:rPr>
                <a:t>Ｐ５</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a:t>
              </a:r>
            </a:p>
          </p:txBody>
        </p:sp>
        <p:sp>
          <p:nvSpPr>
            <p:cNvPr id="351" name="Rectangle 372"/>
            <p:cNvSpPr>
              <a:spLocks noChangeArrowheads="1"/>
            </p:cNvSpPr>
            <p:nvPr/>
          </p:nvSpPr>
          <p:spPr bwMode="auto">
            <a:xfrm>
              <a:off x="2289808" y="3370784"/>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352" name="Picture 54" descr="http://www2.panasonic.biz/es/sumai/gazou/bicon/CA171AHND-PA0050100.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443284" y="3465320"/>
              <a:ext cx="363233" cy="67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3" name="グループ化 352"/>
          <p:cNvGrpSpPr/>
          <p:nvPr/>
        </p:nvGrpSpPr>
        <p:grpSpPr>
          <a:xfrm>
            <a:off x="6397926" y="5679597"/>
            <a:ext cx="670184" cy="1055449"/>
            <a:chOff x="1399052" y="3370784"/>
            <a:chExt cx="670184" cy="1055449"/>
          </a:xfrm>
        </p:grpSpPr>
        <p:sp>
          <p:nvSpPr>
            <p:cNvPr id="354" name="Text Box 371"/>
            <p:cNvSpPr txBox="1">
              <a:spLocks noChangeArrowheads="1"/>
            </p:cNvSpPr>
            <p:nvPr/>
          </p:nvSpPr>
          <p:spPr bwMode="auto">
            <a:xfrm>
              <a:off x="1399052" y="4241567"/>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a:t>
              </a:r>
              <a:r>
                <a:rPr lang="ja-JP" altLang="en-US" kern="0" noProof="0" dirty="0">
                  <a:solidFill>
                    <a:srgbClr val="000000"/>
                  </a:solidFill>
                  <a:latin typeface="ＭＳ Ｐゴシック" panose="020B0600070205080204" pitchFamily="50" charset="-128"/>
                  <a:ea typeface="ＭＳ Ｐゴシック" panose="020B0600070205080204" pitchFamily="50" charset="-128"/>
                </a:rPr>
                <a:t>Ｐ４</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nvGrpSpPr>
            <p:cNvPr id="355" name="グループ化 354"/>
            <p:cNvGrpSpPr/>
            <p:nvPr/>
          </p:nvGrpSpPr>
          <p:grpSpPr>
            <a:xfrm>
              <a:off x="1399052" y="3370784"/>
              <a:ext cx="670184" cy="865873"/>
              <a:chOff x="1399052" y="3370784"/>
              <a:chExt cx="670184" cy="865873"/>
            </a:xfrm>
          </p:grpSpPr>
          <p:sp>
            <p:nvSpPr>
              <p:cNvPr id="356" name="Rectangle 372"/>
              <p:cNvSpPr>
                <a:spLocks noChangeArrowheads="1"/>
              </p:cNvSpPr>
              <p:nvPr/>
            </p:nvSpPr>
            <p:spPr bwMode="auto">
              <a:xfrm>
                <a:off x="1399052" y="3370784"/>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357" name="Picture 44" descr="http://www2.panasonic.biz/es/sumai/gazou/bicon/CA171AHND-PA0050106_0001.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450658" y="3484064"/>
                <a:ext cx="566972" cy="639313"/>
              </a:xfrm>
              <a:prstGeom prst="rect">
                <a:avLst/>
              </a:prstGeom>
              <a:noFill/>
              <a:extLst>
                <a:ext uri="{909E8E84-426E-40DD-AFC4-6F175D3DCCD1}">
                  <a14:hiddenFill xmlns:a14="http://schemas.microsoft.com/office/drawing/2010/main">
                    <a:solidFill>
                      <a:srgbClr val="FFFFFF"/>
                    </a:solidFill>
                  </a14:hiddenFill>
                </a:ext>
              </a:extLst>
            </p:spPr>
          </p:pic>
          <p:pic>
            <p:nvPicPr>
              <p:cNvPr id="358" name="Picture 8" descr="http://www2.panasonic.biz/es/sumai/gazou/bicon/CA171AHND-PA0050106_0002.jpg"/>
              <p:cNvPicPr>
                <a:picLocks noChangeAspect="1" noChangeArrowheads="1"/>
              </p:cNvPicPr>
              <p:nvPr/>
            </p:nvPicPr>
            <p:blipFill rotWithShape="1">
              <a:blip r:embed="rId32">
                <a:extLst>
                  <a:ext uri="{28A0092B-C50C-407E-A947-70E740481C1C}">
                    <a14:useLocalDpi xmlns:a14="http://schemas.microsoft.com/office/drawing/2010/main" val="0"/>
                  </a:ext>
                </a:extLst>
              </a:blip>
              <a:srcRect b="101"/>
              <a:stretch/>
            </p:blipFill>
            <p:spPr bwMode="auto">
              <a:xfrm>
                <a:off x="1848312" y="3400963"/>
                <a:ext cx="220918" cy="188156"/>
              </a:xfrm>
              <a:prstGeom prst="rect">
                <a:avLst/>
              </a:prstGeom>
              <a:noFill/>
              <a:extLst>
                <a:ext uri="{909E8E84-426E-40DD-AFC4-6F175D3DCCD1}">
                  <a14:hiddenFill xmlns:a14="http://schemas.microsoft.com/office/drawing/2010/main">
                    <a:solidFill>
                      <a:srgbClr val="FFFFFF"/>
                    </a:solidFill>
                  </a14:hiddenFill>
                </a:ext>
              </a:extLst>
            </p:spPr>
          </p:pic>
          <p:sp>
            <p:nvSpPr>
              <p:cNvPr id="359" name="Rectangle 372"/>
              <p:cNvSpPr>
                <a:spLocks noChangeArrowheads="1"/>
              </p:cNvSpPr>
              <p:nvPr/>
            </p:nvSpPr>
            <p:spPr bwMode="auto">
              <a:xfrm>
                <a:off x="1831368" y="3370784"/>
                <a:ext cx="237868" cy="23774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grpSp>
        <p:nvGrpSpPr>
          <p:cNvPr id="360" name="グループ化 359"/>
          <p:cNvGrpSpPr/>
          <p:nvPr/>
        </p:nvGrpSpPr>
        <p:grpSpPr>
          <a:xfrm>
            <a:off x="8069152" y="5679597"/>
            <a:ext cx="670184" cy="1055449"/>
            <a:chOff x="3070278" y="3370784"/>
            <a:chExt cx="670184" cy="1055449"/>
          </a:xfrm>
        </p:grpSpPr>
        <p:sp>
          <p:nvSpPr>
            <p:cNvPr id="361" name="Text Box 371"/>
            <p:cNvSpPr txBox="1">
              <a:spLocks noChangeArrowheads="1"/>
            </p:cNvSpPr>
            <p:nvPr/>
          </p:nvSpPr>
          <p:spPr bwMode="auto">
            <a:xfrm>
              <a:off x="3070278" y="4241567"/>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a:t>
              </a:r>
              <a:r>
                <a:rPr lang="ja-JP" altLang="en-US" kern="0" noProof="0" dirty="0">
                  <a:solidFill>
                    <a:srgbClr val="000000"/>
                  </a:solidFill>
                  <a:latin typeface="ＭＳ Ｐゴシック" panose="020B0600070205080204" pitchFamily="50" charset="-128"/>
                  <a:ea typeface="ＭＳ Ｐゴシック" panose="020B0600070205080204" pitchFamily="50" charset="-128"/>
                </a:rPr>
                <a:t>Ｐ５</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nvGrpSpPr>
            <p:cNvPr id="362" name="グループ化 361"/>
            <p:cNvGrpSpPr/>
            <p:nvPr/>
          </p:nvGrpSpPr>
          <p:grpSpPr>
            <a:xfrm>
              <a:off x="3070278" y="3370784"/>
              <a:ext cx="670184" cy="865873"/>
              <a:chOff x="3070278" y="3370784"/>
              <a:chExt cx="670184" cy="865873"/>
            </a:xfrm>
          </p:grpSpPr>
          <p:sp>
            <p:nvSpPr>
              <p:cNvPr id="363" name="Rectangle 372"/>
              <p:cNvSpPr>
                <a:spLocks noChangeArrowheads="1"/>
              </p:cNvSpPr>
              <p:nvPr/>
            </p:nvSpPr>
            <p:spPr bwMode="auto">
              <a:xfrm>
                <a:off x="3070278" y="3370784"/>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364" name="Picture 48" descr="http://www2.panasonic.biz/es/sumai/gazou/bicon/CA171AHND-PA0050108_0001.jp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223012" y="3465320"/>
                <a:ext cx="364716" cy="676800"/>
              </a:xfrm>
              <a:prstGeom prst="rect">
                <a:avLst/>
              </a:prstGeom>
              <a:noFill/>
              <a:extLst>
                <a:ext uri="{909E8E84-426E-40DD-AFC4-6F175D3DCCD1}">
                  <a14:hiddenFill xmlns:a14="http://schemas.microsoft.com/office/drawing/2010/main">
                    <a:solidFill>
                      <a:srgbClr val="FFFFFF"/>
                    </a:solidFill>
                  </a14:hiddenFill>
                </a:ext>
              </a:extLst>
            </p:spPr>
          </p:pic>
          <p:pic>
            <p:nvPicPr>
              <p:cNvPr id="365" name="Picture 16" descr="http://www2.panasonic.biz/es/sumai/gazou/bicon/CA171AHND-PA0050108_0002.jpg"/>
              <p:cNvPicPr>
                <a:picLocks noChangeAspect="1" noChangeArrowheads="1"/>
              </p:cNvPicPr>
              <p:nvPr/>
            </p:nvPicPr>
            <p:blipFill rotWithShape="1">
              <a:blip r:embed="rId34">
                <a:extLst>
                  <a:ext uri="{28A0092B-C50C-407E-A947-70E740481C1C}">
                    <a14:useLocalDpi xmlns:a14="http://schemas.microsoft.com/office/drawing/2010/main" val="0"/>
                  </a:ext>
                </a:extLst>
              </a:blip>
              <a:srcRect r="37" b="5"/>
              <a:stretch/>
            </p:blipFill>
            <p:spPr bwMode="auto">
              <a:xfrm>
                <a:off x="3539892" y="3403648"/>
                <a:ext cx="177867" cy="175947"/>
              </a:xfrm>
              <a:prstGeom prst="rect">
                <a:avLst/>
              </a:prstGeom>
              <a:noFill/>
              <a:extLst>
                <a:ext uri="{909E8E84-426E-40DD-AFC4-6F175D3DCCD1}">
                  <a14:hiddenFill xmlns:a14="http://schemas.microsoft.com/office/drawing/2010/main">
                    <a:solidFill>
                      <a:srgbClr val="FFFFFF"/>
                    </a:solidFill>
                  </a14:hiddenFill>
                </a:ext>
              </a:extLst>
            </p:spPr>
          </p:pic>
          <p:sp>
            <p:nvSpPr>
              <p:cNvPr id="366" name="Rectangle 372"/>
              <p:cNvSpPr>
                <a:spLocks noChangeArrowheads="1"/>
              </p:cNvSpPr>
              <p:nvPr/>
            </p:nvSpPr>
            <p:spPr bwMode="auto">
              <a:xfrm>
                <a:off x="3502594" y="3370784"/>
                <a:ext cx="237868" cy="23774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sp>
        <p:nvSpPr>
          <p:cNvPr id="367" name="テキスト ボックス 366"/>
          <p:cNvSpPr txBox="1"/>
          <p:nvPr/>
        </p:nvSpPr>
        <p:spPr>
          <a:xfrm>
            <a:off x="270498" y="5838780"/>
            <a:ext cx="153888" cy="455253"/>
          </a:xfrm>
          <a:prstGeom prst="rect">
            <a:avLst/>
          </a:prstGeom>
          <a:noFill/>
        </p:spPr>
        <p:txBody>
          <a:bodyPr vert="eaVert" wrap="square" lIns="0" tIns="0" rIns="0" bIns="0" rtlCol="0">
            <a:spAutoFit/>
          </a:bodyPr>
          <a:lstStyle/>
          <a:p>
            <a:r>
              <a:rPr lang="ja-JP" altLang="en-US" sz="1000" dirty="0">
                <a:latin typeface="ＭＳ Ｐゴシック" panose="020B0600070205080204" pitchFamily="50" charset="-128"/>
                <a:ea typeface="ＭＳ Ｐゴシック" panose="020B0600070205080204" pitchFamily="50" charset="-128"/>
              </a:rPr>
              <a:t>ブロンゾ</a:t>
            </a:r>
            <a:endParaRPr kumimoji="1" lang="ja-JP" altLang="en-US" sz="1000" dirty="0">
              <a:latin typeface="ＭＳ Ｐゴシック" panose="020B0600070205080204" pitchFamily="50" charset="-128"/>
              <a:ea typeface="ＭＳ Ｐゴシック" panose="020B0600070205080204" pitchFamily="50" charset="-128"/>
            </a:endParaRPr>
          </a:p>
        </p:txBody>
      </p:sp>
      <p:cxnSp>
        <p:nvCxnSpPr>
          <p:cNvPr id="368" name="直線コネクタ 367"/>
          <p:cNvCxnSpPr/>
          <p:nvPr/>
        </p:nvCxnSpPr>
        <p:spPr>
          <a:xfrm>
            <a:off x="82625" y="4385032"/>
            <a:ext cx="960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9" name="直線コネクタ 368"/>
          <p:cNvCxnSpPr/>
          <p:nvPr/>
        </p:nvCxnSpPr>
        <p:spPr>
          <a:xfrm>
            <a:off x="82625" y="831802"/>
            <a:ext cx="960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直線コネクタ 369"/>
          <p:cNvCxnSpPr/>
          <p:nvPr/>
        </p:nvCxnSpPr>
        <p:spPr>
          <a:xfrm>
            <a:off x="8864426" y="693222"/>
            <a:ext cx="0" cy="597960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371" name="直線コネクタ 370"/>
          <p:cNvCxnSpPr/>
          <p:nvPr/>
        </p:nvCxnSpPr>
        <p:spPr>
          <a:xfrm>
            <a:off x="7193200" y="693222"/>
            <a:ext cx="0" cy="597960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372" name="直線コネクタ 371"/>
          <p:cNvCxnSpPr/>
          <p:nvPr/>
        </p:nvCxnSpPr>
        <p:spPr>
          <a:xfrm>
            <a:off x="5521974" y="693222"/>
            <a:ext cx="0" cy="597960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sp>
        <p:nvSpPr>
          <p:cNvPr id="373" name="テキスト ボックス 372"/>
          <p:cNvSpPr txBox="1"/>
          <p:nvPr/>
        </p:nvSpPr>
        <p:spPr>
          <a:xfrm>
            <a:off x="6152859" y="647054"/>
            <a:ext cx="307777" cy="153888"/>
          </a:xfrm>
          <a:prstGeom prst="rect">
            <a:avLst/>
          </a:prstGeom>
          <a:noFill/>
        </p:spPr>
        <p:txBody>
          <a:bodyPr wrap="square" lIns="0" tIns="0" rIns="0" bIns="0" rtlCol="0">
            <a:spAutoFit/>
          </a:bodyPr>
          <a:lstStyle/>
          <a:p>
            <a:r>
              <a:rPr lang="ja-JP" altLang="en-US" sz="1000" dirty="0">
                <a:latin typeface="ＭＳ Ｐゴシック" panose="020B0600070205080204" pitchFamily="50" charset="-128"/>
                <a:ea typeface="ＭＳ Ｐゴシック" panose="020B0600070205080204" pitchFamily="50" charset="-128"/>
              </a:rPr>
              <a:t>Ｐ４</a:t>
            </a:r>
            <a:r>
              <a:rPr kumimoji="1" lang="ja-JP" altLang="en-US" sz="1000" dirty="0">
                <a:latin typeface="ＭＳ Ｐゴシック" panose="020B0600070205080204" pitchFamily="50" charset="-128"/>
                <a:ea typeface="ＭＳ Ｐゴシック" panose="020B0600070205080204" pitchFamily="50" charset="-128"/>
              </a:rPr>
              <a:t>型</a:t>
            </a:r>
          </a:p>
        </p:txBody>
      </p:sp>
      <p:sp>
        <p:nvSpPr>
          <p:cNvPr id="374" name="テキスト ボックス 373"/>
          <p:cNvSpPr txBox="1"/>
          <p:nvPr/>
        </p:nvSpPr>
        <p:spPr>
          <a:xfrm>
            <a:off x="7824085" y="647054"/>
            <a:ext cx="307777" cy="153888"/>
          </a:xfrm>
          <a:prstGeom prst="rect">
            <a:avLst/>
          </a:prstGeom>
          <a:noFill/>
        </p:spPr>
        <p:txBody>
          <a:bodyPr wrap="square" lIns="0" tIns="0" rIns="0" bIns="0" rtlCol="0">
            <a:spAutoFit/>
          </a:bodyPr>
          <a:lstStyle/>
          <a:p>
            <a:r>
              <a:rPr lang="ja-JP" altLang="en-US" sz="1000" dirty="0">
                <a:latin typeface="ＭＳ Ｐゴシック" panose="020B0600070205080204" pitchFamily="50" charset="-128"/>
                <a:ea typeface="ＭＳ Ｐゴシック" panose="020B0600070205080204" pitchFamily="50" charset="-128"/>
              </a:rPr>
              <a:t>Ｐ５</a:t>
            </a:r>
            <a:r>
              <a:rPr kumimoji="1" lang="ja-JP" altLang="en-US" sz="1000" dirty="0">
                <a:latin typeface="ＭＳ Ｐゴシック" panose="020B0600070205080204" pitchFamily="50" charset="-128"/>
                <a:ea typeface="ＭＳ Ｐゴシック" panose="020B0600070205080204" pitchFamily="50" charset="-128"/>
              </a:rPr>
              <a:t>型</a:t>
            </a:r>
          </a:p>
        </p:txBody>
      </p:sp>
      <p:sp>
        <p:nvSpPr>
          <p:cNvPr id="153" name="タイトル 1"/>
          <p:cNvSpPr txBox="1">
            <a:spLocks/>
          </p:cNvSpPr>
          <p:nvPr/>
        </p:nvSpPr>
        <p:spPr>
          <a:xfrm>
            <a:off x="1712653" y="107830"/>
            <a:ext cx="2290692" cy="184666"/>
          </a:xfrm>
          <a:prstGeom prst="rect">
            <a:avLst/>
          </a:prstGeom>
        </p:spPr>
        <p:txBody>
          <a:bodyPr vert="horz" wrap="square" lIns="0" tIns="0" rIns="0" bIns="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200" b="1" dirty="0">
                <a:solidFill>
                  <a:schemeClr val="bg1"/>
                </a:solidFill>
                <a:latin typeface="ＭＳ Ｐゴシック" panose="020B0600070205080204" pitchFamily="50" charset="-128"/>
                <a:ea typeface="ＭＳ Ｐゴシック" panose="020B0600070205080204" pitchFamily="50" charset="-128"/>
              </a:rPr>
              <a:t>内装ドア　ハンドルセレクト</a:t>
            </a:r>
            <a:endParaRPr lang="en-US" altLang="ja-JP" sz="1200" b="1"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01113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テキスト ボックス 152"/>
          <p:cNvSpPr txBox="1"/>
          <p:nvPr/>
        </p:nvSpPr>
        <p:spPr>
          <a:xfrm>
            <a:off x="244122" y="1257275"/>
            <a:ext cx="153888" cy="1348126"/>
          </a:xfrm>
          <a:prstGeom prst="rect">
            <a:avLst/>
          </a:prstGeom>
          <a:noFill/>
        </p:spPr>
        <p:txBody>
          <a:bodyPr vert="eaVert" wrap="square" lIns="0" tIns="0" rIns="0" bIns="0" rtlCol="0">
            <a:spAutoFit/>
          </a:bodyPr>
          <a:lstStyle/>
          <a:p>
            <a:r>
              <a:rPr kumimoji="1" lang="ja-JP" altLang="en-US" sz="1000" dirty="0">
                <a:latin typeface="ＭＳ Ｐゴシック" panose="020B0600070205080204" pitchFamily="50" charset="-128"/>
                <a:ea typeface="ＭＳ Ｐゴシック" panose="020B0600070205080204" pitchFamily="50" charset="-128"/>
              </a:rPr>
              <a:t>サテンニッケル色（メッキ）</a:t>
            </a:r>
          </a:p>
        </p:txBody>
      </p:sp>
      <p:sp>
        <p:nvSpPr>
          <p:cNvPr id="154" name="テキスト ボックス 153"/>
          <p:cNvSpPr txBox="1"/>
          <p:nvPr/>
        </p:nvSpPr>
        <p:spPr>
          <a:xfrm>
            <a:off x="1190021" y="785554"/>
            <a:ext cx="307777" cy="153888"/>
          </a:xfrm>
          <a:prstGeom prst="rect">
            <a:avLst/>
          </a:prstGeom>
          <a:noFill/>
        </p:spPr>
        <p:txBody>
          <a:bodyPr wrap="square" lIns="0" tIns="0" rIns="0" bIns="0" rtlCol="0">
            <a:spAutoFit/>
          </a:bodyPr>
          <a:lstStyle/>
          <a:p>
            <a:r>
              <a:rPr kumimoji="1" lang="ja-JP" altLang="en-US" sz="1000" dirty="0">
                <a:latin typeface="ＭＳ Ｐゴシック" panose="020B0600070205080204" pitchFamily="50" charset="-128"/>
                <a:ea typeface="ＭＳ Ｐゴシック" panose="020B0600070205080204" pitchFamily="50" charset="-128"/>
              </a:rPr>
              <a:t>Ａ５型</a:t>
            </a:r>
          </a:p>
        </p:txBody>
      </p:sp>
      <p:cxnSp>
        <p:nvCxnSpPr>
          <p:cNvPr id="156" name="直線コネクタ 155"/>
          <p:cNvCxnSpPr/>
          <p:nvPr/>
        </p:nvCxnSpPr>
        <p:spPr>
          <a:xfrm>
            <a:off x="508296" y="693222"/>
            <a:ext cx="0" cy="5979600"/>
          </a:xfrm>
          <a:prstGeom prst="line">
            <a:avLst/>
          </a:prstGeom>
        </p:spPr>
        <p:style>
          <a:lnRef idx="1">
            <a:schemeClr val="accent1"/>
          </a:lnRef>
          <a:fillRef idx="0">
            <a:schemeClr val="accent1"/>
          </a:fillRef>
          <a:effectRef idx="0">
            <a:schemeClr val="accent1"/>
          </a:effectRef>
          <a:fontRef idx="minor">
            <a:schemeClr val="tx1"/>
          </a:fontRef>
        </p:style>
      </p:cxnSp>
      <p:sp>
        <p:nvSpPr>
          <p:cNvPr id="157" name="テキスト ボックス 156"/>
          <p:cNvSpPr txBox="1"/>
          <p:nvPr/>
        </p:nvSpPr>
        <p:spPr>
          <a:xfrm>
            <a:off x="244122" y="3164210"/>
            <a:ext cx="153888" cy="1224694"/>
          </a:xfrm>
          <a:prstGeom prst="rect">
            <a:avLst/>
          </a:prstGeom>
          <a:noFill/>
        </p:spPr>
        <p:txBody>
          <a:bodyPr vert="eaVert" wrap="square" lIns="0" tIns="0" rIns="0" bIns="0" rtlCol="0">
            <a:spAutoFit/>
          </a:bodyPr>
          <a:lstStyle/>
          <a:p>
            <a:r>
              <a:rPr lang="ja-JP" altLang="en-US" sz="1000" dirty="0">
                <a:latin typeface="ＭＳ Ｐゴシック" panose="020B0600070205080204" pitchFamily="50" charset="-128"/>
                <a:ea typeface="ＭＳ Ｐゴシック" panose="020B0600070205080204" pitchFamily="50" charset="-128"/>
              </a:rPr>
              <a:t>クロニッケル</a:t>
            </a:r>
            <a:r>
              <a:rPr kumimoji="1" lang="ja-JP" altLang="en-US" sz="1000" dirty="0">
                <a:latin typeface="ＭＳ Ｐゴシック" panose="020B0600070205080204" pitchFamily="50" charset="-128"/>
                <a:ea typeface="ＭＳ Ｐゴシック" panose="020B0600070205080204" pitchFamily="50" charset="-128"/>
              </a:rPr>
              <a:t>色（</a:t>
            </a:r>
            <a:r>
              <a:rPr lang="ja-JP" altLang="en-US" sz="1000" dirty="0">
                <a:latin typeface="ＭＳ Ｐゴシック" panose="020B0600070205080204" pitchFamily="50" charset="-128"/>
                <a:ea typeface="ＭＳ Ｐゴシック" panose="020B0600070205080204" pitchFamily="50" charset="-128"/>
              </a:rPr>
              <a:t>メッキ</a:t>
            </a:r>
            <a:r>
              <a:rPr kumimoji="1" lang="ja-JP" altLang="en-US" sz="1000" dirty="0">
                <a:latin typeface="ＭＳ Ｐゴシック" panose="020B0600070205080204" pitchFamily="50" charset="-128"/>
                <a:ea typeface="ＭＳ Ｐゴシック" panose="020B0600070205080204" pitchFamily="50" charset="-128"/>
              </a:rPr>
              <a:t>）</a:t>
            </a:r>
          </a:p>
        </p:txBody>
      </p:sp>
      <p:sp>
        <p:nvSpPr>
          <p:cNvPr id="158" name="テキスト ボックス 157"/>
          <p:cNvSpPr txBox="1"/>
          <p:nvPr/>
        </p:nvSpPr>
        <p:spPr>
          <a:xfrm>
            <a:off x="2861247" y="785554"/>
            <a:ext cx="307777" cy="153888"/>
          </a:xfrm>
          <a:prstGeom prst="rect">
            <a:avLst/>
          </a:prstGeom>
          <a:noFill/>
        </p:spPr>
        <p:txBody>
          <a:bodyPr wrap="square" lIns="0" tIns="0" rIns="0" bIns="0" rtlCol="0">
            <a:spAutoFit/>
          </a:bodyPr>
          <a:lstStyle/>
          <a:p>
            <a:r>
              <a:rPr kumimoji="1" lang="ja-JP" altLang="en-US" sz="1000" dirty="0">
                <a:latin typeface="ＭＳ Ｐゴシック" panose="020B0600070205080204" pitchFamily="50" charset="-128"/>
                <a:ea typeface="ＭＳ Ｐゴシック" panose="020B0600070205080204" pitchFamily="50" charset="-128"/>
              </a:rPr>
              <a:t>Ａ６型</a:t>
            </a:r>
          </a:p>
        </p:txBody>
      </p:sp>
      <p:sp>
        <p:nvSpPr>
          <p:cNvPr id="159" name="Text Box 149"/>
          <p:cNvSpPr txBox="1">
            <a:spLocks noChangeArrowheads="1"/>
          </p:cNvSpPr>
          <p:nvPr/>
        </p:nvSpPr>
        <p:spPr bwMode="auto">
          <a:xfrm>
            <a:off x="618582" y="3259756"/>
            <a:ext cx="74379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クロニッケル色（メッキ）</a:t>
            </a:r>
          </a:p>
        </p:txBody>
      </p:sp>
      <p:sp>
        <p:nvSpPr>
          <p:cNvPr id="160" name="Text Box 149"/>
          <p:cNvSpPr txBox="1">
            <a:spLocks noChangeArrowheads="1"/>
          </p:cNvSpPr>
          <p:nvPr/>
        </p:nvSpPr>
        <p:spPr bwMode="auto">
          <a:xfrm>
            <a:off x="618582" y="1375351"/>
            <a:ext cx="827150"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サテンニッケル色（メッキ）</a:t>
            </a:r>
          </a:p>
        </p:txBody>
      </p:sp>
      <p:cxnSp>
        <p:nvCxnSpPr>
          <p:cNvPr id="161" name="直線コネクタ 160"/>
          <p:cNvCxnSpPr/>
          <p:nvPr/>
        </p:nvCxnSpPr>
        <p:spPr>
          <a:xfrm>
            <a:off x="2179522" y="693222"/>
            <a:ext cx="0" cy="597960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grpSp>
        <p:nvGrpSpPr>
          <p:cNvPr id="2" name="グループ化 1"/>
          <p:cNvGrpSpPr/>
          <p:nvPr/>
        </p:nvGrpSpPr>
        <p:grpSpPr>
          <a:xfrm>
            <a:off x="148375" y="1016387"/>
            <a:ext cx="3699725" cy="3768810"/>
            <a:chOff x="148375" y="1016387"/>
            <a:chExt cx="9608400" cy="3768810"/>
          </a:xfrm>
        </p:grpSpPr>
        <p:cxnSp>
          <p:nvCxnSpPr>
            <p:cNvPr id="155" name="直線コネクタ 154"/>
            <p:cNvCxnSpPr/>
            <p:nvPr/>
          </p:nvCxnSpPr>
          <p:spPr>
            <a:xfrm>
              <a:off x="148375" y="1016387"/>
              <a:ext cx="960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直線コネクタ 161"/>
            <p:cNvCxnSpPr/>
            <p:nvPr/>
          </p:nvCxnSpPr>
          <p:spPr>
            <a:xfrm>
              <a:off x="148375" y="2900792"/>
              <a:ext cx="960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 name="直線コネクタ 162"/>
            <p:cNvCxnSpPr/>
            <p:nvPr/>
          </p:nvCxnSpPr>
          <p:spPr>
            <a:xfrm>
              <a:off x="148375" y="4785197"/>
              <a:ext cx="96084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4" name="グループ化 163"/>
          <p:cNvGrpSpPr/>
          <p:nvPr/>
        </p:nvGrpSpPr>
        <p:grpSpPr>
          <a:xfrm>
            <a:off x="618582" y="1486379"/>
            <a:ext cx="670184" cy="963116"/>
            <a:chOff x="618582" y="1486379"/>
            <a:chExt cx="670184" cy="963116"/>
          </a:xfrm>
        </p:grpSpPr>
        <p:sp>
          <p:nvSpPr>
            <p:cNvPr id="165" name="Text Box 371"/>
            <p:cNvSpPr txBox="1">
              <a:spLocks noChangeArrowheads="1"/>
            </p:cNvSpPr>
            <p:nvPr/>
          </p:nvSpPr>
          <p:spPr bwMode="auto">
            <a:xfrm>
              <a:off x="618582" y="2357162"/>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a:t>
              </a:r>
              <a:r>
                <a:rPr lang="ja-JP" altLang="en-US" kern="0" dirty="0">
                  <a:solidFill>
                    <a:srgbClr val="000000"/>
                  </a:solidFill>
                  <a:latin typeface="ＭＳ Ｐゴシック" panose="020B0600070205080204" pitchFamily="50" charset="-128"/>
                  <a:ea typeface="ＭＳ Ｐゴシック" panose="020B0600070205080204" pitchFamily="50" charset="-128"/>
                </a:rPr>
                <a:t>５</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型）</a:t>
              </a:r>
            </a:p>
          </p:txBody>
        </p:sp>
        <p:sp>
          <p:nvSpPr>
            <p:cNvPr id="166" name="Rectangle 372"/>
            <p:cNvSpPr>
              <a:spLocks noChangeArrowheads="1"/>
            </p:cNvSpPr>
            <p:nvPr/>
          </p:nvSpPr>
          <p:spPr bwMode="auto">
            <a:xfrm>
              <a:off x="618582" y="148637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167" name="Picture 56" descr="http://www2.panasonic.biz/es/sumai/gazou/bicon/CA171AHND-PA00501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674" y="1817880"/>
              <a:ext cx="612000" cy="2028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8" name="グループ化 167"/>
          <p:cNvGrpSpPr/>
          <p:nvPr/>
        </p:nvGrpSpPr>
        <p:grpSpPr>
          <a:xfrm>
            <a:off x="618582" y="3370784"/>
            <a:ext cx="670184" cy="963114"/>
            <a:chOff x="618582" y="3370784"/>
            <a:chExt cx="670184" cy="963114"/>
          </a:xfrm>
        </p:grpSpPr>
        <p:sp>
          <p:nvSpPr>
            <p:cNvPr id="169" name="Rectangle 372"/>
            <p:cNvSpPr>
              <a:spLocks noChangeArrowheads="1"/>
            </p:cNvSpPr>
            <p:nvPr/>
          </p:nvSpPr>
          <p:spPr bwMode="auto">
            <a:xfrm>
              <a:off x="618582" y="3370784"/>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170" name="Text Box 371"/>
            <p:cNvSpPr txBox="1">
              <a:spLocks noChangeArrowheads="1"/>
            </p:cNvSpPr>
            <p:nvPr/>
          </p:nvSpPr>
          <p:spPr bwMode="auto">
            <a:xfrm>
              <a:off x="618582" y="4241565"/>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ハンドル（Ａ５型）</a:t>
              </a:r>
            </a:p>
          </p:txBody>
        </p:sp>
        <p:pic>
          <p:nvPicPr>
            <p:cNvPr id="171" name="Picture 58" descr="http://www2.panasonic.biz/es/sumai/gazou/bicon/CA171AHND-PA00501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74" y="3703980"/>
              <a:ext cx="612000" cy="199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2" name="グループ化 171"/>
          <p:cNvGrpSpPr/>
          <p:nvPr/>
        </p:nvGrpSpPr>
        <p:grpSpPr>
          <a:xfrm>
            <a:off x="2280805" y="1486379"/>
            <a:ext cx="670184" cy="963116"/>
            <a:chOff x="2280805" y="1486379"/>
            <a:chExt cx="670184" cy="963116"/>
          </a:xfrm>
        </p:grpSpPr>
        <p:sp>
          <p:nvSpPr>
            <p:cNvPr id="173" name="Text Box 371"/>
            <p:cNvSpPr txBox="1">
              <a:spLocks noChangeArrowheads="1"/>
            </p:cNvSpPr>
            <p:nvPr/>
          </p:nvSpPr>
          <p:spPr bwMode="auto">
            <a:xfrm>
              <a:off x="2289808" y="2357162"/>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ハンドル（Ａ６型）</a:t>
              </a:r>
            </a:p>
          </p:txBody>
        </p:sp>
        <p:sp>
          <p:nvSpPr>
            <p:cNvPr id="174" name="Rectangle 372"/>
            <p:cNvSpPr>
              <a:spLocks noChangeArrowheads="1"/>
            </p:cNvSpPr>
            <p:nvPr/>
          </p:nvSpPr>
          <p:spPr bwMode="auto">
            <a:xfrm>
              <a:off x="2280805" y="148637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175" name="Picture 64" descr="http://www2.panasonic.biz/es/sumai/gazou/bicon/CA171AHND-PA00501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9897" y="1789798"/>
              <a:ext cx="612000" cy="2590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グループ化 175"/>
          <p:cNvGrpSpPr/>
          <p:nvPr/>
        </p:nvGrpSpPr>
        <p:grpSpPr>
          <a:xfrm>
            <a:off x="2289808" y="3370784"/>
            <a:ext cx="670184" cy="963116"/>
            <a:chOff x="2289808" y="3370784"/>
            <a:chExt cx="670184" cy="963116"/>
          </a:xfrm>
        </p:grpSpPr>
        <p:sp>
          <p:nvSpPr>
            <p:cNvPr id="177" name="Text Box 371"/>
            <p:cNvSpPr txBox="1">
              <a:spLocks noChangeArrowheads="1"/>
            </p:cNvSpPr>
            <p:nvPr/>
          </p:nvSpPr>
          <p:spPr bwMode="auto">
            <a:xfrm>
              <a:off x="2289808" y="4241567"/>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ハンドル（Ａ６型）</a:t>
              </a:r>
            </a:p>
          </p:txBody>
        </p:sp>
        <p:sp>
          <p:nvSpPr>
            <p:cNvPr id="178" name="Rectangle 372"/>
            <p:cNvSpPr>
              <a:spLocks noChangeArrowheads="1"/>
            </p:cNvSpPr>
            <p:nvPr/>
          </p:nvSpPr>
          <p:spPr bwMode="auto">
            <a:xfrm>
              <a:off x="2289808" y="3370784"/>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179" name="Picture 66" descr="http://www2.panasonic.biz/es/sumai/gazou/bicon/CA171AHND-PA005012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8900" y="3673234"/>
              <a:ext cx="612000" cy="2609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0" name="グループ化 179"/>
          <p:cNvGrpSpPr/>
          <p:nvPr/>
        </p:nvGrpSpPr>
        <p:grpSpPr>
          <a:xfrm>
            <a:off x="1399052" y="1486379"/>
            <a:ext cx="670184" cy="1055449"/>
            <a:chOff x="1399052" y="1486379"/>
            <a:chExt cx="670184" cy="1055449"/>
          </a:xfrm>
        </p:grpSpPr>
        <p:sp>
          <p:nvSpPr>
            <p:cNvPr id="181" name="Text Box 371"/>
            <p:cNvSpPr txBox="1">
              <a:spLocks noChangeArrowheads="1"/>
            </p:cNvSpPr>
            <p:nvPr/>
          </p:nvSpPr>
          <p:spPr bwMode="auto">
            <a:xfrm>
              <a:off x="1399052" y="2357162"/>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ハンドル（Ａ５型）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表示錠</a:t>
              </a:r>
            </a:p>
          </p:txBody>
        </p:sp>
        <p:grpSp>
          <p:nvGrpSpPr>
            <p:cNvPr id="182" name="グループ化 181"/>
            <p:cNvGrpSpPr/>
            <p:nvPr/>
          </p:nvGrpSpPr>
          <p:grpSpPr>
            <a:xfrm>
              <a:off x="1399052" y="1486379"/>
              <a:ext cx="670184" cy="865873"/>
              <a:chOff x="1399052" y="1486379"/>
              <a:chExt cx="670184" cy="865873"/>
            </a:xfrm>
          </p:grpSpPr>
          <p:sp>
            <p:nvSpPr>
              <p:cNvPr id="183" name="Rectangle 372"/>
              <p:cNvSpPr>
                <a:spLocks noChangeArrowheads="1"/>
              </p:cNvSpPr>
              <p:nvPr/>
            </p:nvSpPr>
            <p:spPr bwMode="auto">
              <a:xfrm>
                <a:off x="1399052" y="148637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184" name="Picture 60" descr="http://www2.panasonic.biz/es/sumai/gazou/bicon/CA171AHND-PA0050132_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144" y="1749369"/>
                <a:ext cx="612000" cy="339892"/>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22" descr="http://www2.panasonic.biz/es/sumai/gazou/bicon/CA171AHND-PA0050132_0002.jpg" title="A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8792" y="1535044"/>
                <a:ext cx="129221" cy="146336"/>
              </a:xfrm>
              <a:prstGeom prst="rect">
                <a:avLst/>
              </a:prstGeom>
              <a:noFill/>
              <a:extLst>
                <a:ext uri="{909E8E84-426E-40DD-AFC4-6F175D3DCCD1}">
                  <a14:hiddenFill xmlns:a14="http://schemas.microsoft.com/office/drawing/2010/main">
                    <a:solidFill>
                      <a:srgbClr val="FFFFFF"/>
                    </a:solidFill>
                  </a14:hiddenFill>
                </a:ext>
              </a:extLst>
            </p:spPr>
          </p:pic>
          <p:sp>
            <p:nvSpPr>
              <p:cNvPr id="186" name="Rectangle 372"/>
              <p:cNvSpPr>
                <a:spLocks noChangeArrowheads="1"/>
              </p:cNvSpPr>
              <p:nvPr/>
            </p:nvSpPr>
            <p:spPr bwMode="auto">
              <a:xfrm>
                <a:off x="1831368" y="1486379"/>
                <a:ext cx="237868" cy="23774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grpSp>
        <p:nvGrpSpPr>
          <p:cNvPr id="187" name="グループ化 186"/>
          <p:cNvGrpSpPr/>
          <p:nvPr/>
        </p:nvGrpSpPr>
        <p:grpSpPr>
          <a:xfrm>
            <a:off x="1399052" y="3370784"/>
            <a:ext cx="670184" cy="1055449"/>
            <a:chOff x="1399052" y="3370784"/>
            <a:chExt cx="670184" cy="1055449"/>
          </a:xfrm>
        </p:grpSpPr>
        <p:sp>
          <p:nvSpPr>
            <p:cNvPr id="188" name="Text Box 371"/>
            <p:cNvSpPr txBox="1">
              <a:spLocks noChangeArrowheads="1"/>
            </p:cNvSpPr>
            <p:nvPr/>
          </p:nvSpPr>
          <p:spPr bwMode="auto">
            <a:xfrm>
              <a:off x="1399052" y="4241567"/>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ハンドル（Ａ５型）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nvGrpSpPr>
            <p:cNvPr id="189" name="グループ化 188"/>
            <p:cNvGrpSpPr/>
            <p:nvPr/>
          </p:nvGrpSpPr>
          <p:grpSpPr>
            <a:xfrm>
              <a:off x="1399052" y="3370784"/>
              <a:ext cx="670184" cy="865873"/>
              <a:chOff x="1399052" y="3370784"/>
              <a:chExt cx="670184" cy="865873"/>
            </a:xfrm>
          </p:grpSpPr>
          <p:sp>
            <p:nvSpPr>
              <p:cNvPr id="190" name="Rectangle 372"/>
              <p:cNvSpPr>
                <a:spLocks noChangeArrowheads="1"/>
              </p:cNvSpPr>
              <p:nvPr/>
            </p:nvSpPr>
            <p:spPr bwMode="auto">
              <a:xfrm>
                <a:off x="1399052" y="3370784"/>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194" name="Picture 62" descr="http://www2.panasonic.biz/es/sumai/gazou/bicon/CA171AHND-PA0050133_000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8144" y="3635711"/>
                <a:ext cx="612000" cy="336019"/>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24" descr="http://www2.panasonic.biz/es/sumai/gazou/bicon/CA171AHND-PA0050133_0002.jpg" title="A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8996" y="3425857"/>
                <a:ext cx="129018" cy="146336"/>
              </a:xfrm>
              <a:prstGeom prst="rect">
                <a:avLst/>
              </a:prstGeom>
              <a:noFill/>
              <a:extLst>
                <a:ext uri="{909E8E84-426E-40DD-AFC4-6F175D3DCCD1}">
                  <a14:hiddenFill xmlns:a14="http://schemas.microsoft.com/office/drawing/2010/main">
                    <a:solidFill>
                      <a:srgbClr val="FFFFFF"/>
                    </a:solidFill>
                  </a14:hiddenFill>
                </a:ext>
              </a:extLst>
            </p:spPr>
          </p:pic>
          <p:sp>
            <p:nvSpPr>
              <p:cNvPr id="199" name="Rectangle 372"/>
              <p:cNvSpPr>
                <a:spLocks noChangeArrowheads="1"/>
              </p:cNvSpPr>
              <p:nvPr/>
            </p:nvSpPr>
            <p:spPr bwMode="auto">
              <a:xfrm>
                <a:off x="1831368" y="3370784"/>
                <a:ext cx="237868" cy="23774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grpSp>
        <p:nvGrpSpPr>
          <p:cNvPr id="200" name="グループ化 199"/>
          <p:cNvGrpSpPr/>
          <p:nvPr/>
        </p:nvGrpSpPr>
        <p:grpSpPr>
          <a:xfrm>
            <a:off x="3070278" y="1486379"/>
            <a:ext cx="670184" cy="1055449"/>
            <a:chOff x="3070278" y="1486379"/>
            <a:chExt cx="670184" cy="1055449"/>
          </a:xfrm>
        </p:grpSpPr>
        <p:sp>
          <p:nvSpPr>
            <p:cNvPr id="201" name="Text Box 371"/>
            <p:cNvSpPr txBox="1">
              <a:spLocks noChangeArrowheads="1"/>
            </p:cNvSpPr>
            <p:nvPr/>
          </p:nvSpPr>
          <p:spPr bwMode="auto">
            <a:xfrm>
              <a:off x="3070278" y="2357162"/>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ハンドル（Ａ６型）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nvGrpSpPr>
            <p:cNvPr id="203" name="グループ化 202"/>
            <p:cNvGrpSpPr/>
            <p:nvPr/>
          </p:nvGrpSpPr>
          <p:grpSpPr>
            <a:xfrm>
              <a:off x="3070278" y="1486379"/>
              <a:ext cx="670184" cy="865873"/>
              <a:chOff x="3070278" y="1486379"/>
              <a:chExt cx="670184" cy="865873"/>
            </a:xfrm>
          </p:grpSpPr>
          <p:sp>
            <p:nvSpPr>
              <p:cNvPr id="208" name="Rectangle 372"/>
              <p:cNvSpPr>
                <a:spLocks noChangeArrowheads="1"/>
              </p:cNvSpPr>
              <p:nvPr/>
            </p:nvSpPr>
            <p:spPr bwMode="auto">
              <a:xfrm>
                <a:off x="3070278" y="148637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09" name="Picture 68" descr="http://www2.panasonic.biz/es/sumai/gazou/bicon/CA171AHND-PA0050130_000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99370" y="1724676"/>
                <a:ext cx="612000" cy="389278"/>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26" descr="http://www2.panasonic.biz/es/sumai/gazou/bicon/CA171AHND-PA0050130_0002.jpg" title="A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61264" y="1534784"/>
                <a:ext cx="125590" cy="146596"/>
              </a:xfrm>
              <a:prstGeom prst="rect">
                <a:avLst/>
              </a:prstGeom>
              <a:noFill/>
              <a:extLst>
                <a:ext uri="{909E8E84-426E-40DD-AFC4-6F175D3DCCD1}">
                  <a14:hiddenFill xmlns:a14="http://schemas.microsoft.com/office/drawing/2010/main">
                    <a:solidFill>
                      <a:srgbClr val="FFFFFF"/>
                    </a:solidFill>
                  </a14:hiddenFill>
                </a:ext>
              </a:extLst>
            </p:spPr>
          </p:pic>
          <p:sp>
            <p:nvSpPr>
              <p:cNvPr id="211" name="Rectangle 372"/>
              <p:cNvSpPr>
                <a:spLocks noChangeArrowheads="1"/>
              </p:cNvSpPr>
              <p:nvPr/>
            </p:nvSpPr>
            <p:spPr bwMode="auto">
              <a:xfrm>
                <a:off x="3502594" y="1486379"/>
                <a:ext cx="237868" cy="23774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grpSp>
        <p:nvGrpSpPr>
          <p:cNvPr id="212" name="グループ化 211"/>
          <p:cNvGrpSpPr/>
          <p:nvPr/>
        </p:nvGrpSpPr>
        <p:grpSpPr>
          <a:xfrm>
            <a:off x="3070278" y="3370784"/>
            <a:ext cx="670184" cy="1055449"/>
            <a:chOff x="3070278" y="3370784"/>
            <a:chExt cx="670184" cy="1055449"/>
          </a:xfrm>
        </p:grpSpPr>
        <p:sp>
          <p:nvSpPr>
            <p:cNvPr id="213" name="Text Box 371"/>
            <p:cNvSpPr txBox="1">
              <a:spLocks noChangeArrowheads="1"/>
            </p:cNvSpPr>
            <p:nvPr/>
          </p:nvSpPr>
          <p:spPr bwMode="auto">
            <a:xfrm>
              <a:off x="3070278" y="4241567"/>
              <a:ext cx="53540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ハンドル（Ａ６型）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表示錠</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nvGrpSpPr>
            <p:cNvPr id="215" name="グループ化 214"/>
            <p:cNvGrpSpPr/>
            <p:nvPr/>
          </p:nvGrpSpPr>
          <p:grpSpPr>
            <a:xfrm>
              <a:off x="3070278" y="3370784"/>
              <a:ext cx="670184" cy="865873"/>
              <a:chOff x="3070278" y="3370784"/>
              <a:chExt cx="670184" cy="865873"/>
            </a:xfrm>
          </p:grpSpPr>
          <p:sp>
            <p:nvSpPr>
              <p:cNvPr id="219" name="Rectangle 372"/>
              <p:cNvSpPr>
                <a:spLocks noChangeArrowheads="1"/>
              </p:cNvSpPr>
              <p:nvPr/>
            </p:nvSpPr>
            <p:spPr bwMode="auto">
              <a:xfrm>
                <a:off x="3070278" y="3370784"/>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20" name="Picture 70" descr="http://www2.panasonic.biz/es/sumai/gazou/bicon/CA171AHND-PA0050131_000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99370" y="3606902"/>
                <a:ext cx="612000" cy="393636"/>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28" descr="http://www2.panasonic.biz/es/sumai/gazou/bicon/CA171AHND-PA0050131_0002.jpg" title="A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62607" y="3425598"/>
                <a:ext cx="124248" cy="146595"/>
              </a:xfrm>
              <a:prstGeom prst="rect">
                <a:avLst/>
              </a:prstGeom>
              <a:noFill/>
              <a:extLst>
                <a:ext uri="{909E8E84-426E-40DD-AFC4-6F175D3DCCD1}">
                  <a14:hiddenFill xmlns:a14="http://schemas.microsoft.com/office/drawing/2010/main">
                    <a:solidFill>
                      <a:srgbClr val="FFFFFF"/>
                    </a:solidFill>
                  </a14:hiddenFill>
                </a:ext>
              </a:extLst>
            </p:spPr>
          </p:pic>
          <p:sp>
            <p:nvSpPr>
              <p:cNvPr id="222" name="Rectangle 372"/>
              <p:cNvSpPr>
                <a:spLocks noChangeArrowheads="1"/>
              </p:cNvSpPr>
              <p:nvPr/>
            </p:nvSpPr>
            <p:spPr bwMode="auto">
              <a:xfrm>
                <a:off x="3502594" y="3370784"/>
                <a:ext cx="237868" cy="23774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sp>
        <p:nvSpPr>
          <p:cNvPr id="396" name="テキスト ボックス 395"/>
          <p:cNvSpPr txBox="1"/>
          <p:nvPr/>
        </p:nvSpPr>
        <p:spPr>
          <a:xfrm>
            <a:off x="244122" y="5165392"/>
            <a:ext cx="153888" cy="1051570"/>
          </a:xfrm>
          <a:prstGeom prst="rect">
            <a:avLst/>
          </a:prstGeom>
          <a:noFill/>
        </p:spPr>
        <p:txBody>
          <a:bodyPr vert="eaVert" wrap="none" lIns="0" tIns="0" rIns="0" bIns="0" rtlCol="0">
            <a:spAutoFit/>
          </a:bodyPr>
          <a:lstStyle/>
          <a:p>
            <a:r>
              <a:rPr kumimoji="1" lang="ja-JP" altLang="en-US" sz="1000" dirty="0">
                <a:latin typeface="ＭＳ Ｐゴシック" panose="020B0600070205080204" pitchFamily="50" charset="-128"/>
                <a:ea typeface="ＭＳ Ｐゴシック" panose="020B0600070205080204" pitchFamily="50" charset="-128"/>
              </a:rPr>
              <a:t>クローム色（メッキ）</a:t>
            </a:r>
          </a:p>
        </p:txBody>
      </p:sp>
      <p:cxnSp>
        <p:nvCxnSpPr>
          <p:cNvPr id="397" name="直線コネクタ 396"/>
          <p:cNvCxnSpPr/>
          <p:nvPr/>
        </p:nvCxnSpPr>
        <p:spPr>
          <a:xfrm>
            <a:off x="3850748" y="693222"/>
            <a:ext cx="0" cy="5979600"/>
          </a:xfrm>
          <a:prstGeom prst="line">
            <a:avLst/>
          </a:prstGeom>
        </p:spPr>
        <p:style>
          <a:lnRef idx="1">
            <a:schemeClr val="accent1"/>
          </a:lnRef>
          <a:fillRef idx="0">
            <a:schemeClr val="accent1"/>
          </a:fillRef>
          <a:effectRef idx="0">
            <a:schemeClr val="accent1"/>
          </a:effectRef>
          <a:fontRef idx="minor">
            <a:schemeClr val="tx1"/>
          </a:fontRef>
        </p:style>
      </p:cxnSp>
      <p:sp>
        <p:nvSpPr>
          <p:cNvPr id="99" name="タイトル 1"/>
          <p:cNvSpPr txBox="1">
            <a:spLocks/>
          </p:cNvSpPr>
          <p:nvPr/>
        </p:nvSpPr>
        <p:spPr>
          <a:xfrm>
            <a:off x="1712653" y="107830"/>
            <a:ext cx="2290692" cy="184666"/>
          </a:xfrm>
          <a:prstGeom prst="rect">
            <a:avLst/>
          </a:prstGeom>
        </p:spPr>
        <p:txBody>
          <a:bodyPr vert="horz" wrap="square" lIns="0" tIns="0" rIns="0" bIns="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200" b="1" dirty="0">
                <a:solidFill>
                  <a:schemeClr val="bg1"/>
                </a:solidFill>
                <a:latin typeface="ＭＳ Ｐゴシック" panose="020B0600070205080204" pitchFamily="50" charset="-128"/>
                <a:ea typeface="ＭＳ Ｐゴシック" panose="020B0600070205080204" pitchFamily="50" charset="-128"/>
              </a:rPr>
              <a:t>内装ドア　ハンドルセレクト</a:t>
            </a:r>
            <a:endParaRPr lang="en-US" altLang="ja-JP" sz="1200" b="1"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17389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 name="グループ化 225"/>
          <p:cNvGrpSpPr/>
          <p:nvPr/>
        </p:nvGrpSpPr>
        <p:grpSpPr>
          <a:xfrm>
            <a:off x="3855719" y="4775817"/>
            <a:ext cx="1666249" cy="1000477"/>
            <a:chOff x="3855719" y="4396740"/>
            <a:chExt cx="2056200" cy="1234618"/>
          </a:xfrm>
        </p:grpSpPr>
        <p:sp>
          <p:nvSpPr>
            <p:cNvPr id="23" name="正方形/長方形 22"/>
            <p:cNvSpPr/>
            <p:nvPr/>
          </p:nvSpPr>
          <p:spPr>
            <a:xfrm>
              <a:off x="3855719" y="4396740"/>
              <a:ext cx="2056200" cy="12346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5" name="グループ化 224"/>
            <p:cNvGrpSpPr/>
            <p:nvPr/>
          </p:nvGrpSpPr>
          <p:grpSpPr>
            <a:xfrm>
              <a:off x="3923126" y="4451298"/>
              <a:ext cx="1964794" cy="1104372"/>
              <a:chOff x="3938367" y="4122394"/>
              <a:chExt cx="1964794" cy="1104371"/>
            </a:xfrm>
          </p:grpSpPr>
          <p:sp>
            <p:nvSpPr>
              <p:cNvPr id="241" name="Text Box 375"/>
              <p:cNvSpPr txBox="1">
                <a:spLocks noChangeArrowheads="1"/>
              </p:cNvSpPr>
              <p:nvPr/>
            </p:nvSpPr>
            <p:spPr bwMode="auto">
              <a:xfrm>
                <a:off x="3955036" y="5112823"/>
                <a:ext cx="835088"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ロング</a:t>
                </a:r>
                <a:r>
                  <a:rPr lang="ja-JP" altLang="en-US" kern="0" dirty="0">
                    <a:solidFill>
                      <a:srgbClr val="000000"/>
                    </a:solidFill>
                    <a:latin typeface="ＭＳ Ｐゴシック" panose="020B0600070205080204" pitchFamily="50" charset="-128"/>
                    <a:ea typeface="ＭＳ Ｐゴシック" panose="020B0600070205080204" pitchFamily="50" charset="-128"/>
                  </a:rPr>
                  <a:t>引手（Ｃ３型）</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242" name="Rectangle 376"/>
              <p:cNvSpPr>
                <a:spLocks noChangeArrowheads="1"/>
              </p:cNvSpPr>
              <p:nvPr/>
            </p:nvSpPr>
            <p:spPr bwMode="auto">
              <a:xfrm>
                <a:off x="3955037" y="4246257"/>
                <a:ext cx="670184" cy="865873"/>
              </a:xfrm>
              <a:prstGeom prst="rect">
                <a:avLst/>
              </a:prstGeom>
              <a:solidFill>
                <a:schemeClr val="bg1"/>
              </a:solidFill>
              <a:ln w="317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244" name="Text Box 375"/>
              <p:cNvSpPr txBox="1">
                <a:spLocks noChangeArrowheads="1"/>
              </p:cNvSpPr>
              <p:nvPr/>
            </p:nvSpPr>
            <p:spPr bwMode="auto">
              <a:xfrm>
                <a:off x="4835100" y="5103432"/>
                <a:ext cx="1068061"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ロング引手（Ｃ３型）表示錠</a:t>
                </a:r>
              </a:p>
            </p:txBody>
          </p:sp>
          <p:sp>
            <p:nvSpPr>
              <p:cNvPr id="245" name="Rectangle 376"/>
              <p:cNvSpPr>
                <a:spLocks noChangeArrowheads="1"/>
              </p:cNvSpPr>
              <p:nvPr/>
            </p:nvSpPr>
            <p:spPr bwMode="auto">
              <a:xfrm>
                <a:off x="4835101" y="4246257"/>
                <a:ext cx="670184" cy="865874"/>
              </a:xfrm>
              <a:prstGeom prst="rect">
                <a:avLst/>
              </a:prstGeom>
              <a:solidFill>
                <a:schemeClr val="bg1"/>
              </a:solidFill>
              <a:ln w="317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170" name="Text Box 375"/>
              <p:cNvSpPr txBox="1">
                <a:spLocks noChangeArrowheads="1"/>
              </p:cNvSpPr>
              <p:nvPr/>
            </p:nvSpPr>
            <p:spPr bwMode="auto">
              <a:xfrm>
                <a:off x="3938367" y="4122394"/>
                <a:ext cx="871354"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■ホワイト色（塗装）</a:t>
                </a:r>
              </a:p>
            </p:txBody>
          </p:sp>
        </p:grpSp>
        <p:pic>
          <p:nvPicPr>
            <p:cNvPr id="19" name="図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373" y="4582552"/>
              <a:ext cx="347215" cy="840818"/>
            </a:xfrm>
            <a:prstGeom prst="rect">
              <a:avLst/>
            </a:prstGeom>
          </p:spPr>
        </p:pic>
        <p:pic>
          <p:nvPicPr>
            <p:cNvPr id="160" name="図 1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9163" y="4582552"/>
              <a:ext cx="347215" cy="840818"/>
            </a:xfrm>
            <a:prstGeom prst="rect">
              <a:avLst/>
            </a:prstGeom>
          </p:spPr>
        </p:pic>
      </p:grpSp>
      <p:grpSp>
        <p:nvGrpSpPr>
          <p:cNvPr id="161" name="グループ化 160"/>
          <p:cNvGrpSpPr/>
          <p:nvPr/>
        </p:nvGrpSpPr>
        <p:grpSpPr>
          <a:xfrm>
            <a:off x="1399054" y="861920"/>
            <a:ext cx="635285" cy="892638"/>
            <a:chOff x="6510940" y="1210459"/>
            <a:chExt cx="783960" cy="1101542"/>
          </a:xfrm>
        </p:grpSpPr>
        <p:pic>
          <p:nvPicPr>
            <p:cNvPr id="167" name="図 16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90583" y="1304997"/>
              <a:ext cx="510899" cy="676801"/>
            </a:xfrm>
            <a:prstGeom prst="rect">
              <a:avLst/>
            </a:prstGeom>
          </p:spPr>
        </p:pic>
        <p:sp>
          <p:nvSpPr>
            <p:cNvPr id="168" name="Text Box 375"/>
            <p:cNvSpPr txBox="1">
              <a:spLocks noChangeArrowheads="1"/>
            </p:cNvSpPr>
            <p:nvPr/>
          </p:nvSpPr>
          <p:spPr bwMode="auto">
            <a:xfrm>
              <a:off x="6510940" y="2084118"/>
              <a:ext cx="783960" cy="22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角型引手（Ｃ１型）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表示錠</a:t>
              </a:r>
            </a:p>
          </p:txBody>
        </p:sp>
        <p:sp>
          <p:nvSpPr>
            <p:cNvPr id="169" name="Rectangle 376"/>
            <p:cNvSpPr>
              <a:spLocks noChangeArrowheads="1"/>
            </p:cNvSpPr>
            <p:nvPr/>
          </p:nvSpPr>
          <p:spPr bwMode="auto">
            <a:xfrm>
              <a:off x="6510940" y="1210459"/>
              <a:ext cx="670184" cy="86587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nvGrpSpPr>
          <p:cNvPr id="162" name="グループ化 161"/>
          <p:cNvGrpSpPr/>
          <p:nvPr/>
        </p:nvGrpSpPr>
        <p:grpSpPr>
          <a:xfrm>
            <a:off x="618581" y="861919"/>
            <a:ext cx="617157" cy="788480"/>
            <a:chOff x="5783003" y="5243224"/>
            <a:chExt cx="761590" cy="973008"/>
          </a:xfrm>
        </p:grpSpPr>
        <p:sp>
          <p:nvSpPr>
            <p:cNvPr id="164" name="Text Box 375"/>
            <p:cNvSpPr txBox="1">
              <a:spLocks noChangeArrowheads="1"/>
            </p:cNvSpPr>
            <p:nvPr/>
          </p:nvSpPr>
          <p:spPr bwMode="auto">
            <a:xfrm>
              <a:off x="5783003" y="6102290"/>
              <a:ext cx="761590"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角型</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引手（Ｃ１型）</a:t>
              </a:r>
            </a:p>
          </p:txBody>
        </p:sp>
        <p:sp>
          <p:nvSpPr>
            <p:cNvPr id="165" name="Rectangle 376"/>
            <p:cNvSpPr>
              <a:spLocks noChangeArrowheads="1"/>
            </p:cNvSpPr>
            <p:nvPr/>
          </p:nvSpPr>
          <p:spPr bwMode="auto">
            <a:xfrm>
              <a:off x="5783003" y="5243224"/>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166" name="図 16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60695" y="5351864"/>
              <a:ext cx="514800" cy="678398"/>
            </a:xfrm>
            <a:prstGeom prst="rect">
              <a:avLst/>
            </a:prstGeom>
          </p:spPr>
        </p:pic>
      </p:grpSp>
      <p:grpSp>
        <p:nvGrpSpPr>
          <p:cNvPr id="180" name="グループ化 179"/>
          <p:cNvGrpSpPr/>
          <p:nvPr/>
        </p:nvGrpSpPr>
        <p:grpSpPr>
          <a:xfrm>
            <a:off x="1399049" y="1890351"/>
            <a:ext cx="594847" cy="893325"/>
            <a:chOff x="6521331" y="3226582"/>
            <a:chExt cx="734059" cy="1102390"/>
          </a:xfrm>
        </p:grpSpPr>
        <p:pic>
          <p:nvPicPr>
            <p:cNvPr id="186" name="図 18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96043" y="3321121"/>
              <a:ext cx="520760" cy="676800"/>
            </a:xfrm>
            <a:prstGeom prst="rect">
              <a:avLst/>
            </a:prstGeom>
          </p:spPr>
        </p:pic>
        <p:sp>
          <p:nvSpPr>
            <p:cNvPr id="187" name="Text Box 375"/>
            <p:cNvSpPr txBox="1">
              <a:spLocks noChangeArrowheads="1"/>
            </p:cNvSpPr>
            <p:nvPr/>
          </p:nvSpPr>
          <p:spPr bwMode="auto">
            <a:xfrm>
              <a:off x="6521331" y="4101089"/>
              <a:ext cx="734059" cy="22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角型引手（Ｃ１型）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表示錠</a:t>
              </a:r>
            </a:p>
          </p:txBody>
        </p:sp>
        <p:sp>
          <p:nvSpPr>
            <p:cNvPr id="188" name="Rectangle 376"/>
            <p:cNvSpPr>
              <a:spLocks noChangeArrowheads="1"/>
            </p:cNvSpPr>
            <p:nvPr/>
          </p:nvSpPr>
          <p:spPr bwMode="auto">
            <a:xfrm>
              <a:off x="6521331" y="3226582"/>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nvGrpSpPr>
          <p:cNvPr id="181" name="グループ化 180"/>
          <p:cNvGrpSpPr/>
          <p:nvPr/>
        </p:nvGrpSpPr>
        <p:grpSpPr>
          <a:xfrm>
            <a:off x="618582" y="1890353"/>
            <a:ext cx="617159" cy="789195"/>
            <a:chOff x="5783001" y="5243251"/>
            <a:chExt cx="761592" cy="973895"/>
          </a:xfrm>
        </p:grpSpPr>
        <p:sp>
          <p:nvSpPr>
            <p:cNvPr id="183" name="Rectangle 376"/>
            <p:cNvSpPr>
              <a:spLocks noChangeArrowheads="1"/>
            </p:cNvSpPr>
            <p:nvPr/>
          </p:nvSpPr>
          <p:spPr bwMode="auto">
            <a:xfrm>
              <a:off x="5783001" y="5243251"/>
              <a:ext cx="670184" cy="865877"/>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184" name="図 18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61116" y="5351887"/>
              <a:ext cx="513953" cy="676803"/>
            </a:xfrm>
            <a:prstGeom prst="rect">
              <a:avLst/>
            </a:prstGeom>
          </p:spPr>
        </p:pic>
        <p:sp>
          <p:nvSpPr>
            <p:cNvPr id="185" name="Text Box 375"/>
            <p:cNvSpPr txBox="1">
              <a:spLocks noChangeArrowheads="1"/>
            </p:cNvSpPr>
            <p:nvPr/>
          </p:nvSpPr>
          <p:spPr bwMode="auto">
            <a:xfrm>
              <a:off x="5783003" y="6103204"/>
              <a:ext cx="761590"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角型引手（Ｃ１型）</a:t>
              </a:r>
            </a:p>
          </p:txBody>
        </p:sp>
      </p:grpSp>
      <p:grpSp>
        <p:nvGrpSpPr>
          <p:cNvPr id="208" name="グループ化 207"/>
          <p:cNvGrpSpPr/>
          <p:nvPr/>
        </p:nvGrpSpPr>
        <p:grpSpPr>
          <a:xfrm>
            <a:off x="618585" y="2921246"/>
            <a:ext cx="571439" cy="789219"/>
            <a:chOff x="5794269" y="5244294"/>
            <a:chExt cx="705172" cy="973920"/>
          </a:xfrm>
        </p:grpSpPr>
        <p:pic>
          <p:nvPicPr>
            <p:cNvPr id="214" name="図 2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72515" y="5352934"/>
              <a:ext cx="513693" cy="676800"/>
            </a:xfrm>
            <a:prstGeom prst="rect">
              <a:avLst/>
            </a:prstGeom>
          </p:spPr>
        </p:pic>
        <p:sp>
          <p:nvSpPr>
            <p:cNvPr id="215" name="Text Box 375"/>
            <p:cNvSpPr txBox="1">
              <a:spLocks noChangeArrowheads="1"/>
            </p:cNvSpPr>
            <p:nvPr/>
          </p:nvSpPr>
          <p:spPr bwMode="auto">
            <a:xfrm>
              <a:off x="5794269" y="6104272"/>
              <a:ext cx="705172"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角型引手（Ｃ１型）</a:t>
              </a:r>
            </a:p>
          </p:txBody>
        </p:sp>
        <p:sp>
          <p:nvSpPr>
            <p:cNvPr id="216" name="Rectangle 376"/>
            <p:cNvSpPr>
              <a:spLocks noChangeArrowheads="1"/>
            </p:cNvSpPr>
            <p:nvPr/>
          </p:nvSpPr>
          <p:spPr bwMode="auto">
            <a:xfrm>
              <a:off x="5794269" y="5244294"/>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nvGrpSpPr>
          <p:cNvPr id="209" name="グループ化 208"/>
          <p:cNvGrpSpPr/>
          <p:nvPr/>
        </p:nvGrpSpPr>
        <p:grpSpPr>
          <a:xfrm>
            <a:off x="1399048" y="2921245"/>
            <a:ext cx="618963" cy="887620"/>
            <a:chOff x="6521331" y="5244294"/>
            <a:chExt cx="763819" cy="1095349"/>
          </a:xfrm>
        </p:grpSpPr>
        <p:pic>
          <p:nvPicPr>
            <p:cNvPr id="211" name="図 2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98752" y="5338833"/>
              <a:ext cx="515344" cy="676800"/>
            </a:xfrm>
            <a:prstGeom prst="rect">
              <a:avLst/>
            </a:prstGeom>
          </p:spPr>
        </p:pic>
        <p:sp>
          <p:nvSpPr>
            <p:cNvPr id="212" name="Text Box 375"/>
            <p:cNvSpPr txBox="1">
              <a:spLocks noChangeArrowheads="1"/>
            </p:cNvSpPr>
            <p:nvPr/>
          </p:nvSpPr>
          <p:spPr bwMode="auto">
            <a:xfrm>
              <a:off x="6531501" y="6111760"/>
              <a:ext cx="753649" cy="22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角型引手（Ｃ１型）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表示錠</a:t>
              </a:r>
            </a:p>
          </p:txBody>
        </p:sp>
        <p:sp>
          <p:nvSpPr>
            <p:cNvPr id="213" name="Rectangle 376"/>
            <p:cNvSpPr>
              <a:spLocks noChangeArrowheads="1"/>
            </p:cNvSpPr>
            <p:nvPr/>
          </p:nvSpPr>
          <p:spPr bwMode="auto">
            <a:xfrm>
              <a:off x="6521331" y="5244294"/>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nvGrpSpPr>
          <p:cNvPr id="26" name="グループ化 25">
            <a:extLst>
              <a:ext uri="{FF2B5EF4-FFF2-40B4-BE49-F238E27FC236}">
                <a16:creationId xmlns:a16="http://schemas.microsoft.com/office/drawing/2014/main" id="{95CB2BC7-5EEC-51FE-E6C9-ACC721128CD0}"/>
              </a:ext>
            </a:extLst>
          </p:cNvPr>
          <p:cNvGrpSpPr/>
          <p:nvPr/>
        </p:nvGrpSpPr>
        <p:grpSpPr>
          <a:xfrm>
            <a:off x="580027" y="5805289"/>
            <a:ext cx="651417" cy="810985"/>
            <a:chOff x="571004" y="5679597"/>
            <a:chExt cx="803868" cy="1000781"/>
          </a:xfrm>
        </p:grpSpPr>
        <p:sp>
          <p:nvSpPr>
            <p:cNvPr id="221" name="Text Box 371"/>
            <p:cNvSpPr txBox="1">
              <a:spLocks noChangeArrowheads="1"/>
            </p:cNvSpPr>
            <p:nvPr/>
          </p:nvSpPr>
          <p:spPr bwMode="auto">
            <a:xfrm>
              <a:off x="571004" y="6566436"/>
              <a:ext cx="803868"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角型引手（Ｃ１型）</a:t>
              </a:r>
            </a:p>
          </p:txBody>
        </p:sp>
        <p:grpSp>
          <p:nvGrpSpPr>
            <p:cNvPr id="25" name="グループ化 24">
              <a:extLst>
                <a:ext uri="{FF2B5EF4-FFF2-40B4-BE49-F238E27FC236}">
                  <a16:creationId xmlns:a16="http://schemas.microsoft.com/office/drawing/2014/main" id="{2FE67D42-21D1-DFA5-6123-7362F924942E}"/>
                </a:ext>
              </a:extLst>
            </p:cNvPr>
            <p:cNvGrpSpPr/>
            <p:nvPr/>
          </p:nvGrpSpPr>
          <p:grpSpPr>
            <a:xfrm>
              <a:off x="618582" y="5679597"/>
              <a:ext cx="670184" cy="865873"/>
              <a:chOff x="618582" y="5679597"/>
              <a:chExt cx="670184" cy="865873"/>
            </a:xfrm>
          </p:grpSpPr>
          <p:pic>
            <p:nvPicPr>
              <p:cNvPr id="218" name="Picture 2" descr="http://www2.panasonic.biz/es/sumai/gazou/bicon/CA141AHND-PA0051282.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95106" y="5774133"/>
                <a:ext cx="517136" cy="676800"/>
              </a:xfrm>
              <a:prstGeom prst="rect">
                <a:avLst/>
              </a:prstGeom>
              <a:noFill/>
              <a:extLst>
                <a:ext uri="{909E8E84-426E-40DD-AFC4-6F175D3DCCD1}">
                  <a14:hiddenFill xmlns:a14="http://schemas.microsoft.com/office/drawing/2010/main">
                    <a:solidFill>
                      <a:srgbClr val="FFFFFF"/>
                    </a:solidFill>
                  </a14:hiddenFill>
                </a:ext>
              </a:extLst>
            </p:spPr>
          </p:pic>
          <p:sp>
            <p:nvSpPr>
              <p:cNvPr id="222" name="Rectangle 372"/>
              <p:cNvSpPr>
                <a:spLocks noChangeArrowheads="1"/>
              </p:cNvSpPr>
              <p:nvPr/>
            </p:nvSpPr>
            <p:spPr bwMode="auto">
              <a:xfrm>
                <a:off x="618582" y="5679597"/>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grpSp>
        <p:nvGrpSpPr>
          <p:cNvPr id="30" name="グループ化 29">
            <a:extLst>
              <a:ext uri="{FF2B5EF4-FFF2-40B4-BE49-F238E27FC236}">
                <a16:creationId xmlns:a16="http://schemas.microsoft.com/office/drawing/2014/main" id="{B6A4B17C-9203-282B-7E5B-F50BAB53EDF7}"/>
              </a:ext>
            </a:extLst>
          </p:cNvPr>
          <p:cNvGrpSpPr/>
          <p:nvPr/>
        </p:nvGrpSpPr>
        <p:grpSpPr>
          <a:xfrm>
            <a:off x="1399052" y="5805294"/>
            <a:ext cx="635285" cy="903315"/>
            <a:chOff x="1399052" y="5679599"/>
            <a:chExt cx="783960" cy="1114717"/>
          </a:xfrm>
        </p:grpSpPr>
        <p:sp>
          <p:nvSpPr>
            <p:cNvPr id="223" name="Text Box 371"/>
            <p:cNvSpPr txBox="1">
              <a:spLocks noChangeArrowheads="1"/>
            </p:cNvSpPr>
            <p:nvPr/>
          </p:nvSpPr>
          <p:spPr bwMode="auto">
            <a:xfrm>
              <a:off x="1399052" y="6566433"/>
              <a:ext cx="783960" cy="22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角型引手（Ｃ１型）</a:t>
              </a:r>
              <a:endParaRPr lang="en-US" altLang="ja-JP" kern="0" dirty="0">
                <a:solidFill>
                  <a:srgbClr val="000000"/>
                </a:solidFill>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表示錠</a:t>
              </a:r>
            </a:p>
          </p:txBody>
        </p:sp>
        <p:grpSp>
          <p:nvGrpSpPr>
            <p:cNvPr id="27" name="グループ化 26">
              <a:extLst>
                <a:ext uri="{FF2B5EF4-FFF2-40B4-BE49-F238E27FC236}">
                  <a16:creationId xmlns:a16="http://schemas.microsoft.com/office/drawing/2014/main" id="{C0B80D48-7365-6A47-59BA-3EC5F891B5D7}"/>
                </a:ext>
              </a:extLst>
            </p:cNvPr>
            <p:cNvGrpSpPr/>
            <p:nvPr/>
          </p:nvGrpSpPr>
          <p:grpSpPr>
            <a:xfrm>
              <a:off x="1399052" y="5679599"/>
              <a:ext cx="670184" cy="865873"/>
              <a:chOff x="1399052" y="5679599"/>
              <a:chExt cx="670184" cy="865873"/>
            </a:xfrm>
          </p:grpSpPr>
          <p:pic>
            <p:nvPicPr>
              <p:cNvPr id="219" name="Picture 4" descr="http://www2.panasonic.biz/es/sumai/gazou/bicon/CA141AHND-PA0051283.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478596" y="5774133"/>
                <a:ext cx="506933" cy="676800"/>
              </a:xfrm>
              <a:prstGeom prst="rect">
                <a:avLst/>
              </a:prstGeom>
              <a:noFill/>
              <a:extLst>
                <a:ext uri="{909E8E84-426E-40DD-AFC4-6F175D3DCCD1}">
                  <a14:hiddenFill xmlns:a14="http://schemas.microsoft.com/office/drawing/2010/main">
                    <a:solidFill>
                      <a:srgbClr val="FFFFFF"/>
                    </a:solidFill>
                  </a14:hiddenFill>
                </a:ext>
              </a:extLst>
            </p:spPr>
          </p:pic>
          <p:sp>
            <p:nvSpPr>
              <p:cNvPr id="224" name="Rectangle 372"/>
              <p:cNvSpPr>
                <a:spLocks noChangeArrowheads="1"/>
              </p:cNvSpPr>
              <p:nvPr/>
            </p:nvSpPr>
            <p:spPr bwMode="auto">
              <a:xfrm>
                <a:off x="1399052" y="5679599"/>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grpSp>
        <p:nvGrpSpPr>
          <p:cNvPr id="21" name="グループ化 20">
            <a:extLst>
              <a:ext uri="{FF2B5EF4-FFF2-40B4-BE49-F238E27FC236}">
                <a16:creationId xmlns:a16="http://schemas.microsoft.com/office/drawing/2014/main" id="{F8BB9F0B-8B97-55C1-DE8B-7408230D7C9F}"/>
              </a:ext>
            </a:extLst>
          </p:cNvPr>
          <p:cNvGrpSpPr/>
          <p:nvPr/>
        </p:nvGrpSpPr>
        <p:grpSpPr>
          <a:xfrm>
            <a:off x="618582" y="4841462"/>
            <a:ext cx="568232" cy="800352"/>
            <a:chOff x="618582" y="4502694"/>
            <a:chExt cx="701215" cy="987658"/>
          </a:xfrm>
        </p:grpSpPr>
        <p:sp>
          <p:nvSpPr>
            <p:cNvPr id="234" name="Text Box 371"/>
            <p:cNvSpPr txBox="1">
              <a:spLocks noChangeArrowheads="1"/>
            </p:cNvSpPr>
            <p:nvPr/>
          </p:nvSpPr>
          <p:spPr bwMode="auto">
            <a:xfrm>
              <a:off x="618582" y="5376410"/>
              <a:ext cx="701215"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角型引手（Ｃ１型）</a:t>
              </a:r>
            </a:p>
          </p:txBody>
        </p:sp>
        <p:grpSp>
          <p:nvGrpSpPr>
            <p:cNvPr id="17" name="グループ化 16">
              <a:extLst>
                <a:ext uri="{FF2B5EF4-FFF2-40B4-BE49-F238E27FC236}">
                  <a16:creationId xmlns:a16="http://schemas.microsoft.com/office/drawing/2014/main" id="{E5D554FB-18A6-958A-8F11-57F020E95D07}"/>
                </a:ext>
              </a:extLst>
            </p:cNvPr>
            <p:cNvGrpSpPr/>
            <p:nvPr/>
          </p:nvGrpSpPr>
          <p:grpSpPr>
            <a:xfrm>
              <a:off x="618582" y="4502694"/>
              <a:ext cx="670184" cy="865873"/>
              <a:chOff x="618582" y="4503027"/>
              <a:chExt cx="670184" cy="865873"/>
            </a:xfrm>
          </p:grpSpPr>
          <p:sp>
            <p:nvSpPr>
              <p:cNvPr id="235" name="Rectangle 372"/>
              <p:cNvSpPr>
                <a:spLocks noChangeArrowheads="1"/>
              </p:cNvSpPr>
              <p:nvPr/>
            </p:nvSpPr>
            <p:spPr bwMode="auto">
              <a:xfrm>
                <a:off x="618582" y="4503027"/>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38" name="Picture 2" descr="http://www2.panasonic.biz/es/sumai/gazou/bicon/CA182AHND-PA0050068.jp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96835" y="4597563"/>
                <a:ext cx="513679" cy="6768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4" name="グループ化 23">
            <a:extLst>
              <a:ext uri="{FF2B5EF4-FFF2-40B4-BE49-F238E27FC236}">
                <a16:creationId xmlns:a16="http://schemas.microsoft.com/office/drawing/2014/main" id="{B0828BE8-63DA-D9D8-C533-AFDBE9FAAC2A}"/>
              </a:ext>
            </a:extLst>
          </p:cNvPr>
          <p:cNvGrpSpPr/>
          <p:nvPr/>
        </p:nvGrpSpPr>
        <p:grpSpPr>
          <a:xfrm>
            <a:off x="1399051" y="4841791"/>
            <a:ext cx="635282" cy="892327"/>
            <a:chOff x="1399052" y="4503027"/>
            <a:chExt cx="783957" cy="1101158"/>
          </a:xfrm>
        </p:grpSpPr>
        <p:sp>
          <p:nvSpPr>
            <p:cNvPr id="236" name="Text Box 371"/>
            <p:cNvSpPr txBox="1">
              <a:spLocks noChangeArrowheads="1"/>
            </p:cNvSpPr>
            <p:nvPr/>
          </p:nvSpPr>
          <p:spPr bwMode="auto">
            <a:xfrm>
              <a:off x="1399052" y="5376302"/>
              <a:ext cx="783957" cy="22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角型引手（Ｃ１型）</a:t>
              </a:r>
              <a:endParaRPr lang="en-US" altLang="ja-JP" kern="0" dirty="0">
                <a:solidFill>
                  <a:srgbClr val="000000"/>
                </a:solidFill>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表示錠</a:t>
              </a:r>
            </a:p>
          </p:txBody>
        </p:sp>
        <p:grpSp>
          <p:nvGrpSpPr>
            <p:cNvPr id="22" name="グループ化 21">
              <a:extLst>
                <a:ext uri="{FF2B5EF4-FFF2-40B4-BE49-F238E27FC236}">
                  <a16:creationId xmlns:a16="http://schemas.microsoft.com/office/drawing/2014/main" id="{BD547CAC-DF19-B400-7148-A5F0DA5AB4CC}"/>
                </a:ext>
              </a:extLst>
            </p:cNvPr>
            <p:cNvGrpSpPr/>
            <p:nvPr/>
          </p:nvGrpSpPr>
          <p:grpSpPr>
            <a:xfrm>
              <a:off x="1399052" y="4503027"/>
              <a:ext cx="670184" cy="865873"/>
              <a:chOff x="1399052" y="4503027"/>
              <a:chExt cx="670184" cy="865873"/>
            </a:xfrm>
          </p:grpSpPr>
          <p:sp>
            <p:nvSpPr>
              <p:cNvPr id="237" name="Rectangle 372"/>
              <p:cNvSpPr>
                <a:spLocks noChangeArrowheads="1"/>
              </p:cNvSpPr>
              <p:nvPr/>
            </p:nvSpPr>
            <p:spPr bwMode="auto">
              <a:xfrm>
                <a:off x="1399052" y="4503027"/>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239" name="Picture 4" descr="http://www2.panasonic.biz/es/sumai/gazou/bicon/CA182AHND-PA0050069.jp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478596" y="4597563"/>
                <a:ext cx="511097" cy="6768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 name="テキスト ボックス 3"/>
          <p:cNvSpPr txBox="1"/>
          <p:nvPr/>
        </p:nvSpPr>
        <p:spPr>
          <a:xfrm>
            <a:off x="178165" y="950320"/>
            <a:ext cx="246221" cy="947375"/>
          </a:xfrm>
          <a:prstGeom prst="rect">
            <a:avLst/>
          </a:prstGeom>
          <a:noFill/>
        </p:spPr>
        <p:txBody>
          <a:bodyPr vert="eaVert" wrap="square" lIns="0" tIns="0" rIns="0" bIns="0" rtlCol="0">
            <a:spAutoFit/>
          </a:bodyPr>
          <a:lstStyle/>
          <a:p>
            <a:r>
              <a:rPr kumimoji="1" lang="ja-JP" altLang="en-US" sz="800" b="1" dirty="0">
                <a:latin typeface="ＭＳ Ｐゴシック" panose="020B0600070205080204" pitchFamily="50" charset="-128"/>
                <a:ea typeface="ＭＳ Ｐゴシック" panose="020B0600070205080204" pitchFamily="50" charset="-128"/>
              </a:rPr>
              <a:t>サテンシルバー色</a:t>
            </a:r>
            <a:endParaRPr kumimoji="1" lang="en-US" altLang="ja-JP" sz="800" b="1" dirty="0">
              <a:latin typeface="ＭＳ Ｐゴシック" panose="020B0600070205080204" pitchFamily="50" charset="-128"/>
              <a:ea typeface="ＭＳ Ｐゴシック" panose="020B0600070205080204" pitchFamily="50" charset="-128"/>
            </a:endParaRPr>
          </a:p>
          <a:p>
            <a:r>
              <a:rPr kumimoji="1" lang="ja-JP" altLang="en-US" sz="800" b="1" dirty="0">
                <a:latin typeface="ＭＳ Ｐゴシック" panose="020B0600070205080204" pitchFamily="50" charset="-128"/>
                <a:ea typeface="ＭＳ Ｐゴシック" panose="020B0600070205080204" pitchFamily="50" charset="-128"/>
              </a:rPr>
              <a:t>（メッキ）</a:t>
            </a:r>
          </a:p>
        </p:txBody>
      </p:sp>
      <p:sp>
        <p:nvSpPr>
          <p:cNvPr id="5" name="テキスト ボックス 4"/>
          <p:cNvSpPr txBox="1"/>
          <p:nvPr/>
        </p:nvSpPr>
        <p:spPr>
          <a:xfrm>
            <a:off x="1190021" y="647054"/>
            <a:ext cx="310983" cy="153888"/>
          </a:xfrm>
          <a:prstGeom prst="rect">
            <a:avLst/>
          </a:prstGeom>
          <a:noFill/>
        </p:spPr>
        <p:txBody>
          <a:bodyPr wrap="square" lIns="0" tIns="0" rIns="0" bIns="0" rtlCol="0">
            <a:spAutoFit/>
          </a:bodyPr>
          <a:lstStyle/>
          <a:p>
            <a:r>
              <a:rPr lang="ja-JP" altLang="en-US" sz="1000" dirty="0">
                <a:latin typeface="ＭＳ Ｐゴシック" panose="020B0600070205080204" pitchFamily="50" charset="-128"/>
                <a:ea typeface="ＭＳ Ｐゴシック" panose="020B0600070205080204" pitchFamily="50" charset="-128"/>
              </a:rPr>
              <a:t>Ｃ１</a:t>
            </a:r>
            <a:r>
              <a:rPr kumimoji="1" lang="ja-JP" altLang="en-US" sz="1000" dirty="0">
                <a:latin typeface="ＭＳ Ｐゴシック" panose="020B0600070205080204" pitchFamily="50" charset="-128"/>
                <a:ea typeface="ＭＳ Ｐゴシック" panose="020B0600070205080204" pitchFamily="50" charset="-128"/>
              </a:rPr>
              <a:t>型</a:t>
            </a:r>
          </a:p>
        </p:txBody>
      </p:sp>
      <p:cxnSp>
        <p:nvCxnSpPr>
          <p:cNvPr id="6" name="直線コネクタ 5"/>
          <p:cNvCxnSpPr/>
          <p:nvPr/>
        </p:nvCxnSpPr>
        <p:spPr>
          <a:xfrm>
            <a:off x="508296" y="693222"/>
            <a:ext cx="0" cy="5979600"/>
          </a:xfrm>
          <a:prstGeom prst="line">
            <a:avLst/>
          </a:prstGeom>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78165" y="1940369"/>
            <a:ext cx="246221" cy="947375"/>
          </a:xfrm>
          <a:prstGeom prst="rect">
            <a:avLst/>
          </a:prstGeom>
          <a:noFill/>
        </p:spPr>
        <p:txBody>
          <a:bodyPr vert="eaVert" wrap="square" lIns="0" tIns="0" rIns="0" bIns="0" rtlCol="0">
            <a:spAutoFit/>
          </a:bodyPr>
          <a:lstStyle/>
          <a:p>
            <a:r>
              <a:rPr kumimoji="1" lang="ja-JP" altLang="en-US" sz="800" b="1" dirty="0">
                <a:latin typeface="ＭＳ Ｐゴシック" panose="020B0600070205080204" pitchFamily="50" charset="-128"/>
                <a:ea typeface="ＭＳ Ｐゴシック" panose="020B0600070205080204" pitchFamily="50" charset="-128"/>
              </a:rPr>
              <a:t>サテンシルバー色</a:t>
            </a:r>
            <a:endParaRPr kumimoji="1" lang="en-US" altLang="ja-JP" sz="800" b="1" dirty="0">
              <a:latin typeface="ＭＳ Ｐゴシック" panose="020B0600070205080204" pitchFamily="50" charset="-128"/>
              <a:ea typeface="ＭＳ Ｐゴシック" panose="020B0600070205080204" pitchFamily="50" charset="-128"/>
            </a:endParaRPr>
          </a:p>
          <a:p>
            <a:r>
              <a:rPr kumimoji="1" lang="ja-JP" altLang="en-US" sz="800" b="1" dirty="0">
                <a:latin typeface="ＭＳ Ｐゴシック" panose="020B0600070205080204" pitchFamily="50" charset="-128"/>
                <a:ea typeface="ＭＳ Ｐゴシック" panose="020B0600070205080204" pitchFamily="50" charset="-128"/>
              </a:rPr>
              <a:t>（塗装）</a:t>
            </a:r>
          </a:p>
        </p:txBody>
      </p:sp>
      <p:cxnSp>
        <p:nvCxnSpPr>
          <p:cNvPr id="10" name="直線コネクタ 9"/>
          <p:cNvCxnSpPr/>
          <p:nvPr/>
        </p:nvCxnSpPr>
        <p:spPr>
          <a:xfrm>
            <a:off x="2179522" y="693222"/>
            <a:ext cx="0" cy="597960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3850748" y="693222"/>
            <a:ext cx="0" cy="597960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178165" y="3042261"/>
            <a:ext cx="246221" cy="822341"/>
          </a:xfrm>
          <a:prstGeom prst="rect">
            <a:avLst/>
          </a:prstGeom>
          <a:noFill/>
        </p:spPr>
        <p:txBody>
          <a:bodyPr vert="eaVert" wrap="square" lIns="0" tIns="0" rIns="0" bIns="0" rtlCol="0">
            <a:spAutoFit/>
          </a:bodyPr>
          <a:lstStyle/>
          <a:p>
            <a:r>
              <a:rPr kumimoji="1" lang="ja-JP" altLang="en-US" sz="800" b="1" dirty="0">
                <a:latin typeface="ＭＳ Ｐゴシック" panose="020B0600070205080204" pitchFamily="50" charset="-128"/>
                <a:ea typeface="ＭＳ Ｐゴシック" panose="020B0600070205080204" pitchFamily="50" charset="-128"/>
              </a:rPr>
              <a:t>オフブラック色</a:t>
            </a:r>
            <a:endParaRPr kumimoji="1" lang="en-US" altLang="ja-JP" sz="800" b="1" dirty="0">
              <a:latin typeface="ＭＳ Ｐゴシック" panose="020B0600070205080204" pitchFamily="50" charset="-128"/>
              <a:ea typeface="ＭＳ Ｐゴシック" panose="020B0600070205080204" pitchFamily="50" charset="-128"/>
            </a:endParaRPr>
          </a:p>
          <a:p>
            <a:r>
              <a:rPr kumimoji="1" lang="ja-JP" altLang="en-US" sz="800" b="1" dirty="0">
                <a:latin typeface="ＭＳ Ｐゴシック" panose="020B0600070205080204" pitchFamily="50" charset="-128"/>
                <a:ea typeface="ＭＳ Ｐゴシック" panose="020B0600070205080204" pitchFamily="50" charset="-128"/>
              </a:rPr>
              <a:t>（塗装）</a:t>
            </a:r>
          </a:p>
        </p:txBody>
      </p:sp>
      <p:cxnSp>
        <p:nvCxnSpPr>
          <p:cNvPr id="93" name="直線コネクタ 92"/>
          <p:cNvCxnSpPr/>
          <p:nvPr/>
        </p:nvCxnSpPr>
        <p:spPr>
          <a:xfrm>
            <a:off x="82625" y="1821851"/>
            <a:ext cx="960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82625" y="2861226"/>
            <a:ext cx="960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148375" y="6872525"/>
            <a:ext cx="960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82625" y="5776300"/>
            <a:ext cx="960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a:xfrm>
            <a:off x="82625" y="3864602"/>
            <a:ext cx="960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a:off x="82625" y="831802"/>
            <a:ext cx="960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a:off x="8864426" y="693222"/>
            <a:ext cx="0" cy="597960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7193200" y="693222"/>
            <a:ext cx="0" cy="597960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a:xfrm>
            <a:off x="5521974" y="693222"/>
            <a:ext cx="0" cy="597960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sp>
        <p:nvSpPr>
          <p:cNvPr id="153" name="テキスト ボックス 152"/>
          <p:cNvSpPr txBox="1"/>
          <p:nvPr/>
        </p:nvSpPr>
        <p:spPr>
          <a:xfrm>
            <a:off x="301275" y="4936326"/>
            <a:ext cx="123111" cy="839974"/>
          </a:xfrm>
          <a:prstGeom prst="rect">
            <a:avLst/>
          </a:prstGeom>
          <a:noFill/>
        </p:spPr>
        <p:txBody>
          <a:bodyPr vert="eaVert" wrap="square" lIns="0" tIns="0" rIns="0" bIns="0" rtlCol="0">
            <a:spAutoFit/>
          </a:bodyPr>
          <a:lstStyle/>
          <a:p>
            <a:r>
              <a:rPr kumimoji="1" lang="ja-JP" altLang="en-US" sz="800" b="1" dirty="0">
                <a:latin typeface="ＭＳ Ｐゴシック" panose="020B0600070205080204" pitchFamily="50" charset="-128"/>
                <a:ea typeface="ＭＳ Ｐゴシック" panose="020B0600070205080204" pitchFamily="50" charset="-128"/>
              </a:rPr>
              <a:t>真鍮色（メッキ）</a:t>
            </a:r>
          </a:p>
        </p:txBody>
      </p:sp>
      <p:sp>
        <p:nvSpPr>
          <p:cNvPr id="154" name="テキスト ボックス 153"/>
          <p:cNvSpPr txBox="1"/>
          <p:nvPr/>
        </p:nvSpPr>
        <p:spPr>
          <a:xfrm>
            <a:off x="178165" y="5956956"/>
            <a:ext cx="246221" cy="596317"/>
          </a:xfrm>
          <a:prstGeom prst="rect">
            <a:avLst/>
          </a:prstGeom>
          <a:noFill/>
        </p:spPr>
        <p:txBody>
          <a:bodyPr vert="eaVert" wrap="square" lIns="0" tIns="0" rIns="0" bIns="0" rtlCol="0">
            <a:spAutoFit/>
          </a:bodyPr>
          <a:lstStyle/>
          <a:p>
            <a:r>
              <a:rPr kumimoji="1" lang="ja-JP" altLang="en-US" sz="800" b="1" dirty="0">
                <a:latin typeface="ＭＳ Ｐゴシック" panose="020B0600070205080204" pitchFamily="50" charset="-128"/>
                <a:ea typeface="ＭＳ Ｐゴシック" panose="020B0600070205080204" pitchFamily="50" charset="-128"/>
              </a:rPr>
              <a:t>クローム色</a:t>
            </a:r>
            <a:endParaRPr kumimoji="1" lang="en-US" altLang="ja-JP" sz="800" b="1" dirty="0">
              <a:latin typeface="ＭＳ Ｐゴシック" panose="020B0600070205080204" pitchFamily="50" charset="-128"/>
              <a:ea typeface="ＭＳ Ｐゴシック" panose="020B0600070205080204" pitchFamily="50" charset="-128"/>
            </a:endParaRPr>
          </a:p>
          <a:p>
            <a:r>
              <a:rPr kumimoji="1" lang="ja-JP" altLang="en-US" sz="800" b="1" dirty="0">
                <a:latin typeface="ＭＳ Ｐゴシック" panose="020B0600070205080204" pitchFamily="50" charset="-128"/>
                <a:ea typeface="ＭＳ Ｐゴシック" panose="020B0600070205080204" pitchFamily="50" charset="-128"/>
              </a:rPr>
              <a:t>（メッキ）</a:t>
            </a:r>
          </a:p>
        </p:txBody>
      </p:sp>
      <p:sp>
        <p:nvSpPr>
          <p:cNvPr id="240" name="タイトル 1"/>
          <p:cNvSpPr txBox="1">
            <a:spLocks/>
          </p:cNvSpPr>
          <p:nvPr/>
        </p:nvSpPr>
        <p:spPr>
          <a:xfrm>
            <a:off x="1712653" y="107830"/>
            <a:ext cx="1894749" cy="184666"/>
          </a:xfrm>
          <a:prstGeom prst="rect">
            <a:avLst/>
          </a:prstGeom>
        </p:spPr>
        <p:txBody>
          <a:bodyPr vert="horz" wrap="square" lIns="0" tIns="0" rIns="0" bIns="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200" b="1" dirty="0">
                <a:solidFill>
                  <a:schemeClr val="bg1"/>
                </a:solidFill>
                <a:latin typeface="ＭＳ Ｐゴシック" panose="020B0600070205080204" pitchFamily="50" charset="-128"/>
                <a:ea typeface="ＭＳ Ｐゴシック" panose="020B0600070205080204" pitchFamily="50" charset="-128"/>
              </a:rPr>
              <a:t>　内装ドア　引手セレクト</a:t>
            </a:r>
            <a:endParaRPr lang="en-US" altLang="ja-JP" sz="1200" b="1" dirty="0">
              <a:solidFill>
                <a:schemeClr val="bg1"/>
              </a:solidFill>
              <a:latin typeface="ＭＳ Ｐゴシック" panose="020B0600070205080204" pitchFamily="50" charset="-128"/>
              <a:ea typeface="ＭＳ Ｐゴシック" panose="020B0600070205080204" pitchFamily="50" charset="-128"/>
            </a:endParaRPr>
          </a:p>
        </p:txBody>
      </p:sp>
      <p:sp>
        <p:nvSpPr>
          <p:cNvPr id="3" name="タイトル 2"/>
          <p:cNvSpPr>
            <a:spLocks noGrp="1"/>
          </p:cNvSpPr>
          <p:nvPr>
            <p:ph type="title" idx="4294967295"/>
          </p:nvPr>
        </p:nvSpPr>
        <p:spPr>
          <a:xfrm>
            <a:off x="251850" y="-212811"/>
            <a:ext cx="2744289" cy="120284"/>
          </a:xfrm>
        </p:spPr>
        <p:txBody>
          <a:bodyPr>
            <a:noAutofit/>
          </a:bodyPr>
          <a:lstStyle/>
          <a:p>
            <a:r>
              <a:rPr kumimoji="1" lang="ja-JP" altLang="en-US" sz="1400" dirty="0"/>
              <a:t>引手</a:t>
            </a:r>
          </a:p>
        </p:txBody>
      </p:sp>
      <p:sp>
        <p:nvSpPr>
          <p:cNvPr id="97" name="テキスト ボックス 96"/>
          <p:cNvSpPr txBox="1"/>
          <p:nvPr/>
        </p:nvSpPr>
        <p:spPr>
          <a:xfrm>
            <a:off x="2324708" y="647054"/>
            <a:ext cx="310983" cy="153888"/>
          </a:xfrm>
          <a:prstGeom prst="rect">
            <a:avLst/>
          </a:prstGeom>
          <a:noFill/>
        </p:spPr>
        <p:txBody>
          <a:bodyPr wrap="square" lIns="0" tIns="0" rIns="0" bIns="0" rtlCol="0">
            <a:spAutoFit/>
          </a:bodyPr>
          <a:lstStyle/>
          <a:p>
            <a:r>
              <a:rPr lang="ja-JP" altLang="en-US" sz="1000" dirty="0">
                <a:latin typeface="ＭＳ Ｐゴシック" panose="020B0600070205080204" pitchFamily="50" charset="-128"/>
                <a:ea typeface="ＭＳ Ｐゴシック" panose="020B0600070205080204" pitchFamily="50" charset="-128"/>
              </a:rPr>
              <a:t>Ｃ１</a:t>
            </a:r>
            <a:r>
              <a:rPr kumimoji="1" lang="ja-JP" altLang="en-US" sz="1000" dirty="0">
                <a:latin typeface="ＭＳ Ｐゴシック" panose="020B0600070205080204" pitchFamily="50" charset="-128"/>
                <a:ea typeface="ＭＳ Ｐゴシック" panose="020B0600070205080204" pitchFamily="50" charset="-128"/>
              </a:rPr>
              <a:t>型</a:t>
            </a:r>
          </a:p>
        </p:txBody>
      </p:sp>
      <p:sp>
        <p:nvSpPr>
          <p:cNvPr id="98" name="テキスト ボックス 97"/>
          <p:cNvSpPr txBox="1"/>
          <p:nvPr/>
        </p:nvSpPr>
        <p:spPr>
          <a:xfrm>
            <a:off x="2416907" y="653641"/>
            <a:ext cx="1650268" cy="153888"/>
          </a:xfrm>
          <a:prstGeom prst="rect">
            <a:avLst/>
          </a:prstGeom>
          <a:noFill/>
        </p:spPr>
        <p:txBody>
          <a:bodyPr wrap="square" lIns="0" tIns="0" rIns="0" bIns="0" rtlCol="0">
            <a:spAutoFit/>
          </a:bodyPr>
          <a:lstStyle/>
          <a:p>
            <a:pPr algn="ctr"/>
            <a:r>
              <a:rPr lang="ja-JP" altLang="en-US" sz="1000" b="1" dirty="0">
                <a:latin typeface="ＭＳ Ｐゴシック" panose="020B0600070205080204" pitchFamily="50" charset="-128"/>
              </a:rPr>
              <a:t>抗菌・抗ウィルス加工</a:t>
            </a:r>
          </a:p>
        </p:txBody>
      </p:sp>
      <p:grpSp>
        <p:nvGrpSpPr>
          <p:cNvPr id="99" name="グループ化 98"/>
          <p:cNvGrpSpPr/>
          <p:nvPr/>
        </p:nvGrpSpPr>
        <p:grpSpPr>
          <a:xfrm>
            <a:off x="3015125" y="1883210"/>
            <a:ext cx="817098" cy="900466"/>
            <a:chOff x="6470528" y="3226582"/>
            <a:chExt cx="1008323" cy="1111201"/>
          </a:xfrm>
        </p:grpSpPr>
        <p:pic>
          <p:nvPicPr>
            <p:cNvPr id="100" name="図 9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96043" y="3321119"/>
              <a:ext cx="520760" cy="676800"/>
            </a:xfrm>
            <a:prstGeom prst="rect">
              <a:avLst/>
            </a:prstGeom>
          </p:spPr>
        </p:pic>
        <p:sp>
          <p:nvSpPr>
            <p:cNvPr id="101" name="Text Box 375"/>
            <p:cNvSpPr txBox="1">
              <a:spLocks noChangeArrowheads="1"/>
            </p:cNvSpPr>
            <p:nvPr/>
          </p:nvSpPr>
          <p:spPr bwMode="auto">
            <a:xfrm>
              <a:off x="6470528" y="4109900"/>
              <a:ext cx="1008323" cy="22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角型引手（Ｃ１型）</a:t>
              </a:r>
              <a:endParaRPr kumimoji="1" lang="en-US" altLang="ja-JP"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表示錠</a:t>
              </a:r>
            </a:p>
          </p:txBody>
        </p:sp>
        <p:sp>
          <p:nvSpPr>
            <p:cNvPr id="102" name="Rectangle 376"/>
            <p:cNvSpPr>
              <a:spLocks noChangeArrowheads="1"/>
            </p:cNvSpPr>
            <p:nvPr/>
          </p:nvSpPr>
          <p:spPr bwMode="auto">
            <a:xfrm>
              <a:off x="6521331" y="3226582"/>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nvGrpSpPr>
          <p:cNvPr id="103" name="グループ化 102"/>
          <p:cNvGrpSpPr/>
          <p:nvPr/>
        </p:nvGrpSpPr>
        <p:grpSpPr>
          <a:xfrm>
            <a:off x="2285453" y="1883209"/>
            <a:ext cx="611730" cy="789195"/>
            <a:chOff x="5783001" y="5243251"/>
            <a:chExt cx="754893" cy="973895"/>
          </a:xfrm>
        </p:grpSpPr>
        <p:sp>
          <p:nvSpPr>
            <p:cNvPr id="104" name="Rectangle 376"/>
            <p:cNvSpPr>
              <a:spLocks noChangeArrowheads="1"/>
            </p:cNvSpPr>
            <p:nvPr/>
          </p:nvSpPr>
          <p:spPr bwMode="auto">
            <a:xfrm>
              <a:off x="5783001" y="5243251"/>
              <a:ext cx="670184" cy="865877"/>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105" name="図 10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61116" y="5351887"/>
              <a:ext cx="513953" cy="676803"/>
            </a:xfrm>
            <a:prstGeom prst="rect">
              <a:avLst/>
            </a:prstGeom>
          </p:spPr>
        </p:pic>
        <p:sp>
          <p:nvSpPr>
            <p:cNvPr id="106" name="Text Box 375"/>
            <p:cNvSpPr txBox="1">
              <a:spLocks noChangeArrowheads="1"/>
            </p:cNvSpPr>
            <p:nvPr/>
          </p:nvSpPr>
          <p:spPr bwMode="auto">
            <a:xfrm>
              <a:off x="5783003" y="6103204"/>
              <a:ext cx="754891"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角型引手（Ｃ１型）</a:t>
              </a:r>
            </a:p>
          </p:txBody>
        </p:sp>
      </p:grpSp>
      <p:grpSp>
        <p:nvGrpSpPr>
          <p:cNvPr id="108" name="グループ化 107"/>
          <p:cNvGrpSpPr/>
          <p:nvPr/>
        </p:nvGrpSpPr>
        <p:grpSpPr>
          <a:xfrm>
            <a:off x="2252701" y="2927395"/>
            <a:ext cx="577813" cy="789219"/>
            <a:chOff x="5794269" y="5244294"/>
            <a:chExt cx="713038" cy="973920"/>
          </a:xfrm>
        </p:grpSpPr>
        <p:pic>
          <p:nvPicPr>
            <p:cNvPr id="109" name="図 10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72515" y="5352934"/>
              <a:ext cx="513693" cy="676800"/>
            </a:xfrm>
            <a:prstGeom prst="rect">
              <a:avLst/>
            </a:prstGeom>
          </p:spPr>
        </p:pic>
        <p:sp>
          <p:nvSpPr>
            <p:cNvPr id="110" name="Text Box 375"/>
            <p:cNvSpPr txBox="1">
              <a:spLocks noChangeArrowheads="1"/>
            </p:cNvSpPr>
            <p:nvPr/>
          </p:nvSpPr>
          <p:spPr bwMode="auto">
            <a:xfrm>
              <a:off x="5794269" y="6104272"/>
              <a:ext cx="713038"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角型引手（Ｃ１型）</a:t>
              </a:r>
            </a:p>
          </p:txBody>
        </p:sp>
        <p:sp>
          <p:nvSpPr>
            <p:cNvPr id="111" name="Rectangle 376"/>
            <p:cNvSpPr>
              <a:spLocks noChangeArrowheads="1"/>
            </p:cNvSpPr>
            <p:nvPr/>
          </p:nvSpPr>
          <p:spPr bwMode="auto">
            <a:xfrm>
              <a:off x="5794269" y="5244294"/>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nvGrpSpPr>
          <p:cNvPr id="112" name="グループ化 111"/>
          <p:cNvGrpSpPr/>
          <p:nvPr/>
        </p:nvGrpSpPr>
        <p:grpSpPr>
          <a:xfrm>
            <a:off x="3001424" y="2927389"/>
            <a:ext cx="797463" cy="885629"/>
            <a:chOff x="6489577" y="5244294"/>
            <a:chExt cx="984092" cy="1092895"/>
          </a:xfrm>
        </p:grpSpPr>
        <p:pic>
          <p:nvPicPr>
            <p:cNvPr id="113" name="図 1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98743" y="5338833"/>
              <a:ext cx="515344" cy="676801"/>
            </a:xfrm>
            <a:prstGeom prst="rect">
              <a:avLst/>
            </a:prstGeom>
          </p:spPr>
        </p:pic>
        <p:sp>
          <p:nvSpPr>
            <p:cNvPr id="114" name="Text Box 375"/>
            <p:cNvSpPr txBox="1">
              <a:spLocks noChangeArrowheads="1"/>
            </p:cNvSpPr>
            <p:nvPr/>
          </p:nvSpPr>
          <p:spPr bwMode="auto">
            <a:xfrm>
              <a:off x="6489577" y="6109305"/>
              <a:ext cx="984092" cy="227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角型引手（Ｃ１型）</a:t>
              </a:r>
              <a:endParaRPr lang="en-US" altLang="ja-JP" kern="0" dirty="0">
                <a:solidFill>
                  <a:srgbClr val="000000"/>
                </a:solidFill>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表示錠</a:t>
              </a:r>
            </a:p>
          </p:txBody>
        </p:sp>
        <p:sp>
          <p:nvSpPr>
            <p:cNvPr id="115" name="Rectangle 376"/>
            <p:cNvSpPr>
              <a:spLocks noChangeArrowheads="1"/>
            </p:cNvSpPr>
            <p:nvPr/>
          </p:nvSpPr>
          <p:spPr bwMode="auto">
            <a:xfrm>
              <a:off x="6521331" y="5244294"/>
              <a:ext cx="670184" cy="865874"/>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sp>
        <p:nvSpPr>
          <p:cNvPr id="117" name="テキスト ボックス 116"/>
          <p:cNvSpPr txBox="1"/>
          <p:nvPr/>
        </p:nvSpPr>
        <p:spPr>
          <a:xfrm>
            <a:off x="3936189" y="647798"/>
            <a:ext cx="1405431" cy="153888"/>
          </a:xfrm>
          <a:prstGeom prst="rect">
            <a:avLst/>
          </a:prstGeom>
          <a:noFill/>
        </p:spPr>
        <p:txBody>
          <a:bodyPr wrap="square" lIns="0" tIns="0" rIns="0" bIns="0" rtlCol="0">
            <a:spAutoFit/>
          </a:bodyPr>
          <a:lstStyle/>
          <a:p>
            <a:pPr algn="ctr"/>
            <a:r>
              <a:rPr kumimoji="1" lang="ja-JP" altLang="en-US" sz="1000" dirty="0">
                <a:latin typeface="ＭＳ Ｐゴシック" panose="020B0600070205080204" pitchFamily="50" charset="-128"/>
                <a:ea typeface="ＭＳ Ｐゴシック" panose="020B0600070205080204" pitchFamily="50" charset="-128"/>
              </a:rPr>
              <a:t>Ｃ３型　</a:t>
            </a:r>
            <a:r>
              <a:rPr lang="ja-JP" altLang="en-US" sz="800" dirty="0">
                <a:latin typeface="ＭＳ Ｐゴシック" panose="020B0600070205080204" pitchFamily="50" charset="-128"/>
                <a:ea typeface="ＭＳ Ｐゴシック" panose="020B0600070205080204" pitchFamily="50" charset="-128"/>
              </a:rPr>
              <a:t>引手専用タイプのみ</a:t>
            </a:r>
            <a:endParaRPr kumimoji="1" lang="en-US" altLang="ja-JP" sz="800" dirty="0">
              <a:latin typeface="ＭＳ Ｐゴシック" panose="020B0600070205080204" pitchFamily="50" charset="-128"/>
              <a:ea typeface="ＭＳ Ｐゴシック" panose="020B0600070205080204" pitchFamily="50" charset="-128"/>
            </a:endParaRPr>
          </a:p>
        </p:txBody>
      </p:sp>
      <p:sp>
        <p:nvSpPr>
          <p:cNvPr id="132" name="テキスト ボックス 131"/>
          <p:cNvSpPr txBox="1"/>
          <p:nvPr/>
        </p:nvSpPr>
        <p:spPr>
          <a:xfrm>
            <a:off x="5614764" y="647798"/>
            <a:ext cx="1405431" cy="153888"/>
          </a:xfrm>
          <a:prstGeom prst="rect">
            <a:avLst/>
          </a:prstGeom>
          <a:noFill/>
        </p:spPr>
        <p:txBody>
          <a:bodyPr wrap="square" lIns="0" tIns="0" rIns="0" bIns="0" rtlCol="0">
            <a:spAutoFit/>
          </a:bodyPr>
          <a:lstStyle/>
          <a:p>
            <a:pPr algn="ctr"/>
            <a:r>
              <a:rPr kumimoji="1" lang="ja-JP" altLang="en-US" sz="1000" dirty="0">
                <a:latin typeface="ＭＳ Ｐゴシック" panose="020B0600070205080204" pitchFamily="50" charset="-128"/>
                <a:ea typeface="ＭＳ Ｐゴシック" panose="020B0600070205080204" pitchFamily="50" charset="-128"/>
              </a:rPr>
              <a:t>Ｃ</a:t>
            </a:r>
            <a:r>
              <a:rPr kumimoji="1" lang="en-US" altLang="ja-JP" sz="1000" dirty="0">
                <a:latin typeface="ＭＳ Ｐゴシック" panose="020B0600070205080204" pitchFamily="50" charset="-128"/>
                <a:ea typeface="ＭＳ Ｐゴシック" panose="020B0600070205080204" pitchFamily="50" charset="-128"/>
              </a:rPr>
              <a:t>4</a:t>
            </a:r>
            <a:r>
              <a:rPr kumimoji="1" lang="ja-JP" altLang="en-US" sz="1000" dirty="0">
                <a:latin typeface="ＭＳ Ｐゴシック" panose="020B0600070205080204" pitchFamily="50" charset="-128"/>
                <a:ea typeface="ＭＳ Ｐゴシック" panose="020B0600070205080204" pitchFamily="50" charset="-128"/>
              </a:rPr>
              <a:t>型　</a:t>
            </a:r>
            <a:r>
              <a:rPr lang="ja-JP" altLang="en-US" sz="800" dirty="0">
                <a:latin typeface="ＭＳ Ｐゴシック" panose="020B0600070205080204" pitchFamily="50" charset="-128"/>
                <a:ea typeface="ＭＳ Ｐゴシック" panose="020B0600070205080204" pitchFamily="50" charset="-128"/>
              </a:rPr>
              <a:t>戸袋引き込み用</a:t>
            </a:r>
            <a:endParaRPr kumimoji="1" lang="en-US" altLang="ja-JP" sz="800" dirty="0">
              <a:latin typeface="ＭＳ Ｐゴシック" panose="020B0600070205080204" pitchFamily="50" charset="-128"/>
              <a:ea typeface="ＭＳ Ｐゴシック" panose="020B0600070205080204" pitchFamily="50" charset="-128"/>
            </a:endParaRPr>
          </a:p>
        </p:txBody>
      </p:sp>
      <p:grpSp>
        <p:nvGrpSpPr>
          <p:cNvPr id="13" name="グループ化 12"/>
          <p:cNvGrpSpPr/>
          <p:nvPr/>
        </p:nvGrpSpPr>
        <p:grpSpPr>
          <a:xfrm>
            <a:off x="5966814" y="956398"/>
            <a:ext cx="714527" cy="800202"/>
            <a:chOff x="7681311" y="956398"/>
            <a:chExt cx="881747" cy="987473"/>
          </a:xfrm>
        </p:grpSpPr>
        <p:pic>
          <p:nvPicPr>
            <p:cNvPr id="1026" name="Picture 2" descr="http://www2.panasonic.biz/ls/sumai/gazou/sicon/CA221AHND-PA0050049.jpg"/>
            <p:cNvPicPr>
              <a:picLocks noChangeAspect="1" noChangeArrowheads="1"/>
            </p:cNvPicPr>
            <p:nvPr/>
          </p:nvPicPr>
          <p:blipFill rotWithShape="1">
            <a:blip r:embed="rId13">
              <a:extLst>
                <a:ext uri="{28A0092B-C50C-407E-A947-70E740481C1C}">
                  <a14:useLocalDpi xmlns:a14="http://schemas.microsoft.com/office/drawing/2010/main" val="0"/>
                </a:ext>
              </a:extLst>
            </a:blip>
            <a:srcRect l="26804" t="15030" r="28707" b="17797"/>
            <a:stretch/>
          </p:blipFill>
          <p:spPr bwMode="auto">
            <a:xfrm>
              <a:off x="7772403" y="967740"/>
              <a:ext cx="563880" cy="851391"/>
            </a:xfrm>
            <a:prstGeom prst="rect">
              <a:avLst/>
            </a:prstGeom>
            <a:noFill/>
            <a:extLst>
              <a:ext uri="{909E8E84-426E-40DD-AFC4-6F175D3DCCD1}">
                <a14:hiddenFill xmlns:a14="http://schemas.microsoft.com/office/drawing/2010/main">
                  <a:solidFill>
                    <a:srgbClr val="FFFFFF"/>
                  </a:solidFill>
                </a14:hiddenFill>
              </a:ext>
            </a:extLst>
          </p:spPr>
        </p:pic>
        <p:grpSp>
          <p:nvGrpSpPr>
            <p:cNvPr id="135" name="グループ化 134"/>
            <p:cNvGrpSpPr/>
            <p:nvPr/>
          </p:nvGrpSpPr>
          <p:grpSpPr>
            <a:xfrm>
              <a:off x="7681311" y="956398"/>
              <a:ext cx="881747" cy="987473"/>
              <a:chOff x="3932176" y="1314538"/>
              <a:chExt cx="881747" cy="987473"/>
            </a:xfrm>
          </p:grpSpPr>
          <p:sp>
            <p:nvSpPr>
              <p:cNvPr id="136" name="Text Box 375"/>
              <p:cNvSpPr txBox="1">
                <a:spLocks noChangeArrowheads="1"/>
              </p:cNvSpPr>
              <p:nvPr/>
            </p:nvSpPr>
            <p:spPr bwMode="auto">
              <a:xfrm>
                <a:off x="3932176" y="2188069"/>
                <a:ext cx="881747"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戸袋引き込み</a:t>
                </a:r>
                <a:r>
                  <a:rPr lang="ja-JP" altLang="en-US" kern="0" dirty="0">
                    <a:solidFill>
                      <a:srgbClr val="000000"/>
                    </a:solidFill>
                    <a:latin typeface="ＭＳ Ｐゴシック" panose="020B0600070205080204" pitchFamily="50" charset="-128"/>
                    <a:ea typeface="ＭＳ Ｐゴシック" panose="020B0600070205080204" pitchFamily="50" charset="-128"/>
                  </a:rPr>
                  <a:t>（Ｃ</a:t>
                </a:r>
                <a:r>
                  <a:rPr lang="en-US" altLang="ja-JP" kern="0" dirty="0">
                    <a:solidFill>
                      <a:srgbClr val="000000"/>
                    </a:solidFill>
                    <a:latin typeface="ＭＳ Ｐゴシック" panose="020B0600070205080204" pitchFamily="50" charset="-128"/>
                    <a:ea typeface="ＭＳ Ｐゴシック" panose="020B0600070205080204" pitchFamily="50" charset="-128"/>
                  </a:rPr>
                  <a:t>4</a:t>
                </a:r>
                <a:r>
                  <a:rPr lang="ja-JP" altLang="en-US" kern="0" dirty="0">
                    <a:solidFill>
                      <a:srgbClr val="000000"/>
                    </a:solidFill>
                    <a:latin typeface="ＭＳ Ｐゴシック" panose="020B0600070205080204" pitchFamily="50" charset="-128"/>
                    <a:ea typeface="ＭＳ Ｐゴシック" panose="020B0600070205080204" pitchFamily="50" charset="-128"/>
                  </a:rPr>
                  <a:t>型）</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137" name="Rectangle 376"/>
              <p:cNvSpPr>
                <a:spLocks noChangeArrowheads="1"/>
              </p:cNvSpPr>
              <p:nvPr/>
            </p:nvSpPr>
            <p:spPr bwMode="auto">
              <a:xfrm>
                <a:off x="3955037" y="1314538"/>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grpSp>
        <p:nvGrpSpPr>
          <p:cNvPr id="14" name="グループ化 13"/>
          <p:cNvGrpSpPr/>
          <p:nvPr/>
        </p:nvGrpSpPr>
        <p:grpSpPr>
          <a:xfrm>
            <a:off x="5959193" y="1938495"/>
            <a:ext cx="722148" cy="809739"/>
            <a:chOff x="7673692" y="2132856"/>
            <a:chExt cx="891152" cy="999242"/>
          </a:xfrm>
        </p:grpSpPr>
        <p:pic>
          <p:nvPicPr>
            <p:cNvPr id="1028" name="Picture 4" descr="http://www2.panasonic.biz/ls/sumai/gazou/sicon/CA221AHND-PA0050050_1.jpg"/>
            <p:cNvPicPr>
              <a:picLocks noChangeAspect="1" noChangeArrowheads="1"/>
            </p:cNvPicPr>
            <p:nvPr/>
          </p:nvPicPr>
          <p:blipFill rotWithShape="1">
            <a:blip r:embed="rId14">
              <a:extLst>
                <a:ext uri="{28A0092B-C50C-407E-A947-70E740481C1C}">
                  <a14:useLocalDpi xmlns:a14="http://schemas.microsoft.com/office/drawing/2010/main" val="0"/>
                </a:ext>
              </a:extLst>
            </a:blip>
            <a:srcRect l="28266" t="16824" r="31916" b="20517"/>
            <a:stretch/>
          </p:blipFill>
          <p:spPr bwMode="auto">
            <a:xfrm>
              <a:off x="7772402" y="2159135"/>
              <a:ext cx="541021" cy="851391"/>
            </a:xfrm>
            <a:prstGeom prst="rect">
              <a:avLst/>
            </a:prstGeom>
            <a:noFill/>
            <a:extLst>
              <a:ext uri="{909E8E84-426E-40DD-AFC4-6F175D3DCCD1}">
                <a14:hiddenFill xmlns:a14="http://schemas.microsoft.com/office/drawing/2010/main">
                  <a:solidFill>
                    <a:srgbClr val="FFFFFF"/>
                  </a:solidFill>
                </a14:hiddenFill>
              </a:ext>
            </a:extLst>
          </p:spPr>
        </p:pic>
        <p:grpSp>
          <p:nvGrpSpPr>
            <p:cNvPr id="139" name="グループ化 138"/>
            <p:cNvGrpSpPr/>
            <p:nvPr/>
          </p:nvGrpSpPr>
          <p:grpSpPr>
            <a:xfrm>
              <a:off x="7673692" y="2132856"/>
              <a:ext cx="891152" cy="999242"/>
              <a:chOff x="3924557" y="1314538"/>
              <a:chExt cx="891152" cy="999242"/>
            </a:xfrm>
          </p:grpSpPr>
          <p:sp>
            <p:nvSpPr>
              <p:cNvPr id="140" name="Text Box 375"/>
              <p:cNvSpPr txBox="1">
                <a:spLocks noChangeArrowheads="1"/>
              </p:cNvSpPr>
              <p:nvPr/>
            </p:nvSpPr>
            <p:spPr bwMode="auto">
              <a:xfrm>
                <a:off x="3924557" y="2199838"/>
                <a:ext cx="891152"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戸袋引き込み（Ｃ</a:t>
                </a:r>
                <a:r>
                  <a:rPr lang="en-US" altLang="ja-JP" kern="0" dirty="0">
                    <a:solidFill>
                      <a:srgbClr val="000000"/>
                    </a:solidFill>
                    <a:latin typeface="ＭＳ Ｐゴシック" panose="020B0600070205080204" pitchFamily="50" charset="-128"/>
                    <a:ea typeface="ＭＳ Ｐゴシック" panose="020B0600070205080204" pitchFamily="50" charset="-128"/>
                  </a:rPr>
                  <a:t>4</a:t>
                </a:r>
                <a:r>
                  <a:rPr lang="ja-JP" altLang="en-US" kern="0" dirty="0">
                    <a:solidFill>
                      <a:srgbClr val="000000"/>
                    </a:solidFill>
                    <a:latin typeface="ＭＳ Ｐゴシック" panose="020B0600070205080204" pitchFamily="50" charset="-128"/>
                    <a:ea typeface="ＭＳ Ｐゴシック" panose="020B0600070205080204" pitchFamily="50" charset="-128"/>
                  </a:rPr>
                  <a:t>型）</a:t>
                </a:r>
              </a:p>
            </p:txBody>
          </p:sp>
          <p:sp>
            <p:nvSpPr>
              <p:cNvPr id="141" name="Rectangle 376"/>
              <p:cNvSpPr>
                <a:spLocks noChangeArrowheads="1"/>
              </p:cNvSpPr>
              <p:nvPr/>
            </p:nvSpPr>
            <p:spPr bwMode="auto">
              <a:xfrm>
                <a:off x="3955037" y="1314538"/>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grpSp>
        <p:nvGrpSpPr>
          <p:cNvPr id="15" name="グループ化 14"/>
          <p:cNvGrpSpPr/>
          <p:nvPr/>
        </p:nvGrpSpPr>
        <p:grpSpPr>
          <a:xfrm>
            <a:off x="5974429" y="3017597"/>
            <a:ext cx="726406" cy="807747"/>
            <a:chOff x="7688932" y="3356992"/>
            <a:chExt cx="896406" cy="996782"/>
          </a:xfrm>
        </p:grpSpPr>
        <p:pic>
          <p:nvPicPr>
            <p:cNvPr id="1030" name="Picture 6" descr="http://www2.panasonic.biz/ls/sumai/gazou/sicon/CA221AHND-PA0050051.jpg"/>
            <p:cNvPicPr>
              <a:picLocks noChangeAspect="1" noChangeArrowheads="1"/>
            </p:cNvPicPr>
            <p:nvPr/>
          </p:nvPicPr>
          <p:blipFill rotWithShape="1">
            <a:blip r:embed="rId15">
              <a:extLst>
                <a:ext uri="{28A0092B-C50C-407E-A947-70E740481C1C}">
                  <a14:useLocalDpi xmlns:a14="http://schemas.microsoft.com/office/drawing/2010/main" val="0"/>
                </a:ext>
              </a:extLst>
            </a:blip>
            <a:srcRect l="28359" t="17783" r="34550" b="25448"/>
            <a:stretch/>
          </p:blipFill>
          <p:spPr bwMode="auto">
            <a:xfrm>
              <a:off x="7764783" y="3362470"/>
              <a:ext cx="556261" cy="851390"/>
            </a:xfrm>
            <a:prstGeom prst="rect">
              <a:avLst/>
            </a:prstGeom>
            <a:noFill/>
            <a:extLst>
              <a:ext uri="{909E8E84-426E-40DD-AFC4-6F175D3DCCD1}">
                <a14:hiddenFill xmlns:a14="http://schemas.microsoft.com/office/drawing/2010/main">
                  <a:solidFill>
                    <a:srgbClr val="FFFFFF"/>
                  </a:solidFill>
                </a14:hiddenFill>
              </a:ext>
            </a:extLst>
          </p:spPr>
        </p:pic>
        <p:grpSp>
          <p:nvGrpSpPr>
            <p:cNvPr id="142" name="グループ化 141"/>
            <p:cNvGrpSpPr/>
            <p:nvPr/>
          </p:nvGrpSpPr>
          <p:grpSpPr>
            <a:xfrm>
              <a:off x="7688932" y="3356992"/>
              <a:ext cx="896406" cy="996782"/>
              <a:chOff x="3939797" y="1314538"/>
              <a:chExt cx="896406" cy="996782"/>
            </a:xfrm>
          </p:grpSpPr>
          <p:sp>
            <p:nvSpPr>
              <p:cNvPr id="143" name="Text Box 375"/>
              <p:cNvSpPr txBox="1">
                <a:spLocks noChangeArrowheads="1"/>
              </p:cNvSpPr>
              <p:nvPr/>
            </p:nvSpPr>
            <p:spPr bwMode="auto">
              <a:xfrm>
                <a:off x="3939797" y="2197378"/>
                <a:ext cx="896406"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戸袋引き込み（Ｃ</a:t>
                </a:r>
                <a:r>
                  <a:rPr lang="en-US" altLang="ja-JP" kern="0" dirty="0">
                    <a:solidFill>
                      <a:srgbClr val="000000"/>
                    </a:solidFill>
                    <a:latin typeface="ＭＳ Ｐゴシック" panose="020B0600070205080204" pitchFamily="50" charset="-128"/>
                    <a:ea typeface="ＭＳ Ｐゴシック" panose="020B0600070205080204" pitchFamily="50" charset="-128"/>
                  </a:rPr>
                  <a:t>4</a:t>
                </a:r>
                <a:r>
                  <a:rPr lang="ja-JP" altLang="en-US" kern="0" dirty="0">
                    <a:solidFill>
                      <a:srgbClr val="000000"/>
                    </a:solidFill>
                    <a:latin typeface="ＭＳ Ｐゴシック" panose="020B0600070205080204" pitchFamily="50" charset="-128"/>
                    <a:ea typeface="ＭＳ Ｐゴシック" panose="020B0600070205080204" pitchFamily="50" charset="-128"/>
                  </a:rPr>
                  <a:t>型）</a:t>
                </a:r>
              </a:p>
            </p:txBody>
          </p:sp>
          <p:sp>
            <p:nvSpPr>
              <p:cNvPr id="144" name="Rectangle 376"/>
              <p:cNvSpPr>
                <a:spLocks noChangeArrowheads="1"/>
              </p:cNvSpPr>
              <p:nvPr/>
            </p:nvSpPr>
            <p:spPr bwMode="auto">
              <a:xfrm>
                <a:off x="3955037" y="1314538"/>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pic>
        <p:nvPicPr>
          <p:cNvPr id="152" name="図 151"/>
          <p:cNvPicPr>
            <a:picLocks noChangeAspect="1"/>
          </p:cNvPicPr>
          <p:nvPr/>
        </p:nvPicPr>
        <p:blipFill>
          <a:blip r:embed="rId16"/>
          <a:stretch>
            <a:fillRect/>
          </a:stretch>
        </p:blipFill>
        <p:spPr>
          <a:xfrm>
            <a:off x="2681182" y="1764315"/>
            <a:ext cx="540920" cy="225707"/>
          </a:xfrm>
          <a:prstGeom prst="rect">
            <a:avLst/>
          </a:prstGeom>
        </p:spPr>
      </p:pic>
      <p:pic>
        <p:nvPicPr>
          <p:cNvPr id="155" name="図 154"/>
          <p:cNvPicPr>
            <a:picLocks noChangeAspect="1"/>
          </p:cNvPicPr>
          <p:nvPr/>
        </p:nvPicPr>
        <p:blipFill>
          <a:blip r:embed="rId16"/>
          <a:stretch>
            <a:fillRect/>
          </a:stretch>
        </p:blipFill>
        <p:spPr>
          <a:xfrm>
            <a:off x="2681182" y="2796341"/>
            <a:ext cx="540920" cy="225707"/>
          </a:xfrm>
          <a:prstGeom prst="rect">
            <a:avLst/>
          </a:prstGeom>
        </p:spPr>
      </p:pic>
      <p:grpSp>
        <p:nvGrpSpPr>
          <p:cNvPr id="229" name="グループ化 228"/>
          <p:cNvGrpSpPr/>
          <p:nvPr/>
        </p:nvGrpSpPr>
        <p:grpSpPr>
          <a:xfrm>
            <a:off x="3947418" y="852742"/>
            <a:ext cx="1286566" cy="878612"/>
            <a:chOff x="3947415" y="910677"/>
            <a:chExt cx="1587659" cy="1084233"/>
          </a:xfrm>
        </p:grpSpPr>
        <p:grpSp>
          <p:nvGrpSpPr>
            <p:cNvPr id="118" name="グループ化 117"/>
            <p:cNvGrpSpPr/>
            <p:nvPr/>
          </p:nvGrpSpPr>
          <p:grpSpPr>
            <a:xfrm>
              <a:off x="3947415" y="910677"/>
              <a:ext cx="1587659" cy="1084233"/>
              <a:chOff x="3955036" y="1314538"/>
              <a:chExt cx="1587660" cy="1084233"/>
            </a:xfrm>
          </p:grpSpPr>
          <p:sp>
            <p:nvSpPr>
              <p:cNvPr id="119" name="Text Box 375"/>
              <p:cNvSpPr txBox="1">
                <a:spLocks noChangeArrowheads="1"/>
              </p:cNvSpPr>
              <p:nvPr/>
            </p:nvSpPr>
            <p:spPr bwMode="auto">
              <a:xfrm>
                <a:off x="3955036" y="2174517"/>
                <a:ext cx="784461"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ロング</a:t>
                </a:r>
                <a:r>
                  <a:rPr lang="ja-JP" altLang="en-US" kern="0" dirty="0">
                    <a:solidFill>
                      <a:srgbClr val="000000"/>
                    </a:solidFill>
                    <a:latin typeface="ＭＳ Ｐゴシック" panose="020B0600070205080204" pitchFamily="50" charset="-128"/>
                    <a:ea typeface="ＭＳ Ｐゴシック" panose="020B0600070205080204" pitchFamily="50" charset="-128"/>
                  </a:rPr>
                  <a:t>引手（Ｃ３型）</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120" name="Rectangle 376"/>
              <p:cNvSpPr>
                <a:spLocks noChangeArrowheads="1"/>
              </p:cNvSpPr>
              <p:nvPr/>
            </p:nvSpPr>
            <p:spPr bwMode="auto">
              <a:xfrm>
                <a:off x="3955037" y="1314538"/>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156" name="Rectangle 376"/>
              <p:cNvSpPr>
                <a:spLocks noChangeArrowheads="1"/>
              </p:cNvSpPr>
              <p:nvPr/>
            </p:nvSpPr>
            <p:spPr bwMode="auto">
              <a:xfrm>
                <a:off x="4744596" y="1314538"/>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157" name="Text Box 375"/>
              <p:cNvSpPr txBox="1">
                <a:spLocks noChangeArrowheads="1"/>
              </p:cNvSpPr>
              <p:nvPr/>
            </p:nvSpPr>
            <p:spPr bwMode="auto">
              <a:xfrm>
                <a:off x="4752215" y="2170888"/>
                <a:ext cx="790481" cy="22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ロング</a:t>
                </a:r>
                <a:r>
                  <a:rPr lang="ja-JP" altLang="en-US" kern="0" dirty="0">
                    <a:solidFill>
                      <a:srgbClr val="000000"/>
                    </a:solidFill>
                    <a:latin typeface="ＭＳ Ｐゴシック" panose="020B0600070205080204" pitchFamily="50" charset="-128"/>
                    <a:ea typeface="ＭＳ Ｐゴシック" panose="020B0600070205080204" pitchFamily="50" charset="-128"/>
                  </a:rPr>
                  <a:t>引手（Ｃ３型）表示錠</a:t>
                </a:r>
              </a:p>
            </p:txBody>
          </p:sp>
        </p:grpSp>
        <p:pic>
          <p:nvPicPr>
            <p:cNvPr id="8" name="図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13143" y="930030"/>
              <a:ext cx="347215" cy="840818"/>
            </a:xfrm>
            <a:prstGeom prst="rect">
              <a:avLst/>
            </a:prstGeom>
          </p:spPr>
        </p:pic>
        <p:pic>
          <p:nvPicPr>
            <p:cNvPr id="150" name="図 149"/>
            <p:cNvPicPr>
              <a:picLocks noChangeAspect="1"/>
            </p:cNvPicPr>
            <p:nvPr/>
          </p:nvPicPr>
          <p:blipFill rotWithShape="1">
            <a:blip r:embed="rId17">
              <a:extLst>
                <a:ext uri="{28A0092B-C50C-407E-A947-70E740481C1C}">
                  <a14:useLocalDpi xmlns:a14="http://schemas.microsoft.com/office/drawing/2010/main" val="0"/>
                </a:ext>
              </a:extLst>
            </a:blip>
            <a:srcRect t="20042"/>
            <a:stretch/>
          </p:blipFill>
          <p:spPr>
            <a:xfrm>
              <a:off x="4125987" y="1098550"/>
              <a:ext cx="347215" cy="672298"/>
            </a:xfrm>
            <a:prstGeom prst="rect">
              <a:avLst/>
            </a:prstGeom>
          </p:spPr>
        </p:pic>
      </p:grpSp>
      <p:grpSp>
        <p:nvGrpSpPr>
          <p:cNvPr id="228" name="グループ化 227"/>
          <p:cNvGrpSpPr/>
          <p:nvPr/>
        </p:nvGrpSpPr>
        <p:grpSpPr>
          <a:xfrm>
            <a:off x="3947418" y="1947956"/>
            <a:ext cx="1310375" cy="876553"/>
            <a:chOff x="3947416" y="2142318"/>
            <a:chExt cx="1617041" cy="1081693"/>
          </a:xfrm>
        </p:grpSpPr>
        <p:grpSp>
          <p:nvGrpSpPr>
            <p:cNvPr id="122" name="グループ化 121"/>
            <p:cNvGrpSpPr/>
            <p:nvPr/>
          </p:nvGrpSpPr>
          <p:grpSpPr>
            <a:xfrm>
              <a:off x="3947416" y="2142318"/>
              <a:ext cx="1617041" cy="1081693"/>
              <a:chOff x="3955036" y="2706196"/>
              <a:chExt cx="1617041" cy="1081692"/>
            </a:xfrm>
          </p:grpSpPr>
          <p:sp>
            <p:nvSpPr>
              <p:cNvPr id="123" name="Text Box 375"/>
              <p:cNvSpPr txBox="1">
                <a:spLocks noChangeArrowheads="1"/>
              </p:cNvSpPr>
              <p:nvPr/>
            </p:nvSpPr>
            <p:spPr bwMode="auto">
              <a:xfrm>
                <a:off x="3955036" y="3566175"/>
                <a:ext cx="788383"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ロング</a:t>
                </a:r>
                <a:r>
                  <a:rPr lang="ja-JP" altLang="en-US" kern="0" dirty="0">
                    <a:solidFill>
                      <a:srgbClr val="000000"/>
                    </a:solidFill>
                    <a:latin typeface="ＭＳ Ｐゴシック" panose="020B0600070205080204" pitchFamily="50" charset="-128"/>
                    <a:ea typeface="ＭＳ Ｐゴシック" panose="020B0600070205080204" pitchFamily="50" charset="-128"/>
                  </a:rPr>
                  <a:t>引手（Ｃ３型）</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124" name="Rectangle 376"/>
              <p:cNvSpPr>
                <a:spLocks noChangeArrowheads="1"/>
              </p:cNvSpPr>
              <p:nvPr/>
            </p:nvSpPr>
            <p:spPr bwMode="auto">
              <a:xfrm>
                <a:off x="3955037" y="2706196"/>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158" name="Text Box 375"/>
              <p:cNvSpPr txBox="1">
                <a:spLocks noChangeArrowheads="1"/>
              </p:cNvSpPr>
              <p:nvPr/>
            </p:nvSpPr>
            <p:spPr bwMode="auto">
              <a:xfrm>
                <a:off x="4744595" y="3560005"/>
                <a:ext cx="827482" cy="22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ロング引手（Ｃ３型）表示錠</a:t>
                </a:r>
              </a:p>
            </p:txBody>
          </p:sp>
          <p:sp>
            <p:nvSpPr>
              <p:cNvPr id="159" name="Rectangle 376"/>
              <p:cNvSpPr>
                <a:spLocks noChangeArrowheads="1"/>
              </p:cNvSpPr>
              <p:nvPr/>
            </p:nvSpPr>
            <p:spPr bwMode="auto">
              <a:xfrm>
                <a:off x="4744596" y="2706196"/>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pic>
          <p:nvPicPr>
            <p:cNvPr id="29" name="図 2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10584" y="2168282"/>
              <a:ext cx="347215" cy="840819"/>
            </a:xfrm>
            <a:prstGeom prst="rect">
              <a:avLst/>
            </a:prstGeom>
          </p:spPr>
        </p:pic>
        <p:pic>
          <p:nvPicPr>
            <p:cNvPr id="151" name="図 150"/>
            <p:cNvPicPr>
              <a:picLocks noChangeAspect="1"/>
            </p:cNvPicPr>
            <p:nvPr/>
          </p:nvPicPr>
          <p:blipFill rotWithShape="1">
            <a:blip r:embed="rId18">
              <a:extLst>
                <a:ext uri="{28A0092B-C50C-407E-A947-70E740481C1C}">
                  <a14:useLocalDpi xmlns:a14="http://schemas.microsoft.com/office/drawing/2010/main" val="0"/>
                </a:ext>
              </a:extLst>
            </a:blip>
            <a:srcRect t="20797"/>
            <a:stretch/>
          </p:blipFill>
          <p:spPr>
            <a:xfrm>
              <a:off x="4129162" y="2343151"/>
              <a:ext cx="347215" cy="665948"/>
            </a:xfrm>
            <a:prstGeom prst="rect">
              <a:avLst/>
            </a:prstGeom>
          </p:spPr>
        </p:pic>
      </p:grpSp>
      <p:grpSp>
        <p:nvGrpSpPr>
          <p:cNvPr id="227" name="グループ化 226"/>
          <p:cNvGrpSpPr/>
          <p:nvPr/>
        </p:nvGrpSpPr>
        <p:grpSpPr>
          <a:xfrm>
            <a:off x="3947418" y="2927962"/>
            <a:ext cx="1259579" cy="871407"/>
            <a:chOff x="3947416" y="3319157"/>
            <a:chExt cx="1554357" cy="1075343"/>
          </a:xfrm>
        </p:grpSpPr>
        <p:grpSp>
          <p:nvGrpSpPr>
            <p:cNvPr id="126" name="グループ化 125"/>
            <p:cNvGrpSpPr/>
            <p:nvPr/>
          </p:nvGrpSpPr>
          <p:grpSpPr>
            <a:xfrm>
              <a:off x="3947416" y="3319157"/>
              <a:ext cx="1554357" cy="1075343"/>
              <a:chOff x="3955036" y="4187835"/>
              <a:chExt cx="1554357" cy="1075342"/>
            </a:xfrm>
          </p:grpSpPr>
          <p:sp>
            <p:nvSpPr>
              <p:cNvPr id="127" name="Text Box 375"/>
              <p:cNvSpPr txBox="1">
                <a:spLocks noChangeArrowheads="1"/>
              </p:cNvSpPr>
              <p:nvPr/>
            </p:nvSpPr>
            <p:spPr bwMode="auto">
              <a:xfrm>
                <a:off x="3955036" y="5047814"/>
                <a:ext cx="768794"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ロング</a:t>
                </a:r>
                <a:r>
                  <a:rPr lang="ja-JP" altLang="en-US" kern="0" dirty="0">
                    <a:solidFill>
                      <a:srgbClr val="000000"/>
                    </a:solidFill>
                    <a:latin typeface="ＭＳ Ｐゴシック" panose="020B0600070205080204" pitchFamily="50" charset="-128"/>
                    <a:ea typeface="ＭＳ Ｐゴシック" panose="020B0600070205080204" pitchFamily="50" charset="-128"/>
                  </a:rPr>
                  <a:t>引手（Ｃ３型）</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128" name="Rectangle 376"/>
              <p:cNvSpPr>
                <a:spLocks noChangeArrowheads="1"/>
              </p:cNvSpPr>
              <p:nvPr/>
            </p:nvSpPr>
            <p:spPr bwMode="auto">
              <a:xfrm>
                <a:off x="3955037" y="4187835"/>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198" name="Text Box 375"/>
              <p:cNvSpPr txBox="1">
                <a:spLocks noChangeArrowheads="1"/>
              </p:cNvSpPr>
              <p:nvPr/>
            </p:nvSpPr>
            <p:spPr bwMode="auto">
              <a:xfrm>
                <a:off x="4744595" y="5035294"/>
                <a:ext cx="764798" cy="22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ロング引手（Ｃ３型）表示錠</a:t>
                </a:r>
              </a:p>
            </p:txBody>
          </p:sp>
          <p:sp>
            <p:nvSpPr>
              <p:cNvPr id="207" name="Rectangle 376"/>
              <p:cNvSpPr>
                <a:spLocks noChangeArrowheads="1"/>
              </p:cNvSpPr>
              <p:nvPr/>
            </p:nvSpPr>
            <p:spPr bwMode="auto">
              <a:xfrm>
                <a:off x="4744596" y="4187835"/>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pic>
          <p:nvPicPr>
            <p:cNvPr id="28" name="図 2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913970" y="3343032"/>
              <a:ext cx="347215" cy="840819"/>
            </a:xfrm>
            <a:prstGeom prst="rect">
              <a:avLst/>
            </a:prstGeom>
          </p:spPr>
        </p:pic>
        <p:pic>
          <p:nvPicPr>
            <p:cNvPr id="163" name="図 162"/>
            <p:cNvPicPr>
              <a:picLocks noChangeAspect="1"/>
            </p:cNvPicPr>
            <p:nvPr/>
          </p:nvPicPr>
          <p:blipFill rotWithShape="1">
            <a:blip r:embed="rId19">
              <a:extLst>
                <a:ext uri="{28A0092B-C50C-407E-A947-70E740481C1C}">
                  <a14:useLocalDpi xmlns:a14="http://schemas.microsoft.com/office/drawing/2010/main" val="0"/>
                </a:ext>
              </a:extLst>
            </a:blip>
            <a:srcRect t="18532"/>
            <a:stretch/>
          </p:blipFill>
          <p:spPr>
            <a:xfrm>
              <a:off x="4129162" y="3498849"/>
              <a:ext cx="347215" cy="684998"/>
            </a:xfrm>
            <a:prstGeom prst="rect">
              <a:avLst/>
            </a:prstGeom>
          </p:spPr>
        </p:pic>
      </p:grpSp>
      <p:grpSp>
        <p:nvGrpSpPr>
          <p:cNvPr id="9" name="グループ化 8"/>
          <p:cNvGrpSpPr/>
          <p:nvPr/>
        </p:nvGrpSpPr>
        <p:grpSpPr>
          <a:xfrm>
            <a:off x="5018917" y="1835560"/>
            <a:ext cx="566544" cy="96059"/>
            <a:chOff x="7548757" y="2685241"/>
            <a:chExt cx="566544" cy="96059"/>
          </a:xfrm>
        </p:grpSpPr>
        <p:sp>
          <p:nvSpPr>
            <p:cNvPr id="2" name="正方形/長方形 1"/>
            <p:cNvSpPr/>
            <p:nvPr/>
          </p:nvSpPr>
          <p:spPr>
            <a:xfrm>
              <a:off x="7642860" y="2689860"/>
              <a:ext cx="388620" cy="914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Text Box 375"/>
            <p:cNvSpPr txBox="1">
              <a:spLocks noChangeArrowheads="1"/>
            </p:cNvSpPr>
            <p:nvPr/>
          </p:nvSpPr>
          <p:spPr bwMode="auto">
            <a:xfrm>
              <a:off x="7548757" y="2685241"/>
              <a:ext cx="566544"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chemeClr val="bg1"/>
                  </a:solidFill>
                  <a:latin typeface="ＭＳ Ｐゴシック" panose="020B0600070205080204" pitchFamily="50" charset="-128"/>
                  <a:ea typeface="ＭＳ Ｐゴシック" panose="020B0600070205080204" pitchFamily="50" charset="-128"/>
                </a:rPr>
                <a:t>ワンタッチ</a:t>
              </a:r>
            </a:p>
          </p:txBody>
        </p:sp>
      </p:grpSp>
      <p:grpSp>
        <p:nvGrpSpPr>
          <p:cNvPr id="134" name="グループ化 133"/>
          <p:cNvGrpSpPr/>
          <p:nvPr/>
        </p:nvGrpSpPr>
        <p:grpSpPr>
          <a:xfrm>
            <a:off x="5018917" y="2881200"/>
            <a:ext cx="566544" cy="96059"/>
            <a:chOff x="7548757" y="2685241"/>
            <a:chExt cx="566544" cy="96059"/>
          </a:xfrm>
        </p:grpSpPr>
        <p:sp>
          <p:nvSpPr>
            <p:cNvPr id="138" name="正方形/長方形 137"/>
            <p:cNvSpPr/>
            <p:nvPr/>
          </p:nvSpPr>
          <p:spPr>
            <a:xfrm>
              <a:off x="7642860" y="2689860"/>
              <a:ext cx="388620" cy="914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Text Box 375"/>
            <p:cNvSpPr txBox="1">
              <a:spLocks noChangeArrowheads="1"/>
            </p:cNvSpPr>
            <p:nvPr/>
          </p:nvSpPr>
          <p:spPr bwMode="auto">
            <a:xfrm>
              <a:off x="7548757" y="2685241"/>
              <a:ext cx="566544"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chemeClr val="bg1"/>
                  </a:solidFill>
                  <a:latin typeface="ＭＳ Ｐゴシック" panose="020B0600070205080204" pitchFamily="50" charset="-128"/>
                  <a:ea typeface="ＭＳ Ｐゴシック" panose="020B0600070205080204" pitchFamily="50" charset="-128"/>
                </a:rPr>
                <a:t>ワンタッチ</a:t>
              </a:r>
            </a:p>
          </p:txBody>
        </p:sp>
      </p:grpSp>
      <p:cxnSp>
        <p:nvCxnSpPr>
          <p:cNvPr id="43" name="直線コネクタ 42">
            <a:extLst>
              <a:ext uri="{FF2B5EF4-FFF2-40B4-BE49-F238E27FC236}">
                <a16:creationId xmlns:a16="http://schemas.microsoft.com/office/drawing/2014/main" id="{81DBEEAD-48BE-8806-5587-3CF3325B1F4B}"/>
              </a:ext>
            </a:extLst>
          </p:cNvPr>
          <p:cNvCxnSpPr/>
          <p:nvPr/>
        </p:nvCxnSpPr>
        <p:spPr>
          <a:xfrm>
            <a:off x="82625" y="4801810"/>
            <a:ext cx="9608400"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41136C7D-552A-8579-B576-75EECECBDC57}"/>
              </a:ext>
            </a:extLst>
          </p:cNvPr>
          <p:cNvSpPr txBox="1"/>
          <p:nvPr/>
        </p:nvSpPr>
        <p:spPr>
          <a:xfrm>
            <a:off x="226853" y="4034309"/>
            <a:ext cx="215444" cy="823267"/>
          </a:xfrm>
          <a:prstGeom prst="rect">
            <a:avLst/>
          </a:prstGeom>
          <a:noFill/>
        </p:spPr>
        <p:txBody>
          <a:bodyPr vert="eaVert" wrap="square" lIns="0" tIns="0" rIns="0" bIns="0" rtlCol="0">
            <a:spAutoFit/>
          </a:bodyPr>
          <a:lstStyle/>
          <a:p>
            <a:r>
              <a:rPr kumimoji="1" lang="ja-JP" altLang="en-US" sz="700" b="1" dirty="0">
                <a:latin typeface="ＭＳ Ｐゴシック" panose="020B0600070205080204" pitchFamily="50" charset="-128"/>
                <a:ea typeface="ＭＳ Ｐゴシック" panose="020B0600070205080204" pitchFamily="50" charset="-128"/>
              </a:rPr>
              <a:t>ブロンズゴールド色</a:t>
            </a:r>
            <a:endParaRPr kumimoji="1" lang="en-US" altLang="ja-JP" sz="700" b="1" dirty="0">
              <a:latin typeface="ＭＳ Ｐゴシック" panose="020B0600070205080204" pitchFamily="50" charset="-128"/>
              <a:ea typeface="ＭＳ Ｐゴシック" panose="020B0600070205080204" pitchFamily="50" charset="-128"/>
            </a:endParaRPr>
          </a:p>
          <a:p>
            <a:r>
              <a:rPr kumimoji="1" lang="ja-JP" altLang="en-US" sz="700" b="1" dirty="0">
                <a:latin typeface="ＭＳ Ｐゴシック" panose="020B0600070205080204" pitchFamily="50" charset="-128"/>
                <a:ea typeface="ＭＳ Ｐゴシック" panose="020B0600070205080204" pitchFamily="50" charset="-128"/>
              </a:rPr>
              <a:t>（塗装）</a:t>
            </a:r>
          </a:p>
        </p:txBody>
      </p:sp>
      <p:pic>
        <p:nvPicPr>
          <p:cNvPr id="56" name="図 55">
            <a:extLst>
              <a:ext uri="{FF2B5EF4-FFF2-40B4-BE49-F238E27FC236}">
                <a16:creationId xmlns:a16="http://schemas.microsoft.com/office/drawing/2014/main" id="{307849C5-2471-D550-88ED-4FEB99B37F7C}"/>
              </a:ext>
            </a:extLst>
          </p:cNvPr>
          <p:cNvPicPr>
            <a:picLocks noChangeAspect="1"/>
          </p:cNvPicPr>
          <p:nvPr/>
        </p:nvPicPr>
        <p:blipFill>
          <a:blip r:embed="rId20"/>
          <a:stretch>
            <a:fillRect/>
          </a:stretch>
        </p:blipFill>
        <p:spPr>
          <a:xfrm>
            <a:off x="179037" y="3860101"/>
            <a:ext cx="297079" cy="174208"/>
          </a:xfrm>
          <a:prstGeom prst="rect">
            <a:avLst/>
          </a:prstGeom>
        </p:spPr>
      </p:pic>
      <p:grpSp>
        <p:nvGrpSpPr>
          <p:cNvPr id="80" name="グループ化 79">
            <a:extLst>
              <a:ext uri="{FF2B5EF4-FFF2-40B4-BE49-F238E27FC236}">
                <a16:creationId xmlns:a16="http://schemas.microsoft.com/office/drawing/2014/main" id="{36C45F85-BDD4-CED4-9996-307C8BAA8E84}"/>
              </a:ext>
            </a:extLst>
          </p:cNvPr>
          <p:cNvGrpSpPr/>
          <p:nvPr/>
        </p:nvGrpSpPr>
        <p:grpSpPr>
          <a:xfrm>
            <a:off x="3947418" y="3892566"/>
            <a:ext cx="1259579" cy="871407"/>
            <a:chOff x="3947418" y="3892566"/>
            <a:chExt cx="1259579" cy="871407"/>
          </a:xfrm>
        </p:grpSpPr>
        <p:grpSp>
          <p:nvGrpSpPr>
            <p:cNvPr id="69" name="グループ化 68">
              <a:extLst>
                <a:ext uri="{FF2B5EF4-FFF2-40B4-BE49-F238E27FC236}">
                  <a16:creationId xmlns:a16="http://schemas.microsoft.com/office/drawing/2014/main" id="{E31D2366-F3E6-3771-F7B4-D6AE0AAE0D24}"/>
                </a:ext>
              </a:extLst>
            </p:cNvPr>
            <p:cNvGrpSpPr/>
            <p:nvPr/>
          </p:nvGrpSpPr>
          <p:grpSpPr>
            <a:xfrm>
              <a:off x="3947418" y="3892566"/>
              <a:ext cx="1259579" cy="871407"/>
              <a:chOff x="3955036" y="4187835"/>
              <a:chExt cx="1554357" cy="1075342"/>
            </a:xfrm>
          </p:grpSpPr>
          <p:sp>
            <p:nvSpPr>
              <p:cNvPr id="72" name="Text Box 375">
                <a:extLst>
                  <a:ext uri="{FF2B5EF4-FFF2-40B4-BE49-F238E27FC236}">
                    <a16:creationId xmlns:a16="http://schemas.microsoft.com/office/drawing/2014/main" id="{33083B14-F341-8FE5-39CE-96C541FD80D2}"/>
                  </a:ext>
                </a:extLst>
              </p:cNvPr>
              <p:cNvSpPr txBox="1">
                <a:spLocks noChangeArrowheads="1"/>
              </p:cNvSpPr>
              <p:nvPr/>
            </p:nvSpPr>
            <p:spPr bwMode="auto">
              <a:xfrm>
                <a:off x="3955036" y="5047814"/>
                <a:ext cx="768794"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ロング</a:t>
                </a:r>
                <a:r>
                  <a:rPr lang="ja-JP" altLang="en-US" kern="0" dirty="0">
                    <a:solidFill>
                      <a:srgbClr val="000000"/>
                    </a:solidFill>
                    <a:latin typeface="ＭＳ Ｐゴシック" panose="020B0600070205080204" pitchFamily="50" charset="-128"/>
                    <a:ea typeface="ＭＳ Ｐゴシック" panose="020B0600070205080204" pitchFamily="50" charset="-128"/>
                  </a:rPr>
                  <a:t>引手（Ｃ３型）</a:t>
                </a: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73" name="Rectangle 376">
                <a:extLst>
                  <a:ext uri="{FF2B5EF4-FFF2-40B4-BE49-F238E27FC236}">
                    <a16:creationId xmlns:a16="http://schemas.microsoft.com/office/drawing/2014/main" id="{180ED07D-1C64-C9F2-467A-030D7A89BE77}"/>
                  </a:ext>
                </a:extLst>
              </p:cNvPr>
              <p:cNvSpPr>
                <a:spLocks noChangeArrowheads="1"/>
              </p:cNvSpPr>
              <p:nvPr/>
            </p:nvSpPr>
            <p:spPr bwMode="auto">
              <a:xfrm>
                <a:off x="3955037" y="4187835"/>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74" name="Text Box 375">
                <a:extLst>
                  <a:ext uri="{FF2B5EF4-FFF2-40B4-BE49-F238E27FC236}">
                    <a16:creationId xmlns:a16="http://schemas.microsoft.com/office/drawing/2014/main" id="{2FD5CFC6-A617-49AF-468F-76A1CE0DB211}"/>
                  </a:ext>
                </a:extLst>
              </p:cNvPr>
              <p:cNvSpPr txBox="1">
                <a:spLocks noChangeArrowheads="1"/>
              </p:cNvSpPr>
              <p:nvPr/>
            </p:nvSpPr>
            <p:spPr bwMode="auto">
              <a:xfrm>
                <a:off x="4744595" y="5035294"/>
                <a:ext cx="764798" cy="22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ロング引手（Ｃ３型）表示錠</a:t>
                </a:r>
              </a:p>
            </p:txBody>
          </p:sp>
          <p:sp>
            <p:nvSpPr>
              <p:cNvPr id="75" name="Rectangle 376">
                <a:extLst>
                  <a:ext uri="{FF2B5EF4-FFF2-40B4-BE49-F238E27FC236}">
                    <a16:creationId xmlns:a16="http://schemas.microsoft.com/office/drawing/2014/main" id="{38ACDC54-7011-9EEE-6AED-8A899CBF06F8}"/>
                  </a:ext>
                </a:extLst>
              </p:cNvPr>
              <p:cNvSpPr>
                <a:spLocks noChangeArrowheads="1"/>
              </p:cNvSpPr>
              <p:nvPr/>
            </p:nvSpPr>
            <p:spPr bwMode="auto">
              <a:xfrm>
                <a:off x="4744596" y="4187835"/>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pic>
          <p:nvPicPr>
            <p:cNvPr id="78" name="図 77" descr="テキスト&#10;&#10;AI 生成コンテンツは誤りを含む可能性があります。">
              <a:extLst>
                <a:ext uri="{FF2B5EF4-FFF2-40B4-BE49-F238E27FC236}">
                  <a16:creationId xmlns:a16="http://schemas.microsoft.com/office/drawing/2014/main" id="{EC96512F-ADBE-EC11-1B08-2F4E1BE94BA8}"/>
                </a:ext>
              </a:extLst>
            </p:cNvPr>
            <p:cNvPicPr>
              <a:picLocks noChangeAspect="1"/>
            </p:cNvPicPr>
            <p:nvPr/>
          </p:nvPicPr>
          <p:blipFill>
            <a:blip r:embed="rId21"/>
            <a:stretch>
              <a:fillRect/>
            </a:stretch>
          </p:blipFill>
          <p:spPr>
            <a:xfrm>
              <a:off x="3995256" y="3975770"/>
              <a:ext cx="447561" cy="633355"/>
            </a:xfrm>
            <a:prstGeom prst="rect">
              <a:avLst/>
            </a:prstGeom>
          </p:spPr>
        </p:pic>
        <p:pic>
          <p:nvPicPr>
            <p:cNvPr id="79" name="図 78" descr="テキスト が含まれている画像&#10;&#10;AI 生成コンテンツは誤りを含む可能性があります。">
              <a:extLst>
                <a:ext uri="{FF2B5EF4-FFF2-40B4-BE49-F238E27FC236}">
                  <a16:creationId xmlns:a16="http://schemas.microsoft.com/office/drawing/2014/main" id="{376A06C8-5833-05BD-D544-B19DC272F17D}"/>
                </a:ext>
              </a:extLst>
            </p:cNvPr>
            <p:cNvPicPr>
              <a:picLocks noChangeAspect="1"/>
            </p:cNvPicPr>
            <p:nvPr/>
          </p:nvPicPr>
          <p:blipFill>
            <a:blip r:embed="rId22"/>
            <a:stretch>
              <a:fillRect/>
            </a:stretch>
          </p:blipFill>
          <p:spPr>
            <a:xfrm>
              <a:off x="4632335" y="3916844"/>
              <a:ext cx="447561" cy="633355"/>
            </a:xfrm>
            <a:prstGeom prst="rect">
              <a:avLst/>
            </a:prstGeom>
          </p:spPr>
        </p:pic>
      </p:grpSp>
      <p:grpSp>
        <p:nvGrpSpPr>
          <p:cNvPr id="90" name="グループ化 89">
            <a:extLst>
              <a:ext uri="{FF2B5EF4-FFF2-40B4-BE49-F238E27FC236}">
                <a16:creationId xmlns:a16="http://schemas.microsoft.com/office/drawing/2014/main" id="{3EE1432C-4467-63FB-DF8F-C81333967132}"/>
              </a:ext>
            </a:extLst>
          </p:cNvPr>
          <p:cNvGrpSpPr/>
          <p:nvPr/>
        </p:nvGrpSpPr>
        <p:grpSpPr>
          <a:xfrm>
            <a:off x="5974429" y="3924306"/>
            <a:ext cx="726406" cy="812774"/>
            <a:chOff x="5974429" y="3924306"/>
            <a:chExt cx="726406" cy="812774"/>
          </a:xfrm>
        </p:grpSpPr>
        <p:pic>
          <p:nvPicPr>
            <p:cNvPr id="66" name="図 65" descr="木製のドア&#10;&#10;AI 生成コンテンツは誤りを含む可能性があります。">
              <a:extLst>
                <a:ext uri="{FF2B5EF4-FFF2-40B4-BE49-F238E27FC236}">
                  <a16:creationId xmlns:a16="http://schemas.microsoft.com/office/drawing/2014/main" id="{13FD0BD4-E797-EFFD-B872-DB20460CE8E3}"/>
                </a:ext>
              </a:extLst>
            </p:cNvPr>
            <p:cNvPicPr>
              <a:picLocks noChangeAspect="1"/>
            </p:cNvPicPr>
            <p:nvPr/>
          </p:nvPicPr>
          <p:blipFill>
            <a:blip r:embed="rId23"/>
            <a:srcRect l="20928" t="16486" r="25538" b="23638"/>
            <a:stretch>
              <a:fillRect/>
            </a:stretch>
          </p:blipFill>
          <p:spPr>
            <a:xfrm>
              <a:off x="6045200" y="3924306"/>
              <a:ext cx="440268" cy="696850"/>
            </a:xfrm>
            <a:prstGeom prst="rect">
              <a:avLst/>
            </a:prstGeom>
          </p:spPr>
        </p:pic>
        <p:grpSp>
          <p:nvGrpSpPr>
            <p:cNvPr id="83" name="グループ化 82">
              <a:extLst>
                <a:ext uri="{FF2B5EF4-FFF2-40B4-BE49-F238E27FC236}">
                  <a16:creationId xmlns:a16="http://schemas.microsoft.com/office/drawing/2014/main" id="{76F7BF4B-1618-A8D2-BFAA-50001485FE61}"/>
                </a:ext>
              </a:extLst>
            </p:cNvPr>
            <p:cNvGrpSpPr/>
            <p:nvPr/>
          </p:nvGrpSpPr>
          <p:grpSpPr>
            <a:xfrm>
              <a:off x="5974429" y="3929333"/>
              <a:ext cx="726406" cy="807747"/>
              <a:chOff x="3939797" y="1314538"/>
              <a:chExt cx="896406" cy="996782"/>
            </a:xfrm>
          </p:grpSpPr>
          <p:sp>
            <p:nvSpPr>
              <p:cNvPr id="84" name="Text Box 375">
                <a:extLst>
                  <a:ext uri="{FF2B5EF4-FFF2-40B4-BE49-F238E27FC236}">
                    <a16:creationId xmlns:a16="http://schemas.microsoft.com/office/drawing/2014/main" id="{AB675B9D-F1D6-83CE-FAFA-3A5B9D5D3FB9}"/>
                  </a:ext>
                </a:extLst>
              </p:cNvPr>
              <p:cNvSpPr txBox="1">
                <a:spLocks noChangeArrowheads="1"/>
              </p:cNvSpPr>
              <p:nvPr/>
            </p:nvSpPr>
            <p:spPr bwMode="auto">
              <a:xfrm>
                <a:off x="3939797" y="2197378"/>
                <a:ext cx="896406"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戸袋引き込み（Ｃ</a:t>
                </a:r>
                <a:r>
                  <a:rPr lang="en-US" altLang="ja-JP" kern="0" dirty="0">
                    <a:solidFill>
                      <a:srgbClr val="000000"/>
                    </a:solidFill>
                    <a:latin typeface="ＭＳ Ｐゴシック" panose="020B0600070205080204" pitchFamily="50" charset="-128"/>
                    <a:ea typeface="ＭＳ Ｐゴシック" panose="020B0600070205080204" pitchFamily="50" charset="-128"/>
                  </a:rPr>
                  <a:t>4</a:t>
                </a:r>
                <a:r>
                  <a:rPr lang="ja-JP" altLang="en-US" kern="0" dirty="0">
                    <a:solidFill>
                      <a:srgbClr val="000000"/>
                    </a:solidFill>
                    <a:latin typeface="ＭＳ Ｐゴシック" panose="020B0600070205080204" pitchFamily="50" charset="-128"/>
                    <a:ea typeface="ＭＳ Ｐゴシック" panose="020B0600070205080204" pitchFamily="50" charset="-128"/>
                  </a:rPr>
                  <a:t>型）</a:t>
                </a:r>
              </a:p>
            </p:txBody>
          </p:sp>
          <p:sp>
            <p:nvSpPr>
              <p:cNvPr id="85" name="Rectangle 376">
                <a:extLst>
                  <a:ext uri="{FF2B5EF4-FFF2-40B4-BE49-F238E27FC236}">
                    <a16:creationId xmlns:a16="http://schemas.microsoft.com/office/drawing/2014/main" id="{AD572BD9-EC3A-BF00-9EB2-A758DE80DCA6}"/>
                  </a:ext>
                </a:extLst>
              </p:cNvPr>
              <p:cNvSpPr>
                <a:spLocks noChangeArrowheads="1"/>
              </p:cNvSpPr>
              <p:nvPr/>
            </p:nvSpPr>
            <p:spPr bwMode="auto">
              <a:xfrm>
                <a:off x="3955037" y="1314538"/>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grpSp>
      <p:grpSp>
        <p:nvGrpSpPr>
          <p:cNvPr id="88" name="グループ化 87">
            <a:extLst>
              <a:ext uri="{FF2B5EF4-FFF2-40B4-BE49-F238E27FC236}">
                <a16:creationId xmlns:a16="http://schemas.microsoft.com/office/drawing/2014/main" id="{8DF90E81-54CE-7F84-6C03-600A97A2E626}"/>
              </a:ext>
            </a:extLst>
          </p:cNvPr>
          <p:cNvGrpSpPr/>
          <p:nvPr/>
        </p:nvGrpSpPr>
        <p:grpSpPr>
          <a:xfrm>
            <a:off x="635718" y="3909049"/>
            <a:ext cx="649829" cy="789490"/>
            <a:chOff x="635718" y="3909049"/>
            <a:chExt cx="649829" cy="789490"/>
          </a:xfrm>
        </p:grpSpPr>
        <p:grpSp>
          <p:nvGrpSpPr>
            <p:cNvPr id="33" name="グループ化 32">
              <a:extLst>
                <a:ext uri="{FF2B5EF4-FFF2-40B4-BE49-F238E27FC236}">
                  <a16:creationId xmlns:a16="http://schemas.microsoft.com/office/drawing/2014/main" id="{91191B9F-653D-8FB4-D42F-824E751EA822}"/>
                </a:ext>
              </a:extLst>
            </p:cNvPr>
            <p:cNvGrpSpPr/>
            <p:nvPr/>
          </p:nvGrpSpPr>
          <p:grpSpPr>
            <a:xfrm>
              <a:off x="635718" y="3909049"/>
              <a:ext cx="649829" cy="789490"/>
              <a:chOff x="618582" y="4502694"/>
              <a:chExt cx="801908" cy="974254"/>
            </a:xfrm>
          </p:grpSpPr>
          <p:sp>
            <p:nvSpPr>
              <p:cNvPr id="34" name="Text Box 371">
                <a:extLst>
                  <a:ext uri="{FF2B5EF4-FFF2-40B4-BE49-F238E27FC236}">
                    <a16:creationId xmlns:a16="http://schemas.microsoft.com/office/drawing/2014/main" id="{FD76DF2C-595B-B41C-A987-D1C6417E08B0}"/>
                  </a:ext>
                </a:extLst>
              </p:cNvPr>
              <p:cNvSpPr txBox="1">
                <a:spLocks noChangeArrowheads="1"/>
              </p:cNvSpPr>
              <p:nvPr/>
            </p:nvSpPr>
            <p:spPr bwMode="auto">
              <a:xfrm>
                <a:off x="618582" y="5363006"/>
                <a:ext cx="801908" cy="11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角型引手（Ｃ１型）</a:t>
                </a:r>
              </a:p>
            </p:txBody>
          </p:sp>
          <p:sp>
            <p:nvSpPr>
              <p:cNvPr id="36" name="Rectangle 372">
                <a:extLst>
                  <a:ext uri="{FF2B5EF4-FFF2-40B4-BE49-F238E27FC236}">
                    <a16:creationId xmlns:a16="http://schemas.microsoft.com/office/drawing/2014/main" id="{24E33EBE-7603-6F1D-65D9-D1D9A09891F8}"/>
                  </a:ext>
                </a:extLst>
              </p:cNvPr>
              <p:cNvSpPr>
                <a:spLocks noChangeArrowheads="1"/>
              </p:cNvSpPr>
              <p:nvPr/>
            </p:nvSpPr>
            <p:spPr bwMode="auto">
              <a:xfrm>
                <a:off x="618582" y="4502694"/>
                <a:ext cx="670184" cy="865873"/>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pic>
          <p:nvPicPr>
            <p:cNvPr id="86" name="図 85" descr="ロゴ&#10;&#10;AI 生成コンテンツは誤りを含む可能性があります。">
              <a:extLst>
                <a:ext uri="{FF2B5EF4-FFF2-40B4-BE49-F238E27FC236}">
                  <a16:creationId xmlns:a16="http://schemas.microsoft.com/office/drawing/2014/main" id="{E8FB4E4E-24DB-AB04-4489-71610A256B18}"/>
                </a:ext>
              </a:extLst>
            </p:cNvPr>
            <p:cNvPicPr>
              <a:picLocks noChangeAspect="1"/>
            </p:cNvPicPr>
            <p:nvPr/>
          </p:nvPicPr>
          <p:blipFill>
            <a:blip r:embed="rId24"/>
            <a:srcRect l="32384" t="33383" r="32457" b="33682"/>
            <a:stretch>
              <a:fillRect/>
            </a:stretch>
          </p:blipFill>
          <p:spPr>
            <a:xfrm>
              <a:off x="680243" y="3966949"/>
              <a:ext cx="443088" cy="587371"/>
            </a:xfrm>
            <a:prstGeom prst="rect">
              <a:avLst/>
            </a:prstGeom>
          </p:spPr>
        </p:pic>
      </p:grpSp>
      <p:grpSp>
        <p:nvGrpSpPr>
          <p:cNvPr id="89" name="グループ化 88">
            <a:extLst>
              <a:ext uri="{FF2B5EF4-FFF2-40B4-BE49-F238E27FC236}">
                <a16:creationId xmlns:a16="http://schemas.microsoft.com/office/drawing/2014/main" id="{9F793274-0173-B1F7-DBF4-CE6785E3F9B5}"/>
              </a:ext>
            </a:extLst>
          </p:cNvPr>
          <p:cNvGrpSpPr/>
          <p:nvPr/>
        </p:nvGrpSpPr>
        <p:grpSpPr>
          <a:xfrm>
            <a:off x="1416188" y="3909380"/>
            <a:ext cx="732960" cy="884912"/>
            <a:chOff x="1416188" y="3909380"/>
            <a:chExt cx="732960" cy="884912"/>
          </a:xfrm>
        </p:grpSpPr>
        <p:grpSp>
          <p:nvGrpSpPr>
            <p:cNvPr id="38" name="グループ化 37">
              <a:extLst>
                <a:ext uri="{FF2B5EF4-FFF2-40B4-BE49-F238E27FC236}">
                  <a16:creationId xmlns:a16="http://schemas.microsoft.com/office/drawing/2014/main" id="{A0B0E120-E572-2812-C35F-21DFF8592C96}"/>
                </a:ext>
              </a:extLst>
            </p:cNvPr>
            <p:cNvGrpSpPr/>
            <p:nvPr/>
          </p:nvGrpSpPr>
          <p:grpSpPr>
            <a:xfrm>
              <a:off x="1416188" y="3909380"/>
              <a:ext cx="732960" cy="884912"/>
              <a:chOff x="1399052" y="4503027"/>
              <a:chExt cx="904494" cy="1092007"/>
            </a:xfrm>
          </p:grpSpPr>
          <p:sp>
            <p:nvSpPr>
              <p:cNvPr id="39" name="Text Box 371">
                <a:extLst>
                  <a:ext uri="{FF2B5EF4-FFF2-40B4-BE49-F238E27FC236}">
                    <a16:creationId xmlns:a16="http://schemas.microsoft.com/office/drawing/2014/main" id="{8AB8384E-3D97-B9E0-286F-1D6B51CE11E1}"/>
                  </a:ext>
                </a:extLst>
              </p:cNvPr>
              <p:cNvSpPr txBox="1">
                <a:spLocks noChangeArrowheads="1"/>
              </p:cNvSpPr>
              <p:nvPr/>
            </p:nvSpPr>
            <p:spPr bwMode="auto">
              <a:xfrm>
                <a:off x="1399052" y="5367151"/>
                <a:ext cx="904494" cy="22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Aft>
                    <a:spcPct val="0"/>
                  </a:spcAft>
                  <a:defRPr/>
                </a:pPr>
                <a:r>
                  <a:rPr lang="ja-JP" altLang="en-US" kern="0" dirty="0">
                    <a:solidFill>
                      <a:srgbClr val="000000"/>
                    </a:solidFill>
                    <a:latin typeface="ＭＳ Ｐゴシック" panose="020B0600070205080204" pitchFamily="50" charset="-128"/>
                    <a:ea typeface="ＭＳ Ｐゴシック" panose="020B0600070205080204" pitchFamily="50" charset="-128"/>
                  </a:rPr>
                  <a:t>角型引手（Ｃ１型）</a:t>
                </a:r>
                <a:endParaRPr lang="en-US" altLang="ja-JP" kern="0" dirty="0">
                  <a:solidFill>
                    <a:srgbClr val="000000"/>
                  </a:solidFill>
                  <a:latin typeface="ＭＳ Ｐゴシック" panose="020B0600070205080204" pitchFamily="50" charset="-128"/>
                  <a:ea typeface="ＭＳ Ｐゴシック" panose="020B0600070205080204" pitchFamily="50" charset="-128"/>
                </a:endParaRPr>
              </a:p>
              <a:p>
                <a:pPr marL="0" marR="0" lvl="0" indent="0" defTabSz="914400" eaLnBrk="1" fontAlgn="base" latinLnBrk="0" hangingPunct="1">
                  <a:lnSpc>
                    <a:spcPct val="100000"/>
                  </a:lnSpc>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表示錠</a:t>
                </a:r>
              </a:p>
            </p:txBody>
          </p:sp>
          <p:sp>
            <p:nvSpPr>
              <p:cNvPr id="41" name="Rectangle 372">
                <a:extLst>
                  <a:ext uri="{FF2B5EF4-FFF2-40B4-BE49-F238E27FC236}">
                    <a16:creationId xmlns:a16="http://schemas.microsoft.com/office/drawing/2014/main" id="{971C07E3-C39A-8C2C-86E8-C27A5F2AFF27}"/>
                  </a:ext>
                </a:extLst>
              </p:cNvPr>
              <p:cNvSpPr>
                <a:spLocks noChangeArrowheads="1"/>
              </p:cNvSpPr>
              <p:nvPr/>
            </p:nvSpPr>
            <p:spPr bwMode="auto">
              <a:xfrm>
                <a:off x="1399052" y="4503027"/>
                <a:ext cx="670184" cy="865872"/>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grpSp>
        <p:pic>
          <p:nvPicPr>
            <p:cNvPr id="87" name="図 86" descr="グラフィカル ユーザー インターフェイス が含まれている画像&#10;&#10;AI 生成コンテンツは誤りを含む可能性があります。">
              <a:extLst>
                <a:ext uri="{FF2B5EF4-FFF2-40B4-BE49-F238E27FC236}">
                  <a16:creationId xmlns:a16="http://schemas.microsoft.com/office/drawing/2014/main" id="{AB6D80EC-D65E-AAEC-7CFD-1345DA4AD08A}"/>
                </a:ext>
              </a:extLst>
            </p:cNvPr>
            <p:cNvPicPr>
              <a:picLocks noChangeAspect="1"/>
            </p:cNvPicPr>
            <p:nvPr/>
          </p:nvPicPr>
          <p:blipFill>
            <a:blip r:embed="rId25"/>
            <a:srcRect l="32140" t="34125" r="32051" b="34408"/>
            <a:stretch>
              <a:fillRect/>
            </a:stretch>
          </p:blipFill>
          <p:spPr>
            <a:xfrm>
              <a:off x="1465478" y="3975770"/>
              <a:ext cx="451389" cy="561303"/>
            </a:xfrm>
            <a:prstGeom prst="rect">
              <a:avLst/>
            </a:prstGeom>
          </p:spPr>
        </p:pic>
      </p:grpSp>
      <p:grpSp>
        <p:nvGrpSpPr>
          <p:cNvPr id="91" name="グループ化 90">
            <a:extLst>
              <a:ext uri="{FF2B5EF4-FFF2-40B4-BE49-F238E27FC236}">
                <a16:creationId xmlns:a16="http://schemas.microsoft.com/office/drawing/2014/main" id="{A02180AB-88E2-7F94-AE52-9D45B07B143D}"/>
              </a:ext>
            </a:extLst>
          </p:cNvPr>
          <p:cNvGrpSpPr/>
          <p:nvPr/>
        </p:nvGrpSpPr>
        <p:grpSpPr>
          <a:xfrm>
            <a:off x="5018917" y="3899175"/>
            <a:ext cx="566544" cy="96059"/>
            <a:chOff x="7548757" y="2685241"/>
            <a:chExt cx="566544" cy="96059"/>
          </a:xfrm>
        </p:grpSpPr>
        <p:sp>
          <p:nvSpPr>
            <p:cNvPr id="92" name="正方形/長方形 91">
              <a:extLst>
                <a:ext uri="{FF2B5EF4-FFF2-40B4-BE49-F238E27FC236}">
                  <a16:creationId xmlns:a16="http://schemas.microsoft.com/office/drawing/2014/main" id="{2B657F31-4779-AF0B-B406-42BDEDA9CABB}"/>
                </a:ext>
              </a:extLst>
            </p:cNvPr>
            <p:cNvSpPr/>
            <p:nvPr/>
          </p:nvSpPr>
          <p:spPr>
            <a:xfrm>
              <a:off x="7642860" y="2689860"/>
              <a:ext cx="388620" cy="914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Text Box 375">
              <a:extLst>
                <a:ext uri="{FF2B5EF4-FFF2-40B4-BE49-F238E27FC236}">
                  <a16:creationId xmlns:a16="http://schemas.microsoft.com/office/drawing/2014/main" id="{41C57F81-A2CB-EAB6-5AF6-8D2958D8E7DD}"/>
                </a:ext>
              </a:extLst>
            </p:cNvPr>
            <p:cNvSpPr txBox="1">
              <a:spLocks noChangeArrowheads="1"/>
            </p:cNvSpPr>
            <p:nvPr/>
          </p:nvSpPr>
          <p:spPr bwMode="auto">
            <a:xfrm>
              <a:off x="7548757" y="2685241"/>
              <a:ext cx="566544"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chemeClr val="bg1"/>
                  </a:solidFill>
                  <a:latin typeface="ＭＳ Ｐゴシック" panose="020B0600070205080204" pitchFamily="50" charset="-128"/>
                  <a:ea typeface="ＭＳ Ｐゴシック" panose="020B0600070205080204" pitchFamily="50" charset="-128"/>
                </a:rPr>
                <a:t>ワンタッチ</a:t>
              </a:r>
            </a:p>
          </p:txBody>
        </p:sp>
      </p:grpSp>
      <p:grpSp>
        <p:nvGrpSpPr>
          <p:cNvPr id="116" name="グループ化 115">
            <a:extLst>
              <a:ext uri="{FF2B5EF4-FFF2-40B4-BE49-F238E27FC236}">
                <a16:creationId xmlns:a16="http://schemas.microsoft.com/office/drawing/2014/main" id="{210161DE-E284-D48A-6CB7-8262A653E6E1}"/>
              </a:ext>
            </a:extLst>
          </p:cNvPr>
          <p:cNvGrpSpPr/>
          <p:nvPr/>
        </p:nvGrpSpPr>
        <p:grpSpPr>
          <a:xfrm>
            <a:off x="3369645" y="1835560"/>
            <a:ext cx="566544" cy="96059"/>
            <a:chOff x="7548757" y="2685241"/>
            <a:chExt cx="566544" cy="96059"/>
          </a:xfrm>
        </p:grpSpPr>
        <p:sp>
          <p:nvSpPr>
            <p:cNvPr id="121" name="正方形/長方形 120">
              <a:extLst>
                <a:ext uri="{FF2B5EF4-FFF2-40B4-BE49-F238E27FC236}">
                  <a16:creationId xmlns:a16="http://schemas.microsoft.com/office/drawing/2014/main" id="{F25854C8-00D7-6C47-81F9-4FB16DA36EAB}"/>
                </a:ext>
              </a:extLst>
            </p:cNvPr>
            <p:cNvSpPr/>
            <p:nvPr/>
          </p:nvSpPr>
          <p:spPr>
            <a:xfrm>
              <a:off x="7642860" y="2689860"/>
              <a:ext cx="388620" cy="914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Text Box 375">
              <a:extLst>
                <a:ext uri="{FF2B5EF4-FFF2-40B4-BE49-F238E27FC236}">
                  <a16:creationId xmlns:a16="http://schemas.microsoft.com/office/drawing/2014/main" id="{C167A5CE-658E-A578-F2C3-5334860A76EC}"/>
                </a:ext>
              </a:extLst>
            </p:cNvPr>
            <p:cNvSpPr txBox="1">
              <a:spLocks noChangeArrowheads="1"/>
            </p:cNvSpPr>
            <p:nvPr/>
          </p:nvSpPr>
          <p:spPr bwMode="auto">
            <a:xfrm>
              <a:off x="7548757" y="2685241"/>
              <a:ext cx="566544"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chemeClr val="bg1"/>
                  </a:solidFill>
                  <a:latin typeface="ＭＳ Ｐゴシック" panose="020B0600070205080204" pitchFamily="50" charset="-128"/>
                  <a:ea typeface="ＭＳ Ｐゴシック" panose="020B0600070205080204" pitchFamily="50" charset="-128"/>
                </a:rPr>
                <a:t>ワンタッチ</a:t>
              </a:r>
            </a:p>
          </p:txBody>
        </p:sp>
      </p:grpSp>
      <p:grpSp>
        <p:nvGrpSpPr>
          <p:cNvPr id="129" name="グループ化 128">
            <a:extLst>
              <a:ext uri="{FF2B5EF4-FFF2-40B4-BE49-F238E27FC236}">
                <a16:creationId xmlns:a16="http://schemas.microsoft.com/office/drawing/2014/main" id="{7F09DE46-5121-575C-F6D4-E282D7EB32D7}"/>
              </a:ext>
            </a:extLst>
          </p:cNvPr>
          <p:cNvGrpSpPr/>
          <p:nvPr/>
        </p:nvGrpSpPr>
        <p:grpSpPr>
          <a:xfrm>
            <a:off x="3369645" y="2881200"/>
            <a:ext cx="566544" cy="96059"/>
            <a:chOff x="7548757" y="2685241"/>
            <a:chExt cx="566544" cy="96059"/>
          </a:xfrm>
        </p:grpSpPr>
        <p:sp>
          <p:nvSpPr>
            <p:cNvPr id="130" name="正方形/長方形 129">
              <a:extLst>
                <a:ext uri="{FF2B5EF4-FFF2-40B4-BE49-F238E27FC236}">
                  <a16:creationId xmlns:a16="http://schemas.microsoft.com/office/drawing/2014/main" id="{FB538489-E772-80E0-3705-12D8CF9FE7CD}"/>
                </a:ext>
              </a:extLst>
            </p:cNvPr>
            <p:cNvSpPr/>
            <p:nvPr/>
          </p:nvSpPr>
          <p:spPr>
            <a:xfrm>
              <a:off x="7642860" y="2689860"/>
              <a:ext cx="388620" cy="914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Text Box 375">
              <a:extLst>
                <a:ext uri="{FF2B5EF4-FFF2-40B4-BE49-F238E27FC236}">
                  <a16:creationId xmlns:a16="http://schemas.microsoft.com/office/drawing/2014/main" id="{B95D75FB-F26E-C652-9C4D-D54DB923DDC3}"/>
                </a:ext>
              </a:extLst>
            </p:cNvPr>
            <p:cNvSpPr txBox="1">
              <a:spLocks noChangeArrowheads="1"/>
            </p:cNvSpPr>
            <p:nvPr/>
          </p:nvSpPr>
          <p:spPr bwMode="auto">
            <a:xfrm>
              <a:off x="7548757" y="2685241"/>
              <a:ext cx="566544"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chemeClr val="bg1"/>
                  </a:solidFill>
                  <a:latin typeface="ＭＳ Ｐゴシック" panose="020B0600070205080204" pitchFamily="50" charset="-128"/>
                  <a:ea typeface="ＭＳ Ｐゴシック" panose="020B0600070205080204" pitchFamily="50" charset="-128"/>
                </a:rPr>
                <a:t>ワンタッチ</a:t>
              </a:r>
            </a:p>
          </p:txBody>
        </p:sp>
      </p:grpSp>
      <p:grpSp>
        <p:nvGrpSpPr>
          <p:cNvPr id="172" name="グループ化 171">
            <a:extLst>
              <a:ext uri="{FF2B5EF4-FFF2-40B4-BE49-F238E27FC236}">
                <a16:creationId xmlns:a16="http://schemas.microsoft.com/office/drawing/2014/main" id="{87291905-0B2E-EA69-BC39-8438F3ADAFBC}"/>
              </a:ext>
            </a:extLst>
          </p:cNvPr>
          <p:cNvGrpSpPr/>
          <p:nvPr/>
        </p:nvGrpSpPr>
        <p:grpSpPr>
          <a:xfrm>
            <a:off x="1665026" y="1835560"/>
            <a:ext cx="566544" cy="96059"/>
            <a:chOff x="7548757" y="2685241"/>
            <a:chExt cx="566544" cy="96059"/>
          </a:xfrm>
        </p:grpSpPr>
        <p:sp>
          <p:nvSpPr>
            <p:cNvPr id="173" name="正方形/長方形 172">
              <a:extLst>
                <a:ext uri="{FF2B5EF4-FFF2-40B4-BE49-F238E27FC236}">
                  <a16:creationId xmlns:a16="http://schemas.microsoft.com/office/drawing/2014/main" id="{3F0ED855-B25F-948B-A299-12D99E49F21D}"/>
                </a:ext>
              </a:extLst>
            </p:cNvPr>
            <p:cNvSpPr/>
            <p:nvPr/>
          </p:nvSpPr>
          <p:spPr>
            <a:xfrm>
              <a:off x="7642860" y="2689860"/>
              <a:ext cx="388620" cy="914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Text Box 375">
              <a:extLst>
                <a:ext uri="{FF2B5EF4-FFF2-40B4-BE49-F238E27FC236}">
                  <a16:creationId xmlns:a16="http://schemas.microsoft.com/office/drawing/2014/main" id="{0469F224-70DB-3C95-9361-F7E53223EEFB}"/>
                </a:ext>
              </a:extLst>
            </p:cNvPr>
            <p:cNvSpPr txBox="1">
              <a:spLocks noChangeArrowheads="1"/>
            </p:cNvSpPr>
            <p:nvPr/>
          </p:nvSpPr>
          <p:spPr bwMode="auto">
            <a:xfrm>
              <a:off x="7548757" y="2685241"/>
              <a:ext cx="566544"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chemeClr val="bg1"/>
                  </a:solidFill>
                  <a:latin typeface="ＭＳ Ｐゴシック" panose="020B0600070205080204" pitchFamily="50" charset="-128"/>
                  <a:ea typeface="ＭＳ Ｐゴシック" panose="020B0600070205080204" pitchFamily="50" charset="-128"/>
                </a:rPr>
                <a:t>ワンタッチ</a:t>
              </a:r>
            </a:p>
          </p:txBody>
        </p:sp>
      </p:grpSp>
      <p:grpSp>
        <p:nvGrpSpPr>
          <p:cNvPr id="175" name="グループ化 174">
            <a:extLst>
              <a:ext uri="{FF2B5EF4-FFF2-40B4-BE49-F238E27FC236}">
                <a16:creationId xmlns:a16="http://schemas.microsoft.com/office/drawing/2014/main" id="{27F0FC19-E711-D033-19F0-D7F0F2D2197C}"/>
              </a:ext>
            </a:extLst>
          </p:cNvPr>
          <p:cNvGrpSpPr/>
          <p:nvPr/>
        </p:nvGrpSpPr>
        <p:grpSpPr>
          <a:xfrm>
            <a:off x="1665026" y="2881200"/>
            <a:ext cx="566544" cy="96059"/>
            <a:chOff x="7548757" y="2685241"/>
            <a:chExt cx="566544" cy="96059"/>
          </a:xfrm>
        </p:grpSpPr>
        <p:sp>
          <p:nvSpPr>
            <p:cNvPr id="176" name="正方形/長方形 175">
              <a:extLst>
                <a:ext uri="{FF2B5EF4-FFF2-40B4-BE49-F238E27FC236}">
                  <a16:creationId xmlns:a16="http://schemas.microsoft.com/office/drawing/2014/main" id="{29D99B72-7396-A65C-C08A-4A69E3CA9AA3}"/>
                </a:ext>
              </a:extLst>
            </p:cNvPr>
            <p:cNvSpPr/>
            <p:nvPr/>
          </p:nvSpPr>
          <p:spPr>
            <a:xfrm>
              <a:off x="7642860" y="2689860"/>
              <a:ext cx="388620" cy="914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Text Box 375">
              <a:extLst>
                <a:ext uri="{FF2B5EF4-FFF2-40B4-BE49-F238E27FC236}">
                  <a16:creationId xmlns:a16="http://schemas.microsoft.com/office/drawing/2014/main" id="{163EE2A3-93B8-EB42-5B57-9A7EEECB3B4B}"/>
                </a:ext>
              </a:extLst>
            </p:cNvPr>
            <p:cNvSpPr txBox="1">
              <a:spLocks noChangeArrowheads="1"/>
            </p:cNvSpPr>
            <p:nvPr/>
          </p:nvSpPr>
          <p:spPr bwMode="auto">
            <a:xfrm>
              <a:off x="7548757" y="2685241"/>
              <a:ext cx="566544"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chemeClr val="bg1"/>
                  </a:solidFill>
                  <a:latin typeface="ＭＳ Ｐゴシック" panose="020B0600070205080204" pitchFamily="50" charset="-128"/>
                  <a:ea typeface="ＭＳ Ｐゴシック" panose="020B0600070205080204" pitchFamily="50" charset="-128"/>
                </a:rPr>
                <a:t>ワンタッチ</a:t>
              </a:r>
            </a:p>
          </p:txBody>
        </p:sp>
      </p:grpSp>
      <p:grpSp>
        <p:nvGrpSpPr>
          <p:cNvPr id="178" name="グループ化 177">
            <a:extLst>
              <a:ext uri="{FF2B5EF4-FFF2-40B4-BE49-F238E27FC236}">
                <a16:creationId xmlns:a16="http://schemas.microsoft.com/office/drawing/2014/main" id="{A994A628-EDE7-B57B-F202-2C2CD3F29FAC}"/>
              </a:ext>
            </a:extLst>
          </p:cNvPr>
          <p:cNvGrpSpPr/>
          <p:nvPr/>
        </p:nvGrpSpPr>
        <p:grpSpPr>
          <a:xfrm>
            <a:off x="1658866" y="3899175"/>
            <a:ext cx="566544" cy="96059"/>
            <a:chOff x="7548757" y="2685241"/>
            <a:chExt cx="566544" cy="96059"/>
          </a:xfrm>
        </p:grpSpPr>
        <p:sp>
          <p:nvSpPr>
            <p:cNvPr id="179" name="正方形/長方形 178">
              <a:extLst>
                <a:ext uri="{FF2B5EF4-FFF2-40B4-BE49-F238E27FC236}">
                  <a16:creationId xmlns:a16="http://schemas.microsoft.com/office/drawing/2014/main" id="{22591BB5-FEAE-B469-C1B6-FE1ABB887D4B}"/>
                </a:ext>
              </a:extLst>
            </p:cNvPr>
            <p:cNvSpPr/>
            <p:nvPr/>
          </p:nvSpPr>
          <p:spPr>
            <a:xfrm>
              <a:off x="7642860" y="2689860"/>
              <a:ext cx="388620" cy="9144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Text Box 375">
              <a:extLst>
                <a:ext uri="{FF2B5EF4-FFF2-40B4-BE49-F238E27FC236}">
                  <a16:creationId xmlns:a16="http://schemas.microsoft.com/office/drawing/2014/main" id="{B7BACC9A-58C5-B7F7-1E63-DD6D97364B3F}"/>
                </a:ext>
              </a:extLst>
            </p:cNvPr>
            <p:cNvSpPr txBox="1">
              <a:spLocks noChangeArrowheads="1"/>
            </p:cNvSpPr>
            <p:nvPr/>
          </p:nvSpPr>
          <p:spPr bwMode="auto">
            <a:xfrm>
              <a:off x="7548757" y="2685241"/>
              <a:ext cx="566544"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lvl="0" eaLnBrk="1" fontAlgn="base" hangingPunct="1">
                <a:spcBef>
                  <a:spcPct val="50000"/>
                </a:spcBef>
                <a:spcAft>
                  <a:spcPct val="0"/>
                </a:spcAft>
                <a:defRPr/>
              </a:pPr>
              <a:r>
                <a:rPr lang="ja-JP" altLang="en-US" kern="0" dirty="0">
                  <a:solidFill>
                    <a:schemeClr val="bg1"/>
                  </a:solidFill>
                  <a:latin typeface="ＭＳ Ｐゴシック" panose="020B0600070205080204" pitchFamily="50" charset="-128"/>
                  <a:ea typeface="ＭＳ Ｐゴシック" panose="020B0600070205080204" pitchFamily="50" charset="-128"/>
                </a:rPr>
                <a:t>ワンタッチ</a:t>
              </a:r>
            </a:p>
          </p:txBody>
        </p:sp>
      </p:grpSp>
    </p:spTree>
    <p:extLst>
      <p:ext uri="{BB962C8B-B14F-4D97-AF65-F5344CB8AC3E}">
        <p14:creationId xmlns:p14="http://schemas.microsoft.com/office/powerpoint/2010/main" val="493215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1598449" y="0"/>
            <a:ext cx="2825946" cy="346464"/>
          </a:xfrm>
        </p:spPr>
        <p:txBody>
          <a:bodyPr>
            <a:normAutofit fontScale="90000"/>
          </a:bodyPr>
          <a:lstStyle/>
          <a:p>
            <a:pPr>
              <a:lnSpc>
                <a:spcPct val="120000"/>
              </a:lnSpc>
            </a:pPr>
            <a:r>
              <a:rPr lang="ja-JP" altLang="en-US" sz="1200" b="1" dirty="0">
                <a:solidFill>
                  <a:schemeClr val="bg1"/>
                </a:solidFill>
                <a:latin typeface="ＭＳ Ｐゴシック" panose="020B0600070205080204" pitchFamily="50" charset="-128"/>
              </a:rPr>
              <a:t>内装ドア　ベリティス　スタンダードレーベル　</a:t>
            </a:r>
          </a:p>
        </p:txBody>
      </p:sp>
      <p:sp>
        <p:nvSpPr>
          <p:cNvPr id="67" name="タイトル 1"/>
          <p:cNvSpPr txBox="1">
            <a:spLocks/>
          </p:cNvSpPr>
          <p:nvPr/>
        </p:nvSpPr>
        <p:spPr>
          <a:xfrm>
            <a:off x="1629980" y="304800"/>
            <a:ext cx="2825946" cy="34646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20000"/>
              </a:lnSpc>
            </a:pPr>
            <a:r>
              <a:rPr lang="ja-JP" altLang="en-US" sz="1200" b="1" dirty="0">
                <a:solidFill>
                  <a:schemeClr val="bg1"/>
                </a:solidFill>
                <a:latin typeface="ＭＳ Ｐゴシック" panose="020B0600070205080204" pitchFamily="50" charset="-128"/>
              </a:rPr>
              <a:t>全デザイン　イデアオーク柄</a:t>
            </a:r>
          </a:p>
        </p:txBody>
      </p:sp>
      <p:sp>
        <p:nvSpPr>
          <p:cNvPr id="5" name="Rectangle 84">
            <a:extLst>
              <a:ext uri="{FF2B5EF4-FFF2-40B4-BE49-F238E27FC236}">
                <a16:creationId xmlns:a16="http://schemas.microsoft.com/office/drawing/2014/main" id="{8AEF1450-B472-3EE0-98CD-CC15FC3DAC7A}"/>
              </a:ext>
            </a:extLst>
          </p:cNvPr>
          <p:cNvSpPr>
            <a:spLocks noChangeArrowheads="1"/>
          </p:cNvSpPr>
          <p:nvPr/>
        </p:nvSpPr>
        <p:spPr bwMode="auto">
          <a:xfrm>
            <a:off x="135892" y="862918"/>
            <a:ext cx="9632947" cy="11304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開き戸／上吊り引戸／</a:t>
            </a:r>
            <a:r>
              <a:rPr lang="en-US" altLang="ja-JP" sz="800" dirty="0">
                <a:solidFill>
                  <a:schemeClr val="bg1"/>
                </a:solidFill>
                <a:latin typeface="ＭＳ Ｐゴシック" pitchFamily="50" charset="-128"/>
              </a:rPr>
              <a:t>Y</a:t>
            </a:r>
            <a:r>
              <a:rPr lang="ja-JP" altLang="en-US" sz="800" dirty="0">
                <a:solidFill>
                  <a:schemeClr val="bg1"/>
                </a:solidFill>
                <a:latin typeface="ＭＳ Ｐゴシック" pitchFamily="50" charset="-128"/>
              </a:rPr>
              <a:t>戸車引戸　デザインバリエーション</a:t>
            </a:r>
          </a:p>
        </p:txBody>
      </p:sp>
      <p:grpSp>
        <p:nvGrpSpPr>
          <p:cNvPr id="7" name="グループ化 6">
            <a:extLst>
              <a:ext uri="{FF2B5EF4-FFF2-40B4-BE49-F238E27FC236}">
                <a16:creationId xmlns:a16="http://schemas.microsoft.com/office/drawing/2014/main" id="{E4291A80-13F1-2E89-1A3E-C165A94F483E}"/>
              </a:ext>
            </a:extLst>
          </p:cNvPr>
          <p:cNvGrpSpPr/>
          <p:nvPr/>
        </p:nvGrpSpPr>
        <p:grpSpPr>
          <a:xfrm>
            <a:off x="1444606" y="1099634"/>
            <a:ext cx="1198770" cy="433698"/>
            <a:chOff x="355023" y="1445056"/>
            <a:chExt cx="1021472" cy="227704"/>
          </a:xfrm>
        </p:grpSpPr>
        <p:sp>
          <p:nvSpPr>
            <p:cNvPr id="8" name="正方形/長方形 7">
              <a:extLst>
                <a:ext uri="{FF2B5EF4-FFF2-40B4-BE49-F238E27FC236}">
                  <a16:creationId xmlns:a16="http://schemas.microsoft.com/office/drawing/2014/main" id="{75C408FF-EC3C-3C82-8D3A-145C972BB63F}"/>
                </a:ext>
              </a:extLst>
            </p:cNvPr>
            <p:cNvSpPr/>
            <p:nvPr/>
          </p:nvSpPr>
          <p:spPr>
            <a:xfrm>
              <a:off x="355023" y="1445056"/>
              <a:ext cx="1021472" cy="227704"/>
            </a:xfrm>
            <a:prstGeom prst="rect">
              <a:avLst/>
            </a:prstGeom>
            <a:solidFill>
              <a:srgbClr val="DBEEF4"/>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75953DBB-6101-8FE3-DBA7-89C26982170A}"/>
                </a:ext>
              </a:extLst>
            </p:cNvPr>
            <p:cNvSpPr txBox="1"/>
            <p:nvPr/>
          </p:nvSpPr>
          <p:spPr>
            <a:xfrm>
              <a:off x="456120" y="1461724"/>
              <a:ext cx="828021" cy="193910"/>
            </a:xfrm>
            <a:prstGeom prst="rect">
              <a:avLst/>
            </a:prstGeom>
            <a:noFill/>
          </p:spPr>
          <p:txBody>
            <a:bodyPr wrap="none" rtlCol="0">
              <a:spAutoFit/>
            </a:bodyPr>
            <a:lstStyle/>
            <a:p>
              <a:pPr algn="ctr"/>
              <a:r>
                <a:rPr kumimoji="1" lang="ja-JP" altLang="en-US" dirty="0"/>
                <a:t>２</a:t>
              </a:r>
              <a:r>
                <a:rPr kumimoji="1" lang="en-US" altLang="ja-JP" dirty="0"/>
                <a:t>.</a:t>
              </a:r>
              <a:r>
                <a:rPr kumimoji="1" lang="ja-JP" altLang="en-US" dirty="0"/>
                <a:t>４</a:t>
              </a:r>
              <a:r>
                <a:rPr kumimoji="1" lang="en-US" altLang="ja-JP" dirty="0"/>
                <a:t>m</a:t>
              </a:r>
              <a:r>
                <a:rPr kumimoji="1" lang="ja-JP" altLang="en-US" dirty="0"/>
                <a:t>高</a:t>
              </a:r>
            </a:p>
          </p:txBody>
        </p:sp>
      </p:grpSp>
      <p:sp>
        <p:nvSpPr>
          <p:cNvPr id="10" name="Text Box 291">
            <a:extLst>
              <a:ext uri="{FF2B5EF4-FFF2-40B4-BE49-F238E27FC236}">
                <a16:creationId xmlns:a16="http://schemas.microsoft.com/office/drawing/2014/main" id="{16BBDAB0-926F-DF4B-DDC2-766DFFE8BD48}"/>
              </a:ext>
            </a:extLst>
          </p:cNvPr>
          <p:cNvSpPr txBox="1">
            <a:spLocks noChangeArrowheads="1"/>
          </p:cNvSpPr>
          <p:nvPr/>
        </p:nvSpPr>
        <p:spPr bwMode="auto">
          <a:xfrm>
            <a:off x="337582" y="3801614"/>
            <a:ext cx="656731"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採光タイプ</a:t>
            </a:r>
            <a:endParaRPr lang="ja-JP" altLang="en-US" sz="700" dirty="0">
              <a:solidFill>
                <a:srgbClr val="000000"/>
              </a:solidFill>
              <a:latin typeface="ＭＳ Ｐゴシック" panose="020B0600070205080204" pitchFamily="50" charset="-128"/>
              <a:ea typeface="ＭＳ Ｐゴシック" panose="020B0600070205080204" pitchFamily="50" charset="-128"/>
            </a:endParaRPr>
          </a:p>
        </p:txBody>
      </p:sp>
      <p:sp>
        <p:nvSpPr>
          <p:cNvPr id="11" name="Text Box 291">
            <a:extLst>
              <a:ext uri="{FF2B5EF4-FFF2-40B4-BE49-F238E27FC236}">
                <a16:creationId xmlns:a16="http://schemas.microsoft.com/office/drawing/2014/main" id="{5AEBDE15-07CA-19C8-2C8B-82205BE77202}"/>
              </a:ext>
            </a:extLst>
          </p:cNvPr>
          <p:cNvSpPr txBox="1">
            <a:spLocks noChangeArrowheads="1"/>
          </p:cNvSpPr>
          <p:nvPr/>
        </p:nvSpPr>
        <p:spPr bwMode="auto">
          <a:xfrm>
            <a:off x="337582" y="1733389"/>
            <a:ext cx="656731"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パネルタイプ</a:t>
            </a:r>
            <a:endParaRPr lang="ja-JP" altLang="en-US" sz="700" dirty="0">
              <a:solidFill>
                <a:srgbClr val="000000"/>
              </a:solidFill>
              <a:latin typeface="ＭＳ Ｐゴシック" panose="020B0600070205080204" pitchFamily="50" charset="-128"/>
              <a:ea typeface="ＭＳ Ｐゴシック" panose="020B0600070205080204" pitchFamily="50" charset="-128"/>
            </a:endParaRPr>
          </a:p>
        </p:txBody>
      </p:sp>
      <p:cxnSp>
        <p:nvCxnSpPr>
          <p:cNvPr id="12" name="直線コネクタ 11">
            <a:extLst>
              <a:ext uri="{FF2B5EF4-FFF2-40B4-BE49-F238E27FC236}">
                <a16:creationId xmlns:a16="http://schemas.microsoft.com/office/drawing/2014/main" id="{0831A3B9-FB54-33C7-EA48-A2D7BB078074}"/>
              </a:ext>
            </a:extLst>
          </p:cNvPr>
          <p:cNvCxnSpPr/>
          <p:nvPr/>
        </p:nvCxnSpPr>
        <p:spPr>
          <a:xfrm>
            <a:off x="881704" y="1803509"/>
            <a:ext cx="1539965"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sp>
        <p:nvSpPr>
          <p:cNvPr id="13" name="Text Box 291">
            <a:extLst>
              <a:ext uri="{FF2B5EF4-FFF2-40B4-BE49-F238E27FC236}">
                <a16:creationId xmlns:a16="http://schemas.microsoft.com/office/drawing/2014/main" id="{14D97922-9907-A602-5553-19031832C100}"/>
              </a:ext>
            </a:extLst>
          </p:cNvPr>
          <p:cNvSpPr txBox="1">
            <a:spLocks noChangeArrowheads="1"/>
          </p:cNvSpPr>
          <p:nvPr/>
        </p:nvSpPr>
        <p:spPr bwMode="auto">
          <a:xfrm>
            <a:off x="2808644" y="1737978"/>
            <a:ext cx="561341"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採光タイプ</a:t>
            </a:r>
          </a:p>
        </p:txBody>
      </p:sp>
      <p:cxnSp>
        <p:nvCxnSpPr>
          <p:cNvPr id="14" name="直線コネクタ 13">
            <a:extLst>
              <a:ext uri="{FF2B5EF4-FFF2-40B4-BE49-F238E27FC236}">
                <a16:creationId xmlns:a16="http://schemas.microsoft.com/office/drawing/2014/main" id="{09163000-8E32-B5FA-CFCA-4645ED4AEAAC}"/>
              </a:ext>
            </a:extLst>
          </p:cNvPr>
          <p:cNvCxnSpPr>
            <a:cxnSpLocks/>
          </p:cNvCxnSpPr>
          <p:nvPr/>
        </p:nvCxnSpPr>
        <p:spPr>
          <a:xfrm>
            <a:off x="3425213" y="1803509"/>
            <a:ext cx="6299237"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80EA52F0-AF3C-94A2-4241-1A2BE6947B96}"/>
              </a:ext>
            </a:extLst>
          </p:cNvPr>
          <p:cNvCxnSpPr>
            <a:cxnSpLocks/>
          </p:cNvCxnSpPr>
          <p:nvPr/>
        </p:nvCxnSpPr>
        <p:spPr>
          <a:xfrm>
            <a:off x="893102" y="3883029"/>
            <a:ext cx="1569966"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sp>
        <p:nvSpPr>
          <p:cNvPr id="16" name="Text Box 291">
            <a:extLst>
              <a:ext uri="{FF2B5EF4-FFF2-40B4-BE49-F238E27FC236}">
                <a16:creationId xmlns:a16="http://schemas.microsoft.com/office/drawing/2014/main" id="{106D6856-8D0E-F9B4-A6DA-779698FB6297}"/>
              </a:ext>
            </a:extLst>
          </p:cNvPr>
          <p:cNvSpPr txBox="1">
            <a:spLocks noChangeArrowheads="1"/>
          </p:cNvSpPr>
          <p:nvPr/>
        </p:nvSpPr>
        <p:spPr bwMode="auto">
          <a:xfrm>
            <a:off x="5785564" y="3826006"/>
            <a:ext cx="561341"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洗面タイプ</a:t>
            </a:r>
          </a:p>
        </p:txBody>
      </p:sp>
      <p:cxnSp>
        <p:nvCxnSpPr>
          <p:cNvPr id="17" name="直線コネクタ 16">
            <a:extLst>
              <a:ext uri="{FF2B5EF4-FFF2-40B4-BE49-F238E27FC236}">
                <a16:creationId xmlns:a16="http://schemas.microsoft.com/office/drawing/2014/main" id="{7A1EFD8A-4873-957B-576D-12651958C99D}"/>
              </a:ext>
            </a:extLst>
          </p:cNvPr>
          <p:cNvCxnSpPr/>
          <p:nvPr/>
        </p:nvCxnSpPr>
        <p:spPr>
          <a:xfrm>
            <a:off x="6379086" y="3883029"/>
            <a:ext cx="1585855"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sp>
        <p:nvSpPr>
          <p:cNvPr id="19" name="Text Box 291">
            <a:extLst>
              <a:ext uri="{FF2B5EF4-FFF2-40B4-BE49-F238E27FC236}">
                <a16:creationId xmlns:a16="http://schemas.microsoft.com/office/drawing/2014/main" id="{FE89044C-8691-975F-9729-4254FDE0C8AA}"/>
              </a:ext>
            </a:extLst>
          </p:cNvPr>
          <p:cNvSpPr txBox="1">
            <a:spLocks noChangeArrowheads="1"/>
          </p:cNvSpPr>
          <p:nvPr/>
        </p:nvSpPr>
        <p:spPr bwMode="auto">
          <a:xfrm>
            <a:off x="8244245" y="3826006"/>
            <a:ext cx="937830"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トイレタイプ</a:t>
            </a:r>
          </a:p>
        </p:txBody>
      </p:sp>
      <p:cxnSp>
        <p:nvCxnSpPr>
          <p:cNvPr id="20" name="直線コネクタ 19">
            <a:extLst>
              <a:ext uri="{FF2B5EF4-FFF2-40B4-BE49-F238E27FC236}">
                <a16:creationId xmlns:a16="http://schemas.microsoft.com/office/drawing/2014/main" id="{471BFAAA-54C7-A005-2C05-57055455B138}"/>
              </a:ext>
            </a:extLst>
          </p:cNvPr>
          <p:cNvCxnSpPr/>
          <p:nvPr/>
        </p:nvCxnSpPr>
        <p:spPr>
          <a:xfrm>
            <a:off x="8821189" y="3883029"/>
            <a:ext cx="876947"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14CF9C0-2C1C-8AA6-8737-ABB5EAB514AC}"/>
              </a:ext>
            </a:extLst>
          </p:cNvPr>
          <p:cNvCxnSpPr>
            <a:cxnSpLocks/>
          </p:cNvCxnSpPr>
          <p:nvPr/>
        </p:nvCxnSpPr>
        <p:spPr>
          <a:xfrm>
            <a:off x="4367495" y="3883029"/>
            <a:ext cx="920787"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sp>
        <p:nvSpPr>
          <p:cNvPr id="22" name="Text Box 291">
            <a:extLst>
              <a:ext uri="{FF2B5EF4-FFF2-40B4-BE49-F238E27FC236}">
                <a16:creationId xmlns:a16="http://schemas.microsoft.com/office/drawing/2014/main" id="{4D80396D-4502-9DBB-7ABD-060DFBBFD1FD}"/>
              </a:ext>
            </a:extLst>
          </p:cNvPr>
          <p:cNvSpPr txBox="1">
            <a:spLocks noChangeArrowheads="1"/>
          </p:cNvSpPr>
          <p:nvPr/>
        </p:nvSpPr>
        <p:spPr bwMode="auto">
          <a:xfrm>
            <a:off x="3830995" y="3821418"/>
            <a:ext cx="656731" cy="1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引戸専用</a:t>
            </a:r>
            <a:endParaRPr lang="ja-JP" altLang="en-US" sz="700" dirty="0">
              <a:solidFill>
                <a:srgbClr val="000000"/>
              </a:solidFill>
              <a:latin typeface="ＭＳ Ｐゴシック" panose="020B0600070205080204" pitchFamily="50" charset="-128"/>
              <a:ea typeface="ＭＳ Ｐゴシック" panose="020B0600070205080204" pitchFamily="50" charset="-128"/>
            </a:endParaRPr>
          </a:p>
        </p:txBody>
      </p:sp>
      <p:grpSp>
        <p:nvGrpSpPr>
          <p:cNvPr id="23" name="グループ化 22">
            <a:extLst>
              <a:ext uri="{FF2B5EF4-FFF2-40B4-BE49-F238E27FC236}">
                <a16:creationId xmlns:a16="http://schemas.microsoft.com/office/drawing/2014/main" id="{F72EDB74-6FB1-35D9-321C-0646C16C76D7}"/>
              </a:ext>
            </a:extLst>
          </p:cNvPr>
          <p:cNvGrpSpPr/>
          <p:nvPr/>
        </p:nvGrpSpPr>
        <p:grpSpPr>
          <a:xfrm>
            <a:off x="154448" y="1092188"/>
            <a:ext cx="1198770" cy="433698"/>
            <a:chOff x="355023" y="1445056"/>
            <a:chExt cx="1021472" cy="227704"/>
          </a:xfrm>
        </p:grpSpPr>
        <p:sp>
          <p:nvSpPr>
            <p:cNvPr id="24" name="正方形/長方形 23">
              <a:extLst>
                <a:ext uri="{FF2B5EF4-FFF2-40B4-BE49-F238E27FC236}">
                  <a16:creationId xmlns:a16="http://schemas.microsoft.com/office/drawing/2014/main" id="{AE04EB4F-E9DB-A17C-D785-5DAEF194104B}"/>
                </a:ext>
              </a:extLst>
            </p:cNvPr>
            <p:cNvSpPr/>
            <p:nvPr/>
          </p:nvSpPr>
          <p:spPr>
            <a:xfrm>
              <a:off x="355023" y="1445056"/>
              <a:ext cx="1021472" cy="227704"/>
            </a:xfrm>
            <a:prstGeom prst="rect">
              <a:avLst/>
            </a:prstGeom>
            <a:solidFill>
              <a:schemeClr val="accent6">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C0E05C54-2F25-1D69-6117-98AB2DD4678D}"/>
                </a:ext>
              </a:extLst>
            </p:cNvPr>
            <p:cNvSpPr txBox="1"/>
            <p:nvPr/>
          </p:nvSpPr>
          <p:spPr>
            <a:xfrm>
              <a:off x="547637" y="1461724"/>
              <a:ext cx="644987" cy="193910"/>
            </a:xfrm>
            <a:prstGeom prst="rect">
              <a:avLst/>
            </a:prstGeom>
            <a:noFill/>
          </p:spPr>
          <p:txBody>
            <a:bodyPr wrap="none" rtlCol="0">
              <a:spAutoFit/>
            </a:bodyPr>
            <a:lstStyle/>
            <a:p>
              <a:pPr algn="ctr"/>
              <a:r>
                <a:rPr kumimoji="1" lang="ja-JP" altLang="en-US" dirty="0"/>
                <a:t>２</a:t>
              </a:r>
              <a:r>
                <a:rPr kumimoji="1" lang="en-US" altLang="ja-JP" dirty="0"/>
                <a:t>m</a:t>
              </a:r>
              <a:r>
                <a:rPr kumimoji="1" lang="ja-JP" altLang="en-US" dirty="0"/>
                <a:t>高</a:t>
              </a:r>
            </a:p>
          </p:txBody>
        </p:sp>
      </p:grpSp>
      <p:sp>
        <p:nvSpPr>
          <p:cNvPr id="26" name="Text Box 291">
            <a:extLst>
              <a:ext uri="{FF2B5EF4-FFF2-40B4-BE49-F238E27FC236}">
                <a16:creationId xmlns:a16="http://schemas.microsoft.com/office/drawing/2014/main" id="{9D151713-DE51-5C24-F915-DACF3F60FEFB}"/>
              </a:ext>
            </a:extLst>
          </p:cNvPr>
          <p:cNvSpPr txBox="1">
            <a:spLocks noChangeArrowheads="1"/>
          </p:cNvSpPr>
          <p:nvPr/>
        </p:nvSpPr>
        <p:spPr bwMode="auto">
          <a:xfrm>
            <a:off x="2808257" y="3801614"/>
            <a:ext cx="656731"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大</a:t>
            </a:r>
            <a:r>
              <a:rPr lang="ja-JP" altLang="en-US" sz="700" dirty="0">
                <a:latin typeface="ＭＳ Ｐゴシック" panose="020B0600070205080204" pitchFamily="50" charset="-128"/>
                <a:ea typeface="ＭＳ Ｐゴシック" panose="020B0600070205080204" pitchFamily="50" charset="-128"/>
              </a:rPr>
              <a:t>採光タイプ</a:t>
            </a:r>
            <a:endParaRPr lang="ja-JP" altLang="en-US" sz="700" dirty="0">
              <a:solidFill>
                <a:srgbClr val="000000"/>
              </a:solidFill>
              <a:latin typeface="ＭＳ Ｐゴシック" panose="020B0600070205080204" pitchFamily="50" charset="-128"/>
              <a:ea typeface="ＭＳ Ｐゴシック" panose="020B0600070205080204" pitchFamily="50" charset="-128"/>
            </a:endParaRPr>
          </a:p>
        </p:txBody>
      </p:sp>
      <p:pic>
        <p:nvPicPr>
          <p:cNvPr id="27" name="図 26" descr="背景パターン&#10;&#10;AI 生成コンテンツは誤りを含む可能性があります。">
            <a:extLst>
              <a:ext uri="{FF2B5EF4-FFF2-40B4-BE49-F238E27FC236}">
                <a16:creationId xmlns:a16="http://schemas.microsoft.com/office/drawing/2014/main" id="{43A81286-52CE-4D0A-E54F-F821AFE7721A}"/>
              </a:ext>
            </a:extLst>
          </p:cNvPr>
          <p:cNvPicPr>
            <a:picLocks noChangeAspect="1"/>
          </p:cNvPicPr>
          <p:nvPr/>
        </p:nvPicPr>
        <p:blipFill>
          <a:blip r:embed="rId2"/>
          <a:stretch>
            <a:fillRect/>
          </a:stretch>
        </p:blipFill>
        <p:spPr>
          <a:xfrm>
            <a:off x="4374024" y="1894528"/>
            <a:ext cx="635359" cy="1612891"/>
          </a:xfrm>
          <a:prstGeom prst="rect">
            <a:avLst/>
          </a:prstGeom>
        </p:spPr>
      </p:pic>
      <p:pic>
        <p:nvPicPr>
          <p:cNvPr id="28" name="図 27" descr="背景パターン&#10;&#10;AI 生成コンテンツは誤りを含む可能性があります。">
            <a:extLst>
              <a:ext uri="{FF2B5EF4-FFF2-40B4-BE49-F238E27FC236}">
                <a16:creationId xmlns:a16="http://schemas.microsoft.com/office/drawing/2014/main" id="{AE028DE3-24FF-5BC3-078F-3A0E9783442A}"/>
              </a:ext>
            </a:extLst>
          </p:cNvPr>
          <p:cNvPicPr>
            <a:picLocks noChangeAspect="1"/>
          </p:cNvPicPr>
          <p:nvPr/>
        </p:nvPicPr>
        <p:blipFill>
          <a:blip r:embed="rId3"/>
          <a:stretch>
            <a:fillRect/>
          </a:stretch>
        </p:blipFill>
        <p:spPr>
          <a:xfrm>
            <a:off x="5160075" y="1897218"/>
            <a:ext cx="635359" cy="1612891"/>
          </a:xfrm>
          <a:prstGeom prst="rect">
            <a:avLst/>
          </a:prstGeom>
        </p:spPr>
      </p:pic>
      <p:pic>
        <p:nvPicPr>
          <p:cNvPr id="29" name="図 28" descr="ドアが開いている&#10;&#10;AI 生成コンテンツは誤りを含む可能性があります。">
            <a:extLst>
              <a:ext uri="{FF2B5EF4-FFF2-40B4-BE49-F238E27FC236}">
                <a16:creationId xmlns:a16="http://schemas.microsoft.com/office/drawing/2014/main" id="{63EE3735-A635-3241-6886-A072EF313DCF}"/>
              </a:ext>
            </a:extLst>
          </p:cNvPr>
          <p:cNvPicPr>
            <a:picLocks noChangeAspect="1"/>
          </p:cNvPicPr>
          <p:nvPr/>
        </p:nvPicPr>
        <p:blipFill>
          <a:blip r:embed="rId4"/>
          <a:stretch>
            <a:fillRect/>
          </a:stretch>
        </p:blipFill>
        <p:spPr>
          <a:xfrm>
            <a:off x="1073537" y="1896540"/>
            <a:ext cx="635359" cy="1612891"/>
          </a:xfrm>
          <a:prstGeom prst="rect">
            <a:avLst/>
          </a:prstGeom>
        </p:spPr>
      </p:pic>
      <p:pic>
        <p:nvPicPr>
          <p:cNvPr id="30" name="図 29" descr="座る, シャワー, ドア, ガラス が含まれている画像&#10;&#10;AI 生成コンテンツは誤りを含む可能性があります。">
            <a:extLst>
              <a:ext uri="{FF2B5EF4-FFF2-40B4-BE49-F238E27FC236}">
                <a16:creationId xmlns:a16="http://schemas.microsoft.com/office/drawing/2014/main" id="{A365DDBE-A72F-6FFA-C9BE-AB3346EF43FD}"/>
              </a:ext>
            </a:extLst>
          </p:cNvPr>
          <p:cNvPicPr>
            <a:picLocks noChangeAspect="1"/>
          </p:cNvPicPr>
          <p:nvPr/>
        </p:nvPicPr>
        <p:blipFill>
          <a:blip r:embed="rId5"/>
          <a:stretch>
            <a:fillRect/>
          </a:stretch>
        </p:blipFill>
        <p:spPr>
          <a:xfrm>
            <a:off x="2791451" y="1896419"/>
            <a:ext cx="635359" cy="1612891"/>
          </a:xfrm>
          <a:prstGeom prst="rect">
            <a:avLst/>
          </a:prstGeom>
        </p:spPr>
      </p:pic>
      <p:pic>
        <p:nvPicPr>
          <p:cNvPr id="31" name="図 30" descr="背景パターン&#10;&#10;AI 生成コンテンツは誤りを含む可能性があります。">
            <a:extLst>
              <a:ext uri="{FF2B5EF4-FFF2-40B4-BE49-F238E27FC236}">
                <a16:creationId xmlns:a16="http://schemas.microsoft.com/office/drawing/2014/main" id="{1F08A3D7-EFD4-6FC8-6C9C-4308E8377C6E}"/>
              </a:ext>
            </a:extLst>
          </p:cNvPr>
          <p:cNvPicPr>
            <a:picLocks noChangeAspect="1"/>
          </p:cNvPicPr>
          <p:nvPr/>
        </p:nvPicPr>
        <p:blipFill>
          <a:blip r:embed="rId6"/>
          <a:stretch>
            <a:fillRect/>
          </a:stretch>
        </p:blipFill>
        <p:spPr>
          <a:xfrm>
            <a:off x="3583870" y="1897918"/>
            <a:ext cx="635359" cy="1612891"/>
          </a:xfrm>
          <a:prstGeom prst="rect">
            <a:avLst/>
          </a:prstGeom>
        </p:spPr>
      </p:pic>
      <p:pic>
        <p:nvPicPr>
          <p:cNvPr id="32" name="図 31" descr="シャワーカーテンが閉まっている&#10;&#10;AI 生成コンテンツは誤りを含む可能性があります。">
            <a:extLst>
              <a:ext uri="{FF2B5EF4-FFF2-40B4-BE49-F238E27FC236}">
                <a16:creationId xmlns:a16="http://schemas.microsoft.com/office/drawing/2014/main" id="{C86B05CE-27C1-9625-8B3D-6EEF6C8D7396}"/>
              </a:ext>
            </a:extLst>
          </p:cNvPr>
          <p:cNvPicPr>
            <a:picLocks noChangeAspect="1"/>
          </p:cNvPicPr>
          <p:nvPr/>
        </p:nvPicPr>
        <p:blipFill>
          <a:blip r:embed="rId7"/>
          <a:stretch>
            <a:fillRect/>
          </a:stretch>
        </p:blipFill>
        <p:spPr>
          <a:xfrm>
            <a:off x="8323645" y="3976158"/>
            <a:ext cx="594102" cy="1612891"/>
          </a:xfrm>
          <a:prstGeom prst="rect">
            <a:avLst/>
          </a:prstGeom>
        </p:spPr>
      </p:pic>
      <p:pic>
        <p:nvPicPr>
          <p:cNvPr id="33" name="図 32" descr="シャワーカーテンが閉まっている&#10;&#10;AI 生成コンテンツは誤りを含む可能性があります。">
            <a:extLst>
              <a:ext uri="{FF2B5EF4-FFF2-40B4-BE49-F238E27FC236}">
                <a16:creationId xmlns:a16="http://schemas.microsoft.com/office/drawing/2014/main" id="{1D3D9B29-9D44-470C-72E3-639F6AE887DF}"/>
              </a:ext>
            </a:extLst>
          </p:cNvPr>
          <p:cNvPicPr>
            <a:picLocks noChangeAspect="1"/>
          </p:cNvPicPr>
          <p:nvPr/>
        </p:nvPicPr>
        <p:blipFill>
          <a:blip r:embed="rId8"/>
          <a:stretch>
            <a:fillRect/>
          </a:stretch>
        </p:blipFill>
        <p:spPr>
          <a:xfrm>
            <a:off x="9104034" y="3970009"/>
            <a:ext cx="594102" cy="1612891"/>
          </a:xfrm>
          <a:prstGeom prst="rect">
            <a:avLst/>
          </a:prstGeom>
        </p:spPr>
      </p:pic>
      <p:pic>
        <p:nvPicPr>
          <p:cNvPr id="34" name="図 33" descr="シャワーカーテンが閉まっている&#10;&#10;AI 生成コンテンツは誤りを含む可能性があります。">
            <a:extLst>
              <a:ext uri="{FF2B5EF4-FFF2-40B4-BE49-F238E27FC236}">
                <a16:creationId xmlns:a16="http://schemas.microsoft.com/office/drawing/2014/main" id="{E261EAC2-1F13-F89D-D444-110EF73C2A78}"/>
              </a:ext>
            </a:extLst>
          </p:cNvPr>
          <p:cNvPicPr>
            <a:picLocks noChangeAspect="1"/>
          </p:cNvPicPr>
          <p:nvPr/>
        </p:nvPicPr>
        <p:blipFill>
          <a:blip r:embed="rId9"/>
          <a:stretch>
            <a:fillRect/>
          </a:stretch>
        </p:blipFill>
        <p:spPr>
          <a:xfrm>
            <a:off x="286192" y="1895784"/>
            <a:ext cx="635359" cy="1612891"/>
          </a:xfrm>
          <a:prstGeom prst="rect">
            <a:avLst/>
          </a:prstGeom>
        </p:spPr>
      </p:pic>
      <p:pic>
        <p:nvPicPr>
          <p:cNvPr id="35" name="図 34" descr="シャワーカーテンが閉まっている&#10;&#10;AI 生成コンテンツは誤りを含む可能性があります。">
            <a:extLst>
              <a:ext uri="{FF2B5EF4-FFF2-40B4-BE49-F238E27FC236}">
                <a16:creationId xmlns:a16="http://schemas.microsoft.com/office/drawing/2014/main" id="{E92DD2E3-667A-F1FC-747C-379C86AC0834}"/>
              </a:ext>
            </a:extLst>
          </p:cNvPr>
          <p:cNvPicPr>
            <a:picLocks noChangeAspect="1"/>
          </p:cNvPicPr>
          <p:nvPr/>
        </p:nvPicPr>
        <p:blipFill>
          <a:blip r:embed="rId10"/>
          <a:stretch>
            <a:fillRect/>
          </a:stretch>
        </p:blipFill>
        <p:spPr>
          <a:xfrm>
            <a:off x="5936644" y="1902533"/>
            <a:ext cx="635359" cy="1612891"/>
          </a:xfrm>
          <a:prstGeom prst="rect">
            <a:avLst/>
          </a:prstGeom>
        </p:spPr>
      </p:pic>
      <p:pic>
        <p:nvPicPr>
          <p:cNvPr id="36" name="図 35" descr="背景パターン&#10;&#10;AI 生成コンテンツは誤りを含む可能性があります。">
            <a:extLst>
              <a:ext uri="{FF2B5EF4-FFF2-40B4-BE49-F238E27FC236}">
                <a16:creationId xmlns:a16="http://schemas.microsoft.com/office/drawing/2014/main" id="{76CF295E-7AF4-E1EB-2627-080660E1CE68}"/>
              </a:ext>
            </a:extLst>
          </p:cNvPr>
          <p:cNvPicPr>
            <a:picLocks noChangeAspect="1"/>
          </p:cNvPicPr>
          <p:nvPr/>
        </p:nvPicPr>
        <p:blipFill>
          <a:blip r:embed="rId11"/>
          <a:stretch>
            <a:fillRect/>
          </a:stretch>
        </p:blipFill>
        <p:spPr>
          <a:xfrm>
            <a:off x="6750805" y="1897190"/>
            <a:ext cx="635359" cy="1612891"/>
          </a:xfrm>
          <a:prstGeom prst="rect">
            <a:avLst/>
          </a:prstGeom>
        </p:spPr>
      </p:pic>
      <p:pic>
        <p:nvPicPr>
          <p:cNvPr id="37" name="図 36" descr="ドアが開いている&#10;&#10;AI 生成コンテンツは誤りを含む可能性があります。">
            <a:extLst>
              <a:ext uri="{FF2B5EF4-FFF2-40B4-BE49-F238E27FC236}">
                <a16:creationId xmlns:a16="http://schemas.microsoft.com/office/drawing/2014/main" id="{103B0B96-2906-6393-1F51-78EB145DBCFE}"/>
              </a:ext>
            </a:extLst>
          </p:cNvPr>
          <p:cNvPicPr>
            <a:picLocks noChangeAspect="1"/>
          </p:cNvPicPr>
          <p:nvPr/>
        </p:nvPicPr>
        <p:blipFill>
          <a:blip r:embed="rId12"/>
          <a:stretch>
            <a:fillRect/>
          </a:stretch>
        </p:blipFill>
        <p:spPr>
          <a:xfrm>
            <a:off x="7510520" y="1905797"/>
            <a:ext cx="635359" cy="1612891"/>
          </a:xfrm>
          <a:prstGeom prst="rect">
            <a:avLst/>
          </a:prstGeom>
        </p:spPr>
      </p:pic>
      <p:pic>
        <p:nvPicPr>
          <p:cNvPr id="38" name="図 37" descr="ドアが開いている&#10;&#10;AI 生成コンテンツは誤りを含む可能性があります。">
            <a:extLst>
              <a:ext uri="{FF2B5EF4-FFF2-40B4-BE49-F238E27FC236}">
                <a16:creationId xmlns:a16="http://schemas.microsoft.com/office/drawing/2014/main" id="{8842BB81-3121-91C9-7F44-E159105D63D8}"/>
              </a:ext>
            </a:extLst>
          </p:cNvPr>
          <p:cNvPicPr>
            <a:picLocks noChangeAspect="1"/>
          </p:cNvPicPr>
          <p:nvPr/>
        </p:nvPicPr>
        <p:blipFill>
          <a:blip r:embed="rId13"/>
          <a:stretch>
            <a:fillRect/>
          </a:stretch>
        </p:blipFill>
        <p:spPr>
          <a:xfrm>
            <a:off x="6505113" y="3976158"/>
            <a:ext cx="610605" cy="1612891"/>
          </a:xfrm>
          <a:prstGeom prst="rect">
            <a:avLst/>
          </a:prstGeom>
        </p:spPr>
      </p:pic>
      <p:pic>
        <p:nvPicPr>
          <p:cNvPr id="39" name="図 38" descr="テキスト, ホワイトボード&#10;&#10;AI 生成コンテンツは誤りを含む可能性があります。">
            <a:extLst>
              <a:ext uri="{FF2B5EF4-FFF2-40B4-BE49-F238E27FC236}">
                <a16:creationId xmlns:a16="http://schemas.microsoft.com/office/drawing/2014/main" id="{C1D05836-2065-8F7F-023E-825AF8A40EFF}"/>
              </a:ext>
            </a:extLst>
          </p:cNvPr>
          <p:cNvPicPr>
            <a:picLocks noChangeAspect="1"/>
          </p:cNvPicPr>
          <p:nvPr/>
        </p:nvPicPr>
        <p:blipFill>
          <a:blip r:embed="rId14"/>
          <a:stretch>
            <a:fillRect/>
          </a:stretch>
        </p:blipFill>
        <p:spPr>
          <a:xfrm>
            <a:off x="3826643" y="3976158"/>
            <a:ext cx="668365" cy="1612891"/>
          </a:xfrm>
          <a:prstGeom prst="rect">
            <a:avLst/>
          </a:prstGeom>
        </p:spPr>
      </p:pic>
      <p:pic>
        <p:nvPicPr>
          <p:cNvPr id="40" name="図 39" descr="カーテンの前にいる&#10;&#10;AI 生成コンテンツは誤りを含む可能性があります。">
            <a:extLst>
              <a:ext uri="{FF2B5EF4-FFF2-40B4-BE49-F238E27FC236}">
                <a16:creationId xmlns:a16="http://schemas.microsoft.com/office/drawing/2014/main" id="{55D6B975-43BB-4C9C-A3F8-FC2D125F400F}"/>
              </a:ext>
            </a:extLst>
          </p:cNvPr>
          <p:cNvPicPr>
            <a:picLocks noChangeAspect="1"/>
          </p:cNvPicPr>
          <p:nvPr/>
        </p:nvPicPr>
        <p:blipFill>
          <a:blip r:embed="rId15"/>
          <a:stretch>
            <a:fillRect/>
          </a:stretch>
        </p:blipFill>
        <p:spPr>
          <a:xfrm>
            <a:off x="4622741" y="3976158"/>
            <a:ext cx="668365" cy="1612891"/>
          </a:xfrm>
          <a:prstGeom prst="rect">
            <a:avLst/>
          </a:prstGeom>
        </p:spPr>
      </p:pic>
      <p:pic>
        <p:nvPicPr>
          <p:cNvPr id="41" name="図 40" descr="屋内, 家具, 座る, シャワー が含まれている画像&#10;&#10;AI 生成コンテンツは誤りを含む可能性があります。">
            <a:extLst>
              <a:ext uri="{FF2B5EF4-FFF2-40B4-BE49-F238E27FC236}">
                <a16:creationId xmlns:a16="http://schemas.microsoft.com/office/drawing/2014/main" id="{B8E1D3AB-E920-B147-A420-E65CB0B789B8}"/>
              </a:ext>
            </a:extLst>
          </p:cNvPr>
          <p:cNvPicPr>
            <a:picLocks noChangeAspect="1"/>
          </p:cNvPicPr>
          <p:nvPr/>
        </p:nvPicPr>
        <p:blipFill>
          <a:blip r:embed="rId16"/>
          <a:stretch>
            <a:fillRect/>
          </a:stretch>
        </p:blipFill>
        <p:spPr>
          <a:xfrm>
            <a:off x="9043731" y="1897191"/>
            <a:ext cx="640594" cy="1626180"/>
          </a:xfrm>
          <a:prstGeom prst="rect">
            <a:avLst/>
          </a:prstGeom>
        </p:spPr>
      </p:pic>
      <p:pic>
        <p:nvPicPr>
          <p:cNvPr id="42" name="図 41" descr="ドアの隙間から顔を出している&#10;&#10;AI 生成コンテンツは誤りを含む可能性があります。">
            <a:extLst>
              <a:ext uri="{FF2B5EF4-FFF2-40B4-BE49-F238E27FC236}">
                <a16:creationId xmlns:a16="http://schemas.microsoft.com/office/drawing/2014/main" id="{45E6EBE2-0FFD-7D8D-F8DA-29E47FF1F058}"/>
              </a:ext>
            </a:extLst>
          </p:cNvPr>
          <p:cNvPicPr>
            <a:picLocks noChangeAspect="1"/>
          </p:cNvPicPr>
          <p:nvPr/>
        </p:nvPicPr>
        <p:blipFill>
          <a:blip r:embed="rId17"/>
          <a:stretch>
            <a:fillRect/>
          </a:stretch>
        </p:blipFill>
        <p:spPr>
          <a:xfrm>
            <a:off x="1827709" y="1896540"/>
            <a:ext cx="635359" cy="1612891"/>
          </a:xfrm>
          <a:prstGeom prst="rect">
            <a:avLst/>
          </a:prstGeom>
        </p:spPr>
      </p:pic>
      <p:pic>
        <p:nvPicPr>
          <p:cNvPr id="43" name="図 42" descr="ドアが開いている&#10;&#10;AI 生成コンテンツは誤りを含む可能性があります。">
            <a:extLst>
              <a:ext uri="{FF2B5EF4-FFF2-40B4-BE49-F238E27FC236}">
                <a16:creationId xmlns:a16="http://schemas.microsoft.com/office/drawing/2014/main" id="{0451C466-229C-8735-EACD-722860042AC8}"/>
              </a:ext>
            </a:extLst>
          </p:cNvPr>
          <p:cNvPicPr>
            <a:picLocks noChangeAspect="1"/>
          </p:cNvPicPr>
          <p:nvPr/>
        </p:nvPicPr>
        <p:blipFill>
          <a:blip r:embed="rId18"/>
          <a:stretch>
            <a:fillRect/>
          </a:stretch>
        </p:blipFill>
        <p:spPr>
          <a:xfrm>
            <a:off x="5733155" y="3976158"/>
            <a:ext cx="610605" cy="1612891"/>
          </a:xfrm>
          <a:prstGeom prst="rect">
            <a:avLst/>
          </a:prstGeom>
        </p:spPr>
      </p:pic>
      <p:pic>
        <p:nvPicPr>
          <p:cNvPr id="44" name="図 43" descr="シャワーカーテンが閉まっている&#10;&#10;AI 生成コンテンツは誤りを含む可能性があります。">
            <a:extLst>
              <a:ext uri="{FF2B5EF4-FFF2-40B4-BE49-F238E27FC236}">
                <a16:creationId xmlns:a16="http://schemas.microsoft.com/office/drawing/2014/main" id="{4DC7F8A7-CFA1-9EC1-5A92-230F07B70915}"/>
              </a:ext>
            </a:extLst>
          </p:cNvPr>
          <p:cNvPicPr>
            <a:picLocks noChangeAspect="1"/>
          </p:cNvPicPr>
          <p:nvPr/>
        </p:nvPicPr>
        <p:blipFill>
          <a:blip r:embed="rId19"/>
          <a:stretch>
            <a:fillRect/>
          </a:stretch>
        </p:blipFill>
        <p:spPr>
          <a:xfrm>
            <a:off x="7295393" y="3964392"/>
            <a:ext cx="610605" cy="1612891"/>
          </a:xfrm>
          <a:prstGeom prst="rect">
            <a:avLst/>
          </a:prstGeom>
        </p:spPr>
      </p:pic>
      <p:pic>
        <p:nvPicPr>
          <p:cNvPr id="45" name="図 44" descr="木製のドア&#10;&#10;AI 生成コンテンツは誤りを含む可能性があります。">
            <a:extLst>
              <a:ext uri="{FF2B5EF4-FFF2-40B4-BE49-F238E27FC236}">
                <a16:creationId xmlns:a16="http://schemas.microsoft.com/office/drawing/2014/main" id="{698B2C07-FEF3-0F8E-30BD-CE9BD026DD45}"/>
              </a:ext>
            </a:extLst>
          </p:cNvPr>
          <p:cNvPicPr>
            <a:picLocks noChangeAspect="1"/>
          </p:cNvPicPr>
          <p:nvPr/>
        </p:nvPicPr>
        <p:blipFill>
          <a:blip r:embed="rId20"/>
          <a:stretch>
            <a:fillRect/>
          </a:stretch>
        </p:blipFill>
        <p:spPr>
          <a:xfrm>
            <a:off x="8293365" y="1895702"/>
            <a:ext cx="632456" cy="1613054"/>
          </a:xfrm>
          <a:prstGeom prst="rect">
            <a:avLst/>
          </a:prstGeom>
        </p:spPr>
      </p:pic>
      <p:pic>
        <p:nvPicPr>
          <p:cNvPr id="46" name="図 45" descr="ドアが開いている画面&#10;&#10;AI 生成コンテンツは誤りを含む可能性があります。">
            <a:extLst>
              <a:ext uri="{FF2B5EF4-FFF2-40B4-BE49-F238E27FC236}">
                <a16:creationId xmlns:a16="http://schemas.microsoft.com/office/drawing/2014/main" id="{A3460735-06F5-3658-D7F7-E1A4114D58EE}"/>
              </a:ext>
            </a:extLst>
          </p:cNvPr>
          <p:cNvPicPr>
            <a:picLocks noChangeAspect="1"/>
          </p:cNvPicPr>
          <p:nvPr/>
        </p:nvPicPr>
        <p:blipFill>
          <a:blip r:embed="rId21"/>
          <a:stretch>
            <a:fillRect/>
          </a:stretch>
        </p:blipFill>
        <p:spPr>
          <a:xfrm>
            <a:off x="2788075" y="3964392"/>
            <a:ext cx="635359" cy="1612891"/>
          </a:xfrm>
          <a:prstGeom prst="rect">
            <a:avLst/>
          </a:prstGeom>
        </p:spPr>
      </p:pic>
      <p:pic>
        <p:nvPicPr>
          <p:cNvPr id="47" name="図 46" descr="ドアが開いている&#10;&#10;AI 生成コンテンツは誤りを含む可能性があります。">
            <a:extLst>
              <a:ext uri="{FF2B5EF4-FFF2-40B4-BE49-F238E27FC236}">
                <a16:creationId xmlns:a16="http://schemas.microsoft.com/office/drawing/2014/main" id="{393E38E7-BFC4-049B-22AA-0287FD49E6EA}"/>
              </a:ext>
            </a:extLst>
          </p:cNvPr>
          <p:cNvPicPr>
            <a:picLocks noChangeAspect="1"/>
          </p:cNvPicPr>
          <p:nvPr/>
        </p:nvPicPr>
        <p:blipFill>
          <a:blip r:embed="rId22"/>
          <a:stretch>
            <a:fillRect/>
          </a:stretch>
        </p:blipFill>
        <p:spPr>
          <a:xfrm>
            <a:off x="1085137" y="3976158"/>
            <a:ext cx="635359" cy="1612891"/>
          </a:xfrm>
          <a:prstGeom prst="rect">
            <a:avLst/>
          </a:prstGeom>
        </p:spPr>
      </p:pic>
      <p:pic>
        <p:nvPicPr>
          <p:cNvPr id="48" name="図 47" descr="シャワーカーテンが閉まっている&#10;&#10;AI 生成コンテンツは誤りを含む可能性があります。">
            <a:extLst>
              <a:ext uri="{FF2B5EF4-FFF2-40B4-BE49-F238E27FC236}">
                <a16:creationId xmlns:a16="http://schemas.microsoft.com/office/drawing/2014/main" id="{26B03AF5-7941-31BA-C80A-D5713FF4ABAA}"/>
              </a:ext>
            </a:extLst>
          </p:cNvPr>
          <p:cNvPicPr>
            <a:picLocks noChangeAspect="1"/>
          </p:cNvPicPr>
          <p:nvPr/>
        </p:nvPicPr>
        <p:blipFill>
          <a:blip r:embed="rId23"/>
          <a:stretch>
            <a:fillRect/>
          </a:stretch>
        </p:blipFill>
        <p:spPr>
          <a:xfrm>
            <a:off x="1848570" y="3976158"/>
            <a:ext cx="635359" cy="1612891"/>
          </a:xfrm>
          <a:prstGeom prst="rect">
            <a:avLst/>
          </a:prstGeom>
        </p:spPr>
      </p:pic>
      <p:pic>
        <p:nvPicPr>
          <p:cNvPr id="49" name="図 48" descr="ドアの横の窓&#10;&#10;AI 生成コンテンツは誤りを含む可能性があります。">
            <a:extLst>
              <a:ext uri="{FF2B5EF4-FFF2-40B4-BE49-F238E27FC236}">
                <a16:creationId xmlns:a16="http://schemas.microsoft.com/office/drawing/2014/main" id="{80502562-FE3D-F9AD-09AC-3198103CD0D3}"/>
              </a:ext>
            </a:extLst>
          </p:cNvPr>
          <p:cNvPicPr>
            <a:picLocks noChangeAspect="1"/>
          </p:cNvPicPr>
          <p:nvPr/>
        </p:nvPicPr>
        <p:blipFill>
          <a:blip r:embed="rId24"/>
          <a:stretch>
            <a:fillRect/>
          </a:stretch>
        </p:blipFill>
        <p:spPr>
          <a:xfrm>
            <a:off x="300076" y="3976158"/>
            <a:ext cx="635359" cy="1612891"/>
          </a:xfrm>
          <a:prstGeom prst="rect">
            <a:avLst/>
          </a:prstGeom>
        </p:spPr>
      </p:pic>
      <p:sp>
        <p:nvSpPr>
          <p:cNvPr id="50" name="Text Box 283">
            <a:extLst>
              <a:ext uri="{FF2B5EF4-FFF2-40B4-BE49-F238E27FC236}">
                <a16:creationId xmlns:a16="http://schemas.microsoft.com/office/drawing/2014/main" id="{4C351073-7388-7680-22CB-3BC87DDD06CB}"/>
              </a:ext>
            </a:extLst>
          </p:cNvPr>
          <p:cNvSpPr txBox="1">
            <a:spLocks noChangeArrowheads="1"/>
          </p:cNvSpPr>
          <p:nvPr/>
        </p:nvSpPr>
        <p:spPr bwMode="auto">
          <a:xfrm>
            <a:off x="325994" y="3552955"/>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PA</a:t>
            </a:r>
          </a:p>
        </p:txBody>
      </p:sp>
      <p:sp>
        <p:nvSpPr>
          <p:cNvPr id="51" name="Text Box 283">
            <a:extLst>
              <a:ext uri="{FF2B5EF4-FFF2-40B4-BE49-F238E27FC236}">
                <a16:creationId xmlns:a16="http://schemas.microsoft.com/office/drawing/2014/main" id="{8E128CB3-F2A4-35C9-AE1B-E49C49E9B5ED}"/>
              </a:ext>
            </a:extLst>
          </p:cNvPr>
          <p:cNvSpPr txBox="1">
            <a:spLocks noChangeArrowheads="1"/>
          </p:cNvSpPr>
          <p:nvPr/>
        </p:nvSpPr>
        <p:spPr bwMode="auto">
          <a:xfrm>
            <a:off x="1064432" y="3552955"/>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PD</a:t>
            </a:r>
          </a:p>
        </p:txBody>
      </p:sp>
      <p:sp>
        <p:nvSpPr>
          <p:cNvPr id="52" name="Text Box 283">
            <a:extLst>
              <a:ext uri="{FF2B5EF4-FFF2-40B4-BE49-F238E27FC236}">
                <a16:creationId xmlns:a16="http://schemas.microsoft.com/office/drawing/2014/main" id="{2AA60863-8837-0B48-B701-3402C53A6D4B}"/>
              </a:ext>
            </a:extLst>
          </p:cNvPr>
          <p:cNvSpPr txBox="1">
            <a:spLocks noChangeArrowheads="1"/>
          </p:cNvSpPr>
          <p:nvPr/>
        </p:nvSpPr>
        <p:spPr bwMode="auto">
          <a:xfrm>
            <a:off x="1850827" y="3552955"/>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KE</a:t>
            </a:r>
          </a:p>
        </p:txBody>
      </p:sp>
      <p:sp>
        <p:nvSpPr>
          <p:cNvPr id="53" name="Text Box 283">
            <a:extLst>
              <a:ext uri="{FF2B5EF4-FFF2-40B4-BE49-F238E27FC236}">
                <a16:creationId xmlns:a16="http://schemas.microsoft.com/office/drawing/2014/main" id="{FE20E6EF-CA9F-705E-1217-4FA9B0E64DFC}"/>
              </a:ext>
            </a:extLst>
          </p:cNvPr>
          <p:cNvSpPr txBox="1">
            <a:spLocks noChangeArrowheads="1"/>
          </p:cNvSpPr>
          <p:nvPr/>
        </p:nvSpPr>
        <p:spPr bwMode="auto">
          <a:xfrm>
            <a:off x="5174960" y="3552955"/>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WC</a:t>
            </a:r>
          </a:p>
        </p:txBody>
      </p:sp>
      <p:sp>
        <p:nvSpPr>
          <p:cNvPr id="54" name="Text Box 283">
            <a:extLst>
              <a:ext uri="{FF2B5EF4-FFF2-40B4-BE49-F238E27FC236}">
                <a16:creationId xmlns:a16="http://schemas.microsoft.com/office/drawing/2014/main" id="{97FDC363-3745-58A1-6CC1-904EB73E2CD0}"/>
              </a:ext>
            </a:extLst>
          </p:cNvPr>
          <p:cNvSpPr txBox="1">
            <a:spLocks noChangeArrowheads="1"/>
          </p:cNvSpPr>
          <p:nvPr/>
        </p:nvSpPr>
        <p:spPr bwMode="auto">
          <a:xfrm>
            <a:off x="5940878" y="3552955"/>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LA</a:t>
            </a:r>
          </a:p>
        </p:txBody>
      </p:sp>
      <p:sp>
        <p:nvSpPr>
          <p:cNvPr id="55" name="Text Box 283">
            <a:extLst>
              <a:ext uri="{FF2B5EF4-FFF2-40B4-BE49-F238E27FC236}">
                <a16:creationId xmlns:a16="http://schemas.microsoft.com/office/drawing/2014/main" id="{8FBE6B61-B2B1-E407-F64B-4951A72DA334}"/>
              </a:ext>
            </a:extLst>
          </p:cNvPr>
          <p:cNvSpPr txBox="1">
            <a:spLocks noChangeArrowheads="1"/>
          </p:cNvSpPr>
          <p:nvPr/>
        </p:nvSpPr>
        <p:spPr bwMode="auto">
          <a:xfrm>
            <a:off x="4379727" y="3552955"/>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WB</a:t>
            </a:r>
          </a:p>
        </p:txBody>
      </p:sp>
      <p:sp>
        <p:nvSpPr>
          <p:cNvPr id="56" name="Text Box 283">
            <a:extLst>
              <a:ext uri="{FF2B5EF4-FFF2-40B4-BE49-F238E27FC236}">
                <a16:creationId xmlns:a16="http://schemas.microsoft.com/office/drawing/2014/main" id="{933C1B0B-748F-DC45-0CFE-A211485839D5}"/>
              </a:ext>
            </a:extLst>
          </p:cNvPr>
          <p:cNvSpPr txBox="1">
            <a:spLocks noChangeArrowheads="1"/>
          </p:cNvSpPr>
          <p:nvPr/>
        </p:nvSpPr>
        <p:spPr bwMode="auto">
          <a:xfrm>
            <a:off x="6795597" y="3552955"/>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LC</a:t>
            </a:r>
          </a:p>
        </p:txBody>
      </p:sp>
      <p:sp>
        <p:nvSpPr>
          <p:cNvPr id="57" name="Text Box 283">
            <a:extLst>
              <a:ext uri="{FF2B5EF4-FFF2-40B4-BE49-F238E27FC236}">
                <a16:creationId xmlns:a16="http://schemas.microsoft.com/office/drawing/2014/main" id="{A0F8E4C7-0B80-6448-461C-4F44E5E4FCDD}"/>
              </a:ext>
            </a:extLst>
          </p:cNvPr>
          <p:cNvSpPr txBox="1">
            <a:spLocks noChangeArrowheads="1"/>
          </p:cNvSpPr>
          <p:nvPr/>
        </p:nvSpPr>
        <p:spPr bwMode="auto">
          <a:xfrm>
            <a:off x="7576107" y="3552955"/>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LD</a:t>
            </a:r>
          </a:p>
        </p:txBody>
      </p:sp>
      <p:sp>
        <p:nvSpPr>
          <p:cNvPr id="58" name="Text Box 283">
            <a:extLst>
              <a:ext uri="{FF2B5EF4-FFF2-40B4-BE49-F238E27FC236}">
                <a16:creationId xmlns:a16="http://schemas.microsoft.com/office/drawing/2014/main" id="{48D23999-79A7-5B33-A868-18430BAD209E}"/>
              </a:ext>
            </a:extLst>
          </p:cNvPr>
          <p:cNvSpPr txBox="1">
            <a:spLocks noChangeArrowheads="1"/>
          </p:cNvSpPr>
          <p:nvPr/>
        </p:nvSpPr>
        <p:spPr bwMode="auto">
          <a:xfrm>
            <a:off x="8346486" y="3552955"/>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MC</a:t>
            </a:r>
          </a:p>
        </p:txBody>
      </p:sp>
      <p:sp>
        <p:nvSpPr>
          <p:cNvPr id="59" name="Text Box 283">
            <a:extLst>
              <a:ext uri="{FF2B5EF4-FFF2-40B4-BE49-F238E27FC236}">
                <a16:creationId xmlns:a16="http://schemas.microsoft.com/office/drawing/2014/main" id="{42D78248-8FE8-6613-2A06-6A7A8622051C}"/>
              </a:ext>
            </a:extLst>
          </p:cNvPr>
          <p:cNvSpPr txBox="1">
            <a:spLocks noChangeArrowheads="1"/>
          </p:cNvSpPr>
          <p:nvPr/>
        </p:nvSpPr>
        <p:spPr bwMode="auto">
          <a:xfrm>
            <a:off x="9075023" y="3552955"/>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KC</a:t>
            </a:r>
          </a:p>
        </p:txBody>
      </p:sp>
      <p:sp>
        <p:nvSpPr>
          <p:cNvPr id="60" name="Text Box 283">
            <a:extLst>
              <a:ext uri="{FF2B5EF4-FFF2-40B4-BE49-F238E27FC236}">
                <a16:creationId xmlns:a16="http://schemas.microsoft.com/office/drawing/2014/main" id="{42D88CB0-3E90-A4DF-159B-1926F7346072}"/>
              </a:ext>
            </a:extLst>
          </p:cNvPr>
          <p:cNvSpPr txBox="1">
            <a:spLocks noChangeArrowheads="1"/>
          </p:cNvSpPr>
          <p:nvPr/>
        </p:nvSpPr>
        <p:spPr bwMode="auto">
          <a:xfrm>
            <a:off x="2882226" y="3552955"/>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SB</a:t>
            </a:r>
          </a:p>
        </p:txBody>
      </p:sp>
      <p:sp>
        <p:nvSpPr>
          <p:cNvPr id="61" name="Text Box 283">
            <a:extLst>
              <a:ext uri="{FF2B5EF4-FFF2-40B4-BE49-F238E27FC236}">
                <a16:creationId xmlns:a16="http://schemas.microsoft.com/office/drawing/2014/main" id="{32877F55-6643-A4BA-B7E4-4A3FC525BB21}"/>
              </a:ext>
            </a:extLst>
          </p:cNvPr>
          <p:cNvSpPr txBox="1">
            <a:spLocks noChangeArrowheads="1"/>
          </p:cNvSpPr>
          <p:nvPr/>
        </p:nvSpPr>
        <p:spPr bwMode="auto">
          <a:xfrm>
            <a:off x="3648145" y="3552955"/>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SC</a:t>
            </a:r>
          </a:p>
        </p:txBody>
      </p:sp>
      <p:sp>
        <p:nvSpPr>
          <p:cNvPr id="62" name="Text Box 283">
            <a:extLst>
              <a:ext uri="{FF2B5EF4-FFF2-40B4-BE49-F238E27FC236}">
                <a16:creationId xmlns:a16="http://schemas.microsoft.com/office/drawing/2014/main" id="{81B8F054-4AF5-0974-EBE9-971A424E971C}"/>
              </a:ext>
            </a:extLst>
          </p:cNvPr>
          <p:cNvSpPr txBox="1">
            <a:spLocks noChangeArrowheads="1"/>
          </p:cNvSpPr>
          <p:nvPr/>
        </p:nvSpPr>
        <p:spPr bwMode="auto">
          <a:xfrm>
            <a:off x="1085137" y="5642894"/>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LB</a:t>
            </a:r>
          </a:p>
        </p:txBody>
      </p:sp>
      <p:sp>
        <p:nvSpPr>
          <p:cNvPr id="63" name="Text Box 283">
            <a:extLst>
              <a:ext uri="{FF2B5EF4-FFF2-40B4-BE49-F238E27FC236}">
                <a16:creationId xmlns:a16="http://schemas.microsoft.com/office/drawing/2014/main" id="{5FEE04FA-0265-6F9E-BBF1-2F16AAD5E8FD}"/>
              </a:ext>
            </a:extLst>
          </p:cNvPr>
          <p:cNvSpPr txBox="1">
            <a:spLocks noChangeArrowheads="1"/>
          </p:cNvSpPr>
          <p:nvPr/>
        </p:nvSpPr>
        <p:spPr bwMode="auto">
          <a:xfrm>
            <a:off x="3855918" y="5642894"/>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HB</a:t>
            </a:r>
          </a:p>
        </p:txBody>
      </p:sp>
      <p:sp>
        <p:nvSpPr>
          <p:cNvPr id="64" name="Text Box 283">
            <a:extLst>
              <a:ext uri="{FF2B5EF4-FFF2-40B4-BE49-F238E27FC236}">
                <a16:creationId xmlns:a16="http://schemas.microsoft.com/office/drawing/2014/main" id="{E62C68C5-58F9-3A9D-2BD5-465856A622F0}"/>
              </a:ext>
            </a:extLst>
          </p:cNvPr>
          <p:cNvSpPr txBox="1">
            <a:spLocks noChangeArrowheads="1"/>
          </p:cNvSpPr>
          <p:nvPr/>
        </p:nvSpPr>
        <p:spPr bwMode="auto">
          <a:xfrm>
            <a:off x="4605638" y="5642894"/>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HC</a:t>
            </a:r>
          </a:p>
        </p:txBody>
      </p:sp>
      <p:sp>
        <p:nvSpPr>
          <p:cNvPr id="65" name="Text Box 283">
            <a:extLst>
              <a:ext uri="{FF2B5EF4-FFF2-40B4-BE49-F238E27FC236}">
                <a16:creationId xmlns:a16="http://schemas.microsoft.com/office/drawing/2014/main" id="{30687AC4-8B13-2E3A-2083-844363A498B5}"/>
              </a:ext>
            </a:extLst>
          </p:cNvPr>
          <p:cNvSpPr txBox="1">
            <a:spLocks noChangeArrowheads="1"/>
          </p:cNvSpPr>
          <p:nvPr/>
        </p:nvSpPr>
        <p:spPr bwMode="auto">
          <a:xfrm>
            <a:off x="5706279" y="5642894"/>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DB</a:t>
            </a:r>
          </a:p>
        </p:txBody>
      </p:sp>
      <p:sp>
        <p:nvSpPr>
          <p:cNvPr id="66" name="Text Box 283">
            <a:extLst>
              <a:ext uri="{FF2B5EF4-FFF2-40B4-BE49-F238E27FC236}">
                <a16:creationId xmlns:a16="http://schemas.microsoft.com/office/drawing/2014/main" id="{81875455-5FA0-A9AC-2946-80C01F363B80}"/>
              </a:ext>
            </a:extLst>
          </p:cNvPr>
          <p:cNvSpPr txBox="1">
            <a:spLocks noChangeArrowheads="1"/>
          </p:cNvSpPr>
          <p:nvPr/>
        </p:nvSpPr>
        <p:spPr bwMode="auto">
          <a:xfrm>
            <a:off x="6497528" y="5642894"/>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DG</a:t>
            </a:r>
          </a:p>
        </p:txBody>
      </p:sp>
      <p:sp>
        <p:nvSpPr>
          <p:cNvPr id="69" name="Text Box 283">
            <a:extLst>
              <a:ext uri="{FF2B5EF4-FFF2-40B4-BE49-F238E27FC236}">
                <a16:creationId xmlns:a16="http://schemas.microsoft.com/office/drawing/2014/main" id="{B008012A-AC6B-E90B-0DC6-76A71C79FBA5}"/>
              </a:ext>
            </a:extLst>
          </p:cNvPr>
          <p:cNvSpPr txBox="1">
            <a:spLocks noChangeArrowheads="1"/>
          </p:cNvSpPr>
          <p:nvPr/>
        </p:nvSpPr>
        <p:spPr bwMode="auto">
          <a:xfrm>
            <a:off x="8331226" y="5642894"/>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TA</a:t>
            </a:r>
          </a:p>
        </p:txBody>
      </p:sp>
      <p:sp>
        <p:nvSpPr>
          <p:cNvPr id="92" name="Text Box 283">
            <a:extLst>
              <a:ext uri="{FF2B5EF4-FFF2-40B4-BE49-F238E27FC236}">
                <a16:creationId xmlns:a16="http://schemas.microsoft.com/office/drawing/2014/main" id="{0B33C2F1-8C9D-F374-242D-92257B17C118}"/>
              </a:ext>
            </a:extLst>
          </p:cNvPr>
          <p:cNvSpPr txBox="1">
            <a:spLocks noChangeArrowheads="1"/>
          </p:cNvSpPr>
          <p:nvPr/>
        </p:nvSpPr>
        <p:spPr bwMode="auto">
          <a:xfrm>
            <a:off x="9102958" y="5642894"/>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TD</a:t>
            </a:r>
          </a:p>
        </p:txBody>
      </p:sp>
      <p:sp>
        <p:nvSpPr>
          <p:cNvPr id="93" name="Text Box 283">
            <a:extLst>
              <a:ext uri="{FF2B5EF4-FFF2-40B4-BE49-F238E27FC236}">
                <a16:creationId xmlns:a16="http://schemas.microsoft.com/office/drawing/2014/main" id="{A2D534A2-34DB-B6FD-CBE7-6B153D123123}"/>
              </a:ext>
            </a:extLst>
          </p:cNvPr>
          <p:cNvSpPr txBox="1">
            <a:spLocks noChangeArrowheads="1"/>
          </p:cNvSpPr>
          <p:nvPr/>
        </p:nvSpPr>
        <p:spPr bwMode="auto">
          <a:xfrm>
            <a:off x="7299209" y="5642894"/>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DC</a:t>
            </a:r>
          </a:p>
        </p:txBody>
      </p:sp>
      <p:sp>
        <p:nvSpPr>
          <p:cNvPr id="94" name="正方形/長方形 93">
            <a:extLst>
              <a:ext uri="{FF2B5EF4-FFF2-40B4-BE49-F238E27FC236}">
                <a16:creationId xmlns:a16="http://schemas.microsoft.com/office/drawing/2014/main" id="{2D4A22FA-0345-93E0-B2FF-AA3EDBC9537A}"/>
              </a:ext>
            </a:extLst>
          </p:cNvPr>
          <p:cNvSpPr/>
          <p:nvPr/>
        </p:nvSpPr>
        <p:spPr>
          <a:xfrm>
            <a:off x="208084" y="5634778"/>
            <a:ext cx="192150" cy="1122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7" name="正方形/長方形 136">
            <a:extLst>
              <a:ext uri="{FF2B5EF4-FFF2-40B4-BE49-F238E27FC236}">
                <a16:creationId xmlns:a16="http://schemas.microsoft.com/office/drawing/2014/main" id="{5D90F2E5-D51C-E058-415C-E9F8E06DB32E}"/>
              </a:ext>
            </a:extLst>
          </p:cNvPr>
          <p:cNvSpPr/>
          <p:nvPr/>
        </p:nvSpPr>
        <p:spPr>
          <a:xfrm>
            <a:off x="4580778" y="5634778"/>
            <a:ext cx="192150" cy="1122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4" name="正方形/長方形 143">
            <a:extLst>
              <a:ext uri="{FF2B5EF4-FFF2-40B4-BE49-F238E27FC236}">
                <a16:creationId xmlns:a16="http://schemas.microsoft.com/office/drawing/2014/main" id="{F97EDBEB-1D9F-35EE-9202-BC9BB5F954CF}"/>
              </a:ext>
            </a:extLst>
          </p:cNvPr>
          <p:cNvSpPr/>
          <p:nvPr/>
        </p:nvSpPr>
        <p:spPr>
          <a:xfrm>
            <a:off x="5149068" y="5634778"/>
            <a:ext cx="192150" cy="1122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5" name="正方形/長方形 144">
            <a:extLst>
              <a:ext uri="{FF2B5EF4-FFF2-40B4-BE49-F238E27FC236}">
                <a16:creationId xmlns:a16="http://schemas.microsoft.com/office/drawing/2014/main" id="{4081F269-D733-70DD-C813-52F2D65F34FE}"/>
              </a:ext>
            </a:extLst>
          </p:cNvPr>
          <p:cNvSpPr/>
          <p:nvPr/>
        </p:nvSpPr>
        <p:spPr>
          <a:xfrm>
            <a:off x="7826888" y="5634778"/>
            <a:ext cx="192150" cy="1122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6" name="Text Box 283">
            <a:extLst>
              <a:ext uri="{FF2B5EF4-FFF2-40B4-BE49-F238E27FC236}">
                <a16:creationId xmlns:a16="http://schemas.microsoft.com/office/drawing/2014/main" id="{B40CEFF4-F604-3072-C426-9EC7D456DB0A}"/>
              </a:ext>
            </a:extLst>
          </p:cNvPr>
          <p:cNvSpPr txBox="1">
            <a:spLocks noChangeArrowheads="1"/>
          </p:cNvSpPr>
          <p:nvPr/>
        </p:nvSpPr>
        <p:spPr bwMode="auto">
          <a:xfrm>
            <a:off x="292021" y="5642894"/>
            <a:ext cx="145178" cy="95985"/>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KD</a:t>
            </a:r>
          </a:p>
        </p:txBody>
      </p:sp>
      <p:sp>
        <p:nvSpPr>
          <p:cNvPr id="147" name="Text Box 283">
            <a:extLst>
              <a:ext uri="{FF2B5EF4-FFF2-40B4-BE49-F238E27FC236}">
                <a16:creationId xmlns:a16="http://schemas.microsoft.com/office/drawing/2014/main" id="{B82313A4-57FA-B15C-74C6-5E9029CCCDBC}"/>
              </a:ext>
            </a:extLst>
          </p:cNvPr>
          <p:cNvSpPr txBox="1">
            <a:spLocks noChangeArrowheads="1"/>
          </p:cNvSpPr>
          <p:nvPr/>
        </p:nvSpPr>
        <p:spPr bwMode="auto">
          <a:xfrm>
            <a:off x="1844954" y="5644720"/>
            <a:ext cx="145178" cy="92333"/>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MK</a:t>
            </a:r>
          </a:p>
        </p:txBody>
      </p:sp>
      <p:sp>
        <p:nvSpPr>
          <p:cNvPr id="148" name="Text Box 283">
            <a:extLst>
              <a:ext uri="{FF2B5EF4-FFF2-40B4-BE49-F238E27FC236}">
                <a16:creationId xmlns:a16="http://schemas.microsoft.com/office/drawing/2014/main" id="{A0DD2A7A-FB0A-D64F-E9D8-462819F9DC32}"/>
              </a:ext>
            </a:extLst>
          </p:cNvPr>
          <p:cNvSpPr txBox="1">
            <a:spLocks noChangeArrowheads="1"/>
          </p:cNvSpPr>
          <p:nvPr/>
        </p:nvSpPr>
        <p:spPr bwMode="auto">
          <a:xfrm>
            <a:off x="2798166" y="5644720"/>
            <a:ext cx="145178" cy="92333"/>
          </a:xfrm>
          <a:prstGeom prst="rect">
            <a:avLst/>
          </a:prstGeom>
          <a:noFill/>
          <a:ln w="9525" algn="ctr">
            <a:noFill/>
            <a:miter lim="800000"/>
            <a:headEnd/>
            <a:tailEnd/>
          </a:ln>
          <a:effectLst/>
          <a:extLst>
            <a:ext uri="{909E8E84-426E-40DD-AFC4-6F175D3DCCD1}">
              <a14:hiddenFill xmlns:a14="http://schemas.microsoft.com/office/drawing/2010/main">
                <a:solidFill>
                  <a:srgbClr val="F7CA65"/>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MP</a:t>
            </a:r>
          </a:p>
        </p:txBody>
      </p:sp>
      <p:pic>
        <p:nvPicPr>
          <p:cNvPr id="149" name="図 148">
            <a:extLst>
              <a:ext uri="{FF2B5EF4-FFF2-40B4-BE49-F238E27FC236}">
                <a16:creationId xmlns:a16="http://schemas.microsoft.com/office/drawing/2014/main" id="{E099B9DD-850F-67BA-77E4-1CEC16B6238E}"/>
              </a:ext>
            </a:extLst>
          </p:cNvPr>
          <p:cNvPicPr>
            <a:picLocks noChangeAspect="1"/>
          </p:cNvPicPr>
          <p:nvPr/>
        </p:nvPicPr>
        <p:blipFill>
          <a:blip r:embed="rId25"/>
          <a:stretch>
            <a:fillRect/>
          </a:stretch>
        </p:blipFill>
        <p:spPr>
          <a:xfrm>
            <a:off x="2928819" y="5619751"/>
            <a:ext cx="273282" cy="160254"/>
          </a:xfrm>
          <a:prstGeom prst="rect">
            <a:avLst/>
          </a:prstGeom>
        </p:spPr>
      </p:pic>
    </p:spTree>
    <p:extLst>
      <p:ext uri="{BB962C8B-B14F-4D97-AF65-F5344CB8AC3E}">
        <p14:creationId xmlns:p14="http://schemas.microsoft.com/office/powerpoint/2010/main" val="2904720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3377836" y="687003"/>
            <a:ext cx="1540800" cy="936000"/>
            <a:chOff x="3377836" y="687003"/>
            <a:chExt cx="1540800" cy="936000"/>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24130" r="28660" b="50042"/>
            <a:stretch/>
          </p:blipFill>
          <p:spPr>
            <a:xfrm>
              <a:off x="3448862" y="1020064"/>
              <a:ext cx="422839" cy="396000"/>
            </a:xfrm>
            <a:prstGeom prst="rect">
              <a:avLst/>
            </a:prstGeom>
          </p:spPr>
        </p:pic>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383" t="49958" b="84"/>
            <a:stretch/>
          </p:blipFill>
          <p:spPr>
            <a:xfrm>
              <a:off x="3952689" y="1020064"/>
              <a:ext cx="892973" cy="396000"/>
            </a:xfrm>
            <a:prstGeom prst="rect">
              <a:avLst/>
            </a:prstGeom>
          </p:spPr>
        </p:pic>
        <p:sp>
          <p:nvSpPr>
            <p:cNvPr id="5" name="Rectangle 84"/>
            <p:cNvSpPr>
              <a:spLocks noChangeArrowheads="1"/>
            </p:cNvSpPr>
            <p:nvPr/>
          </p:nvSpPr>
          <p:spPr bwMode="auto">
            <a:xfrm>
              <a:off x="3377836" y="687004"/>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開き戸用見切縁（樹脂製）</a:t>
              </a:r>
            </a:p>
          </p:txBody>
        </p:sp>
        <p:sp>
          <p:nvSpPr>
            <p:cNvPr id="6" name="Rectangle 14"/>
            <p:cNvSpPr>
              <a:spLocks noChangeArrowheads="1"/>
            </p:cNvSpPr>
            <p:nvPr/>
          </p:nvSpPr>
          <p:spPr bwMode="auto">
            <a:xfrm>
              <a:off x="3377836" y="687003"/>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grpSp>
        <p:nvGrpSpPr>
          <p:cNvPr id="7" name="グループ化 6"/>
          <p:cNvGrpSpPr/>
          <p:nvPr/>
        </p:nvGrpSpPr>
        <p:grpSpPr>
          <a:xfrm>
            <a:off x="4987356" y="687003"/>
            <a:ext cx="1540800" cy="936000"/>
            <a:chOff x="-1711469" y="7075814"/>
            <a:chExt cx="1540800" cy="936000"/>
          </a:xfrm>
        </p:grpSpPr>
        <p:pic>
          <p:nvPicPr>
            <p:cNvPr id="8" name="図 7"/>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1332512" y="7269050"/>
              <a:ext cx="785035" cy="669600"/>
            </a:xfrm>
            <a:prstGeom prst="rect">
              <a:avLst/>
            </a:prstGeom>
          </p:spPr>
        </p:pic>
        <p:sp>
          <p:nvSpPr>
            <p:cNvPr id="9" name="Rectangle 84"/>
            <p:cNvSpPr>
              <a:spLocks noChangeArrowheads="1"/>
            </p:cNvSpPr>
            <p:nvPr/>
          </p:nvSpPr>
          <p:spPr bwMode="auto">
            <a:xfrm>
              <a:off x="-1711469" y="7075815"/>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開き戸用見切縁（木製）</a:t>
              </a:r>
            </a:p>
          </p:txBody>
        </p:sp>
        <p:sp>
          <p:nvSpPr>
            <p:cNvPr id="10" name="Rectangle 14"/>
            <p:cNvSpPr>
              <a:spLocks noChangeArrowheads="1"/>
            </p:cNvSpPr>
            <p:nvPr/>
          </p:nvSpPr>
          <p:spPr bwMode="auto">
            <a:xfrm>
              <a:off x="-1711469" y="7075814"/>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grpSp>
        <p:nvGrpSpPr>
          <p:cNvPr id="11" name="グループ化 10"/>
          <p:cNvGrpSpPr/>
          <p:nvPr/>
        </p:nvGrpSpPr>
        <p:grpSpPr>
          <a:xfrm>
            <a:off x="150813" y="2709104"/>
            <a:ext cx="1540800" cy="1944000"/>
            <a:chOff x="-3072269" y="4950769"/>
            <a:chExt cx="1541874" cy="1943616"/>
          </a:xfrm>
        </p:grpSpPr>
        <p:sp>
          <p:nvSpPr>
            <p:cNvPr id="12" name="Rectangle 84"/>
            <p:cNvSpPr>
              <a:spLocks noChangeArrowheads="1"/>
            </p:cNvSpPr>
            <p:nvPr/>
          </p:nvSpPr>
          <p:spPr bwMode="auto">
            <a:xfrm>
              <a:off x="-3072269" y="4953795"/>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開き戸用見切縁（樹脂製）</a:t>
              </a:r>
            </a:p>
          </p:txBody>
        </p:sp>
        <p:sp>
          <p:nvSpPr>
            <p:cNvPr id="13" name="Rectangle 14"/>
            <p:cNvSpPr>
              <a:spLocks noChangeArrowheads="1"/>
            </p:cNvSpPr>
            <p:nvPr/>
          </p:nvSpPr>
          <p:spPr bwMode="auto">
            <a:xfrm>
              <a:off x="-3071195" y="4950769"/>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pic>
          <p:nvPicPr>
            <p:cNvPr id="14" name="図 13"/>
            <p:cNvPicPr>
              <a:picLocks noChangeAspect="1"/>
            </p:cNvPicPr>
            <p:nvPr/>
          </p:nvPicPr>
          <p:blipFill rotWithShape="1">
            <a:blip r:embed="rId2">
              <a:extLst>
                <a:ext uri="{28A0092B-C50C-407E-A947-70E740481C1C}">
                  <a14:useLocalDpi xmlns:a14="http://schemas.microsoft.com/office/drawing/2010/main" val="0"/>
                </a:ext>
              </a:extLst>
            </a:blip>
            <a:srcRect l="20921" t="111" r="25503" b="47778"/>
            <a:stretch/>
          </p:blipFill>
          <p:spPr>
            <a:xfrm>
              <a:off x="-2840795" y="5519196"/>
              <a:ext cx="1080000" cy="929671"/>
            </a:xfrm>
            <a:prstGeom prst="rect">
              <a:avLst/>
            </a:prstGeom>
          </p:spPr>
        </p:pic>
      </p:grpSp>
      <p:grpSp>
        <p:nvGrpSpPr>
          <p:cNvPr id="28" name="グループ化 27"/>
          <p:cNvGrpSpPr/>
          <p:nvPr/>
        </p:nvGrpSpPr>
        <p:grpSpPr>
          <a:xfrm>
            <a:off x="150813" y="687003"/>
            <a:ext cx="1540800" cy="936000"/>
            <a:chOff x="-1674379" y="9364828"/>
            <a:chExt cx="1540800" cy="936000"/>
          </a:xfrm>
        </p:grpSpPr>
        <p:pic>
          <p:nvPicPr>
            <p:cNvPr id="29" name="図 28"/>
            <p:cNvPicPr>
              <a:picLocks noChangeAspect="1"/>
            </p:cNvPicPr>
            <p:nvPr/>
          </p:nvPicPr>
          <p:blipFill rotWithShape="1">
            <a:blip r:embed="rId2">
              <a:extLst>
                <a:ext uri="{28A0092B-C50C-407E-A947-70E740481C1C}">
                  <a14:useLocalDpi xmlns:a14="http://schemas.microsoft.com/office/drawing/2010/main" val="0"/>
                </a:ext>
              </a:extLst>
            </a:blip>
            <a:srcRect l="20921" t="111" r="25503" b="47778"/>
            <a:stretch/>
          </p:blipFill>
          <p:spPr>
            <a:xfrm>
              <a:off x="-1291842" y="9558064"/>
              <a:ext cx="777875" cy="669600"/>
            </a:xfrm>
            <a:prstGeom prst="rect">
              <a:avLst/>
            </a:prstGeom>
          </p:spPr>
        </p:pic>
        <p:sp>
          <p:nvSpPr>
            <p:cNvPr id="30" name="Rectangle 84"/>
            <p:cNvSpPr>
              <a:spLocks noChangeArrowheads="1"/>
            </p:cNvSpPr>
            <p:nvPr/>
          </p:nvSpPr>
          <p:spPr bwMode="auto">
            <a:xfrm>
              <a:off x="-1674379" y="9364829"/>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開き戸用見切縁（樹脂製）</a:t>
              </a:r>
            </a:p>
          </p:txBody>
        </p:sp>
        <p:sp>
          <p:nvSpPr>
            <p:cNvPr id="31" name="Rectangle 14"/>
            <p:cNvSpPr>
              <a:spLocks noChangeArrowheads="1"/>
            </p:cNvSpPr>
            <p:nvPr/>
          </p:nvSpPr>
          <p:spPr bwMode="auto">
            <a:xfrm>
              <a:off x="-1674379" y="9364828"/>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sp>
        <p:nvSpPr>
          <p:cNvPr id="32" name="タイトル 1"/>
          <p:cNvSpPr txBox="1">
            <a:spLocks/>
          </p:cNvSpPr>
          <p:nvPr/>
        </p:nvSpPr>
        <p:spPr>
          <a:xfrm>
            <a:off x="1830384" y="391421"/>
            <a:ext cx="596317" cy="169277"/>
          </a:xfrm>
          <a:prstGeom prst="rect">
            <a:avLst/>
          </a:prstGeom>
        </p:spPr>
        <p:txBody>
          <a:bodyPr vert="horz" wrap="none" lIns="0" tIns="0" rIns="0" bIns="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solidFill>
                  <a:schemeClr val="bg1"/>
                </a:solidFill>
                <a:latin typeface="ＭＳ Ｐゴシック" panose="020B0600070205080204" pitchFamily="50" charset="-128"/>
                <a:ea typeface="ＭＳ Ｐゴシック" panose="020B0600070205080204" pitchFamily="50" charset="-128"/>
              </a:rPr>
              <a:t>オプション</a:t>
            </a:r>
          </a:p>
        </p:txBody>
      </p:sp>
      <p:grpSp>
        <p:nvGrpSpPr>
          <p:cNvPr id="33" name="グループ化 32"/>
          <p:cNvGrpSpPr/>
          <p:nvPr/>
        </p:nvGrpSpPr>
        <p:grpSpPr>
          <a:xfrm>
            <a:off x="1762539" y="687003"/>
            <a:ext cx="1540800" cy="936000"/>
            <a:chOff x="-1915571" y="10421192"/>
            <a:chExt cx="1540800" cy="936000"/>
          </a:xfrm>
        </p:grpSpPr>
        <p:pic>
          <p:nvPicPr>
            <p:cNvPr id="34" name="図 33"/>
            <p:cNvPicPr>
              <a:picLocks noChangeAspect="1"/>
            </p:cNvPicPr>
            <p:nvPr/>
          </p:nvPicPr>
          <p:blipFill rotWithShape="1">
            <a:blip r:embed="rId2">
              <a:extLst>
                <a:ext uri="{28A0092B-C50C-407E-A947-70E740481C1C}">
                  <a14:useLocalDpi xmlns:a14="http://schemas.microsoft.com/office/drawing/2010/main" val="0"/>
                </a:ext>
              </a:extLst>
            </a:blip>
            <a:srcRect t="47518" r="208" b="486"/>
            <a:stretch/>
          </p:blipFill>
          <p:spPr>
            <a:xfrm>
              <a:off x="-1842497" y="10627187"/>
              <a:ext cx="1396800" cy="644082"/>
            </a:xfrm>
            <a:prstGeom prst="rect">
              <a:avLst/>
            </a:prstGeom>
          </p:spPr>
        </p:pic>
        <p:sp>
          <p:nvSpPr>
            <p:cNvPr id="35" name="Rectangle 84"/>
            <p:cNvSpPr>
              <a:spLocks noChangeArrowheads="1"/>
            </p:cNvSpPr>
            <p:nvPr/>
          </p:nvSpPr>
          <p:spPr bwMode="auto">
            <a:xfrm>
              <a:off x="-1915571" y="10421193"/>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開き戸用見切縁（樹脂製）</a:t>
              </a:r>
            </a:p>
          </p:txBody>
        </p:sp>
        <p:sp>
          <p:nvSpPr>
            <p:cNvPr id="36" name="Rectangle 14"/>
            <p:cNvSpPr>
              <a:spLocks noChangeArrowheads="1"/>
            </p:cNvSpPr>
            <p:nvPr/>
          </p:nvSpPr>
          <p:spPr bwMode="auto">
            <a:xfrm>
              <a:off x="-1915571" y="10421192"/>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grpSp>
        <p:nvGrpSpPr>
          <p:cNvPr id="37" name="グループ化 36"/>
          <p:cNvGrpSpPr/>
          <p:nvPr/>
        </p:nvGrpSpPr>
        <p:grpSpPr>
          <a:xfrm>
            <a:off x="4987356" y="1695386"/>
            <a:ext cx="1540800" cy="936000"/>
            <a:chOff x="4987356" y="1695386"/>
            <a:chExt cx="1540800" cy="936000"/>
          </a:xfrm>
        </p:grpSpPr>
        <p:pic>
          <p:nvPicPr>
            <p:cNvPr id="38" name="図 37"/>
            <p:cNvPicPr>
              <a:picLocks noChangeAspect="1"/>
            </p:cNvPicPr>
            <p:nvPr/>
          </p:nvPicPr>
          <p:blipFill rotWithShape="1">
            <a:blip r:embed="rId4">
              <a:extLst>
                <a:ext uri="{28A0092B-C50C-407E-A947-70E740481C1C}">
                  <a14:useLocalDpi xmlns:a14="http://schemas.microsoft.com/office/drawing/2010/main" val="0"/>
                </a:ext>
              </a:extLst>
            </a:blip>
            <a:srcRect t="7003" r="15" b="12"/>
            <a:stretch/>
          </p:blipFill>
          <p:spPr>
            <a:xfrm>
              <a:off x="5060430" y="1888625"/>
              <a:ext cx="1396800" cy="669597"/>
            </a:xfrm>
            <a:prstGeom prst="rect">
              <a:avLst/>
            </a:prstGeom>
          </p:spPr>
        </p:pic>
        <p:sp>
          <p:nvSpPr>
            <p:cNvPr id="39" name="Text Box 671"/>
            <p:cNvSpPr txBox="1">
              <a:spLocks noChangeArrowheads="1"/>
            </p:cNvSpPr>
            <p:nvPr/>
          </p:nvSpPr>
          <p:spPr bwMode="auto">
            <a:xfrm>
              <a:off x="5561864" y="1916825"/>
              <a:ext cx="858578" cy="76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FFFFFF"/>
                  </a:solidFill>
                  <a:latin typeface="ＭＳ Ｐゴシック" pitchFamily="50" charset="-128"/>
                </a:rPr>
                <a:t>ロック機構付・バリアフリー仕様</a:t>
              </a:r>
            </a:p>
          </p:txBody>
        </p:sp>
        <p:sp>
          <p:nvSpPr>
            <p:cNvPr id="40" name="Text Box 683"/>
            <p:cNvSpPr txBox="1">
              <a:spLocks noChangeArrowheads="1"/>
            </p:cNvSpPr>
            <p:nvPr/>
          </p:nvSpPr>
          <p:spPr bwMode="auto">
            <a:xfrm>
              <a:off x="5105938" y="2439467"/>
              <a:ext cx="347852"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fontAlgn="base">
                <a:spcBef>
                  <a:spcPct val="0"/>
                </a:spcBef>
                <a:spcAft>
                  <a:spcPct val="0"/>
                </a:spcAft>
              </a:pPr>
              <a:r>
                <a:rPr lang="ja-JP" altLang="en-US" sz="500" b="1" dirty="0">
                  <a:solidFill>
                    <a:srgbClr val="FFFFFF"/>
                  </a:solidFill>
                  <a:latin typeface="Times New Roman" pitchFamily="18" charset="0"/>
                </a:rPr>
                <a:t>手動ロック式</a:t>
              </a:r>
            </a:p>
          </p:txBody>
        </p:sp>
        <p:sp>
          <p:nvSpPr>
            <p:cNvPr id="41" name="Rectangle 84"/>
            <p:cNvSpPr>
              <a:spLocks noChangeArrowheads="1"/>
            </p:cNvSpPr>
            <p:nvPr/>
          </p:nvSpPr>
          <p:spPr bwMode="auto">
            <a:xfrm>
              <a:off x="4987356" y="1695387"/>
              <a:ext cx="1540800" cy="125412"/>
            </a:xfrm>
            <a:prstGeom prst="rect">
              <a:avLst/>
            </a:prstGeom>
            <a:solidFill>
              <a:srgbClr val="4D4D4D"/>
            </a:solidFill>
            <a:ln w="6350">
              <a:solidFill>
                <a:srgbClr val="4D4D4D"/>
              </a:solidFill>
              <a:miter lim="800000"/>
              <a:headEnd/>
              <a:tailEnd/>
            </a:ln>
          </p:spPr>
          <p:txBody>
            <a:bodyPr wrap="none" lIns="91427" tIns="0" rIns="91427" bIns="0" anchor="ctr"/>
            <a:lstStyle/>
            <a:p>
              <a:pPr>
                <a:spcBef>
                  <a:spcPct val="50000"/>
                </a:spcBef>
              </a:pPr>
              <a:r>
                <a:rPr lang="ja-JP" altLang="en-US" sz="800" dirty="0">
                  <a:solidFill>
                    <a:prstClr val="white"/>
                  </a:solidFill>
                  <a:latin typeface="ＭＳ Ｐゴシック" pitchFamily="50" charset="-128"/>
                </a:rPr>
                <a:t>埋め込みドアストッパー</a:t>
              </a:r>
              <a:r>
                <a:rPr lang="ja-JP" altLang="en-US" sz="600" dirty="0">
                  <a:solidFill>
                    <a:prstClr val="white"/>
                  </a:solidFill>
                  <a:latin typeface="ＭＳ Ｐゴシック" pitchFamily="50" charset="-128"/>
                </a:rPr>
                <a:t>（Ｕオーダー）</a:t>
              </a:r>
            </a:p>
          </p:txBody>
        </p:sp>
        <p:sp>
          <p:nvSpPr>
            <p:cNvPr id="42" name="Rectangle 14"/>
            <p:cNvSpPr>
              <a:spLocks noChangeArrowheads="1"/>
            </p:cNvSpPr>
            <p:nvPr/>
          </p:nvSpPr>
          <p:spPr bwMode="auto">
            <a:xfrm>
              <a:off x="4987356" y="1695386"/>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grpSp>
        <p:nvGrpSpPr>
          <p:cNvPr id="43" name="グループ化 42"/>
          <p:cNvGrpSpPr/>
          <p:nvPr/>
        </p:nvGrpSpPr>
        <p:grpSpPr>
          <a:xfrm>
            <a:off x="1762539" y="1695386"/>
            <a:ext cx="1540800" cy="936000"/>
            <a:chOff x="1762539" y="1695386"/>
            <a:chExt cx="1540800" cy="936000"/>
          </a:xfrm>
        </p:grpSpPr>
        <p:pic>
          <p:nvPicPr>
            <p:cNvPr id="44" name="図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6939" y="1981802"/>
              <a:ext cx="252000" cy="323100"/>
            </a:xfrm>
            <a:prstGeom prst="rect">
              <a:avLst/>
            </a:prstGeom>
          </p:spPr>
        </p:pic>
        <p:pic>
          <p:nvPicPr>
            <p:cNvPr id="45" name="図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6939" y="2313100"/>
              <a:ext cx="252000" cy="160547"/>
            </a:xfrm>
            <a:prstGeom prst="rect">
              <a:avLst/>
            </a:prstGeom>
          </p:spPr>
        </p:pic>
        <p:sp>
          <p:nvSpPr>
            <p:cNvPr id="46" name="正方形/長方形 45"/>
            <p:cNvSpPr/>
            <p:nvPr/>
          </p:nvSpPr>
          <p:spPr>
            <a:xfrm>
              <a:off x="2193103" y="2481278"/>
              <a:ext cx="679673" cy="76944"/>
            </a:xfrm>
            <a:prstGeom prst="rect">
              <a:avLst/>
            </a:prstGeom>
          </p:spPr>
          <p:txBody>
            <a:bodyPr wrap="none" lIns="0" tIns="0" rIns="0" bIns="0">
              <a:spAutoFit/>
            </a:bodyPr>
            <a:lstStyle/>
            <a:p>
              <a:r>
                <a:rPr lang="ja-JP" altLang="en-US" sz="500" dirty="0"/>
                <a:t>サテンシルバー色（塗装）</a:t>
              </a:r>
            </a:p>
          </p:txBody>
        </p:sp>
        <p:sp>
          <p:nvSpPr>
            <p:cNvPr id="47" name="Text Box 671"/>
            <p:cNvSpPr txBox="1">
              <a:spLocks noChangeArrowheads="1"/>
            </p:cNvSpPr>
            <p:nvPr/>
          </p:nvSpPr>
          <p:spPr bwMode="auto">
            <a:xfrm>
              <a:off x="1835613" y="1888625"/>
              <a:ext cx="1312229" cy="76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000000"/>
                  </a:solidFill>
                  <a:latin typeface="ＭＳ Ｐゴシック" pitchFamily="50" charset="-128"/>
                </a:rPr>
                <a:t>（ロック機構付・バリアフリー仕様）　手動ロック式</a:t>
              </a:r>
            </a:p>
          </p:txBody>
        </p:sp>
        <p:sp>
          <p:nvSpPr>
            <p:cNvPr id="48" name="Rectangle 84"/>
            <p:cNvSpPr>
              <a:spLocks noChangeArrowheads="1"/>
            </p:cNvSpPr>
            <p:nvPr/>
          </p:nvSpPr>
          <p:spPr bwMode="auto">
            <a:xfrm>
              <a:off x="1762539" y="1695387"/>
              <a:ext cx="1540800" cy="125412"/>
            </a:xfrm>
            <a:prstGeom prst="rect">
              <a:avLst/>
            </a:prstGeom>
            <a:solidFill>
              <a:srgbClr val="4D4D4D"/>
            </a:solidFill>
            <a:ln w="6350">
              <a:solidFill>
                <a:srgbClr val="4D4D4D"/>
              </a:solidFill>
              <a:miter lim="800000"/>
              <a:headEnd/>
              <a:tailEnd/>
            </a:ln>
          </p:spPr>
          <p:txBody>
            <a:bodyPr wrap="none" lIns="91427" tIns="0" rIns="91427" bIns="0" anchor="ctr"/>
            <a:lstStyle/>
            <a:p>
              <a:pPr>
                <a:spcBef>
                  <a:spcPct val="50000"/>
                </a:spcBef>
              </a:pPr>
              <a:r>
                <a:rPr lang="ja-JP" altLang="en-US" sz="800" dirty="0">
                  <a:solidFill>
                    <a:prstClr val="white"/>
                  </a:solidFill>
                  <a:latin typeface="ＭＳ Ｐゴシック" pitchFamily="50" charset="-128"/>
                </a:rPr>
                <a:t>フラットドアストッパー</a:t>
              </a:r>
            </a:p>
          </p:txBody>
        </p:sp>
        <p:sp>
          <p:nvSpPr>
            <p:cNvPr id="49" name="Rectangle 14"/>
            <p:cNvSpPr>
              <a:spLocks noChangeArrowheads="1"/>
            </p:cNvSpPr>
            <p:nvPr/>
          </p:nvSpPr>
          <p:spPr bwMode="auto">
            <a:xfrm>
              <a:off x="1762539" y="1695386"/>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grpSp>
        <p:nvGrpSpPr>
          <p:cNvPr id="50" name="グループ化 49"/>
          <p:cNvGrpSpPr/>
          <p:nvPr/>
        </p:nvGrpSpPr>
        <p:grpSpPr>
          <a:xfrm>
            <a:off x="1762539" y="2709104"/>
            <a:ext cx="1540800" cy="1944000"/>
            <a:chOff x="-1825292" y="729989"/>
            <a:chExt cx="1541874" cy="1943616"/>
          </a:xfrm>
        </p:grpSpPr>
        <p:sp>
          <p:nvSpPr>
            <p:cNvPr id="51" name="Rectangle 84"/>
            <p:cNvSpPr>
              <a:spLocks noChangeArrowheads="1"/>
            </p:cNvSpPr>
            <p:nvPr/>
          </p:nvSpPr>
          <p:spPr bwMode="auto">
            <a:xfrm>
              <a:off x="-1825292" y="733015"/>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開き戸用見切縁（樹脂製）</a:t>
              </a:r>
            </a:p>
          </p:txBody>
        </p:sp>
        <p:sp>
          <p:nvSpPr>
            <p:cNvPr id="52" name="Rectangle 14"/>
            <p:cNvSpPr>
              <a:spLocks noChangeArrowheads="1"/>
            </p:cNvSpPr>
            <p:nvPr/>
          </p:nvSpPr>
          <p:spPr bwMode="auto">
            <a:xfrm>
              <a:off x="-1824218" y="729989"/>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pic>
          <p:nvPicPr>
            <p:cNvPr id="53" name="図 52"/>
            <p:cNvPicPr>
              <a:picLocks noChangeAspect="1"/>
            </p:cNvPicPr>
            <p:nvPr/>
          </p:nvPicPr>
          <p:blipFill rotWithShape="1">
            <a:blip r:embed="rId2">
              <a:extLst>
                <a:ext uri="{28A0092B-C50C-407E-A947-70E740481C1C}">
                  <a14:useLocalDpi xmlns:a14="http://schemas.microsoft.com/office/drawing/2010/main" val="0"/>
                </a:ext>
              </a:extLst>
            </a:blip>
            <a:srcRect t="47518" r="208" b="486"/>
            <a:stretch/>
          </p:blipFill>
          <p:spPr>
            <a:xfrm>
              <a:off x="-1753292" y="1441210"/>
              <a:ext cx="1396800" cy="644082"/>
            </a:xfrm>
            <a:prstGeom prst="rect">
              <a:avLst/>
            </a:prstGeom>
          </p:spPr>
        </p:pic>
      </p:grpSp>
      <p:grpSp>
        <p:nvGrpSpPr>
          <p:cNvPr id="54" name="グループ化 53"/>
          <p:cNvGrpSpPr/>
          <p:nvPr/>
        </p:nvGrpSpPr>
        <p:grpSpPr>
          <a:xfrm>
            <a:off x="4986282" y="2709104"/>
            <a:ext cx="1540800" cy="1944000"/>
            <a:chOff x="-5321011" y="729989"/>
            <a:chExt cx="1541874" cy="1943616"/>
          </a:xfrm>
        </p:grpSpPr>
        <p:sp>
          <p:nvSpPr>
            <p:cNvPr id="55" name="Rectangle 84"/>
            <p:cNvSpPr>
              <a:spLocks noChangeArrowheads="1"/>
            </p:cNvSpPr>
            <p:nvPr/>
          </p:nvSpPr>
          <p:spPr bwMode="auto">
            <a:xfrm>
              <a:off x="-5321011" y="729989"/>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開き戸用見切縁（木製）</a:t>
              </a:r>
            </a:p>
          </p:txBody>
        </p:sp>
        <p:sp>
          <p:nvSpPr>
            <p:cNvPr id="56" name="Rectangle 14"/>
            <p:cNvSpPr>
              <a:spLocks noChangeArrowheads="1"/>
            </p:cNvSpPr>
            <p:nvPr/>
          </p:nvSpPr>
          <p:spPr bwMode="auto">
            <a:xfrm>
              <a:off x="-5319937" y="729989"/>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pic>
          <p:nvPicPr>
            <p:cNvPr id="57" name="図 56"/>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5091548" y="1302655"/>
              <a:ext cx="1080000" cy="921192"/>
            </a:xfrm>
            <a:prstGeom prst="rect">
              <a:avLst/>
            </a:prstGeom>
          </p:spPr>
        </p:pic>
      </p:grpSp>
      <p:grpSp>
        <p:nvGrpSpPr>
          <p:cNvPr id="58" name="グループ化 57"/>
          <p:cNvGrpSpPr/>
          <p:nvPr/>
        </p:nvGrpSpPr>
        <p:grpSpPr>
          <a:xfrm>
            <a:off x="3376762" y="2709104"/>
            <a:ext cx="1540800" cy="1944000"/>
            <a:chOff x="-1590931" y="4722962"/>
            <a:chExt cx="1541874" cy="1943616"/>
          </a:xfrm>
        </p:grpSpPr>
        <p:pic>
          <p:nvPicPr>
            <p:cNvPr id="59" name="図 58"/>
            <p:cNvPicPr>
              <a:picLocks noChangeAspect="1"/>
            </p:cNvPicPr>
            <p:nvPr/>
          </p:nvPicPr>
          <p:blipFill rotWithShape="1">
            <a:blip r:embed="rId2">
              <a:extLst>
                <a:ext uri="{28A0092B-C50C-407E-A947-70E740481C1C}">
                  <a14:useLocalDpi xmlns:a14="http://schemas.microsoft.com/office/drawing/2010/main" val="0"/>
                </a:ext>
              </a:extLst>
            </a:blip>
            <a:srcRect l="383" t="2817" b="85"/>
            <a:stretch/>
          </p:blipFill>
          <p:spPr>
            <a:xfrm>
              <a:off x="-1518931" y="5106698"/>
              <a:ext cx="1396800" cy="1203906"/>
            </a:xfrm>
            <a:prstGeom prst="rect">
              <a:avLst/>
            </a:prstGeom>
          </p:spPr>
        </p:pic>
        <p:sp>
          <p:nvSpPr>
            <p:cNvPr id="60" name="Rectangle 84"/>
            <p:cNvSpPr>
              <a:spLocks noChangeArrowheads="1"/>
            </p:cNvSpPr>
            <p:nvPr/>
          </p:nvSpPr>
          <p:spPr bwMode="auto">
            <a:xfrm>
              <a:off x="-1590931" y="4725988"/>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開き戸用見切縁（樹脂製）</a:t>
              </a:r>
            </a:p>
          </p:txBody>
        </p:sp>
        <p:sp>
          <p:nvSpPr>
            <p:cNvPr id="61" name="Rectangle 14"/>
            <p:cNvSpPr>
              <a:spLocks noChangeArrowheads="1"/>
            </p:cNvSpPr>
            <p:nvPr/>
          </p:nvSpPr>
          <p:spPr bwMode="auto">
            <a:xfrm>
              <a:off x="-1589857" y="4722962"/>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grpSp>
        <p:nvGrpSpPr>
          <p:cNvPr id="77" name="グループ化 76"/>
          <p:cNvGrpSpPr/>
          <p:nvPr/>
        </p:nvGrpSpPr>
        <p:grpSpPr>
          <a:xfrm>
            <a:off x="1770732" y="4722962"/>
            <a:ext cx="1540800" cy="1944000"/>
            <a:chOff x="-1632143" y="4978408"/>
            <a:chExt cx="1540800" cy="1943616"/>
          </a:xfrm>
        </p:grpSpPr>
        <p:pic>
          <p:nvPicPr>
            <p:cNvPr id="78" name="図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63" y="6101548"/>
              <a:ext cx="252000" cy="323100"/>
            </a:xfrm>
            <a:prstGeom prst="rect">
              <a:avLst/>
            </a:prstGeom>
          </p:spPr>
        </p:pic>
        <p:pic>
          <p:nvPicPr>
            <p:cNvPr id="79" name="図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463" y="6475025"/>
              <a:ext cx="252000" cy="160547"/>
            </a:xfrm>
            <a:prstGeom prst="rect">
              <a:avLst/>
            </a:prstGeom>
          </p:spPr>
        </p:pic>
        <p:sp>
          <p:nvSpPr>
            <p:cNvPr id="80" name="正方形/長方形 79"/>
            <p:cNvSpPr/>
            <p:nvPr/>
          </p:nvSpPr>
          <p:spPr>
            <a:xfrm>
              <a:off x="-1108119" y="6651818"/>
              <a:ext cx="487313" cy="153888"/>
            </a:xfrm>
            <a:prstGeom prst="rect">
              <a:avLst/>
            </a:prstGeom>
          </p:spPr>
          <p:txBody>
            <a:bodyPr wrap="none" lIns="0" tIns="0" rIns="0" bIns="0">
              <a:spAutoFit/>
            </a:bodyPr>
            <a:lstStyle/>
            <a:p>
              <a:pPr algn="ctr"/>
              <a:r>
                <a:rPr lang="ja-JP" altLang="en-US" sz="500" dirty="0"/>
                <a:t>サテンシルバー色</a:t>
              </a:r>
              <a:endParaRPr lang="en-US" altLang="ja-JP" sz="500" dirty="0"/>
            </a:p>
            <a:p>
              <a:pPr algn="ctr"/>
              <a:r>
                <a:rPr lang="ja-JP" altLang="en-US" sz="500" dirty="0"/>
                <a:t>（塗装）</a:t>
              </a:r>
            </a:p>
          </p:txBody>
        </p:sp>
        <p:pic>
          <p:nvPicPr>
            <p:cNvPr id="81" name="図 80"/>
            <p:cNvPicPr>
              <a:picLocks noChangeAspect="1"/>
            </p:cNvPicPr>
            <p:nvPr/>
          </p:nvPicPr>
          <p:blipFill rotWithShape="1">
            <a:blip r:embed="rId7">
              <a:extLst>
                <a:ext uri="{28A0092B-C50C-407E-A947-70E740481C1C}">
                  <a14:useLocalDpi xmlns:a14="http://schemas.microsoft.com/office/drawing/2010/main" val="0"/>
                </a:ext>
              </a:extLst>
            </a:blip>
            <a:stretch/>
          </p:blipFill>
          <p:spPr>
            <a:xfrm>
              <a:off x="-1562863" y="5325616"/>
              <a:ext cx="1396800" cy="648668"/>
            </a:xfrm>
            <a:prstGeom prst="rect">
              <a:avLst/>
            </a:prstGeom>
          </p:spPr>
        </p:pic>
        <p:sp>
          <p:nvSpPr>
            <p:cNvPr id="82" name="Text Box 671"/>
            <p:cNvSpPr txBox="1">
              <a:spLocks noChangeArrowheads="1"/>
            </p:cNvSpPr>
            <p:nvPr/>
          </p:nvSpPr>
          <p:spPr bwMode="auto">
            <a:xfrm>
              <a:off x="-1562863" y="5221706"/>
              <a:ext cx="922699" cy="76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000000"/>
                  </a:solidFill>
                  <a:latin typeface="ＭＳ Ｐゴシック" pitchFamily="50" charset="-128"/>
                </a:rPr>
                <a:t>（ロック機構付・バリアフリー仕様）</a:t>
              </a:r>
            </a:p>
          </p:txBody>
        </p:sp>
        <p:sp>
          <p:nvSpPr>
            <p:cNvPr id="83" name="Rectangle 14"/>
            <p:cNvSpPr>
              <a:spLocks noChangeArrowheads="1"/>
            </p:cNvSpPr>
            <p:nvPr/>
          </p:nvSpPr>
          <p:spPr bwMode="auto">
            <a:xfrm>
              <a:off x="-1632143" y="4978408"/>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84" name="Rectangle 24"/>
            <p:cNvSpPr>
              <a:spLocks noChangeArrowheads="1"/>
            </p:cNvSpPr>
            <p:nvPr/>
          </p:nvSpPr>
          <p:spPr bwMode="auto">
            <a:xfrm>
              <a:off x="-1632143" y="4978408"/>
              <a:ext cx="1540800"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j-ea"/>
                  <a:ea typeface="+mj-ea"/>
                </a:rPr>
                <a:t>フラットドアストッパー</a:t>
              </a:r>
              <a:endParaRPr lang="en-US" altLang="ja-JP" sz="800" dirty="0">
                <a:solidFill>
                  <a:schemeClr val="bg1"/>
                </a:solidFill>
                <a:latin typeface="+mj-ea"/>
                <a:ea typeface="+mj-ea"/>
              </a:endParaRPr>
            </a:p>
          </p:txBody>
        </p:sp>
        <p:sp>
          <p:nvSpPr>
            <p:cNvPr id="85" name="Text Box 275"/>
            <p:cNvSpPr txBox="1">
              <a:spLocks noChangeArrowheads="1"/>
            </p:cNvSpPr>
            <p:nvPr/>
          </p:nvSpPr>
          <p:spPr bwMode="auto">
            <a:xfrm>
              <a:off x="-1527938" y="5872312"/>
              <a:ext cx="347852"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solidFill>
                    <a:srgbClr val="FFFFFF"/>
                  </a:solidFill>
                  <a:latin typeface="Times New Roman" pitchFamily="18" charset="0"/>
                </a:rPr>
                <a:t>手動ロック式</a:t>
              </a:r>
            </a:p>
          </p:txBody>
        </p:sp>
      </p:grpSp>
      <p:grpSp>
        <p:nvGrpSpPr>
          <p:cNvPr id="86" name="グループ化 85"/>
          <p:cNvGrpSpPr/>
          <p:nvPr/>
        </p:nvGrpSpPr>
        <p:grpSpPr>
          <a:xfrm>
            <a:off x="3386029" y="4722962"/>
            <a:ext cx="1540800" cy="1944000"/>
            <a:chOff x="-1784543" y="4826008"/>
            <a:chExt cx="1540800" cy="1943616"/>
          </a:xfrm>
        </p:grpSpPr>
        <p:pic>
          <p:nvPicPr>
            <p:cNvPr id="87" name="図 86"/>
            <p:cNvPicPr>
              <a:picLocks noChangeAspect="1"/>
            </p:cNvPicPr>
            <p:nvPr/>
          </p:nvPicPr>
          <p:blipFill rotWithShape="1">
            <a:blip r:embed="rId8">
              <a:extLst>
                <a:ext uri="{28A0092B-C50C-407E-A947-70E740481C1C}">
                  <a14:useLocalDpi xmlns:a14="http://schemas.microsoft.com/office/drawing/2010/main" val="0"/>
                </a:ext>
              </a:extLst>
            </a:blip>
            <a:srcRect b="64"/>
            <a:stretch/>
          </p:blipFill>
          <p:spPr>
            <a:xfrm>
              <a:off x="-1715263" y="5173216"/>
              <a:ext cx="1396800" cy="656073"/>
            </a:xfrm>
            <a:prstGeom prst="rect">
              <a:avLst/>
            </a:prstGeom>
          </p:spPr>
        </p:pic>
        <p:sp>
          <p:nvSpPr>
            <p:cNvPr id="88" name="正方形/長方形 87"/>
            <p:cNvSpPr/>
            <p:nvPr/>
          </p:nvSpPr>
          <p:spPr>
            <a:xfrm>
              <a:off x="-1260519" y="6499418"/>
              <a:ext cx="487313" cy="153888"/>
            </a:xfrm>
            <a:prstGeom prst="rect">
              <a:avLst/>
            </a:prstGeom>
          </p:spPr>
          <p:txBody>
            <a:bodyPr wrap="none" lIns="0" tIns="0" rIns="0" bIns="0">
              <a:spAutoFit/>
            </a:bodyPr>
            <a:lstStyle/>
            <a:p>
              <a:pPr algn="ctr"/>
              <a:r>
                <a:rPr lang="ja-JP" altLang="en-US" sz="500" dirty="0"/>
                <a:t>サテンシルバー色</a:t>
              </a:r>
              <a:endParaRPr lang="en-US" altLang="ja-JP" sz="500" dirty="0"/>
            </a:p>
            <a:p>
              <a:pPr algn="ctr"/>
              <a:r>
                <a:rPr lang="ja-JP" altLang="en-US" sz="500" dirty="0"/>
                <a:t>（塗装）</a:t>
              </a:r>
            </a:p>
          </p:txBody>
        </p:sp>
        <p:sp>
          <p:nvSpPr>
            <p:cNvPr id="89" name="Text Box 671"/>
            <p:cNvSpPr txBox="1">
              <a:spLocks noChangeArrowheads="1"/>
            </p:cNvSpPr>
            <p:nvPr/>
          </p:nvSpPr>
          <p:spPr bwMode="auto">
            <a:xfrm>
              <a:off x="-1715263" y="5069306"/>
              <a:ext cx="922699" cy="76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000000"/>
                  </a:solidFill>
                  <a:latin typeface="ＭＳ Ｐゴシック" pitchFamily="50" charset="-128"/>
                </a:rPr>
                <a:t>（ロック機構付・バリアフリー仕様）</a:t>
              </a:r>
            </a:p>
          </p:txBody>
        </p:sp>
        <p:sp>
          <p:nvSpPr>
            <p:cNvPr id="90" name="Rectangle 14"/>
            <p:cNvSpPr>
              <a:spLocks noChangeArrowheads="1"/>
            </p:cNvSpPr>
            <p:nvPr/>
          </p:nvSpPr>
          <p:spPr bwMode="auto">
            <a:xfrm>
              <a:off x="-1784543" y="4826008"/>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91" name="Rectangle 24"/>
            <p:cNvSpPr>
              <a:spLocks noChangeArrowheads="1"/>
            </p:cNvSpPr>
            <p:nvPr/>
          </p:nvSpPr>
          <p:spPr bwMode="auto">
            <a:xfrm>
              <a:off x="-1784543" y="4826008"/>
              <a:ext cx="1540800"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j-ea"/>
                  <a:ea typeface="+mj-ea"/>
                </a:rPr>
                <a:t>フラットドアストッパー</a:t>
              </a:r>
              <a:endParaRPr lang="en-US" altLang="ja-JP" sz="800" dirty="0">
                <a:solidFill>
                  <a:schemeClr val="bg1"/>
                </a:solidFill>
                <a:latin typeface="+mj-ea"/>
                <a:ea typeface="+mj-ea"/>
              </a:endParaRPr>
            </a:p>
          </p:txBody>
        </p:sp>
        <p:pic>
          <p:nvPicPr>
            <p:cNvPr id="92" name="図 9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2863" y="5920371"/>
              <a:ext cx="252000" cy="351877"/>
            </a:xfrm>
            <a:prstGeom prst="rect">
              <a:avLst/>
            </a:prstGeom>
          </p:spPr>
        </p:pic>
        <p:pic>
          <p:nvPicPr>
            <p:cNvPr id="93" name="図 9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2863" y="6326457"/>
              <a:ext cx="252000" cy="156715"/>
            </a:xfrm>
            <a:prstGeom prst="rect">
              <a:avLst/>
            </a:prstGeom>
          </p:spPr>
        </p:pic>
        <p:sp>
          <p:nvSpPr>
            <p:cNvPr id="94" name="Text Box 683"/>
            <p:cNvSpPr txBox="1">
              <a:spLocks noChangeArrowheads="1"/>
            </p:cNvSpPr>
            <p:nvPr/>
          </p:nvSpPr>
          <p:spPr bwMode="auto">
            <a:xfrm>
              <a:off x="-1680338" y="5719912"/>
              <a:ext cx="347852"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fontAlgn="base">
                <a:spcBef>
                  <a:spcPct val="0"/>
                </a:spcBef>
                <a:spcAft>
                  <a:spcPct val="0"/>
                </a:spcAft>
              </a:pPr>
              <a:r>
                <a:rPr lang="ja-JP" altLang="en-US" sz="500" b="1" dirty="0">
                  <a:solidFill>
                    <a:srgbClr val="FFFFFF"/>
                  </a:solidFill>
                  <a:latin typeface="Times New Roman" pitchFamily="18" charset="0"/>
                </a:rPr>
                <a:t>自動ロック式</a:t>
              </a:r>
            </a:p>
          </p:txBody>
        </p:sp>
      </p:grpSp>
      <p:grpSp>
        <p:nvGrpSpPr>
          <p:cNvPr id="95" name="グループ化 94"/>
          <p:cNvGrpSpPr/>
          <p:nvPr/>
        </p:nvGrpSpPr>
        <p:grpSpPr>
          <a:xfrm>
            <a:off x="4994475" y="4722962"/>
            <a:ext cx="1540800" cy="1944000"/>
            <a:chOff x="-1784543" y="4826008"/>
            <a:chExt cx="1540800" cy="1943616"/>
          </a:xfrm>
        </p:grpSpPr>
        <p:pic>
          <p:nvPicPr>
            <p:cNvPr id="96" name="図 95"/>
            <p:cNvPicPr>
              <a:picLocks noChangeAspect="1"/>
            </p:cNvPicPr>
            <p:nvPr/>
          </p:nvPicPr>
          <p:blipFill rotWithShape="1">
            <a:blip r:embed="rId11">
              <a:extLst>
                <a:ext uri="{28A0092B-C50C-407E-A947-70E740481C1C}">
                  <a14:useLocalDpi xmlns:a14="http://schemas.microsoft.com/office/drawing/2010/main" val="0"/>
                </a:ext>
              </a:extLst>
            </a:blip>
            <a:srcRect b="30"/>
            <a:stretch/>
          </p:blipFill>
          <p:spPr>
            <a:xfrm>
              <a:off x="-1715263" y="5933667"/>
              <a:ext cx="485408" cy="719639"/>
            </a:xfrm>
            <a:prstGeom prst="rect">
              <a:avLst/>
            </a:prstGeom>
          </p:spPr>
        </p:pic>
        <p:pic>
          <p:nvPicPr>
            <p:cNvPr id="97" name="図 96"/>
            <p:cNvPicPr>
              <a:picLocks noChangeAspect="1"/>
            </p:cNvPicPr>
            <p:nvPr/>
          </p:nvPicPr>
          <p:blipFill rotWithShape="1">
            <a:blip r:embed="rId4">
              <a:extLst>
                <a:ext uri="{28A0092B-C50C-407E-A947-70E740481C1C}">
                  <a14:useLocalDpi xmlns:a14="http://schemas.microsoft.com/office/drawing/2010/main" val="0"/>
                </a:ext>
              </a:extLst>
            </a:blip>
            <a:srcRect r="15" b="8896"/>
            <a:stretch/>
          </p:blipFill>
          <p:spPr>
            <a:xfrm>
              <a:off x="-1715263" y="5173216"/>
              <a:ext cx="1396800" cy="656073"/>
            </a:xfrm>
            <a:prstGeom prst="rect">
              <a:avLst/>
            </a:prstGeom>
          </p:spPr>
        </p:pic>
        <p:pic>
          <p:nvPicPr>
            <p:cNvPr id="98" name="図 9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5651" y="6062895"/>
              <a:ext cx="252000" cy="343333"/>
            </a:xfrm>
            <a:prstGeom prst="rect">
              <a:avLst/>
            </a:prstGeom>
          </p:spPr>
        </p:pic>
        <p:sp>
          <p:nvSpPr>
            <p:cNvPr id="99" name="正方形/長方形 98"/>
            <p:cNvSpPr/>
            <p:nvPr/>
          </p:nvSpPr>
          <p:spPr>
            <a:xfrm>
              <a:off x="-1113996" y="6422474"/>
              <a:ext cx="368691" cy="76944"/>
            </a:xfrm>
            <a:prstGeom prst="rect">
              <a:avLst/>
            </a:prstGeom>
          </p:spPr>
          <p:txBody>
            <a:bodyPr wrap="none" lIns="0" tIns="0" rIns="0" bIns="0">
              <a:spAutoFit/>
            </a:bodyPr>
            <a:lstStyle/>
            <a:p>
              <a:pPr algn="ctr"/>
              <a:r>
                <a:rPr lang="ja-JP" altLang="en-US" sz="500" dirty="0"/>
                <a:t>単色グレー色</a:t>
              </a:r>
            </a:p>
          </p:txBody>
        </p:sp>
        <p:sp>
          <p:nvSpPr>
            <p:cNvPr id="100" name="Text Box 671"/>
            <p:cNvSpPr txBox="1">
              <a:spLocks noChangeArrowheads="1"/>
            </p:cNvSpPr>
            <p:nvPr/>
          </p:nvSpPr>
          <p:spPr bwMode="auto">
            <a:xfrm>
              <a:off x="-1715263" y="5069306"/>
              <a:ext cx="922699" cy="76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000000"/>
                  </a:solidFill>
                  <a:latin typeface="ＭＳ Ｐゴシック" pitchFamily="50" charset="-128"/>
                </a:rPr>
                <a:t>（ロック機構付・バリアフリー仕様）</a:t>
              </a:r>
            </a:p>
          </p:txBody>
        </p:sp>
        <p:sp>
          <p:nvSpPr>
            <p:cNvPr id="101" name="Rectangle 14"/>
            <p:cNvSpPr>
              <a:spLocks noChangeArrowheads="1"/>
            </p:cNvSpPr>
            <p:nvPr/>
          </p:nvSpPr>
          <p:spPr bwMode="auto">
            <a:xfrm>
              <a:off x="-1784543" y="4826008"/>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102" name="Rectangle 24"/>
            <p:cNvSpPr>
              <a:spLocks noChangeArrowheads="1"/>
            </p:cNvSpPr>
            <p:nvPr/>
          </p:nvSpPr>
          <p:spPr bwMode="auto">
            <a:xfrm>
              <a:off x="-1784543" y="4826008"/>
              <a:ext cx="1540800"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j-ea"/>
                  <a:ea typeface="+mj-ea"/>
                </a:rPr>
                <a:t>埋め込みドアストッパー</a:t>
              </a:r>
              <a:r>
                <a:rPr lang="ja-JP" altLang="en-US" sz="600" dirty="0">
                  <a:solidFill>
                    <a:schemeClr val="bg1"/>
                  </a:solidFill>
                  <a:latin typeface="+mj-ea"/>
                  <a:ea typeface="+mj-ea"/>
                </a:rPr>
                <a:t>（Ｕオーダー）</a:t>
              </a:r>
              <a:endParaRPr lang="en-US" altLang="ja-JP" sz="600" dirty="0">
                <a:solidFill>
                  <a:schemeClr val="bg1"/>
                </a:solidFill>
                <a:latin typeface="+mj-ea"/>
                <a:ea typeface="+mj-ea"/>
              </a:endParaRPr>
            </a:p>
          </p:txBody>
        </p:sp>
        <p:sp>
          <p:nvSpPr>
            <p:cNvPr id="103" name="Text Box 683"/>
            <p:cNvSpPr txBox="1">
              <a:spLocks noChangeArrowheads="1"/>
            </p:cNvSpPr>
            <p:nvPr/>
          </p:nvSpPr>
          <p:spPr bwMode="auto">
            <a:xfrm>
              <a:off x="-1680338" y="5719912"/>
              <a:ext cx="347852"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fontAlgn="base">
                <a:spcBef>
                  <a:spcPct val="0"/>
                </a:spcBef>
                <a:spcAft>
                  <a:spcPct val="0"/>
                </a:spcAft>
              </a:pPr>
              <a:r>
                <a:rPr lang="ja-JP" altLang="en-US" sz="500" b="1" dirty="0">
                  <a:solidFill>
                    <a:srgbClr val="FFFFFF"/>
                  </a:solidFill>
                  <a:latin typeface="Times New Roman" pitchFamily="18" charset="0"/>
                </a:rPr>
                <a:t>手動ロック式</a:t>
              </a:r>
            </a:p>
          </p:txBody>
        </p:sp>
        <p:pic>
          <p:nvPicPr>
            <p:cNvPr id="104" name="図 10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9955" y="6254613"/>
              <a:ext cx="252000" cy="151615"/>
            </a:xfrm>
            <a:prstGeom prst="rect">
              <a:avLst/>
            </a:prstGeom>
          </p:spPr>
        </p:pic>
        <p:sp>
          <p:nvSpPr>
            <p:cNvPr id="105" name="正方形/長方形 104"/>
            <p:cNvSpPr/>
            <p:nvPr/>
          </p:nvSpPr>
          <p:spPr>
            <a:xfrm>
              <a:off x="-629446" y="6422474"/>
              <a:ext cx="310983" cy="230832"/>
            </a:xfrm>
            <a:prstGeom prst="rect">
              <a:avLst/>
            </a:prstGeom>
          </p:spPr>
          <p:txBody>
            <a:bodyPr wrap="none" lIns="0" tIns="0" rIns="0" bIns="0">
              <a:spAutoFit/>
            </a:bodyPr>
            <a:lstStyle/>
            <a:p>
              <a:pPr algn="ctr"/>
              <a:r>
                <a:rPr lang="ja-JP" altLang="en-US" sz="500" dirty="0"/>
                <a:t>サテン</a:t>
              </a:r>
              <a:endParaRPr lang="en-US" altLang="ja-JP" sz="500" dirty="0"/>
            </a:p>
            <a:p>
              <a:pPr algn="ctr"/>
              <a:r>
                <a:rPr lang="ja-JP" altLang="en-US" sz="500" dirty="0"/>
                <a:t>シルバー色</a:t>
              </a:r>
              <a:endParaRPr lang="en-US" altLang="ja-JP" sz="500" dirty="0"/>
            </a:p>
            <a:p>
              <a:pPr algn="ctr"/>
              <a:r>
                <a:rPr lang="ja-JP" altLang="en-US" sz="500" dirty="0"/>
                <a:t>（塗装）</a:t>
              </a:r>
            </a:p>
          </p:txBody>
        </p:sp>
      </p:grpSp>
      <p:grpSp>
        <p:nvGrpSpPr>
          <p:cNvPr id="106" name="グループ化 105"/>
          <p:cNvGrpSpPr/>
          <p:nvPr/>
        </p:nvGrpSpPr>
        <p:grpSpPr>
          <a:xfrm>
            <a:off x="3377836" y="1695386"/>
            <a:ext cx="1540800" cy="936000"/>
            <a:chOff x="3377836" y="1695386"/>
            <a:chExt cx="1540800" cy="936000"/>
          </a:xfrm>
        </p:grpSpPr>
        <p:sp>
          <p:nvSpPr>
            <p:cNvPr id="107" name="Text Box 671"/>
            <p:cNvSpPr txBox="1">
              <a:spLocks noChangeArrowheads="1"/>
            </p:cNvSpPr>
            <p:nvPr/>
          </p:nvSpPr>
          <p:spPr bwMode="auto">
            <a:xfrm>
              <a:off x="3450910" y="1888625"/>
              <a:ext cx="1312229" cy="76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000000"/>
                  </a:solidFill>
                  <a:latin typeface="ＭＳ Ｐゴシック" pitchFamily="50" charset="-128"/>
                </a:rPr>
                <a:t>（ロック機構付・バリアフリー仕様）　自動ロック式</a:t>
              </a:r>
            </a:p>
          </p:txBody>
        </p:sp>
        <p:sp>
          <p:nvSpPr>
            <p:cNvPr id="108" name="Rectangle 84"/>
            <p:cNvSpPr>
              <a:spLocks noChangeArrowheads="1"/>
            </p:cNvSpPr>
            <p:nvPr/>
          </p:nvSpPr>
          <p:spPr bwMode="auto">
            <a:xfrm>
              <a:off x="3377836" y="1695387"/>
              <a:ext cx="1540800" cy="125412"/>
            </a:xfrm>
            <a:prstGeom prst="rect">
              <a:avLst/>
            </a:prstGeom>
            <a:solidFill>
              <a:srgbClr val="4D4D4D"/>
            </a:solidFill>
            <a:ln w="6350">
              <a:solidFill>
                <a:srgbClr val="4D4D4D"/>
              </a:solidFill>
              <a:miter lim="800000"/>
              <a:headEnd/>
              <a:tailEnd/>
            </a:ln>
          </p:spPr>
          <p:txBody>
            <a:bodyPr wrap="none" lIns="91427" tIns="0" rIns="91427" bIns="0" anchor="ctr"/>
            <a:lstStyle/>
            <a:p>
              <a:pPr>
                <a:spcBef>
                  <a:spcPct val="50000"/>
                </a:spcBef>
              </a:pPr>
              <a:r>
                <a:rPr lang="ja-JP" altLang="en-US" sz="800" dirty="0">
                  <a:solidFill>
                    <a:prstClr val="white"/>
                  </a:solidFill>
                  <a:latin typeface="ＭＳ Ｐゴシック" pitchFamily="50" charset="-128"/>
                </a:rPr>
                <a:t>フラットドアストッパー</a:t>
              </a:r>
            </a:p>
          </p:txBody>
        </p:sp>
        <p:sp>
          <p:nvSpPr>
            <p:cNvPr id="109" name="Rectangle 14"/>
            <p:cNvSpPr>
              <a:spLocks noChangeArrowheads="1"/>
            </p:cNvSpPr>
            <p:nvPr/>
          </p:nvSpPr>
          <p:spPr bwMode="auto">
            <a:xfrm>
              <a:off x="3377836" y="1695386"/>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nvGrpSpPr>
            <p:cNvPr id="110" name="グループ化 109"/>
            <p:cNvGrpSpPr/>
            <p:nvPr/>
          </p:nvGrpSpPr>
          <p:grpSpPr>
            <a:xfrm>
              <a:off x="3629655" y="2037600"/>
              <a:ext cx="1037163" cy="520622"/>
              <a:chOff x="3450910" y="2037600"/>
              <a:chExt cx="1037163" cy="520622"/>
            </a:xfrm>
          </p:grpSpPr>
          <p:grpSp>
            <p:nvGrpSpPr>
              <p:cNvPr id="111" name="グループ化 110"/>
              <p:cNvGrpSpPr/>
              <p:nvPr/>
            </p:nvGrpSpPr>
            <p:grpSpPr>
              <a:xfrm>
                <a:off x="3450910" y="2037600"/>
                <a:ext cx="252000" cy="520622"/>
                <a:chOff x="4667710" y="1953025"/>
                <a:chExt cx="252000" cy="520622"/>
              </a:xfrm>
            </p:grpSpPr>
            <p:pic>
              <p:nvPicPr>
                <p:cNvPr id="113" name="図 1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7710" y="1953025"/>
                  <a:ext cx="252000" cy="351877"/>
                </a:xfrm>
                <a:prstGeom prst="rect">
                  <a:avLst/>
                </a:prstGeom>
              </p:spPr>
            </p:pic>
            <p:pic>
              <p:nvPicPr>
                <p:cNvPr id="114" name="図 1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67710" y="2316933"/>
                  <a:ext cx="252000" cy="156714"/>
                </a:xfrm>
                <a:prstGeom prst="rect">
                  <a:avLst/>
                </a:prstGeom>
              </p:spPr>
            </p:pic>
          </p:grpSp>
          <p:sp>
            <p:nvSpPr>
              <p:cNvPr id="112" name="正方形/長方形 111"/>
              <p:cNvSpPr/>
              <p:nvPr/>
            </p:nvSpPr>
            <p:spPr>
              <a:xfrm>
                <a:off x="3808400" y="2481278"/>
                <a:ext cx="679673" cy="76944"/>
              </a:xfrm>
              <a:prstGeom prst="rect">
                <a:avLst/>
              </a:prstGeom>
            </p:spPr>
            <p:txBody>
              <a:bodyPr wrap="none" lIns="0" tIns="0" rIns="0" bIns="0">
                <a:spAutoFit/>
              </a:bodyPr>
              <a:lstStyle/>
              <a:p>
                <a:r>
                  <a:rPr lang="ja-JP" altLang="en-US" sz="500" dirty="0"/>
                  <a:t>サテンシルバー色（塗装）</a:t>
                </a:r>
              </a:p>
            </p:txBody>
          </p:sp>
        </p:grpSp>
      </p:grpSp>
      <p:grpSp>
        <p:nvGrpSpPr>
          <p:cNvPr id="1024" name="グループ化 1023"/>
          <p:cNvGrpSpPr/>
          <p:nvPr/>
        </p:nvGrpSpPr>
        <p:grpSpPr>
          <a:xfrm>
            <a:off x="150813" y="1712154"/>
            <a:ext cx="1540800" cy="936000"/>
            <a:chOff x="150813" y="1712154"/>
            <a:chExt cx="1540800" cy="936000"/>
          </a:xfrm>
        </p:grpSpPr>
        <p:sp>
          <p:nvSpPr>
            <p:cNvPr id="16" name="Text Box 671"/>
            <p:cNvSpPr txBox="1">
              <a:spLocks noChangeArrowheads="1"/>
            </p:cNvSpPr>
            <p:nvPr/>
          </p:nvSpPr>
          <p:spPr bwMode="auto">
            <a:xfrm>
              <a:off x="223887" y="1878353"/>
              <a:ext cx="1312229" cy="76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000000"/>
                  </a:solidFill>
                  <a:latin typeface="ＭＳ Ｐゴシック" pitchFamily="50" charset="-128"/>
                </a:rPr>
                <a:t>（ロック機構付・バリアフリー仕様）　手動ロック式</a:t>
              </a:r>
            </a:p>
          </p:txBody>
        </p:sp>
        <p:sp>
          <p:nvSpPr>
            <p:cNvPr id="17" name="Rectangle 84"/>
            <p:cNvSpPr>
              <a:spLocks noChangeArrowheads="1"/>
            </p:cNvSpPr>
            <p:nvPr/>
          </p:nvSpPr>
          <p:spPr bwMode="auto">
            <a:xfrm>
              <a:off x="150813" y="1712155"/>
              <a:ext cx="1540800" cy="125412"/>
            </a:xfrm>
            <a:prstGeom prst="rect">
              <a:avLst/>
            </a:prstGeom>
            <a:solidFill>
              <a:srgbClr val="4D4D4D"/>
            </a:solidFill>
            <a:ln w="6350">
              <a:solidFill>
                <a:srgbClr val="4D4D4D"/>
              </a:solidFill>
              <a:miter lim="800000"/>
              <a:headEnd/>
              <a:tailEnd/>
            </a:ln>
          </p:spPr>
          <p:txBody>
            <a:bodyPr wrap="none" lIns="91427" tIns="0" rIns="91427" bIns="0" anchor="ctr"/>
            <a:lstStyle/>
            <a:p>
              <a:pPr>
                <a:spcBef>
                  <a:spcPct val="50000"/>
                </a:spcBef>
              </a:pPr>
              <a:r>
                <a:rPr lang="ja-JP" altLang="en-US" sz="800" dirty="0">
                  <a:solidFill>
                    <a:prstClr val="white"/>
                  </a:solidFill>
                  <a:latin typeface="ＭＳ Ｐゴシック" pitchFamily="50" charset="-128"/>
                </a:rPr>
                <a:t>フラットドアストッパー</a:t>
              </a:r>
            </a:p>
          </p:txBody>
        </p:sp>
        <p:sp>
          <p:nvSpPr>
            <p:cNvPr id="18" name="Rectangle 14"/>
            <p:cNvSpPr>
              <a:spLocks noChangeArrowheads="1"/>
            </p:cNvSpPr>
            <p:nvPr/>
          </p:nvSpPr>
          <p:spPr bwMode="auto">
            <a:xfrm>
              <a:off x="150813" y="1712154"/>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21" name="正方形/長方形 20"/>
            <p:cNvSpPr/>
            <p:nvPr/>
          </p:nvSpPr>
          <p:spPr>
            <a:xfrm>
              <a:off x="545435" y="2459574"/>
              <a:ext cx="288541" cy="153888"/>
            </a:xfrm>
            <a:prstGeom prst="rect">
              <a:avLst/>
            </a:prstGeom>
          </p:spPr>
          <p:txBody>
            <a:bodyPr wrap="none" lIns="0" tIns="0" rIns="0" bIns="0">
              <a:spAutoFit/>
            </a:bodyPr>
            <a:lstStyle/>
            <a:p>
              <a:pPr algn="ctr"/>
              <a:r>
                <a:rPr lang="ja-JP" altLang="en-US" sz="500" dirty="0"/>
                <a:t>ダーク</a:t>
              </a:r>
              <a:endParaRPr lang="en-US" altLang="ja-JP" sz="500" dirty="0"/>
            </a:p>
            <a:p>
              <a:pPr algn="ctr"/>
              <a:r>
                <a:rPr lang="ja-JP" altLang="en-US" sz="500" dirty="0"/>
                <a:t>ブラウン色</a:t>
              </a:r>
            </a:p>
          </p:txBody>
        </p:sp>
        <p:sp>
          <p:nvSpPr>
            <p:cNvPr id="24" name="正方形/長方形 23"/>
            <p:cNvSpPr/>
            <p:nvPr/>
          </p:nvSpPr>
          <p:spPr>
            <a:xfrm>
              <a:off x="942570" y="2459574"/>
              <a:ext cx="288541" cy="153888"/>
            </a:xfrm>
            <a:prstGeom prst="rect">
              <a:avLst/>
            </a:prstGeom>
          </p:spPr>
          <p:txBody>
            <a:bodyPr wrap="none" lIns="0" tIns="0" rIns="0" bIns="0">
              <a:spAutoFit/>
            </a:bodyPr>
            <a:lstStyle/>
            <a:p>
              <a:pPr algn="ctr"/>
              <a:r>
                <a:rPr lang="ja-JP" altLang="en-US" sz="500" dirty="0"/>
                <a:t>ライト</a:t>
              </a:r>
              <a:endParaRPr lang="en-US" altLang="ja-JP" sz="500" dirty="0"/>
            </a:p>
            <a:p>
              <a:pPr algn="ctr"/>
              <a:r>
                <a:rPr lang="ja-JP" altLang="en-US" sz="500" dirty="0"/>
                <a:t>ブラウン色</a:t>
              </a:r>
            </a:p>
          </p:txBody>
        </p:sp>
        <p:sp>
          <p:nvSpPr>
            <p:cNvPr id="27" name="正方形/長方形 26"/>
            <p:cNvSpPr/>
            <p:nvPr/>
          </p:nvSpPr>
          <p:spPr>
            <a:xfrm>
              <a:off x="1341764" y="2459574"/>
              <a:ext cx="278923" cy="76944"/>
            </a:xfrm>
            <a:prstGeom prst="rect">
              <a:avLst/>
            </a:prstGeom>
          </p:spPr>
          <p:txBody>
            <a:bodyPr wrap="none" lIns="0" tIns="0" rIns="0" bIns="0">
              <a:spAutoFit/>
            </a:bodyPr>
            <a:lstStyle/>
            <a:p>
              <a:pPr algn="ctr"/>
              <a:r>
                <a:rPr lang="ja-JP" altLang="en-US" sz="500" dirty="0"/>
                <a:t>ホワイト色</a:t>
              </a:r>
            </a:p>
          </p:txBody>
        </p:sp>
        <p:grpSp>
          <p:nvGrpSpPr>
            <p:cNvPr id="116" name="グループ化 115"/>
            <p:cNvGrpSpPr/>
            <p:nvPr/>
          </p:nvGrpSpPr>
          <p:grpSpPr>
            <a:xfrm>
              <a:off x="269590" y="1985063"/>
              <a:ext cx="1261132" cy="456949"/>
              <a:chOff x="220093" y="1994646"/>
              <a:chExt cx="1373671" cy="497726"/>
            </a:xfrm>
          </p:grpSpPr>
          <p:pic>
            <p:nvPicPr>
              <p:cNvPr id="19" name="図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3744" y="2333978"/>
                <a:ext cx="252000" cy="156521"/>
              </a:xfrm>
              <a:prstGeom prst="rect">
                <a:avLst/>
              </a:prstGeom>
            </p:spPr>
          </p:pic>
          <p:pic>
            <p:nvPicPr>
              <p:cNvPr id="20" name="図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3983" y="1994646"/>
                <a:ext cx="252000" cy="327024"/>
              </a:xfrm>
              <a:prstGeom prst="rect">
                <a:avLst/>
              </a:prstGeom>
            </p:spPr>
          </p:pic>
          <p:pic>
            <p:nvPicPr>
              <p:cNvPr id="22" name="図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41" y="2333629"/>
                <a:ext cx="252000" cy="157010"/>
              </a:xfrm>
              <a:prstGeom prst="rect">
                <a:avLst/>
              </a:prstGeom>
            </p:spPr>
          </p:pic>
          <p:pic>
            <p:nvPicPr>
              <p:cNvPr id="23" name="図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7873" y="1994646"/>
                <a:ext cx="252000" cy="327024"/>
              </a:xfrm>
              <a:prstGeom prst="rect">
                <a:avLst/>
              </a:prstGeom>
            </p:spPr>
          </p:pic>
          <p:pic>
            <p:nvPicPr>
              <p:cNvPr id="25" name="図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41764" y="2334190"/>
                <a:ext cx="252000" cy="156225"/>
              </a:xfrm>
              <a:prstGeom prst="rect">
                <a:avLst/>
              </a:prstGeom>
            </p:spPr>
          </p:pic>
          <p:pic>
            <p:nvPicPr>
              <p:cNvPr id="26" name="図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41764" y="1994646"/>
                <a:ext cx="252000" cy="327024"/>
              </a:xfrm>
              <a:prstGeom prst="rect">
                <a:avLst/>
              </a:prstGeom>
            </p:spPr>
          </p:pic>
          <p:pic>
            <p:nvPicPr>
              <p:cNvPr id="1026" name="Picture 2" descr="http://www2.panasonic.biz/es/sumai/gazou/bicon/CA171AHND-PA0050413_01.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0093" y="2007508"/>
                <a:ext cx="252000" cy="3229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2.panasonic.biz/es/sumai/gazou/bicon/CA171AHND-PA0050413_02.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4620" y="2333978"/>
                <a:ext cx="249452" cy="158394"/>
              </a:xfrm>
              <a:prstGeom prst="rect">
                <a:avLst/>
              </a:prstGeom>
              <a:noFill/>
              <a:extLst>
                <a:ext uri="{909E8E84-426E-40DD-AFC4-6F175D3DCCD1}">
                  <a14:hiddenFill xmlns:a14="http://schemas.microsoft.com/office/drawing/2010/main">
                    <a:solidFill>
                      <a:srgbClr val="FFFFFF"/>
                    </a:solidFill>
                  </a14:hiddenFill>
                </a:ext>
              </a:extLst>
            </p:spPr>
          </p:pic>
        </p:grpSp>
        <p:sp>
          <p:nvSpPr>
            <p:cNvPr id="119" name="正方形/長方形 118"/>
            <p:cNvSpPr/>
            <p:nvPr/>
          </p:nvSpPr>
          <p:spPr>
            <a:xfrm>
              <a:off x="245640" y="2459574"/>
              <a:ext cx="269304" cy="76944"/>
            </a:xfrm>
            <a:prstGeom prst="rect">
              <a:avLst/>
            </a:prstGeom>
          </p:spPr>
          <p:txBody>
            <a:bodyPr wrap="none" lIns="0" tIns="0" rIns="0" bIns="0">
              <a:spAutoFit/>
            </a:bodyPr>
            <a:lstStyle/>
            <a:p>
              <a:pPr algn="ctr"/>
              <a:r>
                <a:rPr lang="ja-JP" altLang="en-US" sz="500" dirty="0"/>
                <a:t>ブラック色</a:t>
              </a:r>
            </a:p>
          </p:txBody>
        </p:sp>
      </p:grpSp>
      <p:grpSp>
        <p:nvGrpSpPr>
          <p:cNvPr id="118" name="グループ化 117"/>
          <p:cNvGrpSpPr/>
          <p:nvPr/>
        </p:nvGrpSpPr>
        <p:grpSpPr>
          <a:xfrm>
            <a:off x="159006" y="4722962"/>
            <a:ext cx="1540800" cy="1944000"/>
            <a:chOff x="150813" y="4722962"/>
            <a:chExt cx="1540800" cy="1944000"/>
          </a:xfrm>
        </p:grpSpPr>
        <p:pic>
          <p:nvPicPr>
            <p:cNvPr id="63" name="図 62"/>
            <p:cNvPicPr>
              <a:picLocks noChangeAspect="1"/>
            </p:cNvPicPr>
            <p:nvPr/>
          </p:nvPicPr>
          <p:blipFill rotWithShape="1">
            <a:blip r:embed="rId7">
              <a:extLst>
                <a:ext uri="{28A0092B-C50C-407E-A947-70E740481C1C}">
                  <a14:useLocalDpi xmlns:a14="http://schemas.microsoft.com/office/drawing/2010/main" val="0"/>
                </a:ext>
              </a:extLst>
            </a:blip>
            <a:stretch/>
          </p:blipFill>
          <p:spPr>
            <a:xfrm>
              <a:off x="220093" y="5070239"/>
              <a:ext cx="1396800" cy="648796"/>
            </a:xfrm>
            <a:prstGeom prst="rect">
              <a:avLst/>
            </a:prstGeom>
          </p:spPr>
        </p:pic>
        <p:sp>
          <p:nvSpPr>
            <p:cNvPr id="64" name="Text Box 671"/>
            <p:cNvSpPr txBox="1">
              <a:spLocks noChangeArrowheads="1"/>
            </p:cNvSpPr>
            <p:nvPr/>
          </p:nvSpPr>
          <p:spPr bwMode="auto">
            <a:xfrm>
              <a:off x="220093" y="4966308"/>
              <a:ext cx="922699" cy="7695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000000"/>
                  </a:solidFill>
                  <a:latin typeface="ＭＳ Ｐゴシック" pitchFamily="50" charset="-128"/>
                </a:rPr>
                <a:t>（ロック機構付・バリアフリー仕様）</a:t>
              </a:r>
            </a:p>
          </p:txBody>
        </p:sp>
        <p:sp>
          <p:nvSpPr>
            <p:cNvPr id="74" name="Rectangle 14"/>
            <p:cNvSpPr>
              <a:spLocks noChangeArrowheads="1"/>
            </p:cNvSpPr>
            <p:nvPr/>
          </p:nvSpPr>
          <p:spPr bwMode="auto">
            <a:xfrm>
              <a:off x="150813" y="4722962"/>
              <a:ext cx="15408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75" name="Rectangle 24"/>
            <p:cNvSpPr>
              <a:spLocks noChangeArrowheads="1"/>
            </p:cNvSpPr>
            <p:nvPr/>
          </p:nvSpPr>
          <p:spPr bwMode="auto">
            <a:xfrm>
              <a:off x="150813" y="4722962"/>
              <a:ext cx="1540800" cy="126025"/>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j-ea"/>
                  <a:ea typeface="+mj-ea"/>
                </a:rPr>
                <a:t>フラットドアストッパー</a:t>
              </a:r>
              <a:endParaRPr lang="en-US" altLang="ja-JP" sz="800" dirty="0">
                <a:solidFill>
                  <a:schemeClr val="bg1"/>
                </a:solidFill>
                <a:latin typeface="+mj-ea"/>
                <a:ea typeface="+mj-ea"/>
              </a:endParaRPr>
            </a:p>
          </p:txBody>
        </p:sp>
        <p:sp>
          <p:nvSpPr>
            <p:cNvPr id="76" name="Text Box 275"/>
            <p:cNvSpPr txBox="1">
              <a:spLocks noChangeArrowheads="1"/>
            </p:cNvSpPr>
            <p:nvPr/>
          </p:nvSpPr>
          <p:spPr bwMode="auto">
            <a:xfrm>
              <a:off x="255018" y="5617043"/>
              <a:ext cx="347852" cy="7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solidFill>
                    <a:srgbClr val="FFFFFF"/>
                  </a:solidFill>
                  <a:latin typeface="Times New Roman" pitchFamily="18" charset="0"/>
                </a:rPr>
                <a:t>手動ロック式</a:t>
              </a:r>
            </a:p>
          </p:txBody>
        </p:sp>
        <p:grpSp>
          <p:nvGrpSpPr>
            <p:cNvPr id="117" name="グループ化 116"/>
            <p:cNvGrpSpPr/>
            <p:nvPr/>
          </p:nvGrpSpPr>
          <p:grpSpPr>
            <a:xfrm>
              <a:off x="255046" y="5876530"/>
              <a:ext cx="1375047" cy="628399"/>
              <a:chOff x="398040" y="2137463"/>
              <a:chExt cx="1375047" cy="628399"/>
            </a:xfrm>
          </p:grpSpPr>
          <p:sp>
            <p:nvSpPr>
              <p:cNvPr id="120" name="正方形/長方形 119"/>
              <p:cNvSpPr/>
              <p:nvPr/>
            </p:nvSpPr>
            <p:spPr>
              <a:xfrm>
                <a:off x="697835" y="2611974"/>
                <a:ext cx="288541" cy="153888"/>
              </a:xfrm>
              <a:prstGeom prst="rect">
                <a:avLst/>
              </a:prstGeom>
            </p:spPr>
            <p:txBody>
              <a:bodyPr wrap="none" lIns="0" tIns="0" rIns="0" bIns="0">
                <a:spAutoFit/>
              </a:bodyPr>
              <a:lstStyle/>
              <a:p>
                <a:pPr algn="ctr"/>
                <a:r>
                  <a:rPr lang="ja-JP" altLang="en-US" sz="500" dirty="0"/>
                  <a:t>ダーク</a:t>
                </a:r>
                <a:endParaRPr lang="en-US" altLang="ja-JP" sz="500" dirty="0"/>
              </a:p>
              <a:p>
                <a:pPr algn="ctr"/>
                <a:r>
                  <a:rPr lang="ja-JP" altLang="en-US" sz="500" dirty="0"/>
                  <a:t>ブラウン色</a:t>
                </a:r>
              </a:p>
            </p:txBody>
          </p:sp>
          <p:sp>
            <p:nvSpPr>
              <p:cNvPr id="121" name="正方形/長方形 120"/>
              <p:cNvSpPr/>
              <p:nvPr/>
            </p:nvSpPr>
            <p:spPr>
              <a:xfrm>
                <a:off x="1094970" y="2611974"/>
                <a:ext cx="288541" cy="153888"/>
              </a:xfrm>
              <a:prstGeom prst="rect">
                <a:avLst/>
              </a:prstGeom>
            </p:spPr>
            <p:txBody>
              <a:bodyPr wrap="none" lIns="0" tIns="0" rIns="0" bIns="0">
                <a:spAutoFit/>
              </a:bodyPr>
              <a:lstStyle/>
              <a:p>
                <a:pPr algn="ctr"/>
                <a:r>
                  <a:rPr lang="ja-JP" altLang="en-US" sz="500" dirty="0"/>
                  <a:t>ライト</a:t>
                </a:r>
                <a:endParaRPr lang="en-US" altLang="ja-JP" sz="500" dirty="0"/>
              </a:p>
              <a:p>
                <a:pPr algn="ctr"/>
                <a:r>
                  <a:rPr lang="ja-JP" altLang="en-US" sz="500" dirty="0"/>
                  <a:t>ブラウン色</a:t>
                </a:r>
              </a:p>
            </p:txBody>
          </p:sp>
          <p:sp>
            <p:nvSpPr>
              <p:cNvPr id="122" name="正方形/長方形 121"/>
              <p:cNvSpPr/>
              <p:nvPr/>
            </p:nvSpPr>
            <p:spPr>
              <a:xfrm>
                <a:off x="1494164" y="2611974"/>
                <a:ext cx="278923" cy="76944"/>
              </a:xfrm>
              <a:prstGeom prst="rect">
                <a:avLst/>
              </a:prstGeom>
            </p:spPr>
            <p:txBody>
              <a:bodyPr wrap="none" lIns="0" tIns="0" rIns="0" bIns="0">
                <a:spAutoFit/>
              </a:bodyPr>
              <a:lstStyle/>
              <a:p>
                <a:pPr algn="ctr"/>
                <a:r>
                  <a:rPr lang="ja-JP" altLang="en-US" sz="500" dirty="0"/>
                  <a:t>ホワイト色</a:t>
                </a:r>
              </a:p>
            </p:txBody>
          </p:sp>
          <p:grpSp>
            <p:nvGrpSpPr>
              <p:cNvPr id="123" name="グループ化 122"/>
              <p:cNvGrpSpPr/>
              <p:nvPr/>
            </p:nvGrpSpPr>
            <p:grpSpPr>
              <a:xfrm>
                <a:off x="421990" y="2137463"/>
                <a:ext cx="1261132" cy="456949"/>
                <a:chOff x="220093" y="1994646"/>
                <a:chExt cx="1373671" cy="497726"/>
              </a:xfrm>
            </p:grpSpPr>
            <p:pic>
              <p:nvPicPr>
                <p:cNvPr id="124" name="図 1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3744" y="2333978"/>
                  <a:ext cx="252000" cy="156521"/>
                </a:xfrm>
                <a:prstGeom prst="rect">
                  <a:avLst/>
                </a:prstGeom>
              </p:spPr>
            </p:pic>
            <p:pic>
              <p:nvPicPr>
                <p:cNvPr id="125" name="図 12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3983" y="1994646"/>
                  <a:ext cx="252000" cy="327024"/>
                </a:xfrm>
                <a:prstGeom prst="rect">
                  <a:avLst/>
                </a:prstGeom>
              </p:spPr>
            </p:pic>
            <p:pic>
              <p:nvPicPr>
                <p:cNvPr id="126" name="図 1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41" y="2333629"/>
                  <a:ext cx="252000" cy="157010"/>
                </a:xfrm>
                <a:prstGeom prst="rect">
                  <a:avLst/>
                </a:prstGeom>
              </p:spPr>
            </p:pic>
            <p:pic>
              <p:nvPicPr>
                <p:cNvPr id="127" name="図 1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7873" y="1994646"/>
                  <a:ext cx="252000" cy="327024"/>
                </a:xfrm>
                <a:prstGeom prst="rect">
                  <a:avLst/>
                </a:prstGeom>
              </p:spPr>
            </p:pic>
            <p:pic>
              <p:nvPicPr>
                <p:cNvPr id="128" name="図 12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41764" y="2334190"/>
                  <a:ext cx="252000" cy="156225"/>
                </a:xfrm>
                <a:prstGeom prst="rect">
                  <a:avLst/>
                </a:prstGeom>
              </p:spPr>
            </p:pic>
            <p:pic>
              <p:nvPicPr>
                <p:cNvPr id="129" name="図 12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41764" y="1994646"/>
                  <a:ext cx="252000" cy="327024"/>
                </a:xfrm>
                <a:prstGeom prst="rect">
                  <a:avLst/>
                </a:prstGeom>
              </p:spPr>
            </p:pic>
            <p:pic>
              <p:nvPicPr>
                <p:cNvPr id="130" name="Picture 2" descr="http://www2.panasonic.biz/es/sumai/gazou/bicon/CA171AHND-PA0050413_01.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0093" y="2007508"/>
                  <a:ext cx="252000" cy="322971"/>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http://www2.panasonic.biz/es/sumai/gazou/bicon/CA171AHND-PA0050413_02.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4620" y="2333978"/>
                  <a:ext cx="249452" cy="158394"/>
                </a:xfrm>
                <a:prstGeom prst="rect">
                  <a:avLst/>
                </a:prstGeom>
                <a:noFill/>
                <a:extLst>
                  <a:ext uri="{909E8E84-426E-40DD-AFC4-6F175D3DCCD1}">
                    <a14:hiddenFill xmlns:a14="http://schemas.microsoft.com/office/drawing/2010/main">
                      <a:solidFill>
                        <a:srgbClr val="FFFFFF"/>
                      </a:solidFill>
                    </a14:hiddenFill>
                  </a:ext>
                </a:extLst>
              </p:spPr>
            </p:pic>
          </p:grpSp>
          <p:sp>
            <p:nvSpPr>
              <p:cNvPr id="132" name="正方形/長方形 131"/>
              <p:cNvSpPr/>
              <p:nvPr/>
            </p:nvSpPr>
            <p:spPr>
              <a:xfrm>
                <a:off x="398040" y="2611974"/>
                <a:ext cx="269304" cy="76944"/>
              </a:xfrm>
              <a:prstGeom prst="rect">
                <a:avLst/>
              </a:prstGeom>
            </p:spPr>
            <p:txBody>
              <a:bodyPr wrap="none" lIns="0" tIns="0" rIns="0" bIns="0">
                <a:spAutoFit/>
              </a:bodyPr>
              <a:lstStyle/>
              <a:p>
                <a:pPr algn="ctr"/>
                <a:r>
                  <a:rPr lang="ja-JP" altLang="en-US" sz="500" dirty="0"/>
                  <a:t>ブラック色</a:t>
                </a:r>
              </a:p>
            </p:txBody>
          </p:sp>
        </p:grpSp>
      </p:grpSp>
      <p:grpSp>
        <p:nvGrpSpPr>
          <p:cNvPr id="1031" name="グループ化 1030"/>
          <p:cNvGrpSpPr/>
          <p:nvPr/>
        </p:nvGrpSpPr>
        <p:grpSpPr>
          <a:xfrm>
            <a:off x="6600594" y="1695386"/>
            <a:ext cx="1540800" cy="1944000"/>
            <a:chOff x="6600594" y="1695386"/>
            <a:chExt cx="1540800" cy="1944000"/>
          </a:xfrm>
        </p:grpSpPr>
        <p:grpSp>
          <p:nvGrpSpPr>
            <p:cNvPr id="155" name="グループ化 154"/>
            <p:cNvGrpSpPr/>
            <p:nvPr/>
          </p:nvGrpSpPr>
          <p:grpSpPr>
            <a:xfrm>
              <a:off x="6600594" y="1695386"/>
              <a:ext cx="1540800" cy="1944000"/>
              <a:chOff x="-5321011" y="729989"/>
              <a:chExt cx="1541874" cy="1943616"/>
            </a:xfrm>
          </p:grpSpPr>
          <p:sp>
            <p:nvSpPr>
              <p:cNvPr id="156" name="Rectangle 84"/>
              <p:cNvSpPr>
                <a:spLocks noChangeArrowheads="1"/>
              </p:cNvSpPr>
              <p:nvPr/>
            </p:nvSpPr>
            <p:spPr bwMode="auto">
              <a:xfrm>
                <a:off x="-5321011" y="729989"/>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ドアクローザー</a:t>
                </a:r>
                <a:r>
                  <a:rPr lang="ja-JP" altLang="en-US" sz="600" dirty="0">
                    <a:solidFill>
                      <a:prstClr val="white"/>
                    </a:solidFill>
                    <a:latin typeface="ＭＳ Ｐゴシック" pitchFamily="50" charset="-128"/>
                  </a:rPr>
                  <a:t>（ストップ機構あり）</a:t>
                </a:r>
              </a:p>
            </p:txBody>
          </p:sp>
          <p:sp>
            <p:nvSpPr>
              <p:cNvPr id="157" name="Rectangle 14"/>
              <p:cNvSpPr>
                <a:spLocks noChangeArrowheads="1"/>
              </p:cNvSpPr>
              <p:nvPr/>
            </p:nvSpPr>
            <p:spPr bwMode="auto">
              <a:xfrm>
                <a:off x="-5319937" y="729989"/>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pic>
          <p:nvPicPr>
            <p:cNvPr id="159" name="Picture 6" descr="http://www2.panasonic.biz/es/sumai/gazou/bicon/DA091AH7ND430.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50608" y="2120443"/>
              <a:ext cx="1175235" cy="453488"/>
            </a:xfrm>
            <a:prstGeom prst="rect">
              <a:avLst/>
            </a:prstGeom>
            <a:noFill/>
            <a:extLst>
              <a:ext uri="{909E8E84-426E-40DD-AFC4-6F175D3DCCD1}">
                <a14:hiddenFill xmlns:a14="http://schemas.microsoft.com/office/drawing/2010/main">
                  <a:solidFill>
                    <a:srgbClr val="FFFFFF"/>
                  </a:solidFill>
                </a14:hiddenFill>
              </a:ext>
            </a:extLst>
          </p:spPr>
        </p:pic>
        <p:grpSp>
          <p:nvGrpSpPr>
            <p:cNvPr id="1029" name="グループ化 1028"/>
            <p:cNvGrpSpPr/>
            <p:nvPr/>
          </p:nvGrpSpPr>
          <p:grpSpPr>
            <a:xfrm>
              <a:off x="6864063" y="2728852"/>
              <a:ext cx="950106" cy="833819"/>
              <a:chOff x="6597868" y="3427600"/>
              <a:chExt cx="720987" cy="632743"/>
            </a:xfrm>
          </p:grpSpPr>
          <p:pic>
            <p:nvPicPr>
              <p:cNvPr id="161" name="Picture 8" descr="http://www2.panasonic.biz/es/sumai/gazou/bicon/DA101AH4ND032.jpg"/>
              <p:cNvPicPr>
                <a:picLocks noChangeAspect="1" noChangeArrowheads="1"/>
              </p:cNvPicPr>
              <p:nvPr/>
            </p:nvPicPr>
            <p:blipFill rotWithShape="1">
              <a:blip r:embed="rId23">
                <a:extLst>
                  <a:ext uri="{28A0092B-C50C-407E-A947-70E740481C1C}">
                    <a14:useLocalDpi xmlns:a14="http://schemas.microsoft.com/office/drawing/2010/main" val="0"/>
                  </a:ext>
                </a:extLst>
              </a:blip>
              <a:srcRect t="71276" r="66166" b="24"/>
              <a:stretch/>
            </p:blipFill>
            <p:spPr bwMode="auto">
              <a:xfrm>
                <a:off x="6597868" y="3427600"/>
                <a:ext cx="350679" cy="222737"/>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8" descr="http://www2.panasonic.biz/es/sumai/gazou/bicon/DA101AH4ND032.jpg"/>
              <p:cNvPicPr>
                <a:picLocks noChangeAspect="1" noChangeArrowheads="1"/>
              </p:cNvPicPr>
              <p:nvPr/>
            </p:nvPicPr>
            <p:blipFill rotWithShape="1">
              <a:blip r:embed="rId23">
                <a:extLst>
                  <a:ext uri="{28A0092B-C50C-407E-A947-70E740481C1C}">
                    <a14:useLocalDpi xmlns:a14="http://schemas.microsoft.com/office/drawing/2010/main" val="0"/>
                  </a:ext>
                </a:extLst>
              </a:blip>
              <a:srcRect r="66166" b="71300"/>
              <a:stretch/>
            </p:blipFill>
            <p:spPr bwMode="auto">
              <a:xfrm>
                <a:off x="6964719" y="3427600"/>
                <a:ext cx="350679" cy="222738"/>
              </a:xfrm>
              <a:prstGeom prst="rect">
                <a:avLst/>
              </a:prstGeom>
              <a:noFill/>
              <a:extLst>
                <a:ext uri="{909E8E84-426E-40DD-AFC4-6F175D3DCCD1}">
                  <a14:hiddenFill xmlns:a14="http://schemas.microsoft.com/office/drawing/2010/main">
                    <a:solidFill>
                      <a:srgbClr val="FFFFFF"/>
                    </a:solidFill>
                  </a14:hiddenFill>
                </a:ext>
              </a:extLst>
            </p:spPr>
          </p:pic>
          <p:sp>
            <p:nvSpPr>
              <p:cNvPr id="165" name="正方形/長方形 164"/>
              <p:cNvSpPr/>
              <p:nvPr/>
            </p:nvSpPr>
            <p:spPr>
              <a:xfrm>
                <a:off x="6609922" y="3650338"/>
                <a:ext cx="338625" cy="76944"/>
              </a:xfrm>
              <a:prstGeom prst="rect">
                <a:avLst/>
              </a:prstGeom>
            </p:spPr>
            <p:txBody>
              <a:bodyPr wrap="square" lIns="0" tIns="0" rIns="0" bIns="0">
                <a:spAutoFit/>
              </a:bodyPr>
              <a:lstStyle/>
              <a:p>
                <a:pPr algn="ctr"/>
                <a:r>
                  <a:rPr lang="ja-JP" altLang="en-US" sz="500" dirty="0"/>
                  <a:t>ダーク色</a:t>
                </a:r>
              </a:p>
            </p:txBody>
          </p:sp>
          <p:grpSp>
            <p:nvGrpSpPr>
              <p:cNvPr id="1027" name="グループ化 1026"/>
              <p:cNvGrpSpPr/>
              <p:nvPr/>
            </p:nvGrpSpPr>
            <p:grpSpPr>
              <a:xfrm>
                <a:off x="6597868" y="3760661"/>
                <a:ext cx="720987" cy="299682"/>
                <a:chOff x="6809875" y="3817811"/>
                <a:chExt cx="720987" cy="299682"/>
              </a:xfrm>
            </p:grpSpPr>
            <p:pic>
              <p:nvPicPr>
                <p:cNvPr id="163" name="Picture 8" descr="http://www2.panasonic.biz/es/sumai/gazou/bicon/DA101AH4ND032.jpg"/>
                <p:cNvPicPr>
                  <a:picLocks noChangeAspect="1" noChangeArrowheads="1"/>
                </p:cNvPicPr>
                <p:nvPr/>
              </p:nvPicPr>
              <p:blipFill rotWithShape="1">
                <a:blip r:embed="rId23">
                  <a:extLst>
                    <a:ext uri="{28A0092B-C50C-407E-A947-70E740481C1C}">
                      <a14:useLocalDpi xmlns:a14="http://schemas.microsoft.com/office/drawing/2010/main" val="0"/>
                    </a:ext>
                  </a:extLst>
                </a:blip>
                <a:srcRect l="66000" b="71300"/>
                <a:stretch/>
              </p:blipFill>
              <p:spPr bwMode="auto">
                <a:xfrm>
                  <a:off x="6809875" y="3817811"/>
                  <a:ext cx="352407" cy="222738"/>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8" descr="http://www2.panasonic.biz/es/sumai/gazou/bicon/DA101AH4ND032.jpg"/>
                <p:cNvPicPr>
                  <a:picLocks noChangeAspect="1" noChangeArrowheads="1"/>
                </p:cNvPicPr>
                <p:nvPr/>
              </p:nvPicPr>
              <p:blipFill rotWithShape="1">
                <a:blip r:embed="rId23">
                  <a:extLst>
                    <a:ext uri="{28A0092B-C50C-407E-A947-70E740481C1C}">
                      <a14:useLocalDpi xmlns:a14="http://schemas.microsoft.com/office/drawing/2010/main" val="0"/>
                    </a:ext>
                  </a:extLst>
                </a:blip>
                <a:srcRect l="66000" t="71276" b="24"/>
                <a:stretch/>
              </p:blipFill>
              <p:spPr bwMode="auto">
                <a:xfrm>
                  <a:off x="7178455" y="3817811"/>
                  <a:ext cx="352407" cy="222737"/>
                </a:xfrm>
                <a:prstGeom prst="rect">
                  <a:avLst/>
                </a:prstGeom>
                <a:noFill/>
                <a:extLst>
                  <a:ext uri="{909E8E84-426E-40DD-AFC4-6F175D3DCCD1}">
                    <a14:hiddenFill xmlns:a14="http://schemas.microsoft.com/office/drawing/2010/main">
                      <a:solidFill>
                        <a:srgbClr val="FFFFFF"/>
                      </a:solidFill>
                    </a14:hiddenFill>
                  </a:ext>
                </a:extLst>
              </p:spPr>
            </p:pic>
            <p:sp>
              <p:nvSpPr>
                <p:cNvPr id="166" name="正方形/長方形 165"/>
                <p:cNvSpPr/>
                <p:nvPr/>
              </p:nvSpPr>
              <p:spPr>
                <a:xfrm>
                  <a:off x="6846063" y="4040549"/>
                  <a:ext cx="280029" cy="76944"/>
                </a:xfrm>
                <a:prstGeom prst="rect">
                  <a:avLst/>
                </a:prstGeom>
              </p:spPr>
              <p:txBody>
                <a:bodyPr wrap="square" lIns="0" tIns="0" rIns="0" bIns="0">
                  <a:spAutoFit/>
                </a:bodyPr>
                <a:lstStyle/>
                <a:p>
                  <a:pPr algn="ctr"/>
                  <a:r>
                    <a:rPr lang="ja-JP" altLang="en-US" sz="500" dirty="0"/>
                    <a:t>ライト色</a:t>
                  </a:r>
                </a:p>
              </p:txBody>
            </p:sp>
            <p:sp>
              <p:nvSpPr>
                <p:cNvPr id="167" name="正方形/長方形 166"/>
                <p:cNvSpPr/>
                <p:nvPr/>
              </p:nvSpPr>
              <p:spPr>
                <a:xfrm>
                  <a:off x="7215196" y="4040549"/>
                  <a:ext cx="278923" cy="76944"/>
                </a:xfrm>
                <a:prstGeom prst="rect">
                  <a:avLst/>
                </a:prstGeom>
              </p:spPr>
              <p:txBody>
                <a:bodyPr wrap="none" lIns="0" tIns="0" rIns="0" bIns="0">
                  <a:spAutoFit/>
                </a:bodyPr>
                <a:lstStyle/>
                <a:p>
                  <a:pPr algn="ctr"/>
                  <a:r>
                    <a:rPr lang="ja-JP" altLang="en-US" sz="500" dirty="0"/>
                    <a:t>ホワイト色</a:t>
                  </a:r>
                </a:p>
              </p:txBody>
            </p:sp>
          </p:grpSp>
          <p:sp>
            <p:nvSpPr>
              <p:cNvPr id="168" name="正方形/長方形 167"/>
              <p:cNvSpPr/>
              <p:nvPr/>
            </p:nvSpPr>
            <p:spPr>
              <a:xfrm>
                <a:off x="6974948" y="3650338"/>
                <a:ext cx="330220" cy="76944"/>
              </a:xfrm>
              <a:prstGeom prst="rect">
                <a:avLst/>
              </a:prstGeom>
            </p:spPr>
            <p:txBody>
              <a:bodyPr wrap="none" lIns="0" tIns="0" rIns="0" bIns="0">
                <a:spAutoFit/>
              </a:bodyPr>
              <a:lstStyle/>
              <a:p>
                <a:pPr algn="ctr"/>
                <a:r>
                  <a:rPr lang="ja-JP" altLang="en-US" sz="500" dirty="0"/>
                  <a:t>ミディアム色</a:t>
                </a:r>
              </a:p>
            </p:txBody>
          </p:sp>
        </p:grpSp>
        <p:sp>
          <p:nvSpPr>
            <p:cNvPr id="171" name="正方形/長方形 170"/>
            <p:cNvSpPr/>
            <p:nvPr/>
          </p:nvSpPr>
          <p:spPr>
            <a:xfrm>
              <a:off x="6783195" y="1935071"/>
              <a:ext cx="1183016" cy="107722"/>
            </a:xfrm>
            <a:prstGeom prst="rect">
              <a:avLst/>
            </a:prstGeom>
          </p:spPr>
          <p:txBody>
            <a:bodyPr wrap="none" lIns="0" tIns="0" rIns="0" bIns="0">
              <a:spAutoFit/>
            </a:bodyPr>
            <a:lstStyle/>
            <a:p>
              <a:r>
                <a:rPr lang="ja-JP" altLang="en-US" sz="700" b="1" dirty="0"/>
                <a:t>扉を自動的に閉める機構です。</a:t>
              </a:r>
            </a:p>
          </p:txBody>
        </p:sp>
      </p:grpSp>
      <p:grpSp>
        <p:nvGrpSpPr>
          <p:cNvPr id="1033" name="グループ化 1032"/>
          <p:cNvGrpSpPr/>
          <p:nvPr/>
        </p:nvGrpSpPr>
        <p:grpSpPr>
          <a:xfrm>
            <a:off x="8222346" y="1695386"/>
            <a:ext cx="1540800" cy="1944000"/>
            <a:chOff x="8222346" y="1695386"/>
            <a:chExt cx="1540800" cy="1944000"/>
          </a:xfrm>
        </p:grpSpPr>
        <p:grpSp>
          <p:nvGrpSpPr>
            <p:cNvPr id="172" name="グループ化 171"/>
            <p:cNvGrpSpPr/>
            <p:nvPr/>
          </p:nvGrpSpPr>
          <p:grpSpPr>
            <a:xfrm>
              <a:off x="8222346" y="1695386"/>
              <a:ext cx="1540800" cy="1944000"/>
              <a:chOff x="-5321011" y="729989"/>
              <a:chExt cx="1541874" cy="1943616"/>
            </a:xfrm>
          </p:grpSpPr>
          <p:sp>
            <p:nvSpPr>
              <p:cNvPr id="173" name="Rectangle 84"/>
              <p:cNvSpPr>
                <a:spLocks noChangeArrowheads="1"/>
              </p:cNvSpPr>
              <p:nvPr/>
            </p:nvSpPr>
            <p:spPr bwMode="auto">
              <a:xfrm>
                <a:off x="-5321011" y="729989"/>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ドアクローザー</a:t>
                </a:r>
                <a:r>
                  <a:rPr lang="ja-JP" altLang="en-US" sz="600" dirty="0">
                    <a:solidFill>
                      <a:prstClr val="white"/>
                    </a:solidFill>
                    <a:latin typeface="ＭＳ Ｐゴシック" pitchFamily="50" charset="-128"/>
                  </a:rPr>
                  <a:t>（ストップ機構なし）</a:t>
                </a:r>
              </a:p>
            </p:txBody>
          </p:sp>
          <p:sp>
            <p:nvSpPr>
              <p:cNvPr id="174" name="Rectangle 14"/>
              <p:cNvSpPr>
                <a:spLocks noChangeArrowheads="1"/>
              </p:cNvSpPr>
              <p:nvPr/>
            </p:nvSpPr>
            <p:spPr bwMode="auto">
              <a:xfrm>
                <a:off x="-5319937" y="729989"/>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pic>
          <p:nvPicPr>
            <p:cNvPr id="175" name="Picture 10" descr="http://www2.panasonic.biz/es/sumai/gazou/bicon/CA161AHND-PA0050061.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350907" y="2396174"/>
              <a:ext cx="1227817" cy="403693"/>
            </a:xfrm>
            <a:prstGeom prst="rect">
              <a:avLst/>
            </a:prstGeom>
            <a:noFill/>
            <a:extLst>
              <a:ext uri="{909E8E84-426E-40DD-AFC4-6F175D3DCCD1}">
                <a14:hiddenFill xmlns:a14="http://schemas.microsoft.com/office/drawing/2010/main">
                  <a:solidFill>
                    <a:srgbClr val="FFFFFF"/>
                  </a:solidFill>
                </a14:hiddenFill>
              </a:ext>
            </a:extLst>
          </p:spPr>
        </p:pic>
        <p:sp>
          <p:nvSpPr>
            <p:cNvPr id="176" name="正方形/長方形 175"/>
            <p:cNvSpPr/>
            <p:nvPr/>
          </p:nvSpPr>
          <p:spPr>
            <a:xfrm>
              <a:off x="8831724" y="2912341"/>
              <a:ext cx="310984" cy="76944"/>
            </a:xfrm>
            <a:prstGeom prst="rect">
              <a:avLst/>
            </a:prstGeom>
          </p:spPr>
          <p:txBody>
            <a:bodyPr wrap="none" lIns="0" tIns="0" rIns="0" bIns="0">
              <a:spAutoFit/>
            </a:bodyPr>
            <a:lstStyle/>
            <a:p>
              <a:pPr algn="ctr"/>
              <a:r>
                <a:rPr lang="ja-JP" altLang="en-US" sz="500" dirty="0"/>
                <a:t>シルバー色</a:t>
              </a:r>
            </a:p>
          </p:txBody>
        </p:sp>
        <p:sp>
          <p:nvSpPr>
            <p:cNvPr id="177" name="正方形/長方形 176"/>
            <p:cNvSpPr/>
            <p:nvPr/>
          </p:nvSpPr>
          <p:spPr>
            <a:xfrm>
              <a:off x="8395708" y="1935071"/>
              <a:ext cx="1183016" cy="107722"/>
            </a:xfrm>
            <a:prstGeom prst="rect">
              <a:avLst/>
            </a:prstGeom>
          </p:spPr>
          <p:txBody>
            <a:bodyPr wrap="none" lIns="0" tIns="0" rIns="0" bIns="0">
              <a:spAutoFit/>
            </a:bodyPr>
            <a:lstStyle/>
            <a:p>
              <a:r>
                <a:rPr lang="ja-JP" altLang="en-US" sz="700" b="1" dirty="0"/>
                <a:t>扉を自動的に閉める機構です。</a:t>
              </a:r>
            </a:p>
          </p:txBody>
        </p:sp>
      </p:grpSp>
      <p:grpSp>
        <p:nvGrpSpPr>
          <p:cNvPr id="1039" name="グループ化 1038"/>
          <p:cNvGrpSpPr/>
          <p:nvPr/>
        </p:nvGrpSpPr>
        <p:grpSpPr>
          <a:xfrm>
            <a:off x="6604303" y="687002"/>
            <a:ext cx="1540800" cy="936000"/>
            <a:chOff x="6604303" y="687002"/>
            <a:chExt cx="1540800" cy="936000"/>
          </a:xfrm>
        </p:grpSpPr>
        <p:grpSp>
          <p:nvGrpSpPr>
            <p:cNvPr id="139" name="グループ化 138"/>
            <p:cNvGrpSpPr/>
            <p:nvPr/>
          </p:nvGrpSpPr>
          <p:grpSpPr>
            <a:xfrm>
              <a:off x="6604303" y="687002"/>
              <a:ext cx="1540800" cy="936000"/>
              <a:chOff x="-1711469" y="7075814"/>
              <a:chExt cx="1540800" cy="936000"/>
            </a:xfrm>
          </p:grpSpPr>
          <p:sp>
            <p:nvSpPr>
              <p:cNvPr id="141" name="Rectangle 84"/>
              <p:cNvSpPr>
                <a:spLocks noChangeArrowheads="1"/>
              </p:cNvSpPr>
              <p:nvPr/>
            </p:nvSpPr>
            <p:spPr bwMode="auto">
              <a:xfrm>
                <a:off x="-1711469" y="7075815"/>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ドアクローザー</a:t>
                </a:r>
                <a:r>
                  <a:rPr lang="ja-JP" altLang="en-US" sz="600" dirty="0">
                    <a:solidFill>
                      <a:prstClr val="white"/>
                    </a:solidFill>
                    <a:latin typeface="ＭＳ Ｐゴシック" pitchFamily="50" charset="-128"/>
                  </a:rPr>
                  <a:t>（ストップ機構あり）</a:t>
                </a:r>
              </a:p>
            </p:txBody>
          </p:sp>
          <p:sp>
            <p:nvSpPr>
              <p:cNvPr id="142" name="Rectangle 14"/>
              <p:cNvSpPr>
                <a:spLocks noChangeArrowheads="1"/>
              </p:cNvSpPr>
              <p:nvPr/>
            </p:nvSpPr>
            <p:spPr bwMode="auto">
              <a:xfrm>
                <a:off x="-1711469" y="7075814"/>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pic>
          <p:nvPicPr>
            <p:cNvPr id="1030" name="Picture 6" descr="http://www2.panasonic.biz/es/sumai/gazou/bicon/DA091AH7ND430.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21128" y="892998"/>
              <a:ext cx="747990" cy="288627"/>
            </a:xfrm>
            <a:prstGeom prst="rect">
              <a:avLst/>
            </a:prstGeom>
            <a:noFill/>
            <a:extLst>
              <a:ext uri="{909E8E84-426E-40DD-AFC4-6F175D3DCCD1}">
                <a14:hiddenFill xmlns:a14="http://schemas.microsoft.com/office/drawing/2010/main">
                  <a:solidFill>
                    <a:srgbClr val="FFFFFF"/>
                  </a:solidFill>
                </a14:hiddenFill>
              </a:ext>
            </a:extLst>
          </p:spPr>
        </p:pic>
        <p:grpSp>
          <p:nvGrpSpPr>
            <p:cNvPr id="1025" name="グループ化 1024"/>
            <p:cNvGrpSpPr/>
            <p:nvPr/>
          </p:nvGrpSpPr>
          <p:grpSpPr>
            <a:xfrm>
              <a:off x="6647359" y="1268617"/>
              <a:ext cx="1454689" cy="222738"/>
              <a:chOff x="7202741" y="2100024"/>
              <a:chExt cx="1968974" cy="301485"/>
            </a:xfrm>
          </p:grpSpPr>
          <p:pic>
            <p:nvPicPr>
              <p:cNvPr id="1032" name="Picture 8" descr="http://www2.panasonic.biz/es/sumai/gazou/bicon/DA101AH4ND032.jpg"/>
              <p:cNvPicPr>
                <a:picLocks noChangeAspect="1" noChangeArrowheads="1"/>
              </p:cNvPicPr>
              <p:nvPr/>
            </p:nvPicPr>
            <p:blipFill rotWithShape="1">
              <a:blip r:embed="rId23">
                <a:extLst>
                  <a:ext uri="{28A0092B-C50C-407E-A947-70E740481C1C}">
                    <a14:useLocalDpi xmlns:a14="http://schemas.microsoft.com/office/drawing/2010/main" val="0"/>
                  </a:ext>
                </a:extLst>
              </a:blip>
              <a:srcRect t="71276" r="66166" b="24"/>
              <a:stretch/>
            </p:blipFill>
            <p:spPr bwMode="auto">
              <a:xfrm>
                <a:off x="7202741" y="2100024"/>
                <a:ext cx="474656" cy="301484"/>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8" descr="http://www2.panasonic.biz/es/sumai/gazou/bicon/DA101AH4ND032.jpg"/>
              <p:cNvPicPr>
                <a:picLocks noChangeAspect="1" noChangeArrowheads="1"/>
              </p:cNvPicPr>
              <p:nvPr/>
            </p:nvPicPr>
            <p:blipFill rotWithShape="1">
              <a:blip r:embed="rId23">
                <a:extLst>
                  <a:ext uri="{28A0092B-C50C-407E-A947-70E740481C1C}">
                    <a14:useLocalDpi xmlns:a14="http://schemas.microsoft.com/office/drawing/2010/main" val="0"/>
                  </a:ext>
                </a:extLst>
              </a:blip>
              <a:srcRect r="66166" b="71300"/>
              <a:stretch/>
            </p:blipFill>
            <p:spPr bwMode="auto">
              <a:xfrm>
                <a:off x="7699287" y="2100024"/>
                <a:ext cx="474656" cy="301485"/>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8" descr="http://www2.panasonic.biz/es/sumai/gazou/bicon/DA101AH4ND032.jpg"/>
              <p:cNvPicPr>
                <a:picLocks noChangeAspect="1" noChangeArrowheads="1"/>
              </p:cNvPicPr>
              <p:nvPr/>
            </p:nvPicPr>
            <p:blipFill rotWithShape="1">
              <a:blip r:embed="rId23">
                <a:extLst>
                  <a:ext uri="{28A0092B-C50C-407E-A947-70E740481C1C}">
                    <a14:useLocalDpi xmlns:a14="http://schemas.microsoft.com/office/drawing/2010/main" val="0"/>
                  </a:ext>
                </a:extLst>
              </a:blip>
              <a:srcRect l="66000" b="71300"/>
              <a:stretch/>
            </p:blipFill>
            <p:spPr bwMode="auto">
              <a:xfrm>
                <a:off x="8195833" y="2100024"/>
                <a:ext cx="476995" cy="30148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8" descr="http://www2.panasonic.biz/es/sumai/gazou/bicon/DA101AH4ND032.jpg"/>
              <p:cNvPicPr>
                <a:picLocks noChangeAspect="1" noChangeArrowheads="1"/>
              </p:cNvPicPr>
              <p:nvPr/>
            </p:nvPicPr>
            <p:blipFill rotWithShape="1">
              <a:blip r:embed="rId23">
                <a:extLst>
                  <a:ext uri="{28A0092B-C50C-407E-A947-70E740481C1C}">
                    <a14:useLocalDpi xmlns:a14="http://schemas.microsoft.com/office/drawing/2010/main" val="0"/>
                  </a:ext>
                </a:extLst>
              </a:blip>
              <a:srcRect l="66000" t="71276" b="24"/>
              <a:stretch/>
            </p:blipFill>
            <p:spPr bwMode="auto">
              <a:xfrm>
                <a:off x="8694719" y="2100024"/>
                <a:ext cx="476996" cy="301484"/>
              </a:xfrm>
              <a:prstGeom prst="rect">
                <a:avLst/>
              </a:prstGeom>
              <a:noFill/>
              <a:extLst>
                <a:ext uri="{909E8E84-426E-40DD-AFC4-6F175D3DCCD1}">
                  <a14:hiddenFill xmlns:a14="http://schemas.microsoft.com/office/drawing/2010/main">
                    <a:solidFill>
                      <a:srgbClr val="FFFFFF"/>
                    </a:solidFill>
                  </a14:hiddenFill>
                </a:ext>
              </a:extLst>
            </p:spPr>
          </p:pic>
        </p:grpSp>
        <p:sp>
          <p:nvSpPr>
            <p:cNvPr id="146" name="正方形/長方形 145"/>
            <p:cNvSpPr/>
            <p:nvPr/>
          </p:nvSpPr>
          <p:spPr>
            <a:xfrm>
              <a:off x="6659413" y="1491355"/>
              <a:ext cx="338625" cy="76944"/>
            </a:xfrm>
            <a:prstGeom prst="rect">
              <a:avLst/>
            </a:prstGeom>
          </p:spPr>
          <p:txBody>
            <a:bodyPr wrap="square" lIns="0" tIns="0" rIns="0" bIns="0">
              <a:spAutoFit/>
            </a:bodyPr>
            <a:lstStyle/>
            <a:p>
              <a:pPr algn="ctr"/>
              <a:r>
                <a:rPr lang="ja-JP" altLang="en-US" sz="500" dirty="0"/>
                <a:t>ダーク色</a:t>
              </a:r>
            </a:p>
          </p:txBody>
        </p:sp>
        <p:sp>
          <p:nvSpPr>
            <p:cNvPr id="147" name="正方形/長方形 146"/>
            <p:cNvSpPr/>
            <p:nvPr/>
          </p:nvSpPr>
          <p:spPr>
            <a:xfrm>
              <a:off x="7417249" y="1491355"/>
              <a:ext cx="280029" cy="76944"/>
            </a:xfrm>
            <a:prstGeom prst="rect">
              <a:avLst/>
            </a:prstGeom>
          </p:spPr>
          <p:txBody>
            <a:bodyPr wrap="square" lIns="0" tIns="0" rIns="0" bIns="0">
              <a:spAutoFit/>
            </a:bodyPr>
            <a:lstStyle/>
            <a:p>
              <a:pPr algn="ctr"/>
              <a:r>
                <a:rPr lang="ja-JP" altLang="en-US" sz="500" dirty="0"/>
                <a:t>ライト色</a:t>
              </a:r>
            </a:p>
          </p:txBody>
        </p:sp>
        <p:sp>
          <p:nvSpPr>
            <p:cNvPr id="148" name="正方形/長方形 147"/>
            <p:cNvSpPr/>
            <p:nvPr/>
          </p:nvSpPr>
          <p:spPr>
            <a:xfrm>
              <a:off x="7786382" y="1491355"/>
              <a:ext cx="278923" cy="76944"/>
            </a:xfrm>
            <a:prstGeom prst="rect">
              <a:avLst/>
            </a:prstGeom>
          </p:spPr>
          <p:txBody>
            <a:bodyPr wrap="none" lIns="0" tIns="0" rIns="0" bIns="0">
              <a:spAutoFit/>
            </a:bodyPr>
            <a:lstStyle/>
            <a:p>
              <a:pPr algn="ctr"/>
              <a:r>
                <a:rPr lang="ja-JP" altLang="en-US" sz="500" dirty="0"/>
                <a:t>ホワイト色</a:t>
              </a:r>
            </a:p>
          </p:txBody>
        </p:sp>
        <p:sp>
          <p:nvSpPr>
            <p:cNvPr id="149" name="正方形/長方形 148"/>
            <p:cNvSpPr/>
            <p:nvPr/>
          </p:nvSpPr>
          <p:spPr>
            <a:xfrm>
              <a:off x="7024439" y="1491355"/>
              <a:ext cx="330220" cy="76944"/>
            </a:xfrm>
            <a:prstGeom prst="rect">
              <a:avLst/>
            </a:prstGeom>
          </p:spPr>
          <p:txBody>
            <a:bodyPr wrap="none" lIns="0" tIns="0" rIns="0" bIns="0">
              <a:spAutoFit/>
            </a:bodyPr>
            <a:lstStyle/>
            <a:p>
              <a:pPr algn="ctr"/>
              <a:r>
                <a:rPr lang="ja-JP" altLang="en-US" sz="500" dirty="0"/>
                <a:t>ミディアム色</a:t>
              </a:r>
            </a:p>
          </p:txBody>
        </p:sp>
        <p:sp>
          <p:nvSpPr>
            <p:cNvPr id="189" name="正方形/長方形 188"/>
            <p:cNvSpPr/>
            <p:nvPr/>
          </p:nvSpPr>
          <p:spPr>
            <a:xfrm>
              <a:off x="7536187" y="944978"/>
              <a:ext cx="565861" cy="184666"/>
            </a:xfrm>
            <a:prstGeom prst="rect">
              <a:avLst/>
            </a:prstGeom>
          </p:spPr>
          <p:txBody>
            <a:bodyPr wrap="none" lIns="0" tIns="0" rIns="0" bIns="0">
              <a:spAutoFit/>
            </a:bodyPr>
            <a:lstStyle/>
            <a:p>
              <a:r>
                <a:rPr lang="ja-JP" altLang="en-US" sz="600" b="1" dirty="0"/>
                <a:t>扉を自動的に</a:t>
              </a:r>
              <a:endParaRPr lang="en-US" altLang="ja-JP" sz="600" b="1" dirty="0"/>
            </a:p>
            <a:p>
              <a:r>
                <a:rPr lang="ja-JP" altLang="en-US" sz="600" b="1" dirty="0"/>
                <a:t>閉める機構です。</a:t>
              </a:r>
            </a:p>
          </p:txBody>
        </p:sp>
      </p:grpSp>
      <p:grpSp>
        <p:nvGrpSpPr>
          <p:cNvPr id="1038" name="グループ化 1037"/>
          <p:cNvGrpSpPr/>
          <p:nvPr/>
        </p:nvGrpSpPr>
        <p:grpSpPr>
          <a:xfrm>
            <a:off x="8222346" y="687002"/>
            <a:ext cx="1540800" cy="936000"/>
            <a:chOff x="8222346" y="687002"/>
            <a:chExt cx="1540800" cy="936000"/>
          </a:xfrm>
        </p:grpSpPr>
        <p:pic>
          <p:nvPicPr>
            <p:cNvPr id="1034" name="Picture 10" descr="http://www2.panasonic.biz/es/sumai/gazou/bicon/CA161AHND-PA0050061.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463137" y="1047006"/>
              <a:ext cx="1059217" cy="348259"/>
            </a:xfrm>
            <a:prstGeom prst="rect">
              <a:avLst/>
            </a:prstGeom>
            <a:noFill/>
            <a:extLst>
              <a:ext uri="{909E8E84-426E-40DD-AFC4-6F175D3DCCD1}">
                <a14:hiddenFill xmlns:a14="http://schemas.microsoft.com/office/drawing/2010/main">
                  <a:solidFill>
                    <a:srgbClr val="FFFFFF"/>
                  </a:solidFill>
                </a14:hiddenFill>
              </a:ext>
            </a:extLst>
          </p:spPr>
        </p:pic>
        <p:grpSp>
          <p:nvGrpSpPr>
            <p:cNvPr id="151" name="グループ化 150"/>
            <p:cNvGrpSpPr/>
            <p:nvPr/>
          </p:nvGrpSpPr>
          <p:grpSpPr>
            <a:xfrm>
              <a:off x="8222346" y="687002"/>
              <a:ext cx="1540800" cy="936000"/>
              <a:chOff x="-1711469" y="7075814"/>
              <a:chExt cx="1540800" cy="936000"/>
            </a:xfrm>
          </p:grpSpPr>
          <p:sp>
            <p:nvSpPr>
              <p:cNvPr id="152" name="Rectangle 84"/>
              <p:cNvSpPr>
                <a:spLocks noChangeArrowheads="1"/>
              </p:cNvSpPr>
              <p:nvPr/>
            </p:nvSpPr>
            <p:spPr bwMode="auto">
              <a:xfrm>
                <a:off x="-1711469" y="7075815"/>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ドアクローザー</a:t>
                </a:r>
                <a:r>
                  <a:rPr lang="ja-JP" altLang="en-US" sz="600" dirty="0">
                    <a:solidFill>
                      <a:prstClr val="white"/>
                    </a:solidFill>
                    <a:latin typeface="ＭＳ Ｐゴシック" pitchFamily="50" charset="-128"/>
                  </a:rPr>
                  <a:t>（ストップ機構なし）</a:t>
                </a:r>
              </a:p>
            </p:txBody>
          </p:sp>
          <p:sp>
            <p:nvSpPr>
              <p:cNvPr id="153" name="Rectangle 14"/>
              <p:cNvSpPr>
                <a:spLocks noChangeArrowheads="1"/>
              </p:cNvSpPr>
              <p:nvPr/>
            </p:nvSpPr>
            <p:spPr bwMode="auto">
              <a:xfrm>
                <a:off x="-1711469" y="7075814"/>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sp>
          <p:nvSpPr>
            <p:cNvPr id="154" name="正方形/長方形 153"/>
            <p:cNvSpPr/>
            <p:nvPr/>
          </p:nvSpPr>
          <p:spPr>
            <a:xfrm>
              <a:off x="8831724" y="1491354"/>
              <a:ext cx="310984" cy="76944"/>
            </a:xfrm>
            <a:prstGeom prst="rect">
              <a:avLst/>
            </a:prstGeom>
          </p:spPr>
          <p:txBody>
            <a:bodyPr wrap="none" lIns="0" tIns="0" rIns="0" bIns="0">
              <a:spAutoFit/>
            </a:bodyPr>
            <a:lstStyle/>
            <a:p>
              <a:pPr algn="ctr"/>
              <a:r>
                <a:rPr lang="ja-JP" altLang="en-US" sz="500" dirty="0"/>
                <a:t>シルバー色</a:t>
              </a:r>
            </a:p>
          </p:txBody>
        </p:sp>
        <p:sp>
          <p:nvSpPr>
            <p:cNvPr id="190" name="正方形/長方形 189"/>
            <p:cNvSpPr/>
            <p:nvPr/>
          </p:nvSpPr>
          <p:spPr>
            <a:xfrm>
              <a:off x="8473704" y="892998"/>
              <a:ext cx="1039156" cy="92333"/>
            </a:xfrm>
            <a:prstGeom prst="rect">
              <a:avLst/>
            </a:prstGeom>
          </p:spPr>
          <p:txBody>
            <a:bodyPr wrap="square" lIns="0" tIns="0" rIns="0" bIns="0">
              <a:spAutoFit/>
            </a:bodyPr>
            <a:lstStyle/>
            <a:p>
              <a:r>
                <a:rPr lang="ja-JP" altLang="en-US" sz="600" b="1" dirty="0"/>
                <a:t>扉を自動的に閉める機構です。</a:t>
              </a:r>
            </a:p>
          </p:txBody>
        </p:sp>
      </p:grpSp>
      <p:sp>
        <p:nvSpPr>
          <p:cNvPr id="188" name="Text Box 51"/>
          <p:cNvSpPr txBox="1">
            <a:spLocks noChangeArrowheads="1"/>
          </p:cNvSpPr>
          <p:nvPr/>
        </p:nvSpPr>
        <p:spPr bwMode="auto">
          <a:xfrm>
            <a:off x="1747676" y="98673"/>
            <a:ext cx="4056595" cy="203133"/>
          </a:xfrm>
          <a:prstGeom prst="rect">
            <a:avLst/>
          </a:prstGeom>
          <a:noFill/>
          <a:ln>
            <a:noFill/>
          </a:ln>
          <a:effectLst/>
          <a:extLst>
            <a:ext uri="{909E8E84-426E-40DD-AFC4-6F175D3DCCD1}">
              <a14:hiddenFill xmlns:a14="http://schemas.microsoft.com/office/drawing/2010/main">
                <a:solidFill>
                  <a:srgbClr val="95637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pPr>
              <a:lnSpc>
                <a:spcPct val="120000"/>
              </a:lnSpc>
            </a:pPr>
            <a:r>
              <a:rPr lang="ja-JP" altLang="en-US" sz="1100" b="1" dirty="0">
                <a:solidFill>
                  <a:schemeClr val="bg1"/>
                </a:solidFill>
                <a:latin typeface="ＭＳ Ｐゴシック" panose="020B0600070205080204" pitchFamily="50" charset="-128"/>
              </a:rPr>
              <a:t>内装ドア　ベリティス　スタンダードレーベル　</a:t>
            </a:r>
          </a:p>
        </p:txBody>
      </p:sp>
      <p:grpSp>
        <p:nvGrpSpPr>
          <p:cNvPr id="234" name="グループ化 233">
            <a:extLst>
              <a:ext uri="{FF2B5EF4-FFF2-40B4-BE49-F238E27FC236}">
                <a16:creationId xmlns:a16="http://schemas.microsoft.com/office/drawing/2014/main" id="{ED39D6B7-26B9-E93E-34C0-973428BE5772}"/>
              </a:ext>
            </a:extLst>
          </p:cNvPr>
          <p:cNvGrpSpPr/>
          <p:nvPr/>
        </p:nvGrpSpPr>
        <p:grpSpPr>
          <a:xfrm>
            <a:off x="6627074" y="3717104"/>
            <a:ext cx="1540800" cy="936000"/>
            <a:chOff x="6627074" y="3717104"/>
            <a:chExt cx="1540800" cy="936000"/>
          </a:xfrm>
        </p:grpSpPr>
        <p:grpSp>
          <p:nvGrpSpPr>
            <p:cNvPr id="178" name="グループ化 177"/>
            <p:cNvGrpSpPr/>
            <p:nvPr/>
          </p:nvGrpSpPr>
          <p:grpSpPr>
            <a:xfrm>
              <a:off x="6627074" y="3717104"/>
              <a:ext cx="1540800" cy="936000"/>
              <a:chOff x="-1711469" y="7075814"/>
              <a:chExt cx="1540800" cy="936000"/>
            </a:xfrm>
          </p:grpSpPr>
          <p:sp>
            <p:nvSpPr>
              <p:cNvPr id="179" name="Rectangle 84"/>
              <p:cNvSpPr>
                <a:spLocks noChangeArrowheads="1"/>
              </p:cNvSpPr>
              <p:nvPr/>
            </p:nvSpPr>
            <p:spPr bwMode="auto">
              <a:xfrm>
                <a:off x="-1711469" y="7075815"/>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フラットドアストッパー マグネットキャッチ式</a:t>
                </a:r>
                <a:endParaRPr kumimoji="1" lang="en-US" altLang="ja-JP" sz="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80" name="Rectangle 14"/>
              <p:cNvSpPr>
                <a:spLocks noChangeArrowheads="1"/>
              </p:cNvSpPr>
              <p:nvPr/>
            </p:nvSpPr>
            <p:spPr bwMode="auto">
              <a:xfrm>
                <a:off x="-1711469" y="7075814"/>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sp>
          <p:nvSpPr>
            <p:cNvPr id="207" name="Text Box 671">
              <a:extLst>
                <a:ext uri="{FF2B5EF4-FFF2-40B4-BE49-F238E27FC236}">
                  <a16:creationId xmlns:a16="http://schemas.microsoft.com/office/drawing/2014/main" id="{E10DC5E6-A30C-C72F-A43C-5E7BF23271DC}"/>
                </a:ext>
              </a:extLst>
            </p:cNvPr>
            <p:cNvSpPr txBox="1">
              <a:spLocks noChangeArrowheads="1"/>
            </p:cNvSpPr>
            <p:nvPr/>
          </p:nvSpPr>
          <p:spPr bwMode="auto">
            <a:xfrm>
              <a:off x="6899121" y="3853501"/>
              <a:ext cx="965980" cy="76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000000"/>
                  </a:solidFill>
                  <a:latin typeface="ＭＳ Ｐゴシック" pitchFamily="50" charset="-128"/>
                </a:rPr>
                <a:t>（ロック機構なし・バリアフリー仕様）</a:t>
              </a:r>
            </a:p>
          </p:txBody>
        </p:sp>
        <p:grpSp>
          <p:nvGrpSpPr>
            <p:cNvPr id="208" name="グループ化 207">
              <a:extLst>
                <a:ext uri="{FF2B5EF4-FFF2-40B4-BE49-F238E27FC236}">
                  <a16:creationId xmlns:a16="http://schemas.microsoft.com/office/drawing/2014/main" id="{4CABD36E-BA52-0A30-AFEA-6A90B9B6189D}"/>
                </a:ext>
              </a:extLst>
            </p:cNvPr>
            <p:cNvGrpSpPr/>
            <p:nvPr/>
          </p:nvGrpSpPr>
          <p:grpSpPr>
            <a:xfrm>
              <a:off x="6775425" y="3964312"/>
              <a:ext cx="679674" cy="606016"/>
              <a:chOff x="259468" y="5867631"/>
              <a:chExt cx="679674" cy="606016"/>
            </a:xfrm>
          </p:grpSpPr>
          <p:sp>
            <p:nvSpPr>
              <p:cNvPr id="209" name="正方形/長方形 208">
                <a:extLst>
                  <a:ext uri="{FF2B5EF4-FFF2-40B4-BE49-F238E27FC236}">
                    <a16:creationId xmlns:a16="http://schemas.microsoft.com/office/drawing/2014/main" id="{CA25BA6F-206E-EEF3-B695-2121FC222826}"/>
                  </a:ext>
                </a:extLst>
              </p:cNvPr>
              <p:cNvSpPr/>
              <p:nvPr/>
            </p:nvSpPr>
            <p:spPr>
              <a:xfrm>
                <a:off x="259468" y="6396703"/>
                <a:ext cx="679674" cy="76944"/>
              </a:xfrm>
              <a:prstGeom prst="rect">
                <a:avLst/>
              </a:prstGeom>
            </p:spPr>
            <p:txBody>
              <a:bodyPr wrap="none" lIns="0" tIns="0" rIns="0" bIns="0">
                <a:spAutoFit/>
              </a:bodyPr>
              <a:lstStyle/>
              <a:p>
                <a:pPr algn="ctr"/>
                <a:r>
                  <a:rPr lang="ja-JP" altLang="en-US" sz="500" dirty="0"/>
                  <a:t>サテンシルバー色（塗装）</a:t>
                </a:r>
              </a:p>
            </p:txBody>
          </p:sp>
          <p:grpSp>
            <p:nvGrpSpPr>
              <p:cNvPr id="210" name="グループ化 209">
                <a:extLst>
                  <a:ext uri="{FF2B5EF4-FFF2-40B4-BE49-F238E27FC236}">
                    <a16:creationId xmlns:a16="http://schemas.microsoft.com/office/drawing/2014/main" id="{472D218B-9F8C-8F5B-9B76-72E633FAF40F}"/>
                  </a:ext>
                </a:extLst>
              </p:cNvPr>
              <p:cNvGrpSpPr/>
              <p:nvPr/>
            </p:nvGrpSpPr>
            <p:grpSpPr>
              <a:xfrm>
                <a:off x="437135" y="5867631"/>
                <a:ext cx="317315" cy="517319"/>
                <a:chOff x="426169" y="5867631"/>
                <a:chExt cx="317315" cy="517319"/>
              </a:xfrm>
            </p:grpSpPr>
            <p:pic>
              <p:nvPicPr>
                <p:cNvPr id="211" name="図 210">
                  <a:extLst>
                    <a:ext uri="{FF2B5EF4-FFF2-40B4-BE49-F238E27FC236}">
                      <a16:creationId xmlns:a16="http://schemas.microsoft.com/office/drawing/2014/main" id="{384945CF-5742-47BD-7B18-B52CAB118765}"/>
                    </a:ext>
                  </a:extLst>
                </p:cNvPr>
                <p:cNvPicPr>
                  <a:picLocks noChangeAspect="1"/>
                </p:cNvPicPr>
                <p:nvPr/>
              </p:nvPicPr>
              <p:blipFill>
                <a:blip r:embed="rId25"/>
                <a:stretch>
                  <a:fillRect/>
                </a:stretch>
              </p:blipFill>
              <p:spPr>
                <a:xfrm>
                  <a:off x="426169" y="5867631"/>
                  <a:ext cx="317315" cy="321093"/>
                </a:xfrm>
                <a:prstGeom prst="rect">
                  <a:avLst/>
                </a:prstGeom>
              </p:spPr>
            </p:pic>
            <p:pic>
              <p:nvPicPr>
                <p:cNvPr id="212" name="図 211">
                  <a:extLst>
                    <a:ext uri="{FF2B5EF4-FFF2-40B4-BE49-F238E27FC236}">
                      <a16:creationId xmlns:a16="http://schemas.microsoft.com/office/drawing/2014/main" id="{E6B8CE78-25D6-50DA-8740-B58C5FD171FF}"/>
                    </a:ext>
                  </a:extLst>
                </p:cNvPr>
                <p:cNvPicPr>
                  <a:picLocks noChangeAspect="1"/>
                </p:cNvPicPr>
                <p:nvPr/>
              </p:nvPicPr>
              <p:blipFill>
                <a:blip r:embed="rId26"/>
                <a:stretch>
                  <a:fillRect/>
                </a:stretch>
              </p:blipFill>
              <p:spPr>
                <a:xfrm>
                  <a:off x="475995" y="6209177"/>
                  <a:ext cx="264881" cy="175773"/>
                </a:xfrm>
                <a:prstGeom prst="rect">
                  <a:avLst/>
                </a:prstGeom>
              </p:spPr>
            </p:pic>
          </p:grpSp>
        </p:grpSp>
        <p:grpSp>
          <p:nvGrpSpPr>
            <p:cNvPr id="213" name="グループ化 212">
              <a:extLst>
                <a:ext uri="{FF2B5EF4-FFF2-40B4-BE49-F238E27FC236}">
                  <a16:creationId xmlns:a16="http://schemas.microsoft.com/office/drawing/2014/main" id="{5687B0B8-2E6C-1166-9891-B572E2F7FDB1}"/>
                </a:ext>
              </a:extLst>
            </p:cNvPr>
            <p:cNvGrpSpPr/>
            <p:nvPr/>
          </p:nvGrpSpPr>
          <p:grpSpPr>
            <a:xfrm>
              <a:off x="7518248" y="3962195"/>
              <a:ext cx="461666" cy="608133"/>
              <a:chOff x="936675" y="5865514"/>
              <a:chExt cx="461666" cy="608133"/>
            </a:xfrm>
          </p:grpSpPr>
          <p:sp>
            <p:nvSpPr>
              <p:cNvPr id="214" name="正方形/長方形 213">
                <a:extLst>
                  <a:ext uri="{FF2B5EF4-FFF2-40B4-BE49-F238E27FC236}">
                    <a16:creationId xmlns:a16="http://schemas.microsoft.com/office/drawing/2014/main" id="{E4DA7931-7426-81B8-E763-D9FD6561F0E0}"/>
                  </a:ext>
                </a:extLst>
              </p:cNvPr>
              <p:cNvSpPr/>
              <p:nvPr/>
            </p:nvSpPr>
            <p:spPr>
              <a:xfrm>
                <a:off x="936675" y="6396703"/>
                <a:ext cx="461666" cy="76944"/>
              </a:xfrm>
              <a:prstGeom prst="rect">
                <a:avLst/>
              </a:prstGeom>
            </p:spPr>
            <p:txBody>
              <a:bodyPr wrap="none" lIns="0" tIns="0" rIns="0" bIns="0">
                <a:spAutoFit/>
              </a:bodyPr>
              <a:lstStyle/>
              <a:p>
                <a:pPr algn="ctr"/>
                <a:r>
                  <a:rPr lang="ja-JP" altLang="en-US" sz="500" dirty="0"/>
                  <a:t>ブラック色（塗装）</a:t>
                </a:r>
              </a:p>
            </p:txBody>
          </p:sp>
          <p:grpSp>
            <p:nvGrpSpPr>
              <p:cNvPr id="215" name="グループ化 214">
                <a:extLst>
                  <a:ext uri="{FF2B5EF4-FFF2-40B4-BE49-F238E27FC236}">
                    <a16:creationId xmlns:a16="http://schemas.microsoft.com/office/drawing/2014/main" id="{79A63FEE-ADD0-A188-1F91-7244C9A206FE}"/>
                  </a:ext>
                </a:extLst>
              </p:cNvPr>
              <p:cNvGrpSpPr/>
              <p:nvPr/>
            </p:nvGrpSpPr>
            <p:grpSpPr>
              <a:xfrm>
                <a:off x="1004685" y="5865514"/>
                <a:ext cx="318179" cy="520407"/>
                <a:chOff x="993719" y="5865514"/>
                <a:chExt cx="318179" cy="520407"/>
              </a:xfrm>
            </p:grpSpPr>
            <p:pic>
              <p:nvPicPr>
                <p:cNvPr id="216" name="図 215">
                  <a:extLst>
                    <a:ext uri="{FF2B5EF4-FFF2-40B4-BE49-F238E27FC236}">
                      <a16:creationId xmlns:a16="http://schemas.microsoft.com/office/drawing/2014/main" id="{163D8403-57BD-3D9F-1AF5-82392A1E10DD}"/>
                    </a:ext>
                  </a:extLst>
                </p:cNvPr>
                <p:cNvPicPr>
                  <a:picLocks noChangeAspect="1"/>
                </p:cNvPicPr>
                <p:nvPr/>
              </p:nvPicPr>
              <p:blipFill>
                <a:blip r:embed="rId27"/>
                <a:stretch>
                  <a:fillRect/>
                </a:stretch>
              </p:blipFill>
              <p:spPr>
                <a:xfrm>
                  <a:off x="993719" y="5865514"/>
                  <a:ext cx="318179" cy="311312"/>
                </a:xfrm>
                <a:prstGeom prst="rect">
                  <a:avLst/>
                </a:prstGeom>
              </p:spPr>
            </p:pic>
            <p:pic>
              <p:nvPicPr>
                <p:cNvPr id="217" name="図 216">
                  <a:extLst>
                    <a:ext uri="{FF2B5EF4-FFF2-40B4-BE49-F238E27FC236}">
                      <a16:creationId xmlns:a16="http://schemas.microsoft.com/office/drawing/2014/main" id="{6C7FAF91-582E-BCAD-5041-4551381EED36}"/>
                    </a:ext>
                  </a:extLst>
                </p:cNvPr>
                <p:cNvPicPr>
                  <a:picLocks noChangeAspect="1"/>
                </p:cNvPicPr>
                <p:nvPr/>
              </p:nvPicPr>
              <p:blipFill>
                <a:blip r:embed="rId28"/>
                <a:stretch>
                  <a:fillRect/>
                </a:stretch>
              </p:blipFill>
              <p:spPr>
                <a:xfrm>
                  <a:off x="1018157" y="6208207"/>
                  <a:ext cx="269306" cy="177714"/>
                </a:xfrm>
                <a:prstGeom prst="rect">
                  <a:avLst/>
                </a:prstGeom>
              </p:spPr>
            </p:pic>
          </p:grpSp>
        </p:grpSp>
      </p:grpSp>
      <p:grpSp>
        <p:nvGrpSpPr>
          <p:cNvPr id="235" name="グループ化 234">
            <a:extLst>
              <a:ext uri="{FF2B5EF4-FFF2-40B4-BE49-F238E27FC236}">
                <a16:creationId xmlns:a16="http://schemas.microsoft.com/office/drawing/2014/main" id="{DF44506E-9730-7DC7-11B7-729AF3384212}"/>
              </a:ext>
            </a:extLst>
          </p:cNvPr>
          <p:cNvGrpSpPr/>
          <p:nvPr/>
        </p:nvGrpSpPr>
        <p:grpSpPr>
          <a:xfrm>
            <a:off x="6608152" y="4722962"/>
            <a:ext cx="1540800" cy="1944000"/>
            <a:chOff x="6608152" y="4722962"/>
            <a:chExt cx="1540800" cy="1944000"/>
          </a:xfrm>
        </p:grpSpPr>
        <p:grpSp>
          <p:nvGrpSpPr>
            <p:cNvPr id="219" name="グループ化 218"/>
            <p:cNvGrpSpPr/>
            <p:nvPr/>
          </p:nvGrpSpPr>
          <p:grpSpPr>
            <a:xfrm>
              <a:off x="6608152" y="4722962"/>
              <a:ext cx="1540800" cy="1944000"/>
              <a:chOff x="-5321011" y="729989"/>
              <a:chExt cx="1541874" cy="1943616"/>
            </a:xfrm>
          </p:grpSpPr>
          <p:sp>
            <p:nvSpPr>
              <p:cNvPr id="220" name="Rectangle 84"/>
              <p:cNvSpPr>
                <a:spLocks noChangeArrowheads="1"/>
              </p:cNvSpPr>
              <p:nvPr/>
            </p:nvSpPr>
            <p:spPr bwMode="auto">
              <a:xfrm>
                <a:off x="-5321011" y="729989"/>
                <a:ext cx="1540800" cy="125412"/>
              </a:xfrm>
              <a:prstGeom prst="rect">
                <a:avLst/>
              </a:prstGeom>
              <a:solidFill>
                <a:srgbClr val="4D4D4D"/>
              </a:solidFill>
              <a:ln w="6350">
                <a:solidFill>
                  <a:srgbClr val="4D4D4D"/>
                </a:solidFill>
                <a:miter lim="800000"/>
                <a:headEnd/>
                <a:tailEnd/>
              </a:ln>
            </p:spPr>
            <p:txBody>
              <a:bodyPr lIns="91427" tIns="0" rIns="91427" bIns="0" anchor="ctr"/>
              <a:lstStyle/>
              <a:p>
                <a:r>
                  <a:rPr lang="ja-JP" altLang="en-US" sz="600" dirty="0">
                    <a:solidFill>
                      <a:schemeClr val="bg1"/>
                    </a:solidFill>
                    <a:latin typeface="+mj-ea"/>
                  </a:rPr>
                  <a:t>フラットドアストッパー マグネットキャッチ式</a:t>
                </a:r>
                <a:endParaRPr lang="en-US" altLang="ja-JP" sz="600" dirty="0">
                  <a:solidFill>
                    <a:schemeClr val="bg1"/>
                  </a:solidFill>
                  <a:latin typeface="+mj-ea"/>
                </a:endParaRPr>
              </a:p>
            </p:txBody>
          </p:sp>
          <p:sp>
            <p:nvSpPr>
              <p:cNvPr id="221" name="Rectangle 14"/>
              <p:cNvSpPr>
                <a:spLocks noChangeArrowheads="1"/>
              </p:cNvSpPr>
              <p:nvPr/>
            </p:nvSpPr>
            <p:spPr bwMode="auto">
              <a:xfrm>
                <a:off x="-5319937" y="729989"/>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pic>
          <p:nvPicPr>
            <p:cNvPr id="222" name="図 221">
              <a:extLst>
                <a:ext uri="{FF2B5EF4-FFF2-40B4-BE49-F238E27FC236}">
                  <a16:creationId xmlns:a16="http://schemas.microsoft.com/office/drawing/2014/main" id="{306A7075-66AD-3BF8-508F-17F0C00A605B}"/>
                </a:ext>
              </a:extLst>
            </p:cNvPr>
            <p:cNvPicPr>
              <a:picLocks noChangeAspect="1"/>
            </p:cNvPicPr>
            <p:nvPr/>
          </p:nvPicPr>
          <p:blipFill>
            <a:blip r:embed="rId29"/>
            <a:srcRect l="-1063" t="19304" r="1063" b="10050"/>
            <a:stretch>
              <a:fillRect/>
            </a:stretch>
          </p:blipFill>
          <p:spPr>
            <a:xfrm>
              <a:off x="6639273" y="5070674"/>
              <a:ext cx="1394007" cy="650676"/>
            </a:xfrm>
            <a:prstGeom prst="rect">
              <a:avLst/>
            </a:prstGeom>
          </p:spPr>
        </p:pic>
        <p:sp>
          <p:nvSpPr>
            <p:cNvPr id="223" name="Text Box 671">
              <a:extLst>
                <a:ext uri="{FF2B5EF4-FFF2-40B4-BE49-F238E27FC236}">
                  <a16:creationId xmlns:a16="http://schemas.microsoft.com/office/drawing/2014/main" id="{EEDBB7E4-7896-7CF7-F7FA-8FD449CA7CAF}"/>
                </a:ext>
              </a:extLst>
            </p:cNvPr>
            <p:cNvSpPr txBox="1">
              <a:spLocks noChangeArrowheads="1"/>
            </p:cNvSpPr>
            <p:nvPr/>
          </p:nvSpPr>
          <p:spPr bwMode="auto">
            <a:xfrm>
              <a:off x="6689554" y="4966315"/>
              <a:ext cx="965980" cy="76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000000"/>
                  </a:solidFill>
                  <a:latin typeface="ＭＳ Ｐゴシック" pitchFamily="50" charset="-128"/>
                </a:rPr>
                <a:t>（ロック機構なし・バリアフリー仕様）</a:t>
              </a:r>
            </a:p>
          </p:txBody>
        </p:sp>
        <p:grpSp>
          <p:nvGrpSpPr>
            <p:cNvPr id="224" name="グループ化 223">
              <a:extLst>
                <a:ext uri="{FF2B5EF4-FFF2-40B4-BE49-F238E27FC236}">
                  <a16:creationId xmlns:a16="http://schemas.microsoft.com/office/drawing/2014/main" id="{1C715672-C863-56AB-A986-2B986F746D23}"/>
                </a:ext>
              </a:extLst>
            </p:cNvPr>
            <p:cNvGrpSpPr/>
            <p:nvPr/>
          </p:nvGrpSpPr>
          <p:grpSpPr>
            <a:xfrm>
              <a:off x="6839969" y="5833764"/>
              <a:ext cx="487313" cy="716857"/>
              <a:chOff x="355648" y="5833764"/>
              <a:chExt cx="487313" cy="716857"/>
            </a:xfrm>
          </p:grpSpPr>
          <p:sp>
            <p:nvSpPr>
              <p:cNvPr id="225" name="正方形/長方形 224">
                <a:extLst>
                  <a:ext uri="{FF2B5EF4-FFF2-40B4-BE49-F238E27FC236}">
                    <a16:creationId xmlns:a16="http://schemas.microsoft.com/office/drawing/2014/main" id="{C196FAF1-A5C3-0F7D-CF7E-B598E0EC81BB}"/>
                  </a:ext>
                </a:extLst>
              </p:cNvPr>
              <p:cNvSpPr/>
              <p:nvPr/>
            </p:nvSpPr>
            <p:spPr>
              <a:xfrm>
                <a:off x="355648" y="6396703"/>
                <a:ext cx="487313" cy="153918"/>
              </a:xfrm>
              <a:prstGeom prst="rect">
                <a:avLst/>
              </a:prstGeom>
            </p:spPr>
            <p:txBody>
              <a:bodyPr wrap="none" lIns="0" tIns="0" rIns="0" bIns="0">
                <a:spAutoFit/>
              </a:bodyPr>
              <a:lstStyle/>
              <a:p>
                <a:pPr algn="ctr"/>
                <a:r>
                  <a:rPr lang="ja-JP" altLang="en-US" sz="500" dirty="0"/>
                  <a:t>サテンシルバー色</a:t>
                </a:r>
                <a:endParaRPr lang="en-US" altLang="ja-JP" sz="500" dirty="0"/>
              </a:p>
              <a:p>
                <a:pPr algn="ctr"/>
                <a:r>
                  <a:rPr lang="ja-JP" altLang="en-US" sz="500" dirty="0"/>
                  <a:t>（塗装）</a:t>
                </a:r>
              </a:p>
            </p:txBody>
          </p:sp>
          <p:grpSp>
            <p:nvGrpSpPr>
              <p:cNvPr id="226" name="グループ化 225">
                <a:extLst>
                  <a:ext uri="{FF2B5EF4-FFF2-40B4-BE49-F238E27FC236}">
                    <a16:creationId xmlns:a16="http://schemas.microsoft.com/office/drawing/2014/main" id="{8949BBFE-908E-A5B7-8ADB-EC12A1F214BE}"/>
                  </a:ext>
                </a:extLst>
              </p:cNvPr>
              <p:cNvGrpSpPr/>
              <p:nvPr/>
            </p:nvGrpSpPr>
            <p:grpSpPr>
              <a:xfrm>
                <a:off x="437135" y="5833764"/>
                <a:ext cx="317315" cy="551186"/>
                <a:chOff x="426169" y="5833764"/>
                <a:chExt cx="317315" cy="551186"/>
              </a:xfrm>
            </p:grpSpPr>
            <p:pic>
              <p:nvPicPr>
                <p:cNvPr id="227" name="図 226">
                  <a:extLst>
                    <a:ext uri="{FF2B5EF4-FFF2-40B4-BE49-F238E27FC236}">
                      <a16:creationId xmlns:a16="http://schemas.microsoft.com/office/drawing/2014/main" id="{254225BC-0799-07E8-DD54-2E2AABA0953C}"/>
                    </a:ext>
                  </a:extLst>
                </p:cNvPr>
                <p:cNvPicPr>
                  <a:picLocks noChangeAspect="1"/>
                </p:cNvPicPr>
                <p:nvPr/>
              </p:nvPicPr>
              <p:blipFill>
                <a:blip r:embed="rId25"/>
                <a:stretch>
                  <a:fillRect/>
                </a:stretch>
              </p:blipFill>
              <p:spPr>
                <a:xfrm>
                  <a:off x="426169" y="5833764"/>
                  <a:ext cx="317315" cy="321093"/>
                </a:xfrm>
                <a:prstGeom prst="rect">
                  <a:avLst/>
                </a:prstGeom>
              </p:spPr>
            </p:pic>
            <p:pic>
              <p:nvPicPr>
                <p:cNvPr id="228" name="図 227">
                  <a:extLst>
                    <a:ext uri="{FF2B5EF4-FFF2-40B4-BE49-F238E27FC236}">
                      <a16:creationId xmlns:a16="http://schemas.microsoft.com/office/drawing/2014/main" id="{88352F07-C0A7-7DE1-609B-A2980ED77E51}"/>
                    </a:ext>
                  </a:extLst>
                </p:cNvPr>
                <p:cNvPicPr>
                  <a:picLocks noChangeAspect="1"/>
                </p:cNvPicPr>
                <p:nvPr/>
              </p:nvPicPr>
              <p:blipFill>
                <a:blip r:embed="rId26"/>
                <a:stretch>
                  <a:fillRect/>
                </a:stretch>
              </p:blipFill>
              <p:spPr>
                <a:xfrm>
                  <a:off x="475995" y="6209177"/>
                  <a:ext cx="264881" cy="175773"/>
                </a:xfrm>
                <a:prstGeom prst="rect">
                  <a:avLst/>
                </a:prstGeom>
              </p:spPr>
            </p:pic>
          </p:grpSp>
        </p:grpSp>
        <p:grpSp>
          <p:nvGrpSpPr>
            <p:cNvPr id="229" name="グループ化 228">
              <a:extLst>
                <a:ext uri="{FF2B5EF4-FFF2-40B4-BE49-F238E27FC236}">
                  <a16:creationId xmlns:a16="http://schemas.microsoft.com/office/drawing/2014/main" id="{7F283B0F-0194-A680-7FD7-22537672B90C}"/>
                </a:ext>
              </a:extLst>
            </p:cNvPr>
            <p:cNvGrpSpPr/>
            <p:nvPr/>
          </p:nvGrpSpPr>
          <p:grpSpPr>
            <a:xfrm>
              <a:off x="7489006" y="5833764"/>
              <a:ext cx="318179" cy="716827"/>
              <a:chOff x="1004685" y="5833764"/>
              <a:chExt cx="318179" cy="716827"/>
            </a:xfrm>
          </p:grpSpPr>
          <p:sp>
            <p:nvSpPr>
              <p:cNvPr id="230" name="正方形/長方形 229">
                <a:extLst>
                  <a:ext uri="{FF2B5EF4-FFF2-40B4-BE49-F238E27FC236}">
                    <a16:creationId xmlns:a16="http://schemas.microsoft.com/office/drawing/2014/main" id="{14F29694-C157-AD3E-9F25-9874DE0E817D}"/>
                  </a:ext>
                </a:extLst>
              </p:cNvPr>
              <p:cNvSpPr/>
              <p:nvPr/>
            </p:nvSpPr>
            <p:spPr>
              <a:xfrm>
                <a:off x="1032855" y="6396703"/>
                <a:ext cx="269306" cy="153888"/>
              </a:xfrm>
              <a:prstGeom prst="rect">
                <a:avLst/>
              </a:prstGeom>
            </p:spPr>
            <p:txBody>
              <a:bodyPr wrap="none" lIns="0" tIns="0" rIns="0" bIns="0">
                <a:spAutoFit/>
              </a:bodyPr>
              <a:lstStyle/>
              <a:p>
                <a:pPr algn="ctr"/>
                <a:r>
                  <a:rPr lang="ja-JP" altLang="en-US" sz="500" dirty="0"/>
                  <a:t>ブラック色</a:t>
                </a:r>
                <a:endParaRPr lang="en-US" altLang="ja-JP" sz="500" dirty="0"/>
              </a:p>
              <a:p>
                <a:pPr algn="ctr"/>
                <a:r>
                  <a:rPr lang="ja-JP" altLang="en-US" sz="500" dirty="0"/>
                  <a:t>（塗装）</a:t>
                </a:r>
              </a:p>
            </p:txBody>
          </p:sp>
          <p:grpSp>
            <p:nvGrpSpPr>
              <p:cNvPr id="231" name="グループ化 230">
                <a:extLst>
                  <a:ext uri="{FF2B5EF4-FFF2-40B4-BE49-F238E27FC236}">
                    <a16:creationId xmlns:a16="http://schemas.microsoft.com/office/drawing/2014/main" id="{789958FF-8AF7-44DE-8210-2E2B3A79AF8E}"/>
                  </a:ext>
                </a:extLst>
              </p:cNvPr>
              <p:cNvGrpSpPr/>
              <p:nvPr/>
            </p:nvGrpSpPr>
            <p:grpSpPr>
              <a:xfrm>
                <a:off x="1004685" y="5833764"/>
                <a:ext cx="318179" cy="552157"/>
                <a:chOff x="993719" y="5833764"/>
                <a:chExt cx="318179" cy="552157"/>
              </a:xfrm>
            </p:grpSpPr>
            <p:pic>
              <p:nvPicPr>
                <p:cNvPr id="232" name="図 231">
                  <a:extLst>
                    <a:ext uri="{FF2B5EF4-FFF2-40B4-BE49-F238E27FC236}">
                      <a16:creationId xmlns:a16="http://schemas.microsoft.com/office/drawing/2014/main" id="{059B9168-E0E4-15F7-D899-2AE7A971DFB4}"/>
                    </a:ext>
                  </a:extLst>
                </p:cNvPr>
                <p:cNvPicPr>
                  <a:picLocks noChangeAspect="1"/>
                </p:cNvPicPr>
                <p:nvPr/>
              </p:nvPicPr>
              <p:blipFill>
                <a:blip r:embed="rId27"/>
                <a:stretch>
                  <a:fillRect/>
                </a:stretch>
              </p:blipFill>
              <p:spPr>
                <a:xfrm>
                  <a:off x="993719" y="5833764"/>
                  <a:ext cx="318179" cy="311312"/>
                </a:xfrm>
                <a:prstGeom prst="rect">
                  <a:avLst/>
                </a:prstGeom>
              </p:spPr>
            </p:pic>
            <p:pic>
              <p:nvPicPr>
                <p:cNvPr id="233" name="図 232">
                  <a:extLst>
                    <a:ext uri="{FF2B5EF4-FFF2-40B4-BE49-F238E27FC236}">
                      <a16:creationId xmlns:a16="http://schemas.microsoft.com/office/drawing/2014/main" id="{39610BCC-88C1-D856-8327-A6B2AD80FEC9}"/>
                    </a:ext>
                  </a:extLst>
                </p:cNvPr>
                <p:cNvPicPr>
                  <a:picLocks noChangeAspect="1"/>
                </p:cNvPicPr>
                <p:nvPr/>
              </p:nvPicPr>
              <p:blipFill>
                <a:blip r:embed="rId28"/>
                <a:stretch>
                  <a:fillRect/>
                </a:stretch>
              </p:blipFill>
              <p:spPr>
                <a:xfrm>
                  <a:off x="1018157" y="6208207"/>
                  <a:ext cx="269306" cy="177714"/>
                </a:xfrm>
                <a:prstGeom prst="rect">
                  <a:avLst/>
                </a:prstGeom>
              </p:spPr>
            </p:pic>
          </p:grpSp>
        </p:grpSp>
      </p:grpSp>
      <p:grpSp>
        <p:nvGrpSpPr>
          <p:cNvPr id="1107" name="グループ化 1106">
            <a:extLst>
              <a:ext uri="{FF2B5EF4-FFF2-40B4-BE49-F238E27FC236}">
                <a16:creationId xmlns:a16="http://schemas.microsoft.com/office/drawing/2014/main" id="{AA335182-5EAD-D53E-4A46-B4CD88471294}"/>
              </a:ext>
            </a:extLst>
          </p:cNvPr>
          <p:cNvGrpSpPr/>
          <p:nvPr/>
        </p:nvGrpSpPr>
        <p:grpSpPr>
          <a:xfrm>
            <a:off x="8227274" y="3717104"/>
            <a:ext cx="1540800" cy="936000"/>
            <a:chOff x="8227274" y="3717104"/>
            <a:chExt cx="1540800" cy="936000"/>
          </a:xfrm>
        </p:grpSpPr>
        <p:grpSp>
          <p:nvGrpSpPr>
            <p:cNvPr id="240" name="グループ化 239">
              <a:extLst>
                <a:ext uri="{FF2B5EF4-FFF2-40B4-BE49-F238E27FC236}">
                  <a16:creationId xmlns:a16="http://schemas.microsoft.com/office/drawing/2014/main" id="{78348D16-44BE-08A5-432A-92BEA6A8B10A}"/>
                </a:ext>
              </a:extLst>
            </p:cNvPr>
            <p:cNvGrpSpPr/>
            <p:nvPr/>
          </p:nvGrpSpPr>
          <p:grpSpPr>
            <a:xfrm>
              <a:off x="8227274" y="3717104"/>
              <a:ext cx="1540800" cy="936000"/>
              <a:chOff x="6627074" y="3902973"/>
              <a:chExt cx="1540800" cy="936000"/>
            </a:xfrm>
          </p:grpSpPr>
          <p:grpSp>
            <p:nvGrpSpPr>
              <p:cNvPr id="241" name="グループ化 240">
                <a:extLst>
                  <a:ext uri="{FF2B5EF4-FFF2-40B4-BE49-F238E27FC236}">
                    <a16:creationId xmlns:a16="http://schemas.microsoft.com/office/drawing/2014/main" id="{1F34BBE9-716E-0ADD-CC93-986530B337FE}"/>
                  </a:ext>
                </a:extLst>
              </p:cNvPr>
              <p:cNvGrpSpPr/>
              <p:nvPr/>
            </p:nvGrpSpPr>
            <p:grpSpPr>
              <a:xfrm>
                <a:off x="6627074" y="3902973"/>
                <a:ext cx="1540800" cy="936000"/>
                <a:chOff x="-1711469" y="7075814"/>
                <a:chExt cx="1540800" cy="936000"/>
              </a:xfrm>
            </p:grpSpPr>
            <p:sp>
              <p:nvSpPr>
                <p:cNvPr id="243" name="Rectangle 84">
                  <a:extLst>
                    <a:ext uri="{FF2B5EF4-FFF2-40B4-BE49-F238E27FC236}">
                      <a16:creationId xmlns:a16="http://schemas.microsoft.com/office/drawing/2014/main" id="{6D730D74-3C62-7884-3696-11019A765ACF}"/>
                    </a:ext>
                  </a:extLst>
                </p:cNvPr>
                <p:cNvSpPr>
                  <a:spLocks noChangeArrowheads="1"/>
                </p:cNvSpPr>
                <p:nvPr/>
              </p:nvSpPr>
              <p:spPr bwMode="auto">
                <a:xfrm>
                  <a:off x="-1711469" y="7075815"/>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　　　開き戸　ソフトクローズ</a:t>
                  </a:r>
                </a:p>
              </p:txBody>
            </p:sp>
            <p:sp>
              <p:nvSpPr>
                <p:cNvPr id="244" name="Rectangle 14">
                  <a:extLst>
                    <a:ext uri="{FF2B5EF4-FFF2-40B4-BE49-F238E27FC236}">
                      <a16:creationId xmlns:a16="http://schemas.microsoft.com/office/drawing/2014/main" id="{A773C5A7-8959-9723-8D52-E4787C9F1B9E}"/>
                    </a:ext>
                  </a:extLst>
                </p:cNvPr>
                <p:cNvSpPr>
                  <a:spLocks noChangeArrowheads="1"/>
                </p:cNvSpPr>
                <p:nvPr/>
              </p:nvSpPr>
              <p:spPr bwMode="auto">
                <a:xfrm>
                  <a:off x="-1711469" y="7075814"/>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sp>
            <p:nvSpPr>
              <p:cNvPr id="242" name="正方形/長方形 241">
                <a:extLst>
                  <a:ext uri="{FF2B5EF4-FFF2-40B4-BE49-F238E27FC236}">
                    <a16:creationId xmlns:a16="http://schemas.microsoft.com/office/drawing/2014/main" id="{9C2F0B00-4205-16E8-2D9B-CEC6EB69E57C}"/>
                  </a:ext>
                </a:extLst>
              </p:cNvPr>
              <p:cNvSpPr/>
              <p:nvPr/>
            </p:nvSpPr>
            <p:spPr>
              <a:xfrm>
                <a:off x="6647359" y="4091972"/>
                <a:ext cx="1520515" cy="92333"/>
              </a:xfrm>
              <a:prstGeom prst="rect">
                <a:avLst/>
              </a:prstGeom>
            </p:spPr>
            <p:txBody>
              <a:bodyPr wrap="square" lIns="0" tIns="0" rIns="0" bIns="0">
                <a:spAutoFit/>
              </a:bodyPr>
              <a:lstStyle/>
              <a:p>
                <a:pPr algn="ctr"/>
                <a:r>
                  <a:rPr lang="ja-JP" altLang="en-US" sz="600" b="1" dirty="0"/>
                  <a:t>扉をやさしく静かな音で閉める機構です。</a:t>
                </a:r>
              </a:p>
            </p:txBody>
          </p:sp>
        </p:grpSp>
        <p:pic>
          <p:nvPicPr>
            <p:cNvPr id="253" name="図 252">
              <a:extLst>
                <a:ext uri="{FF2B5EF4-FFF2-40B4-BE49-F238E27FC236}">
                  <a16:creationId xmlns:a16="http://schemas.microsoft.com/office/drawing/2014/main" id="{E420C41B-2179-4271-F6CB-7707BA189D41}"/>
                </a:ext>
              </a:extLst>
            </p:cNvPr>
            <p:cNvPicPr>
              <a:picLocks noChangeAspect="1"/>
            </p:cNvPicPr>
            <p:nvPr/>
          </p:nvPicPr>
          <p:blipFill>
            <a:blip r:embed="rId30"/>
            <a:stretch>
              <a:fillRect/>
            </a:stretch>
          </p:blipFill>
          <p:spPr>
            <a:xfrm>
              <a:off x="8267002" y="3717191"/>
              <a:ext cx="241997" cy="141908"/>
            </a:xfrm>
            <a:prstGeom prst="rect">
              <a:avLst/>
            </a:prstGeom>
          </p:spPr>
        </p:pic>
        <p:grpSp>
          <p:nvGrpSpPr>
            <p:cNvPr id="255" name="グループ化 254">
              <a:extLst>
                <a:ext uri="{FF2B5EF4-FFF2-40B4-BE49-F238E27FC236}">
                  <a16:creationId xmlns:a16="http://schemas.microsoft.com/office/drawing/2014/main" id="{0E1689B0-8FE4-705F-479F-2035430A445B}"/>
                </a:ext>
              </a:extLst>
            </p:cNvPr>
            <p:cNvGrpSpPr/>
            <p:nvPr/>
          </p:nvGrpSpPr>
          <p:grpSpPr>
            <a:xfrm>
              <a:off x="8294158" y="4098274"/>
              <a:ext cx="1386417" cy="419881"/>
              <a:chOff x="8294158" y="4098274"/>
              <a:chExt cx="1386417" cy="419881"/>
            </a:xfrm>
          </p:grpSpPr>
          <p:grpSp>
            <p:nvGrpSpPr>
              <p:cNvPr id="1088" name="グループ化 1087">
                <a:extLst>
                  <a:ext uri="{FF2B5EF4-FFF2-40B4-BE49-F238E27FC236}">
                    <a16:creationId xmlns:a16="http://schemas.microsoft.com/office/drawing/2014/main" id="{0CB3F04F-C2B4-DE99-38D0-7C5C6D683BDB}"/>
                  </a:ext>
                </a:extLst>
              </p:cNvPr>
              <p:cNvGrpSpPr/>
              <p:nvPr/>
            </p:nvGrpSpPr>
            <p:grpSpPr>
              <a:xfrm>
                <a:off x="8294158" y="4104746"/>
                <a:ext cx="460845" cy="413409"/>
                <a:chOff x="8294158" y="4104746"/>
                <a:chExt cx="460845" cy="413409"/>
              </a:xfrm>
            </p:grpSpPr>
            <p:pic>
              <p:nvPicPr>
                <p:cNvPr id="1095" name="図 1094">
                  <a:extLst>
                    <a:ext uri="{FF2B5EF4-FFF2-40B4-BE49-F238E27FC236}">
                      <a16:creationId xmlns:a16="http://schemas.microsoft.com/office/drawing/2014/main" id="{AA261171-D7E4-1A5C-2B4B-2514A758127B}"/>
                    </a:ext>
                  </a:extLst>
                </p:cNvPr>
                <p:cNvPicPr>
                  <a:picLocks noChangeAspect="1"/>
                </p:cNvPicPr>
                <p:nvPr/>
              </p:nvPicPr>
              <p:blipFill>
                <a:blip r:embed="rId31"/>
                <a:srcRect l="14350" t="29959" r="25302" b="33106"/>
                <a:stretch>
                  <a:fillRect/>
                </a:stretch>
              </p:blipFill>
              <p:spPr>
                <a:xfrm>
                  <a:off x="8294158" y="4104746"/>
                  <a:ext cx="460845" cy="187704"/>
                </a:xfrm>
                <a:prstGeom prst="rect">
                  <a:avLst/>
                </a:prstGeom>
              </p:spPr>
            </p:pic>
            <p:sp>
              <p:nvSpPr>
                <p:cNvPr id="1096" name="正方形/長方形 1095">
                  <a:extLst>
                    <a:ext uri="{FF2B5EF4-FFF2-40B4-BE49-F238E27FC236}">
                      <a16:creationId xmlns:a16="http://schemas.microsoft.com/office/drawing/2014/main" id="{BBDDBA21-F5AC-CDF2-4105-4EB18547F004}"/>
                    </a:ext>
                  </a:extLst>
                </p:cNvPr>
                <p:cNvSpPr/>
                <p:nvPr/>
              </p:nvSpPr>
              <p:spPr>
                <a:xfrm>
                  <a:off x="8369537" y="4364267"/>
                  <a:ext cx="278923" cy="153888"/>
                </a:xfrm>
                <a:prstGeom prst="rect">
                  <a:avLst/>
                </a:prstGeom>
              </p:spPr>
              <p:txBody>
                <a:bodyPr wrap="none" lIns="0" tIns="0" rIns="0" bIns="0">
                  <a:spAutoFit/>
                </a:bodyPr>
                <a:lstStyle/>
                <a:p>
                  <a:pPr algn="ctr"/>
                  <a:r>
                    <a:rPr lang="ja-JP" altLang="en-US" sz="500" dirty="0"/>
                    <a:t>ホワイト色</a:t>
                  </a:r>
                  <a:endParaRPr lang="en-US" altLang="ja-JP" sz="500" dirty="0"/>
                </a:p>
                <a:p>
                  <a:pPr algn="ctr"/>
                  <a:r>
                    <a:rPr lang="ja-JP" altLang="en-US" sz="500" dirty="0"/>
                    <a:t>（</a:t>
                  </a:r>
                  <a:r>
                    <a:rPr lang="en-US" altLang="ja-JP" sz="500" dirty="0"/>
                    <a:t>WN</a:t>
                  </a:r>
                  <a:r>
                    <a:rPr lang="ja-JP" altLang="en-US" sz="500" dirty="0"/>
                    <a:t>色）</a:t>
                  </a:r>
                </a:p>
              </p:txBody>
            </p:sp>
          </p:grpSp>
          <p:grpSp>
            <p:nvGrpSpPr>
              <p:cNvPr id="1089" name="グループ化 1088">
                <a:extLst>
                  <a:ext uri="{FF2B5EF4-FFF2-40B4-BE49-F238E27FC236}">
                    <a16:creationId xmlns:a16="http://schemas.microsoft.com/office/drawing/2014/main" id="{BB1E8DCF-0E07-F602-ACA7-BBA632EC7791}"/>
                  </a:ext>
                </a:extLst>
              </p:cNvPr>
              <p:cNvGrpSpPr/>
              <p:nvPr/>
            </p:nvGrpSpPr>
            <p:grpSpPr>
              <a:xfrm>
                <a:off x="8774420" y="4098274"/>
                <a:ext cx="440132" cy="419881"/>
                <a:chOff x="8774420" y="4098274"/>
                <a:chExt cx="440132" cy="419881"/>
              </a:xfrm>
            </p:grpSpPr>
            <p:pic>
              <p:nvPicPr>
                <p:cNvPr id="1093" name="図 1092">
                  <a:extLst>
                    <a:ext uri="{FF2B5EF4-FFF2-40B4-BE49-F238E27FC236}">
                      <a16:creationId xmlns:a16="http://schemas.microsoft.com/office/drawing/2014/main" id="{53EF83DC-B31E-FC88-5ADB-4CE377047A1A}"/>
                    </a:ext>
                  </a:extLst>
                </p:cNvPr>
                <p:cNvPicPr>
                  <a:picLocks noChangeAspect="1"/>
                </p:cNvPicPr>
                <p:nvPr/>
              </p:nvPicPr>
              <p:blipFill>
                <a:blip r:embed="rId32"/>
                <a:srcRect l="16271" t="29170" r="26094" b="34913"/>
                <a:stretch>
                  <a:fillRect/>
                </a:stretch>
              </p:blipFill>
              <p:spPr>
                <a:xfrm>
                  <a:off x="8774420" y="4098274"/>
                  <a:ext cx="440132" cy="182525"/>
                </a:xfrm>
                <a:prstGeom prst="rect">
                  <a:avLst/>
                </a:prstGeom>
              </p:spPr>
            </p:pic>
            <p:sp>
              <p:nvSpPr>
                <p:cNvPr id="1094" name="正方形/長方形 1093">
                  <a:extLst>
                    <a:ext uri="{FF2B5EF4-FFF2-40B4-BE49-F238E27FC236}">
                      <a16:creationId xmlns:a16="http://schemas.microsoft.com/office/drawing/2014/main" id="{1A544E2B-630F-2ECF-8EEA-4FC071CDA844}"/>
                    </a:ext>
                  </a:extLst>
                </p:cNvPr>
                <p:cNvSpPr/>
                <p:nvPr/>
              </p:nvSpPr>
              <p:spPr>
                <a:xfrm>
                  <a:off x="8859988" y="4364267"/>
                  <a:ext cx="242054" cy="153888"/>
                </a:xfrm>
                <a:prstGeom prst="rect">
                  <a:avLst/>
                </a:prstGeom>
              </p:spPr>
              <p:txBody>
                <a:bodyPr wrap="none" lIns="0" tIns="0" rIns="0" bIns="0">
                  <a:spAutoFit/>
                </a:bodyPr>
                <a:lstStyle/>
                <a:p>
                  <a:pPr algn="ctr"/>
                  <a:r>
                    <a:rPr lang="ja-JP" altLang="en-US" sz="500" dirty="0"/>
                    <a:t>グレー色</a:t>
                  </a:r>
                  <a:endParaRPr lang="en-US" altLang="ja-JP" sz="500" dirty="0"/>
                </a:p>
                <a:p>
                  <a:pPr algn="ctr"/>
                  <a:r>
                    <a:rPr lang="ja-JP" altLang="en-US" sz="500" dirty="0"/>
                    <a:t>（</a:t>
                  </a:r>
                  <a:r>
                    <a:rPr lang="en-US" altLang="ja-JP" sz="500" dirty="0"/>
                    <a:t>WN</a:t>
                  </a:r>
                  <a:r>
                    <a:rPr lang="ja-JP" altLang="en-US" sz="500" dirty="0"/>
                    <a:t>色）</a:t>
                  </a:r>
                </a:p>
              </p:txBody>
            </p:sp>
          </p:grpSp>
          <p:grpSp>
            <p:nvGrpSpPr>
              <p:cNvPr id="1090" name="グループ化 1089">
                <a:extLst>
                  <a:ext uri="{FF2B5EF4-FFF2-40B4-BE49-F238E27FC236}">
                    <a16:creationId xmlns:a16="http://schemas.microsoft.com/office/drawing/2014/main" id="{C900DCEE-0349-789B-67E6-779245EF6A4C}"/>
                  </a:ext>
                </a:extLst>
              </p:cNvPr>
              <p:cNvGrpSpPr/>
              <p:nvPr/>
            </p:nvGrpSpPr>
            <p:grpSpPr>
              <a:xfrm>
                <a:off x="9235264" y="4115102"/>
                <a:ext cx="445311" cy="403053"/>
                <a:chOff x="9235264" y="4115102"/>
                <a:chExt cx="445311" cy="403053"/>
              </a:xfrm>
            </p:grpSpPr>
            <p:pic>
              <p:nvPicPr>
                <p:cNvPr id="1091" name="図 1090">
                  <a:extLst>
                    <a:ext uri="{FF2B5EF4-FFF2-40B4-BE49-F238E27FC236}">
                      <a16:creationId xmlns:a16="http://schemas.microsoft.com/office/drawing/2014/main" id="{E06285E8-7038-D330-4B9B-8A3874DD1EC6}"/>
                    </a:ext>
                  </a:extLst>
                </p:cNvPr>
                <p:cNvPicPr>
                  <a:picLocks noChangeAspect="1"/>
                </p:cNvPicPr>
                <p:nvPr/>
              </p:nvPicPr>
              <p:blipFill>
                <a:blip r:embed="rId33"/>
                <a:srcRect l="14693" t="32482" r="26993" b="33895"/>
                <a:stretch>
                  <a:fillRect/>
                </a:stretch>
              </p:blipFill>
              <p:spPr>
                <a:xfrm>
                  <a:off x="9235264" y="4115102"/>
                  <a:ext cx="445311" cy="170876"/>
                </a:xfrm>
                <a:prstGeom prst="rect">
                  <a:avLst/>
                </a:prstGeom>
              </p:spPr>
            </p:pic>
            <p:sp>
              <p:nvSpPr>
                <p:cNvPr id="1092" name="正方形/長方形 1091">
                  <a:extLst>
                    <a:ext uri="{FF2B5EF4-FFF2-40B4-BE49-F238E27FC236}">
                      <a16:creationId xmlns:a16="http://schemas.microsoft.com/office/drawing/2014/main" id="{95EF65E3-501A-96CA-2D64-DED7075D3205}"/>
                    </a:ext>
                  </a:extLst>
                </p:cNvPr>
                <p:cNvSpPr/>
                <p:nvPr/>
              </p:nvSpPr>
              <p:spPr>
                <a:xfrm>
                  <a:off x="9310909" y="4364267"/>
                  <a:ext cx="269306" cy="153888"/>
                </a:xfrm>
                <a:prstGeom prst="rect">
                  <a:avLst/>
                </a:prstGeom>
              </p:spPr>
              <p:txBody>
                <a:bodyPr wrap="none" lIns="0" tIns="0" rIns="0" bIns="0">
                  <a:spAutoFit/>
                </a:bodyPr>
                <a:lstStyle/>
                <a:p>
                  <a:pPr algn="ctr"/>
                  <a:r>
                    <a:rPr lang="ja-JP" altLang="en-US" sz="500" dirty="0"/>
                    <a:t>ブラック色</a:t>
                  </a:r>
                  <a:endParaRPr lang="en-US" altLang="ja-JP" sz="500" dirty="0"/>
                </a:p>
                <a:p>
                  <a:pPr algn="ctr"/>
                  <a:r>
                    <a:rPr lang="ja-JP" altLang="en-US" sz="500" dirty="0"/>
                    <a:t>（</a:t>
                  </a:r>
                  <a:r>
                    <a:rPr lang="en-US" altLang="ja-JP" sz="500" dirty="0"/>
                    <a:t>WN</a:t>
                  </a:r>
                  <a:r>
                    <a:rPr lang="ja-JP" altLang="en-US" sz="500" dirty="0"/>
                    <a:t>色）</a:t>
                  </a:r>
                </a:p>
              </p:txBody>
            </p:sp>
          </p:grpSp>
        </p:grpSp>
      </p:grpSp>
      <p:grpSp>
        <p:nvGrpSpPr>
          <p:cNvPr id="1108" name="グループ化 1107">
            <a:extLst>
              <a:ext uri="{FF2B5EF4-FFF2-40B4-BE49-F238E27FC236}">
                <a16:creationId xmlns:a16="http://schemas.microsoft.com/office/drawing/2014/main" id="{0253A72D-66FA-CEB7-A96D-DF49A99CAFE2}"/>
              </a:ext>
            </a:extLst>
          </p:cNvPr>
          <p:cNvGrpSpPr/>
          <p:nvPr/>
        </p:nvGrpSpPr>
        <p:grpSpPr>
          <a:xfrm>
            <a:off x="8223565" y="4722962"/>
            <a:ext cx="1540800" cy="1944000"/>
            <a:chOff x="8223565" y="4722962"/>
            <a:chExt cx="1540800" cy="1944000"/>
          </a:xfrm>
        </p:grpSpPr>
        <p:grpSp>
          <p:nvGrpSpPr>
            <p:cNvPr id="245" name="グループ化 244">
              <a:extLst>
                <a:ext uri="{FF2B5EF4-FFF2-40B4-BE49-F238E27FC236}">
                  <a16:creationId xmlns:a16="http://schemas.microsoft.com/office/drawing/2014/main" id="{87A17CDF-5820-F21F-BDE3-9B457CFE7ABF}"/>
                </a:ext>
              </a:extLst>
            </p:cNvPr>
            <p:cNvGrpSpPr/>
            <p:nvPr/>
          </p:nvGrpSpPr>
          <p:grpSpPr>
            <a:xfrm>
              <a:off x="8223565" y="4722962"/>
              <a:ext cx="1540800" cy="1944000"/>
              <a:chOff x="8223565" y="4722962"/>
              <a:chExt cx="1540800" cy="1944000"/>
            </a:xfrm>
          </p:grpSpPr>
          <p:grpSp>
            <p:nvGrpSpPr>
              <p:cNvPr id="246" name="グループ化 245">
                <a:extLst>
                  <a:ext uri="{FF2B5EF4-FFF2-40B4-BE49-F238E27FC236}">
                    <a16:creationId xmlns:a16="http://schemas.microsoft.com/office/drawing/2014/main" id="{EAD412CF-7127-A09F-00C0-C24E58BE8116}"/>
                  </a:ext>
                </a:extLst>
              </p:cNvPr>
              <p:cNvGrpSpPr/>
              <p:nvPr/>
            </p:nvGrpSpPr>
            <p:grpSpPr>
              <a:xfrm>
                <a:off x="8223565" y="4722962"/>
                <a:ext cx="1540800" cy="1944000"/>
                <a:chOff x="6623365" y="4911357"/>
                <a:chExt cx="1540800" cy="1944000"/>
              </a:xfrm>
            </p:grpSpPr>
            <p:grpSp>
              <p:nvGrpSpPr>
                <p:cNvPr id="249" name="グループ化 248">
                  <a:extLst>
                    <a:ext uri="{FF2B5EF4-FFF2-40B4-BE49-F238E27FC236}">
                      <a16:creationId xmlns:a16="http://schemas.microsoft.com/office/drawing/2014/main" id="{0EDA932A-0ACB-BCFA-53A2-ED28CD56E804}"/>
                    </a:ext>
                  </a:extLst>
                </p:cNvPr>
                <p:cNvGrpSpPr/>
                <p:nvPr/>
              </p:nvGrpSpPr>
              <p:grpSpPr>
                <a:xfrm>
                  <a:off x="6623365" y="4911357"/>
                  <a:ext cx="1540800" cy="1944000"/>
                  <a:chOff x="-5321011" y="729989"/>
                  <a:chExt cx="1541874" cy="1943616"/>
                </a:xfrm>
              </p:grpSpPr>
              <p:sp>
                <p:nvSpPr>
                  <p:cNvPr id="251" name="Rectangle 84">
                    <a:extLst>
                      <a:ext uri="{FF2B5EF4-FFF2-40B4-BE49-F238E27FC236}">
                        <a16:creationId xmlns:a16="http://schemas.microsoft.com/office/drawing/2014/main" id="{1E8D0CF7-046E-E216-B9E2-65BFB01D61E9}"/>
                      </a:ext>
                    </a:extLst>
                  </p:cNvPr>
                  <p:cNvSpPr>
                    <a:spLocks noChangeArrowheads="1"/>
                  </p:cNvSpPr>
                  <p:nvPr/>
                </p:nvSpPr>
                <p:spPr bwMode="auto">
                  <a:xfrm>
                    <a:off x="-5321011" y="729989"/>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　　　開き戸　ソフトクローズ</a:t>
                    </a:r>
                    <a:endParaRPr lang="ja-JP" altLang="en-US" sz="600" dirty="0">
                      <a:solidFill>
                        <a:prstClr val="white"/>
                      </a:solidFill>
                      <a:latin typeface="ＭＳ Ｐゴシック" pitchFamily="50" charset="-128"/>
                    </a:endParaRPr>
                  </a:p>
                </p:txBody>
              </p:sp>
              <p:sp>
                <p:nvSpPr>
                  <p:cNvPr id="252" name="Rectangle 14">
                    <a:extLst>
                      <a:ext uri="{FF2B5EF4-FFF2-40B4-BE49-F238E27FC236}">
                        <a16:creationId xmlns:a16="http://schemas.microsoft.com/office/drawing/2014/main" id="{1237AFE7-6EBD-4A7D-2C3C-16CF5C641BCD}"/>
                      </a:ext>
                    </a:extLst>
                  </p:cNvPr>
                  <p:cNvSpPr>
                    <a:spLocks noChangeArrowheads="1"/>
                  </p:cNvSpPr>
                  <p:nvPr/>
                </p:nvSpPr>
                <p:spPr bwMode="auto">
                  <a:xfrm>
                    <a:off x="-5319937" y="729989"/>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sp>
              <p:nvSpPr>
                <p:cNvPr id="250" name="正方形/長方形 249">
                  <a:extLst>
                    <a:ext uri="{FF2B5EF4-FFF2-40B4-BE49-F238E27FC236}">
                      <a16:creationId xmlns:a16="http://schemas.microsoft.com/office/drawing/2014/main" id="{89642667-95F6-EDC9-1F35-520AC54CB83B}"/>
                    </a:ext>
                  </a:extLst>
                </p:cNvPr>
                <p:cNvSpPr/>
                <p:nvPr/>
              </p:nvSpPr>
              <p:spPr>
                <a:xfrm>
                  <a:off x="6637090" y="5114257"/>
                  <a:ext cx="1520515" cy="215444"/>
                </a:xfrm>
                <a:prstGeom prst="rect">
                  <a:avLst/>
                </a:prstGeom>
              </p:spPr>
              <p:txBody>
                <a:bodyPr wrap="square" lIns="0" tIns="0" rIns="0" bIns="0">
                  <a:spAutoFit/>
                </a:bodyPr>
                <a:lstStyle/>
                <a:p>
                  <a:pPr algn="ctr"/>
                  <a:r>
                    <a:rPr lang="ja-JP" altLang="en-US" sz="700" b="1" dirty="0"/>
                    <a:t>扉をやさしく静かな音で</a:t>
                  </a:r>
                  <a:endParaRPr lang="en-US" altLang="ja-JP" sz="700" b="1" dirty="0"/>
                </a:p>
                <a:p>
                  <a:pPr algn="ctr"/>
                  <a:r>
                    <a:rPr lang="ja-JP" altLang="en-US" sz="700" b="1" dirty="0"/>
                    <a:t>閉める機構です。</a:t>
                  </a:r>
                </a:p>
              </p:txBody>
            </p:sp>
          </p:grpSp>
          <p:pic>
            <p:nvPicPr>
              <p:cNvPr id="247" name="図 246">
                <a:extLst>
                  <a:ext uri="{FF2B5EF4-FFF2-40B4-BE49-F238E27FC236}">
                    <a16:creationId xmlns:a16="http://schemas.microsoft.com/office/drawing/2014/main" id="{59F8E1C9-0DB8-54AD-5B13-A323A0119C5C}"/>
                  </a:ext>
                </a:extLst>
              </p:cNvPr>
              <p:cNvPicPr>
                <a:picLocks noChangeAspect="1"/>
              </p:cNvPicPr>
              <p:nvPr/>
            </p:nvPicPr>
            <p:blipFill>
              <a:blip r:embed="rId34"/>
              <a:srcRect l="897" t="7089" r="6249" b="1299"/>
              <a:stretch>
                <a:fillRect/>
              </a:stretch>
            </p:blipFill>
            <p:spPr>
              <a:xfrm>
                <a:off x="8312514" y="5177756"/>
                <a:ext cx="1368061" cy="1018059"/>
              </a:xfrm>
              <a:prstGeom prst="rect">
                <a:avLst/>
              </a:prstGeom>
            </p:spPr>
          </p:pic>
          <p:sp>
            <p:nvSpPr>
              <p:cNvPr id="248" name="円/楕円 194">
                <a:extLst>
                  <a:ext uri="{FF2B5EF4-FFF2-40B4-BE49-F238E27FC236}">
                    <a16:creationId xmlns:a16="http://schemas.microsoft.com/office/drawing/2014/main" id="{C9861F32-4342-D6D6-7431-D2BA0B08B923}"/>
                  </a:ext>
                </a:extLst>
              </p:cNvPr>
              <p:cNvSpPr/>
              <p:nvPr/>
            </p:nvSpPr>
            <p:spPr>
              <a:xfrm>
                <a:off x="8694719" y="5386445"/>
                <a:ext cx="512781" cy="512781"/>
              </a:xfrm>
              <a:prstGeom prst="ellipse">
                <a:avLst/>
              </a:prstGeom>
              <a:noFill/>
              <a:ln w="952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54" name="図 253">
              <a:extLst>
                <a:ext uri="{FF2B5EF4-FFF2-40B4-BE49-F238E27FC236}">
                  <a16:creationId xmlns:a16="http://schemas.microsoft.com/office/drawing/2014/main" id="{6FB18693-1E1E-5D30-7B71-6D66133DE9E5}"/>
                </a:ext>
              </a:extLst>
            </p:cNvPr>
            <p:cNvPicPr>
              <a:picLocks noChangeAspect="1"/>
            </p:cNvPicPr>
            <p:nvPr/>
          </p:nvPicPr>
          <p:blipFill>
            <a:blip r:embed="rId30"/>
            <a:stretch>
              <a:fillRect/>
            </a:stretch>
          </p:blipFill>
          <p:spPr>
            <a:xfrm>
              <a:off x="8267002" y="4725801"/>
              <a:ext cx="241997" cy="141908"/>
            </a:xfrm>
            <a:prstGeom prst="rect">
              <a:avLst/>
            </a:prstGeom>
          </p:spPr>
        </p:pic>
        <p:grpSp>
          <p:nvGrpSpPr>
            <p:cNvPr id="1097" name="グループ化 1096">
              <a:extLst>
                <a:ext uri="{FF2B5EF4-FFF2-40B4-BE49-F238E27FC236}">
                  <a16:creationId xmlns:a16="http://schemas.microsoft.com/office/drawing/2014/main" id="{F7B11B61-AF11-E1B0-D0DC-C357A7FAE75C}"/>
                </a:ext>
              </a:extLst>
            </p:cNvPr>
            <p:cNvGrpSpPr/>
            <p:nvPr/>
          </p:nvGrpSpPr>
          <p:grpSpPr>
            <a:xfrm>
              <a:off x="8311092" y="6232403"/>
              <a:ext cx="1386417" cy="345268"/>
              <a:chOff x="8294158" y="4098274"/>
              <a:chExt cx="1386417" cy="345268"/>
            </a:xfrm>
          </p:grpSpPr>
          <p:grpSp>
            <p:nvGrpSpPr>
              <p:cNvPr id="1098" name="グループ化 1097">
                <a:extLst>
                  <a:ext uri="{FF2B5EF4-FFF2-40B4-BE49-F238E27FC236}">
                    <a16:creationId xmlns:a16="http://schemas.microsoft.com/office/drawing/2014/main" id="{E91E691F-A305-5DEF-079F-3C1392833202}"/>
                  </a:ext>
                </a:extLst>
              </p:cNvPr>
              <p:cNvGrpSpPr/>
              <p:nvPr/>
            </p:nvGrpSpPr>
            <p:grpSpPr>
              <a:xfrm>
                <a:off x="8294158" y="4104746"/>
                <a:ext cx="460845" cy="338796"/>
                <a:chOff x="8294158" y="4104746"/>
                <a:chExt cx="460845" cy="338796"/>
              </a:xfrm>
            </p:grpSpPr>
            <p:pic>
              <p:nvPicPr>
                <p:cNvPr id="1105" name="図 1104">
                  <a:extLst>
                    <a:ext uri="{FF2B5EF4-FFF2-40B4-BE49-F238E27FC236}">
                      <a16:creationId xmlns:a16="http://schemas.microsoft.com/office/drawing/2014/main" id="{3368E128-0AC4-4E81-F5DC-284F5E09D141}"/>
                    </a:ext>
                  </a:extLst>
                </p:cNvPr>
                <p:cNvPicPr>
                  <a:picLocks noChangeAspect="1"/>
                </p:cNvPicPr>
                <p:nvPr/>
              </p:nvPicPr>
              <p:blipFill>
                <a:blip r:embed="rId31"/>
                <a:srcRect l="14350" t="29959" r="25302" b="33106"/>
                <a:stretch>
                  <a:fillRect/>
                </a:stretch>
              </p:blipFill>
              <p:spPr>
                <a:xfrm>
                  <a:off x="8294158" y="4104746"/>
                  <a:ext cx="460845" cy="187704"/>
                </a:xfrm>
                <a:prstGeom prst="rect">
                  <a:avLst/>
                </a:prstGeom>
              </p:spPr>
            </p:pic>
            <p:sp>
              <p:nvSpPr>
                <p:cNvPr id="1106" name="正方形/長方形 1105">
                  <a:extLst>
                    <a:ext uri="{FF2B5EF4-FFF2-40B4-BE49-F238E27FC236}">
                      <a16:creationId xmlns:a16="http://schemas.microsoft.com/office/drawing/2014/main" id="{C0075653-4BDB-D43C-9C30-26C45BAC5CCA}"/>
                    </a:ext>
                  </a:extLst>
                </p:cNvPr>
                <p:cNvSpPr/>
                <p:nvPr/>
              </p:nvSpPr>
              <p:spPr>
                <a:xfrm>
                  <a:off x="8369537" y="4289654"/>
                  <a:ext cx="278923" cy="153888"/>
                </a:xfrm>
                <a:prstGeom prst="rect">
                  <a:avLst/>
                </a:prstGeom>
              </p:spPr>
              <p:txBody>
                <a:bodyPr wrap="none" lIns="0" tIns="0" rIns="0" bIns="0">
                  <a:spAutoFit/>
                </a:bodyPr>
                <a:lstStyle/>
                <a:p>
                  <a:pPr algn="ctr"/>
                  <a:r>
                    <a:rPr lang="ja-JP" altLang="en-US" sz="500" dirty="0"/>
                    <a:t>ホワイト色</a:t>
                  </a:r>
                  <a:endParaRPr lang="en-US" altLang="ja-JP" sz="500" dirty="0"/>
                </a:p>
                <a:p>
                  <a:pPr algn="ctr"/>
                  <a:r>
                    <a:rPr lang="ja-JP" altLang="en-US" sz="500" dirty="0"/>
                    <a:t>（</a:t>
                  </a:r>
                  <a:r>
                    <a:rPr lang="en-US" altLang="ja-JP" sz="500" dirty="0"/>
                    <a:t>WN</a:t>
                  </a:r>
                  <a:r>
                    <a:rPr lang="ja-JP" altLang="en-US" sz="500" dirty="0"/>
                    <a:t>色）</a:t>
                  </a:r>
                </a:p>
              </p:txBody>
            </p:sp>
          </p:grpSp>
          <p:grpSp>
            <p:nvGrpSpPr>
              <p:cNvPr id="1099" name="グループ化 1098">
                <a:extLst>
                  <a:ext uri="{FF2B5EF4-FFF2-40B4-BE49-F238E27FC236}">
                    <a16:creationId xmlns:a16="http://schemas.microsoft.com/office/drawing/2014/main" id="{39D6CC33-FEE4-216E-933F-023C9EA2642F}"/>
                  </a:ext>
                </a:extLst>
              </p:cNvPr>
              <p:cNvGrpSpPr/>
              <p:nvPr/>
            </p:nvGrpSpPr>
            <p:grpSpPr>
              <a:xfrm>
                <a:off x="8774420" y="4098274"/>
                <a:ext cx="440132" cy="345268"/>
                <a:chOff x="8774420" y="4098274"/>
                <a:chExt cx="440132" cy="345268"/>
              </a:xfrm>
            </p:grpSpPr>
            <p:pic>
              <p:nvPicPr>
                <p:cNvPr id="1103" name="図 1102">
                  <a:extLst>
                    <a:ext uri="{FF2B5EF4-FFF2-40B4-BE49-F238E27FC236}">
                      <a16:creationId xmlns:a16="http://schemas.microsoft.com/office/drawing/2014/main" id="{847BAF3A-2007-AE87-88A3-4CE941AF5E90}"/>
                    </a:ext>
                  </a:extLst>
                </p:cNvPr>
                <p:cNvPicPr>
                  <a:picLocks noChangeAspect="1"/>
                </p:cNvPicPr>
                <p:nvPr/>
              </p:nvPicPr>
              <p:blipFill>
                <a:blip r:embed="rId32"/>
                <a:srcRect l="16271" t="29170" r="26094" b="34913"/>
                <a:stretch>
                  <a:fillRect/>
                </a:stretch>
              </p:blipFill>
              <p:spPr>
                <a:xfrm>
                  <a:off x="8774420" y="4098274"/>
                  <a:ext cx="440132" cy="182525"/>
                </a:xfrm>
                <a:prstGeom prst="rect">
                  <a:avLst/>
                </a:prstGeom>
              </p:spPr>
            </p:pic>
            <p:sp>
              <p:nvSpPr>
                <p:cNvPr id="1104" name="正方形/長方形 1103">
                  <a:extLst>
                    <a:ext uri="{FF2B5EF4-FFF2-40B4-BE49-F238E27FC236}">
                      <a16:creationId xmlns:a16="http://schemas.microsoft.com/office/drawing/2014/main" id="{53B176CF-674C-2A65-7782-7AE45EF8FAD5}"/>
                    </a:ext>
                  </a:extLst>
                </p:cNvPr>
                <p:cNvSpPr/>
                <p:nvPr/>
              </p:nvSpPr>
              <p:spPr>
                <a:xfrm>
                  <a:off x="8859988" y="4289654"/>
                  <a:ext cx="242054" cy="153888"/>
                </a:xfrm>
                <a:prstGeom prst="rect">
                  <a:avLst/>
                </a:prstGeom>
              </p:spPr>
              <p:txBody>
                <a:bodyPr wrap="none" lIns="0" tIns="0" rIns="0" bIns="0">
                  <a:spAutoFit/>
                </a:bodyPr>
                <a:lstStyle/>
                <a:p>
                  <a:pPr algn="ctr"/>
                  <a:r>
                    <a:rPr lang="ja-JP" altLang="en-US" sz="500" dirty="0"/>
                    <a:t>グレー色</a:t>
                  </a:r>
                  <a:endParaRPr lang="en-US" altLang="ja-JP" sz="500" dirty="0"/>
                </a:p>
                <a:p>
                  <a:pPr algn="ctr"/>
                  <a:r>
                    <a:rPr lang="ja-JP" altLang="en-US" sz="500" dirty="0"/>
                    <a:t>（</a:t>
                  </a:r>
                  <a:r>
                    <a:rPr lang="en-US" altLang="ja-JP" sz="500" dirty="0"/>
                    <a:t>WN</a:t>
                  </a:r>
                  <a:r>
                    <a:rPr lang="ja-JP" altLang="en-US" sz="500" dirty="0"/>
                    <a:t>色）</a:t>
                  </a:r>
                </a:p>
              </p:txBody>
            </p:sp>
          </p:grpSp>
          <p:grpSp>
            <p:nvGrpSpPr>
              <p:cNvPr id="1100" name="グループ化 1099">
                <a:extLst>
                  <a:ext uri="{FF2B5EF4-FFF2-40B4-BE49-F238E27FC236}">
                    <a16:creationId xmlns:a16="http://schemas.microsoft.com/office/drawing/2014/main" id="{52FBAFBC-216E-9469-5B74-15084E7B843C}"/>
                  </a:ext>
                </a:extLst>
              </p:cNvPr>
              <p:cNvGrpSpPr/>
              <p:nvPr/>
            </p:nvGrpSpPr>
            <p:grpSpPr>
              <a:xfrm>
                <a:off x="9235264" y="4115102"/>
                <a:ext cx="445311" cy="328440"/>
                <a:chOff x="9235264" y="4115102"/>
                <a:chExt cx="445311" cy="328440"/>
              </a:xfrm>
            </p:grpSpPr>
            <p:pic>
              <p:nvPicPr>
                <p:cNvPr id="1101" name="図 1100">
                  <a:extLst>
                    <a:ext uri="{FF2B5EF4-FFF2-40B4-BE49-F238E27FC236}">
                      <a16:creationId xmlns:a16="http://schemas.microsoft.com/office/drawing/2014/main" id="{6A08F3F6-3293-B2AA-6945-5ABFB0AABFFD}"/>
                    </a:ext>
                  </a:extLst>
                </p:cNvPr>
                <p:cNvPicPr>
                  <a:picLocks noChangeAspect="1"/>
                </p:cNvPicPr>
                <p:nvPr/>
              </p:nvPicPr>
              <p:blipFill>
                <a:blip r:embed="rId33"/>
                <a:srcRect l="14693" t="32482" r="26993" b="33895"/>
                <a:stretch>
                  <a:fillRect/>
                </a:stretch>
              </p:blipFill>
              <p:spPr>
                <a:xfrm>
                  <a:off x="9235264" y="4115102"/>
                  <a:ext cx="445311" cy="170876"/>
                </a:xfrm>
                <a:prstGeom prst="rect">
                  <a:avLst/>
                </a:prstGeom>
              </p:spPr>
            </p:pic>
            <p:sp>
              <p:nvSpPr>
                <p:cNvPr id="1102" name="正方形/長方形 1101">
                  <a:extLst>
                    <a:ext uri="{FF2B5EF4-FFF2-40B4-BE49-F238E27FC236}">
                      <a16:creationId xmlns:a16="http://schemas.microsoft.com/office/drawing/2014/main" id="{7231D74F-A01B-5BFC-A6D9-E77C9F490537}"/>
                    </a:ext>
                  </a:extLst>
                </p:cNvPr>
                <p:cNvSpPr/>
                <p:nvPr/>
              </p:nvSpPr>
              <p:spPr>
                <a:xfrm>
                  <a:off x="9310909" y="4289654"/>
                  <a:ext cx="269306" cy="153888"/>
                </a:xfrm>
                <a:prstGeom prst="rect">
                  <a:avLst/>
                </a:prstGeom>
              </p:spPr>
              <p:txBody>
                <a:bodyPr wrap="none" lIns="0" tIns="0" rIns="0" bIns="0">
                  <a:spAutoFit/>
                </a:bodyPr>
                <a:lstStyle/>
                <a:p>
                  <a:pPr algn="ctr"/>
                  <a:r>
                    <a:rPr lang="ja-JP" altLang="en-US" sz="500" dirty="0"/>
                    <a:t>ブラック色</a:t>
                  </a:r>
                  <a:endParaRPr lang="en-US" altLang="ja-JP" sz="500" dirty="0"/>
                </a:p>
                <a:p>
                  <a:pPr algn="ctr"/>
                  <a:r>
                    <a:rPr lang="ja-JP" altLang="en-US" sz="500" dirty="0"/>
                    <a:t>（</a:t>
                  </a:r>
                  <a:r>
                    <a:rPr lang="en-US" altLang="ja-JP" sz="500" dirty="0"/>
                    <a:t>WN</a:t>
                  </a:r>
                  <a:r>
                    <a:rPr lang="ja-JP" altLang="en-US" sz="500" dirty="0"/>
                    <a:t>色）</a:t>
                  </a:r>
                </a:p>
              </p:txBody>
            </p:sp>
          </p:grpSp>
        </p:grpSp>
      </p:grpSp>
    </p:spTree>
    <p:extLst>
      <p:ext uri="{BB962C8B-B14F-4D97-AF65-F5344CB8AC3E}">
        <p14:creationId xmlns:p14="http://schemas.microsoft.com/office/powerpoint/2010/main" val="1578698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テキスト ボックス 45"/>
          <p:cNvSpPr txBox="1"/>
          <p:nvPr/>
        </p:nvSpPr>
        <p:spPr>
          <a:xfrm>
            <a:off x="238554" y="878841"/>
            <a:ext cx="2703596" cy="307777"/>
          </a:xfrm>
          <a:prstGeom prst="rect">
            <a:avLst/>
          </a:prstGeom>
          <a:noFill/>
        </p:spPr>
        <p:txBody>
          <a:bodyPr wrap="square" rtlCol="0">
            <a:spAutoFit/>
          </a:bodyPr>
          <a:lstStyle/>
          <a:p>
            <a:r>
              <a:rPr lang="ja-JP" altLang="en-US" sz="1400" b="1" dirty="0"/>
              <a:t>■</a:t>
            </a:r>
            <a:r>
              <a:rPr kumimoji="1" lang="ja-JP" altLang="en-US" sz="1400" b="1" dirty="0"/>
              <a:t>標準：カバー蝶番</a:t>
            </a:r>
          </a:p>
        </p:txBody>
      </p:sp>
      <p:sp>
        <p:nvSpPr>
          <p:cNvPr id="156" name="Text Box 51"/>
          <p:cNvSpPr txBox="1">
            <a:spLocks noChangeArrowheads="1"/>
          </p:cNvSpPr>
          <p:nvPr/>
        </p:nvSpPr>
        <p:spPr bwMode="auto">
          <a:xfrm>
            <a:off x="1747676" y="98673"/>
            <a:ext cx="4056595" cy="203133"/>
          </a:xfrm>
          <a:prstGeom prst="rect">
            <a:avLst/>
          </a:prstGeom>
          <a:noFill/>
          <a:ln>
            <a:noFill/>
          </a:ln>
          <a:effectLst/>
          <a:extLst>
            <a:ext uri="{909E8E84-426E-40DD-AFC4-6F175D3DCCD1}">
              <a14:hiddenFill xmlns:a14="http://schemas.microsoft.com/office/drawing/2010/main">
                <a:solidFill>
                  <a:srgbClr val="95637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pPr>
              <a:lnSpc>
                <a:spcPct val="120000"/>
              </a:lnSpc>
            </a:pPr>
            <a:r>
              <a:rPr lang="ja-JP" altLang="en-US" sz="1100" b="1" dirty="0">
                <a:solidFill>
                  <a:schemeClr val="bg1"/>
                </a:solidFill>
                <a:latin typeface="ＭＳ Ｐゴシック" panose="020B0600070205080204" pitchFamily="50" charset="-128"/>
              </a:rPr>
              <a:t>内装ドア　ベリティス　スタンダードレーベル　</a:t>
            </a:r>
          </a:p>
        </p:txBody>
      </p:sp>
      <p:sp>
        <p:nvSpPr>
          <p:cNvPr id="157" name="Text Box 51"/>
          <p:cNvSpPr txBox="1">
            <a:spLocks noChangeArrowheads="1"/>
          </p:cNvSpPr>
          <p:nvPr/>
        </p:nvSpPr>
        <p:spPr bwMode="auto">
          <a:xfrm>
            <a:off x="1747676" y="404664"/>
            <a:ext cx="4056595" cy="176138"/>
          </a:xfrm>
          <a:prstGeom prst="rect">
            <a:avLst/>
          </a:prstGeom>
          <a:noFill/>
          <a:ln>
            <a:noFill/>
          </a:ln>
          <a:effectLst/>
          <a:extLst>
            <a:ext uri="{909E8E84-426E-40DD-AFC4-6F175D3DCCD1}">
              <a14:hiddenFill xmlns:a14="http://schemas.microsoft.com/office/drawing/2010/main">
                <a:solidFill>
                  <a:srgbClr val="95637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pPr>
              <a:lnSpc>
                <a:spcPct val="120000"/>
              </a:lnSpc>
            </a:pPr>
            <a:r>
              <a:rPr lang="ja-JP" altLang="en-US" sz="1100" b="1" dirty="0">
                <a:solidFill>
                  <a:schemeClr val="bg1"/>
                </a:solidFill>
                <a:latin typeface="ＭＳ Ｐゴシック" panose="020B0600070205080204" pitchFamily="50" charset="-128"/>
              </a:rPr>
              <a:t>パーツ</a:t>
            </a:r>
          </a:p>
        </p:txBody>
      </p:sp>
      <p:cxnSp>
        <p:nvCxnSpPr>
          <p:cNvPr id="165" name="直線矢印コネクタ 164"/>
          <p:cNvCxnSpPr/>
          <p:nvPr/>
        </p:nvCxnSpPr>
        <p:spPr>
          <a:xfrm>
            <a:off x="3670914" y="2766384"/>
            <a:ext cx="284225" cy="0"/>
          </a:xfrm>
          <a:prstGeom prst="straightConnector1">
            <a:avLst/>
          </a:prstGeom>
          <a:ln>
            <a:solidFill>
              <a:srgbClr val="0066FF"/>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166" name="グループ化 165"/>
          <p:cNvGrpSpPr/>
          <p:nvPr/>
        </p:nvGrpSpPr>
        <p:grpSpPr>
          <a:xfrm>
            <a:off x="2097221" y="2353714"/>
            <a:ext cx="761090" cy="792711"/>
            <a:chOff x="5167624" y="2417214"/>
            <a:chExt cx="761090" cy="792711"/>
          </a:xfrm>
        </p:grpSpPr>
        <p:grpSp>
          <p:nvGrpSpPr>
            <p:cNvPr id="167" name="グループ化 166"/>
            <p:cNvGrpSpPr/>
            <p:nvPr/>
          </p:nvGrpSpPr>
          <p:grpSpPr>
            <a:xfrm>
              <a:off x="5263985" y="2439926"/>
              <a:ext cx="585097" cy="749013"/>
              <a:chOff x="6279963" y="2025047"/>
              <a:chExt cx="585097" cy="749013"/>
            </a:xfrm>
          </p:grpSpPr>
          <p:grpSp>
            <p:nvGrpSpPr>
              <p:cNvPr id="169" name="グループ化 168"/>
              <p:cNvGrpSpPr/>
              <p:nvPr/>
            </p:nvGrpSpPr>
            <p:grpSpPr>
              <a:xfrm>
                <a:off x="6279963" y="2128609"/>
                <a:ext cx="585097" cy="645451"/>
                <a:chOff x="3968458" y="1688674"/>
                <a:chExt cx="585097" cy="645451"/>
              </a:xfrm>
            </p:grpSpPr>
            <p:pic>
              <p:nvPicPr>
                <p:cNvPr id="171" name="Picture 18" descr="http://www2.panasonic.biz/es/sumai/gazou/bicon/CA141AHND-PA0051323.jpg" title="メッキ"/>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11903" y="1688674"/>
                  <a:ext cx="473662" cy="435256"/>
                </a:xfrm>
                <a:prstGeom prst="rect">
                  <a:avLst/>
                </a:prstGeom>
                <a:noFill/>
                <a:extLst>
                  <a:ext uri="{909E8E84-426E-40DD-AFC4-6F175D3DCCD1}">
                    <a14:hiddenFill xmlns:a14="http://schemas.microsoft.com/office/drawing/2010/main">
                      <a:solidFill>
                        <a:srgbClr val="FFFFFF"/>
                      </a:solidFill>
                    </a14:hiddenFill>
                  </a:ext>
                </a:extLst>
              </p:spPr>
            </p:pic>
            <p:sp>
              <p:nvSpPr>
                <p:cNvPr id="172" name="正方形/長方形 171"/>
                <p:cNvSpPr/>
                <p:nvPr/>
              </p:nvSpPr>
              <p:spPr>
                <a:xfrm>
                  <a:off x="3968458" y="2149459"/>
                  <a:ext cx="585097" cy="184666"/>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サテンシルバー色</a:t>
                  </a:r>
                  <a:endParaRPr lang="en-US" altLang="ja-JP" sz="600" dirty="0">
                    <a:latin typeface="ＭＳ Ｐゴシック" panose="020B0600070205080204" pitchFamily="50" charset="-128"/>
                    <a:ea typeface="ＭＳ Ｐゴシック" panose="020B0600070205080204" pitchFamily="50" charset="-128"/>
                  </a:endParaRPr>
                </a:p>
                <a:p>
                  <a:r>
                    <a:rPr lang="ja-JP" altLang="en-US" sz="600" dirty="0">
                      <a:latin typeface="ＭＳ Ｐゴシック" panose="020B0600070205080204" pitchFamily="50" charset="-128"/>
                      <a:ea typeface="ＭＳ Ｐゴシック" panose="020B0600070205080204" pitchFamily="50" charset="-128"/>
                    </a:rPr>
                    <a:t>（塗装）</a:t>
                  </a:r>
                </a:p>
              </p:txBody>
            </p:sp>
          </p:grpSp>
          <p:sp>
            <p:nvSpPr>
              <p:cNvPr id="170" name="正方形/長方形 169"/>
              <p:cNvSpPr/>
              <p:nvPr/>
            </p:nvSpPr>
            <p:spPr>
              <a:xfrm>
                <a:off x="6372358" y="2025047"/>
                <a:ext cx="397545" cy="107722"/>
              </a:xfrm>
              <a:prstGeom prst="rect">
                <a:avLst/>
              </a:prstGeom>
            </p:spPr>
            <p:txBody>
              <a:bodyPr wrap="square" lIns="0" tIns="0" rIns="0" bIns="0">
                <a:spAutoFit/>
              </a:bodyPr>
              <a:lstStyle/>
              <a:p>
                <a:r>
                  <a:rPr lang="en-US" altLang="ja-JP" sz="700" b="1" dirty="0">
                    <a:solidFill>
                      <a:srgbClr val="0066FF"/>
                    </a:solidFill>
                    <a:latin typeface="ＭＳ Ｐゴシック" panose="020B0600070205080204" pitchFamily="50" charset="-128"/>
                    <a:ea typeface="ＭＳ Ｐゴシック" panose="020B0600070205080204" pitchFamily="50" charset="-128"/>
                  </a:rPr>
                  <a:t>U</a:t>
                </a:r>
                <a:r>
                  <a:rPr lang="ja-JP" altLang="en-US" sz="700" b="1" dirty="0">
                    <a:solidFill>
                      <a:srgbClr val="0066FF"/>
                    </a:solidFill>
                    <a:latin typeface="ＭＳ Ｐゴシック" panose="020B0600070205080204" pitchFamily="50" charset="-128"/>
                    <a:ea typeface="ＭＳ Ｐゴシック" panose="020B0600070205080204" pitchFamily="50" charset="-128"/>
                  </a:rPr>
                  <a:t>オーダー</a:t>
                </a:r>
              </a:p>
            </p:txBody>
          </p:sp>
        </p:grpSp>
        <p:sp>
          <p:nvSpPr>
            <p:cNvPr id="168" name="正方形/長方形 167"/>
            <p:cNvSpPr/>
            <p:nvPr/>
          </p:nvSpPr>
          <p:spPr>
            <a:xfrm>
              <a:off x="5167624" y="2417214"/>
              <a:ext cx="761090" cy="792711"/>
            </a:xfrm>
            <a:prstGeom prst="rect">
              <a:avLst/>
            </a:prstGeom>
            <a:noFill/>
            <a:ln w="952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1" name="テキスト ボックス 190"/>
          <p:cNvSpPr txBox="1"/>
          <p:nvPr/>
        </p:nvSpPr>
        <p:spPr>
          <a:xfrm>
            <a:off x="2031263" y="896400"/>
            <a:ext cx="2703596" cy="307777"/>
          </a:xfrm>
          <a:prstGeom prst="rect">
            <a:avLst/>
          </a:prstGeom>
          <a:noFill/>
        </p:spPr>
        <p:txBody>
          <a:bodyPr wrap="square" rtlCol="0">
            <a:spAutoFit/>
          </a:bodyPr>
          <a:lstStyle/>
          <a:p>
            <a:r>
              <a:rPr lang="ja-JP" altLang="en-US" sz="1400" b="1" dirty="0"/>
              <a:t>特注色</a:t>
            </a:r>
            <a:r>
              <a:rPr kumimoji="1" lang="ja-JP" altLang="en-US" sz="1400" b="1" dirty="0"/>
              <a:t>：カバー蝶番　</a:t>
            </a:r>
          </a:p>
        </p:txBody>
      </p:sp>
      <p:grpSp>
        <p:nvGrpSpPr>
          <p:cNvPr id="192" name="グループ化 191"/>
          <p:cNvGrpSpPr/>
          <p:nvPr/>
        </p:nvGrpSpPr>
        <p:grpSpPr>
          <a:xfrm>
            <a:off x="2026613" y="1263225"/>
            <a:ext cx="941604" cy="1944000"/>
            <a:chOff x="2946636" y="4730325"/>
            <a:chExt cx="941604" cy="1944000"/>
          </a:xfrm>
        </p:grpSpPr>
        <p:grpSp>
          <p:nvGrpSpPr>
            <p:cNvPr id="193" name="グループ化 192"/>
            <p:cNvGrpSpPr/>
            <p:nvPr/>
          </p:nvGrpSpPr>
          <p:grpSpPr>
            <a:xfrm>
              <a:off x="2946636" y="4730325"/>
              <a:ext cx="941604" cy="1944000"/>
              <a:chOff x="2946636" y="4730325"/>
              <a:chExt cx="941604" cy="1944000"/>
            </a:xfrm>
          </p:grpSpPr>
          <p:grpSp>
            <p:nvGrpSpPr>
              <p:cNvPr id="199" name="グループ化 198"/>
              <p:cNvGrpSpPr/>
              <p:nvPr/>
            </p:nvGrpSpPr>
            <p:grpSpPr>
              <a:xfrm>
                <a:off x="2946636" y="4730325"/>
                <a:ext cx="941604" cy="1944000"/>
                <a:chOff x="4798797" y="4730325"/>
                <a:chExt cx="941604" cy="1944000"/>
              </a:xfrm>
            </p:grpSpPr>
            <p:sp>
              <p:nvSpPr>
                <p:cNvPr id="201" name="Rectangle 84"/>
                <p:cNvSpPr>
                  <a:spLocks noChangeArrowheads="1"/>
                </p:cNvSpPr>
                <p:nvPr/>
              </p:nvSpPr>
              <p:spPr bwMode="auto">
                <a:xfrm>
                  <a:off x="4798797"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蝶番</a:t>
                  </a:r>
                </a:p>
              </p:txBody>
            </p:sp>
            <p:sp>
              <p:nvSpPr>
                <p:cNvPr id="202" name="Rectangle 14"/>
                <p:cNvSpPr>
                  <a:spLocks noChangeArrowheads="1"/>
                </p:cNvSpPr>
                <p:nvPr/>
              </p:nvSpPr>
              <p:spPr bwMode="auto">
                <a:xfrm>
                  <a:off x="4798797"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grpSp>
            <p:nvGrpSpPr>
              <p:cNvPr id="196" name="グループ化 195"/>
              <p:cNvGrpSpPr/>
              <p:nvPr/>
            </p:nvGrpSpPr>
            <p:grpSpPr>
              <a:xfrm>
                <a:off x="3476836" y="4740592"/>
                <a:ext cx="388302" cy="107634"/>
                <a:chOff x="1119188" y="5724525"/>
                <a:chExt cx="571500" cy="119062"/>
              </a:xfrm>
            </p:grpSpPr>
            <p:sp>
              <p:nvSpPr>
                <p:cNvPr id="197" name="正方形/長方形 196"/>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198" name="正方形/長方形 197"/>
                <p:cNvSpPr/>
                <p:nvPr/>
              </p:nvSpPr>
              <p:spPr>
                <a:xfrm>
                  <a:off x="1213294" y="5732385"/>
                  <a:ext cx="386906" cy="87880"/>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sp>
          <p:nvSpPr>
            <p:cNvPr id="194" name="Text Box 504"/>
            <p:cNvSpPr txBox="1">
              <a:spLocks noChangeArrowheads="1"/>
            </p:cNvSpPr>
            <p:nvPr/>
          </p:nvSpPr>
          <p:spPr bwMode="auto">
            <a:xfrm>
              <a:off x="3049818" y="4891719"/>
              <a:ext cx="756617" cy="32316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defPPr>
                <a:defRPr lang="ja-JP"/>
              </a:defPPr>
              <a:lvl1pPr fontAlgn="base">
                <a:spcBef>
                  <a:spcPct val="0"/>
                </a:spcBef>
                <a:spcAft>
                  <a:spcPct val="0"/>
                </a:spcAft>
                <a:defRPr kumimoji="0" sz="900" b="1">
                  <a:solidFill>
                    <a:srgbClr val="333333"/>
                  </a:solidFill>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pPr algn="ctr"/>
              <a:r>
                <a:rPr lang="en-US" altLang="ja-JP" sz="700" dirty="0"/>
                <a:t>1</a:t>
              </a:r>
              <a:r>
                <a:rPr lang="ja-JP" altLang="en-US" sz="700" dirty="0"/>
                <a:t>人でも扉の</a:t>
              </a:r>
            </a:p>
            <a:p>
              <a:pPr algn="ctr"/>
              <a:r>
                <a:rPr lang="ja-JP" altLang="en-US" sz="700" dirty="0"/>
                <a:t>吊り込みがしやすい</a:t>
              </a:r>
            </a:p>
            <a:p>
              <a:pPr algn="ctr"/>
              <a:r>
                <a:rPr lang="ja-JP" altLang="en-US" sz="700" dirty="0"/>
                <a:t>「カバー蝶番」</a:t>
              </a:r>
            </a:p>
          </p:txBody>
        </p:sp>
      </p:grpSp>
      <p:pic>
        <p:nvPicPr>
          <p:cNvPr id="2" name="図 1"/>
          <p:cNvPicPr>
            <a:picLocks noChangeAspect="1"/>
          </p:cNvPicPr>
          <p:nvPr/>
        </p:nvPicPr>
        <p:blipFill rotWithShape="1">
          <a:blip r:embed="rId3"/>
          <a:srcRect l="24290" t="24983" r="15538" b="14845"/>
          <a:stretch/>
        </p:blipFill>
        <p:spPr>
          <a:xfrm>
            <a:off x="2260336" y="1775460"/>
            <a:ext cx="523875" cy="542719"/>
          </a:xfrm>
          <a:prstGeom prst="rect">
            <a:avLst/>
          </a:prstGeom>
        </p:spPr>
      </p:pic>
      <p:grpSp>
        <p:nvGrpSpPr>
          <p:cNvPr id="3" name="グループ化 2"/>
          <p:cNvGrpSpPr/>
          <p:nvPr/>
        </p:nvGrpSpPr>
        <p:grpSpPr>
          <a:xfrm>
            <a:off x="336786" y="1244175"/>
            <a:ext cx="941604" cy="1944000"/>
            <a:chOff x="336786" y="1244175"/>
            <a:chExt cx="941604" cy="1944000"/>
          </a:xfrm>
        </p:grpSpPr>
        <p:grpSp>
          <p:nvGrpSpPr>
            <p:cNvPr id="55" name="グループ化 54"/>
            <p:cNvGrpSpPr/>
            <p:nvPr/>
          </p:nvGrpSpPr>
          <p:grpSpPr>
            <a:xfrm>
              <a:off x="336786" y="1244175"/>
              <a:ext cx="941604" cy="1944000"/>
              <a:chOff x="2946636" y="4730325"/>
              <a:chExt cx="941604" cy="1944000"/>
            </a:xfrm>
          </p:grpSpPr>
          <p:grpSp>
            <p:nvGrpSpPr>
              <p:cNvPr id="57" name="グループ化 56"/>
              <p:cNvGrpSpPr/>
              <p:nvPr/>
            </p:nvGrpSpPr>
            <p:grpSpPr>
              <a:xfrm>
                <a:off x="2946636" y="4730325"/>
                <a:ext cx="941604" cy="1944000"/>
                <a:chOff x="2946636" y="4730325"/>
                <a:chExt cx="941604" cy="1944000"/>
              </a:xfrm>
            </p:grpSpPr>
            <p:grpSp>
              <p:nvGrpSpPr>
                <p:cNvPr id="59" name="グループ化 58"/>
                <p:cNvGrpSpPr/>
                <p:nvPr/>
              </p:nvGrpSpPr>
              <p:grpSpPr>
                <a:xfrm>
                  <a:off x="2946636" y="4730325"/>
                  <a:ext cx="941604" cy="1944000"/>
                  <a:chOff x="4798797" y="4730325"/>
                  <a:chExt cx="941604" cy="1944000"/>
                </a:xfrm>
              </p:grpSpPr>
              <p:sp>
                <p:nvSpPr>
                  <p:cNvPr id="63" name="Rectangle 84"/>
                  <p:cNvSpPr>
                    <a:spLocks noChangeArrowheads="1"/>
                  </p:cNvSpPr>
                  <p:nvPr/>
                </p:nvSpPr>
                <p:spPr bwMode="auto">
                  <a:xfrm>
                    <a:off x="4798797"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蝶番</a:t>
                    </a:r>
                  </a:p>
                </p:txBody>
              </p:sp>
              <p:sp>
                <p:nvSpPr>
                  <p:cNvPr id="64" name="Rectangle 14"/>
                  <p:cNvSpPr>
                    <a:spLocks noChangeArrowheads="1"/>
                  </p:cNvSpPr>
                  <p:nvPr/>
                </p:nvSpPr>
                <p:spPr bwMode="auto">
                  <a:xfrm>
                    <a:off x="4798797"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65" name="Text Box 149"/>
                  <p:cNvSpPr txBox="1">
                    <a:spLocks noChangeArrowheads="1"/>
                  </p:cNvSpPr>
                  <p:nvPr/>
                </p:nvSpPr>
                <p:spPr bwMode="auto">
                  <a:xfrm>
                    <a:off x="4909737" y="6196698"/>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サテンシルバー色（塗装）</a:t>
                    </a:r>
                  </a:p>
                </p:txBody>
              </p:sp>
            </p:grpSp>
            <p:grpSp>
              <p:nvGrpSpPr>
                <p:cNvPr id="60" name="グループ化 59"/>
                <p:cNvGrpSpPr/>
                <p:nvPr/>
              </p:nvGrpSpPr>
              <p:grpSpPr>
                <a:xfrm>
                  <a:off x="3476836" y="4740592"/>
                  <a:ext cx="388302" cy="107634"/>
                  <a:chOff x="1119188" y="5724525"/>
                  <a:chExt cx="571500" cy="119062"/>
                </a:xfrm>
              </p:grpSpPr>
              <p:sp>
                <p:nvSpPr>
                  <p:cNvPr id="61" name="正方形/長方形 60"/>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62" name="正方形/長方形 61"/>
                  <p:cNvSpPr/>
                  <p:nvPr/>
                </p:nvSpPr>
                <p:spPr>
                  <a:xfrm>
                    <a:off x="1213294" y="5732385"/>
                    <a:ext cx="386906" cy="87880"/>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sp>
            <p:nvSpPr>
              <p:cNvPr id="58" name="Text Box 504"/>
              <p:cNvSpPr txBox="1">
                <a:spLocks noChangeArrowheads="1"/>
              </p:cNvSpPr>
              <p:nvPr/>
            </p:nvSpPr>
            <p:spPr bwMode="auto">
              <a:xfrm>
                <a:off x="3049818" y="4942519"/>
                <a:ext cx="756617" cy="32316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defPPr>
                  <a:defRPr lang="ja-JP"/>
                </a:defPPr>
                <a:lvl1pPr fontAlgn="base">
                  <a:spcBef>
                    <a:spcPct val="0"/>
                  </a:spcBef>
                  <a:spcAft>
                    <a:spcPct val="0"/>
                  </a:spcAft>
                  <a:defRPr kumimoji="0" sz="900" b="1">
                    <a:solidFill>
                      <a:srgbClr val="333333"/>
                    </a:solidFill>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pPr algn="ctr"/>
                <a:r>
                  <a:rPr lang="en-US" altLang="ja-JP" sz="700" dirty="0"/>
                  <a:t>1</a:t>
                </a:r>
                <a:r>
                  <a:rPr lang="ja-JP" altLang="en-US" sz="700" dirty="0"/>
                  <a:t>人でも扉の</a:t>
                </a:r>
              </a:p>
              <a:p>
                <a:pPr algn="ctr"/>
                <a:r>
                  <a:rPr lang="ja-JP" altLang="en-US" sz="700" dirty="0"/>
                  <a:t>吊り込みがしやすい</a:t>
                </a:r>
              </a:p>
              <a:p>
                <a:pPr algn="ctr"/>
                <a:r>
                  <a:rPr lang="ja-JP" altLang="en-US" sz="700" dirty="0"/>
                  <a:t>「カバー蝶番」</a:t>
                </a:r>
              </a:p>
            </p:txBody>
          </p:sp>
        </p:grpSp>
        <p:pic>
          <p:nvPicPr>
            <p:cNvPr id="206" name="図 205"/>
            <p:cNvPicPr>
              <a:picLocks noChangeAspect="1"/>
            </p:cNvPicPr>
            <p:nvPr/>
          </p:nvPicPr>
          <p:blipFill rotWithShape="1">
            <a:blip r:embed="rId3"/>
            <a:srcRect l="31165" t="25596" r="22213" b="18248"/>
            <a:stretch/>
          </p:blipFill>
          <p:spPr>
            <a:xfrm>
              <a:off x="474345" y="1866900"/>
              <a:ext cx="653415" cy="815340"/>
            </a:xfrm>
            <a:prstGeom prst="rect">
              <a:avLst/>
            </a:prstGeom>
          </p:spPr>
        </p:pic>
      </p:grpSp>
      <p:grpSp>
        <p:nvGrpSpPr>
          <p:cNvPr id="9" name="グループ化 8"/>
          <p:cNvGrpSpPr/>
          <p:nvPr/>
        </p:nvGrpSpPr>
        <p:grpSpPr>
          <a:xfrm>
            <a:off x="3105942" y="1972609"/>
            <a:ext cx="703666" cy="1285598"/>
            <a:chOff x="3105942" y="1972609"/>
            <a:chExt cx="703666" cy="1285598"/>
          </a:xfrm>
        </p:grpSpPr>
        <p:sp>
          <p:nvSpPr>
            <p:cNvPr id="158" name="正方形/長方形 157"/>
            <p:cNvSpPr/>
            <p:nvPr/>
          </p:nvSpPr>
          <p:spPr>
            <a:xfrm>
              <a:off x="3105942" y="1972609"/>
              <a:ext cx="688005" cy="307777"/>
            </a:xfrm>
            <a:prstGeom prst="rect">
              <a:avLst/>
            </a:prstGeom>
          </p:spPr>
          <p:txBody>
            <a:bodyPr wrap="square" lIns="0" tIns="0" rIns="0" bIns="0">
              <a:spAutoFit/>
            </a:bodyPr>
            <a:lstStyle/>
            <a:p>
              <a:pPr algn="ctr"/>
              <a:r>
                <a:rPr lang="ja-JP" altLang="en-US" sz="1000" dirty="0">
                  <a:latin typeface="ＭＳ Ｐゴシック" panose="020B0600070205080204" pitchFamily="50" charset="-128"/>
                  <a:ea typeface="ＭＳ Ｐゴシック" panose="020B0600070205080204" pitchFamily="50" charset="-128"/>
                </a:rPr>
                <a:t>蝶番色の</a:t>
              </a:r>
              <a:endParaRPr lang="en-US" altLang="ja-JP" sz="1000" dirty="0">
                <a:latin typeface="ＭＳ Ｐゴシック" panose="020B0600070205080204" pitchFamily="50" charset="-128"/>
                <a:ea typeface="ＭＳ Ｐゴシック" panose="020B0600070205080204" pitchFamily="50" charset="-128"/>
              </a:endParaRPr>
            </a:p>
            <a:p>
              <a:pPr algn="ctr"/>
              <a:r>
                <a:rPr lang="ja-JP" altLang="en-US" sz="1000" dirty="0">
                  <a:latin typeface="ＭＳ Ｐゴシック" panose="020B0600070205080204" pitchFamily="50" charset="-128"/>
                  <a:ea typeface="ＭＳ Ｐゴシック" panose="020B0600070205080204" pitchFamily="50" charset="-128"/>
                </a:rPr>
                <a:t>変更可能</a:t>
              </a:r>
            </a:p>
          </p:txBody>
        </p:sp>
        <p:grpSp>
          <p:nvGrpSpPr>
            <p:cNvPr id="4" name="グループ化 3"/>
            <p:cNvGrpSpPr/>
            <p:nvPr/>
          </p:nvGrpSpPr>
          <p:grpSpPr>
            <a:xfrm>
              <a:off x="3118713" y="2354881"/>
              <a:ext cx="690895" cy="903326"/>
              <a:chOff x="3313922" y="2354881"/>
              <a:chExt cx="690895" cy="903326"/>
            </a:xfrm>
          </p:grpSpPr>
          <p:grpSp>
            <p:nvGrpSpPr>
              <p:cNvPr id="159" name="グループ化 158"/>
              <p:cNvGrpSpPr/>
              <p:nvPr/>
            </p:nvGrpSpPr>
            <p:grpSpPr>
              <a:xfrm>
                <a:off x="3355523" y="2354881"/>
                <a:ext cx="561975" cy="115416"/>
                <a:chOff x="4598194" y="3670443"/>
                <a:chExt cx="561975" cy="115416"/>
              </a:xfrm>
            </p:grpSpPr>
            <p:sp>
              <p:nvSpPr>
                <p:cNvPr id="160" name="正方形/長方形 159"/>
                <p:cNvSpPr/>
                <p:nvPr/>
              </p:nvSpPr>
              <p:spPr>
                <a:xfrm>
                  <a:off x="4598194" y="3670443"/>
                  <a:ext cx="561975" cy="1154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161" name="正方形/長方形 160"/>
                <p:cNvSpPr/>
                <p:nvPr/>
              </p:nvSpPr>
              <p:spPr>
                <a:xfrm>
                  <a:off x="4789413" y="3674290"/>
                  <a:ext cx="179536" cy="107722"/>
                </a:xfrm>
                <a:prstGeom prst="rect">
                  <a:avLst/>
                </a:prstGeom>
              </p:spPr>
              <p:txBody>
                <a:bodyPr wrap="square" lIns="0" tIns="0" rIns="0" bIns="0">
                  <a:spAutoFit/>
                </a:bodyPr>
                <a:lstStyle/>
                <a:p>
                  <a:r>
                    <a:rPr lang="ja-JP" altLang="en-US" sz="700" dirty="0">
                      <a:solidFill>
                        <a:schemeClr val="bg1"/>
                      </a:solidFill>
                      <a:latin typeface="ＭＳ Ｐゴシック" panose="020B0600070205080204" pitchFamily="50" charset="-128"/>
                      <a:ea typeface="ＭＳ Ｐゴシック" panose="020B0600070205080204" pitchFamily="50" charset="-128"/>
                    </a:rPr>
                    <a:t>標準</a:t>
                  </a:r>
                </a:p>
              </p:txBody>
            </p:sp>
          </p:grpSp>
          <p:sp>
            <p:nvSpPr>
              <p:cNvPr id="164" name="正方形/長方形 163"/>
              <p:cNvSpPr/>
              <p:nvPr/>
            </p:nvSpPr>
            <p:spPr>
              <a:xfrm>
                <a:off x="3313922" y="3073541"/>
                <a:ext cx="690895" cy="184666"/>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サテンシルバー色（塗装）</a:t>
                </a:r>
              </a:p>
            </p:txBody>
          </p:sp>
          <p:pic>
            <p:nvPicPr>
              <p:cNvPr id="207" name="図 206"/>
              <p:cNvPicPr>
                <a:picLocks noChangeAspect="1"/>
              </p:cNvPicPr>
              <p:nvPr/>
            </p:nvPicPr>
            <p:blipFill rotWithShape="1">
              <a:blip r:embed="rId3"/>
              <a:srcRect l="24290" t="24983" r="15538" b="14845"/>
              <a:stretch/>
            </p:blipFill>
            <p:spPr>
              <a:xfrm>
                <a:off x="3369945" y="2499360"/>
                <a:ext cx="523875" cy="542719"/>
              </a:xfrm>
              <a:prstGeom prst="rect">
                <a:avLst/>
              </a:prstGeom>
            </p:spPr>
          </p:pic>
        </p:grpSp>
      </p:grpSp>
      <p:grpSp>
        <p:nvGrpSpPr>
          <p:cNvPr id="174" name="グループ化 173"/>
          <p:cNvGrpSpPr/>
          <p:nvPr/>
        </p:nvGrpSpPr>
        <p:grpSpPr>
          <a:xfrm>
            <a:off x="3940362" y="2142287"/>
            <a:ext cx="3171166" cy="115416"/>
            <a:chOff x="2886047" y="1542728"/>
            <a:chExt cx="2374899" cy="115416"/>
          </a:xfrm>
        </p:grpSpPr>
        <p:sp>
          <p:nvSpPr>
            <p:cNvPr id="189" name="正方形/長方形 188"/>
            <p:cNvSpPr/>
            <p:nvPr/>
          </p:nvSpPr>
          <p:spPr>
            <a:xfrm>
              <a:off x="2886047" y="1542728"/>
              <a:ext cx="2374899" cy="115416"/>
            </a:xfrm>
            <a:prstGeom prst="rect">
              <a:avLst/>
            </a:prstGeom>
            <a:noFill/>
            <a:ln w="31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sp>
          <p:nvSpPr>
            <p:cNvPr id="190" name="正方形/長方形 189"/>
            <p:cNvSpPr/>
            <p:nvPr/>
          </p:nvSpPr>
          <p:spPr>
            <a:xfrm>
              <a:off x="3874724" y="1546575"/>
              <a:ext cx="397545" cy="107722"/>
            </a:xfrm>
            <a:prstGeom prst="rect">
              <a:avLst/>
            </a:prstGeom>
          </p:spPr>
          <p:txBody>
            <a:bodyPr wrap="square" lIns="0" tIns="0" rIns="0" bIns="0">
              <a:spAutoFit/>
            </a:bodyPr>
            <a:lstStyle/>
            <a:p>
              <a:pPr algn="ctr"/>
              <a:r>
                <a:rPr lang="en-US" altLang="ja-JP" sz="700" dirty="0">
                  <a:solidFill>
                    <a:srgbClr val="0066FF"/>
                  </a:solidFill>
                  <a:latin typeface="ＭＳ Ｐゴシック" panose="020B0600070205080204" pitchFamily="50" charset="-128"/>
                  <a:ea typeface="ＭＳ Ｐゴシック" panose="020B0600070205080204" pitchFamily="50" charset="-128"/>
                </a:rPr>
                <a:t>U</a:t>
              </a:r>
              <a:r>
                <a:rPr lang="ja-JP" altLang="en-US" sz="700" dirty="0">
                  <a:solidFill>
                    <a:srgbClr val="0066FF"/>
                  </a:solidFill>
                  <a:latin typeface="ＭＳ Ｐゴシック" panose="020B0600070205080204" pitchFamily="50" charset="-128"/>
                  <a:ea typeface="ＭＳ Ｐゴシック" panose="020B0600070205080204" pitchFamily="50" charset="-128"/>
                </a:rPr>
                <a:t>オーダー</a:t>
              </a:r>
            </a:p>
          </p:txBody>
        </p:sp>
      </p:grpSp>
      <p:grpSp>
        <p:nvGrpSpPr>
          <p:cNvPr id="8" name="グループ化 7"/>
          <p:cNvGrpSpPr/>
          <p:nvPr/>
        </p:nvGrpSpPr>
        <p:grpSpPr>
          <a:xfrm>
            <a:off x="4049301" y="2410761"/>
            <a:ext cx="585097" cy="839036"/>
            <a:chOff x="4408897" y="2410761"/>
            <a:chExt cx="585097" cy="839036"/>
          </a:xfrm>
        </p:grpSpPr>
        <p:grpSp>
          <p:nvGrpSpPr>
            <p:cNvPr id="175" name="グループ化 174"/>
            <p:cNvGrpSpPr/>
            <p:nvPr/>
          </p:nvGrpSpPr>
          <p:grpSpPr>
            <a:xfrm>
              <a:off x="4408897" y="2540224"/>
              <a:ext cx="585097" cy="709573"/>
              <a:chOff x="3973220" y="1724565"/>
              <a:chExt cx="585097" cy="709573"/>
            </a:xfrm>
          </p:grpSpPr>
          <p:pic>
            <p:nvPicPr>
              <p:cNvPr id="187" name="Picture 18" descr="http://www2.panasonic.biz/es/sumai/gazou/bicon/CA141AHND-PA0051323.jpg" title="メッキ"/>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73220" y="1724565"/>
                <a:ext cx="551028" cy="506350"/>
              </a:xfrm>
              <a:prstGeom prst="rect">
                <a:avLst/>
              </a:prstGeom>
              <a:noFill/>
              <a:extLst>
                <a:ext uri="{909E8E84-426E-40DD-AFC4-6F175D3DCCD1}">
                  <a14:hiddenFill xmlns:a14="http://schemas.microsoft.com/office/drawing/2010/main">
                    <a:solidFill>
                      <a:srgbClr val="FFFFFF"/>
                    </a:solidFill>
                  </a14:hiddenFill>
                </a:ext>
              </a:extLst>
            </p:spPr>
          </p:pic>
          <p:sp>
            <p:nvSpPr>
              <p:cNvPr id="188" name="正方形/長方形 187"/>
              <p:cNvSpPr/>
              <p:nvPr/>
            </p:nvSpPr>
            <p:spPr>
              <a:xfrm>
                <a:off x="3973220" y="2249472"/>
                <a:ext cx="585097" cy="184666"/>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サテンシルバー色</a:t>
                </a:r>
                <a:endParaRPr lang="en-US" altLang="ja-JP" sz="600" dirty="0">
                  <a:latin typeface="ＭＳ Ｐゴシック" panose="020B0600070205080204" pitchFamily="50" charset="-128"/>
                  <a:ea typeface="ＭＳ Ｐゴシック" panose="020B0600070205080204" pitchFamily="50" charset="-128"/>
                </a:endParaRPr>
              </a:p>
              <a:p>
                <a:r>
                  <a:rPr lang="ja-JP" altLang="en-US" sz="600" dirty="0">
                    <a:latin typeface="ＭＳ Ｐゴシック" panose="020B0600070205080204" pitchFamily="50" charset="-128"/>
                    <a:ea typeface="ＭＳ Ｐゴシック" panose="020B0600070205080204" pitchFamily="50" charset="-128"/>
                  </a:rPr>
                  <a:t>（メッキ）</a:t>
                </a:r>
              </a:p>
            </p:txBody>
          </p:sp>
        </p:grpSp>
        <p:sp>
          <p:nvSpPr>
            <p:cNvPr id="176" name="正方形/長方形 175"/>
            <p:cNvSpPr/>
            <p:nvPr/>
          </p:nvSpPr>
          <p:spPr>
            <a:xfrm>
              <a:off x="4496530" y="2410761"/>
              <a:ext cx="397545" cy="107722"/>
            </a:xfrm>
            <a:prstGeom prst="rect">
              <a:avLst/>
            </a:prstGeom>
          </p:spPr>
          <p:txBody>
            <a:bodyPr wrap="square" lIns="0" tIns="0" rIns="0" bIns="0">
              <a:spAutoFit/>
            </a:bodyPr>
            <a:lstStyle/>
            <a:p>
              <a:r>
                <a:rPr lang="en-US" altLang="ja-JP" sz="700" b="1" dirty="0">
                  <a:solidFill>
                    <a:srgbClr val="0066FF"/>
                  </a:solidFill>
                  <a:latin typeface="ＭＳ Ｐゴシック" panose="020B0600070205080204" pitchFamily="50" charset="-128"/>
                  <a:ea typeface="ＭＳ Ｐゴシック" panose="020B0600070205080204" pitchFamily="50" charset="-128"/>
                </a:rPr>
                <a:t>U</a:t>
              </a:r>
              <a:r>
                <a:rPr lang="ja-JP" altLang="en-US" sz="700" b="1" dirty="0">
                  <a:solidFill>
                    <a:srgbClr val="0066FF"/>
                  </a:solidFill>
                  <a:latin typeface="ＭＳ Ｐゴシック" panose="020B0600070205080204" pitchFamily="50" charset="-128"/>
                  <a:ea typeface="ＭＳ Ｐゴシック" panose="020B0600070205080204" pitchFamily="50" charset="-128"/>
                </a:rPr>
                <a:t>オーダー</a:t>
              </a:r>
            </a:p>
          </p:txBody>
        </p:sp>
      </p:grpSp>
      <p:grpSp>
        <p:nvGrpSpPr>
          <p:cNvPr id="178" name="グループ化 177"/>
          <p:cNvGrpSpPr/>
          <p:nvPr/>
        </p:nvGrpSpPr>
        <p:grpSpPr>
          <a:xfrm>
            <a:off x="6437321" y="2410761"/>
            <a:ext cx="551231" cy="759365"/>
            <a:chOff x="8539838" y="4888810"/>
            <a:chExt cx="551231" cy="759365"/>
          </a:xfrm>
        </p:grpSpPr>
        <p:grpSp>
          <p:nvGrpSpPr>
            <p:cNvPr id="179" name="グループ化 178"/>
            <p:cNvGrpSpPr/>
            <p:nvPr/>
          </p:nvGrpSpPr>
          <p:grpSpPr>
            <a:xfrm>
              <a:off x="8539838" y="5018687"/>
              <a:ext cx="551231" cy="629488"/>
              <a:chOff x="5658328" y="1724269"/>
              <a:chExt cx="551231" cy="629488"/>
            </a:xfrm>
          </p:grpSpPr>
          <p:pic>
            <p:nvPicPr>
              <p:cNvPr id="181" name="Picture 4" descr="http://www2.panasonic.biz/es/sumai/gazou/bicon/CA182AHND-PA0050067.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58328" y="1724269"/>
                <a:ext cx="551231" cy="506646"/>
              </a:xfrm>
              <a:prstGeom prst="rect">
                <a:avLst/>
              </a:prstGeom>
              <a:noFill/>
              <a:extLst>
                <a:ext uri="{909E8E84-426E-40DD-AFC4-6F175D3DCCD1}">
                  <a14:hiddenFill xmlns:a14="http://schemas.microsoft.com/office/drawing/2010/main">
                    <a:solidFill>
                      <a:srgbClr val="FFFFFF"/>
                    </a:solidFill>
                  </a14:hiddenFill>
                </a:ext>
              </a:extLst>
            </p:spPr>
          </p:pic>
          <p:sp>
            <p:nvSpPr>
              <p:cNvPr id="182" name="正方形/長方形 181"/>
              <p:cNvSpPr/>
              <p:nvPr/>
            </p:nvSpPr>
            <p:spPr>
              <a:xfrm>
                <a:off x="5658328" y="2261424"/>
                <a:ext cx="493725" cy="92333"/>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真鍮色（塗装）</a:t>
                </a:r>
              </a:p>
            </p:txBody>
          </p:sp>
        </p:grpSp>
        <p:sp>
          <p:nvSpPr>
            <p:cNvPr id="180" name="正方形/長方形 179"/>
            <p:cNvSpPr/>
            <p:nvPr/>
          </p:nvSpPr>
          <p:spPr>
            <a:xfrm>
              <a:off x="8616680" y="4888810"/>
              <a:ext cx="397545" cy="107722"/>
            </a:xfrm>
            <a:prstGeom prst="rect">
              <a:avLst/>
            </a:prstGeom>
          </p:spPr>
          <p:txBody>
            <a:bodyPr wrap="square" lIns="0" tIns="0" rIns="0" bIns="0">
              <a:spAutoFit/>
            </a:bodyPr>
            <a:lstStyle/>
            <a:p>
              <a:r>
                <a:rPr lang="en-US" altLang="ja-JP" sz="700" b="1" dirty="0">
                  <a:solidFill>
                    <a:srgbClr val="0066FF"/>
                  </a:solidFill>
                  <a:latin typeface="ＭＳ Ｐゴシック" panose="020B0600070205080204" pitchFamily="50" charset="-128"/>
                  <a:ea typeface="ＭＳ Ｐゴシック" panose="020B0600070205080204" pitchFamily="50" charset="-128"/>
                </a:rPr>
                <a:t>U</a:t>
              </a:r>
              <a:r>
                <a:rPr lang="ja-JP" altLang="en-US" sz="700" b="1" dirty="0">
                  <a:solidFill>
                    <a:srgbClr val="0066FF"/>
                  </a:solidFill>
                  <a:latin typeface="ＭＳ Ｐゴシック" panose="020B0600070205080204" pitchFamily="50" charset="-128"/>
                  <a:ea typeface="ＭＳ Ｐゴシック" panose="020B0600070205080204" pitchFamily="50" charset="-128"/>
                </a:rPr>
                <a:t>オーダー</a:t>
              </a:r>
            </a:p>
          </p:txBody>
        </p:sp>
      </p:grpSp>
      <p:grpSp>
        <p:nvGrpSpPr>
          <p:cNvPr id="7" name="グループ化 6"/>
          <p:cNvGrpSpPr/>
          <p:nvPr/>
        </p:nvGrpSpPr>
        <p:grpSpPr>
          <a:xfrm>
            <a:off x="5632867" y="2410761"/>
            <a:ext cx="585097" cy="851698"/>
            <a:chOff x="5131640" y="2410761"/>
            <a:chExt cx="585097" cy="851698"/>
          </a:xfrm>
        </p:grpSpPr>
        <p:grpSp>
          <p:nvGrpSpPr>
            <p:cNvPr id="177" name="グループ化 176"/>
            <p:cNvGrpSpPr/>
            <p:nvPr/>
          </p:nvGrpSpPr>
          <p:grpSpPr>
            <a:xfrm>
              <a:off x="5131640" y="2410761"/>
              <a:ext cx="585097" cy="851698"/>
              <a:chOff x="7697284" y="4888810"/>
              <a:chExt cx="585097" cy="851698"/>
            </a:xfrm>
          </p:grpSpPr>
          <p:sp>
            <p:nvSpPr>
              <p:cNvPr id="186" name="正方形/長方形 185"/>
              <p:cNvSpPr/>
              <p:nvPr/>
            </p:nvSpPr>
            <p:spPr>
              <a:xfrm>
                <a:off x="7697284" y="5555842"/>
                <a:ext cx="585097" cy="184666"/>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オフブラック色</a:t>
                </a:r>
                <a:endParaRPr lang="en-US" altLang="ja-JP" sz="600" dirty="0">
                  <a:latin typeface="ＭＳ Ｐゴシック" panose="020B0600070205080204" pitchFamily="50" charset="-128"/>
                  <a:ea typeface="ＭＳ Ｐゴシック" panose="020B0600070205080204" pitchFamily="50" charset="-128"/>
                </a:endParaRPr>
              </a:p>
              <a:p>
                <a:r>
                  <a:rPr lang="ja-JP" altLang="en-US" sz="600" dirty="0">
                    <a:latin typeface="ＭＳ Ｐゴシック" panose="020B0600070205080204" pitchFamily="50" charset="-128"/>
                    <a:ea typeface="ＭＳ Ｐゴシック" panose="020B0600070205080204" pitchFamily="50" charset="-128"/>
                  </a:rPr>
                  <a:t>（塗装）</a:t>
                </a:r>
              </a:p>
            </p:txBody>
          </p:sp>
          <p:sp>
            <p:nvSpPr>
              <p:cNvPr id="184" name="正方形/長方形 183"/>
              <p:cNvSpPr/>
              <p:nvPr/>
            </p:nvSpPr>
            <p:spPr>
              <a:xfrm>
                <a:off x="7793390" y="4888810"/>
                <a:ext cx="397545" cy="107722"/>
              </a:xfrm>
              <a:prstGeom prst="rect">
                <a:avLst/>
              </a:prstGeom>
            </p:spPr>
            <p:txBody>
              <a:bodyPr wrap="square" lIns="0" tIns="0" rIns="0" bIns="0">
                <a:spAutoFit/>
              </a:bodyPr>
              <a:lstStyle/>
              <a:p>
                <a:r>
                  <a:rPr lang="en-US" altLang="ja-JP" sz="700" b="1" dirty="0">
                    <a:solidFill>
                      <a:srgbClr val="0066FF"/>
                    </a:solidFill>
                    <a:latin typeface="ＭＳ Ｐゴシック" panose="020B0600070205080204" pitchFamily="50" charset="-128"/>
                    <a:ea typeface="ＭＳ Ｐゴシック" panose="020B0600070205080204" pitchFamily="50" charset="-128"/>
                  </a:rPr>
                  <a:t>U</a:t>
                </a:r>
                <a:r>
                  <a:rPr lang="ja-JP" altLang="en-US" sz="700" b="1" dirty="0">
                    <a:solidFill>
                      <a:srgbClr val="0066FF"/>
                    </a:solidFill>
                    <a:latin typeface="ＭＳ Ｐゴシック" panose="020B0600070205080204" pitchFamily="50" charset="-128"/>
                    <a:ea typeface="ＭＳ Ｐゴシック" panose="020B0600070205080204" pitchFamily="50" charset="-128"/>
                  </a:rPr>
                  <a:t>オーダー</a:t>
                </a:r>
              </a:p>
            </p:txBody>
          </p:sp>
        </p:grpSp>
        <p:pic>
          <p:nvPicPr>
            <p:cNvPr id="208" name="図 20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971" y="2542223"/>
              <a:ext cx="552456" cy="510881"/>
            </a:xfrm>
            <a:prstGeom prst="rect">
              <a:avLst/>
            </a:prstGeom>
          </p:spPr>
        </p:pic>
      </p:grpSp>
      <p:sp>
        <p:nvSpPr>
          <p:cNvPr id="273" name="テキスト ボックス 272"/>
          <p:cNvSpPr txBox="1"/>
          <p:nvPr/>
        </p:nvSpPr>
        <p:spPr>
          <a:xfrm>
            <a:off x="4736976" y="3787141"/>
            <a:ext cx="2703596" cy="307777"/>
          </a:xfrm>
          <a:prstGeom prst="rect">
            <a:avLst/>
          </a:prstGeom>
          <a:noFill/>
        </p:spPr>
        <p:txBody>
          <a:bodyPr wrap="square" rtlCol="0">
            <a:spAutoFit/>
          </a:bodyPr>
          <a:lstStyle/>
          <a:p>
            <a:r>
              <a:rPr lang="ja-JP" altLang="en-US" sz="1400" b="1" dirty="0"/>
              <a:t>■ＯＰ：隠し</a:t>
            </a:r>
            <a:r>
              <a:rPr kumimoji="1" lang="ja-JP" altLang="en-US" sz="1400" b="1" dirty="0"/>
              <a:t>蝶番</a:t>
            </a:r>
          </a:p>
        </p:txBody>
      </p:sp>
      <p:grpSp>
        <p:nvGrpSpPr>
          <p:cNvPr id="25" name="グループ化 24"/>
          <p:cNvGrpSpPr/>
          <p:nvPr/>
        </p:nvGrpSpPr>
        <p:grpSpPr>
          <a:xfrm>
            <a:off x="4861942" y="4152475"/>
            <a:ext cx="941604" cy="1944000"/>
            <a:chOff x="4880992" y="4152475"/>
            <a:chExt cx="941604" cy="1944000"/>
          </a:xfrm>
        </p:grpSpPr>
        <p:sp>
          <p:nvSpPr>
            <p:cNvPr id="269" name="正方形/長方形 268"/>
            <p:cNvSpPr/>
            <p:nvPr/>
          </p:nvSpPr>
          <p:spPr>
            <a:xfrm>
              <a:off x="5182475" y="4779235"/>
              <a:ext cx="397545" cy="107722"/>
            </a:xfrm>
            <a:prstGeom prst="rect">
              <a:avLst/>
            </a:prstGeom>
          </p:spPr>
          <p:txBody>
            <a:bodyPr wrap="square" lIns="0" tIns="0" rIns="0" bIns="0">
              <a:spAutoFit/>
            </a:bodyPr>
            <a:lstStyle/>
            <a:p>
              <a:r>
                <a:rPr lang="en-US" altLang="ja-JP" sz="700" b="1" dirty="0">
                  <a:solidFill>
                    <a:srgbClr val="0066FF"/>
                  </a:solidFill>
                  <a:latin typeface="ＭＳ Ｐゴシック" panose="020B0600070205080204" pitchFamily="50" charset="-128"/>
                  <a:ea typeface="ＭＳ Ｐゴシック" panose="020B0600070205080204" pitchFamily="50" charset="-128"/>
                </a:rPr>
                <a:t>U</a:t>
              </a:r>
              <a:r>
                <a:rPr lang="ja-JP" altLang="en-US" sz="700" b="1" dirty="0">
                  <a:solidFill>
                    <a:srgbClr val="0066FF"/>
                  </a:solidFill>
                  <a:latin typeface="ＭＳ Ｐゴシック" panose="020B0600070205080204" pitchFamily="50" charset="-128"/>
                  <a:ea typeface="ＭＳ Ｐゴシック" panose="020B0600070205080204" pitchFamily="50" charset="-128"/>
                </a:rPr>
                <a:t>オーダー</a:t>
              </a:r>
            </a:p>
          </p:txBody>
        </p:sp>
        <p:grpSp>
          <p:nvGrpSpPr>
            <p:cNvPr id="275" name="グループ化 274"/>
            <p:cNvGrpSpPr/>
            <p:nvPr/>
          </p:nvGrpSpPr>
          <p:grpSpPr>
            <a:xfrm>
              <a:off x="4880992" y="4152475"/>
              <a:ext cx="941604" cy="1944000"/>
              <a:chOff x="2946636" y="4730325"/>
              <a:chExt cx="941604" cy="1944000"/>
            </a:xfrm>
          </p:grpSpPr>
          <p:grpSp>
            <p:nvGrpSpPr>
              <p:cNvPr id="281" name="グループ化 280"/>
              <p:cNvGrpSpPr/>
              <p:nvPr/>
            </p:nvGrpSpPr>
            <p:grpSpPr>
              <a:xfrm>
                <a:off x="2946636" y="4730325"/>
                <a:ext cx="941604" cy="1944000"/>
                <a:chOff x="2946636" y="4730325"/>
                <a:chExt cx="941604" cy="1944000"/>
              </a:xfrm>
            </p:grpSpPr>
            <p:grpSp>
              <p:nvGrpSpPr>
                <p:cNvPr id="283" name="グループ化 282"/>
                <p:cNvGrpSpPr/>
                <p:nvPr/>
              </p:nvGrpSpPr>
              <p:grpSpPr>
                <a:xfrm>
                  <a:off x="2946636" y="4730325"/>
                  <a:ext cx="941604" cy="1944000"/>
                  <a:chOff x="4798797" y="4730325"/>
                  <a:chExt cx="941604" cy="1944000"/>
                </a:xfrm>
              </p:grpSpPr>
              <p:sp>
                <p:nvSpPr>
                  <p:cNvPr id="287" name="Rectangle 84"/>
                  <p:cNvSpPr>
                    <a:spLocks noChangeArrowheads="1"/>
                  </p:cNvSpPr>
                  <p:nvPr/>
                </p:nvSpPr>
                <p:spPr bwMode="auto">
                  <a:xfrm>
                    <a:off x="4798797"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蝶番</a:t>
                    </a:r>
                  </a:p>
                </p:txBody>
              </p:sp>
              <p:sp>
                <p:nvSpPr>
                  <p:cNvPr id="288" name="Rectangle 14"/>
                  <p:cNvSpPr>
                    <a:spLocks noChangeArrowheads="1"/>
                  </p:cNvSpPr>
                  <p:nvPr/>
                </p:nvSpPr>
                <p:spPr bwMode="auto">
                  <a:xfrm>
                    <a:off x="4798797"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grpSp>
              <p:nvGrpSpPr>
                <p:cNvPr id="284" name="グループ化 283"/>
                <p:cNvGrpSpPr/>
                <p:nvPr/>
              </p:nvGrpSpPr>
              <p:grpSpPr>
                <a:xfrm>
                  <a:off x="3476836" y="4740592"/>
                  <a:ext cx="388302" cy="107634"/>
                  <a:chOff x="1119188" y="5724525"/>
                  <a:chExt cx="571500" cy="119062"/>
                </a:xfrm>
              </p:grpSpPr>
              <p:sp>
                <p:nvSpPr>
                  <p:cNvPr id="285" name="正方形/長方形 284"/>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286" name="正方形/長方形 285"/>
                  <p:cNvSpPr/>
                  <p:nvPr/>
                </p:nvSpPr>
                <p:spPr>
                  <a:xfrm>
                    <a:off x="1213294" y="5732385"/>
                    <a:ext cx="386906" cy="87880"/>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sp>
            <p:nvSpPr>
              <p:cNvPr id="282" name="Text Box 504"/>
              <p:cNvSpPr txBox="1">
                <a:spLocks noChangeArrowheads="1"/>
              </p:cNvSpPr>
              <p:nvPr/>
            </p:nvSpPr>
            <p:spPr bwMode="auto">
              <a:xfrm>
                <a:off x="2952426" y="4905783"/>
                <a:ext cx="921727" cy="35394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defPPr>
                  <a:defRPr lang="ja-JP"/>
                </a:defPPr>
                <a:lvl1pPr fontAlgn="base">
                  <a:spcBef>
                    <a:spcPct val="0"/>
                  </a:spcBef>
                  <a:spcAft>
                    <a:spcPct val="0"/>
                  </a:spcAft>
                  <a:defRPr kumimoji="0" sz="900" b="1">
                    <a:solidFill>
                      <a:srgbClr val="333333"/>
                    </a:solidFill>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pPr algn="ctr"/>
                <a:r>
                  <a:rPr lang="ja-JP" altLang="en-US" sz="700" dirty="0"/>
                  <a:t>蝶番が見えない</a:t>
                </a:r>
                <a:endParaRPr lang="en-US" altLang="ja-JP" sz="700" dirty="0"/>
              </a:p>
              <a:p>
                <a:pPr algn="ctr"/>
                <a:r>
                  <a:rPr lang="ja-JP" altLang="en-US" sz="700" dirty="0"/>
                  <a:t> 「　　　 </a:t>
                </a:r>
                <a:r>
                  <a:rPr lang="ja-JP" altLang="en-US" sz="800" dirty="0">
                    <a:latin typeface="ＭＳ Ｐゴシック" panose="020B0600070205080204" pitchFamily="50" charset="-128"/>
                    <a:ea typeface="ＭＳ Ｐゴシック" panose="020B0600070205080204" pitchFamily="50" charset="-128"/>
                  </a:rPr>
                  <a:t>ノイズレス蝶番</a:t>
                </a:r>
                <a:endParaRPr lang="en-US" altLang="ja-JP" sz="800" dirty="0">
                  <a:latin typeface="ＭＳ Ｐゴシック" panose="020B0600070205080204" pitchFamily="50" charset="-128"/>
                  <a:ea typeface="ＭＳ Ｐゴシック" panose="020B0600070205080204" pitchFamily="50" charset="-128"/>
                </a:endParaRPr>
              </a:p>
              <a:p>
                <a:pPr algn="ctr"/>
                <a:r>
                  <a:rPr lang="ja-JP" altLang="en-US" sz="800" dirty="0">
                    <a:latin typeface="ＭＳ Ｐゴシック" panose="020B0600070205080204" pitchFamily="50" charset="-128"/>
                    <a:ea typeface="ＭＳ Ｐゴシック" panose="020B0600070205080204" pitchFamily="50" charset="-128"/>
                  </a:rPr>
                  <a:t>（隠し蝶番） </a:t>
                </a:r>
                <a:r>
                  <a:rPr lang="ja-JP" altLang="en-US" sz="700" dirty="0"/>
                  <a:t>」</a:t>
                </a:r>
              </a:p>
            </p:txBody>
          </p:sp>
        </p:grpSp>
        <p:pic>
          <p:nvPicPr>
            <p:cNvPr id="24" name="図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1787" y="4919663"/>
              <a:ext cx="606063" cy="907105"/>
            </a:xfrm>
            <a:prstGeom prst="rect">
              <a:avLst/>
            </a:prstGeom>
          </p:spPr>
        </p:pic>
      </p:grpSp>
      <p:pic>
        <p:nvPicPr>
          <p:cNvPr id="6" name="図 5">
            <a:extLst>
              <a:ext uri="{FF2B5EF4-FFF2-40B4-BE49-F238E27FC236}">
                <a16:creationId xmlns:a16="http://schemas.microsoft.com/office/drawing/2014/main" id="{579DC61E-AA4F-FE56-1119-82DE6235115C}"/>
              </a:ext>
            </a:extLst>
          </p:cNvPr>
          <p:cNvPicPr>
            <a:picLocks noChangeAspect="1"/>
          </p:cNvPicPr>
          <p:nvPr/>
        </p:nvPicPr>
        <p:blipFill>
          <a:blip r:embed="rId7"/>
          <a:srcRect l="28750" t="963" r="19143" b="232"/>
          <a:stretch>
            <a:fillRect/>
          </a:stretch>
        </p:blipFill>
        <p:spPr>
          <a:xfrm>
            <a:off x="5032737" y="4917531"/>
            <a:ext cx="606064" cy="907104"/>
          </a:xfrm>
          <a:prstGeom prst="rect">
            <a:avLst/>
          </a:prstGeom>
        </p:spPr>
      </p:pic>
      <p:pic>
        <p:nvPicPr>
          <p:cNvPr id="26" name="図 25">
            <a:extLst>
              <a:ext uri="{FF2B5EF4-FFF2-40B4-BE49-F238E27FC236}">
                <a16:creationId xmlns:a16="http://schemas.microsoft.com/office/drawing/2014/main" id="{6F43F15D-F49E-9D1A-6A6D-9D6DA360077A}"/>
              </a:ext>
            </a:extLst>
          </p:cNvPr>
          <p:cNvPicPr>
            <a:picLocks noChangeAspect="1"/>
          </p:cNvPicPr>
          <p:nvPr/>
        </p:nvPicPr>
        <p:blipFill>
          <a:blip r:embed="rId8"/>
          <a:stretch>
            <a:fillRect/>
          </a:stretch>
        </p:blipFill>
        <p:spPr>
          <a:xfrm>
            <a:off x="4941580" y="4450652"/>
            <a:ext cx="206037" cy="120821"/>
          </a:xfrm>
          <a:prstGeom prst="rect">
            <a:avLst/>
          </a:prstGeom>
        </p:spPr>
      </p:pic>
      <p:grpSp>
        <p:nvGrpSpPr>
          <p:cNvPr id="29" name="グループ化 28">
            <a:extLst>
              <a:ext uri="{FF2B5EF4-FFF2-40B4-BE49-F238E27FC236}">
                <a16:creationId xmlns:a16="http://schemas.microsoft.com/office/drawing/2014/main" id="{AFE26DED-935E-F433-97A9-53438C6FAAA9}"/>
              </a:ext>
            </a:extLst>
          </p:cNvPr>
          <p:cNvGrpSpPr/>
          <p:nvPr/>
        </p:nvGrpSpPr>
        <p:grpSpPr>
          <a:xfrm>
            <a:off x="4687078" y="2410761"/>
            <a:ext cx="873892" cy="839036"/>
            <a:chOff x="4687078" y="2410761"/>
            <a:chExt cx="873892" cy="839036"/>
          </a:xfrm>
        </p:grpSpPr>
        <p:grpSp>
          <p:nvGrpSpPr>
            <p:cNvPr id="21" name="グループ化 20">
              <a:extLst>
                <a:ext uri="{FF2B5EF4-FFF2-40B4-BE49-F238E27FC236}">
                  <a16:creationId xmlns:a16="http://schemas.microsoft.com/office/drawing/2014/main" id="{37DAE70D-EA0A-7524-A0EC-4C22FB8CC413}"/>
                </a:ext>
              </a:extLst>
            </p:cNvPr>
            <p:cNvGrpSpPr/>
            <p:nvPr/>
          </p:nvGrpSpPr>
          <p:grpSpPr>
            <a:xfrm>
              <a:off x="4854788" y="2410761"/>
              <a:ext cx="706182" cy="839036"/>
              <a:chOff x="4854788" y="2410761"/>
              <a:chExt cx="706182" cy="839036"/>
            </a:xfrm>
          </p:grpSpPr>
          <p:pic>
            <p:nvPicPr>
              <p:cNvPr id="14" name="図 13">
                <a:extLst>
                  <a:ext uri="{FF2B5EF4-FFF2-40B4-BE49-F238E27FC236}">
                    <a16:creationId xmlns:a16="http://schemas.microsoft.com/office/drawing/2014/main" id="{CCD667E9-CB94-E61E-EB94-4A3AD832D0D0}"/>
                  </a:ext>
                </a:extLst>
              </p:cNvPr>
              <p:cNvPicPr>
                <a:picLocks noChangeAspect="1"/>
              </p:cNvPicPr>
              <p:nvPr/>
            </p:nvPicPr>
            <p:blipFill>
              <a:blip r:embed="rId9"/>
              <a:srcRect t="701" r="1757"/>
              <a:stretch>
                <a:fillRect/>
              </a:stretch>
            </p:blipFill>
            <p:spPr>
              <a:xfrm>
                <a:off x="4854788" y="2538435"/>
                <a:ext cx="551029" cy="512785"/>
              </a:xfrm>
              <a:prstGeom prst="rect">
                <a:avLst/>
              </a:prstGeom>
            </p:spPr>
          </p:pic>
          <p:sp>
            <p:nvSpPr>
              <p:cNvPr id="17" name="正方形/長方形 16">
                <a:extLst>
                  <a:ext uri="{FF2B5EF4-FFF2-40B4-BE49-F238E27FC236}">
                    <a16:creationId xmlns:a16="http://schemas.microsoft.com/office/drawing/2014/main" id="{7D139FEA-2453-2276-E0AB-21A1F1EC785D}"/>
                  </a:ext>
                </a:extLst>
              </p:cNvPr>
              <p:cNvSpPr/>
              <p:nvPr/>
            </p:nvSpPr>
            <p:spPr>
              <a:xfrm>
                <a:off x="4931692" y="3065131"/>
                <a:ext cx="629278" cy="184666"/>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ブロンズゴールド色</a:t>
                </a:r>
                <a:endParaRPr lang="en-US" altLang="ja-JP" sz="600" dirty="0">
                  <a:latin typeface="ＭＳ Ｐゴシック" panose="020B0600070205080204" pitchFamily="50" charset="-128"/>
                  <a:ea typeface="ＭＳ Ｐゴシック" panose="020B0600070205080204" pitchFamily="50" charset="-128"/>
                </a:endParaRPr>
              </a:p>
              <a:p>
                <a:r>
                  <a:rPr lang="ja-JP" altLang="en-US" sz="600" dirty="0">
                    <a:latin typeface="ＭＳ Ｐゴシック" panose="020B0600070205080204" pitchFamily="50" charset="-128"/>
                    <a:ea typeface="ＭＳ Ｐゴシック" panose="020B0600070205080204" pitchFamily="50" charset="-128"/>
                  </a:rPr>
                  <a:t>（塗装）</a:t>
                </a:r>
              </a:p>
            </p:txBody>
          </p:sp>
          <p:sp>
            <p:nvSpPr>
              <p:cNvPr id="19" name="正方形/長方形 18">
                <a:extLst>
                  <a:ext uri="{FF2B5EF4-FFF2-40B4-BE49-F238E27FC236}">
                    <a16:creationId xmlns:a16="http://schemas.microsoft.com/office/drawing/2014/main" id="{0E99F0C7-DB88-578D-79FA-115013600D8E}"/>
                  </a:ext>
                </a:extLst>
              </p:cNvPr>
              <p:cNvSpPr/>
              <p:nvPr/>
            </p:nvSpPr>
            <p:spPr>
              <a:xfrm>
                <a:off x="4941580" y="2410761"/>
                <a:ext cx="397545" cy="107722"/>
              </a:xfrm>
              <a:prstGeom prst="rect">
                <a:avLst/>
              </a:prstGeom>
            </p:spPr>
            <p:txBody>
              <a:bodyPr wrap="square" lIns="0" tIns="0" rIns="0" bIns="0">
                <a:spAutoFit/>
              </a:bodyPr>
              <a:lstStyle/>
              <a:p>
                <a:r>
                  <a:rPr lang="en-US" altLang="ja-JP" sz="700" b="1" dirty="0">
                    <a:solidFill>
                      <a:srgbClr val="0066FF"/>
                    </a:solidFill>
                    <a:latin typeface="ＭＳ Ｐゴシック" panose="020B0600070205080204" pitchFamily="50" charset="-128"/>
                    <a:ea typeface="ＭＳ Ｐゴシック" panose="020B0600070205080204" pitchFamily="50" charset="-128"/>
                  </a:rPr>
                  <a:t>U</a:t>
                </a:r>
                <a:r>
                  <a:rPr lang="ja-JP" altLang="en-US" sz="700" b="1" dirty="0">
                    <a:solidFill>
                      <a:srgbClr val="0066FF"/>
                    </a:solidFill>
                    <a:latin typeface="ＭＳ Ｐゴシック" panose="020B0600070205080204" pitchFamily="50" charset="-128"/>
                    <a:ea typeface="ＭＳ Ｐゴシック" panose="020B0600070205080204" pitchFamily="50" charset="-128"/>
                  </a:rPr>
                  <a:t>オーダー</a:t>
                </a:r>
              </a:p>
            </p:txBody>
          </p:sp>
        </p:grpSp>
        <p:pic>
          <p:nvPicPr>
            <p:cNvPr id="28" name="図 27">
              <a:extLst>
                <a:ext uri="{FF2B5EF4-FFF2-40B4-BE49-F238E27FC236}">
                  <a16:creationId xmlns:a16="http://schemas.microsoft.com/office/drawing/2014/main" id="{6A54CC24-A79C-7B62-A59D-81F96FBAAA0A}"/>
                </a:ext>
              </a:extLst>
            </p:cNvPr>
            <p:cNvPicPr>
              <a:picLocks noChangeAspect="1"/>
            </p:cNvPicPr>
            <p:nvPr/>
          </p:nvPicPr>
          <p:blipFill>
            <a:blip r:embed="rId8"/>
            <a:stretch>
              <a:fillRect/>
            </a:stretch>
          </p:blipFill>
          <p:spPr>
            <a:xfrm>
              <a:off x="4687078" y="3053005"/>
              <a:ext cx="241997" cy="141908"/>
            </a:xfrm>
            <a:prstGeom prst="rect">
              <a:avLst/>
            </a:prstGeom>
          </p:spPr>
        </p:pic>
      </p:grpSp>
    </p:spTree>
    <p:extLst>
      <p:ext uri="{BB962C8B-B14F-4D97-AF65-F5344CB8AC3E}">
        <p14:creationId xmlns:p14="http://schemas.microsoft.com/office/powerpoint/2010/main" val="2246079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5588616" y="872898"/>
            <a:ext cx="3243060" cy="2280023"/>
            <a:chOff x="191116" y="3819298"/>
            <a:chExt cx="3243060" cy="2280023"/>
          </a:xfrm>
        </p:grpSpPr>
        <p:grpSp>
          <p:nvGrpSpPr>
            <p:cNvPr id="89" name="グループ化 88"/>
            <p:cNvGrpSpPr/>
            <p:nvPr/>
          </p:nvGrpSpPr>
          <p:grpSpPr>
            <a:xfrm>
              <a:off x="276976" y="4155705"/>
              <a:ext cx="3157200" cy="1943616"/>
              <a:chOff x="271876" y="696705"/>
              <a:chExt cx="3157200" cy="1943616"/>
            </a:xfrm>
          </p:grpSpPr>
          <p:sp>
            <p:nvSpPr>
              <p:cNvPr id="90" name="Rectangle 14"/>
              <p:cNvSpPr>
                <a:spLocks noChangeArrowheads="1"/>
              </p:cNvSpPr>
              <p:nvPr/>
            </p:nvSpPr>
            <p:spPr bwMode="auto">
              <a:xfrm>
                <a:off x="271876" y="696705"/>
                <a:ext cx="3157200" cy="1943616"/>
              </a:xfrm>
              <a:prstGeom prst="rect">
                <a:avLst/>
              </a:prstGeom>
              <a:solidFill>
                <a:schemeClr val="tx2">
                  <a:lumMod val="20000"/>
                  <a:lumOff val="80000"/>
                </a:schemeClr>
              </a:solidFill>
              <a:ln w="6350">
                <a:solidFill>
                  <a:schemeClr val="tx2">
                    <a:lumMod val="20000"/>
                    <a:lumOff val="80000"/>
                  </a:schemeClr>
                </a:solidFill>
                <a:miter lim="800000"/>
                <a:headEnd/>
                <a:tailEnd/>
              </a:ln>
              <a:effectLst/>
            </p:spPr>
            <p:txBody>
              <a:bodyPr wrap="none" anchor="ctr"/>
              <a:lstStyle/>
              <a:p>
                <a:pPr algn="ctr"/>
                <a:endParaRPr lang="ja-JP" altLang="en-US" sz="1200" dirty="0">
                  <a:solidFill>
                    <a:prstClr val="black"/>
                  </a:solidFill>
                </a:endParaRPr>
              </a:p>
            </p:txBody>
          </p:sp>
          <p:pic>
            <p:nvPicPr>
              <p:cNvPr id="91" name="Picture 2" descr="http://www2.panasonic.biz/es/sumai/gazou/bicon/CA141AHND-PA0051075.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69928" y="1182944"/>
                <a:ext cx="872234" cy="121479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descr="http://www2.panasonic.biz/es/sumai/gazou/bicon/CA141AHND-PA0051100.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666842" y="1212437"/>
                <a:ext cx="728980" cy="587233"/>
              </a:xfrm>
              <a:prstGeom prst="rect">
                <a:avLst/>
              </a:prstGeom>
              <a:noFill/>
              <a:extLst>
                <a:ext uri="{909E8E84-426E-40DD-AFC4-6F175D3DCCD1}">
                  <a14:hiddenFill xmlns:a14="http://schemas.microsoft.com/office/drawing/2010/main">
                    <a:solidFill>
                      <a:srgbClr val="FFFFFF"/>
                    </a:solidFill>
                  </a14:hiddenFill>
                </a:ext>
              </a:extLst>
            </p:spPr>
          </p:pic>
          <p:sp>
            <p:nvSpPr>
              <p:cNvPr id="93" name="Text Box 57"/>
              <p:cNvSpPr txBox="1">
                <a:spLocks noChangeAspect="1" noChangeArrowheads="1"/>
              </p:cNvSpPr>
              <p:nvPr/>
            </p:nvSpPr>
            <p:spPr bwMode="auto">
              <a:xfrm>
                <a:off x="1666842" y="1935158"/>
                <a:ext cx="12096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ja-JP"/>
                </a:defPPr>
                <a:lvl1pPr algn="l" rtl="0" fontAlgn="base">
                  <a:spcBef>
                    <a:spcPct val="0"/>
                  </a:spcBef>
                  <a:spcAft>
                    <a:spcPct val="0"/>
                  </a:spcAft>
                  <a:defRPr kumimoji="1" sz="19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19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19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19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1900" kern="1200">
                    <a:solidFill>
                      <a:schemeClr val="tx1"/>
                    </a:solidFill>
                    <a:latin typeface="Arial" charset="0"/>
                    <a:ea typeface="ＭＳ Ｐゴシック" charset="-128"/>
                    <a:cs typeface="+mn-cs"/>
                  </a:defRPr>
                </a:lvl5pPr>
                <a:lvl6pPr marL="2286000" algn="l" defTabSz="914400" rtl="0" eaLnBrk="1" latinLnBrk="0" hangingPunct="1">
                  <a:defRPr kumimoji="1" sz="1900" kern="1200">
                    <a:solidFill>
                      <a:schemeClr val="tx1"/>
                    </a:solidFill>
                    <a:latin typeface="Arial" charset="0"/>
                    <a:ea typeface="ＭＳ Ｐゴシック" charset="-128"/>
                    <a:cs typeface="+mn-cs"/>
                  </a:defRPr>
                </a:lvl6pPr>
                <a:lvl7pPr marL="2743200" algn="l" defTabSz="914400" rtl="0" eaLnBrk="1" latinLnBrk="0" hangingPunct="1">
                  <a:defRPr kumimoji="1" sz="1900" kern="1200">
                    <a:solidFill>
                      <a:schemeClr val="tx1"/>
                    </a:solidFill>
                    <a:latin typeface="Arial" charset="0"/>
                    <a:ea typeface="ＭＳ Ｐゴシック" charset="-128"/>
                    <a:cs typeface="+mn-cs"/>
                  </a:defRPr>
                </a:lvl7pPr>
                <a:lvl8pPr marL="3200400" algn="l" defTabSz="914400" rtl="0" eaLnBrk="1" latinLnBrk="0" hangingPunct="1">
                  <a:defRPr kumimoji="1" sz="1900" kern="1200">
                    <a:solidFill>
                      <a:schemeClr val="tx1"/>
                    </a:solidFill>
                    <a:latin typeface="Arial" charset="0"/>
                    <a:ea typeface="ＭＳ Ｐゴシック" charset="-128"/>
                    <a:cs typeface="+mn-cs"/>
                  </a:defRPr>
                </a:lvl8pPr>
                <a:lvl9pPr marL="3657600" algn="l" defTabSz="914400" rtl="0" eaLnBrk="1" latinLnBrk="0" hangingPunct="1">
                  <a:defRPr kumimoji="1" sz="1900" kern="1200">
                    <a:solidFill>
                      <a:schemeClr val="tx1"/>
                    </a:solidFill>
                    <a:latin typeface="Arial" charset="0"/>
                    <a:ea typeface="ＭＳ Ｐゴシック" charset="-128"/>
                    <a:cs typeface="+mn-cs"/>
                  </a:defRPr>
                </a:lvl9pPr>
              </a:lstStyle>
              <a:p>
                <a:pPr marL="0" marR="0" lvl="0" indent="0" algn="l" defTabSz="914400" rtl="0" eaLnBrk="1" fontAlgn="base" latinLnBrk="0" hangingPunct="1">
                  <a:lnSpc>
                    <a:spcPct val="100000"/>
                  </a:lnSpc>
                  <a:spcBef>
                    <a:spcPct val="45000"/>
                  </a:spcBef>
                  <a:spcAft>
                    <a:spcPct val="0"/>
                  </a:spcAft>
                  <a:buClrTx/>
                  <a:buSzTx/>
                  <a:buFontTx/>
                  <a:buNone/>
                  <a:tabLst/>
                  <a:defRPr/>
                </a:pPr>
                <a:r>
                  <a:rPr lang="ja-JP" altLang="en-US" sz="600" dirty="0">
                    <a:solidFill>
                      <a:srgbClr val="000000"/>
                    </a:solidFill>
                    <a:latin typeface="Times New Roman" pitchFamily="18" charset="0"/>
                  </a:rPr>
                  <a:t>開く時も閉まる時も直前　　　　　　　　　　　　　　　にブレーキがかかってか　　　　　　　　　　　　　　　　　ら静かに引き込みます。　　　　　　　　　　　　　　　　　　　　　　　　上吊り引戸、Ｙ戸車引戸　　　　　　　　　　　　　　　　　　　　　　に標準装備。</a:t>
                </a:r>
                <a:endParaRPr kumimoji="1" lang="ja-JP" altLang="en-US" sz="600" b="0" i="0" u="none" strike="noStrike" kern="1200" cap="none" spc="0" normalizeH="0" baseline="0" noProof="0" dirty="0">
                  <a:ln>
                    <a:noFill/>
                  </a:ln>
                  <a:solidFill>
                    <a:srgbClr val="000000"/>
                  </a:solidFill>
                  <a:effectLst/>
                  <a:uLnTx/>
                  <a:uFillTx/>
                  <a:latin typeface="Times New Roman" pitchFamily="18" charset="0"/>
                </a:endParaRPr>
              </a:p>
            </p:txBody>
          </p:sp>
          <p:sp>
            <p:nvSpPr>
              <p:cNvPr id="94" name="テキスト ボックス 93"/>
              <p:cNvSpPr txBox="1"/>
              <p:nvPr/>
            </p:nvSpPr>
            <p:spPr>
              <a:xfrm>
                <a:off x="426438" y="839682"/>
                <a:ext cx="2947329" cy="160108"/>
              </a:xfrm>
              <a:prstGeom prst="rect">
                <a:avLst/>
              </a:prstGeom>
              <a:noFill/>
              <a:ln>
                <a:noFill/>
              </a:ln>
              <a:effectLst/>
              <a:extLst>
                <a:ext uri="{909E8E84-426E-40DD-AFC4-6F175D3DCCD1}">
                  <a14:hiddenFill xmlns:a14="http://schemas.microsoft.com/office/drawing/2010/main">
                    <a:solidFill>
                      <a:srgbClr val="95637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ja-JP"/>
                </a:defPPr>
                <a:lvl1pPr algn="ctr" fontAlgn="base">
                  <a:lnSpc>
                    <a:spcPct val="120000"/>
                  </a:lnSpc>
                  <a:spcBef>
                    <a:spcPct val="0"/>
                  </a:spcBef>
                  <a:spcAft>
                    <a:spcPct val="0"/>
                  </a:spcAft>
                  <a:defRPr sz="1050" b="1">
                    <a:solidFill>
                      <a:srgbClr val="FF6600"/>
                    </a:solidFill>
                    <a:latin typeface="+mj-ea"/>
                    <a:ea typeface="+mj-ea"/>
                  </a:defRPr>
                </a:lvl1pPr>
                <a:lvl2pPr fontAlgn="base">
                  <a:spcBef>
                    <a:spcPct val="0"/>
                  </a:spcBef>
                  <a:spcAft>
                    <a:spcPct val="0"/>
                  </a:spcAft>
                  <a:defRPr sz="600">
                    <a:latin typeface="Arial" charset="0"/>
                    <a:ea typeface="ＭＳ Ｐゴシック" pitchFamily="50" charset="-128"/>
                  </a:defRPr>
                </a:lvl2pPr>
                <a:lvl3pPr fontAlgn="base">
                  <a:spcBef>
                    <a:spcPct val="0"/>
                  </a:spcBef>
                  <a:spcAft>
                    <a:spcPct val="0"/>
                  </a:spcAft>
                  <a:defRPr sz="600">
                    <a:latin typeface="Arial" charset="0"/>
                    <a:ea typeface="ＭＳ Ｐゴシック" pitchFamily="50" charset="-128"/>
                  </a:defRPr>
                </a:lvl3pPr>
                <a:lvl4pPr fontAlgn="base">
                  <a:spcBef>
                    <a:spcPct val="0"/>
                  </a:spcBef>
                  <a:spcAft>
                    <a:spcPct val="0"/>
                  </a:spcAft>
                  <a:defRPr sz="600">
                    <a:latin typeface="Arial" charset="0"/>
                    <a:ea typeface="ＭＳ Ｐゴシック" pitchFamily="50" charset="-128"/>
                  </a:defRPr>
                </a:lvl4pPr>
                <a:lvl5pPr fontAlgn="base">
                  <a:spcBef>
                    <a:spcPct val="0"/>
                  </a:spcBef>
                  <a:spcAft>
                    <a:spcPct val="0"/>
                  </a:spcAft>
                  <a:defRPr sz="600">
                    <a:latin typeface="Arial" charset="0"/>
                    <a:ea typeface="ＭＳ Ｐゴシック" pitchFamily="50" charset="-128"/>
                  </a:defRPr>
                </a:lvl5pPr>
                <a:lvl6pPr>
                  <a:defRPr sz="600">
                    <a:latin typeface="Arial" charset="0"/>
                    <a:ea typeface="ＭＳ Ｐゴシック" pitchFamily="50" charset="-128"/>
                  </a:defRPr>
                </a:lvl6pPr>
                <a:lvl7pPr>
                  <a:defRPr sz="600">
                    <a:latin typeface="Arial" charset="0"/>
                    <a:ea typeface="ＭＳ Ｐゴシック" pitchFamily="50" charset="-128"/>
                  </a:defRPr>
                </a:lvl7pPr>
                <a:lvl8pPr>
                  <a:defRPr sz="600">
                    <a:latin typeface="Arial" charset="0"/>
                    <a:ea typeface="ＭＳ Ｐゴシック" pitchFamily="50" charset="-128"/>
                  </a:defRPr>
                </a:lvl8pPr>
                <a:lvl9pPr>
                  <a:defRPr sz="600">
                    <a:latin typeface="Arial" charset="0"/>
                    <a:ea typeface="ＭＳ Ｐゴシック" pitchFamily="50" charset="-128"/>
                  </a:defRPr>
                </a:lvl9pPr>
              </a:lstStyle>
              <a:p>
                <a:pPr algn="l"/>
                <a:r>
                  <a:rPr lang="ja-JP" altLang="en-US" sz="1000" dirty="0">
                    <a:solidFill>
                      <a:srgbClr val="0000FF"/>
                    </a:solidFill>
                    <a:latin typeface="ＭＳ Ｐゴシック" panose="020B0600070205080204" pitchFamily="50" charset="-128"/>
                    <a:ea typeface="ＭＳ Ｐゴシック" panose="020B0600070205080204" pitchFamily="50" charset="-128"/>
                  </a:rPr>
                  <a:t>引戸を静かに開閉する「両側ソフトクローズ機構付き」</a:t>
                </a:r>
              </a:p>
            </p:txBody>
          </p:sp>
        </p:grpSp>
        <p:sp>
          <p:nvSpPr>
            <p:cNvPr id="95" name="テキスト ボックス 94"/>
            <p:cNvSpPr txBox="1"/>
            <p:nvPr/>
          </p:nvSpPr>
          <p:spPr>
            <a:xfrm>
              <a:off x="191116" y="3819298"/>
              <a:ext cx="2703596" cy="307777"/>
            </a:xfrm>
            <a:prstGeom prst="rect">
              <a:avLst/>
            </a:prstGeom>
            <a:noFill/>
          </p:spPr>
          <p:txBody>
            <a:bodyPr wrap="square" rtlCol="0">
              <a:spAutoFit/>
            </a:bodyPr>
            <a:lstStyle/>
            <a:p>
              <a:r>
                <a:rPr lang="ja-JP" altLang="en-US" sz="1400" b="1" dirty="0"/>
                <a:t>■</a:t>
              </a:r>
              <a:r>
                <a:rPr kumimoji="1" lang="ja-JP" altLang="en-US" sz="1400" b="1" dirty="0"/>
                <a:t>引き戸のみの場合</a:t>
              </a:r>
            </a:p>
          </p:txBody>
        </p:sp>
      </p:grpSp>
      <p:sp>
        <p:nvSpPr>
          <p:cNvPr id="155" name="テキスト ボックス 154"/>
          <p:cNvSpPr txBox="1"/>
          <p:nvPr/>
        </p:nvSpPr>
        <p:spPr>
          <a:xfrm>
            <a:off x="240928" y="852727"/>
            <a:ext cx="2703596" cy="307777"/>
          </a:xfrm>
          <a:prstGeom prst="rect">
            <a:avLst/>
          </a:prstGeom>
          <a:noFill/>
        </p:spPr>
        <p:txBody>
          <a:bodyPr wrap="square" rtlCol="0">
            <a:spAutoFit/>
          </a:bodyPr>
          <a:lstStyle/>
          <a:p>
            <a:r>
              <a:rPr lang="ja-JP" altLang="en-US" sz="1400" b="1" dirty="0"/>
              <a:t>■色柄</a:t>
            </a:r>
            <a:endParaRPr kumimoji="1" lang="ja-JP" altLang="en-US" sz="1400" b="1" dirty="0"/>
          </a:p>
        </p:txBody>
      </p:sp>
      <p:sp>
        <p:nvSpPr>
          <p:cNvPr id="156" name="Text Box 51"/>
          <p:cNvSpPr txBox="1">
            <a:spLocks noChangeArrowheads="1"/>
          </p:cNvSpPr>
          <p:nvPr/>
        </p:nvSpPr>
        <p:spPr bwMode="auto">
          <a:xfrm>
            <a:off x="1747676" y="98673"/>
            <a:ext cx="4056595" cy="203133"/>
          </a:xfrm>
          <a:prstGeom prst="rect">
            <a:avLst/>
          </a:prstGeom>
          <a:noFill/>
          <a:ln>
            <a:noFill/>
          </a:ln>
          <a:effectLst/>
          <a:extLst>
            <a:ext uri="{909E8E84-426E-40DD-AFC4-6F175D3DCCD1}">
              <a14:hiddenFill xmlns:a14="http://schemas.microsoft.com/office/drawing/2010/main">
                <a:solidFill>
                  <a:srgbClr val="95637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pPr>
              <a:lnSpc>
                <a:spcPct val="120000"/>
              </a:lnSpc>
            </a:pPr>
            <a:r>
              <a:rPr lang="ja-JP" altLang="en-US" sz="1100" b="1" dirty="0">
                <a:solidFill>
                  <a:schemeClr val="bg1"/>
                </a:solidFill>
                <a:latin typeface="ＭＳ Ｐゴシック" panose="020B0600070205080204" pitchFamily="50" charset="-128"/>
              </a:rPr>
              <a:t>内装ドア　ベリティス　スタンダードレーベル　</a:t>
            </a:r>
          </a:p>
        </p:txBody>
      </p:sp>
      <p:sp>
        <p:nvSpPr>
          <p:cNvPr id="157" name="Text Box 51"/>
          <p:cNvSpPr txBox="1">
            <a:spLocks noChangeArrowheads="1"/>
          </p:cNvSpPr>
          <p:nvPr/>
        </p:nvSpPr>
        <p:spPr bwMode="auto">
          <a:xfrm>
            <a:off x="1747676" y="404664"/>
            <a:ext cx="4056595" cy="176138"/>
          </a:xfrm>
          <a:prstGeom prst="rect">
            <a:avLst/>
          </a:prstGeom>
          <a:noFill/>
          <a:ln>
            <a:noFill/>
          </a:ln>
          <a:effectLst/>
          <a:extLst>
            <a:ext uri="{909E8E84-426E-40DD-AFC4-6F175D3DCCD1}">
              <a14:hiddenFill xmlns:a14="http://schemas.microsoft.com/office/drawing/2010/main">
                <a:solidFill>
                  <a:srgbClr val="95637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pPr>
              <a:lnSpc>
                <a:spcPct val="120000"/>
              </a:lnSpc>
            </a:pPr>
            <a:r>
              <a:rPr lang="ja-JP" altLang="en-US" sz="1100" b="1" dirty="0">
                <a:solidFill>
                  <a:schemeClr val="bg1"/>
                </a:solidFill>
                <a:latin typeface="ＭＳ Ｐゴシック" panose="020B0600070205080204" pitchFamily="50" charset="-128"/>
              </a:rPr>
              <a:t>パーツ</a:t>
            </a:r>
          </a:p>
        </p:txBody>
      </p:sp>
      <p:grpSp>
        <p:nvGrpSpPr>
          <p:cNvPr id="2" name="グループ化 1">
            <a:extLst>
              <a:ext uri="{FF2B5EF4-FFF2-40B4-BE49-F238E27FC236}">
                <a16:creationId xmlns:a16="http://schemas.microsoft.com/office/drawing/2014/main" id="{EDCEA55F-D476-955D-D0E3-A4A092B5EDEC}"/>
              </a:ext>
            </a:extLst>
          </p:cNvPr>
          <p:cNvGrpSpPr/>
          <p:nvPr/>
        </p:nvGrpSpPr>
        <p:grpSpPr>
          <a:xfrm>
            <a:off x="266700" y="1187025"/>
            <a:ext cx="4803672" cy="1986168"/>
            <a:chOff x="4978400" y="4730325"/>
            <a:chExt cx="4803672" cy="1986168"/>
          </a:xfrm>
        </p:grpSpPr>
        <p:sp>
          <p:nvSpPr>
            <p:cNvPr id="3" name="正方形/長方形 2">
              <a:extLst>
                <a:ext uri="{FF2B5EF4-FFF2-40B4-BE49-F238E27FC236}">
                  <a16:creationId xmlns:a16="http://schemas.microsoft.com/office/drawing/2014/main" id="{0E1F98FA-9F04-AB60-56E1-B6F497BA8CBD}"/>
                </a:ext>
              </a:extLst>
            </p:cNvPr>
            <p:cNvSpPr/>
            <p:nvPr/>
          </p:nvSpPr>
          <p:spPr>
            <a:xfrm>
              <a:off x="7339012" y="4914900"/>
              <a:ext cx="2395537" cy="1600200"/>
            </a:xfrm>
            <a:prstGeom prst="rect">
              <a:avLst/>
            </a:prstGeom>
            <a:solidFill>
              <a:schemeClr val="accent6">
                <a:lumMod val="20000"/>
                <a:lumOff val="80000"/>
              </a:scheme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0D03BD29-2B9D-0AFD-A72F-4C043BE3678C}"/>
                </a:ext>
              </a:extLst>
            </p:cNvPr>
            <p:cNvGrpSpPr/>
            <p:nvPr/>
          </p:nvGrpSpPr>
          <p:grpSpPr>
            <a:xfrm>
              <a:off x="4978400" y="4730325"/>
              <a:ext cx="4784726" cy="1944000"/>
              <a:chOff x="6042660" y="4730325"/>
              <a:chExt cx="3718531" cy="1944000"/>
            </a:xfrm>
          </p:grpSpPr>
          <p:sp>
            <p:nvSpPr>
              <p:cNvPr id="55" name="Rectangle 14">
                <a:extLst>
                  <a:ext uri="{FF2B5EF4-FFF2-40B4-BE49-F238E27FC236}">
                    <a16:creationId xmlns:a16="http://schemas.microsoft.com/office/drawing/2014/main" id="{D05AA346-E1D7-8071-2796-4B1EEFE44C0C}"/>
                  </a:ext>
                </a:extLst>
              </p:cNvPr>
              <p:cNvSpPr>
                <a:spLocks noChangeArrowheads="1"/>
              </p:cNvSpPr>
              <p:nvPr/>
            </p:nvSpPr>
            <p:spPr bwMode="auto">
              <a:xfrm>
                <a:off x="6042660" y="4730325"/>
                <a:ext cx="3718531"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a:endParaRPr lang="ja-JP" altLang="en-US" sz="1200" dirty="0">
                  <a:solidFill>
                    <a:prstClr val="black"/>
                  </a:solidFill>
                  <a:latin typeface="ＭＳ Ｐゴシック" panose="020B0600070205080204" pitchFamily="50" charset="-128"/>
                  <a:ea typeface="ＭＳ Ｐゴシック" panose="020B0600070205080204" pitchFamily="50" charset="-128"/>
                </a:endParaRPr>
              </a:p>
            </p:txBody>
          </p:sp>
          <p:sp>
            <p:nvSpPr>
              <p:cNvPr id="56" name="Rectangle 84">
                <a:extLst>
                  <a:ext uri="{FF2B5EF4-FFF2-40B4-BE49-F238E27FC236}">
                    <a16:creationId xmlns:a16="http://schemas.microsoft.com/office/drawing/2014/main" id="{09CA9AA7-B84D-1884-D60C-D8E32BA57BF8}"/>
                  </a:ext>
                </a:extLst>
              </p:cNvPr>
              <p:cNvSpPr>
                <a:spLocks noChangeArrowheads="1"/>
              </p:cNvSpPr>
              <p:nvPr/>
            </p:nvSpPr>
            <p:spPr bwMode="auto">
              <a:xfrm>
                <a:off x="6048375" y="4730325"/>
                <a:ext cx="3712816" cy="125412"/>
              </a:xfrm>
              <a:prstGeom prst="rect">
                <a:avLst/>
              </a:prstGeom>
              <a:solidFill>
                <a:srgbClr val="4D4D4D"/>
              </a:solidFill>
              <a:ln w="6350">
                <a:solidFill>
                  <a:srgbClr val="4D4D4D"/>
                </a:solidFill>
                <a:miter lim="800000"/>
                <a:headEnd/>
                <a:tailEnd/>
              </a:ln>
            </p:spPr>
            <p:txBody>
              <a:bodyPr wrap="square" lIns="91427" tIns="0" rIns="91427" bIns="0" anchor="ctr"/>
              <a:lstStyle/>
              <a:p>
                <a:pPr>
                  <a:spcBef>
                    <a:spcPct val="50000"/>
                  </a:spcBef>
                </a:pPr>
                <a:r>
                  <a:rPr lang="ja-JP" altLang="en-US" sz="800" dirty="0">
                    <a:solidFill>
                      <a:prstClr val="white"/>
                    </a:solidFill>
                    <a:latin typeface="ＭＳ Ｐゴシック" panose="020B0600070205080204" pitchFamily="50" charset="-128"/>
                    <a:ea typeface="ＭＳ Ｐゴシック" panose="020B0600070205080204" pitchFamily="50" charset="-128"/>
                  </a:rPr>
                  <a:t>色柄バリエーション</a:t>
                </a:r>
              </a:p>
            </p:txBody>
          </p:sp>
        </p:grpSp>
        <p:grpSp>
          <p:nvGrpSpPr>
            <p:cNvPr id="5" name="グループ化 4">
              <a:extLst>
                <a:ext uri="{FF2B5EF4-FFF2-40B4-BE49-F238E27FC236}">
                  <a16:creationId xmlns:a16="http://schemas.microsoft.com/office/drawing/2014/main" id="{6AF23A38-9231-4C7A-DF46-996924ABCABE}"/>
                </a:ext>
              </a:extLst>
            </p:cNvPr>
            <p:cNvGrpSpPr/>
            <p:nvPr/>
          </p:nvGrpSpPr>
          <p:grpSpPr>
            <a:xfrm>
              <a:off x="9009166" y="6516438"/>
              <a:ext cx="772906" cy="200055"/>
              <a:chOff x="5597821" y="2873948"/>
              <a:chExt cx="1499718" cy="475569"/>
            </a:xfrm>
          </p:grpSpPr>
          <p:sp>
            <p:nvSpPr>
              <p:cNvPr id="52" name="正方形/長方形 51">
                <a:extLst>
                  <a:ext uri="{FF2B5EF4-FFF2-40B4-BE49-F238E27FC236}">
                    <a16:creationId xmlns:a16="http://schemas.microsoft.com/office/drawing/2014/main" id="{0A1DBEDB-2786-B212-CE83-9D1B0B7F653C}"/>
                  </a:ext>
                </a:extLst>
              </p:cNvPr>
              <p:cNvSpPr/>
              <p:nvPr/>
            </p:nvSpPr>
            <p:spPr>
              <a:xfrm>
                <a:off x="6502400" y="2997200"/>
                <a:ext cx="469900" cy="203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53" name="テキスト ボックス 52">
                <a:extLst>
                  <a:ext uri="{FF2B5EF4-FFF2-40B4-BE49-F238E27FC236}">
                    <a16:creationId xmlns:a16="http://schemas.microsoft.com/office/drawing/2014/main" id="{B3B9F8AA-EF1F-43EB-C4EA-5C05079B9B5A}"/>
                  </a:ext>
                </a:extLst>
              </p:cNvPr>
              <p:cNvSpPr txBox="1"/>
              <p:nvPr/>
            </p:nvSpPr>
            <p:spPr>
              <a:xfrm>
                <a:off x="6387743" y="2873948"/>
                <a:ext cx="709796" cy="388179"/>
              </a:xfrm>
              <a:prstGeom prst="rect">
                <a:avLst/>
              </a:prstGeom>
              <a:noFill/>
            </p:spPr>
            <p:txBody>
              <a:bodyPr wrap="none" rtlCol="0">
                <a:spAutoFit/>
              </a:bodyPr>
              <a:lstStyle/>
              <a:p>
                <a:pPr algn="ctr"/>
                <a:r>
                  <a:rPr kumimoji="1" lang="en-US" altLang="ja-JP" sz="700" dirty="0">
                    <a:solidFill>
                      <a:schemeClr val="bg1"/>
                    </a:solidFill>
                  </a:rPr>
                  <a:t>NEW</a:t>
                </a:r>
                <a:endParaRPr kumimoji="1" lang="ja-JP" altLang="en-US" sz="700" dirty="0">
                  <a:solidFill>
                    <a:schemeClr val="bg1"/>
                  </a:solidFill>
                </a:endParaRPr>
              </a:p>
            </p:txBody>
          </p:sp>
          <p:sp>
            <p:nvSpPr>
              <p:cNvPr id="54" name="テキスト ボックス 53">
                <a:extLst>
                  <a:ext uri="{FF2B5EF4-FFF2-40B4-BE49-F238E27FC236}">
                    <a16:creationId xmlns:a16="http://schemas.microsoft.com/office/drawing/2014/main" id="{F06C87D7-344D-1C7F-3250-78608735993A}"/>
                  </a:ext>
                </a:extLst>
              </p:cNvPr>
              <p:cNvSpPr txBox="1"/>
              <p:nvPr/>
            </p:nvSpPr>
            <p:spPr>
              <a:xfrm>
                <a:off x="5597821" y="2873948"/>
                <a:ext cx="1055053" cy="475569"/>
              </a:xfrm>
              <a:prstGeom prst="rect">
                <a:avLst/>
              </a:prstGeom>
              <a:noFill/>
            </p:spPr>
            <p:txBody>
              <a:bodyPr wrap="none" rtlCol="0">
                <a:spAutoFit/>
              </a:bodyPr>
              <a:lstStyle/>
              <a:p>
                <a:pPr algn="ctr"/>
                <a:r>
                  <a:rPr kumimoji="1" lang="ja-JP" altLang="en-US" sz="700" b="1" dirty="0">
                    <a:solidFill>
                      <a:srgbClr val="C00000"/>
                    </a:solidFill>
                  </a:rPr>
                  <a:t>赤文字＝</a:t>
                </a:r>
              </a:p>
            </p:txBody>
          </p:sp>
        </p:grpSp>
        <p:grpSp>
          <p:nvGrpSpPr>
            <p:cNvPr id="6" name="グループ化 5">
              <a:extLst>
                <a:ext uri="{FF2B5EF4-FFF2-40B4-BE49-F238E27FC236}">
                  <a16:creationId xmlns:a16="http://schemas.microsoft.com/office/drawing/2014/main" id="{1CC3C09F-4B86-DE6B-4347-9DD181CD8EBB}"/>
                </a:ext>
              </a:extLst>
            </p:cNvPr>
            <p:cNvGrpSpPr/>
            <p:nvPr/>
          </p:nvGrpSpPr>
          <p:grpSpPr>
            <a:xfrm>
              <a:off x="5048250" y="5081586"/>
              <a:ext cx="1692462" cy="434772"/>
              <a:chOff x="5048250" y="5175249"/>
              <a:chExt cx="1692462" cy="434772"/>
            </a:xfrm>
          </p:grpSpPr>
          <p:grpSp>
            <p:nvGrpSpPr>
              <p:cNvPr id="45" name="グループ化 44">
                <a:extLst>
                  <a:ext uri="{FF2B5EF4-FFF2-40B4-BE49-F238E27FC236}">
                    <a16:creationId xmlns:a16="http://schemas.microsoft.com/office/drawing/2014/main" id="{63CEADC2-23AB-6709-DC2B-543B153CD47D}"/>
                  </a:ext>
                </a:extLst>
              </p:cNvPr>
              <p:cNvGrpSpPr/>
              <p:nvPr/>
            </p:nvGrpSpPr>
            <p:grpSpPr>
              <a:xfrm>
                <a:off x="5048250" y="5175249"/>
                <a:ext cx="1692462" cy="269875"/>
                <a:chOff x="5092700" y="5184775"/>
                <a:chExt cx="1433624" cy="228601"/>
              </a:xfrm>
            </p:grpSpPr>
            <p:pic>
              <p:nvPicPr>
                <p:cNvPr id="49" name="図 48">
                  <a:extLst>
                    <a:ext uri="{FF2B5EF4-FFF2-40B4-BE49-F238E27FC236}">
                      <a16:creationId xmlns:a16="http://schemas.microsoft.com/office/drawing/2014/main" id="{8837D226-6836-0C13-BB74-989AC664AE94}"/>
                    </a:ext>
                  </a:extLst>
                </p:cNvPr>
                <p:cNvPicPr>
                  <a:picLocks noChangeAspect="1"/>
                </p:cNvPicPr>
                <p:nvPr/>
              </p:nvPicPr>
              <p:blipFill rotWithShape="1">
                <a:blip r:embed="rId4"/>
                <a:srcRect l="1745" t="17158" r="69054" b="64379"/>
                <a:stretch/>
              </p:blipFill>
              <p:spPr>
                <a:xfrm>
                  <a:off x="5092700" y="5184775"/>
                  <a:ext cx="457200" cy="228601"/>
                </a:xfrm>
                <a:prstGeom prst="rect">
                  <a:avLst/>
                </a:prstGeom>
              </p:spPr>
            </p:pic>
            <p:pic>
              <p:nvPicPr>
                <p:cNvPr id="50" name="図 49">
                  <a:extLst>
                    <a:ext uri="{FF2B5EF4-FFF2-40B4-BE49-F238E27FC236}">
                      <a16:creationId xmlns:a16="http://schemas.microsoft.com/office/drawing/2014/main" id="{D7688963-B444-2328-367F-C6175141092B}"/>
                    </a:ext>
                  </a:extLst>
                </p:cNvPr>
                <p:cNvPicPr>
                  <a:picLocks noChangeAspect="1"/>
                </p:cNvPicPr>
                <p:nvPr/>
              </p:nvPicPr>
              <p:blipFill rotWithShape="1">
                <a:blip r:embed="rId4"/>
                <a:srcRect l="35407" t="17158" r="35392" b="64379"/>
                <a:stretch/>
              </p:blipFill>
              <p:spPr>
                <a:xfrm>
                  <a:off x="5580943" y="5184775"/>
                  <a:ext cx="457200" cy="228601"/>
                </a:xfrm>
                <a:prstGeom prst="rect">
                  <a:avLst/>
                </a:prstGeom>
              </p:spPr>
            </p:pic>
            <p:pic>
              <p:nvPicPr>
                <p:cNvPr id="51" name="図 50">
                  <a:extLst>
                    <a:ext uri="{FF2B5EF4-FFF2-40B4-BE49-F238E27FC236}">
                      <a16:creationId xmlns:a16="http://schemas.microsoft.com/office/drawing/2014/main" id="{9F5C0129-8C5D-EB4C-AEB4-FF741B52E403}"/>
                    </a:ext>
                  </a:extLst>
                </p:cNvPr>
                <p:cNvPicPr>
                  <a:picLocks noChangeAspect="1"/>
                </p:cNvPicPr>
                <p:nvPr/>
              </p:nvPicPr>
              <p:blipFill rotWithShape="1">
                <a:blip r:embed="rId4"/>
                <a:srcRect l="68866" t="17158" r="1933" b="64379"/>
                <a:stretch/>
              </p:blipFill>
              <p:spPr>
                <a:xfrm>
                  <a:off x="6069124" y="5184775"/>
                  <a:ext cx="457200" cy="228601"/>
                </a:xfrm>
                <a:prstGeom prst="rect">
                  <a:avLst/>
                </a:prstGeom>
              </p:spPr>
            </p:pic>
          </p:grpSp>
          <p:sp>
            <p:nvSpPr>
              <p:cNvPr id="46" name="Text Box 20">
                <a:extLst>
                  <a:ext uri="{FF2B5EF4-FFF2-40B4-BE49-F238E27FC236}">
                    <a16:creationId xmlns:a16="http://schemas.microsoft.com/office/drawing/2014/main" id="{166EB2A2-E4C6-310D-5D0B-EB630A60DED3}"/>
                  </a:ext>
                </a:extLst>
              </p:cNvPr>
              <p:cNvSpPr txBox="1">
                <a:spLocks noChangeArrowheads="1"/>
              </p:cNvSpPr>
              <p:nvPr/>
            </p:nvSpPr>
            <p:spPr bwMode="auto">
              <a:xfrm>
                <a:off x="5057051" y="5456133"/>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ソフト</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ウォールナット柄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47" name="Text Box 20">
                <a:extLst>
                  <a:ext uri="{FF2B5EF4-FFF2-40B4-BE49-F238E27FC236}">
                    <a16:creationId xmlns:a16="http://schemas.microsoft.com/office/drawing/2014/main" id="{577DEDB0-6601-EE8F-72D5-B20DC8417D31}"/>
                  </a:ext>
                </a:extLst>
              </p:cNvPr>
              <p:cNvSpPr txBox="1">
                <a:spLocks noChangeArrowheads="1"/>
              </p:cNvSpPr>
              <p:nvPr/>
            </p:nvSpPr>
            <p:spPr bwMode="auto">
              <a:xfrm>
                <a:off x="56333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ウォールナット柄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48" name="Text Box 20">
                <a:extLst>
                  <a:ext uri="{FF2B5EF4-FFF2-40B4-BE49-F238E27FC236}">
                    <a16:creationId xmlns:a16="http://schemas.microsoft.com/office/drawing/2014/main" id="{C0674A25-F662-E87B-F7D3-2B941BE35C13}"/>
                  </a:ext>
                </a:extLst>
              </p:cNvPr>
              <p:cNvSpPr txBox="1">
                <a:spLocks noChangeArrowheads="1"/>
              </p:cNvSpPr>
              <p:nvPr/>
            </p:nvSpPr>
            <p:spPr bwMode="auto">
              <a:xfrm>
                <a:off x="62036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チェリー柄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grpSp>
        <p:grpSp>
          <p:nvGrpSpPr>
            <p:cNvPr id="7" name="グループ化 6">
              <a:extLst>
                <a:ext uri="{FF2B5EF4-FFF2-40B4-BE49-F238E27FC236}">
                  <a16:creationId xmlns:a16="http://schemas.microsoft.com/office/drawing/2014/main" id="{57B42AD8-3AB5-65F4-2FA9-640863E960E6}"/>
                </a:ext>
              </a:extLst>
            </p:cNvPr>
            <p:cNvGrpSpPr/>
            <p:nvPr/>
          </p:nvGrpSpPr>
          <p:grpSpPr>
            <a:xfrm>
              <a:off x="5057776" y="5080729"/>
              <a:ext cx="2271338" cy="952299"/>
              <a:chOff x="5057776" y="4657722"/>
              <a:chExt cx="2271338" cy="952299"/>
            </a:xfrm>
          </p:grpSpPr>
          <p:grpSp>
            <p:nvGrpSpPr>
              <p:cNvPr id="36" name="グループ化 35">
                <a:extLst>
                  <a:ext uri="{FF2B5EF4-FFF2-40B4-BE49-F238E27FC236}">
                    <a16:creationId xmlns:a16="http://schemas.microsoft.com/office/drawing/2014/main" id="{E46ED7CD-9DFE-D775-A8F5-B416D913DAC2}"/>
                  </a:ext>
                </a:extLst>
              </p:cNvPr>
              <p:cNvGrpSpPr/>
              <p:nvPr/>
            </p:nvGrpSpPr>
            <p:grpSpPr>
              <a:xfrm>
                <a:off x="5057776" y="4657722"/>
                <a:ext cx="2263903" cy="787408"/>
                <a:chOff x="5100769" y="4746393"/>
                <a:chExt cx="1917671" cy="666983"/>
              </a:xfrm>
            </p:grpSpPr>
            <p:pic>
              <p:nvPicPr>
                <p:cNvPr id="42" name="図 41">
                  <a:extLst>
                    <a:ext uri="{FF2B5EF4-FFF2-40B4-BE49-F238E27FC236}">
                      <a16:creationId xmlns:a16="http://schemas.microsoft.com/office/drawing/2014/main" id="{877CDABF-3846-03EA-6156-8037172EA76F}"/>
                    </a:ext>
                  </a:extLst>
                </p:cNvPr>
                <p:cNvPicPr>
                  <a:picLocks noChangeAspect="1"/>
                </p:cNvPicPr>
                <p:nvPr/>
              </p:nvPicPr>
              <p:blipFill rotWithShape="1">
                <a:blip r:embed="rId4"/>
                <a:srcRect l="1745" t="45830" r="69054" b="35707"/>
                <a:stretch/>
              </p:blipFill>
              <p:spPr>
                <a:xfrm>
                  <a:off x="5587394" y="5184775"/>
                  <a:ext cx="457200" cy="228601"/>
                </a:xfrm>
                <a:prstGeom prst="rect">
                  <a:avLst/>
                </a:prstGeom>
              </p:spPr>
            </p:pic>
            <p:pic>
              <p:nvPicPr>
                <p:cNvPr id="43" name="図 42">
                  <a:extLst>
                    <a:ext uri="{FF2B5EF4-FFF2-40B4-BE49-F238E27FC236}">
                      <a16:creationId xmlns:a16="http://schemas.microsoft.com/office/drawing/2014/main" id="{7C44554F-B7C3-F301-8575-448F1AF32CC6}"/>
                    </a:ext>
                  </a:extLst>
                </p:cNvPr>
                <p:cNvPicPr>
                  <a:picLocks noChangeAspect="1"/>
                </p:cNvPicPr>
                <p:nvPr/>
              </p:nvPicPr>
              <p:blipFill rotWithShape="1">
                <a:blip r:embed="rId4"/>
                <a:srcRect l="35407" t="45178" r="35392" b="36359"/>
                <a:stretch/>
              </p:blipFill>
              <p:spPr>
                <a:xfrm>
                  <a:off x="6561240" y="4746393"/>
                  <a:ext cx="457200" cy="228601"/>
                </a:xfrm>
                <a:prstGeom prst="rect">
                  <a:avLst/>
                </a:prstGeom>
              </p:spPr>
            </p:pic>
            <p:pic>
              <p:nvPicPr>
                <p:cNvPr id="44" name="図 43">
                  <a:extLst>
                    <a:ext uri="{FF2B5EF4-FFF2-40B4-BE49-F238E27FC236}">
                      <a16:creationId xmlns:a16="http://schemas.microsoft.com/office/drawing/2014/main" id="{44611177-A9A6-9119-D7A0-9404C2A76F72}"/>
                    </a:ext>
                  </a:extLst>
                </p:cNvPr>
                <p:cNvPicPr>
                  <a:picLocks noChangeAspect="1"/>
                </p:cNvPicPr>
                <p:nvPr/>
              </p:nvPicPr>
              <p:blipFill rotWithShape="1">
                <a:blip r:embed="rId4"/>
                <a:srcRect l="68866" t="46156" r="1933" b="35381"/>
                <a:stretch/>
              </p:blipFill>
              <p:spPr>
                <a:xfrm>
                  <a:off x="5100769" y="5184775"/>
                  <a:ext cx="457200" cy="228601"/>
                </a:xfrm>
                <a:prstGeom prst="rect">
                  <a:avLst/>
                </a:prstGeom>
              </p:spPr>
            </p:pic>
          </p:grpSp>
          <p:sp>
            <p:nvSpPr>
              <p:cNvPr id="37" name="Text Box 20">
                <a:extLst>
                  <a:ext uri="{FF2B5EF4-FFF2-40B4-BE49-F238E27FC236}">
                    <a16:creationId xmlns:a16="http://schemas.microsoft.com/office/drawing/2014/main" id="{5A59EBD5-2A4C-D37C-3FEA-386AE4811BE4}"/>
                  </a:ext>
                </a:extLst>
              </p:cNvPr>
              <p:cNvSpPr txBox="1">
                <a:spLocks noChangeArrowheads="1"/>
              </p:cNvSpPr>
              <p:nvPr/>
            </p:nvSpPr>
            <p:spPr bwMode="auto">
              <a:xfrm>
                <a:off x="5641061" y="5456133"/>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グレージュ</a:t>
                </a:r>
                <a:endParaRPr lang="en-US" altLang="ja-JP" sz="500"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アッシュ柄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38" name="Text Box 20">
                <a:extLst>
                  <a:ext uri="{FF2B5EF4-FFF2-40B4-BE49-F238E27FC236}">
                    <a16:creationId xmlns:a16="http://schemas.microsoft.com/office/drawing/2014/main" id="{2C054203-AB80-F09F-2AEB-34DC5B35CFA8}"/>
                  </a:ext>
                </a:extLst>
              </p:cNvPr>
              <p:cNvSpPr txBox="1">
                <a:spLocks noChangeArrowheads="1"/>
              </p:cNvSpPr>
              <p:nvPr/>
            </p:nvSpPr>
            <p:spPr bwMode="auto">
              <a:xfrm>
                <a:off x="6790601" y="4938600"/>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イデアオーク柄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39" name="Text Box 20">
                <a:extLst>
                  <a:ext uri="{FF2B5EF4-FFF2-40B4-BE49-F238E27FC236}">
                    <a16:creationId xmlns:a16="http://schemas.microsoft.com/office/drawing/2014/main" id="{D654B573-068D-3DA4-B5F3-3B8844E97FAA}"/>
                  </a:ext>
                </a:extLst>
              </p:cNvPr>
              <p:cNvSpPr txBox="1">
                <a:spLocks noChangeArrowheads="1"/>
              </p:cNvSpPr>
              <p:nvPr/>
            </p:nvSpPr>
            <p:spPr bwMode="auto">
              <a:xfrm>
                <a:off x="506042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メープル柄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40" name="Text Box 20">
                <a:extLst>
                  <a:ext uri="{FF2B5EF4-FFF2-40B4-BE49-F238E27FC236}">
                    <a16:creationId xmlns:a16="http://schemas.microsoft.com/office/drawing/2014/main" id="{01D36F80-2A4E-7472-2017-FD2319E42B18}"/>
                  </a:ext>
                </a:extLst>
              </p:cNvPr>
              <p:cNvSpPr txBox="1">
                <a:spLocks noChangeArrowheads="1"/>
              </p:cNvSpPr>
              <p:nvPr/>
            </p:nvSpPr>
            <p:spPr bwMode="auto">
              <a:xfrm>
                <a:off x="6195613" y="5456133"/>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グレージュ</a:t>
                </a:r>
                <a:endParaRPr lang="en-US" altLang="ja-JP" sz="500" dirty="0">
                  <a:solidFill>
                    <a:srgbClr val="FF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sp>
            <p:nvSpPr>
              <p:cNvPr id="41" name="Text Box 20">
                <a:extLst>
                  <a:ext uri="{FF2B5EF4-FFF2-40B4-BE49-F238E27FC236}">
                    <a16:creationId xmlns:a16="http://schemas.microsoft.com/office/drawing/2014/main" id="{D6D62715-303A-2875-5F7D-70592EDE17F6}"/>
                  </a:ext>
                </a:extLst>
              </p:cNvPr>
              <p:cNvSpPr txBox="1">
                <a:spLocks noChangeArrowheads="1"/>
              </p:cNvSpPr>
              <p:nvPr/>
            </p:nvSpPr>
            <p:spPr bwMode="auto">
              <a:xfrm>
                <a:off x="67953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ラピスグレー柄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grpSp>
        <p:grpSp>
          <p:nvGrpSpPr>
            <p:cNvPr id="8" name="グループ化 7">
              <a:extLst>
                <a:ext uri="{FF2B5EF4-FFF2-40B4-BE49-F238E27FC236}">
                  <a16:creationId xmlns:a16="http://schemas.microsoft.com/office/drawing/2014/main" id="{38215B1B-B9C5-F4C2-E77D-BC5EDF97A773}"/>
                </a:ext>
              </a:extLst>
            </p:cNvPr>
            <p:cNvGrpSpPr/>
            <p:nvPr/>
          </p:nvGrpSpPr>
          <p:grpSpPr>
            <a:xfrm>
              <a:off x="5048250" y="6094883"/>
              <a:ext cx="1692462" cy="357828"/>
              <a:chOff x="5048250" y="5175249"/>
              <a:chExt cx="1692462" cy="357828"/>
            </a:xfrm>
          </p:grpSpPr>
          <p:grpSp>
            <p:nvGrpSpPr>
              <p:cNvPr id="29" name="グループ化 28">
                <a:extLst>
                  <a:ext uri="{FF2B5EF4-FFF2-40B4-BE49-F238E27FC236}">
                    <a16:creationId xmlns:a16="http://schemas.microsoft.com/office/drawing/2014/main" id="{E8157927-1485-7229-45B9-B44D4A78886B}"/>
                  </a:ext>
                </a:extLst>
              </p:cNvPr>
              <p:cNvGrpSpPr/>
              <p:nvPr/>
            </p:nvGrpSpPr>
            <p:grpSpPr>
              <a:xfrm>
                <a:off x="5048250" y="5175249"/>
                <a:ext cx="1692462" cy="269875"/>
                <a:chOff x="5092700" y="5184775"/>
                <a:chExt cx="1433624" cy="228601"/>
              </a:xfrm>
            </p:grpSpPr>
            <p:pic>
              <p:nvPicPr>
                <p:cNvPr id="33" name="図 32">
                  <a:extLst>
                    <a:ext uri="{FF2B5EF4-FFF2-40B4-BE49-F238E27FC236}">
                      <a16:creationId xmlns:a16="http://schemas.microsoft.com/office/drawing/2014/main" id="{DCF9D7ED-FFDC-6617-040E-F87C77874B55}"/>
                    </a:ext>
                  </a:extLst>
                </p:cNvPr>
                <p:cNvPicPr>
                  <a:picLocks noChangeAspect="1"/>
                </p:cNvPicPr>
                <p:nvPr/>
              </p:nvPicPr>
              <p:blipFill rotWithShape="1">
                <a:blip r:embed="rId4"/>
                <a:srcRect l="1745" t="74502" r="69054" b="7035"/>
                <a:stretch/>
              </p:blipFill>
              <p:spPr>
                <a:xfrm>
                  <a:off x="5092700" y="5184775"/>
                  <a:ext cx="457200" cy="228601"/>
                </a:xfrm>
                <a:prstGeom prst="rect">
                  <a:avLst/>
                </a:prstGeom>
              </p:spPr>
            </p:pic>
            <p:pic>
              <p:nvPicPr>
                <p:cNvPr id="34" name="図 33">
                  <a:extLst>
                    <a:ext uri="{FF2B5EF4-FFF2-40B4-BE49-F238E27FC236}">
                      <a16:creationId xmlns:a16="http://schemas.microsoft.com/office/drawing/2014/main" id="{53A91F91-4344-BCEC-37E4-DF51A598D44E}"/>
                    </a:ext>
                  </a:extLst>
                </p:cNvPr>
                <p:cNvPicPr>
                  <a:picLocks noChangeAspect="1"/>
                </p:cNvPicPr>
                <p:nvPr/>
              </p:nvPicPr>
              <p:blipFill rotWithShape="1">
                <a:blip r:embed="rId4"/>
                <a:srcRect l="35407" t="73524" r="35392" b="8013"/>
                <a:stretch/>
              </p:blipFill>
              <p:spPr>
                <a:xfrm>
                  <a:off x="5580943" y="5184775"/>
                  <a:ext cx="457200" cy="228601"/>
                </a:xfrm>
                <a:prstGeom prst="rect">
                  <a:avLst/>
                </a:prstGeom>
              </p:spPr>
            </p:pic>
            <p:pic>
              <p:nvPicPr>
                <p:cNvPr id="35" name="図 34">
                  <a:extLst>
                    <a:ext uri="{FF2B5EF4-FFF2-40B4-BE49-F238E27FC236}">
                      <a16:creationId xmlns:a16="http://schemas.microsoft.com/office/drawing/2014/main" id="{D2C00712-6E32-CF33-0DED-E0E37F679FE7}"/>
                    </a:ext>
                  </a:extLst>
                </p:cNvPr>
                <p:cNvPicPr>
                  <a:picLocks noChangeAspect="1"/>
                </p:cNvPicPr>
                <p:nvPr/>
              </p:nvPicPr>
              <p:blipFill rotWithShape="1">
                <a:blip r:embed="rId4"/>
                <a:srcRect l="68866" t="74502" r="1933" b="7035"/>
                <a:stretch/>
              </p:blipFill>
              <p:spPr>
                <a:xfrm>
                  <a:off x="6069124" y="5184775"/>
                  <a:ext cx="457200" cy="228601"/>
                </a:xfrm>
                <a:prstGeom prst="rect">
                  <a:avLst/>
                </a:prstGeom>
                <a:ln w="3175">
                  <a:solidFill>
                    <a:schemeClr val="tx1">
                      <a:lumMod val="65000"/>
                      <a:lumOff val="35000"/>
                    </a:schemeClr>
                  </a:solidFill>
                </a:ln>
              </p:spPr>
            </p:pic>
          </p:grpSp>
          <p:sp>
            <p:nvSpPr>
              <p:cNvPr id="30" name="Text Box 20">
                <a:extLst>
                  <a:ext uri="{FF2B5EF4-FFF2-40B4-BE49-F238E27FC236}">
                    <a16:creationId xmlns:a16="http://schemas.microsoft.com/office/drawing/2014/main" id="{A5CC7771-DC28-6532-4D42-0046BE3CDF57}"/>
                  </a:ext>
                </a:extLst>
              </p:cNvPr>
              <p:cNvSpPr txBox="1">
                <a:spLocks noChangeArrowheads="1"/>
              </p:cNvSpPr>
              <p:nvPr/>
            </p:nvSpPr>
            <p:spPr bwMode="auto">
              <a:xfrm>
                <a:off x="5057051"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ホワイトオーク柄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31" name="Text Box 20">
                <a:extLst>
                  <a:ext uri="{FF2B5EF4-FFF2-40B4-BE49-F238E27FC236}">
                    <a16:creationId xmlns:a16="http://schemas.microsoft.com/office/drawing/2014/main" id="{C3E23CA0-B20F-1C3C-DD1D-4F6B723DC60E}"/>
                  </a:ext>
                </a:extLst>
              </p:cNvPr>
              <p:cNvSpPr txBox="1">
                <a:spLocks noChangeArrowheads="1"/>
              </p:cNvSpPr>
              <p:nvPr/>
            </p:nvSpPr>
            <p:spPr bwMode="auto">
              <a:xfrm>
                <a:off x="56333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ホワイトアッシュ柄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32" name="Text Box 20">
                <a:extLst>
                  <a:ext uri="{FF2B5EF4-FFF2-40B4-BE49-F238E27FC236}">
                    <a16:creationId xmlns:a16="http://schemas.microsoft.com/office/drawing/2014/main" id="{957E4AC5-21B3-DC3C-1DCC-20189F437FCE}"/>
                  </a:ext>
                </a:extLst>
              </p:cNvPr>
              <p:cNvSpPr txBox="1">
                <a:spLocks noChangeArrowheads="1"/>
              </p:cNvSpPr>
              <p:nvPr/>
            </p:nvSpPr>
            <p:spPr bwMode="auto">
              <a:xfrm>
                <a:off x="62036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err="1">
                    <a:solidFill>
                      <a:prstClr val="black"/>
                    </a:solidFill>
                    <a:latin typeface="ＭＳ Ｐゴシック" panose="020B0600070205080204" pitchFamily="50" charset="-128"/>
                    <a:ea typeface="ＭＳ Ｐゴシック" panose="020B0600070205080204" pitchFamily="50" charset="-128"/>
                  </a:rPr>
                  <a:t>しっ</a:t>
                </a:r>
                <a:r>
                  <a:rPr lang="ja-JP" altLang="en-US" sz="500" dirty="0">
                    <a:solidFill>
                      <a:prstClr val="black"/>
                    </a:solidFill>
                    <a:latin typeface="ＭＳ Ｐゴシック" panose="020B0600070205080204" pitchFamily="50" charset="-128"/>
                    <a:ea typeface="ＭＳ Ｐゴシック" panose="020B0600070205080204" pitchFamily="50" charset="-128"/>
                  </a:rPr>
                  <a:t>くいホワイト柄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grpSp>
        <p:grpSp>
          <p:nvGrpSpPr>
            <p:cNvPr id="9" name="グループ化 8">
              <a:extLst>
                <a:ext uri="{FF2B5EF4-FFF2-40B4-BE49-F238E27FC236}">
                  <a16:creationId xmlns:a16="http://schemas.microsoft.com/office/drawing/2014/main" id="{1019A2D4-3424-1648-38CC-FB5FBDE474D6}"/>
                </a:ext>
              </a:extLst>
            </p:cNvPr>
            <p:cNvGrpSpPr/>
            <p:nvPr/>
          </p:nvGrpSpPr>
          <p:grpSpPr>
            <a:xfrm>
              <a:off x="7392229" y="5079897"/>
              <a:ext cx="2271644" cy="1073196"/>
              <a:chOff x="6833463" y="5079897"/>
              <a:chExt cx="2271644" cy="1073196"/>
            </a:xfrm>
          </p:grpSpPr>
          <p:pic>
            <p:nvPicPr>
              <p:cNvPr id="15" name="図 14">
                <a:extLst>
                  <a:ext uri="{FF2B5EF4-FFF2-40B4-BE49-F238E27FC236}">
                    <a16:creationId xmlns:a16="http://schemas.microsoft.com/office/drawing/2014/main" id="{D39D75B8-EDBF-BC1D-D48B-790A125EBD1D}"/>
                  </a:ext>
                </a:extLst>
              </p:cNvPr>
              <p:cNvPicPr>
                <a:picLocks noChangeAspect="1"/>
              </p:cNvPicPr>
              <p:nvPr/>
            </p:nvPicPr>
            <p:blipFill rotWithShape="1">
              <a:blip r:embed="rId5"/>
              <a:srcRect l="2658" t="18674" r="68562" b="56770"/>
              <a:stretch/>
            </p:blipFill>
            <p:spPr>
              <a:xfrm>
                <a:off x="6838946" y="5593824"/>
                <a:ext cx="523875" cy="323851"/>
              </a:xfrm>
              <a:prstGeom prst="rect">
                <a:avLst/>
              </a:prstGeom>
            </p:spPr>
          </p:pic>
          <p:pic>
            <p:nvPicPr>
              <p:cNvPr id="16" name="図 15">
                <a:extLst>
                  <a:ext uri="{FF2B5EF4-FFF2-40B4-BE49-F238E27FC236}">
                    <a16:creationId xmlns:a16="http://schemas.microsoft.com/office/drawing/2014/main" id="{D67F80AC-4BD7-D3BE-D617-470622E69E9B}"/>
                  </a:ext>
                </a:extLst>
              </p:cNvPr>
              <p:cNvPicPr>
                <a:picLocks noChangeAspect="1"/>
              </p:cNvPicPr>
              <p:nvPr/>
            </p:nvPicPr>
            <p:blipFill rotWithShape="1">
              <a:blip r:embed="rId5"/>
              <a:srcRect l="35886" t="18674" r="35334" b="56770"/>
              <a:stretch/>
            </p:blipFill>
            <p:spPr>
              <a:xfrm>
                <a:off x="7401245" y="5593824"/>
                <a:ext cx="523875" cy="323851"/>
              </a:xfrm>
              <a:prstGeom prst="rect">
                <a:avLst/>
              </a:prstGeom>
            </p:spPr>
          </p:pic>
          <p:sp>
            <p:nvSpPr>
              <p:cNvPr id="17" name="Text Box 20">
                <a:extLst>
                  <a:ext uri="{FF2B5EF4-FFF2-40B4-BE49-F238E27FC236}">
                    <a16:creationId xmlns:a16="http://schemas.microsoft.com/office/drawing/2014/main" id="{704AECBF-D296-2550-EE52-5BE545A3667F}"/>
                  </a:ext>
                </a:extLst>
              </p:cNvPr>
              <p:cNvSpPr txBox="1">
                <a:spLocks noChangeArrowheads="1"/>
              </p:cNvSpPr>
              <p:nvPr/>
            </p:nvSpPr>
            <p:spPr bwMode="auto">
              <a:xfrm>
                <a:off x="6839097" y="5917571"/>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ソイルブラック柄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18" name="Text Box 20">
                <a:extLst>
                  <a:ext uri="{FF2B5EF4-FFF2-40B4-BE49-F238E27FC236}">
                    <a16:creationId xmlns:a16="http://schemas.microsoft.com/office/drawing/2014/main" id="{9109453B-DB2F-F94B-21B7-77799CEEEEA9}"/>
                  </a:ext>
                </a:extLst>
              </p:cNvPr>
              <p:cNvSpPr txBox="1">
                <a:spLocks noChangeArrowheads="1"/>
              </p:cNvSpPr>
              <p:nvPr/>
            </p:nvSpPr>
            <p:spPr bwMode="auto">
              <a:xfrm>
                <a:off x="7396482" y="5917571"/>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パールグレー柄</a:t>
                </a:r>
                <a:endParaRPr lang="ja-JP" altLang="en-US" sz="500" kern="0" dirty="0">
                  <a:latin typeface="ＭＳ Ｐゴシック" panose="020B0600070205080204" pitchFamily="50" charset="-128"/>
                  <a:ea typeface="ＭＳ Ｐゴシック" panose="020B0600070205080204" pitchFamily="50" charset="-128"/>
                </a:endParaRPr>
              </a:p>
            </p:txBody>
          </p:sp>
          <p:sp>
            <p:nvSpPr>
              <p:cNvPr id="19" name="Text Box 20">
                <a:extLst>
                  <a:ext uri="{FF2B5EF4-FFF2-40B4-BE49-F238E27FC236}">
                    <a16:creationId xmlns:a16="http://schemas.microsoft.com/office/drawing/2014/main" id="{0DF27D13-FBBB-B34B-9FBE-7B5084AC795E}"/>
                  </a:ext>
                </a:extLst>
              </p:cNvPr>
              <p:cNvSpPr txBox="1">
                <a:spLocks noChangeArrowheads="1"/>
              </p:cNvSpPr>
              <p:nvPr/>
            </p:nvSpPr>
            <p:spPr bwMode="auto">
              <a:xfrm>
                <a:off x="6833463" y="6076149"/>
                <a:ext cx="591274"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en-US" altLang="ja-JP" sz="500" dirty="0">
                    <a:latin typeface="ＭＳ Ｐゴシック" panose="020B0600070205080204" pitchFamily="50" charset="-128"/>
                    <a:ea typeface="ＭＳ Ｐゴシック" panose="020B0600070205080204" pitchFamily="50" charset="-128"/>
                  </a:rPr>
                  <a:t>※</a:t>
                </a:r>
                <a:r>
                  <a:rPr lang="ja-JP" altLang="en-US" sz="500" dirty="0">
                    <a:latin typeface="ＭＳ Ｐゴシック" panose="020B0600070205080204" pitchFamily="50" charset="-128"/>
                    <a:ea typeface="ＭＳ Ｐゴシック" panose="020B0600070205080204" pitchFamily="50" charset="-128"/>
                  </a:rPr>
                  <a:t>枠：イデアオーク柄</a:t>
                </a:r>
                <a:endParaRPr lang="ja-JP" altLang="en-US" sz="500" kern="0" dirty="0">
                  <a:latin typeface="ＭＳ Ｐゴシック" panose="020B0600070205080204" pitchFamily="50" charset="-128"/>
                  <a:ea typeface="ＭＳ Ｐゴシック" panose="020B0600070205080204" pitchFamily="50" charset="-128"/>
                </a:endParaRPr>
              </a:p>
            </p:txBody>
          </p:sp>
          <p:grpSp>
            <p:nvGrpSpPr>
              <p:cNvPr id="20" name="グループ化 19">
                <a:extLst>
                  <a:ext uri="{FF2B5EF4-FFF2-40B4-BE49-F238E27FC236}">
                    <a16:creationId xmlns:a16="http://schemas.microsoft.com/office/drawing/2014/main" id="{39009956-BC13-CDCC-FE0E-AF2870CF45C1}"/>
                  </a:ext>
                </a:extLst>
              </p:cNvPr>
              <p:cNvGrpSpPr/>
              <p:nvPr/>
            </p:nvGrpSpPr>
            <p:grpSpPr>
              <a:xfrm>
                <a:off x="6838950" y="5079897"/>
                <a:ext cx="2266157" cy="473675"/>
                <a:chOff x="6838950" y="5204609"/>
                <a:chExt cx="2266157" cy="473675"/>
              </a:xfrm>
            </p:grpSpPr>
            <p:pic>
              <p:nvPicPr>
                <p:cNvPr id="22" name="図 21">
                  <a:extLst>
                    <a:ext uri="{FF2B5EF4-FFF2-40B4-BE49-F238E27FC236}">
                      <a16:creationId xmlns:a16="http://schemas.microsoft.com/office/drawing/2014/main" id="{022BF03F-F69F-D877-C078-33DF13B43CC0}"/>
                    </a:ext>
                  </a:extLst>
                </p:cNvPr>
                <p:cNvPicPr>
                  <a:picLocks noChangeAspect="1"/>
                </p:cNvPicPr>
                <p:nvPr/>
              </p:nvPicPr>
              <p:blipFill rotWithShape="1">
                <a:blip r:embed="rId6"/>
                <a:srcRect l="1936" t="19630" r="69443" b="56254"/>
                <a:stretch/>
              </p:blipFill>
              <p:spPr>
                <a:xfrm>
                  <a:off x="6838950" y="5204609"/>
                  <a:ext cx="533400" cy="315129"/>
                </a:xfrm>
                <a:prstGeom prst="rect">
                  <a:avLst/>
                </a:prstGeom>
              </p:spPr>
            </p:pic>
            <p:pic>
              <p:nvPicPr>
                <p:cNvPr id="23" name="図 22">
                  <a:extLst>
                    <a:ext uri="{FF2B5EF4-FFF2-40B4-BE49-F238E27FC236}">
                      <a16:creationId xmlns:a16="http://schemas.microsoft.com/office/drawing/2014/main" id="{F0F15360-B662-CF80-7D2A-74F2E493BCB7}"/>
                    </a:ext>
                  </a:extLst>
                </p:cNvPr>
                <p:cNvPicPr>
                  <a:picLocks noChangeAspect="1"/>
                </p:cNvPicPr>
                <p:nvPr/>
              </p:nvPicPr>
              <p:blipFill rotWithShape="1">
                <a:blip r:embed="rId6"/>
                <a:srcRect l="35412" t="19630" r="35967" b="56254"/>
                <a:stretch/>
              </p:blipFill>
              <p:spPr>
                <a:xfrm>
                  <a:off x="7410798" y="5204609"/>
                  <a:ext cx="533400" cy="315129"/>
                </a:xfrm>
                <a:prstGeom prst="rect">
                  <a:avLst/>
                </a:prstGeom>
              </p:spPr>
            </p:pic>
            <p:pic>
              <p:nvPicPr>
                <p:cNvPr id="24" name="図 23">
                  <a:extLst>
                    <a:ext uri="{FF2B5EF4-FFF2-40B4-BE49-F238E27FC236}">
                      <a16:creationId xmlns:a16="http://schemas.microsoft.com/office/drawing/2014/main" id="{8DD8B662-72FB-4F46-4B6B-68D997345D25}"/>
                    </a:ext>
                  </a:extLst>
                </p:cNvPr>
                <p:cNvPicPr>
                  <a:picLocks noChangeAspect="1"/>
                </p:cNvPicPr>
                <p:nvPr/>
              </p:nvPicPr>
              <p:blipFill rotWithShape="1">
                <a:blip r:embed="rId6"/>
                <a:srcRect l="67866" t="19630" r="3513" b="56254"/>
                <a:stretch/>
              </p:blipFill>
              <p:spPr>
                <a:xfrm>
                  <a:off x="7977336" y="5204609"/>
                  <a:ext cx="533400" cy="315129"/>
                </a:xfrm>
                <a:prstGeom prst="rect">
                  <a:avLst/>
                </a:prstGeom>
              </p:spPr>
            </p:pic>
            <p:sp>
              <p:nvSpPr>
                <p:cNvPr id="25" name="Text Box 20">
                  <a:extLst>
                    <a:ext uri="{FF2B5EF4-FFF2-40B4-BE49-F238E27FC236}">
                      <a16:creationId xmlns:a16="http://schemas.microsoft.com/office/drawing/2014/main" id="{E80921E6-CCBB-0A4E-17CC-F7843183419C}"/>
                    </a:ext>
                  </a:extLst>
                </p:cNvPr>
                <p:cNvSpPr txBox="1">
                  <a:spLocks noChangeArrowheads="1"/>
                </p:cNvSpPr>
                <p:nvPr/>
              </p:nvSpPr>
              <p:spPr bwMode="auto">
                <a:xfrm>
                  <a:off x="6847751" y="552439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ブラック</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26" name="Text Box 20">
                  <a:extLst>
                    <a:ext uri="{FF2B5EF4-FFF2-40B4-BE49-F238E27FC236}">
                      <a16:creationId xmlns:a16="http://schemas.microsoft.com/office/drawing/2014/main" id="{F758A5E0-79AB-9476-555A-4CD5B097905B}"/>
                    </a:ext>
                  </a:extLst>
                </p:cNvPr>
                <p:cNvSpPr txBox="1">
                  <a:spLocks noChangeArrowheads="1"/>
                </p:cNvSpPr>
                <p:nvPr/>
              </p:nvSpPr>
              <p:spPr bwMode="auto">
                <a:xfrm>
                  <a:off x="7422987" y="552439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ネイビー</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27" name="Text Box 20">
                  <a:extLst>
                    <a:ext uri="{FF2B5EF4-FFF2-40B4-BE49-F238E27FC236}">
                      <a16:creationId xmlns:a16="http://schemas.microsoft.com/office/drawing/2014/main" id="{7AFD1122-A570-D67F-90FF-D25FB651D4E3}"/>
                    </a:ext>
                  </a:extLst>
                </p:cNvPr>
                <p:cNvSpPr txBox="1">
                  <a:spLocks noChangeArrowheads="1"/>
                </p:cNvSpPr>
                <p:nvPr/>
              </p:nvSpPr>
              <p:spPr bwMode="auto">
                <a:xfrm>
                  <a:off x="7991625" y="552439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ブルーグレー</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28" name="Text Box 20">
                  <a:extLst>
                    <a:ext uri="{FF2B5EF4-FFF2-40B4-BE49-F238E27FC236}">
                      <a16:creationId xmlns:a16="http://schemas.microsoft.com/office/drawing/2014/main" id="{C3CFA3F3-2B41-70C0-78CE-C4CA86D14351}"/>
                    </a:ext>
                  </a:extLst>
                </p:cNvPr>
                <p:cNvSpPr txBox="1">
                  <a:spLocks noChangeArrowheads="1"/>
                </p:cNvSpPr>
                <p:nvPr/>
              </p:nvSpPr>
              <p:spPr bwMode="auto">
                <a:xfrm>
                  <a:off x="8571307" y="5521221"/>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ペールグリーン</a:t>
                  </a:r>
                  <a:endParaRPr lang="en-US" altLang="ja-JP" sz="500" dirty="0">
                    <a:solidFill>
                      <a:srgbClr val="FF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grpSp>
          <p:pic>
            <p:nvPicPr>
              <p:cNvPr id="21" name="図 20">
                <a:extLst>
                  <a:ext uri="{FF2B5EF4-FFF2-40B4-BE49-F238E27FC236}">
                    <a16:creationId xmlns:a16="http://schemas.microsoft.com/office/drawing/2014/main" id="{3FEDE9F3-0E5F-BBD1-3D0A-343E2886F5BE}"/>
                  </a:ext>
                </a:extLst>
              </p:cNvPr>
              <p:cNvPicPr>
                <a:picLocks noChangeAspect="1"/>
              </p:cNvPicPr>
              <p:nvPr/>
            </p:nvPicPr>
            <p:blipFill>
              <a:blip r:embed="rId7"/>
              <a:srcRect l="9252" r="9819"/>
              <a:stretch>
                <a:fillRect/>
              </a:stretch>
            </p:blipFill>
            <p:spPr>
              <a:xfrm>
                <a:off x="8563755" y="5084088"/>
                <a:ext cx="515952" cy="305734"/>
              </a:xfrm>
              <a:prstGeom prst="rect">
                <a:avLst/>
              </a:prstGeom>
            </p:spPr>
          </p:pic>
        </p:grpSp>
        <p:sp>
          <p:nvSpPr>
            <p:cNvPr id="11" name="Text Box 291">
              <a:extLst>
                <a:ext uri="{FF2B5EF4-FFF2-40B4-BE49-F238E27FC236}">
                  <a16:creationId xmlns:a16="http://schemas.microsoft.com/office/drawing/2014/main" id="{5AF45472-15EC-F443-BB47-DB4F86DADBCF}"/>
                </a:ext>
              </a:extLst>
            </p:cNvPr>
            <p:cNvSpPr txBox="1">
              <a:spLocks noChangeArrowheads="1"/>
            </p:cNvSpPr>
            <p:nvPr/>
          </p:nvSpPr>
          <p:spPr bwMode="auto">
            <a:xfrm>
              <a:off x="7427118" y="4940552"/>
              <a:ext cx="1671638"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ja-JP" altLang="en-US" sz="700" b="1" dirty="0">
                  <a:solidFill>
                    <a:srgbClr val="000000"/>
                  </a:solidFill>
                  <a:latin typeface="ＭＳ Ｐゴシック" panose="020B0600070205080204" pitchFamily="50" charset="-128"/>
                  <a:ea typeface="ＭＳ Ｐゴシック" panose="020B0600070205080204" pitchFamily="50" charset="-128"/>
                </a:rPr>
                <a:t>セレクトカラー</a:t>
              </a:r>
            </a:p>
          </p:txBody>
        </p:sp>
        <p:pic>
          <p:nvPicPr>
            <p:cNvPr id="12" name="図 11">
              <a:extLst>
                <a:ext uri="{FF2B5EF4-FFF2-40B4-BE49-F238E27FC236}">
                  <a16:creationId xmlns:a16="http://schemas.microsoft.com/office/drawing/2014/main" id="{2CD074C2-62E6-8073-02CC-D12DE5ACE22F}"/>
                </a:ext>
              </a:extLst>
            </p:cNvPr>
            <p:cNvPicPr>
              <a:picLocks noChangeAspect="1"/>
            </p:cNvPicPr>
            <p:nvPr/>
          </p:nvPicPr>
          <p:blipFill>
            <a:blip r:embed="rId8"/>
            <a:srcRect r="1785"/>
            <a:stretch>
              <a:fillRect/>
            </a:stretch>
          </p:blipFill>
          <p:spPr>
            <a:xfrm>
              <a:off x="6197261" y="5602303"/>
              <a:ext cx="553051" cy="265038"/>
            </a:xfrm>
            <a:prstGeom prst="rect">
              <a:avLst/>
            </a:prstGeom>
          </p:spPr>
        </p:pic>
        <p:pic>
          <p:nvPicPr>
            <p:cNvPr id="13" name="図 12">
              <a:extLst>
                <a:ext uri="{FF2B5EF4-FFF2-40B4-BE49-F238E27FC236}">
                  <a16:creationId xmlns:a16="http://schemas.microsoft.com/office/drawing/2014/main" id="{E03B8DA2-6FF1-888F-45D2-B1742BCA5E26}"/>
                </a:ext>
              </a:extLst>
            </p:cNvPr>
            <p:cNvPicPr>
              <a:picLocks noChangeAspect="1"/>
            </p:cNvPicPr>
            <p:nvPr/>
          </p:nvPicPr>
          <p:blipFill>
            <a:blip r:embed="rId9"/>
            <a:srcRect r="5566"/>
            <a:stretch>
              <a:fillRect/>
            </a:stretch>
          </p:blipFill>
          <p:spPr>
            <a:xfrm>
              <a:off x="6795314" y="5602303"/>
              <a:ext cx="522267" cy="265038"/>
            </a:xfrm>
            <a:prstGeom prst="rect">
              <a:avLst/>
            </a:prstGeom>
          </p:spPr>
        </p:pic>
        <p:sp>
          <p:nvSpPr>
            <p:cNvPr id="14" name="テキスト ボックス 13">
              <a:extLst>
                <a:ext uri="{FF2B5EF4-FFF2-40B4-BE49-F238E27FC236}">
                  <a16:creationId xmlns:a16="http://schemas.microsoft.com/office/drawing/2014/main" id="{2E981FDE-46ED-8F4D-C66D-F1FBB9B051B1}"/>
                </a:ext>
              </a:extLst>
            </p:cNvPr>
            <p:cNvSpPr txBox="1"/>
            <p:nvPr/>
          </p:nvSpPr>
          <p:spPr>
            <a:xfrm>
              <a:off x="8652767" y="6256545"/>
              <a:ext cx="1125121" cy="230832"/>
            </a:xfrm>
            <a:prstGeom prst="rect">
              <a:avLst/>
            </a:prstGeom>
            <a:noFill/>
          </p:spPr>
          <p:txBody>
            <a:bodyPr wrap="square" rtlCol="0">
              <a:spAutoFit/>
            </a:bodyPr>
            <a:lstStyle/>
            <a:p>
              <a:pPr algn="ctr"/>
              <a:r>
                <a:rPr lang="ja-JP" altLang="en-US" sz="900" dirty="0">
                  <a:solidFill>
                    <a:srgbClr val="C00000"/>
                  </a:solidFill>
                </a:rPr>
                <a:t>＋</a:t>
              </a:r>
              <a:r>
                <a:rPr lang="en-US" altLang="ja-JP" sz="900" dirty="0">
                  <a:solidFill>
                    <a:srgbClr val="C00000"/>
                  </a:solidFill>
                </a:rPr>
                <a:t>18,000</a:t>
              </a:r>
              <a:r>
                <a:rPr lang="ja-JP" altLang="en-US" sz="900" dirty="0">
                  <a:solidFill>
                    <a:srgbClr val="C00000"/>
                  </a:solidFill>
                </a:rPr>
                <a:t>円 </a:t>
              </a:r>
              <a:r>
                <a:rPr lang="en-US" altLang="ja-JP" sz="900" dirty="0">
                  <a:solidFill>
                    <a:srgbClr val="C00000"/>
                  </a:solidFill>
                </a:rPr>
                <a:t>UP</a:t>
              </a:r>
              <a:endParaRPr lang="ja-JP" altLang="en-US" sz="900" dirty="0">
                <a:solidFill>
                  <a:srgbClr val="C00000"/>
                </a:solidFill>
              </a:endParaRPr>
            </a:p>
          </p:txBody>
        </p:sp>
      </p:grpSp>
    </p:spTree>
    <p:extLst>
      <p:ext uri="{BB962C8B-B14F-4D97-AF65-F5344CB8AC3E}">
        <p14:creationId xmlns:p14="http://schemas.microsoft.com/office/powerpoint/2010/main" val="651276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図 122" descr="家具のあるリビングルーム&#10;&#10;AI 生成コンテンツは誤りを含む可能性があります。">
            <a:extLst>
              <a:ext uri="{FF2B5EF4-FFF2-40B4-BE49-F238E27FC236}">
                <a16:creationId xmlns:a16="http://schemas.microsoft.com/office/drawing/2014/main" id="{DBF6C7F8-840D-3BC2-8E4A-D64ED344E5A2}"/>
              </a:ext>
            </a:extLst>
          </p:cNvPr>
          <p:cNvPicPr>
            <a:picLocks noChangeAspect="1"/>
          </p:cNvPicPr>
          <p:nvPr/>
        </p:nvPicPr>
        <p:blipFill>
          <a:blip r:embed="rId3"/>
          <a:srcRect l="41166" r="5854"/>
          <a:stretch>
            <a:fillRect/>
          </a:stretch>
        </p:blipFill>
        <p:spPr>
          <a:xfrm>
            <a:off x="179659" y="703520"/>
            <a:ext cx="3138628" cy="3949469"/>
          </a:xfrm>
          <a:prstGeom prst="rect">
            <a:avLst/>
          </a:prstGeom>
        </p:spPr>
      </p:pic>
      <p:sp>
        <p:nvSpPr>
          <p:cNvPr id="264" name="Text Box 51"/>
          <p:cNvSpPr txBox="1">
            <a:spLocks noChangeArrowheads="1"/>
          </p:cNvSpPr>
          <p:nvPr/>
        </p:nvSpPr>
        <p:spPr bwMode="auto">
          <a:xfrm>
            <a:off x="1747676" y="98673"/>
            <a:ext cx="4056595" cy="203133"/>
          </a:xfrm>
          <a:prstGeom prst="rect">
            <a:avLst/>
          </a:prstGeom>
          <a:noFill/>
          <a:ln>
            <a:noFill/>
          </a:ln>
          <a:effectLst/>
          <a:extLst>
            <a:ext uri="{909E8E84-426E-40DD-AFC4-6F175D3DCCD1}">
              <a14:hiddenFill xmlns:a14="http://schemas.microsoft.com/office/drawing/2010/main">
                <a:solidFill>
                  <a:srgbClr val="95637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pPr>
              <a:lnSpc>
                <a:spcPct val="120000"/>
              </a:lnSpc>
            </a:pPr>
            <a:r>
              <a:rPr lang="ja-JP" altLang="en-US" sz="1100" b="1" dirty="0">
                <a:solidFill>
                  <a:schemeClr val="bg1"/>
                </a:solidFill>
                <a:latin typeface="ＭＳ Ｐゴシック" panose="020B0600070205080204" pitchFamily="50" charset="-128"/>
              </a:rPr>
              <a:t>内装ドア　ベリティス　クラフトレーベル　　　</a:t>
            </a:r>
          </a:p>
        </p:txBody>
      </p:sp>
      <p:sp>
        <p:nvSpPr>
          <p:cNvPr id="6" name="Rectangle 4"/>
          <p:cNvSpPr>
            <a:spLocks noChangeArrowheads="1"/>
          </p:cNvSpPr>
          <p:nvPr/>
        </p:nvSpPr>
        <p:spPr bwMode="auto">
          <a:xfrm>
            <a:off x="1042503" y="4557764"/>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effectLst/>
                <a:uLnTx/>
                <a:uFillTx/>
                <a:latin typeface="ＭＳ Ｐゴシック" pitchFamily="50" charset="-128"/>
                <a:ea typeface="ＭＳ Ｐゴシック" pitchFamily="50" charset="-128"/>
              </a:rPr>
              <a:t>※</a:t>
            </a:r>
            <a:r>
              <a:rPr kumimoji="1" lang="ja-JP" altLang="en-US" sz="500" b="0" i="0" u="none" strike="noStrike" kern="1200" cap="none" spc="0" normalizeH="0" baseline="0" noProof="0" dirty="0">
                <a:ln>
                  <a:noFill/>
                </a:ln>
                <a:effectLst/>
                <a:uLnTx/>
                <a:uFillTx/>
                <a:latin typeface="ＭＳ Ｐゴシック" pitchFamily="50" charset="-128"/>
                <a:ea typeface="ＭＳ Ｐゴシック" pitchFamily="50" charset="-128"/>
              </a:rPr>
              <a:t>イメージ写真のため実際とは異なる場合がございます。</a:t>
            </a:r>
            <a:endParaRPr kumimoji="1" lang="ja-JP" altLang="en-US" sz="500" b="0" i="0" u="none" strike="noStrike" kern="1200" cap="none" spc="0" normalizeH="0" baseline="0" noProof="0" dirty="0">
              <a:ln>
                <a:noFill/>
              </a:ln>
              <a:effectLst/>
              <a:uLnTx/>
              <a:uFillTx/>
              <a:latin typeface="Times New Roman" pitchFamily="18" charset="0"/>
              <a:ea typeface="ＭＳ Ｐゴシック" pitchFamily="50" charset="-128"/>
            </a:endParaRPr>
          </a:p>
        </p:txBody>
      </p:sp>
      <p:grpSp>
        <p:nvGrpSpPr>
          <p:cNvPr id="27" name="グループ化 26"/>
          <p:cNvGrpSpPr/>
          <p:nvPr/>
        </p:nvGrpSpPr>
        <p:grpSpPr>
          <a:xfrm>
            <a:off x="165253" y="4726755"/>
            <a:ext cx="1707997" cy="1943616"/>
            <a:chOff x="165253" y="4726755"/>
            <a:chExt cx="1707997" cy="1943616"/>
          </a:xfrm>
        </p:grpSpPr>
        <p:sp>
          <p:nvSpPr>
            <p:cNvPr id="298" name="Rectangle 14"/>
            <p:cNvSpPr>
              <a:spLocks noChangeArrowheads="1"/>
            </p:cNvSpPr>
            <p:nvPr/>
          </p:nvSpPr>
          <p:spPr bwMode="auto">
            <a:xfrm>
              <a:off x="165253" y="4726755"/>
              <a:ext cx="1707997" cy="1943616"/>
            </a:xfrm>
            <a:prstGeom prst="rect">
              <a:avLst/>
            </a:prstGeom>
            <a:solidFill>
              <a:schemeClr val="tx2">
                <a:lumMod val="20000"/>
                <a:lumOff val="80000"/>
              </a:schemeClr>
            </a:solidFill>
            <a:ln w="6350">
              <a:solidFill>
                <a:schemeClr val="tx2">
                  <a:lumMod val="20000"/>
                  <a:lumOff val="80000"/>
                </a:schemeClr>
              </a:solidFill>
              <a:miter lim="800000"/>
              <a:headEnd/>
              <a:tailEnd/>
            </a:ln>
            <a:effectLst/>
          </p:spPr>
          <p:txBody>
            <a:bodyPr wrap="none" anchor="ctr"/>
            <a:lstStyle/>
            <a:p>
              <a:pPr algn="ctr"/>
              <a:endParaRPr lang="ja-JP" altLang="en-US" sz="1200" dirty="0">
                <a:solidFill>
                  <a:prstClr val="black"/>
                </a:solidFill>
              </a:endParaRPr>
            </a:p>
          </p:txBody>
        </p:sp>
        <p:grpSp>
          <p:nvGrpSpPr>
            <p:cNvPr id="396" name="グループ化 395"/>
            <p:cNvGrpSpPr/>
            <p:nvPr/>
          </p:nvGrpSpPr>
          <p:grpSpPr>
            <a:xfrm>
              <a:off x="289112" y="4795125"/>
              <a:ext cx="1558737" cy="859076"/>
              <a:chOff x="289112" y="4807825"/>
              <a:chExt cx="1558737" cy="859076"/>
            </a:xfrm>
          </p:grpSpPr>
          <p:sp>
            <p:nvSpPr>
              <p:cNvPr id="260" name="正方形/長方形 259"/>
              <p:cNvSpPr/>
              <p:nvPr/>
            </p:nvSpPr>
            <p:spPr>
              <a:xfrm>
                <a:off x="298894" y="4807825"/>
                <a:ext cx="1240280" cy="123111"/>
              </a:xfrm>
              <a:prstGeom prst="rect">
                <a:avLst/>
              </a:prstGeom>
            </p:spPr>
            <p:txBody>
              <a:bodyPr wrap="square" lIns="0" tIns="0" rIns="0" bIns="0">
                <a:spAutoFit/>
              </a:bodyPr>
              <a:lstStyle/>
              <a:p>
                <a:r>
                  <a:rPr lang="ja-JP" altLang="en-US" sz="800" b="1" dirty="0">
                    <a:solidFill>
                      <a:schemeClr val="tx1">
                        <a:lumMod val="85000"/>
                        <a:lumOff val="15000"/>
                      </a:schemeClr>
                    </a:solidFill>
                    <a:latin typeface="ＭＳ Ｐゴシック" panose="020B0600070205080204" pitchFamily="50" charset="-128"/>
                    <a:ea typeface="ＭＳ Ｐゴシック" panose="020B0600070205080204" pitchFamily="50" charset="-128"/>
                  </a:rPr>
                  <a:t>傷や汚れに強く、長く使える</a:t>
                </a:r>
                <a:endParaRPr lang="en-US" altLang="ja-JP" sz="800" b="1" dirty="0">
                  <a:solidFill>
                    <a:schemeClr val="tx1">
                      <a:lumMod val="85000"/>
                      <a:lumOff val="15000"/>
                    </a:schemeClr>
                  </a:solidFill>
                  <a:latin typeface="ＭＳ Ｐゴシック" panose="020B0600070205080204" pitchFamily="50" charset="-128"/>
                  <a:ea typeface="ＭＳ Ｐゴシック" panose="020B0600070205080204" pitchFamily="50" charset="-128"/>
                </a:endParaRPr>
              </a:p>
            </p:txBody>
          </p:sp>
          <p:grpSp>
            <p:nvGrpSpPr>
              <p:cNvPr id="98" name="グループ化 97"/>
              <p:cNvGrpSpPr/>
              <p:nvPr/>
            </p:nvGrpSpPr>
            <p:grpSpPr>
              <a:xfrm>
                <a:off x="289112" y="4951448"/>
                <a:ext cx="1558737" cy="715453"/>
                <a:chOff x="1437685" y="4797484"/>
                <a:chExt cx="1905369" cy="874555"/>
              </a:xfrm>
            </p:grpSpPr>
            <p:pic>
              <p:nvPicPr>
                <p:cNvPr id="259" name="図 258"/>
                <p:cNvPicPr>
                  <a:picLocks noChangeAspect="1"/>
                </p:cNvPicPr>
                <p:nvPr/>
              </p:nvPicPr>
              <p:blipFill rotWithShape="1">
                <a:blip r:embed="rId4" cstate="print">
                  <a:extLst>
                    <a:ext uri="{28A0092B-C50C-407E-A947-70E740481C1C}">
                      <a14:useLocalDpi xmlns:a14="http://schemas.microsoft.com/office/drawing/2010/main"/>
                    </a:ext>
                  </a:extLst>
                </a:blip>
                <a:srcRect l="-2" t="15063" r="-339" b="20431"/>
                <a:stretch/>
              </p:blipFill>
              <p:spPr>
                <a:xfrm>
                  <a:off x="1437685" y="4797484"/>
                  <a:ext cx="1757890" cy="789641"/>
                </a:xfrm>
                <a:prstGeom prst="rect">
                  <a:avLst/>
                </a:prstGeom>
              </p:spPr>
            </p:pic>
            <p:sp>
              <p:nvSpPr>
                <p:cNvPr id="261" name="正方形/長方形 260"/>
                <p:cNvSpPr/>
                <p:nvPr/>
              </p:nvSpPr>
              <p:spPr>
                <a:xfrm>
                  <a:off x="1448324" y="5587389"/>
                  <a:ext cx="1894730" cy="84650"/>
                </a:xfrm>
                <a:prstGeom prst="rect">
                  <a:avLst/>
                </a:prstGeom>
              </p:spPr>
              <p:txBody>
                <a:bodyPr wrap="square" lIns="0" tIns="0" rIns="0" bIns="0">
                  <a:spAutoFit/>
                </a:bodyPr>
                <a:lstStyle/>
                <a:p>
                  <a:r>
                    <a:rPr lang="en-US" altLang="ja-JP" sz="450" dirty="0">
                      <a:latin typeface="ＭＳ Ｐゴシック" panose="020B0600070205080204" pitchFamily="50" charset="-128"/>
                      <a:ea typeface="ＭＳ Ｐゴシック" panose="020B0600070205080204" pitchFamily="50" charset="-128"/>
                    </a:rPr>
                    <a:t>※</a:t>
                  </a:r>
                  <a:r>
                    <a:rPr lang="ja-JP" altLang="en-US" sz="450" dirty="0">
                      <a:latin typeface="ＭＳ Ｐゴシック" panose="020B0600070205080204" pitchFamily="50" charset="-128"/>
                      <a:ea typeface="ＭＳ Ｐゴシック" panose="020B0600070205080204" pitchFamily="50" charset="-128"/>
                    </a:rPr>
                    <a:t>ワイルドオーク柄（塗装対応） には対応しておりません。</a:t>
                  </a:r>
                </a:p>
              </p:txBody>
            </p:sp>
          </p:grpSp>
        </p:grpSp>
        <p:grpSp>
          <p:nvGrpSpPr>
            <p:cNvPr id="395" name="グループ化 394"/>
            <p:cNvGrpSpPr/>
            <p:nvPr/>
          </p:nvGrpSpPr>
          <p:grpSpPr>
            <a:xfrm>
              <a:off x="292877" y="5725160"/>
              <a:ext cx="1488029" cy="915982"/>
              <a:chOff x="292877" y="5706110"/>
              <a:chExt cx="1488029" cy="915982"/>
            </a:xfrm>
          </p:grpSpPr>
          <p:grpSp>
            <p:nvGrpSpPr>
              <p:cNvPr id="263" name="グループ化 262"/>
              <p:cNvGrpSpPr/>
              <p:nvPr/>
            </p:nvGrpSpPr>
            <p:grpSpPr>
              <a:xfrm>
                <a:off x="300339" y="5988173"/>
                <a:ext cx="1417336" cy="633919"/>
                <a:chOff x="-1589922" y="5718644"/>
                <a:chExt cx="1332311" cy="595891"/>
              </a:xfrm>
            </p:grpSpPr>
            <p:sp>
              <p:nvSpPr>
                <p:cNvPr id="302" name="Text Box 478"/>
                <p:cNvSpPr txBox="1">
                  <a:spLocks noChangeArrowheads="1"/>
                </p:cNvSpPr>
                <p:nvPr/>
              </p:nvSpPr>
              <p:spPr bwMode="auto">
                <a:xfrm>
                  <a:off x="-893821" y="6234973"/>
                  <a:ext cx="584264" cy="79562"/>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kumimoji="0" lang="ja-JP" altLang="en-US" sz="550" dirty="0">
                      <a:solidFill>
                        <a:srgbClr val="333333"/>
                      </a:solidFill>
                      <a:latin typeface="ＭＳ Ｐゴシック" charset="-128"/>
                    </a:rPr>
                    <a:t>戸当たりクッション</a:t>
                  </a:r>
                  <a:endParaRPr lang="ja-JP" altLang="en-US" sz="550" dirty="0">
                    <a:solidFill>
                      <a:srgbClr val="333333"/>
                    </a:solidFill>
                    <a:latin typeface="ＭＳ Ｐゴシック" charset="-128"/>
                  </a:endParaRPr>
                </a:p>
              </p:txBody>
            </p:sp>
            <p:sp>
              <p:nvSpPr>
                <p:cNvPr id="303" name="Text Box 479"/>
                <p:cNvSpPr txBox="1">
                  <a:spLocks noChangeArrowheads="1"/>
                </p:cNvSpPr>
                <p:nvPr/>
              </p:nvSpPr>
              <p:spPr bwMode="auto">
                <a:xfrm>
                  <a:off x="-1589922" y="6234973"/>
                  <a:ext cx="295341" cy="79562"/>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kumimoji="0" lang="ja-JP" altLang="en-US" sz="550" dirty="0">
                      <a:solidFill>
                        <a:srgbClr val="333333"/>
                      </a:solidFill>
                      <a:latin typeface="ＭＳ Ｐゴシック" charset="-128"/>
                    </a:rPr>
                    <a:t>消音ラッチ</a:t>
                  </a:r>
                  <a:endParaRPr lang="ja-JP" altLang="en-US" sz="550" dirty="0">
                    <a:solidFill>
                      <a:srgbClr val="333333"/>
                    </a:solidFill>
                    <a:latin typeface="Times New Roman" pitchFamily="18" charset="0"/>
                  </a:endParaRPr>
                </a:p>
              </p:txBody>
            </p:sp>
            <p:pic>
              <p:nvPicPr>
                <p:cNvPr id="305" name="図 30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80018" y="5718645"/>
                  <a:ext cx="652312" cy="498475"/>
                </a:xfrm>
                <a:prstGeom prst="rect">
                  <a:avLst/>
                </a:prstGeom>
              </p:spPr>
            </p:pic>
            <p:pic>
              <p:nvPicPr>
                <p:cNvPr id="306" name="図 30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96404" y="5718644"/>
                  <a:ext cx="638793" cy="495037"/>
                </a:xfrm>
                <a:prstGeom prst="rect">
                  <a:avLst/>
                </a:prstGeom>
              </p:spPr>
            </p:pic>
            <p:sp>
              <p:nvSpPr>
                <p:cNvPr id="307" name="円/楕円 230"/>
                <p:cNvSpPr/>
                <p:nvPr/>
              </p:nvSpPr>
              <p:spPr>
                <a:xfrm>
                  <a:off x="-1377119" y="5817070"/>
                  <a:ext cx="240358" cy="244475"/>
                </a:xfrm>
                <a:prstGeom prst="ellipse">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solidFill>
                      <a:srgbClr val="FF0000"/>
                    </a:solidFill>
                  </a:endParaRPr>
                </a:p>
              </p:txBody>
            </p:sp>
            <p:sp>
              <p:nvSpPr>
                <p:cNvPr id="308" name="円/楕円 231"/>
                <p:cNvSpPr/>
                <p:nvPr/>
              </p:nvSpPr>
              <p:spPr>
                <a:xfrm>
                  <a:off x="-668532" y="5817070"/>
                  <a:ext cx="240358" cy="244475"/>
                </a:xfrm>
                <a:prstGeom prst="ellipse">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solidFill>
                      <a:srgbClr val="FF0000"/>
                    </a:solidFill>
                  </a:endParaRPr>
                </a:p>
              </p:txBody>
            </p:sp>
          </p:grpSp>
          <p:sp>
            <p:nvSpPr>
              <p:cNvPr id="262" name="正方形/長方形 261"/>
              <p:cNvSpPr/>
              <p:nvPr/>
            </p:nvSpPr>
            <p:spPr>
              <a:xfrm>
                <a:off x="292877" y="5706110"/>
                <a:ext cx="1488029" cy="246221"/>
              </a:xfrm>
              <a:prstGeom prst="rect">
                <a:avLst/>
              </a:prstGeom>
            </p:spPr>
            <p:txBody>
              <a:bodyPr wrap="square" lIns="0" tIns="0" rIns="0" bIns="0">
                <a:spAutoFit/>
              </a:bodyPr>
              <a:lstStyle/>
              <a:p>
                <a:pPr fontAlgn="base">
                  <a:spcBef>
                    <a:spcPct val="0"/>
                  </a:spcBef>
                  <a:spcAft>
                    <a:spcPct val="0"/>
                  </a:spcAft>
                </a:pPr>
                <a:r>
                  <a:rPr kumimoji="0" lang="ja-JP" altLang="en-US" sz="800" b="1" dirty="0">
                    <a:solidFill>
                      <a:schemeClr val="tx1">
                        <a:lumMod val="85000"/>
                        <a:lumOff val="15000"/>
                      </a:schemeClr>
                    </a:solidFill>
                    <a:latin typeface="+mn-ea"/>
                  </a:rPr>
                  <a:t>静音に配慮した</a:t>
                </a:r>
                <a:endParaRPr kumimoji="0" lang="en-US" altLang="ja-JP" sz="800" b="1" dirty="0">
                  <a:solidFill>
                    <a:schemeClr val="tx1">
                      <a:lumMod val="85000"/>
                      <a:lumOff val="15000"/>
                    </a:schemeClr>
                  </a:solidFill>
                  <a:latin typeface="+mn-ea"/>
                </a:endParaRPr>
              </a:p>
              <a:p>
                <a:pPr fontAlgn="base">
                  <a:spcBef>
                    <a:spcPct val="0"/>
                  </a:spcBef>
                  <a:spcAft>
                    <a:spcPct val="0"/>
                  </a:spcAft>
                </a:pPr>
                <a:r>
                  <a:rPr kumimoji="0" lang="ja-JP" altLang="en-US" sz="800" b="1" dirty="0">
                    <a:solidFill>
                      <a:schemeClr val="tx1">
                        <a:lumMod val="85000"/>
                        <a:lumOff val="15000"/>
                      </a:schemeClr>
                    </a:solidFill>
                    <a:latin typeface="+mn-ea"/>
                  </a:rPr>
                  <a:t>「戸当たりクッション」「消音ラッチ」</a:t>
                </a:r>
              </a:p>
            </p:txBody>
          </p:sp>
        </p:grpSp>
        <p:grpSp>
          <p:nvGrpSpPr>
            <p:cNvPr id="20" name="グループ化 19"/>
            <p:cNvGrpSpPr/>
            <p:nvPr/>
          </p:nvGrpSpPr>
          <p:grpSpPr>
            <a:xfrm>
              <a:off x="1119188" y="5724525"/>
              <a:ext cx="571500" cy="119062"/>
              <a:chOff x="1119188" y="5724525"/>
              <a:chExt cx="571500" cy="119062"/>
            </a:xfrm>
          </p:grpSpPr>
          <p:sp>
            <p:nvSpPr>
              <p:cNvPr id="19" name="正方形/長方形 18"/>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正方形/長方形 199"/>
              <p:cNvSpPr/>
              <p:nvPr/>
            </p:nvSpPr>
            <p:spPr>
              <a:xfrm>
                <a:off x="1213294" y="5732385"/>
                <a:ext cx="386906" cy="107722"/>
              </a:xfrm>
              <a:prstGeom prst="rect">
                <a:avLst/>
              </a:prstGeom>
            </p:spPr>
            <p:txBody>
              <a:bodyPr wrap="square" lIns="0" tIns="0" rIns="0" bIns="0">
                <a:spAutoFit/>
              </a:bodyPr>
              <a:lstStyle/>
              <a:p>
                <a:pPr algn="ctr"/>
                <a:r>
                  <a:rPr lang="ja-JP" altLang="en-US" sz="7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700" dirty="0">
                  <a:solidFill>
                    <a:schemeClr val="bg1"/>
                  </a:solidFill>
                  <a:latin typeface="ＭＳ Ｐゴシック" panose="020B0600070205080204" pitchFamily="50" charset="-128"/>
                  <a:ea typeface="ＭＳ Ｐゴシック" panose="020B0600070205080204" pitchFamily="50" charset="-128"/>
                </a:endParaRPr>
              </a:p>
            </p:txBody>
          </p:sp>
        </p:grpSp>
      </p:grpSp>
      <p:grpSp>
        <p:nvGrpSpPr>
          <p:cNvPr id="25" name="グループ化 24"/>
          <p:cNvGrpSpPr/>
          <p:nvPr/>
        </p:nvGrpSpPr>
        <p:grpSpPr>
          <a:xfrm>
            <a:off x="3975248" y="4730325"/>
            <a:ext cx="941604" cy="1944000"/>
            <a:chOff x="3975248" y="4730325"/>
            <a:chExt cx="941604" cy="1944000"/>
          </a:xfrm>
        </p:grpSpPr>
        <p:grpSp>
          <p:nvGrpSpPr>
            <p:cNvPr id="330" name="グループ化 329"/>
            <p:cNvGrpSpPr/>
            <p:nvPr/>
          </p:nvGrpSpPr>
          <p:grpSpPr>
            <a:xfrm>
              <a:off x="3975248" y="4730325"/>
              <a:ext cx="941604" cy="1944000"/>
              <a:chOff x="5375423" y="4730325"/>
              <a:chExt cx="941604" cy="1944000"/>
            </a:xfrm>
          </p:grpSpPr>
          <p:grpSp>
            <p:nvGrpSpPr>
              <p:cNvPr id="280" name="グループ化 279"/>
              <p:cNvGrpSpPr/>
              <p:nvPr/>
            </p:nvGrpSpPr>
            <p:grpSpPr>
              <a:xfrm>
                <a:off x="5375423" y="4730325"/>
                <a:ext cx="941604" cy="1944000"/>
                <a:chOff x="4798797" y="4730325"/>
                <a:chExt cx="941604" cy="1944000"/>
              </a:xfrm>
            </p:grpSpPr>
            <p:sp>
              <p:nvSpPr>
                <p:cNvPr id="281" name="Rectangle 84"/>
                <p:cNvSpPr>
                  <a:spLocks noChangeArrowheads="1"/>
                </p:cNvSpPr>
                <p:nvPr/>
              </p:nvSpPr>
              <p:spPr bwMode="auto">
                <a:xfrm>
                  <a:off x="4798797"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枠</a:t>
                  </a:r>
                </a:p>
              </p:txBody>
            </p:sp>
            <p:sp>
              <p:nvSpPr>
                <p:cNvPr id="282" name="Rectangle 14"/>
                <p:cNvSpPr>
                  <a:spLocks noChangeArrowheads="1"/>
                </p:cNvSpPr>
                <p:nvPr/>
              </p:nvSpPr>
              <p:spPr bwMode="auto">
                <a:xfrm>
                  <a:off x="4798797"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pic>
            <p:nvPicPr>
              <p:cNvPr id="285" name="図 284"/>
              <p:cNvPicPr>
                <a:picLocks noChangeAspect="1"/>
              </p:cNvPicPr>
              <p:nvPr/>
            </p:nvPicPr>
            <p:blipFill rotWithShape="1">
              <a:blip r:embed="rId7">
                <a:extLst>
                  <a:ext uri="{28A0092B-C50C-407E-A947-70E740481C1C}">
                    <a14:useLocalDpi xmlns:a14="http://schemas.microsoft.com/office/drawing/2010/main" val="0"/>
                  </a:ext>
                </a:extLst>
              </a:blip>
              <a:srcRect l="21096" t="21782" r="57767" b="57081"/>
              <a:stretch/>
            </p:blipFill>
            <p:spPr>
              <a:xfrm>
                <a:off x="5525083" y="5559356"/>
                <a:ext cx="630642" cy="420560"/>
              </a:xfrm>
              <a:prstGeom prst="rect">
                <a:avLst/>
              </a:prstGeom>
            </p:spPr>
          </p:pic>
          <p:pic>
            <p:nvPicPr>
              <p:cNvPr id="288" name="図 287"/>
              <p:cNvPicPr>
                <a:picLocks noChangeAspect="1"/>
              </p:cNvPicPr>
              <p:nvPr/>
            </p:nvPicPr>
            <p:blipFill rotWithShape="1">
              <a:blip r:embed="rId8">
                <a:extLst>
                  <a:ext uri="{28A0092B-C50C-407E-A947-70E740481C1C}">
                    <a14:useLocalDpi xmlns:a14="http://schemas.microsoft.com/office/drawing/2010/main" val="0"/>
                  </a:ext>
                </a:extLst>
              </a:blip>
              <a:srcRect l="22350" t="23546" r="63720" b="62525"/>
              <a:stretch/>
            </p:blipFill>
            <p:spPr>
              <a:xfrm>
                <a:off x="5525083" y="4995782"/>
                <a:ext cx="630642" cy="420560"/>
              </a:xfrm>
              <a:prstGeom prst="rect">
                <a:avLst/>
              </a:prstGeom>
            </p:spPr>
          </p:pic>
          <p:sp>
            <p:nvSpPr>
              <p:cNvPr id="290" name="Text Box 149"/>
              <p:cNvSpPr txBox="1">
                <a:spLocks noChangeArrowheads="1"/>
              </p:cNvSpPr>
              <p:nvPr/>
            </p:nvSpPr>
            <p:spPr bwMode="auto">
              <a:xfrm>
                <a:off x="5485631" y="4896346"/>
                <a:ext cx="69089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固定枠</a:t>
                </a:r>
              </a:p>
            </p:txBody>
          </p:sp>
          <p:sp>
            <p:nvSpPr>
              <p:cNvPr id="291" name="Text Box 149"/>
              <p:cNvSpPr txBox="1">
                <a:spLocks noChangeArrowheads="1"/>
              </p:cNvSpPr>
              <p:nvPr/>
            </p:nvSpPr>
            <p:spPr bwMode="auto">
              <a:xfrm>
                <a:off x="5485631" y="5451125"/>
                <a:ext cx="69089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ケーシング枠</a:t>
                </a:r>
              </a:p>
            </p:txBody>
          </p:sp>
          <p:sp>
            <p:nvSpPr>
              <p:cNvPr id="276" name="Text Box 149"/>
              <p:cNvSpPr txBox="1">
                <a:spLocks noChangeArrowheads="1"/>
              </p:cNvSpPr>
              <p:nvPr/>
            </p:nvSpPr>
            <p:spPr bwMode="auto">
              <a:xfrm>
                <a:off x="5485631" y="6057292"/>
                <a:ext cx="69089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アウトセット（壁付け）</a:t>
                </a:r>
              </a:p>
            </p:txBody>
          </p:sp>
        </p:grpSp>
        <p:pic>
          <p:nvPicPr>
            <p:cNvPr id="22" name="図 21"/>
            <p:cNvPicPr>
              <a:picLocks noChangeAspect="1"/>
            </p:cNvPicPr>
            <p:nvPr/>
          </p:nvPicPr>
          <p:blipFill rotWithShape="1">
            <a:blip r:embed="rId9">
              <a:extLst>
                <a:ext uri="{28A0092B-C50C-407E-A947-70E740481C1C}">
                  <a14:useLocalDpi xmlns:a14="http://schemas.microsoft.com/office/drawing/2010/main" val="0"/>
                </a:ext>
              </a:extLst>
            </a:blip>
            <a:srcRect t="-1774" b="5060"/>
            <a:stretch/>
          </p:blipFill>
          <p:spPr>
            <a:xfrm>
              <a:off x="4118607" y="6146842"/>
              <a:ext cx="654374" cy="422054"/>
            </a:xfrm>
            <a:prstGeom prst="rect">
              <a:avLst/>
            </a:prstGeom>
          </p:spPr>
        </p:pic>
      </p:grpSp>
      <p:grpSp>
        <p:nvGrpSpPr>
          <p:cNvPr id="50" name="グループ化 49">
            <a:extLst>
              <a:ext uri="{FF2B5EF4-FFF2-40B4-BE49-F238E27FC236}">
                <a16:creationId xmlns:a16="http://schemas.microsoft.com/office/drawing/2014/main" id="{530CF465-0190-BB4D-88C8-F35DBEE5D246}"/>
              </a:ext>
            </a:extLst>
          </p:cNvPr>
          <p:cNvGrpSpPr/>
          <p:nvPr/>
        </p:nvGrpSpPr>
        <p:grpSpPr>
          <a:xfrm>
            <a:off x="1956928" y="4730325"/>
            <a:ext cx="941604" cy="1944000"/>
            <a:chOff x="1956928" y="4730325"/>
            <a:chExt cx="941604" cy="1944000"/>
          </a:xfrm>
        </p:grpSpPr>
        <p:sp>
          <p:nvSpPr>
            <p:cNvPr id="269" name="Rectangle 14"/>
            <p:cNvSpPr>
              <a:spLocks noChangeArrowheads="1"/>
            </p:cNvSpPr>
            <p:nvPr/>
          </p:nvSpPr>
          <p:spPr bwMode="auto">
            <a:xfrm>
              <a:off x="1956928"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nvGrpSpPr>
            <p:cNvPr id="48" name="グループ化 47">
              <a:extLst>
                <a:ext uri="{FF2B5EF4-FFF2-40B4-BE49-F238E27FC236}">
                  <a16:creationId xmlns:a16="http://schemas.microsoft.com/office/drawing/2014/main" id="{DD9E9E78-58A0-700F-CF29-7A74B501045C}"/>
                </a:ext>
              </a:extLst>
            </p:cNvPr>
            <p:cNvGrpSpPr/>
            <p:nvPr/>
          </p:nvGrpSpPr>
          <p:grpSpPr>
            <a:xfrm>
              <a:off x="1956928" y="5743351"/>
              <a:ext cx="941604" cy="885439"/>
              <a:chOff x="1956928" y="5743351"/>
              <a:chExt cx="941604" cy="885439"/>
            </a:xfrm>
          </p:grpSpPr>
          <p:grpSp>
            <p:nvGrpSpPr>
              <p:cNvPr id="43" name="グループ化 42">
                <a:extLst>
                  <a:ext uri="{FF2B5EF4-FFF2-40B4-BE49-F238E27FC236}">
                    <a16:creationId xmlns:a16="http://schemas.microsoft.com/office/drawing/2014/main" id="{CE9902F2-E8DF-0C43-D839-6AF8B6D5880E}"/>
                  </a:ext>
                </a:extLst>
              </p:cNvPr>
              <p:cNvGrpSpPr/>
              <p:nvPr/>
            </p:nvGrpSpPr>
            <p:grpSpPr>
              <a:xfrm>
                <a:off x="1956928" y="5743351"/>
                <a:ext cx="941604" cy="125437"/>
                <a:chOff x="1956928" y="5743351"/>
                <a:chExt cx="941604" cy="125437"/>
              </a:xfrm>
            </p:grpSpPr>
            <p:sp>
              <p:nvSpPr>
                <p:cNvPr id="201" name="Rectangle 84"/>
                <p:cNvSpPr>
                  <a:spLocks noChangeArrowheads="1"/>
                </p:cNvSpPr>
                <p:nvPr/>
              </p:nvSpPr>
              <p:spPr bwMode="auto">
                <a:xfrm>
                  <a:off x="1956928" y="5743351"/>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引手</a:t>
                  </a:r>
                </a:p>
              </p:txBody>
            </p:sp>
            <p:grpSp>
              <p:nvGrpSpPr>
                <p:cNvPr id="232" name="グループ化 231"/>
                <p:cNvGrpSpPr/>
                <p:nvPr/>
              </p:nvGrpSpPr>
              <p:grpSpPr>
                <a:xfrm>
                  <a:off x="2493011" y="5752878"/>
                  <a:ext cx="388302" cy="107634"/>
                  <a:chOff x="1119188" y="5724525"/>
                  <a:chExt cx="571500" cy="119062"/>
                </a:xfrm>
              </p:grpSpPr>
              <p:sp>
                <p:nvSpPr>
                  <p:cNvPr id="233" name="正方形/長方形 232"/>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247" name="正方形/長方形 246"/>
                  <p:cNvSpPr/>
                  <p:nvPr/>
                </p:nvSpPr>
                <p:spPr>
                  <a:xfrm>
                    <a:off x="1213294" y="5732385"/>
                    <a:ext cx="386906" cy="102136"/>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引戸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grpSp>
            <p:nvGrpSpPr>
              <p:cNvPr id="42" name="グループ化 41">
                <a:extLst>
                  <a:ext uri="{FF2B5EF4-FFF2-40B4-BE49-F238E27FC236}">
                    <a16:creationId xmlns:a16="http://schemas.microsoft.com/office/drawing/2014/main" id="{206CCE20-26FD-0741-24B4-4F653ABCB52A}"/>
                  </a:ext>
                </a:extLst>
              </p:cNvPr>
              <p:cNvGrpSpPr/>
              <p:nvPr/>
            </p:nvGrpSpPr>
            <p:grpSpPr>
              <a:xfrm>
                <a:off x="2035457" y="5930183"/>
                <a:ext cx="819363" cy="698607"/>
                <a:chOff x="2035457" y="5930183"/>
                <a:chExt cx="819363" cy="698607"/>
              </a:xfrm>
            </p:grpSpPr>
            <p:sp>
              <p:nvSpPr>
                <p:cNvPr id="255" name="Text Box 371"/>
                <p:cNvSpPr txBox="1">
                  <a:spLocks noChangeArrowheads="1"/>
                </p:cNvSpPr>
                <p:nvPr/>
              </p:nvSpPr>
              <p:spPr bwMode="auto">
                <a:xfrm>
                  <a:off x="2048818" y="5930183"/>
                  <a:ext cx="703907"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角型引手（</a:t>
                  </a:r>
                  <a:r>
                    <a:rPr lang="ja-JP" altLang="en-US" kern="0" dirty="0">
                      <a:solidFill>
                        <a:srgbClr val="000000"/>
                      </a:solidFill>
                      <a:latin typeface="ＭＳ Ｐゴシック" panose="020B0600070205080204" pitchFamily="50" charset="-128"/>
                      <a:ea typeface="ＭＳ Ｐゴシック" panose="020B0600070205080204" pitchFamily="50" charset="-128"/>
                    </a:rPr>
                    <a:t>Ｃ</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１型）</a:t>
                  </a:r>
                </a:p>
              </p:txBody>
            </p:sp>
            <p:sp>
              <p:nvSpPr>
                <p:cNvPr id="256" name="Text Box 149"/>
                <p:cNvSpPr txBox="1">
                  <a:spLocks noChangeArrowheads="1"/>
                </p:cNvSpPr>
                <p:nvPr/>
              </p:nvSpPr>
              <p:spPr bwMode="auto">
                <a:xfrm>
                  <a:off x="2163925" y="6444124"/>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ブロンズゴールド色（塗装）</a:t>
                  </a:r>
                </a:p>
              </p:txBody>
            </p:sp>
            <p:pic>
              <p:nvPicPr>
                <p:cNvPr id="37" name="図 36" descr="アイコン が含まれている画像&#10;&#10;AI 生成コンテンツは誤りを含む可能性があります。">
                  <a:extLst>
                    <a:ext uri="{FF2B5EF4-FFF2-40B4-BE49-F238E27FC236}">
                      <a16:creationId xmlns:a16="http://schemas.microsoft.com/office/drawing/2014/main" id="{975D45DD-4778-19AD-01A5-02CC8A453ACB}"/>
                    </a:ext>
                  </a:extLst>
                </p:cNvPr>
                <p:cNvPicPr>
                  <a:picLocks noChangeAspect="1"/>
                </p:cNvPicPr>
                <p:nvPr/>
              </p:nvPicPr>
              <p:blipFill>
                <a:blip r:embed="rId10"/>
                <a:srcRect l="1" t="10254" r="-1" b="24407"/>
                <a:stretch>
                  <a:fillRect/>
                </a:stretch>
              </p:blipFill>
              <p:spPr>
                <a:xfrm>
                  <a:off x="2064444" y="6057292"/>
                  <a:ext cx="690895" cy="386832"/>
                </a:xfrm>
                <a:prstGeom prst="rect">
                  <a:avLst/>
                </a:prstGeom>
                <a:ln>
                  <a:solidFill>
                    <a:schemeClr val="bg1">
                      <a:lumMod val="85000"/>
                    </a:schemeClr>
                  </a:solidFill>
                </a:ln>
              </p:spPr>
            </p:pic>
            <p:pic>
              <p:nvPicPr>
                <p:cNvPr id="39" name="図 38">
                  <a:extLst>
                    <a:ext uri="{FF2B5EF4-FFF2-40B4-BE49-F238E27FC236}">
                      <a16:creationId xmlns:a16="http://schemas.microsoft.com/office/drawing/2014/main" id="{0CBCB793-0C51-8248-FB4B-9019A48F6AAD}"/>
                    </a:ext>
                  </a:extLst>
                </p:cNvPr>
                <p:cNvPicPr>
                  <a:picLocks noChangeAspect="1"/>
                </p:cNvPicPr>
                <p:nvPr/>
              </p:nvPicPr>
              <p:blipFill>
                <a:blip r:embed="rId11"/>
                <a:stretch>
                  <a:fillRect/>
                </a:stretch>
              </p:blipFill>
              <p:spPr>
                <a:xfrm>
                  <a:off x="2035457" y="6453650"/>
                  <a:ext cx="157456" cy="92333"/>
                </a:xfrm>
                <a:prstGeom prst="rect">
                  <a:avLst/>
                </a:prstGeom>
              </p:spPr>
            </p:pic>
          </p:grpSp>
        </p:grpSp>
        <p:grpSp>
          <p:nvGrpSpPr>
            <p:cNvPr id="49" name="グループ化 48">
              <a:extLst>
                <a:ext uri="{FF2B5EF4-FFF2-40B4-BE49-F238E27FC236}">
                  <a16:creationId xmlns:a16="http://schemas.microsoft.com/office/drawing/2014/main" id="{69AE78A4-0F07-05E0-2855-EF1C932F2AD8}"/>
                </a:ext>
              </a:extLst>
            </p:cNvPr>
            <p:cNvGrpSpPr/>
            <p:nvPr/>
          </p:nvGrpSpPr>
          <p:grpSpPr>
            <a:xfrm>
              <a:off x="1956928" y="4730325"/>
              <a:ext cx="941604" cy="943959"/>
              <a:chOff x="1956928" y="4730325"/>
              <a:chExt cx="941604" cy="943959"/>
            </a:xfrm>
          </p:grpSpPr>
          <p:grpSp>
            <p:nvGrpSpPr>
              <p:cNvPr id="44" name="グループ化 43">
                <a:extLst>
                  <a:ext uri="{FF2B5EF4-FFF2-40B4-BE49-F238E27FC236}">
                    <a16:creationId xmlns:a16="http://schemas.microsoft.com/office/drawing/2014/main" id="{A00519C0-3D6B-4AC1-12DF-C94BB14D3C43}"/>
                  </a:ext>
                </a:extLst>
              </p:cNvPr>
              <p:cNvGrpSpPr/>
              <p:nvPr/>
            </p:nvGrpSpPr>
            <p:grpSpPr>
              <a:xfrm>
                <a:off x="1956928" y="4730325"/>
                <a:ext cx="941604" cy="125437"/>
                <a:chOff x="1956928" y="4730325"/>
                <a:chExt cx="941604" cy="125437"/>
              </a:xfrm>
            </p:grpSpPr>
            <p:sp>
              <p:nvSpPr>
                <p:cNvPr id="268" name="Rectangle 84"/>
                <p:cNvSpPr>
                  <a:spLocks noChangeArrowheads="1"/>
                </p:cNvSpPr>
                <p:nvPr/>
              </p:nvSpPr>
              <p:spPr bwMode="auto">
                <a:xfrm>
                  <a:off x="1956928"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ハンドル</a:t>
                  </a:r>
                </a:p>
              </p:txBody>
            </p:sp>
            <p:grpSp>
              <p:nvGrpSpPr>
                <p:cNvPr id="205" name="グループ化 204"/>
                <p:cNvGrpSpPr/>
                <p:nvPr/>
              </p:nvGrpSpPr>
              <p:grpSpPr>
                <a:xfrm>
                  <a:off x="2493011" y="4740592"/>
                  <a:ext cx="388302" cy="107634"/>
                  <a:chOff x="1119188" y="5724525"/>
                  <a:chExt cx="571500" cy="119062"/>
                </a:xfrm>
              </p:grpSpPr>
              <p:sp>
                <p:nvSpPr>
                  <p:cNvPr id="222" name="正方形/長方形 221"/>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223" name="正方形/長方形 222"/>
                  <p:cNvSpPr/>
                  <p:nvPr/>
                </p:nvSpPr>
                <p:spPr>
                  <a:xfrm>
                    <a:off x="1213294" y="5732385"/>
                    <a:ext cx="386906" cy="87880"/>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grpSp>
            <p:nvGrpSpPr>
              <p:cNvPr id="47" name="グループ化 46">
                <a:extLst>
                  <a:ext uri="{FF2B5EF4-FFF2-40B4-BE49-F238E27FC236}">
                    <a16:creationId xmlns:a16="http://schemas.microsoft.com/office/drawing/2014/main" id="{CC35D427-CA21-EE99-AFB5-C8437F0D6F99}"/>
                  </a:ext>
                </a:extLst>
              </p:cNvPr>
              <p:cNvGrpSpPr/>
              <p:nvPr/>
            </p:nvGrpSpPr>
            <p:grpSpPr>
              <a:xfrm>
                <a:off x="2035457" y="4921205"/>
                <a:ext cx="819363" cy="753079"/>
                <a:chOff x="2035457" y="4921205"/>
                <a:chExt cx="819363" cy="753079"/>
              </a:xfrm>
            </p:grpSpPr>
            <p:grpSp>
              <p:nvGrpSpPr>
                <p:cNvPr id="41" name="グループ化 40">
                  <a:extLst>
                    <a:ext uri="{FF2B5EF4-FFF2-40B4-BE49-F238E27FC236}">
                      <a16:creationId xmlns:a16="http://schemas.microsoft.com/office/drawing/2014/main" id="{52A443F9-64F2-6BA3-9120-C48050BFE5A7}"/>
                    </a:ext>
                  </a:extLst>
                </p:cNvPr>
                <p:cNvGrpSpPr/>
                <p:nvPr/>
              </p:nvGrpSpPr>
              <p:grpSpPr>
                <a:xfrm>
                  <a:off x="2067868" y="4921205"/>
                  <a:ext cx="786952" cy="753079"/>
                  <a:chOff x="2067868" y="4954232"/>
                  <a:chExt cx="786952" cy="753079"/>
                </a:xfrm>
              </p:grpSpPr>
              <p:sp>
                <p:nvSpPr>
                  <p:cNvPr id="271" name="Text Box 149"/>
                  <p:cNvSpPr txBox="1">
                    <a:spLocks noChangeArrowheads="1"/>
                  </p:cNvSpPr>
                  <p:nvPr/>
                </p:nvSpPr>
                <p:spPr bwMode="auto">
                  <a:xfrm>
                    <a:off x="2163925" y="5522645"/>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ブロンズゴールド色（塗装）</a:t>
                    </a:r>
                  </a:p>
                </p:txBody>
              </p:sp>
              <p:sp>
                <p:nvSpPr>
                  <p:cNvPr id="274" name="Text Box 371"/>
                  <p:cNvSpPr txBox="1">
                    <a:spLocks noChangeArrowheads="1"/>
                  </p:cNvSpPr>
                  <p:nvPr/>
                </p:nvSpPr>
                <p:spPr bwMode="auto">
                  <a:xfrm>
                    <a:off x="2067868" y="4954232"/>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p>
                </p:txBody>
              </p:sp>
              <p:grpSp>
                <p:nvGrpSpPr>
                  <p:cNvPr id="40" name="グループ化 39">
                    <a:extLst>
                      <a:ext uri="{FF2B5EF4-FFF2-40B4-BE49-F238E27FC236}">
                        <a16:creationId xmlns:a16="http://schemas.microsoft.com/office/drawing/2014/main" id="{5B441700-4605-B5A3-538D-693DFF5DBFFD}"/>
                      </a:ext>
                    </a:extLst>
                  </p:cNvPr>
                  <p:cNvGrpSpPr/>
                  <p:nvPr/>
                </p:nvGrpSpPr>
                <p:grpSpPr>
                  <a:xfrm>
                    <a:off x="2067868" y="5074920"/>
                    <a:ext cx="670184" cy="434340"/>
                    <a:chOff x="2067868" y="5074920"/>
                    <a:chExt cx="670184" cy="434340"/>
                  </a:xfrm>
                </p:grpSpPr>
                <p:sp>
                  <p:nvSpPr>
                    <p:cNvPr id="275" name="Rectangle 372"/>
                    <p:cNvSpPr>
                      <a:spLocks noChangeArrowheads="1"/>
                    </p:cNvSpPr>
                    <p:nvPr/>
                  </p:nvSpPr>
                  <p:spPr bwMode="auto">
                    <a:xfrm>
                      <a:off x="2067868" y="5074920"/>
                      <a:ext cx="670184" cy="43434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33" name="図 32" descr="製品 が含まれている画像&#10;&#10;AI 生成コンテンツは誤りを含む可能性があります。">
                      <a:extLst>
                        <a:ext uri="{FF2B5EF4-FFF2-40B4-BE49-F238E27FC236}">
                          <a16:creationId xmlns:a16="http://schemas.microsoft.com/office/drawing/2014/main" id="{DA144D2E-88E8-9A0E-8540-EE0DED4F61E5}"/>
                        </a:ext>
                      </a:extLst>
                    </p:cNvPr>
                    <p:cNvPicPr>
                      <a:picLocks noChangeAspect="1"/>
                    </p:cNvPicPr>
                    <p:nvPr/>
                  </p:nvPicPr>
                  <p:blipFill>
                    <a:blip r:embed="rId12"/>
                    <a:srcRect l="33342" t="36453" r="32153" b="43435"/>
                    <a:stretch>
                      <a:fillRect/>
                    </a:stretch>
                  </p:blipFill>
                  <p:spPr>
                    <a:xfrm>
                      <a:off x="2136419" y="5184638"/>
                      <a:ext cx="546946" cy="212533"/>
                    </a:xfrm>
                    <a:prstGeom prst="rect">
                      <a:avLst/>
                    </a:prstGeom>
                  </p:spPr>
                </p:pic>
              </p:grpSp>
            </p:grpSp>
            <p:pic>
              <p:nvPicPr>
                <p:cNvPr id="46" name="図 45">
                  <a:extLst>
                    <a:ext uri="{FF2B5EF4-FFF2-40B4-BE49-F238E27FC236}">
                      <a16:creationId xmlns:a16="http://schemas.microsoft.com/office/drawing/2014/main" id="{95744A78-461E-CBE3-8E45-A4CEB47E1C4A}"/>
                    </a:ext>
                  </a:extLst>
                </p:cNvPr>
                <p:cNvPicPr>
                  <a:picLocks noChangeAspect="1"/>
                </p:cNvPicPr>
                <p:nvPr/>
              </p:nvPicPr>
              <p:blipFill>
                <a:blip r:embed="rId11"/>
                <a:stretch>
                  <a:fillRect/>
                </a:stretch>
              </p:blipFill>
              <p:spPr>
                <a:xfrm>
                  <a:off x="2035457" y="5486111"/>
                  <a:ext cx="157456" cy="92333"/>
                </a:xfrm>
                <a:prstGeom prst="rect">
                  <a:avLst/>
                </a:prstGeom>
              </p:spPr>
            </p:pic>
          </p:grpSp>
        </p:grpSp>
      </p:grpSp>
      <p:grpSp>
        <p:nvGrpSpPr>
          <p:cNvPr id="329" name="グループ化 328">
            <a:extLst>
              <a:ext uri="{FF2B5EF4-FFF2-40B4-BE49-F238E27FC236}">
                <a16:creationId xmlns:a16="http://schemas.microsoft.com/office/drawing/2014/main" id="{792C6589-7CC9-A152-48BE-43055762684F}"/>
              </a:ext>
            </a:extLst>
          </p:cNvPr>
          <p:cNvGrpSpPr/>
          <p:nvPr/>
        </p:nvGrpSpPr>
        <p:grpSpPr>
          <a:xfrm>
            <a:off x="4978400" y="4726371"/>
            <a:ext cx="4803672" cy="1986168"/>
            <a:chOff x="4978400" y="4726371"/>
            <a:chExt cx="4803672" cy="1986168"/>
          </a:xfrm>
        </p:grpSpPr>
        <p:grpSp>
          <p:nvGrpSpPr>
            <p:cNvPr id="51" name="グループ化 50">
              <a:extLst>
                <a:ext uri="{FF2B5EF4-FFF2-40B4-BE49-F238E27FC236}">
                  <a16:creationId xmlns:a16="http://schemas.microsoft.com/office/drawing/2014/main" id="{11DD87E8-0F72-B6C1-FB30-F5F25A83EF8A}"/>
                </a:ext>
              </a:extLst>
            </p:cNvPr>
            <p:cNvGrpSpPr/>
            <p:nvPr/>
          </p:nvGrpSpPr>
          <p:grpSpPr>
            <a:xfrm>
              <a:off x="4978400" y="4726371"/>
              <a:ext cx="4784726" cy="1944000"/>
              <a:chOff x="6042660" y="4730325"/>
              <a:chExt cx="3718531" cy="1944000"/>
            </a:xfrm>
          </p:grpSpPr>
          <p:sp>
            <p:nvSpPr>
              <p:cNvPr id="52" name="Rectangle 14">
                <a:extLst>
                  <a:ext uri="{FF2B5EF4-FFF2-40B4-BE49-F238E27FC236}">
                    <a16:creationId xmlns:a16="http://schemas.microsoft.com/office/drawing/2014/main" id="{9BDBED41-7897-7DFE-AB9B-0F6E2312136C}"/>
                  </a:ext>
                </a:extLst>
              </p:cNvPr>
              <p:cNvSpPr>
                <a:spLocks noChangeArrowheads="1"/>
              </p:cNvSpPr>
              <p:nvPr/>
            </p:nvSpPr>
            <p:spPr bwMode="auto">
              <a:xfrm>
                <a:off x="6042660" y="4730325"/>
                <a:ext cx="3718531"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a:endParaRPr lang="ja-JP" altLang="en-US" sz="1200" dirty="0">
                  <a:solidFill>
                    <a:prstClr val="black"/>
                  </a:solidFill>
                  <a:latin typeface="ＭＳ Ｐゴシック" panose="020B0600070205080204" pitchFamily="50" charset="-128"/>
                  <a:ea typeface="ＭＳ Ｐゴシック" panose="020B0600070205080204" pitchFamily="50" charset="-128"/>
                </a:endParaRPr>
              </a:p>
            </p:txBody>
          </p:sp>
          <p:sp>
            <p:nvSpPr>
              <p:cNvPr id="53" name="Rectangle 84">
                <a:extLst>
                  <a:ext uri="{FF2B5EF4-FFF2-40B4-BE49-F238E27FC236}">
                    <a16:creationId xmlns:a16="http://schemas.microsoft.com/office/drawing/2014/main" id="{DDAB0593-BBBA-0986-4273-1CB9A66BB5A5}"/>
                  </a:ext>
                </a:extLst>
              </p:cNvPr>
              <p:cNvSpPr>
                <a:spLocks noChangeArrowheads="1"/>
              </p:cNvSpPr>
              <p:nvPr/>
            </p:nvSpPr>
            <p:spPr bwMode="auto">
              <a:xfrm>
                <a:off x="6048375" y="4730325"/>
                <a:ext cx="3712816" cy="125412"/>
              </a:xfrm>
              <a:prstGeom prst="rect">
                <a:avLst/>
              </a:prstGeom>
              <a:solidFill>
                <a:srgbClr val="4D4D4D"/>
              </a:solidFill>
              <a:ln w="6350">
                <a:solidFill>
                  <a:srgbClr val="4D4D4D"/>
                </a:solidFill>
                <a:miter lim="800000"/>
                <a:headEnd/>
                <a:tailEnd/>
              </a:ln>
            </p:spPr>
            <p:txBody>
              <a:bodyPr wrap="square" lIns="91427" tIns="0" rIns="91427" bIns="0" anchor="ctr"/>
              <a:lstStyle/>
              <a:p>
                <a:pPr>
                  <a:spcBef>
                    <a:spcPct val="50000"/>
                  </a:spcBef>
                </a:pPr>
                <a:r>
                  <a:rPr lang="ja-JP" altLang="en-US" sz="800" dirty="0">
                    <a:solidFill>
                      <a:prstClr val="white"/>
                    </a:solidFill>
                    <a:latin typeface="ＭＳ Ｐゴシック" panose="020B0600070205080204" pitchFamily="50" charset="-128"/>
                    <a:ea typeface="ＭＳ Ｐゴシック" panose="020B0600070205080204" pitchFamily="50" charset="-128"/>
                  </a:rPr>
                  <a:t>色柄バリエーション</a:t>
                </a:r>
              </a:p>
            </p:txBody>
          </p:sp>
        </p:grpSp>
        <p:sp>
          <p:nvSpPr>
            <p:cNvPr id="54" name="正方形/長方形 53">
              <a:extLst>
                <a:ext uri="{FF2B5EF4-FFF2-40B4-BE49-F238E27FC236}">
                  <a16:creationId xmlns:a16="http://schemas.microsoft.com/office/drawing/2014/main" id="{0FC147A6-DB4C-12E8-A38B-8EA9A9E960E8}"/>
                </a:ext>
              </a:extLst>
            </p:cNvPr>
            <p:cNvSpPr/>
            <p:nvPr/>
          </p:nvSpPr>
          <p:spPr>
            <a:xfrm>
              <a:off x="8517134" y="4910946"/>
              <a:ext cx="1217415" cy="1600200"/>
            </a:xfrm>
            <a:prstGeom prst="rect">
              <a:avLst/>
            </a:prstGeom>
            <a:solidFill>
              <a:schemeClr val="accent6">
                <a:lumMod val="20000"/>
                <a:lumOff val="80000"/>
              </a:scheme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グループ化 54">
              <a:extLst>
                <a:ext uri="{FF2B5EF4-FFF2-40B4-BE49-F238E27FC236}">
                  <a16:creationId xmlns:a16="http://schemas.microsoft.com/office/drawing/2014/main" id="{B3025635-0B0B-B366-1DC2-127C15E2464E}"/>
                </a:ext>
              </a:extLst>
            </p:cNvPr>
            <p:cNvGrpSpPr/>
            <p:nvPr/>
          </p:nvGrpSpPr>
          <p:grpSpPr>
            <a:xfrm>
              <a:off x="9009166" y="6512484"/>
              <a:ext cx="772906" cy="200055"/>
              <a:chOff x="5597821" y="2873948"/>
              <a:chExt cx="1499718" cy="475569"/>
            </a:xfrm>
          </p:grpSpPr>
          <p:sp>
            <p:nvSpPr>
              <p:cNvPr id="56" name="正方形/長方形 55">
                <a:extLst>
                  <a:ext uri="{FF2B5EF4-FFF2-40B4-BE49-F238E27FC236}">
                    <a16:creationId xmlns:a16="http://schemas.microsoft.com/office/drawing/2014/main" id="{51FE37E7-ADD2-86AB-E165-C56C8F45B8EB}"/>
                  </a:ext>
                </a:extLst>
              </p:cNvPr>
              <p:cNvSpPr/>
              <p:nvPr/>
            </p:nvSpPr>
            <p:spPr>
              <a:xfrm>
                <a:off x="6502400" y="2997200"/>
                <a:ext cx="469900" cy="203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p>
            </p:txBody>
          </p:sp>
          <p:sp>
            <p:nvSpPr>
              <p:cNvPr id="57" name="テキスト ボックス 56">
                <a:extLst>
                  <a:ext uri="{FF2B5EF4-FFF2-40B4-BE49-F238E27FC236}">
                    <a16:creationId xmlns:a16="http://schemas.microsoft.com/office/drawing/2014/main" id="{496FF387-9550-032B-A3CE-D604DA73E6B8}"/>
                  </a:ext>
                </a:extLst>
              </p:cNvPr>
              <p:cNvSpPr txBox="1"/>
              <p:nvPr/>
            </p:nvSpPr>
            <p:spPr>
              <a:xfrm>
                <a:off x="6387743" y="2873948"/>
                <a:ext cx="709796" cy="388179"/>
              </a:xfrm>
              <a:prstGeom prst="rect">
                <a:avLst/>
              </a:prstGeom>
              <a:noFill/>
            </p:spPr>
            <p:txBody>
              <a:bodyPr wrap="none" rtlCol="0">
                <a:spAutoFit/>
              </a:bodyPr>
              <a:lstStyle/>
              <a:p>
                <a:pPr algn="ctr"/>
                <a:r>
                  <a:rPr kumimoji="1" lang="en-US" altLang="ja-JP" sz="700" dirty="0">
                    <a:solidFill>
                      <a:schemeClr val="bg1"/>
                    </a:solidFill>
                  </a:rPr>
                  <a:t>NEW</a:t>
                </a:r>
                <a:endParaRPr kumimoji="1" lang="ja-JP" altLang="en-US" sz="700" dirty="0">
                  <a:solidFill>
                    <a:schemeClr val="bg1"/>
                  </a:solidFill>
                </a:endParaRPr>
              </a:p>
            </p:txBody>
          </p:sp>
          <p:sp>
            <p:nvSpPr>
              <p:cNvPr id="58" name="テキスト ボックス 57">
                <a:extLst>
                  <a:ext uri="{FF2B5EF4-FFF2-40B4-BE49-F238E27FC236}">
                    <a16:creationId xmlns:a16="http://schemas.microsoft.com/office/drawing/2014/main" id="{A02A52ED-CDE0-015B-777B-8602B847FBFD}"/>
                  </a:ext>
                </a:extLst>
              </p:cNvPr>
              <p:cNvSpPr txBox="1"/>
              <p:nvPr/>
            </p:nvSpPr>
            <p:spPr>
              <a:xfrm>
                <a:off x="5597821" y="2873948"/>
                <a:ext cx="1055053" cy="475569"/>
              </a:xfrm>
              <a:prstGeom prst="rect">
                <a:avLst/>
              </a:prstGeom>
              <a:noFill/>
            </p:spPr>
            <p:txBody>
              <a:bodyPr wrap="none" rtlCol="0">
                <a:spAutoFit/>
              </a:bodyPr>
              <a:lstStyle/>
              <a:p>
                <a:pPr algn="ctr"/>
                <a:r>
                  <a:rPr kumimoji="1" lang="ja-JP" altLang="en-US" sz="700" b="1" dirty="0">
                    <a:solidFill>
                      <a:srgbClr val="C00000"/>
                    </a:solidFill>
                  </a:rPr>
                  <a:t>赤文字＝</a:t>
                </a:r>
              </a:p>
            </p:txBody>
          </p:sp>
        </p:grpSp>
        <p:grpSp>
          <p:nvGrpSpPr>
            <p:cNvPr id="59" name="グループ化 58">
              <a:extLst>
                <a:ext uri="{FF2B5EF4-FFF2-40B4-BE49-F238E27FC236}">
                  <a16:creationId xmlns:a16="http://schemas.microsoft.com/office/drawing/2014/main" id="{6981327F-3D0B-3FB2-E1E6-CFE083F83D94}"/>
                </a:ext>
              </a:extLst>
            </p:cNvPr>
            <p:cNvGrpSpPr/>
            <p:nvPr/>
          </p:nvGrpSpPr>
          <p:grpSpPr>
            <a:xfrm>
              <a:off x="5048250" y="5077632"/>
              <a:ext cx="1692462" cy="434772"/>
              <a:chOff x="5048250" y="5175249"/>
              <a:chExt cx="1692462" cy="434772"/>
            </a:xfrm>
          </p:grpSpPr>
          <p:grpSp>
            <p:nvGrpSpPr>
              <p:cNvPr id="60" name="グループ化 59">
                <a:extLst>
                  <a:ext uri="{FF2B5EF4-FFF2-40B4-BE49-F238E27FC236}">
                    <a16:creationId xmlns:a16="http://schemas.microsoft.com/office/drawing/2014/main" id="{20C93BF2-95B9-23EE-8066-37084496FCEF}"/>
                  </a:ext>
                </a:extLst>
              </p:cNvPr>
              <p:cNvGrpSpPr/>
              <p:nvPr/>
            </p:nvGrpSpPr>
            <p:grpSpPr>
              <a:xfrm>
                <a:off x="5048250" y="5175249"/>
                <a:ext cx="1692462" cy="269875"/>
                <a:chOff x="5092700" y="5184775"/>
                <a:chExt cx="1433624" cy="228601"/>
              </a:xfrm>
            </p:grpSpPr>
            <p:pic>
              <p:nvPicPr>
                <p:cNvPr id="64" name="図 63">
                  <a:extLst>
                    <a:ext uri="{FF2B5EF4-FFF2-40B4-BE49-F238E27FC236}">
                      <a16:creationId xmlns:a16="http://schemas.microsoft.com/office/drawing/2014/main" id="{59FBC204-C5F9-3657-C54E-D116F2E4CA20}"/>
                    </a:ext>
                  </a:extLst>
                </p:cNvPr>
                <p:cNvPicPr>
                  <a:picLocks noChangeAspect="1"/>
                </p:cNvPicPr>
                <p:nvPr/>
              </p:nvPicPr>
              <p:blipFill rotWithShape="1">
                <a:blip r:embed="rId13"/>
                <a:srcRect l="1745" t="17158" r="69054" b="64379"/>
                <a:stretch/>
              </p:blipFill>
              <p:spPr>
                <a:xfrm>
                  <a:off x="5092700" y="5184775"/>
                  <a:ext cx="457200" cy="228601"/>
                </a:xfrm>
                <a:prstGeom prst="rect">
                  <a:avLst/>
                </a:prstGeom>
              </p:spPr>
            </p:pic>
            <p:pic>
              <p:nvPicPr>
                <p:cNvPr id="65" name="図 64">
                  <a:extLst>
                    <a:ext uri="{FF2B5EF4-FFF2-40B4-BE49-F238E27FC236}">
                      <a16:creationId xmlns:a16="http://schemas.microsoft.com/office/drawing/2014/main" id="{CE800219-EF17-D279-789B-898862214BD3}"/>
                    </a:ext>
                  </a:extLst>
                </p:cNvPr>
                <p:cNvPicPr>
                  <a:picLocks noChangeAspect="1"/>
                </p:cNvPicPr>
                <p:nvPr/>
              </p:nvPicPr>
              <p:blipFill rotWithShape="1">
                <a:blip r:embed="rId13"/>
                <a:srcRect l="35407" t="17158" r="35392" b="64379"/>
                <a:stretch/>
              </p:blipFill>
              <p:spPr>
                <a:xfrm>
                  <a:off x="5580943" y="5184775"/>
                  <a:ext cx="457200" cy="228601"/>
                </a:xfrm>
                <a:prstGeom prst="rect">
                  <a:avLst/>
                </a:prstGeom>
              </p:spPr>
            </p:pic>
            <p:pic>
              <p:nvPicPr>
                <p:cNvPr id="66" name="図 65">
                  <a:extLst>
                    <a:ext uri="{FF2B5EF4-FFF2-40B4-BE49-F238E27FC236}">
                      <a16:creationId xmlns:a16="http://schemas.microsoft.com/office/drawing/2014/main" id="{98D65BF3-8D67-7BC0-E8C7-FD0BEC1B741F}"/>
                    </a:ext>
                  </a:extLst>
                </p:cNvPr>
                <p:cNvPicPr>
                  <a:picLocks noChangeAspect="1"/>
                </p:cNvPicPr>
                <p:nvPr/>
              </p:nvPicPr>
              <p:blipFill rotWithShape="1">
                <a:blip r:embed="rId13"/>
                <a:srcRect l="68866" t="17158" r="1933" b="64379"/>
                <a:stretch/>
              </p:blipFill>
              <p:spPr>
                <a:xfrm>
                  <a:off x="6069124" y="5184775"/>
                  <a:ext cx="457200" cy="228601"/>
                </a:xfrm>
                <a:prstGeom prst="rect">
                  <a:avLst/>
                </a:prstGeom>
              </p:spPr>
            </p:pic>
          </p:grpSp>
          <p:sp>
            <p:nvSpPr>
              <p:cNvPr id="61" name="Text Box 20">
                <a:extLst>
                  <a:ext uri="{FF2B5EF4-FFF2-40B4-BE49-F238E27FC236}">
                    <a16:creationId xmlns:a16="http://schemas.microsoft.com/office/drawing/2014/main" id="{A2396113-40CD-52A7-A734-B30E32E81EC9}"/>
                  </a:ext>
                </a:extLst>
              </p:cNvPr>
              <p:cNvSpPr txBox="1">
                <a:spLocks noChangeArrowheads="1"/>
              </p:cNvSpPr>
              <p:nvPr/>
            </p:nvSpPr>
            <p:spPr bwMode="auto">
              <a:xfrm>
                <a:off x="5057051" y="5456133"/>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ソフト</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ウォールナット柄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62" name="Text Box 20">
                <a:extLst>
                  <a:ext uri="{FF2B5EF4-FFF2-40B4-BE49-F238E27FC236}">
                    <a16:creationId xmlns:a16="http://schemas.microsoft.com/office/drawing/2014/main" id="{4E9B4A34-6596-0C4B-539B-F9B44FE0DBF6}"/>
                  </a:ext>
                </a:extLst>
              </p:cNvPr>
              <p:cNvSpPr txBox="1">
                <a:spLocks noChangeArrowheads="1"/>
              </p:cNvSpPr>
              <p:nvPr/>
            </p:nvSpPr>
            <p:spPr bwMode="auto">
              <a:xfrm>
                <a:off x="56333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ウォールナット柄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63" name="Text Box 20">
                <a:extLst>
                  <a:ext uri="{FF2B5EF4-FFF2-40B4-BE49-F238E27FC236}">
                    <a16:creationId xmlns:a16="http://schemas.microsoft.com/office/drawing/2014/main" id="{8942AB05-69FD-E939-388B-26AB14304B07}"/>
                  </a:ext>
                </a:extLst>
              </p:cNvPr>
              <p:cNvSpPr txBox="1">
                <a:spLocks noChangeArrowheads="1"/>
              </p:cNvSpPr>
              <p:nvPr/>
            </p:nvSpPr>
            <p:spPr bwMode="auto">
              <a:xfrm>
                <a:off x="62036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チェリー柄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grpSp>
        <p:grpSp>
          <p:nvGrpSpPr>
            <p:cNvPr id="116" name="グループ化 115">
              <a:extLst>
                <a:ext uri="{FF2B5EF4-FFF2-40B4-BE49-F238E27FC236}">
                  <a16:creationId xmlns:a16="http://schemas.microsoft.com/office/drawing/2014/main" id="{F8A6B041-FB0C-0FD3-BEB4-F0C0318069B0}"/>
                </a:ext>
              </a:extLst>
            </p:cNvPr>
            <p:cNvGrpSpPr/>
            <p:nvPr/>
          </p:nvGrpSpPr>
          <p:grpSpPr>
            <a:xfrm>
              <a:off x="7935385" y="5077638"/>
              <a:ext cx="542601" cy="434766"/>
              <a:chOff x="5632260" y="5594308"/>
              <a:chExt cx="542601" cy="434766"/>
            </a:xfrm>
          </p:grpSpPr>
          <p:pic>
            <p:nvPicPr>
              <p:cNvPr id="74" name="図 73">
                <a:extLst>
                  <a:ext uri="{FF2B5EF4-FFF2-40B4-BE49-F238E27FC236}">
                    <a16:creationId xmlns:a16="http://schemas.microsoft.com/office/drawing/2014/main" id="{7008E1D2-402B-E178-9E6D-3914B5D9FEDB}"/>
                  </a:ext>
                </a:extLst>
              </p:cNvPr>
              <p:cNvPicPr>
                <a:picLocks noChangeAspect="1"/>
              </p:cNvPicPr>
              <p:nvPr/>
            </p:nvPicPr>
            <p:blipFill rotWithShape="1">
              <a:blip r:embed="rId13"/>
              <a:srcRect l="1745" t="45830" r="69054" b="35707"/>
              <a:stretch/>
            </p:blipFill>
            <p:spPr>
              <a:xfrm>
                <a:off x="5632260" y="5594308"/>
                <a:ext cx="539747" cy="269875"/>
              </a:xfrm>
              <a:prstGeom prst="rect">
                <a:avLst/>
              </a:prstGeom>
            </p:spPr>
          </p:pic>
          <p:sp>
            <p:nvSpPr>
              <p:cNvPr id="69" name="Text Box 20">
                <a:extLst>
                  <a:ext uri="{FF2B5EF4-FFF2-40B4-BE49-F238E27FC236}">
                    <a16:creationId xmlns:a16="http://schemas.microsoft.com/office/drawing/2014/main" id="{54294B35-63E7-8642-FB41-08168F06665E}"/>
                  </a:ext>
                </a:extLst>
              </p:cNvPr>
              <p:cNvSpPr txBox="1">
                <a:spLocks noChangeArrowheads="1"/>
              </p:cNvSpPr>
              <p:nvPr/>
            </p:nvSpPr>
            <p:spPr bwMode="auto">
              <a:xfrm>
                <a:off x="5641061" y="587518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グレージュ</a:t>
                </a:r>
                <a:endParaRPr lang="en-US" altLang="ja-JP" sz="500"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アッシュ柄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nvGrpSpPr>
            <p:cNvPr id="119" name="グループ化 118">
              <a:extLst>
                <a:ext uri="{FF2B5EF4-FFF2-40B4-BE49-F238E27FC236}">
                  <a16:creationId xmlns:a16="http://schemas.microsoft.com/office/drawing/2014/main" id="{4B4BB459-B25C-9829-1911-04DCA48877F7}"/>
                </a:ext>
              </a:extLst>
            </p:cNvPr>
            <p:cNvGrpSpPr/>
            <p:nvPr/>
          </p:nvGrpSpPr>
          <p:grpSpPr>
            <a:xfrm>
              <a:off x="6781932" y="5076775"/>
              <a:ext cx="542469" cy="357822"/>
              <a:chOff x="6781932" y="5076775"/>
              <a:chExt cx="542469" cy="357822"/>
            </a:xfrm>
          </p:grpSpPr>
          <p:pic>
            <p:nvPicPr>
              <p:cNvPr id="75" name="図 74">
                <a:extLst>
                  <a:ext uri="{FF2B5EF4-FFF2-40B4-BE49-F238E27FC236}">
                    <a16:creationId xmlns:a16="http://schemas.microsoft.com/office/drawing/2014/main" id="{5719C896-BEBC-939B-983E-9E7DBF2B897A}"/>
                  </a:ext>
                </a:extLst>
              </p:cNvPr>
              <p:cNvPicPr>
                <a:picLocks noChangeAspect="1"/>
              </p:cNvPicPr>
              <p:nvPr/>
            </p:nvPicPr>
            <p:blipFill rotWithShape="1">
              <a:blip r:embed="rId13"/>
              <a:srcRect l="35407" t="45178" r="35392" b="36359"/>
              <a:stretch/>
            </p:blipFill>
            <p:spPr>
              <a:xfrm>
                <a:off x="6781932" y="5076775"/>
                <a:ext cx="539747" cy="269875"/>
              </a:xfrm>
              <a:prstGeom prst="rect">
                <a:avLst/>
              </a:prstGeom>
            </p:spPr>
          </p:pic>
          <p:sp>
            <p:nvSpPr>
              <p:cNvPr id="70" name="Text Box 20">
                <a:extLst>
                  <a:ext uri="{FF2B5EF4-FFF2-40B4-BE49-F238E27FC236}">
                    <a16:creationId xmlns:a16="http://schemas.microsoft.com/office/drawing/2014/main" id="{0ACA75BF-ECFC-0E81-F2DF-CD25CACB1975}"/>
                  </a:ext>
                </a:extLst>
              </p:cNvPr>
              <p:cNvSpPr txBox="1">
                <a:spLocks noChangeArrowheads="1"/>
              </p:cNvSpPr>
              <p:nvPr/>
            </p:nvSpPr>
            <p:spPr bwMode="auto">
              <a:xfrm>
                <a:off x="6790601" y="535765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イデアオーク柄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nvGrpSpPr>
            <p:cNvPr id="115" name="グループ化 114">
              <a:extLst>
                <a:ext uri="{FF2B5EF4-FFF2-40B4-BE49-F238E27FC236}">
                  <a16:creationId xmlns:a16="http://schemas.microsoft.com/office/drawing/2014/main" id="{EBB3439A-F8F2-3D76-5FD4-4B199BA470E3}"/>
                </a:ext>
              </a:extLst>
            </p:cNvPr>
            <p:cNvGrpSpPr/>
            <p:nvPr/>
          </p:nvGrpSpPr>
          <p:grpSpPr>
            <a:xfrm>
              <a:off x="7360901" y="5077638"/>
              <a:ext cx="539747" cy="357822"/>
              <a:chOff x="5057776" y="5594308"/>
              <a:chExt cx="539747" cy="357822"/>
            </a:xfrm>
          </p:grpSpPr>
          <p:pic>
            <p:nvPicPr>
              <p:cNvPr id="76" name="図 75">
                <a:extLst>
                  <a:ext uri="{FF2B5EF4-FFF2-40B4-BE49-F238E27FC236}">
                    <a16:creationId xmlns:a16="http://schemas.microsoft.com/office/drawing/2014/main" id="{E40AD5FD-2B89-9814-C67F-CC45B5E11C19}"/>
                  </a:ext>
                </a:extLst>
              </p:cNvPr>
              <p:cNvPicPr>
                <a:picLocks noChangeAspect="1"/>
              </p:cNvPicPr>
              <p:nvPr/>
            </p:nvPicPr>
            <p:blipFill rotWithShape="1">
              <a:blip r:embed="rId13"/>
              <a:srcRect l="68866" t="46156" r="1933" b="35381"/>
              <a:stretch/>
            </p:blipFill>
            <p:spPr>
              <a:xfrm>
                <a:off x="5057776" y="5594308"/>
                <a:ext cx="539747" cy="269875"/>
              </a:xfrm>
              <a:prstGeom prst="rect">
                <a:avLst/>
              </a:prstGeom>
            </p:spPr>
          </p:pic>
          <p:sp>
            <p:nvSpPr>
              <p:cNvPr id="71" name="Text Box 20">
                <a:extLst>
                  <a:ext uri="{FF2B5EF4-FFF2-40B4-BE49-F238E27FC236}">
                    <a16:creationId xmlns:a16="http://schemas.microsoft.com/office/drawing/2014/main" id="{5F48DEB4-D2E1-61E1-267F-9E5A999C7801}"/>
                  </a:ext>
                </a:extLst>
              </p:cNvPr>
              <p:cNvSpPr txBox="1">
                <a:spLocks noChangeArrowheads="1"/>
              </p:cNvSpPr>
              <p:nvPr/>
            </p:nvSpPr>
            <p:spPr bwMode="auto">
              <a:xfrm>
                <a:off x="5060424" y="5875186"/>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メープル柄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nvGrpSpPr>
            <p:cNvPr id="77" name="グループ化 76">
              <a:extLst>
                <a:ext uri="{FF2B5EF4-FFF2-40B4-BE49-F238E27FC236}">
                  <a16:creationId xmlns:a16="http://schemas.microsoft.com/office/drawing/2014/main" id="{9540CA34-598B-8DAE-55BE-7A3C45F4F85B}"/>
                </a:ext>
              </a:extLst>
            </p:cNvPr>
            <p:cNvGrpSpPr/>
            <p:nvPr/>
          </p:nvGrpSpPr>
          <p:grpSpPr>
            <a:xfrm>
              <a:off x="6210636" y="5592073"/>
              <a:ext cx="1692462" cy="357828"/>
              <a:chOff x="5048250" y="5175249"/>
              <a:chExt cx="1692462" cy="357828"/>
            </a:xfrm>
          </p:grpSpPr>
          <p:grpSp>
            <p:nvGrpSpPr>
              <p:cNvPr id="78" name="グループ化 77">
                <a:extLst>
                  <a:ext uri="{FF2B5EF4-FFF2-40B4-BE49-F238E27FC236}">
                    <a16:creationId xmlns:a16="http://schemas.microsoft.com/office/drawing/2014/main" id="{F59DE747-19E9-3D47-60EA-82EEFDC4BA6C}"/>
                  </a:ext>
                </a:extLst>
              </p:cNvPr>
              <p:cNvGrpSpPr/>
              <p:nvPr/>
            </p:nvGrpSpPr>
            <p:grpSpPr>
              <a:xfrm>
                <a:off x="5048250" y="5175249"/>
                <a:ext cx="1692462" cy="269875"/>
                <a:chOff x="5092700" y="5184775"/>
                <a:chExt cx="1433624" cy="228601"/>
              </a:xfrm>
            </p:grpSpPr>
            <p:pic>
              <p:nvPicPr>
                <p:cNvPr id="82" name="図 81">
                  <a:extLst>
                    <a:ext uri="{FF2B5EF4-FFF2-40B4-BE49-F238E27FC236}">
                      <a16:creationId xmlns:a16="http://schemas.microsoft.com/office/drawing/2014/main" id="{43478B98-41EF-22EB-6A75-58363DA24262}"/>
                    </a:ext>
                  </a:extLst>
                </p:cNvPr>
                <p:cNvPicPr>
                  <a:picLocks noChangeAspect="1"/>
                </p:cNvPicPr>
                <p:nvPr/>
              </p:nvPicPr>
              <p:blipFill rotWithShape="1">
                <a:blip r:embed="rId13"/>
                <a:srcRect l="1745" t="74502" r="69054" b="7035"/>
                <a:stretch/>
              </p:blipFill>
              <p:spPr>
                <a:xfrm>
                  <a:off x="5092700" y="5184775"/>
                  <a:ext cx="457200" cy="228601"/>
                </a:xfrm>
                <a:prstGeom prst="rect">
                  <a:avLst/>
                </a:prstGeom>
              </p:spPr>
            </p:pic>
            <p:pic>
              <p:nvPicPr>
                <p:cNvPr id="83" name="図 82">
                  <a:extLst>
                    <a:ext uri="{FF2B5EF4-FFF2-40B4-BE49-F238E27FC236}">
                      <a16:creationId xmlns:a16="http://schemas.microsoft.com/office/drawing/2014/main" id="{5E9D0879-82DF-013C-22B4-01AB9260355B}"/>
                    </a:ext>
                  </a:extLst>
                </p:cNvPr>
                <p:cNvPicPr>
                  <a:picLocks noChangeAspect="1"/>
                </p:cNvPicPr>
                <p:nvPr/>
              </p:nvPicPr>
              <p:blipFill rotWithShape="1">
                <a:blip r:embed="rId13"/>
                <a:srcRect l="35407" t="73524" r="35392" b="8013"/>
                <a:stretch/>
              </p:blipFill>
              <p:spPr>
                <a:xfrm>
                  <a:off x="5580943" y="5184775"/>
                  <a:ext cx="457200" cy="228601"/>
                </a:xfrm>
                <a:prstGeom prst="rect">
                  <a:avLst/>
                </a:prstGeom>
              </p:spPr>
            </p:pic>
            <p:pic>
              <p:nvPicPr>
                <p:cNvPr id="84" name="図 83">
                  <a:extLst>
                    <a:ext uri="{FF2B5EF4-FFF2-40B4-BE49-F238E27FC236}">
                      <a16:creationId xmlns:a16="http://schemas.microsoft.com/office/drawing/2014/main" id="{AB7351A9-26FA-C9E0-B83D-A6BFFBD772FE}"/>
                    </a:ext>
                  </a:extLst>
                </p:cNvPr>
                <p:cNvPicPr>
                  <a:picLocks noChangeAspect="1"/>
                </p:cNvPicPr>
                <p:nvPr/>
              </p:nvPicPr>
              <p:blipFill rotWithShape="1">
                <a:blip r:embed="rId13"/>
                <a:srcRect l="68866" t="74502" r="1933" b="7035"/>
                <a:stretch/>
              </p:blipFill>
              <p:spPr>
                <a:xfrm>
                  <a:off x="6069124" y="5184775"/>
                  <a:ext cx="457200" cy="228601"/>
                </a:xfrm>
                <a:prstGeom prst="rect">
                  <a:avLst/>
                </a:prstGeom>
                <a:ln w="3175">
                  <a:solidFill>
                    <a:schemeClr val="tx1">
                      <a:lumMod val="65000"/>
                      <a:lumOff val="35000"/>
                    </a:schemeClr>
                  </a:solidFill>
                </a:ln>
              </p:spPr>
            </p:pic>
          </p:grpSp>
          <p:sp>
            <p:nvSpPr>
              <p:cNvPr id="79" name="Text Box 20">
                <a:extLst>
                  <a:ext uri="{FF2B5EF4-FFF2-40B4-BE49-F238E27FC236}">
                    <a16:creationId xmlns:a16="http://schemas.microsoft.com/office/drawing/2014/main" id="{36E1B431-25C0-4B56-55B5-2719625AE3CB}"/>
                  </a:ext>
                </a:extLst>
              </p:cNvPr>
              <p:cNvSpPr txBox="1">
                <a:spLocks noChangeArrowheads="1"/>
              </p:cNvSpPr>
              <p:nvPr/>
            </p:nvSpPr>
            <p:spPr bwMode="auto">
              <a:xfrm>
                <a:off x="5057051"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ホワイトオーク柄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80" name="Text Box 20">
                <a:extLst>
                  <a:ext uri="{FF2B5EF4-FFF2-40B4-BE49-F238E27FC236}">
                    <a16:creationId xmlns:a16="http://schemas.microsoft.com/office/drawing/2014/main" id="{EA5C98CD-DCC1-222A-2A8B-A02AABB4646B}"/>
                  </a:ext>
                </a:extLst>
              </p:cNvPr>
              <p:cNvSpPr txBox="1">
                <a:spLocks noChangeArrowheads="1"/>
              </p:cNvSpPr>
              <p:nvPr/>
            </p:nvSpPr>
            <p:spPr bwMode="auto">
              <a:xfrm>
                <a:off x="56333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ホワイトアッシュ柄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81" name="Text Box 20">
                <a:extLst>
                  <a:ext uri="{FF2B5EF4-FFF2-40B4-BE49-F238E27FC236}">
                    <a16:creationId xmlns:a16="http://schemas.microsoft.com/office/drawing/2014/main" id="{BB4F7935-2B4F-C41F-F20A-D29A6285B4AD}"/>
                  </a:ext>
                </a:extLst>
              </p:cNvPr>
              <p:cNvSpPr txBox="1">
                <a:spLocks noChangeArrowheads="1"/>
              </p:cNvSpPr>
              <p:nvPr/>
            </p:nvSpPr>
            <p:spPr bwMode="auto">
              <a:xfrm>
                <a:off x="6203614" y="5456133"/>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err="1">
                    <a:solidFill>
                      <a:prstClr val="black"/>
                    </a:solidFill>
                    <a:latin typeface="ＭＳ Ｐゴシック" panose="020B0600070205080204" pitchFamily="50" charset="-128"/>
                    <a:ea typeface="ＭＳ Ｐゴシック" panose="020B0600070205080204" pitchFamily="50" charset="-128"/>
                  </a:rPr>
                  <a:t>しっ</a:t>
                </a:r>
                <a:r>
                  <a:rPr lang="ja-JP" altLang="en-US" sz="500" dirty="0">
                    <a:solidFill>
                      <a:prstClr val="black"/>
                    </a:solidFill>
                    <a:latin typeface="ＭＳ Ｐゴシック" panose="020B0600070205080204" pitchFamily="50" charset="-128"/>
                    <a:ea typeface="ＭＳ Ｐゴシック" panose="020B0600070205080204" pitchFamily="50" charset="-128"/>
                  </a:rPr>
                  <a:t>くいホワイト柄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grpSp>
        <p:grpSp>
          <p:nvGrpSpPr>
            <p:cNvPr id="114" name="グループ化 113">
              <a:extLst>
                <a:ext uri="{FF2B5EF4-FFF2-40B4-BE49-F238E27FC236}">
                  <a16:creationId xmlns:a16="http://schemas.microsoft.com/office/drawing/2014/main" id="{53F18429-1D1C-996B-5E4F-45A81BB19750}"/>
                </a:ext>
              </a:extLst>
            </p:cNvPr>
            <p:cNvGrpSpPr/>
            <p:nvPr/>
          </p:nvGrpSpPr>
          <p:grpSpPr>
            <a:xfrm>
              <a:off x="8593422" y="5117557"/>
              <a:ext cx="1091336" cy="400691"/>
              <a:chOff x="8592029" y="5589870"/>
              <a:chExt cx="1091336" cy="400691"/>
            </a:xfrm>
          </p:grpSpPr>
          <p:grpSp>
            <p:nvGrpSpPr>
              <p:cNvPr id="112" name="グループ化 111">
                <a:extLst>
                  <a:ext uri="{FF2B5EF4-FFF2-40B4-BE49-F238E27FC236}">
                    <a16:creationId xmlns:a16="http://schemas.microsoft.com/office/drawing/2014/main" id="{131839D3-5AF0-B17B-364A-7AFD676E5C7D}"/>
                  </a:ext>
                </a:extLst>
              </p:cNvPr>
              <p:cNvGrpSpPr/>
              <p:nvPr/>
            </p:nvGrpSpPr>
            <p:grpSpPr>
              <a:xfrm>
                <a:off x="8592029" y="5589870"/>
                <a:ext cx="533951" cy="400691"/>
                <a:chOff x="8592029" y="5589870"/>
                <a:chExt cx="533951" cy="400691"/>
              </a:xfrm>
            </p:grpSpPr>
            <p:pic>
              <p:nvPicPr>
                <p:cNvPr id="86" name="図 85">
                  <a:extLst>
                    <a:ext uri="{FF2B5EF4-FFF2-40B4-BE49-F238E27FC236}">
                      <a16:creationId xmlns:a16="http://schemas.microsoft.com/office/drawing/2014/main" id="{1F7F1CCF-62D9-CBED-6F9C-A405B477B92F}"/>
                    </a:ext>
                  </a:extLst>
                </p:cNvPr>
                <p:cNvPicPr>
                  <a:picLocks noChangeAspect="1"/>
                </p:cNvPicPr>
                <p:nvPr/>
              </p:nvPicPr>
              <p:blipFill rotWithShape="1">
                <a:blip r:embed="rId14"/>
                <a:srcRect l="2658" t="18674" r="68562" b="56770"/>
                <a:stretch/>
              </p:blipFill>
              <p:spPr>
                <a:xfrm>
                  <a:off x="8592029" y="5589870"/>
                  <a:ext cx="523875" cy="323851"/>
                </a:xfrm>
                <a:prstGeom prst="rect">
                  <a:avLst/>
                </a:prstGeom>
              </p:spPr>
            </p:pic>
            <p:sp>
              <p:nvSpPr>
                <p:cNvPr id="88" name="Text Box 20">
                  <a:extLst>
                    <a:ext uri="{FF2B5EF4-FFF2-40B4-BE49-F238E27FC236}">
                      <a16:creationId xmlns:a16="http://schemas.microsoft.com/office/drawing/2014/main" id="{F0368B22-E976-5B47-EEA6-A8A19986CB33}"/>
                    </a:ext>
                  </a:extLst>
                </p:cNvPr>
                <p:cNvSpPr txBox="1">
                  <a:spLocks noChangeArrowheads="1"/>
                </p:cNvSpPr>
                <p:nvPr/>
              </p:nvSpPr>
              <p:spPr bwMode="auto">
                <a:xfrm>
                  <a:off x="8592180" y="5913617"/>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ソイルブラック柄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nvGrpSpPr>
              <p:cNvPr id="113" name="グループ化 112">
                <a:extLst>
                  <a:ext uri="{FF2B5EF4-FFF2-40B4-BE49-F238E27FC236}">
                    <a16:creationId xmlns:a16="http://schemas.microsoft.com/office/drawing/2014/main" id="{B5037E5A-469F-06C7-DD38-B0598212357D}"/>
                  </a:ext>
                </a:extLst>
              </p:cNvPr>
              <p:cNvGrpSpPr/>
              <p:nvPr/>
            </p:nvGrpSpPr>
            <p:grpSpPr>
              <a:xfrm>
                <a:off x="9149565" y="5589870"/>
                <a:ext cx="533800" cy="400691"/>
                <a:chOff x="9149565" y="5589870"/>
                <a:chExt cx="533800" cy="400691"/>
              </a:xfrm>
            </p:grpSpPr>
            <p:pic>
              <p:nvPicPr>
                <p:cNvPr id="87" name="図 86">
                  <a:extLst>
                    <a:ext uri="{FF2B5EF4-FFF2-40B4-BE49-F238E27FC236}">
                      <a16:creationId xmlns:a16="http://schemas.microsoft.com/office/drawing/2014/main" id="{611FC4C5-8222-9689-4F4F-EDD39910F82A}"/>
                    </a:ext>
                  </a:extLst>
                </p:cNvPr>
                <p:cNvPicPr>
                  <a:picLocks noChangeAspect="1"/>
                </p:cNvPicPr>
                <p:nvPr/>
              </p:nvPicPr>
              <p:blipFill rotWithShape="1">
                <a:blip r:embed="rId14"/>
                <a:srcRect l="35886" t="18674" r="35334" b="56770"/>
                <a:stretch/>
              </p:blipFill>
              <p:spPr>
                <a:xfrm>
                  <a:off x="9154328" y="5589870"/>
                  <a:ext cx="523875" cy="323851"/>
                </a:xfrm>
                <a:prstGeom prst="rect">
                  <a:avLst/>
                </a:prstGeom>
              </p:spPr>
            </p:pic>
            <p:sp>
              <p:nvSpPr>
                <p:cNvPr id="89" name="Text Box 20">
                  <a:extLst>
                    <a:ext uri="{FF2B5EF4-FFF2-40B4-BE49-F238E27FC236}">
                      <a16:creationId xmlns:a16="http://schemas.microsoft.com/office/drawing/2014/main" id="{603DD2A9-85F1-E72A-66BA-8C34265FA47D}"/>
                    </a:ext>
                  </a:extLst>
                </p:cNvPr>
                <p:cNvSpPr txBox="1">
                  <a:spLocks noChangeArrowheads="1"/>
                </p:cNvSpPr>
                <p:nvPr/>
              </p:nvSpPr>
              <p:spPr bwMode="auto">
                <a:xfrm>
                  <a:off x="9149565" y="5913617"/>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latin typeface="ＭＳ Ｐゴシック" panose="020B0600070205080204" pitchFamily="50" charset="-128"/>
                      <a:ea typeface="ＭＳ Ｐゴシック" panose="020B0600070205080204" pitchFamily="50" charset="-128"/>
                    </a:rPr>
                    <a:t>パールグレー柄</a:t>
                  </a:r>
                  <a:endParaRPr lang="ja-JP" altLang="en-US" sz="500" kern="0" dirty="0">
                    <a:latin typeface="ＭＳ Ｐゴシック" panose="020B0600070205080204" pitchFamily="50" charset="-128"/>
                    <a:ea typeface="ＭＳ Ｐゴシック" panose="020B0600070205080204" pitchFamily="50" charset="-128"/>
                  </a:endParaRPr>
                </a:p>
              </p:txBody>
            </p:sp>
          </p:grpSp>
        </p:grpSp>
        <p:grpSp>
          <p:nvGrpSpPr>
            <p:cNvPr id="111" name="グループ化 110">
              <a:extLst>
                <a:ext uri="{FF2B5EF4-FFF2-40B4-BE49-F238E27FC236}">
                  <a16:creationId xmlns:a16="http://schemas.microsoft.com/office/drawing/2014/main" id="{AEB2B5BB-9D6F-B1B4-B8B7-955F688487BD}"/>
                </a:ext>
              </a:extLst>
            </p:cNvPr>
            <p:cNvGrpSpPr/>
            <p:nvPr/>
          </p:nvGrpSpPr>
          <p:grpSpPr>
            <a:xfrm>
              <a:off x="5067938" y="6133396"/>
              <a:ext cx="2240757" cy="473675"/>
              <a:chOff x="7397716" y="5075943"/>
              <a:chExt cx="2240757" cy="473675"/>
            </a:xfrm>
          </p:grpSpPr>
          <p:grpSp>
            <p:nvGrpSpPr>
              <p:cNvPr id="91" name="グループ化 90">
                <a:extLst>
                  <a:ext uri="{FF2B5EF4-FFF2-40B4-BE49-F238E27FC236}">
                    <a16:creationId xmlns:a16="http://schemas.microsoft.com/office/drawing/2014/main" id="{15C887D3-7B38-A4A7-50B6-BAA481407C15}"/>
                  </a:ext>
                </a:extLst>
              </p:cNvPr>
              <p:cNvGrpSpPr/>
              <p:nvPr/>
            </p:nvGrpSpPr>
            <p:grpSpPr>
              <a:xfrm>
                <a:off x="7397716" y="5075943"/>
                <a:ext cx="2240757" cy="473675"/>
                <a:chOff x="6838950" y="5204609"/>
                <a:chExt cx="2240757" cy="473675"/>
              </a:xfrm>
            </p:grpSpPr>
            <p:pic>
              <p:nvPicPr>
                <p:cNvPr id="93" name="図 92">
                  <a:extLst>
                    <a:ext uri="{FF2B5EF4-FFF2-40B4-BE49-F238E27FC236}">
                      <a16:creationId xmlns:a16="http://schemas.microsoft.com/office/drawing/2014/main" id="{82F7328F-E880-42B0-FC4C-E61101E29BC7}"/>
                    </a:ext>
                  </a:extLst>
                </p:cNvPr>
                <p:cNvPicPr>
                  <a:picLocks noChangeAspect="1"/>
                </p:cNvPicPr>
                <p:nvPr/>
              </p:nvPicPr>
              <p:blipFill rotWithShape="1">
                <a:blip r:embed="rId15"/>
                <a:srcRect l="1936" t="19630" r="69443" b="56254"/>
                <a:stretch/>
              </p:blipFill>
              <p:spPr>
                <a:xfrm>
                  <a:off x="6838950" y="5204609"/>
                  <a:ext cx="533400" cy="315129"/>
                </a:xfrm>
                <a:prstGeom prst="rect">
                  <a:avLst/>
                </a:prstGeom>
              </p:spPr>
            </p:pic>
            <p:pic>
              <p:nvPicPr>
                <p:cNvPr id="94" name="図 93">
                  <a:extLst>
                    <a:ext uri="{FF2B5EF4-FFF2-40B4-BE49-F238E27FC236}">
                      <a16:creationId xmlns:a16="http://schemas.microsoft.com/office/drawing/2014/main" id="{D9B3722A-3CE6-8B3B-1E55-69433A7412F2}"/>
                    </a:ext>
                  </a:extLst>
                </p:cNvPr>
                <p:cNvPicPr>
                  <a:picLocks noChangeAspect="1"/>
                </p:cNvPicPr>
                <p:nvPr/>
              </p:nvPicPr>
              <p:blipFill rotWithShape="1">
                <a:blip r:embed="rId15"/>
                <a:srcRect l="35412" t="19630" r="35967" b="56254"/>
                <a:stretch/>
              </p:blipFill>
              <p:spPr>
                <a:xfrm>
                  <a:off x="7410798" y="5204609"/>
                  <a:ext cx="533400" cy="315129"/>
                </a:xfrm>
                <a:prstGeom prst="rect">
                  <a:avLst/>
                </a:prstGeom>
              </p:spPr>
            </p:pic>
            <p:pic>
              <p:nvPicPr>
                <p:cNvPr id="95" name="図 94">
                  <a:extLst>
                    <a:ext uri="{FF2B5EF4-FFF2-40B4-BE49-F238E27FC236}">
                      <a16:creationId xmlns:a16="http://schemas.microsoft.com/office/drawing/2014/main" id="{F941889D-574F-D74D-C06D-C9B282827E75}"/>
                    </a:ext>
                  </a:extLst>
                </p:cNvPr>
                <p:cNvPicPr>
                  <a:picLocks noChangeAspect="1"/>
                </p:cNvPicPr>
                <p:nvPr/>
              </p:nvPicPr>
              <p:blipFill rotWithShape="1">
                <a:blip r:embed="rId15"/>
                <a:srcRect l="67866" t="19630" r="3513" b="56254"/>
                <a:stretch/>
              </p:blipFill>
              <p:spPr>
                <a:xfrm>
                  <a:off x="7977336" y="5204609"/>
                  <a:ext cx="533400" cy="315129"/>
                </a:xfrm>
                <a:prstGeom prst="rect">
                  <a:avLst/>
                </a:prstGeom>
              </p:spPr>
            </p:pic>
            <p:sp>
              <p:nvSpPr>
                <p:cNvPr id="96" name="Text Box 20">
                  <a:extLst>
                    <a:ext uri="{FF2B5EF4-FFF2-40B4-BE49-F238E27FC236}">
                      <a16:creationId xmlns:a16="http://schemas.microsoft.com/office/drawing/2014/main" id="{421F84E4-9AD9-15C5-4DBA-552B234F3A75}"/>
                    </a:ext>
                  </a:extLst>
                </p:cNvPr>
                <p:cNvSpPr txBox="1">
                  <a:spLocks noChangeArrowheads="1"/>
                </p:cNvSpPr>
                <p:nvPr/>
              </p:nvSpPr>
              <p:spPr bwMode="auto">
                <a:xfrm>
                  <a:off x="6847751" y="552439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ブラック</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97" name="Text Box 20">
                  <a:extLst>
                    <a:ext uri="{FF2B5EF4-FFF2-40B4-BE49-F238E27FC236}">
                      <a16:creationId xmlns:a16="http://schemas.microsoft.com/office/drawing/2014/main" id="{B0069BC8-9FCC-AC42-3B27-BC0A5545595C}"/>
                    </a:ext>
                  </a:extLst>
                </p:cNvPr>
                <p:cNvSpPr txBox="1">
                  <a:spLocks noChangeArrowheads="1"/>
                </p:cNvSpPr>
                <p:nvPr/>
              </p:nvSpPr>
              <p:spPr bwMode="auto">
                <a:xfrm>
                  <a:off x="7422987" y="552439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ネイビー</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101" name="Text Box 20">
                  <a:extLst>
                    <a:ext uri="{FF2B5EF4-FFF2-40B4-BE49-F238E27FC236}">
                      <a16:creationId xmlns:a16="http://schemas.microsoft.com/office/drawing/2014/main" id="{9F6B88EE-2EEB-76FA-4300-DD2AF8C94B64}"/>
                    </a:ext>
                  </a:extLst>
                </p:cNvPr>
                <p:cNvSpPr txBox="1">
                  <a:spLocks noChangeArrowheads="1"/>
                </p:cNvSpPr>
                <p:nvPr/>
              </p:nvSpPr>
              <p:spPr bwMode="auto">
                <a:xfrm>
                  <a:off x="7991625" y="552439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ブルーグレー</a:t>
                  </a:r>
                  <a:endParaRPr lang="en-US" altLang="ja-JP" sz="500" dirty="0">
                    <a:solidFill>
                      <a:prstClr val="black"/>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prstClr val="black"/>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000000"/>
                    </a:solidFill>
                    <a:latin typeface="ＭＳ Ｐゴシック" panose="020B0600070205080204" pitchFamily="50" charset="-128"/>
                    <a:ea typeface="ＭＳ Ｐゴシック" panose="020B0600070205080204" pitchFamily="50" charset="-128"/>
                  </a:endParaRPr>
                </a:p>
              </p:txBody>
            </p:sp>
            <p:sp>
              <p:nvSpPr>
                <p:cNvPr id="102" name="Text Box 20">
                  <a:extLst>
                    <a:ext uri="{FF2B5EF4-FFF2-40B4-BE49-F238E27FC236}">
                      <a16:creationId xmlns:a16="http://schemas.microsoft.com/office/drawing/2014/main" id="{688AC43D-985E-F1B8-B731-A760E7D5297B}"/>
                    </a:ext>
                  </a:extLst>
                </p:cNvPr>
                <p:cNvSpPr txBox="1">
                  <a:spLocks noChangeArrowheads="1"/>
                </p:cNvSpPr>
                <p:nvPr/>
              </p:nvSpPr>
              <p:spPr bwMode="auto">
                <a:xfrm>
                  <a:off x="8545907" y="552439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ペールグリーン</a:t>
                  </a:r>
                  <a:endParaRPr lang="en-US" altLang="ja-JP" sz="500" dirty="0">
                    <a:solidFill>
                      <a:srgbClr val="FF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grpSp>
          <p:pic>
            <p:nvPicPr>
              <p:cNvPr id="92" name="図 91">
                <a:extLst>
                  <a:ext uri="{FF2B5EF4-FFF2-40B4-BE49-F238E27FC236}">
                    <a16:creationId xmlns:a16="http://schemas.microsoft.com/office/drawing/2014/main" id="{EA680546-31D4-F550-E363-B1E13F9A1EED}"/>
                  </a:ext>
                </a:extLst>
              </p:cNvPr>
              <p:cNvPicPr>
                <a:picLocks noChangeAspect="1"/>
              </p:cNvPicPr>
              <p:nvPr/>
            </p:nvPicPr>
            <p:blipFill>
              <a:blip r:embed="rId16"/>
              <a:srcRect l="9252" r="9819"/>
              <a:stretch>
                <a:fillRect/>
              </a:stretch>
            </p:blipFill>
            <p:spPr>
              <a:xfrm>
                <a:off x="9122521" y="5080134"/>
                <a:ext cx="515952" cy="305734"/>
              </a:xfrm>
              <a:prstGeom prst="rect">
                <a:avLst/>
              </a:prstGeom>
            </p:spPr>
          </p:pic>
        </p:grpSp>
        <p:sp>
          <p:nvSpPr>
            <p:cNvPr id="108" name="Text Box 291">
              <a:extLst>
                <a:ext uri="{FF2B5EF4-FFF2-40B4-BE49-F238E27FC236}">
                  <a16:creationId xmlns:a16="http://schemas.microsoft.com/office/drawing/2014/main" id="{B7BAE10D-7077-E640-368D-CD54264B6CE8}"/>
                </a:ext>
              </a:extLst>
            </p:cNvPr>
            <p:cNvSpPr txBox="1">
              <a:spLocks noChangeArrowheads="1"/>
            </p:cNvSpPr>
            <p:nvPr/>
          </p:nvSpPr>
          <p:spPr bwMode="auto">
            <a:xfrm>
              <a:off x="8575260" y="4936598"/>
              <a:ext cx="1125258" cy="10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ja-JP" altLang="en-US" sz="700" b="1" dirty="0">
                  <a:solidFill>
                    <a:srgbClr val="000000"/>
                  </a:solidFill>
                  <a:latin typeface="ＭＳ Ｐゴシック" panose="020B0600070205080204" pitchFamily="50" charset="-128"/>
                  <a:ea typeface="ＭＳ Ｐゴシック" panose="020B0600070205080204" pitchFamily="50" charset="-128"/>
                </a:rPr>
                <a:t>セレクトカラー</a:t>
              </a:r>
            </a:p>
          </p:txBody>
        </p:sp>
        <p:grpSp>
          <p:nvGrpSpPr>
            <p:cNvPr id="117" name="グループ化 116">
              <a:extLst>
                <a:ext uri="{FF2B5EF4-FFF2-40B4-BE49-F238E27FC236}">
                  <a16:creationId xmlns:a16="http://schemas.microsoft.com/office/drawing/2014/main" id="{218FB8D9-BAF8-7D8E-B6BE-6CC57864F44D}"/>
                </a:ext>
              </a:extLst>
            </p:cNvPr>
            <p:cNvGrpSpPr/>
            <p:nvPr/>
          </p:nvGrpSpPr>
          <p:grpSpPr>
            <a:xfrm>
              <a:off x="5057051" y="5598349"/>
              <a:ext cx="554699" cy="430725"/>
              <a:chOff x="6195613" y="5598349"/>
              <a:chExt cx="554699" cy="430725"/>
            </a:xfrm>
          </p:grpSpPr>
          <p:sp>
            <p:nvSpPr>
              <p:cNvPr id="72" name="Text Box 20">
                <a:extLst>
                  <a:ext uri="{FF2B5EF4-FFF2-40B4-BE49-F238E27FC236}">
                    <a16:creationId xmlns:a16="http://schemas.microsoft.com/office/drawing/2014/main" id="{22F10E2B-26C4-421C-B309-A6277843E1A4}"/>
                  </a:ext>
                </a:extLst>
              </p:cNvPr>
              <p:cNvSpPr txBox="1">
                <a:spLocks noChangeArrowheads="1"/>
              </p:cNvSpPr>
              <p:nvPr/>
            </p:nvSpPr>
            <p:spPr bwMode="auto">
              <a:xfrm>
                <a:off x="6195613" y="5875186"/>
                <a:ext cx="533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グレージュ</a:t>
                </a:r>
                <a:endParaRPr lang="en-US" altLang="ja-JP" sz="500" dirty="0">
                  <a:solidFill>
                    <a:srgbClr val="FF0000"/>
                  </a:solidFill>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オーク柄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pic>
            <p:nvPicPr>
              <p:cNvPr id="109" name="図 108">
                <a:extLst>
                  <a:ext uri="{FF2B5EF4-FFF2-40B4-BE49-F238E27FC236}">
                    <a16:creationId xmlns:a16="http://schemas.microsoft.com/office/drawing/2014/main" id="{373F9065-BA02-1E8D-EF11-18973573B7E9}"/>
                  </a:ext>
                </a:extLst>
              </p:cNvPr>
              <p:cNvPicPr>
                <a:picLocks noChangeAspect="1"/>
              </p:cNvPicPr>
              <p:nvPr/>
            </p:nvPicPr>
            <p:blipFill>
              <a:blip r:embed="rId17"/>
              <a:srcRect r="1785"/>
              <a:stretch>
                <a:fillRect/>
              </a:stretch>
            </p:blipFill>
            <p:spPr>
              <a:xfrm>
                <a:off x="6197261" y="5598349"/>
                <a:ext cx="553051" cy="265038"/>
              </a:xfrm>
              <a:prstGeom prst="rect">
                <a:avLst/>
              </a:prstGeom>
            </p:spPr>
          </p:pic>
        </p:grpSp>
        <p:grpSp>
          <p:nvGrpSpPr>
            <p:cNvPr id="118" name="グループ化 117">
              <a:extLst>
                <a:ext uri="{FF2B5EF4-FFF2-40B4-BE49-F238E27FC236}">
                  <a16:creationId xmlns:a16="http://schemas.microsoft.com/office/drawing/2014/main" id="{D263671B-73F5-9514-978F-D254975C8B8C}"/>
                </a:ext>
              </a:extLst>
            </p:cNvPr>
            <p:cNvGrpSpPr/>
            <p:nvPr/>
          </p:nvGrpSpPr>
          <p:grpSpPr>
            <a:xfrm>
              <a:off x="5656752" y="5598349"/>
              <a:ext cx="533800" cy="353781"/>
              <a:chOff x="6795314" y="5598349"/>
              <a:chExt cx="533800" cy="353781"/>
            </a:xfrm>
          </p:grpSpPr>
          <p:sp>
            <p:nvSpPr>
              <p:cNvPr id="73" name="Text Box 20">
                <a:extLst>
                  <a:ext uri="{FF2B5EF4-FFF2-40B4-BE49-F238E27FC236}">
                    <a16:creationId xmlns:a16="http://schemas.microsoft.com/office/drawing/2014/main" id="{301F4975-9FEF-F2B9-0810-454FDCAF13AE}"/>
                  </a:ext>
                </a:extLst>
              </p:cNvPr>
              <p:cNvSpPr txBox="1">
                <a:spLocks noChangeArrowheads="1"/>
              </p:cNvSpPr>
              <p:nvPr/>
            </p:nvSpPr>
            <p:spPr bwMode="auto">
              <a:xfrm>
                <a:off x="6795314" y="5875186"/>
                <a:ext cx="533800"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947738" eaLnBrk="0" hangingPunct="0">
                  <a:defRPr kumimoji="1" sz="600">
                    <a:solidFill>
                      <a:schemeClr val="tx1"/>
                    </a:solidFill>
                    <a:latin typeface="Arial" charset="0"/>
                    <a:ea typeface="ＭＳ Ｐゴシック" charset="-128"/>
                  </a:defRPr>
                </a:lvl1pPr>
                <a:lvl2pPr marL="742950" indent="-285750" defTabSz="947738" eaLnBrk="0" hangingPunct="0">
                  <a:defRPr kumimoji="1" sz="600">
                    <a:solidFill>
                      <a:schemeClr val="tx1"/>
                    </a:solidFill>
                    <a:latin typeface="Arial" charset="0"/>
                    <a:ea typeface="ＭＳ Ｐゴシック" charset="-128"/>
                  </a:defRPr>
                </a:lvl2pPr>
                <a:lvl3pPr marL="1143000" indent="-228600" defTabSz="947738" eaLnBrk="0" hangingPunct="0">
                  <a:defRPr kumimoji="1" sz="600">
                    <a:solidFill>
                      <a:schemeClr val="tx1"/>
                    </a:solidFill>
                    <a:latin typeface="Arial" charset="0"/>
                    <a:ea typeface="ＭＳ Ｐゴシック" charset="-128"/>
                  </a:defRPr>
                </a:lvl3pPr>
                <a:lvl4pPr marL="1600200" indent="-228600" defTabSz="947738" eaLnBrk="0" hangingPunct="0">
                  <a:defRPr kumimoji="1" sz="600">
                    <a:solidFill>
                      <a:schemeClr val="tx1"/>
                    </a:solidFill>
                    <a:latin typeface="Arial" charset="0"/>
                    <a:ea typeface="ＭＳ Ｐゴシック" charset="-128"/>
                  </a:defRPr>
                </a:lvl4pPr>
                <a:lvl5pPr marL="2057400" indent="-228600" defTabSz="947738" eaLnBrk="0" hangingPunct="0">
                  <a:defRPr kumimoji="1" sz="600">
                    <a:solidFill>
                      <a:schemeClr val="tx1"/>
                    </a:solidFill>
                    <a:latin typeface="Arial" charset="0"/>
                    <a:ea typeface="ＭＳ Ｐゴシック" charset="-128"/>
                  </a:defRPr>
                </a:lvl5pPr>
                <a:lvl6pPr marL="2514600" indent="-228600" defTabSz="947738"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947738"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947738"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947738"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defRPr/>
                </a:pPr>
                <a:r>
                  <a:rPr lang="ja-JP" altLang="en-US" sz="500" dirty="0">
                    <a:solidFill>
                      <a:srgbClr val="FF0000"/>
                    </a:solidFill>
                    <a:latin typeface="ＭＳ Ｐゴシック" panose="020B0600070205080204" pitchFamily="50" charset="-128"/>
                    <a:ea typeface="ＭＳ Ｐゴシック" panose="020B0600070205080204" pitchFamily="50" charset="-128"/>
                  </a:rPr>
                  <a:t>ラピスグレー柄</a:t>
                </a:r>
                <a:endParaRPr lang="ja-JP" altLang="en-US" sz="500" kern="0" dirty="0">
                  <a:solidFill>
                    <a:srgbClr val="FF0000"/>
                  </a:solidFill>
                  <a:latin typeface="ＭＳ Ｐゴシック" panose="020B0600070205080204" pitchFamily="50" charset="-128"/>
                  <a:ea typeface="ＭＳ Ｐゴシック" panose="020B0600070205080204" pitchFamily="50" charset="-128"/>
                </a:endParaRPr>
              </a:p>
            </p:txBody>
          </p:sp>
          <p:pic>
            <p:nvPicPr>
              <p:cNvPr id="110" name="図 109">
                <a:extLst>
                  <a:ext uri="{FF2B5EF4-FFF2-40B4-BE49-F238E27FC236}">
                    <a16:creationId xmlns:a16="http://schemas.microsoft.com/office/drawing/2014/main" id="{F1745731-1A21-2B17-93D6-5F9FDC331308}"/>
                  </a:ext>
                </a:extLst>
              </p:cNvPr>
              <p:cNvPicPr>
                <a:picLocks noChangeAspect="1"/>
              </p:cNvPicPr>
              <p:nvPr/>
            </p:nvPicPr>
            <p:blipFill>
              <a:blip r:embed="rId18"/>
              <a:srcRect r="5566"/>
              <a:stretch>
                <a:fillRect/>
              </a:stretch>
            </p:blipFill>
            <p:spPr>
              <a:xfrm>
                <a:off x="6795314" y="5598349"/>
                <a:ext cx="522267" cy="265038"/>
              </a:xfrm>
              <a:prstGeom prst="rect">
                <a:avLst/>
              </a:prstGeom>
            </p:spPr>
          </p:pic>
        </p:grpSp>
      </p:grpSp>
      <p:pic>
        <p:nvPicPr>
          <p:cNvPr id="124" name="図 123">
            <a:extLst>
              <a:ext uri="{FF2B5EF4-FFF2-40B4-BE49-F238E27FC236}">
                <a16:creationId xmlns:a16="http://schemas.microsoft.com/office/drawing/2014/main" id="{E65100F0-5D01-9E6A-858B-84D2143B6300}"/>
              </a:ext>
            </a:extLst>
          </p:cNvPr>
          <p:cNvPicPr>
            <a:picLocks noChangeAspect="1"/>
          </p:cNvPicPr>
          <p:nvPr/>
        </p:nvPicPr>
        <p:blipFill rotWithShape="1">
          <a:blip r:embed="rId19">
            <a:extLst>
              <a:ext uri="{28A0092B-C50C-407E-A947-70E740481C1C}">
                <a14:useLocalDpi xmlns:a14="http://schemas.microsoft.com/office/drawing/2010/main" val="0"/>
              </a:ext>
            </a:extLst>
          </a:blip>
          <a:srcRect b="58152"/>
          <a:stretch/>
        </p:blipFill>
        <p:spPr>
          <a:xfrm>
            <a:off x="273050" y="835675"/>
            <a:ext cx="1399639" cy="338906"/>
          </a:xfrm>
          <a:prstGeom prst="rect">
            <a:avLst/>
          </a:prstGeom>
        </p:spPr>
      </p:pic>
      <p:grpSp>
        <p:nvGrpSpPr>
          <p:cNvPr id="320" name="グループ化 319">
            <a:extLst>
              <a:ext uri="{FF2B5EF4-FFF2-40B4-BE49-F238E27FC236}">
                <a16:creationId xmlns:a16="http://schemas.microsoft.com/office/drawing/2014/main" id="{557C2AB4-9AE7-FB35-DECF-63E6FC1327F2}"/>
              </a:ext>
            </a:extLst>
          </p:cNvPr>
          <p:cNvGrpSpPr/>
          <p:nvPr/>
        </p:nvGrpSpPr>
        <p:grpSpPr>
          <a:xfrm>
            <a:off x="3376759" y="721567"/>
            <a:ext cx="6529241" cy="3960000"/>
            <a:chOff x="3376759" y="692992"/>
            <a:chExt cx="6529241" cy="3960000"/>
          </a:xfrm>
        </p:grpSpPr>
        <p:sp>
          <p:nvSpPr>
            <p:cNvPr id="9" name="Rectangle 14"/>
            <p:cNvSpPr>
              <a:spLocks noChangeArrowheads="1"/>
            </p:cNvSpPr>
            <p:nvPr/>
          </p:nvSpPr>
          <p:spPr bwMode="auto">
            <a:xfrm>
              <a:off x="3376759" y="692992"/>
              <a:ext cx="6384432" cy="3960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127" name="Rectangle 84">
              <a:extLst>
                <a:ext uri="{FF2B5EF4-FFF2-40B4-BE49-F238E27FC236}">
                  <a16:creationId xmlns:a16="http://schemas.microsoft.com/office/drawing/2014/main" id="{1C5C2151-1ADB-1217-1883-94FEE5FA9748}"/>
                </a:ext>
              </a:extLst>
            </p:cNvPr>
            <p:cNvSpPr>
              <a:spLocks noChangeArrowheads="1"/>
            </p:cNvSpPr>
            <p:nvPr/>
          </p:nvSpPr>
          <p:spPr bwMode="auto">
            <a:xfrm>
              <a:off x="3376759" y="695150"/>
              <a:ext cx="6405313" cy="119796"/>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開き戸／上吊り引戸／Ｙ戸車引戸　デザインバリエーション</a:t>
              </a:r>
            </a:p>
          </p:txBody>
        </p:sp>
        <p:grpSp>
          <p:nvGrpSpPr>
            <p:cNvPr id="318" name="グループ化 317">
              <a:extLst>
                <a:ext uri="{FF2B5EF4-FFF2-40B4-BE49-F238E27FC236}">
                  <a16:creationId xmlns:a16="http://schemas.microsoft.com/office/drawing/2014/main" id="{6ECA9A03-745B-2FA7-2871-98E4E91B4931}"/>
                </a:ext>
              </a:extLst>
            </p:cNvPr>
            <p:cNvGrpSpPr/>
            <p:nvPr/>
          </p:nvGrpSpPr>
          <p:grpSpPr>
            <a:xfrm>
              <a:off x="3435697" y="895215"/>
              <a:ext cx="6470303" cy="3664294"/>
              <a:chOff x="10229220" y="875251"/>
              <a:chExt cx="6739841" cy="3816940"/>
            </a:xfrm>
          </p:grpSpPr>
          <p:sp>
            <p:nvSpPr>
              <p:cNvPr id="128" name="Text Box 291">
                <a:extLst>
                  <a:ext uri="{FF2B5EF4-FFF2-40B4-BE49-F238E27FC236}">
                    <a16:creationId xmlns:a16="http://schemas.microsoft.com/office/drawing/2014/main" id="{20301167-B1F7-3C1F-9A96-211AFE0246B8}"/>
                  </a:ext>
                </a:extLst>
              </p:cNvPr>
              <p:cNvSpPr txBox="1">
                <a:spLocks noChangeArrowheads="1"/>
              </p:cNvSpPr>
              <p:nvPr/>
            </p:nvSpPr>
            <p:spPr bwMode="auto">
              <a:xfrm>
                <a:off x="12445651" y="879665"/>
                <a:ext cx="603576" cy="11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採光タイプ</a:t>
                </a:r>
              </a:p>
            </p:txBody>
          </p:sp>
          <p:sp>
            <p:nvSpPr>
              <p:cNvPr id="129" name="Text Box 291">
                <a:extLst>
                  <a:ext uri="{FF2B5EF4-FFF2-40B4-BE49-F238E27FC236}">
                    <a16:creationId xmlns:a16="http://schemas.microsoft.com/office/drawing/2014/main" id="{60C7E0FB-40FB-3AA2-A151-C48077338905}"/>
                  </a:ext>
                </a:extLst>
              </p:cNvPr>
              <p:cNvSpPr txBox="1">
                <a:spLocks noChangeArrowheads="1"/>
              </p:cNvSpPr>
              <p:nvPr/>
            </p:nvSpPr>
            <p:spPr bwMode="auto">
              <a:xfrm>
                <a:off x="10258220" y="875251"/>
                <a:ext cx="706145" cy="11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パネルタイプ</a:t>
                </a:r>
              </a:p>
            </p:txBody>
          </p:sp>
          <p:pic>
            <p:nvPicPr>
              <p:cNvPr id="130" name="図 129">
                <a:extLst>
                  <a:ext uri="{FF2B5EF4-FFF2-40B4-BE49-F238E27FC236}">
                    <a16:creationId xmlns:a16="http://schemas.microsoft.com/office/drawing/2014/main" id="{E83F4F7A-3305-8CE0-F1F9-28536686DCD7}"/>
                  </a:ext>
                </a:extLst>
              </p:cNvPr>
              <p:cNvPicPr>
                <a:picLocks noChangeAspect="1"/>
              </p:cNvPicPr>
              <p:nvPr/>
            </p:nvPicPr>
            <p:blipFill>
              <a:blip r:embed="rId20"/>
              <a:srcRect/>
              <a:stretch/>
            </p:blipFill>
            <p:spPr>
              <a:xfrm>
                <a:off x="10976617" y="2933622"/>
                <a:ext cx="602802" cy="1569796"/>
              </a:xfrm>
              <a:prstGeom prst="rect">
                <a:avLst/>
              </a:prstGeom>
            </p:spPr>
          </p:pic>
          <p:pic>
            <p:nvPicPr>
              <p:cNvPr id="131" name="図 130">
                <a:extLst>
                  <a:ext uri="{FF2B5EF4-FFF2-40B4-BE49-F238E27FC236}">
                    <a16:creationId xmlns:a16="http://schemas.microsoft.com/office/drawing/2014/main" id="{8C9E1DE3-787A-399C-AC1E-9FB2FEBC237C}"/>
                  </a:ext>
                </a:extLst>
              </p:cNvPr>
              <p:cNvPicPr>
                <a:picLocks noChangeAspect="1"/>
              </p:cNvPicPr>
              <p:nvPr/>
            </p:nvPicPr>
            <p:blipFill>
              <a:blip r:embed="rId21"/>
              <a:srcRect/>
              <a:stretch/>
            </p:blipFill>
            <p:spPr>
              <a:xfrm>
                <a:off x="16148689" y="2932722"/>
                <a:ext cx="565776" cy="1571600"/>
              </a:xfrm>
              <a:prstGeom prst="rect">
                <a:avLst/>
              </a:prstGeom>
            </p:spPr>
          </p:pic>
          <p:pic>
            <p:nvPicPr>
              <p:cNvPr id="132" name="図 131">
                <a:extLst>
                  <a:ext uri="{FF2B5EF4-FFF2-40B4-BE49-F238E27FC236}">
                    <a16:creationId xmlns:a16="http://schemas.microsoft.com/office/drawing/2014/main" id="{DE8D371A-1DD4-F3B9-66A3-B67DAFD7800B}"/>
                  </a:ext>
                </a:extLst>
              </p:cNvPr>
              <p:cNvPicPr>
                <a:picLocks noChangeAspect="1"/>
              </p:cNvPicPr>
              <p:nvPr/>
            </p:nvPicPr>
            <p:blipFill>
              <a:blip r:embed="rId22"/>
              <a:srcRect/>
              <a:stretch/>
            </p:blipFill>
            <p:spPr>
              <a:xfrm>
                <a:off x="15410439" y="1000263"/>
                <a:ext cx="607872" cy="1583000"/>
              </a:xfrm>
              <a:prstGeom prst="rect">
                <a:avLst/>
              </a:prstGeom>
            </p:spPr>
          </p:pic>
          <p:pic>
            <p:nvPicPr>
              <p:cNvPr id="133" name="図 132">
                <a:extLst>
                  <a:ext uri="{FF2B5EF4-FFF2-40B4-BE49-F238E27FC236}">
                    <a16:creationId xmlns:a16="http://schemas.microsoft.com/office/drawing/2014/main" id="{44F71DA4-6EAA-645C-8A92-E9AB00D92363}"/>
                  </a:ext>
                </a:extLst>
              </p:cNvPr>
              <p:cNvPicPr>
                <a:picLocks noChangeAspect="1"/>
              </p:cNvPicPr>
              <p:nvPr/>
            </p:nvPicPr>
            <p:blipFill>
              <a:blip r:embed="rId23"/>
              <a:srcRect/>
              <a:stretch/>
            </p:blipFill>
            <p:spPr>
              <a:xfrm>
                <a:off x="11714032" y="2933984"/>
                <a:ext cx="606399" cy="1579164"/>
              </a:xfrm>
              <a:prstGeom prst="rect">
                <a:avLst/>
              </a:prstGeom>
            </p:spPr>
          </p:pic>
          <p:pic>
            <p:nvPicPr>
              <p:cNvPr id="134" name="図 133">
                <a:extLst>
                  <a:ext uri="{FF2B5EF4-FFF2-40B4-BE49-F238E27FC236}">
                    <a16:creationId xmlns:a16="http://schemas.microsoft.com/office/drawing/2014/main" id="{2241CB4D-CE96-4458-AEAE-1986FC454C18}"/>
                  </a:ext>
                </a:extLst>
              </p:cNvPr>
              <p:cNvPicPr>
                <a:picLocks noChangeAspect="1"/>
              </p:cNvPicPr>
              <p:nvPr/>
            </p:nvPicPr>
            <p:blipFill>
              <a:blip r:embed="rId24"/>
              <a:srcRect/>
              <a:stretch/>
            </p:blipFill>
            <p:spPr>
              <a:xfrm>
                <a:off x="12455978" y="2933984"/>
                <a:ext cx="606399" cy="1579164"/>
              </a:xfrm>
              <a:prstGeom prst="rect">
                <a:avLst/>
              </a:prstGeom>
            </p:spPr>
          </p:pic>
          <p:pic>
            <p:nvPicPr>
              <p:cNvPr id="135" name="図 134">
                <a:extLst>
                  <a:ext uri="{FF2B5EF4-FFF2-40B4-BE49-F238E27FC236}">
                    <a16:creationId xmlns:a16="http://schemas.microsoft.com/office/drawing/2014/main" id="{278B2BFB-EF07-F77B-5470-0C6905EBC811}"/>
                  </a:ext>
                </a:extLst>
              </p:cNvPr>
              <p:cNvPicPr>
                <a:picLocks noChangeAspect="1"/>
              </p:cNvPicPr>
              <p:nvPr/>
            </p:nvPicPr>
            <p:blipFill>
              <a:blip r:embed="rId25"/>
              <a:srcRect/>
              <a:stretch/>
            </p:blipFill>
            <p:spPr>
              <a:xfrm>
                <a:off x="15425729" y="2931957"/>
                <a:ext cx="578910" cy="1573127"/>
              </a:xfrm>
              <a:prstGeom prst="rect">
                <a:avLst/>
              </a:prstGeom>
            </p:spPr>
          </p:pic>
          <p:pic>
            <p:nvPicPr>
              <p:cNvPr id="136" name="図 135">
                <a:extLst>
                  <a:ext uri="{FF2B5EF4-FFF2-40B4-BE49-F238E27FC236}">
                    <a16:creationId xmlns:a16="http://schemas.microsoft.com/office/drawing/2014/main" id="{10FB43A8-39B6-1814-BFA9-5B5E9F6AD22E}"/>
                  </a:ext>
                </a:extLst>
              </p:cNvPr>
              <p:cNvPicPr>
                <a:picLocks noChangeAspect="1"/>
              </p:cNvPicPr>
              <p:nvPr/>
            </p:nvPicPr>
            <p:blipFill>
              <a:blip r:embed="rId26"/>
              <a:srcRect/>
              <a:stretch/>
            </p:blipFill>
            <p:spPr>
              <a:xfrm>
                <a:off x="10238569" y="2933622"/>
                <a:ext cx="602802" cy="1569796"/>
              </a:xfrm>
              <a:prstGeom prst="rect">
                <a:avLst/>
              </a:prstGeom>
            </p:spPr>
          </p:pic>
          <p:pic>
            <p:nvPicPr>
              <p:cNvPr id="137" name="図 136">
                <a:extLst>
                  <a:ext uri="{FF2B5EF4-FFF2-40B4-BE49-F238E27FC236}">
                    <a16:creationId xmlns:a16="http://schemas.microsoft.com/office/drawing/2014/main" id="{F240DB72-0525-907E-9826-919A67BB7F2D}"/>
                  </a:ext>
                </a:extLst>
              </p:cNvPr>
              <p:cNvPicPr>
                <a:picLocks noChangeAspect="1"/>
              </p:cNvPicPr>
              <p:nvPr/>
            </p:nvPicPr>
            <p:blipFill>
              <a:blip r:embed="rId27"/>
              <a:srcRect/>
              <a:stretch/>
            </p:blipFill>
            <p:spPr>
              <a:xfrm>
                <a:off x="10245396" y="1011222"/>
                <a:ext cx="605506" cy="1576838"/>
              </a:xfrm>
              <a:prstGeom prst="rect">
                <a:avLst/>
              </a:prstGeom>
            </p:spPr>
          </p:pic>
          <p:pic>
            <p:nvPicPr>
              <p:cNvPr id="138" name="図 137">
                <a:extLst>
                  <a:ext uri="{FF2B5EF4-FFF2-40B4-BE49-F238E27FC236}">
                    <a16:creationId xmlns:a16="http://schemas.microsoft.com/office/drawing/2014/main" id="{C7E3ADFF-A1A9-FA62-A5E1-FF117D9EA08B}"/>
                  </a:ext>
                </a:extLst>
              </p:cNvPr>
              <p:cNvPicPr>
                <a:picLocks noChangeAspect="1"/>
              </p:cNvPicPr>
              <p:nvPr/>
            </p:nvPicPr>
            <p:blipFill>
              <a:blip r:embed="rId28"/>
              <a:srcRect/>
              <a:stretch/>
            </p:blipFill>
            <p:spPr>
              <a:xfrm>
                <a:off x="10980926" y="1018068"/>
                <a:ext cx="604416" cy="1574000"/>
              </a:xfrm>
              <a:prstGeom prst="rect">
                <a:avLst/>
              </a:prstGeom>
            </p:spPr>
          </p:pic>
          <p:pic>
            <p:nvPicPr>
              <p:cNvPr id="139" name="図 138">
                <a:extLst>
                  <a:ext uri="{FF2B5EF4-FFF2-40B4-BE49-F238E27FC236}">
                    <a16:creationId xmlns:a16="http://schemas.microsoft.com/office/drawing/2014/main" id="{20F2A2CA-7C9B-0141-3849-4DB4A53D862C}"/>
                  </a:ext>
                </a:extLst>
              </p:cNvPr>
              <p:cNvPicPr>
                <a:picLocks noChangeAspect="1"/>
              </p:cNvPicPr>
              <p:nvPr/>
            </p:nvPicPr>
            <p:blipFill>
              <a:blip r:embed="rId29"/>
              <a:srcRect/>
              <a:stretch/>
            </p:blipFill>
            <p:spPr>
              <a:xfrm>
                <a:off x="11716456" y="1018068"/>
                <a:ext cx="604416" cy="1574000"/>
              </a:xfrm>
              <a:prstGeom prst="rect">
                <a:avLst/>
              </a:prstGeom>
            </p:spPr>
          </p:pic>
          <p:pic>
            <p:nvPicPr>
              <p:cNvPr id="140" name="図 139">
                <a:extLst>
                  <a:ext uri="{FF2B5EF4-FFF2-40B4-BE49-F238E27FC236}">
                    <a16:creationId xmlns:a16="http://schemas.microsoft.com/office/drawing/2014/main" id="{A58CF6C0-D185-501F-44B9-B62994BAB375}"/>
                  </a:ext>
                </a:extLst>
              </p:cNvPr>
              <p:cNvPicPr>
                <a:picLocks noChangeAspect="1"/>
              </p:cNvPicPr>
              <p:nvPr/>
            </p:nvPicPr>
            <p:blipFill>
              <a:blip r:embed="rId30"/>
              <a:srcRect/>
              <a:stretch/>
            </p:blipFill>
            <p:spPr>
              <a:xfrm>
                <a:off x="13938286" y="1000263"/>
                <a:ext cx="614164" cy="1599385"/>
              </a:xfrm>
              <a:prstGeom prst="rect">
                <a:avLst/>
              </a:prstGeom>
            </p:spPr>
          </p:pic>
          <p:pic>
            <p:nvPicPr>
              <p:cNvPr id="142" name="図 141">
                <a:extLst>
                  <a:ext uri="{FF2B5EF4-FFF2-40B4-BE49-F238E27FC236}">
                    <a16:creationId xmlns:a16="http://schemas.microsoft.com/office/drawing/2014/main" id="{8FB3033D-7061-89A1-DC18-E0210D19C9F0}"/>
                  </a:ext>
                </a:extLst>
              </p:cNvPr>
              <p:cNvPicPr>
                <a:picLocks noChangeAspect="1"/>
              </p:cNvPicPr>
              <p:nvPr/>
            </p:nvPicPr>
            <p:blipFill>
              <a:blip r:embed="rId31"/>
              <a:srcRect/>
              <a:stretch/>
            </p:blipFill>
            <p:spPr>
              <a:xfrm>
                <a:off x="12454526" y="1011225"/>
                <a:ext cx="607036" cy="1580822"/>
              </a:xfrm>
              <a:prstGeom prst="rect">
                <a:avLst/>
              </a:prstGeom>
            </p:spPr>
          </p:pic>
          <p:pic>
            <p:nvPicPr>
              <p:cNvPr id="143" name="図 142">
                <a:extLst>
                  <a:ext uri="{FF2B5EF4-FFF2-40B4-BE49-F238E27FC236}">
                    <a16:creationId xmlns:a16="http://schemas.microsoft.com/office/drawing/2014/main" id="{B016D1FD-A771-A645-0E6F-893C7728AF8C}"/>
                  </a:ext>
                </a:extLst>
              </p:cNvPr>
              <p:cNvPicPr>
                <a:picLocks noChangeAspect="1"/>
              </p:cNvPicPr>
              <p:nvPr/>
            </p:nvPicPr>
            <p:blipFill>
              <a:blip r:embed="rId32"/>
              <a:srcRect/>
              <a:stretch/>
            </p:blipFill>
            <p:spPr>
              <a:xfrm>
                <a:off x="13192913" y="1011234"/>
                <a:ext cx="609955" cy="1588424"/>
              </a:xfrm>
              <a:prstGeom prst="rect">
                <a:avLst/>
              </a:prstGeom>
            </p:spPr>
          </p:pic>
          <p:pic>
            <p:nvPicPr>
              <p:cNvPr id="144" name="図 143">
                <a:extLst>
                  <a:ext uri="{FF2B5EF4-FFF2-40B4-BE49-F238E27FC236}">
                    <a16:creationId xmlns:a16="http://schemas.microsoft.com/office/drawing/2014/main" id="{CA088163-A027-BE09-22E6-8454F6435C4A}"/>
                  </a:ext>
                </a:extLst>
              </p:cNvPr>
              <p:cNvPicPr>
                <a:picLocks noChangeAspect="1"/>
              </p:cNvPicPr>
              <p:nvPr/>
            </p:nvPicPr>
            <p:blipFill>
              <a:blip r:embed="rId33"/>
              <a:srcRect/>
              <a:stretch/>
            </p:blipFill>
            <p:spPr>
              <a:xfrm>
                <a:off x="14684747" y="1008067"/>
                <a:ext cx="612875" cy="1596028"/>
              </a:xfrm>
              <a:prstGeom prst="rect">
                <a:avLst/>
              </a:prstGeom>
            </p:spPr>
          </p:pic>
          <p:sp>
            <p:nvSpPr>
              <p:cNvPr id="145" name="Text Box 283">
                <a:extLst>
                  <a:ext uri="{FF2B5EF4-FFF2-40B4-BE49-F238E27FC236}">
                    <a16:creationId xmlns:a16="http://schemas.microsoft.com/office/drawing/2014/main" id="{D82ECC8B-925C-21F3-C413-77C0A51C902F}"/>
                  </a:ext>
                </a:extLst>
              </p:cNvPr>
              <p:cNvSpPr txBox="1">
                <a:spLocks noChangeArrowheads="1"/>
              </p:cNvSpPr>
              <p:nvPr/>
            </p:nvSpPr>
            <p:spPr bwMode="auto">
              <a:xfrm>
                <a:off x="10237303" y="2593837"/>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ＰＣ</a:t>
                </a:r>
                <a:endParaRPr lang="en-US" altLang="ja-JP" b="1" dirty="0">
                  <a:latin typeface="ＭＳ Ｐゴシック" panose="020B0600070205080204" pitchFamily="50" charset="-128"/>
                  <a:ea typeface="ＭＳ Ｐゴシック" panose="020B0600070205080204" pitchFamily="50" charset="-128"/>
                </a:endParaRPr>
              </a:p>
            </p:txBody>
          </p:sp>
          <p:sp>
            <p:nvSpPr>
              <p:cNvPr id="146" name="Text Box 283">
                <a:extLst>
                  <a:ext uri="{FF2B5EF4-FFF2-40B4-BE49-F238E27FC236}">
                    <a16:creationId xmlns:a16="http://schemas.microsoft.com/office/drawing/2014/main" id="{B6DE1817-64E7-EE53-2F2C-DAEC71FAC17D}"/>
                  </a:ext>
                </a:extLst>
              </p:cNvPr>
              <p:cNvSpPr txBox="1">
                <a:spLocks noChangeArrowheads="1"/>
              </p:cNvSpPr>
              <p:nvPr/>
            </p:nvSpPr>
            <p:spPr bwMode="auto">
              <a:xfrm>
                <a:off x="10983221" y="2593837"/>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ＰＫ</a:t>
                </a:r>
                <a:endParaRPr lang="en-US" altLang="ja-JP" b="1" dirty="0">
                  <a:latin typeface="ＭＳ Ｐゴシック" panose="020B0600070205080204" pitchFamily="50" charset="-128"/>
                  <a:ea typeface="ＭＳ Ｐゴシック" panose="020B0600070205080204" pitchFamily="50" charset="-128"/>
                </a:endParaRPr>
              </a:p>
            </p:txBody>
          </p:sp>
          <p:sp>
            <p:nvSpPr>
              <p:cNvPr id="147" name="Text Box 283">
                <a:extLst>
                  <a:ext uri="{FF2B5EF4-FFF2-40B4-BE49-F238E27FC236}">
                    <a16:creationId xmlns:a16="http://schemas.microsoft.com/office/drawing/2014/main" id="{9507E084-559F-587E-73BB-23A6AABD44B6}"/>
                  </a:ext>
                </a:extLst>
              </p:cNvPr>
              <p:cNvSpPr txBox="1">
                <a:spLocks noChangeArrowheads="1"/>
              </p:cNvSpPr>
              <p:nvPr/>
            </p:nvSpPr>
            <p:spPr bwMode="auto">
              <a:xfrm>
                <a:off x="11722551" y="2593837"/>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ＰＬ</a:t>
                </a:r>
                <a:endParaRPr lang="en-US" altLang="ja-JP" b="1" dirty="0">
                  <a:latin typeface="ＭＳ Ｐゴシック" panose="020B0600070205080204" pitchFamily="50" charset="-128"/>
                  <a:ea typeface="ＭＳ Ｐゴシック" panose="020B0600070205080204" pitchFamily="50" charset="-128"/>
                </a:endParaRPr>
              </a:p>
            </p:txBody>
          </p:sp>
          <p:grpSp>
            <p:nvGrpSpPr>
              <p:cNvPr id="148" name="グループ化 147">
                <a:extLst>
                  <a:ext uri="{FF2B5EF4-FFF2-40B4-BE49-F238E27FC236}">
                    <a16:creationId xmlns:a16="http://schemas.microsoft.com/office/drawing/2014/main" id="{F535731C-94AD-28EC-041B-F1E12893D106}"/>
                  </a:ext>
                </a:extLst>
              </p:cNvPr>
              <p:cNvGrpSpPr/>
              <p:nvPr/>
            </p:nvGrpSpPr>
            <p:grpSpPr>
              <a:xfrm>
                <a:off x="12451513" y="2588946"/>
                <a:ext cx="739105" cy="184666"/>
                <a:chOff x="5734720" y="2603153"/>
                <a:chExt cx="739105" cy="184666"/>
              </a:xfrm>
            </p:grpSpPr>
            <p:sp>
              <p:nvSpPr>
                <p:cNvPr id="300" name="Text Box 283">
                  <a:extLst>
                    <a:ext uri="{FF2B5EF4-FFF2-40B4-BE49-F238E27FC236}">
                      <a16:creationId xmlns:a16="http://schemas.microsoft.com/office/drawing/2014/main" id="{A6FD7BD5-1E52-6042-25F2-543FFF4CA368}"/>
                    </a:ext>
                  </a:extLst>
                </p:cNvPr>
                <p:cNvSpPr txBox="1">
                  <a:spLocks noChangeArrowheads="1"/>
                </p:cNvSpPr>
                <p:nvPr/>
              </p:nvSpPr>
              <p:spPr bwMode="auto">
                <a:xfrm>
                  <a:off x="5734720" y="2603153"/>
                  <a:ext cx="167605"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ＬＥ</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ＬＧ</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301" name="Text Box 283">
                  <a:extLst>
                    <a:ext uri="{FF2B5EF4-FFF2-40B4-BE49-F238E27FC236}">
                      <a16:creationId xmlns:a16="http://schemas.microsoft.com/office/drawing/2014/main" id="{CAA44D8A-A244-E444-3314-A4FCFF2E743A}"/>
                    </a:ext>
                  </a:extLst>
                </p:cNvPr>
                <p:cNvSpPr txBox="1">
                  <a:spLocks noChangeArrowheads="1"/>
                </p:cNvSpPr>
                <p:nvPr/>
              </p:nvSpPr>
              <p:spPr bwMode="auto">
                <a:xfrm>
                  <a:off x="5861720" y="2622770"/>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（チェッカーアクリル）</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149" name="グループ化 148">
                <a:extLst>
                  <a:ext uri="{FF2B5EF4-FFF2-40B4-BE49-F238E27FC236}">
                    <a16:creationId xmlns:a16="http://schemas.microsoft.com/office/drawing/2014/main" id="{BD91AEDE-67E5-3E00-D58A-DBDA7935AD8F}"/>
                  </a:ext>
                </a:extLst>
              </p:cNvPr>
              <p:cNvGrpSpPr/>
              <p:nvPr/>
            </p:nvGrpSpPr>
            <p:grpSpPr>
              <a:xfrm>
                <a:off x="13185525" y="2588153"/>
                <a:ext cx="731040" cy="184666"/>
                <a:chOff x="6461388" y="2602360"/>
                <a:chExt cx="731040" cy="184666"/>
              </a:xfrm>
            </p:grpSpPr>
            <p:sp>
              <p:nvSpPr>
                <p:cNvPr id="297" name="Text Box 283">
                  <a:extLst>
                    <a:ext uri="{FF2B5EF4-FFF2-40B4-BE49-F238E27FC236}">
                      <a16:creationId xmlns:a16="http://schemas.microsoft.com/office/drawing/2014/main" id="{F05D24A7-6F02-B174-86C2-2DEA02A91647}"/>
                    </a:ext>
                  </a:extLst>
                </p:cNvPr>
                <p:cNvSpPr txBox="1">
                  <a:spLocks noChangeArrowheads="1"/>
                </p:cNvSpPr>
                <p:nvPr/>
              </p:nvSpPr>
              <p:spPr bwMode="auto">
                <a:xfrm>
                  <a:off x="6461388" y="2602360"/>
                  <a:ext cx="136489"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ＬＦ</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ＬＭ</a:t>
                  </a:r>
                  <a:endParaRPr lang="en-US" altLang="ja-JP" b="1" dirty="0">
                    <a:latin typeface="ＭＳ Ｐゴシック" panose="020B0600070205080204" pitchFamily="50" charset="-128"/>
                    <a:ea typeface="ＭＳ Ｐゴシック" panose="020B0600070205080204" pitchFamily="50" charset="-128"/>
                  </a:endParaRPr>
                </a:p>
              </p:txBody>
            </p:sp>
            <p:sp>
              <p:nvSpPr>
                <p:cNvPr id="299" name="Text Box 283">
                  <a:extLst>
                    <a:ext uri="{FF2B5EF4-FFF2-40B4-BE49-F238E27FC236}">
                      <a16:creationId xmlns:a16="http://schemas.microsoft.com/office/drawing/2014/main" id="{DAD958CC-0103-FF1D-F603-D199FF2F768F}"/>
                    </a:ext>
                  </a:extLst>
                </p:cNvPr>
                <p:cNvSpPr txBox="1">
                  <a:spLocks noChangeArrowheads="1"/>
                </p:cNvSpPr>
                <p:nvPr/>
              </p:nvSpPr>
              <p:spPr bwMode="auto">
                <a:xfrm>
                  <a:off x="6580323" y="2622770"/>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（モールアクリル）</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150" name="グループ化 149">
                <a:extLst>
                  <a:ext uri="{FF2B5EF4-FFF2-40B4-BE49-F238E27FC236}">
                    <a16:creationId xmlns:a16="http://schemas.microsoft.com/office/drawing/2014/main" id="{098BF32A-E771-8524-1750-1546C419EF86}"/>
                  </a:ext>
                </a:extLst>
              </p:cNvPr>
              <p:cNvGrpSpPr/>
              <p:nvPr/>
            </p:nvGrpSpPr>
            <p:grpSpPr>
              <a:xfrm>
                <a:off x="13929618" y="2588152"/>
                <a:ext cx="723897" cy="184666"/>
                <a:chOff x="7181468" y="2602359"/>
                <a:chExt cx="723897" cy="184666"/>
              </a:xfrm>
            </p:grpSpPr>
            <p:sp>
              <p:nvSpPr>
                <p:cNvPr id="295" name="Text Box 283">
                  <a:extLst>
                    <a:ext uri="{FF2B5EF4-FFF2-40B4-BE49-F238E27FC236}">
                      <a16:creationId xmlns:a16="http://schemas.microsoft.com/office/drawing/2014/main" id="{97A1C2EC-EAD0-EB7D-6197-5256FE9E8B6E}"/>
                    </a:ext>
                  </a:extLst>
                </p:cNvPr>
                <p:cNvSpPr txBox="1">
                  <a:spLocks noChangeArrowheads="1"/>
                </p:cNvSpPr>
                <p:nvPr/>
              </p:nvSpPr>
              <p:spPr bwMode="auto">
                <a:xfrm>
                  <a:off x="7181468" y="2602359"/>
                  <a:ext cx="136489"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ＬＨ</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ＬＫ</a:t>
                  </a:r>
                  <a:endParaRPr lang="en-US" altLang="ja-JP" b="1" dirty="0">
                    <a:latin typeface="ＭＳ Ｐゴシック" panose="020B0600070205080204" pitchFamily="50" charset="-128"/>
                    <a:ea typeface="ＭＳ Ｐゴシック" panose="020B0600070205080204" pitchFamily="50" charset="-128"/>
                  </a:endParaRPr>
                </a:p>
              </p:txBody>
            </p:sp>
            <p:sp>
              <p:nvSpPr>
                <p:cNvPr id="296" name="Text Box 283">
                  <a:extLst>
                    <a:ext uri="{FF2B5EF4-FFF2-40B4-BE49-F238E27FC236}">
                      <a16:creationId xmlns:a16="http://schemas.microsoft.com/office/drawing/2014/main" id="{0C6DA34A-11B4-2866-F535-48E0EB9020CA}"/>
                    </a:ext>
                  </a:extLst>
                </p:cNvPr>
                <p:cNvSpPr txBox="1">
                  <a:spLocks noChangeArrowheads="1"/>
                </p:cNvSpPr>
                <p:nvPr/>
              </p:nvSpPr>
              <p:spPr bwMode="auto">
                <a:xfrm>
                  <a:off x="7293260" y="2622770"/>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（チェッカーアクリル）</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151" name="グループ化 150">
                <a:extLst>
                  <a:ext uri="{FF2B5EF4-FFF2-40B4-BE49-F238E27FC236}">
                    <a16:creationId xmlns:a16="http://schemas.microsoft.com/office/drawing/2014/main" id="{E8FB40CC-F6A2-114F-4DF5-63125671EB6D}"/>
                  </a:ext>
                </a:extLst>
              </p:cNvPr>
              <p:cNvGrpSpPr/>
              <p:nvPr/>
            </p:nvGrpSpPr>
            <p:grpSpPr>
              <a:xfrm>
                <a:off x="14679871" y="2588152"/>
                <a:ext cx="723897" cy="184666"/>
                <a:chOff x="7181468" y="2602359"/>
                <a:chExt cx="723897" cy="184666"/>
              </a:xfrm>
            </p:grpSpPr>
            <p:sp>
              <p:nvSpPr>
                <p:cNvPr id="293" name="Text Box 283">
                  <a:extLst>
                    <a:ext uri="{FF2B5EF4-FFF2-40B4-BE49-F238E27FC236}">
                      <a16:creationId xmlns:a16="http://schemas.microsoft.com/office/drawing/2014/main" id="{4D6149C8-0A47-BF61-CBC3-106C63973B26}"/>
                    </a:ext>
                  </a:extLst>
                </p:cNvPr>
                <p:cNvSpPr txBox="1">
                  <a:spLocks noChangeArrowheads="1"/>
                </p:cNvSpPr>
                <p:nvPr/>
              </p:nvSpPr>
              <p:spPr bwMode="auto">
                <a:xfrm>
                  <a:off x="7181468" y="2602359"/>
                  <a:ext cx="136489"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ＬＪ</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ＬＲ</a:t>
                  </a:r>
                  <a:endParaRPr lang="en-US" altLang="ja-JP" b="1" dirty="0">
                    <a:latin typeface="ＭＳ Ｐゴシック" panose="020B0600070205080204" pitchFamily="50" charset="-128"/>
                    <a:ea typeface="ＭＳ Ｐゴシック" panose="020B0600070205080204" pitchFamily="50" charset="-128"/>
                  </a:endParaRPr>
                </a:p>
              </p:txBody>
            </p:sp>
            <p:sp>
              <p:nvSpPr>
                <p:cNvPr id="294" name="Text Box 283">
                  <a:extLst>
                    <a:ext uri="{FF2B5EF4-FFF2-40B4-BE49-F238E27FC236}">
                      <a16:creationId xmlns:a16="http://schemas.microsoft.com/office/drawing/2014/main" id="{58292B3B-D882-F308-7ABB-C7D350EF3626}"/>
                    </a:ext>
                  </a:extLst>
                </p:cNvPr>
                <p:cNvSpPr txBox="1">
                  <a:spLocks noChangeArrowheads="1"/>
                </p:cNvSpPr>
                <p:nvPr/>
              </p:nvSpPr>
              <p:spPr bwMode="auto">
                <a:xfrm>
                  <a:off x="7293260" y="2622770"/>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（モールアクリル）</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152" name="グループ化 151">
                <a:extLst>
                  <a:ext uri="{FF2B5EF4-FFF2-40B4-BE49-F238E27FC236}">
                    <a16:creationId xmlns:a16="http://schemas.microsoft.com/office/drawing/2014/main" id="{70457E7F-002C-7734-19E0-F471C049AA1F}"/>
                  </a:ext>
                </a:extLst>
              </p:cNvPr>
              <p:cNvGrpSpPr/>
              <p:nvPr/>
            </p:nvGrpSpPr>
            <p:grpSpPr>
              <a:xfrm>
                <a:off x="15399224" y="2588876"/>
                <a:ext cx="749465" cy="92333"/>
                <a:chOff x="8740181" y="2526083"/>
                <a:chExt cx="749465" cy="92333"/>
              </a:xfrm>
            </p:grpSpPr>
            <p:sp>
              <p:nvSpPr>
                <p:cNvPr id="289" name="Text Box 283">
                  <a:extLst>
                    <a:ext uri="{FF2B5EF4-FFF2-40B4-BE49-F238E27FC236}">
                      <a16:creationId xmlns:a16="http://schemas.microsoft.com/office/drawing/2014/main" id="{0797B16F-9A1A-795E-C048-143353194A03}"/>
                    </a:ext>
                  </a:extLst>
                </p:cNvPr>
                <p:cNvSpPr txBox="1">
                  <a:spLocks noChangeArrowheads="1"/>
                </p:cNvSpPr>
                <p:nvPr/>
              </p:nvSpPr>
              <p:spPr bwMode="auto">
                <a:xfrm>
                  <a:off x="8740181" y="2526083"/>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ＭＤ</a:t>
                  </a:r>
                  <a:endParaRPr lang="en-US" altLang="ja-JP" b="1" dirty="0">
                    <a:latin typeface="ＭＳ Ｐゴシック" panose="020B0600070205080204" pitchFamily="50" charset="-128"/>
                    <a:ea typeface="ＭＳ Ｐゴシック" panose="020B0600070205080204" pitchFamily="50" charset="-128"/>
                  </a:endParaRPr>
                </a:p>
              </p:txBody>
            </p:sp>
            <p:sp>
              <p:nvSpPr>
                <p:cNvPr id="292" name="Text Box 283">
                  <a:extLst>
                    <a:ext uri="{FF2B5EF4-FFF2-40B4-BE49-F238E27FC236}">
                      <a16:creationId xmlns:a16="http://schemas.microsoft.com/office/drawing/2014/main" id="{D10CDEB1-8469-6735-CC3F-D0C686399FF6}"/>
                    </a:ext>
                  </a:extLst>
                </p:cNvPr>
                <p:cNvSpPr txBox="1">
                  <a:spLocks noChangeArrowheads="1"/>
                </p:cNvSpPr>
                <p:nvPr/>
              </p:nvSpPr>
              <p:spPr bwMode="auto">
                <a:xfrm>
                  <a:off x="8877541" y="2537292"/>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153" name="グループ化 152">
                <a:extLst>
                  <a:ext uri="{FF2B5EF4-FFF2-40B4-BE49-F238E27FC236}">
                    <a16:creationId xmlns:a16="http://schemas.microsoft.com/office/drawing/2014/main" id="{382C3764-B58D-818F-AE82-0608CD756111}"/>
                  </a:ext>
                </a:extLst>
              </p:cNvPr>
              <p:cNvGrpSpPr/>
              <p:nvPr/>
            </p:nvGrpSpPr>
            <p:grpSpPr>
              <a:xfrm>
                <a:off x="10229220" y="4507525"/>
                <a:ext cx="739105" cy="184666"/>
                <a:chOff x="5734720" y="2603153"/>
                <a:chExt cx="739105" cy="184666"/>
              </a:xfrm>
            </p:grpSpPr>
            <p:sp>
              <p:nvSpPr>
                <p:cNvPr id="286" name="Text Box 283">
                  <a:extLst>
                    <a:ext uri="{FF2B5EF4-FFF2-40B4-BE49-F238E27FC236}">
                      <a16:creationId xmlns:a16="http://schemas.microsoft.com/office/drawing/2014/main" id="{7FF6D98D-0687-7F83-0837-DBB827F7D8B6}"/>
                    </a:ext>
                  </a:extLst>
                </p:cNvPr>
                <p:cNvSpPr txBox="1">
                  <a:spLocks noChangeArrowheads="1"/>
                </p:cNvSpPr>
                <p:nvPr/>
              </p:nvSpPr>
              <p:spPr bwMode="auto">
                <a:xfrm>
                  <a:off x="5734720" y="2603153"/>
                  <a:ext cx="167605"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ＭＥ</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ＭＧ</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287" name="Text Box 283">
                  <a:extLst>
                    <a:ext uri="{FF2B5EF4-FFF2-40B4-BE49-F238E27FC236}">
                      <a16:creationId xmlns:a16="http://schemas.microsoft.com/office/drawing/2014/main" id="{72046390-CE57-C421-98C6-58CA23F9AB4C}"/>
                    </a:ext>
                  </a:extLst>
                </p:cNvPr>
                <p:cNvSpPr txBox="1">
                  <a:spLocks noChangeArrowheads="1"/>
                </p:cNvSpPr>
                <p:nvPr/>
              </p:nvSpPr>
              <p:spPr bwMode="auto">
                <a:xfrm>
                  <a:off x="5861720" y="2622770"/>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（チェッカーアクリル）</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154" name="グループ化 153">
                <a:extLst>
                  <a:ext uri="{FF2B5EF4-FFF2-40B4-BE49-F238E27FC236}">
                    <a16:creationId xmlns:a16="http://schemas.microsoft.com/office/drawing/2014/main" id="{D8130F4C-15B2-F9E9-9895-DEEE67D4C090}"/>
                  </a:ext>
                </a:extLst>
              </p:cNvPr>
              <p:cNvGrpSpPr/>
              <p:nvPr/>
            </p:nvGrpSpPr>
            <p:grpSpPr>
              <a:xfrm>
                <a:off x="10963232" y="4506653"/>
                <a:ext cx="754853" cy="184666"/>
                <a:chOff x="6461388" y="2602360"/>
                <a:chExt cx="754853" cy="184666"/>
              </a:xfrm>
            </p:grpSpPr>
            <p:sp>
              <p:nvSpPr>
                <p:cNvPr id="278" name="Text Box 283">
                  <a:extLst>
                    <a:ext uri="{FF2B5EF4-FFF2-40B4-BE49-F238E27FC236}">
                      <a16:creationId xmlns:a16="http://schemas.microsoft.com/office/drawing/2014/main" id="{CCD2EEC5-E14B-608F-3FF3-5BF1E365E801}"/>
                    </a:ext>
                  </a:extLst>
                </p:cNvPr>
                <p:cNvSpPr txBox="1">
                  <a:spLocks noChangeArrowheads="1"/>
                </p:cNvSpPr>
                <p:nvPr/>
              </p:nvSpPr>
              <p:spPr bwMode="auto">
                <a:xfrm>
                  <a:off x="6461388" y="2602360"/>
                  <a:ext cx="176743"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ＭＦ</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ＭＭ</a:t>
                  </a:r>
                  <a:endParaRPr lang="en-US" altLang="ja-JP" b="1" dirty="0">
                    <a:latin typeface="ＭＳ Ｐゴシック" panose="020B0600070205080204" pitchFamily="50" charset="-128"/>
                    <a:ea typeface="ＭＳ Ｐゴシック" panose="020B0600070205080204" pitchFamily="50" charset="-128"/>
                  </a:endParaRPr>
                </a:p>
              </p:txBody>
            </p:sp>
            <p:sp>
              <p:nvSpPr>
                <p:cNvPr id="284" name="Text Box 283">
                  <a:extLst>
                    <a:ext uri="{FF2B5EF4-FFF2-40B4-BE49-F238E27FC236}">
                      <a16:creationId xmlns:a16="http://schemas.microsoft.com/office/drawing/2014/main" id="{59E67AA2-ECBE-E608-585E-13440AEDCCD1}"/>
                    </a:ext>
                  </a:extLst>
                </p:cNvPr>
                <p:cNvSpPr txBox="1">
                  <a:spLocks noChangeArrowheads="1"/>
                </p:cNvSpPr>
                <p:nvPr/>
              </p:nvSpPr>
              <p:spPr bwMode="auto">
                <a:xfrm>
                  <a:off x="6604136" y="2622770"/>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（モールアクリル）</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155" name="グループ化 154">
                <a:extLst>
                  <a:ext uri="{FF2B5EF4-FFF2-40B4-BE49-F238E27FC236}">
                    <a16:creationId xmlns:a16="http://schemas.microsoft.com/office/drawing/2014/main" id="{77663ED3-B812-E9E2-93D2-6092FC81EEC9}"/>
                  </a:ext>
                </a:extLst>
              </p:cNvPr>
              <p:cNvGrpSpPr/>
              <p:nvPr/>
            </p:nvGrpSpPr>
            <p:grpSpPr>
              <a:xfrm>
                <a:off x="11713188" y="4512416"/>
                <a:ext cx="2975826" cy="92333"/>
                <a:chOff x="3578260" y="4449623"/>
                <a:chExt cx="2975826" cy="92333"/>
              </a:xfrm>
            </p:grpSpPr>
            <p:sp>
              <p:nvSpPr>
                <p:cNvPr id="187" name="Text Box 283">
                  <a:extLst>
                    <a:ext uri="{FF2B5EF4-FFF2-40B4-BE49-F238E27FC236}">
                      <a16:creationId xmlns:a16="http://schemas.microsoft.com/office/drawing/2014/main" id="{E053ABBC-FF77-DEEE-48F9-F94DE467F038}"/>
                    </a:ext>
                  </a:extLst>
                </p:cNvPr>
                <p:cNvSpPr txBox="1">
                  <a:spLocks noChangeArrowheads="1"/>
                </p:cNvSpPr>
                <p:nvPr/>
              </p:nvSpPr>
              <p:spPr bwMode="auto">
                <a:xfrm>
                  <a:off x="3578260" y="4449623"/>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ＭＨ</a:t>
                  </a:r>
                  <a:endParaRPr lang="en-US" altLang="ja-JP" b="1" dirty="0">
                    <a:latin typeface="ＭＳ Ｐゴシック" panose="020B0600070205080204" pitchFamily="50" charset="-128"/>
                    <a:ea typeface="ＭＳ Ｐゴシック" panose="020B0600070205080204" pitchFamily="50" charset="-128"/>
                  </a:endParaRPr>
                </a:p>
              </p:txBody>
            </p:sp>
            <p:sp>
              <p:nvSpPr>
                <p:cNvPr id="189" name="Text Box 283">
                  <a:extLst>
                    <a:ext uri="{FF2B5EF4-FFF2-40B4-BE49-F238E27FC236}">
                      <a16:creationId xmlns:a16="http://schemas.microsoft.com/office/drawing/2014/main" id="{94E2A71B-B1A2-E50B-C575-6F7DF1FA22EE}"/>
                    </a:ext>
                  </a:extLst>
                </p:cNvPr>
                <p:cNvSpPr txBox="1">
                  <a:spLocks noChangeArrowheads="1"/>
                </p:cNvSpPr>
                <p:nvPr/>
              </p:nvSpPr>
              <p:spPr bwMode="auto">
                <a:xfrm>
                  <a:off x="3715620" y="4460832"/>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204" name="Text Box 283">
                  <a:extLst>
                    <a:ext uri="{FF2B5EF4-FFF2-40B4-BE49-F238E27FC236}">
                      <a16:creationId xmlns:a16="http://schemas.microsoft.com/office/drawing/2014/main" id="{CC3E5996-57F7-9DA5-5C90-D9701140A6FE}"/>
                    </a:ext>
                  </a:extLst>
                </p:cNvPr>
                <p:cNvSpPr txBox="1">
                  <a:spLocks noChangeArrowheads="1"/>
                </p:cNvSpPr>
                <p:nvPr/>
              </p:nvSpPr>
              <p:spPr bwMode="auto">
                <a:xfrm>
                  <a:off x="5804621" y="4449623"/>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b="1" dirty="0">
                      <a:latin typeface="ＭＳ Ｐゴシック" panose="020B0600070205080204" pitchFamily="50" charset="-128"/>
                      <a:ea typeface="ＭＳ Ｐゴシック" panose="020B0600070205080204" pitchFamily="50" charset="-128"/>
                    </a:rPr>
                    <a:t>LN</a:t>
                  </a:r>
                </a:p>
              </p:txBody>
            </p:sp>
            <p:sp>
              <p:nvSpPr>
                <p:cNvPr id="241" name="Text Box 283">
                  <a:extLst>
                    <a:ext uri="{FF2B5EF4-FFF2-40B4-BE49-F238E27FC236}">
                      <a16:creationId xmlns:a16="http://schemas.microsoft.com/office/drawing/2014/main" id="{B801B9AE-D4C0-468A-A81B-EBFB58199A71}"/>
                    </a:ext>
                  </a:extLst>
                </p:cNvPr>
                <p:cNvSpPr txBox="1">
                  <a:spLocks noChangeArrowheads="1"/>
                </p:cNvSpPr>
                <p:nvPr/>
              </p:nvSpPr>
              <p:spPr bwMode="auto">
                <a:xfrm>
                  <a:off x="5941981" y="4460832"/>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156" name="グループ化 155">
                <a:extLst>
                  <a:ext uri="{FF2B5EF4-FFF2-40B4-BE49-F238E27FC236}">
                    <a16:creationId xmlns:a16="http://schemas.microsoft.com/office/drawing/2014/main" id="{BFB90133-5F13-8E48-431E-26EF10922D46}"/>
                  </a:ext>
                </a:extLst>
              </p:cNvPr>
              <p:cNvGrpSpPr/>
              <p:nvPr/>
            </p:nvGrpSpPr>
            <p:grpSpPr>
              <a:xfrm>
                <a:off x="12416514" y="4512416"/>
                <a:ext cx="2975826" cy="92333"/>
                <a:chOff x="3578260" y="4449623"/>
                <a:chExt cx="2975826" cy="92333"/>
              </a:xfrm>
            </p:grpSpPr>
            <p:sp>
              <p:nvSpPr>
                <p:cNvPr id="172" name="Text Box 283">
                  <a:extLst>
                    <a:ext uri="{FF2B5EF4-FFF2-40B4-BE49-F238E27FC236}">
                      <a16:creationId xmlns:a16="http://schemas.microsoft.com/office/drawing/2014/main" id="{243DEC04-80D2-FF36-E96C-FBA82167EEB1}"/>
                    </a:ext>
                  </a:extLst>
                </p:cNvPr>
                <p:cNvSpPr txBox="1">
                  <a:spLocks noChangeArrowheads="1"/>
                </p:cNvSpPr>
                <p:nvPr/>
              </p:nvSpPr>
              <p:spPr bwMode="auto">
                <a:xfrm>
                  <a:off x="3578260" y="4449623"/>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ＭＪ</a:t>
                  </a:r>
                  <a:endParaRPr lang="en-US" altLang="ja-JP" b="1" dirty="0">
                    <a:latin typeface="ＭＳ Ｐゴシック" panose="020B0600070205080204" pitchFamily="50" charset="-128"/>
                    <a:ea typeface="ＭＳ Ｐゴシック" panose="020B0600070205080204" pitchFamily="50" charset="-128"/>
                  </a:endParaRPr>
                </a:p>
              </p:txBody>
            </p:sp>
            <p:sp>
              <p:nvSpPr>
                <p:cNvPr id="173" name="Text Box 283">
                  <a:extLst>
                    <a:ext uri="{FF2B5EF4-FFF2-40B4-BE49-F238E27FC236}">
                      <a16:creationId xmlns:a16="http://schemas.microsoft.com/office/drawing/2014/main" id="{889F93CD-307C-0688-531A-F5677D9641B1}"/>
                    </a:ext>
                  </a:extLst>
                </p:cNvPr>
                <p:cNvSpPr txBox="1">
                  <a:spLocks noChangeArrowheads="1"/>
                </p:cNvSpPr>
                <p:nvPr/>
              </p:nvSpPr>
              <p:spPr bwMode="auto">
                <a:xfrm>
                  <a:off x="3715620" y="4460832"/>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76" name="Text Box 283">
                  <a:extLst>
                    <a:ext uri="{FF2B5EF4-FFF2-40B4-BE49-F238E27FC236}">
                      <a16:creationId xmlns:a16="http://schemas.microsoft.com/office/drawing/2014/main" id="{478409CA-B13F-E20A-AE94-C28B8C3846EA}"/>
                    </a:ext>
                  </a:extLst>
                </p:cNvPr>
                <p:cNvSpPr txBox="1">
                  <a:spLocks noChangeArrowheads="1"/>
                </p:cNvSpPr>
                <p:nvPr/>
              </p:nvSpPr>
              <p:spPr bwMode="auto">
                <a:xfrm>
                  <a:off x="5804621" y="4449623"/>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a:t>
                  </a:r>
                  <a:r>
                    <a:rPr lang="en-US" altLang="ja-JP" b="1" dirty="0">
                      <a:latin typeface="ＭＳ Ｐゴシック" panose="020B0600070205080204" pitchFamily="50" charset="-128"/>
                      <a:ea typeface="ＭＳ Ｐゴシック" panose="020B0600070205080204" pitchFamily="50" charset="-128"/>
                    </a:rPr>
                    <a:t>L</a:t>
                  </a:r>
                </a:p>
              </p:txBody>
            </p:sp>
            <p:sp>
              <p:nvSpPr>
                <p:cNvPr id="177" name="Text Box 283">
                  <a:extLst>
                    <a:ext uri="{FF2B5EF4-FFF2-40B4-BE49-F238E27FC236}">
                      <a16:creationId xmlns:a16="http://schemas.microsoft.com/office/drawing/2014/main" id="{DFE4BF4E-3959-4956-D057-BC7719029E73}"/>
                    </a:ext>
                  </a:extLst>
                </p:cNvPr>
                <p:cNvSpPr txBox="1">
                  <a:spLocks noChangeArrowheads="1"/>
                </p:cNvSpPr>
                <p:nvPr/>
              </p:nvSpPr>
              <p:spPr bwMode="auto">
                <a:xfrm>
                  <a:off x="5941981" y="4460832"/>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78" name="Text Box 283">
                  <a:extLst>
                    <a:ext uri="{FF2B5EF4-FFF2-40B4-BE49-F238E27FC236}">
                      <a16:creationId xmlns:a16="http://schemas.microsoft.com/office/drawing/2014/main" id="{43577EBA-6172-CBAD-9116-C12A78DEFC28}"/>
                    </a:ext>
                  </a:extLst>
                </p:cNvPr>
                <p:cNvSpPr txBox="1">
                  <a:spLocks noChangeArrowheads="1"/>
                </p:cNvSpPr>
                <p:nvPr/>
              </p:nvSpPr>
              <p:spPr bwMode="auto">
                <a:xfrm>
                  <a:off x="4320206" y="4449623"/>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a:t>
                  </a:r>
                  <a:r>
                    <a:rPr lang="en-US" altLang="ja-JP" b="1" dirty="0">
                      <a:latin typeface="ＭＳ Ｐゴシック" panose="020B0600070205080204" pitchFamily="50" charset="-128"/>
                      <a:ea typeface="ＭＳ Ｐゴシック" panose="020B0600070205080204" pitchFamily="50" charset="-128"/>
                    </a:rPr>
                    <a:t>N</a:t>
                  </a:r>
                </a:p>
              </p:txBody>
            </p:sp>
            <p:sp>
              <p:nvSpPr>
                <p:cNvPr id="179" name="Text Box 283">
                  <a:extLst>
                    <a:ext uri="{FF2B5EF4-FFF2-40B4-BE49-F238E27FC236}">
                      <a16:creationId xmlns:a16="http://schemas.microsoft.com/office/drawing/2014/main" id="{CE850E18-EDE0-C0B8-9B1D-8A432EF44874}"/>
                    </a:ext>
                  </a:extLst>
                </p:cNvPr>
                <p:cNvSpPr txBox="1">
                  <a:spLocks noChangeArrowheads="1"/>
                </p:cNvSpPr>
                <p:nvPr/>
              </p:nvSpPr>
              <p:spPr bwMode="auto">
                <a:xfrm>
                  <a:off x="4457566" y="4460832"/>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p:txBody>
            </p:sp>
          </p:grpSp>
          <p:grpSp>
            <p:nvGrpSpPr>
              <p:cNvPr id="157" name="グループ化 156">
                <a:extLst>
                  <a:ext uri="{FF2B5EF4-FFF2-40B4-BE49-F238E27FC236}">
                    <a16:creationId xmlns:a16="http://schemas.microsoft.com/office/drawing/2014/main" id="{FD3E01A7-3476-C85F-62D9-7BB1EE2C8B19}"/>
                  </a:ext>
                </a:extLst>
              </p:cNvPr>
              <p:cNvGrpSpPr/>
              <p:nvPr/>
            </p:nvGrpSpPr>
            <p:grpSpPr>
              <a:xfrm>
                <a:off x="15394405" y="4507525"/>
                <a:ext cx="739105" cy="184666"/>
                <a:chOff x="7960581" y="2603153"/>
                <a:chExt cx="739105" cy="184666"/>
              </a:xfrm>
            </p:grpSpPr>
            <p:sp>
              <p:nvSpPr>
                <p:cNvPr id="166" name="Text Box 283">
                  <a:extLst>
                    <a:ext uri="{FF2B5EF4-FFF2-40B4-BE49-F238E27FC236}">
                      <a16:creationId xmlns:a16="http://schemas.microsoft.com/office/drawing/2014/main" id="{6BCEB789-DF6C-4DC1-E956-0907075BC4C6}"/>
                    </a:ext>
                  </a:extLst>
                </p:cNvPr>
                <p:cNvSpPr txBox="1">
                  <a:spLocks noChangeArrowheads="1"/>
                </p:cNvSpPr>
                <p:nvPr/>
              </p:nvSpPr>
              <p:spPr bwMode="auto">
                <a:xfrm>
                  <a:off x="7960581" y="2603153"/>
                  <a:ext cx="167605"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ＤＥ</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ＤＦ</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67" name="Text Box 283">
                  <a:extLst>
                    <a:ext uri="{FF2B5EF4-FFF2-40B4-BE49-F238E27FC236}">
                      <a16:creationId xmlns:a16="http://schemas.microsoft.com/office/drawing/2014/main" id="{9C12B44F-84E3-51EC-A84B-62348E98658B}"/>
                    </a:ext>
                  </a:extLst>
                </p:cNvPr>
                <p:cNvSpPr txBox="1">
                  <a:spLocks noChangeArrowheads="1"/>
                </p:cNvSpPr>
                <p:nvPr/>
              </p:nvSpPr>
              <p:spPr bwMode="auto">
                <a:xfrm>
                  <a:off x="8087581" y="2622770"/>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（チェッカーアクリル）</a:t>
                  </a:r>
                  <a:endParaRPr lang="en-US" altLang="ja-JP" sz="500" b="1" dirty="0">
                    <a:latin typeface="ＭＳ Ｐゴシック" panose="020B0600070205080204" pitchFamily="50" charset="-128"/>
                    <a:ea typeface="ＭＳ Ｐゴシック" panose="020B0600070205080204" pitchFamily="50" charset="-128"/>
                  </a:endParaRPr>
                </a:p>
              </p:txBody>
            </p:sp>
          </p:grpSp>
          <p:sp>
            <p:nvSpPr>
              <p:cNvPr id="158" name="Text Box 283">
                <a:extLst>
                  <a:ext uri="{FF2B5EF4-FFF2-40B4-BE49-F238E27FC236}">
                    <a16:creationId xmlns:a16="http://schemas.microsoft.com/office/drawing/2014/main" id="{4604A507-223A-D6DA-3085-F946F622551E}"/>
                  </a:ext>
                </a:extLst>
              </p:cNvPr>
              <p:cNvSpPr txBox="1">
                <a:spLocks noChangeArrowheads="1"/>
              </p:cNvSpPr>
              <p:nvPr/>
            </p:nvSpPr>
            <p:spPr bwMode="auto">
              <a:xfrm>
                <a:off x="16149610" y="4513210"/>
                <a:ext cx="167605"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ＴＣ</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59" name="Text Box 291">
                <a:extLst>
                  <a:ext uri="{FF2B5EF4-FFF2-40B4-BE49-F238E27FC236}">
                    <a16:creationId xmlns:a16="http://schemas.microsoft.com/office/drawing/2014/main" id="{D5A6DEAA-6D5A-26E6-68F1-95498B5F053B}"/>
                  </a:ext>
                </a:extLst>
              </p:cNvPr>
              <p:cNvSpPr txBox="1">
                <a:spLocks noChangeArrowheads="1"/>
              </p:cNvSpPr>
              <p:nvPr/>
            </p:nvSpPr>
            <p:spPr bwMode="auto">
              <a:xfrm>
                <a:off x="15414735" y="2788667"/>
                <a:ext cx="603576" cy="11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洗面タイプ</a:t>
                </a:r>
              </a:p>
            </p:txBody>
          </p:sp>
          <p:sp>
            <p:nvSpPr>
              <p:cNvPr id="161" name="Text Box 291">
                <a:extLst>
                  <a:ext uri="{FF2B5EF4-FFF2-40B4-BE49-F238E27FC236}">
                    <a16:creationId xmlns:a16="http://schemas.microsoft.com/office/drawing/2014/main" id="{22E0F0A5-4BE3-F18E-B651-757C99523100}"/>
                  </a:ext>
                </a:extLst>
              </p:cNvPr>
              <p:cNvSpPr txBox="1">
                <a:spLocks noChangeArrowheads="1"/>
              </p:cNvSpPr>
              <p:nvPr/>
            </p:nvSpPr>
            <p:spPr bwMode="auto">
              <a:xfrm>
                <a:off x="16149551" y="2788667"/>
                <a:ext cx="81951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トイレタイプ</a:t>
                </a:r>
              </a:p>
            </p:txBody>
          </p:sp>
          <p:sp>
            <p:nvSpPr>
              <p:cNvPr id="162" name="Text Box 291">
                <a:extLst>
                  <a:ext uri="{FF2B5EF4-FFF2-40B4-BE49-F238E27FC236}">
                    <a16:creationId xmlns:a16="http://schemas.microsoft.com/office/drawing/2014/main" id="{3DE36410-58F7-5310-A65E-4347FC89680F}"/>
                  </a:ext>
                </a:extLst>
              </p:cNvPr>
              <p:cNvSpPr txBox="1">
                <a:spLocks noChangeArrowheads="1"/>
              </p:cNvSpPr>
              <p:nvPr/>
            </p:nvSpPr>
            <p:spPr bwMode="auto">
              <a:xfrm>
                <a:off x="13158903" y="2784253"/>
                <a:ext cx="915732"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　　　　　大採光タイプ</a:t>
                </a:r>
              </a:p>
            </p:txBody>
          </p:sp>
          <p:pic>
            <p:nvPicPr>
              <p:cNvPr id="163" name="図 162">
                <a:extLst>
                  <a:ext uri="{FF2B5EF4-FFF2-40B4-BE49-F238E27FC236}">
                    <a16:creationId xmlns:a16="http://schemas.microsoft.com/office/drawing/2014/main" id="{1EAA12EA-0CB3-30F4-85EA-7CD7EA4A08EA}"/>
                  </a:ext>
                </a:extLst>
              </p:cNvPr>
              <p:cNvPicPr>
                <a:picLocks noChangeAspect="1"/>
              </p:cNvPicPr>
              <p:nvPr/>
            </p:nvPicPr>
            <p:blipFill>
              <a:blip r:embed="rId34"/>
              <a:srcRect/>
              <a:stretch/>
            </p:blipFill>
            <p:spPr>
              <a:xfrm>
                <a:off x="13202978" y="2933622"/>
                <a:ext cx="602802" cy="1569796"/>
              </a:xfrm>
              <a:prstGeom prst="rect">
                <a:avLst/>
              </a:prstGeom>
            </p:spPr>
          </p:pic>
          <p:pic>
            <p:nvPicPr>
              <p:cNvPr id="164" name="図 163">
                <a:extLst>
                  <a:ext uri="{FF2B5EF4-FFF2-40B4-BE49-F238E27FC236}">
                    <a16:creationId xmlns:a16="http://schemas.microsoft.com/office/drawing/2014/main" id="{11680F4B-1538-F868-7ACC-F9FDB88B0720}"/>
                  </a:ext>
                </a:extLst>
              </p:cNvPr>
              <p:cNvPicPr>
                <a:picLocks noChangeAspect="1"/>
              </p:cNvPicPr>
              <p:nvPr/>
            </p:nvPicPr>
            <p:blipFill>
              <a:blip r:embed="rId35"/>
              <a:srcRect/>
              <a:stretch/>
            </p:blipFill>
            <p:spPr>
              <a:xfrm>
                <a:off x="13940393" y="2933984"/>
                <a:ext cx="606399" cy="1579164"/>
              </a:xfrm>
              <a:prstGeom prst="rect">
                <a:avLst/>
              </a:prstGeom>
            </p:spPr>
          </p:pic>
          <p:pic>
            <p:nvPicPr>
              <p:cNvPr id="165" name="図 164">
                <a:extLst>
                  <a:ext uri="{FF2B5EF4-FFF2-40B4-BE49-F238E27FC236}">
                    <a16:creationId xmlns:a16="http://schemas.microsoft.com/office/drawing/2014/main" id="{BC372B9D-4EBC-0FB3-7B58-8C9ED721245D}"/>
                  </a:ext>
                </a:extLst>
              </p:cNvPr>
              <p:cNvPicPr>
                <a:picLocks noChangeAspect="1"/>
              </p:cNvPicPr>
              <p:nvPr/>
            </p:nvPicPr>
            <p:blipFill>
              <a:blip r:embed="rId36"/>
              <a:srcRect/>
              <a:stretch/>
            </p:blipFill>
            <p:spPr>
              <a:xfrm>
                <a:off x="14682339" y="2933984"/>
                <a:ext cx="606399" cy="1579164"/>
              </a:xfrm>
              <a:prstGeom prst="rect">
                <a:avLst/>
              </a:prstGeom>
            </p:spPr>
          </p:pic>
          <p:cxnSp>
            <p:nvCxnSpPr>
              <p:cNvPr id="304" name="直線コネクタ 303">
                <a:extLst>
                  <a:ext uri="{FF2B5EF4-FFF2-40B4-BE49-F238E27FC236}">
                    <a16:creationId xmlns:a16="http://schemas.microsoft.com/office/drawing/2014/main" id="{5485C12D-1DE8-EC36-A897-051C865A7289}"/>
                  </a:ext>
                </a:extLst>
              </p:cNvPr>
              <p:cNvCxnSpPr/>
              <p:nvPr/>
            </p:nvCxnSpPr>
            <p:spPr>
              <a:xfrm>
                <a:off x="10836955" y="943304"/>
                <a:ext cx="1486742"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09" name="直線コネクタ 308">
                <a:extLst>
                  <a:ext uri="{FF2B5EF4-FFF2-40B4-BE49-F238E27FC236}">
                    <a16:creationId xmlns:a16="http://schemas.microsoft.com/office/drawing/2014/main" id="{99F9AF9C-A6D6-7768-0134-0E897D171CE2}"/>
                  </a:ext>
                </a:extLst>
              </p:cNvPr>
              <p:cNvCxnSpPr>
                <a:cxnSpLocks/>
              </p:cNvCxnSpPr>
              <p:nvPr/>
            </p:nvCxnSpPr>
            <p:spPr>
              <a:xfrm>
                <a:off x="12958424" y="943304"/>
                <a:ext cx="3059887"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0" name="直線コネクタ 309">
                <a:extLst>
                  <a:ext uri="{FF2B5EF4-FFF2-40B4-BE49-F238E27FC236}">
                    <a16:creationId xmlns:a16="http://schemas.microsoft.com/office/drawing/2014/main" id="{E96BED10-2835-783D-A02E-13C634427D32}"/>
                  </a:ext>
                </a:extLst>
              </p:cNvPr>
              <p:cNvCxnSpPr>
                <a:cxnSpLocks/>
                <a:stCxn id="316" idx="3"/>
              </p:cNvCxnSpPr>
              <p:nvPr/>
            </p:nvCxnSpPr>
            <p:spPr>
              <a:xfrm flipV="1">
                <a:off x="10848972" y="2857829"/>
                <a:ext cx="2164306" cy="2244"/>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1" name="直線コネクタ 310">
                <a:extLst>
                  <a:ext uri="{FF2B5EF4-FFF2-40B4-BE49-F238E27FC236}">
                    <a16:creationId xmlns:a16="http://schemas.microsoft.com/office/drawing/2014/main" id="{A20FF453-9E9A-E515-52E5-FB792499872F}"/>
                  </a:ext>
                </a:extLst>
              </p:cNvPr>
              <p:cNvCxnSpPr>
                <a:cxnSpLocks/>
              </p:cNvCxnSpPr>
              <p:nvPr/>
            </p:nvCxnSpPr>
            <p:spPr>
              <a:xfrm>
                <a:off x="14074635" y="2857829"/>
                <a:ext cx="1214111"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sp>
            <p:nvSpPr>
              <p:cNvPr id="312" name="正方形/長方形 311">
                <a:extLst>
                  <a:ext uri="{FF2B5EF4-FFF2-40B4-BE49-F238E27FC236}">
                    <a16:creationId xmlns:a16="http://schemas.microsoft.com/office/drawing/2014/main" id="{136A2AA5-75C2-F2F5-A638-5648FC4DC9B4}"/>
                  </a:ext>
                </a:extLst>
              </p:cNvPr>
              <p:cNvSpPr/>
              <p:nvPr/>
            </p:nvSpPr>
            <p:spPr>
              <a:xfrm>
                <a:off x="13254306" y="2780321"/>
                <a:ext cx="274134" cy="13309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p>
            </p:txBody>
          </p:sp>
          <p:sp>
            <p:nvSpPr>
              <p:cNvPr id="313" name="テキスト ボックス 312">
                <a:extLst>
                  <a:ext uri="{FF2B5EF4-FFF2-40B4-BE49-F238E27FC236}">
                    <a16:creationId xmlns:a16="http://schemas.microsoft.com/office/drawing/2014/main" id="{F2652FA2-3D78-D330-6DC1-157A683FA6BE}"/>
                  </a:ext>
                </a:extLst>
              </p:cNvPr>
              <p:cNvSpPr txBox="1"/>
              <p:nvPr/>
            </p:nvSpPr>
            <p:spPr>
              <a:xfrm>
                <a:off x="13187632" y="2746842"/>
                <a:ext cx="407482" cy="200055"/>
              </a:xfrm>
              <a:prstGeom prst="rect">
                <a:avLst/>
              </a:prstGeom>
              <a:noFill/>
            </p:spPr>
            <p:txBody>
              <a:bodyPr wrap="square" rtlCol="0">
                <a:spAutoFit/>
              </a:bodyPr>
              <a:lstStyle/>
              <a:p>
                <a:pPr algn="ctr"/>
                <a:r>
                  <a:rPr kumimoji="1" lang="en-US" altLang="ja-JP" sz="700" b="1" dirty="0">
                    <a:solidFill>
                      <a:schemeClr val="bg1"/>
                    </a:solidFill>
                  </a:rPr>
                  <a:t>NEW</a:t>
                </a:r>
                <a:endParaRPr kumimoji="1" lang="ja-JP" altLang="en-US" sz="700" b="1" dirty="0">
                  <a:solidFill>
                    <a:schemeClr val="bg1"/>
                  </a:solidFill>
                </a:endParaRPr>
              </a:p>
            </p:txBody>
          </p:sp>
          <p:sp>
            <p:nvSpPr>
              <p:cNvPr id="316" name="Text Box 291">
                <a:extLst>
                  <a:ext uri="{FF2B5EF4-FFF2-40B4-BE49-F238E27FC236}">
                    <a16:creationId xmlns:a16="http://schemas.microsoft.com/office/drawing/2014/main" id="{9851CF1C-6402-AF85-9268-FA298F2E3E9A}"/>
                  </a:ext>
                </a:extLst>
              </p:cNvPr>
              <p:cNvSpPr txBox="1">
                <a:spLocks noChangeArrowheads="1"/>
              </p:cNvSpPr>
              <p:nvPr/>
            </p:nvSpPr>
            <p:spPr bwMode="auto">
              <a:xfrm>
                <a:off x="10245396" y="2803968"/>
                <a:ext cx="603576" cy="11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採光タイプ</a:t>
                </a:r>
              </a:p>
            </p:txBody>
          </p:sp>
        </p:grpSp>
      </p:grpSp>
      <p:grpSp>
        <p:nvGrpSpPr>
          <p:cNvPr id="328" name="グループ化 327">
            <a:extLst>
              <a:ext uri="{FF2B5EF4-FFF2-40B4-BE49-F238E27FC236}">
                <a16:creationId xmlns:a16="http://schemas.microsoft.com/office/drawing/2014/main" id="{18198FDE-480D-CC37-C6E4-A1695283B809}"/>
              </a:ext>
            </a:extLst>
          </p:cNvPr>
          <p:cNvGrpSpPr/>
          <p:nvPr/>
        </p:nvGrpSpPr>
        <p:grpSpPr>
          <a:xfrm>
            <a:off x="2946636" y="4730325"/>
            <a:ext cx="941604" cy="1944000"/>
            <a:chOff x="2946636" y="4730325"/>
            <a:chExt cx="941604" cy="1944000"/>
          </a:xfrm>
        </p:grpSpPr>
        <p:pic>
          <p:nvPicPr>
            <p:cNvPr id="321" name="図 320" descr="家具のあるリビングルーム&#10;&#10;AI 生成コンテンツは誤りを含む可能性があります。">
              <a:extLst>
                <a:ext uri="{FF2B5EF4-FFF2-40B4-BE49-F238E27FC236}">
                  <a16:creationId xmlns:a16="http://schemas.microsoft.com/office/drawing/2014/main" id="{5C3DBB2A-CF9E-5BE0-A209-C50E07F2F4EC}"/>
                </a:ext>
              </a:extLst>
            </p:cNvPr>
            <p:cNvPicPr>
              <a:picLocks noChangeAspect="1"/>
            </p:cNvPicPr>
            <p:nvPr/>
          </p:nvPicPr>
          <p:blipFill>
            <a:blip r:embed="rId3"/>
            <a:srcRect l="82163" t="19297" r="10391" b="66568"/>
            <a:stretch>
              <a:fillRect/>
            </a:stretch>
          </p:blipFill>
          <p:spPr>
            <a:xfrm>
              <a:off x="3103951" y="5416551"/>
              <a:ext cx="607624" cy="769086"/>
            </a:xfrm>
            <a:prstGeom prst="rect">
              <a:avLst/>
            </a:prstGeom>
          </p:spPr>
        </p:pic>
        <p:grpSp>
          <p:nvGrpSpPr>
            <p:cNvPr id="323" name="グループ化 322">
              <a:extLst>
                <a:ext uri="{FF2B5EF4-FFF2-40B4-BE49-F238E27FC236}">
                  <a16:creationId xmlns:a16="http://schemas.microsoft.com/office/drawing/2014/main" id="{DD4EB1AE-ACEF-5498-57CA-D2AA6F9D3EFB}"/>
                </a:ext>
              </a:extLst>
            </p:cNvPr>
            <p:cNvGrpSpPr/>
            <p:nvPr/>
          </p:nvGrpSpPr>
          <p:grpSpPr>
            <a:xfrm>
              <a:off x="2946636" y="4730325"/>
              <a:ext cx="941604" cy="1944000"/>
              <a:chOff x="2946636" y="4730325"/>
              <a:chExt cx="941604" cy="1944000"/>
            </a:xfrm>
          </p:grpSpPr>
          <p:grpSp>
            <p:nvGrpSpPr>
              <p:cNvPr id="28" name="グループ化 27"/>
              <p:cNvGrpSpPr/>
              <p:nvPr/>
            </p:nvGrpSpPr>
            <p:grpSpPr>
              <a:xfrm>
                <a:off x="2946636" y="4730325"/>
                <a:ext cx="941604" cy="1944000"/>
                <a:chOff x="2946636" y="4730325"/>
                <a:chExt cx="941604" cy="1944000"/>
              </a:xfrm>
            </p:grpSpPr>
            <p:grpSp>
              <p:nvGrpSpPr>
                <p:cNvPr id="24" name="グループ化 23"/>
                <p:cNvGrpSpPr/>
                <p:nvPr/>
              </p:nvGrpSpPr>
              <p:grpSpPr>
                <a:xfrm>
                  <a:off x="2946636" y="4730325"/>
                  <a:ext cx="941604" cy="1944000"/>
                  <a:chOff x="2946636" y="4730325"/>
                  <a:chExt cx="941604" cy="1944000"/>
                </a:xfrm>
              </p:grpSpPr>
              <p:grpSp>
                <p:nvGrpSpPr>
                  <p:cNvPr id="258" name="グループ化 257"/>
                  <p:cNvGrpSpPr/>
                  <p:nvPr/>
                </p:nvGrpSpPr>
                <p:grpSpPr>
                  <a:xfrm>
                    <a:off x="2946636" y="4730325"/>
                    <a:ext cx="941604" cy="1944000"/>
                    <a:chOff x="4798797" y="4730325"/>
                    <a:chExt cx="941604" cy="1944000"/>
                  </a:xfrm>
                </p:grpSpPr>
                <p:sp>
                  <p:nvSpPr>
                    <p:cNvPr id="3" name="Rectangle 84"/>
                    <p:cNvSpPr>
                      <a:spLocks noChangeArrowheads="1"/>
                    </p:cNvSpPr>
                    <p:nvPr/>
                  </p:nvSpPr>
                  <p:spPr bwMode="auto">
                    <a:xfrm>
                      <a:off x="4798797"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蝶番</a:t>
                      </a:r>
                    </a:p>
                  </p:txBody>
                </p:sp>
                <p:sp>
                  <p:nvSpPr>
                    <p:cNvPr id="4" name="Rectangle 14"/>
                    <p:cNvSpPr>
                      <a:spLocks noChangeArrowheads="1"/>
                    </p:cNvSpPr>
                    <p:nvPr/>
                  </p:nvSpPr>
                  <p:spPr bwMode="auto">
                    <a:xfrm>
                      <a:off x="4798797"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100" name="Text Box 149"/>
                    <p:cNvSpPr txBox="1">
                      <a:spLocks noChangeArrowheads="1"/>
                    </p:cNvSpPr>
                    <p:nvPr/>
                  </p:nvSpPr>
                  <p:spPr bwMode="auto">
                    <a:xfrm>
                      <a:off x="5009465" y="6196698"/>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ブロンズゴールド色（塗装）</a:t>
                      </a:r>
                    </a:p>
                  </p:txBody>
                </p:sp>
              </p:grpSp>
              <p:grpSp>
                <p:nvGrpSpPr>
                  <p:cNvPr id="257" name="グループ化 256"/>
                  <p:cNvGrpSpPr/>
                  <p:nvPr/>
                </p:nvGrpSpPr>
                <p:grpSpPr>
                  <a:xfrm>
                    <a:off x="3476836" y="4740592"/>
                    <a:ext cx="388302" cy="107634"/>
                    <a:chOff x="1119188" y="5724525"/>
                    <a:chExt cx="571500" cy="119062"/>
                  </a:xfrm>
                </p:grpSpPr>
                <p:sp>
                  <p:nvSpPr>
                    <p:cNvPr id="265" name="正方形/長方形 264"/>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266" name="正方形/長方形 265"/>
                    <p:cNvSpPr/>
                    <p:nvPr/>
                  </p:nvSpPr>
                  <p:spPr>
                    <a:xfrm>
                      <a:off x="1213294" y="5732385"/>
                      <a:ext cx="386906" cy="87880"/>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sp>
              <p:nvSpPr>
                <p:cNvPr id="283" name="Text Box 504"/>
                <p:cNvSpPr txBox="1">
                  <a:spLocks noChangeArrowheads="1"/>
                </p:cNvSpPr>
                <p:nvPr/>
              </p:nvSpPr>
              <p:spPr bwMode="auto">
                <a:xfrm>
                  <a:off x="3049818" y="4942519"/>
                  <a:ext cx="756617" cy="32316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defPPr>
                    <a:defRPr lang="ja-JP"/>
                  </a:defPPr>
                  <a:lvl1pPr fontAlgn="base">
                    <a:spcBef>
                      <a:spcPct val="0"/>
                    </a:spcBef>
                    <a:spcAft>
                      <a:spcPct val="0"/>
                    </a:spcAft>
                    <a:defRPr kumimoji="0" sz="900" b="1">
                      <a:solidFill>
                        <a:srgbClr val="333333"/>
                      </a:solidFill>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pPr algn="ctr"/>
                  <a:r>
                    <a:rPr lang="en-US" altLang="ja-JP" sz="700" dirty="0"/>
                    <a:t>1</a:t>
                  </a:r>
                  <a:r>
                    <a:rPr lang="ja-JP" altLang="en-US" sz="700" dirty="0"/>
                    <a:t>人でも扉の</a:t>
                  </a:r>
                </a:p>
                <a:p>
                  <a:pPr algn="ctr"/>
                  <a:r>
                    <a:rPr lang="ja-JP" altLang="en-US" sz="700" dirty="0"/>
                    <a:t>吊り込みがしやすい</a:t>
                  </a:r>
                </a:p>
                <a:p>
                  <a:pPr algn="ctr"/>
                  <a:r>
                    <a:rPr lang="ja-JP" altLang="en-US" sz="700" dirty="0"/>
                    <a:t>「カバー蝶番」</a:t>
                  </a:r>
                </a:p>
              </p:txBody>
            </p:sp>
          </p:grpSp>
          <p:pic>
            <p:nvPicPr>
              <p:cNvPr id="322" name="図 321">
                <a:extLst>
                  <a:ext uri="{FF2B5EF4-FFF2-40B4-BE49-F238E27FC236}">
                    <a16:creationId xmlns:a16="http://schemas.microsoft.com/office/drawing/2014/main" id="{43B89807-CDB6-63C0-6115-C2CC8349171E}"/>
                  </a:ext>
                </a:extLst>
              </p:cNvPr>
              <p:cNvPicPr>
                <a:picLocks noChangeAspect="1"/>
              </p:cNvPicPr>
              <p:nvPr/>
            </p:nvPicPr>
            <p:blipFill>
              <a:blip r:embed="rId11"/>
              <a:stretch>
                <a:fillRect/>
              </a:stretch>
            </p:blipFill>
            <p:spPr>
              <a:xfrm>
                <a:off x="3002961" y="6198121"/>
                <a:ext cx="157456" cy="92333"/>
              </a:xfrm>
              <a:prstGeom prst="rect">
                <a:avLst/>
              </a:prstGeom>
            </p:spPr>
          </p:pic>
        </p:grpSp>
      </p:grpSp>
    </p:spTree>
    <p:extLst>
      <p:ext uri="{BB962C8B-B14F-4D97-AF65-F5344CB8AC3E}">
        <p14:creationId xmlns:p14="http://schemas.microsoft.com/office/powerpoint/2010/main" val="1059358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ドアが開いている部屋&#10;&#10;AI 生成コンテンツは誤りを含む可能性があります。">
            <a:extLst>
              <a:ext uri="{FF2B5EF4-FFF2-40B4-BE49-F238E27FC236}">
                <a16:creationId xmlns:a16="http://schemas.microsoft.com/office/drawing/2014/main" id="{5E01EC52-F849-4D21-7CDF-A8FB015D3C5F}"/>
              </a:ext>
            </a:extLst>
          </p:cNvPr>
          <p:cNvPicPr>
            <a:picLocks noChangeAspect="1"/>
          </p:cNvPicPr>
          <p:nvPr/>
        </p:nvPicPr>
        <p:blipFill>
          <a:blip r:embed="rId3"/>
          <a:srcRect l="18761" t="1" r="30585" b="5027"/>
          <a:stretch>
            <a:fillRect/>
          </a:stretch>
        </p:blipFill>
        <p:spPr>
          <a:xfrm>
            <a:off x="156203" y="702517"/>
            <a:ext cx="3152749" cy="3944416"/>
          </a:xfrm>
          <a:prstGeom prst="rect">
            <a:avLst/>
          </a:prstGeom>
        </p:spPr>
      </p:pic>
      <p:sp>
        <p:nvSpPr>
          <p:cNvPr id="5" name="Text Box 51"/>
          <p:cNvSpPr txBox="1">
            <a:spLocks noChangeArrowheads="1"/>
          </p:cNvSpPr>
          <p:nvPr/>
        </p:nvSpPr>
        <p:spPr bwMode="auto">
          <a:xfrm>
            <a:off x="1747676" y="98673"/>
            <a:ext cx="4736927" cy="203133"/>
          </a:xfrm>
          <a:prstGeom prst="rect">
            <a:avLst/>
          </a:prstGeom>
          <a:noFill/>
          <a:ln>
            <a:noFill/>
          </a:ln>
          <a:effectLst/>
          <a:extLst>
            <a:ext uri="{909E8E84-426E-40DD-AFC4-6F175D3DCCD1}">
              <a14:hiddenFill xmlns:a14="http://schemas.microsoft.com/office/drawing/2010/main">
                <a:solidFill>
                  <a:srgbClr val="95637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0" rIns="0" bIns="0">
            <a:spAutoFit/>
          </a:bodyPr>
          <a:lstStyle>
            <a:defPPr>
              <a:defRPr lang="ja-JP"/>
            </a:defPPr>
            <a:lvl1pPr algn="l" rtl="0" fontAlgn="base">
              <a:spcBef>
                <a:spcPct val="0"/>
              </a:spcBef>
              <a:spcAft>
                <a:spcPct val="0"/>
              </a:spcAft>
              <a:defRPr kumimoji="1" sz="6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600" kern="1200">
                <a:solidFill>
                  <a:schemeClr val="tx1"/>
                </a:solidFill>
                <a:latin typeface="Arial" charset="0"/>
                <a:ea typeface="ＭＳ Ｐゴシック" pitchFamily="50" charset="-128"/>
                <a:cs typeface="+mn-cs"/>
              </a:defRPr>
            </a:lvl5pPr>
            <a:lvl6pPr marL="2286000" algn="l" defTabSz="914400" rtl="0" eaLnBrk="1" latinLnBrk="0" hangingPunct="1">
              <a:defRPr kumimoji="1" sz="600" kern="1200">
                <a:solidFill>
                  <a:schemeClr val="tx1"/>
                </a:solidFill>
                <a:latin typeface="Arial" charset="0"/>
                <a:ea typeface="ＭＳ Ｐゴシック" pitchFamily="50" charset="-128"/>
                <a:cs typeface="+mn-cs"/>
              </a:defRPr>
            </a:lvl6pPr>
            <a:lvl7pPr marL="2743200" algn="l" defTabSz="914400" rtl="0" eaLnBrk="1" latinLnBrk="0" hangingPunct="1">
              <a:defRPr kumimoji="1" sz="600" kern="1200">
                <a:solidFill>
                  <a:schemeClr val="tx1"/>
                </a:solidFill>
                <a:latin typeface="Arial" charset="0"/>
                <a:ea typeface="ＭＳ Ｐゴシック" pitchFamily="50" charset="-128"/>
                <a:cs typeface="+mn-cs"/>
              </a:defRPr>
            </a:lvl7pPr>
            <a:lvl8pPr marL="3200400" algn="l" defTabSz="914400" rtl="0" eaLnBrk="1" latinLnBrk="0" hangingPunct="1">
              <a:defRPr kumimoji="1" sz="600" kern="1200">
                <a:solidFill>
                  <a:schemeClr val="tx1"/>
                </a:solidFill>
                <a:latin typeface="Arial" charset="0"/>
                <a:ea typeface="ＭＳ Ｐゴシック" pitchFamily="50" charset="-128"/>
                <a:cs typeface="+mn-cs"/>
              </a:defRPr>
            </a:lvl8pPr>
            <a:lvl9pPr marL="3657600" algn="l" defTabSz="914400" rtl="0" eaLnBrk="1" latinLnBrk="0" hangingPunct="1">
              <a:defRPr kumimoji="1" sz="600" kern="1200">
                <a:solidFill>
                  <a:schemeClr val="tx1"/>
                </a:solidFill>
                <a:latin typeface="Arial" charset="0"/>
                <a:ea typeface="ＭＳ Ｐゴシック" pitchFamily="50" charset="-128"/>
                <a:cs typeface="+mn-cs"/>
              </a:defRPr>
            </a:lvl9pPr>
          </a:lstStyle>
          <a:p>
            <a:pPr>
              <a:lnSpc>
                <a:spcPct val="120000"/>
              </a:lnSpc>
            </a:pPr>
            <a:r>
              <a:rPr lang="ja-JP" altLang="en-US" sz="1100" b="1" dirty="0">
                <a:solidFill>
                  <a:schemeClr val="bg1"/>
                </a:solidFill>
                <a:latin typeface="ＭＳ Ｐゴシック" panose="020B0600070205080204" pitchFamily="50" charset="-128"/>
              </a:rPr>
              <a:t>内装ドア　ベリティス　クラフトレーベル　（ワイルドオーク柄　塗装対応）　　</a:t>
            </a:r>
          </a:p>
        </p:txBody>
      </p:sp>
      <p:grpSp>
        <p:nvGrpSpPr>
          <p:cNvPr id="151" name="グループ化 150"/>
          <p:cNvGrpSpPr/>
          <p:nvPr/>
        </p:nvGrpSpPr>
        <p:grpSpPr>
          <a:xfrm>
            <a:off x="6603991" y="4730325"/>
            <a:ext cx="3157200" cy="1944000"/>
            <a:chOff x="3706453" y="894252"/>
            <a:chExt cx="3157200" cy="1944000"/>
          </a:xfrm>
        </p:grpSpPr>
        <p:pic>
          <p:nvPicPr>
            <p:cNvPr id="152" name="Picture 50" descr="http://www2.panasonic.biz/es/sumai/gazou/bicon/CA182AHND-PA0050010.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930547" y="1139948"/>
              <a:ext cx="848311" cy="869519"/>
            </a:xfrm>
            <a:prstGeom prst="rect">
              <a:avLst/>
            </a:prstGeom>
            <a:noFill/>
            <a:extLst>
              <a:ext uri="{909E8E84-426E-40DD-AFC4-6F175D3DCCD1}">
                <a14:hiddenFill xmlns:a14="http://schemas.microsoft.com/office/drawing/2010/main">
                  <a:solidFill>
                    <a:srgbClr val="FFFFFF"/>
                  </a:solidFill>
                </a14:hiddenFill>
              </a:ext>
            </a:extLst>
          </p:spPr>
        </p:pic>
        <p:sp>
          <p:nvSpPr>
            <p:cNvPr id="153" name="正方形/長方形 152"/>
            <p:cNvSpPr/>
            <p:nvPr/>
          </p:nvSpPr>
          <p:spPr>
            <a:xfrm>
              <a:off x="3930712" y="2043550"/>
              <a:ext cx="1136673" cy="184666"/>
            </a:xfrm>
            <a:prstGeom prst="rect">
              <a:avLst/>
            </a:prstGeom>
          </p:spPr>
          <p:txBody>
            <a:bodyPr wrap="square" lIns="0" tIns="0" rIns="0" bIns="0">
              <a:spAutoFit/>
            </a:bodyPr>
            <a:lstStyle/>
            <a:p>
              <a:r>
                <a:rPr lang="ja-JP" altLang="en-US" sz="600" dirty="0">
                  <a:latin typeface="ＭＳ Ｐゴシック" panose="020B0600070205080204" pitchFamily="50" charset="-128"/>
                  <a:ea typeface="ＭＳ Ｐゴシック" panose="020B0600070205080204" pitchFamily="50" charset="-128"/>
                </a:rPr>
                <a:t>ワイルドオーク柄</a:t>
              </a:r>
              <a:endParaRPr lang="en-US" altLang="ja-JP" sz="600" dirty="0">
                <a:latin typeface="ＭＳ Ｐゴシック" panose="020B0600070205080204" pitchFamily="50" charset="-128"/>
                <a:ea typeface="ＭＳ Ｐゴシック" panose="020B0600070205080204" pitchFamily="50" charset="-128"/>
              </a:endParaRPr>
            </a:p>
            <a:p>
              <a:r>
                <a:rPr lang="ja-JP" altLang="en-US" sz="600" dirty="0">
                  <a:latin typeface="ＭＳ Ｐゴシック" panose="020B0600070205080204" pitchFamily="50" charset="-128"/>
                  <a:ea typeface="ＭＳ Ｐゴシック" panose="020B0600070205080204" pitchFamily="50" charset="-128"/>
                </a:rPr>
                <a:t>（塗装対応）</a:t>
              </a:r>
              <a:r>
                <a:rPr lang="en-US" altLang="ja-JP" sz="400" dirty="0">
                  <a:latin typeface="ＭＳ Ｐゴシック" panose="020B0600070205080204" pitchFamily="50" charset="-128"/>
                  <a:ea typeface="ＭＳ Ｐゴシック" panose="020B0600070205080204" pitchFamily="50" charset="-128"/>
                </a:rPr>
                <a:t>※</a:t>
              </a:r>
              <a:endParaRPr lang="ja-JP" altLang="en-US" sz="400" dirty="0">
                <a:latin typeface="ＭＳ Ｐゴシック" panose="020B0600070205080204" pitchFamily="50" charset="-128"/>
                <a:ea typeface="ＭＳ Ｐゴシック" panose="020B0600070205080204" pitchFamily="50" charset="-128"/>
              </a:endParaRPr>
            </a:p>
          </p:txBody>
        </p:sp>
        <p:sp>
          <p:nvSpPr>
            <p:cNvPr id="154" name="Rectangle 14"/>
            <p:cNvSpPr>
              <a:spLocks noChangeArrowheads="1"/>
            </p:cNvSpPr>
            <p:nvPr/>
          </p:nvSpPr>
          <p:spPr bwMode="auto">
            <a:xfrm>
              <a:off x="3706453" y="894252"/>
              <a:ext cx="31572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a:endParaRPr lang="ja-JP" altLang="en-US" sz="1200" dirty="0">
                <a:solidFill>
                  <a:prstClr val="black"/>
                </a:solidFill>
                <a:latin typeface="ＭＳ Ｐゴシック" panose="020B0600070205080204" pitchFamily="50" charset="-128"/>
                <a:ea typeface="ＭＳ Ｐゴシック" panose="020B0600070205080204" pitchFamily="50" charset="-128"/>
              </a:endParaRPr>
            </a:p>
          </p:txBody>
        </p:sp>
        <p:sp>
          <p:nvSpPr>
            <p:cNvPr id="155" name="Rectangle 84"/>
            <p:cNvSpPr>
              <a:spLocks noChangeArrowheads="1"/>
            </p:cNvSpPr>
            <p:nvPr/>
          </p:nvSpPr>
          <p:spPr bwMode="auto">
            <a:xfrm>
              <a:off x="3706453" y="894253"/>
              <a:ext cx="3157200" cy="125412"/>
            </a:xfrm>
            <a:prstGeom prst="rect">
              <a:avLst/>
            </a:prstGeom>
            <a:solidFill>
              <a:srgbClr val="4D4D4D"/>
            </a:solidFill>
            <a:ln w="6350">
              <a:solidFill>
                <a:srgbClr val="4D4D4D"/>
              </a:solidFill>
              <a:miter lim="800000"/>
              <a:headEnd/>
              <a:tailEnd/>
            </a:ln>
          </p:spPr>
          <p:txBody>
            <a:bodyPr wrap="square" lIns="91427" tIns="0" rIns="91427" bIns="0" anchor="ctr"/>
            <a:lstStyle/>
            <a:p>
              <a:pPr>
                <a:spcBef>
                  <a:spcPct val="50000"/>
                </a:spcBef>
              </a:pPr>
              <a:r>
                <a:rPr lang="ja-JP" altLang="en-US" sz="800" dirty="0">
                  <a:solidFill>
                    <a:prstClr val="white"/>
                  </a:solidFill>
                  <a:latin typeface="ＭＳ Ｐゴシック" panose="020B0600070205080204" pitchFamily="50" charset="-128"/>
                  <a:ea typeface="ＭＳ Ｐゴシック" panose="020B0600070205080204" pitchFamily="50" charset="-128"/>
                </a:rPr>
                <a:t>カラーバリエーション</a:t>
              </a:r>
            </a:p>
          </p:txBody>
        </p:sp>
        <p:sp>
          <p:nvSpPr>
            <p:cNvPr id="156" name="Rectangle 84"/>
            <p:cNvSpPr>
              <a:spLocks noChangeArrowheads="1"/>
            </p:cNvSpPr>
            <p:nvPr/>
          </p:nvSpPr>
          <p:spPr bwMode="auto">
            <a:xfrm>
              <a:off x="3706453" y="894252"/>
              <a:ext cx="3157200" cy="125412"/>
            </a:xfrm>
            <a:prstGeom prst="rect">
              <a:avLst/>
            </a:prstGeom>
            <a:solidFill>
              <a:srgbClr val="4D4D4D"/>
            </a:solidFill>
            <a:ln w="6350">
              <a:solidFill>
                <a:srgbClr val="4D4D4D"/>
              </a:solidFill>
              <a:miter lim="800000"/>
              <a:headEnd/>
              <a:tailEnd/>
            </a:ln>
          </p:spPr>
          <p:txBody>
            <a:bodyPr wrap="square" lIns="91427" tIns="0" rIns="91427" bIns="0" anchor="ctr"/>
            <a:lstStyle/>
            <a:p>
              <a:pPr>
                <a:spcBef>
                  <a:spcPct val="50000"/>
                </a:spcBef>
              </a:pPr>
              <a:r>
                <a:rPr lang="ja-JP" altLang="en-US" sz="800" dirty="0">
                  <a:solidFill>
                    <a:prstClr val="white"/>
                  </a:solidFill>
                  <a:latin typeface="ＭＳ Ｐゴシック" pitchFamily="50" charset="-128"/>
                  <a:ea typeface="ＭＳ Ｐゴシック" panose="020B0600070205080204" pitchFamily="50" charset="-128"/>
                </a:rPr>
                <a:t>ワイルドオーク柄（塗装対応）</a:t>
              </a:r>
            </a:p>
          </p:txBody>
        </p:sp>
        <p:sp>
          <p:nvSpPr>
            <p:cNvPr id="157" name="正方形/長方形 156"/>
            <p:cNvSpPr/>
            <p:nvPr/>
          </p:nvSpPr>
          <p:spPr>
            <a:xfrm>
              <a:off x="5132766" y="2043550"/>
              <a:ext cx="1604497" cy="415498"/>
            </a:xfrm>
            <a:prstGeom prst="rect">
              <a:avLst/>
            </a:prstGeom>
          </p:spPr>
          <p:txBody>
            <a:bodyPr wrap="square" lIns="0" tIns="0" rIns="0" bIns="0">
              <a:spAutoFit/>
            </a:bodyPr>
            <a:lstStyle/>
            <a:p>
              <a:r>
                <a:rPr lang="en-US" altLang="ja-JP" sz="700" dirty="0">
                  <a:latin typeface="ＭＳ Ｐゴシック" panose="020B0600070205080204" pitchFamily="50" charset="-128"/>
                  <a:ea typeface="ＭＳ Ｐゴシック" panose="020B0600070205080204" pitchFamily="50" charset="-128"/>
                </a:rPr>
                <a:t>DIY</a:t>
              </a:r>
              <a:r>
                <a:rPr lang="ja-JP" altLang="en-US" sz="700" dirty="0">
                  <a:latin typeface="ＭＳ Ｐゴシック" panose="020B0600070205080204" pitchFamily="50" charset="-128"/>
                  <a:ea typeface="ＭＳ Ｐゴシック" panose="020B0600070205080204" pitchFamily="50" charset="-128"/>
                </a:rPr>
                <a:t>が初めての方でも気軽にセルフ</a:t>
              </a:r>
              <a:endParaRPr lang="en-US" altLang="ja-JP" sz="700" dirty="0">
                <a:latin typeface="ＭＳ Ｐゴシック" panose="020B0600070205080204" pitchFamily="50" charset="-128"/>
                <a:ea typeface="ＭＳ Ｐゴシック" panose="020B0600070205080204" pitchFamily="50" charset="-128"/>
              </a:endParaRPr>
            </a:p>
            <a:p>
              <a:r>
                <a:rPr lang="ja-JP" altLang="en-US" sz="700" dirty="0">
                  <a:latin typeface="ＭＳ Ｐゴシック" panose="020B0600070205080204" pitchFamily="50" charset="-128"/>
                  <a:ea typeface="ＭＳ Ｐゴシック" panose="020B0600070205080204" pitchFamily="50" charset="-128"/>
                </a:rPr>
                <a:t>ペイントできるドアをご用意しました。</a:t>
              </a:r>
              <a:endParaRPr lang="en-US" altLang="ja-JP" sz="700" dirty="0">
                <a:latin typeface="ＭＳ Ｐゴシック" panose="020B0600070205080204" pitchFamily="50" charset="-128"/>
                <a:ea typeface="ＭＳ Ｐゴシック" panose="020B0600070205080204" pitchFamily="50" charset="-128"/>
              </a:endParaRPr>
            </a:p>
            <a:p>
              <a:r>
                <a:rPr lang="ja-JP" altLang="en-US" sz="700" dirty="0">
                  <a:latin typeface="ＭＳ Ｐゴシック" panose="020B0600070205080204" pitchFamily="50" charset="-128"/>
                  <a:ea typeface="ＭＳ Ｐゴシック" panose="020B0600070205080204" pitchFamily="50" charset="-128"/>
                </a:rPr>
                <a:t>好きな色に塗って、お部屋のアクセントに。</a:t>
              </a:r>
            </a:p>
            <a:p>
              <a:r>
                <a:rPr lang="en-US" altLang="ja-JP" sz="600" dirty="0">
                  <a:latin typeface="ＭＳ Ｐゴシック" panose="020B0600070205080204" pitchFamily="50" charset="-128"/>
                  <a:ea typeface="ＭＳ Ｐゴシック" panose="020B0600070205080204" pitchFamily="50" charset="-128"/>
                </a:rPr>
                <a:t>※</a:t>
              </a:r>
              <a:r>
                <a:rPr lang="ja-JP" altLang="en-US" sz="600" dirty="0">
                  <a:latin typeface="ＭＳ Ｐゴシック" panose="020B0600070205080204" pitchFamily="50" charset="-128"/>
                  <a:ea typeface="ＭＳ Ｐゴシック" panose="020B0600070205080204" pitchFamily="50" charset="-128"/>
                </a:rPr>
                <a:t>ワイルドオーク柄のみ対応</a:t>
              </a:r>
            </a:p>
          </p:txBody>
        </p:sp>
        <p:pic>
          <p:nvPicPr>
            <p:cNvPr id="158" name="Picture 2" descr="http://www2.panasonic.biz/es/sumai/gazou/bicon/CA182AHND-PA0050213.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137267" y="1139950"/>
              <a:ext cx="1329952" cy="869518"/>
            </a:xfrm>
            <a:prstGeom prst="rect">
              <a:avLst/>
            </a:prstGeom>
            <a:noFill/>
            <a:extLst>
              <a:ext uri="{909E8E84-426E-40DD-AFC4-6F175D3DCCD1}">
                <a14:hiddenFill xmlns:a14="http://schemas.microsoft.com/office/drawing/2010/main">
                  <a:solidFill>
                    <a:srgbClr val="FFFFFF"/>
                  </a:solidFill>
                </a14:hiddenFill>
              </a:ext>
            </a:extLst>
          </p:spPr>
        </p:pic>
        <p:sp>
          <p:nvSpPr>
            <p:cNvPr id="159" name="正方形/長方形 158"/>
            <p:cNvSpPr/>
            <p:nvPr/>
          </p:nvSpPr>
          <p:spPr>
            <a:xfrm>
              <a:off x="3779476" y="2595434"/>
              <a:ext cx="2957787" cy="184666"/>
            </a:xfrm>
            <a:prstGeom prst="rect">
              <a:avLst/>
            </a:prstGeom>
          </p:spPr>
          <p:txBody>
            <a:bodyPr wrap="square" lIns="0" tIns="0" rIns="0" bIns="0">
              <a:spAutoFit/>
            </a:bodyPr>
            <a:lstStyle/>
            <a:p>
              <a:r>
                <a:rPr lang="en-US" altLang="ja-JP" sz="400" dirty="0">
                  <a:latin typeface="+mn-ea"/>
                </a:rPr>
                <a:t>※</a:t>
              </a:r>
              <a:r>
                <a:rPr lang="ja-JP" altLang="en-US" sz="400" dirty="0">
                  <a:latin typeface="+mn-ea"/>
                </a:rPr>
                <a:t>ワイルドオーク柄（塗装対応）の表面は、塗料が塗布しやすいよう特殊な加工を施しております。</a:t>
              </a:r>
              <a:endParaRPr lang="en-US" altLang="ja-JP" sz="400" dirty="0">
                <a:latin typeface="+mn-ea"/>
              </a:endParaRPr>
            </a:p>
            <a:p>
              <a:r>
                <a:rPr lang="ja-JP" altLang="en-US" sz="400" dirty="0">
                  <a:latin typeface="+mn-ea"/>
                </a:rPr>
                <a:t>塗料を塗らない状態でご使用をされますと、手アカ等の汚れや傷が付着する原因になります。開梱状態での色柄をお楽しみいただく場合は、</a:t>
              </a:r>
              <a:endParaRPr lang="en-US" altLang="ja-JP" sz="400" dirty="0">
                <a:latin typeface="+mn-ea"/>
              </a:endParaRPr>
            </a:p>
            <a:p>
              <a:r>
                <a:rPr lang="ja-JP" altLang="en-US" sz="400" dirty="0">
                  <a:latin typeface="+mn-ea"/>
                </a:rPr>
                <a:t>市販クリア塗料を塗布ください。</a:t>
              </a:r>
            </a:p>
          </p:txBody>
        </p:sp>
      </p:grpSp>
      <p:grpSp>
        <p:nvGrpSpPr>
          <p:cNvPr id="105" name="グループ化 104"/>
          <p:cNvGrpSpPr/>
          <p:nvPr/>
        </p:nvGrpSpPr>
        <p:grpSpPr>
          <a:xfrm>
            <a:off x="5004824" y="4726371"/>
            <a:ext cx="1539727" cy="1944000"/>
            <a:chOff x="3376049" y="4726371"/>
            <a:chExt cx="1539727" cy="1944000"/>
          </a:xfrm>
        </p:grpSpPr>
        <p:sp>
          <p:nvSpPr>
            <p:cNvPr id="106" name="正方形/長方形 105"/>
            <p:cNvSpPr/>
            <p:nvPr/>
          </p:nvSpPr>
          <p:spPr>
            <a:xfrm>
              <a:off x="3526131" y="4922795"/>
              <a:ext cx="1240280" cy="276999"/>
            </a:xfrm>
            <a:prstGeom prst="rect">
              <a:avLst/>
            </a:prstGeom>
          </p:spPr>
          <p:txBody>
            <a:bodyPr wrap="square" lIns="0" tIns="0" rIns="0" bIns="0">
              <a:spAutoFit/>
            </a:bodyPr>
            <a:lstStyle/>
            <a:p>
              <a:r>
                <a:rPr lang="ja-JP" altLang="en-US" sz="900" b="1" dirty="0">
                  <a:latin typeface="ＭＳ Ｐゴシック" panose="020B0600070205080204" pitchFamily="50" charset="-128"/>
                  <a:ea typeface="ＭＳ Ｐゴシック" panose="020B0600070205080204" pitchFamily="50" charset="-128"/>
                </a:rPr>
                <a:t>市販のアクセサリーも</a:t>
              </a:r>
              <a:endParaRPr lang="en-US" altLang="ja-JP" sz="900" b="1" dirty="0">
                <a:latin typeface="ＭＳ Ｐゴシック" panose="020B0600070205080204" pitchFamily="50" charset="-128"/>
                <a:ea typeface="ＭＳ Ｐゴシック" panose="020B0600070205080204" pitchFamily="50" charset="-128"/>
              </a:endParaRPr>
            </a:p>
            <a:p>
              <a:r>
                <a:rPr lang="ja-JP" altLang="en-US" sz="900" b="1" dirty="0">
                  <a:latin typeface="ＭＳ Ｐゴシック" panose="020B0600070205080204" pitchFamily="50" charset="-128"/>
                  <a:ea typeface="ＭＳ Ｐゴシック" panose="020B0600070205080204" pitchFamily="50" charset="-128"/>
                </a:rPr>
                <a:t>取り付け可能</a:t>
              </a:r>
              <a:r>
                <a:rPr lang="en-US" altLang="ja-JP" sz="700" dirty="0">
                  <a:latin typeface="ＭＳ Ｐゴシック" panose="020B0600070205080204" pitchFamily="50" charset="-128"/>
                  <a:ea typeface="ＭＳ Ｐゴシック" panose="020B0600070205080204" pitchFamily="50" charset="-128"/>
                </a:rPr>
                <a:t>※</a:t>
              </a:r>
              <a:endParaRPr lang="ja-JP" altLang="en-US" sz="1000" dirty="0">
                <a:latin typeface="ＭＳ Ｐゴシック" panose="020B0600070205080204" pitchFamily="50" charset="-128"/>
                <a:ea typeface="ＭＳ Ｐゴシック" panose="020B0600070205080204" pitchFamily="50" charset="-128"/>
              </a:endParaRPr>
            </a:p>
          </p:txBody>
        </p:sp>
        <p:grpSp>
          <p:nvGrpSpPr>
            <p:cNvPr id="107" name="グループ化 106"/>
            <p:cNvGrpSpPr/>
            <p:nvPr/>
          </p:nvGrpSpPr>
          <p:grpSpPr>
            <a:xfrm>
              <a:off x="3376049" y="4726371"/>
              <a:ext cx="1539727" cy="1944000"/>
              <a:chOff x="3376049" y="4726371"/>
              <a:chExt cx="1539727" cy="1944000"/>
            </a:xfrm>
          </p:grpSpPr>
          <p:sp>
            <p:nvSpPr>
              <p:cNvPr id="108" name="Rectangle 84"/>
              <p:cNvSpPr>
                <a:spLocks noChangeArrowheads="1"/>
              </p:cNvSpPr>
              <p:nvPr/>
            </p:nvSpPr>
            <p:spPr bwMode="auto">
              <a:xfrm>
                <a:off x="3376049" y="4726371"/>
                <a:ext cx="1538654"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特長</a:t>
                </a:r>
              </a:p>
            </p:txBody>
          </p:sp>
          <p:sp>
            <p:nvSpPr>
              <p:cNvPr id="109" name="Rectangle 14"/>
              <p:cNvSpPr>
                <a:spLocks noChangeArrowheads="1"/>
              </p:cNvSpPr>
              <p:nvPr/>
            </p:nvSpPr>
            <p:spPr bwMode="auto">
              <a:xfrm>
                <a:off x="3376049" y="4726754"/>
                <a:ext cx="1539727" cy="1943617"/>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pic>
            <p:nvPicPr>
              <p:cNvPr id="110" name="Picture 22" descr="http://www2.panasonic.biz/es/sumai/gazou/bicon/CA182AHND-PA0052067.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540483" y="5283557"/>
                <a:ext cx="1225928" cy="867461"/>
              </a:xfrm>
              <a:prstGeom prst="rect">
                <a:avLst/>
              </a:prstGeom>
              <a:noFill/>
              <a:extLst>
                <a:ext uri="{909E8E84-426E-40DD-AFC4-6F175D3DCCD1}">
                  <a14:hiddenFill xmlns:a14="http://schemas.microsoft.com/office/drawing/2010/main">
                    <a:solidFill>
                      <a:srgbClr val="FFFFFF"/>
                    </a:solidFill>
                  </a14:hiddenFill>
                </a:ext>
              </a:extLst>
            </p:spPr>
          </p:pic>
          <p:sp>
            <p:nvSpPr>
              <p:cNvPr id="111" name="正方形/長方形 110"/>
              <p:cNvSpPr/>
              <p:nvPr/>
            </p:nvSpPr>
            <p:spPr>
              <a:xfrm>
                <a:off x="3524879" y="6206455"/>
                <a:ext cx="1331642" cy="369332"/>
              </a:xfrm>
              <a:prstGeom prst="rect">
                <a:avLst/>
              </a:prstGeom>
            </p:spPr>
            <p:txBody>
              <a:bodyPr wrap="square" lIns="0" tIns="0" rIns="0" bIns="0">
                <a:spAutoFit/>
              </a:bodyPr>
              <a:lstStyle/>
              <a:p>
                <a:r>
                  <a:rPr lang="ja-JP" altLang="en-US" sz="700" dirty="0">
                    <a:latin typeface="ＭＳ Ｐゴシック" panose="020B0600070205080204" pitchFamily="50" charset="-128"/>
                    <a:ea typeface="ＭＳ Ｐゴシック" panose="020B0600070205080204" pitchFamily="50" charset="-128"/>
                  </a:rPr>
                  <a:t>框部に芯材が入っているので、</a:t>
                </a:r>
                <a:endParaRPr lang="en-US" altLang="ja-JP" sz="700" dirty="0">
                  <a:latin typeface="ＭＳ Ｐゴシック" panose="020B0600070205080204" pitchFamily="50" charset="-128"/>
                  <a:ea typeface="ＭＳ Ｐゴシック" panose="020B0600070205080204" pitchFamily="50" charset="-128"/>
                </a:endParaRPr>
              </a:p>
              <a:p>
                <a:r>
                  <a:rPr lang="ja-JP" altLang="en-US" sz="700" dirty="0">
                    <a:latin typeface="ＭＳ Ｐゴシック" panose="020B0600070205080204" pitchFamily="50" charset="-128"/>
                    <a:ea typeface="ＭＳ Ｐゴシック" panose="020B0600070205080204" pitchFamily="50" charset="-128"/>
                  </a:rPr>
                  <a:t>ねじでの取り付けに対応可能</a:t>
                </a:r>
                <a:r>
                  <a:rPr lang="ja-JP" altLang="en-US" sz="700" dirty="0">
                    <a:latin typeface="ＭＳ Ｐゴシック" panose="020B0600070205080204" pitchFamily="50" charset="-128"/>
                  </a:rPr>
                  <a:t>。</a:t>
                </a:r>
                <a:endParaRPr lang="en-US" altLang="ja-JP" sz="700" dirty="0">
                  <a:latin typeface="ＭＳ Ｐゴシック" panose="020B0600070205080204" pitchFamily="50" charset="-128"/>
                </a:endParaRPr>
              </a:p>
              <a:p>
                <a:r>
                  <a:rPr lang="en-US" altLang="ja-JP" sz="500" dirty="0">
                    <a:latin typeface="ＭＳ Ｐゴシック" panose="020B0600070205080204" pitchFamily="50" charset="-128"/>
                    <a:ea typeface="ＭＳ Ｐゴシック" panose="020B0600070205080204" pitchFamily="50" charset="-128"/>
                  </a:rPr>
                  <a:t>※</a:t>
                </a:r>
                <a:r>
                  <a:rPr lang="ja-JP" altLang="en-US" sz="500" dirty="0">
                    <a:latin typeface="ＭＳ Ｐゴシック" panose="020B0600070205080204" pitchFamily="50" charset="-128"/>
                    <a:ea typeface="ＭＳ Ｐゴシック" panose="020B0600070205080204" pitchFamily="50" charset="-128"/>
                  </a:rPr>
                  <a:t>両面テープ、接着剤、</a:t>
                </a:r>
                <a:endParaRPr lang="en-US" altLang="ja-JP" sz="500" dirty="0">
                  <a:latin typeface="ＭＳ Ｐゴシック" panose="020B0600070205080204" pitchFamily="50" charset="-128"/>
                  <a:ea typeface="ＭＳ Ｐゴシック" panose="020B0600070205080204" pitchFamily="50" charset="-128"/>
                </a:endParaRPr>
              </a:p>
              <a:p>
                <a:r>
                  <a:rPr lang="ja-JP" altLang="en-US" sz="500" dirty="0">
                    <a:latin typeface="ＭＳ Ｐゴシック" panose="020B0600070205080204" pitchFamily="50" charset="-128"/>
                    <a:ea typeface="ＭＳ Ｐゴシック" panose="020B0600070205080204" pitchFamily="50" charset="-128"/>
                  </a:rPr>
                  <a:t>くぎで取り付けるものは対応できません。</a:t>
                </a:r>
              </a:p>
            </p:txBody>
          </p:sp>
        </p:grpSp>
      </p:grpSp>
      <p:grpSp>
        <p:nvGrpSpPr>
          <p:cNvPr id="376" name="グループ化 375"/>
          <p:cNvGrpSpPr/>
          <p:nvPr/>
        </p:nvGrpSpPr>
        <p:grpSpPr>
          <a:xfrm>
            <a:off x="3975248" y="4730325"/>
            <a:ext cx="941604" cy="1944000"/>
            <a:chOff x="3975248" y="4730325"/>
            <a:chExt cx="941604" cy="1944000"/>
          </a:xfrm>
        </p:grpSpPr>
        <p:grpSp>
          <p:nvGrpSpPr>
            <p:cNvPr id="377" name="グループ化 376"/>
            <p:cNvGrpSpPr/>
            <p:nvPr/>
          </p:nvGrpSpPr>
          <p:grpSpPr>
            <a:xfrm>
              <a:off x="3975248" y="4730325"/>
              <a:ext cx="941604" cy="1944000"/>
              <a:chOff x="5375423" y="4730325"/>
              <a:chExt cx="941604" cy="1944000"/>
            </a:xfrm>
          </p:grpSpPr>
          <p:grpSp>
            <p:nvGrpSpPr>
              <p:cNvPr id="379" name="グループ化 378"/>
              <p:cNvGrpSpPr/>
              <p:nvPr/>
            </p:nvGrpSpPr>
            <p:grpSpPr>
              <a:xfrm>
                <a:off x="5375423" y="4730325"/>
                <a:ext cx="941604" cy="1944000"/>
                <a:chOff x="4798797" y="4730325"/>
                <a:chExt cx="941604" cy="1944000"/>
              </a:xfrm>
            </p:grpSpPr>
            <p:sp>
              <p:nvSpPr>
                <p:cNvPr id="385" name="Rectangle 84"/>
                <p:cNvSpPr>
                  <a:spLocks noChangeArrowheads="1"/>
                </p:cNvSpPr>
                <p:nvPr/>
              </p:nvSpPr>
              <p:spPr bwMode="auto">
                <a:xfrm>
                  <a:off x="4798797"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枠</a:t>
                  </a:r>
                </a:p>
              </p:txBody>
            </p:sp>
            <p:sp>
              <p:nvSpPr>
                <p:cNvPr id="386" name="Rectangle 14"/>
                <p:cNvSpPr>
                  <a:spLocks noChangeArrowheads="1"/>
                </p:cNvSpPr>
                <p:nvPr/>
              </p:nvSpPr>
              <p:spPr bwMode="auto">
                <a:xfrm>
                  <a:off x="4798797"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pic>
            <p:nvPicPr>
              <p:cNvPr id="380" name="図 379"/>
              <p:cNvPicPr>
                <a:picLocks noChangeAspect="1"/>
              </p:cNvPicPr>
              <p:nvPr/>
            </p:nvPicPr>
            <p:blipFill rotWithShape="1">
              <a:blip r:embed="rId7">
                <a:extLst>
                  <a:ext uri="{28A0092B-C50C-407E-A947-70E740481C1C}">
                    <a14:useLocalDpi xmlns:a14="http://schemas.microsoft.com/office/drawing/2010/main" val="0"/>
                  </a:ext>
                </a:extLst>
              </a:blip>
              <a:srcRect l="21096" t="21782" r="57767" b="57081"/>
              <a:stretch/>
            </p:blipFill>
            <p:spPr>
              <a:xfrm>
                <a:off x="5525083" y="5559356"/>
                <a:ext cx="630642" cy="420560"/>
              </a:xfrm>
              <a:prstGeom prst="rect">
                <a:avLst/>
              </a:prstGeom>
            </p:spPr>
          </p:pic>
          <p:pic>
            <p:nvPicPr>
              <p:cNvPr id="381" name="図 380"/>
              <p:cNvPicPr>
                <a:picLocks noChangeAspect="1"/>
              </p:cNvPicPr>
              <p:nvPr/>
            </p:nvPicPr>
            <p:blipFill rotWithShape="1">
              <a:blip r:embed="rId8">
                <a:extLst>
                  <a:ext uri="{28A0092B-C50C-407E-A947-70E740481C1C}">
                    <a14:useLocalDpi xmlns:a14="http://schemas.microsoft.com/office/drawing/2010/main" val="0"/>
                  </a:ext>
                </a:extLst>
              </a:blip>
              <a:srcRect l="22350" t="23546" r="63720" b="62525"/>
              <a:stretch/>
            </p:blipFill>
            <p:spPr>
              <a:xfrm>
                <a:off x="5525083" y="4995782"/>
                <a:ext cx="630642" cy="420560"/>
              </a:xfrm>
              <a:prstGeom prst="rect">
                <a:avLst/>
              </a:prstGeom>
            </p:spPr>
          </p:pic>
          <p:sp>
            <p:nvSpPr>
              <p:cNvPr id="382" name="Text Box 149"/>
              <p:cNvSpPr txBox="1">
                <a:spLocks noChangeArrowheads="1"/>
              </p:cNvSpPr>
              <p:nvPr/>
            </p:nvSpPr>
            <p:spPr bwMode="auto">
              <a:xfrm>
                <a:off x="5485631" y="4896346"/>
                <a:ext cx="69089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固定枠</a:t>
                </a:r>
              </a:p>
            </p:txBody>
          </p:sp>
          <p:sp>
            <p:nvSpPr>
              <p:cNvPr id="383" name="Text Box 149"/>
              <p:cNvSpPr txBox="1">
                <a:spLocks noChangeArrowheads="1"/>
              </p:cNvSpPr>
              <p:nvPr/>
            </p:nvSpPr>
            <p:spPr bwMode="auto">
              <a:xfrm>
                <a:off x="5485631" y="5451125"/>
                <a:ext cx="69089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ケーシング枠</a:t>
                </a:r>
              </a:p>
            </p:txBody>
          </p:sp>
          <p:sp>
            <p:nvSpPr>
              <p:cNvPr id="384" name="Text Box 149"/>
              <p:cNvSpPr txBox="1">
                <a:spLocks noChangeArrowheads="1"/>
              </p:cNvSpPr>
              <p:nvPr/>
            </p:nvSpPr>
            <p:spPr bwMode="auto">
              <a:xfrm>
                <a:off x="5485631" y="6047767"/>
                <a:ext cx="69089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アウトセット（壁付け）</a:t>
                </a:r>
              </a:p>
            </p:txBody>
          </p:sp>
        </p:grpSp>
        <p:pic>
          <p:nvPicPr>
            <p:cNvPr id="378" name="図 377"/>
            <p:cNvPicPr>
              <a:picLocks noChangeAspect="1"/>
            </p:cNvPicPr>
            <p:nvPr/>
          </p:nvPicPr>
          <p:blipFill rotWithShape="1">
            <a:blip r:embed="rId9">
              <a:extLst>
                <a:ext uri="{28A0092B-C50C-407E-A947-70E740481C1C}">
                  <a14:useLocalDpi xmlns:a14="http://schemas.microsoft.com/office/drawing/2010/main" val="0"/>
                </a:ext>
              </a:extLst>
            </a:blip>
            <a:srcRect t="-1774" b="5060"/>
            <a:stretch/>
          </p:blipFill>
          <p:spPr>
            <a:xfrm>
              <a:off x="4118607" y="6146842"/>
              <a:ext cx="654374" cy="422054"/>
            </a:xfrm>
            <a:prstGeom prst="rect">
              <a:avLst/>
            </a:prstGeom>
          </p:spPr>
        </p:pic>
      </p:grpSp>
      <p:grpSp>
        <p:nvGrpSpPr>
          <p:cNvPr id="30" name="グループ化 29"/>
          <p:cNvGrpSpPr/>
          <p:nvPr/>
        </p:nvGrpSpPr>
        <p:grpSpPr>
          <a:xfrm>
            <a:off x="165253" y="4726755"/>
            <a:ext cx="1707997" cy="1943616"/>
            <a:chOff x="165253" y="4726755"/>
            <a:chExt cx="1707997" cy="1943616"/>
          </a:xfrm>
        </p:grpSpPr>
        <p:sp>
          <p:nvSpPr>
            <p:cNvPr id="263" name="Rectangle 14"/>
            <p:cNvSpPr>
              <a:spLocks noChangeArrowheads="1"/>
            </p:cNvSpPr>
            <p:nvPr/>
          </p:nvSpPr>
          <p:spPr bwMode="auto">
            <a:xfrm>
              <a:off x="165253" y="4726755"/>
              <a:ext cx="1707997" cy="1943616"/>
            </a:xfrm>
            <a:prstGeom prst="rect">
              <a:avLst/>
            </a:prstGeom>
            <a:solidFill>
              <a:schemeClr val="tx2">
                <a:lumMod val="20000"/>
                <a:lumOff val="80000"/>
              </a:schemeClr>
            </a:solidFill>
            <a:ln w="6350">
              <a:solidFill>
                <a:schemeClr val="tx2">
                  <a:lumMod val="20000"/>
                  <a:lumOff val="80000"/>
                </a:schemeClr>
              </a:solidFill>
              <a:miter lim="800000"/>
              <a:headEnd/>
              <a:tailEnd/>
            </a:ln>
            <a:effectLst/>
          </p:spPr>
          <p:txBody>
            <a:bodyPr wrap="none" anchor="ctr"/>
            <a:lstStyle/>
            <a:p>
              <a:pPr algn="ctr"/>
              <a:endParaRPr lang="ja-JP" altLang="en-US" sz="1200" dirty="0">
                <a:solidFill>
                  <a:prstClr val="black"/>
                </a:solidFill>
              </a:endParaRPr>
            </a:p>
          </p:txBody>
        </p:sp>
        <p:grpSp>
          <p:nvGrpSpPr>
            <p:cNvPr id="403" name="グループ化 402"/>
            <p:cNvGrpSpPr/>
            <p:nvPr/>
          </p:nvGrpSpPr>
          <p:grpSpPr>
            <a:xfrm>
              <a:off x="358317" y="4983480"/>
              <a:ext cx="1332311" cy="1485309"/>
              <a:chOff x="2514777" y="1402947"/>
              <a:chExt cx="1332311" cy="1453962"/>
            </a:xfrm>
          </p:grpSpPr>
          <p:sp>
            <p:nvSpPr>
              <p:cNvPr id="404" name="Text Box 477"/>
              <p:cNvSpPr txBox="1">
                <a:spLocks noChangeArrowheads="1"/>
              </p:cNvSpPr>
              <p:nvPr/>
            </p:nvSpPr>
            <p:spPr bwMode="auto">
              <a:xfrm>
                <a:off x="2527263" y="1855770"/>
                <a:ext cx="1284379" cy="276999"/>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algn="just" eaLnBrk="1" fontAlgn="base" hangingPunct="1">
                  <a:spcBef>
                    <a:spcPct val="0"/>
                  </a:spcBef>
                  <a:spcAft>
                    <a:spcPct val="0"/>
                  </a:spcAft>
                </a:pPr>
                <a:r>
                  <a:rPr lang="ja-JP" altLang="en-US" dirty="0">
                    <a:solidFill>
                      <a:srgbClr val="333333"/>
                    </a:solidFill>
                  </a:rPr>
                  <a:t>ラッチ部には消音に配慮した加工を施し、</a:t>
                </a:r>
                <a:endParaRPr lang="en-US" altLang="ja-JP" dirty="0">
                  <a:solidFill>
                    <a:srgbClr val="333333"/>
                  </a:solidFill>
                </a:endParaRPr>
              </a:p>
              <a:p>
                <a:pPr algn="just" eaLnBrk="1" fontAlgn="base" hangingPunct="1">
                  <a:spcBef>
                    <a:spcPct val="0"/>
                  </a:spcBef>
                  <a:spcAft>
                    <a:spcPct val="0"/>
                  </a:spcAft>
                </a:pPr>
                <a:r>
                  <a:rPr lang="ja-JP" altLang="en-US" dirty="0">
                    <a:solidFill>
                      <a:srgbClr val="333333"/>
                    </a:solidFill>
                  </a:rPr>
                  <a:t>ハンドル側の戸当たりには、クッション材を設けています。</a:t>
                </a:r>
                <a:endParaRPr lang="ja-JP" altLang="en-US" dirty="0">
                  <a:solidFill>
                    <a:srgbClr val="333333"/>
                  </a:solidFill>
                  <a:latin typeface="Times New Roman" pitchFamily="18" charset="0"/>
                </a:endParaRPr>
              </a:p>
            </p:txBody>
          </p:sp>
          <p:sp>
            <p:nvSpPr>
              <p:cNvPr id="405" name="Text Box 478"/>
              <p:cNvSpPr txBox="1">
                <a:spLocks noChangeArrowheads="1"/>
              </p:cNvSpPr>
              <p:nvPr/>
            </p:nvSpPr>
            <p:spPr bwMode="auto">
              <a:xfrm>
                <a:off x="3210878" y="2764576"/>
                <a:ext cx="584264" cy="92333"/>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kumimoji="0" lang="ja-JP" altLang="en-US" dirty="0">
                    <a:solidFill>
                      <a:srgbClr val="333333"/>
                    </a:solidFill>
                    <a:latin typeface="ＭＳ Ｐゴシック" charset="-128"/>
                  </a:rPr>
                  <a:t>戸当たりクッション</a:t>
                </a:r>
                <a:endParaRPr lang="ja-JP" altLang="en-US" dirty="0">
                  <a:solidFill>
                    <a:srgbClr val="333333"/>
                  </a:solidFill>
                  <a:latin typeface="ＭＳ Ｐゴシック" charset="-128"/>
                </a:endParaRPr>
              </a:p>
            </p:txBody>
          </p:sp>
          <p:sp>
            <p:nvSpPr>
              <p:cNvPr id="406" name="Text Box 479"/>
              <p:cNvSpPr txBox="1">
                <a:spLocks noChangeArrowheads="1"/>
              </p:cNvSpPr>
              <p:nvPr/>
            </p:nvSpPr>
            <p:spPr bwMode="auto">
              <a:xfrm>
                <a:off x="2514777" y="2764576"/>
                <a:ext cx="337265" cy="92333"/>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kumimoji="0" lang="ja-JP" altLang="en-US" dirty="0">
                    <a:solidFill>
                      <a:srgbClr val="333333"/>
                    </a:solidFill>
                    <a:latin typeface="ＭＳ Ｐゴシック" charset="-128"/>
                  </a:rPr>
                  <a:t>消音ラッチ</a:t>
                </a:r>
                <a:endParaRPr lang="ja-JP" altLang="en-US" dirty="0">
                  <a:solidFill>
                    <a:srgbClr val="333333"/>
                  </a:solidFill>
                  <a:latin typeface="Times New Roman" pitchFamily="18" charset="0"/>
                </a:endParaRPr>
              </a:p>
            </p:txBody>
          </p:sp>
          <p:sp>
            <p:nvSpPr>
              <p:cNvPr id="407" name="Text Box 474"/>
              <p:cNvSpPr txBox="1">
                <a:spLocks noChangeArrowheads="1"/>
              </p:cNvSpPr>
              <p:nvPr/>
            </p:nvSpPr>
            <p:spPr bwMode="auto">
              <a:xfrm>
                <a:off x="2533506" y="1402947"/>
                <a:ext cx="978699" cy="41549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kumimoji="0" lang="ja-JP" altLang="en-US" sz="900" b="1" dirty="0">
                    <a:solidFill>
                      <a:srgbClr val="333333"/>
                    </a:solidFill>
                    <a:latin typeface="ＭＳ Ｐゴシック" charset="-128"/>
                  </a:rPr>
                  <a:t>静音に配慮した</a:t>
                </a:r>
                <a:endParaRPr kumimoji="0" lang="en-US" altLang="ja-JP" sz="900" b="1" dirty="0">
                  <a:solidFill>
                    <a:srgbClr val="333333"/>
                  </a:solidFill>
                  <a:latin typeface="ＭＳ Ｐゴシック" charset="-128"/>
                </a:endParaRPr>
              </a:p>
              <a:p>
                <a:pPr eaLnBrk="1" fontAlgn="base" hangingPunct="1">
                  <a:spcBef>
                    <a:spcPct val="0"/>
                  </a:spcBef>
                  <a:spcAft>
                    <a:spcPct val="0"/>
                  </a:spcAft>
                </a:pPr>
                <a:r>
                  <a:rPr kumimoji="0" lang="ja-JP" altLang="en-US" sz="900" b="1" dirty="0">
                    <a:solidFill>
                      <a:srgbClr val="333333"/>
                    </a:solidFill>
                    <a:latin typeface="ＭＳ Ｐゴシック" charset="-128"/>
                  </a:rPr>
                  <a:t>「消音ラッチ」</a:t>
                </a:r>
                <a:endParaRPr kumimoji="0" lang="en-US" altLang="ja-JP" sz="900" b="1" dirty="0">
                  <a:solidFill>
                    <a:srgbClr val="333333"/>
                  </a:solidFill>
                  <a:latin typeface="ＭＳ Ｐゴシック" charset="-128"/>
                </a:endParaRPr>
              </a:p>
              <a:p>
                <a:pPr eaLnBrk="1" fontAlgn="base" hangingPunct="1">
                  <a:spcBef>
                    <a:spcPct val="0"/>
                  </a:spcBef>
                  <a:spcAft>
                    <a:spcPct val="0"/>
                  </a:spcAft>
                </a:pPr>
                <a:r>
                  <a:rPr kumimoji="0" lang="ja-JP" altLang="en-US" sz="900" b="1" dirty="0">
                    <a:solidFill>
                      <a:srgbClr val="333333"/>
                    </a:solidFill>
                    <a:latin typeface="ＭＳ Ｐゴシック" charset="-128"/>
                  </a:rPr>
                  <a:t>「戸当たりクッション」</a:t>
                </a:r>
              </a:p>
            </p:txBody>
          </p:sp>
          <p:pic>
            <p:nvPicPr>
              <p:cNvPr id="408" name="図 407"/>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524681" y="2188339"/>
                <a:ext cx="652312" cy="498475"/>
              </a:xfrm>
              <a:prstGeom prst="rect">
                <a:avLst/>
              </a:prstGeom>
            </p:spPr>
          </p:pic>
          <p:pic>
            <p:nvPicPr>
              <p:cNvPr id="409" name="図 408"/>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208295" y="2188338"/>
                <a:ext cx="638793" cy="495037"/>
              </a:xfrm>
              <a:prstGeom prst="rect">
                <a:avLst/>
              </a:prstGeom>
            </p:spPr>
          </p:pic>
          <p:sp>
            <p:nvSpPr>
              <p:cNvPr id="410" name="円/楕円 230"/>
              <p:cNvSpPr/>
              <p:nvPr/>
            </p:nvSpPr>
            <p:spPr>
              <a:xfrm>
                <a:off x="2727580" y="2286764"/>
                <a:ext cx="240358" cy="244475"/>
              </a:xfrm>
              <a:prstGeom prst="ellipse">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solidFill>
                    <a:srgbClr val="FF0000"/>
                  </a:solidFill>
                </a:endParaRPr>
              </a:p>
            </p:txBody>
          </p:sp>
          <p:sp>
            <p:nvSpPr>
              <p:cNvPr id="411" name="円/楕円 231"/>
              <p:cNvSpPr/>
              <p:nvPr/>
            </p:nvSpPr>
            <p:spPr>
              <a:xfrm>
                <a:off x="3436167" y="2286764"/>
                <a:ext cx="240358" cy="244475"/>
              </a:xfrm>
              <a:prstGeom prst="ellipse">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dirty="0">
                  <a:solidFill>
                    <a:srgbClr val="FF0000"/>
                  </a:solidFill>
                </a:endParaRPr>
              </a:p>
            </p:txBody>
          </p:sp>
        </p:grpSp>
        <p:grpSp>
          <p:nvGrpSpPr>
            <p:cNvPr id="412" name="グループ化 411"/>
            <p:cNvGrpSpPr/>
            <p:nvPr/>
          </p:nvGrpSpPr>
          <p:grpSpPr>
            <a:xfrm>
              <a:off x="372666" y="4816792"/>
              <a:ext cx="388302" cy="107634"/>
              <a:chOff x="1119188" y="5724525"/>
              <a:chExt cx="571500" cy="119062"/>
            </a:xfrm>
          </p:grpSpPr>
          <p:sp>
            <p:nvSpPr>
              <p:cNvPr id="413" name="正方形/長方形 412"/>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414" name="正方形/長方形 413"/>
              <p:cNvSpPr/>
              <p:nvPr/>
            </p:nvSpPr>
            <p:spPr>
              <a:xfrm>
                <a:off x="1213294" y="5732385"/>
                <a:ext cx="386906" cy="87880"/>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grpSp>
        <p:nvGrpSpPr>
          <p:cNvPr id="3" name="グループ化 2">
            <a:extLst>
              <a:ext uri="{FF2B5EF4-FFF2-40B4-BE49-F238E27FC236}">
                <a16:creationId xmlns:a16="http://schemas.microsoft.com/office/drawing/2014/main" id="{8C8D3B92-A796-7B17-D859-53A1B1B1D729}"/>
              </a:ext>
            </a:extLst>
          </p:cNvPr>
          <p:cNvGrpSpPr/>
          <p:nvPr/>
        </p:nvGrpSpPr>
        <p:grpSpPr>
          <a:xfrm>
            <a:off x="3376759" y="692992"/>
            <a:ext cx="6384432" cy="3965181"/>
            <a:chOff x="3376759" y="692992"/>
            <a:chExt cx="6384432" cy="3965181"/>
          </a:xfrm>
        </p:grpSpPr>
        <p:sp>
          <p:nvSpPr>
            <p:cNvPr id="302" name="Rectangle 14"/>
            <p:cNvSpPr>
              <a:spLocks noChangeArrowheads="1"/>
            </p:cNvSpPr>
            <p:nvPr/>
          </p:nvSpPr>
          <p:spPr bwMode="auto">
            <a:xfrm>
              <a:off x="3376759" y="692992"/>
              <a:ext cx="6384432" cy="3960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115" name="Rectangle 84"/>
            <p:cNvSpPr>
              <a:spLocks noChangeArrowheads="1"/>
            </p:cNvSpPr>
            <p:nvPr/>
          </p:nvSpPr>
          <p:spPr bwMode="auto">
            <a:xfrm>
              <a:off x="3376859" y="702517"/>
              <a:ext cx="6384332"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開き戸／上吊り引戸／Ｙ戸車引戸　デザインバリエーション</a:t>
              </a:r>
            </a:p>
          </p:txBody>
        </p:sp>
        <p:sp>
          <p:nvSpPr>
            <p:cNvPr id="116" name="Text Box 291"/>
            <p:cNvSpPr txBox="1">
              <a:spLocks noChangeArrowheads="1"/>
            </p:cNvSpPr>
            <p:nvPr/>
          </p:nvSpPr>
          <p:spPr bwMode="auto">
            <a:xfrm>
              <a:off x="5729458" y="855172"/>
              <a:ext cx="490519"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採光タイプ</a:t>
              </a:r>
            </a:p>
          </p:txBody>
        </p:sp>
        <p:sp>
          <p:nvSpPr>
            <p:cNvPr id="117" name="Text Box 291"/>
            <p:cNvSpPr txBox="1">
              <a:spLocks noChangeArrowheads="1"/>
            </p:cNvSpPr>
            <p:nvPr/>
          </p:nvSpPr>
          <p:spPr bwMode="auto">
            <a:xfrm>
              <a:off x="3542027" y="850758"/>
              <a:ext cx="573875"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パネルタイプ</a:t>
              </a:r>
              <a:endParaRPr lang="ja-JP" altLang="en-US" sz="700" dirty="0">
                <a:solidFill>
                  <a:srgbClr val="000000"/>
                </a:solidFill>
                <a:latin typeface="ＭＳ Ｐゴシック" panose="020B0600070205080204" pitchFamily="50" charset="-128"/>
                <a:ea typeface="ＭＳ Ｐゴシック" panose="020B0600070205080204" pitchFamily="50" charset="-128"/>
              </a:endParaRPr>
            </a:p>
          </p:txBody>
        </p:sp>
        <p:sp>
          <p:nvSpPr>
            <p:cNvPr id="134" name="Text Box 283"/>
            <p:cNvSpPr txBox="1">
              <a:spLocks noChangeArrowheads="1"/>
            </p:cNvSpPr>
            <p:nvPr/>
          </p:nvSpPr>
          <p:spPr bwMode="auto">
            <a:xfrm>
              <a:off x="3521110" y="2569344"/>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ＰＣ</a:t>
              </a:r>
              <a:endParaRPr lang="en-US" altLang="ja-JP" b="1" dirty="0">
                <a:latin typeface="ＭＳ Ｐゴシック" panose="020B0600070205080204" pitchFamily="50" charset="-128"/>
                <a:ea typeface="ＭＳ Ｐゴシック" panose="020B0600070205080204" pitchFamily="50" charset="-128"/>
              </a:endParaRPr>
            </a:p>
          </p:txBody>
        </p:sp>
        <p:sp>
          <p:nvSpPr>
            <p:cNvPr id="135" name="Text Box 283"/>
            <p:cNvSpPr txBox="1">
              <a:spLocks noChangeArrowheads="1"/>
            </p:cNvSpPr>
            <p:nvPr/>
          </p:nvSpPr>
          <p:spPr bwMode="auto">
            <a:xfrm>
              <a:off x="4267028" y="2569344"/>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ＰＫ</a:t>
              </a:r>
              <a:endParaRPr lang="en-US" altLang="ja-JP" b="1" dirty="0">
                <a:latin typeface="ＭＳ Ｐゴシック" panose="020B0600070205080204" pitchFamily="50" charset="-128"/>
                <a:ea typeface="ＭＳ Ｐゴシック" panose="020B0600070205080204" pitchFamily="50" charset="-128"/>
              </a:endParaRPr>
            </a:p>
          </p:txBody>
        </p:sp>
        <p:sp>
          <p:nvSpPr>
            <p:cNvPr id="136" name="Text Box 283"/>
            <p:cNvSpPr txBox="1">
              <a:spLocks noChangeArrowheads="1"/>
            </p:cNvSpPr>
            <p:nvPr/>
          </p:nvSpPr>
          <p:spPr bwMode="auto">
            <a:xfrm>
              <a:off x="5006358" y="2569344"/>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ＰＬ</a:t>
              </a:r>
              <a:endParaRPr lang="en-US" altLang="ja-JP" b="1" dirty="0">
                <a:latin typeface="ＭＳ Ｐゴシック" panose="020B0600070205080204" pitchFamily="50" charset="-128"/>
                <a:ea typeface="ＭＳ Ｐゴシック" panose="020B0600070205080204" pitchFamily="50" charset="-128"/>
              </a:endParaRPr>
            </a:p>
          </p:txBody>
        </p:sp>
        <p:sp>
          <p:nvSpPr>
            <p:cNvPr id="186" name="Text Box 283"/>
            <p:cNvSpPr txBox="1">
              <a:spLocks noChangeArrowheads="1"/>
            </p:cNvSpPr>
            <p:nvPr/>
          </p:nvSpPr>
          <p:spPr bwMode="auto">
            <a:xfrm>
              <a:off x="5735320" y="2564453"/>
              <a:ext cx="167605"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ＬＥ</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ＬＧ</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87" name="Text Box 283"/>
            <p:cNvSpPr txBox="1">
              <a:spLocks noChangeArrowheads="1"/>
            </p:cNvSpPr>
            <p:nvPr/>
          </p:nvSpPr>
          <p:spPr bwMode="auto">
            <a:xfrm>
              <a:off x="5862320" y="2584070"/>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（チェッカーアクリル）</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84" name="Text Box 283"/>
            <p:cNvSpPr txBox="1">
              <a:spLocks noChangeArrowheads="1"/>
            </p:cNvSpPr>
            <p:nvPr/>
          </p:nvSpPr>
          <p:spPr bwMode="auto">
            <a:xfrm>
              <a:off x="6469332" y="2563660"/>
              <a:ext cx="136489"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ＬＦ</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ＬＭ</a:t>
              </a:r>
              <a:endParaRPr lang="en-US" altLang="ja-JP" b="1" dirty="0">
                <a:latin typeface="ＭＳ Ｐゴシック" panose="020B0600070205080204" pitchFamily="50" charset="-128"/>
                <a:ea typeface="ＭＳ Ｐゴシック" panose="020B0600070205080204" pitchFamily="50" charset="-128"/>
              </a:endParaRPr>
            </a:p>
          </p:txBody>
        </p:sp>
        <p:sp>
          <p:nvSpPr>
            <p:cNvPr id="185" name="Text Box 283"/>
            <p:cNvSpPr txBox="1">
              <a:spLocks noChangeArrowheads="1"/>
            </p:cNvSpPr>
            <p:nvPr/>
          </p:nvSpPr>
          <p:spPr bwMode="auto">
            <a:xfrm>
              <a:off x="6588267" y="2584070"/>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（モールアクリル）</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82" name="Text Box 283"/>
            <p:cNvSpPr txBox="1">
              <a:spLocks noChangeArrowheads="1"/>
            </p:cNvSpPr>
            <p:nvPr/>
          </p:nvSpPr>
          <p:spPr bwMode="auto">
            <a:xfrm>
              <a:off x="7213425" y="2563659"/>
              <a:ext cx="136489"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ＬＨ</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ＬＫ</a:t>
              </a:r>
              <a:endParaRPr lang="en-US" altLang="ja-JP" b="1" dirty="0">
                <a:latin typeface="ＭＳ Ｐゴシック" panose="020B0600070205080204" pitchFamily="50" charset="-128"/>
                <a:ea typeface="ＭＳ Ｐゴシック" panose="020B0600070205080204" pitchFamily="50" charset="-128"/>
              </a:endParaRPr>
            </a:p>
          </p:txBody>
        </p:sp>
        <p:sp>
          <p:nvSpPr>
            <p:cNvPr id="183" name="Text Box 283"/>
            <p:cNvSpPr txBox="1">
              <a:spLocks noChangeArrowheads="1"/>
            </p:cNvSpPr>
            <p:nvPr/>
          </p:nvSpPr>
          <p:spPr bwMode="auto">
            <a:xfrm>
              <a:off x="7325217" y="2584070"/>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（チェッカーアクリル）</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80" name="Text Box 283"/>
            <p:cNvSpPr txBox="1">
              <a:spLocks noChangeArrowheads="1"/>
            </p:cNvSpPr>
            <p:nvPr/>
          </p:nvSpPr>
          <p:spPr bwMode="auto">
            <a:xfrm>
              <a:off x="7963678" y="2563659"/>
              <a:ext cx="136489"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ＬＪ</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ＬＲ</a:t>
              </a:r>
              <a:endParaRPr lang="en-US" altLang="ja-JP" b="1" dirty="0">
                <a:latin typeface="ＭＳ Ｐゴシック" panose="020B0600070205080204" pitchFamily="50" charset="-128"/>
                <a:ea typeface="ＭＳ Ｐゴシック" panose="020B0600070205080204" pitchFamily="50" charset="-128"/>
              </a:endParaRPr>
            </a:p>
          </p:txBody>
        </p:sp>
        <p:sp>
          <p:nvSpPr>
            <p:cNvPr id="181" name="Text Box 283"/>
            <p:cNvSpPr txBox="1">
              <a:spLocks noChangeArrowheads="1"/>
            </p:cNvSpPr>
            <p:nvPr/>
          </p:nvSpPr>
          <p:spPr bwMode="auto">
            <a:xfrm>
              <a:off x="8075470" y="2584070"/>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（モールアクリル）</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77" name="Text Box 283"/>
            <p:cNvSpPr txBox="1">
              <a:spLocks noChangeArrowheads="1"/>
            </p:cNvSpPr>
            <p:nvPr/>
          </p:nvSpPr>
          <p:spPr bwMode="auto">
            <a:xfrm>
              <a:off x="8703008" y="2578075"/>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ＬＵ</a:t>
              </a:r>
              <a:endParaRPr lang="en-US" altLang="ja-JP" b="1" dirty="0">
                <a:latin typeface="ＭＳ Ｐゴシック" panose="020B0600070205080204" pitchFamily="50" charset="-128"/>
                <a:ea typeface="ＭＳ Ｐゴシック" panose="020B0600070205080204" pitchFamily="50" charset="-128"/>
              </a:endParaRPr>
            </a:p>
          </p:txBody>
        </p:sp>
        <p:sp>
          <p:nvSpPr>
            <p:cNvPr id="178" name="Text Box 283"/>
            <p:cNvSpPr txBox="1">
              <a:spLocks noChangeArrowheads="1"/>
            </p:cNvSpPr>
            <p:nvPr/>
          </p:nvSpPr>
          <p:spPr bwMode="auto">
            <a:xfrm>
              <a:off x="8814800" y="2583172"/>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75" name="Text Box 283"/>
            <p:cNvSpPr txBox="1">
              <a:spLocks noChangeArrowheads="1"/>
            </p:cNvSpPr>
            <p:nvPr/>
          </p:nvSpPr>
          <p:spPr bwMode="auto">
            <a:xfrm>
              <a:off x="3521110" y="4478398"/>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ＭＤ</a:t>
              </a:r>
              <a:endParaRPr lang="en-US" altLang="ja-JP" b="1" dirty="0">
                <a:latin typeface="ＭＳ Ｐゴシック" panose="020B0600070205080204" pitchFamily="50" charset="-128"/>
                <a:ea typeface="ＭＳ Ｐゴシック" panose="020B0600070205080204" pitchFamily="50" charset="-128"/>
              </a:endParaRPr>
            </a:p>
          </p:txBody>
        </p:sp>
        <p:sp>
          <p:nvSpPr>
            <p:cNvPr id="176" name="Text Box 283"/>
            <p:cNvSpPr txBox="1">
              <a:spLocks noChangeArrowheads="1"/>
            </p:cNvSpPr>
            <p:nvPr/>
          </p:nvSpPr>
          <p:spPr bwMode="auto">
            <a:xfrm>
              <a:off x="3658470" y="4489607"/>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73" name="Text Box 283"/>
            <p:cNvSpPr txBox="1">
              <a:spLocks noChangeArrowheads="1"/>
            </p:cNvSpPr>
            <p:nvPr/>
          </p:nvSpPr>
          <p:spPr bwMode="auto">
            <a:xfrm>
              <a:off x="4261720" y="4473507"/>
              <a:ext cx="167605"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ＭＥ</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ＭＧ</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74" name="Text Box 283"/>
            <p:cNvSpPr txBox="1">
              <a:spLocks noChangeArrowheads="1"/>
            </p:cNvSpPr>
            <p:nvPr/>
          </p:nvSpPr>
          <p:spPr bwMode="auto">
            <a:xfrm>
              <a:off x="4388720" y="4493124"/>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（チェッカーアクリル）</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71" name="Text Box 283"/>
            <p:cNvSpPr txBox="1">
              <a:spLocks noChangeArrowheads="1"/>
            </p:cNvSpPr>
            <p:nvPr/>
          </p:nvSpPr>
          <p:spPr bwMode="auto">
            <a:xfrm>
              <a:off x="4995732" y="4472635"/>
              <a:ext cx="176743"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ＭＦ</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ＭＭ</a:t>
              </a:r>
              <a:endParaRPr lang="en-US" altLang="ja-JP" b="1" dirty="0">
                <a:latin typeface="ＭＳ Ｐゴシック" panose="020B0600070205080204" pitchFamily="50" charset="-128"/>
                <a:ea typeface="ＭＳ Ｐゴシック" panose="020B0600070205080204" pitchFamily="50" charset="-128"/>
              </a:endParaRPr>
            </a:p>
          </p:txBody>
        </p:sp>
        <p:sp>
          <p:nvSpPr>
            <p:cNvPr id="172" name="Text Box 283"/>
            <p:cNvSpPr txBox="1">
              <a:spLocks noChangeArrowheads="1"/>
            </p:cNvSpPr>
            <p:nvPr/>
          </p:nvSpPr>
          <p:spPr bwMode="auto">
            <a:xfrm>
              <a:off x="5138480" y="4493045"/>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（モールアクリル）</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69" name="Text Box 283"/>
            <p:cNvSpPr txBox="1">
              <a:spLocks noChangeArrowheads="1"/>
            </p:cNvSpPr>
            <p:nvPr/>
          </p:nvSpPr>
          <p:spPr bwMode="auto">
            <a:xfrm>
              <a:off x="5745688" y="4478398"/>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ＭＨ</a:t>
              </a:r>
              <a:endParaRPr lang="en-US" altLang="ja-JP" b="1" dirty="0">
                <a:latin typeface="ＭＳ Ｐゴシック" panose="020B0600070205080204" pitchFamily="50" charset="-128"/>
                <a:ea typeface="ＭＳ Ｐゴシック" panose="020B0600070205080204" pitchFamily="50" charset="-128"/>
              </a:endParaRPr>
            </a:p>
          </p:txBody>
        </p:sp>
        <p:sp>
          <p:nvSpPr>
            <p:cNvPr id="170" name="Text Box 283"/>
            <p:cNvSpPr txBox="1">
              <a:spLocks noChangeArrowheads="1"/>
            </p:cNvSpPr>
            <p:nvPr/>
          </p:nvSpPr>
          <p:spPr bwMode="auto">
            <a:xfrm>
              <a:off x="5883048" y="4489607"/>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（透明熱処理ガラス）</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67" name="Text Box 283"/>
            <p:cNvSpPr txBox="1">
              <a:spLocks noChangeArrowheads="1"/>
            </p:cNvSpPr>
            <p:nvPr/>
          </p:nvSpPr>
          <p:spPr bwMode="auto">
            <a:xfrm>
              <a:off x="6449014" y="4478398"/>
              <a:ext cx="136489"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ＭＪ</a:t>
              </a:r>
              <a:endParaRPr lang="en-US" altLang="ja-JP" b="1" dirty="0">
                <a:latin typeface="ＭＳ Ｐゴシック" panose="020B0600070205080204" pitchFamily="50" charset="-128"/>
                <a:ea typeface="ＭＳ Ｐゴシック" panose="020B0600070205080204" pitchFamily="50" charset="-128"/>
              </a:endParaRPr>
            </a:p>
          </p:txBody>
        </p:sp>
        <p:sp>
          <p:nvSpPr>
            <p:cNvPr id="168" name="Text Box 283"/>
            <p:cNvSpPr txBox="1">
              <a:spLocks noChangeArrowheads="1"/>
            </p:cNvSpPr>
            <p:nvPr/>
          </p:nvSpPr>
          <p:spPr bwMode="auto">
            <a:xfrm>
              <a:off x="6586374" y="4489607"/>
              <a:ext cx="612105" cy="76944"/>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65" name="Text Box 283"/>
            <p:cNvSpPr txBox="1">
              <a:spLocks noChangeArrowheads="1"/>
            </p:cNvSpPr>
            <p:nvPr/>
          </p:nvSpPr>
          <p:spPr bwMode="auto">
            <a:xfrm>
              <a:off x="7201044" y="4473507"/>
              <a:ext cx="167605" cy="184666"/>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ＤＥ</a:t>
              </a:r>
              <a:endParaRPr lang="en-US" altLang="ja-JP"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ＤＦ</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66" name="Text Box 283"/>
            <p:cNvSpPr txBox="1">
              <a:spLocks noChangeArrowheads="1"/>
            </p:cNvSpPr>
            <p:nvPr/>
          </p:nvSpPr>
          <p:spPr bwMode="auto">
            <a:xfrm>
              <a:off x="7328044" y="4493124"/>
              <a:ext cx="612105" cy="153888"/>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（カスミ熱処理ガラス）</a:t>
              </a:r>
              <a:endParaRPr lang="en-US" altLang="ja-JP" sz="500" b="1" dirty="0">
                <a:latin typeface="ＭＳ Ｐゴシック" panose="020B0600070205080204" pitchFamily="50" charset="-128"/>
                <a:ea typeface="ＭＳ Ｐゴシック" panose="020B0600070205080204" pitchFamily="50" charset="-128"/>
              </a:endParaRPr>
            </a:p>
            <a:p>
              <a:pPr eaLnBrk="1" fontAlgn="base" hangingPunct="1">
                <a:spcBef>
                  <a:spcPct val="0"/>
                </a:spcBef>
                <a:spcAft>
                  <a:spcPct val="0"/>
                </a:spcAft>
              </a:pPr>
              <a:r>
                <a:rPr lang="ja-JP" altLang="en-US" sz="500" b="1" dirty="0">
                  <a:latin typeface="ＭＳ Ｐゴシック" panose="020B0600070205080204" pitchFamily="50" charset="-128"/>
                  <a:ea typeface="ＭＳ Ｐゴシック" panose="020B0600070205080204" pitchFamily="50" charset="-128"/>
                </a:rPr>
                <a:t>（チェッカーアクリル）</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48" name="Text Box 283"/>
            <p:cNvSpPr txBox="1">
              <a:spLocks noChangeArrowheads="1"/>
            </p:cNvSpPr>
            <p:nvPr/>
          </p:nvSpPr>
          <p:spPr bwMode="auto">
            <a:xfrm>
              <a:off x="7956249" y="4479192"/>
              <a:ext cx="167605" cy="92333"/>
            </a:xfrm>
            <a:prstGeom prst="rect">
              <a:avLst/>
            </a:prstGeom>
            <a:noFill/>
            <a:ln>
              <a:noFill/>
            </a:ln>
            <a:effectLst/>
            <a:extLst>
              <a:ext uri="{909E8E84-426E-40DD-AFC4-6F175D3DCCD1}">
                <a14:hiddenFill xmlns:a14="http://schemas.microsoft.com/office/drawing/2010/main">
                  <a:solidFill>
                    <a:srgbClr val="F7CA65"/>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b="1" dirty="0">
                  <a:latin typeface="ＭＳ Ｐゴシック" panose="020B0600070205080204" pitchFamily="50" charset="-128"/>
                  <a:ea typeface="ＭＳ Ｐゴシック" panose="020B0600070205080204" pitchFamily="50" charset="-128"/>
                </a:rPr>
                <a:t>ＴＣ</a:t>
              </a:r>
              <a:endParaRPr lang="en-US" altLang="ja-JP" sz="500" b="1" dirty="0">
                <a:latin typeface="ＭＳ Ｐゴシック" panose="020B0600070205080204" pitchFamily="50" charset="-128"/>
                <a:ea typeface="ＭＳ Ｐゴシック" panose="020B0600070205080204" pitchFamily="50" charset="-128"/>
              </a:endParaRPr>
            </a:p>
          </p:txBody>
        </p:sp>
        <p:sp>
          <p:nvSpPr>
            <p:cNvPr id="149" name="Text Box 291"/>
            <p:cNvSpPr txBox="1">
              <a:spLocks noChangeArrowheads="1"/>
            </p:cNvSpPr>
            <p:nvPr/>
          </p:nvSpPr>
          <p:spPr bwMode="auto">
            <a:xfrm>
              <a:off x="7221374" y="2783224"/>
              <a:ext cx="490519"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洗面タイプ</a:t>
              </a:r>
            </a:p>
          </p:txBody>
        </p:sp>
        <p:sp>
          <p:nvSpPr>
            <p:cNvPr id="150" name="Text Box 291"/>
            <p:cNvSpPr txBox="1">
              <a:spLocks noChangeArrowheads="1"/>
            </p:cNvSpPr>
            <p:nvPr/>
          </p:nvSpPr>
          <p:spPr bwMode="auto">
            <a:xfrm>
              <a:off x="3542027" y="2759760"/>
              <a:ext cx="573875"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latin typeface="ＭＳ Ｐゴシック" panose="020B0600070205080204" pitchFamily="50" charset="-128"/>
                  <a:ea typeface="ＭＳ Ｐゴシック" panose="020B0600070205080204" pitchFamily="50" charset="-128"/>
                </a:rPr>
                <a:t>採光タイプ</a:t>
              </a:r>
              <a:endParaRPr lang="ja-JP" altLang="en-US" sz="700" dirty="0">
                <a:solidFill>
                  <a:srgbClr val="000000"/>
                </a:solidFill>
                <a:latin typeface="ＭＳ Ｐゴシック" panose="020B0600070205080204" pitchFamily="50" charset="-128"/>
                <a:ea typeface="ＭＳ Ｐゴシック" panose="020B0600070205080204" pitchFamily="50" charset="-128"/>
              </a:endParaRPr>
            </a:p>
          </p:txBody>
        </p:sp>
        <p:sp>
          <p:nvSpPr>
            <p:cNvPr id="160" name="Text Box 291"/>
            <p:cNvSpPr txBox="1">
              <a:spLocks noChangeArrowheads="1"/>
            </p:cNvSpPr>
            <p:nvPr/>
          </p:nvSpPr>
          <p:spPr bwMode="auto">
            <a:xfrm>
              <a:off x="7956190" y="2783224"/>
              <a:ext cx="819510"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50000"/>
                </a:spcBef>
                <a:spcAft>
                  <a:spcPct val="0"/>
                </a:spcAft>
              </a:pPr>
              <a:r>
                <a:rPr lang="en-US" altLang="ja-JP" sz="700" dirty="0">
                  <a:solidFill>
                    <a:srgbClr val="000000"/>
                  </a:solidFill>
                  <a:latin typeface="ＭＳ Ｐゴシック" panose="020B0600070205080204" pitchFamily="50" charset="-128"/>
                  <a:ea typeface="ＭＳ Ｐゴシック" panose="020B0600070205080204" pitchFamily="50" charset="-128"/>
                </a:rPr>
                <a:t>●</a:t>
              </a:r>
              <a:r>
                <a:rPr lang="ja-JP" altLang="en-US" sz="700" dirty="0">
                  <a:solidFill>
                    <a:srgbClr val="000000"/>
                  </a:solidFill>
                  <a:latin typeface="ＭＳ Ｐゴシック" panose="020B0600070205080204" pitchFamily="50" charset="-128"/>
                  <a:ea typeface="ＭＳ Ｐゴシック" panose="020B0600070205080204" pitchFamily="50" charset="-128"/>
                </a:rPr>
                <a:t>トイレタイプ</a:t>
              </a:r>
            </a:p>
          </p:txBody>
        </p:sp>
        <p:pic>
          <p:nvPicPr>
            <p:cNvPr id="207" name="図 20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6987" y="983759"/>
              <a:ext cx="605336" cy="1579740"/>
            </a:xfrm>
            <a:prstGeom prst="rect">
              <a:avLst/>
            </a:prstGeom>
          </p:spPr>
        </p:pic>
        <p:pic>
          <p:nvPicPr>
            <p:cNvPr id="208" name="図 20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80887" y="983759"/>
              <a:ext cx="605336" cy="1579740"/>
            </a:xfrm>
            <a:prstGeom prst="rect">
              <a:avLst/>
            </a:prstGeom>
          </p:spPr>
        </p:pic>
        <p:pic>
          <p:nvPicPr>
            <p:cNvPr id="209" name="図 20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23837" y="983759"/>
              <a:ext cx="605336" cy="1579740"/>
            </a:xfrm>
            <a:prstGeom prst="rect">
              <a:avLst/>
            </a:prstGeom>
          </p:spPr>
        </p:pic>
        <p:pic>
          <p:nvPicPr>
            <p:cNvPr id="210" name="図 20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95362" y="983759"/>
              <a:ext cx="605336" cy="1579740"/>
            </a:xfrm>
            <a:prstGeom prst="rect">
              <a:avLst/>
            </a:prstGeom>
          </p:spPr>
        </p:pic>
        <p:pic>
          <p:nvPicPr>
            <p:cNvPr id="211" name="図 2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28137" y="983759"/>
              <a:ext cx="605336" cy="1579740"/>
            </a:xfrm>
            <a:prstGeom prst="rect">
              <a:avLst/>
            </a:prstGeom>
          </p:spPr>
        </p:pic>
        <p:pic>
          <p:nvPicPr>
            <p:cNvPr id="212" name="図 2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52037" y="983759"/>
              <a:ext cx="605336" cy="1579740"/>
            </a:xfrm>
            <a:prstGeom prst="rect">
              <a:avLst/>
            </a:prstGeom>
          </p:spPr>
        </p:pic>
        <p:pic>
          <p:nvPicPr>
            <p:cNvPr id="213" name="図 21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04512" y="983759"/>
              <a:ext cx="605336" cy="1579740"/>
            </a:xfrm>
            <a:prstGeom prst="rect">
              <a:avLst/>
            </a:prstGeom>
          </p:spPr>
        </p:pic>
        <p:pic>
          <p:nvPicPr>
            <p:cNvPr id="214" name="図 21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98269" y="2905584"/>
              <a:ext cx="602619" cy="1571274"/>
            </a:xfrm>
            <a:prstGeom prst="rect">
              <a:avLst/>
            </a:prstGeom>
          </p:spPr>
        </p:pic>
        <p:pic>
          <p:nvPicPr>
            <p:cNvPr id="215" name="図 2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231243" y="2930135"/>
              <a:ext cx="565420" cy="1522172"/>
            </a:xfrm>
            <a:prstGeom prst="rect">
              <a:avLst/>
            </a:prstGeom>
          </p:spPr>
        </p:pic>
        <p:pic>
          <p:nvPicPr>
            <p:cNvPr id="216" name="図 21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79091" y="2930135"/>
              <a:ext cx="583276" cy="1522172"/>
            </a:xfrm>
            <a:prstGeom prst="rect">
              <a:avLst/>
            </a:prstGeom>
          </p:spPr>
        </p:pic>
        <p:pic>
          <p:nvPicPr>
            <p:cNvPr id="217" name="図 21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022041" y="2930135"/>
              <a:ext cx="583276" cy="1522172"/>
            </a:xfrm>
            <a:prstGeom prst="rect">
              <a:avLst/>
            </a:prstGeom>
          </p:spPr>
        </p:pic>
        <p:pic>
          <p:nvPicPr>
            <p:cNvPr id="218" name="図 21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972852" y="2930879"/>
              <a:ext cx="549053" cy="1520684"/>
            </a:xfrm>
            <a:prstGeom prst="rect">
              <a:avLst/>
            </a:prstGeom>
          </p:spPr>
        </p:pic>
        <p:pic>
          <p:nvPicPr>
            <p:cNvPr id="219" name="図 21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727119" y="991059"/>
              <a:ext cx="602619" cy="1571274"/>
            </a:xfrm>
            <a:prstGeom prst="rect">
              <a:avLst/>
            </a:prstGeom>
          </p:spPr>
        </p:pic>
        <p:pic>
          <p:nvPicPr>
            <p:cNvPr id="220" name="図 21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535994" y="2905584"/>
              <a:ext cx="602619" cy="1571274"/>
            </a:xfrm>
            <a:prstGeom prst="rect">
              <a:avLst/>
            </a:prstGeom>
          </p:spPr>
        </p:pic>
        <p:pic>
          <p:nvPicPr>
            <p:cNvPr id="221" name="図 22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736269" y="2905584"/>
              <a:ext cx="602619" cy="1571274"/>
            </a:xfrm>
            <a:prstGeom prst="rect">
              <a:avLst/>
            </a:prstGeom>
          </p:spPr>
        </p:pic>
        <p:cxnSp>
          <p:nvCxnSpPr>
            <p:cNvPr id="189" name="直線コネクタ 188"/>
            <p:cNvCxnSpPr/>
            <p:nvPr/>
          </p:nvCxnSpPr>
          <p:spPr>
            <a:xfrm>
              <a:off x="4171108" y="918811"/>
              <a:ext cx="1486742"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0" name="直線コネクタ 189"/>
            <p:cNvCxnSpPr/>
            <p:nvPr/>
          </p:nvCxnSpPr>
          <p:spPr>
            <a:xfrm>
              <a:off x="6292577" y="918811"/>
              <a:ext cx="3080023"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1" name="直線コネクタ 190"/>
            <p:cNvCxnSpPr/>
            <p:nvPr/>
          </p:nvCxnSpPr>
          <p:spPr>
            <a:xfrm>
              <a:off x="4130402" y="2833336"/>
              <a:ext cx="2965723" cy="0"/>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81" name="グループ化 80">
            <a:extLst>
              <a:ext uri="{FF2B5EF4-FFF2-40B4-BE49-F238E27FC236}">
                <a16:creationId xmlns:a16="http://schemas.microsoft.com/office/drawing/2014/main" id="{C643B686-E530-E9C8-A632-C1D468422173}"/>
              </a:ext>
            </a:extLst>
          </p:cNvPr>
          <p:cNvGrpSpPr/>
          <p:nvPr/>
        </p:nvGrpSpPr>
        <p:grpSpPr>
          <a:xfrm>
            <a:off x="1956928" y="4730325"/>
            <a:ext cx="941604" cy="1944000"/>
            <a:chOff x="1956928" y="4730325"/>
            <a:chExt cx="941604" cy="1944000"/>
          </a:xfrm>
        </p:grpSpPr>
        <p:sp>
          <p:nvSpPr>
            <p:cNvPr id="82" name="Rectangle 14">
              <a:extLst>
                <a:ext uri="{FF2B5EF4-FFF2-40B4-BE49-F238E27FC236}">
                  <a16:creationId xmlns:a16="http://schemas.microsoft.com/office/drawing/2014/main" id="{1618004B-1C40-A7BE-5734-64193332E8E4}"/>
                </a:ext>
              </a:extLst>
            </p:cNvPr>
            <p:cNvSpPr>
              <a:spLocks noChangeArrowheads="1"/>
            </p:cNvSpPr>
            <p:nvPr/>
          </p:nvSpPr>
          <p:spPr bwMode="auto">
            <a:xfrm>
              <a:off x="1956928"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grpSp>
          <p:nvGrpSpPr>
            <p:cNvPr id="83" name="グループ化 82">
              <a:extLst>
                <a:ext uri="{FF2B5EF4-FFF2-40B4-BE49-F238E27FC236}">
                  <a16:creationId xmlns:a16="http://schemas.microsoft.com/office/drawing/2014/main" id="{5EE4FE9A-B49A-5E89-7AA9-F9F550613378}"/>
                </a:ext>
              </a:extLst>
            </p:cNvPr>
            <p:cNvGrpSpPr/>
            <p:nvPr/>
          </p:nvGrpSpPr>
          <p:grpSpPr>
            <a:xfrm>
              <a:off x="1956928" y="5743351"/>
              <a:ext cx="941604" cy="885439"/>
              <a:chOff x="1956928" y="5743351"/>
              <a:chExt cx="941604" cy="885439"/>
            </a:xfrm>
          </p:grpSpPr>
          <p:grpSp>
            <p:nvGrpSpPr>
              <p:cNvPr id="98" name="グループ化 97">
                <a:extLst>
                  <a:ext uri="{FF2B5EF4-FFF2-40B4-BE49-F238E27FC236}">
                    <a16:creationId xmlns:a16="http://schemas.microsoft.com/office/drawing/2014/main" id="{1611D658-151A-5423-8861-80AD796C5F77}"/>
                  </a:ext>
                </a:extLst>
              </p:cNvPr>
              <p:cNvGrpSpPr/>
              <p:nvPr/>
            </p:nvGrpSpPr>
            <p:grpSpPr>
              <a:xfrm>
                <a:off x="1956928" y="5743351"/>
                <a:ext cx="941604" cy="125437"/>
                <a:chOff x="1956928" y="5743351"/>
                <a:chExt cx="941604" cy="125437"/>
              </a:xfrm>
            </p:grpSpPr>
            <p:sp>
              <p:nvSpPr>
                <p:cNvPr id="104" name="Rectangle 84">
                  <a:extLst>
                    <a:ext uri="{FF2B5EF4-FFF2-40B4-BE49-F238E27FC236}">
                      <a16:creationId xmlns:a16="http://schemas.microsoft.com/office/drawing/2014/main" id="{84489A06-A7AB-3F9C-6184-93F9C4DA6ED8}"/>
                    </a:ext>
                  </a:extLst>
                </p:cNvPr>
                <p:cNvSpPr>
                  <a:spLocks noChangeArrowheads="1"/>
                </p:cNvSpPr>
                <p:nvPr/>
              </p:nvSpPr>
              <p:spPr bwMode="auto">
                <a:xfrm>
                  <a:off x="1956928" y="5743351"/>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引手</a:t>
                  </a:r>
                </a:p>
              </p:txBody>
            </p:sp>
            <p:grpSp>
              <p:nvGrpSpPr>
                <p:cNvPr id="112" name="グループ化 111">
                  <a:extLst>
                    <a:ext uri="{FF2B5EF4-FFF2-40B4-BE49-F238E27FC236}">
                      <a16:creationId xmlns:a16="http://schemas.microsoft.com/office/drawing/2014/main" id="{67FC5148-D036-A13B-0C67-38DD7A27C00E}"/>
                    </a:ext>
                  </a:extLst>
                </p:cNvPr>
                <p:cNvGrpSpPr/>
                <p:nvPr/>
              </p:nvGrpSpPr>
              <p:grpSpPr>
                <a:xfrm>
                  <a:off x="2493011" y="5752878"/>
                  <a:ext cx="388302" cy="107634"/>
                  <a:chOff x="1119188" y="5724525"/>
                  <a:chExt cx="571500" cy="119062"/>
                </a:xfrm>
              </p:grpSpPr>
              <p:sp>
                <p:nvSpPr>
                  <p:cNvPr id="113" name="正方形/長方形 112">
                    <a:extLst>
                      <a:ext uri="{FF2B5EF4-FFF2-40B4-BE49-F238E27FC236}">
                        <a16:creationId xmlns:a16="http://schemas.microsoft.com/office/drawing/2014/main" id="{3B307D4A-07CC-21D2-2335-6385863FBC52}"/>
                      </a:ext>
                    </a:extLst>
                  </p:cNvPr>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118" name="正方形/長方形 117">
                    <a:extLst>
                      <a:ext uri="{FF2B5EF4-FFF2-40B4-BE49-F238E27FC236}">
                        <a16:creationId xmlns:a16="http://schemas.microsoft.com/office/drawing/2014/main" id="{6BBDF25E-DEF1-2A53-63B5-EF59EA59EF58}"/>
                      </a:ext>
                    </a:extLst>
                  </p:cNvPr>
                  <p:cNvSpPr/>
                  <p:nvPr/>
                </p:nvSpPr>
                <p:spPr>
                  <a:xfrm>
                    <a:off x="1213294" y="5732385"/>
                    <a:ext cx="386906" cy="102136"/>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引戸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grpSp>
            <p:nvGrpSpPr>
              <p:cNvPr id="99" name="グループ化 98">
                <a:extLst>
                  <a:ext uri="{FF2B5EF4-FFF2-40B4-BE49-F238E27FC236}">
                    <a16:creationId xmlns:a16="http://schemas.microsoft.com/office/drawing/2014/main" id="{44A76B70-8F79-0AFA-9412-6FB66D71084F}"/>
                  </a:ext>
                </a:extLst>
              </p:cNvPr>
              <p:cNvGrpSpPr/>
              <p:nvPr/>
            </p:nvGrpSpPr>
            <p:grpSpPr>
              <a:xfrm>
                <a:off x="2035457" y="5930183"/>
                <a:ext cx="819363" cy="698607"/>
                <a:chOff x="2035457" y="5930183"/>
                <a:chExt cx="819363" cy="698607"/>
              </a:xfrm>
            </p:grpSpPr>
            <p:sp>
              <p:nvSpPr>
                <p:cNvPr id="100" name="Text Box 371">
                  <a:extLst>
                    <a:ext uri="{FF2B5EF4-FFF2-40B4-BE49-F238E27FC236}">
                      <a16:creationId xmlns:a16="http://schemas.microsoft.com/office/drawing/2014/main" id="{889028E5-C6C4-ACDC-9228-3444A995A8FF}"/>
                    </a:ext>
                  </a:extLst>
                </p:cNvPr>
                <p:cNvSpPr txBox="1">
                  <a:spLocks noChangeArrowheads="1"/>
                </p:cNvSpPr>
                <p:nvPr/>
              </p:nvSpPr>
              <p:spPr bwMode="auto">
                <a:xfrm>
                  <a:off x="2048818" y="5930183"/>
                  <a:ext cx="703907"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角型引手（</a:t>
                  </a:r>
                  <a:r>
                    <a:rPr lang="ja-JP" altLang="en-US" kern="0" dirty="0">
                      <a:solidFill>
                        <a:srgbClr val="000000"/>
                      </a:solidFill>
                      <a:latin typeface="ＭＳ Ｐゴシック" panose="020B0600070205080204" pitchFamily="50" charset="-128"/>
                      <a:ea typeface="ＭＳ Ｐゴシック" panose="020B0600070205080204" pitchFamily="50" charset="-128"/>
                    </a:rPr>
                    <a:t>Ｃ</a:t>
                  </a: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１型）</a:t>
                  </a:r>
                </a:p>
              </p:txBody>
            </p:sp>
            <p:sp>
              <p:nvSpPr>
                <p:cNvPr id="101" name="Text Box 149">
                  <a:extLst>
                    <a:ext uri="{FF2B5EF4-FFF2-40B4-BE49-F238E27FC236}">
                      <a16:creationId xmlns:a16="http://schemas.microsoft.com/office/drawing/2014/main" id="{CF02972A-F1C2-78DB-C6C9-A739148F6612}"/>
                    </a:ext>
                  </a:extLst>
                </p:cNvPr>
                <p:cNvSpPr txBox="1">
                  <a:spLocks noChangeArrowheads="1"/>
                </p:cNvSpPr>
                <p:nvPr/>
              </p:nvSpPr>
              <p:spPr bwMode="auto">
                <a:xfrm>
                  <a:off x="2163925" y="6444124"/>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ブロンズゴールド色（塗装）</a:t>
                  </a:r>
                </a:p>
              </p:txBody>
            </p:sp>
            <p:pic>
              <p:nvPicPr>
                <p:cNvPr id="102" name="図 101" descr="アイコン が含まれている画像&#10;&#10;AI 生成コンテンツは誤りを含む可能性があります。">
                  <a:extLst>
                    <a:ext uri="{FF2B5EF4-FFF2-40B4-BE49-F238E27FC236}">
                      <a16:creationId xmlns:a16="http://schemas.microsoft.com/office/drawing/2014/main" id="{25ACB897-249E-3A03-F791-4C2A5DBF3EF9}"/>
                    </a:ext>
                  </a:extLst>
                </p:cNvPr>
                <p:cNvPicPr>
                  <a:picLocks noChangeAspect="1"/>
                </p:cNvPicPr>
                <p:nvPr/>
              </p:nvPicPr>
              <p:blipFill>
                <a:blip r:embed="rId27"/>
                <a:srcRect l="1" t="10254" r="-1" b="24407"/>
                <a:stretch>
                  <a:fillRect/>
                </a:stretch>
              </p:blipFill>
              <p:spPr>
                <a:xfrm>
                  <a:off x="2064444" y="6057292"/>
                  <a:ext cx="690895" cy="386832"/>
                </a:xfrm>
                <a:prstGeom prst="rect">
                  <a:avLst/>
                </a:prstGeom>
                <a:ln>
                  <a:solidFill>
                    <a:schemeClr val="bg1">
                      <a:lumMod val="85000"/>
                    </a:schemeClr>
                  </a:solidFill>
                </a:ln>
              </p:spPr>
            </p:pic>
            <p:pic>
              <p:nvPicPr>
                <p:cNvPr id="103" name="図 102">
                  <a:extLst>
                    <a:ext uri="{FF2B5EF4-FFF2-40B4-BE49-F238E27FC236}">
                      <a16:creationId xmlns:a16="http://schemas.microsoft.com/office/drawing/2014/main" id="{EACFA857-CDBB-D81D-D7B2-DCD7C70C9EE3}"/>
                    </a:ext>
                  </a:extLst>
                </p:cNvPr>
                <p:cNvPicPr>
                  <a:picLocks noChangeAspect="1"/>
                </p:cNvPicPr>
                <p:nvPr/>
              </p:nvPicPr>
              <p:blipFill>
                <a:blip r:embed="rId28"/>
                <a:stretch>
                  <a:fillRect/>
                </a:stretch>
              </p:blipFill>
              <p:spPr>
                <a:xfrm>
                  <a:off x="2035457" y="6453650"/>
                  <a:ext cx="157456" cy="92333"/>
                </a:xfrm>
                <a:prstGeom prst="rect">
                  <a:avLst/>
                </a:prstGeom>
              </p:spPr>
            </p:pic>
          </p:grpSp>
        </p:grpSp>
        <p:grpSp>
          <p:nvGrpSpPr>
            <p:cNvPr id="84" name="グループ化 83">
              <a:extLst>
                <a:ext uri="{FF2B5EF4-FFF2-40B4-BE49-F238E27FC236}">
                  <a16:creationId xmlns:a16="http://schemas.microsoft.com/office/drawing/2014/main" id="{ABDB9CB8-746F-EA6C-D36A-A157363A931D}"/>
                </a:ext>
              </a:extLst>
            </p:cNvPr>
            <p:cNvGrpSpPr/>
            <p:nvPr/>
          </p:nvGrpSpPr>
          <p:grpSpPr>
            <a:xfrm>
              <a:off x="1956928" y="4730325"/>
              <a:ext cx="941604" cy="943959"/>
              <a:chOff x="1956928" y="4730325"/>
              <a:chExt cx="941604" cy="943959"/>
            </a:xfrm>
          </p:grpSpPr>
          <p:grpSp>
            <p:nvGrpSpPr>
              <p:cNvPr id="85" name="グループ化 84">
                <a:extLst>
                  <a:ext uri="{FF2B5EF4-FFF2-40B4-BE49-F238E27FC236}">
                    <a16:creationId xmlns:a16="http://schemas.microsoft.com/office/drawing/2014/main" id="{55070455-F749-4080-C77A-896552E354E7}"/>
                  </a:ext>
                </a:extLst>
              </p:cNvPr>
              <p:cNvGrpSpPr/>
              <p:nvPr/>
            </p:nvGrpSpPr>
            <p:grpSpPr>
              <a:xfrm>
                <a:off x="1956928" y="4730325"/>
                <a:ext cx="941604" cy="125437"/>
                <a:chOff x="1956928" y="4730325"/>
                <a:chExt cx="941604" cy="125437"/>
              </a:xfrm>
            </p:grpSpPr>
            <p:sp>
              <p:nvSpPr>
                <p:cNvPr id="94" name="Rectangle 84">
                  <a:extLst>
                    <a:ext uri="{FF2B5EF4-FFF2-40B4-BE49-F238E27FC236}">
                      <a16:creationId xmlns:a16="http://schemas.microsoft.com/office/drawing/2014/main" id="{EE463C09-2C3C-F6C1-36E0-91BE7CF4C0B3}"/>
                    </a:ext>
                  </a:extLst>
                </p:cNvPr>
                <p:cNvSpPr>
                  <a:spLocks noChangeArrowheads="1"/>
                </p:cNvSpPr>
                <p:nvPr/>
              </p:nvSpPr>
              <p:spPr bwMode="auto">
                <a:xfrm>
                  <a:off x="1956928"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ハンドル</a:t>
                  </a:r>
                </a:p>
              </p:txBody>
            </p:sp>
            <p:grpSp>
              <p:nvGrpSpPr>
                <p:cNvPr id="95" name="グループ化 94">
                  <a:extLst>
                    <a:ext uri="{FF2B5EF4-FFF2-40B4-BE49-F238E27FC236}">
                      <a16:creationId xmlns:a16="http://schemas.microsoft.com/office/drawing/2014/main" id="{B1653CA6-A2DC-D342-9E09-B66D49FEB124}"/>
                    </a:ext>
                  </a:extLst>
                </p:cNvPr>
                <p:cNvGrpSpPr/>
                <p:nvPr/>
              </p:nvGrpSpPr>
              <p:grpSpPr>
                <a:xfrm>
                  <a:off x="2493011" y="4740592"/>
                  <a:ext cx="388302" cy="107634"/>
                  <a:chOff x="1119188" y="5724525"/>
                  <a:chExt cx="571500" cy="119062"/>
                </a:xfrm>
              </p:grpSpPr>
              <p:sp>
                <p:nvSpPr>
                  <p:cNvPr id="96" name="正方形/長方形 95">
                    <a:extLst>
                      <a:ext uri="{FF2B5EF4-FFF2-40B4-BE49-F238E27FC236}">
                        <a16:creationId xmlns:a16="http://schemas.microsoft.com/office/drawing/2014/main" id="{65056889-FA83-3EDB-2DC3-357919B479DF}"/>
                      </a:ext>
                    </a:extLst>
                  </p:cNvPr>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97" name="正方形/長方形 96">
                    <a:extLst>
                      <a:ext uri="{FF2B5EF4-FFF2-40B4-BE49-F238E27FC236}">
                        <a16:creationId xmlns:a16="http://schemas.microsoft.com/office/drawing/2014/main" id="{F5FA6E78-1811-E927-517A-948D3814F0EE}"/>
                      </a:ext>
                    </a:extLst>
                  </p:cNvPr>
                  <p:cNvSpPr/>
                  <p:nvPr/>
                </p:nvSpPr>
                <p:spPr>
                  <a:xfrm>
                    <a:off x="1213294" y="5732385"/>
                    <a:ext cx="386906" cy="87880"/>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grpSp>
            <p:nvGrpSpPr>
              <p:cNvPr id="86" name="グループ化 85">
                <a:extLst>
                  <a:ext uri="{FF2B5EF4-FFF2-40B4-BE49-F238E27FC236}">
                    <a16:creationId xmlns:a16="http://schemas.microsoft.com/office/drawing/2014/main" id="{655E785D-C491-55C0-7B0E-4B50576102CB}"/>
                  </a:ext>
                </a:extLst>
              </p:cNvPr>
              <p:cNvGrpSpPr/>
              <p:nvPr/>
            </p:nvGrpSpPr>
            <p:grpSpPr>
              <a:xfrm>
                <a:off x="2035457" y="4921205"/>
                <a:ext cx="819363" cy="753079"/>
                <a:chOff x="2035457" y="4921205"/>
                <a:chExt cx="819363" cy="753079"/>
              </a:xfrm>
            </p:grpSpPr>
            <p:grpSp>
              <p:nvGrpSpPr>
                <p:cNvPr id="87" name="グループ化 86">
                  <a:extLst>
                    <a:ext uri="{FF2B5EF4-FFF2-40B4-BE49-F238E27FC236}">
                      <a16:creationId xmlns:a16="http://schemas.microsoft.com/office/drawing/2014/main" id="{612AE8DE-08B4-5472-E842-4524EA5552F5}"/>
                    </a:ext>
                  </a:extLst>
                </p:cNvPr>
                <p:cNvGrpSpPr/>
                <p:nvPr/>
              </p:nvGrpSpPr>
              <p:grpSpPr>
                <a:xfrm>
                  <a:off x="2067868" y="4921205"/>
                  <a:ext cx="786952" cy="753079"/>
                  <a:chOff x="2067868" y="4954232"/>
                  <a:chExt cx="786952" cy="753079"/>
                </a:xfrm>
              </p:grpSpPr>
              <p:sp>
                <p:nvSpPr>
                  <p:cNvPr id="89" name="Text Box 149">
                    <a:extLst>
                      <a:ext uri="{FF2B5EF4-FFF2-40B4-BE49-F238E27FC236}">
                        <a16:creationId xmlns:a16="http://schemas.microsoft.com/office/drawing/2014/main" id="{48C94091-50D1-0B7A-79E9-9B3D191A355F}"/>
                      </a:ext>
                    </a:extLst>
                  </p:cNvPr>
                  <p:cNvSpPr txBox="1">
                    <a:spLocks noChangeArrowheads="1"/>
                  </p:cNvSpPr>
                  <p:nvPr/>
                </p:nvSpPr>
                <p:spPr bwMode="auto">
                  <a:xfrm>
                    <a:off x="2163925" y="5522645"/>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ブロンズゴールド色（塗装）</a:t>
                    </a:r>
                  </a:p>
                </p:txBody>
              </p:sp>
              <p:sp>
                <p:nvSpPr>
                  <p:cNvPr id="90" name="Text Box 371">
                    <a:extLst>
                      <a:ext uri="{FF2B5EF4-FFF2-40B4-BE49-F238E27FC236}">
                        <a16:creationId xmlns:a16="http://schemas.microsoft.com/office/drawing/2014/main" id="{0E0E8E75-E6FA-EACA-9235-5EEF87FED72B}"/>
                      </a:ext>
                    </a:extLst>
                  </p:cNvPr>
                  <p:cNvSpPr txBox="1">
                    <a:spLocks noChangeArrowheads="1"/>
                  </p:cNvSpPr>
                  <p:nvPr/>
                </p:nvSpPr>
                <p:spPr bwMode="auto">
                  <a:xfrm>
                    <a:off x="2067868" y="4954232"/>
                    <a:ext cx="535403"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ハンドル（Ａ１型）</a:t>
                    </a:r>
                  </a:p>
                </p:txBody>
              </p:sp>
              <p:grpSp>
                <p:nvGrpSpPr>
                  <p:cNvPr id="91" name="グループ化 90">
                    <a:extLst>
                      <a:ext uri="{FF2B5EF4-FFF2-40B4-BE49-F238E27FC236}">
                        <a16:creationId xmlns:a16="http://schemas.microsoft.com/office/drawing/2014/main" id="{E2CAD9D3-7551-3E71-C226-5935C3AAB8FB}"/>
                      </a:ext>
                    </a:extLst>
                  </p:cNvPr>
                  <p:cNvGrpSpPr/>
                  <p:nvPr/>
                </p:nvGrpSpPr>
                <p:grpSpPr>
                  <a:xfrm>
                    <a:off x="2067868" y="5074920"/>
                    <a:ext cx="670184" cy="434340"/>
                    <a:chOff x="2067868" y="5074920"/>
                    <a:chExt cx="670184" cy="434340"/>
                  </a:xfrm>
                </p:grpSpPr>
                <p:sp>
                  <p:nvSpPr>
                    <p:cNvPr id="92" name="Rectangle 372">
                      <a:extLst>
                        <a:ext uri="{FF2B5EF4-FFF2-40B4-BE49-F238E27FC236}">
                          <a16:creationId xmlns:a16="http://schemas.microsoft.com/office/drawing/2014/main" id="{12F7EBBB-DA25-9F45-DEE0-D150157482B5}"/>
                        </a:ext>
                      </a:extLst>
                    </p:cNvPr>
                    <p:cNvSpPr>
                      <a:spLocks noChangeArrowheads="1"/>
                    </p:cNvSpPr>
                    <p:nvPr/>
                  </p:nvSpPr>
                  <p:spPr bwMode="auto">
                    <a:xfrm>
                      <a:off x="2067868" y="5074920"/>
                      <a:ext cx="670184" cy="434340"/>
                    </a:xfrm>
                    <a:prstGeom prst="rect">
                      <a:avLst/>
                    </a:prstGeom>
                    <a:noFill/>
                    <a:ln w="3175">
                      <a:solidFill>
                        <a:srgbClr val="96969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ja-JP" altLang="en-US"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pic>
                  <p:nvPicPr>
                    <p:cNvPr id="93" name="図 92" descr="製品 が含まれている画像&#10;&#10;AI 生成コンテンツは誤りを含む可能性があります。">
                      <a:extLst>
                        <a:ext uri="{FF2B5EF4-FFF2-40B4-BE49-F238E27FC236}">
                          <a16:creationId xmlns:a16="http://schemas.microsoft.com/office/drawing/2014/main" id="{B5719E96-C51B-1F95-E1BD-757F7133EE25}"/>
                        </a:ext>
                      </a:extLst>
                    </p:cNvPr>
                    <p:cNvPicPr>
                      <a:picLocks noChangeAspect="1"/>
                    </p:cNvPicPr>
                    <p:nvPr/>
                  </p:nvPicPr>
                  <p:blipFill>
                    <a:blip r:embed="rId29"/>
                    <a:srcRect l="33342" t="36453" r="32153" b="43435"/>
                    <a:stretch>
                      <a:fillRect/>
                    </a:stretch>
                  </p:blipFill>
                  <p:spPr>
                    <a:xfrm>
                      <a:off x="2136419" y="5184638"/>
                      <a:ext cx="546946" cy="212533"/>
                    </a:xfrm>
                    <a:prstGeom prst="rect">
                      <a:avLst/>
                    </a:prstGeom>
                  </p:spPr>
                </p:pic>
              </p:grpSp>
            </p:grpSp>
            <p:pic>
              <p:nvPicPr>
                <p:cNvPr id="88" name="図 87">
                  <a:extLst>
                    <a:ext uri="{FF2B5EF4-FFF2-40B4-BE49-F238E27FC236}">
                      <a16:creationId xmlns:a16="http://schemas.microsoft.com/office/drawing/2014/main" id="{38350E48-7207-EFE1-2890-B3DDF70F827C}"/>
                    </a:ext>
                  </a:extLst>
                </p:cNvPr>
                <p:cNvPicPr>
                  <a:picLocks noChangeAspect="1"/>
                </p:cNvPicPr>
                <p:nvPr/>
              </p:nvPicPr>
              <p:blipFill>
                <a:blip r:embed="rId28"/>
                <a:stretch>
                  <a:fillRect/>
                </a:stretch>
              </p:blipFill>
              <p:spPr>
                <a:xfrm>
                  <a:off x="2035457" y="5486111"/>
                  <a:ext cx="157456" cy="92333"/>
                </a:xfrm>
                <a:prstGeom prst="rect">
                  <a:avLst/>
                </a:prstGeom>
              </p:spPr>
            </p:pic>
          </p:grpSp>
        </p:grpSp>
      </p:grpSp>
      <p:grpSp>
        <p:nvGrpSpPr>
          <p:cNvPr id="128" name="グループ化 127">
            <a:extLst>
              <a:ext uri="{FF2B5EF4-FFF2-40B4-BE49-F238E27FC236}">
                <a16:creationId xmlns:a16="http://schemas.microsoft.com/office/drawing/2014/main" id="{9FF5B92F-EE95-5830-7089-3B9AC639A1E7}"/>
              </a:ext>
            </a:extLst>
          </p:cNvPr>
          <p:cNvGrpSpPr/>
          <p:nvPr/>
        </p:nvGrpSpPr>
        <p:grpSpPr>
          <a:xfrm>
            <a:off x="2946636" y="4730325"/>
            <a:ext cx="941604" cy="1944000"/>
            <a:chOff x="2946636" y="4730325"/>
            <a:chExt cx="941604" cy="1944000"/>
          </a:xfrm>
        </p:grpSpPr>
        <p:pic>
          <p:nvPicPr>
            <p:cNvPr id="129" name="図 128" descr="家具のあるリビングルーム&#10;&#10;AI 生成コンテンツは誤りを含む可能性があります。">
              <a:extLst>
                <a:ext uri="{FF2B5EF4-FFF2-40B4-BE49-F238E27FC236}">
                  <a16:creationId xmlns:a16="http://schemas.microsoft.com/office/drawing/2014/main" id="{D3244921-40BB-12EC-81C1-CABA1D036B24}"/>
                </a:ext>
              </a:extLst>
            </p:cNvPr>
            <p:cNvPicPr>
              <a:picLocks noChangeAspect="1"/>
            </p:cNvPicPr>
            <p:nvPr/>
          </p:nvPicPr>
          <p:blipFill>
            <a:blip r:embed="rId30"/>
            <a:srcRect l="82163" t="19297" r="10391" b="66568"/>
            <a:stretch>
              <a:fillRect/>
            </a:stretch>
          </p:blipFill>
          <p:spPr>
            <a:xfrm>
              <a:off x="3103951" y="5416551"/>
              <a:ext cx="607624" cy="769086"/>
            </a:xfrm>
            <a:prstGeom prst="rect">
              <a:avLst/>
            </a:prstGeom>
          </p:spPr>
        </p:pic>
        <p:grpSp>
          <p:nvGrpSpPr>
            <p:cNvPr id="130" name="グループ化 129">
              <a:extLst>
                <a:ext uri="{FF2B5EF4-FFF2-40B4-BE49-F238E27FC236}">
                  <a16:creationId xmlns:a16="http://schemas.microsoft.com/office/drawing/2014/main" id="{02287420-9E55-275D-C3BE-71BBCE34ED9C}"/>
                </a:ext>
              </a:extLst>
            </p:cNvPr>
            <p:cNvGrpSpPr/>
            <p:nvPr/>
          </p:nvGrpSpPr>
          <p:grpSpPr>
            <a:xfrm>
              <a:off x="2946636" y="4730325"/>
              <a:ext cx="941604" cy="1944000"/>
              <a:chOff x="2946636" y="4730325"/>
              <a:chExt cx="941604" cy="1944000"/>
            </a:xfrm>
          </p:grpSpPr>
          <p:grpSp>
            <p:nvGrpSpPr>
              <p:cNvPr id="131" name="グループ化 130">
                <a:extLst>
                  <a:ext uri="{FF2B5EF4-FFF2-40B4-BE49-F238E27FC236}">
                    <a16:creationId xmlns:a16="http://schemas.microsoft.com/office/drawing/2014/main" id="{9645E79A-9836-8E9D-219B-2BE5281425CC}"/>
                  </a:ext>
                </a:extLst>
              </p:cNvPr>
              <p:cNvGrpSpPr/>
              <p:nvPr/>
            </p:nvGrpSpPr>
            <p:grpSpPr>
              <a:xfrm>
                <a:off x="2946636" y="4730325"/>
                <a:ext cx="941604" cy="1944000"/>
                <a:chOff x="2946636" y="4730325"/>
                <a:chExt cx="941604" cy="1944000"/>
              </a:xfrm>
            </p:grpSpPr>
            <p:grpSp>
              <p:nvGrpSpPr>
                <p:cNvPr id="133" name="グループ化 132">
                  <a:extLst>
                    <a:ext uri="{FF2B5EF4-FFF2-40B4-BE49-F238E27FC236}">
                      <a16:creationId xmlns:a16="http://schemas.microsoft.com/office/drawing/2014/main" id="{68994C2C-286C-01DA-903C-E108D69BB9F0}"/>
                    </a:ext>
                  </a:extLst>
                </p:cNvPr>
                <p:cNvGrpSpPr/>
                <p:nvPr/>
              </p:nvGrpSpPr>
              <p:grpSpPr>
                <a:xfrm>
                  <a:off x="2946636" y="4730325"/>
                  <a:ext cx="941604" cy="1944000"/>
                  <a:chOff x="2946636" y="4730325"/>
                  <a:chExt cx="941604" cy="1944000"/>
                </a:xfrm>
              </p:grpSpPr>
              <p:grpSp>
                <p:nvGrpSpPr>
                  <p:cNvPr id="193" name="グループ化 192">
                    <a:extLst>
                      <a:ext uri="{FF2B5EF4-FFF2-40B4-BE49-F238E27FC236}">
                        <a16:creationId xmlns:a16="http://schemas.microsoft.com/office/drawing/2014/main" id="{7CB89FAE-17F0-8C65-C444-1F3AD3E7B492}"/>
                      </a:ext>
                    </a:extLst>
                  </p:cNvPr>
                  <p:cNvGrpSpPr/>
                  <p:nvPr/>
                </p:nvGrpSpPr>
                <p:grpSpPr>
                  <a:xfrm>
                    <a:off x="2946636" y="4730325"/>
                    <a:ext cx="941604" cy="1944000"/>
                    <a:chOff x="4798797" y="4730325"/>
                    <a:chExt cx="941604" cy="1944000"/>
                  </a:xfrm>
                </p:grpSpPr>
                <p:sp>
                  <p:nvSpPr>
                    <p:cNvPr id="197" name="Rectangle 84">
                      <a:extLst>
                        <a:ext uri="{FF2B5EF4-FFF2-40B4-BE49-F238E27FC236}">
                          <a16:creationId xmlns:a16="http://schemas.microsoft.com/office/drawing/2014/main" id="{6B1F9601-CB79-BFFB-6F72-ED37A6D1DA81}"/>
                        </a:ext>
                      </a:extLst>
                    </p:cNvPr>
                    <p:cNvSpPr>
                      <a:spLocks noChangeArrowheads="1"/>
                    </p:cNvSpPr>
                    <p:nvPr/>
                  </p:nvSpPr>
                  <p:spPr bwMode="auto">
                    <a:xfrm>
                      <a:off x="4798797" y="4730325"/>
                      <a:ext cx="941604" cy="125437"/>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schemeClr val="bg1"/>
                          </a:solidFill>
                          <a:latin typeface="ＭＳ Ｐゴシック" pitchFamily="50" charset="-128"/>
                        </a:rPr>
                        <a:t>蝶番</a:t>
                      </a:r>
                    </a:p>
                  </p:txBody>
                </p:sp>
                <p:sp>
                  <p:nvSpPr>
                    <p:cNvPr id="198" name="Rectangle 14">
                      <a:extLst>
                        <a:ext uri="{FF2B5EF4-FFF2-40B4-BE49-F238E27FC236}">
                          <a16:creationId xmlns:a16="http://schemas.microsoft.com/office/drawing/2014/main" id="{79D3E329-BCD8-5CA9-165C-5B8E94FB01F8}"/>
                        </a:ext>
                      </a:extLst>
                    </p:cNvPr>
                    <p:cNvSpPr>
                      <a:spLocks noChangeArrowheads="1"/>
                    </p:cNvSpPr>
                    <p:nvPr/>
                  </p:nvSpPr>
                  <p:spPr bwMode="auto">
                    <a:xfrm>
                      <a:off x="4798797" y="4730325"/>
                      <a:ext cx="941604"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199" name="Text Box 149">
                      <a:extLst>
                        <a:ext uri="{FF2B5EF4-FFF2-40B4-BE49-F238E27FC236}">
                          <a16:creationId xmlns:a16="http://schemas.microsoft.com/office/drawing/2014/main" id="{3305A888-2E4F-D628-F3FB-F4BF55F20EB7}"/>
                        </a:ext>
                      </a:extLst>
                    </p:cNvPr>
                    <p:cNvSpPr txBox="1">
                      <a:spLocks noChangeArrowheads="1"/>
                    </p:cNvSpPr>
                    <p:nvPr/>
                  </p:nvSpPr>
                  <p:spPr bwMode="auto">
                    <a:xfrm>
                      <a:off x="5009465" y="6196698"/>
                      <a:ext cx="69089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1">
                      <a:spAutoFit/>
                    </a:bodyPr>
                    <a:lstStyle>
                      <a:lvl1pPr defTabSz="835025" eaLnBrk="0" hangingPunct="0">
                        <a:defRPr kumimoji="1" sz="600">
                          <a:solidFill>
                            <a:schemeClr val="tx1"/>
                          </a:solidFill>
                          <a:latin typeface="Arial" charset="0"/>
                          <a:ea typeface="ＭＳ Ｐゴシック" charset="-128"/>
                        </a:defRPr>
                      </a:lvl1pPr>
                      <a:lvl2pPr marL="742950" indent="-285750" defTabSz="835025" eaLnBrk="0" hangingPunct="0">
                        <a:defRPr kumimoji="1" sz="600">
                          <a:solidFill>
                            <a:schemeClr val="tx1"/>
                          </a:solidFill>
                          <a:latin typeface="Arial" charset="0"/>
                          <a:ea typeface="ＭＳ Ｐゴシック" charset="-128"/>
                        </a:defRPr>
                      </a:lvl2pPr>
                      <a:lvl3pPr marL="1143000" indent="-228600" defTabSz="835025" eaLnBrk="0" hangingPunct="0">
                        <a:defRPr kumimoji="1" sz="600">
                          <a:solidFill>
                            <a:schemeClr val="tx1"/>
                          </a:solidFill>
                          <a:latin typeface="Arial" charset="0"/>
                          <a:ea typeface="ＭＳ Ｐゴシック" charset="-128"/>
                        </a:defRPr>
                      </a:lvl3pPr>
                      <a:lvl4pPr marL="1600200" indent="-228600" defTabSz="835025" eaLnBrk="0" hangingPunct="0">
                        <a:defRPr kumimoji="1" sz="600">
                          <a:solidFill>
                            <a:schemeClr val="tx1"/>
                          </a:solidFill>
                          <a:latin typeface="Arial" charset="0"/>
                          <a:ea typeface="ＭＳ Ｐゴシック" charset="-128"/>
                        </a:defRPr>
                      </a:lvl4pPr>
                      <a:lvl5pPr marL="2057400" indent="-228600" defTabSz="835025" eaLnBrk="0" hangingPunct="0">
                        <a:defRPr kumimoji="1" sz="6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dirty="0">
                          <a:solidFill>
                            <a:srgbClr val="000000"/>
                          </a:solidFill>
                          <a:latin typeface="ＭＳ Ｐゴシック" panose="020B0600070205080204" pitchFamily="50" charset="-128"/>
                          <a:ea typeface="ＭＳ Ｐゴシック" panose="020B0600070205080204" pitchFamily="50" charset="-128"/>
                        </a:rPr>
                        <a:t>ブロンズゴールド色（塗装）</a:t>
                      </a:r>
                    </a:p>
                  </p:txBody>
                </p:sp>
              </p:grpSp>
              <p:grpSp>
                <p:nvGrpSpPr>
                  <p:cNvPr id="194" name="グループ化 193">
                    <a:extLst>
                      <a:ext uri="{FF2B5EF4-FFF2-40B4-BE49-F238E27FC236}">
                        <a16:creationId xmlns:a16="http://schemas.microsoft.com/office/drawing/2014/main" id="{1BAB8D2E-D0CE-EA73-8BBE-F6B0D9BDCDDD}"/>
                      </a:ext>
                    </a:extLst>
                  </p:cNvPr>
                  <p:cNvGrpSpPr/>
                  <p:nvPr/>
                </p:nvGrpSpPr>
                <p:grpSpPr>
                  <a:xfrm>
                    <a:off x="3476836" y="4740592"/>
                    <a:ext cx="388302" cy="107634"/>
                    <a:chOff x="1119188" y="5724525"/>
                    <a:chExt cx="571500" cy="119062"/>
                  </a:xfrm>
                </p:grpSpPr>
                <p:sp>
                  <p:nvSpPr>
                    <p:cNvPr id="195" name="正方形/長方形 194">
                      <a:extLst>
                        <a:ext uri="{FF2B5EF4-FFF2-40B4-BE49-F238E27FC236}">
                          <a16:creationId xmlns:a16="http://schemas.microsoft.com/office/drawing/2014/main" id="{F716393A-EC5B-1C3C-E7CA-8003DB1B0351}"/>
                        </a:ext>
                      </a:extLst>
                    </p:cNvPr>
                    <p:cNvSpPr/>
                    <p:nvPr/>
                  </p:nvSpPr>
                  <p:spPr>
                    <a:xfrm>
                      <a:off x="1119188" y="5724525"/>
                      <a:ext cx="571500" cy="1190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a:p>
                  </p:txBody>
                </p:sp>
                <p:sp>
                  <p:nvSpPr>
                    <p:cNvPr id="196" name="正方形/長方形 195">
                      <a:extLst>
                        <a:ext uri="{FF2B5EF4-FFF2-40B4-BE49-F238E27FC236}">
                          <a16:creationId xmlns:a16="http://schemas.microsoft.com/office/drawing/2014/main" id="{2FF74F2D-0753-C85F-B6A1-C792A7DA5CE8}"/>
                        </a:ext>
                      </a:extLst>
                    </p:cNvPr>
                    <p:cNvSpPr/>
                    <p:nvPr/>
                  </p:nvSpPr>
                  <p:spPr>
                    <a:xfrm>
                      <a:off x="1213294" y="5732385"/>
                      <a:ext cx="386906" cy="87880"/>
                    </a:xfrm>
                    <a:prstGeom prst="rect">
                      <a:avLst/>
                    </a:prstGeom>
                  </p:spPr>
                  <p:txBody>
                    <a:bodyPr wrap="square" lIns="0" tIns="0" rIns="0" bIns="0">
                      <a:spAutoFit/>
                    </a:bodyPr>
                    <a:lstStyle/>
                    <a:p>
                      <a:pPr algn="ctr"/>
                      <a:r>
                        <a:rPr lang="ja-JP" altLang="en-US" sz="600" dirty="0">
                          <a:solidFill>
                            <a:schemeClr val="bg1"/>
                          </a:solidFill>
                          <a:latin typeface="ＭＳ Ｐゴシック" panose="020B0600070205080204" pitchFamily="50" charset="-128"/>
                          <a:ea typeface="ＭＳ Ｐゴシック" panose="020B0600070205080204" pitchFamily="50" charset="-128"/>
                        </a:rPr>
                        <a:t>開き戸</a:t>
                      </a:r>
                      <a:endParaRPr lang="en-US" altLang="ja-JP" sz="600" dirty="0">
                        <a:solidFill>
                          <a:schemeClr val="bg1"/>
                        </a:solidFill>
                        <a:latin typeface="ＭＳ Ｐゴシック" panose="020B0600070205080204" pitchFamily="50" charset="-128"/>
                        <a:ea typeface="ＭＳ Ｐゴシック" panose="020B0600070205080204" pitchFamily="50" charset="-128"/>
                      </a:endParaRPr>
                    </a:p>
                  </p:txBody>
                </p:sp>
              </p:grpSp>
            </p:grpSp>
            <p:sp>
              <p:nvSpPr>
                <p:cNvPr id="192" name="Text Box 504">
                  <a:extLst>
                    <a:ext uri="{FF2B5EF4-FFF2-40B4-BE49-F238E27FC236}">
                      <a16:creationId xmlns:a16="http://schemas.microsoft.com/office/drawing/2014/main" id="{853301F5-6590-B163-FB1E-1215891AF82E}"/>
                    </a:ext>
                  </a:extLst>
                </p:cNvPr>
                <p:cNvSpPr txBox="1">
                  <a:spLocks noChangeArrowheads="1"/>
                </p:cNvSpPr>
                <p:nvPr/>
              </p:nvSpPr>
              <p:spPr bwMode="auto">
                <a:xfrm>
                  <a:off x="3049818" y="4942519"/>
                  <a:ext cx="756617" cy="32316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defPPr>
                    <a:defRPr lang="ja-JP"/>
                  </a:defPPr>
                  <a:lvl1pPr fontAlgn="base">
                    <a:spcBef>
                      <a:spcPct val="0"/>
                    </a:spcBef>
                    <a:spcAft>
                      <a:spcPct val="0"/>
                    </a:spcAft>
                    <a:defRPr kumimoji="0" sz="900" b="1">
                      <a:solidFill>
                        <a:srgbClr val="333333"/>
                      </a:solidFill>
                      <a:latin typeface="ＭＳ Ｐゴシック" charset="-128"/>
                      <a:ea typeface="ＭＳ Ｐゴシック" charset="-128"/>
                    </a:defRPr>
                  </a:lvl1pPr>
                  <a:lvl2pPr marL="742950" indent="-285750" eaLnBrk="0" hangingPunct="0">
                    <a:defRPr sz="600">
                      <a:latin typeface="Arial" charset="0"/>
                      <a:ea typeface="ＭＳ Ｐゴシック" charset="-128"/>
                    </a:defRPr>
                  </a:lvl2pPr>
                  <a:lvl3pPr marL="1143000" indent="-228600" eaLnBrk="0" hangingPunct="0">
                    <a:defRPr sz="600">
                      <a:latin typeface="Arial" charset="0"/>
                      <a:ea typeface="ＭＳ Ｐゴシック" charset="-128"/>
                    </a:defRPr>
                  </a:lvl3pPr>
                  <a:lvl4pPr marL="1600200" indent="-228600" eaLnBrk="0" hangingPunct="0">
                    <a:defRPr sz="600">
                      <a:latin typeface="Arial" charset="0"/>
                      <a:ea typeface="ＭＳ Ｐゴシック" charset="-128"/>
                    </a:defRPr>
                  </a:lvl4pPr>
                  <a:lvl5pPr marL="2057400" indent="-228600" eaLnBrk="0" hangingPunct="0">
                    <a:defRPr sz="600">
                      <a:latin typeface="Arial" charset="0"/>
                      <a:ea typeface="ＭＳ Ｐゴシック" charset="-128"/>
                    </a:defRPr>
                  </a:lvl5pPr>
                  <a:lvl6pPr marL="2514600" indent="-228600" eaLnBrk="0" fontAlgn="base" hangingPunct="0">
                    <a:spcBef>
                      <a:spcPct val="0"/>
                    </a:spcBef>
                    <a:spcAft>
                      <a:spcPct val="0"/>
                    </a:spcAft>
                    <a:defRPr sz="600">
                      <a:latin typeface="Arial" charset="0"/>
                      <a:ea typeface="ＭＳ Ｐゴシック" charset="-128"/>
                    </a:defRPr>
                  </a:lvl6pPr>
                  <a:lvl7pPr marL="2971800" indent="-228600" eaLnBrk="0" fontAlgn="base" hangingPunct="0">
                    <a:spcBef>
                      <a:spcPct val="0"/>
                    </a:spcBef>
                    <a:spcAft>
                      <a:spcPct val="0"/>
                    </a:spcAft>
                    <a:defRPr sz="600">
                      <a:latin typeface="Arial" charset="0"/>
                      <a:ea typeface="ＭＳ Ｐゴシック" charset="-128"/>
                    </a:defRPr>
                  </a:lvl7pPr>
                  <a:lvl8pPr marL="3429000" indent="-228600" eaLnBrk="0" fontAlgn="base" hangingPunct="0">
                    <a:spcBef>
                      <a:spcPct val="0"/>
                    </a:spcBef>
                    <a:spcAft>
                      <a:spcPct val="0"/>
                    </a:spcAft>
                    <a:defRPr sz="600">
                      <a:latin typeface="Arial" charset="0"/>
                      <a:ea typeface="ＭＳ Ｐゴシック" charset="-128"/>
                    </a:defRPr>
                  </a:lvl8pPr>
                  <a:lvl9pPr marL="3886200" indent="-228600" eaLnBrk="0" fontAlgn="base" hangingPunct="0">
                    <a:spcBef>
                      <a:spcPct val="0"/>
                    </a:spcBef>
                    <a:spcAft>
                      <a:spcPct val="0"/>
                    </a:spcAft>
                    <a:defRPr sz="600">
                      <a:latin typeface="Arial" charset="0"/>
                      <a:ea typeface="ＭＳ Ｐゴシック" charset="-128"/>
                    </a:defRPr>
                  </a:lvl9pPr>
                </a:lstStyle>
                <a:p>
                  <a:pPr algn="ctr"/>
                  <a:r>
                    <a:rPr lang="en-US" altLang="ja-JP" sz="700" dirty="0"/>
                    <a:t>1</a:t>
                  </a:r>
                  <a:r>
                    <a:rPr lang="ja-JP" altLang="en-US" sz="700" dirty="0"/>
                    <a:t>人でも扉の</a:t>
                  </a:r>
                </a:p>
                <a:p>
                  <a:pPr algn="ctr"/>
                  <a:r>
                    <a:rPr lang="ja-JP" altLang="en-US" sz="700" dirty="0"/>
                    <a:t>吊り込みがしやすい</a:t>
                  </a:r>
                </a:p>
                <a:p>
                  <a:pPr algn="ctr"/>
                  <a:r>
                    <a:rPr lang="ja-JP" altLang="en-US" sz="700" dirty="0"/>
                    <a:t>「カバー蝶番」</a:t>
                  </a:r>
                </a:p>
              </p:txBody>
            </p:sp>
          </p:grpSp>
          <p:pic>
            <p:nvPicPr>
              <p:cNvPr id="132" name="図 131">
                <a:extLst>
                  <a:ext uri="{FF2B5EF4-FFF2-40B4-BE49-F238E27FC236}">
                    <a16:creationId xmlns:a16="http://schemas.microsoft.com/office/drawing/2014/main" id="{2070659C-6A9D-71C2-7136-C49BDD97E70C}"/>
                  </a:ext>
                </a:extLst>
              </p:cNvPr>
              <p:cNvPicPr>
                <a:picLocks noChangeAspect="1"/>
              </p:cNvPicPr>
              <p:nvPr/>
            </p:nvPicPr>
            <p:blipFill>
              <a:blip r:embed="rId28"/>
              <a:stretch>
                <a:fillRect/>
              </a:stretch>
            </p:blipFill>
            <p:spPr>
              <a:xfrm>
                <a:off x="3002961" y="6198121"/>
                <a:ext cx="157456" cy="92333"/>
              </a:xfrm>
              <a:prstGeom prst="rect">
                <a:avLst/>
              </a:prstGeom>
            </p:spPr>
          </p:pic>
        </p:grpSp>
      </p:grpSp>
      <p:pic>
        <p:nvPicPr>
          <p:cNvPr id="6" name="図 5">
            <a:extLst>
              <a:ext uri="{FF2B5EF4-FFF2-40B4-BE49-F238E27FC236}">
                <a16:creationId xmlns:a16="http://schemas.microsoft.com/office/drawing/2014/main" id="{EB1A4EC0-B9D3-BA9C-AC32-EEB769F88AB6}"/>
              </a:ext>
            </a:extLst>
          </p:cNvPr>
          <p:cNvPicPr>
            <a:picLocks noChangeAspect="1"/>
          </p:cNvPicPr>
          <p:nvPr/>
        </p:nvPicPr>
        <p:blipFill rotWithShape="1">
          <a:blip r:embed="rId31">
            <a:extLst>
              <a:ext uri="{28A0092B-C50C-407E-A947-70E740481C1C}">
                <a14:useLocalDpi xmlns:a14="http://schemas.microsoft.com/office/drawing/2010/main" val="0"/>
              </a:ext>
            </a:extLst>
          </a:blip>
          <a:srcRect b="58152"/>
          <a:stretch/>
        </p:blipFill>
        <p:spPr>
          <a:xfrm>
            <a:off x="273050" y="835675"/>
            <a:ext cx="1399639" cy="338906"/>
          </a:xfrm>
          <a:prstGeom prst="rect">
            <a:avLst/>
          </a:prstGeom>
        </p:spPr>
      </p:pic>
    </p:spTree>
    <p:extLst>
      <p:ext uri="{BB962C8B-B14F-4D97-AF65-F5344CB8AC3E}">
        <p14:creationId xmlns:p14="http://schemas.microsoft.com/office/powerpoint/2010/main" val="72261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3377836" y="687003"/>
            <a:ext cx="1540800" cy="936000"/>
            <a:chOff x="3377836" y="687003"/>
            <a:chExt cx="1540800" cy="936000"/>
          </a:xfrm>
        </p:grpSpPr>
        <p:pic>
          <p:nvPicPr>
            <p:cNvPr id="3" name="図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48862" y="1020064"/>
              <a:ext cx="422839" cy="396000"/>
            </a:xfrm>
            <a:prstGeom prst="rect">
              <a:avLst/>
            </a:prstGeom>
          </p:spPr>
        </p:pic>
        <p:pic>
          <p:nvPicPr>
            <p:cNvPr id="4" name="図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52689" y="1020064"/>
              <a:ext cx="892973" cy="396000"/>
            </a:xfrm>
            <a:prstGeom prst="rect">
              <a:avLst/>
            </a:prstGeom>
          </p:spPr>
        </p:pic>
        <p:sp>
          <p:nvSpPr>
            <p:cNvPr id="5" name="Rectangle 84"/>
            <p:cNvSpPr>
              <a:spLocks noChangeArrowheads="1"/>
            </p:cNvSpPr>
            <p:nvPr/>
          </p:nvSpPr>
          <p:spPr bwMode="auto">
            <a:xfrm>
              <a:off x="3377836" y="687004"/>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開き戸用見切縁（樹脂製）</a:t>
              </a:r>
            </a:p>
          </p:txBody>
        </p:sp>
        <p:sp>
          <p:nvSpPr>
            <p:cNvPr id="6" name="Rectangle 14"/>
            <p:cNvSpPr>
              <a:spLocks noChangeArrowheads="1"/>
            </p:cNvSpPr>
            <p:nvPr/>
          </p:nvSpPr>
          <p:spPr bwMode="auto">
            <a:xfrm>
              <a:off x="3377836" y="687003"/>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grpSp>
        <p:nvGrpSpPr>
          <p:cNvPr id="7" name="グループ化 6"/>
          <p:cNvGrpSpPr/>
          <p:nvPr/>
        </p:nvGrpSpPr>
        <p:grpSpPr>
          <a:xfrm>
            <a:off x="4987356" y="687003"/>
            <a:ext cx="1540800" cy="936000"/>
            <a:chOff x="-1711469" y="7075814"/>
            <a:chExt cx="1540800" cy="936000"/>
          </a:xfrm>
        </p:grpSpPr>
        <p:pic>
          <p:nvPicPr>
            <p:cNvPr id="8" name="図 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32512" y="7269050"/>
              <a:ext cx="785035" cy="669600"/>
            </a:xfrm>
            <a:prstGeom prst="rect">
              <a:avLst/>
            </a:prstGeom>
          </p:spPr>
        </p:pic>
        <p:sp>
          <p:nvSpPr>
            <p:cNvPr id="9" name="Rectangle 84"/>
            <p:cNvSpPr>
              <a:spLocks noChangeArrowheads="1"/>
            </p:cNvSpPr>
            <p:nvPr/>
          </p:nvSpPr>
          <p:spPr bwMode="auto">
            <a:xfrm>
              <a:off x="-1711469" y="7075815"/>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開き戸用見切縁（木製）</a:t>
              </a:r>
            </a:p>
          </p:txBody>
        </p:sp>
        <p:sp>
          <p:nvSpPr>
            <p:cNvPr id="10" name="Rectangle 14"/>
            <p:cNvSpPr>
              <a:spLocks noChangeArrowheads="1"/>
            </p:cNvSpPr>
            <p:nvPr/>
          </p:nvSpPr>
          <p:spPr bwMode="auto">
            <a:xfrm>
              <a:off x="-1711469" y="7075814"/>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grpSp>
        <p:nvGrpSpPr>
          <p:cNvPr id="11" name="グループ化 10"/>
          <p:cNvGrpSpPr/>
          <p:nvPr/>
        </p:nvGrpSpPr>
        <p:grpSpPr>
          <a:xfrm>
            <a:off x="150813" y="2709104"/>
            <a:ext cx="1540800" cy="1944000"/>
            <a:chOff x="-3072269" y="4950769"/>
            <a:chExt cx="1541874" cy="1943616"/>
          </a:xfrm>
        </p:grpSpPr>
        <p:sp>
          <p:nvSpPr>
            <p:cNvPr id="12" name="Rectangle 84"/>
            <p:cNvSpPr>
              <a:spLocks noChangeArrowheads="1"/>
            </p:cNvSpPr>
            <p:nvPr/>
          </p:nvSpPr>
          <p:spPr bwMode="auto">
            <a:xfrm>
              <a:off x="-3072269" y="4953795"/>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開き戸用見切縁（樹脂製）</a:t>
              </a:r>
            </a:p>
          </p:txBody>
        </p:sp>
        <p:sp>
          <p:nvSpPr>
            <p:cNvPr id="13" name="Rectangle 14"/>
            <p:cNvSpPr>
              <a:spLocks noChangeArrowheads="1"/>
            </p:cNvSpPr>
            <p:nvPr/>
          </p:nvSpPr>
          <p:spPr bwMode="auto">
            <a:xfrm>
              <a:off x="-3071195" y="4950769"/>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pic>
          <p:nvPicPr>
            <p:cNvPr id="14" name="図 1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840795" y="5519196"/>
              <a:ext cx="1080000" cy="929671"/>
            </a:xfrm>
            <a:prstGeom prst="rect">
              <a:avLst/>
            </a:prstGeom>
          </p:spPr>
        </p:pic>
      </p:grpSp>
      <p:grpSp>
        <p:nvGrpSpPr>
          <p:cNvPr id="28" name="グループ化 27"/>
          <p:cNvGrpSpPr/>
          <p:nvPr/>
        </p:nvGrpSpPr>
        <p:grpSpPr>
          <a:xfrm>
            <a:off x="150813" y="687003"/>
            <a:ext cx="1540800" cy="936000"/>
            <a:chOff x="-1674379" y="9364828"/>
            <a:chExt cx="1540800" cy="936000"/>
          </a:xfrm>
        </p:grpSpPr>
        <p:pic>
          <p:nvPicPr>
            <p:cNvPr id="29" name="図 28"/>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291842" y="9558064"/>
              <a:ext cx="777875" cy="669600"/>
            </a:xfrm>
            <a:prstGeom prst="rect">
              <a:avLst/>
            </a:prstGeom>
          </p:spPr>
        </p:pic>
        <p:sp>
          <p:nvSpPr>
            <p:cNvPr id="30" name="Rectangle 84"/>
            <p:cNvSpPr>
              <a:spLocks noChangeArrowheads="1"/>
            </p:cNvSpPr>
            <p:nvPr/>
          </p:nvSpPr>
          <p:spPr bwMode="auto">
            <a:xfrm>
              <a:off x="-1674379" y="9364829"/>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開き戸用見切縁（樹脂製）</a:t>
              </a:r>
            </a:p>
          </p:txBody>
        </p:sp>
        <p:sp>
          <p:nvSpPr>
            <p:cNvPr id="31" name="Rectangle 14"/>
            <p:cNvSpPr>
              <a:spLocks noChangeArrowheads="1"/>
            </p:cNvSpPr>
            <p:nvPr/>
          </p:nvSpPr>
          <p:spPr bwMode="auto">
            <a:xfrm>
              <a:off x="-1674379" y="9364828"/>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sp>
        <p:nvSpPr>
          <p:cNvPr id="32" name="タイトル 1"/>
          <p:cNvSpPr txBox="1">
            <a:spLocks/>
          </p:cNvSpPr>
          <p:nvPr/>
        </p:nvSpPr>
        <p:spPr>
          <a:xfrm>
            <a:off x="1743674" y="115524"/>
            <a:ext cx="596317" cy="169277"/>
          </a:xfrm>
          <a:prstGeom prst="rect">
            <a:avLst/>
          </a:prstGeom>
        </p:spPr>
        <p:txBody>
          <a:bodyPr vert="horz" wrap="none" lIns="0" tIns="0" rIns="0" bIns="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solidFill>
                  <a:schemeClr val="bg1"/>
                </a:solidFill>
                <a:latin typeface="ＭＳ Ｐゴシック" panose="020B0600070205080204" pitchFamily="50" charset="-128"/>
                <a:ea typeface="ＭＳ Ｐゴシック" panose="020B0600070205080204" pitchFamily="50" charset="-128"/>
              </a:rPr>
              <a:t>オプション</a:t>
            </a:r>
          </a:p>
        </p:txBody>
      </p:sp>
      <p:grpSp>
        <p:nvGrpSpPr>
          <p:cNvPr id="33" name="グループ化 32"/>
          <p:cNvGrpSpPr/>
          <p:nvPr/>
        </p:nvGrpSpPr>
        <p:grpSpPr>
          <a:xfrm>
            <a:off x="1762539" y="687003"/>
            <a:ext cx="1540800" cy="936000"/>
            <a:chOff x="-1915571" y="10421192"/>
            <a:chExt cx="1540800" cy="936000"/>
          </a:xfrm>
        </p:grpSpPr>
        <p:pic>
          <p:nvPicPr>
            <p:cNvPr id="34" name="図 33"/>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842497" y="10627187"/>
              <a:ext cx="1396800" cy="644082"/>
            </a:xfrm>
            <a:prstGeom prst="rect">
              <a:avLst/>
            </a:prstGeom>
          </p:spPr>
        </p:pic>
        <p:sp>
          <p:nvSpPr>
            <p:cNvPr id="35" name="Rectangle 84"/>
            <p:cNvSpPr>
              <a:spLocks noChangeArrowheads="1"/>
            </p:cNvSpPr>
            <p:nvPr/>
          </p:nvSpPr>
          <p:spPr bwMode="auto">
            <a:xfrm>
              <a:off x="-1915571" y="10421193"/>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開き戸用見切縁（樹脂製）</a:t>
              </a:r>
            </a:p>
          </p:txBody>
        </p:sp>
        <p:sp>
          <p:nvSpPr>
            <p:cNvPr id="36" name="Rectangle 14"/>
            <p:cNvSpPr>
              <a:spLocks noChangeArrowheads="1"/>
            </p:cNvSpPr>
            <p:nvPr/>
          </p:nvSpPr>
          <p:spPr bwMode="auto">
            <a:xfrm>
              <a:off x="-1915571" y="10421192"/>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grpSp>
        <p:nvGrpSpPr>
          <p:cNvPr id="37" name="グループ化 36"/>
          <p:cNvGrpSpPr/>
          <p:nvPr/>
        </p:nvGrpSpPr>
        <p:grpSpPr>
          <a:xfrm>
            <a:off x="4987356" y="1695386"/>
            <a:ext cx="1540800" cy="936000"/>
            <a:chOff x="4987356" y="1695386"/>
            <a:chExt cx="1540800" cy="936000"/>
          </a:xfrm>
        </p:grpSpPr>
        <p:pic>
          <p:nvPicPr>
            <p:cNvPr id="38" name="図 37"/>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060430" y="1888625"/>
              <a:ext cx="1396800" cy="669597"/>
            </a:xfrm>
            <a:prstGeom prst="rect">
              <a:avLst/>
            </a:prstGeom>
          </p:spPr>
        </p:pic>
        <p:sp>
          <p:nvSpPr>
            <p:cNvPr id="39" name="Text Box 671"/>
            <p:cNvSpPr txBox="1">
              <a:spLocks noChangeArrowheads="1"/>
            </p:cNvSpPr>
            <p:nvPr/>
          </p:nvSpPr>
          <p:spPr bwMode="auto">
            <a:xfrm>
              <a:off x="5561864" y="1916825"/>
              <a:ext cx="858578" cy="76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FFFFFF"/>
                  </a:solidFill>
                  <a:latin typeface="ＭＳ Ｐゴシック" pitchFamily="50" charset="-128"/>
                </a:rPr>
                <a:t>ロック機構付・バリアフリー仕様</a:t>
              </a:r>
            </a:p>
          </p:txBody>
        </p:sp>
        <p:sp>
          <p:nvSpPr>
            <p:cNvPr id="40" name="Text Box 683"/>
            <p:cNvSpPr txBox="1">
              <a:spLocks noChangeArrowheads="1"/>
            </p:cNvSpPr>
            <p:nvPr/>
          </p:nvSpPr>
          <p:spPr bwMode="auto">
            <a:xfrm>
              <a:off x="5105938" y="2439467"/>
              <a:ext cx="347852"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fontAlgn="base">
                <a:spcBef>
                  <a:spcPct val="0"/>
                </a:spcBef>
                <a:spcAft>
                  <a:spcPct val="0"/>
                </a:spcAft>
              </a:pPr>
              <a:r>
                <a:rPr lang="ja-JP" altLang="en-US" sz="500" b="1" dirty="0">
                  <a:solidFill>
                    <a:srgbClr val="FFFFFF"/>
                  </a:solidFill>
                  <a:latin typeface="Times New Roman" pitchFamily="18" charset="0"/>
                </a:rPr>
                <a:t>手動ロック式</a:t>
              </a:r>
            </a:p>
          </p:txBody>
        </p:sp>
        <p:sp>
          <p:nvSpPr>
            <p:cNvPr id="41" name="Rectangle 84"/>
            <p:cNvSpPr>
              <a:spLocks noChangeArrowheads="1"/>
            </p:cNvSpPr>
            <p:nvPr/>
          </p:nvSpPr>
          <p:spPr bwMode="auto">
            <a:xfrm>
              <a:off x="4987356" y="1695387"/>
              <a:ext cx="1540800" cy="125412"/>
            </a:xfrm>
            <a:prstGeom prst="rect">
              <a:avLst/>
            </a:prstGeom>
            <a:solidFill>
              <a:srgbClr val="4D4D4D"/>
            </a:solidFill>
            <a:ln w="6350">
              <a:solidFill>
                <a:srgbClr val="4D4D4D"/>
              </a:solidFill>
              <a:miter lim="800000"/>
              <a:headEnd/>
              <a:tailEnd/>
            </a:ln>
          </p:spPr>
          <p:txBody>
            <a:bodyPr wrap="none" lIns="91427" tIns="0" rIns="91427" bIns="0" anchor="ctr"/>
            <a:lstStyle/>
            <a:p>
              <a:pPr>
                <a:spcBef>
                  <a:spcPct val="50000"/>
                </a:spcBef>
              </a:pPr>
              <a:r>
                <a:rPr lang="ja-JP" altLang="en-US" sz="800" dirty="0">
                  <a:solidFill>
                    <a:prstClr val="white"/>
                  </a:solidFill>
                  <a:latin typeface="ＭＳ Ｐゴシック" pitchFamily="50" charset="-128"/>
                </a:rPr>
                <a:t>埋め込みドアストッパー</a:t>
              </a:r>
              <a:r>
                <a:rPr lang="ja-JP" altLang="en-US" sz="600" dirty="0">
                  <a:solidFill>
                    <a:prstClr val="white"/>
                  </a:solidFill>
                  <a:latin typeface="ＭＳ Ｐゴシック" pitchFamily="50" charset="-128"/>
                </a:rPr>
                <a:t>（Ｕオーダー）</a:t>
              </a:r>
            </a:p>
          </p:txBody>
        </p:sp>
        <p:sp>
          <p:nvSpPr>
            <p:cNvPr id="42" name="Rectangle 14"/>
            <p:cNvSpPr>
              <a:spLocks noChangeArrowheads="1"/>
            </p:cNvSpPr>
            <p:nvPr/>
          </p:nvSpPr>
          <p:spPr bwMode="auto">
            <a:xfrm>
              <a:off x="4987356" y="1695386"/>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grpSp>
        <p:nvGrpSpPr>
          <p:cNvPr id="43" name="グループ化 42"/>
          <p:cNvGrpSpPr/>
          <p:nvPr/>
        </p:nvGrpSpPr>
        <p:grpSpPr>
          <a:xfrm>
            <a:off x="1762539" y="1695386"/>
            <a:ext cx="1540800" cy="936000"/>
            <a:chOff x="1762539" y="1695386"/>
            <a:chExt cx="1540800" cy="936000"/>
          </a:xfrm>
        </p:grpSpPr>
        <p:pic>
          <p:nvPicPr>
            <p:cNvPr id="44" name="図 4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06939" y="1981802"/>
              <a:ext cx="252000" cy="323100"/>
            </a:xfrm>
            <a:prstGeom prst="rect">
              <a:avLst/>
            </a:prstGeom>
          </p:spPr>
        </p:pic>
        <p:pic>
          <p:nvPicPr>
            <p:cNvPr id="45" name="図 4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406939" y="2313100"/>
              <a:ext cx="252000" cy="160547"/>
            </a:xfrm>
            <a:prstGeom prst="rect">
              <a:avLst/>
            </a:prstGeom>
          </p:spPr>
        </p:pic>
        <p:sp>
          <p:nvSpPr>
            <p:cNvPr id="46" name="正方形/長方形 45"/>
            <p:cNvSpPr/>
            <p:nvPr/>
          </p:nvSpPr>
          <p:spPr>
            <a:xfrm>
              <a:off x="2193103" y="2481278"/>
              <a:ext cx="679673" cy="76944"/>
            </a:xfrm>
            <a:prstGeom prst="rect">
              <a:avLst/>
            </a:prstGeom>
          </p:spPr>
          <p:txBody>
            <a:bodyPr wrap="none" lIns="0" tIns="0" rIns="0" bIns="0">
              <a:spAutoFit/>
            </a:bodyPr>
            <a:lstStyle/>
            <a:p>
              <a:r>
                <a:rPr lang="ja-JP" altLang="en-US" sz="500" dirty="0"/>
                <a:t>サテンシルバー色（塗装）</a:t>
              </a:r>
            </a:p>
          </p:txBody>
        </p:sp>
        <p:sp>
          <p:nvSpPr>
            <p:cNvPr id="47" name="Text Box 671"/>
            <p:cNvSpPr txBox="1">
              <a:spLocks noChangeArrowheads="1"/>
            </p:cNvSpPr>
            <p:nvPr/>
          </p:nvSpPr>
          <p:spPr bwMode="auto">
            <a:xfrm>
              <a:off x="1835613" y="1888625"/>
              <a:ext cx="1312229" cy="76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000000"/>
                  </a:solidFill>
                  <a:latin typeface="ＭＳ Ｐゴシック" pitchFamily="50" charset="-128"/>
                </a:rPr>
                <a:t>（ロック機構付・バリアフリー仕様）　手動ロック式</a:t>
              </a:r>
            </a:p>
          </p:txBody>
        </p:sp>
        <p:sp>
          <p:nvSpPr>
            <p:cNvPr id="48" name="Rectangle 84"/>
            <p:cNvSpPr>
              <a:spLocks noChangeArrowheads="1"/>
            </p:cNvSpPr>
            <p:nvPr/>
          </p:nvSpPr>
          <p:spPr bwMode="auto">
            <a:xfrm>
              <a:off x="1762539" y="1695387"/>
              <a:ext cx="1540800" cy="125412"/>
            </a:xfrm>
            <a:prstGeom prst="rect">
              <a:avLst/>
            </a:prstGeom>
            <a:solidFill>
              <a:srgbClr val="4D4D4D"/>
            </a:solidFill>
            <a:ln w="6350">
              <a:solidFill>
                <a:srgbClr val="4D4D4D"/>
              </a:solidFill>
              <a:miter lim="800000"/>
              <a:headEnd/>
              <a:tailEnd/>
            </a:ln>
          </p:spPr>
          <p:txBody>
            <a:bodyPr wrap="none" lIns="91427" tIns="0" rIns="91427" bIns="0" anchor="ctr"/>
            <a:lstStyle/>
            <a:p>
              <a:pPr>
                <a:spcBef>
                  <a:spcPct val="50000"/>
                </a:spcBef>
              </a:pPr>
              <a:r>
                <a:rPr lang="ja-JP" altLang="en-US" sz="800" dirty="0">
                  <a:solidFill>
                    <a:prstClr val="white"/>
                  </a:solidFill>
                  <a:latin typeface="ＭＳ Ｐゴシック" pitchFamily="50" charset="-128"/>
                </a:rPr>
                <a:t>フラットドアストッパー</a:t>
              </a:r>
            </a:p>
          </p:txBody>
        </p:sp>
        <p:sp>
          <p:nvSpPr>
            <p:cNvPr id="49" name="Rectangle 14"/>
            <p:cNvSpPr>
              <a:spLocks noChangeArrowheads="1"/>
            </p:cNvSpPr>
            <p:nvPr/>
          </p:nvSpPr>
          <p:spPr bwMode="auto">
            <a:xfrm>
              <a:off x="1762539" y="1695386"/>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grpSp>
        <p:nvGrpSpPr>
          <p:cNvPr id="50" name="グループ化 49"/>
          <p:cNvGrpSpPr/>
          <p:nvPr/>
        </p:nvGrpSpPr>
        <p:grpSpPr>
          <a:xfrm>
            <a:off x="1762539" y="2709104"/>
            <a:ext cx="1540800" cy="1944000"/>
            <a:chOff x="-1825292" y="729989"/>
            <a:chExt cx="1541874" cy="1943616"/>
          </a:xfrm>
        </p:grpSpPr>
        <p:sp>
          <p:nvSpPr>
            <p:cNvPr id="51" name="Rectangle 84"/>
            <p:cNvSpPr>
              <a:spLocks noChangeArrowheads="1"/>
            </p:cNvSpPr>
            <p:nvPr/>
          </p:nvSpPr>
          <p:spPr bwMode="auto">
            <a:xfrm>
              <a:off x="-1825292" y="733015"/>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開き戸用見切縁（樹脂製）</a:t>
              </a:r>
            </a:p>
          </p:txBody>
        </p:sp>
        <p:sp>
          <p:nvSpPr>
            <p:cNvPr id="52" name="Rectangle 14"/>
            <p:cNvSpPr>
              <a:spLocks noChangeArrowheads="1"/>
            </p:cNvSpPr>
            <p:nvPr/>
          </p:nvSpPr>
          <p:spPr bwMode="auto">
            <a:xfrm>
              <a:off x="-1824218" y="729989"/>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pic>
          <p:nvPicPr>
            <p:cNvPr id="53" name="図 52"/>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753292" y="1441210"/>
              <a:ext cx="1396800" cy="644082"/>
            </a:xfrm>
            <a:prstGeom prst="rect">
              <a:avLst/>
            </a:prstGeom>
          </p:spPr>
        </p:pic>
      </p:grpSp>
      <p:grpSp>
        <p:nvGrpSpPr>
          <p:cNvPr id="54" name="グループ化 53"/>
          <p:cNvGrpSpPr/>
          <p:nvPr/>
        </p:nvGrpSpPr>
        <p:grpSpPr>
          <a:xfrm>
            <a:off x="4986282" y="2709104"/>
            <a:ext cx="1540800" cy="1944000"/>
            <a:chOff x="-5321011" y="729989"/>
            <a:chExt cx="1541874" cy="1943616"/>
          </a:xfrm>
        </p:grpSpPr>
        <p:sp>
          <p:nvSpPr>
            <p:cNvPr id="55" name="Rectangle 84"/>
            <p:cNvSpPr>
              <a:spLocks noChangeArrowheads="1"/>
            </p:cNvSpPr>
            <p:nvPr/>
          </p:nvSpPr>
          <p:spPr bwMode="auto">
            <a:xfrm>
              <a:off x="-5321011" y="729989"/>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開き戸用見切縁（木製）</a:t>
              </a:r>
            </a:p>
          </p:txBody>
        </p:sp>
        <p:sp>
          <p:nvSpPr>
            <p:cNvPr id="56" name="Rectangle 14"/>
            <p:cNvSpPr>
              <a:spLocks noChangeArrowheads="1"/>
            </p:cNvSpPr>
            <p:nvPr/>
          </p:nvSpPr>
          <p:spPr bwMode="auto">
            <a:xfrm>
              <a:off x="-5319937" y="729989"/>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pic>
          <p:nvPicPr>
            <p:cNvPr id="57" name="図 56"/>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091548" y="1302655"/>
              <a:ext cx="1080000" cy="921192"/>
            </a:xfrm>
            <a:prstGeom prst="rect">
              <a:avLst/>
            </a:prstGeom>
          </p:spPr>
        </p:pic>
      </p:grpSp>
      <p:grpSp>
        <p:nvGrpSpPr>
          <p:cNvPr id="58" name="グループ化 57"/>
          <p:cNvGrpSpPr/>
          <p:nvPr/>
        </p:nvGrpSpPr>
        <p:grpSpPr>
          <a:xfrm>
            <a:off x="3376762" y="2709104"/>
            <a:ext cx="1540800" cy="1944000"/>
            <a:chOff x="-1590931" y="4722962"/>
            <a:chExt cx="1541874" cy="1943616"/>
          </a:xfrm>
        </p:grpSpPr>
        <p:pic>
          <p:nvPicPr>
            <p:cNvPr id="59" name="図 58"/>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518931" y="5106698"/>
              <a:ext cx="1396800" cy="1203906"/>
            </a:xfrm>
            <a:prstGeom prst="rect">
              <a:avLst/>
            </a:prstGeom>
          </p:spPr>
        </p:pic>
        <p:sp>
          <p:nvSpPr>
            <p:cNvPr id="60" name="Rectangle 84"/>
            <p:cNvSpPr>
              <a:spLocks noChangeArrowheads="1"/>
            </p:cNvSpPr>
            <p:nvPr/>
          </p:nvSpPr>
          <p:spPr bwMode="auto">
            <a:xfrm>
              <a:off x="-1590931" y="4725988"/>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開き戸用見切縁（樹脂製）</a:t>
              </a:r>
            </a:p>
          </p:txBody>
        </p:sp>
        <p:sp>
          <p:nvSpPr>
            <p:cNvPr id="61" name="Rectangle 14"/>
            <p:cNvSpPr>
              <a:spLocks noChangeArrowheads="1"/>
            </p:cNvSpPr>
            <p:nvPr/>
          </p:nvSpPr>
          <p:spPr bwMode="auto">
            <a:xfrm>
              <a:off x="-1589857" y="4722962"/>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grpSp>
        <p:nvGrpSpPr>
          <p:cNvPr id="77" name="グループ化 76"/>
          <p:cNvGrpSpPr/>
          <p:nvPr/>
        </p:nvGrpSpPr>
        <p:grpSpPr>
          <a:xfrm>
            <a:off x="1762539" y="4722962"/>
            <a:ext cx="1540800" cy="1944000"/>
            <a:chOff x="-1632143" y="4978408"/>
            <a:chExt cx="1540800" cy="1943616"/>
          </a:xfrm>
        </p:grpSpPr>
        <p:pic>
          <p:nvPicPr>
            <p:cNvPr id="78" name="図 7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90463" y="6101548"/>
              <a:ext cx="252000" cy="323100"/>
            </a:xfrm>
            <a:prstGeom prst="rect">
              <a:avLst/>
            </a:prstGeom>
          </p:spPr>
        </p:pic>
        <p:pic>
          <p:nvPicPr>
            <p:cNvPr id="79" name="図 7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90463" y="6475025"/>
              <a:ext cx="252000" cy="160547"/>
            </a:xfrm>
            <a:prstGeom prst="rect">
              <a:avLst/>
            </a:prstGeom>
          </p:spPr>
        </p:pic>
        <p:sp>
          <p:nvSpPr>
            <p:cNvPr id="80" name="正方形/長方形 79"/>
            <p:cNvSpPr/>
            <p:nvPr/>
          </p:nvSpPr>
          <p:spPr>
            <a:xfrm>
              <a:off x="-1108119" y="6651818"/>
              <a:ext cx="487313" cy="153888"/>
            </a:xfrm>
            <a:prstGeom prst="rect">
              <a:avLst/>
            </a:prstGeom>
          </p:spPr>
          <p:txBody>
            <a:bodyPr wrap="none" lIns="0" tIns="0" rIns="0" bIns="0">
              <a:spAutoFit/>
            </a:bodyPr>
            <a:lstStyle/>
            <a:p>
              <a:pPr algn="ctr"/>
              <a:r>
                <a:rPr lang="ja-JP" altLang="en-US" sz="500" dirty="0"/>
                <a:t>サテンシルバー色</a:t>
              </a:r>
              <a:endParaRPr lang="en-US" altLang="ja-JP" sz="500" dirty="0"/>
            </a:p>
            <a:p>
              <a:pPr algn="ctr"/>
              <a:r>
                <a:rPr lang="ja-JP" altLang="en-US" sz="500" dirty="0"/>
                <a:t>（塗装）</a:t>
              </a:r>
            </a:p>
          </p:txBody>
        </p:sp>
        <p:pic>
          <p:nvPicPr>
            <p:cNvPr id="81" name="図 80"/>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562863" y="5325616"/>
              <a:ext cx="1396800" cy="648668"/>
            </a:xfrm>
            <a:prstGeom prst="rect">
              <a:avLst/>
            </a:prstGeom>
          </p:spPr>
        </p:pic>
        <p:sp>
          <p:nvSpPr>
            <p:cNvPr id="82" name="Text Box 671"/>
            <p:cNvSpPr txBox="1">
              <a:spLocks noChangeArrowheads="1"/>
            </p:cNvSpPr>
            <p:nvPr/>
          </p:nvSpPr>
          <p:spPr bwMode="auto">
            <a:xfrm>
              <a:off x="-1562863" y="5221706"/>
              <a:ext cx="922699" cy="76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000000"/>
                  </a:solidFill>
                  <a:latin typeface="ＭＳ Ｐゴシック" pitchFamily="50" charset="-128"/>
                </a:rPr>
                <a:t>（ロック機構付・バリアフリー仕様）</a:t>
              </a:r>
            </a:p>
          </p:txBody>
        </p:sp>
        <p:sp>
          <p:nvSpPr>
            <p:cNvPr id="83" name="Rectangle 14"/>
            <p:cNvSpPr>
              <a:spLocks noChangeArrowheads="1"/>
            </p:cNvSpPr>
            <p:nvPr/>
          </p:nvSpPr>
          <p:spPr bwMode="auto">
            <a:xfrm>
              <a:off x="-1632143" y="4978408"/>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84" name="Rectangle 24"/>
            <p:cNvSpPr>
              <a:spLocks noChangeArrowheads="1"/>
            </p:cNvSpPr>
            <p:nvPr/>
          </p:nvSpPr>
          <p:spPr bwMode="auto">
            <a:xfrm>
              <a:off x="-1632143" y="4978408"/>
              <a:ext cx="1540800"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j-ea"/>
                  <a:ea typeface="+mj-ea"/>
                </a:rPr>
                <a:t>フラットドアストッパー</a:t>
              </a:r>
              <a:endParaRPr lang="en-US" altLang="ja-JP" sz="800" dirty="0">
                <a:solidFill>
                  <a:schemeClr val="bg1"/>
                </a:solidFill>
                <a:latin typeface="+mj-ea"/>
                <a:ea typeface="+mj-ea"/>
              </a:endParaRPr>
            </a:p>
          </p:txBody>
        </p:sp>
        <p:sp>
          <p:nvSpPr>
            <p:cNvPr id="85" name="Text Box 275"/>
            <p:cNvSpPr txBox="1">
              <a:spLocks noChangeArrowheads="1"/>
            </p:cNvSpPr>
            <p:nvPr/>
          </p:nvSpPr>
          <p:spPr bwMode="auto">
            <a:xfrm>
              <a:off x="-1527938" y="5872312"/>
              <a:ext cx="347852"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solidFill>
                    <a:srgbClr val="FFFFFF"/>
                  </a:solidFill>
                  <a:latin typeface="Times New Roman" pitchFamily="18" charset="0"/>
                </a:rPr>
                <a:t>手動ロック式</a:t>
              </a:r>
            </a:p>
          </p:txBody>
        </p:sp>
      </p:grpSp>
      <p:grpSp>
        <p:nvGrpSpPr>
          <p:cNvPr id="86" name="グループ化 85"/>
          <p:cNvGrpSpPr/>
          <p:nvPr/>
        </p:nvGrpSpPr>
        <p:grpSpPr>
          <a:xfrm>
            <a:off x="3377836" y="4722962"/>
            <a:ext cx="1540800" cy="1944000"/>
            <a:chOff x="-1784543" y="4826008"/>
            <a:chExt cx="1540800" cy="1943616"/>
          </a:xfrm>
        </p:grpSpPr>
        <p:pic>
          <p:nvPicPr>
            <p:cNvPr id="87" name="図 86"/>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715263" y="5173216"/>
              <a:ext cx="1396800" cy="656073"/>
            </a:xfrm>
            <a:prstGeom prst="rect">
              <a:avLst/>
            </a:prstGeom>
          </p:spPr>
        </p:pic>
        <p:sp>
          <p:nvSpPr>
            <p:cNvPr id="88" name="正方形/長方形 87"/>
            <p:cNvSpPr/>
            <p:nvPr/>
          </p:nvSpPr>
          <p:spPr>
            <a:xfrm>
              <a:off x="-1260519" y="6499418"/>
              <a:ext cx="487313" cy="153888"/>
            </a:xfrm>
            <a:prstGeom prst="rect">
              <a:avLst/>
            </a:prstGeom>
          </p:spPr>
          <p:txBody>
            <a:bodyPr wrap="none" lIns="0" tIns="0" rIns="0" bIns="0">
              <a:spAutoFit/>
            </a:bodyPr>
            <a:lstStyle/>
            <a:p>
              <a:pPr algn="ctr"/>
              <a:r>
                <a:rPr lang="ja-JP" altLang="en-US" sz="500" dirty="0"/>
                <a:t>サテンシルバー色</a:t>
              </a:r>
              <a:endParaRPr lang="en-US" altLang="ja-JP" sz="500" dirty="0"/>
            </a:p>
            <a:p>
              <a:pPr algn="ctr"/>
              <a:r>
                <a:rPr lang="ja-JP" altLang="en-US" sz="500" dirty="0"/>
                <a:t>（塗装）</a:t>
              </a:r>
            </a:p>
          </p:txBody>
        </p:sp>
        <p:sp>
          <p:nvSpPr>
            <p:cNvPr id="89" name="Text Box 671"/>
            <p:cNvSpPr txBox="1">
              <a:spLocks noChangeArrowheads="1"/>
            </p:cNvSpPr>
            <p:nvPr/>
          </p:nvSpPr>
          <p:spPr bwMode="auto">
            <a:xfrm>
              <a:off x="-1715263" y="5069306"/>
              <a:ext cx="922699" cy="76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000000"/>
                  </a:solidFill>
                  <a:latin typeface="ＭＳ Ｐゴシック" pitchFamily="50" charset="-128"/>
                </a:rPr>
                <a:t>（ロック機構付・バリアフリー仕様）</a:t>
              </a:r>
            </a:p>
          </p:txBody>
        </p:sp>
        <p:sp>
          <p:nvSpPr>
            <p:cNvPr id="90" name="Rectangle 14"/>
            <p:cNvSpPr>
              <a:spLocks noChangeArrowheads="1"/>
            </p:cNvSpPr>
            <p:nvPr/>
          </p:nvSpPr>
          <p:spPr bwMode="auto">
            <a:xfrm>
              <a:off x="-1784543" y="4826008"/>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91" name="Rectangle 24"/>
            <p:cNvSpPr>
              <a:spLocks noChangeArrowheads="1"/>
            </p:cNvSpPr>
            <p:nvPr/>
          </p:nvSpPr>
          <p:spPr bwMode="auto">
            <a:xfrm>
              <a:off x="-1784543" y="4826008"/>
              <a:ext cx="1540800"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j-ea"/>
                  <a:ea typeface="+mj-ea"/>
                </a:rPr>
                <a:t>フラットドアストッパー</a:t>
              </a:r>
              <a:endParaRPr lang="en-US" altLang="ja-JP" sz="800" dirty="0">
                <a:solidFill>
                  <a:schemeClr val="bg1"/>
                </a:solidFill>
                <a:latin typeface="+mj-ea"/>
                <a:ea typeface="+mj-ea"/>
              </a:endParaRPr>
            </a:p>
          </p:txBody>
        </p:sp>
        <p:pic>
          <p:nvPicPr>
            <p:cNvPr id="92" name="図 91"/>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42863" y="5920371"/>
              <a:ext cx="252000" cy="351877"/>
            </a:xfrm>
            <a:prstGeom prst="rect">
              <a:avLst/>
            </a:prstGeom>
          </p:spPr>
        </p:pic>
        <p:pic>
          <p:nvPicPr>
            <p:cNvPr id="93" name="図 92"/>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142863" y="6326457"/>
              <a:ext cx="252000" cy="156715"/>
            </a:xfrm>
            <a:prstGeom prst="rect">
              <a:avLst/>
            </a:prstGeom>
          </p:spPr>
        </p:pic>
        <p:sp>
          <p:nvSpPr>
            <p:cNvPr id="94" name="Text Box 683"/>
            <p:cNvSpPr txBox="1">
              <a:spLocks noChangeArrowheads="1"/>
            </p:cNvSpPr>
            <p:nvPr/>
          </p:nvSpPr>
          <p:spPr bwMode="auto">
            <a:xfrm>
              <a:off x="-1680338" y="5719912"/>
              <a:ext cx="347852"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fontAlgn="base">
                <a:spcBef>
                  <a:spcPct val="0"/>
                </a:spcBef>
                <a:spcAft>
                  <a:spcPct val="0"/>
                </a:spcAft>
              </a:pPr>
              <a:r>
                <a:rPr lang="ja-JP" altLang="en-US" sz="500" b="1" dirty="0">
                  <a:solidFill>
                    <a:srgbClr val="FFFFFF"/>
                  </a:solidFill>
                  <a:latin typeface="Times New Roman" pitchFamily="18" charset="0"/>
                </a:rPr>
                <a:t>自動ロック式</a:t>
              </a:r>
            </a:p>
          </p:txBody>
        </p:sp>
      </p:grpSp>
      <p:grpSp>
        <p:nvGrpSpPr>
          <p:cNvPr id="95" name="グループ化 94"/>
          <p:cNvGrpSpPr/>
          <p:nvPr/>
        </p:nvGrpSpPr>
        <p:grpSpPr>
          <a:xfrm>
            <a:off x="4986282" y="4722962"/>
            <a:ext cx="1540800" cy="1944000"/>
            <a:chOff x="-1784543" y="4826008"/>
            <a:chExt cx="1540800" cy="1943616"/>
          </a:xfrm>
        </p:grpSpPr>
        <p:pic>
          <p:nvPicPr>
            <p:cNvPr id="96" name="図 95"/>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1715263" y="5933667"/>
              <a:ext cx="485408" cy="719639"/>
            </a:xfrm>
            <a:prstGeom prst="rect">
              <a:avLst/>
            </a:prstGeom>
          </p:spPr>
        </p:pic>
        <p:pic>
          <p:nvPicPr>
            <p:cNvPr id="97" name="図 96"/>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1715263" y="5173216"/>
              <a:ext cx="1396800" cy="656073"/>
            </a:xfrm>
            <a:prstGeom prst="rect">
              <a:avLst/>
            </a:prstGeom>
          </p:spPr>
        </p:pic>
        <p:pic>
          <p:nvPicPr>
            <p:cNvPr id="98" name="図 97"/>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055651" y="6062895"/>
              <a:ext cx="252000" cy="343333"/>
            </a:xfrm>
            <a:prstGeom prst="rect">
              <a:avLst/>
            </a:prstGeom>
          </p:spPr>
        </p:pic>
        <p:sp>
          <p:nvSpPr>
            <p:cNvPr id="99" name="正方形/長方形 98"/>
            <p:cNvSpPr/>
            <p:nvPr/>
          </p:nvSpPr>
          <p:spPr>
            <a:xfrm>
              <a:off x="-1113996" y="6422474"/>
              <a:ext cx="368691" cy="76944"/>
            </a:xfrm>
            <a:prstGeom prst="rect">
              <a:avLst/>
            </a:prstGeom>
          </p:spPr>
          <p:txBody>
            <a:bodyPr wrap="none" lIns="0" tIns="0" rIns="0" bIns="0">
              <a:spAutoFit/>
            </a:bodyPr>
            <a:lstStyle/>
            <a:p>
              <a:pPr algn="ctr"/>
              <a:r>
                <a:rPr lang="ja-JP" altLang="en-US" sz="500" dirty="0"/>
                <a:t>単色グレー色</a:t>
              </a:r>
            </a:p>
          </p:txBody>
        </p:sp>
        <p:sp>
          <p:nvSpPr>
            <p:cNvPr id="100" name="Text Box 671"/>
            <p:cNvSpPr txBox="1">
              <a:spLocks noChangeArrowheads="1"/>
            </p:cNvSpPr>
            <p:nvPr/>
          </p:nvSpPr>
          <p:spPr bwMode="auto">
            <a:xfrm>
              <a:off x="-1715263" y="5069306"/>
              <a:ext cx="922699" cy="76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000000"/>
                  </a:solidFill>
                  <a:latin typeface="ＭＳ Ｐゴシック" pitchFamily="50" charset="-128"/>
                </a:rPr>
                <a:t>（ロック機構付・バリアフリー仕様）</a:t>
              </a:r>
            </a:p>
          </p:txBody>
        </p:sp>
        <p:sp>
          <p:nvSpPr>
            <p:cNvPr id="101" name="Rectangle 14"/>
            <p:cNvSpPr>
              <a:spLocks noChangeArrowheads="1"/>
            </p:cNvSpPr>
            <p:nvPr/>
          </p:nvSpPr>
          <p:spPr bwMode="auto">
            <a:xfrm>
              <a:off x="-1784543" y="4826008"/>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102" name="Rectangle 24"/>
            <p:cNvSpPr>
              <a:spLocks noChangeArrowheads="1"/>
            </p:cNvSpPr>
            <p:nvPr/>
          </p:nvSpPr>
          <p:spPr bwMode="auto">
            <a:xfrm>
              <a:off x="-1784543" y="4826008"/>
              <a:ext cx="1540800"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j-ea"/>
                  <a:ea typeface="+mj-ea"/>
                </a:rPr>
                <a:t>埋め込みドアストッパー</a:t>
              </a:r>
              <a:r>
                <a:rPr lang="ja-JP" altLang="en-US" sz="600" dirty="0">
                  <a:solidFill>
                    <a:schemeClr val="bg1"/>
                  </a:solidFill>
                  <a:latin typeface="+mj-ea"/>
                  <a:ea typeface="+mj-ea"/>
                </a:rPr>
                <a:t>（Ｕオーダー）</a:t>
              </a:r>
              <a:endParaRPr lang="en-US" altLang="ja-JP" sz="600" dirty="0">
                <a:solidFill>
                  <a:schemeClr val="bg1"/>
                </a:solidFill>
                <a:latin typeface="+mj-ea"/>
                <a:ea typeface="+mj-ea"/>
              </a:endParaRPr>
            </a:p>
          </p:txBody>
        </p:sp>
        <p:sp>
          <p:nvSpPr>
            <p:cNvPr id="103" name="Text Box 683"/>
            <p:cNvSpPr txBox="1">
              <a:spLocks noChangeArrowheads="1"/>
            </p:cNvSpPr>
            <p:nvPr/>
          </p:nvSpPr>
          <p:spPr bwMode="auto">
            <a:xfrm>
              <a:off x="-1680338" y="5719912"/>
              <a:ext cx="347852" cy="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fontAlgn="base">
                <a:spcBef>
                  <a:spcPct val="0"/>
                </a:spcBef>
                <a:spcAft>
                  <a:spcPct val="0"/>
                </a:spcAft>
              </a:pPr>
              <a:r>
                <a:rPr lang="ja-JP" altLang="en-US" sz="500" b="1" dirty="0">
                  <a:solidFill>
                    <a:srgbClr val="FFFFFF"/>
                  </a:solidFill>
                  <a:latin typeface="Times New Roman" pitchFamily="18" charset="0"/>
                </a:rPr>
                <a:t>手動ロック式</a:t>
              </a:r>
            </a:p>
          </p:txBody>
        </p:sp>
        <p:pic>
          <p:nvPicPr>
            <p:cNvPr id="104" name="図 103"/>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99955" y="6254613"/>
              <a:ext cx="252000" cy="151615"/>
            </a:xfrm>
            <a:prstGeom prst="rect">
              <a:avLst/>
            </a:prstGeom>
          </p:spPr>
        </p:pic>
        <p:sp>
          <p:nvSpPr>
            <p:cNvPr id="105" name="正方形/長方形 104"/>
            <p:cNvSpPr/>
            <p:nvPr/>
          </p:nvSpPr>
          <p:spPr>
            <a:xfrm>
              <a:off x="-629446" y="6422474"/>
              <a:ext cx="310983" cy="230832"/>
            </a:xfrm>
            <a:prstGeom prst="rect">
              <a:avLst/>
            </a:prstGeom>
          </p:spPr>
          <p:txBody>
            <a:bodyPr wrap="none" lIns="0" tIns="0" rIns="0" bIns="0">
              <a:spAutoFit/>
            </a:bodyPr>
            <a:lstStyle/>
            <a:p>
              <a:pPr algn="ctr"/>
              <a:r>
                <a:rPr lang="ja-JP" altLang="en-US" sz="500" dirty="0"/>
                <a:t>サテン</a:t>
              </a:r>
              <a:endParaRPr lang="en-US" altLang="ja-JP" sz="500" dirty="0"/>
            </a:p>
            <a:p>
              <a:pPr algn="ctr"/>
              <a:r>
                <a:rPr lang="ja-JP" altLang="en-US" sz="500" dirty="0"/>
                <a:t>シルバー色</a:t>
              </a:r>
              <a:endParaRPr lang="en-US" altLang="ja-JP" sz="500" dirty="0"/>
            </a:p>
            <a:p>
              <a:pPr algn="ctr"/>
              <a:r>
                <a:rPr lang="ja-JP" altLang="en-US" sz="500" dirty="0"/>
                <a:t>（塗装）</a:t>
              </a:r>
            </a:p>
          </p:txBody>
        </p:sp>
      </p:grpSp>
      <p:grpSp>
        <p:nvGrpSpPr>
          <p:cNvPr id="106" name="グループ化 105"/>
          <p:cNvGrpSpPr/>
          <p:nvPr/>
        </p:nvGrpSpPr>
        <p:grpSpPr>
          <a:xfrm>
            <a:off x="3377836" y="1695386"/>
            <a:ext cx="1540800" cy="936000"/>
            <a:chOff x="3377836" y="1695386"/>
            <a:chExt cx="1540800" cy="936000"/>
          </a:xfrm>
        </p:grpSpPr>
        <p:sp>
          <p:nvSpPr>
            <p:cNvPr id="107" name="Text Box 671"/>
            <p:cNvSpPr txBox="1">
              <a:spLocks noChangeArrowheads="1"/>
            </p:cNvSpPr>
            <p:nvPr/>
          </p:nvSpPr>
          <p:spPr bwMode="auto">
            <a:xfrm>
              <a:off x="3450910" y="1888625"/>
              <a:ext cx="1312229" cy="76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000000"/>
                  </a:solidFill>
                  <a:latin typeface="ＭＳ Ｐゴシック" pitchFamily="50" charset="-128"/>
                </a:rPr>
                <a:t>（ロック機構付・バリアフリー仕様）　自動ロック式</a:t>
              </a:r>
            </a:p>
          </p:txBody>
        </p:sp>
        <p:sp>
          <p:nvSpPr>
            <p:cNvPr id="108" name="Rectangle 84"/>
            <p:cNvSpPr>
              <a:spLocks noChangeArrowheads="1"/>
            </p:cNvSpPr>
            <p:nvPr/>
          </p:nvSpPr>
          <p:spPr bwMode="auto">
            <a:xfrm>
              <a:off x="3377836" y="1695387"/>
              <a:ext cx="1540800" cy="125412"/>
            </a:xfrm>
            <a:prstGeom prst="rect">
              <a:avLst/>
            </a:prstGeom>
            <a:solidFill>
              <a:srgbClr val="4D4D4D"/>
            </a:solidFill>
            <a:ln w="6350">
              <a:solidFill>
                <a:srgbClr val="4D4D4D"/>
              </a:solidFill>
              <a:miter lim="800000"/>
              <a:headEnd/>
              <a:tailEnd/>
            </a:ln>
          </p:spPr>
          <p:txBody>
            <a:bodyPr wrap="none" lIns="91427" tIns="0" rIns="91427" bIns="0" anchor="ctr"/>
            <a:lstStyle/>
            <a:p>
              <a:pPr>
                <a:spcBef>
                  <a:spcPct val="50000"/>
                </a:spcBef>
              </a:pPr>
              <a:r>
                <a:rPr lang="ja-JP" altLang="en-US" sz="800" dirty="0">
                  <a:solidFill>
                    <a:prstClr val="white"/>
                  </a:solidFill>
                  <a:latin typeface="ＭＳ Ｐゴシック" pitchFamily="50" charset="-128"/>
                </a:rPr>
                <a:t>フラットドアストッパー</a:t>
              </a:r>
            </a:p>
          </p:txBody>
        </p:sp>
        <p:sp>
          <p:nvSpPr>
            <p:cNvPr id="109" name="Rectangle 14"/>
            <p:cNvSpPr>
              <a:spLocks noChangeArrowheads="1"/>
            </p:cNvSpPr>
            <p:nvPr/>
          </p:nvSpPr>
          <p:spPr bwMode="auto">
            <a:xfrm>
              <a:off x="3377836" y="1695386"/>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nvGrpSpPr>
            <p:cNvPr id="110" name="グループ化 109"/>
            <p:cNvGrpSpPr/>
            <p:nvPr/>
          </p:nvGrpSpPr>
          <p:grpSpPr>
            <a:xfrm>
              <a:off x="3629655" y="2037600"/>
              <a:ext cx="1037163" cy="520622"/>
              <a:chOff x="3450910" y="2037600"/>
              <a:chExt cx="1037163" cy="520622"/>
            </a:xfrm>
          </p:grpSpPr>
          <p:grpSp>
            <p:nvGrpSpPr>
              <p:cNvPr id="111" name="グループ化 110"/>
              <p:cNvGrpSpPr/>
              <p:nvPr/>
            </p:nvGrpSpPr>
            <p:grpSpPr>
              <a:xfrm>
                <a:off x="3450910" y="2037600"/>
                <a:ext cx="252000" cy="520622"/>
                <a:chOff x="4667710" y="1953025"/>
                <a:chExt cx="252000" cy="520622"/>
              </a:xfrm>
            </p:grpSpPr>
            <p:pic>
              <p:nvPicPr>
                <p:cNvPr id="113" name="図 112"/>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667710" y="1953025"/>
                  <a:ext cx="252000" cy="351877"/>
                </a:xfrm>
                <a:prstGeom prst="rect">
                  <a:avLst/>
                </a:prstGeom>
              </p:spPr>
            </p:pic>
            <p:pic>
              <p:nvPicPr>
                <p:cNvPr id="114" name="図 113"/>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667710" y="2316933"/>
                  <a:ext cx="252000" cy="156714"/>
                </a:xfrm>
                <a:prstGeom prst="rect">
                  <a:avLst/>
                </a:prstGeom>
              </p:spPr>
            </p:pic>
          </p:grpSp>
          <p:sp>
            <p:nvSpPr>
              <p:cNvPr id="112" name="正方形/長方形 111"/>
              <p:cNvSpPr/>
              <p:nvPr/>
            </p:nvSpPr>
            <p:spPr>
              <a:xfrm>
                <a:off x="3808400" y="2481278"/>
                <a:ext cx="679673" cy="76944"/>
              </a:xfrm>
              <a:prstGeom prst="rect">
                <a:avLst/>
              </a:prstGeom>
            </p:spPr>
            <p:txBody>
              <a:bodyPr wrap="none" lIns="0" tIns="0" rIns="0" bIns="0">
                <a:spAutoFit/>
              </a:bodyPr>
              <a:lstStyle/>
              <a:p>
                <a:r>
                  <a:rPr lang="ja-JP" altLang="en-US" sz="500" dirty="0"/>
                  <a:t>サテンシルバー色（塗装）</a:t>
                </a:r>
              </a:p>
            </p:txBody>
          </p:sp>
        </p:grpSp>
      </p:grpSp>
      <p:grpSp>
        <p:nvGrpSpPr>
          <p:cNvPr id="1024" name="グループ化 1023"/>
          <p:cNvGrpSpPr/>
          <p:nvPr/>
        </p:nvGrpSpPr>
        <p:grpSpPr>
          <a:xfrm>
            <a:off x="150813" y="1712154"/>
            <a:ext cx="1540800" cy="936000"/>
            <a:chOff x="150813" y="1712154"/>
            <a:chExt cx="1540800" cy="936000"/>
          </a:xfrm>
        </p:grpSpPr>
        <p:sp>
          <p:nvSpPr>
            <p:cNvPr id="16" name="Text Box 671"/>
            <p:cNvSpPr txBox="1">
              <a:spLocks noChangeArrowheads="1"/>
            </p:cNvSpPr>
            <p:nvPr/>
          </p:nvSpPr>
          <p:spPr bwMode="auto">
            <a:xfrm>
              <a:off x="223887" y="1878353"/>
              <a:ext cx="1312229" cy="76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000000"/>
                  </a:solidFill>
                  <a:latin typeface="ＭＳ Ｐゴシック" pitchFamily="50" charset="-128"/>
                </a:rPr>
                <a:t>（ロック機構付・バリアフリー仕様）　手動ロック式</a:t>
              </a:r>
            </a:p>
          </p:txBody>
        </p:sp>
        <p:sp>
          <p:nvSpPr>
            <p:cNvPr id="17" name="Rectangle 84"/>
            <p:cNvSpPr>
              <a:spLocks noChangeArrowheads="1"/>
            </p:cNvSpPr>
            <p:nvPr/>
          </p:nvSpPr>
          <p:spPr bwMode="auto">
            <a:xfrm>
              <a:off x="150813" y="1712155"/>
              <a:ext cx="1540800" cy="125412"/>
            </a:xfrm>
            <a:prstGeom prst="rect">
              <a:avLst/>
            </a:prstGeom>
            <a:solidFill>
              <a:srgbClr val="4D4D4D"/>
            </a:solidFill>
            <a:ln w="6350">
              <a:solidFill>
                <a:srgbClr val="4D4D4D"/>
              </a:solidFill>
              <a:miter lim="800000"/>
              <a:headEnd/>
              <a:tailEnd/>
            </a:ln>
          </p:spPr>
          <p:txBody>
            <a:bodyPr wrap="none" lIns="91427" tIns="0" rIns="91427" bIns="0" anchor="ctr"/>
            <a:lstStyle/>
            <a:p>
              <a:pPr>
                <a:spcBef>
                  <a:spcPct val="50000"/>
                </a:spcBef>
              </a:pPr>
              <a:r>
                <a:rPr lang="ja-JP" altLang="en-US" sz="800" dirty="0">
                  <a:solidFill>
                    <a:prstClr val="white"/>
                  </a:solidFill>
                  <a:latin typeface="ＭＳ Ｐゴシック" pitchFamily="50" charset="-128"/>
                </a:rPr>
                <a:t>フラットドアストッパー</a:t>
              </a:r>
            </a:p>
          </p:txBody>
        </p:sp>
        <p:sp>
          <p:nvSpPr>
            <p:cNvPr id="18" name="Rectangle 14"/>
            <p:cNvSpPr>
              <a:spLocks noChangeArrowheads="1"/>
            </p:cNvSpPr>
            <p:nvPr/>
          </p:nvSpPr>
          <p:spPr bwMode="auto">
            <a:xfrm>
              <a:off x="150813" y="1712154"/>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sp>
          <p:nvSpPr>
            <p:cNvPr id="21" name="正方形/長方形 20"/>
            <p:cNvSpPr/>
            <p:nvPr/>
          </p:nvSpPr>
          <p:spPr>
            <a:xfrm>
              <a:off x="545435" y="2459574"/>
              <a:ext cx="288541" cy="153888"/>
            </a:xfrm>
            <a:prstGeom prst="rect">
              <a:avLst/>
            </a:prstGeom>
          </p:spPr>
          <p:txBody>
            <a:bodyPr wrap="none" lIns="0" tIns="0" rIns="0" bIns="0">
              <a:spAutoFit/>
            </a:bodyPr>
            <a:lstStyle/>
            <a:p>
              <a:pPr algn="ctr"/>
              <a:r>
                <a:rPr lang="ja-JP" altLang="en-US" sz="500" dirty="0"/>
                <a:t>ダーク</a:t>
              </a:r>
              <a:endParaRPr lang="en-US" altLang="ja-JP" sz="500" dirty="0"/>
            </a:p>
            <a:p>
              <a:pPr algn="ctr"/>
              <a:r>
                <a:rPr lang="ja-JP" altLang="en-US" sz="500" dirty="0"/>
                <a:t>ブラウン色</a:t>
              </a:r>
            </a:p>
          </p:txBody>
        </p:sp>
        <p:sp>
          <p:nvSpPr>
            <p:cNvPr id="24" name="正方形/長方形 23"/>
            <p:cNvSpPr/>
            <p:nvPr/>
          </p:nvSpPr>
          <p:spPr>
            <a:xfrm>
              <a:off x="942570" y="2459574"/>
              <a:ext cx="288541" cy="153888"/>
            </a:xfrm>
            <a:prstGeom prst="rect">
              <a:avLst/>
            </a:prstGeom>
          </p:spPr>
          <p:txBody>
            <a:bodyPr wrap="none" lIns="0" tIns="0" rIns="0" bIns="0">
              <a:spAutoFit/>
            </a:bodyPr>
            <a:lstStyle/>
            <a:p>
              <a:pPr algn="ctr"/>
              <a:r>
                <a:rPr lang="ja-JP" altLang="en-US" sz="500" dirty="0"/>
                <a:t>ライト</a:t>
              </a:r>
              <a:endParaRPr lang="en-US" altLang="ja-JP" sz="500" dirty="0"/>
            </a:p>
            <a:p>
              <a:pPr algn="ctr"/>
              <a:r>
                <a:rPr lang="ja-JP" altLang="en-US" sz="500" dirty="0"/>
                <a:t>ブラウン色</a:t>
              </a:r>
            </a:p>
          </p:txBody>
        </p:sp>
        <p:sp>
          <p:nvSpPr>
            <p:cNvPr id="27" name="正方形/長方形 26"/>
            <p:cNvSpPr/>
            <p:nvPr/>
          </p:nvSpPr>
          <p:spPr>
            <a:xfrm>
              <a:off x="1341764" y="2459574"/>
              <a:ext cx="278923" cy="76944"/>
            </a:xfrm>
            <a:prstGeom prst="rect">
              <a:avLst/>
            </a:prstGeom>
          </p:spPr>
          <p:txBody>
            <a:bodyPr wrap="none" lIns="0" tIns="0" rIns="0" bIns="0">
              <a:spAutoFit/>
            </a:bodyPr>
            <a:lstStyle/>
            <a:p>
              <a:pPr algn="ctr"/>
              <a:r>
                <a:rPr lang="ja-JP" altLang="en-US" sz="500" dirty="0"/>
                <a:t>ホワイト色</a:t>
              </a:r>
            </a:p>
          </p:txBody>
        </p:sp>
        <p:grpSp>
          <p:nvGrpSpPr>
            <p:cNvPr id="116" name="グループ化 115"/>
            <p:cNvGrpSpPr/>
            <p:nvPr/>
          </p:nvGrpSpPr>
          <p:grpSpPr>
            <a:xfrm>
              <a:off x="269590" y="1985063"/>
              <a:ext cx="1261132" cy="456949"/>
              <a:chOff x="220093" y="1994646"/>
              <a:chExt cx="1373671" cy="497726"/>
            </a:xfrm>
          </p:grpSpPr>
          <p:pic>
            <p:nvPicPr>
              <p:cNvPr id="19" name="図 18"/>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93744" y="2333978"/>
                <a:ext cx="252000" cy="156521"/>
              </a:xfrm>
              <a:prstGeom prst="rect">
                <a:avLst/>
              </a:prstGeom>
            </p:spPr>
          </p:pic>
          <p:pic>
            <p:nvPicPr>
              <p:cNvPr id="20" name="図 19"/>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93983" y="1994646"/>
                <a:ext cx="252000" cy="327024"/>
              </a:xfrm>
              <a:prstGeom prst="rect">
                <a:avLst/>
              </a:prstGeom>
            </p:spPr>
          </p:pic>
          <p:pic>
            <p:nvPicPr>
              <p:cNvPr id="22" name="図 21"/>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960841" y="2333629"/>
                <a:ext cx="252000" cy="157010"/>
              </a:xfrm>
              <a:prstGeom prst="rect">
                <a:avLst/>
              </a:prstGeom>
            </p:spPr>
          </p:pic>
          <p:pic>
            <p:nvPicPr>
              <p:cNvPr id="23" name="図 22"/>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967873" y="1994646"/>
                <a:ext cx="252000" cy="327024"/>
              </a:xfrm>
              <a:prstGeom prst="rect">
                <a:avLst/>
              </a:prstGeom>
            </p:spPr>
          </p:pic>
          <p:pic>
            <p:nvPicPr>
              <p:cNvPr id="25" name="図 24"/>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341764" y="2334190"/>
                <a:ext cx="252000" cy="156225"/>
              </a:xfrm>
              <a:prstGeom prst="rect">
                <a:avLst/>
              </a:prstGeom>
            </p:spPr>
          </p:pic>
          <p:pic>
            <p:nvPicPr>
              <p:cNvPr id="26" name="図 25"/>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341764" y="1994646"/>
                <a:ext cx="252000" cy="327024"/>
              </a:xfrm>
              <a:prstGeom prst="rect">
                <a:avLst/>
              </a:prstGeom>
            </p:spPr>
          </p:pic>
          <p:pic>
            <p:nvPicPr>
              <p:cNvPr id="1026" name="Picture 2" descr="http://www2.panasonic.biz/es/sumai/gazou/bicon/CA171AHND-PA0050413_01.jpg"/>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220093" y="2007508"/>
                <a:ext cx="252000" cy="3229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2.panasonic.biz/es/sumai/gazou/bicon/CA171AHND-PA0050413_02.jpg"/>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224620" y="2333978"/>
                <a:ext cx="249452" cy="158394"/>
              </a:xfrm>
              <a:prstGeom prst="rect">
                <a:avLst/>
              </a:prstGeom>
              <a:noFill/>
              <a:extLst>
                <a:ext uri="{909E8E84-426E-40DD-AFC4-6F175D3DCCD1}">
                  <a14:hiddenFill xmlns:a14="http://schemas.microsoft.com/office/drawing/2010/main">
                    <a:solidFill>
                      <a:srgbClr val="FFFFFF"/>
                    </a:solidFill>
                  </a14:hiddenFill>
                </a:ext>
              </a:extLst>
            </p:spPr>
          </p:pic>
        </p:grpSp>
        <p:sp>
          <p:nvSpPr>
            <p:cNvPr id="119" name="正方形/長方形 118"/>
            <p:cNvSpPr/>
            <p:nvPr/>
          </p:nvSpPr>
          <p:spPr>
            <a:xfrm>
              <a:off x="245640" y="2459574"/>
              <a:ext cx="269304" cy="76944"/>
            </a:xfrm>
            <a:prstGeom prst="rect">
              <a:avLst/>
            </a:prstGeom>
          </p:spPr>
          <p:txBody>
            <a:bodyPr wrap="none" lIns="0" tIns="0" rIns="0" bIns="0">
              <a:spAutoFit/>
            </a:bodyPr>
            <a:lstStyle/>
            <a:p>
              <a:pPr algn="ctr"/>
              <a:r>
                <a:rPr lang="ja-JP" altLang="en-US" sz="500" dirty="0"/>
                <a:t>ブラック色</a:t>
              </a:r>
            </a:p>
          </p:txBody>
        </p:sp>
      </p:grpSp>
      <p:grpSp>
        <p:nvGrpSpPr>
          <p:cNvPr id="118" name="グループ化 117"/>
          <p:cNvGrpSpPr/>
          <p:nvPr/>
        </p:nvGrpSpPr>
        <p:grpSpPr>
          <a:xfrm>
            <a:off x="150813" y="4722962"/>
            <a:ext cx="1540800" cy="1944000"/>
            <a:chOff x="150813" y="4722962"/>
            <a:chExt cx="1540800" cy="1944000"/>
          </a:xfrm>
        </p:grpSpPr>
        <p:pic>
          <p:nvPicPr>
            <p:cNvPr id="63" name="図 62"/>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220093" y="5070239"/>
              <a:ext cx="1396800" cy="648796"/>
            </a:xfrm>
            <a:prstGeom prst="rect">
              <a:avLst/>
            </a:prstGeom>
          </p:spPr>
        </p:pic>
        <p:sp>
          <p:nvSpPr>
            <p:cNvPr id="64" name="Text Box 671"/>
            <p:cNvSpPr txBox="1">
              <a:spLocks noChangeArrowheads="1"/>
            </p:cNvSpPr>
            <p:nvPr/>
          </p:nvSpPr>
          <p:spPr bwMode="auto">
            <a:xfrm>
              <a:off x="220093" y="4966308"/>
              <a:ext cx="922699" cy="7695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000000"/>
                  </a:solidFill>
                  <a:latin typeface="ＭＳ Ｐゴシック" pitchFamily="50" charset="-128"/>
                </a:rPr>
                <a:t>（ロック機構付・バリアフリー仕様）</a:t>
              </a:r>
            </a:p>
          </p:txBody>
        </p:sp>
        <p:sp>
          <p:nvSpPr>
            <p:cNvPr id="74" name="Rectangle 14"/>
            <p:cNvSpPr>
              <a:spLocks noChangeArrowheads="1"/>
            </p:cNvSpPr>
            <p:nvPr/>
          </p:nvSpPr>
          <p:spPr bwMode="auto">
            <a:xfrm>
              <a:off x="150813" y="4722962"/>
              <a:ext cx="15408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p>
          </p:txBody>
        </p:sp>
        <p:sp>
          <p:nvSpPr>
            <p:cNvPr id="75" name="Rectangle 24"/>
            <p:cNvSpPr>
              <a:spLocks noChangeArrowheads="1"/>
            </p:cNvSpPr>
            <p:nvPr/>
          </p:nvSpPr>
          <p:spPr bwMode="auto">
            <a:xfrm>
              <a:off x="150813" y="4722962"/>
              <a:ext cx="1540800" cy="126025"/>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j-ea"/>
                  <a:ea typeface="+mj-ea"/>
                </a:rPr>
                <a:t>フラットドアストッパー</a:t>
              </a:r>
              <a:endParaRPr lang="en-US" altLang="ja-JP" sz="800" dirty="0">
                <a:solidFill>
                  <a:schemeClr val="bg1"/>
                </a:solidFill>
                <a:latin typeface="+mj-ea"/>
                <a:ea typeface="+mj-ea"/>
              </a:endParaRPr>
            </a:p>
          </p:txBody>
        </p:sp>
        <p:sp>
          <p:nvSpPr>
            <p:cNvPr id="76" name="Text Box 275"/>
            <p:cNvSpPr txBox="1">
              <a:spLocks noChangeArrowheads="1"/>
            </p:cNvSpPr>
            <p:nvPr/>
          </p:nvSpPr>
          <p:spPr bwMode="auto">
            <a:xfrm>
              <a:off x="255018" y="5617043"/>
              <a:ext cx="347852" cy="7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eaLnBrk="0" hangingPunct="0">
                <a:defRPr kumimoji="1" sz="600">
                  <a:solidFill>
                    <a:schemeClr val="tx1"/>
                  </a:solidFill>
                  <a:latin typeface="Arial" charset="0"/>
                  <a:ea typeface="ＭＳ Ｐゴシック" charset="-128"/>
                </a:defRPr>
              </a:lvl1pPr>
              <a:lvl2pPr marL="742950" indent="-285750" eaLnBrk="0" hangingPunct="0">
                <a:defRPr kumimoji="1" sz="600">
                  <a:solidFill>
                    <a:schemeClr val="tx1"/>
                  </a:solidFill>
                  <a:latin typeface="Arial" charset="0"/>
                  <a:ea typeface="ＭＳ Ｐゴシック" charset="-128"/>
                </a:defRPr>
              </a:lvl2pPr>
              <a:lvl3pPr marL="1143000" indent="-228600" eaLnBrk="0" hangingPunct="0">
                <a:defRPr kumimoji="1" sz="600">
                  <a:solidFill>
                    <a:schemeClr val="tx1"/>
                  </a:solidFill>
                  <a:latin typeface="Arial" charset="0"/>
                  <a:ea typeface="ＭＳ Ｐゴシック" charset="-128"/>
                </a:defRPr>
              </a:lvl3pPr>
              <a:lvl4pPr marL="1600200" indent="-228600" eaLnBrk="0" hangingPunct="0">
                <a:defRPr kumimoji="1" sz="600">
                  <a:solidFill>
                    <a:schemeClr val="tx1"/>
                  </a:solidFill>
                  <a:latin typeface="Arial" charset="0"/>
                  <a:ea typeface="ＭＳ Ｐゴシック" charset="-128"/>
                </a:defRPr>
              </a:lvl4pPr>
              <a:lvl5pPr marL="2057400" indent="-228600" eaLnBrk="0" hangingPunct="0">
                <a:defRPr kumimoji="1" sz="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600">
                  <a:solidFill>
                    <a:schemeClr val="tx1"/>
                  </a:solidFill>
                  <a:latin typeface="Arial" charset="0"/>
                  <a:ea typeface="ＭＳ Ｐゴシック" charset="-128"/>
                </a:defRPr>
              </a:lvl9pPr>
            </a:lstStyle>
            <a:p>
              <a:pPr eaLnBrk="1" fontAlgn="base" hangingPunct="1">
                <a:spcBef>
                  <a:spcPct val="0"/>
                </a:spcBef>
                <a:spcAft>
                  <a:spcPct val="0"/>
                </a:spcAft>
              </a:pPr>
              <a:r>
                <a:rPr lang="ja-JP" altLang="en-US" sz="500" b="1" dirty="0">
                  <a:solidFill>
                    <a:srgbClr val="FFFFFF"/>
                  </a:solidFill>
                  <a:latin typeface="Times New Roman" pitchFamily="18" charset="0"/>
                </a:rPr>
                <a:t>手動ロック式</a:t>
              </a:r>
            </a:p>
          </p:txBody>
        </p:sp>
        <p:grpSp>
          <p:nvGrpSpPr>
            <p:cNvPr id="117" name="グループ化 116"/>
            <p:cNvGrpSpPr/>
            <p:nvPr/>
          </p:nvGrpSpPr>
          <p:grpSpPr>
            <a:xfrm>
              <a:off x="255046" y="5876530"/>
              <a:ext cx="1375047" cy="628399"/>
              <a:chOff x="398040" y="2137463"/>
              <a:chExt cx="1375047" cy="628399"/>
            </a:xfrm>
          </p:grpSpPr>
          <p:sp>
            <p:nvSpPr>
              <p:cNvPr id="120" name="正方形/長方形 119"/>
              <p:cNvSpPr/>
              <p:nvPr/>
            </p:nvSpPr>
            <p:spPr>
              <a:xfrm>
                <a:off x="697835" y="2611974"/>
                <a:ext cx="288541" cy="153888"/>
              </a:xfrm>
              <a:prstGeom prst="rect">
                <a:avLst/>
              </a:prstGeom>
            </p:spPr>
            <p:txBody>
              <a:bodyPr wrap="none" lIns="0" tIns="0" rIns="0" bIns="0">
                <a:spAutoFit/>
              </a:bodyPr>
              <a:lstStyle/>
              <a:p>
                <a:pPr algn="ctr"/>
                <a:r>
                  <a:rPr lang="ja-JP" altLang="en-US" sz="500" dirty="0"/>
                  <a:t>ダーク</a:t>
                </a:r>
                <a:endParaRPr lang="en-US" altLang="ja-JP" sz="500" dirty="0"/>
              </a:p>
              <a:p>
                <a:pPr algn="ctr"/>
                <a:r>
                  <a:rPr lang="ja-JP" altLang="en-US" sz="500" dirty="0"/>
                  <a:t>ブラウン色</a:t>
                </a:r>
              </a:p>
            </p:txBody>
          </p:sp>
          <p:sp>
            <p:nvSpPr>
              <p:cNvPr id="121" name="正方形/長方形 120"/>
              <p:cNvSpPr/>
              <p:nvPr/>
            </p:nvSpPr>
            <p:spPr>
              <a:xfrm>
                <a:off x="1094970" y="2611974"/>
                <a:ext cx="288541" cy="153888"/>
              </a:xfrm>
              <a:prstGeom prst="rect">
                <a:avLst/>
              </a:prstGeom>
            </p:spPr>
            <p:txBody>
              <a:bodyPr wrap="none" lIns="0" tIns="0" rIns="0" bIns="0">
                <a:spAutoFit/>
              </a:bodyPr>
              <a:lstStyle/>
              <a:p>
                <a:pPr algn="ctr"/>
                <a:r>
                  <a:rPr lang="ja-JP" altLang="en-US" sz="500" dirty="0"/>
                  <a:t>ライト</a:t>
                </a:r>
                <a:endParaRPr lang="en-US" altLang="ja-JP" sz="500" dirty="0"/>
              </a:p>
              <a:p>
                <a:pPr algn="ctr"/>
                <a:r>
                  <a:rPr lang="ja-JP" altLang="en-US" sz="500" dirty="0"/>
                  <a:t>ブラウン色</a:t>
                </a:r>
              </a:p>
            </p:txBody>
          </p:sp>
          <p:sp>
            <p:nvSpPr>
              <p:cNvPr id="122" name="正方形/長方形 121"/>
              <p:cNvSpPr/>
              <p:nvPr/>
            </p:nvSpPr>
            <p:spPr>
              <a:xfrm>
                <a:off x="1494164" y="2611974"/>
                <a:ext cx="278923" cy="76944"/>
              </a:xfrm>
              <a:prstGeom prst="rect">
                <a:avLst/>
              </a:prstGeom>
            </p:spPr>
            <p:txBody>
              <a:bodyPr wrap="none" lIns="0" tIns="0" rIns="0" bIns="0">
                <a:spAutoFit/>
              </a:bodyPr>
              <a:lstStyle/>
              <a:p>
                <a:pPr algn="ctr"/>
                <a:r>
                  <a:rPr lang="ja-JP" altLang="en-US" sz="500" dirty="0"/>
                  <a:t>ホワイト色</a:t>
                </a:r>
              </a:p>
            </p:txBody>
          </p:sp>
          <p:grpSp>
            <p:nvGrpSpPr>
              <p:cNvPr id="123" name="グループ化 122"/>
              <p:cNvGrpSpPr/>
              <p:nvPr/>
            </p:nvGrpSpPr>
            <p:grpSpPr>
              <a:xfrm>
                <a:off x="421990" y="2137463"/>
                <a:ext cx="1261132" cy="456949"/>
                <a:chOff x="220093" y="1994646"/>
                <a:chExt cx="1373671" cy="497726"/>
              </a:xfrm>
            </p:grpSpPr>
            <p:pic>
              <p:nvPicPr>
                <p:cNvPr id="124" name="図 123"/>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93744" y="2333978"/>
                  <a:ext cx="252000" cy="156521"/>
                </a:xfrm>
                <a:prstGeom prst="rect">
                  <a:avLst/>
                </a:prstGeom>
              </p:spPr>
            </p:pic>
            <p:pic>
              <p:nvPicPr>
                <p:cNvPr id="125" name="図 124"/>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93983" y="1994646"/>
                  <a:ext cx="252000" cy="327024"/>
                </a:xfrm>
                <a:prstGeom prst="rect">
                  <a:avLst/>
                </a:prstGeom>
              </p:spPr>
            </p:pic>
            <p:pic>
              <p:nvPicPr>
                <p:cNvPr id="126" name="図 125"/>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960841" y="2333629"/>
                  <a:ext cx="252000" cy="157010"/>
                </a:xfrm>
                <a:prstGeom prst="rect">
                  <a:avLst/>
                </a:prstGeom>
              </p:spPr>
            </p:pic>
            <p:pic>
              <p:nvPicPr>
                <p:cNvPr id="127" name="図 126"/>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967873" y="1994646"/>
                  <a:ext cx="252000" cy="327024"/>
                </a:xfrm>
                <a:prstGeom prst="rect">
                  <a:avLst/>
                </a:prstGeom>
              </p:spPr>
            </p:pic>
            <p:pic>
              <p:nvPicPr>
                <p:cNvPr id="128" name="図 127"/>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341764" y="2334190"/>
                  <a:ext cx="252000" cy="156225"/>
                </a:xfrm>
                <a:prstGeom prst="rect">
                  <a:avLst/>
                </a:prstGeom>
              </p:spPr>
            </p:pic>
            <p:pic>
              <p:nvPicPr>
                <p:cNvPr id="129" name="図 128"/>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341764" y="1994646"/>
                  <a:ext cx="252000" cy="327024"/>
                </a:xfrm>
                <a:prstGeom prst="rect">
                  <a:avLst/>
                </a:prstGeom>
              </p:spPr>
            </p:pic>
            <p:pic>
              <p:nvPicPr>
                <p:cNvPr id="130" name="Picture 2" descr="http://www2.panasonic.biz/es/sumai/gazou/bicon/CA171AHND-PA0050413_01.jpg"/>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220093" y="2007508"/>
                  <a:ext cx="252000" cy="322971"/>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http://www2.panasonic.biz/es/sumai/gazou/bicon/CA171AHND-PA0050413_02.jpg"/>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224620" y="2333978"/>
                  <a:ext cx="249452" cy="158394"/>
                </a:xfrm>
                <a:prstGeom prst="rect">
                  <a:avLst/>
                </a:prstGeom>
                <a:noFill/>
                <a:extLst>
                  <a:ext uri="{909E8E84-426E-40DD-AFC4-6F175D3DCCD1}">
                    <a14:hiddenFill xmlns:a14="http://schemas.microsoft.com/office/drawing/2010/main">
                      <a:solidFill>
                        <a:srgbClr val="FFFFFF"/>
                      </a:solidFill>
                    </a14:hiddenFill>
                  </a:ext>
                </a:extLst>
              </p:spPr>
            </p:pic>
          </p:grpSp>
          <p:sp>
            <p:nvSpPr>
              <p:cNvPr id="132" name="正方形/長方形 131"/>
              <p:cNvSpPr/>
              <p:nvPr/>
            </p:nvSpPr>
            <p:spPr>
              <a:xfrm>
                <a:off x="398040" y="2611974"/>
                <a:ext cx="269304" cy="76944"/>
              </a:xfrm>
              <a:prstGeom prst="rect">
                <a:avLst/>
              </a:prstGeom>
            </p:spPr>
            <p:txBody>
              <a:bodyPr wrap="none" lIns="0" tIns="0" rIns="0" bIns="0">
                <a:spAutoFit/>
              </a:bodyPr>
              <a:lstStyle/>
              <a:p>
                <a:pPr algn="ctr"/>
                <a:r>
                  <a:rPr lang="ja-JP" altLang="en-US" sz="500" dirty="0"/>
                  <a:t>ブラック色</a:t>
                </a:r>
              </a:p>
            </p:txBody>
          </p:sp>
        </p:grpSp>
      </p:grpSp>
      <p:grpSp>
        <p:nvGrpSpPr>
          <p:cNvPr id="1033" name="グループ化 1032"/>
          <p:cNvGrpSpPr/>
          <p:nvPr/>
        </p:nvGrpSpPr>
        <p:grpSpPr>
          <a:xfrm>
            <a:off x="8222346" y="1695386"/>
            <a:ext cx="1540800" cy="1944000"/>
            <a:chOff x="8222346" y="1695386"/>
            <a:chExt cx="1540800" cy="1944000"/>
          </a:xfrm>
        </p:grpSpPr>
        <p:grpSp>
          <p:nvGrpSpPr>
            <p:cNvPr id="172" name="グループ化 171"/>
            <p:cNvGrpSpPr/>
            <p:nvPr/>
          </p:nvGrpSpPr>
          <p:grpSpPr>
            <a:xfrm>
              <a:off x="8222346" y="1695386"/>
              <a:ext cx="1540800" cy="1944000"/>
              <a:chOff x="-5321011" y="729989"/>
              <a:chExt cx="1541874" cy="1943616"/>
            </a:xfrm>
          </p:grpSpPr>
          <p:sp>
            <p:nvSpPr>
              <p:cNvPr id="173" name="Rectangle 84"/>
              <p:cNvSpPr>
                <a:spLocks noChangeArrowheads="1"/>
              </p:cNvSpPr>
              <p:nvPr/>
            </p:nvSpPr>
            <p:spPr bwMode="auto">
              <a:xfrm>
                <a:off x="-5321011" y="729989"/>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ドアクローザー</a:t>
                </a:r>
                <a:r>
                  <a:rPr lang="ja-JP" altLang="en-US" sz="600" dirty="0">
                    <a:solidFill>
                      <a:prstClr val="white"/>
                    </a:solidFill>
                    <a:latin typeface="ＭＳ Ｐゴシック" pitchFamily="50" charset="-128"/>
                  </a:rPr>
                  <a:t>（ストップ機構なし）</a:t>
                </a:r>
              </a:p>
            </p:txBody>
          </p:sp>
          <p:sp>
            <p:nvSpPr>
              <p:cNvPr id="174" name="Rectangle 14"/>
              <p:cNvSpPr>
                <a:spLocks noChangeArrowheads="1"/>
              </p:cNvSpPr>
              <p:nvPr/>
            </p:nvSpPr>
            <p:spPr bwMode="auto">
              <a:xfrm>
                <a:off x="-5319937" y="729989"/>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pic>
          <p:nvPicPr>
            <p:cNvPr id="175" name="Picture 10" descr="http://www2.panasonic.biz/es/sumai/gazou/bicon/CA161AHND-PA0050061.jpg"/>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8350907" y="2396174"/>
              <a:ext cx="1227817" cy="403693"/>
            </a:xfrm>
            <a:prstGeom prst="rect">
              <a:avLst/>
            </a:prstGeom>
            <a:noFill/>
            <a:extLst>
              <a:ext uri="{909E8E84-426E-40DD-AFC4-6F175D3DCCD1}">
                <a14:hiddenFill xmlns:a14="http://schemas.microsoft.com/office/drawing/2010/main">
                  <a:solidFill>
                    <a:srgbClr val="FFFFFF"/>
                  </a:solidFill>
                </a14:hiddenFill>
              </a:ext>
            </a:extLst>
          </p:spPr>
        </p:pic>
        <p:sp>
          <p:nvSpPr>
            <p:cNvPr id="176" name="正方形/長方形 175"/>
            <p:cNvSpPr/>
            <p:nvPr/>
          </p:nvSpPr>
          <p:spPr>
            <a:xfrm>
              <a:off x="8831724" y="2912341"/>
              <a:ext cx="310984" cy="76944"/>
            </a:xfrm>
            <a:prstGeom prst="rect">
              <a:avLst/>
            </a:prstGeom>
          </p:spPr>
          <p:txBody>
            <a:bodyPr wrap="none" lIns="0" tIns="0" rIns="0" bIns="0">
              <a:spAutoFit/>
            </a:bodyPr>
            <a:lstStyle/>
            <a:p>
              <a:pPr algn="ctr"/>
              <a:r>
                <a:rPr lang="ja-JP" altLang="en-US" sz="500" dirty="0"/>
                <a:t>シルバー色</a:t>
              </a:r>
            </a:p>
          </p:txBody>
        </p:sp>
        <p:sp>
          <p:nvSpPr>
            <p:cNvPr id="177" name="正方形/長方形 176"/>
            <p:cNvSpPr/>
            <p:nvPr/>
          </p:nvSpPr>
          <p:spPr>
            <a:xfrm>
              <a:off x="8395708" y="1935071"/>
              <a:ext cx="1183016" cy="107722"/>
            </a:xfrm>
            <a:prstGeom prst="rect">
              <a:avLst/>
            </a:prstGeom>
          </p:spPr>
          <p:txBody>
            <a:bodyPr wrap="none" lIns="0" tIns="0" rIns="0" bIns="0">
              <a:spAutoFit/>
            </a:bodyPr>
            <a:lstStyle/>
            <a:p>
              <a:r>
                <a:rPr lang="ja-JP" altLang="en-US" sz="700" b="1" dirty="0"/>
                <a:t>扉を自動的に閉める機構です。</a:t>
              </a:r>
            </a:p>
          </p:txBody>
        </p:sp>
      </p:grpSp>
      <p:grpSp>
        <p:nvGrpSpPr>
          <p:cNvPr id="65" name="グループ化 64"/>
          <p:cNvGrpSpPr/>
          <p:nvPr/>
        </p:nvGrpSpPr>
        <p:grpSpPr>
          <a:xfrm>
            <a:off x="6604303" y="687002"/>
            <a:ext cx="1540800" cy="936000"/>
            <a:chOff x="6604303" y="687002"/>
            <a:chExt cx="1540800" cy="936000"/>
          </a:xfrm>
        </p:grpSpPr>
        <p:grpSp>
          <p:nvGrpSpPr>
            <p:cNvPr id="139" name="グループ化 138"/>
            <p:cNvGrpSpPr/>
            <p:nvPr/>
          </p:nvGrpSpPr>
          <p:grpSpPr>
            <a:xfrm>
              <a:off x="6604303" y="687002"/>
              <a:ext cx="1540800" cy="936000"/>
              <a:chOff x="-1711469" y="7075814"/>
              <a:chExt cx="1540800" cy="936000"/>
            </a:xfrm>
          </p:grpSpPr>
          <p:sp>
            <p:nvSpPr>
              <p:cNvPr id="141" name="Rectangle 84"/>
              <p:cNvSpPr>
                <a:spLocks noChangeArrowheads="1"/>
              </p:cNvSpPr>
              <p:nvPr/>
            </p:nvSpPr>
            <p:spPr bwMode="auto">
              <a:xfrm>
                <a:off x="-1711469" y="7075815"/>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ドアクローザー</a:t>
                </a:r>
                <a:r>
                  <a:rPr lang="ja-JP" altLang="en-US" sz="600" dirty="0">
                    <a:solidFill>
                      <a:prstClr val="white"/>
                    </a:solidFill>
                    <a:latin typeface="ＭＳ Ｐゴシック" pitchFamily="50" charset="-128"/>
                  </a:rPr>
                  <a:t>（ストップ機構あり）</a:t>
                </a:r>
              </a:p>
            </p:txBody>
          </p:sp>
          <p:sp>
            <p:nvSpPr>
              <p:cNvPr id="142" name="Rectangle 14"/>
              <p:cNvSpPr>
                <a:spLocks noChangeArrowheads="1"/>
              </p:cNvSpPr>
              <p:nvPr/>
            </p:nvSpPr>
            <p:spPr bwMode="auto">
              <a:xfrm>
                <a:off x="-1711469" y="7075814"/>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pic>
          <p:nvPicPr>
            <p:cNvPr id="1030" name="Picture 6" descr="http://www2.panasonic.biz/es/sumai/gazou/bicon/DA091AH7ND430.jpg"/>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6721128" y="892998"/>
              <a:ext cx="747990" cy="288627"/>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グループ化 61"/>
            <p:cNvGrpSpPr/>
            <p:nvPr/>
          </p:nvGrpSpPr>
          <p:grpSpPr>
            <a:xfrm>
              <a:off x="6821986" y="1271453"/>
              <a:ext cx="1140567" cy="299682"/>
              <a:chOff x="6821986" y="1271453"/>
              <a:chExt cx="1140567" cy="299682"/>
            </a:xfrm>
          </p:grpSpPr>
          <p:pic>
            <p:nvPicPr>
              <p:cNvPr id="1032" name="Picture 8" descr="http://www2.panasonic.biz/es/sumai/gazou/bicon/DA101AH4ND032.jpg"/>
              <p:cNvPicPr>
                <a:picLocks noChangeAspect="1" noChangeArrowheads="1"/>
              </p:cNvPicPr>
              <p:nvPr/>
            </p:nvPicPr>
            <p:blipFill rotWithShape="1">
              <a:blip r:embed="rId32" cstate="print">
                <a:extLst>
                  <a:ext uri="{28A0092B-C50C-407E-A947-70E740481C1C}">
                    <a14:useLocalDpi xmlns:a14="http://schemas.microsoft.com/office/drawing/2010/main"/>
                  </a:ext>
                </a:extLst>
              </a:blip>
              <a:srcRect/>
              <a:stretch/>
            </p:blipFill>
            <p:spPr bwMode="auto">
              <a:xfrm>
                <a:off x="6821986" y="1271453"/>
                <a:ext cx="350679" cy="222737"/>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8" descr="http://www2.panasonic.biz/es/sumai/gazou/bicon/DA101AH4ND032.jpg"/>
              <p:cNvPicPr>
                <a:picLocks noChangeAspect="1" noChangeArrowheads="1"/>
              </p:cNvPicPr>
              <p:nvPr/>
            </p:nvPicPr>
            <p:blipFill rotWithShape="1">
              <a:blip r:embed="rId33" cstate="print">
                <a:extLst>
                  <a:ext uri="{28A0092B-C50C-407E-A947-70E740481C1C}">
                    <a14:useLocalDpi xmlns:a14="http://schemas.microsoft.com/office/drawing/2010/main"/>
                  </a:ext>
                </a:extLst>
              </a:blip>
              <a:srcRect/>
              <a:stretch/>
            </p:blipFill>
            <p:spPr bwMode="auto">
              <a:xfrm>
                <a:off x="7215202" y="1271453"/>
                <a:ext cx="352407" cy="222738"/>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8" descr="http://www2.panasonic.biz/es/sumai/gazou/bicon/DA101AH4ND032.jpg"/>
              <p:cNvPicPr>
                <a:picLocks noChangeAspect="1" noChangeArrowheads="1"/>
              </p:cNvPicPr>
              <p:nvPr/>
            </p:nvPicPr>
            <p:blipFill rotWithShape="1">
              <a:blip r:embed="rId34" cstate="print">
                <a:extLst>
                  <a:ext uri="{28A0092B-C50C-407E-A947-70E740481C1C}">
                    <a14:useLocalDpi xmlns:a14="http://schemas.microsoft.com/office/drawing/2010/main"/>
                  </a:ext>
                </a:extLst>
              </a:blip>
              <a:srcRect/>
              <a:stretch/>
            </p:blipFill>
            <p:spPr bwMode="auto">
              <a:xfrm>
                <a:off x="7610146" y="1271453"/>
                <a:ext cx="352407" cy="222737"/>
              </a:xfrm>
              <a:prstGeom prst="rect">
                <a:avLst/>
              </a:prstGeom>
              <a:noFill/>
              <a:extLst>
                <a:ext uri="{909E8E84-426E-40DD-AFC4-6F175D3DCCD1}">
                  <a14:hiddenFill xmlns:a14="http://schemas.microsoft.com/office/drawing/2010/main">
                    <a:solidFill>
                      <a:srgbClr val="FFFFFF"/>
                    </a:solidFill>
                  </a14:hiddenFill>
                </a:ext>
              </a:extLst>
            </p:spPr>
          </p:pic>
          <p:sp>
            <p:nvSpPr>
              <p:cNvPr id="146" name="正方形/長方形 145"/>
              <p:cNvSpPr/>
              <p:nvPr/>
            </p:nvSpPr>
            <p:spPr>
              <a:xfrm>
                <a:off x="6834040" y="1494191"/>
                <a:ext cx="338625" cy="76944"/>
              </a:xfrm>
              <a:prstGeom prst="rect">
                <a:avLst/>
              </a:prstGeom>
            </p:spPr>
            <p:txBody>
              <a:bodyPr wrap="square" lIns="0" tIns="0" rIns="0" bIns="0">
                <a:spAutoFit/>
              </a:bodyPr>
              <a:lstStyle/>
              <a:p>
                <a:pPr algn="ctr"/>
                <a:r>
                  <a:rPr lang="ja-JP" altLang="en-US" sz="500" dirty="0"/>
                  <a:t>ダーク色</a:t>
                </a:r>
              </a:p>
            </p:txBody>
          </p:sp>
          <p:sp>
            <p:nvSpPr>
              <p:cNvPr id="147" name="正方形/長方形 146"/>
              <p:cNvSpPr/>
              <p:nvPr/>
            </p:nvSpPr>
            <p:spPr>
              <a:xfrm>
                <a:off x="7260955" y="1494191"/>
                <a:ext cx="280029" cy="76944"/>
              </a:xfrm>
              <a:prstGeom prst="rect">
                <a:avLst/>
              </a:prstGeom>
            </p:spPr>
            <p:txBody>
              <a:bodyPr wrap="square" lIns="0" tIns="0" rIns="0" bIns="0">
                <a:spAutoFit/>
              </a:bodyPr>
              <a:lstStyle/>
              <a:p>
                <a:pPr algn="ctr"/>
                <a:r>
                  <a:rPr lang="ja-JP" altLang="en-US" sz="500" dirty="0"/>
                  <a:t>ライト色</a:t>
                </a:r>
              </a:p>
            </p:txBody>
          </p:sp>
          <p:sp>
            <p:nvSpPr>
              <p:cNvPr id="148" name="正方形/長方形 147"/>
              <p:cNvSpPr/>
              <p:nvPr/>
            </p:nvSpPr>
            <p:spPr>
              <a:xfrm>
                <a:off x="7646887" y="1494191"/>
                <a:ext cx="278923" cy="76944"/>
              </a:xfrm>
              <a:prstGeom prst="rect">
                <a:avLst/>
              </a:prstGeom>
            </p:spPr>
            <p:txBody>
              <a:bodyPr wrap="none" lIns="0" tIns="0" rIns="0" bIns="0">
                <a:spAutoFit/>
              </a:bodyPr>
              <a:lstStyle/>
              <a:p>
                <a:pPr algn="ctr"/>
                <a:r>
                  <a:rPr lang="ja-JP" altLang="en-US" sz="500" dirty="0"/>
                  <a:t>ホワイト色</a:t>
                </a:r>
              </a:p>
            </p:txBody>
          </p:sp>
        </p:grpSp>
        <p:sp>
          <p:nvSpPr>
            <p:cNvPr id="189" name="正方形/長方形 188"/>
            <p:cNvSpPr/>
            <p:nvPr/>
          </p:nvSpPr>
          <p:spPr>
            <a:xfrm>
              <a:off x="7536187" y="944978"/>
              <a:ext cx="565861" cy="184666"/>
            </a:xfrm>
            <a:prstGeom prst="rect">
              <a:avLst/>
            </a:prstGeom>
          </p:spPr>
          <p:txBody>
            <a:bodyPr wrap="none" lIns="0" tIns="0" rIns="0" bIns="0">
              <a:spAutoFit/>
            </a:bodyPr>
            <a:lstStyle/>
            <a:p>
              <a:r>
                <a:rPr lang="ja-JP" altLang="en-US" sz="600" b="1" dirty="0"/>
                <a:t>扉を自動的に</a:t>
              </a:r>
              <a:endParaRPr lang="en-US" altLang="ja-JP" sz="600" b="1" dirty="0"/>
            </a:p>
            <a:p>
              <a:r>
                <a:rPr lang="ja-JP" altLang="en-US" sz="600" b="1" dirty="0"/>
                <a:t>閉める機構です。</a:t>
              </a:r>
            </a:p>
          </p:txBody>
        </p:sp>
      </p:grpSp>
      <p:grpSp>
        <p:nvGrpSpPr>
          <p:cNvPr id="1038" name="グループ化 1037"/>
          <p:cNvGrpSpPr/>
          <p:nvPr/>
        </p:nvGrpSpPr>
        <p:grpSpPr>
          <a:xfrm>
            <a:off x="8222346" y="687002"/>
            <a:ext cx="1540800" cy="936000"/>
            <a:chOff x="8222346" y="687002"/>
            <a:chExt cx="1540800" cy="936000"/>
          </a:xfrm>
        </p:grpSpPr>
        <p:pic>
          <p:nvPicPr>
            <p:cNvPr id="1034" name="Picture 10" descr="http://www2.panasonic.biz/es/sumai/gazou/bicon/CA161AHND-PA0050061.jpg"/>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8463137" y="1047006"/>
              <a:ext cx="1059217" cy="348259"/>
            </a:xfrm>
            <a:prstGeom prst="rect">
              <a:avLst/>
            </a:prstGeom>
            <a:noFill/>
            <a:extLst>
              <a:ext uri="{909E8E84-426E-40DD-AFC4-6F175D3DCCD1}">
                <a14:hiddenFill xmlns:a14="http://schemas.microsoft.com/office/drawing/2010/main">
                  <a:solidFill>
                    <a:srgbClr val="FFFFFF"/>
                  </a:solidFill>
                </a14:hiddenFill>
              </a:ext>
            </a:extLst>
          </p:spPr>
        </p:pic>
        <p:grpSp>
          <p:nvGrpSpPr>
            <p:cNvPr id="151" name="グループ化 150"/>
            <p:cNvGrpSpPr/>
            <p:nvPr/>
          </p:nvGrpSpPr>
          <p:grpSpPr>
            <a:xfrm>
              <a:off x="8222346" y="687002"/>
              <a:ext cx="1540800" cy="936000"/>
              <a:chOff x="-1711469" y="7075814"/>
              <a:chExt cx="1540800" cy="936000"/>
            </a:xfrm>
          </p:grpSpPr>
          <p:sp>
            <p:nvSpPr>
              <p:cNvPr id="152" name="Rectangle 84"/>
              <p:cNvSpPr>
                <a:spLocks noChangeArrowheads="1"/>
              </p:cNvSpPr>
              <p:nvPr/>
            </p:nvSpPr>
            <p:spPr bwMode="auto">
              <a:xfrm>
                <a:off x="-1711469" y="7075815"/>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ドアクローザー</a:t>
                </a:r>
                <a:r>
                  <a:rPr lang="ja-JP" altLang="en-US" sz="600" dirty="0">
                    <a:solidFill>
                      <a:prstClr val="white"/>
                    </a:solidFill>
                    <a:latin typeface="ＭＳ Ｐゴシック" pitchFamily="50" charset="-128"/>
                  </a:rPr>
                  <a:t>（ストップ機構なし）</a:t>
                </a:r>
              </a:p>
            </p:txBody>
          </p:sp>
          <p:sp>
            <p:nvSpPr>
              <p:cNvPr id="153" name="Rectangle 14"/>
              <p:cNvSpPr>
                <a:spLocks noChangeArrowheads="1"/>
              </p:cNvSpPr>
              <p:nvPr/>
            </p:nvSpPr>
            <p:spPr bwMode="auto">
              <a:xfrm>
                <a:off x="-1711469" y="7075814"/>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sp>
          <p:nvSpPr>
            <p:cNvPr id="154" name="正方形/長方形 153"/>
            <p:cNvSpPr/>
            <p:nvPr/>
          </p:nvSpPr>
          <p:spPr>
            <a:xfrm>
              <a:off x="8831724" y="1491354"/>
              <a:ext cx="310984" cy="76944"/>
            </a:xfrm>
            <a:prstGeom prst="rect">
              <a:avLst/>
            </a:prstGeom>
          </p:spPr>
          <p:txBody>
            <a:bodyPr wrap="none" lIns="0" tIns="0" rIns="0" bIns="0">
              <a:spAutoFit/>
            </a:bodyPr>
            <a:lstStyle/>
            <a:p>
              <a:pPr algn="ctr"/>
              <a:r>
                <a:rPr lang="ja-JP" altLang="en-US" sz="500" dirty="0"/>
                <a:t>シルバー色</a:t>
              </a:r>
            </a:p>
          </p:txBody>
        </p:sp>
        <p:sp>
          <p:nvSpPr>
            <p:cNvPr id="190" name="正方形/長方形 189"/>
            <p:cNvSpPr/>
            <p:nvPr/>
          </p:nvSpPr>
          <p:spPr>
            <a:xfrm>
              <a:off x="8473704" y="892998"/>
              <a:ext cx="1039156" cy="92333"/>
            </a:xfrm>
            <a:prstGeom prst="rect">
              <a:avLst/>
            </a:prstGeom>
          </p:spPr>
          <p:txBody>
            <a:bodyPr wrap="square" lIns="0" tIns="0" rIns="0" bIns="0">
              <a:spAutoFit/>
            </a:bodyPr>
            <a:lstStyle/>
            <a:p>
              <a:r>
                <a:rPr lang="ja-JP" altLang="en-US" sz="600" b="1" dirty="0"/>
                <a:t>扉を自動的に閉める機構です。</a:t>
              </a:r>
            </a:p>
          </p:txBody>
        </p:sp>
      </p:grpSp>
      <p:grpSp>
        <p:nvGrpSpPr>
          <p:cNvPr id="66" name="グループ化 65"/>
          <p:cNvGrpSpPr/>
          <p:nvPr/>
        </p:nvGrpSpPr>
        <p:grpSpPr>
          <a:xfrm>
            <a:off x="6600594" y="1695386"/>
            <a:ext cx="1540800" cy="1944000"/>
            <a:chOff x="6600594" y="1695386"/>
            <a:chExt cx="1540800" cy="1944000"/>
          </a:xfrm>
        </p:grpSpPr>
        <p:grpSp>
          <p:nvGrpSpPr>
            <p:cNvPr id="155" name="グループ化 154"/>
            <p:cNvGrpSpPr/>
            <p:nvPr/>
          </p:nvGrpSpPr>
          <p:grpSpPr>
            <a:xfrm>
              <a:off x="6600594" y="1695386"/>
              <a:ext cx="1540800" cy="1944000"/>
              <a:chOff x="-5321011" y="729989"/>
              <a:chExt cx="1541874" cy="1943616"/>
            </a:xfrm>
          </p:grpSpPr>
          <p:sp>
            <p:nvSpPr>
              <p:cNvPr id="156" name="Rectangle 84"/>
              <p:cNvSpPr>
                <a:spLocks noChangeArrowheads="1"/>
              </p:cNvSpPr>
              <p:nvPr/>
            </p:nvSpPr>
            <p:spPr bwMode="auto">
              <a:xfrm>
                <a:off x="-5321011" y="729989"/>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ドアクローザー</a:t>
                </a:r>
                <a:r>
                  <a:rPr lang="ja-JP" altLang="en-US" sz="600" dirty="0">
                    <a:solidFill>
                      <a:prstClr val="white"/>
                    </a:solidFill>
                    <a:latin typeface="ＭＳ Ｐゴシック" pitchFamily="50" charset="-128"/>
                  </a:rPr>
                  <a:t>（ストップ機構あり）</a:t>
                </a:r>
              </a:p>
            </p:txBody>
          </p:sp>
          <p:sp>
            <p:nvSpPr>
              <p:cNvPr id="157" name="Rectangle 14"/>
              <p:cNvSpPr>
                <a:spLocks noChangeArrowheads="1"/>
              </p:cNvSpPr>
              <p:nvPr/>
            </p:nvSpPr>
            <p:spPr bwMode="auto">
              <a:xfrm>
                <a:off x="-5319937" y="729989"/>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pic>
          <p:nvPicPr>
            <p:cNvPr id="159" name="Picture 6" descr="http://www2.panasonic.biz/es/sumai/gazou/bicon/DA091AH7ND430.jpg"/>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6750575" y="2279930"/>
              <a:ext cx="1175235" cy="453488"/>
            </a:xfrm>
            <a:prstGeom prst="rect">
              <a:avLst/>
            </a:prstGeom>
            <a:noFill/>
            <a:extLst>
              <a:ext uri="{909E8E84-426E-40DD-AFC4-6F175D3DCCD1}">
                <a14:hiddenFill xmlns:a14="http://schemas.microsoft.com/office/drawing/2010/main">
                  <a:solidFill>
                    <a:srgbClr val="FFFFFF"/>
                  </a:solidFill>
                </a14:hiddenFill>
              </a:ext>
            </a:extLst>
          </p:spPr>
        </p:pic>
        <p:sp>
          <p:nvSpPr>
            <p:cNvPr id="171" name="正方形/長方形 170"/>
            <p:cNvSpPr/>
            <p:nvPr/>
          </p:nvSpPr>
          <p:spPr>
            <a:xfrm>
              <a:off x="6783195" y="1935071"/>
              <a:ext cx="1183016" cy="107722"/>
            </a:xfrm>
            <a:prstGeom prst="rect">
              <a:avLst/>
            </a:prstGeom>
          </p:spPr>
          <p:txBody>
            <a:bodyPr wrap="none" lIns="0" tIns="0" rIns="0" bIns="0">
              <a:spAutoFit/>
            </a:bodyPr>
            <a:lstStyle/>
            <a:p>
              <a:r>
                <a:rPr lang="ja-JP" altLang="en-US" sz="700" b="1" dirty="0"/>
                <a:t>扉を自動的に閉める機構です。</a:t>
              </a:r>
            </a:p>
          </p:txBody>
        </p:sp>
        <p:grpSp>
          <p:nvGrpSpPr>
            <p:cNvPr id="191" name="グループ化 190"/>
            <p:cNvGrpSpPr/>
            <p:nvPr/>
          </p:nvGrpSpPr>
          <p:grpSpPr>
            <a:xfrm>
              <a:off x="6691007" y="3053666"/>
              <a:ext cx="1355779" cy="356228"/>
              <a:chOff x="6821986" y="1271453"/>
              <a:chExt cx="1140567" cy="299682"/>
            </a:xfrm>
          </p:grpSpPr>
          <p:pic>
            <p:nvPicPr>
              <p:cNvPr id="192" name="Picture 8" descr="http://www2.panasonic.biz/es/sumai/gazou/bicon/DA101AH4ND032.jpg"/>
              <p:cNvPicPr>
                <a:picLocks noChangeAspect="1" noChangeArrowheads="1"/>
              </p:cNvPicPr>
              <p:nvPr/>
            </p:nvPicPr>
            <p:blipFill rotWithShape="1">
              <a:blip r:embed="rId37" cstate="print">
                <a:extLst>
                  <a:ext uri="{28A0092B-C50C-407E-A947-70E740481C1C}">
                    <a14:useLocalDpi xmlns:a14="http://schemas.microsoft.com/office/drawing/2010/main"/>
                  </a:ext>
                </a:extLst>
              </a:blip>
              <a:srcRect/>
              <a:stretch/>
            </p:blipFill>
            <p:spPr bwMode="auto">
              <a:xfrm>
                <a:off x="6821986" y="1271453"/>
                <a:ext cx="350679" cy="222737"/>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http://www2.panasonic.biz/es/sumai/gazou/bicon/DA101AH4ND032.jpg"/>
              <p:cNvPicPr>
                <a:picLocks noChangeAspect="1" noChangeArrowheads="1"/>
              </p:cNvPicPr>
              <p:nvPr/>
            </p:nvPicPr>
            <p:blipFill rotWithShape="1">
              <a:blip r:embed="rId38" cstate="print">
                <a:extLst>
                  <a:ext uri="{28A0092B-C50C-407E-A947-70E740481C1C}">
                    <a14:useLocalDpi xmlns:a14="http://schemas.microsoft.com/office/drawing/2010/main"/>
                  </a:ext>
                </a:extLst>
              </a:blip>
              <a:srcRect/>
              <a:stretch/>
            </p:blipFill>
            <p:spPr bwMode="auto">
              <a:xfrm>
                <a:off x="7215202" y="1271453"/>
                <a:ext cx="352407" cy="222738"/>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http://www2.panasonic.biz/es/sumai/gazou/bicon/DA101AH4ND032.jpg"/>
              <p:cNvPicPr>
                <a:picLocks noChangeAspect="1" noChangeArrowheads="1"/>
              </p:cNvPicPr>
              <p:nvPr/>
            </p:nvPicPr>
            <p:blipFill rotWithShape="1">
              <a:blip r:embed="rId39" cstate="print">
                <a:extLst>
                  <a:ext uri="{28A0092B-C50C-407E-A947-70E740481C1C}">
                    <a14:useLocalDpi xmlns:a14="http://schemas.microsoft.com/office/drawing/2010/main"/>
                  </a:ext>
                </a:extLst>
              </a:blip>
              <a:srcRect/>
              <a:stretch/>
            </p:blipFill>
            <p:spPr bwMode="auto">
              <a:xfrm>
                <a:off x="7610146" y="1271453"/>
                <a:ext cx="352407" cy="222737"/>
              </a:xfrm>
              <a:prstGeom prst="rect">
                <a:avLst/>
              </a:prstGeom>
              <a:noFill/>
              <a:extLst>
                <a:ext uri="{909E8E84-426E-40DD-AFC4-6F175D3DCCD1}">
                  <a14:hiddenFill xmlns:a14="http://schemas.microsoft.com/office/drawing/2010/main">
                    <a:solidFill>
                      <a:srgbClr val="FFFFFF"/>
                    </a:solidFill>
                  </a14:hiddenFill>
                </a:ext>
              </a:extLst>
            </p:spPr>
          </p:pic>
          <p:sp>
            <p:nvSpPr>
              <p:cNvPr id="201" name="正方形/長方形 200"/>
              <p:cNvSpPr/>
              <p:nvPr/>
            </p:nvSpPr>
            <p:spPr>
              <a:xfrm>
                <a:off x="6834040" y="1494191"/>
                <a:ext cx="338625" cy="76944"/>
              </a:xfrm>
              <a:prstGeom prst="rect">
                <a:avLst/>
              </a:prstGeom>
            </p:spPr>
            <p:txBody>
              <a:bodyPr wrap="square" lIns="0" tIns="0" rIns="0" bIns="0">
                <a:spAutoFit/>
              </a:bodyPr>
              <a:lstStyle/>
              <a:p>
                <a:pPr algn="ctr"/>
                <a:r>
                  <a:rPr lang="ja-JP" altLang="en-US" sz="500" dirty="0"/>
                  <a:t>ダーク色</a:t>
                </a:r>
              </a:p>
            </p:txBody>
          </p:sp>
          <p:sp>
            <p:nvSpPr>
              <p:cNvPr id="202" name="正方形/長方形 201"/>
              <p:cNvSpPr/>
              <p:nvPr/>
            </p:nvSpPr>
            <p:spPr>
              <a:xfrm>
                <a:off x="7260955" y="1494191"/>
                <a:ext cx="280029" cy="76944"/>
              </a:xfrm>
              <a:prstGeom prst="rect">
                <a:avLst/>
              </a:prstGeom>
            </p:spPr>
            <p:txBody>
              <a:bodyPr wrap="square" lIns="0" tIns="0" rIns="0" bIns="0">
                <a:spAutoFit/>
              </a:bodyPr>
              <a:lstStyle/>
              <a:p>
                <a:pPr algn="ctr"/>
                <a:r>
                  <a:rPr lang="ja-JP" altLang="en-US" sz="500" dirty="0"/>
                  <a:t>ライト色</a:t>
                </a:r>
              </a:p>
            </p:txBody>
          </p:sp>
          <p:sp>
            <p:nvSpPr>
              <p:cNvPr id="203" name="正方形/長方形 202"/>
              <p:cNvSpPr/>
              <p:nvPr/>
            </p:nvSpPr>
            <p:spPr>
              <a:xfrm>
                <a:off x="7646887" y="1494191"/>
                <a:ext cx="278923" cy="76944"/>
              </a:xfrm>
              <a:prstGeom prst="rect">
                <a:avLst/>
              </a:prstGeom>
            </p:spPr>
            <p:txBody>
              <a:bodyPr wrap="none" lIns="0" tIns="0" rIns="0" bIns="0">
                <a:spAutoFit/>
              </a:bodyPr>
              <a:lstStyle/>
              <a:p>
                <a:pPr algn="ctr"/>
                <a:r>
                  <a:rPr lang="ja-JP" altLang="en-US" sz="500" dirty="0"/>
                  <a:t>ホワイト色</a:t>
                </a:r>
              </a:p>
            </p:txBody>
          </p:sp>
        </p:grpSp>
      </p:grpSp>
      <p:grpSp>
        <p:nvGrpSpPr>
          <p:cNvPr id="1074" name="グループ化 1073">
            <a:extLst>
              <a:ext uri="{FF2B5EF4-FFF2-40B4-BE49-F238E27FC236}">
                <a16:creationId xmlns:a16="http://schemas.microsoft.com/office/drawing/2014/main" id="{A5971CE5-C174-59AE-D58D-72788EB89EBC}"/>
              </a:ext>
            </a:extLst>
          </p:cNvPr>
          <p:cNvGrpSpPr/>
          <p:nvPr/>
        </p:nvGrpSpPr>
        <p:grpSpPr>
          <a:xfrm>
            <a:off x="6627074" y="3717104"/>
            <a:ext cx="1540800" cy="936000"/>
            <a:chOff x="6627074" y="3717104"/>
            <a:chExt cx="1540800" cy="936000"/>
          </a:xfrm>
        </p:grpSpPr>
        <p:grpSp>
          <p:nvGrpSpPr>
            <p:cNvPr id="67" name="グループ化 66">
              <a:extLst>
                <a:ext uri="{FF2B5EF4-FFF2-40B4-BE49-F238E27FC236}">
                  <a16:creationId xmlns:a16="http://schemas.microsoft.com/office/drawing/2014/main" id="{5DEF2F72-C005-D622-14F2-52F1CFAB4E87}"/>
                </a:ext>
              </a:extLst>
            </p:cNvPr>
            <p:cNvGrpSpPr/>
            <p:nvPr/>
          </p:nvGrpSpPr>
          <p:grpSpPr>
            <a:xfrm>
              <a:off x="6627074" y="3717104"/>
              <a:ext cx="1540800" cy="936000"/>
              <a:chOff x="-1711469" y="7075814"/>
              <a:chExt cx="1540800" cy="936000"/>
            </a:xfrm>
          </p:grpSpPr>
          <p:sp>
            <p:nvSpPr>
              <p:cNvPr id="68" name="Rectangle 84">
                <a:extLst>
                  <a:ext uri="{FF2B5EF4-FFF2-40B4-BE49-F238E27FC236}">
                    <a16:creationId xmlns:a16="http://schemas.microsoft.com/office/drawing/2014/main" id="{49585A06-8052-C5C7-E7F5-49D66285D6CC}"/>
                  </a:ext>
                </a:extLst>
              </p:cNvPr>
              <p:cNvSpPr>
                <a:spLocks noChangeArrowheads="1"/>
              </p:cNvSpPr>
              <p:nvPr/>
            </p:nvSpPr>
            <p:spPr bwMode="auto">
              <a:xfrm>
                <a:off x="-1711469" y="7075815"/>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フラットドアストッパー マグネットキャッチ式</a:t>
                </a:r>
                <a:endParaRPr kumimoji="1" lang="en-US" altLang="ja-JP" sz="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9" name="Rectangle 14">
                <a:extLst>
                  <a:ext uri="{FF2B5EF4-FFF2-40B4-BE49-F238E27FC236}">
                    <a16:creationId xmlns:a16="http://schemas.microsoft.com/office/drawing/2014/main" id="{BB6C0F9F-435A-ED3B-98FB-4CF57BF02EA0}"/>
                  </a:ext>
                </a:extLst>
              </p:cNvPr>
              <p:cNvSpPr>
                <a:spLocks noChangeArrowheads="1"/>
              </p:cNvSpPr>
              <p:nvPr/>
            </p:nvSpPr>
            <p:spPr bwMode="auto">
              <a:xfrm>
                <a:off x="-1711469" y="7075814"/>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sp>
          <p:nvSpPr>
            <p:cNvPr id="1048" name="Text Box 671">
              <a:extLst>
                <a:ext uri="{FF2B5EF4-FFF2-40B4-BE49-F238E27FC236}">
                  <a16:creationId xmlns:a16="http://schemas.microsoft.com/office/drawing/2014/main" id="{26E5C069-6182-5F2F-6EA8-25A754D65ED5}"/>
                </a:ext>
              </a:extLst>
            </p:cNvPr>
            <p:cNvSpPr txBox="1">
              <a:spLocks noChangeArrowheads="1"/>
            </p:cNvSpPr>
            <p:nvPr/>
          </p:nvSpPr>
          <p:spPr bwMode="auto">
            <a:xfrm>
              <a:off x="6899121" y="3853501"/>
              <a:ext cx="965980" cy="76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000000"/>
                  </a:solidFill>
                  <a:latin typeface="ＭＳ Ｐゴシック" pitchFamily="50" charset="-128"/>
                </a:rPr>
                <a:t>（ロック機構なし・バリアフリー仕様）</a:t>
              </a:r>
            </a:p>
          </p:txBody>
        </p:sp>
        <p:grpSp>
          <p:nvGrpSpPr>
            <p:cNvPr id="1049" name="グループ化 1048">
              <a:extLst>
                <a:ext uri="{FF2B5EF4-FFF2-40B4-BE49-F238E27FC236}">
                  <a16:creationId xmlns:a16="http://schemas.microsoft.com/office/drawing/2014/main" id="{AB6ACD85-EA62-5636-BDE9-E0CB2B6358A7}"/>
                </a:ext>
              </a:extLst>
            </p:cNvPr>
            <p:cNvGrpSpPr/>
            <p:nvPr/>
          </p:nvGrpSpPr>
          <p:grpSpPr>
            <a:xfrm>
              <a:off x="6775425" y="3964312"/>
              <a:ext cx="679674" cy="606016"/>
              <a:chOff x="259468" y="5867631"/>
              <a:chExt cx="679674" cy="606016"/>
            </a:xfrm>
          </p:grpSpPr>
          <p:sp>
            <p:nvSpPr>
              <p:cNvPr id="1050" name="正方形/長方形 1049">
                <a:extLst>
                  <a:ext uri="{FF2B5EF4-FFF2-40B4-BE49-F238E27FC236}">
                    <a16:creationId xmlns:a16="http://schemas.microsoft.com/office/drawing/2014/main" id="{FB64C492-B338-D2AE-257B-DCE4730A7EBA}"/>
                  </a:ext>
                </a:extLst>
              </p:cNvPr>
              <p:cNvSpPr/>
              <p:nvPr/>
            </p:nvSpPr>
            <p:spPr>
              <a:xfrm>
                <a:off x="259468" y="6396703"/>
                <a:ext cx="679674" cy="76944"/>
              </a:xfrm>
              <a:prstGeom prst="rect">
                <a:avLst/>
              </a:prstGeom>
            </p:spPr>
            <p:txBody>
              <a:bodyPr wrap="none" lIns="0" tIns="0" rIns="0" bIns="0">
                <a:spAutoFit/>
              </a:bodyPr>
              <a:lstStyle/>
              <a:p>
                <a:pPr algn="ctr"/>
                <a:r>
                  <a:rPr lang="ja-JP" altLang="en-US" sz="500" dirty="0"/>
                  <a:t>サテンシルバー色（塗装）</a:t>
                </a:r>
              </a:p>
            </p:txBody>
          </p:sp>
          <p:grpSp>
            <p:nvGrpSpPr>
              <p:cNvPr id="1051" name="グループ化 1050">
                <a:extLst>
                  <a:ext uri="{FF2B5EF4-FFF2-40B4-BE49-F238E27FC236}">
                    <a16:creationId xmlns:a16="http://schemas.microsoft.com/office/drawing/2014/main" id="{CB81E53C-F64A-3A3A-8665-BA7E5A4A14C7}"/>
                  </a:ext>
                </a:extLst>
              </p:cNvPr>
              <p:cNvGrpSpPr/>
              <p:nvPr/>
            </p:nvGrpSpPr>
            <p:grpSpPr>
              <a:xfrm>
                <a:off x="437135" y="5867631"/>
                <a:ext cx="317315" cy="517319"/>
                <a:chOff x="426169" y="5867631"/>
                <a:chExt cx="317315" cy="517319"/>
              </a:xfrm>
            </p:grpSpPr>
            <p:pic>
              <p:nvPicPr>
                <p:cNvPr id="1052" name="図 1051">
                  <a:extLst>
                    <a:ext uri="{FF2B5EF4-FFF2-40B4-BE49-F238E27FC236}">
                      <a16:creationId xmlns:a16="http://schemas.microsoft.com/office/drawing/2014/main" id="{48A9C4A9-12F3-4039-A94F-731B1F4847F5}"/>
                    </a:ext>
                  </a:extLst>
                </p:cNvPr>
                <p:cNvPicPr>
                  <a:picLocks noChangeAspect="1"/>
                </p:cNvPicPr>
                <p:nvPr/>
              </p:nvPicPr>
              <p:blipFill>
                <a:blip r:embed="rId40"/>
                <a:stretch>
                  <a:fillRect/>
                </a:stretch>
              </p:blipFill>
              <p:spPr>
                <a:xfrm>
                  <a:off x="426169" y="5867631"/>
                  <a:ext cx="317315" cy="321093"/>
                </a:xfrm>
                <a:prstGeom prst="rect">
                  <a:avLst/>
                </a:prstGeom>
              </p:spPr>
            </p:pic>
            <p:pic>
              <p:nvPicPr>
                <p:cNvPr id="1053" name="図 1052">
                  <a:extLst>
                    <a:ext uri="{FF2B5EF4-FFF2-40B4-BE49-F238E27FC236}">
                      <a16:creationId xmlns:a16="http://schemas.microsoft.com/office/drawing/2014/main" id="{76B66EF4-B113-9C65-F2CB-3251C60D15A1}"/>
                    </a:ext>
                  </a:extLst>
                </p:cNvPr>
                <p:cNvPicPr>
                  <a:picLocks noChangeAspect="1"/>
                </p:cNvPicPr>
                <p:nvPr/>
              </p:nvPicPr>
              <p:blipFill>
                <a:blip r:embed="rId41"/>
                <a:stretch>
                  <a:fillRect/>
                </a:stretch>
              </p:blipFill>
              <p:spPr>
                <a:xfrm>
                  <a:off x="475995" y="6209177"/>
                  <a:ext cx="264881" cy="175773"/>
                </a:xfrm>
                <a:prstGeom prst="rect">
                  <a:avLst/>
                </a:prstGeom>
              </p:spPr>
            </p:pic>
          </p:grpSp>
        </p:grpSp>
        <p:grpSp>
          <p:nvGrpSpPr>
            <p:cNvPr id="1054" name="グループ化 1053">
              <a:extLst>
                <a:ext uri="{FF2B5EF4-FFF2-40B4-BE49-F238E27FC236}">
                  <a16:creationId xmlns:a16="http://schemas.microsoft.com/office/drawing/2014/main" id="{9376AC3F-0740-DA5C-14B8-CDAAF0B96629}"/>
                </a:ext>
              </a:extLst>
            </p:cNvPr>
            <p:cNvGrpSpPr/>
            <p:nvPr/>
          </p:nvGrpSpPr>
          <p:grpSpPr>
            <a:xfrm>
              <a:off x="7518248" y="3962195"/>
              <a:ext cx="461666" cy="608133"/>
              <a:chOff x="936675" y="5865514"/>
              <a:chExt cx="461666" cy="608133"/>
            </a:xfrm>
          </p:grpSpPr>
          <p:sp>
            <p:nvSpPr>
              <p:cNvPr id="1055" name="正方形/長方形 1054">
                <a:extLst>
                  <a:ext uri="{FF2B5EF4-FFF2-40B4-BE49-F238E27FC236}">
                    <a16:creationId xmlns:a16="http://schemas.microsoft.com/office/drawing/2014/main" id="{A0879319-0488-9BF9-2A2F-CAFCC2FB9A28}"/>
                  </a:ext>
                </a:extLst>
              </p:cNvPr>
              <p:cNvSpPr/>
              <p:nvPr/>
            </p:nvSpPr>
            <p:spPr>
              <a:xfrm>
                <a:off x="936675" y="6396703"/>
                <a:ext cx="461666" cy="76944"/>
              </a:xfrm>
              <a:prstGeom prst="rect">
                <a:avLst/>
              </a:prstGeom>
            </p:spPr>
            <p:txBody>
              <a:bodyPr wrap="none" lIns="0" tIns="0" rIns="0" bIns="0">
                <a:spAutoFit/>
              </a:bodyPr>
              <a:lstStyle/>
              <a:p>
                <a:pPr algn="ctr"/>
                <a:r>
                  <a:rPr lang="ja-JP" altLang="en-US" sz="500" dirty="0"/>
                  <a:t>ブラック色（塗装）</a:t>
                </a:r>
              </a:p>
            </p:txBody>
          </p:sp>
          <p:grpSp>
            <p:nvGrpSpPr>
              <p:cNvPr id="1056" name="グループ化 1055">
                <a:extLst>
                  <a:ext uri="{FF2B5EF4-FFF2-40B4-BE49-F238E27FC236}">
                    <a16:creationId xmlns:a16="http://schemas.microsoft.com/office/drawing/2014/main" id="{17F6E99D-3E98-1151-E636-32903968E5BC}"/>
                  </a:ext>
                </a:extLst>
              </p:cNvPr>
              <p:cNvGrpSpPr/>
              <p:nvPr/>
            </p:nvGrpSpPr>
            <p:grpSpPr>
              <a:xfrm>
                <a:off x="1004685" y="5865514"/>
                <a:ext cx="318179" cy="520407"/>
                <a:chOff x="993719" y="5865514"/>
                <a:chExt cx="318179" cy="520407"/>
              </a:xfrm>
            </p:grpSpPr>
            <p:pic>
              <p:nvPicPr>
                <p:cNvPr id="1057" name="図 1056">
                  <a:extLst>
                    <a:ext uri="{FF2B5EF4-FFF2-40B4-BE49-F238E27FC236}">
                      <a16:creationId xmlns:a16="http://schemas.microsoft.com/office/drawing/2014/main" id="{63D8E3D4-3EEB-A017-CB72-AD586246B6EF}"/>
                    </a:ext>
                  </a:extLst>
                </p:cNvPr>
                <p:cNvPicPr>
                  <a:picLocks noChangeAspect="1"/>
                </p:cNvPicPr>
                <p:nvPr/>
              </p:nvPicPr>
              <p:blipFill>
                <a:blip r:embed="rId42"/>
                <a:stretch>
                  <a:fillRect/>
                </a:stretch>
              </p:blipFill>
              <p:spPr>
                <a:xfrm>
                  <a:off x="993719" y="5865514"/>
                  <a:ext cx="318179" cy="311312"/>
                </a:xfrm>
                <a:prstGeom prst="rect">
                  <a:avLst/>
                </a:prstGeom>
              </p:spPr>
            </p:pic>
            <p:pic>
              <p:nvPicPr>
                <p:cNvPr id="1058" name="図 1057">
                  <a:extLst>
                    <a:ext uri="{FF2B5EF4-FFF2-40B4-BE49-F238E27FC236}">
                      <a16:creationId xmlns:a16="http://schemas.microsoft.com/office/drawing/2014/main" id="{4F89831B-8760-53DE-5D89-C29868222757}"/>
                    </a:ext>
                  </a:extLst>
                </p:cNvPr>
                <p:cNvPicPr>
                  <a:picLocks noChangeAspect="1"/>
                </p:cNvPicPr>
                <p:nvPr/>
              </p:nvPicPr>
              <p:blipFill>
                <a:blip r:embed="rId43"/>
                <a:stretch>
                  <a:fillRect/>
                </a:stretch>
              </p:blipFill>
              <p:spPr>
                <a:xfrm>
                  <a:off x="1018157" y="6208207"/>
                  <a:ext cx="269306" cy="177714"/>
                </a:xfrm>
                <a:prstGeom prst="rect">
                  <a:avLst/>
                </a:prstGeom>
              </p:spPr>
            </p:pic>
          </p:grpSp>
        </p:grpSp>
      </p:grpSp>
      <p:grpSp>
        <p:nvGrpSpPr>
          <p:cNvPr id="1075" name="グループ化 1074">
            <a:extLst>
              <a:ext uri="{FF2B5EF4-FFF2-40B4-BE49-F238E27FC236}">
                <a16:creationId xmlns:a16="http://schemas.microsoft.com/office/drawing/2014/main" id="{988A962F-648F-AF1A-44C7-5CFD166C65F2}"/>
              </a:ext>
            </a:extLst>
          </p:cNvPr>
          <p:cNvGrpSpPr/>
          <p:nvPr/>
        </p:nvGrpSpPr>
        <p:grpSpPr>
          <a:xfrm>
            <a:off x="6616619" y="4722962"/>
            <a:ext cx="1540800" cy="1944000"/>
            <a:chOff x="6608152" y="4722962"/>
            <a:chExt cx="1540800" cy="1944000"/>
          </a:xfrm>
        </p:grpSpPr>
        <p:grpSp>
          <p:nvGrpSpPr>
            <p:cNvPr id="1059" name="グループ化 1058">
              <a:extLst>
                <a:ext uri="{FF2B5EF4-FFF2-40B4-BE49-F238E27FC236}">
                  <a16:creationId xmlns:a16="http://schemas.microsoft.com/office/drawing/2014/main" id="{8D4F31F4-EEF0-0180-C45E-51A5CBD1498C}"/>
                </a:ext>
              </a:extLst>
            </p:cNvPr>
            <p:cNvGrpSpPr/>
            <p:nvPr/>
          </p:nvGrpSpPr>
          <p:grpSpPr>
            <a:xfrm>
              <a:off x="6608152" y="4722962"/>
              <a:ext cx="1540800" cy="1944000"/>
              <a:chOff x="-5321011" y="729989"/>
              <a:chExt cx="1541874" cy="1943616"/>
            </a:xfrm>
          </p:grpSpPr>
          <p:sp>
            <p:nvSpPr>
              <p:cNvPr id="1060" name="Rectangle 84">
                <a:extLst>
                  <a:ext uri="{FF2B5EF4-FFF2-40B4-BE49-F238E27FC236}">
                    <a16:creationId xmlns:a16="http://schemas.microsoft.com/office/drawing/2014/main" id="{93C16ED9-F716-142F-41EB-AE4213292D3E}"/>
                  </a:ext>
                </a:extLst>
              </p:cNvPr>
              <p:cNvSpPr>
                <a:spLocks noChangeArrowheads="1"/>
              </p:cNvSpPr>
              <p:nvPr/>
            </p:nvSpPr>
            <p:spPr bwMode="auto">
              <a:xfrm>
                <a:off x="-5321011" y="729989"/>
                <a:ext cx="1540800" cy="125412"/>
              </a:xfrm>
              <a:prstGeom prst="rect">
                <a:avLst/>
              </a:prstGeom>
              <a:solidFill>
                <a:srgbClr val="4D4D4D"/>
              </a:solidFill>
              <a:ln w="6350">
                <a:solidFill>
                  <a:srgbClr val="4D4D4D"/>
                </a:solidFill>
                <a:miter lim="800000"/>
                <a:headEnd/>
                <a:tailEnd/>
              </a:ln>
            </p:spPr>
            <p:txBody>
              <a:bodyPr lIns="91427" tIns="0" rIns="91427" bIns="0" anchor="ctr"/>
              <a:lstStyle/>
              <a:p>
                <a:r>
                  <a:rPr lang="ja-JP" altLang="en-US" sz="600" dirty="0">
                    <a:solidFill>
                      <a:schemeClr val="bg1"/>
                    </a:solidFill>
                    <a:latin typeface="+mj-ea"/>
                  </a:rPr>
                  <a:t>フラットドアストッパー マグネットキャッチ式</a:t>
                </a:r>
                <a:endParaRPr lang="en-US" altLang="ja-JP" sz="600" dirty="0">
                  <a:solidFill>
                    <a:schemeClr val="bg1"/>
                  </a:solidFill>
                  <a:latin typeface="+mj-ea"/>
                </a:endParaRPr>
              </a:p>
            </p:txBody>
          </p:sp>
          <p:sp>
            <p:nvSpPr>
              <p:cNvPr id="1061" name="Rectangle 14">
                <a:extLst>
                  <a:ext uri="{FF2B5EF4-FFF2-40B4-BE49-F238E27FC236}">
                    <a16:creationId xmlns:a16="http://schemas.microsoft.com/office/drawing/2014/main" id="{94DA4F60-4D20-D91C-3D16-615771DCE3C0}"/>
                  </a:ext>
                </a:extLst>
              </p:cNvPr>
              <p:cNvSpPr>
                <a:spLocks noChangeArrowheads="1"/>
              </p:cNvSpPr>
              <p:nvPr/>
            </p:nvSpPr>
            <p:spPr bwMode="auto">
              <a:xfrm>
                <a:off x="-5319937" y="729989"/>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pic>
          <p:nvPicPr>
            <p:cNvPr id="1062" name="図 1061">
              <a:extLst>
                <a:ext uri="{FF2B5EF4-FFF2-40B4-BE49-F238E27FC236}">
                  <a16:creationId xmlns:a16="http://schemas.microsoft.com/office/drawing/2014/main" id="{E4B07D77-47F4-9DD4-DBD9-1C0A5D5FAB38}"/>
                </a:ext>
              </a:extLst>
            </p:cNvPr>
            <p:cNvPicPr>
              <a:picLocks noChangeAspect="1"/>
            </p:cNvPicPr>
            <p:nvPr/>
          </p:nvPicPr>
          <p:blipFill>
            <a:blip r:embed="rId44"/>
            <a:srcRect l="-1063" t="19304" r="1063" b="10050"/>
            <a:stretch>
              <a:fillRect/>
            </a:stretch>
          </p:blipFill>
          <p:spPr>
            <a:xfrm>
              <a:off x="6639273" y="5070674"/>
              <a:ext cx="1394007" cy="650676"/>
            </a:xfrm>
            <a:prstGeom prst="rect">
              <a:avLst/>
            </a:prstGeom>
          </p:spPr>
        </p:pic>
        <p:sp>
          <p:nvSpPr>
            <p:cNvPr id="1063" name="Text Box 671">
              <a:extLst>
                <a:ext uri="{FF2B5EF4-FFF2-40B4-BE49-F238E27FC236}">
                  <a16:creationId xmlns:a16="http://schemas.microsoft.com/office/drawing/2014/main" id="{26994A7A-DFDE-7F48-ED5A-34FBDFF0DD2D}"/>
                </a:ext>
              </a:extLst>
            </p:cNvPr>
            <p:cNvSpPr txBox="1">
              <a:spLocks noChangeArrowheads="1"/>
            </p:cNvSpPr>
            <p:nvPr/>
          </p:nvSpPr>
          <p:spPr bwMode="auto">
            <a:xfrm>
              <a:off x="6689554" y="4966315"/>
              <a:ext cx="965980" cy="76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5F5F5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00" tIns="0" rIns="10800" bIns="0" anchor="ctr">
              <a:spAutoFit/>
            </a:bodyPr>
            <a:lstStyle/>
            <a:p>
              <a:pPr fontAlgn="base">
                <a:spcBef>
                  <a:spcPct val="0"/>
                </a:spcBef>
                <a:spcAft>
                  <a:spcPct val="0"/>
                </a:spcAft>
              </a:pPr>
              <a:r>
                <a:rPr lang="ja-JP" altLang="en-US" sz="500" dirty="0">
                  <a:solidFill>
                    <a:srgbClr val="000000"/>
                  </a:solidFill>
                  <a:latin typeface="ＭＳ Ｐゴシック" pitchFamily="50" charset="-128"/>
                </a:rPr>
                <a:t>（ロック機構なし・バリアフリー仕様）</a:t>
              </a:r>
            </a:p>
          </p:txBody>
        </p:sp>
        <p:grpSp>
          <p:nvGrpSpPr>
            <p:cNvPr id="1064" name="グループ化 1063">
              <a:extLst>
                <a:ext uri="{FF2B5EF4-FFF2-40B4-BE49-F238E27FC236}">
                  <a16:creationId xmlns:a16="http://schemas.microsoft.com/office/drawing/2014/main" id="{0122A3CF-4669-86B2-D2CA-40724F5E3FA1}"/>
                </a:ext>
              </a:extLst>
            </p:cNvPr>
            <p:cNvGrpSpPr/>
            <p:nvPr/>
          </p:nvGrpSpPr>
          <p:grpSpPr>
            <a:xfrm>
              <a:off x="6839969" y="5833764"/>
              <a:ext cx="487313" cy="716857"/>
              <a:chOff x="355648" y="5833764"/>
              <a:chExt cx="487313" cy="716857"/>
            </a:xfrm>
          </p:grpSpPr>
          <p:sp>
            <p:nvSpPr>
              <p:cNvPr id="1065" name="正方形/長方形 1064">
                <a:extLst>
                  <a:ext uri="{FF2B5EF4-FFF2-40B4-BE49-F238E27FC236}">
                    <a16:creationId xmlns:a16="http://schemas.microsoft.com/office/drawing/2014/main" id="{2BECD955-83B4-EE30-BA36-C8EC7A6F5796}"/>
                  </a:ext>
                </a:extLst>
              </p:cNvPr>
              <p:cNvSpPr/>
              <p:nvPr/>
            </p:nvSpPr>
            <p:spPr>
              <a:xfrm>
                <a:off x="355648" y="6396703"/>
                <a:ext cx="487313" cy="153918"/>
              </a:xfrm>
              <a:prstGeom prst="rect">
                <a:avLst/>
              </a:prstGeom>
            </p:spPr>
            <p:txBody>
              <a:bodyPr wrap="none" lIns="0" tIns="0" rIns="0" bIns="0">
                <a:spAutoFit/>
              </a:bodyPr>
              <a:lstStyle/>
              <a:p>
                <a:pPr algn="ctr"/>
                <a:r>
                  <a:rPr lang="ja-JP" altLang="en-US" sz="500" dirty="0"/>
                  <a:t>サテンシルバー色</a:t>
                </a:r>
                <a:endParaRPr lang="en-US" altLang="ja-JP" sz="500" dirty="0"/>
              </a:p>
              <a:p>
                <a:pPr algn="ctr"/>
                <a:r>
                  <a:rPr lang="ja-JP" altLang="en-US" sz="500" dirty="0"/>
                  <a:t>（塗装）</a:t>
                </a:r>
              </a:p>
            </p:txBody>
          </p:sp>
          <p:grpSp>
            <p:nvGrpSpPr>
              <p:cNvPr id="1066" name="グループ化 1065">
                <a:extLst>
                  <a:ext uri="{FF2B5EF4-FFF2-40B4-BE49-F238E27FC236}">
                    <a16:creationId xmlns:a16="http://schemas.microsoft.com/office/drawing/2014/main" id="{0797D966-07BC-D24D-7441-41D44756C947}"/>
                  </a:ext>
                </a:extLst>
              </p:cNvPr>
              <p:cNvGrpSpPr/>
              <p:nvPr/>
            </p:nvGrpSpPr>
            <p:grpSpPr>
              <a:xfrm>
                <a:off x="437135" y="5833764"/>
                <a:ext cx="317315" cy="551186"/>
                <a:chOff x="426169" y="5833764"/>
                <a:chExt cx="317315" cy="551186"/>
              </a:xfrm>
            </p:grpSpPr>
            <p:pic>
              <p:nvPicPr>
                <p:cNvPr id="1067" name="図 1066">
                  <a:extLst>
                    <a:ext uri="{FF2B5EF4-FFF2-40B4-BE49-F238E27FC236}">
                      <a16:creationId xmlns:a16="http://schemas.microsoft.com/office/drawing/2014/main" id="{381FE636-277E-98F4-9456-6F117FDD9E38}"/>
                    </a:ext>
                  </a:extLst>
                </p:cNvPr>
                <p:cNvPicPr>
                  <a:picLocks noChangeAspect="1"/>
                </p:cNvPicPr>
                <p:nvPr/>
              </p:nvPicPr>
              <p:blipFill>
                <a:blip r:embed="rId40"/>
                <a:stretch>
                  <a:fillRect/>
                </a:stretch>
              </p:blipFill>
              <p:spPr>
                <a:xfrm>
                  <a:off x="426169" y="5833764"/>
                  <a:ext cx="317315" cy="321093"/>
                </a:xfrm>
                <a:prstGeom prst="rect">
                  <a:avLst/>
                </a:prstGeom>
              </p:spPr>
            </p:pic>
            <p:pic>
              <p:nvPicPr>
                <p:cNvPr id="1068" name="図 1067">
                  <a:extLst>
                    <a:ext uri="{FF2B5EF4-FFF2-40B4-BE49-F238E27FC236}">
                      <a16:creationId xmlns:a16="http://schemas.microsoft.com/office/drawing/2014/main" id="{C754FE05-6480-CA68-ECF4-2B230EC1E341}"/>
                    </a:ext>
                  </a:extLst>
                </p:cNvPr>
                <p:cNvPicPr>
                  <a:picLocks noChangeAspect="1"/>
                </p:cNvPicPr>
                <p:nvPr/>
              </p:nvPicPr>
              <p:blipFill>
                <a:blip r:embed="rId41"/>
                <a:stretch>
                  <a:fillRect/>
                </a:stretch>
              </p:blipFill>
              <p:spPr>
                <a:xfrm>
                  <a:off x="475995" y="6209177"/>
                  <a:ext cx="264881" cy="175773"/>
                </a:xfrm>
                <a:prstGeom prst="rect">
                  <a:avLst/>
                </a:prstGeom>
              </p:spPr>
            </p:pic>
          </p:grpSp>
        </p:grpSp>
        <p:grpSp>
          <p:nvGrpSpPr>
            <p:cNvPr id="1069" name="グループ化 1068">
              <a:extLst>
                <a:ext uri="{FF2B5EF4-FFF2-40B4-BE49-F238E27FC236}">
                  <a16:creationId xmlns:a16="http://schemas.microsoft.com/office/drawing/2014/main" id="{8EB40C2D-E701-E3D9-105F-543885652F0A}"/>
                </a:ext>
              </a:extLst>
            </p:cNvPr>
            <p:cNvGrpSpPr/>
            <p:nvPr/>
          </p:nvGrpSpPr>
          <p:grpSpPr>
            <a:xfrm>
              <a:off x="7489006" y="5833764"/>
              <a:ext cx="318179" cy="716827"/>
              <a:chOff x="1004685" y="5833764"/>
              <a:chExt cx="318179" cy="716827"/>
            </a:xfrm>
          </p:grpSpPr>
          <p:sp>
            <p:nvSpPr>
              <p:cNvPr id="1070" name="正方形/長方形 1069">
                <a:extLst>
                  <a:ext uri="{FF2B5EF4-FFF2-40B4-BE49-F238E27FC236}">
                    <a16:creationId xmlns:a16="http://schemas.microsoft.com/office/drawing/2014/main" id="{185CCC2D-CD8C-7AAC-AB03-763218791593}"/>
                  </a:ext>
                </a:extLst>
              </p:cNvPr>
              <p:cNvSpPr/>
              <p:nvPr/>
            </p:nvSpPr>
            <p:spPr>
              <a:xfrm>
                <a:off x="1032855" y="6396703"/>
                <a:ext cx="269306" cy="153888"/>
              </a:xfrm>
              <a:prstGeom prst="rect">
                <a:avLst/>
              </a:prstGeom>
            </p:spPr>
            <p:txBody>
              <a:bodyPr wrap="none" lIns="0" tIns="0" rIns="0" bIns="0">
                <a:spAutoFit/>
              </a:bodyPr>
              <a:lstStyle/>
              <a:p>
                <a:pPr algn="ctr"/>
                <a:r>
                  <a:rPr lang="ja-JP" altLang="en-US" sz="500" dirty="0"/>
                  <a:t>ブラック色</a:t>
                </a:r>
                <a:endParaRPr lang="en-US" altLang="ja-JP" sz="500" dirty="0"/>
              </a:p>
              <a:p>
                <a:pPr algn="ctr"/>
                <a:r>
                  <a:rPr lang="ja-JP" altLang="en-US" sz="500" dirty="0"/>
                  <a:t>（塗装）</a:t>
                </a:r>
              </a:p>
            </p:txBody>
          </p:sp>
          <p:grpSp>
            <p:nvGrpSpPr>
              <p:cNvPr id="1071" name="グループ化 1070">
                <a:extLst>
                  <a:ext uri="{FF2B5EF4-FFF2-40B4-BE49-F238E27FC236}">
                    <a16:creationId xmlns:a16="http://schemas.microsoft.com/office/drawing/2014/main" id="{B83DDF44-A346-AE74-D1FB-3B70ABD747F6}"/>
                  </a:ext>
                </a:extLst>
              </p:cNvPr>
              <p:cNvGrpSpPr/>
              <p:nvPr/>
            </p:nvGrpSpPr>
            <p:grpSpPr>
              <a:xfrm>
                <a:off x="1004685" y="5833764"/>
                <a:ext cx="318179" cy="552157"/>
                <a:chOff x="993719" y="5833764"/>
                <a:chExt cx="318179" cy="552157"/>
              </a:xfrm>
            </p:grpSpPr>
            <p:pic>
              <p:nvPicPr>
                <p:cNvPr id="1072" name="図 1071">
                  <a:extLst>
                    <a:ext uri="{FF2B5EF4-FFF2-40B4-BE49-F238E27FC236}">
                      <a16:creationId xmlns:a16="http://schemas.microsoft.com/office/drawing/2014/main" id="{0D4EDA7B-C155-0843-CD1E-3033E771803F}"/>
                    </a:ext>
                  </a:extLst>
                </p:cNvPr>
                <p:cNvPicPr>
                  <a:picLocks noChangeAspect="1"/>
                </p:cNvPicPr>
                <p:nvPr/>
              </p:nvPicPr>
              <p:blipFill>
                <a:blip r:embed="rId42"/>
                <a:stretch>
                  <a:fillRect/>
                </a:stretch>
              </p:blipFill>
              <p:spPr>
                <a:xfrm>
                  <a:off x="993719" y="5833764"/>
                  <a:ext cx="318179" cy="311312"/>
                </a:xfrm>
                <a:prstGeom prst="rect">
                  <a:avLst/>
                </a:prstGeom>
              </p:spPr>
            </p:pic>
            <p:pic>
              <p:nvPicPr>
                <p:cNvPr id="1073" name="図 1072">
                  <a:extLst>
                    <a:ext uri="{FF2B5EF4-FFF2-40B4-BE49-F238E27FC236}">
                      <a16:creationId xmlns:a16="http://schemas.microsoft.com/office/drawing/2014/main" id="{30F957E2-4167-381B-0E71-5C40E92D941E}"/>
                    </a:ext>
                  </a:extLst>
                </p:cNvPr>
                <p:cNvPicPr>
                  <a:picLocks noChangeAspect="1"/>
                </p:cNvPicPr>
                <p:nvPr/>
              </p:nvPicPr>
              <p:blipFill>
                <a:blip r:embed="rId43"/>
                <a:stretch>
                  <a:fillRect/>
                </a:stretch>
              </p:blipFill>
              <p:spPr>
                <a:xfrm>
                  <a:off x="1018157" y="6208207"/>
                  <a:ext cx="269306" cy="177714"/>
                </a:xfrm>
                <a:prstGeom prst="rect">
                  <a:avLst/>
                </a:prstGeom>
              </p:spPr>
            </p:pic>
          </p:grpSp>
        </p:grpSp>
      </p:grpSp>
      <p:grpSp>
        <p:nvGrpSpPr>
          <p:cNvPr id="236" name="グループ化 235">
            <a:extLst>
              <a:ext uri="{FF2B5EF4-FFF2-40B4-BE49-F238E27FC236}">
                <a16:creationId xmlns:a16="http://schemas.microsoft.com/office/drawing/2014/main" id="{124D7F36-08EB-02D8-FD83-FBAB0608A300}"/>
              </a:ext>
            </a:extLst>
          </p:cNvPr>
          <p:cNvGrpSpPr/>
          <p:nvPr/>
        </p:nvGrpSpPr>
        <p:grpSpPr>
          <a:xfrm>
            <a:off x="8227274" y="3717104"/>
            <a:ext cx="1540800" cy="936000"/>
            <a:chOff x="8227274" y="3717104"/>
            <a:chExt cx="1540800" cy="936000"/>
          </a:xfrm>
        </p:grpSpPr>
        <p:grpSp>
          <p:nvGrpSpPr>
            <p:cNvPr id="72" name="グループ化 71">
              <a:extLst>
                <a:ext uri="{FF2B5EF4-FFF2-40B4-BE49-F238E27FC236}">
                  <a16:creationId xmlns:a16="http://schemas.microsoft.com/office/drawing/2014/main" id="{67E610E9-F5B6-0420-3A2F-8FA4A8D5ACB4}"/>
                </a:ext>
              </a:extLst>
            </p:cNvPr>
            <p:cNvGrpSpPr/>
            <p:nvPr/>
          </p:nvGrpSpPr>
          <p:grpSpPr>
            <a:xfrm>
              <a:off x="8227274" y="3717104"/>
              <a:ext cx="1540800" cy="936000"/>
              <a:chOff x="6627074" y="3902973"/>
              <a:chExt cx="1540800" cy="936000"/>
            </a:xfrm>
          </p:grpSpPr>
          <p:grpSp>
            <p:nvGrpSpPr>
              <p:cNvPr id="73" name="グループ化 72">
                <a:extLst>
                  <a:ext uri="{FF2B5EF4-FFF2-40B4-BE49-F238E27FC236}">
                    <a16:creationId xmlns:a16="http://schemas.microsoft.com/office/drawing/2014/main" id="{10263697-74CE-3237-CD55-AA4846319B7A}"/>
                  </a:ext>
                </a:extLst>
              </p:cNvPr>
              <p:cNvGrpSpPr/>
              <p:nvPr/>
            </p:nvGrpSpPr>
            <p:grpSpPr>
              <a:xfrm>
                <a:off x="6627074" y="3902973"/>
                <a:ext cx="1540800" cy="936000"/>
                <a:chOff x="-1711469" y="7075814"/>
                <a:chExt cx="1540800" cy="936000"/>
              </a:xfrm>
            </p:grpSpPr>
            <p:sp>
              <p:nvSpPr>
                <p:cNvPr id="1027" name="Rectangle 84">
                  <a:extLst>
                    <a:ext uri="{FF2B5EF4-FFF2-40B4-BE49-F238E27FC236}">
                      <a16:creationId xmlns:a16="http://schemas.microsoft.com/office/drawing/2014/main" id="{CF7B5BE4-5FA4-7CD0-1871-169D8D930F96}"/>
                    </a:ext>
                  </a:extLst>
                </p:cNvPr>
                <p:cNvSpPr>
                  <a:spLocks noChangeArrowheads="1"/>
                </p:cNvSpPr>
                <p:nvPr/>
              </p:nvSpPr>
              <p:spPr bwMode="auto">
                <a:xfrm>
                  <a:off x="-1711469" y="7075815"/>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　　　開き戸　ソフトクローズ</a:t>
                  </a:r>
                </a:p>
              </p:txBody>
            </p:sp>
            <p:sp>
              <p:nvSpPr>
                <p:cNvPr id="1029" name="Rectangle 14">
                  <a:extLst>
                    <a:ext uri="{FF2B5EF4-FFF2-40B4-BE49-F238E27FC236}">
                      <a16:creationId xmlns:a16="http://schemas.microsoft.com/office/drawing/2014/main" id="{EE94B144-BE2E-EAB4-1434-ED24C2B45969}"/>
                    </a:ext>
                  </a:extLst>
                </p:cNvPr>
                <p:cNvSpPr>
                  <a:spLocks noChangeArrowheads="1"/>
                </p:cNvSpPr>
                <p:nvPr/>
              </p:nvSpPr>
              <p:spPr bwMode="auto">
                <a:xfrm>
                  <a:off x="-1711469" y="7075814"/>
                  <a:ext cx="1540800" cy="936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sp>
            <p:nvSpPr>
              <p:cNvPr id="115" name="正方形/長方形 114">
                <a:extLst>
                  <a:ext uri="{FF2B5EF4-FFF2-40B4-BE49-F238E27FC236}">
                    <a16:creationId xmlns:a16="http://schemas.microsoft.com/office/drawing/2014/main" id="{606592AA-73E4-8549-7394-AF06211DAAD3}"/>
                  </a:ext>
                </a:extLst>
              </p:cNvPr>
              <p:cNvSpPr/>
              <p:nvPr/>
            </p:nvSpPr>
            <p:spPr>
              <a:xfrm>
                <a:off x="6647359" y="4091972"/>
                <a:ext cx="1520515" cy="92333"/>
              </a:xfrm>
              <a:prstGeom prst="rect">
                <a:avLst/>
              </a:prstGeom>
            </p:spPr>
            <p:txBody>
              <a:bodyPr wrap="square" lIns="0" tIns="0" rIns="0" bIns="0">
                <a:spAutoFit/>
              </a:bodyPr>
              <a:lstStyle/>
              <a:p>
                <a:pPr algn="ctr"/>
                <a:r>
                  <a:rPr lang="ja-JP" altLang="en-US" sz="600" b="1" dirty="0"/>
                  <a:t>扉をやさしく静かな音で閉める機構です。</a:t>
                </a:r>
              </a:p>
            </p:txBody>
          </p:sp>
        </p:grpSp>
        <p:pic>
          <p:nvPicPr>
            <p:cNvPr id="1077" name="図 1076">
              <a:extLst>
                <a:ext uri="{FF2B5EF4-FFF2-40B4-BE49-F238E27FC236}">
                  <a16:creationId xmlns:a16="http://schemas.microsoft.com/office/drawing/2014/main" id="{F92BE0B5-15C0-FB8D-0D56-4132812C16EA}"/>
                </a:ext>
              </a:extLst>
            </p:cNvPr>
            <p:cNvPicPr>
              <a:picLocks noChangeAspect="1"/>
            </p:cNvPicPr>
            <p:nvPr/>
          </p:nvPicPr>
          <p:blipFill>
            <a:blip r:embed="rId45"/>
            <a:stretch>
              <a:fillRect/>
            </a:stretch>
          </p:blipFill>
          <p:spPr>
            <a:xfrm>
              <a:off x="8267002" y="3717191"/>
              <a:ext cx="241997" cy="141908"/>
            </a:xfrm>
            <a:prstGeom prst="rect">
              <a:avLst/>
            </a:prstGeom>
          </p:spPr>
        </p:pic>
        <p:grpSp>
          <p:nvGrpSpPr>
            <p:cNvPr id="162" name="グループ化 161">
              <a:extLst>
                <a:ext uri="{FF2B5EF4-FFF2-40B4-BE49-F238E27FC236}">
                  <a16:creationId xmlns:a16="http://schemas.microsoft.com/office/drawing/2014/main" id="{97CA409B-F43B-212E-3E6C-57971E38B64B}"/>
                </a:ext>
              </a:extLst>
            </p:cNvPr>
            <p:cNvGrpSpPr/>
            <p:nvPr/>
          </p:nvGrpSpPr>
          <p:grpSpPr>
            <a:xfrm>
              <a:off x="8294158" y="4098274"/>
              <a:ext cx="1386417" cy="419881"/>
              <a:chOff x="8294158" y="4098274"/>
              <a:chExt cx="1386417" cy="419881"/>
            </a:xfrm>
          </p:grpSpPr>
          <p:grpSp>
            <p:nvGrpSpPr>
              <p:cNvPr id="161" name="グループ化 160">
                <a:extLst>
                  <a:ext uri="{FF2B5EF4-FFF2-40B4-BE49-F238E27FC236}">
                    <a16:creationId xmlns:a16="http://schemas.microsoft.com/office/drawing/2014/main" id="{9314EF26-FD53-5006-EF57-FA2D574AB5AA}"/>
                  </a:ext>
                </a:extLst>
              </p:cNvPr>
              <p:cNvGrpSpPr/>
              <p:nvPr/>
            </p:nvGrpSpPr>
            <p:grpSpPr>
              <a:xfrm>
                <a:off x="8294158" y="4104746"/>
                <a:ext cx="460845" cy="413409"/>
                <a:chOff x="8294158" y="4104746"/>
                <a:chExt cx="460845" cy="413409"/>
              </a:xfrm>
            </p:grpSpPr>
            <p:pic>
              <p:nvPicPr>
                <p:cNvPr id="1086" name="図 1085">
                  <a:extLst>
                    <a:ext uri="{FF2B5EF4-FFF2-40B4-BE49-F238E27FC236}">
                      <a16:creationId xmlns:a16="http://schemas.microsoft.com/office/drawing/2014/main" id="{CEE7AF0D-39C3-C5CA-C0AB-1BD265950D62}"/>
                    </a:ext>
                  </a:extLst>
                </p:cNvPr>
                <p:cNvPicPr>
                  <a:picLocks noChangeAspect="1"/>
                </p:cNvPicPr>
                <p:nvPr/>
              </p:nvPicPr>
              <p:blipFill>
                <a:blip r:embed="rId46"/>
                <a:srcRect l="14350" t="29959" r="25302" b="33106"/>
                <a:stretch>
                  <a:fillRect/>
                </a:stretch>
              </p:blipFill>
              <p:spPr>
                <a:xfrm>
                  <a:off x="8294158" y="4104746"/>
                  <a:ext cx="460845" cy="187704"/>
                </a:xfrm>
                <a:prstGeom prst="rect">
                  <a:avLst/>
                </a:prstGeom>
              </p:spPr>
            </p:pic>
            <p:sp>
              <p:nvSpPr>
                <p:cNvPr id="145" name="正方形/長方形 144">
                  <a:extLst>
                    <a:ext uri="{FF2B5EF4-FFF2-40B4-BE49-F238E27FC236}">
                      <a16:creationId xmlns:a16="http://schemas.microsoft.com/office/drawing/2014/main" id="{70F43BAD-3CD7-7724-AD49-7BA8848CF998}"/>
                    </a:ext>
                  </a:extLst>
                </p:cNvPr>
                <p:cNvSpPr/>
                <p:nvPr/>
              </p:nvSpPr>
              <p:spPr>
                <a:xfrm>
                  <a:off x="8369537" y="4364267"/>
                  <a:ext cx="278923" cy="153888"/>
                </a:xfrm>
                <a:prstGeom prst="rect">
                  <a:avLst/>
                </a:prstGeom>
              </p:spPr>
              <p:txBody>
                <a:bodyPr wrap="none" lIns="0" tIns="0" rIns="0" bIns="0">
                  <a:spAutoFit/>
                </a:bodyPr>
                <a:lstStyle/>
                <a:p>
                  <a:pPr algn="ctr"/>
                  <a:r>
                    <a:rPr lang="ja-JP" altLang="en-US" sz="500" dirty="0"/>
                    <a:t>ホワイト色</a:t>
                  </a:r>
                  <a:endParaRPr lang="en-US" altLang="ja-JP" sz="500" dirty="0"/>
                </a:p>
                <a:p>
                  <a:pPr algn="ctr"/>
                  <a:r>
                    <a:rPr lang="ja-JP" altLang="en-US" sz="500" dirty="0"/>
                    <a:t>（</a:t>
                  </a:r>
                  <a:r>
                    <a:rPr lang="en-US" altLang="ja-JP" sz="500" dirty="0"/>
                    <a:t>WN</a:t>
                  </a:r>
                  <a:r>
                    <a:rPr lang="ja-JP" altLang="en-US" sz="500" dirty="0"/>
                    <a:t>色）</a:t>
                  </a:r>
                </a:p>
              </p:txBody>
            </p:sp>
          </p:grpSp>
          <p:grpSp>
            <p:nvGrpSpPr>
              <p:cNvPr id="160" name="グループ化 159">
                <a:extLst>
                  <a:ext uri="{FF2B5EF4-FFF2-40B4-BE49-F238E27FC236}">
                    <a16:creationId xmlns:a16="http://schemas.microsoft.com/office/drawing/2014/main" id="{5101082A-D05C-8FEC-8E54-EE9BA0314BEA}"/>
                  </a:ext>
                </a:extLst>
              </p:cNvPr>
              <p:cNvGrpSpPr/>
              <p:nvPr/>
            </p:nvGrpSpPr>
            <p:grpSpPr>
              <a:xfrm>
                <a:off x="8774420" y="4098274"/>
                <a:ext cx="440132" cy="419881"/>
                <a:chOff x="8774420" y="4098274"/>
                <a:chExt cx="440132" cy="419881"/>
              </a:xfrm>
            </p:grpSpPr>
            <p:pic>
              <p:nvPicPr>
                <p:cNvPr id="1084" name="図 1083">
                  <a:extLst>
                    <a:ext uri="{FF2B5EF4-FFF2-40B4-BE49-F238E27FC236}">
                      <a16:creationId xmlns:a16="http://schemas.microsoft.com/office/drawing/2014/main" id="{A3C22F8F-0B25-B6E6-34D9-12A7290C9B43}"/>
                    </a:ext>
                  </a:extLst>
                </p:cNvPr>
                <p:cNvPicPr>
                  <a:picLocks noChangeAspect="1"/>
                </p:cNvPicPr>
                <p:nvPr/>
              </p:nvPicPr>
              <p:blipFill>
                <a:blip r:embed="rId47"/>
                <a:srcRect l="16271" t="29170" r="26094" b="34913"/>
                <a:stretch>
                  <a:fillRect/>
                </a:stretch>
              </p:blipFill>
              <p:spPr>
                <a:xfrm>
                  <a:off x="8774420" y="4098274"/>
                  <a:ext cx="440132" cy="182525"/>
                </a:xfrm>
                <a:prstGeom prst="rect">
                  <a:avLst/>
                </a:prstGeom>
              </p:spPr>
            </p:pic>
            <p:sp>
              <p:nvSpPr>
                <p:cNvPr id="149" name="正方形/長方形 148">
                  <a:extLst>
                    <a:ext uri="{FF2B5EF4-FFF2-40B4-BE49-F238E27FC236}">
                      <a16:creationId xmlns:a16="http://schemas.microsoft.com/office/drawing/2014/main" id="{58563266-5ED9-AEDE-3791-4A7F1965ADA7}"/>
                    </a:ext>
                  </a:extLst>
                </p:cNvPr>
                <p:cNvSpPr/>
                <p:nvPr/>
              </p:nvSpPr>
              <p:spPr>
                <a:xfrm>
                  <a:off x="8859988" y="4364267"/>
                  <a:ext cx="242054" cy="153888"/>
                </a:xfrm>
                <a:prstGeom prst="rect">
                  <a:avLst/>
                </a:prstGeom>
              </p:spPr>
              <p:txBody>
                <a:bodyPr wrap="none" lIns="0" tIns="0" rIns="0" bIns="0">
                  <a:spAutoFit/>
                </a:bodyPr>
                <a:lstStyle/>
                <a:p>
                  <a:pPr algn="ctr"/>
                  <a:r>
                    <a:rPr lang="ja-JP" altLang="en-US" sz="500" dirty="0"/>
                    <a:t>グレー色</a:t>
                  </a:r>
                  <a:endParaRPr lang="en-US" altLang="ja-JP" sz="500" dirty="0"/>
                </a:p>
                <a:p>
                  <a:pPr algn="ctr"/>
                  <a:r>
                    <a:rPr lang="ja-JP" altLang="en-US" sz="500" dirty="0"/>
                    <a:t>（</a:t>
                  </a:r>
                  <a:r>
                    <a:rPr lang="en-US" altLang="ja-JP" sz="500" dirty="0"/>
                    <a:t>WN</a:t>
                  </a:r>
                  <a:r>
                    <a:rPr lang="ja-JP" altLang="en-US" sz="500" dirty="0"/>
                    <a:t>色）</a:t>
                  </a:r>
                </a:p>
              </p:txBody>
            </p:sp>
          </p:grpSp>
          <p:grpSp>
            <p:nvGrpSpPr>
              <p:cNvPr id="158" name="グループ化 157">
                <a:extLst>
                  <a:ext uri="{FF2B5EF4-FFF2-40B4-BE49-F238E27FC236}">
                    <a16:creationId xmlns:a16="http://schemas.microsoft.com/office/drawing/2014/main" id="{FC7661DD-A9EC-011E-6D13-439D4CF3CA66}"/>
                  </a:ext>
                </a:extLst>
              </p:cNvPr>
              <p:cNvGrpSpPr/>
              <p:nvPr/>
            </p:nvGrpSpPr>
            <p:grpSpPr>
              <a:xfrm>
                <a:off x="9235264" y="4115102"/>
                <a:ext cx="445311" cy="403053"/>
                <a:chOff x="9235264" y="4115102"/>
                <a:chExt cx="445311" cy="403053"/>
              </a:xfrm>
            </p:grpSpPr>
            <p:pic>
              <p:nvPicPr>
                <p:cNvPr id="133" name="図 132">
                  <a:extLst>
                    <a:ext uri="{FF2B5EF4-FFF2-40B4-BE49-F238E27FC236}">
                      <a16:creationId xmlns:a16="http://schemas.microsoft.com/office/drawing/2014/main" id="{D83C1812-3C43-C485-B7FB-1FFE826159F0}"/>
                    </a:ext>
                  </a:extLst>
                </p:cNvPr>
                <p:cNvPicPr>
                  <a:picLocks noChangeAspect="1"/>
                </p:cNvPicPr>
                <p:nvPr/>
              </p:nvPicPr>
              <p:blipFill>
                <a:blip r:embed="rId48"/>
                <a:srcRect l="14693" t="32482" r="26993" b="33895"/>
                <a:stretch>
                  <a:fillRect/>
                </a:stretch>
              </p:blipFill>
              <p:spPr>
                <a:xfrm>
                  <a:off x="9235264" y="4115102"/>
                  <a:ext cx="445311" cy="170876"/>
                </a:xfrm>
                <a:prstGeom prst="rect">
                  <a:avLst/>
                </a:prstGeom>
              </p:spPr>
            </p:pic>
            <p:sp>
              <p:nvSpPr>
                <p:cNvPr id="150" name="正方形/長方形 149">
                  <a:extLst>
                    <a:ext uri="{FF2B5EF4-FFF2-40B4-BE49-F238E27FC236}">
                      <a16:creationId xmlns:a16="http://schemas.microsoft.com/office/drawing/2014/main" id="{F98E363D-8DDC-3C69-D29F-7CFDB4A47792}"/>
                    </a:ext>
                  </a:extLst>
                </p:cNvPr>
                <p:cNvSpPr/>
                <p:nvPr/>
              </p:nvSpPr>
              <p:spPr>
                <a:xfrm>
                  <a:off x="9310909" y="4364267"/>
                  <a:ext cx="269306" cy="153888"/>
                </a:xfrm>
                <a:prstGeom prst="rect">
                  <a:avLst/>
                </a:prstGeom>
              </p:spPr>
              <p:txBody>
                <a:bodyPr wrap="none" lIns="0" tIns="0" rIns="0" bIns="0">
                  <a:spAutoFit/>
                </a:bodyPr>
                <a:lstStyle/>
                <a:p>
                  <a:pPr algn="ctr"/>
                  <a:r>
                    <a:rPr lang="ja-JP" altLang="en-US" sz="500" dirty="0"/>
                    <a:t>ブラック色</a:t>
                  </a:r>
                  <a:endParaRPr lang="en-US" altLang="ja-JP" sz="500" dirty="0"/>
                </a:p>
                <a:p>
                  <a:pPr algn="ctr"/>
                  <a:r>
                    <a:rPr lang="ja-JP" altLang="en-US" sz="500" dirty="0"/>
                    <a:t>（</a:t>
                  </a:r>
                  <a:r>
                    <a:rPr lang="en-US" altLang="ja-JP" sz="500" dirty="0"/>
                    <a:t>WN</a:t>
                  </a:r>
                  <a:r>
                    <a:rPr lang="ja-JP" altLang="en-US" sz="500" dirty="0"/>
                    <a:t>色）</a:t>
                  </a:r>
                </a:p>
              </p:txBody>
            </p:sp>
          </p:grpSp>
        </p:grpSp>
      </p:grpSp>
      <p:grpSp>
        <p:nvGrpSpPr>
          <p:cNvPr id="237" name="グループ化 236">
            <a:extLst>
              <a:ext uri="{FF2B5EF4-FFF2-40B4-BE49-F238E27FC236}">
                <a16:creationId xmlns:a16="http://schemas.microsoft.com/office/drawing/2014/main" id="{205E9835-9EF5-CF39-447B-EED5F09E567D}"/>
              </a:ext>
            </a:extLst>
          </p:cNvPr>
          <p:cNvGrpSpPr/>
          <p:nvPr/>
        </p:nvGrpSpPr>
        <p:grpSpPr>
          <a:xfrm>
            <a:off x="8223565" y="4722962"/>
            <a:ext cx="1540800" cy="1944000"/>
            <a:chOff x="8223565" y="4722962"/>
            <a:chExt cx="1540800" cy="1944000"/>
          </a:xfrm>
        </p:grpSpPr>
        <p:grpSp>
          <p:nvGrpSpPr>
            <p:cNvPr id="1031" name="グループ化 1030">
              <a:extLst>
                <a:ext uri="{FF2B5EF4-FFF2-40B4-BE49-F238E27FC236}">
                  <a16:creationId xmlns:a16="http://schemas.microsoft.com/office/drawing/2014/main" id="{91472130-3A77-3198-4296-05E5FD19DFDF}"/>
                </a:ext>
              </a:extLst>
            </p:cNvPr>
            <p:cNvGrpSpPr/>
            <p:nvPr/>
          </p:nvGrpSpPr>
          <p:grpSpPr>
            <a:xfrm>
              <a:off x="8223565" y="4722962"/>
              <a:ext cx="1540800" cy="1944000"/>
              <a:chOff x="8223565" y="4722962"/>
              <a:chExt cx="1540800" cy="1944000"/>
            </a:xfrm>
          </p:grpSpPr>
          <p:grpSp>
            <p:nvGrpSpPr>
              <p:cNvPr id="1035" name="グループ化 1034">
                <a:extLst>
                  <a:ext uri="{FF2B5EF4-FFF2-40B4-BE49-F238E27FC236}">
                    <a16:creationId xmlns:a16="http://schemas.microsoft.com/office/drawing/2014/main" id="{5826FEB8-3BFF-0BF8-0272-120BDB6F15E5}"/>
                  </a:ext>
                </a:extLst>
              </p:cNvPr>
              <p:cNvGrpSpPr/>
              <p:nvPr/>
            </p:nvGrpSpPr>
            <p:grpSpPr>
              <a:xfrm>
                <a:off x="8223565" y="4722962"/>
                <a:ext cx="1540800" cy="1944000"/>
                <a:chOff x="6623365" y="4911357"/>
                <a:chExt cx="1540800" cy="1944000"/>
              </a:xfrm>
            </p:grpSpPr>
            <p:grpSp>
              <p:nvGrpSpPr>
                <p:cNvPr id="1044" name="グループ化 1043">
                  <a:extLst>
                    <a:ext uri="{FF2B5EF4-FFF2-40B4-BE49-F238E27FC236}">
                      <a16:creationId xmlns:a16="http://schemas.microsoft.com/office/drawing/2014/main" id="{3CF2B148-8B15-0A91-0B76-A82BA098E8C1}"/>
                    </a:ext>
                  </a:extLst>
                </p:cNvPr>
                <p:cNvGrpSpPr/>
                <p:nvPr/>
              </p:nvGrpSpPr>
              <p:grpSpPr>
                <a:xfrm>
                  <a:off x="6623365" y="4911357"/>
                  <a:ext cx="1540800" cy="1944000"/>
                  <a:chOff x="-5321011" y="729989"/>
                  <a:chExt cx="1541874" cy="1943616"/>
                </a:xfrm>
              </p:grpSpPr>
              <p:sp>
                <p:nvSpPr>
                  <p:cNvPr id="1046" name="Rectangle 84">
                    <a:extLst>
                      <a:ext uri="{FF2B5EF4-FFF2-40B4-BE49-F238E27FC236}">
                        <a16:creationId xmlns:a16="http://schemas.microsoft.com/office/drawing/2014/main" id="{295E7350-BBFC-DC14-664E-2F06A924288A}"/>
                      </a:ext>
                    </a:extLst>
                  </p:cNvPr>
                  <p:cNvSpPr>
                    <a:spLocks noChangeArrowheads="1"/>
                  </p:cNvSpPr>
                  <p:nvPr/>
                </p:nvSpPr>
                <p:spPr bwMode="auto">
                  <a:xfrm>
                    <a:off x="-5321011" y="729989"/>
                    <a:ext cx="1540800" cy="125412"/>
                  </a:xfrm>
                  <a:prstGeom prst="rect">
                    <a:avLst/>
                  </a:prstGeom>
                  <a:solidFill>
                    <a:srgbClr val="4D4D4D"/>
                  </a:solidFill>
                  <a:ln w="6350">
                    <a:solidFill>
                      <a:srgbClr val="4D4D4D"/>
                    </a:solidFill>
                    <a:miter lim="800000"/>
                    <a:headEnd/>
                    <a:tailEnd/>
                  </a:ln>
                </p:spPr>
                <p:txBody>
                  <a:bodyPr lIns="91427" tIns="0" rIns="91427" bIns="0" anchor="ctr"/>
                  <a:lstStyle/>
                  <a:p>
                    <a:pPr>
                      <a:spcBef>
                        <a:spcPct val="50000"/>
                      </a:spcBef>
                    </a:pPr>
                    <a:r>
                      <a:rPr lang="ja-JP" altLang="en-US" sz="800" dirty="0">
                        <a:solidFill>
                          <a:prstClr val="white"/>
                        </a:solidFill>
                        <a:latin typeface="ＭＳ Ｐゴシック" pitchFamily="50" charset="-128"/>
                      </a:rPr>
                      <a:t>　　　開き戸　ソフトクローズ</a:t>
                    </a:r>
                    <a:endParaRPr lang="ja-JP" altLang="en-US" sz="600" dirty="0">
                      <a:solidFill>
                        <a:prstClr val="white"/>
                      </a:solidFill>
                      <a:latin typeface="ＭＳ Ｐゴシック" pitchFamily="50" charset="-128"/>
                    </a:endParaRPr>
                  </a:p>
                </p:txBody>
              </p:sp>
              <p:sp>
                <p:nvSpPr>
                  <p:cNvPr id="1047" name="Rectangle 14">
                    <a:extLst>
                      <a:ext uri="{FF2B5EF4-FFF2-40B4-BE49-F238E27FC236}">
                        <a16:creationId xmlns:a16="http://schemas.microsoft.com/office/drawing/2014/main" id="{0AFECF05-6CB1-4C30-1265-506EBA5F9950}"/>
                      </a:ext>
                    </a:extLst>
                  </p:cNvPr>
                  <p:cNvSpPr>
                    <a:spLocks noChangeArrowheads="1"/>
                  </p:cNvSpPr>
                  <p:nvPr/>
                </p:nvSpPr>
                <p:spPr bwMode="auto">
                  <a:xfrm>
                    <a:off x="-5319937" y="729989"/>
                    <a:ext cx="1540800" cy="1943616"/>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solidFill>
                        <a:prstClr val="black"/>
                      </a:solidFill>
                    </a:endParaRPr>
                  </a:p>
                </p:txBody>
              </p:sp>
            </p:grpSp>
            <p:sp>
              <p:nvSpPr>
                <p:cNvPr id="1045" name="正方形/長方形 1044">
                  <a:extLst>
                    <a:ext uri="{FF2B5EF4-FFF2-40B4-BE49-F238E27FC236}">
                      <a16:creationId xmlns:a16="http://schemas.microsoft.com/office/drawing/2014/main" id="{E2F1996E-F2E5-3208-88DA-3AB873423B6A}"/>
                    </a:ext>
                  </a:extLst>
                </p:cNvPr>
                <p:cNvSpPr/>
                <p:nvPr/>
              </p:nvSpPr>
              <p:spPr>
                <a:xfrm>
                  <a:off x="6637090" y="5114257"/>
                  <a:ext cx="1520515" cy="215444"/>
                </a:xfrm>
                <a:prstGeom prst="rect">
                  <a:avLst/>
                </a:prstGeom>
              </p:spPr>
              <p:txBody>
                <a:bodyPr wrap="square" lIns="0" tIns="0" rIns="0" bIns="0">
                  <a:spAutoFit/>
                </a:bodyPr>
                <a:lstStyle/>
                <a:p>
                  <a:pPr algn="ctr"/>
                  <a:r>
                    <a:rPr lang="ja-JP" altLang="en-US" sz="700" b="1" dirty="0"/>
                    <a:t>扉をやさしく静かな音で</a:t>
                  </a:r>
                  <a:endParaRPr lang="en-US" altLang="ja-JP" sz="700" b="1" dirty="0"/>
                </a:p>
                <a:p>
                  <a:pPr algn="ctr"/>
                  <a:r>
                    <a:rPr lang="ja-JP" altLang="en-US" sz="700" b="1" dirty="0"/>
                    <a:t>閉める機構です。</a:t>
                  </a:r>
                </a:p>
              </p:txBody>
            </p:sp>
          </p:grpSp>
          <p:pic>
            <p:nvPicPr>
              <p:cNvPr id="1036" name="図 1035">
                <a:extLst>
                  <a:ext uri="{FF2B5EF4-FFF2-40B4-BE49-F238E27FC236}">
                    <a16:creationId xmlns:a16="http://schemas.microsoft.com/office/drawing/2014/main" id="{75EAEC4B-6DDE-5EF6-F79E-57E205CCBAFB}"/>
                  </a:ext>
                </a:extLst>
              </p:cNvPr>
              <p:cNvPicPr>
                <a:picLocks noChangeAspect="1"/>
              </p:cNvPicPr>
              <p:nvPr/>
            </p:nvPicPr>
            <p:blipFill>
              <a:blip r:embed="rId49"/>
              <a:srcRect l="897" t="7089" r="6249" b="1299"/>
              <a:stretch>
                <a:fillRect/>
              </a:stretch>
            </p:blipFill>
            <p:spPr>
              <a:xfrm>
                <a:off x="8312514" y="5177756"/>
                <a:ext cx="1368061" cy="1018059"/>
              </a:xfrm>
              <a:prstGeom prst="rect">
                <a:avLst/>
              </a:prstGeom>
            </p:spPr>
          </p:pic>
          <p:sp>
            <p:nvSpPr>
              <p:cNvPr id="1039" name="円/楕円 194">
                <a:extLst>
                  <a:ext uri="{FF2B5EF4-FFF2-40B4-BE49-F238E27FC236}">
                    <a16:creationId xmlns:a16="http://schemas.microsoft.com/office/drawing/2014/main" id="{07E0B3E4-B074-CA3F-67EC-C1360AA32B38}"/>
                  </a:ext>
                </a:extLst>
              </p:cNvPr>
              <p:cNvSpPr/>
              <p:nvPr/>
            </p:nvSpPr>
            <p:spPr>
              <a:xfrm>
                <a:off x="8694719" y="5386445"/>
                <a:ext cx="512781" cy="512781"/>
              </a:xfrm>
              <a:prstGeom prst="ellipse">
                <a:avLst/>
              </a:prstGeom>
              <a:noFill/>
              <a:ln w="952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78" name="図 1077">
              <a:extLst>
                <a:ext uri="{FF2B5EF4-FFF2-40B4-BE49-F238E27FC236}">
                  <a16:creationId xmlns:a16="http://schemas.microsoft.com/office/drawing/2014/main" id="{34182413-EACC-A2F8-7150-DC1DD01E5D58}"/>
                </a:ext>
              </a:extLst>
            </p:cNvPr>
            <p:cNvPicPr>
              <a:picLocks noChangeAspect="1"/>
            </p:cNvPicPr>
            <p:nvPr/>
          </p:nvPicPr>
          <p:blipFill>
            <a:blip r:embed="rId45"/>
            <a:stretch>
              <a:fillRect/>
            </a:stretch>
          </p:blipFill>
          <p:spPr>
            <a:xfrm>
              <a:off x="8267002" y="4725801"/>
              <a:ext cx="241997" cy="141908"/>
            </a:xfrm>
            <a:prstGeom prst="rect">
              <a:avLst/>
            </a:prstGeom>
          </p:spPr>
        </p:pic>
        <p:grpSp>
          <p:nvGrpSpPr>
            <p:cNvPr id="163" name="グループ化 162">
              <a:extLst>
                <a:ext uri="{FF2B5EF4-FFF2-40B4-BE49-F238E27FC236}">
                  <a16:creationId xmlns:a16="http://schemas.microsoft.com/office/drawing/2014/main" id="{F671A6D0-D2FA-C47D-41D1-918D77C44805}"/>
                </a:ext>
              </a:extLst>
            </p:cNvPr>
            <p:cNvGrpSpPr/>
            <p:nvPr/>
          </p:nvGrpSpPr>
          <p:grpSpPr>
            <a:xfrm>
              <a:off x="8311092" y="6232403"/>
              <a:ext cx="1386417" cy="345268"/>
              <a:chOff x="8294158" y="4098274"/>
              <a:chExt cx="1386417" cy="345268"/>
            </a:xfrm>
          </p:grpSpPr>
          <p:grpSp>
            <p:nvGrpSpPr>
              <p:cNvPr id="164" name="グループ化 163">
                <a:extLst>
                  <a:ext uri="{FF2B5EF4-FFF2-40B4-BE49-F238E27FC236}">
                    <a16:creationId xmlns:a16="http://schemas.microsoft.com/office/drawing/2014/main" id="{375C8C08-D974-1FAE-E931-6B5F890F4498}"/>
                  </a:ext>
                </a:extLst>
              </p:cNvPr>
              <p:cNvGrpSpPr/>
              <p:nvPr/>
            </p:nvGrpSpPr>
            <p:grpSpPr>
              <a:xfrm>
                <a:off x="8294158" y="4104746"/>
                <a:ext cx="460845" cy="338796"/>
                <a:chOff x="8294158" y="4104746"/>
                <a:chExt cx="460845" cy="338796"/>
              </a:xfrm>
            </p:grpSpPr>
            <p:pic>
              <p:nvPicPr>
                <p:cNvPr id="184" name="図 183">
                  <a:extLst>
                    <a:ext uri="{FF2B5EF4-FFF2-40B4-BE49-F238E27FC236}">
                      <a16:creationId xmlns:a16="http://schemas.microsoft.com/office/drawing/2014/main" id="{995E3A22-CC82-7AA1-4239-10D869BA7EB8}"/>
                    </a:ext>
                  </a:extLst>
                </p:cNvPr>
                <p:cNvPicPr>
                  <a:picLocks noChangeAspect="1"/>
                </p:cNvPicPr>
                <p:nvPr/>
              </p:nvPicPr>
              <p:blipFill>
                <a:blip r:embed="rId46"/>
                <a:srcRect l="14350" t="29959" r="25302" b="33106"/>
                <a:stretch>
                  <a:fillRect/>
                </a:stretch>
              </p:blipFill>
              <p:spPr>
                <a:xfrm>
                  <a:off x="8294158" y="4104746"/>
                  <a:ext cx="460845" cy="187704"/>
                </a:xfrm>
                <a:prstGeom prst="rect">
                  <a:avLst/>
                </a:prstGeom>
              </p:spPr>
            </p:pic>
            <p:sp>
              <p:nvSpPr>
                <p:cNvPr id="185" name="正方形/長方形 184">
                  <a:extLst>
                    <a:ext uri="{FF2B5EF4-FFF2-40B4-BE49-F238E27FC236}">
                      <a16:creationId xmlns:a16="http://schemas.microsoft.com/office/drawing/2014/main" id="{FD79C755-273C-8741-2872-38E30A0037FB}"/>
                    </a:ext>
                  </a:extLst>
                </p:cNvPr>
                <p:cNvSpPr/>
                <p:nvPr/>
              </p:nvSpPr>
              <p:spPr>
                <a:xfrm>
                  <a:off x="8369537" y="4289654"/>
                  <a:ext cx="278923" cy="153888"/>
                </a:xfrm>
                <a:prstGeom prst="rect">
                  <a:avLst/>
                </a:prstGeom>
              </p:spPr>
              <p:txBody>
                <a:bodyPr wrap="none" lIns="0" tIns="0" rIns="0" bIns="0">
                  <a:spAutoFit/>
                </a:bodyPr>
                <a:lstStyle/>
                <a:p>
                  <a:pPr algn="ctr"/>
                  <a:r>
                    <a:rPr lang="ja-JP" altLang="en-US" sz="500" dirty="0"/>
                    <a:t>ホワイト色</a:t>
                  </a:r>
                  <a:endParaRPr lang="en-US" altLang="ja-JP" sz="500" dirty="0"/>
                </a:p>
                <a:p>
                  <a:pPr algn="ctr"/>
                  <a:r>
                    <a:rPr lang="ja-JP" altLang="en-US" sz="500" dirty="0"/>
                    <a:t>（</a:t>
                  </a:r>
                  <a:r>
                    <a:rPr lang="en-US" altLang="ja-JP" sz="500" dirty="0"/>
                    <a:t>WN</a:t>
                  </a:r>
                  <a:r>
                    <a:rPr lang="ja-JP" altLang="en-US" sz="500" dirty="0"/>
                    <a:t>色）</a:t>
                  </a:r>
                </a:p>
              </p:txBody>
            </p:sp>
          </p:grpSp>
          <p:grpSp>
            <p:nvGrpSpPr>
              <p:cNvPr id="165" name="グループ化 164">
                <a:extLst>
                  <a:ext uri="{FF2B5EF4-FFF2-40B4-BE49-F238E27FC236}">
                    <a16:creationId xmlns:a16="http://schemas.microsoft.com/office/drawing/2014/main" id="{DC0E9CCD-E8F9-3229-F33E-3FD8F57462D7}"/>
                  </a:ext>
                </a:extLst>
              </p:cNvPr>
              <p:cNvGrpSpPr/>
              <p:nvPr/>
            </p:nvGrpSpPr>
            <p:grpSpPr>
              <a:xfrm>
                <a:off x="8774420" y="4098274"/>
                <a:ext cx="440132" cy="345268"/>
                <a:chOff x="8774420" y="4098274"/>
                <a:chExt cx="440132" cy="345268"/>
              </a:xfrm>
            </p:grpSpPr>
            <p:pic>
              <p:nvPicPr>
                <p:cNvPr id="169" name="図 168">
                  <a:extLst>
                    <a:ext uri="{FF2B5EF4-FFF2-40B4-BE49-F238E27FC236}">
                      <a16:creationId xmlns:a16="http://schemas.microsoft.com/office/drawing/2014/main" id="{5DCA955C-CCB4-6EE0-0D66-E682F622521A}"/>
                    </a:ext>
                  </a:extLst>
                </p:cNvPr>
                <p:cNvPicPr>
                  <a:picLocks noChangeAspect="1"/>
                </p:cNvPicPr>
                <p:nvPr/>
              </p:nvPicPr>
              <p:blipFill>
                <a:blip r:embed="rId47"/>
                <a:srcRect l="16271" t="29170" r="26094" b="34913"/>
                <a:stretch>
                  <a:fillRect/>
                </a:stretch>
              </p:blipFill>
              <p:spPr>
                <a:xfrm>
                  <a:off x="8774420" y="4098274"/>
                  <a:ext cx="440132" cy="182525"/>
                </a:xfrm>
                <a:prstGeom prst="rect">
                  <a:avLst/>
                </a:prstGeom>
              </p:spPr>
            </p:pic>
            <p:sp>
              <p:nvSpPr>
                <p:cNvPr id="170" name="正方形/長方形 169">
                  <a:extLst>
                    <a:ext uri="{FF2B5EF4-FFF2-40B4-BE49-F238E27FC236}">
                      <a16:creationId xmlns:a16="http://schemas.microsoft.com/office/drawing/2014/main" id="{880C902E-4B5A-F309-7840-B61C28098D23}"/>
                    </a:ext>
                  </a:extLst>
                </p:cNvPr>
                <p:cNvSpPr/>
                <p:nvPr/>
              </p:nvSpPr>
              <p:spPr>
                <a:xfrm>
                  <a:off x="8859988" y="4289654"/>
                  <a:ext cx="242054" cy="153888"/>
                </a:xfrm>
                <a:prstGeom prst="rect">
                  <a:avLst/>
                </a:prstGeom>
              </p:spPr>
              <p:txBody>
                <a:bodyPr wrap="none" lIns="0" tIns="0" rIns="0" bIns="0">
                  <a:spAutoFit/>
                </a:bodyPr>
                <a:lstStyle/>
                <a:p>
                  <a:pPr algn="ctr"/>
                  <a:r>
                    <a:rPr lang="ja-JP" altLang="en-US" sz="500" dirty="0"/>
                    <a:t>グレー色</a:t>
                  </a:r>
                  <a:endParaRPr lang="en-US" altLang="ja-JP" sz="500" dirty="0"/>
                </a:p>
                <a:p>
                  <a:pPr algn="ctr"/>
                  <a:r>
                    <a:rPr lang="ja-JP" altLang="en-US" sz="500" dirty="0"/>
                    <a:t>（</a:t>
                  </a:r>
                  <a:r>
                    <a:rPr lang="en-US" altLang="ja-JP" sz="500" dirty="0"/>
                    <a:t>WN</a:t>
                  </a:r>
                  <a:r>
                    <a:rPr lang="ja-JP" altLang="en-US" sz="500" dirty="0"/>
                    <a:t>色）</a:t>
                  </a:r>
                </a:p>
              </p:txBody>
            </p:sp>
          </p:grpSp>
          <p:grpSp>
            <p:nvGrpSpPr>
              <p:cNvPr id="166" name="グループ化 165">
                <a:extLst>
                  <a:ext uri="{FF2B5EF4-FFF2-40B4-BE49-F238E27FC236}">
                    <a16:creationId xmlns:a16="http://schemas.microsoft.com/office/drawing/2014/main" id="{6BBB232C-D444-DEE2-8D81-8E31E336EF09}"/>
                  </a:ext>
                </a:extLst>
              </p:cNvPr>
              <p:cNvGrpSpPr/>
              <p:nvPr/>
            </p:nvGrpSpPr>
            <p:grpSpPr>
              <a:xfrm>
                <a:off x="9235264" y="4115102"/>
                <a:ext cx="445311" cy="328440"/>
                <a:chOff x="9235264" y="4115102"/>
                <a:chExt cx="445311" cy="328440"/>
              </a:xfrm>
            </p:grpSpPr>
            <p:pic>
              <p:nvPicPr>
                <p:cNvPr id="167" name="図 166">
                  <a:extLst>
                    <a:ext uri="{FF2B5EF4-FFF2-40B4-BE49-F238E27FC236}">
                      <a16:creationId xmlns:a16="http://schemas.microsoft.com/office/drawing/2014/main" id="{2ADBB5C3-14B1-674B-9C80-1F5FCD110AF5}"/>
                    </a:ext>
                  </a:extLst>
                </p:cNvPr>
                <p:cNvPicPr>
                  <a:picLocks noChangeAspect="1"/>
                </p:cNvPicPr>
                <p:nvPr/>
              </p:nvPicPr>
              <p:blipFill>
                <a:blip r:embed="rId48"/>
                <a:srcRect l="14693" t="32482" r="26993" b="33895"/>
                <a:stretch>
                  <a:fillRect/>
                </a:stretch>
              </p:blipFill>
              <p:spPr>
                <a:xfrm>
                  <a:off x="9235264" y="4115102"/>
                  <a:ext cx="445311" cy="170876"/>
                </a:xfrm>
                <a:prstGeom prst="rect">
                  <a:avLst/>
                </a:prstGeom>
              </p:spPr>
            </p:pic>
            <p:sp>
              <p:nvSpPr>
                <p:cNvPr id="168" name="正方形/長方形 167">
                  <a:extLst>
                    <a:ext uri="{FF2B5EF4-FFF2-40B4-BE49-F238E27FC236}">
                      <a16:creationId xmlns:a16="http://schemas.microsoft.com/office/drawing/2014/main" id="{52D4FD5C-6C9D-5AA7-DEC5-F52C4ABE5B74}"/>
                    </a:ext>
                  </a:extLst>
                </p:cNvPr>
                <p:cNvSpPr/>
                <p:nvPr/>
              </p:nvSpPr>
              <p:spPr>
                <a:xfrm>
                  <a:off x="9310909" y="4289654"/>
                  <a:ext cx="269306" cy="153888"/>
                </a:xfrm>
                <a:prstGeom prst="rect">
                  <a:avLst/>
                </a:prstGeom>
              </p:spPr>
              <p:txBody>
                <a:bodyPr wrap="none" lIns="0" tIns="0" rIns="0" bIns="0">
                  <a:spAutoFit/>
                </a:bodyPr>
                <a:lstStyle/>
                <a:p>
                  <a:pPr algn="ctr"/>
                  <a:r>
                    <a:rPr lang="ja-JP" altLang="en-US" sz="500" dirty="0"/>
                    <a:t>ブラック色</a:t>
                  </a:r>
                  <a:endParaRPr lang="en-US" altLang="ja-JP" sz="500" dirty="0"/>
                </a:p>
                <a:p>
                  <a:pPr algn="ctr"/>
                  <a:r>
                    <a:rPr lang="ja-JP" altLang="en-US" sz="500" dirty="0"/>
                    <a:t>（</a:t>
                  </a:r>
                  <a:r>
                    <a:rPr lang="en-US" altLang="ja-JP" sz="500" dirty="0"/>
                    <a:t>WN</a:t>
                  </a:r>
                  <a:r>
                    <a:rPr lang="ja-JP" altLang="en-US" sz="500" dirty="0"/>
                    <a:t>色）</a:t>
                  </a:r>
                </a:p>
              </p:txBody>
            </p:sp>
          </p:grpSp>
        </p:grpSp>
      </p:grpSp>
    </p:spTree>
    <p:extLst>
      <p:ext uri="{BB962C8B-B14F-4D97-AF65-F5344CB8AC3E}">
        <p14:creationId xmlns:p14="http://schemas.microsoft.com/office/powerpoint/2010/main" val="294704640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22287780F5212545893C99BCE549F67E" ma:contentTypeVersion="13" ma:contentTypeDescription="新しいドキュメントを作成します。" ma:contentTypeScope="" ma:versionID="18613805f9bf8dba1d19e72708cc0dbe">
  <xsd:schema xmlns:xsd="http://www.w3.org/2001/XMLSchema" xmlns:xs="http://www.w3.org/2001/XMLSchema" xmlns:p="http://schemas.microsoft.com/office/2006/metadata/properties" xmlns:ns2="c2c2db9e-ae8f-40cc-87d3-a71b85043396" xmlns:ns3="16c63b3c-b7dc-4afc-b6b0-cf639fc33631" targetNamespace="http://schemas.microsoft.com/office/2006/metadata/properties" ma:root="true" ma:fieldsID="217ff4fc8dbf817f237849a9a26b1c80" ns2:_="" ns3:_="">
    <xsd:import namespace="c2c2db9e-ae8f-40cc-87d3-a71b85043396"/>
    <xsd:import namespace="16c63b3c-b7dc-4afc-b6b0-cf639fc3363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c2db9e-ae8f-40cc-87d3-a71b850433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ce391acf-b2a8-4a1c-9c03-161b1cee912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63b3c-b7dc-4afc-b6b0-cf639fc3363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5dcbb09-9a52-4533-bfd5-bfb3b1674bf9}" ma:internalName="TaxCatchAll" ma:showField="CatchAllData" ma:web="16c63b3c-b7dc-4afc-b6b0-cf639fc336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2c2db9e-ae8f-40cc-87d3-a71b85043396">
      <Terms xmlns="http://schemas.microsoft.com/office/infopath/2007/PartnerControls"/>
    </lcf76f155ced4ddcb4097134ff3c332f>
    <TaxCatchAll xmlns="16c63b3c-b7dc-4afc-b6b0-cf639fc33631" xsi:nil="true"/>
  </documentManagement>
</p:properties>
</file>

<file path=customXml/itemProps1.xml><?xml version="1.0" encoding="utf-8"?>
<ds:datastoreItem xmlns:ds="http://schemas.openxmlformats.org/officeDocument/2006/customXml" ds:itemID="{76DE2719-7FCF-4A2E-8A56-7CA7149B8720}">
  <ds:schemaRefs>
    <ds:schemaRef ds:uri="http://schemas.microsoft.com/sharepoint/v3/contenttype/forms"/>
  </ds:schemaRefs>
</ds:datastoreItem>
</file>

<file path=customXml/itemProps2.xml><?xml version="1.0" encoding="utf-8"?>
<ds:datastoreItem xmlns:ds="http://schemas.openxmlformats.org/officeDocument/2006/customXml" ds:itemID="{399746F2-C265-4397-83F9-50430AD5FF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c2db9e-ae8f-40cc-87d3-a71b85043396"/>
    <ds:schemaRef ds:uri="16c63b3c-b7dc-4afc-b6b0-cf639fc336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D8CD06-E560-432F-A9EA-436A39D134F2}">
  <ds:schemaRefs>
    <ds:schemaRef ds:uri="http://schemas.microsoft.com/office/2006/metadata/properties"/>
    <ds:schemaRef ds:uri="http://schemas.microsoft.com/office/infopath/2007/PartnerControls"/>
    <ds:schemaRef ds:uri="c2c2db9e-ae8f-40cc-87d3-a71b85043396"/>
    <ds:schemaRef ds:uri="16c63b3c-b7dc-4afc-b6b0-cf639fc33631"/>
  </ds:schemaRefs>
</ds:datastoreItem>
</file>

<file path=docProps/app.xml><?xml version="1.0" encoding="utf-8"?>
<Properties xmlns="http://schemas.openxmlformats.org/officeDocument/2006/extended-properties" xmlns:vt="http://schemas.openxmlformats.org/officeDocument/2006/docPropsVTypes">
  <TotalTime>8729</TotalTime>
  <Words>5581</Words>
  <Application>Microsoft Office PowerPoint</Application>
  <PresentationFormat>A4 210 x 297 mm</PresentationFormat>
  <Paragraphs>1639</Paragraphs>
  <Slides>26</Slides>
  <Notes>4</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26</vt:i4>
      </vt:variant>
    </vt:vector>
  </HeadingPairs>
  <TitlesOfParts>
    <vt:vector size="32" baseType="lpstr">
      <vt:lpstr>ＭＳ Ｐゴシック</vt:lpstr>
      <vt:lpstr>游ゴシック</vt:lpstr>
      <vt:lpstr>Arial</vt:lpstr>
      <vt:lpstr>Calibri</vt:lpstr>
      <vt:lpstr>Times New Roman</vt:lpstr>
      <vt:lpstr>Office ​​テーマ</vt:lpstr>
      <vt:lpstr>PowerPoint プレゼンテーション</vt:lpstr>
      <vt:lpstr>PowerPoint プレゼンテーション</vt:lpstr>
      <vt:lpstr>内装ドア　ベリティス　スタンダードレーベル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標準取っ手・引手　/　採光部・枠</vt:lpstr>
      <vt:lpstr>PowerPoint プレゼンテーション</vt:lpstr>
      <vt:lpstr>折れ戸　スタンダード</vt:lpstr>
      <vt:lpstr>ドアデザイン・折れ戸の特長　（Ｕオーダー）</vt:lpstr>
      <vt:lpstr>幅広上吊り引戸　枠納まり</vt:lpstr>
      <vt:lpstr>幅広上吊り引戸　戸袋引込み</vt:lpstr>
      <vt:lpstr>幅広上吊り引戸　アウトセット納まり</vt:lpstr>
      <vt:lpstr>PowerPoint プレゼンテーション</vt:lpstr>
      <vt:lpstr>PowerPoint プレゼンテーション</vt:lpstr>
      <vt:lpstr>幅広引き戸　ドアデザイン</vt:lpstr>
      <vt:lpstr>ハンドル</vt:lpstr>
      <vt:lpstr>ハンドル</vt:lpstr>
      <vt:lpstr>ハンドル</vt:lpstr>
      <vt:lpstr>PowerPoint プレゼンテーション</vt:lpstr>
      <vt:lpstr>引手</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dc:creator>
  <cp:lastModifiedBy>山口 稜</cp:lastModifiedBy>
  <cp:revision>886</cp:revision>
  <cp:lastPrinted>2017-04-03T07:57:55Z</cp:lastPrinted>
  <dcterms:created xsi:type="dcterms:W3CDTF">2013-12-02T09:29:28Z</dcterms:created>
  <dcterms:modified xsi:type="dcterms:W3CDTF">2026-01-14T01:04:16Z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7130913</vt:lpwstr>
  </property>
  <property fmtid="{D5CDD505-2E9C-101B-9397-08002B2CF9AE}" pid="3" name="NXPowerLiteSettings">
    <vt:lpwstr>B74006B004C800</vt:lpwstr>
  </property>
  <property fmtid="{D5CDD505-2E9C-101B-9397-08002B2CF9AE}" pid="4" name="NXPowerLiteVersion">
    <vt:lpwstr>D5.1.5</vt:lpwstr>
  </property>
  <property fmtid="{D5CDD505-2E9C-101B-9397-08002B2CF9AE}" pid="5" name="ContentTypeId">
    <vt:lpwstr>0x01010022287780F5212545893C99BCE549F67E</vt:lpwstr>
  </property>
  <property fmtid="{D5CDD505-2E9C-101B-9397-08002B2CF9AE}" pid="6" name="MediaServiceImageTags">
    <vt:lpwstr/>
  </property>
</Properties>
</file>