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4"/>
  </p:notesMasterIdLst>
  <p:sldIdLst>
    <p:sldId id="261" r:id="rId5"/>
    <p:sldId id="259" r:id="rId6"/>
    <p:sldId id="257" r:id="rId7"/>
    <p:sldId id="264" r:id="rId8"/>
    <p:sldId id="258" r:id="rId9"/>
    <p:sldId id="267" r:id="rId10"/>
    <p:sldId id="265" r:id="rId11"/>
    <p:sldId id="260" r:id="rId12"/>
    <p:sldId id="268" r:id="rId13"/>
  </p:sldIdLst>
  <p:sldSz cx="9906000" cy="6858000" type="A4"/>
  <p:notesSz cx="7102475" cy="10234613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  <p15:guide id="3" orient="horz" pos="266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E7"/>
    <a:srgbClr val="FFFFFF"/>
    <a:srgbClr val="000000"/>
    <a:srgbClr val="4B4B4B"/>
    <a:srgbClr val="FF6600"/>
    <a:srgbClr val="DDDDDD"/>
    <a:srgbClr val="00CC99"/>
    <a:srgbClr val="0099FF"/>
    <a:srgbClr val="FF7C80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462" autoAdjust="0"/>
    <p:restoredTop sz="86364" autoAdjust="0"/>
  </p:normalViewPr>
  <p:slideViewPr>
    <p:cSldViewPr snapToGrid="0">
      <p:cViewPr varScale="1">
        <p:scale>
          <a:sx n="110" d="100"/>
          <a:sy n="110" d="100"/>
        </p:scale>
        <p:origin x="1908" y="114"/>
      </p:cViewPr>
      <p:guideLst>
        <p:guide orient="horz" pos="2160"/>
        <p:guide pos="3120"/>
        <p:guide orient="horz" pos="2663"/>
      </p:guideLst>
    </p:cSldViewPr>
  </p:slideViewPr>
  <p:outlineViewPr>
    <p:cViewPr>
      <p:scale>
        <a:sx n="50" d="100"/>
        <a:sy n="50" d="100"/>
      </p:scale>
      <p:origin x="0" y="0"/>
    </p:cViewPr>
  </p:outlineViewPr>
  <p:notesTextViewPr>
    <p:cViewPr>
      <p:scale>
        <a:sx n="200" d="100"/>
        <a:sy n="2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511731"/>
          </a:xfrm>
          <a:prstGeom prst="rect">
            <a:avLst/>
          </a:prstGeom>
        </p:spPr>
        <p:txBody>
          <a:bodyPr vert="horz" lIns="99066" tIns="49533" rIns="99066" bIns="49533" rtlCol="0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511731"/>
          </a:xfrm>
          <a:prstGeom prst="rect">
            <a:avLst/>
          </a:prstGeom>
        </p:spPr>
        <p:txBody>
          <a:bodyPr vert="horz" lIns="99066" tIns="49533" rIns="99066" bIns="49533" rtlCol="0"/>
          <a:lstStyle>
            <a:lvl1pPr algn="r">
              <a:defRPr sz="1300"/>
            </a:lvl1pPr>
          </a:lstStyle>
          <a:p>
            <a:fld id="{6620AFEB-C779-42B0-8382-8A187CF1B903}" type="datetimeFigureOut">
              <a:rPr kumimoji="1" lang="ja-JP" altLang="en-US" smtClean="0"/>
              <a:t>2025/7/24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781050" y="768350"/>
            <a:ext cx="554037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66" tIns="49533" rIns="99066" bIns="49533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710248" y="4861441"/>
            <a:ext cx="5681980" cy="4605576"/>
          </a:xfrm>
          <a:prstGeom prst="rect">
            <a:avLst/>
          </a:prstGeom>
        </p:spPr>
        <p:txBody>
          <a:bodyPr vert="horz" lIns="99066" tIns="49533" rIns="99066" bIns="49533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7739" cy="511731"/>
          </a:xfrm>
          <a:prstGeom prst="rect">
            <a:avLst/>
          </a:prstGeom>
        </p:spPr>
        <p:txBody>
          <a:bodyPr vert="horz" lIns="99066" tIns="49533" rIns="99066" bIns="49533" rtlCol="0" anchor="b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4023092" y="9721106"/>
            <a:ext cx="3077739" cy="511731"/>
          </a:xfrm>
          <a:prstGeom prst="rect">
            <a:avLst/>
          </a:prstGeom>
        </p:spPr>
        <p:txBody>
          <a:bodyPr vert="horz" lIns="99066" tIns="49533" rIns="99066" bIns="49533" rtlCol="0" anchor="b"/>
          <a:lstStyle>
            <a:lvl1pPr algn="r">
              <a:defRPr sz="1300"/>
            </a:lvl1pPr>
          </a:lstStyle>
          <a:p>
            <a:fld id="{F8F8CF3A-D9A4-418E-95B4-DCD5A06066E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408277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F8CF3A-D9A4-418E-95B4-DCD5A06066E1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441849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F8CF3A-D9A4-418E-95B4-DCD5A06066E1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441849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F8CF3A-D9A4-418E-95B4-DCD5A06066E1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895683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F8CF3A-D9A4-418E-95B4-DCD5A06066E1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540131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70303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>
          <a:xfrm>
            <a:off x="495300" y="7245424"/>
            <a:ext cx="2311400" cy="365125"/>
          </a:xfrm>
        </p:spPr>
        <p:txBody>
          <a:bodyPr/>
          <a:lstStyle/>
          <a:p>
            <a:fld id="{6451ADD3-952D-4429-A994-C4B609640698}" type="datetimeFigureOut">
              <a:rPr kumimoji="1" lang="ja-JP" altLang="en-US" smtClean="0"/>
              <a:t>2025/7/24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>
          <a:xfrm>
            <a:off x="3384550" y="7245424"/>
            <a:ext cx="3136900" cy="365125"/>
          </a:xfrm>
        </p:spPr>
        <p:txBody>
          <a:bodyPr/>
          <a:lstStyle/>
          <a:p>
            <a:endParaRPr kumimoji="1" lang="ja-JP" altLang="en-US"/>
          </a:p>
        </p:txBody>
      </p:sp>
      <p:grpSp>
        <p:nvGrpSpPr>
          <p:cNvPr id="19" name="グループ化 18"/>
          <p:cNvGrpSpPr/>
          <p:nvPr userDrawn="1"/>
        </p:nvGrpSpPr>
        <p:grpSpPr>
          <a:xfrm>
            <a:off x="144000" y="25580"/>
            <a:ext cx="9619200" cy="594000"/>
            <a:chOff x="135204" y="12700"/>
            <a:chExt cx="9619200" cy="600075"/>
          </a:xfrm>
        </p:grpSpPr>
        <p:sp>
          <p:nvSpPr>
            <p:cNvPr id="20" name="Rectangle 2"/>
            <p:cNvSpPr>
              <a:spLocks noChangeArrowheads="1"/>
            </p:cNvSpPr>
            <p:nvPr userDrawn="1"/>
          </p:nvSpPr>
          <p:spPr bwMode="auto">
            <a:xfrm>
              <a:off x="135204" y="12700"/>
              <a:ext cx="9619200" cy="595313"/>
            </a:xfrm>
            <a:prstGeom prst="rect">
              <a:avLst/>
            </a:prstGeom>
            <a:noFill/>
            <a:ln w="9525" algn="ctr">
              <a:solidFill>
                <a:srgbClr val="4B4B4B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53882" dir="2700000" algn="ctr" rotWithShape="0">
                      <a:srgbClr val="33CC33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1" name="Rectangle 3"/>
            <p:cNvSpPr>
              <a:spLocks noChangeArrowheads="1"/>
            </p:cNvSpPr>
            <p:nvPr userDrawn="1"/>
          </p:nvSpPr>
          <p:spPr bwMode="auto">
            <a:xfrm>
              <a:off x="1573257" y="12700"/>
              <a:ext cx="8181147" cy="593725"/>
            </a:xfrm>
            <a:prstGeom prst="rect">
              <a:avLst/>
            </a:prstGeom>
            <a:solidFill>
              <a:srgbClr val="4B4B4B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2" name="Line 4"/>
            <p:cNvSpPr>
              <a:spLocks noChangeShapeType="1"/>
            </p:cNvSpPr>
            <p:nvPr userDrawn="1"/>
          </p:nvSpPr>
          <p:spPr bwMode="auto">
            <a:xfrm>
              <a:off x="4285810" y="346075"/>
              <a:ext cx="0" cy="266700"/>
            </a:xfrm>
            <a:prstGeom prst="line">
              <a:avLst/>
            </a:prstGeom>
            <a:noFill/>
            <a:ln w="63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3" name="Line 5"/>
            <p:cNvSpPr>
              <a:spLocks noChangeShapeType="1"/>
            </p:cNvSpPr>
            <p:nvPr userDrawn="1"/>
          </p:nvSpPr>
          <p:spPr bwMode="auto">
            <a:xfrm flipV="1">
              <a:off x="1573257" y="346075"/>
              <a:ext cx="8178984" cy="0"/>
            </a:xfrm>
            <a:prstGeom prst="line">
              <a:avLst/>
            </a:prstGeom>
            <a:noFill/>
            <a:ln w="63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sp>
        <p:nvSpPr>
          <p:cNvPr id="27" name="Rectangle 9"/>
          <p:cNvSpPr txBox="1">
            <a:spLocks noChangeArrowheads="1"/>
          </p:cNvSpPr>
          <p:nvPr userDrawn="1"/>
        </p:nvSpPr>
        <p:spPr bwMode="auto">
          <a:xfrm>
            <a:off x="51160" y="6708015"/>
            <a:ext cx="2013860" cy="20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ja-JP"/>
            </a:defPPr>
            <a:lvl1pPr marL="0" algn="l" defTabSz="914400" rtl="0" eaLnBrk="1" latinLnBrk="0" hangingPunct="1">
              <a:spcBef>
                <a:spcPct val="0"/>
              </a:spcBef>
              <a:defRPr kumimoji="1" sz="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>
                <a:solidFill>
                  <a:srgbClr val="0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2501</a:t>
            </a:r>
          </a:p>
        </p:txBody>
      </p:sp>
      <p:pic>
        <p:nvPicPr>
          <p:cNvPr id="4" name="図 2">
            <a:extLst>
              <a:ext uri="{FF2B5EF4-FFF2-40B4-BE49-F238E27FC236}">
                <a16:creationId xmlns:a16="http://schemas.microsoft.com/office/drawing/2014/main" id="{81224D6A-4153-91AB-78D7-3B16FB0E6F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421"/>
          <a:stretch/>
        </p:blipFill>
        <p:spPr bwMode="auto">
          <a:xfrm>
            <a:off x="341883" y="233723"/>
            <a:ext cx="1085791" cy="173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86826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12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51ADD3-952D-4429-A994-C4B609640698}" type="datetimeFigureOut">
              <a:rPr kumimoji="1" lang="ja-JP" altLang="en-US" smtClean="0"/>
              <a:t>2025/7/24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96E9E6-86C5-4377-B017-E95A0A7887E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69179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png"/><Relationship Id="rId18" Type="http://schemas.openxmlformats.org/officeDocument/2006/relationships/image" Target="../media/image18.jpeg"/><Relationship Id="rId3" Type="http://schemas.openxmlformats.org/officeDocument/2006/relationships/image" Target="../media/image3.jpeg"/><Relationship Id="rId21" Type="http://schemas.openxmlformats.org/officeDocument/2006/relationships/image" Target="../media/image21.jpeg"/><Relationship Id="rId7" Type="http://schemas.openxmlformats.org/officeDocument/2006/relationships/image" Target="../media/image7.jpeg"/><Relationship Id="rId12" Type="http://schemas.openxmlformats.org/officeDocument/2006/relationships/image" Target="../media/image12.png"/><Relationship Id="rId17" Type="http://schemas.openxmlformats.org/officeDocument/2006/relationships/image" Target="../media/image17.jpeg"/><Relationship Id="rId2" Type="http://schemas.openxmlformats.org/officeDocument/2006/relationships/image" Target="../media/image2.jpeg"/><Relationship Id="rId16" Type="http://schemas.openxmlformats.org/officeDocument/2006/relationships/image" Target="../media/image16.jpeg"/><Relationship Id="rId20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11" Type="http://schemas.openxmlformats.org/officeDocument/2006/relationships/image" Target="../media/image11.emf"/><Relationship Id="rId5" Type="http://schemas.openxmlformats.org/officeDocument/2006/relationships/image" Target="../media/image5.jpeg"/><Relationship Id="rId15" Type="http://schemas.openxmlformats.org/officeDocument/2006/relationships/image" Target="../media/image15.jpeg"/><Relationship Id="rId10" Type="http://schemas.openxmlformats.org/officeDocument/2006/relationships/image" Target="../media/image10.jpeg"/><Relationship Id="rId19" Type="http://schemas.openxmlformats.org/officeDocument/2006/relationships/image" Target="../media/image19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Relationship Id="rId14" Type="http://schemas.openxmlformats.org/officeDocument/2006/relationships/image" Target="../media/image14.png"/><Relationship Id="rId22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1.jpeg"/><Relationship Id="rId18" Type="http://schemas.openxmlformats.org/officeDocument/2006/relationships/image" Target="../media/image33.png"/><Relationship Id="rId26" Type="http://schemas.openxmlformats.org/officeDocument/2006/relationships/image" Target="../media/image41.jpeg"/><Relationship Id="rId39" Type="http://schemas.openxmlformats.org/officeDocument/2006/relationships/image" Target="../media/image22.png"/><Relationship Id="rId21" Type="http://schemas.openxmlformats.org/officeDocument/2006/relationships/image" Target="../media/image36.jpeg"/><Relationship Id="rId34" Type="http://schemas.openxmlformats.org/officeDocument/2006/relationships/image" Target="../media/image49.jpeg"/><Relationship Id="rId42" Type="http://schemas.openxmlformats.org/officeDocument/2006/relationships/image" Target="../media/image52.png"/><Relationship Id="rId47" Type="http://schemas.openxmlformats.org/officeDocument/2006/relationships/image" Target="../media/image57.png"/><Relationship Id="rId50" Type="http://schemas.openxmlformats.org/officeDocument/2006/relationships/image" Target="../media/image60.png"/><Relationship Id="rId7" Type="http://schemas.openxmlformats.org/officeDocument/2006/relationships/image" Target="../media/image15.jpeg"/><Relationship Id="rId2" Type="http://schemas.openxmlformats.org/officeDocument/2006/relationships/image" Target="../media/image23.png"/><Relationship Id="rId16" Type="http://schemas.openxmlformats.org/officeDocument/2006/relationships/image" Target="../media/image31.jpeg"/><Relationship Id="rId29" Type="http://schemas.openxmlformats.org/officeDocument/2006/relationships/image" Target="../media/image44.jpeg"/><Relationship Id="rId11" Type="http://schemas.openxmlformats.org/officeDocument/2006/relationships/image" Target="../media/image19.jpeg"/><Relationship Id="rId24" Type="http://schemas.openxmlformats.org/officeDocument/2006/relationships/image" Target="../media/image39.jpeg"/><Relationship Id="rId32" Type="http://schemas.openxmlformats.org/officeDocument/2006/relationships/image" Target="../media/image47.jpeg"/><Relationship Id="rId37" Type="http://schemas.openxmlformats.org/officeDocument/2006/relationships/image" Target="../media/image14.png"/><Relationship Id="rId40" Type="http://schemas.openxmlformats.org/officeDocument/2006/relationships/image" Target="../media/image12.png"/><Relationship Id="rId45" Type="http://schemas.openxmlformats.org/officeDocument/2006/relationships/image" Target="../media/image55.png"/><Relationship Id="rId5" Type="http://schemas.openxmlformats.org/officeDocument/2006/relationships/image" Target="../media/image26.jpeg"/><Relationship Id="rId15" Type="http://schemas.openxmlformats.org/officeDocument/2006/relationships/image" Target="../media/image30.png"/><Relationship Id="rId23" Type="http://schemas.openxmlformats.org/officeDocument/2006/relationships/image" Target="../media/image38.jpeg"/><Relationship Id="rId28" Type="http://schemas.openxmlformats.org/officeDocument/2006/relationships/image" Target="../media/image43.jpeg"/><Relationship Id="rId36" Type="http://schemas.openxmlformats.org/officeDocument/2006/relationships/image" Target="../media/image51.jpeg"/><Relationship Id="rId49" Type="http://schemas.openxmlformats.org/officeDocument/2006/relationships/image" Target="../media/image59.png"/><Relationship Id="rId10" Type="http://schemas.openxmlformats.org/officeDocument/2006/relationships/image" Target="../media/image28.jpeg"/><Relationship Id="rId19" Type="http://schemas.openxmlformats.org/officeDocument/2006/relationships/image" Target="../media/image34.gif"/><Relationship Id="rId31" Type="http://schemas.openxmlformats.org/officeDocument/2006/relationships/image" Target="../media/image46.png"/><Relationship Id="rId44" Type="http://schemas.openxmlformats.org/officeDocument/2006/relationships/image" Target="../media/image54.png"/><Relationship Id="rId52" Type="http://schemas.openxmlformats.org/officeDocument/2006/relationships/image" Target="../media/image62.png"/><Relationship Id="rId4" Type="http://schemas.openxmlformats.org/officeDocument/2006/relationships/image" Target="../media/image25.jpeg"/><Relationship Id="rId9" Type="http://schemas.openxmlformats.org/officeDocument/2006/relationships/image" Target="../media/image17.jpeg"/><Relationship Id="rId14" Type="http://schemas.openxmlformats.org/officeDocument/2006/relationships/image" Target="../media/image29.png"/><Relationship Id="rId22" Type="http://schemas.openxmlformats.org/officeDocument/2006/relationships/image" Target="../media/image37.jpeg"/><Relationship Id="rId27" Type="http://schemas.openxmlformats.org/officeDocument/2006/relationships/image" Target="../media/image42.jpeg"/><Relationship Id="rId30" Type="http://schemas.openxmlformats.org/officeDocument/2006/relationships/image" Target="../media/image45.png"/><Relationship Id="rId35" Type="http://schemas.openxmlformats.org/officeDocument/2006/relationships/image" Target="../media/image50.jpeg"/><Relationship Id="rId43" Type="http://schemas.openxmlformats.org/officeDocument/2006/relationships/image" Target="../media/image53.png"/><Relationship Id="rId48" Type="http://schemas.openxmlformats.org/officeDocument/2006/relationships/image" Target="../media/image58.png"/><Relationship Id="rId8" Type="http://schemas.openxmlformats.org/officeDocument/2006/relationships/image" Target="../media/image16.jpeg"/><Relationship Id="rId51" Type="http://schemas.openxmlformats.org/officeDocument/2006/relationships/image" Target="../media/image61.png"/><Relationship Id="rId3" Type="http://schemas.openxmlformats.org/officeDocument/2006/relationships/image" Target="../media/image24.jpeg"/><Relationship Id="rId12" Type="http://schemas.openxmlformats.org/officeDocument/2006/relationships/image" Target="../media/image20.jpeg"/><Relationship Id="rId17" Type="http://schemas.openxmlformats.org/officeDocument/2006/relationships/image" Target="../media/image32.jpeg"/><Relationship Id="rId25" Type="http://schemas.openxmlformats.org/officeDocument/2006/relationships/image" Target="../media/image40.jpeg"/><Relationship Id="rId33" Type="http://schemas.openxmlformats.org/officeDocument/2006/relationships/image" Target="../media/image48.png"/><Relationship Id="rId38" Type="http://schemas.openxmlformats.org/officeDocument/2006/relationships/image" Target="../media/image18.jpeg"/><Relationship Id="rId46" Type="http://schemas.openxmlformats.org/officeDocument/2006/relationships/image" Target="../media/image56.png"/><Relationship Id="rId20" Type="http://schemas.openxmlformats.org/officeDocument/2006/relationships/image" Target="../media/image35.jpeg"/><Relationship Id="rId41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7.jpeg"/><Relationship Id="rId18" Type="http://schemas.openxmlformats.org/officeDocument/2006/relationships/image" Target="../media/image22.png"/><Relationship Id="rId26" Type="http://schemas.openxmlformats.org/officeDocument/2006/relationships/image" Target="../media/image70.jpeg"/><Relationship Id="rId39" Type="http://schemas.openxmlformats.org/officeDocument/2006/relationships/image" Target="../media/image83.jpeg"/><Relationship Id="rId21" Type="http://schemas.openxmlformats.org/officeDocument/2006/relationships/image" Target="../media/image65.jpeg"/><Relationship Id="rId34" Type="http://schemas.openxmlformats.org/officeDocument/2006/relationships/image" Target="../media/image78.jpeg"/><Relationship Id="rId42" Type="http://schemas.openxmlformats.org/officeDocument/2006/relationships/image" Target="../media/image86.emf"/><Relationship Id="rId47" Type="http://schemas.openxmlformats.org/officeDocument/2006/relationships/image" Target="../media/image91.jpeg"/><Relationship Id="rId50" Type="http://schemas.openxmlformats.org/officeDocument/2006/relationships/image" Target="../media/image94.pn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0.jpeg"/><Relationship Id="rId29" Type="http://schemas.openxmlformats.org/officeDocument/2006/relationships/image" Target="../media/image73.jpeg"/><Relationship Id="rId11" Type="http://schemas.openxmlformats.org/officeDocument/2006/relationships/image" Target="../media/image15.jpeg"/><Relationship Id="rId24" Type="http://schemas.openxmlformats.org/officeDocument/2006/relationships/image" Target="../media/image68.jpeg"/><Relationship Id="rId32" Type="http://schemas.openxmlformats.org/officeDocument/2006/relationships/image" Target="../media/image76.jpeg"/><Relationship Id="rId37" Type="http://schemas.openxmlformats.org/officeDocument/2006/relationships/image" Target="../media/image81.jpeg"/><Relationship Id="rId40" Type="http://schemas.openxmlformats.org/officeDocument/2006/relationships/image" Target="../media/image84.emf"/><Relationship Id="rId45" Type="http://schemas.openxmlformats.org/officeDocument/2006/relationships/image" Target="../media/image89.emf"/><Relationship Id="rId5" Type="http://schemas.openxmlformats.org/officeDocument/2006/relationships/image" Target="../media/image48.png"/><Relationship Id="rId15" Type="http://schemas.openxmlformats.org/officeDocument/2006/relationships/image" Target="../media/image19.jpeg"/><Relationship Id="rId23" Type="http://schemas.openxmlformats.org/officeDocument/2006/relationships/image" Target="../media/image67.jpeg"/><Relationship Id="rId28" Type="http://schemas.openxmlformats.org/officeDocument/2006/relationships/image" Target="../media/image72.jpeg"/><Relationship Id="rId36" Type="http://schemas.openxmlformats.org/officeDocument/2006/relationships/image" Target="../media/image80.jpeg"/><Relationship Id="rId49" Type="http://schemas.openxmlformats.org/officeDocument/2006/relationships/image" Target="../media/image93.png"/><Relationship Id="rId10" Type="http://schemas.openxmlformats.org/officeDocument/2006/relationships/image" Target="../media/image14.png"/><Relationship Id="rId19" Type="http://schemas.openxmlformats.org/officeDocument/2006/relationships/image" Target="../media/image12.png"/><Relationship Id="rId31" Type="http://schemas.openxmlformats.org/officeDocument/2006/relationships/image" Target="../media/image75.jpeg"/><Relationship Id="rId44" Type="http://schemas.openxmlformats.org/officeDocument/2006/relationships/image" Target="../media/image88.emf"/><Relationship Id="rId4" Type="http://schemas.openxmlformats.org/officeDocument/2006/relationships/image" Target="../media/image47.jpeg"/><Relationship Id="rId9" Type="http://schemas.openxmlformats.org/officeDocument/2006/relationships/image" Target="../media/image64.png"/><Relationship Id="rId14" Type="http://schemas.openxmlformats.org/officeDocument/2006/relationships/image" Target="../media/image18.jpeg"/><Relationship Id="rId22" Type="http://schemas.openxmlformats.org/officeDocument/2006/relationships/image" Target="../media/image66.png"/><Relationship Id="rId27" Type="http://schemas.openxmlformats.org/officeDocument/2006/relationships/image" Target="../media/image71.jpeg"/><Relationship Id="rId30" Type="http://schemas.openxmlformats.org/officeDocument/2006/relationships/image" Target="../media/image74.jpeg"/><Relationship Id="rId35" Type="http://schemas.openxmlformats.org/officeDocument/2006/relationships/image" Target="../media/image79.jpeg"/><Relationship Id="rId43" Type="http://schemas.openxmlformats.org/officeDocument/2006/relationships/image" Target="../media/image87.emf"/><Relationship Id="rId48" Type="http://schemas.openxmlformats.org/officeDocument/2006/relationships/image" Target="../media/image92.jpeg"/><Relationship Id="rId8" Type="http://schemas.openxmlformats.org/officeDocument/2006/relationships/image" Target="../media/image51.jpeg"/><Relationship Id="rId3" Type="http://schemas.openxmlformats.org/officeDocument/2006/relationships/image" Target="../media/image63.jpeg"/><Relationship Id="rId12" Type="http://schemas.openxmlformats.org/officeDocument/2006/relationships/image" Target="../media/image16.jpeg"/><Relationship Id="rId17" Type="http://schemas.openxmlformats.org/officeDocument/2006/relationships/image" Target="../media/image21.jpeg"/><Relationship Id="rId25" Type="http://schemas.openxmlformats.org/officeDocument/2006/relationships/image" Target="../media/image69.jpeg"/><Relationship Id="rId33" Type="http://schemas.openxmlformats.org/officeDocument/2006/relationships/image" Target="../media/image77.jpeg"/><Relationship Id="rId38" Type="http://schemas.openxmlformats.org/officeDocument/2006/relationships/image" Target="../media/image82.jpeg"/><Relationship Id="rId46" Type="http://schemas.openxmlformats.org/officeDocument/2006/relationships/image" Target="../media/image90.jpeg"/><Relationship Id="rId20" Type="http://schemas.openxmlformats.org/officeDocument/2006/relationships/image" Target="../media/image13.png"/><Relationship Id="rId41" Type="http://schemas.openxmlformats.org/officeDocument/2006/relationships/image" Target="../media/image8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9.jpeg"/><Relationship Id="rId18" Type="http://schemas.openxmlformats.org/officeDocument/2006/relationships/image" Target="../media/image44.jpeg"/><Relationship Id="rId26" Type="http://schemas.openxmlformats.org/officeDocument/2006/relationships/image" Target="../media/image70.jpeg"/><Relationship Id="rId39" Type="http://schemas.openxmlformats.org/officeDocument/2006/relationships/image" Target="../media/image83.jpeg"/><Relationship Id="rId21" Type="http://schemas.openxmlformats.org/officeDocument/2006/relationships/image" Target="../media/image65.jpeg"/><Relationship Id="rId34" Type="http://schemas.openxmlformats.org/officeDocument/2006/relationships/image" Target="../media/image78.jpeg"/><Relationship Id="rId42" Type="http://schemas.openxmlformats.org/officeDocument/2006/relationships/image" Target="../media/image86.emf"/><Relationship Id="rId47" Type="http://schemas.openxmlformats.org/officeDocument/2006/relationships/image" Target="../media/image91.jpeg"/><Relationship Id="rId50" Type="http://schemas.openxmlformats.org/officeDocument/2006/relationships/image" Target="../media/image94.png"/><Relationship Id="rId7" Type="http://schemas.openxmlformats.org/officeDocument/2006/relationships/image" Target="../media/image34.gif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42.jpeg"/><Relationship Id="rId29" Type="http://schemas.openxmlformats.org/officeDocument/2006/relationships/image" Target="../media/image73.jpeg"/><Relationship Id="rId11" Type="http://schemas.openxmlformats.org/officeDocument/2006/relationships/image" Target="../media/image64.png"/><Relationship Id="rId24" Type="http://schemas.openxmlformats.org/officeDocument/2006/relationships/image" Target="../media/image68.jpeg"/><Relationship Id="rId32" Type="http://schemas.openxmlformats.org/officeDocument/2006/relationships/image" Target="../media/image76.jpeg"/><Relationship Id="rId37" Type="http://schemas.openxmlformats.org/officeDocument/2006/relationships/image" Target="../media/image81.jpeg"/><Relationship Id="rId40" Type="http://schemas.openxmlformats.org/officeDocument/2006/relationships/image" Target="../media/image84.emf"/><Relationship Id="rId45" Type="http://schemas.openxmlformats.org/officeDocument/2006/relationships/image" Target="../media/image89.emf"/><Relationship Id="rId5" Type="http://schemas.openxmlformats.org/officeDocument/2006/relationships/image" Target="../media/image32.jpeg"/><Relationship Id="rId15" Type="http://schemas.openxmlformats.org/officeDocument/2006/relationships/image" Target="../media/image41.jpeg"/><Relationship Id="rId23" Type="http://schemas.openxmlformats.org/officeDocument/2006/relationships/image" Target="../media/image67.jpeg"/><Relationship Id="rId28" Type="http://schemas.openxmlformats.org/officeDocument/2006/relationships/image" Target="../media/image72.jpeg"/><Relationship Id="rId36" Type="http://schemas.openxmlformats.org/officeDocument/2006/relationships/image" Target="../media/image80.jpeg"/><Relationship Id="rId49" Type="http://schemas.openxmlformats.org/officeDocument/2006/relationships/image" Target="../media/image93.png"/><Relationship Id="rId10" Type="http://schemas.openxmlformats.org/officeDocument/2006/relationships/image" Target="../media/image37.jpeg"/><Relationship Id="rId19" Type="http://schemas.openxmlformats.org/officeDocument/2006/relationships/image" Target="../media/image45.png"/><Relationship Id="rId31" Type="http://schemas.openxmlformats.org/officeDocument/2006/relationships/image" Target="../media/image75.jpeg"/><Relationship Id="rId44" Type="http://schemas.openxmlformats.org/officeDocument/2006/relationships/image" Target="../media/image88.emf"/><Relationship Id="rId4" Type="http://schemas.openxmlformats.org/officeDocument/2006/relationships/image" Target="../media/image31.jpeg"/><Relationship Id="rId9" Type="http://schemas.openxmlformats.org/officeDocument/2006/relationships/image" Target="../media/image36.jpeg"/><Relationship Id="rId14" Type="http://schemas.openxmlformats.org/officeDocument/2006/relationships/image" Target="../media/image40.jpeg"/><Relationship Id="rId22" Type="http://schemas.openxmlformats.org/officeDocument/2006/relationships/image" Target="../media/image66.png"/><Relationship Id="rId27" Type="http://schemas.openxmlformats.org/officeDocument/2006/relationships/image" Target="../media/image71.jpeg"/><Relationship Id="rId30" Type="http://schemas.openxmlformats.org/officeDocument/2006/relationships/image" Target="../media/image74.jpeg"/><Relationship Id="rId35" Type="http://schemas.openxmlformats.org/officeDocument/2006/relationships/image" Target="../media/image79.jpeg"/><Relationship Id="rId43" Type="http://schemas.openxmlformats.org/officeDocument/2006/relationships/image" Target="../media/image87.emf"/><Relationship Id="rId48" Type="http://schemas.openxmlformats.org/officeDocument/2006/relationships/image" Target="../media/image92.jpeg"/><Relationship Id="rId8" Type="http://schemas.openxmlformats.org/officeDocument/2006/relationships/image" Target="../media/image35.jpeg"/><Relationship Id="rId3" Type="http://schemas.openxmlformats.org/officeDocument/2006/relationships/image" Target="../media/image63.jpeg"/><Relationship Id="rId12" Type="http://schemas.openxmlformats.org/officeDocument/2006/relationships/image" Target="../media/image38.jpeg"/><Relationship Id="rId17" Type="http://schemas.openxmlformats.org/officeDocument/2006/relationships/image" Target="../media/image43.jpeg"/><Relationship Id="rId25" Type="http://schemas.openxmlformats.org/officeDocument/2006/relationships/image" Target="../media/image69.jpeg"/><Relationship Id="rId33" Type="http://schemas.openxmlformats.org/officeDocument/2006/relationships/image" Target="../media/image77.jpeg"/><Relationship Id="rId38" Type="http://schemas.openxmlformats.org/officeDocument/2006/relationships/image" Target="../media/image82.jpeg"/><Relationship Id="rId46" Type="http://schemas.openxmlformats.org/officeDocument/2006/relationships/image" Target="../media/image90.jpeg"/><Relationship Id="rId20" Type="http://schemas.openxmlformats.org/officeDocument/2006/relationships/image" Target="../media/image46.png"/><Relationship Id="rId41" Type="http://schemas.openxmlformats.org/officeDocument/2006/relationships/image" Target="../media/image8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7.jpeg"/><Relationship Id="rId18" Type="http://schemas.openxmlformats.org/officeDocument/2006/relationships/image" Target="../media/image22.png"/><Relationship Id="rId26" Type="http://schemas.openxmlformats.org/officeDocument/2006/relationships/image" Target="../media/image72.jpeg"/><Relationship Id="rId39" Type="http://schemas.openxmlformats.org/officeDocument/2006/relationships/image" Target="../media/image85.emf"/><Relationship Id="rId21" Type="http://schemas.openxmlformats.org/officeDocument/2006/relationships/image" Target="../media/image67.jpeg"/><Relationship Id="rId34" Type="http://schemas.openxmlformats.org/officeDocument/2006/relationships/image" Target="../media/image80.jpeg"/><Relationship Id="rId42" Type="http://schemas.openxmlformats.org/officeDocument/2006/relationships/image" Target="../media/image88.emf"/><Relationship Id="rId47" Type="http://schemas.openxmlformats.org/officeDocument/2006/relationships/image" Target="../media/image93.png"/><Relationship Id="rId7" Type="http://schemas.openxmlformats.org/officeDocument/2006/relationships/image" Target="../media/image50.jpeg"/><Relationship Id="rId2" Type="http://schemas.openxmlformats.org/officeDocument/2006/relationships/image" Target="../media/image95.png"/><Relationship Id="rId16" Type="http://schemas.openxmlformats.org/officeDocument/2006/relationships/image" Target="../media/image20.jpeg"/><Relationship Id="rId29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11" Type="http://schemas.openxmlformats.org/officeDocument/2006/relationships/image" Target="../media/image15.jpeg"/><Relationship Id="rId24" Type="http://schemas.openxmlformats.org/officeDocument/2006/relationships/image" Target="../media/image70.jpeg"/><Relationship Id="rId32" Type="http://schemas.openxmlformats.org/officeDocument/2006/relationships/image" Target="../media/image78.jpeg"/><Relationship Id="rId37" Type="http://schemas.openxmlformats.org/officeDocument/2006/relationships/image" Target="../media/image83.jpeg"/><Relationship Id="rId40" Type="http://schemas.openxmlformats.org/officeDocument/2006/relationships/image" Target="../media/image86.emf"/><Relationship Id="rId45" Type="http://schemas.openxmlformats.org/officeDocument/2006/relationships/image" Target="../media/image91.jpeg"/><Relationship Id="rId5" Type="http://schemas.openxmlformats.org/officeDocument/2006/relationships/image" Target="../media/image48.png"/><Relationship Id="rId15" Type="http://schemas.openxmlformats.org/officeDocument/2006/relationships/image" Target="../media/image19.jpeg"/><Relationship Id="rId23" Type="http://schemas.openxmlformats.org/officeDocument/2006/relationships/image" Target="../media/image69.jpeg"/><Relationship Id="rId28" Type="http://schemas.openxmlformats.org/officeDocument/2006/relationships/image" Target="../media/image74.jpeg"/><Relationship Id="rId36" Type="http://schemas.openxmlformats.org/officeDocument/2006/relationships/image" Target="../media/image82.jpeg"/><Relationship Id="rId10" Type="http://schemas.openxmlformats.org/officeDocument/2006/relationships/image" Target="../media/image14.png"/><Relationship Id="rId19" Type="http://schemas.openxmlformats.org/officeDocument/2006/relationships/image" Target="../media/image12.png"/><Relationship Id="rId31" Type="http://schemas.openxmlformats.org/officeDocument/2006/relationships/image" Target="../media/image77.jpeg"/><Relationship Id="rId44" Type="http://schemas.openxmlformats.org/officeDocument/2006/relationships/image" Target="../media/image90.jpeg"/><Relationship Id="rId4" Type="http://schemas.openxmlformats.org/officeDocument/2006/relationships/image" Target="../media/image47.jpeg"/><Relationship Id="rId9" Type="http://schemas.openxmlformats.org/officeDocument/2006/relationships/image" Target="../media/image64.png"/><Relationship Id="rId14" Type="http://schemas.openxmlformats.org/officeDocument/2006/relationships/image" Target="../media/image18.jpeg"/><Relationship Id="rId22" Type="http://schemas.openxmlformats.org/officeDocument/2006/relationships/image" Target="../media/image68.jpeg"/><Relationship Id="rId27" Type="http://schemas.openxmlformats.org/officeDocument/2006/relationships/image" Target="../media/image73.jpeg"/><Relationship Id="rId30" Type="http://schemas.openxmlformats.org/officeDocument/2006/relationships/image" Target="../media/image76.jpeg"/><Relationship Id="rId35" Type="http://schemas.openxmlformats.org/officeDocument/2006/relationships/image" Target="../media/image81.jpeg"/><Relationship Id="rId43" Type="http://schemas.openxmlformats.org/officeDocument/2006/relationships/image" Target="../media/image89.emf"/><Relationship Id="rId48" Type="http://schemas.openxmlformats.org/officeDocument/2006/relationships/image" Target="../media/image94.png"/><Relationship Id="rId8" Type="http://schemas.openxmlformats.org/officeDocument/2006/relationships/image" Target="../media/image51.jpeg"/><Relationship Id="rId3" Type="http://schemas.openxmlformats.org/officeDocument/2006/relationships/image" Target="../media/image96.jpg"/><Relationship Id="rId12" Type="http://schemas.openxmlformats.org/officeDocument/2006/relationships/image" Target="../media/image16.jpeg"/><Relationship Id="rId17" Type="http://schemas.openxmlformats.org/officeDocument/2006/relationships/image" Target="../media/image21.jpeg"/><Relationship Id="rId25" Type="http://schemas.openxmlformats.org/officeDocument/2006/relationships/image" Target="../media/image71.jpeg"/><Relationship Id="rId33" Type="http://schemas.openxmlformats.org/officeDocument/2006/relationships/image" Target="../media/image79.jpeg"/><Relationship Id="rId38" Type="http://schemas.openxmlformats.org/officeDocument/2006/relationships/image" Target="../media/image84.emf"/><Relationship Id="rId46" Type="http://schemas.openxmlformats.org/officeDocument/2006/relationships/image" Target="../media/image92.jpeg"/><Relationship Id="rId20" Type="http://schemas.openxmlformats.org/officeDocument/2006/relationships/image" Target="../media/image13.png"/><Relationship Id="rId41" Type="http://schemas.openxmlformats.org/officeDocument/2006/relationships/image" Target="../media/image87.emf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0.jpeg"/><Relationship Id="rId18" Type="http://schemas.openxmlformats.org/officeDocument/2006/relationships/image" Target="../media/image45.png"/><Relationship Id="rId26" Type="http://schemas.openxmlformats.org/officeDocument/2006/relationships/image" Target="../media/image104.jpg"/><Relationship Id="rId39" Type="http://schemas.openxmlformats.org/officeDocument/2006/relationships/image" Target="../media/image77.jpeg"/><Relationship Id="rId21" Type="http://schemas.openxmlformats.org/officeDocument/2006/relationships/image" Target="../media/image99.jpg"/><Relationship Id="rId34" Type="http://schemas.openxmlformats.org/officeDocument/2006/relationships/image" Target="../media/image112.jpg"/><Relationship Id="rId7" Type="http://schemas.openxmlformats.org/officeDocument/2006/relationships/image" Target="../media/image34.gif"/><Relationship Id="rId12" Type="http://schemas.openxmlformats.org/officeDocument/2006/relationships/image" Target="../media/image39.jpeg"/><Relationship Id="rId17" Type="http://schemas.openxmlformats.org/officeDocument/2006/relationships/image" Target="../media/image44.jpeg"/><Relationship Id="rId25" Type="http://schemas.openxmlformats.org/officeDocument/2006/relationships/image" Target="../media/image103.jpg"/><Relationship Id="rId33" Type="http://schemas.openxmlformats.org/officeDocument/2006/relationships/image" Target="../media/image111.jpg"/><Relationship Id="rId38" Type="http://schemas.openxmlformats.org/officeDocument/2006/relationships/image" Target="../media/image78.jpe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3.jpeg"/><Relationship Id="rId20" Type="http://schemas.openxmlformats.org/officeDocument/2006/relationships/image" Target="../media/image98.jpg"/><Relationship Id="rId29" Type="http://schemas.openxmlformats.org/officeDocument/2006/relationships/image" Target="../media/image10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38.jpeg"/><Relationship Id="rId24" Type="http://schemas.openxmlformats.org/officeDocument/2006/relationships/image" Target="../media/image102.png"/><Relationship Id="rId32" Type="http://schemas.openxmlformats.org/officeDocument/2006/relationships/image" Target="../media/image110.jpg"/><Relationship Id="rId37" Type="http://schemas.openxmlformats.org/officeDocument/2006/relationships/image" Target="../media/image115.jpg"/><Relationship Id="rId5" Type="http://schemas.openxmlformats.org/officeDocument/2006/relationships/image" Target="../media/image32.jpeg"/><Relationship Id="rId15" Type="http://schemas.openxmlformats.org/officeDocument/2006/relationships/image" Target="../media/image42.jpeg"/><Relationship Id="rId23" Type="http://schemas.openxmlformats.org/officeDocument/2006/relationships/image" Target="../media/image101.png"/><Relationship Id="rId28" Type="http://schemas.openxmlformats.org/officeDocument/2006/relationships/image" Target="../media/image106.png"/><Relationship Id="rId36" Type="http://schemas.openxmlformats.org/officeDocument/2006/relationships/image" Target="../media/image114.jpg"/><Relationship Id="rId10" Type="http://schemas.openxmlformats.org/officeDocument/2006/relationships/image" Target="../media/image37.jpeg"/><Relationship Id="rId19" Type="http://schemas.openxmlformats.org/officeDocument/2006/relationships/image" Target="../media/image46.png"/><Relationship Id="rId31" Type="http://schemas.openxmlformats.org/officeDocument/2006/relationships/image" Target="../media/image109.jpg"/><Relationship Id="rId4" Type="http://schemas.openxmlformats.org/officeDocument/2006/relationships/image" Target="../media/image31.jpeg"/><Relationship Id="rId9" Type="http://schemas.openxmlformats.org/officeDocument/2006/relationships/image" Target="../media/image36.jpeg"/><Relationship Id="rId14" Type="http://schemas.openxmlformats.org/officeDocument/2006/relationships/image" Target="../media/image41.jpeg"/><Relationship Id="rId22" Type="http://schemas.openxmlformats.org/officeDocument/2006/relationships/image" Target="../media/image100.jpg"/><Relationship Id="rId27" Type="http://schemas.openxmlformats.org/officeDocument/2006/relationships/image" Target="../media/image105.jpg"/><Relationship Id="rId30" Type="http://schemas.openxmlformats.org/officeDocument/2006/relationships/image" Target="../media/image108.jpg"/><Relationship Id="rId35" Type="http://schemas.openxmlformats.org/officeDocument/2006/relationships/image" Target="../media/image113.jpg"/><Relationship Id="rId8" Type="http://schemas.openxmlformats.org/officeDocument/2006/relationships/image" Target="../media/image35.jpeg"/><Relationship Id="rId3" Type="http://schemas.openxmlformats.org/officeDocument/2006/relationships/image" Target="../media/image97.jpeg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1.jpeg"/><Relationship Id="rId18" Type="http://schemas.openxmlformats.org/officeDocument/2006/relationships/image" Target="../media/image46.png"/><Relationship Id="rId26" Type="http://schemas.openxmlformats.org/officeDocument/2006/relationships/image" Target="../media/image79.jpeg"/><Relationship Id="rId21" Type="http://schemas.openxmlformats.org/officeDocument/2006/relationships/image" Target="../media/image69.jpeg"/><Relationship Id="rId34" Type="http://schemas.openxmlformats.org/officeDocument/2006/relationships/image" Target="../media/image119.png"/><Relationship Id="rId7" Type="http://schemas.openxmlformats.org/officeDocument/2006/relationships/image" Target="../media/image35.jpeg"/><Relationship Id="rId12" Type="http://schemas.openxmlformats.org/officeDocument/2006/relationships/image" Target="../media/image40.jpeg"/><Relationship Id="rId17" Type="http://schemas.openxmlformats.org/officeDocument/2006/relationships/image" Target="../media/image45.png"/><Relationship Id="rId25" Type="http://schemas.openxmlformats.org/officeDocument/2006/relationships/image" Target="../media/image78.jpeg"/><Relationship Id="rId33" Type="http://schemas.openxmlformats.org/officeDocument/2006/relationships/image" Target="../media/image118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44.jpeg"/><Relationship Id="rId20" Type="http://schemas.openxmlformats.org/officeDocument/2006/relationships/image" Target="../media/image68.jpeg"/><Relationship Id="rId29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gif"/><Relationship Id="rId11" Type="http://schemas.openxmlformats.org/officeDocument/2006/relationships/image" Target="../media/image39.jpeg"/><Relationship Id="rId24" Type="http://schemas.openxmlformats.org/officeDocument/2006/relationships/image" Target="../media/image77.jpeg"/><Relationship Id="rId32" Type="http://schemas.openxmlformats.org/officeDocument/2006/relationships/image" Target="../media/image117.png"/><Relationship Id="rId37" Type="http://schemas.openxmlformats.org/officeDocument/2006/relationships/image" Target="../media/image122.png"/><Relationship Id="rId5" Type="http://schemas.openxmlformats.org/officeDocument/2006/relationships/image" Target="../media/image33.png"/><Relationship Id="rId15" Type="http://schemas.openxmlformats.org/officeDocument/2006/relationships/image" Target="../media/image43.jpeg"/><Relationship Id="rId23" Type="http://schemas.openxmlformats.org/officeDocument/2006/relationships/image" Target="../media/image71.jpeg"/><Relationship Id="rId28" Type="http://schemas.openxmlformats.org/officeDocument/2006/relationships/image" Target="../media/image81.jpeg"/><Relationship Id="rId36" Type="http://schemas.openxmlformats.org/officeDocument/2006/relationships/image" Target="../media/image121.jpeg"/><Relationship Id="rId10" Type="http://schemas.openxmlformats.org/officeDocument/2006/relationships/image" Target="../media/image38.jpeg"/><Relationship Id="rId19" Type="http://schemas.openxmlformats.org/officeDocument/2006/relationships/image" Target="../media/image67.jpeg"/><Relationship Id="rId31" Type="http://schemas.openxmlformats.org/officeDocument/2006/relationships/image" Target="../media/image116.jpeg"/><Relationship Id="rId4" Type="http://schemas.openxmlformats.org/officeDocument/2006/relationships/image" Target="../media/image32.jpeg"/><Relationship Id="rId9" Type="http://schemas.openxmlformats.org/officeDocument/2006/relationships/image" Target="../media/image37.jpeg"/><Relationship Id="rId14" Type="http://schemas.openxmlformats.org/officeDocument/2006/relationships/image" Target="../media/image42.jpeg"/><Relationship Id="rId22" Type="http://schemas.openxmlformats.org/officeDocument/2006/relationships/image" Target="../media/image70.jpeg"/><Relationship Id="rId27" Type="http://schemas.openxmlformats.org/officeDocument/2006/relationships/image" Target="../media/image80.jpeg"/><Relationship Id="rId30" Type="http://schemas.openxmlformats.org/officeDocument/2006/relationships/image" Target="../media/image83.jpeg"/><Relationship Id="rId35" Type="http://schemas.openxmlformats.org/officeDocument/2006/relationships/image" Target="../media/image120.png"/><Relationship Id="rId8" Type="http://schemas.openxmlformats.org/officeDocument/2006/relationships/image" Target="../media/image36.jpeg"/><Relationship Id="rId3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jpeg"/><Relationship Id="rId13" Type="http://schemas.openxmlformats.org/officeDocument/2006/relationships/image" Target="../media/image134.jpeg"/><Relationship Id="rId3" Type="http://schemas.openxmlformats.org/officeDocument/2006/relationships/image" Target="../media/image124.jpeg"/><Relationship Id="rId7" Type="http://schemas.openxmlformats.org/officeDocument/2006/relationships/image" Target="../media/image128.png"/><Relationship Id="rId12" Type="http://schemas.openxmlformats.org/officeDocument/2006/relationships/image" Target="../media/image133.jpeg"/><Relationship Id="rId2" Type="http://schemas.openxmlformats.org/officeDocument/2006/relationships/image" Target="../media/image123.jpeg"/><Relationship Id="rId16" Type="http://schemas.openxmlformats.org/officeDocument/2006/relationships/image" Target="../media/image1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jpeg"/><Relationship Id="rId11" Type="http://schemas.openxmlformats.org/officeDocument/2006/relationships/image" Target="../media/image132.jpeg"/><Relationship Id="rId5" Type="http://schemas.openxmlformats.org/officeDocument/2006/relationships/image" Target="../media/image126.jpeg"/><Relationship Id="rId15" Type="http://schemas.openxmlformats.org/officeDocument/2006/relationships/image" Target="../media/image136.png"/><Relationship Id="rId10" Type="http://schemas.openxmlformats.org/officeDocument/2006/relationships/image" Target="../media/image131.jpeg"/><Relationship Id="rId4" Type="http://schemas.openxmlformats.org/officeDocument/2006/relationships/image" Target="../media/image125.png"/><Relationship Id="rId9" Type="http://schemas.openxmlformats.org/officeDocument/2006/relationships/image" Target="../media/image130.jpeg"/><Relationship Id="rId14" Type="http://schemas.openxmlformats.org/officeDocument/2006/relationships/image" Target="../media/image13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3" Type="http://schemas.openxmlformats.org/officeDocument/2006/relationships/image" Target="../media/image139.jpeg"/><Relationship Id="rId7" Type="http://schemas.openxmlformats.org/officeDocument/2006/relationships/image" Target="../media/image143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2.jpg"/><Relationship Id="rId5" Type="http://schemas.openxmlformats.org/officeDocument/2006/relationships/image" Target="../media/image141.jpeg"/><Relationship Id="rId4" Type="http://schemas.openxmlformats.org/officeDocument/2006/relationships/image" Target="../media/image14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タイトル 160"/>
          <p:cNvSpPr txBox="1">
            <a:spLocks/>
          </p:cNvSpPr>
          <p:nvPr/>
        </p:nvSpPr>
        <p:spPr>
          <a:xfrm>
            <a:off x="1686662" y="71549"/>
            <a:ext cx="1425391" cy="26161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ja-JP" altLang="en-US" sz="1100" b="1" dirty="0">
                <a:solidFill>
                  <a:srgbClr val="F9F9F9"/>
                </a:solidFill>
              </a:rPr>
              <a:t>Ｉ型・Ｌ型　連続手すり</a:t>
            </a:r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72914" y="4124181"/>
            <a:ext cx="2051825" cy="2336400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75995" y="1223631"/>
            <a:ext cx="1752300" cy="2336400"/>
          </a:xfrm>
          <a:prstGeom prst="rect">
            <a:avLst/>
          </a:prstGeom>
        </p:spPr>
      </p:pic>
      <p:pic>
        <p:nvPicPr>
          <p:cNvPr id="76" name="図 7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14920" y="957734"/>
            <a:ext cx="983749" cy="888485"/>
          </a:xfrm>
          <a:prstGeom prst="rect">
            <a:avLst/>
          </a:prstGeom>
        </p:spPr>
      </p:pic>
      <p:pic>
        <p:nvPicPr>
          <p:cNvPr id="2" name="Picture 12" descr="C:\Users\panasonic\Desktop\CA121AR6ST01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736" y="1023239"/>
            <a:ext cx="1520117" cy="1876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4"/>
          <p:cNvSpPr>
            <a:spLocks noChangeArrowheads="1"/>
          </p:cNvSpPr>
          <p:nvPr/>
        </p:nvSpPr>
        <p:spPr bwMode="auto">
          <a:xfrm>
            <a:off x="143261" y="692148"/>
            <a:ext cx="4773600" cy="2952751"/>
          </a:xfrm>
          <a:prstGeom prst="rect">
            <a:avLst/>
          </a:prstGeom>
          <a:noFill/>
          <a:ln w="6350">
            <a:solidFill>
              <a:srgbClr val="4D4D4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ja-JP" altLang="en-US" dirty="0">
              <a:latin typeface="+mj-ea"/>
              <a:ea typeface="+mj-ea"/>
            </a:endParaRPr>
          </a:p>
        </p:txBody>
      </p:sp>
      <p:sp>
        <p:nvSpPr>
          <p:cNvPr id="5" name="Rectangle 24"/>
          <p:cNvSpPr>
            <a:spLocks noChangeArrowheads="1"/>
          </p:cNvSpPr>
          <p:nvPr/>
        </p:nvSpPr>
        <p:spPr bwMode="auto">
          <a:xfrm>
            <a:off x="143261" y="692148"/>
            <a:ext cx="4773600" cy="126767"/>
          </a:xfrm>
          <a:prstGeom prst="rect">
            <a:avLst/>
          </a:prstGeom>
          <a:solidFill>
            <a:srgbClr val="4D4D4D"/>
          </a:solidFill>
          <a:ln w="6350">
            <a:solidFill>
              <a:srgbClr val="4D4D4D"/>
            </a:solidFill>
            <a:miter lim="800000"/>
            <a:headEnd/>
            <a:tailEnd/>
          </a:ln>
          <a:effectLst/>
        </p:spPr>
        <p:txBody>
          <a:bodyPr wrap="none" tIns="0" rIns="0" bIns="0" anchor="ctr"/>
          <a:lstStyle/>
          <a:p>
            <a:r>
              <a:rPr lang="ja-JP" altLang="en-US" sz="800" dirty="0">
                <a:solidFill>
                  <a:schemeClr val="bg1"/>
                </a:solidFill>
                <a:latin typeface="+mj-ea"/>
                <a:ea typeface="+mj-ea"/>
              </a:rPr>
              <a:t>連続手すり　Ｌ型セット</a:t>
            </a:r>
            <a:endParaRPr lang="en-US" altLang="ja-JP" sz="8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2184758" y="911395"/>
            <a:ext cx="124104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1000" b="1" dirty="0">
                <a:latin typeface="+mj-ea"/>
                <a:ea typeface="+mj-ea"/>
              </a:rPr>
              <a:t>玄関やトイレに</a:t>
            </a:r>
            <a:endParaRPr lang="en-US" altLang="ja-JP" sz="1000" b="1" dirty="0">
              <a:latin typeface="+mj-ea"/>
              <a:ea typeface="+mj-ea"/>
            </a:endParaRPr>
          </a:p>
          <a:p>
            <a:r>
              <a:rPr lang="ja-JP" altLang="en-US" sz="1000" b="1" dirty="0">
                <a:latin typeface="+mj-ea"/>
                <a:ea typeface="+mj-ea"/>
              </a:rPr>
              <a:t>おすすめの手すり。</a:t>
            </a:r>
          </a:p>
        </p:txBody>
      </p:sp>
      <p:sp>
        <p:nvSpPr>
          <p:cNvPr id="9" name="正方形/長方形 8"/>
          <p:cNvSpPr/>
          <p:nvPr/>
        </p:nvSpPr>
        <p:spPr>
          <a:xfrm>
            <a:off x="2184759" y="1311505"/>
            <a:ext cx="14197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600" dirty="0"/>
              <a:t>立ち座り動作をしっかり補助。横の手すりは身体の水平移動、縦の手すりは上下移動の補助をします</a:t>
            </a:r>
          </a:p>
        </p:txBody>
      </p:sp>
      <p:sp>
        <p:nvSpPr>
          <p:cNvPr id="15" name="Text Box 20"/>
          <p:cNvSpPr txBox="1">
            <a:spLocks noChangeArrowheads="1"/>
          </p:cNvSpPr>
          <p:nvPr/>
        </p:nvSpPr>
        <p:spPr bwMode="auto">
          <a:xfrm>
            <a:off x="4323159" y="2463114"/>
            <a:ext cx="487961" cy="76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947738" eaLnBrk="0" hangingPunct="0"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47738" eaLnBrk="0" hangingPunct="0"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47738" eaLnBrk="0" hangingPunct="0"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47738" eaLnBrk="0" hangingPunct="0"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47738" eaLnBrk="0" hangingPunct="0"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ja-JP" altLang="en-US" sz="500" kern="0" dirty="0">
                <a:solidFill>
                  <a:srgbClr val="000000"/>
                </a:solidFill>
                <a:latin typeface="ＭＳ Ｐゴシック" charset="-128"/>
              </a:rPr>
              <a:t>サテンシルバー色</a:t>
            </a:r>
          </a:p>
        </p:txBody>
      </p:sp>
      <p:sp>
        <p:nvSpPr>
          <p:cNvPr id="16" name="Text Box 20"/>
          <p:cNvSpPr txBox="1">
            <a:spLocks noChangeArrowheads="1"/>
          </p:cNvSpPr>
          <p:nvPr/>
        </p:nvSpPr>
        <p:spPr bwMode="auto">
          <a:xfrm>
            <a:off x="4376931" y="2997752"/>
            <a:ext cx="380417" cy="76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947738" eaLnBrk="0" hangingPunct="0"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47738" eaLnBrk="0" hangingPunct="0"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47738" eaLnBrk="0" hangingPunct="0"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47738" eaLnBrk="0" hangingPunct="0"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47738" eaLnBrk="0" hangingPunct="0"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ja-JP" altLang="en-US" sz="500" kern="0" dirty="0">
                <a:solidFill>
                  <a:srgbClr val="000000"/>
                </a:solidFill>
                <a:latin typeface="ＭＳ Ｐゴシック" charset="-128"/>
              </a:rPr>
              <a:t>オフブラック色</a:t>
            </a:r>
          </a:p>
        </p:txBody>
      </p:sp>
      <p:sp>
        <p:nvSpPr>
          <p:cNvPr id="17" name="Text Box 20"/>
          <p:cNvSpPr txBox="1">
            <a:spLocks noChangeArrowheads="1"/>
          </p:cNvSpPr>
          <p:nvPr/>
        </p:nvSpPr>
        <p:spPr bwMode="auto">
          <a:xfrm>
            <a:off x="4427492" y="3480386"/>
            <a:ext cx="279294" cy="76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947738" eaLnBrk="0" hangingPunct="0"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47738" eaLnBrk="0" hangingPunct="0"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47738" eaLnBrk="0" hangingPunct="0"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47738" eaLnBrk="0" hangingPunct="0"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47738" eaLnBrk="0" hangingPunct="0"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ja-JP" altLang="en-US" sz="500" kern="0" dirty="0">
                <a:solidFill>
                  <a:srgbClr val="000000"/>
                </a:solidFill>
                <a:latin typeface="ＭＳ Ｐゴシック" charset="-128"/>
              </a:rPr>
              <a:t>ホワイト色</a:t>
            </a:r>
          </a:p>
        </p:txBody>
      </p:sp>
      <p:sp>
        <p:nvSpPr>
          <p:cNvPr id="18" name="Text Box 20"/>
          <p:cNvSpPr txBox="1">
            <a:spLocks noChangeArrowheads="1"/>
          </p:cNvSpPr>
          <p:nvPr/>
        </p:nvSpPr>
        <p:spPr bwMode="auto">
          <a:xfrm>
            <a:off x="4304770" y="1955039"/>
            <a:ext cx="386838" cy="9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947738" eaLnBrk="0" hangingPunct="0"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47738" eaLnBrk="0" hangingPunct="0"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47738" eaLnBrk="0" hangingPunct="0"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47738" eaLnBrk="0" hangingPunct="0"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47738" eaLnBrk="0" hangingPunct="0"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ja-JP" altLang="en-US" b="1" kern="0" dirty="0">
                <a:solidFill>
                  <a:srgbClr val="000000"/>
                </a:solidFill>
                <a:latin typeface="ＭＳ Ｐゴシック" charset="-128"/>
              </a:rPr>
              <a:t>■ブラケット</a:t>
            </a:r>
          </a:p>
        </p:txBody>
      </p:sp>
      <p:pic>
        <p:nvPicPr>
          <p:cNvPr id="62" name="Picture 2" descr="http://www2.panasonic.biz/es/sumai/gazou/bicon/CA121AR6ST00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2670" y="2099555"/>
            <a:ext cx="248938" cy="37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4" descr="http://www2.panasonic.biz/es/sumai/gazou/bicon/CA141AHST-PA0050016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2238" y="2622479"/>
            <a:ext cx="249802" cy="37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6" descr="http://www2.panasonic.biz/es/sumai/gazou/bicon/CA141AHST-PA0050017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2238" y="3097892"/>
            <a:ext cx="249802" cy="37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Text Box 20"/>
          <p:cNvSpPr txBox="1">
            <a:spLocks noChangeArrowheads="1"/>
          </p:cNvSpPr>
          <p:nvPr/>
        </p:nvSpPr>
        <p:spPr bwMode="auto">
          <a:xfrm>
            <a:off x="3727648" y="1704012"/>
            <a:ext cx="619652" cy="1692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ja-JP"/>
            </a:defPPr>
            <a:lvl1pPr>
              <a:defRPr sz="600" b="1">
                <a:solidFill>
                  <a:srgbClr val="000000"/>
                </a:solidFill>
                <a:effectLst>
                  <a:glow rad="38100">
                    <a:srgbClr val="FFFFFF">
                      <a:alpha val="60000"/>
                    </a:srgbClr>
                  </a:glow>
                </a:effectLst>
                <a:latin typeface="+mj-ea"/>
                <a:ea typeface="+mj-ea"/>
              </a:defRPr>
            </a:lvl1pPr>
          </a:lstStyle>
          <a:p>
            <a:r>
              <a:rPr lang="en-US" altLang="ja-JP" sz="500" b="0" dirty="0"/>
              <a:t>※</a:t>
            </a:r>
            <a:r>
              <a:rPr lang="ja-JP" altLang="en-US" sz="500" b="0" dirty="0"/>
              <a:t>イメージ写真</a:t>
            </a:r>
          </a:p>
        </p:txBody>
      </p:sp>
      <p:sp>
        <p:nvSpPr>
          <p:cNvPr id="140" name="Text Box 20"/>
          <p:cNvSpPr txBox="1">
            <a:spLocks noChangeArrowheads="1"/>
          </p:cNvSpPr>
          <p:nvPr/>
        </p:nvSpPr>
        <p:spPr bwMode="auto">
          <a:xfrm>
            <a:off x="2434850" y="1955039"/>
            <a:ext cx="285714" cy="9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947738" eaLnBrk="0" hangingPunct="0"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47738" eaLnBrk="0" hangingPunct="0"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47738" eaLnBrk="0" hangingPunct="0"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47738" eaLnBrk="0" hangingPunct="0"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47738" eaLnBrk="0" hangingPunct="0"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lvl="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ja-JP" altLang="en-US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charset="-128"/>
              </a:rPr>
              <a:t>■手すり</a:t>
            </a:r>
          </a:p>
        </p:txBody>
      </p:sp>
      <p:pic>
        <p:nvPicPr>
          <p:cNvPr id="3" name="Picture 13" descr="C:\Users\panasonic\Desktop\CA121AR6ST017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338" y="4076032"/>
            <a:ext cx="210977" cy="1874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24"/>
          <p:cNvSpPr>
            <a:spLocks noChangeArrowheads="1"/>
          </p:cNvSpPr>
          <p:nvPr/>
        </p:nvSpPr>
        <p:spPr bwMode="auto">
          <a:xfrm>
            <a:off x="143261" y="3761870"/>
            <a:ext cx="4773600" cy="2952751"/>
          </a:xfrm>
          <a:prstGeom prst="rect">
            <a:avLst/>
          </a:prstGeom>
          <a:noFill/>
          <a:ln w="6350">
            <a:solidFill>
              <a:srgbClr val="4D4D4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ja-JP" altLang="en-US" dirty="0">
              <a:latin typeface="+mj-ea"/>
              <a:ea typeface="+mj-ea"/>
            </a:endParaRPr>
          </a:p>
        </p:txBody>
      </p:sp>
      <p:sp>
        <p:nvSpPr>
          <p:cNvPr id="7" name="Rectangle 24"/>
          <p:cNvSpPr>
            <a:spLocks noChangeArrowheads="1"/>
          </p:cNvSpPr>
          <p:nvPr/>
        </p:nvSpPr>
        <p:spPr bwMode="auto">
          <a:xfrm>
            <a:off x="143261" y="3761870"/>
            <a:ext cx="4773600" cy="126767"/>
          </a:xfrm>
          <a:prstGeom prst="rect">
            <a:avLst/>
          </a:prstGeom>
          <a:solidFill>
            <a:srgbClr val="4D4D4D"/>
          </a:solidFill>
          <a:ln w="6350">
            <a:solidFill>
              <a:srgbClr val="4D4D4D"/>
            </a:solidFill>
            <a:miter lim="800000"/>
            <a:headEnd/>
            <a:tailEnd/>
          </a:ln>
          <a:effectLst/>
        </p:spPr>
        <p:txBody>
          <a:bodyPr wrap="none" tIns="0" rIns="0" bIns="0" anchor="ctr"/>
          <a:lstStyle/>
          <a:p>
            <a:r>
              <a:rPr lang="ja-JP" altLang="en-US" sz="800" dirty="0">
                <a:solidFill>
                  <a:schemeClr val="bg1"/>
                </a:solidFill>
                <a:latin typeface="+mj-ea"/>
              </a:rPr>
              <a:t>連続手すり　Ｉ型セット</a:t>
            </a:r>
            <a:endParaRPr lang="en-US" altLang="ja-JP" sz="800" dirty="0">
              <a:solidFill>
                <a:schemeClr val="bg1"/>
              </a:solidFill>
              <a:latin typeface="+mj-ea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2320079" y="4380486"/>
            <a:ext cx="11936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600" dirty="0"/>
              <a:t>玄関など段差のある場所での立ち座りの補助はもちろん、居室に設置をすればドア開閉動作の補助にもなります。</a:t>
            </a: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5417" y="4076032"/>
            <a:ext cx="828559" cy="824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正方形/長方形 59"/>
          <p:cNvSpPr/>
          <p:nvPr/>
        </p:nvSpPr>
        <p:spPr>
          <a:xfrm>
            <a:off x="2320078" y="4011145"/>
            <a:ext cx="11865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1000" b="1" dirty="0">
                <a:latin typeface="+mj-ea"/>
                <a:ea typeface="+mj-ea"/>
              </a:rPr>
              <a:t>段差のある場所や</a:t>
            </a:r>
            <a:endParaRPr lang="en-US" altLang="ja-JP" sz="1000" b="1" dirty="0">
              <a:latin typeface="+mj-ea"/>
              <a:ea typeface="+mj-ea"/>
            </a:endParaRPr>
          </a:p>
          <a:p>
            <a:r>
              <a:rPr lang="ja-JP" altLang="en-US" sz="1000" b="1" dirty="0">
                <a:latin typeface="+mj-ea"/>
                <a:ea typeface="+mj-ea"/>
              </a:rPr>
              <a:t>居室におすすめ。</a:t>
            </a:r>
          </a:p>
        </p:txBody>
      </p:sp>
      <p:grpSp>
        <p:nvGrpSpPr>
          <p:cNvPr id="14" name="グループ化 13"/>
          <p:cNvGrpSpPr/>
          <p:nvPr/>
        </p:nvGrpSpPr>
        <p:grpSpPr>
          <a:xfrm>
            <a:off x="4323159" y="5047623"/>
            <a:ext cx="487961" cy="1602291"/>
            <a:chOff x="4323159" y="5047623"/>
            <a:chExt cx="487961" cy="1602291"/>
          </a:xfrm>
        </p:grpSpPr>
        <p:sp>
          <p:nvSpPr>
            <p:cNvPr id="40" name="Text Box 20"/>
            <p:cNvSpPr txBox="1">
              <a:spLocks noChangeArrowheads="1"/>
            </p:cNvSpPr>
            <p:nvPr/>
          </p:nvSpPr>
          <p:spPr bwMode="auto">
            <a:xfrm>
              <a:off x="4342482" y="5047623"/>
              <a:ext cx="386838" cy="923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ja-JP" altLang="en-US" b="1" kern="0" dirty="0">
                  <a:solidFill>
                    <a:srgbClr val="000000"/>
                  </a:solidFill>
                  <a:latin typeface="ＭＳ Ｐゴシック" charset="-128"/>
                </a:rPr>
                <a:t>■ブラケット</a:t>
              </a:r>
            </a:p>
          </p:txBody>
        </p:sp>
        <p:sp>
          <p:nvSpPr>
            <p:cNvPr id="65" name="Text Box 20"/>
            <p:cNvSpPr txBox="1">
              <a:spLocks noChangeArrowheads="1"/>
            </p:cNvSpPr>
            <p:nvPr/>
          </p:nvSpPr>
          <p:spPr bwMode="auto">
            <a:xfrm>
              <a:off x="4323159" y="5555698"/>
              <a:ext cx="487961" cy="769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ja-JP" altLang="en-US" sz="500" kern="0" dirty="0">
                  <a:solidFill>
                    <a:srgbClr val="000000"/>
                  </a:solidFill>
                  <a:latin typeface="ＭＳ Ｐゴシック" charset="-128"/>
                </a:rPr>
                <a:t>サテンシルバー色</a:t>
              </a:r>
            </a:p>
          </p:txBody>
        </p:sp>
        <p:sp>
          <p:nvSpPr>
            <p:cNvPr id="66" name="Text Box 20"/>
            <p:cNvSpPr txBox="1">
              <a:spLocks noChangeArrowheads="1"/>
            </p:cNvSpPr>
            <p:nvPr/>
          </p:nvSpPr>
          <p:spPr bwMode="auto">
            <a:xfrm>
              <a:off x="4376931" y="6090336"/>
              <a:ext cx="380417" cy="769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ja-JP" altLang="en-US" sz="500" kern="0" dirty="0">
                  <a:solidFill>
                    <a:srgbClr val="000000"/>
                  </a:solidFill>
                  <a:latin typeface="ＭＳ Ｐゴシック" charset="-128"/>
                </a:rPr>
                <a:t>オフブラック色</a:t>
              </a:r>
            </a:p>
          </p:txBody>
        </p:sp>
        <p:sp>
          <p:nvSpPr>
            <p:cNvPr id="67" name="Text Box 20"/>
            <p:cNvSpPr txBox="1">
              <a:spLocks noChangeArrowheads="1"/>
            </p:cNvSpPr>
            <p:nvPr/>
          </p:nvSpPr>
          <p:spPr bwMode="auto">
            <a:xfrm>
              <a:off x="4427492" y="6572970"/>
              <a:ext cx="279294" cy="769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ja-JP" altLang="en-US" sz="500" kern="0" dirty="0">
                  <a:solidFill>
                    <a:srgbClr val="000000"/>
                  </a:solidFill>
                  <a:latin typeface="ＭＳ Ｐゴシック" charset="-128"/>
                </a:rPr>
                <a:t>ホワイト色</a:t>
              </a:r>
            </a:p>
          </p:txBody>
        </p:sp>
        <p:pic>
          <p:nvPicPr>
            <p:cNvPr id="68" name="Picture 2" descr="http://www2.panasonic.biz/es/sumai/gazou/bicon/CA121AR6ST009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42670" y="5192139"/>
              <a:ext cx="248938" cy="370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9" name="Picture 4" descr="http://www2.panasonic.biz/es/sumai/gazou/bicon/CA141AHST-PA0050016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42238" y="5715063"/>
              <a:ext cx="249802" cy="370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" name="Picture 6" descr="http://www2.panasonic.biz/es/sumai/gazou/bicon/CA141AHST-PA0050017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42238" y="6190476"/>
              <a:ext cx="249802" cy="370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9" name="Text Box 20"/>
          <p:cNvSpPr txBox="1">
            <a:spLocks noChangeArrowheads="1"/>
          </p:cNvSpPr>
          <p:nvPr/>
        </p:nvSpPr>
        <p:spPr bwMode="auto">
          <a:xfrm>
            <a:off x="2434850" y="5047623"/>
            <a:ext cx="285714" cy="9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947738" eaLnBrk="0" hangingPunct="0"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47738" eaLnBrk="0" hangingPunct="0"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47738" eaLnBrk="0" hangingPunct="0"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47738" eaLnBrk="0" hangingPunct="0"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47738" eaLnBrk="0" hangingPunct="0"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lvl="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ja-JP" altLang="en-US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charset="-128"/>
              </a:rPr>
              <a:t>■手すり</a:t>
            </a:r>
          </a:p>
        </p:txBody>
      </p:sp>
      <p:pic>
        <p:nvPicPr>
          <p:cNvPr id="19" name="図 1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0111" y="1216951"/>
            <a:ext cx="1879746" cy="2340380"/>
          </a:xfrm>
          <a:prstGeom prst="rect">
            <a:avLst/>
          </a:prstGeom>
        </p:spPr>
      </p:pic>
      <p:sp>
        <p:nvSpPr>
          <p:cNvPr id="75" name="Text Box 70"/>
          <p:cNvSpPr txBox="1">
            <a:spLocks noChangeArrowheads="1"/>
          </p:cNvSpPr>
          <p:nvPr/>
        </p:nvSpPr>
        <p:spPr bwMode="auto">
          <a:xfrm>
            <a:off x="7524739" y="1077660"/>
            <a:ext cx="842637" cy="123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ja-JP" sz="800" dirty="0"/>
              <a:t>900㎜</a:t>
            </a:r>
            <a:r>
              <a:rPr lang="ja-JP" altLang="en-US" sz="800" dirty="0"/>
              <a:t>ピッチタイプ</a:t>
            </a:r>
            <a:endParaRPr lang="ja-JP" altLang="en-US" sz="800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77" name="Text Box 70"/>
          <p:cNvSpPr txBox="1">
            <a:spLocks noChangeArrowheads="1"/>
          </p:cNvSpPr>
          <p:nvPr/>
        </p:nvSpPr>
        <p:spPr bwMode="auto">
          <a:xfrm>
            <a:off x="5475995" y="1077660"/>
            <a:ext cx="1752300" cy="123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ja-JP" sz="800" dirty="0"/>
              <a:t>1500㎜</a:t>
            </a:r>
            <a:r>
              <a:rPr lang="ja-JP" altLang="en-US" sz="800" dirty="0"/>
              <a:t>ピッチタイプ・ストロング</a:t>
            </a:r>
            <a:endParaRPr lang="ja-JP" altLang="en-US" sz="800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grpSp>
        <p:nvGrpSpPr>
          <p:cNvPr id="129" name="グループ化 128"/>
          <p:cNvGrpSpPr/>
          <p:nvPr/>
        </p:nvGrpSpPr>
        <p:grpSpPr>
          <a:xfrm>
            <a:off x="398775" y="3045749"/>
            <a:ext cx="1546887" cy="425497"/>
            <a:chOff x="7420400" y="6195280"/>
            <a:chExt cx="1546887" cy="425497"/>
          </a:xfrm>
        </p:grpSpPr>
        <p:grpSp>
          <p:nvGrpSpPr>
            <p:cNvPr id="130" name="グループ化 129"/>
            <p:cNvGrpSpPr/>
            <p:nvPr/>
          </p:nvGrpSpPr>
          <p:grpSpPr>
            <a:xfrm>
              <a:off x="7549571" y="6318960"/>
              <a:ext cx="1417716" cy="270454"/>
              <a:chOff x="3556019" y="4109152"/>
              <a:chExt cx="1417716" cy="270454"/>
            </a:xfrm>
          </p:grpSpPr>
          <p:grpSp>
            <p:nvGrpSpPr>
              <p:cNvPr id="134" name="グループ化 133"/>
              <p:cNvGrpSpPr/>
              <p:nvPr/>
            </p:nvGrpSpPr>
            <p:grpSpPr>
              <a:xfrm>
                <a:off x="3556019" y="4109152"/>
                <a:ext cx="811353" cy="270454"/>
                <a:chOff x="3818627" y="4126657"/>
                <a:chExt cx="811353" cy="270454"/>
              </a:xfrm>
            </p:grpSpPr>
            <p:pic>
              <p:nvPicPr>
                <p:cNvPr id="138" name="図 137"/>
                <p:cNvPicPr>
                  <a:picLocks noChangeAspect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818627" y="4133889"/>
                  <a:ext cx="298872" cy="252000"/>
                </a:xfrm>
                <a:prstGeom prst="rect">
                  <a:avLst/>
                </a:prstGeom>
              </p:spPr>
            </p:pic>
            <p:sp>
              <p:nvSpPr>
                <p:cNvPr id="139" name="正方形/長方形 138"/>
                <p:cNvSpPr/>
                <p:nvPr/>
              </p:nvSpPr>
              <p:spPr>
                <a:xfrm>
                  <a:off x="4136112" y="4126657"/>
                  <a:ext cx="493868" cy="92333"/>
                </a:xfrm>
                <a:prstGeom prst="rect">
                  <a:avLst/>
                </a:prstGeom>
              </p:spPr>
              <p:txBody>
                <a:bodyPr wrap="square" lIns="0" tIns="0" rIns="0" bIns="0">
                  <a:spAutoFit/>
                </a:bodyPr>
                <a:lstStyle/>
                <a:p>
                  <a:r>
                    <a:rPr lang="ja-JP" altLang="en-US" sz="300" dirty="0"/>
                    <a:t>製品上の特定ウイルスの</a:t>
                  </a:r>
                </a:p>
                <a:p>
                  <a:r>
                    <a:rPr lang="ja-JP" altLang="en-US" sz="300" dirty="0"/>
                    <a:t>数を減少させます</a:t>
                  </a:r>
                </a:p>
              </p:txBody>
            </p:sp>
            <p:sp>
              <p:nvSpPr>
                <p:cNvPr id="141" name="正方形/長方形 140"/>
                <p:cNvSpPr/>
                <p:nvPr/>
              </p:nvSpPr>
              <p:spPr>
                <a:xfrm>
                  <a:off x="4134721" y="4258612"/>
                  <a:ext cx="390848" cy="138499"/>
                </a:xfrm>
                <a:prstGeom prst="rect">
                  <a:avLst/>
                </a:prstGeom>
              </p:spPr>
              <p:txBody>
                <a:bodyPr wrap="square" lIns="0" tIns="0" rIns="0" bIns="0">
                  <a:spAutoFit/>
                </a:bodyPr>
                <a:lstStyle/>
                <a:p>
                  <a:r>
                    <a:rPr lang="ja-JP" altLang="en-US" sz="300" dirty="0"/>
                    <a:t>無機系・印刷</a:t>
                  </a:r>
                </a:p>
                <a:p>
                  <a:r>
                    <a:rPr lang="ja-JP" altLang="en-US" sz="300" dirty="0"/>
                    <a:t>トップコート印刷面</a:t>
                  </a:r>
                </a:p>
                <a:p>
                  <a:r>
                    <a:rPr lang="en-US" altLang="ja-JP" sz="300" dirty="0"/>
                    <a:t>JP0612072X0007G</a:t>
                  </a:r>
                  <a:endParaRPr lang="ja-JP" altLang="en-US" sz="300" dirty="0"/>
                </a:p>
              </p:txBody>
            </p:sp>
          </p:grpSp>
          <p:grpSp>
            <p:nvGrpSpPr>
              <p:cNvPr id="135" name="グループ化 134"/>
              <p:cNvGrpSpPr/>
              <p:nvPr/>
            </p:nvGrpSpPr>
            <p:grpSpPr>
              <a:xfrm>
                <a:off x="4302882" y="4116384"/>
                <a:ext cx="670853" cy="261221"/>
                <a:chOff x="4302882" y="4116384"/>
                <a:chExt cx="670853" cy="261221"/>
              </a:xfrm>
            </p:grpSpPr>
            <p:sp>
              <p:nvSpPr>
                <p:cNvPr id="136" name="正方形/長方形 135"/>
                <p:cNvSpPr/>
                <p:nvPr/>
              </p:nvSpPr>
              <p:spPr>
                <a:xfrm>
                  <a:off x="4582887" y="4239106"/>
                  <a:ext cx="390848" cy="138499"/>
                </a:xfrm>
                <a:prstGeom prst="rect">
                  <a:avLst/>
                </a:prstGeom>
              </p:spPr>
              <p:txBody>
                <a:bodyPr wrap="square" lIns="0" tIns="0" rIns="0" bIns="0">
                  <a:spAutoFit/>
                </a:bodyPr>
                <a:lstStyle/>
                <a:p>
                  <a:r>
                    <a:rPr lang="ja-JP" altLang="en-US" sz="300" dirty="0"/>
                    <a:t>無機系・印刷</a:t>
                  </a:r>
                </a:p>
                <a:p>
                  <a:r>
                    <a:rPr lang="ja-JP" altLang="en-US" sz="300" dirty="0"/>
                    <a:t>トップコート印刷面</a:t>
                  </a:r>
                </a:p>
                <a:p>
                  <a:r>
                    <a:rPr lang="en-US" altLang="ja-JP" sz="300" dirty="0"/>
                    <a:t>JP0122072X0044D</a:t>
                  </a:r>
                  <a:endParaRPr lang="ja-JP" altLang="en-US" sz="300" dirty="0"/>
                </a:p>
              </p:txBody>
            </p:sp>
            <p:pic>
              <p:nvPicPr>
                <p:cNvPr id="137" name="図 136"/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02882" y="4116384"/>
                  <a:ext cx="298872" cy="252000"/>
                </a:xfrm>
                <a:prstGeom prst="rect">
                  <a:avLst/>
                </a:prstGeom>
              </p:spPr>
            </p:pic>
          </p:grpSp>
        </p:grpSp>
        <p:sp>
          <p:nvSpPr>
            <p:cNvPr id="131" name="正方形/長方形 130"/>
            <p:cNvSpPr/>
            <p:nvPr/>
          </p:nvSpPr>
          <p:spPr>
            <a:xfrm>
              <a:off x="7420400" y="6288672"/>
              <a:ext cx="1505687" cy="332105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2" name="Text Box 20"/>
            <p:cNvSpPr txBox="1">
              <a:spLocks noChangeArrowheads="1"/>
            </p:cNvSpPr>
            <p:nvPr/>
          </p:nvSpPr>
          <p:spPr bwMode="auto">
            <a:xfrm>
              <a:off x="7861894" y="6202618"/>
              <a:ext cx="665247" cy="769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ja-JP" altLang="en-US" sz="500" kern="0" dirty="0">
                  <a:solidFill>
                    <a:srgbClr val="000000"/>
                  </a:solidFill>
                  <a:latin typeface="ＭＳ Ｐゴシック" charset="-128"/>
                </a:rPr>
                <a:t>抗ウイルス加工手すり部</a:t>
              </a:r>
            </a:p>
          </p:txBody>
        </p:sp>
        <p:sp>
          <p:nvSpPr>
            <p:cNvPr id="133" name="正方形/長方形 132"/>
            <p:cNvSpPr/>
            <p:nvPr/>
          </p:nvSpPr>
          <p:spPr>
            <a:xfrm>
              <a:off x="7420400" y="6195280"/>
              <a:ext cx="1505687" cy="94446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42" name="グループ化 141"/>
          <p:cNvGrpSpPr/>
          <p:nvPr/>
        </p:nvGrpSpPr>
        <p:grpSpPr>
          <a:xfrm>
            <a:off x="2399358" y="2100242"/>
            <a:ext cx="1721309" cy="1172011"/>
            <a:chOff x="7149543" y="2934007"/>
            <a:chExt cx="1860695" cy="1266917"/>
          </a:xfrm>
        </p:grpSpPr>
        <p:pic>
          <p:nvPicPr>
            <p:cNvPr id="143" name="図 142"/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72757" y="3285399"/>
              <a:ext cx="532967" cy="405260"/>
            </a:xfrm>
            <a:prstGeom prst="rect">
              <a:avLst/>
            </a:prstGeom>
          </p:spPr>
        </p:pic>
        <p:pic>
          <p:nvPicPr>
            <p:cNvPr id="144" name="図 143"/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27166" y="2934007"/>
              <a:ext cx="515820" cy="390317"/>
            </a:xfrm>
            <a:prstGeom prst="rect">
              <a:avLst/>
            </a:prstGeom>
          </p:spPr>
        </p:pic>
        <p:pic>
          <p:nvPicPr>
            <p:cNvPr id="145" name="図 144"/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14008" y="3844137"/>
              <a:ext cx="512923" cy="287095"/>
            </a:xfrm>
            <a:prstGeom prst="rect">
              <a:avLst/>
            </a:prstGeom>
          </p:spPr>
        </p:pic>
        <p:pic>
          <p:nvPicPr>
            <p:cNvPr id="146" name="図 145"/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89430" y="3764249"/>
              <a:ext cx="520808" cy="355371"/>
            </a:xfrm>
            <a:prstGeom prst="rect">
              <a:avLst/>
            </a:prstGeom>
          </p:spPr>
        </p:pic>
        <p:pic>
          <p:nvPicPr>
            <p:cNvPr id="147" name="図 146"/>
            <p:cNvPicPr>
              <a:picLocks noChangeAspect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1"/>
            <a:stretch/>
          </p:blipFill>
          <p:spPr>
            <a:xfrm>
              <a:off x="7153713" y="3033811"/>
              <a:ext cx="512617" cy="284400"/>
            </a:xfrm>
            <a:prstGeom prst="rect">
              <a:avLst/>
            </a:prstGeom>
          </p:spPr>
        </p:pic>
        <p:pic>
          <p:nvPicPr>
            <p:cNvPr id="148" name="Picture 57" descr="http://www2.panasonic.biz/es/sumai/gazou/bicon/CA141AHST-PA0053028.jpg"/>
            <p:cNvPicPr>
              <a:picLocks noChangeAspect="1" noChangeArrowheads="1"/>
            </p:cNvPicPr>
            <p:nvPr/>
          </p:nvPicPr>
          <p:blipFill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8488660" y="3032499"/>
              <a:ext cx="513991" cy="2857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9" name="Picture 59" descr="http://www2.panasonic.biz/es/sumai/gazou/bicon/CA141AHST-PA0053029.jpg"/>
            <p:cNvPicPr>
              <a:picLocks noChangeAspect="1" noChangeArrowheads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153713" y="3416197"/>
              <a:ext cx="513991" cy="2936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0" name="Picture 63" descr="http://www2.panasonic.biz/es/sumai/gazou/bicon/CA141AHST-PA0053031.jpg"/>
            <p:cNvPicPr>
              <a:picLocks noChangeAspect="1" noChangeArrowheads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149543" y="3843726"/>
              <a:ext cx="513991" cy="2757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1" name="Text Box 20"/>
            <p:cNvSpPr txBox="1">
              <a:spLocks noChangeArrowheads="1"/>
            </p:cNvSpPr>
            <p:nvPr/>
          </p:nvSpPr>
          <p:spPr bwMode="auto">
            <a:xfrm>
              <a:off x="7156868" y="4119492"/>
              <a:ext cx="262892" cy="7694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lIns="0" tIns="0" rIns="0" bIns="0">
              <a:spAutoFit/>
            </a:bodyPr>
            <a:lstStyle>
              <a:lvl1pPr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ja-JP" altLang="en-US" sz="500" dirty="0">
                  <a:solidFill>
                    <a:prstClr val="black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メープル色</a:t>
              </a:r>
              <a:endParaRPr lang="ja-JP" altLang="en-US" sz="500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52" name="Text Box 20"/>
            <p:cNvSpPr txBox="1">
              <a:spLocks noChangeArrowheads="1"/>
            </p:cNvSpPr>
            <p:nvPr/>
          </p:nvSpPr>
          <p:spPr bwMode="auto">
            <a:xfrm>
              <a:off x="7810581" y="4119492"/>
              <a:ext cx="403957" cy="7694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lIns="0" tIns="0" rIns="0" bIns="0">
              <a:spAutoFit/>
            </a:bodyPr>
            <a:lstStyle>
              <a:lvl1pPr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ja-JP" altLang="en-US" sz="500" dirty="0">
                  <a:solidFill>
                    <a:prstClr val="black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ホワイトオーク色</a:t>
              </a:r>
              <a:endParaRPr lang="ja-JP" altLang="en-US" sz="500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53" name="Text Box 20"/>
            <p:cNvSpPr txBox="1">
              <a:spLocks noChangeArrowheads="1"/>
            </p:cNvSpPr>
            <p:nvPr/>
          </p:nvSpPr>
          <p:spPr bwMode="auto">
            <a:xfrm>
              <a:off x="8488661" y="3323575"/>
              <a:ext cx="392736" cy="7694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lIns="0" tIns="0" rIns="0" bIns="0">
              <a:spAutoFit/>
            </a:bodyPr>
            <a:lstStyle>
              <a:lvl1pPr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ja-JP" altLang="en-US" sz="500" dirty="0">
                  <a:solidFill>
                    <a:prstClr val="black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ウォールナット色</a:t>
              </a:r>
              <a:endParaRPr lang="ja-JP" altLang="en-US" sz="500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54" name="Text Box 20"/>
            <p:cNvSpPr txBox="1">
              <a:spLocks noChangeArrowheads="1"/>
            </p:cNvSpPr>
            <p:nvPr/>
          </p:nvSpPr>
          <p:spPr bwMode="auto">
            <a:xfrm>
              <a:off x="8489430" y="4123980"/>
              <a:ext cx="436017" cy="7694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lIns="0" tIns="0" rIns="0" bIns="0">
              <a:spAutoFit/>
            </a:bodyPr>
            <a:lstStyle>
              <a:lvl1pPr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ja-JP" altLang="en-US" sz="500" dirty="0">
                  <a:solidFill>
                    <a:prstClr val="black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ホワイトアッシュ色</a:t>
              </a:r>
              <a:endParaRPr lang="ja-JP" altLang="en-US" sz="500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55" name="Text Box 20"/>
            <p:cNvSpPr txBox="1">
              <a:spLocks noChangeArrowheads="1"/>
            </p:cNvSpPr>
            <p:nvPr/>
          </p:nvSpPr>
          <p:spPr bwMode="auto">
            <a:xfrm>
              <a:off x="7149886" y="3727720"/>
              <a:ext cx="242054" cy="7694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lIns="0" tIns="0" rIns="0" bIns="0">
              <a:spAutoFit/>
            </a:bodyPr>
            <a:lstStyle>
              <a:lvl1pPr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ja-JP" altLang="en-US" sz="500" dirty="0">
                  <a:solidFill>
                    <a:prstClr val="black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チェリー色</a:t>
              </a:r>
              <a:endParaRPr lang="ja-JP" altLang="en-US" sz="500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56" name="Text Box 20"/>
            <p:cNvSpPr txBox="1">
              <a:spLocks noChangeArrowheads="1"/>
            </p:cNvSpPr>
            <p:nvPr/>
          </p:nvSpPr>
          <p:spPr bwMode="auto">
            <a:xfrm>
              <a:off x="8488661" y="3727720"/>
              <a:ext cx="359073" cy="7694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lIns="0" tIns="0" rIns="0" bIns="0">
              <a:spAutoFit/>
            </a:bodyPr>
            <a:lstStyle>
              <a:lvl1pPr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ja-JP" altLang="en-US" sz="5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イデアオーク</a:t>
              </a:r>
              <a:r>
                <a:rPr lang="ja-JP" altLang="en-US" sz="500" dirty="0">
                  <a:solidFill>
                    <a:prstClr val="black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色</a:t>
              </a:r>
              <a:endParaRPr lang="ja-JP" altLang="en-US" sz="500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57" name="Text Box 20"/>
            <p:cNvSpPr txBox="1">
              <a:spLocks noChangeArrowheads="1"/>
            </p:cNvSpPr>
            <p:nvPr/>
          </p:nvSpPr>
          <p:spPr bwMode="auto">
            <a:xfrm>
              <a:off x="7829801" y="3727720"/>
              <a:ext cx="488916" cy="769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lvl="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ja-JP" altLang="en-US" sz="5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グレージュアッシュ色</a:t>
              </a:r>
              <a:endParaRPr lang="ja-JP" altLang="en-US" sz="500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pic>
          <p:nvPicPr>
            <p:cNvPr id="158" name="図 157"/>
            <p:cNvPicPr>
              <a:picLocks noChangeAspect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44677" y="3280734"/>
              <a:ext cx="495276" cy="414590"/>
            </a:xfrm>
            <a:prstGeom prst="rect">
              <a:avLst/>
            </a:prstGeom>
          </p:spPr>
        </p:pic>
        <p:sp>
          <p:nvSpPr>
            <p:cNvPr id="159" name="Text Box 20"/>
            <p:cNvSpPr txBox="1">
              <a:spLocks noChangeArrowheads="1"/>
            </p:cNvSpPr>
            <p:nvPr/>
          </p:nvSpPr>
          <p:spPr bwMode="auto">
            <a:xfrm>
              <a:off x="7149886" y="3323575"/>
              <a:ext cx="331822" cy="7694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lIns="0" tIns="0" rIns="0" bIns="0">
              <a:spAutoFit/>
            </a:bodyPr>
            <a:lstStyle>
              <a:lvl1pPr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ja-JP" altLang="en-US" sz="500" dirty="0">
                  <a:solidFill>
                    <a:prstClr val="black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オフブラック色</a:t>
              </a:r>
              <a:endParaRPr lang="ja-JP" altLang="en-US" sz="500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60" name="Text Box 20"/>
            <p:cNvSpPr txBox="1">
              <a:spLocks noChangeArrowheads="1"/>
            </p:cNvSpPr>
            <p:nvPr/>
          </p:nvSpPr>
          <p:spPr bwMode="auto">
            <a:xfrm>
              <a:off x="7784226" y="3323575"/>
              <a:ext cx="528991" cy="769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lvl="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ja-JP" altLang="en-US" sz="5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ソフトウォールナット</a:t>
              </a:r>
              <a:r>
                <a:rPr lang="ja-JP" altLang="en-US" sz="500" dirty="0">
                  <a:solidFill>
                    <a:prstClr val="black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色</a:t>
              </a:r>
              <a:endParaRPr kumimoji="1" lang="ja-JP" altLang="en-US" sz="5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grpSp>
        <p:nvGrpSpPr>
          <p:cNvPr id="161" name="グループ化 160"/>
          <p:cNvGrpSpPr/>
          <p:nvPr/>
        </p:nvGrpSpPr>
        <p:grpSpPr>
          <a:xfrm>
            <a:off x="2399358" y="5168711"/>
            <a:ext cx="1721309" cy="1172011"/>
            <a:chOff x="7149543" y="2934007"/>
            <a:chExt cx="1860695" cy="1266917"/>
          </a:xfrm>
        </p:grpSpPr>
        <p:pic>
          <p:nvPicPr>
            <p:cNvPr id="162" name="図 161"/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72757" y="3285399"/>
              <a:ext cx="532967" cy="405260"/>
            </a:xfrm>
            <a:prstGeom prst="rect">
              <a:avLst/>
            </a:prstGeom>
          </p:spPr>
        </p:pic>
        <p:pic>
          <p:nvPicPr>
            <p:cNvPr id="163" name="図 162"/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27166" y="2934007"/>
              <a:ext cx="515820" cy="390317"/>
            </a:xfrm>
            <a:prstGeom prst="rect">
              <a:avLst/>
            </a:prstGeom>
          </p:spPr>
        </p:pic>
        <p:pic>
          <p:nvPicPr>
            <p:cNvPr id="164" name="図 163"/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14008" y="3844137"/>
              <a:ext cx="512923" cy="287095"/>
            </a:xfrm>
            <a:prstGeom prst="rect">
              <a:avLst/>
            </a:prstGeom>
          </p:spPr>
        </p:pic>
        <p:pic>
          <p:nvPicPr>
            <p:cNvPr id="165" name="図 164"/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89430" y="3764249"/>
              <a:ext cx="520808" cy="355371"/>
            </a:xfrm>
            <a:prstGeom prst="rect">
              <a:avLst/>
            </a:prstGeom>
          </p:spPr>
        </p:pic>
        <p:pic>
          <p:nvPicPr>
            <p:cNvPr id="166" name="図 165"/>
            <p:cNvPicPr>
              <a:picLocks noChangeAspect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1"/>
            <a:stretch/>
          </p:blipFill>
          <p:spPr>
            <a:xfrm>
              <a:off x="7153713" y="3033811"/>
              <a:ext cx="512617" cy="284400"/>
            </a:xfrm>
            <a:prstGeom prst="rect">
              <a:avLst/>
            </a:prstGeom>
          </p:spPr>
        </p:pic>
        <p:pic>
          <p:nvPicPr>
            <p:cNvPr id="167" name="Picture 57" descr="http://www2.panasonic.biz/es/sumai/gazou/bicon/CA141AHST-PA0053028.jpg"/>
            <p:cNvPicPr>
              <a:picLocks noChangeAspect="1" noChangeArrowheads="1"/>
            </p:cNvPicPr>
            <p:nvPr/>
          </p:nvPicPr>
          <p:blipFill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8488660" y="3032499"/>
              <a:ext cx="513991" cy="2857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8" name="Picture 59" descr="http://www2.panasonic.biz/es/sumai/gazou/bicon/CA141AHST-PA0053029.jpg"/>
            <p:cNvPicPr>
              <a:picLocks noChangeAspect="1" noChangeArrowheads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153713" y="3416197"/>
              <a:ext cx="513991" cy="2936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9" name="Picture 63" descr="http://www2.panasonic.biz/es/sumai/gazou/bicon/CA141AHST-PA0053031.jpg"/>
            <p:cNvPicPr>
              <a:picLocks noChangeAspect="1" noChangeArrowheads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149543" y="3843726"/>
              <a:ext cx="513991" cy="2757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0" name="Text Box 20"/>
            <p:cNvSpPr txBox="1">
              <a:spLocks noChangeArrowheads="1"/>
            </p:cNvSpPr>
            <p:nvPr/>
          </p:nvSpPr>
          <p:spPr bwMode="auto">
            <a:xfrm>
              <a:off x="7156868" y="4119492"/>
              <a:ext cx="262892" cy="7694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lIns="0" tIns="0" rIns="0" bIns="0">
              <a:spAutoFit/>
            </a:bodyPr>
            <a:lstStyle>
              <a:lvl1pPr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ja-JP" altLang="en-US" sz="500" dirty="0">
                  <a:solidFill>
                    <a:prstClr val="black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メープル色</a:t>
              </a:r>
              <a:endParaRPr lang="ja-JP" altLang="en-US" sz="500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71" name="Text Box 20"/>
            <p:cNvSpPr txBox="1">
              <a:spLocks noChangeArrowheads="1"/>
            </p:cNvSpPr>
            <p:nvPr/>
          </p:nvSpPr>
          <p:spPr bwMode="auto">
            <a:xfrm>
              <a:off x="7810581" y="4119492"/>
              <a:ext cx="403957" cy="7694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lIns="0" tIns="0" rIns="0" bIns="0">
              <a:spAutoFit/>
            </a:bodyPr>
            <a:lstStyle>
              <a:lvl1pPr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ja-JP" altLang="en-US" sz="500" dirty="0">
                  <a:solidFill>
                    <a:prstClr val="black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ホワイトオーク色</a:t>
              </a:r>
              <a:endParaRPr lang="ja-JP" altLang="en-US" sz="500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72" name="Text Box 20"/>
            <p:cNvSpPr txBox="1">
              <a:spLocks noChangeArrowheads="1"/>
            </p:cNvSpPr>
            <p:nvPr/>
          </p:nvSpPr>
          <p:spPr bwMode="auto">
            <a:xfrm>
              <a:off x="8488661" y="3323575"/>
              <a:ext cx="392736" cy="7694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lIns="0" tIns="0" rIns="0" bIns="0">
              <a:spAutoFit/>
            </a:bodyPr>
            <a:lstStyle>
              <a:lvl1pPr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ja-JP" altLang="en-US" sz="500" dirty="0">
                  <a:solidFill>
                    <a:prstClr val="black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ウォールナット色</a:t>
              </a:r>
              <a:endParaRPr lang="ja-JP" altLang="en-US" sz="500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73" name="Text Box 20"/>
            <p:cNvSpPr txBox="1">
              <a:spLocks noChangeArrowheads="1"/>
            </p:cNvSpPr>
            <p:nvPr/>
          </p:nvSpPr>
          <p:spPr bwMode="auto">
            <a:xfrm>
              <a:off x="8489430" y="4123980"/>
              <a:ext cx="436017" cy="7694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lIns="0" tIns="0" rIns="0" bIns="0">
              <a:spAutoFit/>
            </a:bodyPr>
            <a:lstStyle>
              <a:lvl1pPr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ja-JP" altLang="en-US" sz="500" dirty="0">
                  <a:solidFill>
                    <a:prstClr val="black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ホワイトアッシュ色</a:t>
              </a:r>
              <a:endParaRPr lang="ja-JP" altLang="en-US" sz="500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74" name="Text Box 20"/>
            <p:cNvSpPr txBox="1">
              <a:spLocks noChangeArrowheads="1"/>
            </p:cNvSpPr>
            <p:nvPr/>
          </p:nvSpPr>
          <p:spPr bwMode="auto">
            <a:xfrm>
              <a:off x="7149886" y="3727720"/>
              <a:ext cx="242054" cy="7694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lIns="0" tIns="0" rIns="0" bIns="0">
              <a:spAutoFit/>
            </a:bodyPr>
            <a:lstStyle>
              <a:lvl1pPr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ja-JP" altLang="en-US" sz="500" dirty="0">
                  <a:solidFill>
                    <a:prstClr val="black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チェリー色</a:t>
              </a:r>
              <a:endParaRPr lang="ja-JP" altLang="en-US" sz="500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75" name="Text Box 20"/>
            <p:cNvSpPr txBox="1">
              <a:spLocks noChangeArrowheads="1"/>
            </p:cNvSpPr>
            <p:nvPr/>
          </p:nvSpPr>
          <p:spPr bwMode="auto">
            <a:xfrm>
              <a:off x="8488661" y="3727720"/>
              <a:ext cx="359073" cy="7694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lIns="0" tIns="0" rIns="0" bIns="0">
              <a:spAutoFit/>
            </a:bodyPr>
            <a:lstStyle>
              <a:lvl1pPr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ja-JP" altLang="en-US" sz="5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イデアオーク</a:t>
              </a:r>
              <a:r>
                <a:rPr lang="ja-JP" altLang="en-US" sz="500" dirty="0">
                  <a:solidFill>
                    <a:prstClr val="black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色</a:t>
              </a:r>
              <a:endParaRPr lang="ja-JP" altLang="en-US" sz="500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76" name="Text Box 20"/>
            <p:cNvSpPr txBox="1">
              <a:spLocks noChangeArrowheads="1"/>
            </p:cNvSpPr>
            <p:nvPr/>
          </p:nvSpPr>
          <p:spPr bwMode="auto">
            <a:xfrm>
              <a:off x="7829801" y="3727720"/>
              <a:ext cx="488916" cy="769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lvl="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ja-JP" altLang="en-US" sz="5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グレージュアッシュ色</a:t>
              </a:r>
              <a:endParaRPr lang="ja-JP" altLang="en-US" sz="500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pic>
          <p:nvPicPr>
            <p:cNvPr id="177" name="図 176"/>
            <p:cNvPicPr>
              <a:picLocks noChangeAspect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44677" y="3280734"/>
              <a:ext cx="495276" cy="414590"/>
            </a:xfrm>
            <a:prstGeom prst="rect">
              <a:avLst/>
            </a:prstGeom>
          </p:spPr>
        </p:pic>
        <p:sp>
          <p:nvSpPr>
            <p:cNvPr id="178" name="Text Box 20"/>
            <p:cNvSpPr txBox="1">
              <a:spLocks noChangeArrowheads="1"/>
            </p:cNvSpPr>
            <p:nvPr/>
          </p:nvSpPr>
          <p:spPr bwMode="auto">
            <a:xfrm>
              <a:off x="7149886" y="3323575"/>
              <a:ext cx="331822" cy="7694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lIns="0" tIns="0" rIns="0" bIns="0">
              <a:spAutoFit/>
            </a:bodyPr>
            <a:lstStyle>
              <a:lvl1pPr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ja-JP" altLang="en-US" sz="500" dirty="0">
                  <a:solidFill>
                    <a:prstClr val="black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オフブラック色</a:t>
              </a:r>
              <a:endParaRPr lang="ja-JP" altLang="en-US" sz="500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79" name="Text Box 20"/>
            <p:cNvSpPr txBox="1">
              <a:spLocks noChangeArrowheads="1"/>
            </p:cNvSpPr>
            <p:nvPr/>
          </p:nvSpPr>
          <p:spPr bwMode="auto">
            <a:xfrm>
              <a:off x="7784226" y="3323575"/>
              <a:ext cx="528991" cy="769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lvl="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ja-JP" altLang="en-US" sz="5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ソフトウォールナット</a:t>
              </a:r>
              <a:r>
                <a:rPr lang="ja-JP" altLang="en-US" sz="500" dirty="0">
                  <a:solidFill>
                    <a:prstClr val="black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色</a:t>
              </a:r>
              <a:endParaRPr kumimoji="1" lang="ja-JP" altLang="en-US" sz="5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grpSp>
        <p:nvGrpSpPr>
          <p:cNvPr id="180" name="グループ化 179"/>
          <p:cNvGrpSpPr/>
          <p:nvPr/>
        </p:nvGrpSpPr>
        <p:grpSpPr>
          <a:xfrm>
            <a:off x="398775" y="6143075"/>
            <a:ext cx="1546887" cy="425497"/>
            <a:chOff x="7420400" y="6195280"/>
            <a:chExt cx="1546887" cy="425497"/>
          </a:xfrm>
        </p:grpSpPr>
        <p:grpSp>
          <p:nvGrpSpPr>
            <p:cNvPr id="181" name="グループ化 180"/>
            <p:cNvGrpSpPr/>
            <p:nvPr/>
          </p:nvGrpSpPr>
          <p:grpSpPr>
            <a:xfrm>
              <a:off x="7549571" y="6318960"/>
              <a:ext cx="1417716" cy="270454"/>
              <a:chOff x="3556019" y="4109152"/>
              <a:chExt cx="1417716" cy="270454"/>
            </a:xfrm>
          </p:grpSpPr>
          <p:grpSp>
            <p:nvGrpSpPr>
              <p:cNvPr id="185" name="グループ化 184"/>
              <p:cNvGrpSpPr/>
              <p:nvPr/>
            </p:nvGrpSpPr>
            <p:grpSpPr>
              <a:xfrm>
                <a:off x="3556019" y="4109152"/>
                <a:ext cx="811353" cy="270454"/>
                <a:chOff x="3818627" y="4126657"/>
                <a:chExt cx="811353" cy="270454"/>
              </a:xfrm>
            </p:grpSpPr>
            <p:pic>
              <p:nvPicPr>
                <p:cNvPr id="189" name="図 188"/>
                <p:cNvPicPr>
                  <a:picLocks noChangeAspect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818627" y="4133889"/>
                  <a:ext cx="298872" cy="252000"/>
                </a:xfrm>
                <a:prstGeom prst="rect">
                  <a:avLst/>
                </a:prstGeom>
              </p:spPr>
            </p:pic>
            <p:sp>
              <p:nvSpPr>
                <p:cNvPr id="190" name="正方形/長方形 189"/>
                <p:cNvSpPr/>
                <p:nvPr/>
              </p:nvSpPr>
              <p:spPr>
                <a:xfrm>
                  <a:off x="4136112" y="4126657"/>
                  <a:ext cx="493868" cy="92333"/>
                </a:xfrm>
                <a:prstGeom prst="rect">
                  <a:avLst/>
                </a:prstGeom>
              </p:spPr>
              <p:txBody>
                <a:bodyPr wrap="square" lIns="0" tIns="0" rIns="0" bIns="0">
                  <a:spAutoFit/>
                </a:bodyPr>
                <a:lstStyle/>
                <a:p>
                  <a:r>
                    <a:rPr lang="ja-JP" altLang="en-US" sz="300" dirty="0"/>
                    <a:t>製品上の特定ウイルスの</a:t>
                  </a:r>
                </a:p>
                <a:p>
                  <a:r>
                    <a:rPr lang="ja-JP" altLang="en-US" sz="300" dirty="0"/>
                    <a:t>数を減少させます</a:t>
                  </a:r>
                </a:p>
              </p:txBody>
            </p:sp>
            <p:sp>
              <p:nvSpPr>
                <p:cNvPr id="191" name="正方形/長方形 190"/>
                <p:cNvSpPr/>
                <p:nvPr/>
              </p:nvSpPr>
              <p:spPr>
                <a:xfrm>
                  <a:off x="4134721" y="4258612"/>
                  <a:ext cx="390848" cy="138499"/>
                </a:xfrm>
                <a:prstGeom prst="rect">
                  <a:avLst/>
                </a:prstGeom>
              </p:spPr>
              <p:txBody>
                <a:bodyPr wrap="square" lIns="0" tIns="0" rIns="0" bIns="0">
                  <a:spAutoFit/>
                </a:bodyPr>
                <a:lstStyle/>
                <a:p>
                  <a:r>
                    <a:rPr lang="ja-JP" altLang="en-US" sz="300" dirty="0"/>
                    <a:t>無機系・印刷</a:t>
                  </a:r>
                </a:p>
                <a:p>
                  <a:r>
                    <a:rPr lang="ja-JP" altLang="en-US" sz="300" dirty="0"/>
                    <a:t>トップコート印刷面</a:t>
                  </a:r>
                </a:p>
                <a:p>
                  <a:r>
                    <a:rPr lang="en-US" altLang="ja-JP" sz="300" dirty="0"/>
                    <a:t>JP0612072X0007G</a:t>
                  </a:r>
                  <a:endParaRPr lang="ja-JP" altLang="en-US" sz="300" dirty="0"/>
                </a:p>
              </p:txBody>
            </p:sp>
          </p:grpSp>
          <p:grpSp>
            <p:nvGrpSpPr>
              <p:cNvPr id="186" name="グループ化 185"/>
              <p:cNvGrpSpPr/>
              <p:nvPr/>
            </p:nvGrpSpPr>
            <p:grpSpPr>
              <a:xfrm>
                <a:off x="4302882" y="4116384"/>
                <a:ext cx="670853" cy="261221"/>
                <a:chOff x="4302882" y="4116384"/>
                <a:chExt cx="670853" cy="261221"/>
              </a:xfrm>
            </p:grpSpPr>
            <p:sp>
              <p:nvSpPr>
                <p:cNvPr id="187" name="正方形/長方形 186"/>
                <p:cNvSpPr/>
                <p:nvPr/>
              </p:nvSpPr>
              <p:spPr>
                <a:xfrm>
                  <a:off x="4582887" y="4239106"/>
                  <a:ext cx="390848" cy="138499"/>
                </a:xfrm>
                <a:prstGeom prst="rect">
                  <a:avLst/>
                </a:prstGeom>
              </p:spPr>
              <p:txBody>
                <a:bodyPr wrap="square" lIns="0" tIns="0" rIns="0" bIns="0">
                  <a:spAutoFit/>
                </a:bodyPr>
                <a:lstStyle/>
                <a:p>
                  <a:r>
                    <a:rPr lang="ja-JP" altLang="en-US" sz="300" dirty="0"/>
                    <a:t>無機系・印刷</a:t>
                  </a:r>
                </a:p>
                <a:p>
                  <a:r>
                    <a:rPr lang="ja-JP" altLang="en-US" sz="300" dirty="0"/>
                    <a:t>トップコート印刷面</a:t>
                  </a:r>
                </a:p>
                <a:p>
                  <a:r>
                    <a:rPr lang="en-US" altLang="ja-JP" sz="300" dirty="0"/>
                    <a:t>JP0122072X0044D</a:t>
                  </a:r>
                  <a:endParaRPr lang="ja-JP" altLang="en-US" sz="300" dirty="0"/>
                </a:p>
              </p:txBody>
            </p:sp>
            <p:pic>
              <p:nvPicPr>
                <p:cNvPr id="188" name="図 187"/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02882" y="4116384"/>
                  <a:ext cx="298872" cy="252000"/>
                </a:xfrm>
                <a:prstGeom prst="rect">
                  <a:avLst/>
                </a:prstGeom>
              </p:spPr>
            </p:pic>
          </p:grpSp>
        </p:grpSp>
        <p:sp>
          <p:nvSpPr>
            <p:cNvPr id="182" name="正方形/長方形 181"/>
            <p:cNvSpPr/>
            <p:nvPr/>
          </p:nvSpPr>
          <p:spPr>
            <a:xfrm>
              <a:off x="7420400" y="6288672"/>
              <a:ext cx="1505687" cy="332105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3" name="Text Box 20"/>
            <p:cNvSpPr txBox="1">
              <a:spLocks noChangeArrowheads="1"/>
            </p:cNvSpPr>
            <p:nvPr/>
          </p:nvSpPr>
          <p:spPr bwMode="auto">
            <a:xfrm>
              <a:off x="7861894" y="6202618"/>
              <a:ext cx="665247" cy="769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ja-JP" altLang="en-US" sz="500" kern="0" dirty="0">
                  <a:solidFill>
                    <a:srgbClr val="000000"/>
                  </a:solidFill>
                  <a:latin typeface="ＭＳ Ｐゴシック" charset="-128"/>
                </a:rPr>
                <a:t>抗ウイルス加工手すり部</a:t>
              </a:r>
            </a:p>
          </p:txBody>
        </p:sp>
        <p:sp>
          <p:nvSpPr>
            <p:cNvPr id="184" name="正方形/長方形 183"/>
            <p:cNvSpPr/>
            <p:nvPr/>
          </p:nvSpPr>
          <p:spPr>
            <a:xfrm>
              <a:off x="7420400" y="6195280"/>
              <a:ext cx="1505687" cy="94446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75190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タイトル 115"/>
          <p:cNvSpPr>
            <a:spLocks noGrp="1"/>
          </p:cNvSpPr>
          <p:nvPr>
            <p:ph type="title" idx="4294967295"/>
          </p:nvPr>
        </p:nvSpPr>
        <p:spPr>
          <a:xfrm>
            <a:off x="1686006" y="54104"/>
            <a:ext cx="849912" cy="261610"/>
          </a:xfrm>
        </p:spPr>
        <p:txBody>
          <a:bodyPr vert="horz" wrap="none" lIns="91440" tIns="45720" rIns="91440" bIns="45720" rtlCol="0" anchor="ctr">
            <a:spAutoFit/>
          </a:bodyPr>
          <a:lstStyle/>
          <a:p>
            <a:r>
              <a:rPr lang="ja-JP" altLang="en-US" sz="1100" b="1" dirty="0">
                <a:solidFill>
                  <a:srgbClr val="FFFFFF"/>
                </a:solidFill>
              </a:rPr>
              <a:t>連続手すり</a:t>
            </a:r>
          </a:p>
        </p:txBody>
      </p:sp>
      <p:sp>
        <p:nvSpPr>
          <p:cNvPr id="75" name="Rectangle 14"/>
          <p:cNvSpPr>
            <a:spLocks noChangeArrowheads="1"/>
          </p:cNvSpPr>
          <p:nvPr/>
        </p:nvSpPr>
        <p:spPr bwMode="auto">
          <a:xfrm>
            <a:off x="4981515" y="662672"/>
            <a:ext cx="4773600" cy="3958694"/>
          </a:xfrm>
          <a:prstGeom prst="rect">
            <a:avLst/>
          </a:prstGeom>
          <a:noFill/>
          <a:ln w="6350">
            <a:solidFill>
              <a:srgbClr val="4D4D4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ja-JP" altLang="en-US" sz="1200" dirty="0">
              <a:solidFill>
                <a:prstClr val="black"/>
              </a:solidFill>
            </a:endParaRPr>
          </a:p>
        </p:txBody>
      </p:sp>
      <p:sp>
        <p:nvSpPr>
          <p:cNvPr id="76" name="Rectangle 24"/>
          <p:cNvSpPr>
            <a:spLocks noChangeArrowheads="1"/>
          </p:cNvSpPr>
          <p:nvPr/>
        </p:nvSpPr>
        <p:spPr bwMode="auto">
          <a:xfrm>
            <a:off x="4981515" y="662674"/>
            <a:ext cx="4773600" cy="126767"/>
          </a:xfrm>
          <a:prstGeom prst="rect">
            <a:avLst/>
          </a:prstGeom>
          <a:solidFill>
            <a:srgbClr val="4D4D4D"/>
          </a:solidFill>
          <a:ln w="6350">
            <a:solidFill>
              <a:srgbClr val="4D4D4D"/>
            </a:solidFill>
            <a:miter lim="800000"/>
            <a:headEnd/>
            <a:tailEnd/>
          </a:ln>
          <a:effectLst/>
        </p:spPr>
        <p:txBody>
          <a:bodyPr wrap="none" tIns="0" rIns="0" bIns="0" anchor="ctr"/>
          <a:lstStyle/>
          <a:p>
            <a:r>
              <a:rPr lang="ja-JP" altLang="en-US" sz="800" dirty="0">
                <a:solidFill>
                  <a:prstClr val="white"/>
                </a:solidFill>
                <a:latin typeface="ＭＳ Ｐゴシック"/>
              </a:rPr>
              <a:t>連続手すり　９００</a:t>
            </a:r>
            <a:r>
              <a:rPr lang="en-US" altLang="ja-JP" sz="800" dirty="0">
                <a:solidFill>
                  <a:prstClr val="white"/>
                </a:solidFill>
                <a:latin typeface="ＭＳ Ｐゴシック"/>
              </a:rPr>
              <a:t>mm</a:t>
            </a:r>
            <a:r>
              <a:rPr lang="ja-JP" altLang="en-US" sz="800" dirty="0">
                <a:solidFill>
                  <a:prstClr val="white"/>
                </a:solidFill>
                <a:latin typeface="ＭＳ Ｐゴシック"/>
              </a:rPr>
              <a:t>ピッチタイプ（リフォーム用）　</a:t>
            </a:r>
            <a:endParaRPr lang="en-US" altLang="ja-JP" sz="800" dirty="0">
              <a:solidFill>
                <a:prstClr val="white"/>
              </a:solidFill>
              <a:latin typeface="ＭＳ Ｐゴシック"/>
            </a:endParaRPr>
          </a:p>
        </p:txBody>
      </p:sp>
      <p:sp>
        <p:nvSpPr>
          <p:cNvPr id="42" name="正方形/長方形 41"/>
          <p:cNvSpPr/>
          <p:nvPr/>
        </p:nvSpPr>
        <p:spPr>
          <a:xfrm>
            <a:off x="6024790" y="860133"/>
            <a:ext cx="874183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ja-JP" altLang="en-US" sz="700" dirty="0"/>
              <a:t>ムクの味わいのある</a:t>
            </a:r>
            <a:endParaRPr lang="en-US" altLang="ja-JP" sz="700" dirty="0"/>
          </a:p>
          <a:p>
            <a:r>
              <a:rPr lang="ja-JP" altLang="en-US" sz="700" dirty="0"/>
              <a:t>木製手すりを採用。</a:t>
            </a:r>
            <a:endParaRPr lang="ja-JP" altLang="en-US" sz="700" dirty="0">
              <a:solidFill>
                <a:prstClr val="black"/>
              </a:solidFill>
              <a:latin typeface="ＭＳ Ｐゴシック"/>
            </a:endParaRPr>
          </a:p>
        </p:txBody>
      </p:sp>
      <p:sp>
        <p:nvSpPr>
          <p:cNvPr id="43" name="Text Box 20"/>
          <p:cNvSpPr txBox="1">
            <a:spLocks noChangeArrowheads="1"/>
          </p:cNvSpPr>
          <p:nvPr/>
        </p:nvSpPr>
        <p:spPr bwMode="auto">
          <a:xfrm>
            <a:off x="5078268" y="3282158"/>
            <a:ext cx="679673" cy="384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947738" eaLnBrk="0" hangingPunct="0"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47738" eaLnBrk="0" hangingPunct="0"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47738" eaLnBrk="0" hangingPunct="0"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47738" eaLnBrk="0" hangingPunct="0"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47738" eaLnBrk="0" hangingPunct="0"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ja-JP" altLang="en-US" sz="500" kern="0" dirty="0">
                <a:solidFill>
                  <a:srgbClr val="000000"/>
                </a:solidFill>
                <a:latin typeface="ＭＳ Ｐゴシック" charset="-128"/>
              </a:rPr>
              <a:t>丸棒手すり、ブラケット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ja-JP" altLang="en-US" sz="500" kern="0" dirty="0">
                <a:solidFill>
                  <a:srgbClr val="000000"/>
                </a:solidFill>
                <a:latin typeface="ＭＳ Ｐゴシック" charset="-128"/>
              </a:rPr>
              <a:t>ベース、エンドベース：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ja-JP" altLang="en-US" sz="500" kern="0" dirty="0">
                <a:solidFill>
                  <a:srgbClr val="000000"/>
                </a:solidFill>
                <a:latin typeface="ＭＳ Ｐゴシック" charset="-128"/>
              </a:rPr>
              <a:t>チェリー色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ja-JP" altLang="en-US" sz="500" kern="0" dirty="0">
                <a:solidFill>
                  <a:srgbClr val="000000"/>
                </a:solidFill>
                <a:latin typeface="ＭＳ Ｐゴシック" charset="-128"/>
              </a:rPr>
              <a:t>専用ブラケット：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ja-JP" altLang="en-US" sz="500" kern="0" dirty="0">
                <a:solidFill>
                  <a:srgbClr val="000000"/>
                </a:solidFill>
                <a:latin typeface="ＭＳ Ｐゴシック" charset="-128"/>
              </a:rPr>
              <a:t>サテンシルバー色（塗装）</a:t>
            </a:r>
          </a:p>
        </p:txBody>
      </p:sp>
      <p:sp>
        <p:nvSpPr>
          <p:cNvPr id="46" name="Text Box 20"/>
          <p:cNvSpPr txBox="1">
            <a:spLocks noChangeArrowheads="1"/>
          </p:cNvSpPr>
          <p:nvPr/>
        </p:nvSpPr>
        <p:spPr bwMode="auto">
          <a:xfrm>
            <a:off x="5058179" y="2648158"/>
            <a:ext cx="538609" cy="9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947738" eaLnBrk="0" hangingPunct="0"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47738" eaLnBrk="0" hangingPunct="0"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47738" eaLnBrk="0" hangingPunct="0"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47738" eaLnBrk="0" hangingPunct="0"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47738" eaLnBrk="0" hangingPunct="0"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ja-JP" altLang="en-US" kern="0" dirty="0">
                <a:solidFill>
                  <a:srgbClr val="000000"/>
                </a:solidFill>
                <a:latin typeface="ＭＳ Ｐゴシック" charset="-128"/>
              </a:rPr>
              <a:t>■組み合わせ例</a:t>
            </a:r>
          </a:p>
        </p:txBody>
      </p:sp>
      <p:sp>
        <p:nvSpPr>
          <p:cNvPr id="47" name="正方形/長方形 46"/>
          <p:cNvSpPr/>
          <p:nvPr/>
        </p:nvSpPr>
        <p:spPr>
          <a:xfrm>
            <a:off x="6040843" y="1860662"/>
            <a:ext cx="1197302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ja-JP" altLang="en-US" sz="700" dirty="0">
                <a:latin typeface="GothicBBBPro-Medium-90pv-RKSJ-H-Identity-H"/>
              </a:rPr>
              <a:t>下地補強なしで手すりを</a:t>
            </a:r>
            <a:endParaRPr lang="en-US" altLang="ja-JP" sz="700" dirty="0">
              <a:latin typeface="GothicBBBPro-Medium-90pv-RKSJ-H-Identity-H"/>
            </a:endParaRPr>
          </a:p>
          <a:p>
            <a:r>
              <a:rPr lang="ja-JP" altLang="en-US" sz="700" dirty="0">
                <a:latin typeface="GothicBBBPro-Medium-90pv-RKSJ-H-Identity-H"/>
              </a:rPr>
              <a:t>設置できるベース材を</a:t>
            </a:r>
            <a:endParaRPr lang="en-US" altLang="ja-JP" sz="700" dirty="0">
              <a:latin typeface="GothicBBBPro-Medium-90pv-RKSJ-H-Identity-H"/>
            </a:endParaRPr>
          </a:p>
          <a:p>
            <a:r>
              <a:rPr lang="ja-JP" altLang="en-US" sz="700" dirty="0">
                <a:latin typeface="GothicBBBPro-Medium-90pv-RKSJ-H-Identity-H"/>
              </a:rPr>
              <a:t>ご用意。木製手すりと</a:t>
            </a:r>
            <a:endParaRPr lang="en-US" altLang="ja-JP" sz="700" dirty="0">
              <a:latin typeface="GothicBBBPro-Medium-90pv-RKSJ-H-Identity-H"/>
            </a:endParaRPr>
          </a:p>
          <a:p>
            <a:r>
              <a:rPr lang="ja-JP" altLang="en-US" sz="700" dirty="0">
                <a:latin typeface="GothicBBBPro-Medium-90pv-RKSJ-H-Identity-H"/>
              </a:rPr>
              <a:t>組み合わせての設置と</a:t>
            </a:r>
            <a:endParaRPr lang="en-US" altLang="ja-JP" sz="700" dirty="0">
              <a:latin typeface="GothicBBBPro-Medium-90pv-RKSJ-H-Identity-H"/>
            </a:endParaRPr>
          </a:p>
          <a:p>
            <a:r>
              <a:rPr lang="ja-JP" altLang="en-US" sz="700" dirty="0">
                <a:latin typeface="GothicBBBPro-Medium-90pv-RKSJ-H-Identity-H"/>
              </a:rPr>
              <a:t>なります。</a:t>
            </a:r>
            <a:endParaRPr lang="en-US" altLang="ja-JP" sz="700" dirty="0">
              <a:latin typeface="GothicBBBPro-Medium-90pv-RKSJ-H-Identity-H"/>
            </a:endParaRPr>
          </a:p>
          <a:p>
            <a:r>
              <a:rPr lang="ja-JP" altLang="en-US" sz="500" dirty="0">
                <a:latin typeface="GothicBBBPro-Medium-90pv-RKSJ-H-Identity-H"/>
              </a:rPr>
              <a:t>（</a:t>
            </a:r>
            <a:r>
              <a:rPr lang="en-US" altLang="ja-JP" sz="500" dirty="0">
                <a:latin typeface="GothicBBBPro-Medium-90pv-RKSJ-H-Identity-H"/>
              </a:rPr>
              <a:t>※1500㎜</a:t>
            </a:r>
            <a:r>
              <a:rPr lang="ja-JP" altLang="en-US" sz="500" dirty="0">
                <a:latin typeface="GothicBBBPro-Medium-90pv-RKSJ-H-Identity-H"/>
              </a:rPr>
              <a:t>ピッチタイプ・ストロングには</a:t>
            </a:r>
            <a:endParaRPr lang="en-US" altLang="ja-JP" sz="500" dirty="0">
              <a:latin typeface="GothicBBBPro-Medium-90pv-RKSJ-H-Identity-H"/>
            </a:endParaRPr>
          </a:p>
          <a:p>
            <a:r>
              <a:rPr lang="ja-JP" altLang="en-US" sz="500" dirty="0">
                <a:latin typeface="GothicBBBPro-Medium-90pv-RKSJ-H-Identity-H"/>
              </a:rPr>
              <a:t>対応しておりません。）</a:t>
            </a:r>
            <a:endParaRPr lang="en-US" altLang="ja-JP" sz="500" dirty="0">
              <a:solidFill>
                <a:prstClr val="black"/>
              </a:solidFill>
              <a:latin typeface="+mn-ea"/>
            </a:endParaRPr>
          </a:p>
        </p:txBody>
      </p:sp>
      <p:pic>
        <p:nvPicPr>
          <p:cNvPr id="4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28630" y="1141909"/>
            <a:ext cx="982882" cy="681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" descr="http://www2.panasonic.biz/es/sumai/gazou/bicon/CA141AHSK-PA005301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48835" y="860133"/>
            <a:ext cx="806696" cy="1679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8" descr="http://www2.panasonic.biz/es/sumai/gazou/bicon/CA141AHST-PA005008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80681" y="2797681"/>
            <a:ext cx="610272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10" descr="http://www2.panasonic.biz/es/sumai/gazou/bicon/CA141AHST-PA005009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04017" y="2802990"/>
            <a:ext cx="595359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12" descr="http://www2.panasonic.biz/es/sumai/gazou/bicon/CA141AHST-PA0050092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18002" y="2802727"/>
            <a:ext cx="602168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Text Box 49"/>
          <p:cNvSpPr txBox="1">
            <a:spLocks noChangeArrowheads="1"/>
          </p:cNvSpPr>
          <p:nvPr/>
        </p:nvSpPr>
        <p:spPr bwMode="auto">
          <a:xfrm>
            <a:off x="5082563" y="2435095"/>
            <a:ext cx="739240" cy="76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algn="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ja-JP" sz="500" dirty="0">
                <a:solidFill>
                  <a:srgbClr val="FFFFFF"/>
                </a:solidFill>
                <a:latin typeface="+mn-ea"/>
              </a:rPr>
              <a:t>※</a:t>
            </a:r>
            <a:r>
              <a:rPr lang="ja-JP" altLang="en-US" sz="500" dirty="0">
                <a:solidFill>
                  <a:srgbClr val="FFFFFF"/>
                </a:solidFill>
                <a:latin typeface="+mn-ea"/>
              </a:rPr>
              <a:t>イメージ写真</a:t>
            </a:r>
          </a:p>
        </p:txBody>
      </p:sp>
      <p:sp>
        <p:nvSpPr>
          <p:cNvPr id="64" name="Text Box 20"/>
          <p:cNvSpPr txBox="1">
            <a:spLocks noChangeArrowheads="1"/>
          </p:cNvSpPr>
          <p:nvPr/>
        </p:nvSpPr>
        <p:spPr bwMode="auto">
          <a:xfrm>
            <a:off x="7267965" y="878139"/>
            <a:ext cx="285714" cy="9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947738" eaLnBrk="0" hangingPunct="0"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47738" eaLnBrk="0" hangingPunct="0"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47738" eaLnBrk="0" hangingPunct="0"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47738" eaLnBrk="0" hangingPunct="0"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47738" eaLnBrk="0" hangingPunct="0"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ja-JP" altLang="en-US" kern="0" dirty="0">
                <a:solidFill>
                  <a:srgbClr val="000000"/>
                </a:solidFill>
                <a:latin typeface="ＭＳ Ｐゴシック" charset="-128"/>
              </a:rPr>
              <a:t>■手すり</a:t>
            </a:r>
          </a:p>
        </p:txBody>
      </p:sp>
      <p:grpSp>
        <p:nvGrpSpPr>
          <p:cNvPr id="176" name="グループ化 175"/>
          <p:cNvGrpSpPr/>
          <p:nvPr/>
        </p:nvGrpSpPr>
        <p:grpSpPr>
          <a:xfrm>
            <a:off x="7260640" y="921040"/>
            <a:ext cx="2213381" cy="1507055"/>
            <a:chOff x="7149543" y="2934007"/>
            <a:chExt cx="1860695" cy="1266917"/>
          </a:xfrm>
        </p:grpSpPr>
        <p:pic>
          <p:nvPicPr>
            <p:cNvPr id="177" name="図 176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27166" y="2934007"/>
              <a:ext cx="515820" cy="390317"/>
            </a:xfrm>
            <a:prstGeom prst="rect">
              <a:avLst/>
            </a:prstGeom>
          </p:spPr>
        </p:pic>
        <p:pic>
          <p:nvPicPr>
            <p:cNvPr id="178" name="図 177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14008" y="3844137"/>
              <a:ext cx="512923" cy="287095"/>
            </a:xfrm>
            <a:prstGeom prst="rect">
              <a:avLst/>
            </a:prstGeom>
          </p:spPr>
        </p:pic>
        <p:pic>
          <p:nvPicPr>
            <p:cNvPr id="179" name="図 178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89430" y="3764249"/>
              <a:ext cx="520808" cy="355371"/>
            </a:xfrm>
            <a:prstGeom prst="rect">
              <a:avLst/>
            </a:prstGeom>
          </p:spPr>
        </p:pic>
        <p:pic>
          <p:nvPicPr>
            <p:cNvPr id="180" name="図 179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1"/>
            <a:stretch/>
          </p:blipFill>
          <p:spPr>
            <a:xfrm>
              <a:off x="7153713" y="3033811"/>
              <a:ext cx="512617" cy="284400"/>
            </a:xfrm>
            <a:prstGeom prst="rect">
              <a:avLst/>
            </a:prstGeom>
          </p:spPr>
        </p:pic>
        <p:pic>
          <p:nvPicPr>
            <p:cNvPr id="181" name="Picture 57" descr="http://www2.panasonic.biz/es/sumai/gazou/bicon/CA141AHST-PA0053028.jpg"/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8488660" y="3032499"/>
              <a:ext cx="513991" cy="2857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2" name="Picture 59" descr="http://www2.panasonic.biz/es/sumai/gazou/bicon/CA141AHST-PA0053029.jpg"/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153713" y="3416197"/>
              <a:ext cx="513991" cy="2936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3" name="Picture 63" descr="http://www2.panasonic.biz/es/sumai/gazou/bicon/CA141AHST-PA0053031.jpg"/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149543" y="3843726"/>
              <a:ext cx="513991" cy="2757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4" name="Text Box 20"/>
            <p:cNvSpPr txBox="1">
              <a:spLocks noChangeArrowheads="1"/>
            </p:cNvSpPr>
            <p:nvPr/>
          </p:nvSpPr>
          <p:spPr bwMode="auto">
            <a:xfrm>
              <a:off x="7156868" y="4119492"/>
              <a:ext cx="262892" cy="7694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lIns="0" tIns="0" rIns="0" bIns="0">
              <a:spAutoFit/>
            </a:bodyPr>
            <a:lstStyle>
              <a:lvl1pPr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ja-JP" altLang="en-US" sz="500" dirty="0">
                  <a:solidFill>
                    <a:prstClr val="black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メープル色</a:t>
              </a:r>
              <a:endParaRPr lang="ja-JP" altLang="en-US" sz="500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85" name="Text Box 20"/>
            <p:cNvSpPr txBox="1">
              <a:spLocks noChangeArrowheads="1"/>
            </p:cNvSpPr>
            <p:nvPr/>
          </p:nvSpPr>
          <p:spPr bwMode="auto">
            <a:xfrm>
              <a:off x="7149886" y="3323575"/>
              <a:ext cx="331822" cy="7694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lIns="0" tIns="0" rIns="0" bIns="0">
              <a:spAutoFit/>
            </a:bodyPr>
            <a:lstStyle>
              <a:lvl1pPr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ja-JP" altLang="en-US" sz="500" dirty="0">
                  <a:solidFill>
                    <a:prstClr val="black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オフブラック色</a:t>
              </a:r>
              <a:endParaRPr lang="ja-JP" altLang="en-US" sz="500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86" name="Text Box 20"/>
            <p:cNvSpPr txBox="1">
              <a:spLocks noChangeArrowheads="1"/>
            </p:cNvSpPr>
            <p:nvPr/>
          </p:nvSpPr>
          <p:spPr bwMode="auto">
            <a:xfrm>
              <a:off x="7810581" y="4119492"/>
              <a:ext cx="403957" cy="7694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lIns="0" tIns="0" rIns="0" bIns="0">
              <a:spAutoFit/>
            </a:bodyPr>
            <a:lstStyle>
              <a:lvl1pPr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ja-JP" altLang="en-US" sz="500" dirty="0">
                  <a:solidFill>
                    <a:prstClr val="black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ホワイトオーク色</a:t>
              </a:r>
              <a:endParaRPr lang="ja-JP" altLang="en-US" sz="500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87" name="Text Box 20"/>
            <p:cNvSpPr txBox="1">
              <a:spLocks noChangeArrowheads="1"/>
            </p:cNvSpPr>
            <p:nvPr/>
          </p:nvSpPr>
          <p:spPr bwMode="auto">
            <a:xfrm>
              <a:off x="8488661" y="3323575"/>
              <a:ext cx="392736" cy="7694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lIns="0" tIns="0" rIns="0" bIns="0">
              <a:spAutoFit/>
            </a:bodyPr>
            <a:lstStyle>
              <a:lvl1pPr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ja-JP" altLang="en-US" sz="500" dirty="0">
                  <a:solidFill>
                    <a:prstClr val="black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ウォールナット色</a:t>
              </a:r>
              <a:endParaRPr lang="ja-JP" altLang="en-US" sz="500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88" name="Text Box 20"/>
            <p:cNvSpPr txBox="1">
              <a:spLocks noChangeArrowheads="1"/>
            </p:cNvSpPr>
            <p:nvPr/>
          </p:nvSpPr>
          <p:spPr bwMode="auto">
            <a:xfrm>
              <a:off x="8489430" y="4123980"/>
              <a:ext cx="436017" cy="7694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lIns="0" tIns="0" rIns="0" bIns="0">
              <a:spAutoFit/>
            </a:bodyPr>
            <a:lstStyle>
              <a:lvl1pPr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ja-JP" altLang="en-US" sz="500" dirty="0">
                  <a:solidFill>
                    <a:prstClr val="black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ホワイトアッシュ色</a:t>
              </a:r>
              <a:endParaRPr lang="ja-JP" altLang="en-US" sz="500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89" name="Text Box 20"/>
            <p:cNvSpPr txBox="1">
              <a:spLocks noChangeArrowheads="1"/>
            </p:cNvSpPr>
            <p:nvPr/>
          </p:nvSpPr>
          <p:spPr bwMode="auto">
            <a:xfrm>
              <a:off x="7784226" y="3323575"/>
              <a:ext cx="528991" cy="769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lvl="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ja-JP" altLang="en-US" sz="5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ソフトウォールナット</a:t>
              </a:r>
              <a:r>
                <a:rPr lang="ja-JP" altLang="en-US" sz="500" dirty="0">
                  <a:solidFill>
                    <a:prstClr val="black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色</a:t>
              </a:r>
              <a:endParaRPr kumimoji="1" lang="ja-JP" altLang="en-US" sz="5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90" name="Text Box 20"/>
            <p:cNvSpPr txBox="1">
              <a:spLocks noChangeArrowheads="1"/>
            </p:cNvSpPr>
            <p:nvPr/>
          </p:nvSpPr>
          <p:spPr bwMode="auto">
            <a:xfrm>
              <a:off x="7149886" y="3727720"/>
              <a:ext cx="242054" cy="7694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lIns="0" tIns="0" rIns="0" bIns="0">
              <a:spAutoFit/>
            </a:bodyPr>
            <a:lstStyle>
              <a:lvl1pPr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ja-JP" altLang="en-US" sz="500" dirty="0">
                  <a:solidFill>
                    <a:prstClr val="black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チェリー色</a:t>
              </a:r>
              <a:endParaRPr lang="ja-JP" altLang="en-US" sz="500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91" name="Text Box 20"/>
            <p:cNvSpPr txBox="1">
              <a:spLocks noChangeArrowheads="1"/>
            </p:cNvSpPr>
            <p:nvPr/>
          </p:nvSpPr>
          <p:spPr bwMode="auto">
            <a:xfrm>
              <a:off x="8488661" y="3727720"/>
              <a:ext cx="359073" cy="7694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lIns="0" tIns="0" rIns="0" bIns="0">
              <a:spAutoFit/>
            </a:bodyPr>
            <a:lstStyle>
              <a:lvl1pPr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ja-JP" altLang="en-US" sz="5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イデアオーク</a:t>
              </a:r>
              <a:r>
                <a:rPr lang="ja-JP" altLang="en-US" sz="500" dirty="0">
                  <a:solidFill>
                    <a:prstClr val="black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色</a:t>
              </a:r>
              <a:endParaRPr lang="ja-JP" altLang="en-US" sz="500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92" name="Text Box 20"/>
            <p:cNvSpPr txBox="1">
              <a:spLocks noChangeArrowheads="1"/>
            </p:cNvSpPr>
            <p:nvPr/>
          </p:nvSpPr>
          <p:spPr bwMode="auto">
            <a:xfrm>
              <a:off x="7829801" y="3727720"/>
              <a:ext cx="488916" cy="769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lvl="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ja-JP" altLang="en-US" sz="5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グレージュアッシュ色</a:t>
              </a:r>
              <a:endParaRPr lang="ja-JP" altLang="en-US" sz="500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pic>
          <p:nvPicPr>
            <p:cNvPr id="193" name="図 192"/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72757" y="3285399"/>
              <a:ext cx="532967" cy="405260"/>
            </a:xfrm>
            <a:prstGeom prst="rect">
              <a:avLst/>
            </a:prstGeom>
          </p:spPr>
        </p:pic>
        <p:pic>
          <p:nvPicPr>
            <p:cNvPr id="194" name="図 193"/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44677" y="3280734"/>
              <a:ext cx="495276" cy="414590"/>
            </a:xfrm>
            <a:prstGeom prst="rect">
              <a:avLst/>
            </a:prstGeom>
          </p:spPr>
        </p:pic>
      </p:grpSp>
      <p:grpSp>
        <p:nvGrpSpPr>
          <p:cNvPr id="3" name="グループ化 2"/>
          <p:cNvGrpSpPr/>
          <p:nvPr/>
        </p:nvGrpSpPr>
        <p:grpSpPr>
          <a:xfrm>
            <a:off x="146611" y="662674"/>
            <a:ext cx="4773600" cy="1944000"/>
            <a:chOff x="4976862" y="662674"/>
            <a:chExt cx="4773600" cy="1944000"/>
          </a:xfrm>
        </p:grpSpPr>
        <p:sp>
          <p:nvSpPr>
            <p:cNvPr id="114" name="Rectangle 14"/>
            <p:cNvSpPr>
              <a:spLocks noChangeArrowheads="1"/>
            </p:cNvSpPr>
            <p:nvPr/>
          </p:nvSpPr>
          <p:spPr bwMode="auto">
            <a:xfrm>
              <a:off x="4976862" y="662674"/>
              <a:ext cx="4773600" cy="1944000"/>
            </a:xfrm>
            <a:prstGeom prst="rect">
              <a:avLst/>
            </a:prstGeom>
            <a:noFill/>
            <a:ln w="6350">
              <a:solidFill>
                <a:srgbClr val="4D4D4D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AEAEA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ja-JP" altLang="en-US" sz="1200" dirty="0">
                <a:solidFill>
                  <a:prstClr val="black"/>
                </a:solidFill>
              </a:endParaRPr>
            </a:p>
          </p:txBody>
        </p:sp>
        <p:sp>
          <p:nvSpPr>
            <p:cNvPr id="115" name="Rectangle 24"/>
            <p:cNvSpPr>
              <a:spLocks noChangeArrowheads="1"/>
            </p:cNvSpPr>
            <p:nvPr/>
          </p:nvSpPr>
          <p:spPr bwMode="auto">
            <a:xfrm>
              <a:off x="4976862" y="662676"/>
              <a:ext cx="4773600" cy="126767"/>
            </a:xfrm>
            <a:prstGeom prst="rect">
              <a:avLst/>
            </a:prstGeom>
            <a:solidFill>
              <a:srgbClr val="4D4D4D"/>
            </a:solidFill>
            <a:ln w="6350">
              <a:solidFill>
                <a:srgbClr val="4D4D4D"/>
              </a:solidFill>
              <a:miter lim="800000"/>
              <a:headEnd/>
              <a:tailEnd/>
            </a:ln>
            <a:effectLst/>
          </p:spPr>
          <p:txBody>
            <a:bodyPr wrap="none" tIns="0" rIns="0" bIns="0" anchor="ctr"/>
            <a:lstStyle/>
            <a:p>
              <a:r>
                <a:rPr lang="ja-JP" altLang="en-US" sz="800" dirty="0">
                  <a:solidFill>
                    <a:prstClr val="white"/>
                  </a:solidFill>
                  <a:latin typeface="ＭＳ Ｐゴシック"/>
                </a:rPr>
                <a:t>連続手すり　１５００</a:t>
              </a:r>
              <a:r>
                <a:rPr lang="en-US" altLang="ja-JP" sz="800" dirty="0">
                  <a:solidFill>
                    <a:prstClr val="white"/>
                  </a:solidFill>
                  <a:latin typeface="ＭＳ Ｐゴシック"/>
                </a:rPr>
                <a:t>mm</a:t>
              </a:r>
              <a:r>
                <a:rPr lang="ja-JP" altLang="en-US" sz="800" dirty="0">
                  <a:solidFill>
                    <a:prstClr val="white"/>
                  </a:solidFill>
                  <a:latin typeface="ＭＳ Ｐゴシック"/>
                </a:rPr>
                <a:t>ピッチタイプ　ストロング</a:t>
              </a:r>
              <a:endParaRPr lang="en-US" altLang="ja-JP" sz="800" dirty="0">
                <a:solidFill>
                  <a:prstClr val="white"/>
                </a:solidFill>
                <a:latin typeface="ＭＳ Ｐゴシック"/>
              </a:endParaRPr>
            </a:p>
          </p:txBody>
        </p:sp>
        <p:pic>
          <p:nvPicPr>
            <p:cNvPr id="84" name="Picture 83" descr="http://www2.panasonic.biz/es/sumai/gazou/bicon/AC141AHAHCm1-PA0050019.jpg"/>
            <p:cNvPicPr>
              <a:picLocks noChangeAspect="1" noChangeArrowheads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050851" y="869885"/>
              <a:ext cx="766636" cy="16419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5" name="Picture 85" descr="http://www2.panasonic.biz/es/sumai/gazou/bicon/CA141AHST-PA0053023_0002.jpg"/>
            <p:cNvPicPr>
              <a:picLocks noChangeAspect="1" noChangeArrowheads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882998" y="869885"/>
              <a:ext cx="764293" cy="6557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6" name="Picture 86"/>
            <p:cNvPicPr>
              <a:picLocks noChangeAspect="1" noChangeArrowheads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876364" y="1720116"/>
              <a:ext cx="766889" cy="7870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7" name="正方形/長方形 86"/>
            <p:cNvSpPr/>
            <p:nvPr/>
          </p:nvSpPr>
          <p:spPr>
            <a:xfrm>
              <a:off x="6704414" y="869885"/>
              <a:ext cx="608098" cy="64633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ja-JP" altLang="en-US" sz="600" dirty="0">
                  <a:solidFill>
                    <a:prstClr val="black"/>
                  </a:solidFill>
                  <a:latin typeface="ＭＳ Ｐゴシック"/>
                </a:rPr>
                <a:t>滑り性にも</a:t>
              </a:r>
              <a:endParaRPr lang="en-US" altLang="ja-JP" sz="600" dirty="0">
                <a:solidFill>
                  <a:prstClr val="black"/>
                </a:solidFill>
                <a:latin typeface="ＭＳ Ｐゴシック"/>
              </a:endParaRPr>
            </a:p>
            <a:p>
              <a:r>
                <a:rPr lang="ja-JP" altLang="en-US" sz="600" dirty="0">
                  <a:solidFill>
                    <a:prstClr val="black"/>
                  </a:solidFill>
                  <a:latin typeface="ＭＳ Ｐゴシック"/>
                </a:rPr>
                <a:t>考慮した</a:t>
              </a:r>
              <a:endParaRPr lang="en-US" altLang="ja-JP" sz="600" dirty="0">
                <a:solidFill>
                  <a:prstClr val="black"/>
                </a:solidFill>
                <a:latin typeface="ＭＳ Ｐゴシック"/>
              </a:endParaRPr>
            </a:p>
            <a:p>
              <a:r>
                <a:rPr lang="ja-JP" altLang="en-US" sz="600" dirty="0">
                  <a:solidFill>
                    <a:prstClr val="black"/>
                  </a:solidFill>
                  <a:latin typeface="ＭＳ Ｐゴシック"/>
                </a:rPr>
                <a:t>シート仕上げ。</a:t>
              </a:r>
              <a:endParaRPr lang="en-US" altLang="ja-JP" sz="600" dirty="0">
                <a:solidFill>
                  <a:prstClr val="black"/>
                </a:solidFill>
                <a:latin typeface="ＭＳ Ｐゴシック"/>
              </a:endParaRPr>
            </a:p>
            <a:p>
              <a:r>
                <a:rPr lang="ja-JP" altLang="en-US" sz="600" dirty="0">
                  <a:solidFill>
                    <a:prstClr val="black"/>
                  </a:solidFill>
                  <a:latin typeface="ＭＳ Ｐゴシック"/>
                </a:rPr>
                <a:t>耐汚染性にも</a:t>
              </a:r>
              <a:endParaRPr lang="en-US" altLang="ja-JP" sz="600" dirty="0">
                <a:solidFill>
                  <a:prstClr val="black"/>
                </a:solidFill>
                <a:latin typeface="ＭＳ Ｐゴシック"/>
              </a:endParaRPr>
            </a:p>
            <a:p>
              <a:r>
                <a:rPr lang="ja-JP" altLang="en-US" sz="600" dirty="0">
                  <a:solidFill>
                    <a:prstClr val="black"/>
                  </a:solidFill>
                  <a:latin typeface="ＭＳ Ｐゴシック"/>
                </a:rPr>
                <a:t>すぐれているので</a:t>
              </a:r>
              <a:endParaRPr lang="en-US" altLang="ja-JP" sz="600" dirty="0">
                <a:solidFill>
                  <a:prstClr val="black"/>
                </a:solidFill>
                <a:latin typeface="ＭＳ Ｐゴシック"/>
              </a:endParaRPr>
            </a:p>
            <a:p>
              <a:r>
                <a:rPr lang="ja-JP" altLang="en-US" sz="600" dirty="0">
                  <a:solidFill>
                    <a:prstClr val="black"/>
                  </a:solidFill>
                  <a:latin typeface="ＭＳ Ｐゴシック"/>
                </a:rPr>
                <a:t>お手入れが</a:t>
              </a:r>
              <a:endParaRPr lang="en-US" altLang="ja-JP" sz="600" dirty="0">
                <a:solidFill>
                  <a:prstClr val="black"/>
                </a:solidFill>
                <a:latin typeface="ＭＳ Ｐゴシック"/>
              </a:endParaRPr>
            </a:p>
            <a:p>
              <a:r>
                <a:rPr lang="ja-JP" altLang="en-US" sz="600" dirty="0">
                  <a:solidFill>
                    <a:prstClr val="black"/>
                  </a:solidFill>
                  <a:latin typeface="ＭＳ Ｐゴシック"/>
                </a:rPr>
                <a:t>ラクにできます。</a:t>
              </a:r>
            </a:p>
          </p:txBody>
        </p:sp>
        <p:pic>
          <p:nvPicPr>
            <p:cNvPr id="88" name="Picture 2" descr="365日おそうじラクラク宣言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52734" y="1251840"/>
              <a:ext cx="294557" cy="2647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3" name="正方形/長方形 92"/>
            <p:cNvSpPr/>
            <p:nvPr/>
          </p:nvSpPr>
          <p:spPr>
            <a:xfrm>
              <a:off x="6704414" y="1720116"/>
              <a:ext cx="593640" cy="55399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ja-JP" altLang="en-US" sz="600" dirty="0">
                  <a:solidFill>
                    <a:prstClr val="black"/>
                  </a:solidFill>
                  <a:latin typeface="ＭＳ Ｐゴシック"/>
                </a:rPr>
                <a:t>丸棒手すりは</a:t>
              </a:r>
              <a:endParaRPr lang="en-US" altLang="ja-JP" sz="600" dirty="0">
                <a:solidFill>
                  <a:prstClr val="black"/>
                </a:solidFill>
                <a:latin typeface="ＭＳ Ｐゴシック"/>
              </a:endParaRPr>
            </a:p>
            <a:p>
              <a:r>
                <a:rPr lang="ja-JP" altLang="en-US" sz="600" dirty="0">
                  <a:solidFill>
                    <a:prstClr val="black"/>
                  </a:solidFill>
                  <a:latin typeface="ＭＳ Ｐゴシック"/>
                </a:rPr>
                <a:t>高強度のアルミを採用。ブラケットの取り付け間隔は</a:t>
              </a:r>
              <a:endParaRPr lang="en-US" altLang="ja-JP" sz="600" dirty="0">
                <a:solidFill>
                  <a:prstClr val="black"/>
                </a:solidFill>
                <a:latin typeface="ＭＳ Ｐゴシック"/>
              </a:endParaRPr>
            </a:p>
            <a:p>
              <a:r>
                <a:rPr lang="ja-JP" altLang="en-US" sz="600" dirty="0">
                  <a:solidFill>
                    <a:prstClr val="black"/>
                  </a:solidFill>
                  <a:latin typeface="ＭＳ Ｐゴシック"/>
                </a:rPr>
                <a:t>最長</a:t>
              </a:r>
              <a:r>
                <a:rPr lang="en-US" altLang="ja-JP" sz="600" dirty="0">
                  <a:solidFill>
                    <a:prstClr val="black"/>
                  </a:solidFill>
                  <a:latin typeface="ＭＳ Ｐゴシック"/>
                </a:rPr>
                <a:t>1500㎜</a:t>
              </a:r>
              <a:r>
                <a:rPr lang="ja-JP" altLang="en-US" sz="600" dirty="0">
                  <a:solidFill>
                    <a:prstClr val="black"/>
                  </a:solidFill>
                  <a:latin typeface="ＭＳ Ｐゴシック"/>
                </a:rPr>
                <a:t>まで</a:t>
              </a:r>
              <a:endParaRPr lang="en-US" altLang="ja-JP" sz="600" dirty="0">
                <a:solidFill>
                  <a:prstClr val="black"/>
                </a:solidFill>
                <a:latin typeface="ＭＳ Ｐゴシック"/>
              </a:endParaRPr>
            </a:p>
            <a:p>
              <a:r>
                <a:rPr lang="ja-JP" altLang="en-US" sz="600" dirty="0">
                  <a:solidFill>
                    <a:prstClr val="black"/>
                  </a:solidFill>
                  <a:latin typeface="ＭＳ Ｐゴシック"/>
                </a:rPr>
                <a:t>可能。</a:t>
              </a:r>
              <a:endParaRPr lang="en-US" altLang="ja-JP" sz="600" dirty="0">
                <a:solidFill>
                  <a:prstClr val="black"/>
                </a:solidFill>
                <a:latin typeface="ＭＳ Ｐゴシック"/>
              </a:endParaRPr>
            </a:p>
          </p:txBody>
        </p:sp>
        <p:sp>
          <p:nvSpPr>
            <p:cNvPr id="107" name="Text Box 49"/>
            <p:cNvSpPr txBox="1">
              <a:spLocks noChangeArrowheads="1"/>
            </p:cNvSpPr>
            <p:nvPr/>
          </p:nvSpPr>
          <p:spPr bwMode="auto">
            <a:xfrm>
              <a:off x="5120253" y="2416337"/>
              <a:ext cx="679698" cy="769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ja-JP" sz="500" dirty="0">
                  <a:solidFill>
                    <a:srgbClr val="FFFFFF"/>
                  </a:solidFill>
                  <a:latin typeface="+mn-ea"/>
                </a:rPr>
                <a:t>※</a:t>
              </a:r>
              <a:r>
                <a:rPr lang="ja-JP" altLang="en-US" sz="500" dirty="0">
                  <a:solidFill>
                    <a:srgbClr val="FFFFFF"/>
                  </a:solidFill>
                  <a:latin typeface="+mn-ea"/>
                </a:rPr>
                <a:t>イメージ写真</a:t>
              </a:r>
            </a:p>
          </p:txBody>
        </p:sp>
        <p:grpSp>
          <p:nvGrpSpPr>
            <p:cNvPr id="165" name="グループ化 164"/>
            <p:cNvGrpSpPr/>
            <p:nvPr/>
          </p:nvGrpSpPr>
          <p:grpSpPr>
            <a:xfrm>
              <a:off x="9227028" y="1034121"/>
              <a:ext cx="449019" cy="1481679"/>
              <a:chOff x="9203462" y="1018480"/>
              <a:chExt cx="449019" cy="1481679"/>
            </a:xfrm>
          </p:grpSpPr>
          <p:pic>
            <p:nvPicPr>
              <p:cNvPr id="81" name="Picture 67" descr="http://www2.panasonic.biz/es/sumai/gazou/bicon/CA141AHST-PA0053019.jpg"/>
              <p:cNvPicPr>
                <a:picLocks noChangeAspect="1" noChangeArrowheads="1"/>
              </p:cNvPicPr>
              <p:nvPr/>
            </p:nvPicPr>
            <p:blipFill rotWithShape="1"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9206205" y="1018480"/>
                <a:ext cx="423999" cy="36081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" name="Picture 69" descr="http://www2.panasonic.biz/es/sumai/gazou/bicon/CA141AHST-PA0053020.jpg"/>
              <p:cNvPicPr>
                <a:picLocks noChangeAspect="1" noChangeArrowheads="1"/>
              </p:cNvPicPr>
              <p:nvPr/>
            </p:nvPicPr>
            <p:blipFill rotWithShape="1"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9203462" y="2054492"/>
                <a:ext cx="423999" cy="37217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" name="Picture 71" descr="http://www2.panasonic.biz/es/sumai/gazou/bicon/CA141AHST-PA0053021.jpg"/>
              <p:cNvPicPr>
                <a:picLocks noChangeAspect="1" noChangeArrowheads="1"/>
              </p:cNvPicPr>
              <p:nvPr/>
            </p:nvPicPr>
            <p:blipFill rotWithShape="1"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9206205" y="1530364"/>
                <a:ext cx="423998" cy="37305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9" name="Text Box 20"/>
              <p:cNvSpPr txBox="1">
                <a:spLocks noChangeArrowheads="1"/>
              </p:cNvSpPr>
              <p:nvPr/>
            </p:nvSpPr>
            <p:spPr bwMode="auto">
              <a:xfrm>
                <a:off x="9206205" y="1390329"/>
                <a:ext cx="446276" cy="769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>
                <a:defPPr>
                  <a:defRPr lang="ja-JP"/>
                </a:defPPr>
                <a:lvl1pPr lvl="0" defTabSz="947738" fontAlgn="base">
                  <a:spcBef>
                    <a:spcPct val="0"/>
                  </a:spcBef>
                  <a:spcAft>
                    <a:spcPct val="0"/>
                  </a:spcAft>
                  <a:defRPr sz="500" spc="-40">
                    <a:latin typeface="Arial" charset="0"/>
                    <a:ea typeface="ＭＳ Ｐゴシック" charset="-128"/>
                  </a:defRPr>
                </a:lvl1pPr>
                <a:lvl2pPr marL="742950" indent="-285750" defTabSz="947738" eaLnBrk="0" hangingPunct="0">
                  <a:defRPr sz="600">
                    <a:latin typeface="Arial" charset="0"/>
                    <a:ea typeface="ＭＳ Ｐゴシック" charset="-128"/>
                  </a:defRPr>
                </a:lvl2pPr>
                <a:lvl3pPr marL="1143000" indent="-228600" defTabSz="947738" eaLnBrk="0" hangingPunct="0">
                  <a:defRPr sz="600">
                    <a:latin typeface="Arial" charset="0"/>
                    <a:ea typeface="ＭＳ Ｐゴシック" charset="-128"/>
                  </a:defRPr>
                </a:lvl3pPr>
                <a:lvl4pPr marL="1600200" indent="-228600" defTabSz="947738" eaLnBrk="0" hangingPunct="0">
                  <a:defRPr sz="600">
                    <a:latin typeface="Arial" charset="0"/>
                    <a:ea typeface="ＭＳ Ｐゴシック" charset="-128"/>
                  </a:defRPr>
                </a:lvl4pPr>
                <a:lvl5pPr marL="2057400" indent="-228600" defTabSz="947738" eaLnBrk="0" hangingPunct="0">
                  <a:defRPr sz="600">
                    <a:latin typeface="Arial" charset="0"/>
                    <a:ea typeface="ＭＳ Ｐゴシック" charset="-128"/>
                  </a:defRPr>
                </a:lvl5pPr>
                <a:lvl6pPr marL="2514600" indent="-228600" defTabSz="947738" eaLnBrk="0" fontAlgn="base" hangingPunct="0">
                  <a:spcBef>
                    <a:spcPct val="0"/>
                  </a:spcBef>
                  <a:spcAft>
                    <a:spcPct val="0"/>
                  </a:spcAft>
                  <a:defRPr sz="600">
                    <a:latin typeface="Arial" charset="0"/>
                    <a:ea typeface="ＭＳ Ｐゴシック" charset="-128"/>
                  </a:defRPr>
                </a:lvl6pPr>
                <a:lvl7pPr marL="2971800" indent="-228600" defTabSz="947738" eaLnBrk="0" fontAlgn="base" hangingPunct="0">
                  <a:spcBef>
                    <a:spcPct val="0"/>
                  </a:spcBef>
                  <a:spcAft>
                    <a:spcPct val="0"/>
                  </a:spcAft>
                  <a:defRPr sz="600">
                    <a:latin typeface="Arial" charset="0"/>
                    <a:ea typeface="ＭＳ Ｐゴシック" charset="-128"/>
                  </a:defRPr>
                </a:lvl7pPr>
                <a:lvl8pPr marL="3429000" indent="-228600" defTabSz="947738" eaLnBrk="0" fontAlgn="base" hangingPunct="0">
                  <a:spcBef>
                    <a:spcPct val="0"/>
                  </a:spcBef>
                  <a:spcAft>
                    <a:spcPct val="0"/>
                  </a:spcAft>
                  <a:defRPr sz="600">
                    <a:latin typeface="Arial" charset="0"/>
                    <a:ea typeface="ＭＳ Ｐゴシック" charset="-128"/>
                  </a:defRPr>
                </a:lvl8pPr>
                <a:lvl9pPr marL="3886200" indent="-228600" defTabSz="947738" eaLnBrk="0" fontAlgn="base" hangingPunct="0">
                  <a:spcBef>
                    <a:spcPct val="0"/>
                  </a:spcBef>
                  <a:spcAft>
                    <a:spcPct val="0"/>
                  </a:spcAft>
                  <a:defRPr sz="600">
                    <a:latin typeface="Arial" charset="0"/>
                    <a:ea typeface="ＭＳ Ｐゴシック" charset="-128"/>
                  </a:defRPr>
                </a:lvl9pPr>
              </a:lstStyle>
              <a:p>
                <a:r>
                  <a:rPr lang="ja-JP" altLang="en-US" dirty="0"/>
                  <a:t>サテンシルバー色</a:t>
                </a:r>
              </a:p>
            </p:txBody>
          </p:sp>
          <p:sp>
            <p:nvSpPr>
              <p:cNvPr id="90" name="Text Box 20"/>
              <p:cNvSpPr txBox="1">
                <a:spLocks noChangeArrowheads="1"/>
              </p:cNvSpPr>
              <p:nvPr/>
            </p:nvSpPr>
            <p:spPr bwMode="auto">
              <a:xfrm>
                <a:off x="9211597" y="1908245"/>
                <a:ext cx="380417" cy="769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947738" eaLnBrk="0" hangingPunct="0"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defTabSz="947738" eaLnBrk="0" hangingPunct="0"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defTabSz="947738" eaLnBrk="0" hangingPunct="0"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defTabSz="947738" eaLnBrk="0" hangingPunct="0"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defTabSz="947738" eaLnBrk="0" hangingPunct="0"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defTabSz="947738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defTabSz="947738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defTabSz="947738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defTabSz="947738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ja-JP" altLang="en-US" sz="500" kern="0" dirty="0">
                    <a:solidFill>
                      <a:srgbClr val="000000"/>
                    </a:solidFill>
                    <a:latin typeface="ＭＳ Ｐゴシック" charset="-128"/>
                  </a:rPr>
                  <a:t>オフブラック色</a:t>
                </a:r>
              </a:p>
            </p:txBody>
          </p:sp>
          <p:sp>
            <p:nvSpPr>
              <p:cNvPr id="91" name="Text Box 20"/>
              <p:cNvSpPr txBox="1">
                <a:spLocks noChangeArrowheads="1"/>
              </p:cNvSpPr>
              <p:nvPr/>
            </p:nvSpPr>
            <p:spPr bwMode="auto">
              <a:xfrm>
                <a:off x="9211597" y="2423215"/>
                <a:ext cx="279294" cy="769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947738" eaLnBrk="0" hangingPunct="0"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defTabSz="947738" eaLnBrk="0" hangingPunct="0"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defTabSz="947738" eaLnBrk="0" hangingPunct="0"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defTabSz="947738" eaLnBrk="0" hangingPunct="0"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defTabSz="947738" eaLnBrk="0" hangingPunct="0"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defTabSz="947738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defTabSz="947738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defTabSz="947738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defTabSz="947738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ja-JP" altLang="en-US" sz="500" kern="0" dirty="0">
                    <a:solidFill>
                      <a:srgbClr val="000000"/>
                    </a:solidFill>
                    <a:latin typeface="ＭＳ Ｐゴシック" charset="-128"/>
                  </a:rPr>
                  <a:t>ホワイト色</a:t>
                </a:r>
              </a:p>
            </p:txBody>
          </p:sp>
        </p:grpSp>
        <p:sp>
          <p:nvSpPr>
            <p:cNvPr id="92" name="Text Box 20"/>
            <p:cNvSpPr txBox="1">
              <a:spLocks noChangeArrowheads="1"/>
            </p:cNvSpPr>
            <p:nvPr/>
          </p:nvSpPr>
          <p:spPr bwMode="auto">
            <a:xfrm>
              <a:off x="9175819" y="867343"/>
              <a:ext cx="386838" cy="923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ja-JP" altLang="en-US" b="1" kern="0" dirty="0">
                  <a:solidFill>
                    <a:srgbClr val="000000"/>
                  </a:solidFill>
                  <a:latin typeface="ＭＳ Ｐゴシック" charset="-128"/>
                </a:rPr>
                <a:t>■ブラケット</a:t>
              </a:r>
            </a:p>
          </p:txBody>
        </p:sp>
        <p:sp>
          <p:nvSpPr>
            <p:cNvPr id="106" name="Text Box 20"/>
            <p:cNvSpPr txBox="1">
              <a:spLocks noChangeArrowheads="1"/>
            </p:cNvSpPr>
            <p:nvPr/>
          </p:nvSpPr>
          <p:spPr bwMode="auto">
            <a:xfrm>
              <a:off x="7375459" y="867343"/>
              <a:ext cx="285714" cy="923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lvl="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ja-JP" altLang="en-US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ＭＳ Ｐゴシック" charset="-128"/>
                </a:rPr>
                <a:t>■手すり</a:t>
              </a:r>
            </a:p>
          </p:txBody>
        </p:sp>
        <p:grpSp>
          <p:nvGrpSpPr>
            <p:cNvPr id="220" name="グループ化 219"/>
            <p:cNvGrpSpPr/>
            <p:nvPr/>
          </p:nvGrpSpPr>
          <p:grpSpPr>
            <a:xfrm>
              <a:off x="7389948" y="945496"/>
              <a:ext cx="1752413" cy="1164657"/>
              <a:chOff x="7361178" y="946078"/>
              <a:chExt cx="1752413" cy="1164657"/>
            </a:xfrm>
          </p:grpSpPr>
          <p:pic>
            <p:nvPicPr>
              <p:cNvPr id="221" name="図 220"/>
              <p:cNvPicPr>
                <a:picLocks noChangeAspect="1"/>
              </p:cNvPicPr>
              <p:nvPr/>
            </p:nvPicPr>
            <p:blipFill rotWithShape="1"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2"/>
              <a:stretch/>
            </p:blipFill>
            <p:spPr>
              <a:xfrm>
                <a:off x="7361346" y="946078"/>
                <a:ext cx="506981" cy="320400"/>
              </a:xfrm>
              <a:prstGeom prst="rect">
                <a:avLst/>
              </a:prstGeom>
            </p:spPr>
          </p:pic>
          <p:pic>
            <p:nvPicPr>
              <p:cNvPr id="222" name="Picture 2" descr="http://www2.panasonic.biz/es/sumai/gazou/bicon/CA152AHST-PA0050001.jpg"/>
              <p:cNvPicPr>
                <a:picLocks noChangeAspect="1" noChangeArrowheads="1"/>
              </p:cNvPicPr>
              <p:nvPr/>
            </p:nvPicPr>
            <p:blipFill rotWithShape="1"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8588114" y="1727218"/>
                <a:ext cx="513991" cy="28665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3" name="Picture 43" descr="http://www2.panasonic.biz/es/sumai/gazou/bicon/CA141AHST-PA0053002.jpg"/>
              <p:cNvPicPr>
                <a:picLocks noChangeAspect="1" noChangeArrowheads="1"/>
              </p:cNvPicPr>
              <p:nvPr/>
            </p:nvPicPr>
            <p:blipFill rotWithShape="1"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8583897" y="983084"/>
                <a:ext cx="513991" cy="2833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6" name="Picture 45" descr="http://www2.panasonic.biz/es/sumai/gazou/bicon/CA141AHST-PA0053001.jpg"/>
              <p:cNvPicPr>
                <a:picLocks noChangeAspect="1" noChangeArrowheads="1"/>
              </p:cNvPicPr>
              <p:nvPr/>
            </p:nvPicPr>
            <p:blipFill rotWithShape="1">
              <a:blip r:embed="rId2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7361346" y="1359864"/>
                <a:ext cx="513991" cy="28683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8" name="Picture 51" descr="http://www2.panasonic.biz/es/sumai/gazou/bicon/CA141AHST-PA0053004.jpg"/>
              <p:cNvPicPr>
                <a:picLocks noChangeAspect="1" noChangeArrowheads="1"/>
              </p:cNvPicPr>
              <p:nvPr/>
            </p:nvPicPr>
            <p:blipFill rotWithShape="1">
              <a:blip r:embed="rId2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7361178" y="1734875"/>
                <a:ext cx="513991" cy="28511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0" name="Picture 53" descr="http://www2.panasonic.biz/es/sumai/gazou/bicon/CA141AHST-PA0053005.jpg"/>
              <p:cNvPicPr>
                <a:picLocks noChangeAspect="1" noChangeArrowheads="1"/>
              </p:cNvPicPr>
              <p:nvPr/>
            </p:nvPicPr>
            <p:blipFill rotWithShape="1">
              <a:blip r:embed="rId2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7980403" y="1734875"/>
                <a:ext cx="513991" cy="28511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51" name="Text Box 20"/>
              <p:cNvSpPr txBox="1">
                <a:spLocks noChangeArrowheads="1"/>
              </p:cNvSpPr>
              <p:nvPr/>
            </p:nvSpPr>
            <p:spPr bwMode="auto">
              <a:xfrm>
                <a:off x="7361178" y="2033791"/>
                <a:ext cx="262892" cy="769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947738" eaLnBrk="0" hangingPunct="0"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defTabSz="947738" eaLnBrk="0" hangingPunct="0"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defTabSz="947738" eaLnBrk="0" hangingPunct="0"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defTabSz="947738" eaLnBrk="0" hangingPunct="0"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defTabSz="947738" eaLnBrk="0" hangingPunct="0"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defTabSz="947738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defTabSz="947738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defTabSz="947738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defTabSz="947738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lvl="0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ja-JP" altLang="en-US" sz="500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メープル柄</a:t>
                </a:r>
                <a:endParaRPr kumimoji="1" lang="ja-JP" altLang="en-US" sz="5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252" name="Text Box 20"/>
              <p:cNvSpPr txBox="1">
                <a:spLocks noChangeArrowheads="1"/>
              </p:cNvSpPr>
              <p:nvPr/>
            </p:nvSpPr>
            <p:spPr bwMode="auto">
              <a:xfrm>
                <a:off x="7361346" y="1282861"/>
                <a:ext cx="331822" cy="769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947738" eaLnBrk="0" hangingPunct="0"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defTabSz="947738" eaLnBrk="0" hangingPunct="0"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defTabSz="947738" eaLnBrk="0" hangingPunct="0"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defTabSz="947738" eaLnBrk="0" hangingPunct="0"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defTabSz="947738" eaLnBrk="0" hangingPunct="0"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defTabSz="947738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defTabSz="947738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defTabSz="947738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defTabSz="947738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lvl="0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ja-JP" altLang="en-US" sz="500" dirty="0">
                    <a:solidFill>
                      <a:prstClr val="black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オフブラック</a:t>
                </a:r>
                <a:r>
                  <a:rPr lang="ja-JP" altLang="en-US" sz="500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柄</a:t>
                </a:r>
                <a:endParaRPr kumimoji="1" lang="ja-JP" altLang="en-US" sz="5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253" name="Text Box 20"/>
              <p:cNvSpPr txBox="1">
                <a:spLocks noChangeArrowheads="1"/>
              </p:cNvSpPr>
              <p:nvPr/>
            </p:nvSpPr>
            <p:spPr bwMode="auto">
              <a:xfrm>
                <a:off x="7980403" y="2033791"/>
                <a:ext cx="403957" cy="769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947738" eaLnBrk="0" hangingPunct="0"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defTabSz="947738" eaLnBrk="0" hangingPunct="0"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defTabSz="947738" eaLnBrk="0" hangingPunct="0"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defTabSz="947738" eaLnBrk="0" hangingPunct="0"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defTabSz="947738" eaLnBrk="0" hangingPunct="0"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defTabSz="947738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defTabSz="947738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defTabSz="947738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defTabSz="947738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lvl="0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ja-JP" altLang="en-US" sz="500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ホワイトオーク柄</a:t>
                </a:r>
                <a:endParaRPr kumimoji="1" lang="ja-JP" altLang="en-US" sz="5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254" name="Text Box 20"/>
              <p:cNvSpPr txBox="1">
                <a:spLocks noChangeArrowheads="1"/>
              </p:cNvSpPr>
              <p:nvPr/>
            </p:nvSpPr>
            <p:spPr bwMode="auto">
              <a:xfrm>
                <a:off x="8583897" y="1282861"/>
                <a:ext cx="392736" cy="769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947738" eaLnBrk="0" hangingPunct="0"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defTabSz="947738" eaLnBrk="0" hangingPunct="0"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defTabSz="947738" eaLnBrk="0" hangingPunct="0"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defTabSz="947738" eaLnBrk="0" hangingPunct="0"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defTabSz="947738" eaLnBrk="0" hangingPunct="0"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defTabSz="947738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defTabSz="947738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defTabSz="947738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defTabSz="947738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lvl="0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ja-JP" altLang="en-US" sz="500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ウォールナット柄</a:t>
                </a:r>
                <a:endParaRPr kumimoji="1" lang="ja-JP" altLang="en-US" sz="5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255" name="Text Box 20"/>
              <p:cNvSpPr txBox="1">
                <a:spLocks noChangeArrowheads="1"/>
              </p:cNvSpPr>
              <p:nvPr/>
            </p:nvSpPr>
            <p:spPr bwMode="auto">
              <a:xfrm>
                <a:off x="7361346" y="1652290"/>
                <a:ext cx="242054" cy="769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947738" eaLnBrk="0" hangingPunct="0"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defTabSz="947738" eaLnBrk="0" hangingPunct="0"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defTabSz="947738" eaLnBrk="0" hangingPunct="0"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defTabSz="947738" eaLnBrk="0" hangingPunct="0"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defTabSz="947738" eaLnBrk="0" hangingPunct="0"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defTabSz="947738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defTabSz="947738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defTabSz="947738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defTabSz="947738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lvl="0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ja-JP" altLang="en-US" sz="500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チェリー柄</a:t>
                </a:r>
                <a:endParaRPr kumimoji="1" lang="ja-JP" altLang="en-US" sz="5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256" name="Text Box 20"/>
              <p:cNvSpPr txBox="1">
                <a:spLocks noChangeArrowheads="1"/>
              </p:cNvSpPr>
              <p:nvPr/>
            </p:nvSpPr>
            <p:spPr bwMode="auto">
              <a:xfrm>
                <a:off x="8583897" y="1652290"/>
                <a:ext cx="370294" cy="769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947738" eaLnBrk="0" hangingPunct="0"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defTabSz="947738" eaLnBrk="0" hangingPunct="0"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defTabSz="947738" eaLnBrk="0" hangingPunct="0"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defTabSz="947738" eaLnBrk="0" hangingPunct="0"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defTabSz="947738" eaLnBrk="0" hangingPunct="0"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defTabSz="947738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defTabSz="947738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defTabSz="947738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defTabSz="947738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lvl="0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ja-JP" altLang="en-US" sz="500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イデアオーク柄</a:t>
                </a:r>
                <a:endParaRPr kumimoji="1" lang="ja-JP" altLang="en-US" sz="5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257" name="Text Box 20"/>
              <p:cNvSpPr txBox="1">
                <a:spLocks noChangeArrowheads="1"/>
              </p:cNvSpPr>
              <p:nvPr/>
            </p:nvSpPr>
            <p:spPr bwMode="auto">
              <a:xfrm>
                <a:off x="8574460" y="2033328"/>
                <a:ext cx="436017" cy="76944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none" lIns="0" tIns="0" rIns="0" bIns="0">
                <a:spAutoFit/>
              </a:bodyPr>
              <a:lstStyle>
                <a:lvl1pPr defTabSz="947738" eaLnBrk="0" hangingPunct="0"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defTabSz="947738" eaLnBrk="0" hangingPunct="0"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defTabSz="947738" eaLnBrk="0" hangingPunct="0"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defTabSz="947738" eaLnBrk="0" hangingPunct="0"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defTabSz="947738" eaLnBrk="0" hangingPunct="0"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defTabSz="947738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defTabSz="947738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defTabSz="947738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defTabSz="947738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ja-JP" altLang="en-US" sz="500" dirty="0">
                    <a:solidFill>
                      <a:prstClr val="black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ホワイトアッシュ柄</a:t>
                </a:r>
                <a:endParaRPr lang="ja-JP" altLang="en-US" sz="500" kern="0" dirty="0">
                  <a:solidFill>
                    <a:srgbClr val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pic>
            <p:nvPicPr>
              <p:cNvPr id="258" name="Picture 2" descr="http://www2.panasonic.biz/es/sumai/gazou/bicon/CA171AHST-PA0050003.jpg"/>
              <p:cNvPicPr>
                <a:picLocks noChangeAspect="1" noChangeArrowheads="1"/>
              </p:cNvPicPr>
              <p:nvPr/>
            </p:nvPicPr>
            <p:blipFill rotWithShape="1">
              <a:blip r:embed="rId2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7964672" y="986571"/>
                <a:ext cx="513035" cy="27990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59" name="Text Box 20"/>
              <p:cNvSpPr txBox="1">
                <a:spLocks noChangeArrowheads="1"/>
              </p:cNvSpPr>
              <p:nvPr/>
            </p:nvSpPr>
            <p:spPr bwMode="auto">
              <a:xfrm>
                <a:off x="7964672" y="1282861"/>
                <a:ext cx="472565" cy="769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947738" eaLnBrk="0" hangingPunct="0"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defTabSz="947738" eaLnBrk="0" hangingPunct="0"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defTabSz="947738" eaLnBrk="0" hangingPunct="0"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defTabSz="947738" eaLnBrk="0" hangingPunct="0"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defTabSz="947738" eaLnBrk="0" hangingPunct="0"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defTabSz="947738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defTabSz="947738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defTabSz="947738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defTabSz="947738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lvl="0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ja-JP" altLang="en-US" sz="500" spc="-40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ソフトウォールナット柄</a:t>
                </a:r>
                <a:endParaRPr kumimoji="1" lang="ja-JP" altLang="en-US" sz="500" b="0" i="0" u="none" strike="noStrike" kern="0" cap="none" spc="-4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260" name="Text Box 20"/>
              <p:cNvSpPr txBox="1">
                <a:spLocks noChangeArrowheads="1"/>
              </p:cNvSpPr>
              <p:nvPr/>
            </p:nvSpPr>
            <p:spPr bwMode="auto">
              <a:xfrm>
                <a:off x="7964672" y="1652290"/>
                <a:ext cx="488916" cy="769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947738" eaLnBrk="0" hangingPunct="0"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defTabSz="947738" eaLnBrk="0" hangingPunct="0"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defTabSz="947738" eaLnBrk="0" hangingPunct="0"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defTabSz="947738" eaLnBrk="0" hangingPunct="0"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defTabSz="947738" eaLnBrk="0" hangingPunct="0"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defTabSz="947738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defTabSz="947738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defTabSz="947738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defTabSz="947738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lvl="0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ja-JP" altLang="en-US" sz="500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グレージュアッシュ柄</a:t>
                </a:r>
                <a:endParaRPr kumimoji="1" lang="ja-JP" altLang="en-US" sz="5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pic>
            <p:nvPicPr>
              <p:cNvPr id="261" name="図 260"/>
              <p:cNvPicPr>
                <a:picLocks noChangeAspect="1"/>
              </p:cNvPicPr>
              <p:nvPr/>
            </p:nvPicPr>
            <p:blipFill rotWithShape="1">
              <a:blip r:embed="rId3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8572953" y="1318769"/>
                <a:ext cx="540638" cy="304926"/>
              </a:xfrm>
              <a:prstGeom prst="rect">
                <a:avLst/>
              </a:prstGeom>
            </p:spPr>
          </p:pic>
          <p:pic>
            <p:nvPicPr>
              <p:cNvPr id="262" name="図 261"/>
              <p:cNvPicPr>
                <a:picLocks noChangeAspect="1"/>
              </p:cNvPicPr>
              <p:nvPr/>
            </p:nvPicPr>
            <p:blipFill rotWithShape="1">
              <a:blip r:embed="rId3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7928409" y="1339711"/>
                <a:ext cx="559401" cy="326005"/>
              </a:xfrm>
              <a:prstGeom prst="rect">
                <a:avLst/>
              </a:prstGeom>
            </p:spPr>
          </p:pic>
        </p:grpSp>
      </p:grpSp>
      <p:grpSp>
        <p:nvGrpSpPr>
          <p:cNvPr id="2" name="グループ化 1"/>
          <p:cNvGrpSpPr/>
          <p:nvPr/>
        </p:nvGrpSpPr>
        <p:grpSpPr>
          <a:xfrm>
            <a:off x="158487" y="2677366"/>
            <a:ext cx="4773600" cy="1944000"/>
            <a:chOff x="4988738" y="4736311"/>
            <a:chExt cx="4773600" cy="1944000"/>
          </a:xfrm>
        </p:grpSpPr>
        <p:pic>
          <p:nvPicPr>
            <p:cNvPr id="108" name="Picture 2" descr="http://www2.panasonic.biz/es/sumai/gazou/bicon/CA191AHSK-PA0050052.jpg"/>
            <p:cNvPicPr>
              <a:picLocks noChangeAspect="1" noChangeArrowheads="1"/>
            </p:cNvPicPr>
            <p:nvPr/>
          </p:nvPicPr>
          <p:blipFill rotWithShape="1"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088895" y="4956592"/>
              <a:ext cx="766636" cy="1661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9" name="Rectangle 14"/>
            <p:cNvSpPr>
              <a:spLocks noChangeArrowheads="1"/>
            </p:cNvSpPr>
            <p:nvPr/>
          </p:nvSpPr>
          <p:spPr bwMode="auto">
            <a:xfrm>
              <a:off x="4988738" y="4736311"/>
              <a:ext cx="4773600" cy="1944000"/>
            </a:xfrm>
            <a:prstGeom prst="rect">
              <a:avLst/>
            </a:prstGeom>
            <a:noFill/>
            <a:ln w="6350">
              <a:solidFill>
                <a:srgbClr val="4D4D4D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AEAEA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ja-JP" altLang="en-US" sz="1200" dirty="0">
                <a:solidFill>
                  <a:prstClr val="black"/>
                </a:solidFill>
              </a:endParaRPr>
            </a:p>
          </p:txBody>
        </p:sp>
        <p:sp>
          <p:nvSpPr>
            <p:cNvPr id="110" name="Rectangle 24"/>
            <p:cNvSpPr>
              <a:spLocks noChangeArrowheads="1"/>
            </p:cNvSpPr>
            <p:nvPr/>
          </p:nvSpPr>
          <p:spPr bwMode="auto">
            <a:xfrm>
              <a:off x="4988738" y="4736313"/>
              <a:ext cx="4773600" cy="126767"/>
            </a:xfrm>
            <a:prstGeom prst="rect">
              <a:avLst/>
            </a:prstGeom>
            <a:solidFill>
              <a:srgbClr val="4D4D4D"/>
            </a:solidFill>
            <a:ln w="6350">
              <a:solidFill>
                <a:srgbClr val="4D4D4D"/>
              </a:solidFill>
              <a:miter lim="800000"/>
              <a:headEnd/>
              <a:tailEnd/>
            </a:ln>
            <a:effectLst/>
          </p:spPr>
          <p:txBody>
            <a:bodyPr wrap="none" tIns="0" rIns="0" bIns="0" anchor="ctr"/>
            <a:lstStyle/>
            <a:p>
              <a:r>
                <a:rPr lang="ja-JP" altLang="en-US" sz="800" dirty="0">
                  <a:solidFill>
                    <a:prstClr val="white"/>
                  </a:solidFill>
                  <a:latin typeface="ＭＳ Ｐゴシック"/>
                </a:rPr>
                <a:t>連続手すり　９００</a:t>
              </a:r>
              <a:r>
                <a:rPr lang="en-US" altLang="ja-JP" sz="800" dirty="0">
                  <a:solidFill>
                    <a:prstClr val="white"/>
                  </a:solidFill>
                  <a:latin typeface="ＭＳ Ｐゴシック"/>
                </a:rPr>
                <a:t>mm</a:t>
              </a:r>
              <a:r>
                <a:rPr lang="ja-JP" altLang="en-US" sz="800" dirty="0">
                  <a:solidFill>
                    <a:prstClr val="white"/>
                  </a:solidFill>
                  <a:latin typeface="ＭＳ Ｐゴシック"/>
                </a:rPr>
                <a:t>ピッチタイプ　</a:t>
              </a:r>
              <a:endParaRPr lang="en-US" altLang="ja-JP" sz="800" dirty="0">
                <a:solidFill>
                  <a:prstClr val="white"/>
                </a:solidFill>
                <a:latin typeface="ＭＳ Ｐゴシック"/>
              </a:endParaRPr>
            </a:p>
          </p:txBody>
        </p:sp>
        <p:sp>
          <p:nvSpPr>
            <p:cNvPr id="111" name="正方形/長方形 110"/>
            <p:cNvSpPr/>
            <p:nvPr/>
          </p:nvSpPr>
          <p:spPr>
            <a:xfrm>
              <a:off x="5946680" y="4937101"/>
              <a:ext cx="1090262" cy="21544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ja-JP" altLang="en-US" sz="700" dirty="0"/>
                <a:t>ムクの味わいのある</a:t>
              </a:r>
              <a:endParaRPr lang="en-US" altLang="ja-JP" sz="700" dirty="0"/>
            </a:p>
            <a:p>
              <a:r>
                <a:rPr lang="ja-JP" altLang="en-US" sz="700" dirty="0"/>
                <a:t>木製手すりを採用。</a:t>
              </a:r>
              <a:endParaRPr lang="ja-JP" altLang="en-US" sz="700" dirty="0">
                <a:solidFill>
                  <a:prstClr val="black"/>
                </a:solidFill>
                <a:latin typeface="ＭＳ Ｐゴシック"/>
              </a:endParaRPr>
            </a:p>
          </p:txBody>
        </p:sp>
        <p:sp>
          <p:nvSpPr>
            <p:cNvPr id="112" name="正方形/長方形 111"/>
            <p:cNvSpPr/>
            <p:nvPr/>
          </p:nvSpPr>
          <p:spPr>
            <a:xfrm>
              <a:off x="5956850" y="6266409"/>
              <a:ext cx="1336983" cy="323165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ja-JP" altLang="en-US" sz="700" dirty="0">
                  <a:latin typeface="+mn-ea"/>
                </a:rPr>
                <a:t>丸棒手すりは木製を採用し</a:t>
              </a:r>
              <a:endParaRPr lang="en-US" altLang="ja-JP" sz="700" dirty="0">
                <a:latin typeface="+mn-ea"/>
              </a:endParaRPr>
            </a:p>
            <a:p>
              <a:r>
                <a:rPr lang="ja-JP" altLang="en-US" sz="700" dirty="0">
                  <a:latin typeface="+mn-ea"/>
                </a:rPr>
                <a:t>ており、ブラケットの取り付け</a:t>
              </a:r>
              <a:endParaRPr lang="en-US" altLang="ja-JP" sz="700" dirty="0">
                <a:latin typeface="+mn-ea"/>
              </a:endParaRPr>
            </a:p>
            <a:p>
              <a:r>
                <a:rPr lang="ja-JP" altLang="en-US" sz="700" dirty="0">
                  <a:latin typeface="+mn-ea"/>
                </a:rPr>
                <a:t>間隔は最長</a:t>
              </a:r>
              <a:r>
                <a:rPr lang="en-US" altLang="ja-JP" sz="700" dirty="0">
                  <a:latin typeface="+mn-ea"/>
                </a:rPr>
                <a:t>900㎜</a:t>
              </a:r>
              <a:r>
                <a:rPr lang="ja-JP" altLang="en-US" sz="700" dirty="0" err="1">
                  <a:latin typeface="+mn-ea"/>
                </a:rPr>
                <a:t>まで</a:t>
              </a:r>
              <a:r>
                <a:rPr lang="ja-JP" altLang="en-US" sz="700" dirty="0">
                  <a:latin typeface="+mn-ea"/>
                </a:rPr>
                <a:t>可能。</a:t>
              </a:r>
              <a:endParaRPr lang="en-US" altLang="ja-JP" sz="700" dirty="0">
                <a:solidFill>
                  <a:prstClr val="black"/>
                </a:solidFill>
                <a:latin typeface="+mn-ea"/>
              </a:endParaRPr>
            </a:p>
          </p:txBody>
        </p:sp>
        <p:pic>
          <p:nvPicPr>
            <p:cNvPr id="113" name="Picture 4"/>
            <p:cNvPicPr>
              <a:picLocks noChangeAspect="1" noChangeArrowheads="1"/>
            </p:cNvPicPr>
            <p:nvPr/>
          </p:nvPicPr>
          <p:blipFill rotWithShape="1"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950137" y="5216085"/>
              <a:ext cx="880896" cy="1048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7" name="Text Box 49"/>
            <p:cNvSpPr txBox="1">
              <a:spLocks noChangeArrowheads="1"/>
            </p:cNvSpPr>
            <p:nvPr/>
          </p:nvSpPr>
          <p:spPr bwMode="auto">
            <a:xfrm>
              <a:off x="5060711" y="6508734"/>
              <a:ext cx="739240" cy="769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ja-JP" sz="500" dirty="0">
                  <a:solidFill>
                    <a:srgbClr val="FFFFFF"/>
                  </a:solidFill>
                  <a:latin typeface="+mn-ea"/>
                </a:rPr>
                <a:t>※</a:t>
              </a:r>
              <a:r>
                <a:rPr lang="ja-JP" altLang="en-US" sz="500" dirty="0">
                  <a:solidFill>
                    <a:srgbClr val="FFFFFF"/>
                  </a:solidFill>
                  <a:latin typeface="+mn-ea"/>
                </a:rPr>
                <a:t>イメージ写真</a:t>
              </a:r>
            </a:p>
          </p:txBody>
        </p:sp>
        <p:pic>
          <p:nvPicPr>
            <p:cNvPr id="118" name="Picture 77" descr="http://www2.panasonic.biz/es/sumai/gazou/bicon/CA141AHST-PA0050094.jpg"/>
            <p:cNvPicPr>
              <a:picLocks noChangeAspect="1" noChangeArrowheads="1"/>
            </p:cNvPicPr>
            <p:nvPr/>
          </p:nvPicPr>
          <p:blipFill rotWithShape="1"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9162113" y="5545404"/>
              <a:ext cx="424270" cy="3258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3" name="Picture 79" descr="http://www2.panasonic.biz/es/sumai/gazou/bicon/CA141AHST-PA0050095.jpg"/>
            <p:cNvPicPr>
              <a:picLocks noChangeAspect="1" noChangeArrowheads="1"/>
            </p:cNvPicPr>
            <p:nvPr/>
          </p:nvPicPr>
          <p:blipFill rotWithShape="1"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9170020" y="5998241"/>
              <a:ext cx="424270" cy="3258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4" name="Picture 81" descr="http://www2.panasonic.biz/es/sumai/gazou/bicon/CA141AHST-PA0050093.jpg"/>
            <p:cNvPicPr>
              <a:picLocks noChangeAspect="1" noChangeArrowheads="1"/>
            </p:cNvPicPr>
            <p:nvPr/>
          </p:nvPicPr>
          <p:blipFill rotWithShape="1"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9154782" y="5073193"/>
              <a:ext cx="424270" cy="3258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5" name="Text Box 20"/>
            <p:cNvSpPr txBox="1">
              <a:spLocks noChangeArrowheads="1"/>
            </p:cNvSpPr>
            <p:nvPr/>
          </p:nvSpPr>
          <p:spPr bwMode="auto">
            <a:xfrm>
              <a:off x="9135990" y="5408809"/>
              <a:ext cx="484428" cy="769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defPPr>
                <a:defRPr lang="ja-JP"/>
              </a:defPPr>
              <a:lvl1pPr lvl="0" defTabSz="947738" fontAlgn="base">
                <a:spcBef>
                  <a:spcPct val="0"/>
                </a:spcBef>
                <a:spcAft>
                  <a:spcPct val="0"/>
                </a:spcAft>
                <a:defRPr sz="500" spc="-40">
                  <a:latin typeface="Arial" charset="0"/>
                  <a:ea typeface="ＭＳ Ｐゴシック" charset="-128"/>
                </a:defRPr>
              </a:lvl1pPr>
              <a:lvl2pPr marL="742950" indent="-285750" defTabSz="947738" eaLnBrk="0" hangingPunct="0">
                <a:defRPr sz="600">
                  <a:latin typeface="Arial" charset="0"/>
                  <a:ea typeface="ＭＳ Ｐゴシック" charset="-128"/>
                </a:defRPr>
              </a:lvl2pPr>
              <a:lvl3pPr marL="1143000" indent="-228600" defTabSz="947738" eaLnBrk="0" hangingPunct="0">
                <a:defRPr sz="600">
                  <a:latin typeface="Arial" charset="0"/>
                  <a:ea typeface="ＭＳ Ｐゴシック" charset="-128"/>
                </a:defRPr>
              </a:lvl3pPr>
              <a:lvl4pPr marL="1600200" indent="-228600" defTabSz="947738" eaLnBrk="0" hangingPunct="0">
                <a:defRPr sz="600">
                  <a:latin typeface="Arial" charset="0"/>
                  <a:ea typeface="ＭＳ Ｐゴシック" charset="-128"/>
                </a:defRPr>
              </a:lvl4pPr>
              <a:lvl5pPr marL="2057400" indent="-228600" defTabSz="947738" eaLnBrk="0" hangingPunct="0">
                <a:defRPr sz="600">
                  <a:latin typeface="Arial" charset="0"/>
                  <a:ea typeface="ＭＳ Ｐゴシック" charset="-128"/>
                </a:defRPr>
              </a:lvl5pPr>
              <a:lvl6pPr marL="25146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sz="600">
                  <a:latin typeface="Arial" charset="0"/>
                  <a:ea typeface="ＭＳ Ｐゴシック" charset="-128"/>
                </a:defRPr>
              </a:lvl6pPr>
              <a:lvl7pPr marL="29718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sz="600">
                  <a:latin typeface="Arial" charset="0"/>
                  <a:ea typeface="ＭＳ Ｐゴシック" charset="-128"/>
                </a:defRPr>
              </a:lvl7pPr>
              <a:lvl8pPr marL="34290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sz="600">
                  <a:latin typeface="Arial" charset="0"/>
                  <a:ea typeface="ＭＳ Ｐゴシック" charset="-128"/>
                </a:defRPr>
              </a:lvl8pPr>
              <a:lvl9pPr marL="38862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sz="600"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ja-JP" altLang="en-US" dirty="0"/>
                <a:t>　サテンシルバー色</a:t>
              </a:r>
            </a:p>
          </p:txBody>
        </p:sp>
        <p:sp>
          <p:nvSpPr>
            <p:cNvPr id="137" name="Text Box 20"/>
            <p:cNvSpPr txBox="1">
              <a:spLocks noChangeArrowheads="1"/>
            </p:cNvSpPr>
            <p:nvPr/>
          </p:nvSpPr>
          <p:spPr bwMode="auto">
            <a:xfrm>
              <a:off x="9193361" y="5885469"/>
              <a:ext cx="384721" cy="769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ja-JP" altLang="en-US" sz="500" kern="0" dirty="0">
                  <a:solidFill>
                    <a:srgbClr val="000000"/>
                  </a:solidFill>
                  <a:latin typeface="ＭＳ Ｐゴシック" charset="-128"/>
                </a:rPr>
                <a:t>オフブラック色</a:t>
              </a:r>
            </a:p>
          </p:txBody>
        </p:sp>
        <p:sp>
          <p:nvSpPr>
            <p:cNvPr id="139" name="Text Box 20"/>
            <p:cNvSpPr txBox="1">
              <a:spLocks noChangeArrowheads="1"/>
            </p:cNvSpPr>
            <p:nvPr/>
          </p:nvSpPr>
          <p:spPr bwMode="auto">
            <a:xfrm>
              <a:off x="9228744" y="6338414"/>
              <a:ext cx="279294" cy="769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ja-JP" altLang="en-US" sz="500" kern="0" dirty="0">
                  <a:solidFill>
                    <a:srgbClr val="000000"/>
                  </a:solidFill>
                  <a:latin typeface="ＭＳ Ｐゴシック" charset="-128"/>
                </a:rPr>
                <a:t>ホワイト色</a:t>
              </a:r>
            </a:p>
          </p:txBody>
        </p:sp>
        <p:sp>
          <p:nvSpPr>
            <p:cNvPr id="140" name="Text Box 20"/>
            <p:cNvSpPr txBox="1">
              <a:spLocks noChangeArrowheads="1"/>
            </p:cNvSpPr>
            <p:nvPr/>
          </p:nvSpPr>
          <p:spPr bwMode="auto">
            <a:xfrm>
              <a:off x="9156486" y="4935770"/>
              <a:ext cx="386838" cy="923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ja-JP" altLang="en-US" kern="0" dirty="0">
                  <a:solidFill>
                    <a:srgbClr val="000000"/>
                  </a:solidFill>
                  <a:latin typeface="ＭＳ Ｐゴシック" charset="-128"/>
                </a:rPr>
                <a:t>■ブラケット</a:t>
              </a:r>
            </a:p>
          </p:txBody>
        </p:sp>
        <p:grpSp>
          <p:nvGrpSpPr>
            <p:cNvPr id="141" name="グループ化 140"/>
            <p:cNvGrpSpPr/>
            <p:nvPr/>
          </p:nvGrpSpPr>
          <p:grpSpPr>
            <a:xfrm>
              <a:off x="7150183" y="4947625"/>
              <a:ext cx="1721309" cy="1172011"/>
              <a:chOff x="7149543" y="2934007"/>
              <a:chExt cx="1860695" cy="1266917"/>
            </a:xfrm>
          </p:grpSpPr>
          <p:pic>
            <p:nvPicPr>
              <p:cNvPr id="142" name="図 141"/>
              <p:cNvPicPr>
                <a:picLocks noChangeAspect="1"/>
              </p:cNvPicPr>
              <p:nvPr/>
            </p:nvPicPr>
            <p:blipFill rotWithShape="1">
              <a:blip r:embed="rId3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8472757" y="3285399"/>
                <a:ext cx="532967" cy="405260"/>
              </a:xfrm>
              <a:prstGeom prst="rect">
                <a:avLst/>
              </a:prstGeom>
            </p:spPr>
          </p:pic>
          <p:pic>
            <p:nvPicPr>
              <p:cNvPr id="145" name="図 144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7827166" y="2934007"/>
                <a:ext cx="515820" cy="390317"/>
              </a:xfrm>
              <a:prstGeom prst="rect">
                <a:avLst/>
              </a:prstGeom>
            </p:spPr>
          </p:pic>
          <p:pic>
            <p:nvPicPr>
              <p:cNvPr id="148" name="図 147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7814008" y="3844137"/>
                <a:ext cx="512923" cy="287095"/>
              </a:xfrm>
              <a:prstGeom prst="rect">
                <a:avLst/>
              </a:prstGeom>
            </p:spPr>
          </p:pic>
          <p:pic>
            <p:nvPicPr>
              <p:cNvPr id="149" name="図 148"/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8489430" y="3764249"/>
                <a:ext cx="520808" cy="355371"/>
              </a:xfrm>
              <a:prstGeom prst="rect">
                <a:avLst/>
              </a:prstGeom>
            </p:spPr>
          </p:pic>
          <p:pic>
            <p:nvPicPr>
              <p:cNvPr id="151" name="図 150"/>
              <p:cNvPicPr>
                <a:picLocks noChangeAspect="1"/>
              </p:cNvPicPr>
              <p:nvPr/>
            </p:nvPicPr>
            <p:blipFill rotWithShape="1">
              <a:blip r:embed="rId3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-1"/>
              <a:stretch/>
            </p:blipFill>
            <p:spPr>
              <a:xfrm>
                <a:off x="7153713" y="3033811"/>
                <a:ext cx="512617" cy="284400"/>
              </a:xfrm>
              <a:prstGeom prst="rect">
                <a:avLst/>
              </a:prstGeom>
            </p:spPr>
          </p:pic>
          <p:pic>
            <p:nvPicPr>
              <p:cNvPr id="152" name="Picture 57" descr="http://www2.panasonic.biz/es/sumai/gazou/bicon/CA141AHST-PA0053028.jpg"/>
              <p:cNvPicPr>
                <a:picLocks noChangeAspect="1" noChangeArrowheads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8488660" y="3032499"/>
                <a:ext cx="513991" cy="28571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3" name="Picture 59" descr="http://www2.panasonic.biz/es/sumai/gazou/bicon/CA141AHST-PA0053029.jpg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7153713" y="3416197"/>
                <a:ext cx="513991" cy="29365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4" name="Picture 63" descr="http://www2.panasonic.biz/es/sumai/gazou/bicon/CA141AHST-PA0053031.jpg"/>
              <p:cNvPicPr>
                <a:picLocks noChangeAspect="1" noChangeArrowheads="1"/>
              </p:cNvPicPr>
              <p:nvPr/>
            </p:nvPicPr>
            <p:blipFill rotWithShape="1"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7149543" y="3843726"/>
                <a:ext cx="513991" cy="27576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68" name="Text Box 20"/>
              <p:cNvSpPr txBox="1">
                <a:spLocks noChangeArrowheads="1"/>
              </p:cNvSpPr>
              <p:nvPr/>
            </p:nvSpPr>
            <p:spPr bwMode="auto">
              <a:xfrm>
                <a:off x="7156868" y="4119492"/>
                <a:ext cx="262892" cy="76944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none" lIns="0" tIns="0" rIns="0" bIns="0">
                <a:spAutoFit/>
              </a:bodyPr>
              <a:lstStyle>
                <a:lvl1pPr defTabSz="947738" eaLnBrk="0" hangingPunct="0"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defTabSz="947738" eaLnBrk="0" hangingPunct="0"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defTabSz="947738" eaLnBrk="0" hangingPunct="0"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defTabSz="947738" eaLnBrk="0" hangingPunct="0"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defTabSz="947738" eaLnBrk="0" hangingPunct="0"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defTabSz="947738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defTabSz="947738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defTabSz="947738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defTabSz="947738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ja-JP" altLang="en-US" sz="500" dirty="0">
                    <a:solidFill>
                      <a:prstClr val="black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メープル色</a:t>
                </a:r>
                <a:endParaRPr lang="ja-JP" altLang="en-US" sz="500" kern="0" dirty="0">
                  <a:solidFill>
                    <a:srgbClr val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169" name="Text Box 20"/>
              <p:cNvSpPr txBox="1">
                <a:spLocks noChangeArrowheads="1"/>
              </p:cNvSpPr>
              <p:nvPr/>
            </p:nvSpPr>
            <p:spPr bwMode="auto">
              <a:xfrm>
                <a:off x="7810581" y="4119492"/>
                <a:ext cx="403957" cy="76944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none" lIns="0" tIns="0" rIns="0" bIns="0">
                <a:spAutoFit/>
              </a:bodyPr>
              <a:lstStyle>
                <a:lvl1pPr defTabSz="947738" eaLnBrk="0" hangingPunct="0"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defTabSz="947738" eaLnBrk="0" hangingPunct="0"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defTabSz="947738" eaLnBrk="0" hangingPunct="0"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defTabSz="947738" eaLnBrk="0" hangingPunct="0"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defTabSz="947738" eaLnBrk="0" hangingPunct="0"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defTabSz="947738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defTabSz="947738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defTabSz="947738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defTabSz="947738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ja-JP" altLang="en-US" sz="500" dirty="0">
                    <a:solidFill>
                      <a:prstClr val="black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ホワイトオーク色</a:t>
                </a:r>
                <a:endParaRPr lang="ja-JP" altLang="en-US" sz="500" kern="0" dirty="0">
                  <a:solidFill>
                    <a:srgbClr val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170" name="Text Box 20"/>
              <p:cNvSpPr txBox="1">
                <a:spLocks noChangeArrowheads="1"/>
              </p:cNvSpPr>
              <p:nvPr/>
            </p:nvSpPr>
            <p:spPr bwMode="auto">
              <a:xfrm>
                <a:off x="8488661" y="3323575"/>
                <a:ext cx="392736" cy="76944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none" lIns="0" tIns="0" rIns="0" bIns="0">
                <a:spAutoFit/>
              </a:bodyPr>
              <a:lstStyle>
                <a:lvl1pPr defTabSz="947738" eaLnBrk="0" hangingPunct="0"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defTabSz="947738" eaLnBrk="0" hangingPunct="0"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defTabSz="947738" eaLnBrk="0" hangingPunct="0"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defTabSz="947738" eaLnBrk="0" hangingPunct="0"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defTabSz="947738" eaLnBrk="0" hangingPunct="0"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defTabSz="947738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defTabSz="947738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defTabSz="947738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defTabSz="947738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ja-JP" altLang="en-US" sz="500" dirty="0">
                    <a:solidFill>
                      <a:prstClr val="black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ウォールナット色</a:t>
                </a:r>
                <a:endParaRPr lang="ja-JP" altLang="en-US" sz="500" kern="0" dirty="0">
                  <a:solidFill>
                    <a:srgbClr val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171" name="Text Box 20"/>
              <p:cNvSpPr txBox="1">
                <a:spLocks noChangeArrowheads="1"/>
              </p:cNvSpPr>
              <p:nvPr/>
            </p:nvSpPr>
            <p:spPr bwMode="auto">
              <a:xfrm>
                <a:off x="8489430" y="4123980"/>
                <a:ext cx="436017" cy="76944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none" lIns="0" tIns="0" rIns="0" bIns="0">
                <a:spAutoFit/>
              </a:bodyPr>
              <a:lstStyle>
                <a:lvl1pPr defTabSz="947738" eaLnBrk="0" hangingPunct="0"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defTabSz="947738" eaLnBrk="0" hangingPunct="0"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defTabSz="947738" eaLnBrk="0" hangingPunct="0"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defTabSz="947738" eaLnBrk="0" hangingPunct="0"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defTabSz="947738" eaLnBrk="0" hangingPunct="0"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defTabSz="947738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defTabSz="947738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defTabSz="947738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defTabSz="947738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ja-JP" altLang="en-US" sz="500" dirty="0">
                    <a:solidFill>
                      <a:prstClr val="black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ホワイトアッシュ色</a:t>
                </a:r>
                <a:endParaRPr lang="ja-JP" altLang="en-US" sz="500" kern="0" dirty="0">
                  <a:solidFill>
                    <a:srgbClr val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173" name="Text Box 20"/>
              <p:cNvSpPr txBox="1">
                <a:spLocks noChangeArrowheads="1"/>
              </p:cNvSpPr>
              <p:nvPr/>
            </p:nvSpPr>
            <p:spPr bwMode="auto">
              <a:xfrm>
                <a:off x="7149886" y="3727720"/>
                <a:ext cx="242054" cy="76944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none" lIns="0" tIns="0" rIns="0" bIns="0">
                <a:spAutoFit/>
              </a:bodyPr>
              <a:lstStyle>
                <a:lvl1pPr defTabSz="947738" eaLnBrk="0" hangingPunct="0"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defTabSz="947738" eaLnBrk="0" hangingPunct="0"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defTabSz="947738" eaLnBrk="0" hangingPunct="0"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defTabSz="947738" eaLnBrk="0" hangingPunct="0"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defTabSz="947738" eaLnBrk="0" hangingPunct="0"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defTabSz="947738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defTabSz="947738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defTabSz="947738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defTabSz="947738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ja-JP" altLang="en-US" sz="500" dirty="0">
                    <a:solidFill>
                      <a:prstClr val="black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チェリー色</a:t>
                </a:r>
                <a:endParaRPr lang="ja-JP" altLang="en-US" sz="500" kern="0" dirty="0">
                  <a:solidFill>
                    <a:srgbClr val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174" name="Text Box 20"/>
              <p:cNvSpPr txBox="1">
                <a:spLocks noChangeArrowheads="1"/>
              </p:cNvSpPr>
              <p:nvPr/>
            </p:nvSpPr>
            <p:spPr bwMode="auto">
              <a:xfrm>
                <a:off x="8488661" y="3727720"/>
                <a:ext cx="359073" cy="76944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none" lIns="0" tIns="0" rIns="0" bIns="0">
                <a:spAutoFit/>
              </a:bodyPr>
              <a:lstStyle>
                <a:lvl1pPr defTabSz="947738" eaLnBrk="0" hangingPunct="0"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defTabSz="947738" eaLnBrk="0" hangingPunct="0"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defTabSz="947738" eaLnBrk="0" hangingPunct="0"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defTabSz="947738" eaLnBrk="0" hangingPunct="0"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defTabSz="947738" eaLnBrk="0" hangingPunct="0"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defTabSz="947738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defTabSz="947738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defTabSz="947738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defTabSz="947738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ja-JP" altLang="en-US" sz="500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イデアオーク</a:t>
                </a:r>
                <a:r>
                  <a:rPr lang="ja-JP" altLang="en-US" sz="500" dirty="0">
                    <a:solidFill>
                      <a:prstClr val="black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色</a:t>
                </a:r>
                <a:endParaRPr lang="ja-JP" altLang="en-US" sz="500" kern="0" dirty="0">
                  <a:solidFill>
                    <a:srgbClr val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175" name="Text Box 20"/>
              <p:cNvSpPr txBox="1">
                <a:spLocks noChangeArrowheads="1"/>
              </p:cNvSpPr>
              <p:nvPr/>
            </p:nvSpPr>
            <p:spPr bwMode="auto">
              <a:xfrm>
                <a:off x="7829801" y="3727720"/>
                <a:ext cx="488916" cy="769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947738" eaLnBrk="0" hangingPunct="0"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defTabSz="947738" eaLnBrk="0" hangingPunct="0"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defTabSz="947738" eaLnBrk="0" hangingPunct="0"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defTabSz="947738" eaLnBrk="0" hangingPunct="0"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defTabSz="947738" eaLnBrk="0" hangingPunct="0"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defTabSz="947738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defTabSz="947738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defTabSz="947738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defTabSz="947738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lvl="0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ja-JP" altLang="en-US" sz="500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グレージュアッシュ色</a:t>
                </a:r>
                <a:endParaRPr lang="ja-JP" altLang="en-US" sz="500" kern="0" dirty="0">
                  <a:solidFill>
                    <a:srgbClr val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pic>
            <p:nvPicPr>
              <p:cNvPr id="195" name="図 194"/>
              <p:cNvPicPr>
                <a:picLocks noChangeAspect="1"/>
              </p:cNvPicPr>
              <p:nvPr/>
            </p:nvPicPr>
            <p:blipFill rotWithShape="1">
              <a:blip r:embed="rId3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7844677" y="3280734"/>
                <a:ext cx="495276" cy="414590"/>
              </a:xfrm>
              <a:prstGeom prst="rect">
                <a:avLst/>
              </a:prstGeom>
            </p:spPr>
          </p:pic>
          <p:sp>
            <p:nvSpPr>
              <p:cNvPr id="196" name="Text Box 20"/>
              <p:cNvSpPr txBox="1">
                <a:spLocks noChangeArrowheads="1"/>
              </p:cNvSpPr>
              <p:nvPr/>
            </p:nvSpPr>
            <p:spPr bwMode="auto">
              <a:xfrm>
                <a:off x="7149886" y="3323575"/>
                <a:ext cx="331822" cy="76944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none" lIns="0" tIns="0" rIns="0" bIns="0">
                <a:spAutoFit/>
              </a:bodyPr>
              <a:lstStyle>
                <a:lvl1pPr defTabSz="947738" eaLnBrk="0" hangingPunct="0"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defTabSz="947738" eaLnBrk="0" hangingPunct="0"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defTabSz="947738" eaLnBrk="0" hangingPunct="0"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defTabSz="947738" eaLnBrk="0" hangingPunct="0"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defTabSz="947738" eaLnBrk="0" hangingPunct="0"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defTabSz="947738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defTabSz="947738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defTabSz="947738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defTabSz="947738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ja-JP" altLang="en-US" sz="500" dirty="0">
                    <a:solidFill>
                      <a:prstClr val="black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オフブラック色</a:t>
                </a:r>
                <a:endParaRPr lang="ja-JP" altLang="en-US" sz="500" kern="0" dirty="0">
                  <a:solidFill>
                    <a:srgbClr val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197" name="Text Box 20"/>
              <p:cNvSpPr txBox="1">
                <a:spLocks noChangeArrowheads="1"/>
              </p:cNvSpPr>
              <p:nvPr/>
            </p:nvSpPr>
            <p:spPr bwMode="auto">
              <a:xfrm>
                <a:off x="7784226" y="3323575"/>
                <a:ext cx="528991" cy="769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947738" eaLnBrk="0" hangingPunct="0"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defTabSz="947738" eaLnBrk="0" hangingPunct="0"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defTabSz="947738" eaLnBrk="0" hangingPunct="0"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defTabSz="947738" eaLnBrk="0" hangingPunct="0"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defTabSz="947738" eaLnBrk="0" hangingPunct="0"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defTabSz="947738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defTabSz="947738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defTabSz="947738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defTabSz="947738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lvl="0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ja-JP" altLang="en-US" sz="500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ソフトウォールナット</a:t>
                </a:r>
                <a:r>
                  <a:rPr lang="ja-JP" altLang="en-US" sz="500" dirty="0">
                    <a:solidFill>
                      <a:prstClr val="black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色</a:t>
                </a:r>
                <a:endParaRPr kumimoji="1" lang="ja-JP" altLang="en-US" sz="50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</p:grpSp>
        <p:sp>
          <p:nvSpPr>
            <p:cNvPr id="198" name="Text Box 20"/>
            <p:cNvSpPr txBox="1">
              <a:spLocks noChangeArrowheads="1"/>
            </p:cNvSpPr>
            <p:nvPr/>
          </p:nvSpPr>
          <p:spPr bwMode="auto">
            <a:xfrm>
              <a:off x="7136752" y="4935770"/>
              <a:ext cx="285714" cy="923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lvl="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ja-JP" altLang="en-US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ＭＳ Ｐゴシック" charset="-128"/>
                </a:rPr>
                <a:t>■手すり</a:t>
              </a:r>
            </a:p>
          </p:txBody>
        </p:sp>
        <p:grpSp>
          <p:nvGrpSpPr>
            <p:cNvPr id="199" name="グループ化 198"/>
            <p:cNvGrpSpPr/>
            <p:nvPr/>
          </p:nvGrpSpPr>
          <p:grpSpPr>
            <a:xfrm>
              <a:off x="7163342" y="6195280"/>
              <a:ext cx="1546887" cy="425497"/>
              <a:chOff x="7420400" y="6195280"/>
              <a:chExt cx="1546887" cy="425497"/>
            </a:xfrm>
          </p:grpSpPr>
          <p:grpSp>
            <p:nvGrpSpPr>
              <p:cNvPr id="200" name="グループ化 199"/>
              <p:cNvGrpSpPr/>
              <p:nvPr/>
            </p:nvGrpSpPr>
            <p:grpSpPr>
              <a:xfrm>
                <a:off x="7549571" y="6318960"/>
                <a:ext cx="1417716" cy="270454"/>
                <a:chOff x="3556019" y="4109152"/>
                <a:chExt cx="1417716" cy="270454"/>
              </a:xfrm>
            </p:grpSpPr>
            <p:grpSp>
              <p:nvGrpSpPr>
                <p:cNvPr id="204" name="グループ化 203"/>
                <p:cNvGrpSpPr/>
                <p:nvPr/>
              </p:nvGrpSpPr>
              <p:grpSpPr>
                <a:xfrm>
                  <a:off x="3556019" y="4109152"/>
                  <a:ext cx="811353" cy="270454"/>
                  <a:chOff x="3818627" y="4126657"/>
                  <a:chExt cx="811353" cy="270454"/>
                </a:xfrm>
              </p:grpSpPr>
              <p:pic>
                <p:nvPicPr>
                  <p:cNvPr id="208" name="図 207"/>
                  <p:cNvPicPr>
                    <a:picLocks noChangeAspect="1"/>
                  </p:cNvPicPr>
                  <p:nvPr/>
                </p:nvPicPr>
                <p:blipFill>
                  <a:blip r:embed="rId4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818627" y="4133889"/>
                    <a:ext cx="298872" cy="252000"/>
                  </a:xfrm>
                  <a:prstGeom prst="rect">
                    <a:avLst/>
                  </a:prstGeom>
                </p:spPr>
              </p:pic>
              <p:sp>
                <p:nvSpPr>
                  <p:cNvPr id="209" name="正方形/長方形 208"/>
                  <p:cNvSpPr/>
                  <p:nvPr/>
                </p:nvSpPr>
                <p:spPr>
                  <a:xfrm>
                    <a:off x="4136112" y="4126657"/>
                    <a:ext cx="493868" cy="92333"/>
                  </a:xfrm>
                  <a:prstGeom prst="rect">
                    <a:avLst/>
                  </a:prstGeom>
                </p:spPr>
                <p:txBody>
                  <a:bodyPr wrap="square" lIns="0" tIns="0" rIns="0" bIns="0">
                    <a:spAutoFit/>
                  </a:bodyPr>
                  <a:lstStyle/>
                  <a:p>
                    <a:r>
                      <a:rPr lang="ja-JP" altLang="en-US" sz="300" dirty="0"/>
                      <a:t>製品上の特定ウイルスの</a:t>
                    </a:r>
                  </a:p>
                  <a:p>
                    <a:r>
                      <a:rPr lang="ja-JP" altLang="en-US" sz="300" dirty="0"/>
                      <a:t>数を減少させます</a:t>
                    </a:r>
                  </a:p>
                </p:txBody>
              </p:sp>
              <p:sp>
                <p:nvSpPr>
                  <p:cNvPr id="210" name="正方形/長方形 209"/>
                  <p:cNvSpPr/>
                  <p:nvPr/>
                </p:nvSpPr>
                <p:spPr>
                  <a:xfrm>
                    <a:off x="4134721" y="4258612"/>
                    <a:ext cx="390848" cy="138499"/>
                  </a:xfrm>
                  <a:prstGeom prst="rect">
                    <a:avLst/>
                  </a:prstGeom>
                </p:spPr>
                <p:txBody>
                  <a:bodyPr wrap="square" lIns="0" tIns="0" rIns="0" bIns="0">
                    <a:spAutoFit/>
                  </a:bodyPr>
                  <a:lstStyle/>
                  <a:p>
                    <a:r>
                      <a:rPr lang="ja-JP" altLang="en-US" sz="300" dirty="0"/>
                      <a:t>無機系・塗装</a:t>
                    </a:r>
                  </a:p>
                  <a:p>
                    <a:r>
                      <a:rPr lang="ja-JP" altLang="en-US" sz="300" dirty="0"/>
                      <a:t>塗装面</a:t>
                    </a:r>
                  </a:p>
                  <a:p>
                    <a:r>
                      <a:rPr lang="en-US" altLang="ja-JP" sz="300" dirty="0"/>
                      <a:t>JP0612072X0005E</a:t>
                    </a:r>
                    <a:endParaRPr lang="ja-JP" altLang="en-US" sz="300" dirty="0"/>
                  </a:p>
                </p:txBody>
              </p:sp>
            </p:grpSp>
            <p:grpSp>
              <p:nvGrpSpPr>
                <p:cNvPr id="205" name="グループ化 204"/>
                <p:cNvGrpSpPr/>
                <p:nvPr/>
              </p:nvGrpSpPr>
              <p:grpSpPr>
                <a:xfrm>
                  <a:off x="4302882" y="4116384"/>
                  <a:ext cx="670853" cy="261221"/>
                  <a:chOff x="4302882" y="4116384"/>
                  <a:chExt cx="670853" cy="261221"/>
                </a:xfrm>
              </p:grpSpPr>
              <p:sp>
                <p:nvSpPr>
                  <p:cNvPr id="206" name="正方形/長方形 205"/>
                  <p:cNvSpPr/>
                  <p:nvPr/>
                </p:nvSpPr>
                <p:spPr>
                  <a:xfrm>
                    <a:off x="4582887" y="4239106"/>
                    <a:ext cx="390848" cy="138499"/>
                  </a:xfrm>
                  <a:prstGeom prst="rect">
                    <a:avLst/>
                  </a:prstGeom>
                </p:spPr>
                <p:txBody>
                  <a:bodyPr wrap="square" lIns="0" tIns="0" rIns="0" bIns="0">
                    <a:spAutoFit/>
                  </a:bodyPr>
                  <a:lstStyle/>
                  <a:p>
                    <a:r>
                      <a:rPr lang="ja-JP" altLang="en-US" sz="300" dirty="0"/>
                      <a:t>無機系・塗装</a:t>
                    </a:r>
                  </a:p>
                  <a:p>
                    <a:r>
                      <a:rPr lang="ja-JP" altLang="en-US" sz="300" dirty="0"/>
                      <a:t>塗装面</a:t>
                    </a:r>
                  </a:p>
                  <a:p>
                    <a:r>
                      <a:rPr lang="en-US" altLang="ja-JP" sz="300" dirty="0"/>
                      <a:t>JP0122072X0038G</a:t>
                    </a:r>
                    <a:endParaRPr lang="ja-JP" altLang="en-US" sz="300" dirty="0"/>
                  </a:p>
                </p:txBody>
              </p:sp>
              <p:pic>
                <p:nvPicPr>
                  <p:cNvPr id="207" name="図 206"/>
                  <p:cNvPicPr>
                    <a:picLocks noChangeAspect="1"/>
                  </p:cNvPicPr>
                  <p:nvPr/>
                </p:nvPicPr>
                <p:blipFill>
                  <a:blip r:embed="rId41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302882" y="4116384"/>
                    <a:ext cx="298872" cy="252000"/>
                  </a:xfrm>
                  <a:prstGeom prst="rect">
                    <a:avLst/>
                  </a:prstGeom>
                </p:spPr>
              </p:pic>
            </p:grpSp>
          </p:grpSp>
          <p:sp>
            <p:nvSpPr>
              <p:cNvPr id="201" name="正方形/長方形 200"/>
              <p:cNvSpPr/>
              <p:nvPr/>
            </p:nvSpPr>
            <p:spPr>
              <a:xfrm>
                <a:off x="7420400" y="6288672"/>
                <a:ext cx="1505687" cy="332105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02" name="Text Box 20"/>
              <p:cNvSpPr txBox="1">
                <a:spLocks noChangeArrowheads="1"/>
              </p:cNvSpPr>
              <p:nvPr/>
            </p:nvSpPr>
            <p:spPr bwMode="auto">
              <a:xfrm>
                <a:off x="7861894" y="6202618"/>
                <a:ext cx="665247" cy="769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947738" eaLnBrk="0" hangingPunct="0"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defTabSz="947738" eaLnBrk="0" hangingPunct="0"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defTabSz="947738" eaLnBrk="0" hangingPunct="0"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defTabSz="947738" eaLnBrk="0" hangingPunct="0"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defTabSz="947738" eaLnBrk="0" hangingPunct="0"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defTabSz="947738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defTabSz="947738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defTabSz="947738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defTabSz="947738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ja-JP" altLang="en-US" sz="500" kern="0" dirty="0">
                    <a:solidFill>
                      <a:srgbClr val="000000"/>
                    </a:solidFill>
                    <a:latin typeface="ＭＳ Ｐゴシック" charset="-128"/>
                  </a:rPr>
                  <a:t>抗ウイルス加工手すり部</a:t>
                </a:r>
              </a:p>
            </p:txBody>
          </p:sp>
          <p:sp>
            <p:nvSpPr>
              <p:cNvPr id="203" name="正方形/長方形 202"/>
              <p:cNvSpPr/>
              <p:nvPr/>
            </p:nvSpPr>
            <p:spPr>
              <a:xfrm>
                <a:off x="7420400" y="6195280"/>
                <a:ext cx="1505687" cy="94446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pic>
        <p:nvPicPr>
          <p:cNvPr id="224" name="図 223"/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560" y="3959481"/>
            <a:ext cx="398366" cy="431444"/>
          </a:xfrm>
          <a:prstGeom prst="rect">
            <a:avLst/>
          </a:prstGeom>
        </p:spPr>
      </p:pic>
      <p:pic>
        <p:nvPicPr>
          <p:cNvPr id="225" name="図 224"/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8541" y="3952141"/>
            <a:ext cx="398366" cy="431444"/>
          </a:xfrm>
          <a:prstGeom prst="rect">
            <a:avLst/>
          </a:prstGeom>
        </p:spPr>
      </p:pic>
      <p:pic>
        <p:nvPicPr>
          <p:cNvPr id="226" name="図 225"/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7513" y="3959481"/>
            <a:ext cx="398366" cy="431444"/>
          </a:xfrm>
          <a:prstGeom prst="rect">
            <a:avLst/>
          </a:prstGeom>
        </p:spPr>
      </p:pic>
      <p:pic>
        <p:nvPicPr>
          <p:cNvPr id="232" name="図 231"/>
          <p:cNvPicPr>
            <a:picLocks noChangeAspect="1"/>
          </p:cNvPicPr>
          <p:nvPr/>
        </p:nvPicPr>
        <p:blipFill rotWithShape="1"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30"/>
          <a:stretch/>
        </p:blipFill>
        <p:spPr>
          <a:xfrm>
            <a:off x="8243100" y="2793366"/>
            <a:ext cx="1110444" cy="441764"/>
          </a:xfrm>
          <a:prstGeom prst="rect">
            <a:avLst/>
          </a:prstGeom>
        </p:spPr>
      </p:pic>
      <p:sp>
        <p:nvSpPr>
          <p:cNvPr id="164" name="Text Box 20"/>
          <p:cNvSpPr txBox="1">
            <a:spLocks noChangeArrowheads="1"/>
          </p:cNvSpPr>
          <p:nvPr/>
        </p:nvSpPr>
        <p:spPr bwMode="auto">
          <a:xfrm>
            <a:off x="8264878" y="2648158"/>
            <a:ext cx="599523" cy="9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947738" eaLnBrk="0" hangingPunct="0"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47738" eaLnBrk="0" hangingPunct="0"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47738" eaLnBrk="0" hangingPunct="0"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47738" eaLnBrk="0" hangingPunct="0"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47738" eaLnBrk="0" hangingPunct="0"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ja-JP" altLang="en-US" kern="0" dirty="0">
                <a:solidFill>
                  <a:srgbClr val="000000"/>
                </a:solidFill>
                <a:latin typeface="ＭＳ Ｐゴシック" charset="-128"/>
              </a:rPr>
              <a:t>■ブラケットベース</a:t>
            </a:r>
          </a:p>
        </p:txBody>
      </p:sp>
      <p:sp>
        <p:nvSpPr>
          <p:cNvPr id="166" name="Text Box 20"/>
          <p:cNvSpPr txBox="1">
            <a:spLocks noChangeArrowheads="1"/>
          </p:cNvSpPr>
          <p:nvPr/>
        </p:nvSpPr>
        <p:spPr bwMode="auto">
          <a:xfrm>
            <a:off x="5058179" y="3809998"/>
            <a:ext cx="759823" cy="9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947738" eaLnBrk="0" hangingPunct="0"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47738" eaLnBrk="0" hangingPunct="0"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47738" eaLnBrk="0" hangingPunct="0"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47738" eaLnBrk="0" hangingPunct="0"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47738" eaLnBrk="0" hangingPunct="0"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ja-JP" altLang="en-US" kern="0" dirty="0">
                <a:solidFill>
                  <a:srgbClr val="000000"/>
                </a:solidFill>
                <a:latin typeface="ＭＳ Ｐゴシック" charset="-128"/>
              </a:rPr>
              <a:t>■エンドベース</a:t>
            </a:r>
            <a:r>
              <a:rPr lang="en-US" altLang="ja-JP" kern="0" dirty="0">
                <a:solidFill>
                  <a:srgbClr val="000000"/>
                </a:solidFill>
                <a:latin typeface="ＭＳ Ｐゴシック" charset="-128"/>
              </a:rPr>
              <a:t>(</a:t>
            </a:r>
            <a:r>
              <a:rPr lang="ja-JP" altLang="en-US" kern="0" dirty="0">
                <a:solidFill>
                  <a:srgbClr val="000000"/>
                </a:solidFill>
                <a:latin typeface="ＭＳ Ｐゴシック" charset="-128"/>
              </a:rPr>
              <a:t>樹脂製</a:t>
            </a:r>
            <a:r>
              <a:rPr lang="en-US" altLang="ja-JP" kern="0" dirty="0">
                <a:solidFill>
                  <a:srgbClr val="000000"/>
                </a:solidFill>
                <a:latin typeface="ＭＳ Ｐゴシック" charset="-128"/>
              </a:rPr>
              <a:t>)</a:t>
            </a:r>
            <a:endParaRPr lang="ja-JP" altLang="en-US" kern="0" dirty="0">
              <a:solidFill>
                <a:srgbClr val="000000"/>
              </a:solidFill>
              <a:latin typeface="ＭＳ Ｐゴシック" charset="-128"/>
            </a:endParaRPr>
          </a:p>
        </p:txBody>
      </p:sp>
      <p:grpSp>
        <p:nvGrpSpPr>
          <p:cNvPr id="234" name="グループ化 233"/>
          <p:cNvGrpSpPr/>
          <p:nvPr/>
        </p:nvGrpSpPr>
        <p:grpSpPr>
          <a:xfrm>
            <a:off x="7263167" y="2648158"/>
            <a:ext cx="789574" cy="941777"/>
            <a:chOff x="7338562" y="2648158"/>
            <a:chExt cx="789574" cy="941777"/>
          </a:xfrm>
        </p:grpSpPr>
        <p:pic>
          <p:nvPicPr>
            <p:cNvPr id="233" name="図 232"/>
            <p:cNvPicPr>
              <a:picLocks noChangeAspect="1"/>
            </p:cNvPicPr>
            <p:nvPr/>
          </p:nvPicPr>
          <p:blipFill rotWithShape="1"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082"/>
            <a:stretch/>
          </p:blipFill>
          <p:spPr>
            <a:xfrm>
              <a:off x="7360319" y="2799606"/>
              <a:ext cx="474649" cy="455275"/>
            </a:xfrm>
            <a:prstGeom prst="rect">
              <a:avLst/>
            </a:prstGeom>
          </p:spPr>
        </p:pic>
        <p:sp>
          <p:nvSpPr>
            <p:cNvPr id="163" name="Text Box 20"/>
            <p:cNvSpPr txBox="1">
              <a:spLocks noChangeArrowheads="1"/>
            </p:cNvSpPr>
            <p:nvPr/>
          </p:nvSpPr>
          <p:spPr bwMode="auto">
            <a:xfrm>
              <a:off x="7347890" y="2648158"/>
              <a:ext cx="711733" cy="923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ja-JP" altLang="en-US" kern="0" dirty="0">
                  <a:solidFill>
                    <a:srgbClr val="000000"/>
                  </a:solidFill>
                  <a:latin typeface="ＭＳ Ｐゴシック" charset="-128"/>
                </a:rPr>
                <a:t>■エンドベース（木製）</a:t>
              </a:r>
            </a:p>
          </p:txBody>
        </p:sp>
        <p:sp>
          <p:nvSpPr>
            <p:cNvPr id="211" name="Text Box 20"/>
            <p:cNvSpPr txBox="1">
              <a:spLocks noChangeArrowheads="1"/>
            </p:cNvSpPr>
            <p:nvPr/>
          </p:nvSpPr>
          <p:spPr bwMode="auto">
            <a:xfrm>
              <a:off x="7338562" y="3282158"/>
              <a:ext cx="617157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ja-JP" altLang="en-US" sz="500" kern="0" dirty="0">
                  <a:solidFill>
                    <a:srgbClr val="000000"/>
                  </a:solidFill>
                  <a:latin typeface="ＭＳ Ｐゴシック" charset="-128"/>
                </a:rPr>
                <a:t>オフブラック色</a:t>
              </a:r>
              <a:endParaRPr lang="en-US" altLang="ja-JP" sz="500" kern="0" dirty="0">
                <a:solidFill>
                  <a:srgbClr val="000000"/>
                </a:solidFill>
                <a:latin typeface="ＭＳ Ｐゴシック" charset="-128"/>
              </a:endParaRP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ja-JP" altLang="en-US" sz="500" kern="0" dirty="0">
                  <a:solidFill>
                    <a:srgbClr val="000000"/>
                  </a:solidFill>
                  <a:latin typeface="ＭＳ Ｐゴシック" charset="-128"/>
                </a:rPr>
                <a:t>ソフトウォールナット色</a:t>
              </a:r>
              <a:endParaRPr lang="en-US" altLang="ja-JP" sz="500" kern="0" dirty="0">
                <a:solidFill>
                  <a:srgbClr val="000000"/>
                </a:solidFill>
                <a:latin typeface="ＭＳ Ｐゴシック" charset="-128"/>
              </a:endParaRP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ja-JP" altLang="en-US" sz="500" kern="0" dirty="0">
                  <a:solidFill>
                    <a:srgbClr val="000000"/>
                  </a:solidFill>
                  <a:latin typeface="ＭＳ Ｐゴシック" charset="-128"/>
                </a:rPr>
                <a:t>ウォールナット色</a:t>
              </a:r>
              <a:endParaRPr lang="en-US" altLang="ja-JP" sz="500" kern="0" dirty="0">
                <a:solidFill>
                  <a:srgbClr val="000000"/>
                </a:solidFill>
                <a:latin typeface="ＭＳ Ｐゴシック" charset="-128"/>
              </a:endParaRP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ja-JP" altLang="en-US" sz="500" kern="0" dirty="0">
                  <a:solidFill>
                    <a:srgbClr val="000000"/>
                  </a:solidFill>
                  <a:latin typeface="ＭＳ Ｐゴシック" charset="-128"/>
                </a:rPr>
                <a:t>グレージュアッシュ色</a:t>
              </a:r>
            </a:p>
          </p:txBody>
        </p:sp>
        <p:sp>
          <p:nvSpPr>
            <p:cNvPr id="212" name="Text Box 20"/>
            <p:cNvSpPr txBox="1">
              <a:spLocks noChangeArrowheads="1"/>
            </p:cNvSpPr>
            <p:nvPr/>
          </p:nvSpPr>
          <p:spPr bwMode="auto">
            <a:xfrm>
              <a:off x="7849213" y="3099093"/>
              <a:ext cx="278923" cy="769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ja-JP" altLang="en-US" sz="500" kern="0" dirty="0">
                  <a:solidFill>
                    <a:srgbClr val="000000"/>
                  </a:solidFill>
                  <a:latin typeface="ＭＳ Ｐゴシック" charset="-128"/>
                </a:rPr>
                <a:t>チェリー色</a:t>
              </a:r>
            </a:p>
          </p:txBody>
        </p:sp>
      </p:grpSp>
      <p:sp>
        <p:nvSpPr>
          <p:cNvPr id="213" name="Text Box 20"/>
          <p:cNvSpPr txBox="1">
            <a:spLocks noChangeArrowheads="1"/>
          </p:cNvSpPr>
          <p:nvPr/>
        </p:nvSpPr>
        <p:spPr bwMode="auto">
          <a:xfrm>
            <a:off x="8264878" y="3282158"/>
            <a:ext cx="49372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947738" eaLnBrk="0" hangingPunct="0"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47738" eaLnBrk="0" hangingPunct="0"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47738" eaLnBrk="0" hangingPunct="0"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47738" eaLnBrk="0" hangingPunct="0"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47738" eaLnBrk="0" hangingPunct="0"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ja-JP" altLang="en-US" sz="500" kern="0" dirty="0">
                <a:solidFill>
                  <a:srgbClr val="000000"/>
                </a:solidFill>
                <a:latin typeface="ＭＳ Ｐゴシック" charset="-128"/>
              </a:rPr>
              <a:t>イデアオーク色</a:t>
            </a:r>
            <a:endParaRPr lang="en-US" altLang="ja-JP" sz="500" kern="0" dirty="0">
              <a:solidFill>
                <a:srgbClr val="000000"/>
              </a:solidFill>
              <a:latin typeface="ＭＳ Ｐゴシック" charset="-128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ja-JP" altLang="en-US" sz="500" kern="0" dirty="0">
                <a:solidFill>
                  <a:srgbClr val="000000"/>
                </a:solidFill>
                <a:latin typeface="ＭＳ Ｐゴシック" charset="-128"/>
              </a:rPr>
              <a:t>メープル色</a:t>
            </a:r>
            <a:endParaRPr lang="en-US" altLang="ja-JP" sz="500" kern="0" dirty="0">
              <a:solidFill>
                <a:srgbClr val="000000"/>
              </a:solidFill>
              <a:latin typeface="ＭＳ Ｐゴシック" charset="-128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ja-JP" altLang="en-US" sz="500" kern="0" dirty="0">
                <a:solidFill>
                  <a:srgbClr val="000000"/>
                </a:solidFill>
                <a:latin typeface="ＭＳ Ｐゴシック" charset="-128"/>
              </a:rPr>
              <a:t>ホワイトオーク色</a:t>
            </a:r>
            <a:endParaRPr lang="en-US" altLang="ja-JP" sz="500" kern="0" dirty="0">
              <a:solidFill>
                <a:srgbClr val="000000"/>
              </a:solidFill>
              <a:latin typeface="ＭＳ Ｐゴシック" charset="-128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ja-JP" altLang="en-US" sz="500" kern="0" dirty="0">
                <a:solidFill>
                  <a:srgbClr val="000000"/>
                </a:solidFill>
                <a:latin typeface="ＭＳ Ｐゴシック" charset="-128"/>
              </a:rPr>
              <a:t>ホワイトアッシュ色</a:t>
            </a:r>
          </a:p>
        </p:txBody>
      </p:sp>
      <p:sp>
        <p:nvSpPr>
          <p:cNvPr id="214" name="Text Box 20"/>
          <p:cNvSpPr txBox="1">
            <a:spLocks noChangeArrowheads="1"/>
          </p:cNvSpPr>
          <p:nvPr/>
        </p:nvSpPr>
        <p:spPr bwMode="auto">
          <a:xfrm>
            <a:off x="5823486" y="3282158"/>
            <a:ext cx="599523" cy="384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947738" eaLnBrk="0" hangingPunct="0"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47738" eaLnBrk="0" hangingPunct="0"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47738" eaLnBrk="0" hangingPunct="0"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47738" eaLnBrk="0" hangingPunct="0"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47738" eaLnBrk="0" hangingPunct="0"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ja-JP" altLang="en-US" sz="500" kern="0" dirty="0">
                <a:solidFill>
                  <a:srgbClr val="000000"/>
                </a:solidFill>
                <a:latin typeface="ＭＳ Ｐゴシック" charset="-128"/>
              </a:rPr>
              <a:t>丸棒手すり、ブラケット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ja-JP" altLang="en-US" sz="500" kern="0" dirty="0">
                <a:solidFill>
                  <a:srgbClr val="000000"/>
                </a:solidFill>
                <a:latin typeface="ＭＳ Ｐゴシック" charset="-128"/>
              </a:rPr>
              <a:t>ベース、エンドベース：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ja-JP" altLang="en-US" sz="500" kern="0" dirty="0">
                <a:solidFill>
                  <a:srgbClr val="000000"/>
                </a:solidFill>
                <a:latin typeface="ＭＳ Ｐゴシック" charset="-128"/>
              </a:rPr>
              <a:t>オフブラック色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ja-JP" altLang="en-US" sz="500" kern="0" dirty="0">
                <a:solidFill>
                  <a:srgbClr val="000000"/>
                </a:solidFill>
                <a:latin typeface="ＭＳ Ｐゴシック" charset="-128"/>
              </a:rPr>
              <a:t>専用ブラケット：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ja-JP" altLang="en-US" sz="500" kern="0" dirty="0">
                <a:solidFill>
                  <a:srgbClr val="000000"/>
                </a:solidFill>
                <a:latin typeface="ＭＳ Ｐゴシック" charset="-128"/>
              </a:rPr>
              <a:t>オフブラック色（塗装）</a:t>
            </a:r>
          </a:p>
        </p:txBody>
      </p:sp>
      <p:sp>
        <p:nvSpPr>
          <p:cNvPr id="215" name="Text Box 20"/>
          <p:cNvSpPr txBox="1">
            <a:spLocks noChangeArrowheads="1"/>
          </p:cNvSpPr>
          <p:nvPr/>
        </p:nvSpPr>
        <p:spPr bwMode="auto">
          <a:xfrm>
            <a:off x="6509571" y="3282158"/>
            <a:ext cx="599523" cy="384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947738" eaLnBrk="0" hangingPunct="0"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47738" eaLnBrk="0" hangingPunct="0"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47738" eaLnBrk="0" hangingPunct="0"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47738" eaLnBrk="0" hangingPunct="0"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47738" eaLnBrk="0" hangingPunct="0"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ja-JP" altLang="en-US" sz="500" kern="0" dirty="0">
                <a:solidFill>
                  <a:srgbClr val="000000"/>
                </a:solidFill>
                <a:latin typeface="ＭＳ Ｐゴシック" charset="-128"/>
              </a:rPr>
              <a:t>丸棒手すり、ブラケット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ja-JP" altLang="en-US" sz="500" kern="0" dirty="0">
                <a:solidFill>
                  <a:srgbClr val="000000"/>
                </a:solidFill>
                <a:latin typeface="ＭＳ Ｐゴシック" charset="-128"/>
              </a:rPr>
              <a:t>ベース、エンドベース：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ja-JP" altLang="en-US" sz="500" kern="0" dirty="0">
                <a:solidFill>
                  <a:srgbClr val="000000"/>
                </a:solidFill>
                <a:latin typeface="ＭＳ Ｐゴシック" charset="-128"/>
              </a:rPr>
              <a:t>ホワイトオーク色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ja-JP" altLang="en-US" sz="500" kern="0" dirty="0">
                <a:solidFill>
                  <a:srgbClr val="000000"/>
                </a:solidFill>
                <a:latin typeface="ＭＳ Ｐゴシック" charset="-128"/>
              </a:rPr>
              <a:t>専用ブラケット：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ja-JP" altLang="en-US" sz="500" kern="0" dirty="0">
                <a:solidFill>
                  <a:srgbClr val="000000"/>
                </a:solidFill>
                <a:latin typeface="ＭＳ Ｐゴシック" charset="-128"/>
              </a:rPr>
              <a:t>ホワイト色（塗装）</a:t>
            </a:r>
          </a:p>
        </p:txBody>
      </p:sp>
      <p:sp>
        <p:nvSpPr>
          <p:cNvPr id="217" name="Text Box 20"/>
          <p:cNvSpPr txBox="1">
            <a:spLocks noChangeArrowheads="1"/>
          </p:cNvSpPr>
          <p:nvPr/>
        </p:nvSpPr>
        <p:spPr bwMode="auto">
          <a:xfrm>
            <a:off x="5062291" y="4429702"/>
            <a:ext cx="317788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947738" eaLnBrk="0" hangingPunct="0"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47738" eaLnBrk="0" hangingPunct="0"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47738" eaLnBrk="0" hangingPunct="0"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47738" eaLnBrk="0" hangingPunct="0"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47738" eaLnBrk="0" hangingPunct="0"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ja-JP" altLang="en-US" sz="500" kern="0" dirty="0">
                <a:solidFill>
                  <a:srgbClr val="000000"/>
                </a:solidFill>
                <a:latin typeface="ＭＳ Ｐゴシック" charset="-128"/>
              </a:rPr>
              <a:t>サテン</a:t>
            </a:r>
            <a:endParaRPr lang="en-US" altLang="ja-JP" sz="500" kern="0" dirty="0">
              <a:solidFill>
                <a:srgbClr val="000000"/>
              </a:solidFill>
              <a:latin typeface="ＭＳ Ｐゴシック" charset="-128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ja-JP" altLang="en-US" sz="500" kern="0" dirty="0">
                <a:solidFill>
                  <a:srgbClr val="000000"/>
                </a:solidFill>
                <a:latin typeface="ＭＳ Ｐゴシック" charset="-128"/>
              </a:rPr>
              <a:t>シルバー色</a:t>
            </a:r>
          </a:p>
        </p:txBody>
      </p:sp>
      <p:sp>
        <p:nvSpPr>
          <p:cNvPr id="218" name="Text Box 20"/>
          <p:cNvSpPr txBox="1">
            <a:spLocks noChangeArrowheads="1"/>
          </p:cNvSpPr>
          <p:nvPr/>
        </p:nvSpPr>
        <p:spPr bwMode="auto">
          <a:xfrm>
            <a:off x="8978692" y="3099093"/>
            <a:ext cx="278923" cy="76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947738" eaLnBrk="0" hangingPunct="0"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47738" eaLnBrk="0" hangingPunct="0"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47738" eaLnBrk="0" hangingPunct="0"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47738" eaLnBrk="0" hangingPunct="0"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47738" eaLnBrk="0" hangingPunct="0"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ja-JP" altLang="en-US" sz="500" kern="0" dirty="0">
                <a:solidFill>
                  <a:srgbClr val="000000"/>
                </a:solidFill>
                <a:latin typeface="ＭＳ Ｐゴシック" charset="-128"/>
              </a:rPr>
              <a:t>チェリー色</a:t>
            </a:r>
          </a:p>
        </p:txBody>
      </p:sp>
      <p:sp>
        <p:nvSpPr>
          <p:cNvPr id="219" name="Text Box 20"/>
          <p:cNvSpPr txBox="1">
            <a:spLocks noChangeArrowheads="1"/>
          </p:cNvSpPr>
          <p:nvPr/>
        </p:nvSpPr>
        <p:spPr bwMode="auto">
          <a:xfrm>
            <a:off x="5529850" y="4429702"/>
            <a:ext cx="317788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947738" eaLnBrk="0" hangingPunct="0"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47738" eaLnBrk="0" hangingPunct="0"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47738" eaLnBrk="0" hangingPunct="0"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47738" eaLnBrk="0" hangingPunct="0"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47738" eaLnBrk="0" hangingPunct="0"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ja-JP" altLang="en-US" sz="500" kern="0" dirty="0">
                <a:solidFill>
                  <a:srgbClr val="000000"/>
                </a:solidFill>
                <a:latin typeface="ＭＳ Ｐゴシック" charset="-128"/>
              </a:rPr>
              <a:t>オフ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ja-JP" altLang="en-US" sz="500" kern="0" dirty="0">
                <a:solidFill>
                  <a:srgbClr val="000000"/>
                </a:solidFill>
                <a:latin typeface="ＭＳ Ｐゴシック" charset="-128"/>
              </a:rPr>
              <a:t>ブラック色</a:t>
            </a:r>
          </a:p>
        </p:txBody>
      </p:sp>
      <p:sp>
        <p:nvSpPr>
          <p:cNvPr id="235" name="Text Box 20"/>
          <p:cNvSpPr txBox="1">
            <a:spLocks noChangeArrowheads="1"/>
          </p:cNvSpPr>
          <p:nvPr/>
        </p:nvSpPr>
        <p:spPr bwMode="auto">
          <a:xfrm>
            <a:off x="5987513" y="4429702"/>
            <a:ext cx="317788" cy="76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947738" eaLnBrk="0" hangingPunct="0"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47738" eaLnBrk="0" hangingPunct="0"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47738" eaLnBrk="0" hangingPunct="0"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47738" eaLnBrk="0" hangingPunct="0"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47738" eaLnBrk="0" hangingPunct="0"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ja-JP" altLang="en-US" sz="500" kern="0" dirty="0">
                <a:solidFill>
                  <a:srgbClr val="000000"/>
                </a:solidFill>
                <a:latin typeface="ＭＳ Ｐゴシック" charset="-128"/>
              </a:rPr>
              <a:t>ホワイト色</a:t>
            </a:r>
          </a:p>
        </p:txBody>
      </p:sp>
      <p:grpSp>
        <p:nvGrpSpPr>
          <p:cNvPr id="242" name="グループ化 241"/>
          <p:cNvGrpSpPr/>
          <p:nvPr/>
        </p:nvGrpSpPr>
        <p:grpSpPr>
          <a:xfrm>
            <a:off x="6580718" y="3809998"/>
            <a:ext cx="1577215" cy="773592"/>
            <a:chOff x="6537959" y="3809998"/>
            <a:chExt cx="1577215" cy="773592"/>
          </a:xfrm>
        </p:grpSpPr>
        <p:pic>
          <p:nvPicPr>
            <p:cNvPr id="229" name="図 228"/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9592" y="3910187"/>
              <a:ext cx="505582" cy="505582"/>
            </a:xfrm>
            <a:prstGeom prst="rect">
              <a:avLst/>
            </a:prstGeom>
          </p:spPr>
        </p:pic>
        <p:pic>
          <p:nvPicPr>
            <p:cNvPr id="230" name="図 229"/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37959" y="3910187"/>
              <a:ext cx="505582" cy="505582"/>
            </a:xfrm>
            <a:prstGeom prst="rect">
              <a:avLst/>
            </a:prstGeom>
          </p:spPr>
        </p:pic>
        <p:pic>
          <p:nvPicPr>
            <p:cNvPr id="231" name="図 230"/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3775" y="3910187"/>
              <a:ext cx="505582" cy="505582"/>
            </a:xfrm>
            <a:prstGeom prst="rect">
              <a:avLst/>
            </a:prstGeom>
          </p:spPr>
        </p:pic>
        <p:sp>
          <p:nvSpPr>
            <p:cNvPr id="167" name="Text Box 20"/>
            <p:cNvSpPr txBox="1">
              <a:spLocks noChangeArrowheads="1"/>
            </p:cNvSpPr>
            <p:nvPr/>
          </p:nvSpPr>
          <p:spPr bwMode="auto">
            <a:xfrm>
              <a:off x="6603527" y="3809998"/>
              <a:ext cx="461665" cy="923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ja-JP" altLang="en-US" kern="0" dirty="0">
                  <a:solidFill>
                    <a:srgbClr val="000000"/>
                  </a:solidFill>
                  <a:latin typeface="ＭＳ Ｐゴシック" charset="-128"/>
                </a:rPr>
                <a:t>■エンド</a:t>
              </a:r>
              <a:r>
                <a:rPr lang="en-US" altLang="ja-JP" kern="0" dirty="0">
                  <a:solidFill>
                    <a:srgbClr val="000000"/>
                  </a:solidFill>
                  <a:latin typeface="ＭＳ Ｐゴシック" charset="-128"/>
                </a:rPr>
                <a:t>L</a:t>
              </a:r>
              <a:r>
                <a:rPr lang="ja-JP" altLang="en-US" kern="0" dirty="0">
                  <a:solidFill>
                    <a:srgbClr val="000000"/>
                  </a:solidFill>
                  <a:latin typeface="ＭＳ Ｐゴシック" charset="-128"/>
                </a:rPr>
                <a:t>部材</a:t>
              </a:r>
            </a:p>
          </p:txBody>
        </p:sp>
        <p:sp>
          <p:nvSpPr>
            <p:cNvPr id="236" name="Text Box 20"/>
            <p:cNvSpPr txBox="1">
              <a:spLocks noChangeArrowheads="1"/>
            </p:cNvSpPr>
            <p:nvPr/>
          </p:nvSpPr>
          <p:spPr bwMode="auto">
            <a:xfrm>
              <a:off x="6600045" y="4429702"/>
              <a:ext cx="555201" cy="1538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>
              <a:spAutoFit/>
            </a:bodyPr>
            <a:lstStyle>
              <a:lvl1pPr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ja-JP" altLang="en-US" sz="500" kern="0" dirty="0">
                  <a:solidFill>
                    <a:srgbClr val="000000"/>
                  </a:solidFill>
                  <a:latin typeface="ＭＳ Ｐゴシック" charset="-128"/>
                </a:rPr>
                <a:t>サテンシルバー色</a:t>
              </a:r>
              <a:endParaRPr lang="en-US" altLang="ja-JP" sz="500" kern="0" dirty="0">
                <a:solidFill>
                  <a:srgbClr val="000000"/>
                </a:solidFill>
                <a:latin typeface="ＭＳ Ｐゴシック" charset="-128"/>
              </a:endParaRP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ja-JP" sz="500" kern="0" dirty="0">
                  <a:solidFill>
                    <a:srgbClr val="000000"/>
                  </a:solidFill>
                  <a:latin typeface="ＭＳ Ｐゴシック" charset="-128"/>
                </a:rPr>
                <a:t>(</a:t>
              </a:r>
              <a:r>
                <a:rPr lang="ja-JP" altLang="en-US" sz="500" kern="0" dirty="0">
                  <a:solidFill>
                    <a:srgbClr val="000000"/>
                  </a:solidFill>
                  <a:latin typeface="ＭＳ Ｐゴシック" charset="-128"/>
                </a:rPr>
                <a:t>塗装</a:t>
              </a:r>
              <a:r>
                <a:rPr lang="en-US" altLang="ja-JP" sz="500" kern="0" dirty="0">
                  <a:solidFill>
                    <a:srgbClr val="000000"/>
                  </a:solidFill>
                  <a:latin typeface="ＭＳ Ｐゴシック" charset="-128"/>
                </a:rPr>
                <a:t>)</a:t>
              </a:r>
              <a:endParaRPr lang="ja-JP" altLang="en-US" sz="500" kern="0" dirty="0">
                <a:solidFill>
                  <a:srgbClr val="000000"/>
                </a:solidFill>
                <a:latin typeface="ＭＳ Ｐゴシック" charset="-128"/>
              </a:endParaRPr>
            </a:p>
          </p:txBody>
        </p:sp>
        <p:sp>
          <p:nvSpPr>
            <p:cNvPr id="237" name="Text Box 20"/>
            <p:cNvSpPr txBox="1">
              <a:spLocks noChangeArrowheads="1"/>
            </p:cNvSpPr>
            <p:nvPr/>
          </p:nvSpPr>
          <p:spPr bwMode="auto">
            <a:xfrm>
              <a:off x="7141994" y="4429702"/>
              <a:ext cx="411685" cy="1538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>
              <a:spAutoFit/>
            </a:bodyPr>
            <a:lstStyle>
              <a:lvl1pPr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ja-JP" altLang="en-US" sz="500" kern="0" dirty="0">
                  <a:solidFill>
                    <a:srgbClr val="000000"/>
                  </a:solidFill>
                  <a:latin typeface="ＭＳ Ｐゴシック" charset="-128"/>
                </a:rPr>
                <a:t>オフブラック色</a:t>
              </a:r>
              <a:r>
                <a:rPr lang="en-US" altLang="ja-JP" sz="500" kern="0" dirty="0">
                  <a:solidFill>
                    <a:srgbClr val="000000"/>
                  </a:solidFill>
                  <a:latin typeface="ＭＳ Ｐゴシック" charset="-128"/>
                </a:rPr>
                <a:t>(</a:t>
              </a:r>
              <a:r>
                <a:rPr lang="ja-JP" altLang="en-US" sz="500" kern="0" dirty="0">
                  <a:solidFill>
                    <a:srgbClr val="000000"/>
                  </a:solidFill>
                  <a:latin typeface="ＭＳ Ｐゴシック" charset="-128"/>
                </a:rPr>
                <a:t>塗装</a:t>
              </a:r>
              <a:r>
                <a:rPr lang="en-US" altLang="ja-JP" sz="500" kern="0" dirty="0">
                  <a:solidFill>
                    <a:srgbClr val="000000"/>
                  </a:solidFill>
                  <a:latin typeface="ＭＳ Ｐゴシック" charset="-128"/>
                </a:rPr>
                <a:t>)</a:t>
              </a:r>
              <a:endParaRPr lang="ja-JP" altLang="en-US" sz="500" kern="0" dirty="0">
                <a:solidFill>
                  <a:srgbClr val="000000"/>
                </a:solidFill>
                <a:latin typeface="ＭＳ Ｐゴシック" charset="-128"/>
              </a:endParaRPr>
            </a:p>
          </p:txBody>
        </p:sp>
        <p:sp>
          <p:nvSpPr>
            <p:cNvPr id="238" name="Text Box 20"/>
            <p:cNvSpPr txBox="1">
              <a:spLocks noChangeArrowheads="1"/>
            </p:cNvSpPr>
            <p:nvPr/>
          </p:nvSpPr>
          <p:spPr bwMode="auto">
            <a:xfrm>
              <a:off x="7692348" y="4429702"/>
              <a:ext cx="340070" cy="1538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>
              <a:spAutoFit/>
            </a:bodyPr>
            <a:lstStyle>
              <a:lvl1pPr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ja-JP" altLang="en-US" sz="500" kern="0" dirty="0">
                  <a:solidFill>
                    <a:srgbClr val="000000"/>
                  </a:solidFill>
                  <a:latin typeface="ＭＳ Ｐゴシック" charset="-128"/>
                </a:rPr>
                <a:t>ホワイト色</a:t>
              </a:r>
              <a:r>
                <a:rPr lang="en-US" altLang="ja-JP" sz="500" kern="0" dirty="0">
                  <a:solidFill>
                    <a:srgbClr val="000000"/>
                  </a:solidFill>
                  <a:latin typeface="ＭＳ Ｐゴシック" charset="-128"/>
                </a:rPr>
                <a:t>(</a:t>
              </a:r>
              <a:r>
                <a:rPr lang="ja-JP" altLang="en-US" sz="500" kern="0" dirty="0">
                  <a:solidFill>
                    <a:srgbClr val="000000"/>
                  </a:solidFill>
                  <a:latin typeface="ＭＳ Ｐゴシック" charset="-128"/>
                </a:rPr>
                <a:t>塗装</a:t>
              </a:r>
              <a:r>
                <a:rPr lang="en-US" altLang="ja-JP" sz="500" kern="0" dirty="0">
                  <a:solidFill>
                    <a:srgbClr val="000000"/>
                  </a:solidFill>
                  <a:latin typeface="ＭＳ Ｐゴシック" charset="-128"/>
                </a:rPr>
                <a:t>)</a:t>
              </a:r>
              <a:endParaRPr lang="ja-JP" altLang="en-US" sz="500" kern="0" dirty="0">
                <a:solidFill>
                  <a:srgbClr val="000000"/>
                </a:solidFill>
                <a:latin typeface="ＭＳ Ｐゴシック" charset="-128"/>
              </a:endParaRPr>
            </a:p>
          </p:txBody>
        </p:sp>
      </p:grpSp>
      <p:grpSp>
        <p:nvGrpSpPr>
          <p:cNvPr id="243" name="グループ化 242"/>
          <p:cNvGrpSpPr/>
          <p:nvPr/>
        </p:nvGrpSpPr>
        <p:grpSpPr>
          <a:xfrm>
            <a:off x="8258280" y="3809998"/>
            <a:ext cx="1404401" cy="773592"/>
            <a:chOff x="8258280" y="3809998"/>
            <a:chExt cx="1404401" cy="773592"/>
          </a:xfrm>
        </p:grpSpPr>
        <p:pic>
          <p:nvPicPr>
            <p:cNvPr id="14" name="図 13"/>
            <p:cNvPicPr>
              <a:picLocks noChangeAspect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58280" y="3951999"/>
              <a:ext cx="425202" cy="368672"/>
            </a:xfrm>
            <a:prstGeom prst="rect">
              <a:avLst/>
            </a:prstGeom>
          </p:spPr>
        </p:pic>
        <p:pic>
          <p:nvPicPr>
            <p:cNvPr id="15" name="図 14"/>
            <p:cNvPicPr>
              <a:picLocks noChangeAspect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47879" y="3951999"/>
              <a:ext cx="425202" cy="368672"/>
            </a:xfrm>
            <a:prstGeom prst="rect">
              <a:avLst/>
            </a:prstGeom>
          </p:spPr>
        </p:pic>
        <p:pic>
          <p:nvPicPr>
            <p:cNvPr id="30" name="図 29"/>
            <p:cNvPicPr>
              <a:picLocks noChangeAspect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37479" y="3951999"/>
              <a:ext cx="425202" cy="368672"/>
            </a:xfrm>
            <a:prstGeom prst="rect">
              <a:avLst/>
            </a:prstGeom>
          </p:spPr>
        </p:pic>
        <p:sp>
          <p:nvSpPr>
            <p:cNvPr id="172" name="Text Box 20"/>
            <p:cNvSpPr txBox="1">
              <a:spLocks noChangeArrowheads="1"/>
            </p:cNvSpPr>
            <p:nvPr/>
          </p:nvSpPr>
          <p:spPr bwMode="auto">
            <a:xfrm>
              <a:off x="8264878" y="3809998"/>
              <a:ext cx="538609" cy="923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ja-JP" altLang="en-US" kern="0" dirty="0">
                  <a:solidFill>
                    <a:srgbClr val="000000"/>
                  </a:solidFill>
                  <a:latin typeface="ＭＳ Ｐゴシック" charset="-128"/>
                </a:rPr>
                <a:t>■専用ブラケット</a:t>
              </a:r>
            </a:p>
          </p:txBody>
        </p:sp>
        <p:sp>
          <p:nvSpPr>
            <p:cNvPr id="239" name="Text Box 20"/>
            <p:cNvSpPr txBox="1">
              <a:spLocks noChangeArrowheads="1"/>
            </p:cNvSpPr>
            <p:nvPr/>
          </p:nvSpPr>
          <p:spPr bwMode="auto">
            <a:xfrm>
              <a:off x="8260107" y="4429702"/>
              <a:ext cx="555201" cy="1538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>
              <a:spAutoFit/>
            </a:bodyPr>
            <a:lstStyle>
              <a:lvl1pPr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ja-JP" altLang="en-US" sz="500" kern="0" dirty="0">
                  <a:solidFill>
                    <a:srgbClr val="000000"/>
                  </a:solidFill>
                  <a:latin typeface="ＭＳ Ｐゴシック" charset="-128"/>
                </a:rPr>
                <a:t>サテンシルバー色</a:t>
              </a:r>
              <a:endParaRPr lang="en-US" altLang="ja-JP" sz="500" kern="0" dirty="0">
                <a:solidFill>
                  <a:srgbClr val="000000"/>
                </a:solidFill>
                <a:latin typeface="ＭＳ Ｐゴシック" charset="-128"/>
              </a:endParaRP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ja-JP" sz="500" kern="0" dirty="0">
                  <a:solidFill>
                    <a:srgbClr val="000000"/>
                  </a:solidFill>
                  <a:latin typeface="ＭＳ Ｐゴシック" charset="-128"/>
                </a:rPr>
                <a:t>(</a:t>
              </a:r>
              <a:r>
                <a:rPr lang="ja-JP" altLang="en-US" sz="500" kern="0" dirty="0">
                  <a:solidFill>
                    <a:srgbClr val="000000"/>
                  </a:solidFill>
                  <a:latin typeface="ＭＳ Ｐゴシック" charset="-128"/>
                </a:rPr>
                <a:t>塗装</a:t>
              </a:r>
              <a:r>
                <a:rPr lang="en-US" altLang="ja-JP" sz="500" kern="0" dirty="0">
                  <a:solidFill>
                    <a:srgbClr val="000000"/>
                  </a:solidFill>
                  <a:latin typeface="ＭＳ Ｐゴシック" charset="-128"/>
                </a:rPr>
                <a:t>)</a:t>
              </a:r>
              <a:endParaRPr lang="ja-JP" altLang="en-US" sz="500" kern="0" dirty="0">
                <a:solidFill>
                  <a:srgbClr val="000000"/>
                </a:solidFill>
                <a:latin typeface="ＭＳ Ｐゴシック" charset="-128"/>
              </a:endParaRPr>
            </a:p>
          </p:txBody>
        </p:sp>
        <p:sp>
          <p:nvSpPr>
            <p:cNvPr id="240" name="Text Box 20"/>
            <p:cNvSpPr txBox="1">
              <a:spLocks noChangeArrowheads="1"/>
            </p:cNvSpPr>
            <p:nvPr/>
          </p:nvSpPr>
          <p:spPr bwMode="auto">
            <a:xfrm>
              <a:off x="8802056" y="4429702"/>
              <a:ext cx="411685" cy="1538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>
              <a:spAutoFit/>
            </a:bodyPr>
            <a:lstStyle>
              <a:lvl1pPr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ja-JP" altLang="en-US" sz="500" kern="0" dirty="0">
                  <a:solidFill>
                    <a:srgbClr val="000000"/>
                  </a:solidFill>
                  <a:latin typeface="ＭＳ Ｐゴシック" charset="-128"/>
                </a:rPr>
                <a:t>オフブラック色</a:t>
              </a:r>
              <a:r>
                <a:rPr lang="en-US" altLang="ja-JP" sz="500" kern="0" dirty="0">
                  <a:solidFill>
                    <a:srgbClr val="000000"/>
                  </a:solidFill>
                  <a:latin typeface="ＭＳ Ｐゴシック" charset="-128"/>
                </a:rPr>
                <a:t>(</a:t>
              </a:r>
              <a:r>
                <a:rPr lang="ja-JP" altLang="en-US" sz="500" kern="0" dirty="0">
                  <a:solidFill>
                    <a:srgbClr val="000000"/>
                  </a:solidFill>
                  <a:latin typeface="ＭＳ Ｐゴシック" charset="-128"/>
                </a:rPr>
                <a:t>塗装</a:t>
              </a:r>
              <a:r>
                <a:rPr lang="en-US" altLang="ja-JP" sz="500" kern="0" dirty="0">
                  <a:solidFill>
                    <a:srgbClr val="000000"/>
                  </a:solidFill>
                  <a:latin typeface="ＭＳ Ｐゴシック" charset="-128"/>
                </a:rPr>
                <a:t>)</a:t>
              </a:r>
              <a:endParaRPr lang="ja-JP" altLang="en-US" sz="500" kern="0" dirty="0">
                <a:solidFill>
                  <a:srgbClr val="000000"/>
                </a:solidFill>
                <a:latin typeface="ＭＳ Ｐゴシック" charset="-128"/>
              </a:endParaRPr>
            </a:p>
          </p:txBody>
        </p:sp>
        <p:sp>
          <p:nvSpPr>
            <p:cNvPr id="241" name="Text Box 20"/>
            <p:cNvSpPr txBox="1">
              <a:spLocks noChangeArrowheads="1"/>
            </p:cNvSpPr>
            <p:nvPr/>
          </p:nvSpPr>
          <p:spPr bwMode="auto">
            <a:xfrm>
              <a:off x="9291310" y="4429702"/>
              <a:ext cx="340070" cy="1538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>
              <a:spAutoFit/>
            </a:bodyPr>
            <a:lstStyle>
              <a:lvl1pPr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ja-JP" altLang="en-US" sz="500" kern="0" dirty="0">
                  <a:solidFill>
                    <a:srgbClr val="000000"/>
                  </a:solidFill>
                  <a:latin typeface="ＭＳ Ｐゴシック" charset="-128"/>
                </a:rPr>
                <a:t>ホワイト色</a:t>
              </a:r>
              <a:r>
                <a:rPr lang="en-US" altLang="ja-JP" sz="500" kern="0" dirty="0">
                  <a:solidFill>
                    <a:srgbClr val="000000"/>
                  </a:solidFill>
                  <a:latin typeface="ＭＳ Ｐゴシック" charset="-128"/>
                </a:rPr>
                <a:t>(</a:t>
              </a:r>
              <a:r>
                <a:rPr lang="ja-JP" altLang="en-US" sz="500" kern="0" dirty="0">
                  <a:solidFill>
                    <a:srgbClr val="000000"/>
                  </a:solidFill>
                  <a:latin typeface="ＭＳ Ｐゴシック" charset="-128"/>
                </a:rPr>
                <a:t>塗装</a:t>
              </a:r>
              <a:r>
                <a:rPr lang="en-US" altLang="ja-JP" sz="500" kern="0" dirty="0">
                  <a:solidFill>
                    <a:srgbClr val="000000"/>
                  </a:solidFill>
                  <a:latin typeface="ＭＳ Ｐゴシック" charset="-128"/>
                </a:rPr>
                <a:t>)</a:t>
              </a:r>
              <a:endParaRPr lang="ja-JP" altLang="en-US" sz="500" kern="0" dirty="0">
                <a:solidFill>
                  <a:srgbClr val="000000"/>
                </a:solidFill>
                <a:latin typeface="ＭＳ Ｐゴシック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768512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www2.panasonic.biz/es/sumai/gazou/bicon/CA191AHSK-PA005005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86305" y="693222"/>
            <a:ext cx="4752000" cy="3960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1747677" y="119092"/>
            <a:ext cx="6542088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ja-JP" altLang="en-US" sz="1100" b="1" dirty="0">
                <a:solidFill>
                  <a:prstClr val="white"/>
                </a:solidFill>
                <a:latin typeface="ＭＳ Ｐゴシック" charset="-128"/>
              </a:rPr>
              <a:t>システム階段　ベリティス　スタンダードタイプ</a:t>
            </a:r>
          </a:p>
        </p:txBody>
      </p:sp>
      <p:sp>
        <p:nvSpPr>
          <p:cNvPr id="14" name="Rectangle 14"/>
          <p:cNvSpPr>
            <a:spLocks noChangeArrowheads="1"/>
          </p:cNvSpPr>
          <p:nvPr/>
        </p:nvSpPr>
        <p:spPr bwMode="auto">
          <a:xfrm>
            <a:off x="3105208" y="4529060"/>
            <a:ext cx="1763713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500" dirty="0">
                <a:solidFill>
                  <a:schemeClr val="bg1"/>
                </a:solidFill>
                <a:latin typeface="ＭＳ Ｐゴシック" pitchFamily="50" charset="-128"/>
              </a:rPr>
              <a:t>※</a:t>
            </a:r>
            <a:r>
              <a:rPr lang="ja-JP" altLang="en-US" sz="500" dirty="0">
                <a:solidFill>
                  <a:schemeClr val="bg1"/>
                </a:solidFill>
                <a:latin typeface="ＭＳ Ｐゴシック" pitchFamily="50" charset="-128"/>
              </a:rPr>
              <a:t>イメージ写真のため、実際の仕様とは異なる場合がございます。</a:t>
            </a:r>
            <a:endParaRPr lang="ja-JP" altLang="en-US" sz="500" dirty="0">
              <a:solidFill>
                <a:schemeClr val="bg1"/>
              </a:solidFill>
              <a:latin typeface="Times New Roman"/>
            </a:endParaRPr>
          </a:p>
        </p:txBody>
      </p:sp>
      <p:sp>
        <p:nvSpPr>
          <p:cNvPr id="111" name="タイトル 110"/>
          <p:cNvSpPr>
            <a:spLocks noGrp="1"/>
          </p:cNvSpPr>
          <p:nvPr>
            <p:ph type="title" idx="4294967295"/>
          </p:nvPr>
        </p:nvSpPr>
        <p:spPr>
          <a:xfrm>
            <a:off x="-24614" y="-403855"/>
            <a:ext cx="1548821" cy="307777"/>
          </a:xfrm>
        </p:spPr>
        <p:txBody>
          <a:bodyPr wrap="none">
            <a:spAutoFit/>
          </a:bodyPr>
          <a:lstStyle/>
          <a:p>
            <a:r>
              <a:rPr kumimoji="1" lang="ja-JP" altLang="en-US" sz="1400" dirty="0"/>
              <a:t>スタンダードタイプ＋連続手すり</a:t>
            </a:r>
          </a:p>
        </p:txBody>
      </p:sp>
      <p:pic>
        <p:nvPicPr>
          <p:cNvPr id="125" name="Picture 2" descr="http://www2.panasonic.biz/es/sumai/gazou/bicon/CA191AHSK-PA005005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88895" y="4956592"/>
            <a:ext cx="766636" cy="1661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6" name="Rectangle 14"/>
          <p:cNvSpPr>
            <a:spLocks noChangeArrowheads="1"/>
          </p:cNvSpPr>
          <p:nvPr/>
        </p:nvSpPr>
        <p:spPr bwMode="auto">
          <a:xfrm>
            <a:off x="4988738" y="4736311"/>
            <a:ext cx="4773600" cy="1944000"/>
          </a:xfrm>
          <a:prstGeom prst="rect">
            <a:avLst/>
          </a:prstGeom>
          <a:noFill/>
          <a:ln w="6350">
            <a:solidFill>
              <a:srgbClr val="4D4D4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ja-JP" altLang="en-US" sz="1200" dirty="0">
              <a:solidFill>
                <a:prstClr val="black"/>
              </a:solidFill>
            </a:endParaRPr>
          </a:p>
        </p:txBody>
      </p:sp>
      <p:sp>
        <p:nvSpPr>
          <p:cNvPr id="127" name="Rectangle 24"/>
          <p:cNvSpPr>
            <a:spLocks noChangeArrowheads="1"/>
          </p:cNvSpPr>
          <p:nvPr/>
        </p:nvSpPr>
        <p:spPr bwMode="auto">
          <a:xfrm>
            <a:off x="4988738" y="4736313"/>
            <a:ext cx="4773600" cy="126767"/>
          </a:xfrm>
          <a:prstGeom prst="rect">
            <a:avLst/>
          </a:prstGeom>
          <a:solidFill>
            <a:srgbClr val="4D4D4D"/>
          </a:solidFill>
          <a:ln w="6350">
            <a:solidFill>
              <a:srgbClr val="4D4D4D"/>
            </a:solidFill>
            <a:miter lim="800000"/>
            <a:headEnd/>
            <a:tailEnd/>
          </a:ln>
          <a:effectLst/>
        </p:spPr>
        <p:txBody>
          <a:bodyPr wrap="none" tIns="0" rIns="0" bIns="0" anchor="ctr"/>
          <a:lstStyle/>
          <a:p>
            <a:r>
              <a:rPr lang="ja-JP" altLang="en-US" sz="800" dirty="0">
                <a:solidFill>
                  <a:prstClr val="white"/>
                </a:solidFill>
                <a:latin typeface="ＭＳ Ｐゴシック"/>
              </a:rPr>
              <a:t>連続手すり　９００</a:t>
            </a:r>
            <a:r>
              <a:rPr lang="en-US" altLang="ja-JP" sz="800" dirty="0">
                <a:solidFill>
                  <a:prstClr val="white"/>
                </a:solidFill>
                <a:latin typeface="ＭＳ Ｐゴシック"/>
              </a:rPr>
              <a:t>mm</a:t>
            </a:r>
            <a:r>
              <a:rPr lang="ja-JP" altLang="en-US" sz="800" dirty="0">
                <a:solidFill>
                  <a:prstClr val="white"/>
                </a:solidFill>
                <a:latin typeface="ＭＳ Ｐゴシック"/>
              </a:rPr>
              <a:t>ピッチタイプ　</a:t>
            </a:r>
            <a:endParaRPr lang="en-US" altLang="ja-JP" sz="800" dirty="0">
              <a:solidFill>
                <a:prstClr val="white"/>
              </a:solidFill>
              <a:latin typeface="ＭＳ Ｐゴシック"/>
            </a:endParaRPr>
          </a:p>
        </p:txBody>
      </p:sp>
      <p:sp>
        <p:nvSpPr>
          <p:cNvPr id="128" name="正方形/長方形 127"/>
          <p:cNvSpPr/>
          <p:nvPr/>
        </p:nvSpPr>
        <p:spPr>
          <a:xfrm>
            <a:off x="5946680" y="4937101"/>
            <a:ext cx="1090262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ja-JP" altLang="en-US" sz="700" dirty="0"/>
              <a:t>ムクの味わいのある</a:t>
            </a:r>
            <a:endParaRPr lang="en-US" altLang="ja-JP" sz="700" dirty="0"/>
          </a:p>
          <a:p>
            <a:r>
              <a:rPr lang="ja-JP" altLang="en-US" sz="700" dirty="0"/>
              <a:t>木製手すりを採用。</a:t>
            </a:r>
            <a:endParaRPr lang="ja-JP" altLang="en-US" sz="700" dirty="0">
              <a:solidFill>
                <a:prstClr val="black"/>
              </a:solidFill>
              <a:latin typeface="ＭＳ Ｐゴシック"/>
            </a:endParaRPr>
          </a:p>
        </p:txBody>
      </p:sp>
      <p:sp>
        <p:nvSpPr>
          <p:cNvPr id="129" name="正方形/長方形 128"/>
          <p:cNvSpPr/>
          <p:nvPr/>
        </p:nvSpPr>
        <p:spPr>
          <a:xfrm>
            <a:off x="5956850" y="6266409"/>
            <a:ext cx="1336983" cy="3231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ja-JP" altLang="en-US" sz="700" dirty="0">
                <a:latin typeface="+mn-ea"/>
              </a:rPr>
              <a:t>丸棒手すりは木製を採用し</a:t>
            </a:r>
            <a:endParaRPr lang="en-US" altLang="ja-JP" sz="700" dirty="0">
              <a:latin typeface="+mn-ea"/>
            </a:endParaRPr>
          </a:p>
          <a:p>
            <a:r>
              <a:rPr lang="ja-JP" altLang="en-US" sz="700" dirty="0">
                <a:latin typeface="+mn-ea"/>
              </a:rPr>
              <a:t>ており、ブラケットの取り付け</a:t>
            </a:r>
            <a:endParaRPr lang="en-US" altLang="ja-JP" sz="700" dirty="0">
              <a:latin typeface="+mn-ea"/>
            </a:endParaRPr>
          </a:p>
          <a:p>
            <a:r>
              <a:rPr lang="ja-JP" altLang="en-US" sz="700" dirty="0">
                <a:latin typeface="+mn-ea"/>
              </a:rPr>
              <a:t>間隔は最長</a:t>
            </a:r>
            <a:r>
              <a:rPr lang="en-US" altLang="ja-JP" sz="700" dirty="0">
                <a:latin typeface="+mn-ea"/>
              </a:rPr>
              <a:t>900㎜</a:t>
            </a:r>
            <a:r>
              <a:rPr lang="ja-JP" altLang="en-US" sz="700" dirty="0" err="1">
                <a:latin typeface="+mn-ea"/>
              </a:rPr>
              <a:t>まで</a:t>
            </a:r>
            <a:r>
              <a:rPr lang="ja-JP" altLang="en-US" sz="700" dirty="0">
                <a:latin typeface="+mn-ea"/>
              </a:rPr>
              <a:t>可能。</a:t>
            </a:r>
            <a:endParaRPr lang="en-US" altLang="ja-JP" sz="700" dirty="0">
              <a:solidFill>
                <a:prstClr val="black"/>
              </a:solidFill>
              <a:latin typeface="+mn-ea"/>
            </a:endParaRPr>
          </a:p>
        </p:txBody>
      </p:sp>
      <p:pic>
        <p:nvPicPr>
          <p:cNvPr id="130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50137" y="5216085"/>
            <a:ext cx="880896" cy="104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1" name="Text Box 49"/>
          <p:cNvSpPr txBox="1">
            <a:spLocks noChangeArrowheads="1"/>
          </p:cNvSpPr>
          <p:nvPr/>
        </p:nvSpPr>
        <p:spPr bwMode="auto">
          <a:xfrm>
            <a:off x="5060711" y="6508734"/>
            <a:ext cx="739240" cy="76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algn="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ja-JP" sz="500" dirty="0">
                <a:solidFill>
                  <a:srgbClr val="FFFFFF"/>
                </a:solidFill>
                <a:latin typeface="+mn-ea"/>
              </a:rPr>
              <a:t>※</a:t>
            </a:r>
            <a:r>
              <a:rPr lang="ja-JP" altLang="en-US" sz="500" dirty="0">
                <a:solidFill>
                  <a:srgbClr val="FFFFFF"/>
                </a:solidFill>
                <a:latin typeface="+mn-ea"/>
              </a:rPr>
              <a:t>イメージ写真</a:t>
            </a:r>
          </a:p>
        </p:txBody>
      </p:sp>
      <p:pic>
        <p:nvPicPr>
          <p:cNvPr id="132" name="Picture 77" descr="http://www2.panasonic.biz/es/sumai/gazou/bicon/CA141AHST-PA0050094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162113" y="5545404"/>
            <a:ext cx="424270" cy="325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" name="Picture 79" descr="http://www2.panasonic.biz/es/sumai/gazou/bicon/CA141AHST-PA005009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170020" y="5998241"/>
            <a:ext cx="424270" cy="325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4" name="Picture 81" descr="http://www2.panasonic.biz/es/sumai/gazou/bicon/CA141AHST-PA0050093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154782" y="5073193"/>
            <a:ext cx="424270" cy="325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5" name="Text Box 20"/>
          <p:cNvSpPr txBox="1">
            <a:spLocks noChangeArrowheads="1"/>
          </p:cNvSpPr>
          <p:nvPr/>
        </p:nvSpPr>
        <p:spPr bwMode="auto">
          <a:xfrm>
            <a:off x="9135990" y="5408809"/>
            <a:ext cx="484428" cy="76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defPPr>
              <a:defRPr lang="ja-JP"/>
            </a:defPPr>
            <a:lvl1pPr lvl="0" defTabSz="947738" fontAlgn="base">
              <a:spcBef>
                <a:spcPct val="0"/>
              </a:spcBef>
              <a:spcAft>
                <a:spcPct val="0"/>
              </a:spcAft>
              <a:defRPr sz="500" spc="-40">
                <a:latin typeface="Arial" charset="0"/>
                <a:ea typeface="ＭＳ Ｐゴシック" charset="-128"/>
              </a:defRPr>
            </a:lvl1pPr>
            <a:lvl2pPr marL="742950" indent="-285750" defTabSz="947738" eaLnBrk="0" hangingPunct="0">
              <a:defRPr sz="600">
                <a:latin typeface="Arial" charset="0"/>
                <a:ea typeface="ＭＳ Ｐゴシック" charset="-128"/>
              </a:defRPr>
            </a:lvl2pPr>
            <a:lvl3pPr marL="1143000" indent="-228600" defTabSz="947738" eaLnBrk="0" hangingPunct="0">
              <a:defRPr sz="600">
                <a:latin typeface="Arial" charset="0"/>
                <a:ea typeface="ＭＳ Ｐゴシック" charset="-128"/>
              </a:defRPr>
            </a:lvl3pPr>
            <a:lvl4pPr marL="1600200" indent="-228600" defTabSz="947738" eaLnBrk="0" hangingPunct="0">
              <a:defRPr sz="600">
                <a:latin typeface="Arial" charset="0"/>
                <a:ea typeface="ＭＳ Ｐゴシック" charset="-128"/>
              </a:defRPr>
            </a:lvl4pPr>
            <a:lvl5pPr marL="2057400" indent="-228600" defTabSz="947738" eaLnBrk="0" hangingPunct="0">
              <a:defRPr sz="600">
                <a:latin typeface="Arial" charset="0"/>
                <a:ea typeface="ＭＳ Ｐゴシック" charset="-128"/>
              </a:defRPr>
            </a:lvl5pPr>
            <a:lvl6pPr marL="25146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600">
                <a:latin typeface="Arial" charset="0"/>
                <a:ea typeface="ＭＳ Ｐゴシック" charset="-128"/>
              </a:defRPr>
            </a:lvl6pPr>
            <a:lvl7pPr marL="29718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600">
                <a:latin typeface="Arial" charset="0"/>
                <a:ea typeface="ＭＳ Ｐゴシック" charset="-128"/>
              </a:defRPr>
            </a:lvl7pPr>
            <a:lvl8pPr marL="34290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600">
                <a:latin typeface="Arial" charset="0"/>
                <a:ea typeface="ＭＳ Ｐゴシック" charset="-128"/>
              </a:defRPr>
            </a:lvl8pPr>
            <a:lvl9pPr marL="38862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600">
                <a:latin typeface="Arial" charset="0"/>
                <a:ea typeface="ＭＳ Ｐゴシック" charset="-128"/>
              </a:defRPr>
            </a:lvl9pPr>
          </a:lstStyle>
          <a:p>
            <a:r>
              <a:rPr lang="ja-JP" altLang="en-US" dirty="0"/>
              <a:t>　サテンシルバー色</a:t>
            </a:r>
          </a:p>
        </p:txBody>
      </p:sp>
      <p:sp>
        <p:nvSpPr>
          <p:cNvPr id="136" name="Text Box 20"/>
          <p:cNvSpPr txBox="1">
            <a:spLocks noChangeArrowheads="1"/>
          </p:cNvSpPr>
          <p:nvPr/>
        </p:nvSpPr>
        <p:spPr bwMode="auto">
          <a:xfrm>
            <a:off x="9193361" y="5885469"/>
            <a:ext cx="384721" cy="76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947738" eaLnBrk="0" hangingPunct="0"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47738" eaLnBrk="0" hangingPunct="0"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47738" eaLnBrk="0" hangingPunct="0"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47738" eaLnBrk="0" hangingPunct="0"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47738" eaLnBrk="0" hangingPunct="0"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ja-JP" altLang="en-US" sz="500" kern="0" dirty="0">
                <a:solidFill>
                  <a:srgbClr val="000000"/>
                </a:solidFill>
                <a:latin typeface="ＭＳ Ｐゴシック" charset="-128"/>
              </a:rPr>
              <a:t>オフブラック色</a:t>
            </a:r>
          </a:p>
        </p:txBody>
      </p:sp>
      <p:sp>
        <p:nvSpPr>
          <p:cNvPr id="137" name="Text Box 20"/>
          <p:cNvSpPr txBox="1">
            <a:spLocks noChangeArrowheads="1"/>
          </p:cNvSpPr>
          <p:nvPr/>
        </p:nvSpPr>
        <p:spPr bwMode="auto">
          <a:xfrm>
            <a:off x="9228744" y="6338414"/>
            <a:ext cx="279294" cy="76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947738" eaLnBrk="0" hangingPunct="0"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47738" eaLnBrk="0" hangingPunct="0"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47738" eaLnBrk="0" hangingPunct="0"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47738" eaLnBrk="0" hangingPunct="0"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47738" eaLnBrk="0" hangingPunct="0"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ja-JP" altLang="en-US" sz="500" kern="0" dirty="0">
                <a:solidFill>
                  <a:srgbClr val="000000"/>
                </a:solidFill>
                <a:latin typeface="ＭＳ Ｐゴシック" charset="-128"/>
              </a:rPr>
              <a:t>ホワイト色</a:t>
            </a:r>
          </a:p>
        </p:txBody>
      </p:sp>
      <p:sp>
        <p:nvSpPr>
          <p:cNvPr id="138" name="Text Box 20"/>
          <p:cNvSpPr txBox="1">
            <a:spLocks noChangeArrowheads="1"/>
          </p:cNvSpPr>
          <p:nvPr/>
        </p:nvSpPr>
        <p:spPr bwMode="auto">
          <a:xfrm>
            <a:off x="9156486" y="4935770"/>
            <a:ext cx="386838" cy="9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947738" eaLnBrk="0" hangingPunct="0"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47738" eaLnBrk="0" hangingPunct="0"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47738" eaLnBrk="0" hangingPunct="0"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47738" eaLnBrk="0" hangingPunct="0"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47738" eaLnBrk="0" hangingPunct="0"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ja-JP" altLang="en-US" kern="0" dirty="0">
                <a:solidFill>
                  <a:srgbClr val="000000"/>
                </a:solidFill>
                <a:latin typeface="ＭＳ Ｐゴシック" charset="-128"/>
              </a:rPr>
              <a:t>■ブラケット</a:t>
            </a:r>
          </a:p>
        </p:txBody>
      </p:sp>
      <p:pic>
        <p:nvPicPr>
          <p:cNvPr id="165" name="図 16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792" y="819991"/>
            <a:ext cx="1274123" cy="309922"/>
          </a:xfrm>
          <a:prstGeom prst="rect">
            <a:avLst/>
          </a:prstGeom>
        </p:spPr>
      </p:pic>
      <p:grpSp>
        <p:nvGrpSpPr>
          <p:cNvPr id="258" name="グループ化 257"/>
          <p:cNvGrpSpPr/>
          <p:nvPr/>
        </p:nvGrpSpPr>
        <p:grpSpPr>
          <a:xfrm>
            <a:off x="7150183" y="4947625"/>
            <a:ext cx="1721309" cy="1172011"/>
            <a:chOff x="7149543" y="2934007"/>
            <a:chExt cx="1860695" cy="1266917"/>
          </a:xfrm>
        </p:grpSpPr>
        <p:pic>
          <p:nvPicPr>
            <p:cNvPr id="275" name="図 274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72757" y="3285399"/>
              <a:ext cx="532967" cy="405260"/>
            </a:xfrm>
            <a:prstGeom prst="rect">
              <a:avLst/>
            </a:prstGeom>
          </p:spPr>
        </p:pic>
        <p:pic>
          <p:nvPicPr>
            <p:cNvPr id="259" name="図 258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27166" y="2934007"/>
              <a:ext cx="515820" cy="390317"/>
            </a:xfrm>
            <a:prstGeom prst="rect">
              <a:avLst/>
            </a:prstGeom>
          </p:spPr>
        </p:pic>
        <p:pic>
          <p:nvPicPr>
            <p:cNvPr id="260" name="図 259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14008" y="3844137"/>
              <a:ext cx="512923" cy="287095"/>
            </a:xfrm>
            <a:prstGeom prst="rect">
              <a:avLst/>
            </a:prstGeom>
          </p:spPr>
        </p:pic>
        <p:pic>
          <p:nvPicPr>
            <p:cNvPr id="261" name="図 260"/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89430" y="3764249"/>
              <a:ext cx="520808" cy="355371"/>
            </a:xfrm>
            <a:prstGeom prst="rect">
              <a:avLst/>
            </a:prstGeom>
          </p:spPr>
        </p:pic>
        <p:pic>
          <p:nvPicPr>
            <p:cNvPr id="262" name="図 261"/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1"/>
            <a:stretch/>
          </p:blipFill>
          <p:spPr>
            <a:xfrm>
              <a:off x="7153713" y="3033811"/>
              <a:ext cx="512617" cy="284400"/>
            </a:xfrm>
            <a:prstGeom prst="rect">
              <a:avLst/>
            </a:prstGeom>
          </p:spPr>
        </p:pic>
        <p:pic>
          <p:nvPicPr>
            <p:cNvPr id="263" name="Picture 57" descr="http://www2.panasonic.biz/es/sumai/gazou/bicon/CA141AHST-PA0053028.jpg"/>
            <p:cNvPicPr>
              <a:picLocks noChangeAspect="1" noChangeArrowheads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8488660" y="3032499"/>
              <a:ext cx="513991" cy="2857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4" name="Picture 59" descr="http://www2.panasonic.biz/es/sumai/gazou/bicon/CA141AHST-PA0053029.jpg"/>
            <p:cNvPicPr>
              <a:picLocks noChangeAspect="1" noChangeArrowheads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153713" y="3416197"/>
              <a:ext cx="513991" cy="2936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5" name="Picture 63" descr="http://www2.panasonic.biz/es/sumai/gazou/bicon/CA141AHST-PA0053031.jpg"/>
            <p:cNvPicPr>
              <a:picLocks noChangeAspect="1" noChangeArrowheads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149543" y="3843726"/>
              <a:ext cx="513991" cy="2757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6" name="Text Box 20"/>
            <p:cNvSpPr txBox="1">
              <a:spLocks noChangeArrowheads="1"/>
            </p:cNvSpPr>
            <p:nvPr/>
          </p:nvSpPr>
          <p:spPr bwMode="auto">
            <a:xfrm>
              <a:off x="7156868" y="4119492"/>
              <a:ext cx="262892" cy="7694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lIns="0" tIns="0" rIns="0" bIns="0">
              <a:spAutoFit/>
            </a:bodyPr>
            <a:lstStyle>
              <a:lvl1pPr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ja-JP" altLang="en-US" sz="500" dirty="0">
                  <a:solidFill>
                    <a:prstClr val="black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メープル色</a:t>
              </a:r>
              <a:endParaRPr lang="ja-JP" altLang="en-US" sz="500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268" name="Text Box 20"/>
            <p:cNvSpPr txBox="1">
              <a:spLocks noChangeArrowheads="1"/>
            </p:cNvSpPr>
            <p:nvPr/>
          </p:nvSpPr>
          <p:spPr bwMode="auto">
            <a:xfrm>
              <a:off x="7810581" y="4119492"/>
              <a:ext cx="403957" cy="7694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lIns="0" tIns="0" rIns="0" bIns="0">
              <a:spAutoFit/>
            </a:bodyPr>
            <a:lstStyle>
              <a:lvl1pPr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ja-JP" altLang="en-US" sz="500" dirty="0">
                  <a:solidFill>
                    <a:prstClr val="black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ホワイトオーク色</a:t>
              </a:r>
              <a:endParaRPr lang="ja-JP" altLang="en-US" sz="500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269" name="Text Box 20"/>
            <p:cNvSpPr txBox="1">
              <a:spLocks noChangeArrowheads="1"/>
            </p:cNvSpPr>
            <p:nvPr/>
          </p:nvSpPr>
          <p:spPr bwMode="auto">
            <a:xfrm>
              <a:off x="8488661" y="3323575"/>
              <a:ext cx="392736" cy="7694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lIns="0" tIns="0" rIns="0" bIns="0">
              <a:spAutoFit/>
            </a:bodyPr>
            <a:lstStyle>
              <a:lvl1pPr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ja-JP" altLang="en-US" sz="500" dirty="0">
                  <a:solidFill>
                    <a:prstClr val="black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ウォールナット色</a:t>
              </a:r>
              <a:endParaRPr lang="ja-JP" altLang="en-US" sz="500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270" name="Text Box 20"/>
            <p:cNvSpPr txBox="1">
              <a:spLocks noChangeArrowheads="1"/>
            </p:cNvSpPr>
            <p:nvPr/>
          </p:nvSpPr>
          <p:spPr bwMode="auto">
            <a:xfrm>
              <a:off x="8489430" y="4123980"/>
              <a:ext cx="436017" cy="7694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lIns="0" tIns="0" rIns="0" bIns="0">
              <a:spAutoFit/>
            </a:bodyPr>
            <a:lstStyle>
              <a:lvl1pPr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ja-JP" altLang="en-US" sz="500" dirty="0">
                  <a:solidFill>
                    <a:prstClr val="black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ホワイトアッシュ色</a:t>
              </a:r>
              <a:endParaRPr lang="ja-JP" altLang="en-US" sz="500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272" name="Text Box 20"/>
            <p:cNvSpPr txBox="1">
              <a:spLocks noChangeArrowheads="1"/>
            </p:cNvSpPr>
            <p:nvPr/>
          </p:nvSpPr>
          <p:spPr bwMode="auto">
            <a:xfrm>
              <a:off x="7149886" y="3727720"/>
              <a:ext cx="242054" cy="7694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lIns="0" tIns="0" rIns="0" bIns="0">
              <a:spAutoFit/>
            </a:bodyPr>
            <a:lstStyle>
              <a:lvl1pPr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ja-JP" altLang="en-US" sz="500" dirty="0">
                  <a:solidFill>
                    <a:prstClr val="black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チェリー色</a:t>
              </a:r>
              <a:endParaRPr lang="ja-JP" altLang="en-US" sz="500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273" name="Text Box 20"/>
            <p:cNvSpPr txBox="1">
              <a:spLocks noChangeArrowheads="1"/>
            </p:cNvSpPr>
            <p:nvPr/>
          </p:nvSpPr>
          <p:spPr bwMode="auto">
            <a:xfrm>
              <a:off x="8488661" y="3727720"/>
              <a:ext cx="359073" cy="7694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lIns="0" tIns="0" rIns="0" bIns="0">
              <a:spAutoFit/>
            </a:bodyPr>
            <a:lstStyle>
              <a:lvl1pPr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ja-JP" altLang="en-US" sz="5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イデアオーク</a:t>
              </a:r>
              <a:r>
                <a:rPr lang="ja-JP" altLang="en-US" sz="500" dirty="0">
                  <a:solidFill>
                    <a:prstClr val="black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色</a:t>
              </a:r>
              <a:endParaRPr lang="ja-JP" altLang="en-US" sz="500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274" name="Text Box 20"/>
            <p:cNvSpPr txBox="1">
              <a:spLocks noChangeArrowheads="1"/>
            </p:cNvSpPr>
            <p:nvPr/>
          </p:nvSpPr>
          <p:spPr bwMode="auto">
            <a:xfrm>
              <a:off x="7829801" y="3727720"/>
              <a:ext cx="488916" cy="769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lvl="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ja-JP" altLang="en-US" sz="5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グレージュアッシュ色</a:t>
              </a:r>
              <a:endParaRPr lang="ja-JP" altLang="en-US" sz="500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pic>
          <p:nvPicPr>
            <p:cNvPr id="276" name="図 275"/>
            <p:cNvPicPr>
              <a:picLocks noChangeAspect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44677" y="3280734"/>
              <a:ext cx="495276" cy="414590"/>
            </a:xfrm>
            <a:prstGeom prst="rect">
              <a:avLst/>
            </a:prstGeom>
          </p:spPr>
        </p:pic>
        <p:sp>
          <p:nvSpPr>
            <p:cNvPr id="267" name="Text Box 20"/>
            <p:cNvSpPr txBox="1">
              <a:spLocks noChangeArrowheads="1"/>
            </p:cNvSpPr>
            <p:nvPr/>
          </p:nvSpPr>
          <p:spPr bwMode="auto">
            <a:xfrm>
              <a:off x="7149886" y="3323575"/>
              <a:ext cx="331822" cy="7694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lIns="0" tIns="0" rIns="0" bIns="0">
              <a:spAutoFit/>
            </a:bodyPr>
            <a:lstStyle>
              <a:lvl1pPr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ja-JP" altLang="en-US" sz="500" dirty="0">
                  <a:solidFill>
                    <a:prstClr val="black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オフブラック色</a:t>
              </a:r>
              <a:endParaRPr lang="ja-JP" altLang="en-US" sz="500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271" name="Text Box 20"/>
            <p:cNvSpPr txBox="1">
              <a:spLocks noChangeArrowheads="1"/>
            </p:cNvSpPr>
            <p:nvPr/>
          </p:nvSpPr>
          <p:spPr bwMode="auto">
            <a:xfrm>
              <a:off x="7784226" y="3323575"/>
              <a:ext cx="528991" cy="769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lvl="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ja-JP" altLang="en-US" sz="5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ソフトウォールナット</a:t>
              </a:r>
              <a:r>
                <a:rPr lang="ja-JP" altLang="en-US" sz="500" dirty="0">
                  <a:solidFill>
                    <a:prstClr val="black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色</a:t>
              </a:r>
              <a:endParaRPr kumimoji="1" lang="ja-JP" altLang="en-US" sz="5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sp>
        <p:nvSpPr>
          <p:cNvPr id="277" name="Text Box 20"/>
          <p:cNvSpPr txBox="1">
            <a:spLocks noChangeArrowheads="1"/>
          </p:cNvSpPr>
          <p:nvPr/>
        </p:nvSpPr>
        <p:spPr bwMode="auto">
          <a:xfrm>
            <a:off x="7136752" y="4935770"/>
            <a:ext cx="285714" cy="9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947738" eaLnBrk="0" hangingPunct="0"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47738" eaLnBrk="0" hangingPunct="0"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47738" eaLnBrk="0" hangingPunct="0"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47738" eaLnBrk="0" hangingPunct="0"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47738" eaLnBrk="0" hangingPunct="0"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lvl="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ja-JP" altLang="en-US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charset="-128"/>
              </a:rPr>
              <a:t>■手すり</a:t>
            </a:r>
          </a:p>
        </p:txBody>
      </p:sp>
      <p:grpSp>
        <p:nvGrpSpPr>
          <p:cNvPr id="13" name="グループ化 12"/>
          <p:cNvGrpSpPr/>
          <p:nvPr/>
        </p:nvGrpSpPr>
        <p:grpSpPr>
          <a:xfrm>
            <a:off x="7163342" y="6195280"/>
            <a:ext cx="1546887" cy="425497"/>
            <a:chOff x="7420400" y="6195280"/>
            <a:chExt cx="1546887" cy="425497"/>
          </a:xfrm>
        </p:grpSpPr>
        <p:grpSp>
          <p:nvGrpSpPr>
            <p:cNvPr id="278" name="グループ化 277"/>
            <p:cNvGrpSpPr/>
            <p:nvPr/>
          </p:nvGrpSpPr>
          <p:grpSpPr>
            <a:xfrm>
              <a:off x="7549571" y="6318960"/>
              <a:ext cx="1417716" cy="270454"/>
              <a:chOff x="3556019" y="4109152"/>
              <a:chExt cx="1417716" cy="270454"/>
            </a:xfrm>
          </p:grpSpPr>
          <p:grpSp>
            <p:nvGrpSpPr>
              <p:cNvPr id="279" name="グループ化 278"/>
              <p:cNvGrpSpPr/>
              <p:nvPr/>
            </p:nvGrpSpPr>
            <p:grpSpPr>
              <a:xfrm>
                <a:off x="3556019" y="4109152"/>
                <a:ext cx="811353" cy="270454"/>
                <a:chOff x="3818627" y="4126657"/>
                <a:chExt cx="811353" cy="270454"/>
              </a:xfrm>
            </p:grpSpPr>
            <p:pic>
              <p:nvPicPr>
                <p:cNvPr id="283" name="図 282"/>
                <p:cNvPicPr>
                  <a:picLocks noChangeAspect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818627" y="4133889"/>
                  <a:ext cx="298872" cy="252000"/>
                </a:xfrm>
                <a:prstGeom prst="rect">
                  <a:avLst/>
                </a:prstGeom>
              </p:spPr>
            </p:pic>
            <p:sp>
              <p:nvSpPr>
                <p:cNvPr id="284" name="正方形/長方形 283"/>
                <p:cNvSpPr/>
                <p:nvPr/>
              </p:nvSpPr>
              <p:spPr>
                <a:xfrm>
                  <a:off x="4136112" y="4126657"/>
                  <a:ext cx="493868" cy="92333"/>
                </a:xfrm>
                <a:prstGeom prst="rect">
                  <a:avLst/>
                </a:prstGeom>
              </p:spPr>
              <p:txBody>
                <a:bodyPr wrap="square" lIns="0" tIns="0" rIns="0" bIns="0">
                  <a:spAutoFit/>
                </a:bodyPr>
                <a:lstStyle/>
                <a:p>
                  <a:r>
                    <a:rPr lang="ja-JP" altLang="en-US" sz="300" dirty="0"/>
                    <a:t>製品上の特定ウイルスの</a:t>
                  </a:r>
                </a:p>
                <a:p>
                  <a:r>
                    <a:rPr lang="ja-JP" altLang="en-US" sz="300" dirty="0"/>
                    <a:t>数を減少させます</a:t>
                  </a:r>
                </a:p>
              </p:txBody>
            </p:sp>
            <p:sp>
              <p:nvSpPr>
                <p:cNvPr id="285" name="正方形/長方形 284"/>
                <p:cNvSpPr/>
                <p:nvPr/>
              </p:nvSpPr>
              <p:spPr>
                <a:xfrm>
                  <a:off x="4134721" y="4258612"/>
                  <a:ext cx="390848" cy="138499"/>
                </a:xfrm>
                <a:prstGeom prst="rect">
                  <a:avLst/>
                </a:prstGeom>
              </p:spPr>
              <p:txBody>
                <a:bodyPr wrap="square" lIns="0" tIns="0" rIns="0" bIns="0">
                  <a:spAutoFit/>
                </a:bodyPr>
                <a:lstStyle/>
                <a:p>
                  <a:r>
                    <a:rPr lang="ja-JP" altLang="en-US" sz="300" dirty="0"/>
                    <a:t>無機系・塗装</a:t>
                  </a:r>
                </a:p>
                <a:p>
                  <a:r>
                    <a:rPr lang="ja-JP" altLang="en-US" sz="300" dirty="0"/>
                    <a:t>塗装面</a:t>
                  </a:r>
                </a:p>
                <a:p>
                  <a:r>
                    <a:rPr lang="en-US" altLang="ja-JP" sz="300" dirty="0"/>
                    <a:t>JP0612072X0005E</a:t>
                  </a:r>
                  <a:endParaRPr lang="ja-JP" altLang="en-US" sz="300" dirty="0"/>
                </a:p>
              </p:txBody>
            </p:sp>
          </p:grpSp>
          <p:grpSp>
            <p:nvGrpSpPr>
              <p:cNvPr id="280" name="グループ化 279"/>
              <p:cNvGrpSpPr/>
              <p:nvPr/>
            </p:nvGrpSpPr>
            <p:grpSpPr>
              <a:xfrm>
                <a:off x="4302882" y="4116384"/>
                <a:ext cx="670853" cy="261221"/>
                <a:chOff x="4302882" y="4116384"/>
                <a:chExt cx="670853" cy="261221"/>
              </a:xfrm>
            </p:grpSpPr>
            <p:sp>
              <p:nvSpPr>
                <p:cNvPr id="281" name="正方形/長方形 280"/>
                <p:cNvSpPr/>
                <p:nvPr/>
              </p:nvSpPr>
              <p:spPr>
                <a:xfrm>
                  <a:off x="4582887" y="4239106"/>
                  <a:ext cx="390848" cy="138499"/>
                </a:xfrm>
                <a:prstGeom prst="rect">
                  <a:avLst/>
                </a:prstGeom>
              </p:spPr>
              <p:txBody>
                <a:bodyPr wrap="square" lIns="0" tIns="0" rIns="0" bIns="0">
                  <a:spAutoFit/>
                </a:bodyPr>
                <a:lstStyle/>
                <a:p>
                  <a:r>
                    <a:rPr lang="ja-JP" altLang="en-US" sz="300" dirty="0"/>
                    <a:t>無機系・塗装</a:t>
                  </a:r>
                </a:p>
                <a:p>
                  <a:r>
                    <a:rPr lang="ja-JP" altLang="en-US" sz="300" dirty="0"/>
                    <a:t>塗装面</a:t>
                  </a:r>
                </a:p>
                <a:p>
                  <a:r>
                    <a:rPr lang="en-US" altLang="ja-JP" sz="300" dirty="0"/>
                    <a:t>JP0122072X0038G</a:t>
                  </a:r>
                  <a:endParaRPr lang="ja-JP" altLang="en-US" sz="300" dirty="0"/>
                </a:p>
              </p:txBody>
            </p:sp>
            <p:pic>
              <p:nvPicPr>
                <p:cNvPr id="282" name="図 281"/>
                <p:cNvPicPr>
                  <a:picLocks noChangeAspect="1"/>
                </p:cNvPicPr>
                <p:nvPr/>
              </p:nvPicPr>
              <p:blipFill>
                <a:blip r:embed="rId2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02882" y="4116384"/>
                  <a:ext cx="298872" cy="252000"/>
                </a:xfrm>
                <a:prstGeom prst="rect">
                  <a:avLst/>
                </a:prstGeom>
              </p:spPr>
            </p:pic>
          </p:grpSp>
        </p:grpSp>
        <p:sp>
          <p:nvSpPr>
            <p:cNvPr id="7" name="正方形/長方形 6"/>
            <p:cNvSpPr/>
            <p:nvPr/>
          </p:nvSpPr>
          <p:spPr>
            <a:xfrm>
              <a:off x="7420400" y="6288672"/>
              <a:ext cx="1505687" cy="332105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6" name="Text Box 20"/>
            <p:cNvSpPr txBox="1">
              <a:spLocks noChangeArrowheads="1"/>
            </p:cNvSpPr>
            <p:nvPr/>
          </p:nvSpPr>
          <p:spPr bwMode="auto">
            <a:xfrm>
              <a:off x="7861894" y="6202618"/>
              <a:ext cx="665247" cy="769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ja-JP" altLang="en-US" sz="500" kern="0" dirty="0">
                  <a:solidFill>
                    <a:srgbClr val="000000"/>
                  </a:solidFill>
                  <a:latin typeface="ＭＳ Ｐゴシック" charset="-128"/>
                </a:rPr>
                <a:t>抗ウイルス加工手すり部</a:t>
              </a:r>
            </a:p>
          </p:txBody>
        </p:sp>
        <p:sp>
          <p:nvSpPr>
            <p:cNvPr id="287" name="正方形/長方形 286"/>
            <p:cNvSpPr/>
            <p:nvPr/>
          </p:nvSpPr>
          <p:spPr>
            <a:xfrm>
              <a:off x="7420400" y="6195280"/>
              <a:ext cx="1505687" cy="94446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2382A05D-9F57-D17A-1F9A-AA4D0F30D2F6}"/>
              </a:ext>
            </a:extLst>
          </p:cNvPr>
          <p:cNvGrpSpPr/>
          <p:nvPr/>
        </p:nvGrpSpPr>
        <p:grpSpPr>
          <a:xfrm>
            <a:off x="4996976" y="693222"/>
            <a:ext cx="4773600" cy="1774894"/>
            <a:chOff x="4996976" y="693222"/>
            <a:chExt cx="4773600" cy="1774894"/>
          </a:xfrm>
        </p:grpSpPr>
        <p:pic>
          <p:nvPicPr>
            <p:cNvPr id="17" name="Picture 4" descr="http://www2.panasonic.biz/es/sumai/gazou/bicon/DA111AH6SK011.jpg">
              <a:extLst>
                <a:ext uri="{FF2B5EF4-FFF2-40B4-BE49-F238E27FC236}">
                  <a16:creationId xmlns:a16="http://schemas.microsoft.com/office/drawing/2014/main" id="{5F3D63DD-D7BD-3942-48B6-E7F9AF94FC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72630" y="1496638"/>
              <a:ext cx="3251160" cy="6064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正方形/長方形 17">
              <a:extLst>
                <a:ext uri="{FF2B5EF4-FFF2-40B4-BE49-F238E27FC236}">
                  <a16:creationId xmlns:a16="http://schemas.microsoft.com/office/drawing/2014/main" id="{3920FEAA-6A02-CB71-89BC-BAE5CBE380A6}"/>
                </a:ext>
              </a:extLst>
            </p:cNvPr>
            <p:cNvSpPr/>
            <p:nvPr/>
          </p:nvSpPr>
          <p:spPr>
            <a:xfrm>
              <a:off x="5380572" y="1104084"/>
              <a:ext cx="1701974" cy="15388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ja-JP" altLang="en-US" sz="1000" b="1" dirty="0">
                  <a:solidFill>
                    <a:srgbClr val="000000"/>
                  </a:solidFill>
                </a:rPr>
                <a:t>スタンダードタイプ</a:t>
              </a:r>
            </a:p>
          </p:txBody>
        </p:sp>
        <p:grpSp>
          <p:nvGrpSpPr>
            <p:cNvPr id="19" name="グループ化 18">
              <a:extLst>
                <a:ext uri="{FF2B5EF4-FFF2-40B4-BE49-F238E27FC236}">
                  <a16:creationId xmlns:a16="http://schemas.microsoft.com/office/drawing/2014/main" id="{F900BD89-8655-CC00-A99F-0607B871E80C}"/>
                </a:ext>
              </a:extLst>
            </p:cNvPr>
            <p:cNvGrpSpPr/>
            <p:nvPr/>
          </p:nvGrpSpPr>
          <p:grpSpPr>
            <a:xfrm>
              <a:off x="8072804" y="1200995"/>
              <a:ext cx="1586486" cy="1043057"/>
              <a:chOff x="8072804" y="1200995"/>
              <a:chExt cx="1586486" cy="1043057"/>
            </a:xfrm>
          </p:grpSpPr>
          <p:pic>
            <p:nvPicPr>
              <p:cNvPr id="23" name="Picture 2">
                <a:extLst>
                  <a:ext uri="{FF2B5EF4-FFF2-40B4-BE49-F238E27FC236}">
                    <a16:creationId xmlns:a16="http://schemas.microsoft.com/office/drawing/2014/main" id="{DC658DC6-E334-D4BA-A0A7-1F5AE4C40E2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8449355" y="1539757"/>
                <a:ext cx="1209935" cy="7042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4" name="正方形/長方形 23">
                <a:extLst>
                  <a:ext uri="{FF2B5EF4-FFF2-40B4-BE49-F238E27FC236}">
                    <a16:creationId xmlns:a16="http://schemas.microsoft.com/office/drawing/2014/main" id="{FB4A1535-F6DF-12F5-7F37-42279E6F7C99}"/>
                  </a:ext>
                </a:extLst>
              </p:cNvPr>
              <p:cNvSpPr/>
              <p:nvPr/>
            </p:nvSpPr>
            <p:spPr>
              <a:xfrm>
                <a:off x="8267319" y="1200995"/>
                <a:ext cx="999141" cy="123111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r>
                  <a:rPr lang="ja-JP" altLang="en-US" sz="800" dirty="0">
                    <a:solidFill>
                      <a:prstClr val="black"/>
                    </a:solidFill>
                  </a:rPr>
                  <a:t>すべり止めＵ溝（２本）</a:t>
                </a:r>
              </a:p>
            </p:txBody>
          </p:sp>
          <p:sp>
            <p:nvSpPr>
              <p:cNvPr id="25" name="フリーフォーム 157">
                <a:extLst>
                  <a:ext uri="{FF2B5EF4-FFF2-40B4-BE49-F238E27FC236}">
                    <a16:creationId xmlns:a16="http://schemas.microsoft.com/office/drawing/2014/main" id="{C9BE5AFB-1191-D233-E3E2-61B0B5BD01D1}"/>
                  </a:ext>
                </a:extLst>
              </p:cNvPr>
              <p:cNvSpPr/>
              <p:nvPr/>
            </p:nvSpPr>
            <p:spPr>
              <a:xfrm>
                <a:off x="8737600" y="1543538"/>
                <a:ext cx="39077" cy="211016"/>
              </a:xfrm>
              <a:custGeom>
                <a:avLst/>
                <a:gdLst>
                  <a:gd name="connsiteX0" fmla="*/ 0 w 39077"/>
                  <a:gd name="connsiteY0" fmla="*/ 0 h 211016"/>
                  <a:gd name="connsiteX1" fmla="*/ 39077 w 39077"/>
                  <a:gd name="connsiteY1" fmla="*/ 211016 h 211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9077" h="211016">
                    <a:moveTo>
                      <a:pt x="0" y="0"/>
                    </a:moveTo>
                    <a:lnTo>
                      <a:pt x="39077" y="211016"/>
                    </a:lnTo>
                  </a:path>
                </a:pathLst>
              </a:custGeom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6" name="フリーフォーム 158">
                <a:extLst>
                  <a:ext uri="{FF2B5EF4-FFF2-40B4-BE49-F238E27FC236}">
                    <a16:creationId xmlns:a16="http://schemas.microsoft.com/office/drawing/2014/main" id="{05DE50F2-F277-F0CD-3BA8-03AA7539EE44}"/>
                  </a:ext>
                </a:extLst>
              </p:cNvPr>
              <p:cNvSpPr/>
              <p:nvPr/>
            </p:nvSpPr>
            <p:spPr>
              <a:xfrm>
                <a:off x="8072804" y="1362808"/>
                <a:ext cx="805961" cy="555380"/>
              </a:xfrm>
              <a:custGeom>
                <a:avLst/>
                <a:gdLst>
                  <a:gd name="connsiteX0" fmla="*/ 0 w 805961"/>
                  <a:gd name="connsiteY0" fmla="*/ 555380 h 555380"/>
                  <a:gd name="connsiteX1" fmla="*/ 203688 w 805961"/>
                  <a:gd name="connsiteY1" fmla="*/ 0 h 555380"/>
                  <a:gd name="connsiteX2" fmla="*/ 564173 w 805961"/>
                  <a:gd name="connsiteY2" fmla="*/ 0 h 555380"/>
                  <a:gd name="connsiteX3" fmla="*/ 805961 w 805961"/>
                  <a:gd name="connsiteY3" fmla="*/ 400050 h 555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5961" h="555380">
                    <a:moveTo>
                      <a:pt x="0" y="555380"/>
                    </a:moveTo>
                    <a:lnTo>
                      <a:pt x="203688" y="0"/>
                    </a:lnTo>
                    <a:lnTo>
                      <a:pt x="564173" y="0"/>
                    </a:lnTo>
                    <a:lnTo>
                      <a:pt x="805961" y="400050"/>
                    </a:lnTo>
                  </a:path>
                </a:pathLst>
              </a:custGeom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ja-JP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0" name="グループ化 19">
              <a:extLst>
                <a:ext uri="{FF2B5EF4-FFF2-40B4-BE49-F238E27FC236}">
                  <a16:creationId xmlns:a16="http://schemas.microsoft.com/office/drawing/2014/main" id="{EB1D20F2-56CB-4992-3E84-EE79780F0E1A}"/>
                </a:ext>
              </a:extLst>
            </p:cNvPr>
            <p:cNvGrpSpPr/>
            <p:nvPr/>
          </p:nvGrpSpPr>
          <p:grpSpPr>
            <a:xfrm>
              <a:off x="4996976" y="693222"/>
              <a:ext cx="4773600" cy="1774894"/>
              <a:chOff x="152316" y="704609"/>
              <a:chExt cx="4767263" cy="1932231"/>
            </a:xfrm>
          </p:grpSpPr>
          <p:sp>
            <p:nvSpPr>
              <p:cNvPr id="21" name="Rectangle 14">
                <a:extLst>
                  <a:ext uri="{FF2B5EF4-FFF2-40B4-BE49-F238E27FC236}">
                    <a16:creationId xmlns:a16="http://schemas.microsoft.com/office/drawing/2014/main" id="{19EAC0AE-8D06-B570-A7BF-B336762483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2316" y="704609"/>
                <a:ext cx="4767263" cy="1932231"/>
              </a:xfrm>
              <a:prstGeom prst="rect">
                <a:avLst/>
              </a:prstGeom>
              <a:noFill/>
              <a:ln w="6350">
                <a:solidFill>
                  <a:srgbClr val="4D4D4D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EAEAEA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ja-JP" altLang="en-US" sz="12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" name="Rectangle 24">
                <a:extLst>
                  <a:ext uri="{FF2B5EF4-FFF2-40B4-BE49-F238E27FC236}">
                    <a16:creationId xmlns:a16="http://schemas.microsoft.com/office/drawing/2014/main" id="{9B435236-07D5-B67C-300E-D70F94B231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2316" y="704611"/>
                <a:ext cx="4767263" cy="126000"/>
              </a:xfrm>
              <a:prstGeom prst="rect">
                <a:avLst/>
              </a:prstGeom>
              <a:solidFill>
                <a:srgbClr val="4D4D4D"/>
              </a:solidFill>
              <a:ln w="6350">
                <a:solidFill>
                  <a:srgbClr val="4D4D4D"/>
                </a:solidFill>
                <a:miter lim="800000"/>
                <a:headEnd/>
                <a:tailEnd/>
              </a:ln>
              <a:effectLst/>
            </p:spPr>
            <p:txBody>
              <a:bodyPr wrap="none" tIns="0" rIns="0" bIns="0" anchor="ctr"/>
              <a:lstStyle/>
              <a:p>
                <a:r>
                  <a:rPr lang="ja-JP" altLang="en-US" sz="800" dirty="0">
                    <a:solidFill>
                      <a:prstClr val="white"/>
                    </a:solidFill>
                    <a:latin typeface="ＭＳ Ｐゴシック"/>
                  </a:rPr>
                  <a:t>踏み板　デザイン</a:t>
                </a:r>
                <a:endParaRPr lang="en-US" altLang="ja-JP" sz="800" dirty="0">
                  <a:solidFill>
                    <a:prstClr val="white"/>
                  </a:solidFill>
                  <a:latin typeface="ＭＳ Ｐゴシック"/>
                </a:endParaRPr>
              </a:p>
            </p:txBody>
          </p:sp>
        </p:grpSp>
      </p:grpSp>
      <p:grpSp>
        <p:nvGrpSpPr>
          <p:cNvPr id="33" name="グループ化 32">
            <a:extLst>
              <a:ext uri="{FF2B5EF4-FFF2-40B4-BE49-F238E27FC236}">
                <a16:creationId xmlns:a16="http://schemas.microsoft.com/office/drawing/2014/main" id="{1093BBAD-AC74-4232-14BC-C052AF742A13}"/>
              </a:ext>
            </a:extLst>
          </p:cNvPr>
          <p:cNvGrpSpPr/>
          <p:nvPr/>
        </p:nvGrpSpPr>
        <p:grpSpPr>
          <a:xfrm>
            <a:off x="4988738" y="2503514"/>
            <a:ext cx="4773600" cy="2202828"/>
            <a:chOff x="4988738" y="2503514"/>
            <a:chExt cx="4773600" cy="2202828"/>
          </a:xfrm>
        </p:grpSpPr>
        <p:sp>
          <p:nvSpPr>
            <p:cNvPr id="166" name="正方形/長方形 165"/>
            <p:cNvSpPr/>
            <p:nvPr/>
          </p:nvSpPr>
          <p:spPr>
            <a:xfrm>
              <a:off x="5080133" y="2654366"/>
              <a:ext cx="3009795" cy="15388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ja-JP" altLang="en-US" sz="1000" b="1" dirty="0">
                  <a:solidFill>
                    <a:srgbClr val="000000"/>
                  </a:solidFill>
                </a:rPr>
                <a:t>インテリアに美しく調和する階段をご用意しています。</a:t>
              </a:r>
            </a:p>
          </p:txBody>
        </p:sp>
        <p:sp>
          <p:nvSpPr>
            <p:cNvPr id="167" name="Rectangle 14"/>
            <p:cNvSpPr>
              <a:spLocks noChangeArrowheads="1"/>
            </p:cNvSpPr>
            <p:nvPr/>
          </p:nvSpPr>
          <p:spPr bwMode="auto">
            <a:xfrm>
              <a:off x="4988738" y="2511946"/>
              <a:ext cx="4773600" cy="2194396"/>
            </a:xfrm>
            <a:prstGeom prst="rect">
              <a:avLst/>
            </a:prstGeom>
            <a:noFill/>
            <a:ln w="6350">
              <a:solidFill>
                <a:srgbClr val="4D4D4D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AEAEA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ja-JP" altLang="en-US" sz="1200" dirty="0">
                <a:solidFill>
                  <a:prstClr val="black"/>
                </a:solidFill>
              </a:endParaRPr>
            </a:p>
          </p:txBody>
        </p:sp>
        <p:sp>
          <p:nvSpPr>
            <p:cNvPr id="168" name="Rectangle 24"/>
            <p:cNvSpPr>
              <a:spLocks noChangeArrowheads="1"/>
            </p:cNvSpPr>
            <p:nvPr/>
          </p:nvSpPr>
          <p:spPr bwMode="auto">
            <a:xfrm>
              <a:off x="4988738" y="2503514"/>
              <a:ext cx="4773600" cy="126767"/>
            </a:xfrm>
            <a:prstGeom prst="rect">
              <a:avLst/>
            </a:prstGeom>
            <a:solidFill>
              <a:srgbClr val="4D4D4D"/>
            </a:solidFill>
            <a:ln w="6350">
              <a:solidFill>
                <a:srgbClr val="4D4D4D"/>
              </a:solidFill>
              <a:miter lim="800000"/>
              <a:headEnd/>
              <a:tailEnd/>
            </a:ln>
            <a:effectLst/>
          </p:spPr>
          <p:txBody>
            <a:bodyPr wrap="none" tIns="0" rIns="0" bIns="0" anchor="ctr"/>
            <a:lstStyle/>
            <a:p>
              <a:r>
                <a:rPr lang="ja-JP" altLang="en-US" sz="800" dirty="0">
                  <a:solidFill>
                    <a:prstClr val="white"/>
                  </a:solidFill>
                  <a:latin typeface="ＭＳ Ｐゴシック"/>
                </a:rPr>
                <a:t>カラーバリエーション</a:t>
              </a:r>
              <a:endParaRPr lang="en-US" altLang="ja-JP" sz="800" dirty="0">
                <a:solidFill>
                  <a:prstClr val="white"/>
                </a:solidFill>
                <a:latin typeface="ＭＳ Ｐゴシック"/>
              </a:endParaRPr>
            </a:p>
          </p:txBody>
        </p:sp>
        <p:sp>
          <p:nvSpPr>
            <p:cNvPr id="169" name="正方形/長方形 168"/>
            <p:cNvSpPr/>
            <p:nvPr/>
          </p:nvSpPr>
          <p:spPr>
            <a:xfrm>
              <a:off x="5062310" y="2842053"/>
              <a:ext cx="712850" cy="12282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ja-JP" altLang="en-US" sz="800" b="1" dirty="0">
                  <a:solidFill>
                    <a:srgbClr val="000000"/>
                  </a:solidFill>
                </a:rPr>
                <a:t>■踏み板・上框</a:t>
              </a:r>
            </a:p>
          </p:txBody>
        </p:sp>
        <p:pic>
          <p:nvPicPr>
            <p:cNvPr id="171" name="図 170"/>
            <p:cNvPicPr>
              <a:picLocks noChangeAspect="1"/>
            </p:cNvPicPr>
            <p:nvPr/>
          </p:nvPicPr>
          <p:blipFill rotWithShape="1"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56285" y="3446808"/>
              <a:ext cx="671223" cy="284882"/>
            </a:xfrm>
            <a:prstGeom prst="rect">
              <a:avLst/>
            </a:prstGeom>
          </p:spPr>
        </p:pic>
        <p:pic>
          <p:nvPicPr>
            <p:cNvPr id="172" name="図 171"/>
            <p:cNvPicPr>
              <a:picLocks noChangeAspect="1"/>
            </p:cNvPicPr>
            <p:nvPr/>
          </p:nvPicPr>
          <p:blipFill rotWithShape="1"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56286" y="2973069"/>
              <a:ext cx="677928" cy="288970"/>
            </a:xfrm>
            <a:prstGeom prst="rect">
              <a:avLst/>
            </a:prstGeom>
          </p:spPr>
        </p:pic>
        <p:pic>
          <p:nvPicPr>
            <p:cNvPr id="173" name="図 172"/>
            <p:cNvPicPr>
              <a:picLocks noChangeAspect="1"/>
            </p:cNvPicPr>
            <p:nvPr/>
          </p:nvPicPr>
          <p:blipFill rotWithShape="1"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768871" y="2972922"/>
              <a:ext cx="683589" cy="289117"/>
            </a:xfrm>
            <a:prstGeom prst="rect">
              <a:avLst/>
            </a:prstGeom>
          </p:spPr>
        </p:pic>
        <p:pic>
          <p:nvPicPr>
            <p:cNvPr id="174" name="図 173"/>
            <p:cNvPicPr>
              <a:picLocks noChangeAspect="1"/>
            </p:cNvPicPr>
            <p:nvPr/>
          </p:nvPicPr>
          <p:blipFill rotWithShape="1"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209353" y="2975084"/>
              <a:ext cx="707667" cy="277984"/>
            </a:xfrm>
            <a:prstGeom prst="rect">
              <a:avLst/>
            </a:prstGeom>
          </p:spPr>
        </p:pic>
        <p:pic>
          <p:nvPicPr>
            <p:cNvPr id="175" name="図 174"/>
            <p:cNvPicPr>
              <a:picLocks noChangeAspect="1"/>
            </p:cNvPicPr>
            <p:nvPr/>
          </p:nvPicPr>
          <p:blipFill rotWithShape="1"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492260" y="2968417"/>
              <a:ext cx="684374" cy="293622"/>
            </a:xfrm>
            <a:prstGeom prst="rect">
              <a:avLst/>
            </a:prstGeom>
          </p:spPr>
        </p:pic>
        <p:sp>
          <p:nvSpPr>
            <p:cNvPr id="176" name="Text Box 20"/>
            <p:cNvSpPr txBox="1">
              <a:spLocks noChangeArrowheads="1"/>
            </p:cNvSpPr>
            <p:nvPr/>
          </p:nvSpPr>
          <p:spPr bwMode="auto">
            <a:xfrm>
              <a:off x="7219671" y="3272733"/>
              <a:ext cx="297250" cy="780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ja-JP" altLang="en-US" dirty="0">
                  <a:solidFill>
                    <a:prstClr val="black"/>
                  </a:solidFill>
                </a:rPr>
                <a:t>メープル柄</a:t>
              </a:r>
              <a:endParaRPr lang="ja-JP" altLang="en-US" kern="0" dirty="0">
                <a:solidFill>
                  <a:srgbClr val="000000"/>
                </a:solidFill>
                <a:latin typeface="ＭＳ Ｐゴシック" charset="-128"/>
              </a:endParaRPr>
            </a:p>
          </p:txBody>
        </p:sp>
        <p:sp>
          <p:nvSpPr>
            <p:cNvPr id="177" name="Text Box 20"/>
            <p:cNvSpPr txBox="1">
              <a:spLocks noChangeArrowheads="1"/>
            </p:cNvSpPr>
            <p:nvPr/>
          </p:nvSpPr>
          <p:spPr bwMode="auto">
            <a:xfrm>
              <a:off x="5056285" y="3741165"/>
              <a:ext cx="458768" cy="780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ja-JP" altLang="en-US" dirty="0">
                  <a:solidFill>
                    <a:prstClr val="black"/>
                  </a:solidFill>
                </a:rPr>
                <a:t>ホワイトオーク柄</a:t>
              </a:r>
              <a:endParaRPr lang="ja-JP" altLang="en-US" kern="0" dirty="0">
                <a:solidFill>
                  <a:srgbClr val="000000"/>
                </a:solidFill>
                <a:latin typeface="ＭＳ Ｐゴシック" charset="-128"/>
              </a:endParaRPr>
            </a:p>
          </p:txBody>
        </p:sp>
        <p:sp>
          <p:nvSpPr>
            <p:cNvPr id="178" name="Text Box 20"/>
            <p:cNvSpPr txBox="1">
              <a:spLocks noChangeArrowheads="1"/>
            </p:cNvSpPr>
            <p:nvPr/>
          </p:nvSpPr>
          <p:spPr bwMode="auto">
            <a:xfrm>
              <a:off x="5056285" y="3272733"/>
              <a:ext cx="457411" cy="780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ja-JP" altLang="en-US" dirty="0">
                  <a:solidFill>
                    <a:prstClr val="black"/>
                  </a:solidFill>
                </a:rPr>
                <a:t>ウォールナット柄</a:t>
              </a:r>
              <a:endParaRPr lang="ja-JP" altLang="en-US" kern="0" dirty="0">
                <a:solidFill>
                  <a:srgbClr val="000000"/>
                </a:solidFill>
                <a:latin typeface="ＭＳ Ｐゴシック" charset="-128"/>
              </a:endParaRPr>
            </a:p>
          </p:txBody>
        </p:sp>
        <p:pic>
          <p:nvPicPr>
            <p:cNvPr id="179" name="図 178"/>
            <p:cNvPicPr>
              <a:picLocks noChangeAspect="1"/>
            </p:cNvPicPr>
            <p:nvPr/>
          </p:nvPicPr>
          <p:blipFill rotWithShape="1"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775527" y="3441777"/>
              <a:ext cx="680440" cy="289913"/>
            </a:xfrm>
            <a:prstGeom prst="rect">
              <a:avLst/>
            </a:prstGeom>
          </p:spPr>
        </p:pic>
        <p:pic>
          <p:nvPicPr>
            <p:cNvPr id="180" name="図 179"/>
            <p:cNvPicPr>
              <a:picLocks noChangeAspect="1"/>
            </p:cNvPicPr>
            <p:nvPr/>
          </p:nvPicPr>
          <p:blipFill rotWithShape="1"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500479" y="3441115"/>
              <a:ext cx="674775" cy="289913"/>
            </a:xfrm>
            <a:prstGeom prst="rect">
              <a:avLst/>
            </a:prstGeom>
          </p:spPr>
        </p:pic>
        <p:pic>
          <p:nvPicPr>
            <p:cNvPr id="181" name="図 180"/>
            <p:cNvPicPr>
              <a:picLocks noChangeAspect="1"/>
            </p:cNvPicPr>
            <p:nvPr/>
          </p:nvPicPr>
          <p:blipFill rotWithShape="1"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483630" y="3881424"/>
              <a:ext cx="680440" cy="289913"/>
            </a:xfrm>
            <a:prstGeom prst="rect">
              <a:avLst/>
            </a:prstGeom>
          </p:spPr>
        </p:pic>
        <p:sp>
          <p:nvSpPr>
            <p:cNvPr id="182" name="Text Box 20"/>
            <p:cNvSpPr txBox="1">
              <a:spLocks noChangeArrowheads="1"/>
            </p:cNvSpPr>
            <p:nvPr/>
          </p:nvSpPr>
          <p:spPr bwMode="auto">
            <a:xfrm>
              <a:off x="5775527" y="3755756"/>
              <a:ext cx="540212" cy="923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ja-JP" altLang="en-US" dirty="0">
                  <a:solidFill>
                    <a:prstClr val="black"/>
                  </a:solidFill>
                </a:rPr>
                <a:t>エイジドチーク柄</a:t>
              </a:r>
              <a:endParaRPr lang="ja-JP" altLang="en-US" kern="0" dirty="0">
                <a:solidFill>
                  <a:srgbClr val="000000"/>
                </a:solidFill>
                <a:latin typeface="ＭＳ Ｐゴシック" charset="-128"/>
              </a:endParaRPr>
            </a:p>
          </p:txBody>
        </p:sp>
        <p:sp>
          <p:nvSpPr>
            <p:cNvPr id="183" name="Text Box 20"/>
            <p:cNvSpPr txBox="1">
              <a:spLocks noChangeArrowheads="1"/>
            </p:cNvSpPr>
            <p:nvPr/>
          </p:nvSpPr>
          <p:spPr bwMode="auto">
            <a:xfrm>
              <a:off x="6500479" y="3737649"/>
              <a:ext cx="666208" cy="923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ja-JP" altLang="en-US" spc="-30" dirty="0">
                  <a:solidFill>
                    <a:prstClr val="black"/>
                  </a:solidFill>
                </a:rPr>
                <a:t>エイジドチェスナット柄</a:t>
              </a:r>
              <a:endParaRPr lang="ja-JP" altLang="en-US" kern="0" spc="-30" dirty="0">
                <a:solidFill>
                  <a:srgbClr val="000000"/>
                </a:solidFill>
                <a:latin typeface="ＭＳ Ｐゴシック" charset="-128"/>
              </a:endParaRPr>
            </a:p>
          </p:txBody>
        </p:sp>
        <p:sp>
          <p:nvSpPr>
            <p:cNvPr id="201" name="Text Box 20"/>
            <p:cNvSpPr txBox="1">
              <a:spLocks noChangeArrowheads="1"/>
            </p:cNvSpPr>
            <p:nvPr/>
          </p:nvSpPr>
          <p:spPr bwMode="auto">
            <a:xfrm>
              <a:off x="5768870" y="3272733"/>
              <a:ext cx="285034" cy="780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ja-JP" altLang="en-US" dirty="0">
                  <a:solidFill>
                    <a:prstClr val="black"/>
                  </a:solidFill>
                </a:rPr>
                <a:t>チェリー柄</a:t>
              </a:r>
              <a:endParaRPr lang="ja-JP" altLang="en-US" kern="0" dirty="0">
                <a:solidFill>
                  <a:srgbClr val="000000"/>
                </a:solidFill>
                <a:latin typeface="ＭＳ Ｐゴシック" charset="-128"/>
              </a:endParaRPr>
            </a:p>
          </p:txBody>
        </p:sp>
        <p:pic>
          <p:nvPicPr>
            <p:cNvPr id="203" name="図 202"/>
            <p:cNvPicPr>
              <a:picLocks noChangeAspect="1"/>
            </p:cNvPicPr>
            <p:nvPr/>
          </p:nvPicPr>
          <p:blipFill rotWithShape="1"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238853" y="3441115"/>
              <a:ext cx="674775" cy="289913"/>
            </a:xfrm>
            <a:prstGeom prst="rect">
              <a:avLst/>
            </a:prstGeom>
          </p:spPr>
        </p:pic>
        <p:sp>
          <p:nvSpPr>
            <p:cNvPr id="205" name="Text Box 20"/>
            <p:cNvSpPr txBox="1">
              <a:spLocks noChangeArrowheads="1"/>
            </p:cNvSpPr>
            <p:nvPr/>
          </p:nvSpPr>
          <p:spPr bwMode="auto">
            <a:xfrm>
              <a:off x="7238853" y="3737649"/>
              <a:ext cx="549831" cy="923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ja-JP" altLang="en-US" dirty="0">
                  <a:solidFill>
                    <a:prstClr val="black"/>
                  </a:solidFill>
                </a:rPr>
                <a:t>カームチェリー柄</a:t>
              </a:r>
              <a:endParaRPr lang="ja-JP" altLang="en-US" kern="0" dirty="0">
                <a:solidFill>
                  <a:srgbClr val="000000"/>
                </a:solidFill>
                <a:latin typeface="ＭＳ Ｐゴシック" charset="-128"/>
              </a:endParaRPr>
            </a:p>
          </p:txBody>
        </p:sp>
        <p:sp>
          <p:nvSpPr>
            <p:cNvPr id="206" name="Text Box 20"/>
            <p:cNvSpPr txBox="1">
              <a:spLocks noChangeArrowheads="1"/>
            </p:cNvSpPr>
            <p:nvPr/>
          </p:nvSpPr>
          <p:spPr bwMode="auto">
            <a:xfrm>
              <a:off x="6492259" y="3272733"/>
              <a:ext cx="241600" cy="780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ja-JP" altLang="en-US" dirty="0">
                  <a:solidFill>
                    <a:prstClr val="black"/>
                  </a:solidFill>
                </a:rPr>
                <a:t>オーク柄</a:t>
              </a:r>
              <a:endParaRPr lang="ja-JP" altLang="en-US" kern="0" dirty="0">
                <a:solidFill>
                  <a:srgbClr val="000000"/>
                </a:solidFill>
                <a:latin typeface="ＭＳ Ｐゴシック" charset="-128"/>
              </a:endParaRPr>
            </a:p>
          </p:txBody>
        </p:sp>
        <p:pic>
          <p:nvPicPr>
            <p:cNvPr id="208" name="図 207"/>
            <p:cNvPicPr>
              <a:picLocks noChangeAspect="1"/>
            </p:cNvPicPr>
            <p:nvPr/>
          </p:nvPicPr>
          <p:blipFill rotWithShape="1"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761738" y="3886456"/>
              <a:ext cx="677607" cy="289913"/>
            </a:xfrm>
            <a:prstGeom prst="rect">
              <a:avLst/>
            </a:prstGeom>
          </p:spPr>
        </p:pic>
        <p:sp>
          <p:nvSpPr>
            <p:cNvPr id="210" name="Text Box 20"/>
            <p:cNvSpPr txBox="1">
              <a:spLocks noChangeArrowheads="1"/>
            </p:cNvSpPr>
            <p:nvPr/>
          </p:nvSpPr>
          <p:spPr bwMode="auto">
            <a:xfrm>
              <a:off x="5761738" y="4182990"/>
              <a:ext cx="623569" cy="923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defPPr>
                <a:defRPr lang="ja-JP"/>
              </a:defPPr>
              <a:lvl1pPr defTabSz="947738" fontAlgn="base">
                <a:spcBef>
                  <a:spcPct val="0"/>
                </a:spcBef>
                <a:spcAft>
                  <a:spcPct val="0"/>
                </a:spcAft>
                <a:defRPr sz="600" spc="-30">
                  <a:solidFill>
                    <a:prstClr val="black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defTabSz="947738" eaLnBrk="0" hangingPunct="0">
                <a:defRPr sz="600">
                  <a:latin typeface="Arial" charset="0"/>
                  <a:ea typeface="ＭＳ Ｐゴシック" charset="-128"/>
                </a:defRPr>
              </a:lvl2pPr>
              <a:lvl3pPr marL="1143000" indent="-228600" defTabSz="947738" eaLnBrk="0" hangingPunct="0">
                <a:defRPr sz="600">
                  <a:latin typeface="Arial" charset="0"/>
                  <a:ea typeface="ＭＳ Ｐゴシック" charset="-128"/>
                </a:defRPr>
              </a:lvl3pPr>
              <a:lvl4pPr marL="1600200" indent="-228600" defTabSz="947738" eaLnBrk="0" hangingPunct="0">
                <a:defRPr sz="600">
                  <a:latin typeface="Arial" charset="0"/>
                  <a:ea typeface="ＭＳ Ｐゴシック" charset="-128"/>
                </a:defRPr>
              </a:lvl4pPr>
              <a:lvl5pPr marL="2057400" indent="-228600" defTabSz="947738" eaLnBrk="0" hangingPunct="0">
                <a:defRPr sz="600">
                  <a:latin typeface="Arial" charset="0"/>
                  <a:ea typeface="ＭＳ Ｐゴシック" charset="-128"/>
                </a:defRPr>
              </a:lvl5pPr>
              <a:lvl6pPr marL="25146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sz="600">
                  <a:latin typeface="Arial" charset="0"/>
                  <a:ea typeface="ＭＳ Ｐゴシック" charset="-128"/>
                </a:defRPr>
              </a:lvl6pPr>
              <a:lvl7pPr marL="29718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sz="600">
                  <a:latin typeface="Arial" charset="0"/>
                  <a:ea typeface="ＭＳ Ｐゴシック" charset="-128"/>
                </a:defRPr>
              </a:lvl7pPr>
              <a:lvl8pPr marL="34290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sz="600">
                  <a:latin typeface="Arial" charset="0"/>
                  <a:ea typeface="ＭＳ Ｐゴシック" charset="-128"/>
                </a:defRPr>
              </a:lvl8pPr>
              <a:lvl9pPr marL="38862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sz="600"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ja-JP" altLang="en-US" dirty="0"/>
                <a:t>ウォッシュドオーク柄</a:t>
              </a:r>
            </a:p>
          </p:txBody>
        </p:sp>
        <p:sp>
          <p:nvSpPr>
            <p:cNvPr id="211" name="Text Box 20"/>
            <p:cNvSpPr txBox="1">
              <a:spLocks noChangeArrowheads="1"/>
            </p:cNvSpPr>
            <p:nvPr/>
          </p:nvSpPr>
          <p:spPr bwMode="auto">
            <a:xfrm>
              <a:off x="6483630" y="4177958"/>
              <a:ext cx="671659" cy="923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ja-JP" altLang="en-US" dirty="0">
                  <a:solidFill>
                    <a:prstClr val="black"/>
                  </a:solidFill>
                </a:rPr>
                <a:t>アイボリーアッシュ柄</a:t>
              </a:r>
              <a:endParaRPr lang="ja-JP" altLang="en-US" kern="0" dirty="0">
                <a:solidFill>
                  <a:srgbClr val="000000"/>
                </a:solidFill>
                <a:latin typeface="ＭＳ Ｐゴシック" charset="-128"/>
              </a:endParaRPr>
            </a:p>
          </p:txBody>
        </p:sp>
        <p:sp>
          <p:nvSpPr>
            <p:cNvPr id="31" name="Text Box 20">
              <a:extLst>
                <a:ext uri="{FF2B5EF4-FFF2-40B4-BE49-F238E27FC236}">
                  <a16:creationId xmlns:a16="http://schemas.microsoft.com/office/drawing/2014/main" id="{B7497F9E-18FE-DD47-01CF-3013F568BA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48798" y="4182990"/>
              <a:ext cx="541815" cy="923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ja-JP" altLang="en-US" dirty="0">
                  <a:solidFill>
                    <a:prstClr val="black"/>
                  </a:solidFill>
                </a:rPr>
                <a:t>ｸﾞﾚｰｼﾞｭﾋｯｺﾘｰ柄</a:t>
              </a:r>
              <a:endParaRPr lang="ja-JP" altLang="en-US" kern="0" dirty="0">
                <a:solidFill>
                  <a:srgbClr val="000000"/>
                </a:solidFill>
                <a:latin typeface="ＭＳ Ｐゴシック" charset="-128"/>
              </a:endParaRPr>
            </a:p>
          </p:txBody>
        </p:sp>
        <p:sp>
          <p:nvSpPr>
            <p:cNvPr id="238" name="Text Box 221"/>
            <p:cNvSpPr txBox="1">
              <a:spLocks noChangeArrowheads="1"/>
            </p:cNvSpPr>
            <p:nvPr/>
          </p:nvSpPr>
          <p:spPr bwMode="auto">
            <a:xfrm>
              <a:off x="8068930" y="2842053"/>
              <a:ext cx="1196368" cy="1231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>
              <a:spAutoFit/>
            </a:bodyPr>
            <a:lstStyle>
              <a:defPPr>
                <a:defRPr lang="ja-JP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sz="600" kern="12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sz="600" kern="12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sz="600" kern="12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sz="600" kern="12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sz="600" kern="12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  <a:cs typeface="+mn-cs"/>
                </a:defRPr>
              </a:lvl5pPr>
              <a:lvl6pPr marL="2286000" algn="l" defTabSz="914400" rtl="0" eaLnBrk="1" latinLnBrk="0" hangingPunct="1">
                <a:defRPr kumimoji="1" sz="600" kern="12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  <a:cs typeface="+mn-cs"/>
                </a:defRPr>
              </a:lvl6pPr>
              <a:lvl7pPr marL="2743200" algn="l" defTabSz="914400" rtl="0" eaLnBrk="1" latinLnBrk="0" hangingPunct="1">
                <a:defRPr kumimoji="1" sz="600" kern="12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  <a:cs typeface="+mn-cs"/>
                </a:defRPr>
              </a:lvl7pPr>
              <a:lvl8pPr marL="3200400" algn="l" defTabSz="914400" rtl="0" eaLnBrk="1" latinLnBrk="0" hangingPunct="1">
                <a:defRPr kumimoji="1" sz="600" kern="12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  <a:cs typeface="+mn-cs"/>
                </a:defRPr>
              </a:lvl8pPr>
              <a:lvl9pPr marL="3657600" algn="l" defTabSz="914400" rtl="0" eaLnBrk="1" latinLnBrk="0" hangingPunct="1">
                <a:defRPr kumimoji="1" sz="600" kern="12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  <a:cs typeface="+mn-cs"/>
                </a:defRPr>
              </a:lvl9pPr>
            </a:lstStyle>
            <a:p>
              <a:pPr algn="just"/>
              <a:r>
                <a:rPr lang="ja-JP" altLang="en-US" sz="800" b="1" dirty="0">
                  <a:solidFill>
                    <a:srgbClr val="000000"/>
                  </a:solidFill>
                  <a:latin typeface="Times New Roman" pitchFamily="18" charset="0"/>
                </a:rPr>
                <a:t>■側板・蹴込み板・幅木</a:t>
              </a:r>
              <a:endParaRPr lang="en-US" altLang="ja-JP" sz="800" b="1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pic>
          <p:nvPicPr>
            <p:cNvPr id="289" name="図 288"/>
            <p:cNvPicPr>
              <a:picLocks noChangeAspect="1"/>
            </p:cNvPicPr>
            <p:nvPr/>
          </p:nvPicPr>
          <p:blipFill rotWithShape="1"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059447" y="3889336"/>
              <a:ext cx="291477" cy="263294"/>
            </a:xfrm>
            <a:prstGeom prst="rect">
              <a:avLst/>
            </a:prstGeom>
            <a:ln w="3175">
              <a:solidFill>
                <a:schemeClr val="bg1">
                  <a:lumMod val="75000"/>
                </a:schemeClr>
              </a:solidFill>
            </a:ln>
          </p:spPr>
        </p:pic>
        <p:pic>
          <p:nvPicPr>
            <p:cNvPr id="290" name="図 289"/>
            <p:cNvPicPr>
              <a:picLocks noChangeAspect="1"/>
            </p:cNvPicPr>
            <p:nvPr/>
          </p:nvPicPr>
          <p:blipFill rotWithShape="1"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068349" y="3428973"/>
              <a:ext cx="281696" cy="261334"/>
            </a:xfrm>
            <a:prstGeom prst="rect">
              <a:avLst/>
            </a:prstGeom>
          </p:spPr>
        </p:pic>
        <p:pic>
          <p:nvPicPr>
            <p:cNvPr id="291" name="図 290"/>
            <p:cNvPicPr>
              <a:picLocks noChangeAspect="1"/>
            </p:cNvPicPr>
            <p:nvPr/>
          </p:nvPicPr>
          <p:blipFill rotWithShape="1"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401985" y="2982745"/>
              <a:ext cx="272957" cy="259505"/>
            </a:xfrm>
            <a:prstGeom prst="rect">
              <a:avLst/>
            </a:prstGeom>
          </p:spPr>
        </p:pic>
        <p:pic>
          <p:nvPicPr>
            <p:cNvPr id="292" name="図 291"/>
            <p:cNvPicPr>
              <a:picLocks noChangeAspect="1"/>
            </p:cNvPicPr>
            <p:nvPr/>
          </p:nvPicPr>
          <p:blipFill rotWithShape="1"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729865" y="2982745"/>
              <a:ext cx="295334" cy="255713"/>
            </a:xfrm>
            <a:prstGeom prst="rect">
              <a:avLst/>
            </a:prstGeom>
          </p:spPr>
        </p:pic>
        <p:pic>
          <p:nvPicPr>
            <p:cNvPr id="293" name="図 292"/>
            <p:cNvPicPr>
              <a:picLocks noChangeAspect="1"/>
            </p:cNvPicPr>
            <p:nvPr/>
          </p:nvPicPr>
          <p:blipFill rotWithShape="1"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070273" y="2982745"/>
              <a:ext cx="281546" cy="255848"/>
            </a:xfrm>
            <a:prstGeom prst="rect">
              <a:avLst/>
            </a:prstGeom>
          </p:spPr>
        </p:pic>
        <p:pic>
          <p:nvPicPr>
            <p:cNvPr id="294" name="図 293"/>
            <p:cNvPicPr>
              <a:picLocks noChangeAspect="1"/>
            </p:cNvPicPr>
            <p:nvPr/>
          </p:nvPicPr>
          <p:blipFill rotWithShape="1"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388243" y="2982745"/>
              <a:ext cx="288966" cy="255472"/>
            </a:xfrm>
            <a:prstGeom prst="rect">
              <a:avLst/>
            </a:prstGeom>
          </p:spPr>
        </p:pic>
        <p:pic>
          <p:nvPicPr>
            <p:cNvPr id="295" name="図 294"/>
            <p:cNvPicPr>
              <a:picLocks noChangeAspect="1"/>
            </p:cNvPicPr>
            <p:nvPr/>
          </p:nvPicPr>
          <p:blipFill rotWithShape="1"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068930" y="2982745"/>
              <a:ext cx="285361" cy="252055"/>
            </a:xfrm>
            <a:prstGeom prst="rect">
              <a:avLst/>
            </a:prstGeom>
          </p:spPr>
        </p:pic>
        <p:sp>
          <p:nvSpPr>
            <p:cNvPr id="296" name="正方形/長方形 295"/>
            <p:cNvSpPr/>
            <p:nvPr/>
          </p:nvSpPr>
          <p:spPr>
            <a:xfrm>
              <a:off x="8068930" y="3238459"/>
              <a:ext cx="259179" cy="15388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ja-JP" altLang="en-US" sz="500" dirty="0">
                  <a:solidFill>
                    <a:srgbClr val="000000"/>
                  </a:solidFill>
                  <a:latin typeface="ＭＳ Ｐゴシック" pitchFamily="50" charset="-128"/>
                  <a:ea typeface="ＭＳ Ｐゴシック" pitchFamily="50" charset="-128"/>
                </a:rPr>
                <a:t>ウォール</a:t>
              </a:r>
              <a:endParaRPr lang="en-US" altLang="ja-JP" sz="500" dirty="0">
                <a:solidFill>
                  <a:srgbClr val="000000"/>
                </a:solidFill>
                <a:latin typeface="ＭＳ Ｐゴシック" pitchFamily="50" charset="-128"/>
                <a:ea typeface="ＭＳ Ｐゴシック" pitchFamily="50" charset="-128"/>
              </a:endParaRPr>
            </a:p>
            <a:p>
              <a:r>
                <a:rPr lang="ja-JP" altLang="en-US" sz="500" dirty="0">
                  <a:solidFill>
                    <a:srgbClr val="000000"/>
                  </a:solidFill>
                  <a:latin typeface="ＭＳ Ｐゴシック" pitchFamily="50" charset="-128"/>
                  <a:ea typeface="ＭＳ Ｐゴシック" pitchFamily="50" charset="-128"/>
                </a:rPr>
                <a:t>ナット柄</a:t>
              </a:r>
            </a:p>
          </p:txBody>
        </p:sp>
        <p:sp>
          <p:nvSpPr>
            <p:cNvPr id="297" name="正方形/長方形 296"/>
            <p:cNvSpPr/>
            <p:nvPr/>
          </p:nvSpPr>
          <p:spPr>
            <a:xfrm>
              <a:off x="8388242" y="3238459"/>
              <a:ext cx="298576" cy="53785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ja-JP" altLang="en-US" sz="500" dirty="0">
                  <a:solidFill>
                    <a:srgbClr val="000000"/>
                  </a:solidFill>
                  <a:latin typeface="ＭＳ Ｐゴシック" pitchFamily="50" charset="-128"/>
                  <a:ea typeface="ＭＳ Ｐゴシック" pitchFamily="50" charset="-128"/>
                </a:rPr>
                <a:t>チェリー柄</a:t>
              </a:r>
            </a:p>
          </p:txBody>
        </p:sp>
        <p:sp>
          <p:nvSpPr>
            <p:cNvPr id="298" name="正方形/長方形 297"/>
            <p:cNvSpPr/>
            <p:nvPr/>
          </p:nvSpPr>
          <p:spPr>
            <a:xfrm>
              <a:off x="8729865" y="3238459"/>
              <a:ext cx="252267" cy="53785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ja-JP" altLang="en-US" sz="500" dirty="0">
                  <a:solidFill>
                    <a:srgbClr val="000000"/>
                  </a:solidFill>
                  <a:latin typeface="ＭＳ Ｐゴシック" pitchFamily="50" charset="-128"/>
                  <a:ea typeface="ＭＳ Ｐゴシック" pitchFamily="50" charset="-128"/>
                </a:rPr>
                <a:t>オーク柄</a:t>
              </a:r>
            </a:p>
          </p:txBody>
        </p:sp>
        <p:sp>
          <p:nvSpPr>
            <p:cNvPr id="299" name="正方形/長方形 298"/>
            <p:cNvSpPr/>
            <p:nvPr/>
          </p:nvSpPr>
          <p:spPr>
            <a:xfrm>
              <a:off x="9070273" y="3239251"/>
              <a:ext cx="291733" cy="53785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ja-JP" altLang="en-US" sz="500" dirty="0">
                  <a:solidFill>
                    <a:srgbClr val="000000"/>
                  </a:solidFill>
                  <a:latin typeface="ＭＳ Ｐゴシック" pitchFamily="50" charset="-128"/>
                  <a:ea typeface="ＭＳ Ｐゴシック" pitchFamily="50" charset="-128"/>
                </a:rPr>
                <a:t>メープル柄</a:t>
              </a:r>
            </a:p>
          </p:txBody>
        </p:sp>
        <p:sp>
          <p:nvSpPr>
            <p:cNvPr id="300" name="正方形/長方形 299"/>
            <p:cNvSpPr/>
            <p:nvPr/>
          </p:nvSpPr>
          <p:spPr>
            <a:xfrm>
              <a:off x="9401985" y="3239251"/>
              <a:ext cx="355376" cy="15388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ja-JP" altLang="en-US" sz="500" dirty="0">
                  <a:solidFill>
                    <a:srgbClr val="000000"/>
                  </a:solidFill>
                  <a:latin typeface="ＭＳ Ｐゴシック" pitchFamily="50" charset="-128"/>
                  <a:ea typeface="ＭＳ Ｐゴシック" pitchFamily="50" charset="-128"/>
                </a:rPr>
                <a:t>ホワイト</a:t>
              </a:r>
              <a:endParaRPr lang="en-US" altLang="ja-JP" sz="500" dirty="0">
                <a:solidFill>
                  <a:srgbClr val="000000"/>
                </a:solidFill>
                <a:latin typeface="ＭＳ Ｐゴシック" pitchFamily="50" charset="-128"/>
                <a:ea typeface="ＭＳ Ｐゴシック" pitchFamily="50" charset="-128"/>
              </a:endParaRPr>
            </a:p>
            <a:p>
              <a:r>
                <a:rPr lang="ja-JP" altLang="en-US" sz="500" dirty="0">
                  <a:solidFill>
                    <a:srgbClr val="000000"/>
                  </a:solidFill>
                  <a:latin typeface="ＭＳ Ｐゴシック" pitchFamily="50" charset="-128"/>
                  <a:ea typeface="ＭＳ Ｐゴシック" pitchFamily="50" charset="-128"/>
                </a:rPr>
                <a:t>オーク柄</a:t>
              </a:r>
            </a:p>
          </p:txBody>
        </p:sp>
        <p:sp>
          <p:nvSpPr>
            <p:cNvPr id="301" name="正方形/長方形 300"/>
            <p:cNvSpPr/>
            <p:nvPr/>
          </p:nvSpPr>
          <p:spPr>
            <a:xfrm>
              <a:off x="8068349" y="3688577"/>
              <a:ext cx="307547" cy="15388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ja-JP" altLang="en-US" sz="500" dirty="0">
                  <a:solidFill>
                    <a:srgbClr val="000000"/>
                  </a:solidFill>
                  <a:latin typeface="ＭＳ Ｐゴシック" pitchFamily="50" charset="-128"/>
                  <a:ea typeface="ＭＳ Ｐゴシック" pitchFamily="50" charset="-128"/>
                </a:rPr>
                <a:t>ホワイト</a:t>
              </a:r>
              <a:endParaRPr lang="en-US" altLang="ja-JP" sz="500" dirty="0">
                <a:solidFill>
                  <a:srgbClr val="000000"/>
                </a:solidFill>
                <a:latin typeface="ＭＳ Ｐゴシック" pitchFamily="50" charset="-128"/>
                <a:ea typeface="ＭＳ Ｐゴシック" pitchFamily="50" charset="-128"/>
              </a:endParaRPr>
            </a:p>
            <a:p>
              <a:r>
                <a:rPr lang="ja-JP" altLang="en-US" sz="500" dirty="0">
                  <a:solidFill>
                    <a:srgbClr val="000000"/>
                  </a:solidFill>
                  <a:latin typeface="ＭＳ Ｐゴシック" pitchFamily="50" charset="-128"/>
                  <a:ea typeface="ＭＳ Ｐゴシック" pitchFamily="50" charset="-128"/>
                </a:rPr>
                <a:t>アッシュ柄</a:t>
              </a:r>
            </a:p>
          </p:txBody>
        </p:sp>
        <p:sp>
          <p:nvSpPr>
            <p:cNvPr id="302" name="正方形/長方形 301"/>
            <p:cNvSpPr/>
            <p:nvPr/>
          </p:nvSpPr>
          <p:spPr>
            <a:xfrm>
              <a:off x="9069317" y="3692552"/>
              <a:ext cx="391238" cy="15388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ja-JP" altLang="en-US" sz="500" dirty="0">
                  <a:solidFill>
                    <a:srgbClr val="000000"/>
                  </a:solidFill>
                  <a:latin typeface="ＭＳ Ｐゴシック" pitchFamily="50" charset="-128"/>
                </a:rPr>
                <a:t>カーム</a:t>
              </a:r>
              <a:endParaRPr lang="en-US" altLang="ja-JP" sz="500" dirty="0">
                <a:solidFill>
                  <a:srgbClr val="000000"/>
                </a:solidFill>
                <a:latin typeface="ＭＳ Ｐゴシック" pitchFamily="50" charset="-128"/>
              </a:endParaRPr>
            </a:p>
            <a:p>
              <a:r>
                <a:rPr lang="ja-JP" altLang="en-US" sz="500" dirty="0">
                  <a:solidFill>
                    <a:srgbClr val="000000"/>
                  </a:solidFill>
                  <a:latin typeface="ＭＳ Ｐゴシック" pitchFamily="50" charset="-128"/>
                </a:rPr>
                <a:t>チェリー柄</a:t>
              </a:r>
            </a:p>
          </p:txBody>
        </p:sp>
        <p:pic>
          <p:nvPicPr>
            <p:cNvPr id="303" name="図 302"/>
            <p:cNvPicPr>
              <a:picLocks noChangeAspect="1"/>
            </p:cNvPicPr>
            <p:nvPr/>
          </p:nvPicPr>
          <p:blipFill rotWithShape="1"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414"/>
            <a:stretch/>
          </p:blipFill>
          <p:spPr>
            <a:xfrm>
              <a:off x="8386983" y="3428973"/>
              <a:ext cx="299817" cy="262800"/>
            </a:xfrm>
            <a:prstGeom prst="rect">
              <a:avLst/>
            </a:prstGeom>
          </p:spPr>
        </p:pic>
        <p:pic>
          <p:nvPicPr>
            <p:cNvPr id="304" name="図 303"/>
            <p:cNvPicPr>
              <a:picLocks noChangeAspect="1"/>
            </p:cNvPicPr>
            <p:nvPr/>
          </p:nvPicPr>
          <p:blipFill rotWithShape="1"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1439"/>
            <a:stretch/>
          </p:blipFill>
          <p:spPr>
            <a:xfrm>
              <a:off x="8728890" y="3428973"/>
              <a:ext cx="294665" cy="262800"/>
            </a:xfrm>
            <a:prstGeom prst="rect">
              <a:avLst/>
            </a:prstGeom>
          </p:spPr>
        </p:pic>
        <p:pic>
          <p:nvPicPr>
            <p:cNvPr id="305" name="図 304"/>
            <p:cNvPicPr>
              <a:picLocks noChangeAspect="1"/>
            </p:cNvPicPr>
            <p:nvPr/>
          </p:nvPicPr>
          <p:blipFill rotWithShape="1"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42979"/>
            <a:stretch/>
          </p:blipFill>
          <p:spPr>
            <a:xfrm>
              <a:off x="9067557" y="3429776"/>
              <a:ext cx="286918" cy="262800"/>
            </a:xfrm>
            <a:prstGeom prst="rect">
              <a:avLst/>
            </a:prstGeom>
          </p:spPr>
        </p:pic>
        <p:pic>
          <p:nvPicPr>
            <p:cNvPr id="306" name="図 305"/>
            <p:cNvPicPr>
              <a:picLocks noChangeAspect="1"/>
            </p:cNvPicPr>
            <p:nvPr/>
          </p:nvPicPr>
          <p:blipFill rotWithShape="1"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941"/>
            <a:stretch/>
          </p:blipFill>
          <p:spPr>
            <a:xfrm>
              <a:off x="8063982" y="3889183"/>
              <a:ext cx="272660" cy="262800"/>
            </a:xfrm>
            <a:prstGeom prst="rect">
              <a:avLst/>
            </a:prstGeom>
          </p:spPr>
        </p:pic>
        <p:pic>
          <p:nvPicPr>
            <p:cNvPr id="307" name="図 306"/>
            <p:cNvPicPr>
              <a:picLocks noChangeAspect="1"/>
            </p:cNvPicPr>
            <p:nvPr/>
          </p:nvPicPr>
          <p:blipFill rotWithShape="1"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758"/>
            <a:stretch/>
          </p:blipFill>
          <p:spPr>
            <a:xfrm>
              <a:off x="8396760" y="3889830"/>
              <a:ext cx="288028" cy="262800"/>
            </a:xfrm>
            <a:prstGeom prst="rect">
              <a:avLst/>
            </a:prstGeom>
          </p:spPr>
        </p:pic>
        <p:pic>
          <p:nvPicPr>
            <p:cNvPr id="308" name="図 307"/>
            <p:cNvPicPr>
              <a:picLocks noChangeAspect="1"/>
            </p:cNvPicPr>
            <p:nvPr/>
          </p:nvPicPr>
          <p:blipFill rotWithShape="1"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8342"/>
            <a:stretch/>
          </p:blipFill>
          <p:spPr>
            <a:xfrm>
              <a:off x="8721230" y="3889830"/>
              <a:ext cx="297855" cy="262800"/>
            </a:xfrm>
            <a:prstGeom prst="rect">
              <a:avLst/>
            </a:prstGeom>
          </p:spPr>
        </p:pic>
        <p:sp>
          <p:nvSpPr>
            <p:cNvPr id="309" name="正方形/長方形 308"/>
            <p:cNvSpPr/>
            <p:nvPr/>
          </p:nvSpPr>
          <p:spPr>
            <a:xfrm>
              <a:off x="8388986" y="3688577"/>
              <a:ext cx="307547" cy="15388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ja-JP" altLang="en-US" sz="500" dirty="0">
                  <a:solidFill>
                    <a:srgbClr val="000000"/>
                  </a:solidFill>
                  <a:latin typeface="ＭＳ Ｐゴシック" pitchFamily="50" charset="-128"/>
                </a:rPr>
                <a:t>エイジド</a:t>
              </a:r>
            </a:p>
            <a:p>
              <a:r>
                <a:rPr lang="ja-JP" altLang="en-US" sz="500" dirty="0">
                  <a:solidFill>
                    <a:srgbClr val="000000"/>
                  </a:solidFill>
                  <a:latin typeface="ＭＳ Ｐゴシック" pitchFamily="50" charset="-128"/>
                </a:rPr>
                <a:t>チーク柄</a:t>
              </a:r>
              <a:endParaRPr lang="ja-JP" altLang="en-US" sz="500" dirty="0">
                <a:solidFill>
                  <a:srgbClr val="000000"/>
                </a:solidFill>
                <a:latin typeface="ＭＳ Ｐゴシック" pitchFamily="50" charset="-128"/>
                <a:ea typeface="ＭＳ Ｐゴシック" pitchFamily="50" charset="-128"/>
              </a:endParaRPr>
            </a:p>
          </p:txBody>
        </p:sp>
        <p:sp>
          <p:nvSpPr>
            <p:cNvPr id="310" name="正方形/長方形 309"/>
            <p:cNvSpPr/>
            <p:nvPr/>
          </p:nvSpPr>
          <p:spPr>
            <a:xfrm>
              <a:off x="8732124" y="3688577"/>
              <a:ext cx="391071" cy="15388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ja-JP" altLang="en-US" sz="500" dirty="0">
                  <a:solidFill>
                    <a:srgbClr val="000000"/>
                  </a:solidFill>
                  <a:latin typeface="ＭＳ Ｐゴシック" pitchFamily="50" charset="-128"/>
                </a:rPr>
                <a:t>エイジド</a:t>
              </a:r>
              <a:endParaRPr lang="en-US" altLang="ja-JP" sz="500" dirty="0">
                <a:solidFill>
                  <a:srgbClr val="000000"/>
                </a:solidFill>
                <a:latin typeface="ＭＳ Ｐゴシック" pitchFamily="50" charset="-128"/>
              </a:endParaRPr>
            </a:p>
            <a:p>
              <a:r>
                <a:rPr lang="ja-JP" altLang="en-US" sz="500" dirty="0">
                  <a:solidFill>
                    <a:srgbClr val="000000"/>
                  </a:solidFill>
                  <a:latin typeface="ＭＳ Ｐゴシック" pitchFamily="50" charset="-128"/>
                </a:rPr>
                <a:t>ﾁｪｽﾅｯﾄ柄</a:t>
              </a:r>
            </a:p>
          </p:txBody>
        </p:sp>
        <p:sp>
          <p:nvSpPr>
            <p:cNvPr id="311" name="正方形/長方形 310"/>
            <p:cNvSpPr/>
            <p:nvPr/>
          </p:nvSpPr>
          <p:spPr>
            <a:xfrm>
              <a:off x="8067848" y="4151959"/>
              <a:ext cx="391238" cy="15388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ja-JP" altLang="en-US" sz="500" dirty="0">
                  <a:solidFill>
                    <a:srgbClr val="000000"/>
                  </a:solidFill>
                  <a:latin typeface="ＭＳ Ｐゴシック" pitchFamily="50" charset="-128"/>
                </a:rPr>
                <a:t>ウォッシュドオーク柄</a:t>
              </a:r>
            </a:p>
          </p:txBody>
        </p:sp>
        <p:sp>
          <p:nvSpPr>
            <p:cNvPr id="312" name="正方形/長方形 311"/>
            <p:cNvSpPr/>
            <p:nvPr/>
          </p:nvSpPr>
          <p:spPr>
            <a:xfrm>
              <a:off x="8393945" y="4152606"/>
              <a:ext cx="391238" cy="15388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ja-JP" altLang="en-US" sz="500" dirty="0">
                  <a:solidFill>
                    <a:srgbClr val="000000"/>
                  </a:solidFill>
                  <a:latin typeface="ＭＳ Ｐゴシック" pitchFamily="50" charset="-128"/>
                </a:rPr>
                <a:t>アイボリー</a:t>
              </a:r>
              <a:endParaRPr lang="en-US" altLang="ja-JP" sz="500" dirty="0">
                <a:solidFill>
                  <a:srgbClr val="000000"/>
                </a:solidFill>
                <a:latin typeface="ＭＳ Ｐゴシック" pitchFamily="50" charset="-128"/>
              </a:endParaRPr>
            </a:p>
            <a:p>
              <a:r>
                <a:rPr lang="ja-JP" altLang="en-US" sz="500" dirty="0">
                  <a:solidFill>
                    <a:srgbClr val="000000"/>
                  </a:solidFill>
                  <a:latin typeface="ＭＳ Ｐゴシック" pitchFamily="50" charset="-128"/>
                </a:rPr>
                <a:t>アッシュ柄</a:t>
              </a:r>
            </a:p>
          </p:txBody>
        </p:sp>
        <p:sp>
          <p:nvSpPr>
            <p:cNvPr id="313" name="正方形/長方形 312"/>
            <p:cNvSpPr/>
            <p:nvPr/>
          </p:nvSpPr>
          <p:spPr>
            <a:xfrm>
              <a:off x="8720162" y="4152606"/>
              <a:ext cx="391238" cy="15388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ja-JP" altLang="en-US" sz="500" dirty="0">
                  <a:solidFill>
                    <a:srgbClr val="000000"/>
                  </a:solidFill>
                  <a:latin typeface="ＭＳ Ｐゴシック" pitchFamily="50" charset="-128"/>
                  <a:ea typeface="ＭＳ Ｐゴシック" pitchFamily="50" charset="-128"/>
                </a:rPr>
                <a:t>オフ</a:t>
              </a:r>
              <a:endParaRPr lang="en-US" altLang="ja-JP" sz="500" dirty="0">
                <a:solidFill>
                  <a:srgbClr val="000000"/>
                </a:solidFill>
                <a:latin typeface="ＭＳ Ｐゴシック" pitchFamily="50" charset="-128"/>
                <a:ea typeface="ＭＳ Ｐゴシック" pitchFamily="50" charset="-128"/>
              </a:endParaRPr>
            </a:p>
            <a:p>
              <a:r>
                <a:rPr lang="ja-JP" altLang="en-US" sz="500" dirty="0">
                  <a:solidFill>
                    <a:srgbClr val="000000"/>
                  </a:solidFill>
                  <a:latin typeface="ＭＳ Ｐゴシック" pitchFamily="50" charset="-128"/>
                  <a:ea typeface="ＭＳ Ｐゴシック" pitchFamily="50" charset="-128"/>
                </a:rPr>
                <a:t>ブラック柄</a:t>
              </a:r>
            </a:p>
          </p:txBody>
        </p:sp>
        <p:cxnSp>
          <p:nvCxnSpPr>
            <p:cNvPr id="314" name="直線コネクタ 313"/>
            <p:cNvCxnSpPr>
              <a:cxnSpLocks/>
            </p:cNvCxnSpPr>
            <p:nvPr/>
          </p:nvCxnSpPr>
          <p:spPr>
            <a:xfrm>
              <a:off x="7990120" y="2929604"/>
              <a:ext cx="0" cy="1724345"/>
            </a:xfrm>
            <a:prstGeom prst="line">
              <a:avLst/>
            </a:prstGeom>
            <a:ln>
              <a:solidFill>
                <a:srgbClr val="5F5F5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5" name="正方形/長方形 314"/>
            <p:cNvSpPr/>
            <p:nvPr/>
          </p:nvSpPr>
          <p:spPr>
            <a:xfrm>
              <a:off x="9058717" y="4152606"/>
              <a:ext cx="391238" cy="15388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ja-JP" altLang="en-US" sz="500" dirty="0" err="1">
                  <a:solidFill>
                    <a:srgbClr val="000000"/>
                  </a:solidFill>
                  <a:latin typeface="ＭＳ Ｐゴシック" pitchFamily="50" charset="-128"/>
                  <a:ea typeface="ＭＳ Ｐゴシック" pitchFamily="50" charset="-128"/>
                </a:rPr>
                <a:t>しっ</a:t>
              </a:r>
              <a:r>
                <a:rPr lang="ja-JP" altLang="en-US" sz="500" dirty="0">
                  <a:solidFill>
                    <a:srgbClr val="000000"/>
                  </a:solidFill>
                  <a:latin typeface="ＭＳ Ｐゴシック" pitchFamily="50" charset="-128"/>
                  <a:ea typeface="ＭＳ Ｐゴシック" pitchFamily="50" charset="-128"/>
                </a:rPr>
                <a:t>くい</a:t>
              </a:r>
              <a:endParaRPr lang="en-US" altLang="ja-JP" sz="500" dirty="0">
                <a:solidFill>
                  <a:srgbClr val="000000"/>
                </a:solidFill>
                <a:latin typeface="ＭＳ Ｐゴシック" pitchFamily="50" charset="-128"/>
                <a:ea typeface="ＭＳ Ｐゴシック" pitchFamily="50" charset="-128"/>
              </a:endParaRPr>
            </a:p>
            <a:p>
              <a:r>
                <a:rPr lang="ja-JP" altLang="en-US" sz="500" dirty="0">
                  <a:solidFill>
                    <a:srgbClr val="000000"/>
                  </a:solidFill>
                  <a:latin typeface="ＭＳ Ｐゴシック" pitchFamily="50" charset="-128"/>
                  <a:ea typeface="ＭＳ Ｐゴシック" pitchFamily="50" charset="-128"/>
                </a:rPr>
                <a:t>ホワイト柄</a:t>
              </a:r>
            </a:p>
          </p:txBody>
        </p:sp>
        <p:sp>
          <p:nvSpPr>
            <p:cNvPr id="32" name="正方形/長方形 31">
              <a:extLst>
                <a:ext uri="{FF2B5EF4-FFF2-40B4-BE49-F238E27FC236}">
                  <a16:creationId xmlns:a16="http://schemas.microsoft.com/office/drawing/2014/main" id="{C1B26919-7D11-F6F4-EAFD-C1A56E7E3B3C}"/>
                </a:ext>
              </a:extLst>
            </p:cNvPr>
            <p:cNvSpPr/>
            <p:nvPr/>
          </p:nvSpPr>
          <p:spPr>
            <a:xfrm>
              <a:off x="9408182" y="3692552"/>
              <a:ext cx="308794" cy="15388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ja-JP" altLang="en-US" sz="500" dirty="0">
                  <a:solidFill>
                    <a:srgbClr val="000000"/>
                  </a:solidFill>
                  <a:latin typeface="ＭＳ Ｐゴシック" pitchFamily="50" charset="-128"/>
                </a:rPr>
                <a:t>ｸﾞﾚｰｼﾞｭ</a:t>
              </a:r>
              <a:endParaRPr lang="en-US" altLang="ja-JP" sz="500" dirty="0">
                <a:solidFill>
                  <a:srgbClr val="000000"/>
                </a:solidFill>
                <a:latin typeface="ＭＳ Ｐゴシック" pitchFamily="50" charset="-128"/>
              </a:endParaRPr>
            </a:p>
            <a:p>
              <a:r>
                <a:rPr lang="ja-JP" altLang="en-US" sz="500" dirty="0">
                  <a:solidFill>
                    <a:srgbClr val="000000"/>
                  </a:solidFill>
                  <a:latin typeface="ＭＳ Ｐゴシック" pitchFamily="50" charset="-128"/>
                </a:rPr>
                <a:t>ﾋｯｺﾘｰ柄</a:t>
              </a:r>
            </a:p>
          </p:txBody>
        </p:sp>
        <p:pic>
          <p:nvPicPr>
            <p:cNvPr id="30" name="Picture 2">
              <a:extLst>
                <a:ext uri="{FF2B5EF4-FFF2-40B4-BE49-F238E27FC236}">
                  <a16:creationId xmlns:a16="http://schemas.microsoft.com/office/drawing/2014/main" id="{4A834E04-BE5E-0DDD-4C43-A13B050CDAA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045481" y="3886200"/>
              <a:ext cx="679815" cy="2820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5ECB6596-9E85-AFAA-FEB3-C96EAF7EC97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4936" b="-2"/>
            <a:stretch/>
          </p:blipFill>
          <p:spPr bwMode="auto">
            <a:xfrm>
              <a:off x="9402494" y="3423108"/>
              <a:ext cx="272448" cy="2654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48" name="グループ化 247">
            <a:extLst>
              <a:ext uri="{FF2B5EF4-FFF2-40B4-BE49-F238E27FC236}">
                <a16:creationId xmlns:a16="http://schemas.microsoft.com/office/drawing/2014/main" id="{67960486-C3D6-23C2-A2BC-B0C0EFF64949}"/>
              </a:ext>
            </a:extLst>
          </p:cNvPr>
          <p:cNvGrpSpPr/>
          <p:nvPr/>
        </p:nvGrpSpPr>
        <p:grpSpPr>
          <a:xfrm>
            <a:off x="158749" y="4726675"/>
            <a:ext cx="4773600" cy="1944000"/>
            <a:chOff x="158749" y="4726675"/>
            <a:chExt cx="4773600" cy="1944000"/>
          </a:xfrm>
        </p:grpSpPr>
        <p:sp>
          <p:nvSpPr>
            <p:cNvPr id="39" name="Rectangle 14"/>
            <p:cNvSpPr>
              <a:spLocks noChangeArrowheads="1"/>
            </p:cNvSpPr>
            <p:nvPr/>
          </p:nvSpPr>
          <p:spPr bwMode="auto">
            <a:xfrm>
              <a:off x="158749" y="4726675"/>
              <a:ext cx="4773600" cy="1944000"/>
            </a:xfrm>
            <a:prstGeom prst="rect">
              <a:avLst/>
            </a:prstGeom>
            <a:solidFill>
              <a:srgbClr val="FFFFE7"/>
            </a:solidFill>
            <a:ln w="6350">
              <a:solidFill>
                <a:srgbClr val="FFFFE7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ja-JP" altLang="en-US" sz="1200" dirty="0">
                <a:solidFill>
                  <a:srgbClr val="009999"/>
                </a:solidFill>
              </a:endParaRPr>
            </a:p>
          </p:txBody>
        </p:sp>
        <p:grpSp>
          <p:nvGrpSpPr>
            <p:cNvPr id="247" name="グループ化 246">
              <a:extLst>
                <a:ext uri="{FF2B5EF4-FFF2-40B4-BE49-F238E27FC236}">
                  <a16:creationId xmlns:a16="http://schemas.microsoft.com/office/drawing/2014/main" id="{C8FC4504-7F01-3601-36C1-E3E883CF4EF7}"/>
                </a:ext>
              </a:extLst>
            </p:cNvPr>
            <p:cNvGrpSpPr/>
            <p:nvPr/>
          </p:nvGrpSpPr>
          <p:grpSpPr>
            <a:xfrm>
              <a:off x="162108" y="4805219"/>
              <a:ext cx="4770241" cy="1823904"/>
              <a:chOff x="162108" y="4805219"/>
              <a:chExt cx="4770241" cy="1823904"/>
            </a:xfrm>
          </p:grpSpPr>
          <p:sp>
            <p:nvSpPr>
              <p:cNvPr id="40" name="正方形/長方形 39"/>
              <p:cNvSpPr/>
              <p:nvPr/>
            </p:nvSpPr>
            <p:spPr>
              <a:xfrm>
                <a:off x="1675277" y="5051427"/>
                <a:ext cx="2260613" cy="169277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r>
                  <a:rPr lang="ja-JP" altLang="en-US" sz="1100" dirty="0">
                    <a:solidFill>
                      <a:prstClr val="black"/>
                    </a:solidFill>
                  </a:rPr>
                  <a:t>独自の凹凸を施した防滑シート</a:t>
                </a:r>
              </a:p>
            </p:txBody>
          </p:sp>
          <p:sp>
            <p:nvSpPr>
              <p:cNvPr id="41" name="正方形/長方形 40"/>
              <p:cNvSpPr/>
              <p:nvPr/>
            </p:nvSpPr>
            <p:spPr>
              <a:xfrm>
                <a:off x="1675277" y="5278420"/>
                <a:ext cx="3183638" cy="246221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r>
                  <a:rPr lang="ja-JP" altLang="en-US" sz="800" dirty="0">
                    <a:solidFill>
                      <a:prstClr val="black"/>
                    </a:solidFill>
                  </a:rPr>
                  <a:t>すべりにくさに配慮した「防滑シート」を採用。</a:t>
                </a:r>
                <a:endParaRPr lang="en-US" altLang="ja-JP" sz="800" dirty="0">
                  <a:solidFill>
                    <a:prstClr val="black"/>
                  </a:solidFill>
                </a:endParaRPr>
              </a:p>
              <a:p>
                <a:r>
                  <a:rPr lang="ja-JP" altLang="en-US" sz="800" dirty="0">
                    <a:solidFill>
                      <a:prstClr val="black"/>
                    </a:solidFill>
                  </a:rPr>
                  <a:t>施工性に加え、安全性にも配慮しています。</a:t>
                </a:r>
              </a:p>
            </p:txBody>
          </p:sp>
          <p:sp>
            <p:nvSpPr>
              <p:cNvPr id="42" name="正方形/長方形 41"/>
              <p:cNvSpPr/>
              <p:nvPr/>
            </p:nvSpPr>
            <p:spPr>
              <a:xfrm>
                <a:off x="162108" y="4805219"/>
                <a:ext cx="4770241" cy="184702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ctr"/>
                <a:r>
                  <a:rPr lang="ja-JP" altLang="en-US" sz="1200" b="1" dirty="0">
                    <a:solidFill>
                      <a:srgbClr val="953735"/>
                    </a:solidFill>
                  </a:rPr>
                  <a:t>凹凸加工を施した防滑シートを採用</a:t>
                </a:r>
                <a:endParaRPr lang="en-US" altLang="ja-JP" sz="1200" b="1" dirty="0">
                  <a:solidFill>
                    <a:srgbClr val="953735"/>
                  </a:solidFill>
                </a:endParaRPr>
              </a:p>
            </p:txBody>
          </p:sp>
          <p:pic>
            <p:nvPicPr>
              <p:cNvPr id="43" name="Picture 8" descr="http://www2.panasonic.biz/es/sumai/gazou/bicon/CA171AHSK-PA0050001.jpg"/>
              <p:cNvPicPr>
                <a:picLocks noChangeAspect="1" noChangeArrowheads="1"/>
              </p:cNvPicPr>
              <p:nvPr/>
            </p:nvPicPr>
            <p:blipFill rotWithShape="1">
              <a:blip r:embed="rId4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359752" y="5074118"/>
                <a:ext cx="1164455" cy="14720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246" name="グループ化 245">
                <a:extLst>
                  <a:ext uri="{FF2B5EF4-FFF2-40B4-BE49-F238E27FC236}">
                    <a16:creationId xmlns:a16="http://schemas.microsoft.com/office/drawing/2014/main" id="{30C207BF-CB36-7750-B0A5-44B7732D856E}"/>
                  </a:ext>
                </a:extLst>
              </p:cNvPr>
              <p:cNvGrpSpPr/>
              <p:nvPr/>
            </p:nvGrpSpPr>
            <p:grpSpPr>
              <a:xfrm>
                <a:off x="1601179" y="5588820"/>
                <a:ext cx="3155138" cy="1040303"/>
                <a:chOff x="1601179" y="5588820"/>
                <a:chExt cx="3155138" cy="1040303"/>
              </a:xfrm>
            </p:grpSpPr>
            <p:sp>
              <p:nvSpPr>
                <p:cNvPr id="47" name="正方形/長方形 46"/>
                <p:cNvSpPr/>
                <p:nvPr/>
              </p:nvSpPr>
              <p:spPr>
                <a:xfrm>
                  <a:off x="3376574" y="6428251"/>
                  <a:ext cx="1379743" cy="92333"/>
                </a:xfrm>
                <a:prstGeom prst="rect">
                  <a:avLst/>
                </a:prstGeom>
              </p:spPr>
              <p:txBody>
                <a:bodyPr wrap="square" lIns="0" tIns="0" rIns="0" bIns="0">
                  <a:spAutoFit/>
                </a:bodyPr>
                <a:lstStyle/>
                <a:p>
                  <a:r>
                    <a:rPr lang="en-US" altLang="ja-JP" sz="600" dirty="0">
                      <a:solidFill>
                        <a:prstClr val="black"/>
                      </a:solidFill>
                    </a:rPr>
                    <a:t>※</a:t>
                  </a:r>
                  <a:r>
                    <a:rPr lang="ja-JP" altLang="en-US" sz="600" dirty="0">
                      <a:solidFill>
                        <a:prstClr val="black"/>
                      </a:solidFill>
                    </a:rPr>
                    <a:t>エンボス形状はイメージです。</a:t>
                  </a:r>
                </a:p>
              </p:txBody>
            </p:sp>
            <p:pic>
              <p:nvPicPr>
                <p:cNvPr id="235" name="図 234" descr="ロゴ が含まれている画像&#10;&#10;自動的に生成された説明">
                  <a:extLst>
                    <a:ext uri="{FF2B5EF4-FFF2-40B4-BE49-F238E27FC236}">
                      <a16:creationId xmlns:a16="http://schemas.microsoft.com/office/drawing/2014/main" id="{B22DAF84-8C59-654F-6511-2E933194941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9"/>
                <a:srcRect t="6067"/>
                <a:stretch/>
              </p:blipFill>
              <p:spPr>
                <a:xfrm>
                  <a:off x="3378699" y="5588820"/>
                  <a:ext cx="1376201" cy="822101"/>
                </a:xfrm>
                <a:prstGeom prst="rect">
                  <a:avLst/>
                </a:prstGeom>
              </p:spPr>
            </p:pic>
            <p:grpSp>
              <p:nvGrpSpPr>
                <p:cNvPr id="236" name="グループ化 235">
                  <a:extLst>
                    <a:ext uri="{FF2B5EF4-FFF2-40B4-BE49-F238E27FC236}">
                      <a16:creationId xmlns:a16="http://schemas.microsoft.com/office/drawing/2014/main" id="{649D3D5E-CA2A-2568-10E1-4BBED5EB38CA}"/>
                    </a:ext>
                  </a:extLst>
                </p:cNvPr>
                <p:cNvGrpSpPr/>
                <p:nvPr/>
              </p:nvGrpSpPr>
              <p:grpSpPr>
                <a:xfrm>
                  <a:off x="1601179" y="5588821"/>
                  <a:ext cx="1731986" cy="1040302"/>
                  <a:chOff x="1601179" y="5588821"/>
                  <a:chExt cx="1731986" cy="1040302"/>
                </a:xfrm>
              </p:grpSpPr>
              <p:pic>
                <p:nvPicPr>
                  <p:cNvPr id="237" name="図 236" descr="屋内, 座る, テーブル, 木製 が含まれている画像&#10;&#10;自動的に生成された説明">
                    <a:extLst>
                      <a:ext uri="{FF2B5EF4-FFF2-40B4-BE49-F238E27FC236}">
                        <a16:creationId xmlns:a16="http://schemas.microsoft.com/office/drawing/2014/main" id="{9562EE61-0CE6-E0D0-5606-D65412579BF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0"/>
                  <a:srcRect b="20385"/>
                  <a:stretch/>
                </p:blipFill>
                <p:spPr>
                  <a:xfrm>
                    <a:off x="1966336" y="5588821"/>
                    <a:ext cx="1366829" cy="682969"/>
                  </a:xfrm>
                  <a:prstGeom prst="rect">
                    <a:avLst/>
                  </a:prstGeom>
                </p:spPr>
              </p:pic>
              <p:sp>
                <p:nvSpPr>
                  <p:cNvPr id="239" name="正方形/長方形 238">
                    <a:extLst>
                      <a:ext uri="{FF2B5EF4-FFF2-40B4-BE49-F238E27FC236}">
                        <a16:creationId xmlns:a16="http://schemas.microsoft.com/office/drawing/2014/main" id="{3DB3FAE1-F2C3-6FC8-AF34-16506DEE6935}"/>
                      </a:ext>
                    </a:extLst>
                  </p:cNvPr>
                  <p:cNvSpPr/>
                  <p:nvPr/>
                </p:nvSpPr>
                <p:spPr>
                  <a:xfrm>
                    <a:off x="1689487" y="6114981"/>
                    <a:ext cx="648901" cy="92333"/>
                  </a:xfrm>
                  <a:prstGeom prst="rect">
                    <a:avLst/>
                  </a:prstGeom>
                </p:spPr>
                <p:txBody>
                  <a:bodyPr wrap="square" lIns="0" tIns="0" rIns="0" bIns="0">
                    <a:spAutoFit/>
                  </a:bodyPr>
                  <a:lstStyle/>
                  <a:p>
                    <a:r>
                      <a:rPr lang="ja-JP" altLang="en-US" sz="600" b="1" dirty="0">
                        <a:solidFill>
                          <a:prstClr val="black"/>
                        </a:solidFill>
                      </a:rPr>
                      <a:t>防滑シート仕上げ</a:t>
                    </a:r>
                  </a:p>
                </p:txBody>
              </p:sp>
              <p:sp>
                <p:nvSpPr>
                  <p:cNvPr id="240" name="正方形/長方形 239">
                    <a:extLst>
                      <a:ext uri="{FF2B5EF4-FFF2-40B4-BE49-F238E27FC236}">
                        <a16:creationId xmlns:a16="http://schemas.microsoft.com/office/drawing/2014/main" id="{C964B5F0-A011-94CE-E2E4-D92B4F1C1C14}"/>
                      </a:ext>
                    </a:extLst>
                  </p:cNvPr>
                  <p:cNvSpPr/>
                  <p:nvPr/>
                </p:nvSpPr>
                <p:spPr>
                  <a:xfrm>
                    <a:off x="1601179" y="6335991"/>
                    <a:ext cx="690941" cy="169277"/>
                  </a:xfrm>
                  <a:prstGeom prst="rect">
                    <a:avLst/>
                  </a:prstGeom>
                </p:spPr>
                <p:txBody>
                  <a:bodyPr wrap="square" lIns="0" tIns="0" rIns="0" bIns="0">
                    <a:spAutoFit/>
                  </a:bodyPr>
                  <a:lstStyle/>
                  <a:p>
                    <a:r>
                      <a:rPr lang="ja-JP" altLang="en-US" sz="600" b="1" dirty="0">
                        <a:solidFill>
                          <a:prstClr val="black"/>
                        </a:solidFill>
                      </a:rPr>
                      <a:t>すべり止め樹脂</a:t>
                    </a:r>
                    <a:endParaRPr lang="en-US" altLang="ja-JP" sz="600" b="1" dirty="0">
                      <a:solidFill>
                        <a:prstClr val="black"/>
                      </a:solidFill>
                    </a:endParaRPr>
                  </a:p>
                  <a:p>
                    <a:r>
                      <a:rPr lang="en-US" altLang="ja-JP" sz="500" b="1" dirty="0">
                        <a:solidFill>
                          <a:prstClr val="black"/>
                        </a:solidFill>
                      </a:rPr>
                      <a:t>※</a:t>
                    </a:r>
                    <a:r>
                      <a:rPr lang="ja-JP" altLang="en-US" sz="500" b="1" dirty="0">
                        <a:solidFill>
                          <a:prstClr val="black"/>
                        </a:solidFill>
                      </a:rPr>
                      <a:t>スリップレスタイプのみ</a:t>
                    </a:r>
                    <a:endParaRPr lang="ja-JP" altLang="en-US" sz="500" baseline="30000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41" name="正方形/長方形 240">
                    <a:extLst>
                      <a:ext uri="{FF2B5EF4-FFF2-40B4-BE49-F238E27FC236}">
                        <a16:creationId xmlns:a16="http://schemas.microsoft.com/office/drawing/2014/main" id="{E4C726CC-DFAC-C14E-BD08-E027C508D65A}"/>
                      </a:ext>
                    </a:extLst>
                  </p:cNvPr>
                  <p:cNvSpPr/>
                  <p:nvPr/>
                </p:nvSpPr>
                <p:spPr>
                  <a:xfrm>
                    <a:off x="2629538" y="6328272"/>
                    <a:ext cx="610801" cy="184666"/>
                  </a:xfrm>
                  <a:prstGeom prst="rect">
                    <a:avLst/>
                  </a:prstGeom>
                </p:spPr>
                <p:txBody>
                  <a:bodyPr wrap="square" lIns="0" tIns="0" rIns="0" bIns="0">
                    <a:spAutoFit/>
                  </a:bodyPr>
                  <a:lstStyle/>
                  <a:p>
                    <a:r>
                      <a:rPr lang="ja-JP" altLang="en-US" sz="600" b="1" dirty="0">
                        <a:solidFill>
                          <a:prstClr val="black"/>
                        </a:solidFill>
                      </a:rPr>
                      <a:t>安全性に配慮した</a:t>
                    </a:r>
                    <a:r>
                      <a:rPr lang="en-US" altLang="ja-JP" sz="600" b="1" dirty="0">
                        <a:solidFill>
                          <a:prstClr val="black"/>
                        </a:solidFill>
                      </a:rPr>
                      <a:t>R</a:t>
                    </a:r>
                    <a:r>
                      <a:rPr lang="ja-JP" altLang="en-US" sz="600" b="1" dirty="0">
                        <a:solidFill>
                          <a:prstClr val="black"/>
                        </a:solidFill>
                      </a:rPr>
                      <a:t>面取り加工</a:t>
                    </a:r>
                  </a:p>
                </p:txBody>
              </p:sp>
              <p:cxnSp>
                <p:nvCxnSpPr>
                  <p:cNvPr id="242" name="直線コネクタ 241">
                    <a:extLst>
                      <a:ext uri="{FF2B5EF4-FFF2-40B4-BE49-F238E27FC236}">
                        <a16:creationId xmlns:a16="http://schemas.microsoft.com/office/drawing/2014/main" id="{B8BA3BB8-8326-8004-BA89-A2A63CDD9C1A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1997869" y="5845969"/>
                    <a:ext cx="381000" cy="269012"/>
                  </a:xfrm>
                  <a:prstGeom prst="line">
                    <a:avLst/>
                  </a:prstGeom>
                  <a:ln w="63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3" name="直線コネクタ 242">
                    <a:extLst>
                      <a:ext uri="{FF2B5EF4-FFF2-40B4-BE49-F238E27FC236}">
                        <a16:creationId xmlns:a16="http://schemas.microsoft.com/office/drawing/2014/main" id="{D3F8FA57-22F9-105A-0A33-BA095414A786}"/>
                      </a:ext>
                    </a:extLst>
                  </p:cNvPr>
                  <p:cNvCxnSpPr>
                    <a:cxnSpLocks/>
                    <a:stCxn id="240" idx="3"/>
                  </p:cNvCxnSpPr>
                  <p:nvPr/>
                </p:nvCxnSpPr>
                <p:spPr>
                  <a:xfrm flipV="1">
                    <a:off x="2292120" y="6108700"/>
                    <a:ext cx="289155" cy="311930"/>
                  </a:xfrm>
                  <a:prstGeom prst="line">
                    <a:avLst/>
                  </a:prstGeom>
                  <a:ln w="63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4" name="直線コネクタ 243">
                    <a:extLst>
                      <a:ext uri="{FF2B5EF4-FFF2-40B4-BE49-F238E27FC236}">
                        <a16:creationId xmlns:a16="http://schemas.microsoft.com/office/drawing/2014/main" id="{30D1D207-CBD2-8B57-448C-A24EC7A19BCB}"/>
                      </a:ext>
                    </a:extLst>
                  </p:cNvPr>
                  <p:cNvCxnSpPr>
                    <a:cxnSpLocks/>
                    <a:stCxn id="241" idx="0"/>
                  </p:cNvCxnSpPr>
                  <p:nvPr/>
                </p:nvCxnSpPr>
                <p:spPr>
                  <a:xfrm flipH="1" flipV="1">
                    <a:off x="2882634" y="6114981"/>
                    <a:ext cx="52305" cy="213291"/>
                  </a:xfrm>
                  <a:prstGeom prst="line">
                    <a:avLst/>
                  </a:prstGeom>
                  <a:ln w="63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45" name="フリーフォーム: 図形 244">
                    <a:extLst>
                      <a:ext uri="{FF2B5EF4-FFF2-40B4-BE49-F238E27FC236}">
                        <a16:creationId xmlns:a16="http://schemas.microsoft.com/office/drawing/2014/main" id="{361B513A-058E-8D87-22C1-6FDFD789B15F}"/>
                      </a:ext>
                    </a:extLst>
                  </p:cNvPr>
                  <p:cNvSpPr/>
                  <p:nvPr/>
                </p:nvSpPr>
                <p:spPr>
                  <a:xfrm>
                    <a:off x="2619375" y="5638800"/>
                    <a:ext cx="711994" cy="664369"/>
                  </a:xfrm>
                  <a:custGeom>
                    <a:avLst/>
                    <a:gdLst>
                      <a:gd name="connsiteX0" fmla="*/ 0 w 716756"/>
                      <a:gd name="connsiteY0" fmla="*/ 457200 h 650081"/>
                      <a:gd name="connsiteX1" fmla="*/ 0 w 716756"/>
                      <a:gd name="connsiteY1" fmla="*/ 650081 h 650081"/>
                      <a:gd name="connsiteX2" fmla="*/ 716756 w 716756"/>
                      <a:gd name="connsiteY2" fmla="*/ 147637 h 650081"/>
                      <a:gd name="connsiteX3" fmla="*/ 716756 w 716756"/>
                      <a:gd name="connsiteY3" fmla="*/ 0 h 650081"/>
                      <a:gd name="connsiteX4" fmla="*/ 0 w 716756"/>
                      <a:gd name="connsiteY4" fmla="*/ 457200 h 650081"/>
                      <a:gd name="connsiteX0" fmla="*/ 0 w 716756"/>
                      <a:gd name="connsiteY0" fmla="*/ 471488 h 664369"/>
                      <a:gd name="connsiteX1" fmla="*/ 0 w 716756"/>
                      <a:gd name="connsiteY1" fmla="*/ 664369 h 664369"/>
                      <a:gd name="connsiteX2" fmla="*/ 716756 w 716756"/>
                      <a:gd name="connsiteY2" fmla="*/ 161925 h 664369"/>
                      <a:gd name="connsiteX3" fmla="*/ 711994 w 716756"/>
                      <a:gd name="connsiteY3" fmla="*/ 0 h 664369"/>
                      <a:gd name="connsiteX4" fmla="*/ 0 w 716756"/>
                      <a:gd name="connsiteY4" fmla="*/ 471488 h 664369"/>
                      <a:gd name="connsiteX0" fmla="*/ 0 w 711994"/>
                      <a:gd name="connsiteY0" fmla="*/ 471488 h 664369"/>
                      <a:gd name="connsiteX1" fmla="*/ 0 w 711994"/>
                      <a:gd name="connsiteY1" fmla="*/ 664369 h 664369"/>
                      <a:gd name="connsiteX2" fmla="*/ 709612 w 711994"/>
                      <a:gd name="connsiteY2" fmla="*/ 161925 h 664369"/>
                      <a:gd name="connsiteX3" fmla="*/ 711994 w 711994"/>
                      <a:gd name="connsiteY3" fmla="*/ 0 h 664369"/>
                      <a:gd name="connsiteX4" fmla="*/ 0 w 711994"/>
                      <a:gd name="connsiteY4" fmla="*/ 471488 h 664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1994" h="664369">
                        <a:moveTo>
                          <a:pt x="0" y="471488"/>
                        </a:moveTo>
                        <a:lnTo>
                          <a:pt x="0" y="664369"/>
                        </a:lnTo>
                        <a:lnTo>
                          <a:pt x="709612" y="161925"/>
                        </a:lnTo>
                        <a:lnTo>
                          <a:pt x="711994" y="0"/>
                        </a:lnTo>
                        <a:lnTo>
                          <a:pt x="0" y="471488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prstDash val="sysDash"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5" name="正方形/長方形 4">
                    <a:extLst>
                      <a:ext uri="{FF2B5EF4-FFF2-40B4-BE49-F238E27FC236}">
                        <a16:creationId xmlns:a16="http://schemas.microsoft.com/office/drawing/2014/main" id="{BA263EBA-0076-7CC3-3BD2-06A3DE59F4A7}"/>
                      </a:ext>
                    </a:extLst>
                  </p:cNvPr>
                  <p:cNvSpPr/>
                  <p:nvPr/>
                </p:nvSpPr>
                <p:spPr>
                  <a:xfrm>
                    <a:off x="1638300" y="6567568"/>
                    <a:ext cx="819150" cy="61555"/>
                  </a:xfrm>
                  <a:prstGeom prst="rect">
                    <a:avLst/>
                  </a:prstGeom>
                </p:spPr>
                <p:txBody>
                  <a:bodyPr wrap="square" lIns="0" tIns="0" rIns="0" bIns="0">
                    <a:spAutoFit/>
                  </a:bodyPr>
                  <a:lstStyle/>
                  <a:p>
                    <a:endParaRPr lang="ja-JP" altLang="en-US" sz="600" b="1" baseline="30000" dirty="0">
                      <a:solidFill>
                        <a:prstClr val="black"/>
                      </a:solidFill>
                    </a:endParaRPr>
                  </a:p>
                </p:txBody>
              </p:sp>
            </p:grpSp>
          </p:grpSp>
        </p:grpSp>
      </p:grpSp>
    </p:spTree>
    <p:extLst>
      <p:ext uri="{BB962C8B-B14F-4D97-AF65-F5344CB8AC3E}">
        <p14:creationId xmlns:p14="http://schemas.microsoft.com/office/powerpoint/2010/main" val="26385468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2" descr="http://www2.panasonic.biz/es/sumai/gazou/bicon/CA191AHSK-PA005005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86305" y="693222"/>
            <a:ext cx="4752000" cy="3960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1747677" y="119092"/>
            <a:ext cx="6542088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ja-JP" altLang="en-US" sz="1100" b="1" dirty="0">
                <a:solidFill>
                  <a:prstClr val="white"/>
                </a:solidFill>
                <a:latin typeface="ＭＳ Ｐゴシック" charset="-128"/>
              </a:rPr>
              <a:t>システム階段　ベリティス　スタンダードタイプ</a:t>
            </a:r>
          </a:p>
        </p:txBody>
      </p:sp>
      <p:sp>
        <p:nvSpPr>
          <p:cNvPr id="14" name="Rectangle 14"/>
          <p:cNvSpPr>
            <a:spLocks noChangeArrowheads="1"/>
          </p:cNvSpPr>
          <p:nvPr/>
        </p:nvSpPr>
        <p:spPr bwMode="auto">
          <a:xfrm>
            <a:off x="3105208" y="4529060"/>
            <a:ext cx="1763713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500" dirty="0">
                <a:solidFill>
                  <a:schemeClr val="bg1"/>
                </a:solidFill>
                <a:latin typeface="ＭＳ Ｐゴシック" pitchFamily="50" charset="-128"/>
              </a:rPr>
              <a:t>※</a:t>
            </a:r>
            <a:r>
              <a:rPr lang="ja-JP" altLang="en-US" sz="500" dirty="0">
                <a:solidFill>
                  <a:schemeClr val="bg1"/>
                </a:solidFill>
                <a:latin typeface="ＭＳ Ｐゴシック" pitchFamily="50" charset="-128"/>
              </a:rPr>
              <a:t>イメージ写真のため、実際の仕様とは異なる場合がございます。</a:t>
            </a:r>
            <a:endParaRPr lang="ja-JP" altLang="en-US" sz="500" dirty="0">
              <a:solidFill>
                <a:schemeClr val="bg1"/>
              </a:solidFill>
              <a:latin typeface="Times New Roman"/>
            </a:endParaRPr>
          </a:p>
        </p:txBody>
      </p:sp>
      <p:sp>
        <p:nvSpPr>
          <p:cNvPr id="111" name="タイトル 110"/>
          <p:cNvSpPr>
            <a:spLocks noGrp="1"/>
          </p:cNvSpPr>
          <p:nvPr>
            <p:ph type="title" idx="4294967295"/>
          </p:nvPr>
        </p:nvSpPr>
        <p:spPr>
          <a:xfrm>
            <a:off x="-24614" y="-403855"/>
            <a:ext cx="1548821" cy="307777"/>
          </a:xfrm>
        </p:spPr>
        <p:txBody>
          <a:bodyPr wrap="none">
            <a:spAutoFit/>
          </a:bodyPr>
          <a:lstStyle/>
          <a:p>
            <a:r>
              <a:rPr kumimoji="1" lang="ja-JP" altLang="en-US" sz="1400" dirty="0"/>
              <a:t>スタンダードタイプ＋ストロング手すり</a:t>
            </a:r>
          </a:p>
        </p:txBody>
      </p:sp>
      <p:sp>
        <p:nvSpPr>
          <p:cNvPr id="333" name="Rectangle 14"/>
          <p:cNvSpPr>
            <a:spLocks noChangeArrowheads="1"/>
          </p:cNvSpPr>
          <p:nvPr/>
        </p:nvSpPr>
        <p:spPr bwMode="auto">
          <a:xfrm>
            <a:off x="4976862" y="4726675"/>
            <a:ext cx="4773600" cy="1944000"/>
          </a:xfrm>
          <a:prstGeom prst="rect">
            <a:avLst/>
          </a:prstGeom>
          <a:noFill/>
          <a:ln w="6350">
            <a:solidFill>
              <a:srgbClr val="4D4D4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ja-JP" altLang="en-US" sz="1200" dirty="0">
              <a:solidFill>
                <a:prstClr val="black"/>
              </a:solidFill>
            </a:endParaRPr>
          </a:p>
        </p:txBody>
      </p:sp>
      <p:sp>
        <p:nvSpPr>
          <p:cNvPr id="334" name="Rectangle 24"/>
          <p:cNvSpPr>
            <a:spLocks noChangeArrowheads="1"/>
          </p:cNvSpPr>
          <p:nvPr/>
        </p:nvSpPr>
        <p:spPr bwMode="auto">
          <a:xfrm>
            <a:off x="4976862" y="4726677"/>
            <a:ext cx="4773600" cy="126767"/>
          </a:xfrm>
          <a:prstGeom prst="rect">
            <a:avLst/>
          </a:prstGeom>
          <a:solidFill>
            <a:srgbClr val="4D4D4D"/>
          </a:solidFill>
          <a:ln w="6350">
            <a:solidFill>
              <a:srgbClr val="4D4D4D"/>
            </a:solidFill>
            <a:miter lim="800000"/>
            <a:headEnd/>
            <a:tailEnd/>
          </a:ln>
          <a:effectLst/>
        </p:spPr>
        <p:txBody>
          <a:bodyPr wrap="none" tIns="0" rIns="0" bIns="0" anchor="ctr"/>
          <a:lstStyle/>
          <a:p>
            <a:r>
              <a:rPr lang="ja-JP" altLang="en-US" sz="800" dirty="0">
                <a:solidFill>
                  <a:prstClr val="white"/>
                </a:solidFill>
                <a:latin typeface="ＭＳ Ｐゴシック"/>
              </a:rPr>
              <a:t>連続手すり　１５００</a:t>
            </a:r>
            <a:r>
              <a:rPr lang="en-US" altLang="ja-JP" sz="800" dirty="0">
                <a:solidFill>
                  <a:prstClr val="white"/>
                </a:solidFill>
                <a:latin typeface="ＭＳ Ｐゴシック"/>
              </a:rPr>
              <a:t>mm</a:t>
            </a:r>
            <a:r>
              <a:rPr lang="ja-JP" altLang="en-US" sz="800" dirty="0">
                <a:solidFill>
                  <a:prstClr val="white"/>
                </a:solidFill>
                <a:latin typeface="ＭＳ Ｐゴシック"/>
              </a:rPr>
              <a:t>ピッチタイプ　ストロング</a:t>
            </a:r>
            <a:endParaRPr lang="en-US" altLang="ja-JP" sz="800" dirty="0">
              <a:solidFill>
                <a:prstClr val="white"/>
              </a:solidFill>
              <a:latin typeface="ＭＳ Ｐゴシック"/>
            </a:endParaRPr>
          </a:p>
        </p:txBody>
      </p:sp>
      <p:pic>
        <p:nvPicPr>
          <p:cNvPr id="335" name="Picture 83" descr="http://www2.panasonic.biz/es/sumai/gazou/bicon/AC141AHAHCm1-PA0050019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50851" y="4933886"/>
            <a:ext cx="766636" cy="1641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6" name="Picture 85" descr="http://www2.panasonic.biz/es/sumai/gazou/bicon/CA141AHST-PA0053023_0002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82998" y="4933886"/>
            <a:ext cx="764293" cy="655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" name="Picture 8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76364" y="5784117"/>
            <a:ext cx="766889" cy="787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" name="正方形/長方形 337"/>
          <p:cNvSpPr/>
          <p:nvPr/>
        </p:nvSpPr>
        <p:spPr>
          <a:xfrm>
            <a:off x="6704414" y="4933886"/>
            <a:ext cx="608098" cy="6463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ja-JP" altLang="en-US" sz="600" dirty="0">
                <a:solidFill>
                  <a:prstClr val="black"/>
                </a:solidFill>
                <a:latin typeface="ＭＳ Ｐゴシック"/>
              </a:rPr>
              <a:t>滑り性にも</a:t>
            </a:r>
            <a:endParaRPr lang="en-US" altLang="ja-JP" sz="600" dirty="0">
              <a:solidFill>
                <a:prstClr val="black"/>
              </a:solidFill>
              <a:latin typeface="ＭＳ Ｐゴシック"/>
            </a:endParaRPr>
          </a:p>
          <a:p>
            <a:r>
              <a:rPr lang="ja-JP" altLang="en-US" sz="600" dirty="0">
                <a:solidFill>
                  <a:prstClr val="black"/>
                </a:solidFill>
                <a:latin typeface="ＭＳ Ｐゴシック"/>
              </a:rPr>
              <a:t>考慮した</a:t>
            </a:r>
            <a:endParaRPr lang="en-US" altLang="ja-JP" sz="600" dirty="0">
              <a:solidFill>
                <a:prstClr val="black"/>
              </a:solidFill>
              <a:latin typeface="ＭＳ Ｐゴシック"/>
            </a:endParaRPr>
          </a:p>
          <a:p>
            <a:r>
              <a:rPr lang="ja-JP" altLang="en-US" sz="600" dirty="0">
                <a:solidFill>
                  <a:prstClr val="black"/>
                </a:solidFill>
                <a:latin typeface="ＭＳ Ｐゴシック"/>
              </a:rPr>
              <a:t>シート仕上げ。</a:t>
            </a:r>
            <a:endParaRPr lang="en-US" altLang="ja-JP" sz="600" dirty="0">
              <a:solidFill>
                <a:prstClr val="black"/>
              </a:solidFill>
              <a:latin typeface="ＭＳ Ｐゴシック"/>
            </a:endParaRPr>
          </a:p>
          <a:p>
            <a:r>
              <a:rPr lang="ja-JP" altLang="en-US" sz="600" dirty="0">
                <a:solidFill>
                  <a:prstClr val="black"/>
                </a:solidFill>
                <a:latin typeface="ＭＳ Ｐゴシック"/>
              </a:rPr>
              <a:t>耐汚染性にも</a:t>
            </a:r>
            <a:endParaRPr lang="en-US" altLang="ja-JP" sz="600" dirty="0">
              <a:solidFill>
                <a:prstClr val="black"/>
              </a:solidFill>
              <a:latin typeface="ＭＳ Ｐゴシック"/>
            </a:endParaRPr>
          </a:p>
          <a:p>
            <a:r>
              <a:rPr lang="ja-JP" altLang="en-US" sz="600" dirty="0">
                <a:solidFill>
                  <a:prstClr val="black"/>
                </a:solidFill>
                <a:latin typeface="ＭＳ Ｐゴシック"/>
              </a:rPr>
              <a:t>すぐれているので</a:t>
            </a:r>
            <a:endParaRPr lang="en-US" altLang="ja-JP" sz="600" dirty="0">
              <a:solidFill>
                <a:prstClr val="black"/>
              </a:solidFill>
              <a:latin typeface="ＭＳ Ｐゴシック"/>
            </a:endParaRPr>
          </a:p>
          <a:p>
            <a:r>
              <a:rPr lang="ja-JP" altLang="en-US" sz="600" dirty="0">
                <a:solidFill>
                  <a:prstClr val="black"/>
                </a:solidFill>
                <a:latin typeface="ＭＳ Ｐゴシック"/>
              </a:rPr>
              <a:t>お手入れが</a:t>
            </a:r>
            <a:endParaRPr lang="en-US" altLang="ja-JP" sz="600" dirty="0">
              <a:solidFill>
                <a:prstClr val="black"/>
              </a:solidFill>
              <a:latin typeface="ＭＳ Ｐゴシック"/>
            </a:endParaRPr>
          </a:p>
          <a:p>
            <a:r>
              <a:rPr lang="ja-JP" altLang="en-US" sz="600" dirty="0">
                <a:solidFill>
                  <a:prstClr val="black"/>
                </a:solidFill>
                <a:latin typeface="ＭＳ Ｐゴシック"/>
              </a:rPr>
              <a:t>ラクにできます。</a:t>
            </a:r>
          </a:p>
        </p:txBody>
      </p:sp>
      <p:pic>
        <p:nvPicPr>
          <p:cNvPr id="339" name="Picture 2" descr="365日おそうじラクラク宣言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2734" y="5315841"/>
            <a:ext cx="294557" cy="26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0" name="正方形/長方形 339"/>
          <p:cNvSpPr/>
          <p:nvPr/>
        </p:nvSpPr>
        <p:spPr>
          <a:xfrm>
            <a:off x="6704414" y="5784117"/>
            <a:ext cx="59364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ja-JP" altLang="en-US" sz="600" dirty="0">
                <a:solidFill>
                  <a:prstClr val="black"/>
                </a:solidFill>
                <a:latin typeface="ＭＳ Ｐゴシック"/>
              </a:rPr>
              <a:t>丸棒手すりは</a:t>
            </a:r>
            <a:endParaRPr lang="en-US" altLang="ja-JP" sz="600" dirty="0">
              <a:solidFill>
                <a:prstClr val="black"/>
              </a:solidFill>
              <a:latin typeface="ＭＳ Ｐゴシック"/>
            </a:endParaRPr>
          </a:p>
          <a:p>
            <a:r>
              <a:rPr lang="ja-JP" altLang="en-US" sz="600" dirty="0">
                <a:solidFill>
                  <a:prstClr val="black"/>
                </a:solidFill>
                <a:latin typeface="ＭＳ Ｐゴシック"/>
              </a:rPr>
              <a:t>高強度のアルミを採用。ブラケットの取り付け間隔は</a:t>
            </a:r>
            <a:endParaRPr lang="en-US" altLang="ja-JP" sz="600" dirty="0">
              <a:solidFill>
                <a:prstClr val="black"/>
              </a:solidFill>
              <a:latin typeface="ＭＳ Ｐゴシック"/>
            </a:endParaRPr>
          </a:p>
          <a:p>
            <a:r>
              <a:rPr lang="ja-JP" altLang="en-US" sz="600" dirty="0">
                <a:solidFill>
                  <a:prstClr val="black"/>
                </a:solidFill>
                <a:latin typeface="ＭＳ Ｐゴシック"/>
              </a:rPr>
              <a:t>最長</a:t>
            </a:r>
            <a:r>
              <a:rPr lang="en-US" altLang="ja-JP" sz="600" dirty="0">
                <a:solidFill>
                  <a:prstClr val="black"/>
                </a:solidFill>
                <a:latin typeface="ＭＳ Ｐゴシック"/>
              </a:rPr>
              <a:t>1500㎜</a:t>
            </a:r>
            <a:r>
              <a:rPr lang="ja-JP" altLang="en-US" sz="600" dirty="0">
                <a:solidFill>
                  <a:prstClr val="black"/>
                </a:solidFill>
                <a:latin typeface="ＭＳ Ｐゴシック"/>
              </a:rPr>
              <a:t>まで</a:t>
            </a:r>
            <a:endParaRPr lang="en-US" altLang="ja-JP" sz="600" dirty="0">
              <a:solidFill>
                <a:prstClr val="black"/>
              </a:solidFill>
              <a:latin typeface="ＭＳ Ｐゴシック"/>
            </a:endParaRPr>
          </a:p>
          <a:p>
            <a:r>
              <a:rPr lang="ja-JP" altLang="en-US" sz="600" dirty="0">
                <a:solidFill>
                  <a:prstClr val="black"/>
                </a:solidFill>
                <a:latin typeface="ＭＳ Ｐゴシック"/>
              </a:rPr>
              <a:t>可能。</a:t>
            </a:r>
            <a:endParaRPr lang="en-US" altLang="ja-JP" sz="600" dirty="0">
              <a:solidFill>
                <a:prstClr val="black"/>
              </a:solidFill>
              <a:latin typeface="ＭＳ Ｐゴシック"/>
            </a:endParaRPr>
          </a:p>
        </p:txBody>
      </p:sp>
      <p:sp>
        <p:nvSpPr>
          <p:cNvPr id="341" name="Text Box 49"/>
          <p:cNvSpPr txBox="1">
            <a:spLocks noChangeArrowheads="1"/>
          </p:cNvSpPr>
          <p:nvPr/>
        </p:nvSpPr>
        <p:spPr bwMode="auto">
          <a:xfrm>
            <a:off x="5120253" y="6480338"/>
            <a:ext cx="679698" cy="76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algn="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ja-JP" sz="500" dirty="0">
                <a:solidFill>
                  <a:srgbClr val="FFFFFF"/>
                </a:solidFill>
                <a:latin typeface="+mn-ea"/>
              </a:rPr>
              <a:t>※</a:t>
            </a:r>
            <a:r>
              <a:rPr lang="ja-JP" altLang="en-US" sz="500" dirty="0">
                <a:solidFill>
                  <a:srgbClr val="FFFFFF"/>
                </a:solidFill>
                <a:latin typeface="+mn-ea"/>
              </a:rPr>
              <a:t>イメージ写真</a:t>
            </a:r>
          </a:p>
        </p:txBody>
      </p:sp>
      <p:grpSp>
        <p:nvGrpSpPr>
          <p:cNvPr id="342" name="グループ化 341"/>
          <p:cNvGrpSpPr/>
          <p:nvPr/>
        </p:nvGrpSpPr>
        <p:grpSpPr>
          <a:xfrm>
            <a:off x="9227028" y="5098122"/>
            <a:ext cx="449019" cy="1481679"/>
            <a:chOff x="9203462" y="1018480"/>
            <a:chExt cx="449019" cy="1481679"/>
          </a:xfrm>
        </p:grpSpPr>
        <p:pic>
          <p:nvPicPr>
            <p:cNvPr id="365" name="Picture 67" descr="http://www2.panasonic.biz/es/sumai/gazou/bicon/CA141AHST-PA0053019.jpg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9206205" y="1018480"/>
              <a:ext cx="423999" cy="3608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6" name="Picture 69" descr="http://www2.panasonic.biz/es/sumai/gazou/bicon/CA141AHST-PA0053020.jpg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9203462" y="2054492"/>
              <a:ext cx="423999" cy="3721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7" name="Picture 71" descr="http://www2.panasonic.biz/es/sumai/gazou/bicon/CA141AHST-PA0053021.jpg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9206205" y="1530364"/>
              <a:ext cx="423998" cy="3730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8" name="Text Box 20"/>
            <p:cNvSpPr txBox="1">
              <a:spLocks noChangeArrowheads="1"/>
            </p:cNvSpPr>
            <p:nvPr/>
          </p:nvSpPr>
          <p:spPr bwMode="auto">
            <a:xfrm>
              <a:off x="9206205" y="1390329"/>
              <a:ext cx="446276" cy="769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defPPr>
                <a:defRPr lang="ja-JP"/>
              </a:defPPr>
              <a:lvl1pPr lvl="0" defTabSz="947738" fontAlgn="base">
                <a:spcBef>
                  <a:spcPct val="0"/>
                </a:spcBef>
                <a:spcAft>
                  <a:spcPct val="0"/>
                </a:spcAft>
                <a:defRPr sz="500" spc="-40">
                  <a:latin typeface="Arial" charset="0"/>
                  <a:ea typeface="ＭＳ Ｐゴシック" charset="-128"/>
                </a:defRPr>
              </a:lvl1pPr>
              <a:lvl2pPr marL="742950" indent="-285750" defTabSz="947738" eaLnBrk="0" hangingPunct="0">
                <a:defRPr sz="600">
                  <a:latin typeface="Arial" charset="0"/>
                  <a:ea typeface="ＭＳ Ｐゴシック" charset="-128"/>
                </a:defRPr>
              </a:lvl2pPr>
              <a:lvl3pPr marL="1143000" indent="-228600" defTabSz="947738" eaLnBrk="0" hangingPunct="0">
                <a:defRPr sz="600">
                  <a:latin typeface="Arial" charset="0"/>
                  <a:ea typeface="ＭＳ Ｐゴシック" charset="-128"/>
                </a:defRPr>
              </a:lvl3pPr>
              <a:lvl4pPr marL="1600200" indent="-228600" defTabSz="947738" eaLnBrk="0" hangingPunct="0">
                <a:defRPr sz="600">
                  <a:latin typeface="Arial" charset="0"/>
                  <a:ea typeface="ＭＳ Ｐゴシック" charset="-128"/>
                </a:defRPr>
              </a:lvl4pPr>
              <a:lvl5pPr marL="2057400" indent="-228600" defTabSz="947738" eaLnBrk="0" hangingPunct="0">
                <a:defRPr sz="600">
                  <a:latin typeface="Arial" charset="0"/>
                  <a:ea typeface="ＭＳ Ｐゴシック" charset="-128"/>
                </a:defRPr>
              </a:lvl5pPr>
              <a:lvl6pPr marL="25146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sz="600">
                  <a:latin typeface="Arial" charset="0"/>
                  <a:ea typeface="ＭＳ Ｐゴシック" charset="-128"/>
                </a:defRPr>
              </a:lvl6pPr>
              <a:lvl7pPr marL="29718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sz="600">
                  <a:latin typeface="Arial" charset="0"/>
                  <a:ea typeface="ＭＳ Ｐゴシック" charset="-128"/>
                </a:defRPr>
              </a:lvl7pPr>
              <a:lvl8pPr marL="34290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sz="600">
                  <a:latin typeface="Arial" charset="0"/>
                  <a:ea typeface="ＭＳ Ｐゴシック" charset="-128"/>
                </a:defRPr>
              </a:lvl8pPr>
              <a:lvl9pPr marL="38862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sz="600"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ja-JP" altLang="en-US" dirty="0"/>
                <a:t>サテンシルバー色</a:t>
              </a:r>
            </a:p>
          </p:txBody>
        </p:sp>
        <p:sp>
          <p:nvSpPr>
            <p:cNvPr id="369" name="Text Box 20"/>
            <p:cNvSpPr txBox="1">
              <a:spLocks noChangeArrowheads="1"/>
            </p:cNvSpPr>
            <p:nvPr/>
          </p:nvSpPr>
          <p:spPr bwMode="auto">
            <a:xfrm>
              <a:off x="9211597" y="1908245"/>
              <a:ext cx="380417" cy="769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ja-JP" altLang="en-US" sz="500" kern="0" dirty="0">
                  <a:solidFill>
                    <a:srgbClr val="000000"/>
                  </a:solidFill>
                  <a:latin typeface="ＭＳ Ｐゴシック" charset="-128"/>
                </a:rPr>
                <a:t>オフブラック色</a:t>
              </a:r>
            </a:p>
          </p:txBody>
        </p:sp>
        <p:sp>
          <p:nvSpPr>
            <p:cNvPr id="370" name="Text Box 20"/>
            <p:cNvSpPr txBox="1">
              <a:spLocks noChangeArrowheads="1"/>
            </p:cNvSpPr>
            <p:nvPr/>
          </p:nvSpPr>
          <p:spPr bwMode="auto">
            <a:xfrm>
              <a:off x="9211597" y="2423215"/>
              <a:ext cx="279294" cy="769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ja-JP" altLang="en-US" sz="500" kern="0" dirty="0">
                  <a:solidFill>
                    <a:srgbClr val="000000"/>
                  </a:solidFill>
                  <a:latin typeface="ＭＳ Ｐゴシック" charset="-128"/>
                </a:rPr>
                <a:t>ホワイト色</a:t>
              </a:r>
            </a:p>
          </p:txBody>
        </p:sp>
      </p:grpSp>
      <p:pic>
        <p:nvPicPr>
          <p:cNvPr id="3" name="図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792" y="819991"/>
            <a:ext cx="1274123" cy="309922"/>
          </a:xfrm>
          <a:prstGeom prst="rect">
            <a:avLst/>
          </a:prstGeom>
        </p:spPr>
      </p:pic>
      <p:grpSp>
        <p:nvGrpSpPr>
          <p:cNvPr id="126" name="グループ化 125"/>
          <p:cNvGrpSpPr/>
          <p:nvPr/>
        </p:nvGrpSpPr>
        <p:grpSpPr>
          <a:xfrm>
            <a:off x="7396163" y="5047959"/>
            <a:ext cx="1752413" cy="1164657"/>
            <a:chOff x="7361178" y="946078"/>
            <a:chExt cx="1752413" cy="1164657"/>
          </a:xfrm>
        </p:grpSpPr>
        <p:pic>
          <p:nvPicPr>
            <p:cNvPr id="127" name="図 126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/>
            <a:stretch/>
          </p:blipFill>
          <p:spPr>
            <a:xfrm>
              <a:off x="7361346" y="946078"/>
              <a:ext cx="506981" cy="320400"/>
            </a:xfrm>
            <a:prstGeom prst="rect">
              <a:avLst/>
            </a:prstGeom>
          </p:spPr>
        </p:pic>
        <p:pic>
          <p:nvPicPr>
            <p:cNvPr id="128" name="Picture 2" descr="http://www2.panasonic.biz/es/sumai/gazou/bicon/CA152AHST-PA0050001.jpg"/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8588114" y="1727218"/>
              <a:ext cx="513991" cy="2866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9" name="Picture 43" descr="http://www2.panasonic.biz/es/sumai/gazou/bicon/CA141AHST-PA0053002.jpg"/>
            <p:cNvPicPr>
              <a:picLocks noChangeAspect="1" noChangeArrowheads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8583897" y="983084"/>
              <a:ext cx="513991" cy="2833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0" name="Picture 45" descr="http://www2.panasonic.biz/es/sumai/gazou/bicon/CA141AHST-PA0053001.jpg"/>
            <p:cNvPicPr>
              <a:picLocks noChangeAspect="1" noChangeArrowheads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361346" y="1359864"/>
              <a:ext cx="513991" cy="2868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1" name="Picture 51" descr="http://www2.panasonic.biz/es/sumai/gazou/bicon/CA141AHST-PA0053004.jpg"/>
            <p:cNvPicPr>
              <a:picLocks noChangeAspect="1" noChangeArrowheads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361178" y="1734875"/>
              <a:ext cx="513991" cy="2851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2" name="Picture 53" descr="http://www2.panasonic.biz/es/sumai/gazou/bicon/CA141AHST-PA0053005.jpg"/>
            <p:cNvPicPr>
              <a:picLocks noChangeAspect="1" noChangeArrowheads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980403" y="1734875"/>
              <a:ext cx="513991" cy="2851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3" name="Text Box 20"/>
            <p:cNvSpPr txBox="1">
              <a:spLocks noChangeArrowheads="1"/>
            </p:cNvSpPr>
            <p:nvPr/>
          </p:nvSpPr>
          <p:spPr bwMode="auto">
            <a:xfrm>
              <a:off x="7361178" y="2033791"/>
              <a:ext cx="262892" cy="769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lvl="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ja-JP" altLang="en-US" sz="5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メープル柄</a:t>
              </a:r>
              <a:endParaRPr kumimoji="1" lang="ja-JP" altLang="en-US" sz="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34" name="Text Box 20"/>
            <p:cNvSpPr txBox="1">
              <a:spLocks noChangeArrowheads="1"/>
            </p:cNvSpPr>
            <p:nvPr/>
          </p:nvSpPr>
          <p:spPr bwMode="auto">
            <a:xfrm>
              <a:off x="7361346" y="1282861"/>
              <a:ext cx="331822" cy="769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lvl="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ja-JP" altLang="en-US" sz="500" dirty="0">
                  <a:solidFill>
                    <a:prstClr val="black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オフブラック</a:t>
              </a:r>
              <a:r>
                <a:rPr lang="ja-JP" altLang="en-US" sz="5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柄</a:t>
              </a:r>
              <a:endParaRPr kumimoji="1" lang="ja-JP" altLang="en-US" sz="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35" name="Text Box 20"/>
            <p:cNvSpPr txBox="1">
              <a:spLocks noChangeArrowheads="1"/>
            </p:cNvSpPr>
            <p:nvPr/>
          </p:nvSpPr>
          <p:spPr bwMode="auto">
            <a:xfrm>
              <a:off x="7980403" y="2033791"/>
              <a:ext cx="403957" cy="769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lvl="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ja-JP" altLang="en-US" sz="5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ホワイトオーク柄</a:t>
              </a:r>
              <a:endParaRPr kumimoji="1" lang="ja-JP" altLang="en-US" sz="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36" name="Text Box 20"/>
            <p:cNvSpPr txBox="1">
              <a:spLocks noChangeArrowheads="1"/>
            </p:cNvSpPr>
            <p:nvPr/>
          </p:nvSpPr>
          <p:spPr bwMode="auto">
            <a:xfrm>
              <a:off x="8583897" y="1282861"/>
              <a:ext cx="392736" cy="769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lvl="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ja-JP" altLang="en-US" sz="5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ウォールナット柄</a:t>
              </a:r>
              <a:endParaRPr kumimoji="1" lang="ja-JP" altLang="en-US" sz="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37" name="Text Box 20"/>
            <p:cNvSpPr txBox="1">
              <a:spLocks noChangeArrowheads="1"/>
            </p:cNvSpPr>
            <p:nvPr/>
          </p:nvSpPr>
          <p:spPr bwMode="auto">
            <a:xfrm>
              <a:off x="7361346" y="1652290"/>
              <a:ext cx="242054" cy="769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lvl="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ja-JP" altLang="en-US" sz="5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チェリー柄</a:t>
              </a:r>
              <a:endParaRPr kumimoji="1" lang="ja-JP" altLang="en-US" sz="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38" name="Text Box 20"/>
            <p:cNvSpPr txBox="1">
              <a:spLocks noChangeArrowheads="1"/>
            </p:cNvSpPr>
            <p:nvPr/>
          </p:nvSpPr>
          <p:spPr bwMode="auto">
            <a:xfrm>
              <a:off x="8583897" y="1652290"/>
              <a:ext cx="370294" cy="769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lvl="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ja-JP" altLang="en-US" sz="5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イデアオーク柄</a:t>
              </a:r>
              <a:endParaRPr kumimoji="1" lang="ja-JP" altLang="en-US" sz="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39" name="Text Box 20"/>
            <p:cNvSpPr txBox="1">
              <a:spLocks noChangeArrowheads="1"/>
            </p:cNvSpPr>
            <p:nvPr/>
          </p:nvSpPr>
          <p:spPr bwMode="auto">
            <a:xfrm>
              <a:off x="8574460" y="2033328"/>
              <a:ext cx="436017" cy="7694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lIns="0" tIns="0" rIns="0" bIns="0">
              <a:spAutoFit/>
            </a:bodyPr>
            <a:lstStyle>
              <a:lvl1pPr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ja-JP" altLang="en-US" sz="500" dirty="0">
                  <a:solidFill>
                    <a:prstClr val="black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ホワイトアッシュ柄</a:t>
              </a:r>
              <a:endParaRPr lang="ja-JP" altLang="en-US" sz="500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pic>
          <p:nvPicPr>
            <p:cNvPr id="140" name="Picture 2" descr="http://www2.panasonic.biz/es/sumai/gazou/bicon/CA171AHST-PA0050003.jpg"/>
            <p:cNvPicPr>
              <a:picLocks noChangeAspect="1" noChangeArrowheads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964672" y="986571"/>
              <a:ext cx="513035" cy="2799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1" name="Text Box 20"/>
            <p:cNvSpPr txBox="1">
              <a:spLocks noChangeArrowheads="1"/>
            </p:cNvSpPr>
            <p:nvPr/>
          </p:nvSpPr>
          <p:spPr bwMode="auto">
            <a:xfrm>
              <a:off x="7964672" y="1282861"/>
              <a:ext cx="472565" cy="769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lvl="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ja-JP" altLang="en-US" sz="500" spc="-4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ソフトウォールナット柄</a:t>
              </a:r>
              <a:endParaRPr kumimoji="1" lang="ja-JP" altLang="en-US" sz="500" b="0" i="0" u="none" strike="noStrike" kern="0" cap="none" spc="-4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42" name="Text Box 20"/>
            <p:cNvSpPr txBox="1">
              <a:spLocks noChangeArrowheads="1"/>
            </p:cNvSpPr>
            <p:nvPr/>
          </p:nvSpPr>
          <p:spPr bwMode="auto">
            <a:xfrm>
              <a:off x="7964672" y="1652290"/>
              <a:ext cx="488916" cy="769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lvl="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ja-JP" altLang="en-US" sz="5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グレージュアッシュ柄</a:t>
              </a:r>
              <a:endParaRPr kumimoji="1" lang="ja-JP" altLang="en-US" sz="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pic>
          <p:nvPicPr>
            <p:cNvPr id="143" name="図 142"/>
            <p:cNvPicPr>
              <a:picLocks noChangeAspect="1"/>
            </p:cNvPicPr>
            <p:nvPr/>
          </p:nvPicPr>
          <p:blipFill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572953" y="1318769"/>
              <a:ext cx="540638" cy="304926"/>
            </a:xfrm>
            <a:prstGeom prst="rect">
              <a:avLst/>
            </a:prstGeom>
          </p:spPr>
        </p:pic>
        <p:pic>
          <p:nvPicPr>
            <p:cNvPr id="144" name="図 143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928409" y="1339711"/>
              <a:ext cx="559401" cy="326005"/>
            </a:xfrm>
            <a:prstGeom prst="rect">
              <a:avLst/>
            </a:prstGeom>
          </p:spPr>
        </p:pic>
      </p:grpSp>
      <p:sp>
        <p:nvSpPr>
          <p:cNvPr id="145" name="Text Box 20"/>
          <p:cNvSpPr txBox="1">
            <a:spLocks noChangeArrowheads="1"/>
          </p:cNvSpPr>
          <p:nvPr/>
        </p:nvSpPr>
        <p:spPr bwMode="auto">
          <a:xfrm>
            <a:off x="7384752" y="4931344"/>
            <a:ext cx="285714" cy="9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947738" eaLnBrk="0" hangingPunct="0"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47738" eaLnBrk="0" hangingPunct="0"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47738" eaLnBrk="0" hangingPunct="0"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47738" eaLnBrk="0" hangingPunct="0"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47738" eaLnBrk="0" hangingPunct="0"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lvl="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ja-JP" altLang="en-US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charset="-128"/>
              </a:rPr>
              <a:t>■手すり</a:t>
            </a:r>
          </a:p>
        </p:txBody>
      </p: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46A6A025-CFA3-8702-4C44-2E033134F4F4}"/>
              </a:ext>
            </a:extLst>
          </p:cNvPr>
          <p:cNvGrpSpPr/>
          <p:nvPr/>
        </p:nvGrpSpPr>
        <p:grpSpPr>
          <a:xfrm>
            <a:off x="4996976" y="693222"/>
            <a:ext cx="4773600" cy="1774894"/>
            <a:chOff x="4996976" y="693222"/>
            <a:chExt cx="4773600" cy="1774894"/>
          </a:xfrm>
        </p:grpSpPr>
        <p:pic>
          <p:nvPicPr>
            <p:cNvPr id="152" name="Picture 4" descr="http://www2.panasonic.biz/es/sumai/gazou/bicon/DA111AH6SK011.jpg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72630" y="1496638"/>
              <a:ext cx="3251160" cy="6064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3" name="正方形/長方形 152"/>
            <p:cNvSpPr/>
            <p:nvPr/>
          </p:nvSpPr>
          <p:spPr>
            <a:xfrm>
              <a:off x="5380572" y="1104084"/>
              <a:ext cx="1701974" cy="15388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ja-JP" altLang="en-US" sz="1000" b="1" dirty="0">
                  <a:solidFill>
                    <a:srgbClr val="000000"/>
                  </a:solidFill>
                </a:rPr>
                <a:t>スタンダードタイプ</a:t>
              </a:r>
            </a:p>
          </p:txBody>
        </p:sp>
        <p:grpSp>
          <p:nvGrpSpPr>
            <p:cNvPr id="155" name="グループ化 154"/>
            <p:cNvGrpSpPr/>
            <p:nvPr/>
          </p:nvGrpSpPr>
          <p:grpSpPr>
            <a:xfrm>
              <a:off x="8072804" y="1200995"/>
              <a:ext cx="1586486" cy="1043057"/>
              <a:chOff x="8072804" y="1200995"/>
              <a:chExt cx="1586486" cy="1043057"/>
            </a:xfrm>
          </p:grpSpPr>
          <p:pic>
            <p:nvPicPr>
              <p:cNvPr id="156" name="Picture 2"/>
              <p:cNvPicPr>
                <a:picLocks noChangeAspect="1" noChangeArrowheads="1"/>
              </p:cNvPicPr>
              <p:nvPr/>
            </p:nvPicPr>
            <p:blipFill rotWithShape="1"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8449355" y="1539757"/>
                <a:ext cx="1209935" cy="7042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57" name="正方形/長方形 156"/>
              <p:cNvSpPr/>
              <p:nvPr/>
            </p:nvSpPr>
            <p:spPr>
              <a:xfrm>
                <a:off x="8267319" y="1200995"/>
                <a:ext cx="999141" cy="123111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r>
                  <a:rPr lang="ja-JP" altLang="en-US" sz="800" dirty="0">
                    <a:solidFill>
                      <a:prstClr val="black"/>
                    </a:solidFill>
                  </a:rPr>
                  <a:t>すべり止めＵ溝（２本）</a:t>
                </a:r>
              </a:p>
            </p:txBody>
          </p:sp>
          <p:sp>
            <p:nvSpPr>
              <p:cNvPr id="158" name="フリーフォーム 157"/>
              <p:cNvSpPr/>
              <p:nvPr/>
            </p:nvSpPr>
            <p:spPr>
              <a:xfrm>
                <a:off x="8737600" y="1543538"/>
                <a:ext cx="39077" cy="211016"/>
              </a:xfrm>
              <a:custGeom>
                <a:avLst/>
                <a:gdLst>
                  <a:gd name="connsiteX0" fmla="*/ 0 w 39077"/>
                  <a:gd name="connsiteY0" fmla="*/ 0 h 211016"/>
                  <a:gd name="connsiteX1" fmla="*/ 39077 w 39077"/>
                  <a:gd name="connsiteY1" fmla="*/ 211016 h 211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9077" h="211016">
                    <a:moveTo>
                      <a:pt x="0" y="0"/>
                    </a:moveTo>
                    <a:lnTo>
                      <a:pt x="39077" y="211016"/>
                    </a:lnTo>
                  </a:path>
                </a:pathLst>
              </a:custGeom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59" name="フリーフォーム 158"/>
              <p:cNvSpPr/>
              <p:nvPr/>
            </p:nvSpPr>
            <p:spPr>
              <a:xfrm>
                <a:off x="8072804" y="1362808"/>
                <a:ext cx="805961" cy="555380"/>
              </a:xfrm>
              <a:custGeom>
                <a:avLst/>
                <a:gdLst>
                  <a:gd name="connsiteX0" fmla="*/ 0 w 805961"/>
                  <a:gd name="connsiteY0" fmla="*/ 555380 h 555380"/>
                  <a:gd name="connsiteX1" fmla="*/ 203688 w 805961"/>
                  <a:gd name="connsiteY1" fmla="*/ 0 h 555380"/>
                  <a:gd name="connsiteX2" fmla="*/ 564173 w 805961"/>
                  <a:gd name="connsiteY2" fmla="*/ 0 h 555380"/>
                  <a:gd name="connsiteX3" fmla="*/ 805961 w 805961"/>
                  <a:gd name="connsiteY3" fmla="*/ 400050 h 555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5961" h="555380">
                    <a:moveTo>
                      <a:pt x="0" y="555380"/>
                    </a:moveTo>
                    <a:lnTo>
                      <a:pt x="203688" y="0"/>
                    </a:lnTo>
                    <a:lnTo>
                      <a:pt x="564173" y="0"/>
                    </a:lnTo>
                    <a:lnTo>
                      <a:pt x="805961" y="400050"/>
                    </a:lnTo>
                  </a:path>
                </a:pathLst>
              </a:custGeom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ja-JP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5" name="グループ化 4">
              <a:extLst>
                <a:ext uri="{FF2B5EF4-FFF2-40B4-BE49-F238E27FC236}">
                  <a16:creationId xmlns:a16="http://schemas.microsoft.com/office/drawing/2014/main" id="{CB252E73-EA33-40EF-7E92-2E884460FC74}"/>
                </a:ext>
              </a:extLst>
            </p:cNvPr>
            <p:cNvGrpSpPr/>
            <p:nvPr/>
          </p:nvGrpSpPr>
          <p:grpSpPr>
            <a:xfrm>
              <a:off x="4996976" y="693222"/>
              <a:ext cx="4773600" cy="1774894"/>
              <a:chOff x="152316" y="704609"/>
              <a:chExt cx="4767263" cy="1932231"/>
            </a:xfrm>
          </p:grpSpPr>
          <p:sp>
            <p:nvSpPr>
              <p:cNvPr id="7" name="Rectangle 14">
                <a:extLst>
                  <a:ext uri="{FF2B5EF4-FFF2-40B4-BE49-F238E27FC236}">
                    <a16:creationId xmlns:a16="http://schemas.microsoft.com/office/drawing/2014/main" id="{E22B8364-ABBD-A297-E96A-A4D9667B47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2316" y="704609"/>
                <a:ext cx="4767263" cy="1932231"/>
              </a:xfrm>
              <a:prstGeom prst="rect">
                <a:avLst/>
              </a:prstGeom>
              <a:noFill/>
              <a:ln w="6350">
                <a:solidFill>
                  <a:srgbClr val="4D4D4D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EAEAEA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ja-JP" altLang="en-US" sz="12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8" name="Rectangle 24">
                <a:extLst>
                  <a:ext uri="{FF2B5EF4-FFF2-40B4-BE49-F238E27FC236}">
                    <a16:creationId xmlns:a16="http://schemas.microsoft.com/office/drawing/2014/main" id="{2B0DD382-04B1-0C00-957E-88DBDA9D34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2316" y="704611"/>
                <a:ext cx="4767263" cy="126000"/>
              </a:xfrm>
              <a:prstGeom prst="rect">
                <a:avLst/>
              </a:prstGeom>
              <a:solidFill>
                <a:srgbClr val="4D4D4D"/>
              </a:solidFill>
              <a:ln w="6350">
                <a:solidFill>
                  <a:srgbClr val="4D4D4D"/>
                </a:solidFill>
                <a:miter lim="800000"/>
                <a:headEnd/>
                <a:tailEnd/>
              </a:ln>
              <a:effectLst/>
            </p:spPr>
            <p:txBody>
              <a:bodyPr wrap="none" tIns="0" rIns="0" bIns="0" anchor="ctr"/>
              <a:lstStyle/>
              <a:p>
                <a:r>
                  <a:rPr lang="ja-JP" altLang="en-US" sz="800" dirty="0">
                    <a:solidFill>
                      <a:prstClr val="white"/>
                    </a:solidFill>
                    <a:latin typeface="ＭＳ Ｐゴシック"/>
                  </a:rPr>
                  <a:t>踏み板　デザイン</a:t>
                </a:r>
                <a:endParaRPr lang="en-US" altLang="ja-JP" sz="800" dirty="0">
                  <a:solidFill>
                    <a:prstClr val="white"/>
                  </a:solidFill>
                  <a:latin typeface="ＭＳ Ｐゴシック"/>
                </a:endParaRPr>
              </a:p>
            </p:txBody>
          </p:sp>
        </p:grpSp>
      </p:grp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CC23DB44-5D78-BCF5-909D-8DB2D4834574}"/>
              </a:ext>
            </a:extLst>
          </p:cNvPr>
          <p:cNvGrpSpPr/>
          <p:nvPr/>
        </p:nvGrpSpPr>
        <p:grpSpPr>
          <a:xfrm>
            <a:off x="4988738" y="2503514"/>
            <a:ext cx="4773600" cy="2202828"/>
            <a:chOff x="4988738" y="2503514"/>
            <a:chExt cx="4773600" cy="2202828"/>
          </a:xfrm>
        </p:grpSpPr>
        <p:sp>
          <p:nvSpPr>
            <p:cNvPr id="6" name="正方形/長方形 5">
              <a:extLst>
                <a:ext uri="{FF2B5EF4-FFF2-40B4-BE49-F238E27FC236}">
                  <a16:creationId xmlns:a16="http://schemas.microsoft.com/office/drawing/2014/main" id="{F6F2BC86-8491-B3E5-0771-CDC77296BBD2}"/>
                </a:ext>
              </a:extLst>
            </p:cNvPr>
            <p:cNvSpPr/>
            <p:nvPr/>
          </p:nvSpPr>
          <p:spPr>
            <a:xfrm>
              <a:off x="5080133" y="2654366"/>
              <a:ext cx="3009795" cy="15388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ja-JP" altLang="en-US" sz="1000" b="1" dirty="0">
                  <a:solidFill>
                    <a:srgbClr val="000000"/>
                  </a:solidFill>
                </a:rPr>
                <a:t>インテリアに美しく調和する階段をご用意しています。</a:t>
              </a:r>
            </a:p>
          </p:txBody>
        </p:sp>
        <p:sp>
          <p:nvSpPr>
            <p:cNvPr id="82" name="Rectangle 14">
              <a:extLst>
                <a:ext uri="{FF2B5EF4-FFF2-40B4-BE49-F238E27FC236}">
                  <a16:creationId xmlns:a16="http://schemas.microsoft.com/office/drawing/2014/main" id="{BB2FD3C1-3626-E4AD-0259-30932E54A0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8738" y="2511946"/>
              <a:ext cx="4773600" cy="2194396"/>
            </a:xfrm>
            <a:prstGeom prst="rect">
              <a:avLst/>
            </a:prstGeom>
            <a:noFill/>
            <a:ln w="6350">
              <a:solidFill>
                <a:srgbClr val="4D4D4D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AEAEA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ja-JP" altLang="en-US" sz="1200" dirty="0">
                <a:solidFill>
                  <a:prstClr val="black"/>
                </a:solidFill>
              </a:endParaRPr>
            </a:p>
          </p:txBody>
        </p:sp>
        <p:sp>
          <p:nvSpPr>
            <p:cNvPr id="83" name="Rectangle 24">
              <a:extLst>
                <a:ext uri="{FF2B5EF4-FFF2-40B4-BE49-F238E27FC236}">
                  <a16:creationId xmlns:a16="http://schemas.microsoft.com/office/drawing/2014/main" id="{AECF5C3C-418E-58E4-9001-BF392247C6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8738" y="2503514"/>
              <a:ext cx="4773600" cy="126767"/>
            </a:xfrm>
            <a:prstGeom prst="rect">
              <a:avLst/>
            </a:prstGeom>
            <a:solidFill>
              <a:srgbClr val="4D4D4D"/>
            </a:solidFill>
            <a:ln w="6350">
              <a:solidFill>
                <a:srgbClr val="4D4D4D"/>
              </a:solidFill>
              <a:miter lim="800000"/>
              <a:headEnd/>
              <a:tailEnd/>
            </a:ln>
            <a:effectLst/>
          </p:spPr>
          <p:txBody>
            <a:bodyPr wrap="none" tIns="0" rIns="0" bIns="0" anchor="ctr"/>
            <a:lstStyle/>
            <a:p>
              <a:r>
                <a:rPr lang="ja-JP" altLang="en-US" sz="800" dirty="0">
                  <a:solidFill>
                    <a:prstClr val="white"/>
                  </a:solidFill>
                  <a:latin typeface="ＭＳ Ｐゴシック"/>
                </a:rPr>
                <a:t>カラーバリエーション</a:t>
              </a:r>
              <a:endParaRPr lang="en-US" altLang="ja-JP" sz="800" dirty="0">
                <a:solidFill>
                  <a:prstClr val="white"/>
                </a:solidFill>
                <a:latin typeface="ＭＳ Ｐゴシック"/>
              </a:endParaRPr>
            </a:p>
          </p:txBody>
        </p:sp>
        <p:sp>
          <p:nvSpPr>
            <p:cNvPr id="84" name="正方形/長方形 83">
              <a:extLst>
                <a:ext uri="{FF2B5EF4-FFF2-40B4-BE49-F238E27FC236}">
                  <a16:creationId xmlns:a16="http://schemas.microsoft.com/office/drawing/2014/main" id="{C24613FB-C636-B7DF-0BAB-663F7C856FC4}"/>
                </a:ext>
              </a:extLst>
            </p:cNvPr>
            <p:cNvSpPr/>
            <p:nvPr/>
          </p:nvSpPr>
          <p:spPr>
            <a:xfrm>
              <a:off x="5062310" y="2842053"/>
              <a:ext cx="712850" cy="12282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ja-JP" altLang="en-US" sz="800" b="1" dirty="0">
                  <a:solidFill>
                    <a:srgbClr val="000000"/>
                  </a:solidFill>
                </a:rPr>
                <a:t>■踏み板・上框</a:t>
              </a:r>
            </a:p>
          </p:txBody>
        </p:sp>
        <p:pic>
          <p:nvPicPr>
            <p:cNvPr id="85" name="図 84">
              <a:extLst>
                <a:ext uri="{FF2B5EF4-FFF2-40B4-BE49-F238E27FC236}">
                  <a16:creationId xmlns:a16="http://schemas.microsoft.com/office/drawing/2014/main" id="{212BCA4D-3AF3-7BC4-F180-704122E083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56285" y="3446808"/>
              <a:ext cx="671223" cy="284882"/>
            </a:xfrm>
            <a:prstGeom prst="rect">
              <a:avLst/>
            </a:prstGeom>
          </p:spPr>
        </p:pic>
        <p:pic>
          <p:nvPicPr>
            <p:cNvPr id="86" name="図 85">
              <a:extLst>
                <a:ext uri="{FF2B5EF4-FFF2-40B4-BE49-F238E27FC236}">
                  <a16:creationId xmlns:a16="http://schemas.microsoft.com/office/drawing/2014/main" id="{6550590F-07E7-6928-7072-9F5FA003EF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56286" y="2973069"/>
              <a:ext cx="677928" cy="288970"/>
            </a:xfrm>
            <a:prstGeom prst="rect">
              <a:avLst/>
            </a:prstGeom>
          </p:spPr>
        </p:pic>
        <p:pic>
          <p:nvPicPr>
            <p:cNvPr id="87" name="図 86">
              <a:extLst>
                <a:ext uri="{FF2B5EF4-FFF2-40B4-BE49-F238E27FC236}">
                  <a16:creationId xmlns:a16="http://schemas.microsoft.com/office/drawing/2014/main" id="{5CF0218D-6883-1EF5-F031-B32BA2D22F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768871" y="2972922"/>
              <a:ext cx="683589" cy="289117"/>
            </a:xfrm>
            <a:prstGeom prst="rect">
              <a:avLst/>
            </a:prstGeom>
          </p:spPr>
        </p:pic>
        <p:pic>
          <p:nvPicPr>
            <p:cNvPr id="88" name="図 87">
              <a:extLst>
                <a:ext uri="{FF2B5EF4-FFF2-40B4-BE49-F238E27FC236}">
                  <a16:creationId xmlns:a16="http://schemas.microsoft.com/office/drawing/2014/main" id="{0D0F08C7-0796-BD2B-31E8-2864E27FC8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209353" y="2975084"/>
              <a:ext cx="707667" cy="277984"/>
            </a:xfrm>
            <a:prstGeom prst="rect">
              <a:avLst/>
            </a:prstGeom>
          </p:spPr>
        </p:pic>
        <p:pic>
          <p:nvPicPr>
            <p:cNvPr id="89" name="図 88">
              <a:extLst>
                <a:ext uri="{FF2B5EF4-FFF2-40B4-BE49-F238E27FC236}">
                  <a16:creationId xmlns:a16="http://schemas.microsoft.com/office/drawing/2014/main" id="{A4D39A06-9B03-415A-8934-B4BE4F318F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492260" y="2968417"/>
              <a:ext cx="684374" cy="293622"/>
            </a:xfrm>
            <a:prstGeom prst="rect">
              <a:avLst/>
            </a:prstGeom>
          </p:spPr>
        </p:pic>
        <p:sp>
          <p:nvSpPr>
            <p:cNvPr id="90" name="Text Box 20">
              <a:extLst>
                <a:ext uri="{FF2B5EF4-FFF2-40B4-BE49-F238E27FC236}">
                  <a16:creationId xmlns:a16="http://schemas.microsoft.com/office/drawing/2014/main" id="{91ED90AF-C841-B858-ED5D-F7DFE51BB2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19671" y="3272733"/>
              <a:ext cx="297250" cy="780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ja-JP" altLang="en-US" dirty="0">
                  <a:solidFill>
                    <a:prstClr val="black"/>
                  </a:solidFill>
                </a:rPr>
                <a:t>メープル柄</a:t>
              </a:r>
              <a:endParaRPr lang="ja-JP" altLang="en-US" kern="0" dirty="0">
                <a:solidFill>
                  <a:srgbClr val="000000"/>
                </a:solidFill>
                <a:latin typeface="ＭＳ Ｐゴシック" charset="-128"/>
              </a:endParaRPr>
            </a:p>
          </p:txBody>
        </p:sp>
        <p:sp>
          <p:nvSpPr>
            <p:cNvPr id="91" name="Text Box 20">
              <a:extLst>
                <a:ext uri="{FF2B5EF4-FFF2-40B4-BE49-F238E27FC236}">
                  <a16:creationId xmlns:a16="http://schemas.microsoft.com/office/drawing/2014/main" id="{A4122D5C-87B7-55C2-8E14-1C5325387B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56285" y="3741165"/>
              <a:ext cx="458768" cy="780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ja-JP" altLang="en-US" dirty="0">
                  <a:solidFill>
                    <a:prstClr val="black"/>
                  </a:solidFill>
                </a:rPr>
                <a:t>ホワイトオーク柄</a:t>
              </a:r>
              <a:endParaRPr lang="ja-JP" altLang="en-US" kern="0" dirty="0">
                <a:solidFill>
                  <a:srgbClr val="000000"/>
                </a:solidFill>
                <a:latin typeface="ＭＳ Ｐゴシック" charset="-128"/>
              </a:endParaRPr>
            </a:p>
          </p:txBody>
        </p:sp>
        <p:sp>
          <p:nvSpPr>
            <p:cNvPr id="92" name="Text Box 20">
              <a:extLst>
                <a:ext uri="{FF2B5EF4-FFF2-40B4-BE49-F238E27FC236}">
                  <a16:creationId xmlns:a16="http://schemas.microsoft.com/office/drawing/2014/main" id="{62C36AB1-F42F-99C6-609A-064AF0D92AF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56285" y="3272733"/>
              <a:ext cx="457411" cy="780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ja-JP" altLang="en-US" dirty="0">
                  <a:solidFill>
                    <a:prstClr val="black"/>
                  </a:solidFill>
                </a:rPr>
                <a:t>ウォールナット柄</a:t>
              </a:r>
              <a:endParaRPr lang="ja-JP" altLang="en-US" kern="0" dirty="0">
                <a:solidFill>
                  <a:srgbClr val="000000"/>
                </a:solidFill>
                <a:latin typeface="ＭＳ Ｐゴシック" charset="-128"/>
              </a:endParaRPr>
            </a:p>
          </p:txBody>
        </p:sp>
        <p:pic>
          <p:nvPicPr>
            <p:cNvPr id="93" name="図 92">
              <a:extLst>
                <a:ext uri="{FF2B5EF4-FFF2-40B4-BE49-F238E27FC236}">
                  <a16:creationId xmlns:a16="http://schemas.microsoft.com/office/drawing/2014/main" id="{D6397416-6721-6E79-EC66-BE29B1316F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775527" y="3441777"/>
              <a:ext cx="680440" cy="289913"/>
            </a:xfrm>
            <a:prstGeom prst="rect">
              <a:avLst/>
            </a:prstGeom>
          </p:spPr>
        </p:pic>
        <p:pic>
          <p:nvPicPr>
            <p:cNvPr id="94" name="図 93">
              <a:extLst>
                <a:ext uri="{FF2B5EF4-FFF2-40B4-BE49-F238E27FC236}">
                  <a16:creationId xmlns:a16="http://schemas.microsoft.com/office/drawing/2014/main" id="{77B83136-DC54-FC4C-24CB-E7074AFE9D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500479" y="3441115"/>
              <a:ext cx="674775" cy="289913"/>
            </a:xfrm>
            <a:prstGeom prst="rect">
              <a:avLst/>
            </a:prstGeom>
          </p:spPr>
        </p:pic>
        <p:pic>
          <p:nvPicPr>
            <p:cNvPr id="95" name="図 94">
              <a:extLst>
                <a:ext uri="{FF2B5EF4-FFF2-40B4-BE49-F238E27FC236}">
                  <a16:creationId xmlns:a16="http://schemas.microsoft.com/office/drawing/2014/main" id="{F52F3E0D-AF62-7F54-E929-D9FC74FED4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483630" y="3881424"/>
              <a:ext cx="680440" cy="289913"/>
            </a:xfrm>
            <a:prstGeom prst="rect">
              <a:avLst/>
            </a:prstGeom>
          </p:spPr>
        </p:pic>
        <p:sp>
          <p:nvSpPr>
            <p:cNvPr id="96" name="Text Box 20">
              <a:extLst>
                <a:ext uri="{FF2B5EF4-FFF2-40B4-BE49-F238E27FC236}">
                  <a16:creationId xmlns:a16="http://schemas.microsoft.com/office/drawing/2014/main" id="{E88535EF-BF3C-D12E-213F-B1F56F4709E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75527" y="3755756"/>
              <a:ext cx="540212" cy="923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ja-JP" altLang="en-US" dirty="0">
                  <a:solidFill>
                    <a:prstClr val="black"/>
                  </a:solidFill>
                </a:rPr>
                <a:t>エイジドチーク柄</a:t>
              </a:r>
              <a:endParaRPr lang="ja-JP" altLang="en-US" kern="0" dirty="0">
                <a:solidFill>
                  <a:srgbClr val="000000"/>
                </a:solidFill>
                <a:latin typeface="ＭＳ Ｐゴシック" charset="-128"/>
              </a:endParaRPr>
            </a:p>
          </p:txBody>
        </p:sp>
        <p:sp>
          <p:nvSpPr>
            <p:cNvPr id="97" name="Text Box 20">
              <a:extLst>
                <a:ext uri="{FF2B5EF4-FFF2-40B4-BE49-F238E27FC236}">
                  <a16:creationId xmlns:a16="http://schemas.microsoft.com/office/drawing/2014/main" id="{7E0361D1-F2F8-FDB7-9655-172034F43B6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00479" y="3737649"/>
              <a:ext cx="666208" cy="923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ja-JP" altLang="en-US" spc="-30" dirty="0">
                  <a:solidFill>
                    <a:prstClr val="black"/>
                  </a:solidFill>
                </a:rPr>
                <a:t>エイジドチェスナット柄</a:t>
              </a:r>
              <a:endParaRPr lang="ja-JP" altLang="en-US" kern="0" spc="-30" dirty="0">
                <a:solidFill>
                  <a:srgbClr val="000000"/>
                </a:solidFill>
                <a:latin typeface="ＭＳ Ｐゴシック" charset="-128"/>
              </a:endParaRPr>
            </a:p>
          </p:txBody>
        </p:sp>
        <p:sp>
          <p:nvSpPr>
            <p:cNvPr id="98" name="Text Box 20">
              <a:extLst>
                <a:ext uri="{FF2B5EF4-FFF2-40B4-BE49-F238E27FC236}">
                  <a16:creationId xmlns:a16="http://schemas.microsoft.com/office/drawing/2014/main" id="{D95B55AF-CE04-F992-B6AF-071140A0103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68870" y="3272733"/>
              <a:ext cx="285034" cy="780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ja-JP" altLang="en-US" dirty="0">
                  <a:solidFill>
                    <a:prstClr val="black"/>
                  </a:solidFill>
                </a:rPr>
                <a:t>チェリー柄</a:t>
              </a:r>
              <a:endParaRPr lang="ja-JP" altLang="en-US" kern="0" dirty="0">
                <a:solidFill>
                  <a:srgbClr val="000000"/>
                </a:solidFill>
                <a:latin typeface="ＭＳ Ｐゴシック" charset="-128"/>
              </a:endParaRPr>
            </a:p>
          </p:txBody>
        </p:sp>
        <p:pic>
          <p:nvPicPr>
            <p:cNvPr id="99" name="図 98">
              <a:extLst>
                <a:ext uri="{FF2B5EF4-FFF2-40B4-BE49-F238E27FC236}">
                  <a16:creationId xmlns:a16="http://schemas.microsoft.com/office/drawing/2014/main" id="{99A4FD54-ECB8-96A7-CE43-73E24848BC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238853" y="3441115"/>
              <a:ext cx="674775" cy="289913"/>
            </a:xfrm>
            <a:prstGeom prst="rect">
              <a:avLst/>
            </a:prstGeom>
          </p:spPr>
        </p:pic>
        <p:sp>
          <p:nvSpPr>
            <p:cNvPr id="100" name="Text Box 20">
              <a:extLst>
                <a:ext uri="{FF2B5EF4-FFF2-40B4-BE49-F238E27FC236}">
                  <a16:creationId xmlns:a16="http://schemas.microsoft.com/office/drawing/2014/main" id="{792669B2-4425-258A-FEB2-1C57825FC8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38853" y="3737649"/>
              <a:ext cx="549831" cy="923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ja-JP" altLang="en-US" dirty="0">
                  <a:solidFill>
                    <a:prstClr val="black"/>
                  </a:solidFill>
                </a:rPr>
                <a:t>カームチェリー柄</a:t>
              </a:r>
              <a:endParaRPr lang="ja-JP" altLang="en-US" kern="0" dirty="0">
                <a:solidFill>
                  <a:srgbClr val="000000"/>
                </a:solidFill>
                <a:latin typeface="ＭＳ Ｐゴシック" charset="-128"/>
              </a:endParaRPr>
            </a:p>
          </p:txBody>
        </p:sp>
        <p:sp>
          <p:nvSpPr>
            <p:cNvPr id="101" name="Text Box 20">
              <a:extLst>
                <a:ext uri="{FF2B5EF4-FFF2-40B4-BE49-F238E27FC236}">
                  <a16:creationId xmlns:a16="http://schemas.microsoft.com/office/drawing/2014/main" id="{D7C55905-E5ED-EB7C-D26C-BEB91E0CBE6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92259" y="3272733"/>
              <a:ext cx="241600" cy="780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ja-JP" altLang="en-US" dirty="0">
                  <a:solidFill>
                    <a:prstClr val="black"/>
                  </a:solidFill>
                </a:rPr>
                <a:t>オーク柄</a:t>
              </a:r>
              <a:endParaRPr lang="ja-JP" altLang="en-US" kern="0" dirty="0">
                <a:solidFill>
                  <a:srgbClr val="000000"/>
                </a:solidFill>
                <a:latin typeface="ＭＳ Ｐゴシック" charset="-128"/>
              </a:endParaRPr>
            </a:p>
          </p:txBody>
        </p:sp>
        <p:pic>
          <p:nvPicPr>
            <p:cNvPr id="102" name="図 101">
              <a:extLst>
                <a:ext uri="{FF2B5EF4-FFF2-40B4-BE49-F238E27FC236}">
                  <a16:creationId xmlns:a16="http://schemas.microsoft.com/office/drawing/2014/main" id="{BFD5D193-A07C-2EFA-4E4E-AF3DCD8E12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761738" y="3886456"/>
              <a:ext cx="677607" cy="289913"/>
            </a:xfrm>
            <a:prstGeom prst="rect">
              <a:avLst/>
            </a:prstGeom>
          </p:spPr>
        </p:pic>
        <p:sp>
          <p:nvSpPr>
            <p:cNvPr id="103" name="Text Box 20">
              <a:extLst>
                <a:ext uri="{FF2B5EF4-FFF2-40B4-BE49-F238E27FC236}">
                  <a16:creationId xmlns:a16="http://schemas.microsoft.com/office/drawing/2014/main" id="{65C75BB6-1269-0ADC-C3D7-D271BB50DEE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61738" y="4182990"/>
              <a:ext cx="623569" cy="923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defPPr>
                <a:defRPr lang="ja-JP"/>
              </a:defPPr>
              <a:lvl1pPr defTabSz="947738" fontAlgn="base">
                <a:spcBef>
                  <a:spcPct val="0"/>
                </a:spcBef>
                <a:spcAft>
                  <a:spcPct val="0"/>
                </a:spcAft>
                <a:defRPr sz="600" spc="-30">
                  <a:solidFill>
                    <a:prstClr val="black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defTabSz="947738" eaLnBrk="0" hangingPunct="0">
                <a:defRPr sz="600">
                  <a:latin typeface="Arial" charset="0"/>
                  <a:ea typeface="ＭＳ Ｐゴシック" charset="-128"/>
                </a:defRPr>
              </a:lvl2pPr>
              <a:lvl3pPr marL="1143000" indent="-228600" defTabSz="947738" eaLnBrk="0" hangingPunct="0">
                <a:defRPr sz="600">
                  <a:latin typeface="Arial" charset="0"/>
                  <a:ea typeface="ＭＳ Ｐゴシック" charset="-128"/>
                </a:defRPr>
              </a:lvl3pPr>
              <a:lvl4pPr marL="1600200" indent="-228600" defTabSz="947738" eaLnBrk="0" hangingPunct="0">
                <a:defRPr sz="600">
                  <a:latin typeface="Arial" charset="0"/>
                  <a:ea typeface="ＭＳ Ｐゴシック" charset="-128"/>
                </a:defRPr>
              </a:lvl4pPr>
              <a:lvl5pPr marL="2057400" indent="-228600" defTabSz="947738" eaLnBrk="0" hangingPunct="0">
                <a:defRPr sz="600">
                  <a:latin typeface="Arial" charset="0"/>
                  <a:ea typeface="ＭＳ Ｐゴシック" charset="-128"/>
                </a:defRPr>
              </a:lvl5pPr>
              <a:lvl6pPr marL="25146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sz="600">
                  <a:latin typeface="Arial" charset="0"/>
                  <a:ea typeface="ＭＳ Ｐゴシック" charset="-128"/>
                </a:defRPr>
              </a:lvl6pPr>
              <a:lvl7pPr marL="29718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sz="600">
                  <a:latin typeface="Arial" charset="0"/>
                  <a:ea typeface="ＭＳ Ｐゴシック" charset="-128"/>
                </a:defRPr>
              </a:lvl7pPr>
              <a:lvl8pPr marL="34290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sz="600">
                  <a:latin typeface="Arial" charset="0"/>
                  <a:ea typeface="ＭＳ Ｐゴシック" charset="-128"/>
                </a:defRPr>
              </a:lvl8pPr>
              <a:lvl9pPr marL="38862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sz="600"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ja-JP" altLang="en-US" dirty="0"/>
                <a:t>ウォッシュドオーク柄</a:t>
              </a:r>
            </a:p>
          </p:txBody>
        </p:sp>
        <p:sp>
          <p:nvSpPr>
            <p:cNvPr id="104" name="Text Box 20">
              <a:extLst>
                <a:ext uri="{FF2B5EF4-FFF2-40B4-BE49-F238E27FC236}">
                  <a16:creationId xmlns:a16="http://schemas.microsoft.com/office/drawing/2014/main" id="{DF1D37C3-A22D-5E3F-EA7C-8A99DFA7CD1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83630" y="4177958"/>
              <a:ext cx="671659" cy="923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ja-JP" altLang="en-US" dirty="0">
                  <a:solidFill>
                    <a:prstClr val="black"/>
                  </a:solidFill>
                </a:rPr>
                <a:t>アイボリーアッシュ柄</a:t>
              </a:r>
              <a:endParaRPr lang="ja-JP" altLang="en-US" kern="0" dirty="0">
                <a:solidFill>
                  <a:srgbClr val="000000"/>
                </a:solidFill>
                <a:latin typeface="ＭＳ Ｐゴシック" charset="-128"/>
              </a:endParaRPr>
            </a:p>
          </p:txBody>
        </p:sp>
        <p:sp>
          <p:nvSpPr>
            <p:cNvPr id="105" name="Text Box 20">
              <a:extLst>
                <a:ext uri="{FF2B5EF4-FFF2-40B4-BE49-F238E27FC236}">
                  <a16:creationId xmlns:a16="http://schemas.microsoft.com/office/drawing/2014/main" id="{D867DEF1-6DED-793B-A987-2A86319173C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48798" y="4182990"/>
              <a:ext cx="541815" cy="923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ja-JP" altLang="en-US" dirty="0">
                  <a:solidFill>
                    <a:prstClr val="black"/>
                  </a:solidFill>
                </a:rPr>
                <a:t>ｸﾞﾚｰｼﾞｭﾋｯｺﾘｰ柄</a:t>
              </a:r>
              <a:endParaRPr lang="ja-JP" altLang="en-US" kern="0" dirty="0">
                <a:solidFill>
                  <a:srgbClr val="000000"/>
                </a:solidFill>
                <a:latin typeface="ＭＳ Ｐゴシック" charset="-128"/>
              </a:endParaRPr>
            </a:p>
          </p:txBody>
        </p:sp>
        <p:sp>
          <p:nvSpPr>
            <p:cNvPr id="106" name="Text Box 221">
              <a:extLst>
                <a:ext uri="{FF2B5EF4-FFF2-40B4-BE49-F238E27FC236}">
                  <a16:creationId xmlns:a16="http://schemas.microsoft.com/office/drawing/2014/main" id="{992E0141-5B1E-81D9-ACDF-04756662BB4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68930" y="2842053"/>
              <a:ext cx="1196368" cy="1231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>
              <a:spAutoFit/>
            </a:bodyPr>
            <a:lstStyle>
              <a:defPPr>
                <a:defRPr lang="ja-JP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sz="600" kern="12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sz="600" kern="12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sz="600" kern="12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sz="600" kern="12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sz="600" kern="12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  <a:cs typeface="+mn-cs"/>
                </a:defRPr>
              </a:lvl5pPr>
              <a:lvl6pPr marL="2286000" algn="l" defTabSz="914400" rtl="0" eaLnBrk="1" latinLnBrk="0" hangingPunct="1">
                <a:defRPr kumimoji="1" sz="600" kern="12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  <a:cs typeface="+mn-cs"/>
                </a:defRPr>
              </a:lvl6pPr>
              <a:lvl7pPr marL="2743200" algn="l" defTabSz="914400" rtl="0" eaLnBrk="1" latinLnBrk="0" hangingPunct="1">
                <a:defRPr kumimoji="1" sz="600" kern="12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  <a:cs typeface="+mn-cs"/>
                </a:defRPr>
              </a:lvl7pPr>
              <a:lvl8pPr marL="3200400" algn="l" defTabSz="914400" rtl="0" eaLnBrk="1" latinLnBrk="0" hangingPunct="1">
                <a:defRPr kumimoji="1" sz="600" kern="12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  <a:cs typeface="+mn-cs"/>
                </a:defRPr>
              </a:lvl8pPr>
              <a:lvl9pPr marL="3657600" algn="l" defTabSz="914400" rtl="0" eaLnBrk="1" latinLnBrk="0" hangingPunct="1">
                <a:defRPr kumimoji="1" sz="600" kern="12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  <a:cs typeface="+mn-cs"/>
                </a:defRPr>
              </a:lvl9pPr>
            </a:lstStyle>
            <a:p>
              <a:pPr algn="just"/>
              <a:r>
                <a:rPr lang="ja-JP" altLang="en-US" sz="800" b="1" dirty="0">
                  <a:solidFill>
                    <a:srgbClr val="000000"/>
                  </a:solidFill>
                  <a:latin typeface="Times New Roman" pitchFamily="18" charset="0"/>
                </a:rPr>
                <a:t>■側板・蹴込み板・幅木</a:t>
              </a:r>
              <a:endParaRPr lang="en-US" altLang="ja-JP" sz="800" b="1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pic>
          <p:nvPicPr>
            <p:cNvPr id="107" name="図 106">
              <a:extLst>
                <a:ext uri="{FF2B5EF4-FFF2-40B4-BE49-F238E27FC236}">
                  <a16:creationId xmlns:a16="http://schemas.microsoft.com/office/drawing/2014/main" id="{5613A1AA-5E5A-44FB-3C29-D7F34FCB4D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059447" y="3889336"/>
              <a:ext cx="291477" cy="263294"/>
            </a:xfrm>
            <a:prstGeom prst="rect">
              <a:avLst/>
            </a:prstGeom>
            <a:ln w="3175">
              <a:solidFill>
                <a:schemeClr val="bg1">
                  <a:lumMod val="75000"/>
                </a:schemeClr>
              </a:solidFill>
            </a:ln>
          </p:spPr>
        </p:pic>
        <p:pic>
          <p:nvPicPr>
            <p:cNvPr id="108" name="図 107">
              <a:extLst>
                <a:ext uri="{FF2B5EF4-FFF2-40B4-BE49-F238E27FC236}">
                  <a16:creationId xmlns:a16="http://schemas.microsoft.com/office/drawing/2014/main" id="{886CDE78-D081-A190-0E9F-2E8460B975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068349" y="3428973"/>
              <a:ext cx="281696" cy="261334"/>
            </a:xfrm>
            <a:prstGeom prst="rect">
              <a:avLst/>
            </a:prstGeom>
          </p:spPr>
        </p:pic>
        <p:pic>
          <p:nvPicPr>
            <p:cNvPr id="109" name="図 108">
              <a:extLst>
                <a:ext uri="{FF2B5EF4-FFF2-40B4-BE49-F238E27FC236}">
                  <a16:creationId xmlns:a16="http://schemas.microsoft.com/office/drawing/2014/main" id="{DC17F755-98FD-2614-1458-7035B3C545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401985" y="2982745"/>
              <a:ext cx="272957" cy="259505"/>
            </a:xfrm>
            <a:prstGeom prst="rect">
              <a:avLst/>
            </a:prstGeom>
          </p:spPr>
        </p:pic>
        <p:pic>
          <p:nvPicPr>
            <p:cNvPr id="110" name="図 109">
              <a:extLst>
                <a:ext uri="{FF2B5EF4-FFF2-40B4-BE49-F238E27FC236}">
                  <a16:creationId xmlns:a16="http://schemas.microsoft.com/office/drawing/2014/main" id="{9716D2DA-8667-F1D4-15DC-D01DD01979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729865" y="2982745"/>
              <a:ext cx="295334" cy="255713"/>
            </a:xfrm>
            <a:prstGeom prst="rect">
              <a:avLst/>
            </a:prstGeom>
          </p:spPr>
        </p:pic>
        <p:pic>
          <p:nvPicPr>
            <p:cNvPr id="112" name="図 111">
              <a:extLst>
                <a:ext uri="{FF2B5EF4-FFF2-40B4-BE49-F238E27FC236}">
                  <a16:creationId xmlns:a16="http://schemas.microsoft.com/office/drawing/2014/main" id="{E7A4F620-6273-737C-3BBF-1210400198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070273" y="2982745"/>
              <a:ext cx="281546" cy="255848"/>
            </a:xfrm>
            <a:prstGeom prst="rect">
              <a:avLst/>
            </a:prstGeom>
          </p:spPr>
        </p:pic>
        <p:pic>
          <p:nvPicPr>
            <p:cNvPr id="113" name="図 112">
              <a:extLst>
                <a:ext uri="{FF2B5EF4-FFF2-40B4-BE49-F238E27FC236}">
                  <a16:creationId xmlns:a16="http://schemas.microsoft.com/office/drawing/2014/main" id="{1E3F88DC-7C30-5A2E-9262-B2C0C594F6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388243" y="2982745"/>
              <a:ext cx="288966" cy="255472"/>
            </a:xfrm>
            <a:prstGeom prst="rect">
              <a:avLst/>
            </a:prstGeom>
          </p:spPr>
        </p:pic>
        <p:pic>
          <p:nvPicPr>
            <p:cNvPr id="115" name="図 114">
              <a:extLst>
                <a:ext uri="{FF2B5EF4-FFF2-40B4-BE49-F238E27FC236}">
                  <a16:creationId xmlns:a16="http://schemas.microsoft.com/office/drawing/2014/main" id="{C93C4A4C-7680-647E-0493-A052D95240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068930" y="2982745"/>
              <a:ext cx="285361" cy="252055"/>
            </a:xfrm>
            <a:prstGeom prst="rect">
              <a:avLst/>
            </a:prstGeom>
          </p:spPr>
        </p:pic>
        <p:sp>
          <p:nvSpPr>
            <p:cNvPr id="116" name="正方形/長方形 115">
              <a:extLst>
                <a:ext uri="{FF2B5EF4-FFF2-40B4-BE49-F238E27FC236}">
                  <a16:creationId xmlns:a16="http://schemas.microsoft.com/office/drawing/2014/main" id="{00F9A8CD-FBED-1A7B-5DFA-928C446292C7}"/>
                </a:ext>
              </a:extLst>
            </p:cNvPr>
            <p:cNvSpPr/>
            <p:nvPr/>
          </p:nvSpPr>
          <p:spPr>
            <a:xfrm>
              <a:off x="8068930" y="3238459"/>
              <a:ext cx="259179" cy="15388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ja-JP" altLang="en-US" sz="500" dirty="0">
                  <a:solidFill>
                    <a:srgbClr val="000000"/>
                  </a:solidFill>
                  <a:latin typeface="ＭＳ Ｐゴシック" pitchFamily="50" charset="-128"/>
                  <a:ea typeface="ＭＳ Ｐゴシック" pitchFamily="50" charset="-128"/>
                </a:rPr>
                <a:t>ウォール</a:t>
              </a:r>
              <a:endParaRPr lang="en-US" altLang="ja-JP" sz="500" dirty="0">
                <a:solidFill>
                  <a:srgbClr val="000000"/>
                </a:solidFill>
                <a:latin typeface="ＭＳ Ｐゴシック" pitchFamily="50" charset="-128"/>
                <a:ea typeface="ＭＳ Ｐゴシック" pitchFamily="50" charset="-128"/>
              </a:endParaRPr>
            </a:p>
            <a:p>
              <a:r>
                <a:rPr lang="ja-JP" altLang="en-US" sz="500" dirty="0">
                  <a:solidFill>
                    <a:srgbClr val="000000"/>
                  </a:solidFill>
                  <a:latin typeface="ＭＳ Ｐゴシック" pitchFamily="50" charset="-128"/>
                  <a:ea typeface="ＭＳ Ｐゴシック" pitchFamily="50" charset="-128"/>
                </a:rPr>
                <a:t>ナット柄</a:t>
              </a:r>
            </a:p>
          </p:txBody>
        </p:sp>
        <p:sp>
          <p:nvSpPr>
            <p:cNvPr id="117" name="正方形/長方形 116">
              <a:extLst>
                <a:ext uri="{FF2B5EF4-FFF2-40B4-BE49-F238E27FC236}">
                  <a16:creationId xmlns:a16="http://schemas.microsoft.com/office/drawing/2014/main" id="{E409436F-E36C-177B-43D7-94B3830242C3}"/>
                </a:ext>
              </a:extLst>
            </p:cNvPr>
            <p:cNvSpPr/>
            <p:nvPr/>
          </p:nvSpPr>
          <p:spPr>
            <a:xfrm>
              <a:off x="8388242" y="3238459"/>
              <a:ext cx="298576" cy="53785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ja-JP" altLang="en-US" sz="500" dirty="0">
                  <a:solidFill>
                    <a:srgbClr val="000000"/>
                  </a:solidFill>
                  <a:latin typeface="ＭＳ Ｐゴシック" pitchFamily="50" charset="-128"/>
                  <a:ea typeface="ＭＳ Ｐゴシック" pitchFamily="50" charset="-128"/>
                </a:rPr>
                <a:t>チェリー柄</a:t>
              </a:r>
            </a:p>
          </p:txBody>
        </p:sp>
        <p:sp>
          <p:nvSpPr>
            <p:cNvPr id="118" name="正方形/長方形 117">
              <a:extLst>
                <a:ext uri="{FF2B5EF4-FFF2-40B4-BE49-F238E27FC236}">
                  <a16:creationId xmlns:a16="http://schemas.microsoft.com/office/drawing/2014/main" id="{607BD8BD-1BAE-8ABC-1439-D5E2CC8B40CC}"/>
                </a:ext>
              </a:extLst>
            </p:cNvPr>
            <p:cNvSpPr/>
            <p:nvPr/>
          </p:nvSpPr>
          <p:spPr>
            <a:xfrm>
              <a:off x="8729865" y="3238459"/>
              <a:ext cx="252267" cy="53785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ja-JP" altLang="en-US" sz="500" dirty="0">
                  <a:solidFill>
                    <a:srgbClr val="000000"/>
                  </a:solidFill>
                  <a:latin typeface="ＭＳ Ｐゴシック" pitchFamily="50" charset="-128"/>
                  <a:ea typeface="ＭＳ Ｐゴシック" pitchFamily="50" charset="-128"/>
                </a:rPr>
                <a:t>オーク柄</a:t>
              </a:r>
            </a:p>
          </p:txBody>
        </p:sp>
        <p:sp>
          <p:nvSpPr>
            <p:cNvPr id="119" name="正方形/長方形 118">
              <a:extLst>
                <a:ext uri="{FF2B5EF4-FFF2-40B4-BE49-F238E27FC236}">
                  <a16:creationId xmlns:a16="http://schemas.microsoft.com/office/drawing/2014/main" id="{61F67819-4C05-226E-54A1-D66F0EBCEDF4}"/>
                </a:ext>
              </a:extLst>
            </p:cNvPr>
            <p:cNvSpPr/>
            <p:nvPr/>
          </p:nvSpPr>
          <p:spPr>
            <a:xfrm>
              <a:off x="9070273" y="3239251"/>
              <a:ext cx="291733" cy="53785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ja-JP" altLang="en-US" sz="500" dirty="0">
                  <a:solidFill>
                    <a:srgbClr val="000000"/>
                  </a:solidFill>
                  <a:latin typeface="ＭＳ Ｐゴシック" pitchFamily="50" charset="-128"/>
                  <a:ea typeface="ＭＳ Ｐゴシック" pitchFamily="50" charset="-128"/>
                </a:rPr>
                <a:t>メープル柄</a:t>
              </a:r>
            </a:p>
          </p:txBody>
        </p:sp>
        <p:sp>
          <p:nvSpPr>
            <p:cNvPr id="120" name="正方形/長方形 119">
              <a:extLst>
                <a:ext uri="{FF2B5EF4-FFF2-40B4-BE49-F238E27FC236}">
                  <a16:creationId xmlns:a16="http://schemas.microsoft.com/office/drawing/2014/main" id="{05B9CEE6-E8A4-234A-0755-6FAE41304ADF}"/>
                </a:ext>
              </a:extLst>
            </p:cNvPr>
            <p:cNvSpPr/>
            <p:nvPr/>
          </p:nvSpPr>
          <p:spPr>
            <a:xfrm>
              <a:off x="9401985" y="3239251"/>
              <a:ext cx="355376" cy="15388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ja-JP" altLang="en-US" sz="500" dirty="0">
                  <a:solidFill>
                    <a:srgbClr val="000000"/>
                  </a:solidFill>
                  <a:latin typeface="ＭＳ Ｐゴシック" pitchFamily="50" charset="-128"/>
                  <a:ea typeface="ＭＳ Ｐゴシック" pitchFamily="50" charset="-128"/>
                </a:rPr>
                <a:t>ホワイト</a:t>
              </a:r>
              <a:endParaRPr lang="en-US" altLang="ja-JP" sz="500" dirty="0">
                <a:solidFill>
                  <a:srgbClr val="000000"/>
                </a:solidFill>
                <a:latin typeface="ＭＳ Ｐゴシック" pitchFamily="50" charset="-128"/>
                <a:ea typeface="ＭＳ Ｐゴシック" pitchFamily="50" charset="-128"/>
              </a:endParaRPr>
            </a:p>
            <a:p>
              <a:r>
                <a:rPr lang="ja-JP" altLang="en-US" sz="500" dirty="0">
                  <a:solidFill>
                    <a:srgbClr val="000000"/>
                  </a:solidFill>
                  <a:latin typeface="ＭＳ Ｐゴシック" pitchFamily="50" charset="-128"/>
                  <a:ea typeface="ＭＳ Ｐゴシック" pitchFamily="50" charset="-128"/>
                </a:rPr>
                <a:t>オーク柄</a:t>
              </a:r>
            </a:p>
          </p:txBody>
        </p:sp>
        <p:sp>
          <p:nvSpPr>
            <p:cNvPr id="121" name="正方形/長方形 120">
              <a:extLst>
                <a:ext uri="{FF2B5EF4-FFF2-40B4-BE49-F238E27FC236}">
                  <a16:creationId xmlns:a16="http://schemas.microsoft.com/office/drawing/2014/main" id="{F7FA30D4-6635-A65D-59D0-47AFB770EE0B}"/>
                </a:ext>
              </a:extLst>
            </p:cNvPr>
            <p:cNvSpPr/>
            <p:nvPr/>
          </p:nvSpPr>
          <p:spPr>
            <a:xfrm>
              <a:off x="8068349" y="3688577"/>
              <a:ext cx="307547" cy="15388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ja-JP" altLang="en-US" sz="500" dirty="0">
                  <a:solidFill>
                    <a:srgbClr val="000000"/>
                  </a:solidFill>
                  <a:latin typeface="ＭＳ Ｐゴシック" pitchFamily="50" charset="-128"/>
                  <a:ea typeface="ＭＳ Ｐゴシック" pitchFamily="50" charset="-128"/>
                </a:rPr>
                <a:t>ホワイト</a:t>
              </a:r>
              <a:endParaRPr lang="en-US" altLang="ja-JP" sz="500" dirty="0">
                <a:solidFill>
                  <a:srgbClr val="000000"/>
                </a:solidFill>
                <a:latin typeface="ＭＳ Ｐゴシック" pitchFamily="50" charset="-128"/>
                <a:ea typeface="ＭＳ Ｐゴシック" pitchFamily="50" charset="-128"/>
              </a:endParaRPr>
            </a:p>
            <a:p>
              <a:r>
                <a:rPr lang="ja-JP" altLang="en-US" sz="500" dirty="0">
                  <a:solidFill>
                    <a:srgbClr val="000000"/>
                  </a:solidFill>
                  <a:latin typeface="ＭＳ Ｐゴシック" pitchFamily="50" charset="-128"/>
                  <a:ea typeface="ＭＳ Ｐゴシック" pitchFamily="50" charset="-128"/>
                </a:rPr>
                <a:t>アッシュ柄</a:t>
              </a:r>
            </a:p>
          </p:txBody>
        </p:sp>
        <p:sp>
          <p:nvSpPr>
            <p:cNvPr id="122" name="正方形/長方形 121">
              <a:extLst>
                <a:ext uri="{FF2B5EF4-FFF2-40B4-BE49-F238E27FC236}">
                  <a16:creationId xmlns:a16="http://schemas.microsoft.com/office/drawing/2014/main" id="{084824DF-4A6D-15C0-0E75-3601C3D6DB1A}"/>
                </a:ext>
              </a:extLst>
            </p:cNvPr>
            <p:cNvSpPr/>
            <p:nvPr/>
          </p:nvSpPr>
          <p:spPr>
            <a:xfrm>
              <a:off x="9069317" y="3692552"/>
              <a:ext cx="391238" cy="15388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ja-JP" altLang="en-US" sz="500" dirty="0">
                  <a:solidFill>
                    <a:srgbClr val="000000"/>
                  </a:solidFill>
                  <a:latin typeface="ＭＳ Ｐゴシック" pitchFamily="50" charset="-128"/>
                </a:rPr>
                <a:t>カーム</a:t>
              </a:r>
              <a:endParaRPr lang="en-US" altLang="ja-JP" sz="500" dirty="0">
                <a:solidFill>
                  <a:srgbClr val="000000"/>
                </a:solidFill>
                <a:latin typeface="ＭＳ Ｐゴシック" pitchFamily="50" charset="-128"/>
              </a:endParaRPr>
            </a:p>
            <a:p>
              <a:r>
                <a:rPr lang="ja-JP" altLang="en-US" sz="500" dirty="0">
                  <a:solidFill>
                    <a:srgbClr val="000000"/>
                  </a:solidFill>
                  <a:latin typeface="ＭＳ Ｐゴシック" pitchFamily="50" charset="-128"/>
                </a:rPr>
                <a:t>チェリー柄</a:t>
              </a:r>
            </a:p>
          </p:txBody>
        </p:sp>
        <p:pic>
          <p:nvPicPr>
            <p:cNvPr id="123" name="図 122">
              <a:extLst>
                <a:ext uri="{FF2B5EF4-FFF2-40B4-BE49-F238E27FC236}">
                  <a16:creationId xmlns:a16="http://schemas.microsoft.com/office/drawing/2014/main" id="{D31E8250-9EBD-2E99-22F3-89FF17658D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414"/>
            <a:stretch/>
          </p:blipFill>
          <p:spPr>
            <a:xfrm>
              <a:off x="8386983" y="3428973"/>
              <a:ext cx="299817" cy="262800"/>
            </a:xfrm>
            <a:prstGeom prst="rect">
              <a:avLst/>
            </a:prstGeom>
          </p:spPr>
        </p:pic>
        <p:pic>
          <p:nvPicPr>
            <p:cNvPr id="124" name="図 123">
              <a:extLst>
                <a:ext uri="{FF2B5EF4-FFF2-40B4-BE49-F238E27FC236}">
                  <a16:creationId xmlns:a16="http://schemas.microsoft.com/office/drawing/2014/main" id="{B32B0380-454B-5E0C-9210-9600D024BA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1439"/>
            <a:stretch/>
          </p:blipFill>
          <p:spPr>
            <a:xfrm>
              <a:off x="8728890" y="3428973"/>
              <a:ext cx="294665" cy="262800"/>
            </a:xfrm>
            <a:prstGeom prst="rect">
              <a:avLst/>
            </a:prstGeom>
          </p:spPr>
        </p:pic>
        <p:pic>
          <p:nvPicPr>
            <p:cNvPr id="125" name="図 124">
              <a:extLst>
                <a:ext uri="{FF2B5EF4-FFF2-40B4-BE49-F238E27FC236}">
                  <a16:creationId xmlns:a16="http://schemas.microsoft.com/office/drawing/2014/main" id="{E25FFC21-E651-ADD9-F21C-6221E8278C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42979"/>
            <a:stretch/>
          </p:blipFill>
          <p:spPr>
            <a:xfrm>
              <a:off x="9067557" y="3429776"/>
              <a:ext cx="286918" cy="262800"/>
            </a:xfrm>
            <a:prstGeom prst="rect">
              <a:avLst/>
            </a:prstGeom>
          </p:spPr>
        </p:pic>
        <p:pic>
          <p:nvPicPr>
            <p:cNvPr id="146" name="図 145">
              <a:extLst>
                <a:ext uri="{FF2B5EF4-FFF2-40B4-BE49-F238E27FC236}">
                  <a16:creationId xmlns:a16="http://schemas.microsoft.com/office/drawing/2014/main" id="{74BEE712-1903-972F-1E84-171371A522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941"/>
            <a:stretch/>
          </p:blipFill>
          <p:spPr>
            <a:xfrm>
              <a:off x="8063982" y="3889183"/>
              <a:ext cx="272660" cy="262800"/>
            </a:xfrm>
            <a:prstGeom prst="rect">
              <a:avLst/>
            </a:prstGeom>
          </p:spPr>
        </p:pic>
        <p:pic>
          <p:nvPicPr>
            <p:cNvPr id="147" name="図 146">
              <a:extLst>
                <a:ext uri="{FF2B5EF4-FFF2-40B4-BE49-F238E27FC236}">
                  <a16:creationId xmlns:a16="http://schemas.microsoft.com/office/drawing/2014/main" id="{077C1CF2-1256-823A-4C2D-6BEBA58E81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758"/>
            <a:stretch/>
          </p:blipFill>
          <p:spPr>
            <a:xfrm>
              <a:off x="8396760" y="3889830"/>
              <a:ext cx="288028" cy="262800"/>
            </a:xfrm>
            <a:prstGeom prst="rect">
              <a:avLst/>
            </a:prstGeom>
          </p:spPr>
        </p:pic>
        <p:pic>
          <p:nvPicPr>
            <p:cNvPr id="148" name="図 147">
              <a:extLst>
                <a:ext uri="{FF2B5EF4-FFF2-40B4-BE49-F238E27FC236}">
                  <a16:creationId xmlns:a16="http://schemas.microsoft.com/office/drawing/2014/main" id="{5C0D94E3-25AD-960A-7B23-08824F1414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8342"/>
            <a:stretch/>
          </p:blipFill>
          <p:spPr>
            <a:xfrm>
              <a:off x="8721230" y="3889830"/>
              <a:ext cx="297855" cy="262800"/>
            </a:xfrm>
            <a:prstGeom prst="rect">
              <a:avLst/>
            </a:prstGeom>
          </p:spPr>
        </p:pic>
        <p:sp>
          <p:nvSpPr>
            <p:cNvPr id="149" name="正方形/長方形 148">
              <a:extLst>
                <a:ext uri="{FF2B5EF4-FFF2-40B4-BE49-F238E27FC236}">
                  <a16:creationId xmlns:a16="http://schemas.microsoft.com/office/drawing/2014/main" id="{73DF006C-DA5D-84FA-0BAA-DF4383F123EF}"/>
                </a:ext>
              </a:extLst>
            </p:cNvPr>
            <p:cNvSpPr/>
            <p:nvPr/>
          </p:nvSpPr>
          <p:spPr>
            <a:xfrm>
              <a:off x="8388986" y="3688577"/>
              <a:ext cx="307547" cy="15388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ja-JP" altLang="en-US" sz="500" dirty="0">
                  <a:solidFill>
                    <a:srgbClr val="000000"/>
                  </a:solidFill>
                  <a:latin typeface="ＭＳ Ｐゴシック" pitchFamily="50" charset="-128"/>
                </a:rPr>
                <a:t>エイジド</a:t>
              </a:r>
            </a:p>
            <a:p>
              <a:r>
                <a:rPr lang="ja-JP" altLang="en-US" sz="500" dirty="0">
                  <a:solidFill>
                    <a:srgbClr val="000000"/>
                  </a:solidFill>
                  <a:latin typeface="ＭＳ Ｐゴシック" pitchFamily="50" charset="-128"/>
                </a:rPr>
                <a:t>チーク柄</a:t>
              </a:r>
              <a:endParaRPr lang="ja-JP" altLang="en-US" sz="500" dirty="0">
                <a:solidFill>
                  <a:srgbClr val="000000"/>
                </a:solidFill>
                <a:latin typeface="ＭＳ Ｐゴシック" pitchFamily="50" charset="-128"/>
                <a:ea typeface="ＭＳ Ｐゴシック" pitchFamily="50" charset="-128"/>
              </a:endParaRPr>
            </a:p>
          </p:txBody>
        </p:sp>
        <p:sp>
          <p:nvSpPr>
            <p:cNvPr id="150" name="正方形/長方形 149">
              <a:extLst>
                <a:ext uri="{FF2B5EF4-FFF2-40B4-BE49-F238E27FC236}">
                  <a16:creationId xmlns:a16="http://schemas.microsoft.com/office/drawing/2014/main" id="{81635F68-534A-1169-CDC0-FC5FE2AAE2A9}"/>
                </a:ext>
              </a:extLst>
            </p:cNvPr>
            <p:cNvSpPr/>
            <p:nvPr/>
          </p:nvSpPr>
          <p:spPr>
            <a:xfrm>
              <a:off x="8732124" y="3688577"/>
              <a:ext cx="391071" cy="15388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ja-JP" altLang="en-US" sz="500" dirty="0">
                  <a:solidFill>
                    <a:srgbClr val="000000"/>
                  </a:solidFill>
                  <a:latin typeface="ＭＳ Ｐゴシック" pitchFamily="50" charset="-128"/>
                </a:rPr>
                <a:t>エイジド</a:t>
              </a:r>
              <a:endParaRPr lang="en-US" altLang="ja-JP" sz="500" dirty="0">
                <a:solidFill>
                  <a:srgbClr val="000000"/>
                </a:solidFill>
                <a:latin typeface="ＭＳ Ｐゴシック" pitchFamily="50" charset="-128"/>
              </a:endParaRPr>
            </a:p>
            <a:p>
              <a:r>
                <a:rPr lang="ja-JP" altLang="en-US" sz="500" dirty="0">
                  <a:solidFill>
                    <a:srgbClr val="000000"/>
                  </a:solidFill>
                  <a:latin typeface="ＭＳ Ｐゴシック" pitchFamily="50" charset="-128"/>
                </a:rPr>
                <a:t>ﾁｪｽﾅｯﾄ柄</a:t>
              </a:r>
            </a:p>
          </p:txBody>
        </p:sp>
        <p:sp>
          <p:nvSpPr>
            <p:cNvPr id="151" name="正方形/長方形 150">
              <a:extLst>
                <a:ext uri="{FF2B5EF4-FFF2-40B4-BE49-F238E27FC236}">
                  <a16:creationId xmlns:a16="http://schemas.microsoft.com/office/drawing/2014/main" id="{3B956CD5-CCD8-9B42-E36C-86FB5D829B76}"/>
                </a:ext>
              </a:extLst>
            </p:cNvPr>
            <p:cNvSpPr/>
            <p:nvPr/>
          </p:nvSpPr>
          <p:spPr>
            <a:xfrm>
              <a:off x="8067848" y="4151959"/>
              <a:ext cx="391238" cy="15388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ja-JP" altLang="en-US" sz="500" dirty="0">
                  <a:solidFill>
                    <a:srgbClr val="000000"/>
                  </a:solidFill>
                  <a:latin typeface="ＭＳ Ｐゴシック" pitchFamily="50" charset="-128"/>
                </a:rPr>
                <a:t>ウォッシュドオーク柄</a:t>
              </a:r>
            </a:p>
          </p:txBody>
        </p:sp>
        <p:sp>
          <p:nvSpPr>
            <p:cNvPr id="154" name="正方形/長方形 153">
              <a:extLst>
                <a:ext uri="{FF2B5EF4-FFF2-40B4-BE49-F238E27FC236}">
                  <a16:creationId xmlns:a16="http://schemas.microsoft.com/office/drawing/2014/main" id="{AA655231-A597-942B-EE39-DF909D71A2ED}"/>
                </a:ext>
              </a:extLst>
            </p:cNvPr>
            <p:cNvSpPr/>
            <p:nvPr/>
          </p:nvSpPr>
          <p:spPr>
            <a:xfrm>
              <a:off x="8393945" y="4152606"/>
              <a:ext cx="391238" cy="15388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ja-JP" altLang="en-US" sz="500" dirty="0">
                  <a:solidFill>
                    <a:srgbClr val="000000"/>
                  </a:solidFill>
                  <a:latin typeface="ＭＳ Ｐゴシック" pitchFamily="50" charset="-128"/>
                </a:rPr>
                <a:t>アイボリー</a:t>
              </a:r>
              <a:endParaRPr lang="en-US" altLang="ja-JP" sz="500" dirty="0">
                <a:solidFill>
                  <a:srgbClr val="000000"/>
                </a:solidFill>
                <a:latin typeface="ＭＳ Ｐゴシック" pitchFamily="50" charset="-128"/>
              </a:endParaRPr>
            </a:p>
            <a:p>
              <a:r>
                <a:rPr lang="ja-JP" altLang="en-US" sz="500" dirty="0">
                  <a:solidFill>
                    <a:srgbClr val="000000"/>
                  </a:solidFill>
                  <a:latin typeface="ＭＳ Ｐゴシック" pitchFamily="50" charset="-128"/>
                </a:rPr>
                <a:t>アッシュ柄</a:t>
              </a:r>
            </a:p>
          </p:txBody>
        </p:sp>
        <p:sp>
          <p:nvSpPr>
            <p:cNvPr id="160" name="正方形/長方形 159">
              <a:extLst>
                <a:ext uri="{FF2B5EF4-FFF2-40B4-BE49-F238E27FC236}">
                  <a16:creationId xmlns:a16="http://schemas.microsoft.com/office/drawing/2014/main" id="{1CEF11B6-4414-C19C-BFE1-6D251909D5D5}"/>
                </a:ext>
              </a:extLst>
            </p:cNvPr>
            <p:cNvSpPr/>
            <p:nvPr/>
          </p:nvSpPr>
          <p:spPr>
            <a:xfrm>
              <a:off x="8720162" y="4152606"/>
              <a:ext cx="391238" cy="15388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ja-JP" altLang="en-US" sz="500" dirty="0">
                  <a:solidFill>
                    <a:srgbClr val="000000"/>
                  </a:solidFill>
                  <a:latin typeface="ＭＳ Ｐゴシック" pitchFamily="50" charset="-128"/>
                  <a:ea typeface="ＭＳ Ｐゴシック" pitchFamily="50" charset="-128"/>
                </a:rPr>
                <a:t>オフ</a:t>
              </a:r>
              <a:endParaRPr lang="en-US" altLang="ja-JP" sz="500" dirty="0">
                <a:solidFill>
                  <a:srgbClr val="000000"/>
                </a:solidFill>
                <a:latin typeface="ＭＳ Ｐゴシック" pitchFamily="50" charset="-128"/>
                <a:ea typeface="ＭＳ Ｐゴシック" pitchFamily="50" charset="-128"/>
              </a:endParaRPr>
            </a:p>
            <a:p>
              <a:r>
                <a:rPr lang="ja-JP" altLang="en-US" sz="500" dirty="0">
                  <a:solidFill>
                    <a:srgbClr val="000000"/>
                  </a:solidFill>
                  <a:latin typeface="ＭＳ Ｐゴシック" pitchFamily="50" charset="-128"/>
                  <a:ea typeface="ＭＳ Ｐゴシック" pitchFamily="50" charset="-128"/>
                </a:rPr>
                <a:t>ブラック柄</a:t>
              </a:r>
            </a:p>
          </p:txBody>
        </p:sp>
        <p:cxnSp>
          <p:nvCxnSpPr>
            <p:cNvPr id="161" name="直線コネクタ 160">
              <a:extLst>
                <a:ext uri="{FF2B5EF4-FFF2-40B4-BE49-F238E27FC236}">
                  <a16:creationId xmlns:a16="http://schemas.microsoft.com/office/drawing/2014/main" id="{BDA469EC-F076-DA2C-35F4-9183BFFF5CEC}"/>
                </a:ext>
              </a:extLst>
            </p:cNvPr>
            <p:cNvCxnSpPr>
              <a:cxnSpLocks/>
            </p:cNvCxnSpPr>
            <p:nvPr/>
          </p:nvCxnSpPr>
          <p:spPr>
            <a:xfrm>
              <a:off x="7990120" y="2929604"/>
              <a:ext cx="0" cy="1724345"/>
            </a:xfrm>
            <a:prstGeom prst="line">
              <a:avLst/>
            </a:prstGeom>
            <a:ln>
              <a:solidFill>
                <a:srgbClr val="5F5F5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2" name="正方形/長方形 161">
              <a:extLst>
                <a:ext uri="{FF2B5EF4-FFF2-40B4-BE49-F238E27FC236}">
                  <a16:creationId xmlns:a16="http://schemas.microsoft.com/office/drawing/2014/main" id="{710FF679-ECF8-814D-D487-DC8A1C2F3235}"/>
                </a:ext>
              </a:extLst>
            </p:cNvPr>
            <p:cNvSpPr/>
            <p:nvPr/>
          </p:nvSpPr>
          <p:spPr>
            <a:xfrm>
              <a:off x="9058717" y="4152606"/>
              <a:ext cx="391238" cy="15388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ja-JP" altLang="en-US" sz="500" dirty="0" err="1">
                  <a:solidFill>
                    <a:srgbClr val="000000"/>
                  </a:solidFill>
                  <a:latin typeface="ＭＳ Ｐゴシック" pitchFamily="50" charset="-128"/>
                  <a:ea typeface="ＭＳ Ｐゴシック" pitchFamily="50" charset="-128"/>
                </a:rPr>
                <a:t>しっ</a:t>
              </a:r>
              <a:r>
                <a:rPr lang="ja-JP" altLang="en-US" sz="500" dirty="0">
                  <a:solidFill>
                    <a:srgbClr val="000000"/>
                  </a:solidFill>
                  <a:latin typeface="ＭＳ Ｐゴシック" pitchFamily="50" charset="-128"/>
                  <a:ea typeface="ＭＳ Ｐゴシック" pitchFamily="50" charset="-128"/>
                </a:rPr>
                <a:t>くい</a:t>
              </a:r>
              <a:endParaRPr lang="en-US" altLang="ja-JP" sz="500" dirty="0">
                <a:solidFill>
                  <a:srgbClr val="000000"/>
                </a:solidFill>
                <a:latin typeface="ＭＳ Ｐゴシック" pitchFamily="50" charset="-128"/>
                <a:ea typeface="ＭＳ Ｐゴシック" pitchFamily="50" charset="-128"/>
              </a:endParaRPr>
            </a:p>
            <a:p>
              <a:r>
                <a:rPr lang="ja-JP" altLang="en-US" sz="500" dirty="0">
                  <a:solidFill>
                    <a:srgbClr val="000000"/>
                  </a:solidFill>
                  <a:latin typeface="ＭＳ Ｐゴシック" pitchFamily="50" charset="-128"/>
                  <a:ea typeface="ＭＳ Ｐゴシック" pitchFamily="50" charset="-128"/>
                </a:rPr>
                <a:t>ホワイト柄</a:t>
              </a:r>
            </a:p>
          </p:txBody>
        </p:sp>
        <p:sp>
          <p:nvSpPr>
            <p:cNvPr id="163" name="正方形/長方形 162">
              <a:extLst>
                <a:ext uri="{FF2B5EF4-FFF2-40B4-BE49-F238E27FC236}">
                  <a16:creationId xmlns:a16="http://schemas.microsoft.com/office/drawing/2014/main" id="{AADB65C1-E728-D10E-2283-414F8DDECF5D}"/>
                </a:ext>
              </a:extLst>
            </p:cNvPr>
            <p:cNvSpPr/>
            <p:nvPr/>
          </p:nvSpPr>
          <p:spPr>
            <a:xfrm>
              <a:off x="9408182" y="3692552"/>
              <a:ext cx="308794" cy="15388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ja-JP" altLang="en-US" sz="500" dirty="0">
                  <a:solidFill>
                    <a:srgbClr val="000000"/>
                  </a:solidFill>
                  <a:latin typeface="ＭＳ Ｐゴシック" pitchFamily="50" charset="-128"/>
                </a:rPr>
                <a:t>ｸﾞﾚｰｼﾞｭ</a:t>
              </a:r>
              <a:endParaRPr lang="en-US" altLang="ja-JP" sz="500" dirty="0">
                <a:solidFill>
                  <a:srgbClr val="000000"/>
                </a:solidFill>
                <a:latin typeface="ＭＳ Ｐゴシック" pitchFamily="50" charset="-128"/>
              </a:endParaRPr>
            </a:p>
            <a:p>
              <a:r>
                <a:rPr lang="ja-JP" altLang="en-US" sz="500" dirty="0">
                  <a:solidFill>
                    <a:srgbClr val="000000"/>
                  </a:solidFill>
                  <a:latin typeface="ＭＳ Ｐゴシック" pitchFamily="50" charset="-128"/>
                </a:rPr>
                <a:t>ﾋｯｺﾘｰ柄</a:t>
              </a:r>
            </a:p>
          </p:txBody>
        </p:sp>
        <p:pic>
          <p:nvPicPr>
            <p:cNvPr id="164" name="Picture 2">
              <a:extLst>
                <a:ext uri="{FF2B5EF4-FFF2-40B4-BE49-F238E27FC236}">
                  <a16:creationId xmlns:a16="http://schemas.microsoft.com/office/drawing/2014/main" id="{E7FF584C-2FA9-A4D5-1D29-C53C884BDFA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045481" y="3886200"/>
              <a:ext cx="679815" cy="2820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5" name="Picture 4">
              <a:extLst>
                <a:ext uri="{FF2B5EF4-FFF2-40B4-BE49-F238E27FC236}">
                  <a16:creationId xmlns:a16="http://schemas.microsoft.com/office/drawing/2014/main" id="{063F5823-7BC5-533D-A730-CF1DE10FCDD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4936" b="-2"/>
            <a:stretch/>
          </p:blipFill>
          <p:spPr bwMode="auto">
            <a:xfrm>
              <a:off x="9402494" y="3423108"/>
              <a:ext cx="272448" cy="2654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784898B6-6237-6D3C-A1D0-519245A83790}"/>
              </a:ext>
            </a:extLst>
          </p:cNvPr>
          <p:cNvGrpSpPr/>
          <p:nvPr/>
        </p:nvGrpSpPr>
        <p:grpSpPr>
          <a:xfrm>
            <a:off x="158749" y="4726675"/>
            <a:ext cx="4773600" cy="1944000"/>
            <a:chOff x="158749" y="4726675"/>
            <a:chExt cx="4773600" cy="1944000"/>
          </a:xfrm>
        </p:grpSpPr>
        <p:sp>
          <p:nvSpPr>
            <p:cNvPr id="31" name="Rectangle 14">
              <a:extLst>
                <a:ext uri="{FF2B5EF4-FFF2-40B4-BE49-F238E27FC236}">
                  <a16:creationId xmlns:a16="http://schemas.microsoft.com/office/drawing/2014/main" id="{72DD812A-0F8B-70FD-0A1D-1F299A05FF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749" y="4726675"/>
              <a:ext cx="4773600" cy="1944000"/>
            </a:xfrm>
            <a:prstGeom prst="rect">
              <a:avLst/>
            </a:prstGeom>
            <a:solidFill>
              <a:srgbClr val="FFFFE7"/>
            </a:solidFill>
            <a:ln w="6350">
              <a:solidFill>
                <a:srgbClr val="FFFFE7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ja-JP" altLang="en-US" sz="1200" dirty="0">
                <a:solidFill>
                  <a:srgbClr val="009999"/>
                </a:solidFill>
              </a:endParaRPr>
            </a:p>
          </p:txBody>
        </p:sp>
        <p:grpSp>
          <p:nvGrpSpPr>
            <p:cNvPr id="64" name="グループ化 63">
              <a:extLst>
                <a:ext uri="{FF2B5EF4-FFF2-40B4-BE49-F238E27FC236}">
                  <a16:creationId xmlns:a16="http://schemas.microsoft.com/office/drawing/2014/main" id="{0B743E90-08F1-7226-4BA2-C406EDE0D6D2}"/>
                </a:ext>
              </a:extLst>
            </p:cNvPr>
            <p:cNvGrpSpPr/>
            <p:nvPr/>
          </p:nvGrpSpPr>
          <p:grpSpPr>
            <a:xfrm>
              <a:off x="162108" y="4805219"/>
              <a:ext cx="4770241" cy="1823904"/>
              <a:chOff x="162108" y="4805219"/>
              <a:chExt cx="4770241" cy="1823904"/>
            </a:xfrm>
          </p:grpSpPr>
          <p:sp>
            <p:nvSpPr>
              <p:cNvPr id="65" name="正方形/長方形 64">
                <a:extLst>
                  <a:ext uri="{FF2B5EF4-FFF2-40B4-BE49-F238E27FC236}">
                    <a16:creationId xmlns:a16="http://schemas.microsoft.com/office/drawing/2014/main" id="{7A0A2805-BC87-476C-7C24-C586B12ED081}"/>
                  </a:ext>
                </a:extLst>
              </p:cNvPr>
              <p:cNvSpPr/>
              <p:nvPr/>
            </p:nvSpPr>
            <p:spPr>
              <a:xfrm>
                <a:off x="1675277" y="5051427"/>
                <a:ext cx="2260613" cy="169277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r>
                  <a:rPr lang="ja-JP" altLang="en-US" sz="1100" dirty="0">
                    <a:solidFill>
                      <a:prstClr val="black"/>
                    </a:solidFill>
                  </a:rPr>
                  <a:t>独自の凹凸を施した防滑シート</a:t>
                </a:r>
              </a:p>
            </p:txBody>
          </p:sp>
          <p:sp>
            <p:nvSpPr>
              <p:cNvPr id="66" name="正方形/長方形 65">
                <a:extLst>
                  <a:ext uri="{FF2B5EF4-FFF2-40B4-BE49-F238E27FC236}">
                    <a16:creationId xmlns:a16="http://schemas.microsoft.com/office/drawing/2014/main" id="{B76DA7C2-6C32-064C-B0F4-A1BBA36D9EA6}"/>
                  </a:ext>
                </a:extLst>
              </p:cNvPr>
              <p:cNvSpPr/>
              <p:nvPr/>
            </p:nvSpPr>
            <p:spPr>
              <a:xfrm>
                <a:off x="1675277" y="5278420"/>
                <a:ext cx="3183638" cy="246221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r>
                  <a:rPr lang="ja-JP" altLang="en-US" sz="800" dirty="0">
                    <a:solidFill>
                      <a:prstClr val="black"/>
                    </a:solidFill>
                  </a:rPr>
                  <a:t>すべりにくさに配慮した「防滑シート」を採用。</a:t>
                </a:r>
                <a:endParaRPr lang="en-US" altLang="ja-JP" sz="800" dirty="0">
                  <a:solidFill>
                    <a:prstClr val="black"/>
                  </a:solidFill>
                </a:endParaRPr>
              </a:p>
              <a:p>
                <a:r>
                  <a:rPr lang="ja-JP" altLang="en-US" sz="800" dirty="0">
                    <a:solidFill>
                      <a:prstClr val="black"/>
                    </a:solidFill>
                  </a:rPr>
                  <a:t>施工性に加え、安全性にも配慮しています。</a:t>
                </a:r>
              </a:p>
            </p:txBody>
          </p:sp>
          <p:sp>
            <p:nvSpPr>
              <p:cNvPr id="67" name="正方形/長方形 66">
                <a:extLst>
                  <a:ext uri="{FF2B5EF4-FFF2-40B4-BE49-F238E27FC236}">
                    <a16:creationId xmlns:a16="http://schemas.microsoft.com/office/drawing/2014/main" id="{7CA071D9-7179-A8E7-06CD-3142CB7F7FE3}"/>
                  </a:ext>
                </a:extLst>
              </p:cNvPr>
              <p:cNvSpPr/>
              <p:nvPr/>
            </p:nvSpPr>
            <p:spPr>
              <a:xfrm>
                <a:off x="162108" y="4805219"/>
                <a:ext cx="4770241" cy="184702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ctr"/>
                <a:r>
                  <a:rPr lang="ja-JP" altLang="en-US" sz="1200" b="1" dirty="0">
                    <a:solidFill>
                      <a:srgbClr val="953735"/>
                    </a:solidFill>
                  </a:rPr>
                  <a:t>凹凸加工を施した防滑シートを採用</a:t>
                </a:r>
                <a:endParaRPr lang="en-US" altLang="ja-JP" sz="1200" b="1" dirty="0">
                  <a:solidFill>
                    <a:srgbClr val="953735"/>
                  </a:solidFill>
                </a:endParaRPr>
              </a:p>
            </p:txBody>
          </p:sp>
          <p:pic>
            <p:nvPicPr>
              <p:cNvPr id="68" name="Picture 8" descr="http://www2.panasonic.biz/es/sumai/gazou/bicon/CA171AHSK-PA0050001.jpg">
                <a:extLst>
                  <a:ext uri="{FF2B5EF4-FFF2-40B4-BE49-F238E27FC236}">
                    <a16:creationId xmlns:a16="http://schemas.microsoft.com/office/drawing/2014/main" id="{F47F10E5-1B50-80F0-2A64-7A803391365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359752" y="5074118"/>
                <a:ext cx="1164455" cy="14720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69" name="グループ化 68">
                <a:extLst>
                  <a:ext uri="{FF2B5EF4-FFF2-40B4-BE49-F238E27FC236}">
                    <a16:creationId xmlns:a16="http://schemas.microsoft.com/office/drawing/2014/main" id="{3F03F53C-4BFF-0C2C-451D-1B2F2C49F907}"/>
                  </a:ext>
                </a:extLst>
              </p:cNvPr>
              <p:cNvGrpSpPr/>
              <p:nvPr/>
            </p:nvGrpSpPr>
            <p:grpSpPr>
              <a:xfrm>
                <a:off x="1601179" y="5588820"/>
                <a:ext cx="3155138" cy="1040303"/>
                <a:chOff x="1601179" y="5588820"/>
                <a:chExt cx="3155138" cy="1040303"/>
              </a:xfrm>
            </p:grpSpPr>
            <p:sp>
              <p:nvSpPr>
                <p:cNvPr id="70" name="正方形/長方形 69">
                  <a:extLst>
                    <a:ext uri="{FF2B5EF4-FFF2-40B4-BE49-F238E27FC236}">
                      <a16:creationId xmlns:a16="http://schemas.microsoft.com/office/drawing/2014/main" id="{3EB1ECE2-DFF1-4899-DFCD-D8DC51CFCA30}"/>
                    </a:ext>
                  </a:extLst>
                </p:cNvPr>
                <p:cNvSpPr/>
                <p:nvPr/>
              </p:nvSpPr>
              <p:spPr>
                <a:xfrm>
                  <a:off x="3376574" y="6428251"/>
                  <a:ext cx="1379743" cy="92333"/>
                </a:xfrm>
                <a:prstGeom prst="rect">
                  <a:avLst/>
                </a:prstGeom>
              </p:spPr>
              <p:txBody>
                <a:bodyPr wrap="square" lIns="0" tIns="0" rIns="0" bIns="0">
                  <a:spAutoFit/>
                </a:bodyPr>
                <a:lstStyle/>
                <a:p>
                  <a:r>
                    <a:rPr lang="en-US" altLang="ja-JP" sz="600" dirty="0">
                      <a:solidFill>
                        <a:prstClr val="black"/>
                      </a:solidFill>
                    </a:rPr>
                    <a:t>※</a:t>
                  </a:r>
                  <a:r>
                    <a:rPr lang="ja-JP" altLang="en-US" sz="600" dirty="0">
                      <a:solidFill>
                        <a:prstClr val="black"/>
                      </a:solidFill>
                    </a:rPr>
                    <a:t>エンボス形状はイメージです。</a:t>
                  </a:r>
                </a:p>
              </p:txBody>
            </p:sp>
            <p:pic>
              <p:nvPicPr>
                <p:cNvPr id="71" name="図 70" descr="ロゴ が含まれている画像&#10;&#10;自動的に生成された説明">
                  <a:extLst>
                    <a:ext uri="{FF2B5EF4-FFF2-40B4-BE49-F238E27FC236}">
                      <a16:creationId xmlns:a16="http://schemas.microsoft.com/office/drawing/2014/main" id="{DCCA1ECD-36F0-A030-5F26-6D733CCD0C6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9"/>
                <a:srcRect t="6067"/>
                <a:stretch/>
              </p:blipFill>
              <p:spPr>
                <a:xfrm>
                  <a:off x="3378699" y="5588820"/>
                  <a:ext cx="1376201" cy="822101"/>
                </a:xfrm>
                <a:prstGeom prst="rect">
                  <a:avLst/>
                </a:prstGeom>
              </p:spPr>
            </p:pic>
            <p:grpSp>
              <p:nvGrpSpPr>
                <p:cNvPr id="72" name="グループ化 71">
                  <a:extLst>
                    <a:ext uri="{FF2B5EF4-FFF2-40B4-BE49-F238E27FC236}">
                      <a16:creationId xmlns:a16="http://schemas.microsoft.com/office/drawing/2014/main" id="{807F58D3-E690-E531-6BB5-E3055CC8726E}"/>
                    </a:ext>
                  </a:extLst>
                </p:cNvPr>
                <p:cNvGrpSpPr/>
                <p:nvPr/>
              </p:nvGrpSpPr>
              <p:grpSpPr>
                <a:xfrm>
                  <a:off x="1601179" y="5588821"/>
                  <a:ext cx="1731986" cy="1040302"/>
                  <a:chOff x="1601179" y="5588821"/>
                  <a:chExt cx="1731986" cy="1040302"/>
                </a:xfrm>
              </p:grpSpPr>
              <p:pic>
                <p:nvPicPr>
                  <p:cNvPr id="73" name="図 72" descr="屋内, 座る, テーブル, 木製 が含まれている画像&#10;&#10;自動的に生成された説明">
                    <a:extLst>
                      <a:ext uri="{FF2B5EF4-FFF2-40B4-BE49-F238E27FC236}">
                        <a16:creationId xmlns:a16="http://schemas.microsoft.com/office/drawing/2014/main" id="{8902BF47-2BF3-C291-D3B4-951D77C529B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0"/>
                  <a:srcRect b="20385"/>
                  <a:stretch/>
                </p:blipFill>
                <p:spPr>
                  <a:xfrm>
                    <a:off x="1966336" y="5588821"/>
                    <a:ext cx="1366829" cy="682969"/>
                  </a:xfrm>
                  <a:prstGeom prst="rect">
                    <a:avLst/>
                  </a:prstGeom>
                </p:spPr>
              </p:pic>
              <p:sp>
                <p:nvSpPr>
                  <p:cNvPr id="74" name="正方形/長方形 73">
                    <a:extLst>
                      <a:ext uri="{FF2B5EF4-FFF2-40B4-BE49-F238E27FC236}">
                        <a16:creationId xmlns:a16="http://schemas.microsoft.com/office/drawing/2014/main" id="{BB272D94-68DD-CF1B-8086-844245B0E7C5}"/>
                      </a:ext>
                    </a:extLst>
                  </p:cNvPr>
                  <p:cNvSpPr/>
                  <p:nvPr/>
                </p:nvSpPr>
                <p:spPr>
                  <a:xfrm>
                    <a:off x="1689487" y="6114981"/>
                    <a:ext cx="648901" cy="92333"/>
                  </a:xfrm>
                  <a:prstGeom prst="rect">
                    <a:avLst/>
                  </a:prstGeom>
                </p:spPr>
                <p:txBody>
                  <a:bodyPr wrap="square" lIns="0" tIns="0" rIns="0" bIns="0">
                    <a:spAutoFit/>
                  </a:bodyPr>
                  <a:lstStyle/>
                  <a:p>
                    <a:r>
                      <a:rPr lang="ja-JP" altLang="en-US" sz="600" b="1" dirty="0">
                        <a:solidFill>
                          <a:prstClr val="black"/>
                        </a:solidFill>
                      </a:rPr>
                      <a:t>防滑シート仕上げ</a:t>
                    </a:r>
                  </a:p>
                </p:txBody>
              </p:sp>
              <p:sp>
                <p:nvSpPr>
                  <p:cNvPr id="75" name="正方形/長方形 74">
                    <a:extLst>
                      <a:ext uri="{FF2B5EF4-FFF2-40B4-BE49-F238E27FC236}">
                        <a16:creationId xmlns:a16="http://schemas.microsoft.com/office/drawing/2014/main" id="{A1227C2F-B7E9-B15F-7BEB-7B2E7A868D30}"/>
                      </a:ext>
                    </a:extLst>
                  </p:cNvPr>
                  <p:cNvSpPr/>
                  <p:nvPr/>
                </p:nvSpPr>
                <p:spPr>
                  <a:xfrm>
                    <a:off x="1601179" y="6335991"/>
                    <a:ext cx="690941" cy="169277"/>
                  </a:xfrm>
                  <a:prstGeom prst="rect">
                    <a:avLst/>
                  </a:prstGeom>
                </p:spPr>
                <p:txBody>
                  <a:bodyPr wrap="square" lIns="0" tIns="0" rIns="0" bIns="0">
                    <a:spAutoFit/>
                  </a:bodyPr>
                  <a:lstStyle/>
                  <a:p>
                    <a:r>
                      <a:rPr lang="ja-JP" altLang="en-US" sz="600" b="1" dirty="0">
                        <a:solidFill>
                          <a:prstClr val="black"/>
                        </a:solidFill>
                      </a:rPr>
                      <a:t>すべり止め樹脂</a:t>
                    </a:r>
                    <a:endParaRPr lang="en-US" altLang="ja-JP" sz="600" b="1" dirty="0">
                      <a:solidFill>
                        <a:prstClr val="black"/>
                      </a:solidFill>
                    </a:endParaRPr>
                  </a:p>
                  <a:p>
                    <a:r>
                      <a:rPr lang="en-US" altLang="ja-JP" sz="500" b="1" dirty="0">
                        <a:solidFill>
                          <a:prstClr val="black"/>
                        </a:solidFill>
                      </a:rPr>
                      <a:t>※</a:t>
                    </a:r>
                    <a:r>
                      <a:rPr lang="ja-JP" altLang="en-US" sz="500" b="1" dirty="0">
                        <a:solidFill>
                          <a:prstClr val="black"/>
                        </a:solidFill>
                      </a:rPr>
                      <a:t>スリップレスタイプのみ</a:t>
                    </a:r>
                    <a:endParaRPr lang="ja-JP" altLang="en-US" sz="500" baseline="30000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76" name="正方形/長方形 75">
                    <a:extLst>
                      <a:ext uri="{FF2B5EF4-FFF2-40B4-BE49-F238E27FC236}">
                        <a16:creationId xmlns:a16="http://schemas.microsoft.com/office/drawing/2014/main" id="{D1734F0E-3562-3E78-648E-C53622DBFCA8}"/>
                      </a:ext>
                    </a:extLst>
                  </p:cNvPr>
                  <p:cNvSpPr/>
                  <p:nvPr/>
                </p:nvSpPr>
                <p:spPr>
                  <a:xfrm>
                    <a:off x="2629538" y="6328272"/>
                    <a:ext cx="610801" cy="184666"/>
                  </a:xfrm>
                  <a:prstGeom prst="rect">
                    <a:avLst/>
                  </a:prstGeom>
                </p:spPr>
                <p:txBody>
                  <a:bodyPr wrap="square" lIns="0" tIns="0" rIns="0" bIns="0">
                    <a:spAutoFit/>
                  </a:bodyPr>
                  <a:lstStyle/>
                  <a:p>
                    <a:r>
                      <a:rPr lang="ja-JP" altLang="en-US" sz="600" b="1" dirty="0">
                        <a:solidFill>
                          <a:prstClr val="black"/>
                        </a:solidFill>
                      </a:rPr>
                      <a:t>安全性に配慮した</a:t>
                    </a:r>
                    <a:r>
                      <a:rPr lang="en-US" altLang="ja-JP" sz="600" b="1" dirty="0">
                        <a:solidFill>
                          <a:prstClr val="black"/>
                        </a:solidFill>
                      </a:rPr>
                      <a:t>R</a:t>
                    </a:r>
                    <a:r>
                      <a:rPr lang="ja-JP" altLang="en-US" sz="600" b="1" dirty="0">
                        <a:solidFill>
                          <a:prstClr val="black"/>
                        </a:solidFill>
                      </a:rPr>
                      <a:t>面取り加工</a:t>
                    </a:r>
                  </a:p>
                </p:txBody>
              </p:sp>
              <p:cxnSp>
                <p:nvCxnSpPr>
                  <p:cNvPr id="77" name="直線コネクタ 76">
                    <a:extLst>
                      <a:ext uri="{FF2B5EF4-FFF2-40B4-BE49-F238E27FC236}">
                        <a16:creationId xmlns:a16="http://schemas.microsoft.com/office/drawing/2014/main" id="{E6B6EA98-FEE7-4934-15AB-CB4539E42568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1997869" y="5845969"/>
                    <a:ext cx="381000" cy="269012"/>
                  </a:xfrm>
                  <a:prstGeom prst="line">
                    <a:avLst/>
                  </a:prstGeom>
                  <a:ln w="63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8" name="直線コネクタ 77">
                    <a:extLst>
                      <a:ext uri="{FF2B5EF4-FFF2-40B4-BE49-F238E27FC236}">
                        <a16:creationId xmlns:a16="http://schemas.microsoft.com/office/drawing/2014/main" id="{814B81AC-1F60-4C6F-2E1D-02F8A25E4736}"/>
                      </a:ext>
                    </a:extLst>
                  </p:cNvPr>
                  <p:cNvCxnSpPr>
                    <a:cxnSpLocks/>
                    <a:stCxn id="75" idx="3"/>
                  </p:cNvCxnSpPr>
                  <p:nvPr/>
                </p:nvCxnSpPr>
                <p:spPr>
                  <a:xfrm flipV="1">
                    <a:off x="2292120" y="6108700"/>
                    <a:ext cx="289155" cy="311930"/>
                  </a:xfrm>
                  <a:prstGeom prst="line">
                    <a:avLst/>
                  </a:prstGeom>
                  <a:ln w="63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9" name="直線コネクタ 78">
                    <a:extLst>
                      <a:ext uri="{FF2B5EF4-FFF2-40B4-BE49-F238E27FC236}">
                        <a16:creationId xmlns:a16="http://schemas.microsoft.com/office/drawing/2014/main" id="{7E5431FF-4BC1-258A-54B9-36F8A8506040}"/>
                      </a:ext>
                    </a:extLst>
                  </p:cNvPr>
                  <p:cNvCxnSpPr>
                    <a:cxnSpLocks/>
                    <a:stCxn id="76" idx="0"/>
                  </p:cNvCxnSpPr>
                  <p:nvPr/>
                </p:nvCxnSpPr>
                <p:spPr>
                  <a:xfrm flipH="1" flipV="1">
                    <a:off x="2882634" y="6114981"/>
                    <a:ext cx="52305" cy="213291"/>
                  </a:xfrm>
                  <a:prstGeom prst="line">
                    <a:avLst/>
                  </a:prstGeom>
                  <a:ln w="63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80" name="フリーフォーム: 図形 79">
                    <a:extLst>
                      <a:ext uri="{FF2B5EF4-FFF2-40B4-BE49-F238E27FC236}">
                        <a16:creationId xmlns:a16="http://schemas.microsoft.com/office/drawing/2014/main" id="{3E8115A8-6D0B-A29D-17DD-CAD8C4FCD7A6}"/>
                      </a:ext>
                    </a:extLst>
                  </p:cNvPr>
                  <p:cNvSpPr/>
                  <p:nvPr/>
                </p:nvSpPr>
                <p:spPr>
                  <a:xfrm>
                    <a:off x="2619375" y="5638800"/>
                    <a:ext cx="711994" cy="664369"/>
                  </a:xfrm>
                  <a:custGeom>
                    <a:avLst/>
                    <a:gdLst>
                      <a:gd name="connsiteX0" fmla="*/ 0 w 716756"/>
                      <a:gd name="connsiteY0" fmla="*/ 457200 h 650081"/>
                      <a:gd name="connsiteX1" fmla="*/ 0 w 716756"/>
                      <a:gd name="connsiteY1" fmla="*/ 650081 h 650081"/>
                      <a:gd name="connsiteX2" fmla="*/ 716756 w 716756"/>
                      <a:gd name="connsiteY2" fmla="*/ 147637 h 650081"/>
                      <a:gd name="connsiteX3" fmla="*/ 716756 w 716756"/>
                      <a:gd name="connsiteY3" fmla="*/ 0 h 650081"/>
                      <a:gd name="connsiteX4" fmla="*/ 0 w 716756"/>
                      <a:gd name="connsiteY4" fmla="*/ 457200 h 650081"/>
                      <a:gd name="connsiteX0" fmla="*/ 0 w 716756"/>
                      <a:gd name="connsiteY0" fmla="*/ 471488 h 664369"/>
                      <a:gd name="connsiteX1" fmla="*/ 0 w 716756"/>
                      <a:gd name="connsiteY1" fmla="*/ 664369 h 664369"/>
                      <a:gd name="connsiteX2" fmla="*/ 716756 w 716756"/>
                      <a:gd name="connsiteY2" fmla="*/ 161925 h 664369"/>
                      <a:gd name="connsiteX3" fmla="*/ 711994 w 716756"/>
                      <a:gd name="connsiteY3" fmla="*/ 0 h 664369"/>
                      <a:gd name="connsiteX4" fmla="*/ 0 w 716756"/>
                      <a:gd name="connsiteY4" fmla="*/ 471488 h 664369"/>
                      <a:gd name="connsiteX0" fmla="*/ 0 w 711994"/>
                      <a:gd name="connsiteY0" fmla="*/ 471488 h 664369"/>
                      <a:gd name="connsiteX1" fmla="*/ 0 w 711994"/>
                      <a:gd name="connsiteY1" fmla="*/ 664369 h 664369"/>
                      <a:gd name="connsiteX2" fmla="*/ 709612 w 711994"/>
                      <a:gd name="connsiteY2" fmla="*/ 161925 h 664369"/>
                      <a:gd name="connsiteX3" fmla="*/ 711994 w 711994"/>
                      <a:gd name="connsiteY3" fmla="*/ 0 h 664369"/>
                      <a:gd name="connsiteX4" fmla="*/ 0 w 711994"/>
                      <a:gd name="connsiteY4" fmla="*/ 471488 h 664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1994" h="664369">
                        <a:moveTo>
                          <a:pt x="0" y="471488"/>
                        </a:moveTo>
                        <a:lnTo>
                          <a:pt x="0" y="664369"/>
                        </a:lnTo>
                        <a:lnTo>
                          <a:pt x="709612" y="161925"/>
                        </a:lnTo>
                        <a:lnTo>
                          <a:pt x="711994" y="0"/>
                        </a:lnTo>
                        <a:lnTo>
                          <a:pt x="0" y="471488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prstDash val="sysDash"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81" name="正方形/長方形 80">
                    <a:extLst>
                      <a:ext uri="{FF2B5EF4-FFF2-40B4-BE49-F238E27FC236}">
                        <a16:creationId xmlns:a16="http://schemas.microsoft.com/office/drawing/2014/main" id="{65DF1AC9-B89F-0239-B51A-EE2A41048DE3}"/>
                      </a:ext>
                    </a:extLst>
                  </p:cNvPr>
                  <p:cNvSpPr/>
                  <p:nvPr/>
                </p:nvSpPr>
                <p:spPr>
                  <a:xfrm>
                    <a:off x="1638300" y="6567568"/>
                    <a:ext cx="819150" cy="61555"/>
                  </a:xfrm>
                  <a:prstGeom prst="rect">
                    <a:avLst/>
                  </a:prstGeom>
                </p:spPr>
                <p:txBody>
                  <a:bodyPr wrap="square" lIns="0" tIns="0" rIns="0" bIns="0">
                    <a:spAutoFit/>
                  </a:bodyPr>
                  <a:lstStyle/>
                  <a:p>
                    <a:endParaRPr lang="ja-JP" altLang="en-US" sz="600" b="1" baseline="30000" dirty="0">
                      <a:solidFill>
                        <a:prstClr val="black"/>
                      </a:solidFill>
                    </a:endParaRPr>
                  </a:p>
                </p:txBody>
              </p:sp>
            </p:grpSp>
          </p:grpSp>
        </p:grpSp>
      </p:grpSp>
    </p:spTree>
    <p:extLst>
      <p:ext uri="{BB962C8B-B14F-4D97-AF65-F5344CB8AC3E}">
        <p14:creationId xmlns:p14="http://schemas.microsoft.com/office/powerpoint/2010/main" val="13243205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9806" y="691375"/>
            <a:ext cx="4770241" cy="3962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747677" y="119092"/>
            <a:ext cx="6542088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ja-JP" altLang="en-US" sz="1100" b="1" dirty="0">
                <a:solidFill>
                  <a:prstClr val="white"/>
                </a:solidFill>
                <a:latin typeface="ＭＳ Ｐゴシック" charset="-128"/>
              </a:rPr>
              <a:t>システム階段　ベリティス　スリップレスタイプ</a:t>
            </a:r>
          </a:p>
        </p:txBody>
      </p:sp>
      <p:sp>
        <p:nvSpPr>
          <p:cNvPr id="5" name="正方形/長方形 4"/>
          <p:cNvSpPr/>
          <p:nvPr/>
        </p:nvSpPr>
        <p:spPr>
          <a:xfrm>
            <a:off x="5083897" y="935843"/>
            <a:ext cx="1701974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ja-JP" altLang="en-US" sz="1000" b="1" dirty="0">
                <a:solidFill>
                  <a:srgbClr val="000000"/>
                </a:solidFill>
              </a:rPr>
              <a:t>スリップレスタイプ</a:t>
            </a:r>
          </a:p>
        </p:txBody>
      </p:sp>
      <p:grpSp>
        <p:nvGrpSpPr>
          <p:cNvPr id="6" name="グループ化 5"/>
          <p:cNvGrpSpPr/>
          <p:nvPr/>
        </p:nvGrpSpPr>
        <p:grpSpPr>
          <a:xfrm>
            <a:off x="4996976" y="693222"/>
            <a:ext cx="4773600" cy="1774894"/>
            <a:chOff x="152316" y="704609"/>
            <a:chExt cx="4767263" cy="1932231"/>
          </a:xfrm>
        </p:grpSpPr>
        <p:sp>
          <p:nvSpPr>
            <p:cNvPr id="7" name="Rectangle 14"/>
            <p:cNvSpPr>
              <a:spLocks noChangeArrowheads="1"/>
            </p:cNvSpPr>
            <p:nvPr/>
          </p:nvSpPr>
          <p:spPr bwMode="auto">
            <a:xfrm>
              <a:off x="152316" y="704609"/>
              <a:ext cx="4767263" cy="1932231"/>
            </a:xfrm>
            <a:prstGeom prst="rect">
              <a:avLst/>
            </a:prstGeom>
            <a:noFill/>
            <a:ln w="6350">
              <a:solidFill>
                <a:srgbClr val="4D4D4D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AEAEA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ja-JP" altLang="en-US" sz="1200" dirty="0">
                <a:solidFill>
                  <a:prstClr val="black"/>
                </a:solidFill>
              </a:endParaRPr>
            </a:p>
          </p:txBody>
        </p:sp>
        <p:sp>
          <p:nvSpPr>
            <p:cNvPr id="8" name="Rectangle 24"/>
            <p:cNvSpPr>
              <a:spLocks noChangeArrowheads="1"/>
            </p:cNvSpPr>
            <p:nvPr/>
          </p:nvSpPr>
          <p:spPr bwMode="auto">
            <a:xfrm>
              <a:off x="152316" y="704611"/>
              <a:ext cx="4767263" cy="126000"/>
            </a:xfrm>
            <a:prstGeom prst="rect">
              <a:avLst/>
            </a:prstGeom>
            <a:solidFill>
              <a:srgbClr val="4D4D4D"/>
            </a:solidFill>
            <a:ln w="6350">
              <a:solidFill>
                <a:srgbClr val="4D4D4D"/>
              </a:solidFill>
              <a:miter lim="800000"/>
              <a:headEnd/>
              <a:tailEnd/>
            </a:ln>
            <a:effectLst/>
          </p:spPr>
          <p:txBody>
            <a:bodyPr wrap="none" tIns="0" rIns="0" bIns="0" anchor="ctr"/>
            <a:lstStyle/>
            <a:p>
              <a:r>
                <a:rPr lang="ja-JP" altLang="en-US" sz="800" dirty="0">
                  <a:solidFill>
                    <a:prstClr val="white"/>
                  </a:solidFill>
                  <a:latin typeface="ＭＳ Ｐゴシック"/>
                </a:rPr>
                <a:t>踏み板　デザイン</a:t>
              </a:r>
              <a:endParaRPr lang="en-US" altLang="ja-JP" sz="800" dirty="0">
                <a:solidFill>
                  <a:prstClr val="white"/>
                </a:solidFill>
                <a:latin typeface="ＭＳ Ｐゴシック"/>
              </a:endParaRPr>
            </a:p>
          </p:txBody>
        </p:sp>
      </p:grpSp>
      <p:sp>
        <p:nvSpPr>
          <p:cNvPr id="9" name="Rectangle 14"/>
          <p:cNvSpPr>
            <a:spLocks noChangeArrowheads="1"/>
          </p:cNvSpPr>
          <p:nvPr/>
        </p:nvSpPr>
        <p:spPr bwMode="auto">
          <a:xfrm>
            <a:off x="3105208" y="4529060"/>
            <a:ext cx="1763713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500" dirty="0">
                <a:solidFill>
                  <a:srgbClr val="FFFFFF"/>
                </a:solidFill>
                <a:latin typeface="ＭＳ Ｐゴシック" pitchFamily="50" charset="-128"/>
              </a:rPr>
              <a:t>※</a:t>
            </a:r>
            <a:r>
              <a:rPr lang="ja-JP" altLang="en-US" sz="500" dirty="0">
                <a:solidFill>
                  <a:srgbClr val="FFFFFF"/>
                </a:solidFill>
                <a:latin typeface="ＭＳ Ｐゴシック" pitchFamily="50" charset="-128"/>
              </a:rPr>
              <a:t>イメージ写真のため、実際の仕様とは異なる場合がございます。</a:t>
            </a:r>
            <a:endParaRPr lang="ja-JP" altLang="en-US" sz="500" dirty="0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37" name="正方形/長方形 36"/>
          <p:cNvSpPr/>
          <p:nvPr/>
        </p:nvSpPr>
        <p:spPr>
          <a:xfrm>
            <a:off x="6259931" y="928711"/>
            <a:ext cx="2714716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ja-JP" altLang="en-US" sz="1000" u="sng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段差が分かりやすいすべり止め樹脂で二重の配慮。</a:t>
            </a:r>
          </a:p>
        </p:txBody>
      </p:sp>
      <p:sp>
        <p:nvSpPr>
          <p:cNvPr id="38" name="正方形/長方形 37"/>
          <p:cNvSpPr/>
          <p:nvPr/>
        </p:nvSpPr>
        <p:spPr>
          <a:xfrm>
            <a:off x="5170568" y="1353816"/>
            <a:ext cx="1479399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ja-JP" altLang="en-US" sz="9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スリップレスタイプには</a:t>
            </a:r>
            <a:endParaRPr lang="en-US" altLang="ja-JP" sz="9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9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防滑シートに加えて</a:t>
            </a:r>
            <a:endParaRPr lang="en-US" altLang="ja-JP" sz="9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9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視認性の良い</a:t>
            </a:r>
            <a:endParaRPr lang="en-US" altLang="ja-JP" sz="9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9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すべり止め樹脂を施し</a:t>
            </a:r>
            <a:endParaRPr lang="en-US" altLang="ja-JP" sz="9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9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二重のすべり止めに。</a:t>
            </a:r>
            <a:endParaRPr lang="en-US" altLang="ja-JP" sz="9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pSp>
        <p:nvGrpSpPr>
          <p:cNvPr id="12" name="グループ化 11"/>
          <p:cNvGrpSpPr/>
          <p:nvPr/>
        </p:nvGrpSpPr>
        <p:grpSpPr>
          <a:xfrm>
            <a:off x="6717387" y="1204869"/>
            <a:ext cx="2936373" cy="1273373"/>
            <a:chOff x="6717387" y="1204869"/>
            <a:chExt cx="2936373" cy="1273373"/>
          </a:xfrm>
        </p:grpSpPr>
        <p:pic>
          <p:nvPicPr>
            <p:cNvPr id="2" name="図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25850" y="1204869"/>
              <a:ext cx="1758742" cy="868208"/>
            </a:xfrm>
            <a:prstGeom prst="rect">
              <a:avLst/>
            </a:prstGeom>
          </p:spPr>
        </p:pic>
        <p:grpSp>
          <p:nvGrpSpPr>
            <p:cNvPr id="39" name="グループ化 38"/>
            <p:cNvGrpSpPr/>
            <p:nvPr/>
          </p:nvGrpSpPr>
          <p:grpSpPr>
            <a:xfrm>
              <a:off x="6717387" y="1325856"/>
              <a:ext cx="2936373" cy="1152386"/>
              <a:chOff x="4962946" y="4043363"/>
              <a:chExt cx="2647908" cy="1039177"/>
            </a:xfrm>
          </p:grpSpPr>
          <p:sp>
            <p:nvSpPr>
              <p:cNvPr id="41" name="正方形/長方形 40"/>
              <p:cNvSpPr/>
              <p:nvPr/>
            </p:nvSpPr>
            <p:spPr>
              <a:xfrm>
                <a:off x="6828589" y="4836319"/>
                <a:ext cx="782265" cy="246221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r>
                  <a:rPr lang="ja-JP" altLang="en-US" sz="800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</a:rPr>
                  <a:t>安全性に配慮した</a:t>
                </a:r>
              </a:p>
              <a:p>
                <a:r>
                  <a:rPr lang="en-US" altLang="ja-JP" sz="800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</a:rPr>
                  <a:t>R</a:t>
                </a:r>
                <a:r>
                  <a:rPr lang="ja-JP" altLang="en-US" sz="800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</a:rPr>
                  <a:t>面取り加工</a:t>
                </a:r>
              </a:p>
            </p:txBody>
          </p:sp>
          <p:grpSp>
            <p:nvGrpSpPr>
              <p:cNvPr id="42" name="グループ化 41"/>
              <p:cNvGrpSpPr/>
              <p:nvPr/>
            </p:nvGrpSpPr>
            <p:grpSpPr>
              <a:xfrm>
                <a:off x="4962946" y="4176984"/>
                <a:ext cx="998671" cy="353943"/>
                <a:chOff x="4895542" y="5254116"/>
                <a:chExt cx="998671" cy="353943"/>
              </a:xfrm>
            </p:grpSpPr>
            <p:sp>
              <p:nvSpPr>
                <p:cNvPr id="50" name="正方形/長方形 49"/>
                <p:cNvSpPr/>
                <p:nvPr/>
              </p:nvSpPr>
              <p:spPr>
                <a:xfrm>
                  <a:off x="4895542" y="5254116"/>
                  <a:ext cx="771045" cy="123111"/>
                </a:xfrm>
                <a:prstGeom prst="rect">
                  <a:avLst/>
                </a:prstGeom>
              </p:spPr>
              <p:txBody>
                <a:bodyPr wrap="square" lIns="0" tIns="0" rIns="0" bIns="0">
                  <a:spAutoFit/>
                </a:bodyPr>
                <a:lstStyle/>
                <a:p>
                  <a:r>
                    <a:rPr lang="ja-JP" altLang="en-US" sz="800" dirty="0"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rPr>
                    <a:t>防滑シート仕上げ</a:t>
                  </a:r>
                </a:p>
              </p:txBody>
            </p:sp>
            <p:sp>
              <p:nvSpPr>
                <p:cNvPr id="51" name="正方形/長方形 50"/>
                <p:cNvSpPr/>
                <p:nvPr/>
              </p:nvSpPr>
              <p:spPr>
                <a:xfrm>
                  <a:off x="4895542" y="5392615"/>
                  <a:ext cx="998671" cy="215444"/>
                </a:xfrm>
                <a:prstGeom prst="rect">
                  <a:avLst/>
                </a:prstGeom>
              </p:spPr>
              <p:txBody>
                <a:bodyPr wrap="square" lIns="0" tIns="0" rIns="0" bIns="0">
                  <a:spAutoFit/>
                </a:bodyPr>
                <a:lstStyle/>
                <a:p>
                  <a:r>
                    <a:rPr lang="ja-JP" altLang="en-US" sz="700" dirty="0"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rPr>
                    <a:t>すべりにくい表面仕上げに</a:t>
                  </a:r>
                </a:p>
                <a:p>
                  <a:r>
                    <a:rPr lang="ja-JP" altLang="en-US" sz="700" dirty="0"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rPr>
                    <a:t>なっています。</a:t>
                  </a:r>
                </a:p>
              </p:txBody>
            </p:sp>
          </p:grpSp>
          <p:grpSp>
            <p:nvGrpSpPr>
              <p:cNvPr id="43" name="グループ化 42"/>
              <p:cNvGrpSpPr/>
              <p:nvPr/>
            </p:nvGrpSpPr>
            <p:grpSpPr>
              <a:xfrm>
                <a:off x="5452756" y="4707541"/>
                <a:ext cx="1203856" cy="353943"/>
                <a:chOff x="6217145" y="5254116"/>
                <a:chExt cx="1203856" cy="353943"/>
              </a:xfrm>
            </p:grpSpPr>
            <p:sp>
              <p:nvSpPr>
                <p:cNvPr id="48" name="正方形/長方形 47"/>
                <p:cNvSpPr/>
                <p:nvPr/>
              </p:nvSpPr>
              <p:spPr>
                <a:xfrm>
                  <a:off x="6217145" y="5254116"/>
                  <a:ext cx="687689" cy="123111"/>
                </a:xfrm>
                <a:prstGeom prst="rect">
                  <a:avLst/>
                </a:prstGeom>
              </p:spPr>
              <p:txBody>
                <a:bodyPr wrap="square" lIns="0" tIns="0" rIns="0" bIns="0">
                  <a:spAutoFit/>
                </a:bodyPr>
                <a:lstStyle/>
                <a:p>
                  <a:r>
                    <a:rPr lang="ja-JP" altLang="en-US" sz="800" dirty="0"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rPr>
                    <a:t>すべり止め樹脂</a:t>
                  </a:r>
                </a:p>
              </p:txBody>
            </p:sp>
            <p:sp>
              <p:nvSpPr>
                <p:cNvPr id="49" name="正方形/長方形 48"/>
                <p:cNvSpPr/>
                <p:nvPr/>
              </p:nvSpPr>
              <p:spPr>
                <a:xfrm>
                  <a:off x="6217145" y="5392615"/>
                  <a:ext cx="1203856" cy="215444"/>
                </a:xfrm>
                <a:prstGeom prst="rect">
                  <a:avLst/>
                </a:prstGeom>
              </p:spPr>
              <p:txBody>
                <a:bodyPr wrap="square" lIns="0" tIns="0" rIns="0" bIns="0">
                  <a:spAutoFit/>
                </a:bodyPr>
                <a:lstStyle/>
                <a:p>
                  <a:r>
                    <a:rPr lang="ja-JP" altLang="en-US" sz="700" dirty="0"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rPr>
                    <a:t>踏み板と異なる配色にして、</a:t>
                  </a:r>
                </a:p>
                <a:p>
                  <a:r>
                    <a:rPr lang="ja-JP" altLang="en-US" sz="700" dirty="0">
                      <a:latin typeface="ＭＳ Ｐゴシック" panose="020B0600070205080204" pitchFamily="50" charset="-128"/>
                      <a:ea typeface="ＭＳ Ｐゴシック" panose="020B0600070205080204" pitchFamily="50" charset="-128"/>
                    </a:rPr>
                    <a:t>端部を目立ちやすくしています。</a:t>
                  </a:r>
                </a:p>
              </p:txBody>
            </p:sp>
          </p:grpSp>
          <p:cxnSp>
            <p:nvCxnSpPr>
              <p:cNvPr id="44" name="直線コネクタ 43"/>
              <p:cNvCxnSpPr/>
              <p:nvPr/>
            </p:nvCxnSpPr>
            <p:spPr>
              <a:xfrm>
                <a:off x="5746282" y="4247629"/>
                <a:ext cx="468077" cy="0"/>
              </a:xfrm>
              <a:prstGeom prst="line">
                <a:avLst/>
              </a:prstGeom>
              <a:ln w="6350"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線コネクタ 44"/>
              <p:cNvCxnSpPr/>
              <p:nvPr/>
            </p:nvCxnSpPr>
            <p:spPr>
              <a:xfrm flipV="1">
                <a:off x="6160911" y="4434248"/>
                <a:ext cx="563739" cy="333422"/>
              </a:xfrm>
              <a:prstGeom prst="line">
                <a:avLst/>
              </a:prstGeom>
              <a:ln w="6350"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フリーフォーム 45"/>
              <p:cNvSpPr/>
              <p:nvPr/>
            </p:nvSpPr>
            <p:spPr>
              <a:xfrm>
                <a:off x="6622257" y="4043363"/>
                <a:ext cx="814387" cy="704850"/>
              </a:xfrm>
              <a:custGeom>
                <a:avLst/>
                <a:gdLst>
                  <a:gd name="connsiteX0" fmla="*/ 814387 w 814387"/>
                  <a:gd name="connsiteY0" fmla="*/ 0 h 704850"/>
                  <a:gd name="connsiteX1" fmla="*/ 814387 w 814387"/>
                  <a:gd name="connsiteY1" fmla="*/ 138112 h 704850"/>
                  <a:gd name="connsiteX2" fmla="*/ 0 w 814387"/>
                  <a:gd name="connsiteY2" fmla="*/ 704850 h 704850"/>
                  <a:gd name="connsiteX3" fmla="*/ 0 w 814387"/>
                  <a:gd name="connsiteY3" fmla="*/ 509587 h 704850"/>
                  <a:gd name="connsiteX4" fmla="*/ 814387 w 814387"/>
                  <a:gd name="connsiteY4" fmla="*/ 0 h 704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14387" h="704850">
                    <a:moveTo>
                      <a:pt x="814387" y="0"/>
                    </a:moveTo>
                    <a:lnTo>
                      <a:pt x="814387" y="138112"/>
                    </a:lnTo>
                    <a:lnTo>
                      <a:pt x="0" y="704850"/>
                    </a:lnTo>
                    <a:lnTo>
                      <a:pt x="0" y="509587"/>
                    </a:lnTo>
                    <a:lnTo>
                      <a:pt x="814387" y="0"/>
                    </a:lnTo>
                    <a:close/>
                  </a:path>
                </a:pathLst>
              </a:custGeom>
              <a:noFill/>
              <a:ln w="635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cxnSp>
            <p:nvCxnSpPr>
              <p:cNvPr id="47" name="直線コネクタ 46"/>
              <p:cNvCxnSpPr/>
              <p:nvPr/>
            </p:nvCxnSpPr>
            <p:spPr>
              <a:xfrm>
                <a:off x="7025386" y="4473245"/>
                <a:ext cx="0" cy="353549"/>
              </a:xfrm>
              <a:prstGeom prst="line">
                <a:avLst/>
              </a:prstGeom>
              <a:ln w="6350"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16" name="タイトル 115"/>
          <p:cNvSpPr>
            <a:spLocks noGrp="1"/>
          </p:cNvSpPr>
          <p:nvPr>
            <p:ph type="title" idx="4294967295"/>
          </p:nvPr>
        </p:nvSpPr>
        <p:spPr>
          <a:xfrm>
            <a:off x="-34231" y="-432810"/>
            <a:ext cx="1085554" cy="307777"/>
          </a:xfrm>
        </p:spPr>
        <p:txBody>
          <a:bodyPr vert="horz" wrap="none" lIns="91440" tIns="45720" rIns="91440" bIns="45720" rtlCol="0" anchor="ctr">
            <a:spAutoFit/>
          </a:bodyPr>
          <a:lstStyle/>
          <a:p>
            <a:r>
              <a:rPr lang="ja-JP" altLang="en-US" sz="1400" dirty="0"/>
              <a:t>スリップレス</a:t>
            </a:r>
          </a:p>
        </p:txBody>
      </p:sp>
      <p:pic>
        <p:nvPicPr>
          <p:cNvPr id="125" name="Picture 2" descr="http://www2.panasonic.biz/es/sumai/gazou/bicon/CA191AHSK-PA005005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88895" y="4956592"/>
            <a:ext cx="766636" cy="1661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6" name="Rectangle 14"/>
          <p:cNvSpPr>
            <a:spLocks noChangeArrowheads="1"/>
          </p:cNvSpPr>
          <p:nvPr/>
        </p:nvSpPr>
        <p:spPr bwMode="auto">
          <a:xfrm>
            <a:off x="4988738" y="4736311"/>
            <a:ext cx="4773600" cy="1944000"/>
          </a:xfrm>
          <a:prstGeom prst="rect">
            <a:avLst/>
          </a:prstGeom>
          <a:noFill/>
          <a:ln w="6350">
            <a:solidFill>
              <a:srgbClr val="4D4D4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ja-JP" altLang="en-US" sz="1200" dirty="0">
              <a:solidFill>
                <a:prstClr val="black"/>
              </a:solidFill>
            </a:endParaRPr>
          </a:p>
        </p:txBody>
      </p:sp>
      <p:sp>
        <p:nvSpPr>
          <p:cNvPr id="127" name="Rectangle 24"/>
          <p:cNvSpPr>
            <a:spLocks noChangeArrowheads="1"/>
          </p:cNvSpPr>
          <p:nvPr/>
        </p:nvSpPr>
        <p:spPr bwMode="auto">
          <a:xfrm>
            <a:off x="4988738" y="4736313"/>
            <a:ext cx="4773600" cy="126767"/>
          </a:xfrm>
          <a:prstGeom prst="rect">
            <a:avLst/>
          </a:prstGeom>
          <a:solidFill>
            <a:srgbClr val="4D4D4D"/>
          </a:solidFill>
          <a:ln w="6350">
            <a:solidFill>
              <a:srgbClr val="4D4D4D"/>
            </a:solidFill>
            <a:miter lim="800000"/>
            <a:headEnd/>
            <a:tailEnd/>
          </a:ln>
          <a:effectLst/>
        </p:spPr>
        <p:txBody>
          <a:bodyPr wrap="none" tIns="0" rIns="0" bIns="0" anchor="ctr"/>
          <a:lstStyle/>
          <a:p>
            <a:r>
              <a:rPr lang="ja-JP" altLang="en-US" sz="800" dirty="0">
                <a:solidFill>
                  <a:prstClr val="white"/>
                </a:solidFill>
                <a:latin typeface="ＭＳ Ｐゴシック"/>
              </a:rPr>
              <a:t>連続手すり　９００</a:t>
            </a:r>
            <a:r>
              <a:rPr lang="en-US" altLang="ja-JP" sz="800" dirty="0">
                <a:solidFill>
                  <a:prstClr val="white"/>
                </a:solidFill>
                <a:latin typeface="ＭＳ Ｐゴシック"/>
              </a:rPr>
              <a:t>mm</a:t>
            </a:r>
            <a:r>
              <a:rPr lang="ja-JP" altLang="en-US" sz="800" dirty="0">
                <a:solidFill>
                  <a:prstClr val="white"/>
                </a:solidFill>
                <a:latin typeface="ＭＳ Ｐゴシック"/>
              </a:rPr>
              <a:t>ピッチタイプ　</a:t>
            </a:r>
            <a:endParaRPr lang="en-US" altLang="ja-JP" sz="800" dirty="0">
              <a:solidFill>
                <a:prstClr val="white"/>
              </a:solidFill>
              <a:latin typeface="ＭＳ Ｐゴシック"/>
            </a:endParaRPr>
          </a:p>
        </p:txBody>
      </p:sp>
      <p:sp>
        <p:nvSpPr>
          <p:cNvPr id="128" name="正方形/長方形 127"/>
          <p:cNvSpPr/>
          <p:nvPr/>
        </p:nvSpPr>
        <p:spPr>
          <a:xfrm>
            <a:off x="5946680" y="4937101"/>
            <a:ext cx="1090262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ja-JP" altLang="en-US" sz="700" dirty="0"/>
              <a:t>ムクの味わいのある</a:t>
            </a:r>
            <a:endParaRPr lang="en-US" altLang="ja-JP" sz="700" dirty="0"/>
          </a:p>
          <a:p>
            <a:r>
              <a:rPr lang="ja-JP" altLang="en-US" sz="700" dirty="0"/>
              <a:t>木製手すりを採用。</a:t>
            </a:r>
            <a:endParaRPr lang="ja-JP" altLang="en-US" sz="700" dirty="0">
              <a:solidFill>
                <a:prstClr val="black"/>
              </a:solidFill>
              <a:latin typeface="ＭＳ Ｐゴシック"/>
            </a:endParaRPr>
          </a:p>
        </p:txBody>
      </p:sp>
      <p:sp>
        <p:nvSpPr>
          <p:cNvPr id="129" name="正方形/長方形 128"/>
          <p:cNvSpPr/>
          <p:nvPr/>
        </p:nvSpPr>
        <p:spPr>
          <a:xfrm>
            <a:off x="5956850" y="6266409"/>
            <a:ext cx="1336983" cy="3231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ja-JP" altLang="en-US" sz="700" dirty="0">
                <a:latin typeface="+mn-ea"/>
              </a:rPr>
              <a:t>丸棒手すりは木製を採用し</a:t>
            </a:r>
            <a:endParaRPr lang="en-US" altLang="ja-JP" sz="700" dirty="0">
              <a:latin typeface="+mn-ea"/>
            </a:endParaRPr>
          </a:p>
          <a:p>
            <a:r>
              <a:rPr lang="ja-JP" altLang="en-US" sz="700" dirty="0">
                <a:latin typeface="+mn-ea"/>
              </a:rPr>
              <a:t>ており、ブラケットの取り付け</a:t>
            </a:r>
            <a:endParaRPr lang="en-US" altLang="ja-JP" sz="700" dirty="0">
              <a:latin typeface="+mn-ea"/>
            </a:endParaRPr>
          </a:p>
          <a:p>
            <a:r>
              <a:rPr lang="ja-JP" altLang="en-US" sz="700" dirty="0">
                <a:latin typeface="+mn-ea"/>
              </a:rPr>
              <a:t>間隔は最長</a:t>
            </a:r>
            <a:r>
              <a:rPr lang="en-US" altLang="ja-JP" sz="700" dirty="0">
                <a:latin typeface="+mn-ea"/>
              </a:rPr>
              <a:t>900㎜</a:t>
            </a:r>
            <a:r>
              <a:rPr lang="ja-JP" altLang="en-US" sz="700" dirty="0" err="1">
                <a:latin typeface="+mn-ea"/>
              </a:rPr>
              <a:t>まで</a:t>
            </a:r>
            <a:r>
              <a:rPr lang="ja-JP" altLang="en-US" sz="700" dirty="0">
                <a:latin typeface="+mn-ea"/>
              </a:rPr>
              <a:t>可能。</a:t>
            </a:r>
            <a:endParaRPr lang="en-US" altLang="ja-JP" sz="700" dirty="0">
              <a:solidFill>
                <a:prstClr val="black"/>
              </a:solidFill>
              <a:latin typeface="+mn-ea"/>
            </a:endParaRPr>
          </a:p>
        </p:txBody>
      </p:sp>
      <p:pic>
        <p:nvPicPr>
          <p:cNvPr id="130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50137" y="5216085"/>
            <a:ext cx="880896" cy="104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1" name="Text Box 49"/>
          <p:cNvSpPr txBox="1">
            <a:spLocks noChangeArrowheads="1"/>
          </p:cNvSpPr>
          <p:nvPr/>
        </p:nvSpPr>
        <p:spPr bwMode="auto">
          <a:xfrm>
            <a:off x="5060711" y="6508734"/>
            <a:ext cx="739240" cy="76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algn="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ja-JP" sz="500" dirty="0">
                <a:solidFill>
                  <a:srgbClr val="FFFFFF"/>
                </a:solidFill>
                <a:latin typeface="+mn-ea"/>
              </a:rPr>
              <a:t>※</a:t>
            </a:r>
            <a:r>
              <a:rPr lang="ja-JP" altLang="en-US" sz="500" dirty="0">
                <a:solidFill>
                  <a:srgbClr val="FFFFFF"/>
                </a:solidFill>
                <a:latin typeface="+mn-ea"/>
              </a:rPr>
              <a:t>イメージ写真</a:t>
            </a:r>
          </a:p>
        </p:txBody>
      </p:sp>
      <p:pic>
        <p:nvPicPr>
          <p:cNvPr id="132" name="Picture 77" descr="http://www2.panasonic.biz/es/sumai/gazou/bicon/CA141AHST-PA0050094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162113" y="5545404"/>
            <a:ext cx="424270" cy="325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" name="Picture 79" descr="http://www2.panasonic.biz/es/sumai/gazou/bicon/CA141AHST-PA005009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170020" y="5998241"/>
            <a:ext cx="424270" cy="325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4" name="Picture 81" descr="http://www2.panasonic.biz/es/sumai/gazou/bicon/CA141AHST-PA0050093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154782" y="5073193"/>
            <a:ext cx="424270" cy="325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7" name="Text Box 20"/>
          <p:cNvSpPr txBox="1">
            <a:spLocks noChangeArrowheads="1"/>
          </p:cNvSpPr>
          <p:nvPr/>
        </p:nvSpPr>
        <p:spPr bwMode="auto">
          <a:xfrm>
            <a:off x="9135990" y="5408809"/>
            <a:ext cx="484428" cy="76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defPPr>
              <a:defRPr lang="ja-JP"/>
            </a:defPPr>
            <a:lvl1pPr lvl="0" defTabSz="947738" fontAlgn="base">
              <a:spcBef>
                <a:spcPct val="0"/>
              </a:spcBef>
              <a:spcAft>
                <a:spcPct val="0"/>
              </a:spcAft>
              <a:defRPr sz="500" spc="-40">
                <a:latin typeface="Arial" charset="0"/>
                <a:ea typeface="ＭＳ Ｐゴシック" charset="-128"/>
              </a:defRPr>
            </a:lvl1pPr>
            <a:lvl2pPr marL="742950" indent="-285750" defTabSz="947738" eaLnBrk="0" hangingPunct="0">
              <a:defRPr sz="600">
                <a:latin typeface="Arial" charset="0"/>
                <a:ea typeface="ＭＳ Ｐゴシック" charset="-128"/>
              </a:defRPr>
            </a:lvl2pPr>
            <a:lvl3pPr marL="1143000" indent="-228600" defTabSz="947738" eaLnBrk="0" hangingPunct="0">
              <a:defRPr sz="600">
                <a:latin typeface="Arial" charset="0"/>
                <a:ea typeface="ＭＳ Ｐゴシック" charset="-128"/>
              </a:defRPr>
            </a:lvl3pPr>
            <a:lvl4pPr marL="1600200" indent="-228600" defTabSz="947738" eaLnBrk="0" hangingPunct="0">
              <a:defRPr sz="600">
                <a:latin typeface="Arial" charset="0"/>
                <a:ea typeface="ＭＳ Ｐゴシック" charset="-128"/>
              </a:defRPr>
            </a:lvl4pPr>
            <a:lvl5pPr marL="2057400" indent="-228600" defTabSz="947738" eaLnBrk="0" hangingPunct="0">
              <a:defRPr sz="600">
                <a:latin typeface="Arial" charset="0"/>
                <a:ea typeface="ＭＳ Ｐゴシック" charset="-128"/>
              </a:defRPr>
            </a:lvl5pPr>
            <a:lvl6pPr marL="25146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600">
                <a:latin typeface="Arial" charset="0"/>
                <a:ea typeface="ＭＳ Ｐゴシック" charset="-128"/>
              </a:defRPr>
            </a:lvl6pPr>
            <a:lvl7pPr marL="29718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600">
                <a:latin typeface="Arial" charset="0"/>
                <a:ea typeface="ＭＳ Ｐゴシック" charset="-128"/>
              </a:defRPr>
            </a:lvl7pPr>
            <a:lvl8pPr marL="34290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600">
                <a:latin typeface="Arial" charset="0"/>
                <a:ea typeface="ＭＳ Ｐゴシック" charset="-128"/>
              </a:defRPr>
            </a:lvl8pPr>
            <a:lvl9pPr marL="38862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600">
                <a:latin typeface="Arial" charset="0"/>
                <a:ea typeface="ＭＳ Ｐゴシック" charset="-128"/>
              </a:defRPr>
            </a:lvl9pPr>
          </a:lstStyle>
          <a:p>
            <a:r>
              <a:rPr lang="ja-JP" altLang="en-US" dirty="0"/>
              <a:t>　サテンシルバー色</a:t>
            </a:r>
          </a:p>
        </p:txBody>
      </p:sp>
      <p:sp>
        <p:nvSpPr>
          <p:cNvPr id="138" name="Text Box 20"/>
          <p:cNvSpPr txBox="1">
            <a:spLocks noChangeArrowheads="1"/>
          </p:cNvSpPr>
          <p:nvPr/>
        </p:nvSpPr>
        <p:spPr bwMode="auto">
          <a:xfrm>
            <a:off x="9193361" y="5885469"/>
            <a:ext cx="384721" cy="76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947738" eaLnBrk="0" hangingPunct="0"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47738" eaLnBrk="0" hangingPunct="0"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47738" eaLnBrk="0" hangingPunct="0"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47738" eaLnBrk="0" hangingPunct="0"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47738" eaLnBrk="0" hangingPunct="0"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ja-JP" altLang="en-US" sz="500" kern="0" dirty="0">
                <a:solidFill>
                  <a:srgbClr val="000000"/>
                </a:solidFill>
                <a:latin typeface="ＭＳ Ｐゴシック" charset="-128"/>
              </a:rPr>
              <a:t>オフブラック色</a:t>
            </a:r>
          </a:p>
        </p:txBody>
      </p:sp>
      <p:sp>
        <p:nvSpPr>
          <p:cNvPr id="139" name="Text Box 20"/>
          <p:cNvSpPr txBox="1">
            <a:spLocks noChangeArrowheads="1"/>
          </p:cNvSpPr>
          <p:nvPr/>
        </p:nvSpPr>
        <p:spPr bwMode="auto">
          <a:xfrm>
            <a:off x="9228744" y="6338414"/>
            <a:ext cx="279294" cy="76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947738" eaLnBrk="0" hangingPunct="0"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47738" eaLnBrk="0" hangingPunct="0"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47738" eaLnBrk="0" hangingPunct="0"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47738" eaLnBrk="0" hangingPunct="0"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47738" eaLnBrk="0" hangingPunct="0"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ja-JP" altLang="en-US" sz="500" kern="0" dirty="0">
                <a:solidFill>
                  <a:srgbClr val="000000"/>
                </a:solidFill>
                <a:latin typeface="ＭＳ Ｐゴシック" charset="-128"/>
              </a:rPr>
              <a:t>ホワイト色</a:t>
            </a:r>
          </a:p>
        </p:txBody>
      </p:sp>
      <p:sp>
        <p:nvSpPr>
          <p:cNvPr id="143" name="Text Box 20"/>
          <p:cNvSpPr txBox="1">
            <a:spLocks noChangeArrowheads="1"/>
          </p:cNvSpPr>
          <p:nvPr/>
        </p:nvSpPr>
        <p:spPr bwMode="auto">
          <a:xfrm>
            <a:off x="9156486" y="4935770"/>
            <a:ext cx="386838" cy="9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947738" eaLnBrk="0" hangingPunct="0"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47738" eaLnBrk="0" hangingPunct="0"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47738" eaLnBrk="0" hangingPunct="0"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47738" eaLnBrk="0" hangingPunct="0"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47738" eaLnBrk="0" hangingPunct="0"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ja-JP" altLang="en-US" kern="0" dirty="0">
                <a:solidFill>
                  <a:srgbClr val="000000"/>
                </a:solidFill>
                <a:latin typeface="ＭＳ Ｐゴシック" charset="-128"/>
              </a:rPr>
              <a:t>■ブラケット</a:t>
            </a:r>
          </a:p>
        </p:txBody>
      </p:sp>
      <p:pic>
        <p:nvPicPr>
          <p:cNvPr id="230" name="図 22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084" y="819991"/>
            <a:ext cx="1274123" cy="309922"/>
          </a:xfrm>
          <a:prstGeom prst="rect">
            <a:avLst/>
          </a:prstGeom>
        </p:spPr>
      </p:pic>
      <p:grpSp>
        <p:nvGrpSpPr>
          <p:cNvPr id="206" name="グループ化 205"/>
          <p:cNvGrpSpPr/>
          <p:nvPr/>
        </p:nvGrpSpPr>
        <p:grpSpPr>
          <a:xfrm>
            <a:off x="7150183" y="4947625"/>
            <a:ext cx="1721309" cy="1172011"/>
            <a:chOff x="7149543" y="2934007"/>
            <a:chExt cx="1860695" cy="1266917"/>
          </a:xfrm>
        </p:grpSpPr>
        <p:pic>
          <p:nvPicPr>
            <p:cNvPr id="207" name="図 206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72757" y="3285399"/>
              <a:ext cx="532967" cy="405260"/>
            </a:xfrm>
            <a:prstGeom prst="rect">
              <a:avLst/>
            </a:prstGeom>
          </p:spPr>
        </p:pic>
        <p:pic>
          <p:nvPicPr>
            <p:cNvPr id="208" name="図 207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27166" y="2934007"/>
              <a:ext cx="515820" cy="390317"/>
            </a:xfrm>
            <a:prstGeom prst="rect">
              <a:avLst/>
            </a:prstGeom>
          </p:spPr>
        </p:pic>
        <p:pic>
          <p:nvPicPr>
            <p:cNvPr id="209" name="図 208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14008" y="3844137"/>
              <a:ext cx="512923" cy="287095"/>
            </a:xfrm>
            <a:prstGeom prst="rect">
              <a:avLst/>
            </a:prstGeom>
          </p:spPr>
        </p:pic>
        <p:pic>
          <p:nvPicPr>
            <p:cNvPr id="210" name="図 209"/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89430" y="3764249"/>
              <a:ext cx="520808" cy="355371"/>
            </a:xfrm>
            <a:prstGeom prst="rect">
              <a:avLst/>
            </a:prstGeom>
          </p:spPr>
        </p:pic>
        <p:pic>
          <p:nvPicPr>
            <p:cNvPr id="211" name="図 210"/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1"/>
            <a:stretch/>
          </p:blipFill>
          <p:spPr>
            <a:xfrm>
              <a:off x="7153713" y="3033811"/>
              <a:ext cx="512617" cy="284400"/>
            </a:xfrm>
            <a:prstGeom prst="rect">
              <a:avLst/>
            </a:prstGeom>
          </p:spPr>
        </p:pic>
        <p:pic>
          <p:nvPicPr>
            <p:cNvPr id="212" name="Picture 57" descr="http://www2.panasonic.biz/es/sumai/gazou/bicon/CA141AHST-PA0053028.jpg"/>
            <p:cNvPicPr>
              <a:picLocks noChangeAspect="1" noChangeArrowheads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8488660" y="3032499"/>
              <a:ext cx="513991" cy="2857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3" name="Picture 59" descr="http://www2.panasonic.biz/es/sumai/gazou/bicon/CA141AHST-PA0053029.jpg"/>
            <p:cNvPicPr>
              <a:picLocks noChangeAspect="1" noChangeArrowheads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153713" y="3416197"/>
              <a:ext cx="513991" cy="2936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1" name="Picture 63" descr="http://www2.panasonic.biz/es/sumai/gazou/bicon/CA141AHST-PA0053031.jpg"/>
            <p:cNvPicPr>
              <a:picLocks noChangeAspect="1" noChangeArrowheads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149543" y="3843726"/>
              <a:ext cx="513991" cy="2757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2" name="Text Box 20"/>
            <p:cNvSpPr txBox="1">
              <a:spLocks noChangeArrowheads="1"/>
            </p:cNvSpPr>
            <p:nvPr/>
          </p:nvSpPr>
          <p:spPr bwMode="auto">
            <a:xfrm>
              <a:off x="7156868" y="4119492"/>
              <a:ext cx="262892" cy="7694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lIns="0" tIns="0" rIns="0" bIns="0">
              <a:spAutoFit/>
            </a:bodyPr>
            <a:lstStyle>
              <a:lvl1pPr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ja-JP" altLang="en-US" sz="500" dirty="0">
                  <a:solidFill>
                    <a:prstClr val="black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メープル色</a:t>
              </a:r>
              <a:endParaRPr lang="ja-JP" altLang="en-US" sz="500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233" name="Text Box 20"/>
            <p:cNvSpPr txBox="1">
              <a:spLocks noChangeArrowheads="1"/>
            </p:cNvSpPr>
            <p:nvPr/>
          </p:nvSpPr>
          <p:spPr bwMode="auto">
            <a:xfrm>
              <a:off x="7810581" y="4119492"/>
              <a:ext cx="403957" cy="7694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lIns="0" tIns="0" rIns="0" bIns="0">
              <a:spAutoFit/>
            </a:bodyPr>
            <a:lstStyle>
              <a:lvl1pPr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ja-JP" altLang="en-US" sz="500" dirty="0">
                  <a:solidFill>
                    <a:prstClr val="black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ホワイトオーク色</a:t>
              </a:r>
              <a:endParaRPr lang="ja-JP" altLang="en-US" sz="500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234" name="Text Box 20"/>
            <p:cNvSpPr txBox="1">
              <a:spLocks noChangeArrowheads="1"/>
            </p:cNvSpPr>
            <p:nvPr/>
          </p:nvSpPr>
          <p:spPr bwMode="auto">
            <a:xfrm>
              <a:off x="8488661" y="3323575"/>
              <a:ext cx="392736" cy="7694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lIns="0" tIns="0" rIns="0" bIns="0">
              <a:spAutoFit/>
            </a:bodyPr>
            <a:lstStyle>
              <a:lvl1pPr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ja-JP" altLang="en-US" sz="500" dirty="0">
                  <a:solidFill>
                    <a:prstClr val="black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ウォールナット色</a:t>
              </a:r>
              <a:endParaRPr lang="ja-JP" altLang="en-US" sz="500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235" name="Text Box 20"/>
            <p:cNvSpPr txBox="1">
              <a:spLocks noChangeArrowheads="1"/>
            </p:cNvSpPr>
            <p:nvPr/>
          </p:nvSpPr>
          <p:spPr bwMode="auto">
            <a:xfrm>
              <a:off x="8489430" y="4123980"/>
              <a:ext cx="436017" cy="7694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lIns="0" tIns="0" rIns="0" bIns="0">
              <a:spAutoFit/>
            </a:bodyPr>
            <a:lstStyle>
              <a:lvl1pPr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ja-JP" altLang="en-US" sz="500" dirty="0">
                  <a:solidFill>
                    <a:prstClr val="black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ホワイトアッシュ色</a:t>
              </a:r>
              <a:endParaRPr lang="ja-JP" altLang="en-US" sz="500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262" name="Text Box 20"/>
            <p:cNvSpPr txBox="1">
              <a:spLocks noChangeArrowheads="1"/>
            </p:cNvSpPr>
            <p:nvPr/>
          </p:nvSpPr>
          <p:spPr bwMode="auto">
            <a:xfrm>
              <a:off x="7149886" y="3727720"/>
              <a:ext cx="242054" cy="7694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lIns="0" tIns="0" rIns="0" bIns="0">
              <a:spAutoFit/>
            </a:bodyPr>
            <a:lstStyle>
              <a:lvl1pPr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ja-JP" altLang="en-US" sz="500" dirty="0">
                  <a:solidFill>
                    <a:prstClr val="black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チェリー色</a:t>
              </a:r>
              <a:endParaRPr lang="ja-JP" altLang="en-US" sz="500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263" name="Text Box 20"/>
            <p:cNvSpPr txBox="1">
              <a:spLocks noChangeArrowheads="1"/>
            </p:cNvSpPr>
            <p:nvPr/>
          </p:nvSpPr>
          <p:spPr bwMode="auto">
            <a:xfrm>
              <a:off x="8488661" y="3727720"/>
              <a:ext cx="359073" cy="7694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lIns="0" tIns="0" rIns="0" bIns="0">
              <a:spAutoFit/>
            </a:bodyPr>
            <a:lstStyle>
              <a:lvl1pPr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ja-JP" altLang="en-US" sz="5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イデアオーク</a:t>
              </a:r>
              <a:r>
                <a:rPr lang="ja-JP" altLang="en-US" sz="500" dirty="0">
                  <a:solidFill>
                    <a:prstClr val="black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色</a:t>
              </a:r>
              <a:endParaRPr lang="ja-JP" altLang="en-US" sz="500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264" name="Text Box 20"/>
            <p:cNvSpPr txBox="1">
              <a:spLocks noChangeArrowheads="1"/>
            </p:cNvSpPr>
            <p:nvPr/>
          </p:nvSpPr>
          <p:spPr bwMode="auto">
            <a:xfrm>
              <a:off x="7829801" y="3727720"/>
              <a:ext cx="488916" cy="769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lvl="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ja-JP" altLang="en-US" sz="5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グレージュアッシュ色</a:t>
              </a:r>
              <a:endParaRPr lang="ja-JP" altLang="en-US" sz="500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pic>
          <p:nvPicPr>
            <p:cNvPr id="265" name="図 264"/>
            <p:cNvPicPr>
              <a:picLocks noChangeAspect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44677" y="3280734"/>
              <a:ext cx="495276" cy="414590"/>
            </a:xfrm>
            <a:prstGeom prst="rect">
              <a:avLst/>
            </a:prstGeom>
          </p:spPr>
        </p:pic>
        <p:sp>
          <p:nvSpPr>
            <p:cNvPr id="266" name="Text Box 20"/>
            <p:cNvSpPr txBox="1">
              <a:spLocks noChangeArrowheads="1"/>
            </p:cNvSpPr>
            <p:nvPr/>
          </p:nvSpPr>
          <p:spPr bwMode="auto">
            <a:xfrm>
              <a:off x="7149886" y="3323575"/>
              <a:ext cx="331822" cy="7694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lIns="0" tIns="0" rIns="0" bIns="0">
              <a:spAutoFit/>
            </a:bodyPr>
            <a:lstStyle>
              <a:lvl1pPr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ja-JP" altLang="en-US" sz="500" dirty="0">
                  <a:solidFill>
                    <a:prstClr val="black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オフブラック色</a:t>
              </a:r>
              <a:endParaRPr lang="ja-JP" altLang="en-US" sz="500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267" name="Text Box 20"/>
            <p:cNvSpPr txBox="1">
              <a:spLocks noChangeArrowheads="1"/>
            </p:cNvSpPr>
            <p:nvPr/>
          </p:nvSpPr>
          <p:spPr bwMode="auto">
            <a:xfrm>
              <a:off x="7784226" y="3323575"/>
              <a:ext cx="528991" cy="769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lvl="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ja-JP" altLang="en-US" sz="5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ソフトウォールナット</a:t>
              </a:r>
              <a:r>
                <a:rPr lang="ja-JP" altLang="en-US" sz="500" dirty="0">
                  <a:solidFill>
                    <a:prstClr val="black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色</a:t>
              </a:r>
              <a:endParaRPr kumimoji="1" lang="ja-JP" altLang="en-US" sz="5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sp>
        <p:nvSpPr>
          <p:cNvPr id="268" name="Text Box 20"/>
          <p:cNvSpPr txBox="1">
            <a:spLocks noChangeArrowheads="1"/>
          </p:cNvSpPr>
          <p:nvPr/>
        </p:nvSpPr>
        <p:spPr bwMode="auto">
          <a:xfrm>
            <a:off x="7136752" y="4935770"/>
            <a:ext cx="285714" cy="9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947738" eaLnBrk="0" hangingPunct="0"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47738" eaLnBrk="0" hangingPunct="0"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47738" eaLnBrk="0" hangingPunct="0"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47738" eaLnBrk="0" hangingPunct="0"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47738" eaLnBrk="0" hangingPunct="0"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lvl="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ja-JP" altLang="en-US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charset="-128"/>
              </a:rPr>
              <a:t>■手すり</a:t>
            </a:r>
          </a:p>
        </p:txBody>
      </p:sp>
      <p:grpSp>
        <p:nvGrpSpPr>
          <p:cNvPr id="269" name="グループ化 268"/>
          <p:cNvGrpSpPr/>
          <p:nvPr/>
        </p:nvGrpSpPr>
        <p:grpSpPr>
          <a:xfrm>
            <a:off x="7163342" y="6195280"/>
            <a:ext cx="1546887" cy="425497"/>
            <a:chOff x="7420400" y="6195280"/>
            <a:chExt cx="1546887" cy="425497"/>
          </a:xfrm>
        </p:grpSpPr>
        <p:grpSp>
          <p:nvGrpSpPr>
            <p:cNvPr id="270" name="グループ化 269"/>
            <p:cNvGrpSpPr/>
            <p:nvPr/>
          </p:nvGrpSpPr>
          <p:grpSpPr>
            <a:xfrm>
              <a:off x="7549571" y="6318960"/>
              <a:ext cx="1417716" cy="270454"/>
              <a:chOff x="3556019" y="4109152"/>
              <a:chExt cx="1417716" cy="270454"/>
            </a:xfrm>
          </p:grpSpPr>
          <p:grpSp>
            <p:nvGrpSpPr>
              <p:cNvPr id="274" name="グループ化 273"/>
              <p:cNvGrpSpPr/>
              <p:nvPr/>
            </p:nvGrpSpPr>
            <p:grpSpPr>
              <a:xfrm>
                <a:off x="3556019" y="4109152"/>
                <a:ext cx="811353" cy="270454"/>
                <a:chOff x="3818627" y="4126657"/>
                <a:chExt cx="811353" cy="270454"/>
              </a:xfrm>
            </p:grpSpPr>
            <p:pic>
              <p:nvPicPr>
                <p:cNvPr id="278" name="図 277"/>
                <p:cNvPicPr>
                  <a:picLocks noChangeAspect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818627" y="4133889"/>
                  <a:ext cx="298872" cy="252000"/>
                </a:xfrm>
                <a:prstGeom prst="rect">
                  <a:avLst/>
                </a:prstGeom>
              </p:spPr>
            </p:pic>
            <p:sp>
              <p:nvSpPr>
                <p:cNvPr id="279" name="正方形/長方形 278"/>
                <p:cNvSpPr/>
                <p:nvPr/>
              </p:nvSpPr>
              <p:spPr>
                <a:xfrm>
                  <a:off x="4136112" y="4126657"/>
                  <a:ext cx="493868" cy="92333"/>
                </a:xfrm>
                <a:prstGeom prst="rect">
                  <a:avLst/>
                </a:prstGeom>
              </p:spPr>
              <p:txBody>
                <a:bodyPr wrap="square" lIns="0" tIns="0" rIns="0" bIns="0">
                  <a:spAutoFit/>
                </a:bodyPr>
                <a:lstStyle/>
                <a:p>
                  <a:r>
                    <a:rPr lang="ja-JP" altLang="en-US" sz="300" dirty="0"/>
                    <a:t>製品上の特定ウイルスの</a:t>
                  </a:r>
                </a:p>
                <a:p>
                  <a:r>
                    <a:rPr lang="ja-JP" altLang="en-US" sz="300" dirty="0"/>
                    <a:t>数を減少させます</a:t>
                  </a:r>
                </a:p>
              </p:txBody>
            </p:sp>
            <p:sp>
              <p:nvSpPr>
                <p:cNvPr id="280" name="正方形/長方形 279"/>
                <p:cNvSpPr/>
                <p:nvPr/>
              </p:nvSpPr>
              <p:spPr>
                <a:xfrm>
                  <a:off x="4134721" y="4258612"/>
                  <a:ext cx="390848" cy="138499"/>
                </a:xfrm>
                <a:prstGeom prst="rect">
                  <a:avLst/>
                </a:prstGeom>
              </p:spPr>
              <p:txBody>
                <a:bodyPr wrap="square" lIns="0" tIns="0" rIns="0" bIns="0">
                  <a:spAutoFit/>
                </a:bodyPr>
                <a:lstStyle/>
                <a:p>
                  <a:r>
                    <a:rPr lang="ja-JP" altLang="en-US" sz="300" dirty="0"/>
                    <a:t>無機系・塗装</a:t>
                  </a:r>
                </a:p>
                <a:p>
                  <a:r>
                    <a:rPr lang="ja-JP" altLang="en-US" sz="300" dirty="0"/>
                    <a:t>塗装面</a:t>
                  </a:r>
                </a:p>
                <a:p>
                  <a:r>
                    <a:rPr lang="en-US" altLang="ja-JP" sz="300" dirty="0"/>
                    <a:t>JP0612072X0005E</a:t>
                  </a:r>
                  <a:endParaRPr lang="ja-JP" altLang="en-US" sz="300" dirty="0"/>
                </a:p>
              </p:txBody>
            </p:sp>
          </p:grpSp>
          <p:grpSp>
            <p:nvGrpSpPr>
              <p:cNvPr id="275" name="グループ化 274"/>
              <p:cNvGrpSpPr/>
              <p:nvPr/>
            </p:nvGrpSpPr>
            <p:grpSpPr>
              <a:xfrm>
                <a:off x="4302882" y="4116384"/>
                <a:ext cx="670853" cy="261221"/>
                <a:chOff x="4302882" y="4116384"/>
                <a:chExt cx="670853" cy="261221"/>
              </a:xfrm>
            </p:grpSpPr>
            <p:sp>
              <p:nvSpPr>
                <p:cNvPr id="276" name="正方形/長方形 275"/>
                <p:cNvSpPr/>
                <p:nvPr/>
              </p:nvSpPr>
              <p:spPr>
                <a:xfrm>
                  <a:off x="4582887" y="4239106"/>
                  <a:ext cx="390848" cy="138499"/>
                </a:xfrm>
                <a:prstGeom prst="rect">
                  <a:avLst/>
                </a:prstGeom>
              </p:spPr>
              <p:txBody>
                <a:bodyPr wrap="square" lIns="0" tIns="0" rIns="0" bIns="0">
                  <a:spAutoFit/>
                </a:bodyPr>
                <a:lstStyle/>
                <a:p>
                  <a:r>
                    <a:rPr lang="ja-JP" altLang="en-US" sz="300" dirty="0"/>
                    <a:t>無機系・塗装</a:t>
                  </a:r>
                </a:p>
                <a:p>
                  <a:r>
                    <a:rPr lang="ja-JP" altLang="en-US" sz="300" dirty="0"/>
                    <a:t>塗装面</a:t>
                  </a:r>
                </a:p>
                <a:p>
                  <a:r>
                    <a:rPr lang="en-US" altLang="ja-JP" sz="300" dirty="0"/>
                    <a:t>JP0122072X0038G</a:t>
                  </a:r>
                  <a:endParaRPr lang="ja-JP" altLang="en-US" sz="300" dirty="0"/>
                </a:p>
              </p:txBody>
            </p:sp>
            <p:pic>
              <p:nvPicPr>
                <p:cNvPr id="277" name="図 276"/>
                <p:cNvPicPr>
                  <a:picLocks noChangeAspect="1"/>
                </p:cNvPicPr>
                <p:nvPr/>
              </p:nvPicPr>
              <p:blipFill>
                <a:blip r:embed="rId2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02882" y="4116384"/>
                  <a:ext cx="298872" cy="252000"/>
                </a:xfrm>
                <a:prstGeom prst="rect">
                  <a:avLst/>
                </a:prstGeom>
              </p:spPr>
            </p:pic>
          </p:grpSp>
        </p:grpSp>
        <p:sp>
          <p:nvSpPr>
            <p:cNvPr id="271" name="正方形/長方形 270"/>
            <p:cNvSpPr/>
            <p:nvPr/>
          </p:nvSpPr>
          <p:spPr>
            <a:xfrm>
              <a:off x="7420400" y="6288672"/>
              <a:ext cx="1505687" cy="332105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72" name="Text Box 20"/>
            <p:cNvSpPr txBox="1">
              <a:spLocks noChangeArrowheads="1"/>
            </p:cNvSpPr>
            <p:nvPr/>
          </p:nvSpPr>
          <p:spPr bwMode="auto">
            <a:xfrm>
              <a:off x="7861894" y="6202618"/>
              <a:ext cx="665247" cy="769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ja-JP" altLang="en-US" sz="500" kern="0" dirty="0">
                  <a:solidFill>
                    <a:srgbClr val="000000"/>
                  </a:solidFill>
                  <a:latin typeface="ＭＳ Ｐゴシック" charset="-128"/>
                </a:rPr>
                <a:t>抗ウイルス加工手すり部</a:t>
              </a:r>
            </a:p>
          </p:txBody>
        </p:sp>
        <p:sp>
          <p:nvSpPr>
            <p:cNvPr id="273" name="正方形/長方形 272"/>
            <p:cNvSpPr/>
            <p:nvPr/>
          </p:nvSpPr>
          <p:spPr>
            <a:xfrm>
              <a:off x="7420400" y="6195280"/>
              <a:ext cx="1505687" cy="94446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DBBCA5AE-7CC0-9159-E8BE-2C623246EF86}"/>
              </a:ext>
            </a:extLst>
          </p:cNvPr>
          <p:cNvGrpSpPr/>
          <p:nvPr/>
        </p:nvGrpSpPr>
        <p:grpSpPr>
          <a:xfrm>
            <a:off x="4988738" y="2503514"/>
            <a:ext cx="4773600" cy="2202828"/>
            <a:chOff x="4988738" y="2503514"/>
            <a:chExt cx="4773600" cy="2202828"/>
          </a:xfrm>
        </p:grpSpPr>
        <p:sp>
          <p:nvSpPr>
            <p:cNvPr id="96" name="正方形/長方形 95">
              <a:extLst>
                <a:ext uri="{FF2B5EF4-FFF2-40B4-BE49-F238E27FC236}">
                  <a16:creationId xmlns:a16="http://schemas.microsoft.com/office/drawing/2014/main" id="{7DF177CC-C2D3-EA78-5FD7-BF10C9C26D1D}"/>
                </a:ext>
              </a:extLst>
            </p:cNvPr>
            <p:cNvSpPr/>
            <p:nvPr/>
          </p:nvSpPr>
          <p:spPr>
            <a:xfrm>
              <a:off x="5080133" y="2654366"/>
              <a:ext cx="3009795" cy="15388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ja-JP" altLang="en-US" sz="1000" b="1" dirty="0">
                  <a:solidFill>
                    <a:srgbClr val="000000"/>
                  </a:solidFill>
                </a:rPr>
                <a:t>インテリアに美しく調和する階段をご用意しています。</a:t>
              </a:r>
            </a:p>
          </p:txBody>
        </p:sp>
        <p:sp>
          <p:nvSpPr>
            <p:cNvPr id="97" name="Rectangle 14">
              <a:extLst>
                <a:ext uri="{FF2B5EF4-FFF2-40B4-BE49-F238E27FC236}">
                  <a16:creationId xmlns:a16="http://schemas.microsoft.com/office/drawing/2014/main" id="{E0045833-9F69-EE28-9BEF-98A0A26E83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8738" y="2511946"/>
              <a:ext cx="4773600" cy="2194396"/>
            </a:xfrm>
            <a:prstGeom prst="rect">
              <a:avLst/>
            </a:prstGeom>
            <a:noFill/>
            <a:ln w="6350">
              <a:solidFill>
                <a:srgbClr val="4D4D4D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AEAEA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ja-JP" altLang="en-US" sz="1200" dirty="0">
                <a:solidFill>
                  <a:prstClr val="black"/>
                </a:solidFill>
              </a:endParaRPr>
            </a:p>
          </p:txBody>
        </p:sp>
        <p:sp>
          <p:nvSpPr>
            <p:cNvPr id="98" name="Rectangle 24">
              <a:extLst>
                <a:ext uri="{FF2B5EF4-FFF2-40B4-BE49-F238E27FC236}">
                  <a16:creationId xmlns:a16="http://schemas.microsoft.com/office/drawing/2014/main" id="{48D68C56-0EB5-0C54-534B-DDF25A0746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8738" y="2503514"/>
              <a:ext cx="4773600" cy="126767"/>
            </a:xfrm>
            <a:prstGeom prst="rect">
              <a:avLst/>
            </a:prstGeom>
            <a:solidFill>
              <a:srgbClr val="4D4D4D"/>
            </a:solidFill>
            <a:ln w="6350">
              <a:solidFill>
                <a:srgbClr val="4D4D4D"/>
              </a:solidFill>
              <a:miter lim="800000"/>
              <a:headEnd/>
              <a:tailEnd/>
            </a:ln>
            <a:effectLst/>
          </p:spPr>
          <p:txBody>
            <a:bodyPr wrap="none" tIns="0" rIns="0" bIns="0" anchor="ctr"/>
            <a:lstStyle/>
            <a:p>
              <a:r>
                <a:rPr lang="ja-JP" altLang="en-US" sz="800" dirty="0">
                  <a:solidFill>
                    <a:prstClr val="white"/>
                  </a:solidFill>
                  <a:latin typeface="ＭＳ Ｐゴシック"/>
                </a:rPr>
                <a:t>カラーバリエーション</a:t>
              </a:r>
              <a:endParaRPr lang="en-US" altLang="ja-JP" sz="800" dirty="0">
                <a:solidFill>
                  <a:prstClr val="white"/>
                </a:solidFill>
                <a:latin typeface="ＭＳ Ｐゴシック"/>
              </a:endParaRPr>
            </a:p>
          </p:txBody>
        </p:sp>
        <p:sp>
          <p:nvSpPr>
            <p:cNvPr id="99" name="正方形/長方形 98">
              <a:extLst>
                <a:ext uri="{FF2B5EF4-FFF2-40B4-BE49-F238E27FC236}">
                  <a16:creationId xmlns:a16="http://schemas.microsoft.com/office/drawing/2014/main" id="{B96E625F-3424-8DC0-98A4-787F8CF46FC8}"/>
                </a:ext>
              </a:extLst>
            </p:cNvPr>
            <p:cNvSpPr/>
            <p:nvPr/>
          </p:nvSpPr>
          <p:spPr>
            <a:xfrm>
              <a:off x="5062310" y="2842053"/>
              <a:ext cx="712850" cy="12282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ja-JP" altLang="en-US" sz="800" b="1" dirty="0">
                  <a:solidFill>
                    <a:srgbClr val="000000"/>
                  </a:solidFill>
                </a:rPr>
                <a:t>■踏み板・上框</a:t>
              </a:r>
            </a:p>
          </p:txBody>
        </p:sp>
        <p:pic>
          <p:nvPicPr>
            <p:cNvPr id="100" name="図 99">
              <a:extLst>
                <a:ext uri="{FF2B5EF4-FFF2-40B4-BE49-F238E27FC236}">
                  <a16:creationId xmlns:a16="http://schemas.microsoft.com/office/drawing/2014/main" id="{938AE6FA-D1B3-C2CB-01CB-5F3B4E3A87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56285" y="3446808"/>
              <a:ext cx="671223" cy="284882"/>
            </a:xfrm>
            <a:prstGeom prst="rect">
              <a:avLst/>
            </a:prstGeom>
          </p:spPr>
        </p:pic>
        <p:pic>
          <p:nvPicPr>
            <p:cNvPr id="101" name="図 100">
              <a:extLst>
                <a:ext uri="{FF2B5EF4-FFF2-40B4-BE49-F238E27FC236}">
                  <a16:creationId xmlns:a16="http://schemas.microsoft.com/office/drawing/2014/main" id="{45E31439-7FB9-73BC-85E2-8DAC7F5EA4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56286" y="2973069"/>
              <a:ext cx="677928" cy="288970"/>
            </a:xfrm>
            <a:prstGeom prst="rect">
              <a:avLst/>
            </a:prstGeom>
          </p:spPr>
        </p:pic>
        <p:pic>
          <p:nvPicPr>
            <p:cNvPr id="102" name="図 101">
              <a:extLst>
                <a:ext uri="{FF2B5EF4-FFF2-40B4-BE49-F238E27FC236}">
                  <a16:creationId xmlns:a16="http://schemas.microsoft.com/office/drawing/2014/main" id="{39CF077E-5D90-EF0F-3551-CDE1F99D2D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768871" y="2972922"/>
              <a:ext cx="683589" cy="289117"/>
            </a:xfrm>
            <a:prstGeom prst="rect">
              <a:avLst/>
            </a:prstGeom>
          </p:spPr>
        </p:pic>
        <p:pic>
          <p:nvPicPr>
            <p:cNvPr id="103" name="図 102">
              <a:extLst>
                <a:ext uri="{FF2B5EF4-FFF2-40B4-BE49-F238E27FC236}">
                  <a16:creationId xmlns:a16="http://schemas.microsoft.com/office/drawing/2014/main" id="{F6193935-AA8B-A987-3F1B-4E57237123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209353" y="2975084"/>
              <a:ext cx="707667" cy="277984"/>
            </a:xfrm>
            <a:prstGeom prst="rect">
              <a:avLst/>
            </a:prstGeom>
          </p:spPr>
        </p:pic>
        <p:pic>
          <p:nvPicPr>
            <p:cNvPr id="104" name="図 103">
              <a:extLst>
                <a:ext uri="{FF2B5EF4-FFF2-40B4-BE49-F238E27FC236}">
                  <a16:creationId xmlns:a16="http://schemas.microsoft.com/office/drawing/2014/main" id="{4CC604EE-0410-7A23-E653-CB3A1975D2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492260" y="2968417"/>
              <a:ext cx="684374" cy="293622"/>
            </a:xfrm>
            <a:prstGeom prst="rect">
              <a:avLst/>
            </a:prstGeom>
          </p:spPr>
        </p:pic>
        <p:sp>
          <p:nvSpPr>
            <p:cNvPr id="105" name="Text Box 20">
              <a:extLst>
                <a:ext uri="{FF2B5EF4-FFF2-40B4-BE49-F238E27FC236}">
                  <a16:creationId xmlns:a16="http://schemas.microsoft.com/office/drawing/2014/main" id="{0583A7E7-2490-3396-FF06-70D0B2D158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19671" y="3272733"/>
              <a:ext cx="297250" cy="780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ja-JP" altLang="en-US" dirty="0">
                  <a:solidFill>
                    <a:prstClr val="black"/>
                  </a:solidFill>
                </a:rPr>
                <a:t>メープル柄</a:t>
              </a:r>
              <a:endParaRPr lang="ja-JP" altLang="en-US" kern="0" dirty="0">
                <a:solidFill>
                  <a:srgbClr val="000000"/>
                </a:solidFill>
                <a:latin typeface="ＭＳ Ｐゴシック" charset="-128"/>
              </a:endParaRPr>
            </a:p>
          </p:txBody>
        </p:sp>
        <p:sp>
          <p:nvSpPr>
            <p:cNvPr id="106" name="Text Box 20">
              <a:extLst>
                <a:ext uri="{FF2B5EF4-FFF2-40B4-BE49-F238E27FC236}">
                  <a16:creationId xmlns:a16="http://schemas.microsoft.com/office/drawing/2014/main" id="{39BCBB46-8DA5-BCD1-F467-23A3278516E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56285" y="3741165"/>
              <a:ext cx="458768" cy="780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ja-JP" altLang="en-US" dirty="0">
                  <a:solidFill>
                    <a:prstClr val="black"/>
                  </a:solidFill>
                </a:rPr>
                <a:t>ホワイトオーク柄</a:t>
              </a:r>
              <a:endParaRPr lang="ja-JP" altLang="en-US" kern="0" dirty="0">
                <a:solidFill>
                  <a:srgbClr val="000000"/>
                </a:solidFill>
                <a:latin typeface="ＭＳ Ｐゴシック" charset="-128"/>
              </a:endParaRPr>
            </a:p>
          </p:txBody>
        </p:sp>
        <p:sp>
          <p:nvSpPr>
            <p:cNvPr id="107" name="Text Box 20">
              <a:extLst>
                <a:ext uri="{FF2B5EF4-FFF2-40B4-BE49-F238E27FC236}">
                  <a16:creationId xmlns:a16="http://schemas.microsoft.com/office/drawing/2014/main" id="{D911D737-A3EC-FA68-6591-C6B86F3CB7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56285" y="3272733"/>
              <a:ext cx="457411" cy="780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ja-JP" altLang="en-US" dirty="0">
                  <a:solidFill>
                    <a:prstClr val="black"/>
                  </a:solidFill>
                </a:rPr>
                <a:t>ウォールナット柄</a:t>
              </a:r>
              <a:endParaRPr lang="ja-JP" altLang="en-US" kern="0" dirty="0">
                <a:solidFill>
                  <a:srgbClr val="000000"/>
                </a:solidFill>
                <a:latin typeface="ＭＳ Ｐゴシック" charset="-128"/>
              </a:endParaRPr>
            </a:p>
          </p:txBody>
        </p:sp>
        <p:pic>
          <p:nvPicPr>
            <p:cNvPr id="108" name="図 107">
              <a:extLst>
                <a:ext uri="{FF2B5EF4-FFF2-40B4-BE49-F238E27FC236}">
                  <a16:creationId xmlns:a16="http://schemas.microsoft.com/office/drawing/2014/main" id="{5B653EF0-EEA7-F9DC-99E2-FB295C7538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775527" y="3441777"/>
              <a:ext cx="680440" cy="289913"/>
            </a:xfrm>
            <a:prstGeom prst="rect">
              <a:avLst/>
            </a:prstGeom>
          </p:spPr>
        </p:pic>
        <p:pic>
          <p:nvPicPr>
            <p:cNvPr id="109" name="図 108">
              <a:extLst>
                <a:ext uri="{FF2B5EF4-FFF2-40B4-BE49-F238E27FC236}">
                  <a16:creationId xmlns:a16="http://schemas.microsoft.com/office/drawing/2014/main" id="{B6F3D9AF-5015-3D88-5188-FE358833C5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500479" y="3441115"/>
              <a:ext cx="674775" cy="289913"/>
            </a:xfrm>
            <a:prstGeom prst="rect">
              <a:avLst/>
            </a:prstGeom>
          </p:spPr>
        </p:pic>
        <p:pic>
          <p:nvPicPr>
            <p:cNvPr id="110" name="図 109">
              <a:extLst>
                <a:ext uri="{FF2B5EF4-FFF2-40B4-BE49-F238E27FC236}">
                  <a16:creationId xmlns:a16="http://schemas.microsoft.com/office/drawing/2014/main" id="{530742F8-A36E-CA33-2D54-B43743B1F1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483630" y="3881424"/>
              <a:ext cx="680440" cy="289913"/>
            </a:xfrm>
            <a:prstGeom prst="rect">
              <a:avLst/>
            </a:prstGeom>
          </p:spPr>
        </p:pic>
        <p:sp>
          <p:nvSpPr>
            <p:cNvPr id="111" name="Text Box 20">
              <a:extLst>
                <a:ext uri="{FF2B5EF4-FFF2-40B4-BE49-F238E27FC236}">
                  <a16:creationId xmlns:a16="http://schemas.microsoft.com/office/drawing/2014/main" id="{3F165873-2429-D23C-EB68-624C789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75527" y="3755756"/>
              <a:ext cx="540212" cy="923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ja-JP" altLang="en-US" dirty="0">
                  <a:solidFill>
                    <a:prstClr val="black"/>
                  </a:solidFill>
                </a:rPr>
                <a:t>エイジドチーク柄</a:t>
              </a:r>
              <a:endParaRPr lang="ja-JP" altLang="en-US" kern="0" dirty="0">
                <a:solidFill>
                  <a:srgbClr val="000000"/>
                </a:solidFill>
                <a:latin typeface="ＭＳ Ｐゴシック" charset="-128"/>
              </a:endParaRPr>
            </a:p>
          </p:txBody>
        </p:sp>
        <p:sp>
          <p:nvSpPr>
            <p:cNvPr id="112" name="Text Box 20">
              <a:extLst>
                <a:ext uri="{FF2B5EF4-FFF2-40B4-BE49-F238E27FC236}">
                  <a16:creationId xmlns:a16="http://schemas.microsoft.com/office/drawing/2014/main" id="{E5D4004F-3002-7F2A-72E9-9BBD9CAC396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00479" y="3737649"/>
              <a:ext cx="666208" cy="923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ja-JP" altLang="en-US" spc="-30" dirty="0">
                  <a:solidFill>
                    <a:prstClr val="black"/>
                  </a:solidFill>
                </a:rPr>
                <a:t>エイジドチェスナット柄</a:t>
              </a:r>
              <a:endParaRPr lang="ja-JP" altLang="en-US" kern="0" spc="-30" dirty="0">
                <a:solidFill>
                  <a:srgbClr val="000000"/>
                </a:solidFill>
                <a:latin typeface="ＭＳ Ｐゴシック" charset="-128"/>
              </a:endParaRPr>
            </a:p>
          </p:txBody>
        </p:sp>
        <p:sp>
          <p:nvSpPr>
            <p:cNvPr id="113" name="Text Box 20">
              <a:extLst>
                <a:ext uri="{FF2B5EF4-FFF2-40B4-BE49-F238E27FC236}">
                  <a16:creationId xmlns:a16="http://schemas.microsoft.com/office/drawing/2014/main" id="{058641E4-6226-5E3A-CDCB-0774C87592E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68870" y="3272733"/>
              <a:ext cx="285034" cy="780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ja-JP" altLang="en-US" dirty="0">
                  <a:solidFill>
                    <a:prstClr val="black"/>
                  </a:solidFill>
                </a:rPr>
                <a:t>チェリー柄</a:t>
              </a:r>
              <a:endParaRPr lang="ja-JP" altLang="en-US" kern="0" dirty="0">
                <a:solidFill>
                  <a:srgbClr val="000000"/>
                </a:solidFill>
                <a:latin typeface="ＭＳ Ｐゴシック" charset="-128"/>
              </a:endParaRPr>
            </a:p>
          </p:txBody>
        </p:sp>
        <p:pic>
          <p:nvPicPr>
            <p:cNvPr id="114" name="図 113">
              <a:extLst>
                <a:ext uri="{FF2B5EF4-FFF2-40B4-BE49-F238E27FC236}">
                  <a16:creationId xmlns:a16="http://schemas.microsoft.com/office/drawing/2014/main" id="{012009D6-1771-B3BB-D489-79A959280C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238853" y="3441115"/>
              <a:ext cx="674775" cy="289913"/>
            </a:xfrm>
            <a:prstGeom prst="rect">
              <a:avLst/>
            </a:prstGeom>
          </p:spPr>
        </p:pic>
        <p:sp>
          <p:nvSpPr>
            <p:cNvPr id="115" name="Text Box 20">
              <a:extLst>
                <a:ext uri="{FF2B5EF4-FFF2-40B4-BE49-F238E27FC236}">
                  <a16:creationId xmlns:a16="http://schemas.microsoft.com/office/drawing/2014/main" id="{726CCBDC-FD97-AEC3-202B-F6ABFA051D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38853" y="3737649"/>
              <a:ext cx="549831" cy="923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ja-JP" altLang="en-US" dirty="0">
                  <a:solidFill>
                    <a:prstClr val="black"/>
                  </a:solidFill>
                </a:rPr>
                <a:t>カームチェリー柄</a:t>
              </a:r>
              <a:endParaRPr lang="ja-JP" altLang="en-US" kern="0" dirty="0">
                <a:solidFill>
                  <a:srgbClr val="000000"/>
                </a:solidFill>
                <a:latin typeface="ＭＳ Ｐゴシック" charset="-128"/>
              </a:endParaRPr>
            </a:p>
          </p:txBody>
        </p:sp>
        <p:sp>
          <p:nvSpPr>
            <p:cNvPr id="117" name="Text Box 20">
              <a:extLst>
                <a:ext uri="{FF2B5EF4-FFF2-40B4-BE49-F238E27FC236}">
                  <a16:creationId xmlns:a16="http://schemas.microsoft.com/office/drawing/2014/main" id="{2820808B-94F1-84A8-81D3-393D021FDE1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92259" y="3272733"/>
              <a:ext cx="241600" cy="780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ja-JP" altLang="en-US" dirty="0">
                  <a:solidFill>
                    <a:prstClr val="black"/>
                  </a:solidFill>
                </a:rPr>
                <a:t>オーク柄</a:t>
              </a:r>
              <a:endParaRPr lang="ja-JP" altLang="en-US" kern="0" dirty="0">
                <a:solidFill>
                  <a:srgbClr val="000000"/>
                </a:solidFill>
                <a:latin typeface="ＭＳ Ｐゴシック" charset="-128"/>
              </a:endParaRPr>
            </a:p>
          </p:txBody>
        </p:sp>
        <p:pic>
          <p:nvPicPr>
            <p:cNvPr id="118" name="図 117">
              <a:extLst>
                <a:ext uri="{FF2B5EF4-FFF2-40B4-BE49-F238E27FC236}">
                  <a16:creationId xmlns:a16="http://schemas.microsoft.com/office/drawing/2014/main" id="{A67ABE65-8543-B025-9A95-DF01C12323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761738" y="3886456"/>
              <a:ext cx="677607" cy="289913"/>
            </a:xfrm>
            <a:prstGeom prst="rect">
              <a:avLst/>
            </a:prstGeom>
          </p:spPr>
        </p:pic>
        <p:sp>
          <p:nvSpPr>
            <p:cNvPr id="119" name="Text Box 20">
              <a:extLst>
                <a:ext uri="{FF2B5EF4-FFF2-40B4-BE49-F238E27FC236}">
                  <a16:creationId xmlns:a16="http://schemas.microsoft.com/office/drawing/2014/main" id="{82C65D6D-E17C-FE32-E03C-60C5C725264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61738" y="4182990"/>
              <a:ext cx="623569" cy="923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defPPr>
                <a:defRPr lang="ja-JP"/>
              </a:defPPr>
              <a:lvl1pPr defTabSz="947738" fontAlgn="base">
                <a:spcBef>
                  <a:spcPct val="0"/>
                </a:spcBef>
                <a:spcAft>
                  <a:spcPct val="0"/>
                </a:spcAft>
                <a:defRPr sz="600" spc="-30">
                  <a:solidFill>
                    <a:prstClr val="black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defTabSz="947738" eaLnBrk="0" hangingPunct="0">
                <a:defRPr sz="600">
                  <a:latin typeface="Arial" charset="0"/>
                  <a:ea typeface="ＭＳ Ｐゴシック" charset="-128"/>
                </a:defRPr>
              </a:lvl2pPr>
              <a:lvl3pPr marL="1143000" indent="-228600" defTabSz="947738" eaLnBrk="0" hangingPunct="0">
                <a:defRPr sz="600">
                  <a:latin typeface="Arial" charset="0"/>
                  <a:ea typeface="ＭＳ Ｐゴシック" charset="-128"/>
                </a:defRPr>
              </a:lvl3pPr>
              <a:lvl4pPr marL="1600200" indent="-228600" defTabSz="947738" eaLnBrk="0" hangingPunct="0">
                <a:defRPr sz="600">
                  <a:latin typeface="Arial" charset="0"/>
                  <a:ea typeface="ＭＳ Ｐゴシック" charset="-128"/>
                </a:defRPr>
              </a:lvl4pPr>
              <a:lvl5pPr marL="2057400" indent="-228600" defTabSz="947738" eaLnBrk="0" hangingPunct="0">
                <a:defRPr sz="600">
                  <a:latin typeface="Arial" charset="0"/>
                  <a:ea typeface="ＭＳ Ｐゴシック" charset="-128"/>
                </a:defRPr>
              </a:lvl5pPr>
              <a:lvl6pPr marL="25146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sz="600">
                  <a:latin typeface="Arial" charset="0"/>
                  <a:ea typeface="ＭＳ Ｐゴシック" charset="-128"/>
                </a:defRPr>
              </a:lvl6pPr>
              <a:lvl7pPr marL="29718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sz="600">
                  <a:latin typeface="Arial" charset="0"/>
                  <a:ea typeface="ＭＳ Ｐゴシック" charset="-128"/>
                </a:defRPr>
              </a:lvl7pPr>
              <a:lvl8pPr marL="34290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sz="600">
                  <a:latin typeface="Arial" charset="0"/>
                  <a:ea typeface="ＭＳ Ｐゴシック" charset="-128"/>
                </a:defRPr>
              </a:lvl8pPr>
              <a:lvl9pPr marL="38862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sz="600"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ja-JP" altLang="en-US" dirty="0"/>
                <a:t>ウォッシュドオーク柄</a:t>
              </a:r>
            </a:p>
          </p:txBody>
        </p:sp>
        <p:sp>
          <p:nvSpPr>
            <p:cNvPr id="120" name="Text Box 20">
              <a:extLst>
                <a:ext uri="{FF2B5EF4-FFF2-40B4-BE49-F238E27FC236}">
                  <a16:creationId xmlns:a16="http://schemas.microsoft.com/office/drawing/2014/main" id="{75460432-67F5-17D9-59C6-9E7206E16D1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83630" y="4177958"/>
              <a:ext cx="671659" cy="923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ja-JP" altLang="en-US" dirty="0">
                  <a:solidFill>
                    <a:prstClr val="black"/>
                  </a:solidFill>
                </a:rPr>
                <a:t>アイボリーアッシュ柄</a:t>
              </a:r>
              <a:endParaRPr lang="ja-JP" altLang="en-US" kern="0" dirty="0">
                <a:solidFill>
                  <a:srgbClr val="000000"/>
                </a:solidFill>
                <a:latin typeface="ＭＳ Ｐゴシック" charset="-128"/>
              </a:endParaRPr>
            </a:p>
          </p:txBody>
        </p:sp>
        <p:sp>
          <p:nvSpPr>
            <p:cNvPr id="121" name="Text Box 20">
              <a:extLst>
                <a:ext uri="{FF2B5EF4-FFF2-40B4-BE49-F238E27FC236}">
                  <a16:creationId xmlns:a16="http://schemas.microsoft.com/office/drawing/2014/main" id="{EEF2C45D-77B2-5151-DD2F-95EDE65F02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48798" y="4182990"/>
              <a:ext cx="541815" cy="923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ja-JP" altLang="en-US" dirty="0">
                  <a:solidFill>
                    <a:prstClr val="black"/>
                  </a:solidFill>
                </a:rPr>
                <a:t>ｸﾞﾚｰｼﾞｭﾋｯｺﾘｰ柄</a:t>
              </a:r>
              <a:endParaRPr lang="ja-JP" altLang="en-US" kern="0" dirty="0">
                <a:solidFill>
                  <a:srgbClr val="000000"/>
                </a:solidFill>
                <a:latin typeface="ＭＳ Ｐゴシック" charset="-128"/>
              </a:endParaRPr>
            </a:p>
          </p:txBody>
        </p:sp>
        <p:sp>
          <p:nvSpPr>
            <p:cNvPr id="122" name="Text Box 221">
              <a:extLst>
                <a:ext uri="{FF2B5EF4-FFF2-40B4-BE49-F238E27FC236}">
                  <a16:creationId xmlns:a16="http://schemas.microsoft.com/office/drawing/2014/main" id="{21A39761-FC7F-794A-613B-8AF6F129979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68930" y="2842053"/>
              <a:ext cx="1196368" cy="1231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>
              <a:spAutoFit/>
            </a:bodyPr>
            <a:lstStyle>
              <a:defPPr>
                <a:defRPr lang="ja-JP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sz="600" kern="12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sz="600" kern="12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sz="600" kern="12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sz="600" kern="12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sz="600" kern="12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  <a:cs typeface="+mn-cs"/>
                </a:defRPr>
              </a:lvl5pPr>
              <a:lvl6pPr marL="2286000" algn="l" defTabSz="914400" rtl="0" eaLnBrk="1" latinLnBrk="0" hangingPunct="1">
                <a:defRPr kumimoji="1" sz="600" kern="12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  <a:cs typeface="+mn-cs"/>
                </a:defRPr>
              </a:lvl6pPr>
              <a:lvl7pPr marL="2743200" algn="l" defTabSz="914400" rtl="0" eaLnBrk="1" latinLnBrk="0" hangingPunct="1">
                <a:defRPr kumimoji="1" sz="600" kern="12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  <a:cs typeface="+mn-cs"/>
                </a:defRPr>
              </a:lvl7pPr>
              <a:lvl8pPr marL="3200400" algn="l" defTabSz="914400" rtl="0" eaLnBrk="1" latinLnBrk="0" hangingPunct="1">
                <a:defRPr kumimoji="1" sz="600" kern="12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  <a:cs typeface="+mn-cs"/>
                </a:defRPr>
              </a:lvl8pPr>
              <a:lvl9pPr marL="3657600" algn="l" defTabSz="914400" rtl="0" eaLnBrk="1" latinLnBrk="0" hangingPunct="1">
                <a:defRPr kumimoji="1" sz="600" kern="12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  <a:cs typeface="+mn-cs"/>
                </a:defRPr>
              </a:lvl9pPr>
            </a:lstStyle>
            <a:p>
              <a:pPr algn="just"/>
              <a:r>
                <a:rPr lang="ja-JP" altLang="en-US" sz="800" b="1" dirty="0">
                  <a:solidFill>
                    <a:srgbClr val="000000"/>
                  </a:solidFill>
                  <a:latin typeface="Times New Roman" pitchFamily="18" charset="0"/>
                </a:rPr>
                <a:t>■側板・蹴込み板・幅木</a:t>
              </a:r>
              <a:endParaRPr lang="en-US" altLang="ja-JP" sz="800" b="1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pic>
          <p:nvPicPr>
            <p:cNvPr id="123" name="図 122">
              <a:extLst>
                <a:ext uri="{FF2B5EF4-FFF2-40B4-BE49-F238E27FC236}">
                  <a16:creationId xmlns:a16="http://schemas.microsoft.com/office/drawing/2014/main" id="{F18747CA-C7E0-8248-0B77-D36DC2A81C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059447" y="3889336"/>
              <a:ext cx="291477" cy="263294"/>
            </a:xfrm>
            <a:prstGeom prst="rect">
              <a:avLst/>
            </a:prstGeom>
            <a:ln w="3175">
              <a:solidFill>
                <a:schemeClr val="bg1">
                  <a:lumMod val="75000"/>
                </a:schemeClr>
              </a:solidFill>
            </a:ln>
          </p:spPr>
        </p:pic>
        <p:pic>
          <p:nvPicPr>
            <p:cNvPr id="124" name="図 123">
              <a:extLst>
                <a:ext uri="{FF2B5EF4-FFF2-40B4-BE49-F238E27FC236}">
                  <a16:creationId xmlns:a16="http://schemas.microsoft.com/office/drawing/2014/main" id="{FE76FEF5-BB39-C2FC-6010-7104514C3E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068349" y="3428973"/>
              <a:ext cx="281696" cy="261334"/>
            </a:xfrm>
            <a:prstGeom prst="rect">
              <a:avLst/>
            </a:prstGeom>
          </p:spPr>
        </p:pic>
        <p:pic>
          <p:nvPicPr>
            <p:cNvPr id="135" name="図 134">
              <a:extLst>
                <a:ext uri="{FF2B5EF4-FFF2-40B4-BE49-F238E27FC236}">
                  <a16:creationId xmlns:a16="http://schemas.microsoft.com/office/drawing/2014/main" id="{0F057124-2BCE-953F-C503-8B765279CE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401985" y="2982745"/>
              <a:ext cx="272957" cy="259505"/>
            </a:xfrm>
            <a:prstGeom prst="rect">
              <a:avLst/>
            </a:prstGeom>
          </p:spPr>
        </p:pic>
        <p:pic>
          <p:nvPicPr>
            <p:cNvPr id="136" name="図 135">
              <a:extLst>
                <a:ext uri="{FF2B5EF4-FFF2-40B4-BE49-F238E27FC236}">
                  <a16:creationId xmlns:a16="http://schemas.microsoft.com/office/drawing/2014/main" id="{BE99DBB5-3B63-11EC-BF0E-6AE2C05571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729865" y="2982745"/>
              <a:ext cx="295334" cy="255713"/>
            </a:xfrm>
            <a:prstGeom prst="rect">
              <a:avLst/>
            </a:prstGeom>
          </p:spPr>
        </p:pic>
        <p:pic>
          <p:nvPicPr>
            <p:cNvPr id="140" name="図 139">
              <a:extLst>
                <a:ext uri="{FF2B5EF4-FFF2-40B4-BE49-F238E27FC236}">
                  <a16:creationId xmlns:a16="http://schemas.microsoft.com/office/drawing/2014/main" id="{C06290ED-FF0B-D539-C984-8F9A153369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070273" y="2982745"/>
              <a:ext cx="281546" cy="255848"/>
            </a:xfrm>
            <a:prstGeom prst="rect">
              <a:avLst/>
            </a:prstGeom>
          </p:spPr>
        </p:pic>
        <p:pic>
          <p:nvPicPr>
            <p:cNvPr id="141" name="図 140">
              <a:extLst>
                <a:ext uri="{FF2B5EF4-FFF2-40B4-BE49-F238E27FC236}">
                  <a16:creationId xmlns:a16="http://schemas.microsoft.com/office/drawing/2014/main" id="{69F5CEEF-3BF4-F722-885C-86E833C36E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388243" y="2982745"/>
              <a:ext cx="288966" cy="255472"/>
            </a:xfrm>
            <a:prstGeom prst="rect">
              <a:avLst/>
            </a:prstGeom>
          </p:spPr>
        </p:pic>
        <p:pic>
          <p:nvPicPr>
            <p:cNvPr id="142" name="図 141">
              <a:extLst>
                <a:ext uri="{FF2B5EF4-FFF2-40B4-BE49-F238E27FC236}">
                  <a16:creationId xmlns:a16="http://schemas.microsoft.com/office/drawing/2014/main" id="{36562292-B558-27FF-3209-E3C5BDE85A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068930" y="2982745"/>
              <a:ext cx="285361" cy="252055"/>
            </a:xfrm>
            <a:prstGeom prst="rect">
              <a:avLst/>
            </a:prstGeom>
          </p:spPr>
        </p:pic>
        <p:sp>
          <p:nvSpPr>
            <p:cNvPr id="144" name="正方形/長方形 143">
              <a:extLst>
                <a:ext uri="{FF2B5EF4-FFF2-40B4-BE49-F238E27FC236}">
                  <a16:creationId xmlns:a16="http://schemas.microsoft.com/office/drawing/2014/main" id="{8B2D67A7-3CE7-5BCB-2627-DD7F8CAFFA09}"/>
                </a:ext>
              </a:extLst>
            </p:cNvPr>
            <p:cNvSpPr/>
            <p:nvPr/>
          </p:nvSpPr>
          <p:spPr>
            <a:xfrm>
              <a:off x="8068930" y="3238459"/>
              <a:ext cx="259179" cy="15388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ja-JP" altLang="en-US" sz="500" dirty="0">
                  <a:solidFill>
                    <a:srgbClr val="000000"/>
                  </a:solidFill>
                  <a:latin typeface="ＭＳ Ｐゴシック" pitchFamily="50" charset="-128"/>
                  <a:ea typeface="ＭＳ Ｐゴシック" pitchFamily="50" charset="-128"/>
                </a:rPr>
                <a:t>ウォール</a:t>
              </a:r>
              <a:endParaRPr lang="en-US" altLang="ja-JP" sz="500" dirty="0">
                <a:solidFill>
                  <a:srgbClr val="000000"/>
                </a:solidFill>
                <a:latin typeface="ＭＳ Ｐゴシック" pitchFamily="50" charset="-128"/>
                <a:ea typeface="ＭＳ Ｐゴシック" pitchFamily="50" charset="-128"/>
              </a:endParaRPr>
            </a:p>
            <a:p>
              <a:r>
                <a:rPr lang="ja-JP" altLang="en-US" sz="500" dirty="0">
                  <a:solidFill>
                    <a:srgbClr val="000000"/>
                  </a:solidFill>
                  <a:latin typeface="ＭＳ Ｐゴシック" pitchFamily="50" charset="-128"/>
                  <a:ea typeface="ＭＳ Ｐゴシック" pitchFamily="50" charset="-128"/>
                </a:rPr>
                <a:t>ナット柄</a:t>
              </a:r>
            </a:p>
          </p:txBody>
        </p:sp>
        <p:sp>
          <p:nvSpPr>
            <p:cNvPr id="145" name="正方形/長方形 144">
              <a:extLst>
                <a:ext uri="{FF2B5EF4-FFF2-40B4-BE49-F238E27FC236}">
                  <a16:creationId xmlns:a16="http://schemas.microsoft.com/office/drawing/2014/main" id="{9A1CEA3C-246B-8C97-DEBE-6B727B276A72}"/>
                </a:ext>
              </a:extLst>
            </p:cNvPr>
            <p:cNvSpPr/>
            <p:nvPr/>
          </p:nvSpPr>
          <p:spPr>
            <a:xfrm>
              <a:off x="8388242" y="3238459"/>
              <a:ext cx="298576" cy="53785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ja-JP" altLang="en-US" sz="500" dirty="0">
                  <a:solidFill>
                    <a:srgbClr val="000000"/>
                  </a:solidFill>
                  <a:latin typeface="ＭＳ Ｐゴシック" pitchFamily="50" charset="-128"/>
                  <a:ea typeface="ＭＳ Ｐゴシック" pitchFamily="50" charset="-128"/>
                </a:rPr>
                <a:t>チェリー柄</a:t>
              </a:r>
            </a:p>
          </p:txBody>
        </p:sp>
        <p:sp>
          <p:nvSpPr>
            <p:cNvPr id="146" name="正方形/長方形 145">
              <a:extLst>
                <a:ext uri="{FF2B5EF4-FFF2-40B4-BE49-F238E27FC236}">
                  <a16:creationId xmlns:a16="http://schemas.microsoft.com/office/drawing/2014/main" id="{A9D56DA5-16EC-6BB9-11D6-AE8BCA9ADB79}"/>
                </a:ext>
              </a:extLst>
            </p:cNvPr>
            <p:cNvSpPr/>
            <p:nvPr/>
          </p:nvSpPr>
          <p:spPr>
            <a:xfrm>
              <a:off x="8729865" y="3238459"/>
              <a:ext cx="252267" cy="53785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ja-JP" altLang="en-US" sz="500" dirty="0">
                  <a:solidFill>
                    <a:srgbClr val="000000"/>
                  </a:solidFill>
                  <a:latin typeface="ＭＳ Ｐゴシック" pitchFamily="50" charset="-128"/>
                  <a:ea typeface="ＭＳ Ｐゴシック" pitchFamily="50" charset="-128"/>
                </a:rPr>
                <a:t>オーク柄</a:t>
              </a:r>
            </a:p>
          </p:txBody>
        </p:sp>
        <p:sp>
          <p:nvSpPr>
            <p:cNvPr id="147" name="正方形/長方形 146">
              <a:extLst>
                <a:ext uri="{FF2B5EF4-FFF2-40B4-BE49-F238E27FC236}">
                  <a16:creationId xmlns:a16="http://schemas.microsoft.com/office/drawing/2014/main" id="{D84EEBEB-C134-206F-9481-1F27C69A031A}"/>
                </a:ext>
              </a:extLst>
            </p:cNvPr>
            <p:cNvSpPr/>
            <p:nvPr/>
          </p:nvSpPr>
          <p:spPr>
            <a:xfrm>
              <a:off x="9070273" y="3239251"/>
              <a:ext cx="291733" cy="53785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ja-JP" altLang="en-US" sz="500" dirty="0">
                  <a:solidFill>
                    <a:srgbClr val="000000"/>
                  </a:solidFill>
                  <a:latin typeface="ＭＳ Ｐゴシック" pitchFamily="50" charset="-128"/>
                  <a:ea typeface="ＭＳ Ｐゴシック" pitchFamily="50" charset="-128"/>
                </a:rPr>
                <a:t>メープル柄</a:t>
              </a:r>
            </a:p>
          </p:txBody>
        </p:sp>
        <p:sp>
          <p:nvSpPr>
            <p:cNvPr id="148" name="正方形/長方形 147">
              <a:extLst>
                <a:ext uri="{FF2B5EF4-FFF2-40B4-BE49-F238E27FC236}">
                  <a16:creationId xmlns:a16="http://schemas.microsoft.com/office/drawing/2014/main" id="{81E0ABB6-EDBD-8A6A-2A99-D1BB52A6111D}"/>
                </a:ext>
              </a:extLst>
            </p:cNvPr>
            <p:cNvSpPr/>
            <p:nvPr/>
          </p:nvSpPr>
          <p:spPr>
            <a:xfrm>
              <a:off x="9401985" y="3239251"/>
              <a:ext cx="355376" cy="15388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ja-JP" altLang="en-US" sz="500" dirty="0">
                  <a:solidFill>
                    <a:srgbClr val="000000"/>
                  </a:solidFill>
                  <a:latin typeface="ＭＳ Ｐゴシック" pitchFamily="50" charset="-128"/>
                  <a:ea typeface="ＭＳ Ｐゴシック" pitchFamily="50" charset="-128"/>
                </a:rPr>
                <a:t>ホワイト</a:t>
              </a:r>
              <a:endParaRPr lang="en-US" altLang="ja-JP" sz="500" dirty="0">
                <a:solidFill>
                  <a:srgbClr val="000000"/>
                </a:solidFill>
                <a:latin typeface="ＭＳ Ｐゴシック" pitchFamily="50" charset="-128"/>
                <a:ea typeface="ＭＳ Ｐゴシック" pitchFamily="50" charset="-128"/>
              </a:endParaRPr>
            </a:p>
            <a:p>
              <a:r>
                <a:rPr lang="ja-JP" altLang="en-US" sz="500" dirty="0">
                  <a:solidFill>
                    <a:srgbClr val="000000"/>
                  </a:solidFill>
                  <a:latin typeface="ＭＳ Ｐゴシック" pitchFamily="50" charset="-128"/>
                  <a:ea typeface="ＭＳ Ｐゴシック" pitchFamily="50" charset="-128"/>
                </a:rPr>
                <a:t>オーク柄</a:t>
              </a:r>
            </a:p>
          </p:txBody>
        </p:sp>
        <p:sp>
          <p:nvSpPr>
            <p:cNvPr id="149" name="正方形/長方形 148">
              <a:extLst>
                <a:ext uri="{FF2B5EF4-FFF2-40B4-BE49-F238E27FC236}">
                  <a16:creationId xmlns:a16="http://schemas.microsoft.com/office/drawing/2014/main" id="{E2B553F6-A382-9485-B760-198B4DC0014A}"/>
                </a:ext>
              </a:extLst>
            </p:cNvPr>
            <p:cNvSpPr/>
            <p:nvPr/>
          </p:nvSpPr>
          <p:spPr>
            <a:xfrm>
              <a:off x="8068349" y="3688577"/>
              <a:ext cx="307547" cy="15388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ja-JP" altLang="en-US" sz="500" dirty="0">
                  <a:solidFill>
                    <a:srgbClr val="000000"/>
                  </a:solidFill>
                  <a:latin typeface="ＭＳ Ｐゴシック" pitchFamily="50" charset="-128"/>
                  <a:ea typeface="ＭＳ Ｐゴシック" pitchFamily="50" charset="-128"/>
                </a:rPr>
                <a:t>ホワイト</a:t>
              </a:r>
              <a:endParaRPr lang="en-US" altLang="ja-JP" sz="500" dirty="0">
                <a:solidFill>
                  <a:srgbClr val="000000"/>
                </a:solidFill>
                <a:latin typeface="ＭＳ Ｐゴシック" pitchFamily="50" charset="-128"/>
                <a:ea typeface="ＭＳ Ｐゴシック" pitchFamily="50" charset="-128"/>
              </a:endParaRPr>
            </a:p>
            <a:p>
              <a:r>
                <a:rPr lang="ja-JP" altLang="en-US" sz="500" dirty="0">
                  <a:solidFill>
                    <a:srgbClr val="000000"/>
                  </a:solidFill>
                  <a:latin typeface="ＭＳ Ｐゴシック" pitchFamily="50" charset="-128"/>
                  <a:ea typeface="ＭＳ Ｐゴシック" pitchFamily="50" charset="-128"/>
                </a:rPr>
                <a:t>アッシュ柄</a:t>
              </a:r>
            </a:p>
          </p:txBody>
        </p:sp>
        <p:sp>
          <p:nvSpPr>
            <p:cNvPr id="150" name="正方形/長方形 149">
              <a:extLst>
                <a:ext uri="{FF2B5EF4-FFF2-40B4-BE49-F238E27FC236}">
                  <a16:creationId xmlns:a16="http://schemas.microsoft.com/office/drawing/2014/main" id="{4D219EC0-6106-7B0C-D4C8-3C1030E80495}"/>
                </a:ext>
              </a:extLst>
            </p:cNvPr>
            <p:cNvSpPr/>
            <p:nvPr/>
          </p:nvSpPr>
          <p:spPr>
            <a:xfrm>
              <a:off x="9069317" y="3692552"/>
              <a:ext cx="391238" cy="15388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ja-JP" altLang="en-US" sz="500" dirty="0">
                  <a:solidFill>
                    <a:srgbClr val="000000"/>
                  </a:solidFill>
                  <a:latin typeface="ＭＳ Ｐゴシック" pitchFamily="50" charset="-128"/>
                </a:rPr>
                <a:t>カーム</a:t>
              </a:r>
              <a:endParaRPr lang="en-US" altLang="ja-JP" sz="500" dirty="0">
                <a:solidFill>
                  <a:srgbClr val="000000"/>
                </a:solidFill>
                <a:latin typeface="ＭＳ Ｐゴシック" pitchFamily="50" charset="-128"/>
              </a:endParaRPr>
            </a:p>
            <a:p>
              <a:r>
                <a:rPr lang="ja-JP" altLang="en-US" sz="500" dirty="0">
                  <a:solidFill>
                    <a:srgbClr val="000000"/>
                  </a:solidFill>
                  <a:latin typeface="ＭＳ Ｐゴシック" pitchFamily="50" charset="-128"/>
                </a:rPr>
                <a:t>チェリー柄</a:t>
              </a:r>
            </a:p>
          </p:txBody>
        </p:sp>
        <p:pic>
          <p:nvPicPr>
            <p:cNvPr id="151" name="図 150">
              <a:extLst>
                <a:ext uri="{FF2B5EF4-FFF2-40B4-BE49-F238E27FC236}">
                  <a16:creationId xmlns:a16="http://schemas.microsoft.com/office/drawing/2014/main" id="{DFA25275-EC1D-B406-29A9-4CFFAEEEED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414"/>
            <a:stretch/>
          </p:blipFill>
          <p:spPr>
            <a:xfrm>
              <a:off x="8386983" y="3428973"/>
              <a:ext cx="299817" cy="262800"/>
            </a:xfrm>
            <a:prstGeom prst="rect">
              <a:avLst/>
            </a:prstGeom>
          </p:spPr>
        </p:pic>
        <p:pic>
          <p:nvPicPr>
            <p:cNvPr id="152" name="図 151">
              <a:extLst>
                <a:ext uri="{FF2B5EF4-FFF2-40B4-BE49-F238E27FC236}">
                  <a16:creationId xmlns:a16="http://schemas.microsoft.com/office/drawing/2014/main" id="{12659DA8-2409-2CA5-0C72-DC39ED9C86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1439"/>
            <a:stretch/>
          </p:blipFill>
          <p:spPr>
            <a:xfrm>
              <a:off x="8728890" y="3428973"/>
              <a:ext cx="294665" cy="262800"/>
            </a:xfrm>
            <a:prstGeom prst="rect">
              <a:avLst/>
            </a:prstGeom>
          </p:spPr>
        </p:pic>
        <p:pic>
          <p:nvPicPr>
            <p:cNvPr id="153" name="図 152">
              <a:extLst>
                <a:ext uri="{FF2B5EF4-FFF2-40B4-BE49-F238E27FC236}">
                  <a16:creationId xmlns:a16="http://schemas.microsoft.com/office/drawing/2014/main" id="{9638988F-4D5E-97F1-E41A-8CF1DCBCF8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42979"/>
            <a:stretch/>
          </p:blipFill>
          <p:spPr>
            <a:xfrm>
              <a:off x="9067557" y="3429776"/>
              <a:ext cx="286918" cy="262800"/>
            </a:xfrm>
            <a:prstGeom prst="rect">
              <a:avLst/>
            </a:prstGeom>
          </p:spPr>
        </p:pic>
        <p:pic>
          <p:nvPicPr>
            <p:cNvPr id="154" name="図 153">
              <a:extLst>
                <a:ext uri="{FF2B5EF4-FFF2-40B4-BE49-F238E27FC236}">
                  <a16:creationId xmlns:a16="http://schemas.microsoft.com/office/drawing/2014/main" id="{E5F59273-F1F7-FE3B-AA26-9FE6B3BCE5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941"/>
            <a:stretch/>
          </p:blipFill>
          <p:spPr>
            <a:xfrm>
              <a:off x="8063982" y="3889183"/>
              <a:ext cx="272660" cy="262800"/>
            </a:xfrm>
            <a:prstGeom prst="rect">
              <a:avLst/>
            </a:prstGeom>
          </p:spPr>
        </p:pic>
        <p:pic>
          <p:nvPicPr>
            <p:cNvPr id="155" name="図 154">
              <a:extLst>
                <a:ext uri="{FF2B5EF4-FFF2-40B4-BE49-F238E27FC236}">
                  <a16:creationId xmlns:a16="http://schemas.microsoft.com/office/drawing/2014/main" id="{FE5284F5-C12D-CAB2-DFE4-33875B1166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758"/>
            <a:stretch/>
          </p:blipFill>
          <p:spPr>
            <a:xfrm>
              <a:off x="8396760" y="3889830"/>
              <a:ext cx="288028" cy="262800"/>
            </a:xfrm>
            <a:prstGeom prst="rect">
              <a:avLst/>
            </a:prstGeom>
          </p:spPr>
        </p:pic>
        <p:pic>
          <p:nvPicPr>
            <p:cNvPr id="156" name="図 155">
              <a:extLst>
                <a:ext uri="{FF2B5EF4-FFF2-40B4-BE49-F238E27FC236}">
                  <a16:creationId xmlns:a16="http://schemas.microsoft.com/office/drawing/2014/main" id="{C2C61C16-E1DA-05B2-40A4-63FDC10535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8342"/>
            <a:stretch/>
          </p:blipFill>
          <p:spPr>
            <a:xfrm>
              <a:off x="8721230" y="3889830"/>
              <a:ext cx="297855" cy="262800"/>
            </a:xfrm>
            <a:prstGeom prst="rect">
              <a:avLst/>
            </a:prstGeom>
          </p:spPr>
        </p:pic>
        <p:sp>
          <p:nvSpPr>
            <p:cNvPr id="157" name="正方形/長方形 156">
              <a:extLst>
                <a:ext uri="{FF2B5EF4-FFF2-40B4-BE49-F238E27FC236}">
                  <a16:creationId xmlns:a16="http://schemas.microsoft.com/office/drawing/2014/main" id="{7123D169-540F-3B94-13CE-E9DE91596387}"/>
                </a:ext>
              </a:extLst>
            </p:cNvPr>
            <p:cNvSpPr/>
            <p:nvPr/>
          </p:nvSpPr>
          <p:spPr>
            <a:xfrm>
              <a:off x="8388986" y="3688577"/>
              <a:ext cx="307547" cy="15388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ja-JP" altLang="en-US" sz="500" dirty="0">
                  <a:solidFill>
                    <a:srgbClr val="000000"/>
                  </a:solidFill>
                  <a:latin typeface="ＭＳ Ｐゴシック" pitchFamily="50" charset="-128"/>
                </a:rPr>
                <a:t>エイジド</a:t>
              </a:r>
            </a:p>
            <a:p>
              <a:r>
                <a:rPr lang="ja-JP" altLang="en-US" sz="500" dirty="0">
                  <a:solidFill>
                    <a:srgbClr val="000000"/>
                  </a:solidFill>
                  <a:latin typeface="ＭＳ Ｐゴシック" pitchFamily="50" charset="-128"/>
                </a:rPr>
                <a:t>チーク柄</a:t>
              </a:r>
              <a:endParaRPr lang="ja-JP" altLang="en-US" sz="500" dirty="0">
                <a:solidFill>
                  <a:srgbClr val="000000"/>
                </a:solidFill>
                <a:latin typeface="ＭＳ Ｐゴシック" pitchFamily="50" charset="-128"/>
                <a:ea typeface="ＭＳ Ｐゴシック" pitchFamily="50" charset="-128"/>
              </a:endParaRPr>
            </a:p>
          </p:txBody>
        </p:sp>
        <p:sp>
          <p:nvSpPr>
            <p:cNvPr id="158" name="正方形/長方形 157">
              <a:extLst>
                <a:ext uri="{FF2B5EF4-FFF2-40B4-BE49-F238E27FC236}">
                  <a16:creationId xmlns:a16="http://schemas.microsoft.com/office/drawing/2014/main" id="{44DD7F79-941D-ADCA-DDF4-CC63C0344578}"/>
                </a:ext>
              </a:extLst>
            </p:cNvPr>
            <p:cNvSpPr/>
            <p:nvPr/>
          </p:nvSpPr>
          <p:spPr>
            <a:xfrm>
              <a:off x="8732124" y="3688577"/>
              <a:ext cx="391071" cy="15388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ja-JP" altLang="en-US" sz="500" dirty="0">
                  <a:solidFill>
                    <a:srgbClr val="000000"/>
                  </a:solidFill>
                  <a:latin typeface="ＭＳ Ｐゴシック" pitchFamily="50" charset="-128"/>
                </a:rPr>
                <a:t>エイジド</a:t>
              </a:r>
              <a:endParaRPr lang="en-US" altLang="ja-JP" sz="500" dirty="0">
                <a:solidFill>
                  <a:srgbClr val="000000"/>
                </a:solidFill>
                <a:latin typeface="ＭＳ Ｐゴシック" pitchFamily="50" charset="-128"/>
              </a:endParaRPr>
            </a:p>
            <a:p>
              <a:r>
                <a:rPr lang="ja-JP" altLang="en-US" sz="500" dirty="0">
                  <a:solidFill>
                    <a:srgbClr val="000000"/>
                  </a:solidFill>
                  <a:latin typeface="ＭＳ Ｐゴシック" pitchFamily="50" charset="-128"/>
                </a:rPr>
                <a:t>ﾁｪｽﾅｯﾄ柄</a:t>
              </a:r>
            </a:p>
          </p:txBody>
        </p:sp>
        <p:sp>
          <p:nvSpPr>
            <p:cNvPr id="159" name="正方形/長方形 158">
              <a:extLst>
                <a:ext uri="{FF2B5EF4-FFF2-40B4-BE49-F238E27FC236}">
                  <a16:creationId xmlns:a16="http://schemas.microsoft.com/office/drawing/2014/main" id="{5DC556C6-ABBC-AA02-5F9B-776FBD660AAF}"/>
                </a:ext>
              </a:extLst>
            </p:cNvPr>
            <p:cNvSpPr/>
            <p:nvPr/>
          </p:nvSpPr>
          <p:spPr>
            <a:xfrm>
              <a:off x="8067848" y="4151959"/>
              <a:ext cx="391238" cy="15388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ja-JP" altLang="en-US" sz="500" dirty="0">
                  <a:solidFill>
                    <a:srgbClr val="000000"/>
                  </a:solidFill>
                  <a:latin typeface="ＭＳ Ｐゴシック" pitchFamily="50" charset="-128"/>
                </a:rPr>
                <a:t>ウォッシュドオーク柄</a:t>
              </a:r>
            </a:p>
          </p:txBody>
        </p:sp>
        <p:sp>
          <p:nvSpPr>
            <p:cNvPr id="160" name="正方形/長方形 159">
              <a:extLst>
                <a:ext uri="{FF2B5EF4-FFF2-40B4-BE49-F238E27FC236}">
                  <a16:creationId xmlns:a16="http://schemas.microsoft.com/office/drawing/2014/main" id="{A2349F6F-19B2-B2F6-31AF-E6EF0F8A3ADC}"/>
                </a:ext>
              </a:extLst>
            </p:cNvPr>
            <p:cNvSpPr/>
            <p:nvPr/>
          </p:nvSpPr>
          <p:spPr>
            <a:xfrm>
              <a:off x="8393945" y="4152606"/>
              <a:ext cx="391238" cy="15388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ja-JP" altLang="en-US" sz="500" dirty="0">
                  <a:solidFill>
                    <a:srgbClr val="000000"/>
                  </a:solidFill>
                  <a:latin typeface="ＭＳ Ｐゴシック" pitchFamily="50" charset="-128"/>
                </a:rPr>
                <a:t>アイボリー</a:t>
              </a:r>
              <a:endParaRPr lang="en-US" altLang="ja-JP" sz="500" dirty="0">
                <a:solidFill>
                  <a:srgbClr val="000000"/>
                </a:solidFill>
                <a:latin typeface="ＭＳ Ｐゴシック" pitchFamily="50" charset="-128"/>
              </a:endParaRPr>
            </a:p>
            <a:p>
              <a:r>
                <a:rPr lang="ja-JP" altLang="en-US" sz="500" dirty="0">
                  <a:solidFill>
                    <a:srgbClr val="000000"/>
                  </a:solidFill>
                  <a:latin typeface="ＭＳ Ｐゴシック" pitchFamily="50" charset="-128"/>
                </a:rPr>
                <a:t>アッシュ柄</a:t>
              </a:r>
            </a:p>
          </p:txBody>
        </p:sp>
        <p:sp>
          <p:nvSpPr>
            <p:cNvPr id="161" name="正方形/長方形 160">
              <a:extLst>
                <a:ext uri="{FF2B5EF4-FFF2-40B4-BE49-F238E27FC236}">
                  <a16:creationId xmlns:a16="http://schemas.microsoft.com/office/drawing/2014/main" id="{CA4B8420-8121-5F87-0467-B9E0AB2B40DF}"/>
                </a:ext>
              </a:extLst>
            </p:cNvPr>
            <p:cNvSpPr/>
            <p:nvPr/>
          </p:nvSpPr>
          <p:spPr>
            <a:xfrm>
              <a:off x="8720162" y="4152606"/>
              <a:ext cx="391238" cy="15388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ja-JP" altLang="en-US" sz="500" dirty="0">
                  <a:solidFill>
                    <a:srgbClr val="000000"/>
                  </a:solidFill>
                  <a:latin typeface="ＭＳ Ｐゴシック" pitchFamily="50" charset="-128"/>
                  <a:ea typeface="ＭＳ Ｐゴシック" pitchFamily="50" charset="-128"/>
                </a:rPr>
                <a:t>オフ</a:t>
              </a:r>
              <a:endParaRPr lang="en-US" altLang="ja-JP" sz="500" dirty="0">
                <a:solidFill>
                  <a:srgbClr val="000000"/>
                </a:solidFill>
                <a:latin typeface="ＭＳ Ｐゴシック" pitchFamily="50" charset="-128"/>
                <a:ea typeface="ＭＳ Ｐゴシック" pitchFamily="50" charset="-128"/>
              </a:endParaRPr>
            </a:p>
            <a:p>
              <a:r>
                <a:rPr lang="ja-JP" altLang="en-US" sz="500" dirty="0">
                  <a:solidFill>
                    <a:srgbClr val="000000"/>
                  </a:solidFill>
                  <a:latin typeface="ＭＳ Ｐゴシック" pitchFamily="50" charset="-128"/>
                  <a:ea typeface="ＭＳ Ｐゴシック" pitchFamily="50" charset="-128"/>
                </a:rPr>
                <a:t>ブラック柄</a:t>
              </a:r>
            </a:p>
          </p:txBody>
        </p:sp>
        <p:cxnSp>
          <p:nvCxnSpPr>
            <p:cNvPr id="162" name="直線コネクタ 161">
              <a:extLst>
                <a:ext uri="{FF2B5EF4-FFF2-40B4-BE49-F238E27FC236}">
                  <a16:creationId xmlns:a16="http://schemas.microsoft.com/office/drawing/2014/main" id="{352EDC72-71F0-41DC-F8A9-F0B07F31542E}"/>
                </a:ext>
              </a:extLst>
            </p:cNvPr>
            <p:cNvCxnSpPr>
              <a:cxnSpLocks/>
            </p:cNvCxnSpPr>
            <p:nvPr/>
          </p:nvCxnSpPr>
          <p:spPr>
            <a:xfrm>
              <a:off x="7990120" y="2929604"/>
              <a:ext cx="0" cy="1724345"/>
            </a:xfrm>
            <a:prstGeom prst="line">
              <a:avLst/>
            </a:prstGeom>
            <a:ln>
              <a:solidFill>
                <a:srgbClr val="5F5F5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3" name="正方形/長方形 162">
              <a:extLst>
                <a:ext uri="{FF2B5EF4-FFF2-40B4-BE49-F238E27FC236}">
                  <a16:creationId xmlns:a16="http://schemas.microsoft.com/office/drawing/2014/main" id="{649E9EFF-6454-961C-DD8A-B5CBEB71544D}"/>
                </a:ext>
              </a:extLst>
            </p:cNvPr>
            <p:cNvSpPr/>
            <p:nvPr/>
          </p:nvSpPr>
          <p:spPr>
            <a:xfrm>
              <a:off x="9058717" y="4152606"/>
              <a:ext cx="391238" cy="15388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ja-JP" altLang="en-US" sz="500" dirty="0" err="1">
                  <a:solidFill>
                    <a:srgbClr val="000000"/>
                  </a:solidFill>
                  <a:latin typeface="ＭＳ Ｐゴシック" pitchFamily="50" charset="-128"/>
                  <a:ea typeface="ＭＳ Ｐゴシック" pitchFamily="50" charset="-128"/>
                </a:rPr>
                <a:t>しっ</a:t>
              </a:r>
              <a:r>
                <a:rPr lang="ja-JP" altLang="en-US" sz="500" dirty="0">
                  <a:solidFill>
                    <a:srgbClr val="000000"/>
                  </a:solidFill>
                  <a:latin typeface="ＭＳ Ｐゴシック" pitchFamily="50" charset="-128"/>
                  <a:ea typeface="ＭＳ Ｐゴシック" pitchFamily="50" charset="-128"/>
                </a:rPr>
                <a:t>くい</a:t>
              </a:r>
              <a:endParaRPr lang="en-US" altLang="ja-JP" sz="500" dirty="0">
                <a:solidFill>
                  <a:srgbClr val="000000"/>
                </a:solidFill>
                <a:latin typeface="ＭＳ Ｐゴシック" pitchFamily="50" charset="-128"/>
                <a:ea typeface="ＭＳ Ｐゴシック" pitchFamily="50" charset="-128"/>
              </a:endParaRPr>
            </a:p>
            <a:p>
              <a:r>
                <a:rPr lang="ja-JP" altLang="en-US" sz="500" dirty="0">
                  <a:solidFill>
                    <a:srgbClr val="000000"/>
                  </a:solidFill>
                  <a:latin typeface="ＭＳ Ｐゴシック" pitchFamily="50" charset="-128"/>
                  <a:ea typeface="ＭＳ Ｐゴシック" pitchFamily="50" charset="-128"/>
                </a:rPr>
                <a:t>ホワイト柄</a:t>
              </a:r>
            </a:p>
          </p:txBody>
        </p:sp>
        <p:sp>
          <p:nvSpPr>
            <p:cNvPr id="164" name="正方形/長方形 163">
              <a:extLst>
                <a:ext uri="{FF2B5EF4-FFF2-40B4-BE49-F238E27FC236}">
                  <a16:creationId xmlns:a16="http://schemas.microsoft.com/office/drawing/2014/main" id="{9D1EE443-2424-051F-EF79-DE2A696BB999}"/>
                </a:ext>
              </a:extLst>
            </p:cNvPr>
            <p:cNvSpPr/>
            <p:nvPr/>
          </p:nvSpPr>
          <p:spPr>
            <a:xfrm>
              <a:off x="9408182" y="3692552"/>
              <a:ext cx="308794" cy="15388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ja-JP" altLang="en-US" sz="500" dirty="0">
                  <a:solidFill>
                    <a:srgbClr val="000000"/>
                  </a:solidFill>
                  <a:latin typeface="ＭＳ Ｐゴシック" pitchFamily="50" charset="-128"/>
                </a:rPr>
                <a:t>ｸﾞﾚｰｼﾞｭ</a:t>
              </a:r>
              <a:endParaRPr lang="en-US" altLang="ja-JP" sz="500" dirty="0">
                <a:solidFill>
                  <a:srgbClr val="000000"/>
                </a:solidFill>
                <a:latin typeface="ＭＳ Ｐゴシック" pitchFamily="50" charset="-128"/>
              </a:endParaRPr>
            </a:p>
            <a:p>
              <a:r>
                <a:rPr lang="ja-JP" altLang="en-US" sz="500" dirty="0">
                  <a:solidFill>
                    <a:srgbClr val="000000"/>
                  </a:solidFill>
                  <a:latin typeface="ＭＳ Ｐゴシック" pitchFamily="50" charset="-128"/>
                </a:rPr>
                <a:t>ﾋｯｺﾘｰ柄</a:t>
              </a:r>
            </a:p>
          </p:txBody>
        </p:sp>
        <p:pic>
          <p:nvPicPr>
            <p:cNvPr id="165" name="Picture 2">
              <a:extLst>
                <a:ext uri="{FF2B5EF4-FFF2-40B4-BE49-F238E27FC236}">
                  <a16:creationId xmlns:a16="http://schemas.microsoft.com/office/drawing/2014/main" id="{2BFC4700-A5BC-9E60-2110-3B9F260469F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045481" y="3886200"/>
              <a:ext cx="679815" cy="2820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6" name="Picture 4">
              <a:extLst>
                <a:ext uri="{FF2B5EF4-FFF2-40B4-BE49-F238E27FC236}">
                  <a16:creationId xmlns:a16="http://schemas.microsoft.com/office/drawing/2014/main" id="{AFE5355E-7AF6-8FA4-792C-A880A57EA9A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4936" b="-2"/>
            <a:stretch/>
          </p:blipFill>
          <p:spPr bwMode="auto">
            <a:xfrm>
              <a:off x="9402494" y="3423108"/>
              <a:ext cx="272448" cy="2654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3" name="直線コネクタ 2">
            <a:extLst>
              <a:ext uri="{FF2B5EF4-FFF2-40B4-BE49-F238E27FC236}">
                <a16:creationId xmlns:a16="http://schemas.microsoft.com/office/drawing/2014/main" id="{EC289B3D-0CEC-B44F-16C7-C4318967A6CB}"/>
              </a:ext>
            </a:extLst>
          </p:cNvPr>
          <p:cNvCxnSpPr>
            <a:cxnSpLocks/>
          </p:cNvCxnSpPr>
          <p:nvPr/>
        </p:nvCxnSpPr>
        <p:spPr>
          <a:xfrm>
            <a:off x="1747677" y="5624423"/>
            <a:ext cx="2984343" cy="79093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0D8F4F17-7AEB-18DC-BFFD-5D0CF1227D38}"/>
              </a:ext>
            </a:extLst>
          </p:cNvPr>
          <p:cNvGrpSpPr/>
          <p:nvPr/>
        </p:nvGrpSpPr>
        <p:grpSpPr>
          <a:xfrm>
            <a:off x="158749" y="4726675"/>
            <a:ext cx="4773600" cy="1944000"/>
            <a:chOff x="158749" y="4726675"/>
            <a:chExt cx="4773600" cy="1944000"/>
          </a:xfrm>
        </p:grpSpPr>
        <p:sp>
          <p:nvSpPr>
            <p:cNvPr id="11" name="Rectangle 14">
              <a:extLst>
                <a:ext uri="{FF2B5EF4-FFF2-40B4-BE49-F238E27FC236}">
                  <a16:creationId xmlns:a16="http://schemas.microsoft.com/office/drawing/2014/main" id="{16B59977-EAB6-7CF9-D9B0-B27313BDA5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749" y="4726675"/>
              <a:ext cx="4773600" cy="1944000"/>
            </a:xfrm>
            <a:prstGeom prst="rect">
              <a:avLst/>
            </a:prstGeom>
            <a:solidFill>
              <a:srgbClr val="FFFFE7"/>
            </a:solidFill>
            <a:ln w="6350">
              <a:solidFill>
                <a:srgbClr val="FFFFE7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ja-JP" altLang="en-US" sz="1200" dirty="0">
                <a:solidFill>
                  <a:srgbClr val="009999"/>
                </a:solidFill>
              </a:endParaRPr>
            </a:p>
          </p:txBody>
        </p:sp>
        <p:grpSp>
          <p:nvGrpSpPr>
            <p:cNvPr id="13" name="グループ化 12">
              <a:extLst>
                <a:ext uri="{FF2B5EF4-FFF2-40B4-BE49-F238E27FC236}">
                  <a16:creationId xmlns:a16="http://schemas.microsoft.com/office/drawing/2014/main" id="{2557103F-94CF-55D6-67A8-61ACCD9D6E77}"/>
                </a:ext>
              </a:extLst>
            </p:cNvPr>
            <p:cNvGrpSpPr/>
            <p:nvPr/>
          </p:nvGrpSpPr>
          <p:grpSpPr>
            <a:xfrm>
              <a:off x="162108" y="4805219"/>
              <a:ext cx="4770241" cy="1740904"/>
              <a:chOff x="162108" y="4805219"/>
              <a:chExt cx="4770241" cy="1740904"/>
            </a:xfrm>
          </p:grpSpPr>
          <p:sp>
            <p:nvSpPr>
              <p:cNvPr id="14" name="正方形/長方形 13">
                <a:extLst>
                  <a:ext uri="{FF2B5EF4-FFF2-40B4-BE49-F238E27FC236}">
                    <a16:creationId xmlns:a16="http://schemas.microsoft.com/office/drawing/2014/main" id="{7E325B78-829A-7A30-2389-5F387096C2BA}"/>
                  </a:ext>
                </a:extLst>
              </p:cNvPr>
              <p:cNvSpPr/>
              <p:nvPr/>
            </p:nvSpPr>
            <p:spPr>
              <a:xfrm>
                <a:off x="1675277" y="5051427"/>
                <a:ext cx="2260613" cy="169277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r>
                  <a:rPr lang="ja-JP" altLang="en-US" sz="1100" dirty="0">
                    <a:solidFill>
                      <a:prstClr val="black"/>
                    </a:solidFill>
                  </a:rPr>
                  <a:t>独自の凹凸を施した防滑シート</a:t>
                </a:r>
              </a:p>
            </p:txBody>
          </p:sp>
          <p:sp>
            <p:nvSpPr>
              <p:cNvPr id="15" name="正方形/長方形 14">
                <a:extLst>
                  <a:ext uri="{FF2B5EF4-FFF2-40B4-BE49-F238E27FC236}">
                    <a16:creationId xmlns:a16="http://schemas.microsoft.com/office/drawing/2014/main" id="{FA2B6D68-8F58-6ACB-546F-A806E29CF34F}"/>
                  </a:ext>
                </a:extLst>
              </p:cNvPr>
              <p:cNvSpPr/>
              <p:nvPr/>
            </p:nvSpPr>
            <p:spPr>
              <a:xfrm>
                <a:off x="1675277" y="5278420"/>
                <a:ext cx="3183638" cy="246221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r>
                  <a:rPr lang="ja-JP" altLang="en-US" sz="800" dirty="0">
                    <a:solidFill>
                      <a:prstClr val="black"/>
                    </a:solidFill>
                  </a:rPr>
                  <a:t>すべりにくさに配慮した「防滑シート」を採用。</a:t>
                </a:r>
                <a:endParaRPr lang="en-US" altLang="ja-JP" sz="800" dirty="0">
                  <a:solidFill>
                    <a:prstClr val="black"/>
                  </a:solidFill>
                </a:endParaRPr>
              </a:p>
              <a:p>
                <a:r>
                  <a:rPr lang="ja-JP" altLang="en-US" sz="800" dirty="0">
                    <a:solidFill>
                      <a:prstClr val="black"/>
                    </a:solidFill>
                  </a:rPr>
                  <a:t>施工性に加え、安全性にも配慮しています。</a:t>
                </a:r>
              </a:p>
            </p:txBody>
          </p:sp>
          <p:sp>
            <p:nvSpPr>
              <p:cNvPr id="16" name="正方形/長方形 15">
                <a:extLst>
                  <a:ext uri="{FF2B5EF4-FFF2-40B4-BE49-F238E27FC236}">
                    <a16:creationId xmlns:a16="http://schemas.microsoft.com/office/drawing/2014/main" id="{6CAD6CCA-D3B5-C3A9-81E5-C7D076CAB0F1}"/>
                  </a:ext>
                </a:extLst>
              </p:cNvPr>
              <p:cNvSpPr/>
              <p:nvPr/>
            </p:nvSpPr>
            <p:spPr>
              <a:xfrm>
                <a:off x="162108" y="4805219"/>
                <a:ext cx="4770241" cy="184702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ctr"/>
                <a:r>
                  <a:rPr lang="ja-JP" altLang="en-US" sz="1200" b="1" dirty="0">
                    <a:solidFill>
                      <a:srgbClr val="953735"/>
                    </a:solidFill>
                  </a:rPr>
                  <a:t>凹凸加工を施した防滑シートを採用</a:t>
                </a:r>
                <a:endParaRPr lang="en-US" altLang="ja-JP" sz="1200" b="1" dirty="0">
                  <a:solidFill>
                    <a:srgbClr val="953735"/>
                  </a:solidFill>
                </a:endParaRPr>
              </a:p>
            </p:txBody>
          </p:sp>
          <p:pic>
            <p:nvPicPr>
              <p:cNvPr id="17" name="Picture 8" descr="http://www2.panasonic.biz/es/sumai/gazou/bicon/CA171AHSK-PA0050001.jpg">
                <a:extLst>
                  <a:ext uri="{FF2B5EF4-FFF2-40B4-BE49-F238E27FC236}">
                    <a16:creationId xmlns:a16="http://schemas.microsoft.com/office/drawing/2014/main" id="{68E2AE5A-B1D0-66F0-C5B2-5BDC2AD75BD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359752" y="5074118"/>
                <a:ext cx="1164455" cy="14720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18" name="グループ化 17">
                <a:extLst>
                  <a:ext uri="{FF2B5EF4-FFF2-40B4-BE49-F238E27FC236}">
                    <a16:creationId xmlns:a16="http://schemas.microsoft.com/office/drawing/2014/main" id="{025B0A6B-993D-9617-30A1-69DE15D122FA}"/>
                  </a:ext>
                </a:extLst>
              </p:cNvPr>
              <p:cNvGrpSpPr/>
              <p:nvPr/>
            </p:nvGrpSpPr>
            <p:grpSpPr>
              <a:xfrm>
                <a:off x="1689487" y="5588820"/>
                <a:ext cx="3066830" cy="931764"/>
                <a:chOff x="1689487" y="5588820"/>
                <a:chExt cx="3066830" cy="931764"/>
              </a:xfrm>
            </p:grpSpPr>
            <p:sp>
              <p:nvSpPr>
                <p:cNvPr id="20" name="正方形/長方形 19">
                  <a:extLst>
                    <a:ext uri="{FF2B5EF4-FFF2-40B4-BE49-F238E27FC236}">
                      <a16:creationId xmlns:a16="http://schemas.microsoft.com/office/drawing/2014/main" id="{07772675-B413-877F-F922-123A50C76D00}"/>
                    </a:ext>
                  </a:extLst>
                </p:cNvPr>
                <p:cNvSpPr/>
                <p:nvPr/>
              </p:nvSpPr>
              <p:spPr>
                <a:xfrm>
                  <a:off x="3376574" y="6428251"/>
                  <a:ext cx="1379743" cy="92333"/>
                </a:xfrm>
                <a:prstGeom prst="rect">
                  <a:avLst/>
                </a:prstGeom>
              </p:spPr>
              <p:txBody>
                <a:bodyPr wrap="square" lIns="0" tIns="0" rIns="0" bIns="0">
                  <a:spAutoFit/>
                </a:bodyPr>
                <a:lstStyle/>
                <a:p>
                  <a:r>
                    <a:rPr lang="en-US" altLang="ja-JP" sz="600" dirty="0">
                      <a:solidFill>
                        <a:prstClr val="black"/>
                      </a:solidFill>
                    </a:rPr>
                    <a:t>※</a:t>
                  </a:r>
                  <a:r>
                    <a:rPr lang="ja-JP" altLang="en-US" sz="600" dirty="0">
                      <a:solidFill>
                        <a:prstClr val="black"/>
                      </a:solidFill>
                    </a:rPr>
                    <a:t>エンボス形状はイメージです。</a:t>
                  </a:r>
                </a:p>
              </p:txBody>
            </p:sp>
            <p:pic>
              <p:nvPicPr>
                <p:cNvPr id="21" name="図 20" descr="ロゴ が含まれている画像&#10;&#10;自動的に生成された説明">
                  <a:extLst>
                    <a:ext uri="{FF2B5EF4-FFF2-40B4-BE49-F238E27FC236}">
                      <a16:creationId xmlns:a16="http://schemas.microsoft.com/office/drawing/2014/main" id="{49692454-4D5D-A749-D5F6-7E3FDC57724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7"/>
                <a:srcRect t="6067"/>
                <a:stretch/>
              </p:blipFill>
              <p:spPr>
                <a:xfrm>
                  <a:off x="3378699" y="5588820"/>
                  <a:ext cx="1376201" cy="822101"/>
                </a:xfrm>
                <a:prstGeom prst="rect">
                  <a:avLst/>
                </a:prstGeom>
              </p:spPr>
            </p:pic>
            <p:grpSp>
              <p:nvGrpSpPr>
                <p:cNvPr id="22" name="グループ化 21">
                  <a:extLst>
                    <a:ext uri="{FF2B5EF4-FFF2-40B4-BE49-F238E27FC236}">
                      <a16:creationId xmlns:a16="http://schemas.microsoft.com/office/drawing/2014/main" id="{7D0EA09D-45D1-235F-B12A-32959481E190}"/>
                    </a:ext>
                  </a:extLst>
                </p:cNvPr>
                <p:cNvGrpSpPr/>
                <p:nvPr/>
              </p:nvGrpSpPr>
              <p:grpSpPr>
                <a:xfrm>
                  <a:off x="1689487" y="5588821"/>
                  <a:ext cx="1643678" cy="924117"/>
                  <a:chOff x="1689487" y="5588821"/>
                  <a:chExt cx="1643678" cy="924117"/>
                </a:xfrm>
              </p:grpSpPr>
              <p:pic>
                <p:nvPicPr>
                  <p:cNvPr id="23" name="図 22" descr="屋内, 座る, テーブル, 木製 が含まれている画像&#10;&#10;自動的に生成された説明">
                    <a:extLst>
                      <a:ext uri="{FF2B5EF4-FFF2-40B4-BE49-F238E27FC236}">
                        <a16:creationId xmlns:a16="http://schemas.microsoft.com/office/drawing/2014/main" id="{3DDBE986-CAAE-98BB-D78B-43C7FC01CF1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8"/>
                  <a:srcRect b="20385"/>
                  <a:stretch/>
                </p:blipFill>
                <p:spPr>
                  <a:xfrm>
                    <a:off x="1966336" y="5588821"/>
                    <a:ext cx="1366829" cy="682969"/>
                  </a:xfrm>
                  <a:prstGeom prst="rect">
                    <a:avLst/>
                  </a:prstGeom>
                </p:spPr>
              </p:pic>
              <p:sp>
                <p:nvSpPr>
                  <p:cNvPr id="24" name="正方形/長方形 23">
                    <a:extLst>
                      <a:ext uri="{FF2B5EF4-FFF2-40B4-BE49-F238E27FC236}">
                        <a16:creationId xmlns:a16="http://schemas.microsoft.com/office/drawing/2014/main" id="{F9479527-402B-DCE8-1BF1-D67D7F6B935F}"/>
                      </a:ext>
                    </a:extLst>
                  </p:cNvPr>
                  <p:cNvSpPr/>
                  <p:nvPr/>
                </p:nvSpPr>
                <p:spPr>
                  <a:xfrm>
                    <a:off x="1689487" y="6114981"/>
                    <a:ext cx="648901" cy="92333"/>
                  </a:xfrm>
                  <a:prstGeom prst="rect">
                    <a:avLst/>
                  </a:prstGeom>
                </p:spPr>
                <p:txBody>
                  <a:bodyPr wrap="square" lIns="0" tIns="0" rIns="0" bIns="0">
                    <a:spAutoFit/>
                  </a:bodyPr>
                  <a:lstStyle/>
                  <a:p>
                    <a:r>
                      <a:rPr lang="ja-JP" altLang="en-US" sz="600" b="1" dirty="0">
                        <a:solidFill>
                          <a:prstClr val="black"/>
                        </a:solidFill>
                      </a:rPr>
                      <a:t>防滑シート仕上げ</a:t>
                    </a:r>
                  </a:p>
                </p:txBody>
              </p:sp>
              <p:sp>
                <p:nvSpPr>
                  <p:cNvPr id="25" name="正方形/長方形 24">
                    <a:extLst>
                      <a:ext uri="{FF2B5EF4-FFF2-40B4-BE49-F238E27FC236}">
                        <a16:creationId xmlns:a16="http://schemas.microsoft.com/office/drawing/2014/main" id="{FB4AD46F-C873-CE57-E08B-73C808D8CB64}"/>
                      </a:ext>
                    </a:extLst>
                  </p:cNvPr>
                  <p:cNvSpPr/>
                  <p:nvPr/>
                </p:nvSpPr>
                <p:spPr>
                  <a:xfrm>
                    <a:off x="1689488" y="6335991"/>
                    <a:ext cx="525660" cy="92333"/>
                  </a:xfrm>
                  <a:prstGeom prst="rect">
                    <a:avLst/>
                  </a:prstGeom>
                </p:spPr>
                <p:txBody>
                  <a:bodyPr wrap="square" lIns="0" tIns="0" rIns="0" bIns="0">
                    <a:spAutoFit/>
                  </a:bodyPr>
                  <a:lstStyle/>
                  <a:p>
                    <a:r>
                      <a:rPr lang="ja-JP" altLang="en-US" sz="600" b="1" dirty="0">
                        <a:solidFill>
                          <a:prstClr val="black"/>
                        </a:solidFill>
                      </a:rPr>
                      <a:t>すべり止め樹脂</a:t>
                    </a:r>
                  </a:p>
                </p:txBody>
              </p:sp>
              <p:sp>
                <p:nvSpPr>
                  <p:cNvPr id="26" name="正方形/長方形 25">
                    <a:extLst>
                      <a:ext uri="{FF2B5EF4-FFF2-40B4-BE49-F238E27FC236}">
                        <a16:creationId xmlns:a16="http://schemas.microsoft.com/office/drawing/2014/main" id="{D1C8C2CE-2F5B-2585-1AA1-93FD6FF8207E}"/>
                      </a:ext>
                    </a:extLst>
                  </p:cNvPr>
                  <p:cNvSpPr/>
                  <p:nvPr/>
                </p:nvSpPr>
                <p:spPr>
                  <a:xfrm>
                    <a:off x="2629538" y="6328272"/>
                    <a:ext cx="610801" cy="184666"/>
                  </a:xfrm>
                  <a:prstGeom prst="rect">
                    <a:avLst/>
                  </a:prstGeom>
                </p:spPr>
                <p:txBody>
                  <a:bodyPr wrap="square" lIns="0" tIns="0" rIns="0" bIns="0">
                    <a:spAutoFit/>
                  </a:bodyPr>
                  <a:lstStyle/>
                  <a:p>
                    <a:r>
                      <a:rPr lang="ja-JP" altLang="en-US" sz="600" b="1" dirty="0">
                        <a:solidFill>
                          <a:prstClr val="black"/>
                        </a:solidFill>
                      </a:rPr>
                      <a:t>安全性に配慮した</a:t>
                    </a:r>
                    <a:r>
                      <a:rPr lang="en-US" altLang="ja-JP" sz="600" b="1" dirty="0">
                        <a:solidFill>
                          <a:prstClr val="black"/>
                        </a:solidFill>
                      </a:rPr>
                      <a:t>R</a:t>
                    </a:r>
                    <a:r>
                      <a:rPr lang="ja-JP" altLang="en-US" sz="600" b="1" dirty="0">
                        <a:solidFill>
                          <a:prstClr val="black"/>
                        </a:solidFill>
                      </a:rPr>
                      <a:t>面取り加工</a:t>
                    </a:r>
                  </a:p>
                </p:txBody>
              </p:sp>
              <p:cxnSp>
                <p:nvCxnSpPr>
                  <p:cNvPr id="224" name="直線コネクタ 223">
                    <a:extLst>
                      <a:ext uri="{FF2B5EF4-FFF2-40B4-BE49-F238E27FC236}">
                        <a16:creationId xmlns:a16="http://schemas.microsoft.com/office/drawing/2014/main" id="{9E3BD741-40BF-BF9D-CAA3-0C8B15E2CCD4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1997869" y="5845969"/>
                    <a:ext cx="381000" cy="269012"/>
                  </a:xfrm>
                  <a:prstGeom prst="line">
                    <a:avLst/>
                  </a:prstGeom>
                  <a:ln w="63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5" name="直線コネクタ 224">
                    <a:extLst>
                      <a:ext uri="{FF2B5EF4-FFF2-40B4-BE49-F238E27FC236}">
                        <a16:creationId xmlns:a16="http://schemas.microsoft.com/office/drawing/2014/main" id="{32C7CE7E-A612-F5F8-EAB9-00E97C0C040E}"/>
                      </a:ext>
                    </a:extLst>
                  </p:cNvPr>
                  <p:cNvCxnSpPr>
                    <a:cxnSpLocks/>
                    <a:stCxn id="25" idx="3"/>
                  </p:cNvCxnSpPr>
                  <p:nvPr/>
                </p:nvCxnSpPr>
                <p:spPr>
                  <a:xfrm flipV="1">
                    <a:off x="2215148" y="6103117"/>
                    <a:ext cx="363731" cy="279041"/>
                  </a:xfrm>
                  <a:prstGeom prst="line">
                    <a:avLst/>
                  </a:prstGeom>
                  <a:ln w="63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6" name="直線コネクタ 225">
                    <a:extLst>
                      <a:ext uri="{FF2B5EF4-FFF2-40B4-BE49-F238E27FC236}">
                        <a16:creationId xmlns:a16="http://schemas.microsoft.com/office/drawing/2014/main" id="{2680C28B-D441-1ACD-6767-338797414BF8}"/>
                      </a:ext>
                    </a:extLst>
                  </p:cNvPr>
                  <p:cNvCxnSpPr>
                    <a:cxnSpLocks/>
                    <a:stCxn id="26" idx="0"/>
                  </p:cNvCxnSpPr>
                  <p:nvPr/>
                </p:nvCxnSpPr>
                <p:spPr>
                  <a:xfrm flipH="1" flipV="1">
                    <a:off x="2882634" y="6114981"/>
                    <a:ext cx="52305" cy="213291"/>
                  </a:xfrm>
                  <a:prstGeom prst="line">
                    <a:avLst/>
                  </a:prstGeom>
                  <a:ln w="63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27" name="フリーフォーム: 図形 226">
                    <a:extLst>
                      <a:ext uri="{FF2B5EF4-FFF2-40B4-BE49-F238E27FC236}">
                        <a16:creationId xmlns:a16="http://schemas.microsoft.com/office/drawing/2014/main" id="{E303E8EB-44DD-5CFC-92BC-8413CD6DA0A2}"/>
                      </a:ext>
                    </a:extLst>
                  </p:cNvPr>
                  <p:cNvSpPr/>
                  <p:nvPr/>
                </p:nvSpPr>
                <p:spPr>
                  <a:xfrm>
                    <a:off x="2619375" y="5638800"/>
                    <a:ext cx="711994" cy="664369"/>
                  </a:xfrm>
                  <a:custGeom>
                    <a:avLst/>
                    <a:gdLst>
                      <a:gd name="connsiteX0" fmla="*/ 0 w 716756"/>
                      <a:gd name="connsiteY0" fmla="*/ 457200 h 650081"/>
                      <a:gd name="connsiteX1" fmla="*/ 0 w 716756"/>
                      <a:gd name="connsiteY1" fmla="*/ 650081 h 650081"/>
                      <a:gd name="connsiteX2" fmla="*/ 716756 w 716756"/>
                      <a:gd name="connsiteY2" fmla="*/ 147637 h 650081"/>
                      <a:gd name="connsiteX3" fmla="*/ 716756 w 716756"/>
                      <a:gd name="connsiteY3" fmla="*/ 0 h 650081"/>
                      <a:gd name="connsiteX4" fmla="*/ 0 w 716756"/>
                      <a:gd name="connsiteY4" fmla="*/ 457200 h 650081"/>
                      <a:gd name="connsiteX0" fmla="*/ 0 w 716756"/>
                      <a:gd name="connsiteY0" fmla="*/ 471488 h 664369"/>
                      <a:gd name="connsiteX1" fmla="*/ 0 w 716756"/>
                      <a:gd name="connsiteY1" fmla="*/ 664369 h 664369"/>
                      <a:gd name="connsiteX2" fmla="*/ 716756 w 716756"/>
                      <a:gd name="connsiteY2" fmla="*/ 161925 h 664369"/>
                      <a:gd name="connsiteX3" fmla="*/ 711994 w 716756"/>
                      <a:gd name="connsiteY3" fmla="*/ 0 h 664369"/>
                      <a:gd name="connsiteX4" fmla="*/ 0 w 716756"/>
                      <a:gd name="connsiteY4" fmla="*/ 471488 h 664369"/>
                      <a:gd name="connsiteX0" fmla="*/ 0 w 711994"/>
                      <a:gd name="connsiteY0" fmla="*/ 471488 h 664369"/>
                      <a:gd name="connsiteX1" fmla="*/ 0 w 711994"/>
                      <a:gd name="connsiteY1" fmla="*/ 664369 h 664369"/>
                      <a:gd name="connsiteX2" fmla="*/ 709612 w 711994"/>
                      <a:gd name="connsiteY2" fmla="*/ 161925 h 664369"/>
                      <a:gd name="connsiteX3" fmla="*/ 711994 w 711994"/>
                      <a:gd name="connsiteY3" fmla="*/ 0 h 664369"/>
                      <a:gd name="connsiteX4" fmla="*/ 0 w 711994"/>
                      <a:gd name="connsiteY4" fmla="*/ 471488 h 664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1994" h="664369">
                        <a:moveTo>
                          <a:pt x="0" y="471488"/>
                        </a:moveTo>
                        <a:lnTo>
                          <a:pt x="0" y="664369"/>
                        </a:lnTo>
                        <a:lnTo>
                          <a:pt x="709612" y="161925"/>
                        </a:lnTo>
                        <a:lnTo>
                          <a:pt x="711994" y="0"/>
                        </a:lnTo>
                        <a:lnTo>
                          <a:pt x="0" y="471488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prstDash val="sysDash"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</p:grpSp>
          </p:grpSp>
        </p:grpSp>
      </p:grpSp>
    </p:spTree>
    <p:extLst>
      <p:ext uri="{BB962C8B-B14F-4D97-AF65-F5344CB8AC3E}">
        <p14:creationId xmlns:p14="http://schemas.microsoft.com/office/powerpoint/2010/main" val="30852770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>
            <a:extLst>
              <a:ext uri="{FF2B5EF4-FFF2-40B4-BE49-F238E27FC236}">
                <a16:creationId xmlns:a16="http://schemas.microsoft.com/office/drawing/2014/main" id="{499C9527-ECB7-ED59-4B0C-918D8DB6F4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0" t="22885" b="13906"/>
          <a:stretch/>
        </p:blipFill>
        <p:spPr bwMode="auto">
          <a:xfrm>
            <a:off x="158737" y="688115"/>
            <a:ext cx="4748040" cy="3931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1747677" y="119092"/>
            <a:ext cx="6542088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ja-JP" altLang="en-US" sz="1100" b="1" dirty="0">
                <a:solidFill>
                  <a:prstClr val="white"/>
                </a:solidFill>
                <a:latin typeface="ＭＳ Ｐゴシック" charset="-128"/>
              </a:rPr>
              <a:t>階段　</a:t>
            </a:r>
            <a:r>
              <a:rPr lang="en-US" altLang="ja-JP" sz="1100" b="1" dirty="0">
                <a:solidFill>
                  <a:prstClr val="white"/>
                </a:solidFill>
                <a:latin typeface="ＭＳ Ｐゴシック" charset="-128"/>
              </a:rPr>
              <a:t>2.7mm</a:t>
            </a:r>
            <a:r>
              <a:rPr lang="ja-JP" altLang="en-US" sz="1100" b="1" dirty="0">
                <a:solidFill>
                  <a:prstClr val="white"/>
                </a:solidFill>
                <a:latin typeface="ＭＳ Ｐゴシック" charset="-128"/>
              </a:rPr>
              <a:t>リフォーム用 </a:t>
            </a:r>
            <a:r>
              <a:rPr lang="en-US" altLang="ja-JP" sz="1100" b="1" dirty="0">
                <a:solidFill>
                  <a:prstClr val="white"/>
                </a:solidFill>
                <a:latin typeface="ＭＳ Ｐゴシック" charset="-128"/>
              </a:rPr>
              <a:t>USUI-TA</a:t>
            </a:r>
            <a:r>
              <a:rPr lang="ja-JP" altLang="en-US" sz="1100" b="1" dirty="0">
                <a:solidFill>
                  <a:prstClr val="white"/>
                </a:solidFill>
                <a:latin typeface="ＭＳ Ｐゴシック" charset="-128"/>
              </a:rPr>
              <a:t>［ウスイータ］階段</a:t>
            </a:r>
          </a:p>
        </p:txBody>
      </p:sp>
      <p:sp>
        <p:nvSpPr>
          <p:cNvPr id="14" name="Rectangle 14"/>
          <p:cNvSpPr>
            <a:spLocks noChangeArrowheads="1"/>
          </p:cNvSpPr>
          <p:nvPr/>
        </p:nvSpPr>
        <p:spPr bwMode="auto">
          <a:xfrm>
            <a:off x="3105208" y="4529060"/>
            <a:ext cx="1763713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500" dirty="0">
                <a:solidFill>
                  <a:schemeClr val="bg1"/>
                </a:solidFill>
                <a:latin typeface="ＭＳ Ｐゴシック" pitchFamily="50" charset="-128"/>
              </a:rPr>
              <a:t>※</a:t>
            </a:r>
            <a:r>
              <a:rPr lang="ja-JP" altLang="en-US" sz="500" dirty="0">
                <a:solidFill>
                  <a:schemeClr val="bg1"/>
                </a:solidFill>
                <a:latin typeface="ＭＳ Ｐゴシック" pitchFamily="50" charset="-128"/>
              </a:rPr>
              <a:t>イメージ写真のため、実際の仕様とは異なる場合がございます。</a:t>
            </a:r>
            <a:endParaRPr lang="ja-JP" altLang="en-US" sz="500" dirty="0">
              <a:solidFill>
                <a:schemeClr val="bg1"/>
              </a:solidFill>
              <a:latin typeface="Times New Roman"/>
            </a:endParaRPr>
          </a:p>
        </p:txBody>
      </p:sp>
      <p:grpSp>
        <p:nvGrpSpPr>
          <p:cNvPr id="38" name="グループ化 37"/>
          <p:cNvGrpSpPr/>
          <p:nvPr/>
        </p:nvGrpSpPr>
        <p:grpSpPr>
          <a:xfrm>
            <a:off x="158749" y="4726675"/>
            <a:ext cx="4773600" cy="1944000"/>
            <a:chOff x="158749" y="4726675"/>
            <a:chExt cx="4773600" cy="1944000"/>
          </a:xfrm>
        </p:grpSpPr>
        <p:sp>
          <p:nvSpPr>
            <p:cNvPr id="39" name="Rectangle 14"/>
            <p:cNvSpPr>
              <a:spLocks noChangeArrowheads="1"/>
            </p:cNvSpPr>
            <p:nvPr/>
          </p:nvSpPr>
          <p:spPr bwMode="auto">
            <a:xfrm>
              <a:off x="158749" y="4726675"/>
              <a:ext cx="4773600" cy="1944000"/>
            </a:xfrm>
            <a:prstGeom prst="rect">
              <a:avLst/>
            </a:prstGeom>
            <a:solidFill>
              <a:srgbClr val="FFFFE7"/>
            </a:solidFill>
            <a:ln w="6350">
              <a:solidFill>
                <a:srgbClr val="FFFFE7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ja-JP" altLang="en-US" sz="1200" dirty="0">
                <a:solidFill>
                  <a:srgbClr val="009999"/>
                </a:solidFill>
              </a:endParaRPr>
            </a:p>
          </p:txBody>
        </p:sp>
        <p:sp>
          <p:nvSpPr>
            <p:cNvPr id="42" name="正方形/長方形 41"/>
            <p:cNvSpPr/>
            <p:nvPr/>
          </p:nvSpPr>
          <p:spPr>
            <a:xfrm>
              <a:off x="162108" y="4805219"/>
              <a:ext cx="4770241" cy="184666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ja-JP" altLang="en-US" sz="1200" b="1" dirty="0">
                  <a:solidFill>
                    <a:srgbClr val="953735"/>
                  </a:solidFill>
                </a:rPr>
                <a:t>上貼りだけで施工可能。省コスト・短工期の階段リフォームを実現します</a:t>
              </a:r>
            </a:p>
          </p:txBody>
        </p:sp>
      </p:grpSp>
      <p:sp>
        <p:nvSpPr>
          <p:cNvPr id="111" name="タイトル 110"/>
          <p:cNvSpPr>
            <a:spLocks noGrp="1"/>
          </p:cNvSpPr>
          <p:nvPr>
            <p:ph type="title" idx="4294967295"/>
          </p:nvPr>
        </p:nvSpPr>
        <p:spPr>
          <a:xfrm>
            <a:off x="-24614" y="-403855"/>
            <a:ext cx="1548821" cy="307777"/>
          </a:xfrm>
        </p:spPr>
        <p:txBody>
          <a:bodyPr wrap="none">
            <a:spAutoFit/>
          </a:bodyPr>
          <a:lstStyle/>
          <a:p>
            <a:r>
              <a:rPr kumimoji="1" lang="ja-JP" altLang="en-US" sz="1400" dirty="0"/>
              <a:t>スタンダードタイプ＋ストロング手すり</a:t>
            </a:r>
          </a:p>
        </p:txBody>
      </p:sp>
      <p:grpSp>
        <p:nvGrpSpPr>
          <p:cNvPr id="110" name="グループ化 109">
            <a:extLst>
              <a:ext uri="{FF2B5EF4-FFF2-40B4-BE49-F238E27FC236}">
                <a16:creationId xmlns:a16="http://schemas.microsoft.com/office/drawing/2014/main" id="{53519FCA-BB34-E6EC-88CF-4259EC4B8662}"/>
              </a:ext>
            </a:extLst>
          </p:cNvPr>
          <p:cNvGrpSpPr/>
          <p:nvPr/>
        </p:nvGrpSpPr>
        <p:grpSpPr>
          <a:xfrm>
            <a:off x="5001250" y="4726675"/>
            <a:ext cx="4773600" cy="1944000"/>
            <a:chOff x="4976862" y="4726675"/>
            <a:chExt cx="4773600" cy="1944000"/>
          </a:xfrm>
        </p:grpSpPr>
        <p:sp>
          <p:nvSpPr>
            <p:cNvPr id="333" name="Rectangle 14"/>
            <p:cNvSpPr>
              <a:spLocks noChangeArrowheads="1"/>
            </p:cNvSpPr>
            <p:nvPr/>
          </p:nvSpPr>
          <p:spPr bwMode="auto">
            <a:xfrm>
              <a:off x="4976862" y="4726675"/>
              <a:ext cx="4773600" cy="1944000"/>
            </a:xfrm>
            <a:prstGeom prst="rect">
              <a:avLst/>
            </a:prstGeom>
            <a:noFill/>
            <a:ln w="6350">
              <a:solidFill>
                <a:srgbClr val="4D4D4D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AEAEA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ja-JP" altLang="en-US" sz="1200" dirty="0">
                <a:solidFill>
                  <a:prstClr val="black"/>
                </a:solidFill>
              </a:endParaRPr>
            </a:p>
          </p:txBody>
        </p:sp>
        <p:sp>
          <p:nvSpPr>
            <p:cNvPr id="334" name="Rectangle 24"/>
            <p:cNvSpPr>
              <a:spLocks noChangeArrowheads="1"/>
            </p:cNvSpPr>
            <p:nvPr/>
          </p:nvSpPr>
          <p:spPr bwMode="auto">
            <a:xfrm>
              <a:off x="4976862" y="4726677"/>
              <a:ext cx="4773600" cy="126767"/>
            </a:xfrm>
            <a:prstGeom prst="rect">
              <a:avLst/>
            </a:prstGeom>
            <a:solidFill>
              <a:srgbClr val="4D4D4D"/>
            </a:solidFill>
            <a:ln w="6350">
              <a:solidFill>
                <a:srgbClr val="4D4D4D"/>
              </a:solidFill>
              <a:miter lim="800000"/>
              <a:headEnd/>
              <a:tailEnd/>
            </a:ln>
            <a:effectLst/>
          </p:spPr>
          <p:txBody>
            <a:bodyPr wrap="none" tIns="0" rIns="0" bIns="0" anchor="ctr"/>
            <a:lstStyle/>
            <a:p>
              <a:r>
                <a:rPr lang="ja-JP" altLang="en-US" sz="800" dirty="0">
                  <a:solidFill>
                    <a:prstClr val="white"/>
                  </a:solidFill>
                  <a:latin typeface="ＭＳ Ｐゴシック"/>
                </a:rPr>
                <a:t>連続手すり　１５００</a:t>
              </a:r>
              <a:r>
                <a:rPr lang="en-US" altLang="ja-JP" sz="800" dirty="0">
                  <a:solidFill>
                    <a:prstClr val="white"/>
                  </a:solidFill>
                  <a:latin typeface="ＭＳ Ｐゴシック"/>
                </a:rPr>
                <a:t>mm</a:t>
              </a:r>
              <a:r>
                <a:rPr lang="ja-JP" altLang="en-US" sz="800" dirty="0">
                  <a:solidFill>
                    <a:prstClr val="white"/>
                  </a:solidFill>
                  <a:latin typeface="ＭＳ Ｐゴシック"/>
                </a:rPr>
                <a:t>ピッチタイプ　ストロング</a:t>
              </a:r>
              <a:endParaRPr lang="en-US" altLang="ja-JP" sz="800" dirty="0">
                <a:solidFill>
                  <a:prstClr val="white"/>
                </a:solidFill>
                <a:latin typeface="ＭＳ Ｐゴシック"/>
              </a:endParaRPr>
            </a:p>
          </p:txBody>
        </p:sp>
        <p:pic>
          <p:nvPicPr>
            <p:cNvPr id="335" name="Picture 83" descr="http://www2.panasonic.biz/es/sumai/gazou/bicon/AC141AHAHCm1-PA0050019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050851" y="4933886"/>
              <a:ext cx="766636" cy="16419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6" name="Picture 85" descr="http://www2.panasonic.biz/es/sumai/gazou/bicon/CA141AHST-PA0053023_0002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882998" y="4933886"/>
              <a:ext cx="764293" cy="6557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7" name="Picture 86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876364" y="5784117"/>
              <a:ext cx="766889" cy="7870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8" name="正方形/長方形 337"/>
            <p:cNvSpPr/>
            <p:nvPr/>
          </p:nvSpPr>
          <p:spPr>
            <a:xfrm>
              <a:off x="6704414" y="4933886"/>
              <a:ext cx="608098" cy="64633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ja-JP" altLang="en-US" sz="600" dirty="0">
                  <a:solidFill>
                    <a:prstClr val="black"/>
                  </a:solidFill>
                  <a:latin typeface="ＭＳ Ｐゴシック"/>
                </a:rPr>
                <a:t>滑り性にも</a:t>
              </a:r>
              <a:endParaRPr lang="en-US" altLang="ja-JP" sz="600" dirty="0">
                <a:solidFill>
                  <a:prstClr val="black"/>
                </a:solidFill>
                <a:latin typeface="ＭＳ Ｐゴシック"/>
              </a:endParaRPr>
            </a:p>
            <a:p>
              <a:r>
                <a:rPr lang="ja-JP" altLang="en-US" sz="600" dirty="0">
                  <a:solidFill>
                    <a:prstClr val="black"/>
                  </a:solidFill>
                  <a:latin typeface="ＭＳ Ｐゴシック"/>
                </a:rPr>
                <a:t>考慮した</a:t>
              </a:r>
              <a:endParaRPr lang="en-US" altLang="ja-JP" sz="600" dirty="0">
                <a:solidFill>
                  <a:prstClr val="black"/>
                </a:solidFill>
                <a:latin typeface="ＭＳ Ｐゴシック"/>
              </a:endParaRPr>
            </a:p>
            <a:p>
              <a:r>
                <a:rPr lang="ja-JP" altLang="en-US" sz="600" dirty="0">
                  <a:solidFill>
                    <a:prstClr val="black"/>
                  </a:solidFill>
                  <a:latin typeface="ＭＳ Ｐゴシック"/>
                </a:rPr>
                <a:t>シート仕上げ。</a:t>
              </a:r>
              <a:endParaRPr lang="en-US" altLang="ja-JP" sz="600" dirty="0">
                <a:solidFill>
                  <a:prstClr val="black"/>
                </a:solidFill>
                <a:latin typeface="ＭＳ Ｐゴシック"/>
              </a:endParaRPr>
            </a:p>
            <a:p>
              <a:r>
                <a:rPr lang="ja-JP" altLang="en-US" sz="600" dirty="0">
                  <a:solidFill>
                    <a:prstClr val="black"/>
                  </a:solidFill>
                  <a:latin typeface="ＭＳ Ｐゴシック"/>
                </a:rPr>
                <a:t>耐汚染性にも</a:t>
              </a:r>
              <a:endParaRPr lang="en-US" altLang="ja-JP" sz="600" dirty="0">
                <a:solidFill>
                  <a:prstClr val="black"/>
                </a:solidFill>
                <a:latin typeface="ＭＳ Ｐゴシック"/>
              </a:endParaRPr>
            </a:p>
            <a:p>
              <a:r>
                <a:rPr lang="ja-JP" altLang="en-US" sz="600" dirty="0">
                  <a:solidFill>
                    <a:prstClr val="black"/>
                  </a:solidFill>
                  <a:latin typeface="ＭＳ Ｐゴシック"/>
                </a:rPr>
                <a:t>すぐれているので</a:t>
              </a:r>
              <a:endParaRPr lang="en-US" altLang="ja-JP" sz="600" dirty="0">
                <a:solidFill>
                  <a:prstClr val="black"/>
                </a:solidFill>
                <a:latin typeface="ＭＳ Ｐゴシック"/>
              </a:endParaRPr>
            </a:p>
            <a:p>
              <a:r>
                <a:rPr lang="ja-JP" altLang="en-US" sz="600" dirty="0">
                  <a:solidFill>
                    <a:prstClr val="black"/>
                  </a:solidFill>
                  <a:latin typeface="ＭＳ Ｐゴシック"/>
                </a:rPr>
                <a:t>お手入れが</a:t>
              </a:r>
              <a:endParaRPr lang="en-US" altLang="ja-JP" sz="600" dirty="0">
                <a:solidFill>
                  <a:prstClr val="black"/>
                </a:solidFill>
                <a:latin typeface="ＭＳ Ｐゴシック"/>
              </a:endParaRPr>
            </a:p>
            <a:p>
              <a:r>
                <a:rPr lang="ja-JP" altLang="en-US" sz="600" dirty="0">
                  <a:solidFill>
                    <a:prstClr val="black"/>
                  </a:solidFill>
                  <a:latin typeface="ＭＳ Ｐゴシック"/>
                </a:rPr>
                <a:t>ラクにできます。</a:t>
              </a:r>
            </a:p>
          </p:txBody>
        </p:sp>
        <p:pic>
          <p:nvPicPr>
            <p:cNvPr id="339" name="Picture 2" descr="365日おそうじラクラク宣言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52734" y="5315841"/>
              <a:ext cx="294557" cy="2647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0" name="正方形/長方形 339"/>
            <p:cNvSpPr/>
            <p:nvPr/>
          </p:nvSpPr>
          <p:spPr>
            <a:xfrm>
              <a:off x="6704414" y="5784117"/>
              <a:ext cx="593640" cy="55399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ja-JP" altLang="en-US" sz="600" dirty="0">
                  <a:solidFill>
                    <a:prstClr val="black"/>
                  </a:solidFill>
                  <a:latin typeface="ＭＳ Ｐゴシック"/>
                </a:rPr>
                <a:t>丸棒手すりは</a:t>
              </a:r>
              <a:endParaRPr lang="en-US" altLang="ja-JP" sz="600" dirty="0">
                <a:solidFill>
                  <a:prstClr val="black"/>
                </a:solidFill>
                <a:latin typeface="ＭＳ Ｐゴシック"/>
              </a:endParaRPr>
            </a:p>
            <a:p>
              <a:r>
                <a:rPr lang="ja-JP" altLang="en-US" sz="600" dirty="0">
                  <a:solidFill>
                    <a:prstClr val="black"/>
                  </a:solidFill>
                  <a:latin typeface="ＭＳ Ｐゴシック"/>
                </a:rPr>
                <a:t>高強度のアルミを採用。ブラケットの取り付け間隔は</a:t>
              </a:r>
              <a:endParaRPr lang="en-US" altLang="ja-JP" sz="600" dirty="0">
                <a:solidFill>
                  <a:prstClr val="black"/>
                </a:solidFill>
                <a:latin typeface="ＭＳ Ｐゴシック"/>
              </a:endParaRPr>
            </a:p>
            <a:p>
              <a:r>
                <a:rPr lang="ja-JP" altLang="en-US" sz="600" dirty="0">
                  <a:solidFill>
                    <a:prstClr val="black"/>
                  </a:solidFill>
                  <a:latin typeface="ＭＳ Ｐゴシック"/>
                </a:rPr>
                <a:t>最長</a:t>
              </a:r>
              <a:r>
                <a:rPr lang="en-US" altLang="ja-JP" sz="600" dirty="0">
                  <a:solidFill>
                    <a:prstClr val="black"/>
                  </a:solidFill>
                  <a:latin typeface="ＭＳ Ｐゴシック"/>
                </a:rPr>
                <a:t>1500㎜</a:t>
              </a:r>
              <a:r>
                <a:rPr lang="ja-JP" altLang="en-US" sz="600" dirty="0">
                  <a:solidFill>
                    <a:prstClr val="black"/>
                  </a:solidFill>
                  <a:latin typeface="ＭＳ Ｐゴシック"/>
                </a:rPr>
                <a:t>まで</a:t>
              </a:r>
              <a:endParaRPr lang="en-US" altLang="ja-JP" sz="600" dirty="0">
                <a:solidFill>
                  <a:prstClr val="black"/>
                </a:solidFill>
                <a:latin typeface="ＭＳ Ｐゴシック"/>
              </a:endParaRPr>
            </a:p>
            <a:p>
              <a:r>
                <a:rPr lang="ja-JP" altLang="en-US" sz="600" dirty="0">
                  <a:solidFill>
                    <a:prstClr val="black"/>
                  </a:solidFill>
                  <a:latin typeface="ＭＳ Ｐゴシック"/>
                </a:rPr>
                <a:t>可能。</a:t>
              </a:r>
              <a:endParaRPr lang="en-US" altLang="ja-JP" sz="600" dirty="0">
                <a:solidFill>
                  <a:prstClr val="black"/>
                </a:solidFill>
                <a:latin typeface="ＭＳ Ｐゴシック"/>
              </a:endParaRPr>
            </a:p>
          </p:txBody>
        </p:sp>
        <p:sp>
          <p:nvSpPr>
            <p:cNvPr id="341" name="Text Box 49"/>
            <p:cNvSpPr txBox="1">
              <a:spLocks noChangeArrowheads="1"/>
            </p:cNvSpPr>
            <p:nvPr/>
          </p:nvSpPr>
          <p:spPr bwMode="auto">
            <a:xfrm>
              <a:off x="5120253" y="6480338"/>
              <a:ext cx="679698" cy="769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ja-JP" sz="500" dirty="0">
                  <a:solidFill>
                    <a:srgbClr val="FFFFFF"/>
                  </a:solidFill>
                  <a:latin typeface="+mn-ea"/>
                </a:rPr>
                <a:t>※</a:t>
              </a:r>
              <a:r>
                <a:rPr lang="ja-JP" altLang="en-US" sz="500" dirty="0">
                  <a:solidFill>
                    <a:srgbClr val="FFFFFF"/>
                  </a:solidFill>
                  <a:latin typeface="+mn-ea"/>
                </a:rPr>
                <a:t>イメージ写真</a:t>
              </a:r>
            </a:p>
          </p:txBody>
        </p:sp>
        <p:grpSp>
          <p:nvGrpSpPr>
            <p:cNvPr id="342" name="グループ化 341"/>
            <p:cNvGrpSpPr/>
            <p:nvPr/>
          </p:nvGrpSpPr>
          <p:grpSpPr>
            <a:xfrm>
              <a:off x="9227028" y="5098122"/>
              <a:ext cx="449019" cy="1481679"/>
              <a:chOff x="9203462" y="1018480"/>
              <a:chExt cx="449019" cy="1481679"/>
            </a:xfrm>
          </p:grpSpPr>
          <p:pic>
            <p:nvPicPr>
              <p:cNvPr id="365" name="Picture 67" descr="http://www2.panasonic.biz/es/sumai/gazou/bicon/CA141AHST-PA0053019.jpg"/>
              <p:cNvPicPr>
                <a:picLocks noChangeAspect="1" noChangeArrowheads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9206205" y="1018480"/>
                <a:ext cx="423999" cy="36081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6" name="Picture 69" descr="http://www2.panasonic.biz/es/sumai/gazou/bicon/CA141AHST-PA0053020.jpg"/>
              <p:cNvPicPr>
                <a:picLocks noChangeAspect="1" noChangeArrowheads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9203462" y="2054492"/>
                <a:ext cx="423999" cy="37217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7" name="Picture 71" descr="http://www2.panasonic.biz/es/sumai/gazou/bicon/CA141AHST-PA0053021.jpg"/>
              <p:cNvPicPr>
                <a:picLocks noChangeAspect="1" noChangeArrowheads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9206205" y="1530364"/>
                <a:ext cx="423998" cy="37305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68" name="Text Box 20"/>
              <p:cNvSpPr txBox="1">
                <a:spLocks noChangeArrowheads="1"/>
              </p:cNvSpPr>
              <p:nvPr/>
            </p:nvSpPr>
            <p:spPr bwMode="auto">
              <a:xfrm>
                <a:off x="9206205" y="1390329"/>
                <a:ext cx="446276" cy="769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>
                <a:defPPr>
                  <a:defRPr lang="ja-JP"/>
                </a:defPPr>
                <a:lvl1pPr lvl="0" defTabSz="947738" fontAlgn="base">
                  <a:spcBef>
                    <a:spcPct val="0"/>
                  </a:spcBef>
                  <a:spcAft>
                    <a:spcPct val="0"/>
                  </a:spcAft>
                  <a:defRPr sz="500" spc="-40">
                    <a:latin typeface="Arial" charset="0"/>
                    <a:ea typeface="ＭＳ Ｐゴシック" charset="-128"/>
                  </a:defRPr>
                </a:lvl1pPr>
                <a:lvl2pPr marL="742950" indent="-285750" defTabSz="947738" eaLnBrk="0" hangingPunct="0">
                  <a:defRPr sz="600">
                    <a:latin typeface="Arial" charset="0"/>
                    <a:ea typeface="ＭＳ Ｐゴシック" charset="-128"/>
                  </a:defRPr>
                </a:lvl2pPr>
                <a:lvl3pPr marL="1143000" indent="-228600" defTabSz="947738" eaLnBrk="0" hangingPunct="0">
                  <a:defRPr sz="600">
                    <a:latin typeface="Arial" charset="0"/>
                    <a:ea typeface="ＭＳ Ｐゴシック" charset="-128"/>
                  </a:defRPr>
                </a:lvl3pPr>
                <a:lvl4pPr marL="1600200" indent="-228600" defTabSz="947738" eaLnBrk="0" hangingPunct="0">
                  <a:defRPr sz="600">
                    <a:latin typeface="Arial" charset="0"/>
                    <a:ea typeface="ＭＳ Ｐゴシック" charset="-128"/>
                  </a:defRPr>
                </a:lvl4pPr>
                <a:lvl5pPr marL="2057400" indent="-228600" defTabSz="947738" eaLnBrk="0" hangingPunct="0">
                  <a:defRPr sz="600">
                    <a:latin typeface="Arial" charset="0"/>
                    <a:ea typeface="ＭＳ Ｐゴシック" charset="-128"/>
                  </a:defRPr>
                </a:lvl5pPr>
                <a:lvl6pPr marL="2514600" indent="-228600" defTabSz="947738" eaLnBrk="0" fontAlgn="base" hangingPunct="0">
                  <a:spcBef>
                    <a:spcPct val="0"/>
                  </a:spcBef>
                  <a:spcAft>
                    <a:spcPct val="0"/>
                  </a:spcAft>
                  <a:defRPr sz="600">
                    <a:latin typeface="Arial" charset="0"/>
                    <a:ea typeface="ＭＳ Ｐゴシック" charset="-128"/>
                  </a:defRPr>
                </a:lvl6pPr>
                <a:lvl7pPr marL="2971800" indent="-228600" defTabSz="947738" eaLnBrk="0" fontAlgn="base" hangingPunct="0">
                  <a:spcBef>
                    <a:spcPct val="0"/>
                  </a:spcBef>
                  <a:spcAft>
                    <a:spcPct val="0"/>
                  </a:spcAft>
                  <a:defRPr sz="600">
                    <a:latin typeface="Arial" charset="0"/>
                    <a:ea typeface="ＭＳ Ｐゴシック" charset="-128"/>
                  </a:defRPr>
                </a:lvl7pPr>
                <a:lvl8pPr marL="3429000" indent="-228600" defTabSz="947738" eaLnBrk="0" fontAlgn="base" hangingPunct="0">
                  <a:spcBef>
                    <a:spcPct val="0"/>
                  </a:spcBef>
                  <a:spcAft>
                    <a:spcPct val="0"/>
                  </a:spcAft>
                  <a:defRPr sz="600">
                    <a:latin typeface="Arial" charset="0"/>
                    <a:ea typeface="ＭＳ Ｐゴシック" charset="-128"/>
                  </a:defRPr>
                </a:lvl8pPr>
                <a:lvl9pPr marL="3886200" indent="-228600" defTabSz="947738" eaLnBrk="0" fontAlgn="base" hangingPunct="0">
                  <a:spcBef>
                    <a:spcPct val="0"/>
                  </a:spcBef>
                  <a:spcAft>
                    <a:spcPct val="0"/>
                  </a:spcAft>
                  <a:defRPr sz="600">
                    <a:latin typeface="Arial" charset="0"/>
                    <a:ea typeface="ＭＳ Ｐゴシック" charset="-128"/>
                  </a:defRPr>
                </a:lvl9pPr>
              </a:lstStyle>
              <a:p>
                <a:r>
                  <a:rPr lang="ja-JP" altLang="en-US" dirty="0"/>
                  <a:t>サテンシルバー色</a:t>
                </a:r>
              </a:p>
            </p:txBody>
          </p:sp>
          <p:sp>
            <p:nvSpPr>
              <p:cNvPr id="369" name="Text Box 20"/>
              <p:cNvSpPr txBox="1">
                <a:spLocks noChangeArrowheads="1"/>
              </p:cNvSpPr>
              <p:nvPr/>
            </p:nvSpPr>
            <p:spPr bwMode="auto">
              <a:xfrm>
                <a:off x="9211597" y="1908245"/>
                <a:ext cx="380417" cy="769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947738" eaLnBrk="0" hangingPunct="0"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defTabSz="947738" eaLnBrk="0" hangingPunct="0"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defTabSz="947738" eaLnBrk="0" hangingPunct="0"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defTabSz="947738" eaLnBrk="0" hangingPunct="0"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defTabSz="947738" eaLnBrk="0" hangingPunct="0"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defTabSz="947738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defTabSz="947738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defTabSz="947738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defTabSz="947738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ja-JP" altLang="en-US" sz="500" kern="0" dirty="0">
                    <a:solidFill>
                      <a:srgbClr val="000000"/>
                    </a:solidFill>
                    <a:latin typeface="ＭＳ Ｐゴシック" charset="-128"/>
                  </a:rPr>
                  <a:t>オフブラック色</a:t>
                </a:r>
              </a:p>
            </p:txBody>
          </p:sp>
          <p:sp>
            <p:nvSpPr>
              <p:cNvPr id="370" name="Text Box 20"/>
              <p:cNvSpPr txBox="1">
                <a:spLocks noChangeArrowheads="1"/>
              </p:cNvSpPr>
              <p:nvPr/>
            </p:nvSpPr>
            <p:spPr bwMode="auto">
              <a:xfrm>
                <a:off x="9211597" y="2423215"/>
                <a:ext cx="279294" cy="769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947738" eaLnBrk="0" hangingPunct="0"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defTabSz="947738" eaLnBrk="0" hangingPunct="0"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defTabSz="947738" eaLnBrk="0" hangingPunct="0"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defTabSz="947738" eaLnBrk="0" hangingPunct="0"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defTabSz="947738" eaLnBrk="0" hangingPunct="0"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defTabSz="947738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defTabSz="947738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defTabSz="947738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defTabSz="947738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ja-JP" altLang="en-US" sz="500" kern="0" dirty="0">
                    <a:solidFill>
                      <a:srgbClr val="000000"/>
                    </a:solidFill>
                    <a:latin typeface="ＭＳ Ｐゴシック" charset="-128"/>
                  </a:rPr>
                  <a:t>ホワイト色</a:t>
                </a:r>
              </a:p>
            </p:txBody>
          </p:sp>
        </p:grpSp>
        <p:grpSp>
          <p:nvGrpSpPr>
            <p:cNvPr id="126" name="グループ化 125"/>
            <p:cNvGrpSpPr/>
            <p:nvPr/>
          </p:nvGrpSpPr>
          <p:grpSpPr>
            <a:xfrm>
              <a:off x="7396163" y="5047959"/>
              <a:ext cx="1752413" cy="1164657"/>
              <a:chOff x="7361178" y="946078"/>
              <a:chExt cx="1752413" cy="1164657"/>
            </a:xfrm>
          </p:grpSpPr>
          <p:pic>
            <p:nvPicPr>
              <p:cNvPr id="127" name="図 126"/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2"/>
              <a:stretch/>
            </p:blipFill>
            <p:spPr>
              <a:xfrm>
                <a:off x="7361346" y="946078"/>
                <a:ext cx="506981" cy="320400"/>
              </a:xfrm>
              <a:prstGeom prst="rect">
                <a:avLst/>
              </a:prstGeom>
            </p:spPr>
          </p:pic>
          <p:pic>
            <p:nvPicPr>
              <p:cNvPr id="128" name="Picture 2" descr="http://www2.panasonic.biz/es/sumai/gazou/bicon/CA152AHST-PA0050001.jpg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8588114" y="1727218"/>
                <a:ext cx="513991" cy="28665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9" name="Picture 43" descr="http://www2.panasonic.biz/es/sumai/gazou/bicon/CA141AHST-PA0053002.jpg"/>
              <p:cNvPicPr>
                <a:picLocks noChangeAspect="1" noChangeArrowheads="1"/>
              </p:cNvPicPr>
              <p:nvPr/>
            </p:nvPicPr>
            <p:blipFill rotWithShape="1"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8583897" y="983084"/>
                <a:ext cx="513991" cy="2833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0" name="Picture 45" descr="http://www2.panasonic.biz/es/sumai/gazou/bicon/CA141AHST-PA0053001.jpg"/>
              <p:cNvPicPr>
                <a:picLocks noChangeAspect="1" noChangeArrowheads="1"/>
              </p:cNvPicPr>
              <p:nvPr/>
            </p:nvPicPr>
            <p:blipFill rotWithShape="1"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7361346" y="1359864"/>
                <a:ext cx="513991" cy="28683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1" name="Picture 51" descr="http://www2.panasonic.biz/es/sumai/gazou/bicon/CA141AHST-PA0053004.jpg"/>
              <p:cNvPicPr>
                <a:picLocks noChangeAspect="1" noChangeArrowheads="1"/>
              </p:cNvPicPr>
              <p:nvPr/>
            </p:nvPicPr>
            <p:blipFill rotWithShape="1"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7361178" y="1734875"/>
                <a:ext cx="513991" cy="28511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2" name="Picture 53" descr="http://www2.panasonic.biz/es/sumai/gazou/bicon/CA141AHST-PA0053005.jpg"/>
              <p:cNvPicPr>
                <a:picLocks noChangeAspect="1" noChangeArrowheads="1"/>
              </p:cNvPicPr>
              <p:nvPr/>
            </p:nvPicPr>
            <p:blipFill rotWithShape="1"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7980403" y="1734875"/>
                <a:ext cx="513991" cy="28511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33" name="Text Box 20"/>
              <p:cNvSpPr txBox="1">
                <a:spLocks noChangeArrowheads="1"/>
              </p:cNvSpPr>
              <p:nvPr/>
            </p:nvSpPr>
            <p:spPr bwMode="auto">
              <a:xfrm>
                <a:off x="7361178" y="2033791"/>
                <a:ext cx="262892" cy="769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947738" eaLnBrk="0" hangingPunct="0"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defTabSz="947738" eaLnBrk="0" hangingPunct="0"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defTabSz="947738" eaLnBrk="0" hangingPunct="0"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defTabSz="947738" eaLnBrk="0" hangingPunct="0"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defTabSz="947738" eaLnBrk="0" hangingPunct="0"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defTabSz="947738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defTabSz="947738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defTabSz="947738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defTabSz="947738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lvl="0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ja-JP" altLang="en-US" sz="500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メープル柄</a:t>
                </a:r>
                <a:endParaRPr kumimoji="1" lang="ja-JP" altLang="en-US" sz="5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134" name="Text Box 20"/>
              <p:cNvSpPr txBox="1">
                <a:spLocks noChangeArrowheads="1"/>
              </p:cNvSpPr>
              <p:nvPr/>
            </p:nvSpPr>
            <p:spPr bwMode="auto">
              <a:xfrm>
                <a:off x="7361346" y="1282861"/>
                <a:ext cx="331822" cy="769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947738" eaLnBrk="0" hangingPunct="0"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defTabSz="947738" eaLnBrk="0" hangingPunct="0"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defTabSz="947738" eaLnBrk="0" hangingPunct="0"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defTabSz="947738" eaLnBrk="0" hangingPunct="0"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defTabSz="947738" eaLnBrk="0" hangingPunct="0"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defTabSz="947738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defTabSz="947738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defTabSz="947738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defTabSz="947738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lvl="0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ja-JP" altLang="en-US" sz="500" dirty="0">
                    <a:solidFill>
                      <a:prstClr val="black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オフブラック</a:t>
                </a:r>
                <a:r>
                  <a:rPr lang="ja-JP" altLang="en-US" sz="500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柄</a:t>
                </a:r>
                <a:endParaRPr kumimoji="1" lang="ja-JP" altLang="en-US" sz="5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135" name="Text Box 20"/>
              <p:cNvSpPr txBox="1">
                <a:spLocks noChangeArrowheads="1"/>
              </p:cNvSpPr>
              <p:nvPr/>
            </p:nvSpPr>
            <p:spPr bwMode="auto">
              <a:xfrm>
                <a:off x="7980403" y="2033791"/>
                <a:ext cx="403957" cy="769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947738" eaLnBrk="0" hangingPunct="0"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defTabSz="947738" eaLnBrk="0" hangingPunct="0"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defTabSz="947738" eaLnBrk="0" hangingPunct="0"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defTabSz="947738" eaLnBrk="0" hangingPunct="0"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defTabSz="947738" eaLnBrk="0" hangingPunct="0"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defTabSz="947738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defTabSz="947738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defTabSz="947738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defTabSz="947738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lvl="0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ja-JP" altLang="en-US" sz="500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ホワイトオーク柄</a:t>
                </a:r>
                <a:endParaRPr kumimoji="1" lang="ja-JP" altLang="en-US" sz="5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136" name="Text Box 20"/>
              <p:cNvSpPr txBox="1">
                <a:spLocks noChangeArrowheads="1"/>
              </p:cNvSpPr>
              <p:nvPr/>
            </p:nvSpPr>
            <p:spPr bwMode="auto">
              <a:xfrm>
                <a:off x="8583897" y="1282861"/>
                <a:ext cx="392736" cy="769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947738" eaLnBrk="0" hangingPunct="0"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defTabSz="947738" eaLnBrk="0" hangingPunct="0"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defTabSz="947738" eaLnBrk="0" hangingPunct="0"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defTabSz="947738" eaLnBrk="0" hangingPunct="0"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defTabSz="947738" eaLnBrk="0" hangingPunct="0"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defTabSz="947738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defTabSz="947738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defTabSz="947738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defTabSz="947738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lvl="0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ja-JP" altLang="en-US" sz="500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ウォールナット柄</a:t>
                </a:r>
                <a:endParaRPr kumimoji="1" lang="ja-JP" altLang="en-US" sz="5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137" name="Text Box 20"/>
              <p:cNvSpPr txBox="1">
                <a:spLocks noChangeArrowheads="1"/>
              </p:cNvSpPr>
              <p:nvPr/>
            </p:nvSpPr>
            <p:spPr bwMode="auto">
              <a:xfrm>
                <a:off x="7361346" y="1652290"/>
                <a:ext cx="242054" cy="769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947738" eaLnBrk="0" hangingPunct="0"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defTabSz="947738" eaLnBrk="0" hangingPunct="0"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defTabSz="947738" eaLnBrk="0" hangingPunct="0"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defTabSz="947738" eaLnBrk="0" hangingPunct="0"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defTabSz="947738" eaLnBrk="0" hangingPunct="0"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defTabSz="947738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defTabSz="947738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defTabSz="947738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defTabSz="947738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lvl="0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ja-JP" altLang="en-US" sz="500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チェリー柄</a:t>
                </a:r>
                <a:endParaRPr kumimoji="1" lang="ja-JP" altLang="en-US" sz="5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138" name="Text Box 20"/>
              <p:cNvSpPr txBox="1">
                <a:spLocks noChangeArrowheads="1"/>
              </p:cNvSpPr>
              <p:nvPr/>
            </p:nvSpPr>
            <p:spPr bwMode="auto">
              <a:xfrm>
                <a:off x="8583897" y="1652290"/>
                <a:ext cx="370294" cy="769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947738" eaLnBrk="0" hangingPunct="0"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defTabSz="947738" eaLnBrk="0" hangingPunct="0"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defTabSz="947738" eaLnBrk="0" hangingPunct="0"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defTabSz="947738" eaLnBrk="0" hangingPunct="0"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defTabSz="947738" eaLnBrk="0" hangingPunct="0"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defTabSz="947738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defTabSz="947738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defTabSz="947738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defTabSz="947738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lvl="0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ja-JP" altLang="en-US" sz="500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イデアオーク柄</a:t>
                </a:r>
                <a:endParaRPr kumimoji="1" lang="ja-JP" altLang="en-US" sz="5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139" name="Text Box 20"/>
              <p:cNvSpPr txBox="1">
                <a:spLocks noChangeArrowheads="1"/>
              </p:cNvSpPr>
              <p:nvPr/>
            </p:nvSpPr>
            <p:spPr bwMode="auto">
              <a:xfrm>
                <a:off x="8574460" y="2033328"/>
                <a:ext cx="436017" cy="76944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none" lIns="0" tIns="0" rIns="0" bIns="0">
                <a:spAutoFit/>
              </a:bodyPr>
              <a:lstStyle>
                <a:lvl1pPr defTabSz="947738" eaLnBrk="0" hangingPunct="0"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defTabSz="947738" eaLnBrk="0" hangingPunct="0"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defTabSz="947738" eaLnBrk="0" hangingPunct="0"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defTabSz="947738" eaLnBrk="0" hangingPunct="0"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defTabSz="947738" eaLnBrk="0" hangingPunct="0"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defTabSz="947738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defTabSz="947738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defTabSz="947738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defTabSz="947738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ja-JP" altLang="en-US" sz="500" dirty="0">
                    <a:solidFill>
                      <a:prstClr val="black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ホワイトアッシュ柄</a:t>
                </a:r>
                <a:endParaRPr lang="ja-JP" altLang="en-US" sz="500" kern="0" dirty="0">
                  <a:solidFill>
                    <a:srgbClr val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pic>
            <p:nvPicPr>
              <p:cNvPr id="140" name="Picture 2" descr="http://www2.panasonic.biz/es/sumai/gazou/bicon/CA171AHST-PA0050003.jpg"/>
              <p:cNvPicPr>
                <a:picLocks noChangeAspect="1" noChangeArrowheads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7964672" y="986571"/>
                <a:ext cx="513035" cy="27990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41" name="Text Box 20"/>
              <p:cNvSpPr txBox="1">
                <a:spLocks noChangeArrowheads="1"/>
              </p:cNvSpPr>
              <p:nvPr/>
            </p:nvSpPr>
            <p:spPr bwMode="auto">
              <a:xfrm>
                <a:off x="7964672" y="1282861"/>
                <a:ext cx="472565" cy="769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947738" eaLnBrk="0" hangingPunct="0"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defTabSz="947738" eaLnBrk="0" hangingPunct="0"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defTabSz="947738" eaLnBrk="0" hangingPunct="0"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defTabSz="947738" eaLnBrk="0" hangingPunct="0"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defTabSz="947738" eaLnBrk="0" hangingPunct="0"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defTabSz="947738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defTabSz="947738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defTabSz="947738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defTabSz="947738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lvl="0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ja-JP" altLang="en-US" sz="500" spc="-40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ソフトウォールナット柄</a:t>
                </a:r>
                <a:endParaRPr kumimoji="1" lang="ja-JP" altLang="en-US" sz="500" b="0" i="0" u="none" strike="noStrike" kern="0" cap="none" spc="-4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142" name="Text Box 20"/>
              <p:cNvSpPr txBox="1">
                <a:spLocks noChangeArrowheads="1"/>
              </p:cNvSpPr>
              <p:nvPr/>
            </p:nvSpPr>
            <p:spPr bwMode="auto">
              <a:xfrm>
                <a:off x="7964672" y="1652290"/>
                <a:ext cx="488916" cy="769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947738" eaLnBrk="0" hangingPunct="0"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defTabSz="947738" eaLnBrk="0" hangingPunct="0"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defTabSz="947738" eaLnBrk="0" hangingPunct="0"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defTabSz="947738" eaLnBrk="0" hangingPunct="0"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defTabSz="947738" eaLnBrk="0" hangingPunct="0"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defTabSz="947738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defTabSz="947738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defTabSz="947738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defTabSz="947738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lvl="0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ja-JP" altLang="en-US" sz="500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グレージュアッシュ柄</a:t>
                </a:r>
                <a:endParaRPr kumimoji="1" lang="ja-JP" altLang="en-US" sz="5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pic>
            <p:nvPicPr>
              <p:cNvPr id="143" name="図 142"/>
              <p:cNvPicPr>
                <a:picLocks noChangeAspect="1"/>
              </p:cNvPicPr>
              <p:nvPr/>
            </p:nvPicPr>
            <p:blipFill rotWithShape="1"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8572953" y="1318769"/>
                <a:ext cx="540638" cy="304926"/>
              </a:xfrm>
              <a:prstGeom prst="rect">
                <a:avLst/>
              </a:prstGeom>
            </p:spPr>
          </p:pic>
          <p:pic>
            <p:nvPicPr>
              <p:cNvPr id="144" name="図 143"/>
              <p:cNvPicPr>
                <a:picLocks noChangeAspect="1"/>
              </p:cNvPicPr>
              <p:nvPr/>
            </p:nvPicPr>
            <p:blipFill rotWithShape="1"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7928409" y="1339711"/>
                <a:ext cx="559401" cy="326005"/>
              </a:xfrm>
              <a:prstGeom prst="rect">
                <a:avLst/>
              </a:prstGeom>
            </p:spPr>
          </p:pic>
        </p:grpSp>
        <p:sp>
          <p:nvSpPr>
            <p:cNvPr id="145" name="Text Box 20"/>
            <p:cNvSpPr txBox="1">
              <a:spLocks noChangeArrowheads="1"/>
            </p:cNvSpPr>
            <p:nvPr/>
          </p:nvSpPr>
          <p:spPr bwMode="auto">
            <a:xfrm>
              <a:off x="7384752" y="4931344"/>
              <a:ext cx="285714" cy="923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lvl="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ja-JP" altLang="en-US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ＭＳ Ｐゴシック" charset="-128"/>
                </a:rPr>
                <a:t>■手すり</a:t>
              </a:r>
            </a:p>
          </p:txBody>
        </p:sp>
      </p:grp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0585AEE-B133-DCF2-229B-F51E119DAAC1}"/>
              </a:ext>
            </a:extLst>
          </p:cNvPr>
          <p:cNvSpPr/>
          <p:nvPr/>
        </p:nvSpPr>
        <p:spPr>
          <a:xfrm>
            <a:off x="5088371" y="3459710"/>
            <a:ext cx="4677227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ja-JP" altLang="en-US" sz="1000" b="1" dirty="0">
                <a:solidFill>
                  <a:srgbClr val="000000"/>
                </a:solidFill>
              </a:rPr>
              <a:t>トレンド感のある空間に対応でき、「ウスイータ」とも組み合わせやすいラインアップ。</a:t>
            </a:r>
          </a:p>
        </p:txBody>
      </p:sp>
      <p:sp>
        <p:nvSpPr>
          <p:cNvPr id="12" name="Rectangle 14">
            <a:extLst>
              <a:ext uri="{FF2B5EF4-FFF2-40B4-BE49-F238E27FC236}">
                <a16:creationId xmlns:a16="http://schemas.microsoft.com/office/drawing/2014/main" id="{9B2E0EEF-495A-8E39-5D87-DF0943CD9A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96976" y="3308858"/>
            <a:ext cx="4773600" cy="1397484"/>
          </a:xfrm>
          <a:prstGeom prst="rect">
            <a:avLst/>
          </a:prstGeom>
          <a:noFill/>
          <a:ln w="6350">
            <a:solidFill>
              <a:srgbClr val="4D4D4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ja-JP" altLang="en-US" sz="1200" dirty="0">
              <a:solidFill>
                <a:prstClr val="black"/>
              </a:solidFill>
            </a:endParaRPr>
          </a:p>
        </p:txBody>
      </p:sp>
      <p:sp>
        <p:nvSpPr>
          <p:cNvPr id="13" name="Rectangle 24">
            <a:extLst>
              <a:ext uri="{FF2B5EF4-FFF2-40B4-BE49-F238E27FC236}">
                <a16:creationId xmlns:a16="http://schemas.microsoft.com/office/drawing/2014/main" id="{AB3FBC7D-B0FD-FCE2-366D-9953B79729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96976" y="3308858"/>
            <a:ext cx="4773600" cy="126767"/>
          </a:xfrm>
          <a:prstGeom prst="rect">
            <a:avLst/>
          </a:prstGeom>
          <a:solidFill>
            <a:srgbClr val="4D4D4D"/>
          </a:solidFill>
          <a:ln w="6350">
            <a:solidFill>
              <a:srgbClr val="4D4D4D"/>
            </a:solidFill>
            <a:miter lim="800000"/>
            <a:headEnd/>
            <a:tailEnd/>
          </a:ln>
          <a:effectLst/>
        </p:spPr>
        <p:txBody>
          <a:bodyPr wrap="none" tIns="0" rIns="0" bIns="0" anchor="ctr"/>
          <a:lstStyle/>
          <a:p>
            <a:r>
              <a:rPr lang="ja-JP" altLang="en-US" sz="800" dirty="0">
                <a:solidFill>
                  <a:prstClr val="white"/>
                </a:solidFill>
                <a:latin typeface="ＭＳ Ｐゴシック"/>
              </a:rPr>
              <a:t>カラーバリエーション</a:t>
            </a:r>
            <a:endParaRPr lang="en-US" altLang="ja-JP" sz="800" dirty="0">
              <a:solidFill>
                <a:prstClr val="white"/>
              </a:solidFill>
              <a:latin typeface="ＭＳ Ｐゴシック"/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C5D5F99E-A5BE-8F32-944F-56638221D887}"/>
              </a:ext>
            </a:extLst>
          </p:cNvPr>
          <p:cNvSpPr/>
          <p:nvPr/>
        </p:nvSpPr>
        <p:spPr>
          <a:xfrm>
            <a:off x="5070547" y="3628269"/>
            <a:ext cx="2068441" cy="1077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ja-JP" altLang="en-US" sz="700" b="1" dirty="0">
                <a:solidFill>
                  <a:srgbClr val="000000"/>
                </a:solidFill>
              </a:rPr>
              <a:t>■踏み板・段鼻材・</a:t>
            </a:r>
            <a:r>
              <a:rPr lang="ja-JP" altLang="en-US" sz="700" b="1" dirty="0">
                <a:solidFill>
                  <a:srgbClr val="000000"/>
                </a:solidFill>
                <a:latin typeface="Times New Roman" pitchFamily="18" charset="0"/>
              </a:rPr>
              <a:t>側板化粧材・蹴込み板・幅木</a:t>
            </a:r>
            <a:endParaRPr lang="ja-JP" altLang="en-US" sz="700" b="1" dirty="0">
              <a:solidFill>
                <a:srgbClr val="000000"/>
              </a:solidFill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C6E85F1D-C60A-B3FC-76A4-5A4F67ED0C1B}"/>
              </a:ext>
            </a:extLst>
          </p:cNvPr>
          <p:cNvSpPr/>
          <p:nvPr/>
        </p:nvSpPr>
        <p:spPr>
          <a:xfrm>
            <a:off x="268558" y="794481"/>
            <a:ext cx="1774555" cy="3231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altLang="ja-JP" sz="7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2.7mm</a:t>
            </a:r>
            <a:r>
              <a:rPr lang="ja-JP" altLang="en-US" sz="7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リフォーム用 </a:t>
            </a:r>
            <a:r>
              <a:rPr lang="en-US" altLang="ja-JP" sz="7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USUI-TA</a:t>
            </a:r>
            <a:r>
              <a:rPr lang="ja-JP" altLang="en-US" sz="7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［ウスイータ］階段</a:t>
            </a:r>
            <a:r>
              <a:rPr lang="en-US" altLang="ja-JP" sz="7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〈</a:t>
            </a:r>
            <a:r>
              <a:rPr lang="ja-JP" altLang="en-US" sz="7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グレージュヒッコリー柄</a:t>
            </a:r>
            <a:r>
              <a:rPr lang="en-US" altLang="ja-JP" sz="7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〉</a:t>
            </a:r>
            <a:r>
              <a:rPr lang="ja-JP" altLang="en-US" sz="7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＋連続手すり </a:t>
            </a:r>
            <a:r>
              <a:rPr lang="en-US" altLang="ja-JP" sz="7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1500㎜</a:t>
            </a:r>
            <a:r>
              <a:rPr lang="ja-JP" altLang="en-US" sz="7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ピッチタイプ・ストロング</a:t>
            </a:r>
            <a:r>
              <a:rPr lang="en-US" altLang="ja-JP" sz="7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〈</a:t>
            </a:r>
            <a:r>
              <a:rPr lang="ja-JP" altLang="en-US" sz="7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グレージュアッシュ柄</a:t>
            </a:r>
            <a:r>
              <a:rPr lang="en-US" altLang="ja-JP" sz="7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〉</a:t>
            </a:r>
            <a:endParaRPr lang="ja-JP" altLang="en-US" sz="7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5" name="正方形/長方形 44">
            <a:extLst>
              <a:ext uri="{FF2B5EF4-FFF2-40B4-BE49-F238E27FC236}">
                <a16:creationId xmlns:a16="http://schemas.microsoft.com/office/drawing/2014/main" id="{9A462042-CD33-828E-E605-28ED5D15B0CA}"/>
              </a:ext>
            </a:extLst>
          </p:cNvPr>
          <p:cNvSpPr/>
          <p:nvPr/>
        </p:nvSpPr>
        <p:spPr>
          <a:xfrm>
            <a:off x="2209803" y="5097212"/>
            <a:ext cx="1904520" cy="126973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正方形/長方形 47">
            <a:extLst>
              <a:ext uri="{FF2B5EF4-FFF2-40B4-BE49-F238E27FC236}">
                <a16:creationId xmlns:a16="http://schemas.microsoft.com/office/drawing/2014/main" id="{77C27B73-A46F-BF36-5D94-5757F0F51BD7}"/>
              </a:ext>
            </a:extLst>
          </p:cNvPr>
          <p:cNvSpPr/>
          <p:nvPr/>
        </p:nvSpPr>
        <p:spPr>
          <a:xfrm>
            <a:off x="226669" y="6426477"/>
            <a:ext cx="190452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ja-JP" altLang="en-US" sz="600" dirty="0">
                <a:solidFill>
                  <a:prstClr val="black"/>
                </a:solidFill>
                <a:latin typeface="ＭＳ Ｐゴシック"/>
              </a:rPr>
              <a:t>踏み板などの上貼り部材は、調整がしやすい</a:t>
            </a:r>
            <a:r>
              <a:rPr lang="en-US" altLang="ja-JP" sz="600" dirty="0">
                <a:solidFill>
                  <a:prstClr val="black"/>
                </a:solidFill>
                <a:latin typeface="ＭＳ Ｐゴシック"/>
              </a:rPr>
              <a:t>2.7mm</a:t>
            </a:r>
            <a:r>
              <a:rPr lang="ja-JP" altLang="en-US" sz="600" dirty="0">
                <a:solidFill>
                  <a:prstClr val="black"/>
                </a:solidFill>
                <a:latin typeface="ＭＳ Ｐゴシック"/>
              </a:rPr>
              <a:t>厚。</a:t>
            </a:r>
            <a:endParaRPr lang="en-US" altLang="ja-JP" sz="600" dirty="0">
              <a:solidFill>
                <a:prstClr val="black"/>
              </a:solidFill>
              <a:latin typeface="ＭＳ Ｐゴシック"/>
            </a:endParaRPr>
          </a:p>
          <a:p>
            <a:r>
              <a:rPr lang="ja-JP" altLang="en-US" sz="600" dirty="0">
                <a:solidFill>
                  <a:prstClr val="black"/>
                </a:solidFill>
                <a:latin typeface="ＭＳ Ｐゴシック"/>
              </a:rPr>
              <a:t>廃材なども出にくく、コスト・工期を抑えられます。</a:t>
            </a:r>
          </a:p>
        </p:txBody>
      </p:sp>
      <p:sp>
        <p:nvSpPr>
          <p:cNvPr id="49" name="正方形/長方形 48">
            <a:extLst>
              <a:ext uri="{FF2B5EF4-FFF2-40B4-BE49-F238E27FC236}">
                <a16:creationId xmlns:a16="http://schemas.microsoft.com/office/drawing/2014/main" id="{62F8528C-5B9B-82B3-4C2D-34A899BE518F}"/>
              </a:ext>
            </a:extLst>
          </p:cNvPr>
          <p:cNvSpPr/>
          <p:nvPr/>
        </p:nvSpPr>
        <p:spPr>
          <a:xfrm>
            <a:off x="2209803" y="6426477"/>
            <a:ext cx="190452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ja-JP" altLang="en-US" sz="600" dirty="0">
                <a:solidFill>
                  <a:prstClr val="black"/>
                </a:solidFill>
                <a:latin typeface="ＭＳ Ｐゴシック"/>
              </a:rPr>
              <a:t>踏み板は両面テープと接着剤で固定が可能。仮くぎなどを用いた養生も必要なく、施工後すぐに昇降が可能です。</a:t>
            </a:r>
          </a:p>
        </p:txBody>
      </p:sp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id="{25DB59D7-925E-0DC6-2DE6-C88FD87EA9DF}"/>
              </a:ext>
            </a:extLst>
          </p:cNvPr>
          <p:cNvSpPr/>
          <p:nvPr/>
        </p:nvSpPr>
        <p:spPr>
          <a:xfrm>
            <a:off x="4220656" y="5701859"/>
            <a:ext cx="615925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ja-JP" altLang="en-US" sz="600" dirty="0">
                <a:solidFill>
                  <a:prstClr val="black"/>
                </a:solidFill>
                <a:latin typeface="ＭＳ Ｐゴシック"/>
              </a:rPr>
              <a:t>商品情報を</a:t>
            </a:r>
            <a:endParaRPr lang="en-US" altLang="ja-JP" sz="600" dirty="0">
              <a:solidFill>
                <a:prstClr val="black"/>
              </a:solidFill>
              <a:latin typeface="ＭＳ Ｐゴシック"/>
            </a:endParaRPr>
          </a:p>
          <a:p>
            <a:pPr algn="ctr"/>
            <a:r>
              <a:rPr lang="ja-JP" altLang="en-US" sz="600" dirty="0">
                <a:solidFill>
                  <a:prstClr val="black"/>
                </a:solidFill>
                <a:latin typeface="ＭＳ Ｐゴシック"/>
              </a:rPr>
              <a:t>動画で詳しく</a:t>
            </a:r>
            <a:endParaRPr lang="en-US" altLang="ja-JP" sz="600" dirty="0">
              <a:solidFill>
                <a:prstClr val="black"/>
              </a:solidFill>
              <a:latin typeface="ＭＳ Ｐゴシック"/>
            </a:endParaRPr>
          </a:p>
          <a:p>
            <a:pPr algn="ctr"/>
            <a:r>
              <a:rPr lang="ja-JP" altLang="en-US" sz="600" dirty="0">
                <a:solidFill>
                  <a:prstClr val="black"/>
                </a:solidFill>
                <a:latin typeface="ＭＳ Ｐゴシック"/>
              </a:rPr>
              <a:t>ご覧いただけます。</a:t>
            </a:r>
          </a:p>
        </p:txBody>
      </p:sp>
      <p:pic>
        <p:nvPicPr>
          <p:cNvPr id="68" name="図 67" descr="木製の棚&#10;&#10;低い精度で自動的に生成された説明">
            <a:extLst>
              <a:ext uri="{FF2B5EF4-FFF2-40B4-BE49-F238E27FC236}">
                <a16:creationId xmlns:a16="http://schemas.microsoft.com/office/drawing/2014/main" id="{8ED16EB4-B058-D083-5FAE-0A23C98C7C8E}"/>
              </a:ext>
            </a:extLst>
          </p:cNvPr>
          <p:cNvPicPr>
            <a:picLocks noChangeAspect="1"/>
          </p:cNvPicPr>
          <p:nvPr/>
        </p:nvPicPr>
        <p:blipFill>
          <a:blip r:embed="rId20"/>
          <a:srcRect t="13689" r="18873" b="41736"/>
          <a:stretch/>
        </p:blipFill>
        <p:spPr>
          <a:xfrm>
            <a:off x="2206925" y="5096505"/>
            <a:ext cx="1904521" cy="1270440"/>
          </a:xfrm>
          <a:prstGeom prst="rect">
            <a:avLst/>
          </a:prstGeom>
        </p:spPr>
      </p:pic>
      <p:pic>
        <p:nvPicPr>
          <p:cNvPr id="347" name="図 346" descr="建物 が含まれている画像&#10;&#10;自動的に生成された説明">
            <a:extLst>
              <a:ext uri="{FF2B5EF4-FFF2-40B4-BE49-F238E27FC236}">
                <a16:creationId xmlns:a16="http://schemas.microsoft.com/office/drawing/2014/main" id="{3B09D4A1-CB44-B49D-1678-3D2DB7A17866}"/>
              </a:ext>
            </a:extLst>
          </p:cNvPr>
          <p:cNvPicPr>
            <a:picLocks noChangeAspect="1"/>
          </p:cNvPicPr>
          <p:nvPr/>
        </p:nvPicPr>
        <p:blipFill>
          <a:blip r:embed="rId21">
            <a:alphaModFix/>
          </a:blip>
          <a:srcRect l="23845" t="49974" r="37588" b="16456"/>
          <a:stretch/>
        </p:blipFill>
        <p:spPr>
          <a:xfrm>
            <a:off x="7732010" y="886864"/>
            <a:ext cx="1919017" cy="1113535"/>
          </a:xfrm>
          <a:prstGeom prst="rect">
            <a:avLst/>
          </a:prstGeom>
        </p:spPr>
      </p:pic>
      <p:grpSp>
        <p:nvGrpSpPr>
          <p:cNvPr id="81" name="グループ化 80">
            <a:extLst>
              <a:ext uri="{FF2B5EF4-FFF2-40B4-BE49-F238E27FC236}">
                <a16:creationId xmlns:a16="http://schemas.microsoft.com/office/drawing/2014/main" id="{9CCD9808-0130-0E6E-A47F-1F8629C10675}"/>
              </a:ext>
            </a:extLst>
          </p:cNvPr>
          <p:cNvGrpSpPr/>
          <p:nvPr/>
        </p:nvGrpSpPr>
        <p:grpSpPr>
          <a:xfrm>
            <a:off x="226669" y="5097212"/>
            <a:ext cx="1904520" cy="1269733"/>
            <a:chOff x="226669" y="5097212"/>
            <a:chExt cx="1904520" cy="1269733"/>
          </a:xfrm>
        </p:grpSpPr>
        <p:sp>
          <p:nvSpPr>
            <p:cNvPr id="44" name="正方形/長方形 43">
              <a:extLst>
                <a:ext uri="{FF2B5EF4-FFF2-40B4-BE49-F238E27FC236}">
                  <a16:creationId xmlns:a16="http://schemas.microsoft.com/office/drawing/2014/main" id="{39417B25-4C07-8979-0AC5-42672B52C935}"/>
                </a:ext>
              </a:extLst>
            </p:cNvPr>
            <p:cNvSpPr/>
            <p:nvPr/>
          </p:nvSpPr>
          <p:spPr>
            <a:xfrm>
              <a:off x="226669" y="5097212"/>
              <a:ext cx="1904520" cy="12697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70" name="図 69" descr="ピアノ が含まれている画像&#10;&#10;自動的に生成された説明">
              <a:extLst>
                <a:ext uri="{FF2B5EF4-FFF2-40B4-BE49-F238E27FC236}">
                  <a16:creationId xmlns:a16="http://schemas.microsoft.com/office/drawing/2014/main" id="{9F063487-D839-1A69-7B96-27E4833FDD08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rcRect l="6550" t="9013" r="6591" b="7345"/>
            <a:stretch/>
          </p:blipFill>
          <p:spPr>
            <a:xfrm>
              <a:off x="403396" y="5116963"/>
              <a:ext cx="850579" cy="1228616"/>
            </a:xfrm>
            <a:prstGeom prst="rect">
              <a:avLst/>
            </a:prstGeom>
          </p:spPr>
        </p:pic>
      </p:grpSp>
      <p:grpSp>
        <p:nvGrpSpPr>
          <p:cNvPr id="75" name="グループ化 74">
            <a:extLst>
              <a:ext uri="{FF2B5EF4-FFF2-40B4-BE49-F238E27FC236}">
                <a16:creationId xmlns:a16="http://schemas.microsoft.com/office/drawing/2014/main" id="{0D1991FD-9985-E90A-C00A-184153A5652A}"/>
              </a:ext>
            </a:extLst>
          </p:cNvPr>
          <p:cNvGrpSpPr/>
          <p:nvPr/>
        </p:nvGrpSpPr>
        <p:grpSpPr>
          <a:xfrm>
            <a:off x="4996976" y="693222"/>
            <a:ext cx="4773600" cy="2571522"/>
            <a:chOff x="4996976" y="693222"/>
            <a:chExt cx="4773600" cy="2571522"/>
          </a:xfrm>
        </p:grpSpPr>
        <p:sp>
          <p:nvSpPr>
            <p:cNvPr id="7" name="Rectangle 14">
              <a:extLst>
                <a:ext uri="{FF2B5EF4-FFF2-40B4-BE49-F238E27FC236}">
                  <a16:creationId xmlns:a16="http://schemas.microsoft.com/office/drawing/2014/main" id="{E22B8364-ABBD-A297-E96A-A4D9667B47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96976" y="693222"/>
              <a:ext cx="4773600" cy="2571522"/>
            </a:xfrm>
            <a:prstGeom prst="rect">
              <a:avLst/>
            </a:prstGeom>
            <a:noFill/>
            <a:ln w="6350">
              <a:solidFill>
                <a:srgbClr val="4D4D4D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AEAEA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ja-JP" altLang="en-US" sz="1200" dirty="0">
                <a:solidFill>
                  <a:prstClr val="black"/>
                </a:solidFill>
              </a:endParaRPr>
            </a:p>
          </p:txBody>
        </p:sp>
        <p:sp>
          <p:nvSpPr>
            <p:cNvPr id="8" name="Rectangle 24">
              <a:extLst>
                <a:ext uri="{FF2B5EF4-FFF2-40B4-BE49-F238E27FC236}">
                  <a16:creationId xmlns:a16="http://schemas.microsoft.com/office/drawing/2014/main" id="{2B0DD382-04B1-0C00-957E-88DBDA9D34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96976" y="693224"/>
              <a:ext cx="4773600" cy="115740"/>
            </a:xfrm>
            <a:prstGeom prst="rect">
              <a:avLst/>
            </a:prstGeom>
            <a:solidFill>
              <a:srgbClr val="4D4D4D"/>
            </a:solidFill>
            <a:ln w="6350">
              <a:solidFill>
                <a:srgbClr val="4D4D4D"/>
              </a:solidFill>
              <a:miter lim="800000"/>
              <a:headEnd/>
              <a:tailEnd/>
            </a:ln>
            <a:effectLst/>
          </p:spPr>
          <p:txBody>
            <a:bodyPr wrap="none" tIns="0" rIns="0" bIns="0" anchor="ctr"/>
            <a:lstStyle/>
            <a:p>
              <a:r>
                <a:rPr lang="ja-JP" altLang="en-US" sz="800" dirty="0">
                  <a:solidFill>
                    <a:prstClr val="white"/>
                  </a:solidFill>
                  <a:latin typeface="ＭＳ Ｐゴシック"/>
                </a:rPr>
                <a:t>踏み板　デザイン</a:t>
              </a:r>
              <a:endParaRPr lang="en-US" altLang="ja-JP" sz="800" dirty="0">
                <a:solidFill>
                  <a:prstClr val="white"/>
                </a:solidFill>
                <a:latin typeface="ＭＳ Ｐゴシック"/>
              </a:endParaRPr>
            </a:p>
          </p:txBody>
        </p:sp>
        <p:sp>
          <p:nvSpPr>
            <p:cNvPr id="107" name="テキスト ボックス 106">
              <a:extLst>
                <a:ext uri="{FF2B5EF4-FFF2-40B4-BE49-F238E27FC236}">
                  <a16:creationId xmlns:a16="http://schemas.microsoft.com/office/drawing/2014/main" id="{DF2532CD-50F6-C0F6-9AF3-FBC79FC335A6}"/>
                </a:ext>
              </a:extLst>
            </p:cNvPr>
            <p:cNvSpPr txBox="1"/>
            <p:nvPr/>
          </p:nvSpPr>
          <p:spPr>
            <a:xfrm>
              <a:off x="8859376" y="1634895"/>
              <a:ext cx="49244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800" dirty="0">
                  <a:latin typeface="+mn-ea"/>
                </a:rPr>
                <a:t>段鼻材</a:t>
              </a:r>
            </a:p>
          </p:txBody>
        </p:sp>
      </p:grpSp>
      <p:pic>
        <p:nvPicPr>
          <p:cNvPr id="80" name="図 79">
            <a:extLst>
              <a:ext uri="{FF2B5EF4-FFF2-40B4-BE49-F238E27FC236}">
                <a16:creationId xmlns:a16="http://schemas.microsoft.com/office/drawing/2014/main" id="{DBBDAD96-8721-4A79-011D-CD09C3358829}"/>
              </a:ext>
            </a:extLst>
          </p:cNvPr>
          <p:cNvPicPr>
            <a:picLocks noChangeAspect="1"/>
          </p:cNvPicPr>
          <p:nvPr/>
        </p:nvPicPr>
        <p:blipFill>
          <a:blip r:embed="rId23"/>
          <a:srcRect t="11575" b="7995"/>
          <a:stretch/>
        </p:blipFill>
        <p:spPr>
          <a:xfrm>
            <a:off x="5080278" y="885134"/>
            <a:ext cx="2603257" cy="2285942"/>
          </a:xfrm>
          <a:prstGeom prst="rect">
            <a:avLst/>
          </a:prstGeom>
        </p:spPr>
      </p:pic>
      <p:pic>
        <p:nvPicPr>
          <p:cNvPr id="350" name="図 349">
            <a:extLst>
              <a:ext uri="{FF2B5EF4-FFF2-40B4-BE49-F238E27FC236}">
                <a16:creationId xmlns:a16="http://schemas.microsoft.com/office/drawing/2014/main" id="{40D0219E-A28E-6E72-197B-C39BEF70918F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098166" y="2220547"/>
            <a:ext cx="1552861" cy="951127"/>
          </a:xfrm>
          <a:prstGeom prst="rect">
            <a:avLst/>
          </a:prstGeom>
        </p:spPr>
      </p:pic>
      <p:grpSp>
        <p:nvGrpSpPr>
          <p:cNvPr id="99" name="グループ化 98">
            <a:extLst>
              <a:ext uri="{FF2B5EF4-FFF2-40B4-BE49-F238E27FC236}">
                <a16:creationId xmlns:a16="http://schemas.microsoft.com/office/drawing/2014/main" id="{3F2E2F5F-F58D-A486-5702-A6080AAE3A5F}"/>
              </a:ext>
            </a:extLst>
          </p:cNvPr>
          <p:cNvGrpSpPr/>
          <p:nvPr/>
        </p:nvGrpSpPr>
        <p:grpSpPr>
          <a:xfrm>
            <a:off x="883034" y="5155746"/>
            <a:ext cx="1200738" cy="684612"/>
            <a:chOff x="883034" y="5155746"/>
            <a:chExt cx="1200738" cy="684612"/>
          </a:xfrm>
        </p:grpSpPr>
        <p:grpSp>
          <p:nvGrpSpPr>
            <p:cNvPr id="90" name="グループ化 89">
              <a:extLst>
                <a:ext uri="{FF2B5EF4-FFF2-40B4-BE49-F238E27FC236}">
                  <a16:creationId xmlns:a16="http://schemas.microsoft.com/office/drawing/2014/main" id="{F2D29639-9B94-9B6D-FC4F-43CB2B478403}"/>
                </a:ext>
              </a:extLst>
            </p:cNvPr>
            <p:cNvGrpSpPr/>
            <p:nvPr/>
          </p:nvGrpSpPr>
          <p:grpSpPr>
            <a:xfrm>
              <a:off x="883034" y="5155746"/>
              <a:ext cx="1200738" cy="684612"/>
              <a:chOff x="883034" y="5155746"/>
              <a:chExt cx="1200738" cy="684612"/>
            </a:xfrm>
          </p:grpSpPr>
          <p:grpSp>
            <p:nvGrpSpPr>
              <p:cNvPr id="88" name="グループ化 87">
                <a:extLst>
                  <a:ext uri="{FF2B5EF4-FFF2-40B4-BE49-F238E27FC236}">
                    <a16:creationId xmlns:a16="http://schemas.microsoft.com/office/drawing/2014/main" id="{63672EB2-0E29-AF43-D9B3-E8D445D5A1BA}"/>
                  </a:ext>
                </a:extLst>
              </p:cNvPr>
              <p:cNvGrpSpPr/>
              <p:nvPr/>
            </p:nvGrpSpPr>
            <p:grpSpPr>
              <a:xfrm>
                <a:off x="883034" y="5496889"/>
                <a:ext cx="516126" cy="203327"/>
                <a:chOff x="883034" y="5496889"/>
                <a:chExt cx="516126" cy="203327"/>
              </a:xfrm>
            </p:grpSpPr>
            <p:sp>
              <p:nvSpPr>
                <p:cNvPr id="85" name="フリーフォーム: 図形 84">
                  <a:extLst>
                    <a:ext uri="{FF2B5EF4-FFF2-40B4-BE49-F238E27FC236}">
                      <a16:creationId xmlns:a16="http://schemas.microsoft.com/office/drawing/2014/main" id="{5A724576-EEED-40F8-B968-6619F537BA97}"/>
                    </a:ext>
                  </a:extLst>
                </p:cNvPr>
                <p:cNvSpPr/>
                <p:nvPr/>
              </p:nvSpPr>
              <p:spPr>
                <a:xfrm>
                  <a:off x="904875" y="5496889"/>
                  <a:ext cx="494285" cy="182392"/>
                </a:xfrm>
                <a:custGeom>
                  <a:avLst/>
                  <a:gdLst>
                    <a:gd name="connsiteX0" fmla="*/ 438150 w 438150"/>
                    <a:gd name="connsiteY0" fmla="*/ 0 h 221456"/>
                    <a:gd name="connsiteX1" fmla="*/ 309563 w 438150"/>
                    <a:gd name="connsiteY1" fmla="*/ 0 h 221456"/>
                    <a:gd name="connsiteX2" fmla="*/ 0 w 438150"/>
                    <a:gd name="connsiteY2" fmla="*/ 221456 h 2214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38150" h="221456">
                      <a:moveTo>
                        <a:pt x="438150" y="0"/>
                      </a:moveTo>
                      <a:lnTo>
                        <a:pt x="309563" y="0"/>
                      </a:lnTo>
                      <a:lnTo>
                        <a:pt x="0" y="221456"/>
                      </a:lnTo>
                    </a:path>
                  </a:pathLst>
                </a:custGeom>
                <a:noFill/>
                <a:ln w="9525"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/>
                </a:p>
              </p:txBody>
            </p:sp>
            <p:sp>
              <p:nvSpPr>
                <p:cNvPr id="87" name="楕円 86">
                  <a:extLst>
                    <a:ext uri="{FF2B5EF4-FFF2-40B4-BE49-F238E27FC236}">
                      <a16:creationId xmlns:a16="http://schemas.microsoft.com/office/drawing/2014/main" id="{2002BF15-4FB3-5177-74F0-293AC78DE757}"/>
                    </a:ext>
                  </a:extLst>
                </p:cNvPr>
                <p:cNvSpPr/>
                <p:nvPr/>
              </p:nvSpPr>
              <p:spPr>
                <a:xfrm>
                  <a:off x="883034" y="5653826"/>
                  <a:ext cx="46390" cy="46390"/>
                </a:xfrm>
                <a:prstGeom prst="ellipse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pic>
            <p:nvPicPr>
              <p:cNvPr id="89" name="図 88" descr="建物, レンガ が含まれている画像&#10;&#10;自動的に生成された説明">
                <a:extLst>
                  <a:ext uri="{FF2B5EF4-FFF2-40B4-BE49-F238E27FC236}">
                    <a16:creationId xmlns:a16="http://schemas.microsoft.com/office/drawing/2014/main" id="{F4DF85ED-4647-31EC-6332-00C07BBFC2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5"/>
              <a:srcRect l="63617" t="56394" r="6549" b="-23155"/>
              <a:stretch/>
            </p:blipFill>
            <p:spPr>
              <a:xfrm>
                <a:off x="1399160" y="5155746"/>
                <a:ext cx="684612" cy="684612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rgbClr val="FFC000"/>
                </a:solidFill>
              </a:ln>
            </p:spPr>
          </p:pic>
        </p:grpSp>
        <p:sp>
          <p:nvSpPr>
            <p:cNvPr id="92" name="正方形/長方形 91">
              <a:extLst>
                <a:ext uri="{FF2B5EF4-FFF2-40B4-BE49-F238E27FC236}">
                  <a16:creationId xmlns:a16="http://schemas.microsoft.com/office/drawing/2014/main" id="{0E5E7DC1-1E82-51A1-9665-2E817CBE70A0}"/>
                </a:ext>
              </a:extLst>
            </p:cNvPr>
            <p:cNvSpPr/>
            <p:nvPr/>
          </p:nvSpPr>
          <p:spPr>
            <a:xfrm>
              <a:off x="1747677" y="5626294"/>
              <a:ext cx="225986" cy="9233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en-US" altLang="ja-JP" sz="600" b="1" dirty="0">
                  <a:solidFill>
                    <a:prstClr val="black"/>
                  </a:solidFill>
                  <a:latin typeface="ＭＳ Ｐゴシック"/>
                </a:rPr>
                <a:t>2.7mm</a:t>
              </a:r>
              <a:endParaRPr lang="ja-JP" altLang="en-US" sz="600" b="1" dirty="0">
                <a:solidFill>
                  <a:prstClr val="black"/>
                </a:solidFill>
                <a:latin typeface="ＭＳ Ｐゴシック"/>
              </a:endParaRPr>
            </a:p>
          </p:txBody>
        </p:sp>
        <p:cxnSp>
          <p:nvCxnSpPr>
            <p:cNvPr id="94" name="直線コネクタ 93">
              <a:extLst>
                <a:ext uri="{FF2B5EF4-FFF2-40B4-BE49-F238E27FC236}">
                  <a16:creationId xmlns:a16="http://schemas.microsoft.com/office/drawing/2014/main" id="{7E90D36E-00E0-3AD7-B81E-A6E8C8FD9D88}"/>
                </a:ext>
              </a:extLst>
            </p:cNvPr>
            <p:cNvCxnSpPr>
              <a:cxnSpLocks/>
            </p:cNvCxnSpPr>
            <p:nvPr/>
          </p:nvCxnSpPr>
          <p:spPr>
            <a:xfrm>
              <a:off x="1788120" y="5523525"/>
              <a:ext cx="43061" cy="91462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1" name="グループ化 120">
            <a:extLst>
              <a:ext uri="{FF2B5EF4-FFF2-40B4-BE49-F238E27FC236}">
                <a16:creationId xmlns:a16="http://schemas.microsoft.com/office/drawing/2014/main" id="{71D279AE-FB97-328D-9904-34470CBDAAF8}"/>
              </a:ext>
            </a:extLst>
          </p:cNvPr>
          <p:cNvGrpSpPr/>
          <p:nvPr/>
        </p:nvGrpSpPr>
        <p:grpSpPr>
          <a:xfrm rot="16200000">
            <a:off x="2686219" y="5481393"/>
            <a:ext cx="427436" cy="475552"/>
            <a:chOff x="980296" y="5318909"/>
            <a:chExt cx="427436" cy="475552"/>
          </a:xfrm>
        </p:grpSpPr>
        <p:sp>
          <p:nvSpPr>
            <p:cNvPr id="122" name="フリーフォーム: 図形 121">
              <a:extLst>
                <a:ext uri="{FF2B5EF4-FFF2-40B4-BE49-F238E27FC236}">
                  <a16:creationId xmlns:a16="http://schemas.microsoft.com/office/drawing/2014/main" id="{05D6C25E-7F83-F540-F270-1B8921E4CAB8}"/>
                </a:ext>
              </a:extLst>
            </p:cNvPr>
            <p:cNvSpPr/>
            <p:nvPr/>
          </p:nvSpPr>
          <p:spPr>
            <a:xfrm>
              <a:off x="1010063" y="5318909"/>
              <a:ext cx="397669" cy="452356"/>
            </a:xfrm>
            <a:custGeom>
              <a:avLst/>
              <a:gdLst>
                <a:gd name="connsiteX0" fmla="*/ 438150 w 438150"/>
                <a:gd name="connsiteY0" fmla="*/ 0 h 221456"/>
                <a:gd name="connsiteX1" fmla="*/ 309563 w 438150"/>
                <a:gd name="connsiteY1" fmla="*/ 0 h 221456"/>
                <a:gd name="connsiteX2" fmla="*/ 0 w 438150"/>
                <a:gd name="connsiteY2" fmla="*/ 221456 h 221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8150" h="221456">
                  <a:moveTo>
                    <a:pt x="438150" y="0"/>
                  </a:moveTo>
                  <a:lnTo>
                    <a:pt x="309563" y="0"/>
                  </a:lnTo>
                  <a:lnTo>
                    <a:pt x="0" y="221456"/>
                  </a:lnTo>
                </a:path>
              </a:pathLst>
            </a:custGeom>
            <a:noFill/>
            <a:ln w="9525">
              <a:solidFill>
                <a:srgbClr val="40404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23" name="楕円 122">
              <a:extLst>
                <a:ext uri="{FF2B5EF4-FFF2-40B4-BE49-F238E27FC236}">
                  <a16:creationId xmlns:a16="http://schemas.microsoft.com/office/drawing/2014/main" id="{0A7858AB-CF40-868F-12CE-E32C00E7DD92}"/>
                </a:ext>
              </a:extLst>
            </p:cNvPr>
            <p:cNvSpPr/>
            <p:nvPr/>
          </p:nvSpPr>
          <p:spPr>
            <a:xfrm>
              <a:off x="980296" y="5748071"/>
              <a:ext cx="46390" cy="4639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44" name="グループ化 343">
            <a:extLst>
              <a:ext uri="{FF2B5EF4-FFF2-40B4-BE49-F238E27FC236}">
                <a16:creationId xmlns:a16="http://schemas.microsoft.com/office/drawing/2014/main" id="{8C6C8A99-E398-D37E-AD9D-9ACE75864C61}"/>
              </a:ext>
            </a:extLst>
          </p:cNvPr>
          <p:cNvGrpSpPr/>
          <p:nvPr/>
        </p:nvGrpSpPr>
        <p:grpSpPr>
          <a:xfrm>
            <a:off x="2250939" y="5139917"/>
            <a:ext cx="822440" cy="375592"/>
            <a:chOff x="2250939" y="5139917"/>
            <a:chExt cx="822440" cy="375592"/>
          </a:xfrm>
        </p:grpSpPr>
        <p:grpSp>
          <p:nvGrpSpPr>
            <p:cNvPr id="329" name="グループ化 328">
              <a:extLst>
                <a:ext uri="{FF2B5EF4-FFF2-40B4-BE49-F238E27FC236}">
                  <a16:creationId xmlns:a16="http://schemas.microsoft.com/office/drawing/2014/main" id="{451834F7-5342-14B4-0110-5BABBAA98572}"/>
                </a:ext>
              </a:extLst>
            </p:cNvPr>
            <p:cNvGrpSpPr/>
            <p:nvPr/>
          </p:nvGrpSpPr>
          <p:grpSpPr>
            <a:xfrm>
              <a:off x="2250939" y="5139917"/>
              <a:ext cx="822440" cy="375592"/>
              <a:chOff x="2282768" y="5161222"/>
              <a:chExt cx="822440" cy="375592"/>
            </a:xfrm>
          </p:grpSpPr>
          <p:sp>
            <p:nvSpPr>
              <p:cNvPr id="330" name="四角形: 角を丸くする 329">
                <a:extLst>
                  <a:ext uri="{FF2B5EF4-FFF2-40B4-BE49-F238E27FC236}">
                    <a16:creationId xmlns:a16="http://schemas.microsoft.com/office/drawing/2014/main" id="{42A31204-E870-C322-485F-2FF594DDC837}"/>
                  </a:ext>
                </a:extLst>
              </p:cNvPr>
              <p:cNvSpPr/>
              <p:nvPr/>
            </p:nvSpPr>
            <p:spPr>
              <a:xfrm>
                <a:off x="2282768" y="5161222"/>
                <a:ext cx="822440" cy="37559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331" name="グループ化 330">
                <a:extLst>
                  <a:ext uri="{FF2B5EF4-FFF2-40B4-BE49-F238E27FC236}">
                    <a16:creationId xmlns:a16="http://schemas.microsoft.com/office/drawing/2014/main" id="{FF83F3A4-907C-01BE-022C-0314FEF31659}"/>
                  </a:ext>
                </a:extLst>
              </p:cNvPr>
              <p:cNvGrpSpPr/>
              <p:nvPr/>
            </p:nvGrpSpPr>
            <p:grpSpPr>
              <a:xfrm>
                <a:off x="2354038" y="5167523"/>
                <a:ext cx="558305" cy="339244"/>
                <a:chOff x="4066571" y="2978404"/>
                <a:chExt cx="1192874" cy="724831"/>
              </a:xfrm>
            </p:grpSpPr>
            <p:pic>
              <p:nvPicPr>
                <p:cNvPr id="332" name="図 331">
                  <a:extLst>
                    <a:ext uri="{FF2B5EF4-FFF2-40B4-BE49-F238E27FC236}">
                      <a16:creationId xmlns:a16="http://schemas.microsoft.com/office/drawing/2014/main" id="{E77DCC0E-DF80-3379-81DA-7409371E5B7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 rot="18900000">
                  <a:off x="5141616" y="2978404"/>
                  <a:ext cx="117829" cy="724831"/>
                </a:xfrm>
                <a:prstGeom prst="rect">
                  <a:avLst/>
                </a:prstGeom>
              </p:spPr>
            </p:pic>
            <p:pic>
              <p:nvPicPr>
                <p:cNvPr id="343" name="図 342" descr="スピーカー が含まれている画像&#10;&#10;自動的に生成された説明">
                  <a:extLst>
                    <a:ext uri="{FF2B5EF4-FFF2-40B4-BE49-F238E27FC236}">
                      <a16:creationId xmlns:a16="http://schemas.microsoft.com/office/drawing/2014/main" id="{00CD71B0-4E9E-245E-718F-A55D47AD749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4066571" y="3124815"/>
                  <a:ext cx="513042" cy="464947"/>
                </a:xfrm>
                <a:prstGeom prst="rect">
                  <a:avLst/>
                </a:prstGeom>
              </p:spPr>
            </p:pic>
          </p:grpSp>
        </p:grpSp>
        <p:sp>
          <p:nvSpPr>
            <p:cNvPr id="328" name="十字形 327">
              <a:extLst>
                <a:ext uri="{FF2B5EF4-FFF2-40B4-BE49-F238E27FC236}">
                  <a16:creationId xmlns:a16="http://schemas.microsoft.com/office/drawing/2014/main" id="{622E3F06-CC1A-F933-CE16-8B4EB20B8C43}"/>
                </a:ext>
              </a:extLst>
            </p:cNvPr>
            <p:cNvSpPr/>
            <p:nvPr/>
          </p:nvSpPr>
          <p:spPr>
            <a:xfrm>
              <a:off x="2610822" y="5276375"/>
              <a:ext cx="102675" cy="102675"/>
            </a:xfrm>
            <a:prstGeom prst="plus">
              <a:avLst>
                <a:gd name="adj" fmla="val 38915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024" name="テキスト ボックス 1023">
            <a:extLst>
              <a:ext uri="{FF2B5EF4-FFF2-40B4-BE49-F238E27FC236}">
                <a16:creationId xmlns:a16="http://schemas.microsoft.com/office/drawing/2014/main" id="{D6A26B8E-737A-52C2-24E7-6407378103BB}"/>
              </a:ext>
            </a:extLst>
          </p:cNvPr>
          <p:cNvSpPr txBox="1"/>
          <p:nvPr/>
        </p:nvSpPr>
        <p:spPr>
          <a:xfrm>
            <a:off x="7830365" y="2006939"/>
            <a:ext cx="171232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" b="1" dirty="0">
                <a:latin typeface="+mn-ea"/>
              </a:rPr>
              <a:t>上框部分の納まり</a:t>
            </a:r>
            <a:r>
              <a:rPr kumimoji="1" lang="ja-JP" altLang="en-US" sz="600" b="1" dirty="0">
                <a:latin typeface="+mn-ea"/>
              </a:rPr>
              <a:t>（</a:t>
            </a:r>
            <a:r>
              <a:rPr lang="en-US" altLang="ja-JP" sz="600" b="1" dirty="0">
                <a:latin typeface="+mn-ea"/>
              </a:rPr>
              <a:t>1.5mm</a:t>
            </a:r>
            <a:r>
              <a:rPr lang="ja-JP" altLang="en-US" sz="600" b="1" dirty="0">
                <a:latin typeface="+mn-ea"/>
              </a:rPr>
              <a:t>厚床材の場合</a:t>
            </a:r>
            <a:r>
              <a:rPr kumimoji="1" lang="ja-JP" altLang="en-US" sz="600" b="1" dirty="0">
                <a:latin typeface="+mn-ea"/>
              </a:rPr>
              <a:t>）</a:t>
            </a:r>
          </a:p>
        </p:txBody>
      </p:sp>
      <p:pic>
        <p:nvPicPr>
          <p:cNvPr id="1025" name="Picture 4">
            <a:extLst>
              <a:ext uri="{FF2B5EF4-FFF2-40B4-BE49-F238E27FC236}">
                <a16:creationId xmlns:a16="http://schemas.microsoft.com/office/drawing/2014/main" id="{CE3BC00F-723E-963D-A288-CF84BC82CE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9546" y="6047251"/>
            <a:ext cx="563323" cy="563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2" name="Text Box 20">
            <a:extLst>
              <a:ext uri="{FF2B5EF4-FFF2-40B4-BE49-F238E27FC236}">
                <a16:creationId xmlns:a16="http://schemas.microsoft.com/office/drawing/2014/main" id="{6B2525EB-55B9-5922-C665-28C6D18638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26907" y="4078077"/>
            <a:ext cx="297250" cy="78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947738" eaLnBrk="0" hangingPunct="0"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47738" eaLnBrk="0" hangingPunct="0"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47738" eaLnBrk="0" hangingPunct="0"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47738" eaLnBrk="0" hangingPunct="0"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47738" eaLnBrk="0" hangingPunct="0"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ja-JP" altLang="en-US" dirty="0">
                <a:solidFill>
                  <a:prstClr val="black"/>
                </a:solidFill>
              </a:rPr>
              <a:t>メープル柄</a:t>
            </a:r>
            <a:endParaRPr lang="ja-JP" altLang="en-US" kern="0" dirty="0">
              <a:solidFill>
                <a:srgbClr val="000000"/>
              </a:solidFill>
              <a:latin typeface="ＭＳ Ｐゴシック" charset="-128"/>
            </a:endParaRPr>
          </a:p>
        </p:txBody>
      </p:sp>
      <p:sp>
        <p:nvSpPr>
          <p:cNvPr id="363" name="Text Box 20">
            <a:extLst>
              <a:ext uri="{FF2B5EF4-FFF2-40B4-BE49-F238E27FC236}">
                <a16:creationId xmlns:a16="http://schemas.microsoft.com/office/drawing/2014/main" id="{9CF2BEED-8828-8076-4F48-96BEC63C7C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09260" y="4070350"/>
            <a:ext cx="458768" cy="78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947738" eaLnBrk="0" hangingPunct="0"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47738" eaLnBrk="0" hangingPunct="0"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47738" eaLnBrk="0" hangingPunct="0"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47738" eaLnBrk="0" hangingPunct="0"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47738" eaLnBrk="0" hangingPunct="0"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ja-JP" altLang="en-US" dirty="0">
                <a:solidFill>
                  <a:prstClr val="black"/>
                </a:solidFill>
              </a:rPr>
              <a:t>ホワイトオーク柄</a:t>
            </a:r>
            <a:endParaRPr lang="ja-JP" altLang="en-US" kern="0" dirty="0">
              <a:solidFill>
                <a:srgbClr val="000000"/>
              </a:solidFill>
              <a:latin typeface="ＭＳ Ｐゴシック" charset="-128"/>
            </a:endParaRPr>
          </a:p>
        </p:txBody>
      </p:sp>
      <p:sp>
        <p:nvSpPr>
          <p:cNvPr id="364" name="Text Box 20">
            <a:extLst>
              <a:ext uri="{FF2B5EF4-FFF2-40B4-BE49-F238E27FC236}">
                <a16:creationId xmlns:a16="http://schemas.microsoft.com/office/drawing/2014/main" id="{45546051-B52B-5EE3-861C-8DC83DC805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64523" y="4078077"/>
            <a:ext cx="457411" cy="78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947738" eaLnBrk="0" hangingPunct="0"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47738" eaLnBrk="0" hangingPunct="0"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47738" eaLnBrk="0" hangingPunct="0"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47738" eaLnBrk="0" hangingPunct="0"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47738" eaLnBrk="0" hangingPunct="0"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ja-JP" altLang="en-US" dirty="0">
                <a:solidFill>
                  <a:prstClr val="black"/>
                </a:solidFill>
              </a:rPr>
              <a:t>ウォールナット柄</a:t>
            </a:r>
            <a:endParaRPr lang="ja-JP" altLang="en-US" kern="0" dirty="0">
              <a:solidFill>
                <a:srgbClr val="000000"/>
              </a:solidFill>
              <a:latin typeface="ＭＳ Ｐゴシック" charset="-128"/>
            </a:endParaRPr>
          </a:p>
        </p:txBody>
      </p:sp>
      <p:sp>
        <p:nvSpPr>
          <p:cNvPr id="371" name="Text Box 20">
            <a:extLst>
              <a:ext uri="{FF2B5EF4-FFF2-40B4-BE49-F238E27FC236}">
                <a16:creationId xmlns:a16="http://schemas.microsoft.com/office/drawing/2014/main" id="{804AA70E-AA1D-92AE-10E8-B075C8FBA5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2168" y="4078077"/>
            <a:ext cx="285034" cy="78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947738" eaLnBrk="0" hangingPunct="0"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47738" eaLnBrk="0" hangingPunct="0"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47738" eaLnBrk="0" hangingPunct="0"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47738" eaLnBrk="0" hangingPunct="0"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47738" eaLnBrk="0" hangingPunct="0"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ja-JP" altLang="en-US" dirty="0">
                <a:solidFill>
                  <a:prstClr val="black"/>
                </a:solidFill>
              </a:rPr>
              <a:t>チェリー柄</a:t>
            </a:r>
            <a:endParaRPr lang="ja-JP" altLang="en-US" kern="0" dirty="0">
              <a:solidFill>
                <a:srgbClr val="000000"/>
              </a:solidFill>
              <a:latin typeface="ＭＳ Ｐゴシック" charset="-128"/>
            </a:endParaRPr>
          </a:p>
        </p:txBody>
      </p:sp>
      <p:sp>
        <p:nvSpPr>
          <p:cNvPr id="372" name="Text Box 20">
            <a:extLst>
              <a:ext uri="{FF2B5EF4-FFF2-40B4-BE49-F238E27FC236}">
                <a16:creationId xmlns:a16="http://schemas.microsoft.com/office/drawing/2014/main" id="{5F1E1D69-FA75-3085-401F-109CBB7095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2508" y="4078077"/>
            <a:ext cx="241600" cy="78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947738" eaLnBrk="0" hangingPunct="0"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47738" eaLnBrk="0" hangingPunct="0"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47738" eaLnBrk="0" hangingPunct="0"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47738" eaLnBrk="0" hangingPunct="0"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47738" eaLnBrk="0" hangingPunct="0"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ja-JP" altLang="en-US" dirty="0">
                <a:solidFill>
                  <a:prstClr val="black"/>
                </a:solidFill>
              </a:rPr>
              <a:t>オーク柄</a:t>
            </a:r>
            <a:endParaRPr lang="ja-JP" altLang="en-US" kern="0" dirty="0">
              <a:solidFill>
                <a:srgbClr val="000000"/>
              </a:solidFill>
              <a:latin typeface="ＭＳ Ｐゴシック" charset="-128"/>
            </a:endParaRPr>
          </a:p>
        </p:txBody>
      </p:sp>
      <p:sp>
        <p:nvSpPr>
          <p:cNvPr id="373" name="Text Box 20">
            <a:extLst>
              <a:ext uri="{FF2B5EF4-FFF2-40B4-BE49-F238E27FC236}">
                <a16:creationId xmlns:a16="http://schemas.microsoft.com/office/drawing/2014/main" id="{D29D6F1A-FBEE-6783-12F8-5B45FAF5B8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89918" y="4070350"/>
            <a:ext cx="708527" cy="9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947738" eaLnBrk="0" hangingPunct="0"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47738" eaLnBrk="0" hangingPunct="0"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47738" eaLnBrk="0" hangingPunct="0"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47738" eaLnBrk="0" hangingPunct="0"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47738" eaLnBrk="0" hangingPunct="0"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ja-JP" altLang="en-US" kern="0" dirty="0">
                <a:solidFill>
                  <a:srgbClr val="000000"/>
                </a:solidFill>
                <a:latin typeface="ＭＳ Ｐゴシック" charset="-128"/>
              </a:rPr>
              <a:t>エイジドチェスナット柄</a:t>
            </a:r>
          </a:p>
        </p:txBody>
      </p:sp>
      <p:sp>
        <p:nvSpPr>
          <p:cNvPr id="382" name="Text Box 20">
            <a:extLst>
              <a:ext uri="{FF2B5EF4-FFF2-40B4-BE49-F238E27FC236}">
                <a16:creationId xmlns:a16="http://schemas.microsoft.com/office/drawing/2014/main" id="{EEA9334D-C5E0-4B9D-C65E-67FAAFCB97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64523" y="4558776"/>
            <a:ext cx="549831" cy="9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947738" eaLnBrk="0" hangingPunct="0"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47738" eaLnBrk="0" hangingPunct="0"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47738" eaLnBrk="0" hangingPunct="0"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47738" eaLnBrk="0" hangingPunct="0"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47738" eaLnBrk="0" hangingPunct="0"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ja-JP" altLang="en-US" kern="0" dirty="0">
                <a:solidFill>
                  <a:srgbClr val="000000"/>
                </a:solidFill>
                <a:latin typeface="ＭＳ Ｐゴシック" charset="-128"/>
              </a:rPr>
              <a:t>カームチェリー柄</a:t>
            </a:r>
          </a:p>
        </p:txBody>
      </p:sp>
      <p:sp>
        <p:nvSpPr>
          <p:cNvPr id="383" name="Text Box 20">
            <a:extLst>
              <a:ext uri="{FF2B5EF4-FFF2-40B4-BE49-F238E27FC236}">
                <a16:creationId xmlns:a16="http://schemas.microsoft.com/office/drawing/2014/main" id="{7C3571DA-61A3-25C4-63DB-298D295CA6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263" y="4558776"/>
            <a:ext cx="727763" cy="9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947738" eaLnBrk="0" hangingPunct="0"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47738" eaLnBrk="0" hangingPunct="0"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47738" eaLnBrk="0" hangingPunct="0"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47738" eaLnBrk="0" hangingPunct="0"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47738" eaLnBrk="0" hangingPunct="0"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ja-JP" altLang="en-US" dirty="0">
                <a:solidFill>
                  <a:prstClr val="black"/>
                </a:solidFill>
              </a:rPr>
              <a:t>グレージュヒッコリー柄</a:t>
            </a:r>
            <a:endParaRPr lang="ja-JP" altLang="en-US" kern="0" dirty="0">
              <a:solidFill>
                <a:srgbClr val="000000"/>
              </a:solidFill>
              <a:latin typeface="ＭＳ Ｐゴシック" charset="-128"/>
            </a:endParaRPr>
          </a:p>
        </p:txBody>
      </p:sp>
      <p:sp>
        <p:nvSpPr>
          <p:cNvPr id="146" name="Text Box 20">
            <a:extLst>
              <a:ext uri="{FF2B5EF4-FFF2-40B4-BE49-F238E27FC236}">
                <a16:creationId xmlns:a16="http://schemas.microsoft.com/office/drawing/2014/main" id="{1E83D8DD-621B-57D9-A1DB-B783C33710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2508" y="4558776"/>
            <a:ext cx="657231" cy="9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947738" eaLnBrk="0" hangingPunct="0"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47738" eaLnBrk="0" hangingPunct="0"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47738" eaLnBrk="0" hangingPunct="0"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47738" eaLnBrk="0" hangingPunct="0"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47738" eaLnBrk="0" hangingPunct="0"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ja-JP" altLang="en-US" dirty="0">
                <a:solidFill>
                  <a:prstClr val="black"/>
                </a:solidFill>
              </a:rPr>
              <a:t>ウォッシュドオーク柄</a:t>
            </a:r>
            <a:endParaRPr lang="ja-JP" altLang="en-US" kern="0" dirty="0">
              <a:solidFill>
                <a:srgbClr val="000000"/>
              </a:solidFill>
              <a:latin typeface="ＭＳ Ｐゴシック" charset="-128"/>
            </a:endParaRPr>
          </a:p>
        </p:txBody>
      </p:sp>
      <p:pic>
        <p:nvPicPr>
          <p:cNvPr id="1080" name="図 1079" descr="背景パターン&#10;&#10;自動的に生成された説明">
            <a:extLst>
              <a:ext uri="{FF2B5EF4-FFF2-40B4-BE49-F238E27FC236}">
                <a16:creationId xmlns:a16="http://schemas.microsoft.com/office/drawing/2014/main" id="{3497E715-6F1B-D3DF-6B57-056EA2A62B01}"/>
              </a:ext>
            </a:extLst>
          </p:cNvPr>
          <p:cNvPicPr>
            <a:picLocks noChangeAspect="1"/>
          </p:cNvPicPr>
          <p:nvPr/>
        </p:nvPicPr>
        <p:blipFill>
          <a:blip r:embed="rId29"/>
          <a:srcRect r="30722"/>
          <a:stretch/>
        </p:blipFill>
        <p:spPr>
          <a:xfrm>
            <a:off x="5077896" y="3778946"/>
            <a:ext cx="720477" cy="303543"/>
          </a:xfrm>
          <a:prstGeom prst="rect">
            <a:avLst/>
          </a:prstGeom>
        </p:spPr>
      </p:pic>
      <p:pic>
        <p:nvPicPr>
          <p:cNvPr id="1081" name="図 1080" descr="背景パターン&#10;&#10;自動的に生成された説明">
            <a:extLst>
              <a:ext uri="{FF2B5EF4-FFF2-40B4-BE49-F238E27FC236}">
                <a16:creationId xmlns:a16="http://schemas.microsoft.com/office/drawing/2014/main" id="{F8E31087-CF96-CE6F-6AA3-C54AC23D3C4D}"/>
              </a:ext>
            </a:extLst>
          </p:cNvPr>
          <p:cNvPicPr>
            <a:picLocks noChangeAspect="1"/>
          </p:cNvPicPr>
          <p:nvPr/>
        </p:nvPicPr>
        <p:blipFill>
          <a:blip r:embed="rId30"/>
          <a:srcRect r="30391"/>
          <a:stretch/>
        </p:blipFill>
        <p:spPr>
          <a:xfrm>
            <a:off x="5855026" y="3778946"/>
            <a:ext cx="723916" cy="303543"/>
          </a:xfrm>
          <a:prstGeom prst="rect">
            <a:avLst/>
          </a:prstGeom>
        </p:spPr>
      </p:pic>
      <p:pic>
        <p:nvPicPr>
          <p:cNvPr id="1082" name="図 1081" descr="背景パターン&#10;&#10;自動的に生成された説明">
            <a:extLst>
              <a:ext uri="{FF2B5EF4-FFF2-40B4-BE49-F238E27FC236}">
                <a16:creationId xmlns:a16="http://schemas.microsoft.com/office/drawing/2014/main" id="{3CA299C4-E316-AA05-AF83-C77762825B1D}"/>
              </a:ext>
            </a:extLst>
          </p:cNvPr>
          <p:cNvPicPr>
            <a:picLocks noChangeAspect="1"/>
          </p:cNvPicPr>
          <p:nvPr/>
        </p:nvPicPr>
        <p:blipFill>
          <a:blip r:embed="rId31"/>
          <a:srcRect r="30736"/>
          <a:stretch/>
        </p:blipFill>
        <p:spPr>
          <a:xfrm>
            <a:off x="6639183" y="3778946"/>
            <a:ext cx="720326" cy="303543"/>
          </a:xfrm>
          <a:prstGeom prst="rect">
            <a:avLst/>
          </a:prstGeom>
        </p:spPr>
      </p:pic>
      <p:pic>
        <p:nvPicPr>
          <p:cNvPr id="1083" name="図 1082" descr="屋外, 建物, 水, 床 が含まれている画像&#10;&#10;自動的に生成された説明">
            <a:extLst>
              <a:ext uri="{FF2B5EF4-FFF2-40B4-BE49-F238E27FC236}">
                <a16:creationId xmlns:a16="http://schemas.microsoft.com/office/drawing/2014/main" id="{BF590160-5D55-D449-92A4-1903ED314445}"/>
              </a:ext>
            </a:extLst>
          </p:cNvPr>
          <p:cNvPicPr>
            <a:picLocks noChangeAspect="1"/>
          </p:cNvPicPr>
          <p:nvPr/>
        </p:nvPicPr>
        <p:blipFill>
          <a:blip r:embed="rId32"/>
          <a:srcRect r="30968"/>
          <a:stretch/>
        </p:blipFill>
        <p:spPr>
          <a:xfrm>
            <a:off x="7421981" y="3778946"/>
            <a:ext cx="717916" cy="303543"/>
          </a:xfrm>
          <a:prstGeom prst="rect">
            <a:avLst/>
          </a:prstGeom>
        </p:spPr>
      </p:pic>
      <p:pic>
        <p:nvPicPr>
          <p:cNvPr id="1084" name="図 1083" descr="屋外, 砂浜, 水, 男 が含まれている画像&#10;&#10;自動的に生成された説明">
            <a:extLst>
              <a:ext uri="{FF2B5EF4-FFF2-40B4-BE49-F238E27FC236}">
                <a16:creationId xmlns:a16="http://schemas.microsoft.com/office/drawing/2014/main" id="{0090BD67-E107-8DEA-2CD6-A2F3C66EEDE0}"/>
              </a:ext>
            </a:extLst>
          </p:cNvPr>
          <p:cNvPicPr>
            <a:picLocks noChangeAspect="1"/>
          </p:cNvPicPr>
          <p:nvPr/>
        </p:nvPicPr>
        <p:blipFill>
          <a:blip r:embed="rId33"/>
          <a:srcRect r="30951"/>
          <a:stretch/>
        </p:blipFill>
        <p:spPr>
          <a:xfrm>
            <a:off x="8202547" y="3778946"/>
            <a:ext cx="718097" cy="303543"/>
          </a:xfrm>
          <a:prstGeom prst="rect">
            <a:avLst/>
          </a:prstGeom>
        </p:spPr>
      </p:pic>
      <p:pic>
        <p:nvPicPr>
          <p:cNvPr id="1085" name="図 1084" descr="屋外, 水, フィールド, 男 が含まれている画像&#10;&#10;自動的に生成された説明">
            <a:extLst>
              <a:ext uri="{FF2B5EF4-FFF2-40B4-BE49-F238E27FC236}">
                <a16:creationId xmlns:a16="http://schemas.microsoft.com/office/drawing/2014/main" id="{9DA98298-6D5F-8212-386A-3FF62086CE29}"/>
              </a:ext>
            </a:extLst>
          </p:cNvPr>
          <p:cNvPicPr>
            <a:picLocks noChangeAspect="1"/>
          </p:cNvPicPr>
          <p:nvPr/>
        </p:nvPicPr>
        <p:blipFill>
          <a:blip r:embed="rId34"/>
          <a:srcRect r="30951"/>
          <a:stretch/>
        </p:blipFill>
        <p:spPr>
          <a:xfrm>
            <a:off x="8983117" y="3778946"/>
            <a:ext cx="718096" cy="303543"/>
          </a:xfrm>
          <a:prstGeom prst="rect">
            <a:avLst/>
          </a:prstGeom>
        </p:spPr>
      </p:pic>
      <p:pic>
        <p:nvPicPr>
          <p:cNvPr id="1086" name="図 1085" descr="屋外, 砂浜, 水, サーフィン が含まれている画像&#10;&#10;自動的に生成された説明">
            <a:extLst>
              <a:ext uri="{FF2B5EF4-FFF2-40B4-BE49-F238E27FC236}">
                <a16:creationId xmlns:a16="http://schemas.microsoft.com/office/drawing/2014/main" id="{044902CB-7B1C-AAE8-7F7F-AD61FCACEDBA}"/>
              </a:ext>
            </a:extLst>
          </p:cNvPr>
          <p:cNvPicPr>
            <a:picLocks noChangeAspect="1"/>
          </p:cNvPicPr>
          <p:nvPr/>
        </p:nvPicPr>
        <p:blipFill>
          <a:blip r:embed="rId35"/>
          <a:srcRect r="30722"/>
          <a:stretch/>
        </p:blipFill>
        <p:spPr>
          <a:xfrm>
            <a:off x="5077896" y="4252330"/>
            <a:ext cx="720477" cy="303543"/>
          </a:xfrm>
          <a:prstGeom prst="rect">
            <a:avLst/>
          </a:prstGeom>
        </p:spPr>
      </p:pic>
      <p:pic>
        <p:nvPicPr>
          <p:cNvPr id="1087" name="図 1086" descr="屋外, 水, 砂浜, ウォーキング が含まれている画像&#10;&#10;自動的に生成された説明">
            <a:extLst>
              <a:ext uri="{FF2B5EF4-FFF2-40B4-BE49-F238E27FC236}">
                <a16:creationId xmlns:a16="http://schemas.microsoft.com/office/drawing/2014/main" id="{E7A6F761-AA25-AA3B-AC7A-C32721F01A86}"/>
              </a:ext>
            </a:extLst>
          </p:cNvPr>
          <p:cNvPicPr>
            <a:picLocks noChangeAspect="1"/>
          </p:cNvPicPr>
          <p:nvPr/>
        </p:nvPicPr>
        <p:blipFill>
          <a:blip r:embed="rId36"/>
          <a:srcRect r="30448"/>
          <a:stretch/>
        </p:blipFill>
        <p:spPr>
          <a:xfrm>
            <a:off x="5855616" y="4252330"/>
            <a:ext cx="723325" cy="303543"/>
          </a:xfrm>
          <a:prstGeom prst="rect">
            <a:avLst/>
          </a:prstGeom>
        </p:spPr>
      </p:pic>
      <p:sp>
        <p:nvSpPr>
          <p:cNvPr id="1100" name="正方形/長方形 1099">
            <a:extLst>
              <a:ext uri="{FF2B5EF4-FFF2-40B4-BE49-F238E27FC236}">
                <a16:creationId xmlns:a16="http://schemas.microsoft.com/office/drawing/2014/main" id="{D606825C-A7CC-77CC-31BE-1F7EAADFDC5F}"/>
              </a:ext>
            </a:extLst>
          </p:cNvPr>
          <p:cNvSpPr/>
          <p:nvPr/>
        </p:nvSpPr>
        <p:spPr>
          <a:xfrm>
            <a:off x="7473950" y="4219673"/>
            <a:ext cx="2227263" cy="385587"/>
          </a:xfrm>
          <a:prstGeom prst="rect">
            <a:avLst/>
          </a:prstGeom>
          <a:noFill/>
          <a:ln w="9525">
            <a:solidFill>
              <a:srgbClr val="4D4D4D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88" name="図 1087" descr="屋外, 砂浜, 水, サーフィン が含まれている画像&#10;&#10;自動的に生成された説明">
            <a:extLst>
              <a:ext uri="{FF2B5EF4-FFF2-40B4-BE49-F238E27FC236}">
                <a16:creationId xmlns:a16="http://schemas.microsoft.com/office/drawing/2014/main" id="{9A383BA6-9648-0983-AF82-858F0B2BBBD6}"/>
              </a:ext>
            </a:extLst>
          </p:cNvPr>
          <p:cNvPicPr>
            <a:picLocks noChangeAspect="1"/>
          </p:cNvPicPr>
          <p:nvPr/>
        </p:nvPicPr>
        <p:blipFill>
          <a:blip r:embed="rId37"/>
          <a:srcRect r="30784"/>
          <a:stretch/>
        </p:blipFill>
        <p:spPr>
          <a:xfrm>
            <a:off x="6639677" y="4252330"/>
            <a:ext cx="719831" cy="303543"/>
          </a:xfrm>
          <a:prstGeom prst="rect">
            <a:avLst/>
          </a:prstGeom>
        </p:spPr>
      </p:pic>
      <p:sp>
        <p:nvSpPr>
          <p:cNvPr id="1089" name="正方形/長方形 1088">
            <a:extLst>
              <a:ext uri="{FF2B5EF4-FFF2-40B4-BE49-F238E27FC236}">
                <a16:creationId xmlns:a16="http://schemas.microsoft.com/office/drawing/2014/main" id="{7D980CBE-A333-C835-06D9-0684BC243623}"/>
              </a:ext>
            </a:extLst>
          </p:cNvPr>
          <p:cNvSpPr/>
          <p:nvPr/>
        </p:nvSpPr>
        <p:spPr>
          <a:xfrm>
            <a:off x="7545738" y="4271703"/>
            <a:ext cx="52401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ja-JP" altLang="en-US" sz="600" b="1" dirty="0">
                <a:solidFill>
                  <a:srgbClr val="000000"/>
                </a:solidFill>
                <a:latin typeface="Times New Roman" pitchFamily="18" charset="0"/>
              </a:rPr>
              <a:t>側板化粧材・</a:t>
            </a:r>
            <a:endParaRPr lang="en-US" altLang="ja-JP" sz="600" b="1" dirty="0">
              <a:solidFill>
                <a:srgbClr val="000000"/>
              </a:solidFill>
              <a:latin typeface="Times New Roman" pitchFamily="18" charset="0"/>
            </a:endParaRPr>
          </a:p>
          <a:p>
            <a:r>
              <a:rPr lang="ja-JP" altLang="en-US" sz="600" b="1" dirty="0">
                <a:solidFill>
                  <a:srgbClr val="000000"/>
                </a:solidFill>
                <a:latin typeface="Times New Roman" pitchFamily="18" charset="0"/>
              </a:rPr>
              <a:t>蹴込み板・</a:t>
            </a:r>
            <a:endParaRPr lang="en-US" altLang="ja-JP" sz="600" b="1" dirty="0">
              <a:solidFill>
                <a:srgbClr val="000000"/>
              </a:solidFill>
              <a:latin typeface="Times New Roman" pitchFamily="18" charset="0"/>
            </a:endParaRPr>
          </a:p>
          <a:p>
            <a:r>
              <a:rPr lang="ja-JP" altLang="en-US" sz="600" b="1" dirty="0">
                <a:solidFill>
                  <a:srgbClr val="000000"/>
                </a:solidFill>
                <a:latin typeface="Times New Roman" pitchFamily="18" charset="0"/>
              </a:rPr>
              <a:t>幅木のみ</a:t>
            </a:r>
            <a:endParaRPr lang="ja-JP" altLang="en-US" sz="600" b="1" dirty="0">
              <a:solidFill>
                <a:srgbClr val="000000"/>
              </a:solidFill>
            </a:endParaRPr>
          </a:p>
        </p:txBody>
      </p:sp>
      <p:grpSp>
        <p:nvGrpSpPr>
          <p:cNvPr id="1098" name="グループ化 1097">
            <a:extLst>
              <a:ext uri="{FF2B5EF4-FFF2-40B4-BE49-F238E27FC236}">
                <a16:creationId xmlns:a16="http://schemas.microsoft.com/office/drawing/2014/main" id="{F5D980A2-8B78-17E0-A7C3-7AA734B79FE6}"/>
              </a:ext>
            </a:extLst>
          </p:cNvPr>
          <p:cNvGrpSpPr/>
          <p:nvPr/>
        </p:nvGrpSpPr>
        <p:grpSpPr>
          <a:xfrm>
            <a:off x="8137928" y="4278645"/>
            <a:ext cx="613930" cy="261334"/>
            <a:chOff x="7498057" y="4322514"/>
            <a:chExt cx="613930" cy="261334"/>
          </a:xfrm>
        </p:grpSpPr>
        <p:pic>
          <p:nvPicPr>
            <p:cNvPr id="1095" name="図 1094">
              <a:extLst>
                <a:ext uri="{FF2B5EF4-FFF2-40B4-BE49-F238E27FC236}">
                  <a16:creationId xmlns:a16="http://schemas.microsoft.com/office/drawing/2014/main" id="{C51DB676-9614-DE4D-FA27-BEC2FE2112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98057" y="4322514"/>
              <a:ext cx="281696" cy="261334"/>
            </a:xfrm>
            <a:prstGeom prst="rect">
              <a:avLst/>
            </a:prstGeom>
          </p:spPr>
        </p:pic>
        <p:sp>
          <p:nvSpPr>
            <p:cNvPr id="1096" name="正方形/長方形 1095">
              <a:extLst>
                <a:ext uri="{FF2B5EF4-FFF2-40B4-BE49-F238E27FC236}">
                  <a16:creationId xmlns:a16="http://schemas.microsoft.com/office/drawing/2014/main" id="{C23D02EF-7893-C05C-4947-F2C614547C6D}"/>
                </a:ext>
              </a:extLst>
            </p:cNvPr>
            <p:cNvSpPr/>
            <p:nvPr/>
          </p:nvSpPr>
          <p:spPr>
            <a:xfrm>
              <a:off x="7804440" y="4378351"/>
              <a:ext cx="307547" cy="15388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ja-JP" altLang="en-US" sz="500" dirty="0">
                  <a:solidFill>
                    <a:srgbClr val="000000"/>
                  </a:solidFill>
                  <a:latin typeface="ＭＳ Ｐゴシック" pitchFamily="50" charset="-128"/>
                  <a:ea typeface="ＭＳ Ｐゴシック" pitchFamily="50" charset="-128"/>
                </a:rPr>
                <a:t>ホワイト</a:t>
              </a:r>
              <a:endParaRPr lang="en-US" altLang="ja-JP" sz="500" dirty="0">
                <a:solidFill>
                  <a:srgbClr val="000000"/>
                </a:solidFill>
                <a:latin typeface="ＭＳ Ｐゴシック" pitchFamily="50" charset="-128"/>
                <a:ea typeface="ＭＳ Ｐゴシック" pitchFamily="50" charset="-128"/>
              </a:endParaRPr>
            </a:p>
            <a:p>
              <a:r>
                <a:rPr lang="ja-JP" altLang="en-US" sz="500" dirty="0">
                  <a:solidFill>
                    <a:srgbClr val="000000"/>
                  </a:solidFill>
                  <a:latin typeface="ＭＳ Ｐゴシック" pitchFamily="50" charset="-128"/>
                  <a:ea typeface="ＭＳ Ｐゴシック" pitchFamily="50" charset="-128"/>
                </a:rPr>
                <a:t>アッシュ柄</a:t>
              </a:r>
            </a:p>
          </p:txBody>
        </p:sp>
      </p:grpSp>
      <p:grpSp>
        <p:nvGrpSpPr>
          <p:cNvPr id="1099" name="グループ化 1098">
            <a:extLst>
              <a:ext uri="{FF2B5EF4-FFF2-40B4-BE49-F238E27FC236}">
                <a16:creationId xmlns:a16="http://schemas.microsoft.com/office/drawing/2014/main" id="{B908BC0F-8116-16E8-1764-63DD513B7BDC}"/>
              </a:ext>
            </a:extLst>
          </p:cNvPr>
          <p:cNvGrpSpPr/>
          <p:nvPr/>
        </p:nvGrpSpPr>
        <p:grpSpPr>
          <a:xfrm>
            <a:off x="8865898" y="4277635"/>
            <a:ext cx="707402" cy="263294"/>
            <a:chOff x="8233672" y="4321504"/>
            <a:chExt cx="707402" cy="263294"/>
          </a:xfrm>
        </p:grpSpPr>
        <p:pic>
          <p:nvPicPr>
            <p:cNvPr id="1094" name="図 1093">
              <a:extLst>
                <a:ext uri="{FF2B5EF4-FFF2-40B4-BE49-F238E27FC236}">
                  <a16:creationId xmlns:a16="http://schemas.microsoft.com/office/drawing/2014/main" id="{5B773D86-F4FC-F630-5315-2EB4D79E64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33672" y="4321504"/>
              <a:ext cx="291477" cy="263294"/>
            </a:xfrm>
            <a:prstGeom prst="rect">
              <a:avLst/>
            </a:prstGeom>
            <a:ln w="3175">
              <a:solidFill>
                <a:schemeClr val="bg1">
                  <a:lumMod val="75000"/>
                </a:schemeClr>
              </a:solidFill>
            </a:ln>
          </p:spPr>
        </p:pic>
        <p:sp>
          <p:nvSpPr>
            <p:cNvPr id="1097" name="正方形/長方形 1096">
              <a:extLst>
                <a:ext uri="{FF2B5EF4-FFF2-40B4-BE49-F238E27FC236}">
                  <a16:creationId xmlns:a16="http://schemas.microsoft.com/office/drawing/2014/main" id="{C53DE4EC-4B0C-22FA-8317-FEBD36B3C90F}"/>
                </a:ext>
              </a:extLst>
            </p:cNvPr>
            <p:cNvSpPr/>
            <p:nvPr/>
          </p:nvSpPr>
          <p:spPr>
            <a:xfrm>
              <a:off x="8549836" y="4378351"/>
              <a:ext cx="391238" cy="15388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ja-JP" altLang="en-US" sz="500" dirty="0" err="1">
                  <a:solidFill>
                    <a:srgbClr val="000000"/>
                  </a:solidFill>
                  <a:latin typeface="ＭＳ Ｐゴシック" pitchFamily="50" charset="-128"/>
                  <a:ea typeface="ＭＳ Ｐゴシック" pitchFamily="50" charset="-128"/>
                </a:rPr>
                <a:t>しっ</a:t>
              </a:r>
              <a:r>
                <a:rPr lang="ja-JP" altLang="en-US" sz="500" dirty="0">
                  <a:solidFill>
                    <a:srgbClr val="000000"/>
                  </a:solidFill>
                  <a:latin typeface="ＭＳ Ｐゴシック" pitchFamily="50" charset="-128"/>
                  <a:ea typeface="ＭＳ Ｐゴシック" pitchFamily="50" charset="-128"/>
                </a:rPr>
                <a:t>くい</a:t>
              </a:r>
              <a:endParaRPr lang="en-US" altLang="ja-JP" sz="500" dirty="0">
                <a:solidFill>
                  <a:srgbClr val="000000"/>
                </a:solidFill>
                <a:latin typeface="ＭＳ Ｐゴシック" pitchFamily="50" charset="-128"/>
                <a:ea typeface="ＭＳ Ｐゴシック" pitchFamily="50" charset="-128"/>
              </a:endParaRPr>
            </a:p>
            <a:p>
              <a:r>
                <a:rPr lang="ja-JP" altLang="en-US" sz="500" dirty="0">
                  <a:solidFill>
                    <a:srgbClr val="000000"/>
                  </a:solidFill>
                  <a:latin typeface="ＭＳ Ｐゴシック" pitchFamily="50" charset="-128"/>
                  <a:ea typeface="ＭＳ Ｐゴシック" pitchFamily="50" charset="-128"/>
                </a:rPr>
                <a:t>ホワイト柄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759686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1747677" y="119092"/>
            <a:ext cx="6542088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ja-JP" altLang="en-US" sz="1100" b="1" dirty="0">
                <a:solidFill>
                  <a:prstClr val="white"/>
                </a:solidFill>
                <a:latin typeface="ＭＳ Ｐゴシック" charset="-128"/>
              </a:rPr>
              <a:t>階段　リフォーム上貼りタイプ</a:t>
            </a:r>
          </a:p>
        </p:txBody>
      </p:sp>
      <p:sp>
        <p:nvSpPr>
          <p:cNvPr id="14" name="Rectangle 14"/>
          <p:cNvSpPr>
            <a:spLocks noChangeArrowheads="1"/>
          </p:cNvSpPr>
          <p:nvPr/>
        </p:nvSpPr>
        <p:spPr bwMode="auto">
          <a:xfrm>
            <a:off x="3105208" y="4529060"/>
            <a:ext cx="1763713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500" dirty="0">
                <a:solidFill>
                  <a:schemeClr val="bg1"/>
                </a:solidFill>
                <a:latin typeface="ＭＳ Ｐゴシック" pitchFamily="50" charset="-128"/>
              </a:rPr>
              <a:t>※</a:t>
            </a:r>
            <a:r>
              <a:rPr lang="ja-JP" altLang="en-US" sz="500" dirty="0">
                <a:solidFill>
                  <a:schemeClr val="bg1"/>
                </a:solidFill>
                <a:latin typeface="ＭＳ Ｐゴシック" pitchFamily="50" charset="-128"/>
              </a:rPr>
              <a:t>イメージ写真のため、実際の仕様とは異なる場合がございます。</a:t>
            </a:r>
            <a:endParaRPr lang="ja-JP" altLang="en-US" sz="500" dirty="0">
              <a:solidFill>
                <a:schemeClr val="bg1"/>
              </a:solidFill>
              <a:latin typeface="Times New Roman"/>
            </a:endParaRPr>
          </a:p>
        </p:txBody>
      </p:sp>
      <p:grpSp>
        <p:nvGrpSpPr>
          <p:cNvPr id="38" name="グループ化 37"/>
          <p:cNvGrpSpPr/>
          <p:nvPr/>
        </p:nvGrpSpPr>
        <p:grpSpPr>
          <a:xfrm>
            <a:off x="158749" y="4726675"/>
            <a:ext cx="4773600" cy="1944000"/>
            <a:chOff x="158749" y="4726675"/>
            <a:chExt cx="4773600" cy="1944000"/>
          </a:xfrm>
        </p:grpSpPr>
        <p:sp>
          <p:nvSpPr>
            <p:cNvPr id="39" name="Rectangle 14"/>
            <p:cNvSpPr>
              <a:spLocks noChangeArrowheads="1"/>
            </p:cNvSpPr>
            <p:nvPr/>
          </p:nvSpPr>
          <p:spPr bwMode="auto">
            <a:xfrm>
              <a:off x="158749" y="4726675"/>
              <a:ext cx="4773600" cy="1944000"/>
            </a:xfrm>
            <a:prstGeom prst="rect">
              <a:avLst/>
            </a:prstGeom>
            <a:solidFill>
              <a:srgbClr val="FFFFE7"/>
            </a:solidFill>
            <a:ln w="6350">
              <a:solidFill>
                <a:srgbClr val="FFFFE7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ja-JP" altLang="en-US" sz="1200" dirty="0">
                <a:solidFill>
                  <a:srgbClr val="009999"/>
                </a:solidFill>
              </a:endParaRPr>
            </a:p>
          </p:txBody>
        </p:sp>
        <p:sp>
          <p:nvSpPr>
            <p:cNvPr id="42" name="正方形/長方形 41"/>
            <p:cNvSpPr/>
            <p:nvPr/>
          </p:nvSpPr>
          <p:spPr>
            <a:xfrm>
              <a:off x="162108" y="4805219"/>
              <a:ext cx="4770241" cy="184666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ja-JP" altLang="en-US" sz="1200" b="1" dirty="0">
                  <a:solidFill>
                    <a:srgbClr val="953735"/>
                  </a:solidFill>
                </a:rPr>
                <a:t>施工は上から貼り重ねるだけ　スムーズなリフォームを実現します</a:t>
              </a:r>
            </a:p>
          </p:txBody>
        </p:sp>
      </p:grpSp>
      <p:sp>
        <p:nvSpPr>
          <p:cNvPr id="111" name="タイトル 110"/>
          <p:cNvSpPr>
            <a:spLocks noGrp="1"/>
          </p:cNvSpPr>
          <p:nvPr>
            <p:ph type="title" idx="4294967295"/>
          </p:nvPr>
        </p:nvSpPr>
        <p:spPr>
          <a:xfrm>
            <a:off x="-24614" y="-403855"/>
            <a:ext cx="1548821" cy="307777"/>
          </a:xfrm>
        </p:spPr>
        <p:txBody>
          <a:bodyPr wrap="none">
            <a:spAutoFit/>
          </a:bodyPr>
          <a:lstStyle/>
          <a:p>
            <a:r>
              <a:rPr kumimoji="1" lang="ja-JP" altLang="en-US" sz="1400" dirty="0"/>
              <a:t>スタンダードタイプ＋ストロング手すり</a:t>
            </a:r>
          </a:p>
        </p:txBody>
      </p:sp>
      <p:grpSp>
        <p:nvGrpSpPr>
          <p:cNvPr id="110" name="グループ化 109">
            <a:extLst>
              <a:ext uri="{FF2B5EF4-FFF2-40B4-BE49-F238E27FC236}">
                <a16:creationId xmlns:a16="http://schemas.microsoft.com/office/drawing/2014/main" id="{53519FCA-BB34-E6EC-88CF-4259EC4B8662}"/>
              </a:ext>
            </a:extLst>
          </p:cNvPr>
          <p:cNvGrpSpPr/>
          <p:nvPr/>
        </p:nvGrpSpPr>
        <p:grpSpPr>
          <a:xfrm>
            <a:off x="5001250" y="4726675"/>
            <a:ext cx="4773600" cy="1944000"/>
            <a:chOff x="4976862" y="4726675"/>
            <a:chExt cx="4773600" cy="1944000"/>
          </a:xfrm>
        </p:grpSpPr>
        <p:sp>
          <p:nvSpPr>
            <p:cNvPr id="333" name="Rectangle 14"/>
            <p:cNvSpPr>
              <a:spLocks noChangeArrowheads="1"/>
            </p:cNvSpPr>
            <p:nvPr/>
          </p:nvSpPr>
          <p:spPr bwMode="auto">
            <a:xfrm>
              <a:off x="4976862" y="4726675"/>
              <a:ext cx="4773600" cy="1944000"/>
            </a:xfrm>
            <a:prstGeom prst="rect">
              <a:avLst/>
            </a:prstGeom>
            <a:noFill/>
            <a:ln w="6350">
              <a:solidFill>
                <a:srgbClr val="4D4D4D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AEAEA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ja-JP" altLang="en-US" sz="1200" dirty="0">
                <a:solidFill>
                  <a:prstClr val="black"/>
                </a:solidFill>
              </a:endParaRPr>
            </a:p>
          </p:txBody>
        </p:sp>
        <p:sp>
          <p:nvSpPr>
            <p:cNvPr id="334" name="Rectangle 24"/>
            <p:cNvSpPr>
              <a:spLocks noChangeArrowheads="1"/>
            </p:cNvSpPr>
            <p:nvPr/>
          </p:nvSpPr>
          <p:spPr bwMode="auto">
            <a:xfrm>
              <a:off x="4976862" y="4726677"/>
              <a:ext cx="4773600" cy="126767"/>
            </a:xfrm>
            <a:prstGeom prst="rect">
              <a:avLst/>
            </a:prstGeom>
            <a:solidFill>
              <a:srgbClr val="4D4D4D"/>
            </a:solidFill>
            <a:ln w="6350">
              <a:solidFill>
                <a:srgbClr val="4D4D4D"/>
              </a:solidFill>
              <a:miter lim="800000"/>
              <a:headEnd/>
              <a:tailEnd/>
            </a:ln>
            <a:effectLst/>
          </p:spPr>
          <p:txBody>
            <a:bodyPr wrap="none" tIns="0" rIns="0" bIns="0" anchor="ctr"/>
            <a:lstStyle/>
            <a:p>
              <a:r>
                <a:rPr lang="ja-JP" altLang="en-US" sz="800" dirty="0">
                  <a:solidFill>
                    <a:prstClr val="white"/>
                  </a:solidFill>
                  <a:latin typeface="ＭＳ Ｐゴシック"/>
                </a:rPr>
                <a:t>連続手すり　１５００</a:t>
              </a:r>
              <a:r>
                <a:rPr lang="en-US" altLang="ja-JP" sz="800" dirty="0">
                  <a:solidFill>
                    <a:prstClr val="white"/>
                  </a:solidFill>
                  <a:latin typeface="ＭＳ Ｐゴシック"/>
                </a:rPr>
                <a:t>mm</a:t>
              </a:r>
              <a:r>
                <a:rPr lang="ja-JP" altLang="en-US" sz="800" dirty="0">
                  <a:solidFill>
                    <a:prstClr val="white"/>
                  </a:solidFill>
                  <a:latin typeface="ＭＳ Ｐゴシック"/>
                </a:rPr>
                <a:t>ピッチタイプ　ストロング</a:t>
              </a:r>
              <a:endParaRPr lang="en-US" altLang="ja-JP" sz="800" dirty="0">
                <a:solidFill>
                  <a:prstClr val="white"/>
                </a:solidFill>
                <a:latin typeface="ＭＳ Ｐゴシック"/>
              </a:endParaRPr>
            </a:p>
          </p:txBody>
        </p:sp>
        <p:pic>
          <p:nvPicPr>
            <p:cNvPr id="335" name="Picture 83" descr="http://www2.panasonic.biz/es/sumai/gazou/bicon/AC141AHAHCm1-PA0050019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050851" y="4933886"/>
              <a:ext cx="766636" cy="16419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6" name="Picture 85" descr="http://www2.panasonic.biz/es/sumai/gazou/bicon/CA141AHST-PA0053023_0002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882998" y="4933886"/>
              <a:ext cx="764293" cy="6557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7" name="Picture 86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876364" y="5784117"/>
              <a:ext cx="766889" cy="7870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8" name="正方形/長方形 337"/>
            <p:cNvSpPr/>
            <p:nvPr/>
          </p:nvSpPr>
          <p:spPr>
            <a:xfrm>
              <a:off x="6704414" y="4933886"/>
              <a:ext cx="608098" cy="64633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ja-JP" altLang="en-US" sz="600" dirty="0">
                  <a:solidFill>
                    <a:prstClr val="black"/>
                  </a:solidFill>
                  <a:latin typeface="ＭＳ Ｐゴシック"/>
                </a:rPr>
                <a:t>滑り性にも</a:t>
              </a:r>
              <a:endParaRPr lang="en-US" altLang="ja-JP" sz="600" dirty="0">
                <a:solidFill>
                  <a:prstClr val="black"/>
                </a:solidFill>
                <a:latin typeface="ＭＳ Ｐゴシック"/>
              </a:endParaRPr>
            </a:p>
            <a:p>
              <a:r>
                <a:rPr lang="ja-JP" altLang="en-US" sz="600" dirty="0">
                  <a:solidFill>
                    <a:prstClr val="black"/>
                  </a:solidFill>
                  <a:latin typeface="ＭＳ Ｐゴシック"/>
                </a:rPr>
                <a:t>考慮した</a:t>
              </a:r>
              <a:endParaRPr lang="en-US" altLang="ja-JP" sz="600" dirty="0">
                <a:solidFill>
                  <a:prstClr val="black"/>
                </a:solidFill>
                <a:latin typeface="ＭＳ Ｐゴシック"/>
              </a:endParaRPr>
            </a:p>
            <a:p>
              <a:r>
                <a:rPr lang="ja-JP" altLang="en-US" sz="600" dirty="0">
                  <a:solidFill>
                    <a:prstClr val="black"/>
                  </a:solidFill>
                  <a:latin typeface="ＭＳ Ｐゴシック"/>
                </a:rPr>
                <a:t>シート仕上げ。</a:t>
              </a:r>
              <a:endParaRPr lang="en-US" altLang="ja-JP" sz="600" dirty="0">
                <a:solidFill>
                  <a:prstClr val="black"/>
                </a:solidFill>
                <a:latin typeface="ＭＳ Ｐゴシック"/>
              </a:endParaRPr>
            </a:p>
            <a:p>
              <a:r>
                <a:rPr lang="ja-JP" altLang="en-US" sz="600" dirty="0">
                  <a:solidFill>
                    <a:prstClr val="black"/>
                  </a:solidFill>
                  <a:latin typeface="ＭＳ Ｐゴシック"/>
                </a:rPr>
                <a:t>耐汚染性にも</a:t>
              </a:r>
              <a:endParaRPr lang="en-US" altLang="ja-JP" sz="600" dirty="0">
                <a:solidFill>
                  <a:prstClr val="black"/>
                </a:solidFill>
                <a:latin typeface="ＭＳ Ｐゴシック"/>
              </a:endParaRPr>
            </a:p>
            <a:p>
              <a:r>
                <a:rPr lang="ja-JP" altLang="en-US" sz="600" dirty="0">
                  <a:solidFill>
                    <a:prstClr val="black"/>
                  </a:solidFill>
                  <a:latin typeface="ＭＳ Ｐゴシック"/>
                </a:rPr>
                <a:t>すぐれているので</a:t>
              </a:r>
              <a:endParaRPr lang="en-US" altLang="ja-JP" sz="600" dirty="0">
                <a:solidFill>
                  <a:prstClr val="black"/>
                </a:solidFill>
                <a:latin typeface="ＭＳ Ｐゴシック"/>
              </a:endParaRPr>
            </a:p>
            <a:p>
              <a:r>
                <a:rPr lang="ja-JP" altLang="en-US" sz="600" dirty="0">
                  <a:solidFill>
                    <a:prstClr val="black"/>
                  </a:solidFill>
                  <a:latin typeface="ＭＳ Ｐゴシック"/>
                </a:rPr>
                <a:t>お手入れが</a:t>
              </a:r>
              <a:endParaRPr lang="en-US" altLang="ja-JP" sz="600" dirty="0">
                <a:solidFill>
                  <a:prstClr val="black"/>
                </a:solidFill>
                <a:latin typeface="ＭＳ Ｐゴシック"/>
              </a:endParaRPr>
            </a:p>
            <a:p>
              <a:r>
                <a:rPr lang="ja-JP" altLang="en-US" sz="600" dirty="0">
                  <a:solidFill>
                    <a:prstClr val="black"/>
                  </a:solidFill>
                  <a:latin typeface="ＭＳ Ｐゴシック"/>
                </a:rPr>
                <a:t>ラクにできます。</a:t>
              </a:r>
            </a:p>
          </p:txBody>
        </p:sp>
        <p:pic>
          <p:nvPicPr>
            <p:cNvPr id="339" name="Picture 2" descr="365日おそうじラクラク宣言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52734" y="5315841"/>
              <a:ext cx="294557" cy="2647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0" name="正方形/長方形 339"/>
            <p:cNvSpPr/>
            <p:nvPr/>
          </p:nvSpPr>
          <p:spPr>
            <a:xfrm>
              <a:off x="6704414" y="5784117"/>
              <a:ext cx="593640" cy="55399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ja-JP" altLang="en-US" sz="600" dirty="0">
                  <a:solidFill>
                    <a:prstClr val="black"/>
                  </a:solidFill>
                  <a:latin typeface="ＭＳ Ｐゴシック"/>
                </a:rPr>
                <a:t>丸棒手すりは</a:t>
              </a:r>
              <a:endParaRPr lang="en-US" altLang="ja-JP" sz="600" dirty="0">
                <a:solidFill>
                  <a:prstClr val="black"/>
                </a:solidFill>
                <a:latin typeface="ＭＳ Ｐゴシック"/>
              </a:endParaRPr>
            </a:p>
            <a:p>
              <a:r>
                <a:rPr lang="ja-JP" altLang="en-US" sz="600" dirty="0">
                  <a:solidFill>
                    <a:prstClr val="black"/>
                  </a:solidFill>
                  <a:latin typeface="ＭＳ Ｐゴシック"/>
                </a:rPr>
                <a:t>高強度のアルミを採用。ブラケットの取り付け間隔は</a:t>
              </a:r>
              <a:endParaRPr lang="en-US" altLang="ja-JP" sz="600" dirty="0">
                <a:solidFill>
                  <a:prstClr val="black"/>
                </a:solidFill>
                <a:latin typeface="ＭＳ Ｐゴシック"/>
              </a:endParaRPr>
            </a:p>
            <a:p>
              <a:r>
                <a:rPr lang="ja-JP" altLang="en-US" sz="600" dirty="0">
                  <a:solidFill>
                    <a:prstClr val="black"/>
                  </a:solidFill>
                  <a:latin typeface="ＭＳ Ｐゴシック"/>
                </a:rPr>
                <a:t>最長</a:t>
              </a:r>
              <a:r>
                <a:rPr lang="en-US" altLang="ja-JP" sz="600" dirty="0">
                  <a:solidFill>
                    <a:prstClr val="black"/>
                  </a:solidFill>
                  <a:latin typeface="ＭＳ Ｐゴシック"/>
                </a:rPr>
                <a:t>1500㎜</a:t>
              </a:r>
              <a:r>
                <a:rPr lang="ja-JP" altLang="en-US" sz="600" dirty="0">
                  <a:solidFill>
                    <a:prstClr val="black"/>
                  </a:solidFill>
                  <a:latin typeface="ＭＳ Ｐゴシック"/>
                </a:rPr>
                <a:t>まで</a:t>
              </a:r>
              <a:endParaRPr lang="en-US" altLang="ja-JP" sz="600" dirty="0">
                <a:solidFill>
                  <a:prstClr val="black"/>
                </a:solidFill>
                <a:latin typeface="ＭＳ Ｐゴシック"/>
              </a:endParaRPr>
            </a:p>
            <a:p>
              <a:r>
                <a:rPr lang="ja-JP" altLang="en-US" sz="600" dirty="0">
                  <a:solidFill>
                    <a:prstClr val="black"/>
                  </a:solidFill>
                  <a:latin typeface="ＭＳ Ｐゴシック"/>
                </a:rPr>
                <a:t>可能。</a:t>
              </a:r>
              <a:endParaRPr lang="en-US" altLang="ja-JP" sz="600" dirty="0">
                <a:solidFill>
                  <a:prstClr val="black"/>
                </a:solidFill>
                <a:latin typeface="ＭＳ Ｐゴシック"/>
              </a:endParaRPr>
            </a:p>
          </p:txBody>
        </p:sp>
        <p:sp>
          <p:nvSpPr>
            <p:cNvPr id="341" name="Text Box 49"/>
            <p:cNvSpPr txBox="1">
              <a:spLocks noChangeArrowheads="1"/>
            </p:cNvSpPr>
            <p:nvPr/>
          </p:nvSpPr>
          <p:spPr bwMode="auto">
            <a:xfrm>
              <a:off x="5120253" y="6480338"/>
              <a:ext cx="679698" cy="769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ja-JP" sz="500" dirty="0">
                  <a:solidFill>
                    <a:srgbClr val="FFFFFF"/>
                  </a:solidFill>
                  <a:latin typeface="+mn-ea"/>
                </a:rPr>
                <a:t>※</a:t>
              </a:r>
              <a:r>
                <a:rPr lang="ja-JP" altLang="en-US" sz="500" dirty="0">
                  <a:solidFill>
                    <a:srgbClr val="FFFFFF"/>
                  </a:solidFill>
                  <a:latin typeface="+mn-ea"/>
                </a:rPr>
                <a:t>イメージ写真</a:t>
              </a:r>
            </a:p>
          </p:txBody>
        </p:sp>
        <p:grpSp>
          <p:nvGrpSpPr>
            <p:cNvPr id="342" name="グループ化 341"/>
            <p:cNvGrpSpPr/>
            <p:nvPr/>
          </p:nvGrpSpPr>
          <p:grpSpPr>
            <a:xfrm>
              <a:off x="9227028" y="5098122"/>
              <a:ext cx="449019" cy="1481679"/>
              <a:chOff x="9203462" y="1018480"/>
              <a:chExt cx="449019" cy="1481679"/>
            </a:xfrm>
          </p:grpSpPr>
          <p:pic>
            <p:nvPicPr>
              <p:cNvPr id="365" name="Picture 67" descr="http://www2.panasonic.biz/es/sumai/gazou/bicon/CA141AHST-PA0053019.jpg"/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9206205" y="1018480"/>
                <a:ext cx="423999" cy="36081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6" name="Picture 69" descr="http://www2.panasonic.biz/es/sumai/gazou/bicon/CA141AHST-PA0053020.jpg"/>
              <p:cNvPicPr>
                <a:picLocks noChangeAspect="1" noChangeArrowheads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9203462" y="2054492"/>
                <a:ext cx="423999" cy="37217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7" name="Picture 71" descr="http://www2.panasonic.biz/es/sumai/gazou/bicon/CA141AHST-PA0053021.jpg"/>
              <p:cNvPicPr>
                <a:picLocks noChangeAspect="1" noChangeArrowheads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9206205" y="1530364"/>
                <a:ext cx="423998" cy="37305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68" name="Text Box 20"/>
              <p:cNvSpPr txBox="1">
                <a:spLocks noChangeArrowheads="1"/>
              </p:cNvSpPr>
              <p:nvPr/>
            </p:nvSpPr>
            <p:spPr bwMode="auto">
              <a:xfrm>
                <a:off x="9206205" y="1390329"/>
                <a:ext cx="446276" cy="769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>
                <a:defPPr>
                  <a:defRPr lang="ja-JP"/>
                </a:defPPr>
                <a:lvl1pPr lvl="0" defTabSz="947738" fontAlgn="base">
                  <a:spcBef>
                    <a:spcPct val="0"/>
                  </a:spcBef>
                  <a:spcAft>
                    <a:spcPct val="0"/>
                  </a:spcAft>
                  <a:defRPr sz="500" spc="-40">
                    <a:latin typeface="Arial" charset="0"/>
                    <a:ea typeface="ＭＳ Ｐゴシック" charset="-128"/>
                  </a:defRPr>
                </a:lvl1pPr>
                <a:lvl2pPr marL="742950" indent="-285750" defTabSz="947738" eaLnBrk="0" hangingPunct="0">
                  <a:defRPr sz="600">
                    <a:latin typeface="Arial" charset="0"/>
                    <a:ea typeface="ＭＳ Ｐゴシック" charset="-128"/>
                  </a:defRPr>
                </a:lvl2pPr>
                <a:lvl3pPr marL="1143000" indent="-228600" defTabSz="947738" eaLnBrk="0" hangingPunct="0">
                  <a:defRPr sz="600">
                    <a:latin typeface="Arial" charset="0"/>
                    <a:ea typeface="ＭＳ Ｐゴシック" charset="-128"/>
                  </a:defRPr>
                </a:lvl3pPr>
                <a:lvl4pPr marL="1600200" indent="-228600" defTabSz="947738" eaLnBrk="0" hangingPunct="0">
                  <a:defRPr sz="600">
                    <a:latin typeface="Arial" charset="0"/>
                    <a:ea typeface="ＭＳ Ｐゴシック" charset="-128"/>
                  </a:defRPr>
                </a:lvl4pPr>
                <a:lvl5pPr marL="2057400" indent="-228600" defTabSz="947738" eaLnBrk="0" hangingPunct="0">
                  <a:defRPr sz="600">
                    <a:latin typeface="Arial" charset="0"/>
                    <a:ea typeface="ＭＳ Ｐゴシック" charset="-128"/>
                  </a:defRPr>
                </a:lvl5pPr>
                <a:lvl6pPr marL="2514600" indent="-228600" defTabSz="947738" eaLnBrk="0" fontAlgn="base" hangingPunct="0">
                  <a:spcBef>
                    <a:spcPct val="0"/>
                  </a:spcBef>
                  <a:spcAft>
                    <a:spcPct val="0"/>
                  </a:spcAft>
                  <a:defRPr sz="600">
                    <a:latin typeface="Arial" charset="0"/>
                    <a:ea typeface="ＭＳ Ｐゴシック" charset="-128"/>
                  </a:defRPr>
                </a:lvl6pPr>
                <a:lvl7pPr marL="2971800" indent="-228600" defTabSz="947738" eaLnBrk="0" fontAlgn="base" hangingPunct="0">
                  <a:spcBef>
                    <a:spcPct val="0"/>
                  </a:spcBef>
                  <a:spcAft>
                    <a:spcPct val="0"/>
                  </a:spcAft>
                  <a:defRPr sz="600">
                    <a:latin typeface="Arial" charset="0"/>
                    <a:ea typeface="ＭＳ Ｐゴシック" charset="-128"/>
                  </a:defRPr>
                </a:lvl7pPr>
                <a:lvl8pPr marL="3429000" indent="-228600" defTabSz="947738" eaLnBrk="0" fontAlgn="base" hangingPunct="0">
                  <a:spcBef>
                    <a:spcPct val="0"/>
                  </a:spcBef>
                  <a:spcAft>
                    <a:spcPct val="0"/>
                  </a:spcAft>
                  <a:defRPr sz="600">
                    <a:latin typeface="Arial" charset="0"/>
                    <a:ea typeface="ＭＳ Ｐゴシック" charset="-128"/>
                  </a:defRPr>
                </a:lvl8pPr>
                <a:lvl9pPr marL="3886200" indent="-228600" defTabSz="947738" eaLnBrk="0" fontAlgn="base" hangingPunct="0">
                  <a:spcBef>
                    <a:spcPct val="0"/>
                  </a:spcBef>
                  <a:spcAft>
                    <a:spcPct val="0"/>
                  </a:spcAft>
                  <a:defRPr sz="600">
                    <a:latin typeface="Arial" charset="0"/>
                    <a:ea typeface="ＭＳ Ｐゴシック" charset="-128"/>
                  </a:defRPr>
                </a:lvl9pPr>
              </a:lstStyle>
              <a:p>
                <a:r>
                  <a:rPr lang="ja-JP" altLang="en-US" dirty="0"/>
                  <a:t>サテンシルバー色</a:t>
                </a:r>
              </a:p>
            </p:txBody>
          </p:sp>
          <p:sp>
            <p:nvSpPr>
              <p:cNvPr id="369" name="Text Box 20"/>
              <p:cNvSpPr txBox="1">
                <a:spLocks noChangeArrowheads="1"/>
              </p:cNvSpPr>
              <p:nvPr/>
            </p:nvSpPr>
            <p:spPr bwMode="auto">
              <a:xfrm>
                <a:off x="9211597" y="1908245"/>
                <a:ext cx="380417" cy="769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947738" eaLnBrk="0" hangingPunct="0"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defTabSz="947738" eaLnBrk="0" hangingPunct="0"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defTabSz="947738" eaLnBrk="0" hangingPunct="0"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defTabSz="947738" eaLnBrk="0" hangingPunct="0"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defTabSz="947738" eaLnBrk="0" hangingPunct="0"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defTabSz="947738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defTabSz="947738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defTabSz="947738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defTabSz="947738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ja-JP" altLang="en-US" sz="500" kern="0" dirty="0">
                    <a:solidFill>
                      <a:srgbClr val="000000"/>
                    </a:solidFill>
                    <a:latin typeface="ＭＳ Ｐゴシック" charset="-128"/>
                  </a:rPr>
                  <a:t>オフブラック色</a:t>
                </a:r>
              </a:p>
            </p:txBody>
          </p:sp>
          <p:sp>
            <p:nvSpPr>
              <p:cNvPr id="370" name="Text Box 20"/>
              <p:cNvSpPr txBox="1">
                <a:spLocks noChangeArrowheads="1"/>
              </p:cNvSpPr>
              <p:nvPr/>
            </p:nvSpPr>
            <p:spPr bwMode="auto">
              <a:xfrm>
                <a:off x="9211597" y="2423215"/>
                <a:ext cx="279294" cy="769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947738" eaLnBrk="0" hangingPunct="0"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defTabSz="947738" eaLnBrk="0" hangingPunct="0"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defTabSz="947738" eaLnBrk="0" hangingPunct="0"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defTabSz="947738" eaLnBrk="0" hangingPunct="0"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defTabSz="947738" eaLnBrk="0" hangingPunct="0"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defTabSz="947738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defTabSz="947738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defTabSz="947738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defTabSz="947738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ja-JP" altLang="en-US" sz="500" kern="0" dirty="0">
                    <a:solidFill>
                      <a:srgbClr val="000000"/>
                    </a:solidFill>
                    <a:latin typeface="ＭＳ Ｐゴシック" charset="-128"/>
                  </a:rPr>
                  <a:t>ホワイト色</a:t>
                </a:r>
              </a:p>
            </p:txBody>
          </p:sp>
        </p:grpSp>
        <p:grpSp>
          <p:nvGrpSpPr>
            <p:cNvPr id="126" name="グループ化 125"/>
            <p:cNvGrpSpPr/>
            <p:nvPr/>
          </p:nvGrpSpPr>
          <p:grpSpPr>
            <a:xfrm>
              <a:off x="7396163" y="5047959"/>
              <a:ext cx="1752413" cy="1164657"/>
              <a:chOff x="7361178" y="946078"/>
              <a:chExt cx="1752413" cy="1164657"/>
            </a:xfrm>
          </p:grpSpPr>
          <p:pic>
            <p:nvPicPr>
              <p:cNvPr id="127" name="図 126"/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2"/>
              <a:stretch/>
            </p:blipFill>
            <p:spPr>
              <a:xfrm>
                <a:off x="7361346" y="946078"/>
                <a:ext cx="506981" cy="320400"/>
              </a:xfrm>
              <a:prstGeom prst="rect">
                <a:avLst/>
              </a:prstGeom>
            </p:spPr>
          </p:pic>
          <p:pic>
            <p:nvPicPr>
              <p:cNvPr id="128" name="Picture 2" descr="http://www2.panasonic.biz/es/sumai/gazou/bicon/CA152AHST-PA0050001.jpg"/>
              <p:cNvPicPr>
                <a:picLocks noChangeAspect="1" noChangeArrowheads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8588114" y="1727218"/>
                <a:ext cx="513991" cy="28665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9" name="Picture 43" descr="http://www2.panasonic.biz/es/sumai/gazou/bicon/CA141AHST-PA0053002.jpg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8583897" y="983084"/>
                <a:ext cx="513991" cy="2833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0" name="Picture 45" descr="http://www2.panasonic.biz/es/sumai/gazou/bicon/CA141AHST-PA0053001.jpg"/>
              <p:cNvPicPr>
                <a:picLocks noChangeAspect="1" noChangeArrowheads="1"/>
              </p:cNvPicPr>
              <p:nvPr/>
            </p:nvPicPr>
            <p:blipFill rotWithShape="1"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7361346" y="1359864"/>
                <a:ext cx="513991" cy="28683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1" name="Picture 51" descr="http://www2.panasonic.biz/es/sumai/gazou/bicon/CA141AHST-PA0053004.jpg"/>
              <p:cNvPicPr>
                <a:picLocks noChangeAspect="1" noChangeArrowheads="1"/>
              </p:cNvPicPr>
              <p:nvPr/>
            </p:nvPicPr>
            <p:blipFill rotWithShape="1"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7361178" y="1734875"/>
                <a:ext cx="513991" cy="28511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2" name="Picture 53" descr="http://www2.panasonic.biz/es/sumai/gazou/bicon/CA141AHST-PA0053005.jpg"/>
              <p:cNvPicPr>
                <a:picLocks noChangeAspect="1" noChangeArrowheads="1"/>
              </p:cNvPicPr>
              <p:nvPr/>
            </p:nvPicPr>
            <p:blipFill rotWithShape="1"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7980403" y="1734875"/>
                <a:ext cx="513991" cy="28511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33" name="Text Box 20"/>
              <p:cNvSpPr txBox="1">
                <a:spLocks noChangeArrowheads="1"/>
              </p:cNvSpPr>
              <p:nvPr/>
            </p:nvSpPr>
            <p:spPr bwMode="auto">
              <a:xfrm>
                <a:off x="7361178" y="2033791"/>
                <a:ext cx="262892" cy="769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947738" eaLnBrk="0" hangingPunct="0"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defTabSz="947738" eaLnBrk="0" hangingPunct="0"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defTabSz="947738" eaLnBrk="0" hangingPunct="0"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defTabSz="947738" eaLnBrk="0" hangingPunct="0"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defTabSz="947738" eaLnBrk="0" hangingPunct="0"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defTabSz="947738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defTabSz="947738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defTabSz="947738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defTabSz="947738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lvl="0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ja-JP" altLang="en-US" sz="500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メープル柄</a:t>
                </a:r>
                <a:endParaRPr kumimoji="1" lang="ja-JP" altLang="en-US" sz="5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134" name="Text Box 20"/>
              <p:cNvSpPr txBox="1">
                <a:spLocks noChangeArrowheads="1"/>
              </p:cNvSpPr>
              <p:nvPr/>
            </p:nvSpPr>
            <p:spPr bwMode="auto">
              <a:xfrm>
                <a:off x="7361346" y="1282861"/>
                <a:ext cx="331822" cy="769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947738" eaLnBrk="0" hangingPunct="0"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defTabSz="947738" eaLnBrk="0" hangingPunct="0"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defTabSz="947738" eaLnBrk="0" hangingPunct="0"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defTabSz="947738" eaLnBrk="0" hangingPunct="0"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defTabSz="947738" eaLnBrk="0" hangingPunct="0"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defTabSz="947738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defTabSz="947738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defTabSz="947738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defTabSz="947738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lvl="0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ja-JP" altLang="en-US" sz="500" dirty="0">
                    <a:solidFill>
                      <a:prstClr val="black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オフブラック</a:t>
                </a:r>
                <a:r>
                  <a:rPr lang="ja-JP" altLang="en-US" sz="500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柄</a:t>
                </a:r>
                <a:endParaRPr kumimoji="1" lang="ja-JP" altLang="en-US" sz="5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135" name="Text Box 20"/>
              <p:cNvSpPr txBox="1">
                <a:spLocks noChangeArrowheads="1"/>
              </p:cNvSpPr>
              <p:nvPr/>
            </p:nvSpPr>
            <p:spPr bwMode="auto">
              <a:xfrm>
                <a:off x="7980403" y="2033791"/>
                <a:ext cx="403957" cy="769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947738" eaLnBrk="0" hangingPunct="0"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defTabSz="947738" eaLnBrk="0" hangingPunct="0"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defTabSz="947738" eaLnBrk="0" hangingPunct="0"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defTabSz="947738" eaLnBrk="0" hangingPunct="0"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defTabSz="947738" eaLnBrk="0" hangingPunct="0"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defTabSz="947738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defTabSz="947738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defTabSz="947738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defTabSz="947738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lvl="0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ja-JP" altLang="en-US" sz="500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ホワイトオーク柄</a:t>
                </a:r>
                <a:endParaRPr kumimoji="1" lang="ja-JP" altLang="en-US" sz="5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136" name="Text Box 20"/>
              <p:cNvSpPr txBox="1">
                <a:spLocks noChangeArrowheads="1"/>
              </p:cNvSpPr>
              <p:nvPr/>
            </p:nvSpPr>
            <p:spPr bwMode="auto">
              <a:xfrm>
                <a:off x="8583897" y="1282861"/>
                <a:ext cx="392736" cy="769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947738" eaLnBrk="0" hangingPunct="0"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defTabSz="947738" eaLnBrk="0" hangingPunct="0"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defTabSz="947738" eaLnBrk="0" hangingPunct="0"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defTabSz="947738" eaLnBrk="0" hangingPunct="0"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defTabSz="947738" eaLnBrk="0" hangingPunct="0"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defTabSz="947738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defTabSz="947738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defTabSz="947738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defTabSz="947738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lvl="0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ja-JP" altLang="en-US" sz="500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ウォールナット柄</a:t>
                </a:r>
                <a:endParaRPr kumimoji="1" lang="ja-JP" altLang="en-US" sz="5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137" name="Text Box 20"/>
              <p:cNvSpPr txBox="1">
                <a:spLocks noChangeArrowheads="1"/>
              </p:cNvSpPr>
              <p:nvPr/>
            </p:nvSpPr>
            <p:spPr bwMode="auto">
              <a:xfrm>
                <a:off x="7361346" y="1652290"/>
                <a:ext cx="242054" cy="769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947738" eaLnBrk="0" hangingPunct="0"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defTabSz="947738" eaLnBrk="0" hangingPunct="0"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defTabSz="947738" eaLnBrk="0" hangingPunct="0"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defTabSz="947738" eaLnBrk="0" hangingPunct="0"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defTabSz="947738" eaLnBrk="0" hangingPunct="0"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defTabSz="947738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defTabSz="947738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defTabSz="947738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defTabSz="947738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lvl="0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ja-JP" altLang="en-US" sz="500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チェリー柄</a:t>
                </a:r>
                <a:endParaRPr kumimoji="1" lang="ja-JP" altLang="en-US" sz="5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138" name="Text Box 20"/>
              <p:cNvSpPr txBox="1">
                <a:spLocks noChangeArrowheads="1"/>
              </p:cNvSpPr>
              <p:nvPr/>
            </p:nvSpPr>
            <p:spPr bwMode="auto">
              <a:xfrm>
                <a:off x="8583897" y="1652290"/>
                <a:ext cx="370294" cy="769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947738" eaLnBrk="0" hangingPunct="0"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defTabSz="947738" eaLnBrk="0" hangingPunct="0"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defTabSz="947738" eaLnBrk="0" hangingPunct="0"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defTabSz="947738" eaLnBrk="0" hangingPunct="0"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defTabSz="947738" eaLnBrk="0" hangingPunct="0"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defTabSz="947738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defTabSz="947738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defTabSz="947738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defTabSz="947738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lvl="0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ja-JP" altLang="en-US" sz="500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イデアオーク柄</a:t>
                </a:r>
                <a:endParaRPr kumimoji="1" lang="ja-JP" altLang="en-US" sz="5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139" name="Text Box 20"/>
              <p:cNvSpPr txBox="1">
                <a:spLocks noChangeArrowheads="1"/>
              </p:cNvSpPr>
              <p:nvPr/>
            </p:nvSpPr>
            <p:spPr bwMode="auto">
              <a:xfrm>
                <a:off x="8574460" y="2033328"/>
                <a:ext cx="436017" cy="76944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none" lIns="0" tIns="0" rIns="0" bIns="0">
                <a:spAutoFit/>
              </a:bodyPr>
              <a:lstStyle>
                <a:lvl1pPr defTabSz="947738" eaLnBrk="0" hangingPunct="0"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defTabSz="947738" eaLnBrk="0" hangingPunct="0"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defTabSz="947738" eaLnBrk="0" hangingPunct="0"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defTabSz="947738" eaLnBrk="0" hangingPunct="0"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defTabSz="947738" eaLnBrk="0" hangingPunct="0"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defTabSz="947738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defTabSz="947738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defTabSz="947738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defTabSz="947738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ja-JP" altLang="en-US" sz="500" dirty="0">
                    <a:solidFill>
                      <a:prstClr val="black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ホワイトアッシュ柄</a:t>
                </a:r>
                <a:endParaRPr lang="ja-JP" altLang="en-US" sz="500" kern="0" dirty="0">
                  <a:solidFill>
                    <a:srgbClr val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pic>
            <p:nvPicPr>
              <p:cNvPr id="140" name="Picture 2" descr="http://www2.panasonic.biz/es/sumai/gazou/bicon/CA171AHST-PA0050003.jpg"/>
              <p:cNvPicPr>
                <a:picLocks noChangeAspect="1" noChangeArrowheads="1"/>
              </p:cNvPicPr>
              <p:nvPr/>
            </p:nvPicPr>
            <p:blipFill rotWithShape="1"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7964672" y="986571"/>
                <a:ext cx="513035" cy="27990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41" name="Text Box 20"/>
              <p:cNvSpPr txBox="1">
                <a:spLocks noChangeArrowheads="1"/>
              </p:cNvSpPr>
              <p:nvPr/>
            </p:nvSpPr>
            <p:spPr bwMode="auto">
              <a:xfrm>
                <a:off x="7964672" y="1282861"/>
                <a:ext cx="472565" cy="769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947738" eaLnBrk="0" hangingPunct="0"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defTabSz="947738" eaLnBrk="0" hangingPunct="0"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defTabSz="947738" eaLnBrk="0" hangingPunct="0"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defTabSz="947738" eaLnBrk="0" hangingPunct="0"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defTabSz="947738" eaLnBrk="0" hangingPunct="0"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defTabSz="947738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defTabSz="947738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defTabSz="947738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defTabSz="947738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lvl="0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ja-JP" altLang="en-US" sz="500" spc="-40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ソフトウォールナット柄</a:t>
                </a:r>
                <a:endParaRPr kumimoji="1" lang="ja-JP" altLang="en-US" sz="500" b="0" i="0" u="none" strike="noStrike" kern="0" cap="none" spc="-4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142" name="Text Box 20"/>
              <p:cNvSpPr txBox="1">
                <a:spLocks noChangeArrowheads="1"/>
              </p:cNvSpPr>
              <p:nvPr/>
            </p:nvSpPr>
            <p:spPr bwMode="auto">
              <a:xfrm>
                <a:off x="7964672" y="1652290"/>
                <a:ext cx="488916" cy="769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947738" eaLnBrk="0" hangingPunct="0"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defTabSz="947738" eaLnBrk="0" hangingPunct="0"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defTabSz="947738" eaLnBrk="0" hangingPunct="0"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defTabSz="947738" eaLnBrk="0" hangingPunct="0"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defTabSz="947738" eaLnBrk="0" hangingPunct="0"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defTabSz="947738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defTabSz="947738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defTabSz="947738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defTabSz="947738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lvl="0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ja-JP" altLang="en-US" sz="500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グレージュアッシュ柄</a:t>
                </a:r>
                <a:endParaRPr kumimoji="1" lang="ja-JP" altLang="en-US" sz="5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pic>
            <p:nvPicPr>
              <p:cNvPr id="143" name="図 142"/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8572953" y="1318769"/>
                <a:ext cx="540638" cy="304926"/>
              </a:xfrm>
              <a:prstGeom prst="rect">
                <a:avLst/>
              </a:prstGeom>
            </p:spPr>
          </p:pic>
          <p:pic>
            <p:nvPicPr>
              <p:cNvPr id="144" name="図 143"/>
              <p:cNvPicPr>
                <a:picLocks noChangeAspect="1"/>
              </p:cNvPicPr>
              <p:nvPr/>
            </p:nvPicPr>
            <p:blipFill rotWithShape="1"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7928409" y="1339711"/>
                <a:ext cx="559401" cy="326005"/>
              </a:xfrm>
              <a:prstGeom prst="rect">
                <a:avLst/>
              </a:prstGeom>
            </p:spPr>
          </p:pic>
        </p:grpSp>
        <p:sp>
          <p:nvSpPr>
            <p:cNvPr id="145" name="Text Box 20"/>
            <p:cNvSpPr txBox="1">
              <a:spLocks noChangeArrowheads="1"/>
            </p:cNvSpPr>
            <p:nvPr/>
          </p:nvSpPr>
          <p:spPr bwMode="auto">
            <a:xfrm>
              <a:off x="7384752" y="4931344"/>
              <a:ext cx="285714" cy="923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lvl="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ja-JP" altLang="en-US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ＭＳ Ｐゴシック" charset="-128"/>
                </a:rPr>
                <a:t>■手すり</a:t>
              </a:r>
            </a:p>
          </p:txBody>
        </p:sp>
      </p:grpSp>
      <p:grpSp>
        <p:nvGrpSpPr>
          <p:cNvPr id="109" name="グループ化 108">
            <a:extLst>
              <a:ext uri="{FF2B5EF4-FFF2-40B4-BE49-F238E27FC236}">
                <a16:creationId xmlns:a16="http://schemas.microsoft.com/office/drawing/2014/main" id="{A0EBBA7B-3A13-3424-9AB0-AB668DC28CCA}"/>
              </a:ext>
            </a:extLst>
          </p:cNvPr>
          <p:cNvGrpSpPr/>
          <p:nvPr/>
        </p:nvGrpSpPr>
        <p:grpSpPr>
          <a:xfrm>
            <a:off x="4996976" y="3308858"/>
            <a:ext cx="4773600" cy="1397484"/>
            <a:chOff x="4988738" y="3308858"/>
            <a:chExt cx="4773600" cy="1397484"/>
          </a:xfrm>
        </p:grpSpPr>
        <p:sp>
          <p:nvSpPr>
            <p:cNvPr id="11" name="正方形/長方形 10">
              <a:extLst>
                <a:ext uri="{FF2B5EF4-FFF2-40B4-BE49-F238E27FC236}">
                  <a16:creationId xmlns:a16="http://schemas.microsoft.com/office/drawing/2014/main" id="{50585AEE-B133-DCF2-229B-F51E119DAAC1}"/>
                </a:ext>
              </a:extLst>
            </p:cNvPr>
            <p:cNvSpPr/>
            <p:nvPr/>
          </p:nvSpPr>
          <p:spPr>
            <a:xfrm>
              <a:off x="5080133" y="3459710"/>
              <a:ext cx="3009795" cy="15388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ja-JP" altLang="en-US" sz="1000" b="1" dirty="0">
                  <a:solidFill>
                    <a:srgbClr val="000000"/>
                  </a:solidFill>
                </a:rPr>
                <a:t>インテリアに美しく調和する階段をご用意しています。</a:t>
              </a:r>
            </a:p>
          </p:txBody>
        </p:sp>
        <p:sp>
          <p:nvSpPr>
            <p:cNvPr id="12" name="Rectangle 14">
              <a:extLst>
                <a:ext uri="{FF2B5EF4-FFF2-40B4-BE49-F238E27FC236}">
                  <a16:creationId xmlns:a16="http://schemas.microsoft.com/office/drawing/2014/main" id="{9B2E0EEF-495A-8E39-5D87-DF0943CD9A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8738" y="3308858"/>
              <a:ext cx="4773600" cy="1397484"/>
            </a:xfrm>
            <a:prstGeom prst="rect">
              <a:avLst/>
            </a:prstGeom>
            <a:noFill/>
            <a:ln w="6350">
              <a:solidFill>
                <a:srgbClr val="4D4D4D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AEAEA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ja-JP" altLang="en-US" sz="1200" dirty="0">
                <a:solidFill>
                  <a:prstClr val="black"/>
                </a:solidFill>
              </a:endParaRPr>
            </a:p>
          </p:txBody>
        </p:sp>
        <p:sp>
          <p:nvSpPr>
            <p:cNvPr id="13" name="Rectangle 24">
              <a:extLst>
                <a:ext uri="{FF2B5EF4-FFF2-40B4-BE49-F238E27FC236}">
                  <a16:creationId xmlns:a16="http://schemas.microsoft.com/office/drawing/2014/main" id="{AB3FBC7D-B0FD-FCE2-366D-9953B79729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8738" y="3308858"/>
              <a:ext cx="4773600" cy="126767"/>
            </a:xfrm>
            <a:prstGeom prst="rect">
              <a:avLst/>
            </a:prstGeom>
            <a:solidFill>
              <a:srgbClr val="4D4D4D"/>
            </a:solidFill>
            <a:ln w="6350">
              <a:solidFill>
                <a:srgbClr val="4D4D4D"/>
              </a:solidFill>
              <a:miter lim="800000"/>
              <a:headEnd/>
              <a:tailEnd/>
            </a:ln>
            <a:effectLst/>
          </p:spPr>
          <p:txBody>
            <a:bodyPr wrap="none" tIns="0" rIns="0" bIns="0" anchor="ctr"/>
            <a:lstStyle/>
            <a:p>
              <a:r>
                <a:rPr lang="ja-JP" altLang="en-US" sz="800" dirty="0">
                  <a:solidFill>
                    <a:prstClr val="white"/>
                  </a:solidFill>
                  <a:latin typeface="ＭＳ Ｐゴシック"/>
                </a:rPr>
                <a:t>カラーバリエーション</a:t>
              </a:r>
              <a:endParaRPr lang="en-US" altLang="ja-JP" sz="800" dirty="0">
                <a:solidFill>
                  <a:prstClr val="white"/>
                </a:solidFill>
                <a:latin typeface="ＭＳ Ｐゴシック"/>
              </a:endParaRPr>
            </a:p>
          </p:txBody>
        </p:sp>
        <p:sp>
          <p:nvSpPr>
            <p:cNvPr id="15" name="正方形/長方形 14">
              <a:extLst>
                <a:ext uri="{FF2B5EF4-FFF2-40B4-BE49-F238E27FC236}">
                  <a16:creationId xmlns:a16="http://schemas.microsoft.com/office/drawing/2014/main" id="{C5D5F99E-A5BE-8F32-944F-56638221D887}"/>
                </a:ext>
              </a:extLst>
            </p:cNvPr>
            <p:cNvSpPr/>
            <p:nvPr/>
          </p:nvSpPr>
          <p:spPr>
            <a:xfrm>
              <a:off x="5062310" y="3647397"/>
              <a:ext cx="712850" cy="12282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ja-JP" altLang="en-US" sz="800" b="1" dirty="0">
                  <a:solidFill>
                    <a:srgbClr val="000000"/>
                  </a:solidFill>
                </a:rPr>
                <a:t>■踏み板・上框</a:t>
              </a:r>
            </a:p>
          </p:txBody>
        </p:sp>
        <p:pic>
          <p:nvPicPr>
            <p:cNvPr id="16" name="図 15">
              <a:extLst>
                <a:ext uri="{FF2B5EF4-FFF2-40B4-BE49-F238E27FC236}">
                  <a16:creationId xmlns:a16="http://schemas.microsoft.com/office/drawing/2014/main" id="{E53CA4AE-3F64-348E-66A8-9D414D12C8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56285" y="4252152"/>
              <a:ext cx="671223" cy="284882"/>
            </a:xfrm>
            <a:prstGeom prst="rect">
              <a:avLst/>
            </a:prstGeom>
          </p:spPr>
        </p:pic>
        <p:pic>
          <p:nvPicPr>
            <p:cNvPr id="17" name="図 16">
              <a:extLst>
                <a:ext uri="{FF2B5EF4-FFF2-40B4-BE49-F238E27FC236}">
                  <a16:creationId xmlns:a16="http://schemas.microsoft.com/office/drawing/2014/main" id="{51414432-CCBB-9472-DCB3-AB0534C079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56286" y="3778413"/>
              <a:ext cx="677928" cy="288970"/>
            </a:xfrm>
            <a:prstGeom prst="rect">
              <a:avLst/>
            </a:prstGeom>
          </p:spPr>
        </p:pic>
        <p:pic>
          <p:nvPicPr>
            <p:cNvPr id="18" name="図 17">
              <a:extLst>
                <a:ext uri="{FF2B5EF4-FFF2-40B4-BE49-F238E27FC236}">
                  <a16:creationId xmlns:a16="http://schemas.microsoft.com/office/drawing/2014/main" id="{504B6CF6-EFD3-752D-AA89-6A0C7AE42A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768871" y="3778266"/>
              <a:ext cx="683589" cy="289117"/>
            </a:xfrm>
            <a:prstGeom prst="rect">
              <a:avLst/>
            </a:prstGeom>
          </p:spPr>
        </p:pic>
        <p:pic>
          <p:nvPicPr>
            <p:cNvPr id="19" name="図 18">
              <a:extLst>
                <a:ext uri="{FF2B5EF4-FFF2-40B4-BE49-F238E27FC236}">
                  <a16:creationId xmlns:a16="http://schemas.microsoft.com/office/drawing/2014/main" id="{0F86624F-D397-302D-F7B2-5E0651C201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209353" y="3780428"/>
              <a:ext cx="707667" cy="277984"/>
            </a:xfrm>
            <a:prstGeom prst="rect">
              <a:avLst/>
            </a:prstGeom>
          </p:spPr>
        </p:pic>
        <p:pic>
          <p:nvPicPr>
            <p:cNvPr id="20" name="図 19">
              <a:extLst>
                <a:ext uri="{FF2B5EF4-FFF2-40B4-BE49-F238E27FC236}">
                  <a16:creationId xmlns:a16="http://schemas.microsoft.com/office/drawing/2014/main" id="{CDD8EB85-629E-8B6A-E9B7-F4E0533630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492260" y="3773761"/>
              <a:ext cx="684374" cy="293622"/>
            </a:xfrm>
            <a:prstGeom prst="rect">
              <a:avLst/>
            </a:prstGeom>
          </p:spPr>
        </p:pic>
        <p:sp>
          <p:nvSpPr>
            <p:cNvPr id="21" name="Text Box 20">
              <a:extLst>
                <a:ext uri="{FF2B5EF4-FFF2-40B4-BE49-F238E27FC236}">
                  <a16:creationId xmlns:a16="http://schemas.microsoft.com/office/drawing/2014/main" id="{6B2525EB-55B9-5922-C665-28C6D18638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19671" y="4078077"/>
              <a:ext cx="297250" cy="780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ja-JP" altLang="en-US" dirty="0">
                  <a:solidFill>
                    <a:prstClr val="black"/>
                  </a:solidFill>
                </a:rPr>
                <a:t>メープル柄</a:t>
              </a:r>
              <a:endParaRPr lang="ja-JP" altLang="en-US" kern="0" dirty="0">
                <a:solidFill>
                  <a:srgbClr val="000000"/>
                </a:solidFill>
                <a:latin typeface="ＭＳ Ｐゴシック" charset="-128"/>
              </a:endParaRPr>
            </a:p>
          </p:txBody>
        </p:sp>
        <p:sp>
          <p:nvSpPr>
            <p:cNvPr id="22" name="Text Box 20">
              <a:extLst>
                <a:ext uri="{FF2B5EF4-FFF2-40B4-BE49-F238E27FC236}">
                  <a16:creationId xmlns:a16="http://schemas.microsoft.com/office/drawing/2014/main" id="{9CF2BEED-8828-8076-4F48-96BEC63C7C2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56285" y="4546509"/>
              <a:ext cx="458768" cy="780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ja-JP" altLang="en-US" dirty="0">
                  <a:solidFill>
                    <a:prstClr val="black"/>
                  </a:solidFill>
                </a:rPr>
                <a:t>ホワイトオーク柄</a:t>
              </a:r>
              <a:endParaRPr lang="ja-JP" altLang="en-US" kern="0" dirty="0">
                <a:solidFill>
                  <a:srgbClr val="000000"/>
                </a:solidFill>
                <a:latin typeface="ＭＳ Ｐゴシック" charset="-128"/>
              </a:endParaRPr>
            </a:p>
          </p:txBody>
        </p:sp>
        <p:sp>
          <p:nvSpPr>
            <p:cNvPr id="23" name="Text Box 20">
              <a:extLst>
                <a:ext uri="{FF2B5EF4-FFF2-40B4-BE49-F238E27FC236}">
                  <a16:creationId xmlns:a16="http://schemas.microsoft.com/office/drawing/2014/main" id="{45546051-B52B-5EE3-861C-8DC83DC8055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56285" y="4078077"/>
              <a:ext cx="457411" cy="780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ja-JP" altLang="en-US" dirty="0">
                  <a:solidFill>
                    <a:prstClr val="black"/>
                  </a:solidFill>
                </a:rPr>
                <a:t>ウォールナット柄</a:t>
              </a:r>
              <a:endParaRPr lang="ja-JP" altLang="en-US" kern="0" dirty="0">
                <a:solidFill>
                  <a:srgbClr val="000000"/>
                </a:solidFill>
                <a:latin typeface="ＭＳ Ｐゴシック" charset="-128"/>
              </a:endParaRPr>
            </a:p>
          </p:txBody>
        </p:sp>
        <p:sp>
          <p:nvSpPr>
            <p:cNvPr id="29" name="Text Box 20">
              <a:extLst>
                <a:ext uri="{FF2B5EF4-FFF2-40B4-BE49-F238E27FC236}">
                  <a16:creationId xmlns:a16="http://schemas.microsoft.com/office/drawing/2014/main" id="{804AA70E-AA1D-92AE-10E8-B075C8FBA5A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68870" y="4078077"/>
              <a:ext cx="285034" cy="780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ja-JP" altLang="en-US" dirty="0">
                  <a:solidFill>
                    <a:prstClr val="black"/>
                  </a:solidFill>
                </a:rPr>
                <a:t>チェリー柄</a:t>
              </a:r>
              <a:endParaRPr lang="ja-JP" altLang="en-US" kern="0" dirty="0">
                <a:solidFill>
                  <a:srgbClr val="000000"/>
                </a:solidFill>
                <a:latin typeface="ＭＳ Ｐゴシック" charset="-128"/>
              </a:endParaRPr>
            </a:p>
          </p:txBody>
        </p:sp>
        <p:sp>
          <p:nvSpPr>
            <p:cNvPr id="34" name="Text Box 20">
              <a:extLst>
                <a:ext uri="{FF2B5EF4-FFF2-40B4-BE49-F238E27FC236}">
                  <a16:creationId xmlns:a16="http://schemas.microsoft.com/office/drawing/2014/main" id="{5F1E1D69-FA75-3085-401F-109CBB7095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92259" y="4078077"/>
              <a:ext cx="241600" cy="780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defTabSz="947738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947738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ja-JP" altLang="en-US" dirty="0">
                  <a:solidFill>
                    <a:prstClr val="black"/>
                  </a:solidFill>
                </a:rPr>
                <a:t>オーク柄</a:t>
              </a:r>
              <a:endParaRPr lang="ja-JP" altLang="en-US" kern="0" dirty="0">
                <a:solidFill>
                  <a:srgbClr val="000000"/>
                </a:solidFill>
                <a:latin typeface="ＭＳ Ｐゴシック" charset="-128"/>
              </a:endParaRPr>
            </a:p>
          </p:txBody>
        </p:sp>
        <p:sp>
          <p:nvSpPr>
            <p:cNvPr id="51" name="Text Box 221">
              <a:extLst>
                <a:ext uri="{FF2B5EF4-FFF2-40B4-BE49-F238E27FC236}">
                  <a16:creationId xmlns:a16="http://schemas.microsoft.com/office/drawing/2014/main" id="{4B11E9A7-4858-C487-0393-C0903BA6AD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68929" y="3647397"/>
              <a:ext cx="1678061" cy="1231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>
              <a:spAutoFit/>
            </a:bodyPr>
            <a:lstStyle>
              <a:defPPr>
                <a:defRPr lang="ja-JP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sz="600" kern="12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sz="600" kern="12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sz="600" kern="12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sz="600" kern="12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sz="600" kern="12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  <a:cs typeface="+mn-cs"/>
                </a:defRPr>
              </a:lvl5pPr>
              <a:lvl6pPr marL="2286000" algn="l" defTabSz="914400" rtl="0" eaLnBrk="1" latinLnBrk="0" hangingPunct="1">
                <a:defRPr kumimoji="1" sz="600" kern="12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  <a:cs typeface="+mn-cs"/>
                </a:defRPr>
              </a:lvl6pPr>
              <a:lvl7pPr marL="2743200" algn="l" defTabSz="914400" rtl="0" eaLnBrk="1" latinLnBrk="0" hangingPunct="1">
                <a:defRPr kumimoji="1" sz="600" kern="12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  <a:cs typeface="+mn-cs"/>
                </a:defRPr>
              </a:lvl7pPr>
              <a:lvl8pPr marL="3200400" algn="l" defTabSz="914400" rtl="0" eaLnBrk="1" latinLnBrk="0" hangingPunct="1">
                <a:defRPr kumimoji="1" sz="600" kern="12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  <a:cs typeface="+mn-cs"/>
                </a:defRPr>
              </a:lvl8pPr>
              <a:lvl9pPr marL="3657600" algn="l" defTabSz="914400" rtl="0" eaLnBrk="1" latinLnBrk="0" hangingPunct="1">
                <a:defRPr kumimoji="1" sz="600" kern="12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  <a:cs typeface="+mn-cs"/>
                </a:defRPr>
              </a:lvl9pPr>
            </a:lstStyle>
            <a:p>
              <a:pPr algn="just"/>
              <a:r>
                <a:rPr lang="ja-JP" altLang="en-US" sz="800" b="1" dirty="0">
                  <a:solidFill>
                    <a:srgbClr val="000000"/>
                  </a:solidFill>
                  <a:latin typeface="Times New Roman" pitchFamily="18" charset="0"/>
                </a:rPr>
                <a:t>■側板化粧材・蹴込み板・幅木</a:t>
              </a:r>
              <a:endParaRPr lang="en-US" altLang="ja-JP" sz="800" b="1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pic>
          <p:nvPicPr>
            <p:cNvPr id="52" name="図 51">
              <a:extLst>
                <a:ext uri="{FF2B5EF4-FFF2-40B4-BE49-F238E27FC236}">
                  <a16:creationId xmlns:a16="http://schemas.microsoft.com/office/drawing/2014/main" id="{E4049230-B47D-C379-449A-9212EB097E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373141" y="4233307"/>
              <a:ext cx="291477" cy="263294"/>
            </a:xfrm>
            <a:prstGeom prst="rect">
              <a:avLst/>
            </a:prstGeom>
            <a:ln w="3175">
              <a:solidFill>
                <a:schemeClr val="bg1">
                  <a:lumMod val="75000"/>
                </a:schemeClr>
              </a:solidFill>
            </a:ln>
          </p:spPr>
        </p:pic>
        <p:pic>
          <p:nvPicPr>
            <p:cNvPr id="53" name="図 52">
              <a:extLst>
                <a:ext uri="{FF2B5EF4-FFF2-40B4-BE49-F238E27FC236}">
                  <a16:creationId xmlns:a16="http://schemas.microsoft.com/office/drawing/2014/main" id="{531A1DFD-CDD8-3DA6-63EE-D2C28C37C0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068349" y="4234317"/>
              <a:ext cx="281696" cy="261334"/>
            </a:xfrm>
            <a:prstGeom prst="rect">
              <a:avLst/>
            </a:prstGeom>
          </p:spPr>
        </p:pic>
        <p:pic>
          <p:nvPicPr>
            <p:cNvPr id="54" name="図 53">
              <a:extLst>
                <a:ext uri="{FF2B5EF4-FFF2-40B4-BE49-F238E27FC236}">
                  <a16:creationId xmlns:a16="http://schemas.microsoft.com/office/drawing/2014/main" id="{BF190B42-59F2-0A14-9984-BD6FD1C1A7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401985" y="3788089"/>
              <a:ext cx="272957" cy="259505"/>
            </a:xfrm>
            <a:prstGeom prst="rect">
              <a:avLst/>
            </a:prstGeom>
          </p:spPr>
        </p:pic>
        <p:pic>
          <p:nvPicPr>
            <p:cNvPr id="55" name="図 54">
              <a:extLst>
                <a:ext uri="{FF2B5EF4-FFF2-40B4-BE49-F238E27FC236}">
                  <a16:creationId xmlns:a16="http://schemas.microsoft.com/office/drawing/2014/main" id="{3FA69229-E280-C596-CC99-E150192FB2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729865" y="3788089"/>
              <a:ext cx="295334" cy="255713"/>
            </a:xfrm>
            <a:prstGeom prst="rect">
              <a:avLst/>
            </a:prstGeom>
          </p:spPr>
        </p:pic>
        <p:pic>
          <p:nvPicPr>
            <p:cNvPr id="56" name="図 55">
              <a:extLst>
                <a:ext uri="{FF2B5EF4-FFF2-40B4-BE49-F238E27FC236}">
                  <a16:creationId xmlns:a16="http://schemas.microsoft.com/office/drawing/2014/main" id="{DD352343-178F-821F-E7A9-07D645D593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070273" y="3788089"/>
              <a:ext cx="281546" cy="255848"/>
            </a:xfrm>
            <a:prstGeom prst="rect">
              <a:avLst/>
            </a:prstGeom>
          </p:spPr>
        </p:pic>
        <p:pic>
          <p:nvPicPr>
            <p:cNvPr id="57" name="図 56">
              <a:extLst>
                <a:ext uri="{FF2B5EF4-FFF2-40B4-BE49-F238E27FC236}">
                  <a16:creationId xmlns:a16="http://schemas.microsoft.com/office/drawing/2014/main" id="{DC4812CC-8FB3-60B2-7F73-ABD13DB9CB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388243" y="3788089"/>
              <a:ext cx="288966" cy="255472"/>
            </a:xfrm>
            <a:prstGeom prst="rect">
              <a:avLst/>
            </a:prstGeom>
          </p:spPr>
        </p:pic>
        <p:pic>
          <p:nvPicPr>
            <p:cNvPr id="58" name="図 57">
              <a:extLst>
                <a:ext uri="{FF2B5EF4-FFF2-40B4-BE49-F238E27FC236}">
                  <a16:creationId xmlns:a16="http://schemas.microsoft.com/office/drawing/2014/main" id="{8B22FFA6-8CFD-A775-8197-E473D208FD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068930" y="3788089"/>
              <a:ext cx="285361" cy="252055"/>
            </a:xfrm>
            <a:prstGeom prst="rect">
              <a:avLst/>
            </a:prstGeom>
          </p:spPr>
        </p:pic>
        <p:sp>
          <p:nvSpPr>
            <p:cNvPr id="59" name="正方形/長方形 58">
              <a:extLst>
                <a:ext uri="{FF2B5EF4-FFF2-40B4-BE49-F238E27FC236}">
                  <a16:creationId xmlns:a16="http://schemas.microsoft.com/office/drawing/2014/main" id="{49343421-372F-03C1-E92B-771C60876255}"/>
                </a:ext>
              </a:extLst>
            </p:cNvPr>
            <p:cNvSpPr/>
            <p:nvPr/>
          </p:nvSpPr>
          <p:spPr>
            <a:xfrm>
              <a:off x="8068930" y="4043803"/>
              <a:ext cx="259179" cy="15388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ja-JP" altLang="en-US" sz="500" dirty="0">
                  <a:solidFill>
                    <a:srgbClr val="000000"/>
                  </a:solidFill>
                  <a:latin typeface="ＭＳ Ｐゴシック" pitchFamily="50" charset="-128"/>
                  <a:ea typeface="ＭＳ Ｐゴシック" pitchFamily="50" charset="-128"/>
                </a:rPr>
                <a:t>ウォール</a:t>
              </a:r>
              <a:endParaRPr lang="en-US" altLang="ja-JP" sz="500" dirty="0">
                <a:solidFill>
                  <a:srgbClr val="000000"/>
                </a:solidFill>
                <a:latin typeface="ＭＳ Ｐゴシック" pitchFamily="50" charset="-128"/>
                <a:ea typeface="ＭＳ Ｐゴシック" pitchFamily="50" charset="-128"/>
              </a:endParaRPr>
            </a:p>
            <a:p>
              <a:r>
                <a:rPr lang="ja-JP" altLang="en-US" sz="500" dirty="0">
                  <a:solidFill>
                    <a:srgbClr val="000000"/>
                  </a:solidFill>
                  <a:latin typeface="ＭＳ Ｐゴシック" pitchFamily="50" charset="-128"/>
                  <a:ea typeface="ＭＳ Ｐゴシック" pitchFamily="50" charset="-128"/>
                </a:rPr>
                <a:t>ナット柄</a:t>
              </a:r>
            </a:p>
          </p:txBody>
        </p:sp>
        <p:sp>
          <p:nvSpPr>
            <p:cNvPr id="60" name="正方形/長方形 59">
              <a:extLst>
                <a:ext uri="{FF2B5EF4-FFF2-40B4-BE49-F238E27FC236}">
                  <a16:creationId xmlns:a16="http://schemas.microsoft.com/office/drawing/2014/main" id="{59328BD4-CF5C-957B-9305-7CF7EDF5E4B0}"/>
                </a:ext>
              </a:extLst>
            </p:cNvPr>
            <p:cNvSpPr/>
            <p:nvPr/>
          </p:nvSpPr>
          <p:spPr>
            <a:xfrm>
              <a:off x="8388242" y="4043803"/>
              <a:ext cx="298576" cy="53785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ja-JP" altLang="en-US" sz="500" dirty="0">
                  <a:solidFill>
                    <a:srgbClr val="000000"/>
                  </a:solidFill>
                  <a:latin typeface="ＭＳ Ｐゴシック" pitchFamily="50" charset="-128"/>
                  <a:ea typeface="ＭＳ Ｐゴシック" pitchFamily="50" charset="-128"/>
                </a:rPr>
                <a:t>チェリー柄</a:t>
              </a:r>
            </a:p>
          </p:txBody>
        </p:sp>
        <p:sp>
          <p:nvSpPr>
            <p:cNvPr id="61" name="正方形/長方形 60">
              <a:extLst>
                <a:ext uri="{FF2B5EF4-FFF2-40B4-BE49-F238E27FC236}">
                  <a16:creationId xmlns:a16="http://schemas.microsoft.com/office/drawing/2014/main" id="{1E11CC03-28A4-C1E0-800F-AB75A5145F75}"/>
                </a:ext>
              </a:extLst>
            </p:cNvPr>
            <p:cNvSpPr/>
            <p:nvPr/>
          </p:nvSpPr>
          <p:spPr>
            <a:xfrm>
              <a:off x="8729865" y="4043803"/>
              <a:ext cx="252267" cy="53785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ja-JP" altLang="en-US" sz="500" dirty="0">
                  <a:solidFill>
                    <a:srgbClr val="000000"/>
                  </a:solidFill>
                  <a:latin typeface="ＭＳ Ｐゴシック" pitchFamily="50" charset="-128"/>
                  <a:ea typeface="ＭＳ Ｐゴシック" pitchFamily="50" charset="-128"/>
                </a:rPr>
                <a:t>オーク柄</a:t>
              </a:r>
            </a:p>
          </p:txBody>
        </p:sp>
        <p:sp>
          <p:nvSpPr>
            <p:cNvPr id="62" name="正方形/長方形 61">
              <a:extLst>
                <a:ext uri="{FF2B5EF4-FFF2-40B4-BE49-F238E27FC236}">
                  <a16:creationId xmlns:a16="http://schemas.microsoft.com/office/drawing/2014/main" id="{D3B3F8E9-0393-B923-2A94-9C65B6F247A7}"/>
                </a:ext>
              </a:extLst>
            </p:cNvPr>
            <p:cNvSpPr/>
            <p:nvPr/>
          </p:nvSpPr>
          <p:spPr>
            <a:xfrm>
              <a:off x="9070273" y="4044595"/>
              <a:ext cx="291733" cy="53785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ja-JP" altLang="en-US" sz="500" dirty="0">
                  <a:solidFill>
                    <a:srgbClr val="000000"/>
                  </a:solidFill>
                  <a:latin typeface="ＭＳ Ｐゴシック" pitchFamily="50" charset="-128"/>
                  <a:ea typeface="ＭＳ Ｐゴシック" pitchFamily="50" charset="-128"/>
                </a:rPr>
                <a:t>メープル柄</a:t>
              </a:r>
            </a:p>
          </p:txBody>
        </p:sp>
        <p:sp>
          <p:nvSpPr>
            <p:cNvPr id="63" name="正方形/長方形 62">
              <a:extLst>
                <a:ext uri="{FF2B5EF4-FFF2-40B4-BE49-F238E27FC236}">
                  <a16:creationId xmlns:a16="http://schemas.microsoft.com/office/drawing/2014/main" id="{E70B2E0B-0B2F-DCEF-67CA-4A167942D208}"/>
                </a:ext>
              </a:extLst>
            </p:cNvPr>
            <p:cNvSpPr/>
            <p:nvPr/>
          </p:nvSpPr>
          <p:spPr>
            <a:xfrm>
              <a:off x="9401985" y="4044595"/>
              <a:ext cx="355376" cy="15388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ja-JP" altLang="en-US" sz="500" dirty="0">
                  <a:solidFill>
                    <a:srgbClr val="000000"/>
                  </a:solidFill>
                  <a:latin typeface="ＭＳ Ｐゴシック" pitchFamily="50" charset="-128"/>
                  <a:ea typeface="ＭＳ Ｐゴシック" pitchFamily="50" charset="-128"/>
                </a:rPr>
                <a:t>ホワイト</a:t>
              </a:r>
              <a:endParaRPr lang="en-US" altLang="ja-JP" sz="500" dirty="0">
                <a:solidFill>
                  <a:srgbClr val="000000"/>
                </a:solidFill>
                <a:latin typeface="ＭＳ Ｐゴシック" pitchFamily="50" charset="-128"/>
                <a:ea typeface="ＭＳ Ｐゴシック" pitchFamily="50" charset="-128"/>
              </a:endParaRPr>
            </a:p>
            <a:p>
              <a:r>
                <a:rPr lang="ja-JP" altLang="en-US" sz="500" dirty="0">
                  <a:solidFill>
                    <a:srgbClr val="000000"/>
                  </a:solidFill>
                  <a:latin typeface="ＭＳ Ｐゴシック" pitchFamily="50" charset="-128"/>
                  <a:ea typeface="ＭＳ Ｐゴシック" pitchFamily="50" charset="-128"/>
                </a:rPr>
                <a:t>オーク柄</a:t>
              </a:r>
            </a:p>
          </p:txBody>
        </p:sp>
        <p:sp>
          <p:nvSpPr>
            <p:cNvPr id="64" name="正方形/長方形 63">
              <a:extLst>
                <a:ext uri="{FF2B5EF4-FFF2-40B4-BE49-F238E27FC236}">
                  <a16:creationId xmlns:a16="http://schemas.microsoft.com/office/drawing/2014/main" id="{397C378C-83D7-115A-4F29-28B20757BEF7}"/>
                </a:ext>
              </a:extLst>
            </p:cNvPr>
            <p:cNvSpPr/>
            <p:nvPr/>
          </p:nvSpPr>
          <p:spPr>
            <a:xfrm>
              <a:off x="8068349" y="4493921"/>
              <a:ext cx="307547" cy="15388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ja-JP" altLang="en-US" sz="500" dirty="0">
                  <a:solidFill>
                    <a:srgbClr val="000000"/>
                  </a:solidFill>
                  <a:latin typeface="ＭＳ Ｐゴシック" pitchFamily="50" charset="-128"/>
                  <a:ea typeface="ＭＳ Ｐゴシック" pitchFamily="50" charset="-128"/>
                </a:rPr>
                <a:t>ホワイト</a:t>
              </a:r>
              <a:endParaRPr lang="en-US" altLang="ja-JP" sz="500" dirty="0">
                <a:solidFill>
                  <a:srgbClr val="000000"/>
                </a:solidFill>
                <a:latin typeface="ＭＳ Ｐゴシック" pitchFamily="50" charset="-128"/>
                <a:ea typeface="ＭＳ Ｐゴシック" pitchFamily="50" charset="-128"/>
              </a:endParaRPr>
            </a:p>
            <a:p>
              <a:r>
                <a:rPr lang="ja-JP" altLang="en-US" sz="500" dirty="0">
                  <a:solidFill>
                    <a:srgbClr val="000000"/>
                  </a:solidFill>
                  <a:latin typeface="ＭＳ Ｐゴシック" pitchFamily="50" charset="-128"/>
                  <a:ea typeface="ＭＳ Ｐゴシック" pitchFamily="50" charset="-128"/>
                </a:rPr>
                <a:t>アッシュ柄</a:t>
              </a:r>
            </a:p>
          </p:txBody>
        </p:sp>
        <p:cxnSp>
          <p:nvCxnSpPr>
            <p:cNvPr id="77" name="直線コネクタ 76">
              <a:extLst>
                <a:ext uri="{FF2B5EF4-FFF2-40B4-BE49-F238E27FC236}">
                  <a16:creationId xmlns:a16="http://schemas.microsoft.com/office/drawing/2014/main" id="{EBFA09E4-964B-97A3-D680-6DAEB658597F}"/>
                </a:ext>
              </a:extLst>
            </p:cNvPr>
            <p:cNvCxnSpPr>
              <a:cxnSpLocks/>
            </p:cNvCxnSpPr>
            <p:nvPr/>
          </p:nvCxnSpPr>
          <p:spPr>
            <a:xfrm>
              <a:off x="7990120" y="3734948"/>
              <a:ext cx="0" cy="912861"/>
            </a:xfrm>
            <a:prstGeom prst="line">
              <a:avLst/>
            </a:prstGeom>
            <a:ln>
              <a:solidFill>
                <a:srgbClr val="5F5F5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正方形/長方形 77">
              <a:extLst>
                <a:ext uri="{FF2B5EF4-FFF2-40B4-BE49-F238E27FC236}">
                  <a16:creationId xmlns:a16="http://schemas.microsoft.com/office/drawing/2014/main" id="{8E273244-6A48-27BF-7A40-043F24E4266E}"/>
                </a:ext>
              </a:extLst>
            </p:cNvPr>
            <p:cNvSpPr/>
            <p:nvPr/>
          </p:nvSpPr>
          <p:spPr>
            <a:xfrm>
              <a:off x="8372411" y="4496577"/>
              <a:ext cx="391238" cy="15388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ja-JP" altLang="en-US" sz="500" dirty="0" err="1">
                  <a:solidFill>
                    <a:srgbClr val="000000"/>
                  </a:solidFill>
                  <a:latin typeface="ＭＳ Ｐゴシック" pitchFamily="50" charset="-128"/>
                  <a:ea typeface="ＭＳ Ｐゴシック" pitchFamily="50" charset="-128"/>
                </a:rPr>
                <a:t>しっ</a:t>
              </a:r>
              <a:r>
                <a:rPr lang="ja-JP" altLang="en-US" sz="500" dirty="0">
                  <a:solidFill>
                    <a:srgbClr val="000000"/>
                  </a:solidFill>
                  <a:latin typeface="ＭＳ Ｐゴシック" pitchFamily="50" charset="-128"/>
                  <a:ea typeface="ＭＳ Ｐゴシック" pitchFamily="50" charset="-128"/>
                </a:rPr>
                <a:t>くい</a:t>
              </a:r>
              <a:endParaRPr lang="en-US" altLang="ja-JP" sz="500" dirty="0">
                <a:solidFill>
                  <a:srgbClr val="000000"/>
                </a:solidFill>
                <a:latin typeface="ＭＳ Ｐゴシック" pitchFamily="50" charset="-128"/>
                <a:ea typeface="ＭＳ Ｐゴシック" pitchFamily="50" charset="-128"/>
              </a:endParaRPr>
            </a:p>
            <a:p>
              <a:r>
                <a:rPr lang="ja-JP" altLang="en-US" sz="500" dirty="0">
                  <a:solidFill>
                    <a:srgbClr val="000000"/>
                  </a:solidFill>
                  <a:latin typeface="ＭＳ Ｐゴシック" pitchFamily="50" charset="-128"/>
                  <a:ea typeface="ＭＳ Ｐゴシック" pitchFamily="50" charset="-128"/>
                </a:rPr>
                <a:t>ホワイト柄</a:t>
              </a:r>
            </a:p>
          </p:txBody>
        </p:sp>
      </p:grpSp>
      <p:pic>
        <p:nvPicPr>
          <p:cNvPr id="83" name="Picture 2">
            <a:extLst>
              <a:ext uri="{FF2B5EF4-FFF2-40B4-BE49-F238E27FC236}">
                <a16:creationId xmlns:a16="http://schemas.microsoft.com/office/drawing/2014/main" id="{4CBA8F73-8DDA-0F61-10E1-E0D05A10E5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9008" y="700462"/>
            <a:ext cx="4755710" cy="3919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C6E85F1D-C60A-B3FC-76A4-5A4F67ED0C1B}"/>
              </a:ext>
            </a:extLst>
          </p:cNvPr>
          <p:cNvSpPr/>
          <p:nvPr/>
        </p:nvSpPr>
        <p:spPr>
          <a:xfrm>
            <a:off x="268558" y="794481"/>
            <a:ext cx="1426673" cy="32316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ja-JP" altLang="en-US" sz="7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リフォーム上貼りタイプ</a:t>
            </a:r>
            <a:r>
              <a:rPr lang="en-US" altLang="ja-JP" sz="7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〈</a:t>
            </a:r>
            <a:r>
              <a:rPr lang="ja-JP" altLang="en-US" sz="7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チェリー柄</a:t>
            </a:r>
            <a:r>
              <a:rPr lang="en-US" altLang="ja-JP" sz="7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〉</a:t>
            </a:r>
            <a:r>
              <a:rPr lang="ja-JP" altLang="en-US" sz="7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＋</a:t>
            </a:r>
          </a:p>
          <a:p>
            <a:r>
              <a:rPr lang="ja-JP" altLang="en-US" sz="7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連続手すり </a:t>
            </a:r>
            <a:r>
              <a:rPr lang="en-US" altLang="ja-JP" sz="7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1500㎜</a:t>
            </a:r>
            <a:r>
              <a:rPr lang="ja-JP" altLang="en-US" sz="7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ピッチタイプ・</a:t>
            </a:r>
            <a:endParaRPr lang="en-US" altLang="ja-JP" sz="7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7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ストロング</a:t>
            </a:r>
            <a:r>
              <a:rPr lang="en-US" altLang="ja-JP" sz="7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〈</a:t>
            </a:r>
            <a:r>
              <a:rPr lang="ja-JP" altLang="en-US" sz="7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チェリー柄</a:t>
            </a:r>
            <a:r>
              <a:rPr lang="en-US" altLang="ja-JP" sz="7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〉</a:t>
            </a:r>
            <a:endParaRPr lang="ja-JP" altLang="en-US" sz="7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91" name="図 90">
            <a:extLst>
              <a:ext uri="{FF2B5EF4-FFF2-40B4-BE49-F238E27FC236}">
                <a16:creationId xmlns:a16="http://schemas.microsoft.com/office/drawing/2014/main" id="{03805EF6-945A-D8F7-1CF8-E1F9D4EA0028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361" y="5094245"/>
            <a:ext cx="2265020" cy="1526010"/>
          </a:xfrm>
          <a:prstGeom prst="rect">
            <a:avLst/>
          </a:prstGeom>
        </p:spPr>
      </p:pic>
      <p:pic>
        <p:nvPicPr>
          <p:cNvPr id="95" name="図 94">
            <a:extLst>
              <a:ext uri="{FF2B5EF4-FFF2-40B4-BE49-F238E27FC236}">
                <a16:creationId xmlns:a16="http://schemas.microsoft.com/office/drawing/2014/main" id="{554985FC-72DC-7FE0-FB4E-85D859147FAB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6541" y="5875917"/>
            <a:ext cx="967639" cy="744338"/>
          </a:xfrm>
          <a:prstGeom prst="rect">
            <a:avLst/>
          </a:prstGeom>
        </p:spPr>
      </p:pic>
      <p:sp>
        <p:nvSpPr>
          <p:cNvPr id="96" name="Text Box 20">
            <a:extLst>
              <a:ext uri="{FF2B5EF4-FFF2-40B4-BE49-F238E27FC236}">
                <a16:creationId xmlns:a16="http://schemas.microsoft.com/office/drawing/2014/main" id="{07D2D907-F6EB-9B50-C9CA-E4E91B46B6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7280" y="5758679"/>
            <a:ext cx="573875" cy="9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947738" eaLnBrk="0" hangingPunct="0"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47738" eaLnBrk="0" hangingPunct="0"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47738" eaLnBrk="0" hangingPunct="0"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47738" eaLnBrk="0" hangingPunct="0"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47738" eaLnBrk="0" hangingPunct="0"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kumimoji="1" sz="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ja-JP" altLang="en-US" dirty="0">
                <a:solidFill>
                  <a:prstClr val="black"/>
                </a:solidFill>
              </a:rPr>
              <a:t>幅木納まりも可能</a:t>
            </a:r>
            <a:endParaRPr lang="ja-JP" altLang="en-US" kern="0" dirty="0">
              <a:solidFill>
                <a:srgbClr val="000000"/>
              </a:solidFill>
              <a:latin typeface="ＭＳ Ｐゴシック" charset="-128"/>
            </a:endParaRPr>
          </a:p>
        </p:txBody>
      </p:sp>
      <p:pic>
        <p:nvPicPr>
          <p:cNvPr id="100" name="図 99">
            <a:extLst>
              <a:ext uri="{FF2B5EF4-FFF2-40B4-BE49-F238E27FC236}">
                <a16:creationId xmlns:a16="http://schemas.microsoft.com/office/drawing/2014/main" id="{DD7C22CF-683F-D018-A884-A5D38546848B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69" y="5094245"/>
            <a:ext cx="1645452" cy="1536506"/>
          </a:xfrm>
          <a:prstGeom prst="rect">
            <a:avLst/>
          </a:prstGeom>
        </p:spPr>
      </p:pic>
      <p:grpSp>
        <p:nvGrpSpPr>
          <p:cNvPr id="108" name="グループ化 107">
            <a:extLst>
              <a:ext uri="{FF2B5EF4-FFF2-40B4-BE49-F238E27FC236}">
                <a16:creationId xmlns:a16="http://schemas.microsoft.com/office/drawing/2014/main" id="{EF1DCBA3-4BB9-7F0E-97B3-7DA995564DBF}"/>
              </a:ext>
            </a:extLst>
          </p:cNvPr>
          <p:cNvGrpSpPr/>
          <p:nvPr/>
        </p:nvGrpSpPr>
        <p:grpSpPr>
          <a:xfrm>
            <a:off x="4996976" y="693222"/>
            <a:ext cx="4773600" cy="2571522"/>
            <a:chOff x="4996976" y="693222"/>
            <a:chExt cx="4773600" cy="2571522"/>
          </a:xfrm>
        </p:grpSpPr>
        <p:pic>
          <p:nvPicPr>
            <p:cNvPr id="102" name="図 101">
              <a:extLst>
                <a:ext uri="{FF2B5EF4-FFF2-40B4-BE49-F238E27FC236}">
                  <a16:creationId xmlns:a16="http://schemas.microsoft.com/office/drawing/2014/main" id="{040DFDB6-C1C2-2E8D-EDFC-F94BF95B0B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49915" y="1935313"/>
              <a:ext cx="1502994" cy="1229723"/>
            </a:xfrm>
            <a:prstGeom prst="rect">
              <a:avLst/>
            </a:prstGeom>
          </p:spPr>
        </p:pic>
        <p:sp>
          <p:nvSpPr>
            <p:cNvPr id="7" name="Rectangle 14">
              <a:extLst>
                <a:ext uri="{FF2B5EF4-FFF2-40B4-BE49-F238E27FC236}">
                  <a16:creationId xmlns:a16="http://schemas.microsoft.com/office/drawing/2014/main" id="{E22B8364-ABBD-A297-E96A-A4D9667B47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96976" y="693222"/>
              <a:ext cx="4773600" cy="2571522"/>
            </a:xfrm>
            <a:prstGeom prst="rect">
              <a:avLst/>
            </a:prstGeom>
            <a:noFill/>
            <a:ln w="6350">
              <a:solidFill>
                <a:srgbClr val="4D4D4D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AEAEA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ja-JP" altLang="en-US" sz="1200" dirty="0">
                <a:solidFill>
                  <a:prstClr val="black"/>
                </a:solidFill>
              </a:endParaRPr>
            </a:p>
          </p:txBody>
        </p:sp>
        <p:sp>
          <p:nvSpPr>
            <p:cNvPr id="8" name="Rectangle 24">
              <a:extLst>
                <a:ext uri="{FF2B5EF4-FFF2-40B4-BE49-F238E27FC236}">
                  <a16:creationId xmlns:a16="http://schemas.microsoft.com/office/drawing/2014/main" id="{2B0DD382-04B1-0C00-957E-88DBDA9D34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96976" y="693224"/>
              <a:ext cx="4773600" cy="115740"/>
            </a:xfrm>
            <a:prstGeom prst="rect">
              <a:avLst/>
            </a:prstGeom>
            <a:solidFill>
              <a:srgbClr val="4D4D4D"/>
            </a:solidFill>
            <a:ln w="6350">
              <a:solidFill>
                <a:srgbClr val="4D4D4D"/>
              </a:solidFill>
              <a:miter lim="800000"/>
              <a:headEnd/>
              <a:tailEnd/>
            </a:ln>
            <a:effectLst/>
          </p:spPr>
          <p:txBody>
            <a:bodyPr wrap="none" tIns="0" rIns="0" bIns="0" anchor="ctr"/>
            <a:lstStyle/>
            <a:p>
              <a:r>
                <a:rPr lang="ja-JP" altLang="en-US" sz="800" dirty="0">
                  <a:solidFill>
                    <a:prstClr val="white"/>
                  </a:solidFill>
                  <a:latin typeface="ＭＳ Ｐゴシック"/>
                </a:rPr>
                <a:t>踏み板　デザイン</a:t>
              </a:r>
              <a:endParaRPr lang="en-US" altLang="ja-JP" sz="800" dirty="0">
                <a:solidFill>
                  <a:prstClr val="white"/>
                </a:solidFill>
                <a:latin typeface="ＭＳ Ｐゴシック"/>
              </a:endParaRPr>
            </a:p>
          </p:txBody>
        </p:sp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0AE1544B-3875-C587-5E68-1191B99C1BB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804057" y="886864"/>
              <a:ext cx="1846970" cy="10223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" name="図 103">
              <a:extLst>
                <a:ext uri="{FF2B5EF4-FFF2-40B4-BE49-F238E27FC236}">
                  <a16:creationId xmlns:a16="http://schemas.microsoft.com/office/drawing/2014/main" id="{0D8872F8-8793-1936-1620-7BE4BC4677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0133" y="891513"/>
              <a:ext cx="2603403" cy="2300767"/>
            </a:xfrm>
            <a:prstGeom prst="rect">
              <a:avLst/>
            </a:prstGeom>
          </p:spPr>
        </p:pic>
        <p:sp>
          <p:nvSpPr>
            <p:cNvPr id="107" name="テキスト ボックス 106">
              <a:extLst>
                <a:ext uri="{FF2B5EF4-FFF2-40B4-BE49-F238E27FC236}">
                  <a16:creationId xmlns:a16="http://schemas.microsoft.com/office/drawing/2014/main" id="{DF2532CD-50F6-C0F6-9AF3-FBC79FC335A6}"/>
                </a:ext>
              </a:extLst>
            </p:cNvPr>
            <p:cNvSpPr txBox="1"/>
            <p:nvPr/>
          </p:nvSpPr>
          <p:spPr>
            <a:xfrm>
              <a:off x="8859376" y="1634895"/>
              <a:ext cx="49244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800" dirty="0">
                  <a:latin typeface="+mn-ea"/>
                </a:rPr>
                <a:t>段鼻材</a:t>
              </a:r>
            </a:p>
          </p:txBody>
        </p:sp>
      </p:grp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CC7CECB-F379-9A7F-DD2F-AF7DA1761DC1}"/>
              </a:ext>
            </a:extLst>
          </p:cNvPr>
          <p:cNvSpPr txBox="1"/>
          <p:nvPr/>
        </p:nvSpPr>
        <p:spPr>
          <a:xfrm>
            <a:off x="6984913" y="79776"/>
            <a:ext cx="2666114" cy="230832"/>
          </a:xfrm>
          <a:prstGeom prst="rect">
            <a:avLst/>
          </a:prstGeom>
          <a:solidFill>
            <a:schemeClr val="bg1"/>
          </a:solidFill>
          <a:ln>
            <a:solidFill>
              <a:schemeClr val="accent5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900" dirty="0">
                <a:solidFill>
                  <a:schemeClr val="accent5"/>
                </a:solidFill>
              </a:rPr>
              <a:t>2025</a:t>
            </a:r>
            <a:r>
              <a:rPr kumimoji="1" lang="ja-JP" altLang="en-US" sz="900" dirty="0">
                <a:solidFill>
                  <a:schemeClr val="accent5"/>
                </a:solidFill>
              </a:rPr>
              <a:t>年</a:t>
            </a:r>
            <a:r>
              <a:rPr kumimoji="1" lang="en-US" altLang="ja-JP" sz="900" dirty="0">
                <a:solidFill>
                  <a:schemeClr val="accent5"/>
                </a:solidFill>
              </a:rPr>
              <a:t>6</a:t>
            </a:r>
            <a:r>
              <a:rPr kumimoji="1" lang="ja-JP" altLang="en-US" sz="900" dirty="0">
                <a:solidFill>
                  <a:schemeClr val="accent5"/>
                </a:solidFill>
              </a:rPr>
              <a:t>月末受注終了・</a:t>
            </a:r>
            <a:r>
              <a:rPr kumimoji="1" lang="en-US" altLang="ja-JP" sz="900" dirty="0">
                <a:solidFill>
                  <a:schemeClr val="accent5"/>
                </a:solidFill>
              </a:rPr>
              <a:t>2025</a:t>
            </a:r>
            <a:r>
              <a:rPr kumimoji="1" lang="ja-JP" altLang="en-US" sz="900" dirty="0">
                <a:solidFill>
                  <a:schemeClr val="accent5"/>
                </a:solidFill>
              </a:rPr>
              <a:t>年</a:t>
            </a:r>
            <a:r>
              <a:rPr kumimoji="1" lang="en-US" altLang="ja-JP" sz="900" dirty="0">
                <a:solidFill>
                  <a:schemeClr val="accent5"/>
                </a:solidFill>
              </a:rPr>
              <a:t>7</a:t>
            </a:r>
            <a:r>
              <a:rPr kumimoji="1" lang="ja-JP" altLang="en-US" sz="900" dirty="0">
                <a:solidFill>
                  <a:schemeClr val="accent5"/>
                </a:solidFill>
              </a:rPr>
              <a:t>月末生産終了予定</a:t>
            </a:r>
          </a:p>
        </p:txBody>
      </p:sp>
    </p:spTree>
    <p:extLst>
      <p:ext uri="{BB962C8B-B14F-4D97-AF65-F5344CB8AC3E}">
        <p14:creationId xmlns:p14="http://schemas.microsoft.com/office/powerpoint/2010/main" val="22341718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図 6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3905" y="1079273"/>
            <a:ext cx="692605" cy="1450800"/>
          </a:xfrm>
          <a:prstGeom prst="rect">
            <a:avLst/>
          </a:prstGeom>
        </p:spPr>
      </p:pic>
      <p:sp>
        <p:nvSpPr>
          <p:cNvPr id="33" name="Rectangle 14"/>
          <p:cNvSpPr>
            <a:spLocks noChangeArrowheads="1"/>
          </p:cNvSpPr>
          <p:nvPr/>
        </p:nvSpPr>
        <p:spPr bwMode="auto">
          <a:xfrm>
            <a:off x="4983514" y="679052"/>
            <a:ext cx="4773600" cy="1944000"/>
          </a:xfrm>
          <a:prstGeom prst="rect">
            <a:avLst/>
          </a:prstGeom>
          <a:noFill/>
          <a:ln w="6350">
            <a:solidFill>
              <a:srgbClr val="4D4D4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ja-JP" altLang="en-US" sz="1200" dirty="0">
              <a:solidFill>
                <a:prstClr val="black"/>
              </a:solidFill>
            </a:endParaRPr>
          </a:p>
        </p:txBody>
      </p:sp>
      <p:sp>
        <p:nvSpPr>
          <p:cNvPr id="34" name="Rectangle 24"/>
          <p:cNvSpPr>
            <a:spLocks noChangeArrowheads="1"/>
          </p:cNvSpPr>
          <p:nvPr/>
        </p:nvSpPr>
        <p:spPr bwMode="auto">
          <a:xfrm>
            <a:off x="4983514" y="679054"/>
            <a:ext cx="4773600" cy="126767"/>
          </a:xfrm>
          <a:prstGeom prst="rect">
            <a:avLst/>
          </a:prstGeom>
          <a:solidFill>
            <a:srgbClr val="4D4D4D"/>
          </a:solidFill>
          <a:ln w="6350">
            <a:solidFill>
              <a:srgbClr val="4D4D4D"/>
            </a:solidFill>
            <a:miter lim="800000"/>
            <a:headEnd/>
            <a:tailEnd/>
          </a:ln>
          <a:effectLst/>
        </p:spPr>
        <p:txBody>
          <a:bodyPr wrap="none" tIns="0" rIns="0" bIns="0" anchor="ctr"/>
          <a:lstStyle/>
          <a:p>
            <a:r>
              <a:rPr lang="ja-JP" altLang="en-US" sz="800" dirty="0">
                <a:solidFill>
                  <a:prstClr val="white"/>
                </a:solidFill>
                <a:latin typeface="ＭＳ Ｐゴシック"/>
              </a:rPr>
              <a:t>アルミオープン手すり　縦桟タイプ</a:t>
            </a:r>
            <a:endParaRPr lang="en-US" altLang="ja-JP" sz="800" dirty="0">
              <a:solidFill>
                <a:prstClr val="white"/>
              </a:solidFill>
              <a:latin typeface="ＭＳ Ｐゴシック"/>
            </a:endParaRPr>
          </a:p>
        </p:txBody>
      </p:sp>
      <p:sp>
        <p:nvSpPr>
          <p:cNvPr id="5" name="Text Box 74"/>
          <p:cNvSpPr txBox="1">
            <a:spLocks noChangeArrowheads="1"/>
          </p:cNvSpPr>
          <p:nvPr/>
        </p:nvSpPr>
        <p:spPr bwMode="auto">
          <a:xfrm>
            <a:off x="5064717" y="871381"/>
            <a:ext cx="3001363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defPPr>
              <a:defRPr lang="ja-JP"/>
            </a:defPPr>
            <a:lvl1pPr algn="ctr" rtl="0" fontAlgn="base">
              <a:spcBef>
                <a:spcPct val="50000"/>
              </a:spcBef>
              <a:spcAft>
                <a:spcPct val="0"/>
              </a:spcAft>
              <a:defRPr kumimoji="1" sz="1100" kern="1200">
                <a:solidFill>
                  <a:schemeClr val="bg1"/>
                </a:solidFill>
                <a:latin typeface="ＭＳ Ｐゴシック" pitchFamily="50" charset="-128"/>
                <a:ea typeface="ＭＳ Ｐゴシック" pitchFamily="50" charset="-128"/>
                <a:cs typeface="+mn-cs"/>
              </a:defRPr>
            </a:lvl1pPr>
            <a:lvl2pPr marL="457200" algn="ctr" rtl="0" fontAlgn="base">
              <a:spcBef>
                <a:spcPct val="50000"/>
              </a:spcBef>
              <a:spcAft>
                <a:spcPct val="0"/>
              </a:spcAft>
              <a:defRPr kumimoji="1" sz="1100" kern="1200">
                <a:solidFill>
                  <a:schemeClr val="bg1"/>
                </a:solidFill>
                <a:latin typeface="ＭＳ Ｐゴシック" pitchFamily="50" charset="-128"/>
                <a:ea typeface="ＭＳ Ｐゴシック" pitchFamily="50" charset="-128"/>
                <a:cs typeface="+mn-cs"/>
              </a:defRPr>
            </a:lvl2pPr>
            <a:lvl3pPr marL="914400" algn="ctr" rtl="0" fontAlgn="base">
              <a:spcBef>
                <a:spcPct val="50000"/>
              </a:spcBef>
              <a:spcAft>
                <a:spcPct val="0"/>
              </a:spcAft>
              <a:defRPr kumimoji="1" sz="1100" kern="1200">
                <a:solidFill>
                  <a:schemeClr val="bg1"/>
                </a:solidFill>
                <a:latin typeface="ＭＳ Ｐゴシック" pitchFamily="50" charset="-128"/>
                <a:ea typeface="ＭＳ Ｐゴシック" pitchFamily="50" charset="-128"/>
                <a:cs typeface="+mn-cs"/>
              </a:defRPr>
            </a:lvl3pPr>
            <a:lvl4pPr marL="1371600" algn="ctr" rtl="0" fontAlgn="base">
              <a:spcBef>
                <a:spcPct val="50000"/>
              </a:spcBef>
              <a:spcAft>
                <a:spcPct val="0"/>
              </a:spcAft>
              <a:defRPr kumimoji="1" sz="1100" kern="1200">
                <a:solidFill>
                  <a:schemeClr val="bg1"/>
                </a:solidFill>
                <a:latin typeface="ＭＳ Ｐゴシック" pitchFamily="50" charset="-128"/>
                <a:ea typeface="ＭＳ Ｐゴシック" pitchFamily="50" charset="-128"/>
                <a:cs typeface="+mn-cs"/>
              </a:defRPr>
            </a:lvl4pPr>
            <a:lvl5pPr marL="1828800" algn="ctr" rtl="0" fontAlgn="base">
              <a:spcBef>
                <a:spcPct val="50000"/>
              </a:spcBef>
              <a:spcAft>
                <a:spcPct val="0"/>
              </a:spcAft>
              <a:defRPr kumimoji="1" sz="1100" kern="1200">
                <a:solidFill>
                  <a:schemeClr val="bg1"/>
                </a:solidFill>
                <a:latin typeface="ＭＳ Ｐゴシック" pitchFamily="50" charset="-128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1100" kern="1200">
                <a:solidFill>
                  <a:schemeClr val="bg1"/>
                </a:solidFill>
                <a:latin typeface="ＭＳ Ｐゴシック" pitchFamily="50" charset="-128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1100" kern="1200">
                <a:solidFill>
                  <a:schemeClr val="bg1"/>
                </a:solidFill>
                <a:latin typeface="ＭＳ Ｐゴシック" pitchFamily="50" charset="-128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1100" kern="1200">
                <a:solidFill>
                  <a:schemeClr val="bg1"/>
                </a:solidFill>
                <a:latin typeface="ＭＳ Ｐゴシック" pitchFamily="50" charset="-128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1100" kern="1200">
                <a:solidFill>
                  <a:schemeClr val="bg1"/>
                </a:solidFill>
                <a:latin typeface="ＭＳ Ｐゴシック" pitchFamily="50" charset="-128"/>
                <a:ea typeface="ＭＳ Ｐゴシック" pitchFamily="50" charset="-128"/>
                <a:cs typeface="+mn-cs"/>
              </a:defRPr>
            </a:lvl9pPr>
          </a:lstStyle>
          <a:p>
            <a:pPr algn="l"/>
            <a:r>
              <a:rPr lang="ja-JP" altLang="en-US" sz="1000" b="1" dirty="0">
                <a:solidFill>
                  <a:srgbClr val="4D4D4D"/>
                </a:solidFill>
              </a:rPr>
              <a:t>シンプルなデザインで、開放的な空間を演出できます。</a:t>
            </a:r>
          </a:p>
        </p:txBody>
      </p:sp>
      <p:sp>
        <p:nvSpPr>
          <p:cNvPr id="70" name="Text Box 49"/>
          <p:cNvSpPr txBox="1">
            <a:spLocks noChangeArrowheads="1"/>
          </p:cNvSpPr>
          <p:nvPr/>
        </p:nvSpPr>
        <p:spPr bwMode="auto">
          <a:xfrm>
            <a:off x="5096751" y="2413847"/>
            <a:ext cx="466960" cy="79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ja-JP" sz="500" dirty="0">
                <a:solidFill>
                  <a:srgbClr val="FFFFFF"/>
                </a:solidFill>
                <a:latin typeface="+mn-ea"/>
              </a:rPr>
              <a:t>※</a:t>
            </a:r>
            <a:r>
              <a:rPr lang="ja-JP" altLang="en-US" sz="500" dirty="0">
                <a:solidFill>
                  <a:srgbClr val="FFFFFF"/>
                </a:solidFill>
                <a:latin typeface="+mn-ea"/>
              </a:rPr>
              <a:t>イメージ写真</a:t>
            </a:r>
          </a:p>
        </p:txBody>
      </p:sp>
      <p:pic>
        <p:nvPicPr>
          <p:cNvPr id="114" name="図 1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773649" y="1079273"/>
            <a:ext cx="695848" cy="1450800"/>
          </a:xfrm>
          <a:prstGeom prst="rect">
            <a:avLst/>
          </a:prstGeom>
        </p:spPr>
      </p:pic>
      <p:sp>
        <p:nvSpPr>
          <p:cNvPr id="129" name="Text Box 70"/>
          <p:cNvSpPr txBox="1">
            <a:spLocks noChangeArrowheads="1"/>
          </p:cNvSpPr>
          <p:nvPr/>
        </p:nvSpPr>
        <p:spPr bwMode="auto">
          <a:xfrm>
            <a:off x="6612193" y="2270764"/>
            <a:ext cx="1289918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>
              <a:spcBef>
                <a:spcPct val="0"/>
              </a:spcBef>
            </a:pPr>
            <a:r>
              <a:rPr lang="ja-JP" altLang="en-US" sz="800" dirty="0">
                <a:latin typeface="Times New Roman" pitchFamily="18" charset="0"/>
              </a:rPr>
              <a:t>親柱・子柱はオフブラック色とサテンシルバー色をご用意。</a:t>
            </a:r>
            <a:endParaRPr lang="ja-JP" altLang="en-US" sz="800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37" name="Text Box 49"/>
          <p:cNvSpPr txBox="1">
            <a:spLocks noChangeArrowheads="1"/>
          </p:cNvSpPr>
          <p:nvPr/>
        </p:nvSpPr>
        <p:spPr bwMode="auto">
          <a:xfrm>
            <a:off x="5809363" y="2420254"/>
            <a:ext cx="466960" cy="79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ja-JP" sz="500" dirty="0">
                <a:solidFill>
                  <a:srgbClr val="000000"/>
                </a:solidFill>
                <a:latin typeface="+mn-ea"/>
              </a:rPr>
              <a:t>※</a:t>
            </a:r>
            <a:r>
              <a:rPr lang="ja-JP" altLang="en-US" sz="500" dirty="0">
                <a:solidFill>
                  <a:srgbClr val="000000"/>
                </a:solidFill>
                <a:latin typeface="+mn-ea"/>
              </a:rPr>
              <a:t>イメージ写真</a:t>
            </a:r>
          </a:p>
        </p:txBody>
      </p:sp>
      <p:sp>
        <p:nvSpPr>
          <p:cNvPr id="140" name="Text Box 49"/>
          <p:cNvSpPr txBox="1">
            <a:spLocks noChangeArrowheads="1"/>
          </p:cNvSpPr>
          <p:nvPr/>
        </p:nvSpPr>
        <p:spPr bwMode="auto">
          <a:xfrm>
            <a:off x="5063905" y="1079894"/>
            <a:ext cx="430890" cy="79434"/>
          </a:xfrm>
          <a:prstGeom prst="rect">
            <a:avLst/>
          </a:prstGeom>
          <a:solidFill>
            <a:srgbClr val="FFFFFF"/>
          </a:solidFill>
          <a:ln w="3175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ja-JP" altLang="en-US" sz="500" dirty="0">
                <a:solidFill>
                  <a:srgbClr val="000000"/>
                </a:solidFill>
                <a:latin typeface="+mn-ea"/>
              </a:rPr>
              <a:t>オフブラック色</a:t>
            </a:r>
          </a:p>
        </p:txBody>
      </p:sp>
      <p:sp>
        <p:nvSpPr>
          <p:cNvPr id="141" name="Text Box 49"/>
          <p:cNvSpPr txBox="1">
            <a:spLocks noChangeArrowheads="1"/>
          </p:cNvSpPr>
          <p:nvPr/>
        </p:nvSpPr>
        <p:spPr bwMode="auto">
          <a:xfrm>
            <a:off x="5773649" y="1079894"/>
            <a:ext cx="430890" cy="76944"/>
          </a:xfrm>
          <a:prstGeom prst="rect">
            <a:avLst/>
          </a:prstGeom>
          <a:solidFill>
            <a:srgbClr val="FFFFFF"/>
          </a:solidFill>
          <a:ln w="3175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ja-JP" altLang="en-US" sz="500" dirty="0">
                <a:solidFill>
                  <a:srgbClr val="000000"/>
                </a:solidFill>
                <a:latin typeface="+mn-ea"/>
              </a:rPr>
              <a:t>ｻﾃﾝｼﾙﾊﾞｰ色</a:t>
            </a:r>
          </a:p>
        </p:txBody>
      </p:sp>
      <p:pic>
        <p:nvPicPr>
          <p:cNvPr id="123" name="図 1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166" y="1066411"/>
            <a:ext cx="646213" cy="1125414"/>
          </a:xfrm>
          <a:prstGeom prst="rect">
            <a:avLst/>
          </a:prstGeom>
        </p:spPr>
      </p:pic>
      <p:sp>
        <p:nvSpPr>
          <p:cNvPr id="83" name="Text Box 70"/>
          <p:cNvSpPr txBox="1">
            <a:spLocks noChangeArrowheads="1"/>
          </p:cNvSpPr>
          <p:nvPr/>
        </p:nvSpPr>
        <p:spPr bwMode="auto">
          <a:xfrm>
            <a:off x="6627716" y="1128085"/>
            <a:ext cx="842637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>
              <a:spcBef>
                <a:spcPct val="0"/>
              </a:spcBef>
            </a:pPr>
            <a:r>
              <a:rPr lang="ja-JP" altLang="en-US" sz="800" dirty="0">
                <a:latin typeface="Times New Roman" pitchFamily="18" charset="0"/>
              </a:rPr>
              <a:t>デザイン性を</a:t>
            </a:r>
            <a:endParaRPr lang="en-US" altLang="ja-JP" sz="800" dirty="0">
              <a:latin typeface="Times New Roman" pitchFamily="18" charset="0"/>
            </a:endParaRPr>
          </a:p>
          <a:p>
            <a:pPr>
              <a:spcBef>
                <a:spcPct val="0"/>
              </a:spcBef>
            </a:pPr>
            <a:r>
              <a:rPr lang="ja-JP" altLang="en-US" sz="800" dirty="0">
                <a:latin typeface="Times New Roman" pitchFamily="18" charset="0"/>
              </a:rPr>
              <a:t>重視した</a:t>
            </a:r>
            <a:endParaRPr lang="en-US" altLang="ja-JP" sz="800" dirty="0">
              <a:latin typeface="Times New Roman" pitchFamily="18" charset="0"/>
            </a:endParaRPr>
          </a:p>
          <a:p>
            <a:pPr>
              <a:spcBef>
                <a:spcPct val="0"/>
              </a:spcBef>
            </a:pPr>
            <a:r>
              <a:rPr lang="ja-JP" altLang="en-US" sz="800" dirty="0">
                <a:latin typeface="Times New Roman" pitchFamily="18" charset="0"/>
              </a:rPr>
              <a:t>シンプルな外観の手すりです。</a:t>
            </a:r>
            <a:endParaRPr lang="ja-JP" altLang="en-US" sz="800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2" name="正方形/長方形 1"/>
          <p:cNvSpPr/>
          <p:nvPr/>
        </p:nvSpPr>
        <p:spPr>
          <a:xfrm>
            <a:off x="6549918" y="1066620"/>
            <a:ext cx="1381106" cy="1143194"/>
          </a:xfrm>
          <a:prstGeom prst="rect">
            <a:avLst/>
          </a:prstGeom>
          <a:noFill/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Text Box 221"/>
          <p:cNvSpPr txBox="1">
            <a:spLocks noChangeArrowheads="1"/>
          </p:cNvSpPr>
          <p:nvPr/>
        </p:nvSpPr>
        <p:spPr bwMode="auto">
          <a:xfrm>
            <a:off x="8011445" y="1011462"/>
            <a:ext cx="1196368" cy="123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600" kern="12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600" kern="12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600" kern="12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600" kern="12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600" kern="12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600" kern="12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600" kern="12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600" kern="12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600" kern="12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  <a:cs typeface="+mn-cs"/>
              </a:defRPr>
            </a:lvl9pPr>
          </a:lstStyle>
          <a:p>
            <a:pPr algn="just"/>
            <a:r>
              <a:rPr lang="ja-JP" altLang="en-US" sz="800" b="1" dirty="0">
                <a:solidFill>
                  <a:srgbClr val="000000"/>
                </a:solidFill>
                <a:latin typeface="Times New Roman" pitchFamily="18" charset="0"/>
              </a:rPr>
              <a:t>■手すり　色柄</a:t>
            </a:r>
            <a:endParaRPr lang="en-US" altLang="ja-JP" sz="8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72" name="図 7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3904" y="3145536"/>
            <a:ext cx="1382591" cy="1439158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66" name="Rectangle 14"/>
          <p:cNvSpPr>
            <a:spLocks noChangeArrowheads="1"/>
          </p:cNvSpPr>
          <p:nvPr/>
        </p:nvSpPr>
        <p:spPr bwMode="auto">
          <a:xfrm>
            <a:off x="4983514" y="2732943"/>
            <a:ext cx="4773600" cy="1944000"/>
          </a:xfrm>
          <a:prstGeom prst="rect">
            <a:avLst/>
          </a:prstGeom>
          <a:noFill/>
          <a:ln w="6350">
            <a:solidFill>
              <a:srgbClr val="4D4D4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ja-JP" altLang="en-US" sz="1200" dirty="0">
              <a:solidFill>
                <a:prstClr val="black"/>
              </a:solidFill>
            </a:endParaRPr>
          </a:p>
        </p:txBody>
      </p:sp>
      <p:sp>
        <p:nvSpPr>
          <p:cNvPr id="67" name="Rectangle 24"/>
          <p:cNvSpPr>
            <a:spLocks noChangeArrowheads="1"/>
          </p:cNvSpPr>
          <p:nvPr/>
        </p:nvSpPr>
        <p:spPr bwMode="auto">
          <a:xfrm>
            <a:off x="4983514" y="2732945"/>
            <a:ext cx="4773600" cy="126767"/>
          </a:xfrm>
          <a:prstGeom prst="rect">
            <a:avLst/>
          </a:prstGeom>
          <a:solidFill>
            <a:srgbClr val="4D4D4D"/>
          </a:solidFill>
          <a:ln w="6350">
            <a:solidFill>
              <a:srgbClr val="4D4D4D"/>
            </a:solidFill>
            <a:miter lim="800000"/>
            <a:headEnd/>
            <a:tailEnd/>
          </a:ln>
          <a:effectLst/>
        </p:spPr>
        <p:txBody>
          <a:bodyPr wrap="none" tIns="0" rIns="0" bIns="0" anchor="ctr"/>
          <a:lstStyle/>
          <a:p>
            <a:r>
              <a:rPr lang="ja-JP" altLang="en-US" sz="800" dirty="0">
                <a:solidFill>
                  <a:prstClr val="white"/>
                </a:solidFill>
                <a:latin typeface="ＭＳ Ｐゴシック"/>
              </a:rPr>
              <a:t>アルミオープン手すり　横桟タイプ</a:t>
            </a:r>
            <a:endParaRPr lang="en-US" altLang="ja-JP" sz="800" dirty="0">
              <a:solidFill>
                <a:prstClr val="white"/>
              </a:solidFill>
              <a:latin typeface="ＭＳ Ｐゴシック"/>
            </a:endParaRPr>
          </a:p>
        </p:txBody>
      </p:sp>
      <p:sp>
        <p:nvSpPr>
          <p:cNvPr id="38" name="Text Box 74"/>
          <p:cNvSpPr txBox="1">
            <a:spLocks noChangeArrowheads="1"/>
          </p:cNvSpPr>
          <p:nvPr/>
        </p:nvSpPr>
        <p:spPr bwMode="auto">
          <a:xfrm>
            <a:off x="5116062" y="2919326"/>
            <a:ext cx="3001363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defPPr>
              <a:defRPr lang="ja-JP"/>
            </a:defPPr>
            <a:lvl1pPr algn="ctr" rtl="0" fontAlgn="base">
              <a:spcBef>
                <a:spcPct val="50000"/>
              </a:spcBef>
              <a:spcAft>
                <a:spcPct val="0"/>
              </a:spcAft>
              <a:defRPr kumimoji="1" sz="1100" kern="1200">
                <a:solidFill>
                  <a:schemeClr val="bg1"/>
                </a:solidFill>
                <a:latin typeface="ＭＳ Ｐゴシック" pitchFamily="50" charset="-128"/>
                <a:ea typeface="ＭＳ Ｐゴシック" pitchFamily="50" charset="-128"/>
                <a:cs typeface="+mn-cs"/>
              </a:defRPr>
            </a:lvl1pPr>
            <a:lvl2pPr marL="457200" algn="ctr" rtl="0" fontAlgn="base">
              <a:spcBef>
                <a:spcPct val="50000"/>
              </a:spcBef>
              <a:spcAft>
                <a:spcPct val="0"/>
              </a:spcAft>
              <a:defRPr kumimoji="1" sz="1100" kern="1200">
                <a:solidFill>
                  <a:schemeClr val="bg1"/>
                </a:solidFill>
                <a:latin typeface="ＭＳ Ｐゴシック" pitchFamily="50" charset="-128"/>
                <a:ea typeface="ＭＳ Ｐゴシック" pitchFamily="50" charset="-128"/>
                <a:cs typeface="+mn-cs"/>
              </a:defRPr>
            </a:lvl2pPr>
            <a:lvl3pPr marL="914400" algn="ctr" rtl="0" fontAlgn="base">
              <a:spcBef>
                <a:spcPct val="50000"/>
              </a:spcBef>
              <a:spcAft>
                <a:spcPct val="0"/>
              </a:spcAft>
              <a:defRPr kumimoji="1" sz="1100" kern="1200">
                <a:solidFill>
                  <a:schemeClr val="bg1"/>
                </a:solidFill>
                <a:latin typeface="ＭＳ Ｐゴシック" pitchFamily="50" charset="-128"/>
                <a:ea typeface="ＭＳ Ｐゴシック" pitchFamily="50" charset="-128"/>
                <a:cs typeface="+mn-cs"/>
              </a:defRPr>
            </a:lvl3pPr>
            <a:lvl4pPr marL="1371600" algn="ctr" rtl="0" fontAlgn="base">
              <a:spcBef>
                <a:spcPct val="50000"/>
              </a:spcBef>
              <a:spcAft>
                <a:spcPct val="0"/>
              </a:spcAft>
              <a:defRPr kumimoji="1" sz="1100" kern="1200">
                <a:solidFill>
                  <a:schemeClr val="bg1"/>
                </a:solidFill>
                <a:latin typeface="ＭＳ Ｐゴシック" pitchFamily="50" charset="-128"/>
                <a:ea typeface="ＭＳ Ｐゴシック" pitchFamily="50" charset="-128"/>
                <a:cs typeface="+mn-cs"/>
              </a:defRPr>
            </a:lvl4pPr>
            <a:lvl5pPr marL="1828800" algn="ctr" rtl="0" fontAlgn="base">
              <a:spcBef>
                <a:spcPct val="50000"/>
              </a:spcBef>
              <a:spcAft>
                <a:spcPct val="0"/>
              </a:spcAft>
              <a:defRPr kumimoji="1" sz="1100" kern="1200">
                <a:solidFill>
                  <a:schemeClr val="bg1"/>
                </a:solidFill>
                <a:latin typeface="ＭＳ Ｐゴシック" pitchFamily="50" charset="-128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1100" kern="1200">
                <a:solidFill>
                  <a:schemeClr val="bg1"/>
                </a:solidFill>
                <a:latin typeface="ＭＳ Ｐゴシック" pitchFamily="50" charset="-128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1100" kern="1200">
                <a:solidFill>
                  <a:schemeClr val="bg1"/>
                </a:solidFill>
                <a:latin typeface="ＭＳ Ｐゴシック" pitchFamily="50" charset="-128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1100" kern="1200">
                <a:solidFill>
                  <a:schemeClr val="bg1"/>
                </a:solidFill>
                <a:latin typeface="ＭＳ Ｐゴシック" pitchFamily="50" charset="-128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1100" kern="1200">
                <a:solidFill>
                  <a:schemeClr val="bg1"/>
                </a:solidFill>
                <a:latin typeface="ＭＳ Ｐゴシック" pitchFamily="50" charset="-128"/>
                <a:ea typeface="ＭＳ Ｐゴシック" pitchFamily="50" charset="-128"/>
                <a:cs typeface="+mn-cs"/>
              </a:defRPr>
            </a:lvl9pPr>
          </a:lstStyle>
          <a:p>
            <a:pPr algn="l"/>
            <a:r>
              <a:rPr lang="ja-JP" altLang="en-US" sz="1000" b="1" dirty="0">
                <a:solidFill>
                  <a:srgbClr val="4D4D4D"/>
                </a:solidFill>
              </a:rPr>
              <a:t>シンプルなデザインで、開放的な空間を演出できます。</a:t>
            </a:r>
          </a:p>
        </p:txBody>
      </p:sp>
      <p:sp>
        <p:nvSpPr>
          <p:cNvPr id="124" name="正方形/長方形 123"/>
          <p:cNvSpPr/>
          <p:nvPr/>
        </p:nvSpPr>
        <p:spPr>
          <a:xfrm>
            <a:off x="6516096" y="3199600"/>
            <a:ext cx="235652" cy="6721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5" name="Text Box 49"/>
          <p:cNvSpPr txBox="1">
            <a:spLocks noChangeArrowheads="1"/>
          </p:cNvSpPr>
          <p:nvPr/>
        </p:nvSpPr>
        <p:spPr bwMode="auto">
          <a:xfrm>
            <a:off x="5096751" y="4475112"/>
            <a:ext cx="466960" cy="79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ja-JP" sz="500" dirty="0">
                <a:solidFill>
                  <a:srgbClr val="FFFFFF"/>
                </a:solidFill>
                <a:latin typeface="+mn-ea"/>
              </a:rPr>
              <a:t>※</a:t>
            </a:r>
            <a:r>
              <a:rPr lang="ja-JP" altLang="en-US" sz="500" dirty="0">
                <a:solidFill>
                  <a:srgbClr val="FFFFFF"/>
                </a:solidFill>
                <a:latin typeface="+mn-ea"/>
              </a:rPr>
              <a:t>イメージ写真</a:t>
            </a:r>
          </a:p>
        </p:txBody>
      </p:sp>
      <p:sp>
        <p:nvSpPr>
          <p:cNvPr id="142" name="Text Box 49"/>
          <p:cNvSpPr txBox="1">
            <a:spLocks noChangeArrowheads="1"/>
          </p:cNvSpPr>
          <p:nvPr/>
        </p:nvSpPr>
        <p:spPr bwMode="auto">
          <a:xfrm>
            <a:off x="5061241" y="3137256"/>
            <a:ext cx="430890" cy="79434"/>
          </a:xfrm>
          <a:prstGeom prst="rect">
            <a:avLst/>
          </a:prstGeom>
          <a:solidFill>
            <a:srgbClr val="FFFFFF"/>
          </a:solidFill>
          <a:ln w="3175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ja-JP" altLang="en-US" sz="500" dirty="0">
                <a:solidFill>
                  <a:srgbClr val="000000"/>
                </a:solidFill>
                <a:latin typeface="+mn-ea"/>
              </a:rPr>
              <a:t>オフブラック色</a:t>
            </a:r>
          </a:p>
        </p:txBody>
      </p:sp>
      <p:pic>
        <p:nvPicPr>
          <p:cNvPr id="133" name="図 13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90393" y="3961055"/>
            <a:ext cx="564450" cy="623624"/>
          </a:xfrm>
          <a:prstGeom prst="rect">
            <a:avLst/>
          </a:prstGeom>
        </p:spPr>
      </p:pic>
      <p:sp>
        <p:nvSpPr>
          <p:cNvPr id="138" name="Text Box 49"/>
          <p:cNvSpPr txBox="1">
            <a:spLocks noChangeArrowheads="1"/>
          </p:cNvSpPr>
          <p:nvPr/>
        </p:nvSpPr>
        <p:spPr bwMode="auto">
          <a:xfrm>
            <a:off x="5895050" y="4514829"/>
            <a:ext cx="553023" cy="61555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ja-JP" sz="400" dirty="0">
                <a:solidFill>
                  <a:srgbClr val="000000"/>
                </a:solidFill>
                <a:latin typeface="+mn-ea"/>
              </a:rPr>
              <a:t>※</a:t>
            </a:r>
            <a:r>
              <a:rPr lang="ja-JP" altLang="en-US" sz="400" dirty="0">
                <a:solidFill>
                  <a:srgbClr val="000000"/>
                </a:solidFill>
                <a:latin typeface="+mn-ea"/>
              </a:rPr>
              <a:t>写真は縦桟となります。</a:t>
            </a:r>
          </a:p>
        </p:txBody>
      </p:sp>
      <p:sp>
        <p:nvSpPr>
          <p:cNvPr id="143" name="Text Box 49"/>
          <p:cNvSpPr txBox="1">
            <a:spLocks noChangeArrowheads="1"/>
          </p:cNvSpPr>
          <p:nvPr/>
        </p:nvSpPr>
        <p:spPr bwMode="auto">
          <a:xfrm>
            <a:off x="5893027" y="3961040"/>
            <a:ext cx="430890" cy="76944"/>
          </a:xfrm>
          <a:prstGeom prst="rect">
            <a:avLst/>
          </a:prstGeom>
          <a:solidFill>
            <a:srgbClr val="FFFFFF"/>
          </a:solidFill>
          <a:ln w="3175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ja-JP" altLang="en-US" sz="500" dirty="0">
                <a:solidFill>
                  <a:srgbClr val="000000"/>
                </a:solidFill>
                <a:latin typeface="+mn-ea"/>
              </a:rPr>
              <a:t>ｻﾃﾝｼﾙﾊﾞｰ色</a:t>
            </a:r>
          </a:p>
        </p:txBody>
      </p:sp>
      <p:grpSp>
        <p:nvGrpSpPr>
          <p:cNvPr id="7" name="グループ化 6"/>
          <p:cNvGrpSpPr/>
          <p:nvPr/>
        </p:nvGrpSpPr>
        <p:grpSpPr>
          <a:xfrm>
            <a:off x="7201256" y="3143443"/>
            <a:ext cx="723176" cy="1159466"/>
            <a:chOff x="7051120" y="3141669"/>
            <a:chExt cx="516150" cy="827543"/>
          </a:xfrm>
        </p:grpSpPr>
        <p:pic>
          <p:nvPicPr>
            <p:cNvPr id="122" name="図 121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51120" y="3141669"/>
              <a:ext cx="516150" cy="827543"/>
            </a:xfrm>
            <a:prstGeom prst="rect">
              <a:avLst/>
            </a:prstGeom>
          </p:spPr>
        </p:pic>
        <p:sp>
          <p:nvSpPr>
            <p:cNvPr id="4" name="正方形/長方形 3"/>
            <p:cNvSpPr/>
            <p:nvPr/>
          </p:nvSpPr>
          <p:spPr>
            <a:xfrm>
              <a:off x="7087920" y="3216691"/>
              <a:ext cx="239651" cy="793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49" name="Text Box 70"/>
          <p:cNvSpPr txBox="1">
            <a:spLocks noChangeArrowheads="1"/>
          </p:cNvSpPr>
          <p:nvPr/>
        </p:nvSpPr>
        <p:spPr bwMode="auto">
          <a:xfrm>
            <a:off x="6612193" y="4334926"/>
            <a:ext cx="1289918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>
              <a:spcBef>
                <a:spcPct val="0"/>
              </a:spcBef>
            </a:pPr>
            <a:r>
              <a:rPr lang="ja-JP" altLang="en-US" sz="800" dirty="0">
                <a:latin typeface="Times New Roman" pitchFamily="18" charset="0"/>
              </a:rPr>
              <a:t>親柱・子柱はオフブラック色とサテンシルバー色をご用意。</a:t>
            </a:r>
            <a:endParaRPr lang="ja-JP" altLang="en-US" sz="800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50" name="正方形/長方形 149"/>
          <p:cNvSpPr/>
          <p:nvPr/>
        </p:nvSpPr>
        <p:spPr>
          <a:xfrm>
            <a:off x="6549918" y="3143442"/>
            <a:ext cx="1381106" cy="1143194"/>
          </a:xfrm>
          <a:prstGeom prst="rect">
            <a:avLst/>
          </a:prstGeom>
          <a:noFill/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1" name="Text Box 70"/>
          <p:cNvSpPr txBox="1">
            <a:spLocks noChangeArrowheads="1"/>
          </p:cNvSpPr>
          <p:nvPr/>
        </p:nvSpPr>
        <p:spPr bwMode="auto">
          <a:xfrm>
            <a:off x="6617864" y="3214324"/>
            <a:ext cx="771361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>
              <a:spcBef>
                <a:spcPct val="0"/>
              </a:spcBef>
            </a:pPr>
            <a:r>
              <a:rPr lang="ja-JP" altLang="en-US" sz="800" dirty="0">
                <a:latin typeface="Times New Roman" pitchFamily="18" charset="0"/>
              </a:rPr>
              <a:t>デザイン性を</a:t>
            </a:r>
            <a:endParaRPr lang="en-US" altLang="ja-JP" sz="800" dirty="0">
              <a:latin typeface="Times New Roman" pitchFamily="18" charset="0"/>
            </a:endParaRPr>
          </a:p>
          <a:p>
            <a:pPr>
              <a:spcBef>
                <a:spcPct val="0"/>
              </a:spcBef>
            </a:pPr>
            <a:r>
              <a:rPr lang="ja-JP" altLang="en-US" sz="800" dirty="0">
                <a:latin typeface="Times New Roman" pitchFamily="18" charset="0"/>
              </a:rPr>
              <a:t>重視した</a:t>
            </a:r>
            <a:endParaRPr lang="en-US" altLang="ja-JP" sz="800" dirty="0">
              <a:latin typeface="Times New Roman" pitchFamily="18" charset="0"/>
            </a:endParaRPr>
          </a:p>
          <a:p>
            <a:pPr>
              <a:spcBef>
                <a:spcPct val="0"/>
              </a:spcBef>
            </a:pPr>
            <a:r>
              <a:rPr lang="ja-JP" altLang="en-US" sz="800" dirty="0">
                <a:latin typeface="Times New Roman" pitchFamily="18" charset="0"/>
              </a:rPr>
              <a:t>シンプルな外観</a:t>
            </a:r>
            <a:endParaRPr lang="en-US" altLang="ja-JP" sz="800" dirty="0">
              <a:latin typeface="Times New Roman" pitchFamily="18" charset="0"/>
            </a:endParaRPr>
          </a:p>
          <a:p>
            <a:pPr>
              <a:spcBef>
                <a:spcPct val="0"/>
              </a:spcBef>
            </a:pPr>
            <a:r>
              <a:rPr lang="ja-JP" altLang="en-US" sz="800" dirty="0">
                <a:latin typeface="Times New Roman" pitchFamily="18" charset="0"/>
              </a:rPr>
              <a:t>の手すりです。</a:t>
            </a:r>
            <a:endParaRPr lang="ja-JP" altLang="en-US" sz="800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85" name="Text Box 221"/>
          <p:cNvSpPr txBox="1">
            <a:spLocks noChangeArrowheads="1"/>
          </p:cNvSpPr>
          <p:nvPr/>
        </p:nvSpPr>
        <p:spPr bwMode="auto">
          <a:xfrm>
            <a:off x="8011445" y="3127673"/>
            <a:ext cx="1196368" cy="123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600" kern="12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600" kern="12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600" kern="12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600" kern="12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600" kern="12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600" kern="12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600" kern="12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600" kern="12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600" kern="12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  <a:cs typeface="+mn-cs"/>
              </a:defRPr>
            </a:lvl9pPr>
          </a:lstStyle>
          <a:p>
            <a:pPr algn="just"/>
            <a:r>
              <a:rPr lang="ja-JP" altLang="en-US" sz="800" b="1" dirty="0">
                <a:solidFill>
                  <a:srgbClr val="000000"/>
                </a:solidFill>
                <a:latin typeface="Times New Roman" pitchFamily="18" charset="0"/>
              </a:rPr>
              <a:t>■手すり　色柄</a:t>
            </a:r>
            <a:endParaRPr lang="en-US" altLang="ja-JP" sz="8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127" name="グループ化 126"/>
          <p:cNvGrpSpPr/>
          <p:nvPr/>
        </p:nvGrpSpPr>
        <p:grpSpPr>
          <a:xfrm>
            <a:off x="8003829" y="1190605"/>
            <a:ext cx="1660845" cy="1307572"/>
            <a:chOff x="8003829" y="1190605"/>
            <a:chExt cx="1660845" cy="1307572"/>
          </a:xfrm>
        </p:grpSpPr>
        <p:pic>
          <p:nvPicPr>
            <p:cNvPr id="128" name="図 127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2"/>
            <a:stretch/>
          </p:blipFill>
          <p:spPr>
            <a:xfrm>
              <a:off x="9274548" y="1599590"/>
              <a:ext cx="360407" cy="266592"/>
            </a:xfrm>
            <a:prstGeom prst="rect">
              <a:avLst/>
            </a:prstGeom>
          </p:spPr>
        </p:pic>
        <p:pic>
          <p:nvPicPr>
            <p:cNvPr id="130" name="図 129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003829" y="2113779"/>
              <a:ext cx="354767" cy="231859"/>
            </a:xfrm>
            <a:prstGeom prst="rect">
              <a:avLst/>
            </a:prstGeom>
          </p:spPr>
        </p:pic>
        <p:pic>
          <p:nvPicPr>
            <p:cNvPr id="132" name="図 131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5"/>
            <a:stretch/>
          </p:blipFill>
          <p:spPr>
            <a:xfrm>
              <a:off x="8016890" y="1192434"/>
              <a:ext cx="397931" cy="206473"/>
            </a:xfrm>
            <a:prstGeom prst="rect">
              <a:avLst/>
            </a:prstGeom>
          </p:spPr>
        </p:pic>
        <p:pic>
          <p:nvPicPr>
            <p:cNvPr id="134" name="図 133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5"/>
            <a:stretch/>
          </p:blipFill>
          <p:spPr>
            <a:xfrm>
              <a:off x="8447603" y="1190605"/>
              <a:ext cx="363909" cy="208303"/>
            </a:xfrm>
            <a:prstGeom prst="rect">
              <a:avLst/>
            </a:prstGeom>
          </p:spPr>
        </p:pic>
        <p:pic>
          <p:nvPicPr>
            <p:cNvPr id="136" name="図 135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846039" y="1631346"/>
              <a:ext cx="330724" cy="234836"/>
            </a:xfrm>
            <a:prstGeom prst="rect">
              <a:avLst/>
            </a:prstGeom>
          </p:spPr>
        </p:pic>
        <p:sp>
          <p:nvSpPr>
            <p:cNvPr id="139" name="正方形/長方形 138"/>
            <p:cNvSpPr/>
            <p:nvPr/>
          </p:nvSpPr>
          <p:spPr>
            <a:xfrm>
              <a:off x="8025165" y="1890016"/>
              <a:ext cx="398557" cy="15388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ja-JP" altLang="en-US" sz="500" dirty="0">
                  <a:solidFill>
                    <a:srgbClr val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グレージュ</a:t>
              </a:r>
              <a:endParaRPr lang="en-US" altLang="ja-JP" sz="5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r>
                <a:rPr lang="ja-JP" altLang="en-US" sz="500" dirty="0">
                  <a:solidFill>
                    <a:srgbClr val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アッシュ色</a:t>
              </a:r>
            </a:p>
          </p:txBody>
        </p:sp>
        <p:sp>
          <p:nvSpPr>
            <p:cNvPr id="144" name="正方形/長方形 143"/>
            <p:cNvSpPr/>
            <p:nvPr/>
          </p:nvSpPr>
          <p:spPr>
            <a:xfrm>
              <a:off x="8447603" y="1430675"/>
              <a:ext cx="479968" cy="153826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ja-JP" altLang="en-US" sz="500" dirty="0">
                  <a:solidFill>
                    <a:srgbClr val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ソフトウォール</a:t>
              </a:r>
              <a:endParaRPr lang="en-US" altLang="ja-JP" sz="5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r>
                <a:rPr lang="ja-JP" altLang="en-US" sz="500" dirty="0">
                  <a:solidFill>
                    <a:srgbClr val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ナット色</a:t>
              </a:r>
            </a:p>
          </p:txBody>
        </p:sp>
        <p:sp>
          <p:nvSpPr>
            <p:cNvPr id="145" name="正方形/長方形 144"/>
            <p:cNvSpPr/>
            <p:nvPr/>
          </p:nvSpPr>
          <p:spPr>
            <a:xfrm>
              <a:off x="8854984" y="1430675"/>
              <a:ext cx="479968" cy="7694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ja-JP" altLang="en-US" sz="500" dirty="0">
                  <a:solidFill>
                    <a:srgbClr val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ウォールナット色</a:t>
              </a:r>
            </a:p>
          </p:txBody>
        </p:sp>
        <p:sp>
          <p:nvSpPr>
            <p:cNvPr id="146" name="正方形/長方形 145"/>
            <p:cNvSpPr/>
            <p:nvPr/>
          </p:nvSpPr>
          <p:spPr>
            <a:xfrm>
              <a:off x="9292489" y="1430675"/>
              <a:ext cx="298457" cy="7691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ja-JP" altLang="en-US" sz="500" dirty="0">
                  <a:solidFill>
                    <a:srgbClr val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チェリー色</a:t>
              </a:r>
            </a:p>
          </p:txBody>
        </p:sp>
        <p:sp>
          <p:nvSpPr>
            <p:cNvPr id="147" name="正方形/長方形 146"/>
            <p:cNvSpPr/>
            <p:nvPr/>
          </p:nvSpPr>
          <p:spPr>
            <a:xfrm>
              <a:off x="8447604" y="1890016"/>
              <a:ext cx="363908" cy="7694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ja-JP" altLang="en-US" sz="500" dirty="0">
                  <a:solidFill>
                    <a:srgbClr val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イデアオーク色</a:t>
              </a:r>
            </a:p>
          </p:txBody>
        </p:sp>
        <p:sp>
          <p:nvSpPr>
            <p:cNvPr id="148" name="正方形/長方形 147"/>
            <p:cNvSpPr/>
            <p:nvPr/>
          </p:nvSpPr>
          <p:spPr>
            <a:xfrm>
              <a:off x="8870044" y="1890016"/>
              <a:ext cx="380816" cy="7691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ja-JP" altLang="en-US" sz="500" dirty="0">
                  <a:solidFill>
                    <a:srgbClr val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メープル色</a:t>
              </a:r>
            </a:p>
          </p:txBody>
        </p:sp>
        <p:sp>
          <p:nvSpPr>
            <p:cNvPr id="151" name="正方形/長方形 150"/>
            <p:cNvSpPr/>
            <p:nvPr/>
          </p:nvSpPr>
          <p:spPr>
            <a:xfrm>
              <a:off x="9339156" y="1890016"/>
              <a:ext cx="291617" cy="15388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ja-JP" altLang="en-US" sz="500" dirty="0">
                  <a:solidFill>
                    <a:srgbClr val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ホワイト</a:t>
              </a:r>
              <a:endParaRPr lang="en-US" altLang="ja-JP" sz="5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r>
                <a:rPr lang="ja-JP" altLang="en-US" sz="500" dirty="0">
                  <a:solidFill>
                    <a:srgbClr val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オーク色</a:t>
              </a:r>
            </a:p>
          </p:txBody>
        </p:sp>
        <p:sp>
          <p:nvSpPr>
            <p:cNvPr id="152" name="正方形/長方形 151"/>
            <p:cNvSpPr/>
            <p:nvPr/>
          </p:nvSpPr>
          <p:spPr>
            <a:xfrm>
              <a:off x="8025165" y="2344351"/>
              <a:ext cx="397345" cy="153826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ja-JP" altLang="en-US" sz="500" dirty="0">
                  <a:solidFill>
                    <a:srgbClr val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ホワイト</a:t>
              </a:r>
              <a:endParaRPr lang="en-US" altLang="ja-JP" sz="5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r>
                <a:rPr lang="ja-JP" altLang="en-US" sz="500" dirty="0">
                  <a:solidFill>
                    <a:srgbClr val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アッシュ色</a:t>
              </a:r>
            </a:p>
          </p:txBody>
        </p:sp>
        <p:sp>
          <p:nvSpPr>
            <p:cNvPr id="153" name="正方形/長方形 152"/>
            <p:cNvSpPr/>
            <p:nvPr/>
          </p:nvSpPr>
          <p:spPr>
            <a:xfrm>
              <a:off x="8016890" y="1430675"/>
              <a:ext cx="479968" cy="7691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ja-JP" altLang="en-US" sz="500" dirty="0">
                  <a:solidFill>
                    <a:srgbClr val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オフブラック色</a:t>
              </a:r>
            </a:p>
          </p:txBody>
        </p:sp>
        <p:pic>
          <p:nvPicPr>
            <p:cNvPr id="154" name="図 153"/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3"/>
            <a:stretch/>
          </p:blipFill>
          <p:spPr>
            <a:xfrm>
              <a:off x="8870044" y="1194261"/>
              <a:ext cx="361651" cy="204645"/>
            </a:xfrm>
            <a:prstGeom prst="rect">
              <a:avLst/>
            </a:prstGeom>
          </p:spPr>
        </p:pic>
        <p:pic>
          <p:nvPicPr>
            <p:cNvPr id="155" name="図 154"/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271538" y="1194206"/>
              <a:ext cx="393136" cy="205424"/>
            </a:xfrm>
            <a:prstGeom prst="rect">
              <a:avLst/>
            </a:prstGeom>
          </p:spPr>
        </p:pic>
        <p:pic>
          <p:nvPicPr>
            <p:cNvPr id="156" name="図 155"/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39207" y="1326421"/>
              <a:ext cx="362794" cy="539761"/>
            </a:xfrm>
            <a:prstGeom prst="rect">
              <a:avLst/>
            </a:prstGeom>
          </p:spPr>
        </p:pic>
        <p:pic>
          <p:nvPicPr>
            <p:cNvPr id="157" name="図 156"/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013408" y="1525618"/>
              <a:ext cx="395068" cy="340564"/>
            </a:xfrm>
            <a:prstGeom prst="rect">
              <a:avLst/>
            </a:prstGeom>
          </p:spPr>
        </p:pic>
      </p:grpSp>
      <p:grpSp>
        <p:nvGrpSpPr>
          <p:cNvPr id="158" name="グループ化 157"/>
          <p:cNvGrpSpPr/>
          <p:nvPr/>
        </p:nvGrpSpPr>
        <p:grpSpPr>
          <a:xfrm>
            <a:off x="8003829" y="3266811"/>
            <a:ext cx="1660845" cy="1307572"/>
            <a:chOff x="8003829" y="1190605"/>
            <a:chExt cx="1660845" cy="1307572"/>
          </a:xfrm>
        </p:grpSpPr>
        <p:pic>
          <p:nvPicPr>
            <p:cNvPr id="159" name="図 158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2"/>
            <a:stretch/>
          </p:blipFill>
          <p:spPr>
            <a:xfrm>
              <a:off x="9274548" y="1599590"/>
              <a:ext cx="360407" cy="266592"/>
            </a:xfrm>
            <a:prstGeom prst="rect">
              <a:avLst/>
            </a:prstGeom>
          </p:spPr>
        </p:pic>
        <p:pic>
          <p:nvPicPr>
            <p:cNvPr id="160" name="図 159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003829" y="2113779"/>
              <a:ext cx="354767" cy="231859"/>
            </a:xfrm>
            <a:prstGeom prst="rect">
              <a:avLst/>
            </a:prstGeom>
          </p:spPr>
        </p:pic>
        <p:pic>
          <p:nvPicPr>
            <p:cNvPr id="161" name="図 160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5"/>
            <a:stretch/>
          </p:blipFill>
          <p:spPr>
            <a:xfrm>
              <a:off x="8016890" y="1192434"/>
              <a:ext cx="397931" cy="206473"/>
            </a:xfrm>
            <a:prstGeom prst="rect">
              <a:avLst/>
            </a:prstGeom>
          </p:spPr>
        </p:pic>
        <p:pic>
          <p:nvPicPr>
            <p:cNvPr id="162" name="図 161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5"/>
            <a:stretch/>
          </p:blipFill>
          <p:spPr>
            <a:xfrm>
              <a:off x="8447603" y="1190605"/>
              <a:ext cx="363909" cy="208303"/>
            </a:xfrm>
            <a:prstGeom prst="rect">
              <a:avLst/>
            </a:prstGeom>
          </p:spPr>
        </p:pic>
        <p:pic>
          <p:nvPicPr>
            <p:cNvPr id="163" name="図 162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846039" y="1631346"/>
              <a:ext cx="330724" cy="234836"/>
            </a:xfrm>
            <a:prstGeom prst="rect">
              <a:avLst/>
            </a:prstGeom>
          </p:spPr>
        </p:pic>
        <p:sp>
          <p:nvSpPr>
            <p:cNvPr id="164" name="正方形/長方形 163"/>
            <p:cNvSpPr/>
            <p:nvPr/>
          </p:nvSpPr>
          <p:spPr>
            <a:xfrm>
              <a:off x="8025165" y="1890016"/>
              <a:ext cx="398557" cy="15388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ja-JP" altLang="en-US" sz="500" dirty="0">
                  <a:solidFill>
                    <a:srgbClr val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グレージュ</a:t>
              </a:r>
              <a:endParaRPr lang="en-US" altLang="ja-JP" sz="5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r>
                <a:rPr lang="ja-JP" altLang="en-US" sz="500" dirty="0">
                  <a:solidFill>
                    <a:srgbClr val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アッシュ色</a:t>
              </a:r>
            </a:p>
          </p:txBody>
        </p:sp>
        <p:sp>
          <p:nvSpPr>
            <p:cNvPr id="165" name="正方形/長方形 164"/>
            <p:cNvSpPr/>
            <p:nvPr/>
          </p:nvSpPr>
          <p:spPr>
            <a:xfrm>
              <a:off x="8447603" y="1430675"/>
              <a:ext cx="479968" cy="153826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ja-JP" altLang="en-US" sz="500" dirty="0">
                  <a:solidFill>
                    <a:srgbClr val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ソフトウォール</a:t>
              </a:r>
              <a:endParaRPr lang="en-US" altLang="ja-JP" sz="5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r>
                <a:rPr lang="ja-JP" altLang="en-US" sz="500" dirty="0">
                  <a:solidFill>
                    <a:srgbClr val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ナット色</a:t>
              </a:r>
            </a:p>
          </p:txBody>
        </p:sp>
        <p:sp>
          <p:nvSpPr>
            <p:cNvPr id="166" name="正方形/長方形 165"/>
            <p:cNvSpPr/>
            <p:nvPr/>
          </p:nvSpPr>
          <p:spPr>
            <a:xfrm>
              <a:off x="8854984" y="1430675"/>
              <a:ext cx="479968" cy="7694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ja-JP" altLang="en-US" sz="500" dirty="0">
                  <a:solidFill>
                    <a:srgbClr val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ウォールナット色</a:t>
              </a:r>
            </a:p>
          </p:txBody>
        </p:sp>
        <p:sp>
          <p:nvSpPr>
            <p:cNvPr id="167" name="正方形/長方形 166"/>
            <p:cNvSpPr/>
            <p:nvPr/>
          </p:nvSpPr>
          <p:spPr>
            <a:xfrm>
              <a:off x="9292489" y="1430675"/>
              <a:ext cx="298457" cy="7691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ja-JP" altLang="en-US" sz="500" dirty="0">
                  <a:solidFill>
                    <a:srgbClr val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チェリー色</a:t>
              </a:r>
            </a:p>
          </p:txBody>
        </p:sp>
        <p:sp>
          <p:nvSpPr>
            <p:cNvPr id="168" name="正方形/長方形 167"/>
            <p:cNvSpPr/>
            <p:nvPr/>
          </p:nvSpPr>
          <p:spPr>
            <a:xfrm>
              <a:off x="8447604" y="1890016"/>
              <a:ext cx="363908" cy="7694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ja-JP" altLang="en-US" sz="500" dirty="0">
                  <a:solidFill>
                    <a:srgbClr val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イデアオーク色</a:t>
              </a:r>
            </a:p>
          </p:txBody>
        </p:sp>
        <p:sp>
          <p:nvSpPr>
            <p:cNvPr id="169" name="正方形/長方形 168"/>
            <p:cNvSpPr/>
            <p:nvPr/>
          </p:nvSpPr>
          <p:spPr>
            <a:xfrm>
              <a:off x="8870044" y="1890016"/>
              <a:ext cx="380816" cy="7691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ja-JP" altLang="en-US" sz="500" dirty="0">
                  <a:solidFill>
                    <a:srgbClr val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メープル色</a:t>
              </a:r>
            </a:p>
          </p:txBody>
        </p:sp>
        <p:sp>
          <p:nvSpPr>
            <p:cNvPr id="170" name="正方形/長方形 169"/>
            <p:cNvSpPr/>
            <p:nvPr/>
          </p:nvSpPr>
          <p:spPr>
            <a:xfrm>
              <a:off x="9339156" y="1890016"/>
              <a:ext cx="291617" cy="15388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ja-JP" altLang="en-US" sz="500" dirty="0">
                  <a:solidFill>
                    <a:srgbClr val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ホワイト</a:t>
              </a:r>
              <a:endParaRPr lang="en-US" altLang="ja-JP" sz="5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r>
                <a:rPr lang="ja-JP" altLang="en-US" sz="500" dirty="0">
                  <a:solidFill>
                    <a:srgbClr val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オーク色</a:t>
              </a:r>
            </a:p>
          </p:txBody>
        </p:sp>
        <p:sp>
          <p:nvSpPr>
            <p:cNvPr id="171" name="正方形/長方形 170"/>
            <p:cNvSpPr/>
            <p:nvPr/>
          </p:nvSpPr>
          <p:spPr>
            <a:xfrm>
              <a:off x="8025165" y="2344351"/>
              <a:ext cx="397345" cy="153826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ja-JP" altLang="en-US" sz="500" dirty="0">
                  <a:solidFill>
                    <a:srgbClr val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ホワイト</a:t>
              </a:r>
              <a:endParaRPr lang="en-US" altLang="ja-JP" sz="5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r>
                <a:rPr lang="ja-JP" altLang="en-US" sz="500" dirty="0">
                  <a:solidFill>
                    <a:srgbClr val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アッシュ色</a:t>
              </a:r>
            </a:p>
          </p:txBody>
        </p:sp>
        <p:sp>
          <p:nvSpPr>
            <p:cNvPr id="172" name="正方形/長方形 171"/>
            <p:cNvSpPr/>
            <p:nvPr/>
          </p:nvSpPr>
          <p:spPr>
            <a:xfrm>
              <a:off x="8016890" y="1430675"/>
              <a:ext cx="479968" cy="7691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ja-JP" altLang="en-US" sz="500" dirty="0">
                  <a:solidFill>
                    <a:srgbClr val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オフブラック色</a:t>
              </a:r>
            </a:p>
          </p:txBody>
        </p:sp>
        <p:pic>
          <p:nvPicPr>
            <p:cNvPr id="173" name="図 172"/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3"/>
            <a:stretch/>
          </p:blipFill>
          <p:spPr>
            <a:xfrm>
              <a:off x="8870044" y="1194261"/>
              <a:ext cx="361651" cy="204645"/>
            </a:xfrm>
            <a:prstGeom prst="rect">
              <a:avLst/>
            </a:prstGeom>
          </p:spPr>
        </p:pic>
        <p:pic>
          <p:nvPicPr>
            <p:cNvPr id="174" name="図 173"/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271538" y="1194206"/>
              <a:ext cx="393136" cy="205424"/>
            </a:xfrm>
            <a:prstGeom prst="rect">
              <a:avLst/>
            </a:prstGeom>
          </p:spPr>
        </p:pic>
        <p:pic>
          <p:nvPicPr>
            <p:cNvPr id="175" name="図 174"/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39207" y="1326421"/>
              <a:ext cx="362794" cy="539761"/>
            </a:xfrm>
            <a:prstGeom prst="rect">
              <a:avLst/>
            </a:prstGeom>
          </p:spPr>
        </p:pic>
        <p:pic>
          <p:nvPicPr>
            <p:cNvPr id="176" name="図 175"/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013408" y="1525618"/>
              <a:ext cx="395068" cy="340564"/>
            </a:xfrm>
            <a:prstGeom prst="rect">
              <a:avLst/>
            </a:prstGeom>
          </p:spPr>
        </p:pic>
      </p:grpSp>
      <p:sp>
        <p:nvSpPr>
          <p:cNvPr id="73" name="タイトル 115"/>
          <p:cNvSpPr txBox="1">
            <a:spLocks/>
          </p:cNvSpPr>
          <p:nvPr/>
        </p:nvSpPr>
        <p:spPr>
          <a:xfrm>
            <a:off x="1722144" y="54104"/>
            <a:ext cx="1446230" cy="26161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ja-JP" altLang="en-US" sz="1100" b="1" dirty="0">
                <a:solidFill>
                  <a:srgbClr val="FFFFFF"/>
                </a:solidFill>
              </a:rPr>
              <a:t>アルミオープン手すり</a:t>
            </a:r>
          </a:p>
        </p:txBody>
      </p:sp>
    </p:spTree>
    <p:extLst>
      <p:ext uri="{BB962C8B-B14F-4D97-AF65-F5344CB8AC3E}">
        <p14:creationId xmlns:p14="http://schemas.microsoft.com/office/powerpoint/2010/main" val="36679913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図 2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44288" y="1140019"/>
            <a:ext cx="1528974" cy="1879200"/>
          </a:xfrm>
          <a:prstGeom prst="rect">
            <a:avLst/>
          </a:prstGeom>
        </p:spPr>
      </p:pic>
      <p:pic>
        <p:nvPicPr>
          <p:cNvPr id="27" name="図 2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3355" y="1140019"/>
            <a:ext cx="1535259" cy="1879200"/>
          </a:xfrm>
          <a:prstGeom prst="rect">
            <a:avLst/>
          </a:prstGeom>
        </p:spPr>
      </p:pic>
      <p:sp>
        <p:nvSpPr>
          <p:cNvPr id="4" name="正方形/長方形 3"/>
          <p:cNvSpPr/>
          <p:nvPr/>
        </p:nvSpPr>
        <p:spPr>
          <a:xfrm>
            <a:off x="165849" y="707218"/>
            <a:ext cx="51296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ja-JP" altLang="en-US" sz="1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箱型階段</a:t>
            </a:r>
          </a:p>
        </p:txBody>
      </p:sp>
      <p:sp>
        <p:nvSpPr>
          <p:cNvPr id="5" name="正方形/長方形 4"/>
          <p:cNvSpPr/>
          <p:nvPr/>
        </p:nvSpPr>
        <p:spPr>
          <a:xfrm>
            <a:off x="165849" y="852572"/>
            <a:ext cx="1184620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ja-JP" altLang="en-US" sz="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両側に壁または腰壁がある</a:t>
            </a:r>
          </a:p>
          <a:p>
            <a:r>
              <a:rPr lang="ja-JP" altLang="en-US" sz="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一般的なプランです。</a:t>
            </a:r>
          </a:p>
        </p:txBody>
      </p:sp>
      <p:sp>
        <p:nvSpPr>
          <p:cNvPr id="6" name="正方形/長方形 5"/>
          <p:cNvSpPr/>
          <p:nvPr/>
        </p:nvSpPr>
        <p:spPr>
          <a:xfrm>
            <a:off x="165849" y="3082873"/>
            <a:ext cx="1879829" cy="3231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ja-JP" altLang="en-US" sz="7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スリップレスタイプ</a:t>
            </a:r>
            <a:r>
              <a:rPr lang="en-US" altLang="ja-JP" sz="7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〈</a:t>
            </a:r>
            <a:r>
              <a:rPr lang="ja-JP" altLang="en-US" sz="7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オーク柄</a:t>
            </a:r>
            <a:r>
              <a:rPr lang="en-US" altLang="ja-JP" sz="7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〉</a:t>
            </a:r>
            <a:r>
              <a:rPr lang="ja-JP" altLang="en-US" sz="7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＋</a:t>
            </a:r>
            <a:endParaRPr lang="en-US" altLang="ja-JP" sz="7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7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連続手すり </a:t>
            </a:r>
            <a:r>
              <a:rPr lang="en-US" altLang="ja-JP" sz="7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900㎜</a:t>
            </a:r>
            <a:r>
              <a:rPr lang="ja-JP" altLang="en-US" sz="7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ピッチタイプ</a:t>
            </a:r>
            <a:r>
              <a:rPr lang="en-US" altLang="ja-JP" sz="7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〈</a:t>
            </a:r>
            <a:r>
              <a:rPr lang="ja-JP" altLang="en-US" sz="7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イデアオーク色</a:t>
            </a:r>
            <a:r>
              <a:rPr lang="en-US" altLang="ja-JP" sz="7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〉</a:t>
            </a:r>
            <a:r>
              <a:rPr lang="ja-JP" altLang="en-US" sz="7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＋</a:t>
            </a:r>
          </a:p>
          <a:p>
            <a:r>
              <a:rPr lang="ja-JP" altLang="en-US" sz="7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連続手すり 内廻りセット</a:t>
            </a:r>
            <a:r>
              <a:rPr lang="en-US" altLang="ja-JP" sz="7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〈</a:t>
            </a:r>
            <a:r>
              <a:rPr lang="ja-JP" altLang="en-US" sz="7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イデアオーク柄</a:t>
            </a:r>
            <a:r>
              <a:rPr lang="en-US" altLang="ja-JP" sz="7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〉</a:t>
            </a:r>
            <a:endParaRPr lang="ja-JP" altLang="en-US" sz="7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2335785" y="707218"/>
            <a:ext cx="724557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ja-JP" altLang="en-US" sz="1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デザイン階段</a:t>
            </a:r>
          </a:p>
        </p:txBody>
      </p:sp>
      <p:sp>
        <p:nvSpPr>
          <p:cNvPr id="12" name="正方形/長方形 11"/>
          <p:cNvSpPr/>
          <p:nvPr/>
        </p:nvSpPr>
        <p:spPr>
          <a:xfrm>
            <a:off x="4344288" y="707218"/>
            <a:ext cx="623569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ja-JP" altLang="en-US" sz="1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ひな段階段</a:t>
            </a:r>
          </a:p>
        </p:txBody>
      </p:sp>
      <p:sp>
        <p:nvSpPr>
          <p:cNvPr id="15" name="正方形/長方形 14"/>
          <p:cNvSpPr/>
          <p:nvPr/>
        </p:nvSpPr>
        <p:spPr>
          <a:xfrm>
            <a:off x="2335785" y="852572"/>
            <a:ext cx="1897955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ja-JP" altLang="en-US" sz="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デザイン性を重視したプラン。</a:t>
            </a:r>
          </a:p>
          <a:p>
            <a:r>
              <a:rPr lang="ja-JP" altLang="en-US" sz="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蹴込み板がなく、開放的な空間に合います。</a:t>
            </a:r>
          </a:p>
        </p:txBody>
      </p:sp>
      <p:sp>
        <p:nvSpPr>
          <p:cNvPr id="16" name="正方形/長方形 15"/>
          <p:cNvSpPr/>
          <p:nvPr/>
        </p:nvSpPr>
        <p:spPr>
          <a:xfrm>
            <a:off x="4344288" y="852572"/>
            <a:ext cx="1538883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ja-JP" altLang="en-US" sz="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片側オープンで開放感が感じられる</a:t>
            </a:r>
          </a:p>
          <a:p>
            <a:r>
              <a:rPr lang="ja-JP" altLang="en-US" sz="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デザイン性も高いプランです。</a:t>
            </a:r>
          </a:p>
        </p:txBody>
      </p:sp>
      <p:sp>
        <p:nvSpPr>
          <p:cNvPr id="19" name="正方形/長方形 18"/>
          <p:cNvSpPr/>
          <p:nvPr/>
        </p:nvSpPr>
        <p:spPr>
          <a:xfrm>
            <a:off x="2335785" y="3034003"/>
            <a:ext cx="1296830" cy="21544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ja-JP" altLang="en-US" sz="7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スタンダードタイプ</a:t>
            </a:r>
            <a:r>
              <a:rPr lang="en-US" altLang="ja-JP" sz="7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〈</a:t>
            </a:r>
            <a:r>
              <a:rPr lang="ja-JP" altLang="en-US" sz="7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メープル柄</a:t>
            </a:r>
            <a:r>
              <a:rPr lang="en-US" altLang="ja-JP" sz="7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〉</a:t>
            </a:r>
            <a:r>
              <a:rPr lang="ja-JP" altLang="en-US" sz="7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＋</a:t>
            </a:r>
            <a:endParaRPr lang="en-US" altLang="ja-JP" sz="7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7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アルミオープン手すり</a:t>
            </a:r>
            <a:r>
              <a:rPr lang="en-US" altLang="ja-JP" sz="7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〈</a:t>
            </a:r>
            <a:r>
              <a:rPr lang="ja-JP" altLang="en-US" sz="7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メープル色</a:t>
            </a:r>
            <a:r>
              <a:rPr lang="en-US" altLang="ja-JP" sz="7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〉</a:t>
            </a:r>
            <a:endParaRPr lang="ja-JP" altLang="en-US" sz="7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0" name="正方形/長方形 19"/>
          <p:cNvSpPr/>
          <p:nvPr/>
        </p:nvSpPr>
        <p:spPr>
          <a:xfrm>
            <a:off x="4344288" y="3034003"/>
            <a:ext cx="1519647" cy="21544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ja-JP" altLang="en-US" sz="7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スタンダードタイプ</a:t>
            </a:r>
            <a:r>
              <a:rPr lang="en-US" altLang="ja-JP" sz="7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〈</a:t>
            </a:r>
            <a:r>
              <a:rPr lang="ja-JP" altLang="en-US" sz="7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ウォールナット柄</a:t>
            </a:r>
            <a:r>
              <a:rPr lang="en-US" altLang="ja-JP" sz="7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〉</a:t>
            </a:r>
            <a:r>
              <a:rPr lang="ja-JP" altLang="en-US" sz="7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＋</a:t>
            </a:r>
            <a:endParaRPr lang="en-US" altLang="ja-JP" sz="7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7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アルミオープン手すり</a:t>
            </a:r>
            <a:r>
              <a:rPr lang="en-US" altLang="ja-JP" sz="7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〈</a:t>
            </a:r>
            <a:r>
              <a:rPr lang="ja-JP" altLang="en-US" sz="7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オフブラック色</a:t>
            </a:r>
            <a:r>
              <a:rPr lang="en-US" altLang="ja-JP" sz="7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〉</a:t>
            </a:r>
            <a:endParaRPr lang="ja-JP" altLang="en-US" sz="7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28" name="図 2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0814" y="4210004"/>
            <a:ext cx="1789682" cy="1879200"/>
          </a:xfrm>
          <a:prstGeom prst="rect">
            <a:avLst/>
          </a:prstGeom>
        </p:spPr>
      </p:pic>
      <p:sp>
        <p:nvSpPr>
          <p:cNvPr id="13" name="正方形/長方形 12"/>
          <p:cNvSpPr/>
          <p:nvPr/>
        </p:nvSpPr>
        <p:spPr>
          <a:xfrm>
            <a:off x="153027" y="3777203"/>
            <a:ext cx="78547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ja-JP" altLang="en-US" sz="1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オープンタイプ</a:t>
            </a:r>
          </a:p>
        </p:txBody>
      </p:sp>
      <p:sp>
        <p:nvSpPr>
          <p:cNvPr id="17" name="正方形/長方形 16"/>
          <p:cNvSpPr/>
          <p:nvPr/>
        </p:nvSpPr>
        <p:spPr>
          <a:xfrm>
            <a:off x="153027" y="3922557"/>
            <a:ext cx="1780937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ja-JP" altLang="en-US" sz="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家の中に光と風を通すオープンスタイル。</a:t>
            </a:r>
          </a:p>
          <a:p>
            <a:r>
              <a:rPr lang="ja-JP" altLang="en-US" sz="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インテリアとしても美しい階段です。</a:t>
            </a:r>
          </a:p>
        </p:txBody>
      </p:sp>
      <p:sp>
        <p:nvSpPr>
          <p:cNvPr id="21" name="正方形/長方形 20"/>
          <p:cNvSpPr/>
          <p:nvPr/>
        </p:nvSpPr>
        <p:spPr>
          <a:xfrm>
            <a:off x="153027" y="6103988"/>
            <a:ext cx="1508426" cy="32316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ja-JP" altLang="en-US" sz="7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スタンダードタイプ</a:t>
            </a:r>
            <a:r>
              <a:rPr lang="en-US" altLang="ja-JP" sz="7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〈</a:t>
            </a:r>
            <a:r>
              <a:rPr lang="ja-JP" altLang="en-US" sz="7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ウォールナット柄</a:t>
            </a:r>
            <a:r>
              <a:rPr lang="en-US" altLang="ja-JP" sz="7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〉</a:t>
            </a:r>
            <a:r>
              <a:rPr lang="ja-JP" altLang="en-US" sz="7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＋</a:t>
            </a:r>
          </a:p>
          <a:p>
            <a:r>
              <a:rPr lang="ja-JP" altLang="en-US" sz="7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アルミオープン手すり（パネルタイプ）</a:t>
            </a:r>
            <a:endParaRPr lang="en-US" altLang="ja-JP" sz="7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7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採光階段仕様</a:t>
            </a:r>
            <a:r>
              <a:rPr lang="en-US" altLang="ja-JP" sz="7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〈</a:t>
            </a:r>
            <a:r>
              <a:rPr lang="ja-JP" altLang="en-US" sz="700" dirty="0">
                <a:latin typeface="ＭＳ Ｐゴシック" panose="020B0600070205080204" pitchFamily="50" charset="-128"/>
              </a:rPr>
              <a:t>ウォールナット色</a:t>
            </a:r>
            <a:r>
              <a:rPr lang="en-US" altLang="ja-JP" sz="7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〉</a:t>
            </a:r>
            <a:endParaRPr lang="ja-JP" altLang="en-US" sz="7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3" name="正方形/長方形 22"/>
          <p:cNvSpPr/>
          <p:nvPr/>
        </p:nvSpPr>
        <p:spPr>
          <a:xfrm>
            <a:off x="153027" y="6476023"/>
            <a:ext cx="1682212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altLang="ja-JP" sz="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※</a:t>
            </a:r>
            <a:r>
              <a:rPr lang="ja-JP" altLang="en-US" sz="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詳しくは「</a:t>
            </a:r>
            <a:r>
              <a:rPr lang="en-US" altLang="ja-JP" sz="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2025 </a:t>
            </a:r>
            <a:r>
              <a:rPr lang="ja-JP" altLang="en-US" sz="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木質床材・玄関框・床暖房・階段・手すり」カタログをご覧ください。</a:t>
            </a:r>
          </a:p>
        </p:txBody>
      </p:sp>
      <p:sp>
        <p:nvSpPr>
          <p:cNvPr id="14" name="正方形/長方形 13"/>
          <p:cNvSpPr/>
          <p:nvPr/>
        </p:nvSpPr>
        <p:spPr>
          <a:xfrm>
            <a:off x="2346146" y="3805956"/>
            <a:ext cx="936154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ja-JP" altLang="en-US" sz="1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リフォーム用階段</a:t>
            </a:r>
          </a:p>
        </p:txBody>
      </p:sp>
      <p:sp>
        <p:nvSpPr>
          <p:cNvPr id="18" name="正方形/長方形 17"/>
          <p:cNvSpPr/>
          <p:nvPr/>
        </p:nvSpPr>
        <p:spPr>
          <a:xfrm>
            <a:off x="2346146" y="3951310"/>
            <a:ext cx="1887594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ja-JP" altLang="en-US" sz="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上貼りだけで施工可能。省コスト・短工期の階段リフォームを実現します</a:t>
            </a:r>
          </a:p>
        </p:txBody>
      </p:sp>
      <p:sp>
        <p:nvSpPr>
          <p:cNvPr id="22" name="正方形/長方形 21"/>
          <p:cNvSpPr/>
          <p:nvPr/>
        </p:nvSpPr>
        <p:spPr>
          <a:xfrm>
            <a:off x="2346147" y="6132740"/>
            <a:ext cx="1887594" cy="3231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altLang="ja-JP" sz="7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2.7mm</a:t>
            </a:r>
            <a:r>
              <a:rPr lang="ja-JP" altLang="en-US" sz="7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リフォーム用 </a:t>
            </a:r>
            <a:r>
              <a:rPr lang="en-US" altLang="ja-JP" sz="7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USUI-TA</a:t>
            </a:r>
            <a:r>
              <a:rPr lang="ja-JP" altLang="en-US" sz="7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［ウスイータ］階段</a:t>
            </a:r>
            <a:r>
              <a:rPr lang="en-US" altLang="ja-JP" sz="7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〈</a:t>
            </a:r>
            <a:r>
              <a:rPr lang="ja-JP" altLang="en-US" sz="7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グレージュヒッコリー柄</a:t>
            </a:r>
            <a:r>
              <a:rPr lang="en-US" altLang="ja-JP" sz="7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〉</a:t>
            </a:r>
            <a:r>
              <a:rPr lang="ja-JP" altLang="en-US" sz="7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＋連続手すり </a:t>
            </a:r>
            <a:r>
              <a:rPr lang="en-US" altLang="ja-JP" sz="7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1500㎜</a:t>
            </a:r>
            <a:r>
              <a:rPr lang="ja-JP" altLang="en-US" sz="7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ピッチタイプ・ストロング</a:t>
            </a:r>
            <a:r>
              <a:rPr lang="en-US" altLang="ja-JP" sz="7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〈</a:t>
            </a:r>
            <a:r>
              <a:rPr lang="ja-JP" altLang="en-US" sz="7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グレージュアッシュ柄</a:t>
            </a:r>
            <a:r>
              <a:rPr lang="en-US" altLang="ja-JP" sz="7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〉</a:t>
            </a:r>
          </a:p>
        </p:txBody>
      </p:sp>
      <p:sp>
        <p:nvSpPr>
          <p:cNvPr id="24" name="正方形/長方形 23"/>
          <p:cNvSpPr/>
          <p:nvPr/>
        </p:nvSpPr>
        <p:spPr>
          <a:xfrm>
            <a:off x="2346146" y="6476023"/>
            <a:ext cx="1671933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altLang="ja-JP" sz="600" dirty="0">
                <a:latin typeface="ＭＳ Ｐゴシック" panose="020B0600070205080204" pitchFamily="50" charset="-128"/>
              </a:rPr>
              <a:t>※</a:t>
            </a:r>
            <a:r>
              <a:rPr lang="ja-JP" altLang="en-US" sz="600" dirty="0">
                <a:latin typeface="ＭＳ Ｐゴシック" panose="020B0600070205080204" pitchFamily="50" charset="-128"/>
              </a:rPr>
              <a:t>詳しくは「</a:t>
            </a:r>
            <a:r>
              <a:rPr lang="en-US" altLang="ja-JP" sz="600" dirty="0">
                <a:latin typeface="ＭＳ Ｐゴシック" panose="020B0600070205080204" pitchFamily="50" charset="-128"/>
              </a:rPr>
              <a:t>2025 </a:t>
            </a:r>
            <a:r>
              <a:rPr lang="ja-JP" altLang="en-US" sz="600" dirty="0">
                <a:latin typeface="ＭＳ Ｐゴシック" panose="020B0600070205080204" pitchFamily="50" charset="-128"/>
              </a:rPr>
              <a:t>木質床材・玄関框・床暖房・階段・手すり」カタログをご覧ください。</a:t>
            </a:r>
          </a:p>
        </p:txBody>
      </p:sp>
      <p:sp>
        <p:nvSpPr>
          <p:cNvPr id="29" name="タイトル 28"/>
          <p:cNvSpPr>
            <a:spLocks noGrp="1"/>
          </p:cNvSpPr>
          <p:nvPr>
            <p:ph type="title" idx="4294967295"/>
          </p:nvPr>
        </p:nvSpPr>
        <p:spPr>
          <a:xfrm>
            <a:off x="1661453" y="29496"/>
            <a:ext cx="1806288" cy="350569"/>
          </a:xfrm>
        </p:spPr>
        <p:txBody>
          <a:bodyPr>
            <a:normAutofit/>
          </a:bodyPr>
          <a:lstStyle/>
          <a:p>
            <a:pPr algn="l"/>
            <a:r>
              <a:rPr kumimoji="1" lang="ja-JP" altLang="en-US" sz="1100" b="1" dirty="0">
                <a:solidFill>
                  <a:srgbClr val="FFFFFF"/>
                </a:solidFill>
              </a:rPr>
              <a:t>プラン・イメージ写真</a:t>
            </a:r>
          </a:p>
        </p:txBody>
      </p:sp>
      <p:pic>
        <p:nvPicPr>
          <p:cNvPr id="32" name="図 3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95609" y="4227210"/>
            <a:ext cx="2004673" cy="1879200"/>
          </a:xfrm>
          <a:prstGeom prst="rect">
            <a:avLst/>
          </a:prstGeom>
        </p:spPr>
      </p:pic>
      <p:pic>
        <p:nvPicPr>
          <p:cNvPr id="36" name="図 3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354" y="4227210"/>
            <a:ext cx="1879200" cy="1879200"/>
          </a:xfrm>
          <a:prstGeom prst="rect">
            <a:avLst/>
          </a:prstGeom>
        </p:spPr>
      </p:pic>
      <p:sp>
        <p:nvSpPr>
          <p:cNvPr id="37" name="正方形/長方形 36"/>
          <p:cNvSpPr/>
          <p:nvPr/>
        </p:nvSpPr>
        <p:spPr>
          <a:xfrm>
            <a:off x="4798464" y="3777203"/>
            <a:ext cx="78547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ja-JP" altLang="en-US" sz="1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ミックス階段</a:t>
            </a:r>
          </a:p>
        </p:txBody>
      </p:sp>
      <p:sp>
        <p:nvSpPr>
          <p:cNvPr id="38" name="正方形/長方形 37"/>
          <p:cNvSpPr/>
          <p:nvPr/>
        </p:nvSpPr>
        <p:spPr>
          <a:xfrm>
            <a:off x="4798464" y="3922557"/>
            <a:ext cx="3431136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ja-JP" altLang="en-US" sz="800" dirty="0">
                <a:latin typeface="ＭＳ Ｐゴシック" panose="020B0600070205080204" pitchFamily="50" charset="-128"/>
              </a:rPr>
              <a:t>箱型とオープンの利点を合わせ持ったプランです。階段下段をオープン階段</a:t>
            </a:r>
          </a:p>
          <a:p>
            <a:r>
              <a:rPr lang="ja-JP" altLang="en-US" sz="800" dirty="0">
                <a:latin typeface="ＭＳ Ｐゴシック" panose="020B0600070205080204" pitchFamily="50" charset="-128"/>
              </a:rPr>
              <a:t>にすることで、デザイン性が</a:t>
            </a:r>
            <a:r>
              <a:rPr lang="ja-JP" altLang="en-US" sz="800">
                <a:latin typeface="ＭＳ Ｐゴシック" panose="020B0600070205080204" pitchFamily="50" charset="-128"/>
              </a:rPr>
              <a:t>高まります。</a:t>
            </a:r>
            <a:r>
              <a:rPr lang="en-US" altLang="ja-JP" sz="800">
                <a:latin typeface="ＭＳ Ｐゴシック" panose="020B0600070205080204" pitchFamily="50" charset="-128"/>
              </a:rPr>
              <a:t>〔</a:t>
            </a:r>
            <a:r>
              <a:rPr lang="ja-JP" altLang="en-US" sz="800" dirty="0">
                <a:latin typeface="ＭＳ Ｐゴシック" panose="020B0600070205080204" pitchFamily="50" charset="-128"/>
              </a:rPr>
              <a:t>片側の一部に壁がありません。</a:t>
            </a:r>
            <a:r>
              <a:rPr lang="en-US" altLang="ja-JP" sz="800" dirty="0">
                <a:latin typeface="ＭＳ Ｐゴシック" panose="020B0600070205080204" pitchFamily="50" charset="-128"/>
              </a:rPr>
              <a:t>〕</a:t>
            </a:r>
            <a:endParaRPr lang="ja-JP" altLang="en-US" sz="8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9" name="正方形/長方形 38"/>
          <p:cNvSpPr/>
          <p:nvPr/>
        </p:nvSpPr>
        <p:spPr>
          <a:xfrm>
            <a:off x="4798464" y="6103988"/>
            <a:ext cx="2896627" cy="21544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ja-JP" altLang="en-US" sz="700" dirty="0">
                <a:latin typeface="ＭＳ Ｐゴシック" panose="020B0600070205080204" pitchFamily="50" charset="-128"/>
              </a:rPr>
              <a:t>ミックス階段 スタンダードタイプ</a:t>
            </a:r>
            <a:r>
              <a:rPr lang="en-US" altLang="ja-JP" sz="700" dirty="0">
                <a:latin typeface="ＭＳ Ｐゴシック" panose="020B0600070205080204" pitchFamily="50" charset="-128"/>
              </a:rPr>
              <a:t>〈</a:t>
            </a:r>
            <a:r>
              <a:rPr lang="ja-JP" altLang="en-US" sz="700" dirty="0">
                <a:latin typeface="ＭＳ Ｐゴシック" panose="020B0600070205080204" pitchFamily="50" charset="-128"/>
              </a:rPr>
              <a:t>ホワイトオーク柄／桁：オフブラック柄</a:t>
            </a:r>
            <a:r>
              <a:rPr lang="en-US" altLang="ja-JP" sz="700" dirty="0">
                <a:latin typeface="ＭＳ Ｐゴシック" panose="020B0600070205080204" pitchFamily="50" charset="-128"/>
              </a:rPr>
              <a:t>〉</a:t>
            </a:r>
            <a:r>
              <a:rPr lang="ja-JP" altLang="en-US" sz="700" dirty="0">
                <a:latin typeface="ＭＳ Ｐゴシック" panose="020B0600070205080204" pitchFamily="50" charset="-128"/>
              </a:rPr>
              <a:t>＋</a:t>
            </a:r>
          </a:p>
          <a:p>
            <a:r>
              <a:rPr lang="ja-JP" altLang="en-US" sz="700" dirty="0">
                <a:latin typeface="ＭＳ Ｐゴシック" panose="020B0600070205080204" pitchFamily="50" charset="-128"/>
              </a:rPr>
              <a:t>アルミオープン手すり 横桟タイプ</a:t>
            </a:r>
            <a:r>
              <a:rPr lang="en-US" altLang="ja-JP" sz="700" dirty="0">
                <a:latin typeface="ＭＳ Ｐゴシック" panose="020B0600070205080204" pitchFamily="50" charset="-128"/>
              </a:rPr>
              <a:t>〈</a:t>
            </a:r>
            <a:r>
              <a:rPr lang="ja-JP" altLang="en-US" sz="700" dirty="0">
                <a:latin typeface="ＭＳ Ｐゴシック" panose="020B0600070205080204" pitchFamily="50" charset="-128"/>
              </a:rPr>
              <a:t>手すり：オフブラック色／桟：オフブラック色</a:t>
            </a:r>
            <a:r>
              <a:rPr lang="en-US" altLang="ja-JP" sz="700" dirty="0">
                <a:latin typeface="ＭＳ Ｐゴシック" panose="020B0600070205080204" pitchFamily="50" charset="-128"/>
              </a:rPr>
              <a:t>〉</a:t>
            </a:r>
            <a:endParaRPr lang="ja-JP" altLang="en-US" sz="7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078" y="1149069"/>
            <a:ext cx="1893600" cy="1869261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70E9CED3-1981-8483-BB43-06879298F9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" t="23026" r="5293" b="6874"/>
          <a:stretch/>
        </p:blipFill>
        <p:spPr bwMode="auto">
          <a:xfrm>
            <a:off x="2333355" y="4229918"/>
            <a:ext cx="1900385" cy="1853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64119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14B5152D25344C46A4FF05F20073F57C" ma:contentTypeVersion="12" ma:contentTypeDescription="新しいドキュメントを作成します。" ma:contentTypeScope="" ma:versionID="9c06317365b9f365c7012e1e4befcb20">
  <xsd:schema xmlns:xsd="http://www.w3.org/2001/XMLSchema" xmlns:xs="http://www.w3.org/2001/XMLSchema" xmlns:p="http://schemas.microsoft.com/office/2006/metadata/properties" xmlns:ns2="97ff0b8d-195e-4925-b256-b2950659f282" xmlns:ns3="b924adf0-93c2-49e7-9b5f-c8fcec0ca137" targetNamespace="http://schemas.microsoft.com/office/2006/metadata/properties" ma:root="true" ma:fieldsID="3750c92eb2a50c68f19003e3a57bdc33" ns2:_="" ns3:_="">
    <xsd:import namespace="97ff0b8d-195e-4925-b256-b2950659f282"/>
    <xsd:import namespace="b924adf0-93c2-49e7-9b5f-c8fcec0ca13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ff0b8d-195e-4925-b256-b2950659f28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LengthInSeconds" ma:index="16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18" nillable="true" ma:taxonomy="true" ma:internalName="lcf76f155ced4ddcb4097134ff3c332f" ma:taxonomyFieldName="MediaServiceImageTags" ma:displayName="画像タグ" ma:readOnly="false" ma:fieldId="{5cf76f15-5ced-4ddc-b409-7134ff3c332f}" ma:taxonomyMulti="true" ma:sspId="ce391acf-b2a8-4a1c-9c03-161b1cee912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924adf0-93c2-49e7-9b5f-c8fcec0ca137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401a1b58-1cb9-446b-81c5-6efd4eae5be9}" ma:internalName="TaxCatchAll" ma:showField="CatchAllData" ma:web="b924adf0-93c2-49e7-9b5f-c8fcec0ca13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924adf0-93c2-49e7-9b5f-c8fcec0ca137" xsi:nil="true"/>
    <lcf76f155ced4ddcb4097134ff3c332f xmlns="97ff0b8d-195e-4925-b256-b2950659f282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03892B1-DD6D-44A5-96E6-DDE9328C706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DE21BD1-6F16-4E26-9E83-00F46D37945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7ff0b8d-195e-4925-b256-b2950659f282"/>
    <ds:schemaRef ds:uri="b924adf0-93c2-49e7-9b5f-c8fcec0ca13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4C170DD-4BBB-46BF-971E-53F5E4F9D7EE}">
  <ds:schemaRefs>
    <ds:schemaRef ds:uri="b924adf0-93c2-49e7-9b5f-c8fcec0ca137"/>
    <ds:schemaRef ds:uri="97ff0b8d-195e-4925-b256-b2950659f282"/>
    <ds:schemaRef ds:uri="http://purl.org/dc/dcmitype/"/>
    <ds:schemaRef ds:uri="http://schemas.microsoft.com/office/2006/documentManagement/types"/>
    <ds:schemaRef ds:uri="http://purl.org/dc/elements/1.1/"/>
    <ds:schemaRef ds:uri="http://www.w3.org/XML/1998/namespace"/>
    <ds:schemaRef ds:uri="http://schemas.openxmlformats.org/package/2006/metadata/core-properties"/>
    <ds:schemaRef ds:uri="http://schemas.microsoft.com/office/infopath/2007/PartnerControls"/>
    <ds:schemaRef ds:uri="http://schemas.microsoft.com/office/2006/metadata/properties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1042</TotalTime>
  <Words>2233</Words>
  <Application>Microsoft Office PowerPoint</Application>
  <PresentationFormat>A4 210 x 297 mm</PresentationFormat>
  <Paragraphs>645</Paragraphs>
  <Slides>9</Slides>
  <Notes>4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9</vt:i4>
      </vt:variant>
    </vt:vector>
  </HeadingPairs>
  <TitlesOfParts>
    <vt:vector size="16" baseType="lpstr">
      <vt:lpstr>GothicBBBPro-Medium-90pv-RKSJ-H-Identity-H</vt:lpstr>
      <vt:lpstr>Meiryo UI</vt:lpstr>
      <vt:lpstr>ＭＳ Ｐゴシック</vt:lpstr>
      <vt:lpstr>Arial</vt:lpstr>
      <vt:lpstr>Calibri</vt:lpstr>
      <vt:lpstr>Times New Roman</vt:lpstr>
      <vt:lpstr>Office ​​テーマ</vt:lpstr>
      <vt:lpstr>PowerPoint プレゼンテーション</vt:lpstr>
      <vt:lpstr>連続手すり</vt:lpstr>
      <vt:lpstr>スタンダードタイプ＋連続手すり</vt:lpstr>
      <vt:lpstr>スタンダードタイプ＋ストロング手すり</vt:lpstr>
      <vt:lpstr>スリップレス</vt:lpstr>
      <vt:lpstr>スタンダードタイプ＋ストロング手すり</vt:lpstr>
      <vt:lpstr>スタンダードタイプ＋ストロング手すり</vt:lpstr>
      <vt:lpstr>PowerPoint プレゼンテーション</vt:lpstr>
      <vt:lpstr>プラン・イメージ写真</vt:lpstr>
    </vt:vector>
  </TitlesOfParts>
  <Company>**********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**********</dc:creator>
  <cp:lastModifiedBy>山口 稜</cp:lastModifiedBy>
  <cp:revision>143</cp:revision>
  <cp:lastPrinted>2018-11-28T06:25:05Z</cp:lastPrinted>
  <dcterms:created xsi:type="dcterms:W3CDTF">2013-12-02T09:29:28Z</dcterms:created>
  <dcterms:modified xsi:type="dcterms:W3CDTF">2025-07-24T01:41:10Z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1358957</vt:lpwstr>
  </property>
  <property fmtid="{D5CDD505-2E9C-101B-9397-08002B2CF9AE}" pid="3" name="NXPowerLiteSettings">
    <vt:lpwstr>F98007B004F000</vt:lpwstr>
  </property>
  <property fmtid="{D5CDD505-2E9C-101B-9397-08002B2CF9AE}" pid="4" name="NXPowerLiteVersion">
    <vt:lpwstr>D5.1.5</vt:lpwstr>
  </property>
  <property fmtid="{D5CDD505-2E9C-101B-9397-08002B2CF9AE}" pid="5" name="MediaServiceImageTags">
    <vt:lpwstr/>
  </property>
  <property fmtid="{D5CDD505-2E9C-101B-9397-08002B2CF9AE}" pid="6" name="ContentTypeId">
    <vt:lpwstr>0x01010014B5152D25344C46A4FF05F20073F57C</vt:lpwstr>
  </property>
</Properties>
</file>