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BC6"/>
    <a:srgbClr val="E1E1E0"/>
    <a:srgbClr val="364FA0"/>
    <a:srgbClr val="7C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3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/>
              <a:t>2025.05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87963" y="9495693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</a:rPr>
              <a:t>貴社名ご記入欄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505672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10" y="2514601"/>
            <a:ext cx="4729316" cy="19812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26" y="4798060"/>
            <a:ext cx="1594902" cy="1911350"/>
          </a:xfrm>
          <a:prstGeom prst="rect">
            <a:avLst/>
          </a:prstGeom>
        </p:spPr>
      </p:pic>
      <p:grpSp>
        <p:nvGrpSpPr>
          <p:cNvPr id="60" name="グループ化 59"/>
          <p:cNvGrpSpPr/>
          <p:nvPr/>
        </p:nvGrpSpPr>
        <p:grpSpPr>
          <a:xfrm>
            <a:off x="384389" y="4496276"/>
            <a:ext cx="1657771" cy="2239477"/>
            <a:chOff x="384389" y="4496276"/>
            <a:chExt cx="1657771" cy="2239477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22" b="1190"/>
            <a:stretch/>
          </p:blipFill>
          <p:spPr>
            <a:xfrm>
              <a:off x="384389" y="5040032"/>
              <a:ext cx="1657771" cy="1289331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389572" y="6309995"/>
              <a:ext cx="1644968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埋込タイプならお部屋のイメージを損なわず、天井にスッキリ。</a:t>
              </a:r>
              <a:endPara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597948" y="4496276"/>
              <a:ext cx="1172116" cy="603330"/>
              <a:chOff x="597948" y="4496276"/>
              <a:chExt cx="1172116" cy="603330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4103" y="4496276"/>
                <a:ext cx="180380" cy="144304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597948" y="4648200"/>
                <a:ext cx="1172116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ln w="19050">
                      <a:solidFill>
                        <a:schemeClr val="bg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使わないときは</a:t>
                </a: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ln w="19050">
                      <a:solidFill>
                        <a:schemeClr val="bg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スッキリ収納</a:t>
                </a:r>
                <a:endParaRPr kumimoji="1" lang="ja-JP" altLang="en-US" sz="1100" b="1" dirty="0">
                  <a:ln w="19050">
                    <a:solidFill>
                      <a:schemeClr val="bg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597948" y="4648200"/>
                <a:ext cx="1172116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使わないときは</a:t>
                </a: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スッキリ収納</a:t>
                </a:r>
                <a:endParaRPr kumimoji="1" lang="ja-JP" alt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1" name="グループ化 30"/>
          <p:cNvGrpSpPr/>
          <p:nvPr/>
        </p:nvGrpSpPr>
        <p:grpSpPr>
          <a:xfrm>
            <a:off x="2169373" y="4496276"/>
            <a:ext cx="1657771" cy="2239477"/>
            <a:chOff x="2169373" y="4496276"/>
            <a:chExt cx="1657771" cy="2239477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169373" y="6309995"/>
              <a:ext cx="1644968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天井から目の前まで竿が下りる</a:t>
              </a:r>
            </a:p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ので、ラクな姿勢で作業可能。</a:t>
              </a:r>
              <a:endPara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8" r="33634" b="1190"/>
            <a:stretch/>
          </p:blipFill>
          <p:spPr>
            <a:xfrm>
              <a:off x="2169373" y="5040032"/>
              <a:ext cx="1657771" cy="1289331"/>
            </a:xfrm>
            <a:prstGeom prst="rect">
              <a:avLst/>
            </a:prstGeom>
          </p:spPr>
        </p:pic>
        <p:grpSp>
          <p:nvGrpSpPr>
            <p:cNvPr id="28" name="グループ化 27"/>
            <p:cNvGrpSpPr/>
            <p:nvPr/>
          </p:nvGrpSpPr>
          <p:grpSpPr>
            <a:xfrm>
              <a:off x="2307217" y="4496276"/>
              <a:ext cx="1313180" cy="603330"/>
              <a:chOff x="2307217" y="4496276"/>
              <a:chExt cx="1313180" cy="603330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3904" y="4496276"/>
                <a:ext cx="180380" cy="144304"/>
              </a:xfrm>
              <a:prstGeom prst="rect">
                <a:avLst/>
              </a:prstGeom>
            </p:spPr>
          </p:pic>
          <p:sp>
            <p:nvSpPr>
              <p:cNvPr id="16" name="テキスト ボックス 15"/>
              <p:cNvSpPr txBox="1"/>
              <p:nvPr/>
            </p:nvSpPr>
            <p:spPr>
              <a:xfrm>
                <a:off x="2307217" y="4648200"/>
                <a:ext cx="1313180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ln w="19050">
                      <a:solidFill>
                        <a:schemeClr val="bg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竿を手元まで</a:t>
                </a: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ln w="19050">
                      <a:solidFill>
                        <a:schemeClr val="bg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下ろせてラクラク</a:t>
                </a:r>
                <a:endParaRPr kumimoji="1" lang="ja-JP" altLang="en-US" sz="1100" b="1" dirty="0">
                  <a:ln w="19050">
                    <a:solidFill>
                      <a:schemeClr val="bg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2307217" y="4648200"/>
                <a:ext cx="1313180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竿を手元まで</a:t>
                </a: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下ろせてラクラク</a:t>
                </a:r>
                <a:endParaRPr kumimoji="1" lang="ja-JP" alt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0" name="グループ化 29"/>
          <p:cNvGrpSpPr/>
          <p:nvPr/>
        </p:nvGrpSpPr>
        <p:grpSpPr>
          <a:xfrm>
            <a:off x="3861561" y="4496276"/>
            <a:ext cx="1746758" cy="2239477"/>
            <a:chOff x="3861561" y="4496276"/>
            <a:chExt cx="1746758" cy="2239477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77" r="45" b="1555"/>
            <a:stretch/>
          </p:blipFill>
          <p:spPr>
            <a:xfrm>
              <a:off x="3861561" y="5040033"/>
              <a:ext cx="1657771" cy="1284568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3887848" y="6309995"/>
              <a:ext cx="1720471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天井付近のスペースを有効利用して干すので、じゃまになりにくい。</a:t>
              </a:r>
              <a:endPara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4000881" y="4496276"/>
              <a:ext cx="1454244" cy="603330"/>
              <a:chOff x="4000881" y="4496276"/>
              <a:chExt cx="1454244" cy="603330"/>
            </a:xfrm>
          </p:grpSpPr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8100" y="4496276"/>
                <a:ext cx="180380" cy="144304"/>
              </a:xfrm>
              <a:prstGeom prst="rect">
                <a:avLst/>
              </a:prstGeom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4000881" y="4648200"/>
                <a:ext cx="1454244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ln w="19050">
                      <a:solidFill>
                        <a:schemeClr val="bg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干し終わったら</a:t>
                </a: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ln w="19050">
                      <a:solidFill>
                        <a:schemeClr val="bg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天井近くで部屋干し</a:t>
                </a:r>
                <a:endParaRPr kumimoji="1" lang="ja-JP" altLang="en-US" sz="1100" b="1" dirty="0">
                  <a:ln w="19050">
                    <a:solidFill>
                      <a:schemeClr val="bg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4000881" y="4648200"/>
                <a:ext cx="1454244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干し終わったら</a:t>
                </a: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天井近くで部屋干し</a:t>
                </a:r>
                <a:endParaRPr kumimoji="1" lang="ja-JP" alt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36" name="テキスト ボックス 35"/>
          <p:cNvSpPr txBox="1"/>
          <p:nvPr/>
        </p:nvSpPr>
        <p:spPr>
          <a:xfrm>
            <a:off x="389571" y="6919760"/>
            <a:ext cx="4313058" cy="26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300" b="1" dirty="0">
                <a:solidFill>
                  <a:srgbClr val="364FA0"/>
                </a:solidFill>
              </a:rPr>
              <a:t>電動・手動、洗濯物の量などで選べる</a:t>
            </a:r>
            <a:r>
              <a:rPr lang="en-US" altLang="ja-JP" sz="1300" b="1" dirty="0">
                <a:solidFill>
                  <a:srgbClr val="364FA0"/>
                </a:solidFill>
              </a:rPr>
              <a:t>4</a:t>
            </a:r>
            <a:r>
              <a:rPr lang="ja-JP" altLang="en-US" sz="1300" b="1" dirty="0">
                <a:solidFill>
                  <a:srgbClr val="364FA0"/>
                </a:solidFill>
              </a:rPr>
              <a:t>タイプをご用意。</a:t>
            </a:r>
            <a:endParaRPr kumimoji="1" lang="ja-JP" altLang="en-US" sz="1300" b="1" dirty="0">
              <a:solidFill>
                <a:srgbClr val="364FA0"/>
              </a:solidFill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16175" r="59281" b="61382"/>
          <a:stretch/>
        </p:blipFill>
        <p:spPr>
          <a:xfrm>
            <a:off x="444299" y="7175501"/>
            <a:ext cx="2786581" cy="386079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7" t="16175" r="1" b="63718"/>
          <a:stretch/>
        </p:blipFill>
        <p:spPr>
          <a:xfrm>
            <a:off x="3451860" y="7177599"/>
            <a:ext cx="3850640" cy="345882"/>
          </a:xfrm>
          <a:prstGeom prst="rect">
            <a:avLst/>
          </a:prstGeom>
        </p:spPr>
      </p:pic>
      <p:grpSp>
        <p:nvGrpSpPr>
          <p:cNvPr id="56" name="グループ化 55"/>
          <p:cNvGrpSpPr/>
          <p:nvPr/>
        </p:nvGrpSpPr>
        <p:grpSpPr>
          <a:xfrm>
            <a:off x="389572" y="7466967"/>
            <a:ext cx="1505903" cy="1176653"/>
            <a:chOff x="389572" y="7555867"/>
            <a:chExt cx="1505903" cy="1176653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" t="40538" r="79694" b="-1209"/>
            <a:stretch/>
          </p:blipFill>
          <p:spPr>
            <a:xfrm>
              <a:off x="444299" y="7688830"/>
              <a:ext cx="1384501" cy="1043690"/>
            </a:xfrm>
            <a:prstGeom prst="rect">
              <a:avLst/>
            </a:prstGeom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389572" y="7555867"/>
              <a:ext cx="1505903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洗濯物の多い子育て家庭に</a:t>
              </a:r>
              <a:endPara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1835621" y="7466967"/>
            <a:ext cx="1505903" cy="1176653"/>
            <a:chOff x="1835621" y="7555867"/>
            <a:chExt cx="1505903" cy="1176653"/>
          </a:xfrm>
        </p:grpSpPr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3" t="40538" r="60203" b="-1209"/>
            <a:stretch/>
          </p:blipFill>
          <p:spPr>
            <a:xfrm>
              <a:off x="1864005" y="7688830"/>
              <a:ext cx="1313535" cy="1043690"/>
            </a:xfrm>
            <a:prstGeom prst="rect">
              <a:avLst/>
            </a:prstGeom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1835621" y="7555867"/>
              <a:ext cx="1505903" cy="24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少数家族やご高齢の方に</a:t>
              </a:r>
              <a:endPara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3419797" y="7466967"/>
            <a:ext cx="1505903" cy="1176653"/>
            <a:chOff x="3419797" y="7555867"/>
            <a:chExt cx="1505903" cy="1176653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1" t="40538" r="36905" b="-1209"/>
            <a:stretch/>
          </p:blipFill>
          <p:spPr>
            <a:xfrm>
              <a:off x="3455801" y="7688830"/>
              <a:ext cx="1313535" cy="1043690"/>
            </a:xfrm>
            <a:prstGeom prst="rect">
              <a:avLst/>
            </a:prstGeom>
          </p:spPr>
        </p:pic>
        <p:sp>
          <p:nvSpPr>
            <p:cNvPr id="54" name="テキスト ボックス 53"/>
            <p:cNvSpPr txBox="1"/>
            <p:nvPr/>
          </p:nvSpPr>
          <p:spPr>
            <a:xfrm>
              <a:off x="3419797" y="7555867"/>
              <a:ext cx="1505903" cy="24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シンプルでお手頃なタイプ</a:t>
              </a:r>
              <a:endPara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4823953" y="6826250"/>
            <a:ext cx="2330909" cy="1817370"/>
            <a:chOff x="4823953" y="6915150"/>
            <a:chExt cx="2330909" cy="1817370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4859957" y="6915150"/>
              <a:ext cx="2294905" cy="1817370"/>
              <a:chOff x="4859957" y="6915150"/>
              <a:chExt cx="2294905" cy="1817370"/>
            </a:xfrm>
          </p:grpSpPr>
          <p:pic>
            <p:nvPicPr>
              <p:cNvPr id="46" name="図 4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62" t="40538" r="3309" b="-1209"/>
              <a:stretch/>
            </p:blipFill>
            <p:spPr>
              <a:xfrm>
                <a:off x="4859957" y="7688830"/>
                <a:ext cx="2234263" cy="1043690"/>
              </a:xfrm>
              <a:prstGeom prst="rect">
                <a:avLst/>
              </a:prstGeom>
            </p:spPr>
          </p:pic>
          <p:pic>
            <p:nvPicPr>
              <p:cNvPr id="49" name="図 4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1070" y="6915150"/>
                <a:ext cx="963792" cy="924719"/>
              </a:xfrm>
              <a:prstGeom prst="rect">
                <a:avLst/>
              </a:prstGeom>
            </p:spPr>
          </p:pic>
        </p:grpSp>
        <p:sp>
          <p:nvSpPr>
            <p:cNvPr id="55" name="テキスト ボックス 54"/>
            <p:cNvSpPr txBox="1"/>
            <p:nvPr/>
          </p:nvSpPr>
          <p:spPr>
            <a:xfrm>
              <a:off x="4823953" y="7555867"/>
              <a:ext cx="1505903" cy="24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窓際に設置したい場合に</a:t>
              </a:r>
              <a:endPara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58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1F667AA-A808-9D99-58D3-280D706378C1}"/>
              </a:ext>
            </a:extLst>
          </p:cNvPr>
          <p:cNvSpPr/>
          <p:nvPr/>
        </p:nvSpPr>
        <p:spPr>
          <a:xfrm>
            <a:off x="389466" y="7385674"/>
            <a:ext cx="6790267" cy="2940139"/>
          </a:xfrm>
          <a:prstGeom prst="rect">
            <a:avLst/>
          </a:prstGeom>
          <a:solidFill>
            <a:srgbClr val="D4C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0" y="0"/>
            <a:ext cx="7064634" cy="715357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13" y="2883587"/>
            <a:ext cx="1919471" cy="20084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50" y="2884713"/>
            <a:ext cx="1650816" cy="209187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5" y="5099469"/>
            <a:ext cx="4030415" cy="15097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34" y="201348"/>
            <a:ext cx="2965466" cy="99701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64655" y="400262"/>
            <a:ext cx="411300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1900" b="1" dirty="0"/>
              <a:t>いまや「洗濯の常識」になった</a:t>
            </a:r>
            <a:endParaRPr lang="en-US" altLang="ja-JP" sz="1900" b="1" dirty="0"/>
          </a:p>
          <a:p>
            <a:pPr>
              <a:lnSpc>
                <a:spcPts val="3200"/>
              </a:lnSpc>
            </a:pPr>
            <a:r>
              <a:rPr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部屋干し。</a:t>
            </a:r>
            <a:endParaRPr kumimoji="1" lang="ja-JP" alt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4290" y="1253733"/>
            <a:ext cx="614923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20"/>
              </a:lnSpc>
            </a:pP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暖かな日差しと風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外干しは、やはり気持ちのよいもの。しかし、環境やライフスタイルの変化とともに</a:t>
            </a:r>
          </a:p>
          <a:p>
            <a:pPr algn="just">
              <a:lnSpc>
                <a:spcPts val="1320"/>
              </a:lnSpc>
            </a:pP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「部屋干しが日常」というご家庭も増えています。上手に部屋干しを活用することが、</a:t>
            </a:r>
          </a:p>
          <a:p>
            <a:pPr algn="just">
              <a:lnSpc>
                <a:spcPts val="1320"/>
              </a:lnSpc>
            </a:pP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これからの洗濯スタイルと言えるかもしれません。</a:t>
            </a:r>
            <a:endParaRPr kumimoji="1" lang="ja-JP" alt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394290" y="2350718"/>
            <a:ext cx="2882226" cy="2320421"/>
            <a:chOff x="394290" y="1916378"/>
            <a:chExt cx="2882226" cy="232042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23" y="1916378"/>
              <a:ext cx="2860293" cy="2062955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394290" y="3977754"/>
              <a:ext cx="2319881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20"/>
                </a:lnSpc>
              </a:pPr>
              <a:r>
                <a:rPr lang="ja-JP" altLang="en-US" sz="8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天井付け・竿</a:t>
              </a:r>
              <a:r>
                <a:rPr lang="en-US" altLang="ja-JP" sz="8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ja-JP" altLang="en-US" sz="8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本・手動</a:t>
              </a:r>
              <a:endParaRPr kumimoji="1"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3399048" y="1854563"/>
            <a:ext cx="1525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rgbClr val="364FA0"/>
                </a:solidFill>
              </a:rPr>
              <a:t>91</a:t>
            </a:r>
            <a:r>
              <a:rPr lang="ja-JP" altLang="en-US" sz="1050" b="1" dirty="0">
                <a:solidFill>
                  <a:srgbClr val="364FA0"/>
                </a:solidFill>
              </a:rPr>
              <a:t>％の主婦が、</a:t>
            </a:r>
          </a:p>
          <a:p>
            <a:r>
              <a:rPr lang="ja-JP" altLang="en-US" sz="1050" b="1" dirty="0">
                <a:solidFill>
                  <a:srgbClr val="364FA0"/>
                </a:solidFill>
              </a:rPr>
              <a:t>部屋干しを活用</a:t>
            </a:r>
            <a:endParaRPr kumimoji="1" lang="ja-JP" altLang="en-US" sz="1050" b="1" dirty="0">
              <a:solidFill>
                <a:srgbClr val="364FA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01877" y="1854563"/>
            <a:ext cx="2557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rgbClr val="364FA0"/>
                </a:solidFill>
              </a:rPr>
              <a:t>部屋干しのパートナーとして、</a:t>
            </a:r>
          </a:p>
          <a:p>
            <a:r>
              <a:rPr lang="ja-JP" altLang="en-US" sz="1050" b="1" dirty="0">
                <a:solidFill>
                  <a:srgbClr val="364FA0"/>
                </a:solidFill>
              </a:rPr>
              <a:t>ご愛用いただいている「ホシ姫サマ」</a:t>
            </a:r>
            <a:endParaRPr kumimoji="1" lang="ja-JP" altLang="en-US" sz="1050" b="1" dirty="0">
              <a:solidFill>
                <a:srgbClr val="364FA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385140" y="2273965"/>
            <a:ext cx="165358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20"/>
              </a:lnSpc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外干しとの併用も合わせると、</a:t>
            </a:r>
          </a:p>
          <a:p>
            <a:pPr algn="just">
              <a:lnSpc>
                <a:spcPts val="1320"/>
              </a:lnSpc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いまや</a:t>
            </a:r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割以上の方が部屋干し</a:t>
            </a:r>
          </a:p>
          <a:p>
            <a:pPr algn="just">
              <a:lnSpc>
                <a:spcPts val="1320"/>
              </a:lnSpc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を活用しています。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03973" y="2273965"/>
            <a:ext cx="235885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20"/>
              </a:lnSpc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「使いやすくて便利」「見栄えがよい」など、お客様の</a:t>
            </a:r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％の方から満足の声をいただいています。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617317" y="8257502"/>
            <a:ext cx="2849592" cy="1623453"/>
            <a:chOff x="791453" y="8305539"/>
            <a:chExt cx="2584207" cy="1623453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791453" y="8849209"/>
              <a:ext cx="2584207" cy="1079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生活動線の邪魔になりにくい「ホシ姫サマ」は、</a:t>
              </a:r>
              <a:endPara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>
                <a:lnSpc>
                  <a:spcPts val="1300"/>
                </a:lnSpc>
              </a:pP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使い方次第で家事効率アップにも貢献します。</a:t>
              </a:r>
              <a:endPara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>
                <a:lnSpc>
                  <a:spcPts val="1300"/>
                </a:lnSpc>
              </a:pPr>
              <a:r>
                <a:rPr kumimoji="1"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たとえば、ホシ姫サマを洗面室に設置すれば、</a:t>
              </a:r>
              <a:endPara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>
                <a:lnSpc>
                  <a:spcPts val="1300"/>
                </a:lnSpc>
              </a:pPr>
              <a:r>
                <a:rPr kumimoji="1"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ベランダまで</a:t>
              </a:r>
              <a:r>
                <a:rPr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洗濯物を運ぶ作業が不要に。</a:t>
              </a:r>
              <a:endPara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>
                <a:lnSpc>
                  <a:spcPts val="1300"/>
                </a:lnSpc>
              </a:pPr>
              <a:r>
                <a:rPr kumimoji="1"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さらに、洗面室内に衣類収納を設けておけば</a:t>
              </a:r>
              <a:endPara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>
                <a:lnSpc>
                  <a:spcPts val="1300"/>
                </a:lnSpc>
              </a:pPr>
              <a:r>
                <a:rPr kumimoji="1" lang="ja-JP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「洗濯→物干し→収納」が一か所で完結できます。</a:t>
              </a:r>
              <a:endPara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856065" y="8305539"/>
              <a:ext cx="2420536" cy="57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物干しと収納を</a:t>
              </a:r>
              <a:r>
                <a:rPr lang="en-US" altLang="ja-JP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か所に集約すれば</a:t>
              </a:r>
              <a:endPara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洗濯まわりの家事がその場で完結！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9438F9DC-26F2-3B2A-0557-BDD63C1C83DD}"/>
              </a:ext>
            </a:extLst>
          </p:cNvPr>
          <p:cNvGrpSpPr/>
          <p:nvPr/>
        </p:nvGrpSpPr>
        <p:grpSpPr>
          <a:xfrm>
            <a:off x="617317" y="7521933"/>
            <a:ext cx="6315201" cy="497213"/>
            <a:chOff x="617317" y="7462789"/>
            <a:chExt cx="6315201" cy="497213"/>
          </a:xfrm>
        </p:grpSpPr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EE4B4D5A-FA9E-5312-F108-A6BFE4E27678}"/>
                </a:ext>
              </a:extLst>
            </p:cNvPr>
            <p:cNvSpPr/>
            <p:nvPr/>
          </p:nvSpPr>
          <p:spPr>
            <a:xfrm>
              <a:off x="617317" y="7532877"/>
              <a:ext cx="6315201" cy="4271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D0D8B902-88AB-57FA-311F-9A5FE4666E66}"/>
                </a:ext>
              </a:extLst>
            </p:cNvPr>
            <p:cNvGrpSpPr/>
            <p:nvPr/>
          </p:nvGrpSpPr>
          <p:grpSpPr>
            <a:xfrm>
              <a:off x="642619" y="7555572"/>
              <a:ext cx="2215787" cy="380850"/>
              <a:chOff x="707231" y="8151294"/>
              <a:chExt cx="2215787" cy="380850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0BDE484E-6923-11C7-1F55-6A6F71AA575D}"/>
                  </a:ext>
                </a:extLst>
              </p:cNvPr>
              <p:cNvGrpSpPr/>
              <p:nvPr/>
            </p:nvGrpSpPr>
            <p:grpSpPr>
              <a:xfrm>
                <a:off x="707231" y="8151294"/>
                <a:ext cx="2108621" cy="380850"/>
                <a:chOff x="707231" y="8151294"/>
                <a:chExt cx="2108621" cy="380850"/>
              </a:xfrm>
            </p:grpSpPr>
            <p:sp>
              <p:nvSpPr>
                <p:cNvPr id="21" name="四角形: 角を丸くする 20">
                  <a:extLst>
                    <a:ext uri="{FF2B5EF4-FFF2-40B4-BE49-F238E27FC236}">
                      <a16:creationId xmlns:a16="http://schemas.microsoft.com/office/drawing/2014/main" id="{2E9E4295-850D-10AB-6C16-58EE57EB69BB}"/>
                    </a:ext>
                  </a:extLst>
                </p:cNvPr>
                <p:cNvSpPr/>
                <p:nvPr/>
              </p:nvSpPr>
              <p:spPr>
                <a:xfrm>
                  <a:off x="707231" y="8151295"/>
                  <a:ext cx="1905874" cy="380849"/>
                </a:xfrm>
                <a:prstGeom prst="roundRect">
                  <a:avLst/>
                </a:prstGeom>
                <a:solidFill>
                  <a:srgbClr val="E1E1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2F137BEA-FE24-5FA0-55C6-0BF1FB87998E}"/>
                    </a:ext>
                  </a:extLst>
                </p:cNvPr>
                <p:cNvSpPr/>
                <p:nvPr/>
              </p:nvSpPr>
              <p:spPr>
                <a:xfrm>
                  <a:off x="2355453" y="8151294"/>
                  <a:ext cx="460399" cy="380849"/>
                </a:xfrm>
                <a:prstGeom prst="rect">
                  <a:avLst/>
                </a:prstGeom>
                <a:solidFill>
                  <a:srgbClr val="E1E1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0" name="二等辺三角形 29">
                <a:extLst>
                  <a:ext uri="{FF2B5EF4-FFF2-40B4-BE49-F238E27FC236}">
                    <a16:creationId xmlns:a16="http://schemas.microsoft.com/office/drawing/2014/main" id="{DAB778FA-DDDF-F65B-090A-54C778C1F0B8}"/>
                  </a:ext>
                </a:extLst>
              </p:cNvPr>
              <p:cNvSpPr/>
              <p:nvPr/>
            </p:nvSpPr>
            <p:spPr>
              <a:xfrm rot="5400000">
                <a:off x="2681077" y="8290203"/>
                <a:ext cx="376716" cy="107166"/>
              </a:xfrm>
              <a:prstGeom prst="triangle">
                <a:avLst/>
              </a:prstGeom>
              <a:solidFill>
                <a:srgbClr val="E1E1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80F9771-94E4-5F06-D9E1-3C831468DA31}"/>
                </a:ext>
              </a:extLst>
            </p:cNvPr>
            <p:cNvSpPr txBox="1"/>
            <p:nvPr/>
          </p:nvSpPr>
          <p:spPr>
            <a:xfrm>
              <a:off x="617317" y="7462789"/>
              <a:ext cx="2420536" cy="44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kumimoji="1"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家事効率アップも考えるなら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673AE116-96A7-A8FE-0291-74C9759C1CF7}"/>
                </a:ext>
              </a:extLst>
            </p:cNvPr>
            <p:cNvSpPr txBox="1"/>
            <p:nvPr/>
          </p:nvSpPr>
          <p:spPr>
            <a:xfrm>
              <a:off x="2818447" y="7465103"/>
              <a:ext cx="3915727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パナソニックの「キュビオス」がおすすめ！</a:t>
              </a:r>
              <a:endPara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AFF5B2-9FA3-943A-EBCF-F87E5950C97C}"/>
              </a:ext>
            </a:extLst>
          </p:cNvPr>
          <p:cNvSpPr txBox="1"/>
          <p:nvPr/>
        </p:nvSpPr>
        <p:spPr>
          <a:xfrm>
            <a:off x="3383217" y="9807983"/>
            <a:ext cx="373099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ja-JP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ミリ単位での柔軟な</a:t>
            </a:r>
            <a:r>
              <a:rPr kumimoji="1" lang="ja-JP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プランニングができるシステム収納「キュビオス」なら、</a:t>
            </a:r>
            <a:endParaRPr kumimoji="1"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1300"/>
              </a:lnSpc>
            </a:pPr>
            <a:r>
              <a:rPr kumimoji="1" lang="ja-JP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空間にピッタリ合わせて、アイロンがけスペース</a:t>
            </a:r>
            <a:r>
              <a:rPr lang="ja-JP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なども</a:t>
            </a:r>
            <a:r>
              <a:rPr kumimoji="1" lang="ja-JP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備えた収納をプラン可能。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1E5BA4AC-8371-27C0-1036-F943F7E074A7}"/>
              </a:ext>
            </a:extLst>
          </p:cNvPr>
          <p:cNvGrpSpPr/>
          <p:nvPr/>
        </p:nvGrpSpPr>
        <p:grpSpPr>
          <a:xfrm>
            <a:off x="3383217" y="8184564"/>
            <a:ext cx="3398837" cy="1543416"/>
            <a:chOff x="448959" y="8272018"/>
            <a:chExt cx="3398837" cy="1543416"/>
          </a:xfrm>
        </p:grpSpPr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8BBED09B-E811-ED8E-0D4A-3FD702F115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8" t="17626" r="17677" b="18135"/>
            <a:stretch/>
          </p:blipFill>
          <p:spPr bwMode="auto">
            <a:xfrm>
              <a:off x="1463861" y="8272018"/>
              <a:ext cx="2383935" cy="1543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E547F011-38C1-4BD3-91EE-92B243833B40}"/>
                </a:ext>
              </a:extLst>
            </p:cNvPr>
            <p:cNvSpPr/>
            <p:nvPr/>
          </p:nvSpPr>
          <p:spPr>
            <a:xfrm>
              <a:off x="2085755" y="8635428"/>
              <a:ext cx="570073" cy="412935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6338C6CC-C089-A4C1-3A7A-BA56155C85CF}"/>
                </a:ext>
              </a:extLst>
            </p:cNvPr>
            <p:cNvSpPr/>
            <p:nvPr/>
          </p:nvSpPr>
          <p:spPr>
            <a:xfrm>
              <a:off x="993375" y="8705850"/>
              <a:ext cx="1094287" cy="574609"/>
            </a:xfrm>
            <a:custGeom>
              <a:avLst/>
              <a:gdLst>
                <a:gd name="connsiteX0" fmla="*/ 823912 w 823912"/>
                <a:gd name="connsiteY0" fmla="*/ 0 h 697706"/>
                <a:gd name="connsiteX1" fmla="*/ 519112 w 823912"/>
                <a:gd name="connsiteY1" fmla="*/ 0 h 697706"/>
                <a:gd name="connsiteX2" fmla="*/ 0 w 823912"/>
                <a:gd name="connsiteY2" fmla="*/ 697706 h 69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912" h="697706">
                  <a:moveTo>
                    <a:pt x="823912" y="0"/>
                  </a:moveTo>
                  <a:lnTo>
                    <a:pt x="519112" y="0"/>
                  </a:lnTo>
                  <a:lnTo>
                    <a:pt x="0" y="697706"/>
                  </a:lnTo>
                </a:path>
              </a:pathLst>
            </a:custGeom>
            <a:noFill/>
            <a:ln w="1905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Picture 4">
              <a:extLst>
                <a:ext uri="{FF2B5EF4-FFF2-40B4-BE49-F238E27FC236}">
                  <a16:creationId xmlns:a16="http://schemas.microsoft.com/office/drawing/2014/main" id="{08742228-F3DA-E8C6-6141-9CA6D4D980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82" t="32087" r="52030" b="45354"/>
            <a:stretch/>
          </p:blipFill>
          <p:spPr bwMode="auto">
            <a:xfrm>
              <a:off x="448959" y="8744340"/>
              <a:ext cx="1066839" cy="1066839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343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タテ</Template>
  <TotalTime>220</TotalTime>
  <Words>407</Words>
  <Application>Microsoft Office PowerPoint</Application>
  <PresentationFormat>ユーザー設定</PresentationFormat>
  <Paragraphs>48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山口 稜</cp:lastModifiedBy>
  <cp:revision>43</cp:revision>
  <dcterms:created xsi:type="dcterms:W3CDTF">2022-05-16T05:01:30Z</dcterms:created>
  <dcterms:modified xsi:type="dcterms:W3CDTF">2025-05-29T02:37:57Z</dcterms:modified>
</cp:coreProperties>
</file>