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2"/>
  </p:notesMasterIdLst>
  <p:sldIdLst>
    <p:sldId id="256" r:id="rId5"/>
    <p:sldId id="257" r:id="rId6"/>
    <p:sldId id="258" r:id="rId7"/>
    <p:sldId id="259" r:id="rId8"/>
    <p:sldId id="260" r:id="rId9"/>
    <p:sldId id="261" r:id="rId10"/>
    <p:sldId id="263" r:id="rId11"/>
  </p:sldIdLst>
  <p:sldSz cx="9906000" cy="6858000" type="A4"/>
  <p:notesSz cx="9906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D6EE"/>
    <a:srgbClr val="00EAEE"/>
    <a:srgbClr val="00E1EE"/>
    <a:srgbClr val="FFEC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491"/>
    <p:restoredTop sz="94585"/>
  </p:normalViewPr>
  <p:slideViewPr>
    <p:cSldViewPr>
      <p:cViewPr varScale="1">
        <p:scale>
          <a:sx n="78" d="100"/>
          <a:sy n="78" d="100"/>
        </p:scale>
        <p:origin x="1829" y="6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92600" cy="3444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611813" y="0"/>
            <a:ext cx="4292600" cy="344488"/>
          </a:xfrm>
          <a:prstGeom prst="rect">
            <a:avLst/>
          </a:prstGeom>
        </p:spPr>
        <p:txBody>
          <a:bodyPr vert="horz" lIns="91440" tIns="45720" rIns="91440" bIns="45720" rtlCol="0"/>
          <a:lstStyle>
            <a:lvl1pPr algn="r">
              <a:defRPr sz="1200"/>
            </a:lvl1pPr>
          </a:lstStyle>
          <a:p>
            <a:fld id="{38923D87-334A-6F44-B986-2B1AC5D3CA0B}" type="datetimeFigureOut">
              <a:rPr kumimoji="1" lang="ja-JP" altLang="en-US" smtClean="0"/>
              <a:t>2025/2/21</a:t>
            </a:fld>
            <a:endParaRPr kumimoji="1" lang="ja-JP" altLang="en-US"/>
          </a:p>
        </p:txBody>
      </p:sp>
      <p:sp>
        <p:nvSpPr>
          <p:cNvPr id="4" name="スライド イメージ プレースホルダー 3"/>
          <p:cNvSpPr>
            <a:spLocks noGrp="1" noRot="1" noChangeAspect="1"/>
          </p:cNvSpPr>
          <p:nvPr>
            <p:ph type="sldImg" idx="2"/>
          </p:nvPr>
        </p:nvSpPr>
        <p:spPr>
          <a:xfrm>
            <a:off x="3281363" y="857250"/>
            <a:ext cx="3343275" cy="2314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90600" y="3300413"/>
            <a:ext cx="7924800" cy="2700337"/>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513513"/>
            <a:ext cx="4292600" cy="3444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11813" y="6513513"/>
            <a:ext cx="4292600" cy="344487"/>
          </a:xfrm>
          <a:prstGeom prst="rect">
            <a:avLst/>
          </a:prstGeom>
        </p:spPr>
        <p:txBody>
          <a:bodyPr vert="horz" lIns="91440" tIns="45720" rIns="91440" bIns="45720" rtlCol="0" anchor="b"/>
          <a:lstStyle>
            <a:lvl1pPr algn="r">
              <a:defRPr sz="1200"/>
            </a:lvl1pPr>
          </a:lstStyle>
          <a:p>
            <a:fld id="{AB2B5D1A-F574-7C49-BD60-02B21F0A20CE}" type="slidenum">
              <a:rPr kumimoji="1" lang="ja-JP" altLang="en-US" smtClean="0"/>
              <a:t>‹#›</a:t>
            </a:fld>
            <a:endParaRPr kumimoji="1" lang="ja-JP" altLang="en-US"/>
          </a:p>
        </p:txBody>
      </p:sp>
    </p:spTree>
    <p:extLst>
      <p:ext uri="{BB962C8B-B14F-4D97-AF65-F5344CB8AC3E}">
        <p14:creationId xmlns:p14="http://schemas.microsoft.com/office/powerpoint/2010/main" val="377633133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B2B5D1A-F574-7C49-BD60-02B21F0A20CE}" type="slidenum">
              <a:rPr kumimoji="1" lang="ja-JP" altLang="en-US" smtClean="0"/>
              <a:t>1</a:t>
            </a:fld>
            <a:endParaRPr kumimoji="1" lang="ja-JP" altLang="en-US"/>
          </a:p>
        </p:txBody>
      </p:sp>
    </p:spTree>
    <p:extLst>
      <p:ext uri="{BB962C8B-B14F-4D97-AF65-F5344CB8AC3E}">
        <p14:creationId xmlns:p14="http://schemas.microsoft.com/office/powerpoint/2010/main" val="1563022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B2B5D1A-F574-7C49-BD60-02B21F0A20CE}" type="slidenum">
              <a:rPr kumimoji="1" lang="ja-JP" altLang="en-US" smtClean="0"/>
              <a:t>2</a:t>
            </a:fld>
            <a:endParaRPr kumimoji="1" lang="ja-JP" altLang="en-US"/>
          </a:p>
        </p:txBody>
      </p:sp>
    </p:spTree>
    <p:extLst>
      <p:ext uri="{BB962C8B-B14F-4D97-AF65-F5344CB8AC3E}">
        <p14:creationId xmlns:p14="http://schemas.microsoft.com/office/powerpoint/2010/main" val="2372282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B2B5D1A-F574-7C49-BD60-02B21F0A20CE}" type="slidenum">
              <a:rPr kumimoji="1" lang="ja-JP" altLang="en-US" smtClean="0"/>
              <a:t>3</a:t>
            </a:fld>
            <a:endParaRPr kumimoji="1" lang="ja-JP" altLang="en-US"/>
          </a:p>
        </p:txBody>
      </p:sp>
    </p:spTree>
    <p:extLst>
      <p:ext uri="{BB962C8B-B14F-4D97-AF65-F5344CB8AC3E}">
        <p14:creationId xmlns:p14="http://schemas.microsoft.com/office/powerpoint/2010/main" val="3629402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13B7E2-327E-674A-2B49-1D1476DD9A5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FE5873B-C0A2-0B38-943C-86909076ECB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410BDE4-8480-0F7A-B0B3-C9F9E28F67F8}"/>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42215B67-E89E-DDC7-59A4-FE23947F3006}"/>
              </a:ext>
            </a:extLst>
          </p:cNvPr>
          <p:cNvSpPr>
            <a:spLocks noGrp="1"/>
          </p:cNvSpPr>
          <p:nvPr>
            <p:ph type="sldNum" sz="quarter" idx="5"/>
          </p:nvPr>
        </p:nvSpPr>
        <p:spPr/>
        <p:txBody>
          <a:bodyPr/>
          <a:lstStyle/>
          <a:p>
            <a:fld id="{AB2B5D1A-F574-7C49-BD60-02B21F0A20CE}" type="slidenum">
              <a:rPr kumimoji="1" lang="ja-JP" altLang="en-US" smtClean="0"/>
              <a:t>4</a:t>
            </a:fld>
            <a:endParaRPr kumimoji="1" lang="ja-JP" altLang="en-US"/>
          </a:p>
        </p:txBody>
      </p:sp>
    </p:spTree>
    <p:extLst>
      <p:ext uri="{BB962C8B-B14F-4D97-AF65-F5344CB8AC3E}">
        <p14:creationId xmlns:p14="http://schemas.microsoft.com/office/powerpoint/2010/main" val="1699693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CB13C66-D876-684B-B9E0-1DCA69A9604E}" type="slidenum">
              <a:rPr kumimoji="1" lang="ja-JP" altLang="en-US" smtClean="0"/>
              <a:t>5</a:t>
            </a:fld>
            <a:endParaRPr kumimoji="1" lang="ja-JP" altLang="en-US"/>
          </a:p>
        </p:txBody>
      </p:sp>
    </p:spTree>
    <p:extLst>
      <p:ext uri="{BB962C8B-B14F-4D97-AF65-F5344CB8AC3E}">
        <p14:creationId xmlns:p14="http://schemas.microsoft.com/office/powerpoint/2010/main" val="1654282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CB13C66-D876-684B-B9E0-1DCA69A9604E}" type="slidenum">
              <a:rPr kumimoji="1" lang="ja-JP" altLang="en-US" smtClean="0"/>
              <a:t>6</a:t>
            </a:fld>
            <a:endParaRPr kumimoji="1" lang="ja-JP" altLang="en-US"/>
          </a:p>
        </p:txBody>
      </p:sp>
    </p:spTree>
    <p:extLst>
      <p:ext uri="{BB962C8B-B14F-4D97-AF65-F5344CB8AC3E}">
        <p14:creationId xmlns:p14="http://schemas.microsoft.com/office/powerpoint/2010/main" val="1448340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B2B5D1A-F574-7C49-BD60-02B21F0A20CE}" type="slidenum">
              <a:rPr kumimoji="1" lang="ja-JP" altLang="en-US" smtClean="0"/>
              <a:t>7</a:t>
            </a:fld>
            <a:endParaRPr kumimoji="1" lang="ja-JP" altLang="en-US"/>
          </a:p>
        </p:txBody>
      </p:sp>
    </p:spTree>
    <p:extLst>
      <p:ext uri="{BB962C8B-B14F-4D97-AF65-F5344CB8AC3E}">
        <p14:creationId xmlns:p14="http://schemas.microsoft.com/office/powerpoint/2010/main" val="1890272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42950" y="2125980"/>
            <a:ext cx="84201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485900" y="3840480"/>
            <a:ext cx="69342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2/21/2025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2/21/2025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495300" y="1577340"/>
            <a:ext cx="430911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01590" y="1577340"/>
            <a:ext cx="430911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2/21/2025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2/21/2025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2/21/2025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95300" y="274320"/>
            <a:ext cx="8915400" cy="1097280"/>
          </a:xfrm>
          <a:prstGeom prst="rect">
            <a:avLst/>
          </a:prstGeom>
        </p:spPr>
        <p:txBody>
          <a:bodyPr wrap="square" lIns="0" tIns="0" rIns="0" bIns="0">
            <a:spAutoFit/>
          </a:bodyPr>
          <a:lstStyle>
            <a:lvl1pPr>
              <a:defRPr/>
            </a:lvl1pPr>
          </a:lstStyle>
          <a:p>
            <a:endParaRPr dirty="0"/>
          </a:p>
        </p:txBody>
      </p:sp>
      <p:sp>
        <p:nvSpPr>
          <p:cNvPr id="3" name="Holder 3"/>
          <p:cNvSpPr>
            <a:spLocks noGrp="1"/>
          </p:cNvSpPr>
          <p:nvPr>
            <p:ph type="body" idx="1"/>
          </p:nvPr>
        </p:nvSpPr>
        <p:spPr>
          <a:xfrm>
            <a:off x="495300" y="1577340"/>
            <a:ext cx="8915400" cy="4526280"/>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3368040" y="6377940"/>
            <a:ext cx="316992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95300" y="6377940"/>
            <a:ext cx="227838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2/21/2025</a:t>
            </a:fld>
            <a:endParaRPr lang="en-US"/>
          </a:p>
        </p:txBody>
      </p:sp>
      <p:sp>
        <p:nvSpPr>
          <p:cNvPr id="6" name="Holder 6"/>
          <p:cNvSpPr>
            <a:spLocks noGrp="1"/>
          </p:cNvSpPr>
          <p:nvPr>
            <p:ph type="sldNum" sz="quarter" idx="7"/>
          </p:nvPr>
        </p:nvSpPr>
        <p:spPr>
          <a:xfrm>
            <a:off x="7132320" y="6377940"/>
            <a:ext cx="227838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grpSp>
        <p:nvGrpSpPr>
          <p:cNvPr id="25" name="グループ化 24">
            <a:extLst>
              <a:ext uri="{FF2B5EF4-FFF2-40B4-BE49-F238E27FC236}">
                <a16:creationId xmlns:a16="http://schemas.microsoft.com/office/drawing/2014/main" id="{9BAABE86-ECF0-6147-B142-135D7EE7750C}"/>
              </a:ext>
            </a:extLst>
          </p:cNvPr>
          <p:cNvGrpSpPr/>
          <p:nvPr userDrawn="1"/>
        </p:nvGrpSpPr>
        <p:grpSpPr>
          <a:xfrm>
            <a:off x="144000" y="25580"/>
            <a:ext cx="9619200" cy="594000"/>
            <a:chOff x="135204" y="12700"/>
            <a:chExt cx="9619200" cy="600075"/>
          </a:xfrm>
        </p:grpSpPr>
        <p:sp>
          <p:nvSpPr>
            <p:cNvPr id="26" name="Rectangle 2">
              <a:extLst>
                <a:ext uri="{FF2B5EF4-FFF2-40B4-BE49-F238E27FC236}">
                  <a16:creationId xmlns:a16="http://schemas.microsoft.com/office/drawing/2014/main" id="{29031C5D-87FE-7B4F-914D-C47830ADDC0C}"/>
                </a:ext>
              </a:extLst>
            </p:cNvPr>
            <p:cNvSpPr>
              <a:spLocks noChangeArrowheads="1"/>
            </p:cNvSpPr>
            <p:nvPr userDrawn="1"/>
          </p:nvSpPr>
          <p:spPr bwMode="auto">
            <a:xfrm>
              <a:off x="135204" y="12700"/>
              <a:ext cx="9619200" cy="595313"/>
            </a:xfrm>
            <a:prstGeom prst="rect">
              <a:avLst/>
            </a:prstGeom>
            <a:noFill/>
            <a:ln w="9525" algn="ctr">
              <a:solidFill>
                <a:srgbClr val="4B4B4B"/>
              </a:solidFill>
              <a:miter lim="800000"/>
              <a:headEnd/>
              <a:tailEnd/>
            </a:ln>
            <a:effectLst/>
            <a:extLst>
              <a:ext uri="{909E8E84-426E-40DD-AFC4-6F175D3DCCD1}">
                <a14:hiddenFill xmlns:a14="http://schemas.microsoft.com/office/drawing/2010/main">
                  <a:solidFill>
                    <a:srgbClr val="FFCC66"/>
                  </a:solidFill>
                </a14:hiddenFill>
              </a:ext>
              <a:ext uri="{AF507438-7753-43E0-B8FC-AC1667EBCBE1}">
                <a14:hiddenEffects xmlns:a14="http://schemas.microsoft.com/office/drawing/2010/main">
                  <a:effectLst>
                    <a:outerShdw dist="53882" dir="2700000" algn="ctr" rotWithShape="0">
                      <a:srgbClr val="33CC33">
                        <a:alpha val="50000"/>
                      </a:srgbClr>
                    </a:outerShdw>
                  </a:effectLst>
                </a14:hiddenEffects>
              </a:ext>
            </a:extLst>
          </p:spPr>
          <p:txBody>
            <a:bodyPr wrap="none" anchor="ctr"/>
            <a:lstStyle/>
            <a:p>
              <a:endParaRPr lang="ja-JP" altLang="en-US"/>
            </a:p>
          </p:txBody>
        </p:sp>
        <p:sp>
          <p:nvSpPr>
            <p:cNvPr id="27" name="Rectangle 3">
              <a:extLst>
                <a:ext uri="{FF2B5EF4-FFF2-40B4-BE49-F238E27FC236}">
                  <a16:creationId xmlns:a16="http://schemas.microsoft.com/office/drawing/2014/main" id="{8426545A-F2A5-334D-854C-4A8EDD3ADC64}"/>
                </a:ext>
              </a:extLst>
            </p:cNvPr>
            <p:cNvSpPr>
              <a:spLocks noChangeArrowheads="1"/>
            </p:cNvSpPr>
            <p:nvPr userDrawn="1"/>
          </p:nvSpPr>
          <p:spPr bwMode="auto">
            <a:xfrm>
              <a:off x="1573257" y="12700"/>
              <a:ext cx="8181147" cy="593725"/>
            </a:xfrm>
            <a:prstGeom prst="rect">
              <a:avLst/>
            </a:prstGeom>
            <a:solidFill>
              <a:srgbClr val="4B4B4B"/>
            </a:solidFill>
            <a:ln>
              <a:noFill/>
            </a:ln>
            <a:effectLst/>
          </p:spPr>
          <p:txBody>
            <a:bodyPr wrap="none" anchor="ctr"/>
            <a:lstStyle/>
            <a:p>
              <a:endParaRPr lang="ja-JP" altLang="en-US"/>
            </a:p>
          </p:txBody>
        </p:sp>
        <p:sp>
          <p:nvSpPr>
            <p:cNvPr id="28" name="Line 4">
              <a:extLst>
                <a:ext uri="{FF2B5EF4-FFF2-40B4-BE49-F238E27FC236}">
                  <a16:creationId xmlns:a16="http://schemas.microsoft.com/office/drawing/2014/main" id="{A7DAE55B-1953-AD49-A987-CDCCF76D6946}"/>
                </a:ext>
              </a:extLst>
            </p:cNvPr>
            <p:cNvSpPr>
              <a:spLocks noChangeShapeType="1"/>
            </p:cNvSpPr>
            <p:nvPr userDrawn="1"/>
          </p:nvSpPr>
          <p:spPr bwMode="auto">
            <a:xfrm>
              <a:off x="4285810" y="346075"/>
              <a:ext cx="0" cy="266700"/>
            </a:xfrm>
            <a:prstGeom prst="line">
              <a:avLst/>
            </a:prstGeom>
            <a:noFill/>
            <a:ln w="63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9" name="Line 5">
              <a:extLst>
                <a:ext uri="{FF2B5EF4-FFF2-40B4-BE49-F238E27FC236}">
                  <a16:creationId xmlns:a16="http://schemas.microsoft.com/office/drawing/2014/main" id="{4481CBC6-0D85-004A-A0CF-21FFE2A459B7}"/>
                </a:ext>
              </a:extLst>
            </p:cNvPr>
            <p:cNvSpPr>
              <a:spLocks noChangeShapeType="1"/>
            </p:cNvSpPr>
            <p:nvPr userDrawn="1"/>
          </p:nvSpPr>
          <p:spPr bwMode="auto">
            <a:xfrm flipV="1">
              <a:off x="1421041" y="346075"/>
              <a:ext cx="8331200" cy="0"/>
            </a:xfrm>
            <a:prstGeom prst="line">
              <a:avLst/>
            </a:prstGeom>
            <a:noFill/>
            <a:ln w="63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pic>
          <p:nvPicPr>
            <p:cNvPr id="30" name="Picture 8" descr="Panasonic_RGB">
              <a:extLst>
                <a:ext uri="{FF2B5EF4-FFF2-40B4-BE49-F238E27FC236}">
                  <a16:creationId xmlns:a16="http://schemas.microsoft.com/office/drawing/2014/main" id="{9A310641-9A31-C648-8029-55AB24C7E8AF}"/>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288925" y="228600"/>
              <a:ext cx="1150938" cy="176213"/>
            </a:xfrm>
            <a:prstGeom prst="rect">
              <a:avLst/>
            </a:prstGeom>
            <a:noFill/>
            <a:extLst>
              <a:ext uri="{909E8E84-426E-40DD-AFC4-6F175D3DCCD1}">
                <a14:hiddenFill xmlns:a14="http://schemas.microsoft.com/office/drawing/2010/main">
                  <a:solidFill>
                    <a:srgbClr val="FFFFFF"/>
                  </a:solidFill>
                </a14:hiddenFill>
              </a:ext>
            </a:extLst>
          </p:spPr>
        </p:pic>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3" Type="http://schemas.openxmlformats.org/officeDocument/2006/relationships/image" Target="../media/image2.jpg"/><Relationship Id="rId7" Type="http://schemas.openxmlformats.org/officeDocument/2006/relationships/image" Target="../media/image6.jpg"/><Relationship Id="rId12"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5" Type="http://schemas.openxmlformats.org/officeDocument/2006/relationships/image" Target="../media/image1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 Id="rId14" Type="http://schemas.openxmlformats.org/officeDocument/2006/relationships/image" Target="../media/image13.jpg"/></Relationships>
</file>

<file path=ppt/slides/_rels/slide2.xml.rels><?xml version="1.0" encoding="UTF-8" standalone="yes"?>
<Relationships xmlns="http://schemas.openxmlformats.org/package/2006/relationships"><Relationship Id="rId8" Type="http://schemas.openxmlformats.org/officeDocument/2006/relationships/image" Target="../media/image4.jpg"/><Relationship Id="rId13" Type="http://schemas.openxmlformats.org/officeDocument/2006/relationships/image" Target="../media/image9.jpg"/><Relationship Id="rId3" Type="http://schemas.openxmlformats.org/officeDocument/2006/relationships/image" Target="../media/image15.jpg"/><Relationship Id="rId7" Type="http://schemas.openxmlformats.org/officeDocument/2006/relationships/image" Target="../media/image3.jpg"/><Relationship Id="rId12"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8.jpg"/><Relationship Id="rId11" Type="http://schemas.openxmlformats.org/officeDocument/2006/relationships/image" Target="../media/image7.jpg"/><Relationship Id="rId5" Type="http://schemas.openxmlformats.org/officeDocument/2006/relationships/image" Target="../media/image17.jpg"/><Relationship Id="rId15" Type="http://schemas.openxmlformats.org/officeDocument/2006/relationships/image" Target="../media/image11.jpg"/><Relationship Id="rId10" Type="http://schemas.openxmlformats.org/officeDocument/2006/relationships/image" Target="../media/image6.jpg"/><Relationship Id="rId4" Type="http://schemas.openxmlformats.org/officeDocument/2006/relationships/image" Target="../media/image16.jpg"/><Relationship Id="rId9" Type="http://schemas.openxmlformats.org/officeDocument/2006/relationships/image" Target="../media/image5.jpg"/><Relationship Id="rId14" Type="http://schemas.openxmlformats.org/officeDocument/2006/relationships/image" Target="../media/image10.jpg"/></Relationships>
</file>

<file path=ppt/slides/_rels/slide3.xml.rels><?xml version="1.0" encoding="UTF-8" standalone="yes"?>
<Relationships xmlns="http://schemas.openxmlformats.org/package/2006/relationships"><Relationship Id="rId8" Type="http://schemas.openxmlformats.org/officeDocument/2006/relationships/image" Target="../media/image4.jpg"/><Relationship Id="rId13" Type="http://schemas.openxmlformats.org/officeDocument/2006/relationships/image" Target="../media/image9.jpg"/><Relationship Id="rId3" Type="http://schemas.openxmlformats.org/officeDocument/2006/relationships/image" Target="../media/image19.jpg"/><Relationship Id="rId7" Type="http://schemas.openxmlformats.org/officeDocument/2006/relationships/image" Target="../media/image3.jpg"/><Relationship Id="rId12"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22.jpg"/><Relationship Id="rId11" Type="http://schemas.openxmlformats.org/officeDocument/2006/relationships/image" Target="../media/image7.jpg"/><Relationship Id="rId5" Type="http://schemas.openxmlformats.org/officeDocument/2006/relationships/image" Target="../media/image21.jpg"/><Relationship Id="rId15" Type="http://schemas.openxmlformats.org/officeDocument/2006/relationships/image" Target="../media/image11.jpg"/><Relationship Id="rId10" Type="http://schemas.openxmlformats.org/officeDocument/2006/relationships/image" Target="../media/image6.jpg"/><Relationship Id="rId4" Type="http://schemas.openxmlformats.org/officeDocument/2006/relationships/image" Target="../media/image20.jpg"/><Relationship Id="rId9" Type="http://schemas.openxmlformats.org/officeDocument/2006/relationships/image" Target="../media/image5.jpg"/><Relationship Id="rId14" Type="http://schemas.openxmlformats.org/officeDocument/2006/relationships/image" Target="../media/image10.jpg"/></Relationships>
</file>

<file path=ppt/slides/_rels/slide4.xml.rels><?xml version="1.0" encoding="UTF-8" standalone="yes"?>
<Relationships xmlns="http://schemas.openxmlformats.org/package/2006/relationships"><Relationship Id="rId8" Type="http://schemas.openxmlformats.org/officeDocument/2006/relationships/image" Target="../media/image4.jpg"/><Relationship Id="rId13" Type="http://schemas.openxmlformats.org/officeDocument/2006/relationships/image" Target="../media/image9.jpg"/><Relationship Id="rId3" Type="http://schemas.openxmlformats.org/officeDocument/2006/relationships/image" Target="../media/image23.jpg"/><Relationship Id="rId7" Type="http://schemas.openxmlformats.org/officeDocument/2006/relationships/image" Target="../media/image3.jpg"/><Relationship Id="rId12"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26.jpg"/><Relationship Id="rId11" Type="http://schemas.openxmlformats.org/officeDocument/2006/relationships/image" Target="../media/image7.jpg"/><Relationship Id="rId5" Type="http://schemas.openxmlformats.org/officeDocument/2006/relationships/image" Target="../media/image25.jpg"/><Relationship Id="rId15" Type="http://schemas.openxmlformats.org/officeDocument/2006/relationships/image" Target="../media/image11.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5.jpg"/><Relationship Id="rId14" Type="http://schemas.openxmlformats.org/officeDocument/2006/relationships/image" Target="../media/image10.jpg"/></Relationships>
</file>

<file path=ppt/slides/_rels/slide5.xml.rels><?xml version="1.0" encoding="UTF-8" standalone="yes"?>
<Relationships xmlns="http://schemas.openxmlformats.org/package/2006/relationships"><Relationship Id="rId13" Type="http://schemas.openxmlformats.org/officeDocument/2006/relationships/image" Target="../media/image37.jpg"/><Relationship Id="rId18" Type="http://schemas.openxmlformats.org/officeDocument/2006/relationships/image" Target="../media/image42.jpg"/><Relationship Id="rId26" Type="http://schemas.openxmlformats.org/officeDocument/2006/relationships/image" Target="../media/image50.png"/><Relationship Id="rId39" Type="http://schemas.openxmlformats.org/officeDocument/2006/relationships/image" Target="../media/image63.png"/><Relationship Id="rId21" Type="http://schemas.openxmlformats.org/officeDocument/2006/relationships/image" Target="../media/image45.png"/><Relationship Id="rId34" Type="http://schemas.openxmlformats.org/officeDocument/2006/relationships/image" Target="../media/image58.png"/><Relationship Id="rId42" Type="http://schemas.openxmlformats.org/officeDocument/2006/relationships/image" Target="../media/image66.png"/><Relationship Id="rId47" Type="http://schemas.openxmlformats.org/officeDocument/2006/relationships/image" Target="../media/image71.png"/><Relationship Id="rId50" Type="http://schemas.openxmlformats.org/officeDocument/2006/relationships/image" Target="../media/image74.png"/><Relationship Id="rId55" Type="http://schemas.openxmlformats.org/officeDocument/2006/relationships/image" Target="../media/image79.png"/><Relationship Id="rId7" Type="http://schemas.openxmlformats.org/officeDocument/2006/relationships/image" Target="../media/image31.jpg"/><Relationship Id="rId2" Type="http://schemas.openxmlformats.org/officeDocument/2006/relationships/notesSlide" Target="../notesSlides/notesSlide5.xml"/><Relationship Id="rId16" Type="http://schemas.openxmlformats.org/officeDocument/2006/relationships/image" Target="../media/image40.jpg"/><Relationship Id="rId29" Type="http://schemas.openxmlformats.org/officeDocument/2006/relationships/image" Target="../media/image53.png"/><Relationship Id="rId11" Type="http://schemas.openxmlformats.org/officeDocument/2006/relationships/image" Target="../media/image35.png"/><Relationship Id="rId24" Type="http://schemas.openxmlformats.org/officeDocument/2006/relationships/image" Target="../media/image48.png"/><Relationship Id="rId32" Type="http://schemas.openxmlformats.org/officeDocument/2006/relationships/image" Target="../media/image56.png"/><Relationship Id="rId37" Type="http://schemas.openxmlformats.org/officeDocument/2006/relationships/image" Target="../media/image61.png"/><Relationship Id="rId40" Type="http://schemas.openxmlformats.org/officeDocument/2006/relationships/image" Target="../media/image64.png"/><Relationship Id="rId45" Type="http://schemas.openxmlformats.org/officeDocument/2006/relationships/image" Target="../media/image69.png"/><Relationship Id="rId53" Type="http://schemas.openxmlformats.org/officeDocument/2006/relationships/image" Target="../media/image77.png"/><Relationship Id="rId58" Type="http://schemas.openxmlformats.org/officeDocument/2006/relationships/image" Target="../media/image82.emf"/><Relationship Id="rId5" Type="http://schemas.openxmlformats.org/officeDocument/2006/relationships/image" Target="../media/image29.jpg"/><Relationship Id="rId19" Type="http://schemas.openxmlformats.org/officeDocument/2006/relationships/image" Target="../media/image43.png"/><Relationship Id="rId4" Type="http://schemas.openxmlformats.org/officeDocument/2006/relationships/image" Target="../media/image28.jpg"/><Relationship Id="rId9" Type="http://schemas.openxmlformats.org/officeDocument/2006/relationships/image" Target="../media/image33.jpg"/><Relationship Id="rId14" Type="http://schemas.openxmlformats.org/officeDocument/2006/relationships/image" Target="../media/image38.jpg"/><Relationship Id="rId22" Type="http://schemas.openxmlformats.org/officeDocument/2006/relationships/image" Target="../media/image46.png"/><Relationship Id="rId27" Type="http://schemas.openxmlformats.org/officeDocument/2006/relationships/image" Target="../media/image51.png"/><Relationship Id="rId30" Type="http://schemas.openxmlformats.org/officeDocument/2006/relationships/image" Target="../media/image54.png"/><Relationship Id="rId35" Type="http://schemas.openxmlformats.org/officeDocument/2006/relationships/image" Target="../media/image59.png"/><Relationship Id="rId43" Type="http://schemas.openxmlformats.org/officeDocument/2006/relationships/image" Target="../media/image67.png"/><Relationship Id="rId48" Type="http://schemas.openxmlformats.org/officeDocument/2006/relationships/image" Target="../media/image72.png"/><Relationship Id="rId56" Type="http://schemas.openxmlformats.org/officeDocument/2006/relationships/image" Target="../media/image80.emf"/><Relationship Id="rId8" Type="http://schemas.openxmlformats.org/officeDocument/2006/relationships/image" Target="../media/image32.jpg"/><Relationship Id="rId51" Type="http://schemas.openxmlformats.org/officeDocument/2006/relationships/image" Target="../media/image75.jpg"/><Relationship Id="rId3" Type="http://schemas.openxmlformats.org/officeDocument/2006/relationships/image" Target="../media/image27.jpg"/><Relationship Id="rId12" Type="http://schemas.openxmlformats.org/officeDocument/2006/relationships/image" Target="../media/image36.jpg"/><Relationship Id="rId17" Type="http://schemas.openxmlformats.org/officeDocument/2006/relationships/image" Target="../media/image41.jpg"/><Relationship Id="rId25" Type="http://schemas.openxmlformats.org/officeDocument/2006/relationships/image" Target="../media/image49.png"/><Relationship Id="rId33" Type="http://schemas.openxmlformats.org/officeDocument/2006/relationships/image" Target="../media/image57.png"/><Relationship Id="rId38" Type="http://schemas.openxmlformats.org/officeDocument/2006/relationships/image" Target="../media/image62.png"/><Relationship Id="rId46" Type="http://schemas.openxmlformats.org/officeDocument/2006/relationships/image" Target="../media/image70.png"/><Relationship Id="rId20" Type="http://schemas.openxmlformats.org/officeDocument/2006/relationships/image" Target="../media/image44.png"/><Relationship Id="rId41" Type="http://schemas.openxmlformats.org/officeDocument/2006/relationships/image" Target="../media/image65.png"/><Relationship Id="rId54" Type="http://schemas.openxmlformats.org/officeDocument/2006/relationships/image" Target="../media/image78.jpg"/><Relationship Id="rId1" Type="http://schemas.openxmlformats.org/officeDocument/2006/relationships/slideLayout" Target="../slideLayouts/slideLayout5.xml"/><Relationship Id="rId6" Type="http://schemas.openxmlformats.org/officeDocument/2006/relationships/image" Target="../media/image30.png"/><Relationship Id="rId15" Type="http://schemas.openxmlformats.org/officeDocument/2006/relationships/image" Target="../media/image39.jpg"/><Relationship Id="rId23" Type="http://schemas.openxmlformats.org/officeDocument/2006/relationships/image" Target="../media/image47.png"/><Relationship Id="rId28" Type="http://schemas.openxmlformats.org/officeDocument/2006/relationships/image" Target="../media/image52.png"/><Relationship Id="rId36" Type="http://schemas.openxmlformats.org/officeDocument/2006/relationships/image" Target="../media/image60.png"/><Relationship Id="rId49" Type="http://schemas.openxmlformats.org/officeDocument/2006/relationships/image" Target="../media/image73.png"/><Relationship Id="rId57" Type="http://schemas.openxmlformats.org/officeDocument/2006/relationships/image" Target="../media/image81.emf"/><Relationship Id="rId10" Type="http://schemas.openxmlformats.org/officeDocument/2006/relationships/image" Target="../media/image34.jpg"/><Relationship Id="rId31" Type="http://schemas.openxmlformats.org/officeDocument/2006/relationships/image" Target="../media/image55.png"/><Relationship Id="rId44" Type="http://schemas.openxmlformats.org/officeDocument/2006/relationships/image" Target="../media/image68.png"/><Relationship Id="rId52" Type="http://schemas.openxmlformats.org/officeDocument/2006/relationships/image" Target="../media/image76.jpg"/></Relationships>
</file>

<file path=ppt/slides/_rels/slide6.xml.rels><?xml version="1.0" encoding="UTF-8" standalone="yes"?>
<Relationships xmlns="http://schemas.openxmlformats.org/package/2006/relationships"><Relationship Id="rId8" Type="http://schemas.openxmlformats.org/officeDocument/2006/relationships/image" Target="../media/image88.jpg"/><Relationship Id="rId3" Type="http://schemas.openxmlformats.org/officeDocument/2006/relationships/image" Target="../media/image83.jpg"/><Relationship Id="rId7" Type="http://schemas.openxmlformats.org/officeDocument/2006/relationships/image" Target="../media/image87.jp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86.jpg"/><Relationship Id="rId5" Type="http://schemas.openxmlformats.org/officeDocument/2006/relationships/image" Target="../media/image85.jpg"/><Relationship Id="rId4" Type="http://schemas.openxmlformats.org/officeDocument/2006/relationships/image" Target="../media/image84.jpg"/><Relationship Id="rId9" Type="http://schemas.openxmlformats.org/officeDocument/2006/relationships/image" Target="../media/image89.jpg"/></Relationships>
</file>

<file path=ppt/slides/_rels/slide7.xml.rels><?xml version="1.0" encoding="UTF-8" standalone="yes"?>
<Relationships xmlns="http://schemas.openxmlformats.org/package/2006/relationships"><Relationship Id="rId8" Type="http://schemas.openxmlformats.org/officeDocument/2006/relationships/image" Target="../media/image95.jpeg"/><Relationship Id="rId13" Type="http://schemas.openxmlformats.org/officeDocument/2006/relationships/image" Target="../media/image100.jpeg"/><Relationship Id="rId18" Type="http://schemas.openxmlformats.org/officeDocument/2006/relationships/image" Target="../media/image105.jpeg"/><Relationship Id="rId3" Type="http://schemas.openxmlformats.org/officeDocument/2006/relationships/image" Target="../media/image90.jpeg"/><Relationship Id="rId7" Type="http://schemas.openxmlformats.org/officeDocument/2006/relationships/image" Target="../media/image94.jpeg"/><Relationship Id="rId12" Type="http://schemas.openxmlformats.org/officeDocument/2006/relationships/image" Target="../media/image99.jpeg"/><Relationship Id="rId17" Type="http://schemas.openxmlformats.org/officeDocument/2006/relationships/image" Target="../media/image104.jpeg"/><Relationship Id="rId2" Type="http://schemas.openxmlformats.org/officeDocument/2006/relationships/notesSlide" Target="../notesSlides/notesSlide7.xml"/><Relationship Id="rId16" Type="http://schemas.openxmlformats.org/officeDocument/2006/relationships/image" Target="../media/image103.jpeg"/><Relationship Id="rId1" Type="http://schemas.openxmlformats.org/officeDocument/2006/relationships/slideLayout" Target="../slideLayouts/slideLayout5.xml"/><Relationship Id="rId6" Type="http://schemas.openxmlformats.org/officeDocument/2006/relationships/image" Target="../media/image93.jpeg"/><Relationship Id="rId11" Type="http://schemas.openxmlformats.org/officeDocument/2006/relationships/image" Target="../media/image98.jpeg"/><Relationship Id="rId5" Type="http://schemas.openxmlformats.org/officeDocument/2006/relationships/image" Target="../media/image92.jpeg"/><Relationship Id="rId15" Type="http://schemas.openxmlformats.org/officeDocument/2006/relationships/image" Target="../media/image102.jpeg"/><Relationship Id="rId10" Type="http://schemas.openxmlformats.org/officeDocument/2006/relationships/image" Target="../media/image97.jpeg"/><Relationship Id="rId4" Type="http://schemas.openxmlformats.org/officeDocument/2006/relationships/image" Target="../media/image91.jpeg"/><Relationship Id="rId9" Type="http://schemas.openxmlformats.org/officeDocument/2006/relationships/image" Target="../media/image96.jpeg"/><Relationship Id="rId14" Type="http://schemas.openxmlformats.org/officeDocument/2006/relationships/image" Target="../media/image10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bg object 22">
            <a:extLst>
              <a:ext uri="{FF2B5EF4-FFF2-40B4-BE49-F238E27FC236}">
                <a16:creationId xmlns:a16="http://schemas.microsoft.com/office/drawing/2014/main" id="{E171461E-6F12-A74F-8C2B-251879EAE7D8}"/>
              </a:ext>
            </a:extLst>
          </p:cNvPr>
          <p:cNvPicPr/>
          <p:nvPr/>
        </p:nvPicPr>
        <p:blipFill>
          <a:blip r:embed="rId3" cstate="print"/>
          <a:stretch>
            <a:fillRect/>
          </a:stretch>
        </p:blipFill>
        <p:spPr>
          <a:xfrm>
            <a:off x="142011" y="692035"/>
            <a:ext cx="4343666" cy="3441611"/>
          </a:xfrm>
          <a:prstGeom prst="rect">
            <a:avLst/>
          </a:prstGeom>
        </p:spPr>
      </p:pic>
      <p:sp>
        <p:nvSpPr>
          <p:cNvPr id="2" name="object 2"/>
          <p:cNvSpPr txBox="1"/>
          <p:nvPr/>
        </p:nvSpPr>
        <p:spPr>
          <a:xfrm>
            <a:off x="3418042" y="6311412"/>
            <a:ext cx="896744" cy="101951"/>
          </a:xfrm>
          <a:prstGeom prst="rect">
            <a:avLst/>
          </a:prstGeom>
        </p:spPr>
        <p:txBody>
          <a:bodyPr vert="horz" wrap="square" lIns="0" tIns="17145" rIns="0" bIns="0" rtlCol="0">
            <a:spAutoFit/>
          </a:bodyPr>
          <a:lstStyle/>
          <a:p>
            <a:pPr marL="12700">
              <a:lnSpc>
                <a:spcPct val="100000"/>
              </a:lnSpc>
              <a:spcBef>
                <a:spcPts val="135"/>
              </a:spcBef>
            </a:pPr>
            <a:r>
              <a:rPr sz="550" dirty="0" err="1">
                <a:solidFill>
                  <a:srgbClr val="231F20"/>
                </a:solidFill>
                <a:latin typeface="MS PGothic" panose="020B0600070205080204" pitchFamily="34" charset="-128"/>
                <a:ea typeface="MS PGothic" panose="020B0600070205080204" pitchFamily="34" charset="-128"/>
                <a:cs typeface="A-OTF Gothic BBB Pro"/>
              </a:rPr>
              <a:t>オープンフロアユニット</a:t>
            </a:r>
            <a:endParaRPr sz="550" dirty="0">
              <a:latin typeface="MS PGothic" panose="020B0600070205080204" pitchFamily="34" charset="-128"/>
              <a:ea typeface="MS PGothic" panose="020B0600070205080204" pitchFamily="34" charset="-128"/>
              <a:cs typeface="A-OTF Gothic BBB Pro"/>
            </a:endParaRPr>
          </a:p>
        </p:txBody>
      </p:sp>
      <p:grpSp>
        <p:nvGrpSpPr>
          <p:cNvPr id="3" name="object 3"/>
          <p:cNvGrpSpPr/>
          <p:nvPr/>
        </p:nvGrpSpPr>
        <p:grpSpPr>
          <a:xfrm>
            <a:off x="3426688" y="5284876"/>
            <a:ext cx="703580" cy="1024255"/>
            <a:chOff x="3426688" y="5284876"/>
            <a:chExt cx="703580" cy="1024255"/>
          </a:xfrm>
        </p:grpSpPr>
        <p:sp>
          <p:nvSpPr>
            <p:cNvPr id="4" name="object 4"/>
            <p:cNvSpPr/>
            <p:nvPr/>
          </p:nvSpPr>
          <p:spPr>
            <a:xfrm>
              <a:off x="3627398" y="6184211"/>
              <a:ext cx="0" cy="125095"/>
            </a:xfrm>
            <a:custGeom>
              <a:avLst/>
              <a:gdLst/>
              <a:ahLst/>
              <a:cxnLst/>
              <a:rect l="l" t="t" r="r" b="b"/>
              <a:pathLst>
                <a:path h="125095">
                  <a:moveTo>
                    <a:pt x="0" y="0"/>
                  </a:moveTo>
                  <a:lnTo>
                    <a:pt x="0" y="124777"/>
                  </a:lnTo>
                </a:path>
              </a:pathLst>
            </a:custGeom>
            <a:ln w="3810">
              <a:solidFill>
                <a:srgbClr val="231F20"/>
              </a:solidFill>
            </a:ln>
          </p:spPr>
          <p:txBody>
            <a:bodyPr wrap="square" lIns="0" tIns="0" rIns="0" bIns="0" rtlCol="0"/>
            <a:lstStyle/>
            <a:p>
              <a:endParaRPr/>
            </a:p>
          </p:txBody>
        </p:sp>
        <p:sp>
          <p:nvSpPr>
            <p:cNvPr id="5" name="object 5"/>
            <p:cNvSpPr/>
            <p:nvPr/>
          </p:nvSpPr>
          <p:spPr>
            <a:xfrm>
              <a:off x="3428542" y="5287111"/>
              <a:ext cx="699770" cy="896619"/>
            </a:xfrm>
            <a:custGeom>
              <a:avLst/>
              <a:gdLst/>
              <a:ahLst/>
              <a:cxnLst/>
              <a:rect l="l" t="t" r="r" b="b"/>
              <a:pathLst>
                <a:path w="699770" h="896620">
                  <a:moveTo>
                    <a:pt x="699681" y="0"/>
                  </a:moveTo>
                  <a:lnTo>
                    <a:pt x="0" y="0"/>
                  </a:lnTo>
                  <a:lnTo>
                    <a:pt x="0" y="251460"/>
                  </a:lnTo>
                  <a:lnTo>
                    <a:pt x="0" y="544830"/>
                  </a:lnTo>
                  <a:lnTo>
                    <a:pt x="0" y="896620"/>
                  </a:lnTo>
                  <a:lnTo>
                    <a:pt x="699681" y="896620"/>
                  </a:lnTo>
                  <a:lnTo>
                    <a:pt x="699681" y="544830"/>
                  </a:lnTo>
                  <a:lnTo>
                    <a:pt x="345833" y="544830"/>
                  </a:lnTo>
                  <a:lnTo>
                    <a:pt x="345833" y="251460"/>
                  </a:lnTo>
                  <a:lnTo>
                    <a:pt x="699681" y="251460"/>
                  </a:lnTo>
                  <a:lnTo>
                    <a:pt x="699681" y="0"/>
                  </a:lnTo>
                  <a:close/>
                </a:path>
              </a:pathLst>
            </a:custGeom>
            <a:solidFill>
              <a:srgbClr val="CFCFD3"/>
            </a:solidFill>
          </p:spPr>
          <p:txBody>
            <a:bodyPr wrap="square" lIns="0" tIns="0" rIns="0" bIns="0" rtlCol="0"/>
            <a:lstStyle/>
            <a:p>
              <a:endParaRPr/>
            </a:p>
          </p:txBody>
        </p:sp>
        <p:sp>
          <p:nvSpPr>
            <p:cNvPr id="6" name="object 6"/>
            <p:cNvSpPr/>
            <p:nvPr/>
          </p:nvSpPr>
          <p:spPr>
            <a:xfrm>
              <a:off x="3436721" y="5655817"/>
              <a:ext cx="330200" cy="8255"/>
            </a:xfrm>
            <a:custGeom>
              <a:avLst/>
              <a:gdLst/>
              <a:ahLst/>
              <a:cxnLst/>
              <a:rect l="l" t="t" r="r" b="b"/>
              <a:pathLst>
                <a:path w="330200" h="8254">
                  <a:moveTo>
                    <a:pt x="329882" y="0"/>
                  </a:moveTo>
                  <a:lnTo>
                    <a:pt x="0" y="0"/>
                  </a:lnTo>
                  <a:lnTo>
                    <a:pt x="0" y="8242"/>
                  </a:lnTo>
                  <a:lnTo>
                    <a:pt x="329882" y="8242"/>
                  </a:lnTo>
                  <a:lnTo>
                    <a:pt x="329882" y="0"/>
                  </a:lnTo>
                  <a:close/>
                </a:path>
              </a:pathLst>
            </a:custGeom>
            <a:solidFill>
              <a:srgbClr val="6D6E71"/>
            </a:solidFill>
          </p:spPr>
          <p:txBody>
            <a:bodyPr wrap="square" lIns="0" tIns="0" rIns="0" bIns="0" rtlCol="0"/>
            <a:lstStyle/>
            <a:p>
              <a:endParaRPr/>
            </a:p>
          </p:txBody>
        </p:sp>
        <p:sp>
          <p:nvSpPr>
            <p:cNvPr id="7" name="object 7"/>
            <p:cNvSpPr/>
            <p:nvPr/>
          </p:nvSpPr>
          <p:spPr>
            <a:xfrm>
              <a:off x="3436708" y="5655817"/>
              <a:ext cx="330200" cy="8255"/>
            </a:xfrm>
            <a:custGeom>
              <a:avLst/>
              <a:gdLst/>
              <a:ahLst/>
              <a:cxnLst/>
              <a:rect l="l" t="t" r="r" b="b"/>
              <a:pathLst>
                <a:path w="330200" h="8254">
                  <a:moveTo>
                    <a:pt x="329882" y="8242"/>
                  </a:moveTo>
                  <a:lnTo>
                    <a:pt x="0" y="8242"/>
                  </a:lnTo>
                  <a:lnTo>
                    <a:pt x="0" y="0"/>
                  </a:lnTo>
                  <a:lnTo>
                    <a:pt x="329882" y="0"/>
                  </a:lnTo>
                  <a:lnTo>
                    <a:pt x="329882" y="8242"/>
                  </a:lnTo>
                  <a:close/>
                </a:path>
              </a:pathLst>
            </a:custGeom>
            <a:ln w="3175">
              <a:solidFill>
                <a:srgbClr val="6D6E71"/>
              </a:solidFill>
            </a:ln>
          </p:spPr>
          <p:txBody>
            <a:bodyPr wrap="square" lIns="0" tIns="0" rIns="0" bIns="0" rtlCol="0"/>
            <a:lstStyle/>
            <a:p>
              <a:endParaRPr/>
            </a:p>
          </p:txBody>
        </p:sp>
        <p:sp>
          <p:nvSpPr>
            <p:cNvPr id="8" name="object 8"/>
            <p:cNvSpPr/>
            <p:nvPr/>
          </p:nvSpPr>
          <p:spPr>
            <a:xfrm>
              <a:off x="3436721" y="5590006"/>
              <a:ext cx="330200" cy="8255"/>
            </a:xfrm>
            <a:custGeom>
              <a:avLst/>
              <a:gdLst/>
              <a:ahLst/>
              <a:cxnLst/>
              <a:rect l="l" t="t" r="r" b="b"/>
              <a:pathLst>
                <a:path w="330200" h="8254">
                  <a:moveTo>
                    <a:pt x="329882" y="0"/>
                  </a:moveTo>
                  <a:lnTo>
                    <a:pt x="0" y="0"/>
                  </a:lnTo>
                  <a:lnTo>
                    <a:pt x="0" y="8229"/>
                  </a:lnTo>
                  <a:lnTo>
                    <a:pt x="329882" y="8229"/>
                  </a:lnTo>
                  <a:lnTo>
                    <a:pt x="329882" y="0"/>
                  </a:lnTo>
                  <a:close/>
                </a:path>
              </a:pathLst>
            </a:custGeom>
            <a:solidFill>
              <a:srgbClr val="6D6E71"/>
            </a:solidFill>
          </p:spPr>
          <p:txBody>
            <a:bodyPr wrap="square" lIns="0" tIns="0" rIns="0" bIns="0" rtlCol="0"/>
            <a:lstStyle/>
            <a:p>
              <a:endParaRPr/>
            </a:p>
          </p:txBody>
        </p:sp>
        <p:sp>
          <p:nvSpPr>
            <p:cNvPr id="9" name="object 9"/>
            <p:cNvSpPr/>
            <p:nvPr/>
          </p:nvSpPr>
          <p:spPr>
            <a:xfrm>
              <a:off x="3436708" y="5589993"/>
              <a:ext cx="330200" cy="8255"/>
            </a:xfrm>
            <a:custGeom>
              <a:avLst/>
              <a:gdLst/>
              <a:ahLst/>
              <a:cxnLst/>
              <a:rect l="l" t="t" r="r" b="b"/>
              <a:pathLst>
                <a:path w="330200" h="8254">
                  <a:moveTo>
                    <a:pt x="329882" y="8242"/>
                  </a:moveTo>
                  <a:lnTo>
                    <a:pt x="0" y="8242"/>
                  </a:lnTo>
                  <a:lnTo>
                    <a:pt x="0" y="0"/>
                  </a:lnTo>
                  <a:lnTo>
                    <a:pt x="329882" y="0"/>
                  </a:lnTo>
                  <a:lnTo>
                    <a:pt x="329882" y="8242"/>
                  </a:lnTo>
                  <a:close/>
                </a:path>
              </a:pathLst>
            </a:custGeom>
            <a:ln w="3175">
              <a:solidFill>
                <a:srgbClr val="6D6E71"/>
              </a:solidFill>
            </a:ln>
          </p:spPr>
          <p:txBody>
            <a:bodyPr wrap="square" lIns="0" tIns="0" rIns="0" bIns="0" rtlCol="0"/>
            <a:lstStyle/>
            <a:p>
              <a:endParaRPr/>
            </a:p>
          </p:txBody>
        </p:sp>
        <p:sp>
          <p:nvSpPr>
            <p:cNvPr id="10" name="object 10"/>
            <p:cNvSpPr/>
            <p:nvPr/>
          </p:nvSpPr>
          <p:spPr>
            <a:xfrm>
              <a:off x="3436721" y="5525109"/>
              <a:ext cx="330200" cy="8255"/>
            </a:xfrm>
            <a:custGeom>
              <a:avLst/>
              <a:gdLst/>
              <a:ahLst/>
              <a:cxnLst/>
              <a:rect l="l" t="t" r="r" b="b"/>
              <a:pathLst>
                <a:path w="330200" h="8254">
                  <a:moveTo>
                    <a:pt x="329882" y="0"/>
                  </a:moveTo>
                  <a:lnTo>
                    <a:pt x="0" y="0"/>
                  </a:lnTo>
                  <a:lnTo>
                    <a:pt x="0" y="8242"/>
                  </a:lnTo>
                  <a:lnTo>
                    <a:pt x="329882" y="8242"/>
                  </a:lnTo>
                  <a:lnTo>
                    <a:pt x="329882" y="0"/>
                  </a:lnTo>
                  <a:close/>
                </a:path>
              </a:pathLst>
            </a:custGeom>
            <a:solidFill>
              <a:srgbClr val="6D6E71"/>
            </a:solidFill>
          </p:spPr>
          <p:txBody>
            <a:bodyPr wrap="square" lIns="0" tIns="0" rIns="0" bIns="0" rtlCol="0"/>
            <a:lstStyle/>
            <a:p>
              <a:endParaRPr/>
            </a:p>
          </p:txBody>
        </p:sp>
        <p:sp>
          <p:nvSpPr>
            <p:cNvPr id="11" name="object 11"/>
            <p:cNvSpPr/>
            <p:nvPr/>
          </p:nvSpPr>
          <p:spPr>
            <a:xfrm>
              <a:off x="3436708" y="5525109"/>
              <a:ext cx="330200" cy="8255"/>
            </a:xfrm>
            <a:custGeom>
              <a:avLst/>
              <a:gdLst/>
              <a:ahLst/>
              <a:cxnLst/>
              <a:rect l="l" t="t" r="r" b="b"/>
              <a:pathLst>
                <a:path w="330200" h="8254">
                  <a:moveTo>
                    <a:pt x="329882" y="8242"/>
                  </a:moveTo>
                  <a:lnTo>
                    <a:pt x="0" y="8242"/>
                  </a:lnTo>
                  <a:lnTo>
                    <a:pt x="0" y="0"/>
                  </a:lnTo>
                  <a:lnTo>
                    <a:pt x="329882" y="0"/>
                  </a:lnTo>
                  <a:lnTo>
                    <a:pt x="329882" y="8242"/>
                  </a:lnTo>
                  <a:close/>
                </a:path>
              </a:pathLst>
            </a:custGeom>
            <a:ln w="3175">
              <a:solidFill>
                <a:srgbClr val="6D6E71"/>
              </a:solidFill>
            </a:ln>
          </p:spPr>
          <p:txBody>
            <a:bodyPr wrap="square" lIns="0" tIns="0" rIns="0" bIns="0" rtlCol="0"/>
            <a:lstStyle/>
            <a:p>
              <a:endParaRPr/>
            </a:p>
          </p:txBody>
        </p:sp>
        <p:sp>
          <p:nvSpPr>
            <p:cNvPr id="12" name="object 12"/>
            <p:cNvSpPr/>
            <p:nvPr/>
          </p:nvSpPr>
          <p:spPr>
            <a:xfrm>
              <a:off x="3436721" y="5460237"/>
              <a:ext cx="330200" cy="8255"/>
            </a:xfrm>
            <a:custGeom>
              <a:avLst/>
              <a:gdLst/>
              <a:ahLst/>
              <a:cxnLst/>
              <a:rect l="l" t="t" r="r" b="b"/>
              <a:pathLst>
                <a:path w="330200" h="8254">
                  <a:moveTo>
                    <a:pt x="329882" y="0"/>
                  </a:moveTo>
                  <a:lnTo>
                    <a:pt x="0" y="0"/>
                  </a:lnTo>
                  <a:lnTo>
                    <a:pt x="0" y="8242"/>
                  </a:lnTo>
                  <a:lnTo>
                    <a:pt x="329882" y="8242"/>
                  </a:lnTo>
                  <a:lnTo>
                    <a:pt x="329882" y="0"/>
                  </a:lnTo>
                  <a:close/>
                </a:path>
              </a:pathLst>
            </a:custGeom>
            <a:solidFill>
              <a:srgbClr val="6D6E71"/>
            </a:solidFill>
          </p:spPr>
          <p:txBody>
            <a:bodyPr wrap="square" lIns="0" tIns="0" rIns="0" bIns="0" rtlCol="0"/>
            <a:lstStyle/>
            <a:p>
              <a:endParaRPr/>
            </a:p>
          </p:txBody>
        </p:sp>
        <p:sp>
          <p:nvSpPr>
            <p:cNvPr id="13" name="object 13"/>
            <p:cNvSpPr/>
            <p:nvPr/>
          </p:nvSpPr>
          <p:spPr>
            <a:xfrm>
              <a:off x="3436708" y="5460237"/>
              <a:ext cx="330200" cy="8255"/>
            </a:xfrm>
            <a:custGeom>
              <a:avLst/>
              <a:gdLst/>
              <a:ahLst/>
              <a:cxnLst/>
              <a:rect l="l" t="t" r="r" b="b"/>
              <a:pathLst>
                <a:path w="330200" h="8254">
                  <a:moveTo>
                    <a:pt x="329882" y="8242"/>
                  </a:moveTo>
                  <a:lnTo>
                    <a:pt x="0" y="8242"/>
                  </a:lnTo>
                  <a:lnTo>
                    <a:pt x="0" y="0"/>
                  </a:lnTo>
                  <a:lnTo>
                    <a:pt x="329882" y="0"/>
                  </a:lnTo>
                  <a:lnTo>
                    <a:pt x="329882" y="8242"/>
                  </a:lnTo>
                  <a:close/>
                </a:path>
              </a:pathLst>
            </a:custGeom>
            <a:ln w="3175">
              <a:solidFill>
                <a:srgbClr val="6D6E71"/>
              </a:solidFill>
            </a:ln>
          </p:spPr>
          <p:txBody>
            <a:bodyPr wrap="square" lIns="0" tIns="0" rIns="0" bIns="0" rtlCol="0"/>
            <a:lstStyle/>
            <a:p>
              <a:endParaRPr/>
            </a:p>
          </p:txBody>
        </p:sp>
        <p:sp>
          <p:nvSpPr>
            <p:cNvPr id="14" name="object 14"/>
            <p:cNvSpPr/>
            <p:nvPr/>
          </p:nvSpPr>
          <p:spPr>
            <a:xfrm>
              <a:off x="3436721" y="5395353"/>
              <a:ext cx="330200" cy="8255"/>
            </a:xfrm>
            <a:custGeom>
              <a:avLst/>
              <a:gdLst/>
              <a:ahLst/>
              <a:cxnLst/>
              <a:rect l="l" t="t" r="r" b="b"/>
              <a:pathLst>
                <a:path w="330200" h="8254">
                  <a:moveTo>
                    <a:pt x="329882" y="0"/>
                  </a:moveTo>
                  <a:lnTo>
                    <a:pt x="0" y="0"/>
                  </a:lnTo>
                  <a:lnTo>
                    <a:pt x="0" y="8229"/>
                  </a:lnTo>
                  <a:lnTo>
                    <a:pt x="329882" y="8229"/>
                  </a:lnTo>
                  <a:lnTo>
                    <a:pt x="329882" y="0"/>
                  </a:lnTo>
                  <a:close/>
                </a:path>
              </a:pathLst>
            </a:custGeom>
            <a:solidFill>
              <a:srgbClr val="6D6E71"/>
            </a:solidFill>
          </p:spPr>
          <p:txBody>
            <a:bodyPr wrap="square" lIns="0" tIns="0" rIns="0" bIns="0" rtlCol="0"/>
            <a:lstStyle/>
            <a:p>
              <a:endParaRPr/>
            </a:p>
          </p:txBody>
        </p:sp>
        <p:sp>
          <p:nvSpPr>
            <p:cNvPr id="15" name="object 15"/>
            <p:cNvSpPr/>
            <p:nvPr/>
          </p:nvSpPr>
          <p:spPr>
            <a:xfrm>
              <a:off x="3436708" y="5395353"/>
              <a:ext cx="330200" cy="8255"/>
            </a:xfrm>
            <a:custGeom>
              <a:avLst/>
              <a:gdLst/>
              <a:ahLst/>
              <a:cxnLst/>
              <a:rect l="l" t="t" r="r" b="b"/>
              <a:pathLst>
                <a:path w="330200" h="8254">
                  <a:moveTo>
                    <a:pt x="329882" y="8242"/>
                  </a:moveTo>
                  <a:lnTo>
                    <a:pt x="0" y="8242"/>
                  </a:lnTo>
                  <a:lnTo>
                    <a:pt x="0" y="0"/>
                  </a:lnTo>
                  <a:lnTo>
                    <a:pt x="329882" y="0"/>
                  </a:lnTo>
                  <a:lnTo>
                    <a:pt x="329882" y="8242"/>
                  </a:lnTo>
                  <a:close/>
                </a:path>
              </a:pathLst>
            </a:custGeom>
            <a:ln w="3175">
              <a:solidFill>
                <a:srgbClr val="6D6E71"/>
              </a:solidFill>
            </a:ln>
          </p:spPr>
          <p:txBody>
            <a:bodyPr wrap="square" lIns="0" tIns="0" rIns="0" bIns="0" rtlCol="0"/>
            <a:lstStyle/>
            <a:p>
              <a:endParaRPr/>
            </a:p>
          </p:txBody>
        </p:sp>
        <p:sp>
          <p:nvSpPr>
            <p:cNvPr id="16" name="object 16"/>
            <p:cNvSpPr/>
            <p:nvPr/>
          </p:nvSpPr>
          <p:spPr>
            <a:xfrm>
              <a:off x="3437191" y="5287213"/>
              <a:ext cx="330200" cy="8255"/>
            </a:xfrm>
            <a:custGeom>
              <a:avLst/>
              <a:gdLst/>
              <a:ahLst/>
              <a:cxnLst/>
              <a:rect l="l" t="t" r="r" b="b"/>
              <a:pathLst>
                <a:path w="330200" h="8254">
                  <a:moveTo>
                    <a:pt x="329882" y="0"/>
                  </a:moveTo>
                  <a:lnTo>
                    <a:pt x="0" y="0"/>
                  </a:lnTo>
                  <a:lnTo>
                    <a:pt x="0" y="8242"/>
                  </a:lnTo>
                  <a:lnTo>
                    <a:pt x="329882" y="8242"/>
                  </a:lnTo>
                  <a:lnTo>
                    <a:pt x="329882" y="0"/>
                  </a:lnTo>
                  <a:close/>
                </a:path>
              </a:pathLst>
            </a:custGeom>
            <a:solidFill>
              <a:srgbClr val="6D6E71"/>
            </a:solidFill>
          </p:spPr>
          <p:txBody>
            <a:bodyPr wrap="square" lIns="0" tIns="0" rIns="0" bIns="0" rtlCol="0"/>
            <a:lstStyle/>
            <a:p>
              <a:endParaRPr/>
            </a:p>
          </p:txBody>
        </p:sp>
        <p:sp>
          <p:nvSpPr>
            <p:cNvPr id="17" name="object 17"/>
            <p:cNvSpPr/>
            <p:nvPr/>
          </p:nvSpPr>
          <p:spPr>
            <a:xfrm>
              <a:off x="3437191" y="5287213"/>
              <a:ext cx="330200" cy="8255"/>
            </a:xfrm>
            <a:custGeom>
              <a:avLst/>
              <a:gdLst/>
              <a:ahLst/>
              <a:cxnLst/>
              <a:rect l="l" t="t" r="r" b="b"/>
              <a:pathLst>
                <a:path w="330200" h="8254">
                  <a:moveTo>
                    <a:pt x="0" y="0"/>
                  </a:moveTo>
                  <a:lnTo>
                    <a:pt x="329882" y="0"/>
                  </a:lnTo>
                  <a:lnTo>
                    <a:pt x="329882" y="8242"/>
                  </a:lnTo>
                  <a:lnTo>
                    <a:pt x="0" y="8242"/>
                  </a:lnTo>
                  <a:lnTo>
                    <a:pt x="0" y="0"/>
                  </a:lnTo>
                  <a:close/>
                </a:path>
              </a:pathLst>
            </a:custGeom>
            <a:ln w="4673">
              <a:solidFill>
                <a:srgbClr val="6D6E71"/>
              </a:solidFill>
            </a:ln>
          </p:spPr>
          <p:txBody>
            <a:bodyPr wrap="square" lIns="0" tIns="0" rIns="0" bIns="0" rtlCol="0"/>
            <a:lstStyle/>
            <a:p>
              <a:endParaRPr/>
            </a:p>
          </p:txBody>
        </p:sp>
        <p:sp>
          <p:nvSpPr>
            <p:cNvPr id="18" name="object 18"/>
            <p:cNvSpPr/>
            <p:nvPr/>
          </p:nvSpPr>
          <p:spPr>
            <a:xfrm>
              <a:off x="3789235" y="5910859"/>
              <a:ext cx="330200" cy="8255"/>
            </a:xfrm>
            <a:custGeom>
              <a:avLst/>
              <a:gdLst/>
              <a:ahLst/>
              <a:cxnLst/>
              <a:rect l="l" t="t" r="r" b="b"/>
              <a:pathLst>
                <a:path w="330200" h="8254">
                  <a:moveTo>
                    <a:pt x="329882" y="0"/>
                  </a:moveTo>
                  <a:lnTo>
                    <a:pt x="0" y="0"/>
                  </a:lnTo>
                  <a:lnTo>
                    <a:pt x="0" y="8229"/>
                  </a:lnTo>
                  <a:lnTo>
                    <a:pt x="329882" y="8229"/>
                  </a:lnTo>
                  <a:lnTo>
                    <a:pt x="329882" y="0"/>
                  </a:lnTo>
                  <a:close/>
                </a:path>
              </a:pathLst>
            </a:custGeom>
            <a:solidFill>
              <a:srgbClr val="6D6E71"/>
            </a:solidFill>
          </p:spPr>
          <p:txBody>
            <a:bodyPr wrap="square" lIns="0" tIns="0" rIns="0" bIns="0" rtlCol="0"/>
            <a:lstStyle/>
            <a:p>
              <a:endParaRPr/>
            </a:p>
          </p:txBody>
        </p:sp>
        <p:sp>
          <p:nvSpPr>
            <p:cNvPr id="19" name="object 19"/>
            <p:cNvSpPr/>
            <p:nvPr/>
          </p:nvSpPr>
          <p:spPr>
            <a:xfrm>
              <a:off x="3789235" y="5910859"/>
              <a:ext cx="330200" cy="8255"/>
            </a:xfrm>
            <a:custGeom>
              <a:avLst/>
              <a:gdLst/>
              <a:ahLst/>
              <a:cxnLst/>
              <a:rect l="l" t="t" r="r" b="b"/>
              <a:pathLst>
                <a:path w="330200" h="8254">
                  <a:moveTo>
                    <a:pt x="329882" y="8242"/>
                  </a:moveTo>
                  <a:lnTo>
                    <a:pt x="0" y="8242"/>
                  </a:lnTo>
                  <a:lnTo>
                    <a:pt x="0" y="0"/>
                  </a:lnTo>
                  <a:lnTo>
                    <a:pt x="329882" y="0"/>
                  </a:lnTo>
                  <a:lnTo>
                    <a:pt x="329882" y="8242"/>
                  </a:lnTo>
                  <a:close/>
                </a:path>
              </a:pathLst>
            </a:custGeom>
            <a:ln w="3175">
              <a:solidFill>
                <a:srgbClr val="6D6E71"/>
              </a:solidFill>
            </a:ln>
          </p:spPr>
          <p:txBody>
            <a:bodyPr wrap="square" lIns="0" tIns="0" rIns="0" bIns="0" rtlCol="0"/>
            <a:lstStyle/>
            <a:p>
              <a:endParaRPr/>
            </a:p>
          </p:txBody>
        </p:sp>
        <p:sp>
          <p:nvSpPr>
            <p:cNvPr id="20" name="object 20"/>
            <p:cNvSpPr/>
            <p:nvPr/>
          </p:nvSpPr>
          <p:spPr>
            <a:xfrm>
              <a:off x="3789235" y="5976454"/>
              <a:ext cx="330200" cy="8255"/>
            </a:xfrm>
            <a:custGeom>
              <a:avLst/>
              <a:gdLst/>
              <a:ahLst/>
              <a:cxnLst/>
              <a:rect l="l" t="t" r="r" b="b"/>
              <a:pathLst>
                <a:path w="330200" h="8254">
                  <a:moveTo>
                    <a:pt x="329882" y="0"/>
                  </a:moveTo>
                  <a:lnTo>
                    <a:pt x="0" y="0"/>
                  </a:lnTo>
                  <a:lnTo>
                    <a:pt x="0" y="8229"/>
                  </a:lnTo>
                  <a:lnTo>
                    <a:pt x="329882" y="8229"/>
                  </a:lnTo>
                  <a:lnTo>
                    <a:pt x="329882" y="0"/>
                  </a:lnTo>
                  <a:close/>
                </a:path>
              </a:pathLst>
            </a:custGeom>
            <a:solidFill>
              <a:srgbClr val="6D6E71"/>
            </a:solidFill>
          </p:spPr>
          <p:txBody>
            <a:bodyPr wrap="square" lIns="0" tIns="0" rIns="0" bIns="0" rtlCol="0"/>
            <a:lstStyle/>
            <a:p>
              <a:endParaRPr/>
            </a:p>
          </p:txBody>
        </p:sp>
        <p:sp>
          <p:nvSpPr>
            <p:cNvPr id="21" name="object 21"/>
            <p:cNvSpPr/>
            <p:nvPr/>
          </p:nvSpPr>
          <p:spPr>
            <a:xfrm>
              <a:off x="3789235" y="5976442"/>
              <a:ext cx="330200" cy="8255"/>
            </a:xfrm>
            <a:custGeom>
              <a:avLst/>
              <a:gdLst/>
              <a:ahLst/>
              <a:cxnLst/>
              <a:rect l="l" t="t" r="r" b="b"/>
              <a:pathLst>
                <a:path w="330200" h="8254">
                  <a:moveTo>
                    <a:pt x="329882" y="8242"/>
                  </a:moveTo>
                  <a:lnTo>
                    <a:pt x="0" y="8242"/>
                  </a:lnTo>
                  <a:lnTo>
                    <a:pt x="0" y="0"/>
                  </a:lnTo>
                  <a:lnTo>
                    <a:pt x="329882" y="0"/>
                  </a:lnTo>
                  <a:lnTo>
                    <a:pt x="329882" y="8242"/>
                  </a:lnTo>
                  <a:close/>
                </a:path>
              </a:pathLst>
            </a:custGeom>
            <a:ln w="3175">
              <a:solidFill>
                <a:srgbClr val="6D6E71"/>
              </a:solidFill>
            </a:ln>
          </p:spPr>
          <p:txBody>
            <a:bodyPr wrap="square" lIns="0" tIns="0" rIns="0" bIns="0" rtlCol="0"/>
            <a:lstStyle/>
            <a:p>
              <a:endParaRPr/>
            </a:p>
          </p:txBody>
        </p:sp>
        <p:sp>
          <p:nvSpPr>
            <p:cNvPr id="22" name="object 22"/>
            <p:cNvSpPr/>
            <p:nvPr/>
          </p:nvSpPr>
          <p:spPr>
            <a:xfrm>
              <a:off x="3789235" y="6042037"/>
              <a:ext cx="330200" cy="8255"/>
            </a:xfrm>
            <a:custGeom>
              <a:avLst/>
              <a:gdLst/>
              <a:ahLst/>
              <a:cxnLst/>
              <a:rect l="l" t="t" r="r" b="b"/>
              <a:pathLst>
                <a:path w="330200" h="8254">
                  <a:moveTo>
                    <a:pt x="329882" y="0"/>
                  </a:moveTo>
                  <a:lnTo>
                    <a:pt x="0" y="0"/>
                  </a:lnTo>
                  <a:lnTo>
                    <a:pt x="0" y="8229"/>
                  </a:lnTo>
                  <a:lnTo>
                    <a:pt x="329882" y="8229"/>
                  </a:lnTo>
                  <a:lnTo>
                    <a:pt x="329882" y="0"/>
                  </a:lnTo>
                  <a:close/>
                </a:path>
              </a:pathLst>
            </a:custGeom>
            <a:solidFill>
              <a:srgbClr val="6D6E71"/>
            </a:solidFill>
          </p:spPr>
          <p:txBody>
            <a:bodyPr wrap="square" lIns="0" tIns="0" rIns="0" bIns="0" rtlCol="0"/>
            <a:lstStyle/>
            <a:p>
              <a:endParaRPr/>
            </a:p>
          </p:txBody>
        </p:sp>
        <p:sp>
          <p:nvSpPr>
            <p:cNvPr id="23" name="object 23"/>
            <p:cNvSpPr/>
            <p:nvPr/>
          </p:nvSpPr>
          <p:spPr>
            <a:xfrm>
              <a:off x="3789235" y="6042024"/>
              <a:ext cx="330200" cy="8255"/>
            </a:xfrm>
            <a:custGeom>
              <a:avLst/>
              <a:gdLst/>
              <a:ahLst/>
              <a:cxnLst/>
              <a:rect l="l" t="t" r="r" b="b"/>
              <a:pathLst>
                <a:path w="330200" h="8254">
                  <a:moveTo>
                    <a:pt x="329882" y="8242"/>
                  </a:moveTo>
                  <a:lnTo>
                    <a:pt x="0" y="8242"/>
                  </a:lnTo>
                  <a:lnTo>
                    <a:pt x="0" y="0"/>
                  </a:lnTo>
                  <a:lnTo>
                    <a:pt x="329882" y="0"/>
                  </a:lnTo>
                  <a:lnTo>
                    <a:pt x="329882" y="8242"/>
                  </a:lnTo>
                  <a:close/>
                </a:path>
              </a:pathLst>
            </a:custGeom>
            <a:ln w="3175">
              <a:solidFill>
                <a:srgbClr val="6D6E71"/>
              </a:solidFill>
            </a:ln>
          </p:spPr>
          <p:txBody>
            <a:bodyPr wrap="square" lIns="0" tIns="0" rIns="0" bIns="0" rtlCol="0"/>
            <a:lstStyle/>
            <a:p>
              <a:endParaRPr/>
            </a:p>
          </p:txBody>
        </p:sp>
        <p:sp>
          <p:nvSpPr>
            <p:cNvPr id="24" name="object 24"/>
            <p:cNvSpPr/>
            <p:nvPr/>
          </p:nvSpPr>
          <p:spPr>
            <a:xfrm>
              <a:off x="3789235" y="6107620"/>
              <a:ext cx="330200" cy="8255"/>
            </a:xfrm>
            <a:custGeom>
              <a:avLst/>
              <a:gdLst/>
              <a:ahLst/>
              <a:cxnLst/>
              <a:rect l="l" t="t" r="r" b="b"/>
              <a:pathLst>
                <a:path w="330200" h="8254">
                  <a:moveTo>
                    <a:pt x="329882" y="0"/>
                  </a:moveTo>
                  <a:lnTo>
                    <a:pt x="0" y="0"/>
                  </a:lnTo>
                  <a:lnTo>
                    <a:pt x="0" y="8229"/>
                  </a:lnTo>
                  <a:lnTo>
                    <a:pt x="329882" y="8229"/>
                  </a:lnTo>
                  <a:lnTo>
                    <a:pt x="329882" y="0"/>
                  </a:lnTo>
                  <a:close/>
                </a:path>
              </a:pathLst>
            </a:custGeom>
            <a:solidFill>
              <a:srgbClr val="6D6E71"/>
            </a:solidFill>
          </p:spPr>
          <p:txBody>
            <a:bodyPr wrap="square" lIns="0" tIns="0" rIns="0" bIns="0" rtlCol="0"/>
            <a:lstStyle/>
            <a:p>
              <a:endParaRPr/>
            </a:p>
          </p:txBody>
        </p:sp>
        <p:sp>
          <p:nvSpPr>
            <p:cNvPr id="25" name="object 25"/>
            <p:cNvSpPr/>
            <p:nvPr/>
          </p:nvSpPr>
          <p:spPr>
            <a:xfrm>
              <a:off x="3789235" y="6107607"/>
              <a:ext cx="330200" cy="8255"/>
            </a:xfrm>
            <a:custGeom>
              <a:avLst/>
              <a:gdLst/>
              <a:ahLst/>
              <a:cxnLst/>
              <a:rect l="l" t="t" r="r" b="b"/>
              <a:pathLst>
                <a:path w="330200" h="8254">
                  <a:moveTo>
                    <a:pt x="329882" y="8242"/>
                  </a:moveTo>
                  <a:lnTo>
                    <a:pt x="0" y="8242"/>
                  </a:lnTo>
                  <a:lnTo>
                    <a:pt x="0" y="0"/>
                  </a:lnTo>
                  <a:lnTo>
                    <a:pt x="329882" y="0"/>
                  </a:lnTo>
                  <a:lnTo>
                    <a:pt x="329882" y="8242"/>
                  </a:lnTo>
                  <a:close/>
                </a:path>
              </a:pathLst>
            </a:custGeom>
            <a:ln w="3175">
              <a:solidFill>
                <a:srgbClr val="6D6E71"/>
              </a:solidFill>
            </a:ln>
          </p:spPr>
          <p:txBody>
            <a:bodyPr wrap="square" lIns="0" tIns="0" rIns="0" bIns="0" rtlCol="0"/>
            <a:lstStyle/>
            <a:p>
              <a:endParaRPr/>
            </a:p>
          </p:txBody>
        </p:sp>
        <p:sp>
          <p:nvSpPr>
            <p:cNvPr id="26" name="object 26"/>
            <p:cNvSpPr/>
            <p:nvPr/>
          </p:nvSpPr>
          <p:spPr>
            <a:xfrm>
              <a:off x="3789718" y="5845276"/>
              <a:ext cx="330200" cy="8255"/>
            </a:xfrm>
            <a:custGeom>
              <a:avLst/>
              <a:gdLst/>
              <a:ahLst/>
              <a:cxnLst/>
              <a:rect l="l" t="t" r="r" b="b"/>
              <a:pathLst>
                <a:path w="330200" h="8254">
                  <a:moveTo>
                    <a:pt x="329882" y="0"/>
                  </a:moveTo>
                  <a:lnTo>
                    <a:pt x="0" y="0"/>
                  </a:lnTo>
                  <a:lnTo>
                    <a:pt x="0" y="8229"/>
                  </a:lnTo>
                  <a:lnTo>
                    <a:pt x="329882" y="8229"/>
                  </a:lnTo>
                  <a:lnTo>
                    <a:pt x="329882" y="0"/>
                  </a:lnTo>
                  <a:close/>
                </a:path>
              </a:pathLst>
            </a:custGeom>
            <a:solidFill>
              <a:srgbClr val="6D6E71"/>
            </a:solidFill>
          </p:spPr>
          <p:txBody>
            <a:bodyPr wrap="square" lIns="0" tIns="0" rIns="0" bIns="0" rtlCol="0"/>
            <a:lstStyle/>
            <a:p>
              <a:endParaRPr/>
            </a:p>
          </p:txBody>
        </p:sp>
        <p:sp>
          <p:nvSpPr>
            <p:cNvPr id="27" name="object 27"/>
            <p:cNvSpPr/>
            <p:nvPr/>
          </p:nvSpPr>
          <p:spPr>
            <a:xfrm>
              <a:off x="3789718" y="5845276"/>
              <a:ext cx="330200" cy="8255"/>
            </a:xfrm>
            <a:custGeom>
              <a:avLst/>
              <a:gdLst/>
              <a:ahLst/>
              <a:cxnLst/>
              <a:rect l="l" t="t" r="r" b="b"/>
              <a:pathLst>
                <a:path w="330200" h="8254">
                  <a:moveTo>
                    <a:pt x="0" y="0"/>
                  </a:moveTo>
                  <a:lnTo>
                    <a:pt x="329882" y="0"/>
                  </a:lnTo>
                  <a:lnTo>
                    <a:pt x="329882" y="8242"/>
                  </a:lnTo>
                  <a:lnTo>
                    <a:pt x="0" y="8242"/>
                  </a:lnTo>
                  <a:lnTo>
                    <a:pt x="0" y="0"/>
                  </a:lnTo>
                  <a:close/>
                </a:path>
              </a:pathLst>
            </a:custGeom>
            <a:ln w="4673">
              <a:solidFill>
                <a:srgbClr val="6D6E71"/>
              </a:solidFill>
            </a:ln>
          </p:spPr>
          <p:txBody>
            <a:bodyPr wrap="square" lIns="0" tIns="0" rIns="0" bIns="0" rtlCol="0"/>
            <a:lstStyle/>
            <a:p>
              <a:endParaRPr/>
            </a:p>
          </p:txBody>
        </p:sp>
        <p:sp>
          <p:nvSpPr>
            <p:cNvPr id="28" name="object 28"/>
            <p:cNvSpPr/>
            <p:nvPr/>
          </p:nvSpPr>
          <p:spPr>
            <a:xfrm>
              <a:off x="3789718" y="6173203"/>
              <a:ext cx="330200" cy="8255"/>
            </a:xfrm>
            <a:custGeom>
              <a:avLst/>
              <a:gdLst/>
              <a:ahLst/>
              <a:cxnLst/>
              <a:rect l="l" t="t" r="r" b="b"/>
              <a:pathLst>
                <a:path w="330200" h="8254">
                  <a:moveTo>
                    <a:pt x="329882" y="0"/>
                  </a:moveTo>
                  <a:lnTo>
                    <a:pt x="0" y="0"/>
                  </a:lnTo>
                  <a:lnTo>
                    <a:pt x="0" y="8229"/>
                  </a:lnTo>
                  <a:lnTo>
                    <a:pt x="329882" y="8229"/>
                  </a:lnTo>
                  <a:lnTo>
                    <a:pt x="329882" y="0"/>
                  </a:lnTo>
                  <a:close/>
                </a:path>
              </a:pathLst>
            </a:custGeom>
            <a:solidFill>
              <a:srgbClr val="6D6E71"/>
            </a:solidFill>
          </p:spPr>
          <p:txBody>
            <a:bodyPr wrap="square" lIns="0" tIns="0" rIns="0" bIns="0" rtlCol="0"/>
            <a:lstStyle/>
            <a:p>
              <a:endParaRPr/>
            </a:p>
          </p:txBody>
        </p:sp>
        <p:sp>
          <p:nvSpPr>
            <p:cNvPr id="29" name="object 29"/>
            <p:cNvSpPr/>
            <p:nvPr/>
          </p:nvSpPr>
          <p:spPr>
            <a:xfrm>
              <a:off x="3789718" y="6173203"/>
              <a:ext cx="330200" cy="8255"/>
            </a:xfrm>
            <a:custGeom>
              <a:avLst/>
              <a:gdLst/>
              <a:ahLst/>
              <a:cxnLst/>
              <a:rect l="l" t="t" r="r" b="b"/>
              <a:pathLst>
                <a:path w="330200" h="8254">
                  <a:moveTo>
                    <a:pt x="0" y="0"/>
                  </a:moveTo>
                  <a:lnTo>
                    <a:pt x="329882" y="0"/>
                  </a:lnTo>
                  <a:lnTo>
                    <a:pt x="329882" y="8242"/>
                  </a:lnTo>
                  <a:lnTo>
                    <a:pt x="0" y="8242"/>
                  </a:lnTo>
                  <a:lnTo>
                    <a:pt x="0" y="0"/>
                  </a:lnTo>
                  <a:close/>
                </a:path>
              </a:pathLst>
            </a:custGeom>
            <a:ln w="4673">
              <a:solidFill>
                <a:srgbClr val="6D6E71"/>
              </a:solidFill>
            </a:ln>
          </p:spPr>
          <p:txBody>
            <a:bodyPr wrap="square" lIns="0" tIns="0" rIns="0" bIns="0" rtlCol="0"/>
            <a:lstStyle/>
            <a:p>
              <a:endParaRPr/>
            </a:p>
          </p:txBody>
        </p:sp>
        <p:sp>
          <p:nvSpPr>
            <p:cNvPr id="30" name="object 30"/>
            <p:cNvSpPr/>
            <p:nvPr/>
          </p:nvSpPr>
          <p:spPr>
            <a:xfrm>
              <a:off x="3429025" y="5287213"/>
              <a:ext cx="8255" cy="894715"/>
            </a:xfrm>
            <a:custGeom>
              <a:avLst/>
              <a:gdLst/>
              <a:ahLst/>
              <a:cxnLst/>
              <a:rect l="l" t="t" r="r" b="b"/>
              <a:pathLst>
                <a:path w="8254" h="894714">
                  <a:moveTo>
                    <a:pt x="7835" y="0"/>
                  </a:moveTo>
                  <a:lnTo>
                    <a:pt x="0" y="0"/>
                  </a:lnTo>
                  <a:lnTo>
                    <a:pt x="0" y="894219"/>
                  </a:lnTo>
                  <a:lnTo>
                    <a:pt x="7835" y="894219"/>
                  </a:lnTo>
                  <a:lnTo>
                    <a:pt x="7835" y="0"/>
                  </a:lnTo>
                  <a:close/>
                </a:path>
              </a:pathLst>
            </a:custGeom>
            <a:solidFill>
              <a:srgbClr val="6D6E71"/>
            </a:solidFill>
          </p:spPr>
          <p:txBody>
            <a:bodyPr wrap="square" lIns="0" tIns="0" rIns="0" bIns="0" rtlCol="0"/>
            <a:lstStyle/>
            <a:p>
              <a:endParaRPr/>
            </a:p>
          </p:txBody>
        </p:sp>
        <p:sp>
          <p:nvSpPr>
            <p:cNvPr id="31" name="object 31"/>
            <p:cNvSpPr/>
            <p:nvPr/>
          </p:nvSpPr>
          <p:spPr>
            <a:xfrm>
              <a:off x="3429025" y="5287213"/>
              <a:ext cx="8255" cy="894715"/>
            </a:xfrm>
            <a:custGeom>
              <a:avLst/>
              <a:gdLst/>
              <a:ahLst/>
              <a:cxnLst/>
              <a:rect l="l" t="t" r="r" b="b"/>
              <a:pathLst>
                <a:path w="8254" h="894714">
                  <a:moveTo>
                    <a:pt x="7835" y="0"/>
                  </a:moveTo>
                  <a:lnTo>
                    <a:pt x="0" y="0"/>
                  </a:lnTo>
                  <a:lnTo>
                    <a:pt x="0" y="894219"/>
                  </a:lnTo>
                  <a:lnTo>
                    <a:pt x="7835" y="894219"/>
                  </a:lnTo>
                  <a:lnTo>
                    <a:pt x="7835" y="0"/>
                  </a:lnTo>
                  <a:close/>
                </a:path>
              </a:pathLst>
            </a:custGeom>
            <a:ln w="4673">
              <a:solidFill>
                <a:srgbClr val="6D6E71"/>
              </a:solidFill>
            </a:ln>
          </p:spPr>
          <p:txBody>
            <a:bodyPr wrap="square" lIns="0" tIns="0" rIns="0" bIns="0" rtlCol="0"/>
            <a:lstStyle/>
            <a:p>
              <a:endParaRPr/>
            </a:p>
          </p:txBody>
        </p:sp>
        <p:sp>
          <p:nvSpPr>
            <p:cNvPr id="32" name="object 32"/>
            <p:cNvSpPr/>
            <p:nvPr/>
          </p:nvSpPr>
          <p:spPr>
            <a:xfrm>
              <a:off x="3767035" y="5287213"/>
              <a:ext cx="8255" cy="894715"/>
            </a:xfrm>
            <a:custGeom>
              <a:avLst/>
              <a:gdLst/>
              <a:ahLst/>
              <a:cxnLst/>
              <a:rect l="l" t="t" r="r" b="b"/>
              <a:pathLst>
                <a:path w="8254" h="894714">
                  <a:moveTo>
                    <a:pt x="7823" y="0"/>
                  </a:moveTo>
                  <a:lnTo>
                    <a:pt x="0" y="0"/>
                  </a:lnTo>
                  <a:lnTo>
                    <a:pt x="0" y="894219"/>
                  </a:lnTo>
                  <a:lnTo>
                    <a:pt x="7823" y="894219"/>
                  </a:lnTo>
                  <a:lnTo>
                    <a:pt x="7823" y="0"/>
                  </a:lnTo>
                  <a:close/>
                </a:path>
              </a:pathLst>
            </a:custGeom>
            <a:solidFill>
              <a:srgbClr val="6D6E71"/>
            </a:solidFill>
          </p:spPr>
          <p:txBody>
            <a:bodyPr wrap="square" lIns="0" tIns="0" rIns="0" bIns="0" rtlCol="0"/>
            <a:lstStyle/>
            <a:p>
              <a:endParaRPr/>
            </a:p>
          </p:txBody>
        </p:sp>
        <p:sp>
          <p:nvSpPr>
            <p:cNvPr id="33" name="object 33"/>
            <p:cNvSpPr/>
            <p:nvPr/>
          </p:nvSpPr>
          <p:spPr>
            <a:xfrm>
              <a:off x="3767023" y="5287213"/>
              <a:ext cx="8255" cy="894715"/>
            </a:xfrm>
            <a:custGeom>
              <a:avLst/>
              <a:gdLst/>
              <a:ahLst/>
              <a:cxnLst/>
              <a:rect l="l" t="t" r="r" b="b"/>
              <a:pathLst>
                <a:path w="8254" h="894714">
                  <a:moveTo>
                    <a:pt x="7835" y="0"/>
                  </a:moveTo>
                  <a:lnTo>
                    <a:pt x="0" y="0"/>
                  </a:lnTo>
                  <a:lnTo>
                    <a:pt x="0" y="894219"/>
                  </a:lnTo>
                  <a:lnTo>
                    <a:pt x="7835" y="894219"/>
                  </a:lnTo>
                  <a:lnTo>
                    <a:pt x="7835" y="0"/>
                  </a:lnTo>
                  <a:close/>
                </a:path>
              </a:pathLst>
            </a:custGeom>
            <a:ln w="4673">
              <a:solidFill>
                <a:srgbClr val="6D6E71"/>
              </a:solidFill>
            </a:ln>
          </p:spPr>
          <p:txBody>
            <a:bodyPr wrap="square" lIns="0" tIns="0" rIns="0" bIns="0" rtlCol="0"/>
            <a:lstStyle/>
            <a:p>
              <a:endParaRPr/>
            </a:p>
          </p:txBody>
        </p:sp>
        <p:sp>
          <p:nvSpPr>
            <p:cNvPr id="34" name="object 34"/>
            <p:cNvSpPr/>
            <p:nvPr/>
          </p:nvSpPr>
          <p:spPr>
            <a:xfrm>
              <a:off x="3781882" y="5287225"/>
              <a:ext cx="8255" cy="247650"/>
            </a:xfrm>
            <a:custGeom>
              <a:avLst/>
              <a:gdLst/>
              <a:ahLst/>
              <a:cxnLst/>
              <a:rect l="l" t="t" r="r" b="b"/>
              <a:pathLst>
                <a:path w="8254" h="247650">
                  <a:moveTo>
                    <a:pt x="7835" y="0"/>
                  </a:moveTo>
                  <a:lnTo>
                    <a:pt x="0" y="0"/>
                  </a:lnTo>
                  <a:lnTo>
                    <a:pt x="0" y="247395"/>
                  </a:lnTo>
                  <a:lnTo>
                    <a:pt x="7835" y="247395"/>
                  </a:lnTo>
                  <a:lnTo>
                    <a:pt x="7835" y="0"/>
                  </a:lnTo>
                  <a:close/>
                </a:path>
              </a:pathLst>
            </a:custGeom>
            <a:solidFill>
              <a:srgbClr val="6D6E71"/>
            </a:solidFill>
          </p:spPr>
          <p:txBody>
            <a:bodyPr wrap="square" lIns="0" tIns="0" rIns="0" bIns="0" rtlCol="0"/>
            <a:lstStyle/>
            <a:p>
              <a:endParaRPr/>
            </a:p>
          </p:txBody>
        </p:sp>
        <p:sp>
          <p:nvSpPr>
            <p:cNvPr id="35" name="object 35"/>
            <p:cNvSpPr/>
            <p:nvPr/>
          </p:nvSpPr>
          <p:spPr>
            <a:xfrm>
              <a:off x="3781882" y="5287213"/>
              <a:ext cx="8255" cy="247650"/>
            </a:xfrm>
            <a:custGeom>
              <a:avLst/>
              <a:gdLst/>
              <a:ahLst/>
              <a:cxnLst/>
              <a:rect l="l" t="t" r="r" b="b"/>
              <a:pathLst>
                <a:path w="8254" h="247650">
                  <a:moveTo>
                    <a:pt x="7835" y="0"/>
                  </a:moveTo>
                  <a:lnTo>
                    <a:pt x="0" y="0"/>
                  </a:lnTo>
                  <a:lnTo>
                    <a:pt x="0" y="247408"/>
                  </a:lnTo>
                  <a:lnTo>
                    <a:pt x="7835" y="247408"/>
                  </a:lnTo>
                  <a:lnTo>
                    <a:pt x="7835" y="0"/>
                  </a:lnTo>
                  <a:close/>
                </a:path>
              </a:pathLst>
            </a:custGeom>
            <a:ln w="4673">
              <a:solidFill>
                <a:srgbClr val="6D6E71"/>
              </a:solidFill>
            </a:ln>
          </p:spPr>
          <p:txBody>
            <a:bodyPr wrap="square" lIns="0" tIns="0" rIns="0" bIns="0" rtlCol="0"/>
            <a:lstStyle/>
            <a:p>
              <a:endParaRPr/>
            </a:p>
          </p:txBody>
        </p:sp>
        <p:sp>
          <p:nvSpPr>
            <p:cNvPr id="36" name="object 36"/>
            <p:cNvSpPr/>
            <p:nvPr/>
          </p:nvSpPr>
          <p:spPr>
            <a:xfrm>
              <a:off x="4119600" y="5287225"/>
              <a:ext cx="8255" cy="247650"/>
            </a:xfrm>
            <a:custGeom>
              <a:avLst/>
              <a:gdLst/>
              <a:ahLst/>
              <a:cxnLst/>
              <a:rect l="l" t="t" r="r" b="b"/>
              <a:pathLst>
                <a:path w="8254" h="247650">
                  <a:moveTo>
                    <a:pt x="7823" y="0"/>
                  </a:moveTo>
                  <a:lnTo>
                    <a:pt x="0" y="0"/>
                  </a:lnTo>
                  <a:lnTo>
                    <a:pt x="0" y="247395"/>
                  </a:lnTo>
                  <a:lnTo>
                    <a:pt x="7823" y="247395"/>
                  </a:lnTo>
                  <a:lnTo>
                    <a:pt x="7823" y="0"/>
                  </a:lnTo>
                  <a:close/>
                </a:path>
              </a:pathLst>
            </a:custGeom>
            <a:solidFill>
              <a:srgbClr val="6D6E71"/>
            </a:solidFill>
          </p:spPr>
          <p:txBody>
            <a:bodyPr wrap="square" lIns="0" tIns="0" rIns="0" bIns="0" rtlCol="0"/>
            <a:lstStyle/>
            <a:p>
              <a:endParaRPr/>
            </a:p>
          </p:txBody>
        </p:sp>
        <p:sp>
          <p:nvSpPr>
            <p:cNvPr id="37" name="object 37"/>
            <p:cNvSpPr/>
            <p:nvPr/>
          </p:nvSpPr>
          <p:spPr>
            <a:xfrm>
              <a:off x="4119600" y="5287213"/>
              <a:ext cx="8255" cy="247650"/>
            </a:xfrm>
            <a:custGeom>
              <a:avLst/>
              <a:gdLst/>
              <a:ahLst/>
              <a:cxnLst/>
              <a:rect l="l" t="t" r="r" b="b"/>
              <a:pathLst>
                <a:path w="8254" h="247650">
                  <a:moveTo>
                    <a:pt x="7835" y="0"/>
                  </a:moveTo>
                  <a:lnTo>
                    <a:pt x="0" y="0"/>
                  </a:lnTo>
                  <a:lnTo>
                    <a:pt x="0" y="247408"/>
                  </a:lnTo>
                  <a:lnTo>
                    <a:pt x="7835" y="247408"/>
                  </a:lnTo>
                  <a:lnTo>
                    <a:pt x="7835" y="0"/>
                  </a:lnTo>
                  <a:close/>
                </a:path>
              </a:pathLst>
            </a:custGeom>
            <a:ln w="4673">
              <a:solidFill>
                <a:srgbClr val="6D6E71"/>
              </a:solidFill>
            </a:ln>
          </p:spPr>
          <p:txBody>
            <a:bodyPr wrap="square" lIns="0" tIns="0" rIns="0" bIns="0" rtlCol="0"/>
            <a:lstStyle/>
            <a:p>
              <a:endParaRPr/>
            </a:p>
          </p:txBody>
        </p:sp>
        <p:sp>
          <p:nvSpPr>
            <p:cNvPr id="38" name="object 38"/>
            <p:cNvSpPr/>
            <p:nvPr/>
          </p:nvSpPr>
          <p:spPr>
            <a:xfrm>
              <a:off x="3781882" y="5845276"/>
              <a:ext cx="8255" cy="336550"/>
            </a:xfrm>
            <a:custGeom>
              <a:avLst/>
              <a:gdLst/>
              <a:ahLst/>
              <a:cxnLst/>
              <a:rect l="l" t="t" r="r" b="b"/>
              <a:pathLst>
                <a:path w="8254" h="336550">
                  <a:moveTo>
                    <a:pt x="7835" y="0"/>
                  </a:moveTo>
                  <a:lnTo>
                    <a:pt x="0" y="0"/>
                  </a:lnTo>
                  <a:lnTo>
                    <a:pt x="0" y="336156"/>
                  </a:lnTo>
                  <a:lnTo>
                    <a:pt x="7835" y="336156"/>
                  </a:lnTo>
                  <a:lnTo>
                    <a:pt x="7835" y="0"/>
                  </a:lnTo>
                  <a:close/>
                </a:path>
              </a:pathLst>
            </a:custGeom>
            <a:solidFill>
              <a:srgbClr val="6D6E71"/>
            </a:solidFill>
          </p:spPr>
          <p:txBody>
            <a:bodyPr wrap="square" lIns="0" tIns="0" rIns="0" bIns="0" rtlCol="0"/>
            <a:lstStyle/>
            <a:p>
              <a:endParaRPr/>
            </a:p>
          </p:txBody>
        </p:sp>
        <p:sp>
          <p:nvSpPr>
            <p:cNvPr id="39" name="object 39"/>
            <p:cNvSpPr/>
            <p:nvPr/>
          </p:nvSpPr>
          <p:spPr>
            <a:xfrm>
              <a:off x="3781882" y="5845263"/>
              <a:ext cx="8255" cy="336550"/>
            </a:xfrm>
            <a:custGeom>
              <a:avLst/>
              <a:gdLst/>
              <a:ahLst/>
              <a:cxnLst/>
              <a:rect l="l" t="t" r="r" b="b"/>
              <a:pathLst>
                <a:path w="8254" h="336550">
                  <a:moveTo>
                    <a:pt x="0" y="336168"/>
                  </a:moveTo>
                  <a:lnTo>
                    <a:pt x="7835" y="336168"/>
                  </a:lnTo>
                  <a:lnTo>
                    <a:pt x="7835" y="0"/>
                  </a:lnTo>
                  <a:lnTo>
                    <a:pt x="0" y="0"/>
                  </a:lnTo>
                  <a:lnTo>
                    <a:pt x="0" y="336168"/>
                  </a:lnTo>
                  <a:close/>
                </a:path>
              </a:pathLst>
            </a:custGeom>
            <a:ln w="4673">
              <a:solidFill>
                <a:srgbClr val="6D6E71"/>
              </a:solidFill>
            </a:ln>
          </p:spPr>
          <p:txBody>
            <a:bodyPr wrap="square" lIns="0" tIns="0" rIns="0" bIns="0" rtlCol="0"/>
            <a:lstStyle/>
            <a:p>
              <a:endParaRPr/>
            </a:p>
          </p:txBody>
        </p:sp>
        <p:sp>
          <p:nvSpPr>
            <p:cNvPr id="40" name="object 40"/>
            <p:cNvSpPr/>
            <p:nvPr/>
          </p:nvSpPr>
          <p:spPr>
            <a:xfrm>
              <a:off x="4119600" y="5845276"/>
              <a:ext cx="8255" cy="336550"/>
            </a:xfrm>
            <a:custGeom>
              <a:avLst/>
              <a:gdLst/>
              <a:ahLst/>
              <a:cxnLst/>
              <a:rect l="l" t="t" r="r" b="b"/>
              <a:pathLst>
                <a:path w="8254" h="336550">
                  <a:moveTo>
                    <a:pt x="7823" y="0"/>
                  </a:moveTo>
                  <a:lnTo>
                    <a:pt x="0" y="0"/>
                  </a:lnTo>
                  <a:lnTo>
                    <a:pt x="0" y="336156"/>
                  </a:lnTo>
                  <a:lnTo>
                    <a:pt x="7823" y="336156"/>
                  </a:lnTo>
                  <a:lnTo>
                    <a:pt x="7823" y="0"/>
                  </a:lnTo>
                  <a:close/>
                </a:path>
              </a:pathLst>
            </a:custGeom>
            <a:solidFill>
              <a:srgbClr val="6D6E71"/>
            </a:solidFill>
          </p:spPr>
          <p:txBody>
            <a:bodyPr wrap="square" lIns="0" tIns="0" rIns="0" bIns="0" rtlCol="0"/>
            <a:lstStyle/>
            <a:p>
              <a:endParaRPr/>
            </a:p>
          </p:txBody>
        </p:sp>
        <p:sp>
          <p:nvSpPr>
            <p:cNvPr id="41" name="object 41"/>
            <p:cNvSpPr/>
            <p:nvPr/>
          </p:nvSpPr>
          <p:spPr>
            <a:xfrm>
              <a:off x="4119600" y="5845263"/>
              <a:ext cx="8255" cy="336550"/>
            </a:xfrm>
            <a:custGeom>
              <a:avLst/>
              <a:gdLst/>
              <a:ahLst/>
              <a:cxnLst/>
              <a:rect l="l" t="t" r="r" b="b"/>
              <a:pathLst>
                <a:path w="8254" h="336550">
                  <a:moveTo>
                    <a:pt x="0" y="336168"/>
                  </a:moveTo>
                  <a:lnTo>
                    <a:pt x="7835" y="336168"/>
                  </a:lnTo>
                  <a:lnTo>
                    <a:pt x="7835" y="0"/>
                  </a:lnTo>
                  <a:lnTo>
                    <a:pt x="0" y="0"/>
                  </a:lnTo>
                  <a:lnTo>
                    <a:pt x="0" y="336168"/>
                  </a:lnTo>
                  <a:close/>
                </a:path>
              </a:pathLst>
            </a:custGeom>
            <a:ln w="4673">
              <a:solidFill>
                <a:srgbClr val="6D6E71"/>
              </a:solidFill>
            </a:ln>
          </p:spPr>
          <p:txBody>
            <a:bodyPr wrap="square" lIns="0" tIns="0" rIns="0" bIns="0" rtlCol="0"/>
            <a:lstStyle/>
            <a:p>
              <a:endParaRPr/>
            </a:p>
          </p:txBody>
        </p:sp>
        <p:sp>
          <p:nvSpPr>
            <p:cNvPr id="42" name="object 42"/>
            <p:cNvSpPr/>
            <p:nvPr/>
          </p:nvSpPr>
          <p:spPr>
            <a:xfrm>
              <a:off x="3793540" y="5526392"/>
              <a:ext cx="330200" cy="8255"/>
            </a:xfrm>
            <a:custGeom>
              <a:avLst/>
              <a:gdLst/>
              <a:ahLst/>
              <a:cxnLst/>
              <a:rect l="l" t="t" r="r" b="b"/>
              <a:pathLst>
                <a:path w="330200" h="8254">
                  <a:moveTo>
                    <a:pt x="329882" y="0"/>
                  </a:moveTo>
                  <a:lnTo>
                    <a:pt x="0" y="0"/>
                  </a:lnTo>
                  <a:lnTo>
                    <a:pt x="0" y="8229"/>
                  </a:lnTo>
                  <a:lnTo>
                    <a:pt x="329882" y="8229"/>
                  </a:lnTo>
                  <a:lnTo>
                    <a:pt x="329882" y="0"/>
                  </a:lnTo>
                  <a:close/>
                </a:path>
              </a:pathLst>
            </a:custGeom>
            <a:solidFill>
              <a:srgbClr val="6D6E71"/>
            </a:solidFill>
          </p:spPr>
          <p:txBody>
            <a:bodyPr wrap="square" lIns="0" tIns="0" rIns="0" bIns="0" rtlCol="0"/>
            <a:lstStyle/>
            <a:p>
              <a:endParaRPr/>
            </a:p>
          </p:txBody>
        </p:sp>
        <p:sp>
          <p:nvSpPr>
            <p:cNvPr id="43" name="object 43"/>
            <p:cNvSpPr/>
            <p:nvPr/>
          </p:nvSpPr>
          <p:spPr>
            <a:xfrm>
              <a:off x="3793528" y="5526392"/>
              <a:ext cx="330200" cy="8255"/>
            </a:xfrm>
            <a:custGeom>
              <a:avLst/>
              <a:gdLst/>
              <a:ahLst/>
              <a:cxnLst/>
              <a:rect l="l" t="t" r="r" b="b"/>
              <a:pathLst>
                <a:path w="330200" h="8254">
                  <a:moveTo>
                    <a:pt x="0" y="0"/>
                  </a:moveTo>
                  <a:lnTo>
                    <a:pt x="329882" y="0"/>
                  </a:lnTo>
                  <a:lnTo>
                    <a:pt x="329882" y="8242"/>
                  </a:lnTo>
                  <a:lnTo>
                    <a:pt x="0" y="8242"/>
                  </a:lnTo>
                  <a:lnTo>
                    <a:pt x="0" y="0"/>
                  </a:lnTo>
                  <a:close/>
                </a:path>
              </a:pathLst>
            </a:custGeom>
            <a:ln w="4673">
              <a:solidFill>
                <a:srgbClr val="6D6E71"/>
              </a:solidFill>
            </a:ln>
          </p:spPr>
          <p:txBody>
            <a:bodyPr wrap="square" lIns="0" tIns="0" rIns="0" bIns="0" rtlCol="0"/>
            <a:lstStyle/>
            <a:p>
              <a:endParaRPr/>
            </a:p>
          </p:txBody>
        </p:sp>
        <p:sp>
          <p:nvSpPr>
            <p:cNvPr id="44" name="object 44"/>
            <p:cNvSpPr/>
            <p:nvPr/>
          </p:nvSpPr>
          <p:spPr>
            <a:xfrm>
              <a:off x="3793540" y="5287213"/>
              <a:ext cx="330200" cy="8255"/>
            </a:xfrm>
            <a:custGeom>
              <a:avLst/>
              <a:gdLst/>
              <a:ahLst/>
              <a:cxnLst/>
              <a:rect l="l" t="t" r="r" b="b"/>
              <a:pathLst>
                <a:path w="330200" h="8254">
                  <a:moveTo>
                    <a:pt x="329882" y="0"/>
                  </a:moveTo>
                  <a:lnTo>
                    <a:pt x="0" y="0"/>
                  </a:lnTo>
                  <a:lnTo>
                    <a:pt x="0" y="8242"/>
                  </a:lnTo>
                  <a:lnTo>
                    <a:pt x="329882" y="8242"/>
                  </a:lnTo>
                  <a:lnTo>
                    <a:pt x="329882" y="0"/>
                  </a:lnTo>
                  <a:close/>
                </a:path>
              </a:pathLst>
            </a:custGeom>
            <a:solidFill>
              <a:srgbClr val="6D6E71"/>
            </a:solidFill>
          </p:spPr>
          <p:txBody>
            <a:bodyPr wrap="square" lIns="0" tIns="0" rIns="0" bIns="0" rtlCol="0"/>
            <a:lstStyle/>
            <a:p>
              <a:endParaRPr/>
            </a:p>
          </p:txBody>
        </p:sp>
        <p:sp>
          <p:nvSpPr>
            <p:cNvPr id="45" name="object 45"/>
            <p:cNvSpPr/>
            <p:nvPr/>
          </p:nvSpPr>
          <p:spPr>
            <a:xfrm>
              <a:off x="3793528" y="5287213"/>
              <a:ext cx="330200" cy="8255"/>
            </a:xfrm>
            <a:custGeom>
              <a:avLst/>
              <a:gdLst/>
              <a:ahLst/>
              <a:cxnLst/>
              <a:rect l="l" t="t" r="r" b="b"/>
              <a:pathLst>
                <a:path w="330200" h="8254">
                  <a:moveTo>
                    <a:pt x="0" y="0"/>
                  </a:moveTo>
                  <a:lnTo>
                    <a:pt x="329882" y="0"/>
                  </a:lnTo>
                  <a:lnTo>
                    <a:pt x="329882" y="8242"/>
                  </a:lnTo>
                  <a:lnTo>
                    <a:pt x="0" y="8242"/>
                  </a:lnTo>
                  <a:lnTo>
                    <a:pt x="0" y="0"/>
                  </a:lnTo>
                  <a:close/>
                </a:path>
              </a:pathLst>
            </a:custGeom>
            <a:ln w="4673">
              <a:solidFill>
                <a:srgbClr val="6D6E71"/>
              </a:solidFill>
            </a:ln>
          </p:spPr>
          <p:txBody>
            <a:bodyPr wrap="square" lIns="0" tIns="0" rIns="0" bIns="0" rtlCol="0"/>
            <a:lstStyle/>
            <a:p>
              <a:endParaRPr/>
            </a:p>
          </p:txBody>
        </p:sp>
        <p:sp>
          <p:nvSpPr>
            <p:cNvPr id="46" name="object 46"/>
            <p:cNvSpPr/>
            <p:nvPr/>
          </p:nvSpPr>
          <p:spPr>
            <a:xfrm>
              <a:off x="3779354" y="5824511"/>
              <a:ext cx="350520" cy="15875"/>
            </a:xfrm>
            <a:custGeom>
              <a:avLst/>
              <a:gdLst/>
              <a:ahLst/>
              <a:cxnLst/>
              <a:rect l="l" t="t" r="r" b="b"/>
              <a:pathLst>
                <a:path w="350520" h="15875">
                  <a:moveTo>
                    <a:pt x="350138" y="0"/>
                  </a:moveTo>
                  <a:lnTo>
                    <a:pt x="0" y="0"/>
                  </a:lnTo>
                  <a:lnTo>
                    <a:pt x="0" y="15328"/>
                  </a:lnTo>
                  <a:lnTo>
                    <a:pt x="350138" y="15328"/>
                  </a:lnTo>
                  <a:lnTo>
                    <a:pt x="350138" y="0"/>
                  </a:lnTo>
                  <a:close/>
                </a:path>
              </a:pathLst>
            </a:custGeom>
            <a:solidFill>
              <a:srgbClr val="6D6E71"/>
            </a:solidFill>
          </p:spPr>
          <p:txBody>
            <a:bodyPr wrap="square" lIns="0" tIns="0" rIns="0" bIns="0" rtlCol="0"/>
            <a:lstStyle/>
            <a:p>
              <a:endParaRPr/>
            </a:p>
          </p:txBody>
        </p:sp>
      </p:grpSp>
      <p:sp>
        <p:nvSpPr>
          <p:cNvPr id="47" name="object 47"/>
          <p:cNvSpPr/>
          <p:nvPr/>
        </p:nvSpPr>
        <p:spPr>
          <a:xfrm>
            <a:off x="3137012" y="4916669"/>
            <a:ext cx="0" cy="1745614"/>
          </a:xfrm>
          <a:custGeom>
            <a:avLst/>
            <a:gdLst/>
            <a:ahLst/>
            <a:cxnLst/>
            <a:rect l="l" t="t" r="r" b="b"/>
            <a:pathLst>
              <a:path h="1745615">
                <a:moveTo>
                  <a:pt x="0" y="0"/>
                </a:moveTo>
                <a:lnTo>
                  <a:pt x="0" y="1745094"/>
                </a:lnTo>
              </a:path>
            </a:pathLst>
          </a:custGeom>
          <a:ln w="12700">
            <a:solidFill>
              <a:srgbClr val="505051"/>
            </a:solidFill>
          </a:ln>
        </p:spPr>
        <p:txBody>
          <a:bodyPr wrap="square" lIns="0" tIns="0" rIns="0" bIns="0" rtlCol="0"/>
          <a:lstStyle/>
          <a:p>
            <a:endParaRPr/>
          </a:p>
        </p:txBody>
      </p:sp>
      <p:sp>
        <p:nvSpPr>
          <p:cNvPr id="48" name="object 48"/>
          <p:cNvSpPr txBox="1"/>
          <p:nvPr/>
        </p:nvSpPr>
        <p:spPr>
          <a:xfrm>
            <a:off x="1509059" y="6324488"/>
            <a:ext cx="1558925" cy="212879"/>
          </a:xfrm>
          <a:prstGeom prst="rect">
            <a:avLst/>
          </a:prstGeom>
        </p:spPr>
        <p:txBody>
          <a:bodyPr vert="horz" wrap="square" lIns="0" tIns="12700" rIns="0" bIns="0" rtlCol="0">
            <a:spAutoFit/>
          </a:bodyPr>
          <a:lstStyle/>
          <a:p>
            <a:pPr>
              <a:lnSpc>
                <a:spcPct val="100000"/>
              </a:lnSpc>
              <a:spcBef>
                <a:spcPts val="100"/>
              </a:spcBef>
            </a:pPr>
            <a:r>
              <a:rPr lang="en-US" altLang="ja-JP" sz="1300" dirty="0">
                <a:solidFill>
                  <a:srgbClr val="231F20"/>
                </a:solidFill>
                <a:latin typeface="MS PGothic" panose="020B0600070205080204" pitchFamily="34" charset="-128"/>
                <a:ea typeface="MS PGothic" panose="020B0600070205080204" pitchFamily="34" charset="-128"/>
                <a:cs typeface="A-OTF Gothic BBB Pro"/>
              </a:rPr>
              <a:t>242,880</a:t>
            </a:r>
            <a:r>
              <a:rPr sz="600" dirty="0">
                <a:solidFill>
                  <a:srgbClr val="231F20"/>
                </a:solidFill>
                <a:latin typeface="MS PGothic" panose="020B0600070205080204" pitchFamily="34" charset="-128"/>
                <a:ea typeface="MS PGothic" panose="020B0600070205080204" pitchFamily="34" charset="-128"/>
                <a:cs typeface="A-OTF Gothic BBB Pro"/>
              </a:rPr>
              <a:t>円（</a:t>
            </a:r>
            <a:r>
              <a:rPr lang="ja-JP" altLang="en-US" sz="600">
                <a:solidFill>
                  <a:srgbClr val="231F20"/>
                </a:solidFill>
                <a:latin typeface="MS PGothic" panose="020B0600070205080204" pitchFamily="34" charset="-128"/>
                <a:ea typeface="MS PGothic" panose="020B0600070205080204" pitchFamily="34" charset="-128"/>
                <a:cs typeface="A-OTF Gothic BBB Pro"/>
              </a:rPr>
              <a:t>税</a:t>
            </a:r>
            <a:r>
              <a:rPr sz="600" dirty="0" err="1">
                <a:solidFill>
                  <a:srgbClr val="231F20"/>
                </a:solidFill>
                <a:latin typeface="MS PGothic" panose="020B0600070205080204" pitchFamily="34" charset="-128"/>
                <a:ea typeface="MS PGothic" panose="020B0600070205080204" pitchFamily="34" charset="-128"/>
                <a:cs typeface="A-OTF Gothic BBB Pro"/>
              </a:rPr>
              <a:t>抜</a:t>
            </a:r>
            <a:r>
              <a:rPr sz="600" dirty="0">
                <a:solidFill>
                  <a:srgbClr val="231F20"/>
                </a:solidFill>
                <a:latin typeface="MS PGothic" panose="020B0600070205080204" pitchFamily="34" charset="-128"/>
                <a:ea typeface="MS PGothic" panose="020B0600070205080204" pitchFamily="34" charset="-128"/>
                <a:cs typeface="A-OTF Gothic BBB Pro"/>
              </a:rPr>
              <a:t> </a:t>
            </a:r>
            <a:r>
              <a:rPr lang="en-US" altLang="ja-JP" sz="600" dirty="0">
                <a:solidFill>
                  <a:srgbClr val="231F20"/>
                </a:solidFill>
                <a:latin typeface="MS PGothic" panose="020B0600070205080204" pitchFamily="34" charset="-128"/>
                <a:ea typeface="MS PGothic" panose="020B0600070205080204" pitchFamily="34" charset="-128"/>
                <a:cs typeface="A-OTF Gothic BBB Pro"/>
              </a:rPr>
              <a:t>220,800</a:t>
            </a:r>
            <a:r>
              <a:rPr sz="600" dirty="0">
                <a:solidFill>
                  <a:srgbClr val="231F20"/>
                </a:solidFill>
                <a:latin typeface="MS PGothic" panose="020B0600070205080204" pitchFamily="34" charset="-128"/>
                <a:ea typeface="MS PGothic" panose="020B0600070205080204" pitchFamily="34" charset="-128"/>
                <a:cs typeface="A-OTF Gothic BBB Pro"/>
              </a:rPr>
              <a:t> 円）</a:t>
            </a:r>
            <a:endParaRPr sz="600" dirty="0">
              <a:latin typeface="MS PGothic" panose="020B0600070205080204" pitchFamily="34" charset="-128"/>
              <a:ea typeface="MS PGothic" panose="020B0600070205080204" pitchFamily="34" charset="-128"/>
              <a:cs typeface="A-OTF Gothic BBB Pro"/>
            </a:endParaRPr>
          </a:p>
        </p:txBody>
      </p:sp>
      <p:sp>
        <p:nvSpPr>
          <p:cNvPr id="49" name="object 49"/>
          <p:cNvSpPr txBox="1"/>
          <p:nvPr/>
        </p:nvSpPr>
        <p:spPr>
          <a:xfrm>
            <a:off x="263511" y="6333008"/>
            <a:ext cx="859522" cy="192360"/>
          </a:xfrm>
          <a:prstGeom prst="rect">
            <a:avLst/>
          </a:prstGeom>
        </p:spPr>
        <p:txBody>
          <a:bodyPr vert="horz" wrap="square" lIns="0" tIns="25400" rIns="0" bIns="0" rtlCol="0">
            <a:spAutoFit/>
          </a:bodyPr>
          <a:lstStyle/>
          <a:p>
            <a:pPr>
              <a:lnSpc>
                <a:spcPct val="100000"/>
              </a:lnSpc>
              <a:spcBef>
                <a:spcPts val="200"/>
              </a:spcBef>
            </a:pPr>
            <a:r>
              <a:rPr lang="ja-JP" altLang="en-US" sz="500" spc="75">
                <a:solidFill>
                  <a:srgbClr val="231F20"/>
                </a:solidFill>
                <a:latin typeface="MS PGothic" panose="020B0600070205080204" pitchFamily="34" charset="-128"/>
                <a:ea typeface="MS PGothic" panose="020B0600070205080204" pitchFamily="34" charset="-128"/>
                <a:cs typeface="Kozuka Gothic Pr6N R"/>
              </a:rPr>
              <a:t>ミラー付きを</a:t>
            </a:r>
            <a:endParaRPr sz="500" dirty="0">
              <a:latin typeface="MS PGothic" panose="020B0600070205080204" pitchFamily="34" charset="-128"/>
              <a:ea typeface="MS PGothic" panose="020B0600070205080204" pitchFamily="34" charset="-128"/>
              <a:cs typeface="A-OTF Gothic BBB Pro"/>
            </a:endParaRPr>
          </a:p>
          <a:p>
            <a:pPr>
              <a:lnSpc>
                <a:spcPct val="100000"/>
              </a:lnSpc>
              <a:spcBef>
                <a:spcPts val="100"/>
              </a:spcBef>
              <a:tabLst>
                <a:tab pos="866775" algn="l"/>
              </a:tabLst>
            </a:pPr>
            <a:r>
              <a:rPr lang="ja-JP" altLang="en-US" sz="500" spc="-10">
                <a:solidFill>
                  <a:srgbClr val="231F20"/>
                </a:solidFill>
                <a:latin typeface="MS PGothic" panose="020B0600070205080204" pitchFamily="34" charset="-128"/>
                <a:ea typeface="MS PGothic" panose="020B0600070205080204" pitchFamily="34" charset="-128"/>
                <a:cs typeface="Kozuka Gothic Pr6N R"/>
              </a:rPr>
              <a:t>ミラー無しに変更した場合</a:t>
            </a:r>
            <a:endParaRPr sz="500" dirty="0">
              <a:latin typeface="MS PGothic" panose="020B0600070205080204" pitchFamily="34" charset="-128"/>
              <a:ea typeface="MS PGothic" panose="020B0600070205080204" pitchFamily="34" charset="-128"/>
              <a:cs typeface="A-OTF Gothic BBB Pro"/>
            </a:endParaRPr>
          </a:p>
        </p:txBody>
      </p:sp>
      <p:sp>
        <p:nvSpPr>
          <p:cNvPr id="50" name="object 50"/>
          <p:cNvSpPr txBox="1"/>
          <p:nvPr/>
        </p:nvSpPr>
        <p:spPr>
          <a:xfrm>
            <a:off x="244276" y="5008612"/>
            <a:ext cx="2230120" cy="1197572"/>
          </a:xfrm>
          <a:prstGeom prst="rect">
            <a:avLst/>
          </a:prstGeom>
        </p:spPr>
        <p:txBody>
          <a:bodyPr vert="horz" wrap="square" lIns="0" tIns="12700" rIns="0" bIns="0" rtlCol="0">
            <a:spAutoFit/>
          </a:bodyPr>
          <a:lstStyle/>
          <a:p>
            <a:pPr marL="12700">
              <a:lnSpc>
                <a:spcPts val="705"/>
              </a:lnSpc>
              <a:spcBef>
                <a:spcPts val="100"/>
              </a:spcBef>
            </a:pPr>
            <a:r>
              <a:rPr sz="600" dirty="0">
                <a:solidFill>
                  <a:srgbClr val="231F20"/>
                </a:solidFill>
                <a:latin typeface="MS PGothic" panose="020B0600070205080204" pitchFamily="34" charset="-128"/>
                <a:ea typeface="MS PGothic" panose="020B0600070205080204" pitchFamily="34" charset="-128"/>
                <a:cs typeface="A-OTF Gothic BBB Pro"/>
              </a:rPr>
              <a:t>PLAN</a:t>
            </a:r>
            <a:r>
              <a:rPr sz="600" spc="-20" dirty="0">
                <a:solidFill>
                  <a:srgbClr val="231F20"/>
                </a:solidFill>
                <a:latin typeface="MS PGothic" panose="020B0600070205080204" pitchFamily="34" charset="-128"/>
                <a:ea typeface="MS PGothic" panose="020B0600070205080204" pitchFamily="34" charset="-128"/>
                <a:cs typeface="A-OTF Gothic BBB Pro"/>
              </a:rPr>
              <a:t> </a:t>
            </a:r>
            <a:r>
              <a:rPr sz="600" spc="-25" dirty="0">
                <a:solidFill>
                  <a:srgbClr val="231F20"/>
                </a:solidFill>
                <a:latin typeface="MS PGothic" panose="020B0600070205080204" pitchFamily="34" charset="-128"/>
                <a:ea typeface="MS PGothic" panose="020B0600070205080204" pitchFamily="34" charset="-128"/>
                <a:cs typeface="A-OTF Gothic BBB Pro"/>
              </a:rPr>
              <a:t>No.</a:t>
            </a:r>
            <a:endParaRPr sz="600" dirty="0">
              <a:latin typeface="MS PGothic" panose="020B0600070205080204" pitchFamily="34" charset="-128"/>
              <a:ea typeface="MS PGothic" panose="020B0600070205080204" pitchFamily="34" charset="-128"/>
              <a:cs typeface="A-OTF Gothic BBB Pro"/>
            </a:endParaRPr>
          </a:p>
          <a:p>
            <a:pPr>
              <a:lnSpc>
                <a:spcPts val="2025"/>
              </a:lnSpc>
            </a:pPr>
            <a:r>
              <a:rPr sz="1700" dirty="0">
                <a:solidFill>
                  <a:srgbClr val="231F20"/>
                </a:solidFill>
                <a:latin typeface="MS PGothic" panose="020B0600070205080204" pitchFamily="34" charset="-128"/>
                <a:ea typeface="MS PGothic" panose="020B0600070205080204" pitchFamily="34" charset="-128"/>
                <a:cs typeface="A-OTF Gothic BBB Pro"/>
              </a:rPr>
              <a:t>GE02 </a:t>
            </a:r>
            <a:r>
              <a:rPr sz="600" dirty="0">
                <a:solidFill>
                  <a:srgbClr val="231F20"/>
                </a:solidFill>
                <a:latin typeface="MS PGothic" panose="020B0600070205080204" pitchFamily="34" charset="-128"/>
                <a:ea typeface="MS PGothic" panose="020B0600070205080204" pitchFamily="34" charset="-128"/>
                <a:cs typeface="A-OTF Gothic BBB Pro"/>
              </a:rPr>
              <a:t>［ 幅1601 × 高さ2070 × 奥行405mm ］</a:t>
            </a:r>
            <a:endParaRPr sz="600" dirty="0">
              <a:latin typeface="MS PGothic" panose="020B0600070205080204" pitchFamily="34" charset="-128"/>
              <a:ea typeface="MS PGothic" panose="020B0600070205080204" pitchFamily="34" charset="-128"/>
              <a:cs typeface="A-OTF Gothic BBB Pro"/>
            </a:endParaRPr>
          </a:p>
          <a:p>
            <a:pPr marL="135890" indent="-116839">
              <a:lnSpc>
                <a:spcPct val="100000"/>
              </a:lnSpc>
              <a:spcBef>
                <a:spcPts val="555"/>
              </a:spcBef>
              <a:buChar char="■"/>
              <a:tabLst>
                <a:tab pos="135890" algn="l"/>
              </a:tabLst>
            </a:pPr>
            <a:r>
              <a:rPr sz="600" dirty="0">
                <a:solidFill>
                  <a:srgbClr val="231F20"/>
                </a:solidFill>
                <a:latin typeface="MS PGothic" panose="020B0600070205080204" pitchFamily="34" charset="-128"/>
                <a:ea typeface="MS PGothic" panose="020B0600070205080204" pitchFamily="34" charset="-128"/>
                <a:cs typeface="A-OTF Gothic BBB Pro"/>
              </a:rPr>
              <a:t>扉：フラット扉 パールグレー柄（JV）（ミラー付き）</a:t>
            </a:r>
            <a:endParaRPr sz="600" dirty="0">
              <a:latin typeface="MS PGothic" panose="020B0600070205080204" pitchFamily="34" charset="-128"/>
              <a:ea typeface="MS PGothic" panose="020B0600070205080204" pitchFamily="34" charset="-128"/>
              <a:cs typeface="A-OTF Gothic BBB Pro"/>
            </a:endParaRPr>
          </a:p>
          <a:p>
            <a:pPr marL="135890" indent="-116839">
              <a:lnSpc>
                <a:spcPct val="100000"/>
              </a:lnSpc>
              <a:spcBef>
                <a:spcPts val="280"/>
              </a:spcBef>
              <a:buChar char="■"/>
              <a:tabLst>
                <a:tab pos="135890" algn="l"/>
              </a:tabLst>
            </a:pPr>
            <a:r>
              <a:rPr sz="600" dirty="0">
                <a:solidFill>
                  <a:srgbClr val="231F20"/>
                </a:solidFill>
                <a:latin typeface="MS PGothic" panose="020B0600070205080204" pitchFamily="34" charset="-128"/>
                <a:ea typeface="MS PGothic" panose="020B0600070205080204" pitchFamily="34" charset="-128"/>
                <a:cs typeface="A-OTF Gothic BBB Pro"/>
              </a:rPr>
              <a:t>本体：グレージュアッシュ柄（RV） </a:t>
            </a:r>
            <a:endParaRPr sz="600" dirty="0">
              <a:latin typeface="MS PGothic" panose="020B0600070205080204" pitchFamily="34" charset="-128"/>
              <a:ea typeface="MS PGothic" panose="020B0600070205080204" pitchFamily="34" charset="-128"/>
              <a:cs typeface="A-OTF Gothic BBB Pro"/>
            </a:endParaRPr>
          </a:p>
          <a:p>
            <a:pPr marL="127635" indent="-108585">
              <a:lnSpc>
                <a:spcPct val="100000"/>
              </a:lnSpc>
              <a:spcBef>
                <a:spcPts val="284"/>
              </a:spcBef>
              <a:buChar char="■"/>
              <a:tabLst>
                <a:tab pos="127635" algn="l"/>
              </a:tabLst>
            </a:pPr>
            <a:r>
              <a:rPr sz="600" dirty="0">
                <a:solidFill>
                  <a:srgbClr val="231F20"/>
                </a:solidFill>
                <a:latin typeface="MS PGothic" panose="020B0600070205080204" pitchFamily="34" charset="-128"/>
                <a:ea typeface="MS PGothic" panose="020B0600070205080204" pitchFamily="34" charset="-128"/>
                <a:cs typeface="A-OTF Gothic BBB Pro"/>
              </a:rPr>
              <a:t>カウンター：グレージュアッシュ柄（RV） </a:t>
            </a:r>
            <a:endParaRPr sz="600" dirty="0">
              <a:latin typeface="MS PGothic" panose="020B0600070205080204" pitchFamily="34" charset="-128"/>
              <a:ea typeface="MS PGothic" panose="020B0600070205080204" pitchFamily="34" charset="-128"/>
              <a:cs typeface="A-OTF Gothic BBB Pro"/>
            </a:endParaRPr>
          </a:p>
          <a:p>
            <a:pPr marL="135890" indent="-116839">
              <a:lnSpc>
                <a:spcPct val="100000"/>
              </a:lnSpc>
              <a:spcBef>
                <a:spcPts val="280"/>
              </a:spcBef>
              <a:buChar char="■"/>
              <a:tabLst>
                <a:tab pos="135890" algn="l"/>
              </a:tabLst>
            </a:pPr>
            <a:r>
              <a:rPr sz="600" dirty="0">
                <a:solidFill>
                  <a:srgbClr val="231F20"/>
                </a:solidFill>
                <a:latin typeface="MS PGothic" panose="020B0600070205080204" pitchFamily="34" charset="-128"/>
                <a:ea typeface="MS PGothic" panose="020B0600070205080204" pitchFamily="34" charset="-128"/>
                <a:cs typeface="A-OTF Gothic BBB Pro"/>
              </a:rPr>
              <a:t>取っ手：T 5型 オフブラック（塗装） </a:t>
            </a:r>
            <a:endParaRPr sz="600" dirty="0">
              <a:latin typeface="MS PGothic" panose="020B0600070205080204" pitchFamily="34" charset="-128"/>
              <a:ea typeface="MS PGothic" panose="020B0600070205080204" pitchFamily="34" charset="-128"/>
              <a:cs typeface="A-OTF Gothic BBB Pro"/>
            </a:endParaRPr>
          </a:p>
          <a:p>
            <a:pPr marL="11430">
              <a:lnSpc>
                <a:spcPts val="1960"/>
              </a:lnSpc>
              <a:spcBef>
                <a:spcPts val="430"/>
              </a:spcBef>
            </a:pPr>
            <a:r>
              <a:rPr sz="600" dirty="0" err="1">
                <a:solidFill>
                  <a:srgbClr val="231F20"/>
                </a:solidFill>
                <a:latin typeface="MS PGothic" panose="020B0600070205080204" pitchFamily="34" charset="-128"/>
                <a:ea typeface="MS PGothic" panose="020B0600070205080204" pitchFamily="34" charset="-128"/>
                <a:cs typeface="A-OTF Gothic BBB Pro"/>
              </a:rPr>
              <a:t>プラン合計価格</a:t>
            </a:r>
            <a:r>
              <a:rPr sz="600" dirty="0">
                <a:solidFill>
                  <a:srgbClr val="231F20"/>
                </a:solidFill>
                <a:latin typeface="MS PGothic" panose="020B0600070205080204" pitchFamily="34" charset="-128"/>
                <a:ea typeface="MS PGothic" panose="020B0600070205080204" pitchFamily="34" charset="-128"/>
                <a:cs typeface="A-OTF Gothic BBB Pro"/>
              </a:rPr>
              <a:t> </a:t>
            </a:r>
            <a:r>
              <a:rPr lang="en-US" altLang="ja-JP" sz="2400" baseline="1851" dirty="0">
                <a:solidFill>
                  <a:srgbClr val="231F20"/>
                </a:solidFill>
                <a:latin typeface="MS PGothic" panose="020B0600070205080204" pitchFamily="34" charset="-128"/>
                <a:ea typeface="MS PGothic" panose="020B0600070205080204" pitchFamily="34" charset="-128"/>
                <a:cs typeface="A-OTF Gothic BBB Pro"/>
              </a:rPr>
              <a:t>343,090</a:t>
            </a:r>
            <a:r>
              <a:rPr sz="900" baseline="4629" dirty="0" err="1">
                <a:solidFill>
                  <a:srgbClr val="231F20"/>
                </a:solidFill>
                <a:latin typeface="MS PGothic" panose="020B0600070205080204" pitchFamily="34" charset="-128"/>
                <a:ea typeface="MS PGothic" panose="020B0600070205080204" pitchFamily="34" charset="-128"/>
                <a:cs typeface="A-OTF Gothic BBB Pro"/>
              </a:rPr>
              <a:t>円（税抜</a:t>
            </a:r>
            <a:r>
              <a:rPr sz="900" baseline="4629" dirty="0">
                <a:solidFill>
                  <a:srgbClr val="231F20"/>
                </a:solidFill>
                <a:latin typeface="MS PGothic" panose="020B0600070205080204" pitchFamily="34" charset="-128"/>
                <a:ea typeface="MS PGothic" panose="020B0600070205080204" pitchFamily="34" charset="-128"/>
                <a:cs typeface="A-OTF Gothic BBB Pro"/>
              </a:rPr>
              <a:t> </a:t>
            </a:r>
            <a:r>
              <a:rPr lang="en-US" altLang="ja-JP" sz="900" baseline="4629" dirty="0">
                <a:solidFill>
                  <a:srgbClr val="231F20"/>
                </a:solidFill>
                <a:latin typeface="MS PGothic" panose="020B0600070205080204" pitchFamily="34" charset="-128"/>
                <a:ea typeface="MS PGothic" panose="020B0600070205080204" pitchFamily="34" charset="-128"/>
                <a:cs typeface="A-OTF Gothic BBB Pro"/>
              </a:rPr>
              <a:t>311,900</a:t>
            </a:r>
            <a:r>
              <a:rPr sz="900" baseline="4629" dirty="0">
                <a:solidFill>
                  <a:srgbClr val="231F20"/>
                </a:solidFill>
                <a:latin typeface="MS PGothic" panose="020B0600070205080204" pitchFamily="34" charset="-128"/>
                <a:ea typeface="MS PGothic" panose="020B0600070205080204" pitchFamily="34" charset="-128"/>
                <a:cs typeface="A-OTF Gothic BBB Pro"/>
              </a:rPr>
              <a:t> 円）</a:t>
            </a:r>
            <a:endParaRPr sz="900" baseline="4629" dirty="0">
              <a:latin typeface="MS PGothic" panose="020B0600070205080204" pitchFamily="34" charset="-128"/>
              <a:ea typeface="MS PGothic" panose="020B0600070205080204" pitchFamily="34" charset="-128"/>
              <a:cs typeface="A-OTF Gothic BBB Pro"/>
            </a:endParaRPr>
          </a:p>
        </p:txBody>
      </p:sp>
      <p:sp>
        <p:nvSpPr>
          <p:cNvPr id="56" name="object 56"/>
          <p:cNvSpPr/>
          <p:nvPr/>
        </p:nvSpPr>
        <p:spPr>
          <a:xfrm>
            <a:off x="8648700" y="6032195"/>
            <a:ext cx="857885" cy="254305"/>
          </a:xfrm>
          <a:custGeom>
            <a:avLst/>
            <a:gdLst/>
            <a:ahLst/>
            <a:cxnLst/>
            <a:rect l="l" t="t" r="r" b="b"/>
            <a:pathLst>
              <a:path w="857884" h="379095">
                <a:moveTo>
                  <a:pt x="857757" y="0"/>
                </a:moveTo>
                <a:lnTo>
                  <a:pt x="0" y="0"/>
                </a:lnTo>
                <a:lnTo>
                  <a:pt x="0" y="378625"/>
                </a:lnTo>
                <a:lnTo>
                  <a:pt x="857757" y="378625"/>
                </a:lnTo>
                <a:lnTo>
                  <a:pt x="857757" y="0"/>
                </a:lnTo>
                <a:close/>
              </a:path>
            </a:pathLst>
          </a:custGeom>
          <a:solidFill>
            <a:srgbClr val="BCBEC0"/>
          </a:solidFill>
        </p:spPr>
        <p:txBody>
          <a:bodyPr wrap="square" lIns="0" tIns="0" rIns="0" bIns="0" rtlCol="0"/>
          <a:lstStyle/>
          <a:p>
            <a:endParaRPr/>
          </a:p>
        </p:txBody>
      </p:sp>
      <p:pic>
        <p:nvPicPr>
          <p:cNvPr id="59" name="object 59"/>
          <p:cNvPicPr/>
          <p:nvPr/>
        </p:nvPicPr>
        <p:blipFill>
          <a:blip r:embed="rId4" cstate="print"/>
          <a:stretch>
            <a:fillRect/>
          </a:stretch>
        </p:blipFill>
        <p:spPr>
          <a:xfrm>
            <a:off x="4744123" y="5449913"/>
            <a:ext cx="981290" cy="522033"/>
          </a:xfrm>
          <a:prstGeom prst="rect">
            <a:avLst/>
          </a:prstGeom>
        </p:spPr>
      </p:pic>
      <p:pic>
        <p:nvPicPr>
          <p:cNvPr id="60" name="object 60"/>
          <p:cNvPicPr/>
          <p:nvPr/>
        </p:nvPicPr>
        <p:blipFill>
          <a:blip r:embed="rId5" cstate="print"/>
          <a:stretch>
            <a:fillRect/>
          </a:stretch>
        </p:blipFill>
        <p:spPr>
          <a:xfrm>
            <a:off x="4744821" y="6012713"/>
            <a:ext cx="981113" cy="521309"/>
          </a:xfrm>
          <a:prstGeom prst="rect">
            <a:avLst/>
          </a:prstGeom>
        </p:spPr>
      </p:pic>
      <p:pic>
        <p:nvPicPr>
          <p:cNvPr id="61" name="object 61"/>
          <p:cNvPicPr/>
          <p:nvPr/>
        </p:nvPicPr>
        <p:blipFill>
          <a:blip r:embed="rId6" cstate="print"/>
          <a:stretch>
            <a:fillRect/>
          </a:stretch>
        </p:blipFill>
        <p:spPr>
          <a:xfrm>
            <a:off x="4744326" y="3153511"/>
            <a:ext cx="857415" cy="1218488"/>
          </a:xfrm>
          <a:prstGeom prst="rect">
            <a:avLst/>
          </a:prstGeom>
        </p:spPr>
      </p:pic>
      <p:pic>
        <p:nvPicPr>
          <p:cNvPr id="62" name="object 62"/>
          <p:cNvPicPr/>
          <p:nvPr/>
        </p:nvPicPr>
        <p:blipFill>
          <a:blip r:embed="rId7" cstate="print"/>
          <a:stretch>
            <a:fillRect/>
          </a:stretch>
        </p:blipFill>
        <p:spPr>
          <a:xfrm>
            <a:off x="5724055" y="3152267"/>
            <a:ext cx="857630" cy="1218476"/>
          </a:xfrm>
          <a:prstGeom prst="rect">
            <a:avLst/>
          </a:prstGeom>
        </p:spPr>
      </p:pic>
      <p:pic>
        <p:nvPicPr>
          <p:cNvPr id="63" name="object 63"/>
          <p:cNvPicPr/>
          <p:nvPr/>
        </p:nvPicPr>
        <p:blipFill>
          <a:blip r:embed="rId8" cstate="print"/>
          <a:stretch>
            <a:fillRect/>
          </a:stretch>
        </p:blipFill>
        <p:spPr>
          <a:xfrm>
            <a:off x="6703999" y="3152724"/>
            <a:ext cx="857605" cy="1219695"/>
          </a:xfrm>
          <a:prstGeom prst="rect">
            <a:avLst/>
          </a:prstGeom>
        </p:spPr>
      </p:pic>
      <p:pic>
        <p:nvPicPr>
          <p:cNvPr id="64" name="object 64"/>
          <p:cNvPicPr/>
          <p:nvPr/>
        </p:nvPicPr>
        <p:blipFill>
          <a:blip r:embed="rId9" cstate="print"/>
          <a:stretch>
            <a:fillRect/>
          </a:stretch>
        </p:blipFill>
        <p:spPr>
          <a:xfrm>
            <a:off x="7683918" y="3153257"/>
            <a:ext cx="857707" cy="1219022"/>
          </a:xfrm>
          <a:prstGeom prst="rect">
            <a:avLst/>
          </a:prstGeom>
        </p:spPr>
      </p:pic>
      <p:pic>
        <p:nvPicPr>
          <p:cNvPr id="66" name="object 66"/>
          <p:cNvPicPr/>
          <p:nvPr/>
        </p:nvPicPr>
        <p:blipFill>
          <a:blip r:embed="rId10" cstate="print"/>
          <a:stretch>
            <a:fillRect/>
          </a:stretch>
        </p:blipFill>
        <p:spPr>
          <a:xfrm>
            <a:off x="6812280" y="5449938"/>
            <a:ext cx="858126" cy="1083830"/>
          </a:xfrm>
          <a:prstGeom prst="rect">
            <a:avLst/>
          </a:prstGeom>
        </p:spPr>
      </p:pic>
      <p:pic>
        <p:nvPicPr>
          <p:cNvPr id="67" name="object 67"/>
          <p:cNvPicPr/>
          <p:nvPr/>
        </p:nvPicPr>
        <p:blipFill>
          <a:blip r:embed="rId11" cstate="print"/>
          <a:stretch>
            <a:fillRect/>
          </a:stretch>
        </p:blipFill>
        <p:spPr>
          <a:xfrm>
            <a:off x="7721587" y="5449950"/>
            <a:ext cx="858126" cy="1083830"/>
          </a:xfrm>
          <a:prstGeom prst="rect">
            <a:avLst/>
          </a:prstGeom>
        </p:spPr>
      </p:pic>
      <p:pic>
        <p:nvPicPr>
          <p:cNvPr id="68" name="object 68"/>
          <p:cNvPicPr/>
          <p:nvPr/>
        </p:nvPicPr>
        <p:blipFill>
          <a:blip r:embed="rId12" cstate="print"/>
          <a:stretch>
            <a:fillRect/>
          </a:stretch>
        </p:blipFill>
        <p:spPr>
          <a:xfrm>
            <a:off x="8663940" y="3152940"/>
            <a:ext cx="857732" cy="1219060"/>
          </a:xfrm>
          <a:prstGeom prst="rect">
            <a:avLst/>
          </a:prstGeom>
        </p:spPr>
      </p:pic>
      <p:grpSp>
        <p:nvGrpSpPr>
          <p:cNvPr id="69" name="object 69"/>
          <p:cNvGrpSpPr/>
          <p:nvPr/>
        </p:nvGrpSpPr>
        <p:grpSpPr>
          <a:xfrm>
            <a:off x="246184" y="6252186"/>
            <a:ext cx="2783205" cy="12700"/>
            <a:chOff x="246184" y="6252186"/>
            <a:chExt cx="2783205" cy="12700"/>
          </a:xfrm>
        </p:grpSpPr>
        <p:sp>
          <p:nvSpPr>
            <p:cNvPr id="70" name="object 70"/>
            <p:cNvSpPr/>
            <p:nvPr/>
          </p:nvSpPr>
          <p:spPr>
            <a:xfrm>
              <a:off x="246184" y="6252186"/>
              <a:ext cx="12700" cy="12700"/>
            </a:xfrm>
            <a:custGeom>
              <a:avLst/>
              <a:gdLst/>
              <a:ahLst/>
              <a:cxnLst/>
              <a:rect l="l" t="t" r="r" b="b"/>
              <a:pathLst>
                <a:path w="12700" h="12700">
                  <a:moveTo>
                    <a:pt x="0" y="6349"/>
                  </a:moveTo>
                  <a:lnTo>
                    <a:pt x="1859" y="1859"/>
                  </a:lnTo>
                  <a:lnTo>
                    <a:pt x="6350" y="0"/>
                  </a:lnTo>
                  <a:lnTo>
                    <a:pt x="10840" y="1859"/>
                  </a:lnTo>
                  <a:lnTo>
                    <a:pt x="12700" y="6349"/>
                  </a:lnTo>
                  <a:lnTo>
                    <a:pt x="10840" y="10840"/>
                  </a:lnTo>
                  <a:lnTo>
                    <a:pt x="6350" y="12699"/>
                  </a:lnTo>
                  <a:lnTo>
                    <a:pt x="1859" y="10840"/>
                  </a:lnTo>
                  <a:lnTo>
                    <a:pt x="0" y="6349"/>
                  </a:lnTo>
                  <a:close/>
                </a:path>
              </a:pathLst>
            </a:custGeom>
            <a:solidFill>
              <a:srgbClr val="231F20"/>
            </a:solidFill>
          </p:spPr>
          <p:txBody>
            <a:bodyPr wrap="square" lIns="0" tIns="0" rIns="0" bIns="0" rtlCol="0"/>
            <a:lstStyle/>
            <a:p>
              <a:endParaRPr/>
            </a:p>
          </p:txBody>
        </p:sp>
        <p:sp>
          <p:nvSpPr>
            <p:cNvPr id="71" name="object 71"/>
            <p:cNvSpPr/>
            <p:nvPr/>
          </p:nvSpPr>
          <p:spPr>
            <a:xfrm>
              <a:off x="290485" y="6258536"/>
              <a:ext cx="2713990" cy="0"/>
            </a:xfrm>
            <a:custGeom>
              <a:avLst/>
              <a:gdLst/>
              <a:ahLst/>
              <a:cxnLst/>
              <a:rect l="l" t="t" r="r" b="b"/>
              <a:pathLst>
                <a:path w="2713990">
                  <a:moveTo>
                    <a:pt x="0" y="0"/>
                  </a:moveTo>
                  <a:lnTo>
                    <a:pt x="2713532" y="0"/>
                  </a:lnTo>
                </a:path>
              </a:pathLst>
            </a:custGeom>
            <a:ln w="12700">
              <a:solidFill>
                <a:srgbClr val="231F20"/>
              </a:solidFill>
              <a:prstDash val="dot"/>
            </a:ln>
          </p:spPr>
          <p:txBody>
            <a:bodyPr wrap="square" lIns="0" tIns="0" rIns="0" bIns="0" rtlCol="0"/>
            <a:lstStyle/>
            <a:p>
              <a:endParaRPr/>
            </a:p>
          </p:txBody>
        </p:sp>
        <p:sp>
          <p:nvSpPr>
            <p:cNvPr id="72" name="object 72"/>
            <p:cNvSpPr/>
            <p:nvPr/>
          </p:nvSpPr>
          <p:spPr>
            <a:xfrm>
              <a:off x="3016649" y="6252186"/>
              <a:ext cx="12700" cy="12700"/>
            </a:xfrm>
            <a:custGeom>
              <a:avLst/>
              <a:gdLst/>
              <a:ahLst/>
              <a:cxnLst/>
              <a:rect l="l" t="t" r="r" b="b"/>
              <a:pathLst>
                <a:path w="12700" h="12700">
                  <a:moveTo>
                    <a:pt x="0" y="6349"/>
                  </a:moveTo>
                  <a:lnTo>
                    <a:pt x="1859" y="1859"/>
                  </a:lnTo>
                  <a:lnTo>
                    <a:pt x="6350" y="0"/>
                  </a:lnTo>
                  <a:lnTo>
                    <a:pt x="10840" y="1859"/>
                  </a:lnTo>
                  <a:lnTo>
                    <a:pt x="12700" y="6349"/>
                  </a:lnTo>
                  <a:lnTo>
                    <a:pt x="10840" y="10840"/>
                  </a:lnTo>
                  <a:lnTo>
                    <a:pt x="6350" y="12699"/>
                  </a:lnTo>
                  <a:lnTo>
                    <a:pt x="1859" y="10840"/>
                  </a:lnTo>
                  <a:lnTo>
                    <a:pt x="0" y="6349"/>
                  </a:lnTo>
                  <a:close/>
                </a:path>
              </a:pathLst>
            </a:custGeom>
            <a:solidFill>
              <a:srgbClr val="231F20"/>
            </a:solidFill>
          </p:spPr>
          <p:txBody>
            <a:bodyPr wrap="square" lIns="0" tIns="0" rIns="0" bIns="0" rtlCol="0"/>
            <a:lstStyle/>
            <a:p>
              <a:endParaRPr/>
            </a:p>
          </p:txBody>
        </p:sp>
      </p:grpSp>
      <p:pic>
        <p:nvPicPr>
          <p:cNvPr id="73" name="object 73"/>
          <p:cNvPicPr/>
          <p:nvPr/>
        </p:nvPicPr>
        <p:blipFill>
          <a:blip r:embed="rId13" cstate="print"/>
          <a:stretch>
            <a:fillRect/>
          </a:stretch>
        </p:blipFill>
        <p:spPr>
          <a:xfrm>
            <a:off x="8076730" y="692035"/>
            <a:ext cx="1699082" cy="2039480"/>
          </a:xfrm>
          <a:prstGeom prst="rect">
            <a:avLst/>
          </a:prstGeom>
        </p:spPr>
      </p:pic>
      <p:sp>
        <p:nvSpPr>
          <p:cNvPr id="75" name="bg object 21">
            <a:extLst>
              <a:ext uri="{FF2B5EF4-FFF2-40B4-BE49-F238E27FC236}">
                <a16:creationId xmlns:a16="http://schemas.microsoft.com/office/drawing/2014/main" id="{6B9A191F-9C4C-E441-B952-D504E35D3355}"/>
              </a:ext>
            </a:extLst>
          </p:cNvPr>
          <p:cNvSpPr/>
          <p:nvPr/>
        </p:nvSpPr>
        <p:spPr>
          <a:xfrm>
            <a:off x="140144" y="4914811"/>
            <a:ext cx="4347210" cy="1752600"/>
          </a:xfrm>
          <a:custGeom>
            <a:avLst/>
            <a:gdLst/>
            <a:ahLst/>
            <a:cxnLst/>
            <a:rect l="l" t="t" r="r" b="b"/>
            <a:pathLst>
              <a:path w="4347210" h="1752600">
                <a:moveTo>
                  <a:pt x="0" y="0"/>
                </a:moveTo>
                <a:lnTo>
                  <a:pt x="4346740" y="0"/>
                </a:lnTo>
                <a:lnTo>
                  <a:pt x="4346740" y="1752041"/>
                </a:lnTo>
                <a:lnTo>
                  <a:pt x="0" y="1752041"/>
                </a:lnTo>
                <a:lnTo>
                  <a:pt x="0" y="0"/>
                </a:lnTo>
                <a:close/>
              </a:path>
            </a:pathLst>
          </a:custGeom>
          <a:ln w="12700">
            <a:solidFill>
              <a:srgbClr val="505051"/>
            </a:solidFill>
          </a:ln>
        </p:spPr>
        <p:txBody>
          <a:bodyPr wrap="square" lIns="0" tIns="0" rIns="0" bIns="0" rtlCol="0"/>
          <a:lstStyle/>
          <a:p>
            <a:endParaRPr/>
          </a:p>
        </p:txBody>
      </p:sp>
      <p:pic>
        <p:nvPicPr>
          <p:cNvPr id="76" name="bg object 23">
            <a:extLst>
              <a:ext uri="{FF2B5EF4-FFF2-40B4-BE49-F238E27FC236}">
                <a16:creationId xmlns:a16="http://schemas.microsoft.com/office/drawing/2014/main" id="{8A73F9E2-E30A-4A40-96D2-70EA242DD60B}"/>
              </a:ext>
            </a:extLst>
          </p:cNvPr>
          <p:cNvPicPr/>
          <p:nvPr/>
        </p:nvPicPr>
        <p:blipFill>
          <a:blip r:embed="rId14" cstate="print"/>
          <a:stretch>
            <a:fillRect/>
          </a:stretch>
        </p:blipFill>
        <p:spPr>
          <a:xfrm>
            <a:off x="4567440" y="692035"/>
            <a:ext cx="1699082" cy="2039480"/>
          </a:xfrm>
          <a:prstGeom prst="rect">
            <a:avLst/>
          </a:prstGeom>
        </p:spPr>
      </p:pic>
      <p:pic>
        <p:nvPicPr>
          <p:cNvPr id="77" name="bg object 24">
            <a:extLst>
              <a:ext uri="{FF2B5EF4-FFF2-40B4-BE49-F238E27FC236}">
                <a16:creationId xmlns:a16="http://schemas.microsoft.com/office/drawing/2014/main" id="{B62992A5-F3CC-0144-9A14-A4F675B9C6D2}"/>
              </a:ext>
            </a:extLst>
          </p:cNvPr>
          <p:cNvPicPr/>
          <p:nvPr/>
        </p:nvPicPr>
        <p:blipFill>
          <a:blip r:embed="rId15" cstate="print"/>
          <a:stretch>
            <a:fillRect/>
          </a:stretch>
        </p:blipFill>
        <p:spPr>
          <a:xfrm>
            <a:off x="6322098" y="692035"/>
            <a:ext cx="1699069" cy="2039480"/>
          </a:xfrm>
          <a:prstGeom prst="rect">
            <a:avLst/>
          </a:prstGeom>
        </p:spPr>
      </p:pic>
      <p:sp>
        <p:nvSpPr>
          <p:cNvPr id="78" name="Rectangle 24">
            <a:extLst>
              <a:ext uri="{FF2B5EF4-FFF2-40B4-BE49-F238E27FC236}">
                <a16:creationId xmlns:a16="http://schemas.microsoft.com/office/drawing/2014/main" id="{7D1407F1-D1EA-6D4F-A231-12AF9F9C6BC0}"/>
              </a:ext>
            </a:extLst>
          </p:cNvPr>
          <p:cNvSpPr>
            <a:spLocks noChangeArrowheads="1"/>
          </p:cNvSpPr>
          <p:nvPr/>
        </p:nvSpPr>
        <p:spPr bwMode="auto">
          <a:xfrm>
            <a:off x="1681263" y="113675"/>
            <a:ext cx="38543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spcBef>
                <a:spcPct val="50000"/>
              </a:spcBef>
            </a:pPr>
            <a:r>
              <a:rPr lang="ja-JP" altLang="en-US" sz="1100" b="1">
                <a:solidFill>
                  <a:schemeClr val="bg1"/>
                </a:solidFill>
                <a:latin typeface="ＭＳ Ｐゴシック" charset="-128"/>
              </a:rPr>
              <a:t>玄関用収納</a:t>
            </a:r>
            <a:r>
              <a:rPr lang="en-US" altLang="ja-JP" sz="1100" b="1" dirty="0">
                <a:solidFill>
                  <a:schemeClr val="bg1"/>
                </a:solidFill>
                <a:latin typeface="ＭＳ Ｐゴシック" charset="-128"/>
              </a:rPr>
              <a:t> </a:t>
            </a:r>
            <a:r>
              <a:rPr lang="ja-JP" altLang="en-US" sz="1100" b="1">
                <a:solidFill>
                  <a:schemeClr val="bg1"/>
                </a:solidFill>
                <a:latin typeface="ＭＳ Ｐゴシック" charset="-128"/>
              </a:rPr>
              <a:t>コンポリア</a:t>
            </a:r>
            <a:endParaRPr lang="ja-JP" altLang="en-US" sz="1100" b="1" dirty="0">
              <a:solidFill>
                <a:schemeClr val="bg1"/>
              </a:solidFill>
              <a:latin typeface="ＭＳ Ｐゴシック" charset="-128"/>
            </a:endParaRPr>
          </a:p>
        </p:txBody>
      </p:sp>
      <p:sp>
        <p:nvSpPr>
          <p:cNvPr id="51" name="object 51"/>
          <p:cNvSpPr txBox="1"/>
          <p:nvPr/>
        </p:nvSpPr>
        <p:spPr>
          <a:xfrm>
            <a:off x="140143" y="4167195"/>
            <a:ext cx="4412069" cy="105157"/>
          </a:xfrm>
          <a:prstGeom prst="rect">
            <a:avLst/>
          </a:prstGeom>
          <a:noFill/>
        </p:spPr>
        <p:txBody>
          <a:bodyPr vert="horz" wrap="square" lIns="0" tIns="12700" rIns="0" bIns="0" rtlCol="0">
            <a:spAutoFit/>
          </a:bodyPr>
          <a:lstStyle/>
          <a:p>
            <a:r>
              <a:rPr lang="en-US" altLang="ja-JP" sz="590" kern="500" spc="-50" dirty="0">
                <a:solidFill>
                  <a:schemeClr val="tx1"/>
                </a:solidFill>
                <a:latin typeface="MS PGothic" panose="020B0600070205080204" pitchFamily="34" charset="-128"/>
                <a:ea typeface="MS PGothic" panose="020B0600070205080204" pitchFamily="34" charset="-128"/>
              </a:rPr>
              <a:t>※1 </a:t>
            </a:r>
            <a:r>
              <a:rPr lang="ja-JP" altLang="en-US" sz="590" kern="500" spc="-50" dirty="0">
                <a:solidFill>
                  <a:schemeClr val="tx1"/>
                </a:solidFill>
                <a:latin typeface="MS PGothic" panose="020B0600070205080204" pitchFamily="34" charset="-128"/>
                <a:ea typeface="MS PGothic" panose="020B0600070205080204" pitchFamily="34" charset="-128"/>
              </a:rPr>
              <a:t>写真は耐震ロック</a:t>
            </a:r>
            <a:r>
              <a:rPr lang="en-US" altLang="ja-JP" sz="590" kern="500" spc="-50" dirty="0">
                <a:solidFill>
                  <a:schemeClr val="tx1"/>
                </a:solidFill>
                <a:latin typeface="MS PGothic" panose="020B0600070205080204" pitchFamily="34" charset="-128"/>
                <a:ea typeface="MS PGothic" panose="020B0600070205080204" pitchFamily="34" charset="-128"/>
              </a:rPr>
              <a:t>(</a:t>
            </a:r>
            <a:r>
              <a:rPr lang="ja-JP" altLang="en-US" sz="590" kern="500" spc="-50" dirty="0">
                <a:solidFill>
                  <a:schemeClr val="tx1"/>
                </a:solidFill>
                <a:latin typeface="MS PGothic" panose="020B0600070205080204" pitchFamily="34" charset="-128"/>
                <a:ea typeface="MS PGothic" panose="020B0600070205080204" pitchFamily="34" charset="-128"/>
              </a:rPr>
              <a:t>オプション）、マグネット対応パネル</a:t>
            </a:r>
            <a:r>
              <a:rPr lang="en-US" altLang="ja-JP" sz="590" kern="500" spc="-50" dirty="0">
                <a:solidFill>
                  <a:schemeClr val="tx1"/>
                </a:solidFill>
                <a:latin typeface="MS PGothic" panose="020B0600070205080204" pitchFamily="34" charset="-128"/>
                <a:ea typeface="MS PGothic" panose="020B0600070205080204" pitchFamily="34" charset="-128"/>
              </a:rPr>
              <a:t>(</a:t>
            </a:r>
            <a:r>
              <a:rPr lang="ja-JP" altLang="en-US" sz="590" kern="500" spc="-50" dirty="0">
                <a:solidFill>
                  <a:schemeClr val="tx1"/>
                </a:solidFill>
                <a:latin typeface="MS PGothic" panose="020B0600070205080204" pitchFamily="34" charset="-128"/>
                <a:ea typeface="MS PGothic" panose="020B0600070205080204" pitchFamily="34" charset="-128"/>
              </a:rPr>
              <a:t>オプション）、バスケット</a:t>
            </a:r>
            <a:r>
              <a:rPr lang="en-US" altLang="ja-JP" sz="590" kern="500" spc="-50" dirty="0">
                <a:solidFill>
                  <a:schemeClr val="tx1"/>
                </a:solidFill>
                <a:latin typeface="MS PGothic" panose="020B0600070205080204" pitchFamily="34" charset="-128"/>
                <a:ea typeface="MS PGothic" panose="020B0600070205080204" pitchFamily="34" charset="-128"/>
              </a:rPr>
              <a:t>(</a:t>
            </a:r>
            <a:r>
              <a:rPr lang="ja-JP" altLang="en-US" sz="590" kern="500" spc="-50" dirty="0">
                <a:solidFill>
                  <a:schemeClr val="tx1"/>
                </a:solidFill>
                <a:latin typeface="MS PGothic" panose="020B0600070205080204" pitchFamily="34" charset="-128"/>
                <a:ea typeface="MS PGothic" panose="020B0600070205080204" pitchFamily="34" charset="-128"/>
              </a:rPr>
              <a:t>オプション）が付いています。セットプランの価格には含まれておりません。</a:t>
            </a:r>
          </a:p>
        </p:txBody>
      </p:sp>
      <p:sp>
        <p:nvSpPr>
          <p:cNvPr id="80" name="object 49">
            <a:extLst>
              <a:ext uri="{FF2B5EF4-FFF2-40B4-BE49-F238E27FC236}">
                <a16:creationId xmlns:a16="http://schemas.microsoft.com/office/drawing/2014/main" id="{80B736EE-D31F-4349-A58A-F88BFDCA21E7}"/>
              </a:ext>
            </a:extLst>
          </p:cNvPr>
          <p:cNvSpPr txBox="1"/>
          <p:nvPr/>
        </p:nvSpPr>
        <p:spPr>
          <a:xfrm>
            <a:off x="1188344" y="6333008"/>
            <a:ext cx="859522" cy="205184"/>
          </a:xfrm>
          <a:prstGeom prst="rect">
            <a:avLst/>
          </a:prstGeom>
        </p:spPr>
        <p:txBody>
          <a:bodyPr vert="horz" wrap="square" lIns="0" tIns="25400" rIns="0" bIns="0" rtlCol="0">
            <a:spAutoFit/>
          </a:bodyPr>
          <a:lstStyle/>
          <a:p>
            <a:pPr>
              <a:lnSpc>
                <a:spcPct val="100000"/>
              </a:lnSpc>
              <a:spcBef>
                <a:spcPts val="200"/>
              </a:spcBef>
            </a:pPr>
            <a:r>
              <a:rPr lang="ja-JP" altLang="en-US" sz="500" spc="75">
                <a:solidFill>
                  <a:srgbClr val="231F20"/>
                </a:solidFill>
                <a:latin typeface="MS PGothic" panose="020B0600070205080204" pitchFamily="34" charset="-128"/>
                <a:ea typeface="MS PGothic" panose="020B0600070205080204" pitchFamily="34" charset="-128"/>
                <a:cs typeface="Kozuka Gothic Pr6N R"/>
              </a:rPr>
              <a:t>プラン</a:t>
            </a:r>
            <a:endParaRPr lang="en-US" altLang="ja-JP" sz="500" spc="75" dirty="0">
              <a:solidFill>
                <a:srgbClr val="231F20"/>
              </a:solidFill>
              <a:latin typeface="MS PGothic" panose="020B0600070205080204" pitchFamily="34" charset="-128"/>
              <a:ea typeface="MS PGothic" panose="020B0600070205080204" pitchFamily="34" charset="-128"/>
              <a:cs typeface="Kozuka Gothic Pr6N R"/>
            </a:endParaRPr>
          </a:p>
          <a:p>
            <a:pPr>
              <a:lnSpc>
                <a:spcPct val="100000"/>
              </a:lnSpc>
              <a:spcBef>
                <a:spcPts val="200"/>
              </a:spcBef>
            </a:pPr>
            <a:r>
              <a:rPr lang="ja-JP" altLang="en-US" sz="500" spc="75">
                <a:solidFill>
                  <a:srgbClr val="231F20"/>
                </a:solidFill>
                <a:latin typeface="MS PGothic" panose="020B0600070205080204" pitchFamily="34" charset="-128"/>
                <a:ea typeface="MS PGothic" panose="020B0600070205080204" pitchFamily="34" charset="-128"/>
                <a:cs typeface="Kozuka Gothic Pr6N R"/>
              </a:rPr>
              <a:t>合計価格</a:t>
            </a:r>
            <a:endParaRPr sz="500" dirty="0">
              <a:latin typeface="MS PGothic" panose="020B0600070205080204" pitchFamily="34" charset="-128"/>
              <a:ea typeface="MS PGothic" panose="020B0600070205080204" pitchFamily="34" charset="-128"/>
              <a:cs typeface="A-OTF Gothic BBB Pro"/>
            </a:endParaRPr>
          </a:p>
        </p:txBody>
      </p:sp>
      <p:sp>
        <p:nvSpPr>
          <p:cNvPr id="85" name="Rectangle 24">
            <a:extLst>
              <a:ext uri="{FF2B5EF4-FFF2-40B4-BE49-F238E27FC236}">
                <a16:creationId xmlns:a16="http://schemas.microsoft.com/office/drawing/2014/main" id="{914B07C0-3873-1540-B575-5E4033AE198D}"/>
              </a:ext>
            </a:extLst>
          </p:cNvPr>
          <p:cNvSpPr>
            <a:spLocks/>
          </p:cNvSpPr>
          <p:nvPr/>
        </p:nvSpPr>
        <p:spPr bwMode="auto">
          <a:xfrm>
            <a:off x="136156" y="4339036"/>
            <a:ext cx="4344502" cy="531660"/>
          </a:xfrm>
          <a:prstGeom prst="rect">
            <a:avLst/>
          </a:prstGeom>
          <a:solidFill>
            <a:srgbClr val="FFECC5"/>
          </a:solidFill>
          <a:ln w="6350">
            <a:solidFill>
              <a:srgbClr val="FFCC66"/>
            </a:solidFill>
            <a:miter lim="800000"/>
            <a:headEnd/>
            <a:tailEnd/>
          </a:ln>
          <a:effectLst/>
        </p:spPr>
        <p:txBody>
          <a:bodyPr wrap="none" anchor="ctr"/>
          <a:lstStyle/>
          <a:p>
            <a:endParaRPr lang="ja-JP" altLang="en-US">
              <a:latin typeface="+mj-ea"/>
              <a:ea typeface="+mj-ea"/>
            </a:endParaRPr>
          </a:p>
        </p:txBody>
      </p:sp>
      <p:sp>
        <p:nvSpPr>
          <p:cNvPr id="81" name="Rectangle 125">
            <a:extLst>
              <a:ext uri="{FF2B5EF4-FFF2-40B4-BE49-F238E27FC236}">
                <a16:creationId xmlns:a16="http://schemas.microsoft.com/office/drawing/2014/main" id="{9878FE89-8F4D-B44C-9003-B9A757AAAC2C}"/>
              </a:ext>
            </a:extLst>
          </p:cNvPr>
          <p:cNvSpPr>
            <a:spLocks noChangeArrowheads="1"/>
          </p:cNvSpPr>
          <p:nvPr/>
        </p:nvSpPr>
        <p:spPr bwMode="auto">
          <a:xfrm>
            <a:off x="234637" y="4370743"/>
            <a:ext cx="4343770" cy="153888"/>
          </a:xfrm>
          <a:prstGeom prst="rect">
            <a:avLst/>
          </a:prstGeom>
          <a:noFill/>
          <a:ln>
            <a:noFill/>
          </a:ln>
          <a:effectLst/>
          <a:extLst>
            <a:ext uri="{909E8E84-426E-40DD-AFC4-6F175D3DCCD1}">
              <a14:hiddenFill xmlns:a14="http://schemas.microsoft.com/office/drawing/2010/main">
                <a:solidFill>
                  <a:srgbClr val="969696"/>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l">
              <a:spcBef>
                <a:spcPct val="50000"/>
              </a:spcBef>
            </a:pPr>
            <a:r>
              <a:rPr lang="ja-JP" altLang="en-US" sz="1000" b="1">
                <a:solidFill>
                  <a:srgbClr val="000000"/>
                </a:solidFill>
                <a:latin typeface="ＭＳ Ｐゴシック" panose="020B0600070205080204" pitchFamily="50" charset="-128"/>
                <a:ea typeface="ＭＳ Ｐゴシック" panose="020B0600070205080204" pitchFamily="50" charset="-128"/>
              </a:rPr>
              <a:t>靴以外の大きな物は土間に置き、しまいやすく取り出しやすく収納。</a:t>
            </a:r>
            <a:endParaRPr lang="ja-JP" altLang="en-US" sz="1000" b="1" dirty="0">
              <a:solidFill>
                <a:srgbClr val="000000"/>
              </a:solidFill>
              <a:latin typeface="ＭＳ Ｐゴシック" panose="020B0600070205080204" pitchFamily="50" charset="-128"/>
              <a:ea typeface="ＭＳ Ｐゴシック" panose="020B0600070205080204" pitchFamily="50" charset="-128"/>
            </a:endParaRPr>
          </a:p>
        </p:txBody>
      </p:sp>
      <p:sp>
        <p:nvSpPr>
          <p:cNvPr id="87" name="Rectangle 126">
            <a:extLst>
              <a:ext uri="{FF2B5EF4-FFF2-40B4-BE49-F238E27FC236}">
                <a16:creationId xmlns:a16="http://schemas.microsoft.com/office/drawing/2014/main" id="{F1A56A8A-7E0C-8C48-B5EB-3A3FE0CBA5BF}"/>
              </a:ext>
            </a:extLst>
          </p:cNvPr>
          <p:cNvSpPr>
            <a:spLocks noChangeArrowheads="1"/>
          </p:cNvSpPr>
          <p:nvPr/>
        </p:nvSpPr>
        <p:spPr bwMode="auto">
          <a:xfrm>
            <a:off x="243508" y="4572066"/>
            <a:ext cx="3777404" cy="246221"/>
          </a:xfrm>
          <a:prstGeom prst="rect">
            <a:avLst/>
          </a:prstGeom>
          <a:noFill/>
          <a:ln>
            <a:noFill/>
          </a:ln>
          <a:effectLst/>
          <a:extLst>
            <a:ext uri="{909E8E84-426E-40DD-AFC4-6F175D3DCCD1}">
              <a14:hiddenFill xmlns:a14="http://schemas.microsoft.com/office/drawing/2010/main">
                <a:solidFill>
                  <a:srgbClr val="969696"/>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ja-JP" altLang="en-US" sz="800">
                <a:latin typeface="MS PGothic" panose="020B0600070205080204" pitchFamily="34" charset="-128"/>
                <a:ea typeface="MS PGothic" panose="020B0600070205080204" pitchFamily="34" charset="-128"/>
              </a:rPr>
              <a:t>大容量の靴収納スペースに加えて、ふだん使いの物も玄関収納に。</a:t>
            </a:r>
          </a:p>
          <a:p>
            <a:r>
              <a:rPr lang="ja-JP" altLang="en-US" sz="800">
                <a:latin typeface="MS PGothic" panose="020B0600070205080204" pitchFamily="34" charset="-128"/>
                <a:ea typeface="MS PGothic" panose="020B0600070205080204" pitchFamily="34" charset="-128"/>
              </a:rPr>
              <a:t>土間置きだから、かさばる物もスムーズに出し入れできます。</a:t>
            </a:r>
            <a:endParaRPr lang="en-US" altLang="ja-JP" sz="800" dirty="0">
              <a:latin typeface="MS PGothic" panose="020B0600070205080204" pitchFamily="34" charset="-128"/>
              <a:ea typeface="MS PGothic" panose="020B0600070205080204" pitchFamily="34" charset="-128"/>
            </a:endParaRPr>
          </a:p>
        </p:txBody>
      </p:sp>
      <p:sp>
        <p:nvSpPr>
          <p:cNvPr id="90" name="正方形/長方形 89">
            <a:extLst>
              <a:ext uri="{FF2B5EF4-FFF2-40B4-BE49-F238E27FC236}">
                <a16:creationId xmlns:a16="http://schemas.microsoft.com/office/drawing/2014/main" id="{46876EA8-4A13-2949-8B88-82573E0CD42D}"/>
              </a:ext>
            </a:extLst>
          </p:cNvPr>
          <p:cNvSpPr/>
          <p:nvPr/>
        </p:nvSpPr>
        <p:spPr>
          <a:xfrm>
            <a:off x="8024939" y="2570865"/>
            <a:ext cx="325730" cy="184666"/>
          </a:xfrm>
          <a:prstGeom prst="rect">
            <a:avLst/>
          </a:prstGeom>
        </p:spPr>
        <p:txBody>
          <a:bodyPr wrap="none">
            <a:spAutoFit/>
          </a:bodyPr>
          <a:lstStyle/>
          <a:p>
            <a:r>
              <a:rPr lang="en-US" altLang="ja-JP" sz="600" kern="500" dirty="0">
                <a:solidFill>
                  <a:schemeClr val="tx1"/>
                </a:solidFill>
              </a:rPr>
              <a:t>※1 </a:t>
            </a:r>
            <a:endParaRPr lang="ja-JP" altLang="en-US" sz="600"/>
          </a:p>
        </p:txBody>
      </p:sp>
      <p:sp>
        <p:nvSpPr>
          <p:cNvPr id="91" name="object 51">
            <a:extLst>
              <a:ext uri="{FF2B5EF4-FFF2-40B4-BE49-F238E27FC236}">
                <a16:creationId xmlns:a16="http://schemas.microsoft.com/office/drawing/2014/main" id="{58AA3089-27E0-7843-B635-0D52F4944801}"/>
              </a:ext>
            </a:extLst>
          </p:cNvPr>
          <p:cNvSpPr txBox="1"/>
          <p:nvPr/>
        </p:nvSpPr>
        <p:spPr>
          <a:xfrm>
            <a:off x="8697244" y="5161152"/>
            <a:ext cx="857898" cy="166712"/>
          </a:xfrm>
          <a:prstGeom prst="rect">
            <a:avLst/>
          </a:prstGeom>
          <a:noFill/>
        </p:spPr>
        <p:txBody>
          <a:bodyPr vert="horz" wrap="square" lIns="0" tIns="12700" rIns="0" bIns="0" rtlCol="0">
            <a:spAutoFit/>
          </a:bodyPr>
          <a:lstStyle/>
          <a:p>
            <a:r>
              <a:rPr lang="en-US" altLang="ja-JP" sz="500" kern="500" spc="-30" dirty="0">
                <a:solidFill>
                  <a:schemeClr val="tx1"/>
                </a:solidFill>
                <a:latin typeface="MS PGothic" panose="020B0600070205080204" pitchFamily="34" charset="-128"/>
                <a:ea typeface="MS PGothic" panose="020B0600070205080204" pitchFamily="34" charset="-128"/>
              </a:rPr>
              <a:t>※</a:t>
            </a:r>
            <a:r>
              <a:rPr lang="ja-JP" altLang="en-US" sz="500" kern="500" spc="-30">
                <a:solidFill>
                  <a:schemeClr val="tx1"/>
                </a:solidFill>
                <a:latin typeface="MS PGothic" panose="020B0600070205080204" pitchFamily="34" charset="-128"/>
                <a:ea typeface="MS PGothic" panose="020B0600070205080204" pitchFamily="34" charset="-128"/>
              </a:rPr>
              <a:t>写真のマグネット吸着品は商品ではありません。</a:t>
            </a:r>
          </a:p>
        </p:txBody>
      </p:sp>
      <p:sp>
        <p:nvSpPr>
          <p:cNvPr id="84" name="object 175">
            <a:extLst>
              <a:ext uri="{FF2B5EF4-FFF2-40B4-BE49-F238E27FC236}">
                <a16:creationId xmlns:a16="http://schemas.microsoft.com/office/drawing/2014/main" id="{6AE68BDC-0341-1A43-B0E1-4D9C150FACF4}"/>
              </a:ext>
            </a:extLst>
          </p:cNvPr>
          <p:cNvSpPr txBox="1"/>
          <p:nvPr/>
        </p:nvSpPr>
        <p:spPr>
          <a:xfrm>
            <a:off x="4744058" y="4348173"/>
            <a:ext cx="838216" cy="154529"/>
          </a:xfrm>
          <a:prstGeom prst="rect">
            <a:avLst/>
          </a:prstGeom>
        </p:spPr>
        <p:txBody>
          <a:bodyPr vert="horz" wrap="square" lIns="0" tIns="51435" rIns="0" bIns="0" rtlCol="0">
            <a:spAutoFit/>
          </a:bodyPr>
          <a:lstStyle/>
          <a:p>
            <a:pPr>
              <a:lnSpc>
                <a:spcPts val="835"/>
              </a:lnSpc>
              <a:spcBef>
                <a:spcPts val="275"/>
              </a:spcBef>
            </a:pPr>
            <a:r>
              <a:rPr lang="ja-JP" altLang="en-US" sz="700" dirty="0">
                <a:solidFill>
                  <a:srgbClr val="231F20"/>
                </a:solidFill>
                <a:latin typeface="+mj-ea"/>
                <a:cs typeface="Kozuka Gothic Pr6N R"/>
              </a:rPr>
              <a:t>扉裏 スリッパ</a:t>
            </a:r>
            <a:r>
              <a:rPr lang="ja-JP" altLang="en-US" sz="700" dirty="0">
                <a:solidFill>
                  <a:srgbClr val="231F20"/>
                </a:solidFill>
                <a:latin typeface="MS PGothic Regular"/>
                <a:cs typeface="A-OTF Gothic BBB Pro"/>
              </a:rPr>
              <a:t>収納</a:t>
            </a:r>
            <a:endParaRPr lang="ja-JP" altLang="en-US" sz="700" dirty="0">
              <a:latin typeface="MS PGothic Regular"/>
              <a:cs typeface="A-OTF Gothic BBB Pro"/>
            </a:endParaRPr>
          </a:p>
        </p:txBody>
      </p:sp>
      <p:sp>
        <p:nvSpPr>
          <p:cNvPr id="89" name="object 175">
            <a:extLst>
              <a:ext uri="{FF2B5EF4-FFF2-40B4-BE49-F238E27FC236}">
                <a16:creationId xmlns:a16="http://schemas.microsoft.com/office/drawing/2014/main" id="{CEE739F4-5907-C64B-9ED9-9B0CB96E14C0}"/>
              </a:ext>
            </a:extLst>
          </p:cNvPr>
          <p:cNvSpPr txBox="1"/>
          <p:nvPr/>
        </p:nvSpPr>
        <p:spPr>
          <a:xfrm>
            <a:off x="5739066" y="4348173"/>
            <a:ext cx="890334" cy="154529"/>
          </a:xfrm>
          <a:prstGeom prst="rect">
            <a:avLst/>
          </a:prstGeom>
        </p:spPr>
        <p:txBody>
          <a:bodyPr vert="horz" wrap="square" lIns="0" tIns="51435" rIns="0" bIns="0" rtlCol="0">
            <a:spAutoFit/>
          </a:bodyPr>
          <a:lstStyle/>
          <a:p>
            <a:pPr>
              <a:lnSpc>
                <a:spcPts val="835"/>
              </a:lnSpc>
              <a:spcBef>
                <a:spcPts val="275"/>
              </a:spcBef>
            </a:pPr>
            <a:r>
              <a:rPr lang="ja-JP" altLang="en-US" sz="700" spc="50" dirty="0">
                <a:solidFill>
                  <a:srgbClr val="231F20"/>
                </a:solidFill>
                <a:latin typeface="+mn-ea"/>
                <a:cs typeface="Kozuka Gothic Pr6N R"/>
              </a:rPr>
              <a:t>扉裏 傘</a:t>
            </a:r>
            <a:r>
              <a:rPr lang="ja-JP" altLang="en-US" sz="700" spc="35" dirty="0">
                <a:solidFill>
                  <a:srgbClr val="231F20"/>
                </a:solidFill>
                <a:latin typeface="MS PGothic Regular"/>
                <a:cs typeface="A-OTF Gothic BBB Pro"/>
              </a:rPr>
              <a:t>収納</a:t>
            </a:r>
            <a:endParaRPr lang="ja-JP" altLang="en-US" sz="700" dirty="0">
              <a:latin typeface="MS PGothic Regular"/>
              <a:cs typeface="A-OTF Gothic BBB Pro"/>
            </a:endParaRPr>
          </a:p>
        </p:txBody>
      </p:sp>
      <p:sp>
        <p:nvSpPr>
          <p:cNvPr id="94" name="object 175">
            <a:extLst>
              <a:ext uri="{FF2B5EF4-FFF2-40B4-BE49-F238E27FC236}">
                <a16:creationId xmlns:a16="http://schemas.microsoft.com/office/drawing/2014/main" id="{7891A7D5-C092-5347-BCD1-8E58ADCB3EA9}"/>
              </a:ext>
            </a:extLst>
          </p:cNvPr>
          <p:cNvSpPr txBox="1"/>
          <p:nvPr/>
        </p:nvSpPr>
        <p:spPr>
          <a:xfrm>
            <a:off x="6705600" y="4348173"/>
            <a:ext cx="858534" cy="159659"/>
          </a:xfrm>
          <a:prstGeom prst="rect">
            <a:avLst/>
          </a:prstGeom>
        </p:spPr>
        <p:txBody>
          <a:bodyPr vert="horz" wrap="square" lIns="0" tIns="51435" rIns="0" bIns="0" rtlCol="0">
            <a:spAutoFit/>
          </a:bodyPr>
          <a:lstStyle/>
          <a:p>
            <a:pPr marR="0" lvl="0" indent="0" defTabSz="914400" eaLnBrk="1" fontAlgn="auto" latinLnBrk="0" hangingPunct="1">
              <a:lnSpc>
                <a:spcPct val="100000"/>
              </a:lnSpc>
              <a:spcBef>
                <a:spcPts val="0"/>
              </a:spcBef>
              <a:spcAft>
                <a:spcPts val="0"/>
              </a:spcAft>
              <a:buClrTx/>
              <a:buSzTx/>
              <a:buFontTx/>
              <a:buNone/>
              <a:tabLst/>
              <a:defRPr/>
            </a:pPr>
            <a:r>
              <a:rPr lang="ja-JP" altLang="en-US" sz="700" dirty="0">
                <a:solidFill>
                  <a:srgbClr val="231F20"/>
                </a:solidFill>
                <a:latin typeface="+mn-ea"/>
                <a:cs typeface="Kozuka Gothic Pr6N R"/>
              </a:rPr>
              <a:t>扉裏 バスケット</a:t>
            </a:r>
            <a:endParaRPr lang="ja-JP" altLang="en-US" sz="700" dirty="0">
              <a:latin typeface="+mn-ea"/>
              <a:cs typeface="Kozuka Gothic Pr6N R"/>
            </a:endParaRPr>
          </a:p>
        </p:txBody>
      </p:sp>
      <p:sp>
        <p:nvSpPr>
          <p:cNvPr id="96" name="object 175">
            <a:extLst>
              <a:ext uri="{FF2B5EF4-FFF2-40B4-BE49-F238E27FC236}">
                <a16:creationId xmlns:a16="http://schemas.microsoft.com/office/drawing/2014/main" id="{D6BFAC82-17CA-E544-933E-8D5938B58E2A}"/>
              </a:ext>
            </a:extLst>
          </p:cNvPr>
          <p:cNvSpPr txBox="1"/>
          <p:nvPr/>
        </p:nvSpPr>
        <p:spPr>
          <a:xfrm>
            <a:off x="7696200" y="4348173"/>
            <a:ext cx="942450" cy="159659"/>
          </a:xfrm>
          <a:prstGeom prst="rect">
            <a:avLst/>
          </a:prstGeom>
        </p:spPr>
        <p:txBody>
          <a:bodyPr vert="horz" wrap="square" lIns="0" tIns="51435" rIns="0" bIns="0" rtlCol="0">
            <a:spAutoFit/>
          </a:bodyPr>
          <a:lstStyle/>
          <a:p>
            <a:pPr>
              <a:defRPr/>
            </a:pPr>
            <a:r>
              <a:rPr lang="ja-JP" altLang="en-US" sz="700" dirty="0">
                <a:solidFill>
                  <a:srgbClr val="231F20"/>
                </a:solidFill>
                <a:latin typeface="Kozuka Gothic Pr6N R"/>
                <a:cs typeface="Kozuka Gothic Pr6N R"/>
              </a:rPr>
              <a:t>扉裏 フック</a:t>
            </a:r>
            <a:endParaRPr lang="ja-JP" altLang="en-US" sz="700" dirty="0">
              <a:latin typeface="Kozuka Gothic Pr6N R"/>
              <a:cs typeface="Kozuka Gothic Pr6N R"/>
            </a:endParaRPr>
          </a:p>
        </p:txBody>
      </p:sp>
      <p:sp>
        <p:nvSpPr>
          <p:cNvPr id="97" name="object 175">
            <a:extLst>
              <a:ext uri="{FF2B5EF4-FFF2-40B4-BE49-F238E27FC236}">
                <a16:creationId xmlns:a16="http://schemas.microsoft.com/office/drawing/2014/main" id="{828342D0-BDB7-F448-9544-307ED8CBA3BB}"/>
              </a:ext>
            </a:extLst>
          </p:cNvPr>
          <p:cNvSpPr txBox="1"/>
          <p:nvPr/>
        </p:nvSpPr>
        <p:spPr>
          <a:xfrm>
            <a:off x="8656320" y="4348173"/>
            <a:ext cx="1154169" cy="159659"/>
          </a:xfrm>
          <a:prstGeom prst="rect">
            <a:avLst/>
          </a:prstGeom>
        </p:spPr>
        <p:txBody>
          <a:bodyPr vert="horz" wrap="square" lIns="0" tIns="51435" rIns="0" bIns="0" rtlCol="0">
            <a:spAutoFit/>
          </a:bodyPr>
          <a:lstStyle/>
          <a:p>
            <a:pPr>
              <a:lnSpc>
                <a:spcPct val="100000"/>
              </a:lnSpc>
            </a:pPr>
            <a:r>
              <a:rPr lang="ja-JP" altLang="en-US" sz="700" spc="50" dirty="0">
                <a:solidFill>
                  <a:srgbClr val="231F20"/>
                </a:solidFill>
                <a:latin typeface="+mj-ea"/>
                <a:ea typeface="+mj-ea"/>
                <a:cs typeface="Kozuka Gothic Pr6N R"/>
              </a:rPr>
              <a:t>扉裏 マグネット対応パネル</a:t>
            </a:r>
            <a:endParaRPr lang="ja-JP" altLang="en-US" sz="550" dirty="0">
              <a:latin typeface="MS PGothic" panose="020B0600070205080204" pitchFamily="34" charset="-128"/>
              <a:ea typeface="MS PGothic" panose="020B0600070205080204" pitchFamily="34" charset="-128"/>
              <a:cs typeface="Kozuka Gothic Pr6N R"/>
            </a:endParaRPr>
          </a:p>
        </p:txBody>
      </p:sp>
      <p:sp>
        <p:nvSpPr>
          <p:cNvPr id="103" name="object 175">
            <a:extLst>
              <a:ext uri="{FF2B5EF4-FFF2-40B4-BE49-F238E27FC236}">
                <a16:creationId xmlns:a16="http://schemas.microsoft.com/office/drawing/2014/main" id="{A0C66D19-79A7-5540-8582-B7E9CCD34E5F}"/>
              </a:ext>
            </a:extLst>
          </p:cNvPr>
          <p:cNvSpPr txBox="1"/>
          <p:nvPr/>
        </p:nvSpPr>
        <p:spPr>
          <a:xfrm>
            <a:off x="5777342" y="5378257"/>
            <a:ext cx="981112" cy="159659"/>
          </a:xfrm>
          <a:prstGeom prst="rect">
            <a:avLst/>
          </a:prstGeom>
        </p:spPr>
        <p:txBody>
          <a:bodyPr vert="horz" wrap="square" lIns="0" tIns="51435" rIns="0" bIns="0" rtlCol="0">
            <a:spAutoFit/>
          </a:bodyPr>
          <a:lstStyle/>
          <a:p>
            <a:pPr algn="l">
              <a:lnSpc>
                <a:spcPct val="100000"/>
              </a:lnSpc>
            </a:pPr>
            <a:r>
              <a:rPr lang="ja-JP" altLang="en-US" sz="700" dirty="0">
                <a:solidFill>
                  <a:srgbClr val="231F20"/>
                </a:solidFill>
                <a:latin typeface="+mn-ea"/>
                <a:cs typeface="Kozuka Gothic Pr6N R"/>
              </a:rPr>
              <a:t>耐震ロック</a:t>
            </a:r>
            <a:endParaRPr lang="ja-JP" altLang="en-US" sz="700" dirty="0">
              <a:latin typeface="+mn-ea"/>
              <a:cs typeface="Kozuka Gothic Pr6N R"/>
            </a:endParaRPr>
          </a:p>
        </p:txBody>
      </p:sp>
      <p:sp>
        <p:nvSpPr>
          <p:cNvPr id="105" name="object 175">
            <a:extLst>
              <a:ext uri="{FF2B5EF4-FFF2-40B4-BE49-F238E27FC236}">
                <a16:creationId xmlns:a16="http://schemas.microsoft.com/office/drawing/2014/main" id="{964D4851-5590-C74A-AC4F-D8CF9390AA0E}"/>
              </a:ext>
            </a:extLst>
          </p:cNvPr>
          <p:cNvSpPr txBox="1"/>
          <p:nvPr/>
        </p:nvSpPr>
        <p:spPr>
          <a:xfrm>
            <a:off x="8656320" y="5378257"/>
            <a:ext cx="942450" cy="159659"/>
          </a:xfrm>
          <a:prstGeom prst="rect">
            <a:avLst/>
          </a:prstGeom>
        </p:spPr>
        <p:txBody>
          <a:bodyPr vert="horz" wrap="square" lIns="0" tIns="51435" rIns="0" bIns="0" rtlCol="0">
            <a:spAutoFit/>
          </a:bodyPr>
          <a:lstStyle/>
          <a:p>
            <a:pPr>
              <a:defRPr/>
            </a:pPr>
            <a:r>
              <a:rPr lang="ja-JP" altLang="en-US" sz="700" dirty="0">
                <a:solidFill>
                  <a:srgbClr val="231F20"/>
                </a:solidFill>
                <a:latin typeface="Kozuka Gothic Pr6N R"/>
                <a:cs typeface="Kozuka Gothic Pr6N R"/>
              </a:rPr>
              <a:t>ハンギングバー</a:t>
            </a:r>
            <a:endParaRPr lang="en-US" altLang="ja-JP" sz="700" dirty="0">
              <a:solidFill>
                <a:srgbClr val="231F20"/>
              </a:solidFill>
              <a:latin typeface="Kozuka Gothic Pr6N R"/>
              <a:cs typeface="Kozuka Gothic Pr6N R"/>
            </a:endParaRPr>
          </a:p>
        </p:txBody>
      </p:sp>
      <p:sp>
        <p:nvSpPr>
          <p:cNvPr id="106" name="object 175">
            <a:extLst>
              <a:ext uri="{FF2B5EF4-FFF2-40B4-BE49-F238E27FC236}">
                <a16:creationId xmlns:a16="http://schemas.microsoft.com/office/drawing/2014/main" id="{C5FB2313-6548-B742-A7AE-6C8EC584CB67}"/>
              </a:ext>
            </a:extLst>
          </p:cNvPr>
          <p:cNvSpPr txBox="1"/>
          <p:nvPr/>
        </p:nvSpPr>
        <p:spPr>
          <a:xfrm>
            <a:off x="8667332" y="6041984"/>
            <a:ext cx="850048" cy="208390"/>
          </a:xfrm>
          <a:prstGeom prst="rect">
            <a:avLst/>
          </a:prstGeom>
        </p:spPr>
        <p:txBody>
          <a:bodyPr vert="horz" wrap="square" lIns="0" tIns="51435" rIns="0" bIns="0" rtlCol="0">
            <a:spAutoFit/>
          </a:bodyPr>
          <a:lstStyle/>
          <a:p>
            <a:pPr algn="ctr">
              <a:lnSpc>
                <a:spcPts val="520"/>
              </a:lnSpc>
            </a:pPr>
            <a:r>
              <a:rPr lang="ja-JP" altLang="en-US" sz="600" spc="-10" dirty="0">
                <a:solidFill>
                  <a:srgbClr val="231F20"/>
                </a:solidFill>
                <a:latin typeface="MS PGothic" panose="020B0600070205080204" pitchFamily="34" charset="-128"/>
                <a:ea typeface="MS PGothic" panose="020B0600070205080204" pitchFamily="34" charset="-128"/>
                <a:cs typeface="Kozuka Gothic Pr6N R"/>
              </a:rPr>
              <a:t>耐荷重 ： </a:t>
            </a:r>
            <a:r>
              <a:rPr lang="en-US" altLang="ja-JP" sz="600" spc="-10" dirty="0">
                <a:solidFill>
                  <a:srgbClr val="231F20"/>
                </a:solidFill>
                <a:latin typeface="MS PGothic" panose="020B0600070205080204" pitchFamily="34" charset="-128"/>
                <a:ea typeface="MS PGothic" panose="020B0600070205080204" pitchFamily="34" charset="-128"/>
                <a:cs typeface="Kozuka Gothic Pr6N R"/>
              </a:rPr>
              <a:t>10</a:t>
            </a:r>
            <a:r>
              <a:rPr lang="en" altLang="ja-JP" sz="600" spc="-10" dirty="0">
                <a:solidFill>
                  <a:srgbClr val="231F20"/>
                </a:solidFill>
                <a:latin typeface="MS PGothic" panose="020B0600070205080204" pitchFamily="34" charset="-128"/>
                <a:ea typeface="MS PGothic" panose="020B0600070205080204" pitchFamily="34" charset="-128"/>
                <a:cs typeface="Kozuka Gothic Pr6N R"/>
              </a:rPr>
              <a:t>kg</a:t>
            </a:r>
          </a:p>
          <a:p>
            <a:pPr algn="ctr">
              <a:lnSpc>
                <a:spcPct val="100000"/>
              </a:lnSpc>
            </a:pPr>
            <a:r>
              <a:rPr lang="ja-JP" altLang="en-US" sz="600" spc="0" dirty="0">
                <a:solidFill>
                  <a:srgbClr val="231F20"/>
                </a:solidFill>
                <a:latin typeface="MS PGothic" panose="020B0600070205080204" pitchFamily="34" charset="-128"/>
                <a:ea typeface="MS PGothic" panose="020B0600070205080204" pitchFamily="34" charset="-128"/>
                <a:cs typeface="Kozuka Gothic Pr6N R"/>
              </a:rPr>
              <a:t>（均等荷重）</a:t>
            </a:r>
            <a:endParaRPr lang="en-US" altLang="ja-JP" sz="600" spc="0" dirty="0">
              <a:solidFill>
                <a:srgbClr val="231F20"/>
              </a:solidFill>
              <a:latin typeface="MS PGothic" panose="020B0600070205080204" pitchFamily="34" charset="-128"/>
              <a:ea typeface="MS PGothic" panose="020B0600070205080204" pitchFamily="34" charset="-128"/>
              <a:cs typeface="Kozuka Gothic Pr6N R"/>
            </a:endParaRPr>
          </a:p>
        </p:txBody>
      </p:sp>
      <p:sp>
        <p:nvSpPr>
          <p:cNvPr id="107" name="bg object 24">
            <a:extLst>
              <a:ext uri="{FF2B5EF4-FFF2-40B4-BE49-F238E27FC236}">
                <a16:creationId xmlns:a16="http://schemas.microsoft.com/office/drawing/2014/main" id="{89C91B4C-D47D-3E49-A51D-8C79A6646E2D}"/>
              </a:ext>
            </a:extLst>
          </p:cNvPr>
          <p:cNvSpPr/>
          <p:nvPr/>
        </p:nvSpPr>
        <p:spPr>
          <a:xfrm>
            <a:off x="4578675" y="2920785"/>
            <a:ext cx="5187117" cy="3741498"/>
          </a:xfrm>
          <a:custGeom>
            <a:avLst/>
            <a:gdLst/>
            <a:ahLst/>
            <a:cxnLst/>
            <a:rect l="l" t="t" r="r" b="b"/>
            <a:pathLst>
              <a:path w="5400675" h="3240404">
                <a:moveTo>
                  <a:pt x="0" y="0"/>
                </a:moveTo>
                <a:lnTo>
                  <a:pt x="5400547" y="0"/>
                </a:lnTo>
                <a:lnTo>
                  <a:pt x="5400547" y="3240265"/>
                </a:lnTo>
                <a:lnTo>
                  <a:pt x="0" y="3240265"/>
                </a:lnTo>
                <a:lnTo>
                  <a:pt x="0" y="0"/>
                </a:lnTo>
                <a:close/>
              </a:path>
            </a:pathLst>
          </a:custGeom>
          <a:ln w="12700">
            <a:solidFill>
              <a:srgbClr val="505051"/>
            </a:solidFill>
          </a:ln>
        </p:spPr>
        <p:txBody>
          <a:bodyPr wrap="square" lIns="0" tIns="0" rIns="0" bIns="0" rtlCol="0"/>
          <a:lstStyle/>
          <a:p>
            <a:endParaRPr/>
          </a:p>
        </p:txBody>
      </p:sp>
      <p:sp>
        <p:nvSpPr>
          <p:cNvPr id="108" name="object 2">
            <a:extLst>
              <a:ext uri="{FF2B5EF4-FFF2-40B4-BE49-F238E27FC236}">
                <a16:creationId xmlns:a16="http://schemas.microsoft.com/office/drawing/2014/main" id="{BE4DFB45-949A-3B4B-A57D-28C509B8FD54}"/>
              </a:ext>
            </a:extLst>
          </p:cNvPr>
          <p:cNvSpPr txBox="1"/>
          <p:nvPr/>
        </p:nvSpPr>
        <p:spPr>
          <a:xfrm>
            <a:off x="4576769" y="2911900"/>
            <a:ext cx="5199044" cy="125675"/>
          </a:xfrm>
          <a:prstGeom prst="rect">
            <a:avLst/>
          </a:prstGeom>
          <a:solidFill>
            <a:srgbClr val="505051"/>
          </a:solidFill>
        </p:spPr>
        <p:txBody>
          <a:bodyPr vert="horz" wrap="square" lIns="0" tIns="2540" rIns="0" bIns="0" rtlCol="0">
            <a:spAutoFit/>
          </a:bodyPr>
          <a:lstStyle/>
          <a:p>
            <a:pPr marL="93980">
              <a:lnSpc>
                <a:spcPct val="100000"/>
              </a:lnSpc>
              <a:spcBef>
                <a:spcPts val="100"/>
              </a:spcBef>
            </a:pPr>
            <a:r>
              <a:rPr lang="ja-JP" altLang="en-US" sz="800" b="1" spc="50">
                <a:solidFill>
                  <a:srgbClr val="FFFFFF"/>
                </a:solidFill>
                <a:latin typeface="MS PGothic" panose="020B0600070205080204" pitchFamily="34" charset="-128"/>
                <a:ea typeface="MS PGothic" panose="020B0600070205080204" pitchFamily="34" charset="-128"/>
                <a:cs typeface="Kozuka Gothic Pr6N"/>
              </a:rPr>
              <a:t>オプションパーツ</a:t>
            </a:r>
            <a:endParaRPr lang="ja-JP" altLang="en-US" sz="800" b="1" spc="50" dirty="0">
              <a:latin typeface="MS PGothic" panose="020B0600070205080204" pitchFamily="34" charset="-128"/>
              <a:ea typeface="MS PGothic" panose="020B0600070205080204" pitchFamily="34" charset="-128"/>
              <a:cs typeface="Kozuka Gothic Pr6N"/>
            </a:endParaRPr>
          </a:p>
        </p:txBody>
      </p:sp>
      <p:grpSp>
        <p:nvGrpSpPr>
          <p:cNvPr id="52" name="グループ化 51">
            <a:extLst>
              <a:ext uri="{FF2B5EF4-FFF2-40B4-BE49-F238E27FC236}">
                <a16:creationId xmlns:a16="http://schemas.microsoft.com/office/drawing/2014/main" id="{8911844B-3593-6547-A646-5AB8EA7832C5}"/>
              </a:ext>
            </a:extLst>
          </p:cNvPr>
          <p:cNvGrpSpPr/>
          <p:nvPr/>
        </p:nvGrpSpPr>
        <p:grpSpPr>
          <a:xfrm>
            <a:off x="6697841" y="4984121"/>
            <a:ext cx="2811158" cy="159385"/>
            <a:chOff x="6735241" y="5050198"/>
            <a:chExt cx="2811158" cy="159385"/>
          </a:xfrm>
        </p:grpSpPr>
        <p:sp>
          <p:nvSpPr>
            <p:cNvPr id="53" name="object 53"/>
            <p:cNvSpPr/>
            <p:nvPr/>
          </p:nvSpPr>
          <p:spPr>
            <a:xfrm>
              <a:off x="6735241" y="5050198"/>
              <a:ext cx="857885" cy="159385"/>
            </a:xfrm>
            <a:custGeom>
              <a:avLst/>
              <a:gdLst/>
              <a:ahLst/>
              <a:cxnLst/>
              <a:rect l="l" t="t" r="r" b="b"/>
              <a:pathLst>
                <a:path w="857884" h="159385">
                  <a:moveTo>
                    <a:pt x="857757" y="0"/>
                  </a:moveTo>
                  <a:lnTo>
                    <a:pt x="0" y="0"/>
                  </a:lnTo>
                  <a:lnTo>
                    <a:pt x="0" y="159016"/>
                  </a:lnTo>
                  <a:lnTo>
                    <a:pt x="857757" y="159016"/>
                  </a:lnTo>
                  <a:lnTo>
                    <a:pt x="857757" y="0"/>
                  </a:lnTo>
                  <a:close/>
                </a:path>
              </a:pathLst>
            </a:custGeom>
            <a:solidFill>
              <a:srgbClr val="BCBEC0"/>
            </a:solidFill>
          </p:spPr>
          <p:txBody>
            <a:bodyPr wrap="square" lIns="0" tIns="0" rIns="0" bIns="0" rtlCol="0"/>
            <a:lstStyle/>
            <a:p>
              <a:endParaRPr/>
            </a:p>
          </p:txBody>
        </p:sp>
        <p:sp>
          <p:nvSpPr>
            <p:cNvPr id="54" name="object 54"/>
            <p:cNvSpPr/>
            <p:nvPr/>
          </p:nvSpPr>
          <p:spPr>
            <a:xfrm>
              <a:off x="7708061" y="5050198"/>
              <a:ext cx="857885" cy="159385"/>
            </a:xfrm>
            <a:custGeom>
              <a:avLst/>
              <a:gdLst/>
              <a:ahLst/>
              <a:cxnLst/>
              <a:rect l="l" t="t" r="r" b="b"/>
              <a:pathLst>
                <a:path w="857884" h="159385">
                  <a:moveTo>
                    <a:pt x="857757" y="0"/>
                  </a:moveTo>
                  <a:lnTo>
                    <a:pt x="0" y="0"/>
                  </a:lnTo>
                  <a:lnTo>
                    <a:pt x="0" y="159016"/>
                  </a:lnTo>
                  <a:lnTo>
                    <a:pt x="857757" y="159016"/>
                  </a:lnTo>
                  <a:lnTo>
                    <a:pt x="857757" y="0"/>
                  </a:lnTo>
                  <a:close/>
                </a:path>
              </a:pathLst>
            </a:custGeom>
            <a:solidFill>
              <a:srgbClr val="BCBEC0"/>
            </a:solidFill>
          </p:spPr>
          <p:txBody>
            <a:bodyPr wrap="square" lIns="0" tIns="0" rIns="0" bIns="0" rtlCol="0"/>
            <a:lstStyle/>
            <a:p>
              <a:endParaRPr/>
            </a:p>
          </p:txBody>
        </p:sp>
        <p:sp>
          <p:nvSpPr>
            <p:cNvPr id="55" name="object 55"/>
            <p:cNvSpPr/>
            <p:nvPr/>
          </p:nvSpPr>
          <p:spPr>
            <a:xfrm>
              <a:off x="8688514" y="5050198"/>
              <a:ext cx="857885" cy="159385"/>
            </a:xfrm>
            <a:custGeom>
              <a:avLst/>
              <a:gdLst/>
              <a:ahLst/>
              <a:cxnLst/>
              <a:rect l="l" t="t" r="r" b="b"/>
              <a:pathLst>
                <a:path w="857884" h="159385">
                  <a:moveTo>
                    <a:pt x="857757" y="0"/>
                  </a:moveTo>
                  <a:lnTo>
                    <a:pt x="0" y="0"/>
                  </a:lnTo>
                  <a:lnTo>
                    <a:pt x="0" y="159016"/>
                  </a:lnTo>
                  <a:lnTo>
                    <a:pt x="857757" y="159016"/>
                  </a:lnTo>
                  <a:lnTo>
                    <a:pt x="857757" y="0"/>
                  </a:lnTo>
                  <a:close/>
                </a:path>
              </a:pathLst>
            </a:custGeom>
            <a:solidFill>
              <a:srgbClr val="BCBEC0"/>
            </a:solidFill>
          </p:spPr>
          <p:txBody>
            <a:bodyPr wrap="square" lIns="0" tIns="0" rIns="0" bIns="0" rtlCol="0"/>
            <a:lstStyle/>
            <a:p>
              <a:endParaRPr/>
            </a:p>
          </p:txBody>
        </p:sp>
        <p:sp>
          <p:nvSpPr>
            <p:cNvPr id="100" name="object 175">
              <a:extLst>
                <a:ext uri="{FF2B5EF4-FFF2-40B4-BE49-F238E27FC236}">
                  <a16:creationId xmlns:a16="http://schemas.microsoft.com/office/drawing/2014/main" id="{0D180025-5F49-694C-9BAA-D554EE21C205}"/>
                </a:ext>
              </a:extLst>
            </p:cNvPr>
            <p:cNvSpPr txBox="1"/>
            <p:nvPr/>
          </p:nvSpPr>
          <p:spPr>
            <a:xfrm>
              <a:off x="6748887" y="5065313"/>
              <a:ext cx="837931" cy="103362"/>
            </a:xfrm>
            <a:prstGeom prst="rect">
              <a:avLst/>
            </a:prstGeom>
          </p:spPr>
          <p:txBody>
            <a:bodyPr vert="horz" wrap="square" lIns="0" tIns="51435" rIns="0" bIns="0" rtlCol="0" anchor="t">
              <a:spAutoFit/>
            </a:bodyPr>
            <a:lstStyle/>
            <a:p>
              <a:pPr marR="0" lvl="0" indent="0" algn="ctr" defTabSz="914400" eaLnBrk="1" fontAlgn="auto" latinLnBrk="0" hangingPunct="1">
                <a:lnSpc>
                  <a:spcPts val="420"/>
                </a:lnSpc>
                <a:spcBef>
                  <a:spcPts val="0"/>
                </a:spcBef>
                <a:buClrTx/>
                <a:buSzTx/>
                <a:buFontTx/>
                <a:buNone/>
                <a:tabLst/>
                <a:defRPr/>
              </a:pPr>
              <a:r>
                <a:rPr lang="ja-JP" altLang="en-US" sz="600" spc="-40">
                  <a:solidFill>
                    <a:schemeClr val="tx1"/>
                  </a:solidFill>
                  <a:latin typeface="MS PGothic" panose="020B0600070205080204" pitchFamily="34" charset="-128"/>
                  <a:ea typeface="MS PGothic" panose="020B0600070205080204" pitchFamily="34" charset="-128"/>
                </a:rPr>
                <a:t>耐荷重 ： </a:t>
              </a:r>
              <a:r>
                <a:rPr lang="en-US" altLang="ja-JP" sz="600" spc="-40" dirty="0">
                  <a:solidFill>
                    <a:schemeClr val="tx1"/>
                  </a:solidFill>
                  <a:latin typeface="MS PGothic" panose="020B0600070205080204" pitchFamily="34" charset="-128"/>
                  <a:ea typeface="MS PGothic" panose="020B0600070205080204" pitchFamily="34" charset="-128"/>
                </a:rPr>
                <a:t>1</a:t>
              </a:r>
              <a:r>
                <a:rPr lang="en" altLang="ja-JP" sz="600" spc="-40" dirty="0">
                  <a:solidFill>
                    <a:schemeClr val="tx1"/>
                  </a:solidFill>
                  <a:latin typeface="MS PGothic" panose="020B0600070205080204" pitchFamily="34" charset="-128"/>
                  <a:ea typeface="MS PGothic" panose="020B0600070205080204" pitchFamily="34" charset="-128"/>
                </a:rPr>
                <a:t>kg</a:t>
              </a:r>
              <a:r>
                <a:rPr lang="ja-JP" altLang="en" sz="600" spc="-40">
                  <a:solidFill>
                    <a:schemeClr val="tx1"/>
                  </a:solidFill>
                  <a:latin typeface="MS PGothic" panose="020B0600070205080204" pitchFamily="34" charset="-128"/>
                  <a:ea typeface="MS PGothic" panose="020B0600070205080204" pitchFamily="34" charset="-128"/>
                </a:rPr>
                <a:t>／</a:t>
              </a:r>
              <a:r>
                <a:rPr lang="en" altLang="ja-JP" sz="600" spc="-40" dirty="0">
                  <a:solidFill>
                    <a:schemeClr val="tx1"/>
                  </a:solidFill>
                  <a:latin typeface="MS PGothic" panose="020B0600070205080204" pitchFamily="34" charset="-128"/>
                  <a:ea typeface="MS PGothic" panose="020B0600070205080204" pitchFamily="34" charset="-128"/>
                </a:rPr>
                <a:t>1</a:t>
              </a:r>
              <a:r>
                <a:rPr lang="ja-JP" altLang="en-US" sz="600" spc="-40">
                  <a:solidFill>
                    <a:schemeClr val="tx1"/>
                  </a:solidFill>
                  <a:latin typeface="MS PGothic" panose="020B0600070205080204" pitchFamily="34" charset="-128"/>
                  <a:ea typeface="MS PGothic" panose="020B0600070205080204" pitchFamily="34" charset="-128"/>
                </a:rPr>
                <a:t>個あたり</a:t>
              </a:r>
            </a:p>
          </p:txBody>
        </p:sp>
        <p:sp>
          <p:nvSpPr>
            <p:cNvPr id="109" name="object 175">
              <a:extLst>
                <a:ext uri="{FF2B5EF4-FFF2-40B4-BE49-F238E27FC236}">
                  <a16:creationId xmlns:a16="http://schemas.microsoft.com/office/drawing/2014/main" id="{C7F7EF56-36E6-964F-9E4A-07690BCB15CA}"/>
                </a:ext>
              </a:extLst>
            </p:cNvPr>
            <p:cNvSpPr txBox="1"/>
            <p:nvPr/>
          </p:nvSpPr>
          <p:spPr>
            <a:xfrm>
              <a:off x="7713315" y="5065313"/>
              <a:ext cx="837931" cy="103362"/>
            </a:xfrm>
            <a:prstGeom prst="rect">
              <a:avLst/>
            </a:prstGeom>
          </p:spPr>
          <p:txBody>
            <a:bodyPr vert="horz" wrap="square" lIns="0" tIns="51435" rIns="0" bIns="0" rtlCol="0" anchor="t">
              <a:spAutoFit/>
            </a:bodyPr>
            <a:lstStyle/>
            <a:p>
              <a:pPr marR="0" lvl="0" indent="0" algn="ctr" defTabSz="914400" eaLnBrk="1" fontAlgn="auto" latinLnBrk="0" hangingPunct="1">
                <a:lnSpc>
                  <a:spcPts val="420"/>
                </a:lnSpc>
                <a:spcBef>
                  <a:spcPts val="0"/>
                </a:spcBef>
                <a:buClrTx/>
                <a:buSzTx/>
                <a:buFontTx/>
                <a:buNone/>
                <a:tabLst/>
                <a:defRPr/>
              </a:pPr>
              <a:r>
                <a:rPr lang="ja-JP" altLang="en-US" sz="600" spc="-40" dirty="0">
                  <a:solidFill>
                    <a:schemeClr val="tx1"/>
                  </a:solidFill>
                  <a:latin typeface="MS PGothic" panose="020B0600070205080204" pitchFamily="34" charset="-128"/>
                  <a:ea typeface="MS PGothic" panose="020B0600070205080204" pitchFamily="34" charset="-128"/>
                </a:rPr>
                <a:t>耐荷重 ： </a:t>
              </a:r>
              <a:r>
                <a:rPr lang="en-US" altLang="ja-JP" sz="600" spc="-40" dirty="0">
                  <a:solidFill>
                    <a:schemeClr val="tx1"/>
                  </a:solidFill>
                  <a:latin typeface="MS PGothic" panose="020B0600070205080204" pitchFamily="34" charset="-128"/>
                  <a:ea typeface="MS PGothic" panose="020B0600070205080204" pitchFamily="34" charset="-128"/>
                </a:rPr>
                <a:t>1</a:t>
              </a:r>
              <a:r>
                <a:rPr lang="en" altLang="ja-JP" sz="600" spc="-40" dirty="0">
                  <a:solidFill>
                    <a:schemeClr val="tx1"/>
                  </a:solidFill>
                  <a:latin typeface="MS PGothic" panose="020B0600070205080204" pitchFamily="34" charset="-128"/>
                  <a:ea typeface="MS PGothic" panose="020B0600070205080204" pitchFamily="34" charset="-128"/>
                </a:rPr>
                <a:t>kg</a:t>
              </a:r>
              <a:r>
                <a:rPr lang="ja-JP" altLang="en" sz="600" spc="-40" dirty="0">
                  <a:solidFill>
                    <a:schemeClr val="tx1"/>
                  </a:solidFill>
                  <a:latin typeface="MS PGothic" panose="020B0600070205080204" pitchFamily="34" charset="-128"/>
                  <a:ea typeface="MS PGothic" panose="020B0600070205080204" pitchFamily="34" charset="-128"/>
                </a:rPr>
                <a:t>／</a:t>
              </a:r>
              <a:r>
                <a:rPr lang="en" altLang="ja-JP" sz="600" spc="-40" dirty="0">
                  <a:solidFill>
                    <a:schemeClr val="tx1"/>
                  </a:solidFill>
                  <a:latin typeface="MS PGothic" panose="020B0600070205080204" pitchFamily="34" charset="-128"/>
                  <a:ea typeface="MS PGothic" panose="020B0600070205080204" pitchFamily="34" charset="-128"/>
                </a:rPr>
                <a:t>1</a:t>
              </a:r>
              <a:r>
                <a:rPr lang="ja-JP" altLang="en-US" sz="600" spc="-40" dirty="0">
                  <a:solidFill>
                    <a:schemeClr val="tx1"/>
                  </a:solidFill>
                  <a:latin typeface="MS PGothic" panose="020B0600070205080204" pitchFamily="34" charset="-128"/>
                  <a:ea typeface="MS PGothic" panose="020B0600070205080204" pitchFamily="34" charset="-128"/>
                </a:rPr>
                <a:t>製品あたり</a:t>
              </a:r>
            </a:p>
          </p:txBody>
        </p:sp>
        <p:sp>
          <p:nvSpPr>
            <p:cNvPr id="110" name="object 175">
              <a:extLst>
                <a:ext uri="{FF2B5EF4-FFF2-40B4-BE49-F238E27FC236}">
                  <a16:creationId xmlns:a16="http://schemas.microsoft.com/office/drawing/2014/main" id="{38F779E9-A5CE-7440-86F2-A0A77D889723}"/>
                </a:ext>
              </a:extLst>
            </p:cNvPr>
            <p:cNvSpPr txBox="1"/>
            <p:nvPr/>
          </p:nvSpPr>
          <p:spPr>
            <a:xfrm>
              <a:off x="8691988" y="5065313"/>
              <a:ext cx="837931" cy="103362"/>
            </a:xfrm>
            <a:prstGeom prst="rect">
              <a:avLst/>
            </a:prstGeom>
          </p:spPr>
          <p:txBody>
            <a:bodyPr vert="horz" wrap="square" lIns="0" tIns="51435" rIns="0" bIns="0" rtlCol="0" anchor="t">
              <a:spAutoFit/>
            </a:bodyPr>
            <a:lstStyle/>
            <a:p>
              <a:pPr marR="0" lvl="0" indent="0" algn="ctr" defTabSz="914400" eaLnBrk="1" fontAlgn="auto" latinLnBrk="0" hangingPunct="1">
                <a:lnSpc>
                  <a:spcPts val="420"/>
                </a:lnSpc>
                <a:spcBef>
                  <a:spcPts val="0"/>
                </a:spcBef>
                <a:buClrTx/>
                <a:buSzTx/>
                <a:buFontTx/>
                <a:buNone/>
                <a:tabLst/>
                <a:defRPr/>
              </a:pPr>
              <a:r>
                <a:rPr lang="ja-JP" altLang="en-US" sz="600" spc="-40" dirty="0">
                  <a:solidFill>
                    <a:schemeClr val="tx1"/>
                  </a:solidFill>
                  <a:latin typeface="MS PGothic" panose="020B0600070205080204" pitchFamily="34" charset="-128"/>
                  <a:ea typeface="MS PGothic" panose="020B0600070205080204" pitchFamily="34" charset="-128"/>
                </a:rPr>
                <a:t>耐荷重 ： </a:t>
              </a:r>
              <a:r>
                <a:rPr lang="en-US" altLang="ja-JP" sz="600" spc="-40" dirty="0">
                  <a:solidFill>
                    <a:schemeClr val="tx1"/>
                  </a:solidFill>
                  <a:latin typeface="MS PGothic" panose="020B0600070205080204" pitchFamily="34" charset="-128"/>
                  <a:ea typeface="MS PGothic" panose="020B0600070205080204" pitchFamily="34" charset="-128"/>
                </a:rPr>
                <a:t>1</a:t>
              </a:r>
              <a:r>
                <a:rPr lang="en" altLang="ja-JP" sz="600" spc="-40" dirty="0">
                  <a:solidFill>
                    <a:schemeClr val="tx1"/>
                  </a:solidFill>
                  <a:latin typeface="MS PGothic" panose="020B0600070205080204" pitchFamily="34" charset="-128"/>
                  <a:ea typeface="MS PGothic" panose="020B0600070205080204" pitchFamily="34" charset="-128"/>
                </a:rPr>
                <a:t>kg</a:t>
              </a:r>
              <a:r>
                <a:rPr lang="ja-JP" altLang="en" sz="600" spc="-40" dirty="0">
                  <a:solidFill>
                    <a:schemeClr val="tx1"/>
                  </a:solidFill>
                  <a:latin typeface="MS PGothic" panose="020B0600070205080204" pitchFamily="34" charset="-128"/>
                  <a:ea typeface="MS PGothic" panose="020B0600070205080204" pitchFamily="34" charset="-128"/>
                </a:rPr>
                <a:t>／</a:t>
              </a:r>
              <a:r>
                <a:rPr lang="en" altLang="ja-JP" sz="600" spc="-40" dirty="0">
                  <a:solidFill>
                    <a:schemeClr val="tx1"/>
                  </a:solidFill>
                  <a:latin typeface="MS PGothic" panose="020B0600070205080204" pitchFamily="34" charset="-128"/>
                  <a:ea typeface="MS PGothic" panose="020B0600070205080204" pitchFamily="34" charset="-128"/>
                </a:rPr>
                <a:t>1</a:t>
              </a:r>
              <a:r>
                <a:rPr lang="ja-JP" altLang="en-US" sz="600" spc="-40" dirty="0">
                  <a:solidFill>
                    <a:schemeClr val="tx1"/>
                  </a:solidFill>
                  <a:latin typeface="MS PGothic" panose="020B0600070205080204" pitchFamily="34" charset="-128"/>
                  <a:ea typeface="MS PGothic" panose="020B0600070205080204" pitchFamily="34" charset="-128"/>
                </a:rPr>
                <a:t>枚あたり</a:t>
              </a:r>
            </a:p>
          </p:txBody>
        </p:sp>
      </p:grpSp>
      <p:sp>
        <p:nvSpPr>
          <p:cNvPr id="58" name="テキスト ボックス 57">
            <a:extLst>
              <a:ext uri="{FF2B5EF4-FFF2-40B4-BE49-F238E27FC236}">
                <a16:creationId xmlns:a16="http://schemas.microsoft.com/office/drawing/2014/main" id="{90B697F9-B84F-70A0-7B08-E8F81DF3D5D7}"/>
              </a:ext>
            </a:extLst>
          </p:cNvPr>
          <p:cNvSpPr txBox="1"/>
          <p:nvPr/>
        </p:nvSpPr>
        <p:spPr>
          <a:xfrm>
            <a:off x="4696591" y="5811554"/>
            <a:ext cx="421876" cy="169277"/>
          </a:xfrm>
          <a:prstGeom prst="rect">
            <a:avLst/>
          </a:prstGeom>
          <a:noFill/>
        </p:spPr>
        <p:txBody>
          <a:bodyPr wrap="square">
            <a:spAutoFit/>
          </a:bodyPr>
          <a:lstStyle/>
          <a:p>
            <a:r>
              <a:rPr lang="ja-JP" altLang="en-US" sz="500" spc="-25">
                <a:solidFill>
                  <a:schemeClr val="bg1"/>
                </a:solidFill>
                <a:latin typeface="MS PGothic" panose="020B0600070205080204" pitchFamily="34" charset="-128"/>
                <a:ea typeface="MS PGothic" panose="020B0600070205080204" pitchFamily="34" charset="-128"/>
                <a:cs typeface="Kozuka Gothic Pr6N R"/>
              </a:rPr>
              <a:t>振動時 </a:t>
            </a:r>
            <a:endParaRPr lang="ja-JP" altLang="en-US" sz="500">
              <a:solidFill>
                <a:schemeClr val="bg1"/>
              </a:solidFill>
            </a:endParaRPr>
          </a:p>
        </p:txBody>
      </p:sp>
      <p:sp>
        <p:nvSpPr>
          <p:cNvPr id="65" name="テキスト ボックス 64">
            <a:extLst>
              <a:ext uri="{FF2B5EF4-FFF2-40B4-BE49-F238E27FC236}">
                <a16:creationId xmlns:a16="http://schemas.microsoft.com/office/drawing/2014/main" id="{18A3B979-AEF5-EA30-740A-6D6F93A372D5}"/>
              </a:ext>
            </a:extLst>
          </p:cNvPr>
          <p:cNvSpPr txBox="1"/>
          <p:nvPr/>
        </p:nvSpPr>
        <p:spPr>
          <a:xfrm>
            <a:off x="4696591" y="6379879"/>
            <a:ext cx="421876" cy="169277"/>
          </a:xfrm>
          <a:prstGeom prst="rect">
            <a:avLst/>
          </a:prstGeom>
          <a:noFill/>
        </p:spPr>
        <p:txBody>
          <a:bodyPr wrap="square">
            <a:spAutoFit/>
          </a:bodyPr>
          <a:lstStyle/>
          <a:p>
            <a:r>
              <a:rPr lang="ja-JP" altLang="en-US" sz="500" spc="-25">
                <a:solidFill>
                  <a:schemeClr val="bg1"/>
                </a:solidFill>
                <a:latin typeface="MS PGothic" panose="020B0600070205080204" pitchFamily="34" charset="-128"/>
                <a:ea typeface="MS PGothic" panose="020B0600070205080204" pitchFamily="34" charset="-128"/>
                <a:cs typeface="Kozuka Gothic Pr6N R"/>
              </a:rPr>
              <a:t>通常時 </a:t>
            </a:r>
            <a:endParaRPr lang="ja-JP" altLang="en-US" sz="500">
              <a:solidFill>
                <a:schemeClr val="bg1"/>
              </a:solidFill>
            </a:endParaRPr>
          </a:p>
        </p:txBody>
      </p:sp>
      <p:sp>
        <p:nvSpPr>
          <p:cNvPr id="57" name="object 2">
            <a:extLst>
              <a:ext uri="{FF2B5EF4-FFF2-40B4-BE49-F238E27FC236}">
                <a16:creationId xmlns:a16="http://schemas.microsoft.com/office/drawing/2014/main" id="{73D60AA2-AF7B-100D-B399-27B6899749D6}"/>
              </a:ext>
            </a:extLst>
          </p:cNvPr>
          <p:cNvSpPr txBox="1"/>
          <p:nvPr/>
        </p:nvSpPr>
        <p:spPr>
          <a:xfrm>
            <a:off x="6705600" y="4499332"/>
            <a:ext cx="831959" cy="120546"/>
          </a:xfrm>
          <a:prstGeom prst="rect">
            <a:avLst/>
          </a:prstGeom>
        </p:spPr>
        <p:txBody>
          <a:bodyPr vert="horz" wrap="none" lIns="0" tIns="12700"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ct val="100000"/>
              </a:lnSpc>
              <a:spcBef>
                <a:spcPts val="100"/>
              </a:spcBef>
            </a:pPr>
            <a:r>
              <a:rPr lang="en-US" altLang="ja-JP" sz="700" dirty="0">
                <a:solidFill>
                  <a:srgbClr val="231F20"/>
                </a:solidFill>
                <a:latin typeface="MS PGothic Regular"/>
                <a:cs typeface="A-OTF Gothic BBB Pro"/>
              </a:rPr>
              <a:t>14,300</a:t>
            </a:r>
            <a:r>
              <a:rPr sz="400" spc="-350" dirty="0">
                <a:solidFill>
                  <a:srgbClr val="231F20"/>
                </a:solidFill>
                <a:latin typeface="MS PGothic Regular"/>
                <a:cs typeface="A-OTF Gothic BBB Pro"/>
              </a:rPr>
              <a:t> </a:t>
            </a:r>
            <a:r>
              <a:rPr sz="500" dirty="0" err="1">
                <a:solidFill>
                  <a:srgbClr val="231F20"/>
                </a:solidFill>
                <a:latin typeface="MS PGothic Regular"/>
                <a:cs typeface="A-OTF Gothic BBB Pro"/>
              </a:rPr>
              <a:t>円（税抜</a:t>
            </a:r>
            <a:r>
              <a:rPr lang="ja-JP" altLang="en-US" sz="500" dirty="0">
                <a:solidFill>
                  <a:srgbClr val="231F20"/>
                </a:solidFill>
                <a:latin typeface="MS PGothic Regular"/>
                <a:cs typeface="A-OTF Gothic BBB Pro"/>
              </a:rPr>
              <a:t> </a:t>
            </a:r>
            <a:r>
              <a:rPr lang="en-US" altLang="ja-JP" sz="500" dirty="0">
                <a:solidFill>
                  <a:srgbClr val="231F20"/>
                </a:solidFill>
                <a:latin typeface="MS PGothic Regular"/>
                <a:cs typeface="A-OTF Gothic BBB Pro"/>
              </a:rPr>
              <a:t>13,000</a:t>
            </a:r>
            <a:r>
              <a:rPr sz="500" spc="-50" dirty="0">
                <a:solidFill>
                  <a:srgbClr val="231F20"/>
                </a:solidFill>
                <a:latin typeface="MS PGothic Regular"/>
                <a:cs typeface="A-OTF Gothic BBB Pro"/>
              </a:rPr>
              <a:t> </a:t>
            </a:r>
            <a:r>
              <a:rPr sz="500" dirty="0">
                <a:solidFill>
                  <a:srgbClr val="231F20"/>
                </a:solidFill>
                <a:latin typeface="MS PGothic Regular"/>
                <a:cs typeface="A-OTF Gothic BBB Pro"/>
              </a:rPr>
              <a:t>円）</a:t>
            </a:r>
            <a:endParaRPr sz="500" dirty="0">
              <a:latin typeface="MS PGothic Regular"/>
              <a:cs typeface="A-OTF Gothic BBB Pro"/>
            </a:endParaRPr>
          </a:p>
        </p:txBody>
      </p:sp>
      <p:sp>
        <p:nvSpPr>
          <p:cNvPr id="79" name="object 2">
            <a:extLst>
              <a:ext uri="{FF2B5EF4-FFF2-40B4-BE49-F238E27FC236}">
                <a16:creationId xmlns:a16="http://schemas.microsoft.com/office/drawing/2014/main" id="{6CFADD39-4B4A-B4DA-5E62-7254E13EEBD1}"/>
              </a:ext>
            </a:extLst>
          </p:cNvPr>
          <p:cNvSpPr txBox="1"/>
          <p:nvPr/>
        </p:nvSpPr>
        <p:spPr>
          <a:xfrm>
            <a:off x="7696200" y="4499332"/>
            <a:ext cx="755015" cy="120546"/>
          </a:xfrm>
          <a:prstGeom prst="rect">
            <a:avLst/>
          </a:prstGeom>
        </p:spPr>
        <p:txBody>
          <a:bodyPr vert="horz" wrap="none" lIns="0" tIns="12700"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ct val="100000"/>
              </a:lnSpc>
              <a:spcBef>
                <a:spcPts val="100"/>
              </a:spcBef>
            </a:pPr>
            <a:r>
              <a:rPr lang="en-US" altLang="ja-JP" sz="700" dirty="0">
                <a:solidFill>
                  <a:srgbClr val="231F20"/>
                </a:solidFill>
                <a:latin typeface="MS PGothic Regular"/>
                <a:cs typeface="A-OTF Gothic BBB Pro"/>
              </a:rPr>
              <a:t>8,800</a:t>
            </a:r>
            <a:r>
              <a:rPr sz="400" spc="-350" dirty="0">
                <a:solidFill>
                  <a:srgbClr val="231F20"/>
                </a:solidFill>
                <a:latin typeface="MS PGothic Regular"/>
                <a:cs typeface="A-OTF Gothic BBB Pro"/>
              </a:rPr>
              <a:t> </a:t>
            </a:r>
            <a:r>
              <a:rPr sz="500" dirty="0" err="1">
                <a:solidFill>
                  <a:srgbClr val="231F20"/>
                </a:solidFill>
                <a:latin typeface="MS PGothic Regular"/>
                <a:cs typeface="A-OTF Gothic BBB Pro"/>
              </a:rPr>
              <a:t>円（税抜</a:t>
            </a:r>
            <a:r>
              <a:rPr lang="ja-JP" altLang="en-US" sz="500" dirty="0">
                <a:solidFill>
                  <a:srgbClr val="231F20"/>
                </a:solidFill>
                <a:latin typeface="MS PGothic Regular"/>
                <a:cs typeface="A-OTF Gothic BBB Pro"/>
              </a:rPr>
              <a:t> </a:t>
            </a:r>
            <a:r>
              <a:rPr lang="en-US" altLang="ja-JP" sz="500" dirty="0">
                <a:solidFill>
                  <a:srgbClr val="231F20"/>
                </a:solidFill>
                <a:latin typeface="MS PGothic Regular"/>
                <a:cs typeface="A-OTF Gothic BBB Pro"/>
              </a:rPr>
              <a:t>8,000</a:t>
            </a:r>
            <a:r>
              <a:rPr sz="500" spc="-50" dirty="0">
                <a:solidFill>
                  <a:srgbClr val="231F20"/>
                </a:solidFill>
                <a:latin typeface="MS PGothic Regular"/>
                <a:cs typeface="A-OTF Gothic BBB Pro"/>
              </a:rPr>
              <a:t> </a:t>
            </a:r>
            <a:r>
              <a:rPr sz="500" dirty="0">
                <a:solidFill>
                  <a:srgbClr val="231F20"/>
                </a:solidFill>
                <a:latin typeface="MS PGothic Regular"/>
                <a:cs typeface="A-OTF Gothic BBB Pro"/>
              </a:rPr>
              <a:t>円）</a:t>
            </a:r>
            <a:endParaRPr sz="500" dirty="0">
              <a:latin typeface="MS PGothic Regular"/>
              <a:cs typeface="A-OTF Gothic BBB Pro"/>
            </a:endParaRPr>
          </a:p>
        </p:txBody>
      </p:sp>
      <p:sp>
        <p:nvSpPr>
          <p:cNvPr id="82" name="object 2">
            <a:extLst>
              <a:ext uri="{FF2B5EF4-FFF2-40B4-BE49-F238E27FC236}">
                <a16:creationId xmlns:a16="http://schemas.microsoft.com/office/drawing/2014/main" id="{4524EDA1-4A57-305A-D2D2-8B164C0EC4FF}"/>
              </a:ext>
            </a:extLst>
          </p:cNvPr>
          <p:cNvSpPr txBox="1"/>
          <p:nvPr/>
        </p:nvSpPr>
        <p:spPr>
          <a:xfrm>
            <a:off x="8656320" y="4499332"/>
            <a:ext cx="831959" cy="120546"/>
          </a:xfrm>
          <a:prstGeom prst="rect">
            <a:avLst/>
          </a:prstGeom>
        </p:spPr>
        <p:txBody>
          <a:bodyPr vert="horz" wrap="none" lIns="0" tIns="12700"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ct val="100000"/>
              </a:lnSpc>
              <a:spcBef>
                <a:spcPts val="100"/>
              </a:spcBef>
            </a:pPr>
            <a:r>
              <a:rPr lang="en-US" altLang="ja-JP" sz="700" dirty="0">
                <a:solidFill>
                  <a:srgbClr val="231F20"/>
                </a:solidFill>
                <a:latin typeface="MS PGothic Regular"/>
                <a:cs typeface="A-OTF Gothic BBB Pro"/>
              </a:rPr>
              <a:t>16,500</a:t>
            </a:r>
            <a:r>
              <a:rPr sz="400" spc="-350" dirty="0">
                <a:solidFill>
                  <a:srgbClr val="231F20"/>
                </a:solidFill>
                <a:latin typeface="MS PGothic Regular"/>
                <a:cs typeface="A-OTF Gothic BBB Pro"/>
              </a:rPr>
              <a:t> </a:t>
            </a:r>
            <a:r>
              <a:rPr sz="500" dirty="0" err="1">
                <a:solidFill>
                  <a:srgbClr val="231F20"/>
                </a:solidFill>
                <a:latin typeface="MS PGothic Regular"/>
                <a:cs typeface="A-OTF Gothic BBB Pro"/>
              </a:rPr>
              <a:t>円（税抜</a:t>
            </a:r>
            <a:r>
              <a:rPr lang="ja-JP" altLang="en-US" sz="500" dirty="0">
                <a:solidFill>
                  <a:srgbClr val="231F20"/>
                </a:solidFill>
                <a:latin typeface="MS PGothic Regular"/>
                <a:cs typeface="A-OTF Gothic BBB Pro"/>
              </a:rPr>
              <a:t> </a:t>
            </a:r>
            <a:r>
              <a:rPr lang="en-US" altLang="ja-JP" sz="500" dirty="0">
                <a:solidFill>
                  <a:srgbClr val="231F20"/>
                </a:solidFill>
                <a:latin typeface="MS PGothic Regular"/>
                <a:cs typeface="A-OTF Gothic BBB Pro"/>
              </a:rPr>
              <a:t>15,000</a:t>
            </a:r>
            <a:r>
              <a:rPr sz="500" spc="-50" dirty="0">
                <a:solidFill>
                  <a:srgbClr val="231F20"/>
                </a:solidFill>
                <a:latin typeface="MS PGothic Regular"/>
                <a:cs typeface="A-OTF Gothic BBB Pro"/>
              </a:rPr>
              <a:t> </a:t>
            </a:r>
            <a:r>
              <a:rPr sz="500" dirty="0">
                <a:solidFill>
                  <a:srgbClr val="231F20"/>
                </a:solidFill>
                <a:latin typeface="MS PGothic Regular"/>
                <a:cs typeface="A-OTF Gothic BBB Pro"/>
              </a:rPr>
              <a:t>円）</a:t>
            </a:r>
            <a:endParaRPr sz="500" dirty="0">
              <a:latin typeface="MS PGothic Regular"/>
              <a:cs typeface="A-OTF Gothic BBB Pro"/>
            </a:endParaRPr>
          </a:p>
        </p:txBody>
      </p:sp>
      <p:sp>
        <p:nvSpPr>
          <p:cNvPr id="113" name="object 175">
            <a:extLst>
              <a:ext uri="{FF2B5EF4-FFF2-40B4-BE49-F238E27FC236}">
                <a16:creationId xmlns:a16="http://schemas.microsoft.com/office/drawing/2014/main" id="{779DFBA2-8D8D-A2FB-72DB-D93A3C4705BB}"/>
              </a:ext>
            </a:extLst>
          </p:cNvPr>
          <p:cNvSpPr txBox="1"/>
          <p:nvPr/>
        </p:nvSpPr>
        <p:spPr>
          <a:xfrm>
            <a:off x="4730862" y="4635499"/>
            <a:ext cx="838216" cy="246862"/>
          </a:xfrm>
          <a:prstGeom prst="rect">
            <a:avLst/>
          </a:prstGeom>
        </p:spPr>
        <p:txBody>
          <a:bodyPr vert="horz" wrap="square" lIns="0" tIns="51435" rIns="0" bIns="0" rtlCol="0">
            <a:spAutoFit/>
          </a:bodyPr>
          <a:lstStyle/>
          <a:p>
            <a:pPr>
              <a:lnSpc>
                <a:spcPct val="100000"/>
              </a:lnSpc>
              <a:spcBef>
                <a:spcPts val="325"/>
              </a:spcBef>
            </a:pPr>
            <a:r>
              <a:rPr lang="ja-JP" altLang="en-US" sz="550" spc="40" dirty="0">
                <a:solidFill>
                  <a:srgbClr val="231F20"/>
                </a:solidFill>
                <a:latin typeface="+mn-ea"/>
                <a:ea typeface="+mn-ea"/>
                <a:cs typeface="Kozuka Gothic Pr6N R"/>
              </a:rPr>
              <a:t>扉裏をスリッパ収納として</a:t>
            </a:r>
            <a:endParaRPr lang="ja-JP" altLang="en-US" sz="550" dirty="0">
              <a:latin typeface="+mn-ea"/>
              <a:ea typeface="+mn-ea"/>
              <a:cs typeface="Kozuka Gothic Pr6N R"/>
            </a:endParaRPr>
          </a:p>
          <a:p>
            <a:pPr>
              <a:lnSpc>
                <a:spcPct val="100000"/>
              </a:lnSpc>
              <a:spcBef>
                <a:spcPts val="180"/>
              </a:spcBef>
            </a:pPr>
            <a:r>
              <a:rPr lang="ja-JP" altLang="en-US" sz="550" spc="40" dirty="0">
                <a:solidFill>
                  <a:srgbClr val="231F20"/>
                </a:solidFill>
                <a:latin typeface="+mn-ea"/>
                <a:ea typeface="+mn-ea"/>
                <a:cs typeface="Kozuka Gothic Pr6N R"/>
              </a:rPr>
              <a:t>活用できます。</a:t>
            </a:r>
            <a:r>
              <a:rPr lang="ja-JP" altLang="en-US" sz="550" spc="500" dirty="0">
                <a:solidFill>
                  <a:srgbClr val="231F20"/>
                </a:solidFill>
                <a:latin typeface="+mn-ea"/>
                <a:ea typeface="+mn-ea"/>
                <a:cs typeface="Kozuka Gothic Pr6N R"/>
              </a:rPr>
              <a:t> </a:t>
            </a:r>
            <a:endParaRPr lang="ja-JP" altLang="en-US" sz="550" dirty="0">
              <a:latin typeface="+mn-ea"/>
              <a:ea typeface="+mn-ea"/>
              <a:cs typeface="Kozuka Gothic Pr6N R"/>
            </a:endParaRPr>
          </a:p>
        </p:txBody>
      </p:sp>
      <p:sp>
        <p:nvSpPr>
          <p:cNvPr id="114" name="object 175">
            <a:extLst>
              <a:ext uri="{FF2B5EF4-FFF2-40B4-BE49-F238E27FC236}">
                <a16:creationId xmlns:a16="http://schemas.microsoft.com/office/drawing/2014/main" id="{5C4D5B9D-BB94-3AEC-842D-5E73DD91AB0B}"/>
              </a:ext>
            </a:extLst>
          </p:cNvPr>
          <p:cNvSpPr txBox="1"/>
          <p:nvPr/>
        </p:nvSpPr>
        <p:spPr>
          <a:xfrm>
            <a:off x="5739066" y="4635499"/>
            <a:ext cx="890334" cy="305853"/>
          </a:xfrm>
          <a:prstGeom prst="rect">
            <a:avLst/>
          </a:prstGeom>
        </p:spPr>
        <p:txBody>
          <a:bodyPr vert="horz" wrap="square" lIns="0" tIns="51435" rIns="0" bIns="0" rtlCol="0">
            <a:spAutoFit/>
          </a:bodyPr>
          <a:lstStyle/>
          <a:p>
            <a:pPr>
              <a:lnSpc>
                <a:spcPct val="100000"/>
              </a:lnSpc>
              <a:spcBef>
                <a:spcPts val="325"/>
              </a:spcBef>
            </a:pPr>
            <a:r>
              <a:rPr lang="ja-JP" altLang="en-US" sz="550" kern="500" dirty="0">
                <a:solidFill>
                  <a:srgbClr val="231F20"/>
                </a:solidFill>
                <a:latin typeface="+mn-ea"/>
                <a:ea typeface="+mn-ea"/>
                <a:cs typeface="Kozuka Gothic Pr6N R"/>
              </a:rPr>
              <a:t>扉裏に長傘や折りたたみ傘などを収納できる部材をご用意しました</a:t>
            </a:r>
            <a:r>
              <a:rPr lang="ja-JP" altLang="en-US" sz="550" kern="500" spc="10" dirty="0">
                <a:solidFill>
                  <a:srgbClr val="231F20"/>
                </a:solidFill>
                <a:latin typeface="+mn-ea"/>
                <a:ea typeface="+mn-ea"/>
                <a:cs typeface="Kozuka Gothic Pr6N R"/>
              </a:rPr>
              <a:t>。</a:t>
            </a:r>
            <a:endParaRPr lang="ja-JP" altLang="en-US" sz="550" dirty="0">
              <a:latin typeface="+mn-ea"/>
              <a:ea typeface="+mn-ea"/>
              <a:cs typeface="Kozuka Gothic Pr6N R"/>
            </a:endParaRPr>
          </a:p>
        </p:txBody>
      </p:sp>
      <p:sp>
        <p:nvSpPr>
          <p:cNvPr id="115" name="object 175">
            <a:extLst>
              <a:ext uri="{FF2B5EF4-FFF2-40B4-BE49-F238E27FC236}">
                <a16:creationId xmlns:a16="http://schemas.microsoft.com/office/drawing/2014/main" id="{7842EAB1-D4C7-A017-5994-66C5830AC665}"/>
              </a:ext>
            </a:extLst>
          </p:cNvPr>
          <p:cNvSpPr txBox="1"/>
          <p:nvPr/>
        </p:nvSpPr>
        <p:spPr>
          <a:xfrm>
            <a:off x="6705600" y="4635499"/>
            <a:ext cx="858534" cy="305853"/>
          </a:xfrm>
          <a:prstGeom prst="rect">
            <a:avLst/>
          </a:prstGeom>
        </p:spPr>
        <p:txBody>
          <a:bodyPr vert="horz" wrap="square" lIns="0" tIns="51435" rIns="0" bIns="0" rtlCol="0">
            <a:spAutoFit/>
          </a:bodyPr>
          <a:lstStyle/>
          <a:p>
            <a:pPr>
              <a:spcBef>
                <a:spcPts val="325"/>
              </a:spcBef>
            </a:pPr>
            <a:r>
              <a:rPr lang="ja-JP" altLang="en-US" sz="550" dirty="0">
                <a:solidFill>
                  <a:srgbClr val="231F20"/>
                </a:solidFill>
                <a:latin typeface="MS PGothic" panose="020B0600070205080204" pitchFamily="34" charset="-128"/>
                <a:ea typeface="MS PGothic" panose="020B0600070205080204" pitchFamily="34" charset="-128"/>
                <a:cs typeface="Kozuka Gothic Pr6N R"/>
              </a:rPr>
              <a:t>クリームやブラシ、消臭スプレーなどのシューケア用品をまとめて収納できます</a:t>
            </a:r>
            <a:r>
              <a:rPr lang="ja-JP" altLang="en-US" sz="550" kern="500" spc="10" dirty="0">
                <a:solidFill>
                  <a:srgbClr val="231F20"/>
                </a:solidFill>
                <a:latin typeface="MS PGothic" panose="020B0600070205080204" pitchFamily="34" charset="-128"/>
                <a:ea typeface="MS PGothic" panose="020B0600070205080204" pitchFamily="34" charset="-128"/>
                <a:cs typeface="Kozuka Gothic Pr6N R"/>
              </a:rPr>
              <a:t>。</a:t>
            </a:r>
            <a:endParaRPr lang="ja-JP" altLang="en-US" sz="550" dirty="0">
              <a:latin typeface="MS PGothic" panose="020B0600070205080204" pitchFamily="34" charset="-128"/>
              <a:ea typeface="MS PGothic" panose="020B0600070205080204" pitchFamily="34" charset="-128"/>
              <a:cs typeface="Kozuka Gothic Pr6N R"/>
            </a:endParaRPr>
          </a:p>
        </p:txBody>
      </p:sp>
      <p:sp>
        <p:nvSpPr>
          <p:cNvPr id="116" name="object 175">
            <a:extLst>
              <a:ext uri="{FF2B5EF4-FFF2-40B4-BE49-F238E27FC236}">
                <a16:creationId xmlns:a16="http://schemas.microsoft.com/office/drawing/2014/main" id="{62F20F7C-9EFD-3741-306A-19713F4B55D7}"/>
              </a:ext>
            </a:extLst>
          </p:cNvPr>
          <p:cNvSpPr txBox="1"/>
          <p:nvPr/>
        </p:nvSpPr>
        <p:spPr>
          <a:xfrm>
            <a:off x="7696200" y="4635499"/>
            <a:ext cx="942450" cy="221214"/>
          </a:xfrm>
          <a:prstGeom prst="rect">
            <a:avLst/>
          </a:prstGeom>
        </p:spPr>
        <p:txBody>
          <a:bodyPr vert="horz" wrap="square" lIns="0" tIns="51435" rIns="0" bIns="0" rtlCol="0">
            <a:spAutoFit/>
          </a:bodyPr>
          <a:lstStyle/>
          <a:p>
            <a:pPr>
              <a:lnSpc>
                <a:spcPct val="100000"/>
              </a:lnSpc>
              <a:spcBef>
                <a:spcPts val="325"/>
              </a:spcBef>
            </a:pPr>
            <a:r>
              <a:rPr lang="ja-JP" altLang="en-US" sz="550" spc="40" dirty="0">
                <a:solidFill>
                  <a:srgbClr val="231F20"/>
                </a:solidFill>
                <a:latin typeface="+mn-ea"/>
                <a:ea typeface="+mn-ea"/>
                <a:cs typeface="Kozuka Gothic Pr6N R"/>
              </a:rPr>
              <a:t>掃除道具や名札などの置き場を作ることができます。</a:t>
            </a:r>
            <a:endParaRPr lang="en-US" altLang="ja-JP" sz="500" spc="-10" dirty="0">
              <a:solidFill>
                <a:srgbClr val="231F20"/>
              </a:solidFill>
              <a:latin typeface="+mn-ea"/>
              <a:ea typeface="+mn-ea"/>
              <a:cs typeface="Kozuka Gothic Pr6N R"/>
            </a:endParaRPr>
          </a:p>
        </p:txBody>
      </p:sp>
      <p:sp>
        <p:nvSpPr>
          <p:cNvPr id="117" name="object 175">
            <a:extLst>
              <a:ext uri="{FF2B5EF4-FFF2-40B4-BE49-F238E27FC236}">
                <a16:creationId xmlns:a16="http://schemas.microsoft.com/office/drawing/2014/main" id="{A85D78D1-D877-E495-E3CF-CC871EA978FF}"/>
              </a:ext>
            </a:extLst>
          </p:cNvPr>
          <p:cNvSpPr txBox="1"/>
          <p:nvPr/>
        </p:nvSpPr>
        <p:spPr>
          <a:xfrm>
            <a:off x="8656320" y="4635499"/>
            <a:ext cx="942450" cy="305853"/>
          </a:xfrm>
          <a:prstGeom prst="rect">
            <a:avLst/>
          </a:prstGeom>
        </p:spPr>
        <p:txBody>
          <a:bodyPr vert="horz" wrap="square" lIns="0" tIns="51435" rIns="0" bIns="0" rtlCol="0">
            <a:spAutoFit/>
          </a:bodyPr>
          <a:lstStyle/>
          <a:p>
            <a:pPr>
              <a:lnSpc>
                <a:spcPct val="100000"/>
              </a:lnSpc>
              <a:spcBef>
                <a:spcPts val="325"/>
              </a:spcBef>
            </a:pPr>
            <a:r>
              <a:rPr lang="ja-JP" altLang="en-US" sz="550" spc="40" dirty="0">
                <a:solidFill>
                  <a:srgbClr val="231F20"/>
                </a:solidFill>
                <a:latin typeface="MS PGothic" panose="020B0600070205080204" pitchFamily="34" charset="-128"/>
                <a:ea typeface="MS PGothic" panose="020B0600070205080204" pitchFamily="34" charset="-128"/>
                <a:cs typeface="Kozuka Gothic Pr6N R"/>
              </a:rPr>
              <a:t>マグネットフックなどを吸着させて、除菌パックや携帯用品類の収納スペースに。</a:t>
            </a:r>
            <a:endParaRPr lang="ja-JP" altLang="en-US" sz="550" dirty="0">
              <a:latin typeface="MS PGothic" panose="020B0600070205080204" pitchFamily="34" charset="-128"/>
              <a:ea typeface="MS PGothic" panose="020B0600070205080204" pitchFamily="34" charset="-128"/>
              <a:cs typeface="Kozuka Gothic Pr6N R"/>
            </a:endParaRPr>
          </a:p>
        </p:txBody>
      </p:sp>
      <p:sp>
        <p:nvSpPr>
          <p:cNvPr id="118" name="object 2">
            <a:extLst>
              <a:ext uri="{FF2B5EF4-FFF2-40B4-BE49-F238E27FC236}">
                <a16:creationId xmlns:a16="http://schemas.microsoft.com/office/drawing/2014/main" id="{28396811-425C-5753-BE8C-BD0AD3F6CC85}"/>
              </a:ext>
            </a:extLst>
          </p:cNvPr>
          <p:cNvSpPr txBox="1"/>
          <p:nvPr/>
        </p:nvSpPr>
        <p:spPr>
          <a:xfrm>
            <a:off x="4744058" y="4499332"/>
            <a:ext cx="766235" cy="120546"/>
          </a:xfrm>
          <a:prstGeom prst="rect">
            <a:avLst/>
          </a:prstGeom>
        </p:spPr>
        <p:txBody>
          <a:bodyPr vert="horz" wrap="none" lIns="0" tIns="12700"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ct val="100000"/>
              </a:lnSpc>
              <a:spcBef>
                <a:spcPts val="100"/>
              </a:spcBef>
            </a:pPr>
            <a:r>
              <a:rPr lang="en-US" altLang="ja-JP" sz="700" dirty="0">
                <a:solidFill>
                  <a:srgbClr val="231F20"/>
                </a:solidFill>
                <a:latin typeface="MS PGothic Regular"/>
                <a:cs typeface="A-OTF Gothic BBB Pro"/>
              </a:rPr>
              <a:t>7,150</a:t>
            </a:r>
            <a:r>
              <a:rPr sz="400" spc="-350" dirty="0">
                <a:solidFill>
                  <a:srgbClr val="231F20"/>
                </a:solidFill>
                <a:latin typeface="MS PGothic Regular"/>
                <a:cs typeface="A-OTF Gothic BBB Pro"/>
              </a:rPr>
              <a:t> </a:t>
            </a:r>
            <a:r>
              <a:rPr sz="500" dirty="0" err="1">
                <a:solidFill>
                  <a:srgbClr val="231F20"/>
                </a:solidFill>
                <a:latin typeface="MS PGothic Regular"/>
                <a:cs typeface="A-OTF Gothic BBB Pro"/>
              </a:rPr>
              <a:t>円（税抜</a:t>
            </a:r>
            <a:r>
              <a:rPr lang="ja-JP" altLang="en-US" sz="500" dirty="0">
                <a:solidFill>
                  <a:srgbClr val="231F20"/>
                </a:solidFill>
                <a:latin typeface="MS PGothic Regular"/>
                <a:cs typeface="A-OTF Gothic BBB Pro"/>
              </a:rPr>
              <a:t> </a:t>
            </a:r>
            <a:r>
              <a:rPr lang="en-US" altLang="ja-JP" sz="500" dirty="0">
                <a:solidFill>
                  <a:srgbClr val="231F20"/>
                </a:solidFill>
                <a:latin typeface="MS PGothic Regular"/>
                <a:cs typeface="A-OTF Gothic BBB Pro"/>
              </a:rPr>
              <a:t>6,500</a:t>
            </a:r>
            <a:r>
              <a:rPr sz="500" spc="-50" dirty="0">
                <a:solidFill>
                  <a:srgbClr val="231F20"/>
                </a:solidFill>
                <a:latin typeface="MS PGothic Regular"/>
                <a:cs typeface="A-OTF Gothic BBB Pro"/>
              </a:rPr>
              <a:t> </a:t>
            </a:r>
            <a:r>
              <a:rPr sz="500" dirty="0">
                <a:solidFill>
                  <a:srgbClr val="231F20"/>
                </a:solidFill>
                <a:latin typeface="MS PGothic Regular"/>
                <a:cs typeface="A-OTF Gothic BBB Pro"/>
              </a:rPr>
              <a:t>円）</a:t>
            </a:r>
            <a:endParaRPr sz="500" dirty="0">
              <a:latin typeface="MS PGothic Regular"/>
              <a:cs typeface="A-OTF Gothic BBB Pro"/>
            </a:endParaRPr>
          </a:p>
        </p:txBody>
      </p:sp>
      <p:sp>
        <p:nvSpPr>
          <p:cNvPr id="119" name="object 2">
            <a:extLst>
              <a:ext uri="{FF2B5EF4-FFF2-40B4-BE49-F238E27FC236}">
                <a16:creationId xmlns:a16="http://schemas.microsoft.com/office/drawing/2014/main" id="{03FDC9B8-5652-51B7-43FA-BB57D39306FA}"/>
              </a:ext>
            </a:extLst>
          </p:cNvPr>
          <p:cNvSpPr txBox="1"/>
          <p:nvPr/>
        </p:nvSpPr>
        <p:spPr>
          <a:xfrm>
            <a:off x="5739066" y="4499332"/>
            <a:ext cx="755015" cy="120546"/>
          </a:xfrm>
          <a:prstGeom prst="rect">
            <a:avLst/>
          </a:prstGeom>
        </p:spPr>
        <p:txBody>
          <a:bodyPr vert="horz" wrap="none" lIns="0" tIns="12700"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ct val="100000"/>
              </a:lnSpc>
              <a:spcBef>
                <a:spcPts val="100"/>
              </a:spcBef>
            </a:pPr>
            <a:r>
              <a:rPr lang="en-US" altLang="ja-JP" sz="700" dirty="0">
                <a:solidFill>
                  <a:srgbClr val="231F20"/>
                </a:solidFill>
                <a:latin typeface="MS PGothic Regular"/>
                <a:cs typeface="A-OTF Gothic BBB Pro"/>
              </a:rPr>
              <a:t>9,680</a:t>
            </a:r>
            <a:r>
              <a:rPr sz="400" spc="-350" dirty="0">
                <a:solidFill>
                  <a:srgbClr val="231F20"/>
                </a:solidFill>
                <a:latin typeface="MS PGothic Regular"/>
                <a:cs typeface="A-OTF Gothic BBB Pro"/>
              </a:rPr>
              <a:t> </a:t>
            </a:r>
            <a:r>
              <a:rPr sz="500" dirty="0" err="1">
                <a:solidFill>
                  <a:srgbClr val="231F20"/>
                </a:solidFill>
                <a:latin typeface="MS PGothic Regular"/>
                <a:cs typeface="A-OTF Gothic BBB Pro"/>
              </a:rPr>
              <a:t>円（税抜</a:t>
            </a:r>
            <a:r>
              <a:rPr lang="ja-JP" altLang="en-US" sz="500" dirty="0">
                <a:solidFill>
                  <a:srgbClr val="231F20"/>
                </a:solidFill>
                <a:latin typeface="MS PGothic Regular"/>
                <a:cs typeface="A-OTF Gothic BBB Pro"/>
              </a:rPr>
              <a:t> </a:t>
            </a:r>
            <a:r>
              <a:rPr lang="en-US" altLang="ja-JP" sz="500" dirty="0">
                <a:solidFill>
                  <a:srgbClr val="231F20"/>
                </a:solidFill>
                <a:latin typeface="MS PGothic Regular"/>
                <a:cs typeface="A-OTF Gothic BBB Pro"/>
              </a:rPr>
              <a:t>8,800</a:t>
            </a:r>
            <a:r>
              <a:rPr sz="500" spc="-50" dirty="0">
                <a:solidFill>
                  <a:srgbClr val="231F20"/>
                </a:solidFill>
                <a:latin typeface="MS PGothic Regular"/>
                <a:cs typeface="A-OTF Gothic BBB Pro"/>
              </a:rPr>
              <a:t> </a:t>
            </a:r>
            <a:r>
              <a:rPr sz="500" dirty="0">
                <a:solidFill>
                  <a:srgbClr val="231F20"/>
                </a:solidFill>
                <a:latin typeface="MS PGothic Regular"/>
                <a:cs typeface="A-OTF Gothic BBB Pro"/>
              </a:rPr>
              <a:t>円）</a:t>
            </a:r>
            <a:endParaRPr sz="500" dirty="0">
              <a:latin typeface="MS PGothic Regular"/>
              <a:cs typeface="A-OTF Gothic BBB Pro"/>
            </a:endParaRPr>
          </a:p>
        </p:txBody>
      </p:sp>
      <p:sp>
        <p:nvSpPr>
          <p:cNvPr id="120" name="object 175">
            <a:extLst>
              <a:ext uri="{FF2B5EF4-FFF2-40B4-BE49-F238E27FC236}">
                <a16:creationId xmlns:a16="http://schemas.microsoft.com/office/drawing/2014/main" id="{64EBFBC4-49A1-E8B4-DE7F-3F5167F7FDEB}"/>
              </a:ext>
            </a:extLst>
          </p:cNvPr>
          <p:cNvSpPr txBox="1"/>
          <p:nvPr/>
        </p:nvSpPr>
        <p:spPr>
          <a:xfrm>
            <a:off x="5777342" y="5682013"/>
            <a:ext cx="981112" cy="718787"/>
          </a:xfrm>
          <a:prstGeom prst="rect">
            <a:avLst/>
          </a:prstGeom>
        </p:spPr>
        <p:txBody>
          <a:bodyPr vert="horz" wrap="square" lIns="0" tIns="51435" rIns="0" bIns="0" rtlCol="0">
            <a:spAutoFit/>
          </a:bodyPr>
          <a:lstStyle/>
          <a:p>
            <a:pPr>
              <a:lnSpc>
                <a:spcPct val="100000"/>
              </a:lnSpc>
              <a:spcBef>
                <a:spcPts val="335"/>
              </a:spcBef>
            </a:pPr>
            <a:r>
              <a:rPr lang="ja-JP" altLang="en-US" sz="500" spc="-25" dirty="0">
                <a:solidFill>
                  <a:srgbClr val="231F20"/>
                </a:solidFill>
                <a:latin typeface="MS PGothic" panose="020B0600070205080204" pitchFamily="34" charset="-128"/>
                <a:ea typeface="MS PGothic" panose="020B0600070205080204" pitchFamily="34" charset="-128"/>
                <a:cs typeface="Kozuka Gothic Pr6N R"/>
              </a:rPr>
              <a:t>振動時 ：</a:t>
            </a:r>
            <a:r>
              <a:rPr lang="ja-JP" altLang="en-US" sz="500" spc="500" dirty="0">
                <a:solidFill>
                  <a:srgbClr val="231F20"/>
                </a:solidFill>
                <a:latin typeface="MS PGothic" panose="020B0600070205080204" pitchFamily="34" charset="-128"/>
                <a:ea typeface="MS PGothic" panose="020B0600070205080204" pitchFamily="34" charset="-128"/>
                <a:cs typeface="Kozuka Gothic Pr6N R"/>
              </a:rPr>
              <a:t> </a:t>
            </a:r>
            <a:endParaRPr lang="ja-JP" altLang="en-US" sz="500" dirty="0">
              <a:latin typeface="MS PGothic" panose="020B0600070205080204" pitchFamily="34" charset="-128"/>
              <a:ea typeface="MS PGothic" panose="020B0600070205080204" pitchFamily="34" charset="-128"/>
              <a:cs typeface="Kozuka Gothic Pr6N R"/>
            </a:endParaRPr>
          </a:p>
          <a:p>
            <a:pPr>
              <a:lnSpc>
                <a:spcPct val="100000"/>
              </a:lnSpc>
              <a:spcBef>
                <a:spcPts val="100"/>
              </a:spcBef>
            </a:pPr>
            <a:r>
              <a:rPr lang="ja-JP" altLang="en-US" sz="500" spc="35" dirty="0">
                <a:solidFill>
                  <a:srgbClr val="231F20"/>
                </a:solidFill>
                <a:latin typeface="MS PGothic" panose="020B0600070205080204" pitchFamily="34" charset="-128"/>
                <a:ea typeface="MS PGothic" panose="020B0600070205080204" pitchFamily="34" charset="-128"/>
                <a:cs typeface="Kozuka Gothic Pr6N R"/>
              </a:rPr>
              <a:t>地震で揺れるとフックが作動し、</a:t>
            </a:r>
            <a:r>
              <a:rPr lang="ja-JP" altLang="en-US" sz="500" spc="500" dirty="0">
                <a:solidFill>
                  <a:srgbClr val="231F20"/>
                </a:solidFill>
                <a:latin typeface="MS PGothic" panose="020B0600070205080204" pitchFamily="34" charset="-128"/>
                <a:ea typeface="MS PGothic" panose="020B0600070205080204" pitchFamily="34" charset="-128"/>
                <a:cs typeface="Kozuka Gothic Pr6N R"/>
              </a:rPr>
              <a:t> </a:t>
            </a:r>
            <a:endParaRPr lang="ja-JP" altLang="en-US" sz="500" dirty="0">
              <a:latin typeface="MS PGothic" panose="020B0600070205080204" pitchFamily="34" charset="-128"/>
              <a:ea typeface="MS PGothic" panose="020B0600070205080204" pitchFamily="34" charset="-128"/>
              <a:cs typeface="Kozuka Gothic Pr6N R"/>
            </a:endParaRPr>
          </a:p>
          <a:p>
            <a:pPr>
              <a:lnSpc>
                <a:spcPct val="100000"/>
              </a:lnSpc>
              <a:spcBef>
                <a:spcPts val="100"/>
              </a:spcBef>
            </a:pPr>
            <a:r>
              <a:rPr lang="ja-JP" altLang="en-US" sz="500" spc="35" dirty="0">
                <a:solidFill>
                  <a:srgbClr val="231F20"/>
                </a:solidFill>
                <a:latin typeface="MS PGothic" panose="020B0600070205080204" pitchFamily="34" charset="-128"/>
                <a:ea typeface="MS PGothic" panose="020B0600070205080204" pitchFamily="34" charset="-128"/>
                <a:cs typeface="Kozuka Gothic Pr6N R"/>
              </a:rPr>
              <a:t>開こうとする扉をロックします。</a:t>
            </a:r>
            <a:r>
              <a:rPr lang="ja-JP" altLang="en-US" sz="500" spc="500" dirty="0">
                <a:solidFill>
                  <a:srgbClr val="231F20"/>
                </a:solidFill>
                <a:latin typeface="MS PGothic" panose="020B0600070205080204" pitchFamily="34" charset="-128"/>
                <a:ea typeface="MS PGothic" panose="020B0600070205080204" pitchFamily="34" charset="-128"/>
                <a:cs typeface="Kozuka Gothic Pr6N R"/>
              </a:rPr>
              <a:t> </a:t>
            </a:r>
            <a:endParaRPr lang="ja-JP" altLang="en-US" sz="500" dirty="0">
              <a:latin typeface="MS PGothic" panose="020B0600070205080204" pitchFamily="34" charset="-128"/>
              <a:ea typeface="MS PGothic" panose="020B0600070205080204" pitchFamily="34" charset="-128"/>
              <a:cs typeface="Kozuka Gothic Pr6N R"/>
            </a:endParaRPr>
          </a:p>
          <a:p>
            <a:pPr>
              <a:lnSpc>
                <a:spcPct val="100000"/>
              </a:lnSpc>
              <a:spcBef>
                <a:spcPts val="100"/>
              </a:spcBef>
            </a:pPr>
            <a:r>
              <a:rPr lang="ja-JP" altLang="en-US" sz="500" spc="-10" dirty="0">
                <a:solidFill>
                  <a:srgbClr val="231F20"/>
                </a:solidFill>
                <a:latin typeface="MS PGothic" panose="020B0600070205080204" pitchFamily="34" charset="-128"/>
                <a:ea typeface="MS PGothic" panose="020B0600070205080204" pitchFamily="34" charset="-128"/>
                <a:cs typeface="Kozuka Gothic Pr6N R"/>
              </a:rPr>
              <a:t>（扉を押すとロックが解除されます。）</a:t>
            </a:r>
            <a:r>
              <a:rPr lang="ja-JP" altLang="en-US" sz="500" spc="500" dirty="0">
                <a:solidFill>
                  <a:srgbClr val="231F20"/>
                </a:solidFill>
                <a:latin typeface="MS PGothic" panose="020B0600070205080204" pitchFamily="34" charset="-128"/>
                <a:ea typeface="MS PGothic" panose="020B0600070205080204" pitchFamily="34" charset="-128"/>
                <a:cs typeface="Kozuka Gothic Pr6N R"/>
              </a:rPr>
              <a:t> </a:t>
            </a:r>
            <a:endParaRPr lang="ja-JP" altLang="en-US" sz="500" dirty="0">
              <a:latin typeface="MS PGothic" panose="020B0600070205080204" pitchFamily="34" charset="-128"/>
              <a:ea typeface="MS PGothic" panose="020B0600070205080204" pitchFamily="34" charset="-128"/>
              <a:cs typeface="Kozuka Gothic Pr6N R"/>
            </a:endParaRPr>
          </a:p>
          <a:p>
            <a:pPr>
              <a:lnSpc>
                <a:spcPct val="100000"/>
              </a:lnSpc>
              <a:spcBef>
                <a:spcPts val="490"/>
              </a:spcBef>
            </a:pPr>
            <a:r>
              <a:rPr lang="ja-JP" altLang="en-US" sz="500" spc="-25" dirty="0">
                <a:solidFill>
                  <a:srgbClr val="231F20"/>
                </a:solidFill>
                <a:latin typeface="MS PGothic" panose="020B0600070205080204" pitchFamily="34" charset="-128"/>
                <a:ea typeface="MS PGothic" panose="020B0600070205080204" pitchFamily="34" charset="-128"/>
                <a:cs typeface="Kozuka Gothic Pr6N R"/>
              </a:rPr>
              <a:t>通常時 ：</a:t>
            </a:r>
            <a:r>
              <a:rPr lang="ja-JP" altLang="en-US" sz="500" spc="500" dirty="0">
                <a:solidFill>
                  <a:srgbClr val="231F20"/>
                </a:solidFill>
                <a:latin typeface="MS PGothic" panose="020B0600070205080204" pitchFamily="34" charset="-128"/>
                <a:ea typeface="MS PGothic" panose="020B0600070205080204" pitchFamily="34" charset="-128"/>
                <a:cs typeface="Kozuka Gothic Pr6N R"/>
              </a:rPr>
              <a:t> </a:t>
            </a:r>
            <a:endParaRPr lang="ja-JP" altLang="en-US" sz="500" dirty="0">
              <a:latin typeface="MS PGothic" panose="020B0600070205080204" pitchFamily="34" charset="-128"/>
              <a:ea typeface="MS PGothic" panose="020B0600070205080204" pitchFamily="34" charset="-128"/>
              <a:cs typeface="Kozuka Gothic Pr6N R"/>
            </a:endParaRPr>
          </a:p>
          <a:p>
            <a:pPr>
              <a:lnSpc>
                <a:spcPct val="100000"/>
              </a:lnSpc>
              <a:spcBef>
                <a:spcPts val="100"/>
              </a:spcBef>
            </a:pPr>
            <a:r>
              <a:rPr lang="ja-JP" altLang="en-US" sz="500" spc="35" dirty="0">
                <a:solidFill>
                  <a:srgbClr val="231F20"/>
                </a:solidFill>
                <a:latin typeface="MS PGothic" panose="020B0600070205080204" pitchFamily="34" charset="-128"/>
                <a:ea typeface="MS PGothic" panose="020B0600070205080204" pitchFamily="34" charset="-128"/>
                <a:cs typeface="Kozuka Gothic Pr6N R"/>
              </a:rPr>
              <a:t>ロック機構は作動しませんので</a:t>
            </a:r>
            <a:endParaRPr lang="ja-JP" altLang="en-US" sz="500" dirty="0">
              <a:latin typeface="MS PGothic" panose="020B0600070205080204" pitchFamily="34" charset="-128"/>
              <a:ea typeface="MS PGothic" panose="020B0600070205080204" pitchFamily="34" charset="-128"/>
              <a:cs typeface="Kozuka Gothic Pr6N R"/>
            </a:endParaRPr>
          </a:p>
          <a:p>
            <a:pPr>
              <a:lnSpc>
                <a:spcPct val="100000"/>
              </a:lnSpc>
              <a:spcBef>
                <a:spcPts val="100"/>
              </a:spcBef>
            </a:pPr>
            <a:r>
              <a:rPr lang="ja-JP" altLang="en-US" sz="500" spc="35" dirty="0">
                <a:solidFill>
                  <a:srgbClr val="231F20"/>
                </a:solidFill>
                <a:latin typeface="MS PGothic" panose="020B0600070205080204" pitchFamily="34" charset="-128"/>
                <a:ea typeface="MS PGothic" panose="020B0600070205080204" pitchFamily="34" charset="-128"/>
                <a:cs typeface="Kozuka Gothic Pr6N R"/>
              </a:rPr>
              <a:t>開閉は自由にできます。</a:t>
            </a:r>
            <a:endParaRPr lang="ja-JP" altLang="en-US" sz="500" dirty="0">
              <a:latin typeface="MS PGothic" panose="020B0600070205080204" pitchFamily="34" charset="-128"/>
              <a:ea typeface="MS PGothic" panose="020B0600070205080204" pitchFamily="34" charset="-128"/>
              <a:cs typeface="Kozuka Gothic Pr6N R"/>
            </a:endParaRPr>
          </a:p>
        </p:txBody>
      </p:sp>
      <p:sp>
        <p:nvSpPr>
          <p:cNvPr id="121" name="object 175">
            <a:extLst>
              <a:ext uri="{FF2B5EF4-FFF2-40B4-BE49-F238E27FC236}">
                <a16:creationId xmlns:a16="http://schemas.microsoft.com/office/drawing/2014/main" id="{AF6E7C16-DA0C-B0BA-85E5-F72E48C220BD}"/>
              </a:ext>
            </a:extLst>
          </p:cNvPr>
          <p:cNvSpPr txBox="1"/>
          <p:nvPr/>
        </p:nvSpPr>
        <p:spPr>
          <a:xfrm>
            <a:off x="7321720" y="4370097"/>
            <a:ext cx="299762" cy="136576"/>
          </a:xfrm>
          <a:prstGeom prst="rect">
            <a:avLst/>
          </a:prstGeom>
        </p:spPr>
        <p:txBody>
          <a:bodyPr vert="horz" wrap="none" lIns="0" tIns="51435" rIns="0" bIns="0" rtlCol="0">
            <a:spAutoFit/>
          </a:bodyPr>
          <a:lstStyle/>
          <a:p>
            <a:pPr>
              <a:lnSpc>
                <a:spcPct val="100000"/>
              </a:lnSpc>
              <a:spcBef>
                <a:spcPts val="405"/>
              </a:spcBef>
            </a:pPr>
            <a:r>
              <a:rPr lang="ja-JP" altLang="en-US" sz="550" dirty="0">
                <a:solidFill>
                  <a:srgbClr val="231F20"/>
                </a:solidFill>
                <a:latin typeface="+mn-ea"/>
                <a:cs typeface="A-OTF Gothic BBB Pro"/>
              </a:rPr>
              <a:t>（</a:t>
            </a:r>
            <a:r>
              <a:rPr lang="en-US" altLang="ja-JP" sz="550" dirty="0">
                <a:solidFill>
                  <a:srgbClr val="231F20"/>
                </a:solidFill>
                <a:latin typeface="+mn-ea"/>
                <a:cs typeface="A-OTF Gothic BBB Pro"/>
              </a:rPr>
              <a:t>2</a:t>
            </a:r>
            <a:r>
              <a:rPr lang="ja-JP" altLang="en-US" sz="550" dirty="0">
                <a:solidFill>
                  <a:srgbClr val="231F20"/>
                </a:solidFill>
                <a:latin typeface="+mn-ea"/>
                <a:cs typeface="A-OTF Gothic BBB Pro"/>
              </a:rPr>
              <a:t>個入り）</a:t>
            </a:r>
            <a:endParaRPr lang="ja-JP" altLang="en-US" sz="550" dirty="0">
              <a:latin typeface="+mn-ea"/>
              <a:cs typeface="A-OTF Gothic BBB Pro"/>
            </a:endParaRPr>
          </a:p>
        </p:txBody>
      </p:sp>
      <p:sp>
        <p:nvSpPr>
          <p:cNvPr id="122" name="object 2">
            <a:extLst>
              <a:ext uri="{FF2B5EF4-FFF2-40B4-BE49-F238E27FC236}">
                <a16:creationId xmlns:a16="http://schemas.microsoft.com/office/drawing/2014/main" id="{04737405-939F-6EF3-4F53-42303ACA10AE}"/>
              </a:ext>
            </a:extLst>
          </p:cNvPr>
          <p:cNvSpPr txBox="1"/>
          <p:nvPr/>
        </p:nvSpPr>
        <p:spPr>
          <a:xfrm>
            <a:off x="5777342" y="5529717"/>
            <a:ext cx="766235" cy="120546"/>
          </a:xfrm>
          <a:prstGeom prst="rect">
            <a:avLst/>
          </a:prstGeom>
        </p:spPr>
        <p:txBody>
          <a:bodyPr vert="horz" wrap="none" lIns="0" tIns="12700"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ct val="100000"/>
              </a:lnSpc>
              <a:spcBef>
                <a:spcPts val="100"/>
              </a:spcBef>
            </a:pPr>
            <a:r>
              <a:rPr lang="en-US" altLang="ja-JP" sz="700" dirty="0">
                <a:solidFill>
                  <a:srgbClr val="231F20"/>
                </a:solidFill>
                <a:latin typeface="MS PGothic Regular"/>
                <a:cs typeface="A-OTF Gothic BBB Pro"/>
              </a:rPr>
              <a:t>2,200</a:t>
            </a:r>
            <a:r>
              <a:rPr sz="400" spc="-350" dirty="0">
                <a:solidFill>
                  <a:srgbClr val="231F20"/>
                </a:solidFill>
                <a:latin typeface="MS PGothic Regular"/>
                <a:cs typeface="A-OTF Gothic BBB Pro"/>
              </a:rPr>
              <a:t> </a:t>
            </a:r>
            <a:r>
              <a:rPr sz="500" dirty="0" err="1">
                <a:solidFill>
                  <a:srgbClr val="231F20"/>
                </a:solidFill>
                <a:latin typeface="MS PGothic Regular"/>
                <a:cs typeface="A-OTF Gothic BBB Pro"/>
              </a:rPr>
              <a:t>円（税抜</a:t>
            </a:r>
            <a:r>
              <a:rPr lang="ja-JP" altLang="en-US" sz="500" dirty="0">
                <a:solidFill>
                  <a:srgbClr val="231F20"/>
                </a:solidFill>
                <a:latin typeface="MS PGothic Regular"/>
                <a:cs typeface="A-OTF Gothic BBB Pro"/>
              </a:rPr>
              <a:t> </a:t>
            </a:r>
            <a:r>
              <a:rPr lang="en-US" altLang="ja-JP" sz="500" dirty="0">
                <a:solidFill>
                  <a:srgbClr val="231F20"/>
                </a:solidFill>
                <a:latin typeface="MS PGothic Regular"/>
                <a:cs typeface="A-OTF Gothic BBB Pro"/>
              </a:rPr>
              <a:t>2,000</a:t>
            </a:r>
            <a:r>
              <a:rPr sz="500" spc="-50" dirty="0">
                <a:solidFill>
                  <a:srgbClr val="231F20"/>
                </a:solidFill>
                <a:latin typeface="MS PGothic Regular"/>
                <a:cs typeface="A-OTF Gothic BBB Pro"/>
              </a:rPr>
              <a:t> </a:t>
            </a:r>
            <a:r>
              <a:rPr sz="500" dirty="0">
                <a:solidFill>
                  <a:srgbClr val="231F20"/>
                </a:solidFill>
                <a:latin typeface="MS PGothic Regular"/>
                <a:cs typeface="A-OTF Gothic BBB Pro"/>
              </a:rPr>
              <a:t>円）</a:t>
            </a:r>
            <a:endParaRPr sz="500" dirty="0">
              <a:latin typeface="MS PGothic Regular"/>
              <a:cs typeface="A-OTF Gothic BBB Pro"/>
            </a:endParaRPr>
          </a:p>
        </p:txBody>
      </p:sp>
      <p:sp>
        <p:nvSpPr>
          <p:cNvPr id="123" name="object 175">
            <a:extLst>
              <a:ext uri="{FF2B5EF4-FFF2-40B4-BE49-F238E27FC236}">
                <a16:creationId xmlns:a16="http://schemas.microsoft.com/office/drawing/2014/main" id="{D8FA990F-7C9A-1117-29DE-58C5AA086400}"/>
              </a:ext>
            </a:extLst>
          </p:cNvPr>
          <p:cNvSpPr txBox="1"/>
          <p:nvPr/>
        </p:nvSpPr>
        <p:spPr>
          <a:xfrm>
            <a:off x="8656320" y="5752464"/>
            <a:ext cx="942450" cy="231474"/>
          </a:xfrm>
          <a:prstGeom prst="rect">
            <a:avLst/>
          </a:prstGeom>
        </p:spPr>
        <p:txBody>
          <a:bodyPr vert="horz" wrap="square" lIns="0" tIns="51435" rIns="0" bIns="0" rtlCol="0">
            <a:spAutoFit/>
          </a:bodyPr>
          <a:lstStyle/>
          <a:p>
            <a:pPr>
              <a:lnSpc>
                <a:spcPct val="100000"/>
              </a:lnSpc>
              <a:spcBef>
                <a:spcPts val="325"/>
              </a:spcBef>
            </a:pPr>
            <a:r>
              <a:rPr lang="ja-JP" altLang="en-US" sz="500" spc="40" dirty="0">
                <a:solidFill>
                  <a:srgbClr val="231F20"/>
                </a:solidFill>
                <a:latin typeface="MS PGothic" panose="020B0600070205080204" pitchFamily="34" charset="-128"/>
                <a:ea typeface="MS PGothic" panose="020B0600070205080204" pitchFamily="34" charset="-128"/>
                <a:cs typeface="Kozuka Gothic Pr6N R"/>
              </a:rPr>
              <a:t>天袋ユニットの下をコート</a:t>
            </a:r>
            <a:endParaRPr lang="ja-JP" altLang="en-US" sz="500" dirty="0">
              <a:latin typeface="MS PGothic" panose="020B0600070205080204" pitchFamily="34" charset="-128"/>
              <a:ea typeface="MS PGothic" panose="020B0600070205080204" pitchFamily="34" charset="-128"/>
              <a:cs typeface="Kozuka Gothic Pr6N R"/>
            </a:endParaRPr>
          </a:p>
          <a:p>
            <a:pPr>
              <a:lnSpc>
                <a:spcPct val="100000"/>
              </a:lnSpc>
              <a:spcBef>
                <a:spcPts val="180"/>
              </a:spcBef>
            </a:pPr>
            <a:r>
              <a:rPr lang="ja-JP" altLang="en-US" sz="500" spc="40" dirty="0">
                <a:solidFill>
                  <a:srgbClr val="231F20"/>
                </a:solidFill>
                <a:latin typeface="MS PGothic" panose="020B0600070205080204" pitchFamily="34" charset="-128"/>
                <a:ea typeface="MS PGothic" panose="020B0600070205080204" pitchFamily="34" charset="-128"/>
                <a:cs typeface="Kozuka Gothic Pr6N R"/>
              </a:rPr>
              <a:t>ハンガーなどに有効活用。</a:t>
            </a:r>
            <a:endParaRPr lang="ja-JP" altLang="en-US" sz="500" dirty="0">
              <a:latin typeface="MS PGothic" panose="020B0600070205080204" pitchFamily="34" charset="-128"/>
              <a:ea typeface="MS PGothic" panose="020B0600070205080204" pitchFamily="34" charset="-128"/>
              <a:cs typeface="Kozuka Gothic Pr6N R"/>
            </a:endParaRPr>
          </a:p>
        </p:txBody>
      </p:sp>
      <p:sp>
        <p:nvSpPr>
          <p:cNvPr id="124" name="object 2">
            <a:extLst>
              <a:ext uri="{FF2B5EF4-FFF2-40B4-BE49-F238E27FC236}">
                <a16:creationId xmlns:a16="http://schemas.microsoft.com/office/drawing/2014/main" id="{671F0090-0073-8060-3B49-EF23B1E11ED3}"/>
              </a:ext>
            </a:extLst>
          </p:cNvPr>
          <p:cNvSpPr txBox="1"/>
          <p:nvPr/>
        </p:nvSpPr>
        <p:spPr>
          <a:xfrm>
            <a:off x="8656320" y="5633454"/>
            <a:ext cx="843180" cy="120546"/>
          </a:xfrm>
          <a:prstGeom prst="rect">
            <a:avLst/>
          </a:prstGeom>
        </p:spPr>
        <p:txBody>
          <a:bodyPr vert="horz" wrap="none" lIns="0" tIns="12700"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ct val="100000"/>
              </a:lnSpc>
              <a:spcBef>
                <a:spcPts val="100"/>
              </a:spcBef>
            </a:pPr>
            <a:r>
              <a:rPr lang="en-US" altLang="ja-JP" sz="700" dirty="0">
                <a:solidFill>
                  <a:srgbClr val="231F20"/>
                </a:solidFill>
                <a:latin typeface="MS PGothic Regular"/>
                <a:cs typeface="A-OTF Gothic BBB Pro"/>
              </a:rPr>
              <a:t>17,600</a:t>
            </a:r>
            <a:r>
              <a:rPr sz="400" spc="-350" dirty="0">
                <a:solidFill>
                  <a:srgbClr val="231F20"/>
                </a:solidFill>
                <a:latin typeface="MS PGothic Regular"/>
                <a:cs typeface="A-OTF Gothic BBB Pro"/>
              </a:rPr>
              <a:t> </a:t>
            </a:r>
            <a:r>
              <a:rPr sz="500" dirty="0" err="1">
                <a:solidFill>
                  <a:srgbClr val="231F20"/>
                </a:solidFill>
                <a:latin typeface="MS PGothic Regular"/>
                <a:cs typeface="A-OTF Gothic BBB Pro"/>
              </a:rPr>
              <a:t>円（税抜</a:t>
            </a:r>
            <a:r>
              <a:rPr lang="ja-JP" altLang="en-US" sz="500" dirty="0">
                <a:solidFill>
                  <a:srgbClr val="231F20"/>
                </a:solidFill>
                <a:latin typeface="MS PGothic Regular"/>
                <a:cs typeface="A-OTF Gothic BBB Pro"/>
              </a:rPr>
              <a:t> </a:t>
            </a:r>
            <a:r>
              <a:rPr lang="en-US" altLang="ja-JP" sz="500" dirty="0">
                <a:solidFill>
                  <a:srgbClr val="231F20"/>
                </a:solidFill>
                <a:latin typeface="MS PGothic Regular"/>
                <a:cs typeface="A-OTF Gothic BBB Pro"/>
              </a:rPr>
              <a:t>16,000</a:t>
            </a:r>
            <a:r>
              <a:rPr sz="500" spc="-50" dirty="0">
                <a:solidFill>
                  <a:srgbClr val="231F20"/>
                </a:solidFill>
                <a:latin typeface="MS PGothic Regular"/>
                <a:cs typeface="A-OTF Gothic BBB Pro"/>
              </a:rPr>
              <a:t> </a:t>
            </a:r>
            <a:r>
              <a:rPr sz="500" dirty="0">
                <a:solidFill>
                  <a:srgbClr val="231F20"/>
                </a:solidFill>
                <a:latin typeface="MS PGothic Regular"/>
                <a:cs typeface="A-OTF Gothic BBB Pro"/>
              </a:rPr>
              <a:t>円）</a:t>
            </a:r>
            <a:endParaRPr sz="500" dirty="0">
              <a:latin typeface="MS PGothic Regular"/>
              <a:cs typeface="A-OTF Gothic BBB Pro"/>
            </a:endParaRPr>
          </a:p>
        </p:txBody>
      </p:sp>
      <p:sp>
        <p:nvSpPr>
          <p:cNvPr id="127" name="object 175">
            <a:extLst>
              <a:ext uri="{FF2B5EF4-FFF2-40B4-BE49-F238E27FC236}">
                <a16:creationId xmlns:a16="http://schemas.microsoft.com/office/drawing/2014/main" id="{9C826FA5-F0DC-905E-A775-8F7C7B07C102}"/>
              </a:ext>
            </a:extLst>
          </p:cNvPr>
          <p:cNvSpPr txBox="1"/>
          <p:nvPr/>
        </p:nvSpPr>
        <p:spPr>
          <a:xfrm>
            <a:off x="8656320" y="5489170"/>
            <a:ext cx="705321" cy="136576"/>
          </a:xfrm>
          <a:prstGeom prst="rect">
            <a:avLst/>
          </a:prstGeom>
        </p:spPr>
        <p:txBody>
          <a:bodyPr vert="horz" wrap="none" lIns="0" tIns="51435" rIns="0" bIns="0" rtlCol="0">
            <a:spAutoFit/>
          </a:bodyPr>
          <a:lstStyle/>
          <a:p>
            <a:pPr>
              <a:lnSpc>
                <a:spcPct val="100000"/>
              </a:lnSpc>
              <a:spcBef>
                <a:spcPts val="405"/>
              </a:spcBef>
            </a:pPr>
            <a:r>
              <a:rPr lang="ja-JP" altLang="en-US" sz="550" dirty="0">
                <a:solidFill>
                  <a:srgbClr val="231F20"/>
                </a:solidFill>
                <a:latin typeface="+mn-ea"/>
                <a:cs typeface="A-OTF Gothic BBB Pro"/>
              </a:rPr>
              <a:t>（天袋ユニット下用）</a:t>
            </a:r>
            <a:endParaRPr lang="ja-JP" altLang="en-US" sz="550" dirty="0">
              <a:latin typeface="+mn-ea"/>
              <a:cs typeface="A-OTF Gothic BBB Pro"/>
            </a:endParaRPr>
          </a:p>
        </p:txBody>
      </p:sp>
      <p:sp>
        <p:nvSpPr>
          <p:cNvPr id="129" name="object 51">
            <a:extLst>
              <a:ext uri="{FF2B5EF4-FFF2-40B4-BE49-F238E27FC236}">
                <a16:creationId xmlns:a16="http://schemas.microsoft.com/office/drawing/2014/main" id="{E65B1190-539F-C400-34DE-3179FDD50A6F}"/>
              </a:ext>
            </a:extLst>
          </p:cNvPr>
          <p:cNvSpPr txBox="1"/>
          <p:nvPr/>
        </p:nvSpPr>
        <p:spPr>
          <a:xfrm>
            <a:off x="5724055" y="4941363"/>
            <a:ext cx="857898" cy="166712"/>
          </a:xfrm>
          <a:prstGeom prst="rect">
            <a:avLst/>
          </a:prstGeom>
          <a:noFill/>
        </p:spPr>
        <p:txBody>
          <a:bodyPr vert="horz" wrap="square" lIns="0" tIns="12700" rIns="0" bIns="0" rtlCol="0">
            <a:spAutoFit/>
          </a:bodyPr>
          <a:lstStyle/>
          <a:p>
            <a:r>
              <a:rPr lang="en-US" altLang="ja-JP" sz="500" kern="500" spc="-30" dirty="0">
                <a:solidFill>
                  <a:schemeClr val="tx1"/>
                </a:solidFill>
                <a:latin typeface="MS PGothic" panose="020B0600070205080204" pitchFamily="34" charset="-128"/>
                <a:ea typeface="MS PGothic" panose="020B0600070205080204" pitchFamily="34" charset="-128"/>
              </a:rPr>
              <a:t>※</a:t>
            </a:r>
            <a:r>
              <a:rPr lang="ja-JP" altLang="en-US" sz="500" kern="500" spc="-30" dirty="0">
                <a:solidFill>
                  <a:schemeClr val="tx1"/>
                </a:solidFill>
                <a:latin typeface="MS PGothic" panose="020B0600070205080204" pitchFamily="34" charset="-128"/>
                <a:ea typeface="MS PGothic" panose="020B0600070205080204" pitchFamily="34" charset="-128"/>
              </a:rPr>
              <a:t>ローユニットへは取り付けできません。</a:t>
            </a:r>
          </a:p>
        </p:txBody>
      </p:sp>
      <p:sp>
        <p:nvSpPr>
          <p:cNvPr id="130" name="object 175">
            <a:extLst>
              <a:ext uri="{FF2B5EF4-FFF2-40B4-BE49-F238E27FC236}">
                <a16:creationId xmlns:a16="http://schemas.microsoft.com/office/drawing/2014/main" id="{1A050CA6-67D4-3E25-E673-A9F7222EC320}"/>
              </a:ext>
            </a:extLst>
          </p:cNvPr>
          <p:cNvSpPr txBox="1"/>
          <p:nvPr/>
        </p:nvSpPr>
        <p:spPr>
          <a:xfrm>
            <a:off x="4730020" y="5154205"/>
            <a:ext cx="3875903" cy="166712"/>
          </a:xfrm>
          <a:prstGeom prst="rect">
            <a:avLst/>
          </a:prstGeom>
          <a:noFill/>
        </p:spPr>
        <p:txBody>
          <a:bodyPr vert="horz" wrap="square" lIns="0" tIns="12700" rIns="0" bIns="0" rtlCol="0">
            <a:spAutoFit/>
          </a:bodyPr>
          <a:lstStyle>
            <a:defPPr>
              <a:defRPr kern="0"/>
            </a:defPPr>
            <a:lvl1pPr>
              <a:defRPr sz="500" kern="500" spc="-30">
                <a:solidFill>
                  <a:schemeClr val="tx1"/>
                </a:solidFill>
                <a:latin typeface="MS PGothic" panose="020B0600070205080204" pitchFamily="34" charset="-128"/>
                <a:ea typeface="MS PGothic" panose="020B0600070205080204" pitchFamily="34" charset="-128"/>
              </a:defRPr>
            </a:lvl1pPr>
          </a:lstStyle>
          <a:p>
            <a:r>
              <a:rPr lang="en-US" altLang="ja-JP" dirty="0"/>
              <a:t>※</a:t>
            </a:r>
            <a:r>
              <a:rPr lang="ja-JP" altLang="en-US" dirty="0"/>
              <a:t>扉裏収納は、ミラー扉へは取り付けできません。幅・奥行サイズの縮小</a:t>
            </a:r>
            <a:r>
              <a:rPr lang="en-US" altLang="ja-JP" dirty="0"/>
              <a:t>U</a:t>
            </a:r>
            <a:r>
              <a:rPr lang="ja-JP" altLang="en-US" dirty="0"/>
              <a:t>オーダー時は取り付けできません。</a:t>
            </a:r>
            <a:endParaRPr lang="en-US" altLang="ja-JP" dirty="0"/>
          </a:p>
          <a:p>
            <a:r>
              <a:rPr lang="en-US" altLang="ja-JP" dirty="0"/>
              <a:t>※</a:t>
            </a:r>
            <a:r>
              <a:rPr lang="ja-JP" altLang="en-US" dirty="0"/>
              <a:t>バスケット、フック、マグネット対応パネルは框扉へは取り付けできません。</a:t>
            </a:r>
          </a:p>
        </p:txBody>
      </p:sp>
      <p:sp>
        <p:nvSpPr>
          <p:cNvPr id="125" name="object 2">
            <a:extLst>
              <a:ext uri="{FF2B5EF4-FFF2-40B4-BE49-F238E27FC236}">
                <a16:creationId xmlns:a16="http://schemas.microsoft.com/office/drawing/2014/main" id="{5816C4FF-E3A2-5940-8937-883D64ABD5DD}"/>
              </a:ext>
            </a:extLst>
          </p:cNvPr>
          <p:cNvSpPr txBox="1"/>
          <p:nvPr/>
        </p:nvSpPr>
        <p:spPr>
          <a:xfrm>
            <a:off x="6917312" y="6659481"/>
            <a:ext cx="2848480" cy="101951"/>
          </a:xfrm>
          <a:prstGeom prst="rect">
            <a:avLst/>
          </a:prstGeom>
        </p:spPr>
        <p:txBody>
          <a:bodyPr vert="horz" wrap="square" lIns="0" tIns="17145" rIns="0" bIns="0" rtlCol="0">
            <a:spAutoFit/>
          </a:bodyPr>
          <a:lstStyle/>
          <a:p>
            <a:pPr marL="12700" algn="r">
              <a:lnSpc>
                <a:spcPct val="100000"/>
              </a:lnSpc>
              <a:spcBef>
                <a:spcPts val="135"/>
              </a:spcBef>
            </a:pPr>
            <a:r>
              <a:rPr lang="ja-JP" altLang="en-US" sz="550">
                <a:solidFill>
                  <a:srgbClr val="231F20"/>
                </a:solidFill>
                <a:latin typeface="MS PGothic" panose="020B0600070205080204" pitchFamily="34" charset="-128"/>
                <a:ea typeface="MS PGothic" panose="020B0600070205080204" pitchFamily="34" charset="-128"/>
                <a:cs typeface="A-OTF Gothic BBB Pro"/>
              </a:rPr>
              <a:t>掲載価格は希望小売価格です。工事費は含まれておりません。</a:t>
            </a:r>
            <a:endParaRPr sz="550" dirty="0">
              <a:latin typeface="MS PGothic" panose="020B0600070205080204" pitchFamily="34" charset="-128"/>
              <a:ea typeface="MS PGothic" panose="020B0600070205080204" pitchFamily="34" charset="-128"/>
              <a:cs typeface="A-OTF Gothic BBB Pro"/>
            </a:endParaRPr>
          </a:p>
        </p:txBody>
      </p:sp>
      <p:sp>
        <p:nvSpPr>
          <p:cNvPr id="126" name="正方形/長方形 125">
            <a:extLst>
              <a:ext uri="{FF2B5EF4-FFF2-40B4-BE49-F238E27FC236}">
                <a16:creationId xmlns:a16="http://schemas.microsoft.com/office/drawing/2014/main" id="{85ADF5EC-9579-2D42-80AF-E440EE6702FA}"/>
              </a:ext>
            </a:extLst>
          </p:cNvPr>
          <p:cNvSpPr/>
          <p:nvPr/>
        </p:nvSpPr>
        <p:spPr>
          <a:xfrm>
            <a:off x="7939533" y="6645733"/>
            <a:ext cx="1854904" cy="162090"/>
          </a:xfrm>
          <a:prstGeom prst="rect">
            <a:avLst/>
          </a:prstGeom>
          <a:noFill/>
          <a:ln>
            <a:solidFill>
              <a:srgbClr val="00D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object 175">
            <a:extLst>
              <a:ext uri="{FF2B5EF4-FFF2-40B4-BE49-F238E27FC236}">
                <a16:creationId xmlns:a16="http://schemas.microsoft.com/office/drawing/2014/main" id="{2A3AA2FD-D802-5145-9F5D-27022D29CF76}"/>
              </a:ext>
            </a:extLst>
          </p:cNvPr>
          <p:cNvSpPr txBox="1"/>
          <p:nvPr/>
        </p:nvSpPr>
        <p:spPr>
          <a:xfrm>
            <a:off x="7381734" y="6656678"/>
            <a:ext cx="577344" cy="166466"/>
          </a:xfrm>
          <a:prstGeom prst="rect">
            <a:avLst/>
          </a:prstGeom>
          <a:solidFill>
            <a:srgbClr val="00D6EE"/>
          </a:solidFill>
        </p:spPr>
        <p:txBody>
          <a:bodyPr vert="horz" wrap="square" lIns="0" tIns="0" rIns="0" bIns="0" rtlCol="0" anchor="t">
            <a:noAutofit/>
          </a:bodyPr>
          <a:lstStyle/>
          <a:p>
            <a:pPr algn="ctr">
              <a:lnSpc>
                <a:spcPct val="100000"/>
              </a:lnSpc>
            </a:pPr>
            <a:r>
              <a:rPr lang="ja-JP" altLang="en-US" sz="700" spc="40">
                <a:solidFill>
                  <a:schemeClr val="bg1"/>
                </a:solidFill>
                <a:latin typeface="MS PGothic" panose="020B0600070205080204" pitchFamily="34" charset="-128"/>
                <a:ea typeface="MS PGothic" panose="020B0600070205080204" pitchFamily="34" charset="-128"/>
                <a:cs typeface="Kozuka Gothic Pr6N R"/>
              </a:rPr>
              <a:t>追加しました。</a:t>
            </a:r>
            <a:endParaRPr lang="ja-JP" altLang="en-US" sz="700" dirty="0">
              <a:solidFill>
                <a:schemeClr val="bg1"/>
              </a:solidFill>
              <a:latin typeface="MS PGothic" panose="020B0600070205080204" pitchFamily="34" charset="-128"/>
              <a:ea typeface="MS PGothic" panose="020B0600070205080204" pitchFamily="34" charset="-128"/>
              <a:cs typeface="Kozuka Gothic Pr6N 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g object 22">
            <a:extLst>
              <a:ext uri="{FF2B5EF4-FFF2-40B4-BE49-F238E27FC236}">
                <a16:creationId xmlns:a16="http://schemas.microsoft.com/office/drawing/2014/main" id="{FCA9DBA1-EF5C-2F03-9EC0-2DAAE306521A}"/>
              </a:ext>
            </a:extLst>
          </p:cNvPr>
          <p:cNvSpPr/>
          <p:nvPr/>
        </p:nvSpPr>
        <p:spPr>
          <a:xfrm>
            <a:off x="140347" y="4179265"/>
            <a:ext cx="4337685" cy="691515"/>
          </a:xfrm>
          <a:custGeom>
            <a:avLst/>
            <a:gdLst/>
            <a:ahLst/>
            <a:cxnLst/>
            <a:rect l="l" t="t" r="r" b="b"/>
            <a:pathLst>
              <a:path w="4337685" h="691514">
                <a:moveTo>
                  <a:pt x="4337177" y="0"/>
                </a:moveTo>
                <a:lnTo>
                  <a:pt x="0" y="0"/>
                </a:lnTo>
                <a:lnTo>
                  <a:pt x="0" y="691438"/>
                </a:lnTo>
                <a:lnTo>
                  <a:pt x="4337177" y="691438"/>
                </a:lnTo>
                <a:lnTo>
                  <a:pt x="4337177" y="0"/>
                </a:lnTo>
                <a:close/>
              </a:path>
            </a:pathLst>
          </a:custGeom>
          <a:solidFill>
            <a:srgbClr val="FFECC5"/>
          </a:solidFill>
          <a:ln w="6350">
            <a:solidFill>
              <a:srgbClr val="FFCC66"/>
            </a:solidFill>
          </a:ln>
        </p:spPr>
        <p:txBody>
          <a:bodyPr wrap="square" lIns="0" tIns="0" rIns="0" bIns="0" rtlCol="0"/>
          <a:lstStyle/>
          <a:p>
            <a:endParaRPr/>
          </a:p>
        </p:txBody>
      </p:sp>
      <p:sp>
        <p:nvSpPr>
          <p:cNvPr id="2" name="object 2"/>
          <p:cNvSpPr txBox="1"/>
          <p:nvPr/>
        </p:nvSpPr>
        <p:spPr>
          <a:xfrm>
            <a:off x="3418042" y="6336164"/>
            <a:ext cx="896744" cy="101951"/>
          </a:xfrm>
          <a:prstGeom prst="rect">
            <a:avLst/>
          </a:prstGeom>
        </p:spPr>
        <p:txBody>
          <a:bodyPr vert="horz" wrap="square" lIns="0" tIns="17145" rIns="0" bIns="0" rtlCol="0">
            <a:spAutoFit/>
          </a:bodyPr>
          <a:lstStyle/>
          <a:p>
            <a:pPr marL="12700">
              <a:lnSpc>
                <a:spcPct val="100000"/>
              </a:lnSpc>
              <a:spcBef>
                <a:spcPts val="135"/>
              </a:spcBef>
            </a:pPr>
            <a:r>
              <a:rPr sz="550" dirty="0">
                <a:solidFill>
                  <a:srgbClr val="231F20"/>
                </a:solidFill>
                <a:latin typeface="MS PGothic" panose="020B0600070205080204" pitchFamily="34" charset="-128"/>
                <a:ea typeface="MS PGothic" panose="020B0600070205080204" pitchFamily="34" charset="-128"/>
                <a:cs typeface="A-OTF Gothic BBB Pro"/>
              </a:rPr>
              <a:t>オープンフロアユニット</a:t>
            </a:r>
            <a:endParaRPr sz="550" dirty="0">
              <a:latin typeface="MS PGothic" panose="020B0600070205080204" pitchFamily="34" charset="-128"/>
              <a:ea typeface="MS PGothic" panose="020B0600070205080204" pitchFamily="34" charset="-128"/>
              <a:cs typeface="A-OTF Gothic BBB Pro"/>
            </a:endParaRPr>
          </a:p>
        </p:txBody>
      </p:sp>
      <p:sp>
        <p:nvSpPr>
          <p:cNvPr id="47" name="object 47"/>
          <p:cNvSpPr/>
          <p:nvPr/>
        </p:nvSpPr>
        <p:spPr>
          <a:xfrm>
            <a:off x="3137012" y="4916669"/>
            <a:ext cx="0" cy="1745614"/>
          </a:xfrm>
          <a:custGeom>
            <a:avLst/>
            <a:gdLst/>
            <a:ahLst/>
            <a:cxnLst/>
            <a:rect l="l" t="t" r="r" b="b"/>
            <a:pathLst>
              <a:path h="1745615">
                <a:moveTo>
                  <a:pt x="0" y="0"/>
                </a:moveTo>
                <a:lnTo>
                  <a:pt x="0" y="1745094"/>
                </a:lnTo>
              </a:path>
            </a:pathLst>
          </a:custGeom>
          <a:ln w="12700">
            <a:solidFill>
              <a:srgbClr val="505051"/>
            </a:solidFill>
          </a:ln>
        </p:spPr>
        <p:txBody>
          <a:bodyPr wrap="square" lIns="0" tIns="0" rIns="0" bIns="0" rtlCol="0"/>
          <a:lstStyle/>
          <a:p>
            <a:endParaRPr/>
          </a:p>
        </p:txBody>
      </p:sp>
      <p:sp>
        <p:nvSpPr>
          <p:cNvPr id="75" name="bg object 21">
            <a:extLst>
              <a:ext uri="{FF2B5EF4-FFF2-40B4-BE49-F238E27FC236}">
                <a16:creationId xmlns:a16="http://schemas.microsoft.com/office/drawing/2014/main" id="{6B9A191F-9C4C-E441-B952-D504E35D3355}"/>
              </a:ext>
            </a:extLst>
          </p:cNvPr>
          <p:cNvSpPr/>
          <p:nvPr/>
        </p:nvSpPr>
        <p:spPr>
          <a:xfrm>
            <a:off x="140144" y="4914811"/>
            <a:ext cx="4347210" cy="1752600"/>
          </a:xfrm>
          <a:custGeom>
            <a:avLst/>
            <a:gdLst/>
            <a:ahLst/>
            <a:cxnLst/>
            <a:rect l="l" t="t" r="r" b="b"/>
            <a:pathLst>
              <a:path w="4347210" h="1752600">
                <a:moveTo>
                  <a:pt x="0" y="0"/>
                </a:moveTo>
                <a:lnTo>
                  <a:pt x="4346740" y="0"/>
                </a:lnTo>
                <a:lnTo>
                  <a:pt x="4346740" y="1752041"/>
                </a:lnTo>
                <a:lnTo>
                  <a:pt x="0" y="1752041"/>
                </a:lnTo>
                <a:lnTo>
                  <a:pt x="0" y="0"/>
                </a:lnTo>
                <a:close/>
              </a:path>
            </a:pathLst>
          </a:custGeom>
          <a:ln w="12700">
            <a:solidFill>
              <a:srgbClr val="505051"/>
            </a:solidFill>
          </a:ln>
        </p:spPr>
        <p:txBody>
          <a:bodyPr wrap="square" lIns="0" tIns="0" rIns="0" bIns="0" rtlCol="0"/>
          <a:lstStyle/>
          <a:p>
            <a:endParaRPr/>
          </a:p>
        </p:txBody>
      </p:sp>
      <p:sp>
        <p:nvSpPr>
          <p:cNvPr id="78" name="Rectangle 24">
            <a:extLst>
              <a:ext uri="{FF2B5EF4-FFF2-40B4-BE49-F238E27FC236}">
                <a16:creationId xmlns:a16="http://schemas.microsoft.com/office/drawing/2014/main" id="{7D1407F1-D1EA-6D4F-A231-12AF9F9C6BC0}"/>
              </a:ext>
            </a:extLst>
          </p:cNvPr>
          <p:cNvSpPr>
            <a:spLocks noChangeArrowheads="1"/>
          </p:cNvSpPr>
          <p:nvPr/>
        </p:nvSpPr>
        <p:spPr bwMode="auto">
          <a:xfrm>
            <a:off x="1681263" y="113675"/>
            <a:ext cx="38543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spcBef>
                <a:spcPct val="50000"/>
              </a:spcBef>
            </a:pPr>
            <a:r>
              <a:rPr lang="ja-JP" altLang="en-US" sz="1100" b="1">
                <a:solidFill>
                  <a:schemeClr val="bg1"/>
                </a:solidFill>
                <a:latin typeface="ＭＳ Ｐゴシック" charset="-128"/>
              </a:rPr>
              <a:t>玄関用収納</a:t>
            </a:r>
            <a:r>
              <a:rPr lang="en-US" altLang="ja-JP" sz="1100" b="1" dirty="0">
                <a:solidFill>
                  <a:schemeClr val="bg1"/>
                </a:solidFill>
                <a:latin typeface="ＭＳ Ｐゴシック" charset="-128"/>
              </a:rPr>
              <a:t> </a:t>
            </a:r>
            <a:r>
              <a:rPr lang="ja-JP" altLang="en-US" sz="1100" b="1">
                <a:solidFill>
                  <a:schemeClr val="bg1"/>
                </a:solidFill>
                <a:latin typeface="ＭＳ Ｐゴシック" charset="-128"/>
              </a:rPr>
              <a:t>コンポリア</a:t>
            </a:r>
            <a:endParaRPr lang="ja-JP" altLang="en-US" sz="1100" b="1" dirty="0">
              <a:solidFill>
                <a:schemeClr val="bg1"/>
              </a:solidFill>
              <a:latin typeface="ＭＳ Ｐゴシック" charset="-128"/>
            </a:endParaRPr>
          </a:p>
        </p:txBody>
      </p:sp>
      <p:sp>
        <p:nvSpPr>
          <p:cNvPr id="81" name="Rectangle 125">
            <a:extLst>
              <a:ext uri="{FF2B5EF4-FFF2-40B4-BE49-F238E27FC236}">
                <a16:creationId xmlns:a16="http://schemas.microsoft.com/office/drawing/2014/main" id="{9878FE89-8F4D-B44C-9003-B9A757AAAC2C}"/>
              </a:ext>
            </a:extLst>
          </p:cNvPr>
          <p:cNvSpPr>
            <a:spLocks noChangeArrowheads="1"/>
          </p:cNvSpPr>
          <p:nvPr/>
        </p:nvSpPr>
        <p:spPr bwMode="auto">
          <a:xfrm>
            <a:off x="234637" y="4216854"/>
            <a:ext cx="4343770" cy="307777"/>
          </a:xfrm>
          <a:prstGeom prst="rect">
            <a:avLst/>
          </a:prstGeom>
          <a:noFill/>
          <a:ln>
            <a:noFill/>
          </a:ln>
          <a:effectLst/>
          <a:extLst>
            <a:ext uri="{909E8E84-426E-40DD-AFC4-6F175D3DCCD1}">
              <a14:hiddenFill xmlns:a14="http://schemas.microsoft.com/office/drawing/2010/main">
                <a:solidFill>
                  <a:srgbClr val="969696"/>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ja-JP" altLang="en-US" sz="1000" b="1">
                <a:effectLst/>
                <a:latin typeface="MS PGothic" panose="020B0600070205080204" pitchFamily="34" charset="-128"/>
                <a:ea typeface="MS PGothic" panose="020B0600070205080204" pitchFamily="34" charset="-128"/>
              </a:rPr>
              <a:t>モノトーンでまとめた大人のインテリア空間。</a:t>
            </a:r>
          </a:p>
          <a:p>
            <a:r>
              <a:rPr lang="ja-JP" altLang="en-US" sz="1000" b="1">
                <a:effectLst/>
                <a:latin typeface="MS PGothic" panose="020B0600070205080204" pitchFamily="34" charset="-128"/>
                <a:ea typeface="MS PGothic" panose="020B0600070205080204" pitchFamily="34" charset="-128"/>
              </a:rPr>
              <a:t>高さを活かした靴収納と土間置きの組み合わせ。</a:t>
            </a:r>
          </a:p>
        </p:txBody>
      </p:sp>
      <p:sp>
        <p:nvSpPr>
          <p:cNvPr id="87" name="Rectangle 126">
            <a:extLst>
              <a:ext uri="{FF2B5EF4-FFF2-40B4-BE49-F238E27FC236}">
                <a16:creationId xmlns:a16="http://schemas.microsoft.com/office/drawing/2014/main" id="{F1A56A8A-7E0C-8C48-B5EB-3A3FE0CBA5BF}"/>
              </a:ext>
            </a:extLst>
          </p:cNvPr>
          <p:cNvSpPr>
            <a:spLocks noChangeArrowheads="1"/>
          </p:cNvSpPr>
          <p:nvPr/>
        </p:nvSpPr>
        <p:spPr bwMode="auto">
          <a:xfrm>
            <a:off x="243508" y="4572066"/>
            <a:ext cx="3777404" cy="246221"/>
          </a:xfrm>
          <a:prstGeom prst="rect">
            <a:avLst/>
          </a:prstGeom>
          <a:noFill/>
          <a:ln>
            <a:noFill/>
          </a:ln>
          <a:effectLst/>
          <a:extLst>
            <a:ext uri="{909E8E84-426E-40DD-AFC4-6F175D3DCCD1}">
              <a14:hiddenFill xmlns:a14="http://schemas.microsoft.com/office/drawing/2010/main">
                <a:solidFill>
                  <a:srgbClr val="969696"/>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ja-JP" altLang="en-US" sz="800" b="0" i="0" u="none" strike="noStrike">
                <a:effectLst/>
                <a:latin typeface="-apple-system-font"/>
              </a:rPr>
              <a:t>天井近くまで確保した収納で、お出かけアイテムをたっぷり収納</a:t>
            </a:r>
            <a:r>
              <a:rPr lang="ja-JP" altLang="en-US" sz="800">
                <a:latin typeface="MS PGothic" panose="020B0600070205080204" pitchFamily="34" charset="-128"/>
                <a:ea typeface="MS PGothic" panose="020B0600070205080204" pitchFamily="34" charset="-128"/>
              </a:rPr>
              <a:t>。</a:t>
            </a:r>
            <a:endParaRPr lang="en-US" altLang="ja-JP" sz="800">
              <a:latin typeface="MS PGothic" panose="020B0600070205080204" pitchFamily="34" charset="-128"/>
              <a:ea typeface="MS PGothic" panose="020B0600070205080204" pitchFamily="34" charset="-128"/>
            </a:endParaRPr>
          </a:p>
          <a:p>
            <a:r>
              <a:rPr lang="ja-JP" altLang="en-US" sz="800" b="0" i="0" u="none" strike="noStrike">
                <a:effectLst/>
                <a:latin typeface="-apple-system-font"/>
              </a:rPr>
              <a:t>収納場所に困るスーツケースも玄関に土間置きできます</a:t>
            </a:r>
            <a:r>
              <a:rPr lang="ja-JP" altLang="en-US" sz="800">
                <a:latin typeface="-apple-system-font"/>
              </a:rPr>
              <a:t>。</a:t>
            </a:r>
            <a:endParaRPr lang="ja-JP" altLang="en-US" sz="800">
              <a:latin typeface="MS PGothic" panose="020B0600070205080204" pitchFamily="34" charset="-128"/>
              <a:ea typeface="MS PGothic" panose="020B0600070205080204" pitchFamily="34" charset="-128"/>
            </a:endParaRPr>
          </a:p>
        </p:txBody>
      </p:sp>
      <p:sp>
        <p:nvSpPr>
          <p:cNvPr id="101" name="bg object 16">
            <a:extLst>
              <a:ext uri="{FF2B5EF4-FFF2-40B4-BE49-F238E27FC236}">
                <a16:creationId xmlns:a16="http://schemas.microsoft.com/office/drawing/2014/main" id="{3A87FF18-56F4-FF48-87A9-56F542F7081E}"/>
              </a:ext>
            </a:extLst>
          </p:cNvPr>
          <p:cNvSpPr/>
          <p:nvPr/>
        </p:nvSpPr>
        <p:spPr>
          <a:xfrm>
            <a:off x="142011" y="692035"/>
            <a:ext cx="4344035" cy="3441700"/>
          </a:xfrm>
          <a:custGeom>
            <a:avLst/>
            <a:gdLst/>
            <a:ahLst/>
            <a:cxnLst/>
            <a:rect l="l" t="t" r="r" b="b"/>
            <a:pathLst>
              <a:path w="4344035" h="3441700">
                <a:moveTo>
                  <a:pt x="4343666" y="0"/>
                </a:moveTo>
                <a:lnTo>
                  <a:pt x="0" y="0"/>
                </a:lnTo>
                <a:lnTo>
                  <a:pt x="0" y="3441611"/>
                </a:lnTo>
                <a:lnTo>
                  <a:pt x="4343666" y="3441611"/>
                </a:lnTo>
                <a:lnTo>
                  <a:pt x="4343666" y="0"/>
                </a:lnTo>
                <a:close/>
              </a:path>
            </a:pathLst>
          </a:custGeom>
          <a:solidFill>
            <a:srgbClr val="D1D3D4"/>
          </a:solidFill>
        </p:spPr>
        <p:txBody>
          <a:bodyPr wrap="square" lIns="0" tIns="0" rIns="0" bIns="0" rtlCol="0"/>
          <a:lstStyle/>
          <a:p>
            <a:endParaRPr/>
          </a:p>
        </p:txBody>
      </p:sp>
      <p:pic>
        <p:nvPicPr>
          <p:cNvPr id="102" name="object 4">
            <a:extLst>
              <a:ext uri="{FF2B5EF4-FFF2-40B4-BE49-F238E27FC236}">
                <a16:creationId xmlns:a16="http://schemas.microsoft.com/office/drawing/2014/main" id="{DD9D68BE-4D0F-EA45-82A5-4299E8AEEA15}"/>
              </a:ext>
            </a:extLst>
          </p:cNvPr>
          <p:cNvPicPr/>
          <p:nvPr/>
        </p:nvPicPr>
        <p:blipFill>
          <a:blip r:embed="rId3" cstate="print"/>
          <a:stretch>
            <a:fillRect/>
          </a:stretch>
        </p:blipFill>
        <p:spPr>
          <a:xfrm>
            <a:off x="8076742" y="692035"/>
            <a:ext cx="1699069" cy="2039480"/>
          </a:xfrm>
          <a:prstGeom prst="rect">
            <a:avLst/>
          </a:prstGeom>
        </p:spPr>
      </p:pic>
      <p:pic>
        <p:nvPicPr>
          <p:cNvPr id="104" name="bg object 25">
            <a:extLst>
              <a:ext uri="{FF2B5EF4-FFF2-40B4-BE49-F238E27FC236}">
                <a16:creationId xmlns:a16="http://schemas.microsoft.com/office/drawing/2014/main" id="{5ECC2385-133C-4145-8380-DD11B85E6DC3}"/>
              </a:ext>
            </a:extLst>
          </p:cNvPr>
          <p:cNvPicPr/>
          <p:nvPr/>
        </p:nvPicPr>
        <p:blipFill>
          <a:blip r:embed="rId4" cstate="print"/>
          <a:stretch>
            <a:fillRect/>
          </a:stretch>
        </p:blipFill>
        <p:spPr>
          <a:xfrm>
            <a:off x="554875" y="692035"/>
            <a:ext cx="3535801" cy="3441611"/>
          </a:xfrm>
          <a:prstGeom prst="rect">
            <a:avLst/>
          </a:prstGeom>
        </p:spPr>
      </p:pic>
      <p:pic>
        <p:nvPicPr>
          <p:cNvPr id="112" name="bg object 26">
            <a:extLst>
              <a:ext uri="{FF2B5EF4-FFF2-40B4-BE49-F238E27FC236}">
                <a16:creationId xmlns:a16="http://schemas.microsoft.com/office/drawing/2014/main" id="{59ADBF4F-17AD-FE47-B30B-F7827C50F67A}"/>
              </a:ext>
            </a:extLst>
          </p:cNvPr>
          <p:cNvPicPr/>
          <p:nvPr/>
        </p:nvPicPr>
        <p:blipFill>
          <a:blip r:embed="rId5" cstate="print"/>
          <a:stretch>
            <a:fillRect/>
          </a:stretch>
        </p:blipFill>
        <p:spPr>
          <a:xfrm>
            <a:off x="4567440" y="692035"/>
            <a:ext cx="1699082" cy="2039480"/>
          </a:xfrm>
          <a:prstGeom prst="rect">
            <a:avLst/>
          </a:prstGeom>
        </p:spPr>
      </p:pic>
      <p:pic>
        <p:nvPicPr>
          <p:cNvPr id="113" name="bg object 27">
            <a:extLst>
              <a:ext uri="{FF2B5EF4-FFF2-40B4-BE49-F238E27FC236}">
                <a16:creationId xmlns:a16="http://schemas.microsoft.com/office/drawing/2014/main" id="{ECAA23A2-A68B-C64C-9312-50C78BB182F2}"/>
              </a:ext>
            </a:extLst>
          </p:cNvPr>
          <p:cNvPicPr/>
          <p:nvPr/>
        </p:nvPicPr>
        <p:blipFill>
          <a:blip r:embed="rId6" cstate="print"/>
          <a:stretch>
            <a:fillRect/>
          </a:stretch>
        </p:blipFill>
        <p:spPr>
          <a:xfrm>
            <a:off x="6322098" y="692035"/>
            <a:ext cx="1699069" cy="2039480"/>
          </a:xfrm>
          <a:prstGeom prst="rect">
            <a:avLst/>
          </a:prstGeom>
        </p:spPr>
      </p:pic>
      <p:sp>
        <p:nvSpPr>
          <p:cNvPr id="114" name="object 2">
            <a:extLst>
              <a:ext uri="{FF2B5EF4-FFF2-40B4-BE49-F238E27FC236}">
                <a16:creationId xmlns:a16="http://schemas.microsoft.com/office/drawing/2014/main" id="{CAEA9F15-7C3B-1743-AA8D-AFD49B9BA836}"/>
              </a:ext>
            </a:extLst>
          </p:cNvPr>
          <p:cNvSpPr txBox="1"/>
          <p:nvPr/>
        </p:nvSpPr>
        <p:spPr>
          <a:xfrm>
            <a:off x="256077" y="5954077"/>
            <a:ext cx="2218690" cy="243656"/>
          </a:xfrm>
          <a:prstGeom prst="rect">
            <a:avLst/>
          </a:prstGeom>
        </p:spPr>
        <p:txBody>
          <a:bodyPr vert="horz" wrap="square" lIns="0" tIns="12700" rIns="0" bIns="0" rtlCol="0">
            <a:spAutoFit/>
          </a:bodyPr>
          <a:lstStyle/>
          <a:p>
            <a:pPr>
              <a:lnSpc>
                <a:spcPct val="100000"/>
              </a:lnSpc>
              <a:spcBef>
                <a:spcPts val="100"/>
              </a:spcBef>
            </a:pPr>
            <a:r>
              <a:rPr lang="ja-JP" altLang="en-US" sz="600" dirty="0">
                <a:solidFill>
                  <a:srgbClr val="231F20"/>
                </a:solidFill>
                <a:latin typeface="MS PGothic" panose="020B0600070205080204" pitchFamily="34" charset="-128"/>
                <a:ea typeface="MS PGothic" panose="020B0600070205080204" pitchFamily="34" charset="-128"/>
                <a:cs typeface="A-OTF Gothic BBB Pro"/>
              </a:rPr>
              <a:t>プラン合計価格  </a:t>
            </a:r>
            <a:r>
              <a:rPr lang="en-US" altLang="ja-JP" sz="2250" baseline="1851" dirty="0">
                <a:solidFill>
                  <a:srgbClr val="231F20"/>
                </a:solidFill>
                <a:latin typeface="MS PGothic" panose="020B0600070205080204" pitchFamily="34" charset="-128"/>
                <a:ea typeface="MS PGothic" panose="020B0600070205080204" pitchFamily="34" charset="-128"/>
                <a:cs typeface="A-OTF Gothic BBB Pro"/>
              </a:rPr>
              <a:t>279,290</a:t>
            </a:r>
            <a:r>
              <a:rPr sz="2250" spc="-525" baseline="1851" dirty="0">
                <a:solidFill>
                  <a:srgbClr val="231F20"/>
                </a:solidFill>
                <a:latin typeface="MS PGothic" panose="020B0600070205080204" pitchFamily="34" charset="-128"/>
                <a:ea typeface="MS PGothic" panose="020B0600070205080204" pitchFamily="34" charset="-128"/>
                <a:cs typeface="A-OTF Gothic BBB Pro"/>
              </a:rPr>
              <a:t> </a:t>
            </a:r>
            <a:r>
              <a:rPr sz="900" baseline="4629" dirty="0">
                <a:solidFill>
                  <a:srgbClr val="231F20"/>
                </a:solidFill>
                <a:latin typeface="MS PGothic" panose="020B0600070205080204" pitchFamily="34" charset="-128"/>
                <a:ea typeface="MS PGothic" panose="020B0600070205080204" pitchFamily="34" charset="-128"/>
                <a:cs typeface="A-OTF Gothic BBB Pro"/>
              </a:rPr>
              <a:t>円（</a:t>
            </a:r>
            <a:r>
              <a:rPr lang="ja-JP" altLang="en-US" sz="900" baseline="4629" dirty="0">
                <a:solidFill>
                  <a:srgbClr val="231F20"/>
                </a:solidFill>
                <a:latin typeface="MS PGothic" panose="020B0600070205080204" pitchFamily="34" charset="-128"/>
                <a:ea typeface="MS PGothic" panose="020B0600070205080204" pitchFamily="34" charset="-128"/>
                <a:cs typeface="A-OTF Gothic BBB Pro"/>
              </a:rPr>
              <a:t>税抜   </a:t>
            </a:r>
            <a:r>
              <a:rPr lang="en-US" altLang="ja-JP" sz="900" baseline="4629" dirty="0">
                <a:solidFill>
                  <a:srgbClr val="231F20"/>
                </a:solidFill>
                <a:latin typeface="MS PGothic" panose="020B0600070205080204" pitchFamily="34" charset="-128"/>
                <a:ea typeface="MS PGothic" panose="020B0600070205080204" pitchFamily="34" charset="-128"/>
                <a:cs typeface="A-OTF Gothic BBB Pro"/>
              </a:rPr>
              <a:t>253,900</a:t>
            </a:r>
            <a:r>
              <a:rPr lang="ja-JP" altLang="en-US" sz="900" spc="-75" baseline="4629" dirty="0">
                <a:solidFill>
                  <a:srgbClr val="231F20"/>
                </a:solidFill>
                <a:latin typeface="MS PGothic" panose="020B0600070205080204" pitchFamily="34" charset="-128"/>
                <a:ea typeface="MS PGothic" panose="020B0600070205080204" pitchFamily="34" charset="-128"/>
                <a:cs typeface="A-OTF Gothic BBB Pro"/>
              </a:rPr>
              <a:t> </a:t>
            </a:r>
            <a:r>
              <a:rPr lang="ja-JP" altLang="en-US" sz="900" baseline="4629" dirty="0">
                <a:solidFill>
                  <a:srgbClr val="231F20"/>
                </a:solidFill>
                <a:latin typeface="MS PGothic" panose="020B0600070205080204" pitchFamily="34" charset="-128"/>
                <a:ea typeface="MS PGothic" panose="020B0600070205080204" pitchFamily="34" charset="-128"/>
                <a:cs typeface="A-OTF Gothic BBB Pro"/>
              </a:rPr>
              <a:t>円</a:t>
            </a:r>
            <a:r>
              <a:rPr sz="900" baseline="4629" dirty="0">
                <a:solidFill>
                  <a:srgbClr val="231F20"/>
                </a:solidFill>
                <a:latin typeface="MS PGothic" panose="020B0600070205080204" pitchFamily="34" charset="-128"/>
                <a:ea typeface="MS PGothic" panose="020B0600070205080204" pitchFamily="34" charset="-128"/>
                <a:cs typeface="A-OTF Gothic BBB Pro"/>
              </a:rPr>
              <a:t>）</a:t>
            </a:r>
            <a:endParaRPr sz="900" baseline="4629">
              <a:latin typeface="MS PGothic" panose="020B0600070205080204" pitchFamily="34" charset="-128"/>
              <a:ea typeface="MS PGothic" panose="020B0600070205080204" pitchFamily="34" charset="-128"/>
              <a:cs typeface="A-OTF Gothic BBB Pro"/>
            </a:endParaRPr>
          </a:p>
        </p:txBody>
      </p:sp>
      <p:sp>
        <p:nvSpPr>
          <p:cNvPr id="115" name="object 3">
            <a:extLst>
              <a:ext uri="{FF2B5EF4-FFF2-40B4-BE49-F238E27FC236}">
                <a16:creationId xmlns:a16="http://schemas.microsoft.com/office/drawing/2014/main" id="{281D624E-A074-3C48-B87D-D6B079722E7C}"/>
              </a:ext>
            </a:extLst>
          </p:cNvPr>
          <p:cNvSpPr txBox="1"/>
          <p:nvPr/>
        </p:nvSpPr>
        <p:spPr>
          <a:xfrm>
            <a:off x="231576" y="5008612"/>
            <a:ext cx="2070735" cy="662305"/>
          </a:xfrm>
          <a:prstGeom prst="rect">
            <a:avLst/>
          </a:prstGeom>
        </p:spPr>
        <p:txBody>
          <a:bodyPr vert="horz" wrap="square" lIns="0" tIns="12700" rIns="0" bIns="0" rtlCol="0">
            <a:spAutoFit/>
          </a:bodyPr>
          <a:lstStyle/>
          <a:p>
            <a:pPr marL="25400">
              <a:lnSpc>
                <a:spcPts val="705"/>
              </a:lnSpc>
              <a:spcBef>
                <a:spcPts val="100"/>
              </a:spcBef>
            </a:pPr>
            <a:r>
              <a:rPr sz="600" dirty="0">
                <a:solidFill>
                  <a:srgbClr val="231F20"/>
                </a:solidFill>
                <a:latin typeface="MS PGothic" panose="020B0600070205080204" pitchFamily="34" charset="-128"/>
                <a:ea typeface="MS PGothic" panose="020B0600070205080204" pitchFamily="34" charset="-128"/>
                <a:cs typeface="A-OTF Gothic BBB Pro"/>
              </a:rPr>
              <a:t>PLAN No.</a:t>
            </a:r>
            <a:endParaRPr sz="600" dirty="0">
              <a:latin typeface="MS PGothic" panose="020B0600070205080204" pitchFamily="34" charset="-128"/>
              <a:ea typeface="MS PGothic" panose="020B0600070205080204" pitchFamily="34" charset="-128"/>
              <a:cs typeface="A-OTF Gothic BBB Pro"/>
            </a:endParaRPr>
          </a:p>
          <a:p>
            <a:pPr marL="12700">
              <a:lnSpc>
                <a:spcPts val="2025"/>
              </a:lnSpc>
            </a:pPr>
            <a:r>
              <a:rPr sz="1700" dirty="0">
                <a:solidFill>
                  <a:srgbClr val="231F20"/>
                </a:solidFill>
                <a:latin typeface="MS PGothic" panose="020B0600070205080204" pitchFamily="34" charset="-128"/>
                <a:ea typeface="MS PGothic" panose="020B0600070205080204" pitchFamily="34" charset="-128"/>
                <a:cs typeface="A-OTF Gothic BBB Pro"/>
              </a:rPr>
              <a:t>GE03</a:t>
            </a:r>
            <a:r>
              <a:rPr sz="1700" spc="-325" dirty="0">
                <a:solidFill>
                  <a:srgbClr val="231F20"/>
                </a:solidFill>
                <a:latin typeface="MS PGothic" panose="020B0600070205080204" pitchFamily="34" charset="-128"/>
                <a:ea typeface="MS PGothic" panose="020B0600070205080204" pitchFamily="34" charset="-128"/>
                <a:cs typeface="A-OTF Gothic BBB Pro"/>
              </a:rPr>
              <a:t> </a:t>
            </a:r>
            <a:r>
              <a:rPr sz="600" dirty="0">
                <a:solidFill>
                  <a:srgbClr val="231F20"/>
                </a:solidFill>
                <a:latin typeface="MS PGothic" panose="020B0600070205080204" pitchFamily="34" charset="-128"/>
                <a:ea typeface="MS PGothic" panose="020B0600070205080204" pitchFamily="34" charset="-128"/>
                <a:cs typeface="A-OTF Gothic BBB Pro"/>
              </a:rPr>
              <a:t>［</a:t>
            </a:r>
            <a:r>
              <a:rPr sz="600" spc="10" dirty="0">
                <a:solidFill>
                  <a:srgbClr val="231F20"/>
                </a:solidFill>
                <a:latin typeface="MS PGothic" panose="020B0600070205080204" pitchFamily="34" charset="-128"/>
                <a:ea typeface="MS PGothic" panose="020B0600070205080204" pitchFamily="34" charset="-128"/>
                <a:cs typeface="A-OTF Gothic BBB Pro"/>
              </a:rPr>
              <a:t> </a:t>
            </a:r>
            <a:r>
              <a:rPr sz="600" dirty="0">
                <a:solidFill>
                  <a:srgbClr val="231F20"/>
                </a:solidFill>
                <a:latin typeface="MS PGothic" panose="020B0600070205080204" pitchFamily="34" charset="-128"/>
                <a:ea typeface="MS PGothic" panose="020B0600070205080204" pitchFamily="34" charset="-128"/>
                <a:cs typeface="A-OTF Gothic BBB Pro"/>
              </a:rPr>
              <a:t>幅1600 × 高さ2140 × 奥行400mm ］</a:t>
            </a:r>
            <a:endParaRPr sz="600" dirty="0">
              <a:latin typeface="MS PGothic" panose="020B0600070205080204" pitchFamily="34" charset="-128"/>
              <a:ea typeface="MS PGothic" panose="020B0600070205080204" pitchFamily="34" charset="-128"/>
              <a:cs typeface="A-OTF Gothic BBB Pro"/>
            </a:endParaRPr>
          </a:p>
          <a:p>
            <a:pPr marL="148590" indent="-117475">
              <a:lnSpc>
                <a:spcPct val="100000"/>
              </a:lnSpc>
              <a:spcBef>
                <a:spcPts val="555"/>
              </a:spcBef>
              <a:buChar char="■"/>
              <a:tabLst>
                <a:tab pos="149225" algn="l"/>
              </a:tabLst>
            </a:pPr>
            <a:r>
              <a:rPr sz="600" dirty="0">
                <a:solidFill>
                  <a:srgbClr val="231F20"/>
                </a:solidFill>
                <a:latin typeface="MS PGothic" panose="020B0600070205080204" pitchFamily="34" charset="-128"/>
                <a:ea typeface="MS PGothic" panose="020B0600070205080204" pitchFamily="34" charset="-128"/>
                <a:cs typeface="A-OTF Gothic BBB Pro"/>
              </a:rPr>
              <a:t>扉：フラットタッチ扉 ブラックオーク柄（DV） </a:t>
            </a:r>
            <a:endParaRPr sz="600" dirty="0">
              <a:latin typeface="MS PGothic" panose="020B0600070205080204" pitchFamily="34" charset="-128"/>
              <a:ea typeface="MS PGothic" panose="020B0600070205080204" pitchFamily="34" charset="-128"/>
              <a:cs typeface="A-OTF Gothic BBB Pro"/>
            </a:endParaRPr>
          </a:p>
          <a:p>
            <a:pPr marL="148590" indent="-117475">
              <a:lnSpc>
                <a:spcPct val="100000"/>
              </a:lnSpc>
              <a:spcBef>
                <a:spcPts val="280"/>
              </a:spcBef>
              <a:buChar char="■"/>
              <a:tabLst>
                <a:tab pos="149225" algn="l"/>
              </a:tabLst>
            </a:pPr>
            <a:r>
              <a:rPr sz="600" dirty="0">
                <a:solidFill>
                  <a:srgbClr val="231F20"/>
                </a:solidFill>
                <a:latin typeface="MS PGothic" panose="020B0600070205080204" pitchFamily="34" charset="-128"/>
                <a:ea typeface="MS PGothic" panose="020B0600070205080204" pitchFamily="34" charset="-128"/>
                <a:cs typeface="A-OTF Gothic BBB Pro"/>
              </a:rPr>
              <a:t>本体：しっくいホワイト柄（PY） </a:t>
            </a:r>
            <a:endParaRPr sz="600" dirty="0">
              <a:latin typeface="MS PGothic" panose="020B0600070205080204" pitchFamily="34" charset="-128"/>
              <a:ea typeface="MS PGothic" panose="020B0600070205080204" pitchFamily="34" charset="-128"/>
              <a:cs typeface="A-OTF Gothic BBB Pro"/>
            </a:endParaRPr>
          </a:p>
        </p:txBody>
      </p:sp>
      <p:grpSp>
        <p:nvGrpSpPr>
          <p:cNvPr id="116" name="object 6">
            <a:extLst>
              <a:ext uri="{FF2B5EF4-FFF2-40B4-BE49-F238E27FC236}">
                <a16:creationId xmlns:a16="http://schemas.microsoft.com/office/drawing/2014/main" id="{BB95971A-8FFF-AD46-A28E-516C64A2BA59}"/>
              </a:ext>
            </a:extLst>
          </p:cNvPr>
          <p:cNvGrpSpPr/>
          <p:nvPr/>
        </p:nvGrpSpPr>
        <p:grpSpPr>
          <a:xfrm>
            <a:off x="3424650" y="5284438"/>
            <a:ext cx="705485" cy="1043940"/>
            <a:chOff x="3424650" y="5284438"/>
            <a:chExt cx="705485" cy="1043940"/>
          </a:xfrm>
        </p:grpSpPr>
        <p:sp>
          <p:nvSpPr>
            <p:cNvPr id="117" name="object 7">
              <a:extLst>
                <a:ext uri="{FF2B5EF4-FFF2-40B4-BE49-F238E27FC236}">
                  <a16:creationId xmlns:a16="http://schemas.microsoft.com/office/drawing/2014/main" id="{9143E329-EF1B-2D4D-8BC9-298F972880B7}"/>
                </a:ext>
              </a:extLst>
            </p:cNvPr>
            <p:cNvSpPr/>
            <p:nvPr/>
          </p:nvSpPr>
          <p:spPr>
            <a:xfrm>
              <a:off x="3644813" y="6184277"/>
              <a:ext cx="0" cy="144145"/>
            </a:xfrm>
            <a:custGeom>
              <a:avLst/>
              <a:gdLst/>
              <a:ahLst/>
              <a:cxnLst/>
              <a:rect l="l" t="t" r="r" b="b"/>
              <a:pathLst>
                <a:path h="144145">
                  <a:moveTo>
                    <a:pt x="0" y="0"/>
                  </a:moveTo>
                  <a:lnTo>
                    <a:pt x="0" y="143746"/>
                  </a:lnTo>
                </a:path>
              </a:pathLst>
            </a:custGeom>
            <a:ln w="3175">
              <a:solidFill>
                <a:srgbClr val="231F20"/>
              </a:solidFill>
            </a:ln>
          </p:spPr>
          <p:txBody>
            <a:bodyPr wrap="square" lIns="0" tIns="0" rIns="0" bIns="0" rtlCol="0"/>
            <a:lstStyle/>
            <a:p>
              <a:endParaRPr/>
            </a:p>
          </p:txBody>
        </p:sp>
        <p:sp>
          <p:nvSpPr>
            <p:cNvPr id="118" name="object 8">
              <a:extLst>
                <a:ext uri="{FF2B5EF4-FFF2-40B4-BE49-F238E27FC236}">
                  <a16:creationId xmlns:a16="http://schemas.microsoft.com/office/drawing/2014/main" id="{935DC668-E366-784E-9AA1-0E202046B815}"/>
                </a:ext>
              </a:extLst>
            </p:cNvPr>
            <p:cNvSpPr/>
            <p:nvPr/>
          </p:nvSpPr>
          <p:spPr>
            <a:xfrm>
              <a:off x="3426510" y="5286781"/>
              <a:ext cx="696595" cy="897890"/>
            </a:xfrm>
            <a:custGeom>
              <a:avLst/>
              <a:gdLst/>
              <a:ahLst/>
              <a:cxnLst/>
              <a:rect l="l" t="t" r="r" b="b"/>
              <a:pathLst>
                <a:path w="696595" h="897889">
                  <a:moveTo>
                    <a:pt x="696556" y="0"/>
                  </a:moveTo>
                  <a:lnTo>
                    <a:pt x="0" y="0"/>
                  </a:lnTo>
                  <a:lnTo>
                    <a:pt x="0" y="897496"/>
                  </a:lnTo>
                  <a:lnTo>
                    <a:pt x="696556" y="897496"/>
                  </a:lnTo>
                  <a:lnTo>
                    <a:pt x="696556" y="0"/>
                  </a:lnTo>
                  <a:close/>
                </a:path>
              </a:pathLst>
            </a:custGeom>
            <a:solidFill>
              <a:srgbClr val="CECFD1"/>
            </a:solidFill>
          </p:spPr>
          <p:txBody>
            <a:bodyPr wrap="square" lIns="0" tIns="0" rIns="0" bIns="0" rtlCol="0"/>
            <a:lstStyle/>
            <a:p>
              <a:endParaRPr/>
            </a:p>
          </p:txBody>
        </p:sp>
        <p:sp>
          <p:nvSpPr>
            <p:cNvPr id="119" name="object 9">
              <a:extLst>
                <a:ext uri="{FF2B5EF4-FFF2-40B4-BE49-F238E27FC236}">
                  <a16:creationId xmlns:a16="http://schemas.microsoft.com/office/drawing/2014/main" id="{29EB36F9-EBF9-2445-AFF8-2D14B0221A2F}"/>
                </a:ext>
              </a:extLst>
            </p:cNvPr>
            <p:cNvSpPr/>
            <p:nvPr/>
          </p:nvSpPr>
          <p:spPr>
            <a:xfrm>
              <a:off x="3788892" y="6034024"/>
              <a:ext cx="330835" cy="8890"/>
            </a:xfrm>
            <a:custGeom>
              <a:avLst/>
              <a:gdLst/>
              <a:ahLst/>
              <a:cxnLst/>
              <a:rect l="l" t="t" r="r" b="b"/>
              <a:pathLst>
                <a:path w="330835" h="8889">
                  <a:moveTo>
                    <a:pt x="330250" y="0"/>
                  </a:moveTo>
                  <a:lnTo>
                    <a:pt x="0" y="0"/>
                  </a:lnTo>
                  <a:lnTo>
                    <a:pt x="0" y="8267"/>
                  </a:lnTo>
                  <a:lnTo>
                    <a:pt x="330250" y="8267"/>
                  </a:lnTo>
                  <a:lnTo>
                    <a:pt x="330250" y="0"/>
                  </a:lnTo>
                  <a:close/>
                </a:path>
              </a:pathLst>
            </a:custGeom>
            <a:solidFill>
              <a:srgbClr val="6D6E71"/>
            </a:solidFill>
          </p:spPr>
          <p:txBody>
            <a:bodyPr wrap="square" lIns="0" tIns="0" rIns="0" bIns="0" rtlCol="0"/>
            <a:lstStyle/>
            <a:p>
              <a:endParaRPr/>
            </a:p>
          </p:txBody>
        </p:sp>
        <p:sp>
          <p:nvSpPr>
            <p:cNvPr id="120" name="object 10">
              <a:extLst>
                <a:ext uri="{FF2B5EF4-FFF2-40B4-BE49-F238E27FC236}">
                  <a16:creationId xmlns:a16="http://schemas.microsoft.com/office/drawing/2014/main" id="{7CAED298-E891-8F4B-BC5A-5F4BA1A3D68F}"/>
                </a:ext>
              </a:extLst>
            </p:cNvPr>
            <p:cNvSpPr/>
            <p:nvPr/>
          </p:nvSpPr>
          <p:spPr>
            <a:xfrm>
              <a:off x="3788879" y="6034049"/>
              <a:ext cx="330835" cy="8255"/>
            </a:xfrm>
            <a:custGeom>
              <a:avLst/>
              <a:gdLst/>
              <a:ahLst/>
              <a:cxnLst/>
              <a:rect l="l" t="t" r="r" b="b"/>
              <a:pathLst>
                <a:path w="330835" h="8254">
                  <a:moveTo>
                    <a:pt x="0" y="0"/>
                  </a:moveTo>
                  <a:lnTo>
                    <a:pt x="330263" y="0"/>
                  </a:lnTo>
                  <a:lnTo>
                    <a:pt x="330263" y="8242"/>
                  </a:lnTo>
                  <a:lnTo>
                    <a:pt x="0" y="8242"/>
                  </a:lnTo>
                  <a:lnTo>
                    <a:pt x="0" y="0"/>
                  </a:lnTo>
                  <a:close/>
                </a:path>
              </a:pathLst>
            </a:custGeom>
            <a:ln w="3175">
              <a:solidFill>
                <a:srgbClr val="6D6E71"/>
              </a:solidFill>
            </a:ln>
          </p:spPr>
          <p:txBody>
            <a:bodyPr wrap="square" lIns="0" tIns="0" rIns="0" bIns="0" rtlCol="0"/>
            <a:lstStyle/>
            <a:p>
              <a:endParaRPr/>
            </a:p>
          </p:txBody>
        </p:sp>
        <p:sp>
          <p:nvSpPr>
            <p:cNvPr id="121" name="object 11">
              <a:extLst>
                <a:ext uri="{FF2B5EF4-FFF2-40B4-BE49-F238E27FC236}">
                  <a16:creationId xmlns:a16="http://schemas.microsoft.com/office/drawing/2014/main" id="{5F078F41-3D58-6E45-8F28-ECA0BA2322B9}"/>
                </a:ext>
              </a:extLst>
            </p:cNvPr>
            <p:cNvSpPr/>
            <p:nvPr/>
          </p:nvSpPr>
          <p:spPr>
            <a:xfrm>
              <a:off x="3788892" y="5969749"/>
              <a:ext cx="330835" cy="8890"/>
            </a:xfrm>
            <a:custGeom>
              <a:avLst/>
              <a:gdLst/>
              <a:ahLst/>
              <a:cxnLst/>
              <a:rect l="l" t="t" r="r" b="b"/>
              <a:pathLst>
                <a:path w="330835" h="8889">
                  <a:moveTo>
                    <a:pt x="330250" y="0"/>
                  </a:moveTo>
                  <a:lnTo>
                    <a:pt x="0" y="0"/>
                  </a:lnTo>
                  <a:lnTo>
                    <a:pt x="0" y="8267"/>
                  </a:lnTo>
                  <a:lnTo>
                    <a:pt x="330250" y="8267"/>
                  </a:lnTo>
                  <a:lnTo>
                    <a:pt x="330250" y="0"/>
                  </a:lnTo>
                  <a:close/>
                </a:path>
              </a:pathLst>
            </a:custGeom>
            <a:solidFill>
              <a:srgbClr val="6D6E71"/>
            </a:solidFill>
          </p:spPr>
          <p:txBody>
            <a:bodyPr wrap="square" lIns="0" tIns="0" rIns="0" bIns="0" rtlCol="0"/>
            <a:lstStyle/>
            <a:p>
              <a:endParaRPr/>
            </a:p>
          </p:txBody>
        </p:sp>
        <p:sp>
          <p:nvSpPr>
            <p:cNvPr id="122" name="object 12">
              <a:extLst>
                <a:ext uri="{FF2B5EF4-FFF2-40B4-BE49-F238E27FC236}">
                  <a16:creationId xmlns:a16="http://schemas.microsoft.com/office/drawing/2014/main" id="{E95E4078-711E-B144-9E48-90A1B80E72CC}"/>
                </a:ext>
              </a:extLst>
            </p:cNvPr>
            <p:cNvSpPr/>
            <p:nvPr/>
          </p:nvSpPr>
          <p:spPr>
            <a:xfrm>
              <a:off x="3788879" y="5969774"/>
              <a:ext cx="330835" cy="8255"/>
            </a:xfrm>
            <a:custGeom>
              <a:avLst/>
              <a:gdLst/>
              <a:ahLst/>
              <a:cxnLst/>
              <a:rect l="l" t="t" r="r" b="b"/>
              <a:pathLst>
                <a:path w="330835" h="8254">
                  <a:moveTo>
                    <a:pt x="0" y="0"/>
                  </a:moveTo>
                  <a:lnTo>
                    <a:pt x="330263" y="0"/>
                  </a:lnTo>
                  <a:lnTo>
                    <a:pt x="330263" y="8242"/>
                  </a:lnTo>
                  <a:lnTo>
                    <a:pt x="0" y="8242"/>
                  </a:lnTo>
                  <a:lnTo>
                    <a:pt x="0" y="0"/>
                  </a:lnTo>
                  <a:close/>
                </a:path>
              </a:pathLst>
            </a:custGeom>
            <a:ln w="3175">
              <a:solidFill>
                <a:srgbClr val="6D6E71"/>
              </a:solidFill>
            </a:ln>
          </p:spPr>
          <p:txBody>
            <a:bodyPr wrap="square" lIns="0" tIns="0" rIns="0" bIns="0" rtlCol="0"/>
            <a:lstStyle/>
            <a:p>
              <a:endParaRPr/>
            </a:p>
          </p:txBody>
        </p:sp>
        <p:sp>
          <p:nvSpPr>
            <p:cNvPr id="123" name="object 13">
              <a:extLst>
                <a:ext uri="{FF2B5EF4-FFF2-40B4-BE49-F238E27FC236}">
                  <a16:creationId xmlns:a16="http://schemas.microsoft.com/office/drawing/2014/main" id="{D7BA9C6F-36D6-0E4E-B62B-D637BE14A146}"/>
                </a:ext>
              </a:extLst>
            </p:cNvPr>
            <p:cNvSpPr/>
            <p:nvPr/>
          </p:nvSpPr>
          <p:spPr>
            <a:xfrm>
              <a:off x="3788892" y="5905487"/>
              <a:ext cx="330835" cy="8255"/>
            </a:xfrm>
            <a:custGeom>
              <a:avLst/>
              <a:gdLst/>
              <a:ahLst/>
              <a:cxnLst/>
              <a:rect l="l" t="t" r="r" b="b"/>
              <a:pathLst>
                <a:path w="330835" h="8254">
                  <a:moveTo>
                    <a:pt x="330250" y="0"/>
                  </a:moveTo>
                  <a:lnTo>
                    <a:pt x="0" y="0"/>
                  </a:lnTo>
                  <a:lnTo>
                    <a:pt x="0" y="8254"/>
                  </a:lnTo>
                  <a:lnTo>
                    <a:pt x="330250" y="8254"/>
                  </a:lnTo>
                  <a:lnTo>
                    <a:pt x="330250" y="0"/>
                  </a:lnTo>
                  <a:close/>
                </a:path>
              </a:pathLst>
            </a:custGeom>
            <a:solidFill>
              <a:srgbClr val="6D6E71"/>
            </a:solidFill>
          </p:spPr>
          <p:txBody>
            <a:bodyPr wrap="square" lIns="0" tIns="0" rIns="0" bIns="0" rtlCol="0"/>
            <a:lstStyle/>
            <a:p>
              <a:endParaRPr/>
            </a:p>
          </p:txBody>
        </p:sp>
        <p:sp>
          <p:nvSpPr>
            <p:cNvPr id="124" name="object 14">
              <a:extLst>
                <a:ext uri="{FF2B5EF4-FFF2-40B4-BE49-F238E27FC236}">
                  <a16:creationId xmlns:a16="http://schemas.microsoft.com/office/drawing/2014/main" id="{09401D4E-B9AC-DC40-AC52-CE234D0F6F25}"/>
                </a:ext>
              </a:extLst>
            </p:cNvPr>
            <p:cNvSpPr/>
            <p:nvPr/>
          </p:nvSpPr>
          <p:spPr>
            <a:xfrm>
              <a:off x="3788879" y="5905487"/>
              <a:ext cx="330835" cy="8255"/>
            </a:xfrm>
            <a:custGeom>
              <a:avLst/>
              <a:gdLst/>
              <a:ahLst/>
              <a:cxnLst/>
              <a:rect l="l" t="t" r="r" b="b"/>
              <a:pathLst>
                <a:path w="330835" h="8254">
                  <a:moveTo>
                    <a:pt x="0" y="0"/>
                  </a:moveTo>
                  <a:lnTo>
                    <a:pt x="330263" y="0"/>
                  </a:lnTo>
                  <a:lnTo>
                    <a:pt x="330263" y="8242"/>
                  </a:lnTo>
                  <a:lnTo>
                    <a:pt x="0" y="8242"/>
                  </a:lnTo>
                  <a:lnTo>
                    <a:pt x="0" y="0"/>
                  </a:lnTo>
                  <a:close/>
                </a:path>
              </a:pathLst>
            </a:custGeom>
            <a:ln w="3175">
              <a:solidFill>
                <a:srgbClr val="6D6E71"/>
              </a:solidFill>
            </a:ln>
          </p:spPr>
          <p:txBody>
            <a:bodyPr wrap="square" lIns="0" tIns="0" rIns="0" bIns="0" rtlCol="0"/>
            <a:lstStyle/>
            <a:p>
              <a:endParaRPr/>
            </a:p>
          </p:txBody>
        </p:sp>
        <p:sp>
          <p:nvSpPr>
            <p:cNvPr id="125" name="object 15">
              <a:extLst>
                <a:ext uri="{FF2B5EF4-FFF2-40B4-BE49-F238E27FC236}">
                  <a16:creationId xmlns:a16="http://schemas.microsoft.com/office/drawing/2014/main" id="{3596C9EF-6936-054B-824E-BEC9C24540DB}"/>
                </a:ext>
              </a:extLst>
            </p:cNvPr>
            <p:cNvSpPr/>
            <p:nvPr/>
          </p:nvSpPr>
          <p:spPr>
            <a:xfrm>
              <a:off x="3788892" y="5841199"/>
              <a:ext cx="330835" cy="8255"/>
            </a:xfrm>
            <a:custGeom>
              <a:avLst/>
              <a:gdLst/>
              <a:ahLst/>
              <a:cxnLst/>
              <a:rect l="l" t="t" r="r" b="b"/>
              <a:pathLst>
                <a:path w="330835" h="8254">
                  <a:moveTo>
                    <a:pt x="330250" y="0"/>
                  </a:moveTo>
                  <a:lnTo>
                    <a:pt x="0" y="0"/>
                  </a:lnTo>
                  <a:lnTo>
                    <a:pt x="0" y="8254"/>
                  </a:lnTo>
                  <a:lnTo>
                    <a:pt x="330250" y="8254"/>
                  </a:lnTo>
                  <a:lnTo>
                    <a:pt x="330250" y="0"/>
                  </a:lnTo>
                  <a:close/>
                </a:path>
              </a:pathLst>
            </a:custGeom>
            <a:solidFill>
              <a:srgbClr val="6D6E71"/>
            </a:solidFill>
          </p:spPr>
          <p:txBody>
            <a:bodyPr wrap="square" lIns="0" tIns="0" rIns="0" bIns="0" rtlCol="0"/>
            <a:lstStyle/>
            <a:p>
              <a:endParaRPr/>
            </a:p>
          </p:txBody>
        </p:sp>
        <p:sp>
          <p:nvSpPr>
            <p:cNvPr id="126" name="object 16">
              <a:extLst>
                <a:ext uri="{FF2B5EF4-FFF2-40B4-BE49-F238E27FC236}">
                  <a16:creationId xmlns:a16="http://schemas.microsoft.com/office/drawing/2014/main" id="{4B2A838A-3215-CB4D-B4BC-B04F34767871}"/>
                </a:ext>
              </a:extLst>
            </p:cNvPr>
            <p:cNvSpPr/>
            <p:nvPr/>
          </p:nvSpPr>
          <p:spPr>
            <a:xfrm>
              <a:off x="3788879" y="5841212"/>
              <a:ext cx="330835" cy="8255"/>
            </a:xfrm>
            <a:custGeom>
              <a:avLst/>
              <a:gdLst/>
              <a:ahLst/>
              <a:cxnLst/>
              <a:rect l="l" t="t" r="r" b="b"/>
              <a:pathLst>
                <a:path w="330835" h="8254">
                  <a:moveTo>
                    <a:pt x="0" y="0"/>
                  </a:moveTo>
                  <a:lnTo>
                    <a:pt x="330263" y="0"/>
                  </a:lnTo>
                  <a:lnTo>
                    <a:pt x="330263" y="8229"/>
                  </a:lnTo>
                  <a:lnTo>
                    <a:pt x="0" y="8229"/>
                  </a:lnTo>
                  <a:lnTo>
                    <a:pt x="0" y="0"/>
                  </a:lnTo>
                  <a:close/>
                </a:path>
              </a:pathLst>
            </a:custGeom>
            <a:ln w="3175">
              <a:solidFill>
                <a:srgbClr val="6D6E71"/>
              </a:solidFill>
            </a:ln>
          </p:spPr>
          <p:txBody>
            <a:bodyPr wrap="square" lIns="0" tIns="0" rIns="0" bIns="0" rtlCol="0"/>
            <a:lstStyle/>
            <a:p>
              <a:endParaRPr/>
            </a:p>
          </p:txBody>
        </p:sp>
        <p:sp>
          <p:nvSpPr>
            <p:cNvPr id="127" name="object 17">
              <a:extLst>
                <a:ext uri="{FF2B5EF4-FFF2-40B4-BE49-F238E27FC236}">
                  <a16:creationId xmlns:a16="http://schemas.microsoft.com/office/drawing/2014/main" id="{52B70870-4E63-684B-B0DE-77FF0C1068B7}"/>
                </a:ext>
              </a:extLst>
            </p:cNvPr>
            <p:cNvSpPr/>
            <p:nvPr/>
          </p:nvSpPr>
          <p:spPr>
            <a:xfrm>
              <a:off x="3788892" y="5776925"/>
              <a:ext cx="330835" cy="8255"/>
            </a:xfrm>
            <a:custGeom>
              <a:avLst/>
              <a:gdLst/>
              <a:ahLst/>
              <a:cxnLst/>
              <a:rect l="l" t="t" r="r" b="b"/>
              <a:pathLst>
                <a:path w="330835" h="8254">
                  <a:moveTo>
                    <a:pt x="330250" y="0"/>
                  </a:moveTo>
                  <a:lnTo>
                    <a:pt x="0" y="0"/>
                  </a:lnTo>
                  <a:lnTo>
                    <a:pt x="0" y="8255"/>
                  </a:lnTo>
                  <a:lnTo>
                    <a:pt x="330250" y="8255"/>
                  </a:lnTo>
                  <a:lnTo>
                    <a:pt x="330250" y="0"/>
                  </a:lnTo>
                  <a:close/>
                </a:path>
              </a:pathLst>
            </a:custGeom>
            <a:solidFill>
              <a:srgbClr val="6D6E71"/>
            </a:solidFill>
          </p:spPr>
          <p:txBody>
            <a:bodyPr wrap="square" lIns="0" tIns="0" rIns="0" bIns="0" rtlCol="0"/>
            <a:lstStyle/>
            <a:p>
              <a:endParaRPr/>
            </a:p>
          </p:txBody>
        </p:sp>
        <p:sp>
          <p:nvSpPr>
            <p:cNvPr id="128" name="object 18">
              <a:extLst>
                <a:ext uri="{FF2B5EF4-FFF2-40B4-BE49-F238E27FC236}">
                  <a16:creationId xmlns:a16="http://schemas.microsoft.com/office/drawing/2014/main" id="{E2320869-AA58-D347-9BD7-302403DE97BE}"/>
                </a:ext>
              </a:extLst>
            </p:cNvPr>
            <p:cNvSpPr/>
            <p:nvPr/>
          </p:nvSpPr>
          <p:spPr>
            <a:xfrm>
              <a:off x="3788879" y="5776937"/>
              <a:ext cx="330835" cy="8255"/>
            </a:xfrm>
            <a:custGeom>
              <a:avLst/>
              <a:gdLst/>
              <a:ahLst/>
              <a:cxnLst/>
              <a:rect l="l" t="t" r="r" b="b"/>
              <a:pathLst>
                <a:path w="330835" h="8254">
                  <a:moveTo>
                    <a:pt x="0" y="0"/>
                  </a:moveTo>
                  <a:lnTo>
                    <a:pt x="330263" y="0"/>
                  </a:lnTo>
                  <a:lnTo>
                    <a:pt x="330263" y="8242"/>
                  </a:lnTo>
                  <a:lnTo>
                    <a:pt x="0" y="8242"/>
                  </a:lnTo>
                  <a:lnTo>
                    <a:pt x="0" y="0"/>
                  </a:lnTo>
                  <a:close/>
                </a:path>
              </a:pathLst>
            </a:custGeom>
            <a:ln w="3175">
              <a:solidFill>
                <a:srgbClr val="6D6E71"/>
              </a:solidFill>
            </a:ln>
          </p:spPr>
          <p:txBody>
            <a:bodyPr wrap="square" lIns="0" tIns="0" rIns="0" bIns="0" rtlCol="0"/>
            <a:lstStyle/>
            <a:p>
              <a:endParaRPr/>
            </a:p>
          </p:txBody>
        </p:sp>
        <p:sp>
          <p:nvSpPr>
            <p:cNvPr id="129" name="object 19">
              <a:extLst>
                <a:ext uri="{FF2B5EF4-FFF2-40B4-BE49-F238E27FC236}">
                  <a16:creationId xmlns:a16="http://schemas.microsoft.com/office/drawing/2014/main" id="{0E3B6FD1-29A7-DD41-BC83-B958368A180C}"/>
                </a:ext>
              </a:extLst>
            </p:cNvPr>
            <p:cNvSpPr/>
            <p:nvPr/>
          </p:nvSpPr>
          <p:spPr>
            <a:xfrm>
              <a:off x="3788892" y="5712650"/>
              <a:ext cx="330835" cy="8890"/>
            </a:xfrm>
            <a:custGeom>
              <a:avLst/>
              <a:gdLst/>
              <a:ahLst/>
              <a:cxnLst/>
              <a:rect l="l" t="t" r="r" b="b"/>
              <a:pathLst>
                <a:path w="330835" h="8889">
                  <a:moveTo>
                    <a:pt x="330250" y="0"/>
                  </a:moveTo>
                  <a:lnTo>
                    <a:pt x="0" y="0"/>
                  </a:lnTo>
                  <a:lnTo>
                    <a:pt x="0" y="8267"/>
                  </a:lnTo>
                  <a:lnTo>
                    <a:pt x="330250" y="8267"/>
                  </a:lnTo>
                  <a:lnTo>
                    <a:pt x="330250" y="0"/>
                  </a:lnTo>
                  <a:close/>
                </a:path>
              </a:pathLst>
            </a:custGeom>
            <a:solidFill>
              <a:srgbClr val="6D6E71"/>
            </a:solidFill>
          </p:spPr>
          <p:txBody>
            <a:bodyPr wrap="square" lIns="0" tIns="0" rIns="0" bIns="0" rtlCol="0"/>
            <a:lstStyle/>
            <a:p>
              <a:endParaRPr/>
            </a:p>
          </p:txBody>
        </p:sp>
        <p:sp>
          <p:nvSpPr>
            <p:cNvPr id="130" name="object 20">
              <a:extLst>
                <a:ext uri="{FF2B5EF4-FFF2-40B4-BE49-F238E27FC236}">
                  <a16:creationId xmlns:a16="http://schemas.microsoft.com/office/drawing/2014/main" id="{96F1A53D-DFF4-EC46-BC7F-B5D11BA22931}"/>
                </a:ext>
              </a:extLst>
            </p:cNvPr>
            <p:cNvSpPr/>
            <p:nvPr/>
          </p:nvSpPr>
          <p:spPr>
            <a:xfrm>
              <a:off x="3788879" y="5712650"/>
              <a:ext cx="330835" cy="8255"/>
            </a:xfrm>
            <a:custGeom>
              <a:avLst/>
              <a:gdLst/>
              <a:ahLst/>
              <a:cxnLst/>
              <a:rect l="l" t="t" r="r" b="b"/>
              <a:pathLst>
                <a:path w="330835" h="8254">
                  <a:moveTo>
                    <a:pt x="0" y="0"/>
                  </a:moveTo>
                  <a:lnTo>
                    <a:pt x="330263" y="0"/>
                  </a:lnTo>
                  <a:lnTo>
                    <a:pt x="330263" y="8242"/>
                  </a:lnTo>
                  <a:lnTo>
                    <a:pt x="0" y="8242"/>
                  </a:lnTo>
                  <a:lnTo>
                    <a:pt x="0" y="0"/>
                  </a:lnTo>
                  <a:close/>
                </a:path>
              </a:pathLst>
            </a:custGeom>
            <a:ln w="3175">
              <a:solidFill>
                <a:srgbClr val="6D6E71"/>
              </a:solidFill>
            </a:ln>
          </p:spPr>
          <p:txBody>
            <a:bodyPr wrap="square" lIns="0" tIns="0" rIns="0" bIns="0" rtlCol="0"/>
            <a:lstStyle/>
            <a:p>
              <a:endParaRPr/>
            </a:p>
          </p:txBody>
        </p:sp>
        <p:sp>
          <p:nvSpPr>
            <p:cNvPr id="131" name="object 21">
              <a:extLst>
                <a:ext uri="{FF2B5EF4-FFF2-40B4-BE49-F238E27FC236}">
                  <a16:creationId xmlns:a16="http://schemas.microsoft.com/office/drawing/2014/main" id="{2F03F0C2-F2A4-464E-A72B-2127EE58DC8F}"/>
                </a:ext>
              </a:extLst>
            </p:cNvPr>
            <p:cNvSpPr/>
            <p:nvPr/>
          </p:nvSpPr>
          <p:spPr>
            <a:xfrm>
              <a:off x="3788892" y="5648363"/>
              <a:ext cx="330835" cy="8890"/>
            </a:xfrm>
            <a:custGeom>
              <a:avLst/>
              <a:gdLst/>
              <a:ahLst/>
              <a:cxnLst/>
              <a:rect l="l" t="t" r="r" b="b"/>
              <a:pathLst>
                <a:path w="330835" h="8889">
                  <a:moveTo>
                    <a:pt x="330250" y="0"/>
                  </a:moveTo>
                  <a:lnTo>
                    <a:pt x="0" y="0"/>
                  </a:lnTo>
                  <a:lnTo>
                    <a:pt x="0" y="8280"/>
                  </a:lnTo>
                  <a:lnTo>
                    <a:pt x="330250" y="8280"/>
                  </a:lnTo>
                  <a:lnTo>
                    <a:pt x="330250" y="0"/>
                  </a:lnTo>
                  <a:close/>
                </a:path>
              </a:pathLst>
            </a:custGeom>
            <a:solidFill>
              <a:srgbClr val="6D6E71"/>
            </a:solidFill>
          </p:spPr>
          <p:txBody>
            <a:bodyPr wrap="square" lIns="0" tIns="0" rIns="0" bIns="0" rtlCol="0"/>
            <a:lstStyle/>
            <a:p>
              <a:endParaRPr/>
            </a:p>
          </p:txBody>
        </p:sp>
        <p:sp>
          <p:nvSpPr>
            <p:cNvPr id="132" name="object 22">
              <a:extLst>
                <a:ext uri="{FF2B5EF4-FFF2-40B4-BE49-F238E27FC236}">
                  <a16:creationId xmlns:a16="http://schemas.microsoft.com/office/drawing/2014/main" id="{A6B9CA6A-D319-4948-BD60-3E235C508F41}"/>
                </a:ext>
              </a:extLst>
            </p:cNvPr>
            <p:cNvSpPr/>
            <p:nvPr/>
          </p:nvSpPr>
          <p:spPr>
            <a:xfrm>
              <a:off x="3788879" y="5648375"/>
              <a:ext cx="330835" cy="8255"/>
            </a:xfrm>
            <a:custGeom>
              <a:avLst/>
              <a:gdLst/>
              <a:ahLst/>
              <a:cxnLst/>
              <a:rect l="l" t="t" r="r" b="b"/>
              <a:pathLst>
                <a:path w="330835" h="8254">
                  <a:moveTo>
                    <a:pt x="0" y="0"/>
                  </a:moveTo>
                  <a:lnTo>
                    <a:pt x="330263" y="0"/>
                  </a:lnTo>
                  <a:lnTo>
                    <a:pt x="330263" y="8242"/>
                  </a:lnTo>
                  <a:lnTo>
                    <a:pt x="0" y="8242"/>
                  </a:lnTo>
                  <a:lnTo>
                    <a:pt x="0" y="0"/>
                  </a:lnTo>
                  <a:close/>
                </a:path>
              </a:pathLst>
            </a:custGeom>
            <a:ln w="3175">
              <a:solidFill>
                <a:srgbClr val="6D6E71"/>
              </a:solidFill>
            </a:ln>
          </p:spPr>
          <p:txBody>
            <a:bodyPr wrap="square" lIns="0" tIns="0" rIns="0" bIns="0" rtlCol="0"/>
            <a:lstStyle/>
            <a:p>
              <a:endParaRPr/>
            </a:p>
          </p:txBody>
        </p:sp>
        <p:sp>
          <p:nvSpPr>
            <p:cNvPr id="133" name="object 23">
              <a:extLst>
                <a:ext uri="{FF2B5EF4-FFF2-40B4-BE49-F238E27FC236}">
                  <a16:creationId xmlns:a16="http://schemas.microsoft.com/office/drawing/2014/main" id="{75845ABB-46ED-1545-887F-3E40D1D196B1}"/>
                </a:ext>
              </a:extLst>
            </p:cNvPr>
            <p:cNvSpPr/>
            <p:nvPr/>
          </p:nvSpPr>
          <p:spPr>
            <a:xfrm>
              <a:off x="3788892" y="5584088"/>
              <a:ext cx="330835" cy="8890"/>
            </a:xfrm>
            <a:custGeom>
              <a:avLst/>
              <a:gdLst/>
              <a:ahLst/>
              <a:cxnLst/>
              <a:rect l="l" t="t" r="r" b="b"/>
              <a:pathLst>
                <a:path w="330835" h="8889">
                  <a:moveTo>
                    <a:pt x="330250" y="0"/>
                  </a:moveTo>
                  <a:lnTo>
                    <a:pt x="0" y="0"/>
                  </a:lnTo>
                  <a:lnTo>
                    <a:pt x="0" y="8267"/>
                  </a:lnTo>
                  <a:lnTo>
                    <a:pt x="330250" y="8267"/>
                  </a:lnTo>
                  <a:lnTo>
                    <a:pt x="330250" y="0"/>
                  </a:lnTo>
                  <a:close/>
                </a:path>
              </a:pathLst>
            </a:custGeom>
            <a:solidFill>
              <a:srgbClr val="6D6E71"/>
            </a:solidFill>
          </p:spPr>
          <p:txBody>
            <a:bodyPr wrap="square" lIns="0" tIns="0" rIns="0" bIns="0" rtlCol="0"/>
            <a:lstStyle/>
            <a:p>
              <a:endParaRPr/>
            </a:p>
          </p:txBody>
        </p:sp>
        <p:sp>
          <p:nvSpPr>
            <p:cNvPr id="134" name="object 24">
              <a:extLst>
                <a:ext uri="{FF2B5EF4-FFF2-40B4-BE49-F238E27FC236}">
                  <a16:creationId xmlns:a16="http://schemas.microsoft.com/office/drawing/2014/main" id="{56D297EE-7104-1B4B-945E-4FA7048E5C18}"/>
                </a:ext>
              </a:extLst>
            </p:cNvPr>
            <p:cNvSpPr/>
            <p:nvPr/>
          </p:nvSpPr>
          <p:spPr>
            <a:xfrm>
              <a:off x="3788879" y="5584101"/>
              <a:ext cx="330835" cy="8255"/>
            </a:xfrm>
            <a:custGeom>
              <a:avLst/>
              <a:gdLst/>
              <a:ahLst/>
              <a:cxnLst/>
              <a:rect l="l" t="t" r="r" b="b"/>
              <a:pathLst>
                <a:path w="330835" h="8254">
                  <a:moveTo>
                    <a:pt x="0" y="0"/>
                  </a:moveTo>
                  <a:lnTo>
                    <a:pt x="330263" y="0"/>
                  </a:lnTo>
                  <a:lnTo>
                    <a:pt x="330263" y="8229"/>
                  </a:lnTo>
                  <a:lnTo>
                    <a:pt x="0" y="8229"/>
                  </a:lnTo>
                  <a:lnTo>
                    <a:pt x="0" y="0"/>
                  </a:lnTo>
                  <a:close/>
                </a:path>
              </a:pathLst>
            </a:custGeom>
            <a:ln w="3175">
              <a:solidFill>
                <a:srgbClr val="6D6E71"/>
              </a:solidFill>
            </a:ln>
          </p:spPr>
          <p:txBody>
            <a:bodyPr wrap="square" lIns="0" tIns="0" rIns="0" bIns="0" rtlCol="0"/>
            <a:lstStyle/>
            <a:p>
              <a:endParaRPr/>
            </a:p>
          </p:txBody>
        </p:sp>
        <p:sp>
          <p:nvSpPr>
            <p:cNvPr id="135" name="object 25">
              <a:extLst>
                <a:ext uri="{FF2B5EF4-FFF2-40B4-BE49-F238E27FC236}">
                  <a16:creationId xmlns:a16="http://schemas.microsoft.com/office/drawing/2014/main" id="{D87ACCDA-6F0C-854F-8CEE-AE0F2DC68F11}"/>
                </a:ext>
              </a:extLst>
            </p:cNvPr>
            <p:cNvSpPr/>
            <p:nvPr/>
          </p:nvSpPr>
          <p:spPr>
            <a:xfrm>
              <a:off x="3788892" y="5519801"/>
              <a:ext cx="330835" cy="8890"/>
            </a:xfrm>
            <a:custGeom>
              <a:avLst/>
              <a:gdLst/>
              <a:ahLst/>
              <a:cxnLst/>
              <a:rect l="l" t="t" r="r" b="b"/>
              <a:pathLst>
                <a:path w="330835" h="8889">
                  <a:moveTo>
                    <a:pt x="330250" y="0"/>
                  </a:moveTo>
                  <a:lnTo>
                    <a:pt x="0" y="0"/>
                  </a:lnTo>
                  <a:lnTo>
                    <a:pt x="0" y="8267"/>
                  </a:lnTo>
                  <a:lnTo>
                    <a:pt x="330250" y="8267"/>
                  </a:lnTo>
                  <a:lnTo>
                    <a:pt x="330250" y="0"/>
                  </a:lnTo>
                  <a:close/>
                </a:path>
              </a:pathLst>
            </a:custGeom>
            <a:solidFill>
              <a:srgbClr val="6D6E71"/>
            </a:solidFill>
          </p:spPr>
          <p:txBody>
            <a:bodyPr wrap="square" lIns="0" tIns="0" rIns="0" bIns="0" rtlCol="0"/>
            <a:lstStyle/>
            <a:p>
              <a:endParaRPr/>
            </a:p>
          </p:txBody>
        </p:sp>
        <p:sp>
          <p:nvSpPr>
            <p:cNvPr id="136" name="object 26">
              <a:extLst>
                <a:ext uri="{FF2B5EF4-FFF2-40B4-BE49-F238E27FC236}">
                  <a16:creationId xmlns:a16="http://schemas.microsoft.com/office/drawing/2014/main" id="{4D50A99D-9078-F54C-9959-EC991FFD4AF7}"/>
                </a:ext>
              </a:extLst>
            </p:cNvPr>
            <p:cNvSpPr/>
            <p:nvPr/>
          </p:nvSpPr>
          <p:spPr>
            <a:xfrm>
              <a:off x="3788879" y="5519826"/>
              <a:ext cx="330835" cy="8255"/>
            </a:xfrm>
            <a:custGeom>
              <a:avLst/>
              <a:gdLst/>
              <a:ahLst/>
              <a:cxnLst/>
              <a:rect l="l" t="t" r="r" b="b"/>
              <a:pathLst>
                <a:path w="330835" h="8254">
                  <a:moveTo>
                    <a:pt x="0" y="0"/>
                  </a:moveTo>
                  <a:lnTo>
                    <a:pt x="330263" y="0"/>
                  </a:lnTo>
                  <a:lnTo>
                    <a:pt x="330263" y="8242"/>
                  </a:lnTo>
                  <a:lnTo>
                    <a:pt x="0" y="8242"/>
                  </a:lnTo>
                  <a:lnTo>
                    <a:pt x="0" y="0"/>
                  </a:lnTo>
                  <a:close/>
                </a:path>
              </a:pathLst>
            </a:custGeom>
            <a:ln w="3175">
              <a:solidFill>
                <a:srgbClr val="6D6E71"/>
              </a:solidFill>
            </a:ln>
          </p:spPr>
          <p:txBody>
            <a:bodyPr wrap="square" lIns="0" tIns="0" rIns="0" bIns="0" rtlCol="0"/>
            <a:lstStyle/>
            <a:p>
              <a:endParaRPr/>
            </a:p>
          </p:txBody>
        </p:sp>
        <p:sp>
          <p:nvSpPr>
            <p:cNvPr id="137" name="object 27">
              <a:extLst>
                <a:ext uri="{FF2B5EF4-FFF2-40B4-BE49-F238E27FC236}">
                  <a16:creationId xmlns:a16="http://schemas.microsoft.com/office/drawing/2014/main" id="{CFDA1C4D-6710-EF4C-9317-4E6FA49ECB54}"/>
                </a:ext>
              </a:extLst>
            </p:cNvPr>
            <p:cNvSpPr/>
            <p:nvPr/>
          </p:nvSpPr>
          <p:spPr>
            <a:xfrm>
              <a:off x="3788892" y="5455539"/>
              <a:ext cx="330835" cy="8890"/>
            </a:xfrm>
            <a:custGeom>
              <a:avLst/>
              <a:gdLst/>
              <a:ahLst/>
              <a:cxnLst/>
              <a:rect l="l" t="t" r="r" b="b"/>
              <a:pathLst>
                <a:path w="330835" h="8889">
                  <a:moveTo>
                    <a:pt x="330250" y="0"/>
                  </a:moveTo>
                  <a:lnTo>
                    <a:pt x="0" y="0"/>
                  </a:lnTo>
                  <a:lnTo>
                    <a:pt x="0" y="8267"/>
                  </a:lnTo>
                  <a:lnTo>
                    <a:pt x="330250" y="8267"/>
                  </a:lnTo>
                  <a:lnTo>
                    <a:pt x="330250" y="0"/>
                  </a:lnTo>
                  <a:close/>
                </a:path>
              </a:pathLst>
            </a:custGeom>
            <a:solidFill>
              <a:srgbClr val="6D6E71"/>
            </a:solidFill>
          </p:spPr>
          <p:txBody>
            <a:bodyPr wrap="square" lIns="0" tIns="0" rIns="0" bIns="0" rtlCol="0"/>
            <a:lstStyle/>
            <a:p>
              <a:endParaRPr/>
            </a:p>
          </p:txBody>
        </p:sp>
        <p:sp>
          <p:nvSpPr>
            <p:cNvPr id="138" name="object 28">
              <a:extLst>
                <a:ext uri="{FF2B5EF4-FFF2-40B4-BE49-F238E27FC236}">
                  <a16:creationId xmlns:a16="http://schemas.microsoft.com/office/drawing/2014/main" id="{BC283691-4210-484E-8FAF-6774454065A4}"/>
                </a:ext>
              </a:extLst>
            </p:cNvPr>
            <p:cNvSpPr/>
            <p:nvPr/>
          </p:nvSpPr>
          <p:spPr>
            <a:xfrm>
              <a:off x="3788879" y="5455539"/>
              <a:ext cx="330835" cy="8255"/>
            </a:xfrm>
            <a:custGeom>
              <a:avLst/>
              <a:gdLst/>
              <a:ahLst/>
              <a:cxnLst/>
              <a:rect l="l" t="t" r="r" b="b"/>
              <a:pathLst>
                <a:path w="330835" h="8254">
                  <a:moveTo>
                    <a:pt x="0" y="0"/>
                  </a:moveTo>
                  <a:lnTo>
                    <a:pt x="330263" y="0"/>
                  </a:lnTo>
                  <a:lnTo>
                    <a:pt x="330263" y="8242"/>
                  </a:lnTo>
                  <a:lnTo>
                    <a:pt x="0" y="8242"/>
                  </a:lnTo>
                  <a:lnTo>
                    <a:pt x="0" y="0"/>
                  </a:lnTo>
                  <a:close/>
                </a:path>
              </a:pathLst>
            </a:custGeom>
            <a:ln w="3175">
              <a:solidFill>
                <a:srgbClr val="6D6E71"/>
              </a:solidFill>
            </a:ln>
          </p:spPr>
          <p:txBody>
            <a:bodyPr wrap="square" lIns="0" tIns="0" rIns="0" bIns="0" rtlCol="0"/>
            <a:lstStyle/>
            <a:p>
              <a:endParaRPr/>
            </a:p>
          </p:txBody>
        </p:sp>
        <p:sp>
          <p:nvSpPr>
            <p:cNvPr id="139" name="object 29">
              <a:extLst>
                <a:ext uri="{FF2B5EF4-FFF2-40B4-BE49-F238E27FC236}">
                  <a16:creationId xmlns:a16="http://schemas.microsoft.com/office/drawing/2014/main" id="{34781E02-E1B9-884E-A04C-D8E582EC12C4}"/>
                </a:ext>
              </a:extLst>
            </p:cNvPr>
            <p:cNvSpPr/>
            <p:nvPr/>
          </p:nvSpPr>
          <p:spPr>
            <a:xfrm>
              <a:off x="3788892" y="5391251"/>
              <a:ext cx="330835" cy="8890"/>
            </a:xfrm>
            <a:custGeom>
              <a:avLst/>
              <a:gdLst/>
              <a:ahLst/>
              <a:cxnLst/>
              <a:rect l="l" t="t" r="r" b="b"/>
              <a:pathLst>
                <a:path w="330835" h="8889">
                  <a:moveTo>
                    <a:pt x="330250" y="0"/>
                  </a:moveTo>
                  <a:lnTo>
                    <a:pt x="0" y="0"/>
                  </a:lnTo>
                  <a:lnTo>
                    <a:pt x="0" y="8280"/>
                  </a:lnTo>
                  <a:lnTo>
                    <a:pt x="330250" y="8280"/>
                  </a:lnTo>
                  <a:lnTo>
                    <a:pt x="330250" y="0"/>
                  </a:lnTo>
                  <a:close/>
                </a:path>
              </a:pathLst>
            </a:custGeom>
            <a:solidFill>
              <a:srgbClr val="6D6E71"/>
            </a:solidFill>
          </p:spPr>
          <p:txBody>
            <a:bodyPr wrap="square" lIns="0" tIns="0" rIns="0" bIns="0" rtlCol="0"/>
            <a:lstStyle/>
            <a:p>
              <a:endParaRPr/>
            </a:p>
          </p:txBody>
        </p:sp>
        <p:sp>
          <p:nvSpPr>
            <p:cNvPr id="140" name="object 30">
              <a:extLst>
                <a:ext uri="{FF2B5EF4-FFF2-40B4-BE49-F238E27FC236}">
                  <a16:creationId xmlns:a16="http://schemas.microsoft.com/office/drawing/2014/main" id="{DFCC9309-8AC4-D64A-9ECA-A0A5F78DF6B3}"/>
                </a:ext>
              </a:extLst>
            </p:cNvPr>
            <p:cNvSpPr/>
            <p:nvPr/>
          </p:nvSpPr>
          <p:spPr>
            <a:xfrm>
              <a:off x="3788879" y="5391277"/>
              <a:ext cx="330835" cy="8255"/>
            </a:xfrm>
            <a:custGeom>
              <a:avLst/>
              <a:gdLst/>
              <a:ahLst/>
              <a:cxnLst/>
              <a:rect l="l" t="t" r="r" b="b"/>
              <a:pathLst>
                <a:path w="330835" h="8254">
                  <a:moveTo>
                    <a:pt x="0" y="0"/>
                  </a:moveTo>
                  <a:lnTo>
                    <a:pt x="330263" y="0"/>
                  </a:lnTo>
                  <a:lnTo>
                    <a:pt x="330263" y="8229"/>
                  </a:lnTo>
                  <a:lnTo>
                    <a:pt x="0" y="8229"/>
                  </a:lnTo>
                  <a:lnTo>
                    <a:pt x="0" y="0"/>
                  </a:lnTo>
                  <a:close/>
                </a:path>
              </a:pathLst>
            </a:custGeom>
            <a:ln w="3175">
              <a:solidFill>
                <a:srgbClr val="6D6E71"/>
              </a:solidFill>
            </a:ln>
          </p:spPr>
          <p:txBody>
            <a:bodyPr wrap="square" lIns="0" tIns="0" rIns="0" bIns="0" rtlCol="0"/>
            <a:lstStyle/>
            <a:p>
              <a:endParaRPr/>
            </a:p>
          </p:txBody>
        </p:sp>
        <p:sp>
          <p:nvSpPr>
            <p:cNvPr id="141" name="object 31">
              <a:extLst>
                <a:ext uri="{FF2B5EF4-FFF2-40B4-BE49-F238E27FC236}">
                  <a16:creationId xmlns:a16="http://schemas.microsoft.com/office/drawing/2014/main" id="{EEAF09ED-16C7-1847-BF20-06389AEF9ABF}"/>
                </a:ext>
              </a:extLst>
            </p:cNvPr>
            <p:cNvSpPr/>
            <p:nvPr/>
          </p:nvSpPr>
          <p:spPr>
            <a:xfrm>
              <a:off x="3434638" y="5284469"/>
              <a:ext cx="687705" cy="438150"/>
            </a:xfrm>
            <a:custGeom>
              <a:avLst/>
              <a:gdLst/>
              <a:ahLst/>
              <a:cxnLst/>
              <a:rect l="l" t="t" r="r" b="b"/>
              <a:pathLst>
                <a:path w="687704" h="438150">
                  <a:moveTo>
                    <a:pt x="330250" y="429323"/>
                  </a:moveTo>
                  <a:lnTo>
                    <a:pt x="0" y="429323"/>
                  </a:lnTo>
                  <a:lnTo>
                    <a:pt x="0" y="437578"/>
                  </a:lnTo>
                  <a:lnTo>
                    <a:pt x="330250" y="437578"/>
                  </a:lnTo>
                  <a:lnTo>
                    <a:pt x="330250" y="429323"/>
                  </a:lnTo>
                  <a:close/>
                </a:path>
                <a:path w="687704" h="438150">
                  <a:moveTo>
                    <a:pt x="687349" y="0"/>
                  </a:moveTo>
                  <a:lnTo>
                    <a:pt x="352386" y="0"/>
                  </a:lnTo>
                  <a:lnTo>
                    <a:pt x="352386" y="5080"/>
                  </a:lnTo>
                  <a:lnTo>
                    <a:pt x="352386" y="7620"/>
                  </a:lnTo>
                  <a:lnTo>
                    <a:pt x="352386" y="12700"/>
                  </a:lnTo>
                  <a:lnTo>
                    <a:pt x="687349" y="12700"/>
                  </a:lnTo>
                  <a:lnTo>
                    <a:pt x="687349" y="8051"/>
                  </a:lnTo>
                  <a:lnTo>
                    <a:pt x="687349" y="7620"/>
                  </a:lnTo>
                  <a:lnTo>
                    <a:pt x="687349" y="5080"/>
                  </a:lnTo>
                  <a:lnTo>
                    <a:pt x="687349" y="4495"/>
                  </a:lnTo>
                  <a:lnTo>
                    <a:pt x="687349" y="0"/>
                  </a:lnTo>
                  <a:close/>
                </a:path>
              </a:pathLst>
            </a:custGeom>
            <a:solidFill>
              <a:srgbClr val="6D6E71"/>
            </a:solidFill>
          </p:spPr>
          <p:txBody>
            <a:bodyPr wrap="square" lIns="0" tIns="0" rIns="0" bIns="0" rtlCol="0"/>
            <a:lstStyle/>
            <a:p>
              <a:endParaRPr/>
            </a:p>
          </p:txBody>
        </p:sp>
        <p:sp>
          <p:nvSpPr>
            <p:cNvPr id="142" name="object 32">
              <a:extLst>
                <a:ext uri="{FF2B5EF4-FFF2-40B4-BE49-F238E27FC236}">
                  <a16:creationId xmlns:a16="http://schemas.microsoft.com/office/drawing/2014/main" id="{0E9D883C-EB86-4E49-87A6-9931B95AED59}"/>
                </a:ext>
              </a:extLst>
            </p:cNvPr>
            <p:cNvSpPr/>
            <p:nvPr/>
          </p:nvSpPr>
          <p:spPr>
            <a:xfrm>
              <a:off x="3434638" y="5713806"/>
              <a:ext cx="330835" cy="8255"/>
            </a:xfrm>
            <a:custGeom>
              <a:avLst/>
              <a:gdLst/>
              <a:ahLst/>
              <a:cxnLst/>
              <a:rect l="l" t="t" r="r" b="b"/>
              <a:pathLst>
                <a:path w="330835" h="8254">
                  <a:moveTo>
                    <a:pt x="0" y="0"/>
                  </a:moveTo>
                  <a:lnTo>
                    <a:pt x="330250" y="0"/>
                  </a:lnTo>
                  <a:lnTo>
                    <a:pt x="330250" y="8242"/>
                  </a:lnTo>
                  <a:lnTo>
                    <a:pt x="0" y="8242"/>
                  </a:lnTo>
                  <a:lnTo>
                    <a:pt x="0" y="0"/>
                  </a:lnTo>
                  <a:close/>
                </a:path>
              </a:pathLst>
            </a:custGeom>
            <a:ln w="3175">
              <a:solidFill>
                <a:srgbClr val="6D6E71"/>
              </a:solidFill>
            </a:ln>
          </p:spPr>
          <p:txBody>
            <a:bodyPr wrap="square" lIns="0" tIns="0" rIns="0" bIns="0" rtlCol="0"/>
            <a:lstStyle/>
            <a:p>
              <a:endParaRPr/>
            </a:p>
          </p:txBody>
        </p:sp>
        <p:sp>
          <p:nvSpPr>
            <p:cNvPr id="143" name="object 33">
              <a:extLst>
                <a:ext uri="{FF2B5EF4-FFF2-40B4-BE49-F238E27FC236}">
                  <a16:creationId xmlns:a16="http://schemas.microsoft.com/office/drawing/2014/main" id="{5F5B6BB1-F581-A54C-ADA0-C78F0F3983BD}"/>
                </a:ext>
              </a:extLst>
            </p:cNvPr>
            <p:cNvSpPr/>
            <p:nvPr/>
          </p:nvSpPr>
          <p:spPr>
            <a:xfrm>
              <a:off x="3434638" y="5649302"/>
              <a:ext cx="330835" cy="8255"/>
            </a:xfrm>
            <a:custGeom>
              <a:avLst/>
              <a:gdLst/>
              <a:ahLst/>
              <a:cxnLst/>
              <a:rect l="l" t="t" r="r" b="b"/>
              <a:pathLst>
                <a:path w="330835" h="8254">
                  <a:moveTo>
                    <a:pt x="330250" y="0"/>
                  </a:moveTo>
                  <a:lnTo>
                    <a:pt x="0" y="0"/>
                  </a:lnTo>
                  <a:lnTo>
                    <a:pt x="0" y="8255"/>
                  </a:lnTo>
                  <a:lnTo>
                    <a:pt x="330250" y="8255"/>
                  </a:lnTo>
                  <a:lnTo>
                    <a:pt x="330250" y="0"/>
                  </a:lnTo>
                  <a:close/>
                </a:path>
              </a:pathLst>
            </a:custGeom>
            <a:solidFill>
              <a:srgbClr val="6D6E71"/>
            </a:solidFill>
          </p:spPr>
          <p:txBody>
            <a:bodyPr wrap="square" lIns="0" tIns="0" rIns="0" bIns="0" rtlCol="0"/>
            <a:lstStyle/>
            <a:p>
              <a:endParaRPr/>
            </a:p>
          </p:txBody>
        </p:sp>
        <p:sp>
          <p:nvSpPr>
            <p:cNvPr id="144" name="object 34">
              <a:extLst>
                <a:ext uri="{FF2B5EF4-FFF2-40B4-BE49-F238E27FC236}">
                  <a16:creationId xmlns:a16="http://schemas.microsoft.com/office/drawing/2014/main" id="{F33C71DD-6440-DD48-BF96-5FFF5054CA07}"/>
                </a:ext>
              </a:extLst>
            </p:cNvPr>
            <p:cNvSpPr/>
            <p:nvPr/>
          </p:nvSpPr>
          <p:spPr>
            <a:xfrm>
              <a:off x="3434638" y="5649302"/>
              <a:ext cx="330835" cy="8255"/>
            </a:xfrm>
            <a:custGeom>
              <a:avLst/>
              <a:gdLst/>
              <a:ahLst/>
              <a:cxnLst/>
              <a:rect l="l" t="t" r="r" b="b"/>
              <a:pathLst>
                <a:path w="330835" h="8254">
                  <a:moveTo>
                    <a:pt x="0" y="0"/>
                  </a:moveTo>
                  <a:lnTo>
                    <a:pt x="330250" y="0"/>
                  </a:lnTo>
                  <a:lnTo>
                    <a:pt x="330250" y="8242"/>
                  </a:lnTo>
                  <a:lnTo>
                    <a:pt x="0" y="8242"/>
                  </a:lnTo>
                  <a:lnTo>
                    <a:pt x="0" y="0"/>
                  </a:lnTo>
                  <a:close/>
                </a:path>
              </a:pathLst>
            </a:custGeom>
            <a:ln w="3175">
              <a:solidFill>
                <a:srgbClr val="6D6E71"/>
              </a:solidFill>
            </a:ln>
          </p:spPr>
          <p:txBody>
            <a:bodyPr wrap="square" lIns="0" tIns="0" rIns="0" bIns="0" rtlCol="0"/>
            <a:lstStyle/>
            <a:p>
              <a:endParaRPr/>
            </a:p>
          </p:txBody>
        </p:sp>
        <p:sp>
          <p:nvSpPr>
            <p:cNvPr id="145" name="object 35">
              <a:extLst>
                <a:ext uri="{FF2B5EF4-FFF2-40B4-BE49-F238E27FC236}">
                  <a16:creationId xmlns:a16="http://schemas.microsoft.com/office/drawing/2014/main" id="{4227ECDE-2C03-7942-8969-0763A8EAEB2C}"/>
                </a:ext>
              </a:extLst>
            </p:cNvPr>
            <p:cNvSpPr/>
            <p:nvPr/>
          </p:nvSpPr>
          <p:spPr>
            <a:xfrm>
              <a:off x="3434638" y="5584786"/>
              <a:ext cx="330835" cy="8890"/>
            </a:xfrm>
            <a:custGeom>
              <a:avLst/>
              <a:gdLst/>
              <a:ahLst/>
              <a:cxnLst/>
              <a:rect l="l" t="t" r="r" b="b"/>
              <a:pathLst>
                <a:path w="330835" h="8889">
                  <a:moveTo>
                    <a:pt x="330250" y="0"/>
                  </a:moveTo>
                  <a:lnTo>
                    <a:pt x="0" y="0"/>
                  </a:lnTo>
                  <a:lnTo>
                    <a:pt x="0" y="8267"/>
                  </a:lnTo>
                  <a:lnTo>
                    <a:pt x="330250" y="8267"/>
                  </a:lnTo>
                  <a:lnTo>
                    <a:pt x="330250" y="0"/>
                  </a:lnTo>
                  <a:close/>
                </a:path>
              </a:pathLst>
            </a:custGeom>
            <a:solidFill>
              <a:srgbClr val="6D6E71"/>
            </a:solidFill>
          </p:spPr>
          <p:txBody>
            <a:bodyPr wrap="square" lIns="0" tIns="0" rIns="0" bIns="0" rtlCol="0"/>
            <a:lstStyle/>
            <a:p>
              <a:endParaRPr/>
            </a:p>
          </p:txBody>
        </p:sp>
        <p:sp>
          <p:nvSpPr>
            <p:cNvPr id="146" name="object 36">
              <a:extLst>
                <a:ext uri="{FF2B5EF4-FFF2-40B4-BE49-F238E27FC236}">
                  <a16:creationId xmlns:a16="http://schemas.microsoft.com/office/drawing/2014/main" id="{146854F0-5016-DC40-A6AE-A382C7681E82}"/>
                </a:ext>
              </a:extLst>
            </p:cNvPr>
            <p:cNvSpPr/>
            <p:nvPr/>
          </p:nvSpPr>
          <p:spPr>
            <a:xfrm>
              <a:off x="3434638" y="5584786"/>
              <a:ext cx="330835" cy="8255"/>
            </a:xfrm>
            <a:custGeom>
              <a:avLst/>
              <a:gdLst/>
              <a:ahLst/>
              <a:cxnLst/>
              <a:rect l="l" t="t" r="r" b="b"/>
              <a:pathLst>
                <a:path w="330835" h="8254">
                  <a:moveTo>
                    <a:pt x="0" y="0"/>
                  </a:moveTo>
                  <a:lnTo>
                    <a:pt x="330250" y="0"/>
                  </a:lnTo>
                  <a:lnTo>
                    <a:pt x="330250" y="8242"/>
                  </a:lnTo>
                  <a:lnTo>
                    <a:pt x="0" y="8242"/>
                  </a:lnTo>
                  <a:lnTo>
                    <a:pt x="0" y="0"/>
                  </a:lnTo>
                  <a:close/>
                </a:path>
              </a:pathLst>
            </a:custGeom>
            <a:ln w="3175">
              <a:solidFill>
                <a:srgbClr val="6D6E71"/>
              </a:solidFill>
            </a:ln>
          </p:spPr>
          <p:txBody>
            <a:bodyPr wrap="square" lIns="0" tIns="0" rIns="0" bIns="0" rtlCol="0"/>
            <a:lstStyle/>
            <a:p>
              <a:endParaRPr/>
            </a:p>
          </p:txBody>
        </p:sp>
        <p:sp>
          <p:nvSpPr>
            <p:cNvPr id="147" name="object 37">
              <a:extLst>
                <a:ext uri="{FF2B5EF4-FFF2-40B4-BE49-F238E27FC236}">
                  <a16:creationId xmlns:a16="http://schemas.microsoft.com/office/drawing/2014/main" id="{93A38E68-8216-0945-B832-783A26A5ACC2}"/>
                </a:ext>
              </a:extLst>
            </p:cNvPr>
            <p:cNvSpPr/>
            <p:nvPr/>
          </p:nvSpPr>
          <p:spPr>
            <a:xfrm>
              <a:off x="3434638" y="5520270"/>
              <a:ext cx="330835" cy="8255"/>
            </a:xfrm>
            <a:custGeom>
              <a:avLst/>
              <a:gdLst/>
              <a:ahLst/>
              <a:cxnLst/>
              <a:rect l="l" t="t" r="r" b="b"/>
              <a:pathLst>
                <a:path w="330835" h="8254">
                  <a:moveTo>
                    <a:pt x="330250" y="0"/>
                  </a:moveTo>
                  <a:lnTo>
                    <a:pt x="0" y="0"/>
                  </a:lnTo>
                  <a:lnTo>
                    <a:pt x="0" y="8255"/>
                  </a:lnTo>
                  <a:lnTo>
                    <a:pt x="330250" y="8255"/>
                  </a:lnTo>
                  <a:lnTo>
                    <a:pt x="330250" y="0"/>
                  </a:lnTo>
                  <a:close/>
                </a:path>
              </a:pathLst>
            </a:custGeom>
            <a:solidFill>
              <a:srgbClr val="6D6E71"/>
            </a:solidFill>
          </p:spPr>
          <p:txBody>
            <a:bodyPr wrap="square" lIns="0" tIns="0" rIns="0" bIns="0" rtlCol="0"/>
            <a:lstStyle/>
            <a:p>
              <a:endParaRPr/>
            </a:p>
          </p:txBody>
        </p:sp>
        <p:sp>
          <p:nvSpPr>
            <p:cNvPr id="148" name="object 38">
              <a:extLst>
                <a:ext uri="{FF2B5EF4-FFF2-40B4-BE49-F238E27FC236}">
                  <a16:creationId xmlns:a16="http://schemas.microsoft.com/office/drawing/2014/main" id="{C769FA61-B9F6-BC48-B3DE-AC4C2354C3C0}"/>
                </a:ext>
              </a:extLst>
            </p:cNvPr>
            <p:cNvSpPr/>
            <p:nvPr/>
          </p:nvSpPr>
          <p:spPr>
            <a:xfrm>
              <a:off x="3434638" y="5520283"/>
              <a:ext cx="330835" cy="8255"/>
            </a:xfrm>
            <a:custGeom>
              <a:avLst/>
              <a:gdLst/>
              <a:ahLst/>
              <a:cxnLst/>
              <a:rect l="l" t="t" r="r" b="b"/>
              <a:pathLst>
                <a:path w="330835" h="8254">
                  <a:moveTo>
                    <a:pt x="0" y="0"/>
                  </a:moveTo>
                  <a:lnTo>
                    <a:pt x="330250" y="0"/>
                  </a:lnTo>
                  <a:lnTo>
                    <a:pt x="330250" y="8242"/>
                  </a:lnTo>
                  <a:lnTo>
                    <a:pt x="0" y="8242"/>
                  </a:lnTo>
                  <a:lnTo>
                    <a:pt x="0" y="0"/>
                  </a:lnTo>
                  <a:close/>
                </a:path>
              </a:pathLst>
            </a:custGeom>
            <a:ln w="3175">
              <a:solidFill>
                <a:srgbClr val="6D6E71"/>
              </a:solidFill>
            </a:ln>
          </p:spPr>
          <p:txBody>
            <a:bodyPr wrap="square" lIns="0" tIns="0" rIns="0" bIns="0" rtlCol="0"/>
            <a:lstStyle/>
            <a:p>
              <a:endParaRPr/>
            </a:p>
          </p:txBody>
        </p:sp>
        <p:sp>
          <p:nvSpPr>
            <p:cNvPr id="149" name="object 39">
              <a:extLst>
                <a:ext uri="{FF2B5EF4-FFF2-40B4-BE49-F238E27FC236}">
                  <a16:creationId xmlns:a16="http://schemas.microsoft.com/office/drawing/2014/main" id="{33533352-8CC5-1648-B484-DC5B41A5C297}"/>
                </a:ext>
              </a:extLst>
            </p:cNvPr>
            <p:cNvSpPr/>
            <p:nvPr/>
          </p:nvSpPr>
          <p:spPr>
            <a:xfrm>
              <a:off x="3434638" y="5455754"/>
              <a:ext cx="330835" cy="8255"/>
            </a:xfrm>
            <a:custGeom>
              <a:avLst/>
              <a:gdLst/>
              <a:ahLst/>
              <a:cxnLst/>
              <a:rect l="l" t="t" r="r" b="b"/>
              <a:pathLst>
                <a:path w="330835" h="8254">
                  <a:moveTo>
                    <a:pt x="330250" y="0"/>
                  </a:moveTo>
                  <a:lnTo>
                    <a:pt x="0" y="0"/>
                  </a:lnTo>
                  <a:lnTo>
                    <a:pt x="0" y="8255"/>
                  </a:lnTo>
                  <a:lnTo>
                    <a:pt x="330250" y="8255"/>
                  </a:lnTo>
                  <a:lnTo>
                    <a:pt x="330250" y="0"/>
                  </a:lnTo>
                  <a:close/>
                </a:path>
              </a:pathLst>
            </a:custGeom>
            <a:solidFill>
              <a:srgbClr val="6D6E71"/>
            </a:solidFill>
          </p:spPr>
          <p:txBody>
            <a:bodyPr wrap="square" lIns="0" tIns="0" rIns="0" bIns="0" rtlCol="0"/>
            <a:lstStyle/>
            <a:p>
              <a:endParaRPr/>
            </a:p>
          </p:txBody>
        </p:sp>
        <p:sp>
          <p:nvSpPr>
            <p:cNvPr id="150" name="object 40">
              <a:extLst>
                <a:ext uri="{FF2B5EF4-FFF2-40B4-BE49-F238E27FC236}">
                  <a16:creationId xmlns:a16="http://schemas.microsoft.com/office/drawing/2014/main" id="{12F26B21-81DB-FF45-8D68-571175CC661E}"/>
                </a:ext>
              </a:extLst>
            </p:cNvPr>
            <p:cNvSpPr/>
            <p:nvPr/>
          </p:nvSpPr>
          <p:spPr>
            <a:xfrm>
              <a:off x="3434638" y="5455780"/>
              <a:ext cx="330835" cy="8255"/>
            </a:xfrm>
            <a:custGeom>
              <a:avLst/>
              <a:gdLst/>
              <a:ahLst/>
              <a:cxnLst/>
              <a:rect l="l" t="t" r="r" b="b"/>
              <a:pathLst>
                <a:path w="330835" h="8254">
                  <a:moveTo>
                    <a:pt x="0" y="0"/>
                  </a:moveTo>
                  <a:lnTo>
                    <a:pt x="330250" y="0"/>
                  </a:lnTo>
                  <a:lnTo>
                    <a:pt x="330250" y="8242"/>
                  </a:lnTo>
                  <a:lnTo>
                    <a:pt x="0" y="8242"/>
                  </a:lnTo>
                  <a:lnTo>
                    <a:pt x="0" y="0"/>
                  </a:lnTo>
                  <a:close/>
                </a:path>
              </a:pathLst>
            </a:custGeom>
            <a:ln w="3175">
              <a:solidFill>
                <a:srgbClr val="6D6E71"/>
              </a:solidFill>
            </a:ln>
          </p:spPr>
          <p:txBody>
            <a:bodyPr wrap="square" lIns="0" tIns="0" rIns="0" bIns="0" rtlCol="0"/>
            <a:lstStyle/>
            <a:p>
              <a:endParaRPr/>
            </a:p>
          </p:txBody>
        </p:sp>
        <p:sp>
          <p:nvSpPr>
            <p:cNvPr id="151" name="object 41">
              <a:extLst>
                <a:ext uri="{FF2B5EF4-FFF2-40B4-BE49-F238E27FC236}">
                  <a16:creationId xmlns:a16="http://schemas.microsoft.com/office/drawing/2014/main" id="{606EF0F8-8D3A-344E-9B3B-292EB310C2B6}"/>
                </a:ext>
              </a:extLst>
            </p:cNvPr>
            <p:cNvSpPr/>
            <p:nvPr/>
          </p:nvSpPr>
          <p:spPr>
            <a:xfrm>
              <a:off x="3434638" y="5391251"/>
              <a:ext cx="330835" cy="8890"/>
            </a:xfrm>
            <a:custGeom>
              <a:avLst/>
              <a:gdLst/>
              <a:ahLst/>
              <a:cxnLst/>
              <a:rect l="l" t="t" r="r" b="b"/>
              <a:pathLst>
                <a:path w="330835" h="8889">
                  <a:moveTo>
                    <a:pt x="330250" y="0"/>
                  </a:moveTo>
                  <a:lnTo>
                    <a:pt x="0" y="0"/>
                  </a:lnTo>
                  <a:lnTo>
                    <a:pt x="0" y="8280"/>
                  </a:lnTo>
                  <a:lnTo>
                    <a:pt x="330250" y="8280"/>
                  </a:lnTo>
                  <a:lnTo>
                    <a:pt x="330250" y="0"/>
                  </a:lnTo>
                  <a:close/>
                </a:path>
              </a:pathLst>
            </a:custGeom>
            <a:solidFill>
              <a:srgbClr val="6D6E71"/>
            </a:solidFill>
          </p:spPr>
          <p:txBody>
            <a:bodyPr wrap="square" lIns="0" tIns="0" rIns="0" bIns="0" rtlCol="0"/>
            <a:lstStyle/>
            <a:p>
              <a:endParaRPr/>
            </a:p>
          </p:txBody>
        </p:sp>
        <p:sp>
          <p:nvSpPr>
            <p:cNvPr id="152" name="object 42">
              <a:extLst>
                <a:ext uri="{FF2B5EF4-FFF2-40B4-BE49-F238E27FC236}">
                  <a16:creationId xmlns:a16="http://schemas.microsoft.com/office/drawing/2014/main" id="{7EA40F93-EF47-5342-BE72-2E7B18ECD4CE}"/>
                </a:ext>
              </a:extLst>
            </p:cNvPr>
            <p:cNvSpPr/>
            <p:nvPr/>
          </p:nvSpPr>
          <p:spPr>
            <a:xfrm>
              <a:off x="3434638" y="5391277"/>
              <a:ext cx="330835" cy="8255"/>
            </a:xfrm>
            <a:custGeom>
              <a:avLst/>
              <a:gdLst/>
              <a:ahLst/>
              <a:cxnLst/>
              <a:rect l="l" t="t" r="r" b="b"/>
              <a:pathLst>
                <a:path w="330835" h="8254">
                  <a:moveTo>
                    <a:pt x="0" y="0"/>
                  </a:moveTo>
                  <a:lnTo>
                    <a:pt x="330250" y="0"/>
                  </a:lnTo>
                  <a:lnTo>
                    <a:pt x="330250" y="8229"/>
                  </a:lnTo>
                  <a:lnTo>
                    <a:pt x="0" y="8229"/>
                  </a:lnTo>
                  <a:lnTo>
                    <a:pt x="0" y="0"/>
                  </a:lnTo>
                  <a:close/>
                </a:path>
              </a:pathLst>
            </a:custGeom>
            <a:ln w="3175">
              <a:solidFill>
                <a:srgbClr val="6D6E71"/>
              </a:solidFill>
            </a:ln>
          </p:spPr>
          <p:txBody>
            <a:bodyPr wrap="square" lIns="0" tIns="0" rIns="0" bIns="0" rtlCol="0"/>
            <a:lstStyle/>
            <a:p>
              <a:endParaRPr/>
            </a:p>
          </p:txBody>
        </p:sp>
        <p:sp>
          <p:nvSpPr>
            <p:cNvPr id="153" name="object 43">
              <a:extLst>
                <a:ext uri="{FF2B5EF4-FFF2-40B4-BE49-F238E27FC236}">
                  <a16:creationId xmlns:a16="http://schemas.microsoft.com/office/drawing/2014/main" id="{13A8109C-7118-044F-925F-F926C03F7553}"/>
                </a:ext>
              </a:extLst>
            </p:cNvPr>
            <p:cNvSpPr/>
            <p:nvPr/>
          </p:nvSpPr>
          <p:spPr>
            <a:xfrm>
              <a:off x="3435092" y="5759648"/>
              <a:ext cx="8255" cy="24130"/>
            </a:xfrm>
            <a:custGeom>
              <a:avLst/>
              <a:gdLst/>
              <a:ahLst/>
              <a:cxnLst/>
              <a:rect l="l" t="t" r="r" b="b"/>
              <a:pathLst>
                <a:path w="8254" h="24129">
                  <a:moveTo>
                    <a:pt x="0" y="0"/>
                  </a:moveTo>
                  <a:lnTo>
                    <a:pt x="0" y="23748"/>
                  </a:lnTo>
                  <a:lnTo>
                    <a:pt x="7937" y="23748"/>
                  </a:lnTo>
                  <a:lnTo>
                    <a:pt x="7937" y="5359"/>
                  </a:lnTo>
                  <a:lnTo>
                    <a:pt x="0" y="0"/>
                  </a:lnTo>
                  <a:close/>
                </a:path>
              </a:pathLst>
            </a:custGeom>
            <a:solidFill>
              <a:srgbClr val="FFFFFF"/>
            </a:solidFill>
          </p:spPr>
          <p:txBody>
            <a:bodyPr wrap="square" lIns="0" tIns="0" rIns="0" bIns="0" rtlCol="0"/>
            <a:lstStyle/>
            <a:p>
              <a:endParaRPr/>
            </a:p>
          </p:txBody>
        </p:sp>
        <p:sp>
          <p:nvSpPr>
            <p:cNvPr id="154" name="object 44">
              <a:extLst>
                <a:ext uri="{FF2B5EF4-FFF2-40B4-BE49-F238E27FC236}">
                  <a16:creationId xmlns:a16="http://schemas.microsoft.com/office/drawing/2014/main" id="{35BFB9ED-B39A-344E-AFCD-063A9AAC4FA4}"/>
                </a:ext>
              </a:extLst>
            </p:cNvPr>
            <p:cNvSpPr/>
            <p:nvPr/>
          </p:nvSpPr>
          <p:spPr>
            <a:xfrm>
              <a:off x="3435083" y="5759648"/>
              <a:ext cx="8255" cy="24130"/>
            </a:xfrm>
            <a:custGeom>
              <a:avLst/>
              <a:gdLst/>
              <a:ahLst/>
              <a:cxnLst/>
              <a:rect l="l" t="t" r="r" b="b"/>
              <a:pathLst>
                <a:path w="8254" h="24129">
                  <a:moveTo>
                    <a:pt x="0" y="0"/>
                  </a:moveTo>
                  <a:lnTo>
                    <a:pt x="7937" y="5359"/>
                  </a:lnTo>
                  <a:lnTo>
                    <a:pt x="7937" y="23749"/>
                  </a:lnTo>
                  <a:lnTo>
                    <a:pt x="0" y="23749"/>
                  </a:lnTo>
                  <a:lnTo>
                    <a:pt x="0" y="0"/>
                  </a:lnTo>
                  <a:close/>
                </a:path>
              </a:pathLst>
            </a:custGeom>
            <a:ln w="3175">
              <a:solidFill>
                <a:srgbClr val="4D4B4C"/>
              </a:solidFill>
            </a:ln>
          </p:spPr>
          <p:txBody>
            <a:bodyPr wrap="square" lIns="0" tIns="0" rIns="0" bIns="0" rtlCol="0"/>
            <a:lstStyle/>
            <a:p>
              <a:endParaRPr/>
            </a:p>
          </p:txBody>
        </p:sp>
        <p:sp>
          <p:nvSpPr>
            <p:cNvPr id="155" name="object 45">
              <a:extLst>
                <a:ext uri="{FF2B5EF4-FFF2-40B4-BE49-F238E27FC236}">
                  <a16:creationId xmlns:a16="http://schemas.microsoft.com/office/drawing/2014/main" id="{5543A3D1-9BF6-D94F-9E1C-74B4349C4E47}"/>
                </a:ext>
              </a:extLst>
            </p:cNvPr>
            <p:cNvSpPr/>
            <p:nvPr/>
          </p:nvSpPr>
          <p:spPr>
            <a:xfrm>
              <a:off x="3755680" y="5759646"/>
              <a:ext cx="8255" cy="24130"/>
            </a:xfrm>
            <a:custGeom>
              <a:avLst/>
              <a:gdLst/>
              <a:ahLst/>
              <a:cxnLst/>
              <a:rect l="l" t="t" r="r" b="b"/>
              <a:pathLst>
                <a:path w="8254" h="24129">
                  <a:moveTo>
                    <a:pt x="7937" y="0"/>
                  </a:moveTo>
                  <a:lnTo>
                    <a:pt x="0" y="5359"/>
                  </a:lnTo>
                  <a:lnTo>
                    <a:pt x="0" y="23749"/>
                  </a:lnTo>
                  <a:lnTo>
                    <a:pt x="7937" y="23749"/>
                  </a:lnTo>
                  <a:lnTo>
                    <a:pt x="7937" y="0"/>
                  </a:lnTo>
                  <a:close/>
                </a:path>
              </a:pathLst>
            </a:custGeom>
            <a:solidFill>
              <a:srgbClr val="FFFFFF"/>
            </a:solidFill>
          </p:spPr>
          <p:txBody>
            <a:bodyPr wrap="square" lIns="0" tIns="0" rIns="0" bIns="0" rtlCol="0"/>
            <a:lstStyle/>
            <a:p>
              <a:endParaRPr/>
            </a:p>
          </p:txBody>
        </p:sp>
        <p:sp>
          <p:nvSpPr>
            <p:cNvPr id="156" name="object 46">
              <a:extLst>
                <a:ext uri="{FF2B5EF4-FFF2-40B4-BE49-F238E27FC236}">
                  <a16:creationId xmlns:a16="http://schemas.microsoft.com/office/drawing/2014/main" id="{6AE5C308-56FF-FA4D-AEAF-67EE872F9945}"/>
                </a:ext>
              </a:extLst>
            </p:cNvPr>
            <p:cNvSpPr/>
            <p:nvPr/>
          </p:nvSpPr>
          <p:spPr>
            <a:xfrm>
              <a:off x="3755697" y="5759648"/>
              <a:ext cx="8255" cy="24130"/>
            </a:xfrm>
            <a:custGeom>
              <a:avLst/>
              <a:gdLst/>
              <a:ahLst/>
              <a:cxnLst/>
              <a:rect l="l" t="t" r="r" b="b"/>
              <a:pathLst>
                <a:path w="8254" h="24129">
                  <a:moveTo>
                    <a:pt x="7912" y="0"/>
                  </a:moveTo>
                  <a:lnTo>
                    <a:pt x="0" y="5359"/>
                  </a:lnTo>
                  <a:lnTo>
                    <a:pt x="0" y="23749"/>
                  </a:lnTo>
                  <a:lnTo>
                    <a:pt x="7912" y="23749"/>
                  </a:lnTo>
                  <a:lnTo>
                    <a:pt x="7912" y="0"/>
                  </a:lnTo>
                  <a:close/>
                </a:path>
              </a:pathLst>
            </a:custGeom>
            <a:ln w="3175">
              <a:solidFill>
                <a:srgbClr val="4D4B4C"/>
              </a:solidFill>
            </a:ln>
          </p:spPr>
          <p:txBody>
            <a:bodyPr wrap="square" lIns="0" tIns="0" rIns="0" bIns="0" rtlCol="0"/>
            <a:lstStyle/>
            <a:p>
              <a:endParaRPr/>
            </a:p>
          </p:txBody>
        </p:sp>
        <p:sp>
          <p:nvSpPr>
            <p:cNvPr id="157" name="object 47">
              <a:extLst>
                <a:ext uri="{FF2B5EF4-FFF2-40B4-BE49-F238E27FC236}">
                  <a16:creationId xmlns:a16="http://schemas.microsoft.com/office/drawing/2014/main" id="{D3D1C2EE-531F-0B48-B331-A6AFCB4EC2C8}"/>
                </a:ext>
              </a:extLst>
            </p:cNvPr>
            <p:cNvSpPr/>
            <p:nvPr/>
          </p:nvSpPr>
          <p:spPr>
            <a:xfrm>
              <a:off x="3442919" y="5769368"/>
              <a:ext cx="313055" cy="13335"/>
            </a:xfrm>
            <a:custGeom>
              <a:avLst/>
              <a:gdLst/>
              <a:ahLst/>
              <a:cxnLst/>
              <a:rect l="l" t="t" r="r" b="b"/>
              <a:pathLst>
                <a:path w="313054" h="13335">
                  <a:moveTo>
                    <a:pt x="312762" y="0"/>
                  </a:moveTo>
                  <a:lnTo>
                    <a:pt x="0" y="0"/>
                  </a:lnTo>
                  <a:lnTo>
                    <a:pt x="0" y="12839"/>
                  </a:lnTo>
                  <a:lnTo>
                    <a:pt x="312762" y="12839"/>
                  </a:lnTo>
                  <a:lnTo>
                    <a:pt x="312762" y="0"/>
                  </a:lnTo>
                  <a:close/>
                </a:path>
              </a:pathLst>
            </a:custGeom>
            <a:solidFill>
              <a:srgbClr val="FFFFFF"/>
            </a:solidFill>
          </p:spPr>
          <p:txBody>
            <a:bodyPr wrap="square" lIns="0" tIns="0" rIns="0" bIns="0" rtlCol="0"/>
            <a:lstStyle/>
            <a:p>
              <a:endParaRPr/>
            </a:p>
          </p:txBody>
        </p:sp>
        <p:sp>
          <p:nvSpPr>
            <p:cNvPr id="158" name="object 48">
              <a:extLst>
                <a:ext uri="{FF2B5EF4-FFF2-40B4-BE49-F238E27FC236}">
                  <a16:creationId xmlns:a16="http://schemas.microsoft.com/office/drawing/2014/main" id="{D9E863E8-4B2F-E345-B7F3-96E91D190B9A}"/>
                </a:ext>
              </a:extLst>
            </p:cNvPr>
            <p:cNvSpPr/>
            <p:nvPr/>
          </p:nvSpPr>
          <p:spPr>
            <a:xfrm>
              <a:off x="3442919" y="5769368"/>
              <a:ext cx="313055" cy="13335"/>
            </a:xfrm>
            <a:custGeom>
              <a:avLst/>
              <a:gdLst/>
              <a:ahLst/>
              <a:cxnLst/>
              <a:rect l="l" t="t" r="r" b="b"/>
              <a:pathLst>
                <a:path w="313054" h="13335">
                  <a:moveTo>
                    <a:pt x="0" y="0"/>
                  </a:moveTo>
                  <a:lnTo>
                    <a:pt x="312762" y="0"/>
                  </a:lnTo>
                  <a:lnTo>
                    <a:pt x="312762" y="12839"/>
                  </a:lnTo>
                  <a:lnTo>
                    <a:pt x="0" y="12839"/>
                  </a:lnTo>
                  <a:lnTo>
                    <a:pt x="0" y="0"/>
                  </a:lnTo>
                  <a:close/>
                </a:path>
              </a:pathLst>
            </a:custGeom>
            <a:ln w="3175">
              <a:solidFill>
                <a:srgbClr val="4D4B4C"/>
              </a:solidFill>
            </a:ln>
          </p:spPr>
          <p:txBody>
            <a:bodyPr wrap="square" lIns="0" tIns="0" rIns="0" bIns="0" rtlCol="0"/>
            <a:lstStyle/>
            <a:p>
              <a:endParaRPr/>
            </a:p>
          </p:txBody>
        </p:sp>
        <p:sp>
          <p:nvSpPr>
            <p:cNvPr id="159" name="object 49">
              <a:extLst>
                <a:ext uri="{FF2B5EF4-FFF2-40B4-BE49-F238E27FC236}">
                  <a16:creationId xmlns:a16="http://schemas.microsoft.com/office/drawing/2014/main" id="{C7C028A0-483B-E447-8235-7A7FD12687CD}"/>
                </a:ext>
              </a:extLst>
            </p:cNvPr>
            <p:cNvSpPr/>
            <p:nvPr/>
          </p:nvSpPr>
          <p:spPr>
            <a:xfrm>
              <a:off x="3426993" y="5286781"/>
              <a:ext cx="8255" cy="895350"/>
            </a:xfrm>
            <a:custGeom>
              <a:avLst/>
              <a:gdLst/>
              <a:ahLst/>
              <a:cxnLst/>
              <a:rect l="l" t="t" r="r" b="b"/>
              <a:pathLst>
                <a:path w="8254" h="895350">
                  <a:moveTo>
                    <a:pt x="7835" y="0"/>
                  </a:moveTo>
                  <a:lnTo>
                    <a:pt x="0" y="0"/>
                  </a:lnTo>
                  <a:lnTo>
                    <a:pt x="0" y="895248"/>
                  </a:lnTo>
                  <a:lnTo>
                    <a:pt x="7835" y="895248"/>
                  </a:lnTo>
                  <a:lnTo>
                    <a:pt x="7835" y="0"/>
                  </a:lnTo>
                  <a:close/>
                </a:path>
              </a:pathLst>
            </a:custGeom>
            <a:solidFill>
              <a:srgbClr val="6D6E71"/>
            </a:solidFill>
          </p:spPr>
          <p:txBody>
            <a:bodyPr wrap="square" lIns="0" tIns="0" rIns="0" bIns="0" rtlCol="0"/>
            <a:lstStyle/>
            <a:p>
              <a:endParaRPr/>
            </a:p>
          </p:txBody>
        </p:sp>
        <p:sp>
          <p:nvSpPr>
            <p:cNvPr id="160" name="object 50">
              <a:extLst>
                <a:ext uri="{FF2B5EF4-FFF2-40B4-BE49-F238E27FC236}">
                  <a16:creationId xmlns:a16="http://schemas.microsoft.com/office/drawing/2014/main" id="{06FD1BC2-6D44-1C42-8C77-C942F69A676D}"/>
                </a:ext>
              </a:extLst>
            </p:cNvPr>
            <p:cNvSpPr/>
            <p:nvPr/>
          </p:nvSpPr>
          <p:spPr>
            <a:xfrm>
              <a:off x="3426993" y="5286781"/>
              <a:ext cx="8255" cy="895350"/>
            </a:xfrm>
            <a:custGeom>
              <a:avLst/>
              <a:gdLst/>
              <a:ahLst/>
              <a:cxnLst/>
              <a:rect l="l" t="t" r="r" b="b"/>
              <a:pathLst>
                <a:path w="8254" h="895350">
                  <a:moveTo>
                    <a:pt x="7835" y="0"/>
                  </a:moveTo>
                  <a:lnTo>
                    <a:pt x="0" y="0"/>
                  </a:lnTo>
                  <a:lnTo>
                    <a:pt x="0" y="895248"/>
                  </a:lnTo>
                  <a:lnTo>
                    <a:pt x="7835" y="895248"/>
                  </a:lnTo>
                  <a:lnTo>
                    <a:pt x="7835" y="0"/>
                  </a:lnTo>
                  <a:close/>
                </a:path>
              </a:pathLst>
            </a:custGeom>
            <a:ln w="4686">
              <a:solidFill>
                <a:srgbClr val="6D6E71"/>
              </a:solidFill>
            </a:ln>
          </p:spPr>
          <p:txBody>
            <a:bodyPr wrap="square" lIns="0" tIns="0" rIns="0" bIns="0" rtlCol="0"/>
            <a:lstStyle/>
            <a:p>
              <a:endParaRPr/>
            </a:p>
          </p:txBody>
        </p:sp>
        <p:sp>
          <p:nvSpPr>
            <p:cNvPr id="161" name="object 51">
              <a:extLst>
                <a:ext uri="{FF2B5EF4-FFF2-40B4-BE49-F238E27FC236}">
                  <a16:creationId xmlns:a16="http://schemas.microsoft.com/office/drawing/2014/main" id="{A1E03F48-B931-7B48-ADED-AF704D94CC65}"/>
                </a:ext>
              </a:extLst>
            </p:cNvPr>
            <p:cNvSpPr/>
            <p:nvPr/>
          </p:nvSpPr>
          <p:spPr>
            <a:xfrm>
              <a:off x="3765372" y="5286781"/>
              <a:ext cx="8255" cy="895350"/>
            </a:xfrm>
            <a:custGeom>
              <a:avLst/>
              <a:gdLst/>
              <a:ahLst/>
              <a:cxnLst/>
              <a:rect l="l" t="t" r="r" b="b"/>
              <a:pathLst>
                <a:path w="8254" h="895350">
                  <a:moveTo>
                    <a:pt x="7835" y="0"/>
                  </a:moveTo>
                  <a:lnTo>
                    <a:pt x="0" y="0"/>
                  </a:lnTo>
                  <a:lnTo>
                    <a:pt x="0" y="895248"/>
                  </a:lnTo>
                  <a:lnTo>
                    <a:pt x="7835" y="895248"/>
                  </a:lnTo>
                  <a:lnTo>
                    <a:pt x="7835" y="0"/>
                  </a:lnTo>
                  <a:close/>
                </a:path>
              </a:pathLst>
            </a:custGeom>
            <a:solidFill>
              <a:srgbClr val="6D6E71"/>
            </a:solidFill>
          </p:spPr>
          <p:txBody>
            <a:bodyPr wrap="square" lIns="0" tIns="0" rIns="0" bIns="0" rtlCol="0"/>
            <a:lstStyle/>
            <a:p>
              <a:endParaRPr/>
            </a:p>
          </p:txBody>
        </p:sp>
        <p:sp>
          <p:nvSpPr>
            <p:cNvPr id="162" name="object 52">
              <a:extLst>
                <a:ext uri="{FF2B5EF4-FFF2-40B4-BE49-F238E27FC236}">
                  <a16:creationId xmlns:a16="http://schemas.microsoft.com/office/drawing/2014/main" id="{1D398C00-2CCD-044A-BA4B-77888486C904}"/>
                </a:ext>
              </a:extLst>
            </p:cNvPr>
            <p:cNvSpPr/>
            <p:nvPr/>
          </p:nvSpPr>
          <p:spPr>
            <a:xfrm>
              <a:off x="3765384" y="5286781"/>
              <a:ext cx="8255" cy="895350"/>
            </a:xfrm>
            <a:custGeom>
              <a:avLst/>
              <a:gdLst/>
              <a:ahLst/>
              <a:cxnLst/>
              <a:rect l="l" t="t" r="r" b="b"/>
              <a:pathLst>
                <a:path w="8254" h="895350">
                  <a:moveTo>
                    <a:pt x="7835" y="0"/>
                  </a:moveTo>
                  <a:lnTo>
                    <a:pt x="0" y="0"/>
                  </a:lnTo>
                  <a:lnTo>
                    <a:pt x="0" y="895248"/>
                  </a:lnTo>
                  <a:lnTo>
                    <a:pt x="7835" y="895248"/>
                  </a:lnTo>
                  <a:lnTo>
                    <a:pt x="7835" y="0"/>
                  </a:lnTo>
                  <a:close/>
                </a:path>
              </a:pathLst>
            </a:custGeom>
            <a:ln w="4686">
              <a:solidFill>
                <a:srgbClr val="6D6E71"/>
              </a:solidFill>
            </a:ln>
          </p:spPr>
          <p:txBody>
            <a:bodyPr wrap="square" lIns="0" tIns="0" rIns="0" bIns="0" rtlCol="0"/>
            <a:lstStyle/>
            <a:p>
              <a:endParaRPr/>
            </a:p>
          </p:txBody>
        </p:sp>
        <p:sp>
          <p:nvSpPr>
            <p:cNvPr id="163" name="object 53">
              <a:extLst>
                <a:ext uri="{FF2B5EF4-FFF2-40B4-BE49-F238E27FC236}">
                  <a16:creationId xmlns:a16="http://schemas.microsoft.com/office/drawing/2014/main" id="{33EAED80-B5CF-C749-A2AC-BF4699B31272}"/>
                </a:ext>
              </a:extLst>
            </p:cNvPr>
            <p:cNvSpPr/>
            <p:nvPr/>
          </p:nvSpPr>
          <p:spPr>
            <a:xfrm>
              <a:off x="3781526" y="5286781"/>
              <a:ext cx="8255" cy="895350"/>
            </a:xfrm>
            <a:custGeom>
              <a:avLst/>
              <a:gdLst/>
              <a:ahLst/>
              <a:cxnLst/>
              <a:rect l="l" t="t" r="r" b="b"/>
              <a:pathLst>
                <a:path w="8254" h="895350">
                  <a:moveTo>
                    <a:pt x="7835" y="0"/>
                  </a:moveTo>
                  <a:lnTo>
                    <a:pt x="0" y="0"/>
                  </a:lnTo>
                  <a:lnTo>
                    <a:pt x="0" y="895248"/>
                  </a:lnTo>
                  <a:lnTo>
                    <a:pt x="7835" y="895248"/>
                  </a:lnTo>
                  <a:lnTo>
                    <a:pt x="7835" y="0"/>
                  </a:lnTo>
                  <a:close/>
                </a:path>
              </a:pathLst>
            </a:custGeom>
            <a:solidFill>
              <a:srgbClr val="6D6E71"/>
            </a:solidFill>
          </p:spPr>
          <p:txBody>
            <a:bodyPr wrap="square" lIns="0" tIns="0" rIns="0" bIns="0" rtlCol="0"/>
            <a:lstStyle/>
            <a:p>
              <a:endParaRPr/>
            </a:p>
          </p:txBody>
        </p:sp>
        <p:sp>
          <p:nvSpPr>
            <p:cNvPr id="164" name="object 54">
              <a:extLst>
                <a:ext uri="{FF2B5EF4-FFF2-40B4-BE49-F238E27FC236}">
                  <a16:creationId xmlns:a16="http://schemas.microsoft.com/office/drawing/2014/main" id="{0A2FEA12-D155-9349-880D-6CA20FEE0B8E}"/>
                </a:ext>
              </a:extLst>
            </p:cNvPr>
            <p:cNvSpPr/>
            <p:nvPr/>
          </p:nvSpPr>
          <p:spPr>
            <a:xfrm>
              <a:off x="3781526" y="5286781"/>
              <a:ext cx="8255" cy="895350"/>
            </a:xfrm>
            <a:custGeom>
              <a:avLst/>
              <a:gdLst/>
              <a:ahLst/>
              <a:cxnLst/>
              <a:rect l="l" t="t" r="r" b="b"/>
              <a:pathLst>
                <a:path w="8254" h="895350">
                  <a:moveTo>
                    <a:pt x="7835" y="0"/>
                  </a:moveTo>
                  <a:lnTo>
                    <a:pt x="0" y="0"/>
                  </a:lnTo>
                  <a:lnTo>
                    <a:pt x="0" y="895248"/>
                  </a:lnTo>
                  <a:lnTo>
                    <a:pt x="7835" y="895248"/>
                  </a:lnTo>
                  <a:lnTo>
                    <a:pt x="7835" y="0"/>
                  </a:lnTo>
                  <a:close/>
                </a:path>
              </a:pathLst>
            </a:custGeom>
            <a:ln w="4686">
              <a:solidFill>
                <a:srgbClr val="6D6E71"/>
              </a:solidFill>
            </a:ln>
          </p:spPr>
          <p:txBody>
            <a:bodyPr wrap="square" lIns="0" tIns="0" rIns="0" bIns="0" rtlCol="0"/>
            <a:lstStyle/>
            <a:p>
              <a:endParaRPr/>
            </a:p>
          </p:txBody>
        </p:sp>
        <p:sp>
          <p:nvSpPr>
            <p:cNvPr id="165" name="object 55">
              <a:extLst>
                <a:ext uri="{FF2B5EF4-FFF2-40B4-BE49-F238E27FC236}">
                  <a16:creationId xmlns:a16="http://schemas.microsoft.com/office/drawing/2014/main" id="{FFC22F56-B42E-0B48-925C-29488765A719}"/>
                </a:ext>
              </a:extLst>
            </p:cNvPr>
            <p:cNvSpPr/>
            <p:nvPr/>
          </p:nvSpPr>
          <p:spPr>
            <a:xfrm>
              <a:off x="4119638" y="5286781"/>
              <a:ext cx="8255" cy="895350"/>
            </a:xfrm>
            <a:custGeom>
              <a:avLst/>
              <a:gdLst/>
              <a:ahLst/>
              <a:cxnLst/>
              <a:rect l="l" t="t" r="r" b="b"/>
              <a:pathLst>
                <a:path w="8254" h="895350">
                  <a:moveTo>
                    <a:pt x="7823" y="0"/>
                  </a:moveTo>
                  <a:lnTo>
                    <a:pt x="0" y="0"/>
                  </a:lnTo>
                  <a:lnTo>
                    <a:pt x="0" y="895248"/>
                  </a:lnTo>
                  <a:lnTo>
                    <a:pt x="7823" y="895248"/>
                  </a:lnTo>
                  <a:lnTo>
                    <a:pt x="7823" y="0"/>
                  </a:lnTo>
                  <a:close/>
                </a:path>
              </a:pathLst>
            </a:custGeom>
            <a:solidFill>
              <a:srgbClr val="6D6E71"/>
            </a:solidFill>
          </p:spPr>
          <p:txBody>
            <a:bodyPr wrap="square" lIns="0" tIns="0" rIns="0" bIns="0" rtlCol="0"/>
            <a:lstStyle/>
            <a:p>
              <a:endParaRPr/>
            </a:p>
          </p:txBody>
        </p:sp>
        <p:sp>
          <p:nvSpPr>
            <p:cNvPr id="166" name="object 56">
              <a:extLst>
                <a:ext uri="{FF2B5EF4-FFF2-40B4-BE49-F238E27FC236}">
                  <a16:creationId xmlns:a16="http://schemas.microsoft.com/office/drawing/2014/main" id="{42F926C7-3E6D-A64B-A75B-44D940982ECB}"/>
                </a:ext>
              </a:extLst>
            </p:cNvPr>
            <p:cNvSpPr/>
            <p:nvPr/>
          </p:nvSpPr>
          <p:spPr>
            <a:xfrm>
              <a:off x="4119638" y="5286781"/>
              <a:ext cx="8255" cy="895350"/>
            </a:xfrm>
            <a:custGeom>
              <a:avLst/>
              <a:gdLst/>
              <a:ahLst/>
              <a:cxnLst/>
              <a:rect l="l" t="t" r="r" b="b"/>
              <a:pathLst>
                <a:path w="8254" h="895350">
                  <a:moveTo>
                    <a:pt x="7835" y="0"/>
                  </a:moveTo>
                  <a:lnTo>
                    <a:pt x="0" y="0"/>
                  </a:lnTo>
                  <a:lnTo>
                    <a:pt x="0" y="895248"/>
                  </a:lnTo>
                  <a:lnTo>
                    <a:pt x="7835" y="895248"/>
                  </a:lnTo>
                  <a:lnTo>
                    <a:pt x="7835" y="0"/>
                  </a:lnTo>
                  <a:close/>
                </a:path>
              </a:pathLst>
            </a:custGeom>
            <a:ln w="4686">
              <a:solidFill>
                <a:srgbClr val="6D6E71"/>
              </a:solidFill>
            </a:ln>
          </p:spPr>
          <p:txBody>
            <a:bodyPr wrap="square" lIns="0" tIns="0" rIns="0" bIns="0" rtlCol="0"/>
            <a:lstStyle/>
            <a:p>
              <a:endParaRPr/>
            </a:p>
          </p:txBody>
        </p:sp>
        <p:sp>
          <p:nvSpPr>
            <p:cNvPr id="167" name="object 57">
              <a:extLst>
                <a:ext uri="{FF2B5EF4-FFF2-40B4-BE49-F238E27FC236}">
                  <a16:creationId xmlns:a16="http://schemas.microsoft.com/office/drawing/2014/main" id="{750AD6BD-2DD1-8D48-A265-6FFB9A39FBBD}"/>
                </a:ext>
              </a:extLst>
            </p:cNvPr>
            <p:cNvSpPr/>
            <p:nvPr/>
          </p:nvSpPr>
          <p:spPr>
            <a:xfrm>
              <a:off x="3435172" y="5286768"/>
              <a:ext cx="330835" cy="8255"/>
            </a:xfrm>
            <a:custGeom>
              <a:avLst/>
              <a:gdLst/>
              <a:ahLst/>
              <a:cxnLst/>
              <a:rect l="l" t="t" r="r" b="b"/>
              <a:pathLst>
                <a:path w="330835" h="8254">
                  <a:moveTo>
                    <a:pt x="330250" y="0"/>
                  </a:moveTo>
                  <a:lnTo>
                    <a:pt x="0" y="0"/>
                  </a:lnTo>
                  <a:lnTo>
                    <a:pt x="0" y="8254"/>
                  </a:lnTo>
                  <a:lnTo>
                    <a:pt x="330250" y="8254"/>
                  </a:lnTo>
                  <a:lnTo>
                    <a:pt x="330250" y="0"/>
                  </a:lnTo>
                  <a:close/>
                </a:path>
              </a:pathLst>
            </a:custGeom>
            <a:solidFill>
              <a:srgbClr val="6D6E71"/>
            </a:solidFill>
          </p:spPr>
          <p:txBody>
            <a:bodyPr wrap="square" lIns="0" tIns="0" rIns="0" bIns="0" rtlCol="0"/>
            <a:lstStyle/>
            <a:p>
              <a:endParaRPr/>
            </a:p>
          </p:txBody>
        </p:sp>
        <p:sp>
          <p:nvSpPr>
            <p:cNvPr id="168" name="object 58">
              <a:extLst>
                <a:ext uri="{FF2B5EF4-FFF2-40B4-BE49-F238E27FC236}">
                  <a16:creationId xmlns:a16="http://schemas.microsoft.com/office/drawing/2014/main" id="{B67FE14A-5DD5-1842-BC13-3AB4D62AED29}"/>
                </a:ext>
              </a:extLst>
            </p:cNvPr>
            <p:cNvSpPr/>
            <p:nvPr/>
          </p:nvSpPr>
          <p:spPr>
            <a:xfrm>
              <a:off x="3435172" y="5286781"/>
              <a:ext cx="330835" cy="8255"/>
            </a:xfrm>
            <a:custGeom>
              <a:avLst/>
              <a:gdLst/>
              <a:ahLst/>
              <a:cxnLst/>
              <a:rect l="l" t="t" r="r" b="b"/>
              <a:pathLst>
                <a:path w="330835" h="8254">
                  <a:moveTo>
                    <a:pt x="0" y="0"/>
                  </a:moveTo>
                  <a:lnTo>
                    <a:pt x="330250" y="0"/>
                  </a:lnTo>
                  <a:lnTo>
                    <a:pt x="330250" y="8242"/>
                  </a:lnTo>
                  <a:lnTo>
                    <a:pt x="0" y="8242"/>
                  </a:lnTo>
                  <a:lnTo>
                    <a:pt x="0" y="0"/>
                  </a:lnTo>
                  <a:close/>
                </a:path>
              </a:pathLst>
            </a:custGeom>
            <a:ln w="4686">
              <a:solidFill>
                <a:srgbClr val="6D6E71"/>
              </a:solidFill>
            </a:ln>
          </p:spPr>
          <p:txBody>
            <a:bodyPr wrap="square" lIns="0" tIns="0" rIns="0" bIns="0" rtlCol="0"/>
            <a:lstStyle/>
            <a:p>
              <a:endParaRPr/>
            </a:p>
          </p:txBody>
        </p:sp>
        <p:sp>
          <p:nvSpPr>
            <p:cNvPr id="169" name="object 59">
              <a:extLst>
                <a:ext uri="{FF2B5EF4-FFF2-40B4-BE49-F238E27FC236}">
                  <a16:creationId xmlns:a16="http://schemas.microsoft.com/office/drawing/2014/main" id="{11D3414B-8659-B546-BF6D-00B90FDBC8DF}"/>
                </a:ext>
              </a:extLst>
            </p:cNvPr>
            <p:cNvSpPr/>
            <p:nvPr/>
          </p:nvSpPr>
          <p:spPr>
            <a:xfrm>
              <a:off x="3778694" y="6184192"/>
              <a:ext cx="351155" cy="30480"/>
            </a:xfrm>
            <a:custGeom>
              <a:avLst/>
              <a:gdLst/>
              <a:ahLst/>
              <a:cxnLst/>
              <a:rect l="l" t="t" r="r" b="b"/>
              <a:pathLst>
                <a:path w="351154" h="30479">
                  <a:moveTo>
                    <a:pt x="350634" y="0"/>
                  </a:moveTo>
                  <a:lnTo>
                    <a:pt x="0" y="0"/>
                  </a:lnTo>
                  <a:lnTo>
                    <a:pt x="0" y="29883"/>
                  </a:lnTo>
                  <a:lnTo>
                    <a:pt x="350634" y="29883"/>
                  </a:lnTo>
                  <a:lnTo>
                    <a:pt x="350634" y="0"/>
                  </a:lnTo>
                  <a:close/>
                </a:path>
              </a:pathLst>
            </a:custGeom>
            <a:solidFill>
              <a:srgbClr val="ABADB0"/>
            </a:solidFill>
          </p:spPr>
          <p:txBody>
            <a:bodyPr wrap="square" lIns="0" tIns="0" rIns="0" bIns="0" rtlCol="0"/>
            <a:lstStyle/>
            <a:p>
              <a:endParaRPr/>
            </a:p>
          </p:txBody>
        </p:sp>
      </p:grpSp>
      <p:sp>
        <p:nvSpPr>
          <p:cNvPr id="9" name="bg object 23">
            <a:extLst>
              <a:ext uri="{FF2B5EF4-FFF2-40B4-BE49-F238E27FC236}">
                <a16:creationId xmlns:a16="http://schemas.microsoft.com/office/drawing/2014/main" id="{9A3C9639-62E0-CCE9-5A96-8FFC2346DEE2}"/>
              </a:ext>
            </a:extLst>
          </p:cNvPr>
          <p:cNvSpPr/>
          <p:nvPr/>
        </p:nvSpPr>
        <p:spPr>
          <a:xfrm>
            <a:off x="140347" y="4179252"/>
            <a:ext cx="4337685" cy="691515"/>
          </a:xfrm>
          <a:custGeom>
            <a:avLst/>
            <a:gdLst/>
            <a:ahLst/>
            <a:cxnLst/>
            <a:rect l="l" t="t" r="r" b="b"/>
            <a:pathLst>
              <a:path w="4337685" h="691514">
                <a:moveTo>
                  <a:pt x="0" y="0"/>
                </a:moveTo>
                <a:lnTo>
                  <a:pt x="4337177" y="0"/>
                </a:lnTo>
                <a:lnTo>
                  <a:pt x="4337177" y="691438"/>
                </a:lnTo>
                <a:lnTo>
                  <a:pt x="0" y="691438"/>
                </a:lnTo>
                <a:lnTo>
                  <a:pt x="0" y="0"/>
                </a:lnTo>
                <a:close/>
              </a:path>
            </a:pathLst>
          </a:custGeom>
          <a:ln w="6350">
            <a:solidFill>
              <a:srgbClr val="F6BF70"/>
            </a:solidFill>
          </a:ln>
        </p:spPr>
        <p:txBody>
          <a:bodyPr wrap="square" lIns="0" tIns="0" rIns="0" bIns="0" rtlCol="0"/>
          <a:lstStyle/>
          <a:p>
            <a:endParaRPr/>
          </a:p>
        </p:txBody>
      </p:sp>
      <p:sp>
        <p:nvSpPr>
          <p:cNvPr id="57" name="object 56">
            <a:extLst>
              <a:ext uri="{FF2B5EF4-FFF2-40B4-BE49-F238E27FC236}">
                <a16:creationId xmlns:a16="http://schemas.microsoft.com/office/drawing/2014/main" id="{EDB9A2D9-6DD8-DFB4-AE56-8B6E90EB00A6}"/>
              </a:ext>
            </a:extLst>
          </p:cNvPr>
          <p:cNvSpPr/>
          <p:nvPr/>
        </p:nvSpPr>
        <p:spPr>
          <a:xfrm>
            <a:off x="8648700" y="6032195"/>
            <a:ext cx="857885" cy="254305"/>
          </a:xfrm>
          <a:custGeom>
            <a:avLst/>
            <a:gdLst/>
            <a:ahLst/>
            <a:cxnLst/>
            <a:rect l="l" t="t" r="r" b="b"/>
            <a:pathLst>
              <a:path w="857884" h="379095">
                <a:moveTo>
                  <a:pt x="857757" y="0"/>
                </a:moveTo>
                <a:lnTo>
                  <a:pt x="0" y="0"/>
                </a:lnTo>
                <a:lnTo>
                  <a:pt x="0" y="378625"/>
                </a:lnTo>
                <a:lnTo>
                  <a:pt x="857757" y="378625"/>
                </a:lnTo>
                <a:lnTo>
                  <a:pt x="857757" y="0"/>
                </a:lnTo>
                <a:close/>
              </a:path>
            </a:pathLst>
          </a:custGeom>
          <a:solidFill>
            <a:srgbClr val="BCBEC0"/>
          </a:solidFill>
        </p:spPr>
        <p:txBody>
          <a:bodyPr wrap="square" lIns="0" tIns="0" rIns="0" bIns="0" rtlCol="0"/>
          <a:lstStyle/>
          <a:p>
            <a:endParaRPr/>
          </a:p>
        </p:txBody>
      </p:sp>
      <p:pic>
        <p:nvPicPr>
          <p:cNvPr id="58" name="object 59">
            <a:extLst>
              <a:ext uri="{FF2B5EF4-FFF2-40B4-BE49-F238E27FC236}">
                <a16:creationId xmlns:a16="http://schemas.microsoft.com/office/drawing/2014/main" id="{84E714D3-526B-1442-BEE3-19BA04F2EE4F}"/>
              </a:ext>
            </a:extLst>
          </p:cNvPr>
          <p:cNvPicPr/>
          <p:nvPr/>
        </p:nvPicPr>
        <p:blipFill>
          <a:blip r:embed="rId7" cstate="print"/>
          <a:stretch>
            <a:fillRect/>
          </a:stretch>
        </p:blipFill>
        <p:spPr>
          <a:xfrm>
            <a:off x="4744123" y="5449913"/>
            <a:ext cx="981290" cy="522033"/>
          </a:xfrm>
          <a:prstGeom prst="rect">
            <a:avLst/>
          </a:prstGeom>
        </p:spPr>
      </p:pic>
      <p:pic>
        <p:nvPicPr>
          <p:cNvPr id="65" name="object 60">
            <a:extLst>
              <a:ext uri="{FF2B5EF4-FFF2-40B4-BE49-F238E27FC236}">
                <a16:creationId xmlns:a16="http://schemas.microsoft.com/office/drawing/2014/main" id="{3B83B94A-282F-819C-5F4F-151E0417BB4C}"/>
              </a:ext>
            </a:extLst>
          </p:cNvPr>
          <p:cNvPicPr/>
          <p:nvPr/>
        </p:nvPicPr>
        <p:blipFill>
          <a:blip r:embed="rId8" cstate="print"/>
          <a:stretch>
            <a:fillRect/>
          </a:stretch>
        </p:blipFill>
        <p:spPr>
          <a:xfrm>
            <a:off x="4744821" y="6012713"/>
            <a:ext cx="981113" cy="521309"/>
          </a:xfrm>
          <a:prstGeom prst="rect">
            <a:avLst/>
          </a:prstGeom>
        </p:spPr>
      </p:pic>
      <p:pic>
        <p:nvPicPr>
          <p:cNvPr id="69" name="object 61">
            <a:extLst>
              <a:ext uri="{FF2B5EF4-FFF2-40B4-BE49-F238E27FC236}">
                <a16:creationId xmlns:a16="http://schemas.microsoft.com/office/drawing/2014/main" id="{B01B411C-0CF8-8C50-6520-644CAE1D8B08}"/>
              </a:ext>
            </a:extLst>
          </p:cNvPr>
          <p:cNvPicPr/>
          <p:nvPr/>
        </p:nvPicPr>
        <p:blipFill>
          <a:blip r:embed="rId9" cstate="print"/>
          <a:stretch>
            <a:fillRect/>
          </a:stretch>
        </p:blipFill>
        <p:spPr>
          <a:xfrm>
            <a:off x="4744326" y="3153511"/>
            <a:ext cx="857415" cy="1218488"/>
          </a:xfrm>
          <a:prstGeom prst="rect">
            <a:avLst/>
          </a:prstGeom>
        </p:spPr>
      </p:pic>
      <p:pic>
        <p:nvPicPr>
          <p:cNvPr id="70" name="object 62">
            <a:extLst>
              <a:ext uri="{FF2B5EF4-FFF2-40B4-BE49-F238E27FC236}">
                <a16:creationId xmlns:a16="http://schemas.microsoft.com/office/drawing/2014/main" id="{3C67857D-4598-1D3C-6FB7-30485D8A18FD}"/>
              </a:ext>
            </a:extLst>
          </p:cNvPr>
          <p:cNvPicPr/>
          <p:nvPr/>
        </p:nvPicPr>
        <p:blipFill>
          <a:blip r:embed="rId10" cstate="print"/>
          <a:stretch>
            <a:fillRect/>
          </a:stretch>
        </p:blipFill>
        <p:spPr>
          <a:xfrm>
            <a:off x="5724055" y="3152267"/>
            <a:ext cx="857630" cy="1218476"/>
          </a:xfrm>
          <a:prstGeom prst="rect">
            <a:avLst/>
          </a:prstGeom>
        </p:spPr>
      </p:pic>
      <p:pic>
        <p:nvPicPr>
          <p:cNvPr id="71" name="object 63">
            <a:extLst>
              <a:ext uri="{FF2B5EF4-FFF2-40B4-BE49-F238E27FC236}">
                <a16:creationId xmlns:a16="http://schemas.microsoft.com/office/drawing/2014/main" id="{E8C7F809-6D90-FAD4-8566-80CFB72EA0A4}"/>
              </a:ext>
            </a:extLst>
          </p:cNvPr>
          <p:cNvPicPr/>
          <p:nvPr/>
        </p:nvPicPr>
        <p:blipFill>
          <a:blip r:embed="rId11" cstate="print"/>
          <a:stretch>
            <a:fillRect/>
          </a:stretch>
        </p:blipFill>
        <p:spPr>
          <a:xfrm>
            <a:off x="6703999" y="3152724"/>
            <a:ext cx="857605" cy="1219695"/>
          </a:xfrm>
          <a:prstGeom prst="rect">
            <a:avLst/>
          </a:prstGeom>
        </p:spPr>
      </p:pic>
      <p:pic>
        <p:nvPicPr>
          <p:cNvPr id="72" name="object 64">
            <a:extLst>
              <a:ext uri="{FF2B5EF4-FFF2-40B4-BE49-F238E27FC236}">
                <a16:creationId xmlns:a16="http://schemas.microsoft.com/office/drawing/2014/main" id="{510DDF8A-B8F0-B16B-32D2-4CD1246A3B5F}"/>
              </a:ext>
            </a:extLst>
          </p:cNvPr>
          <p:cNvPicPr/>
          <p:nvPr/>
        </p:nvPicPr>
        <p:blipFill>
          <a:blip r:embed="rId12" cstate="print"/>
          <a:stretch>
            <a:fillRect/>
          </a:stretch>
        </p:blipFill>
        <p:spPr>
          <a:xfrm>
            <a:off x="7683918" y="3153257"/>
            <a:ext cx="857707" cy="1219022"/>
          </a:xfrm>
          <a:prstGeom prst="rect">
            <a:avLst/>
          </a:prstGeom>
        </p:spPr>
      </p:pic>
      <p:pic>
        <p:nvPicPr>
          <p:cNvPr id="73" name="object 66">
            <a:extLst>
              <a:ext uri="{FF2B5EF4-FFF2-40B4-BE49-F238E27FC236}">
                <a16:creationId xmlns:a16="http://schemas.microsoft.com/office/drawing/2014/main" id="{E267C45E-1563-DD03-5DE3-57B241BC9BED}"/>
              </a:ext>
            </a:extLst>
          </p:cNvPr>
          <p:cNvPicPr/>
          <p:nvPr/>
        </p:nvPicPr>
        <p:blipFill>
          <a:blip r:embed="rId13" cstate="print"/>
          <a:stretch>
            <a:fillRect/>
          </a:stretch>
        </p:blipFill>
        <p:spPr>
          <a:xfrm>
            <a:off x="6812280" y="5449938"/>
            <a:ext cx="858126" cy="1083830"/>
          </a:xfrm>
          <a:prstGeom prst="rect">
            <a:avLst/>
          </a:prstGeom>
        </p:spPr>
      </p:pic>
      <p:pic>
        <p:nvPicPr>
          <p:cNvPr id="74" name="object 67">
            <a:extLst>
              <a:ext uri="{FF2B5EF4-FFF2-40B4-BE49-F238E27FC236}">
                <a16:creationId xmlns:a16="http://schemas.microsoft.com/office/drawing/2014/main" id="{969184F1-29B0-DAF2-E6D7-4ACE168BEE17}"/>
              </a:ext>
            </a:extLst>
          </p:cNvPr>
          <p:cNvPicPr/>
          <p:nvPr/>
        </p:nvPicPr>
        <p:blipFill>
          <a:blip r:embed="rId14" cstate="print"/>
          <a:stretch>
            <a:fillRect/>
          </a:stretch>
        </p:blipFill>
        <p:spPr>
          <a:xfrm>
            <a:off x="7721587" y="5449950"/>
            <a:ext cx="858126" cy="1083830"/>
          </a:xfrm>
          <a:prstGeom prst="rect">
            <a:avLst/>
          </a:prstGeom>
        </p:spPr>
      </p:pic>
      <p:pic>
        <p:nvPicPr>
          <p:cNvPr id="76" name="object 68">
            <a:extLst>
              <a:ext uri="{FF2B5EF4-FFF2-40B4-BE49-F238E27FC236}">
                <a16:creationId xmlns:a16="http://schemas.microsoft.com/office/drawing/2014/main" id="{64D907FE-1AAE-46D2-631E-7E804173A7BC}"/>
              </a:ext>
            </a:extLst>
          </p:cNvPr>
          <p:cNvPicPr/>
          <p:nvPr/>
        </p:nvPicPr>
        <p:blipFill>
          <a:blip r:embed="rId15" cstate="print"/>
          <a:stretch>
            <a:fillRect/>
          </a:stretch>
        </p:blipFill>
        <p:spPr>
          <a:xfrm>
            <a:off x="8663940" y="3152940"/>
            <a:ext cx="857732" cy="1219060"/>
          </a:xfrm>
          <a:prstGeom prst="rect">
            <a:avLst/>
          </a:prstGeom>
        </p:spPr>
      </p:pic>
      <p:sp>
        <p:nvSpPr>
          <p:cNvPr id="77" name="object 51">
            <a:extLst>
              <a:ext uri="{FF2B5EF4-FFF2-40B4-BE49-F238E27FC236}">
                <a16:creationId xmlns:a16="http://schemas.microsoft.com/office/drawing/2014/main" id="{C4008BBD-2BC6-A86F-C8DF-6E95AA277BA1}"/>
              </a:ext>
            </a:extLst>
          </p:cNvPr>
          <p:cNvSpPr txBox="1"/>
          <p:nvPr/>
        </p:nvSpPr>
        <p:spPr>
          <a:xfrm>
            <a:off x="8697244" y="5161152"/>
            <a:ext cx="857898" cy="166712"/>
          </a:xfrm>
          <a:prstGeom prst="rect">
            <a:avLst/>
          </a:prstGeom>
          <a:noFill/>
        </p:spPr>
        <p:txBody>
          <a:bodyPr vert="horz" wrap="square" lIns="0" tIns="12700" rIns="0" bIns="0" rtlCol="0">
            <a:spAutoFit/>
          </a:bodyPr>
          <a:lstStyle/>
          <a:p>
            <a:r>
              <a:rPr lang="en-US" altLang="ja-JP" sz="500" kern="500" spc="-30" dirty="0">
                <a:solidFill>
                  <a:schemeClr val="tx1"/>
                </a:solidFill>
                <a:latin typeface="MS PGothic" panose="020B0600070205080204" pitchFamily="34" charset="-128"/>
                <a:ea typeface="MS PGothic" panose="020B0600070205080204" pitchFamily="34" charset="-128"/>
              </a:rPr>
              <a:t>※</a:t>
            </a:r>
            <a:r>
              <a:rPr lang="ja-JP" altLang="en-US" sz="500" kern="500" spc="-30">
                <a:solidFill>
                  <a:schemeClr val="tx1"/>
                </a:solidFill>
                <a:latin typeface="MS PGothic" panose="020B0600070205080204" pitchFamily="34" charset="-128"/>
                <a:ea typeface="MS PGothic" panose="020B0600070205080204" pitchFamily="34" charset="-128"/>
              </a:rPr>
              <a:t>写真のマグネット吸着品は商品ではありません。</a:t>
            </a:r>
          </a:p>
        </p:txBody>
      </p:sp>
      <p:sp>
        <p:nvSpPr>
          <p:cNvPr id="79" name="object 175">
            <a:extLst>
              <a:ext uri="{FF2B5EF4-FFF2-40B4-BE49-F238E27FC236}">
                <a16:creationId xmlns:a16="http://schemas.microsoft.com/office/drawing/2014/main" id="{5880B210-BD4B-98FD-F312-5CC376D98E53}"/>
              </a:ext>
            </a:extLst>
          </p:cNvPr>
          <p:cNvSpPr txBox="1"/>
          <p:nvPr/>
        </p:nvSpPr>
        <p:spPr>
          <a:xfrm>
            <a:off x="4744058" y="4348173"/>
            <a:ext cx="838216" cy="154529"/>
          </a:xfrm>
          <a:prstGeom prst="rect">
            <a:avLst/>
          </a:prstGeom>
        </p:spPr>
        <p:txBody>
          <a:bodyPr vert="horz" wrap="square" lIns="0" tIns="51435" rIns="0" bIns="0" rtlCol="0">
            <a:spAutoFit/>
          </a:bodyPr>
          <a:lstStyle/>
          <a:p>
            <a:pPr>
              <a:lnSpc>
                <a:spcPts val="835"/>
              </a:lnSpc>
              <a:spcBef>
                <a:spcPts val="275"/>
              </a:spcBef>
            </a:pPr>
            <a:r>
              <a:rPr lang="ja-JP" altLang="en-US" sz="700" dirty="0">
                <a:solidFill>
                  <a:srgbClr val="231F20"/>
                </a:solidFill>
                <a:latin typeface="+mj-ea"/>
                <a:cs typeface="Kozuka Gothic Pr6N R"/>
              </a:rPr>
              <a:t>扉裏 スリッパ</a:t>
            </a:r>
            <a:r>
              <a:rPr lang="ja-JP" altLang="en-US" sz="700" dirty="0">
                <a:solidFill>
                  <a:srgbClr val="231F20"/>
                </a:solidFill>
                <a:latin typeface="MS PGothic Regular"/>
                <a:cs typeface="A-OTF Gothic BBB Pro"/>
              </a:rPr>
              <a:t>収納</a:t>
            </a:r>
            <a:endParaRPr lang="ja-JP" altLang="en-US" sz="700" dirty="0">
              <a:latin typeface="MS PGothic Regular"/>
              <a:cs typeface="A-OTF Gothic BBB Pro"/>
            </a:endParaRPr>
          </a:p>
        </p:txBody>
      </p:sp>
      <p:sp>
        <p:nvSpPr>
          <p:cNvPr id="80" name="object 175">
            <a:extLst>
              <a:ext uri="{FF2B5EF4-FFF2-40B4-BE49-F238E27FC236}">
                <a16:creationId xmlns:a16="http://schemas.microsoft.com/office/drawing/2014/main" id="{10101F1B-BA87-D4EE-E4EC-B985C559240D}"/>
              </a:ext>
            </a:extLst>
          </p:cNvPr>
          <p:cNvSpPr txBox="1"/>
          <p:nvPr/>
        </p:nvSpPr>
        <p:spPr>
          <a:xfrm>
            <a:off x="5739066" y="4348173"/>
            <a:ext cx="890334" cy="154529"/>
          </a:xfrm>
          <a:prstGeom prst="rect">
            <a:avLst/>
          </a:prstGeom>
        </p:spPr>
        <p:txBody>
          <a:bodyPr vert="horz" wrap="square" lIns="0" tIns="51435" rIns="0" bIns="0" rtlCol="0">
            <a:spAutoFit/>
          </a:bodyPr>
          <a:lstStyle/>
          <a:p>
            <a:pPr>
              <a:lnSpc>
                <a:spcPts val="835"/>
              </a:lnSpc>
              <a:spcBef>
                <a:spcPts val="275"/>
              </a:spcBef>
            </a:pPr>
            <a:r>
              <a:rPr lang="ja-JP" altLang="en-US" sz="700" spc="50" dirty="0">
                <a:solidFill>
                  <a:srgbClr val="231F20"/>
                </a:solidFill>
                <a:latin typeface="+mn-ea"/>
                <a:cs typeface="Kozuka Gothic Pr6N R"/>
              </a:rPr>
              <a:t>扉裏 傘</a:t>
            </a:r>
            <a:r>
              <a:rPr lang="ja-JP" altLang="en-US" sz="700" spc="35" dirty="0">
                <a:solidFill>
                  <a:srgbClr val="231F20"/>
                </a:solidFill>
                <a:latin typeface="MS PGothic Regular"/>
                <a:cs typeface="A-OTF Gothic BBB Pro"/>
              </a:rPr>
              <a:t>収納</a:t>
            </a:r>
            <a:endParaRPr lang="ja-JP" altLang="en-US" sz="700" dirty="0">
              <a:latin typeface="MS PGothic Regular"/>
              <a:cs typeface="A-OTF Gothic BBB Pro"/>
            </a:endParaRPr>
          </a:p>
        </p:txBody>
      </p:sp>
      <p:sp>
        <p:nvSpPr>
          <p:cNvPr id="82" name="object 175">
            <a:extLst>
              <a:ext uri="{FF2B5EF4-FFF2-40B4-BE49-F238E27FC236}">
                <a16:creationId xmlns:a16="http://schemas.microsoft.com/office/drawing/2014/main" id="{89B4F69B-A0A5-2707-4F69-8E84551803F8}"/>
              </a:ext>
            </a:extLst>
          </p:cNvPr>
          <p:cNvSpPr txBox="1"/>
          <p:nvPr/>
        </p:nvSpPr>
        <p:spPr>
          <a:xfrm>
            <a:off x="6705600" y="4348173"/>
            <a:ext cx="858534" cy="159659"/>
          </a:xfrm>
          <a:prstGeom prst="rect">
            <a:avLst/>
          </a:prstGeom>
        </p:spPr>
        <p:txBody>
          <a:bodyPr vert="horz" wrap="square" lIns="0" tIns="51435" rIns="0" bIns="0" rtlCol="0">
            <a:spAutoFit/>
          </a:bodyPr>
          <a:lstStyle/>
          <a:p>
            <a:pPr marR="0" lvl="0" indent="0" defTabSz="914400" eaLnBrk="1" fontAlgn="auto" latinLnBrk="0" hangingPunct="1">
              <a:lnSpc>
                <a:spcPct val="100000"/>
              </a:lnSpc>
              <a:spcBef>
                <a:spcPts val="0"/>
              </a:spcBef>
              <a:spcAft>
                <a:spcPts val="0"/>
              </a:spcAft>
              <a:buClrTx/>
              <a:buSzTx/>
              <a:buFontTx/>
              <a:buNone/>
              <a:tabLst/>
              <a:defRPr/>
            </a:pPr>
            <a:r>
              <a:rPr lang="ja-JP" altLang="en-US" sz="700" dirty="0">
                <a:solidFill>
                  <a:srgbClr val="231F20"/>
                </a:solidFill>
                <a:latin typeface="+mn-ea"/>
                <a:cs typeface="Kozuka Gothic Pr6N R"/>
              </a:rPr>
              <a:t>扉裏 バスケット</a:t>
            </a:r>
            <a:endParaRPr lang="ja-JP" altLang="en-US" sz="700" dirty="0">
              <a:latin typeface="+mn-ea"/>
              <a:cs typeface="Kozuka Gothic Pr6N R"/>
            </a:endParaRPr>
          </a:p>
        </p:txBody>
      </p:sp>
      <p:sp>
        <p:nvSpPr>
          <p:cNvPr id="83" name="object 175">
            <a:extLst>
              <a:ext uri="{FF2B5EF4-FFF2-40B4-BE49-F238E27FC236}">
                <a16:creationId xmlns:a16="http://schemas.microsoft.com/office/drawing/2014/main" id="{42F948A5-593F-86D9-AE6D-93D2DB39BFC2}"/>
              </a:ext>
            </a:extLst>
          </p:cNvPr>
          <p:cNvSpPr txBox="1"/>
          <p:nvPr/>
        </p:nvSpPr>
        <p:spPr>
          <a:xfrm>
            <a:off x="7696200" y="4348173"/>
            <a:ext cx="942450" cy="159659"/>
          </a:xfrm>
          <a:prstGeom prst="rect">
            <a:avLst/>
          </a:prstGeom>
        </p:spPr>
        <p:txBody>
          <a:bodyPr vert="horz" wrap="square" lIns="0" tIns="51435" rIns="0" bIns="0" rtlCol="0">
            <a:spAutoFit/>
          </a:bodyPr>
          <a:lstStyle/>
          <a:p>
            <a:pPr>
              <a:defRPr/>
            </a:pPr>
            <a:r>
              <a:rPr lang="ja-JP" altLang="en-US" sz="700" dirty="0">
                <a:solidFill>
                  <a:srgbClr val="231F20"/>
                </a:solidFill>
                <a:latin typeface="Kozuka Gothic Pr6N R"/>
                <a:cs typeface="Kozuka Gothic Pr6N R"/>
              </a:rPr>
              <a:t>扉裏 フック</a:t>
            </a:r>
            <a:endParaRPr lang="ja-JP" altLang="en-US" sz="700" dirty="0">
              <a:latin typeface="Kozuka Gothic Pr6N R"/>
              <a:cs typeface="Kozuka Gothic Pr6N R"/>
            </a:endParaRPr>
          </a:p>
        </p:txBody>
      </p:sp>
      <p:sp>
        <p:nvSpPr>
          <p:cNvPr id="85" name="object 175">
            <a:extLst>
              <a:ext uri="{FF2B5EF4-FFF2-40B4-BE49-F238E27FC236}">
                <a16:creationId xmlns:a16="http://schemas.microsoft.com/office/drawing/2014/main" id="{8E1554F4-B427-7F07-4D49-DE3A95879032}"/>
              </a:ext>
            </a:extLst>
          </p:cNvPr>
          <p:cNvSpPr txBox="1"/>
          <p:nvPr/>
        </p:nvSpPr>
        <p:spPr>
          <a:xfrm>
            <a:off x="8656320" y="4348173"/>
            <a:ext cx="1154169" cy="159659"/>
          </a:xfrm>
          <a:prstGeom prst="rect">
            <a:avLst/>
          </a:prstGeom>
        </p:spPr>
        <p:txBody>
          <a:bodyPr vert="horz" wrap="square" lIns="0" tIns="51435" rIns="0" bIns="0" rtlCol="0">
            <a:spAutoFit/>
          </a:bodyPr>
          <a:lstStyle/>
          <a:p>
            <a:pPr>
              <a:lnSpc>
                <a:spcPct val="100000"/>
              </a:lnSpc>
            </a:pPr>
            <a:r>
              <a:rPr lang="ja-JP" altLang="en-US" sz="700" spc="50" dirty="0">
                <a:solidFill>
                  <a:srgbClr val="231F20"/>
                </a:solidFill>
                <a:latin typeface="+mj-ea"/>
                <a:ea typeface="+mj-ea"/>
                <a:cs typeface="Kozuka Gothic Pr6N R"/>
              </a:rPr>
              <a:t>扉裏 マグネット対応パネル</a:t>
            </a:r>
            <a:endParaRPr lang="ja-JP" altLang="en-US" sz="550" dirty="0">
              <a:latin typeface="MS PGothic" panose="020B0600070205080204" pitchFamily="34" charset="-128"/>
              <a:ea typeface="MS PGothic" panose="020B0600070205080204" pitchFamily="34" charset="-128"/>
              <a:cs typeface="Kozuka Gothic Pr6N R"/>
            </a:endParaRPr>
          </a:p>
        </p:txBody>
      </p:sp>
      <p:sp>
        <p:nvSpPr>
          <p:cNvPr id="88" name="object 175">
            <a:extLst>
              <a:ext uri="{FF2B5EF4-FFF2-40B4-BE49-F238E27FC236}">
                <a16:creationId xmlns:a16="http://schemas.microsoft.com/office/drawing/2014/main" id="{D227258F-E646-3773-1178-410F9DAF75E0}"/>
              </a:ext>
            </a:extLst>
          </p:cNvPr>
          <p:cNvSpPr txBox="1"/>
          <p:nvPr/>
        </p:nvSpPr>
        <p:spPr>
          <a:xfrm>
            <a:off x="5777342" y="5378257"/>
            <a:ext cx="981112" cy="159659"/>
          </a:xfrm>
          <a:prstGeom prst="rect">
            <a:avLst/>
          </a:prstGeom>
        </p:spPr>
        <p:txBody>
          <a:bodyPr vert="horz" wrap="square" lIns="0" tIns="51435" rIns="0" bIns="0" rtlCol="0">
            <a:spAutoFit/>
          </a:bodyPr>
          <a:lstStyle/>
          <a:p>
            <a:pPr algn="l">
              <a:lnSpc>
                <a:spcPct val="100000"/>
              </a:lnSpc>
            </a:pPr>
            <a:r>
              <a:rPr lang="ja-JP" altLang="en-US" sz="700" dirty="0">
                <a:solidFill>
                  <a:srgbClr val="231F20"/>
                </a:solidFill>
                <a:latin typeface="+mn-ea"/>
                <a:cs typeface="Kozuka Gothic Pr6N R"/>
              </a:rPr>
              <a:t>耐震ロック</a:t>
            </a:r>
            <a:endParaRPr lang="ja-JP" altLang="en-US" sz="700" dirty="0">
              <a:latin typeface="+mn-ea"/>
              <a:cs typeface="Kozuka Gothic Pr6N R"/>
            </a:endParaRPr>
          </a:p>
        </p:txBody>
      </p:sp>
      <p:sp>
        <p:nvSpPr>
          <p:cNvPr id="90" name="object 175">
            <a:extLst>
              <a:ext uri="{FF2B5EF4-FFF2-40B4-BE49-F238E27FC236}">
                <a16:creationId xmlns:a16="http://schemas.microsoft.com/office/drawing/2014/main" id="{4F32838D-C61A-6539-F39C-0F17943B97D9}"/>
              </a:ext>
            </a:extLst>
          </p:cNvPr>
          <p:cNvSpPr txBox="1"/>
          <p:nvPr/>
        </p:nvSpPr>
        <p:spPr>
          <a:xfrm>
            <a:off x="8656320" y="5378257"/>
            <a:ext cx="942450" cy="159659"/>
          </a:xfrm>
          <a:prstGeom prst="rect">
            <a:avLst/>
          </a:prstGeom>
        </p:spPr>
        <p:txBody>
          <a:bodyPr vert="horz" wrap="square" lIns="0" tIns="51435" rIns="0" bIns="0" rtlCol="0">
            <a:spAutoFit/>
          </a:bodyPr>
          <a:lstStyle/>
          <a:p>
            <a:pPr>
              <a:defRPr/>
            </a:pPr>
            <a:r>
              <a:rPr lang="ja-JP" altLang="en-US" sz="700" dirty="0">
                <a:solidFill>
                  <a:srgbClr val="231F20"/>
                </a:solidFill>
                <a:latin typeface="Kozuka Gothic Pr6N R"/>
                <a:cs typeface="Kozuka Gothic Pr6N R"/>
              </a:rPr>
              <a:t>ハンギングバー</a:t>
            </a:r>
            <a:endParaRPr lang="en-US" altLang="ja-JP" sz="700" dirty="0">
              <a:solidFill>
                <a:srgbClr val="231F20"/>
              </a:solidFill>
              <a:latin typeface="Kozuka Gothic Pr6N R"/>
              <a:cs typeface="Kozuka Gothic Pr6N R"/>
            </a:endParaRPr>
          </a:p>
        </p:txBody>
      </p:sp>
      <p:sp>
        <p:nvSpPr>
          <p:cNvPr id="93" name="object 175">
            <a:extLst>
              <a:ext uri="{FF2B5EF4-FFF2-40B4-BE49-F238E27FC236}">
                <a16:creationId xmlns:a16="http://schemas.microsoft.com/office/drawing/2014/main" id="{403FF0B4-56F4-38AF-381E-A5ED9E6C152F}"/>
              </a:ext>
            </a:extLst>
          </p:cNvPr>
          <p:cNvSpPr txBox="1"/>
          <p:nvPr/>
        </p:nvSpPr>
        <p:spPr>
          <a:xfrm>
            <a:off x="8667332" y="6041984"/>
            <a:ext cx="850048" cy="208390"/>
          </a:xfrm>
          <a:prstGeom prst="rect">
            <a:avLst/>
          </a:prstGeom>
        </p:spPr>
        <p:txBody>
          <a:bodyPr vert="horz" wrap="square" lIns="0" tIns="51435" rIns="0" bIns="0" rtlCol="0">
            <a:spAutoFit/>
          </a:bodyPr>
          <a:lstStyle/>
          <a:p>
            <a:pPr algn="ctr">
              <a:lnSpc>
                <a:spcPts val="520"/>
              </a:lnSpc>
            </a:pPr>
            <a:r>
              <a:rPr lang="ja-JP" altLang="en-US" sz="600" spc="-10" dirty="0">
                <a:solidFill>
                  <a:srgbClr val="231F20"/>
                </a:solidFill>
                <a:latin typeface="MS PGothic" panose="020B0600070205080204" pitchFamily="34" charset="-128"/>
                <a:ea typeface="MS PGothic" panose="020B0600070205080204" pitchFamily="34" charset="-128"/>
                <a:cs typeface="Kozuka Gothic Pr6N R"/>
              </a:rPr>
              <a:t>耐荷重 ： </a:t>
            </a:r>
            <a:r>
              <a:rPr lang="en-US" altLang="ja-JP" sz="600" spc="-10" dirty="0">
                <a:solidFill>
                  <a:srgbClr val="231F20"/>
                </a:solidFill>
                <a:latin typeface="MS PGothic" panose="020B0600070205080204" pitchFamily="34" charset="-128"/>
                <a:ea typeface="MS PGothic" panose="020B0600070205080204" pitchFamily="34" charset="-128"/>
                <a:cs typeface="Kozuka Gothic Pr6N R"/>
              </a:rPr>
              <a:t>10</a:t>
            </a:r>
            <a:r>
              <a:rPr lang="en" altLang="ja-JP" sz="600" spc="-10" dirty="0">
                <a:solidFill>
                  <a:srgbClr val="231F20"/>
                </a:solidFill>
                <a:latin typeface="MS PGothic" panose="020B0600070205080204" pitchFamily="34" charset="-128"/>
                <a:ea typeface="MS PGothic" panose="020B0600070205080204" pitchFamily="34" charset="-128"/>
                <a:cs typeface="Kozuka Gothic Pr6N R"/>
              </a:rPr>
              <a:t>kg</a:t>
            </a:r>
          </a:p>
          <a:p>
            <a:pPr algn="ctr">
              <a:lnSpc>
                <a:spcPct val="100000"/>
              </a:lnSpc>
            </a:pPr>
            <a:r>
              <a:rPr lang="ja-JP" altLang="en-US" sz="600" spc="0" dirty="0">
                <a:solidFill>
                  <a:srgbClr val="231F20"/>
                </a:solidFill>
                <a:latin typeface="MS PGothic" panose="020B0600070205080204" pitchFamily="34" charset="-128"/>
                <a:ea typeface="MS PGothic" panose="020B0600070205080204" pitchFamily="34" charset="-128"/>
                <a:cs typeface="Kozuka Gothic Pr6N R"/>
              </a:rPr>
              <a:t>（均等荷重）</a:t>
            </a:r>
            <a:endParaRPr lang="en-US" altLang="ja-JP" sz="600" spc="0" dirty="0">
              <a:solidFill>
                <a:srgbClr val="231F20"/>
              </a:solidFill>
              <a:latin typeface="MS PGothic" panose="020B0600070205080204" pitchFamily="34" charset="-128"/>
              <a:ea typeface="MS PGothic" panose="020B0600070205080204" pitchFamily="34" charset="-128"/>
              <a:cs typeface="Kozuka Gothic Pr6N R"/>
            </a:endParaRPr>
          </a:p>
        </p:txBody>
      </p:sp>
      <p:sp>
        <p:nvSpPr>
          <p:cNvPr id="99" name="bg object 24">
            <a:extLst>
              <a:ext uri="{FF2B5EF4-FFF2-40B4-BE49-F238E27FC236}">
                <a16:creationId xmlns:a16="http://schemas.microsoft.com/office/drawing/2014/main" id="{88664E93-2E93-C38F-AE6D-FC719440DC29}"/>
              </a:ext>
            </a:extLst>
          </p:cNvPr>
          <p:cNvSpPr/>
          <p:nvPr/>
        </p:nvSpPr>
        <p:spPr>
          <a:xfrm>
            <a:off x="4578675" y="2920785"/>
            <a:ext cx="5187117" cy="3741498"/>
          </a:xfrm>
          <a:custGeom>
            <a:avLst/>
            <a:gdLst/>
            <a:ahLst/>
            <a:cxnLst/>
            <a:rect l="l" t="t" r="r" b="b"/>
            <a:pathLst>
              <a:path w="5400675" h="3240404">
                <a:moveTo>
                  <a:pt x="0" y="0"/>
                </a:moveTo>
                <a:lnTo>
                  <a:pt x="5400547" y="0"/>
                </a:lnTo>
                <a:lnTo>
                  <a:pt x="5400547" y="3240265"/>
                </a:lnTo>
                <a:lnTo>
                  <a:pt x="0" y="3240265"/>
                </a:lnTo>
                <a:lnTo>
                  <a:pt x="0" y="0"/>
                </a:lnTo>
                <a:close/>
              </a:path>
            </a:pathLst>
          </a:custGeom>
          <a:ln w="12700">
            <a:solidFill>
              <a:srgbClr val="505051"/>
            </a:solidFill>
          </a:ln>
        </p:spPr>
        <p:txBody>
          <a:bodyPr wrap="square" lIns="0" tIns="0" rIns="0" bIns="0" rtlCol="0"/>
          <a:lstStyle/>
          <a:p>
            <a:endParaRPr/>
          </a:p>
        </p:txBody>
      </p:sp>
      <p:sp>
        <p:nvSpPr>
          <p:cNvPr id="173" name="object 2">
            <a:extLst>
              <a:ext uri="{FF2B5EF4-FFF2-40B4-BE49-F238E27FC236}">
                <a16:creationId xmlns:a16="http://schemas.microsoft.com/office/drawing/2014/main" id="{02988599-8609-620D-7E95-48BD37D5E929}"/>
              </a:ext>
            </a:extLst>
          </p:cNvPr>
          <p:cNvSpPr txBox="1"/>
          <p:nvPr/>
        </p:nvSpPr>
        <p:spPr>
          <a:xfrm>
            <a:off x="4576769" y="2911900"/>
            <a:ext cx="5199044" cy="125675"/>
          </a:xfrm>
          <a:prstGeom prst="rect">
            <a:avLst/>
          </a:prstGeom>
          <a:solidFill>
            <a:srgbClr val="505051"/>
          </a:solidFill>
        </p:spPr>
        <p:txBody>
          <a:bodyPr vert="horz" wrap="square" lIns="0" tIns="2540" rIns="0" bIns="0" rtlCol="0">
            <a:spAutoFit/>
          </a:bodyPr>
          <a:lstStyle/>
          <a:p>
            <a:pPr marL="93980">
              <a:lnSpc>
                <a:spcPct val="100000"/>
              </a:lnSpc>
              <a:spcBef>
                <a:spcPts val="100"/>
              </a:spcBef>
            </a:pPr>
            <a:r>
              <a:rPr lang="ja-JP" altLang="en-US" sz="800" b="1" spc="50">
                <a:solidFill>
                  <a:srgbClr val="FFFFFF"/>
                </a:solidFill>
                <a:latin typeface="MS PGothic" panose="020B0600070205080204" pitchFamily="34" charset="-128"/>
                <a:ea typeface="MS PGothic" panose="020B0600070205080204" pitchFamily="34" charset="-128"/>
                <a:cs typeface="Kozuka Gothic Pr6N"/>
              </a:rPr>
              <a:t>オプションパーツ</a:t>
            </a:r>
            <a:endParaRPr lang="ja-JP" altLang="en-US" sz="800" b="1" spc="50" dirty="0">
              <a:latin typeface="MS PGothic" panose="020B0600070205080204" pitchFamily="34" charset="-128"/>
              <a:ea typeface="MS PGothic" panose="020B0600070205080204" pitchFamily="34" charset="-128"/>
              <a:cs typeface="Kozuka Gothic Pr6N"/>
            </a:endParaRPr>
          </a:p>
        </p:txBody>
      </p:sp>
      <p:grpSp>
        <p:nvGrpSpPr>
          <p:cNvPr id="174" name="グループ化 173">
            <a:extLst>
              <a:ext uri="{FF2B5EF4-FFF2-40B4-BE49-F238E27FC236}">
                <a16:creationId xmlns:a16="http://schemas.microsoft.com/office/drawing/2014/main" id="{5B3C73A4-181D-B6A9-3AA2-B0774B2CE758}"/>
              </a:ext>
            </a:extLst>
          </p:cNvPr>
          <p:cNvGrpSpPr/>
          <p:nvPr/>
        </p:nvGrpSpPr>
        <p:grpSpPr>
          <a:xfrm>
            <a:off x="6697841" y="4984121"/>
            <a:ext cx="2811158" cy="159385"/>
            <a:chOff x="6735241" y="5050198"/>
            <a:chExt cx="2811158" cy="159385"/>
          </a:xfrm>
        </p:grpSpPr>
        <p:sp>
          <p:nvSpPr>
            <p:cNvPr id="175" name="object 53">
              <a:extLst>
                <a:ext uri="{FF2B5EF4-FFF2-40B4-BE49-F238E27FC236}">
                  <a16:creationId xmlns:a16="http://schemas.microsoft.com/office/drawing/2014/main" id="{B455A4D6-C874-323D-8145-1BB373C179A0}"/>
                </a:ext>
              </a:extLst>
            </p:cNvPr>
            <p:cNvSpPr/>
            <p:nvPr/>
          </p:nvSpPr>
          <p:spPr>
            <a:xfrm>
              <a:off x="6735241" y="5050198"/>
              <a:ext cx="857885" cy="159385"/>
            </a:xfrm>
            <a:custGeom>
              <a:avLst/>
              <a:gdLst/>
              <a:ahLst/>
              <a:cxnLst/>
              <a:rect l="l" t="t" r="r" b="b"/>
              <a:pathLst>
                <a:path w="857884" h="159385">
                  <a:moveTo>
                    <a:pt x="857757" y="0"/>
                  </a:moveTo>
                  <a:lnTo>
                    <a:pt x="0" y="0"/>
                  </a:lnTo>
                  <a:lnTo>
                    <a:pt x="0" y="159016"/>
                  </a:lnTo>
                  <a:lnTo>
                    <a:pt x="857757" y="159016"/>
                  </a:lnTo>
                  <a:lnTo>
                    <a:pt x="857757" y="0"/>
                  </a:lnTo>
                  <a:close/>
                </a:path>
              </a:pathLst>
            </a:custGeom>
            <a:solidFill>
              <a:srgbClr val="BCBEC0"/>
            </a:solidFill>
          </p:spPr>
          <p:txBody>
            <a:bodyPr wrap="square" lIns="0" tIns="0" rIns="0" bIns="0" rtlCol="0"/>
            <a:lstStyle/>
            <a:p>
              <a:endParaRPr/>
            </a:p>
          </p:txBody>
        </p:sp>
        <p:sp>
          <p:nvSpPr>
            <p:cNvPr id="176" name="object 54">
              <a:extLst>
                <a:ext uri="{FF2B5EF4-FFF2-40B4-BE49-F238E27FC236}">
                  <a16:creationId xmlns:a16="http://schemas.microsoft.com/office/drawing/2014/main" id="{CB9FD1B4-B2AA-A82A-D4F8-B75BA3739CEB}"/>
                </a:ext>
              </a:extLst>
            </p:cNvPr>
            <p:cNvSpPr/>
            <p:nvPr/>
          </p:nvSpPr>
          <p:spPr>
            <a:xfrm>
              <a:off x="7708061" y="5050198"/>
              <a:ext cx="857885" cy="159385"/>
            </a:xfrm>
            <a:custGeom>
              <a:avLst/>
              <a:gdLst/>
              <a:ahLst/>
              <a:cxnLst/>
              <a:rect l="l" t="t" r="r" b="b"/>
              <a:pathLst>
                <a:path w="857884" h="159385">
                  <a:moveTo>
                    <a:pt x="857757" y="0"/>
                  </a:moveTo>
                  <a:lnTo>
                    <a:pt x="0" y="0"/>
                  </a:lnTo>
                  <a:lnTo>
                    <a:pt x="0" y="159016"/>
                  </a:lnTo>
                  <a:lnTo>
                    <a:pt x="857757" y="159016"/>
                  </a:lnTo>
                  <a:lnTo>
                    <a:pt x="857757" y="0"/>
                  </a:lnTo>
                  <a:close/>
                </a:path>
              </a:pathLst>
            </a:custGeom>
            <a:solidFill>
              <a:srgbClr val="BCBEC0"/>
            </a:solidFill>
          </p:spPr>
          <p:txBody>
            <a:bodyPr wrap="square" lIns="0" tIns="0" rIns="0" bIns="0" rtlCol="0"/>
            <a:lstStyle/>
            <a:p>
              <a:endParaRPr/>
            </a:p>
          </p:txBody>
        </p:sp>
        <p:sp>
          <p:nvSpPr>
            <p:cNvPr id="177" name="object 55">
              <a:extLst>
                <a:ext uri="{FF2B5EF4-FFF2-40B4-BE49-F238E27FC236}">
                  <a16:creationId xmlns:a16="http://schemas.microsoft.com/office/drawing/2014/main" id="{C1894715-DA4F-A9D8-AD39-4E361D10B454}"/>
                </a:ext>
              </a:extLst>
            </p:cNvPr>
            <p:cNvSpPr/>
            <p:nvPr/>
          </p:nvSpPr>
          <p:spPr>
            <a:xfrm>
              <a:off x="8688514" y="5050198"/>
              <a:ext cx="857885" cy="159385"/>
            </a:xfrm>
            <a:custGeom>
              <a:avLst/>
              <a:gdLst/>
              <a:ahLst/>
              <a:cxnLst/>
              <a:rect l="l" t="t" r="r" b="b"/>
              <a:pathLst>
                <a:path w="857884" h="159385">
                  <a:moveTo>
                    <a:pt x="857757" y="0"/>
                  </a:moveTo>
                  <a:lnTo>
                    <a:pt x="0" y="0"/>
                  </a:lnTo>
                  <a:lnTo>
                    <a:pt x="0" y="159016"/>
                  </a:lnTo>
                  <a:lnTo>
                    <a:pt x="857757" y="159016"/>
                  </a:lnTo>
                  <a:lnTo>
                    <a:pt x="857757" y="0"/>
                  </a:lnTo>
                  <a:close/>
                </a:path>
              </a:pathLst>
            </a:custGeom>
            <a:solidFill>
              <a:srgbClr val="BCBEC0"/>
            </a:solidFill>
          </p:spPr>
          <p:txBody>
            <a:bodyPr wrap="square" lIns="0" tIns="0" rIns="0" bIns="0" rtlCol="0"/>
            <a:lstStyle/>
            <a:p>
              <a:endParaRPr/>
            </a:p>
          </p:txBody>
        </p:sp>
        <p:sp>
          <p:nvSpPr>
            <p:cNvPr id="178" name="object 175">
              <a:extLst>
                <a:ext uri="{FF2B5EF4-FFF2-40B4-BE49-F238E27FC236}">
                  <a16:creationId xmlns:a16="http://schemas.microsoft.com/office/drawing/2014/main" id="{3E6AA452-76F5-26AC-0CAD-FF3D0029267F}"/>
                </a:ext>
              </a:extLst>
            </p:cNvPr>
            <p:cNvSpPr txBox="1"/>
            <p:nvPr/>
          </p:nvSpPr>
          <p:spPr>
            <a:xfrm>
              <a:off x="6748887" y="5065313"/>
              <a:ext cx="837931" cy="103362"/>
            </a:xfrm>
            <a:prstGeom prst="rect">
              <a:avLst/>
            </a:prstGeom>
          </p:spPr>
          <p:txBody>
            <a:bodyPr vert="horz" wrap="square" lIns="0" tIns="51435" rIns="0" bIns="0" rtlCol="0" anchor="t">
              <a:spAutoFit/>
            </a:bodyPr>
            <a:lstStyle/>
            <a:p>
              <a:pPr marR="0" lvl="0" indent="0" algn="ctr" defTabSz="914400" eaLnBrk="1" fontAlgn="auto" latinLnBrk="0" hangingPunct="1">
                <a:lnSpc>
                  <a:spcPts val="420"/>
                </a:lnSpc>
                <a:spcBef>
                  <a:spcPts val="0"/>
                </a:spcBef>
                <a:buClrTx/>
                <a:buSzTx/>
                <a:buFontTx/>
                <a:buNone/>
                <a:tabLst/>
                <a:defRPr/>
              </a:pPr>
              <a:r>
                <a:rPr lang="ja-JP" altLang="en-US" sz="600" spc="-40">
                  <a:solidFill>
                    <a:schemeClr val="tx1"/>
                  </a:solidFill>
                  <a:latin typeface="MS PGothic" panose="020B0600070205080204" pitchFamily="34" charset="-128"/>
                  <a:ea typeface="MS PGothic" panose="020B0600070205080204" pitchFamily="34" charset="-128"/>
                </a:rPr>
                <a:t>耐荷重 ： </a:t>
              </a:r>
              <a:r>
                <a:rPr lang="en-US" altLang="ja-JP" sz="600" spc="-40" dirty="0">
                  <a:solidFill>
                    <a:schemeClr val="tx1"/>
                  </a:solidFill>
                  <a:latin typeface="MS PGothic" panose="020B0600070205080204" pitchFamily="34" charset="-128"/>
                  <a:ea typeface="MS PGothic" panose="020B0600070205080204" pitchFamily="34" charset="-128"/>
                </a:rPr>
                <a:t>1</a:t>
              </a:r>
              <a:r>
                <a:rPr lang="en" altLang="ja-JP" sz="600" spc="-40" dirty="0">
                  <a:solidFill>
                    <a:schemeClr val="tx1"/>
                  </a:solidFill>
                  <a:latin typeface="MS PGothic" panose="020B0600070205080204" pitchFamily="34" charset="-128"/>
                  <a:ea typeface="MS PGothic" panose="020B0600070205080204" pitchFamily="34" charset="-128"/>
                </a:rPr>
                <a:t>kg</a:t>
              </a:r>
              <a:r>
                <a:rPr lang="ja-JP" altLang="en" sz="600" spc="-40">
                  <a:solidFill>
                    <a:schemeClr val="tx1"/>
                  </a:solidFill>
                  <a:latin typeface="MS PGothic" panose="020B0600070205080204" pitchFamily="34" charset="-128"/>
                  <a:ea typeface="MS PGothic" panose="020B0600070205080204" pitchFamily="34" charset="-128"/>
                </a:rPr>
                <a:t>／</a:t>
              </a:r>
              <a:r>
                <a:rPr lang="en" altLang="ja-JP" sz="600" spc="-40" dirty="0">
                  <a:solidFill>
                    <a:schemeClr val="tx1"/>
                  </a:solidFill>
                  <a:latin typeface="MS PGothic" panose="020B0600070205080204" pitchFamily="34" charset="-128"/>
                  <a:ea typeface="MS PGothic" panose="020B0600070205080204" pitchFamily="34" charset="-128"/>
                </a:rPr>
                <a:t>1</a:t>
              </a:r>
              <a:r>
                <a:rPr lang="ja-JP" altLang="en-US" sz="600" spc="-40">
                  <a:solidFill>
                    <a:schemeClr val="tx1"/>
                  </a:solidFill>
                  <a:latin typeface="MS PGothic" panose="020B0600070205080204" pitchFamily="34" charset="-128"/>
                  <a:ea typeface="MS PGothic" panose="020B0600070205080204" pitchFamily="34" charset="-128"/>
                </a:rPr>
                <a:t>個あたり</a:t>
              </a:r>
            </a:p>
          </p:txBody>
        </p:sp>
        <p:sp>
          <p:nvSpPr>
            <p:cNvPr id="179" name="object 175">
              <a:extLst>
                <a:ext uri="{FF2B5EF4-FFF2-40B4-BE49-F238E27FC236}">
                  <a16:creationId xmlns:a16="http://schemas.microsoft.com/office/drawing/2014/main" id="{E7B591FD-B426-1CD5-AE0B-5B96A5EAAD5E}"/>
                </a:ext>
              </a:extLst>
            </p:cNvPr>
            <p:cNvSpPr txBox="1"/>
            <p:nvPr/>
          </p:nvSpPr>
          <p:spPr>
            <a:xfrm>
              <a:off x="7713315" y="5065313"/>
              <a:ext cx="837931" cy="103362"/>
            </a:xfrm>
            <a:prstGeom prst="rect">
              <a:avLst/>
            </a:prstGeom>
          </p:spPr>
          <p:txBody>
            <a:bodyPr vert="horz" wrap="square" lIns="0" tIns="51435" rIns="0" bIns="0" rtlCol="0" anchor="t">
              <a:spAutoFit/>
            </a:bodyPr>
            <a:lstStyle/>
            <a:p>
              <a:pPr marR="0" lvl="0" indent="0" algn="ctr" defTabSz="914400" eaLnBrk="1" fontAlgn="auto" latinLnBrk="0" hangingPunct="1">
                <a:lnSpc>
                  <a:spcPts val="420"/>
                </a:lnSpc>
                <a:spcBef>
                  <a:spcPts val="0"/>
                </a:spcBef>
                <a:buClrTx/>
                <a:buSzTx/>
                <a:buFontTx/>
                <a:buNone/>
                <a:tabLst/>
                <a:defRPr/>
              </a:pPr>
              <a:r>
                <a:rPr lang="ja-JP" altLang="en-US" sz="600" spc="-40" dirty="0">
                  <a:solidFill>
                    <a:schemeClr val="tx1"/>
                  </a:solidFill>
                  <a:latin typeface="MS PGothic" panose="020B0600070205080204" pitchFamily="34" charset="-128"/>
                  <a:ea typeface="MS PGothic" panose="020B0600070205080204" pitchFamily="34" charset="-128"/>
                </a:rPr>
                <a:t>耐荷重 ： </a:t>
              </a:r>
              <a:r>
                <a:rPr lang="en-US" altLang="ja-JP" sz="600" spc="-40" dirty="0">
                  <a:solidFill>
                    <a:schemeClr val="tx1"/>
                  </a:solidFill>
                  <a:latin typeface="MS PGothic" panose="020B0600070205080204" pitchFamily="34" charset="-128"/>
                  <a:ea typeface="MS PGothic" panose="020B0600070205080204" pitchFamily="34" charset="-128"/>
                </a:rPr>
                <a:t>1</a:t>
              </a:r>
              <a:r>
                <a:rPr lang="en" altLang="ja-JP" sz="600" spc="-40" dirty="0">
                  <a:solidFill>
                    <a:schemeClr val="tx1"/>
                  </a:solidFill>
                  <a:latin typeface="MS PGothic" panose="020B0600070205080204" pitchFamily="34" charset="-128"/>
                  <a:ea typeface="MS PGothic" panose="020B0600070205080204" pitchFamily="34" charset="-128"/>
                </a:rPr>
                <a:t>kg</a:t>
              </a:r>
              <a:r>
                <a:rPr lang="ja-JP" altLang="en" sz="600" spc="-40" dirty="0">
                  <a:solidFill>
                    <a:schemeClr val="tx1"/>
                  </a:solidFill>
                  <a:latin typeface="MS PGothic" panose="020B0600070205080204" pitchFamily="34" charset="-128"/>
                  <a:ea typeface="MS PGothic" panose="020B0600070205080204" pitchFamily="34" charset="-128"/>
                </a:rPr>
                <a:t>／</a:t>
              </a:r>
              <a:r>
                <a:rPr lang="en" altLang="ja-JP" sz="600" spc="-40" dirty="0">
                  <a:solidFill>
                    <a:schemeClr val="tx1"/>
                  </a:solidFill>
                  <a:latin typeface="MS PGothic" panose="020B0600070205080204" pitchFamily="34" charset="-128"/>
                  <a:ea typeface="MS PGothic" panose="020B0600070205080204" pitchFamily="34" charset="-128"/>
                </a:rPr>
                <a:t>1</a:t>
              </a:r>
              <a:r>
                <a:rPr lang="ja-JP" altLang="en-US" sz="600" spc="-40" dirty="0">
                  <a:solidFill>
                    <a:schemeClr val="tx1"/>
                  </a:solidFill>
                  <a:latin typeface="MS PGothic" panose="020B0600070205080204" pitchFamily="34" charset="-128"/>
                  <a:ea typeface="MS PGothic" panose="020B0600070205080204" pitchFamily="34" charset="-128"/>
                </a:rPr>
                <a:t>製品あたり</a:t>
              </a:r>
            </a:p>
          </p:txBody>
        </p:sp>
        <p:sp>
          <p:nvSpPr>
            <p:cNvPr id="180" name="object 175">
              <a:extLst>
                <a:ext uri="{FF2B5EF4-FFF2-40B4-BE49-F238E27FC236}">
                  <a16:creationId xmlns:a16="http://schemas.microsoft.com/office/drawing/2014/main" id="{D02C8741-8281-675F-2A7E-7D45A4CD8F68}"/>
                </a:ext>
              </a:extLst>
            </p:cNvPr>
            <p:cNvSpPr txBox="1"/>
            <p:nvPr/>
          </p:nvSpPr>
          <p:spPr>
            <a:xfrm>
              <a:off x="8691988" y="5065313"/>
              <a:ext cx="837931" cy="103362"/>
            </a:xfrm>
            <a:prstGeom prst="rect">
              <a:avLst/>
            </a:prstGeom>
          </p:spPr>
          <p:txBody>
            <a:bodyPr vert="horz" wrap="square" lIns="0" tIns="51435" rIns="0" bIns="0" rtlCol="0" anchor="t">
              <a:spAutoFit/>
            </a:bodyPr>
            <a:lstStyle/>
            <a:p>
              <a:pPr marR="0" lvl="0" indent="0" algn="ctr" defTabSz="914400" eaLnBrk="1" fontAlgn="auto" latinLnBrk="0" hangingPunct="1">
                <a:lnSpc>
                  <a:spcPts val="420"/>
                </a:lnSpc>
                <a:spcBef>
                  <a:spcPts val="0"/>
                </a:spcBef>
                <a:buClrTx/>
                <a:buSzTx/>
                <a:buFontTx/>
                <a:buNone/>
                <a:tabLst/>
                <a:defRPr/>
              </a:pPr>
              <a:r>
                <a:rPr lang="ja-JP" altLang="en-US" sz="600" spc="-40" dirty="0">
                  <a:solidFill>
                    <a:schemeClr val="tx1"/>
                  </a:solidFill>
                  <a:latin typeface="MS PGothic" panose="020B0600070205080204" pitchFamily="34" charset="-128"/>
                  <a:ea typeface="MS PGothic" panose="020B0600070205080204" pitchFamily="34" charset="-128"/>
                </a:rPr>
                <a:t>耐荷重 ： </a:t>
              </a:r>
              <a:r>
                <a:rPr lang="en-US" altLang="ja-JP" sz="600" spc="-40" dirty="0">
                  <a:solidFill>
                    <a:schemeClr val="tx1"/>
                  </a:solidFill>
                  <a:latin typeface="MS PGothic" panose="020B0600070205080204" pitchFamily="34" charset="-128"/>
                  <a:ea typeface="MS PGothic" panose="020B0600070205080204" pitchFamily="34" charset="-128"/>
                </a:rPr>
                <a:t>1</a:t>
              </a:r>
              <a:r>
                <a:rPr lang="en" altLang="ja-JP" sz="600" spc="-40" dirty="0">
                  <a:solidFill>
                    <a:schemeClr val="tx1"/>
                  </a:solidFill>
                  <a:latin typeface="MS PGothic" panose="020B0600070205080204" pitchFamily="34" charset="-128"/>
                  <a:ea typeface="MS PGothic" panose="020B0600070205080204" pitchFamily="34" charset="-128"/>
                </a:rPr>
                <a:t>kg</a:t>
              </a:r>
              <a:r>
                <a:rPr lang="ja-JP" altLang="en" sz="600" spc="-40" dirty="0">
                  <a:solidFill>
                    <a:schemeClr val="tx1"/>
                  </a:solidFill>
                  <a:latin typeface="MS PGothic" panose="020B0600070205080204" pitchFamily="34" charset="-128"/>
                  <a:ea typeface="MS PGothic" panose="020B0600070205080204" pitchFamily="34" charset="-128"/>
                </a:rPr>
                <a:t>／</a:t>
              </a:r>
              <a:r>
                <a:rPr lang="en" altLang="ja-JP" sz="600" spc="-40" dirty="0">
                  <a:solidFill>
                    <a:schemeClr val="tx1"/>
                  </a:solidFill>
                  <a:latin typeface="MS PGothic" panose="020B0600070205080204" pitchFamily="34" charset="-128"/>
                  <a:ea typeface="MS PGothic" panose="020B0600070205080204" pitchFamily="34" charset="-128"/>
                </a:rPr>
                <a:t>1</a:t>
              </a:r>
              <a:r>
                <a:rPr lang="ja-JP" altLang="en-US" sz="600" spc="-40" dirty="0">
                  <a:solidFill>
                    <a:schemeClr val="tx1"/>
                  </a:solidFill>
                  <a:latin typeface="MS PGothic" panose="020B0600070205080204" pitchFamily="34" charset="-128"/>
                  <a:ea typeface="MS PGothic" panose="020B0600070205080204" pitchFamily="34" charset="-128"/>
                </a:rPr>
                <a:t>枚あたり</a:t>
              </a:r>
            </a:p>
          </p:txBody>
        </p:sp>
      </p:grpSp>
      <p:sp>
        <p:nvSpPr>
          <p:cNvPr id="181" name="テキスト ボックス 180">
            <a:extLst>
              <a:ext uri="{FF2B5EF4-FFF2-40B4-BE49-F238E27FC236}">
                <a16:creationId xmlns:a16="http://schemas.microsoft.com/office/drawing/2014/main" id="{C6A95436-B8D3-5FA8-3596-F2839948AE68}"/>
              </a:ext>
            </a:extLst>
          </p:cNvPr>
          <p:cNvSpPr txBox="1"/>
          <p:nvPr/>
        </p:nvSpPr>
        <p:spPr>
          <a:xfrm>
            <a:off x="4696591" y="5811554"/>
            <a:ext cx="421876" cy="169277"/>
          </a:xfrm>
          <a:prstGeom prst="rect">
            <a:avLst/>
          </a:prstGeom>
          <a:noFill/>
        </p:spPr>
        <p:txBody>
          <a:bodyPr wrap="square">
            <a:spAutoFit/>
          </a:bodyPr>
          <a:lstStyle/>
          <a:p>
            <a:r>
              <a:rPr lang="ja-JP" altLang="en-US" sz="500" spc="-25">
                <a:solidFill>
                  <a:schemeClr val="bg1"/>
                </a:solidFill>
                <a:latin typeface="MS PGothic" panose="020B0600070205080204" pitchFamily="34" charset="-128"/>
                <a:ea typeface="MS PGothic" panose="020B0600070205080204" pitchFamily="34" charset="-128"/>
                <a:cs typeface="Kozuka Gothic Pr6N R"/>
              </a:rPr>
              <a:t>振動時 </a:t>
            </a:r>
            <a:endParaRPr lang="ja-JP" altLang="en-US" sz="500">
              <a:solidFill>
                <a:schemeClr val="bg1"/>
              </a:solidFill>
            </a:endParaRPr>
          </a:p>
        </p:txBody>
      </p:sp>
      <p:sp>
        <p:nvSpPr>
          <p:cNvPr id="182" name="テキスト ボックス 181">
            <a:extLst>
              <a:ext uri="{FF2B5EF4-FFF2-40B4-BE49-F238E27FC236}">
                <a16:creationId xmlns:a16="http://schemas.microsoft.com/office/drawing/2014/main" id="{4D694A18-5DEA-ED58-03A1-F0A5900A6C9E}"/>
              </a:ext>
            </a:extLst>
          </p:cNvPr>
          <p:cNvSpPr txBox="1"/>
          <p:nvPr/>
        </p:nvSpPr>
        <p:spPr>
          <a:xfrm>
            <a:off x="4696591" y="6379879"/>
            <a:ext cx="421876" cy="169277"/>
          </a:xfrm>
          <a:prstGeom prst="rect">
            <a:avLst/>
          </a:prstGeom>
          <a:noFill/>
        </p:spPr>
        <p:txBody>
          <a:bodyPr wrap="square">
            <a:spAutoFit/>
          </a:bodyPr>
          <a:lstStyle/>
          <a:p>
            <a:r>
              <a:rPr lang="ja-JP" altLang="en-US" sz="500" spc="-25">
                <a:solidFill>
                  <a:schemeClr val="bg1"/>
                </a:solidFill>
                <a:latin typeface="MS PGothic" panose="020B0600070205080204" pitchFamily="34" charset="-128"/>
                <a:ea typeface="MS PGothic" panose="020B0600070205080204" pitchFamily="34" charset="-128"/>
                <a:cs typeface="Kozuka Gothic Pr6N R"/>
              </a:rPr>
              <a:t>通常時 </a:t>
            </a:r>
            <a:endParaRPr lang="ja-JP" altLang="en-US" sz="500">
              <a:solidFill>
                <a:schemeClr val="bg1"/>
              </a:solidFill>
            </a:endParaRPr>
          </a:p>
        </p:txBody>
      </p:sp>
      <p:sp>
        <p:nvSpPr>
          <p:cNvPr id="183" name="object 2">
            <a:extLst>
              <a:ext uri="{FF2B5EF4-FFF2-40B4-BE49-F238E27FC236}">
                <a16:creationId xmlns:a16="http://schemas.microsoft.com/office/drawing/2014/main" id="{80886D59-B37B-E962-8314-A3BBDB9C925B}"/>
              </a:ext>
            </a:extLst>
          </p:cNvPr>
          <p:cNvSpPr txBox="1"/>
          <p:nvPr/>
        </p:nvSpPr>
        <p:spPr>
          <a:xfrm>
            <a:off x="6705600" y="4499332"/>
            <a:ext cx="831959" cy="120546"/>
          </a:xfrm>
          <a:prstGeom prst="rect">
            <a:avLst/>
          </a:prstGeom>
        </p:spPr>
        <p:txBody>
          <a:bodyPr vert="horz" wrap="none" lIns="0" tIns="12700"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ct val="100000"/>
              </a:lnSpc>
              <a:spcBef>
                <a:spcPts val="100"/>
              </a:spcBef>
            </a:pPr>
            <a:r>
              <a:rPr lang="en-US" altLang="ja-JP" sz="700" dirty="0">
                <a:solidFill>
                  <a:srgbClr val="231F20"/>
                </a:solidFill>
                <a:latin typeface="MS PGothic Regular"/>
                <a:cs typeface="A-OTF Gothic BBB Pro"/>
              </a:rPr>
              <a:t>14,300</a:t>
            </a:r>
            <a:r>
              <a:rPr sz="400" spc="-350" dirty="0">
                <a:solidFill>
                  <a:srgbClr val="231F20"/>
                </a:solidFill>
                <a:latin typeface="MS PGothic Regular"/>
                <a:cs typeface="A-OTF Gothic BBB Pro"/>
              </a:rPr>
              <a:t> </a:t>
            </a:r>
            <a:r>
              <a:rPr sz="500" dirty="0" err="1">
                <a:solidFill>
                  <a:srgbClr val="231F20"/>
                </a:solidFill>
                <a:latin typeface="MS PGothic Regular"/>
                <a:cs typeface="A-OTF Gothic BBB Pro"/>
              </a:rPr>
              <a:t>円（税抜</a:t>
            </a:r>
            <a:r>
              <a:rPr lang="ja-JP" altLang="en-US" sz="500" dirty="0">
                <a:solidFill>
                  <a:srgbClr val="231F20"/>
                </a:solidFill>
                <a:latin typeface="MS PGothic Regular"/>
                <a:cs typeface="A-OTF Gothic BBB Pro"/>
              </a:rPr>
              <a:t> </a:t>
            </a:r>
            <a:r>
              <a:rPr lang="en-US" altLang="ja-JP" sz="500" dirty="0">
                <a:solidFill>
                  <a:srgbClr val="231F20"/>
                </a:solidFill>
                <a:latin typeface="MS PGothic Regular"/>
                <a:cs typeface="A-OTF Gothic BBB Pro"/>
              </a:rPr>
              <a:t>13,000</a:t>
            </a:r>
            <a:r>
              <a:rPr sz="500" spc="-50" dirty="0">
                <a:solidFill>
                  <a:srgbClr val="231F20"/>
                </a:solidFill>
                <a:latin typeface="MS PGothic Regular"/>
                <a:cs typeface="A-OTF Gothic BBB Pro"/>
              </a:rPr>
              <a:t> </a:t>
            </a:r>
            <a:r>
              <a:rPr sz="500" dirty="0">
                <a:solidFill>
                  <a:srgbClr val="231F20"/>
                </a:solidFill>
                <a:latin typeface="MS PGothic Regular"/>
                <a:cs typeface="A-OTF Gothic BBB Pro"/>
              </a:rPr>
              <a:t>円）</a:t>
            </a:r>
            <a:endParaRPr sz="500" dirty="0">
              <a:latin typeface="MS PGothic Regular"/>
              <a:cs typeface="A-OTF Gothic BBB Pro"/>
            </a:endParaRPr>
          </a:p>
        </p:txBody>
      </p:sp>
      <p:sp>
        <p:nvSpPr>
          <p:cNvPr id="184" name="object 2">
            <a:extLst>
              <a:ext uri="{FF2B5EF4-FFF2-40B4-BE49-F238E27FC236}">
                <a16:creationId xmlns:a16="http://schemas.microsoft.com/office/drawing/2014/main" id="{D4171D53-C2E6-68BD-A1FC-CC274A5A117F}"/>
              </a:ext>
            </a:extLst>
          </p:cNvPr>
          <p:cNvSpPr txBox="1"/>
          <p:nvPr/>
        </p:nvSpPr>
        <p:spPr>
          <a:xfrm>
            <a:off x="7696200" y="4499332"/>
            <a:ext cx="755015" cy="120546"/>
          </a:xfrm>
          <a:prstGeom prst="rect">
            <a:avLst/>
          </a:prstGeom>
        </p:spPr>
        <p:txBody>
          <a:bodyPr vert="horz" wrap="none" lIns="0" tIns="12700"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ct val="100000"/>
              </a:lnSpc>
              <a:spcBef>
                <a:spcPts val="100"/>
              </a:spcBef>
            </a:pPr>
            <a:r>
              <a:rPr lang="en-US" altLang="ja-JP" sz="700" dirty="0">
                <a:solidFill>
                  <a:srgbClr val="231F20"/>
                </a:solidFill>
                <a:latin typeface="MS PGothic Regular"/>
                <a:cs typeface="A-OTF Gothic BBB Pro"/>
              </a:rPr>
              <a:t>8,800</a:t>
            </a:r>
            <a:r>
              <a:rPr sz="400" spc="-350" dirty="0">
                <a:solidFill>
                  <a:srgbClr val="231F20"/>
                </a:solidFill>
                <a:latin typeface="MS PGothic Regular"/>
                <a:cs typeface="A-OTF Gothic BBB Pro"/>
              </a:rPr>
              <a:t> </a:t>
            </a:r>
            <a:r>
              <a:rPr sz="500" dirty="0" err="1">
                <a:solidFill>
                  <a:srgbClr val="231F20"/>
                </a:solidFill>
                <a:latin typeface="MS PGothic Regular"/>
                <a:cs typeface="A-OTF Gothic BBB Pro"/>
              </a:rPr>
              <a:t>円（税抜</a:t>
            </a:r>
            <a:r>
              <a:rPr lang="ja-JP" altLang="en-US" sz="500" dirty="0">
                <a:solidFill>
                  <a:srgbClr val="231F20"/>
                </a:solidFill>
                <a:latin typeface="MS PGothic Regular"/>
                <a:cs typeface="A-OTF Gothic BBB Pro"/>
              </a:rPr>
              <a:t> </a:t>
            </a:r>
            <a:r>
              <a:rPr lang="en-US" altLang="ja-JP" sz="500" dirty="0">
                <a:solidFill>
                  <a:srgbClr val="231F20"/>
                </a:solidFill>
                <a:latin typeface="MS PGothic Regular"/>
                <a:cs typeface="A-OTF Gothic BBB Pro"/>
              </a:rPr>
              <a:t>8,000</a:t>
            </a:r>
            <a:r>
              <a:rPr sz="500" spc="-50" dirty="0">
                <a:solidFill>
                  <a:srgbClr val="231F20"/>
                </a:solidFill>
                <a:latin typeface="MS PGothic Regular"/>
                <a:cs typeface="A-OTF Gothic BBB Pro"/>
              </a:rPr>
              <a:t> </a:t>
            </a:r>
            <a:r>
              <a:rPr sz="500" dirty="0">
                <a:solidFill>
                  <a:srgbClr val="231F20"/>
                </a:solidFill>
                <a:latin typeface="MS PGothic Regular"/>
                <a:cs typeface="A-OTF Gothic BBB Pro"/>
              </a:rPr>
              <a:t>円）</a:t>
            </a:r>
            <a:endParaRPr sz="500" dirty="0">
              <a:latin typeface="MS PGothic Regular"/>
              <a:cs typeface="A-OTF Gothic BBB Pro"/>
            </a:endParaRPr>
          </a:p>
        </p:txBody>
      </p:sp>
      <p:sp>
        <p:nvSpPr>
          <p:cNvPr id="185" name="object 2">
            <a:extLst>
              <a:ext uri="{FF2B5EF4-FFF2-40B4-BE49-F238E27FC236}">
                <a16:creationId xmlns:a16="http://schemas.microsoft.com/office/drawing/2014/main" id="{F98071E7-ECCD-099C-43D9-80B9F7A8392D}"/>
              </a:ext>
            </a:extLst>
          </p:cNvPr>
          <p:cNvSpPr txBox="1"/>
          <p:nvPr/>
        </p:nvSpPr>
        <p:spPr>
          <a:xfrm>
            <a:off x="8656320" y="4499332"/>
            <a:ext cx="831959" cy="120546"/>
          </a:xfrm>
          <a:prstGeom prst="rect">
            <a:avLst/>
          </a:prstGeom>
        </p:spPr>
        <p:txBody>
          <a:bodyPr vert="horz" wrap="none" lIns="0" tIns="12700"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ct val="100000"/>
              </a:lnSpc>
              <a:spcBef>
                <a:spcPts val="100"/>
              </a:spcBef>
            </a:pPr>
            <a:r>
              <a:rPr lang="en-US" altLang="ja-JP" sz="700" dirty="0">
                <a:solidFill>
                  <a:srgbClr val="231F20"/>
                </a:solidFill>
                <a:latin typeface="MS PGothic Regular"/>
                <a:cs typeface="A-OTF Gothic BBB Pro"/>
              </a:rPr>
              <a:t>16,500</a:t>
            </a:r>
            <a:r>
              <a:rPr sz="400" spc="-350" dirty="0">
                <a:solidFill>
                  <a:srgbClr val="231F20"/>
                </a:solidFill>
                <a:latin typeface="MS PGothic Regular"/>
                <a:cs typeface="A-OTF Gothic BBB Pro"/>
              </a:rPr>
              <a:t> </a:t>
            </a:r>
            <a:r>
              <a:rPr sz="500" dirty="0" err="1">
                <a:solidFill>
                  <a:srgbClr val="231F20"/>
                </a:solidFill>
                <a:latin typeface="MS PGothic Regular"/>
                <a:cs typeface="A-OTF Gothic BBB Pro"/>
              </a:rPr>
              <a:t>円（税抜</a:t>
            </a:r>
            <a:r>
              <a:rPr lang="ja-JP" altLang="en-US" sz="500" dirty="0">
                <a:solidFill>
                  <a:srgbClr val="231F20"/>
                </a:solidFill>
                <a:latin typeface="MS PGothic Regular"/>
                <a:cs typeface="A-OTF Gothic BBB Pro"/>
              </a:rPr>
              <a:t> </a:t>
            </a:r>
            <a:r>
              <a:rPr lang="en-US" altLang="ja-JP" sz="500" dirty="0">
                <a:solidFill>
                  <a:srgbClr val="231F20"/>
                </a:solidFill>
                <a:latin typeface="MS PGothic Regular"/>
                <a:cs typeface="A-OTF Gothic BBB Pro"/>
              </a:rPr>
              <a:t>15,000</a:t>
            </a:r>
            <a:r>
              <a:rPr sz="500" spc="-50" dirty="0">
                <a:solidFill>
                  <a:srgbClr val="231F20"/>
                </a:solidFill>
                <a:latin typeface="MS PGothic Regular"/>
                <a:cs typeface="A-OTF Gothic BBB Pro"/>
              </a:rPr>
              <a:t> </a:t>
            </a:r>
            <a:r>
              <a:rPr sz="500" dirty="0">
                <a:solidFill>
                  <a:srgbClr val="231F20"/>
                </a:solidFill>
                <a:latin typeface="MS PGothic Regular"/>
                <a:cs typeface="A-OTF Gothic BBB Pro"/>
              </a:rPr>
              <a:t>円）</a:t>
            </a:r>
            <a:endParaRPr sz="500" dirty="0">
              <a:latin typeface="MS PGothic Regular"/>
              <a:cs typeface="A-OTF Gothic BBB Pro"/>
            </a:endParaRPr>
          </a:p>
        </p:txBody>
      </p:sp>
      <p:sp>
        <p:nvSpPr>
          <p:cNvPr id="187" name="object 175">
            <a:extLst>
              <a:ext uri="{FF2B5EF4-FFF2-40B4-BE49-F238E27FC236}">
                <a16:creationId xmlns:a16="http://schemas.microsoft.com/office/drawing/2014/main" id="{1C3AA1C4-242E-D698-9DFE-124E100D3EEC}"/>
              </a:ext>
            </a:extLst>
          </p:cNvPr>
          <p:cNvSpPr txBox="1"/>
          <p:nvPr/>
        </p:nvSpPr>
        <p:spPr>
          <a:xfrm>
            <a:off x="4730862" y="4635499"/>
            <a:ext cx="838216" cy="246862"/>
          </a:xfrm>
          <a:prstGeom prst="rect">
            <a:avLst/>
          </a:prstGeom>
        </p:spPr>
        <p:txBody>
          <a:bodyPr vert="horz" wrap="square" lIns="0" tIns="51435" rIns="0" bIns="0" rtlCol="0">
            <a:spAutoFit/>
          </a:bodyPr>
          <a:lstStyle/>
          <a:p>
            <a:pPr>
              <a:lnSpc>
                <a:spcPct val="100000"/>
              </a:lnSpc>
              <a:spcBef>
                <a:spcPts val="325"/>
              </a:spcBef>
            </a:pPr>
            <a:r>
              <a:rPr lang="ja-JP" altLang="en-US" sz="550" spc="40" dirty="0">
                <a:solidFill>
                  <a:srgbClr val="231F20"/>
                </a:solidFill>
                <a:latin typeface="+mn-ea"/>
                <a:ea typeface="+mn-ea"/>
                <a:cs typeface="Kozuka Gothic Pr6N R"/>
              </a:rPr>
              <a:t>扉裏をスリッパ収納として</a:t>
            </a:r>
            <a:endParaRPr lang="ja-JP" altLang="en-US" sz="550" dirty="0">
              <a:latin typeface="+mn-ea"/>
              <a:ea typeface="+mn-ea"/>
              <a:cs typeface="Kozuka Gothic Pr6N R"/>
            </a:endParaRPr>
          </a:p>
          <a:p>
            <a:pPr>
              <a:lnSpc>
                <a:spcPct val="100000"/>
              </a:lnSpc>
              <a:spcBef>
                <a:spcPts val="180"/>
              </a:spcBef>
            </a:pPr>
            <a:r>
              <a:rPr lang="ja-JP" altLang="en-US" sz="550" spc="40" dirty="0">
                <a:solidFill>
                  <a:srgbClr val="231F20"/>
                </a:solidFill>
                <a:latin typeface="+mn-ea"/>
                <a:ea typeface="+mn-ea"/>
                <a:cs typeface="Kozuka Gothic Pr6N R"/>
              </a:rPr>
              <a:t>活用できます。</a:t>
            </a:r>
            <a:r>
              <a:rPr lang="ja-JP" altLang="en-US" sz="550" spc="500" dirty="0">
                <a:solidFill>
                  <a:srgbClr val="231F20"/>
                </a:solidFill>
                <a:latin typeface="+mn-ea"/>
                <a:ea typeface="+mn-ea"/>
                <a:cs typeface="Kozuka Gothic Pr6N R"/>
              </a:rPr>
              <a:t> </a:t>
            </a:r>
            <a:endParaRPr lang="ja-JP" altLang="en-US" sz="550" dirty="0">
              <a:latin typeface="+mn-ea"/>
              <a:ea typeface="+mn-ea"/>
              <a:cs typeface="Kozuka Gothic Pr6N R"/>
            </a:endParaRPr>
          </a:p>
        </p:txBody>
      </p:sp>
      <p:sp>
        <p:nvSpPr>
          <p:cNvPr id="188" name="object 175">
            <a:extLst>
              <a:ext uri="{FF2B5EF4-FFF2-40B4-BE49-F238E27FC236}">
                <a16:creationId xmlns:a16="http://schemas.microsoft.com/office/drawing/2014/main" id="{4666B058-B6F4-AE2F-032D-CCE8F4E35B60}"/>
              </a:ext>
            </a:extLst>
          </p:cNvPr>
          <p:cNvSpPr txBox="1"/>
          <p:nvPr/>
        </p:nvSpPr>
        <p:spPr>
          <a:xfrm>
            <a:off x="5739066" y="4635499"/>
            <a:ext cx="890334" cy="305853"/>
          </a:xfrm>
          <a:prstGeom prst="rect">
            <a:avLst/>
          </a:prstGeom>
        </p:spPr>
        <p:txBody>
          <a:bodyPr vert="horz" wrap="square" lIns="0" tIns="51435" rIns="0" bIns="0" rtlCol="0">
            <a:spAutoFit/>
          </a:bodyPr>
          <a:lstStyle/>
          <a:p>
            <a:pPr>
              <a:lnSpc>
                <a:spcPct val="100000"/>
              </a:lnSpc>
              <a:spcBef>
                <a:spcPts val="325"/>
              </a:spcBef>
            </a:pPr>
            <a:r>
              <a:rPr lang="ja-JP" altLang="en-US" sz="550" kern="500" dirty="0">
                <a:solidFill>
                  <a:srgbClr val="231F20"/>
                </a:solidFill>
                <a:latin typeface="+mn-ea"/>
                <a:ea typeface="+mn-ea"/>
                <a:cs typeface="Kozuka Gothic Pr6N R"/>
              </a:rPr>
              <a:t>扉裏に長傘や折りたたみ傘などを収納できる部材をご用意しました</a:t>
            </a:r>
            <a:r>
              <a:rPr lang="ja-JP" altLang="en-US" sz="550" kern="500" spc="10" dirty="0">
                <a:solidFill>
                  <a:srgbClr val="231F20"/>
                </a:solidFill>
                <a:latin typeface="+mn-ea"/>
                <a:ea typeface="+mn-ea"/>
                <a:cs typeface="Kozuka Gothic Pr6N R"/>
              </a:rPr>
              <a:t>。</a:t>
            </a:r>
            <a:endParaRPr lang="ja-JP" altLang="en-US" sz="550" dirty="0">
              <a:latin typeface="+mn-ea"/>
              <a:ea typeface="+mn-ea"/>
              <a:cs typeface="Kozuka Gothic Pr6N R"/>
            </a:endParaRPr>
          </a:p>
        </p:txBody>
      </p:sp>
      <p:sp>
        <p:nvSpPr>
          <p:cNvPr id="189" name="object 175">
            <a:extLst>
              <a:ext uri="{FF2B5EF4-FFF2-40B4-BE49-F238E27FC236}">
                <a16:creationId xmlns:a16="http://schemas.microsoft.com/office/drawing/2014/main" id="{EAC78850-D90E-8B64-8012-0F62A60012AD}"/>
              </a:ext>
            </a:extLst>
          </p:cNvPr>
          <p:cNvSpPr txBox="1"/>
          <p:nvPr/>
        </p:nvSpPr>
        <p:spPr>
          <a:xfrm>
            <a:off x="6705600" y="4635499"/>
            <a:ext cx="858534" cy="305853"/>
          </a:xfrm>
          <a:prstGeom prst="rect">
            <a:avLst/>
          </a:prstGeom>
        </p:spPr>
        <p:txBody>
          <a:bodyPr vert="horz" wrap="square" lIns="0" tIns="51435" rIns="0" bIns="0" rtlCol="0">
            <a:spAutoFit/>
          </a:bodyPr>
          <a:lstStyle/>
          <a:p>
            <a:pPr>
              <a:spcBef>
                <a:spcPts val="325"/>
              </a:spcBef>
            </a:pPr>
            <a:r>
              <a:rPr lang="ja-JP" altLang="en-US" sz="550" dirty="0">
                <a:solidFill>
                  <a:srgbClr val="231F20"/>
                </a:solidFill>
                <a:latin typeface="MS PGothic" panose="020B0600070205080204" pitchFamily="34" charset="-128"/>
                <a:ea typeface="MS PGothic" panose="020B0600070205080204" pitchFamily="34" charset="-128"/>
                <a:cs typeface="Kozuka Gothic Pr6N R"/>
              </a:rPr>
              <a:t>クリームやブラシ、消臭スプレーなどのシューケア用品をまとめて収納できます</a:t>
            </a:r>
            <a:r>
              <a:rPr lang="ja-JP" altLang="en-US" sz="550" kern="500" spc="10" dirty="0">
                <a:solidFill>
                  <a:srgbClr val="231F20"/>
                </a:solidFill>
                <a:latin typeface="MS PGothic" panose="020B0600070205080204" pitchFamily="34" charset="-128"/>
                <a:ea typeface="MS PGothic" panose="020B0600070205080204" pitchFamily="34" charset="-128"/>
                <a:cs typeface="Kozuka Gothic Pr6N R"/>
              </a:rPr>
              <a:t>。</a:t>
            </a:r>
            <a:endParaRPr lang="ja-JP" altLang="en-US" sz="550" dirty="0">
              <a:latin typeface="MS PGothic" panose="020B0600070205080204" pitchFamily="34" charset="-128"/>
              <a:ea typeface="MS PGothic" panose="020B0600070205080204" pitchFamily="34" charset="-128"/>
              <a:cs typeface="Kozuka Gothic Pr6N R"/>
            </a:endParaRPr>
          </a:p>
        </p:txBody>
      </p:sp>
      <p:sp>
        <p:nvSpPr>
          <p:cNvPr id="190" name="object 175">
            <a:extLst>
              <a:ext uri="{FF2B5EF4-FFF2-40B4-BE49-F238E27FC236}">
                <a16:creationId xmlns:a16="http://schemas.microsoft.com/office/drawing/2014/main" id="{2680B80C-7044-D543-78FD-42F382FBC834}"/>
              </a:ext>
            </a:extLst>
          </p:cNvPr>
          <p:cNvSpPr txBox="1"/>
          <p:nvPr/>
        </p:nvSpPr>
        <p:spPr>
          <a:xfrm>
            <a:off x="7696200" y="4635499"/>
            <a:ext cx="942450" cy="221214"/>
          </a:xfrm>
          <a:prstGeom prst="rect">
            <a:avLst/>
          </a:prstGeom>
        </p:spPr>
        <p:txBody>
          <a:bodyPr vert="horz" wrap="square" lIns="0" tIns="51435" rIns="0" bIns="0" rtlCol="0">
            <a:spAutoFit/>
          </a:bodyPr>
          <a:lstStyle/>
          <a:p>
            <a:pPr>
              <a:lnSpc>
                <a:spcPct val="100000"/>
              </a:lnSpc>
              <a:spcBef>
                <a:spcPts val="325"/>
              </a:spcBef>
            </a:pPr>
            <a:r>
              <a:rPr lang="ja-JP" altLang="en-US" sz="550" spc="40" dirty="0">
                <a:solidFill>
                  <a:srgbClr val="231F20"/>
                </a:solidFill>
                <a:latin typeface="+mn-ea"/>
                <a:ea typeface="+mn-ea"/>
                <a:cs typeface="Kozuka Gothic Pr6N R"/>
              </a:rPr>
              <a:t>掃除道具や名札などの置き場を作ることができます。</a:t>
            </a:r>
            <a:endParaRPr lang="en-US" altLang="ja-JP" sz="500" spc="-10" dirty="0">
              <a:solidFill>
                <a:srgbClr val="231F20"/>
              </a:solidFill>
              <a:latin typeface="+mn-ea"/>
              <a:ea typeface="+mn-ea"/>
              <a:cs typeface="Kozuka Gothic Pr6N R"/>
            </a:endParaRPr>
          </a:p>
        </p:txBody>
      </p:sp>
      <p:sp>
        <p:nvSpPr>
          <p:cNvPr id="191" name="object 175">
            <a:extLst>
              <a:ext uri="{FF2B5EF4-FFF2-40B4-BE49-F238E27FC236}">
                <a16:creationId xmlns:a16="http://schemas.microsoft.com/office/drawing/2014/main" id="{199FECB9-864F-C913-9B9A-A6F25344B04B}"/>
              </a:ext>
            </a:extLst>
          </p:cNvPr>
          <p:cNvSpPr txBox="1"/>
          <p:nvPr/>
        </p:nvSpPr>
        <p:spPr>
          <a:xfrm>
            <a:off x="8656320" y="4635499"/>
            <a:ext cx="942450" cy="305853"/>
          </a:xfrm>
          <a:prstGeom prst="rect">
            <a:avLst/>
          </a:prstGeom>
        </p:spPr>
        <p:txBody>
          <a:bodyPr vert="horz" wrap="square" lIns="0" tIns="51435" rIns="0" bIns="0" rtlCol="0">
            <a:spAutoFit/>
          </a:bodyPr>
          <a:lstStyle/>
          <a:p>
            <a:pPr>
              <a:lnSpc>
                <a:spcPct val="100000"/>
              </a:lnSpc>
              <a:spcBef>
                <a:spcPts val="325"/>
              </a:spcBef>
            </a:pPr>
            <a:r>
              <a:rPr lang="ja-JP" altLang="en-US" sz="550" spc="40" dirty="0">
                <a:solidFill>
                  <a:srgbClr val="231F20"/>
                </a:solidFill>
                <a:latin typeface="MS PGothic" panose="020B0600070205080204" pitchFamily="34" charset="-128"/>
                <a:ea typeface="MS PGothic" panose="020B0600070205080204" pitchFamily="34" charset="-128"/>
                <a:cs typeface="Kozuka Gothic Pr6N R"/>
              </a:rPr>
              <a:t>マグネットフックなどを吸着させて、除菌パックや携帯用品類の収納スペースに。</a:t>
            </a:r>
            <a:endParaRPr lang="ja-JP" altLang="en-US" sz="550" dirty="0">
              <a:latin typeface="MS PGothic" panose="020B0600070205080204" pitchFamily="34" charset="-128"/>
              <a:ea typeface="MS PGothic" panose="020B0600070205080204" pitchFamily="34" charset="-128"/>
              <a:cs typeface="Kozuka Gothic Pr6N R"/>
            </a:endParaRPr>
          </a:p>
        </p:txBody>
      </p:sp>
      <p:sp>
        <p:nvSpPr>
          <p:cNvPr id="192" name="object 2">
            <a:extLst>
              <a:ext uri="{FF2B5EF4-FFF2-40B4-BE49-F238E27FC236}">
                <a16:creationId xmlns:a16="http://schemas.microsoft.com/office/drawing/2014/main" id="{EF00F6A5-5EA4-6F11-1F2C-B247608F0217}"/>
              </a:ext>
            </a:extLst>
          </p:cNvPr>
          <p:cNvSpPr txBox="1"/>
          <p:nvPr/>
        </p:nvSpPr>
        <p:spPr>
          <a:xfrm>
            <a:off x="4744058" y="4499332"/>
            <a:ext cx="766235" cy="120546"/>
          </a:xfrm>
          <a:prstGeom prst="rect">
            <a:avLst/>
          </a:prstGeom>
        </p:spPr>
        <p:txBody>
          <a:bodyPr vert="horz" wrap="none" lIns="0" tIns="12700"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ct val="100000"/>
              </a:lnSpc>
              <a:spcBef>
                <a:spcPts val="100"/>
              </a:spcBef>
            </a:pPr>
            <a:r>
              <a:rPr lang="en-US" altLang="ja-JP" sz="700" dirty="0">
                <a:solidFill>
                  <a:srgbClr val="231F20"/>
                </a:solidFill>
                <a:latin typeface="MS PGothic Regular"/>
                <a:cs typeface="A-OTF Gothic BBB Pro"/>
              </a:rPr>
              <a:t>7,150</a:t>
            </a:r>
            <a:r>
              <a:rPr sz="400" spc="-350" dirty="0">
                <a:solidFill>
                  <a:srgbClr val="231F20"/>
                </a:solidFill>
                <a:latin typeface="MS PGothic Regular"/>
                <a:cs typeface="A-OTF Gothic BBB Pro"/>
              </a:rPr>
              <a:t> </a:t>
            </a:r>
            <a:r>
              <a:rPr sz="500" dirty="0" err="1">
                <a:solidFill>
                  <a:srgbClr val="231F20"/>
                </a:solidFill>
                <a:latin typeface="MS PGothic Regular"/>
                <a:cs typeface="A-OTF Gothic BBB Pro"/>
              </a:rPr>
              <a:t>円（税抜</a:t>
            </a:r>
            <a:r>
              <a:rPr lang="ja-JP" altLang="en-US" sz="500" dirty="0">
                <a:solidFill>
                  <a:srgbClr val="231F20"/>
                </a:solidFill>
                <a:latin typeface="MS PGothic Regular"/>
                <a:cs typeface="A-OTF Gothic BBB Pro"/>
              </a:rPr>
              <a:t> </a:t>
            </a:r>
            <a:r>
              <a:rPr lang="en-US" altLang="ja-JP" sz="500" dirty="0">
                <a:solidFill>
                  <a:srgbClr val="231F20"/>
                </a:solidFill>
                <a:latin typeface="MS PGothic Regular"/>
                <a:cs typeface="A-OTF Gothic BBB Pro"/>
              </a:rPr>
              <a:t>6,500</a:t>
            </a:r>
            <a:r>
              <a:rPr sz="500" spc="-50" dirty="0">
                <a:solidFill>
                  <a:srgbClr val="231F20"/>
                </a:solidFill>
                <a:latin typeface="MS PGothic Regular"/>
                <a:cs typeface="A-OTF Gothic BBB Pro"/>
              </a:rPr>
              <a:t> </a:t>
            </a:r>
            <a:r>
              <a:rPr sz="500" dirty="0">
                <a:solidFill>
                  <a:srgbClr val="231F20"/>
                </a:solidFill>
                <a:latin typeface="MS PGothic Regular"/>
                <a:cs typeface="A-OTF Gothic BBB Pro"/>
              </a:rPr>
              <a:t>円）</a:t>
            </a:r>
            <a:endParaRPr sz="500" dirty="0">
              <a:latin typeface="MS PGothic Regular"/>
              <a:cs typeface="A-OTF Gothic BBB Pro"/>
            </a:endParaRPr>
          </a:p>
        </p:txBody>
      </p:sp>
      <p:sp>
        <p:nvSpPr>
          <p:cNvPr id="193" name="object 2">
            <a:extLst>
              <a:ext uri="{FF2B5EF4-FFF2-40B4-BE49-F238E27FC236}">
                <a16:creationId xmlns:a16="http://schemas.microsoft.com/office/drawing/2014/main" id="{80F78D3D-DEAB-16D7-E28A-9428AC4FC16A}"/>
              </a:ext>
            </a:extLst>
          </p:cNvPr>
          <p:cNvSpPr txBox="1"/>
          <p:nvPr/>
        </p:nvSpPr>
        <p:spPr>
          <a:xfrm>
            <a:off x="5739066" y="4499332"/>
            <a:ext cx="755015" cy="120546"/>
          </a:xfrm>
          <a:prstGeom prst="rect">
            <a:avLst/>
          </a:prstGeom>
        </p:spPr>
        <p:txBody>
          <a:bodyPr vert="horz" wrap="none" lIns="0" tIns="12700"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ct val="100000"/>
              </a:lnSpc>
              <a:spcBef>
                <a:spcPts val="100"/>
              </a:spcBef>
            </a:pPr>
            <a:r>
              <a:rPr lang="en-US" altLang="ja-JP" sz="700" dirty="0">
                <a:solidFill>
                  <a:srgbClr val="231F20"/>
                </a:solidFill>
                <a:latin typeface="MS PGothic Regular"/>
                <a:cs typeface="A-OTF Gothic BBB Pro"/>
              </a:rPr>
              <a:t>9,680</a:t>
            </a:r>
            <a:r>
              <a:rPr sz="400" spc="-350" dirty="0">
                <a:solidFill>
                  <a:srgbClr val="231F20"/>
                </a:solidFill>
                <a:latin typeface="MS PGothic Regular"/>
                <a:cs typeface="A-OTF Gothic BBB Pro"/>
              </a:rPr>
              <a:t> </a:t>
            </a:r>
            <a:r>
              <a:rPr sz="500" dirty="0" err="1">
                <a:solidFill>
                  <a:srgbClr val="231F20"/>
                </a:solidFill>
                <a:latin typeface="MS PGothic Regular"/>
                <a:cs typeface="A-OTF Gothic BBB Pro"/>
              </a:rPr>
              <a:t>円（税抜</a:t>
            </a:r>
            <a:r>
              <a:rPr lang="ja-JP" altLang="en-US" sz="500" dirty="0">
                <a:solidFill>
                  <a:srgbClr val="231F20"/>
                </a:solidFill>
                <a:latin typeface="MS PGothic Regular"/>
                <a:cs typeface="A-OTF Gothic BBB Pro"/>
              </a:rPr>
              <a:t> </a:t>
            </a:r>
            <a:r>
              <a:rPr lang="en-US" altLang="ja-JP" sz="500" dirty="0">
                <a:solidFill>
                  <a:srgbClr val="231F20"/>
                </a:solidFill>
                <a:latin typeface="MS PGothic Regular"/>
                <a:cs typeface="A-OTF Gothic BBB Pro"/>
              </a:rPr>
              <a:t>8,800</a:t>
            </a:r>
            <a:r>
              <a:rPr sz="500" spc="-50" dirty="0">
                <a:solidFill>
                  <a:srgbClr val="231F20"/>
                </a:solidFill>
                <a:latin typeface="MS PGothic Regular"/>
                <a:cs typeface="A-OTF Gothic BBB Pro"/>
              </a:rPr>
              <a:t> </a:t>
            </a:r>
            <a:r>
              <a:rPr sz="500" dirty="0">
                <a:solidFill>
                  <a:srgbClr val="231F20"/>
                </a:solidFill>
                <a:latin typeface="MS PGothic Regular"/>
                <a:cs typeface="A-OTF Gothic BBB Pro"/>
              </a:rPr>
              <a:t>円）</a:t>
            </a:r>
            <a:endParaRPr sz="500" dirty="0">
              <a:latin typeface="MS PGothic Regular"/>
              <a:cs typeface="A-OTF Gothic BBB Pro"/>
            </a:endParaRPr>
          </a:p>
        </p:txBody>
      </p:sp>
      <p:sp>
        <p:nvSpPr>
          <p:cNvPr id="194" name="object 175">
            <a:extLst>
              <a:ext uri="{FF2B5EF4-FFF2-40B4-BE49-F238E27FC236}">
                <a16:creationId xmlns:a16="http://schemas.microsoft.com/office/drawing/2014/main" id="{EB6AA25D-C26A-8F3F-1617-66CCF73A8E9D}"/>
              </a:ext>
            </a:extLst>
          </p:cNvPr>
          <p:cNvSpPr txBox="1"/>
          <p:nvPr/>
        </p:nvSpPr>
        <p:spPr>
          <a:xfrm>
            <a:off x="5777342" y="5682013"/>
            <a:ext cx="981112" cy="718787"/>
          </a:xfrm>
          <a:prstGeom prst="rect">
            <a:avLst/>
          </a:prstGeom>
        </p:spPr>
        <p:txBody>
          <a:bodyPr vert="horz" wrap="square" lIns="0" tIns="51435" rIns="0" bIns="0" rtlCol="0">
            <a:spAutoFit/>
          </a:bodyPr>
          <a:lstStyle/>
          <a:p>
            <a:pPr>
              <a:lnSpc>
                <a:spcPct val="100000"/>
              </a:lnSpc>
              <a:spcBef>
                <a:spcPts val="335"/>
              </a:spcBef>
            </a:pPr>
            <a:r>
              <a:rPr lang="ja-JP" altLang="en-US" sz="500" spc="-25" dirty="0">
                <a:solidFill>
                  <a:srgbClr val="231F20"/>
                </a:solidFill>
                <a:latin typeface="MS PGothic" panose="020B0600070205080204" pitchFamily="34" charset="-128"/>
                <a:ea typeface="MS PGothic" panose="020B0600070205080204" pitchFamily="34" charset="-128"/>
                <a:cs typeface="Kozuka Gothic Pr6N R"/>
              </a:rPr>
              <a:t>振動時 ：</a:t>
            </a:r>
            <a:r>
              <a:rPr lang="ja-JP" altLang="en-US" sz="500" spc="500" dirty="0">
                <a:solidFill>
                  <a:srgbClr val="231F20"/>
                </a:solidFill>
                <a:latin typeface="MS PGothic" panose="020B0600070205080204" pitchFamily="34" charset="-128"/>
                <a:ea typeface="MS PGothic" panose="020B0600070205080204" pitchFamily="34" charset="-128"/>
                <a:cs typeface="Kozuka Gothic Pr6N R"/>
              </a:rPr>
              <a:t> </a:t>
            </a:r>
            <a:endParaRPr lang="ja-JP" altLang="en-US" sz="500" dirty="0">
              <a:latin typeface="MS PGothic" panose="020B0600070205080204" pitchFamily="34" charset="-128"/>
              <a:ea typeface="MS PGothic" panose="020B0600070205080204" pitchFamily="34" charset="-128"/>
              <a:cs typeface="Kozuka Gothic Pr6N R"/>
            </a:endParaRPr>
          </a:p>
          <a:p>
            <a:pPr>
              <a:lnSpc>
                <a:spcPct val="100000"/>
              </a:lnSpc>
              <a:spcBef>
                <a:spcPts val="100"/>
              </a:spcBef>
            </a:pPr>
            <a:r>
              <a:rPr lang="ja-JP" altLang="en-US" sz="500" spc="35" dirty="0">
                <a:solidFill>
                  <a:srgbClr val="231F20"/>
                </a:solidFill>
                <a:latin typeface="MS PGothic" panose="020B0600070205080204" pitchFamily="34" charset="-128"/>
                <a:ea typeface="MS PGothic" panose="020B0600070205080204" pitchFamily="34" charset="-128"/>
                <a:cs typeface="Kozuka Gothic Pr6N R"/>
              </a:rPr>
              <a:t>地震で揺れるとフックが作動し、</a:t>
            </a:r>
            <a:r>
              <a:rPr lang="ja-JP" altLang="en-US" sz="500" spc="500" dirty="0">
                <a:solidFill>
                  <a:srgbClr val="231F20"/>
                </a:solidFill>
                <a:latin typeface="MS PGothic" panose="020B0600070205080204" pitchFamily="34" charset="-128"/>
                <a:ea typeface="MS PGothic" panose="020B0600070205080204" pitchFamily="34" charset="-128"/>
                <a:cs typeface="Kozuka Gothic Pr6N R"/>
              </a:rPr>
              <a:t> </a:t>
            </a:r>
            <a:endParaRPr lang="ja-JP" altLang="en-US" sz="500" dirty="0">
              <a:latin typeface="MS PGothic" panose="020B0600070205080204" pitchFamily="34" charset="-128"/>
              <a:ea typeface="MS PGothic" panose="020B0600070205080204" pitchFamily="34" charset="-128"/>
              <a:cs typeface="Kozuka Gothic Pr6N R"/>
            </a:endParaRPr>
          </a:p>
          <a:p>
            <a:pPr>
              <a:lnSpc>
                <a:spcPct val="100000"/>
              </a:lnSpc>
              <a:spcBef>
                <a:spcPts val="100"/>
              </a:spcBef>
            </a:pPr>
            <a:r>
              <a:rPr lang="ja-JP" altLang="en-US" sz="500" spc="35" dirty="0">
                <a:solidFill>
                  <a:srgbClr val="231F20"/>
                </a:solidFill>
                <a:latin typeface="MS PGothic" panose="020B0600070205080204" pitchFamily="34" charset="-128"/>
                <a:ea typeface="MS PGothic" panose="020B0600070205080204" pitchFamily="34" charset="-128"/>
                <a:cs typeface="Kozuka Gothic Pr6N R"/>
              </a:rPr>
              <a:t>開こうとする扉をロックします。</a:t>
            </a:r>
            <a:r>
              <a:rPr lang="ja-JP" altLang="en-US" sz="500" spc="500" dirty="0">
                <a:solidFill>
                  <a:srgbClr val="231F20"/>
                </a:solidFill>
                <a:latin typeface="MS PGothic" panose="020B0600070205080204" pitchFamily="34" charset="-128"/>
                <a:ea typeface="MS PGothic" panose="020B0600070205080204" pitchFamily="34" charset="-128"/>
                <a:cs typeface="Kozuka Gothic Pr6N R"/>
              </a:rPr>
              <a:t> </a:t>
            </a:r>
            <a:endParaRPr lang="ja-JP" altLang="en-US" sz="500" dirty="0">
              <a:latin typeface="MS PGothic" panose="020B0600070205080204" pitchFamily="34" charset="-128"/>
              <a:ea typeface="MS PGothic" panose="020B0600070205080204" pitchFamily="34" charset="-128"/>
              <a:cs typeface="Kozuka Gothic Pr6N R"/>
            </a:endParaRPr>
          </a:p>
          <a:p>
            <a:pPr>
              <a:lnSpc>
                <a:spcPct val="100000"/>
              </a:lnSpc>
              <a:spcBef>
                <a:spcPts val="100"/>
              </a:spcBef>
            </a:pPr>
            <a:r>
              <a:rPr lang="ja-JP" altLang="en-US" sz="500" spc="-10" dirty="0">
                <a:solidFill>
                  <a:srgbClr val="231F20"/>
                </a:solidFill>
                <a:latin typeface="MS PGothic" panose="020B0600070205080204" pitchFamily="34" charset="-128"/>
                <a:ea typeface="MS PGothic" panose="020B0600070205080204" pitchFamily="34" charset="-128"/>
                <a:cs typeface="Kozuka Gothic Pr6N R"/>
              </a:rPr>
              <a:t>（扉を押すとロックが解除されます。）</a:t>
            </a:r>
            <a:r>
              <a:rPr lang="ja-JP" altLang="en-US" sz="500" spc="500" dirty="0">
                <a:solidFill>
                  <a:srgbClr val="231F20"/>
                </a:solidFill>
                <a:latin typeface="MS PGothic" panose="020B0600070205080204" pitchFamily="34" charset="-128"/>
                <a:ea typeface="MS PGothic" panose="020B0600070205080204" pitchFamily="34" charset="-128"/>
                <a:cs typeface="Kozuka Gothic Pr6N R"/>
              </a:rPr>
              <a:t> </a:t>
            </a:r>
            <a:endParaRPr lang="ja-JP" altLang="en-US" sz="500" dirty="0">
              <a:latin typeface="MS PGothic" panose="020B0600070205080204" pitchFamily="34" charset="-128"/>
              <a:ea typeface="MS PGothic" panose="020B0600070205080204" pitchFamily="34" charset="-128"/>
              <a:cs typeface="Kozuka Gothic Pr6N R"/>
            </a:endParaRPr>
          </a:p>
          <a:p>
            <a:pPr>
              <a:lnSpc>
                <a:spcPct val="100000"/>
              </a:lnSpc>
              <a:spcBef>
                <a:spcPts val="490"/>
              </a:spcBef>
            </a:pPr>
            <a:r>
              <a:rPr lang="ja-JP" altLang="en-US" sz="500" spc="-25" dirty="0">
                <a:solidFill>
                  <a:srgbClr val="231F20"/>
                </a:solidFill>
                <a:latin typeface="MS PGothic" panose="020B0600070205080204" pitchFamily="34" charset="-128"/>
                <a:ea typeface="MS PGothic" panose="020B0600070205080204" pitchFamily="34" charset="-128"/>
                <a:cs typeface="Kozuka Gothic Pr6N R"/>
              </a:rPr>
              <a:t>通常時 ：</a:t>
            </a:r>
            <a:r>
              <a:rPr lang="ja-JP" altLang="en-US" sz="500" spc="500" dirty="0">
                <a:solidFill>
                  <a:srgbClr val="231F20"/>
                </a:solidFill>
                <a:latin typeface="MS PGothic" panose="020B0600070205080204" pitchFamily="34" charset="-128"/>
                <a:ea typeface="MS PGothic" panose="020B0600070205080204" pitchFamily="34" charset="-128"/>
                <a:cs typeface="Kozuka Gothic Pr6N R"/>
              </a:rPr>
              <a:t> </a:t>
            </a:r>
            <a:endParaRPr lang="ja-JP" altLang="en-US" sz="500" dirty="0">
              <a:latin typeface="MS PGothic" panose="020B0600070205080204" pitchFamily="34" charset="-128"/>
              <a:ea typeface="MS PGothic" panose="020B0600070205080204" pitchFamily="34" charset="-128"/>
              <a:cs typeface="Kozuka Gothic Pr6N R"/>
            </a:endParaRPr>
          </a:p>
          <a:p>
            <a:pPr>
              <a:lnSpc>
                <a:spcPct val="100000"/>
              </a:lnSpc>
              <a:spcBef>
                <a:spcPts val="100"/>
              </a:spcBef>
            </a:pPr>
            <a:r>
              <a:rPr lang="ja-JP" altLang="en-US" sz="500" spc="35" dirty="0">
                <a:solidFill>
                  <a:srgbClr val="231F20"/>
                </a:solidFill>
                <a:latin typeface="MS PGothic" panose="020B0600070205080204" pitchFamily="34" charset="-128"/>
                <a:ea typeface="MS PGothic" panose="020B0600070205080204" pitchFamily="34" charset="-128"/>
                <a:cs typeface="Kozuka Gothic Pr6N R"/>
              </a:rPr>
              <a:t>ロック機構は作動しませんので</a:t>
            </a:r>
            <a:endParaRPr lang="ja-JP" altLang="en-US" sz="500" dirty="0">
              <a:latin typeface="MS PGothic" panose="020B0600070205080204" pitchFamily="34" charset="-128"/>
              <a:ea typeface="MS PGothic" panose="020B0600070205080204" pitchFamily="34" charset="-128"/>
              <a:cs typeface="Kozuka Gothic Pr6N R"/>
            </a:endParaRPr>
          </a:p>
          <a:p>
            <a:pPr>
              <a:lnSpc>
                <a:spcPct val="100000"/>
              </a:lnSpc>
              <a:spcBef>
                <a:spcPts val="100"/>
              </a:spcBef>
            </a:pPr>
            <a:r>
              <a:rPr lang="ja-JP" altLang="en-US" sz="500" spc="35" dirty="0">
                <a:solidFill>
                  <a:srgbClr val="231F20"/>
                </a:solidFill>
                <a:latin typeface="MS PGothic" panose="020B0600070205080204" pitchFamily="34" charset="-128"/>
                <a:ea typeface="MS PGothic" panose="020B0600070205080204" pitchFamily="34" charset="-128"/>
                <a:cs typeface="Kozuka Gothic Pr6N R"/>
              </a:rPr>
              <a:t>開閉は自由にできます。</a:t>
            </a:r>
            <a:endParaRPr lang="ja-JP" altLang="en-US" sz="500" dirty="0">
              <a:latin typeface="MS PGothic" panose="020B0600070205080204" pitchFamily="34" charset="-128"/>
              <a:ea typeface="MS PGothic" panose="020B0600070205080204" pitchFamily="34" charset="-128"/>
              <a:cs typeface="Kozuka Gothic Pr6N R"/>
            </a:endParaRPr>
          </a:p>
        </p:txBody>
      </p:sp>
      <p:sp>
        <p:nvSpPr>
          <p:cNvPr id="195" name="object 175">
            <a:extLst>
              <a:ext uri="{FF2B5EF4-FFF2-40B4-BE49-F238E27FC236}">
                <a16:creationId xmlns:a16="http://schemas.microsoft.com/office/drawing/2014/main" id="{1B21E953-ADB3-802A-6E88-A6F27B125D44}"/>
              </a:ext>
            </a:extLst>
          </p:cNvPr>
          <p:cNvSpPr txBox="1"/>
          <p:nvPr/>
        </p:nvSpPr>
        <p:spPr>
          <a:xfrm>
            <a:off x="7321720" y="4370097"/>
            <a:ext cx="299762" cy="136576"/>
          </a:xfrm>
          <a:prstGeom prst="rect">
            <a:avLst/>
          </a:prstGeom>
        </p:spPr>
        <p:txBody>
          <a:bodyPr vert="horz" wrap="none" lIns="0" tIns="51435" rIns="0" bIns="0" rtlCol="0">
            <a:spAutoFit/>
          </a:bodyPr>
          <a:lstStyle/>
          <a:p>
            <a:pPr>
              <a:lnSpc>
                <a:spcPct val="100000"/>
              </a:lnSpc>
              <a:spcBef>
                <a:spcPts val="405"/>
              </a:spcBef>
            </a:pPr>
            <a:r>
              <a:rPr lang="ja-JP" altLang="en-US" sz="550" dirty="0">
                <a:solidFill>
                  <a:srgbClr val="231F20"/>
                </a:solidFill>
                <a:latin typeface="+mn-ea"/>
                <a:cs typeface="A-OTF Gothic BBB Pro"/>
              </a:rPr>
              <a:t>（</a:t>
            </a:r>
            <a:r>
              <a:rPr lang="en-US" altLang="ja-JP" sz="550" dirty="0">
                <a:solidFill>
                  <a:srgbClr val="231F20"/>
                </a:solidFill>
                <a:latin typeface="+mn-ea"/>
                <a:cs typeface="A-OTF Gothic BBB Pro"/>
              </a:rPr>
              <a:t>2</a:t>
            </a:r>
            <a:r>
              <a:rPr lang="ja-JP" altLang="en-US" sz="550" dirty="0">
                <a:solidFill>
                  <a:srgbClr val="231F20"/>
                </a:solidFill>
                <a:latin typeface="+mn-ea"/>
                <a:cs typeface="A-OTF Gothic BBB Pro"/>
              </a:rPr>
              <a:t>個入り）</a:t>
            </a:r>
            <a:endParaRPr lang="ja-JP" altLang="en-US" sz="550" dirty="0">
              <a:latin typeface="+mn-ea"/>
              <a:cs typeface="A-OTF Gothic BBB Pro"/>
            </a:endParaRPr>
          </a:p>
        </p:txBody>
      </p:sp>
      <p:sp>
        <p:nvSpPr>
          <p:cNvPr id="196" name="object 2">
            <a:extLst>
              <a:ext uri="{FF2B5EF4-FFF2-40B4-BE49-F238E27FC236}">
                <a16:creationId xmlns:a16="http://schemas.microsoft.com/office/drawing/2014/main" id="{00144019-D740-6953-9679-D5593DF5A5A2}"/>
              </a:ext>
            </a:extLst>
          </p:cNvPr>
          <p:cNvSpPr txBox="1"/>
          <p:nvPr/>
        </p:nvSpPr>
        <p:spPr>
          <a:xfrm>
            <a:off x="5777342" y="5529717"/>
            <a:ext cx="766235" cy="120546"/>
          </a:xfrm>
          <a:prstGeom prst="rect">
            <a:avLst/>
          </a:prstGeom>
        </p:spPr>
        <p:txBody>
          <a:bodyPr vert="horz" wrap="none" lIns="0" tIns="12700"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ct val="100000"/>
              </a:lnSpc>
              <a:spcBef>
                <a:spcPts val="100"/>
              </a:spcBef>
            </a:pPr>
            <a:r>
              <a:rPr lang="en-US" altLang="ja-JP" sz="700" dirty="0">
                <a:solidFill>
                  <a:srgbClr val="231F20"/>
                </a:solidFill>
                <a:latin typeface="MS PGothic Regular"/>
                <a:cs typeface="A-OTF Gothic BBB Pro"/>
              </a:rPr>
              <a:t>2,200</a:t>
            </a:r>
            <a:r>
              <a:rPr sz="400" spc="-350" dirty="0">
                <a:solidFill>
                  <a:srgbClr val="231F20"/>
                </a:solidFill>
                <a:latin typeface="MS PGothic Regular"/>
                <a:cs typeface="A-OTF Gothic BBB Pro"/>
              </a:rPr>
              <a:t> </a:t>
            </a:r>
            <a:r>
              <a:rPr sz="500" dirty="0" err="1">
                <a:solidFill>
                  <a:srgbClr val="231F20"/>
                </a:solidFill>
                <a:latin typeface="MS PGothic Regular"/>
                <a:cs typeface="A-OTF Gothic BBB Pro"/>
              </a:rPr>
              <a:t>円（税抜</a:t>
            </a:r>
            <a:r>
              <a:rPr lang="ja-JP" altLang="en-US" sz="500" dirty="0">
                <a:solidFill>
                  <a:srgbClr val="231F20"/>
                </a:solidFill>
                <a:latin typeface="MS PGothic Regular"/>
                <a:cs typeface="A-OTF Gothic BBB Pro"/>
              </a:rPr>
              <a:t> </a:t>
            </a:r>
            <a:r>
              <a:rPr lang="en-US" altLang="ja-JP" sz="500" dirty="0">
                <a:solidFill>
                  <a:srgbClr val="231F20"/>
                </a:solidFill>
                <a:latin typeface="MS PGothic Regular"/>
                <a:cs typeface="A-OTF Gothic BBB Pro"/>
              </a:rPr>
              <a:t>2,000</a:t>
            </a:r>
            <a:r>
              <a:rPr sz="500" spc="-50" dirty="0">
                <a:solidFill>
                  <a:srgbClr val="231F20"/>
                </a:solidFill>
                <a:latin typeface="MS PGothic Regular"/>
                <a:cs typeface="A-OTF Gothic BBB Pro"/>
              </a:rPr>
              <a:t> </a:t>
            </a:r>
            <a:r>
              <a:rPr sz="500" dirty="0">
                <a:solidFill>
                  <a:srgbClr val="231F20"/>
                </a:solidFill>
                <a:latin typeface="MS PGothic Regular"/>
                <a:cs typeface="A-OTF Gothic BBB Pro"/>
              </a:rPr>
              <a:t>円）</a:t>
            </a:r>
            <a:endParaRPr sz="500" dirty="0">
              <a:latin typeface="MS PGothic Regular"/>
              <a:cs typeface="A-OTF Gothic BBB Pro"/>
            </a:endParaRPr>
          </a:p>
        </p:txBody>
      </p:sp>
      <p:sp>
        <p:nvSpPr>
          <p:cNvPr id="197" name="object 175">
            <a:extLst>
              <a:ext uri="{FF2B5EF4-FFF2-40B4-BE49-F238E27FC236}">
                <a16:creationId xmlns:a16="http://schemas.microsoft.com/office/drawing/2014/main" id="{F23C280D-0419-ECB5-1935-2FC411FACFBB}"/>
              </a:ext>
            </a:extLst>
          </p:cNvPr>
          <p:cNvSpPr txBox="1"/>
          <p:nvPr/>
        </p:nvSpPr>
        <p:spPr>
          <a:xfrm>
            <a:off x="8656320" y="5752464"/>
            <a:ext cx="942450" cy="231474"/>
          </a:xfrm>
          <a:prstGeom prst="rect">
            <a:avLst/>
          </a:prstGeom>
        </p:spPr>
        <p:txBody>
          <a:bodyPr vert="horz" wrap="square" lIns="0" tIns="51435" rIns="0" bIns="0" rtlCol="0">
            <a:spAutoFit/>
          </a:bodyPr>
          <a:lstStyle/>
          <a:p>
            <a:pPr>
              <a:lnSpc>
                <a:spcPct val="100000"/>
              </a:lnSpc>
              <a:spcBef>
                <a:spcPts val="325"/>
              </a:spcBef>
            </a:pPr>
            <a:r>
              <a:rPr lang="ja-JP" altLang="en-US" sz="500" spc="40" dirty="0">
                <a:solidFill>
                  <a:srgbClr val="231F20"/>
                </a:solidFill>
                <a:latin typeface="MS PGothic" panose="020B0600070205080204" pitchFamily="34" charset="-128"/>
                <a:ea typeface="MS PGothic" panose="020B0600070205080204" pitchFamily="34" charset="-128"/>
                <a:cs typeface="Kozuka Gothic Pr6N R"/>
              </a:rPr>
              <a:t>天袋ユニットの下をコート</a:t>
            </a:r>
            <a:endParaRPr lang="ja-JP" altLang="en-US" sz="500" dirty="0">
              <a:latin typeface="MS PGothic" panose="020B0600070205080204" pitchFamily="34" charset="-128"/>
              <a:ea typeface="MS PGothic" panose="020B0600070205080204" pitchFamily="34" charset="-128"/>
              <a:cs typeface="Kozuka Gothic Pr6N R"/>
            </a:endParaRPr>
          </a:p>
          <a:p>
            <a:pPr>
              <a:lnSpc>
                <a:spcPct val="100000"/>
              </a:lnSpc>
              <a:spcBef>
                <a:spcPts val="180"/>
              </a:spcBef>
            </a:pPr>
            <a:r>
              <a:rPr lang="ja-JP" altLang="en-US" sz="500" spc="40" dirty="0">
                <a:solidFill>
                  <a:srgbClr val="231F20"/>
                </a:solidFill>
                <a:latin typeface="MS PGothic" panose="020B0600070205080204" pitchFamily="34" charset="-128"/>
                <a:ea typeface="MS PGothic" panose="020B0600070205080204" pitchFamily="34" charset="-128"/>
                <a:cs typeface="Kozuka Gothic Pr6N R"/>
              </a:rPr>
              <a:t>ハンガーなどに有効活用。</a:t>
            </a:r>
            <a:endParaRPr lang="ja-JP" altLang="en-US" sz="500" dirty="0">
              <a:latin typeface="MS PGothic" panose="020B0600070205080204" pitchFamily="34" charset="-128"/>
              <a:ea typeface="MS PGothic" panose="020B0600070205080204" pitchFamily="34" charset="-128"/>
              <a:cs typeface="Kozuka Gothic Pr6N R"/>
            </a:endParaRPr>
          </a:p>
        </p:txBody>
      </p:sp>
      <p:sp>
        <p:nvSpPr>
          <p:cNvPr id="198" name="object 2">
            <a:extLst>
              <a:ext uri="{FF2B5EF4-FFF2-40B4-BE49-F238E27FC236}">
                <a16:creationId xmlns:a16="http://schemas.microsoft.com/office/drawing/2014/main" id="{A5384F06-EF03-76FB-20A0-F8C2B8D9E205}"/>
              </a:ext>
            </a:extLst>
          </p:cNvPr>
          <p:cNvSpPr txBox="1"/>
          <p:nvPr/>
        </p:nvSpPr>
        <p:spPr>
          <a:xfrm>
            <a:off x="8656320" y="5633454"/>
            <a:ext cx="843180" cy="120546"/>
          </a:xfrm>
          <a:prstGeom prst="rect">
            <a:avLst/>
          </a:prstGeom>
        </p:spPr>
        <p:txBody>
          <a:bodyPr vert="horz" wrap="none" lIns="0" tIns="12700"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ct val="100000"/>
              </a:lnSpc>
              <a:spcBef>
                <a:spcPts val="100"/>
              </a:spcBef>
            </a:pPr>
            <a:r>
              <a:rPr lang="en-US" altLang="ja-JP" sz="700" dirty="0">
                <a:solidFill>
                  <a:srgbClr val="231F20"/>
                </a:solidFill>
                <a:latin typeface="MS PGothic Regular"/>
                <a:cs typeface="A-OTF Gothic BBB Pro"/>
              </a:rPr>
              <a:t>17,600</a:t>
            </a:r>
            <a:r>
              <a:rPr sz="400" spc="-350" dirty="0">
                <a:solidFill>
                  <a:srgbClr val="231F20"/>
                </a:solidFill>
                <a:latin typeface="MS PGothic Regular"/>
                <a:cs typeface="A-OTF Gothic BBB Pro"/>
              </a:rPr>
              <a:t> </a:t>
            </a:r>
            <a:r>
              <a:rPr sz="500" dirty="0" err="1">
                <a:solidFill>
                  <a:srgbClr val="231F20"/>
                </a:solidFill>
                <a:latin typeface="MS PGothic Regular"/>
                <a:cs typeface="A-OTF Gothic BBB Pro"/>
              </a:rPr>
              <a:t>円（税抜</a:t>
            </a:r>
            <a:r>
              <a:rPr lang="ja-JP" altLang="en-US" sz="500" dirty="0">
                <a:solidFill>
                  <a:srgbClr val="231F20"/>
                </a:solidFill>
                <a:latin typeface="MS PGothic Regular"/>
                <a:cs typeface="A-OTF Gothic BBB Pro"/>
              </a:rPr>
              <a:t> </a:t>
            </a:r>
            <a:r>
              <a:rPr lang="en-US" altLang="ja-JP" sz="500" dirty="0">
                <a:solidFill>
                  <a:srgbClr val="231F20"/>
                </a:solidFill>
                <a:latin typeface="MS PGothic Regular"/>
                <a:cs typeface="A-OTF Gothic BBB Pro"/>
              </a:rPr>
              <a:t>16,000</a:t>
            </a:r>
            <a:r>
              <a:rPr sz="500" spc="-50" dirty="0">
                <a:solidFill>
                  <a:srgbClr val="231F20"/>
                </a:solidFill>
                <a:latin typeface="MS PGothic Regular"/>
                <a:cs typeface="A-OTF Gothic BBB Pro"/>
              </a:rPr>
              <a:t> </a:t>
            </a:r>
            <a:r>
              <a:rPr sz="500" dirty="0">
                <a:solidFill>
                  <a:srgbClr val="231F20"/>
                </a:solidFill>
                <a:latin typeface="MS PGothic Regular"/>
                <a:cs typeface="A-OTF Gothic BBB Pro"/>
              </a:rPr>
              <a:t>円）</a:t>
            </a:r>
            <a:endParaRPr sz="500" dirty="0">
              <a:latin typeface="MS PGothic Regular"/>
              <a:cs typeface="A-OTF Gothic BBB Pro"/>
            </a:endParaRPr>
          </a:p>
        </p:txBody>
      </p:sp>
      <p:sp>
        <p:nvSpPr>
          <p:cNvPr id="202" name="object 175">
            <a:extLst>
              <a:ext uri="{FF2B5EF4-FFF2-40B4-BE49-F238E27FC236}">
                <a16:creationId xmlns:a16="http://schemas.microsoft.com/office/drawing/2014/main" id="{E1C578B3-702D-9C1A-AB8E-2BB33D931461}"/>
              </a:ext>
            </a:extLst>
          </p:cNvPr>
          <p:cNvSpPr txBox="1"/>
          <p:nvPr/>
        </p:nvSpPr>
        <p:spPr>
          <a:xfrm>
            <a:off x="8656320" y="5489170"/>
            <a:ext cx="705321" cy="136576"/>
          </a:xfrm>
          <a:prstGeom prst="rect">
            <a:avLst/>
          </a:prstGeom>
        </p:spPr>
        <p:txBody>
          <a:bodyPr vert="horz" wrap="none" lIns="0" tIns="51435" rIns="0" bIns="0" rtlCol="0">
            <a:spAutoFit/>
          </a:bodyPr>
          <a:lstStyle/>
          <a:p>
            <a:pPr>
              <a:lnSpc>
                <a:spcPct val="100000"/>
              </a:lnSpc>
              <a:spcBef>
                <a:spcPts val="405"/>
              </a:spcBef>
            </a:pPr>
            <a:r>
              <a:rPr lang="ja-JP" altLang="en-US" sz="550" dirty="0">
                <a:solidFill>
                  <a:srgbClr val="231F20"/>
                </a:solidFill>
                <a:latin typeface="+mn-ea"/>
                <a:cs typeface="A-OTF Gothic BBB Pro"/>
              </a:rPr>
              <a:t>（天袋ユニット下用）</a:t>
            </a:r>
            <a:endParaRPr lang="ja-JP" altLang="en-US" sz="550" dirty="0">
              <a:latin typeface="+mn-ea"/>
              <a:cs typeface="A-OTF Gothic BBB Pro"/>
            </a:endParaRPr>
          </a:p>
        </p:txBody>
      </p:sp>
      <p:sp>
        <p:nvSpPr>
          <p:cNvPr id="204" name="object 51">
            <a:extLst>
              <a:ext uri="{FF2B5EF4-FFF2-40B4-BE49-F238E27FC236}">
                <a16:creationId xmlns:a16="http://schemas.microsoft.com/office/drawing/2014/main" id="{F0770BA7-E477-D5EF-674F-75BE2A2CFF95}"/>
              </a:ext>
            </a:extLst>
          </p:cNvPr>
          <p:cNvSpPr txBox="1"/>
          <p:nvPr/>
        </p:nvSpPr>
        <p:spPr>
          <a:xfrm>
            <a:off x="5724055" y="4941363"/>
            <a:ext cx="857898" cy="166712"/>
          </a:xfrm>
          <a:prstGeom prst="rect">
            <a:avLst/>
          </a:prstGeom>
          <a:noFill/>
        </p:spPr>
        <p:txBody>
          <a:bodyPr vert="horz" wrap="square" lIns="0" tIns="12700" rIns="0" bIns="0" rtlCol="0">
            <a:spAutoFit/>
          </a:bodyPr>
          <a:lstStyle/>
          <a:p>
            <a:r>
              <a:rPr lang="en-US" altLang="ja-JP" sz="500" kern="500" spc="-30" dirty="0">
                <a:solidFill>
                  <a:schemeClr val="tx1"/>
                </a:solidFill>
                <a:latin typeface="MS PGothic" panose="020B0600070205080204" pitchFamily="34" charset="-128"/>
                <a:ea typeface="MS PGothic" panose="020B0600070205080204" pitchFamily="34" charset="-128"/>
              </a:rPr>
              <a:t>※</a:t>
            </a:r>
            <a:r>
              <a:rPr lang="ja-JP" altLang="en-US" sz="500" kern="500" spc="-30" dirty="0">
                <a:solidFill>
                  <a:schemeClr val="tx1"/>
                </a:solidFill>
                <a:latin typeface="MS PGothic" panose="020B0600070205080204" pitchFamily="34" charset="-128"/>
                <a:ea typeface="MS PGothic" panose="020B0600070205080204" pitchFamily="34" charset="-128"/>
              </a:rPr>
              <a:t>ローユニットへは取り付けできません。</a:t>
            </a:r>
          </a:p>
        </p:txBody>
      </p:sp>
      <p:sp>
        <p:nvSpPr>
          <p:cNvPr id="205" name="object 175">
            <a:extLst>
              <a:ext uri="{FF2B5EF4-FFF2-40B4-BE49-F238E27FC236}">
                <a16:creationId xmlns:a16="http://schemas.microsoft.com/office/drawing/2014/main" id="{9B64403A-2251-2B99-D63E-8864AC02D09F}"/>
              </a:ext>
            </a:extLst>
          </p:cNvPr>
          <p:cNvSpPr txBox="1"/>
          <p:nvPr/>
        </p:nvSpPr>
        <p:spPr>
          <a:xfrm>
            <a:off x="4730020" y="5154205"/>
            <a:ext cx="3875903" cy="166712"/>
          </a:xfrm>
          <a:prstGeom prst="rect">
            <a:avLst/>
          </a:prstGeom>
          <a:noFill/>
        </p:spPr>
        <p:txBody>
          <a:bodyPr vert="horz" wrap="square" lIns="0" tIns="12700" rIns="0" bIns="0" rtlCol="0">
            <a:spAutoFit/>
          </a:bodyPr>
          <a:lstStyle>
            <a:defPPr>
              <a:defRPr kern="0"/>
            </a:defPPr>
            <a:lvl1pPr>
              <a:defRPr sz="500" kern="500" spc="-30">
                <a:solidFill>
                  <a:schemeClr val="tx1"/>
                </a:solidFill>
                <a:latin typeface="MS PGothic" panose="020B0600070205080204" pitchFamily="34" charset="-128"/>
                <a:ea typeface="MS PGothic" panose="020B0600070205080204" pitchFamily="34" charset="-128"/>
              </a:defRPr>
            </a:lvl1pPr>
          </a:lstStyle>
          <a:p>
            <a:r>
              <a:rPr lang="en-US" altLang="ja-JP" dirty="0"/>
              <a:t>※</a:t>
            </a:r>
            <a:r>
              <a:rPr lang="ja-JP" altLang="en-US" dirty="0"/>
              <a:t>扉裏収納は、ミラー扉へは取り付けできません。幅・奥行サイズの縮小</a:t>
            </a:r>
            <a:r>
              <a:rPr lang="en-US" altLang="ja-JP" dirty="0"/>
              <a:t>U</a:t>
            </a:r>
            <a:r>
              <a:rPr lang="ja-JP" altLang="en-US" dirty="0"/>
              <a:t>オーダー時は取り付けできません。</a:t>
            </a:r>
            <a:endParaRPr lang="en-US" altLang="ja-JP" dirty="0"/>
          </a:p>
          <a:p>
            <a:r>
              <a:rPr lang="en-US" altLang="ja-JP" dirty="0"/>
              <a:t>※</a:t>
            </a:r>
            <a:r>
              <a:rPr lang="ja-JP" altLang="en-US" dirty="0"/>
              <a:t>バスケット、フック、マグネット対応パネルは框扉へは取り付けできません。</a:t>
            </a:r>
          </a:p>
        </p:txBody>
      </p:sp>
      <p:sp>
        <p:nvSpPr>
          <p:cNvPr id="170" name="object 2">
            <a:extLst>
              <a:ext uri="{FF2B5EF4-FFF2-40B4-BE49-F238E27FC236}">
                <a16:creationId xmlns:a16="http://schemas.microsoft.com/office/drawing/2014/main" id="{A2C3C61A-5B9A-584D-8667-B0D62650E8B5}"/>
              </a:ext>
            </a:extLst>
          </p:cNvPr>
          <p:cNvSpPr txBox="1"/>
          <p:nvPr/>
        </p:nvSpPr>
        <p:spPr>
          <a:xfrm>
            <a:off x="6917312" y="6659481"/>
            <a:ext cx="2848480" cy="101951"/>
          </a:xfrm>
          <a:prstGeom prst="rect">
            <a:avLst/>
          </a:prstGeom>
        </p:spPr>
        <p:txBody>
          <a:bodyPr vert="horz" wrap="square" lIns="0" tIns="17145" rIns="0" bIns="0" rtlCol="0">
            <a:spAutoFit/>
          </a:bodyPr>
          <a:lstStyle/>
          <a:p>
            <a:pPr marL="12700" algn="r">
              <a:lnSpc>
                <a:spcPct val="100000"/>
              </a:lnSpc>
              <a:spcBef>
                <a:spcPts val="135"/>
              </a:spcBef>
            </a:pPr>
            <a:r>
              <a:rPr lang="ja-JP" altLang="en-US" sz="550">
                <a:solidFill>
                  <a:srgbClr val="231F20"/>
                </a:solidFill>
                <a:latin typeface="MS PGothic" panose="020B0600070205080204" pitchFamily="34" charset="-128"/>
                <a:ea typeface="MS PGothic" panose="020B0600070205080204" pitchFamily="34" charset="-128"/>
                <a:cs typeface="A-OTF Gothic BBB Pro"/>
              </a:rPr>
              <a:t>掲載価格は希望小売価格です。工事費は含まれておりません。</a:t>
            </a:r>
            <a:endParaRPr sz="550" dirty="0">
              <a:latin typeface="MS PGothic" panose="020B0600070205080204" pitchFamily="34" charset="-128"/>
              <a:ea typeface="MS PGothic" panose="020B0600070205080204" pitchFamily="34" charset="-128"/>
              <a:cs typeface="A-OTF Gothic BBB Pro"/>
            </a:endParaRPr>
          </a:p>
        </p:txBody>
      </p:sp>
      <p:sp>
        <p:nvSpPr>
          <p:cNvPr id="171" name="正方形/長方形 170">
            <a:extLst>
              <a:ext uri="{FF2B5EF4-FFF2-40B4-BE49-F238E27FC236}">
                <a16:creationId xmlns:a16="http://schemas.microsoft.com/office/drawing/2014/main" id="{DCB5A14B-D204-DF49-AFFA-ADCAF3F7876A}"/>
              </a:ext>
            </a:extLst>
          </p:cNvPr>
          <p:cNvSpPr/>
          <p:nvPr/>
        </p:nvSpPr>
        <p:spPr>
          <a:xfrm>
            <a:off x="7939533" y="6645733"/>
            <a:ext cx="1854904" cy="162090"/>
          </a:xfrm>
          <a:prstGeom prst="rect">
            <a:avLst/>
          </a:prstGeom>
          <a:noFill/>
          <a:ln>
            <a:solidFill>
              <a:srgbClr val="00D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2" name="object 175">
            <a:extLst>
              <a:ext uri="{FF2B5EF4-FFF2-40B4-BE49-F238E27FC236}">
                <a16:creationId xmlns:a16="http://schemas.microsoft.com/office/drawing/2014/main" id="{5B9B672C-6595-BA49-B7BD-5E72998CB692}"/>
              </a:ext>
            </a:extLst>
          </p:cNvPr>
          <p:cNvSpPr txBox="1"/>
          <p:nvPr/>
        </p:nvSpPr>
        <p:spPr>
          <a:xfrm>
            <a:off x="7381734" y="6656678"/>
            <a:ext cx="577344" cy="166466"/>
          </a:xfrm>
          <a:prstGeom prst="rect">
            <a:avLst/>
          </a:prstGeom>
          <a:solidFill>
            <a:srgbClr val="00D6EE"/>
          </a:solidFill>
        </p:spPr>
        <p:txBody>
          <a:bodyPr vert="horz" wrap="square" lIns="0" tIns="0" rIns="0" bIns="0" rtlCol="0" anchor="t">
            <a:noAutofit/>
          </a:bodyPr>
          <a:lstStyle/>
          <a:p>
            <a:pPr algn="ctr">
              <a:lnSpc>
                <a:spcPct val="100000"/>
              </a:lnSpc>
            </a:pPr>
            <a:r>
              <a:rPr lang="ja-JP" altLang="en-US" sz="700" spc="40">
                <a:solidFill>
                  <a:schemeClr val="bg1"/>
                </a:solidFill>
                <a:latin typeface="MS PGothic" panose="020B0600070205080204" pitchFamily="34" charset="-128"/>
                <a:ea typeface="MS PGothic" panose="020B0600070205080204" pitchFamily="34" charset="-128"/>
                <a:cs typeface="Kozuka Gothic Pr6N R"/>
              </a:rPr>
              <a:t>追加しました。</a:t>
            </a:r>
            <a:endParaRPr lang="ja-JP" altLang="en-US" sz="700" dirty="0">
              <a:solidFill>
                <a:schemeClr val="bg1"/>
              </a:solidFill>
              <a:latin typeface="MS PGothic" panose="020B0600070205080204" pitchFamily="34" charset="-128"/>
              <a:ea typeface="MS PGothic" panose="020B0600070205080204" pitchFamily="34" charset="-128"/>
              <a:cs typeface="Kozuka Gothic Pr6N R"/>
            </a:endParaRPr>
          </a:p>
        </p:txBody>
      </p:sp>
    </p:spTree>
    <p:extLst>
      <p:ext uri="{BB962C8B-B14F-4D97-AF65-F5344CB8AC3E}">
        <p14:creationId xmlns:p14="http://schemas.microsoft.com/office/powerpoint/2010/main" val="1893783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object 47"/>
          <p:cNvSpPr/>
          <p:nvPr/>
        </p:nvSpPr>
        <p:spPr>
          <a:xfrm>
            <a:off x="3137012" y="4916669"/>
            <a:ext cx="0" cy="1745614"/>
          </a:xfrm>
          <a:custGeom>
            <a:avLst/>
            <a:gdLst/>
            <a:ahLst/>
            <a:cxnLst/>
            <a:rect l="l" t="t" r="r" b="b"/>
            <a:pathLst>
              <a:path h="1745615">
                <a:moveTo>
                  <a:pt x="0" y="0"/>
                </a:moveTo>
                <a:lnTo>
                  <a:pt x="0" y="1745094"/>
                </a:lnTo>
              </a:path>
            </a:pathLst>
          </a:custGeom>
          <a:ln w="12700">
            <a:solidFill>
              <a:srgbClr val="505051"/>
            </a:solidFill>
          </a:ln>
        </p:spPr>
        <p:txBody>
          <a:bodyPr wrap="square" lIns="0" tIns="0" rIns="0" bIns="0" rtlCol="0"/>
          <a:lstStyle/>
          <a:p>
            <a:endParaRPr/>
          </a:p>
        </p:txBody>
      </p:sp>
      <p:sp>
        <p:nvSpPr>
          <p:cNvPr id="75" name="bg object 21">
            <a:extLst>
              <a:ext uri="{FF2B5EF4-FFF2-40B4-BE49-F238E27FC236}">
                <a16:creationId xmlns:a16="http://schemas.microsoft.com/office/drawing/2014/main" id="{6B9A191F-9C4C-E441-B952-D504E35D3355}"/>
              </a:ext>
            </a:extLst>
          </p:cNvPr>
          <p:cNvSpPr/>
          <p:nvPr/>
        </p:nvSpPr>
        <p:spPr>
          <a:xfrm>
            <a:off x="140144" y="4914811"/>
            <a:ext cx="4347210" cy="1752600"/>
          </a:xfrm>
          <a:custGeom>
            <a:avLst/>
            <a:gdLst/>
            <a:ahLst/>
            <a:cxnLst/>
            <a:rect l="l" t="t" r="r" b="b"/>
            <a:pathLst>
              <a:path w="4347210" h="1752600">
                <a:moveTo>
                  <a:pt x="0" y="0"/>
                </a:moveTo>
                <a:lnTo>
                  <a:pt x="4346740" y="0"/>
                </a:lnTo>
                <a:lnTo>
                  <a:pt x="4346740" y="1752041"/>
                </a:lnTo>
                <a:lnTo>
                  <a:pt x="0" y="1752041"/>
                </a:lnTo>
                <a:lnTo>
                  <a:pt x="0" y="0"/>
                </a:lnTo>
                <a:close/>
              </a:path>
            </a:pathLst>
          </a:custGeom>
          <a:ln w="12700">
            <a:solidFill>
              <a:srgbClr val="505051"/>
            </a:solidFill>
          </a:ln>
        </p:spPr>
        <p:txBody>
          <a:bodyPr wrap="square" lIns="0" tIns="0" rIns="0" bIns="0" rtlCol="0"/>
          <a:lstStyle/>
          <a:p>
            <a:endParaRPr/>
          </a:p>
        </p:txBody>
      </p:sp>
      <p:sp>
        <p:nvSpPr>
          <p:cNvPr id="78" name="Rectangle 24">
            <a:extLst>
              <a:ext uri="{FF2B5EF4-FFF2-40B4-BE49-F238E27FC236}">
                <a16:creationId xmlns:a16="http://schemas.microsoft.com/office/drawing/2014/main" id="{7D1407F1-D1EA-6D4F-A231-12AF9F9C6BC0}"/>
              </a:ext>
            </a:extLst>
          </p:cNvPr>
          <p:cNvSpPr>
            <a:spLocks noChangeArrowheads="1"/>
          </p:cNvSpPr>
          <p:nvPr/>
        </p:nvSpPr>
        <p:spPr bwMode="auto">
          <a:xfrm>
            <a:off x="1681263" y="113675"/>
            <a:ext cx="38543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spcBef>
                <a:spcPct val="50000"/>
              </a:spcBef>
            </a:pPr>
            <a:r>
              <a:rPr lang="ja-JP" altLang="en-US" sz="1100" b="1">
                <a:solidFill>
                  <a:schemeClr val="bg1"/>
                </a:solidFill>
                <a:latin typeface="ＭＳ Ｐゴシック" charset="-128"/>
              </a:rPr>
              <a:t>玄関用収納</a:t>
            </a:r>
            <a:r>
              <a:rPr lang="en-US" altLang="ja-JP" sz="1100" b="1" dirty="0">
                <a:solidFill>
                  <a:schemeClr val="bg1"/>
                </a:solidFill>
                <a:latin typeface="ＭＳ Ｐゴシック" charset="-128"/>
              </a:rPr>
              <a:t> </a:t>
            </a:r>
            <a:r>
              <a:rPr lang="ja-JP" altLang="en-US" sz="1100" b="1">
                <a:solidFill>
                  <a:schemeClr val="bg1"/>
                </a:solidFill>
                <a:latin typeface="ＭＳ Ｐゴシック" charset="-128"/>
              </a:rPr>
              <a:t>コンポリア</a:t>
            </a:r>
            <a:endParaRPr lang="ja-JP" altLang="en-US" sz="1100" b="1" dirty="0">
              <a:solidFill>
                <a:schemeClr val="bg1"/>
              </a:solidFill>
              <a:latin typeface="ＭＳ Ｐゴシック" charset="-128"/>
            </a:endParaRPr>
          </a:p>
        </p:txBody>
      </p:sp>
      <p:pic>
        <p:nvPicPr>
          <p:cNvPr id="170" name="bg object 25">
            <a:extLst>
              <a:ext uri="{FF2B5EF4-FFF2-40B4-BE49-F238E27FC236}">
                <a16:creationId xmlns:a16="http://schemas.microsoft.com/office/drawing/2014/main" id="{4CC140B2-52F8-1845-9D05-A4D9A7501C56}"/>
              </a:ext>
            </a:extLst>
          </p:cNvPr>
          <p:cNvPicPr/>
          <p:nvPr/>
        </p:nvPicPr>
        <p:blipFill>
          <a:blip r:embed="rId3" cstate="print"/>
          <a:stretch>
            <a:fillRect/>
          </a:stretch>
        </p:blipFill>
        <p:spPr>
          <a:xfrm>
            <a:off x="142011" y="692035"/>
            <a:ext cx="4343666" cy="3441611"/>
          </a:xfrm>
          <a:prstGeom prst="rect">
            <a:avLst/>
          </a:prstGeom>
        </p:spPr>
      </p:pic>
      <p:pic>
        <p:nvPicPr>
          <p:cNvPr id="171" name="bg object 26">
            <a:extLst>
              <a:ext uri="{FF2B5EF4-FFF2-40B4-BE49-F238E27FC236}">
                <a16:creationId xmlns:a16="http://schemas.microsoft.com/office/drawing/2014/main" id="{822D0CBD-D5A2-4041-94A3-733A0022C956}"/>
              </a:ext>
            </a:extLst>
          </p:cNvPr>
          <p:cNvPicPr/>
          <p:nvPr/>
        </p:nvPicPr>
        <p:blipFill>
          <a:blip r:embed="rId4" cstate="print"/>
          <a:stretch>
            <a:fillRect/>
          </a:stretch>
        </p:blipFill>
        <p:spPr>
          <a:xfrm>
            <a:off x="4567440" y="692035"/>
            <a:ext cx="1699082" cy="2039480"/>
          </a:xfrm>
          <a:prstGeom prst="rect">
            <a:avLst/>
          </a:prstGeom>
        </p:spPr>
      </p:pic>
      <p:pic>
        <p:nvPicPr>
          <p:cNvPr id="172" name="bg object 27">
            <a:extLst>
              <a:ext uri="{FF2B5EF4-FFF2-40B4-BE49-F238E27FC236}">
                <a16:creationId xmlns:a16="http://schemas.microsoft.com/office/drawing/2014/main" id="{373A548D-E23E-A14E-9425-CE7E7F1F603A}"/>
              </a:ext>
            </a:extLst>
          </p:cNvPr>
          <p:cNvPicPr/>
          <p:nvPr/>
        </p:nvPicPr>
        <p:blipFill>
          <a:blip r:embed="rId5" cstate="print"/>
          <a:stretch>
            <a:fillRect/>
          </a:stretch>
        </p:blipFill>
        <p:spPr>
          <a:xfrm>
            <a:off x="6322098" y="692035"/>
            <a:ext cx="1699069" cy="2039480"/>
          </a:xfrm>
          <a:prstGeom prst="rect">
            <a:avLst/>
          </a:prstGeom>
        </p:spPr>
      </p:pic>
      <p:pic>
        <p:nvPicPr>
          <p:cNvPr id="173" name="object 4">
            <a:extLst>
              <a:ext uri="{FF2B5EF4-FFF2-40B4-BE49-F238E27FC236}">
                <a16:creationId xmlns:a16="http://schemas.microsoft.com/office/drawing/2014/main" id="{F45E1FBD-5B29-D94E-84C5-363CB0162A7B}"/>
              </a:ext>
            </a:extLst>
          </p:cNvPr>
          <p:cNvPicPr/>
          <p:nvPr/>
        </p:nvPicPr>
        <p:blipFill>
          <a:blip r:embed="rId6" cstate="print"/>
          <a:stretch>
            <a:fillRect/>
          </a:stretch>
        </p:blipFill>
        <p:spPr>
          <a:xfrm>
            <a:off x="8076742" y="692035"/>
            <a:ext cx="1699069" cy="2039480"/>
          </a:xfrm>
          <a:prstGeom prst="rect">
            <a:avLst/>
          </a:prstGeom>
        </p:spPr>
      </p:pic>
      <p:sp>
        <p:nvSpPr>
          <p:cNvPr id="174" name="object 2">
            <a:extLst>
              <a:ext uri="{FF2B5EF4-FFF2-40B4-BE49-F238E27FC236}">
                <a16:creationId xmlns:a16="http://schemas.microsoft.com/office/drawing/2014/main" id="{75965455-3A62-4A42-A263-DC6297EF8F28}"/>
              </a:ext>
            </a:extLst>
          </p:cNvPr>
          <p:cNvSpPr txBox="1"/>
          <p:nvPr/>
        </p:nvSpPr>
        <p:spPr>
          <a:xfrm>
            <a:off x="256076" y="6151460"/>
            <a:ext cx="2258517" cy="243656"/>
          </a:xfrm>
          <a:prstGeom prst="rect">
            <a:avLst/>
          </a:prstGeom>
        </p:spPr>
        <p:txBody>
          <a:bodyPr vert="horz" wrap="square" lIns="0" tIns="12700" rIns="0" bIns="0" rtlCol="0">
            <a:spAutoFit/>
          </a:bodyPr>
          <a:lstStyle/>
          <a:p>
            <a:pPr>
              <a:spcBef>
                <a:spcPts val="100"/>
              </a:spcBef>
            </a:pPr>
            <a:r>
              <a:rPr sz="600" dirty="0">
                <a:solidFill>
                  <a:srgbClr val="231F20"/>
                </a:solidFill>
                <a:latin typeface="MS PGothic" panose="020B0600070205080204" pitchFamily="34" charset="-128"/>
                <a:ea typeface="MS PGothic" panose="020B0600070205080204" pitchFamily="34" charset="-128"/>
                <a:cs typeface="A-OTF Gothic BBB Pro"/>
              </a:rPr>
              <a:t>プラン合計価格</a:t>
            </a:r>
            <a:r>
              <a:rPr lang="en-US" sz="600" dirty="0">
                <a:solidFill>
                  <a:srgbClr val="231F20"/>
                </a:solidFill>
                <a:latin typeface="MS PGothic" panose="020B0600070205080204" pitchFamily="34" charset="-128"/>
                <a:ea typeface="MS PGothic" panose="020B0600070205080204" pitchFamily="34" charset="-128"/>
                <a:cs typeface="A-OTF Gothic BBB Pro"/>
              </a:rPr>
              <a:t>  </a:t>
            </a:r>
            <a:r>
              <a:rPr kumimoji="0" lang="en-US" altLang="ja-JP" sz="2250" b="0" i="0" u="none" strike="noStrike" kern="0" cap="none" spc="0" normalizeH="0" baseline="1851" noProof="0" dirty="0">
                <a:ln>
                  <a:noFill/>
                </a:ln>
                <a:solidFill>
                  <a:srgbClr val="231F20"/>
                </a:solidFill>
                <a:effectLst/>
                <a:uLnTx/>
                <a:uFillTx/>
                <a:latin typeface="MS PGothic" panose="020B0600070205080204" pitchFamily="34" charset="-128"/>
                <a:ea typeface="MS PGothic" panose="020B0600070205080204" pitchFamily="34" charset="-128"/>
                <a:cs typeface="A-OTF Gothic BBB Pro"/>
              </a:rPr>
              <a:t>320,430</a:t>
            </a:r>
            <a:r>
              <a:rPr sz="2250" spc="-525" baseline="1851" dirty="0">
                <a:solidFill>
                  <a:srgbClr val="231F20"/>
                </a:solidFill>
                <a:latin typeface="MS PGothic" panose="020B0600070205080204" pitchFamily="34" charset="-128"/>
                <a:ea typeface="MS PGothic" panose="020B0600070205080204" pitchFamily="34" charset="-128"/>
                <a:cs typeface="A-OTF Gothic BBB Pro"/>
              </a:rPr>
              <a:t> </a:t>
            </a:r>
            <a:r>
              <a:rPr sz="900" baseline="4629" dirty="0">
                <a:solidFill>
                  <a:srgbClr val="231F20"/>
                </a:solidFill>
                <a:latin typeface="MS PGothic" panose="020B0600070205080204" pitchFamily="34" charset="-128"/>
                <a:ea typeface="MS PGothic" panose="020B0600070205080204" pitchFamily="34" charset="-128"/>
                <a:cs typeface="A-OTF Gothic BBB Pro"/>
              </a:rPr>
              <a:t>円（税抜</a:t>
            </a:r>
            <a:r>
              <a:rPr lang="en-US" sz="900" baseline="4629" dirty="0">
                <a:solidFill>
                  <a:srgbClr val="231F20"/>
                </a:solidFill>
                <a:latin typeface="MS PGothic" panose="020B0600070205080204" pitchFamily="34" charset="-128"/>
                <a:ea typeface="MS PGothic" panose="020B0600070205080204" pitchFamily="34" charset="-128"/>
                <a:cs typeface="A-OTF Gothic BBB Pro"/>
              </a:rPr>
              <a:t>   </a:t>
            </a:r>
            <a:r>
              <a:rPr lang="en-US" altLang="ja-JP" sz="900" baseline="4629" dirty="0">
                <a:solidFill>
                  <a:srgbClr val="231F20"/>
                </a:solidFill>
                <a:latin typeface="MS PGothic" panose="020B0600070205080204" pitchFamily="34" charset="-128"/>
                <a:ea typeface="MS PGothic" panose="020B0600070205080204" pitchFamily="34" charset="-128"/>
                <a:cs typeface="A-OTF Gothic BBB Pro"/>
              </a:rPr>
              <a:t>291,300</a:t>
            </a:r>
            <a:r>
              <a:rPr sz="900" spc="-75" baseline="4629" dirty="0">
                <a:solidFill>
                  <a:srgbClr val="231F20"/>
                </a:solidFill>
                <a:latin typeface="MS PGothic" panose="020B0600070205080204" pitchFamily="34" charset="-128"/>
                <a:ea typeface="MS PGothic" panose="020B0600070205080204" pitchFamily="34" charset="-128"/>
                <a:cs typeface="A-OTF Gothic BBB Pro"/>
              </a:rPr>
              <a:t> </a:t>
            </a:r>
            <a:r>
              <a:rPr sz="900" baseline="4629" dirty="0">
                <a:solidFill>
                  <a:srgbClr val="231F20"/>
                </a:solidFill>
                <a:latin typeface="MS PGothic" panose="020B0600070205080204" pitchFamily="34" charset="-128"/>
                <a:ea typeface="MS PGothic" panose="020B0600070205080204" pitchFamily="34" charset="-128"/>
                <a:cs typeface="A-OTF Gothic BBB Pro"/>
              </a:rPr>
              <a:t>円）</a:t>
            </a:r>
            <a:endParaRPr sz="900" baseline="4629">
              <a:latin typeface="MS PGothic" panose="020B0600070205080204" pitchFamily="34" charset="-128"/>
              <a:ea typeface="MS PGothic" panose="020B0600070205080204" pitchFamily="34" charset="-128"/>
              <a:cs typeface="A-OTF Gothic BBB Pro"/>
            </a:endParaRPr>
          </a:p>
        </p:txBody>
      </p:sp>
      <p:sp>
        <p:nvSpPr>
          <p:cNvPr id="175" name="object 3">
            <a:extLst>
              <a:ext uri="{FF2B5EF4-FFF2-40B4-BE49-F238E27FC236}">
                <a16:creationId xmlns:a16="http://schemas.microsoft.com/office/drawing/2014/main" id="{428C04FC-B105-1A48-A24F-C2B58ED6A99F}"/>
              </a:ext>
            </a:extLst>
          </p:cNvPr>
          <p:cNvSpPr txBox="1"/>
          <p:nvPr/>
        </p:nvSpPr>
        <p:spPr>
          <a:xfrm>
            <a:off x="231576" y="5008612"/>
            <a:ext cx="2023110" cy="916305"/>
          </a:xfrm>
          <a:prstGeom prst="rect">
            <a:avLst/>
          </a:prstGeom>
        </p:spPr>
        <p:txBody>
          <a:bodyPr vert="horz" wrap="square" lIns="0" tIns="12700" rIns="0" bIns="0" rtlCol="0">
            <a:spAutoFit/>
          </a:bodyPr>
          <a:lstStyle/>
          <a:p>
            <a:pPr marL="25400">
              <a:lnSpc>
                <a:spcPts val="705"/>
              </a:lnSpc>
              <a:spcBef>
                <a:spcPts val="100"/>
              </a:spcBef>
            </a:pPr>
            <a:r>
              <a:rPr sz="600" dirty="0">
                <a:solidFill>
                  <a:srgbClr val="231F20"/>
                </a:solidFill>
                <a:latin typeface="MS PGothic" panose="020B0600070205080204" pitchFamily="34" charset="-128"/>
                <a:ea typeface="MS PGothic" panose="020B0600070205080204" pitchFamily="34" charset="-128"/>
                <a:cs typeface="A-OTF Gothic BBB Pro"/>
              </a:rPr>
              <a:t>PLAN No.</a:t>
            </a:r>
            <a:endParaRPr sz="600" dirty="0">
              <a:latin typeface="MS PGothic" panose="020B0600070205080204" pitchFamily="34" charset="-128"/>
              <a:ea typeface="MS PGothic" panose="020B0600070205080204" pitchFamily="34" charset="-128"/>
              <a:cs typeface="A-OTF Gothic BBB Pro"/>
            </a:endParaRPr>
          </a:p>
          <a:p>
            <a:pPr marL="12700">
              <a:lnSpc>
                <a:spcPts val="2025"/>
              </a:lnSpc>
            </a:pPr>
            <a:r>
              <a:rPr sz="1700" dirty="0">
                <a:solidFill>
                  <a:srgbClr val="231F20"/>
                </a:solidFill>
                <a:latin typeface="MS PGothic" panose="020B0600070205080204" pitchFamily="34" charset="-128"/>
                <a:ea typeface="MS PGothic" panose="020B0600070205080204" pitchFamily="34" charset="-128"/>
                <a:cs typeface="A-OTF Gothic BBB Pro"/>
              </a:rPr>
              <a:t>GE04</a:t>
            </a:r>
            <a:r>
              <a:rPr sz="1700" spc="-325" dirty="0">
                <a:solidFill>
                  <a:srgbClr val="231F20"/>
                </a:solidFill>
                <a:latin typeface="MS PGothic" panose="020B0600070205080204" pitchFamily="34" charset="-128"/>
                <a:ea typeface="MS PGothic" panose="020B0600070205080204" pitchFamily="34" charset="-128"/>
                <a:cs typeface="A-OTF Gothic BBB Pro"/>
              </a:rPr>
              <a:t> </a:t>
            </a:r>
            <a:r>
              <a:rPr sz="600" dirty="0">
                <a:solidFill>
                  <a:srgbClr val="231F20"/>
                </a:solidFill>
                <a:latin typeface="MS PGothic" panose="020B0600070205080204" pitchFamily="34" charset="-128"/>
                <a:ea typeface="MS PGothic" panose="020B0600070205080204" pitchFamily="34" charset="-128"/>
                <a:cs typeface="A-OTF Gothic BBB Pro"/>
              </a:rPr>
              <a:t>［</a:t>
            </a:r>
            <a:r>
              <a:rPr sz="600" spc="10" dirty="0">
                <a:solidFill>
                  <a:srgbClr val="231F20"/>
                </a:solidFill>
                <a:latin typeface="MS PGothic" panose="020B0600070205080204" pitchFamily="34" charset="-128"/>
                <a:ea typeface="MS PGothic" panose="020B0600070205080204" pitchFamily="34" charset="-128"/>
                <a:cs typeface="A-OTF Gothic BBB Pro"/>
              </a:rPr>
              <a:t> </a:t>
            </a:r>
            <a:r>
              <a:rPr sz="600" dirty="0">
                <a:solidFill>
                  <a:srgbClr val="231F20"/>
                </a:solidFill>
                <a:latin typeface="MS PGothic" panose="020B0600070205080204" pitchFamily="34" charset="-128"/>
                <a:ea typeface="MS PGothic" panose="020B0600070205080204" pitchFamily="34" charset="-128"/>
                <a:cs typeface="A-OTF Gothic BBB Pro"/>
              </a:rPr>
              <a:t>幅1603 × 高さ804 × 奥行405mm ］</a:t>
            </a:r>
            <a:endParaRPr sz="600" dirty="0">
              <a:latin typeface="MS PGothic" panose="020B0600070205080204" pitchFamily="34" charset="-128"/>
              <a:ea typeface="MS PGothic" panose="020B0600070205080204" pitchFamily="34" charset="-128"/>
              <a:cs typeface="A-OTF Gothic BBB Pro"/>
            </a:endParaRPr>
          </a:p>
          <a:p>
            <a:pPr marL="148590" indent="-117475">
              <a:lnSpc>
                <a:spcPct val="100000"/>
              </a:lnSpc>
              <a:spcBef>
                <a:spcPts val="555"/>
              </a:spcBef>
              <a:buChar char="■"/>
              <a:tabLst>
                <a:tab pos="149225" algn="l"/>
              </a:tabLst>
            </a:pPr>
            <a:r>
              <a:rPr sz="600" dirty="0">
                <a:solidFill>
                  <a:srgbClr val="231F20"/>
                </a:solidFill>
                <a:latin typeface="MS PGothic" panose="020B0600070205080204" pitchFamily="34" charset="-128"/>
                <a:ea typeface="MS PGothic" panose="020B0600070205080204" pitchFamily="34" charset="-128"/>
                <a:cs typeface="A-OTF Gothic BBB Pro"/>
              </a:rPr>
              <a:t>扉：框扉 パールグレー柄（JV） </a:t>
            </a:r>
            <a:endParaRPr sz="600" dirty="0">
              <a:latin typeface="MS PGothic" panose="020B0600070205080204" pitchFamily="34" charset="-128"/>
              <a:ea typeface="MS PGothic" panose="020B0600070205080204" pitchFamily="34" charset="-128"/>
              <a:cs typeface="A-OTF Gothic BBB Pro"/>
            </a:endParaRPr>
          </a:p>
          <a:p>
            <a:pPr marL="148590" indent="-117475">
              <a:lnSpc>
                <a:spcPct val="100000"/>
              </a:lnSpc>
              <a:spcBef>
                <a:spcPts val="284"/>
              </a:spcBef>
              <a:buChar char="■"/>
              <a:tabLst>
                <a:tab pos="149225" algn="l"/>
              </a:tabLst>
            </a:pPr>
            <a:r>
              <a:rPr sz="600" dirty="0">
                <a:solidFill>
                  <a:srgbClr val="231F20"/>
                </a:solidFill>
                <a:latin typeface="MS PGothic" panose="020B0600070205080204" pitchFamily="34" charset="-128"/>
                <a:ea typeface="MS PGothic" panose="020B0600070205080204" pitchFamily="34" charset="-128"/>
                <a:cs typeface="A-OTF Gothic BBB Pro"/>
              </a:rPr>
              <a:t>本体：しっくいホワイト柄（PY） </a:t>
            </a:r>
            <a:endParaRPr sz="600" dirty="0">
              <a:latin typeface="MS PGothic" panose="020B0600070205080204" pitchFamily="34" charset="-128"/>
              <a:ea typeface="MS PGothic" panose="020B0600070205080204" pitchFamily="34" charset="-128"/>
              <a:cs typeface="A-OTF Gothic BBB Pro"/>
            </a:endParaRPr>
          </a:p>
          <a:p>
            <a:pPr marL="140335" indent="-109220">
              <a:lnSpc>
                <a:spcPct val="100000"/>
              </a:lnSpc>
              <a:spcBef>
                <a:spcPts val="280"/>
              </a:spcBef>
              <a:buChar char="■"/>
              <a:tabLst>
                <a:tab pos="140970" algn="l"/>
              </a:tabLst>
            </a:pPr>
            <a:r>
              <a:rPr sz="600" dirty="0">
                <a:solidFill>
                  <a:srgbClr val="231F20"/>
                </a:solidFill>
                <a:latin typeface="MS PGothic" panose="020B0600070205080204" pitchFamily="34" charset="-128"/>
                <a:ea typeface="MS PGothic" panose="020B0600070205080204" pitchFamily="34" charset="-128"/>
                <a:cs typeface="A-OTF Gothic BBB Pro"/>
              </a:rPr>
              <a:t>カウンター：集成材カウンター アッシュクリア色（AC） </a:t>
            </a:r>
            <a:endParaRPr sz="600" dirty="0">
              <a:latin typeface="MS PGothic" panose="020B0600070205080204" pitchFamily="34" charset="-128"/>
              <a:ea typeface="MS PGothic" panose="020B0600070205080204" pitchFamily="34" charset="-128"/>
              <a:cs typeface="A-OTF Gothic BBB Pro"/>
            </a:endParaRPr>
          </a:p>
          <a:p>
            <a:pPr marL="148590" indent="-117475">
              <a:lnSpc>
                <a:spcPct val="100000"/>
              </a:lnSpc>
              <a:spcBef>
                <a:spcPts val="280"/>
              </a:spcBef>
              <a:buChar char="■"/>
              <a:tabLst>
                <a:tab pos="149225" algn="l"/>
              </a:tabLst>
            </a:pPr>
            <a:r>
              <a:rPr sz="600" dirty="0">
                <a:solidFill>
                  <a:srgbClr val="231F20"/>
                </a:solidFill>
                <a:latin typeface="MS PGothic" panose="020B0600070205080204" pitchFamily="34" charset="-128"/>
                <a:ea typeface="MS PGothic" panose="020B0600070205080204" pitchFamily="34" charset="-128"/>
                <a:cs typeface="A-OTF Gothic BBB Pro"/>
              </a:rPr>
              <a:t>取っ手：T5型 オフブラック（塗装） </a:t>
            </a:r>
            <a:endParaRPr sz="600" dirty="0">
              <a:latin typeface="MS PGothic" panose="020B0600070205080204" pitchFamily="34" charset="-128"/>
              <a:ea typeface="MS PGothic" panose="020B0600070205080204" pitchFamily="34" charset="-128"/>
              <a:cs typeface="A-OTF Gothic BBB Pro"/>
            </a:endParaRPr>
          </a:p>
        </p:txBody>
      </p:sp>
      <p:grpSp>
        <p:nvGrpSpPr>
          <p:cNvPr id="176" name="object 5">
            <a:extLst>
              <a:ext uri="{FF2B5EF4-FFF2-40B4-BE49-F238E27FC236}">
                <a16:creationId xmlns:a16="http://schemas.microsoft.com/office/drawing/2014/main" id="{5E04CD36-C467-0143-AA98-436CE8E07F6F}"/>
              </a:ext>
            </a:extLst>
          </p:cNvPr>
          <p:cNvGrpSpPr/>
          <p:nvPr/>
        </p:nvGrpSpPr>
        <p:grpSpPr>
          <a:xfrm>
            <a:off x="3458527" y="5634583"/>
            <a:ext cx="704850" cy="359410"/>
            <a:chOff x="3458527" y="5634583"/>
            <a:chExt cx="704850" cy="359410"/>
          </a:xfrm>
        </p:grpSpPr>
        <p:sp>
          <p:nvSpPr>
            <p:cNvPr id="177" name="object 6">
              <a:extLst>
                <a:ext uri="{FF2B5EF4-FFF2-40B4-BE49-F238E27FC236}">
                  <a16:creationId xmlns:a16="http://schemas.microsoft.com/office/drawing/2014/main" id="{EBB7B206-3DA9-5347-96AF-E7037ACCF867}"/>
                </a:ext>
              </a:extLst>
            </p:cNvPr>
            <p:cNvSpPr/>
            <p:nvPr/>
          </p:nvSpPr>
          <p:spPr>
            <a:xfrm>
              <a:off x="3459708" y="5647042"/>
              <a:ext cx="701675" cy="344805"/>
            </a:xfrm>
            <a:custGeom>
              <a:avLst/>
              <a:gdLst/>
              <a:ahLst/>
              <a:cxnLst/>
              <a:rect l="l" t="t" r="r" b="b"/>
              <a:pathLst>
                <a:path w="701675" h="344804">
                  <a:moveTo>
                    <a:pt x="701446" y="0"/>
                  </a:moveTo>
                  <a:lnTo>
                    <a:pt x="0" y="0"/>
                  </a:lnTo>
                  <a:lnTo>
                    <a:pt x="0" y="344385"/>
                  </a:lnTo>
                  <a:lnTo>
                    <a:pt x="701446" y="344385"/>
                  </a:lnTo>
                  <a:lnTo>
                    <a:pt x="701446" y="0"/>
                  </a:lnTo>
                  <a:close/>
                </a:path>
              </a:pathLst>
            </a:custGeom>
            <a:solidFill>
              <a:srgbClr val="CECFD1"/>
            </a:solidFill>
          </p:spPr>
          <p:txBody>
            <a:bodyPr wrap="square" lIns="0" tIns="0" rIns="0" bIns="0" rtlCol="0"/>
            <a:lstStyle/>
            <a:p>
              <a:endParaRPr/>
            </a:p>
          </p:txBody>
        </p:sp>
        <p:sp>
          <p:nvSpPr>
            <p:cNvPr id="178" name="object 7">
              <a:extLst>
                <a:ext uri="{FF2B5EF4-FFF2-40B4-BE49-F238E27FC236}">
                  <a16:creationId xmlns:a16="http://schemas.microsoft.com/office/drawing/2014/main" id="{2E9FCF66-32B9-D247-97F2-BC598E6DCC1F}"/>
                </a:ext>
              </a:extLst>
            </p:cNvPr>
            <p:cNvSpPr/>
            <p:nvPr/>
          </p:nvSpPr>
          <p:spPr>
            <a:xfrm>
              <a:off x="3469144" y="5655094"/>
              <a:ext cx="330200" cy="8255"/>
            </a:xfrm>
            <a:custGeom>
              <a:avLst/>
              <a:gdLst/>
              <a:ahLst/>
              <a:cxnLst/>
              <a:rect l="l" t="t" r="r" b="b"/>
              <a:pathLst>
                <a:path w="330200" h="8254">
                  <a:moveTo>
                    <a:pt x="330034" y="0"/>
                  </a:moveTo>
                  <a:lnTo>
                    <a:pt x="0" y="0"/>
                  </a:lnTo>
                  <a:lnTo>
                    <a:pt x="0" y="8254"/>
                  </a:lnTo>
                  <a:lnTo>
                    <a:pt x="330034" y="8254"/>
                  </a:lnTo>
                  <a:lnTo>
                    <a:pt x="330034" y="0"/>
                  </a:lnTo>
                  <a:close/>
                </a:path>
              </a:pathLst>
            </a:custGeom>
            <a:solidFill>
              <a:srgbClr val="6D6E71"/>
            </a:solidFill>
          </p:spPr>
          <p:txBody>
            <a:bodyPr wrap="square" lIns="0" tIns="0" rIns="0" bIns="0" rtlCol="0"/>
            <a:lstStyle/>
            <a:p>
              <a:endParaRPr/>
            </a:p>
          </p:txBody>
        </p:sp>
        <p:sp>
          <p:nvSpPr>
            <p:cNvPr id="179" name="object 8">
              <a:extLst>
                <a:ext uri="{FF2B5EF4-FFF2-40B4-BE49-F238E27FC236}">
                  <a16:creationId xmlns:a16="http://schemas.microsoft.com/office/drawing/2014/main" id="{05E109CA-E8DE-4E46-B06C-B66C65989B94}"/>
                </a:ext>
              </a:extLst>
            </p:cNvPr>
            <p:cNvSpPr/>
            <p:nvPr/>
          </p:nvSpPr>
          <p:spPr>
            <a:xfrm>
              <a:off x="3469144" y="5655094"/>
              <a:ext cx="330200" cy="8255"/>
            </a:xfrm>
            <a:custGeom>
              <a:avLst/>
              <a:gdLst/>
              <a:ahLst/>
              <a:cxnLst/>
              <a:rect l="l" t="t" r="r" b="b"/>
              <a:pathLst>
                <a:path w="330200" h="8254">
                  <a:moveTo>
                    <a:pt x="0" y="0"/>
                  </a:moveTo>
                  <a:lnTo>
                    <a:pt x="330034" y="0"/>
                  </a:lnTo>
                  <a:lnTo>
                    <a:pt x="330034" y="8242"/>
                  </a:lnTo>
                  <a:lnTo>
                    <a:pt x="0" y="8242"/>
                  </a:lnTo>
                  <a:lnTo>
                    <a:pt x="0" y="0"/>
                  </a:lnTo>
                  <a:close/>
                </a:path>
              </a:pathLst>
            </a:custGeom>
            <a:ln w="4686">
              <a:solidFill>
                <a:srgbClr val="6D6E71"/>
              </a:solidFill>
            </a:ln>
          </p:spPr>
          <p:txBody>
            <a:bodyPr wrap="square" lIns="0" tIns="0" rIns="0" bIns="0" rtlCol="0"/>
            <a:lstStyle/>
            <a:p>
              <a:endParaRPr/>
            </a:p>
          </p:txBody>
        </p:sp>
        <p:sp>
          <p:nvSpPr>
            <p:cNvPr id="180" name="object 9">
              <a:extLst>
                <a:ext uri="{FF2B5EF4-FFF2-40B4-BE49-F238E27FC236}">
                  <a16:creationId xmlns:a16="http://schemas.microsoft.com/office/drawing/2014/main" id="{137CC1E6-A765-254C-BEC1-73D1CE0CF9BC}"/>
                </a:ext>
              </a:extLst>
            </p:cNvPr>
            <p:cNvSpPr/>
            <p:nvPr/>
          </p:nvSpPr>
          <p:spPr>
            <a:xfrm>
              <a:off x="3468662" y="5720714"/>
              <a:ext cx="330200" cy="8255"/>
            </a:xfrm>
            <a:custGeom>
              <a:avLst/>
              <a:gdLst/>
              <a:ahLst/>
              <a:cxnLst/>
              <a:rect l="l" t="t" r="r" b="b"/>
              <a:pathLst>
                <a:path w="330200" h="8254">
                  <a:moveTo>
                    <a:pt x="330047" y="0"/>
                  </a:moveTo>
                  <a:lnTo>
                    <a:pt x="0" y="0"/>
                  </a:lnTo>
                  <a:lnTo>
                    <a:pt x="0" y="8255"/>
                  </a:lnTo>
                  <a:lnTo>
                    <a:pt x="330047" y="8255"/>
                  </a:lnTo>
                  <a:lnTo>
                    <a:pt x="330047" y="0"/>
                  </a:lnTo>
                  <a:close/>
                </a:path>
              </a:pathLst>
            </a:custGeom>
            <a:solidFill>
              <a:srgbClr val="6D6E71"/>
            </a:solidFill>
          </p:spPr>
          <p:txBody>
            <a:bodyPr wrap="square" lIns="0" tIns="0" rIns="0" bIns="0" rtlCol="0"/>
            <a:lstStyle/>
            <a:p>
              <a:endParaRPr/>
            </a:p>
          </p:txBody>
        </p:sp>
        <p:sp>
          <p:nvSpPr>
            <p:cNvPr id="181" name="object 10">
              <a:extLst>
                <a:ext uri="{FF2B5EF4-FFF2-40B4-BE49-F238E27FC236}">
                  <a16:creationId xmlns:a16="http://schemas.microsoft.com/office/drawing/2014/main" id="{26EB4ADA-F561-CF40-A76E-4D18D3B432D4}"/>
                </a:ext>
              </a:extLst>
            </p:cNvPr>
            <p:cNvSpPr/>
            <p:nvPr/>
          </p:nvSpPr>
          <p:spPr>
            <a:xfrm>
              <a:off x="3468649" y="5720727"/>
              <a:ext cx="330200" cy="8255"/>
            </a:xfrm>
            <a:custGeom>
              <a:avLst/>
              <a:gdLst/>
              <a:ahLst/>
              <a:cxnLst/>
              <a:rect l="l" t="t" r="r" b="b"/>
              <a:pathLst>
                <a:path w="330200" h="8254">
                  <a:moveTo>
                    <a:pt x="330047" y="8242"/>
                  </a:moveTo>
                  <a:lnTo>
                    <a:pt x="0" y="8242"/>
                  </a:lnTo>
                  <a:lnTo>
                    <a:pt x="0" y="0"/>
                  </a:lnTo>
                  <a:lnTo>
                    <a:pt x="330047" y="0"/>
                  </a:lnTo>
                  <a:lnTo>
                    <a:pt x="330047" y="8242"/>
                  </a:lnTo>
                  <a:close/>
                </a:path>
              </a:pathLst>
            </a:custGeom>
            <a:ln w="3175">
              <a:solidFill>
                <a:srgbClr val="6D6E71"/>
              </a:solidFill>
            </a:ln>
          </p:spPr>
          <p:txBody>
            <a:bodyPr wrap="square" lIns="0" tIns="0" rIns="0" bIns="0" rtlCol="0"/>
            <a:lstStyle/>
            <a:p>
              <a:endParaRPr/>
            </a:p>
          </p:txBody>
        </p:sp>
        <p:sp>
          <p:nvSpPr>
            <p:cNvPr id="182" name="object 11">
              <a:extLst>
                <a:ext uri="{FF2B5EF4-FFF2-40B4-BE49-F238E27FC236}">
                  <a16:creationId xmlns:a16="http://schemas.microsoft.com/office/drawing/2014/main" id="{E9F13D37-4400-6A4F-82F0-B66B6256C581}"/>
                </a:ext>
              </a:extLst>
            </p:cNvPr>
            <p:cNvSpPr/>
            <p:nvPr/>
          </p:nvSpPr>
          <p:spPr>
            <a:xfrm>
              <a:off x="3468662" y="5786335"/>
              <a:ext cx="330200" cy="8255"/>
            </a:xfrm>
            <a:custGeom>
              <a:avLst/>
              <a:gdLst/>
              <a:ahLst/>
              <a:cxnLst/>
              <a:rect l="l" t="t" r="r" b="b"/>
              <a:pathLst>
                <a:path w="330200" h="8254">
                  <a:moveTo>
                    <a:pt x="330047" y="0"/>
                  </a:moveTo>
                  <a:lnTo>
                    <a:pt x="0" y="0"/>
                  </a:lnTo>
                  <a:lnTo>
                    <a:pt x="0" y="8242"/>
                  </a:lnTo>
                  <a:lnTo>
                    <a:pt x="330047" y="8242"/>
                  </a:lnTo>
                  <a:lnTo>
                    <a:pt x="330047" y="0"/>
                  </a:lnTo>
                  <a:close/>
                </a:path>
              </a:pathLst>
            </a:custGeom>
            <a:solidFill>
              <a:srgbClr val="6D6E71"/>
            </a:solidFill>
          </p:spPr>
          <p:txBody>
            <a:bodyPr wrap="square" lIns="0" tIns="0" rIns="0" bIns="0" rtlCol="0"/>
            <a:lstStyle/>
            <a:p>
              <a:endParaRPr/>
            </a:p>
          </p:txBody>
        </p:sp>
        <p:sp>
          <p:nvSpPr>
            <p:cNvPr id="183" name="object 12">
              <a:extLst>
                <a:ext uri="{FF2B5EF4-FFF2-40B4-BE49-F238E27FC236}">
                  <a16:creationId xmlns:a16="http://schemas.microsoft.com/office/drawing/2014/main" id="{123F6CAE-D8BF-754C-B231-E42D29E05A28}"/>
                </a:ext>
              </a:extLst>
            </p:cNvPr>
            <p:cNvSpPr/>
            <p:nvPr/>
          </p:nvSpPr>
          <p:spPr>
            <a:xfrm>
              <a:off x="3468649" y="5786348"/>
              <a:ext cx="330200" cy="8255"/>
            </a:xfrm>
            <a:custGeom>
              <a:avLst/>
              <a:gdLst/>
              <a:ahLst/>
              <a:cxnLst/>
              <a:rect l="l" t="t" r="r" b="b"/>
              <a:pathLst>
                <a:path w="330200" h="8254">
                  <a:moveTo>
                    <a:pt x="330047" y="8229"/>
                  </a:moveTo>
                  <a:lnTo>
                    <a:pt x="0" y="8229"/>
                  </a:lnTo>
                  <a:lnTo>
                    <a:pt x="0" y="0"/>
                  </a:lnTo>
                  <a:lnTo>
                    <a:pt x="330047" y="0"/>
                  </a:lnTo>
                  <a:lnTo>
                    <a:pt x="330047" y="8229"/>
                  </a:lnTo>
                  <a:close/>
                </a:path>
              </a:pathLst>
            </a:custGeom>
            <a:ln w="3175">
              <a:solidFill>
                <a:srgbClr val="6D6E71"/>
              </a:solidFill>
            </a:ln>
          </p:spPr>
          <p:txBody>
            <a:bodyPr wrap="square" lIns="0" tIns="0" rIns="0" bIns="0" rtlCol="0"/>
            <a:lstStyle/>
            <a:p>
              <a:endParaRPr/>
            </a:p>
          </p:txBody>
        </p:sp>
        <p:sp>
          <p:nvSpPr>
            <p:cNvPr id="184" name="object 13">
              <a:extLst>
                <a:ext uri="{FF2B5EF4-FFF2-40B4-BE49-F238E27FC236}">
                  <a16:creationId xmlns:a16="http://schemas.microsoft.com/office/drawing/2014/main" id="{0EB648A3-C106-5A40-9D94-3F428CB4539A}"/>
                </a:ext>
              </a:extLst>
            </p:cNvPr>
            <p:cNvSpPr/>
            <p:nvPr/>
          </p:nvSpPr>
          <p:spPr>
            <a:xfrm>
              <a:off x="3468662" y="5851944"/>
              <a:ext cx="330200" cy="8255"/>
            </a:xfrm>
            <a:custGeom>
              <a:avLst/>
              <a:gdLst/>
              <a:ahLst/>
              <a:cxnLst/>
              <a:rect l="l" t="t" r="r" b="b"/>
              <a:pathLst>
                <a:path w="330200" h="8254">
                  <a:moveTo>
                    <a:pt x="330047" y="0"/>
                  </a:moveTo>
                  <a:lnTo>
                    <a:pt x="0" y="0"/>
                  </a:lnTo>
                  <a:lnTo>
                    <a:pt x="0" y="8254"/>
                  </a:lnTo>
                  <a:lnTo>
                    <a:pt x="330047" y="8254"/>
                  </a:lnTo>
                  <a:lnTo>
                    <a:pt x="330047" y="0"/>
                  </a:lnTo>
                  <a:close/>
                </a:path>
              </a:pathLst>
            </a:custGeom>
            <a:solidFill>
              <a:srgbClr val="6D6E71"/>
            </a:solidFill>
          </p:spPr>
          <p:txBody>
            <a:bodyPr wrap="square" lIns="0" tIns="0" rIns="0" bIns="0" rtlCol="0"/>
            <a:lstStyle/>
            <a:p>
              <a:endParaRPr/>
            </a:p>
          </p:txBody>
        </p:sp>
        <p:sp>
          <p:nvSpPr>
            <p:cNvPr id="185" name="object 14">
              <a:extLst>
                <a:ext uri="{FF2B5EF4-FFF2-40B4-BE49-F238E27FC236}">
                  <a16:creationId xmlns:a16="http://schemas.microsoft.com/office/drawing/2014/main" id="{7F5CBA80-9B29-C044-8261-C92D1AFD5095}"/>
                </a:ext>
              </a:extLst>
            </p:cNvPr>
            <p:cNvSpPr/>
            <p:nvPr/>
          </p:nvSpPr>
          <p:spPr>
            <a:xfrm>
              <a:off x="3468649" y="5851956"/>
              <a:ext cx="330200" cy="8255"/>
            </a:xfrm>
            <a:custGeom>
              <a:avLst/>
              <a:gdLst/>
              <a:ahLst/>
              <a:cxnLst/>
              <a:rect l="l" t="t" r="r" b="b"/>
              <a:pathLst>
                <a:path w="330200" h="8254">
                  <a:moveTo>
                    <a:pt x="330047" y="8242"/>
                  </a:moveTo>
                  <a:lnTo>
                    <a:pt x="0" y="8242"/>
                  </a:lnTo>
                  <a:lnTo>
                    <a:pt x="0" y="0"/>
                  </a:lnTo>
                  <a:lnTo>
                    <a:pt x="330047" y="0"/>
                  </a:lnTo>
                  <a:lnTo>
                    <a:pt x="330047" y="8242"/>
                  </a:lnTo>
                  <a:close/>
                </a:path>
              </a:pathLst>
            </a:custGeom>
            <a:ln w="3175">
              <a:solidFill>
                <a:srgbClr val="6D6E71"/>
              </a:solidFill>
            </a:ln>
          </p:spPr>
          <p:txBody>
            <a:bodyPr wrap="square" lIns="0" tIns="0" rIns="0" bIns="0" rtlCol="0"/>
            <a:lstStyle/>
            <a:p>
              <a:endParaRPr/>
            </a:p>
          </p:txBody>
        </p:sp>
        <p:sp>
          <p:nvSpPr>
            <p:cNvPr id="186" name="object 15">
              <a:extLst>
                <a:ext uri="{FF2B5EF4-FFF2-40B4-BE49-F238E27FC236}">
                  <a16:creationId xmlns:a16="http://schemas.microsoft.com/office/drawing/2014/main" id="{C97A056B-2453-FE4B-AB95-18997F39F18F}"/>
                </a:ext>
              </a:extLst>
            </p:cNvPr>
            <p:cNvSpPr/>
            <p:nvPr/>
          </p:nvSpPr>
          <p:spPr>
            <a:xfrm>
              <a:off x="3468662" y="5917564"/>
              <a:ext cx="330200" cy="8255"/>
            </a:xfrm>
            <a:custGeom>
              <a:avLst/>
              <a:gdLst/>
              <a:ahLst/>
              <a:cxnLst/>
              <a:rect l="l" t="t" r="r" b="b"/>
              <a:pathLst>
                <a:path w="330200" h="8254">
                  <a:moveTo>
                    <a:pt x="330047" y="0"/>
                  </a:moveTo>
                  <a:lnTo>
                    <a:pt x="0" y="0"/>
                  </a:lnTo>
                  <a:lnTo>
                    <a:pt x="0" y="8255"/>
                  </a:lnTo>
                  <a:lnTo>
                    <a:pt x="330047" y="8255"/>
                  </a:lnTo>
                  <a:lnTo>
                    <a:pt x="330047" y="0"/>
                  </a:lnTo>
                  <a:close/>
                </a:path>
              </a:pathLst>
            </a:custGeom>
            <a:solidFill>
              <a:srgbClr val="6D6E71"/>
            </a:solidFill>
          </p:spPr>
          <p:txBody>
            <a:bodyPr wrap="square" lIns="0" tIns="0" rIns="0" bIns="0" rtlCol="0"/>
            <a:lstStyle/>
            <a:p>
              <a:endParaRPr/>
            </a:p>
          </p:txBody>
        </p:sp>
        <p:sp>
          <p:nvSpPr>
            <p:cNvPr id="187" name="object 16">
              <a:extLst>
                <a:ext uri="{FF2B5EF4-FFF2-40B4-BE49-F238E27FC236}">
                  <a16:creationId xmlns:a16="http://schemas.microsoft.com/office/drawing/2014/main" id="{A882DA2D-DD4E-294F-9E24-9E4E10E67B0D}"/>
                </a:ext>
              </a:extLst>
            </p:cNvPr>
            <p:cNvSpPr/>
            <p:nvPr/>
          </p:nvSpPr>
          <p:spPr>
            <a:xfrm>
              <a:off x="3468649" y="5917577"/>
              <a:ext cx="330200" cy="8255"/>
            </a:xfrm>
            <a:custGeom>
              <a:avLst/>
              <a:gdLst/>
              <a:ahLst/>
              <a:cxnLst/>
              <a:rect l="l" t="t" r="r" b="b"/>
              <a:pathLst>
                <a:path w="330200" h="8254">
                  <a:moveTo>
                    <a:pt x="330047" y="8242"/>
                  </a:moveTo>
                  <a:lnTo>
                    <a:pt x="0" y="8242"/>
                  </a:lnTo>
                  <a:lnTo>
                    <a:pt x="0" y="0"/>
                  </a:lnTo>
                  <a:lnTo>
                    <a:pt x="330047" y="0"/>
                  </a:lnTo>
                  <a:lnTo>
                    <a:pt x="330047" y="8242"/>
                  </a:lnTo>
                  <a:close/>
                </a:path>
              </a:pathLst>
            </a:custGeom>
            <a:ln w="3175">
              <a:solidFill>
                <a:srgbClr val="6D6E71"/>
              </a:solidFill>
            </a:ln>
          </p:spPr>
          <p:txBody>
            <a:bodyPr wrap="square" lIns="0" tIns="0" rIns="0" bIns="0" rtlCol="0"/>
            <a:lstStyle/>
            <a:p>
              <a:endParaRPr/>
            </a:p>
          </p:txBody>
        </p:sp>
        <p:sp>
          <p:nvSpPr>
            <p:cNvPr id="188" name="object 17">
              <a:extLst>
                <a:ext uri="{FF2B5EF4-FFF2-40B4-BE49-F238E27FC236}">
                  <a16:creationId xmlns:a16="http://schemas.microsoft.com/office/drawing/2014/main" id="{82928170-4092-4440-88CD-E1D88D8AB2CB}"/>
                </a:ext>
              </a:extLst>
            </p:cNvPr>
            <p:cNvSpPr/>
            <p:nvPr/>
          </p:nvSpPr>
          <p:spPr>
            <a:xfrm>
              <a:off x="3469144" y="5983185"/>
              <a:ext cx="330200" cy="8255"/>
            </a:xfrm>
            <a:custGeom>
              <a:avLst/>
              <a:gdLst/>
              <a:ahLst/>
              <a:cxnLst/>
              <a:rect l="l" t="t" r="r" b="b"/>
              <a:pathLst>
                <a:path w="330200" h="8254">
                  <a:moveTo>
                    <a:pt x="330034" y="0"/>
                  </a:moveTo>
                  <a:lnTo>
                    <a:pt x="0" y="0"/>
                  </a:lnTo>
                  <a:lnTo>
                    <a:pt x="0" y="8242"/>
                  </a:lnTo>
                  <a:lnTo>
                    <a:pt x="330034" y="8242"/>
                  </a:lnTo>
                  <a:lnTo>
                    <a:pt x="330034" y="0"/>
                  </a:lnTo>
                  <a:close/>
                </a:path>
              </a:pathLst>
            </a:custGeom>
            <a:solidFill>
              <a:srgbClr val="6D6E71"/>
            </a:solidFill>
          </p:spPr>
          <p:txBody>
            <a:bodyPr wrap="square" lIns="0" tIns="0" rIns="0" bIns="0" rtlCol="0"/>
            <a:lstStyle/>
            <a:p>
              <a:endParaRPr/>
            </a:p>
          </p:txBody>
        </p:sp>
        <p:sp>
          <p:nvSpPr>
            <p:cNvPr id="189" name="object 18">
              <a:extLst>
                <a:ext uri="{FF2B5EF4-FFF2-40B4-BE49-F238E27FC236}">
                  <a16:creationId xmlns:a16="http://schemas.microsoft.com/office/drawing/2014/main" id="{4475BE66-2613-C443-AD4B-FEDFFF553568}"/>
                </a:ext>
              </a:extLst>
            </p:cNvPr>
            <p:cNvSpPr/>
            <p:nvPr/>
          </p:nvSpPr>
          <p:spPr>
            <a:xfrm>
              <a:off x="3469144" y="5983185"/>
              <a:ext cx="330200" cy="8255"/>
            </a:xfrm>
            <a:custGeom>
              <a:avLst/>
              <a:gdLst/>
              <a:ahLst/>
              <a:cxnLst/>
              <a:rect l="l" t="t" r="r" b="b"/>
              <a:pathLst>
                <a:path w="330200" h="8254">
                  <a:moveTo>
                    <a:pt x="0" y="0"/>
                  </a:moveTo>
                  <a:lnTo>
                    <a:pt x="330034" y="0"/>
                  </a:lnTo>
                  <a:lnTo>
                    <a:pt x="330034" y="8242"/>
                  </a:lnTo>
                  <a:lnTo>
                    <a:pt x="0" y="8242"/>
                  </a:lnTo>
                  <a:lnTo>
                    <a:pt x="0" y="0"/>
                  </a:lnTo>
                  <a:close/>
                </a:path>
              </a:pathLst>
            </a:custGeom>
            <a:ln w="4686">
              <a:solidFill>
                <a:srgbClr val="6D6E71"/>
              </a:solidFill>
            </a:ln>
          </p:spPr>
          <p:txBody>
            <a:bodyPr wrap="square" lIns="0" tIns="0" rIns="0" bIns="0" rtlCol="0"/>
            <a:lstStyle/>
            <a:p>
              <a:endParaRPr/>
            </a:p>
          </p:txBody>
        </p:sp>
        <p:sp>
          <p:nvSpPr>
            <p:cNvPr id="190" name="object 19">
              <a:extLst>
                <a:ext uri="{FF2B5EF4-FFF2-40B4-BE49-F238E27FC236}">
                  <a16:creationId xmlns:a16="http://schemas.microsoft.com/office/drawing/2014/main" id="{610421C6-7421-5F45-8FA5-C94EC47B8589}"/>
                </a:ext>
              </a:extLst>
            </p:cNvPr>
            <p:cNvSpPr/>
            <p:nvPr/>
          </p:nvSpPr>
          <p:spPr>
            <a:xfrm>
              <a:off x="3823157" y="5655094"/>
              <a:ext cx="330200" cy="8255"/>
            </a:xfrm>
            <a:custGeom>
              <a:avLst/>
              <a:gdLst/>
              <a:ahLst/>
              <a:cxnLst/>
              <a:rect l="l" t="t" r="r" b="b"/>
              <a:pathLst>
                <a:path w="330200" h="8254">
                  <a:moveTo>
                    <a:pt x="330047" y="0"/>
                  </a:moveTo>
                  <a:lnTo>
                    <a:pt x="0" y="0"/>
                  </a:lnTo>
                  <a:lnTo>
                    <a:pt x="0" y="8254"/>
                  </a:lnTo>
                  <a:lnTo>
                    <a:pt x="330047" y="8254"/>
                  </a:lnTo>
                  <a:lnTo>
                    <a:pt x="330047" y="0"/>
                  </a:lnTo>
                  <a:close/>
                </a:path>
              </a:pathLst>
            </a:custGeom>
            <a:solidFill>
              <a:srgbClr val="6D6E71"/>
            </a:solidFill>
          </p:spPr>
          <p:txBody>
            <a:bodyPr wrap="square" lIns="0" tIns="0" rIns="0" bIns="0" rtlCol="0"/>
            <a:lstStyle/>
            <a:p>
              <a:endParaRPr/>
            </a:p>
          </p:txBody>
        </p:sp>
        <p:sp>
          <p:nvSpPr>
            <p:cNvPr id="191" name="object 20">
              <a:extLst>
                <a:ext uri="{FF2B5EF4-FFF2-40B4-BE49-F238E27FC236}">
                  <a16:creationId xmlns:a16="http://schemas.microsoft.com/office/drawing/2014/main" id="{FC17EFE6-6C0D-3346-9754-830C42F0BDD7}"/>
                </a:ext>
              </a:extLst>
            </p:cNvPr>
            <p:cNvSpPr/>
            <p:nvPr/>
          </p:nvSpPr>
          <p:spPr>
            <a:xfrm>
              <a:off x="3823157" y="5655094"/>
              <a:ext cx="330200" cy="8255"/>
            </a:xfrm>
            <a:custGeom>
              <a:avLst/>
              <a:gdLst/>
              <a:ahLst/>
              <a:cxnLst/>
              <a:rect l="l" t="t" r="r" b="b"/>
              <a:pathLst>
                <a:path w="330200" h="8254">
                  <a:moveTo>
                    <a:pt x="0" y="0"/>
                  </a:moveTo>
                  <a:lnTo>
                    <a:pt x="330047" y="0"/>
                  </a:lnTo>
                  <a:lnTo>
                    <a:pt x="330047" y="8242"/>
                  </a:lnTo>
                  <a:lnTo>
                    <a:pt x="0" y="8242"/>
                  </a:lnTo>
                  <a:lnTo>
                    <a:pt x="0" y="0"/>
                  </a:lnTo>
                  <a:close/>
                </a:path>
              </a:pathLst>
            </a:custGeom>
            <a:ln w="4686">
              <a:solidFill>
                <a:srgbClr val="6D6E71"/>
              </a:solidFill>
            </a:ln>
          </p:spPr>
          <p:txBody>
            <a:bodyPr wrap="square" lIns="0" tIns="0" rIns="0" bIns="0" rtlCol="0"/>
            <a:lstStyle/>
            <a:p>
              <a:endParaRPr/>
            </a:p>
          </p:txBody>
        </p:sp>
        <p:sp>
          <p:nvSpPr>
            <p:cNvPr id="192" name="object 21">
              <a:extLst>
                <a:ext uri="{FF2B5EF4-FFF2-40B4-BE49-F238E27FC236}">
                  <a16:creationId xmlns:a16="http://schemas.microsoft.com/office/drawing/2014/main" id="{8DD36294-7783-F940-8ED0-6AA969B8231A}"/>
                </a:ext>
              </a:extLst>
            </p:cNvPr>
            <p:cNvSpPr/>
            <p:nvPr/>
          </p:nvSpPr>
          <p:spPr>
            <a:xfrm>
              <a:off x="3822674" y="5720714"/>
              <a:ext cx="330200" cy="8255"/>
            </a:xfrm>
            <a:custGeom>
              <a:avLst/>
              <a:gdLst/>
              <a:ahLst/>
              <a:cxnLst/>
              <a:rect l="l" t="t" r="r" b="b"/>
              <a:pathLst>
                <a:path w="330200" h="8254">
                  <a:moveTo>
                    <a:pt x="330047" y="0"/>
                  </a:moveTo>
                  <a:lnTo>
                    <a:pt x="0" y="0"/>
                  </a:lnTo>
                  <a:lnTo>
                    <a:pt x="0" y="8255"/>
                  </a:lnTo>
                  <a:lnTo>
                    <a:pt x="330047" y="8255"/>
                  </a:lnTo>
                  <a:lnTo>
                    <a:pt x="330047" y="0"/>
                  </a:lnTo>
                  <a:close/>
                </a:path>
              </a:pathLst>
            </a:custGeom>
            <a:solidFill>
              <a:srgbClr val="6D6E71"/>
            </a:solidFill>
          </p:spPr>
          <p:txBody>
            <a:bodyPr wrap="square" lIns="0" tIns="0" rIns="0" bIns="0" rtlCol="0"/>
            <a:lstStyle/>
            <a:p>
              <a:endParaRPr/>
            </a:p>
          </p:txBody>
        </p:sp>
        <p:sp>
          <p:nvSpPr>
            <p:cNvPr id="193" name="object 22">
              <a:extLst>
                <a:ext uri="{FF2B5EF4-FFF2-40B4-BE49-F238E27FC236}">
                  <a16:creationId xmlns:a16="http://schemas.microsoft.com/office/drawing/2014/main" id="{99D926C5-78BB-8D40-B922-4205E2770F5C}"/>
                </a:ext>
              </a:extLst>
            </p:cNvPr>
            <p:cNvSpPr/>
            <p:nvPr/>
          </p:nvSpPr>
          <p:spPr>
            <a:xfrm>
              <a:off x="3822674" y="5720727"/>
              <a:ext cx="330200" cy="8255"/>
            </a:xfrm>
            <a:custGeom>
              <a:avLst/>
              <a:gdLst/>
              <a:ahLst/>
              <a:cxnLst/>
              <a:rect l="l" t="t" r="r" b="b"/>
              <a:pathLst>
                <a:path w="330200" h="8254">
                  <a:moveTo>
                    <a:pt x="330047" y="8242"/>
                  </a:moveTo>
                  <a:lnTo>
                    <a:pt x="0" y="8242"/>
                  </a:lnTo>
                  <a:lnTo>
                    <a:pt x="0" y="0"/>
                  </a:lnTo>
                  <a:lnTo>
                    <a:pt x="330047" y="0"/>
                  </a:lnTo>
                  <a:lnTo>
                    <a:pt x="330047" y="8242"/>
                  </a:lnTo>
                  <a:close/>
                </a:path>
              </a:pathLst>
            </a:custGeom>
            <a:ln w="3175">
              <a:solidFill>
                <a:srgbClr val="6D6E71"/>
              </a:solidFill>
            </a:ln>
          </p:spPr>
          <p:txBody>
            <a:bodyPr wrap="square" lIns="0" tIns="0" rIns="0" bIns="0" rtlCol="0"/>
            <a:lstStyle/>
            <a:p>
              <a:endParaRPr/>
            </a:p>
          </p:txBody>
        </p:sp>
        <p:sp>
          <p:nvSpPr>
            <p:cNvPr id="194" name="object 23">
              <a:extLst>
                <a:ext uri="{FF2B5EF4-FFF2-40B4-BE49-F238E27FC236}">
                  <a16:creationId xmlns:a16="http://schemas.microsoft.com/office/drawing/2014/main" id="{5F0A688D-7E0A-E343-B407-96C120BF2B5A}"/>
                </a:ext>
              </a:extLst>
            </p:cNvPr>
            <p:cNvSpPr/>
            <p:nvPr/>
          </p:nvSpPr>
          <p:spPr>
            <a:xfrm>
              <a:off x="3822674" y="5786335"/>
              <a:ext cx="330200" cy="8255"/>
            </a:xfrm>
            <a:custGeom>
              <a:avLst/>
              <a:gdLst/>
              <a:ahLst/>
              <a:cxnLst/>
              <a:rect l="l" t="t" r="r" b="b"/>
              <a:pathLst>
                <a:path w="330200" h="8254">
                  <a:moveTo>
                    <a:pt x="330047" y="0"/>
                  </a:moveTo>
                  <a:lnTo>
                    <a:pt x="0" y="0"/>
                  </a:lnTo>
                  <a:lnTo>
                    <a:pt x="0" y="8242"/>
                  </a:lnTo>
                  <a:lnTo>
                    <a:pt x="330047" y="8242"/>
                  </a:lnTo>
                  <a:lnTo>
                    <a:pt x="330047" y="0"/>
                  </a:lnTo>
                  <a:close/>
                </a:path>
              </a:pathLst>
            </a:custGeom>
            <a:solidFill>
              <a:srgbClr val="6D6E71"/>
            </a:solidFill>
          </p:spPr>
          <p:txBody>
            <a:bodyPr wrap="square" lIns="0" tIns="0" rIns="0" bIns="0" rtlCol="0"/>
            <a:lstStyle/>
            <a:p>
              <a:endParaRPr/>
            </a:p>
          </p:txBody>
        </p:sp>
        <p:sp>
          <p:nvSpPr>
            <p:cNvPr id="195" name="object 24">
              <a:extLst>
                <a:ext uri="{FF2B5EF4-FFF2-40B4-BE49-F238E27FC236}">
                  <a16:creationId xmlns:a16="http://schemas.microsoft.com/office/drawing/2014/main" id="{7750A24C-9D5C-FB48-ACD9-E2BF398ACC60}"/>
                </a:ext>
              </a:extLst>
            </p:cNvPr>
            <p:cNvSpPr/>
            <p:nvPr/>
          </p:nvSpPr>
          <p:spPr>
            <a:xfrm>
              <a:off x="3822674" y="5786348"/>
              <a:ext cx="330200" cy="8255"/>
            </a:xfrm>
            <a:custGeom>
              <a:avLst/>
              <a:gdLst/>
              <a:ahLst/>
              <a:cxnLst/>
              <a:rect l="l" t="t" r="r" b="b"/>
              <a:pathLst>
                <a:path w="330200" h="8254">
                  <a:moveTo>
                    <a:pt x="330047" y="8229"/>
                  </a:moveTo>
                  <a:lnTo>
                    <a:pt x="0" y="8229"/>
                  </a:lnTo>
                  <a:lnTo>
                    <a:pt x="0" y="0"/>
                  </a:lnTo>
                  <a:lnTo>
                    <a:pt x="330047" y="0"/>
                  </a:lnTo>
                  <a:lnTo>
                    <a:pt x="330047" y="8229"/>
                  </a:lnTo>
                  <a:close/>
                </a:path>
              </a:pathLst>
            </a:custGeom>
            <a:ln w="3175">
              <a:solidFill>
                <a:srgbClr val="6D6E71"/>
              </a:solidFill>
            </a:ln>
          </p:spPr>
          <p:txBody>
            <a:bodyPr wrap="square" lIns="0" tIns="0" rIns="0" bIns="0" rtlCol="0"/>
            <a:lstStyle/>
            <a:p>
              <a:endParaRPr/>
            </a:p>
          </p:txBody>
        </p:sp>
        <p:sp>
          <p:nvSpPr>
            <p:cNvPr id="196" name="object 25">
              <a:extLst>
                <a:ext uri="{FF2B5EF4-FFF2-40B4-BE49-F238E27FC236}">
                  <a16:creationId xmlns:a16="http://schemas.microsoft.com/office/drawing/2014/main" id="{2CFD5A97-3D55-0648-B54E-D22C91CD751E}"/>
                </a:ext>
              </a:extLst>
            </p:cNvPr>
            <p:cNvSpPr/>
            <p:nvPr/>
          </p:nvSpPr>
          <p:spPr>
            <a:xfrm>
              <a:off x="3822674" y="5851944"/>
              <a:ext cx="330200" cy="8255"/>
            </a:xfrm>
            <a:custGeom>
              <a:avLst/>
              <a:gdLst/>
              <a:ahLst/>
              <a:cxnLst/>
              <a:rect l="l" t="t" r="r" b="b"/>
              <a:pathLst>
                <a:path w="330200" h="8254">
                  <a:moveTo>
                    <a:pt x="330047" y="0"/>
                  </a:moveTo>
                  <a:lnTo>
                    <a:pt x="0" y="0"/>
                  </a:lnTo>
                  <a:lnTo>
                    <a:pt x="0" y="8254"/>
                  </a:lnTo>
                  <a:lnTo>
                    <a:pt x="330047" y="8254"/>
                  </a:lnTo>
                  <a:lnTo>
                    <a:pt x="330047" y="0"/>
                  </a:lnTo>
                  <a:close/>
                </a:path>
              </a:pathLst>
            </a:custGeom>
            <a:solidFill>
              <a:srgbClr val="6D6E71"/>
            </a:solidFill>
          </p:spPr>
          <p:txBody>
            <a:bodyPr wrap="square" lIns="0" tIns="0" rIns="0" bIns="0" rtlCol="0"/>
            <a:lstStyle/>
            <a:p>
              <a:endParaRPr/>
            </a:p>
          </p:txBody>
        </p:sp>
        <p:sp>
          <p:nvSpPr>
            <p:cNvPr id="197" name="object 26">
              <a:extLst>
                <a:ext uri="{FF2B5EF4-FFF2-40B4-BE49-F238E27FC236}">
                  <a16:creationId xmlns:a16="http://schemas.microsoft.com/office/drawing/2014/main" id="{74080749-A6C2-8C42-89F7-43B817141A82}"/>
                </a:ext>
              </a:extLst>
            </p:cNvPr>
            <p:cNvSpPr/>
            <p:nvPr/>
          </p:nvSpPr>
          <p:spPr>
            <a:xfrm>
              <a:off x="3822674" y="5851956"/>
              <a:ext cx="330200" cy="8255"/>
            </a:xfrm>
            <a:custGeom>
              <a:avLst/>
              <a:gdLst/>
              <a:ahLst/>
              <a:cxnLst/>
              <a:rect l="l" t="t" r="r" b="b"/>
              <a:pathLst>
                <a:path w="330200" h="8254">
                  <a:moveTo>
                    <a:pt x="330047" y="8242"/>
                  </a:moveTo>
                  <a:lnTo>
                    <a:pt x="0" y="8242"/>
                  </a:lnTo>
                  <a:lnTo>
                    <a:pt x="0" y="0"/>
                  </a:lnTo>
                  <a:lnTo>
                    <a:pt x="330047" y="0"/>
                  </a:lnTo>
                  <a:lnTo>
                    <a:pt x="330047" y="8242"/>
                  </a:lnTo>
                  <a:close/>
                </a:path>
              </a:pathLst>
            </a:custGeom>
            <a:ln w="3175">
              <a:solidFill>
                <a:srgbClr val="6D6E71"/>
              </a:solidFill>
            </a:ln>
          </p:spPr>
          <p:txBody>
            <a:bodyPr wrap="square" lIns="0" tIns="0" rIns="0" bIns="0" rtlCol="0"/>
            <a:lstStyle/>
            <a:p>
              <a:endParaRPr/>
            </a:p>
          </p:txBody>
        </p:sp>
        <p:sp>
          <p:nvSpPr>
            <p:cNvPr id="198" name="object 27">
              <a:extLst>
                <a:ext uri="{FF2B5EF4-FFF2-40B4-BE49-F238E27FC236}">
                  <a16:creationId xmlns:a16="http://schemas.microsoft.com/office/drawing/2014/main" id="{E66FE50A-CF66-1049-B56E-256F1F8871A6}"/>
                </a:ext>
              </a:extLst>
            </p:cNvPr>
            <p:cNvSpPr/>
            <p:nvPr/>
          </p:nvSpPr>
          <p:spPr>
            <a:xfrm>
              <a:off x="3822674" y="5917564"/>
              <a:ext cx="330200" cy="8255"/>
            </a:xfrm>
            <a:custGeom>
              <a:avLst/>
              <a:gdLst/>
              <a:ahLst/>
              <a:cxnLst/>
              <a:rect l="l" t="t" r="r" b="b"/>
              <a:pathLst>
                <a:path w="330200" h="8254">
                  <a:moveTo>
                    <a:pt x="330047" y="0"/>
                  </a:moveTo>
                  <a:lnTo>
                    <a:pt x="0" y="0"/>
                  </a:lnTo>
                  <a:lnTo>
                    <a:pt x="0" y="8255"/>
                  </a:lnTo>
                  <a:lnTo>
                    <a:pt x="330047" y="8255"/>
                  </a:lnTo>
                  <a:lnTo>
                    <a:pt x="330047" y="0"/>
                  </a:lnTo>
                  <a:close/>
                </a:path>
              </a:pathLst>
            </a:custGeom>
            <a:solidFill>
              <a:srgbClr val="6D6E71"/>
            </a:solidFill>
          </p:spPr>
          <p:txBody>
            <a:bodyPr wrap="square" lIns="0" tIns="0" rIns="0" bIns="0" rtlCol="0"/>
            <a:lstStyle/>
            <a:p>
              <a:endParaRPr/>
            </a:p>
          </p:txBody>
        </p:sp>
        <p:sp>
          <p:nvSpPr>
            <p:cNvPr id="199" name="object 28">
              <a:extLst>
                <a:ext uri="{FF2B5EF4-FFF2-40B4-BE49-F238E27FC236}">
                  <a16:creationId xmlns:a16="http://schemas.microsoft.com/office/drawing/2014/main" id="{3E67D625-A6D2-1D4D-8E18-F927F3FFAE21}"/>
                </a:ext>
              </a:extLst>
            </p:cNvPr>
            <p:cNvSpPr/>
            <p:nvPr/>
          </p:nvSpPr>
          <p:spPr>
            <a:xfrm>
              <a:off x="3822674" y="5917577"/>
              <a:ext cx="330200" cy="8255"/>
            </a:xfrm>
            <a:custGeom>
              <a:avLst/>
              <a:gdLst/>
              <a:ahLst/>
              <a:cxnLst/>
              <a:rect l="l" t="t" r="r" b="b"/>
              <a:pathLst>
                <a:path w="330200" h="8254">
                  <a:moveTo>
                    <a:pt x="330047" y="8242"/>
                  </a:moveTo>
                  <a:lnTo>
                    <a:pt x="0" y="8242"/>
                  </a:lnTo>
                  <a:lnTo>
                    <a:pt x="0" y="0"/>
                  </a:lnTo>
                  <a:lnTo>
                    <a:pt x="330047" y="0"/>
                  </a:lnTo>
                  <a:lnTo>
                    <a:pt x="330047" y="8242"/>
                  </a:lnTo>
                  <a:close/>
                </a:path>
              </a:pathLst>
            </a:custGeom>
            <a:ln w="3175">
              <a:solidFill>
                <a:srgbClr val="6D6E71"/>
              </a:solidFill>
            </a:ln>
          </p:spPr>
          <p:txBody>
            <a:bodyPr wrap="square" lIns="0" tIns="0" rIns="0" bIns="0" rtlCol="0"/>
            <a:lstStyle/>
            <a:p>
              <a:endParaRPr/>
            </a:p>
          </p:txBody>
        </p:sp>
        <p:sp>
          <p:nvSpPr>
            <p:cNvPr id="200" name="object 29">
              <a:extLst>
                <a:ext uri="{FF2B5EF4-FFF2-40B4-BE49-F238E27FC236}">
                  <a16:creationId xmlns:a16="http://schemas.microsoft.com/office/drawing/2014/main" id="{5F60E86B-0511-D742-B4A7-83E68F0EE431}"/>
                </a:ext>
              </a:extLst>
            </p:cNvPr>
            <p:cNvSpPr/>
            <p:nvPr/>
          </p:nvSpPr>
          <p:spPr>
            <a:xfrm>
              <a:off x="3823157" y="5983185"/>
              <a:ext cx="330200" cy="8255"/>
            </a:xfrm>
            <a:custGeom>
              <a:avLst/>
              <a:gdLst/>
              <a:ahLst/>
              <a:cxnLst/>
              <a:rect l="l" t="t" r="r" b="b"/>
              <a:pathLst>
                <a:path w="330200" h="8254">
                  <a:moveTo>
                    <a:pt x="330047" y="0"/>
                  </a:moveTo>
                  <a:lnTo>
                    <a:pt x="0" y="0"/>
                  </a:lnTo>
                  <a:lnTo>
                    <a:pt x="0" y="8242"/>
                  </a:lnTo>
                  <a:lnTo>
                    <a:pt x="330047" y="8242"/>
                  </a:lnTo>
                  <a:lnTo>
                    <a:pt x="330047" y="0"/>
                  </a:lnTo>
                  <a:close/>
                </a:path>
              </a:pathLst>
            </a:custGeom>
            <a:solidFill>
              <a:srgbClr val="6D6E71"/>
            </a:solidFill>
          </p:spPr>
          <p:txBody>
            <a:bodyPr wrap="square" lIns="0" tIns="0" rIns="0" bIns="0" rtlCol="0"/>
            <a:lstStyle/>
            <a:p>
              <a:endParaRPr/>
            </a:p>
          </p:txBody>
        </p:sp>
        <p:sp>
          <p:nvSpPr>
            <p:cNvPr id="201" name="object 30">
              <a:extLst>
                <a:ext uri="{FF2B5EF4-FFF2-40B4-BE49-F238E27FC236}">
                  <a16:creationId xmlns:a16="http://schemas.microsoft.com/office/drawing/2014/main" id="{873B81DD-65CF-4747-BA2A-081669034D28}"/>
                </a:ext>
              </a:extLst>
            </p:cNvPr>
            <p:cNvSpPr/>
            <p:nvPr/>
          </p:nvSpPr>
          <p:spPr>
            <a:xfrm>
              <a:off x="3823157" y="5983185"/>
              <a:ext cx="330200" cy="8255"/>
            </a:xfrm>
            <a:custGeom>
              <a:avLst/>
              <a:gdLst/>
              <a:ahLst/>
              <a:cxnLst/>
              <a:rect l="l" t="t" r="r" b="b"/>
              <a:pathLst>
                <a:path w="330200" h="8254">
                  <a:moveTo>
                    <a:pt x="0" y="0"/>
                  </a:moveTo>
                  <a:lnTo>
                    <a:pt x="330047" y="0"/>
                  </a:lnTo>
                  <a:lnTo>
                    <a:pt x="330047" y="8242"/>
                  </a:lnTo>
                  <a:lnTo>
                    <a:pt x="0" y="8242"/>
                  </a:lnTo>
                  <a:lnTo>
                    <a:pt x="0" y="0"/>
                  </a:lnTo>
                  <a:close/>
                </a:path>
              </a:pathLst>
            </a:custGeom>
            <a:ln w="4686">
              <a:solidFill>
                <a:srgbClr val="6D6E71"/>
              </a:solidFill>
            </a:ln>
          </p:spPr>
          <p:txBody>
            <a:bodyPr wrap="square" lIns="0" tIns="0" rIns="0" bIns="0" rtlCol="0"/>
            <a:lstStyle/>
            <a:p>
              <a:endParaRPr/>
            </a:p>
          </p:txBody>
        </p:sp>
        <p:sp>
          <p:nvSpPr>
            <p:cNvPr id="202" name="object 31">
              <a:extLst>
                <a:ext uri="{FF2B5EF4-FFF2-40B4-BE49-F238E27FC236}">
                  <a16:creationId xmlns:a16="http://schemas.microsoft.com/office/drawing/2014/main" id="{DB223D51-0D0E-814F-907B-D84085669F1F}"/>
                </a:ext>
              </a:extLst>
            </p:cNvPr>
            <p:cNvSpPr/>
            <p:nvPr/>
          </p:nvSpPr>
          <p:spPr>
            <a:xfrm>
              <a:off x="3461296" y="5655094"/>
              <a:ext cx="8255" cy="336550"/>
            </a:xfrm>
            <a:custGeom>
              <a:avLst/>
              <a:gdLst/>
              <a:ahLst/>
              <a:cxnLst/>
              <a:rect l="l" t="t" r="r" b="b"/>
              <a:pathLst>
                <a:path w="8254" h="336550">
                  <a:moveTo>
                    <a:pt x="7835" y="0"/>
                  </a:moveTo>
                  <a:lnTo>
                    <a:pt x="0" y="0"/>
                  </a:lnTo>
                  <a:lnTo>
                    <a:pt x="0" y="336334"/>
                  </a:lnTo>
                  <a:lnTo>
                    <a:pt x="7835" y="336334"/>
                  </a:lnTo>
                  <a:lnTo>
                    <a:pt x="7835" y="0"/>
                  </a:lnTo>
                  <a:close/>
                </a:path>
              </a:pathLst>
            </a:custGeom>
            <a:solidFill>
              <a:srgbClr val="6D6E71"/>
            </a:solidFill>
          </p:spPr>
          <p:txBody>
            <a:bodyPr wrap="square" lIns="0" tIns="0" rIns="0" bIns="0" rtlCol="0"/>
            <a:lstStyle/>
            <a:p>
              <a:endParaRPr/>
            </a:p>
          </p:txBody>
        </p:sp>
        <p:sp>
          <p:nvSpPr>
            <p:cNvPr id="203" name="object 32">
              <a:extLst>
                <a:ext uri="{FF2B5EF4-FFF2-40B4-BE49-F238E27FC236}">
                  <a16:creationId xmlns:a16="http://schemas.microsoft.com/office/drawing/2014/main" id="{9BB3A808-40CA-B64A-8588-186336F9A23A}"/>
                </a:ext>
              </a:extLst>
            </p:cNvPr>
            <p:cNvSpPr/>
            <p:nvPr/>
          </p:nvSpPr>
          <p:spPr>
            <a:xfrm>
              <a:off x="3461296" y="5655106"/>
              <a:ext cx="8255" cy="336550"/>
            </a:xfrm>
            <a:custGeom>
              <a:avLst/>
              <a:gdLst/>
              <a:ahLst/>
              <a:cxnLst/>
              <a:rect l="l" t="t" r="r" b="b"/>
              <a:pathLst>
                <a:path w="8254" h="336550">
                  <a:moveTo>
                    <a:pt x="0" y="336334"/>
                  </a:moveTo>
                  <a:lnTo>
                    <a:pt x="7848" y="336334"/>
                  </a:lnTo>
                  <a:lnTo>
                    <a:pt x="7848" y="0"/>
                  </a:lnTo>
                  <a:lnTo>
                    <a:pt x="0" y="0"/>
                  </a:lnTo>
                  <a:lnTo>
                    <a:pt x="0" y="336334"/>
                  </a:lnTo>
                  <a:close/>
                </a:path>
              </a:pathLst>
            </a:custGeom>
            <a:ln w="4686">
              <a:solidFill>
                <a:srgbClr val="6D6E71"/>
              </a:solidFill>
            </a:ln>
          </p:spPr>
          <p:txBody>
            <a:bodyPr wrap="square" lIns="0" tIns="0" rIns="0" bIns="0" rtlCol="0"/>
            <a:lstStyle/>
            <a:p>
              <a:endParaRPr/>
            </a:p>
          </p:txBody>
        </p:sp>
        <p:sp>
          <p:nvSpPr>
            <p:cNvPr id="204" name="object 33">
              <a:extLst>
                <a:ext uri="{FF2B5EF4-FFF2-40B4-BE49-F238E27FC236}">
                  <a16:creationId xmlns:a16="http://schemas.microsoft.com/office/drawing/2014/main" id="{FA766F9F-CAFA-F04A-BBCC-9B5AEAE256F3}"/>
                </a:ext>
              </a:extLst>
            </p:cNvPr>
            <p:cNvSpPr/>
            <p:nvPr/>
          </p:nvSpPr>
          <p:spPr>
            <a:xfrm>
              <a:off x="3799179" y="5655094"/>
              <a:ext cx="8255" cy="336550"/>
            </a:xfrm>
            <a:custGeom>
              <a:avLst/>
              <a:gdLst/>
              <a:ahLst/>
              <a:cxnLst/>
              <a:rect l="l" t="t" r="r" b="b"/>
              <a:pathLst>
                <a:path w="8254" h="336550">
                  <a:moveTo>
                    <a:pt x="7835" y="0"/>
                  </a:moveTo>
                  <a:lnTo>
                    <a:pt x="0" y="0"/>
                  </a:lnTo>
                  <a:lnTo>
                    <a:pt x="0" y="336334"/>
                  </a:lnTo>
                  <a:lnTo>
                    <a:pt x="7835" y="336334"/>
                  </a:lnTo>
                  <a:lnTo>
                    <a:pt x="7835" y="0"/>
                  </a:lnTo>
                  <a:close/>
                </a:path>
              </a:pathLst>
            </a:custGeom>
            <a:solidFill>
              <a:srgbClr val="6D6E71"/>
            </a:solidFill>
          </p:spPr>
          <p:txBody>
            <a:bodyPr wrap="square" lIns="0" tIns="0" rIns="0" bIns="0" rtlCol="0"/>
            <a:lstStyle/>
            <a:p>
              <a:endParaRPr/>
            </a:p>
          </p:txBody>
        </p:sp>
        <p:sp>
          <p:nvSpPr>
            <p:cNvPr id="205" name="object 34">
              <a:extLst>
                <a:ext uri="{FF2B5EF4-FFF2-40B4-BE49-F238E27FC236}">
                  <a16:creationId xmlns:a16="http://schemas.microsoft.com/office/drawing/2014/main" id="{FB92C211-F620-4541-81EC-42E2FF5197B0}"/>
                </a:ext>
              </a:extLst>
            </p:cNvPr>
            <p:cNvSpPr/>
            <p:nvPr/>
          </p:nvSpPr>
          <p:spPr>
            <a:xfrm>
              <a:off x="3799179" y="5655106"/>
              <a:ext cx="8255" cy="336550"/>
            </a:xfrm>
            <a:custGeom>
              <a:avLst/>
              <a:gdLst/>
              <a:ahLst/>
              <a:cxnLst/>
              <a:rect l="l" t="t" r="r" b="b"/>
              <a:pathLst>
                <a:path w="8254" h="336550">
                  <a:moveTo>
                    <a:pt x="0" y="336334"/>
                  </a:moveTo>
                  <a:lnTo>
                    <a:pt x="7835" y="336334"/>
                  </a:lnTo>
                  <a:lnTo>
                    <a:pt x="7835" y="0"/>
                  </a:lnTo>
                  <a:lnTo>
                    <a:pt x="0" y="0"/>
                  </a:lnTo>
                  <a:lnTo>
                    <a:pt x="0" y="336334"/>
                  </a:lnTo>
                  <a:close/>
                </a:path>
              </a:pathLst>
            </a:custGeom>
            <a:ln w="4686">
              <a:solidFill>
                <a:srgbClr val="6D6E71"/>
              </a:solidFill>
            </a:ln>
          </p:spPr>
          <p:txBody>
            <a:bodyPr wrap="square" lIns="0" tIns="0" rIns="0" bIns="0" rtlCol="0"/>
            <a:lstStyle/>
            <a:p>
              <a:endParaRPr/>
            </a:p>
          </p:txBody>
        </p:sp>
        <p:sp>
          <p:nvSpPr>
            <p:cNvPr id="206" name="object 35">
              <a:extLst>
                <a:ext uri="{FF2B5EF4-FFF2-40B4-BE49-F238E27FC236}">
                  <a16:creationId xmlns:a16="http://schemas.microsoft.com/office/drawing/2014/main" id="{18491D24-B07F-BE41-BC27-FF3AC8988782}"/>
                </a:ext>
              </a:extLst>
            </p:cNvPr>
            <p:cNvSpPr/>
            <p:nvPr/>
          </p:nvSpPr>
          <p:spPr>
            <a:xfrm>
              <a:off x="3815308" y="5655094"/>
              <a:ext cx="8255" cy="336550"/>
            </a:xfrm>
            <a:custGeom>
              <a:avLst/>
              <a:gdLst/>
              <a:ahLst/>
              <a:cxnLst/>
              <a:rect l="l" t="t" r="r" b="b"/>
              <a:pathLst>
                <a:path w="8254" h="336550">
                  <a:moveTo>
                    <a:pt x="7835" y="0"/>
                  </a:moveTo>
                  <a:lnTo>
                    <a:pt x="0" y="0"/>
                  </a:lnTo>
                  <a:lnTo>
                    <a:pt x="0" y="336334"/>
                  </a:lnTo>
                  <a:lnTo>
                    <a:pt x="7835" y="336334"/>
                  </a:lnTo>
                  <a:lnTo>
                    <a:pt x="7835" y="0"/>
                  </a:lnTo>
                  <a:close/>
                </a:path>
              </a:pathLst>
            </a:custGeom>
            <a:solidFill>
              <a:srgbClr val="6D6E71"/>
            </a:solidFill>
          </p:spPr>
          <p:txBody>
            <a:bodyPr wrap="square" lIns="0" tIns="0" rIns="0" bIns="0" rtlCol="0"/>
            <a:lstStyle/>
            <a:p>
              <a:endParaRPr/>
            </a:p>
          </p:txBody>
        </p:sp>
        <p:sp>
          <p:nvSpPr>
            <p:cNvPr id="207" name="object 36">
              <a:extLst>
                <a:ext uri="{FF2B5EF4-FFF2-40B4-BE49-F238E27FC236}">
                  <a16:creationId xmlns:a16="http://schemas.microsoft.com/office/drawing/2014/main" id="{E5106FBE-1253-994B-A5F6-F070FCB7762A}"/>
                </a:ext>
              </a:extLst>
            </p:cNvPr>
            <p:cNvSpPr/>
            <p:nvPr/>
          </p:nvSpPr>
          <p:spPr>
            <a:xfrm>
              <a:off x="3815308" y="5655106"/>
              <a:ext cx="8255" cy="336550"/>
            </a:xfrm>
            <a:custGeom>
              <a:avLst/>
              <a:gdLst/>
              <a:ahLst/>
              <a:cxnLst/>
              <a:rect l="l" t="t" r="r" b="b"/>
              <a:pathLst>
                <a:path w="8254" h="336550">
                  <a:moveTo>
                    <a:pt x="0" y="336334"/>
                  </a:moveTo>
                  <a:lnTo>
                    <a:pt x="7835" y="336334"/>
                  </a:lnTo>
                  <a:lnTo>
                    <a:pt x="7835" y="0"/>
                  </a:lnTo>
                  <a:lnTo>
                    <a:pt x="0" y="0"/>
                  </a:lnTo>
                  <a:lnTo>
                    <a:pt x="0" y="336334"/>
                  </a:lnTo>
                  <a:close/>
                </a:path>
              </a:pathLst>
            </a:custGeom>
            <a:ln w="4686">
              <a:solidFill>
                <a:srgbClr val="6D6E71"/>
              </a:solidFill>
            </a:ln>
          </p:spPr>
          <p:txBody>
            <a:bodyPr wrap="square" lIns="0" tIns="0" rIns="0" bIns="0" rtlCol="0"/>
            <a:lstStyle/>
            <a:p>
              <a:endParaRPr/>
            </a:p>
          </p:txBody>
        </p:sp>
        <p:sp>
          <p:nvSpPr>
            <p:cNvPr id="208" name="object 37">
              <a:extLst>
                <a:ext uri="{FF2B5EF4-FFF2-40B4-BE49-F238E27FC236}">
                  <a16:creationId xmlns:a16="http://schemas.microsoft.com/office/drawing/2014/main" id="{EB9A973E-9327-8840-BCE3-2258F4806A70}"/>
                </a:ext>
              </a:extLst>
            </p:cNvPr>
            <p:cNvSpPr/>
            <p:nvPr/>
          </p:nvSpPr>
          <p:spPr>
            <a:xfrm>
              <a:off x="4153192" y="5655094"/>
              <a:ext cx="8255" cy="336550"/>
            </a:xfrm>
            <a:custGeom>
              <a:avLst/>
              <a:gdLst/>
              <a:ahLst/>
              <a:cxnLst/>
              <a:rect l="l" t="t" r="r" b="b"/>
              <a:pathLst>
                <a:path w="8254" h="336550">
                  <a:moveTo>
                    <a:pt x="7835" y="0"/>
                  </a:moveTo>
                  <a:lnTo>
                    <a:pt x="0" y="0"/>
                  </a:lnTo>
                  <a:lnTo>
                    <a:pt x="0" y="336334"/>
                  </a:lnTo>
                  <a:lnTo>
                    <a:pt x="7835" y="336334"/>
                  </a:lnTo>
                  <a:lnTo>
                    <a:pt x="7835" y="0"/>
                  </a:lnTo>
                  <a:close/>
                </a:path>
              </a:pathLst>
            </a:custGeom>
            <a:solidFill>
              <a:srgbClr val="6D6E71"/>
            </a:solidFill>
          </p:spPr>
          <p:txBody>
            <a:bodyPr wrap="square" lIns="0" tIns="0" rIns="0" bIns="0" rtlCol="0"/>
            <a:lstStyle/>
            <a:p>
              <a:endParaRPr/>
            </a:p>
          </p:txBody>
        </p:sp>
        <p:sp>
          <p:nvSpPr>
            <p:cNvPr id="209" name="object 38">
              <a:extLst>
                <a:ext uri="{FF2B5EF4-FFF2-40B4-BE49-F238E27FC236}">
                  <a16:creationId xmlns:a16="http://schemas.microsoft.com/office/drawing/2014/main" id="{023BCC12-0099-C347-B918-C28903532824}"/>
                </a:ext>
              </a:extLst>
            </p:cNvPr>
            <p:cNvSpPr/>
            <p:nvPr/>
          </p:nvSpPr>
          <p:spPr>
            <a:xfrm>
              <a:off x="4153192" y="5655106"/>
              <a:ext cx="8255" cy="336550"/>
            </a:xfrm>
            <a:custGeom>
              <a:avLst/>
              <a:gdLst/>
              <a:ahLst/>
              <a:cxnLst/>
              <a:rect l="l" t="t" r="r" b="b"/>
              <a:pathLst>
                <a:path w="8254" h="336550">
                  <a:moveTo>
                    <a:pt x="0" y="336334"/>
                  </a:moveTo>
                  <a:lnTo>
                    <a:pt x="7835" y="336334"/>
                  </a:lnTo>
                  <a:lnTo>
                    <a:pt x="7835" y="0"/>
                  </a:lnTo>
                  <a:lnTo>
                    <a:pt x="0" y="0"/>
                  </a:lnTo>
                  <a:lnTo>
                    <a:pt x="0" y="336334"/>
                  </a:lnTo>
                  <a:close/>
                </a:path>
              </a:pathLst>
            </a:custGeom>
            <a:ln w="4686">
              <a:solidFill>
                <a:srgbClr val="6D6E71"/>
              </a:solidFill>
            </a:ln>
          </p:spPr>
          <p:txBody>
            <a:bodyPr wrap="square" lIns="0" tIns="0" rIns="0" bIns="0" rtlCol="0"/>
            <a:lstStyle/>
            <a:p>
              <a:endParaRPr/>
            </a:p>
          </p:txBody>
        </p:sp>
        <p:sp>
          <p:nvSpPr>
            <p:cNvPr id="210" name="object 39">
              <a:extLst>
                <a:ext uri="{FF2B5EF4-FFF2-40B4-BE49-F238E27FC236}">
                  <a16:creationId xmlns:a16="http://schemas.microsoft.com/office/drawing/2014/main" id="{E10DC2BD-45D2-0246-A0D9-124B9258092D}"/>
                </a:ext>
              </a:extLst>
            </p:cNvPr>
            <p:cNvSpPr/>
            <p:nvPr/>
          </p:nvSpPr>
          <p:spPr>
            <a:xfrm>
              <a:off x="3461296" y="5655094"/>
              <a:ext cx="8255" cy="336550"/>
            </a:xfrm>
            <a:custGeom>
              <a:avLst/>
              <a:gdLst/>
              <a:ahLst/>
              <a:cxnLst/>
              <a:rect l="l" t="t" r="r" b="b"/>
              <a:pathLst>
                <a:path w="8254" h="336550">
                  <a:moveTo>
                    <a:pt x="7835" y="0"/>
                  </a:moveTo>
                  <a:lnTo>
                    <a:pt x="0" y="0"/>
                  </a:lnTo>
                  <a:lnTo>
                    <a:pt x="0" y="336334"/>
                  </a:lnTo>
                  <a:lnTo>
                    <a:pt x="7835" y="336334"/>
                  </a:lnTo>
                  <a:lnTo>
                    <a:pt x="7835" y="0"/>
                  </a:lnTo>
                  <a:close/>
                </a:path>
              </a:pathLst>
            </a:custGeom>
            <a:solidFill>
              <a:srgbClr val="6D6E71"/>
            </a:solidFill>
          </p:spPr>
          <p:txBody>
            <a:bodyPr wrap="square" lIns="0" tIns="0" rIns="0" bIns="0" rtlCol="0"/>
            <a:lstStyle/>
            <a:p>
              <a:endParaRPr/>
            </a:p>
          </p:txBody>
        </p:sp>
        <p:sp>
          <p:nvSpPr>
            <p:cNvPr id="211" name="object 40">
              <a:extLst>
                <a:ext uri="{FF2B5EF4-FFF2-40B4-BE49-F238E27FC236}">
                  <a16:creationId xmlns:a16="http://schemas.microsoft.com/office/drawing/2014/main" id="{13AD2B23-9D4B-144B-8CE0-01F3996E6FC7}"/>
                </a:ext>
              </a:extLst>
            </p:cNvPr>
            <p:cNvSpPr/>
            <p:nvPr/>
          </p:nvSpPr>
          <p:spPr>
            <a:xfrm>
              <a:off x="3461296" y="5655106"/>
              <a:ext cx="8255" cy="336550"/>
            </a:xfrm>
            <a:custGeom>
              <a:avLst/>
              <a:gdLst/>
              <a:ahLst/>
              <a:cxnLst/>
              <a:rect l="l" t="t" r="r" b="b"/>
              <a:pathLst>
                <a:path w="8254" h="336550">
                  <a:moveTo>
                    <a:pt x="7848" y="336334"/>
                  </a:moveTo>
                  <a:lnTo>
                    <a:pt x="0" y="336334"/>
                  </a:lnTo>
                  <a:lnTo>
                    <a:pt x="0" y="0"/>
                  </a:lnTo>
                  <a:lnTo>
                    <a:pt x="7848" y="0"/>
                  </a:lnTo>
                  <a:lnTo>
                    <a:pt x="7848" y="336334"/>
                  </a:lnTo>
                  <a:close/>
                </a:path>
              </a:pathLst>
            </a:custGeom>
            <a:ln w="4686">
              <a:solidFill>
                <a:srgbClr val="6D6E71"/>
              </a:solidFill>
            </a:ln>
          </p:spPr>
          <p:txBody>
            <a:bodyPr wrap="square" lIns="0" tIns="0" rIns="0" bIns="0" rtlCol="0"/>
            <a:lstStyle/>
            <a:p>
              <a:endParaRPr/>
            </a:p>
          </p:txBody>
        </p:sp>
        <p:sp>
          <p:nvSpPr>
            <p:cNvPr id="212" name="object 41">
              <a:extLst>
                <a:ext uri="{FF2B5EF4-FFF2-40B4-BE49-F238E27FC236}">
                  <a16:creationId xmlns:a16="http://schemas.microsoft.com/office/drawing/2014/main" id="{4C69904F-3F72-934F-B7DD-C2EBB8B53855}"/>
                </a:ext>
              </a:extLst>
            </p:cNvPr>
            <p:cNvSpPr/>
            <p:nvPr/>
          </p:nvSpPr>
          <p:spPr>
            <a:xfrm>
              <a:off x="3458527" y="5634583"/>
              <a:ext cx="704850" cy="15875"/>
            </a:xfrm>
            <a:custGeom>
              <a:avLst/>
              <a:gdLst/>
              <a:ahLst/>
              <a:cxnLst/>
              <a:rect l="l" t="t" r="r" b="b"/>
              <a:pathLst>
                <a:path w="704850" h="15875">
                  <a:moveTo>
                    <a:pt x="704596" y="0"/>
                  </a:moveTo>
                  <a:lnTo>
                    <a:pt x="0" y="0"/>
                  </a:lnTo>
                  <a:lnTo>
                    <a:pt x="0" y="15328"/>
                  </a:lnTo>
                  <a:lnTo>
                    <a:pt x="704596" y="15328"/>
                  </a:lnTo>
                  <a:lnTo>
                    <a:pt x="704596" y="0"/>
                  </a:lnTo>
                  <a:close/>
                </a:path>
              </a:pathLst>
            </a:custGeom>
            <a:solidFill>
              <a:srgbClr val="6D6E71"/>
            </a:solidFill>
          </p:spPr>
          <p:txBody>
            <a:bodyPr wrap="square" lIns="0" tIns="0" rIns="0" bIns="0" rtlCol="0"/>
            <a:lstStyle/>
            <a:p>
              <a:endParaRPr/>
            </a:p>
          </p:txBody>
        </p:sp>
      </p:grpSp>
      <p:sp>
        <p:nvSpPr>
          <p:cNvPr id="2" name="bg object 22">
            <a:extLst>
              <a:ext uri="{FF2B5EF4-FFF2-40B4-BE49-F238E27FC236}">
                <a16:creationId xmlns:a16="http://schemas.microsoft.com/office/drawing/2014/main" id="{E7FE9833-7C42-282F-9BFF-AC626531F5FA}"/>
              </a:ext>
            </a:extLst>
          </p:cNvPr>
          <p:cNvSpPr/>
          <p:nvPr/>
        </p:nvSpPr>
        <p:spPr>
          <a:xfrm>
            <a:off x="140347" y="4179265"/>
            <a:ext cx="4337685" cy="691515"/>
          </a:xfrm>
          <a:custGeom>
            <a:avLst/>
            <a:gdLst/>
            <a:ahLst/>
            <a:cxnLst/>
            <a:rect l="l" t="t" r="r" b="b"/>
            <a:pathLst>
              <a:path w="4337685" h="691514">
                <a:moveTo>
                  <a:pt x="4337177" y="0"/>
                </a:moveTo>
                <a:lnTo>
                  <a:pt x="0" y="0"/>
                </a:lnTo>
                <a:lnTo>
                  <a:pt x="0" y="691438"/>
                </a:lnTo>
                <a:lnTo>
                  <a:pt x="4337177" y="691438"/>
                </a:lnTo>
                <a:lnTo>
                  <a:pt x="4337177" y="0"/>
                </a:lnTo>
                <a:close/>
              </a:path>
            </a:pathLst>
          </a:custGeom>
          <a:solidFill>
            <a:srgbClr val="FFECC5"/>
          </a:solidFill>
          <a:ln w="6350">
            <a:solidFill>
              <a:srgbClr val="FFCC66"/>
            </a:solidFill>
          </a:ln>
        </p:spPr>
        <p:txBody>
          <a:bodyPr wrap="square" lIns="0" tIns="0" rIns="0" bIns="0" rtlCol="0"/>
          <a:lstStyle/>
          <a:p>
            <a:endParaRPr/>
          </a:p>
        </p:txBody>
      </p:sp>
      <p:sp>
        <p:nvSpPr>
          <p:cNvPr id="3" name="Rectangle 126">
            <a:extLst>
              <a:ext uri="{FF2B5EF4-FFF2-40B4-BE49-F238E27FC236}">
                <a16:creationId xmlns:a16="http://schemas.microsoft.com/office/drawing/2014/main" id="{09B8C915-CF29-56DF-DFA1-0F0CF3CADD5B}"/>
              </a:ext>
            </a:extLst>
          </p:cNvPr>
          <p:cNvSpPr>
            <a:spLocks noChangeArrowheads="1"/>
          </p:cNvSpPr>
          <p:nvPr/>
        </p:nvSpPr>
        <p:spPr bwMode="auto">
          <a:xfrm>
            <a:off x="243508" y="4572066"/>
            <a:ext cx="3777404" cy="246221"/>
          </a:xfrm>
          <a:prstGeom prst="rect">
            <a:avLst/>
          </a:prstGeom>
          <a:noFill/>
          <a:ln>
            <a:noFill/>
          </a:ln>
          <a:effectLst/>
          <a:extLst>
            <a:ext uri="{909E8E84-426E-40DD-AFC4-6F175D3DCCD1}">
              <a14:hiddenFill xmlns:a14="http://schemas.microsoft.com/office/drawing/2010/main">
                <a:solidFill>
                  <a:srgbClr val="969696"/>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ja-JP" altLang="en-US" sz="800" b="0" i="0" u="none" strike="noStrike">
                <a:effectLst/>
                <a:latin typeface="-apple-system-font"/>
              </a:rPr>
              <a:t>空間全体をソフトなホワイト系でまとめて清潔感と上品さを演出</a:t>
            </a:r>
            <a:r>
              <a:rPr lang="ja-JP" altLang="en-US" sz="800">
                <a:latin typeface="MS PGothic" panose="020B0600070205080204" pitchFamily="34" charset="-128"/>
                <a:ea typeface="MS PGothic" panose="020B0600070205080204" pitchFamily="34" charset="-128"/>
              </a:rPr>
              <a:t>。</a:t>
            </a:r>
            <a:endParaRPr lang="en-US" altLang="ja-JP" sz="800">
              <a:latin typeface="MS PGothic" panose="020B0600070205080204" pitchFamily="34" charset="-128"/>
              <a:ea typeface="MS PGothic" panose="020B0600070205080204" pitchFamily="34" charset="-128"/>
            </a:endParaRPr>
          </a:p>
          <a:p>
            <a:r>
              <a:rPr lang="ja-JP" altLang="en-US" sz="800" b="0" i="0" u="none" strike="noStrike">
                <a:effectLst/>
                <a:latin typeface="-apple-system-font"/>
              </a:rPr>
              <a:t>ローユニットにインテリア雑貨を飾って空間の印象をアップ</a:t>
            </a:r>
            <a:r>
              <a:rPr lang="ja-JP" altLang="en-US" sz="800">
                <a:latin typeface="-apple-system-font"/>
              </a:rPr>
              <a:t>。</a:t>
            </a:r>
            <a:endParaRPr lang="ja-JP" altLang="en-US" sz="800">
              <a:latin typeface="MS PGothic" panose="020B0600070205080204" pitchFamily="34" charset="-128"/>
              <a:ea typeface="MS PGothic" panose="020B0600070205080204" pitchFamily="34" charset="-128"/>
            </a:endParaRPr>
          </a:p>
        </p:txBody>
      </p:sp>
      <p:sp>
        <p:nvSpPr>
          <p:cNvPr id="4" name="bg object 23">
            <a:extLst>
              <a:ext uri="{FF2B5EF4-FFF2-40B4-BE49-F238E27FC236}">
                <a16:creationId xmlns:a16="http://schemas.microsoft.com/office/drawing/2014/main" id="{37C0E857-15C2-2C3A-153C-700304748049}"/>
              </a:ext>
            </a:extLst>
          </p:cNvPr>
          <p:cNvSpPr/>
          <p:nvPr/>
        </p:nvSpPr>
        <p:spPr>
          <a:xfrm>
            <a:off x="140347" y="4179252"/>
            <a:ext cx="4337685" cy="691515"/>
          </a:xfrm>
          <a:custGeom>
            <a:avLst/>
            <a:gdLst/>
            <a:ahLst/>
            <a:cxnLst/>
            <a:rect l="l" t="t" r="r" b="b"/>
            <a:pathLst>
              <a:path w="4337685" h="691514">
                <a:moveTo>
                  <a:pt x="0" y="0"/>
                </a:moveTo>
                <a:lnTo>
                  <a:pt x="4337177" y="0"/>
                </a:lnTo>
                <a:lnTo>
                  <a:pt x="4337177" y="691438"/>
                </a:lnTo>
                <a:lnTo>
                  <a:pt x="0" y="691438"/>
                </a:lnTo>
                <a:lnTo>
                  <a:pt x="0" y="0"/>
                </a:lnTo>
                <a:close/>
              </a:path>
            </a:pathLst>
          </a:custGeom>
          <a:ln w="6350">
            <a:solidFill>
              <a:srgbClr val="F6BF70"/>
            </a:solidFill>
          </a:ln>
        </p:spPr>
        <p:txBody>
          <a:bodyPr wrap="square" lIns="0" tIns="0" rIns="0" bIns="0" rtlCol="0"/>
          <a:lstStyle/>
          <a:p>
            <a:endParaRPr/>
          </a:p>
        </p:txBody>
      </p:sp>
      <p:sp>
        <p:nvSpPr>
          <p:cNvPr id="8" name="Rectangle 125">
            <a:extLst>
              <a:ext uri="{FF2B5EF4-FFF2-40B4-BE49-F238E27FC236}">
                <a16:creationId xmlns:a16="http://schemas.microsoft.com/office/drawing/2014/main" id="{17036525-A0C0-898C-92B5-F419E1333A73}"/>
              </a:ext>
            </a:extLst>
          </p:cNvPr>
          <p:cNvSpPr>
            <a:spLocks noChangeArrowheads="1"/>
          </p:cNvSpPr>
          <p:nvPr/>
        </p:nvSpPr>
        <p:spPr bwMode="auto">
          <a:xfrm>
            <a:off x="234637" y="4216854"/>
            <a:ext cx="4343770" cy="307777"/>
          </a:xfrm>
          <a:prstGeom prst="rect">
            <a:avLst/>
          </a:prstGeom>
          <a:noFill/>
          <a:ln>
            <a:noFill/>
          </a:ln>
          <a:effectLst/>
          <a:extLst>
            <a:ext uri="{909E8E84-426E-40DD-AFC4-6F175D3DCCD1}">
              <a14:hiddenFill xmlns:a14="http://schemas.microsoft.com/office/drawing/2010/main">
                <a:solidFill>
                  <a:srgbClr val="969696"/>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ja-JP" altLang="en-US" sz="1000" b="1" i="0" u="none" strike="noStrike">
                <a:effectLst/>
                <a:latin typeface="-apple-system-font"/>
              </a:rPr>
              <a:t>框扉を採用しエレガントな雰囲気に</a:t>
            </a:r>
            <a:r>
              <a:rPr lang="ja-JP" altLang="en-US" sz="1000" b="1">
                <a:effectLst/>
                <a:latin typeface="MS PGothic" panose="020B0600070205080204" pitchFamily="34" charset="-128"/>
                <a:ea typeface="MS PGothic" panose="020B0600070205080204" pitchFamily="34" charset="-128"/>
              </a:rPr>
              <a:t>。</a:t>
            </a:r>
          </a:p>
          <a:p>
            <a:r>
              <a:rPr lang="ja-JP" altLang="en-US" sz="1000" b="1" i="0" u="none" strike="noStrike">
                <a:effectLst/>
                <a:latin typeface="-apple-system-font"/>
              </a:rPr>
              <a:t>カウンターの色や飾りで自分らしいアクセントを</a:t>
            </a:r>
            <a:r>
              <a:rPr lang="ja-JP" altLang="en-US" sz="1000" b="1">
                <a:effectLst/>
                <a:latin typeface="MS PGothic" panose="020B0600070205080204" pitchFamily="34" charset="-128"/>
                <a:ea typeface="MS PGothic" panose="020B0600070205080204" pitchFamily="34" charset="-128"/>
              </a:rPr>
              <a:t>。</a:t>
            </a:r>
          </a:p>
        </p:txBody>
      </p:sp>
      <p:sp>
        <p:nvSpPr>
          <p:cNvPr id="10" name="object 56">
            <a:extLst>
              <a:ext uri="{FF2B5EF4-FFF2-40B4-BE49-F238E27FC236}">
                <a16:creationId xmlns:a16="http://schemas.microsoft.com/office/drawing/2014/main" id="{522AE25F-C548-60E7-FF2A-7E3023298C20}"/>
              </a:ext>
            </a:extLst>
          </p:cNvPr>
          <p:cNvSpPr/>
          <p:nvPr/>
        </p:nvSpPr>
        <p:spPr>
          <a:xfrm>
            <a:off x="8648700" y="6032195"/>
            <a:ext cx="857885" cy="254305"/>
          </a:xfrm>
          <a:custGeom>
            <a:avLst/>
            <a:gdLst/>
            <a:ahLst/>
            <a:cxnLst/>
            <a:rect l="l" t="t" r="r" b="b"/>
            <a:pathLst>
              <a:path w="857884" h="379095">
                <a:moveTo>
                  <a:pt x="857757" y="0"/>
                </a:moveTo>
                <a:lnTo>
                  <a:pt x="0" y="0"/>
                </a:lnTo>
                <a:lnTo>
                  <a:pt x="0" y="378625"/>
                </a:lnTo>
                <a:lnTo>
                  <a:pt x="857757" y="378625"/>
                </a:lnTo>
                <a:lnTo>
                  <a:pt x="857757" y="0"/>
                </a:lnTo>
                <a:close/>
              </a:path>
            </a:pathLst>
          </a:custGeom>
          <a:solidFill>
            <a:srgbClr val="BCBEC0"/>
          </a:solidFill>
        </p:spPr>
        <p:txBody>
          <a:bodyPr wrap="square" lIns="0" tIns="0" rIns="0" bIns="0" rtlCol="0"/>
          <a:lstStyle/>
          <a:p>
            <a:endParaRPr/>
          </a:p>
        </p:txBody>
      </p:sp>
      <p:pic>
        <p:nvPicPr>
          <p:cNvPr id="11" name="object 59">
            <a:extLst>
              <a:ext uri="{FF2B5EF4-FFF2-40B4-BE49-F238E27FC236}">
                <a16:creationId xmlns:a16="http://schemas.microsoft.com/office/drawing/2014/main" id="{38BD9846-918E-70D8-93D8-EC2CFCE6BFFE}"/>
              </a:ext>
            </a:extLst>
          </p:cNvPr>
          <p:cNvPicPr/>
          <p:nvPr/>
        </p:nvPicPr>
        <p:blipFill>
          <a:blip r:embed="rId7" cstate="print"/>
          <a:stretch>
            <a:fillRect/>
          </a:stretch>
        </p:blipFill>
        <p:spPr>
          <a:xfrm>
            <a:off x="4744123" y="5449913"/>
            <a:ext cx="981290" cy="522033"/>
          </a:xfrm>
          <a:prstGeom prst="rect">
            <a:avLst/>
          </a:prstGeom>
        </p:spPr>
      </p:pic>
      <p:pic>
        <p:nvPicPr>
          <p:cNvPr id="12" name="object 60">
            <a:extLst>
              <a:ext uri="{FF2B5EF4-FFF2-40B4-BE49-F238E27FC236}">
                <a16:creationId xmlns:a16="http://schemas.microsoft.com/office/drawing/2014/main" id="{9B0055AF-DE77-9F1F-BA1D-6DA907025124}"/>
              </a:ext>
            </a:extLst>
          </p:cNvPr>
          <p:cNvPicPr/>
          <p:nvPr/>
        </p:nvPicPr>
        <p:blipFill>
          <a:blip r:embed="rId8" cstate="print"/>
          <a:stretch>
            <a:fillRect/>
          </a:stretch>
        </p:blipFill>
        <p:spPr>
          <a:xfrm>
            <a:off x="4744821" y="6012713"/>
            <a:ext cx="981113" cy="521309"/>
          </a:xfrm>
          <a:prstGeom prst="rect">
            <a:avLst/>
          </a:prstGeom>
        </p:spPr>
      </p:pic>
      <p:pic>
        <p:nvPicPr>
          <p:cNvPr id="13" name="object 61">
            <a:extLst>
              <a:ext uri="{FF2B5EF4-FFF2-40B4-BE49-F238E27FC236}">
                <a16:creationId xmlns:a16="http://schemas.microsoft.com/office/drawing/2014/main" id="{D7727789-7928-CCA8-44BD-F87BAE2ECEFC}"/>
              </a:ext>
            </a:extLst>
          </p:cNvPr>
          <p:cNvPicPr/>
          <p:nvPr/>
        </p:nvPicPr>
        <p:blipFill>
          <a:blip r:embed="rId9" cstate="print"/>
          <a:stretch>
            <a:fillRect/>
          </a:stretch>
        </p:blipFill>
        <p:spPr>
          <a:xfrm>
            <a:off x="4744326" y="3153511"/>
            <a:ext cx="857415" cy="1218488"/>
          </a:xfrm>
          <a:prstGeom prst="rect">
            <a:avLst/>
          </a:prstGeom>
        </p:spPr>
      </p:pic>
      <p:pic>
        <p:nvPicPr>
          <p:cNvPr id="14" name="object 62">
            <a:extLst>
              <a:ext uri="{FF2B5EF4-FFF2-40B4-BE49-F238E27FC236}">
                <a16:creationId xmlns:a16="http://schemas.microsoft.com/office/drawing/2014/main" id="{52D917B3-D19F-C654-51C2-108C5BC4FDA0}"/>
              </a:ext>
            </a:extLst>
          </p:cNvPr>
          <p:cNvPicPr/>
          <p:nvPr/>
        </p:nvPicPr>
        <p:blipFill>
          <a:blip r:embed="rId10" cstate="print"/>
          <a:stretch>
            <a:fillRect/>
          </a:stretch>
        </p:blipFill>
        <p:spPr>
          <a:xfrm>
            <a:off x="5724055" y="3152267"/>
            <a:ext cx="857630" cy="1218476"/>
          </a:xfrm>
          <a:prstGeom prst="rect">
            <a:avLst/>
          </a:prstGeom>
        </p:spPr>
      </p:pic>
      <p:pic>
        <p:nvPicPr>
          <p:cNvPr id="15" name="object 63">
            <a:extLst>
              <a:ext uri="{FF2B5EF4-FFF2-40B4-BE49-F238E27FC236}">
                <a16:creationId xmlns:a16="http://schemas.microsoft.com/office/drawing/2014/main" id="{666C7438-9416-4138-D77C-BABBD51060C3}"/>
              </a:ext>
            </a:extLst>
          </p:cNvPr>
          <p:cNvPicPr/>
          <p:nvPr/>
        </p:nvPicPr>
        <p:blipFill>
          <a:blip r:embed="rId11" cstate="print"/>
          <a:stretch>
            <a:fillRect/>
          </a:stretch>
        </p:blipFill>
        <p:spPr>
          <a:xfrm>
            <a:off x="6703999" y="3152724"/>
            <a:ext cx="857605" cy="1219695"/>
          </a:xfrm>
          <a:prstGeom prst="rect">
            <a:avLst/>
          </a:prstGeom>
        </p:spPr>
      </p:pic>
      <p:pic>
        <p:nvPicPr>
          <p:cNvPr id="16" name="object 64">
            <a:extLst>
              <a:ext uri="{FF2B5EF4-FFF2-40B4-BE49-F238E27FC236}">
                <a16:creationId xmlns:a16="http://schemas.microsoft.com/office/drawing/2014/main" id="{2C005150-19A2-1D50-7673-83495AA7B0B0}"/>
              </a:ext>
            </a:extLst>
          </p:cNvPr>
          <p:cNvPicPr/>
          <p:nvPr/>
        </p:nvPicPr>
        <p:blipFill>
          <a:blip r:embed="rId12" cstate="print"/>
          <a:stretch>
            <a:fillRect/>
          </a:stretch>
        </p:blipFill>
        <p:spPr>
          <a:xfrm>
            <a:off x="7683918" y="3153257"/>
            <a:ext cx="857707" cy="1219022"/>
          </a:xfrm>
          <a:prstGeom prst="rect">
            <a:avLst/>
          </a:prstGeom>
        </p:spPr>
      </p:pic>
      <p:pic>
        <p:nvPicPr>
          <p:cNvPr id="17" name="object 66">
            <a:extLst>
              <a:ext uri="{FF2B5EF4-FFF2-40B4-BE49-F238E27FC236}">
                <a16:creationId xmlns:a16="http://schemas.microsoft.com/office/drawing/2014/main" id="{A2D00D95-1C23-72DE-3169-C3915F726480}"/>
              </a:ext>
            </a:extLst>
          </p:cNvPr>
          <p:cNvPicPr/>
          <p:nvPr/>
        </p:nvPicPr>
        <p:blipFill>
          <a:blip r:embed="rId13" cstate="print"/>
          <a:stretch>
            <a:fillRect/>
          </a:stretch>
        </p:blipFill>
        <p:spPr>
          <a:xfrm>
            <a:off x="6812280" y="5449938"/>
            <a:ext cx="858126" cy="1083830"/>
          </a:xfrm>
          <a:prstGeom prst="rect">
            <a:avLst/>
          </a:prstGeom>
        </p:spPr>
      </p:pic>
      <p:pic>
        <p:nvPicPr>
          <p:cNvPr id="18" name="object 67">
            <a:extLst>
              <a:ext uri="{FF2B5EF4-FFF2-40B4-BE49-F238E27FC236}">
                <a16:creationId xmlns:a16="http://schemas.microsoft.com/office/drawing/2014/main" id="{F0B990CC-D377-3BC3-8CAB-E5AC67918D1C}"/>
              </a:ext>
            </a:extLst>
          </p:cNvPr>
          <p:cNvPicPr/>
          <p:nvPr/>
        </p:nvPicPr>
        <p:blipFill>
          <a:blip r:embed="rId14" cstate="print"/>
          <a:stretch>
            <a:fillRect/>
          </a:stretch>
        </p:blipFill>
        <p:spPr>
          <a:xfrm>
            <a:off x="7721587" y="5449950"/>
            <a:ext cx="858126" cy="1083830"/>
          </a:xfrm>
          <a:prstGeom prst="rect">
            <a:avLst/>
          </a:prstGeom>
        </p:spPr>
      </p:pic>
      <p:pic>
        <p:nvPicPr>
          <p:cNvPr id="19" name="object 68">
            <a:extLst>
              <a:ext uri="{FF2B5EF4-FFF2-40B4-BE49-F238E27FC236}">
                <a16:creationId xmlns:a16="http://schemas.microsoft.com/office/drawing/2014/main" id="{E97C50E0-43C5-65A3-48B6-F2EBCA3D19EB}"/>
              </a:ext>
            </a:extLst>
          </p:cNvPr>
          <p:cNvPicPr/>
          <p:nvPr/>
        </p:nvPicPr>
        <p:blipFill>
          <a:blip r:embed="rId15" cstate="print"/>
          <a:stretch>
            <a:fillRect/>
          </a:stretch>
        </p:blipFill>
        <p:spPr>
          <a:xfrm>
            <a:off x="8663940" y="3152940"/>
            <a:ext cx="857732" cy="1219060"/>
          </a:xfrm>
          <a:prstGeom prst="rect">
            <a:avLst/>
          </a:prstGeom>
        </p:spPr>
      </p:pic>
      <p:sp>
        <p:nvSpPr>
          <p:cNvPr id="20" name="object 51">
            <a:extLst>
              <a:ext uri="{FF2B5EF4-FFF2-40B4-BE49-F238E27FC236}">
                <a16:creationId xmlns:a16="http://schemas.microsoft.com/office/drawing/2014/main" id="{AC3C042B-CFD6-C9B0-16D8-5C5374B6D7DD}"/>
              </a:ext>
            </a:extLst>
          </p:cNvPr>
          <p:cNvSpPr txBox="1"/>
          <p:nvPr/>
        </p:nvSpPr>
        <p:spPr>
          <a:xfrm>
            <a:off x="8697244" y="5154205"/>
            <a:ext cx="857898" cy="166712"/>
          </a:xfrm>
          <a:prstGeom prst="rect">
            <a:avLst/>
          </a:prstGeom>
          <a:noFill/>
        </p:spPr>
        <p:txBody>
          <a:bodyPr vert="horz" wrap="square" lIns="0" tIns="12700" rIns="0" bIns="0" rtlCol="0">
            <a:spAutoFit/>
          </a:bodyPr>
          <a:lstStyle/>
          <a:p>
            <a:r>
              <a:rPr lang="en-US" altLang="ja-JP" sz="500" kern="500" spc="-30" dirty="0">
                <a:solidFill>
                  <a:schemeClr val="tx1"/>
                </a:solidFill>
                <a:latin typeface="MS PGothic" panose="020B0600070205080204" pitchFamily="34" charset="-128"/>
                <a:ea typeface="MS PGothic" panose="020B0600070205080204" pitchFamily="34" charset="-128"/>
              </a:rPr>
              <a:t>※</a:t>
            </a:r>
            <a:r>
              <a:rPr lang="ja-JP" altLang="en-US" sz="500" kern="500" spc="-30" dirty="0">
                <a:solidFill>
                  <a:schemeClr val="tx1"/>
                </a:solidFill>
                <a:latin typeface="MS PGothic" panose="020B0600070205080204" pitchFamily="34" charset="-128"/>
                <a:ea typeface="MS PGothic" panose="020B0600070205080204" pitchFamily="34" charset="-128"/>
              </a:rPr>
              <a:t>写真のマグネット吸着品は商品ではありません。</a:t>
            </a:r>
          </a:p>
        </p:txBody>
      </p:sp>
      <p:sp>
        <p:nvSpPr>
          <p:cNvPr id="21" name="object 175">
            <a:extLst>
              <a:ext uri="{FF2B5EF4-FFF2-40B4-BE49-F238E27FC236}">
                <a16:creationId xmlns:a16="http://schemas.microsoft.com/office/drawing/2014/main" id="{2EB19A8C-434F-8E2B-A3D6-9495A40A0282}"/>
              </a:ext>
            </a:extLst>
          </p:cNvPr>
          <p:cNvSpPr txBox="1"/>
          <p:nvPr/>
        </p:nvSpPr>
        <p:spPr>
          <a:xfrm>
            <a:off x="4744058" y="4348173"/>
            <a:ext cx="838216" cy="154529"/>
          </a:xfrm>
          <a:prstGeom prst="rect">
            <a:avLst/>
          </a:prstGeom>
        </p:spPr>
        <p:txBody>
          <a:bodyPr vert="horz" wrap="square" lIns="0" tIns="51435" rIns="0" bIns="0" rtlCol="0">
            <a:spAutoFit/>
          </a:bodyPr>
          <a:lstStyle/>
          <a:p>
            <a:pPr>
              <a:lnSpc>
                <a:spcPts val="835"/>
              </a:lnSpc>
              <a:spcBef>
                <a:spcPts val="275"/>
              </a:spcBef>
            </a:pPr>
            <a:r>
              <a:rPr lang="ja-JP" altLang="en-US" sz="700" dirty="0">
                <a:solidFill>
                  <a:srgbClr val="231F20"/>
                </a:solidFill>
                <a:latin typeface="+mj-ea"/>
                <a:cs typeface="Kozuka Gothic Pr6N R"/>
              </a:rPr>
              <a:t>扉裏 スリッパ</a:t>
            </a:r>
            <a:r>
              <a:rPr lang="ja-JP" altLang="en-US" sz="700" dirty="0">
                <a:solidFill>
                  <a:srgbClr val="231F20"/>
                </a:solidFill>
                <a:latin typeface="MS PGothic Regular"/>
                <a:cs typeface="A-OTF Gothic BBB Pro"/>
              </a:rPr>
              <a:t>収納</a:t>
            </a:r>
            <a:endParaRPr lang="ja-JP" altLang="en-US" sz="700" dirty="0">
              <a:latin typeface="MS PGothic Regular"/>
              <a:cs typeface="A-OTF Gothic BBB Pro"/>
            </a:endParaRPr>
          </a:p>
        </p:txBody>
      </p:sp>
      <p:sp>
        <p:nvSpPr>
          <p:cNvPr id="22" name="object 175">
            <a:extLst>
              <a:ext uri="{FF2B5EF4-FFF2-40B4-BE49-F238E27FC236}">
                <a16:creationId xmlns:a16="http://schemas.microsoft.com/office/drawing/2014/main" id="{B8C9D4B9-0F15-9338-1C3D-645E43DB95DE}"/>
              </a:ext>
            </a:extLst>
          </p:cNvPr>
          <p:cNvSpPr txBox="1"/>
          <p:nvPr/>
        </p:nvSpPr>
        <p:spPr>
          <a:xfrm>
            <a:off x="5739066" y="4348173"/>
            <a:ext cx="890334" cy="154529"/>
          </a:xfrm>
          <a:prstGeom prst="rect">
            <a:avLst/>
          </a:prstGeom>
        </p:spPr>
        <p:txBody>
          <a:bodyPr vert="horz" wrap="square" lIns="0" tIns="51435" rIns="0" bIns="0" rtlCol="0">
            <a:spAutoFit/>
          </a:bodyPr>
          <a:lstStyle/>
          <a:p>
            <a:pPr>
              <a:lnSpc>
                <a:spcPts val="835"/>
              </a:lnSpc>
              <a:spcBef>
                <a:spcPts val="275"/>
              </a:spcBef>
            </a:pPr>
            <a:r>
              <a:rPr lang="ja-JP" altLang="en-US" sz="700" spc="50" dirty="0">
                <a:solidFill>
                  <a:srgbClr val="231F20"/>
                </a:solidFill>
                <a:latin typeface="+mn-ea"/>
                <a:cs typeface="Kozuka Gothic Pr6N R"/>
              </a:rPr>
              <a:t>扉裏 傘</a:t>
            </a:r>
            <a:r>
              <a:rPr lang="ja-JP" altLang="en-US" sz="700" spc="35" dirty="0">
                <a:solidFill>
                  <a:srgbClr val="231F20"/>
                </a:solidFill>
                <a:latin typeface="MS PGothic Regular"/>
                <a:cs typeface="A-OTF Gothic BBB Pro"/>
              </a:rPr>
              <a:t>収納</a:t>
            </a:r>
            <a:endParaRPr lang="ja-JP" altLang="en-US" sz="700" dirty="0">
              <a:latin typeface="MS PGothic Regular"/>
              <a:cs typeface="A-OTF Gothic BBB Pro"/>
            </a:endParaRPr>
          </a:p>
        </p:txBody>
      </p:sp>
      <p:sp>
        <p:nvSpPr>
          <p:cNvPr id="23" name="object 175">
            <a:extLst>
              <a:ext uri="{FF2B5EF4-FFF2-40B4-BE49-F238E27FC236}">
                <a16:creationId xmlns:a16="http://schemas.microsoft.com/office/drawing/2014/main" id="{6ECC56A9-BF64-9CED-167A-0DD076A376DF}"/>
              </a:ext>
            </a:extLst>
          </p:cNvPr>
          <p:cNvSpPr txBox="1"/>
          <p:nvPr/>
        </p:nvSpPr>
        <p:spPr>
          <a:xfrm>
            <a:off x="6692154" y="4348173"/>
            <a:ext cx="858534" cy="159659"/>
          </a:xfrm>
          <a:prstGeom prst="rect">
            <a:avLst/>
          </a:prstGeom>
        </p:spPr>
        <p:txBody>
          <a:bodyPr vert="horz" wrap="square" lIns="0" tIns="51435" rIns="0" bIns="0" rtlCol="0">
            <a:spAutoFit/>
          </a:bodyPr>
          <a:lstStyle/>
          <a:p>
            <a:pPr marR="0" lvl="0" indent="0" defTabSz="914400" eaLnBrk="1" fontAlgn="auto" latinLnBrk="0" hangingPunct="1">
              <a:lnSpc>
                <a:spcPct val="100000"/>
              </a:lnSpc>
              <a:spcBef>
                <a:spcPts val="0"/>
              </a:spcBef>
              <a:spcAft>
                <a:spcPts val="0"/>
              </a:spcAft>
              <a:buClrTx/>
              <a:buSzTx/>
              <a:buFontTx/>
              <a:buNone/>
              <a:tabLst/>
              <a:defRPr/>
            </a:pPr>
            <a:r>
              <a:rPr lang="ja-JP" altLang="en-US" sz="700" dirty="0">
                <a:solidFill>
                  <a:srgbClr val="231F20"/>
                </a:solidFill>
                <a:latin typeface="+mn-ea"/>
                <a:cs typeface="Kozuka Gothic Pr6N R"/>
              </a:rPr>
              <a:t>扉裏 バスケット</a:t>
            </a:r>
            <a:endParaRPr lang="ja-JP" altLang="en-US" sz="700" dirty="0">
              <a:latin typeface="+mn-ea"/>
              <a:cs typeface="Kozuka Gothic Pr6N R"/>
            </a:endParaRPr>
          </a:p>
        </p:txBody>
      </p:sp>
      <p:sp>
        <p:nvSpPr>
          <p:cNvPr id="24" name="object 175">
            <a:extLst>
              <a:ext uri="{FF2B5EF4-FFF2-40B4-BE49-F238E27FC236}">
                <a16:creationId xmlns:a16="http://schemas.microsoft.com/office/drawing/2014/main" id="{B1C60808-B97B-434E-CF3E-13977DF8B823}"/>
              </a:ext>
            </a:extLst>
          </p:cNvPr>
          <p:cNvSpPr txBox="1"/>
          <p:nvPr/>
        </p:nvSpPr>
        <p:spPr>
          <a:xfrm>
            <a:off x="7696200" y="4348173"/>
            <a:ext cx="942450" cy="159659"/>
          </a:xfrm>
          <a:prstGeom prst="rect">
            <a:avLst/>
          </a:prstGeom>
        </p:spPr>
        <p:txBody>
          <a:bodyPr vert="horz" wrap="square" lIns="0" tIns="51435" rIns="0" bIns="0" rtlCol="0">
            <a:spAutoFit/>
          </a:bodyPr>
          <a:lstStyle/>
          <a:p>
            <a:pPr>
              <a:defRPr/>
            </a:pPr>
            <a:r>
              <a:rPr lang="ja-JP" altLang="en-US" sz="700" dirty="0">
                <a:solidFill>
                  <a:srgbClr val="231F20"/>
                </a:solidFill>
                <a:latin typeface="Kozuka Gothic Pr6N R"/>
                <a:cs typeface="Kozuka Gothic Pr6N R"/>
              </a:rPr>
              <a:t>扉裏 フック</a:t>
            </a:r>
            <a:endParaRPr lang="ja-JP" altLang="en-US" sz="700" dirty="0">
              <a:latin typeface="Kozuka Gothic Pr6N R"/>
              <a:cs typeface="Kozuka Gothic Pr6N R"/>
            </a:endParaRPr>
          </a:p>
        </p:txBody>
      </p:sp>
      <p:sp>
        <p:nvSpPr>
          <p:cNvPr id="25" name="object 175">
            <a:extLst>
              <a:ext uri="{FF2B5EF4-FFF2-40B4-BE49-F238E27FC236}">
                <a16:creationId xmlns:a16="http://schemas.microsoft.com/office/drawing/2014/main" id="{473633D9-2EAC-8967-ACDB-FFBC8DBE41AE}"/>
              </a:ext>
            </a:extLst>
          </p:cNvPr>
          <p:cNvSpPr txBox="1"/>
          <p:nvPr/>
        </p:nvSpPr>
        <p:spPr>
          <a:xfrm>
            <a:off x="8656320" y="4348173"/>
            <a:ext cx="1154169" cy="159659"/>
          </a:xfrm>
          <a:prstGeom prst="rect">
            <a:avLst/>
          </a:prstGeom>
        </p:spPr>
        <p:txBody>
          <a:bodyPr vert="horz" wrap="square" lIns="0" tIns="51435" rIns="0" bIns="0" rtlCol="0">
            <a:spAutoFit/>
          </a:bodyPr>
          <a:lstStyle/>
          <a:p>
            <a:pPr>
              <a:lnSpc>
                <a:spcPct val="100000"/>
              </a:lnSpc>
            </a:pPr>
            <a:r>
              <a:rPr lang="ja-JP" altLang="en-US" sz="700" spc="50" dirty="0">
                <a:solidFill>
                  <a:srgbClr val="231F20"/>
                </a:solidFill>
                <a:latin typeface="+mj-ea"/>
                <a:ea typeface="+mj-ea"/>
                <a:cs typeface="Kozuka Gothic Pr6N R"/>
              </a:rPr>
              <a:t>扉裏 マグネット対応パネル</a:t>
            </a:r>
            <a:endParaRPr lang="ja-JP" altLang="en-US" sz="550" dirty="0">
              <a:latin typeface="MS PGothic" panose="020B0600070205080204" pitchFamily="34" charset="-128"/>
              <a:ea typeface="MS PGothic" panose="020B0600070205080204" pitchFamily="34" charset="-128"/>
              <a:cs typeface="Kozuka Gothic Pr6N R"/>
            </a:endParaRPr>
          </a:p>
        </p:txBody>
      </p:sp>
      <p:sp>
        <p:nvSpPr>
          <p:cNvPr id="26" name="object 175">
            <a:extLst>
              <a:ext uri="{FF2B5EF4-FFF2-40B4-BE49-F238E27FC236}">
                <a16:creationId xmlns:a16="http://schemas.microsoft.com/office/drawing/2014/main" id="{A737063E-A125-F4F0-F456-F01AC816D9CB}"/>
              </a:ext>
            </a:extLst>
          </p:cNvPr>
          <p:cNvSpPr txBox="1"/>
          <p:nvPr/>
        </p:nvSpPr>
        <p:spPr>
          <a:xfrm>
            <a:off x="5777342" y="5378257"/>
            <a:ext cx="981112" cy="159659"/>
          </a:xfrm>
          <a:prstGeom prst="rect">
            <a:avLst/>
          </a:prstGeom>
        </p:spPr>
        <p:txBody>
          <a:bodyPr vert="horz" wrap="square" lIns="0" tIns="51435" rIns="0" bIns="0" rtlCol="0">
            <a:spAutoFit/>
          </a:bodyPr>
          <a:lstStyle/>
          <a:p>
            <a:pPr algn="l">
              <a:lnSpc>
                <a:spcPct val="100000"/>
              </a:lnSpc>
            </a:pPr>
            <a:r>
              <a:rPr lang="ja-JP" altLang="en-US" sz="700" dirty="0">
                <a:solidFill>
                  <a:srgbClr val="231F20"/>
                </a:solidFill>
                <a:latin typeface="+mn-ea"/>
                <a:cs typeface="Kozuka Gothic Pr6N R"/>
              </a:rPr>
              <a:t>耐震ロック</a:t>
            </a:r>
            <a:endParaRPr lang="ja-JP" altLang="en-US" sz="700" dirty="0">
              <a:latin typeface="+mn-ea"/>
              <a:cs typeface="Kozuka Gothic Pr6N R"/>
            </a:endParaRPr>
          </a:p>
        </p:txBody>
      </p:sp>
      <p:sp>
        <p:nvSpPr>
          <p:cNvPr id="27" name="object 175">
            <a:extLst>
              <a:ext uri="{FF2B5EF4-FFF2-40B4-BE49-F238E27FC236}">
                <a16:creationId xmlns:a16="http://schemas.microsoft.com/office/drawing/2014/main" id="{DBE6C5F9-F9AB-B0D9-80CF-16E861E7AE4A}"/>
              </a:ext>
            </a:extLst>
          </p:cNvPr>
          <p:cNvSpPr txBox="1"/>
          <p:nvPr/>
        </p:nvSpPr>
        <p:spPr>
          <a:xfrm>
            <a:off x="8656320" y="5378257"/>
            <a:ext cx="942450" cy="159659"/>
          </a:xfrm>
          <a:prstGeom prst="rect">
            <a:avLst/>
          </a:prstGeom>
        </p:spPr>
        <p:txBody>
          <a:bodyPr vert="horz" wrap="square" lIns="0" tIns="51435" rIns="0" bIns="0" rtlCol="0">
            <a:spAutoFit/>
          </a:bodyPr>
          <a:lstStyle/>
          <a:p>
            <a:pPr>
              <a:defRPr/>
            </a:pPr>
            <a:r>
              <a:rPr lang="ja-JP" altLang="en-US" sz="700" dirty="0">
                <a:solidFill>
                  <a:srgbClr val="231F20"/>
                </a:solidFill>
                <a:latin typeface="Kozuka Gothic Pr6N R"/>
                <a:cs typeface="Kozuka Gothic Pr6N R"/>
              </a:rPr>
              <a:t>ハンギングバー</a:t>
            </a:r>
            <a:endParaRPr lang="en-US" altLang="ja-JP" sz="700" dirty="0">
              <a:solidFill>
                <a:srgbClr val="231F20"/>
              </a:solidFill>
              <a:latin typeface="Kozuka Gothic Pr6N R"/>
              <a:cs typeface="Kozuka Gothic Pr6N R"/>
            </a:endParaRPr>
          </a:p>
        </p:txBody>
      </p:sp>
      <p:sp>
        <p:nvSpPr>
          <p:cNvPr id="28" name="object 175">
            <a:extLst>
              <a:ext uri="{FF2B5EF4-FFF2-40B4-BE49-F238E27FC236}">
                <a16:creationId xmlns:a16="http://schemas.microsoft.com/office/drawing/2014/main" id="{D3D1EB26-9FA4-D3DD-677A-FB2806429818}"/>
              </a:ext>
            </a:extLst>
          </p:cNvPr>
          <p:cNvSpPr txBox="1"/>
          <p:nvPr/>
        </p:nvSpPr>
        <p:spPr>
          <a:xfrm>
            <a:off x="8667332" y="6041984"/>
            <a:ext cx="850048" cy="208390"/>
          </a:xfrm>
          <a:prstGeom prst="rect">
            <a:avLst/>
          </a:prstGeom>
        </p:spPr>
        <p:txBody>
          <a:bodyPr vert="horz" wrap="square" lIns="0" tIns="51435" rIns="0" bIns="0" rtlCol="0">
            <a:spAutoFit/>
          </a:bodyPr>
          <a:lstStyle/>
          <a:p>
            <a:pPr algn="ctr">
              <a:lnSpc>
                <a:spcPts val="520"/>
              </a:lnSpc>
            </a:pPr>
            <a:r>
              <a:rPr lang="ja-JP" altLang="en-US" sz="600" spc="-10" dirty="0">
                <a:solidFill>
                  <a:srgbClr val="231F20"/>
                </a:solidFill>
                <a:latin typeface="MS PGothic" panose="020B0600070205080204" pitchFamily="34" charset="-128"/>
                <a:ea typeface="MS PGothic" panose="020B0600070205080204" pitchFamily="34" charset="-128"/>
                <a:cs typeface="Kozuka Gothic Pr6N R"/>
              </a:rPr>
              <a:t>耐荷重 ： </a:t>
            </a:r>
            <a:r>
              <a:rPr lang="en-US" altLang="ja-JP" sz="600" spc="-10" dirty="0">
                <a:solidFill>
                  <a:srgbClr val="231F20"/>
                </a:solidFill>
                <a:latin typeface="MS PGothic" panose="020B0600070205080204" pitchFamily="34" charset="-128"/>
                <a:ea typeface="MS PGothic" panose="020B0600070205080204" pitchFamily="34" charset="-128"/>
                <a:cs typeface="Kozuka Gothic Pr6N R"/>
              </a:rPr>
              <a:t>10</a:t>
            </a:r>
            <a:r>
              <a:rPr lang="en" altLang="ja-JP" sz="600" spc="-10" dirty="0">
                <a:solidFill>
                  <a:srgbClr val="231F20"/>
                </a:solidFill>
                <a:latin typeface="MS PGothic" panose="020B0600070205080204" pitchFamily="34" charset="-128"/>
                <a:ea typeface="MS PGothic" panose="020B0600070205080204" pitchFamily="34" charset="-128"/>
                <a:cs typeface="Kozuka Gothic Pr6N R"/>
              </a:rPr>
              <a:t>kg</a:t>
            </a:r>
          </a:p>
          <a:p>
            <a:pPr algn="ctr">
              <a:lnSpc>
                <a:spcPct val="100000"/>
              </a:lnSpc>
            </a:pPr>
            <a:r>
              <a:rPr lang="ja-JP" altLang="en-US" sz="600" spc="0" dirty="0">
                <a:solidFill>
                  <a:srgbClr val="231F20"/>
                </a:solidFill>
                <a:latin typeface="MS PGothic" panose="020B0600070205080204" pitchFamily="34" charset="-128"/>
                <a:ea typeface="MS PGothic" panose="020B0600070205080204" pitchFamily="34" charset="-128"/>
                <a:cs typeface="Kozuka Gothic Pr6N R"/>
              </a:rPr>
              <a:t>（均等荷重）</a:t>
            </a:r>
            <a:endParaRPr lang="en-US" altLang="ja-JP" sz="600" spc="0" dirty="0">
              <a:solidFill>
                <a:srgbClr val="231F20"/>
              </a:solidFill>
              <a:latin typeface="MS PGothic" panose="020B0600070205080204" pitchFamily="34" charset="-128"/>
              <a:ea typeface="MS PGothic" panose="020B0600070205080204" pitchFamily="34" charset="-128"/>
              <a:cs typeface="Kozuka Gothic Pr6N R"/>
            </a:endParaRPr>
          </a:p>
        </p:txBody>
      </p:sp>
      <p:sp>
        <p:nvSpPr>
          <p:cNvPr id="29" name="bg object 24">
            <a:extLst>
              <a:ext uri="{FF2B5EF4-FFF2-40B4-BE49-F238E27FC236}">
                <a16:creationId xmlns:a16="http://schemas.microsoft.com/office/drawing/2014/main" id="{1AFB3DCF-3974-1373-6DB9-7FC19388F08D}"/>
              </a:ext>
            </a:extLst>
          </p:cNvPr>
          <p:cNvSpPr/>
          <p:nvPr/>
        </p:nvSpPr>
        <p:spPr>
          <a:xfrm>
            <a:off x="4578675" y="2920785"/>
            <a:ext cx="5187117" cy="3741498"/>
          </a:xfrm>
          <a:custGeom>
            <a:avLst/>
            <a:gdLst/>
            <a:ahLst/>
            <a:cxnLst/>
            <a:rect l="l" t="t" r="r" b="b"/>
            <a:pathLst>
              <a:path w="5400675" h="3240404">
                <a:moveTo>
                  <a:pt x="0" y="0"/>
                </a:moveTo>
                <a:lnTo>
                  <a:pt x="5400547" y="0"/>
                </a:lnTo>
                <a:lnTo>
                  <a:pt x="5400547" y="3240265"/>
                </a:lnTo>
                <a:lnTo>
                  <a:pt x="0" y="3240265"/>
                </a:lnTo>
                <a:lnTo>
                  <a:pt x="0" y="0"/>
                </a:lnTo>
                <a:close/>
              </a:path>
            </a:pathLst>
          </a:custGeom>
          <a:ln w="12700">
            <a:solidFill>
              <a:srgbClr val="505051"/>
            </a:solidFill>
          </a:ln>
        </p:spPr>
        <p:txBody>
          <a:bodyPr wrap="square" lIns="0" tIns="0" rIns="0" bIns="0" rtlCol="0"/>
          <a:lstStyle/>
          <a:p>
            <a:endParaRPr/>
          </a:p>
        </p:txBody>
      </p:sp>
      <p:sp>
        <p:nvSpPr>
          <p:cNvPr id="30" name="object 2">
            <a:extLst>
              <a:ext uri="{FF2B5EF4-FFF2-40B4-BE49-F238E27FC236}">
                <a16:creationId xmlns:a16="http://schemas.microsoft.com/office/drawing/2014/main" id="{1470637E-F71C-51D9-AE20-F06823A49BC7}"/>
              </a:ext>
            </a:extLst>
          </p:cNvPr>
          <p:cNvSpPr txBox="1"/>
          <p:nvPr/>
        </p:nvSpPr>
        <p:spPr>
          <a:xfrm>
            <a:off x="4576769" y="2911900"/>
            <a:ext cx="5199044" cy="125675"/>
          </a:xfrm>
          <a:prstGeom prst="rect">
            <a:avLst/>
          </a:prstGeom>
          <a:solidFill>
            <a:srgbClr val="505051"/>
          </a:solidFill>
        </p:spPr>
        <p:txBody>
          <a:bodyPr vert="horz" wrap="square" lIns="0" tIns="2540" rIns="0" bIns="0" rtlCol="0">
            <a:spAutoFit/>
          </a:bodyPr>
          <a:lstStyle/>
          <a:p>
            <a:pPr marL="93980">
              <a:lnSpc>
                <a:spcPct val="100000"/>
              </a:lnSpc>
              <a:spcBef>
                <a:spcPts val="100"/>
              </a:spcBef>
            </a:pPr>
            <a:r>
              <a:rPr lang="ja-JP" altLang="en-US" sz="800" b="1" spc="50">
                <a:solidFill>
                  <a:srgbClr val="FFFFFF"/>
                </a:solidFill>
                <a:latin typeface="MS PGothic" panose="020B0600070205080204" pitchFamily="34" charset="-128"/>
                <a:ea typeface="MS PGothic" panose="020B0600070205080204" pitchFamily="34" charset="-128"/>
                <a:cs typeface="Kozuka Gothic Pr6N"/>
              </a:rPr>
              <a:t>オプションパーツ</a:t>
            </a:r>
            <a:endParaRPr lang="ja-JP" altLang="en-US" sz="800" b="1" spc="50" dirty="0">
              <a:latin typeface="MS PGothic" panose="020B0600070205080204" pitchFamily="34" charset="-128"/>
              <a:ea typeface="MS PGothic" panose="020B0600070205080204" pitchFamily="34" charset="-128"/>
              <a:cs typeface="Kozuka Gothic Pr6N"/>
            </a:endParaRPr>
          </a:p>
        </p:txBody>
      </p:sp>
      <p:grpSp>
        <p:nvGrpSpPr>
          <p:cNvPr id="31" name="グループ化 30">
            <a:extLst>
              <a:ext uri="{FF2B5EF4-FFF2-40B4-BE49-F238E27FC236}">
                <a16:creationId xmlns:a16="http://schemas.microsoft.com/office/drawing/2014/main" id="{6352627D-B58D-7396-6C12-C2DDCCE5BB1D}"/>
              </a:ext>
            </a:extLst>
          </p:cNvPr>
          <p:cNvGrpSpPr/>
          <p:nvPr/>
        </p:nvGrpSpPr>
        <p:grpSpPr>
          <a:xfrm>
            <a:off x="6697841" y="4984121"/>
            <a:ext cx="2811158" cy="159385"/>
            <a:chOff x="6735241" y="5050198"/>
            <a:chExt cx="2811158" cy="159385"/>
          </a:xfrm>
        </p:grpSpPr>
        <p:sp>
          <p:nvSpPr>
            <p:cNvPr id="32" name="object 53">
              <a:extLst>
                <a:ext uri="{FF2B5EF4-FFF2-40B4-BE49-F238E27FC236}">
                  <a16:creationId xmlns:a16="http://schemas.microsoft.com/office/drawing/2014/main" id="{F1756B48-C1F3-F854-E9F2-02DFA30BD7FF}"/>
                </a:ext>
              </a:extLst>
            </p:cNvPr>
            <p:cNvSpPr/>
            <p:nvPr/>
          </p:nvSpPr>
          <p:spPr>
            <a:xfrm>
              <a:off x="6735241" y="5050198"/>
              <a:ext cx="857885" cy="159385"/>
            </a:xfrm>
            <a:custGeom>
              <a:avLst/>
              <a:gdLst/>
              <a:ahLst/>
              <a:cxnLst/>
              <a:rect l="l" t="t" r="r" b="b"/>
              <a:pathLst>
                <a:path w="857884" h="159385">
                  <a:moveTo>
                    <a:pt x="857757" y="0"/>
                  </a:moveTo>
                  <a:lnTo>
                    <a:pt x="0" y="0"/>
                  </a:lnTo>
                  <a:lnTo>
                    <a:pt x="0" y="159016"/>
                  </a:lnTo>
                  <a:lnTo>
                    <a:pt x="857757" y="159016"/>
                  </a:lnTo>
                  <a:lnTo>
                    <a:pt x="857757" y="0"/>
                  </a:lnTo>
                  <a:close/>
                </a:path>
              </a:pathLst>
            </a:custGeom>
            <a:solidFill>
              <a:srgbClr val="BCBEC0"/>
            </a:solidFill>
          </p:spPr>
          <p:txBody>
            <a:bodyPr wrap="square" lIns="0" tIns="0" rIns="0" bIns="0" rtlCol="0"/>
            <a:lstStyle/>
            <a:p>
              <a:endParaRPr/>
            </a:p>
          </p:txBody>
        </p:sp>
        <p:sp>
          <p:nvSpPr>
            <p:cNvPr id="33" name="object 54">
              <a:extLst>
                <a:ext uri="{FF2B5EF4-FFF2-40B4-BE49-F238E27FC236}">
                  <a16:creationId xmlns:a16="http://schemas.microsoft.com/office/drawing/2014/main" id="{1A51C33F-D8AD-EBE3-DDBB-1FB13D3ACC5E}"/>
                </a:ext>
              </a:extLst>
            </p:cNvPr>
            <p:cNvSpPr/>
            <p:nvPr/>
          </p:nvSpPr>
          <p:spPr>
            <a:xfrm>
              <a:off x="7708061" y="5050198"/>
              <a:ext cx="857885" cy="159385"/>
            </a:xfrm>
            <a:custGeom>
              <a:avLst/>
              <a:gdLst/>
              <a:ahLst/>
              <a:cxnLst/>
              <a:rect l="l" t="t" r="r" b="b"/>
              <a:pathLst>
                <a:path w="857884" h="159385">
                  <a:moveTo>
                    <a:pt x="857757" y="0"/>
                  </a:moveTo>
                  <a:lnTo>
                    <a:pt x="0" y="0"/>
                  </a:lnTo>
                  <a:lnTo>
                    <a:pt x="0" y="159016"/>
                  </a:lnTo>
                  <a:lnTo>
                    <a:pt x="857757" y="159016"/>
                  </a:lnTo>
                  <a:lnTo>
                    <a:pt x="857757" y="0"/>
                  </a:lnTo>
                  <a:close/>
                </a:path>
              </a:pathLst>
            </a:custGeom>
            <a:solidFill>
              <a:srgbClr val="BCBEC0"/>
            </a:solidFill>
          </p:spPr>
          <p:txBody>
            <a:bodyPr wrap="square" lIns="0" tIns="0" rIns="0" bIns="0" rtlCol="0"/>
            <a:lstStyle/>
            <a:p>
              <a:endParaRPr/>
            </a:p>
          </p:txBody>
        </p:sp>
        <p:sp>
          <p:nvSpPr>
            <p:cNvPr id="34" name="object 55">
              <a:extLst>
                <a:ext uri="{FF2B5EF4-FFF2-40B4-BE49-F238E27FC236}">
                  <a16:creationId xmlns:a16="http://schemas.microsoft.com/office/drawing/2014/main" id="{BDC2834B-0377-8AD3-6837-17C1B2734535}"/>
                </a:ext>
              </a:extLst>
            </p:cNvPr>
            <p:cNvSpPr/>
            <p:nvPr/>
          </p:nvSpPr>
          <p:spPr>
            <a:xfrm>
              <a:off x="8688514" y="5050198"/>
              <a:ext cx="857885" cy="159385"/>
            </a:xfrm>
            <a:custGeom>
              <a:avLst/>
              <a:gdLst/>
              <a:ahLst/>
              <a:cxnLst/>
              <a:rect l="l" t="t" r="r" b="b"/>
              <a:pathLst>
                <a:path w="857884" h="159385">
                  <a:moveTo>
                    <a:pt x="857757" y="0"/>
                  </a:moveTo>
                  <a:lnTo>
                    <a:pt x="0" y="0"/>
                  </a:lnTo>
                  <a:lnTo>
                    <a:pt x="0" y="159016"/>
                  </a:lnTo>
                  <a:lnTo>
                    <a:pt x="857757" y="159016"/>
                  </a:lnTo>
                  <a:lnTo>
                    <a:pt x="857757" y="0"/>
                  </a:lnTo>
                  <a:close/>
                </a:path>
              </a:pathLst>
            </a:custGeom>
            <a:solidFill>
              <a:srgbClr val="BCBEC0"/>
            </a:solidFill>
          </p:spPr>
          <p:txBody>
            <a:bodyPr wrap="square" lIns="0" tIns="0" rIns="0" bIns="0" rtlCol="0"/>
            <a:lstStyle/>
            <a:p>
              <a:endParaRPr/>
            </a:p>
          </p:txBody>
        </p:sp>
        <p:sp>
          <p:nvSpPr>
            <p:cNvPr id="35" name="object 175">
              <a:extLst>
                <a:ext uri="{FF2B5EF4-FFF2-40B4-BE49-F238E27FC236}">
                  <a16:creationId xmlns:a16="http://schemas.microsoft.com/office/drawing/2014/main" id="{9FF462A8-A2F0-A11E-2216-D7276572AEB9}"/>
                </a:ext>
              </a:extLst>
            </p:cNvPr>
            <p:cNvSpPr txBox="1"/>
            <p:nvPr/>
          </p:nvSpPr>
          <p:spPr>
            <a:xfrm>
              <a:off x="6748887" y="5065313"/>
              <a:ext cx="837931" cy="103362"/>
            </a:xfrm>
            <a:prstGeom prst="rect">
              <a:avLst/>
            </a:prstGeom>
          </p:spPr>
          <p:txBody>
            <a:bodyPr vert="horz" wrap="square" lIns="0" tIns="51435" rIns="0" bIns="0" rtlCol="0" anchor="t">
              <a:spAutoFit/>
            </a:bodyPr>
            <a:lstStyle/>
            <a:p>
              <a:pPr marR="0" lvl="0" indent="0" algn="ctr" defTabSz="914400" eaLnBrk="1" fontAlgn="auto" latinLnBrk="0" hangingPunct="1">
                <a:lnSpc>
                  <a:spcPts val="420"/>
                </a:lnSpc>
                <a:spcBef>
                  <a:spcPts val="0"/>
                </a:spcBef>
                <a:buClrTx/>
                <a:buSzTx/>
                <a:buFontTx/>
                <a:buNone/>
                <a:tabLst/>
                <a:defRPr/>
              </a:pPr>
              <a:r>
                <a:rPr lang="ja-JP" altLang="en-US" sz="600" spc="-40">
                  <a:solidFill>
                    <a:schemeClr val="tx1"/>
                  </a:solidFill>
                  <a:latin typeface="MS PGothic" panose="020B0600070205080204" pitchFamily="34" charset="-128"/>
                  <a:ea typeface="MS PGothic" panose="020B0600070205080204" pitchFamily="34" charset="-128"/>
                </a:rPr>
                <a:t>耐荷重 ： </a:t>
              </a:r>
              <a:r>
                <a:rPr lang="en-US" altLang="ja-JP" sz="600" spc="-40" dirty="0">
                  <a:solidFill>
                    <a:schemeClr val="tx1"/>
                  </a:solidFill>
                  <a:latin typeface="MS PGothic" panose="020B0600070205080204" pitchFamily="34" charset="-128"/>
                  <a:ea typeface="MS PGothic" panose="020B0600070205080204" pitchFamily="34" charset="-128"/>
                </a:rPr>
                <a:t>1</a:t>
              </a:r>
              <a:r>
                <a:rPr lang="en" altLang="ja-JP" sz="600" spc="-40" dirty="0">
                  <a:solidFill>
                    <a:schemeClr val="tx1"/>
                  </a:solidFill>
                  <a:latin typeface="MS PGothic" panose="020B0600070205080204" pitchFamily="34" charset="-128"/>
                  <a:ea typeface="MS PGothic" panose="020B0600070205080204" pitchFamily="34" charset="-128"/>
                </a:rPr>
                <a:t>kg</a:t>
              </a:r>
              <a:r>
                <a:rPr lang="ja-JP" altLang="en" sz="600" spc="-40">
                  <a:solidFill>
                    <a:schemeClr val="tx1"/>
                  </a:solidFill>
                  <a:latin typeface="MS PGothic" panose="020B0600070205080204" pitchFamily="34" charset="-128"/>
                  <a:ea typeface="MS PGothic" panose="020B0600070205080204" pitchFamily="34" charset="-128"/>
                </a:rPr>
                <a:t>／</a:t>
              </a:r>
              <a:r>
                <a:rPr lang="en" altLang="ja-JP" sz="600" spc="-40" dirty="0">
                  <a:solidFill>
                    <a:schemeClr val="tx1"/>
                  </a:solidFill>
                  <a:latin typeface="MS PGothic" panose="020B0600070205080204" pitchFamily="34" charset="-128"/>
                  <a:ea typeface="MS PGothic" panose="020B0600070205080204" pitchFamily="34" charset="-128"/>
                </a:rPr>
                <a:t>1</a:t>
              </a:r>
              <a:r>
                <a:rPr lang="ja-JP" altLang="en-US" sz="600" spc="-40">
                  <a:solidFill>
                    <a:schemeClr val="tx1"/>
                  </a:solidFill>
                  <a:latin typeface="MS PGothic" panose="020B0600070205080204" pitchFamily="34" charset="-128"/>
                  <a:ea typeface="MS PGothic" panose="020B0600070205080204" pitchFamily="34" charset="-128"/>
                </a:rPr>
                <a:t>個あたり</a:t>
              </a:r>
            </a:p>
          </p:txBody>
        </p:sp>
        <p:sp>
          <p:nvSpPr>
            <p:cNvPr id="36" name="object 175">
              <a:extLst>
                <a:ext uri="{FF2B5EF4-FFF2-40B4-BE49-F238E27FC236}">
                  <a16:creationId xmlns:a16="http://schemas.microsoft.com/office/drawing/2014/main" id="{F4FBB43D-B8CC-055E-5E64-95573C302D25}"/>
                </a:ext>
              </a:extLst>
            </p:cNvPr>
            <p:cNvSpPr txBox="1"/>
            <p:nvPr/>
          </p:nvSpPr>
          <p:spPr>
            <a:xfrm>
              <a:off x="7713315" y="5065313"/>
              <a:ext cx="837931" cy="103362"/>
            </a:xfrm>
            <a:prstGeom prst="rect">
              <a:avLst/>
            </a:prstGeom>
          </p:spPr>
          <p:txBody>
            <a:bodyPr vert="horz" wrap="square" lIns="0" tIns="51435" rIns="0" bIns="0" rtlCol="0" anchor="t">
              <a:spAutoFit/>
            </a:bodyPr>
            <a:lstStyle/>
            <a:p>
              <a:pPr marR="0" lvl="0" indent="0" algn="ctr" defTabSz="914400" eaLnBrk="1" fontAlgn="auto" latinLnBrk="0" hangingPunct="1">
                <a:lnSpc>
                  <a:spcPts val="420"/>
                </a:lnSpc>
                <a:spcBef>
                  <a:spcPts val="0"/>
                </a:spcBef>
                <a:buClrTx/>
                <a:buSzTx/>
                <a:buFontTx/>
                <a:buNone/>
                <a:tabLst/>
                <a:defRPr/>
              </a:pPr>
              <a:r>
                <a:rPr lang="ja-JP" altLang="en-US" sz="600" spc="-40" dirty="0">
                  <a:solidFill>
                    <a:schemeClr val="tx1"/>
                  </a:solidFill>
                  <a:latin typeface="MS PGothic" panose="020B0600070205080204" pitchFamily="34" charset="-128"/>
                  <a:ea typeface="MS PGothic" panose="020B0600070205080204" pitchFamily="34" charset="-128"/>
                </a:rPr>
                <a:t>耐荷重 ： </a:t>
              </a:r>
              <a:r>
                <a:rPr lang="en-US" altLang="ja-JP" sz="600" spc="-40" dirty="0">
                  <a:solidFill>
                    <a:schemeClr val="tx1"/>
                  </a:solidFill>
                  <a:latin typeface="MS PGothic" panose="020B0600070205080204" pitchFamily="34" charset="-128"/>
                  <a:ea typeface="MS PGothic" panose="020B0600070205080204" pitchFamily="34" charset="-128"/>
                </a:rPr>
                <a:t>1</a:t>
              </a:r>
              <a:r>
                <a:rPr lang="en" altLang="ja-JP" sz="600" spc="-40" dirty="0">
                  <a:solidFill>
                    <a:schemeClr val="tx1"/>
                  </a:solidFill>
                  <a:latin typeface="MS PGothic" panose="020B0600070205080204" pitchFamily="34" charset="-128"/>
                  <a:ea typeface="MS PGothic" panose="020B0600070205080204" pitchFamily="34" charset="-128"/>
                </a:rPr>
                <a:t>kg</a:t>
              </a:r>
              <a:r>
                <a:rPr lang="ja-JP" altLang="en" sz="600" spc="-40" dirty="0">
                  <a:solidFill>
                    <a:schemeClr val="tx1"/>
                  </a:solidFill>
                  <a:latin typeface="MS PGothic" panose="020B0600070205080204" pitchFamily="34" charset="-128"/>
                  <a:ea typeface="MS PGothic" panose="020B0600070205080204" pitchFamily="34" charset="-128"/>
                </a:rPr>
                <a:t>／</a:t>
              </a:r>
              <a:r>
                <a:rPr lang="en" altLang="ja-JP" sz="600" spc="-40" dirty="0">
                  <a:solidFill>
                    <a:schemeClr val="tx1"/>
                  </a:solidFill>
                  <a:latin typeface="MS PGothic" panose="020B0600070205080204" pitchFamily="34" charset="-128"/>
                  <a:ea typeface="MS PGothic" panose="020B0600070205080204" pitchFamily="34" charset="-128"/>
                </a:rPr>
                <a:t>1</a:t>
              </a:r>
              <a:r>
                <a:rPr lang="ja-JP" altLang="en-US" sz="600" spc="-40" dirty="0">
                  <a:solidFill>
                    <a:schemeClr val="tx1"/>
                  </a:solidFill>
                  <a:latin typeface="MS PGothic" panose="020B0600070205080204" pitchFamily="34" charset="-128"/>
                  <a:ea typeface="MS PGothic" panose="020B0600070205080204" pitchFamily="34" charset="-128"/>
                </a:rPr>
                <a:t>製品あたり</a:t>
              </a:r>
            </a:p>
          </p:txBody>
        </p:sp>
        <p:sp>
          <p:nvSpPr>
            <p:cNvPr id="37" name="object 175">
              <a:extLst>
                <a:ext uri="{FF2B5EF4-FFF2-40B4-BE49-F238E27FC236}">
                  <a16:creationId xmlns:a16="http://schemas.microsoft.com/office/drawing/2014/main" id="{A14AD771-627E-D272-E81B-A9D576ED993E}"/>
                </a:ext>
              </a:extLst>
            </p:cNvPr>
            <p:cNvSpPr txBox="1"/>
            <p:nvPr/>
          </p:nvSpPr>
          <p:spPr>
            <a:xfrm>
              <a:off x="8691988" y="5065313"/>
              <a:ext cx="837931" cy="103362"/>
            </a:xfrm>
            <a:prstGeom prst="rect">
              <a:avLst/>
            </a:prstGeom>
          </p:spPr>
          <p:txBody>
            <a:bodyPr vert="horz" wrap="square" lIns="0" tIns="51435" rIns="0" bIns="0" rtlCol="0" anchor="t">
              <a:spAutoFit/>
            </a:bodyPr>
            <a:lstStyle/>
            <a:p>
              <a:pPr marR="0" lvl="0" indent="0" algn="ctr" defTabSz="914400" eaLnBrk="1" fontAlgn="auto" latinLnBrk="0" hangingPunct="1">
                <a:lnSpc>
                  <a:spcPts val="420"/>
                </a:lnSpc>
                <a:spcBef>
                  <a:spcPts val="0"/>
                </a:spcBef>
                <a:buClrTx/>
                <a:buSzTx/>
                <a:buFontTx/>
                <a:buNone/>
                <a:tabLst/>
                <a:defRPr/>
              </a:pPr>
              <a:r>
                <a:rPr lang="ja-JP" altLang="en-US" sz="600" spc="-40" dirty="0">
                  <a:solidFill>
                    <a:schemeClr val="tx1"/>
                  </a:solidFill>
                  <a:latin typeface="MS PGothic" panose="020B0600070205080204" pitchFamily="34" charset="-128"/>
                  <a:ea typeface="MS PGothic" panose="020B0600070205080204" pitchFamily="34" charset="-128"/>
                </a:rPr>
                <a:t>耐荷重 ： </a:t>
              </a:r>
              <a:r>
                <a:rPr lang="en-US" altLang="ja-JP" sz="600" spc="-40" dirty="0">
                  <a:solidFill>
                    <a:schemeClr val="tx1"/>
                  </a:solidFill>
                  <a:latin typeface="MS PGothic" panose="020B0600070205080204" pitchFamily="34" charset="-128"/>
                  <a:ea typeface="MS PGothic" panose="020B0600070205080204" pitchFamily="34" charset="-128"/>
                </a:rPr>
                <a:t>1</a:t>
              </a:r>
              <a:r>
                <a:rPr lang="en" altLang="ja-JP" sz="600" spc="-40" dirty="0">
                  <a:solidFill>
                    <a:schemeClr val="tx1"/>
                  </a:solidFill>
                  <a:latin typeface="MS PGothic" panose="020B0600070205080204" pitchFamily="34" charset="-128"/>
                  <a:ea typeface="MS PGothic" panose="020B0600070205080204" pitchFamily="34" charset="-128"/>
                </a:rPr>
                <a:t>kg</a:t>
              </a:r>
              <a:r>
                <a:rPr lang="ja-JP" altLang="en" sz="600" spc="-40" dirty="0">
                  <a:solidFill>
                    <a:schemeClr val="tx1"/>
                  </a:solidFill>
                  <a:latin typeface="MS PGothic" panose="020B0600070205080204" pitchFamily="34" charset="-128"/>
                  <a:ea typeface="MS PGothic" panose="020B0600070205080204" pitchFamily="34" charset="-128"/>
                </a:rPr>
                <a:t>／</a:t>
              </a:r>
              <a:r>
                <a:rPr lang="en" altLang="ja-JP" sz="600" spc="-40" dirty="0">
                  <a:solidFill>
                    <a:schemeClr val="tx1"/>
                  </a:solidFill>
                  <a:latin typeface="MS PGothic" panose="020B0600070205080204" pitchFamily="34" charset="-128"/>
                  <a:ea typeface="MS PGothic" panose="020B0600070205080204" pitchFamily="34" charset="-128"/>
                </a:rPr>
                <a:t>1</a:t>
              </a:r>
              <a:r>
                <a:rPr lang="ja-JP" altLang="en-US" sz="600" spc="-40" dirty="0">
                  <a:solidFill>
                    <a:schemeClr val="tx1"/>
                  </a:solidFill>
                  <a:latin typeface="MS PGothic" panose="020B0600070205080204" pitchFamily="34" charset="-128"/>
                  <a:ea typeface="MS PGothic" panose="020B0600070205080204" pitchFamily="34" charset="-128"/>
                </a:rPr>
                <a:t>枚あたり</a:t>
              </a:r>
            </a:p>
          </p:txBody>
        </p:sp>
      </p:grpSp>
      <p:sp>
        <p:nvSpPr>
          <p:cNvPr id="38" name="テキスト ボックス 37">
            <a:extLst>
              <a:ext uri="{FF2B5EF4-FFF2-40B4-BE49-F238E27FC236}">
                <a16:creationId xmlns:a16="http://schemas.microsoft.com/office/drawing/2014/main" id="{F29D36A7-A9FC-E328-C550-A0CC673630F5}"/>
              </a:ext>
            </a:extLst>
          </p:cNvPr>
          <p:cNvSpPr txBox="1"/>
          <p:nvPr/>
        </p:nvSpPr>
        <p:spPr>
          <a:xfrm>
            <a:off x="4696591" y="5811554"/>
            <a:ext cx="421876" cy="169277"/>
          </a:xfrm>
          <a:prstGeom prst="rect">
            <a:avLst/>
          </a:prstGeom>
          <a:noFill/>
        </p:spPr>
        <p:txBody>
          <a:bodyPr wrap="square">
            <a:spAutoFit/>
          </a:bodyPr>
          <a:lstStyle/>
          <a:p>
            <a:r>
              <a:rPr lang="ja-JP" altLang="en-US" sz="500" spc="-25">
                <a:solidFill>
                  <a:schemeClr val="bg1"/>
                </a:solidFill>
                <a:latin typeface="MS PGothic" panose="020B0600070205080204" pitchFamily="34" charset="-128"/>
                <a:ea typeface="MS PGothic" panose="020B0600070205080204" pitchFamily="34" charset="-128"/>
                <a:cs typeface="Kozuka Gothic Pr6N R"/>
              </a:rPr>
              <a:t>振動時 </a:t>
            </a:r>
            <a:endParaRPr lang="ja-JP" altLang="en-US" sz="500">
              <a:solidFill>
                <a:schemeClr val="bg1"/>
              </a:solidFill>
            </a:endParaRPr>
          </a:p>
        </p:txBody>
      </p:sp>
      <p:sp>
        <p:nvSpPr>
          <p:cNvPr id="39" name="テキスト ボックス 38">
            <a:extLst>
              <a:ext uri="{FF2B5EF4-FFF2-40B4-BE49-F238E27FC236}">
                <a16:creationId xmlns:a16="http://schemas.microsoft.com/office/drawing/2014/main" id="{E65138B8-13C4-EEAF-32FF-99575A60A41F}"/>
              </a:ext>
            </a:extLst>
          </p:cNvPr>
          <p:cNvSpPr txBox="1"/>
          <p:nvPr/>
        </p:nvSpPr>
        <p:spPr>
          <a:xfrm>
            <a:off x="4696591" y="6379879"/>
            <a:ext cx="421876" cy="169277"/>
          </a:xfrm>
          <a:prstGeom prst="rect">
            <a:avLst/>
          </a:prstGeom>
          <a:noFill/>
        </p:spPr>
        <p:txBody>
          <a:bodyPr wrap="square">
            <a:spAutoFit/>
          </a:bodyPr>
          <a:lstStyle/>
          <a:p>
            <a:r>
              <a:rPr lang="ja-JP" altLang="en-US" sz="500" spc="-25">
                <a:solidFill>
                  <a:schemeClr val="bg1"/>
                </a:solidFill>
                <a:latin typeface="MS PGothic" panose="020B0600070205080204" pitchFamily="34" charset="-128"/>
                <a:ea typeface="MS PGothic" panose="020B0600070205080204" pitchFamily="34" charset="-128"/>
                <a:cs typeface="Kozuka Gothic Pr6N R"/>
              </a:rPr>
              <a:t>通常時 </a:t>
            </a:r>
            <a:endParaRPr lang="ja-JP" altLang="en-US" sz="500">
              <a:solidFill>
                <a:schemeClr val="bg1"/>
              </a:solidFill>
            </a:endParaRPr>
          </a:p>
        </p:txBody>
      </p:sp>
      <p:sp>
        <p:nvSpPr>
          <p:cNvPr id="40" name="object 2">
            <a:extLst>
              <a:ext uri="{FF2B5EF4-FFF2-40B4-BE49-F238E27FC236}">
                <a16:creationId xmlns:a16="http://schemas.microsoft.com/office/drawing/2014/main" id="{433601E3-CEED-F1C2-0169-F56CDDCDC6CC}"/>
              </a:ext>
            </a:extLst>
          </p:cNvPr>
          <p:cNvSpPr txBox="1"/>
          <p:nvPr/>
        </p:nvSpPr>
        <p:spPr>
          <a:xfrm>
            <a:off x="6692154" y="4499332"/>
            <a:ext cx="831959" cy="120546"/>
          </a:xfrm>
          <a:prstGeom prst="rect">
            <a:avLst/>
          </a:prstGeom>
        </p:spPr>
        <p:txBody>
          <a:bodyPr vert="horz" wrap="none" lIns="0" tIns="12700"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ct val="100000"/>
              </a:lnSpc>
              <a:spcBef>
                <a:spcPts val="100"/>
              </a:spcBef>
            </a:pPr>
            <a:r>
              <a:rPr lang="en-US" altLang="ja-JP" sz="700" dirty="0">
                <a:solidFill>
                  <a:srgbClr val="231F20"/>
                </a:solidFill>
                <a:latin typeface="MS PGothic Regular"/>
                <a:cs typeface="A-OTF Gothic BBB Pro"/>
              </a:rPr>
              <a:t>14,300</a:t>
            </a:r>
            <a:r>
              <a:rPr sz="400" spc="-350" dirty="0">
                <a:solidFill>
                  <a:srgbClr val="231F20"/>
                </a:solidFill>
                <a:latin typeface="MS PGothic Regular"/>
                <a:cs typeface="A-OTF Gothic BBB Pro"/>
              </a:rPr>
              <a:t> </a:t>
            </a:r>
            <a:r>
              <a:rPr sz="500" dirty="0" err="1">
                <a:solidFill>
                  <a:srgbClr val="231F20"/>
                </a:solidFill>
                <a:latin typeface="MS PGothic Regular"/>
                <a:cs typeface="A-OTF Gothic BBB Pro"/>
              </a:rPr>
              <a:t>円（税抜</a:t>
            </a:r>
            <a:r>
              <a:rPr lang="ja-JP" altLang="en-US" sz="500" dirty="0">
                <a:solidFill>
                  <a:srgbClr val="231F20"/>
                </a:solidFill>
                <a:latin typeface="MS PGothic Regular"/>
                <a:cs typeface="A-OTF Gothic BBB Pro"/>
              </a:rPr>
              <a:t> </a:t>
            </a:r>
            <a:r>
              <a:rPr lang="en-US" altLang="ja-JP" sz="500" dirty="0">
                <a:solidFill>
                  <a:srgbClr val="231F20"/>
                </a:solidFill>
                <a:latin typeface="MS PGothic Regular"/>
                <a:cs typeface="A-OTF Gothic BBB Pro"/>
              </a:rPr>
              <a:t>13,000</a:t>
            </a:r>
            <a:r>
              <a:rPr sz="500" spc="-50" dirty="0">
                <a:solidFill>
                  <a:srgbClr val="231F20"/>
                </a:solidFill>
                <a:latin typeface="MS PGothic Regular"/>
                <a:cs typeface="A-OTF Gothic BBB Pro"/>
              </a:rPr>
              <a:t> </a:t>
            </a:r>
            <a:r>
              <a:rPr sz="500" dirty="0">
                <a:solidFill>
                  <a:srgbClr val="231F20"/>
                </a:solidFill>
                <a:latin typeface="MS PGothic Regular"/>
                <a:cs typeface="A-OTF Gothic BBB Pro"/>
              </a:rPr>
              <a:t>円）</a:t>
            </a:r>
            <a:endParaRPr sz="500" dirty="0">
              <a:latin typeface="MS PGothic Regular"/>
              <a:cs typeface="A-OTF Gothic BBB Pro"/>
            </a:endParaRPr>
          </a:p>
        </p:txBody>
      </p:sp>
      <p:sp>
        <p:nvSpPr>
          <p:cNvPr id="41" name="object 2">
            <a:extLst>
              <a:ext uri="{FF2B5EF4-FFF2-40B4-BE49-F238E27FC236}">
                <a16:creationId xmlns:a16="http://schemas.microsoft.com/office/drawing/2014/main" id="{A74959DC-12D5-C58E-664C-6B26104ADB41}"/>
              </a:ext>
            </a:extLst>
          </p:cNvPr>
          <p:cNvSpPr txBox="1"/>
          <p:nvPr/>
        </p:nvSpPr>
        <p:spPr>
          <a:xfrm>
            <a:off x="7696200" y="4499332"/>
            <a:ext cx="755015" cy="120546"/>
          </a:xfrm>
          <a:prstGeom prst="rect">
            <a:avLst/>
          </a:prstGeom>
        </p:spPr>
        <p:txBody>
          <a:bodyPr vert="horz" wrap="none" lIns="0" tIns="12700"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ct val="100000"/>
              </a:lnSpc>
              <a:spcBef>
                <a:spcPts val="100"/>
              </a:spcBef>
            </a:pPr>
            <a:r>
              <a:rPr lang="en-US" altLang="ja-JP" sz="700" dirty="0">
                <a:solidFill>
                  <a:srgbClr val="231F20"/>
                </a:solidFill>
                <a:latin typeface="MS PGothic Regular"/>
                <a:cs typeface="A-OTF Gothic BBB Pro"/>
              </a:rPr>
              <a:t>8,800</a:t>
            </a:r>
            <a:r>
              <a:rPr sz="400" spc="-350" dirty="0">
                <a:solidFill>
                  <a:srgbClr val="231F20"/>
                </a:solidFill>
                <a:latin typeface="MS PGothic Regular"/>
                <a:cs typeface="A-OTF Gothic BBB Pro"/>
              </a:rPr>
              <a:t> </a:t>
            </a:r>
            <a:r>
              <a:rPr sz="500" dirty="0" err="1">
                <a:solidFill>
                  <a:srgbClr val="231F20"/>
                </a:solidFill>
                <a:latin typeface="MS PGothic Regular"/>
                <a:cs typeface="A-OTF Gothic BBB Pro"/>
              </a:rPr>
              <a:t>円（税抜</a:t>
            </a:r>
            <a:r>
              <a:rPr lang="ja-JP" altLang="en-US" sz="500" dirty="0">
                <a:solidFill>
                  <a:srgbClr val="231F20"/>
                </a:solidFill>
                <a:latin typeface="MS PGothic Regular"/>
                <a:cs typeface="A-OTF Gothic BBB Pro"/>
              </a:rPr>
              <a:t> </a:t>
            </a:r>
            <a:r>
              <a:rPr lang="en-US" altLang="ja-JP" sz="500" dirty="0">
                <a:solidFill>
                  <a:srgbClr val="231F20"/>
                </a:solidFill>
                <a:latin typeface="MS PGothic Regular"/>
                <a:cs typeface="A-OTF Gothic BBB Pro"/>
              </a:rPr>
              <a:t>8,000</a:t>
            </a:r>
            <a:r>
              <a:rPr sz="500" spc="-50" dirty="0">
                <a:solidFill>
                  <a:srgbClr val="231F20"/>
                </a:solidFill>
                <a:latin typeface="MS PGothic Regular"/>
                <a:cs typeface="A-OTF Gothic BBB Pro"/>
              </a:rPr>
              <a:t> </a:t>
            </a:r>
            <a:r>
              <a:rPr sz="500" dirty="0">
                <a:solidFill>
                  <a:srgbClr val="231F20"/>
                </a:solidFill>
                <a:latin typeface="MS PGothic Regular"/>
                <a:cs typeface="A-OTF Gothic BBB Pro"/>
              </a:rPr>
              <a:t>円）</a:t>
            </a:r>
            <a:endParaRPr sz="500" dirty="0">
              <a:latin typeface="MS PGothic Regular"/>
              <a:cs typeface="A-OTF Gothic BBB Pro"/>
            </a:endParaRPr>
          </a:p>
        </p:txBody>
      </p:sp>
      <p:sp>
        <p:nvSpPr>
          <p:cNvPr id="42" name="object 2">
            <a:extLst>
              <a:ext uri="{FF2B5EF4-FFF2-40B4-BE49-F238E27FC236}">
                <a16:creationId xmlns:a16="http://schemas.microsoft.com/office/drawing/2014/main" id="{33179FEF-780C-E356-8A05-FE68425F1AC2}"/>
              </a:ext>
            </a:extLst>
          </p:cNvPr>
          <p:cNvSpPr txBox="1"/>
          <p:nvPr/>
        </p:nvSpPr>
        <p:spPr>
          <a:xfrm>
            <a:off x="8656320" y="4499332"/>
            <a:ext cx="831959" cy="120546"/>
          </a:xfrm>
          <a:prstGeom prst="rect">
            <a:avLst/>
          </a:prstGeom>
        </p:spPr>
        <p:txBody>
          <a:bodyPr vert="horz" wrap="none" lIns="0" tIns="12700"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ct val="100000"/>
              </a:lnSpc>
              <a:spcBef>
                <a:spcPts val="100"/>
              </a:spcBef>
            </a:pPr>
            <a:r>
              <a:rPr lang="en-US" altLang="ja-JP" sz="700" dirty="0">
                <a:solidFill>
                  <a:srgbClr val="231F20"/>
                </a:solidFill>
                <a:latin typeface="MS PGothic Regular"/>
                <a:cs typeface="A-OTF Gothic BBB Pro"/>
              </a:rPr>
              <a:t>16,500</a:t>
            </a:r>
            <a:r>
              <a:rPr sz="400" spc="-350" dirty="0">
                <a:solidFill>
                  <a:srgbClr val="231F20"/>
                </a:solidFill>
                <a:latin typeface="MS PGothic Regular"/>
                <a:cs typeface="A-OTF Gothic BBB Pro"/>
              </a:rPr>
              <a:t> </a:t>
            </a:r>
            <a:r>
              <a:rPr sz="500" dirty="0" err="1">
                <a:solidFill>
                  <a:srgbClr val="231F20"/>
                </a:solidFill>
                <a:latin typeface="MS PGothic Regular"/>
                <a:cs typeface="A-OTF Gothic BBB Pro"/>
              </a:rPr>
              <a:t>円（税抜</a:t>
            </a:r>
            <a:r>
              <a:rPr lang="ja-JP" altLang="en-US" sz="500" dirty="0">
                <a:solidFill>
                  <a:srgbClr val="231F20"/>
                </a:solidFill>
                <a:latin typeface="MS PGothic Regular"/>
                <a:cs typeface="A-OTF Gothic BBB Pro"/>
              </a:rPr>
              <a:t> </a:t>
            </a:r>
            <a:r>
              <a:rPr lang="en-US" altLang="ja-JP" sz="500" dirty="0">
                <a:solidFill>
                  <a:srgbClr val="231F20"/>
                </a:solidFill>
                <a:latin typeface="MS PGothic Regular"/>
                <a:cs typeface="A-OTF Gothic BBB Pro"/>
              </a:rPr>
              <a:t>15,000</a:t>
            </a:r>
            <a:r>
              <a:rPr sz="500" spc="-50" dirty="0">
                <a:solidFill>
                  <a:srgbClr val="231F20"/>
                </a:solidFill>
                <a:latin typeface="MS PGothic Regular"/>
                <a:cs typeface="A-OTF Gothic BBB Pro"/>
              </a:rPr>
              <a:t> </a:t>
            </a:r>
            <a:r>
              <a:rPr sz="500" dirty="0">
                <a:solidFill>
                  <a:srgbClr val="231F20"/>
                </a:solidFill>
                <a:latin typeface="MS PGothic Regular"/>
                <a:cs typeface="A-OTF Gothic BBB Pro"/>
              </a:rPr>
              <a:t>円）</a:t>
            </a:r>
            <a:endParaRPr sz="500" dirty="0">
              <a:latin typeface="MS PGothic Regular"/>
              <a:cs typeface="A-OTF Gothic BBB Pro"/>
            </a:endParaRPr>
          </a:p>
        </p:txBody>
      </p:sp>
      <p:sp>
        <p:nvSpPr>
          <p:cNvPr id="44" name="object 175">
            <a:extLst>
              <a:ext uri="{FF2B5EF4-FFF2-40B4-BE49-F238E27FC236}">
                <a16:creationId xmlns:a16="http://schemas.microsoft.com/office/drawing/2014/main" id="{24A5116E-E11A-4DA7-3AA2-335BE7E8330A}"/>
              </a:ext>
            </a:extLst>
          </p:cNvPr>
          <p:cNvSpPr txBox="1"/>
          <p:nvPr/>
        </p:nvSpPr>
        <p:spPr>
          <a:xfrm>
            <a:off x="4730862" y="4635499"/>
            <a:ext cx="838216" cy="246862"/>
          </a:xfrm>
          <a:prstGeom prst="rect">
            <a:avLst/>
          </a:prstGeom>
        </p:spPr>
        <p:txBody>
          <a:bodyPr vert="horz" wrap="square" lIns="0" tIns="51435" rIns="0" bIns="0" rtlCol="0">
            <a:spAutoFit/>
          </a:bodyPr>
          <a:lstStyle/>
          <a:p>
            <a:pPr>
              <a:lnSpc>
                <a:spcPct val="100000"/>
              </a:lnSpc>
              <a:spcBef>
                <a:spcPts val="325"/>
              </a:spcBef>
            </a:pPr>
            <a:r>
              <a:rPr lang="ja-JP" altLang="en-US" sz="550" spc="40" dirty="0">
                <a:solidFill>
                  <a:srgbClr val="231F20"/>
                </a:solidFill>
                <a:latin typeface="+mn-ea"/>
                <a:ea typeface="+mn-ea"/>
                <a:cs typeface="Kozuka Gothic Pr6N R"/>
              </a:rPr>
              <a:t>扉裏をスリッパ収納として</a:t>
            </a:r>
            <a:endParaRPr lang="ja-JP" altLang="en-US" sz="550" dirty="0">
              <a:latin typeface="+mn-ea"/>
              <a:ea typeface="+mn-ea"/>
              <a:cs typeface="Kozuka Gothic Pr6N R"/>
            </a:endParaRPr>
          </a:p>
          <a:p>
            <a:pPr>
              <a:lnSpc>
                <a:spcPct val="100000"/>
              </a:lnSpc>
              <a:spcBef>
                <a:spcPts val="180"/>
              </a:spcBef>
            </a:pPr>
            <a:r>
              <a:rPr lang="ja-JP" altLang="en-US" sz="550" spc="40" dirty="0">
                <a:solidFill>
                  <a:srgbClr val="231F20"/>
                </a:solidFill>
                <a:latin typeface="+mn-ea"/>
                <a:ea typeface="+mn-ea"/>
                <a:cs typeface="Kozuka Gothic Pr6N R"/>
              </a:rPr>
              <a:t>活用できます。</a:t>
            </a:r>
            <a:r>
              <a:rPr lang="ja-JP" altLang="en-US" sz="550" spc="500" dirty="0">
                <a:solidFill>
                  <a:srgbClr val="231F20"/>
                </a:solidFill>
                <a:latin typeface="+mn-ea"/>
                <a:ea typeface="+mn-ea"/>
                <a:cs typeface="Kozuka Gothic Pr6N R"/>
              </a:rPr>
              <a:t> </a:t>
            </a:r>
            <a:endParaRPr lang="ja-JP" altLang="en-US" sz="550" dirty="0">
              <a:latin typeface="+mn-ea"/>
              <a:ea typeface="+mn-ea"/>
              <a:cs typeface="Kozuka Gothic Pr6N R"/>
            </a:endParaRPr>
          </a:p>
        </p:txBody>
      </p:sp>
      <p:sp>
        <p:nvSpPr>
          <p:cNvPr id="45" name="object 175">
            <a:extLst>
              <a:ext uri="{FF2B5EF4-FFF2-40B4-BE49-F238E27FC236}">
                <a16:creationId xmlns:a16="http://schemas.microsoft.com/office/drawing/2014/main" id="{482FBFDE-C982-5EE7-AD80-DC84E02C06A9}"/>
              </a:ext>
            </a:extLst>
          </p:cNvPr>
          <p:cNvSpPr txBox="1"/>
          <p:nvPr/>
        </p:nvSpPr>
        <p:spPr>
          <a:xfrm>
            <a:off x="5739066" y="4635499"/>
            <a:ext cx="890334" cy="305853"/>
          </a:xfrm>
          <a:prstGeom prst="rect">
            <a:avLst/>
          </a:prstGeom>
        </p:spPr>
        <p:txBody>
          <a:bodyPr vert="horz" wrap="square" lIns="0" tIns="51435" rIns="0" bIns="0" rtlCol="0">
            <a:spAutoFit/>
          </a:bodyPr>
          <a:lstStyle/>
          <a:p>
            <a:pPr>
              <a:lnSpc>
                <a:spcPct val="100000"/>
              </a:lnSpc>
              <a:spcBef>
                <a:spcPts val="325"/>
              </a:spcBef>
            </a:pPr>
            <a:r>
              <a:rPr lang="ja-JP" altLang="en-US" sz="550" kern="500" dirty="0">
                <a:solidFill>
                  <a:srgbClr val="231F20"/>
                </a:solidFill>
                <a:latin typeface="+mn-ea"/>
                <a:ea typeface="+mn-ea"/>
                <a:cs typeface="Kozuka Gothic Pr6N R"/>
              </a:rPr>
              <a:t>扉裏に長傘や折りたたみ傘などを収納できる部材をご用意しました</a:t>
            </a:r>
            <a:r>
              <a:rPr lang="ja-JP" altLang="en-US" sz="550" kern="500" spc="10" dirty="0">
                <a:solidFill>
                  <a:srgbClr val="231F20"/>
                </a:solidFill>
                <a:latin typeface="+mn-ea"/>
                <a:ea typeface="+mn-ea"/>
                <a:cs typeface="Kozuka Gothic Pr6N R"/>
              </a:rPr>
              <a:t>。</a:t>
            </a:r>
            <a:endParaRPr lang="ja-JP" altLang="en-US" sz="550" dirty="0">
              <a:latin typeface="+mn-ea"/>
              <a:ea typeface="+mn-ea"/>
              <a:cs typeface="Kozuka Gothic Pr6N R"/>
            </a:endParaRPr>
          </a:p>
        </p:txBody>
      </p:sp>
      <p:sp>
        <p:nvSpPr>
          <p:cNvPr id="46" name="object 175">
            <a:extLst>
              <a:ext uri="{FF2B5EF4-FFF2-40B4-BE49-F238E27FC236}">
                <a16:creationId xmlns:a16="http://schemas.microsoft.com/office/drawing/2014/main" id="{1CBAF572-6F12-D596-3413-36D9A8B86811}"/>
              </a:ext>
            </a:extLst>
          </p:cNvPr>
          <p:cNvSpPr txBox="1"/>
          <p:nvPr/>
        </p:nvSpPr>
        <p:spPr>
          <a:xfrm>
            <a:off x="6692154" y="4635499"/>
            <a:ext cx="858534" cy="305853"/>
          </a:xfrm>
          <a:prstGeom prst="rect">
            <a:avLst/>
          </a:prstGeom>
        </p:spPr>
        <p:txBody>
          <a:bodyPr vert="horz" wrap="square" lIns="0" tIns="51435" rIns="0" bIns="0" rtlCol="0">
            <a:spAutoFit/>
          </a:bodyPr>
          <a:lstStyle/>
          <a:p>
            <a:pPr>
              <a:spcBef>
                <a:spcPts val="325"/>
              </a:spcBef>
            </a:pPr>
            <a:r>
              <a:rPr lang="ja-JP" altLang="en-US" sz="550" dirty="0">
                <a:solidFill>
                  <a:srgbClr val="231F20"/>
                </a:solidFill>
                <a:latin typeface="MS PGothic" panose="020B0600070205080204" pitchFamily="34" charset="-128"/>
                <a:ea typeface="MS PGothic" panose="020B0600070205080204" pitchFamily="34" charset="-128"/>
                <a:cs typeface="Kozuka Gothic Pr6N R"/>
              </a:rPr>
              <a:t>クリームやブラシ、消臭スプレーなどのシューケア用品をまとめて収納できます</a:t>
            </a:r>
            <a:r>
              <a:rPr lang="ja-JP" altLang="en-US" sz="550" kern="500" spc="10" dirty="0">
                <a:solidFill>
                  <a:srgbClr val="231F20"/>
                </a:solidFill>
                <a:latin typeface="MS PGothic" panose="020B0600070205080204" pitchFamily="34" charset="-128"/>
                <a:ea typeface="MS PGothic" panose="020B0600070205080204" pitchFamily="34" charset="-128"/>
                <a:cs typeface="Kozuka Gothic Pr6N R"/>
              </a:rPr>
              <a:t>。</a:t>
            </a:r>
            <a:endParaRPr lang="ja-JP" altLang="en-US" sz="550" dirty="0">
              <a:latin typeface="MS PGothic" panose="020B0600070205080204" pitchFamily="34" charset="-128"/>
              <a:ea typeface="MS PGothic" panose="020B0600070205080204" pitchFamily="34" charset="-128"/>
              <a:cs typeface="Kozuka Gothic Pr6N R"/>
            </a:endParaRPr>
          </a:p>
        </p:txBody>
      </p:sp>
      <p:sp>
        <p:nvSpPr>
          <p:cNvPr id="48" name="object 175">
            <a:extLst>
              <a:ext uri="{FF2B5EF4-FFF2-40B4-BE49-F238E27FC236}">
                <a16:creationId xmlns:a16="http://schemas.microsoft.com/office/drawing/2014/main" id="{D1E8F283-F3C3-18BA-08B8-645DF3C90650}"/>
              </a:ext>
            </a:extLst>
          </p:cNvPr>
          <p:cNvSpPr txBox="1"/>
          <p:nvPr/>
        </p:nvSpPr>
        <p:spPr>
          <a:xfrm>
            <a:off x="7696200" y="4635499"/>
            <a:ext cx="942450" cy="221214"/>
          </a:xfrm>
          <a:prstGeom prst="rect">
            <a:avLst/>
          </a:prstGeom>
        </p:spPr>
        <p:txBody>
          <a:bodyPr vert="horz" wrap="square" lIns="0" tIns="51435" rIns="0" bIns="0" rtlCol="0">
            <a:spAutoFit/>
          </a:bodyPr>
          <a:lstStyle/>
          <a:p>
            <a:pPr>
              <a:lnSpc>
                <a:spcPct val="100000"/>
              </a:lnSpc>
              <a:spcBef>
                <a:spcPts val="325"/>
              </a:spcBef>
            </a:pPr>
            <a:r>
              <a:rPr lang="ja-JP" altLang="en-US" sz="550" spc="40" dirty="0">
                <a:solidFill>
                  <a:srgbClr val="231F20"/>
                </a:solidFill>
                <a:latin typeface="+mn-ea"/>
                <a:ea typeface="+mn-ea"/>
                <a:cs typeface="Kozuka Gothic Pr6N R"/>
              </a:rPr>
              <a:t>掃除道具や名札などの置き場を作ることができます。</a:t>
            </a:r>
            <a:endParaRPr lang="en-US" altLang="ja-JP" sz="500" spc="-10" dirty="0">
              <a:solidFill>
                <a:srgbClr val="231F20"/>
              </a:solidFill>
              <a:latin typeface="+mn-ea"/>
              <a:ea typeface="+mn-ea"/>
              <a:cs typeface="Kozuka Gothic Pr6N R"/>
            </a:endParaRPr>
          </a:p>
        </p:txBody>
      </p:sp>
      <p:sp>
        <p:nvSpPr>
          <p:cNvPr id="49" name="object 175">
            <a:extLst>
              <a:ext uri="{FF2B5EF4-FFF2-40B4-BE49-F238E27FC236}">
                <a16:creationId xmlns:a16="http://schemas.microsoft.com/office/drawing/2014/main" id="{5ED498BB-EDB8-65F0-86E4-9B91EF0EE318}"/>
              </a:ext>
            </a:extLst>
          </p:cNvPr>
          <p:cNvSpPr txBox="1"/>
          <p:nvPr/>
        </p:nvSpPr>
        <p:spPr>
          <a:xfrm>
            <a:off x="8656320" y="4635499"/>
            <a:ext cx="942450" cy="305853"/>
          </a:xfrm>
          <a:prstGeom prst="rect">
            <a:avLst/>
          </a:prstGeom>
        </p:spPr>
        <p:txBody>
          <a:bodyPr vert="horz" wrap="square" lIns="0" tIns="51435" rIns="0" bIns="0" rtlCol="0">
            <a:spAutoFit/>
          </a:bodyPr>
          <a:lstStyle/>
          <a:p>
            <a:pPr>
              <a:lnSpc>
                <a:spcPct val="100000"/>
              </a:lnSpc>
              <a:spcBef>
                <a:spcPts val="325"/>
              </a:spcBef>
            </a:pPr>
            <a:r>
              <a:rPr lang="ja-JP" altLang="en-US" sz="550" spc="40" dirty="0">
                <a:solidFill>
                  <a:srgbClr val="231F20"/>
                </a:solidFill>
                <a:latin typeface="MS PGothic" panose="020B0600070205080204" pitchFamily="34" charset="-128"/>
                <a:ea typeface="MS PGothic" panose="020B0600070205080204" pitchFamily="34" charset="-128"/>
                <a:cs typeface="Kozuka Gothic Pr6N R"/>
              </a:rPr>
              <a:t>マグネットフックなどを吸着させて、除菌パックや携帯用品類の収納スペースに。</a:t>
            </a:r>
            <a:endParaRPr lang="ja-JP" altLang="en-US" sz="550" dirty="0">
              <a:latin typeface="MS PGothic" panose="020B0600070205080204" pitchFamily="34" charset="-128"/>
              <a:ea typeface="MS PGothic" panose="020B0600070205080204" pitchFamily="34" charset="-128"/>
              <a:cs typeface="Kozuka Gothic Pr6N R"/>
            </a:endParaRPr>
          </a:p>
        </p:txBody>
      </p:sp>
      <p:sp>
        <p:nvSpPr>
          <p:cNvPr id="50" name="object 2">
            <a:extLst>
              <a:ext uri="{FF2B5EF4-FFF2-40B4-BE49-F238E27FC236}">
                <a16:creationId xmlns:a16="http://schemas.microsoft.com/office/drawing/2014/main" id="{836B44AE-E60A-32B4-3C8B-3F51D77667F2}"/>
              </a:ext>
            </a:extLst>
          </p:cNvPr>
          <p:cNvSpPr txBox="1"/>
          <p:nvPr/>
        </p:nvSpPr>
        <p:spPr>
          <a:xfrm>
            <a:off x="4744058" y="4499332"/>
            <a:ext cx="766235" cy="120546"/>
          </a:xfrm>
          <a:prstGeom prst="rect">
            <a:avLst/>
          </a:prstGeom>
        </p:spPr>
        <p:txBody>
          <a:bodyPr vert="horz" wrap="none" lIns="0" tIns="12700"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ct val="100000"/>
              </a:lnSpc>
              <a:spcBef>
                <a:spcPts val="100"/>
              </a:spcBef>
            </a:pPr>
            <a:r>
              <a:rPr lang="en-US" altLang="ja-JP" sz="700" dirty="0">
                <a:solidFill>
                  <a:srgbClr val="231F20"/>
                </a:solidFill>
                <a:latin typeface="MS PGothic Regular"/>
                <a:cs typeface="A-OTF Gothic BBB Pro"/>
              </a:rPr>
              <a:t>7,150</a:t>
            </a:r>
            <a:r>
              <a:rPr sz="400" spc="-350" dirty="0">
                <a:solidFill>
                  <a:srgbClr val="231F20"/>
                </a:solidFill>
                <a:latin typeface="MS PGothic Regular"/>
                <a:cs typeface="A-OTF Gothic BBB Pro"/>
              </a:rPr>
              <a:t> </a:t>
            </a:r>
            <a:r>
              <a:rPr sz="500" dirty="0" err="1">
                <a:solidFill>
                  <a:srgbClr val="231F20"/>
                </a:solidFill>
                <a:latin typeface="MS PGothic Regular"/>
                <a:cs typeface="A-OTF Gothic BBB Pro"/>
              </a:rPr>
              <a:t>円（税抜</a:t>
            </a:r>
            <a:r>
              <a:rPr lang="ja-JP" altLang="en-US" sz="500" dirty="0">
                <a:solidFill>
                  <a:srgbClr val="231F20"/>
                </a:solidFill>
                <a:latin typeface="MS PGothic Regular"/>
                <a:cs typeface="A-OTF Gothic BBB Pro"/>
              </a:rPr>
              <a:t> </a:t>
            </a:r>
            <a:r>
              <a:rPr lang="en-US" altLang="ja-JP" sz="500" dirty="0">
                <a:solidFill>
                  <a:srgbClr val="231F20"/>
                </a:solidFill>
                <a:latin typeface="MS PGothic Regular"/>
                <a:cs typeface="A-OTF Gothic BBB Pro"/>
              </a:rPr>
              <a:t>6,500</a:t>
            </a:r>
            <a:r>
              <a:rPr sz="500" spc="-50" dirty="0">
                <a:solidFill>
                  <a:srgbClr val="231F20"/>
                </a:solidFill>
                <a:latin typeface="MS PGothic Regular"/>
                <a:cs typeface="A-OTF Gothic BBB Pro"/>
              </a:rPr>
              <a:t> </a:t>
            </a:r>
            <a:r>
              <a:rPr sz="500" dirty="0">
                <a:solidFill>
                  <a:srgbClr val="231F20"/>
                </a:solidFill>
                <a:latin typeface="MS PGothic Regular"/>
                <a:cs typeface="A-OTF Gothic BBB Pro"/>
              </a:rPr>
              <a:t>円）</a:t>
            </a:r>
            <a:endParaRPr sz="500" dirty="0">
              <a:latin typeface="MS PGothic Regular"/>
              <a:cs typeface="A-OTF Gothic BBB Pro"/>
            </a:endParaRPr>
          </a:p>
        </p:txBody>
      </p:sp>
      <p:sp>
        <p:nvSpPr>
          <p:cNvPr id="51" name="object 2">
            <a:extLst>
              <a:ext uri="{FF2B5EF4-FFF2-40B4-BE49-F238E27FC236}">
                <a16:creationId xmlns:a16="http://schemas.microsoft.com/office/drawing/2014/main" id="{CF9D9464-A939-BE92-7181-E889F7DA32D3}"/>
              </a:ext>
            </a:extLst>
          </p:cNvPr>
          <p:cNvSpPr txBox="1"/>
          <p:nvPr/>
        </p:nvSpPr>
        <p:spPr>
          <a:xfrm>
            <a:off x="5739066" y="4499332"/>
            <a:ext cx="755015" cy="120546"/>
          </a:xfrm>
          <a:prstGeom prst="rect">
            <a:avLst/>
          </a:prstGeom>
        </p:spPr>
        <p:txBody>
          <a:bodyPr vert="horz" wrap="none" lIns="0" tIns="12700"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ct val="100000"/>
              </a:lnSpc>
              <a:spcBef>
                <a:spcPts val="100"/>
              </a:spcBef>
            </a:pPr>
            <a:r>
              <a:rPr lang="en-US" altLang="ja-JP" sz="700" dirty="0">
                <a:solidFill>
                  <a:srgbClr val="231F20"/>
                </a:solidFill>
                <a:latin typeface="MS PGothic Regular"/>
                <a:cs typeface="A-OTF Gothic BBB Pro"/>
              </a:rPr>
              <a:t>9,680</a:t>
            </a:r>
            <a:r>
              <a:rPr sz="400" spc="-350" dirty="0">
                <a:solidFill>
                  <a:srgbClr val="231F20"/>
                </a:solidFill>
                <a:latin typeface="MS PGothic Regular"/>
                <a:cs typeface="A-OTF Gothic BBB Pro"/>
              </a:rPr>
              <a:t> </a:t>
            </a:r>
            <a:r>
              <a:rPr sz="500" dirty="0" err="1">
                <a:solidFill>
                  <a:srgbClr val="231F20"/>
                </a:solidFill>
                <a:latin typeface="MS PGothic Regular"/>
                <a:cs typeface="A-OTF Gothic BBB Pro"/>
              </a:rPr>
              <a:t>円（税抜</a:t>
            </a:r>
            <a:r>
              <a:rPr lang="ja-JP" altLang="en-US" sz="500" dirty="0">
                <a:solidFill>
                  <a:srgbClr val="231F20"/>
                </a:solidFill>
                <a:latin typeface="MS PGothic Regular"/>
                <a:cs typeface="A-OTF Gothic BBB Pro"/>
              </a:rPr>
              <a:t> </a:t>
            </a:r>
            <a:r>
              <a:rPr lang="en-US" altLang="ja-JP" sz="500" dirty="0">
                <a:solidFill>
                  <a:srgbClr val="231F20"/>
                </a:solidFill>
                <a:latin typeface="MS PGothic Regular"/>
                <a:cs typeface="A-OTF Gothic BBB Pro"/>
              </a:rPr>
              <a:t>8,800</a:t>
            </a:r>
            <a:r>
              <a:rPr sz="500" spc="-50" dirty="0">
                <a:solidFill>
                  <a:srgbClr val="231F20"/>
                </a:solidFill>
                <a:latin typeface="MS PGothic Regular"/>
                <a:cs typeface="A-OTF Gothic BBB Pro"/>
              </a:rPr>
              <a:t> </a:t>
            </a:r>
            <a:r>
              <a:rPr sz="500" dirty="0">
                <a:solidFill>
                  <a:srgbClr val="231F20"/>
                </a:solidFill>
                <a:latin typeface="MS PGothic Regular"/>
                <a:cs typeface="A-OTF Gothic BBB Pro"/>
              </a:rPr>
              <a:t>円）</a:t>
            </a:r>
            <a:endParaRPr sz="500" dirty="0">
              <a:latin typeface="MS PGothic Regular"/>
              <a:cs typeface="A-OTF Gothic BBB Pro"/>
            </a:endParaRPr>
          </a:p>
        </p:txBody>
      </p:sp>
      <p:sp>
        <p:nvSpPr>
          <p:cNvPr id="57" name="object 175">
            <a:extLst>
              <a:ext uri="{FF2B5EF4-FFF2-40B4-BE49-F238E27FC236}">
                <a16:creationId xmlns:a16="http://schemas.microsoft.com/office/drawing/2014/main" id="{1CA60FFD-7DA0-1EF8-C292-541E8B3877B9}"/>
              </a:ext>
            </a:extLst>
          </p:cNvPr>
          <p:cNvSpPr txBox="1"/>
          <p:nvPr/>
        </p:nvSpPr>
        <p:spPr>
          <a:xfrm>
            <a:off x="5777342" y="5682013"/>
            <a:ext cx="981112" cy="718787"/>
          </a:xfrm>
          <a:prstGeom prst="rect">
            <a:avLst/>
          </a:prstGeom>
        </p:spPr>
        <p:txBody>
          <a:bodyPr vert="horz" wrap="square" lIns="0" tIns="51435" rIns="0" bIns="0" rtlCol="0">
            <a:spAutoFit/>
          </a:bodyPr>
          <a:lstStyle/>
          <a:p>
            <a:pPr>
              <a:lnSpc>
                <a:spcPct val="100000"/>
              </a:lnSpc>
              <a:spcBef>
                <a:spcPts val="335"/>
              </a:spcBef>
            </a:pPr>
            <a:r>
              <a:rPr lang="ja-JP" altLang="en-US" sz="500" spc="-25" dirty="0">
                <a:solidFill>
                  <a:srgbClr val="231F20"/>
                </a:solidFill>
                <a:latin typeface="MS PGothic" panose="020B0600070205080204" pitchFamily="34" charset="-128"/>
                <a:ea typeface="MS PGothic" panose="020B0600070205080204" pitchFamily="34" charset="-128"/>
                <a:cs typeface="Kozuka Gothic Pr6N R"/>
              </a:rPr>
              <a:t>振動時 ：</a:t>
            </a:r>
            <a:r>
              <a:rPr lang="ja-JP" altLang="en-US" sz="500" spc="500" dirty="0">
                <a:solidFill>
                  <a:srgbClr val="231F20"/>
                </a:solidFill>
                <a:latin typeface="MS PGothic" panose="020B0600070205080204" pitchFamily="34" charset="-128"/>
                <a:ea typeface="MS PGothic" panose="020B0600070205080204" pitchFamily="34" charset="-128"/>
                <a:cs typeface="Kozuka Gothic Pr6N R"/>
              </a:rPr>
              <a:t> </a:t>
            </a:r>
            <a:endParaRPr lang="ja-JP" altLang="en-US" sz="500" dirty="0">
              <a:latin typeface="MS PGothic" panose="020B0600070205080204" pitchFamily="34" charset="-128"/>
              <a:ea typeface="MS PGothic" panose="020B0600070205080204" pitchFamily="34" charset="-128"/>
              <a:cs typeface="Kozuka Gothic Pr6N R"/>
            </a:endParaRPr>
          </a:p>
          <a:p>
            <a:pPr>
              <a:lnSpc>
                <a:spcPct val="100000"/>
              </a:lnSpc>
              <a:spcBef>
                <a:spcPts val="100"/>
              </a:spcBef>
            </a:pPr>
            <a:r>
              <a:rPr lang="ja-JP" altLang="en-US" sz="500" spc="35" dirty="0">
                <a:solidFill>
                  <a:srgbClr val="231F20"/>
                </a:solidFill>
                <a:latin typeface="MS PGothic" panose="020B0600070205080204" pitchFamily="34" charset="-128"/>
                <a:ea typeface="MS PGothic" panose="020B0600070205080204" pitchFamily="34" charset="-128"/>
                <a:cs typeface="Kozuka Gothic Pr6N R"/>
              </a:rPr>
              <a:t>地震で揺れるとフックが作動し、</a:t>
            </a:r>
            <a:r>
              <a:rPr lang="ja-JP" altLang="en-US" sz="500" spc="500" dirty="0">
                <a:solidFill>
                  <a:srgbClr val="231F20"/>
                </a:solidFill>
                <a:latin typeface="MS PGothic" panose="020B0600070205080204" pitchFamily="34" charset="-128"/>
                <a:ea typeface="MS PGothic" panose="020B0600070205080204" pitchFamily="34" charset="-128"/>
                <a:cs typeface="Kozuka Gothic Pr6N R"/>
              </a:rPr>
              <a:t> </a:t>
            </a:r>
            <a:endParaRPr lang="ja-JP" altLang="en-US" sz="500" dirty="0">
              <a:latin typeface="MS PGothic" panose="020B0600070205080204" pitchFamily="34" charset="-128"/>
              <a:ea typeface="MS PGothic" panose="020B0600070205080204" pitchFamily="34" charset="-128"/>
              <a:cs typeface="Kozuka Gothic Pr6N R"/>
            </a:endParaRPr>
          </a:p>
          <a:p>
            <a:pPr>
              <a:lnSpc>
                <a:spcPct val="100000"/>
              </a:lnSpc>
              <a:spcBef>
                <a:spcPts val="100"/>
              </a:spcBef>
            </a:pPr>
            <a:r>
              <a:rPr lang="ja-JP" altLang="en-US" sz="500" spc="35" dirty="0">
                <a:solidFill>
                  <a:srgbClr val="231F20"/>
                </a:solidFill>
                <a:latin typeface="MS PGothic" panose="020B0600070205080204" pitchFamily="34" charset="-128"/>
                <a:ea typeface="MS PGothic" panose="020B0600070205080204" pitchFamily="34" charset="-128"/>
                <a:cs typeface="Kozuka Gothic Pr6N R"/>
              </a:rPr>
              <a:t>開こうとする扉をロックします。</a:t>
            </a:r>
            <a:r>
              <a:rPr lang="ja-JP" altLang="en-US" sz="500" spc="500" dirty="0">
                <a:solidFill>
                  <a:srgbClr val="231F20"/>
                </a:solidFill>
                <a:latin typeface="MS PGothic" panose="020B0600070205080204" pitchFamily="34" charset="-128"/>
                <a:ea typeface="MS PGothic" panose="020B0600070205080204" pitchFamily="34" charset="-128"/>
                <a:cs typeface="Kozuka Gothic Pr6N R"/>
              </a:rPr>
              <a:t> </a:t>
            </a:r>
            <a:endParaRPr lang="ja-JP" altLang="en-US" sz="500" dirty="0">
              <a:latin typeface="MS PGothic" panose="020B0600070205080204" pitchFamily="34" charset="-128"/>
              <a:ea typeface="MS PGothic" panose="020B0600070205080204" pitchFamily="34" charset="-128"/>
              <a:cs typeface="Kozuka Gothic Pr6N R"/>
            </a:endParaRPr>
          </a:p>
          <a:p>
            <a:pPr>
              <a:lnSpc>
                <a:spcPct val="100000"/>
              </a:lnSpc>
              <a:spcBef>
                <a:spcPts val="100"/>
              </a:spcBef>
            </a:pPr>
            <a:r>
              <a:rPr lang="ja-JP" altLang="en-US" sz="500" spc="-10" dirty="0">
                <a:solidFill>
                  <a:srgbClr val="231F20"/>
                </a:solidFill>
                <a:latin typeface="MS PGothic" panose="020B0600070205080204" pitchFamily="34" charset="-128"/>
                <a:ea typeface="MS PGothic" panose="020B0600070205080204" pitchFamily="34" charset="-128"/>
                <a:cs typeface="Kozuka Gothic Pr6N R"/>
              </a:rPr>
              <a:t>（扉を押すとロックが解除されます。）</a:t>
            </a:r>
            <a:r>
              <a:rPr lang="ja-JP" altLang="en-US" sz="500" spc="500" dirty="0">
                <a:solidFill>
                  <a:srgbClr val="231F20"/>
                </a:solidFill>
                <a:latin typeface="MS PGothic" panose="020B0600070205080204" pitchFamily="34" charset="-128"/>
                <a:ea typeface="MS PGothic" panose="020B0600070205080204" pitchFamily="34" charset="-128"/>
                <a:cs typeface="Kozuka Gothic Pr6N R"/>
              </a:rPr>
              <a:t> </a:t>
            </a:r>
            <a:endParaRPr lang="ja-JP" altLang="en-US" sz="500" dirty="0">
              <a:latin typeface="MS PGothic" panose="020B0600070205080204" pitchFamily="34" charset="-128"/>
              <a:ea typeface="MS PGothic" panose="020B0600070205080204" pitchFamily="34" charset="-128"/>
              <a:cs typeface="Kozuka Gothic Pr6N R"/>
            </a:endParaRPr>
          </a:p>
          <a:p>
            <a:pPr>
              <a:lnSpc>
                <a:spcPct val="100000"/>
              </a:lnSpc>
              <a:spcBef>
                <a:spcPts val="490"/>
              </a:spcBef>
            </a:pPr>
            <a:r>
              <a:rPr lang="ja-JP" altLang="en-US" sz="500" spc="-25" dirty="0">
                <a:solidFill>
                  <a:srgbClr val="231F20"/>
                </a:solidFill>
                <a:latin typeface="MS PGothic" panose="020B0600070205080204" pitchFamily="34" charset="-128"/>
                <a:ea typeface="MS PGothic" panose="020B0600070205080204" pitchFamily="34" charset="-128"/>
                <a:cs typeface="Kozuka Gothic Pr6N R"/>
              </a:rPr>
              <a:t>通常時 ：</a:t>
            </a:r>
            <a:r>
              <a:rPr lang="ja-JP" altLang="en-US" sz="500" spc="500" dirty="0">
                <a:solidFill>
                  <a:srgbClr val="231F20"/>
                </a:solidFill>
                <a:latin typeface="MS PGothic" panose="020B0600070205080204" pitchFamily="34" charset="-128"/>
                <a:ea typeface="MS PGothic" panose="020B0600070205080204" pitchFamily="34" charset="-128"/>
                <a:cs typeface="Kozuka Gothic Pr6N R"/>
              </a:rPr>
              <a:t> </a:t>
            </a:r>
            <a:endParaRPr lang="ja-JP" altLang="en-US" sz="500" dirty="0">
              <a:latin typeface="MS PGothic" panose="020B0600070205080204" pitchFamily="34" charset="-128"/>
              <a:ea typeface="MS PGothic" panose="020B0600070205080204" pitchFamily="34" charset="-128"/>
              <a:cs typeface="Kozuka Gothic Pr6N R"/>
            </a:endParaRPr>
          </a:p>
          <a:p>
            <a:pPr>
              <a:lnSpc>
                <a:spcPct val="100000"/>
              </a:lnSpc>
              <a:spcBef>
                <a:spcPts val="100"/>
              </a:spcBef>
            </a:pPr>
            <a:r>
              <a:rPr lang="ja-JP" altLang="en-US" sz="500" spc="35" dirty="0">
                <a:solidFill>
                  <a:srgbClr val="231F20"/>
                </a:solidFill>
                <a:latin typeface="MS PGothic" panose="020B0600070205080204" pitchFamily="34" charset="-128"/>
                <a:ea typeface="MS PGothic" panose="020B0600070205080204" pitchFamily="34" charset="-128"/>
                <a:cs typeface="Kozuka Gothic Pr6N R"/>
              </a:rPr>
              <a:t>ロック機構は作動しませんので</a:t>
            </a:r>
            <a:endParaRPr lang="ja-JP" altLang="en-US" sz="500" dirty="0">
              <a:latin typeface="MS PGothic" panose="020B0600070205080204" pitchFamily="34" charset="-128"/>
              <a:ea typeface="MS PGothic" panose="020B0600070205080204" pitchFamily="34" charset="-128"/>
              <a:cs typeface="Kozuka Gothic Pr6N R"/>
            </a:endParaRPr>
          </a:p>
          <a:p>
            <a:pPr>
              <a:lnSpc>
                <a:spcPct val="100000"/>
              </a:lnSpc>
              <a:spcBef>
                <a:spcPts val="100"/>
              </a:spcBef>
            </a:pPr>
            <a:r>
              <a:rPr lang="ja-JP" altLang="en-US" sz="500" spc="35" dirty="0">
                <a:solidFill>
                  <a:srgbClr val="231F20"/>
                </a:solidFill>
                <a:latin typeface="MS PGothic" panose="020B0600070205080204" pitchFamily="34" charset="-128"/>
                <a:ea typeface="MS PGothic" panose="020B0600070205080204" pitchFamily="34" charset="-128"/>
                <a:cs typeface="Kozuka Gothic Pr6N R"/>
              </a:rPr>
              <a:t>開閉は自由にできます。</a:t>
            </a:r>
            <a:endParaRPr lang="ja-JP" altLang="en-US" sz="500" dirty="0">
              <a:latin typeface="MS PGothic" panose="020B0600070205080204" pitchFamily="34" charset="-128"/>
              <a:ea typeface="MS PGothic" panose="020B0600070205080204" pitchFamily="34" charset="-128"/>
              <a:cs typeface="Kozuka Gothic Pr6N R"/>
            </a:endParaRPr>
          </a:p>
        </p:txBody>
      </p:sp>
      <p:sp>
        <p:nvSpPr>
          <p:cNvPr id="58" name="object 175">
            <a:extLst>
              <a:ext uri="{FF2B5EF4-FFF2-40B4-BE49-F238E27FC236}">
                <a16:creationId xmlns:a16="http://schemas.microsoft.com/office/drawing/2014/main" id="{CCB6A4F9-CDE7-8CF4-4ACC-175D993FDB8D}"/>
              </a:ext>
            </a:extLst>
          </p:cNvPr>
          <p:cNvSpPr txBox="1"/>
          <p:nvPr/>
        </p:nvSpPr>
        <p:spPr>
          <a:xfrm>
            <a:off x="7302310" y="4370097"/>
            <a:ext cx="299762" cy="136576"/>
          </a:xfrm>
          <a:prstGeom prst="rect">
            <a:avLst/>
          </a:prstGeom>
        </p:spPr>
        <p:txBody>
          <a:bodyPr vert="horz" wrap="none" lIns="0" tIns="51435" rIns="0" bIns="0" rtlCol="0">
            <a:spAutoFit/>
          </a:bodyPr>
          <a:lstStyle/>
          <a:p>
            <a:pPr>
              <a:lnSpc>
                <a:spcPct val="100000"/>
              </a:lnSpc>
              <a:spcBef>
                <a:spcPts val="405"/>
              </a:spcBef>
            </a:pPr>
            <a:r>
              <a:rPr lang="ja-JP" altLang="en-US" sz="550" dirty="0">
                <a:solidFill>
                  <a:srgbClr val="231F20"/>
                </a:solidFill>
                <a:latin typeface="+mn-ea"/>
                <a:cs typeface="A-OTF Gothic BBB Pro"/>
              </a:rPr>
              <a:t>（</a:t>
            </a:r>
            <a:r>
              <a:rPr lang="en-US" altLang="ja-JP" sz="550" dirty="0">
                <a:solidFill>
                  <a:srgbClr val="231F20"/>
                </a:solidFill>
                <a:latin typeface="+mn-ea"/>
                <a:cs typeface="A-OTF Gothic BBB Pro"/>
              </a:rPr>
              <a:t>2</a:t>
            </a:r>
            <a:r>
              <a:rPr lang="ja-JP" altLang="en-US" sz="550" dirty="0">
                <a:solidFill>
                  <a:srgbClr val="231F20"/>
                </a:solidFill>
                <a:latin typeface="+mn-ea"/>
                <a:cs typeface="A-OTF Gothic BBB Pro"/>
              </a:rPr>
              <a:t>個入り）</a:t>
            </a:r>
            <a:endParaRPr lang="ja-JP" altLang="en-US" sz="550" dirty="0">
              <a:latin typeface="+mn-ea"/>
              <a:cs typeface="A-OTF Gothic BBB Pro"/>
            </a:endParaRPr>
          </a:p>
        </p:txBody>
      </p:sp>
      <p:sp>
        <p:nvSpPr>
          <p:cNvPr id="65" name="object 2">
            <a:extLst>
              <a:ext uri="{FF2B5EF4-FFF2-40B4-BE49-F238E27FC236}">
                <a16:creationId xmlns:a16="http://schemas.microsoft.com/office/drawing/2014/main" id="{A25E56B2-0281-948F-588F-5CDDD836117F}"/>
              </a:ext>
            </a:extLst>
          </p:cNvPr>
          <p:cNvSpPr txBox="1"/>
          <p:nvPr/>
        </p:nvSpPr>
        <p:spPr>
          <a:xfrm>
            <a:off x="5777342" y="5529717"/>
            <a:ext cx="766235" cy="120546"/>
          </a:xfrm>
          <a:prstGeom prst="rect">
            <a:avLst/>
          </a:prstGeom>
        </p:spPr>
        <p:txBody>
          <a:bodyPr vert="horz" wrap="none" lIns="0" tIns="12700"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ct val="100000"/>
              </a:lnSpc>
              <a:spcBef>
                <a:spcPts val="100"/>
              </a:spcBef>
            </a:pPr>
            <a:r>
              <a:rPr lang="en-US" altLang="ja-JP" sz="700" dirty="0">
                <a:solidFill>
                  <a:srgbClr val="231F20"/>
                </a:solidFill>
                <a:latin typeface="MS PGothic Regular"/>
                <a:cs typeface="A-OTF Gothic BBB Pro"/>
              </a:rPr>
              <a:t>2,200</a:t>
            </a:r>
            <a:r>
              <a:rPr sz="400" spc="-350" dirty="0">
                <a:solidFill>
                  <a:srgbClr val="231F20"/>
                </a:solidFill>
                <a:latin typeface="MS PGothic Regular"/>
                <a:cs typeface="A-OTF Gothic BBB Pro"/>
              </a:rPr>
              <a:t> </a:t>
            </a:r>
            <a:r>
              <a:rPr sz="500" dirty="0" err="1">
                <a:solidFill>
                  <a:srgbClr val="231F20"/>
                </a:solidFill>
                <a:latin typeface="MS PGothic Regular"/>
                <a:cs typeface="A-OTF Gothic BBB Pro"/>
              </a:rPr>
              <a:t>円（税抜</a:t>
            </a:r>
            <a:r>
              <a:rPr lang="ja-JP" altLang="en-US" sz="500" dirty="0">
                <a:solidFill>
                  <a:srgbClr val="231F20"/>
                </a:solidFill>
                <a:latin typeface="MS PGothic Regular"/>
                <a:cs typeface="A-OTF Gothic BBB Pro"/>
              </a:rPr>
              <a:t> </a:t>
            </a:r>
            <a:r>
              <a:rPr lang="en-US" altLang="ja-JP" sz="500" dirty="0">
                <a:solidFill>
                  <a:srgbClr val="231F20"/>
                </a:solidFill>
                <a:latin typeface="MS PGothic Regular"/>
                <a:cs typeface="A-OTF Gothic BBB Pro"/>
              </a:rPr>
              <a:t>2,000</a:t>
            </a:r>
            <a:r>
              <a:rPr sz="500" spc="-50" dirty="0">
                <a:solidFill>
                  <a:srgbClr val="231F20"/>
                </a:solidFill>
                <a:latin typeface="MS PGothic Regular"/>
                <a:cs typeface="A-OTF Gothic BBB Pro"/>
              </a:rPr>
              <a:t> </a:t>
            </a:r>
            <a:r>
              <a:rPr sz="500" dirty="0">
                <a:solidFill>
                  <a:srgbClr val="231F20"/>
                </a:solidFill>
                <a:latin typeface="MS PGothic Regular"/>
                <a:cs typeface="A-OTF Gothic BBB Pro"/>
              </a:rPr>
              <a:t>円）</a:t>
            </a:r>
            <a:endParaRPr sz="500" dirty="0">
              <a:latin typeface="MS PGothic Regular"/>
              <a:cs typeface="A-OTF Gothic BBB Pro"/>
            </a:endParaRPr>
          </a:p>
        </p:txBody>
      </p:sp>
      <p:sp>
        <p:nvSpPr>
          <p:cNvPr id="69" name="object 175">
            <a:extLst>
              <a:ext uri="{FF2B5EF4-FFF2-40B4-BE49-F238E27FC236}">
                <a16:creationId xmlns:a16="http://schemas.microsoft.com/office/drawing/2014/main" id="{06A877EC-16D2-79B2-93D8-5FC2A1CD57C3}"/>
              </a:ext>
            </a:extLst>
          </p:cNvPr>
          <p:cNvSpPr txBox="1"/>
          <p:nvPr/>
        </p:nvSpPr>
        <p:spPr>
          <a:xfrm>
            <a:off x="8656320" y="5752464"/>
            <a:ext cx="942450" cy="231474"/>
          </a:xfrm>
          <a:prstGeom prst="rect">
            <a:avLst/>
          </a:prstGeom>
        </p:spPr>
        <p:txBody>
          <a:bodyPr vert="horz" wrap="square" lIns="0" tIns="51435" rIns="0" bIns="0" rtlCol="0">
            <a:spAutoFit/>
          </a:bodyPr>
          <a:lstStyle/>
          <a:p>
            <a:pPr>
              <a:lnSpc>
                <a:spcPct val="100000"/>
              </a:lnSpc>
              <a:spcBef>
                <a:spcPts val="325"/>
              </a:spcBef>
            </a:pPr>
            <a:r>
              <a:rPr lang="ja-JP" altLang="en-US" sz="500" spc="40" dirty="0">
                <a:solidFill>
                  <a:srgbClr val="231F20"/>
                </a:solidFill>
                <a:latin typeface="MS PGothic" panose="020B0600070205080204" pitchFamily="34" charset="-128"/>
                <a:ea typeface="MS PGothic" panose="020B0600070205080204" pitchFamily="34" charset="-128"/>
                <a:cs typeface="Kozuka Gothic Pr6N R"/>
              </a:rPr>
              <a:t>天袋ユニットの下をコート</a:t>
            </a:r>
            <a:endParaRPr lang="ja-JP" altLang="en-US" sz="500" dirty="0">
              <a:latin typeface="MS PGothic" panose="020B0600070205080204" pitchFamily="34" charset="-128"/>
              <a:ea typeface="MS PGothic" panose="020B0600070205080204" pitchFamily="34" charset="-128"/>
              <a:cs typeface="Kozuka Gothic Pr6N R"/>
            </a:endParaRPr>
          </a:p>
          <a:p>
            <a:pPr>
              <a:lnSpc>
                <a:spcPct val="100000"/>
              </a:lnSpc>
              <a:spcBef>
                <a:spcPts val="180"/>
              </a:spcBef>
            </a:pPr>
            <a:r>
              <a:rPr lang="ja-JP" altLang="en-US" sz="500" spc="40" dirty="0">
                <a:solidFill>
                  <a:srgbClr val="231F20"/>
                </a:solidFill>
                <a:latin typeface="MS PGothic" panose="020B0600070205080204" pitchFamily="34" charset="-128"/>
                <a:ea typeface="MS PGothic" panose="020B0600070205080204" pitchFamily="34" charset="-128"/>
                <a:cs typeface="Kozuka Gothic Pr6N R"/>
              </a:rPr>
              <a:t>ハンガーなどに有効活用。</a:t>
            </a:r>
            <a:endParaRPr lang="ja-JP" altLang="en-US" sz="500" dirty="0">
              <a:latin typeface="MS PGothic" panose="020B0600070205080204" pitchFamily="34" charset="-128"/>
              <a:ea typeface="MS PGothic" panose="020B0600070205080204" pitchFamily="34" charset="-128"/>
              <a:cs typeface="Kozuka Gothic Pr6N R"/>
            </a:endParaRPr>
          </a:p>
        </p:txBody>
      </p:sp>
      <p:sp>
        <p:nvSpPr>
          <p:cNvPr id="70" name="object 2">
            <a:extLst>
              <a:ext uri="{FF2B5EF4-FFF2-40B4-BE49-F238E27FC236}">
                <a16:creationId xmlns:a16="http://schemas.microsoft.com/office/drawing/2014/main" id="{86E337FE-F2BD-FB54-3E24-14AB88D2E23E}"/>
              </a:ext>
            </a:extLst>
          </p:cNvPr>
          <p:cNvSpPr txBox="1"/>
          <p:nvPr/>
        </p:nvSpPr>
        <p:spPr>
          <a:xfrm>
            <a:off x="8656320" y="5633454"/>
            <a:ext cx="843180" cy="120546"/>
          </a:xfrm>
          <a:prstGeom prst="rect">
            <a:avLst/>
          </a:prstGeom>
        </p:spPr>
        <p:txBody>
          <a:bodyPr vert="horz" wrap="none" lIns="0" tIns="12700"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ct val="100000"/>
              </a:lnSpc>
              <a:spcBef>
                <a:spcPts val="100"/>
              </a:spcBef>
            </a:pPr>
            <a:r>
              <a:rPr lang="en-US" altLang="ja-JP" sz="700" dirty="0">
                <a:solidFill>
                  <a:srgbClr val="231F20"/>
                </a:solidFill>
                <a:latin typeface="MS PGothic Regular"/>
                <a:cs typeface="A-OTF Gothic BBB Pro"/>
              </a:rPr>
              <a:t>17,600</a:t>
            </a:r>
            <a:r>
              <a:rPr sz="400" spc="-350" dirty="0">
                <a:solidFill>
                  <a:srgbClr val="231F20"/>
                </a:solidFill>
                <a:latin typeface="MS PGothic Regular"/>
                <a:cs typeface="A-OTF Gothic BBB Pro"/>
              </a:rPr>
              <a:t> </a:t>
            </a:r>
            <a:r>
              <a:rPr sz="500" dirty="0" err="1">
                <a:solidFill>
                  <a:srgbClr val="231F20"/>
                </a:solidFill>
                <a:latin typeface="MS PGothic Regular"/>
                <a:cs typeface="A-OTF Gothic BBB Pro"/>
              </a:rPr>
              <a:t>円（税抜</a:t>
            </a:r>
            <a:r>
              <a:rPr lang="ja-JP" altLang="en-US" sz="500" dirty="0">
                <a:solidFill>
                  <a:srgbClr val="231F20"/>
                </a:solidFill>
                <a:latin typeface="MS PGothic Regular"/>
                <a:cs typeface="A-OTF Gothic BBB Pro"/>
              </a:rPr>
              <a:t> </a:t>
            </a:r>
            <a:r>
              <a:rPr lang="en-US" altLang="ja-JP" sz="500" dirty="0">
                <a:solidFill>
                  <a:srgbClr val="231F20"/>
                </a:solidFill>
                <a:latin typeface="MS PGothic Regular"/>
                <a:cs typeface="A-OTF Gothic BBB Pro"/>
              </a:rPr>
              <a:t>16,000</a:t>
            </a:r>
            <a:r>
              <a:rPr sz="500" spc="-50" dirty="0">
                <a:solidFill>
                  <a:srgbClr val="231F20"/>
                </a:solidFill>
                <a:latin typeface="MS PGothic Regular"/>
                <a:cs typeface="A-OTF Gothic BBB Pro"/>
              </a:rPr>
              <a:t> </a:t>
            </a:r>
            <a:r>
              <a:rPr sz="500" dirty="0">
                <a:solidFill>
                  <a:srgbClr val="231F20"/>
                </a:solidFill>
                <a:latin typeface="MS PGothic Regular"/>
                <a:cs typeface="A-OTF Gothic BBB Pro"/>
              </a:rPr>
              <a:t>円）</a:t>
            </a:r>
            <a:endParaRPr sz="500" dirty="0">
              <a:latin typeface="MS PGothic Regular"/>
              <a:cs typeface="A-OTF Gothic BBB Pro"/>
            </a:endParaRPr>
          </a:p>
        </p:txBody>
      </p:sp>
      <p:sp>
        <p:nvSpPr>
          <p:cNvPr id="74" name="object 175">
            <a:extLst>
              <a:ext uri="{FF2B5EF4-FFF2-40B4-BE49-F238E27FC236}">
                <a16:creationId xmlns:a16="http://schemas.microsoft.com/office/drawing/2014/main" id="{C5AB86D8-534A-4810-4726-8E062D8A4FE7}"/>
              </a:ext>
            </a:extLst>
          </p:cNvPr>
          <p:cNvSpPr txBox="1"/>
          <p:nvPr/>
        </p:nvSpPr>
        <p:spPr>
          <a:xfrm>
            <a:off x="8656320" y="5489170"/>
            <a:ext cx="705321" cy="136576"/>
          </a:xfrm>
          <a:prstGeom prst="rect">
            <a:avLst/>
          </a:prstGeom>
        </p:spPr>
        <p:txBody>
          <a:bodyPr vert="horz" wrap="none" lIns="0" tIns="51435" rIns="0" bIns="0" rtlCol="0">
            <a:spAutoFit/>
          </a:bodyPr>
          <a:lstStyle/>
          <a:p>
            <a:pPr>
              <a:lnSpc>
                <a:spcPct val="100000"/>
              </a:lnSpc>
              <a:spcBef>
                <a:spcPts val="405"/>
              </a:spcBef>
            </a:pPr>
            <a:r>
              <a:rPr lang="ja-JP" altLang="en-US" sz="550" dirty="0">
                <a:solidFill>
                  <a:srgbClr val="231F20"/>
                </a:solidFill>
                <a:latin typeface="+mn-ea"/>
                <a:cs typeface="A-OTF Gothic BBB Pro"/>
              </a:rPr>
              <a:t>（天袋ユニット下用）</a:t>
            </a:r>
            <a:endParaRPr lang="ja-JP" altLang="en-US" sz="550" dirty="0">
              <a:latin typeface="+mn-ea"/>
              <a:cs typeface="A-OTF Gothic BBB Pro"/>
            </a:endParaRPr>
          </a:p>
        </p:txBody>
      </p:sp>
      <p:sp>
        <p:nvSpPr>
          <p:cNvPr id="76" name="object 175">
            <a:extLst>
              <a:ext uri="{FF2B5EF4-FFF2-40B4-BE49-F238E27FC236}">
                <a16:creationId xmlns:a16="http://schemas.microsoft.com/office/drawing/2014/main" id="{53BC8608-2FF5-734B-EB09-412BFFA2D3CD}"/>
              </a:ext>
            </a:extLst>
          </p:cNvPr>
          <p:cNvSpPr txBox="1"/>
          <p:nvPr/>
        </p:nvSpPr>
        <p:spPr>
          <a:xfrm>
            <a:off x="4730020" y="5154205"/>
            <a:ext cx="3875903" cy="166712"/>
          </a:xfrm>
          <a:prstGeom prst="rect">
            <a:avLst/>
          </a:prstGeom>
          <a:noFill/>
        </p:spPr>
        <p:txBody>
          <a:bodyPr vert="horz" wrap="square" lIns="0" tIns="12700" rIns="0" bIns="0" rtlCol="0">
            <a:spAutoFit/>
          </a:bodyPr>
          <a:lstStyle>
            <a:defPPr>
              <a:defRPr kern="0"/>
            </a:defPPr>
            <a:lvl1pPr>
              <a:defRPr sz="500" kern="500" spc="-30">
                <a:solidFill>
                  <a:schemeClr val="tx1"/>
                </a:solidFill>
                <a:latin typeface="MS PGothic" panose="020B0600070205080204" pitchFamily="34" charset="-128"/>
                <a:ea typeface="MS PGothic" panose="020B0600070205080204" pitchFamily="34" charset="-128"/>
              </a:defRPr>
            </a:lvl1pPr>
          </a:lstStyle>
          <a:p>
            <a:r>
              <a:rPr lang="en-US" altLang="ja-JP" dirty="0"/>
              <a:t>※</a:t>
            </a:r>
            <a:r>
              <a:rPr lang="ja-JP" altLang="en-US" dirty="0"/>
              <a:t>扉裏収納は、ミラー扉へは取り付けできません。幅・奥行サイズの縮小</a:t>
            </a:r>
            <a:r>
              <a:rPr lang="en-US" altLang="ja-JP" dirty="0"/>
              <a:t>U</a:t>
            </a:r>
            <a:r>
              <a:rPr lang="ja-JP" altLang="en-US" dirty="0"/>
              <a:t>オーダー時は取り付けできません。</a:t>
            </a:r>
            <a:endParaRPr lang="en-US" altLang="ja-JP" dirty="0"/>
          </a:p>
          <a:p>
            <a:r>
              <a:rPr lang="en-US" altLang="ja-JP" dirty="0"/>
              <a:t>※</a:t>
            </a:r>
            <a:r>
              <a:rPr lang="ja-JP" altLang="en-US" dirty="0"/>
              <a:t>バスケット、フック、マグネット対応パネルは框扉へは取り付けできません。</a:t>
            </a:r>
          </a:p>
        </p:txBody>
      </p:sp>
      <p:sp>
        <p:nvSpPr>
          <p:cNvPr id="77" name="object 51">
            <a:extLst>
              <a:ext uri="{FF2B5EF4-FFF2-40B4-BE49-F238E27FC236}">
                <a16:creationId xmlns:a16="http://schemas.microsoft.com/office/drawing/2014/main" id="{64E5FFD9-0993-6DF7-961A-10B922789ACB}"/>
              </a:ext>
            </a:extLst>
          </p:cNvPr>
          <p:cNvSpPr txBox="1"/>
          <p:nvPr/>
        </p:nvSpPr>
        <p:spPr>
          <a:xfrm>
            <a:off x="5724055" y="4941363"/>
            <a:ext cx="857898" cy="166712"/>
          </a:xfrm>
          <a:prstGeom prst="rect">
            <a:avLst/>
          </a:prstGeom>
          <a:noFill/>
        </p:spPr>
        <p:txBody>
          <a:bodyPr vert="horz" wrap="square" lIns="0" tIns="12700" rIns="0" bIns="0" rtlCol="0">
            <a:spAutoFit/>
          </a:bodyPr>
          <a:lstStyle/>
          <a:p>
            <a:r>
              <a:rPr lang="en-US" altLang="ja-JP" sz="500" kern="500" spc="-30" dirty="0">
                <a:solidFill>
                  <a:schemeClr val="tx1"/>
                </a:solidFill>
                <a:latin typeface="MS PGothic" panose="020B0600070205080204" pitchFamily="34" charset="-128"/>
                <a:ea typeface="MS PGothic" panose="020B0600070205080204" pitchFamily="34" charset="-128"/>
              </a:rPr>
              <a:t>※</a:t>
            </a:r>
            <a:r>
              <a:rPr lang="ja-JP" altLang="en-US" sz="500" kern="500" spc="-30" dirty="0">
                <a:solidFill>
                  <a:schemeClr val="tx1"/>
                </a:solidFill>
                <a:latin typeface="MS PGothic" panose="020B0600070205080204" pitchFamily="34" charset="-128"/>
                <a:ea typeface="MS PGothic" panose="020B0600070205080204" pitchFamily="34" charset="-128"/>
              </a:rPr>
              <a:t>ローユニットへは取り付けできません。</a:t>
            </a:r>
          </a:p>
        </p:txBody>
      </p:sp>
      <p:sp>
        <p:nvSpPr>
          <p:cNvPr id="100" name="object 2">
            <a:extLst>
              <a:ext uri="{FF2B5EF4-FFF2-40B4-BE49-F238E27FC236}">
                <a16:creationId xmlns:a16="http://schemas.microsoft.com/office/drawing/2014/main" id="{15C9CE4B-E781-3E42-8113-E3C6F9F996A3}"/>
              </a:ext>
            </a:extLst>
          </p:cNvPr>
          <p:cNvSpPr txBox="1"/>
          <p:nvPr/>
        </p:nvSpPr>
        <p:spPr>
          <a:xfrm>
            <a:off x="6917312" y="6659481"/>
            <a:ext cx="2848480" cy="101951"/>
          </a:xfrm>
          <a:prstGeom prst="rect">
            <a:avLst/>
          </a:prstGeom>
        </p:spPr>
        <p:txBody>
          <a:bodyPr vert="horz" wrap="square" lIns="0" tIns="17145" rIns="0" bIns="0" rtlCol="0">
            <a:spAutoFit/>
          </a:bodyPr>
          <a:lstStyle/>
          <a:p>
            <a:pPr marL="12700" algn="r">
              <a:lnSpc>
                <a:spcPct val="100000"/>
              </a:lnSpc>
              <a:spcBef>
                <a:spcPts val="135"/>
              </a:spcBef>
            </a:pPr>
            <a:r>
              <a:rPr lang="ja-JP" altLang="en-US" sz="550">
                <a:solidFill>
                  <a:srgbClr val="231F20"/>
                </a:solidFill>
                <a:latin typeface="MS PGothic" panose="020B0600070205080204" pitchFamily="34" charset="-128"/>
                <a:ea typeface="MS PGothic" panose="020B0600070205080204" pitchFamily="34" charset="-128"/>
                <a:cs typeface="A-OTF Gothic BBB Pro"/>
              </a:rPr>
              <a:t>掲載価格は希望小売価格です。工事費は含まれておりません。</a:t>
            </a:r>
            <a:endParaRPr sz="550" dirty="0">
              <a:latin typeface="MS PGothic" panose="020B0600070205080204" pitchFamily="34" charset="-128"/>
              <a:ea typeface="MS PGothic" panose="020B0600070205080204" pitchFamily="34" charset="-128"/>
              <a:cs typeface="A-OTF Gothic BBB Pro"/>
            </a:endParaRPr>
          </a:p>
        </p:txBody>
      </p:sp>
      <p:sp>
        <p:nvSpPr>
          <p:cNvPr id="101" name="正方形/長方形 100">
            <a:extLst>
              <a:ext uri="{FF2B5EF4-FFF2-40B4-BE49-F238E27FC236}">
                <a16:creationId xmlns:a16="http://schemas.microsoft.com/office/drawing/2014/main" id="{9A7B0BE6-73B7-364B-ADB0-63583D5C0140}"/>
              </a:ext>
            </a:extLst>
          </p:cNvPr>
          <p:cNvSpPr/>
          <p:nvPr/>
        </p:nvSpPr>
        <p:spPr>
          <a:xfrm>
            <a:off x="7939533" y="6645733"/>
            <a:ext cx="1854904" cy="162090"/>
          </a:xfrm>
          <a:prstGeom prst="rect">
            <a:avLst/>
          </a:prstGeom>
          <a:noFill/>
          <a:ln>
            <a:solidFill>
              <a:srgbClr val="00D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object 175">
            <a:extLst>
              <a:ext uri="{FF2B5EF4-FFF2-40B4-BE49-F238E27FC236}">
                <a16:creationId xmlns:a16="http://schemas.microsoft.com/office/drawing/2014/main" id="{D75CCD38-3D6C-9A4B-80A8-83F5F9EE2B09}"/>
              </a:ext>
            </a:extLst>
          </p:cNvPr>
          <p:cNvSpPr txBox="1"/>
          <p:nvPr/>
        </p:nvSpPr>
        <p:spPr>
          <a:xfrm>
            <a:off x="7381734" y="6656678"/>
            <a:ext cx="577344" cy="166466"/>
          </a:xfrm>
          <a:prstGeom prst="rect">
            <a:avLst/>
          </a:prstGeom>
          <a:solidFill>
            <a:srgbClr val="00D6EE"/>
          </a:solidFill>
        </p:spPr>
        <p:txBody>
          <a:bodyPr vert="horz" wrap="square" lIns="0" tIns="0" rIns="0" bIns="0" rtlCol="0" anchor="t">
            <a:noAutofit/>
          </a:bodyPr>
          <a:lstStyle/>
          <a:p>
            <a:pPr algn="ctr">
              <a:lnSpc>
                <a:spcPct val="100000"/>
              </a:lnSpc>
            </a:pPr>
            <a:r>
              <a:rPr lang="ja-JP" altLang="en-US" sz="700" spc="40">
                <a:solidFill>
                  <a:schemeClr val="bg1"/>
                </a:solidFill>
                <a:latin typeface="MS PGothic" panose="020B0600070205080204" pitchFamily="34" charset="-128"/>
                <a:ea typeface="MS PGothic" panose="020B0600070205080204" pitchFamily="34" charset="-128"/>
                <a:cs typeface="Kozuka Gothic Pr6N R"/>
              </a:rPr>
              <a:t>追加しました。</a:t>
            </a:r>
            <a:endParaRPr lang="ja-JP" altLang="en-US" sz="700" dirty="0">
              <a:solidFill>
                <a:schemeClr val="bg1"/>
              </a:solidFill>
              <a:latin typeface="MS PGothic" panose="020B0600070205080204" pitchFamily="34" charset="-128"/>
              <a:ea typeface="MS PGothic" panose="020B0600070205080204" pitchFamily="34" charset="-128"/>
              <a:cs typeface="Kozuka Gothic Pr6N R"/>
            </a:endParaRPr>
          </a:p>
        </p:txBody>
      </p:sp>
    </p:spTree>
    <p:extLst>
      <p:ext uri="{BB962C8B-B14F-4D97-AF65-F5344CB8AC3E}">
        <p14:creationId xmlns:p14="http://schemas.microsoft.com/office/powerpoint/2010/main" val="3935552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AC6FB3-8499-647F-084C-3D763C4C261E}"/>
            </a:ext>
          </a:extLst>
        </p:cNvPr>
        <p:cNvGrpSpPr/>
        <p:nvPr/>
      </p:nvGrpSpPr>
      <p:grpSpPr>
        <a:xfrm>
          <a:off x="0" y="0"/>
          <a:ext cx="0" cy="0"/>
          <a:chOff x="0" y="0"/>
          <a:chExt cx="0" cy="0"/>
        </a:xfrm>
      </p:grpSpPr>
      <p:sp>
        <p:nvSpPr>
          <p:cNvPr id="47" name="object 47">
            <a:extLst>
              <a:ext uri="{FF2B5EF4-FFF2-40B4-BE49-F238E27FC236}">
                <a16:creationId xmlns:a16="http://schemas.microsoft.com/office/drawing/2014/main" id="{DE892DC2-BF29-0881-3C9B-8A91E3C9D031}"/>
              </a:ext>
            </a:extLst>
          </p:cNvPr>
          <p:cNvSpPr/>
          <p:nvPr/>
        </p:nvSpPr>
        <p:spPr>
          <a:xfrm>
            <a:off x="3137012" y="4916669"/>
            <a:ext cx="0" cy="1745614"/>
          </a:xfrm>
          <a:custGeom>
            <a:avLst/>
            <a:gdLst/>
            <a:ahLst/>
            <a:cxnLst/>
            <a:rect l="l" t="t" r="r" b="b"/>
            <a:pathLst>
              <a:path h="1745615">
                <a:moveTo>
                  <a:pt x="0" y="0"/>
                </a:moveTo>
                <a:lnTo>
                  <a:pt x="0" y="1745094"/>
                </a:lnTo>
              </a:path>
            </a:pathLst>
          </a:custGeom>
          <a:ln w="12700">
            <a:solidFill>
              <a:srgbClr val="505051"/>
            </a:solidFill>
          </a:ln>
        </p:spPr>
        <p:txBody>
          <a:bodyPr wrap="square" lIns="0" tIns="0" rIns="0" bIns="0" rtlCol="0"/>
          <a:lstStyle/>
          <a:p>
            <a:endParaRPr/>
          </a:p>
        </p:txBody>
      </p:sp>
      <p:sp>
        <p:nvSpPr>
          <p:cNvPr id="75" name="bg object 21">
            <a:extLst>
              <a:ext uri="{FF2B5EF4-FFF2-40B4-BE49-F238E27FC236}">
                <a16:creationId xmlns:a16="http://schemas.microsoft.com/office/drawing/2014/main" id="{CDBB6B98-F318-D983-BBEF-BFC0B45D97CD}"/>
              </a:ext>
            </a:extLst>
          </p:cNvPr>
          <p:cNvSpPr/>
          <p:nvPr/>
        </p:nvSpPr>
        <p:spPr>
          <a:xfrm>
            <a:off x="140144" y="4914811"/>
            <a:ext cx="4347210" cy="1752600"/>
          </a:xfrm>
          <a:custGeom>
            <a:avLst/>
            <a:gdLst/>
            <a:ahLst/>
            <a:cxnLst/>
            <a:rect l="l" t="t" r="r" b="b"/>
            <a:pathLst>
              <a:path w="4347210" h="1752600">
                <a:moveTo>
                  <a:pt x="0" y="0"/>
                </a:moveTo>
                <a:lnTo>
                  <a:pt x="4346740" y="0"/>
                </a:lnTo>
                <a:lnTo>
                  <a:pt x="4346740" y="1752041"/>
                </a:lnTo>
                <a:lnTo>
                  <a:pt x="0" y="1752041"/>
                </a:lnTo>
                <a:lnTo>
                  <a:pt x="0" y="0"/>
                </a:lnTo>
                <a:close/>
              </a:path>
            </a:pathLst>
          </a:custGeom>
          <a:ln w="12700">
            <a:solidFill>
              <a:srgbClr val="505051"/>
            </a:solidFill>
          </a:ln>
        </p:spPr>
        <p:txBody>
          <a:bodyPr wrap="square" lIns="0" tIns="0" rIns="0" bIns="0" rtlCol="0"/>
          <a:lstStyle/>
          <a:p>
            <a:endParaRPr/>
          </a:p>
        </p:txBody>
      </p:sp>
      <p:sp>
        <p:nvSpPr>
          <p:cNvPr id="78" name="Rectangle 24">
            <a:extLst>
              <a:ext uri="{FF2B5EF4-FFF2-40B4-BE49-F238E27FC236}">
                <a16:creationId xmlns:a16="http://schemas.microsoft.com/office/drawing/2014/main" id="{09D392BD-0814-7B64-2B6D-4612595293CA}"/>
              </a:ext>
            </a:extLst>
          </p:cNvPr>
          <p:cNvSpPr>
            <a:spLocks noChangeArrowheads="1"/>
          </p:cNvSpPr>
          <p:nvPr/>
        </p:nvSpPr>
        <p:spPr bwMode="auto">
          <a:xfrm>
            <a:off x="1681263" y="113675"/>
            <a:ext cx="38543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spcBef>
                <a:spcPct val="50000"/>
              </a:spcBef>
            </a:pPr>
            <a:r>
              <a:rPr lang="ja-JP" altLang="en-US" sz="1100" b="1">
                <a:solidFill>
                  <a:schemeClr val="bg1"/>
                </a:solidFill>
                <a:latin typeface="ＭＳ Ｐゴシック" charset="-128"/>
              </a:rPr>
              <a:t>玄関用収納</a:t>
            </a:r>
            <a:r>
              <a:rPr lang="en-US" altLang="ja-JP" sz="1100" b="1" dirty="0">
                <a:solidFill>
                  <a:schemeClr val="bg1"/>
                </a:solidFill>
                <a:latin typeface="ＭＳ Ｐゴシック" charset="-128"/>
              </a:rPr>
              <a:t> </a:t>
            </a:r>
            <a:r>
              <a:rPr lang="ja-JP" altLang="en-US" sz="1100" b="1">
                <a:solidFill>
                  <a:schemeClr val="bg1"/>
                </a:solidFill>
                <a:latin typeface="ＭＳ Ｐゴシック" charset="-128"/>
              </a:rPr>
              <a:t>コンポリア</a:t>
            </a:r>
            <a:endParaRPr lang="ja-JP" altLang="en-US" sz="1100" b="1" dirty="0">
              <a:solidFill>
                <a:schemeClr val="bg1"/>
              </a:solidFill>
              <a:latin typeface="ＭＳ Ｐゴシック" charset="-128"/>
            </a:endParaRPr>
          </a:p>
        </p:txBody>
      </p:sp>
      <p:pic>
        <p:nvPicPr>
          <p:cNvPr id="2" name="bg object 25">
            <a:extLst>
              <a:ext uri="{FF2B5EF4-FFF2-40B4-BE49-F238E27FC236}">
                <a16:creationId xmlns:a16="http://schemas.microsoft.com/office/drawing/2014/main" id="{041131B8-5879-8130-2324-29DDBC18CC57}"/>
              </a:ext>
            </a:extLst>
          </p:cNvPr>
          <p:cNvPicPr/>
          <p:nvPr/>
        </p:nvPicPr>
        <p:blipFill>
          <a:blip r:embed="rId3" cstate="print"/>
          <a:stretch>
            <a:fillRect/>
          </a:stretch>
        </p:blipFill>
        <p:spPr>
          <a:xfrm>
            <a:off x="142011" y="692035"/>
            <a:ext cx="4343666" cy="3441611"/>
          </a:xfrm>
          <a:prstGeom prst="rect">
            <a:avLst/>
          </a:prstGeom>
        </p:spPr>
      </p:pic>
      <p:pic>
        <p:nvPicPr>
          <p:cNvPr id="3" name="bg object 26">
            <a:extLst>
              <a:ext uri="{FF2B5EF4-FFF2-40B4-BE49-F238E27FC236}">
                <a16:creationId xmlns:a16="http://schemas.microsoft.com/office/drawing/2014/main" id="{249F1072-6A20-D770-B1B2-35FA26A33163}"/>
              </a:ext>
            </a:extLst>
          </p:cNvPr>
          <p:cNvPicPr/>
          <p:nvPr/>
        </p:nvPicPr>
        <p:blipFill>
          <a:blip r:embed="rId4" cstate="print"/>
          <a:stretch>
            <a:fillRect/>
          </a:stretch>
        </p:blipFill>
        <p:spPr>
          <a:xfrm>
            <a:off x="4567440" y="692035"/>
            <a:ext cx="1699082" cy="2039480"/>
          </a:xfrm>
          <a:prstGeom prst="rect">
            <a:avLst/>
          </a:prstGeom>
        </p:spPr>
      </p:pic>
      <p:pic>
        <p:nvPicPr>
          <p:cNvPr id="4" name="bg object 27">
            <a:extLst>
              <a:ext uri="{FF2B5EF4-FFF2-40B4-BE49-F238E27FC236}">
                <a16:creationId xmlns:a16="http://schemas.microsoft.com/office/drawing/2014/main" id="{621CA89D-C4EF-9A0C-648B-E117898C3A30}"/>
              </a:ext>
            </a:extLst>
          </p:cNvPr>
          <p:cNvPicPr/>
          <p:nvPr/>
        </p:nvPicPr>
        <p:blipFill>
          <a:blip r:embed="rId5" cstate="print"/>
          <a:stretch>
            <a:fillRect/>
          </a:stretch>
        </p:blipFill>
        <p:spPr>
          <a:xfrm>
            <a:off x="6322098" y="692035"/>
            <a:ext cx="1699069" cy="2039480"/>
          </a:xfrm>
          <a:prstGeom prst="rect">
            <a:avLst/>
          </a:prstGeom>
        </p:spPr>
      </p:pic>
      <p:pic>
        <p:nvPicPr>
          <p:cNvPr id="5" name="object 4">
            <a:extLst>
              <a:ext uri="{FF2B5EF4-FFF2-40B4-BE49-F238E27FC236}">
                <a16:creationId xmlns:a16="http://schemas.microsoft.com/office/drawing/2014/main" id="{819CE091-195A-84C9-1151-1026A715F056}"/>
              </a:ext>
            </a:extLst>
          </p:cNvPr>
          <p:cNvPicPr/>
          <p:nvPr/>
        </p:nvPicPr>
        <p:blipFill>
          <a:blip r:embed="rId6" cstate="print"/>
          <a:stretch>
            <a:fillRect/>
          </a:stretch>
        </p:blipFill>
        <p:spPr>
          <a:xfrm>
            <a:off x="8076742" y="692035"/>
            <a:ext cx="1699069" cy="2039480"/>
          </a:xfrm>
          <a:prstGeom prst="rect">
            <a:avLst/>
          </a:prstGeom>
        </p:spPr>
      </p:pic>
      <p:sp>
        <p:nvSpPr>
          <p:cNvPr id="6" name="bg object 22">
            <a:extLst>
              <a:ext uri="{FF2B5EF4-FFF2-40B4-BE49-F238E27FC236}">
                <a16:creationId xmlns:a16="http://schemas.microsoft.com/office/drawing/2014/main" id="{2B463780-B4BD-F9D7-AEDD-7E6FCBB84C19}"/>
              </a:ext>
            </a:extLst>
          </p:cNvPr>
          <p:cNvSpPr/>
          <p:nvPr/>
        </p:nvSpPr>
        <p:spPr>
          <a:xfrm>
            <a:off x="140347" y="4179265"/>
            <a:ext cx="4337685" cy="691515"/>
          </a:xfrm>
          <a:custGeom>
            <a:avLst/>
            <a:gdLst/>
            <a:ahLst/>
            <a:cxnLst/>
            <a:rect l="l" t="t" r="r" b="b"/>
            <a:pathLst>
              <a:path w="4337685" h="691514">
                <a:moveTo>
                  <a:pt x="4337177" y="0"/>
                </a:moveTo>
                <a:lnTo>
                  <a:pt x="0" y="0"/>
                </a:lnTo>
                <a:lnTo>
                  <a:pt x="0" y="691438"/>
                </a:lnTo>
                <a:lnTo>
                  <a:pt x="4337177" y="691438"/>
                </a:lnTo>
                <a:lnTo>
                  <a:pt x="4337177" y="0"/>
                </a:lnTo>
                <a:close/>
              </a:path>
            </a:pathLst>
          </a:custGeom>
          <a:solidFill>
            <a:srgbClr val="FFECC5"/>
          </a:solidFill>
          <a:ln w="6350">
            <a:solidFill>
              <a:srgbClr val="FFCC66"/>
            </a:solidFill>
          </a:ln>
        </p:spPr>
        <p:txBody>
          <a:bodyPr wrap="square" lIns="0" tIns="0" rIns="0" bIns="0" rtlCol="0"/>
          <a:lstStyle/>
          <a:p>
            <a:endParaRPr/>
          </a:p>
        </p:txBody>
      </p:sp>
      <p:sp>
        <p:nvSpPr>
          <p:cNvPr id="7" name="Rectangle 126">
            <a:extLst>
              <a:ext uri="{FF2B5EF4-FFF2-40B4-BE49-F238E27FC236}">
                <a16:creationId xmlns:a16="http://schemas.microsoft.com/office/drawing/2014/main" id="{2D6B3B14-9DFA-7697-63D4-86549BAE14A2}"/>
              </a:ext>
            </a:extLst>
          </p:cNvPr>
          <p:cNvSpPr>
            <a:spLocks noChangeArrowheads="1"/>
          </p:cNvSpPr>
          <p:nvPr/>
        </p:nvSpPr>
        <p:spPr bwMode="auto">
          <a:xfrm>
            <a:off x="243508" y="4572066"/>
            <a:ext cx="3777404" cy="246221"/>
          </a:xfrm>
          <a:prstGeom prst="rect">
            <a:avLst/>
          </a:prstGeom>
          <a:noFill/>
          <a:ln>
            <a:noFill/>
          </a:ln>
          <a:effectLst/>
          <a:extLst>
            <a:ext uri="{909E8E84-426E-40DD-AFC4-6F175D3DCCD1}">
              <a14:hiddenFill xmlns:a14="http://schemas.microsoft.com/office/drawing/2010/main">
                <a:solidFill>
                  <a:srgbClr val="969696"/>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l"/>
            <a:r>
              <a:rPr lang="ja-JP" altLang="en-US" sz="800" b="0" i="0" u="none" strike="noStrike">
                <a:effectLst/>
                <a:latin typeface="MS PGothic" panose="020B0600070205080204" pitchFamily="34" charset="-128"/>
                <a:ea typeface="MS PGothic" panose="020B0600070205080204" pitchFamily="34" charset="-128"/>
              </a:rPr>
              <a:t>天袋ユニットをワイドに展開し、ハンギングバーも設置。</a:t>
            </a:r>
          </a:p>
          <a:p>
            <a:pPr algn="l"/>
            <a:r>
              <a:rPr lang="ja-JP" altLang="en-US" sz="800" b="0" i="0" u="none" strike="noStrike">
                <a:effectLst/>
                <a:latin typeface="MS PGothic" panose="020B0600070205080204" pitchFamily="34" charset="-128"/>
                <a:ea typeface="MS PGothic" panose="020B0600070205080204" pitchFamily="34" charset="-128"/>
              </a:rPr>
              <a:t>コート類を玄関で脱いだら、その場で収納できるプランです</a:t>
            </a:r>
            <a:r>
              <a:rPr lang="ja-JP" altLang="en-US" sz="800">
                <a:latin typeface="MS PGothic" panose="020B0600070205080204" pitchFamily="34" charset="-128"/>
                <a:ea typeface="MS PGothic" panose="020B0600070205080204" pitchFamily="34" charset="-128"/>
              </a:rPr>
              <a:t>。</a:t>
            </a:r>
          </a:p>
        </p:txBody>
      </p:sp>
      <p:sp>
        <p:nvSpPr>
          <p:cNvPr id="8" name="bg object 23">
            <a:extLst>
              <a:ext uri="{FF2B5EF4-FFF2-40B4-BE49-F238E27FC236}">
                <a16:creationId xmlns:a16="http://schemas.microsoft.com/office/drawing/2014/main" id="{CB215976-2358-BFB2-5E4A-D95EA7364680}"/>
              </a:ext>
            </a:extLst>
          </p:cNvPr>
          <p:cNvSpPr/>
          <p:nvPr/>
        </p:nvSpPr>
        <p:spPr>
          <a:xfrm>
            <a:off x="140347" y="4179252"/>
            <a:ext cx="4337685" cy="691515"/>
          </a:xfrm>
          <a:custGeom>
            <a:avLst/>
            <a:gdLst/>
            <a:ahLst/>
            <a:cxnLst/>
            <a:rect l="l" t="t" r="r" b="b"/>
            <a:pathLst>
              <a:path w="4337685" h="691514">
                <a:moveTo>
                  <a:pt x="0" y="0"/>
                </a:moveTo>
                <a:lnTo>
                  <a:pt x="4337177" y="0"/>
                </a:lnTo>
                <a:lnTo>
                  <a:pt x="4337177" y="691438"/>
                </a:lnTo>
                <a:lnTo>
                  <a:pt x="0" y="691438"/>
                </a:lnTo>
                <a:lnTo>
                  <a:pt x="0" y="0"/>
                </a:lnTo>
                <a:close/>
              </a:path>
            </a:pathLst>
          </a:custGeom>
          <a:ln w="6350">
            <a:solidFill>
              <a:srgbClr val="F6BF70"/>
            </a:solidFill>
          </a:ln>
        </p:spPr>
        <p:txBody>
          <a:bodyPr wrap="square" lIns="0" tIns="0" rIns="0" bIns="0" rtlCol="0"/>
          <a:lstStyle/>
          <a:p>
            <a:endParaRPr/>
          </a:p>
        </p:txBody>
      </p:sp>
      <p:sp>
        <p:nvSpPr>
          <p:cNvPr id="9" name="Rectangle 125">
            <a:extLst>
              <a:ext uri="{FF2B5EF4-FFF2-40B4-BE49-F238E27FC236}">
                <a16:creationId xmlns:a16="http://schemas.microsoft.com/office/drawing/2014/main" id="{411B9499-C21E-95EE-E616-6E78A70498BD}"/>
              </a:ext>
            </a:extLst>
          </p:cNvPr>
          <p:cNvSpPr>
            <a:spLocks noChangeArrowheads="1"/>
          </p:cNvSpPr>
          <p:nvPr/>
        </p:nvSpPr>
        <p:spPr bwMode="auto">
          <a:xfrm>
            <a:off x="234637" y="4216854"/>
            <a:ext cx="4343770" cy="307777"/>
          </a:xfrm>
          <a:prstGeom prst="rect">
            <a:avLst/>
          </a:prstGeom>
          <a:noFill/>
          <a:ln>
            <a:noFill/>
          </a:ln>
          <a:effectLst/>
          <a:extLst>
            <a:ext uri="{909E8E84-426E-40DD-AFC4-6F175D3DCCD1}">
              <a14:hiddenFill xmlns:a14="http://schemas.microsoft.com/office/drawing/2010/main">
                <a:solidFill>
                  <a:srgbClr val="969696"/>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ja-JP" altLang="en-US" sz="1000" b="1" i="0" u="none" strike="noStrike">
                <a:effectLst/>
                <a:latin typeface="-apple-system-font"/>
              </a:rPr>
              <a:t>限られた空間を靴収納以外にも効率的に利用。</a:t>
            </a:r>
          </a:p>
          <a:p>
            <a:r>
              <a:rPr lang="ja-JP" altLang="en-US" sz="1000" b="1" i="0" u="none" strike="noStrike">
                <a:effectLst/>
                <a:latin typeface="-apple-system-font"/>
              </a:rPr>
              <a:t>空間全体をシックにまとめたプランです</a:t>
            </a:r>
            <a:r>
              <a:rPr lang="ja-JP" altLang="en-US" sz="1000" b="1">
                <a:effectLst/>
                <a:latin typeface="MS PGothic" panose="020B0600070205080204" pitchFamily="34" charset="-128"/>
                <a:ea typeface="MS PGothic" panose="020B0600070205080204" pitchFamily="34" charset="-128"/>
              </a:rPr>
              <a:t>。</a:t>
            </a:r>
          </a:p>
        </p:txBody>
      </p:sp>
      <p:sp>
        <p:nvSpPr>
          <p:cNvPr id="14" name="object 3">
            <a:extLst>
              <a:ext uri="{FF2B5EF4-FFF2-40B4-BE49-F238E27FC236}">
                <a16:creationId xmlns:a16="http://schemas.microsoft.com/office/drawing/2014/main" id="{03BD0794-282C-698E-6606-7B137F6C48B1}"/>
              </a:ext>
            </a:extLst>
          </p:cNvPr>
          <p:cNvSpPr txBox="1"/>
          <p:nvPr/>
        </p:nvSpPr>
        <p:spPr>
          <a:xfrm>
            <a:off x="231576" y="5008612"/>
            <a:ext cx="2070735" cy="916305"/>
          </a:xfrm>
          <a:prstGeom prst="rect">
            <a:avLst/>
          </a:prstGeom>
        </p:spPr>
        <p:txBody>
          <a:bodyPr vert="horz" wrap="square" lIns="0" tIns="12700" rIns="0" bIns="0" rtlCol="0">
            <a:spAutoFit/>
          </a:bodyPr>
          <a:lstStyle/>
          <a:p>
            <a:pPr marL="25400">
              <a:lnSpc>
                <a:spcPts val="705"/>
              </a:lnSpc>
              <a:spcBef>
                <a:spcPts val="100"/>
              </a:spcBef>
            </a:pPr>
            <a:r>
              <a:rPr sz="600" dirty="0">
                <a:solidFill>
                  <a:srgbClr val="231F20"/>
                </a:solidFill>
                <a:latin typeface="MS PGothic" panose="020B0600070205080204" pitchFamily="34" charset="-128"/>
                <a:ea typeface="MS PGothic" panose="020B0600070205080204" pitchFamily="34" charset="-128"/>
                <a:cs typeface="A-OTF Gothic BBB Pro"/>
              </a:rPr>
              <a:t>PLAN</a:t>
            </a:r>
            <a:r>
              <a:rPr sz="600" spc="-20" dirty="0">
                <a:solidFill>
                  <a:srgbClr val="231F20"/>
                </a:solidFill>
                <a:latin typeface="MS PGothic" panose="020B0600070205080204" pitchFamily="34" charset="-128"/>
                <a:ea typeface="MS PGothic" panose="020B0600070205080204" pitchFamily="34" charset="-128"/>
                <a:cs typeface="A-OTF Gothic BBB Pro"/>
              </a:rPr>
              <a:t> </a:t>
            </a:r>
            <a:r>
              <a:rPr sz="600" spc="-25" dirty="0">
                <a:solidFill>
                  <a:srgbClr val="231F20"/>
                </a:solidFill>
                <a:latin typeface="MS PGothic" panose="020B0600070205080204" pitchFamily="34" charset="-128"/>
                <a:ea typeface="MS PGothic" panose="020B0600070205080204" pitchFamily="34" charset="-128"/>
                <a:cs typeface="A-OTF Gothic BBB Pro"/>
              </a:rPr>
              <a:t>No.</a:t>
            </a:r>
            <a:endParaRPr sz="600" dirty="0">
              <a:latin typeface="MS PGothic" panose="020B0600070205080204" pitchFamily="34" charset="-128"/>
              <a:ea typeface="MS PGothic" panose="020B0600070205080204" pitchFamily="34" charset="-128"/>
              <a:cs typeface="A-OTF Gothic BBB Pro"/>
            </a:endParaRPr>
          </a:p>
          <a:p>
            <a:pPr marL="12700">
              <a:lnSpc>
                <a:spcPts val="2025"/>
              </a:lnSpc>
            </a:pPr>
            <a:r>
              <a:rPr sz="1700" spc="-20" dirty="0">
                <a:solidFill>
                  <a:srgbClr val="231F20"/>
                </a:solidFill>
                <a:latin typeface="MS PGothic" panose="020B0600070205080204" pitchFamily="34" charset="-128"/>
                <a:ea typeface="MS PGothic" panose="020B0600070205080204" pitchFamily="34" charset="-128"/>
                <a:cs typeface="A-OTF Gothic BBB Pro"/>
              </a:rPr>
              <a:t>GE05</a:t>
            </a:r>
            <a:r>
              <a:rPr sz="1700" spc="-320" dirty="0">
                <a:solidFill>
                  <a:srgbClr val="231F20"/>
                </a:solidFill>
                <a:latin typeface="MS PGothic" panose="020B0600070205080204" pitchFamily="34" charset="-128"/>
                <a:ea typeface="MS PGothic" panose="020B0600070205080204" pitchFamily="34" charset="-128"/>
                <a:cs typeface="A-OTF Gothic BBB Pro"/>
              </a:rPr>
              <a:t> </a:t>
            </a:r>
            <a:r>
              <a:rPr sz="600" dirty="0">
                <a:solidFill>
                  <a:srgbClr val="231F20"/>
                </a:solidFill>
                <a:latin typeface="MS PGothic" panose="020B0600070205080204" pitchFamily="34" charset="-128"/>
                <a:ea typeface="MS PGothic" panose="020B0600070205080204" pitchFamily="34" charset="-128"/>
                <a:cs typeface="A-OTF Gothic BBB Pro"/>
              </a:rPr>
              <a:t>［</a:t>
            </a:r>
            <a:r>
              <a:rPr sz="600" spc="5" dirty="0">
                <a:solidFill>
                  <a:srgbClr val="231F20"/>
                </a:solidFill>
                <a:latin typeface="MS PGothic" panose="020B0600070205080204" pitchFamily="34" charset="-128"/>
                <a:ea typeface="MS PGothic" panose="020B0600070205080204" pitchFamily="34" charset="-128"/>
                <a:cs typeface="A-OTF Gothic BBB Pro"/>
              </a:rPr>
              <a:t> </a:t>
            </a:r>
            <a:r>
              <a:rPr sz="600" dirty="0">
                <a:solidFill>
                  <a:srgbClr val="231F20"/>
                </a:solidFill>
                <a:latin typeface="MS PGothic" panose="020B0600070205080204" pitchFamily="34" charset="-128"/>
                <a:ea typeface="MS PGothic" panose="020B0600070205080204" pitchFamily="34" charset="-128"/>
                <a:cs typeface="A-OTF Gothic BBB Pro"/>
              </a:rPr>
              <a:t>幅1600 × 高さ2070 × 奥行405mm </a:t>
            </a:r>
            <a:r>
              <a:rPr sz="600" spc="-50" dirty="0">
                <a:solidFill>
                  <a:srgbClr val="231F20"/>
                </a:solidFill>
                <a:latin typeface="MS PGothic" panose="020B0600070205080204" pitchFamily="34" charset="-128"/>
                <a:ea typeface="MS PGothic" panose="020B0600070205080204" pitchFamily="34" charset="-128"/>
                <a:cs typeface="A-OTF Gothic BBB Pro"/>
              </a:rPr>
              <a:t>］</a:t>
            </a:r>
            <a:endParaRPr sz="600" dirty="0">
              <a:latin typeface="MS PGothic" panose="020B0600070205080204" pitchFamily="34" charset="-128"/>
              <a:ea typeface="MS PGothic" panose="020B0600070205080204" pitchFamily="34" charset="-128"/>
              <a:cs typeface="A-OTF Gothic BBB Pro"/>
            </a:endParaRPr>
          </a:p>
          <a:p>
            <a:pPr marL="148590" indent="-116839">
              <a:lnSpc>
                <a:spcPct val="100000"/>
              </a:lnSpc>
              <a:spcBef>
                <a:spcPts val="555"/>
              </a:spcBef>
              <a:buChar char="■"/>
              <a:tabLst>
                <a:tab pos="148590" algn="l"/>
              </a:tabLst>
            </a:pPr>
            <a:r>
              <a:rPr sz="600" dirty="0">
                <a:solidFill>
                  <a:srgbClr val="231F20"/>
                </a:solidFill>
                <a:latin typeface="MS PGothic" panose="020B0600070205080204" pitchFamily="34" charset="-128"/>
                <a:ea typeface="MS PGothic" panose="020B0600070205080204" pitchFamily="34" charset="-128"/>
                <a:cs typeface="A-OTF Gothic BBB Pro"/>
              </a:rPr>
              <a:t>扉：フラット扉 しっくいホワイト柄（PY） </a:t>
            </a:r>
            <a:endParaRPr sz="600" dirty="0">
              <a:latin typeface="MS PGothic" panose="020B0600070205080204" pitchFamily="34" charset="-128"/>
              <a:ea typeface="MS PGothic" panose="020B0600070205080204" pitchFamily="34" charset="-128"/>
              <a:cs typeface="A-OTF Gothic BBB Pro"/>
            </a:endParaRPr>
          </a:p>
          <a:p>
            <a:pPr marL="148590" indent="-116839">
              <a:lnSpc>
                <a:spcPct val="100000"/>
              </a:lnSpc>
              <a:spcBef>
                <a:spcPts val="284"/>
              </a:spcBef>
              <a:buChar char="■"/>
              <a:tabLst>
                <a:tab pos="148590" algn="l"/>
              </a:tabLst>
            </a:pPr>
            <a:r>
              <a:rPr sz="600" dirty="0">
                <a:solidFill>
                  <a:srgbClr val="231F20"/>
                </a:solidFill>
                <a:latin typeface="MS PGothic" panose="020B0600070205080204" pitchFamily="34" charset="-128"/>
                <a:ea typeface="MS PGothic" panose="020B0600070205080204" pitchFamily="34" charset="-128"/>
                <a:cs typeface="A-OTF Gothic BBB Pro"/>
              </a:rPr>
              <a:t>本体：グレージュアッシュ柄（RV） </a:t>
            </a:r>
            <a:endParaRPr sz="600" dirty="0">
              <a:latin typeface="MS PGothic" panose="020B0600070205080204" pitchFamily="34" charset="-128"/>
              <a:ea typeface="MS PGothic" panose="020B0600070205080204" pitchFamily="34" charset="-128"/>
              <a:cs typeface="A-OTF Gothic BBB Pro"/>
            </a:endParaRPr>
          </a:p>
          <a:p>
            <a:pPr marL="140335" indent="-108585">
              <a:lnSpc>
                <a:spcPct val="100000"/>
              </a:lnSpc>
              <a:spcBef>
                <a:spcPts val="280"/>
              </a:spcBef>
              <a:buChar char="■"/>
              <a:tabLst>
                <a:tab pos="140335" algn="l"/>
              </a:tabLst>
            </a:pPr>
            <a:r>
              <a:rPr sz="600" dirty="0">
                <a:solidFill>
                  <a:srgbClr val="231F20"/>
                </a:solidFill>
                <a:latin typeface="MS PGothic" panose="020B0600070205080204" pitchFamily="34" charset="-128"/>
                <a:ea typeface="MS PGothic" panose="020B0600070205080204" pitchFamily="34" charset="-128"/>
                <a:cs typeface="A-OTF Gothic BBB Pro"/>
              </a:rPr>
              <a:t>カウンター：グレージュアッシュ柄（RV） </a:t>
            </a:r>
            <a:endParaRPr sz="600" dirty="0">
              <a:latin typeface="MS PGothic" panose="020B0600070205080204" pitchFamily="34" charset="-128"/>
              <a:ea typeface="MS PGothic" panose="020B0600070205080204" pitchFamily="34" charset="-128"/>
              <a:cs typeface="A-OTF Gothic BBB Pro"/>
            </a:endParaRPr>
          </a:p>
          <a:p>
            <a:pPr marL="148590" indent="-116839">
              <a:lnSpc>
                <a:spcPct val="100000"/>
              </a:lnSpc>
              <a:spcBef>
                <a:spcPts val="280"/>
              </a:spcBef>
              <a:buChar char="■"/>
              <a:tabLst>
                <a:tab pos="148590" algn="l"/>
              </a:tabLst>
            </a:pPr>
            <a:r>
              <a:rPr sz="600" dirty="0">
                <a:solidFill>
                  <a:srgbClr val="231F20"/>
                </a:solidFill>
                <a:latin typeface="MS PGothic" panose="020B0600070205080204" pitchFamily="34" charset="-128"/>
                <a:ea typeface="MS PGothic" panose="020B0600070205080204" pitchFamily="34" charset="-128"/>
                <a:cs typeface="A-OTF Gothic BBB Pro"/>
              </a:rPr>
              <a:t>取っ手：T5型 オフブラック（塗装） </a:t>
            </a:r>
            <a:endParaRPr sz="600" dirty="0">
              <a:latin typeface="MS PGothic" panose="020B0600070205080204" pitchFamily="34" charset="-128"/>
              <a:ea typeface="MS PGothic" panose="020B0600070205080204" pitchFamily="34" charset="-128"/>
              <a:cs typeface="A-OTF Gothic BBB Pro"/>
            </a:endParaRPr>
          </a:p>
        </p:txBody>
      </p:sp>
      <p:sp>
        <p:nvSpPr>
          <p:cNvPr id="15" name="object 2">
            <a:extLst>
              <a:ext uri="{FF2B5EF4-FFF2-40B4-BE49-F238E27FC236}">
                <a16:creationId xmlns:a16="http://schemas.microsoft.com/office/drawing/2014/main" id="{6C3E2B02-AA2A-62C7-9027-C06B9A0826BA}"/>
              </a:ext>
            </a:extLst>
          </p:cNvPr>
          <p:cNvSpPr txBox="1"/>
          <p:nvPr/>
        </p:nvSpPr>
        <p:spPr>
          <a:xfrm>
            <a:off x="256076" y="6151460"/>
            <a:ext cx="2410922" cy="243656"/>
          </a:xfrm>
          <a:prstGeom prst="rect">
            <a:avLst/>
          </a:prstGeom>
        </p:spPr>
        <p:txBody>
          <a:bodyPr vert="horz" wrap="square" lIns="0" tIns="12700" rIns="0" bIns="0" rtlCol="0">
            <a:spAutoFit/>
          </a:bodyPr>
          <a:lstStyle/>
          <a:p>
            <a:pPr>
              <a:spcBef>
                <a:spcPts val="100"/>
              </a:spcBef>
            </a:pPr>
            <a:r>
              <a:rPr sz="600" spc="-10" dirty="0">
                <a:solidFill>
                  <a:srgbClr val="231F20"/>
                </a:solidFill>
                <a:latin typeface="MS PGothic" panose="020B0600070205080204" pitchFamily="34" charset="-128"/>
                <a:ea typeface="MS PGothic" panose="020B0600070205080204" pitchFamily="34" charset="-128"/>
                <a:cs typeface="A-OTF Gothic BBB Pro"/>
              </a:rPr>
              <a:t>プラン合計価格</a:t>
            </a:r>
            <a:r>
              <a:rPr lang="en-US" sz="600" spc="-10" dirty="0">
                <a:solidFill>
                  <a:srgbClr val="231F20"/>
                </a:solidFill>
                <a:latin typeface="MS PGothic" panose="020B0600070205080204" pitchFamily="34" charset="-128"/>
                <a:ea typeface="MS PGothic" panose="020B0600070205080204" pitchFamily="34" charset="-128"/>
                <a:cs typeface="A-OTF Gothic BBB Pro"/>
              </a:rPr>
              <a:t>  </a:t>
            </a:r>
            <a:r>
              <a:rPr lang="en-US" altLang="ja-JP" sz="2250" spc="-15" baseline="1851" dirty="0">
                <a:solidFill>
                  <a:srgbClr val="231F20"/>
                </a:solidFill>
                <a:latin typeface="MS PGothic" panose="020B0600070205080204" pitchFamily="34" charset="-128"/>
                <a:ea typeface="MS PGothic" panose="020B0600070205080204" pitchFamily="34" charset="-128"/>
                <a:cs typeface="A-OTF Gothic BBB Pro"/>
              </a:rPr>
              <a:t>140</a:t>
            </a:r>
            <a:r>
              <a:rPr lang="en-US" altLang="ja-JP" sz="2250" baseline="1851" dirty="0">
                <a:solidFill>
                  <a:srgbClr val="231F20"/>
                </a:solidFill>
                <a:latin typeface="MS PGothic" panose="020B0600070205080204" pitchFamily="34" charset="-128"/>
                <a:ea typeface="MS PGothic" panose="020B0600070205080204" pitchFamily="34" charset="-128"/>
                <a:cs typeface="A-OTF Gothic BBB Pro"/>
              </a:rPr>
              <a:t>,</a:t>
            </a:r>
            <a:r>
              <a:rPr lang="en-US" altLang="ja-JP" sz="2250" spc="-15" baseline="1851" dirty="0">
                <a:solidFill>
                  <a:srgbClr val="231F20"/>
                </a:solidFill>
                <a:latin typeface="MS PGothic" panose="020B0600070205080204" pitchFamily="34" charset="-128"/>
                <a:ea typeface="MS PGothic" panose="020B0600070205080204" pitchFamily="34" charset="-128"/>
                <a:cs typeface="A-OTF Gothic BBB Pro"/>
              </a:rPr>
              <a:t>250</a:t>
            </a:r>
            <a:r>
              <a:rPr sz="2250" spc="-525" baseline="1851" dirty="0">
                <a:solidFill>
                  <a:srgbClr val="231F20"/>
                </a:solidFill>
                <a:latin typeface="MS PGothic" panose="020B0600070205080204" pitchFamily="34" charset="-128"/>
                <a:ea typeface="MS PGothic" panose="020B0600070205080204" pitchFamily="34" charset="-128"/>
                <a:cs typeface="A-OTF Gothic BBB Pro"/>
              </a:rPr>
              <a:t> </a:t>
            </a:r>
            <a:r>
              <a:rPr sz="900" baseline="4629" dirty="0">
                <a:solidFill>
                  <a:srgbClr val="231F20"/>
                </a:solidFill>
                <a:latin typeface="MS PGothic" panose="020B0600070205080204" pitchFamily="34" charset="-128"/>
                <a:ea typeface="MS PGothic" panose="020B0600070205080204" pitchFamily="34" charset="-128"/>
                <a:cs typeface="A-OTF Gothic BBB Pro"/>
              </a:rPr>
              <a:t>円（</a:t>
            </a:r>
            <a:r>
              <a:rPr lang="ja-JP" altLang="en-US" sz="900" baseline="4629" dirty="0">
                <a:solidFill>
                  <a:srgbClr val="231F20"/>
                </a:solidFill>
                <a:latin typeface="MS PGothic" panose="020B0600070205080204" pitchFamily="34" charset="-128"/>
                <a:ea typeface="MS PGothic" panose="020B0600070205080204" pitchFamily="34" charset="-128"/>
                <a:cs typeface="A-OTF Gothic BBB Pro"/>
              </a:rPr>
              <a:t>税抜 </a:t>
            </a:r>
            <a:r>
              <a:rPr lang="en-US" altLang="ja-JP" sz="900" baseline="4629" dirty="0">
                <a:solidFill>
                  <a:srgbClr val="231F20"/>
                </a:solidFill>
                <a:latin typeface="MS PGothic" panose="020B0600070205080204" pitchFamily="34" charset="-128"/>
                <a:ea typeface="MS PGothic" panose="020B0600070205080204" pitchFamily="34" charset="-128"/>
                <a:cs typeface="A-OTF Gothic BBB Pro"/>
              </a:rPr>
              <a:t>  127</a:t>
            </a:r>
            <a:r>
              <a:rPr sz="900" baseline="4629" dirty="0">
                <a:solidFill>
                  <a:srgbClr val="231F20"/>
                </a:solidFill>
                <a:latin typeface="MS PGothic" panose="020B0600070205080204" pitchFamily="34" charset="-128"/>
                <a:ea typeface="MS PGothic" panose="020B0600070205080204" pitchFamily="34" charset="-128"/>
                <a:cs typeface="A-OTF Gothic BBB Pro"/>
              </a:rPr>
              <a:t>,</a:t>
            </a:r>
            <a:r>
              <a:rPr lang="en-US" altLang="ja-JP" sz="900" baseline="4629" dirty="0">
                <a:solidFill>
                  <a:srgbClr val="231F20"/>
                </a:solidFill>
                <a:latin typeface="MS PGothic" panose="020B0600070205080204" pitchFamily="34" charset="-128"/>
                <a:ea typeface="MS PGothic" panose="020B0600070205080204" pitchFamily="34" charset="-128"/>
                <a:cs typeface="A-OTF Gothic BBB Pro"/>
              </a:rPr>
              <a:t>500</a:t>
            </a:r>
            <a:r>
              <a:rPr sz="900" spc="-37" baseline="4629" dirty="0">
                <a:solidFill>
                  <a:srgbClr val="231F20"/>
                </a:solidFill>
                <a:latin typeface="MS PGothic" panose="020B0600070205080204" pitchFamily="34" charset="-128"/>
                <a:ea typeface="MS PGothic" panose="020B0600070205080204" pitchFamily="34" charset="-128"/>
                <a:cs typeface="A-OTF Gothic BBB Pro"/>
              </a:rPr>
              <a:t> 円</a:t>
            </a:r>
            <a:r>
              <a:rPr sz="900" spc="-75" baseline="4629" dirty="0">
                <a:solidFill>
                  <a:srgbClr val="231F20"/>
                </a:solidFill>
                <a:latin typeface="MS PGothic" panose="020B0600070205080204" pitchFamily="34" charset="-128"/>
                <a:ea typeface="MS PGothic" panose="020B0600070205080204" pitchFamily="34" charset="-128"/>
                <a:cs typeface="A-OTF Gothic BBB Pro"/>
              </a:rPr>
              <a:t>）</a:t>
            </a:r>
            <a:endParaRPr sz="900" baseline="4629" dirty="0">
              <a:latin typeface="MS PGothic" panose="020B0600070205080204" pitchFamily="34" charset="-128"/>
              <a:ea typeface="MS PGothic" panose="020B0600070205080204" pitchFamily="34" charset="-128"/>
              <a:cs typeface="A-OTF Gothic BBB Pro"/>
            </a:endParaRPr>
          </a:p>
        </p:txBody>
      </p:sp>
      <p:grpSp>
        <p:nvGrpSpPr>
          <p:cNvPr id="16" name="object 5">
            <a:extLst>
              <a:ext uri="{FF2B5EF4-FFF2-40B4-BE49-F238E27FC236}">
                <a16:creationId xmlns:a16="http://schemas.microsoft.com/office/drawing/2014/main" id="{B084AA52-8665-AA88-030B-241708BD7D2F}"/>
              </a:ext>
            </a:extLst>
          </p:cNvPr>
          <p:cNvGrpSpPr/>
          <p:nvPr/>
        </p:nvGrpSpPr>
        <p:grpSpPr>
          <a:xfrm>
            <a:off x="3459321" y="5335593"/>
            <a:ext cx="708025" cy="283845"/>
            <a:chOff x="3459321" y="5335593"/>
            <a:chExt cx="708025" cy="283845"/>
          </a:xfrm>
        </p:grpSpPr>
        <p:sp>
          <p:nvSpPr>
            <p:cNvPr id="17" name="object 6">
              <a:extLst>
                <a:ext uri="{FF2B5EF4-FFF2-40B4-BE49-F238E27FC236}">
                  <a16:creationId xmlns:a16="http://schemas.microsoft.com/office/drawing/2014/main" id="{975F8409-6C9B-7074-25DE-E583E2AD19A0}"/>
                </a:ext>
              </a:extLst>
            </p:cNvPr>
            <p:cNvSpPr/>
            <p:nvPr/>
          </p:nvSpPr>
          <p:spPr>
            <a:xfrm>
              <a:off x="3461207" y="5337936"/>
              <a:ext cx="695325" cy="249554"/>
            </a:xfrm>
            <a:custGeom>
              <a:avLst/>
              <a:gdLst/>
              <a:ahLst/>
              <a:cxnLst/>
              <a:rect l="l" t="t" r="r" b="b"/>
              <a:pathLst>
                <a:path w="695325" h="249554">
                  <a:moveTo>
                    <a:pt x="695134" y="0"/>
                  </a:moveTo>
                  <a:lnTo>
                    <a:pt x="0" y="0"/>
                  </a:lnTo>
                  <a:lnTo>
                    <a:pt x="0" y="248932"/>
                  </a:lnTo>
                  <a:lnTo>
                    <a:pt x="695134" y="248932"/>
                  </a:lnTo>
                  <a:lnTo>
                    <a:pt x="695134" y="0"/>
                  </a:lnTo>
                  <a:close/>
                </a:path>
              </a:pathLst>
            </a:custGeom>
            <a:solidFill>
              <a:srgbClr val="CECFD1"/>
            </a:solidFill>
          </p:spPr>
          <p:txBody>
            <a:bodyPr wrap="square" lIns="0" tIns="0" rIns="0" bIns="0" rtlCol="0"/>
            <a:lstStyle/>
            <a:p>
              <a:endParaRPr/>
            </a:p>
          </p:txBody>
        </p:sp>
        <p:sp>
          <p:nvSpPr>
            <p:cNvPr id="18" name="object 7">
              <a:extLst>
                <a:ext uri="{FF2B5EF4-FFF2-40B4-BE49-F238E27FC236}">
                  <a16:creationId xmlns:a16="http://schemas.microsoft.com/office/drawing/2014/main" id="{B1D9EF64-0476-A12F-9068-181E9BEE4152}"/>
                </a:ext>
              </a:extLst>
            </p:cNvPr>
            <p:cNvSpPr/>
            <p:nvPr/>
          </p:nvSpPr>
          <p:spPr>
            <a:xfrm>
              <a:off x="3850890" y="5587317"/>
              <a:ext cx="279400" cy="31115"/>
            </a:xfrm>
            <a:custGeom>
              <a:avLst/>
              <a:gdLst/>
              <a:ahLst/>
              <a:cxnLst/>
              <a:rect l="l" t="t" r="r" b="b"/>
              <a:pathLst>
                <a:path w="279400" h="31114">
                  <a:moveTo>
                    <a:pt x="279006" y="0"/>
                  </a:moveTo>
                  <a:lnTo>
                    <a:pt x="274662" y="0"/>
                  </a:lnTo>
                  <a:lnTo>
                    <a:pt x="274662" y="24574"/>
                  </a:lnTo>
                  <a:lnTo>
                    <a:pt x="272719" y="26517"/>
                  </a:lnTo>
                  <a:lnTo>
                    <a:pt x="6299" y="26517"/>
                  </a:lnTo>
                  <a:lnTo>
                    <a:pt x="4343" y="24574"/>
                  </a:lnTo>
                  <a:lnTo>
                    <a:pt x="4343" y="0"/>
                  </a:lnTo>
                  <a:lnTo>
                    <a:pt x="0" y="0"/>
                  </a:lnTo>
                  <a:lnTo>
                    <a:pt x="0" y="26962"/>
                  </a:lnTo>
                  <a:lnTo>
                    <a:pt x="3898" y="30860"/>
                  </a:lnTo>
                  <a:lnTo>
                    <a:pt x="275120" y="30860"/>
                  </a:lnTo>
                  <a:lnTo>
                    <a:pt x="279006" y="26962"/>
                  </a:lnTo>
                  <a:lnTo>
                    <a:pt x="279006" y="0"/>
                  </a:lnTo>
                  <a:close/>
                </a:path>
              </a:pathLst>
            </a:custGeom>
            <a:solidFill>
              <a:srgbClr val="6D6E71"/>
            </a:solidFill>
          </p:spPr>
          <p:txBody>
            <a:bodyPr wrap="square" lIns="0" tIns="0" rIns="0" bIns="0" rtlCol="0"/>
            <a:lstStyle/>
            <a:p>
              <a:endParaRPr/>
            </a:p>
          </p:txBody>
        </p:sp>
        <p:sp>
          <p:nvSpPr>
            <p:cNvPr id="19" name="object 8">
              <a:extLst>
                <a:ext uri="{FF2B5EF4-FFF2-40B4-BE49-F238E27FC236}">
                  <a16:creationId xmlns:a16="http://schemas.microsoft.com/office/drawing/2014/main" id="{245FA1FD-C0C4-2888-4588-2C1D1D39426D}"/>
                </a:ext>
              </a:extLst>
            </p:cNvPr>
            <p:cNvSpPr/>
            <p:nvPr/>
          </p:nvSpPr>
          <p:spPr>
            <a:xfrm>
              <a:off x="3850890" y="5587317"/>
              <a:ext cx="279400" cy="31115"/>
            </a:xfrm>
            <a:custGeom>
              <a:avLst/>
              <a:gdLst/>
              <a:ahLst/>
              <a:cxnLst/>
              <a:rect l="l" t="t" r="r" b="b"/>
              <a:pathLst>
                <a:path w="279400" h="31114">
                  <a:moveTo>
                    <a:pt x="274662" y="0"/>
                  </a:moveTo>
                  <a:lnTo>
                    <a:pt x="274662" y="22161"/>
                  </a:lnTo>
                  <a:lnTo>
                    <a:pt x="274662" y="24574"/>
                  </a:lnTo>
                  <a:lnTo>
                    <a:pt x="272719" y="26517"/>
                  </a:lnTo>
                  <a:lnTo>
                    <a:pt x="270319" y="26517"/>
                  </a:lnTo>
                  <a:lnTo>
                    <a:pt x="8699" y="26517"/>
                  </a:lnTo>
                  <a:lnTo>
                    <a:pt x="6299" y="26517"/>
                  </a:lnTo>
                  <a:lnTo>
                    <a:pt x="4343" y="24574"/>
                  </a:lnTo>
                  <a:lnTo>
                    <a:pt x="4343" y="22161"/>
                  </a:lnTo>
                  <a:lnTo>
                    <a:pt x="4343" y="0"/>
                  </a:lnTo>
                  <a:lnTo>
                    <a:pt x="0" y="0"/>
                  </a:lnTo>
                  <a:lnTo>
                    <a:pt x="0" y="22161"/>
                  </a:lnTo>
                  <a:lnTo>
                    <a:pt x="0" y="26962"/>
                  </a:lnTo>
                  <a:lnTo>
                    <a:pt x="3898" y="30860"/>
                  </a:lnTo>
                  <a:lnTo>
                    <a:pt x="8699" y="30860"/>
                  </a:lnTo>
                  <a:lnTo>
                    <a:pt x="270319" y="30860"/>
                  </a:lnTo>
                  <a:lnTo>
                    <a:pt x="275120" y="30860"/>
                  </a:lnTo>
                  <a:lnTo>
                    <a:pt x="279006" y="26962"/>
                  </a:lnTo>
                  <a:lnTo>
                    <a:pt x="279006" y="22161"/>
                  </a:lnTo>
                  <a:lnTo>
                    <a:pt x="279006" y="0"/>
                  </a:lnTo>
                  <a:lnTo>
                    <a:pt x="274662" y="0"/>
                  </a:lnTo>
                  <a:close/>
                </a:path>
              </a:pathLst>
            </a:custGeom>
            <a:ln w="3175">
              <a:solidFill>
                <a:srgbClr val="6D6E71"/>
              </a:solidFill>
            </a:ln>
          </p:spPr>
          <p:txBody>
            <a:bodyPr wrap="square" lIns="0" tIns="0" rIns="0" bIns="0" rtlCol="0"/>
            <a:lstStyle/>
            <a:p>
              <a:endParaRPr/>
            </a:p>
          </p:txBody>
        </p:sp>
        <p:sp>
          <p:nvSpPr>
            <p:cNvPr id="20" name="object 9">
              <a:extLst>
                <a:ext uri="{FF2B5EF4-FFF2-40B4-BE49-F238E27FC236}">
                  <a16:creationId xmlns:a16="http://schemas.microsoft.com/office/drawing/2014/main" id="{E37D38B8-6B88-0BDF-BF4A-A169C3CAB422}"/>
                </a:ext>
              </a:extLst>
            </p:cNvPr>
            <p:cNvSpPr/>
            <p:nvPr/>
          </p:nvSpPr>
          <p:spPr>
            <a:xfrm>
              <a:off x="3817035" y="5337949"/>
              <a:ext cx="8255" cy="249554"/>
            </a:xfrm>
            <a:custGeom>
              <a:avLst/>
              <a:gdLst/>
              <a:ahLst/>
              <a:cxnLst/>
              <a:rect l="l" t="t" r="r" b="b"/>
              <a:pathLst>
                <a:path w="8254" h="249554">
                  <a:moveTo>
                    <a:pt x="7886" y="0"/>
                  </a:moveTo>
                  <a:lnTo>
                    <a:pt x="0" y="0"/>
                  </a:lnTo>
                  <a:lnTo>
                    <a:pt x="0" y="248932"/>
                  </a:lnTo>
                  <a:lnTo>
                    <a:pt x="7886" y="248932"/>
                  </a:lnTo>
                  <a:lnTo>
                    <a:pt x="7886" y="0"/>
                  </a:lnTo>
                  <a:close/>
                </a:path>
              </a:pathLst>
            </a:custGeom>
            <a:solidFill>
              <a:srgbClr val="6D6E71"/>
            </a:solidFill>
          </p:spPr>
          <p:txBody>
            <a:bodyPr wrap="square" lIns="0" tIns="0" rIns="0" bIns="0" rtlCol="0"/>
            <a:lstStyle/>
            <a:p>
              <a:endParaRPr/>
            </a:p>
          </p:txBody>
        </p:sp>
        <p:sp>
          <p:nvSpPr>
            <p:cNvPr id="21" name="object 10">
              <a:extLst>
                <a:ext uri="{FF2B5EF4-FFF2-40B4-BE49-F238E27FC236}">
                  <a16:creationId xmlns:a16="http://schemas.microsoft.com/office/drawing/2014/main" id="{7D2521C7-3903-1D26-E190-4A7363D654B1}"/>
                </a:ext>
              </a:extLst>
            </p:cNvPr>
            <p:cNvSpPr/>
            <p:nvPr/>
          </p:nvSpPr>
          <p:spPr>
            <a:xfrm>
              <a:off x="3817035" y="5337949"/>
              <a:ext cx="8255" cy="249554"/>
            </a:xfrm>
            <a:custGeom>
              <a:avLst/>
              <a:gdLst/>
              <a:ahLst/>
              <a:cxnLst/>
              <a:rect l="l" t="t" r="r" b="b"/>
              <a:pathLst>
                <a:path w="8254" h="249554">
                  <a:moveTo>
                    <a:pt x="7886" y="0"/>
                  </a:moveTo>
                  <a:lnTo>
                    <a:pt x="0" y="0"/>
                  </a:lnTo>
                  <a:lnTo>
                    <a:pt x="0" y="248932"/>
                  </a:lnTo>
                  <a:lnTo>
                    <a:pt x="7886" y="248932"/>
                  </a:lnTo>
                  <a:lnTo>
                    <a:pt x="7886" y="0"/>
                  </a:lnTo>
                  <a:close/>
                </a:path>
              </a:pathLst>
            </a:custGeom>
            <a:ln w="4711">
              <a:solidFill>
                <a:srgbClr val="6D6E71"/>
              </a:solidFill>
            </a:ln>
          </p:spPr>
          <p:txBody>
            <a:bodyPr wrap="square" lIns="0" tIns="0" rIns="0" bIns="0" rtlCol="0"/>
            <a:lstStyle/>
            <a:p>
              <a:endParaRPr/>
            </a:p>
          </p:txBody>
        </p:sp>
        <p:sp>
          <p:nvSpPr>
            <p:cNvPr id="22" name="object 11">
              <a:extLst>
                <a:ext uri="{FF2B5EF4-FFF2-40B4-BE49-F238E27FC236}">
                  <a16:creationId xmlns:a16="http://schemas.microsoft.com/office/drawing/2014/main" id="{B42E253E-DECF-DC51-881A-E083787C6EF9}"/>
                </a:ext>
              </a:extLst>
            </p:cNvPr>
            <p:cNvSpPr/>
            <p:nvPr/>
          </p:nvSpPr>
          <p:spPr>
            <a:xfrm>
              <a:off x="4156811" y="5337949"/>
              <a:ext cx="8255" cy="249554"/>
            </a:xfrm>
            <a:custGeom>
              <a:avLst/>
              <a:gdLst/>
              <a:ahLst/>
              <a:cxnLst/>
              <a:rect l="l" t="t" r="r" b="b"/>
              <a:pathLst>
                <a:path w="8254" h="249554">
                  <a:moveTo>
                    <a:pt x="7886" y="0"/>
                  </a:moveTo>
                  <a:lnTo>
                    <a:pt x="0" y="0"/>
                  </a:lnTo>
                  <a:lnTo>
                    <a:pt x="0" y="248932"/>
                  </a:lnTo>
                  <a:lnTo>
                    <a:pt x="7886" y="248932"/>
                  </a:lnTo>
                  <a:lnTo>
                    <a:pt x="7886" y="0"/>
                  </a:lnTo>
                  <a:close/>
                </a:path>
              </a:pathLst>
            </a:custGeom>
            <a:solidFill>
              <a:srgbClr val="6D6E71"/>
            </a:solidFill>
          </p:spPr>
          <p:txBody>
            <a:bodyPr wrap="square" lIns="0" tIns="0" rIns="0" bIns="0" rtlCol="0"/>
            <a:lstStyle/>
            <a:p>
              <a:endParaRPr/>
            </a:p>
          </p:txBody>
        </p:sp>
        <p:sp>
          <p:nvSpPr>
            <p:cNvPr id="23" name="object 12">
              <a:extLst>
                <a:ext uri="{FF2B5EF4-FFF2-40B4-BE49-F238E27FC236}">
                  <a16:creationId xmlns:a16="http://schemas.microsoft.com/office/drawing/2014/main" id="{48567F5A-523F-26D0-CCD1-5AFBD749978E}"/>
                </a:ext>
              </a:extLst>
            </p:cNvPr>
            <p:cNvSpPr/>
            <p:nvPr/>
          </p:nvSpPr>
          <p:spPr>
            <a:xfrm>
              <a:off x="4156811" y="5337949"/>
              <a:ext cx="8255" cy="249554"/>
            </a:xfrm>
            <a:custGeom>
              <a:avLst/>
              <a:gdLst/>
              <a:ahLst/>
              <a:cxnLst/>
              <a:rect l="l" t="t" r="r" b="b"/>
              <a:pathLst>
                <a:path w="8254" h="249554">
                  <a:moveTo>
                    <a:pt x="7886" y="0"/>
                  </a:moveTo>
                  <a:lnTo>
                    <a:pt x="0" y="0"/>
                  </a:lnTo>
                  <a:lnTo>
                    <a:pt x="0" y="248932"/>
                  </a:lnTo>
                  <a:lnTo>
                    <a:pt x="7886" y="248932"/>
                  </a:lnTo>
                  <a:lnTo>
                    <a:pt x="7886" y="0"/>
                  </a:lnTo>
                  <a:close/>
                </a:path>
              </a:pathLst>
            </a:custGeom>
            <a:ln w="4711">
              <a:solidFill>
                <a:srgbClr val="6D6E71"/>
              </a:solidFill>
            </a:ln>
          </p:spPr>
          <p:txBody>
            <a:bodyPr wrap="square" lIns="0" tIns="0" rIns="0" bIns="0" rtlCol="0"/>
            <a:lstStyle/>
            <a:p>
              <a:endParaRPr/>
            </a:p>
          </p:txBody>
        </p:sp>
        <p:sp>
          <p:nvSpPr>
            <p:cNvPr id="24" name="object 13">
              <a:extLst>
                <a:ext uri="{FF2B5EF4-FFF2-40B4-BE49-F238E27FC236}">
                  <a16:creationId xmlns:a16="http://schemas.microsoft.com/office/drawing/2014/main" id="{45E6C6D6-635D-4B13-92BF-208FAA294655}"/>
                </a:ext>
              </a:extLst>
            </p:cNvPr>
            <p:cNvSpPr/>
            <p:nvPr/>
          </p:nvSpPr>
          <p:spPr>
            <a:xfrm>
              <a:off x="3824922" y="5578576"/>
              <a:ext cx="332105" cy="8890"/>
            </a:xfrm>
            <a:custGeom>
              <a:avLst/>
              <a:gdLst/>
              <a:ahLst/>
              <a:cxnLst/>
              <a:rect l="l" t="t" r="r" b="b"/>
              <a:pathLst>
                <a:path w="332104" h="8889">
                  <a:moveTo>
                    <a:pt x="331889" y="0"/>
                  </a:moveTo>
                  <a:lnTo>
                    <a:pt x="0" y="0"/>
                  </a:lnTo>
                  <a:lnTo>
                    <a:pt x="0" y="8293"/>
                  </a:lnTo>
                  <a:lnTo>
                    <a:pt x="331889" y="8293"/>
                  </a:lnTo>
                  <a:lnTo>
                    <a:pt x="331889" y="0"/>
                  </a:lnTo>
                  <a:close/>
                </a:path>
              </a:pathLst>
            </a:custGeom>
            <a:solidFill>
              <a:srgbClr val="6D6E71"/>
            </a:solidFill>
          </p:spPr>
          <p:txBody>
            <a:bodyPr wrap="square" lIns="0" tIns="0" rIns="0" bIns="0" rtlCol="0"/>
            <a:lstStyle/>
            <a:p>
              <a:endParaRPr/>
            </a:p>
          </p:txBody>
        </p:sp>
        <p:sp>
          <p:nvSpPr>
            <p:cNvPr id="25" name="object 14">
              <a:extLst>
                <a:ext uri="{FF2B5EF4-FFF2-40B4-BE49-F238E27FC236}">
                  <a16:creationId xmlns:a16="http://schemas.microsoft.com/office/drawing/2014/main" id="{E8E7ABF8-20CE-C585-6E63-052D1C7FB6E8}"/>
                </a:ext>
              </a:extLst>
            </p:cNvPr>
            <p:cNvSpPr/>
            <p:nvPr/>
          </p:nvSpPr>
          <p:spPr>
            <a:xfrm>
              <a:off x="3824922" y="5578576"/>
              <a:ext cx="332105" cy="8890"/>
            </a:xfrm>
            <a:custGeom>
              <a:avLst/>
              <a:gdLst/>
              <a:ahLst/>
              <a:cxnLst/>
              <a:rect l="l" t="t" r="r" b="b"/>
              <a:pathLst>
                <a:path w="332104" h="8889">
                  <a:moveTo>
                    <a:pt x="0" y="0"/>
                  </a:moveTo>
                  <a:lnTo>
                    <a:pt x="331889" y="0"/>
                  </a:lnTo>
                  <a:lnTo>
                    <a:pt x="331889" y="8293"/>
                  </a:lnTo>
                  <a:lnTo>
                    <a:pt x="0" y="8293"/>
                  </a:lnTo>
                  <a:lnTo>
                    <a:pt x="0" y="0"/>
                  </a:lnTo>
                  <a:close/>
                </a:path>
              </a:pathLst>
            </a:custGeom>
            <a:ln w="4711">
              <a:solidFill>
                <a:srgbClr val="6D6E71"/>
              </a:solidFill>
            </a:ln>
          </p:spPr>
          <p:txBody>
            <a:bodyPr wrap="square" lIns="0" tIns="0" rIns="0" bIns="0" rtlCol="0"/>
            <a:lstStyle/>
            <a:p>
              <a:endParaRPr/>
            </a:p>
          </p:txBody>
        </p:sp>
        <p:sp>
          <p:nvSpPr>
            <p:cNvPr id="26" name="object 15">
              <a:extLst>
                <a:ext uri="{FF2B5EF4-FFF2-40B4-BE49-F238E27FC236}">
                  <a16:creationId xmlns:a16="http://schemas.microsoft.com/office/drawing/2014/main" id="{6228328F-5C08-779D-DE10-A5E4A0BC5BDB}"/>
                </a:ext>
              </a:extLst>
            </p:cNvPr>
            <p:cNvSpPr/>
            <p:nvPr/>
          </p:nvSpPr>
          <p:spPr>
            <a:xfrm>
              <a:off x="3824922" y="5337949"/>
              <a:ext cx="332105" cy="8890"/>
            </a:xfrm>
            <a:custGeom>
              <a:avLst/>
              <a:gdLst/>
              <a:ahLst/>
              <a:cxnLst/>
              <a:rect l="l" t="t" r="r" b="b"/>
              <a:pathLst>
                <a:path w="332104" h="8889">
                  <a:moveTo>
                    <a:pt x="331889" y="0"/>
                  </a:moveTo>
                  <a:lnTo>
                    <a:pt x="0" y="0"/>
                  </a:lnTo>
                  <a:lnTo>
                    <a:pt x="0" y="8293"/>
                  </a:lnTo>
                  <a:lnTo>
                    <a:pt x="331889" y="8293"/>
                  </a:lnTo>
                  <a:lnTo>
                    <a:pt x="331889" y="0"/>
                  </a:lnTo>
                  <a:close/>
                </a:path>
              </a:pathLst>
            </a:custGeom>
            <a:solidFill>
              <a:srgbClr val="6D6E71"/>
            </a:solidFill>
          </p:spPr>
          <p:txBody>
            <a:bodyPr wrap="square" lIns="0" tIns="0" rIns="0" bIns="0" rtlCol="0"/>
            <a:lstStyle/>
            <a:p>
              <a:endParaRPr/>
            </a:p>
          </p:txBody>
        </p:sp>
        <p:sp>
          <p:nvSpPr>
            <p:cNvPr id="27" name="object 16">
              <a:extLst>
                <a:ext uri="{FF2B5EF4-FFF2-40B4-BE49-F238E27FC236}">
                  <a16:creationId xmlns:a16="http://schemas.microsoft.com/office/drawing/2014/main" id="{A29A7EEB-9E44-64F7-81F3-EDCC1F45E4A0}"/>
                </a:ext>
              </a:extLst>
            </p:cNvPr>
            <p:cNvSpPr/>
            <p:nvPr/>
          </p:nvSpPr>
          <p:spPr>
            <a:xfrm>
              <a:off x="3824922" y="5337949"/>
              <a:ext cx="332105" cy="8890"/>
            </a:xfrm>
            <a:custGeom>
              <a:avLst/>
              <a:gdLst/>
              <a:ahLst/>
              <a:cxnLst/>
              <a:rect l="l" t="t" r="r" b="b"/>
              <a:pathLst>
                <a:path w="332104" h="8889">
                  <a:moveTo>
                    <a:pt x="0" y="0"/>
                  </a:moveTo>
                  <a:lnTo>
                    <a:pt x="331889" y="0"/>
                  </a:lnTo>
                  <a:lnTo>
                    <a:pt x="331889" y="8293"/>
                  </a:lnTo>
                  <a:lnTo>
                    <a:pt x="0" y="8293"/>
                  </a:lnTo>
                  <a:lnTo>
                    <a:pt x="0" y="0"/>
                  </a:lnTo>
                  <a:close/>
                </a:path>
              </a:pathLst>
            </a:custGeom>
            <a:ln w="4711">
              <a:solidFill>
                <a:srgbClr val="6D6E71"/>
              </a:solidFill>
            </a:ln>
          </p:spPr>
          <p:txBody>
            <a:bodyPr wrap="square" lIns="0" tIns="0" rIns="0" bIns="0" rtlCol="0"/>
            <a:lstStyle/>
            <a:p>
              <a:endParaRPr/>
            </a:p>
          </p:txBody>
        </p:sp>
        <p:sp>
          <p:nvSpPr>
            <p:cNvPr id="28" name="object 17">
              <a:extLst>
                <a:ext uri="{FF2B5EF4-FFF2-40B4-BE49-F238E27FC236}">
                  <a16:creationId xmlns:a16="http://schemas.microsoft.com/office/drawing/2014/main" id="{2A7E37F3-434B-D914-88EB-0EC8FBB6F010}"/>
                </a:ext>
              </a:extLst>
            </p:cNvPr>
            <p:cNvSpPr/>
            <p:nvPr/>
          </p:nvSpPr>
          <p:spPr>
            <a:xfrm>
              <a:off x="3461677" y="5337949"/>
              <a:ext cx="8255" cy="249554"/>
            </a:xfrm>
            <a:custGeom>
              <a:avLst/>
              <a:gdLst/>
              <a:ahLst/>
              <a:cxnLst/>
              <a:rect l="l" t="t" r="r" b="b"/>
              <a:pathLst>
                <a:path w="8254" h="249554">
                  <a:moveTo>
                    <a:pt x="7886" y="0"/>
                  </a:moveTo>
                  <a:lnTo>
                    <a:pt x="0" y="0"/>
                  </a:lnTo>
                  <a:lnTo>
                    <a:pt x="0" y="248932"/>
                  </a:lnTo>
                  <a:lnTo>
                    <a:pt x="7886" y="248932"/>
                  </a:lnTo>
                  <a:lnTo>
                    <a:pt x="7886" y="0"/>
                  </a:lnTo>
                  <a:close/>
                </a:path>
              </a:pathLst>
            </a:custGeom>
            <a:solidFill>
              <a:srgbClr val="6D6E71"/>
            </a:solidFill>
          </p:spPr>
          <p:txBody>
            <a:bodyPr wrap="square" lIns="0" tIns="0" rIns="0" bIns="0" rtlCol="0"/>
            <a:lstStyle/>
            <a:p>
              <a:endParaRPr/>
            </a:p>
          </p:txBody>
        </p:sp>
        <p:sp>
          <p:nvSpPr>
            <p:cNvPr id="29" name="object 18">
              <a:extLst>
                <a:ext uri="{FF2B5EF4-FFF2-40B4-BE49-F238E27FC236}">
                  <a16:creationId xmlns:a16="http://schemas.microsoft.com/office/drawing/2014/main" id="{B4AB78E4-C46C-68DC-50BE-CC9C933EA7D5}"/>
                </a:ext>
              </a:extLst>
            </p:cNvPr>
            <p:cNvSpPr/>
            <p:nvPr/>
          </p:nvSpPr>
          <p:spPr>
            <a:xfrm>
              <a:off x="3461677" y="5337949"/>
              <a:ext cx="8255" cy="249554"/>
            </a:xfrm>
            <a:custGeom>
              <a:avLst/>
              <a:gdLst/>
              <a:ahLst/>
              <a:cxnLst/>
              <a:rect l="l" t="t" r="r" b="b"/>
              <a:pathLst>
                <a:path w="8254" h="249554">
                  <a:moveTo>
                    <a:pt x="7886" y="0"/>
                  </a:moveTo>
                  <a:lnTo>
                    <a:pt x="0" y="0"/>
                  </a:lnTo>
                  <a:lnTo>
                    <a:pt x="0" y="248932"/>
                  </a:lnTo>
                  <a:lnTo>
                    <a:pt x="7886" y="248932"/>
                  </a:lnTo>
                  <a:lnTo>
                    <a:pt x="7886" y="0"/>
                  </a:lnTo>
                  <a:close/>
                </a:path>
              </a:pathLst>
            </a:custGeom>
            <a:ln w="4711">
              <a:solidFill>
                <a:srgbClr val="6D6E71"/>
              </a:solidFill>
            </a:ln>
          </p:spPr>
          <p:txBody>
            <a:bodyPr wrap="square" lIns="0" tIns="0" rIns="0" bIns="0" rtlCol="0"/>
            <a:lstStyle/>
            <a:p>
              <a:endParaRPr/>
            </a:p>
          </p:txBody>
        </p:sp>
        <p:sp>
          <p:nvSpPr>
            <p:cNvPr id="30" name="object 19">
              <a:extLst>
                <a:ext uri="{FF2B5EF4-FFF2-40B4-BE49-F238E27FC236}">
                  <a16:creationId xmlns:a16="http://schemas.microsoft.com/office/drawing/2014/main" id="{2E6A49D3-E46E-539E-AA47-C59C69B53C29}"/>
                </a:ext>
              </a:extLst>
            </p:cNvPr>
            <p:cNvSpPr/>
            <p:nvPr/>
          </p:nvSpPr>
          <p:spPr>
            <a:xfrm>
              <a:off x="3801453" y="5337949"/>
              <a:ext cx="8255" cy="249554"/>
            </a:xfrm>
            <a:custGeom>
              <a:avLst/>
              <a:gdLst/>
              <a:ahLst/>
              <a:cxnLst/>
              <a:rect l="l" t="t" r="r" b="b"/>
              <a:pathLst>
                <a:path w="8254" h="249554">
                  <a:moveTo>
                    <a:pt x="7886" y="0"/>
                  </a:moveTo>
                  <a:lnTo>
                    <a:pt x="0" y="0"/>
                  </a:lnTo>
                  <a:lnTo>
                    <a:pt x="0" y="248932"/>
                  </a:lnTo>
                  <a:lnTo>
                    <a:pt x="7886" y="248932"/>
                  </a:lnTo>
                  <a:lnTo>
                    <a:pt x="7886" y="0"/>
                  </a:lnTo>
                  <a:close/>
                </a:path>
              </a:pathLst>
            </a:custGeom>
            <a:solidFill>
              <a:srgbClr val="6D6E71"/>
            </a:solidFill>
          </p:spPr>
          <p:txBody>
            <a:bodyPr wrap="square" lIns="0" tIns="0" rIns="0" bIns="0" rtlCol="0"/>
            <a:lstStyle/>
            <a:p>
              <a:endParaRPr/>
            </a:p>
          </p:txBody>
        </p:sp>
        <p:sp>
          <p:nvSpPr>
            <p:cNvPr id="31" name="object 20">
              <a:extLst>
                <a:ext uri="{FF2B5EF4-FFF2-40B4-BE49-F238E27FC236}">
                  <a16:creationId xmlns:a16="http://schemas.microsoft.com/office/drawing/2014/main" id="{A793B662-AC21-780E-4280-42B44A3A1861}"/>
                </a:ext>
              </a:extLst>
            </p:cNvPr>
            <p:cNvSpPr/>
            <p:nvPr/>
          </p:nvSpPr>
          <p:spPr>
            <a:xfrm>
              <a:off x="3801453" y="5337949"/>
              <a:ext cx="8255" cy="249554"/>
            </a:xfrm>
            <a:custGeom>
              <a:avLst/>
              <a:gdLst/>
              <a:ahLst/>
              <a:cxnLst/>
              <a:rect l="l" t="t" r="r" b="b"/>
              <a:pathLst>
                <a:path w="8254" h="249554">
                  <a:moveTo>
                    <a:pt x="7886" y="0"/>
                  </a:moveTo>
                  <a:lnTo>
                    <a:pt x="0" y="0"/>
                  </a:lnTo>
                  <a:lnTo>
                    <a:pt x="0" y="248932"/>
                  </a:lnTo>
                  <a:lnTo>
                    <a:pt x="7886" y="248932"/>
                  </a:lnTo>
                  <a:lnTo>
                    <a:pt x="7886" y="0"/>
                  </a:lnTo>
                  <a:close/>
                </a:path>
              </a:pathLst>
            </a:custGeom>
            <a:ln w="4711">
              <a:solidFill>
                <a:srgbClr val="6D6E71"/>
              </a:solidFill>
            </a:ln>
          </p:spPr>
          <p:txBody>
            <a:bodyPr wrap="square" lIns="0" tIns="0" rIns="0" bIns="0" rtlCol="0"/>
            <a:lstStyle/>
            <a:p>
              <a:endParaRPr/>
            </a:p>
          </p:txBody>
        </p:sp>
        <p:sp>
          <p:nvSpPr>
            <p:cNvPr id="32" name="object 21">
              <a:extLst>
                <a:ext uri="{FF2B5EF4-FFF2-40B4-BE49-F238E27FC236}">
                  <a16:creationId xmlns:a16="http://schemas.microsoft.com/office/drawing/2014/main" id="{2CC7F3AF-C164-3829-73DD-080192949D57}"/>
                </a:ext>
              </a:extLst>
            </p:cNvPr>
            <p:cNvSpPr/>
            <p:nvPr/>
          </p:nvSpPr>
          <p:spPr>
            <a:xfrm>
              <a:off x="3469563" y="5578576"/>
              <a:ext cx="332105" cy="8890"/>
            </a:xfrm>
            <a:custGeom>
              <a:avLst/>
              <a:gdLst/>
              <a:ahLst/>
              <a:cxnLst/>
              <a:rect l="l" t="t" r="r" b="b"/>
              <a:pathLst>
                <a:path w="332104" h="8889">
                  <a:moveTo>
                    <a:pt x="331901" y="0"/>
                  </a:moveTo>
                  <a:lnTo>
                    <a:pt x="0" y="0"/>
                  </a:lnTo>
                  <a:lnTo>
                    <a:pt x="0" y="8293"/>
                  </a:lnTo>
                  <a:lnTo>
                    <a:pt x="331901" y="8293"/>
                  </a:lnTo>
                  <a:lnTo>
                    <a:pt x="331901" y="0"/>
                  </a:lnTo>
                  <a:close/>
                </a:path>
              </a:pathLst>
            </a:custGeom>
            <a:solidFill>
              <a:srgbClr val="6D6E71"/>
            </a:solidFill>
          </p:spPr>
          <p:txBody>
            <a:bodyPr wrap="square" lIns="0" tIns="0" rIns="0" bIns="0" rtlCol="0"/>
            <a:lstStyle/>
            <a:p>
              <a:endParaRPr/>
            </a:p>
          </p:txBody>
        </p:sp>
        <p:sp>
          <p:nvSpPr>
            <p:cNvPr id="33" name="object 22">
              <a:extLst>
                <a:ext uri="{FF2B5EF4-FFF2-40B4-BE49-F238E27FC236}">
                  <a16:creationId xmlns:a16="http://schemas.microsoft.com/office/drawing/2014/main" id="{FEDB8EA2-F822-B547-E66A-41BC323C596E}"/>
                </a:ext>
              </a:extLst>
            </p:cNvPr>
            <p:cNvSpPr/>
            <p:nvPr/>
          </p:nvSpPr>
          <p:spPr>
            <a:xfrm>
              <a:off x="3469563" y="5578576"/>
              <a:ext cx="332105" cy="8890"/>
            </a:xfrm>
            <a:custGeom>
              <a:avLst/>
              <a:gdLst/>
              <a:ahLst/>
              <a:cxnLst/>
              <a:rect l="l" t="t" r="r" b="b"/>
              <a:pathLst>
                <a:path w="332104" h="8889">
                  <a:moveTo>
                    <a:pt x="0" y="0"/>
                  </a:moveTo>
                  <a:lnTo>
                    <a:pt x="331901" y="0"/>
                  </a:lnTo>
                  <a:lnTo>
                    <a:pt x="331901" y="8293"/>
                  </a:lnTo>
                  <a:lnTo>
                    <a:pt x="0" y="8293"/>
                  </a:lnTo>
                  <a:lnTo>
                    <a:pt x="0" y="0"/>
                  </a:lnTo>
                  <a:close/>
                </a:path>
              </a:pathLst>
            </a:custGeom>
            <a:ln w="4711">
              <a:solidFill>
                <a:srgbClr val="6D6E71"/>
              </a:solidFill>
            </a:ln>
          </p:spPr>
          <p:txBody>
            <a:bodyPr wrap="square" lIns="0" tIns="0" rIns="0" bIns="0" rtlCol="0"/>
            <a:lstStyle/>
            <a:p>
              <a:endParaRPr/>
            </a:p>
          </p:txBody>
        </p:sp>
        <p:sp>
          <p:nvSpPr>
            <p:cNvPr id="34" name="object 23">
              <a:extLst>
                <a:ext uri="{FF2B5EF4-FFF2-40B4-BE49-F238E27FC236}">
                  <a16:creationId xmlns:a16="http://schemas.microsoft.com/office/drawing/2014/main" id="{5B12F58D-4CD8-C52B-F2AA-908718360C8F}"/>
                </a:ext>
              </a:extLst>
            </p:cNvPr>
            <p:cNvSpPr/>
            <p:nvPr/>
          </p:nvSpPr>
          <p:spPr>
            <a:xfrm>
              <a:off x="3469563" y="5337949"/>
              <a:ext cx="332105" cy="8890"/>
            </a:xfrm>
            <a:custGeom>
              <a:avLst/>
              <a:gdLst/>
              <a:ahLst/>
              <a:cxnLst/>
              <a:rect l="l" t="t" r="r" b="b"/>
              <a:pathLst>
                <a:path w="332104" h="8889">
                  <a:moveTo>
                    <a:pt x="331901" y="0"/>
                  </a:moveTo>
                  <a:lnTo>
                    <a:pt x="0" y="0"/>
                  </a:lnTo>
                  <a:lnTo>
                    <a:pt x="0" y="8293"/>
                  </a:lnTo>
                  <a:lnTo>
                    <a:pt x="331901" y="8293"/>
                  </a:lnTo>
                  <a:lnTo>
                    <a:pt x="331901" y="0"/>
                  </a:lnTo>
                  <a:close/>
                </a:path>
              </a:pathLst>
            </a:custGeom>
            <a:solidFill>
              <a:srgbClr val="6D6E71"/>
            </a:solidFill>
          </p:spPr>
          <p:txBody>
            <a:bodyPr wrap="square" lIns="0" tIns="0" rIns="0" bIns="0" rtlCol="0"/>
            <a:lstStyle/>
            <a:p>
              <a:endParaRPr/>
            </a:p>
          </p:txBody>
        </p:sp>
        <p:sp>
          <p:nvSpPr>
            <p:cNvPr id="35" name="object 24">
              <a:extLst>
                <a:ext uri="{FF2B5EF4-FFF2-40B4-BE49-F238E27FC236}">
                  <a16:creationId xmlns:a16="http://schemas.microsoft.com/office/drawing/2014/main" id="{7764C0D5-40DD-47ED-76AA-CAE3D87D5E9F}"/>
                </a:ext>
              </a:extLst>
            </p:cNvPr>
            <p:cNvSpPr/>
            <p:nvPr/>
          </p:nvSpPr>
          <p:spPr>
            <a:xfrm>
              <a:off x="3469563" y="5337949"/>
              <a:ext cx="332105" cy="8890"/>
            </a:xfrm>
            <a:custGeom>
              <a:avLst/>
              <a:gdLst/>
              <a:ahLst/>
              <a:cxnLst/>
              <a:rect l="l" t="t" r="r" b="b"/>
              <a:pathLst>
                <a:path w="332104" h="8889">
                  <a:moveTo>
                    <a:pt x="0" y="0"/>
                  </a:moveTo>
                  <a:lnTo>
                    <a:pt x="331901" y="0"/>
                  </a:lnTo>
                  <a:lnTo>
                    <a:pt x="331901" y="8293"/>
                  </a:lnTo>
                  <a:lnTo>
                    <a:pt x="0" y="8293"/>
                  </a:lnTo>
                  <a:lnTo>
                    <a:pt x="0" y="0"/>
                  </a:lnTo>
                  <a:close/>
                </a:path>
              </a:pathLst>
            </a:custGeom>
            <a:ln w="4711">
              <a:solidFill>
                <a:srgbClr val="6D6E71"/>
              </a:solidFill>
            </a:ln>
          </p:spPr>
          <p:txBody>
            <a:bodyPr wrap="square" lIns="0" tIns="0" rIns="0" bIns="0" rtlCol="0"/>
            <a:lstStyle/>
            <a:p>
              <a:endParaRPr/>
            </a:p>
          </p:txBody>
        </p:sp>
      </p:grpSp>
      <p:grpSp>
        <p:nvGrpSpPr>
          <p:cNvPr id="36" name="object 25">
            <a:extLst>
              <a:ext uri="{FF2B5EF4-FFF2-40B4-BE49-F238E27FC236}">
                <a16:creationId xmlns:a16="http://schemas.microsoft.com/office/drawing/2014/main" id="{06C9FF08-AAF0-1752-EC7E-EEB5977CC875}"/>
              </a:ext>
            </a:extLst>
          </p:cNvPr>
          <p:cNvGrpSpPr/>
          <p:nvPr/>
        </p:nvGrpSpPr>
        <p:grpSpPr>
          <a:xfrm>
            <a:off x="3459111" y="5878842"/>
            <a:ext cx="353060" cy="361315"/>
            <a:chOff x="3459111" y="5878842"/>
            <a:chExt cx="353060" cy="361315"/>
          </a:xfrm>
        </p:grpSpPr>
        <p:sp>
          <p:nvSpPr>
            <p:cNvPr id="37" name="object 26">
              <a:extLst>
                <a:ext uri="{FF2B5EF4-FFF2-40B4-BE49-F238E27FC236}">
                  <a16:creationId xmlns:a16="http://schemas.microsoft.com/office/drawing/2014/main" id="{CF518D1F-11E9-C8CB-4925-AFEEAF08E2AB}"/>
                </a:ext>
              </a:extLst>
            </p:cNvPr>
            <p:cNvSpPr/>
            <p:nvPr/>
          </p:nvSpPr>
          <p:spPr>
            <a:xfrm>
              <a:off x="3461194" y="5889967"/>
              <a:ext cx="347980" cy="347980"/>
            </a:xfrm>
            <a:custGeom>
              <a:avLst/>
              <a:gdLst/>
              <a:ahLst/>
              <a:cxnLst/>
              <a:rect l="l" t="t" r="r" b="b"/>
              <a:pathLst>
                <a:path w="347979" h="347979">
                  <a:moveTo>
                    <a:pt x="347662" y="0"/>
                  </a:moveTo>
                  <a:lnTo>
                    <a:pt x="0" y="0"/>
                  </a:lnTo>
                  <a:lnTo>
                    <a:pt x="0" y="347649"/>
                  </a:lnTo>
                  <a:lnTo>
                    <a:pt x="347662" y="347649"/>
                  </a:lnTo>
                  <a:lnTo>
                    <a:pt x="347662" y="0"/>
                  </a:lnTo>
                  <a:close/>
                </a:path>
              </a:pathLst>
            </a:custGeom>
            <a:solidFill>
              <a:srgbClr val="CECFD1"/>
            </a:solidFill>
          </p:spPr>
          <p:txBody>
            <a:bodyPr wrap="square" lIns="0" tIns="0" rIns="0" bIns="0" rtlCol="0"/>
            <a:lstStyle/>
            <a:p>
              <a:endParaRPr/>
            </a:p>
          </p:txBody>
        </p:sp>
        <p:sp>
          <p:nvSpPr>
            <p:cNvPr id="38" name="object 27">
              <a:extLst>
                <a:ext uri="{FF2B5EF4-FFF2-40B4-BE49-F238E27FC236}">
                  <a16:creationId xmlns:a16="http://schemas.microsoft.com/office/drawing/2014/main" id="{F0E16046-52D9-BED8-0600-89ED4E091614}"/>
                </a:ext>
              </a:extLst>
            </p:cNvPr>
            <p:cNvSpPr/>
            <p:nvPr/>
          </p:nvSpPr>
          <p:spPr>
            <a:xfrm>
              <a:off x="3469563" y="5899404"/>
              <a:ext cx="332105" cy="8890"/>
            </a:xfrm>
            <a:custGeom>
              <a:avLst/>
              <a:gdLst/>
              <a:ahLst/>
              <a:cxnLst/>
              <a:rect l="l" t="t" r="r" b="b"/>
              <a:pathLst>
                <a:path w="332104" h="8889">
                  <a:moveTo>
                    <a:pt x="331889" y="0"/>
                  </a:moveTo>
                  <a:lnTo>
                    <a:pt x="0" y="0"/>
                  </a:lnTo>
                  <a:lnTo>
                    <a:pt x="0" y="8293"/>
                  </a:lnTo>
                  <a:lnTo>
                    <a:pt x="331889" y="8293"/>
                  </a:lnTo>
                  <a:lnTo>
                    <a:pt x="331889" y="0"/>
                  </a:lnTo>
                  <a:close/>
                </a:path>
              </a:pathLst>
            </a:custGeom>
            <a:solidFill>
              <a:srgbClr val="6D6E71"/>
            </a:solidFill>
          </p:spPr>
          <p:txBody>
            <a:bodyPr wrap="square" lIns="0" tIns="0" rIns="0" bIns="0" rtlCol="0"/>
            <a:lstStyle/>
            <a:p>
              <a:endParaRPr/>
            </a:p>
          </p:txBody>
        </p:sp>
        <p:sp>
          <p:nvSpPr>
            <p:cNvPr id="39" name="object 28">
              <a:extLst>
                <a:ext uri="{FF2B5EF4-FFF2-40B4-BE49-F238E27FC236}">
                  <a16:creationId xmlns:a16="http://schemas.microsoft.com/office/drawing/2014/main" id="{4F60D70A-8413-26D5-D30B-C8959887C93D}"/>
                </a:ext>
              </a:extLst>
            </p:cNvPr>
            <p:cNvSpPr/>
            <p:nvPr/>
          </p:nvSpPr>
          <p:spPr>
            <a:xfrm>
              <a:off x="3469563" y="5899416"/>
              <a:ext cx="332105" cy="8890"/>
            </a:xfrm>
            <a:custGeom>
              <a:avLst/>
              <a:gdLst/>
              <a:ahLst/>
              <a:cxnLst/>
              <a:rect l="l" t="t" r="r" b="b"/>
              <a:pathLst>
                <a:path w="332104" h="8889">
                  <a:moveTo>
                    <a:pt x="0" y="0"/>
                  </a:moveTo>
                  <a:lnTo>
                    <a:pt x="331901" y="0"/>
                  </a:lnTo>
                  <a:lnTo>
                    <a:pt x="331901" y="8280"/>
                  </a:lnTo>
                  <a:lnTo>
                    <a:pt x="0" y="8280"/>
                  </a:lnTo>
                  <a:lnTo>
                    <a:pt x="0" y="0"/>
                  </a:lnTo>
                  <a:close/>
                </a:path>
              </a:pathLst>
            </a:custGeom>
            <a:ln w="4711">
              <a:solidFill>
                <a:srgbClr val="6D6E71"/>
              </a:solidFill>
            </a:ln>
          </p:spPr>
          <p:txBody>
            <a:bodyPr wrap="square" lIns="0" tIns="0" rIns="0" bIns="0" rtlCol="0"/>
            <a:lstStyle/>
            <a:p>
              <a:endParaRPr/>
            </a:p>
          </p:txBody>
        </p:sp>
        <p:sp>
          <p:nvSpPr>
            <p:cNvPr id="40" name="object 29">
              <a:extLst>
                <a:ext uri="{FF2B5EF4-FFF2-40B4-BE49-F238E27FC236}">
                  <a16:creationId xmlns:a16="http://schemas.microsoft.com/office/drawing/2014/main" id="{73EC0B1D-F8F8-1265-875B-515C1D891D48}"/>
                </a:ext>
              </a:extLst>
            </p:cNvPr>
            <p:cNvSpPr/>
            <p:nvPr/>
          </p:nvSpPr>
          <p:spPr>
            <a:xfrm>
              <a:off x="3469081" y="5965393"/>
              <a:ext cx="332105" cy="8890"/>
            </a:xfrm>
            <a:custGeom>
              <a:avLst/>
              <a:gdLst/>
              <a:ahLst/>
              <a:cxnLst/>
              <a:rect l="l" t="t" r="r" b="b"/>
              <a:pathLst>
                <a:path w="332104" h="8889">
                  <a:moveTo>
                    <a:pt x="331889" y="0"/>
                  </a:moveTo>
                  <a:lnTo>
                    <a:pt x="0" y="0"/>
                  </a:lnTo>
                  <a:lnTo>
                    <a:pt x="0" y="8293"/>
                  </a:lnTo>
                  <a:lnTo>
                    <a:pt x="331889" y="8293"/>
                  </a:lnTo>
                  <a:lnTo>
                    <a:pt x="331889" y="0"/>
                  </a:lnTo>
                  <a:close/>
                </a:path>
              </a:pathLst>
            </a:custGeom>
            <a:solidFill>
              <a:srgbClr val="6D6E71"/>
            </a:solidFill>
          </p:spPr>
          <p:txBody>
            <a:bodyPr wrap="square" lIns="0" tIns="0" rIns="0" bIns="0" rtlCol="0"/>
            <a:lstStyle/>
            <a:p>
              <a:endParaRPr/>
            </a:p>
          </p:txBody>
        </p:sp>
        <p:sp>
          <p:nvSpPr>
            <p:cNvPr id="41" name="object 30">
              <a:extLst>
                <a:ext uri="{FF2B5EF4-FFF2-40B4-BE49-F238E27FC236}">
                  <a16:creationId xmlns:a16="http://schemas.microsoft.com/office/drawing/2014/main" id="{4709F9C7-9757-4880-055C-BF54BD032A7E}"/>
                </a:ext>
              </a:extLst>
            </p:cNvPr>
            <p:cNvSpPr/>
            <p:nvPr/>
          </p:nvSpPr>
          <p:spPr>
            <a:xfrm>
              <a:off x="3469093" y="5965393"/>
              <a:ext cx="332105" cy="8890"/>
            </a:xfrm>
            <a:custGeom>
              <a:avLst/>
              <a:gdLst/>
              <a:ahLst/>
              <a:cxnLst/>
              <a:rect l="l" t="t" r="r" b="b"/>
              <a:pathLst>
                <a:path w="332104" h="8889">
                  <a:moveTo>
                    <a:pt x="331889" y="8293"/>
                  </a:moveTo>
                  <a:lnTo>
                    <a:pt x="0" y="8293"/>
                  </a:lnTo>
                  <a:lnTo>
                    <a:pt x="0" y="0"/>
                  </a:lnTo>
                  <a:lnTo>
                    <a:pt x="331889" y="0"/>
                  </a:lnTo>
                  <a:lnTo>
                    <a:pt x="331889" y="8293"/>
                  </a:lnTo>
                  <a:close/>
                </a:path>
              </a:pathLst>
            </a:custGeom>
            <a:ln w="3175">
              <a:solidFill>
                <a:srgbClr val="6D6E71"/>
              </a:solidFill>
            </a:ln>
          </p:spPr>
          <p:txBody>
            <a:bodyPr wrap="square" lIns="0" tIns="0" rIns="0" bIns="0" rtlCol="0"/>
            <a:lstStyle/>
            <a:p>
              <a:endParaRPr/>
            </a:p>
          </p:txBody>
        </p:sp>
        <p:sp>
          <p:nvSpPr>
            <p:cNvPr id="42" name="object 31">
              <a:extLst>
                <a:ext uri="{FF2B5EF4-FFF2-40B4-BE49-F238E27FC236}">
                  <a16:creationId xmlns:a16="http://schemas.microsoft.com/office/drawing/2014/main" id="{B3BE457E-31F2-CED6-68A2-A48A28508441}"/>
                </a:ext>
              </a:extLst>
            </p:cNvPr>
            <p:cNvSpPr/>
            <p:nvPr/>
          </p:nvSpPr>
          <p:spPr>
            <a:xfrm>
              <a:off x="3469081" y="6031382"/>
              <a:ext cx="332105" cy="8890"/>
            </a:xfrm>
            <a:custGeom>
              <a:avLst/>
              <a:gdLst/>
              <a:ahLst/>
              <a:cxnLst/>
              <a:rect l="l" t="t" r="r" b="b"/>
              <a:pathLst>
                <a:path w="332104" h="8889">
                  <a:moveTo>
                    <a:pt x="331889" y="0"/>
                  </a:moveTo>
                  <a:lnTo>
                    <a:pt x="0" y="0"/>
                  </a:lnTo>
                  <a:lnTo>
                    <a:pt x="0" y="8280"/>
                  </a:lnTo>
                  <a:lnTo>
                    <a:pt x="331889" y="8280"/>
                  </a:lnTo>
                  <a:lnTo>
                    <a:pt x="331889" y="0"/>
                  </a:lnTo>
                  <a:close/>
                </a:path>
              </a:pathLst>
            </a:custGeom>
            <a:solidFill>
              <a:srgbClr val="6D6E71"/>
            </a:solidFill>
          </p:spPr>
          <p:txBody>
            <a:bodyPr wrap="square" lIns="0" tIns="0" rIns="0" bIns="0" rtlCol="0"/>
            <a:lstStyle/>
            <a:p>
              <a:endParaRPr/>
            </a:p>
          </p:txBody>
        </p:sp>
        <p:sp>
          <p:nvSpPr>
            <p:cNvPr id="43" name="object 32">
              <a:extLst>
                <a:ext uri="{FF2B5EF4-FFF2-40B4-BE49-F238E27FC236}">
                  <a16:creationId xmlns:a16="http://schemas.microsoft.com/office/drawing/2014/main" id="{594B98A3-1362-B958-67BE-1209CAEA1744}"/>
                </a:ext>
              </a:extLst>
            </p:cNvPr>
            <p:cNvSpPr/>
            <p:nvPr/>
          </p:nvSpPr>
          <p:spPr>
            <a:xfrm>
              <a:off x="3469093" y="6031382"/>
              <a:ext cx="332105" cy="8890"/>
            </a:xfrm>
            <a:custGeom>
              <a:avLst/>
              <a:gdLst/>
              <a:ahLst/>
              <a:cxnLst/>
              <a:rect l="l" t="t" r="r" b="b"/>
              <a:pathLst>
                <a:path w="332104" h="8889">
                  <a:moveTo>
                    <a:pt x="331889" y="8280"/>
                  </a:moveTo>
                  <a:lnTo>
                    <a:pt x="0" y="8280"/>
                  </a:lnTo>
                  <a:lnTo>
                    <a:pt x="0" y="0"/>
                  </a:lnTo>
                  <a:lnTo>
                    <a:pt x="331889" y="0"/>
                  </a:lnTo>
                  <a:lnTo>
                    <a:pt x="331889" y="8280"/>
                  </a:lnTo>
                  <a:close/>
                </a:path>
              </a:pathLst>
            </a:custGeom>
            <a:ln w="3175">
              <a:solidFill>
                <a:srgbClr val="6D6E71"/>
              </a:solidFill>
            </a:ln>
          </p:spPr>
          <p:txBody>
            <a:bodyPr wrap="square" lIns="0" tIns="0" rIns="0" bIns="0" rtlCol="0"/>
            <a:lstStyle/>
            <a:p>
              <a:endParaRPr/>
            </a:p>
          </p:txBody>
        </p:sp>
        <p:sp>
          <p:nvSpPr>
            <p:cNvPr id="44" name="object 33">
              <a:extLst>
                <a:ext uri="{FF2B5EF4-FFF2-40B4-BE49-F238E27FC236}">
                  <a16:creationId xmlns:a16="http://schemas.microsoft.com/office/drawing/2014/main" id="{A246B713-7718-BF9B-E10E-A1DEFCA7D88F}"/>
                </a:ext>
              </a:extLst>
            </p:cNvPr>
            <p:cNvSpPr/>
            <p:nvPr/>
          </p:nvSpPr>
          <p:spPr>
            <a:xfrm>
              <a:off x="3469081" y="6097371"/>
              <a:ext cx="332105" cy="8890"/>
            </a:xfrm>
            <a:custGeom>
              <a:avLst/>
              <a:gdLst/>
              <a:ahLst/>
              <a:cxnLst/>
              <a:rect l="l" t="t" r="r" b="b"/>
              <a:pathLst>
                <a:path w="332104" h="8889">
                  <a:moveTo>
                    <a:pt x="331889" y="0"/>
                  </a:moveTo>
                  <a:lnTo>
                    <a:pt x="0" y="0"/>
                  </a:lnTo>
                  <a:lnTo>
                    <a:pt x="0" y="8293"/>
                  </a:lnTo>
                  <a:lnTo>
                    <a:pt x="331889" y="8293"/>
                  </a:lnTo>
                  <a:lnTo>
                    <a:pt x="331889" y="0"/>
                  </a:lnTo>
                  <a:close/>
                </a:path>
              </a:pathLst>
            </a:custGeom>
            <a:solidFill>
              <a:srgbClr val="6D6E71"/>
            </a:solidFill>
          </p:spPr>
          <p:txBody>
            <a:bodyPr wrap="square" lIns="0" tIns="0" rIns="0" bIns="0" rtlCol="0"/>
            <a:lstStyle/>
            <a:p>
              <a:endParaRPr/>
            </a:p>
          </p:txBody>
        </p:sp>
        <p:sp>
          <p:nvSpPr>
            <p:cNvPr id="45" name="object 34">
              <a:extLst>
                <a:ext uri="{FF2B5EF4-FFF2-40B4-BE49-F238E27FC236}">
                  <a16:creationId xmlns:a16="http://schemas.microsoft.com/office/drawing/2014/main" id="{F853B531-B9BA-CE97-D020-A5D85535A792}"/>
                </a:ext>
              </a:extLst>
            </p:cNvPr>
            <p:cNvSpPr/>
            <p:nvPr/>
          </p:nvSpPr>
          <p:spPr>
            <a:xfrm>
              <a:off x="3469093" y="6097371"/>
              <a:ext cx="332105" cy="8890"/>
            </a:xfrm>
            <a:custGeom>
              <a:avLst/>
              <a:gdLst/>
              <a:ahLst/>
              <a:cxnLst/>
              <a:rect l="l" t="t" r="r" b="b"/>
              <a:pathLst>
                <a:path w="332104" h="8889">
                  <a:moveTo>
                    <a:pt x="331889" y="8293"/>
                  </a:moveTo>
                  <a:lnTo>
                    <a:pt x="0" y="8293"/>
                  </a:lnTo>
                  <a:lnTo>
                    <a:pt x="0" y="0"/>
                  </a:lnTo>
                  <a:lnTo>
                    <a:pt x="331889" y="0"/>
                  </a:lnTo>
                  <a:lnTo>
                    <a:pt x="331889" y="8293"/>
                  </a:lnTo>
                  <a:close/>
                </a:path>
              </a:pathLst>
            </a:custGeom>
            <a:ln w="3175">
              <a:solidFill>
                <a:srgbClr val="6D6E71"/>
              </a:solidFill>
            </a:ln>
          </p:spPr>
          <p:txBody>
            <a:bodyPr wrap="square" lIns="0" tIns="0" rIns="0" bIns="0" rtlCol="0"/>
            <a:lstStyle/>
            <a:p>
              <a:endParaRPr/>
            </a:p>
          </p:txBody>
        </p:sp>
        <p:sp>
          <p:nvSpPr>
            <p:cNvPr id="46" name="object 35">
              <a:extLst>
                <a:ext uri="{FF2B5EF4-FFF2-40B4-BE49-F238E27FC236}">
                  <a16:creationId xmlns:a16="http://schemas.microsoft.com/office/drawing/2014/main" id="{1C2D3ABE-6EF5-94EE-DA05-42570AF5E9F2}"/>
                </a:ext>
              </a:extLst>
            </p:cNvPr>
            <p:cNvSpPr/>
            <p:nvPr/>
          </p:nvSpPr>
          <p:spPr>
            <a:xfrm>
              <a:off x="3469081" y="6163360"/>
              <a:ext cx="332105" cy="8890"/>
            </a:xfrm>
            <a:custGeom>
              <a:avLst/>
              <a:gdLst/>
              <a:ahLst/>
              <a:cxnLst/>
              <a:rect l="l" t="t" r="r" b="b"/>
              <a:pathLst>
                <a:path w="332104" h="8889">
                  <a:moveTo>
                    <a:pt x="331889" y="0"/>
                  </a:moveTo>
                  <a:lnTo>
                    <a:pt x="0" y="0"/>
                  </a:lnTo>
                  <a:lnTo>
                    <a:pt x="0" y="8280"/>
                  </a:lnTo>
                  <a:lnTo>
                    <a:pt x="331889" y="8280"/>
                  </a:lnTo>
                  <a:lnTo>
                    <a:pt x="331889" y="0"/>
                  </a:lnTo>
                  <a:close/>
                </a:path>
              </a:pathLst>
            </a:custGeom>
            <a:solidFill>
              <a:srgbClr val="6D6E71"/>
            </a:solidFill>
          </p:spPr>
          <p:txBody>
            <a:bodyPr wrap="square" lIns="0" tIns="0" rIns="0" bIns="0" rtlCol="0"/>
            <a:lstStyle/>
            <a:p>
              <a:endParaRPr/>
            </a:p>
          </p:txBody>
        </p:sp>
        <p:sp>
          <p:nvSpPr>
            <p:cNvPr id="48" name="object 36">
              <a:extLst>
                <a:ext uri="{FF2B5EF4-FFF2-40B4-BE49-F238E27FC236}">
                  <a16:creationId xmlns:a16="http://schemas.microsoft.com/office/drawing/2014/main" id="{2A161887-21E1-5105-9FDB-808429981896}"/>
                </a:ext>
              </a:extLst>
            </p:cNvPr>
            <p:cNvSpPr/>
            <p:nvPr/>
          </p:nvSpPr>
          <p:spPr>
            <a:xfrm>
              <a:off x="3469093" y="6163360"/>
              <a:ext cx="332105" cy="8890"/>
            </a:xfrm>
            <a:custGeom>
              <a:avLst/>
              <a:gdLst/>
              <a:ahLst/>
              <a:cxnLst/>
              <a:rect l="l" t="t" r="r" b="b"/>
              <a:pathLst>
                <a:path w="332104" h="8889">
                  <a:moveTo>
                    <a:pt x="331889" y="8280"/>
                  </a:moveTo>
                  <a:lnTo>
                    <a:pt x="0" y="8280"/>
                  </a:lnTo>
                  <a:lnTo>
                    <a:pt x="0" y="0"/>
                  </a:lnTo>
                  <a:lnTo>
                    <a:pt x="331889" y="0"/>
                  </a:lnTo>
                  <a:lnTo>
                    <a:pt x="331889" y="8280"/>
                  </a:lnTo>
                  <a:close/>
                </a:path>
              </a:pathLst>
            </a:custGeom>
            <a:ln w="3175">
              <a:solidFill>
                <a:srgbClr val="6D6E71"/>
              </a:solidFill>
            </a:ln>
          </p:spPr>
          <p:txBody>
            <a:bodyPr wrap="square" lIns="0" tIns="0" rIns="0" bIns="0" rtlCol="0"/>
            <a:lstStyle/>
            <a:p>
              <a:endParaRPr/>
            </a:p>
          </p:txBody>
        </p:sp>
        <p:sp>
          <p:nvSpPr>
            <p:cNvPr id="49" name="object 37">
              <a:extLst>
                <a:ext uri="{FF2B5EF4-FFF2-40B4-BE49-F238E27FC236}">
                  <a16:creationId xmlns:a16="http://schemas.microsoft.com/office/drawing/2014/main" id="{3E7A617A-90BB-66F2-2368-6E59A89A150E}"/>
                </a:ext>
              </a:extLst>
            </p:cNvPr>
            <p:cNvSpPr/>
            <p:nvPr/>
          </p:nvSpPr>
          <p:spPr>
            <a:xfrm>
              <a:off x="3469563" y="6229350"/>
              <a:ext cx="332105" cy="8890"/>
            </a:xfrm>
            <a:custGeom>
              <a:avLst/>
              <a:gdLst/>
              <a:ahLst/>
              <a:cxnLst/>
              <a:rect l="l" t="t" r="r" b="b"/>
              <a:pathLst>
                <a:path w="332104" h="8889">
                  <a:moveTo>
                    <a:pt x="331889" y="0"/>
                  </a:moveTo>
                  <a:lnTo>
                    <a:pt x="0" y="0"/>
                  </a:lnTo>
                  <a:lnTo>
                    <a:pt x="0" y="8280"/>
                  </a:lnTo>
                  <a:lnTo>
                    <a:pt x="331889" y="8280"/>
                  </a:lnTo>
                  <a:lnTo>
                    <a:pt x="331889" y="0"/>
                  </a:lnTo>
                  <a:close/>
                </a:path>
              </a:pathLst>
            </a:custGeom>
            <a:solidFill>
              <a:srgbClr val="6D6E71"/>
            </a:solidFill>
          </p:spPr>
          <p:txBody>
            <a:bodyPr wrap="square" lIns="0" tIns="0" rIns="0" bIns="0" rtlCol="0"/>
            <a:lstStyle/>
            <a:p>
              <a:endParaRPr/>
            </a:p>
          </p:txBody>
        </p:sp>
        <p:sp>
          <p:nvSpPr>
            <p:cNvPr id="50" name="object 38">
              <a:extLst>
                <a:ext uri="{FF2B5EF4-FFF2-40B4-BE49-F238E27FC236}">
                  <a16:creationId xmlns:a16="http://schemas.microsoft.com/office/drawing/2014/main" id="{FA7EBB6D-5D70-D4A7-E542-B48E2F85DFEC}"/>
                </a:ext>
              </a:extLst>
            </p:cNvPr>
            <p:cNvSpPr/>
            <p:nvPr/>
          </p:nvSpPr>
          <p:spPr>
            <a:xfrm>
              <a:off x="3469563" y="6229337"/>
              <a:ext cx="332105" cy="8890"/>
            </a:xfrm>
            <a:custGeom>
              <a:avLst/>
              <a:gdLst/>
              <a:ahLst/>
              <a:cxnLst/>
              <a:rect l="l" t="t" r="r" b="b"/>
              <a:pathLst>
                <a:path w="332104" h="8889">
                  <a:moveTo>
                    <a:pt x="0" y="0"/>
                  </a:moveTo>
                  <a:lnTo>
                    <a:pt x="331901" y="0"/>
                  </a:lnTo>
                  <a:lnTo>
                    <a:pt x="331901" y="8280"/>
                  </a:lnTo>
                  <a:lnTo>
                    <a:pt x="0" y="8280"/>
                  </a:lnTo>
                  <a:lnTo>
                    <a:pt x="0" y="0"/>
                  </a:lnTo>
                  <a:close/>
                </a:path>
              </a:pathLst>
            </a:custGeom>
            <a:ln w="4711">
              <a:solidFill>
                <a:srgbClr val="6D6E71"/>
              </a:solidFill>
            </a:ln>
          </p:spPr>
          <p:txBody>
            <a:bodyPr wrap="square" lIns="0" tIns="0" rIns="0" bIns="0" rtlCol="0"/>
            <a:lstStyle/>
            <a:p>
              <a:endParaRPr/>
            </a:p>
          </p:txBody>
        </p:sp>
        <p:sp>
          <p:nvSpPr>
            <p:cNvPr id="51" name="object 39">
              <a:extLst>
                <a:ext uri="{FF2B5EF4-FFF2-40B4-BE49-F238E27FC236}">
                  <a16:creationId xmlns:a16="http://schemas.microsoft.com/office/drawing/2014/main" id="{9120A3E8-03BC-FA95-3CA2-5EF288050757}"/>
                </a:ext>
              </a:extLst>
            </p:cNvPr>
            <p:cNvSpPr/>
            <p:nvPr/>
          </p:nvSpPr>
          <p:spPr>
            <a:xfrm>
              <a:off x="3461677" y="5899404"/>
              <a:ext cx="8255" cy="338455"/>
            </a:xfrm>
            <a:custGeom>
              <a:avLst/>
              <a:gdLst/>
              <a:ahLst/>
              <a:cxnLst/>
              <a:rect l="l" t="t" r="r" b="b"/>
              <a:pathLst>
                <a:path w="8254" h="338454">
                  <a:moveTo>
                    <a:pt x="7886" y="0"/>
                  </a:moveTo>
                  <a:lnTo>
                    <a:pt x="0" y="0"/>
                  </a:lnTo>
                  <a:lnTo>
                    <a:pt x="0" y="338213"/>
                  </a:lnTo>
                  <a:lnTo>
                    <a:pt x="7886" y="338213"/>
                  </a:lnTo>
                  <a:lnTo>
                    <a:pt x="7886" y="0"/>
                  </a:lnTo>
                  <a:close/>
                </a:path>
              </a:pathLst>
            </a:custGeom>
            <a:solidFill>
              <a:srgbClr val="6D6E71"/>
            </a:solidFill>
          </p:spPr>
          <p:txBody>
            <a:bodyPr wrap="square" lIns="0" tIns="0" rIns="0" bIns="0" rtlCol="0"/>
            <a:lstStyle/>
            <a:p>
              <a:endParaRPr/>
            </a:p>
          </p:txBody>
        </p:sp>
        <p:sp>
          <p:nvSpPr>
            <p:cNvPr id="57" name="object 40">
              <a:extLst>
                <a:ext uri="{FF2B5EF4-FFF2-40B4-BE49-F238E27FC236}">
                  <a16:creationId xmlns:a16="http://schemas.microsoft.com/office/drawing/2014/main" id="{EA990792-C430-F5C2-ADFA-9769A9FB16AD}"/>
                </a:ext>
              </a:extLst>
            </p:cNvPr>
            <p:cNvSpPr/>
            <p:nvPr/>
          </p:nvSpPr>
          <p:spPr>
            <a:xfrm>
              <a:off x="3461677" y="5899404"/>
              <a:ext cx="8255" cy="338455"/>
            </a:xfrm>
            <a:custGeom>
              <a:avLst/>
              <a:gdLst/>
              <a:ahLst/>
              <a:cxnLst/>
              <a:rect l="l" t="t" r="r" b="b"/>
              <a:pathLst>
                <a:path w="8254" h="338454">
                  <a:moveTo>
                    <a:pt x="0" y="338213"/>
                  </a:moveTo>
                  <a:lnTo>
                    <a:pt x="7886" y="338213"/>
                  </a:lnTo>
                  <a:lnTo>
                    <a:pt x="7886" y="0"/>
                  </a:lnTo>
                  <a:lnTo>
                    <a:pt x="0" y="0"/>
                  </a:lnTo>
                  <a:lnTo>
                    <a:pt x="0" y="338213"/>
                  </a:lnTo>
                  <a:close/>
                </a:path>
              </a:pathLst>
            </a:custGeom>
            <a:ln w="4711">
              <a:solidFill>
                <a:srgbClr val="6D6E71"/>
              </a:solidFill>
            </a:ln>
          </p:spPr>
          <p:txBody>
            <a:bodyPr wrap="square" lIns="0" tIns="0" rIns="0" bIns="0" rtlCol="0"/>
            <a:lstStyle/>
            <a:p>
              <a:endParaRPr/>
            </a:p>
          </p:txBody>
        </p:sp>
        <p:sp>
          <p:nvSpPr>
            <p:cNvPr id="58" name="object 41">
              <a:extLst>
                <a:ext uri="{FF2B5EF4-FFF2-40B4-BE49-F238E27FC236}">
                  <a16:creationId xmlns:a16="http://schemas.microsoft.com/office/drawing/2014/main" id="{345F340D-3EBF-822A-5BA4-668F95317B4C}"/>
                </a:ext>
              </a:extLst>
            </p:cNvPr>
            <p:cNvSpPr/>
            <p:nvPr/>
          </p:nvSpPr>
          <p:spPr>
            <a:xfrm>
              <a:off x="3801465" y="5899404"/>
              <a:ext cx="8255" cy="338455"/>
            </a:xfrm>
            <a:custGeom>
              <a:avLst/>
              <a:gdLst/>
              <a:ahLst/>
              <a:cxnLst/>
              <a:rect l="l" t="t" r="r" b="b"/>
              <a:pathLst>
                <a:path w="8254" h="338454">
                  <a:moveTo>
                    <a:pt x="7886" y="0"/>
                  </a:moveTo>
                  <a:lnTo>
                    <a:pt x="0" y="0"/>
                  </a:lnTo>
                  <a:lnTo>
                    <a:pt x="0" y="338213"/>
                  </a:lnTo>
                  <a:lnTo>
                    <a:pt x="7886" y="338213"/>
                  </a:lnTo>
                  <a:lnTo>
                    <a:pt x="7886" y="0"/>
                  </a:lnTo>
                  <a:close/>
                </a:path>
              </a:pathLst>
            </a:custGeom>
            <a:solidFill>
              <a:srgbClr val="6D6E71"/>
            </a:solidFill>
          </p:spPr>
          <p:txBody>
            <a:bodyPr wrap="square" lIns="0" tIns="0" rIns="0" bIns="0" rtlCol="0"/>
            <a:lstStyle/>
            <a:p>
              <a:endParaRPr/>
            </a:p>
          </p:txBody>
        </p:sp>
        <p:sp>
          <p:nvSpPr>
            <p:cNvPr id="65" name="object 42">
              <a:extLst>
                <a:ext uri="{FF2B5EF4-FFF2-40B4-BE49-F238E27FC236}">
                  <a16:creationId xmlns:a16="http://schemas.microsoft.com/office/drawing/2014/main" id="{F8BD084D-6791-34DE-2585-E2D36195D1F4}"/>
                </a:ext>
              </a:extLst>
            </p:cNvPr>
            <p:cNvSpPr/>
            <p:nvPr/>
          </p:nvSpPr>
          <p:spPr>
            <a:xfrm>
              <a:off x="3801465" y="5899404"/>
              <a:ext cx="8255" cy="338455"/>
            </a:xfrm>
            <a:custGeom>
              <a:avLst/>
              <a:gdLst/>
              <a:ahLst/>
              <a:cxnLst/>
              <a:rect l="l" t="t" r="r" b="b"/>
              <a:pathLst>
                <a:path w="8254" h="338454">
                  <a:moveTo>
                    <a:pt x="0" y="338213"/>
                  </a:moveTo>
                  <a:lnTo>
                    <a:pt x="7886" y="338213"/>
                  </a:lnTo>
                  <a:lnTo>
                    <a:pt x="7886" y="0"/>
                  </a:lnTo>
                  <a:lnTo>
                    <a:pt x="0" y="0"/>
                  </a:lnTo>
                  <a:lnTo>
                    <a:pt x="0" y="338213"/>
                  </a:lnTo>
                  <a:close/>
                </a:path>
              </a:pathLst>
            </a:custGeom>
            <a:ln w="4711">
              <a:solidFill>
                <a:srgbClr val="6D6E71"/>
              </a:solidFill>
            </a:ln>
          </p:spPr>
          <p:txBody>
            <a:bodyPr wrap="square" lIns="0" tIns="0" rIns="0" bIns="0" rtlCol="0"/>
            <a:lstStyle/>
            <a:p>
              <a:endParaRPr/>
            </a:p>
          </p:txBody>
        </p:sp>
        <p:sp>
          <p:nvSpPr>
            <p:cNvPr id="69" name="object 43">
              <a:extLst>
                <a:ext uri="{FF2B5EF4-FFF2-40B4-BE49-F238E27FC236}">
                  <a16:creationId xmlns:a16="http://schemas.microsoft.com/office/drawing/2014/main" id="{35B13AE2-3AC0-7D8D-51E1-E730A0F9A894}"/>
                </a:ext>
              </a:extLst>
            </p:cNvPr>
            <p:cNvSpPr/>
            <p:nvPr/>
          </p:nvSpPr>
          <p:spPr>
            <a:xfrm>
              <a:off x="3459111" y="5878842"/>
              <a:ext cx="353060" cy="15875"/>
            </a:xfrm>
            <a:custGeom>
              <a:avLst/>
              <a:gdLst/>
              <a:ahLst/>
              <a:cxnLst/>
              <a:rect l="l" t="t" r="r" b="b"/>
              <a:pathLst>
                <a:path w="353060" h="15875">
                  <a:moveTo>
                    <a:pt x="352678" y="0"/>
                  </a:moveTo>
                  <a:lnTo>
                    <a:pt x="0" y="0"/>
                  </a:lnTo>
                  <a:lnTo>
                    <a:pt x="0" y="15430"/>
                  </a:lnTo>
                  <a:lnTo>
                    <a:pt x="352678" y="15430"/>
                  </a:lnTo>
                  <a:lnTo>
                    <a:pt x="352678" y="0"/>
                  </a:lnTo>
                  <a:close/>
                </a:path>
              </a:pathLst>
            </a:custGeom>
            <a:solidFill>
              <a:srgbClr val="6D6E71"/>
            </a:solidFill>
          </p:spPr>
          <p:txBody>
            <a:bodyPr wrap="square" lIns="0" tIns="0" rIns="0" bIns="0" rtlCol="0"/>
            <a:lstStyle/>
            <a:p>
              <a:endParaRPr/>
            </a:p>
          </p:txBody>
        </p:sp>
      </p:grpSp>
      <p:sp>
        <p:nvSpPr>
          <p:cNvPr id="12" name="object 56">
            <a:extLst>
              <a:ext uri="{FF2B5EF4-FFF2-40B4-BE49-F238E27FC236}">
                <a16:creationId xmlns:a16="http://schemas.microsoft.com/office/drawing/2014/main" id="{4B34B18D-B3CE-B9EC-1470-18152AF1A3DC}"/>
              </a:ext>
            </a:extLst>
          </p:cNvPr>
          <p:cNvSpPr/>
          <p:nvPr/>
        </p:nvSpPr>
        <p:spPr>
          <a:xfrm>
            <a:off x="8648700" y="6032195"/>
            <a:ext cx="857885" cy="254305"/>
          </a:xfrm>
          <a:custGeom>
            <a:avLst/>
            <a:gdLst/>
            <a:ahLst/>
            <a:cxnLst/>
            <a:rect l="l" t="t" r="r" b="b"/>
            <a:pathLst>
              <a:path w="857884" h="379095">
                <a:moveTo>
                  <a:pt x="857757" y="0"/>
                </a:moveTo>
                <a:lnTo>
                  <a:pt x="0" y="0"/>
                </a:lnTo>
                <a:lnTo>
                  <a:pt x="0" y="378625"/>
                </a:lnTo>
                <a:lnTo>
                  <a:pt x="857757" y="378625"/>
                </a:lnTo>
                <a:lnTo>
                  <a:pt x="857757" y="0"/>
                </a:lnTo>
                <a:close/>
              </a:path>
            </a:pathLst>
          </a:custGeom>
          <a:solidFill>
            <a:srgbClr val="BCBEC0"/>
          </a:solidFill>
        </p:spPr>
        <p:txBody>
          <a:bodyPr wrap="square" lIns="0" tIns="0" rIns="0" bIns="0" rtlCol="0"/>
          <a:lstStyle/>
          <a:p>
            <a:endParaRPr/>
          </a:p>
        </p:txBody>
      </p:sp>
      <p:pic>
        <p:nvPicPr>
          <p:cNvPr id="13" name="object 59">
            <a:extLst>
              <a:ext uri="{FF2B5EF4-FFF2-40B4-BE49-F238E27FC236}">
                <a16:creationId xmlns:a16="http://schemas.microsoft.com/office/drawing/2014/main" id="{BCA2C7EF-BD09-5583-76DB-C4F5609FA413}"/>
              </a:ext>
            </a:extLst>
          </p:cNvPr>
          <p:cNvPicPr/>
          <p:nvPr/>
        </p:nvPicPr>
        <p:blipFill>
          <a:blip r:embed="rId7" cstate="print"/>
          <a:stretch>
            <a:fillRect/>
          </a:stretch>
        </p:blipFill>
        <p:spPr>
          <a:xfrm>
            <a:off x="4744123" y="5449913"/>
            <a:ext cx="981290" cy="522033"/>
          </a:xfrm>
          <a:prstGeom prst="rect">
            <a:avLst/>
          </a:prstGeom>
        </p:spPr>
      </p:pic>
      <p:pic>
        <p:nvPicPr>
          <p:cNvPr id="70" name="object 60">
            <a:extLst>
              <a:ext uri="{FF2B5EF4-FFF2-40B4-BE49-F238E27FC236}">
                <a16:creationId xmlns:a16="http://schemas.microsoft.com/office/drawing/2014/main" id="{A1F2921F-A57A-7EBC-364A-7F207699AE5D}"/>
              </a:ext>
            </a:extLst>
          </p:cNvPr>
          <p:cNvPicPr/>
          <p:nvPr/>
        </p:nvPicPr>
        <p:blipFill>
          <a:blip r:embed="rId8" cstate="print"/>
          <a:stretch>
            <a:fillRect/>
          </a:stretch>
        </p:blipFill>
        <p:spPr>
          <a:xfrm>
            <a:off x="4744821" y="6012713"/>
            <a:ext cx="981113" cy="521309"/>
          </a:xfrm>
          <a:prstGeom prst="rect">
            <a:avLst/>
          </a:prstGeom>
        </p:spPr>
      </p:pic>
      <p:pic>
        <p:nvPicPr>
          <p:cNvPr id="71" name="object 61">
            <a:extLst>
              <a:ext uri="{FF2B5EF4-FFF2-40B4-BE49-F238E27FC236}">
                <a16:creationId xmlns:a16="http://schemas.microsoft.com/office/drawing/2014/main" id="{46E4D03E-962A-2DD1-2C4F-67A4352954FC}"/>
              </a:ext>
            </a:extLst>
          </p:cNvPr>
          <p:cNvPicPr/>
          <p:nvPr/>
        </p:nvPicPr>
        <p:blipFill>
          <a:blip r:embed="rId9" cstate="print"/>
          <a:stretch>
            <a:fillRect/>
          </a:stretch>
        </p:blipFill>
        <p:spPr>
          <a:xfrm>
            <a:off x="4744326" y="3153511"/>
            <a:ext cx="857415" cy="1218488"/>
          </a:xfrm>
          <a:prstGeom prst="rect">
            <a:avLst/>
          </a:prstGeom>
        </p:spPr>
      </p:pic>
      <p:pic>
        <p:nvPicPr>
          <p:cNvPr id="72" name="object 62">
            <a:extLst>
              <a:ext uri="{FF2B5EF4-FFF2-40B4-BE49-F238E27FC236}">
                <a16:creationId xmlns:a16="http://schemas.microsoft.com/office/drawing/2014/main" id="{101A7E3B-009E-0F40-565D-A92D9129DA6D}"/>
              </a:ext>
            </a:extLst>
          </p:cNvPr>
          <p:cNvPicPr/>
          <p:nvPr/>
        </p:nvPicPr>
        <p:blipFill>
          <a:blip r:embed="rId10" cstate="print"/>
          <a:stretch>
            <a:fillRect/>
          </a:stretch>
        </p:blipFill>
        <p:spPr>
          <a:xfrm>
            <a:off x="5724055" y="3152267"/>
            <a:ext cx="857630" cy="1218476"/>
          </a:xfrm>
          <a:prstGeom prst="rect">
            <a:avLst/>
          </a:prstGeom>
        </p:spPr>
      </p:pic>
      <p:pic>
        <p:nvPicPr>
          <p:cNvPr id="73" name="object 63">
            <a:extLst>
              <a:ext uri="{FF2B5EF4-FFF2-40B4-BE49-F238E27FC236}">
                <a16:creationId xmlns:a16="http://schemas.microsoft.com/office/drawing/2014/main" id="{69B88694-1235-808C-CAE1-469C1183AB6F}"/>
              </a:ext>
            </a:extLst>
          </p:cNvPr>
          <p:cNvPicPr/>
          <p:nvPr/>
        </p:nvPicPr>
        <p:blipFill>
          <a:blip r:embed="rId11" cstate="print"/>
          <a:stretch>
            <a:fillRect/>
          </a:stretch>
        </p:blipFill>
        <p:spPr>
          <a:xfrm>
            <a:off x="6703999" y="3152724"/>
            <a:ext cx="857605" cy="1219695"/>
          </a:xfrm>
          <a:prstGeom prst="rect">
            <a:avLst/>
          </a:prstGeom>
        </p:spPr>
      </p:pic>
      <p:pic>
        <p:nvPicPr>
          <p:cNvPr id="74" name="object 64">
            <a:extLst>
              <a:ext uri="{FF2B5EF4-FFF2-40B4-BE49-F238E27FC236}">
                <a16:creationId xmlns:a16="http://schemas.microsoft.com/office/drawing/2014/main" id="{3260EAE5-6E85-AC85-9ED1-7058E6351B1A}"/>
              </a:ext>
            </a:extLst>
          </p:cNvPr>
          <p:cNvPicPr/>
          <p:nvPr/>
        </p:nvPicPr>
        <p:blipFill>
          <a:blip r:embed="rId12" cstate="print"/>
          <a:stretch>
            <a:fillRect/>
          </a:stretch>
        </p:blipFill>
        <p:spPr>
          <a:xfrm>
            <a:off x="7683918" y="3153257"/>
            <a:ext cx="857707" cy="1219022"/>
          </a:xfrm>
          <a:prstGeom prst="rect">
            <a:avLst/>
          </a:prstGeom>
        </p:spPr>
      </p:pic>
      <p:pic>
        <p:nvPicPr>
          <p:cNvPr id="76" name="object 66">
            <a:extLst>
              <a:ext uri="{FF2B5EF4-FFF2-40B4-BE49-F238E27FC236}">
                <a16:creationId xmlns:a16="http://schemas.microsoft.com/office/drawing/2014/main" id="{8A75B9BA-42ED-E31B-5805-D0D556664433}"/>
              </a:ext>
            </a:extLst>
          </p:cNvPr>
          <p:cNvPicPr/>
          <p:nvPr/>
        </p:nvPicPr>
        <p:blipFill>
          <a:blip r:embed="rId13" cstate="print"/>
          <a:stretch>
            <a:fillRect/>
          </a:stretch>
        </p:blipFill>
        <p:spPr>
          <a:xfrm>
            <a:off x="6812280" y="5449938"/>
            <a:ext cx="858126" cy="1083830"/>
          </a:xfrm>
          <a:prstGeom prst="rect">
            <a:avLst/>
          </a:prstGeom>
        </p:spPr>
      </p:pic>
      <p:pic>
        <p:nvPicPr>
          <p:cNvPr id="77" name="object 67">
            <a:extLst>
              <a:ext uri="{FF2B5EF4-FFF2-40B4-BE49-F238E27FC236}">
                <a16:creationId xmlns:a16="http://schemas.microsoft.com/office/drawing/2014/main" id="{0A309D73-DB44-B53E-A304-98CBDBDF3F20}"/>
              </a:ext>
            </a:extLst>
          </p:cNvPr>
          <p:cNvPicPr/>
          <p:nvPr/>
        </p:nvPicPr>
        <p:blipFill>
          <a:blip r:embed="rId14" cstate="print"/>
          <a:stretch>
            <a:fillRect/>
          </a:stretch>
        </p:blipFill>
        <p:spPr>
          <a:xfrm>
            <a:off x="7721587" y="5449950"/>
            <a:ext cx="858126" cy="1083830"/>
          </a:xfrm>
          <a:prstGeom prst="rect">
            <a:avLst/>
          </a:prstGeom>
        </p:spPr>
      </p:pic>
      <p:pic>
        <p:nvPicPr>
          <p:cNvPr id="79" name="object 68">
            <a:extLst>
              <a:ext uri="{FF2B5EF4-FFF2-40B4-BE49-F238E27FC236}">
                <a16:creationId xmlns:a16="http://schemas.microsoft.com/office/drawing/2014/main" id="{D12166AC-D601-9D6B-8728-74DB7B71CAEF}"/>
              </a:ext>
            </a:extLst>
          </p:cNvPr>
          <p:cNvPicPr/>
          <p:nvPr/>
        </p:nvPicPr>
        <p:blipFill>
          <a:blip r:embed="rId15" cstate="print"/>
          <a:stretch>
            <a:fillRect/>
          </a:stretch>
        </p:blipFill>
        <p:spPr>
          <a:xfrm>
            <a:off x="8663940" y="3152940"/>
            <a:ext cx="857732" cy="1219060"/>
          </a:xfrm>
          <a:prstGeom prst="rect">
            <a:avLst/>
          </a:prstGeom>
        </p:spPr>
      </p:pic>
      <p:sp>
        <p:nvSpPr>
          <p:cNvPr id="80" name="object 51">
            <a:extLst>
              <a:ext uri="{FF2B5EF4-FFF2-40B4-BE49-F238E27FC236}">
                <a16:creationId xmlns:a16="http://schemas.microsoft.com/office/drawing/2014/main" id="{93FCC353-BEA1-23AB-FCCA-4A49B60E8AFE}"/>
              </a:ext>
            </a:extLst>
          </p:cNvPr>
          <p:cNvSpPr txBox="1"/>
          <p:nvPr/>
        </p:nvSpPr>
        <p:spPr>
          <a:xfrm>
            <a:off x="8697244" y="5156748"/>
            <a:ext cx="857898" cy="166712"/>
          </a:xfrm>
          <a:prstGeom prst="rect">
            <a:avLst/>
          </a:prstGeom>
          <a:noFill/>
        </p:spPr>
        <p:txBody>
          <a:bodyPr vert="horz" wrap="square" lIns="0" tIns="12700" rIns="0" bIns="0" rtlCol="0">
            <a:spAutoFit/>
          </a:bodyPr>
          <a:lstStyle/>
          <a:p>
            <a:r>
              <a:rPr lang="en-US" altLang="ja-JP" sz="500" kern="500" spc="-30" dirty="0">
                <a:solidFill>
                  <a:schemeClr val="tx1"/>
                </a:solidFill>
                <a:latin typeface="MS PGothic" panose="020B0600070205080204" pitchFamily="34" charset="-128"/>
                <a:ea typeface="MS PGothic" panose="020B0600070205080204" pitchFamily="34" charset="-128"/>
              </a:rPr>
              <a:t>※</a:t>
            </a:r>
            <a:r>
              <a:rPr lang="ja-JP" altLang="en-US" sz="500" kern="500" spc="-30" dirty="0">
                <a:solidFill>
                  <a:schemeClr val="tx1"/>
                </a:solidFill>
                <a:latin typeface="MS PGothic" panose="020B0600070205080204" pitchFamily="34" charset="-128"/>
                <a:ea typeface="MS PGothic" panose="020B0600070205080204" pitchFamily="34" charset="-128"/>
              </a:rPr>
              <a:t>写真のマグネット吸着品は商品ではありません。</a:t>
            </a:r>
          </a:p>
        </p:txBody>
      </p:sp>
      <p:sp>
        <p:nvSpPr>
          <p:cNvPr id="81" name="object 175">
            <a:extLst>
              <a:ext uri="{FF2B5EF4-FFF2-40B4-BE49-F238E27FC236}">
                <a16:creationId xmlns:a16="http://schemas.microsoft.com/office/drawing/2014/main" id="{73AFAA91-5FF6-5E28-0293-24CC1947C053}"/>
              </a:ext>
            </a:extLst>
          </p:cNvPr>
          <p:cNvSpPr txBox="1"/>
          <p:nvPr/>
        </p:nvSpPr>
        <p:spPr>
          <a:xfrm>
            <a:off x="4744058" y="4348173"/>
            <a:ext cx="838216" cy="154529"/>
          </a:xfrm>
          <a:prstGeom prst="rect">
            <a:avLst/>
          </a:prstGeom>
        </p:spPr>
        <p:txBody>
          <a:bodyPr vert="horz" wrap="square" lIns="0" tIns="51435" rIns="0" bIns="0" rtlCol="0">
            <a:spAutoFit/>
          </a:bodyPr>
          <a:lstStyle/>
          <a:p>
            <a:pPr>
              <a:lnSpc>
                <a:spcPts val="835"/>
              </a:lnSpc>
              <a:spcBef>
                <a:spcPts val="275"/>
              </a:spcBef>
            </a:pPr>
            <a:r>
              <a:rPr lang="ja-JP" altLang="en-US" sz="700" dirty="0">
                <a:solidFill>
                  <a:srgbClr val="231F20"/>
                </a:solidFill>
                <a:latin typeface="+mj-ea"/>
                <a:cs typeface="Kozuka Gothic Pr6N R"/>
              </a:rPr>
              <a:t>扉裏 スリッパ</a:t>
            </a:r>
            <a:r>
              <a:rPr lang="ja-JP" altLang="en-US" sz="700" dirty="0">
                <a:solidFill>
                  <a:srgbClr val="231F20"/>
                </a:solidFill>
                <a:latin typeface="MS PGothic Regular"/>
                <a:cs typeface="A-OTF Gothic BBB Pro"/>
              </a:rPr>
              <a:t>収納</a:t>
            </a:r>
            <a:endParaRPr lang="ja-JP" altLang="en-US" sz="700" dirty="0">
              <a:latin typeface="MS PGothic Regular"/>
              <a:cs typeface="A-OTF Gothic BBB Pro"/>
            </a:endParaRPr>
          </a:p>
        </p:txBody>
      </p:sp>
      <p:sp>
        <p:nvSpPr>
          <p:cNvPr id="82" name="object 175">
            <a:extLst>
              <a:ext uri="{FF2B5EF4-FFF2-40B4-BE49-F238E27FC236}">
                <a16:creationId xmlns:a16="http://schemas.microsoft.com/office/drawing/2014/main" id="{433F6B55-FFA6-D82F-47B5-0025D04825CD}"/>
              </a:ext>
            </a:extLst>
          </p:cNvPr>
          <p:cNvSpPr txBox="1"/>
          <p:nvPr/>
        </p:nvSpPr>
        <p:spPr>
          <a:xfrm>
            <a:off x="5739066" y="4348173"/>
            <a:ext cx="890334" cy="154529"/>
          </a:xfrm>
          <a:prstGeom prst="rect">
            <a:avLst/>
          </a:prstGeom>
        </p:spPr>
        <p:txBody>
          <a:bodyPr vert="horz" wrap="square" lIns="0" tIns="51435" rIns="0" bIns="0" rtlCol="0">
            <a:spAutoFit/>
          </a:bodyPr>
          <a:lstStyle/>
          <a:p>
            <a:pPr>
              <a:lnSpc>
                <a:spcPts val="835"/>
              </a:lnSpc>
              <a:spcBef>
                <a:spcPts val="275"/>
              </a:spcBef>
            </a:pPr>
            <a:r>
              <a:rPr lang="ja-JP" altLang="en-US" sz="700" spc="50" dirty="0">
                <a:solidFill>
                  <a:srgbClr val="231F20"/>
                </a:solidFill>
                <a:latin typeface="+mn-ea"/>
                <a:cs typeface="Kozuka Gothic Pr6N R"/>
              </a:rPr>
              <a:t>扉裏 傘</a:t>
            </a:r>
            <a:r>
              <a:rPr lang="ja-JP" altLang="en-US" sz="700" spc="35" dirty="0">
                <a:solidFill>
                  <a:srgbClr val="231F20"/>
                </a:solidFill>
                <a:latin typeface="MS PGothic Regular"/>
                <a:cs typeface="A-OTF Gothic BBB Pro"/>
              </a:rPr>
              <a:t>収納</a:t>
            </a:r>
            <a:endParaRPr lang="ja-JP" altLang="en-US" sz="700" dirty="0">
              <a:latin typeface="MS PGothic Regular"/>
              <a:cs typeface="A-OTF Gothic BBB Pro"/>
            </a:endParaRPr>
          </a:p>
        </p:txBody>
      </p:sp>
      <p:sp>
        <p:nvSpPr>
          <p:cNvPr id="83" name="object 175">
            <a:extLst>
              <a:ext uri="{FF2B5EF4-FFF2-40B4-BE49-F238E27FC236}">
                <a16:creationId xmlns:a16="http://schemas.microsoft.com/office/drawing/2014/main" id="{C4A25E1C-BE98-11F6-7AB4-E999DB54BC82}"/>
              </a:ext>
            </a:extLst>
          </p:cNvPr>
          <p:cNvSpPr txBox="1"/>
          <p:nvPr/>
        </p:nvSpPr>
        <p:spPr>
          <a:xfrm>
            <a:off x="6705600" y="4348173"/>
            <a:ext cx="858534" cy="159659"/>
          </a:xfrm>
          <a:prstGeom prst="rect">
            <a:avLst/>
          </a:prstGeom>
        </p:spPr>
        <p:txBody>
          <a:bodyPr vert="horz" wrap="square" lIns="0" tIns="51435" rIns="0" bIns="0" rtlCol="0">
            <a:spAutoFit/>
          </a:bodyPr>
          <a:lstStyle/>
          <a:p>
            <a:pPr marR="0" lvl="0" indent="0" defTabSz="914400" eaLnBrk="1" fontAlgn="auto" latinLnBrk="0" hangingPunct="1">
              <a:lnSpc>
                <a:spcPct val="100000"/>
              </a:lnSpc>
              <a:spcBef>
                <a:spcPts val="0"/>
              </a:spcBef>
              <a:spcAft>
                <a:spcPts val="0"/>
              </a:spcAft>
              <a:buClrTx/>
              <a:buSzTx/>
              <a:buFontTx/>
              <a:buNone/>
              <a:tabLst/>
              <a:defRPr/>
            </a:pPr>
            <a:r>
              <a:rPr lang="ja-JP" altLang="en-US" sz="700" dirty="0">
                <a:solidFill>
                  <a:srgbClr val="231F20"/>
                </a:solidFill>
                <a:latin typeface="+mn-ea"/>
                <a:cs typeface="Kozuka Gothic Pr6N R"/>
              </a:rPr>
              <a:t>扉裏 バスケット</a:t>
            </a:r>
            <a:endParaRPr lang="ja-JP" altLang="en-US" sz="700" dirty="0">
              <a:latin typeface="+mn-ea"/>
              <a:cs typeface="Kozuka Gothic Pr6N R"/>
            </a:endParaRPr>
          </a:p>
        </p:txBody>
      </p:sp>
      <p:sp>
        <p:nvSpPr>
          <p:cNvPr id="85" name="object 175">
            <a:extLst>
              <a:ext uri="{FF2B5EF4-FFF2-40B4-BE49-F238E27FC236}">
                <a16:creationId xmlns:a16="http://schemas.microsoft.com/office/drawing/2014/main" id="{AEC55551-DCB4-A47F-A867-4F6BFA8B3D72}"/>
              </a:ext>
            </a:extLst>
          </p:cNvPr>
          <p:cNvSpPr txBox="1"/>
          <p:nvPr/>
        </p:nvSpPr>
        <p:spPr>
          <a:xfrm>
            <a:off x="7696200" y="4348173"/>
            <a:ext cx="942450" cy="159659"/>
          </a:xfrm>
          <a:prstGeom prst="rect">
            <a:avLst/>
          </a:prstGeom>
        </p:spPr>
        <p:txBody>
          <a:bodyPr vert="horz" wrap="square" lIns="0" tIns="51435" rIns="0" bIns="0" rtlCol="0">
            <a:spAutoFit/>
          </a:bodyPr>
          <a:lstStyle/>
          <a:p>
            <a:pPr>
              <a:defRPr/>
            </a:pPr>
            <a:r>
              <a:rPr lang="ja-JP" altLang="en-US" sz="700" dirty="0">
                <a:solidFill>
                  <a:srgbClr val="231F20"/>
                </a:solidFill>
                <a:latin typeface="Kozuka Gothic Pr6N R"/>
                <a:cs typeface="Kozuka Gothic Pr6N R"/>
              </a:rPr>
              <a:t>扉裏 フック</a:t>
            </a:r>
            <a:endParaRPr lang="ja-JP" altLang="en-US" sz="700" dirty="0">
              <a:latin typeface="Kozuka Gothic Pr6N R"/>
              <a:cs typeface="Kozuka Gothic Pr6N R"/>
            </a:endParaRPr>
          </a:p>
        </p:txBody>
      </p:sp>
      <p:sp>
        <p:nvSpPr>
          <p:cNvPr id="87" name="object 175">
            <a:extLst>
              <a:ext uri="{FF2B5EF4-FFF2-40B4-BE49-F238E27FC236}">
                <a16:creationId xmlns:a16="http://schemas.microsoft.com/office/drawing/2014/main" id="{9670424F-9A4B-715E-AFFE-85C281CC1418}"/>
              </a:ext>
            </a:extLst>
          </p:cNvPr>
          <p:cNvSpPr txBox="1"/>
          <p:nvPr/>
        </p:nvSpPr>
        <p:spPr>
          <a:xfrm>
            <a:off x="8656320" y="4348173"/>
            <a:ext cx="1154169" cy="159659"/>
          </a:xfrm>
          <a:prstGeom prst="rect">
            <a:avLst/>
          </a:prstGeom>
        </p:spPr>
        <p:txBody>
          <a:bodyPr vert="horz" wrap="square" lIns="0" tIns="51435" rIns="0" bIns="0" rtlCol="0">
            <a:spAutoFit/>
          </a:bodyPr>
          <a:lstStyle/>
          <a:p>
            <a:pPr>
              <a:lnSpc>
                <a:spcPct val="100000"/>
              </a:lnSpc>
            </a:pPr>
            <a:r>
              <a:rPr lang="ja-JP" altLang="en-US" sz="700" spc="50" dirty="0">
                <a:solidFill>
                  <a:srgbClr val="231F20"/>
                </a:solidFill>
                <a:latin typeface="+mj-ea"/>
                <a:ea typeface="+mj-ea"/>
                <a:cs typeface="Kozuka Gothic Pr6N R"/>
              </a:rPr>
              <a:t>扉裏 マグネット対応パネル</a:t>
            </a:r>
            <a:endParaRPr lang="ja-JP" altLang="en-US" sz="550" dirty="0">
              <a:latin typeface="MS PGothic" panose="020B0600070205080204" pitchFamily="34" charset="-128"/>
              <a:ea typeface="MS PGothic" panose="020B0600070205080204" pitchFamily="34" charset="-128"/>
              <a:cs typeface="Kozuka Gothic Pr6N R"/>
            </a:endParaRPr>
          </a:p>
        </p:txBody>
      </p:sp>
      <p:sp>
        <p:nvSpPr>
          <p:cNvPr id="88" name="object 175">
            <a:extLst>
              <a:ext uri="{FF2B5EF4-FFF2-40B4-BE49-F238E27FC236}">
                <a16:creationId xmlns:a16="http://schemas.microsoft.com/office/drawing/2014/main" id="{DCC05719-A93D-EB0B-48DF-BAA8067CF966}"/>
              </a:ext>
            </a:extLst>
          </p:cNvPr>
          <p:cNvSpPr txBox="1"/>
          <p:nvPr/>
        </p:nvSpPr>
        <p:spPr>
          <a:xfrm>
            <a:off x="5777342" y="5378257"/>
            <a:ext cx="981112" cy="159659"/>
          </a:xfrm>
          <a:prstGeom prst="rect">
            <a:avLst/>
          </a:prstGeom>
        </p:spPr>
        <p:txBody>
          <a:bodyPr vert="horz" wrap="square" lIns="0" tIns="51435" rIns="0" bIns="0" rtlCol="0">
            <a:spAutoFit/>
          </a:bodyPr>
          <a:lstStyle/>
          <a:p>
            <a:pPr algn="l">
              <a:lnSpc>
                <a:spcPct val="100000"/>
              </a:lnSpc>
            </a:pPr>
            <a:r>
              <a:rPr lang="ja-JP" altLang="en-US" sz="700" dirty="0">
                <a:solidFill>
                  <a:srgbClr val="231F20"/>
                </a:solidFill>
                <a:latin typeface="+mn-ea"/>
                <a:cs typeface="Kozuka Gothic Pr6N R"/>
              </a:rPr>
              <a:t>耐震ロック</a:t>
            </a:r>
            <a:endParaRPr lang="ja-JP" altLang="en-US" sz="700" dirty="0">
              <a:latin typeface="+mn-ea"/>
              <a:cs typeface="Kozuka Gothic Pr6N R"/>
            </a:endParaRPr>
          </a:p>
        </p:txBody>
      </p:sp>
      <p:sp>
        <p:nvSpPr>
          <p:cNvPr id="90" name="object 175">
            <a:extLst>
              <a:ext uri="{FF2B5EF4-FFF2-40B4-BE49-F238E27FC236}">
                <a16:creationId xmlns:a16="http://schemas.microsoft.com/office/drawing/2014/main" id="{17526D29-DB85-49B7-3BED-6544C65BD810}"/>
              </a:ext>
            </a:extLst>
          </p:cNvPr>
          <p:cNvSpPr txBox="1"/>
          <p:nvPr/>
        </p:nvSpPr>
        <p:spPr>
          <a:xfrm>
            <a:off x="8656320" y="5378257"/>
            <a:ext cx="942450" cy="159659"/>
          </a:xfrm>
          <a:prstGeom prst="rect">
            <a:avLst/>
          </a:prstGeom>
        </p:spPr>
        <p:txBody>
          <a:bodyPr vert="horz" wrap="square" lIns="0" tIns="51435" rIns="0" bIns="0" rtlCol="0">
            <a:spAutoFit/>
          </a:bodyPr>
          <a:lstStyle/>
          <a:p>
            <a:pPr>
              <a:defRPr/>
            </a:pPr>
            <a:r>
              <a:rPr lang="ja-JP" altLang="en-US" sz="700" dirty="0">
                <a:solidFill>
                  <a:srgbClr val="231F20"/>
                </a:solidFill>
                <a:latin typeface="Kozuka Gothic Pr6N R"/>
                <a:cs typeface="Kozuka Gothic Pr6N R"/>
              </a:rPr>
              <a:t>ハンギングバー</a:t>
            </a:r>
            <a:endParaRPr lang="en-US" altLang="ja-JP" sz="700" dirty="0">
              <a:solidFill>
                <a:srgbClr val="231F20"/>
              </a:solidFill>
              <a:latin typeface="Kozuka Gothic Pr6N R"/>
              <a:cs typeface="Kozuka Gothic Pr6N R"/>
            </a:endParaRPr>
          </a:p>
        </p:txBody>
      </p:sp>
      <p:sp>
        <p:nvSpPr>
          <p:cNvPr id="93" name="object 175">
            <a:extLst>
              <a:ext uri="{FF2B5EF4-FFF2-40B4-BE49-F238E27FC236}">
                <a16:creationId xmlns:a16="http://schemas.microsoft.com/office/drawing/2014/main" id="{1BF894D6-4E76-DAC6-C97E-A69AC0B8F207}"/>
              </a:ext>
            </a:extLst>
          </p:cNvPr>
          <p:cNvSpPr txBox="1"/>
          <p:nvPr/>
        </p:nvSpPr>
        <p:spPr>
          <a:xfrm>
            <a:off x="8667332" y="6041984"/>
            <a:ext cx="850048" cy="208390"/>
          </a:xfrm>
          <a:prstGeom prst="rect">
            <a:avLst/>
          </a:prstGeom>
        </p:spPr>
        <p:txBody>
          <a:bodyPr vert="horz" wrap="square" lIns="0" tIns="51435" rIns="0" bIns="0" rtlCol="0">
            <a:spAutoFit/>
          </a:bodyPr>
          <a:lstStyle/>
          <a:p>
            <a:pPr algn="ctr">
              <a:lnSpc>
                <a:spcPts val="520"/>
              </a:lnSpc>
            </a:pPr>
            <a:r>
              <a:rPr lang="ja-JP" altLang="en-US" sz="600" spc="-10" dirty="0">
                <a:solidFill>
                  <a:srgbClr val="231F20"/>
                </a:solidFill>
                <a:latin typeface="MS PGothic" panose="020B0600070205080204" pitchFamily="34" charset="-128"/>
                <a:ea typeface="MS PGothic" panose="020B0600070205080204" pitchFamily="34" charset="-128"/>
                <a:cs typeface="Kozuka Gothic Pr6N R"/>
              </a:rPr>
              <a:t>耐荷重 ： </a:t>
            </a:r>
            <a:r>
              <a:rPr lang="en-US" altLang="ja-JP" sz="600" spc="-10" dirty="0">
                <a:solidFill>
                  <a:srgbClr val="231F20"/>
                </a:solidFill>
                <a:latin typeface="MS PGothic" panose="020B0600070205080204" pitchFamily="34" charset="-128"/>
                <a:ea typeface="MS PGothic" panose="020B0600070205080204" pitchFamily="34" charset="-128"/>
                <a:cs typeface="Kozuka Gothic Pr6N R"/>
              </a:rPr>
              <a:t>10</a:t>
            </a:r>
            <a:r>
              <a:rPr lang="en" altLang="ja-JP" sz="600" spc="-10" dirty="0">
                <a:solidFill>
                  <a:srgbClr val="231F20"/>
                </a:solidFill>
                <a:latin typeface="MS PGothic" panose="020B0600070205080204" pitchFamily="34" charset="-128"/>
                <a:ea typeface="MS PGothic" panose="020B0600070205080204" pitchFamily="34" charset="-128"/>
                <a:cs typeface="Kozuka Gothic Pr6N R"/>
              </a:rPr>
              <a:t>kg</a:t>
            </a:r>
          </a:p>
          <a:p>
            <a:pPr algn="ctr">
              <a:lnSpc>
                <a:spcPct val="100000"/>
              </a:lnSpc>
            </a:pPr>
            <a:r>
              <a:rPr lang="ja-JP" altLang="en-US" sz="600" spc="0" dirty="0">
                <a:solidFill>
                  <a:srgbClr val="231F20"/>
                </a:solidFill>
                <a:latin typeface="MS PGothic" panose="020B0600070205080204" pitchFamily="34" charset="-128"/>
                <a:ea typeface="MS PGothic" panose="020B0600070205080204" pitchFamily="34" charset="-128"/>
                <a:cs typeface="Kozuka Gothic Pr6N R"/>
              </a:rPr>
              <a:t>（均等荷重）</a:t>
            </a:r>
            <a:endParaRPr lang="en-US" altLang="ja-JP" sz="600" spc="0" dirty="0">
              <a:solidFill>
                <a:srgbClr val="231F20"/>
              </a:solidFill>
              <a:latin typeface="MS PGothic" panose="020B0600070205080204" pitchFamily="34" charset="-128"/>
              <a:ea typeface="MS PGothic" panose="020B0600070205080204" pitchFamily="34" charset="-128"/>
              <a:cs typeface="Kozuka Gothic Pr6N R"/>
            </a:endParaRPr>
          </a:p>
        </p:txBody>
      </p:sp>
      <p:sp>
        <p:nvSpPr>
          <p:cNvPr id="99" name="bg object 24">
            <a:extLst>
              <a:ext uri="{FF2B5EF4-FFF2-40B4-BE49-F238E27FC236}">
                <a16:creationId xmlns:a16="http://schemas.microsoft.com/office/drawing/2014/main" id="{CFF8A928-9FB9-1617-BA94-7F685A8806A8}"/>
              </a:ext>
            </a:extLst>
          </p:cNvPr>
          <p:cNvSpPr/>
          <p:nvPr/>
        </p:nvSpPr>
        <p:spPr>
          <a:xfrm>
            <a:off x="4578675" y="2920785"/>
            <a:ext cx="5187117" cy="3741498"/>
          </a:xfrm>
          <a:custGeom>
            <a:avLst/>
            <a:gdLst/>
            <a:ahLst/>
            <a:cxnLst/>
            <a:rect l="l" t="t" r="r" b="b"/>
            <a:pathLst>
              <a:path w="5400675" h="3240404">
                <a:moveTo>
                  <a:pt x="0" y="0"/>
                </a:moveTo>
                <a:lnTo>
                  <a:pt x="5400547" y="0"/>
                </a:lnTo>
                <a:lnTo>
                  <a:pt x="5400547" y="3240265"/>
                </a:lnTo>
                <a:lnTo>
                  <a:pt x="0" y="3240265"/>
                </a:lnTo>
                <a:lnTo>
                  <a:pt x="0" y="0"/>
                </a:lnTo>
                <a:close/>
              </a:path>
            </a:pathLst>
          </a:custGeom>
          <a:ln w="12700">
            <a:solidFill>
              <a:srgbClr val="505051"/>
            </a:solidFill>
          </a:ln>
        </p:spPr>
        <p:txBody>
          <a:bodyPr wrap="square" lIns="0" tIns="0" rIns="0" bIns="0" rtlCol="0"/>
          <a:lstStyle/>
          <a:p>
            <a:endParaRPr/>
          </a:p>
        </p:txBody>
      </p:sp>
      <p:sp>
        <p:nvSpPr>
          <p:cNvPr id="112" name="object 2">
            <a:extLst>
              <a:ext uri="{FF2B5EF4-FFF2-40B4-BE49-F238E27FC236}">
                <a16:creationId xmlns:a16="http://schemas.microsoft.com/office/drawing/2014/main" id="{50C5EB11-2BE2-29AA-90C2-5AEE2BD114CB}"/>
              </a:ext>
            </a:extLst>
          </p:cNvPr>
          <p:cNvSpPr txBox="1"/>
          <p:nvPr/>
        </p:nvSpPr>
        <p:spPr>
          <a:xfrm>
            <a:off x="4576769" y="2911900"/>
            <a:ext cx="5199044" cy="125675"/>
          </a:xfrm>
          <a:prstGeom prst="rect">
            <a:avLst/>
          </a:prstGeom>
          <a:solidFill>
            <a:srgbClr val="505051"/>
          </a:solidFill>
        </p:spPr>
        <p:txBody>
          <a:bodyPr vert="horz" wrap="square" lIns="0" tIns="2540" rIns="0" bIns="0" rtlCol="0">
            <a:spAutoFit/>
          </a:bodyPr>
          <a:lstStyle/>
          <a:p>
            <a:pPr marL="93980">
              <a:lnSpc>
                <a:spcPct val="100000"/>
              </a:lnSpc>
              <a:spcBef>
                <a:spcPts val="100"/>
              </a:spcBef>
            </a:pPr>
            <a:r>
              <a:rPr lang="ja-JP" altLang="en-US" sz="800" b="1" spc="50">
                <a:solidFill>
                  <a:srgbClr val="FFFFFF"/>
                </a:solidFill>
                <a:latin typeface="MS PGothic" panose="020B0600070205080204" pitchFamily="34" charset="-128"/>
                <a:ea typeface="MS PGothic" panose="020B0600070205080204" pitchFamily="34" charset="-128"/>
                <a:cs typeface="Kozuka Gothic Pr6N"/>
              </a:rPr>
              <a:t>オプションパーツ</a:t>
            </a:r>
            <a:endParaRPr lang="ja-JP" altLang="en-US" sz="800" b="1" spc="50" dirty="0">
              <a:latin typeface="MS PGothic" panose="020B0600070205080204" pitchFamily="34" charset="-128"/>
              <a:ea typeface="MS PGothic" panose="020B0600070205080204" pitchFamily="34" charset="-128"/>
              <a:cs typeface="Kozuka Gothic Pr6N"/>
            </a:endParaRPr>
          </a:p>
        </p:txBody>
      </p:sp>
      <p:grpSp>
        <p:nvGrpSpPr>
          <p:cNvPr id="113" name="グループ化 112">
            <a:extLst>
              <a:ext uri="{FF2B5EF4-FFF2-40B4-BE49-F238E27FC236}">
                <a16:creationId xmlns:a16="http://schemas.microsoft.com/office/drawing/2014/main" id="{E02F65E9-2252-F0F7-9C1C-C3B80D70E38D}"/>
              </a:ext>
            </a:extLst>
          </p:cNvPr>
          <p:cNvGrpSpPr/>
          <p:nvPr/>
        </p:nvGrpSpPr>
        <p:grpSpPr>
          <a:xfrm>
            <a:off x="6697841" y="4984121"/>
            <a:ext cx="2811158" cy="159385"/>
            <a:chOff x="6735241" y="5050198"/>
            <a:chExt cx="2811158" cy="159385"/>
          </a:xfrm>
        </p:grpSpPr>
        <p:sp>
          <p:nvSpPr>
            <p:cNvPr id="114" name="object 53">
              <a:extLst>
                <a:ext uri="{FF2B5EF4-FFF2-40B4-BE49-F238E27FC236}">
                  <a16:creationId xmlns:a16="http://schemas.microsoft.com/office/drawing/2014/main" id="{18F79273-1AD2-9567-840A-63291B9BC112}"/>
                </a:ext>
              </a:extLst>
            </p:cNvPr>
            <p:cNvSpPr/>
            <p:nvPr/>
          </p:nvSpPr>
          <p:spPr>
            <a:xfrm>
              <a:off x="6735241" y="5050198"/>
              <a:ext cx="857885" cy="159385"/>
            </a:xfrm>
            <a:custGeom>
              <a:avLst/>
              <a:gdLst/>
              <a:ahLst/>
              <a:cxnLst/>
              <a:rect l="l" t="t" r="r" b="b"/>
              <a:pathLst>
                <a:path w="857884" h="159385">
                  <a:moveTo>
                    <a:pt x="857757" y="0"/>
                  </a:moveTo>
                  <a:lnTo>
                    <a:pt x="0" y="0"/>
                  </a:lnTo>
                  <a:lnTo>
                    <a:pt x="0" y="159016"/>
                  </a:lnTo>
                  <a:lnTo>
                    <a:pt x="857757" y="159016"/>
                  </a:lnTo>
                  <a:lnTo>
                    <a:pt x="857757" y="0"/>
                  </a:lnTo>
                  <a:close/>
                </a:path>
              </a:pathLst>
            </a:custGeom>
            <a:solidFill>
              <a:srgbClr val="BCBEC0"/>
            </a:solidFill>
          </p:spPr>
          <p:txBody>
            <a:bodyPr wrap="square" lIns="0" tIns="0" rIns="0" bIns="0" rtlCol="0"/>
            <a:lstStyle/>
            <a:p>
              <a:endParaRPr/>
            </a:p>
          </p:txBody>
        </p:sp>
        <p:sp>
          <p:nvSpPr>
            <p:cNvPr id="115" name="object 54">
              <a:extLst>
                <a:ext uri="{FF2B5EF4-FFF2-40B4-BE49-F238E27FC236}">
                  <a16:creationId xmlns:a16="http://schemas.microsoft.com/office/drawing/2014/main" id="{FE62DE91-86BA-DAD1-6985-A10DD6D8CE9C}"/>
                </a:ext>
              </a:extLst>
            </p:cNvPr>
            <p:cNvSpPr/>
            <p:nvPr/>
          </p:nvSpPr>
          <p:spPr>
            <a:xfrm>
              <a:off x="7708061" y="5050198"/>
              <a:ext cx="857885" cy="159385"/>
            </a:xfrm>
            <a:custGeom>
              <a:avLst/>
              <a:gdLst/>
              <a:ahLst/>
              <a:cxnLst/>
              <a:rect l="l" t="t" r="r" b="b"/>
              <a:pathLst>
                <a:path w="857884" h="159385">
                  <a:moveTo>
                    <a:pt x="857757" y="0"/>
                  </a:moveTo>
                  <a:lnTo>
                    <a:pt x="0" y="0"/>
                  </a:lnTo>
                  <a:lnTo>
                    <a:pt x="0" y="159016"/>
                  </a:lnTo>
                  <a:lnTo>
                    <a:pt x="857757" y="159016"/>
                  </a:lnTo>
                  <a:lnTo>
                    <a:pt x="857757" y="0"/>
                  </a:lnTo>
                  <a:close/>
                </a:path>
              </a:pathLst>
            </a:custGeom>
            <a:solidFill>
              <a:srgbClr val="BCBEC0"/>
            </a:solidFill>
          </p:spPr>
          <p:txBody>
            <a:bodyPr wrap="square" lIns="0" tIns="0" rIns="0" bIns="0" rtlCol="0"/>
            <a:lstStyle/>
            <a:p>
              <a:endParaRPr/>
            </a:p>
          </p:txBody>
        </p:sp>
        <p:sp>
          <p:nvSpPr>
            <p:cNvPr id="116" name="object 55">
              <a:extLst>
                <a:ext uri="{FF2B5EF4-FFF2-40B4-BE49-F238E27FC236}">
                  <a16:creationId xmlns:a16="http://schemas.microsoft.com/office/drawing/2014/main" id="{EBE4EB54-AC64-D16D-4A55-771DDCAC3112}"/>
                </a:ext>
              </a:extLst>
            </p:cNvPr>
            <p:cNvSpPr/>
            <p:nvPr/>
          </p:nvSpPr>
          <p:spPr>
            <a:xfrm>
              <a:off x="8688514" y="5050198"/>
              <a:ext cx="857885" cy="159385"/>
            </a:xfrm>
            <a:custGeom>
              <a:avLst/>
              <a:gdLst/>
              <a:ahLst/>
              <a:cxnLst/>
              <a:rect l="l" t="t" r="r" b="b"/>
              <a:pathLst>
                <a:path w="857884" h="159385">
                  <a:moveTo>
                    <a:pt x="857757" y="0"/>
                  </a:moveTo>
                  <a:lnTo>
                    <a:pt x="0" y="0"/>
                  </a:lnTo>
                  <a:lnTo>
                    <a:pt x="0" y="159016"/>
                  </a:lnTo>
                  <a:lnTo>
                    <a:pt x="857757" y="159016"/>
                  </a:lnTo>
                  <a:lnTo>
                    <a:pt x="857757" y="0"/>
                  </a:lnTo>
                  <a:close/>
                </a:path>
              </a:pathLst>
            </a:custGeom>
            <a:solidFill>
              <a:srgbClr val="BCBEC0"/>
            </a:solidFill>
          </p:spPr>
          <p:txBody>
            <a:bodyPr wrap="square" lIns="0" tIns="0" rIns="0" bIns="0" rtlCol="0"/>
            <a:lstStyle/>
            <a:p>
              <a:endParaRPr/>
            </a:p>
          </p:txBody>
        </p:sp>
        <p:sp>
          <p:nvSpPr>
            <p:cNvPr id="117" name="object 175">
              <a:extLst>
                <a:ext uri="{FF2B5EF4-FFF2-40B4-BE49-F238E27FC236}">
                  <a16:creationId xmlns:a16="http://schemas.microsoft.com/office/drawing/2014/main" id="{B5077776-9ACC-79D7-45F1-83439D2B529C}"/>
                </a:ext>
              </a:extLst>
            </p:cNvPr>
            <p:cNvSpPr txBox="1"/>
            <p:nvPr/>
          </p:nvSpPr>
          <p:spPr>
            <a:xfrm>
              <a:off x="6748887" y="5065313"/>
              <a:ext cx="837931" cy="103362"/>
            </a:xfrm>
            <a:prstGeom prst="rect">
              <a:avLst/>
            </a:prstGeom>
          </p:spPr>
          <p:txBody>
            <a:bodyPr vert="horz" wrap="square" lIns="0" tIns="51435" rIns="0" bIns="0" rtlCol="0" anchor="t">
              <a:spAutoFit/>
            </a:bodyPr>
            <a:lstStyle/>
            <a:p>
              <a:pPr marR="0" lvl="0" indent="0" algn="ctr" defTabSz="914400" eaLnBrk="1" fontAlgn="auto" latinLnBrk="0" hangingPunct="1">
                <a:lnSpc>
                  <a:spcPts val="420"/>
                </a:lnSpc>
                <a:spcBef>
                  <a:spcPts val="0"/>
                </a:spcBef>
                <a:buClrTx/>
                <a:buSzTx/>
                <a:buFontTx/>
                <a:buNone/>
                <a:tabLst/>
                <a:defRPr/>
              </a:pPr>
              <a:r>
                <a:rPr lang="ja-JP" altLang="en-US" sz="600" spc="-40">
                  <a:solidFill>
                    <a:schemeClr val="tx1"/>
                  </a:solidFill>
                  <a:latin typeface="MS PGothic" panose="020B0600070205080204" pitchFamily="34" charset="-128"/>
                  <a:ea typeface="MS PGothic" panose="020B0600070205080204" pitchFamily="34" charset="-128"/>
                </a:rPr>
                <a:t>耐荷重 ： </a:t>
              </a:r>
              <a:r>
                <a:rPr lang="en-US" altLang="ja-JP" sz="600" spc="-40" dirty="0">
                  <a:solidFill>
                    <a:schemeClr val="tx1"/>
                  </a:solidFill>
                  <a:latin typeface="MS PGothic" panose="020B0600070205080204" pitchFamily="34" charset="-128"/>
                  <a:ea typeface="MS PGothic" panose="020B0600070205080204" pitchFamily="34" charset="-128"/>
                </a:rPr>
                <a:t>1</a:t>
              </a:r>
              <a:r>
                <a:rPr lang="en" altLang="ja-JP" sz="600" spc="-40" dirty="0">
                  <a:solidFill>
                    <a:schemeClr val="tx1"/>
                  </a:solidFill>
                  <a:latin typeface="MS PGothic" panose="020B0600070205080204" pitchFamily="34" charset="-128"/>
                  <a:ea typeface="MS PGothic" panose="020B0600070205080204" pitchFamily="34" charset="-128"/>
                </a:rPr>
                <a:t>kg</a:t>
              </a:r>
              <a:r>
                <a:rPr lang="ja-JP" altLang="en" sz="600" spc="-40">
                  <a:solidFill>
                    <a:schemeClr val="tx1"/>
                  </a:solidFill>
                  <a:latin typeface="MS PGothic" panose="020B0600070205080204" pitchFamily="34" charset="-128"/>
                  <a:ea typeface="MS PGothic" panose="020B0600070205080204" pitchFamily="34" charset="-128"/>
                </a:rPr>
                <a:t>／</a:t>
              </a:r>
              <a:r>
                <a:rPr lang="en" altLang="ja-JP" sz="600" spc="-40" dirty="0">
                  <a:solidFill>
                    <a:schemeClr val="tx1"/>
                  </a:solidFill>
                  <a:latin typeface="MS PGothic" panose="020B0600070205080204" pitchFamily="34" charset="-128"/>
                  <a:ea typeface="MS PGothic" panose="020B0600070205080204" pitchFamily="34" charset="-128"/>
                </a:rPr>
                <a:t>1</a:t>
              </a:r>
              <a:r>
                <a:rPr lang="ja-JP" altLang="en-US" sz="600" spc="-40">
                  <a:solidFill>
                    <a:schemeClr val="tx1"/>
                  </a:solidFill>
                  <a:latin typeface="MS PGothic" panose="020B0600070205080204" pitchFamily="34" charset="-128"/>
                  <a:ea typeface="MS PGothic" panose="020B0600070205080204" pitchFamily="34" charset="-128"/>
                </a:rPr>
                <a:t>個あたり</a:t>
              </a:r>
            </a:p>
          </p:txBody>
        </p:sp>
        <p:sp>
          <p:nvSpPr>
            <p:cNvPr id="118" name="object 175">
              <a:extLst>
                <a:ext uri="{FF2B5EF4-FFF2-40B4-BE49-F238E27FC236}">
                  <a16:creationId xmlns:a16="http://schemas.microsoft.com/office/drawing/2014/main" id="{BDB0089F-F87A-5A85-5084-F8CABFB241EA}"/>
                </a:ext>
              </a:extLst>
            </p:cNvPr>
            <p:cNvSpPr txBox="1"/>
            <p:nvPr/>
          </p:nvSpPr>
          <p:spPr>
            <a:xfrm>
              <a:off x="7713315" y="5065313"/>
              <a:ext cx="837931" cy="103362"/>
            </a:xfrm>
            <a:prstGeom prst="rect">
              <a:avLst/>
            </a:prstGeom>
          </p:spPr>
          <p:txBody>
            <a:bodyPr vert="horz" wrap="square" lIns="0" tIns="51435" rIns="0" bIns="0" rtlCol="0" anchor="t">
              <a:spAutoFit/>
            </a:bodyPr>
            <a:lstStyle/>
            <a:p>
              <a:pPr marR="0" lvl="0" indent="0" algn="ctr" defTabSz="914400" eaLnBrk="1" fontAlgn="auto" latinLnBrk="0" hangingPunct="1">
                <a:lnSpc>
                  <a:spcPts val="420"/>
                </a:lnSpc>
                <a:spcBef>
                  <a:spcPts val="0"/>
                </a:spcBef>
                <a:buClrTx/>
                <a:buSzTx/>
                <a:buFontTx/>
                <a:buNone/>
                <a:tabLst/>
                <a:defRPr/>
              </a:pPr>
              <a:r>
                <a:rPr lang="ja-JP" altLang="en-US" sz="600" spc="-40" dirty="0">
                  <a:solidFill>
                    <a:schemeClr val="tx1"/>
                  </a:solidFill>
                  <a:latin typeface="MS PGothic" panose="020B0600070205080204" pitchFamily="34" charset="-128"/>
                  <a:ea typeface="MS PGothic" panose="020B0600070205080204" pitchFamily="34" charset="-128"/>
                </a:rPr>
                <a:t>耐荷重 ： </a:t>
              </a:r>
              <a:r>
                <a:rPr lang="en-US" altLang="ja-JP" sz="600" spc="-40" dirty="0">
                  <a:solidFill>
                    <a:schemeClr val="tx1"/>
                  </a:solidFill>
                  <a:latin typeface="MS PGothic" panose="020B0600070205080204" pitchFamily="34" charset="-128"/>
                  <a:ea typeface="MS PGothic" panose="020B0600070205080204" pitchFamily="34" charset="-128"/>
                </a:rPr>
                <a:t>1</a:t>
              </a:r>
              <a:r>
                <a:rPr lang="en" altLang="ja-JP" sz="600" spc="-40" dirty="0">
                  <a:solidFill>
                    <a:schemeClr val="tx1"/>
                  </a:solidFill>
                  <a:latin typeface="MS PGothic" panose="020B0600070205080204" pitchFamily="34" charset="-128"/>
                  <a:ea typeface="MS PGothic" panose="020B0600070205080204" pitchFamily="34" charset="-128"/>
                </a:rPr>
                <a:t>kg</a:t>
              </a:r>
              <a:r>
                <a:rPr lang="ja-JP" altLang="en" sz="600" spc="-40" dirty="0">
                  <a:solidFill>
                    <a:schemeClr val="tx1"/>
                  </a:solidFill>
                  <a:latin typeface="MS PGothic" panose="020B0600070205080204" pitchFamily="34" charset="-128"/>
                  <a:ea typeface="MS PGothic" panose="020B0600070205080204" pitchFamily="34" charset="-128"/>
                </a:rPr>
                <a:t>／</a:t>
              </a:r>
              <a:r>
                <a:rPr lang="en" altLang="ja-JP" sz="600" spc="-40" dirty="0">
                  <a:solidFill>
                    <a:schemeClr val="tx1"/>
                  </a:solidFill>
                  <a:latin typeface="MS PGothic" panose="020B0600070205080204" pitchFamily="34" charset="-128"/>
                  <a:ea typeface="MS PGothic" panose="020B0600070205080204" pitchFamily="34" charset="-128"/>
                </a:rPr>
                <a:t>1</a:t>
              </a:r>
              <a:r>
                <a:rPr lang="ja-JP" altLang="en-US" sz="600" spc="-40" dirty="0">
                  <a:solidFill>
                    <a:schemeClr val="tx1"/>
                  </a:solidFill>
                  <a:latin typeface="MS PGothic" panose="020B0600070205080204" pitchFamily="34" charset="-128"/>
                  <a:ea typeface="MS PGothic" panose="020B0600070205080204" pitchFamily="34" charset="-128"/>
                </a:rPr>
                <a:t>製品あたり</a:t>
              </a:r>
            </a:p>
          </p:txBody>
        </p:sp>
        <p:sp>
          <p:nvSpPr>
            <p:cNvPr id="119" name="object 175">
              <a:extLst>
                <a:ext uri="{FF2B5EF4-FFF2-40B4-BE49-F238E27FC236}">
                  <a16:creationId xmlns:a16="http://schemas.microsoft.com/office/drawing/2014/main" id="{C2F80468-D81D-38C9-7C53-EF6DFDFE1316}"/>
                </a:ext>
              </a:extLst>
            </p:cNvPr>
            <p:cNvSpPr txBox="1"/>
            <p:nvPr/>
          </p:nvSpPr>
          <p:spPr>
            <a:xfrm>
              <a:off x="8691988" y="5065313"/>
              <a:ext cx="837931" cy="103362"/>
            </a:xfrm>
            <a:prstGeom prst="rect">
              <a:avLst/>
            </a:prstGeom>
          </p:spPr>
          <p:txBody>
            <a:bodyPr vert="horz" wrap="square" lIns="0" tIns="51435" rIns="0" bIns="0" rtlCol="0" anchor="t">
              <a:spAutoFit/>
            </a:bodyPr>
            <a:lstStyle/>
            <a:p>
              <a:pPr marR="0" lvl="0" indent="0" algn="ctr" defTabSz="914400" eaLnBrk="1" fontAlgn="auto" latinLnBrk="0" hangingPunct="1">
                <a:lnSpc>
                  <a:spcPts val="420"/>
                </a:lnSpc>
                <a:spcBef>
                  <a:spcPts val="0"/>
                </a:spcBef>
                <a:buClrTx/>
                <a:buSzTx/>
                <a:buFontTx/>
                <a:buNone/>
                <a:tabLst/>
                <a:defRPr/>
              </a:pPr>
              <a:r>
                <a:rPr lang="ja-JP" altLang="en-US" sz="600" spc="-40" dirty="0">
                  <a:solidFill>
                    <a:schemeClr val="tx1"/>
                  </a:solidFill>
                  <a:latin typeface="MS PGothic" panose="020B0600070205080204" pitchFamily="34" charset="-128"/>
                  <a:ea typeface="MS PGothic" panose="020B0600070205080204" pitchFamily="34" charset="-128"/>
                </a:rPr>
                <a:t>耐荷重 ： </a:t>
              </a:r>
              <a:r>
                <a:rPr lang="en-US" altLang="ja-JP" sz="600" spc="-40" dirty="0">
                  <a:solidFill>
                    <a:schemeClr val="tx1"/>
                  </a:solidFill>
                  <a:latin typeface="MS PGothic" panose="020B0600070205080204" pitchFamily="34" charset="-128"/>
                  <a:ea typeface="MS PGothic" panose="020B0600070205080204" pitchFamily="34" charset="-128"/>
                </a:rPr>
                <a:t>1</a:t>
              </a:r>
              <a:r>
                <a:rPr lang="en" altLang="ja-JP" sz="600" spc="-40" dirty="0">
                  <a:solidFill>
                    <a:schemeClr val="tx1"/>
                  </a:solidFill>
                  <a:latin typeface="MS PGothic" panose="020B0600070205080204" pitchFamily="34" charset="-128"/>
                  <a:ea typeface="MS PGothic" panose="020B0600070205080204" pitchFamily="34" charset="-128"/>
                </a:rPr>
                <a:t>kg</a:t>
              </a:r>
              <a:r>
                <a:rPr lang="ja-JP" altLang="en" sz="600" spc="-40" dirty="0">
                  <a:solidFill>
                    <a:schemeClr val="tx1"/>
                  </a:solidFill>
                  <a:latin typeface="MS PGothic" panose="020B0600070205080204" pitchFamily="34" charset="-128"/>
                  <a:ea typeface="MS PGothic" panose="020B0600070205080204" pitchFamily="34" charset="-128"/>
                </a:rPr>
                <a:t>／</a:t>
              </a:r>
              <a:r>
                <a:rPr lang="en" altLang="ja-JP" sz="600" spc="-40" dirty="0">
                  <a:solidFill>
                    <a:schemeClr val="tx1"/>
                  </a:solidFill>
                  <a:latin typeface="MS PGothic" panose="020B0600070205080204" pitchFamily="34" charset="-128"/>
                  <a:ea typeface="MS PGothic" panose="020B0600070205080204" pitchFamily="34" charset="-128"/>
                </a:rPr>
                <a:t>1</a:t>
              </a:r>
              <a:r>
                <a:rPr lang="ja-JP" altLang="en-US" sz="600" spc="-40" dirty="0">
                  <a:solidFill>
                    <a:schemeClr val="tx1"/>
                  </a:solidFill>
                  <a:latin typeface="MS PGothic" panose="020B0600070205080204" pitchFamily="34" charset="-128"/>
                  <a:ea typeface="MS PGothic" panose="020B0600070205080204" pitchFamily="34" charset="-128"/>
                </a:rPr>
                <a:t>枚あたり</a:t>
              </a:r>
            </a:p>
          </p:txBody>
        </p:sp>
      </p:grpSp>
      <p:sp>
        <p:nvSpPr>
          <p:cNvPr id="120" name="テキスト ボックス 119">
            <a:extLst>
              <a:ext uri="{FF2B5EF4-FFF2-40B4-BE49-F238E27FC236}">
                <a16:creationId xmlns:a16="http://schemas.microsoft.com/office/drawing/2014/main" id="{A1E287F1-7C7F-532F-C248-09A420DB73D5}"/>
              </a:ext>
            </a:extLst>
          </p:cNvPr>
          <p:cNvSpPr txBox="1"/>
          <p:nvPr/>
        </p:nvSpPr>
        <p:spPr>
          <a:xfrm>
            <a:off x="4696591" y="5811554"/>
            <a:ext cx="421876" cy="169277"/>
          </a:xfrm>
          <a:prstGeom prst="rect">
            <a:avLst/>
          </a:prstGeom>
          <a:noFill/>
        </p:spPr>
        <p:txBody>
          <a:bodyPr wrap="square">
            <a:spAutoFit/>
          </a:bodyPr>
          <a:lstStyle/>
          <a:p>
            <a:r>
              <a:rPr lang="ja-JP" altLang="en-US" sz="500" spc="-25">
                <a:solidFill>
                  <a:schemeClr val="bg1"/>
                </a:solidFill>
                <a:latin typeface="MS PGothic" panose="020B0600070205080204" pitchFamily="34" charset="-128"/>
                <a:ea typeface="MS PGothic" panose="020B0600070205080204" pitchFamily="34" charset="-128"/>
                <a:cs typeface="Kozuka Gothic Pr6N R"/>
              </a:rPr>
              <a:t>振動時 </a:t>
            </a:r>
            <a:endParaRPr lang="ja-JP" altLang="en-US" sz="500">
              <a:solidFill>
                <a:schemeClr val="bg1"/>
              </a:solidFill>
            </a:endParaRPr>
          </a:p>
        </p:txBody>
      </p:sp>
      <p:sp>
        <p:nvSpPr>
          <p:cNvPr id="121" name="テキスト ボックス 120">
            <a:extLst>
              <a:ext uri="{FF2B5EF4-FFF2-40B4-BE49-F238E27FC236}">
                <a16:creationId xmlns:a16="http://schemas.microsoft.com/office/drawing/2014/main" id="{A498C057-EC1C-E1C8-5381-51BA796301FE}"/>
              </a:ext>
            </a:extLst>
          </p:cNvPr>
          <p:cNvSpPr txBox="1"/>
          <p:nvPr/>
        </p:nvSpPr>
        <p:spPr>
          <a:xfrm>
            <a:off x="4696591" y="6379879"/>
            <a:ext cx="421876" cy="169277"/>
          </a:xfrm>
          <a:prstGeom prst="rect">
            <a:avLst/>
          </a:prstGeom>
          <a:noFill/>
        </p:spPr>
        <p:txBody>
          <a:bodyPr wrap="square">
            <a:spAutoFit/>
          </a:bodyPr>
          <a:lstStyle/>
          <a:p>
            <a:r>
              <a:rPr lang="ja-JP" altLang="en-US" sz="500" spc="-25">
                <a:solidFill>
                  <a:schemeClr val="bg1"/>
                </a:solidFill>
                <a:latin typeface="MS PGothic" panose="020B0600070205080204" pitchFamily="34" charset="-128"/>
                <a:ea typeface="MS PGothic" panose="020B0600070205080204" pitchFamily="34" charset="-128"/>
                <a:cs typeface="Kozuka Gothic Pr6N R"/>
              </a:rPr>
              <a:t>通常時 </a:t>
            </a:r>
            <a:endParaRPr lang="ja-JP" altLang="en-US" sz="500">
              <a:solidFill>
                <a:schemeClr val="bg1"/>
              </a:solidFill>
            </a:endParaRPr>
          </a:p>
        </p:txBody>
      </p:sp>
      <p:sp>
        <p:nvSpPr>
          <p:cNvPr id="122" name="object 2">
            <a:extLst>
              <a:ext uri="{FF2B5EF4-FFF2-40B4-BE49-F238E27FC236}">
                <a16:creationId xmlns:a16="http://schemas.microsoft.com/office/drawing/2014/main" id="{E8884FAE-C987-AF36-9777-744258EBF3C6}"/>
              </a:ext>
            </a:extLst>
          </p:cNvPr>
          <p:cNvSpPr txBox="1"/>
          <p:nvPr/>
        </p:nvSpPr>
        <p:spPr>
          <a:xfrm>
            <a:off x="6705600" y="4499332"/>
            <a:ext cx="831959" cy="120546"/>
          </a:xfrm>
          <a:prstGeom prst="rect">
            <a:avLst/>
          </a:prstGeom>
        </p:spPr>
        <p:txBody>
          <a:bodyPr vert="horz" wrap="none" lIns="0" tIns="12700"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ct val="100000"/>
              </a:lnSpc>
              <a:spcBef>
                <a:spcPts val="100"/>
              </a:spcBef>
            </a:pPr>
            <a:r>
              <a:rPr lang="en-US" altLang="ja-JP" sz="700" dirty="0">
                <a:solidFill>
                  <a:srgbClr val="231F20"/>
                </a:solidFill>
                <a:latin typeface="MS PGothic Regular"/>
                <a:cs typeface="A-OTF Gothic BBB Pro"/>
              </a:rPr>
              <a:t>14,300</a:t>
            </a:r>
            <a:r>
              <a:rPr sz="400" spc="-350" dirty="0">
                <a:solidFill>
                  <a:srgbClr val="231F20"/>
                </a:solidFill>
                <a:latin typeface="MS PGothic Regular"/>
                <a:cs typeface="A-OTF Gothic BBB Pro"/>
              </a:rPr>
              <a:t> </a:t>
            </a:r>
            <a:r>
              <a:rPr sz="500" dirty="0" err="1">
                <a:solidFill>
                  <a:srgbClr val="231F20"/>
                </a:solidFill>
                <a:latin typeface="MS PGothic Regular"/>
                <a:cs typeface="A-OTF Gothic BBB Pro"/>
              </a:rPr>
              <a:t>円（税抜</a:t>
            </a:r>
            <a:r>
              <a:rPr lang="ja-JP" altLang="en-US" sz="500" dirty="0">
                <a:solidFill>
                  <a:srgbClr val="231F20"/>
                </a:solidFill>
                <a:latin typeface="MS PGothic Regular"/>
                <a:cs typeface="A-OTF Gothic BBB Pro"/>
              </a:rPr>
              <a:t> </a:t>
            </a:r>
            <a:r>
              <a:rPr lang="en-US" altLang="ja-JP" sz="500" dirty="0">
                <a:solidFill>
                  <a:srgbClr val="231F20"/>
                </a:solidFill>
                <a:latin typeface="MS PGothic Regular"/>
                <a:cs typeface="A-OTF Gothic BBB Pro"/>
              </a:rPr>
              <a:t>13,000</a:t>
            </a:r>
            <a:r>
              <a:rPr sz="500" spc="-50" dirty="0">
                <a:solidFill>
                  <a:srgbClr val="231F20"/>
                </a:solidFill>
                <a:latin typeface="MS PGothic Regular"/>
                <a:cs typeface="A-OTF Gothic BBB Pro"/>
              </a:rPr>
              <a:t> </a:t>
            </a:r>
            <a:r>
              <a:rPr sz="500" dirty="0">
                <a:solidFill>
                  <a:srgbClr val="231F20"/>
                </a:solidFill>
                <a:latin typeface="MS PGothic Regular"/>
                <a:cs typeface="A-OTF Gothic BBB Pro"/>
              </a:rPr>
              <a:t>円）</a:t>
            </a:r>
            <a:endParaRPr sz="500" dirty="0">
              <a:latin typeface="MS PGothic Regular"/>
              <a:cs typeface="A-OTF Gothic BBB Pro"/>
            </a:endParaRPr>
          </a:p>
        </p:txBody>
      </p:sp>
      <p:sp>
        <p:nvSpPr>
          <p:cNvPr id="123" name="object 2">
            <a:extLst>
              <a:ext uri="{FF2B5EF4-FFF2-40B4-BE49-F238E27FC236}">
                <a16:creationId xmlns:a16="http://schemas.microsoft.com/office/drawing/2014/main" id="{F17E9D22-084A-77FA-17CB-193FC89509FC}"/>
              </a:ext>
            </a:extLst>
          </p:cNvPr>
          <p:cNvSpPr txBox="1"/>
          <p:nvPr/>
        </p:nvSpPr>
        <p:spPr>
          <a:xfrm>
            <a:off x="7696200" y="4499332"/>
            <a:ext cx="755015" cy="120546"/>
          </a:xfrm>
          <a:prstGeom prst="rect">
            <a:avLst/>
          </a:prstGeom>
        </p:spPr>
        <p:txBody>
          <a:bodyPr vert="horz" wrap="none" lIns="0" tIns="12700"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ct val="100000"/>
              </a:lnSpc>
              <a:spcBef>
                <a:spcPts val="100"/>
              </a:spcBef>
            </a:pPr>
            <a:r>
              <a:rPr lang="en-US" altLang="ja-JP" sz="700" dirty="0">
                <a:solidFill>
                  <a:srgbClr val="231F20"/>
                </a:solidFill>
                <a:latin typeface="MS PGothic Regular"/>
                <a:cs typeface="A-OTF Gothic BBB Pro"/>
              </a:rPr>
              <a:t>8,800</a:t>
            </a:r>
            <a:r>
              <a:rPr sz="400" spc="-350" dirty="0">
                <a:solidFill>
                  <a:srgbClr val="231F20"/>
                </a:solidFill>
                <a:latin typeface="MS PGothic Regular"/>
                <a:cs typeface="A-OTF Gothic BBB Pro"/>
              </a:rPr>
              <a:t> </a:t>
            </a:r>
            <a:r>
              <a:rPr sz="500" dirty="0" err="1">
                <a:solidFill>
                  <a:srgbClr val="231F20"/>
                </a:solidFill>
                <a:latin typeface="MS PGothic Regular"/>
                <a:cs typeface="A-OTF Gothic BBB Pro"/>
              </a:rPr>
              <a:t>円（税抜</a:t>
            </a:r>
            <a:r>
              <a:rPr lang="ja-JP" altLang="en-US" sz="500" dirty="0">
                <a:solidFill>
                  <a:srgbClr val="231F20"/>
                </a:solidFill>
                <a:latin typeface="MS PGothic Regular"/>
                <a:cs typeface="A-OTF Gothic BBB Pro"/>
              </a:rPr>
              <a:t> </a:t>
            </a:r>
            <a:r>
              <a:rPr lang="en-US" altLang="ja-JP" sz="500" dirty="0">
                <a:solidFill>
                  <a:srgbClr val="231F20"/>
                </a:solidFill>
                <a:latin typeface="MS PGothic Regular"/>
                <a:cs typeface="A-OTF Gothic BBB Pro"/>
              </a:rPr>
              <a:t>8,000</a:t>
            </a:r>
            <a:r>
              <a:rPr sz="500" spc="-50" dirty="0">
                <a:solidFill>
                  <a:srgbClr val="231F20"/>
                </a:solidFill>
                <a:latin typeface="MS PGothic Regular"/>
                <a:cs typeface="A-OTF Gothic BBB Pro"/>
              </a:rPr>
              <a:t> </a:t>
            </a:r>
            <a:r>
              <a:rPr sz="500" dirty="0">
                <a:solidFill>
                  <a:srgbClr val="231F20"/>
                </a:solidFill>
                <a:latin typeface="MS PGothic Regular"/>
                <a:cs typeface="A-OTF Gothic BBB Pro"/>
              </a:rPr>
              <a:t>円）</a:t>
            </a:r>
            <a:endParaRPr sz="500" dirty="0">
              <a:latin typeface="MS PGothic Regular"/>
              <a:cs typeface="A-OTF Gothic BBB Pro"/>
            </a:endParaRPr>
          </a:p>
        </p:txBody>
      </p:sp>
      <p:sp>
        <p:nvSpPr>
          <p:cNvPr id="124" name="object 2">
            <a:extLst>
              <a:ext uri="{FF2B5EF4-FFF2-40B4-BE49-F238E27FC236}">
                <a16:creationId xmlns:a16="http://schemas.microsoft.com/office/drawing/2014/main" id="{3B97B2DA-102E-6427-DB7C-85288E83511A}"/>
              </a:ext>
            </a:extLst>
          </p:cNvPr>
          <p:cNvSpPr txBox="1"/>
          <p:nvPr/>
        </p:nvSpPr>
        <p:spPr>
          <a:xfrm>
            <a:off x="8656320" y="4499332"/>
            <a:ext cx="831959" cy="120546"/>
          </a:xfrm>
          <a:prstGeom prst="rect">
            <a:avLst/>
          </a:prstGeom>
        </p:spPr>
        <p:txBody>
          <a:bodyPr vert="horz" wrap="none" lIns="0" tIns="12700"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ct val="100000"/>
              </a:lnSpc>
              <a:spcBef>
                <a:spcPts val="100"/>
              </a:spcBef>
            </a:pPr>
            <a:r>
              <a:rPr lang="en-US" altLang="ja-JP" sz="700" dirty="0">
                <a:solidFill>
                  <a:srgbClr val="231F20"/>
                </a:solidFill>
                <a:latin typeface="MS PGothic Regular"/>
                <a:cs typeface="A-OTF Gothic BBB Pro"/>
              </a:rPr>
              <a:t>16,500</a:t>
            </a:r>
            <a:r>
              <a:rPr sz="400" spc="-350" dirty="0">
                <a:solidFill>
                  <a:srgbClr val="231F20"/>
                </a:solidFill>
                <a:latin typeface="MS PGothic Regular"/>
                <a:cs typeface="A-OTF Gothic BBB Pro"/>
              </a:rPr>
              <a:t> </a:t>
            </a:r>
            <a:r>
              <a:rPr sz="500" dirty="0" err="1">
                <a:solidFill>
                  <a:srgbClr val="231F20"/>
                </a:solidFill>
                <a:latin typeface="MS PGothic Regular"/>
                <a:cs typeface="A-OTF Gothic BBB Pro"/>
              </a:rPr>
              <a:t>円（税抜</a:t>
            </a:r>
            <a:r>
              <a:rPr lang="ja-JP" altLang="en-US" sz="500" dirty="0">
                <a:solidFill>
                  <a:srgbClr val="231F20"/>
                </a:solidFill>
                <a:latin typeface="MS PGothic Regular"/>
                <a:cs typeface="A-OTF Gothic BBB Pro"/>
              </a:rPr>
              <a:t> </a:t>
            </a:r>
            <a:r>
              <a:rPr lang="en-US" altLang="ja-JP" sz="500" dirty="0">
                <a:solidFill>
                  <a:srgbClr val="231F20"/>
                </a:solidFill>
                <a:latin typeface="MS PGothic Regular"/>
                <a:cs typeface="A-OTF Gothic BBB Pro"/>
              </a:rPr>
              <a:t>15,000</a:t>
            </a:r>
            <a:r>
              <a:rPr sz="500" spc="-50" dirty="0">
                <a:solidFill>
                  <a:srgbClr val="231F20"/>
                </a:solidFill>
                <a:latin typeface="MS PGothic Regular"/>
                <a:cs typeface="A-OTF Gothic BBB Pro"/>
              </a:rPr>
              <a:t> </a:t>
            </a:r>
            <a:r>
              <a:rPr sz="500" dirty="0">
                <a:solidFill>
                  <a:srgbClr val="231F20"/>
                </a:solidFill>
                <a:latin typeface="MS PGothic Regular"/>
                <a:cs typeface="A-OTF Gothic BBB Pro"/>
              </a:rPr>
              <a:t>円）</a:t>
            </a:r>
            <a:endParaRPr sz="500" dirty="0">
              <a:latin typeface="MS PGothic Regular"/>
              <a:cs typeface="A-OTF Gothic BBB Pro"/>
            </a:endParaRPr>
          </a:p>
        </p:txBody>
      </p:sp>
      <p:sp>
        <p:nvSpPr>
          <p:cNvPr id="126" name="object 175">
            <a:extLst>
              <a:ext uri="{FF2B5EF4-FFF2-40B4-BE49-F238E27FC236}">
                <a16:creationId xmlns:a16="http://schemas.microsoft.com/office/drawing/2014/main" id="{6EBBCDD2-92CE-129A-07A2-31823BECF770}"/>
              </a:ext>
            </a:extLst>
          </p:cNvPr>
          <p:cNvSpPr txBox="1"/>
          <p:nvPr/>
        </p:nvSpPr>
        <p:spPr>
          <a:xfrm>
            <a:off x="4730862" y="4635499"/>
            <a:ext cx="838216" cy="246862"/>
          </a:xfrm>
          <a:prstGeom prst="rect">
            <a:avLst/>
          </a:prstGeom>
        </p:spPr>
        <p:txBody>
          <a:bodyPr vert="horz" wrap="square" lIns="0" tIns="51435" rIns="0" bIns="0" rtlCol="0">
            <a:spAutoFit/>
          </a:bodyPr>
          <a:lstStyle/>
          <a:p>
            <a:pPr>
              <a:lnSpc>
                <a:spcPct val="100000"/>
              </a:lnSpc>
              <a:spcBef>
                <a:spcPts val="325"/>
              </a:spcBef>
            </a:pPr>
            <a:r>
              <a:rPr lang="ja-JP" altLang="en-US" sz="550" spc="40" dirty="0">
                <a:solidFill>
                  <a:srgbClr val="231F20"/>
                </a:solidFill>
                <a:latin typeface="+mn-ea"/>
                <a:ea typeface="+mn-ea"/>
                <a:cs typeface="Kozuka Gothic Pr6N R"/>
              </a:rPr>
              <a:t>扉裏をスリッパ収納として</a:t>
            </a:r>
            <a:endParaRPr lang="ja-JP" altLang="en-US" sz="550" dirty="0">
              <a:latin typeface="+mn-ea"/>
              <a:ea typeface="+mn-ea"/>
              <a:cs typeface="Kozuka Gothic Pr6N R"/>
            </a:endParaRPr>
          </a:p>
          <a:p>
            <a:pPr>
              <a:lnSpc>
                <a:spcPct val="100000"/>
              </a:lnSpc>
              <a:spcBef>
                <a:spcPts val="180"/>
              </a:spcBef>
            </a:pPr>
            <a:r>
              <a:rPr lang="ja-JP" altLang="en-US" sz="550" spc="40" dirty="0">
                <a:solidFill>
                  <a:srgbClr val="231F20"/>
                </a:solidFill>
                <a:latin typeface="+mn-ea"/>
                <a:ea typeface="+mn-ea"/>
                <a:cs typeface="Kozuka Gothic Pr6N R"/>
              </a:rPr>
              <a:t>活用できます。</a:t>
            </a:r>
            <a:r>
              <a:rPr lang="ja-JP" altLang="en-US" sz="550" spc="500" dirty="0">
                <a:solidFill>
                  <a:srgbClr val="231F20"/>
                </a:solidFill>
                <a:latin typeface="+mn-ea"/>
                <a:ea typeface="+mn-ea"/>
                <a:cs typeface="Kozuka Gothic Pr6N R"/>
              </a:rPr>
              <a:t> </a:t>
            </a:r>
            <a:endParaRPr lang="ja-JP" altLang="en-US" sz="550" dirty="0">
              <a:latin typeface="+mn-ea"/>
              <a:ea typeface="+mn-ea"/>
              <a:cs typeface="Kozuka Gothic Pr6N R"/>
            </a:endParaRPr>
          </a:p>
        </p:txBody>
      </p:sp>
      <p:sp>
        <p:nvSpPr>
          <p:cNvPr id="127" name="object 175">
            <a:extLst>
              <a:ext uri="{FF2B5EF4-FFF2-40B4-BE49-F238E27FC236}">
                <a16:creationId xmlns:a16="http://schemas.microsoft.com/office/drawing/2014/main" id="{B22D836E-E78A-7BD7-2987-60001E3FFA09}"/>
              </a:ext>
            </a:extLst>
          </p:cNvPr>
          <p:cNvSpPr txBox="1"/>
          <p:nvPr/>
        </p:nvSpPr>
        <p:spPr>
          <a:xfrm>
            <a:off x="5739066" y="4635499"/>
            <a:ext cx="890334" cy="305853"/>
          </a:xfrm>
          <a:prstGeom prst="rect">
            <a:avLst/>
          </a:prstGeom>
        </p:spPr>
        <p:txBody>
          <a:bodyPr vert="horz" wrap="square" lIns="0" tIns="51435" rIns="0" bIns="0" rtlCol="0">
            <a:spAutoFit/>
          </a:bodyPr>
          <a:lstStyle/>
          <a:p>
            <a:pPr>
              <a:lnSpc>
                <a:spcPct val="100000"/>
              </a:lnSpc>
              <a:spcBef>
                <a:spcPts val="325"/>
              </a:spcBef>
            </a:pPr>
            <a:r>
              <a:rPr lang="ja-JP" altLang="en-US" sz="550" kern="500" dirty="0">
                <a:solidFill>
                  <a:srgbClr val="231F20"/>
                </a:solidFill>
                <a:latin typeface="+mn-ea"/>
                <a:ea typeface="+mn-ea"/>
                <a:cs typeface="Kozuka Gothic Pr6N R"/>
              </a:rPr>
              <a:t>扉裏に長傘や折りたたみ傘などを収納できる部材をご用意しました</a:t>
            </a:r>
            <a:r>
              <a:rPr lang="ja-JP" altLang="en-US" sz="550" kern="500" spc="10" dirty="0">
                <a:solidFill>
                  <a:srgbClr val="231F20"/>
                </a:solidFill>
                <a:latin typeface="+mn-ea"/>
                <a:ea typeface="+mn-ea"/>
                <a:cs typeface="Kozuka Gothic Pr6N R"/>
              </a:rPr>
              <a:t>。</a:t>
            </a:r>
            <a:endParaRPr lang="ja-JP" altLang="en-US" sz="550" dirty="0">
              <a:latin typeface="+mn-ea"/>
              <a:ea typeface="+mn-ea"/>
              <a:cs typeface="Kozuka Gothic Pr6N R"/>
            </a:endParaRPr>
          </a:p>
        </p:txBody>
      </p:sp>
      <p:sp>
        <p:nvSpPr>
          <p:cNvPr id="128" name="object 175">
            <a:extLst>
              <a:ext uri="{FF2B5EF4-FFF2-40B4-BE49-F238E27FC236}">
                <a16:creationId xmlns:a16="http://schemas.microsoft.com/office/drawing/2014/main" id="{174B934F-25F9-BA6D-8DEB-7692E34B08A5}"/>
              </a:ext>
            </a:extLst>
          </p:cNvPr>
          <p:cNvSpPr txBox="1"/>
          <p:nvPr/>
        </p:nvSpPr>
        <p:spPr>
          <a:xfrm>
            <a:off x="6705600" y="4635499"/>
            <a:ext cx="858534" cy="305853"/>
          </a:xfrm>
          <a:prstGeom prst="rect">
            <a:avLst/>
          </a:prstGeom>
        </p:spPr>
        <p:txBody>
          <a:bodyPr vert="horz" wrap="square" lIns="0" tIns="51435" rIns="0" bIns="0" rtlCol="0">
            <a:spAutoFit/>
          </a:bodyPr>
          <a:lstStyle/>
          <a:p>
            <a:pPr>
              <a:spcBef>
                <a:spcPts val="325"/>
              </a:spcBef>
            </a:pPr>
            <a:r>
              <a:rPr lang="ja-JP" altLang="en-US" sz="550" dirty="0">
                <a:solidFill>
                  <a:srgbClr val="231F20"/>
                </a:solidFill>
                <a:latin typeface="MS PGothic" panose="020B0600070205080204" pitchFamily="34" charset="-128"/>
                <a:ea typeface="MS PGothic" panose="020B0600070205080204" pitchFamily="34" charset="-128"/>
                <a:cs typeface="Kozuka Gothic Pr6N R"/>
              </a:rPr>
              <a:t>クリームやブラシ、消臭スプレーなどのシューケア用品をまとめて収納できます</a:t>
            </a:r>
            <a:r>
              <a:rPr lang="ja-JP" altLang="en-US" sz="550" kern="500" spc="10" dirty="0">
                <a:solidFill>
                  <a:srgbClr val="231F20"/>
                </a:solidFill>
                <a:latin typeface="MS PGothic" panose="020B0600070205080204" pitchFamily="34" charset="-128"/>
                <a:ea typeface="MS PGothic" panose="020B0600070205080204" pitchFamily="34" charset="-128"/>
                <a:cs typeface="Kozuka Gothic Pr6N R"/>
              </a:rPr>
              <a:t>。</a:t>
            </a:r>
            <a:endParaRPr lang="ja-JP" altLang="en-US" sz="550" dirty="0">
              <a:latin typeface="MS PGothic" panose="020B0600070205080204" pitchFamily="34" charset="-128"/>
              <a:ea typeface="MS PGothic" panose="020B0600070205080204" pitchFamily="34" charset="-128"/>
              <a:cs typeface="Kozuka Gothic Pr6N R"/>
            </a:endParaRPr>
          </a:p>
        </p:txBody>
      </p:sp>
      <p:sp>
        <p:nvSpPr>
          <p:cNvPr id="129" name="object 175">
            <a:extLst>
              <a:ext uri="{FF2B5EF4-FFF2-40B4-BE49-F238E27FC236}">
                <a16:creationId xmlns:a16="http://schemas.microsoft.com/office/drawing/2014/main" id="{18310899-DF9F-7142-3E47-88D5E70E9E48}"/>
              </a:ext>
            </a:extLst>
          </p:cNvPr>
          <p:cNvSpPr txBox="1"/>
          <p:nvPr/>
        </p:nvSpPr>
        <p:spPr>
          <a:xfrm>
            <a:off x="7696200" y="4635499"/>
            <a:ext cx="942450" cy="221214"/>
          </a:xfrm>
          <a:prstGeom prst="rect">
            <a:avLst/>
          </a:prstGeom>
        </p:spPr>
        <p:txBody>
          <a:bodyPr vert="horz" wrap="square" lIns="0" tIns="51435" rIns="0" bIns="0" rtlCol="0">
            <a:spAutoFit/>
          </a:bodyPr>
          <a:lstStyle/>
          <a:p>
            <a:pPr>
              <a:lnSpc>
                <a:spcPct val="100000"/>
              </a:lnSpc>
              <a:spcBef>
                <a:spcPts val="325"/>
              </a:spcBef>
            </a:pPr>
            <a:r>
              <a:rPr lang="ja-JP" altLang="en-US" sz="550" spc="40" dirty="0">
                <a:solidFill>
                  <a:srgbClr val="231F20"/>
                </a:solidFill>
                <a:latin typeface="+mn-ea"/>
                <a:ea typeface="+mn-ea"/>
                <a:cs typeface="Kozuka Gothic Pr6N R"/>
              </a:rPr>
              <a:t>掃除道具や名札などの置き場を作ることができます。</a:t>
            </a:r>
            <a:endParaRPr lang="en-US" altLang="ja-JP" sz="500" spc="-10" dirty="0">
              <a:solidFill>
                <a:srgbClr val="231F20"/>
              </a:solidFill>
              <a:latin typeface="+mn-ea"/>
              <a:ea typeface="+mn-ea"/>
              <a:cs typeface="Kozuka Gothic Pr6N R"/>
            </a:endParaRPr>
          </a:p>
        </p:txBody>
      </p:sp>
      <p:sp>
        <p:nvSpPr>
          <p:cNvPr id="130" name="object 175">
            <a:extLst>
              <a:ext uri="{FF2B5EF4-FFF2-40B4-BE49-F238E27FC236}">
                <a16:creationId xmlns:a16="http://schemas.microsoft.com/office/drawing/2014/main" id="{F723438D-392E-6A2B-C4E5-CCED4654E53E}"/>
              </a:ext>
            </a:extLst>
          </p:cNvPr>
          <p:cNvSpPr txBox="1"/>
          <p:nvPr/>
        </p:nvSpPr>
        <p:spPr>
          <a:xfrm>
            <a:off x="8656320" y="4635499"/>
            <a:ext cx="942450" cy="305853"/>
          </a:xfrm>
          <a:prstGeom prst="rect">
            <a:avLst/>
          </a:prstGeom>
        </p:spPr>
        <p:txBody>
          <a:bodyPr vert="horz" wrap="square" lIns="0" tIns="51435" rIns="0" bIns="0" rtlCol="0">
            <a:spAutoFit/>
          </a:bodyPr>
          <a:lstStyle/>
          <a:p>
            <a:pPr>
              <a:lnSpc>
                <a:spcPct val="100000"/>
              </a:lnSpc>
              <a:spcBef>
                <a:spcPts val="325"/>
              </a:spcBef>
            </a:pPr>
            <a:r>
              <a:rPr lang="ja-JP" altLang="en-US" sz="550" spc="40" dirty="0">
                <a:solidFill>
                  <a:srgbClr val="231F20"/>
                </a:solidFill>
                <a:latin typeface="MS PGothic" panose="020B0600070205080204" pitchFamily="34" charset="-128"/>
                <a:ea typeface="MS PGothic" panose="020B0600070205080204" pitchFamily="34" charset="-128"/>
                <a:cs typeface="Kozuka Gothic Pr6N R"/>
              </a:rPr>
              <a:t>マグネットフックなどを吸着させて、除菌パックや携帯用品類の収納スペースに。</a:t>
            </a:r>
            <a:endParaRPr lang="ja-JP" altLang="en-US" sz="550" dirty="0">
              <a:latin typeface="MS PGothic" panose="020B0600070205080204" pitchFamily="34" charset="-128"/>
              <a:ea typeface="MS PGothic" panose="020B0600070205080204" pitchFamily="34" charset="-128"/>
              <a:cs typeface="Kozuka Gothic Pr6N R"/>
            </a:endParaRPr>
          </a:p>
        </p:txBody>
      </p:sp>
      <p:sp>
        <p:nvSpPr>
          <p:cNvPr id="131" name="object 2">
            <a:extLst>
              <a:ext uri="{FF2B5EF4-FFF2-40B4-BE49-F238E27FC236}">
                <a16:creationId xmlns:a16="http://schemas.microsoft.com/office/drawing/2014/main" id="{4F1B3F6C-BDCE-0FD1-4611-9994BD6FCEC4}"/>
              </a:ext>
            </a:extLst>
          </p:cNvPr>
          <p:cNvSpPr txBox="1"/>
          <p:nvPr/>
        </p:nvSpPr>
        <p:spPr>
          <a:xfrm>
            <a:off x="4744058" y="4499332"/>
            <a:ext cx="766235" cy="120546"/>
          </a:xfrm>
          <a:prstGeom prst="rect">
            <a:avLst/>
          </a:prstGeom>
        </p:spPr>
        <p:txBody>
          <a:bodyPr vert="horz" wrap="none" lIns="0" tIns="12700"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ct val="100000"/>
              </a:lnSpc>
              <a:spcBef>
                <a:spcPts val="100"/>
              </a:spcBef>
            </a:pPr>
            <a:r>
              <a:rPr lang="en-US" altLang="ja-JP" sz="700" dirty="0">
                <a:solidFill>
                  <a:srgbClr val="231F20"/>
                </a:solidFill>
                <a:latin typeface="MS PGothic Regular"/>
                <a:cs typeface="A-OTF Gothic BBB Pro"/>
              </a:rPr>
              <a:t>7,150</a:t>
            </a:r>
            <a:r>
              <a:rPr sz="400" spc="-350" dirty="0">
                <a:solidFill>
                  <a:srgbClr val="231F20"/>
                </a:solidFill>
                <a:latin typeface="MS PGothic Regular"/>
                <a:cs typeface="A-OTF Gothic BBB Pro"/>
              </a:rPr>
              <a:t> </a:t>
            </a:r>
            <a:r>
              <a:rPr sz="500" dirty="0" err="1">
                <a:solidFill>
                  <a:srgbClr val="231F20"/>
                </a:solidFill>
                <a:latin typeface="MS PGothic Regular"/>
                <a:cs typeface="A-OTF Gothic BBB Pro"/>
              </a:rPr>
              <a:t>円（税抜</a:t>
            </a:r>
            <a:r>
              <a:rPr lang="ja-JP" altLang="en-US" sz="500" dirty="0">
                <a:solidFill>
                  <a:srgbClr val="231F20"/>
                </a:solidFill>
                <a:latin typeface="MS PGothic Regular"/>
                <a:cs typeface="A-OTF Gothic BBB Pro"/>
              </a:rPr>
              <a:t> </a:t>
            </a:r>
            <a:r>
              <a:rPr lang="en-US" altLang="ja-JP" sz="500" dirty="0">
                <a:solidFill>
                  <a:srgbClr val="231F20"/>
                </a:solidFill>
                <a:latin typeface="MS PGothic Regular"/>
                <a:cs typeface="A-OTF Gothic BBB Pro"/>
              </a:rPr>
              <a:t>6,500</a:t>
            </a:r>
            <a:r>
              <a:rPr sz="500" spc="-50" dirty="0">
                <a:solidFill>
                  <a:srgbClr val="231F20"/>
                </a:solidFill>
                <a:latin typeface="MS PGothic Regular"/>
                <a:cs typeface="A-OTF Gothic BBB Pro"/>
              </a:rPr>
              <a:t> </a:t>
            </a:r>
            <a:r>
              <a:rPr sz="500" dirty="0">
                <a:solidFill>
                  <a:srgbClr val="231F20"/>
                </a:solidFill>
                <a:latin typeface="MS PGothic Regular"/>
                <a:cs typeface="A-OTF Gothic BBB Pro"/>
              </a:rPr>
              <a:t>円）</a:t>
            </a:r>
            <a:endParaRPr sz="500" dirty="0">
              <a:latin typeface="MS PGothic Regular"/>
              <a:cs typeface="A-OTF Gothic BBB Pro"/>
            </a:endParaRPr>
          </a:p>
        </p:txBody>
      </p:sp>
      <p:sp>
        <p:nvSpPr>
          <p:cNvPr id="132" name="object 2">
            <a:extLst>
              <a:ext uri="{FF2B5EF4-FFF2-40B4-BE49-F238E27FC236}">
                <a16:creationId xmlns:a16="http://schemas.microsoft.com/office/drawing/2014/main" id="{CA05A847-F7C5-1A0F-4E7E-93148D12CC53}"/>
              </a:ext>
            </a:extLst>
          </p:cNvPr>
          <p:cNvSpPr txBox="1"/>
          <p:nvPr/>
        </p:nvSpPr>
        <p:spPr>
          <a:xfrm>
            <a:off x="5739066" y="4499332"/>
            <a:ext cx="755015" cy="120546"/>
          </a:xfrm>
          <a:prstGeom prst="rect">
            <a:avLst/>
          </a:prstGeom>
        </p:spPr>
        <p:txBody>
          <a:bodyPr vert="horz" wrap="none" lIns="0" tIns="12700"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ct val="100000"/>
              </a:lnSpc>
              <a:spcBef>
                <a:spcPts val="100"/>
              </a:spcBef>
            </a:pPr>
            <a:r>
              <a:rPr lang="en-US" altLang="ja-JP" sz="700" dirty="0">
                <a:solidFill>
                  <a:srgbClr val="231F20"/>
                </a:solidFill>
                <a:latin typeface="MS PGothic Regular"/>
                <a:cs typeface="A-OTF Gothic BBB Pro"/>
              </a:rPr>
              <a:t>9,680</a:t>
            </a:r>
            <a:r>
              <a:rPr sz="400" spc="-350" dirty="0">
                <a:solidFill>
                  <a:srgbClr val="231F20"/>
                </a:solidFill>
                <a:latin typeface="MS PGothic Regular"/>
                <a:cs typeface="A-OTF Gothic BBB Pro"/>
              </a:rPr>
              <a:t> </a:t>
            </a:r>
            <a:r>
              <a:rPr sz="500" dirty="0" err="1">
                <a:solidFill>
                  <a:srgbClr val="231F20"/>
                </a:solidFill>
                <a:latin typeface="MS PGothic Regular"/>
                <a:cs typeface="A-OTF Gothic BBB Pro"/>
              </a:rPr>
              <a:t>円（税抜</a:t>
            </a:r>
            <a:r>
              <a:rPr lang="ja-JP" altLang="en-US" sz="500" dirty="0">
                <a:solidFill>
                  <a:srgbClr val="231F20"/>
                </a:solidFill>
                <a:latin typeface="MS PGothic Regular"/>
                <a:cs typeface="A-OTF Gothic BBB Pro"/>
              </a:rPr>
              <a:t> </a:t>
            </a:r>
            <a:r>
              <a:rPr lang="en-US" altLang="ja-JP" sz="500" dirty="0">
                <a:solidFill>
                  <a:srgbClr val="231F20"/>
                </a:solidFill>
                <a:latin typeface="MS PGothic Regular"/>
                <a:cs typeface="A-OTF Gothic BBB Pro"/>
              </a:rPr>
              <a:t>8,800</a:t>
            </a:r>
            <a:r>
              <a:rPr sz="500" spc="-50" dirty="0">
                <a:solidFill>
                  <a:srgbClr val="231F20"/>
                </a:solidFill>
                <a:latin typeface="MS PGothic Regular"/>
                <a:cs typeface="A-OTF Gothic BBB Pro"/>
              </a:rPr>
              <a:t> </a:t>
            </a:r>
            <a:r>
              <a:rPr sz="500" dirty="0">
                <a:solidFill>
                  <a:srgbClr val="231F20"/>
                </a:solidFill>
                <a:latin typeface="MS PGothic Regular"/>
                <a:cs typeface="A-OTF Gothic BBB Pro"/>
              </a:rPr>
              <a:t>円）</a:t>
            </a:r>
            <a:endParaRPr sz="500" dirty="0">
              <a:latin typeface="MS PGothic Regular"/>
              <a:cs typeface="A-OTF Gothic BBB Pro"/>
            </a:endParaRPr>
          </a:p>
        </p:txBody>
      </p:sp>
      <p:sp>
        <p:nvSpPr>
          <p:cNvPr id="133" name="object 175">
            <a:extLst>
              <a:ext uri="{FF2B5EF4-FFF2-40B4-BE49-F238E27FC236}">
                <a16:creationId xmlns:a16="http://schemas.microsoft.com/office/drawing/2014/main" id="{6B686BFD-99E9-2201-C9A2-1B857C2B2203}"/>
              </a:ext>
            </a:extLst>
          </p:cNvPr>
          <p:cNvSpPr txBox="1"/>
          <p:nvPr/>
        </p:nvSpPr>
        <p:spPr>
          <a:xfrm>
            <a:off x="5777342" y="5682013"/>
            <a:ext cx="981112" cy="718787"/>
          </a:xfrm>
          <a:prstGeom prst="rect">
            <a:avLst/>
          </a:prstGeom>
        </p:spPr>
        <p:txBody>
          <a:bodyPr vert="horz" wrap="square" lIns="0" tIns="51435" rIns="0" bIns="0" rtlCol="0">
            <a:spAutoFit/>
          </a:bodyPr>
          <a:lstStyle/>
          <a:p>
            <a:pPr>
              <a:lnSpc>
                <a:spcPct val="100000"/>
              </a:lnSpc>
              <a:spcBef>
                <a:spcPts val="335"/>
              </a:spcBef>
            </a:pPr>
            <a:r>
              <a:rPr lang="ja-JP" altLang="en-US" sz="500" spc="-25" dirty="0">
                <a:solidFill>
                  <a:srgbClr val="231F20"/>
                </a:solidFill>
                <a:latin typeface="MS PGothic" panose="020B0600070205080204" pitchFamily="34" charset="-128"/>
                <a:ea typeface="MS PGothic" panose="020B0600070205080204" pitchFamily="34" charset="-128"/>
                <a:cs typeface="Kozuka Gothic Pr6N R"/>
              </a:rPr>
              <a:t>振動時 ：</a:t>
            </a:r>
            <a:r>
              <a:rPr lang="ja-JP" altLang="en-US" sz="500" spc="500" dirty="0">
                <a:solidFill>
                  <a:srgbClr val="231F20"/>
                </a:solidFill>
                <a:latin typeface="MS PGothic" panose="020B0600070205080204" pitchFamily="34" charset="-128"/>
                <a:ea typeface="MS PGothic" panose="020B0600070205080204" pitchFamily="34" charset="-128"/>
                <a:cs typeface="Kozuka Gothic Pr6N R"/>
              </a:rPr>
              <a:t> </a:t>
            </a:r>
            <a:endParaRPr lang="ja-JP" altLang="en-US" sz="500" dirty="0">
              <a:latin typeface="MS PGothic" panose="020B0600070205080204" pitchFamily="34" charset="-128"/>
              <a:ea typeface="MS PGothic" panose="020B0600070205080204" pitchFamily="34" charset="-128"/>
              <a:cs typeface="Kozuka Gothic Pr6N R"/>
            </a:endParaRPr>
          </a:p>
          <a:p>
            <a:pPr>
              <a:lnSpc>
                <a:spcPct val="100000"/>
              </a:lnSpc>
              <a:spcBef>
                <a:spcPts val="100"/>
              </a:spcBef>
            </a:pPr>
            <a:r>
              <a:rPr lang="ja-JP" altLang="en-US" sz="500" spc="35" dirty="0">
                <a:solidFill>
                  <a:srgbClr val="231F20"/>
                </a:solidFill>
                <a:latin typeface="MS PGothic" panose="020B0600070205080204" pitchFamily="34" charset="-128"/>
                <a:ea typeface="MS PGothic" panose="020B0600070205080204" pitchFamily="34" charset="-128"/>
                <a:cs typeface="Kozuka Gothic Pr6N R"/>
              </a:rPr>
              <a:t>地震で揺れるとフックが作動し、</a:t>
            </a:r>
            <a:r>
              <a:rPr lang="ja-JP" altLang="en-US" sz="500" spc="500" dirty="0">
                <a:solidFill>
                  <a:srgbClr val="231F20"/>
                </a:solidFill>
                <a:latin typeface="MS PGothic" panose="020B0600070205080204" pitchFamily="34" charset="-128"/>
                <a:ea typeface="MS PGothic" panose="020B0600070205080204" pitchFamily="34" charset="-128"/>
                <a:cs typeface="Kozuka Gothic Pr6N R"/>
              </a:rPr>
              <a:t> </a:t>
            </a:r>
            <a:endParaRPr lang="ja-JP" altLang="en-US" sz="500" dirty="0">
              <a:latin typeface="MS PGothic" panose="020B0600070205080204" pitchFamily="34" charset="-128"/>
              <a:ea typeface="MS PGothic" panose="020B0600070205080204" pitchFamily="34" charset="-128"/>
              <a:cs typeface="Kozuka Gothic Pr6N R"/>
            </a:endParaRPr>
          </a:p>
          <a:p>
            <a:pPr>
              <a:lnSpc>
                <a:spcPct val="100000"/>
              </a:lnSpc>
              <a:spcBef>
                <a:spcPts val="100"/>
              </a:spcBef>
            </a:pPr>
            <a:r>
              <a:rPr lang="ja-JP" altLang="en-US" sz="500" spc="35" dirty="0">
                <a:solidFill>
                  <a:srgbClr val="231F20"/>
                </a:solidFill>
                <a:latin typeface="MS PGothic" panose="020B0600070205080204" pitchFamily="34" charset="-128"/>
                <a:ea typeface="MS PGothic" panose="020B0600070205080204" pitchFamily="34" charset="-128"/>
                <a:cs typeface="Kozuka Gothic Pr6N R"/>
              </a:rPr>
              <a:t>開こうとする扉をロックします。</a:t>
            </a:r>
            <a:r>
              <a:rPr lang="ja-JP" altLang="en-US" sz="500" spc="500" dirty="0">
                <a:solidFill>
                  <a:srgbClr val="231F20"/>
                </a:solidFill>
                <a:latin typeface="MS PGothic" panose="020B0600070205080204" pitchFamily="34" charset="-128"/>
                <a:ea typeface="MS PGothic" panose="020B0600070205080204" pitchFamily="34" charset="-128"/>
                <a:cs typeface="Kozuka Gothic Pr6N R"/>
              </a:rPr>
              <a:t> </a:t>
            </a:r>
            <a:endParaRPr lang="ja-JP" altLang="en-US" sz="500" dirty="0">
              <a:latin typeface="MS PGothic" panose="020B0600070205080204" pitchFamily="34" charset="-128"/>
              <a:ea typeface="MS PGothic" panose="020B0600070205080204" pitchFamily="34" charset="-128"/>
              <a:cs typeface="Kozuka Gothic Pr6N R"/>
            </a:endParaRPr>
          </a:p>
          <a:p>
            <a:pPr>
              <a:lnSpc>
                <a:spcPct val="100000"/>
              </a:lnSpc>
              <a:spcBef>
                <a:spcPts val="100"/>
              </a:spcBef>
            </a:pPr>
            <a:r>
              <a:rPr lang="ja-JP" altLang="en-US" sz="500" spc="-10" dirty="0">
                <a:solidFill>
                  <a:srgbClr val="231F20"/>
                </a:solidFill>
                <a:latin typeface="MS PGothic" panose="020B0600070205080204" pitchFamily="34" charset="-128"/>
                <a:ea typeface="MS PGothic" panose="020B0600070205080204" pitchFamily="34" charset="-128"/>
                <a:cs typeface="Kozuka Gothic Pr6N R"/>
              </a:rPr>
              <a:t>（扉を押すとロックが解除されます。）</a:t>
            </a:r>
            <a:r>
              <a:rPr lang="ja-JP" altLang="en-US" sz="500" spc="500" dirty="0">
                <a:solidFill>
                  <a:srgbClr val="231F20"/>
                </a:solidFill>
                <a:latin typeface="MS PGothic" panose="020B0600070205080204" pitchFamily="34" charset="-128"/>
                <a:ea typeface="MS PGothic" panose="020B0600070205080204" pitchFamily="34" charset="-128"/>
                <a:cs typeface="Kozuka Gothic Pr6N R"/>
              </a:rPr>
              <a:t> </a:t>
            </a:r>
            <a:endParaRPr lang="ja-JP" altLang="en-US" sz="500" dirty="0">
              <a:latin typeface="MS PGothic" panose="020B0600070205080204" pitchFamily="34" charset="-128"/>
              <a:ea typeface="MS PGothic" panose="020B0600070205080204" pitchFamily="34" charset="-128"/>
              <a:cs typeface="Kozuka Gothic Pr6N R"/>
            </a:endParaRPr>
          </a:p>
          <a:p>
            <a:pPr>
              <a:lnSpc>
                <a:spcPct val="100000"/>
              </a:lnSpc>
              <a:spcBef>
                <a:spcPts val="490"/>
              </a:spcBef>
            </a:pPr>
            <a:r>
              <a:rPr lang="ja-JP" altLang="en-US" sz="500" spc="-25" dirty="0">
                <a:solidFill>
                  <a:srgbClr val="231F20"/>
                </a:solidFill>
                <a:latin typeface="MS PGothic" panose="020B0600070205080204" pitchFamily="34" charset="-128"/>
                <a:ea typeface="MS PGothic" panose="020B0600070205080204" pitchFamily="34" charset="-128"/>
                <a:cs typeface="Kozuka Gothic Pr6N R"/>
              </a:rPr>
              <a:t>通常時 ：</a:t>
            </a:r>
            <a:r>
              <a:rPr lang="ja-JP" altLang="en-US" sz="500" spc="500" dirty="0">
                <a:solidFill>
                  <a:srgbClr val="231F20"/>
                </a:solidFill>
                <a:latin typeface="MS PGothic" panose="020B0600070205080204" pitchFamily="34" charset="-128"/>
                <a:ea typeface="MS PGothic" panose="020B0600070205080204" pitchFamily="34" charset="-128"/>
                <a:cs typeface="Kozuka Gothic Pr6N R"/>
              </a:rPr>
              <a:t> </a:t>
            </a:r>
            <a:endParaRPr lang="ja-JP" altLang="en-US" sz="500" dirty="0">
              <a:latin typeface="MS PGothic" panose="020B0600070205080204" pitchFamily="34" charset="-128"/>
              <a:ea typeface="MS PGothic" panose="020B0600070205080204" pitchFamily="34" charset="-128"/>
              <a:cs typeface="Kozuka Gothic Pr6N R"/>
            </a:endParaRPr>
          </a:p>
          <a:p>
            <a:pPr>
              <a:lnSpc>
                <a:spcPct val="100000"/>
              </a:lnSpc>
              <a:spcBef>
                <a:spcPts val="100"/>
              </a:spcBef>
            </a:pPr>
            <a:r>
              <a:rPr lang="ja-JP" altLang="en-US" sz="500" spc="35" dirty="0">
                <a:solidFill>
                  <a:srgbClr val="231F20"/>
                </a:solidFill>
                <a:latin typeface="MS PGothic" panose="020B0600070205080204" pitchFamily="34" charset="-128"/>
                <a:ea typeface="MS PGothic" panose="020B0600070205080204" pitchFamily="34" charset="-128"/>
                <a:cs typeface="Kozuka Gothic Pr6N R"/>
              </a:rPr>
              <a:t>ロック機構は作動しませんので</a:t>
            </a:r>
            <a:endParaRPr lang="ja-JP" altLang="en-US" sz="500" dirty="0">
              <a:latin typeface="MS PGothic" panose="020B0600070205080204" pitchFamily="34" charset="-128"/>
              <a:ea typeface="MS PGothic" panose="020B0600070205080204" pitchFamily="34" charset="-128"/>
              <a:cs typeface="Kozuka Gothic Pr6N R"/>
            </a:endParaRPr>
          </a:p>
          <a:p>
            <a:pPr>
              <a:lnSpc>
                <a:spcPct val="100000"/>
              </a:lnSpc>
              <a:spcBef>
                <a:spcPts val="100"/>
              </a:spcBef>
            </a:pPr>
            <a:r>
              <a:rPr lang="ja-JP" altLang="en-US" sz="500" spc="35" dirty="0">
                <a:solidFill>
                  <a:srgbClr val="231F20"/>
                </a:solidFill>
                <a:latin typeface="MS PGothic" panose="020B0600070205080204" pitchFamily="34" charset="-128"/>
                <a:ea typeface="MS PGothic" panose="020B0600070205080204" pitchFamily="34" charset="-128"/>
                <a:cs typeface="Kozuka Gothic Pr6N R"/>
              </a:rPr>
              <a:t>開閉は自由にできます。</a:t>
            </a:r>
            <a:endParaRPr lang="ja-JP" altLang="en-US" sz="500" dirty="0">
              <a:latin typeface="MS PGothic" panose="020B0600070205080204" pitchFamily="34" charset="-128"/>
              <a:ea typeface="MS PGothic" panose="020B0600070205080204" pitchFamily="34" charset="-128"/>
              <a:cs typeface="Kozuka Gothic Pr6N R"/>
            </a:endParaRPr>
          </a:p>
        </p:txBody>
      </p:sp>
      <p:sp>
        <p:nvSpPr>
          <p:cNvPr id="134" name="object 175">
            <a:extLst>
              <a:ext uri="{FF2B5EF4-FFF2-40B4-BE49-F238E27FC236}">
                <a16:creationId xmlns:a16="http://schemas.microsoft.com/office/drawing/2014/main" id="{C3C86879-5643-ECCD-15F7-4DB4B9BF1611}"/>
              </a:ext>
            </a:extLst>
          </p:cNvPr>
          <p:cNvSpPr txBox="1"/>
          <p:nvPr/>
        </p:nvSpPr>
        <p:spPr>
          <a:xfrm>
            <a:off x="7312885" y="4370097"/>
            <a:ext cx="299762" cy="136576"/>
          </a:xfrm>
          <a:prstGeom prst="rect">
            <a:avLst/>
          </a:prstGeom>
        </p:spPr>
        <p:txBody>
          <a:bodyPr vert="horz" wrap="none" lIns="0" tIns="51435" rIns="0" bIns="0" rtlCol="0">
            <a:spAutoFit/>
          </a:bodyPr>
          <a:lstStyle/>
          <a:p>
            <a:pPr>
              <a:lnSpc>
                <a:spcPct val="100000"/>
              </a:lnSpc>
              <a:spcBef>
                <a:spcPts val="405"/>
              </a:spcBef>
            </a:pPr>
            <a:r>
              <a:rPr lang="ja-JP" altLang="en-US" sz="550" dirty="0">
                <a:solidFill>
                  <a:srgbClr val="231F20"/>
                </a:solidFill>
                <a:latin typeface="+mn-ea"/>
                <a:cs typeface="A-OTF Gothic BBB Pro"/>
              </a:rPr>
              <a:t>（</a:t>
            </a:r>
            <a:r>
              <a:rPr lang="en-US" altLang="ja-JP" sz="550" dirty="0">
                <a:solidFill>
                  <a:srgbClr val="231F20"/>
                </a:solidFill>
                <a:latin typeface="+mn-ea"/>
                <a:cs typeface="A-OTF Gothic BBB Pro"/>
              </a:rPr>
              <a:t>2</a:t>
            </a:r>
            <a:r>
              <a:rPr lang="ja-JP" altLang="en-US" sz="550" dirty="0">
                <a:solidFill>
                  <a:srgbClr val="231F20"/>
                </a:solidFill>
                <a:latin typeface="+mn-ea"/>
                <a:cs typeface="A-OTF Gothic BBB Pro"/>
              </a:rPr>
              <a:t>個入り）</a:t>
            </a:r>
            <a:endParaRPr lang="ja-JP" altLang="en-US" sz="550" dirty="0">
              <a:latin typeface="+mn-ea"/>
              <a:cs typeface="A-OTF Gothic BBB Pro"/>
            </a:endParaRPr>
          </a:p>
        </p:txBody>
      </p:sp>
      <p:sp>
        <p:nvSpPr>
          <p:cNvPr id="135" name="object 2">
            <a:extLst>
              <a:ext uri="{FF2B5EF4-FFF2-40B4-BE49-F238E27FC236}">
                <a16:creationId xmlns:a16="http://schemas.microsoft.com/office/drawing/2014/main" id="{E4DC866B-25DB-D5D1-CD30-89B83DCDE57D}"/>
              </a:ext>
            </a:extLst>
          </p:cNvPr>
          <p:cNvSpPr txBox="1"/>
          <p:nvPr/>
        </p:nvSpPr>
        <p:spPr>
          <a:xfrm>
            <a:off x="5777342" y="5529717"/>
            <a:ext cx="766235" cy="120546"/>
          </a:xfrm>
          <a:prstGeom prst="rect">
            <a:avLst/>
          </a:prstGeom>
        </p:spPr>
        <p:txBody>
          <a:bodyPr vert="horz" wrap="none" lIns="0" tIns="12700"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ct val="100000"/>
              </a:lnSpc>
              <a:spcBef>
                <a:spcPts val="100"/>
              </a:spcBef>
            </a:pPr>
            <a:r>
              <a:rPr lang="en-US" altLang="ja-JP" sz="700" dirty="0">
                <a:solidFill>
                  <a:srgbClr val="231F20"/>
                </a:solidFill>
                <a:latin typeface="MS PGothic Regular"/>
                <a:cs typeface="A-OTF Gothic BBB Pro"/>
              </a:rPr>
              <a:t>2,200</a:t>
            </a:r>
            <a:r>
              <a:rPr sz="400" spc="-350" dirty="0">
                <a:solidFill>
                  <a:srgbClr val="231F20"/>
                </a:solidFill>
                <a:latin typeface="MS PGothic Regular"/>
                <a:cs typeface="A-OTF Gothic BBB Pro"/>
              </a:rPr>
              <a:t> </a:t>
            </a:r>
            <a:r>
              <a:rPr sz="500" dirty="0" err="1">
                <a:solidFill>
                  <a:srgbClr val="231F20"/>
                </a:solidFill>
                <a:latin typeface="MS PGothic Regular"/>
                <a:cs typeface="A-OTF Gothic BBB Pro"/>
              </a:rPr>
              <a:t>円（税抜</a:t>
            </a:r>
            <a:r>
              <a:rPr lang="ja-JP" altLang="en-US" sz="500" dirty="0">
                <a:solidFill>
                  <a:srgbClr val="231F20"/>
                </a:solidFill>
                <a:latin typeface="MS PGothic Regular"/>
                <a:cs typeface="A-OTF Gothic BBB Pro"/>
              </a:rPr>
              <a:t> </a:t>
            </a:r>
            <a:r>
              <a:rPr lang="en-US" altLang="ja-JP" sz="500" dirty="0">
                <a:solidFill>
                  <a:srgbClr val="231F20"/>
                </a:solidFill>
                <a:latin typeface="MS PGothic Regular"/>
                <a:cs typeface="A-OTF Gothic BBB Pro"/>
              </a:rPr>
              <a:t>2,000</a:t>
            </a:r>
            <a:r>
              <a:rPr sz="500" spc="-50" dirty="0">
                <a:solidFill>
                  <a:srgbClr val="231F20"/>
                </a:solidFill>
                <a:latin typeface="MS PGothic Regular"/>
                <a:cs typeface="A-OTF Gothic BBB Pro"/>
              </a:rPr>
              <a:t> </a:t>
            </a:r>
            <a:r>
              <a:rPr sz="500" dirty="0">
                <a:solidFill>
                  <a:srgbClr val="231F20"/>
                </a:solidFill>
                <a:latin typeface="MS PGothic Regular"/>
                <a:cs typeface="A-OTF Gothic BBB Pro"/>
              </a:rPr>
              <a:t>円）</a:t>
            </a:r>
            <a:endParaRPr sz="500" dirty="0">
              <a:latin typeface="MS PGothic Regular"/>
              <a:cs typeface="A-OTF Gothic BBB Pro"/>
            </a:endParaRPr>
          </a:p>
        </p:txBody>
      </p:sp>
      <p:sp>
        <p:nvSpPr>
          <p:cNvPr id="136" name="object 175">
            <a:extLst>
              <a:ext uri="{FF2B5EF4-FFF2-40B4-BE49-F238E27FC236}">
                <a16:creationId xmlns:a16="http://schemas.microsoft.com/office/drawing/2014/main" id="{6648D23E-7508-E33C-38F8-B06B67D706EE}"/>
              </a:ext>
            </a:extLst>
          </p:cNvPr>
          <p:cNvSpPr txBox="1"/>
          <p:nvPr/>
        </p:nvSpPr>
        <p:spPr>
          <a:xfrm>
            <a:off x="8656320" y="5752464"/>
            <a:ext cx="942450" cy="231474"/>
          </a:xfrm>
          <a:prstGeom prst="rect">
            <a:avLst/>
          </a:prstGeom>
        </p:spPr>
        <p:txBody>
          <a:bodyPr vert="horz" wrap="square" lIns="0" tIns="51435" rIns="0" bIns="0" rtlCol="0">
            <a:spAutoFit/>
          </a:bodyPr>
          <a:lstStyle/>
          <a:p>
            <a:pPr>
              <a:lnSpc>
                <a:spcPct val="100000"/>
              </a:lnSpc>
              <a:spcBef>
                <a:spcPts val="325"/>
              </a:spcBef>
            </a:pPr>
            <a:r>
              <a:rPr lang="ja-JP" altLang="en-US" sz="500" spc="40" dirty="0">
                <a:solidFill>
                  <a:srgbClr val="231F20"/>
                </a:solidFill>
                <a:latin typeface="MS PGothic" panose="020B0600070205080204" pitchFamily="34" charset="-128"/>
                <a:ea typeface="MS PGothic" panose="020B0600070205080204" pitchFamily="34" charset="-128"/>
                <a:cs typeface="Kozuka Gothic Pr6N R"/>
              </a:rPr>
              <a:t>天袋ユニットの下をコート</a:t>
            </a:r>
            <a:endParaRPr lang="ja-JP" altLang="en-US" sz="500" dirty="0">
              <a:latin typeface="MS PGothic" panose="020B0600070205080204" pitchFamily="34" charset="-128"/>
              <a:ea typeface="MS PGothic" panose="020B0600070205080204" pitchFamily="34" charset="-128"/>
              <a:cs typeface="Kozuka Gothic Pr6N R"/>
            </a:endParaRPr>
          </a:p>
          <a:p>
            <a:pPr>
              <a:lnSpc>
                <a:spcPct val="100000"/>
              </a:lnSpc>
              <a:spcBef>
                <a:spcPts val="180"/>
              </a:spcBef>
            </a:pPr>
            <a:r>
              <a:rPr lang="ja-JP" altLang="en-US" sz="500" spc="40" dirty="0">
                <a:solidFill>
                  <a:srgbClr val="231F20"/>
                </a:solidFill>
                <a:latin typeface="MS PGothic" panose="020B0600070205080204" pitchFamily="34" charset="-128"/>
                <a:ea typeface="MS PGothic" panose="020B0600070205080204" pitchFamily="34" charset="-128"/>
                <a:cs typeface="Kozuka Gothic Pr6N R"/>
              </a:rPr>
              <a:t>ハンガーなどに有効活用。</a:t>
            </a:r>
            <a:endParaRPr lang="ja-JP" altLang="en-US" sz="500" dirty="0">
              <a:latin typeface="MS PGothic" panose="020B0600070205080204" pitchFamily="34" charset="-128"/>
              <a:ea typeface="MS PGothic" panose="020B0600070205080204" pitchFamily="34" charset="-128"/>
              <a:cs typeface="Kozuka Gothic Pr6N R"/>
            </a:endParaRPr>
          </a:p>
        </p:txBody>
      </p:sp>
      <p:sp>
        <p:nvSpPr>
          <p:cNvPr id="137" name="object 2">
            <a:extLst>
              <a:ext uri="{FF2B5EF4-FFF2-40B4-BE49-F238E27FC236}">
                <a16:creationId xmlns:a16="http://schemas.microsoft.com/office/drawing/2014/main" id="{5235E64A-58AD-499E-D3DB-18A55758DC18}"/>
              </a:ext>
            </a:extLst>
          </p:cNvPr>
          <p:cNvSpPr txBox="1"/>
          <p:nvPr/>
        </p:nvSpPr>
        <p:spPr>
          <a:xfrm>
            <a:off x="8656320" y="5633454"/>
            <a:ext cx="843180" cy="120546"/>
          </a:xfrm>
          <a:prstGeom prst="rect">
            <a:avLst/>
          </a:prstGeom>
        </p:spPr>
        <p:txBody>
          <a:bodyPr vert="horz" wrap="none" lIns="0" tIns="12700"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ct val="100000"/>
              </a:lnSpc>
              <a:spcBef>
                <a:spcPts val="100"/>
              </a:spcBef>
            </a:pPr>
            <a:r>
              <a:rPr lang="en-US" altLang="ja-JP" sz="700" dirty="0">
                <a:solidFill>
                  <a:srgbClr val="231F20"/>
                </a:solidFill>
                <a:latin typeface="MS PGothic Regular"/>
                <a:cs typeface="A-OTF Gothic BBB Pro"/>
              </a:rPr>
              <a:t>17,600</a:t>
            </a:r>
            <a:r>
              <a:rPr sz="400" spc="-350" dirty="0">
                <a:solidFill>
                  <a:srgbClr val="231F20"/>
                </a:solidFill>
                <a:latin typeface="MS PGothic Regular"/>
                <a:cs typeface="A-OTF Gothic BBB Pro"/>
              </a:rPr>
              <a:t> </a:t>
            </a:r>
            <a:r>
              <a:rPr sz="500" dirty="0" err="1">
                <a:solidFill>
                  <a:srgbClr val="231F20"/>
                </a:solidFill>
                <a:latin typeface="MS PGothic Regular"/>
                <a:cs typeface="A-OTF Gothic BBB Pro"/>
              </a:rPr>
              <a:t>円（税抜</a:t>
            </a:r>
            <a:r>
              <a:rPr lang="ja-JP" altLang="en-US" sz="500" dirty="0">
                <a:solidFill>
                  <a:srgbClr val="231F20"/>
                </a:solidFill>
                <a:latin typeface="MS PGothic Regular"/>
                <a:cs typeface="A-OTF Gothic BBB Pro"/>
              </a:rPr>
              <a:t> </a:t>
            </a:r>
            <a:r>
              <a:rPr lang="en-US" altLang="ja-JP" sz="500" dirty="0">
                <a:solidFill>
                  <a:srgbClr val="231F20"/>
                </a:solidFill>
                <a:latin typeface="MS PGothic Regular"/>
                <a:cs typeface="A-OTF Gothic BBB Pro"/>
              </a:rPr>
              <a:t>16,000</a:t>
            </a:r>
            <a:r>
              <a:rPr sz="500" spc="-50" dirty="0">
                <a:solidFill>
                  <a:srgbClr val="231F20"/>
                </a:solidFill>
                <a:latin typeface="MS PGothic Regular"/>
                <a:cs typeface="A-OTF Gothic BBB Pro"/>
              </a:rPr>
              <a:t> </a:t>
            </a:r>
            <a:r>
              <a:rPr sz="500" dirty="0">
                <a:solidFill>
                  <a:srgbClr val="231F20"/>
                </a:solidFill>
                <a:latin typeface="MS PGothic Regular"/>
                <a:cs typeface="A-OTF Gothic BBB Pro"/>
              </a:rPr>
              <a:t>円）</a:t>
            </a:r>
            <a:endParaRPr sz="500" dirty="0">
              <a:latin typeface="MS PGothic Regular"/>
              <a:cs typeface="A-OTF Gothic BBB Pro"/>
            </a:endParaRPr>
          </a:p>
        </p:txBody>
      </p:sp>
      <p:sp>
        <p:nvSpPr>
          <p:cNvPr id="139" name="object 175">
            <a:extLst>
              <a:ext uri="{FF2B5EF4-FFF2-40B4-BE49-F238E27FC236}">
                <a16:creationId xmlns:a16="http://schemas.microsoft.com/office/drawing/2014/main" id="{15476D5A-E19C-E779-2F0A-04FC997E50CF}"/>
              </a:ext>
            </a:extLst>
          </p:cNvPr>
          <p:cNvSpPr txBox="1"/>
          <p:nvPr/>
        </p:nvSpPr>
        <p:spPr>
          <a:xfrm>
            <a:off x="8656320" y="5489170"/>
            <a:ext cx="705321" cy="136576"/>
          </a:xfrm>
          <a:prstGeom prst="rect">
            <a:avLst/>
          </a:prstGeom>
        </p:spPr>
        <p:txBody>
          <a:bodyPr vert="horz" wrap="none" lIns="0" tIns="51435" rIns="0" bIns="0" rtlCol="0">
            <a:spAutoFit/>
          </a:bodyPr>
          <a:lstStyle/>
          <a:p>
            <a:pPr>
              <a:lnSpc>
                <a:spcPct val="100000"/>
              </a:lnSpc>
              <a:spcBef>
                <a:spcPts val="405"/>
              </a:spcBef>
            </a:pPr>
            <a:r>
              <a:rPr lang="ja-JP" altLang="en-US" sz="550" dirty="0">
                <a:solidFill>
                  <a:srgbClr val="231F20"/>
                </a:solidFill>
                <a:latin typeface="+mn-ea"/>
                <a:cs typeface="A-OTF Gothic BBB Pro"/>
              </a:rPr>
              <a:t>（天袋ユニット下用）</a:t>
            </a:r>
            <a:endParaRPr lang="ja-JP" altLang="en-US" sz="550" dirty="0">
              <a:latin typeface="+mn-ea"/>
              <a:cs typeface="A-OTF Gothic BBB Pro"/>
            </a:endParaRPr>
          </a:p>
        </p:txBody>
      </p:sp>
      <p:sp>
        <p:nvSpPr>
          <p:cNvPr id="140" name="object 51">
            <a:extLst>
              <a:ext uri="{FF2B5EF4-FFF2-40B4-BE49-F238E27FC236}">
                <a16:creationId xmlns:a16="http://schemas.microsoft.com/office/drawing/2014/main" id="{AFD23FB3-7B45-A5C9-E453-81EC40AF3282}"/>
              </a:ext>
            </a:extLst>
          </p:cNvPr>
          <p:cNvSpPr txBox="1"/>
          <p:nvPr/>
        </p:nvSpPr>
        <p:spPr>
          <a:xfrm>
            <a:off x="5724055" y="4941363"/>
            <a:ext cx="857898" cy="166712"/>
          </a:xfrm>
          <a:prstGeom prst="rect">
            <a:avLst/>
          </a:prstGeom>
          <a:noFill/>
        </p:spPr>
        <p:txBody>
          <a:bodyPr vert="horz" wrap="square" lIns="0" tIns="12700" rIns="0" bIns="0" rtlCol="0">
            <a:spAutoFit/>
          </a:bodyPr>
          <a:lstStyle/>
          <a:p>
            <a:r>
              <a:rPr lang="en-US" altLang="ja-JP" sz="500" kern="500" spc="-30" dirty="0">
                <a:solidFill>
                  <a:schemeClr val="tx1"/>
                </a:solidFill>
                <a:latin typeface="MS PGothic" panose="020B0600070205080204" pitchFamily="34" charset="-128"/>
                <a:ea typeface="MS PGothic" panose="020B0600070205080204" pitchFamily="34" charset="-128"/>
              </a:rPr>
              <a:t>※</a:t>
            </a:r>
            <a:r>
              <a:rPr lang="ja-JP" altLang="en-US" sz="500" kern="500" spc="-30" dirty="0">
                <a:solidFill>
                  <a:schemeClr val="tx1"/>
                </a:solidFill>
                <a:latin typeface="MS PGothic" panose="020B0600070205080204" pitchFamily="34" charset="-128"/>
                <a:ea typeface="MS PGothic" panose="020B0600070205080204" pitchFamily="34" charset="-128"/>
              </a:rPr>
              <a:t>ローユニットへは取り付けできません。</a:t>
            </a:r>
          </a:p>
        </p:txBody>
      </p:sp>
      <p:sp>
        <p:nvSpPr>
          <p:cNvPr id="141" name="object 51">
            <a:extLst>
              <a:ext uri="{FF2B5EF4-FFF2-40B4-BE49-F238E27FC236}">
                <a16:creationId xmlns:a16="http://schemas.microsoft.com/office/drawing/2014/main" id="{B489880D-615A-8589-B7D1-DAEB04B10A55}"/>
              </a:ext>
            </a:extLst>
          </p:cNvPr>
          <p:cNvSpPr txBox="1"/>
          <p:nvPr/>
        </p:nvSpPr>
        <p:spPr>
          <a:xfrm>
            <a:off x="246534" y="6421584"/>
            <a:ext cx="1700787" cy="103618"/>
          </a:xfrm>
          <a:prstGeom prst="rect">
            <a:avLst/>
          </a:prstGeom>
          <a:noFill/>
        </p:spPr>
        <p:txBody>
          <a:bodyPr vert="horz" wrap="square" lIns="0" tIns="12700" rIns="0" bIns="0" rtlCol="0">
            <a:spAutoFit/>
          </a:bodyPr>
          <a:lstStyle/>
          <a:p>
            <a:r>
              <a:rPr lang="en-US" altLang="ja-JP" sz="590" kern="500" spc="-50" dirty="0">
                <a:solidFill>
                  <a:schemeClr val="tx1"/>
                </a:solidFill>
                <a:latin typeface="MS PGothic" panose="020B0600070205080204" pitchFamily="34" charset="-128"/>
                <a:ea typeface="MS PGothic" panose="020B0600070205080204" pitchFamily="34" charset="-128"/>
              </a:rPr>
              <a:t>※</a:t>
            </a:r>
            <a:r>
              <a:rPr lang="ja-JP" altLang="en-US" sz="590" kern="500" spc="-50" dirty="0">
                <a:solidFill>
                  <a:schemeClr val="tx1"/>
                </a:solidFill>
                <a:latin typeface="MS PGothic" panose="020B0600070205080204" pitchFamily="34" charset="-128"/>
                <a:ea typeface="MS PGothic" panose="020B0600070205080204" pitchFamily="34" charset="-128"/>
              </a:rPr>
              <a:t>プラン価格にはハンギングバー </a:t>
            </a:r>
            <a:r>
              <a:rPr lang="en-US" altLang="ja-JP" sz="590" kern="500" spc="-50" dirty="0">
                <a:solidFill>
                  <a:schemeClr val="tx1"/>
                </a:solidFill>
                <a:latin typeface="MS PGothic" panose="020B0600070205080204" pitchFamily="34" charset="-128"/>
                <a:ea typeface="MS PGothic" panose="020B0600070205080204" pitchFamily="34" charset="-128"/>
              </a:rPr>
              <a:t>1</a:t>
            </a:r>
            <a:r>
              <a:rPr lang="ja-JP" altLang="en-US" sz="590" kern="500" spc="-50" dirty="0">
                <a:solidFill>
                  <a:schemeClr val="tx1"/>
                </a:solidFill>
                <a:latin typeface="MS PGothic" panose="020B0600070205080204" pitchFamily="34" charset="-128"/>
                <a:ea typeface="MS PGothic" panose="020B0600070205080204" pitchFamily="34" charset="-128"/>
              </a:rPr>
              <a:t>個が含まれております。</a:t>
            </a:r>
          </a:p>
        </p:txBody>
      </p:sp>
      <p:sp>
        <p:nvSpPr>
          <p:cNvPr id="142" name="object 175">
            <a:extLst>
              <a:ext uri="{FF2B5EF4-FFF2-40B4-BE49-F238E27FC236}">
                <a16:creationId xmlns:a16="http://schemas.microsoft.com/office/drawing/2014/main" id="{A820531A-3059-829E-F6C4-7D52C44BC86B}"/>
              </a:ext>
            </a:extLst>
          </p:cNvPr>
          <p:cNvSpPr txBox="1"/>
          <p:nvPr/>
        </p:nvSpPr>
        <p:spPr>
          <a:xfrm>
            <a:off x="4730020" y="5154205"/>
            <a:ext cx="3875903" cy="166712"/>
          </a:xfrm>
          <a:prstGeom prst="rect">
            <a:avLst/>
          </a:prstGeom>
          <a:noFill/>
        </p:spPr>
        <p:txBody>
          <a:bodyPr vert="horz" wrap="square" lIns="0" tIns="12700" rIns="0" bIns="0" rtlCol="0">
            <a:spAutoFit/>
          </a:bodyPr>
          <a:lstStyle>
            <a:defPPr>
              <a:defRPr kern="0"/>
            </a:defPPr>
            <a:lvl1pPr>
              <a:defRPr sz="500" kern="500" spc="-30">
                <a:solidFill>
                  <a:schemeClr val="tx1"/>
                </a:solidFill>
                <a:latin typeface="MS PGothic" panose="020B0600070205080204" pitchFamily="34" charset="-128"/>
                <a:ea typeface="MS PGothic" panose="020B0600070205080204" pitchFamily="34" charset="-128"/>
              </a:defRPr>
            </a:lvl1pPr>
          </a:lstStyle>
          <a:p>
            <a:r>
              <a:rPr lang="en-US" altLang="ja-JP" dirty="0"/>
              <a:t>※</a:t>
            </a:r>
            <a:r>
              <a:rPr lang="ja-JP" altLang="en-US" dirty="0"/>
              <a:t>扉裏収納は、ミラー扉へは取り付けできません。幅・奥行サイズの縮小</a:t>
            </a:r>
            <a:r>
              <a:rPr lang="en-US" altLang="ja-JP" dirty="0"/>
              <a:t>U</a:t>
            </a:r>
            <a:r>
              <a:rPr lang="ja-JP" altLang="en-US" dirty="0"/>
              <a:t>オーダー時は取り付けできません。</a:t>
            </a:r>
            <a:endParaRPr lang="en-US" altLang="ja-JP" dirty="0"/>
          </a:p>
          <a:p>
            <a:r>
              <a:rPr lang="en-US" altLang="ja-JP" dirty="0"/>
              <a:t>※</a:t>
            </a:r>
            <a:r>
              <a:rPr lang="ja-JP" altLang="en-US" dirty="0"/>
              <a:t>バスケット、フック、マグネット対応パネルは框扉へは取り付けできません。</a:t>
            </a:r>
          </a:p>
        </p:txBody>
      </p:sp>
      <p:sp>
        <p:nvSpPr>
          <p:cNvPr id="103" name="object 2">
            <a:extLst>
              <a:ext uri="{FF2B5EF4-FFF2-40B4-BE49-F238E27FC236}">
                <a16:creationId xmlns:a16="http://schemas.microsoft.com/office/drawing/2014/main" id="{73CF7571-4DAB-804B-BBFD-DD9B7CF52DE4}"/>
              </a:ext>
            </a:extLst>
          </p:cNvPr>
          <p:cNvSpPr txBox="1"/>
          <p:nvPr/>
        </p:nvSpPr>
        <p:spPr>
          <a:xfrm>
            <a:off x="6917312" y="6659481"/>
            <a:ext cx="2848480" cy="101951"/>
          </a:xfrm>
          <a:prstGeom prst="rect">
            <a:avLst/>
          </a:prstGeom>
        </p:spPr>
        <p:txBody>
          <a:bodyPr vert="horz" wrap="square" lIns="0" tIns="17145" rIns="0" bIns="0" rtlCol="0">
            <a:spAutoFit/>
          </a:bodyPr>
          <a:lstStyle/>
          <a:p>
            <a:pPr marL="12700" algn="r">
              <a:lnSpc>
                <a:spcPct val="100000"/>
              </a:lnSpc>
              <a:spcBef>
                <a:spcPts val="135"/>
              </a:spcBef>
            </a:pPr>
            <a:r>
              <a:rPr lang="ja-JP" altLang="en-US" sz="550">
                <a:solidFill>
                  <a:srgbClr val="231F20"/>
                </a:solidFill>
                <a:latin typeface="MS PGothic" panose="020B0600070205080204" pitchFamily="34" charset="-128"/>
                <a:ea typeface="MS PGothic" panose="020B0600070205080204" pitchFamily="34" charset="-128"/>
                <a:cs typeface="A-OTF Gothic BBB Pro"/>
              </a:rPr>
              <a:t>掲載価格は希望小売価格です。工事費は含まれておりません。</a:t>
            </a:r>
            <a:endParaRPr sz="550" dirty="0">
              <a:latin typeface="MS PGothic" panose="020B0600070205080204" pitchFamily="34" charset="-128"/>
              <a:ea typeface="MS PGothic" panose="020B0600070205080204" pitchFamily="34" charset="-128"/>
              <a:cs typeface="A-OTF Gothic BBB Pro"/>
            </a:endParaRPr>
          </a:p>
        </p:txBody>
      </p:sp>
      <p:sp>
        <p:nvSpPr>
          <p:cNvPr id="104" name="正方形/長方形 103">
            <a:extLst>
              <a:ext uri="{FF2B5EF4-FFF2-40B4-BE49-F238E27FC236}">
                <a16:creationId xmlns:a16="http://schemas.microsoft.com/office/drawing/2014/main" id="{B9122D24-E881-DE4B-8FAB-1D650A5B77CC}"/>
              </a:ext>
            </a:extLst>
          </p:cNvPr>
          <p:cNvSpPr/>
          <p:nvPr/>
        </p:nvSpPr>
        <p:spPr>
          <a:xfrm>
            <a:off x="7939533" y="6645733"/>
            <a:ext cx="1854904" cy="162090"/>
          </a:xfrm>
          <a:prstGeom prst="rect">
            <a:avLst/>
          </a:prstGeom>
          <a:noFill/>
          <a:ln>
            <a:solidFill>
              <a:srgbClr val="00D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object 175">
            <a:extLst>
              <a:ext uri="{FF2B5EF4-FFF2-40B4-BE49-F238E27FC236}">
                <a16:creationId xmlns:a16="http://schemas.microsoft.com/office/drawing/2014/main" id="{0A0A0749-4475-6044-A157-BD72D1C86C6C}"/>
              </a:ext>
            </a:extLst>
          </p:cNvPr>
          <p:cNvSpPr txBox="1"/>
          <p:nvPr/>
        </p:nvSpPr>
        <p:spPr>
          <a:xfrm>
            <a:off x="7381734" y="6656678"/>
            <a:ext cx="577344" cy="166466"/>
          </a:xfrm>
          <a:prstGeom prst="rect">
            <a:avLst/>
          </a:prstGeom>
          <a:solidFill>
            <a:srgbClr val="00D6EE"/>
          </a:solidFill>
        </p:spPr>
        <p:txBody>
          <a:bodyPr vert="horz" wrap="square" lIns="0" tIns="0" rIns="0" bIns="0" rtlCol="0" anchor="t">
            <a:noAutofit/>
          </a:bodyPr>
          <a:lstStyle/>
          <a:p>
            <a:pPr algn="ctr">
              <a:lnSpc>
                <a:spcPct val="100000"/>
              </a:lnSpc>
            </a:pPr>
            <a:r>
              <a:rPr lang="ja-JP" altLang="en-US" sz="700" spc="40">
                <a:solidFill>
                  <a:schemeClr val="bg1"/>
                </a:solidFill>
                <a:latin typeface="MS PGothic" panose="020B0600070205080204" pitchFamily="34" charset="-128"/>
                <a:ea typeface="MS PGothic" panose="020B0600070205080204" pitchFamily="34" charset="-128"/>
                <a:cs typeface="Kozuka Gothic Pr6N R"/>
              </a:rPr>
              <a:t>追加しました。</a:t>
            </a:r>
            <a:endParaRPr lang="ja-JP" altLang="en-US" sz="700" dirty="0">
              <a:solidFill>
                <a:schemeClr val="bg1"/>
              </a:solidFill>
              <a:latin typeface="MS PGothic" panose="020B0600070205080204" pitchFamily="34" charset="-128"/>
              <a:ea typeface="MS PGothic" panose="020B0600070205080204" pitchFamily="34" charset="-128"/>
              <a:cs typeface="Kozuka Gothic Pr6N R"/>
            </a:endParaRPr>
          </a:p>
        </p:txBody>
      </p:sp>
    </p:spTree>
    <p:extLst>
      <p:ext uri="{BB962C8B-B14F-4D97-AF65-F5344CB8AC3E}">
        <p14:creationId xmlns:p14="http://schemas.microsoft.com/office/powerpoint/2010/main" val="1659309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Rectangle 24">
            <a:extLst>
              <a:ext uri="{FF2B5EF4-FFF2-40B4-BE49-F238E27FC236}">
                <a16:creationId xmlns:a16="http://schemas.microsoft.com/office/drawing/2014/main" id="{3694D61C-48B7-D84C-8326-82F776C1D1AD}"/>
              </a:ext>
            </a:extLst>
          </p:cNvPr>
          <p:cNvSpPr>
            <a:spLocks noChangeArrowheads="1"/>
          </p:cNvSpPr>
          <p:nvPr/>
        </p:nvSpPr>
        <p:spPr bwMode="auto">
          <a:xfrm>
            <a:off x="1681263" y="113675"/>
            <a:ext cx="38543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spcBef>
                <a:spcPct val="50000"/>
              </a:spcBef>
            </a:pPr>
            <a:r>
              <a:rPr lang="ja-JP" altLang="en-US" sz="1100" b="1">
                <a:solidFill>
                  <a:schemeClr val="bg1"/>
                </a:solidFill>
                <a:latin typeface="ＭＳ Ｐゴシック" charset="-128"/>
              </a:rPr>
              <a:t>玄関用収納</a:t>
            </a:r>
            <a:r>
              <a:rPr lang="en-US" altLang="ja-JP" sz="1100" b="1" dirty="0">
                <a:solidFill>
                  <a:schemeClr val="bg1"/>
                </a:solidFill>
                <a:latin typeface="ＭＳ Ｐゴシック" charset="-128"/>
              </a:rPr>
              <a:t> </a:t>
            </a:r>
            <a:r>
              <a:rPr lang="ja-JP" altLang="en-US" sz="1100" b="1">
                <a:solidFill>
                  <a:schemeClr val="bg1"/>
                </a:solidFill>
                <a:latin typeface="ＭＳ Ｐゴシック" charset="-128"/>
              </a:rPr>
              <a:t>コンポリア　素材集</a:t>
            </a:r>
            <a:endParaRPr lang="ja-JP" altLang="en-US" sz="1100" b="1" dirty="0">
              <a:solidFill>
                <a:schemeClr val="bg1"/>
              </a:solidFill>
              <a:latin typeface="ＭＳ Ｐゴシック" charset="-128"/>
            </a:endParaRPr>
          </a:p>
        </p:txBody>
      </p:sp>
      <p:sp>
        <p:nvSpPr>
          <p:cNvPr id="2" name="object 2"/>
          <p:cNvSpPr txBox="1"/>
          <p:nvPr/>
        </p:nvSpPr>
        <p:spPr>
          <a:xfrm>
            <a:off x="158750" y="725039"/>
            <a:ext cx="5387975" cy="125675"/>
          </a:xfrm>
          <a:prstGeom prst="rect">
            <a:avLst/>
          </a:prstGeom>
          <a:solidFill>
            <a:srgbClr val="505051"/>
          </a:solidFill>
        </p:spPr>
        <p:txBody>
          <a:bodyPr vert="horz" wrap="square" lIns="0" tIns="2540" rIns="0" bIns="0" rtlCol="0">
            <a:spAutoFit/>
          </a:bodyPr>
          <a:lstStyle/>
          <a:p>
            <a:pPr marL="82550">
              <a:lnSpc>
                <a:spcPct val="100000"/>
              </a:lnSpc>
              <a:spcBef>
                <a:spcPts val="20"/>
              </a:spcBef>
            </a:pPr>
            <a:r>
              <a:rPr sz="800" b="1" spc="-90" dirty="0">
                <a:solidFill>
                  <a:srgbClr val="FFFFFF"/>
                </a:solidFill>
                <a:latin typeface="+mj-ea"/>
                <a:ea typeface="+mj-ea"/>
                <a:cs typeface="Kozuka Gothic Pr6N"/>
              </a:rPr>
              <a:t>カ</a:t>
            </a:r>
            <a:r>
              <a:rPr sz="800" b="1" spc="-65" dirty="0">
                <a:solidFill>
                  <a:srgbClr val="FFFFFF"/>
                </a:solidFill>
                <a:latin typeface="+mj-ea"/>
                <a:ea typeface="+mj-ea"/>
                <a:cs typeface="Kozuka Gothic Pr6N"/>
              </a:rPr>
              <a:t>ラ</a:t>
            </a:r>
            <a:r>
              <a:rPr sz="800" b="1" spc="-10" dirty="0">
                <a:solidFill>
                  <a:srgbClr val="FFFFFF"/>
                </a:solidFill>
                <a:latin typeface="+mj-ea"/>
                <a:ea typeface="+mj-ea"/>
                <a:cs typeface="Kozuka Gothic Pr6N"/>
              </a:rPr>
              <a:t>ー</a:t>
            </a:r>
            <a:r>
              <a:rPr sz="800" b="1" spc="-90" dirty="0">
                <a:solidFill>
                  <a:srgbClr val="FFFFFF"/>
                </a:solidFill>
                <a:latin typeface="+mj-ea"/>
                <a:ea typeface="+mj-ea"/>
                <a:cs typeface="Kozuka Gothic Pr6N"/>
              </a:rPr>
              <a:t>バ</a:t>
            </a:r>
            <a:r>
              <a:rPr sz="800" b="1" spc="-114" dirty="0">
                <a:solidFill>
                  <a:srgbClr val="FFFFFF"/>
                </a:solidFill>
                <a:latin typeface="+mj-ea"/>
                <a:ea typeface="+mj-ea"/>
                <a:cs typeface="Kozuka Gothic Pr6N"/>
              </a:rPr>
              <a:t>リ</a:t>
            </a:r>
            <a:r>
              <a:rPr sz="800" b="1" spc="-35" dirty="0">
                <a:solidFill>
                  <a:srgbClr val="FFFFFF"/>
                </a:solidFill>
                <a:latin typeface="+mj-ea"/>
                <a:ea typeface="+mj-ea"/>
                <a:cs typeface="Kozuka Gothic Pr6N"/>
              </a:rPr>
              <a:t>エ</a:t>
            </a:r>
            <a:r>
              <a:rPr sz="800" b="1" spc="-50" dirty="0">
                <a:solidFill>
                  <a:srgbClr val="FFFFFF"/>
                </a:solidFill>
                <a:latin typeface="+mj-ea"/>
                <a:ea typeface="+mj-ea"/>
                <a:cs typeface="Kozuka Gothic Pr6N"/>
              </a:rPr>
              <a:t>ー</a:t>
            </a:r>
            <a:r>
              <a:rPr sz="800" b="1" spc="-165" dirty="0">
                <a:solidFill>
                  <a:srgbClr val="FFFFFF"/>
                </a:solidFill>
                <a:latin typeface="+mj-ea"/>
                <a:ea typeface="+mj-ea"/>
                <a:cs typeface="Kozuka Gothic Pr6N"/>
              </a:rPr>
              <a:t>シ</a:t>
            </a:r>
            <a:r>
              <a:rPr sz="800" b="1" spc="-155" dirty="0">
                <a:solidFill>
                  <a:srgbClr val="FFFFFF"/>
                </a:solidFill>
                <a:latin typeface="+mj-ea"/>
                <a:ea typeface="+mj-ea"/>
                <a:cs typeface="Kozuka Gothic Pr6N"/>
              </a:rPr>
              <a:t>ョ</a:t>
            </a:r>
            <a:r>
              <a:rPr sz="800" b="1" dirty="0">
                <a:solidFill>
                  <a:srgbClr val="FFFFFF"/>
                </a:solidFill>
                <a:latin typeface="+mj-ea"/>
                <a:ea typeface="+mj-ea"/>
                <a:cs typeface="Kozuka Gothic Pr6N"/>
              </a:rPr>
              <a:t>ン</a:t>
            </a:r>
            <a:endParaRPr sz="800" b="1" dirty="0">
              <a:latin typeface="+mj-ea"/>
              <a:ea typeface="+mj-ea"/>
              <a:cs typeface="Kozuka Gothic Pr6N"/>
            </a:endParaRPr>
          </a:p>
        </p:txBody>
      </p:sp>
      <p:sp>
        <p:nvSpPr>
          <p:cNvPr id="17" name="object 17"/>
          <p:cNvSpPr txBox="1"/>
          <p:nvPr/>
        </p:nvSpPr>
        <p:spPr>
          <a:xfrm>
            <a:off x="276466" y="947696"/>
            <a:ext cx="5140325" cy="107080"/>
          </a:xfrm>
          <a:prstGeom prst="rect">
            <a:avLst/>
          </a:prstGeom>
          <a:solidFill>
            <a:srgbClr val="9E6C42"/>
          </a:solidFill>
        </p:spPr>
        <p:txBody>
          <a:bodyPr vert="horz" wrap="square" lIns="0" tIns="14604" rIns="0" bIns="0" rtlCol="0">
            <a:spAutoFit/>
          </a:bodyPr>
          <a:lstStyle/>
          <a:p>
            <a:pPr marL="41275">
              <a:lnSpc>
                <a:spcPct val="100000"/>
              </a:lnSpc>
              <a:spcBef>
                <a:spcPts val="114"/>
              </a:spcBef>
            </a:pPr>
            <a:r>
              <a:rPr sz="600" b="1" dirty="0">
                <a:solidFill>
                  <a:srgbClr val="FFFFFF"/>
                </a:solidFill>
                <a:latin typeface="+mj-ea"/>
                <a:ea typeface="+mj-ea"/>
                <a:cs typeface="Kozuka Gothic Pr6N"/>
              </a:rPr>
              <a:t>ナチュラルカラー</a:t>
            </a:r>
            <a:endParaRPr sz="600" b="1" dirty="0">
              <a:latin typeface="+mj-ea"/>
              <a:ea typeface="+mj-ea"/>
              <a:cs typeface="Kozuka Gothic Pr6N"/>
            </a:endParaRPr>
          </a:p>
        </p:txBody>
      </p:sp>
      <p:sp>
        <p:nvSpPr>
          <p:cNvPr id="18" name="object 18"/>
          <p:cNvSpPr txBox="1"/>
          <p:nvPr/>
        </p:nvSpPr>
        <p:spPr>
          <a:xfrm>
            <a:off x="276466" y="2397368"/>
            <a:ext cx="2757805" cy="107080"/>
          </a:xfrm>
          <a:prstGeom prst="rect">
            <a:avLst/>
          </a:prstGeom>
          <a:solidFill>
            <a:srgbClr val="00669B"/>
          </a:solidFill>
        </p:spPr>
        <p:txBody>
          <a:bodyPr vert="horz" wrap="square" lIns="0" tIns="14604" rIns="0" bIns="0" rtlCol="0">
            <a:spAutoFit/>
          </a:bodyPr>
          <a:lstStyle/>
          <a:p>
            <a:pPr marL="44450">
              <a:lnSpc>
                <a:spcPct val="100000"/>
              </a:lnSpc>
              <a:spcBef>
                <a:spcPts val="114"/>
              </a:spcBef>
            </a:pPr>
            <a:r>
              <a:rPr sz="600" b="1" dirty="0">
                <a:solidFill>
                  <a:srgbClr val="FFFFFF"/>
                </a:solidFill>
                <a:latin typeface="+mj-ea"/>
                <a:ea typeface="+mj-ea"/>
                <a:cs typeface="Kozuka Gothic Pr6N"/>
              </a:rPr>
              <a:t>ペイントカラー</a:t>
            </a:r>
            <a:endParaRPr sz="600" b="1" dirty="0">
              <a:latin typeface="+mj-ea"/>
              <a:ea typeface="+mj-ea"/>
              <a:cs typeface="Kozuka Gothic Pr6N"/>
            </a:endParaRPr>
          </a:p>
        </p:txBody>
      </p:sp>
      <p:sp>
        <p:nvSpPr>
          <p:cNvPr id="19" name="object 19"/>
          <p:cNvSpPr txBox="1"/>
          <p:nvPr/>
        </p:nvSpPr>
        <p:spPr>
          <a:xfrm>
            <a:off x="3283433" y="2397368"/>
            <a:ext cx="2132965" cy="107080"/>
          </a:xfrm>
          <a:prstGeom prst="rect">
            <a:avLst/>
          </a:prstGeom>
          <a:solidFill>
            <a:srgbClr val="46535A"/>
          </a:solidFill>
        </p:spPr>
        <p:txBody>
          <a:bodyPr vert="horz" wrap="square" lIns="0" tIns="14604" rIns="0" bIns="0" rtlCol="0">
            <a:spAutoFit/>
          </a:bodyPr>
          <a:lstStyle/>
          <a:p>
            <a:pPr marL="40005">
              <a:lnSpc>
                <a:spcPct val="100000"/>
              </a:lnSpc>
              <a:spcBef>
                <a:spcPts val="114"/>
              </a:spcBef>
            </a:pPr>
            <a:r>
              <a:rPr sz="600" b="1" dirty="0">
                <a:solidFill>
                  <a:srgbClr val="FFFFFF"/>
                </a:solidFill>
                <a:latin typeface="MS PGothic Regular"/>
                <a:cs typeface="Kozuka Gothic Pr6N"/>
              </a:rPr>
              <a:t>ソリッドカラー</a:t>
            </a:r>
            <a:endParaRPr sz="600" b="1" dirty="0">
              <a:latin typeface="MS PGothic Regular"/>
              <a:cs typeface="Kozuka Gothic Pr6N"/>
            </a:endParaRPr>
          </a:p>
        </p:txBody>
      </p:sp>
      <p:grpSp>
        <p:nvGrpSpPr>
          <p:cNvPr id="5" name="グループ化 4">
            <a:extLst>
              <a:ext uri="{FF2B5EF4-FFF2-40B4-BE49-F238E27FC236}">
                <a16:creationId xmlns:a16="http://schemas.microsoft.com/office/drawing/2014/main" id="{C539F5E2-1ACA-7F46-9F91-F85EC397822F}"/>
              </a:ext>
            </a:extLst>
          </p:cNvPr>
          <p:cNvGrpSpPr/>
          <p:nvPr/>
        </p:nvGrpSpPr>
        <p:grpSpPr>
          <a:xfrm>
            <a:off x="249798" y="1766327"/>
            <a:ext cx="2689732" cy="505381"/>
            <a:chOff x="249798" y="1890524"/>
            <a:chExt cx="2689732" cy="505381"/>
          </a:xfrm>
        </p:grpSpPr>
        <p:pic>
          <p:nvPicPr>
            <p:cNvPr id="36" name="object 36"/>
            <p:cNvPicPr/>
            <p:nvPr/>
          </p:nvPicPr>
          <p:blipFill>
            <a:blip r:embed="rId3" cstate="print"/>
            <a:stretch>
              <a:fillRect/>
            </a:stretch>
          </p:blipFill>
          <p:spPr>
            <a:xfrm>
              <a:off x="276466" y="1893699"/>
              <a:ext cx="616597" cy="320967"/>
            </a:xfrm>
            <a:prstGeom prst="rect">
              <a:avLst/>
            </a:prstGeom>
          </p:spPr>
        </p:pic>
        <p:sp>
          <p:nvSpPr>
            <p:cNvPr id="37" name="object 37"/>
            <p:cNvSpPr txBox="1"/>
            <p:nvPr/>
          </p:nvSpPr>
          <p:spPr>
            <a:xfrm>
              <a:off x="249798" y="2208674"/>
              <a:ext cx="344170" cy="187231"/>
            </a:xfrm>
            <a:prstGeom prst="rect">
              <a:avLst/>
            </a:prstGeom>
          </p:spPr>
          <p:txBody>
            <a:bodyPr vert="horz" wrap="square" lIns="0" tIns="17780" rIns="0" bIns="0" rtlCol="0">
              <a:spAutoFit/>
            </a:bodyPr>
            <a:lstStyle/>
            <a:p>
              <a:pPr marL="16510">
                <a:lnSpc>
                  <a:spcPct val="100000"/>
                </a:lnSpc>
                <a:spcBef>
                  <a:spcPts val="140"/>
                </a:spcBef>
              </a:pPr>
              <a:r>
                <a:rPr sz="550" spc="-140" dirty="0">
                  <a:solidFill>
                    <a:srgbClr val="231F20"/>
                  </a:solidFill>
                  <a:latin typeface="MS PGothic Regular"/>
                  <a:cs typeface="A-OTF Gothic BBB Pro"/>
                </a:rPr>
                <a:t>メ</a:t>
              </a:r>
              <a:r>
                <a:rPr sz="550" spc="-95" dirty="0">
                  <a:solidFill>
                    <a:srgbClr val="231F20"/>
                  </a:solidFill>
                  <a:latin typeface="MS PGothic Regular"/>
                  <a:cs typeface="A-OTF Gothic BBB Pro"/>
                </a:rPr>
                <a:t>ー</a:t>
              </a:r>
              <a:r>
                <a:rPr sz="550" spc="-35" dirty="0">
                  <a:solidFill>
                    <a:srgbClr val="231F20"/>
                  </a:solidFill>
                  <a:latin typeface="MS PGothic Regular"/>
                  <a:cs typeface="A-OTF Gothic BBB Pro"/>
                </a:rPr>
                <a:t>プ</a:t>
              </a:r>
              <a:r>
                <a:rPr sz="550" spc="-20" dirty="0">
                  <a:solidFill>
                    <a:srgbClr val="231F20"/>
                  </a:solidFill>
                  <a:latin typeface="MS PGothic Regular"/>
                  <a:cs typeface="A-OTF Gothic BBB Pro"/>
                </a:rPr>
                <a:t>ル</a:t>
              </a:r>
              <a:r>
                <a:rPr sz="550" dirty="0">
                  <a:solidFill>
                    <a:srgbClr val="231F20"/>
                  </a:solidFill>
                  <a:latin typeface="MS PGothic Regular"/>
                  <a:cs typeface="A-OTF Gothic BBB Pro"/>
                </a:rPr>
                <a:t>柄</a:t>
              </a:r>
              <a:endParaRPr sz="550" dirty="0">
                <a:latin typeface="MS PGothic Regular"/>
                <a:cs typeface="A-OTF Gothic BBB Pro"/>
              </a:endParaRPr>
            </a:p>
            <a:p>
              <a:pPr marL="12700">
                <a:lnSpc>
                  <a:spcPct val="100000"/>
                </a:lnSpc>
                <a:spcBef>
                  <a:spcPts val="40"/>
                </a:spcBef>
              </a:pPr>
              <a:r>
                <a:rPr sz="550" spc="5" dirty="0">
                  <a:solidFill>
                    <a:srgbClr val="231F20"/>
                  </a:solidFill>
                  <a:latin typeface="MS PGothic Regular"/>
                  <a:cs typeface="A-OTF Gothic BBB Pro"/>
                </a:rPr>
                <a:t>［JY］</a:t>
              </a:r>
              <a:endParaRPr sz="550" dirty="0">
                <a:latin typeface="MS PGothic Regular"/>
                <a:cs typeface="A-OTF Gothic BBB Pro"/>
              </a:endParaRPr>
            </a:p>
          </p:txBody>
        </p:sp>
        <p:grpSp>
          <p:nvGrpSpPr>
            <p:cNvPr id="38" name="object 38"/>
            <p:cNvGrpSpPr/>
            <p:nvPr/>
          </p:nvGrpSpPr>
          <p:grpSpPr>
            <a:xfrm>
              <a:off x="935038" y="1890524"/>
              <a:ext cx="623570" cy="327660"/>
              <a:chOff x="5158308" y="1776666"/>
              <a:chExt cx="623570" cy="327660"/>
            </a:xfrm>
          </p:grpSpPr>
          <p:pic>
            <p:nvPicPr>
              <p:cNvPr id="39" name="object 39"/>
              <p:cNvPicPr/>
              <p:nvPr/>
            </p:nvPicPr>
            <p:blipFill>
              <a:blip r:embed="rId4" cstate="print"/>
              <a:stretch>
                <a:fillRect/>
              </a:stretch>
            </p:blipFill>
            <p:spPr>
              <a:xfrm>
                <a:off x="5161483" y="1779841"/>
                <a:ext cx="616597" cy="320967"/>
              </a:xfrm>
              <a:prstGeom prst="rect">
                <a:avLst/>
              </a:prstGeom>
            </p:spPr>
          </p:pic>
          <p:sp>
            <p:nvSpPr>
              <p:cNvPr id="40" name="object 40"/>
              <p:cNvSpPr/>
              <p:nvPr/>
            </p:nvSpPr>
            <p:spPr>
              <a:xfrm>
                <a:off x="5161483" y="1779841"/>
                <a:ext cx="617220" cy="321310"/>
              </a:xfrm>
              <a:custGeom>
                <a:avLst/>
                <a:gdLst/>
                <a:ahLst/>
                <a:cxnLst/>
                <a:rect l="l" t="t" r="r" b="b"/>
                <a:pathLst>
                  <a:path w="617220" h="321310">
                    <a:moveTo>
                      <a:pt x="616597" y="320967"/>
                    </a:moveTo>
                    <a:lnTo>
                      <a:pt x="0" y="320967"/>
                    </a:lnTo>
                    <a:lnTo>
                      <a:pt x="0" y="0"/>
                    </a:lnTo>
                    <a:lnTo>
                      <a:pt x="616597" y="0"/>
                    </a:lnTo>
                    <a:lnTo>
                      <a:pt x="616597" y="320967"/>
                    </a:lnTo>
                    <a:close/>
                  </a:path>
                </a:pathLst>
              </a:custGeom>
              <a:ln w="6350">
                <a:solidFill>
                  <a:srgbClr val="939598"/>
                </a:solidFill>
              </a:ln>
            </p:spPr>
            <p:txBody>
              <a:bodyPr wrap="square" lIns="0" tIns="0" rIns="0" bIns="0" rtlCol="0"/>
              <a:lstStyle/>
              <a:p>
                <a:endParaRPr/>
              </a:p>
            </p:txBody>
          </p:sp>
        </p:grpSp>
        <p:sp>
          <p:nvSpPr>
            <p:cNvPr id="41" name="object 41"/>
            <p:cNvSpPr txBox="1"/>
            <p:nvPr/>
          </p:nvSpPr>
          <p:spPr>
            <a:xfrm>
              <a:off x="888280" y="2208674"/>
              <a:ext cx="568955" cy="187231"/>
            </a:xfrm>
            <a:prstGeom prst="rect">
              <a:avLst/>
            </a:prstGeom>
          </p:spPr>
          <p:txBody>
            <a:bodyPr vert="horz" wrap="square" lIns="0" tIns="17780" rIns="0" bIns="0" rtlCol="0">
              <a:spAutoFit/>
            </a:bodyPr>
            <a:lstStyle/>
            <a:p>
              <a:pPr marL="45720">
                <a:lnSpc>
                  <a:spcPct val="100000"/>
                </a:lnSpc>
                <a:spcBef>
                  <a:spcPts val="140"/>
                </a:spcBef>
              </a:pPr>
              <a:r>
                <a:rPr sz="550" spc="-85" dirty="0">
                  <a:solidFill>
                    <a:srgbClr val="231F20"/>
                  </a:solidFill>
                  <a:latin typeface="MS PGothic Regular"/>
                  <a:cs typeface="A-OTF Gothic BBB Pro"/>
                </a:rPr>
                <a:t>ホ</a:t>
              </a:r>
              <a:r>
                <a:rPr sz="550" spc="-95" dirty="0">
                  <a:solidFill>
                    <a:srgbClr val="231F20"/>
                  </a:solidFill>
                  <a:latin typeface="MS PGothic Regular"/>
                  <a:cs typeface="A-OTF Gothic BBB Pro"/>
                </a:rPr>
                <a:t>ワ</a:t>
              </a:r>
              <a:r>
                <a:rPr sz="550" spc="-260" dirty="0">
                  <a:solidFill>
                    <a:srgbClr val="231F20"/>
                  </a:solidFill>
                  <a:latin typeface="MS PGothic Regular"/>
                  <a:cs typeface="A-OTF Gothic BBB Pro"/>
                </a:rPr>
                <a:t>イ</a:t>
              </a:r>
              <a:r>
                <a:rPr sz="550" spc="-100" dirty="0">
                  <a:solidFill>
                    <a:srgbClr val="231F20"/>
                  </a:solidFill>
                  <a:latin typeface="MS PGothic Regular"/>
                  <a:cs typeface="A-OTF Gothic BBB Pro"/>
                </a:rPr>
                <a:t>ト</a:t>
              </a:r>
              <a:r>
                <a:rPr sz="550" spc="-85" dirty="0">
                  <a:solidFill>
                    <a:srgbClr val="231F20"/>
                  </a:solidFill>
                  <a:latin typeface="MS PGothic Regular"/>
                  <a:cs typeface="A-OTF Gothic BBB Pro"/>
                </a:rPr>
                <a:t>オ</a:t>
              </a:r>
              <a:r>
                <a:rPr sz="550" spc="-110" dirty="0">
                  <a:solidFill>
                    <a:srgbClr val="231F20"/>
                  </a:solidFill>
                  <a:latin typeface="MS PGothic Regular"/>
                  <a:cs typeface="A-OTF Gothic BBB Pro"/>
                </a:rPr>
                <a:t>ー</a:t>
              </a:r>
              <a:r>
                <a:rPr sz="550" spc="-50" dirty="0">
                  <a:solidFill>
                    <a:srgbClr val="231F20"/>
                  </a:solidFill>
                  <a:latin typeface="MS PGothic Regular"/>
                  <a:cs typeface="A-OTF Gothic BBB Pro"/>
                </a:rPr>
                <a:t>ク</a:t>
              </a:r>
              <a:r>
                <a:rPr sz="550" dirty="0">
                  <a:solidFill>
                    <a:srgbClr val="231F20"/>
                  </a:solidFill>
                  <a:latin typeface="MS PGothic Regular"/>
                  <a:cs typeface="A-OTF Gothic BBB Pro"/>
                </a:rPr>
                <a:t>柄</a:t>
              </a:r>
              <a:endParaRPr sz="550" dirty="0">
                <a:latin typeface="MS PGothic Regular"/>
                <a:cs typeface="A-OTF Gothic BBB Pro"/>
              </a:endParaRPr>
            </a:p>
            <a:p>
              <a:pPr marL="12700">
                <a:lnSpc>
                  <a:spcPct val="100000"/>
                </a:lnSpc>
                <a:spcBef>
                  <a:spcPts val="40"/>
                </a:spcBef>
              </a:pPr>
              <a:r>
                <a:rPr sz="550" spc="5" dirty="0">
                  <a:solidFill>
                    <a:srgbClr val="231F20"/>
                  </a:solidFill>
                  <a:latin typeface="MS PGothic Regular"/>
                  <a:cs typeface="A-OTF Gothic BBB Pro"/>
                </a:rPr>
                <a:t>［WY］</a:t>
              </a:r>
              <a:endParaRPr sz="550" dirty="0">
                <a:latin typeface="MS PGothic Regular"/>
                <a:cs typeface="A-OTF Gothic BBB Pro"/>
              </a:endParaRPr>
            </a:p>
          </p:txBody>
        </p:sp>
        <p:grpSp>
          <p:nvGrpSpPr>
            <p:cNvPr id="42" name="object 42"/>
            <p:cNvGrpSpPr/>
            <p:nvPr/>
          </p:nvGrpSpPr>
          <p:grpSpPr>
            <a:xfrm>
              <a:off x="1596771" y="1890524"/>
              <a:ext cx="623570" cy="327660"/>
              <a:chOff x="5820041" y="1776666"/>
              <a:chExt cx="623570" cy="327660"/>
            </a:xfrm>
          </p:grpSpPr>
          <p:pic>
            <p:nvPicPr>
              <p:cNvPr id="43" name="object 43"/>
              <p:cNvPicPr/>
              <p:nvPr/>
            </p:nvPicPr>
            <p:blipFill>
              <a:blip r:embed="rId5" cstate="print"/>
              <a:stretch>
                <a:fillRect/>
              </a:stretch>
            </p:blipFill>
            <p:spPr>
              <a:xfrm>
                <a:off x="5823216" y="1779841"/>
                <a:ext cx="616597" cy="320967"/>
              </a:xfrm>
              <a:prstGeom prst="rect">
                <a:avLst/>
              </a:prstGeom>
            </p:spPr>
          </p:pic>
          <p:sp>
            <p:nvSpPr>
              <p:cNvPr id="44" name="object 44"/>
              <p:cNvSpPr/>
              <p:nvPr/>
            </p:nvSpPr>
            <p:spPr>
              <a:xfrm>
                <a:off x="5823216" y="1779841"/>
                <a:ext cx="617220" cy="321310"/>
              </a:xfrm>
              <a:custGeom>
                <a:avLst/>
                <a:gdLst/>
                <a:ahLst/>
                <a:cxnLst/>
                <a:rect l="l" t="t" r="r" b="b"/>
                <a:pathLst>
                  <a:path w="617220" h="321310">
                    <a:moveTo>
                      <a:pt x="616597" y="320967"/>
                    </a:moveTo>
                    <a:lnTo>
                      <a:pt x="0" y="320967"/>
                    </a:lnTo>
                    <a:lnTo>
                      <a:pt x="0" y="0"/>
                    </a:lnTo>
                    <a:lnTo>
                      <a:pt x="616597" y="0"/>
                    </a:lnTo>
                    <a:lnTo>
                      <a:pt x="616597" y="320967"/>
                    </a:lnTo>
                    <a:close/>
                  </a:path>
                </a:pathLst>
              </a:custGeom>
              <a:ln w="6350">
                <a:solidFill>
                  <a:srgbClr val="939598"/>
                </a:solidFill>
              </a:ln>
            </p:spPr>
            <p:txBody>
              <a:bodyPr wrap="square" lIns="0" tIns="0" rIns="0" bIns="0" rtlCol="0"/>
              <a:lstStyle/>
              <a:p>
                <a:endParaRPr/>
              </a:p>
            </p:txBody>
          </p:sp>
        </p:grpSp>
        <p:sp>
          <p:nvSpPr>
            <p:cNvPr id="45" name="object 45"/>
            <p:cNvSpPr txBox="1"/>
            <p:nvPr/>
          </p:nvSpPr>
          <p:spPr>
            <a:xfrm>
              <a:off x="1550020" y="2208674"/>
              <a:ext cx="661745" cy="187231"/>
            </a:xfrm>
            <a:prstGeom prst="rect">
              <a:avLst/>
            </a:prstGeom>
          </p:spPr>
          <p:txBody>
            <a:bodyPr vert="horz" wrap="square" lIns="0" tIns="17780" rIns="0" bIns="0" rtlCol="0">
              <a:spAutoFit/>
            </a:bodyPr>
            <a:lstStyle/>
            <a:p>
              <a:pPr marL="45720">
                <a:lnSpc>
                  <a:spcPct val="100000"/>
                </a:lnSpc>
                <a:spcBef>
                  <a:spcPts val="140"/>
                </a:spcBef>
              </a:pPr>
              <a:r>
                <a:rPr sz="550" spc="-85" dirty="0">
                  <a:solidFill>
                    <a:srgbClr val="231F20"/>
                  </a:solidFill>
                  <a:latin typeface="MS PGothic Regular"/>
                  <a:cs typeface="A-OTF Gothic BBB Pro"/>
                </a:rPr>
                <a:t>ホ</a:t>
              </a:r>
              <a:r>
                <a:rPr sz="550" spc="-95" dirty="0">
                  <a:solidFill>
                    <a:srgbClr val="231F20"/>
                  </a:solidFill>
                  <a:latin typeface="MS PGothic Regular"/>
                  <a:cs typeface="A-OTF Gothic BBB Pro"/>
                </a:rPr>
                <a:t>ワ</a:t>
              </a:r>
              <a:r>
                <a:rPr sz="550" spc="-260" dirty="0">
                  <a:solidFill>
                    <a:srgbClr val="231F20"/>
                  </a:solidFill>
                  <a:latin typeface="MS PGothic Regular"/>
                  <a:cs typeface="A-OTF Gothic BBB Pro"/>
                </a:rPr>
                <a:t>イ</a:t>
              </a:r>
              <a:r>
                <a:rPr sz="550" spc="-85" dirty="0">
                  <a:solidFill>
                    <a:srgbClr val="231F20"/>
                  </a:solidFill>
                  <a:latin typeface="MS PGothic Regular"/>
                  <a:cs typeface="A-OTF Gothic BBB Pro"/>
                </a:rPr>
                <a:t>ト</a:t>
              </a:r>
              <a:r>
                <a:rPr sz="550" spc="-105" dirty="0">
                  <a:solidFill>
                    <a:srgbClr val="231F20"/>
                  </a:solidFill>
                  <a:latin typeface="MS PGothic Regular"/>
                  <a:cs typeface="A-OTF Gothic BBB Pro"/>
                </a:rPr>
                <a:t>ア</a:t>
              </a:r>
              <a:r>
                <a:rPr sz="550" spc="-160" dirty="0">
                  <a:solidFill>
                    <a:srgbClr val="231F20"/>
                  </a:solidFill>
                  <a:latin typeface="MS PGothic Regular"/>
                  <a:cs typeface="A-OTF Gothic BBB Pro"/>
                </a:rPr>
                <a:t>ッ</a:t>
              </a:r>
              <a:r>
                <a:rPr sz="550" spc="-100" dirty="0">
                  <a:solidFill>
                    <a:srgbClr val="231F20"/>
                  </a:solidFill>
                  <a:latin typeface="MS PGothic Regular"/>
                  <a:cs typeface="A-OTF Gothic BBB Pro"/>
                </a:rPr>
                <a:t>シ</a:t>
              </a:r>
              <a:r>
                <a:rPr sz="550" spc="-65" dirty="0">
                  <a:solidFill>
                    <a:srgbClr val="231F20"/>
                  </a:solidFill>
                  <a:latin typeface="MS PGothic Regular"/>
                  <a:cs typeface="A-OTF Gothic BBB Pro"/>
                </a:rPr>
                <a:t>ュ</a:t>
              </a:r>
              <a:r>
                <a:rPr sz="550" dirty="0">
                  <a:solidFill>
                    <a:srgbClr val="231F20"/>
                  </a:solidFill>
                  <a:latin typeface="MS PGothic Regular"/>
                  <a:cs typeface="A-OTF Gothic BBB Pro"/>
                </a:rPr>
                <a:t>柄</a:t>
              </a:r>
              <a:endParaRPr sz="550" dirty="0">
                <a:latin typeface="MS PGothic Regular"/>
                <a:cs typeface="A-OTF Gothic BBB Pro"/>
              </a:endParaRPr>
            </a:p>
            <a:p>
              <a:pPr marL="12700">
                <a:lnSpc>
                  <a:spcPct val="100000"/>
                </a:lnSpc>
                <a:spcBef>
                  <a:spcPts val="40"/>
                </a:spcBef>
              </a:pPr>
              <a:r>
                <a:rPr sz="550" spc="5" dirty="0">
                  <a:solidFill>
                    <a:srgbClr val="231F20"/>
                  </a:solidFill>
                  <a:latin typeface="MS PGothic Regular"/>
                  <a:cs typeface="A-OTF Gothic BBB Pro"/>
                </a:rPr>
                <a:t>［GY］</a:t>
              </a:r>
              <a:endParaRPr sz="550" dirty="0">
                <a:latin typeface="MS PGothic Regular"/>
                <a:cs typeface="A-OTF Gothic BBB Pro"/>
              </a:endParaRPr>
            </a:p>
          </p:txBody>
        </p:sp>
        <p:grpSp>
          <p:nvGrpSpPr>
            <p:cNvPr id="46" name="object 46"/>
            <p:cNvGrpSpPr/>
            <p:nvPr/>
          </p:nvGrpSpPr>
          <p:grpSpPr>
            <a:xfrm>
              <a:off x="2258518" y="1890524"/>
              <a:ext cx="623570" cy="327660"/>
              <a:chOff x="6481788" y="1776666"/>
              <a:chExt cx="623570" cy="327660"/>
            </a:xfrm>
          </p:grpSpPr>
          <p:pic>
            <p:nvPicPr>
              <p:cNvPr id="47" name="object 47"/>
              <p:cNvPicPr/>
              <p:nvPr/>
            </p:nvPicPr>
            <p:blipFill>
              <a:blip r:embed="rId6" cstate="print"/>
              <a:stretch>
                <a:fillRect/>
              </a:stretch>
            </p:blipFill>
            <p:spPr>
              <a:xfrm>
                <a:off x="6484963" y="1779841"/>
                <a:ext cx="616597" cy="320967"/>
              </a:xfrm>
              <a:prstGeom prst="rect">
                <a:avLst/>
              </a:prstGeom>
            </p:spPr>
          </p:pic>
          <p:sp>
            <p:nvSpPr>
              <p:cNvPr id="48" name="object 48"/>
              <p:cNvSpPr/>
              <p:nvPr/>
            </p:nvSpPr>
            <p:spPr>
              <a:xfrm>
                <a:off x="6484963" y="1779841"/>
                <a:ext cx="617220" cy="321310"/>
              </a:xfrm>
              <a:custGeom>
                <a:avLst/>
                <a:gdLst/>
                <a:ahLst/>
                <a:cxnLst/>
                <a:rect l="l" t="t" r="r" b="b"/>
                <a:pathLst>
                  <a:path w="617220" h="321310">
                    <a:moveTo>
                      <a:pt x="616597" y="320967"/>
                    </a:moveTo>
                    <a:lnTo>
                      <a:pt x="0" y="320967"/>
                    </a:lnTo>
                    <a:lnTo>
                      <a:pt x="0" y="0"/>
                    </a:lnTo>
                    <a:lnTo>
                      <a:pt x="616597" y="0"/>
                    </a:lnTo>
                    <a:lnTo>
                      <a:pt x="616597" y="320967"/>
                    </a:lnTo>
                    <a:close/>
                  </a:path>
                </a:pathLst>
              </a:custGeom>
              <a:ln w="6350">
                <a:solidFill>
                  <a:srgbClr val="939598"/>
                </a:solidFill>
              </a:ln>
            </p:spPr>
            <p:txBody>
              <a:bodyPr wrap="square" lIns="0" tIns="0" rIns="0" bIns="0" rtlCol="0"/>
              <a:lstStyle/>
              <a:p>
                <a:endParaRPr/>
              </a:p>
            </p:txBody>
          </p:sp>
        </p:grpSp>
        <p:sp>
          <p:nvSpPr>
            <p:cNvPr id="49" name="object 49"/>
            <p:cNvSpPr txBox="1"/>
            <p:nvPr/>
          </p:nvSpPr>
          <p:spPr>
            <a:xfrm>
              <a:off x="2211766" y="2208674"/>
              <a:ext cx="727764" cy="187231"/>
            </a:xfrm>
            <a:prstGeom prst="rect">
              <a:avLst/>
            </a:prstGeom>
          </p:spPr>
          <p:txBody>
            <a:bodyPr vert="horz" wrap="square" lIns="0" tIns="17780" rIns="0" bIns="0" rtlCol="0">
              <a:spAutoFit/>
            </a:bodyPr>
            <a:lstStyle/>
            <a:p>
              <a:pPr marL="34925">
                <a:lnSpc>
                  <a:spcPct val="100000"/>
                </a:lnSpc>
                <a:spcBef>
                  <a:spcPts val="140"/>
                </a:spcBef>
              </a:pPr>
              <a:r>
                <a:rPr sz="550" spc="-110" dirty="0">
                  <a:solidFill>
                    <a:srgbClr val="231F20"/>
                  </a:solidFill>
                  <a:latin typeface="MS PGothic Regular"/>
                  <a:cs typeface="A-OTF Gothic BBB Pro"/>
                </a:rPr>
                <a:t>し</a:t>
              </a:r>
              <a:r>
                <a:rPr sz="550" spc="-170" dirty="0">
                  <a:solidFill>
                    <a:srgbClr val="231F20"/>
                  </a:solidFill>
                  <a:latin typeface="MS PGothic Regular"/>
                  <a:cs typeface="A-OTF Gothic BBB Pro"/>
                </a:rPr>
                <a:t>っ</a:t>
              </a:r>
              <a:r>
                <a:rPr sz="550" spc="-155" dirty="0">
                  <a:solidFill>
                    <a:srgbClr val="231F20"/>
                  </a:solidFill>
                  <a:latin typeface="MS PGothic Regular"/>
                  <a:cs typeface="A-OTF Gothic BBB Pro"/>
                </a:rPr>
                <a:t>く</a:t>
              </a:r>
              <a:r>
                <a:rPr sz="550" spc="-50" dirty="0">
                  <a:solidFill>
                    <a:srgbClr val="231F20"/>
                  </a:solidFill>
                  <a:latin typeface="MS PGothic Regular"/>
                  <a:cs typeface="A-OTF Gothic BBB Pro"/>
                </a:rPr>
                <a:t>い</a:t>
              </a:r>
              <a:r>
                <a:rPr sz="550" spc="-85" dirty="0">
                  <a:solidFill>
                    <a:srgbClr val="231F20"/>
                  </a:solidFill>
                  <a:latin typeface="MS PGothic Regular"/>
                  <a:cs typeface="A-OTF Gothic BBB Pro"/>
                </a:rPr>
                <a:t>ホ</a:t>
              </a:r>
              <a:r>
                <a:rPr sz="550" spc="-95" dirty="0">
                  <a:solidFill>
                    <a:srgbClr val="231F20"/>
                  </a:solidFill>
                  <a:latin typeface="MS PGothic Regular"/>
                  <a:cs typeface="A-OTF Gothic BBB Pro"/>
                </a:rPr>
                <a:t>ワ</a:t>
              </a:r>
              <a:r>
                <a:rPr sz="550" spc="-260" dirty="0">
                  <a:solidFill>
                    <a:srgbClr val="231F20"/>
                  </a:solidFill>
                  <a:latin typeface="MS PGothic Regular"/>
                  <a:cs typeface="A-OTF Gothic BBB Pro"/>
                </a:rPr>
                <a:t>イ</a:t>
              </a:r>
              <a:r>
                <a:rPr sz="550" spc="-60" dirty="0">
                  <a:solidFill>
                    <a:srgbClr val="231F20"/>
                  </a:solidFill>
                  <a:latin typeface="MS PGothic Regular"/>
                  <a:cs typeface="A-OTF Gothic BBB Pro"/>
                </a:rPr>
                <a:t>ト</a:t>
              </a:r>
              <a:r>
                <a:rPr sz="550" dirty="0">
                  <a:solidFill>
                    <a:srgbClr val="231F20"/>
                  </a:solidFill>
                  <a:latin typeface="MS PGothic Regular"/>
                  <a:cs typeface="A-OTF Gothic BBB Pro"/>
                </a:rPr>
                <a:t>柄</a:t>
              </a:r>
              <a:endParaRPr sz="550" dirty="0">
                <a:latin typeface="MS PGothic Regular"/>
                <a:cs typeface="A-OTF Gothic BBB Pro"/>
              </a:endParaRPr>
            </a:p>
            <a:p>
              <a:pPr marL="12700">
                <a:lnSpc>
                  <a:spcPct val="100000"/>
                </a:lnSpc>
                <a:spcBef>
                  <a:spcPts val="40"/>
                </a:spcBef>
              </a:pPr>
              <a:r>
                <a:rPr sz="550" spc="5" dirty="0">
                  <a:solidFill>
                    <a:srgbClr val="231F20"/>
                  </a:solidFill>
                  <a:latin typeface="MS PGothic Regular"/>
                  <a:cs typeface="A-OTF Gothic BBB Pro"/>
                </a:rPr>
                <a:t>［PY］</a:t>
              </a:r>
              <a:endParaRPr sz="550" dirty="0">
                <a:latin typeface="MS PGothic Regular"/>
                <a:cs typeface="A-OTF Gothic BBB Pro"/>
              </a:endParaRPr>
            </a:p>
          </p:txBody>
        </p:sp>
      </p:grpSp>
      <p:pic>
        <p:nvPicPr>
          <p:cNvPr id="50" name="object 50"/>
          <p:cNvPicPr/>
          <p:nvPr/>
        </p:nvPicPr>
        <p:blipFill>
          <a:blip r:embed="rId7" cstate="print"/>
          <a:stretch>
            <a:fillRect/>
          </a:stretch>
        </p:blipFill>
        <p:spPr>
          <a:xfrm>
            <a:off x="3743160" y="1385205"/>
            <a:ext cx="616584" cy="320979"/>
          </a:xfrm>
          <a:prstGeom prst="rect">
            <a:avLst/>
          </a:prstGeom>
        </p:spPr>
      </p:pic>
      <p:sp>
        <p:nvSpPr>
          <p:cNvPr id="51" name="object 51"/>
          <p:cNvSpPr txBox="1"/>
          <p:nvPr/>
        </p:nvSpPr>
        <p:spPr>
          <a:xfrm>
            <a:off x="3693233" y="1711455"/>
            <a:ext cx="761901" cy="187231"/>
          </a:xfrm>
          <a:prstGeom prst="rect">
            <a:avLst/>
          </a:prstGeom>
        </p:spPr>
        <p:txBody>
          <a:bodyPr vert="horz" wrap="square" lIns="0" tIns="17780" rIns="0" bIns="0" rtlCol="0">
            <a:spAutoFit/>
          </a:bodyPr>
          <a:lstStyle/>
          <a:p>
            <a:pPr marL="49530">
              <a:lnSpc>
                <a:spcPct val="100000"/>
              </a:lnSpc>
              <a:spcBef>
                <a:spcPts val="140"/>
              </a:spcBef>
            </a:pPr>
            <a:r>
              <a:rPr sz="550" dirty="0" err="1">
                <a:solidFill>
                  <a:srgbClr val="231F20"/>
                </a:solidFill>
                <a:latin typeface="MS PGothic Regular"/>
                <a:cs typeface="A-OTF Gothic BBB Pro"/>
              </a:rPr>
              <a:t>鏡</a:t>
            </a:r>
            <a:r>
              <a:rPr sz="550" spc="-75" dirty="0" err="1">
                <a:solidFill>
                  <a:srgbClr val="231F20"/>
                </a:solidFill>
                <a:latin typeface="MS PGothic Regular"/>
                <a:cs typeface="A-OTF Gothic BBB Pro"/>
              </a:rPr>
              <a:t>面</a:t>
            </a:r>
            <a:r>
              <a:rPr sz="550" spc="-85" dirty="0" err="1">
                <a:solidFill>
                  <a:srgbClr val="231F20"/>
                </a:solidFill>
                <a:latin typeface="MS PGothic Regular"/>
                <a:cs typeface="A-OTF Gothic BBB Pro"/>
              </a:rPr>
              <a:t>ピ</a:t>
            </a:r>
            <a:r>
              <a:rPr sz="550" spc="-95" dirty="0" err="1">
                <a:solidFill>
                  <a:srgbClr val="231F20"/>
                </a:solidFill>
                <a:latin typeface="MS PGothic Regular"/>
                <a:cs typeface="A-OTF Gothic BBB Pro"/>
              </a:rPr>
              <a:t>ュ</a:t>
            </a:r>
            <a:r>
              <a:rPr sz="550" spc="-50" dirty="0" err="1">
                <a:solidFill>
                  <a:srgbClr val="231F20"/>
                </a:solidFill>
                <a:latin typeface="MS PGothic Regular"/>
                <a:cs typeface="A-OTF Gothic BBB Pro"/>
              </a:rPr>
              <a:t>ア</a:t>
            </a:r>
            <a:r>
              <a:rPr sz="550" spc="-85" dirty="0" err="1">
                <a:solidFill>
                  <a:srgbClr val="231F20"/>
                </a:solidFill>
                <a:latin typeface="MS PGothic Regular"/>
                <a:cs typeface="A-OTF Gothic BBB Pro"/>
              </a:rPr>
              <a:t>ホ</a:t>
            </a:r>
            <a:r>
              <a:rPr sz="550" spc="-95" dirty="0" err="1">
                <a:solidFill>
                  <a:srgbClr val="231F20"/>
                </a:solidFill>
                <a:latin typeface="MS PGothic Regular"/>
                <a:cs typeface="A-OTF Gothic BBB Pro"/>
              </a:rPr>
              <a:t>ワ</a:t>
            </a:r>
            <a:r>
              <a:rPr sz="550" spc="-260" dirty="0" err="1">
                <a:solidFill>
                  <a:srgbClr val="231F20"/>
                </a:solidFill>
                <a:latin typeface="MS PGothic Regular"/>
                <a:cs typeface="A-OTF Gothic BBB Pro"/>
              </a:rPr>
              <a:t>イト</a:t>
            </a:r>
            <a:r>
              <a:rPr lang="ja-JP" altLang="en-US" sz="550" spc="-260">
                <a:solidFill>
                  <a:srgbClr val="231F20"/>
                </a:solidFill>
                <a:latin typeface="MS PGothic Regular"/>
                <a:cs typeface="A-OTF Gothic BBB Pro"/>
              </a:rPr>
              <a:t>柄</a:t>
            </a:r>
            <a:endParaRPr sz="550" dirty="0">
              <a:latin typeface="MS PGothic Regular"/>
              <a:cs typeface="A-OTF Gothic BBB Pro"/>
            </a:endParaRPr>
          </a:p>
          <a:p>
            <a:pPr marL="12700">
              <a:lnSpc>
                <a:spcPct val="100000"/>
              </a:lnSpc>
              <a:spcBef>
                <a:spcPts val="40"/>
              </a:spcBef>
            </a:pPr>
            <a:r>
              <a:rPr sz="550" spc="5" dirty="0">
                <a:solidFill>
                  <a:srgbClr val="231F20"/>
                </a:solidFill>
                <a:latin typeface="MS PGothic Regular"/>
                <a:cs typeface="A-OTF Gothic BBB Pro"/>
              </a:rPr>
              <a:t>［WV］</a:t>
            </a:r>
            <a:endParaRPr sz="550" dirty="0">
              <a:latin typeface="MS PGothic Regular"/>
              <a:cs typeface="A-OTF Gothic BBB Pro"/>
            </a:endParaRPr>
          </a:p>
        </p:txBody>
      </p:sp>
      <p:sp>
        <p:nvSpPr>
          <p:cNvPr id="52" name="object 52"/>
          <p:cNvSpPr/>
          <p:nvPr/>
        </p:nvSpPr>
        <p:spPr>
          <a:xfrm>
            <a:off x="4656001" y="1158857"/>
            <a:ext cx="0" cy="1200785"/>
          </a:xfrm>
          <a:custGeom>
            <a:avLst/>
            <a:gdLst/>
            <a:ahLst/>
            <a:cxnLst/>
            <a:rect l="l" t="t" r="r" b="b"/>
            <a:pathLst>
              <a:path h="1200785">
                <a:moveTo>
                  <a:pt x="0" y="0"/>
                </a:moveTo>
                <a:lnTo>
                  <a:pt x="0" y="1200708"/>
                </a:lnTo>
              </a:path>
            </a:pathLst>
          </a:custGeom>
          <a:ln w="6350">
            <a:solidFill>
              <a:srgbClr val="231F20"/>
            </a:solidFill>
            <a:prstDash val="dot"/>
          </a:ln>
        </p:spPr>
        <p:txBody>
          <a:bodyPr wrap="square" lIns="0" tIns="0" rIns="0" bIns="0" rtlCol="0"/>
          <a:lstStyle/>
          <a:p>
            <a:endParaRPr/>
          </a:p>
        </p:txBody>
      </p:sp>
      <p:sp>
        <p:nvSpPr>
          <p:cNvPr id="54" name="object 54"/>
          <p:cNvSpPr/>
          <p:nvPr/>
        </p:nvSpPr>
        <p:spPr>
          <a:xfrm>
            <a:off x="2318963" y="2593902"/>
            <a:ext cx="51513" cy="1135932"/>
          </a:xfrm>
          <a:custGeom>
            <a:avLst/>
            <a:gdLst/>
            <a:ahLst/>
            <a:cxnLst/>
            <a:rect l="l" t="t" r="r" b="b"/>
            <a:pathLst>
              <a:path h="1165860">
                <a:moveTo>
                  <a:pt x="0" y="0"/>
                </a:moveTo>
                <a:lnTo>
                  <a:pt x="0" y="1165631"/>
                </a:lnTo>
              </a:path>
            </a:pathLst>
          </a:custGeom>
          <a:ln w="6350">
            <a:solidFill>
              <a:srgbClr val="231F20"/>
            </a:solidFill>
            <a:prstDash val="dot"/>
          </a:ln>
        </p:spPr>
        <p:txBody>
          <a:bodyPr wrap="square" lIns="0" tIns="0" rIns="0" bIns="0" rtlCol="0"/>
          <a:lstStyle/>
          <a:p>
            <a:endParaRPr/>
          </a:p>
        </p:txBody>
      </p:sp>
      <p:sp>
        <p:nvSpPr>
          <p:cNvPr id="56" name="object 56"/>
          <p:cNvSpPr/>
          <p:nvPr/>
        </p:nvSpPr>
        <p:spPr>
          <a:xfrm flipH="1">
            <a:off x="4610281" y="2593902"/>
            <a:ext cx="45719" cy="1135932"/>
          </a:xfrm>
          <a:custGeom>
            <a:avLst/>
            <a:gdLst/>
            <a:ahLst/>
            <a:cxnLst/>
            <a:rect l="l" t="t" r="r" b="b"/>
            <a:pathLst>
              <a:path h="1165860">
                <a:moveTo>
                  <a:pt x="0" y="0"/>
                </a:moveTo>
                <a:lnTo>
                  <a:pt x="0" y="1165631"/>
                </a:lnTo>
              </a:path>
            </a:pathLst>
          </a:custGeom>
          <a:ln w="6350">
            <a:solidFill>
              <a:srgbClr val="231F20"/>
            </a:solidFill>
            <a:prstDash val="dot"/>
          </a:ln>
        </p:spPr>
        <p:txBody>
          <a:bodyPr wrap="square" lIns="0" tIns="0" rIns="0" bIns="0" rtlCol="0"/>
          <a:lstStyle/>
          <a:p>
            <a:endParaRPr/>
          </a:p>
        </p:txBody>
      </p:sp>
      <p:sp>
        <p:nvSpPr>
          <p:cNvPr id="59" name="object 59"/>
          <p:cNvSpPr/>
          <p:nvPr/>
        </p:nvSpPr>
        <p:spPr>
          <a:xfrm flipH="1">
            <a:off x="3596701" y="1260217"/>
            <a:ext cx="45719" cy="1000404"/>
          </a:xfrm>
          <a:custGeom>
            <a:avLst/>
            <a:gdLst/>
            <a:ahLst/>
            <a:cxnLst/>
            <a:rect l="l" t="t" r="r" b="b"/>
            <a:pathLst>
              <a:path h="709930">
                <a:moveTo>
                  <a:pt x="0" y="709510"/>
                </a:moveTo>
                <a:lnTo>
                  <a:pt x="0" y="0"/>
                </a:lnTo>
              </a:path>
            </a:pathLst>
          </a:custGeom>
          <a:ln w="3175">
            <a:solidFill>
              <a:srgbClr val="231F20"/>
            </a:solidFill>
          </a:ln>
        </p:spPr>
        <p:txBody>
          <a:bodyPr wrap="square" lIns="0" tIns="0" rIns="0" bIns="0" rtlCol="0"/>
          <a:lstStyle/>
          <a:p>
            <a:endParaRPr/>
          </a:p>
        </p:txBody>
      </p:sp>
      <p:sp>
        <p:nvSpPr>
          <p:cNvPr id="176" name="object 176"/>
          <p:cNvSpPr txBox="1"/>
          <p:nvPr/>
        </p:nvSpPr>
        <p:spPr>
          <a:xfrm>
            <a:off x="931045" y="3260817"/>
            <a:ext cx="1439431" cy="89768"/>
          </a:xfrm>
          <a:prstGeom prst="rect">
            <a:avLst/>
          </a:prstGeom>
        </p:spPr>
        <p:txBody>
          <a:bodyPr vert="horz" wrap="square" lIns="0" tIns="12700" rIns="0" bIns="0" rtlCol="0">
            <a:spAutoFit/>
          </a:bodyPr>
          <a:lstStyle/>
          <a:p>
            <a:pPr marL="12700">
              <a:lnSpc>
                <a:spcPct val="100000"/>
              </a:lnSpc>
              <a:spcBef>
                <a:spcPts val="100"/>
              </a:spcBef>
            </a:pPr>
            <a:r>
              <a:rPr sz="500" dirty="0">
                <a:solidFill>
                  <a:srgbClr val="231F20"/>
                </a:solidFill>
                <a:latin typeface="MS PGothic" panose="020B0600070205080204" pitchFamily="34" charset="-128"/>
                <a:ea typeface="MS PGothic" panose="020B0600070205080204" pitchFamily="34" charset="-128"/>
                <a:cs typeface="A-OTF Gothic BBB Pro"/>
              </a:rPr>
              <a:t>※扉同柄のエンドパネルをご用意しています。</a:t>
            </a:r>
            <a:endParaRPr sz="500" dirty="0">
              <a:latin typeface="MS PGothic" panose="020B0600070205080204" pitchFamily="34" charset="-128"/>
              <a:ea typeface="MS PGothic" panose="020B0600070205080204" pitchFamily="34" charset="-128"/>
              <a:cs typeface="A-OTF Gothic BBB Pro"/>
            </a:endParaRPr>
          </a:p>
        </p:txBody>
      </p:sp>
      <p:grpSp>
        <p:nvGrpSpPr>
          <p:cNvPr id="16" name="グループ化 15">
            <a:extLst>
              <a:ext uri="{FF2B5EF4-FFF2-40B4-BE49-F238E27FC236}">
                <a16:creationId xmlns:a16="http://schemas.microsoft.com/office/drawing/2014/main" id="{F2821789-933D-0549-961C-3A55CB839F37}"/>
              </a:ext>
            </a:extLst>
          </p:cNvPr>
          <p:cNvGrpSpPr/>
          <p:nvPr/>
        </p:nvGrpSpPr>
        <p:grpSpPr>
          <a:xfrm>
            <a:off x="226538" y="2541996"/>
            <a:ext cx="2117507" cy="665534"/>
            <a:chOff x="226538" y="2704947"/>
            <a:chExt cx="2117507" cy="665534"/>
          </a:xfrm>
        </p:grpSpPr>
        <p:grpSp>
          <p:nvGrpSpPr>
            <p:cNvPr id="26" name="object 26"/>
            <p:cNvGrpSpPr/>
            <p:nvPr/>
          </p:nvGrpSpPr>
          <p:grpSpPr>
            <a:xfrm>
              <a:off x="276466" y="2857019"/>
              <a:ext cx="1278890" cy="321310"/>
              <a:chOff x="4499736" y="2743161"/>
              <a:chExt cx="1278890" cy="321310"/>
            </a:xfrm>
          </p:grpSpPr>
          <p:pic>
            <p:nvPicPr>
              <p:cNvPr id="27" name="object 27"/>
              <p:cNvPicPr/>
              <p:nvPr/>
            </p:nvPicPr>
            <p:blipFill>
              <a:blip r:embed="rId8" cstate="print"/>
              <a:stretch>
                <a:fillRect/>
              </a:stretch>
            </p:blipFill>
            <p:spPr>
              <a:xfrm>
                <a:off x="4499736" y="2743161"/>
                <a:ext cx="616597" cy="320967"/>
              </a:xfrm>
              <a:prstGeom prst="rect">
                <a:avLst/>
              </a:prstGeom>
            </p:spPr>
          </p:pic>
          <p:pic>
            <p:nvPicPr>
              <p:cNvPr id="28" name="object 28"/>
              <p:cNvPicPr/>
              <p:nvPr/>
            </p:nvPicPr>
            <p:blipFill>
              <a:blip r:embed="rId9" cstate="print"/>
              <a:stretch>
                <a:fillRect/>
              </a:stretch>
            </p:blipFill>
            <p:spPr>
              <a:xfrm>
                <a:off x="5161483" y="2743161"/>
                <a:ext cx="616597" cy="320967"/>
              </a:xfrm>
              <a:prstGeom prst="rect">
                <a:avLst/>
              </a:prstGeom>
            </p:spPr>
          </p:pic>
        </p:grpSp>
        <p:sp>
          <p:nvSpPr>
            <p:cNvPr id="29" name="object 29"/>
            <p:cNvSpPr txBox="1"/>
            <p:nvPr/>
          </p:nvSpPr>
          <p:spPr>
            <a:xfrm>
              <a:off x="888281" y="3183250"/>
              <a:ext cx="534035" cy="187231"/>
            </a:xfrm>
            <a:prstGeom prst="rect">
              <a:avLst/>
            </a:prstGeom>
          </p:spPr>
          <p:txBody>
            <a:bodyPr vert="horz" wrap="square" lIns="0" tIns="17780" rIns="0" bIns="0" rtlCol="0">
              <a:spAutoFit/>
            </a:bodyPr>
            <a:lstStyle/>
            <a:p>
              <a:pPr marL="44450">
                <a:lnSpc>
                  <a:spcPct val="100000"/>
                </a:lnSpc>
                <a:spcBef>
                  <a:spcPts val="140"/>
                </a:spcBef>
              </a:pPr>
              <a:r>
                <a:rPr sz="550" spc="-110" dirty="0">
                  <a:solidFill>
                    <a:srgbClr val="231F20"/>
                  </a:solidFill>
                  <a:latin typeface="MS PGothic Regular"/>
                  <a:cs typeface="A-OTF Gothic BBB Pro"/>
                </a:rPr>
                <a:t>ネ</a:t>
              </a:r>
              <a:r>
                <a:rPr sz="550" spc="-150" dirty="0">
                  <a:solidFill>
                    <a:srgbClr val="231F20"/>
                  </a:solidFill>
                  <a:latin typeface="MS PGothic Regular"/>
                  <a:cs typeface="A-OTF Gothic BBB Pro"/>
                </a:rPr>
                <a:t>イ</a:t>
              </a:r>
              <a:r>
                <a:rPr sz="550" spc="-85" dirty="0">
                  <a:solidFill>
                    <a:srgbClr val="231F20"/>
                  </a:solidFill>
                  <a:latin typeface="MS PGothic Regular"/>
                  <a:cs typeface="A-OTF Gothic BBB Pro"/>
                </a:rPr>
                <a:t>ビーオ</a:t>
              </a:r>
              <a:r>
                <a:rPr sz="550" spc="-110" dirty="0">
                  <a:solidFill>
                    <a:srgbClr val="231F20"/>
                  </a:solidFill>
                  <a:latin typeface="MS PGothic Regular"/>
                  <a:cs typeface="A-OTF Gothic BBB Pro"/>
                </a:rPr>
                <a:t>ー</a:t>
              </a:r>
              <a:r>
                <a:rPr sz="550" spc="-50" dirty="0">
                  <a:solidFill>
                    <a:srgbClr val="231F20"/>
                  </a:solidFill>
                  <a:latin typeface="MS PGothic Regular"/>
                  <a:cs typeface="A-OTF Gothic BBB Pro"/>
                </a:rPr>
                <a:t>ク</a:t>
              </a:r>
              <a:r>
                <a:rPr sz="550" dirty="0">
                  <a:solidFill>
                    <a:srgbClr val="231F20"/>
                  </a:solidFill>
                  <a:latin typeface="MS PGothic Regular"/>
                  <a:cs typeface="A-OTF Gothic BBB Pro"/>
                </a:rPr>
                <a:t>柄</a:t>
              </a:r>
              <a:endParaRPr sz="550" dirty="0">
                <a:latin typeface="MS PGothic Regular"/>
                <a:cs typeface="A-OTF Gothic BBB Pro"/>
              </a:endParaRPr>
            </a:p>
            <a:p>
              <a:pPr marL="12700">
                <a:lnSpc>
                  <a:spcPct val="100000"/>
                </a:lnSpc>
                <a:spcBef>
                  <a:spcPts val="40"/>
                </a:spcBef>
              </a:pPr>
              <a:r>
                <a:rPr sz="550" spc="5" dirty="0">
                  <a:solidFill>
                    <a:srgbClr val="231F20"/>
                  </a:solidFill>
                  <a:latin typeface="MS PGothic Regular"/>
                  <a:cs typeface="A-OTF Gothic BBB Pro"/>
                </a:rPr>
                <a:t>［NV］</a:t>
              </a:r>
              <a:endParaRPr sz="550" dirty="0">
                <a:latin typeface="MS PGothic Regular"/>
                <a:cs typeface="A-OTF Gothic BBB Pro"/>
              </a:endParaRPr>
            </a:p>
          </p:txBody>
        </p:sp>
        <p:pic>
          <p:nvPicPr>
            <p:cNvPr id="30" name="object 30"/>
            <p:cNvPicPr/>
            <p:nvPr/>
          </p:nvPicPr>
          <p:blipFill>
            <a:blip r:embed="rId10" cstate="print"/>
            <a:stretch>
              <a:fillRect/>
            </a:stretch>
          </p:blipFill>
          <p:spPr>
            <a:xfrm>
              <a:off x="1599946" y="2857019"/>
              <a:ext cx="616597" cy="320967"/>
            </a:xfrm>
            <a:prstGeom prst="rect">
              <a:avLst/>
            </a:prstGeom>
          </p:spPr>
        </p:pic>
        <p:sp>
          <p:nvSpPr>
            <p:cNvPr id="31" name="object 31"/>
            <p:cNvSpPr txBox="1"/>
            <p:nvPr/>
          </p:nvSpPr>
          <p:spPr>
            <a:xfrm>
              <a:off x="1550022" y="3183250"/>
              <a:ext cx="662305" cy="187231"/>
            </a:xfrm>
            <a:prstGeom prst="rect">
              <a:avLst/>
            </a:prstGeom>
          </p:spPr>
          <p:txBody>
            <a:bodyPr vert="horz" wrap="square" lIns="0" tIns="17780" rIns="0" bIns="0" rtlCol="0">
              <a:spAutoFit/>
            </a:bodyPr>
            <a:lstStyle/>
            <a:p>
              <a:pPr marL="40640">
                <a:lnSpc>
                  <a:spcPct val="100000"/>
                </a:lnSpc>
                <a:spcBef>
                  <a:spcPts val="140"/>
                </a:spcBef>
              </a:pPr>
              <a:r>
                <a:rPr sz="550" spc="-45" dirty="0">
                  <a:solidFill>
                    <a:srgbClr val="231F20"/>
                  </a:solidFill>
                  <a:latin typeface="MS PGothic Regular"/>
                  <a:cs typeface="A-OTF Gothic BBB Pro"/>
                </a:rPr>
                <a:t>ブ</a:t>
              </a:r>
              <a:r>
                <a:rPr sz="550" spc="-60" dirty="0">
                  <a:solidFill>
                    <a:srgbClr val="231F20"/>
                  </a:solidFill>
                  <a:latin typeface="MS PGothic Regular"/>
                  <a:cs typeface="A-OTF Gothic BBB Pro"/>
                </a:rPr>
                <a:t>ル</a:t>
              </a:r>
              <a:r>
                <a:rPr sz="550" spc="-110" dirty="0">
                  <a:solidFill>
                    <a:srgbClr val="231F20"/>
                  </a:solidFill>
                  <a:latin typeface="MS PGothic Regular"/>
                  <a:cs typeface="A-OTF Gothic BBB Pro"/>
                </a:rPr>
                <a:t>ー</a:t>
              </a:r>
              <a:r>
                <a:rPr sz="550" spc="-114" dirty="0">
                  <a:solidFill>
                    <a:srgbClr val="231F20"/>
                  </a:solidFill>
                  <a:latin typeface="MS PGothic Regular"/>
                  <a:cs typeface="A-OTF Gothic BBB Pro"/>
                </a:rPr>
                <a:t>グ</a:t>
              </a:r>
              <a:r>
                <a:rPr sz="550" spc="-75" dirty="0">
                  <a:solidFill>
                    <a:srgbClr val="231F20"/>
                  </a:solidFill>
                  <a:latin typeface="MS PGothic Regular"/>
                  <a:cs typeface="A-OTF Gothic BBB Pro"/>
                </a:rPr>
                <a:t>レ</a:t>
              </a:r>
              <a:r>
                <a:rPr sz="550" spc="-85" dirty="0">
                  <a:solidFill>
                    <a:srgbClr val="231F20"/>
                  </a:solidFill>
                  <a:latin typeface="MS PGothic Regular"/>
                  <a:cs typeface="A-OTF Gothic BBB Pro"/>
                </a:rPr>
                <a:t>ーオ</a:t>
              </a:r>
              <a:r>
                <a:rPr sz="550" spc="-110" dirty="0">
                  <a:solidFill>
                    <a:srgbClr val="231F20"/>
                  </a:solidFill>
                  <a:latin typeface="MS PGothic Regular"/>
                  <a:cs typeface="A-OTF Gothic BBB Pro"/>
                </a:rPr>
                <a:t>ー</a:t>
              </a:r>
              <a:r>
                <a:rPr sz="550" spc="-50" dirty="0">
                  <a:solidFill>
                    <a:srgbClr val="231F20"/>
                  </a:solidFill>
                  <a:latin typeface="MS PGothic Regular"/>
                  <a:cs typeface="A-OTF Gothic BBB Pro"/>
                </a:rPr>
                <a:t>ク</a:t>
              </a:r>
              <a:r>
                <a:rPr sz="550" dirty="0">
                  <a:solidFill>
                    <a:srgbClr val="231F20"/>
                  </a:solidFill>
                  <a:latin typeface="MS PGothic Regular"/>
                  <a:cs typeface="A-OTF Gothic BBB Pro"/>
                </a:rPr>
                <a:t>柄</a:t>
              </a:r>
              <a:endParaRPr sz="550" dirty="0">
                <a:latin typeface="MS PGothic Regular"/>
                <a:cs typeface="A-OTF Gothic BBB Pro"/>
              </a:endParaRPr>
            </a:p>
            <a:p>
              <a:pPr marL="12700">
                <a:lnSpc>
                  <a:spcPct val="100000"/>
                </a:lnSpc>
                <a:spcBef>
                  <a:spcPts val="40"/>
                </a:spcBef>
              </a:pPr>
              <a:r>
                <a:rPr sz="550" spc="5" dirty="0">
                  <a:solidFill>
                    <a:srgbClr val="231F20"/>
                  </a:solidFill>
                  <a:latin typeface="MS PGothic Regular"/>
                  <a:cs typeface="A-OTF Gothic BBB Pro"/>
                </a:rPr>
                <a:t>［AV］</a:t>
              </a:r>
              <a:endParaRPr sz="550" dirty="0">
                <a:latin typeface="MS PGothic Regular"/>
                <a:cs typeface="A-OTF Gothic BBB Pro"/>
              </a:endParaRPr>
            </a:p>
          </p:txBody>
        </p:sp>
        <p:sp>
          <p:nvSpPr>
            <p:cNvPr id="53" name="object 53"/>
            <p:cNvSpPr txBox="1"/>
            <p:nvPr/>
          </p:nvSpPr>
          <p:spPr>
            <a:xfrm>
              <a:off x="263768" y="2704947"/>
              <a:ext cx="2080277" cy="120546"/>
            </a:xfrm>
            <a:prstGeom prst="rect">
              <a:avLst/>
            </a:prstGeom>
          </p:spPr>
          <p:txBody>
            <a:bodyPr vert="horz" wrap="square" lIns="0" tIns="12700" rIns="0" bIns="0" rtlCol="0">
              <a:spAutoFit/>
            </a:bodyPr>
            <a:lstStyle/>
            <a:p>
              <a:pPr marL="12700">
                <a:spcBef>
                  <a:spcPts val="100"/>
                </a:spcBef>
                <a:tabLst>
                  <a:tab pos="2157730" algn="l"/>
                </a:tabLst>
              </a:pPr>
              <a:r>
                <a:rPr lang="ja-JP" altLang="en-US" sz="700" b="1">
                  <a:solidFill>
                    <a:srgbClr val="231F20"/>
                  </a:solidFill>
                  <a:latin typeface="MS PGothic Regular"/>
                  <a:cs typeface="Kozuka Gothic Pr6N"/>
                </a:rPr>
                <a:t>扉柄・カウンター柄</a:t>
              </a:r>
              <a:r>
                <a:rPr lang="ja-JP" altLang="en-US" sz="500">
                  <a:solidFill>
                    <a:srgbClr val="231F20"/>
                  </a:solidFill>
                  <a:latin typeface="MS PGothic Regular"/>
                  <a:cs typeface="Kozuka Gothic Pr6N"/>
                </a:rPr>
                <a:t>（樹脂化粧シート仕上げ）</a:t>
              </a:r>
              <a:endParaRPr lang="ja-JP" altLang="en-US" sz="500">
                <a:latin typeface="MS PGothic Regular"/>
                <a:cs typeface="Kozuka Gothic Pr6N"/>
              </a:endParaRPr>
            </a:p>
          </p:txBody>
        </p:sp>
        <p:sp>
          <p:nvSpPr>
            <p:cNvPr id="178" name="object 178"/>
            <p:cNvSpPr txBox="1"/>
            <p:nvPr/>
          </p:nvSpPr>
          <p:spPr>
            <a:xfrm>
              <a:off x="226538" y="3183250"/>
              <a:ext cx="613482" cy="187231"/>
            </a:xfrm>
            <a:prstGeom prst="rect">
              <a:avLst/>
            </a:prstGeom>
          </p:spPr>
          <p:txBody>
            <a:bodyPr vert="horz" wrap="square" lIns="0" tIns="17780" rIns="0" bIns="0" rtlCol="0">
              <a:spAutoFit/>
            </a:bodyPr>
            <a:lstStyle/>
            <a:p>
              <a:pPr marL="40640">
                <a:lnSpc>
                  <a:spcPct val="100000"/>
                </a:lnSpc>
                <a:spcBef>
                  <a:spcPts val="140"/>
                </a:spcBef>
              </a:pPr>
              <a:r>
                <a:rPr sz="550" spc="-75" dirty="0">
                  <a:solidFill>
                    <a:srgbClr val="231F20"/>
                  </a:solidFill>
                  <a:latin typeface="MS PGothic Regular"/>
                  <a:cs typeface="A-OTF Gothic BBB Pro"/>
                </a:rPr>
                <a:t>ブ</a:t>
              </a:r>
              <a:r>
                <a:rPr sz="550" spc="-140" dirty="0">
                  <a:solidFill>
                    <a:srgbClr val="231F20"/>
                  </a:solidFill>
                  <a:latin typeface="MS PGothic Regular"/>
                  <a:cs typeface="A-OTF Gothic BBB Pro"/>
                </a:rPr>
                <a:t>ラ</a:t>
              </a:r>
              <a:r>
                <a:rPr sz="550" spc="-155" dirty="0">
                  <a:solidFill>
                    <a:srgbClr val="231F20"/>
                  </a:solidFill>
                  <a:latin typeface="MS PGothic Regular"/>
                  <a:cs typeface="A-OTF Gothic BBB Pro"/>
                </a:rPr>
                <a:t>ッ</a:t>
              </a:r>
              <a:r>
                <a:rPr sz="550" spc="-90" dirty="0">
                  <a:solidFill>
                    <a:srgbClr val="231F20"/>
                  </a:solidFill>
                  <a:latin typeface="MS PGothic Regular"/>
                  <a:cs typeface="A-OTF Gothic BBB Pro"/>
                </a:rPr>
                <a:t>ク</a:t>
              </a:r>
              <a:r>
                <a:rPr sz="550" spc="-85" dirty="0">
                  <a:solidFill>
                    <a:srgbClr val="231F20"/>
                  </a:solidFill>
                  <a:latin typeface="MS PGothic Regular"/>
                  <a:cs typeface="A-OTF Gothic BBB Pro"/>
                </a:rPr>
                <a:t>オ</a:t>
              </a:r>
              <a:r>
                <a:rPr sz="550" spc="-110" dirty="0">
                  <a:solidFill>
                    <a:srgbClr val="231F20"/>
                  </a:solidFill>
                  <a:latin typeface="MS PGothic Regular"/>
                  <a:cs typeface="A-OTF Gothic BBB Pro"/>
                </a:rPr>
                <a:t>ー</a:t>
              </a:r>
              <a:r>
                <a:rPr sz="550" spc="-50" dirty="0">
                  <a:solidFill>
                    <a:srgbClr val="231F20"/>
                  </a:solidFill>
                  <a:latin typeface="MS PGothic Regular"/>
                  <a:cs typeface="A-OTF Gothic BBB Pro"/>
                </a:rPr>
                <a:t>ク</a:t>
              </a:r>
              <a:r>
                <a:rPr sz="550" dirty="0">
                  <a:solidFill>
                    <a:srgbClr val="231F20"/>
                  </a:solidFill>
                  <a:latin typeface="MS PGothic Regular"/>
                  <a:cs typeface="A-OTF Gothic BBB Pro"/>
                </a:rPr>
                <a:t>柄</a:t>
              </a:r>
              <a:endParaRPr sz="550" dirty="0">
                <a:latin typeface="MS PGothic Regular"/>
                <a:cs typeface="A-OTF Gothic BBB Pro"/>
              </a:endParaRPr>
            </a:p>
            <a:p>
              <a:pPr marL="12700">
                <a:lnSpc>
                  <a:spcPct val="100000"/>
                </a:lnSpc>
                <a:spcBef>
                  <a:spcPts val="40"/>
                </a:spcBef>
              </a:pPr>
              <a:r>
                <a:rPr sz="550" spc="5" dirty="0">
                  <a:solidFill>
                    <a:srgbClr val="231F20"/>
                  </a:solidFill>
                  <a:latin typeface="MS PGothic Regular"/>
                  <a:cs typeface="A-OTF Gothic BBB Pro"/>
                </a:rPr>
                <a:t>［DV］</a:t>
              </a:r>
              <a:endParaRPr sz="550" dirty="0">
                <a:latin typeface="MS PGothic Regular"/>
                <a:cs typeface="A-OTF Gothic BBB Pro"/>
              </a:endParaRPr>
            </a:p>
          </p:txBody>
        </p:sp>
      </p:grpSp>
      <p:sp>
        <p:nvSpPr>
          <p:cNvPr id="193" name="object 193"/>
          <p:cNvSpPr txBox="1"/>
          <p:nvPr/>
        </p:nvSpPr>
        <p:spPr>
          <a:xfrm>
            <a:off x="891723" y="3536032"/>
            <a:ext cx="658298" cy="187231"/>
          </a:xfrm>
          <a:prstGeom prst="rect">
            <a:avLst/>
          </a:prstGeom>
        </p:spPr>
        <p:txBody>
          <a:bodyPr vert="horz" wrap="square" lIns="0" tIns="17780" rIns="0" bIns="0" rtlCol="0">
            <a:spAutoFit/>
          </a:bodyPr>
          <a:lstStyle/>
          <a:p>
            <a:pPr marL="34925">
              <a:lnSpc>
                <a:spcPct val="100000"/>
              </a:lnSpc>
              <a:spcBef>
                <a:spcPts val="140"/>
              </a:spcBef>
            </a:pPr>
            <a:r>
              <a:rPr sz="550" spc="-110" dirty="0">
                <a:solidFill>
                  <a:srgbClr val="231F20"/>
                </a:solidFill>
                <a:latin typeface="MS PGothic Regular"/>
                <a:cs typeface="A-OTF Gothic BBB Pro"/>
              </a:rPr>
              <a:t>し</a:t>
            </a:r>
            <a:r>
              <a:rPr sz="550" spc="-170" dirty="0">
                <a:solidFill>
                  <a:srgbClr val="231F20"/>
                </a:solidFill>
                <a:latin typeface="MS PGothic Regular"/>
                <a:cs typeface="A-OTF Gothic BBB Pro"/>
              </a:rPr>
              <a:t>っ</a:t>
            </a:r>
            <a:r>
              <a:rPr sz="550" spc="-155" dirty="0">
                <a:solidFill>
                  <a:srgbClr val="231F20"/>
                </a:solidFill>
                <a:latin typeface="MS PGothic Regular"/>
                <a:cs typeface="A-OTF Gothic BBB Pro"/>
              </a:rPr>
              <a:t>く</a:t>
            </a:r>
            <a:r>
              <a:rPr sz="550" spc="-50" dirty="0">
                <a:solidFill>
                  <a:srgbClr val="231F20"/>
                </a:solidFill>
                <a:latin typeface="MS PGothic Regular"/>
                <a:cs typeface="A-OTF Gothic BBB Pro"/>
              </a:rPr>
              <a:t>い</a:t>
            </a:r>
            <a:r>
              <a:rPr sz="550" spc="-85" dirty="0">
                <a:solidFill>
                  <a:srgbClr val="231F20"/>
                </a:solidFill>
                <a:latin typeface="MS PGothic Regular"/>
                <a:cs typeface="A-OTF Gothic BBB Pro"/>
              </a:rPr>
              <a:t>ホ</a:t>
            </a:r>
            <a:r>
              <a:rPr sz="550" spc="-95" dirty="0">
                <a:solidFill>
                  <a:srgbClr val="231F20"/>
                </a:solidFill>
                <a:latin typeface="MS PGothic Regular"/>
                <a:cs typeface="A-OTF Gothic BBB Pro"/>
              </a:rPr>
              <a:t>ワ</a:t>
            </a:r>
            <a:r>
              <a:rPr sz="550" spc="-260" dirty="0">
                <a:solidFill>
                  <a:srgbClr val="231F20"/>
                </a:solidFill>
                <a:latin typeface="MS PGothic Regular"/>
                <a:cs typeface="A-OTF Gothic BBB Pro"/>
              </a:rPr>
              <a:t>イ</a:t>
            </a:r>
            <a:r>
              <a:rPr sz="550" spc="-60" dirty="0">
                <a:solidFill>
                  <a:srgbClr val="231F20"/>
                </a:solidFill>
                <a:latin typeface="MS PGothic Regular"/>
                <a:cs typeface="A-OTF Gothic BBB Pro"/>
              </a:rPr>
              <a:t>ト</a:t>
            </a:r>
            <a:r>
              <a:rPr sz="550" dirty="0">
                <a:solidFill>
                  <a:srgbClr val="231F20"/>
                </a:solidFill>
                <a:latin typeface="MS PGothic Regular"/>
                <a:cs typeface="A-OTF Gothic BBB Pro"/>
              </a:rPr>
              <a:t>柄</a:t>
            </a:r>
            <a:endParaRPr sz="550" dirty="0">
              <a:latin typeface="MS PGothic Regular"/>
              <a:cs typeface="A-OTF Gothic BBB Pro"/>
            </a:endParaRPr>
          </a:p>
          <a:p>
            <a:pPr marL="12700">
              <a:lnSpc>
                <a:spcPct val="100000"/>
              </a:lnSpc>
              <a:spcBef>
                <a:spcPts val="40"/>
              </a:spcBef>
            </a:pPr>
            <a:r>
              <a:rPr sz="550" spc="5" dirty="0">
                <a:solidFill>
                  <a:srgbClr val="231F20"/>
                </a:solidFill>
                <a:latin typeface="MS PGothic Regular"/>
                <a:cs typeface="A-OTF Gothic BBB Pro"/>
              </a:rPr>
              <a:t>［PY］</a:t>
            </a:r>
            <a:endParaRPr sz="550" dirty="0">
              <a:latin typeface="MS PGothic Regular"/>
              <a:cs typeface="A-OTF Gothic BBB Pro"/>
            </a:endParaRPr>
          </a:p>
        </p:txBody>
      </p:sp>
      <p:sp>
        <p:nvSpPr>
          <p:cNvPr id="197" name="object 197"/>
          <p:cNvSpPr txBox="1"/>
          <p:nvPr/>
        </p:nvSpPr>
        <p:spPr>
          <a:xfrm>
            <a:off x="3900780" y="3536032"/>
            <a:ext cx="628510" cy="187231"/>
          </a:xfrm>
          <a:prstGeom prst="rect">
            <a:avLst/>
          </a:prstGeom>
        </p:spPr>
        <p:txBody>
          <a:bodyPr vert="horz" wrap="square" lIns="0" tIns="17780" rIns="0" bIns="0" rtlCol="0">
            <a:spAutoFit/>
          </a:bodyPr>
          <a:lstStyle/>
          <a:p>
            <a:pPr marL="34925">
              <a:lnSpc>
                <a:spcPct val="100000"/>
              </a:lnSpc>
              <a:spcBef>
                <a:spcPts val="140"/>
              </a:spcBef>
            </a:pPr>
            <a:r>
              <a:rPr sz="550" spc="-110" dirty="0">
                <a:solidFill>
                  <a:srgbClr val="231F20"/>
                </a:solidFill>
                <a:latin typeface="MS PGothic Regular"/>
                <a:cs typeface="A-OTF Gothic BBB Pro"/>
              </a:rPr>
              <a:t>し</a:t>
            </a:r>
            <a:r>
              <a:rPr sz="550" spc="-170" dirty="0">
                <a:solidFill>
                  <a:srgbClr val="231F20"/>
                </a:solidFill>
                <a:latin typeface="MS PGothic Regular"/>
                <a:cs typeface="A-OTF Gothic BBB Pro"/>
              </a:rPr>
              <a:t>っ</a:t>
            </a:r>
            <a:r>
              <a:rPr sz="550" spc="-155" dirty="0">
                <a:solidFill>
                  <a:srgbClr val="231F20"/>
                </a:solidFill>
                <a:latin typeface="MS PGothic Regular"/>
                <a:cs typeface="A-OTF Gothic BBB Pro"/>
              </a:rPr>
              <a:t>く</a:t>
            </a:r>
            <a:r>
              <a:rPr sz="550" spc="-50" dirty="0">
                <a:solidFill>
                  <a:srgbClr val="231F20"/>
                </a:solidFill>
                <a:latin typeface="MS PGothic Regular"/>
                <a:cs typeface="A-OTF Gothic BBB Pro"/>
              </a:rPr>
              <a:t>い</a:t>
            </a:r>
            <a:r>
              <a:rPr sz="550" spc="-85" dirty="0">
                <a:solidFill>
                  <a:srgbClr val="231F20"/>
                </a:solidFill>
                <a:latin typeface="MS PGothic Regular"/>
                <a:cs typeface="A-OTF Gothic BBB Pro"/>
              </a:rPr>
              <a:t>ホ</a:t>
            </a:r>
            <a:r>
              <a:rPr sz="550" spc="-95" dirty="0">
                <a:solidFill>
                  <a:srgbClr val="231F20"/>
                </a:solidFill>
                <a:latin typeface="MS PGothic Regular"/>
                <a:cs typeface="A-OTF Gothic BBB Pro"/>
              </a:rPr>
              <a:t>ワ</a:t>
            </a:r>
            <a:r>
              <a:rPr sz="550" spc="-260" dirty="0">
                <a:solidFill>
                  <a:srgbClr val="231F20"/>
                </a:solidFill>
                <a:latin typeface="MS PGothic Regular"/>
                <a:cs typeface="A-OTF Gothic BBB Pro"/>
              </a:rPr>
              <a:t>イ</a:t>
            </a:r>
            <a:r>
              <a:rPr sz="550" spc="-60" dirty="0">
                <a:solidFill>
                  <a:srgbClr val="231F20"/>
                </a:solidFill>
                <a:latin typeface="MS PGothic Regular"/>
                <a:cs typeface="A-OTF Gothic BBB Pro"/>
              </a:rPr>
              <a:t>ト</a:t>
            </a:r>
            <a:r>
              <a:rPr sz="550" dirty="0">
                <a:solidFill>
                  <a:srgbClr val="231F20"/>
                </a:solidFill>
                <a:latin typeface="MS PGothic Regular"/>
                <a:cs typeface="A-OTF Gothic BBB Pro"/>
              </a:rPr>
              <a:t>柄</a:t>
            </a:r>
            <a:endParaRPr sz="550" dirty="0">
              <a:latin typeface="MS PGothic Regular"/>
              <a:cs typeface="A-OTF Gothic BBB Pro"/>
            </a:endParaRPr>
          </a:p>
          <a:p>
            <a:pPr marL="12700">
              <a:lnSpc>
                <a:spcPct val="100000"/>
              </a:lnSpc>
              <a:spcBef>
                <a:spcPts val="40"/>
              </a:spcBef>
            </a:pPr>
            <a:r>
              <a:rPr sz="550" spc="5" dirty="0">
                <a:solidFill>
                  <a:srgbClr val="231F20"/>
                </a:solidFill>
                <a:latin typeface="MS PGothic Regular"/>
                <a:cs typeface="A-OTF Gothic BBB Pro"/>
              </a:rPr>
              <a:t>［PY］</a:t>
            </a:r>
            <a:endParaRPr sz="550" dirty="0">
              <a:latin typeface="MS PGothic Regular"/>
              <a:cs typeface="A-OTF Gothic BBB Pro"/>
            </a:endParaRPr>
          </a:p>
        </p:txBody>
      </p:sp>
      <p:sp>
        <p:nvSpPr>
          <p:cNvPr id="222" name="bg object 24">
            <a:extLst>
              <a:ext uri="{FF2B5EF4-FFF2-40B4-BE49-F238E27FC236}">
                <a16:creationId xmlns:a16="http://schemas.microsoft.com/office/drawing/2014/main" id="{FC41170B-A8DC-4349-84E7-3E9B51CB7197}"/>
              </a:ext>
            </a:extLst>
          </p:cNvPr>
          <p:cNvSpPr/>
          <p:nvPr/>
        </p:nvSpPr>
        <p:spPr>
          <a:xfrm>
            <a:off x="152400" y="725039"/>
            <a:ext cx="5400675" cy="3120312"/>
          </a:xfrm>
          <a:custGeom>
            <a:avLst/>
            <a:gdLst/>
            <a:ahLst/>
            <a:cxnLst/>
            <a:rect l="l" t="t" r="r" b="b"/>
            <a:pathLst>
              <a:path w="5400675" h="3240404">
                <a:moveTo>
                  <a:pt x="0" y="0"/>
                </a:moveTo>
                <a:lnTo>
                  <a:pt x="5400547" y="0"/>
                </a:lnTo>
                <a:lnTo>
                  <a:pt x="5400547" y="3240265"/>
                </a:lnTo>
                <a:lnTo>
                  <a:pt x="0" y="3240265"/>
                </a:lnTo>
                <a:lnTo>
                  <a:pt x="0" y="0"/>
                </a:lnTo>
                <a:close/>
              </a:path>
            </a:pathLst>
          </a:custGeom>
          <a:ln w="12700">
            <a:solidFill>
              <a:srgbClr val="505051"/>
            </a:solidFill>
          </a:ln>
        </p:spPr>
        <p:txBody>
          <a:bodyPr wrap="square" lIns="0" tIns="0" rIns="0" bIns="0" rtlCol="0"/>
          <a:lstStyle/>
          <a:p>
            <a:endParaRPr/>
          </a:p>
        </p:txBody>
      </p:sp>
      <p:sp>
        <p:nvSpPr>
          <p:cNvPr id="235" name="object 175">
            <a:extLst>
              <a:ext uri="{FF2B5EF4-FFF2-40B4-BE49-F238E27FC236}">
                <a16:creationId xmlns:a16="http://schemas.microsoft.com/office/drawing/2014/main" id="{AEFDC859-68A0-3C45-8E87-7DACA0550C8E}"/>
              </a:ext>
            </a:extLst>
          </p:cNvPr>
          <p:cNvSpPr txBox="1"/>
          <p:nvPr/>
        </p:nvSpPr>
        <p:spPr>
          <a:xfrm>
            <a:off x="4736200" y="1070121"/>
            <a:ext cx="656054" cy="164853"/>
          </a:xfrm>
          <a:prstGeom prst="rect">
            <a:avLst/>
          </a:prstGeom>
        </p:spPr>
        <p:txBody>
          <a:bodyPr vert="horz" wrap="square" lIns="0" tIns="51435" rIns="0" bIns="0" rtlCol="0">
            <a:spAutoFit/>
          </a:bodyPr>
          <a:lstStyle/>
          <a:p>
            <a:pPr marR="5080">
              <a:lnSpc>
                <a:spcPct val="121300"/>
              </a:lnSpc>
            </a:pPr>
            <a:r>
              <a:rPr lang="ja-JP" altLang="en-US" sz="700" b="1">
                <a:solidFill>
                  <a:srgbClr val="231F20"/>
                </a:solidFill>
                <a:latin typeface="MS PGothic Regular"/>
                <a:cs typeface="Kozuka Gothic Pr6N"/>
              </a:rPr>
              <a:t>本体</a:t>
            </a:r>
            <a:endParaRPr lang="ja-JP" altLang="en-US" sz="700" dirty="0">
              <a:latin typeface="+mn-ea"/>
              <a:cs typeface="A-OTF Gothic BBB Pro"/>
            </a:endParaRPr>
          </a:p>
        </p:txBody>
      </p:sp>
      <p:sp>
        <p:nvSpPr>
          <p:cNvPr id="237" name="object 175">
            <a:extLst>
              <a:ext uri="{FF2B5EF4-FFF2-40B4-BE49-F238E27FC236}">
                <a16:creationId xmlns:a16="http://schemas.microsoft.com/office/drawing/2014/main" id="{482B47A7-D49C-C046-ADFD-F6578A66FD16}"/>
              </a:ext>
            </a:extLst>
          </p:cNvPr>
          <p:cNvSpPr txBox="1"/>
          <p:nvPr/>
        </p:nvSpPr>
        <p:spPr>
          <a:xfrm>
            <a:off x="3736275" y="1199582"/>
            <a:ext cx="871465" cy="148567"/>
          </a:xfrm>
          <a:prstGeom prst="rect">
            <a:avLst/>
          </a:prstGeom>
        </p:spPr>
        <p:txBody>
          <a:bodyPr vert="horz" wrap="square" lIns="0" tIns="51435" rIns="0" bIns="0" rtlCol="0">
            <a:spAutoFit/>
          </a:bodyPr>
          <a:lstStyle/>
          <a:p>
            <a:pPr marR="5080">
              <a:lnSpc>
                <a:spcPct val="121300"/>
              </a:lnSpc>
            </a:pPr>
            <a:r>
              <a:rPr lang="ja-JP" altLang="en-US" sz="600">
                <a:solidFill>
                  <a:srgbClr val="231F20"/>
                </a:solidFill>
                <a:latin typeface="+mn-ea"/>
                <a:cs typeface="A-OTF Gothic BBB Pro"/>
              </a:rPr>
              <a:t>鏡面シート仕様</a:t>
            </a:r>
            <a:endParaRPr lang="en-US" altLang="ja-JP" sz="600" dirty="0">
              <a:solidFill>
                <a:srgbClr val="231F20"/>
              </a:solidFill>
              <a:latin typeface="+mn-ea"/>
              <a:cs typeface="A-OTF Gothic BBB Pro"/>
            </a:endParaRPr>
          </a:p>
        </p:txBody>
      </p:sp>
      <p:sp>
        <p:nvSpPr>
          <p:cNvPr id="175" name="object 175"/>
          <p:cNvSpPr txBox="1"/>
          <p:nvPr/>
        </p:nvSpPr>
        <p:spPr>
          <a:xfrm>
            <a:off x="2386009" y="3454897"/>
            <a:ext cx="666520" cy="253633"/>
          </a:xfrm>
          <a:prstGeom prst="rect">
            <a:avLst/>
          </a:prstGeom>
        </p:spPr>
        <p:txBody>
          <a:bodyPr vert="horz" wrap="square" lIns="0" tIns="17780" rIns="0" bIns="0" rtlCol="0">
            <a:spAutoFit/>
          </a:bodyPr>
          <a:lstStyle/>
          <a:p>
            <a:pPr marL="27305">
              <a:spcBef>
                <a:spcPts val="140"/>
              </a:spcBef>
            </a:pPr>
            <a:r>
              <a:rPr sz="500" dirty="0">
                <a:solidFill>
                  <a:srgbClr val="231F20"/>
                </a:solidFill>
                <a:latin typeface="MS PGothic Regular"/>
                <a:cs typeface="A-OTF Gothic BBB Pro"/>
              </a:rPr>
              <a:t>本</a:t>
            </a:r>
            <a:r>
              <a:rPr sz="500" spc="-80" dirty="0">
                <a:solidFill>
                  <a:srgbClr val="231F20"/>
                </a:solidFill>
                <a:latin typeface="MS PGothic Regular"/>
                <a:cs typeface="A-OTF Gothic BBB Pro"/>
              </a:rPr>
              <a:t>体と</a:t>
            </a:r>
            <a:r>
              <a:rPr sz="500" dirty="0">
                <a:solidFill>
                  <a:srgbClr val="231F20"/>
                </a:solidFill>
                <a:latin typeface="MS PGothic Regular"/>
                <a:cs typeface="A-OTF Gothic BBB Pro"/>
              </a:rPr>
              <a:t>台</a:t>
            </a:r>
            <a:r>
              <a:rPr sz="500" spc="-40" dirty="0">
                <a:solidFill>
                  <a:srgbClr val="231F20"/>
                </a:solidFill>
                <a:latin typeface="MS PGothic Regular"/>
                <a:cs typeface="A-OTF Gothic BBB Pro"/>
              </a:rPr>
              <a:t>輪</a:t>
            </a:r>
            <a:r>
              <a:rPr sz="500" dirty="0">
                <a:solidFill>
                  <a:srgbClr val="231F20"/>
                </a:solidFill>
                <a:latin typeface="MS PGothic Regular"/>
                <a:cs typeface="A-OTF Gothic BBB Pro"/>
              </a:rPr>
              <a:t>は</a:t>
            </a:r>
            <a:endParaRPr sz="500" dirty="0">
              <a:latin typeface="MS PGothic Regular"/>
              <a:cs typeface="A-OTF Gothic BBB Pro"/>
            </a:endParaRPr>
          </a:p>
          <a:p>
            <a:pPr marL="24130" marR="5080" indent="-12065"/>
            <a:r>
              <a:rPr sz="500" spc="-110" dirty="0">
                <a:solidFill>
                  <a:srgbClr val="231F20"/>
                </a:solidFill>
                <a:latin typeface="MS PGothic Regular"/>
                <a:cs typeface="A-OTF Gothic BBB Pro"/>
              </a:rPr>
              <a:t>し</a:t>
            </a:r>
            <a:r>
              <a:rPr sz="500" spc="-170" dirty="0">
                <a:solidFill>
                  <a:srgbClr val="231F20"/>
                </a:solidFill>
                <a:latin typeface="MS PGothic Regular"/>
                <a:cs typeface="A-OTF Gothic BBB Pro"/>
              </a:rPr>
              <a:t>っ</a:t>
            </a:r>
            <a:r>
              <a:rPr sz="500" spc="-155" dirty="0">
                <a:solidFill>
                  <a:srgbClr val="231F20"/>
                </a:solidFill>
                <a:latin typeface="MS PGothic Regular"/>
                <a:cs typeface="A-OTF Gothic BBB Pro"/>
              </a:rPr>
              <a:t>く</a:t>
            </a:r>
            <a:r>
              <a:rPr sz="500" spc="-50" dirty="0">
                <a:solidFill>
                  <a:srgbClr val="231F20"/>
                </a:solidFill>
                <a:latin typeface="MS PGothic Regular"/>
                <a:cs typeface="A-OTF Gothic BBB Pro"/>
              </a:rPr>
              <a:t>い</a:t>
            </a:r>
            <a:r>
              <a:rPr sz="500" spc="-85" dirty="0">
                <a:solidFill>
                  <a:srgbClr val="231F20"/>
                </a:solidFill>
                <a:latin typeface="MS PGothic Regular"/>
                <a:cs typeface="A-OTF Gothic BBB Pro"/>
              </a:rPr>
              <a:t>ホ</a:t>
            </a:r>
            <a:r>
              <a:rPr sz="500" spc="-95" dirty="0">
                <a:solidFill>
                  <a:srgbClr val="231F20"/>
                </a:solidFill>
                <a:latin typeface="MS PGothic Regular"/>
                <a:cs typeface="A-OTF Gothic BBB Pro"/>
              </a:rPr>
              <a:t>ワ</a:t>
            </a:r>
            <a:r>
              <a:rPr sz="500" spc="-260" dirty="0">
                <a:solidFill>
                  <a:srgbClr val="231F20"/>
                </a:solidFill>
                <a:latin typeface="MS PGothic Regular"/>
                <a:cs typeface="A-OTF Gothic BBB Pro"/>
              </a:rPr>
              <a:t>イ</a:t>
            </a:r>
            <a:r>
              <a:rPr sz="500" spc="-60" dirty="0">
                <a:solidFill>
                  <a:srgbClr val="231F20"/>
                </a:solidFill>
                <a:latin typeface="MS PGothic Regular"/>
                <a:cs typeface="A-OTF Gothic BBB Pro"/>
              </a:rPr>
              <a:t>ト</a:t>
            </a:r>
            <a:r>
              <a:rPr sz="500" spc="-295" dirty="0">
                <a:solidFill>
                  <a:srgbClr val="231F20"/>
                </a:solidFill>
                <a:latin typeface="MS PGothic Regular"/>
                <a:cs typeface="A-OTF Gothic BBB Pro"/>
              </a:rPr>
              <a:t>柄</a:t>
            </a:r>
            <a:r>
              <a:rPr sz="500" spc="10" dirty="0">
                <a:solidFill>
                  <a:srgbClr val="231F20"/>
                </a:solidFill>
                <a:latin typeface="MS PGothic Regular"/>
                <a:cs typeface="A-OTF Gothic BBB Pro"/>
              </a:rPr>
              <a:t>［</a:t>
            </a:r>
            <a:r>
              <a:rPr sz="500" dirty="0">
                <a:solidFill>
                  <a:srgbClr val="231F20"/>
                </a:solidFill>
                <a:latin typeface="MS PGothic Regular"/>
                <a:cs typeface="A-OTF Gothic BBB Pro"/>
              </a:rPr>
              <a:t>P</a:t>
            </a:r>
            <a:r>
              <a:rPr sz="500" spc="10" dirty="0">
                <a:solidFill>
                  <a:srgbClr val="231F20"/>
                </a:solidFill>
                <a:latin typeface="MS PGothic Regular"/>
                <a:cs typeface="A-OTF Gothic BBB Pro"/>
              </a:rPr>
              <a:t>Y］ </a:t>
            </a:r>
            <a:r>
              <a:rPr sz="500" spc="-75" dirty="0">
                <a:solidFill>
                  <a:srgbClr val="231F20"/>
                </a:solidFill>
                <a:latin typeface="MS PGothic Regular"/>
                <a:cs typeface="A-OTF Gothic BBB Pro"/>
              </a:rPr>
              <a:t>に</a:t>
            </a:r>
            <a:r>
              <a:rPr sz="500" spc="-125" dirty="0">
                <a:solidFill>
                  <a:srgbClr val="231F20"/>
                </a:solidFill>
                <a:latin typeface="MS PGothic Regular"/>
                <a:cs typeface="A-OTF Gothic BBB Pro"/>
              </a:rPr>
              <a:t>な</a:t>
            </a:r>
            <a:r>
              <a:rPr sz="500" spc="-150" dirty="0">
                <a:solidFill>
                  <a:srgbClr val="231F20"/>
                </a:solidFill>
                <a:latin typeface="MS PGothic Regular"/>
                <a:cs typeface="A-OTF Gothic BBB Pro"/>
              </a:rPr>
              <a:t>り</a:t>
            </a:r>
            <a:r>
              <a:rPr sz="500" spc="-105" dirty="0">
                <a:solidFill>
                  <a:srgbClr val="231F20"/>
                </a:solidFill>
                <a:latin typeface="MS PGothic Regular"/>
                <a:cs typeface="A-OTF Gothic BBB Pro"/>
              </a:rPr>
              <a:t>ま</a:t>
            </a:r>
            <a:r>
              <a:rPr sz="500" spc="-30" dirty="0">
                <a:solidFill>
                  <a:srgbClr val="231F20"/>
                </a:solidFill>
                <a:latin typeface="MS PGothic Regular"/>
                <a:cs typeface="A-OTF Gothic BBB Pro"/>
              </a:rPr>
              <a:t>す</a:t>
            </a:r>
            <a:r>
              <a:rPr sz="500" dirty="0">
                <a:solidFill>
                  <a:srgbClr val="231F20"/>
                </a:solidFill>
                <a:latin typeface="MS PGothic Regular"/>
                <a:cs typeface="A-OTF Gothic BBB Pro"/>
              </a:rPr>
              <a:t>。</a:t>
            </a:r>
            <a:endParaRPr sz="500" dirty="0">
              <a:latin typeface="MS PGothic Regular"/>
              <a:cs typeface="A-OTF Gothic BBB Pro"/>
            </a:endParaRPr>
          </a:p>
        </p:txBody>
      </p:sp>
      <p:sp>
        <p:nvSpPr>
          <p:cNvPr id="239" name="object 53">
            <a:extLst>
              <a:ext uri="{FF2B5EF4-FFF2-40B4-BE49-F238E27FC236}">
                <a16:creationId xmlns:a16="http://schemas.microsoft.com/office/drawing/2014/main" id="{81C7A8AC-69C1-4549-8B35-3DDE666F0D61}"/>
              </a:ext>
            </a:extLst>
          </p:cNvPr>
          <p:cNvSpPr txBox="1"/>
          <p:nvPr/>
        </p:nvSpPr>
        <p:spPr>
          <a:xfrm>
            <a:off x="2411545" y="2549956"/>
            <a:ext cx="622726" cy="120546"/>
          </a:xfrm>
          <a:prstGeom prst="rect">
            <a:avLst/>
          </a:prstGeom>
        </p:spPr>
        <p:txBody>
          <a:bodyPr vert="horz" wrap="square" lIns="0" tIns="12700" rIns="0" bIns="0" rtlCol="0">
            <a:spAutoFit/>
          </a:bodyPr>
          <a:lstStyle/>
          <a:p>
            <a:pPr marL="12700">
              <a:lnSpc>
                <a:spcPct val="100000"/>
              </a:lnSpc>
              <a:spcBef>
                <a:spcPts val="100"/>
              </a:spcBef>
              <a:tabLst>
                <a:tab pos="2157730" algn="l"/>
              </a:tabLst>
            </a:pPr>
            <a:r>
              <a:rPr lang="ja-JP" altLang="en-US" sz="700" b="1">
                <a:solidFill>
                  <a:srgbClr val="231F20"/>
                </a:solidFill>
                <a:latin typeface="MS PGothic Regular"/>
                <a:cs typeface="Kozuka Gothic Pr6N"/>
              </a:rPr>
              <a:t>本体</a:t>
            </a:r>
            <a:endParaRPr sz="700" dirty="0">
              <a:latin typeface="MS PGothic Regular"/>
              <a:cs typeface="Kozuka Gothic Pr6N"/>
            </a:endParaRPr>
          </a:p>
        </p:txBody>
      </p:sp>
      <p:sp>
        <p:nvSpPr>
          <p:cNvPr id="177" name="object 177"/>
          <p:cNvSpPr txBox="1"/>
          <p:nvPr/>
        </p:nvSpPr>
        <p:spPr>
          <a:xfrm>
            <a:off x="3895270" y="3020299"/>
            <a:ext cx="712470" cy="431849"/>
          </a:xfrm>
          <a:prstGeom prst="rect">
            <a:avLst/>
          </a:prstGeom>
        </p:spPr>
        <p:txBody>
          <a:bodyPr vert="horz" wrap="square" lIns="0" tIns="17780" rIns="0" bIns="0" rtlCol="0">
            <a:spAutoFit/>
          </a:bodyPr>
          <a:lstStyle/>
          <a:p>
            <a:pPr marL="47625">
              <a:lnSpc>
                <a:spcPct val="100000"/>
              </a:lnSpc>
              <a:spcBef>
                <a:spcPts val="140"/>
              </a:spcBef>
            </a:pPr>
            <a:r>
              <a:rPr sz="550" spc="-60" dirty="0">
                <a:solidFill>
                  <a:srgbClr val="231F20"/>
                </a:solidFill>
                <a:latin typeface="MS PGothic Regular"/>
                <a:cs typeface="A-OTF Gothic BBB Pro"/>
              </a:rPr>
              <a:t>パ</a:t>
            </a:r>
            <a:r>
              <a:rPr sz="550" spc="-70" dirty="0">
                <a:solidFill>
                  <a:srgbClr val="231F20"/>
                </a:solidFill>
                <a:latin typeface="MS PGothic Regular"/>
                <a:cs typeface="A-OTF Gothic BBB Pro"/>
              </a:rPr>
              <a:t>ー</a:t>
            </a:r>
            <a:r>
              <a:rPr sz="550" spc="-85" dirty="0">
                <a:solidFill>
                  <a:srgbClr val="231F20"/>
                </a:solidFill>
                <a:latin typeface="MS PGothic Regular"/>
                <a:cs typeface="A-OTF Gothic BBB Pro"/>
              </a:rPr>
              <a:t>ル</a:t>
            </a:r>
            <a:r>
              <a:rPr sz="550" spc="-114" dirty="0">
                <a:solidFill>
                  <a:srgbClr val="231F20"/>
                </a:solidFill>
                <a:latin typeface="MS PGothic Regular"/>
                <a:cs typeface="A-OTF Gothic BBB Pro"/>
              </a:rPr>
              <a:t>グ</a:t>
            </a:r>
            <a:r>
              <a:rPr sz="550" spc="-75" dirty="0">
                <a:solidFill>
                  <a:srgbClr val="231F20"/>
                </a:solidFill>
                <a:latin typeface="MS PGothic Regular"/>
                <a:cs typeface="A-OTF Gothic BBB Pro"/>
              </a:rPr>
              <a:t>レ</a:t>
            </a:r>
            <a:r>
              <a:rPr sz="550" spc="-45" dirty="0">
                <a:solidFill>
                  <a:srgbClr val="231F20"/>
                </a:solidFill>
                <a:latin typeface="MS PGothic Regular"/>
                <a:cs typeface="A-OTF Gothic BBB Pro"/>
              </a:rPr>
              <a:t>ー</a:t>
            </a:r>
            <a:r>
              <a:rPr sz="550" dirty="0">
                <a:solidFill>
                  <a:srgbClr val="231F20"/>
                </a:solidFill>
                <a:latin typeface="MS PGothic Regular"/>
                <a:cs typeface="A-OTF Gothic BBB Pro"/>
              </a:rPr>
              <a:t>柄</a:t>
            </a:r>
            <a:endParaRPr sz="550" dirty="0">
              <a:latin typeface="MS PGothic Regular"/>
              <a:cs typeface="A-OTF Gothic BBB Pro"/>
            </a:endParaRPr>
          </a:p>
          <a:p>
            <a:pPr marL="12700">
              <a:lnSpc>
                <a:spcPct val="100000"/>
              </a:lnSpc>
              <a:spcBef>
                <a:spcPts val="40"/>
              </a:spcBef>
            </a:pPr>
            <a:r>
              <a:rPr sz="550" spc="5" dirty="0">
                <a:solidFill>
                  <a:srgbClr val="231F20"/>
                </a:solidFill>
                <a:latin typeface="MS PGothic Regular"/>
                <a:cs typeface="A-OTF Gothic BBB Pro"/>
              </a:rPr>
              <a:t>［JV］</a:t>
            </a:r>
            <a:endParaRPr sz="550" dirty="0">
              <a:latin typeface="MS PGothic Regular"/>
              <a:cs typeface="A-OTF Gothic BBB Pro"/>
            </a:endParaRPr>
          </a:p>
          <a:p>
            <a:pPr marL="69215" marR="5080" indent="-56515">
              <a:lnSpc>
                <a:spcPct val="116700"/>
              </a:lnSpc>
              <a:spcBef>
                <a:spcPts val="595"/>
              </a:spcBef>
            </a:pPr>
            <a:r>
              <a:rPr sz="500" dirty="0">
                <a:solidFill>
                  <a:srgbClr val="231F20"/>
                </a:solidFill>
                <a:latin typeface="MS PGothic Regular"/>
                <a:cs typeface="A-OTF Gothic BBB Pro"/>
              </a:rPr>
              <a:t>※扉同</a:t>
            </a:r>
            <a:r>
              <a:rPr sz="500" spc="-15" dirty="0">
                <a:solidFill>
                  <a:srgbClr val="231F20"/>
                </a:solidFill>
                <a:latin typeface="MS PGothic Regular"/>
                <a:cs typeface="A-OTF Gothic BBB Pro"/>
              </a:rPr>
              <a:t>柄</a:t>
            </a:r>
            <a:r>
              <a:rPr sz="500" spc="-55" dirty="0">
                <a:solidFill>
                  <a:srgbClr val="231F20"/>
                </a:solidFill>
                <a:latin typeface="MS PGothic Regular"/>
                <a:cs typeface="A-OTF Gothic BBB Pro"/>
              </a:rPr>
              <a:t>の</a:t>
            </a:r>
            <a:r>
              <a:rPr sz="500" spc="-105" dirty="0">
                <a:solidFill>
                  <a:srgbClr val="231F20"/>
                </a:solidFill>
                <a:latin typeface="MS PGothic Regular"/>
                <a:cs typeface="A-OTF Gothic BBB Pro"/>
              </a:rPr>
              <a:t>エ</a:t>
            </a:r>
            <a:r>
              <a:rPr sz="500" spc="-180" dirty="0">
                <a:solidFill>
                  <a:srgbClr val="231F20"/>
                </a:solidFill>
                <a:latin typeface="MS PGothic Regular"/>
                <a:cs typeface="A-OTF Gothic BBB Pro"/>
              </a:rPr>
              <a:t>ン</a:t>
            </a:r>
            <a:r>
              <a:rPr sz="500" spc="-50" dirty="0">
                <a:solidFill>
                  <a:srgbClr val="231F20"/>
                </a:solidFill>
                <a:latin typeface="MS PGothic Regular"/>
                <a:cs typeface="A-OTF Gothic BBB Pro"/>
              </a:rPr>
              <a:t>ドパ</a:t>
            </a:r>
            <a:r>
              <a:rPr sz="500" spc="-70" dirty="0">
                <a:solidFill>
                  <a:srgbClr val="231F20"/>
                </a:solidFill>
                <a:latin typeface="MS PGothic Regular"/>
                <a:cs typeface="A-OTF Gothic BBB Pro"/>
              </a:rPr>
              <a:t>ネ</a:t>
            </a:r>
            <a:r>
              <a:rPr sz="500" spc="-90" dirty="0">
                <a:solidFill>
                  <a:srgbClr val="231F20"/>
                </a:solidFill>
                <a:latin typeface="MS PGothic Regular"/>
                <a:cs typeface="A-OTF Gothic BBB Pro"/>
              </a:rPr>
              <a:t>ル</a:t>
            </a:r>
            <a:r>
              <a:rPr sz="500" dirty="0">
                <a:solidFill>
                  <a:srgbClr val="231F20"/>
                </a:solidFill>
                <a:latin typeface="MS PGothic Regular"/>
                <a:cs typeface="A-OTF Gothic BBB Pro"/>
              </a:rPr>
              <a:t>を </a:t>
            </a:r>
            <a:r>
              <a:rPr sz="500" spc="-35" dirty="0">
                <a:solidFill>
                  <a:srgbClr val="231F20"/>
                </a:solidFill>
                <a:latin typeface="MS PGothic Regular"/>
                <a:cs typeface="A-OTF Gothic BBB Pro"/>
              </a:rPr>
              <a:t>ご</a:t>
            </a:r>
            <a:r>
              <a:rPr sz="500" dirty="0">
                <a:solidFill>
                  <a:srgbClr val="231F20"/>
                </a:solidFill>
                <a:latin typeface="MS PGothic Regular"/>
                <a:cs typeface="A-OTF Gothic BBB Pro"/>
              </a:rPr>
              <a:t>用</a:t>
            </a:r>
            <a:r>
              <a:rPr sz="500" spc="-110" dirty="0">
                <a:solidFill>
                  <a:srgbClr val="231F20"/>
                </a:solidFill>
                <a:latin typeface="MS PGothic Regular"/>
                <a:cs typeface="A-OTF Gothic BBB Pro"/>
              </a:rPr>
              <a:t>意</a:t>
            </a:r>
            <a:r>
              <a:rPr sz="500" spc="-85" dirty="0">
                <a:solidFill>
                  <a:srgbClr val="231F20"/>
                </a:solidFill>
                <a:latin typeface="MS PGothic Regular"/>
                <a:cs typeface="A-OTF Gothic BBB Pro"/>
              </a:rPr>
              <a:t>し</a:t>
            </a:r>
            <a:r>
              <a:rPr sz="500" spc="-65" dirty="0">
                <a:solidFill>
                  <a:srgbClr val="231F20"/>
                </a:solidFill>
                <a:latin typeface="MS PGothic Regular"/>
                <a:cs typeface="A-OTF Gothic BBB Pro"/>
              </a:rPr>
              <a:t>て</a:t>
            </a:r>
            <a:r>
              <a:rPr sz="500" spc="-80" dirty="0">
                <a:solidFill>
                  <a:srgbClr val="231F20"/>
                </a:solidFill>
                <a:latin typeface="MS PGothic Regular"/>
                <a:cs typeface="A-OTF Gothic BBB Pro"/>
              </a:rPr>
              <a:t>い</a:t>
            </a:r>
            <a:r>
              <a:rPr sz="500" spc="-95" dirty="0">
                <a:solidFill>
                  <a:srgbClr val="231F20"/>
                </a:solidFill>
                <a:latin typeface="MS PGothic Regular"/>
                <a:cs typeface="A-OTF Gothic BBB Pro"/>
              </a:rPr>
              <a:t>ま</a:t>
            </a:r>
            <a:r>
              <a:rPr sz="500" spc="-25" dirty="0">
                <a:solidFill>
                  <a:srgbClr val="231F20"/>
                </a:solidFill>
                <a:latin typeface="MS PGothic Regular"/>
                <a:cs typeface="A-OTF Gothic BBB Pro"/>
              </a:rPr>
              <a:t>す</a:t>
            </a:r>
            <a:r>
              <a:rPr sz="500" dirty="0">
                <a:solidFill>
                  <a:srgbClr val="231F20"/>
                </a:solidFill>
                <a:latin typeface="MS PGothic Regular"/>
                <a:cs typeface="A-OTF Gothic BBB Pro"/>
              </a:rPr>
              <a:t>。</a:t>
            </a:r>
            <a:endParaRPr sz="500" dirty="0">
              <a:latin typeface="MS PGothic Regular"/>
              <a:cs typeface="A-OTF Gothic BBB Pro"/>
            </a:endParaRPr>
          </a:p>
        </p:txBody>
      </p:sp>
      <p:sp>
        <p:nvSpPr>
          <p:cNvPr id="179" name="object 179"/>
          <p:cNvSpPr txBox="1"/>
          <p:nvPr/>
        </p:nvSpPr>
        <p:spPr>
          <a:xfrm>
            <a:off x="3233512" y="3020298"/>
            <a:ext cx="661758" cy="187231"/>
          </a:xfrm>
          <a:prstGeom prst="rect">
            <a:avLst/>
          </a:prstGeom>
        </p:spPr>
        <p:txBody>
          <a:bodyPr vert="horz" wrap="square" lIns="0" tIns="17780" rIns="0" bIns="0" rtlCol="0">
            <a:spAutoFit/>
          </a:bodyPr>
          <a:lstStyle/>
          <a:p>
            <a:pPr marL="41275">
              <a:lnSpc>
                <a:spcPct val="100000"/>
              </a:lnSpc>
              <a:spcBef>
                <a:spcPts val="140"/>
              </a:spcBef>
            </a:pPr>
            <a:r>
              <a:rPr sz="550" spc="-95" dirty="0">
                <a:solidFill>
                  <a:srgbClr val="231F20"/>
                </a:solidFill>
                <a:latin typeface="MS PGothic Regular"/>
                <a:cs typeface="A-OTF Gothic BBB Pro"/>
              </a:rPr>
              <a:t>ソ</a:t>
            </a:r>
            <a:r>
              <a:rPr sz="550" spc="-105" dirty="0">
                <a:solidFill>
                  <a:srgbClr val="231F20"/>
                </a:solidFill>
                <a:latin typeface="MS PGothic Regular"/>
                <a:cs typeface="A-OTF Gothic BBB Pro"/>
              </a:rPr>
              <a:t>イ</a:t>
            </a:r>
            <a:r>
              <a:rPr sz="550" spc="-90" dirty="0">
                <a:solidFill>
                  <a:srgbClr val="231F20"/>
                </a:solidFill>
                <a:latin typeface="MS PGothic Regular"/>
                <a:cs typeface="A-OTF Gothic BBB Pro"/>
              </a:rPr>
              <a:t>ル</a:t>
            </a:r>
            <a:r>
              <a:rPr sz="550" spc="-75" dirty="0">
                <a:solidFill>
                  <a:srgbClr val="231F20"/>
                </a:solidFill>
                <a:latin typeface="MS PGothic Regular"/>
                <a:cs typeface="A-OTF Gothic BBB Pro"/>
              </a:rPr>
              <a:t>ブ</a:t>
            </a:r>
            <a:r>
              <a:rPr sz="550" spc="-140" dirty="0">
                <a:solidFill>
                  <a:srgbClr val="231F20"/>
                </a:solidFill>
                <a:latin typeface="MS PGothic Regular"/>
                <a:cs typeface="A-OTF Gothic BBB Pro"/>
              </a:rPr>
              <a:t>ラ</a:t>
            </a:r>
            <a:r>
              <a:rPr sz="550" spc="-155" dirty="0">
                <a:solidFill>
                  <a:srgbClr val="231F20"/>
                </a:solidFill>
                <a:latin typeface="MS PGothic Regular"/>
                <a:cs typeface="A-OTF Gothic BBB Pro"/>
              </a:rPr>
              <a:t>ッ</a:t>
            </a:r>
            <a:r>
              <a:rPr sz="550" spc="-50" dirty="0">
                <a:solidFill>
                  <a:srgbClr val="231F20"/>
                </a:solidFill>
                <a:latin typeface="MS PGothic Regular"/>
                <a:cs typeface="A-OTF Gothic BBB Pro"/>
              </a:rPr>
              <a:t>ク</a:t>
            </a:r>
            <a:r>
              <a:rPr sz="550" dirty="0">
                <a:solidFill>
                  <a:srgbClr val="231F20"/>
                </a:solidFill>
                <a:latin typeface="MS PGothic Regular"/>
                <a:cs typeface="A-OTF Gothic BBB Pro"/>
              </a:rPr>
              <a:t>柄</a:t>
            </a:r>
            <a:endParaRPr sz="550" dirty="0">
              <a:latin typeface="MS PGothic Regular"/>
              <a:cs typeface="A-OTF Gothic BBB Pro"/>
            </a:endParaRPr>
          </a:p>
          <a:p>
            <a:pPr marL="12700">
              <a:lnSpc>
                <a:spcPct val="100000"/>
              </a:lnSpc>
              <a:spcBef>
                <a:spcPts val="40"/>
              </a:spcBef>
            </a:pPr>
            <a:r>
              <a:rPr sz="550" spc="5" dirty="0">
                <a:solidFill>
                  <a:srgbClr val="231F20"/>
                </a:solidFill>
                <a:latin typeface="MS PGothic Regular"/>
                <a:cs typeface="A-OTF Gothic BBB Pro"/>
              </a:rPr>
              <a:t>［KV］</a:t>
            </a:r>
            <a:endParaRPr sz="550" dirty="0">
              <a:latin typeface="MS PGothic Regular"/>
              <a:cs typeface="A-OTF Gothic BBB Pro"/>
            </a:endParaRPr>
          </a:p>
        </p:txBody>
      </p:sp>
      <p:pic>
        <p:nvPicPr>
          <p:cNvPr id="199" name="object 199"/>
          <p:cNvPicPr/>
          <p:nvPr/>
        </p:nvPicPr>
        <p:blipFill>
          <a:blip r:embed="rId11" cstate="print"/>
          <a:stretch>
            <a:fillRect/>
          </a:stretch>
        </p:blipFill>
        <p:spPr>
          <a:xfrm>
            <a:off x="3283433" y="3408524"/>
            <a:ext cx="616597" cy="320967"/>
          </a:xfrm>
          <a:prstGeom prst="rect">
            <a:avLst/>
          </a:prstGeom>
        </p:spPr>
      </p:pic>
      <p:sp>
        <p:nvSpPr>
          <p:cNvPr id="200" name="object 200"/>
          <p:cNvSpPr/>
          <p:nvPr/>
        </p:nvSpPr>
        <p:spPr>
          <a:xfrm>
            <a:off x="3283433" y="3408524"/>
            <a:ext cx="617220" cy="321310"/>
          </a:xfrm>
          <a:custGeom>
            <a:avLst/>
            <a:gdLst/>
            <a:ahLst/>
            <a:cxnLst/>
            <a:rect l="l" t="t" r="r" b="b"/>
            <a:pathLst>
              <a:path w="617220" h="321310">
                <a:moveTo>
                  <a:pt x="616597" y="320967"/>
                </a:moveTo>
                <a:lnTo>
                  <a:pt x="0" y="320967"/>
                </a:lnTo>
                <a:lnTo>
                  <a:pt x="0" y="0"/>
                </a:lnTo>
                <a:lnTo>
                  <a:pt x="616597" y="0"/>
                </a:lnTo>
                <a:lnTo>
                  <a:pt x="616597" y="320967"/>
                </a:lnTo>
                <a:close/>
              </a:path>
            </a:pathLst>
          </a:custGeom>
          <a:ln w="6350">
            <a:solidFill>
              <a:srgbClr val="939598"/>
            </a:solidFill>
          </a:ln>
        </p:spPr>
        <p:txBody>
          <a:bodyPr wrap="square" lIns="0" tIns="0" rIns="0" bIns="0" rtlCol="0"/>
          <a:lstStyle/>
          <a:p>
            <a:endParaRPr/>
          </a:p>
        </p:txBody>
      </p:sp>
      <p:pic>
        <p:nvPicPr>
          <p:cNvPr id="201" name="object 201"/>
          <p:cNvPicPr/>
          <p:nvPr/>
        </p:nvPicPr>
        <p:blipFill>
          <a:blip r:embed="rId12" cstate="print"/>
          <a:stretch>
            <a:fillRect/>
          </a:stretch>
        </p:blipFill>
        <p:spPr>
          <a:xfrm>
            <a:off x="3283433" y="2694068"/>
            <a:ext cx="616597" cy="320967"/>
          </a:xfrm>
          <a:prstGeom prst="rect">
            <a:avLst/>
          </a:prstGeom>
        </p:spPr>
      </p:pic>
      <p:pic>
        <p:nvPicPr>
          <p:cNvPr id="202" name="object 202"/>
          <p:cNvPicPr/>
          <p:nvPr/>
        </p:nvPicPr>
        <p:blipFill>
          <a:blip r:embed="rId13" cstate="print"/>
          <a:stretch>
            <a:fillRect/>
          </a:stretch>
        </p:blipFill>
        <p:spPr>
          <a:xfrm>
            <a:off x="3945179" y="2694068"/>
            <a:ext cx="616597" cy="320967"/>
          </a:xfrm>
          <a:prstGeom prst="rect">
            <a:avLst/>
          </a:prstGeom>
        </p:spPr>
      </p:pic>
      <p:sp>
        <p:nvSpPr>
          <p:cNvPr id="240" name="object 53">
            <a:extLst>
              <a:ext uri="{FF2B5EF4-FFF2-40B4-BE49-F238E27FC236}">
                <a16:creationId xmlns:a16="http://schemas.microsoft.com/office/drawing/2014/main" id="{2D152593-2353-AA4A-984C-7DFC2795DD31}"/>
              </a:ext>
            </a:extLst>
          </p:cNvPr>
          <p:cNvSpPr txBox="1"/>
          <p:nvPr/>
        </p:nvSpPr>
        <p:spPr>
          <a:xfrm>
            <a:off x="3276326" y="2541994"/>
            <a:ext cx="1805920" cy="120546"/>
          </a:xfrm>
          <a:prstGeom prst="rect">
            <a:avLst/>
          </a:prstGeom>
        </p:spPr>
        <p:txBody>
          <a:bodyPr vert="horz" wrap="square" lIns="0" tIns="12700" rIns="0" bIns="0" rtlCol="0">
            <a:spAutoFit/>
          </a:bodyPr>
          <a:lstStyle/>
          <a:p>
            <a:pPr marL="12700">
              <a:spcBef>
                <a:spcPts val="365"/>
              </a:spcBef>
              <a:tabLst>
                <a:tab pos="4488815" algn="l"/>
              </a:tabLst>
            </a:pPr>
            <a:r>
              <a:rPr lang="ja-JP" altLang="en-US" sz="700" b="1">
                <a:solidFill>
                  <a:srgbClr val="231F20"/>
                </a:solidFill>
                <a:latin typeface="+mj-ea"/>
                <a:ea typeface="+mj-ea"/>
                <a:cs typeface="Kozuka Gothic Pr6N"/>
              </a:rPr>
              <a:t>扉柄・カウンター柄</a:t>
            </a:r>
            <a:r>
              <a:rPr lang="ja-JP" altLang="en-US" sz="500">
                <a:solidFill>
                  <a:srgbClr val="231F20"/>
                </a:solidFill>
                <a:latin typeface="MS PGothic Regular"/>
                <a:cs typeface="Kozuka Gothic Pr6N"/>
              </a:rPr>
              <a:t>（樹脂化粧シート仕上げ）</a:t>
            </a:r>
            <a:endParaRPr lang="ja-JP" altLang="en-US" sz="500">
              <a:latin typeface="MS PGothic Regular"/>
              <a:cs typeface="Kozuka Gothic Pr6N"/>
            </a:endParaRPr>
          </a:p>
        </p:txBody>
      </p:sp>
      <p:grpSp>
        <p:nvGrpSpPr>
          <p:cNvPr id="212" name="グループ化 211">
            <a:extLst>
              <a:ext uri="{FF2B5EF4-FFF2-40B4-BE49-F238E27FC236}">
                <a16:creationId xmlns:a16="http://schemas.microsoft.com/office/drawing/2014/main" id="{ED328DB8-B14B-C04E-B31A-FB7F65C24D79}"/>
              </a:ext>
            </a:extLst>
          </p:cNvPr>
          <p:cNvGrpSpPr/>
          <p:nvPr/>
        </p:nvGrpSpPr>
        <p:grpSpPr>
          <a:xfrm>
            <a:off x="263769" y="3245429"/>
            <a:ext cx="923162" cy="484418"/>
            <a:chOff x="263769" y="3326283"/>
            <a:chExt cx="923162" cy="484418"/>
          </a:xfrm>
        </p:grpSpPr>
        <p:grpSp>
          <p:nvGrpSpPr>
            <p:cNvPr id="189" name="グループ化 188">
              <a:extLst>
                <a:ext uri="{FF2B5EF4-FFF2-40B4-BE49-F238E27FC236}">
                  <a16:creationId xmlns:a16="http://schemas.microsoft.com/office/drawing/2014/main" id="{24D943E5-E439-954B-AA6B-3636B85870A1}"/>
                </a:ext>
              </a:extLst>
            </p:cNvPr>
            <p:cNvGrpSpPr/>
            <p:nvPr/>
          </p:nvGrpSpPr>
          <p:grpSpPr>
            <a:xfrm>
              <a:off x="274371" y="3489391"/>
              <a:ext cx="617220" cy="321310"/>
              <a:chOff x="274371" y="3489391"/>
              <a:chExt cx="617220" cy="321310"/>
            </a:xfrm>
          </p:grpSpPr>
          <p:pic>
            <p:nvPicPr>
              <p:cNvPr id="195" name="object 195"/>
              <p:cNvPicPr/>
              <p:nvPr/>
            </p:nvPicPr>
            <p:blipFill>
              <a:blip r:embed="rId11" cstate="print"/>
              <a:stretch>
                <a:fillRect/>
              </a:stretch>
            </p:blipFill>
            <p:spPr>
              <a:xfrm>
                <a:off x="274384" y="3489391"/>
                <a:ext cx="616585" cy="320967"/>
              </a:xfrm>
              <a:prstGeom prst="rect">
                <a:avLst/>
              </a:prstGeom>
            </p:spPr>
          </p:pic>
          <p:sp>
            <p:nvSpPr>
              <p:cNvPr id="196" name="object 196"/>
              <p:cNvSpPr/>
              <p:nvPr/>
            </p:nvSpPr>
            <p:spPr>
              <a:xfrm>
                <a:off x="274371" y="3489391"/>
                <a:ext cx="617220" cy="321310"/>
              </a:xfrm>
              <a:custGeom>
                <a:avLst/>
                <a:gdLst/>
                <a:ahLst/>
                <a:cxnLst/>
                <a:rect l="l" t="t" r="r" b="b"/>
                <a:pathLst>
                  <a:path w="617220" h="321310">
                    <a:moveTo>
                      <a:pt x="616597" y="320967"/>
                    </a:moveTo>
                    <a:lnTo>
                      <a:pt x="0" y="320967"/>
                    </a:lnTo>
                    <a:lnTo>
                      <a:pt x="0" y="0"/>
                    </a:lnTo>
                    <a:lnTo>
                      <a:pt x="616597" y="0"/>
                    </a:lnTo>
                    <a:lnTo>
                      <a:pt x="616597" y="320967"/>
                    </a:lnTo>
                    <a:close/>
                  </a:path>
                </a:pathLst>
              </a:custGeom>
              <a:ln w="6350">
                <a:solidFill>
                  <a:srgbClr val="939598"/>
                </a:solidFill>
              </a:ln>
            </p:spPr>
            <p:txBody>
              <a:bodyPr wrap="square" lIns="0" tIns="0" rIns="0" bIns="0" rtlCol="0"/>
              <a:lstStyle/>
              <a:p>
                <a:endParaRPr/>
              </a:p>
            </p:txBody>
          </p:sp>
        </p:grpSp>
        <p:sp>
          <p:nvSpPr>
            <p:cNvPr id="242" name="object 53">
              <a:extLst>
                <a:ext uri="{FF2B5EF4-FFF2-40B4-BE49-F238E27FC236}">
                  <a16:creationId xmlns:a16="http://schemas.microsoft.com/office/drawing/2014/main" id="{81C1C7EB-D621-2C47-B44F-3CB435D734CF}"/>
                </a:ext>
              </a:extLst>
            </p:cNvPr>
            <p:cNvSpPr txBox="1"/>
            <p:nvPr/>
          </p:nvSpPr>
          <p:spPr>
            <a:xfrm>
              <a:off x="263769" y="3326283"/>
              <a:ext cx="923162" cy="120546"/>
            </a:xfrm>
            <a:prstGeom prst="rect">
              <a:avLst/>
            </a:prstGeom>
          </p:spPr>
          <p:txBody>
            <a:bodyPr vert="horz" wrap="square" lIns="0" tIns="12700" rIns="0" bIns="0" rtlCol="0">
              <a:spAutoFit/>
            </a:bodyPr>
            <a:lstStyle/>
            <a:p>
              <a:pPr marL="12700">
                <a:spcBef>
                  <a:spcPts val="100"/>
                </a:spcBef>
                <a:tabLst>
                  <a:tab pos="2157730" algn="l"/>
                </a:tabLst>
              </a:pPr>
              <a:r>
                <a:rPr lang="ja-JP" altLang="en-US" sz="700" b="1">
                  <a:solidFill>
                    <a:srgbClr val="231F20"/>
                  </a:solidFill>
                  <a:latin typeface="MS PGothic Regular"/>
                  <a:cs typeface="Kozuka Gothic Pr6N"/>
                </a:rPr>
                <a:t>本体・台輪</a:t>
              </a:r>
              <a:endParaRPr lang="ja-JP" altLang="en-US" sz="700" b="1">
                <a:latin typeface="MS PGothic Regular"/>
                <a:cs typeface="Kozuka Gothic Pr6N"/>
              </a:endParaRPr>
            </a:p>
          </p:txBody>
        </p:sp>
      </p:grpSp>
      <p:sp>
        <p:nvSpPr>
          <p:cNvPr id="243" name="object 53">
            <a:extLst>
              <a:ext uri="{FF2B5EF4-FFF2-40B4-BE49-F238E27FC236}">
                <a16:creationId xmlns:a16="http://schemas.microsoft.com/office/drawing/2014/main" id="{CA2F6EA7-2C6F-0142-B2F6-9271E49B68E9}"/>
              </a:ext>
            </a:extLst>
          </p:cNvPr>
          <p:cNvSpPr txBox="1"/>
          <p:nvPr/>
        </p:nvSpPr>
        <p:spPr>
          <a:xfrm>
            <a:off x="3269239" y="3245429"/>
            <a:ext cx="923162" cy="120546"/>
          </a:xfrm>
          <a:prstGeom prst="rect">
            <a:avLst/>
          </a:prstGeom>
        </p:spPr>
        <p:txBody>
          <a:bodyPr vert="horz" wrap="square" lIns="0" tIns="12700" rIns="0" bIns="0" rtlCol="0">
            <a:spAutoFit/>
          </a:bodyPr>
          <a:lstStyle/>
          <a:p>
            <a:pPr marL="12700">
              <a:spcBef>
                <a:spcPts val="100"/>
              </a:spcBef>
              <a:tabLst>
                <a:tab pos="2157730" algn="l"/>
              </a:tabLst>
            </a:pPr>
            <a:r>
              <a:rPr lang="ja-JP" altLang="en-US" sz="700" b="1">
                <a:solidFill>
                  <a:srgbClr val="231F20"/>
                </a:solidFill>
                <a:latin typeface="MS PGothic Regular"/>
                <a:cs typeface="Kozuka Gothic Pr6N"/>
              </a:rPr>
              <a:t>本体・台輪</a:t>
            </a:r>
            <a:endParaRPr lang="ja-JP" altLang="en-US" sz="700" b="1">
              <a:latin typeface="MS PGothic Regular"/>
              <a:cs typeface="Kozuka Gothic Pr6N"/>
            </a:endParaRPr>
          </a:p>
        </p:txBody>
      </p:sp>
      <p:grpSp>
        <p:nvGrpSpPr>
          <p:cNvPr id="9" name="グループ化 8">
            <a:extLst>
              <a:ext uri="{FF2B5EF4-FFF2-40B4-BE49-F238E27FC236}">
                <a16:creationId xmlns:a16="http://schemas.microsoft.com/office/drawing/2014/main" id="{D1649A87-D8D1-074A-84E2-0F71B6DA0FBA}"/>
              </a:ext>
            </a:extLst>
          </p:cNvPr>
          <p:cNvGrpSpPr/>
          <p:nvPr/>
        </p:nvGrpSpPr>
        <p:grpSpPr>
          <a:xfrm>
            <a:off x="231586" y="1051803"/>
            <a:ext cx="3308997" cy="687866"/>
            <a:chOff x="231586" y="1150976"/>
            <a:chExt cx="3308997" cy="687866"/>
          </a:xfrm>
        </p:grpSpPr>
        <p:grpSp>
          <p:nvGrpSpPr>
            <p:cNvPr id="20" name="object 20"/>
            <p:cNvGrpSpPr/>
            <p:nvPr/>
          </p:nvGrpSpPr>
          <p:grpSpPr>
            <a:xfrm>
              <a:off x="276466" y="1336639"/>
              <a:ext cx="1278890" cy="321310"/>
              <a:chOff x="4499736" y="1222781"/>
              <a:chExt cx="1278890" cy="321310"/>
            </a:xfrm>
          </p:grpSpPr>
          <p:pic>
            <p:nvPicPr>
              <p:cNvPr id="21" name="object 21"/>
              <p:cNvPicPr/>
              <p:nvPr/>
            </p:nvPicPr>
            <p:blipFill>
              <a:blip r:embed="rId14" cstate="print"/>
              <a:stretch>
                <a:fillRect/>
              </a:stretch>
            </p:blipFill>
            <p:spPr>
              <a:xfrm>
                <a:off x="4499736" y="1222781"/>
                <a:ext cx="616597" cy="320967"/>
              </a:xfrm>
              <a:prstGeom prst="rect">
                <a:avLst/>
              </a:prstGeom>
            </p:spPr>
          </p:pic>
          <p:pic>
            <p:nvPicPr>
              <p:cNvPr id="22" name="object 22"/>
              <p:cNvPicPr/>
              <p:nvPr/>
            </p:nvPicPr>
            <p:blipFill>
              <a:blip r:embed="rId15" cstate="print"/>
              <a:stretch>
                <a:fillRect/>
              </a:stretch>
            </p:blipFill>
            <p:spPr>
              <a:xfrm>
                <a:off x="5161483" y="1222781"/>
                <a:ext cx="616597" cy="320967"/>
              </a:xfrm>
              <a:prstGeom prst="rect">
                <a:avLst/>
              </a:prstGeom>
            </p:spPr>
          </p:pic>
        </p:grpSp>
        <p:sp>
          <p:nvSpPr>
            <p:cNvPr id="23" name="object 23"/>
            <p:cNvSpPr txBox="1"/>
            <p:nvPr/>
          </p:nvSpPr>
          <p:spPr>
            <a:xfrm>
              <a:off x="891565" y="1651611"/>
              <a:ext cx="683417" cy="187231"/>
            </a:xfrm>
            <a:prstGeom prst="rect">
              <a:avLst/>
            </a:prstGeom>
          </p:spPr>
          <p:txBody>
            <a:bodyPr vert="horz" wrap="square" lIns="0" tIns="17780" rIns="0" bIns="0" rtlCol="0">
              <a:spAutoFit/>
            </a:bodyPr>
            <a:lstStyle/>
            <a:p>
              <a:pPr marL="41275">
                <a:lnSpc>
                  <a:spcPct val="100000"/>
                </a:lnSpc>
                <a:spcBef>
                  <a:spcPts val="140"/>
                </a:spcBef>
              </a:pPr>
              <a:r>
                <a:rPr sz="550" dirty="0" err="1">
                  <a:solidFill>
                    <a:srgbClr val="231F20"/>
                  </a:solidFill>
                  <a:latin typeface="MS PGothic" panose="020B0600070205080204" pitchFamily="34" charset="-128"/>
                  <a:ea typeface="MS PGothic" panose="020B0600070205080204" pitchFamily="34" charset="-128"/>
                  <a:cs typeface="A-OTF Gothic BBB Pro"/>
                </a:rPr>
                <a:t>ウォールナット柄</a:t>
              </a:r>
              <a:endParaRPr sz="550" dirty="0">
                <a:latin typeface="MS PGothic" panose="020B0600070205080204" pitchFamily="34" charset="-128"/>
                <a:ea typeface="MS PGothic" panose="020B0600070205080204" pitchFamily="34" charset="-128"/>
                <a:cs typeface="A-OTF Gothic BBB Pro"/>
              </a:endParaRPr>
            </a:p>
            <a:p>
              <a:pPr marL="12700">
                <a:lnSpc>
                  <a:spcPct val="100000"/>
                </a:lnSpc>
                <a:spcBef>
                  <a:spcPts val="40"/>
                </a:spcBef>
                <a:tabLst>
                  <a:tab pos="674370" algn="l"/>
                </a:tabLst>
              </a:pPr>
              <a:r>
                <a:rPr sz="550" dirty="0">
                  <a:solidFill>
                    <a:srgbClr val="231F20"/>
                  </a:solidFill>
                  <a:latin typeface="MS PGothic" panose="020B0600070205080204" pitchFamily="34" charset="-128"/>
                  <a:ea typeface="MS PGothic" panose="020B0600070205080204" pitchFamily="34" charset="-128"/>
                  <a:cs typeface="A-OTF Gothic BBB Pro"/>
                </a:rPr>
                <a:t>［TY］</a:t>
              </a:r>
              <a:endParaRPr sz="550" dirty="0">
                <a:latin typeface="MS PGothic" panose="020B0600070205080204" pitchFamily="34" charset="-128"/>
                <a:ea typeface="MS PGothic" panose="020B0600070205080204" pitchFamily="34" charset="-128"/>
                <a:cs typeface="A-OTF Gothic BBB Pro"/>
              </a:endParaRPr>
            </a:p>
          </p:txBody>
        </p:sp>
        <p:pic>
          <p:nvPicPr>
            <p:cNvPr id="24" name="object 24"/>
            <p:cNvPicPr/>
            <p:nvPr/>
          </p:nvPicPr>
          <p:blipFill>
            <a:blip r:embed="rId16" cstate="print"/>
            <a:stretch>
              <a:fillRect/>
            </a:stretch>
          </p:blipFill>
          <p:spPr>
            <a:xfrm>
              <a:off x="1599946" y="1336639"/>
              <a:ext cx="616597" cy="320967"/>
            </a:xfrm>
            <a:prstGeom prst="rect">
              <a:avLst/>
            </a:prstGeom>
          </p:spPr>
        </p:pic>
        <p:sp>
          <p:nvSpPr>
            <p:cNvPr id="25" name="object 25"/>
            <p:cNvSpPr txBox="1"/>
            <p:nvPr/>
          </p:nvSpPr>
          <p:spPr>
            <a:xfrm>
              <a:off x="1550024" y="1651610"/>
              <a:ext cx="561007" cy="187231"/>
            </a:xfrm>
            <a:prstGeom prst="rect">
              <a:avLst/>
            </a:prstGeom>
          </p:spPr>
          <p:txBody>
            <a:bodyPr vert="horz" wrap="square" lIns="0" tIns="17780" rIns="0" bIns="0" rtlCol="0">
              <a:spAutoFit/>
            </a:bodyPr>
            <a:lstStyle/>
            <a:p>
              <a:pPr marL="44450">
                <a:lnSpc>
                  <a:spcPct val="100000"/>
                </a:lnSpc>
                <a:spcBef>
                  <a:spcPts val="140"/>
                </a:spcBef>
              </a:pPr>
              <a:r>
                <a:rPr sz="550" spc="-100" dirty="0">
                  <a:solidFill>
                    <a:srgbClr val="231F20"/>
                  </a:solidFill>
                  <a:latin typeface="MS PGothic Regular"/>
                  <a:cs typeface="A-OTF Gothic BBB Pro"/>
                </a:rPr>
                <a:t>チ</a:t>
              </a:r>
              <a:r>
                <a:rPr sz="550" spc="-165" dirty="0">
                  <a:solidFill>
                    <a:srgbClr val="231F20"/>
                  </a:solidFill>
                  <a:latin typeface="MS PGothic Regular"/>
                  <a:cs typeface="A-OTF Gothic BBB Pro"/>
                </a:rPr>
                <a:t>ェ</a:t>
              </a:r>
              <a:r>
                <a:rPr sz="550" spc="-125" dirty="0">
                  <a:solidFill>
                    <a:srgbClr val="231F20"/>
                  </a:solidFill>
                  <a:latin typeface="MS PGothic Regular"/>
                  <a:cs typeface="A-OTF Gothic BBB Pro"/>
                </a:rPr>
                <a:t>リ</a:t>
              </a:r>
              <a:r>
                <a:rPr sz="550" spc="-45" dirty="0">
                  <a:solidFill>
                    <a:srgbClr val="231F20"/>
                  </a:solidFill>
                  <a:latin typeface="MS PGothic Regular"/>
                  <a:cs typeface="A-OTF Gothic BBB Pro"/>
                </a:rPr>
                <a:t>ー</a:t>
              </a:r>
              <a:r>
                <a:rPr sz="550" dirty="0">
                  <a:solidFill>
                    <a:srgbClr val="231F20"/>
                  </a:solidFill>
                  <a:latin typeface="MS PGothic Regular"/>
                  <a:cs typeface="A-OTF Gothic BBB Pro"/>
                </a:rPr>
                <a:t>柄</a:t>
              </a:r>
              <a:endParaRPr sz="550" dirty="0">
                <a:latin typeface="MS PGothic Regular"/>
                <a:cs typeface="A-OTF Gothic BBB Pro"/>
              </a:endParaRPr>
            </a:p>
            <a:p>
              <a:pPr marL="12700">
                <a:lnSpc>
                  <a:spcPct val="100000"/>
                </a:lnSpc>
                <a:spcBef>
                  <a:spcPts val="40"/>
                </a:spcBef>
              </a:pPr>
              <a:r>
                <a:rPr sz="550" spc="5" dirty="0">
                  <a:solidFill>
                    <a:srgbClr val="231F20"/>
                  </a:solidFill>
                  <a:latin typeface="MS PGothic Regular"/>
                  <a:cs typeface="A-OTF Gothic BBB Pro"/>
                </a:rPr>
                <a:t>［CY］</a:t>
              </a:r>
              <a:endParaRPr sz="550" dirty="0">
                <a:latin typeface="MS PGothic Regular"/>
                <a:cs typeface="A-OTF Gothic BBB Pro"/>
              </a:endParaRPr>
            </a:p>
          </p:txBody>
        </p:sp>
        <p:grpSp>
          <p:nvGrpSpPr>
            <p:cNvPr id="32" name="object 32"/>
            <p:cNvGrpSpPr/>
            <p:nvPr/>
          </p:nvGrpSpPr>
          <p:grpSpPr>
            <a:xfrm>
              <a:off x="2261693" y="1336639"/>
              <a:ext cx="1278890" cy="321310"/>
              <a:chOff x="6484963" y="1222781"/>
              <a:chExt cx="1278890" cy="321310"/>
            </a:xfrm>
          </p:grpSpPr>
          <p:pic>
            <p:nvPicPr>
              <p:cNvPr id="33" name="object 33"/>
              <p:cNvPicPr/>
              <p:nvPr/>
            </p:nvPicPr>
            <p:blipFill>
              <a:blip r:embed="rId17" cstate="print"/>
              <a:stretch>
                <a:fillRect/>
              </a:stretch>
            </p:blipFill>
            <p:spPr>
              <a:xfrm>
                <a:off x="6484963" y="1222781"/>
                <a:ext cx="616597" cy="320967"/>
              </a:xfrm>
              <a:prstGeom prst="rect">
                <a:avLst/>
              </a:prstGeom>
            </p:spPr>
          </p:pic>
          <p:pic>
            <p:nvPicPr>
              <p:cNvPr id="34" name="object 34"/>
              <p:cNvPicPr/>
              <p:nvPr/>
            </p:nvPicPr>
            <p:blipFill>
              <a:blip r:embed="rId18" cstate="print"/>
              <a:stretch>
                <a:fillRect/>
              </a:stretch>
            </p:blipFill>
            <p:spPr>
              <a:xfrm>
                <a:off x="7146696" y="1222781"/>
                <a:ext cx="616610" cy="320967"/>
              </a:xfrm>
              <a:prstGeom prst="rect">
                <a:avLst/>
              </a:prstGeom>
            </p:spPr>
          </p:pic>
        </p:grpSp>
        <p:sp>
          <p:nvSpPr>
            <p:cNvPr id="57" name="object 57"/>
            <p:cNvSpPr txBox="1"/>
            <p:nvPr/>
          </p:nvSpPr>
          <p:spPr>
            <a:xfrm>
              <a:off x="263768" y="1150976"/>
              <a:ext cx="2252648" cy="154529"/>
            </a:xfrm>
            <a:prstGeom prst="rect">
              <a:avLst/>
            </a:prstGeom>
          </p:spPr>
          <p:txBody>
            <a:bodyPr vert="horz" wrap="square" lIns="0" tIns="46355" rIns="0" bIns="0" rtlCol="0">
              <a:spAutoFit/>
            </a:bodyPr>
            <a:lstStyle/>
            <a:p>
              <a:pPr marL="12700">
                <a:spcBef>
                  <a:spcPts val="365"/>
                </a:spcBef>
                <a:tabLst>
                  <a:tab pos="4488815" algn="l"/>
                </a:tabLst>
              </a:pPr>
              <a:r>
                <a:rPr lang="ja-JP" altLang="en-US" sz="700" b="1">
                  <a:solidFill>
                    <a:srgbClr val="231F20"/>
                  </a:solidFill>
                  <a:latin typeface="MS PGothic Regular"/>
                  <a:cs typeface="Kozuka Gothic Pr6N"/>
                </a:rPr>
                <a:t>扉柄・本体・カウンター柄</a:t>
              </a:r>
              <a:r>
                <a:rPr lang="ja-JP" altLang="en-US" sz="500">
                  <a:solidFill>
                    <a:srgbClr val="231F20"/>
                  </a:solidFill>
                  <a:latin typeface="MS PGothic Regular"/>
                  <a:cs typeface="Kozuka Gothic Pr6N"/>
                </a:rPr>
                <a:t>（樹脂化粧シート仕上げ）</a:t>
              </a:r>
              <a:endParaRPr lang="ja-JP" altLang="en-US" sz="500">
                <a:latin typeface="MS PGothic Regular"/>
                <a:cs typeface="Kozuka Gothic Pr6N"/>
              </a:endParaRPr>
            </a:p>
          </p:txBody>
        </p:sp>
        <p:sp>
          <p:nvSpPr>
            <p:cNvPr id="246" name="object 25">
              <a:extLst>
                <a:ext uri="{FF2B5EF4-FFF2-40B4-BE49-F238E27FC236}">
                  <a16:creationId xmlns:a16="http://schemas.microsoft.com/office/drawing/2014/main" id="{AC6A07D9-DDD1-7B4D-B0EA-F6C08773DCC4}"/>
                </a:ext>
              </a:extLst>
            </p:cNvPr>
            <p:cNvSpPr txBox="1"/>
            <p:nvPr/>
          </p:nvSpPr>
          <p:spPr>
            <a:xfrm>
              <a:off x="231586" y="1651609"/>
              <a:ext cx="715543" cy="184666"/>
            </a:xfrm>
            <a:prstGeom prst="rect">
              <a:avLst/>
            </a:prstGeom>
          </p:spPr>
          <p:txBody>
            <a:bodyPr vert="horz" wrap="square" lIns="0" tIns="17780" rIns="0" bIns="0" rtlCol="0">
              <a:spAutoFit/>
            </a:bodyPr>
            <a:lstStyle/>
            <a:p>
              <a:pPr marL="40640">
                <a:lnSpc>
                  <a:spcPts val="560"/>
                </a:lnSpc>
                <a:spcBef>
                  <a:spcPts val="50"/>
                </a:spcBef>
              </a:pPr>
              <a:r>
                <a:rPr lang="ja-JP" altLang="en-US" sz="550">
                  <a:solidFill>
                    <a:srgbClr val="231F20"/>
                  </a:solidFill>
                  <a:latin typeface="MS PGothic" panose="020B0600070205080204" pitchFamily="34" charset="-128"/>
                  <a:ea typeface="MS PGothic" panose="020B0600070205080204" pitchFamily="34" charset="-128"/>
                  <a:cs typeface="A-OTF Gothic BBB Pro"/>
                </a:rPr>
                <a:t>ソフトウォールナット柄 </a:t>
              </a:r>
            </a:p>
            <a:p>
              <a:pPr marL="40640">
                <a:lnSpc>
                  <a:spcPts val="560"/>
                </a:lnSpc>
                <a:spcBef>
                  <a:spcPts val="50"/>
                </a:spcBef>
              </a:pPr>
              <a:r>
                <a:rPr lang="ja-JP" altLang="en-US" sz="550">
                  <a:solidFill>
                    <a:srgbClr val="231F20"/>
                  </a:solidFill>
                  <a:latin typeface="MS PGothic" panose="020B0600070205080204" pitchFamily="34" charset="-128"/>
                  <a:ea typeface="MS PGothic" panose="020B0600070205080204" pitchFamily="34" charset="-128"/>
                  <a:cs typeface="A-OTF Gothic BBB Pro"/>
                </a:rPr>
                <a:t>［</a:t>
              </a:r>
              <a:r>
                <a:rPr lang="en" altLang="ja-JP" sz="550" dirty="0">
                  <a:solidFill>
                    <a:srgbClr val="231F20"/>
                  </a:solidFill>
                  <a:latin typeface="MS PGothic" panose="020B0600070205080204" pitchFamily="34" charset="-128"/>
                  <a:ea typeface="MS PGothic" panose="020B0600070205080204" pitchFamily="34" charset="-128"/>
                  <a:cs typeface="A-OTF Gothic BBB Pro"/>
                </a:rPr>
                <a:t>UY</a:t>
              </a:r>
              <a:r>
                <a:rPr lang="ja-JP" altLang="en" sz="550">
                  <a:solidFill>
                    <a:srgbClr val="231F20"/>
                  </a:solidFill>
                  <a:latin typeface="MS PGothic" panose="020B0600070205080204" pitchFamily="34" charset="-128"/>
                  <a:ea typeface="MS PGothic" panose="020B0600070205080204" pitchFamily="34" charset="-128"/>
                  <a:cs typeface="A-OTF Gothic BBB Pro"/>
                </a:rPr>
                <a:t>］</a:t>
              </a:r>
              <a:endParaRPr lang="en" altLang="ja-JP" sz="550" dirty="0">
                <a:latin typeface="MS PGothic" panose="020B0600070205080204" pitchFamily="34" charset="-128"/>
                <a:ea typeface="MS PGothic" panose="020B0600070205080204" pitchFamily="34" charset="-128"/>
                <a:cs typeface="A-OTF Gothic BBB Pro"/>
              </a:endParaRPr>
            </a:p>
          </p:txBody>
        </p:sp>
        <p:sp>
          <p:nvSpPr>
            <p:cNvPr id="247" name="object 25">
              <a:extLst>
                <a:ext uri="{FF2B5EF4-FFF2-40B4-BE49-F238E27FC236}">
                  <a16:creationId xmlns:a16="http://schemas.microsoft.com/office/drawing/2014/main" id="{BA207824-E982-8A47-859F-0C33C3D240D2}"/>
                </a:ext>
              </a:extLst>
            </p:cNvPr>
            <p:cNvSpPr txBox="1"/>
            <p:nvPr/>
          </p:nvSpPr>
          <p:spPr>
            <a:xfrm>
              <a:off x="2216331" y="1651611"/>
              <a:ext cx="723199" cy="187231"/>
            </a:xfrm>
            <a:prstGeom prst="rect">
              <a:avLst/>
            </a:prstGeom>
          </p:spPr>
          <p:txBody>
            <a:bodyPr vert="horz" wrap="square" lIns="0" tIns="17780" rIns="0" bIns="0" rtlCol="0">
              <a:spAutoFit/>
            </a:bodyPr>
            <a:lstStyle/>
            <a:p>
              <a:pPr marL="44450">
                <a:lnSpc>
                  <a:spcPct val="100000"/>
                </a:lnSpc>
                <a:spcBef>
                  <a:spcPts val="140"/>
                </a:spcBef>
              </a:pPr>
              <a:r>
                <a:rPr lang="ja-JP" altLang="en-US" sz="550">
                  <a:solidFill>
                    <a:srgbClr val="231F20"/>
                  </a:solidFill>
                  <a:latin typeface="+mn-ea"/>
                  <a:ea typeface="+mn-ea"/>
                  <a:cs typeface="A-OTF Gothic BBB Pro"/>
                </a:rPr>
                <a:t>グレージュアッシュ</a:t>
              </a:r>
              <a:r>
                <a:rPr sz="550" dirty="0" err="1">
                  <a:solidFill>
                    <a:srgbClr val="231F20"/>
                  </a:solidFill>
                  <a:latin typeface="+mn-ea"/>
                  <a:ea typeface="+mn-ea"/>
                  <a:cs typeface="A-OTF Gothic BBB Pro"/>
                </a:rPr>
                <a:t>柄</a:t>
              </a:r>
              <a:endParaRPr sz="550" dirty="0">
                <a:latin typeface="+mn-ea"/>
                <a:ea typeface="+mn-ea"/>
                <a:cs typeface="A-OTF Gothic BBB Pro"/>
              </a:endParaRPr>
            </a:p>
            <a:p>
              <a:pPr marL="12700">
                <a:lnSpc>
                  <a:spcPct val="100000"/>
                </a:lnSpc>
                <a:spcBef>
                  <a:spcPts val="40"/>
                </a:spcBef>
              </a:pPr>
              <a:r>
                <a:rPr lang="en" altLang="ja-JP" sz="550" dirty="0">
                  <a:solidFill>
                    <a:srgbClr val="231F20"/>
                  </a:solidFill>
                  <a:latin typeface="+mn-ea"/>
                  <a:ea typeface="+mn-ea"/>
                  <a:cs typeface="A-OTF Gothic BBB Pro"/>
                </a:rPr>
                <a:t> </a:t>
              </a:r>
              <a:r>
                <a:rPr lang="ja-JP" altLang="en" sz="550">
                  <a:solidFill>
                    <a:srgbClr val="231F20"/>
                  </a:solidFill>
                  <a:latin typeface="+mn-ea"/>
                  <a:ea typeface="+mn-ea"/>
                  <a:cs typeface="A-OTF Gothic BBB Pro"/>
                </a:rPr>
                <a:t>［</a:t>
              </a:r>
              <a:r>
                <a:rPr lang="en" altLang="ja-JP" sz="550" dirty="0">
                  <a:solidFill>
                    <a:srgbClr val="231F20"/>
                  </a:solidFill>
                  <a:latin typeface="+mn-ea"/>
                  <a:ea typeface="+mn-ea"/>
                  <a:cs typeface="A-OTF Gothic BBB Pro"/>
                </a:rPr>
                <a:t>RV</a:t>
              </a:r>
              <a:r>
                <a:rPr lang="ja-JP" altLang="en" sz="550">
                  <a:solidFill>
                    <a:srgbClr val="231F20"/>
                  </a:solidFill>
                  <a:latin typeface="+mn-ea"/>
                  <a:ea typeface="+mn-ea"/>
                  <a:cs typeface="A-OTF Gothic BBB Pro"/>
                </a:rPr>
                <a:t>］</a:t>
              </a:r>
              <a:endParaRPr sz="550" dirty="0">
                <a:latin typeface="+mn-ea"/>
                <a:ea typeface="+mn-ea"/>
                <a:cs typeface="A-OTF Gothic BBB Pro"/>
              </a:endParaRPr>
            </a:p>
          </p:txBody>
        </p:sp>
        <p:sp>
          <p:nvSpPr>
            <p:cNvPr id="248" name="object 25">
              <a:extLst>
                <a:ext uri="{FF2B5EF4-FFF2-40B4-BE49-F238E27FC236}">
                  <a16:creationId xmlns:a16="http://schemas.microsoft.com/office/drawing/2014/main" id="{427DC9A8-A015-9D41-A95C-32A5D918763F}"/>
                </a:ext>
              </a:extLst>
            </p:cNvPr>
            <p:cNvSpPr txBox="1"/>
            <p:nvPr/>
          </p:nvSpPr>
          <p:spPr>
            <a:xfrm>
              <a:off x="2868461" y="1651610"/>
              <a:ext cx="561007" cy="187231"/>
            </a:xfrm>
            <a:prstGeom prst="rect">
              <a:avLst/>
            </a:prstGeom>
          </p:spPr>
          <p:txBody>
            <a:bodyPr vert="horz" wrap="square" lIns="0" tIns="17780" rIns="0" bIns="0" rtlCol="0">
              <a:spAutoFit/>
            </a:bodyPr>
            <a:lstStyle/>
            <a:p>
              <a:pPr marL="41275">
                <a:lnSpc>
                  <a:spcPct val="100000"/>
                </a:lnSpc>
                <a:spcBef>
                  <a:spcPts val="140"/>
                </a:spcBef>
              </a:pPr>
              <a:r>
                <a:rPr lang="ja-JP" altLang="en-US" sz="550">
                  <a:solidFill>
                    <a:srgbClr val="231F20"/>
                  </a:solidFill>
                  <a:latin typeface="MS PGothic Regular"/>
                  <a:cs typeface="A-OTF Gothic BBB Pro"/>
                </a:rPr>
                <a:t>イデアオーク柄</a:t>
              </a:r>
              <a:endParaRPr lang="ja-JP" altLang="en-US" sz="550">
                <a:latin typeface="MS PGothic Regular"/>
                <a:cs typeface="A-OTF Gothic BBB Pro"/>
              </a:endParaRPr>
            </a:p>
            <a:p>
              <a:pPr marL="12700">
                <a:lnSpc>
                  <a:spcPct val="100000"/>
                </a:lnSpc>
                <a:spcBef>
                  <a:spcPts val="40"/>
                </a:spcBef>
              </a:pPr>
              <a:r>
                <a:rPr sz="550" dirty="0">
                  <a:solidFill>
                    <a:srgbClr val="231F20"/>
                  </a:solidFill>
                  <a:latin typeface="MS PGothic Regular"/>
                  <a:cs typeface="A-OTF Gothic BBB Pro"/>
                </a:rPr>
                <a:t>［</a:t>
              </a:r>
              <a:r>
                <a:rPr lang="en" altLang="ja-JP" sz="550" dirty="0">
                  <a:solidFill>
                    <a:srgbClr val="231F20"/>
                  </a:solidFill>
                  <a:latin typeface="MS PGothic Regular"/>
                  <a:cs typeface="A-OTF Gothic BBB Pro"/>
                </a:rPr>
                <a:t>EV</a:t>
              </a:r>
              <a:r>
                <a:rPr sz="550" dirty="0">
                  <a:solidFill>
                    <a:srgbClr val="231F20"/>
                  </a:solidFill>
                  <a:latin typeface="MS PGothic Regular"/>
                  <a:cs typeface="A-OTF Gothic BBB Pro"/>
                </a:rPr>
                <a:t>］</a:t>
              </a:r>
              <a:endParaRPr sz="550" dirty="0">
                <a:latin typeface="MS PGothic Regular"/>
                <a:cs typeface="A-OTF Gothic BBB Pro"/>
              </a:endParaRPr>
            </a:p>
          </p:txBody>
        </p:sp>
      </p:grpSp>
      <p:sp>
        <p:nvSpPr>
          <p:cNvPr id="254" name="object 69">
            <a:extLst>
              <a:ext uri="{FF2B5EF4-FFF2-40B4-BE49-F238E27FC236}">
                <a16:creationId xmlns:a16="http://schemas.microsoft.com/office/drawing/2014/main" id="{A65CEEF1-C05E-014E-AE42-60DC9250FB8B}"/>
              </a:ext>
            </a:extLst>
          </p:cNvPr>
          <p:cNvSpPr/>
          <p:nvPr/>
        </p:nvSpPr>
        <p:spPr>
          <a:xfrm>
            <a:off x="2777534" y="4258852"/>
            <a:ext cx="764540" cy="581338"/>
          </a:xfrm>
          <a:custGeom>
            <a:avLst/>
            <a:gdLst/>
            <a:ahLst/>
            <a:cxnLst/>
            <a:rect l="l" t="t" r="r" b="b"/>
            <a:pathLst>
              <a:path w="764540" h="504825">
                <a:moveTo>
                  <a:pt x="0" y="504367"/>
                </a:moveTo>
                <a:lnTo>
                  <a:pt x="764400" y="504367"/>
                </a:lnTo>
                <a:lnTo>
                  <a:pt x="764400" y="0"/>
                </a:lnTo>
                <a:lnTo>
                  <a:pt x="0" y="0"/>
                </a:lnTo>
                <a:lnTo>
                  <a:pt x="0" y="504367"/>
                </a:lnTo>
                <a:close/>
              </a:path>
            </a:pathLst>
          </a:custGeom>
          <a:solidFill>
            <a:srgbClr val="DCDDDE"/>
          </a:solidFill>
        </p:spPr>
        <p:txBody>
          <a:bodyPr wrap="square" lIns="0" tIns="0" rIns="0" bIns="0" rtlCol="0"/>
          <a:lstStyle/>
          <a:p>
            <a:endParaRPr/>
          </a:p>
        </p:txBody>
      </p:sp>
      <p:sp>
        <p:nvSpPr>
          <p:cNvPr id="256" name="object 69">
            <a:extLst>
              <a:ext uri="{FF2B5EF4-FFF2-40B4-BE49-F238E27FC236}">
                <a16:creationId xmlns:a16="http://schemas.microsoft.com/office/drawing/2014/main" id="{A67A121A-0D1E-B946-B23A-A12BF647695C}"/>
              </a:ext>
            </a:extLst>
          </p:cNvPr>
          <p:cNvSpPr/>
          <p:nvPr/>
        </p:nvSpPr>
        <p:spPr>
          <a:xfrm>
            <a:off x="3806234" y="4258852"/>
            <a:ext cx="764540" cy="581338"/>
          </a:xfrm>
          <a:custGeom>
            <a:avLst/>
            <a:gdLst/>
            <a:ahLst/>
            <a:cxnLst/>
            <a:rect l="l" t="t" r="r" b="b"/>
            <a:pathLst>
              <a:path w="764540" h="504825">
                <a:moveTo>
                  <a:pt x="0" y="504367"/>
                </a:moveTo>
                <a:lnTo>
                  <a:pt x="764400" y="504367"/>
                </a:lnTo>
                <a:lnTo>
                  <a:pt x="764400" y="0"/>
                </a:lnTo>
                <a:lnTo>
                  <a:pt x="0" y="0"/>
                </a:lnTo>
                <a:lnTo>
                  <a:pt x="0" y="504367"/>
                </a:lnTo>
                <a:close/>
              </a:path>
            </a:pathLst>
          </a:custGeom>
          <a:solidFill>
            <a:srgbClr val="DCDDDE"/>
          </a:solidFill>
        </p:spPr>
        <p:txBody>
          <a:bodyPr wrap="square" lIns="0" tIns="0" rIns="0" bIns="0" rtlCol="0"/>
          <a:lstStyle/>
          <a:p>
            <a:endParaRPr/>
          </a:p>
        </p:txBody>
      </p:sp>
      <p:sp>
        <p:nvSpPr>
          <p:cNvPr id="257" name="object 69">
            <a:extLst>
              <a:ext uri="{FF2B5EF4-FFF2-40B4-BE49-F238E27FC236}">
                <a16:creationId xmlns:a16="http://schemas.microsoft.com/office/drawing/2014/main" id="{0317FE88-20B8-C648-B993-8E5DEF4B5F42}"/>
              </a:ext>
            </a:extLst>
          </p:cNvPr>
          <p:cNvSpPr/>
          <p:nvPr/>
        </p:nvSpPr>
        <p:spPr>
          <a:xfrm>
            <a:off x="4639951" y="4258852"/>
            <a:ext cx="764540" cy="581338"/>
          </a:xfrm>
          <a:custGeom>
            <a:avLst/>
            <a:gdLst/>
            <a:ahLst/>
            <a:cxnLst/>
            <a:rect l="l" t="t" r="r" b="b"/>
            <a:pathLst>
              <a:path w="764540" h="504825">
                <a:moveTo>
                  <a:pt x="0" y="504367"/>
                </a:moveTo>
                <a:lnTo>
                  <a:pt x="764400" y="504367"/>
                </a:lnTo>
                <a:lnTo>
                  <a:pt x="764400" y="0"/>
                </a:lnTo>
                <a:lnTo>
                  <a:pt x="0" y="0"/>
                </a:lnTo>
                <a:lnTo>
                  <a:pt x="0" y="504367"/>
                </a:lnTo>
                <a:close/>
              </a:path>
            </a:pathLst>
          </a:custGeom>
          <a:solidFill>
            <a:srgbClr val="DCDDDE"/>
          </a:solidFill>
        </p:spPr>
        <p:txBody>
          <a:bodyPr wrap="square" lIns="0" tIns="0" rIns="0" bIns="0" rtlCol="0"/>
          <a:lstStyle/>
          <a:p>
            <a:endParaRPr/>
          </a:p>
        </p:txBody>
      </p:sp>
      <p:sp>
        <p:nvSpPr>
          <p:cNvPr id="258" name="object 69">
            <a:extLst>
              <a:ext uri="{FF2B5EF4-FFF2-40B4-BE49-F238E27FC236}">
                <a16:creationId xmlns:a16="http://schemas.microsoft.com/office/drawing/2014/main" id="{DBF87CFF-6CFD-EB43-97CC-04234A0C74D4}"/>
              </a:ext>
            </a:extLst>
          </p:cNvPr>
          <p:cNvSpPr/>
          <p:nvPr/>
        </p:nvSpPr>
        <p:spPr>
          <a:xfrm>
            <a:off x="2777534" y="5864824"/>
            <a:ext cx="764540" cy="581338"/>
          </a:xfrm>
          <a:custGeom>
            <a:avLst/>
            <a:gdLst/>
            <a:ahLst/>
            <a:cxnLst/>
            <a:rect l="l" t="t" r="r" b="b"/>
            <a:pathLst>
              <a:path w="764540" h="504825">
                <a:moveTo>
                  <a:pt x="0" y="504367"/>
                </a:moveTo>
                <a:lnTo>
                  <a:pt x="764400" y="504367"/>
                </a:lnTo>
                <a:lnTo>
                  <a:pt x="764400" y="0"/>
                </a:lnTo>
                <a:lnTo>
                  <a:pt x="0" y="0"/>
                </a:lnTo>
                <a:lnTo>
                  <a:pt x="0" y="504367"/>
                </a:lnTo>
                <a:close/>
              </a:path>
            </a:pathLst>
          </a:custGeom>
          <a:solidFill>
            <a:srgbClr val="DCDDDE"/>
          </a:solidFill>
        </p:spPr>
        <p:txBody>
          <a:bodyPr wrap="square" lIns="0" tIns="0" rIns="0" bIns="0" rtlCol="0"/>
          <a:lstStyle/>
          <a:p>
            <a:endParaRPr/>
          </a:p>
        </p:txBody>
      </p:sp>
      <p:sp>
        <p:nvSpPr>
          <p:cNvPr id="259" name="object 69">
            <a:extLst>
              <a:ext uri="{FF2B5EF4-FFF2-40B4-BE49-F238E27FC236}">
                <a16:creationId xmlns:a16="http://schemas.microsoft.com/office/drawing/2014/main" id="{D3D2B875-BA1B-CD4D-AF51-4D3D21EAA95F}"/>
              </a:ext>
            </a:extLst>
          </p:cNvPr>
          <p:cNvSpPr/>
          <p:nvPr/>
        </p:nvSpPr>
        <p:spPr>
          <a:xfrm>
            <a:off x="3806234" y="5864824"/>
            <a:ext cx="764540" cy="581338"/>
          </a:xfrm>
          <a:custGeom>
            <a:avLst/>
            <a:gdLst/>
            <a:ahLst/>
            <a:cxnLst/>
            <a:rect l="l" t="t" r="r" b="b"/>
            <a:pathLst>
              <a:path w="764540" h="504825">
                <a:moveTo>
                  <a:pt x="0" y="504367"/>
                </a:moveTo>
                <a:lnTo>
                  <a:pt x="764400" y="504367"/>
                </a:lnTo>
                <a:lnTo>
                  <a:pt x="764400" y="0"/>
                </a:lnTo>
                <a:lnTo>
                  <a:pt x="0" y="0"/>
                </a:lnTo>
                <a:lnTo>
                  <a:pt x="0" y="504367"/>
                </a:lnTo>
                <a:close/>
              </a:path>
            </a:pathLst>
          </a:custGeom>
          <a:solidFill>
            <a:srgbClr val="DCDDDE"/>
          </a:solidFill>
        </p:spPr>
        <p:txBody>
          <a:bodyPr wrap="square" lIns="0" tIns="0" rIns="0" bIns="0" rtlCol="0"/>
          <a:lstStyle/>
          <a:p>
            <a:endParaRPr/>
          </a:p>
        </p:txBody>
      </p:sp>
      <p:sp>
        <p:nvSpPr>
          <p:cNvPr id="260" name="object 69">
            <a:extLst>
              <a:ext uri="{FF2B5EF4-FFF2-40B4-BE49-F238E27FC236}">
                <a16:creationId xmlns:a16="http://schemas.microsoft.com/office/drawing/2014/main" id="{B52B665D-DFE7-0B42-A541-8EB9175B5BD3}"/>
              </a:ext>
            </a:extLst>
          </p:cNvPr>
          <p:cNvSpPr/>
          <p:nvPr/>
        </p:nvSpPr>
        <p:spPr>
          <a:xfrm>
            <a:off x="4639951" y="5864824"/>
            <a:ext cx="764540" cy="581338"/>
          </a:xfrm>
          <a:custGeom>
            <a:avLst/>
            <a:gdLst/>
            <a:ahLst/>
            <a:cxnLst/>
            <a:rect l="l" t="t" r="r" b="b"/>
            <a:pathLst>
              <a:path w="764540" h="504825">
                <a:moveTo>
                  <a:pt x="0" y="504367"/>
                </a:moveTo>
                <a:lnTo>
                  <a:pt x="764400" y="504367"/>
                </a:lnTo>
                <a:lnTo>
                  <a:pt x="764400" y="0"/>
                </a:lnTo>
                <a:lnTo>
                  <a:pt x="0" y="0"/>
                </a:lnTo>
                <a:lnTo>
                  <a:pt x="0" y="504367"/>
                </a:lnTo>
                <a:close/>
              </a:path>
            </a:pathLst>
          </a:custGeom>
          <a:solidFill>
            <a:srgbClr val="DCDDDE"/>
          </a:solidFill>
        </p:spPr>
        <p:txBody>
          <a:bodyPr wrap="square" lIns="0" tIns="0" rIns="0" bIns="0" rtlCol="0"/>
          <a:lstStyle/>
          <a:p>
            <a:endParaRPr/>
          </a:p>
        </p:txBody>
      </p:sp>
      <p:sp>
        <p:nvSpPr>
          <p:cNvPr id="261" name="object 69">
            <a:extLst>
              <a:ext uri="{FF2B5EF4-FFF2-40B4-BE49-F238E27FC236}">
                <a16:creationId xmlns:a16="http://schemas.microsoft.com/office/drawing/2014/main" id="{26E979F4-2252-7541-A7DA-A4F6DFB92227}"/>
              </a:ext>
            </a:extLst>
          </p:cNvPr>
          <p:cNvSpPr/>
          <p:nvPr/>
        </p:nvSpPr>
        <p:spPr>
          <a:xfrm>
            <a:off x="1100874" y="5864824"/>
            <a:ext cx="764540" cy="581338"/>
          </a:xfrm>
          <a:custGeom>
            <a:avLst/>
            <a:gdLst/>
            <a:ahLst/>
            <a:cxnLst/>
            <a:rect l="l" t="t" r="r" b="b"/>
            <a:pathLst>
              <a:path w="764540" h="504825">
                <a:moveTo>
                  <a:pt x="0" y="504367"/>
                </a:moveTo>
                <a:lnTo>
                  <a:pt x="764400" y="504367"/>
                </a:lnTo>
                <a:lnTo>
                  <a:pt x="764400" y="0"/>
                </a:lnTo>
                <a:lnTo>
                  <a:pt x="0" y="0"/>
                </a:lnTo>
                <a:lnTo>
                  <a:pt x="0" y="504367"/>
                </a:lnTo>
                <a:close/>
              </a:path>
            </a:pathLst>
          </a:custGeom>
          <a:solidFill>
            <a:srgbClr val="DCDDDE"/>
          </a:solidFill>
        </p:spPr>
        <p:txBody>
          <a:bodyPr wrap="square" lIns="0" tIns="0" rIns="0" bIns="0" rtlCol="0"/>
          <a:lstStyle/>
          <a:p>
            <a:endParaRPr/>
          </a:p>
        </p:txBody>
      </p:sp>
      <p:sp>
        <p:nvSpPr>
          <p:cNvPr id="262" name="object 69">
            <a:extLst>
              <a:ext uri="{FF2B5EF4-FFF2-40B4-BE49-F238E27FC236}">
                <a16:creationId xmlns:a16="http://schemas.microsoft.com/office/drawing/2014/main" id="{27D67046-C199-F142-973F-DB6520E70392}"/>
              </a:ext>
            </a:extLst>
          </p:cNvPr>
          <p:cNvSpPr/>
          <p:nvPr/>
        </p:nvSpPr>
        <p:spPr>
          <a:xfrm>
            <a:off x="1937093" y="5864824"/>
            <a:ext cx="764540" cy="581338"/>
          </a:xfrm>
          <a:custGeom>
            <a:avLst/>
            <a:gdLst/>
            <a:ahLst/>
            <a:cxnLst/>
            <a:rect l="l" t="t" r="r" b="b"/>
            <a:pathLst>
              <a:path w="764540" h="504825">
                <a:moveTo>
                  <a:pt x="0" y="504367"/>
                </a:moveTo>
                <a:lnTo>
                  <a:pt x="764400" y="504367"/>
                </a:lnTo>
                <a:lnTo>
                  <a:pt x="764400" y="0"/>
                </a:lnTo>
                <a:lnTo>
                  <a:pt x="0" y="0"/>
                </a:lnTo>
                <a:lnTo>
                  <a:pt x="0" y="504367"/>
                </a:lnTo>
                <a:close/>
              </a:path>
            </a:pathLst>
          </a:custGeom>
          <a:solidFill>
            <a:srgbClr val="DCDDDE"/>
          </a:solidFill>
        </p:spPr>
        <p:txBody>
          <a:bodyPr wrap="square" lIns="0" tIns="0" rIns="0" bIns="0" rtlCol="0"/>
          <a:lstStyle/>
          <a:p>
            <a:endParaRPr/>
          </a:p>
        </p:txBody>
      </p:sp>
      <p:sp>
        <p:nvSpPr>
          <p:cNvPr id="263" name="object 69">
            <a:extLst>
              <a:ext uri="{FF2B5EF4-FFF2-40B4-BE49-F238E27FC236}">
                <a16:creationId xmlns:a16="http://schemas.microsoft.com/office/drawing/2014/main" id="{3E60FA5C-48F4-764F-82C0-855280C74400}"/>
              </a:ext>
            </a:extLst>
          </p:cNvPr>
          <p:cNvSpPr/>
          <p:nvPr/>
        </p:nvSpPr>
        <p:spPr>
          <a:xfrm>
            <a:off x="256211" y="5864824"/>
            <a:ext cx="764540" cy="581338"/>
          </a:xfrm>
          <a:custGeom>
            <a:avLst/>
            <a:gdLst/>
            <a:ahLst/>
            <a:cxnLst/>
            <a:rect l="l" t="t" r="r" b="b"/>
            <a:pathLst>
              <a:path w="764540" h="504825">
                <a:moveTo>
                  <a:pt x="0" y="504367"/>
                </a:moveTo>
                <a:lnTo>
                  <a:pt x="764400" y="504367"/>
                </a:lnTo>
                <a:lnTo>
                  <a:pt x="764400" y="0"/>
                </a:lnTo>
                <a:lnTo>
                  <a:pt x="0" y="0"/>
                </a:lnTo>
                <a:lnTo>
                  <a:pt x="0" y="504367"/>
                </a:lnTo>
                <a:close/>
              </a:path>
            </a:pathLst>
          </a:custGeom>
          <a:solidFill>
            <a:srgbClr val="DCDDDE"/>
          </a:solidFill>
        </p:spPr>
        <p:txBody>
          <a:bodyPr wrap="square" lIns="0" tIns="0" rIns="0" bIns="0" rtlCol="0"/>
          <a:lstStyle/>
          <a:p>
            <a:endParaRPr/>
          </a:p>
        </p:txBody>
      </p:sp>
      <p:sp>
        <p:nvSpPr>
          <p:cNvPr id="265" name="object 35">
            <a:extLst>
              <a:ext uri="{FF2B5EF4-FFF2-40B4-BE49-F238E27FC236}">
                <a16:creationId xmlns:a16="http://schemas.microsoft.com/office/drawing/2014/main" id="{85312200-F42D-B44E-A0B2-53C7169A2E23}"/>
              </a:ext>
            </a:extLst>
          </p:cNvPr>
          <p:cNvSpPr/>
          <p:nvPr/>
        </p:nvSpPr>
        <p:spPr>
          <a:xfrm>
            <a:off x="147637" y="3923525"/>
            <a:ext cx="5405438" cy="2782075"/>
          </a:xfrm>
          <a:custGeom>
            <a:avLst/>
            <a:gdLst/>
            <a:ahLst/>
            <a:cxnLst/>
            <a:rect l="l" t="t" r="r" b="b"/>
            <a:pathLst>
              <a:path w="5384800" h="2858135">
                <a:moveTo>
                  <a:pt x="0" y="0"/>
                </a:moveTo>
                <a:lnTo>
                  <a:pt x="5384444" y="0"/>
                </a:lnTo>
                <a:lnTo>
                  <a:pt x="5384444" y="2857957"/>
                </a:lnTo>
                <a:lnTo>
                  <a:pt x="0" y="2857957"/>
                </a:lnTo>
                <a:lnTo>
                  <a:pt x="0" y="0"/>
                </a:lnTo>
                <a:close/>
              </a:path>
            </a:pathLst>
          </a:custGeom>
          <a:ln w="12700">
            <a:solidFill>
              <a:srgbClr val="505051"/>
            </a:solidFill>
          </a:ln>
        </p:spPr>
        <p:txBody>
          <a:bodyPr wrap="square" lIns="0" tIns="0" rIns="0" bIns="0" rtlCol="0"/>
          <a:lstStyle/>
          <a:p>
            <a:endParaRPr/>
          </a:p>
        </p:txBody>
      </p:sp>
      <p:sp>
        <p:nvSpPr>
          <p:cNvPr id="266" name="object 36">
            <a:extLst>
              <a:ext uri="{FF2B5EF4-FFF2-40B4-BE49-F238E27FC236}">
                <a16:creationId xmlns:a16="http://schemas.microsoft.com/office/drawing/2014/main" id="{A1C561E6-EFCF-4948-B275-F50E3E389BED}"/>
              </a:ext>
            </a:extLst>
          </p:cNvPr>
          <p:cNvSpPr txBox="1"/>
          <p:nvPr/>
        </p:nvSpPr>
        <p:spPr>
          <a:xfrm>
            <a:off x="153987" y="3923525"/>
            <a:ext cx="5399088" cy="125675"/>
          </a:xfrm>
          <a:prstGeom prst="rect">
            <a:avLst/>
          </a:prstGeom>
          <a:solidFill>
            <a:srgbClr val="505051"/>
          </a:solidFill>
        </p:spPr>
        <p:txBody>
          <a:bodyPr vert="horz" wrap="square" lIns="0" tIns="2540" rIns="0" bIns="0" rtlCol="0">
            <a:spAutoFit/>
          </a:bodyPr>
          <a:lstStyle/>
          <a:p>
            <a:pPr marL="87630">
              <a:lnSpc>
                <a:spcPct val="100000"/>
              </a:lnSpc>
              <a:spcBef>
                <a:spcPts val="20"/>
              </a:spcBef>
            </a:pPr>
            <a:r>
              <a:rPr sz="800" b="1" spc="-90" dirty="0">
                <a:solidFill>
                  <a:srgbClr val="FFFFFF"/>
                </a:solidFill>
                <a:latin typeface="+mj-ea"/>
                <a:ea typeface="+mj-ea"/>
                <a:cs typeface="Kozuka Gothic Pr6N"/>
              </a:rPr>
              <a:t>取</a:t>
            </a:r>
            <a:r>
              <a:rPr sz="800" b="1" spc="-60" dirty="0">
                <a:solidFill>
                  <a:srgbClr val="FFFFFF"/>
                </a:solidFill>
                <a:latin typeface="+mj-ea"/>
                <a:ea typeface="+mj-ea"/>
                <a:cs typeface="Kozuka Gothic Pr6N"/>
              </a:rPr>
              <a:t>っ</a:t>
            </a:r>
            <a:r>
              <a:rPr sz="800" b="1" dirty="0">
                <a:solidFill>
                  <a:srgbClr val="FFFFFF"/>
                </a:solidFill>
                <a:latin typeface="+mj-ea"/>
                <a:ea typeface="+mj-ea"/>
                <a:cs typeface="Kozuka Gothic Pr6N"/>
              </a:rPr>
              <a:t>手</a:t>
            </a:r>
            <a:endParaRPr sz="800" dirty="0">
              <a:latin typeface="+mj-ea"/>
              <a:ea typeface="+mj-ea"/>
              <a:cs typeface="Kozuka Gothic Pr6N"/>
            </a:endParaRPr>
          </a:p>
        </p:txBody>
      </p:sp>
      <p:sp>
        <p:nvSpPr>
          <p:cNvPr id="267" name="object 38">
            <a:extLst>
              <a:ext uri="{FF2B5EF4-FFF2-40B4-BE49-F238E27FC236}">
                <a16:creationId xmlns:a16="http://schemas.microsoft.com/office/drawing/2014/main" id="{A7209791-236A-0B49-938C-2B03A51F645C}"/>
              </a:ext>
            </a:extLst>
          </p:cNvPr>
          <p:cNvSpPr txBox="1"/>
          <p:nvPr/>
        </p:nvSpPr>
        <p:spPr>
          <a:xfrm>
            <a:off x="244018" y="4861025"/>
            <a:ext cx="785190" cy="179536"/>
          </a:xfrm>
          <a:prstGeom prst="rect">
            <a:avLst/>
          </a:prstGeom>
        </p:spPr>
        <p:txBody>
          <a:bodyPr vert="horz" wrap="square" lIns="0" tIns="12700" rIns="0" bIns="0" rtlCol="0">
            <a:spAutoFit/>
          </a:bodyPr>
          <a:lstStyle/>
          <a:p>
            <a:pPr marL="15875">
              <a:lnSpc>
                <a:spcPts val="555"/>
              </a:lnSpc>
              <a:spcBef>
                <a:spcPts val="100"/>
              </a:spcBef>
              <a:tabLst>
                <a:tab pos="857885" algn="l"/>
              </a:tabLst>
            </a:pPr>
            <a:r>
              <a:rPr sz="550" dirty="0">
                <a:solidFill>
                  <a:srgbClr val="231F20"/>
                </a:solidFill>
                <a:latin typeface="MS PGothic" panose="020B0600070205080204" pitchFamily="34" charset="-128"/>
                <a:ea typeface="MS PGothic" panose="020B0600070205080204" pitchFamily="34" charset="-128"/>
                <a:cs typeface="A-OTF Gothic BBB Pro"/>
              </a:rPr>
              <a:t>T5型</a:t>
            </a:r>
            <a:endParaRPr lang="en-US" altLang="ja-JP" sz="550" dirty="0">
              <a:solidFill>
                <a:srgbClr val="231F20"/>
              </a:solidFill>
              <a:latin typeface="MS PGothic" panose="020B0600070205080204" pitchFamily="34" charset="-128"/>
              <a:ea typeface="MS PGothic" panose="020B0600070205080204" pitchFamily="34" charset="-128"/>
              <a:cs typeface="A-OTF Gothic BBB Pro"/>
            </a:endParaRPr>
          </a:p>
          <a:p>
            <a:pPr marL="15875">
              <a:lnSpc>
                <a:spcPts val="555"/>
              </a:lnSpc>
              <a:spcBef>
                <a:spcPts val="100"/>
              </a:spcBef>
              <a:tabLst>
                <a:tab pos="857885" algn="l"/>
              </a:tabLst>
            </a:pPr>
            <a:r>
              <a:rPr sz="550" dirty="0" err="1">
                <a:solidFill>
                  <a:srgbClr val="231F20"/>
                </a:solidFill>
                <a:latin typeface="MS PGothic" panose="020B0600070205080204" pitchFamily="34" charset="-128"/>
                <a:ea typeface="MS PGothic" panose="020B0600070205080204" pitchFamily="34" charset="-128"/>
                <a:cs typeface="A-OTF Gothic BBB Pro"/>
              </a:rPr>
              <a:t>サテンシルバー色（塗装</a:t>
            </a:r>
            <a:r>
              <a:rPr sz="550" dirty="0">
                <a:solidFill>
                  <a:srgbClr val="231F20"/>
                </a:solidFill>
                <a:latin typeface="MS PGothic" panose="020B0600070205080204" pitchFamily="34" charset="-128"/>
                <a:ea typeface="MS PGothic" panose="020B0600070205080204" pitchFamily="34" charset="-128"/>
                <a:cs typeface="A-OTF Gothic BBB Pro"/>
              </a:rPr>
              <a:t>）</a:t>
            </a:r>
            <a:endParaRPr sz="550" dirty="0">
              <a:latin typeface="MS PGothic" panose="020B0600070205080204" pitchFamily="34" charset="-128"/>
              <a:ea typeface="MS PGothic" panose="020B0600070205080204" pitchFamily="34" charset="-128"/>
              <a:cs typeface="A-OTF Gothic BBB Pro"/>
            </a:endParaRPr>
          </a:p>
        </p:txBody>
      </p:sp>
      <p:sp>
        <p:nvSpPr>
          <p:cNvPr id="268" name="object 39">
            <a:extLst>
              <a:ext uri="{FF2B5EF4-FFF2-40B4-BE49-F238E27FC236}">
                <a16:creationId xmlns:a16="http://schemas.microsoft.com/office/drawing/2014/main" id="{CECB1F03-83AE-E449-ABA7-BA81DAD8AE05}"/>
              </a:ext>
            </a:extLst>
          </p:cNvPr>
          <p:cNvSpPr txBox="1"/>
          <p:nvPr/>
        </p:nvSpPr>
        <p:spPr>
          <a:xfrm>
            <a:off x="1927961" y="4861025"/>
            <a:ext cx="812993" cy="166712"/>
          </a:xfrm>
          <a:prstGeom prst="rect">
            <a:avLst/>
          </a:prstGeom>
        </p:spPr>
        <p:txBody>
          <a:bodyPr vert="horz" wrap="square" lIns="0" tIns="12700" rIns="0" bIns="0" rtlCol="0">
            <a:spAutoFit/>
          </a:bodyPr>
          <a:lstStyle/>
          <a:p>
            <a:pPr marL="15875">
              <a:lnSpc>
                <a:spcPts val="555"/>
              </a:lnSpc>
              <a:spcBef>
                <a:spcPts val="100"/>
              </a:spcBef>
              <a:tabLst>
                <a:tab pos="857885" algn="l"/>
              </a:tabLst>
            </a:pPr>
            <a:r>
              <a:rPr sz="550" dirty="0">
                <a:solidFill>
                  <a:srgbClr val="231F20"/>
                </a:solidFill>
                <a:latin typeface="MS PGothic" panose="020B0600070205080204" pitchFamily="34" charset="-128"/>
                <a:ea typeface="MS PGothic" panose="020B0600070205080204" pitchFamily="34" charset="-128"/>
                <a:cs typeface="A-OTF Gothic BBB Pro"/>
              </a:rPr>
              <a:t>T5型</a:t>
            </a:r>
            <a:endParaRPr sz="550" dirty="0">
              <a:latin typeface="MS PGothic" panose="020B0600070205080204" pitchFamily="34" charset="-128"/>
              <a:ea typeface="MS PGothic" panose="020B0600070205080204" pitchFamily="34" charset="-128"/>
              <a:cs typeface="A-OTF Gothic BBB Pro"/>
            </a:endParaRPr>
          </a:p>
          <a:p>
            <a:pPr marL="12700">
              <a:lnSpc>
                <a:spcPts val="555"/>
              </a:lnSpc>
            </a:pPr>
            <a:r>
              <a:rPr sz="550" dirty="0" err="1">
                <a:solidFill>
                  <a:srgbClr val="231F20"/>
                </a:solidFill>
                <a:latin typeface="MS PGothic" panose="020B0600070205080204" pitchFamily="34" charset="-128"/>
                <a:ea typeface="MS PGothic" panose="020B0600070205080204" pitchFamily="34" charset="-128"/>
                <a:cs typeface="A-OTF Gothic BBB Pro"/>
              </a:rPr>
              <a:t>サテンシルバー色（メッキ</a:t>
            </a:r>
            <a:r>
              <a:rPr sz="550" dirty="0">
                <a:solidFill>
                  <a:srgbClr val="231F20"/>
                </a:solidFill>
                <a:latin typeface="MS PGothic" panose="020B0600070205080204" pitchFamily="34" charset="-128"/>
                <a:ea typeface="MS PGothic" panose="020B0600070205080204" pitchFamily="34" charset="-128"/>
                <a:cs typeface="A-OTF Gothic BBB Pro"/>
              </a:rPr>
              <a:t>）</a:t>
            </a:r>
            <a:endParaRPr sz="550" dirty="0">
              <a:latin typeface="MS PGothic" panose="020B0600070205080204" pitchFamily="34" charset="-128"/>
              <a:ea typeface="MS PGothic" panose="020B0600070205080204" pitchFamily="34" charset="-128"/>
              <a:cs typeface="A-OTF Gothic BBB Pro"/>
            </a:endParaRPr>
          </a:p>
        </p:txBody>
      </p:sp>
      <p:sp>
        <p:nvSpPr>
          <p:cNvPr id="269" name="object 40">
            <a:extLst>
              <a:ext uri="{FF2B5EF4-FFF2-40B4-BE49-F238E27FC236}">
                <a16:creationId xmlns:a16="http://schemas.microsoft.com/office/drawing/2014/main" id="{2ED6B419-12A6-084F-B159-945591792643}"/>
              </a:ext>
            </a:extLst>
          </p:cNvPr>
          <p:cNvSpPr txBox="1"/>
          <p:nvPr/>
        </p:nvSpPr>
        <p:spPr>
          <a:xfrm>
            <a:off x="243948" y="6476519"/>
            <a:ext cx="785260" cy="166712"/>
          </a:xfrm>
          <a:prstGeom prst="rect">
            <a:avLst/>
          </a:prstGeom>
        </p:spPr>
        <p:txBody>
          <a:bodyPr vert="horz" wrap="square" lIns="0" tIns="12700" rIns="0" bIns="0" rtlCol="0">
            <a:spAutoFit/>
          </a:bodyPr>
          <a:lstStyle/>
          <a:p>
            <a:pPr marL="15875">
              <a:lnSpc>
                <a:spcPts val="555"/>
              </a:lnSpc>
              <a:spcBef>
                <a:spcPts val="100"/>
              </a:spcBef>
              <a:tabLst>
                <a:tab pos="857885" algn="l"/>
              </a:tabLst>
            </a:pPr>
            <a:r>
              <a:rPr sz="550" dirty="0">
                <a:solidFill>
                  <a:srgbClr val="231F20"/>
                </a:solidFill>
                <a:latin typeface="MS PGothic" panose="020B0600070205080204" pitchFamily="34" charset="-128"/>
                <a:ea typeface="MS PGothic" panose="020B0600070205080204" pitchFamily="34" charset="-128"/>
                <a:cs typeface="A-OTF Gothic BBB Pro"/>
              </a:rPr>
              <a:t>T1型</a:t>
            </a:r>
            <a:endParaRPr sz="550" dirty="0">
              <a:latin typeface="MS PGothic" panose="020B0600070205080204" pitchFamily="34" charset="-128"/>
              <a:ea typeface="MS PGothic" panose="020B0600070205080204" pitchFamily="34" charset="-128"/>
              <a:cs typeface="A-OTF Gothic BBB Pro"/>
            </a:endParaRPr>
          </a:p>
          <a:p>
            <a:pPr marL="12700">
              <a:lnSpc>
                <a:spcPts val="555"/>
              </a:lnSpc>
            </a:pPr>
            <a:r>
              <a:rPr sz="550" dirty="0" err="1">
                <a:solidFill>
                  <a:srgbClr val="231F20"/>
                </a:solidFill>
                <a:latin typeface="MS PGothic" panose="020B0600070205080204" pitchFamily="34" charset="-128"/>
                <a:ea typeface="MS PGothic" panose="020B0600070205080204" pitchFamily="34" charset="-128"/>
                <a:cs typeface="A-OTF Gothic BBB Pro"/>
              </a:rPr>
              <a:t>サテンシルバー色（塗装</a:t>
            </a:r>
            <a:r>
              <a:rPr lang="ja-JP" altLang="en-US" sz="550">
                <a:solidFill>
                  <a:srgbClr val="231F20"/>
                </a:solidFill>
                <a:latin typeface="MS PGothic" panose="020B0600070205080204" pitchFamily="34" charset="-128"/>
                <a:ea typeface="MS PGothic" panose="020B0600070205080204" pitchFamily="34" charset="-128"/>
                <a:cs typeface="A-OTF Gothic BBB Pro"/>
              </a:rPr>
              <a:t>）</a:t>
            </a:r>
            <a:endParaRPr sz="550" dirty="0">
              <a:latin typeface="MS PGothic" panose="020B0600070205080204" pitchFamily="34" charset="-128"/>
              <a:ea typeface="MS PGothic" panose="020B0600070205080204" pitchFamily="34" charset="-128"/>
              <a:cs typeface="A-OTF Gothic BBB Pro"/>
            </a:endParaRPr>
          </a:p>
        </p:txBody>
      </p:sp>
      <p:sp>
        <p:nvSpPr>
          <p:cNvPr id="270" name="object 42">
            <a:extLst>
              <a:ext uri="{FF2B5EF4-FFF2-40B4-BE49-F238E27FC236}">
                <a16:creationId xmlns:a16="http://schemas.microsoft.com/office/drawing/2014/main" id="{D84C9DC7-AD51-BF40-B4DE-1F9FA7B19A69}"/>
              </a:ext>
            </a:extLst>
          </p:cNvPr>
          <p:cNvSpPr txBox="1"/>
          <p:nvPr/>
        </p:nvSpPr>
        <p:spPr>
          <a:xfrm>
            <a:off x="3801548" y="4861094"/>
            <a:ext cx="677545" cy="181075"/>
          </a:xfrm>
          <a:prstGeom prst="rect">
            <a:avLst/>
          </a:prstGeom>
        </p:spPr>
        <p:txBody>
          <a:bodyPr vert="horz" wrap="square" lIns="0" tIns="12700" rIns="0" bIns="0" rtlCol="0">
            <a:spAutoFit/>
          </a:bodyPr>
          <a:lstStyle/>
          <a:p>
            <a:pPr marL="17780">
              <a:lnSpc>
                <a:spcPts val="655"/>
              </a:lnSpc>
              <a:spcBef>
                <a:spcPts val="100"/>
              </a:spcBef>
            </a:pPr>
            <a:r>
              <a:rPr sz="550" dirty="0">
                <a:solidFill>
                  <a:srgbClr val="231F20"/>
                </a:solidFill>
                <a:latin typeface="MS PGothic" panose="020B0600070205080204" pitchFamily="34" charset="-128"/>
                <a:ea typeface="MS PGothic" panose="020B0600070205080204" pitchFamily="34" charset="-128"/>
                <a:cs typeface="A-OTF Gothic BBB Pro"/>
              </a:rPr>
              <a:t>T3型</a:t>
            </a:r>
            <a:endParaRPr sz="550" dirty="0">
              <a:latin typeface="MS PGothic" panose="020B0600070205080204" pitchFamily="34" charset="-128"/>
              <a:ea typeface="MS PGothic" panose="020B0600070205080204" pitchFamily="34" charset="-128"/>
              <a:cs typeface="A-OTF Gothic BBB Pro"/>
            </a:endParaRPr>
          </a:p>
          <a:p>
            <a:pPr marL="12700">
              <a:lnSpc>
                <a:spcPts val="655"/>
              </a:lnSpc>
            </a:pPr>
            <a:r>
              <a:rPr sz="550" dirty="0">
                <a:solidFill>
                  <a:srgbClr val="231F20"/>
                </a:solidFill>
                <a:latin typeface="MS PGothic" panose="020B0600070205080204" pitchFamily="34" charset="-128"/>
                <a:ea typeface="MS PGothic" panose="020B0600070205080204" pitchFamily="34" charset="-128"/>
                <a:cs typeface="A-OTF Gothic BBB Pro"/>
              </a:rPr>
              <a:t>オフブラック色（塗装）</a:t>
            </a:r>
            <a:endParaRPr sz="550" dirty="0">
              <a:latin typeface="MS PGothic" panose="020B0600070205080204" pitchFamily="34" charset="-128"/>
              <a:ea typeface="MS PGothic" panose="020B0600070205080204" pitchFamily="34" charset="-128"/>
              <a:cs typeface="A-OTF Gothic BBB Pro"/>
            </a:endParaRPr>
          </a:p>
        </p:txBody>
      </p:sp>
      <p:sp>
        <p:nvSpPr>
          <p:cNvPr id="271" name="object 43">
            <a:extLst>
              <a:ext uri="{FF2B5EF4-FFF2-40B4-BE49-F238E27FC236}">
                <a16:creationId xmlns:a16="http://schemas.microsoft.com/office/drawing/2014/main" id="{BE3068F0-B2C7-7B45-8EA4-A6A1D0CF62DC}"/>
              </a:ext>
            </a:extLst>
          </p:cNvPr>
          <p:cNvSpPr txBox="1"/>
          <p:nvPr/>
        </p:nvSpPr>
        <p:spPr>
          <a:xfrm>
            <a:off x="4648759" y="4861094"/>
            <a:ext cx="493395" cy="181781"/>
          </a:xfrm>
          <a:prstGeom prst="rect">
            <a:avLst/>
          </a:prstGeom>
        </p:spPr>
        <p:txBody>
          <a:bodyPr vert="horz" wrap="square" lIns="0" tIns="12700" rIns="0" bIns="0" rtlCol="0">
            <a:spAutoFit/>
          </a:bodyPr>
          <a:lstStyle/>
          <a:p>
            <a:pPr marL="12700">
              <a:lnSpc>
                <a:spcPts val="655"/>
              </a:lnSpc>
              <a:spcBef>
                <a:spcPts val="100"/>
              </a:spcBef>
            </a:pPr>
            <a:r>
              <a:rPr sz="550" dirty="0">
                <a:solidFill>
                  <a:srgbClr val="231F20"/>
                </a:solidFill>
                <a:latin typeface="MS PGothic" panose="020B0600070205080204" pitchFamily="34" charset="-128"/>
                <a:ea typeface="MS PGothic" panose="020B0600070205080204" pitchFamily="34" charset="-128"/>
                <a:cs typeface="A-OTF Gothic BBB Pro"/>
              </a:rPr>
              <a:t>T3型</a:t>
            </a:r>
            <a:endParaRPr sz="550" dirty="0">
              <a:latin typeface="MS PGothic" panose="020B0600070205080204" pitchFamily="34" charset="-128"/>
              <a:ea typeface="MS PGothic" panose="020B0600070205080204" pitchFamily="34" charset="-128"/>
              <a:cs typeface="A-OTF Gothic BBB Pro"/>
            </a:endParaRPr>
          </a:p>
          <a:p>
            <a:pPr marL="12700">
              <a:lnSpc>
                <a:spcPts val="655"/>
              </a:lnSpc>
            </a:pPr>
            <a:r>
              <a:rPr sz="550" dirty="0">
                <a:solidFill>
                  <a:srgbClr val="231F20"/>
                </a:solidFill>
                <a:latin typeface="MS PGothic" panose="020B0600070205080204" pitchFamily="34" charset="-128"/>
                <a:ea typeface="MS PGothic" panose="020B0600070205080204" pitchFamily="34" charset="-128"/>
                <a:cs typeface="A-OTF Gothic BBB Pro"/>
              </a:rPr>
              <a:t>真鍮色（メッキ）</a:t>
            </a:r>
            <a:endParaRPr sz="550" dirty="0">
              <a:latin typeface="MS PGothic" panose="020B0600070205080204" pitchFamily="34" charset="-128"/>
              <a:ea typeface="MS PGothic" panose="020B0600070205080204" pitchFamily="34" charset="-128"/>
              <a:cs typeface="A-OTF Gothic BBB Pro"/>
            </a:endParaRPr>
          </a:p>
        </p:txBody>
      </p:sp>
      <p:sp>
        <p:nvSpPr>
          <p:cNvPr id="272" name="object 44">
            <a:extLst>
              <a:ext uri="{FF2B5EF4-FFF2-40B4-BE49-F238E27FC236}">
                <a16:creationId xmlns:a16="http://schemas.microsoft.com/office/drawing/2014/main" id="{927FC29E-D7D7-FE47-A736-721074059E5E}"/>
              </a:ext>
            </a:extLst>
          </p:cNvPr>
          <p:cNvSpPr txBox="1"/>
          <p:nvPr/>
        </p:nvSpPr>
        <p:spPr>
          <a:xfrm>
            <a:off x="3806857" y="6476519"/>
            <a:ext cx="677545" cy="181075"/>
          </a:xfrm>
          <a:prstGeom prst="rect">
            <a:avLst/>
          </a:prstGeom>
        </p:spPr>
        <p:txBody>
          <a:bodyPr vert="horz" wrap="square" lIns="0" tIns="12700" rIns="0" bIns="0" rtlCol="0">
            <a:spAutoFit/>
          </a:bodyPr>
          <a:lstStyle/>
          <a:p>
            <a:pPr marL="17780">
              <a:lnSpc>
                <a:spcPts val="655"/>
              </a:lnSpc>
              <a:spcBef>
                <a:spcPts val="100"/>
              </a:spcBef>
            </a:pPr>
            <a:r>
              <a:rPr lang="en" altLang="ja-JP" sz="550" dirty="0">
                <a:solidFill>
                  <a:srgbClr val="231F20"/>
                </a:solidFill>
                <a:latin typeface="MS PGothic" panose="020B0600070205080204" pitchFamily="34" charset="-128"/>
                <a:ea typeface="MS PGothic" panose="020B0600070205080204" pitchFamily="34" charset="-128"/>
                <a:cs typeface="A-OTF Gothic BBB Pro"/>
              </a:rPr>
              <a:t>T4</a:t>
            </a:r>
            <a:r>
              <a:rPr lang="ja-JP" altLang="en-US" sz="550">
                <a:solidFill>
                  <a:srgbClr val="231F20"/>
                </a:solidFill>
                <a:latin typeface="MS PGothic" panose="020B0600070205080204" pitchFamily="34" charset="-128"/>
                <a:ea typeface="MS PGothic" panose="020B0600070205080204" pitchFamily="34" charset="-128"/>
                <a:cs typeface="A-OTF Gothic BBB Pro"/>
              </a:rPr>
              <a:t>型</a:t>
            </a:r>
            <a:endParaRPr lang="ja-JP" altLang="en-US" sz="550">
              <a:latin typeface="MS PGothic" panose="020B0600070205080204" pitchFamily="34" charset="-128"/>
              <a:ea typeface="MS PGothic" panose="020B0600070205080204" pitchFamily="34" charset="-128"/>
              <a:cs typeface="A-OTF Gothic BBB Pro"/>
            </a:endParaRPr>
          </a:p>
          <a:p>
            <a:pPr marL="12700">
              <a:lnSpc>
                <a:spcPts val="655"/>
              </a:lnSpc>
            </a:pPr>
            <a:r>
              <a:rPr lang="ja-JP" altLang="en-US" sz="550">
                <a:solidFill>
                  <a:srgbClr val="231F20"/>
                </a:solidFill>
                <a:latin typeface="MS PGothic" panose="020B0600070205080204" pitchFamily="34" charset="-128"/>
                <a:ea typeface="MS PGothic" panose="020B0600070205080204" pitchFamily="34" charset="-128"/>
                <a:cs typeface="A-OTF Gothic BBB Pro"/>
              </a:rPr>
              <a:t>オフブラック色（塗装）</a:t>
            </a:r>
            <a:endParaRPr lang="ja-JP" altLang="en-US" sz="550" dirty="0">
              <a:latin typeface="MS PGothic" panose="020B0600070205080204" pitchFamily="34" charset="-128"/>
              <a:ea typeface="MS PGothic" panose="020B0600070205080204" pitchFamily="34" charset="-128"/>
              <a:cs typeface="A-OTF Gothic BBB Pro"/>
            </a:endParaRPr>
          </a:p>
        </p:txBody>
      </p:sp>
      <p:sp>
        <p:nvSpPr>
          <p:cNvPr id="273" name="object 45">
            <a:extLst>
              <a:ext uri="{FF2B5EF4-FFF2-40B4-BE49-F238E27FC236}">
                <a16:creationId xmlns:a16="http://schemas.microsoft.com/office/drawing/2014/main" id="{B6D6BFD1-8412-4446-85A7-C00FBFEF83FE}"/>
              </a:ext>
            </a:extLst>
          </p:cNvPr>
          <p:cNvSpPr txBox="1"/>
          <p:nvPr/>
        </p:nvSpPr>
        <p:spPr>
          <a:xfrm>
            <a:off x="4653997" y="6476519"/>
            <a:ext cx="493395" cy="181075"/>
          </a:xfrm>
          <a:prstGeom prst="rect">
            <a:avLst/>
          </a:prstGeom>
        </p:spPr>
        <p:txBody>
          <a:bodyPr vert="horz" wrap="square" lIns="0" tIns="12700" rIns="0" bIns="0" rtlCol="0">
            <a:spAutoFit/>
          </a:bodyPr>
          <a:lstStyle/>
          <a:p>
            <a:pPr marL="12700">
              <a:lnSpc>
                <a:spcPts val="655"/>
              </a:lnSpc>
              <a:spcBef>
                <a:spcPts val="100"/>
              </a:spcBef>
            </a:pPr>
            <a:r>
              <a:rPr lang="en" altLang="ja-JP" sz="550" dirty="0">
                <a:solidFill>
                  <a:srgbClr val="231F20"/>
                </a:solidFill>
                <a:latin typeface="MS PGothic" panose="020B0600070205080204" pitchFamily="34" charset="-128"/>
                <a:ea typeface="MS PGothic" panose="020B0600070205080204" pitchFamily="34" charset="-128"/>
                <a:cs typeface="A-OTF Gothic BBB Pro"/>
              </a:rPr>
              <a:t>T4</a:t>
            </a:r>
            <a:r>
              <a:rPr lang="ja-JP" altLang="en-US" sz="550">
                <a:solidFill>
                  <a:srgbClr val="231F20"/>
                </a:solidFill>
                <a:latin typeface="MS PGothic" panose="020B0600070205080204" pitchFamily="34" charset="-128"/>
                <a:ea typeface="MS PGothic" panose="020B0600070205080204" pitchFamily="34" charset="-128"/>
                <a:cs typeface="A-OTF Gothic BBB Pro"/>
              </a:rPr>
              <a:t>型</a:t>
            </a:r>
            <a:endParaRPr lang="ja-JP" altLang="en-US" sz="550">
              <a:latin typeface="MS PGothic" panose="020B0600070205080204" pitchFamily="34" charset="-128"/>
              <a:ea typeface="MS PGothic" panose="020B0600070205080204" pitchFamily="34" charset="-128"/>
              <a:cs typeface="A-OTF Gothic BBB Pro"/>
            </a:endParaRPr>
          </a:p>
          <a:p>
            <a:pPr marL="12700">
              <a:lnSpc>
                <a:spcPts val="655"/>
              </a:lnSpc>
            </a:pPr>
            <a:r>
              <a:rPr lang="ja-JP" altLang="en-US" sz="550">
                <a:solidFill>
                  <a:srgbClr val="231F20"/>
                </a:solidFill>
                <a:latin typeface="MS PGothic" panose="020B0600070205080204" pitchFamily="34" charset="-128"/>
                <a:ea typeface="MS PGothic" panose="020B0600070205080204" pitchFamily="34" charset="-128"/>
                <a:cs typeface="A-OTF Gothic BBB Pro"/>
              </a:rPr>
              <a:t>真鍮色（メッキ）</a:t>
            </a:r>
            <a:endParaRPr lang="ja-JP" altLang="en-US" sz="550" dirty="0">
              <a:latin typeface="MS PGothic" panose="020B0600070205080204" pitchFamily="34" charset="-128"/>
              <a:ea typeface="MS PGothic" panose="020B0600070205080204" pitchFamily="34" charset="-128"/>
              <a:cs typeface="A-OTF Gothic BBB Pro"/>
            </a:endParaRPr>
          </a:p>
        </p:txBody>
      </p:sp>
      <p:sp>
        <p:nvSpPr>
          <p:cNvPr id="274" name="object 61">
            <a:extLst>
              <a:ext uri="{FF2B5EF4-FFF2-40B4-BE49-F238E27FC236}">
                <a16:creationId xmlns:a16="http://schemas.microsoft.com/office/drawing/2014/main" id="{5678177D-4F69-E74F-810A-884B999B31E6}"/>
              </a:ext>
            </a:extLst>
          </p:cNvPr>
          <p:cNvSpPr txBox="1"/>
          <p:nvPr/>
        </p:nvSpPr>
        <p:spPr>
          <a:xfrm>
            <a:off x="205829" y="4097804"/>
            <a:ext cx="3336246" cy="120546"/>
          </a:xfrm>
          <a:prstGeom prst="rect">
            <a:avLst/>
          </a:prstGeom>
        </p:spPr>
        <p:txBody>
          <a:bodyPr vert="horz" wrap="square" lIns="0" tIns="12700" rIns="0" bIns="0" rtlCol="0">
            <a:spAutoFit/>
          </a:bodyPr>
          <a:lstStyle/>
          <a:p>
            <a:pPr marL="50800">
              <a:lnSpc>
                <a:spcPct val="100000"/>
              </a:lnSpc>
              <a:spcBef>
                <a:spcPts val="100"/>
              </a:spcBef>
              <a:tabLst>
                <a:tab pos="3592829" algn="l"/>
              </a:tabLst>
            </a:pPr>
            <a:r>
              <a:rPr sz="700" b="1" dirty="0">
                <a:solidFill>
                  <a:srgbClr val="231F20"/>
                </a:solidFill>
                <a:latin typeface="Kozuka Gothic Pr6N"/>
                <a:cs typeface="Kozuka Gothic Pr6N"/>
              </a:rPr>
              <a:t>T5</a:t>
            </a:r>
            <a:r>
              <a:rPr sz="700" b="1" spc="-340" dirty="0">
                <a:solidFill>
                  <a:srgbClr val="231F20"/>
                </a:solidFill>
                <a:latin typeface="Kozuka Gothic Pr6N"/>
                <a:cs typeface="Kozuka Gothic Pr6N"/>
              </a:rPr>
              <a:t>型</a:t>
            </a:r>
            <a:r>
              <a:rPr sz="700" b="1" spc="-15" dirty="0">
                <a:solidFill>
                  <a:srgbClr val="231F20"/>
                </a:solidFill>
                <a:latin typeface="Kozuka Gothic Pr6N"/>
                <a:cs typeface="Kozuka Gothic Pr6N"/>
              </a:rPr>
              <a:t>（</a:t>
            </a:r>
            <a:r>
              <a:rPr sz="700" b="1" dirty="0">
                <a:solidFill>
                  <a:srgbClr val="231F20"/>
                </a:solidFill>
                <a:latin typeface="Kozuka Gothic Pr6N"/>
                <a:cs typeface="Kozuka Gothic Pr6N"/>
              </a:rPr>
              <a:t>丸型</a:t>
            </a:r>
            <a:r>
              <a:rPr sz="700" b="1" spc="-80" dirty="0">
                <a:solidFill>
                  <a:srgbClr val="231F20"/>
                </a:solidFill>
                <a:latin typeface="Kozuka Gothic Pr6N"/>
                <a:cs typeface="Kozuka Gothic Pr6N"/>
              </a:rPr>
              <a:t>取</a:t>
            </a:r>
            <a:r>
              <a:rPr sz="700" b="1" spc="-50" dirty="0">
                <a:solidFill>
                  <a:srgbClr val="231F20"/>
                </a:solidFill>
                <a:latin typeface="Kozuka Gothic Pr6N"/>
                <a:cs typeface="Kozuka Gothic Pr6N"/>
              </a:rPr>
              <a:t>っ</a:t>
            </a:r>
            <a:r>
              <a:rPr sz="700" b="1" spc="-15" dirty="0">
                <a:solidFill>
                  <a:srgbClr val="231F20"/>
                </a:solidFill>
                <a:latin typeface="Kozuka Gothic Pr6N"/>
                <a:cs typeface="Kozuka Gothic Pr6N"/>
              </a:rPr>
              <a:t>手</a:t>
            </a:r>
            <a:r>
              <a:rPr sz="700" b="1" spc="-5" dirty="0">
                <a:solidFill>
                  <a:srgbClr val="231F20"/>
                </a:solidFill>
                <a:latin typeface="Kozuka Gothic Pr6N"/>
                <a:cs typeface="Kozuka Gothic Pr6N"/>
              </a:rPr>
              <a:t>）</a:t>
            </a:r>
            <a:r>
              <a:rPr sz="825" spc="-179" baseline="5050" dirty="0">
                <a:solidFill>
                  <a:srgbClr val="231F20"/>
                </a:solidFill>
                <a:latin typeface="MS PGothic Regular"/>
                <a:cs typeface="A-OTF Gothic BBB Pro"/>
              </a:rPr>
              <a:t>ね</a:t>
            </a:r>
            <a:r>
              <a:rPr sz="825" spc="-217" baseline="5050" dirty="0">
                <a:solidFill>
                  <a:srgbClr val="231F20"/>
                </a:solidFill>
                <a:latin typeface="MS PGothic Regular"/>
                <a:cs typeface="A-OTF Gothic BBB Pro"/>
              </a:rPr>
              <a:t>じ</a:t>
            </a:r>
            <a:r>
              <a:rPr sz="825" spc="-172" baseline="5050" dirty="0">
                <a:solidFill>
                  <a:srgbClr val="231F20"/>
                </a:solidFill>
                <a:latin typeface="MS PGothic Regular"/>
                <a:cs typeface="A-OTF Gothic BBB Pro"/>
              </a:rPr>
              <a:t>ピ</a:t>
            </a:r>
            <a:r>
              <a:rPr sz="825" spc="-195" baseline="5050" dirty="0">
                <a:solidFill>
                  <a:srgbClr val="231F20"/>
                </a:solidFill>
                <a:latin typeface="MS PGothic Regular"/>
                <a:cs typeface="A-OTF Gothic BBB Pro"/>
              </a:rPr>
              <a:t>ッ</a:t>
            </a:r>
            <a:r>
              <a:rPr sz="825" spc="-67" baseline="5050" dirty="0">
                <a:solidFill>
                  <a:srgbClr val="231F20"/>
                </a:solidFill>
                <a:latin typeface="MS PGothic Regular"/>
                <a:cs typeface="A-OTF Gothic BBB Pro"/>
              </a:rPr>
              <a:t>チ</a:t>
            </a:r>
            <a:r>
              <a:rPr sz="825" spc="-15" baseline="5050" dirty="0">
                <a:solidFill>
                  <a:srgbClr val="231F20"/>
                </a:solidFill>
                <a:latin typeface="MS PGothic Regular"/>
                <a:cs typeface="A-OTF Gothic BBB Pro"/>
              </a:rPr>
              <a:t>：120mm／</a:t>
            </a:r>
            <a:r>
              <a:rPr sz="825" spc="-179" baseline="5050" dirty="0">
                <a:solidFill>
                  <a:srgbClr val="231F20"/>
                </a:solidFill>
                <a:latin typeface="MS PGothic Regular"/>
                <a:cs typeface="A-OTF Gothic BBB Pro"/>
              </a:rPr>
              <a:t>ね</a:t>
            </a:r>
            <a:r>
              <a:rPr sz="825" spc="-104" baseline="5050" dirty="0">
                <a:solidFill>
                  <a:srgbClr val="231F20"/>
                </a:solidFill>
                <a:latin typeface="MS PGothic Regular"/>
                <a:cs typeface="A-OTF Gothic BBB Pro"/>
              </a:rPr>
              <a:t>じ</a:t>
            </a:r>
            <a:r>
              <a:rPr sz="825" spc="-135" baseline="5050" dirty="0">
                <a:solidFill>
                  <a:srgbClr val="231F20"/>
                </a:solidFill>
                <a:latin typeface="MS PGothic Regular"/>
                <a:cs typeface="A-OTF Gothic BBB Pro"/>
              </a:rPr>
              <a:t>長</a:t>
            </a:r>
            <a:r>
              <a:rPr sz="825" spc="-165" baseline="5050" dirty="0">
                <a:solidFill>
                  <a:srgbClr val="231F20"/>
                </a:solidFill>
                <a:latin typeface="MS PGothic Regular"/>
                <a:cs typeface="A-OTF Gothic BBB Pro"/>
              </a:rPr>
              <a:t>さ</a:t>
            </a:r>
            <a:r>
              <a:rPr sz="825" spc="-7" baseline="5050" dirty="0">
                <a:solidFill>
                  <a:srgbClr val="231F20"/>
                </a:solidFill>
                <a:latin typeface="MS PGothic Regular"/>
                <a:cs typeface="A-OTF Gothic BBB Pro"/>
              </a:rPr>
              <a:t>：33mm</a:t>
            </a:r>
            <a:endParaRPr sz="825" baseline="5050" dirty="0">
              <a:latin typeface="MS PGothic Regular"/>
              <a:cs typeface="A-OTF Gothic BBB Pro"/>
            </a:endParaRPr>
          </a:p>
        </p:txBody>
      </p:sp>
      <p:sp>
        <p:nvSpPr>
          <p:cNvPr id="275" name="object 62">
            <a:extLst>
              <a:ext uri="{FF2B5EF4-FFF2-40B4-BE49-F238E27FC236}">
                <a16:creationId xmlns:a16="http://schemas.microsoft.com/office/drawing/2014/main" id="{1A9F7D79-2963-3F49-9D47-F22EFEB1434D}"/>
              </a:ext>
            </a:extLst>
          </p:cNvPr>
          <p:cNvSpPr txBox="1"/>
          <p:nvPr/>
        </p:nvSpPr>
        <p:spPr>
          <a:xfrm>
            <a:off x="205828" y="5710936"/>
            <a:ext cx="2085975" cy="124339"/>
          </a:xfrm>
          <a:prstGeom prst="rect">
            <a:avLst/>
          </a:prstGeom>
        </p:spPr>
        <p:txBody>
          <a:bodyPr vert="horz" wrap="square" lIns="0" tIns="12700" rIns="0" bIns="0" rtlCol="0">
            <a:spAutoFit/>
          </a:bodyPr>
          <a:lstStyle/>
          <a:p>
            <a:pPr marL="50800">
              <a:lnSpc>
                <a:spcPct val="100000"/>
              </a:lnSpc>
              <a:spcBef>
                <a:spcPts val="100"/>
              </a:spcBef>
              <a:tabLst>
                <a:tab pos="3592829" algn="l"/>
              </a:tabLst>
            </a:pPr>
            <a:r>
              <a:rPr sz="700" b="1" dirty="0">
                <a:solidFill>
                  <a:srgbClr val="231F20"/>
                </a:solidFill>
                <a:latin typeface="Kozuka Gothic Pr6N"/>
                <a:cs typeface="Kozuka Gothic Pr6N"/>
              </a:rPr>
              <a:t>T1</a:t>
            </a:r>
            <a:r>
              <a:rPr sz="700" b="1" spc="-340" dirty="0">
                <a:solidFill>
                  <a:srgbClr val="231F20"/>
                </a:solidFill>
                <a:latin typeface="Kozuka Gothic Pr6N"/>
                <a:cs typeface="Kozuka Gothic Pr6N"/>
              </a:rPr>
              <a:t>型</a:t>
            </a:r>
            <a:r>
              <a:rPr sz="700" b="1" spc="-15" dirty="0">
                <a:solidFill>
                  <a:srgbClr val="231F20"/>
                </a:solidFill>
                <a:latin typeface="Kozuka Gothic Pr6N"/>
                <a:cs typeface="Kozuka Gothic Pr6N"/>
              </a:rPr>
              <a:t>（</a:t>
            </a:r>
            <a:r>
              <a:rPr sz="700" b="1" dirty="0">
                <a:solidFill>
                  <a:srgbClr val="231F20"/>
                </a:solidFill>
                <a:latin typeface="Kozuka Gothic Pr6N"/>
                <a:cs typeface="Kozuka Gothic Pr6N"/>
              </a:rPr>
              <a:t>角型</a:t>
            </a:r>
            <a:r>
              <a:rPr sz="700" b="1" spc="-80" dirty="0">
                <a:solidFill>
                  <a:srgbClr val="231F20"/>
                </a:solidFill>
                <a:latin typeface="Kozuka Gothic Pr6N"/>
                <a:cs typeface="Kozuka Gothic Pr6N"/>
              </a:rPr>
              <a:t>取</a:t>
            </a:r>
            <a:r>
              <a:rPr sz="700" b="1" spc="-50" dirty="0">
                <a:solidFill>
                  <a:srgbClr val="231F20"/>
                </a:solidFill>
                <a:latin typeface="Kozuka Gothic Pr6N"/>
                <a:cs typeface="Kozuka Gothic Pr6N"/>
              </a:rPr>
              <a:t>っ</a:t>
            </a:r>
            <a:r>
              <a:rPr sz="700" b="1" spc="-15" dirty="0">
                <a:solidFill>
                  <a:srgbClr val="231F20"/>
                </a:solidFill>
                <a:latin typeface="Kozuka Gothic Pr6N"/>
                <a:cs typeface="Kozuka Gothic Pr6N"/>
              </a:rPr>
              <a:t>手</a:t>
            </a:r>
            <a:r>
              <a:rPr sz="700" b="1" spc="-5" dirty="0">
                <a:solidFill>
                  <a:srgbClr val="231F20"/>
                </a:solidFill>
                <a:latin typeface="Kozuka Gothic Pr6N"/>
                <a:cs typeface="Kozuka Gothic Pr6N"/>
              </a:rPr>
              <a:t>）</a:t>
            </a:r>
            <a:r>
              <a:rPr sz="825" spc="-179" baseline="5050" dirty="0">
                <a:solidFill>
                  <a:srgbClr val="231F20"/>
                </a:solidFill>
                <a:latin typeface="MS PGothic Regular"/>
                <a:cs typeface="A-OTF Gothic BBB Pro"/>
              </a:rPr>
              <a:t>ね</a:t>
            </a:r>
            <a:r>
              <a:rPr sz="825" spc="-217" baseline="5050" dirty="0">
                <a:solidFill>
                  <a:srgbClr val="231F20"/>
                </a:solidFill>
                <a:latin typeface="MS PGothic Regular"/>
                <a:cs typeface="A-OTF Gothic BBB Pro"/>
              </a:rPr>
              <a:t>じ</a:t>
            </a:r>
            <a:r>
              <a:rPr sz="825" spc="-172" baseline="5050" dirty="0">
                <a:solidFill>
                  <a:srgbClr val="231F20"/>
                </a:solidFill>
                <a:latin typeface="MS PGothic Regular"/>
                <a:cs typeface="A-OTF Gothic BBB Pro"/>
              </a:rPr>
              <a:t>ピ</a:t>
            </a:r>
            <a:r>
              <a:rPr sz="825" spc="-195" baseline="5050" dirty="0">
                <a:solidFill>
                  <a:srgbClr val="231F20"/>
                </a:solidFill>
                <a:latin typeface="MS PGothic Regular"/>
                <a:cs typeface="A-OTF Gothic BBB Pro"/>
              </a:rPr>
              <a:t>ッ</a:t>
            </a:r>
            <a:r>
              <a:rPr sz="825" spc="-67" baseline="5050" dirty="0">
                <a:solidFill>
                  <a:srgbClr val="231F20"/>
                </a:solidFill>
                <a:latin typeface="MS PGothic Regular"/>
                <a:cs typeface="A-OTF Gothic BBB Pro"/>
              </a:rPr>
              <a:t>チ</a:t>
            </a:r>
            <a:r>
              <a:rPr sz="825" spc="-15" baseline="5050" dirty="0">
                <a:solidFill>
                  <a:srgbClr val="231F20"/>
                </a:solidFill>
                <a:latin typeface="MS PGothic Regular"/>
                <a:cs typeface="A-OTF Gothic BBB Pro"/>
              </a:rPr>
              <a:t>：120mm／</a:t>
            </a:r>
            <a:r>
              <a:rPr sz="825" spc="-179" baseline="5050" dirty="0">
                <a:solidFill>
                  <a:srgbClr val="231F20"/>
                </a:solidFill>
                <a:latin typeface="MS PGothic Regular"/>
                <a:cs typeface="A-OTF Gothic BBB Pro"/>
              </a:rPr>
              <a:t>ね</a:t>
            </a:r>
            <a:r>
              <a:rPr sz="825" spc="-104" baseline="5050" dirty="0">
                <a:solidFill>
                  <a:srgbClr val="231F20"/>
                </a:solidFill>
                <a:latin typeface="MS PGothic Regular"/>
                <a:cs typeface="A-OTF Gothic BBB Pro"/>
              </a:rPr>
              <a:t>じ</a:t>
            </a:r>
            <a:r>
              <a:rPr sz="825" spc="-135" baseline="5050" dirty="0">
                <a:solidFill>
                  <a:srgbClr val="231F20"/>
                </a:solidFill>
                <a:latin typeface="MS PGothic Regular"/>
                <a:cs typeface="A-OTF Gothic BBB Pro"/>
              </a:rPr>
              <a:t>長</a:t>
            </a:r>
            <a:r>
              <a:rPr sz="825" spc="-165" baseline="5050" dirty="0">
                <a:solidFill>
                  <a:srgbClr val="231F20"/>
                </a:solidFill>
                <a:latin typeface="MS PGothic Regular"/>
                <a:cs typeface="A-OTF Gothic BBB Pro"/>
              </a:rPr>
              <a:t>さ</a:t>
            </a:r>
            <a:r>
              <a:rPr sz="825" spc="-7" baseline="5050" dirty="0">
                <a:solidFill>
                  <a:srgbClr val="231F20"/>
                </a:solidFill>
                <a:latin typeface="MS PGothic Regular"/>
                <a:cs typeface="A-OTF Gothic BBB Pro"/>
              </a:rPr>
              <a:t>：33mm</a:t>
            </a:r>
            <a:endParaRPr sz="825" baseline="55555" dirty="0">
              <a:latin typeface="MS PGothic Regular"/>
              <a:cs typeface="A-OTF Gothic BBB Pro"/>
            </a:endParaRPr>
          </a:p>
        </p:txBody>
      </p:sp>
      <p:sp>
        <p:nvSpPr>
          <p:cNvPr id="276" name="object 63">
            <a:extLst>
              <a:ext uri="{FF2B5EF4-FFF2-40B4-BE49-F238E27FC236}">
                <a16:creationId xmlns:a16="http://schemas.microsoft.com/office/drawing/2014/main" id="{2A7EAFF1-5141-534E-B346-5360163FBC41}"/>
              </a:ext>
            </a:extLst>
          </p:cNvPr>
          <p:cNvSpPr txBox="1"/>
          <p:nvPr/>
        </p:nvSpPr>
        <p:spPr>
          <a:xfrm>
            <a:off x="4770566" y="5697261"/>
            <a:ext cx="770460" cy="153888"/>
          </a:xfrm>
          <a:prstGeom prst="rect">
            <a:avLst/>
          </a:prstGeom>
        </p:spPr>
        <p:txBody>
          <a:bodyPr vert="horz" wrap="square" lIns="0" tIns="12700" rIns="0" bIns="0" rtlCol="0">
            <a:spAutoFit/>
          </a:bodyPr>
          <a:lstStyle/>
          <a:p>
            <a:pPr marL="12700">
              <a:lnSpc>
                <a:spcPts val="460"/>
              </a:lnSpc>
              <a:spcBef>
                <a:spcPts val="100"/>
              </a:spcBef>
            </a:pPr>
            <a:r>
              <a:rPr lang="ja-JP" altLang="en-US" sz="800" baseline="5050">
                <a:solidFill>
                  <a:srgbClr val="231F20"/>
                </a:solidFill>
                <a:latin typeface="MS PGothic Regular"/>
                <a:cs typeface="A-OTF Gothic BBB Pro"/>
              </a:rPr>
              <a:t>ねじピッチ：</a:t>
            </a:r>
            <a:r>
              <a:rPr lang="en-US" altLang="ja-JP" sz="800" baseline="5050" dirty="0">
                <a:solidFill>
                  <a:srgbClr val="231F20"/>
                </a:solidFill>
                <a:latin typeface="MS PGothic Regular"/>
                <a:cs typeface="A-OTF Gothic BBB Pro"/>
              </a:rPr>
              <a:t>90</a:t>
            </a:r>
            <a:r>
              <a:rPr lang="en" altLang="ja-JP" sz="800" baseline="5050" dirty="0">
                <a:solidFill>
                  <a:srgbClr val="231F20"/>
                </a:solidFill>
                <a:latin typeface="MS PGothic Regular"/>
                <a:cs typeface="A-OTF Gothic BBB Pro"/>
              </a:rPr>
              <a:t>mm</a:t>
            </a:r>
            <a:r>
              <a:rPr lang="ja-JP" altLang="en" sz="800" baseline="5050">
                <a:solidFill>
                  <a:srgbClr val="231F20"/>
                </a:solidFill>
                <a:latin typeface="MS PGothic Regular"/>
                <a:cs typeface="A-OTF Gothic BBB Pro"/>
              </a:rPr>
              <a:t>／</a:t>
            </a:r>
            <a:endParaRPr lang="en-US" altLang="ja-JP" sz="800" baseline="5050" dirty="0">
              <a:solidFill>
                <a:srgbClr val="231F20"/>
              </a:solidFill>
              <a:latin typeface="MS PGothic Regular"/>
              <a:cs typeface="A-OTF Gothic BBB Pro"/>
            </a:endParaRPr>
          </a:p>
          <a:p>
            <a:pPr marL="12700">
              <a:lnSpc>
                <a:spcPts val="460"/>
              </a:lnSpc>
              <a:spcBef>
                <a:spcPts val="100"/>
              </a:spcBef>
            </a:pPr>
            <a:r>
              <a:rPr sz="550" spc="-30" dirty="0">
                <a:solidFill>
                  <a:srgbClr val="231F20"/>
                </a:solidFill>
                <a:latin typeface="MS PGothic Regular"/>
                <a:cs typeface="A-OTF Gothic BBB Pro"/>
              </a:rPr>
              <a:t>ねじ長さ：28</a:t>
            </a:r>
            <a:r>
              <a:rPr lang="en-US" sz="550" spc="-30" dirty="0">
                <a:solidFill>
                  <a:srgbClr val="231F20"/>
                </a:solidFill>
                <a:latin typeface="MS PGothic Regular"/>
                <a:cs typeface="A-OTF Gothic BBB Pro"/>
              </a:rPr>
              <a:t>mm</a:t>
            </a:r>
            <a:endParaRPr sz="550" spc="-30" dirty="0">
              <a:latin typeface="MS PGothic Regular"/>
              <a:cs typeface="A-OTF Gothic BBB Pro"/>
            </a:endParaRPr>
          </a:p>
        </p:txBody>
      </p:sp>
      <p:sp>
        <p:nvSpPr>
          <p:cNvPr id="277" name="object 65">
            <a:extLst>
              <a:ext uri="{FF2B5EF4-FFF2-40B4-BE49-F238E27FC236}">
                <a16:creationId xmlns:a16="http://schemas.microsoft.com/office/drawing/2014/main" id="{ABAA39BC-6E74-EB4B-97B0-3D3CA01BA856}"/>
              </a:ext>
            </a:extLst>
          </p:cNvPr>
          <p:cNvSpPr/>
          <p:nvPr/>
        </p:nvSpPr>
        <p:spPr>
          <a:xfrm>
            <a:off x="264668" y="4371301"/>
            <a:ext cx="764540" cy="475435"/>
          </a:xfrm>
          <a:custGeom>
            <a:avLst/>
            <a:gdLst/>
            <a:ahLst/>
            <a:cxnLst/>
            <a:rect l="l" t="t" r="r" b="b"/>
            <a:pathLst>
              <a:path w="764539" h="504825">
                <a:moveTo>
                  <a:pt x="0" y="504367"/>
                </a:moveTo>
                <a:lnTo>
                  <a:pt x="764413" y="504367"/>
                </a:lnTo>
                <a:lnTo>
                  <a:pt x="764413" y="0"/>
                </a:lnTo>
                <a:lnTo>
                  <a:pt x="0" y="0"/>
                </a:lnTo>
                <a:lnTo>
                  <a:pt x="0" y="504367"/>
                </a:lnTo>
                <a:close/>
              </a:path>
            </a:pathLst>
          </a:custGeom>
          <a:solidFill>
            <a:srgbClr val="DCDDDE"/>
          </a:solidFill>
        </p:spPr>
        <p:txBody>
          <a:bodyPr wrap="square" lIns="0" tIns="0" rIns="0" bIns="0" rtlCol="0"/>
          <a:lstStyle/>
          <a:p>
            <a:endParaRPr/>
          </a:p>
        </p:txBody>
      </p:sp>
      <p:sp>
        <p:nvSpPr>
          <p:cNvPr id="278" name="object 66">
            <a:extLst>
              <a:ext uri="{FF2B5EF4-FFF2-40B4-BE49-F238E27FC236}">
                <a16:creationId xmlns:a16="http://schemas.microsoft.com/office/drawing/2014/main" id="{F95CD19D-E9E9-6440-BAA6-AB1168C863EE}"/>
              </a:ext>
            </a:extLst>
          </p:cNvPr>
          <p:cNvSpPr/>
          <p:nvPr/>
        </p:nvSpPr>
        <p:spPr>
          <a:xfrm>
            <a:off x="264668" y="4257268"/>
            <a:ext cx="764540" cy="585195"/>
          </a:xfrm>
          <a:custGeom>
            <a:avLst/>
            <a:gdLst/>
            <a:ahLst/>
            <a:cxnLst/>
            <a:rect l="l" t="t" r="r" b="b"/>
            <a:pathLst>
              <a:path w="764539" h="618489">
                <a:moveTo>
                  <a:pt x="764413" y="618401"/>
                </a:moveTo>
                <a:lnTo>
                  <a:pt x="0" y="618401"/>
                </a:lnTo>
                <a:lnTo>
                  <a:pt x="0" y="0"/>
                </a:lnTo>
                <a:lnTo>
                  <a:pt x="764413" y="0"/>
                </a:lnTo>
                <a:lnTo>
                  <a:pt x="764413" y="618401"/>
                </a:lnTo>
                <a:close/>
              </a:path>
            </a:pathLst>
          </a:custGeom>
          <a:ln w="9525">
            <a:solidFill>
              <a:srgbClr val="231F20"/>
            </a:solidFill>
          </a:ln>
        </p:spPr>
        <p:txBody>
          <a:bodyPr wrap="square" lIns="0" tIns="0" rIns="0" bIns="0" rtlCol="0"/>
          <a:lstStyle/>
          <a:p>
            <a:endParaRPr/>
          </a:p>
        </p:txBody>
      </p:sp>
      <p:sp>
        <p:nvSpPr>
          <p:cNvPr id="279" name="object 67">
            <a:extLst>
              <a:ext uri="{FF2B5EF4-FFF2-40B4-BE49-F238E27FC236}">
                <a16:creationId xmlns:a16="http://schemas.microsoft.com/office/drawing/2014/main" id="{4C1D43B6-5524-B741-AB1E-B3A2DCF00CB2}"/>
              </a:ext>
            </a:extLst>
          </p:cNvPr>
          <p:cNvSpPr/>
          <p:nvPr/>
        </p:nvSpPr>
        <p:spPr>
          <a:xfrm>
            <a:off x="1100874" y="4371301"/>
            <a:ext cx="764540" cy="475435"/>
          </a:xfrm>
          <a:custGeom>
            <a:avLst/>
            <a:gdLst/>
            <a:ahLst/>
            <a:cxnLst/>
            <a:rect l="l" t="t" r="r" b="b"/>
            <a:pathLst>
              <a:path w="764539" h="504825">
                <a:moveTo>
                  <a:pt x="0" y="504367"/>
                </a:moveTo>
                <a:lnTo>
                  <a:pt x="764413" y="504367"/>
                </a:lnTo>
                <a:lnTo>
                  <a:pt x="764413" y="0"/>
                </a:lnTo>
                <a:lnTo>
                  <a:pt x="0" y="0"/>
                </a:lnTo>
                <a:lnTo>
                  <a:pt x="0" y="504367"/>
                </a:lnTo>
                <a:close/>
              </a:path>
            </a:pathLst>
          </a:custGeom>
          <a:solidFill>
            <a:srgbClr val="DCDDDE"/>
          </a:solidFill>
        </p:spPr>
        <p:txBody>
          <a:bodyPr wrap="square" lIns="0" tIns="0" rIns="0" bIns="0" rtlCol="0"/>
          <a:lstStyle/>
          <a:p>
            <a:endParaRPr/>
          </a:p>
        </p:txBody>
      </p:sp>
      <p:sp>
        <p:nvSpPr>
          <p:cNvPr id="280" name="object 68">
            <a:extLst>
              <a:ext uri="{FF2B5EF4-FFF2-40B4-BE49-F238E27FC236}">
                <a16:creationId xmlns:a16="http://schemas.microsoft.com/office/drawing/2014/main" id="{9072D70E-B8AA-0049-B90B-187E5A98CAB6}"/>
              </a:ext>
            </a:extLst>
          </p:cNvPr>
          <p:cNvSpPr/>
          <p:nvPr/>
        </p:nvSpPr>
        <p:spPr>
          <a:xfrm>
            <a:off x="1100874" y="4257268"/>
            <a:ext cx="764540" cy="587663"/>
          </a:xfrm>
          <a:custGeom>
            <a:avLst/>
            <a:gdLst/>
            <a:ahLst/>
            <a:cxnLst/>
            <a:rect l="l" t="t" r="r" b="b"/>
            <a:pathLst>
              <a:path w="764539" h="618489">
                <a:moveTo>
                  <a:pt x="764413" y="618401"/>
                </a:moveTo>
                <a:lnTo>
                  <a:pt x="0" y="618401"/>
                </a:lnTo>
                <a:lnTo>
                  <a:pt x="0" y="0"/>
                </a:lnTo>
                <a:lnTo>
                  <a:pt x="764413" y="0"/>
                </a:lnTo>
                <a:lnTo>
                  <a:pt x="764413" y="618401"/>
                </a:lnTo>
                <a:close/>
              </a:path>
            </a:pathLst>
          </a:custGeom>
          <a:ln w="9525">
            <a:solidFill>
              <a:srgbClr val="231F20"/>
            </a:solidFill>
          </a:ln>
        </p:spPr>
        <p:txBody>
          <a:bodyPr wrap="square" lIns="0" tIns="0" rIns="0" bIns="0" rtlCol="0"/>
          <a:lstStyle/>
          <a:p>
            <a:endParaRPr/>
          </a:p>
        </p:txBody>
      </p:sp>
      <p:sp>
        <p:nvSpPr>
          <p:cNvPr id="281" name="object 69">
            <a:extLst>
              <a:ext uri="{FF2B5EF4-FFF2-40B4-BE49-F238E27FC236}">
                <a16:creationId xmlns:a16="http://schemas.microsoft.com/office/drawing/2014/main" id="{09B8C8CF-6F53-8F41-A607-FC2304CF0B59}"/>
              </a:ext>
            </a:extLst>
          </p:cNvPr>
          <p:cNvSpPr/>
          <p:nvPr/>
        </p:nvSpPr>
        <p:spPr>
          <a:xfrm>
            <a:off x="1937093" y="4371301"/>
            <a:ext cx="764540" cy="475435"/>
          </a:xfrm>
          <a:custGeom>
            <a:avLst/>
            <a:gdLst/>
            <a:ahLst/>
            <a:cxnLst/>
            <a:rect l="l" t="t" r="r" b="b"/>
            <a:pathLst>
              <a:path w="764540" h="504825">
                <a:moveTo>
                  <a:pt x="0" y="504367"/>
                </a:moveTo>
                <a:lnTo>
                  <a:pt x="764400" y="504367"/>
                </a:lnTo>
                <a:lnTo>
                  <a:pt x="764400" y="0"/>
                </a:lnTo>
                <a:lnTo>
                  <a:pt x="0" y="0"/>
                </a:lnTo>
                <a:lnTo>
                  <a:pt x="0" y="504367"/>
                </a:lnTo>
                <a:close/>
              </a:path>
            </a:pathLst>
          </a:custGeom>
          <a:solidFill>
            <a:srgbClr val="DCDDDE"/>
          </a:solidFill>
        </p:spPr>
        <p:txBody>
          <a:bodyPr wrap="square" lIns="0" tIns="0" rIns="0" bIns="0" rtlCol="0"/>
          <a:lstStyle/>
          <a:p>
            <a:endParaRPr/>
          </a:p>
        </p:txBody>
      </p:sp>
      <p:sp>
        <p:nvSpPr>
          <p:cNvPr id="282" name="object 70">
            <a:extLst>
              <a:ext uri="{FF2B5EF4-FFF2-40B4-BE49-F238E27FC236}">
                <a16:creationId xmlns:a16="http://schemas.microsoft.com/office/drawing/2014/main" id="{AE3D68D6-7B9A-904C-8263-556B108EBCE8}"/>
              </a:ext>
            </a:extLst>
          </p:cNvPr>
          <p:cNvSpPr/>
          <p:nvPr/>
        </p:nvSpPr>
        <p:spPr>
          <a:xfrm>
            <a:off x="1937093" y="4257268"/>
            <a:ext cx="764540" cy="589468"/>
          </a:xfrm>
          <a:custGeom>
            <a:avLst/>
            <a:gdLst/>
            <a:ahLst/>
            <a:cxnLst/>
            <a:rect l="l" t="t" r="r" b="b"/>
            <a:pathLst>
              <a:path w="764540" h="618489">
                <a:moveTo>
                  <a:pt x="764400" y="618401"/>
                </a:moveTo>
                <a:lnTo>
                  <a:pt x="0" y="618401"/>
                </a:lnTo>
                <a:lnTo>
                  <a:pt x="0" y="0"/>
                </a:lnTo>
                <a:lnTo>
                  <a:pt x="764400" y="0"/>
                </a:lnTo>
                <a:lnTo>
                  <a:pt x="764400" y="618401"/>
                </a:lnTo>
                <a:close/>
              </a:path>
            </a:pathLst>
          </a:custGeom>
          <a:ln w="9525">
            <a:solidFill>
              <a:srgbClr val="58595B"/>
            </a:solidFill>
          </a:ln>
        </p:spPr>
        <p:txBody>
          <a:bodyPr wrap="square" lIns="0" tIns="0" rIns="0" bIns="0" rtlCol="0"/>
          <a:lstStyle/>
          <a:p>
            <a:endParaRPr/>
          </a:p>
        </p:txBody>
      </p:sp>
      <p:sp>
        <p:nvSpPr>
          <p:cNvPr id="283" name="object 72">
            <a:extLst>
              <a:ext uri="{FF2B5EF4-FFF2-40B4-BE49-F238E27FC236}">
                <a16:creationId xmlns:a16="http://schemas.microsoft.com/office/drawing/2014/main" id="{CB09E2F1-DDF6-AF41-B75F-E0D36C6AC94A}"/>
              </a:ext>
            </a:extLst>
          </p:cNvPr>
          <p:cNvSpPr/>
          <p:nvPr/>
        </p:nvSpPr>
        <p:spPr>
          <a:xfrm>
            <a:off x="264668" y="4261775"/>
            <a:ext cx="764540" cy="114300"/>
          </a:xfrm>
          <a:custGeom>
            <a:avLst/>
            <a:gdLst/>
            <a:ahLst/>
            <a:cxnLst/>
            <a:rect l="l" t="t" r="r" b="b"/>
            <a:pathLst>
              <a:path w="764539" h="114300">
                <a:moveTo>
                  <a:pt x="764413" y="0"/>
                </a:moveTo>
                <a:lnTo>
                  <a:pt x="0" y="0"/>
                </a:lnTo>
                <a:lnTo>
                  <a:pt x="0" y="114033"/>
                </a:lnTo>
                <a:lnTo>
                  <a:pt x="764413" y="114033"/>
                </a:lnTo>
                <a:lnTo>
                  <a:pt x="764413" y="0"/>
                </a:lnTo>
                <a:close/>
              </a:path>
            </a:pathLst>
          </a:custGeom>
          <a:solidFill>
            <a:srgbClr val="231F20"/>
          </a:solidFill>
        </p:spPr>
        <p:txBody>
          <a:bodyPr wrap="square" lIns="0" tIns="0" rIns="0" bIns="0" rtlCol="0"/>
          <a:lstStyle/>
          <a:p>
            <a:endParaRPr/>
          </a:p>
        </p:txBody>
      </p:sp>
      <p:sp>
        <p:nvSpPr>
          <p:cNvPr id="284" name="object 73">
            <a:extLst>
              <a:ext uri="{FF2B5EF4-FFF2-40B4-BE49-F238E27FC236}">
                <a16:creationId xmlns:a16="http://schemas.microsoft.com/office/drawing/2014/main" id="{FD9130F2-303E-D940-8D63-74CA28FD53F7}"/>
              </a:ext>
            </a:extLst>
          </p:cNvPr>
          <p:cNvSpPr txBox="1"/>
          <p:nvPr/>
        </p:nvSpPr>
        <p:spPr>
          <a:xfrm>
            <a:off x="276466" y="4242159"/>
            <a:ext cx="435737" cy="74379"/>
          </a:xfrm>
          <a:prstGeom prst="rect">
            <a:avLst/>
          </a:prstGeom>
        </p:spPr>
        <p:txBody>
          <a:bodyPr vert="horz" wrap="square" lIns="0" tIns="12700" rIns="0" bIns="0" rtlCol="0">
            <a:spAutoFit/>
          </a:bodyPr>
          <a:lstStyle/>
          <a:p>
            <a:pPr marL="25400">
              <a:lnSpc>
                <a:spcPct val="100000"/>
              </a:lnSpc>
              <a:spcBef>
                <a:spcPts val="100"/>
              </a:spcBef>
            </a:pPr>
            <a:r>
              <a:rPr sz="400" spc="-40" dirty="0" err="1">
                <a:solidFill>
                  <a:srgbClr val="FFFFFF"/>
                </a:solidFill>
                <a:latin typeface="MS PGothic Regular"/>
                <a:cs typeface="A-OTF Gothic BBB Pro"/>
              </a:rPr>
              <a:t>ナ</a:t>
            </a:r>
            <a:r>
              <a:rPr sz="400" spc="-60" dirty="0" err="1">
                <a:solidFill>
                  <a:srgbClr val="FFFFFF"/>
                </a:solidFill>
                <a:latin typeface="MS PGothic Regular"/>
                <a:cs typeface="A-OTF Gothic BBB Pro"/>
              </a:rPr>
              <a:t>チ</a:t>
            </a:r>
            <a:r>
              <a:rPr sz="400" spc="-90" dirty="0" err="1">
                <a:solidFill>
                  <a:srgbClr val="FFFFFF"/>
                </a:solidFill>
                <a:latin typeface="MS PGothic Regular"/>
                <a:cs typeface="A-OTF Gothic BBB Pro"/>
              </a:rPr>
              <a:t>ュ</a:t>
            </a:r>
            <a:r>
              <a:rPr sz="400" spc="-55" dirty="0" err="1">
                <a:solidFill>
                  <a:srgbClr val="FFFFFF"/>
                </a:solidFill>
                <a:latin typeface="MS PGothic Regular"/>
                <a:cs typeface="A-OTF Gothic BBB Pro"/>
              </a:rPr>
              <a:t>ラル</a:t>
            </a:r>
            <a:r>
              <a:rPr sz="400" spc="-75" dirty="0" err="1">
                <a:solidFill>
                  <a:srgbClr val="FFFFFF"/>
                </a:solidFill>
                <a:latin typeface="MS PGothic Regular"/>
                <a:cs typeface="A-OTF Gothic BBB Pro"/>
              </a:rPr>
              <a:t>カ</a:t>
            </a:r>
            <a:r>
              <a:rPr sz="400" spc="-70" dirty="0" err="1">
                <a:solidFill>
                  <a:srgbClr val="FFFFFF"/>
                </a:solidFill>
                <a:latin typeface="MS PGothic Regular"/>
                <a:cs typeface="A-OTF Gothic BBB Pro"/>
              </a:rPr>
              <a:t>ラ</a:t>
            </a:r>
            <a:r>
              <a:rPr sz="400" dirty="0">
                <a:solidFill>
                  <a:srgbClr val="FFFFFF"/>
                </a:solidFill>
                <a:latin typeface="MS PGothic Regular"/>
                <a:cs typeface="A-OTF Gothic BBB Pro"/>
              </a:rPr>
              <a:t>ー</a:t>
            </a:r>
            <a:endParaRPr sz="825" baseline="-25252" dirty="0">
              <a:latin typeface="MS PGothic Regular"/>
              <a:cs typeface="A-OTF Gothic BBB Pro"/>
            </a:endParaRPr>
          </a:p>
        </p:txBody>
      </p:sp>
      <p:sp>
        <p:nvSpPr>
          <p:cNvPr id="285" name="object 74">
            <a:extLst>
              <a:ext uri="{FF2B5EF4-FFF2-40B4-BE49-F238E27FC236}">
                <a16:creationId xmlns:a16="http://schemas.microsoft.com/office/drawing/2014/main" id="{F6ADF299-AD7F-E74F-99DE-34618CCA345D}"/>
              </a:ext>
            </a:extLst>
          </p:cNvPr>
          <p:cNvSpPr txBox="1"/>
          <p:nvPr/>
        </p:nvSpPr>
        <p:spPr>
          <a:xfrm>
            <a:off x="299302" y="4295148"/>
            <a:ext cx="292100" cy="74379"/>
          </a:xfrm>
          <a:prstGeom prst="rect">
            <a:avLst/>
          </a:prstGeom>
        </p:spPr>
        <p:txBody>
          <a:bodyPr vert="horz" wrap="square" lIns="0" tIns="12700" rIns="0" bIns="0" rtlCol="0">
            <a:spAutoFit/>
          </a:bodyPr>
          <a:lstStyle/>
          <a:p>
            <a:pPr>
              <a:lnSpc>
                <a:spcPct val="100000"/>
              </a:lnSpc>
              <a:spcBef>
                <a:spcPts val="100"/>
              </a:spcBef>
            </a:pPr>
            <a:r>
              <a:rPr sz="400" spc="-95" dirty="0">
                <a:solidFill>
                  <a:srgbClr val="FFFFFF"/>
                </a:solidFill>
                <a:latin typeface="MS PGothic Regular"/>
                <a:cs typeface="A-OTF Gothic BBB Pro"/>
              </a:rPr>
              <a:t>ソ</a:t>
            </a:r>
            <a:r>
              <a:rPr sz="400" spc="-125" dirty="0">
                <a:solidFill>
                  <a:srgbClr val="FFFFFF"/>
                </a:solidFill>
                <a:latin typeface="MS PGothic Regular"/>
                <a:cs typeface="A-OTF Gothic BBB Pro"/>
              </a:rPr>
              <a:t>リ</a:t>
            </a:r>
            <a:r>
              <a:rPr sz="400" spc="-185" dirty="0">
                <a:solidFill>
                  <a:srgbClr val="FFFFFF"/>
                </a:solidFill>
                <a:latin typeface="MS PGothic Regular"/>
                <a:cs typeface="A-OTF Gothic BBB Pro"/>
              </a:rPr>
              <a:t>ッ</a:t>
            </a:r>
            <a:r>
              <a:rPr sz="400" spc="-70" dirty="0">
                <a:solidFill>
                  <a:srgbClr val="FFFFFF"/>
                </a:solidFill>
                <a:latin typeface="MS PGothic Regular"/>
                <a:cs typeface="A-OTF Gothic BBB Pro"/>
              </a:rPr>
              <a:t>ド</a:t>
            </a:r>
            <a:r>
              <a:rPr sz="400" spc="-75" dirty="0">
                <a:solidFill>
                  <a:srgbClr val="FFFFFF"/>
                </a:solidFill>
                <a:latin typeface="MS PGothic Regular"/>
                <a:cs typeface="A-OTF Gothic BBB Pro"/>
              </a:rPr>
              <a:t>カ</a:t>
            </a:r>
            <a:r>
              <a:rPr sz="400" spc="-70" dirty="0">
                <a:solidFill>
                  <a:srgbClr val="FFFFFF"/>
                </a:solidFill>
                <a:latin typeface="MS PGothic Regular"/>
                <a:cs typeface="A-OTF Gothic BBB Pro"/>
              </a:rPr>
              <a:t>ラ</a:t>
            </a:r>
            <a:r>
              <a:rPr sz="400" dirty="0">
                <a:solidFill>
                  <a:srgbClr val="FFFFFF"/>
                </a:solidFill>
                <a:latin typeface="MS PGothic Regular"/>
                <a:cs typeface="A-OTF Gothic BBB Pro"/>
              </a:rPr>
              <a:t>ー</a:t>
            </a:r>
            <a:endParaRPr sz="400" dirty="0">
              <a:latin typeface="MS PGothic Regular"/>
              <a:cs typeface="A-OTF Gothic BBB Pro"/>
            </a:endParaRPr>
          </a:p>
        </p:txBody>
      </p:sp>
      <p:sp>
        <p:nvSpPr>
          <p:cNvPr id="286" name="object 75">
            <a:extLst>
              <a:ext uri="{FF2B5EF4-FFF2-40B4-BE49-F238E27FC236}">
                <a16:creationId xmlns:a16="http://schemas.microsoft.com/office/drawing/2014/main" id="{E79C1654-1B99-2C49-8E9F-3406341B22C3}"/>
              </a:ext>
            </a:extLst>
          </p:cNvPr>
          <p:cNvSpPr/>
          <p:nvPr/>
        </p:nvSpPr>
        <p:spPr>
          <a:xfrm>
            <a:off x="1100874" y="4257268"/>
            <a:ext cx="764540" cy="114300"/>
          </a:xfrm>
          <a:custGeom>
            <a:avLst/>
            <a:gdLst/>
            <a:ahLst/>
            <a:cxnLst/>
            <a:rect l="l" t="t" r="r" b="b"/>
            <a:pathLst>
              <a:path w="764539" h="114300">
                <a:moveTo>
                  <a:pt x="764413" y="0"/>
                </a:moveTo>
                <a:lnTo>
                  <a:pt x="0" y="0"/>
                </a:lnTo>
                <a:lnTo>
                  <a:pt x="0" y="114033"/>
                </a:lnTo>
                <a:lnTo>
                  <a:pt x="764413" y="114033"/>
                </a:lnTo>
                <a:lnTo>
                  <a:pt x="764413" y="0"/>
                </a:lnTo>
                <a:close/>
              </a:path>
            </a:pathLst>
          </a:custGeom>
          <a:solidFill>
            <a:srgbClr val="231F20"/>
          </a:solidFill>
        </p:spPr>
        <p:txBody>
          <a:bodyPr wrap="square" lIns="0" tIns="0" rIns="0" bIns="0" rtlCol="0"/>
          <a:lstStyle/>
          <a:p>
            <a:endParaRPr/>
          </a:p>
        </p:txBody>
      </p:sp>
      <p:sp>
        <p:nvSpPr>
          <p:cNvPr id="287" name="object 76">
            <a:extLst>
              <a:ext uri="{FF2B5EF4-FFF2-40B4-BE49-F238E27FC236}">
                <a16:creationId xmlns:a16="http://schemas.microsoft.com/office/drawing/2014/main" id="{D723B4D3-5C48-9B45-ADA4-7BE681F89FDE}"/>
              </a:ext>
            </a:extLst>
          </p:cNvPr>
          <p:cNvSpPr txBox="1"/>
          <p:nvPr/>
        </p:nvSpPr>
        <p:spPr>
          <a:xfrm>
            <a:off x="1105636" y="4261775"/>
            <a:ext cx="755015" cy="91691"/>
          </a:xfrm>
          <a:prstGeom prst="rect">
            <a:avLst/>
          </a:prstGeom>
          <a:solidFill>
            <a:srgbClr val="231F20"/>
          </a:solidFill>
        </p:spPr>
        <p:txBody>
          <a:bodyPr vert="horz" wrap="square" lIns="0" tIns="14604" rIns="0" bIns="0" rtlCol="0">
            <a:spAutoFit/>
          </a:bodyPr>
          <a:lstStyle/>
          <a:p>
            <a:pPr marL="34925">
              <a:lnSpc>
                <a:spcPts val="560"/>
              </a:lnSpc>
            </a:pPr>
            <a:r>
              <a:rPr sz="550" spc="-70" dirty="0">
                <a:solidFill>
                  <a:srgbClr val="FFFFFF"/>
                </a:solidFill>
                <a:latin typeface="MS PGothic Regular"/>
                <a:cs typeface="A-OTF Gothic BBB Pro"/>
              </a:rPr>
              <a:t>ペ</a:t>
            </a:r>
            <a:r>
              <a:rPr sz="550" spc="-150" dirty="0">
                <a:solidFill>
                  <a:srgbClr val="FFFFFF"/>
                </a:solidFill>
                <a:latin typeface="MS PGothic Regular"/>
                <a:cs typeface="A-OTF Gothic BBB Pro"/>
              </a:rPr>
              <a:t>イ</a:t>
            </a:r>
            <a:r>
              <a:rPr sz="550" spc="-210" dirty="0">
                <a:solidFill>
                  <a:srgbClr val="FFFFFF"/>
                </a:solidFill>
                <a:latin typeface="MS PGothic Regular"/>
                <a:cs typeface="A-OTF Gothic BBB Pro"/>
              </a:rPr>
              <a:t>ン</a:t>
            </a:r>
            <a:r>
              <a:rPr sz="550" spc="-114" dirty="0">
                <a:solidFill>
                  <a:srgbClr val="FFFFFF"/>
                </a:solidFill>
                <a:latin typeface="MS PGothic Regular"/>
                <a:cs typeface="A-OTF Gothic BBB Pro"/>
              </a:rPr>
              <a:t>ト</a:t>
            </a:r>
            <a:r>
              <a:rPr sz="550" spc="-105" dirty="0">
                <a:solidFill>
                  <a:srgbClr val="FFFFFF"/>
                </a:solidFill>
                <a:latin typeface="MS PGothic Regular"/>
                <a:cs typeface="A-OTF Gothic BBB Pro"/>
              </a:rPr>
              <a:t>カ</a:t>
            </a:r>
            <a:r>
              <a:rPr sz="550" spc="-90" dirty="0">
                <a:solidFill>
                  <a:srgbClr val="FFFFFF"/>
                </a:solidFill>
                <a:latin typeface="MS PGothic Regular"/>
                <a:cs typeface="A-OTF Gothic BBB Pro"/>
              </a:rPr>
              <a:t>ラ</a:t>
            </a:r>
            <a:r>
              <a:rPr sz="550" spc="-45" dirty="0">
                <a:solidFill>
                  <a:srgbClr val="FFFFFF"/>
                </a:solidFill>
                <a:latin typeface="MS PGothic Regular"/>
                <a:cs typeface="A-OTF Gothic BBB Pro"/>
              </a:rPr>
              <a:t>ー</a:t>
            </a:r>
            <a:r>
              <a:rPr sz="550" dirty="0">
                <a:solidFill>
                  <a:srgbClr val="FFFFFF"/>
                </a:solidFill>
                <a:latin typeface="MS PGothic Regular"/>
                <a:cs typeface="A-OTF Gothic BBB Pro"/>
              </a:rPr>
              <a:t>標準仕様</a:t>
            </a:r>
            <a:endParaRPr sz="550" dirty="0">
              <a:latin typeface="MS PGothic Regular"/>
              <a:cs typeface="A-OTF Gothic BBB Pro"/>
            </a:endParaRPr>
          </a:p>
        </p:txBody>
      </p:sp>
      <p:sp>
        <p:nvSpPr>
          <p:cNvPr id="288" name="object 77">
            <a:extLst>
              <a:ext uri="{FF2B5EF4-FFF2-40B4-BE49-F238E27FC236}">
                <a16:creationId xmlns:a16="http://schemas.microsoft.com/office/drawing/2014/main" id="{6481EF1D-3309-F744-BF27-8A85AA57BDA9}"/>
              </a:ext>
            </a:extLst>
          </p:cNvPr>
          <p:cNvSpPr/>
          <p:nvPr/>
        </p:nvSpPr>
        <p:spPr>
          <a:xfrm>
            <a:off x="1937093" y="4257268"/>
            <a:ext cx="764540" cy="114300"/>
          </a:xfrm>
          <a:custGeom>
            <a:avLst/>
            <a:gdLst/>
            <a:ahLst/>
            <a:cxnLst/>
            <a:rect l="l" t="t" r="r" b="b"/>
            <a:pathLst>
              <a:path w="764540" h="114300">
                <a:moveTo>
                  <a:pt x="764400" y="0"/>
                </a:moveTo>
                <a:lnTo>
                  <a:pt x="0" y="0"/>
                </a:lnTo>
                <a:lnTo>
                  <a:pt x="0" y="114033"/>
                </a:lnTo>
                <a:lnTo>
                  <a:pt x="764400" y="114033"/>
                </a:lnTo>
                <a:lnTo>
                  <a:pt x="764400" y="0"/>
                </a:lnTo>
                <a:close/>
              </a:path>
            </a:pathLst>
          </a:custGeom>
          <a:solidFill>
            <a:srgbClr val="58595B"/>
          </a:solidFill>
        </p:spPr>
        <p:txBody>
          <a:bodyPr wrap="square" lIns="0" tIns="0" rIns="0" bIns="0" rtlCol="0"/>
          <a:lstStyle/>
          <a:p>
            <a:endParaRPr/>
          </a:p>
        </p:txBody>
      </p:sp>
      <p:sp>
        <p:nvSpPr>
          <p:cNvPr id="289" name="object 78">
            <a:extLst>
              <a:ext uri="{FF2B5EF4-FFF2-40B4-BE49-F238E27FC236}">
                <a16:creationId xmlns:a16="http://schemas.microsoft.com/office/drawing/2014/main" id="{6015426D-BECF-CC41-A8A0-AEE723558F68}"/>
              </a:ext>
            </a:extLst>
          </p:cNvPr>
          <p:cNvSpPr txBox="1"/>
          <p:nvPr/>
        </p:nvSpPr>
        <p:spPr>
          <a:xfrm>
            <a:off x="1941855" y="4261775"/>
            <a:ext cx="755015" cy="91691"/>
          </a:xfrm>
          <a:prstGeom prst="rect">
            <a:avLst/>
          </a:prstGeom>
          <a:solidFill>
            <a:srgbClr val="58595B"/>
          </a:solidFill>
        </p:spPr>
        <p:txBody>
          <a:bodyPr vert="horz" wrap="square" lIns="0" tIns="14604" rIns="0" bIns="0" rtlCol="0">
            <a:spAutoFit/>
          </a:bodyPr>
          <a:lstStyle/>
          <a:p>
            <a:pPr marL="167005">
              <a:lnSpc>
                <a:spcPts val="560"/>
              </a:lnSpc>
              <a:spcBef>
                <a:spcPts val="114"/>
              </a:spcBef>
            </a:pPr>
            <a:r>
              <a:rPr sz="550" dirty="0">
                <a:solidFill>
                  <a:srgbClr val="FFFFFF"/>
                </a:solidFill>
                <a:latin typeface="MS PGothic Regular"/>
                <a:cs typeface="A-OTF Gothic BBB Pro"/>
              </a:rPr>
              <a:t>鏡面標準仕様</a:t>
            </a:r>
            <a:endParaRPr sz="550" dirty="0">
              <a:latin typeface="MS PGothic Regular"/>
              <a:cs typeface="A-OTF Gothic BBB Pro"/>
            </a:endParaRPr>
          </a:p>
        </p:txBody>
      </p:sp>
      <p:pic>
        <p:nvPicPr>
          <p:cNvPr id="298" name="object 87">
            <a:extLst>
              <a:ext uri="{FF2B5EF4-FFF2-40B4-BE49-F238E27FC236}">
                <a16:creationId xmlns:a16="http://schemas.microsoft.com/office/drawing/2014/main" id="{4EE99E50-6E91-4A4C-B041-69C98A5839C8}"/>
              </a:ext>
            </a:extLst>
          </p:cNvPr>
          <p:cNvPicPr/>
          <p:nvPr/>
        </p:nvPicPr>
        <p:blipFill>
          <a:blip r:embed="rId19" cstate="print"/>
          <a:stretch>
            <a:fillRect/>
          </a:stretch>
        </p:blipFill>
        <p:spPr>
          <a:xfrm>
            <a:off x="550088" y="4403118"/>
            <a:ext cx="71412" cy="391312"/>
          </a:xfrm>
          <a:prstGeom prst="rect">
            <a:avLst/>
          </a:prstGeom>
        </p:spPr>
      </p:pic>
      <p:pic>
        <p:nvPicPr>
          <p:cNvPr id="299" name="object 88">
            <a:extLst>
              <a:ext uri="{FF2B5EF4-FFF2-40B4-BE49-F238E27FC236}">
                <a16:creationId xmlns:a16="http://schemas.microsoft.com/office/drawing/2014/main" id="{0C7F67F8-8956-9D45-AF91-E645E2F21DC0}"/>
              </a:ext>
            </a:extLst>
          </p:cNvPr>
          <p:cNvPicPr/>
          <p:nvPr/>
        </p:nvPicPr>
        <p:blipFill>
          <a:blip r:embed="rId20" cstate="print"/>
          <a:stretch>
            <a:fillRect/>
          </a:stretch>
        </p:blipFill>
        <p:spPr>
          <a:xfrm>
            <a:off x="712203" y="4409747"/>
            <a:ext cx="71653" cy="376580"/>
          </a:xfrm>
          <a:prstGeom prst="rect">
            <a:avLst/>
          </a:prstGeom>
        </p:spPr>
      </p:pic>
      <p:pic>
        <p:nvPicPr>
          <p:cNvPr id="300" name="object 89">
            <a:extLst>
              <a:ext uri="{FF2B5EF4-FFF2-40B4-BE49-F238E27FC236}">
                <a16:creationId xmlns:a16="http://schemas.microsoft.com/office/drawing/2014/main" id="{90A21424-7494-8F4B-8901-2D64B7C1CC76}"/>
              </a:ext>
            </a:extLst>
          </p:cNvPr>
          <p:cNvPicPr/>
          <p:nvPr/>
        </p:nvPicPr>
        <p:blipFill>
          <a:blip r:embed="rId21" cstate="print"/>
          <a:stretch>
            <a:fillRect/>
          </a:stretch>
        </p:blipFill>
        <p:spPr>
          <a:xfrm>
            <a:off x="1383474" y="4403118"/>
            <a:ext cx="71424" cy="391312"/>
          </a:xfrm>
          <a:prstGeom prst="rect">
            <a:avLst/>
          </a:prstGeom>
        </p:spPr>
      </p:pic>
      <p:pic>
        <p:nvPicPr>
          <p:cNvPr id="301" name="object 90">
            <a:extLst>
              <a:ext uri="{FF2B5EF4-FFF2-40B4-BE49-F238E27FC236}">
                <a16:creationId xmlns:a16="http://schemas.microsoft.com/office/drawing/2014/main" id="{3475648E-589E-8146-91DC-67277F8B4E43}"/>
              </a:ext>
            </a:extLst>
          </p:cNvPr>
          <p:cNvPicPr/>
          <p:nvPr/>
        </p:nvPicPr>
        <p:blipFill>
          <a:blip r:embed="rId22" cstate="print"/>
          <a:stretch>
            <a:fillRect/>
          </a:stretch>
        </p:blipFill>
        <p:spPr>
          <a:xfrm>
            <a:off x="1545602" y="4409747"/>
            <a:ext cx="71640" cy="376580"/>
          </a:xfrm>
          <a:prstGeom prst="rect">
            <a:avLst/>
          </a:prstGeom>
        </p:spPr>
      </p:pic>
      <p:pic>
        <p:nvPicPr>
          <p:cNvPr id="302" name="object 91">
            <a:extLst>
              <a:ext uri="{FF2B5EF4-FFF2-40B4-BE49-F238E27FC236}">
                <a16:creationId xmlns:a16="http://schemas.microsoft.com/office/drawing/2014/main" id="{79419267-6D5B-B044-9A9F-59438BE2901F}"/>
              </a:ext>
            </a:extLst>
          </p:cNvPr>
          <p:cNvPicPr/>
          <p:nvPr/>
        </p:nvPicPr>
        <p:blipFill>
          <a:blip r:embed="rId23" cstate="print"/>
          <a:stretch>
            <a:fillRect/>
          </a:stretch>
        </p:blipFill>
        <p:spPr>
          <a:xfrm>
            <a:off x="2211235" y="4403118"/>
            <a:ext cx="71424" cy="391312"/>
          </a:xfrm>
          <a:prstGeom prst="rect">
            <a:avLst/>
          </a:prstGeom>
        </p:spPr>
      </p:pic>
      <p:pic>
        <p:nvPicPr>
          <p:cNvPr id="303" name="object 92">
            <a:extLst>
              <a:ext uri="{FF2B5EF4-FFF2-40B4-BE49-F238E27FC236}">
                <a16:creationId xmlns:a16="http://schemas.microsoft.com/office/drawing/2014/main" id="{B5C25B40-B89A-5343-AC69-F43F28A50CC0}"/>
              </a:ext>
            </a:extLst>
          </p:cNvPr>
          <p:cNvPicPr/>
          <p:nvPr/>
        </p:nvPicPr>
        <p:blipFill>
          <a:blip r:embed="rId24" cstate="print"/>
          <a:stretch>
            <a:fillRect/>
          </a:stretch>
        </p:blipFill>
        <p:spPr>
          <a:xfrm>
            <a:off x="2373363" y="4409747"/>
            <a:ext cx="71691" cy="376580"/>
          </a:xfrm>
          <a:prstGeom prst="rect">
            <a:avLst/>
          </a:prstGeom>
        </p:spPr>
      </p:pic>
      <p:sp>
        <p:nvSpPr>
          <p:cNvPr id="304" name="object 94">
            <a:extLst>
              <a:ext uri="{FF2B5EF4-FFF2-40B4-BE49-F238E27FC236}">
                <a16:creationId xmlns:a16="http://schemas.microsoft.com/office/drawing/2014/main" id="{9B3763E2-C20F-2A41-B52F-FBC5ED2F8351}"/>
              </a:ext>
            </a:extLst>
          </p:cNvPr>
          <p:cNvSpPr/>
          <p:nvPr/>
        </p:nvSpPr>
        <p:spPr>
          <a:xfrm>
            <a:off x="3168561" y="5249899"/>
            <a:ext cx="0" cy="270510"/>
          </a:xfrm>
          <a:custGeom>
            <a:avLst/>
            <a:gdLst/>
            <a:ahLst/>
            <a:cxnLst/>
            <a:rect l="l" t="t" r="r" b="b"/>
            <a:pathLst>
              <a:path h="270510">
                <a:moveTo>
                  <a:pt x="0" y="0"/>
                </a:moveTo>
                <a:lnTo>
                  <a:pt x="0" y="270281"/>
                </a:lnTo>
              </a:path>
            </a:pathLst>
          </a:custGeom>
          <a:ln w="3175">
            <a:solidFill>
              <a:srgbClr val="050100"/>
            </a:solidFill>
          </a:ln>
        </p:spPr>
        <p:txBody>
          <a:bodyPr wrap="square" lIns="0" tIns="0" rIns="0" bIns="0" rtlCol="0"/>
          <a:lstStyle/>
          <a:p>
            <a:endParaRPr/>
          </a:p>
        </p:txBody>
      </p:sp>
      <p:pic>
        <p:nvPicPr>
          <p:cNvPr id="305" name="object 95">
            <a:extLst>
              <a:ext uri="{FF2B5EF4-FFF2-40B4-BE49-F238E27FC236}">
                <a16:creationId xmlns:a16="http://schemas.microsoft.com/office/drawing/2014/main" id="{5D9D7D48-1924-E649-AE58-D248E55FF032}"/>
              </a:ext>
            </a:extLst>
          </p:cNvPr>
          <p:cNvPicPr/>
          <p:nvPr/>
        </p:nvPicPr>
        <p:blipFill>
          <a:blip r:embed="rId25" cstate="print"/>
          <a:stretch>
            <a:fillRect/>
          </a:stretch>
        </p:blipFill>
        <p:spPr>
          <a:xfrm>
            <a:off x="3044621" y="4395232"/>
            <a:ext cx="71425" cy="391312"/>
          </a:xfrm>
          <a:prstGeom prst="rect">
            <a:avLst/>
          </a:prstGeom>
        </p:spPr>
      </p:pic>
      <p:pic>
        <p:nvPicPr>
          <p:cNvPr id="306" name="object 96">
            <a:extLst>
              <a:ext uri="{FF2B5EF4-FFF2-40B4-BE49-F238E27FC236}">
                <a16:creationId xmlns:a16="http://schemas.microsoft.com/office/drawing/2014/main" id="{020EAC64-236F-CA4F-ACD8-2D15E1999BA6}"/>
              </a:ext>
            </a:extLst>
          </p:cNvPr>
          <p:cNvPicPr/>
          <p:nvPr/>
        </p:nvPicPr>
        <p:blipFill>
          <a:blip r:embed="rId26" cstate="print"/>
          <a:stretch>
            <a:fillRect/>
          </a:stretch>
        </p:blipFill>
        <p:spPr>
          <a:xfrm>
            <a:off x="3206762" y="4401861"/>
            <a:ext cx="71627" cy="376580"/>
          </a:xfrm>
          <a:prstGeom prst="rect">
            <a:avLst/>
          </a:prstGeom>
        </p:spPr>
      </p:pic>
      <p:pic>
        <p:nvPicPr>
          <p:cNvPr id="307" name="object 97">
            <a:extLst>
              <a:ext uri="{FF2B5EF4-FFF2-40B4-BE49-F238E27FC236}">
                <a16:creationId xmlns:a16="http://schemas.microsoft.com/office/drawing/2014/main" id="{EBD5975F-AF3F-F546-906E-24975783710A}"/>
              </a:ext>
            </a:extLst>
          </p:cNvPr>
          <p:cNvPicPr/>
          <p:nvPr/>
        </p:nvPicPr>
        <p:blipFill>
          <a:blip r:embed="rId27" cstate="print"/>
          <a:stretch>
            <a:fillRect/>
          </a:stretch>
        </p:blipFill>
        <p:spPr>
          <a:xfrm>
            <a:off x="4037164" y="4477333"/>
            <a:ext cx="165239" cy="152349"/>
          </a:xfrm>
          <a:prstGeom prst="rect">
            <a:avLst/>
          </a:prstGeom>
        </p:spPr>
      </p:pic>
      <p:pic>
        <p:nvPicPr>
          <p:cNvPr id="308" name="object 98">
            <a:extLst>
              <a:ext uri="{FF2B5EF4-FFF2-40B4-BE49-F238E27FC236}">
                <a16:creationId xmlns:a16="http://schemas.microsoft.com/office/drawing/2014/main" id="{60333B47-10D6-BA49-B338-056885D9187A}"/>
              </a:ext>
            </a:extLst>
          </p:cNvPr>
          <p:cNvPicPr/>
          <p:nvPr/>
        </p:nvPicPr>
        <p:blipFill>
          <a:blip r:embed="rId28" cstate="print"/>
          <a:stretch>
            <a:fillRect/>
          </a:stretch>
        </p:blipFill>
        <p:spPr>
          <a:xfrm>
            <a:off x="4257992" y="4479429"/>
            <a:ext cx="161010" cy="147650"/>
          </a:xfrm>
          <a:prstGeom prst="rect">
            <a:avLst/>
          </a:prstGeom>
        </p:spPr>
      </p:pic>
      <p:pic>
        <p:nvPicPr>
          <p:cNvPr id="309" name="object 99">
            <a:extLst>
              <a:ext uri="{FF2B5EF4-FFF2-40B4-BE49-F238E27FC236}">
                <a16:creationId xmlns:a16="http://schemas.microsoft.com/office/drawing/2014/main" id="{A11C9ECE-67E8-D344-ABC4-03BE1347F401}"/>
              </a:ext>
            </a:extLst>
          </p:cNvPr>
          <p:cNvPicPr/>
          <p:nvPr/>
        </p:nvPicPr>
        <p:blipFill>
          <a:blip r:embed="rId29" cstate="print"/>
          <a:stretch>
            <a:fillRect/>
          </a:stretch>
        </p:blipFill>
        <p:spPr>
          <a:xfrm>
            <a:off x="4842484" y="4476864"/>
            <a:ext cx="165620" cy="151345"/>
          </a:xfrm>
          <a:prstGeom prst="rect">
            <a:avLst/>
          </a:prstGeom>
        </p:spPr>
      </p:pic>
      <p:pic>
        <p:nvPicPr>
          <p:cNvPr id="310" name="object 100">
            <a:extLst>
              <a:ext uri="{FF2B5EF4-FFF2-40B4-BE49-F238E27FC236}">
                <a16:creationId xmlns:a16="http://schemas.microsoft.com/office/drawing/2014/main" id="{0792733E-C7C5-2941-9F60-8FFEB91A99C4}"/>
              </a:ext>
            </a:extLst>
          </p:cNvPr>
          <p:cNvPicPr/>
          <p:nvPr/>
        </p:nvPicPr>
        <p:blipFill>
          <a:blip r:embed="rId30" cstate="print"/>
          <a:stretch>
            <a:fillRect/>
          </a:stretch>
        </p:blipFill>
        <p:spPr>
          <a:xfrm>
            <a:off x="5063172" y="4479289"/>
            <a:ext cx="161963" cy="147256"/>
          </a:xfrm>
          <a:prstGeom prst="rect">
            <a:avLst/>
          </a:prstGeom>
        </p:spPr>
      </p:pic>
      <p:pic>
        <p:nvPicPr>
          <p:cNvPr id="311" name="object 101">
            <a:extLst>
              <a:ext uri="{FF2B5EF4-FFF2-40B4-BE49-F238E27FC236}">
                <a16:creationId xmlns:a16="http://schemas.microsoft.com/office/drawing/2014/main" id="{F369CFA6-4AB6-8546-A706-0B4C8FF37508}"/>
              </a:ext>
            </a:extLst>
          </p:cNvPr>
          <p:cNvPicPr/>
          <p:nvPr/>
        </p:nvPicPr>
        <p:blipFill>
          <a:blip r:embed="rId31" cstate="print"/>
          <a:stretch>
            <a:fillRect/>
          </a:stretch>
        </p:blipFill>
        <p:spPr>
          <a:xfrm>
            <a:off x="4073588" y="5979769"/>
            <a:ext cx="105983" cy="401637"/>
          </a:xfrm>
          <a:prstGeom prst="rect">
            <a:avLst/>
          </a:prstGeom>
        </p:spPr>
      </p:pic>
      <p:pic>
        <p:nvPicPr>
          <p:cNvPr id="312" name="object 102">
            <a:extLst>
              <a:ext uri="{FF2B5EF4-FFF2-40B4-BE49-F238E27FC236}">
                <a16:creationId xmlns:a16="http://schemas.microsoft.com/office/drawing/2014/main" id="{DB335F11-514A-E04E-8FB8-FB6617E6C5D2}"/>
              </a:ext>
            </a:extLst>
          </p:cNvPr>
          <p:cNvPicPr/>
          <p:nvPr/>
        </p:nvPicPr>
        <p:blipFill>
          <a:blip r:embed="rId32" cstate="print"/>
          <a:stretch>
            <a:fillRect/>
          </a:stretch>
        </p:blipFill>
        <p:spPr>
          <a:xfrm>
            <a:off x="4251719" y="5981852"/>
            <a:ext cx="99617" cy="391820"/>
          </a:xfrm>
          <a:prstGeom prst="rect">
            <a:avLst/>
          </a:prstGeom>
        </p:spPr>
      </p:pic>
      <p:pic>
        <p:nvPicPr>
          <p:cNvPr id="313" name="object 103">
            <a:extLst>
              <a:ext uri="{FF2B5EF4-FFF2-40B4-BE49-F238E27FC236}">
                <a16:creationId xmlns:a16="http://schemas.microsoft.com/office/drawing/2014/main" id="{D9D36C84-22D6-2B48-BE0C-9DC3C992B5DB}"/>
              </a:ext>
            </a:extLst>
          </p:cNvPr>
          <p:cNvPicPr/>
          <p:nvPr/>
        </p:nvPicPr>
        <p:blipFill>
          <a:blip r:embed="rId33" cstate="print"/>
          <a:stretch>
            <a:fillRect/>
          </a:stretch>
        </p:blipFill>
        <p:spPr>
          <a:xfrm>
            <a:off x="4904613" y="5980468"/>
            <a:ext cx="105721" cy="400481"/>
          </a:xfrm>
          <a:prstGeom prst="rect">
            <a:avLst/>
          </a:prstGeom>
        </p:spPr>
      </p:pic>
      <p:pic>
        <p:nvPicPr>
          <p:cNvPr id="314" name="object 104">
            <a:extLst>
              <a:ext uri="{FF2B5EF4-FFF2-40B4-BE49-F238E27FC236}">
                <a16:creationId xmlns:a16="http://schemas.microsoft.com/office/drawing/2014/main" id="{492B285F-729C-9C41-9BA1-420E1DFD4208}"/>
              </a:ext>
            </a:extLst>
          </p:cNvPr>
          <p:cNvPicPr/>
          <p:nvPr/>
        </p:nvPicPr>
        <p:blipFill>
          <a:blip r:embed="rId34" cstate="print"/>
          <a:stretch>
            <a:fillRect/>
          </a:stretch>
        </p:blipFill>
        <p:spPr>
          <a:xfrm>
            <a:off x="5082246" y="5982614"/>
            <a:ext cx="99315" cy="390753"/>
          </a:xfrm>
          <a:prstGeom prst="rect">
            <a:avLst/>
          </a:prstGeom>
        </p:spPr>
      </p:pic>
      <p:pic>
        <p:nvPicPr>
          <p:cNvPr id="315" name="object 105">
            <a:extLst>
              <a:ext uri="{FF2B5EF4-FFF2-40B4-BE49-F238E27FC236}">
                <a16:creationId xmlns:a16="http://schemas.microsoft.com/office/drawing/2014/main" id="{9C96C047-AE1E-344C-BF47-EC23DEED2784}"/>
              </a:ext>
            </a:extLst>
          </p:cNvPr>
          <p:cNvPicPr/>
          <p:nvPr/>
        </p:nvPicPr>
        <p:blipFill>
          <a:blip r:embed="rId35" cstate="print"/>
          <a:stretch>
            <a:fillRect/>
          </a:stretch>
        </p:blipFill>
        <p:spPr>
          <a:xfrm>
            <a:off x="534276" y="5966676"/>
            <a:ext cx="89151" cy="379514"/>
          </a:xfrm>
          <a:prstGeom prst="rect">
            <a:avLst/>
          </a:prstGeom>
        </p:spPr>
      </p:pic>
      <p:pic>
        <p:nvPicPr>
          <p:cNvPr id="316" name="object 106">
            <a:extLst>
              <a:ext uri="{FF2B5EF4-FFF2-40B4-BE49-F238E27FC236}">
                <a16:creationId xmlns:a16="http://schemas.microsoft.com/office/drawing/2014/main" id="{329253B0-D903-E84F-8A41-A3D4172F5757}"/>
              </a:ext>
            </a:extLst>
          </p:cNvPr>
          <p:cNvPicPr/>
          <p:nvPr/>
        </p:nvPicPr>
        <p:blipFill>
          <a:blip r:embed="rId36" cstate="print"/>
          <a:stretch>
            <a:fillRect/>
          </a:stretch>
        </p:blipFill>
        <p:spPr>
          <a:xfrm>
            <a:off x="693277" y="5972314"/>
            <a:ext cx="88021" cy="366268"/>
          </a:xfrm>
          <a:prstGeom prst="rect">
            <a:avLst/>
          </a:prstGeom>
        </p:spPr>
      </p:pic>
      <p:pic>
        <p:nvPicPr>
          <p:cNvPr id="317" name="object 107">
            <a:extLst>
              <a:ext uri="{FF2B5EF4-FFF2-40B4-BE49-F238E27FC236}">
                <a16:creationId xmlns:a16="http://schemas.microsoft.com/office/drawing/2014/main" id="{363E1AF6-461B-8D47-9D05-F2BA26425E73}"/>
              </a:ext>
            </a:extLst>
          </p:cNvPr>
          <p:cNvPicPr/>
          <p:nvPr/>
        </p:nvPicPr>
        <p:blipFill>
          <a:blip r:embed="rId37" cstate="print"/>
          <a:stretch>
            <a:fillRect/>
          </a:stretch>
        </p:blipFill>
        <p:spPr>
          <a:xfrm>
            <a:off x="1367675" y="5966676"/>
            <a:ext cx="89151" cy="379514"/>
          </a:xfrm>
          <a:prstGeom prst="rect">
            <a:avLst/>
          </a:prstGeom>
        </p:spPr>
      </p:pic>
      <p:pic>
        <p:nvPicPr>
          <p:cNvPr id="318" name="object 108">
            <a:extLst>
              <a:ext uri="{FF2B5EF4-FFF2-40B4-BE49-F238E27FC236}">
                <a16:creationId xmlns:a16="http://schemas.microsoft.com/office/drawing/2014/main" id="{F9BC8C85-EC98-D545-8EAA-BFCFCC32605E}"/>
              </a:ext>
            </a:extLst>
          </p:cNvPr>
          <p:cNvPicPr/>
          <p:nvPr/>
        </p:nvPicPr>
        <p:blipFill>
          <a:blip r:embed="rId38" cstate="print"/>
          <a:stretch>
            <a:fillRect/>
          </a:stretch>
        </p:blipFill>
        <p:spPr>
          <a:xfrm>
            <a:off x="1526557" y="5972314"/>
            <a:ext cx="88138" cy="366268"/>
          </a:xfrm>
          <a:prstGeom prst="rect">
            <a:avLst/>
          </a:prstGeom>
        </p:spPr>
      </p:pic>
      <p:pic>
        <p:nvPicPr>
          <p:cNvPr id="319" name="object 109">
            <a:extLst>
              <a:ext uri="{FF2B5EF4-FFF2-40B4-BE49-F238E27FC236}">
                <a16:creationId xmlns:a16="http://schemas.microsoft.com/office/drawing/2014/main" id="{B716649F-4161-6046-ADC2-AD1525C508AA}"/>
              </a:ext>
            </a:extLst>
          </p:cNvPr>
          <p:cNvPicPr/>
          <p:nvPr/>
        </p:nvPicPr>
        <p:blipFill>
          <a:blip r:embed="rId39" cstate="print"/>
          <a:stretch>
            <a:fillRect/>
          </a:stretch>
        </p:blipFill>
        <p:spPr>
          <a:xfrm>
            <a:off x="2195436" y="5966676"/>
            <a:ext cx="89151" cy="379514"/>
          </a:xfrm>
          <a:prstGeom prst="rect">
            <a:avLst/>
          </a:prstGeom>
        </p:spPr>
      </p:pic>
      <p:pic>
        <p:nvPicPr>
          <p:cNvPr id="320" name="object 110">
            <a:extLst>
              <a:ext uri="{FF2B5EF4-FFF2-40B4-BE49-F238E27FC236}">
                <a16:creationId xmlns:a16="http://schemas.microsoft.com/office/drawing/2014/main" id="{83784FF4-3FF9-1C4C-9F42-E22A6F9A5B68}"/>
              </a:ext>
            </a:extLst>
          </p:cNvPr>
          <p:cNvPicPr/>
          <p:nvPr/>
        </p:nvPicPr>
        <p:blipFill>
          <a:blip r:embed="rId40" cstate="print"/>
          <a:stretch>
            <a:fillRect/>
          </a:stretch>
        </p:blipFill>
        <p:spPr>
          <a:xfrm>
            <a:off x="2354433" y="5972314"/>
            <a:ext cx="88023" cy="366268"/>
          </a:xfrm>
          <a:prstGeom prst="rect">
            <a:avLst/>
          </a:prstGeom>
        </p:spPr>
      </p:pic>
      <p:pic>
        <p:nvPicPr>
          <p:cNvPr id="321" name="object 111">
            <a:extLst>
              <a:ext uri="{FF2B5EF4-FFF2-40B4-BE49-F238E27FC236}">
                <a16:creationId xmlns:a16="http://schemas.microsoft.com/office/drawing/2014/main" id="{E5932655-A06A-D547-928F-F6F949B15ACD}"/>
              </a:ext>
            </a:extLst>
          </p:cNvPr>
          <p:cNvPicPr/>
          <p:nvPr/>
        </p:nvPicPr>
        <p:blipFill>
          <a:blip r:embed="rId41" cstate="print"/>
          <a:stretch>
            <a:fillRect/>
          </a:stretch>
        </p:blipFill>
        <p:spPr>
          <a:xfrm>
            <a:off x="3028810" y="5966676"/>
            <a:ext cx="89152" cy="379514"/>
          </a:xfrm>
          <a:prstGeom prst="rect">
            <a:avLst/>
          </a:prstGeom>
        </p:spPr>
      </p:pic>
      <p:pic>
        <p:nvPicPr>
          <p:cNvPr id="322" name="object 112">
            <a:extLst>
              <a:ext uri="{FF2B5EF4-FFF2-40B4-BE49-F238E27FC236}">
                <a16:creationId xmlns:a16="http://schemas.microsoft.com/office/drawing/2014/main" id="{31E05E6D-193B-7949-AA03-A34F08ABD6C1}"/>
              </a:ext>
            </a:extLst>
          </p:cNvPr>
          <p:cNvPicPr/>
          <p:nvPr/>
        </p:nvPicPr>
        <p:blipFill>
          <a:blip r:embed="rId42" cstate="print"/>
          <a:stretch>
            <a:fillRect/>
          </a:stretch>
        </p:blipFill>
        <p:spPr>
          <a:xfrm>
            <a:off x="3187811" y="5972314"/>
            <a:ext cx="88037" cy="366268"/>
          </a:xfrm>
          <a:prstGeom prst="rect">
            <a:avLst/>
          </a:prstGeom>
        </p:spPr>
      </p:pic>
      <p:sp>
        <p:nvSpPr>
          <p:cNvPr id="323" name="object 38">
            <a:extLst>
              <a:ext uri="{FF2B5EF4-FFF2-40B4-BE49-F238E27FC236}">
                <a16:creationId xmlns:a16="http://schemas.microsoft.com/office/drawing/2014/main" id="{48112D14-6534-D143-966A-E0891E47AFD7}"/>
              </a:ext>
            </a:extLst>
          </p:cNvPr>
          <p:cNvSpPr txBox="1"/>
          <p:nvPr/>
        </p:nvSpPr>
        <p:spPr>
          <a:xfrm>
            <a:off x="1083467" y="4861025"/>
            <a:ext cx="785190" cy="179536"/>
          </a:xfrm>
          <a:prstGeom prst="rect">
            <a:avLst/>
          </a:prstGeom>
        </p:spPr>
        <p:txBody>
          <a:bodyPr vert="horz" wrap="square" lIns="0" tIns="12700" rIns="0" bIns="0" rtlCol="0">
            <a:spAutoFit/>
          </a:bodyPr>
          <a:lstStyle/>
          <a:p>
            <a:pPr marL="15875">
              <a:lnSpc>
                <a:spcPts val="555"/>
              </a:lnSpc>
              <a:spcBef>
                <a:spcPts val="100"/>
              </a:spcBef>
              <a:tabLst>
                <a:tab pos="857885" algn="l"/>
              </a:tabLst>
            </a:pPr>
            <a:r>
              <a:rPr sz="550" dirty="0">
                <a:solidFill>
                  <a:srgbClr val="231F20"/>
                </a:solidFill>
                <a:latin typeface="MS PGothic" panose="020B0600070205080204" pitchFamily="34" charset="-128"/>
                <a:ea typeface="MS PGothic" panose="020B0600070205080204" pitchFamily="34" charset="-128"/>
                <a:cs typeface="A-OTF Gothic BBB Pro"/>
              </a:rPr>
              <a:t>T5型</a:t>
            </a:r>
            <a:endParaRPr lang="en-US" altLang="ja-JP" sz="550" dirty="0">
              <a:solidFill>
                <a:srgbClr val="231F20"/>
              </a:solidFill>
              <a:latin typeface="MS PGothic" panose="020B0600070205080204" pitchFamily="34" charset="-128"/>
              <a:ea typeface="MS PGothic" panose="020B0600070205080204" pitchFamily="34" charset="-128"/>
              <a:cs typeface="A-OTF Gothic BBB Pro"/>
            </a:endParaRPr>
          </a:p>
          <a:p>
            <a:pPr marL="15875">
              <a:lnSpc>
                <a:spcPts val="555"/>
              </a:lnSpc>
              <a:spcBef>
                <a:spcPts val="100"/>
              </a:spcBef>
              <a:tabLst>
                <a:tab pos="857885" algn="l"/>
              </a:tabLst>
            </a:pPr>
            <a:r>
              <a:rPr lang="ja-JP" altLang="en-US" sz="550">
                <a:solidFill>
                  <a:srgbClr val="231F20"/>
                </a:solidFill>
                <a:latin typeface="MS PGothic" panose="020B0600070205080204" pitchFamily="34" charset="-128"/>
                <a:ea typeface="MS PGothic" panose="020B0600070205080204" pitchFamily="34" charset="-128"/>
                <a:cs typeface="A-OTF Gothic BBB Pro"/>
              </a:rPr>
              <a:t>オフブラック色（塗装）</a:t>
            </a:r>
            <a:endParaRPr sz="550" dirty="0">
              <a:latin typeface="MS PGothic" panose="020B0600070205080204" pitchFamily="34" charset="-128"/>
              <a:ea typeface="MS PGothic" panose="020B0600070205080204" pitchFamily="34" charset="-128"/>
              <a:cs typeface="A-OTF Gothic BBB Pro"/>
            </a:endParaRPr>
          </a:p>
        </p:txBody>
      </p:sp>
      <p:sp>
        <p:nvSpPr>
          <p:cNvPr id="324" name="object 39">
            <a:extLst>
              <a:ext uri="{FF2B5EF4-FFF2-40B4-BE49-F238E27FC236}">
                <a16:creationId xmlns:a16="http://schemas.microsoft.com/office/drawing/2014/main" id="{B5CE4CCD-E543-8748-AD33-60BF30DCD8A5}"/>
              </a:ext>
            </a:extLst>
          </p:cNvPr>
          <p:cNvSpPr txBox="1"/>
          <p:nvPr/>
        </p:nvSpPr>
        <p:spPr>
          <a:xfrm>
            <a:off x="2767410" y="4861025"/>
            <a:ext cx="812993" cy="166712"/>
          </a:xfrm>
          <a:prstGeom prst="rect">
            <a:avLst/>
          </a:prstGeom>
        </p:spPr>
        <p:txBody>
          <a:bodyPr vert="horz" wrap="square" lIns="0" tIns="12700" rIns="0" bIns="0" rtlCol="0">
            <a:spAutoFit/>
          </a:bodyPr>
          <a:lstStyle/>
          <a:p>
            <a:pPr marL="15875">
              <a:lnSpc>
                <a:spcPts val="555"/>
              </a:lnSpc>
              <a:spcBef>
                <a:spcPts val="100"/>
              </a:spcBef>
              <a:tabLst>
                <a:tab pos="857885" algn="l"/>
              </a:tabLst>
            </a:pPr>
            <a:r>
              <a:rPr sz="550" dirty="0">
                <a:solidFill>
                  <a:srgbClr val="231F20"/>
                </a:solidFill>
                <a:latin typeface="MS PGothic" panose="020B0600070205080204" pitchFamily="34" charset="-128"/>
                <a:ea typeface="MS PGothic" panose="020B0600070205080204" pitchFamily="34" charset="-128"/>
                <a:cs typeface="A-OTF Gothic BBB Pro"/>
              </a:rPr>
              <a:t>T5型</a:t>
            </a:r>
            <a:endParaRPr sz="550" dirty="0">
              <a:latin typeface="MS PGothic" panose="020B0600070205080204" pitchFamily="34" charset="-128"/>
              <a:ea typeface="MS PGothic" panose="020B0600070205080204" pitchFamily="34" charset="-128"/>
              <a:cs typeface="A-OTF Gothic BBB Pro"/>
            </a:endParaRPr>
          </a:p>
          <a:p>
            <a:pPr marL="12700">
              <a:lnSpc>
                <a:spcPts val="555"/>
              </a:lnSpc>
            </a:pPr>
            <a:r>
              <a:rPr lang="ja-JP" altLang="en-US" sz="550">
                <a:solidFill>
                  <a:srgbClr val="231F20"/>
                </a:solidFill>
                <a:latin typeface="MS PGothic Regular"/>
                <a:cs typeface="A-OTF Gothic BBB Pro"/>
              </a:rPr>
              <a:t>真鍮色（メッキ）</a:t>
            </a:r>
            <a:endParaRPr sz="550" dirty="0">
              <a:latin typeface="MS PGothic" panose="020B0600070205080204" pitchFamily="34" charset="-128"/>
              <a:ea typeface="MS PGothic" panose="020B0600070205080204" pitchFamily="34" charset="-128"/>
              <a:cs typeface="A-OTF Gothic BBB Pro"/>
            </a:endParaRPr>
          </a:p>
        </p:txBody>
      </p:sp>
      <p:sp>
        <p:nvSpPr>
          <p:cNvPr id="325" name="object 40">
            <a:extLst>
              <a:ext uri="{FF2B5EF4-FFF2-40B4-BE49-F238E27FC236}">
                <a16:creationId xmlns:a16="http://schemas.microsoft.com/office/drawing/2014/main" id="{70827148-2C35-8E42-818B-8D82EF3DEFD2}"/>
              </a:ext>
            </a:extLst>
          </p:cNvPr>
          <p:cNvSpPr txBox="1"/>
          <p:nvPr/>
        </p:nvSpPr>
        <p:spPr>
          <a:xfrm>
            <a:off x="1083398" y="6476519"/>
            <a:ext cx="785260" cy="179536"/>
          </a:xfrm>
          <a:prstGeom prst="rect">
            <a:avLst/>
          </a:prstGeom>
        </p:spPr>
        <p:txBody>
          <a:bodyPr vert="horz" wrap="square" lIns="0" tIns="12700" rIns="0" bIns="0" rtlCol="0">
            <a:spAutoFit/>
          </a:bodyPr>
          <a:lstStyle/>
          <a:p>
            <a:pPr marL="15875">
              <a:lnSpc>
                <a:spcPts val="560"/>
              </a:lnSpc>
              <a:spcBef>
                <a:spcPts val="100"/>
              </a:spcBef>
              <a:tabLst>
                <a:tab pos="857885" algn="l"/>
              </a:tabLst>
            </a:pPr>
            <a:r>
              <a:rPr sz="550" dirty="0">
                <a:solidFill>
                  <a:srgbClr val="231F20"/>
                </a:solidFill>
                <a:latin typeface="MS PGothic" panose="020B0600070205080204" pitchFamily="34" charset="-128"/>
                <a:ea typeface="MS PGothic" panose="020B0600070205080204" pitchFamily="34" charset="-128"/>
                <a:cs typeface="A-OTF Gothic BBB Pro"/>
              </a:rPr>
              <a:t>T1型</a:t>
            </a:r>
            <a:endParaRPr sz="550" dirty="0">
              <a:latin typeface="MS PGothic" panose="020B0600070205080204" pitchFamily="34" charset="-128"/>
              <a:ea typeface="MS PGothic" panose="020B0600070205080204" pitchFamily="34" charset="-128"/>
              <a:cs typeface="A-OTF Gothic BBB Pro"/>
            </a:endParaRPr>
          </a:p>
          <a:p>
            <a:pPr marL="15875">
              <a:lnSpc>
                <a:spcPts val="560"/>
              </a:lnSpc>
              <a:spcBef>
                <a:spcPts val="100"/>
              </a:spcBef>
              <a:tabLst>
                <a:tab pos="857885" algn="l"/>
              </a:tabLst>
            </a:pPr>
            <a:r>
              <a:rPr lang="ja-JP" altLang="en-US" sz="550">
                <a:solidFill>
                  <a:srgbClr val="231F20"/>
                </a:solidFill>
                <a:latin typeface="MS PGothic" panose="020B0600070205080204" pitchFamily="34" charset="-128"/>
                <a:ea typeface="MS PGothic" panose="020B0600070205080204" pitchFamily="34" charset="-128"/>
                <a:cs typeface="A-OTF Gothic BBB Pro"/>
              </a:rPr>
              <a:t>オフブラック色（塗装）</a:t>
            </a:r>
            <a:endParaRPr lang="ja-JP" altLang="en-US" sz="550" dirty="0">
              <a:latin typeface="MS PGothic" panose="020B0600070205080204" pitchFamily="34" charset="-128"/>
              <a:ea typeface="MS PGothic" panose="020B0600070205080204" pitchFamily="34" charset="-128"/>
              <a:cs typeface="A-OTF Gothic BBB Pro"/>
            </a:endParaRPr>
          </a:p>
        </p:txBody>
      </p:sp>
      <p:sp>
        <p:nvSpPr>
          <p:cNvPr id="326" name="object 39">
            <a:extLst>
              <a:ext uri="{FF2B5EF4-FFF2-40B4-BE49-F238E27FC236}">
                <a16:creationId xmlns:a16="http://schemas.microsoft.com/office/drawing/2014/main" id="{11F655FD-C79F-F142-9873-B41397922060}"/>
              </a:ext>
            </a:extLst>
          </p:cNvPr>
          <p:cNvSpPr txBox="1"/>
          <p:nvPr/>
        </p:nvSpPr>
        <p:spPr>
          <a:xfrm>
            <a:off x="1927961" y="6476519"/>
            <a:ext cx="812993" cy="166712"/>
          </a:xfrm>
          <a:prstGeom prst="rect">
            <a:avLst/>
          </a:prstGeom>
        </p:spPr>
        <p:txBody>
          <a:bodyPr vert="horz" wrap="square" lIns="0" tIns="12700" rIns="0" bIns="0" rtlCol="0">
            <a:spAutoFit/>
          </a:bodyPr>
          <a:lstStyle/>
          <a:p>
            <a:pPr marL="15875">
              <a:lnSpc>
                <a:spcPts val="555"/>
              </a:lnSpc>
              <a:spcBef>
                <a:spcPts val="100"/>
              </a:spcBef>
              <a:tabLst>
                <a:tab pos="857885" algn="l"/>
              </a:tabLst>
            </a:pPr>
            <a:r>
              <a:rPr sz="550" dirty="0">
                <a:solidFill>
                  <a:srgbClr val="231F20"/>
                </a:solidFill>
                <a:latin typeface="MS PGothic" panose="020B0600070205080204" pitchFamily="34" charset="-128"/>
                <a:ea typeface="MS PGothic" panose="020B0600070205080204" pitchFamily="34" charset="-128"/>
                <a:cs typeface="A-OTF Gothic BBB Pro"/>
              </a:rPr>
              <a:t>T</a:t>
            </a:r>
            <a:r>
              <a:rPr lang="en-US" altLang="ja-JP" sz="550" dirty="0">
                <a:solidFill>
                  <a:srgbClr val="231F20"/>
                </a:solidFill>
                <a:latin typeface="MS PGothic" panose="020B0600070205080204" pitchFamily="34" charset="-128"/>
                <a:ea typeface="MS PGothic" panose="020B0600070205080204" pitchFamily="34" charset="-128"/>
                <a:cs typeface="A-OTF Gothic BBB Pro"/>
              </a:rPr>
              <a:t>1</a:t>
            </a:r>
            <a:r>
              <a:rPr sz="550" dirty="0">
                <a:solidFill>
                  <a:srgbClr val="231F20"/>
                </a:solidFill>
                <a:latin typeface="MS PGothic" panose="020B0600070205080204" pitchFamily="34" charset="-128"/>
                <a:ea typeface="MS PGothic" panose="020B0600070205080204" pitchFamily="34" charset="-128"/>
                <a:cs typeface="A-OTF Gothic BBB Pro"/>
              </a:rPr>
              <a:t>型</a:t>
            </a:r>
            <a:endParaRPr sz="550" dirty="0">
              <a:latin typeface="MS PGothic" panose="020B0600070205080204" pitchFamily="34" charset="-128"/>
              <a:ea typeface="MS PGothic" panose="020B0600070205080204" pitchFamily="34" charset="-128"/>
              <a:cs typeface="A-OTF Gothic BBB Pro"/>
            </a:endParaRPr>
          </a:p>
          <a:p>
            <a:pPr marL="12700">
              <a:lnSpc>
                <a:spcPts val="555"/>
              </a:lnSpc>
            </a:pPr>
            <a:r>
              <a:rPr sz="550" dirty="0" err="1">
                <a:solidFill>
                  <a:srgbClr val="231F20"/>
                </a:solidFill>
                <a:latin typeface="MS PGothic" panose="020B0600070205080204" pitchFamily="34" charset="-128"/>
                <a:ea typeface="MS PGothic" panose="020B0600070205080204" pitchFamily="34" charset="-128"/>
                <a:cs typeface="A-OTF Gothic BBB Pro"/>
              </a:rPr>
              <a:t>サテンシルバー色（メッキ</a:t>
            </a:r>
            <a:r>
              <a:rPr sz="550" dirty="0">
                <a:solidFill>
                  <a:srgbClr val="231F20"/>
                </a:solidFill>
                <a:latin typeface="MS PGothic" panose="020B0600070205080204" pitchFamily="34" charset="-128"/>
                <a:ea typeface="MS PGothic" panose="020B0600070205080204" pitchFamily="34" charset="-128"/>
                <a:cs typeface="A-OTF Gothic BBB Pro"/>
              </a:rPr>
              <a:t>）</a:t>
            </a:r>
            <a:endParaRPr sz="550" dirty="0">
              <a:latin typeface="MS PGothic" panose="020B0600070205080204" pitchFamily="34" charset="-128"/>
              <a:ea typeface="MS PGothic" panose="020B0600070205080204" pitchFamily="34" charset="-128"/>
              <a:cs typeface="A-OTF Gothic BBB Pro"/>
            </a:endParaRPr>
          </a:p>
        </p:txBody>
      </p:sp>
      <p:sp>
        <p:nvSpPr>
          <p:cNvPr id="327" name="object 39">
            <a:extLst>
              <a:ext uri="{FF2B5EF4-FFF2-40B4-BE49-F238E27FC236}">
                <a16:creationId xmlns:a16="http://schemas.microsoft.com/office/drawing/2014/main" id="{20401E77-DC52-3949-916A-8ED17BF994A6}"/>
              </a:ext>
            </a:extLst>
          </p:cNvPr>
          <p:cNvSpPr txBox="1"/>
          <p:nvPr/>
        </p:nvSpPr>
        <p:spPr>
          <a:xfrm>
            <a:off x="2767410" y="6476519"/>
            <a:ext cx="812993" cy="166712"/>
          </a:xfrm>
          <a:prstGeom prst="rect">
            <a:avLst/>
          </a:prstGeom>
        </p:spPr>
        <p:txBody>
          <a:bodyPr vert="horz" wrap="square" lIns="0" tIns="12700" rIns="0" bIns="0" rtlCol="0">
            <a:spAutoFit/>
          </a:bodyPr>
          <a:lstStyle/>
          <a:p>
            <a:pPr marL="15875">
              <a:lnSpc>
                <a:spcPts val="555"/>
              </a:lnSpc>
              <a:spcBef>
                <a:spcPts val="100"/>
              </a:spcBef>
              <a:tabLst>
                <a:tab pos="857885" algn="l"/>
              </a:tabLst>
            </a:pPr>
            <a:r>
              <a:rPr lang="en" altLang="ja-JP" sz="550" dirty="0">
                <a:solidFill>
                  <a:srgbClr val="231F20"/>
                </a:solidFill>
                <a:latin typeface="MS PGothic" panose="020B0600070205080204" pitchFamily="34" charset="-128"/>
                <a:ea typeface="MS PGothic" panose="020B0600070205080204" pitchFamily="34" charset="-128"/>
                <a:cs typeface="A-OTF Gothic BBB Pro"/>
              </a:rPr>
              <a:t>T1</a:t>
            </a:r>
            <a:r>
              <a:rPr lang="ja-JP" altLang="en-US" sz="550">
                <a:solidFill>
                  <a:srgbClr val="231F20"/>
                </a:solidFill>
                <a:latin typeface="MS PGothic" panose="020B0600070205080204" pitchFamily="34" charset="-128"/>
                <a:ea typeface="MS PGothic" panose="020B0600070205080204" pitchFamily="34" charset="-128"/>
                <a:cs typeface="A-OTF Gothic BBB Pro"/>
              </a:rPr>
              <a:t>型</a:t>
            </a:r>
            <a:endParaRPr lang="ja-JP" altLang="en-US" sz="550">
              <a:latin typeface="MS PGothic" panose="020B0600070205080204" pitchFamily="34" charset="-128"/>
              <a:ea typeface="MS PGothic" panose="020B0600070205080204" pitchFamily="34" charset="-128"/>
              <a:cs typeface="A-OTF Gothic BBB Pro"/>
            </a:endParaRPr>
          </a:p>
          <a:p>
            <a:pPr marL="12700">
              <a:lnSpc>
                <a:spcPts val="555"/>
              </a:lnSpc>
            </a:pPr>
            <a:r>
              <a:rPr lang="ja-JP" altLang="en-US" sz="550">
                <a:solidFill>
                  <a:srgbClr val="231F20"/>
                </a:solidFill>
                <a:latin typeface="MS PGothic Regular"/>
                <a:cs typeface="A-OTF Gothic BBB Pro"/>
              </a:rPr>
              <a:t>真鍮色（メッキ）</a:t>
            </a:r>
            <a:endParaRPr sz="550" dirty="0">
              <a:latin typeface="MS PGothic" panose="020B0600070205080204" pitchFamily="34" charset="-128"/>
              <a:ea typeface="MS PGothic" panose="020B0600070205080204" pitchFamily="34" charset="-128"/>
              <a:cs typeface="A-OTF Gothic BBB Pro"/>
            </a:endParaRPr>
          </a:p>
        </p:txBody>
      </p:sp>
      <p:grpSp>
        <p:nvGrpSpPr>
          <p:cNvPr id="214" name="グループ化 213">
            <a:extLst>
              <a:ext uri="{FF2B5EF4-FFF2-40B4-BE49-F238E27FC236}">
                <a16:creationId xmlns:a16="http://schemas.microsoft.com/office/drawing/2014/main" id="{6FEE6C5D-9275-0349-8278-944BE66C61C9}"/>
              </a:ext>
            </a:extLst>
          </p:cNvPr>
          <p:cNvGrpSpPr/>
          <p:nvPr/>
        </p:nvGrpSpPr>
        <p:grpSpPr>
          <a:xfrm>
            <a:off x="271017" y="5076184"/>
            <a:ext cx="5158105" cy="542903"/>
            <a:chOff x="271017" y="5104363"/>
            <a:chExt cx="5158105" cy="542903"/>
          </a:xfrm>
        </p:grpSpPr>
        <p:sp>
          <p:nvSpPr>
            <p:cNvPr id="264" name="bg object 16">
              <a:extLst>
                <a:ext uri="{FF2B5EF4-FFF2-40B4-BE49-F238E27FC236}">
                  <a16:creationId xmlns:a16="http://schemas.microsoft.com/office/drawing/2014/main" id="{8C4577AF-42BE-C34C-95BD-3D323A318591}"/>
                </a:ext>
              </a:extLst>
            </p:cNvPr>
            <p:cNvSpPr/>
            <p:nvPr/>
          </p:nvSpPr>
          <p:spPr>
            <a:xfrm>
              <a:off x="271017" y="5104363"/>
              <a:ext cx="5158105" cy="542903"/>
            </a:xfrm>
            <a:custGeom>
              <a:avLst/>
              <a:gdLst/>
              <a:ahLst/>
              <a:cxnLst/>
              <a:rect l="l" t="t" r="r" b="b"/>
              <a:pathLst>
                <a:path w="5158105" h="574675">
                  <a:moveTo>
                    <a:pt x="5158028" y="0"/>
                  </a:moveTo>
                  <a:lnTo>
                    <a:pt x="0" y="0"/>
                  </a:lnTo>
                  <a:lnTo>
                    <a:pt x="0" y="574370"/>
                  </a:lnTo>
                  <a:lnTo>
                    <a:pt x="5158028" y="574370"/>
                  </a:lnTo>
                  <a:lnTo>
                    <a:pt x="5158028" y="0"/>
                  </a:lnTo>
                  <a:close/>
                </a:path>
              </a:pathLst>
            </a:custGeom>
            <a:solidFill>
              <a:srgbClr val="D4EFFC"/>
            </a:solidFill>
          </p:spPr>
          <p:txBody>
            <a:bodyPr wrap="square" lIns="0" tIns="0" rIns="0" bIns="0" rtlCol="0"/>
            <a:lstStyle/>
            <a:p>
              <a:endParaRPr dirty="0"/>
            </a:p>
          </p:txBody>
        </p:sp>
        <p:sp>
          <p:nvSpPr>
            <p:cNvPr id="290" name="object 79">
              <a:extLst>
                <a:ext uri="{FF2B5EF4-FFF2-40B4-BE49-F238E27FC236}">
                  <a16:creationId xmlns:a16="http://schemas.microsoft.com/office/drawing/2014/main" id="{CE6CD290-6040-7443-8124-577AD358BB74}"/>
                </a:ext>
              </a:extLst>
            </p:cNvPr>
            <p:cNvSpPr txBox="1"/>
            <p:nvPr/>
          </p:nvSpPr>
          <p:spPr>
            <a:xfrm>
              <a:off x="337477" y="5152246"/>
              <a:ext cx="1619250" cy="98745"/>
            </a:xfrm>
            <a:prstGeom prst="rect">
              <a:avLst/>
            </a:prstGeom>
            <a:solidFill>
              <a:srgbClr val="6D6E71"/>
            </a:solidFill>
          </p:spPr>
          <p:txBody>
            <a:bodyPr vert="horz" wrap="square" lIns="0" tIns="13970" rIns="0" bIns="0" rtlCol="0">
              <a:spAutoFit/>
            </a:bodyPr>
            <a:lstStyle/>
            <a:p>
              <a:pPr marL="274320">
                <a:lnSpc>
                  <a:spcPct val="100000"/>
                </a:lnSpc>
              </a:pPr>
              <a:r>
                <a:rPr sz="550" dirty="0">
                  <a:solidFill>
                    <a:srgbClr val="FFFFFF"/>
                  </a:solidFill>
                  <a:latin typeface="MS PGothic Regular"/>
                  <a:cs typeface="A-OTF Gothic BBB Pro"/>
                </a:rPr>
                <a:t>SIAA認証</a:t>
              </a:r>
              <a:r>
                <a:rPr sz="550" spc="-35" dirty="0">
                  <a:solidFill>
                    <a:srgbClr val="FFFFFF"/>
                  </a:solidFill>
                  <a:latin typeface="MS PGothic Regular"/>
                  <a:cs typeface="A-OTF Gothic BBB Pro"/>
                </a:rPr>
                <a:t> </a:t>
              </a:r>
              <a:r>
                <a:rPr sz="550" spc="-60" dirty="0">
                  <a:solidFill>
                    <a:srgbClr val="FFFFFF"/>
                  </a:solidFill>
                  <a:latin typeface="MS PGothic Regular"/>
                  <a:cs typeface="A-OTF Gothic BBB Pro"/>
                </a:rPr>
                <a:t>抗</a:t>
              </a:r>
              <a:r>
                <a:rPr sz="550" spc="-105" dirty="0">
                  <a:solidFill>
                    <a:srgbClr val="FFFFFF"/>
                  </a:solidFill>
                  <a:latin typeface="MS PGothic Regular"/>
                  <a:cs typeface="A-OTF Gothic BBB Pro"/>
                </a:rPr>
                <a:t>ウイ</a:t>
              </a:r>
              <a:r>
                <a:rPr sz="550" spc="-60" dirty="0">
                  <a:solidFill>
                    <a:srgbClr val="FFFFFF"/>
                  </a:solidFill>
                  <a:latin typeface="MS PGothic Regular"/>
                  <a:cs typeface="A-OTF Gothic BBB Pro"/>
                </a:rPr>
                <a:t>ル</a:t>
              </a:r>
              <a:r>
                <a:rPr sz="550" spc="-50" dirty="0">
                  <a:solidFill>
                    <a:srgbClr val="FFFFFF"/>
                  </a:solidFill>
                  <a:latin typeface="MS PGothic Regular"/>
                  <a:cs typeface="A-OTF Gothic BBB Pro"/>
                </a:rPr>
                <a:t>ス</a:t>
              </a:r>
              <a:r>
                <a:rPr sz="550" dirty="0">
                  <a:solidFill>
                    <a:srgbClr val="FFFFFF"/>
                  </a:solidFill>
                  <a:latin typeface="MS PGothic Regular"/>
                  <a:cs typeface="A-OTF Gothic BBB Pro"/>
                </a:rPr>
                <a:t>加工</a:t>
              </a:r>
              <a:r>
                <a:rPr sz="550" spc="-35" dirty="0">
                  <a:solidFill>
                    <a:srgbClr val="FFFFFF"/>
                  </a:solidFill>
                  <a:latin typeface="MS PGothic Regular"/>
                  <a:cs typeface="A-OTF Gothic BBB Pro"/>
                </a:rPr>
                <a:t> </a:t>
              </a:r>
              <a:r>
                <a:rPr sz="550" dirty="0">
                  <a:solidFill>
                    <a:srgbClr val="FFFFFF"/>
                  </a:solidFill>
                  <a:latin typeface="MS PGothic Regular"/>
                  <a:cs typeface="A-OTF Gothic BBB Pro"/>
                </a:rPr>
                <a:t>抗菌加工</a:t>
              </a:r>
              <a:endParaRPr sz="550" dirty="0">
                <a:latin typeface="MS PGothic Regular"/>
                <a:cs typeface="A-OTF Gothic BBB Pro"/>
              </a:endParaRPr>
            </a:p>
          </p:txBody>
        </p:sp>
        <p:sp>
          <p:nvSpPr>
            <p:cNvPr id="291" name="object 80">
              <a:extLst>
                <a:ext uri="{FF2B5EF4-FFF2-40B4-BE49-F238E27FC236}">
                  <a16:creationId xmlns:a16="http://schemas.microsoft.com/office/drawing/2014/main" id="{E334CB3F-2ECB-2045-9DB7-81DFA2B0FEB6}"/>
                </a:ext>
              </a:extLst>
            </p:cNvPr>
            <p:cNvSpPr txBox="1"/>
            <p:nvPr/>
          </p:nvSpPr>
          <p:spPr>
            <a:xfrm>
              <a:off x="355295" y="5487532"/>
              <a:ext cx="1504950" cy="102592"/>
            </a:xfrm>
            <a:prstGeom prst="rect">
              <a:avLst/>
            </a:prstGeom>
          </p:spPr>
          <p:txBody>
            <a:bodyPr vert="horz" wrap="square" lIns="0" tIns="17780" rIns="0" bIns="0" rtlCol="0">
              <a:spAutoFit/>
            </a:bodyPr>
            <a:lstStyle/>
            <a:p>
              <a:pPr marL="7620">
                <a:lnSpc>
                  <a:spcPct val="100000"/>
                </a:lnSpc>
                <a:spcBef>
                  <a:spcPts val="300"/>
                </a:spcBef>
              </a:pPr>
              <a:r>
                <a:rPr sz="550" spc="-60" dirty="0" err="1">
                  <a:solidFill>
                    <a:srgbClr val="231F20"/>
                  </a:solidFill>
                  <a:latin typeface="MS PGothic Regular"/>
                  <a:cs typeface="A-OTF Gothic BBB Pro"/>
                </a:rPr>
                <a:t>抗ウイルス加工品に変更できます</a:t>
              </a:r>
              <a:r>
                <a:rPr sz="550" spc="-60" dirty="0">
                  <a:solidFill>
                    <a:srgbClr val="231F20"/>
                  </a:solidFill>
                  <a:latin typeface="MS PGothic Regular"/>
                  <a:cs typeface="A-OTF Gothic BBB Pro"/>
                </a:rPr>
                <a:t>。</a:t>
              </a:r>
              <a:endParaRPr sz="550" spc="-60" dirty="0">
                <a:latin typeface="MS PGothic Regular"/>
                <a:cs typeface="A-OTF Gothic BBB Pro"/>
              </a:endParaRPr>
            </a:p>
          </p:txBody>
        </p:sp>
        <p:pic>
          <p:nvPicPr>
            <p:cNvPr id="292" name="object 81">
              <a:extLst>
                <a:ext uri="{FF2B5EF4-FFF2-40B4-BE49-F238E27FC236}">
                  <a16:creationId xmlns:a16="http://schemas.microsoft.com/office/drawing/2014/main" id="{D69304CD-5E7E-1C44-A286-00670885E9D2}"/>
                </a:ext>
              </a:extLst>
            </p:cNvPr>
            <p:cNvPicPr/>
            <p:nvPr/>
          </p:nvPicPr>
          <p:blipFill>
            <a:blip r:embed="rId43" cstate="print"/>
            <a:stretch>
              <a:fillRect/>
            </a:stretch>
          </p:blipFill>
          <p:spPr>
            <a:xfrm>
              <a:off x="4258949" y="5128374"/>
              <a:ext cx="429102" cy="361035"/>
            </a:xfrm>
            <a:prstGeom prst="rect">
              <a:avLst/>
            </a:prstGeom>
          </p:spPr>
        </p:pic>
        <p:sp>
          <p:nvSpPr>
            <p:cNvPr id="293" name="object 82">
              <a:extLst>
                <a:ext uri="{FF2B5EF4-FFF2-40B4-BE49-F238E27FC236}">
                  <a16:creationId xmlns:a16="http://schemas.microsoft.com/office/drawing/2014/main" id="{B541674A-D763-E945-99C8-00125FAF7A43}"/>
                </a:ext>
              </a:extLst>
            </p:cNvPr>
            <p:cNvSpPr txBox="1"/>
            <p:nvPr/>
          </p:nvSpPr>
          <p:spPr>
            <a:xfrm>
              <a:off x="4691471" y="5221318"/>
              <a:ext cx="635635" cy="270267"/>
            </a:xfrm>
            <a:prstGeom prst="rect">
              <a:avLst/>
            </a:prstGeom>
          </p:spPr>
          <p:txBody>
            <a:bodyPr vert="horz" wrap="square" lIns="0" tIns="25400" rIns="0" bIns="0" rtlCol="0">
              <a:spAutoFit/>
            </a:bodyPr>
            <a:lstStyle/>
            <a:p>
              <a:pPr marL="20320">
                <a:lnSpc>
                  <a:spcPct val="100000"/>
                </a:lnSpc>
                <a:spcBef>
                  <a:spcPts val="200"/>
                </a:spcBef>
              </a:pPr>
              <a:r>
                <a:rPr sz="500" dirty="0">
                  <a:solidFill>
                    <a:srgbClr val="231F20"/>
                  </a:solidFill>
                  <a:latin typeface="MS PGothic Regular"/>
                  <a:cs typeface="A-OTF Gothic BBB Pro"/>
                </a:rPr>
                <a:t>無機</a:t>
              </a:r>
              <a:r>
                <a:rPr sz="500" spc="-160" dirty="0">
                  <a:solidFill>
                    <a:srgbClr val="231F20"/>
                  </a:solidFill>
                  <a:latin typeface="MS PGothic Regular"/>
                  <a:cs typeface="A-OTF Gothic BBB Pro"/>
                </a:rPr>
                <a:t>系・</a:t>
              </a:r>
              <a:r>
                <a:rPr sz="500" dirty="0">
                  <a:solidFill>
                    <a:srgbClr val="231F20"/>
                  </a:solidFill>
                  <a:latin typeface="MS PGothic Regular"/>
                  <a:cs typeface="A-OTF Gothic BBB Pro"/>
                </a:rPr>
                <a:t>塗装</a:t>
              </a:r>
              <a:endParaRPr sz="500" dirty="0">
                <a:latin typeface="MS PGothic Regular"/>
                <a:cs typeface="A-OTF Gothic BBB Pro"/>
              </a:endParaRPr>
            </a:p>
            <a:p>
              <a:pPr marL="20320" marR="5080" indent="-20955">
                <a:lnSpc>
                  <a:spcPct val="116700"/>
                </a:lnSpc>
              </a:pPr>
              <a:r>
                <a:rPr sz="500" spc="-130" dirty="0">
                  <a:solidFill>
                    <a:srgbClr val="231F20"/>
                  </a:solidFill>
                  <a:latin typeface="MS PGothic Regular"/>
                  <a:cs typeface="A-OTF Gothic BBB Pro"/>
                </a:rPr>
                <a:t>トッ</a:t>
              </a:r>
              <a:r>
                <a:rPr sz="500" spc="-60" dirty="0">
                  <a:solidFill>
                    <a:srgbClr val="231F20"/>
                  </a:solidFill>
                  <a:latin typeface="MS PGothic Regular"/>
                  <a:cs typeface="A-OTF Gothic BBB Pro"/>
                </a:rPr>
                <a:t>プ</a:t>
              </a:r>
              <a:r>
                <a:rPr sz="500" spc="-80" dirty="0">
                  <a:solidFill>
                    <a:srgbClr val="231F20"/>
                  </a:solidFill>
                  <a:latin typeface="MS PGothic Regular"/>
                  <a:cs typeface="A-OTF Gothic BBB Pro"/>
                </a:rPr>
                <a:t>コ</a:t>
              </a:r>
              <a:r>
                <a:rPr sz="500" spc="-200" dirty="0">
                  <a:solidFill>
                    <a:srgbClr val="231F20"/>
                  </a:solidFill>
                  <a:latin typeface="MS PGothic Regular"/>
                  <a:cs typeface="A-OTF Gothic BBB Pro"/>
                </a:rPr>
                <a:t>ー</a:t>
              </a:r>
              <a:r>
                <a:rPr sz="500" spc="-55" dirty="0">
                  <a:solidFill>
                    <a:srgbClr val="231F20"/>
                  </a:solidFill>
                  <a:latin typeface="MS PGothic Regular"/>
                  <a:cs typeface="A-OTF Gothic BBB Pro"/>
                </a:rPr>
                <a:t>ト</a:t>
              </a:r>
              <a:r>
                <a:rPr sz="500" dirty="0">
                  <a:solidFill>
                    <a:srgbClr val="231F20"/>
                  </a:solidFill>
                  <a:latin typeface="MS PGothic Regular"/>
                  <a:cs typeface="A-OTF Gothic BBB Pro"/>
                </a:rPr>
                <a:t>塗装面 JP0122072A0030S</a:t>
              </a:r>
              <a:endParaRPr sz="500" dirty="0">
                <a:latin typeface="MS PGothic Regular"/>
                <a:cs typeface="A-OTF Gothic BBB Pro"/>
              </a:endParaRPr>
            </a:p>
          </p:txBody>
        </p:sp>
        <p:pic>
          <p:nvPicPr>
            <p:cNvPr id="294" name="object 83">
              <a:extLst>
                <a:ext uri="{FF2B5EF4-FFF2-40B4-BE49-F238E27FC236}">
                  <a16:creationId xmlns:a16="http://schemas.microsoft.com/office/drawing/2014/main" id="{E90EFF87-51C7-D846-A46E-00AFA9B31462}"/>
                </a:ext>
              </a:extLst>
            </p:cNvPr>
            <p:cNvPicPr/>
            <p:nvPr/>
          </p:nvPicPr>
          <p:blipFill>
            <a:blip r:embed="rId44" cstate="print"/>
            <a:stretch>
              <a:fillRect/>
            </a:stretch>
          </p:blipFill>
          <p:spPr>
            <a:xfrm>
              <a:off x="2069064" y="5125324"/>
              <a:ext cx="429102" cy="364082"/>
            </a:xfrm>
            <a:prstGeom prst="rect">
              <a:avLst/>
            </a:prstGeom>
          </p:spPr>
        </p:pic>
        <p:sp>
          <p:nvSpPr>
            <p:cNvPr id="295" name="object 84">
              <a:extLst>
                <a:ext uri="{FF2B5EF4-FFF2-40B4-BE49-F238E27FC236}">
                  <a16:creationId xmlns:a16="http://schemas.microsoft.com/office/drawing/2014/main" id="{1C6BF852-ADD6-C146-9F57-28E912DAD82E}"/>
                </a:ext>
              </a:extLst>
            </p:cNvPr>
            <p:cNvSpPr txBox="1"/>
            <p:nvPr/>
          </p:nvSpPr>
          <p:spPr>
            <a:xfrm>
              <a:off x="2561600" y="5221318"/>
              <a:ext cx="606961" cy="282129"/>
            </a:xfrm>
            <a:prstGeom prst="rect">
              <a:avLst/>
            </a:prstGeom>
          </p:spPr>
          <p:txBody>
            <a:bodyPr vert="horz" wrap="square" lIns="0" tIns="25400" rIns="0" bIns="0" rtlCol="0">
              <a:spAutoFit/>
            </a:bodyPr>
            <a:lstStyle/>
            <a:p>
              <a:pPr marL="20320">
                <a:lnSpc>
                  <a:spcPct val="100000"/>
                </a:lnSpc>
                <a:spcBef>
                  <a:spcPts val="200"/>
                </a:spcBef>
              </a:pPr>
              <a:r>
                <a:rPr sz="500" dirty="0">
                  <a:solidFill>
                    <a:srgbClr val="231F20"/>
                  </a:solidFill>
                  <a:latin typeface="MS PGothic Regular"/>
                  <a:cs typeface="A-OTF Gothic BBB Pro"/>
                </a:rPr>
                <a:t>無機</a:t>
              </a:r>
              <a:r>
                <a:rPr sz="500" spc="-160" dirty="0">
                  <a:solidFill>
                    <a:srgbClr val="231F20"/>
                  </a:solidFill>
                  <a:latin typeface="MS PGothic Regular"/>
                  <a:cs typeface="A-OTF Gothic BBB Pro"/>
                </a:rPr>
                <a:t>系・</a:t>
              </a:r>
              <a:r>
                <a:rPr sz="500" dirty="0">
                  <a:solidFill>
                    <a:srgbClr val="231F20"/>
                  </a:solidFill>
                  <a:latin typeface="MS PGothic Regular"/>
                  <a:cs typeface="A-OTF Gothic BBB Pro"/>
                </a:rPr>
                <a:t>塗装</a:t>
              </a:r>
              <a:endParaRPr sz="500" dirty="0">
                <a:latin typeface="MS PGothic Regular"/>
                <a:cs typeface="A-OTF Gothic BBB Pro"/>
              </a:endParaRPr>
            </a:p>
            <a:p>
              <a:pPr>
                <a:lnSpc>
                  <a:spcPct val="100000"/>
                </a:lnSpc>
                <a:spcBef>
                  <a:spcPts val="100"/>
                </a:spcBef>
              </a:pPr>
              <a:r>
                <a:rPr sz="500" spc="-130" dirty="0" err="1">
                  <a:solidFill>
                    <a:srgbClr val="231F20"/>
                  </a:solidFill>
                  <a:latin typeface="MS PGothic Regular"/>
                  <a:cs typeface="A-OTF Gothic BBB Pro"/>
                </a:rPr>
                <a:t>トッ</a:t>
              </a:r>
              <a:r>
                <a:rPr sz="500" spc="-60" dirty="0" err="1">
                  <a:solidFill>
                    <a:srgbClr val="231F20"/>
                  </a:solidFill>
                  <a:latin typeface="MS PGothic Regular"/>
                  <a:cs typeface="A-OTF Gothic BBB Pro"/>
                </a:rPr>
                <a:t>プ</a:t>
              </a:r>
              <a:r>
                <a:rPr sz="500" spc="-80" dirty="0" err="1">
                  <a:solidFill>
                    <a:srgbClr val="231F20"/>
                  </a:solidFill>
                  <a:latin typeface="MS PGothic Regular"/>
                  <a:cs typeface="A-OTF Gothic BBB Pro"/>
                </a:rPr>
                <a:t>コ</a:t>
              </a:r>
              <a:r>
                <a:rPr sz="500" spc="-200" dirty="0" err="1">
                  <a:solidFill>
                    <a:srgbClr val="231F20"/>
                  </a:solidFill>
                  <a:latin typeface="MS PGothic Regular"/>
                  <a:cs typeface="A-OTF Gothic BBB Pro"/>
                </a:rPr>
                <a:t>ー</a:t>
              </a:r>
              <a:r>
                <a:rPr sz="500" spc="-55" dirty="0" err="1">
                  <a:solidFill>
                    <a:srgbClr val="231F20"/>
                  </a:solidFill>
                  <a:latin typeface="MS PGothic Regular"/>
                  <a:cs typeface="A-OTF Gothic BBB Pro"/>
                </a:rPr>
                <a:t>ト</a:t>
              </a:r>
              <a:r>
                <a:rPr sz="500" dirty="0" err="1">
                  <a:solidFill>
                    <a:srgbClr val="231F20"/>
                  </a:solidFill>
                  <a:latin typeface="MS PGothic Regular"/>
                  <a:cs typeface="A-OTF Gothic BBB Pro"/>
                </a:rPr>
                <a:t>塗装面</a:t>
              </a:r>
              <a:endParaRPr lang="en-US" altLang="ja-JP" sz="500" dirty="0">
                <a:solidFill>
                  <a:srgbClr val="231F20"/>
                </a:solidFill>
                <a:latin typeface="MS PGothic Regular"/>
                <a:cs typeface="A-OTF Gothic BBB Pro"/>
              </a:endParaRPr>
            </a:p>
            <a:p>
              <a:pPr>
                <a:lnSpc>
                  <a:spcPct val="100000"/>
                </a:lnSpc>
                <a:spcBef>
                  <a:spcPts val="100"/>
                </a:spcBef>
              </a:pPr>
              <a:r>
                <a:rPr lang="en" altLang="ja-JP" sz="500" dirty="0">
                  <a:solidFill>
                    <a:srgbClr val="231F20"/>
                  </a:solidFill>
                  <a:latin typeface="MS PGothic Regular"/>
                  <a:cs typeface="A-OTF Gothic BBB Pro"/>
                </a:rPr>
                <a:t>JP0612072X0003C</a:t>
              </a:r>
              <a:endParaRPr sz="500" dirty="0">
                <a:latin typeface="MS PGothic Regular"/>
                <a:cs typeface="A-OTF Gothic BBB Pro"/>
              </a:endParaRPr>
            </a:p>
          </p:txBody>
        </p:sp>
        <p:sp>
          <p:nvSpPr>
            <p:cNvPr id="296" name="object 85">
              <a:extLst>
                <a:ext uri="{FF2B5EF4-FFF2-40B4-BE49-F238E27FC236}">
                  <a16:creationId xmlns:a16="http://schemas.microsoft.com/office/drawing/2014/main" id="{BB6F7158-5932-C147-8FBE-131A00FA4D4D}"/>
                </a:ext>
              </a:extLst>
            </p:cNvPr>
            <p:cNvSpPr txBox="1"/>
            <p:nvPr/>
          </p:nvSpPr>
          <p:spPr>
            <a:xfrm>
              <a:off x="3250429" y="5208423"/>
              <a:ext cx="941971" cy="317737"/>
            </a:xfrm>
            <a:prstGeom prst="rect">
              <a:avLst/>
            </a:prstGeom>
          </p:spPr>
          <p:txBody>
            <a:bodyPr vert="horz" wrap="square" lIns="0" tIns="21590" rIns="0" bIns="0" rtlCol="0">
              <a:spAutoFit/>
            </a:bodyPr>
            <a:lstStyle/>
            <a:p>
              <a:pPr>
                <a:lnSpc>
                  <a:spcPct val="100000"/>
                </a:lnSpc>
                <a:spcBef>
                  <a:spcPts val="170"/>
                </a:spcBef>
              </a:pPr>
              <a:r>
                <a:rPr sz="400" dirty="0">
                  <a:solidFill>
                    <a:srgbClr val="231F20"/>
                  </a:solidFill>
                  <a:latin typeface="MS PGothic Regular"/>
                  <a:cs typeface="A-OTF Gothic BBB Pro"/>
                </a:rPr>
                <a:t>【注意事項】</a:t>
              </a:r>
              <a:endParaRPr sz="400" dirty="0">
                <a:latin typeface="MS PGothic Regular"/>
                <a:cs typeface="A-OTF Gothic BBB Pro"/>
              </a:endParaRPr>
            </a:p>
            <a:p>
              <a:pPr marL="8890">
                <a:lnSpc>
                  <a:spcPct val="100000"/>
                </a:lnSpc>
                <a:spcBef>
                  <a:spcPts val="70"/>
                </a:spcBef>
              </a:pPr>
              <a:r>
                <a:rPr sz="400" dirty="0">
                  <a:solidFill>
                    <a:srgbClr val="231F20"/>
                  </a:solidFill>
                  <a:latin typeface="MS PGothic Regular"/>
                  <a:cs typeface="A-OTF Gothic BBB Pro"/>
                </a:rPr>
                <a:t>・</a:t>
              </a:r>
              <a:r>
                <a:rPr sz="400" dirty="0" err="1">
                  <a:solidFill>
                    <a:srgbClr val="231F20"/>
                  </a:solidFill>
                  <a:latin typeface="MS PGothic Regular"/>
                  <a:cs typeface="A-OTF Gothic BBB Pro"/>
                </a:rPr>
                <a:t>抗ウイルス加工は、病気の治療や</a:t>
              </a:r>
              <a:endParaRPr lang="en-US" altLang="ja-JP" sz="400" dirty="0">
                <a:solidFill>
                  <a:srgbClr val="231F20"/>
                </a:solidFill>
                <a:latin typeface="MS PGothic Regular"/>
                <a:cs typeface="A-OTF Gothic BBB Pro"/>
              </a:endParaRPr>
            </a:p>
            <a:p>
              <a:pPr marL="8890">
                <a:spcBef>
                  <a:spcPts val="70"/>
                </a:spcBef>
              </a:pPr>
              <a:r>
                <a:rPr lang="ja-JP" altLang="en-US" sz="400">
                  <a:solidFill>
                    <a:srgbClr val="231F20"/>
                  </a:solidFill>
                  <a:latin typeface="MS PGothic Regular"/>
                  <a:cs typeface="A-OTF Gothic BBB Pro"/>
                </a:rPr>
                <a:t>予防を目的とするものではありません。</a:t>
              </a:r>
              <a:endParaRPr lang="en-US" altLang="ja-JP" sz="400" dirty="0">
                <a:solidFill>
                  <a:srgbClr val="231F20"/>
                </a:solidFill>
                <a:latin typeface="MS PGothic Regular"/>
                <a:cs typeface="A-OTF Gothic BBB Pro"/>
              </a:endParaRPr>
            </a:p>
            <a:p>
              <a:pPr marL="8890">
                <a:spcBef>
                  <a:spcPts val="70"/>
                </a:spcBef>
              </a:pPr>
              <a:r>
                <a:rPr lang="ja-JP" altLang="en" sz="400">
                  <a:solidFill>
                    <a:srgbClr val="231F20"/>
                  </a:solidFill>
                  <a:latin typeface="MS PGothic Regular"/>
                  <a:cs typeface="A-OTF Gothic BBB Pro"/>
                </a:rPr>
                <a:t>・</a:t>
              </a:r>
              <a:r>
                <a:rPr lang="en" altLang="ja-JP" sz="400" dirty="0">
                  <a:solidFill>
                    <a:srgbClr val="231F20"/>
                  </a:solidFill>
                  <a:latin typeface="MS PGothic Regular"/>
                  <a:cs typeface="A-OTF Gothic BBB Pro"/>
                </a:rPr>
                <a:t>SIAA</a:t>
              </a:r>
              <a:r>
                <a:rPr lang="ja-JP" altLang="en-US" sz="400">
                  <a:solidFill>
                    <a:srgbClr val="231F20"/>
                  </a:solidFill>
                  <a:latin typeface="MS PGothic Regular"/>
                  <a:cs typeface="A-OTF Gothic BBB Pro"/>
                </a:rPr>
                <a:t>の安全性基準に適合しています。</a:t>
              </a:r>
              <a:endParaRPr lang="ja-JP" altLang="en-US" sz="400">
                <a:latin typeface="MS PGothic Regular"/>
                <a:cs typeface="A-OTF Gothic BBB Pro"/>
              </a:endParaRPr>
            </a:p>
          </p:txBody>
        </p:sp>
        <p:sp>
          <p:nvSpPr>
            <p:cNvPr id="297" name="object 86">
              <a:extLst>
                <a:ext uri="{FF2B5EF4-FFF2-40B4-BE49-F238E27FC236}">
                  <a16:creationId xmlns:a16="http://schemas.microsoft.com/office/drawing/2014/main" id="{1202256F-E2D5-1945-9C21-DBF68CFAEF3C}"/>
                </a:ext>
              </a:extLst>
            </p:cNvPr>
            <p:cNvSpPr txBox="1"/>
            <p:nvPr/>
          </p:nvSpPr>
          <p:spPr>
            <a:xfrm>
              <a:off x="2064511" y="5512964"/>
              <a:ext cx="2112010" cy="89768"/>
            </a:xfrm>
            <a:prstGeom prst="rect">
              <a:avLst/>
            </a:prstGeom>
          </p:spPr>
          <p:txBody>
            <a:bodyPr vert="horz" wrap="square" lIns="0" tIns="12700" rIns="0" bIns="0" rtlCol="0">
              <a:spAutoFit/>
            </a:bodyPr>
            <a:lstStyle/>
            <a:p>
              <a:pPr>
                <a:lnSpc>
                  <a:spcPts val="595"/>
                </a:lnSpc>
              </a:pPr>
              <a:r>
                <a:rPr sz="500" dirty="0" err="1">
                  <a:solidFill>
                    <a:srgbClr val="231F20"/>
                  </a:solidFill>
                  <a:latin typeface="MS PGothic Regular"/>
                  <a:cs typeface="A-OTF Gothic BBB Pro"/>
                </a:rPr>
                <a:t>製品</a:t>
              </a:r>
              <a:r>
                <a:rPr sz="500" spc="-20" dirty="0" err="1">
                  <a:solidFill>
                    <a:srgbClr val="231F20"/>
                  </a:solidFill>
                  <a:latin typeface="MS PGothic Regular"/>
                  <a:cs typeface="A-OTF Gothic BBB Pro"/>
                </a:rPr>
                <a:t>上の</a:t>
              </a:r>
              <a:r>
                <a:rPr sz="500" dirty="0" err="1">
                  <a:solidFill>
                    <a:srgbClr val="231F20"/>
                  </a:solidFill>
                  <a:latin typeface="MS PGothic Regular"/>
                  <a:cs typeface="A-OTF Gothic BBB Pro"/>
                </a:rPr>
                <a:t>特</a:t>
              </a:r>
              <a:r>
                <a:rPr sz="500" spc="-60" dirty="0" err="1">
                  <a:solidFill>
                    <a:srgbClr val="231F20"/>
                  </a:solidFill>
                  <a:latin typeface="MS PGothic Regular"/>
                  <a:cs typeface="A-OTF Gothic BBB Pro"/>
                </a:rPr>
                <a:t>定</a:t>
              </a:r>
              <a:r>
                <a:rPr sz="500" spc="-105" dirty="0" err="1">
                  <a:solidFill>
                    <a:srgbClr val="231F20"/>
                  </a:solidFill>
                  <a:latin typeface="MS PGothic Regular"/>
                  <a:cs typeface="A-OTF Gothic BBB Pro"/>
                </a:rPr>
                <a:t>ウイ</a:t>
              </a:r>
              <a:r>
                <a:rPr sz="500" spc="-60" dirty="0" err="1">
                  <a:solidFill>
                    <a:srgbClr val="231F20"/>
                  </a:solidFill>
                  <a:latin typeface="MS PGothic Regular"/>
                  <a:cs typeface="A-OTF Gothic BBB Pro"/>
                </a:rPr>
                <a:t>ル</a:t>
              </a:r>
              <a:r>
                <a:rPr sz="500" spc="-65" dirty="0" err="1">
                  <a:solidFill>
                    <a:srgbClr val="231F20"/>
                  </a:solidFill>
                  <a:latin typeface="MS PGothic Regular"/>
                  <a:cs typeface="A-OTF Gothic BBB Pro"/>
                </a:rPr>
                <a:t>ス</a:t>
              </a:r>
              <a:r>
                <a:rPr sz="500" spc="-20" dirty="0" err="1">
                  <a:solidFill>
                    <a:srgbClr val="231F20"/>
                  </a:solidFill>
                  <a:latin typeface="MS PGothic Regular"/>
                  <a:cs typeface="A-OTF Gothic BBB Pro"/>
                </a:rPr>
                <a:t>の</a:t>
              </a:r>
              <a:r>
                <a:rPr sz="500" spc="-80" dirty="0" err="1">
                  <a:solidFill>
                    <a:srgbClr val="231F20"/>
                  </a:solidFill>
                  <a:latin typeface="MS PGothic Regular"/>
                  <a:cs typeface="A-OTF Gothic BBB Pro"/>
                </a:rPr>
                <a:t>数</a:t>
              </a:r>
              <a:r>
                <a:rPr sz="500" spc="-65" dirty="0" err="1">
                  <a:solidFill>
                    <a:srgbClr val="231F20"/>
                  </a:solidFill>
                  <a:latin typeface="MS PGothic Regular"/>
                  <a:cs typeface="A-OTF Gothic BBB Pro"/>
                </a:rPr>
                <a:t>を</a:t>
              </a:r>
              <a:r>
                <a:rPr sz="500" dirty="0" err="1">
                  <a:solidFill>
                    <a:srgbClr val="231F20"/>
                  </a:solidFill>
                  <a:latin typeface="MS PGothic Regular"/>
                  <a:cs typeface="A-OTF Gothic BBB Pro"/>
                </a:rPr>
                <a:t>減</a:t>
              </a:r>
              <a:r>
                <a:rPr sz="500" spc="-90" dirty="0" err="1">
                  <a:solidFill>
                    <a:srgbClr val="231F20"/>
                  </a:solidFill>
                  <a:latin typeface="MS PGothic Regular"/>
                  <a:cs typeface="A-OTF Gothic BBB Pro"/>
                </a:rPr>
                <a:t>少</a:t>
              </a:r>
              <a:r>
                <a:rPr sz="500" spc="-114" dirty="0" err="1">
                  <a:solidFill>
                    <a:srgbClr val="231F20"/>
                  </a:solidFill>
                  <a:latin typeface="MS PGothic Regular"/>
                  <a:cs typeface="A-OTF Gothic BBB Pro"/>
                </a:rPr>
                <a:t>さ</a:t>
              </a:r>
              <a:r>
                <a:rPr sz="500" spc="-90" dirty="0" err="1">
                  <a:solidFill>
                    <a:srgbClr val="231F20"/>
                  </a:solidFill>
                  <a:latin typeface="MS PGothic Regular"/>
                  <a:cs typeface="A-OTF Gothic BBB Pro"/>
                </a:rPr>
                <a:t>せ</a:t>
              </a:r>
              <a:r>
                <a:rPr sz="500" spc="-105" dirty="0" err="1">
                  <a:solidFill>
                    <a:srgbClr val="231F20"/>
                  </a:solidFill>
                  <a:latin typeface="MS PGothic Regular"/>
                  <a:cs typeface="A-OTF Gothic BBB Pro"/>
                </a:rPr>
                <a:t>ま</a:t>
              </a:r>
              <a:r>
                <a:rPr sz="500" spc="-30" dirty="0" err="1">
                  <a:solidFill>
                    <a:srgbClr val="231F20"/>
                  </a:solidFill>
                  <a:latin typeface="MS PGothic Regular"/>
                  <a:cs typeface="A-OTF Gothic BBB Pro"/>
                </a:rPr>
                <a:t>す</a:t>
              </a:r>
              <a:r>
                <a:rPr sz="500" dirty="0">
                  <a:solidFill>
                    <a:srgbClr val="231F20"/>
                  </a:solidFill>
                  <a:latin typeface="MS PGothic Regular"/>
                  <a:cs typeface="A-OTF Gothic BBB Pro"/>
                </a:rPr>
                <a:t>。</a:t>
              </a:r>
              <a:endParaRPr sz="500" dirty="0">
                <a:latin typeface="MS PGothic Regular"/>
                <a:cs typeface="A-OTF Gothic BBB Pro"/>
              </a:endParaRPr>
            </a:p>
          </p:txBody>
        </p:sp>
        <p:sp>
          <p:nvSpPr>
            <p:cNvPr id="328" name="object 38">
              <a:extLst>
                <a:ext uri="{FF2B5EF4-FFF2-40B4-BE49-F238E27FC236}">
                  <a16:creationId xmlns:a16="http://schemas.microsoft.com/office/drawing/2014/main" id="{2C2939E1-5845-CA42-BCC5-C46CFF9B66A6}"/>
                </a:ext>
              </a:extLst>
            </p:cNvPr>
            <p:cNvSpPr txBox="1"/>
            <p:nvPr/>
          </p:nvSpPr>
          <p:spPr>
            <a:xfrm>
              <a:off x="336435" y="5293146"/>
              <a:ext cx="785190" cy="179536"/>
            </a:xfrm>
            <a:prstGeom prst="rect">
              <a:avLst/>
            </a:prstGeom>
          </p:spPr>
          <p:txBody>
            <a:bodyPr vert="horz" wrap="square" lIns="0" tIns="12700" rIns="0" bIns="0" rtlCol="0">
              <a:spAutoFit/>
            </a:bodyPr>
            <a:lstStyle/>
            <a:p>
              <a:pPr marL="15875">
                <a:lnSpc>
                  <a:spcPts val="555"/>
                </a:lnSpc>
                <a:spcBef>
                  <a:spcPts val="100"/>
                </a:spcBef>
                <a:tabLst>
                  <a:tab pos="857885" algn="l"/>
                </a:tabLst>
              </a:pPr>
              <a:r>
                <a:rPr sz="550" dirty="0">
                  <a:solidFill>
                    <a:srgbClr val="231F20"/>
                  </a:solidFill>
                  <a:latin typeface="MS PGothic" panose="020B0600070205080204" pitchFamily="34" charset="-128"/>
                  <a:ea typeface="MS PGothic" panose="020B0600070205080204" pitchFamily="34" charset="-128"/>
                  <a:cs typeface="A-OTF Gothic BBB Pro"/>
                </a:rPr>
                <a:t>T5型</a:t>
              </a:r>
              <a:endParaRPr lang="en-US" altLang="ja-JP" sz="550" dirty="0">
                <a:solidFill>
                  <a:srgbClr val="231F20"/>
                </a:solidFill>
                <a:latin typeface="MS PGothic" panose="020B0600070205080204" pitchFamily="34" charset="-128"/>
                <a:ea typeface="MS PGothic" panose="020B0600070205080204" pitchFamily="34" charset="-128"/>
                <a:cs typeface="A-OTF Gothic BBB Pro"/>
              </a:endParaRPr>
            </a:p>
            <a:p>
              <a:pPr marL="15875">
                <a:lnSpc>
                  <a:spcPts val="555"/>
                </a:lnSpc>
                <a:spcBef>
                  <a:spcPts val="100"/>
                </a:spcBef>
                <a:tabLst>
                  <a:tab pos="857885" algn="l"/>
                </a:tabLst>
              </a:pPr>
              <a:r>
                <a:rPr sz="550" dirty="0" err="1">
                  <a:solidFill>
                    <a:srgbClr val="231F20"/>
                  </a:solidFill>
                  <a:latin typeface="MS PGothic" panose="020B0600070205080204" pitchFamily="34" charset="-128"/>
                  <a:ea typeface="MS PGothic" panose="020B0600070205080204" pitchFamily="34" charset="-128"/>
                  <a:cs typeface="A-OTF Gothic BBB Pro"/>
                </a:rPr>
                <a:t>サテンシルバー色（塗装</a:t>
              </a:r>
              <a:r>
                <a:rPr sz="550" dirty="0">
                  <a:solidFill>
                    <a:srgbClr val="231F20"/>
                  </a:solidFill>
                  <a:latin typeface="MS PGothic" panose="020B0600070205080204" pitchFamily="34" charset="-128"/>
                  <a:ea typeface="MS PGothic" panose="020B0600070205080204" pitchFamily="34" charset="-128"/>
                  <a:cs typeface="A-OTF Gothic BBB Pro"/>
                </a:rPr>
                <a:t>）</a:t>
              </a:r>
              <a:endParaRPr sz="550" dirty="0">
                <a:latin typeface="MS PGothic" panose="020B0600070205080204" pitchFamily="34" charset="-128"/>
                <a:ea typeface="MS PGothic" panose="020B0600070205080204" pitchFamily="34" charset="-128"/>
                <a:cs typeface="A-OTF Gothic BBB Pro"/>
              </a:endParaRPr>
            </a:p>
          </p:txBody>
        </p:sp>
        <p:sp>
          <p:nvSpPr>
            <p:cNvPr id="329" name="object 38">
              <a:extLst>
                <a:ext uri="{FF2B5EF4-FFF2-40B4-BE49-F238E27FC236}">
                  <a16:creationId xmlns:a16="http://schemas.microsoft.com/office/drawing/2014/main" id="{7002D121-6B90-2245-8D32-BFCA634AE1BE}"/>
                </a:ext>
              </a:extLst>
            </p:cNvPr>
            <p:cNvSpPr txBox="1"/>
            <p:nvPr/>
          </p:nvSpPr>
          <p:spPr>
            <a:xfrm>
              <a:off x="1175884" y="5293146"/>
              <a:ext cx="785190" cy="179536"/>
            </a:xfrm>
            <a:prstGeom prst="rect">
              <a:avLst/>
            </a:prstGeom>
          </p:spPr>
          <p:txBody>
            <a:bodyPr vert="horz" wrap="square" lIns="0" tIns="12700" rIns="0" bIns="0" rtlCol="0">
              <a:spAutoFit/>
            </a:bodyPr>
            <a:lstStyle/>
            <a:p>
              <a:pPr marL="15875">
                <a:lnSpc>
                  <a:spcPts val="555"/>
                </a:lnSpc>
                <a:spcBef>
                  <a:spcPts val="100"/>
                </a:spcBef>
                <a:tabLst>
                  <a:tab pos="857885" algn="l"/>
                </a:tabLst>
              </a:pPr>
              <a:r>
                <a:rPr sz="550" dirty="0">
                  <a:solidFill>
                    <a:srgbClr val="231F20"/>
                  </a:solidFill>
                  <a:latin typeface="MS PGothic" panose="020B0600070205080204" pitchFamily="34" charset="-128"/>
                  <a:ea typeface="MS PGothic" panose="020B0600070205080204" pitchFamily="34" charset="-128"/>
                  <a:cs typeface="A-OTF Gothic BBB Pro"/>
                </a:rPr>
                <a:t>T5型</a:t>
              </a:r>
              <a:endParaRPr lang="en-US" altLang="ja-JP" sz="550" dirty="0">
                <a:solidFill>
                  <a:srgbClr val="231F20"/>
                </a:solidFill>
                <a:latin typeface="MS PGothic" panose="020B0600070205080204" pitchFamily="34" charset="-128"/>
                <a:ea typeface="MS PGothic" panose="020B0600070205080204" pitchFamily="34" charset="-128"/>
                <a:cs typeface="A-OTF Gothic BBB Pro"/>
              </a:endParaRPr>
            </a:p>
            <a:p>
              <a:pPr marL="15875">
                <a:lnSpc>
                  <a:spcPts val="555"/>
                </a:lnSpc>
                <a:spcBef>
                  <a:spcPts val="100"/>
                </a:spcBef>
                <a:tabLst>
                  <a:tab pos="857885" algn="l"/>
                </a:tabLst>
              </a:pPr>
              <a:r>
                <a:rPr lang="ja-JP" altLang="en-US" sz="550">
                  <a:solidFill>
                    <a:srgbClr val="231F20"/>
                  </a:solidFill>
                  <a:latin typeface="MS PGothic" panose="020B0600070205080204" pitchFamily="34" charset="-128"/>
                  <a:ea typeface="MS PGothic" panose="020B0600070205080204" pitchFamily="34" charset="-128"/>
                  <a:cs typeface="A-OTF Gothic BBB Pro"/>
                </a:rPr>
                <a:t>オフブラック色（塗装）</a:t>
              </a:r>
              <a:endParaRPr sz="550" dirty="0">
                <a:latin typeface="MS PGothic" panose="020B0600070205080204" pitchFamily="34" charset="-128"/>
                <a:ea typeface="MS PGothic" panose="020B0600070205080204" pitchFamily="34" charset="-128"/>
                <a:cs typeface="A-OTF Gothic BBB Pro"/>
              </a:endParaRPr>
            </a:p>
          </p:txBody>
        </p:sp>
      </p:grpSp>
      <p:sp>
        <p:nvSpPr>
          <p:cNvPr id="330" name="object 61">
            <a:extLst>
              <a:ext uri="{FF2B5EF4-FFF2-40B4-BE49-F238E27FC236}">
                <a16:creationId xmlns:a16="http://schemas.microsoft.com/office/drawing/2014/main" id="{B58B8197-5BD2-4740-8E20-D1B55E7412BC}"/>
              </a:ext>
            </a:extLst>
          </p:cNvPr>
          <p:cNvSpPr txBox="1"/>
          <p:nvPr/>
        </p:nvSpPr>
        <p:spPr>
          <a:xfrm>
            <a:off x="3742779" y="4097803"/>
            <a:ext cx="1661712" cy="120546"/>
          </a:xfrm>
          <a:prstGeom prst="rect">
            <a:avLst/>
          </a:prstGeom>
        </p:spPr>
        <p:txBody>
          <a:bodyPr vert="horz" wrap="square" lIns="0" tIns="12700" rIns="0" bIns="0" rtlCol="0">
            <a:spAutoFit/>
          </a:bodyPr>
          <a:lstStyle/>
          <a:p>
            <a:pPr marL="50800">
              <a:lnSpc>
                <a:spcPct val="100000"/>
              </a:lnSpc>
              <a:spcBef>
                <a:spcPts val="100"/>
              </a:spcBef>
              <a:tabLst>
                <a:tab pos="3592829" algn="l"/>
              </a:tabLst>
            </a:pPr>
            <a:r>
              <a:rPr lang="en" altLang="ja-JP" sz="700" b="1" dirty="0">
                <a:solidFill>
                  <a:srgbClr val="231F20"/>
                </a:solidFill>
                <a:latin typeface="Kozuka Gothic Pr6N"/>
                <a:cs typeface="Kozuka Gothic Pr6N"/>
              </a:rPr>
              <a:t>T3</a:t>
            </a:r>
            <a:r>
              <a:rPr lang="ja-JP" altLang="en-US" sz="700" b="1">
                <a:solidFill>
                  <a:srgbClr val="231F20"/>
                </a:solidFill>
                <a:latin typeface="Kozuka Gothic Pr6N"/>
                <a:cs typeface="Kozuka Gothic Pr6N"/>
              </a:rPr>
              <a:t>型（つまみ取っ手）</a:t>
            </a:r>
            <a:r>
              <a:rPr lang="en-US" altLang="ja-JP" sz="700" b="1" dirty="0">
                <a:solidFill>
                  <a:srgbClr val="231F20"/>
                </a:solidFill>
                <a:latin typeface="Kozuka Gothic Pr6N"/>
                <a:cs typeface="Kozuka Gothic Pr6N"/>
              </a:rPr>
              <a:t> </a:t>
            </a:r>
            <a:r>
              <a:rPr lang="ja-JP" altLang="en-US" sz="825" baseline="5050">
                <a:solidFill>
                  <a:srgbClr val="231F20"/>
                </a:solidFill>
                <a:latin typeface="MS PGothic Regular"/>
                <a:cs typeface="A-OTF Gothic BBB Pro"/>
              </a:rPr>
              <a:t>ねじ長さ：</a:t>
            </a:r>
            <a:r>
              <a:rPr lang="en-US" altLang="ja-JP" sz="825" baseline="5050" dirty="0">
                <a:solidFill>
                  <a:srgbClr val="231F20"/>
                </a:solidFill>
                <a:latin typeface="MS PGothic Regular"/>
                <a:cs typeface="A-OTF Gothic BBB Pro"/>
              </a:rPr>
              <a:t>28</a:t>
            </a:r>
            <a:r>
              <a:rPr lang="ja-JP" altLang="en-US" sz="825" baseline="5050">
                <a:solidFill>
                  <a:srgbClr val="231F20"/>
                </a:solidFill>
                <a:latin typeface="MS PGothic Regular"/>
                <a:cs typeface="A-OTF Gothic BBB Pro"/>
              </a:rPr>
              <a:t>㎜</a:t>
            </a:r>
            <a:endParaRPr sz="825" baseline="5050" dirty="0">
              <a:latin typeface="MS PGothic Regular"/>
              <a:cs typeface="A-OTF Gothic BBB Pro"/>
            </a:endParaRPr>
          </a:p>
        </p:txBody>
      </p:sp>
      <p:sp>
        <p:nvSpPr>
          <p:cNvPr id="331" name="object 62">
            <a:extLst>
              <a:ext uri="{FF2B5EF4-FFF2-40B4-BE49-F238E27FC236}">
                <a16:creationId xmlns:a16="http://schemas.microsoft.com/office/drawing/2014/main" id="{F40CDD48-2CFE-724E-86BC-725D3F124B84}"/>
              </a:ext>
            </a:extLst>
          </p:cNvPr>
          <p:cNvSpPr txBox="1"/>
          <p:nvPr/>
        </p:nvSpPr>
        <p:spPr>
          <a:xfrm>
            <a:off x="3759129" y="5710936"/>
            <a:ext cx="1082797" cy="120546"/>
          </a:xfrm>
          <a:prstGeom prst="rect">
            <a:avLst/>
          </a:prstGeom>
        </p:spPr>
        <p:txBody>
          <a:bodyPr vert="horz" wrap="square" lIns="0" tIns="12700" rIns="0" bIns="0" rtlCol="0">
            <a:spAutoFit/>
          </a:bodyPr>
          <a:lstStyle/>
          <a:p>
            <a:pPr marL="50800">
              <a:lnSpc>
                <a:spcPct val="100000"/>
              </a:lnSpc>
              <a:spcBef>
                <a:spcPts val="100"/>
              </a:spcBef>
              <a:tabLst>
                <a:tab pos="3592829" algn="l"/>
              </a:tabLst>
            </a:pPr>
            <a:r>
              <a:rPr lang="en" altLang="ja-JP" sz="700" b="1" dirty="0">
                <a:solidFill>
                  <a:srgbClr val="231F20"/>
                </a:solidFill>
                <a:latin typeface="Kozuka Gothic Pr6N"/>
                <a:cs typeface="Kozuka Gothic Pr6N"/>
              </a:rPr>
              <a:t>T4</a:t>
            </a:r>
            <a:r>
              <a:rPr lang="ja-JP" altLang="en-US" sz="700" b="1">
                <a:solidFill>
                  <a:srgbClr val="231F20"/>
                </a:solidFill>
                <a:latin typeface="Kozuka Gothic Pr6N"/>
                <a:cs typeface="Kozuka Gothic Pr6N"/>
              </a:rPr>
              <a:t>型（アーチ型取っ手）</a:t>
            </a:r>
            <a:endParaRPr sz="825" baseline="55555" dirty="0">
              <a:latin typeface="MS PGothic Regular"/>
              <a:cs typeface="A-OTF Gothic BBB Pro"/>
            </a:endParaRPr>
          </a:p>
        </p:txBody>
      </p:sp>
      <p:sp>
        <p:nvSpPr>
          <p:cNvPr id="360" name="object 34">
            <a:extLst>
              <a:ext uri="{FF2B5EF4-FFF2-40B4-BE49-F238E27FC236}">
                <a16:creationId xmlns:a16="http://schemas.microsoft.com/office/drawing/2014/main" id="{E8C111EA-7F5A-A14D-95FB-95DCCF3E4694}"/>
              </a:ext>
            </a:extLst>
          </p:cNvPr>
          <p:cNvSpPr txBox="1"/>
          <p:nvPr/>
        </p:nvSpPr>
        <p:spPr>
          <a:xfrm>
            <a:off x="5651505" y="725039"/>
            <a:ext cx="4102094" cy="132087"/>
          </a:xfrm>
          <a:prstGeom prst="rect">
            <a:avLst/>
          </a:prstGeom>
          <a:solidFill>
            <a:srgbClr val="505051"/>
          </a:solidFill>
        </p:spPr>
        <p:txBody>
          <a:bodyPr vert="horz" wrap="square" lIns="0" tIns="8890" rIns="0" bIns="0" rtlCol="0">
            <a:spAutoFit/>
          </a:bodyPr>
          <a:lstStyle/>
          <a:p>
            <a:pPr marL="87630">
              <a:lnSpc>
                <a:spcPct val="100000"/>
              </a:lnSpc>
              <a:spcBef>
                <a:spcPts val="70"/>
              </a:spcBef>
            </a:pPr>
            <a:r>
              <a:rPr sz="800" b="1" spc="-35" dirty="0">
                <a:solidFill>
                  <a:srgbClr val="FFFFFF"/>
                </a:solidFill>
                <a:latin typeface="+mj-ea"/>
                <a:ea typeface="+mj-ea"/>
                <a:cs typeface="Kozuka Gothic Pr6N"/>
              </a:rPr>
              <a:t>扉デ</a:t>
            </a:r>
            <a:r>
              <a:rPr sz="800" b="1" spc="-40" dirty="0">
                <a:solidFill>
                  <a:srgbClr val="FFFFFF"/>
                </a:solidFill>
                <a:latin typeface="+mj-ea"/>
                <a:ea typeface="+mj-ea"/>
                <a:cs typeface="Kozuka Gothic Pr6N"/>
              </a:rPr>
              <a:t>ザ</a:t>
            </a:r>
            <a:r>
              <a:rPr sz="800" b="1" spc="-114" dirty="0">
                <a:solidFill>
                  <a:srgbClr val="FFFFFF"/>
                </a:solidFill>
                <a:latin typeface="+mj-ea"/>
                <a:ea typeface="+mj-ea"/>
                <a:cs typeface="Kozuka Gothic Pr6N"/>
              </a:rPr>
              <a:t>イ</a:t>
            </a:r>
            <a:r>
              <a:rPr sz="800" b="1" dirty="0">
                <a:solidFill>
                  <a:srgbClr val="FFFFFF"/>
                </a:solidFill>
                <a:latin typeface="+mj-ea"/>
                <a:ea typeface="+mj-ea"/>
                <a:cs typeface="Kozuka Gothic Pr6N"/>
              </a:rPr>
              <a:t>ン</a:t>
            </a:r>
            <a:endParaRPr sz="800" dirty="0">
              <a:latin typeface="+mj-ea"/>
              <a:ea typeface="+mj-ea"/>
              <a:cs typeface="Kozuka Gothic Pr6N"/>
            </a:endParaRPr>
          </a:p>
        </p:txBody>
      </p:sp>
      <p:sp>
        <p:nvSpPr>
          <p:cNvPr id="361" name="object 37">
            <a:extLst>
              <a:ext uri="{FF2B5EF4-FFF2-40B4-BE49-F238E27FC236}">
                <a16:creationId xmlns:a16="http://schemas.microsoft.com/office/drawing/2014/main" id="{F4AB534B-C8DB-F64A-9A0C-1A60C4EC5687}"/>
              </a:ext>
            </a:extLst>
          </p:cNvPr>
          <p:cNvSpPr txBox="1"/>
          <p:nvPr/>
        </p:nvSpPr>
        <p:spPr>
          <a:xfrm>
            <a:off x="5898638" y="1743921"/>
            <a:ext cx="712586" cy="330411"/>
          </a:xfrm>
          <a:prstGeom prst="rect">
            <a:avLst/>
          </a:prstGeom>
        </p:spPr>
        <p:txBody>
          <a:bodyPr vert="horz" wrap="square" lIns="0" tIns="40640" rIns="0" bIns="0" rtlCol="0">
            <a:spAutoFit/>
          </a:bodyPr>
          <a:lstStyle/>
          <a:p>
            <a:pPr>
              <a:lnSpc>
                <a:spcPct val="100000"/>
              </a:lnSpc>
              <a:spcBef>
                <a:spcPts val="320"/>
              </a:spcBef>
            </a:pPr>
            <a:r>
              <a:rPr sz="700" spc="-130" dirty="0">
                <a:solidFill>
                  <a:srgbClr val="231F20"/>
                </a:solidFill>
                <a:latin typeface="MS PGothic Regular"/>
                <a:cs typeface="A-OTF Gothic BBB Pro"/>
              </a:rPr>
              <a:t>フ</a:t>
            </a:r>
            <a:r>
              <a:rPr sz="700" spc="-175" dirty="0">
                <a:solidFill>
                  <a:srgbClr val="231F20"/>
                </a:solidFill>
                <a:latin typeface="MS PGothic Regular"/>
                <a:cs typeface="A-OTF Gothic BBB Pro"/>
              </a:rPr>
              <a:t>ラ</a:t>
            </a:r>
            <a:r>
              <a:rPr sz="700" spc="-340" dirty="0">
                <a:solidFill>
                  <a:srgbClr val="231F20"/>
                </a:solidFill>
                <a:latin typeface="MS PGothic Regular"/>
                <a:cs typeface="A-OTF Gothic BBB Pro"/>
              </a:rPr>
              <a:t>ッ</a:t>
            </a:r>
            <a:r>
              <a:rPr sz="700" spc="-150" dirty="0">
                <a:solidFill>
                  <a:srgbClr val="231F20"/>
                </a:solidFill>
                <a:latin typeface="MS PGothic Regular"/>
                <a:cs typeface="A-OTF Gothic BBB Pro"/>
              </a:rPr>
              <a:t>トタ</a:t>
            </a:r>
            <a:r>
              <a:rPr sz="700" spc="-170" dirty="0">
                <a:solidFill>
                  <a:srgbClr val="231F20"/>
                </a:solidFill>
                <a:latin typeface="MS PGothic Regular"/>
                <a:cs typeface="A-OTF Gothic BBB Pro"/>
              </a:rPr>
              <a:t>イ</a:t>
            </a:r>
            <a:r>
              <a:rPr sz="700" dirty="0">
                <a:solidFill>
                  <a:srgbClr val="231F20"/>
                </a:solidFill>
                <a:latin typeface="MS PGothic Regular"/>
                <a:cs typeface="A-OTF Gothic BBB Pro"/>
              </a:rPr>
              <a:t>プ</a:t>
            </a:r>
            <a:endParaRPr sz="700" dirty="0">
              <a:latin typeface="MS PGothic Regular"/>
              <a:cs typeface="A-OTF Gothic BBB Pro"/>
            </a:endParaRPr>
          </a:p>
          <a:p>
            <a:pPr marL="1905" marR="5080" indent="8255">
              <a:lnSpc>
                <a:spcPct val="106100"/>
              </a:lnSpc>
              <a:spcBef>
                <a:spcPts val="135"/>
              </a:spcBef>
            </a:pPr>
            <a:r>
              <a:rPr sz="550" spc="-65" dirty="0">
                <a:solidFill>
                  <a:srgbClr val="231F20"/>
                </a:solidFill>
                <a:latin typeface="MS PGothic Regular"/>
                <a:cs typeface="A-OTF Gothic BBB Pro"/>
              </a:rPr>
              <a:t>取っ</a:t>
            </a:r>
            <a:r>
              <a:rPr sz="550" spc="-45" dirty="0">
                <a:solidFill>
                  <a:srgbClr val="231F20"/>
                </a:solidFill>
                <a:latin typeface="MS PGothic Regular"/>
                <a:cs typeface="A-OTF Gothic BBB Pro"/>
              </a:rPr>
              <a:t>手</a:t>
            </a:r>
            <a:r>
              <a:rPr sz="550" spc="-25" dirty="0">
                <a:solidFill>
                  <a:srgbClr val="231F20"/>
                </a:solidFill>
                <a:latin typeface="MS PGothic Regular"/>
                <a:cs typeface="A-OTF Gothic BBB Pro"/>
              </a:rPr>
              <a:t>が</a:t>
            </a:r>
            <a:r>
              <a:rPr sz="550" spc="-120" dirty="0">
                <a:solidFill>
                  <a:srgbClr val="231F20"/>
                </a:solidFill>
                <a:latin typeface="MS PGothic Regular"/>
                <a:cs typeface="A-OTF Gothic BBB Pro"/>
              </a:rPr>
              <a:t>つ</a:t>
            </a:r>
            <a:r>
              <a:rPr sz="550" spc="-195" dirty="0">
                <a:solidFill>
                  <a:srgbClr val="231F20"/>
                </a:solidFill>
                <a:latin typeface="MS PGothic Regular"/>
                <a:cs typeface="A-OTF Gothic BBB Pro"/>
              </a:rPr>
              <a:t>く</a:t>
            </a:r>
            <a:r>
              <a:rPr sz="550" spc="-110" dirty="0">
                <a:solidFill>
                  <a:srgbClr val="231F20"/>
                </a:solidFill>
                <a:latin typeface="MS PGothic Regular"/>
                <a:cs typeface="A-OTF Gothic BBB Pro"/>
              </a:rPr>
              <a:t>シ</a:t>
            </a:r>
            <a:r>
              <a:rPr sz="550" spc="-90" dirty="0">
                <a:solidFill>
                  <a:srgbClr val="231F20"/>
                </a:solidFill>
                <a:latin typeface="MS PGothic Regular"/>
                <a:cs typeface="A-OTF Gothic BBB Pro"/>
              </a:rPr>
              <a:t>ン</a:t>
            </a:r>
            <a:r>
              <a:rPr sz="550" spc="-35" dirty="0">
                <a:solidFill>
                  <a:srgbClr val="231F20"/>
                </a:solidFill>
                <a:latin typeface="MS PGothic Regular"/>
                <a:cs typeface="A-OTF Gothic BBB Pro"/>
              </a:rPr>
              <a:t>プ</a:t>
            </a:r>
            <a:r>
              <a:rPr sz="550" spc="-65" dirty="0">
                <a:solidFill>
                  <a:srgbClr val="231F20"/>
                </a:solidFill>
                <a:latin typeface="MS PGothic Regular"/>
                <a:cs typeface="A-OTF Gothic BBB Pro"/>
              </a:rPr>
              <a:t>ル</a:t>
            </a:r>
            <a:r>
              <a:rPr sz="550" dirty="0">
                <a:solidFill>
                  <a:srgbClr val="231F20"/>
                </a:solidFill>
                <a:latin typeface="MS PGothic Regular"/>
                <a:cs typeface="A-OTF Gothic BBB Pro"/>
              </a:rPr>
              <a:t>な </a:t>
            </a:r>
            <a:r>
              <a:rPr sz="550" spc="-100" dirty="0">
                <a:solidFill>
                  <a:srgbClr val="231F20"/>
                </a:solidFill>
                <a:latin typeface="MS PGothic Regular"/>
                <a:cs typeface="A-OTF Gothic BBB Pro"/>
              </a:rPr>
              <a:t>フ</a:t>
            </a:r>
            <a:r>
              <a:rPr sz="550" spc="-140" dirty="0">
                <a:solidFill>
                  <a:srgbClr val="231F20"/>
                </a:solidFill>
                <a:latin typeface="MS PGothic Regular"/>
                <a:cs typeface="A-OTF Gothic BBB Pro"/>
              </a:rPr>
              <a:t>ラ</a:t>
            </a:r>
            <a:r>
              <a:rPr sz="550" spc="-265" dirty="0">
                <a:solidFill>
                  <a:srgbClr val="231F20"/>
                </a:solidFill>
                <a:latin typeface="MS PGothic Regular"/>
                <a:cs typeface="A-OTF Gothic BBB Pro"/>
              </a:rPr>
              <a:t>ッ</a:t>
            </a:r>
            <a:r>
              <a:rPr sz="550" spc="-85" dirty="0">
                <a:solidFill>
                  <a:srgbClr val="231F20"/>
                </a:solidFill>
                <a:latin typeface="MS PGothic Regular"/>
                <a:cs typeface="A-OTF Gothic BBB Pro"/>
              </a:rPr>
              <a:t>ト</a:t>
            </a:r>
            <a:r>
              <a:rPr sz="550" spc="-40" dirty="0">
                <a:solidFill>
                  <a:srgbClr val="231F20"/>
                </a:solidFill>
                <a:latin typeface="MS PGothic Regular"/>
                <a:cs typeface="A-OTF Gothic BBB Pro"/>
              </a:rPr>
              <a:t>デ</a:t>
            </a:r>
            <a:r>
              <a:rPr sz="550" spc="-80" dirty="0">
                <a:solidFill>
                  <a:srgbClr val="231F20"/>
                </a:solidFill>
                <a:latin typeface="MS PGothic Regular"/>
                <a:cs typeface="A-OTF Gothic BBB Pro"/>
              </a:rPr>
              <a:t>ザ</a:t>
            </a:r>
            <a:r>
              <a:rPr sz="550" spc="-150" dirty="0">
                <a:solidFill>
                  <a:srgbClr val="231F20"/>
                </a:solidFill>
                <a:latin typeface="MS PGothic Regular"/>
                <a:cs typeface="A-OTF Gothic BBB Pro"/>
              </a:rPr>
              <a:t>イ</a:t>
            </a:r>
            <a:r>
              <a:rPr sz="550" spc="-35" dirty="0">
                <a:solidFill>
                  <a:srgbClr val="231F20"/>
                </a:solidFill>
                <a:latin typeface="MS PGothic Regular"/>
                <a:cs typeface="A-OTF Gothic BBB Pro"/>
              </a:rPr>
              <a:t>ン</a:t>
            </a:r>
            <a:r>
              <a:rPr sz="550" dirty="0">
                <a:solidFill>
                  <a:srgbClr val="231F20"/>
                </a:solidFill>
                <a:latin typeface="MS PGothic Regular"/>
                <a:cs typeface="A-OTF Gothic BBB Pro"/>
              </a:rPr>
              <a:t>。</a:t>
            </a:r>
            <a:endParaRPr sz="550" dirty="0">
              <a:latin typeface="MS PGothic Regular"/>
              <a:cs typeface="A-OTF Gothic BBB Pro"/>
            </a:endParaRPr>
          </a:p>
        </p:txBody>
      </p:sp>
      <p:sp>
        <p:nvSpPr>
          <p:cNvPr id="362" name="object 46">
            <a:extLst>
              <a:ext uri="{FF2B5EF4-FFF2-40B4-BE49-F238E27FC236}">
                <a16:creationId xmlns:a16="http://schemas.microsoft.com/office/drawing/2014/main" id="{865E23F4-3BF4-6645-9DDC-6B6E739459F8}"/>
              </a:ext>
            </a:extLst>
          </p:cNvPr>
          <p:cNvSpPr txBox="1"/>
          <p:nvPr/>
        </p:nvSpPr>
        <p:spPr>
          <a:xfrm>
            <a:off x="7173474" y="1743876"/>
            <a:ext cx="1244346" cy="478593"/>
          </a:xfrm>
          <a:prstGeom prst="rect">
            <a:avLst/>
          </a:prstGeom>
        </p:spPr>
        <p:txBody>
          <a:bodyPr vert="horz" wrap="square" lIns="0" tIns="40640" rIns="0" bIns="0" rtlCol="0">
            <a:spAutoFit/>
          </a:bodyPr>
          <a:lstStyle/>
          <a:p>
            <a:pPr>
              <a:lnSpc>
                <a:spcPct val="100000"/>
              </a:lnSpc>
              <a:spcBef>
                <a:spcPts val="320"/>
              </a:spcBef>
            </a:pPr>
            <a:r>
              <a:rPr sz="700" spc="-130" dirty="0">
                <a:solidFill>
                  <a:srgbClr val="231F20"/>
                </a:solidFill>
                <a:latin typeface="MS PGothic Regular"/>
                <a:cs typeface="A-OTF Gothic BBB Pro"/>
              </a:rPr>
              <a:t>フ</a:t>
            </a:r>
            <a:r>
              <a:rPr sz="700" spc="-175" dirty="0">
                <a:solidFill>
                  <a:srgbClr val="231F20"/>
                </a:solidFill>
                <a:latin typeface="MS PGothic Regular"/>
                <a:cs typeface="A-OTF Gothic BBB Pro"/>
              </a:rPr>
              <a:t>ラ</a:t>
            </a:r>
            <a:r>
              <a:rPr sz="700" spc="-340" dirty="0">
                <a:solidFill>
                  <a:srgbClr val="231F20"/>
                </a:solidFill>
                <a:latin typeface="MS PGothic Regular"/>
                <a:cs typeface="A-OTF Gothic BBB Pro"/>
              </a:rPr>
              <a:t>ッ</a:t>
            </a:r>
            <a:r>
              <a:rPr sz="700" spc="-150" dirty="0">
                <a:solidFill>
                  <a:srgbClr val="231F20"/>
                </a:solidFill>
                <a:latin typeface="MS PGothic Regular"/>
                <a:cs typeface="A-OTF Gothic BBB Pro"/>
              </a:rPr>
              <a:t>ト</a:t>
            </a:r>
            <a:r>
              <a:rPr sz="700" spc="-190" dirty="0">
                <a:solidFill>
                  <a:srgbClr val="231F20"/>
                </a:solidFill>
                <a:latin typeface="MS PGothic Regular"/>
                <a:cs typeface="A-OTF Gothic BBB Pro"/>
              </a:rPr>
              <a:t>タ</a:t>
            </a:r>
            <a:r>
              <a:rPr sz="700" spc="-165" dirty="0">
                <a:solidFill>
                  <a:srgbClr val="231F20"/>
                </a:solidFill>
                <a:latin typeface="MS PGothic Regular"/>
                <a:cs typeface="A-OTF Gothic BBB Pro"/>
              </a:rPr>
              <a:t>ッ</a:t>
            </a:r>
            <a:r>
              <a:rPr sz="700" spc="-105" dirty="0">
                <a:solidFill>
                  <a:srgbClr val="231F20"/>
                </a:solidFill>
                <a:latin typeface="MS PGothic Regular"/>
                <a:cs typeface="A-OTF Gothic BBB Pro"/>
              </a:rPr>
              <a:t>チ</a:t>
            </a:r>
            <a:r>
              <a:rPr sz="700" spc="-150" dirty="0">
                <a:solidFill>
                  <a:srgbClr val="231F20"/>
                </a:solidFill>
                <a:latin typeface="MS PGothic Regular"/>
                <a:cs typeface="A-OTF Gothic BBB Pro"/>
              </a:rPr>
              <a:t>タ</a:t>
            </a:r>
            <a:r>
              <a:rPr sz="700" spc="-170" dirty="0">
                <a:solidFill>
                  <a:srgbClr val="231F20"/>
                </a:solidFill>
                <a:latin typeface="MS PGothic Regular"/>
                <a:cs typeface="A-OTF Gothic BBB Pro"/>
              </a:rPr>
              <a:t>イ</a:t>
            </a:r>
            <a:r>
              <a:rPr sz="700" dirty="0">
                <a:solidFill>
                  <a:srgbClr val="231F20"/>
                </a:solidFill>
                <a:latin typeface="MS PGothic Regular"/>
                <a:cs typeface="A-OTF Gothic BBB Pro"/>
              </a:rPr>
              <a:t>プ</a:t>
            </a:r>
            <a:endParaRPr sz="700" dirty="0">
              <a:latin typeface="MS PGothic Regular"/>
              <a:cs typeface="A-OTF Gothic BBB Pro"/>
            </a:endParaRPr>
          </a:p>
          <a:p>
            <a:pPr marL="10795">
              <a:lnSpc>
                <a:spcPct val="100000"/>
              </a:lnSpc>
              <a:spcBef>
                <a:spcPts val="175"/>
              </a:spcBef>
            </a:pPr>
            <a:r>
              <a:rPr sz="550" spc="-65" dirty="0" err="1">
                <a:solidFill>
                  <a:srgbClr val="231F20"/>
                </a:solidFill>
                <a:latin typeface="MS PGothic Regular"/>
                <a:cs typeface="A-OTF Gothic BBB Pro"/>
              </a:rPr>
              <a:t>取っ</a:t>
            </a:r>
            <a:r>
              <a:rPr sz="550" spc="-20" dirty="0" err="1">
                <a:solidFill>
                  <a:srgbClr val="231F20"/>
                </a:solidFill>
                <a:latin typeface="MS PGothic Regular"/>
                <a:cs typeface="A-OTF Gothic BBB Pro"/>
              </a:rPr>
              <a:t>手</a:t>
            </a:r>
            <a:r>
              <a:rPr sz="550" spc="-65" dirty="0" err="1">
                <a:solidFill>
                  <a:srgbClr val="231F20"/>
                </a:solidFill>
                <a:latin typeface="MS PGothic Regular"/>
                <a:cs typeface="A-OTF Gothic BBB Pro"/>
              </a:rPr>
              <a:t>の</a:t>
            </a:r>
            <a:r>
              <a:rPr sz="550" spc="-80" dirty="0" err="1">
                <a:solidFill>
                  <a:srgbClr val="231F20"/>
                </a:solidFill>
                <a:latin typeface="MS PGothic Regular"/>
                <a:cs typeface="A-OTF Gothic BBB Pro"/>
              </a:rPr>
              <a:t>な</a:t>
            </a:r>
            <a:r>
              <a:rPr sz="550" dirty="0" err="1">
                <a:solidFill>
                  <a:srgbClr val="231F20"/>
                </a:solidFill>
                <a:latin typeface="MS PGothic Regular"/>
                <a:cs typeface="A-OTF Gothic BBB Pro"/>
              </a:rPr>
              <a:t>い</a:t>
            </a:r>
            <a:r>
              <a:rPr sz="550" spc="-95" dirty="0" err="1">
                <a:solidFill>
                  <a:srgbClr val="231F20"/>
                </a:solidFill>
                <a:latin typeface="MS PGothic Regular"/>
                <a:cs typeface="A-OTF Gothic BBB Pro"/>
              </a:rPr>
              <a:t>プ</a:t>
            </a:r>
            <a:r>
              <a:rPr sz="550" spc="-160" dirty="0" err="1">
                <a:solidFill>
                  <a:srgbClr val="231F20"/>
                </a:solidFill>
                <a:latin typeface="MS PGothic Regular"/>
                <a:cs typeface="A-OTF Gothic BBB Pro"/>
              </a:rPr>
              <a:t>ッ</a:t>
            </a:r>
            <a:r>
              <a:rPr sz="550" spc="-100" dirty="0" err="1">
                <a:solidFill>
                  <a:srgbClr val="231F20"/>
                </a:solidFill>
                <a:latin typeface="MS PGothic Regular"/>
                <a:cs typeface="A-OTF Gothic BBB Pro"/>
              </a:rPr>
              <a:t>シ</a:t>
            </a:r>
            <a:r>
              <a:rPr sz="550" spc="-110" dirty="0" err="1">
                <a:solidFill>
                  <a:srgbClr val="231F20"/>
                </a:solidFill>
                <a:latin typeface="MS PGothic Regular"/>
                <a:cs typeface="A-OTF Gothic BBB Pro"/>
              </a:rPr>
              <a:t>ュ</a:t>
            </a:r>
            <a:r>
              <a:rPr sz="550" spc="-85" dirty="0" err="1">
                <a:solidFill>
                  <a:srgbClr val="231F20"/>
                </a:solidFill>
                <a:latin typeface="MS PGothic Regular"/>
                <a:cs typeface="A-OTF Gothic BBB Pro"/>
              </a:rPr>
              <a:t>オ</a:t>
            </a:r>
            <a:r>
              <a:rPr sz="550" spc="-95" dirty="0" err="1">
                <a:solidFill>
                  <a:srgbClr val="231F20"/>
                </a:solidFill>
                <a:latin typeface="MS PGothic Regular"/>
                <a:cs typeface="A-OTF Gothic BBB Pro"/>
              </a:rPr>
              <a:t>ー</a:t>
            </a:r>
            <a:r>
              <a:rPr sz="550" spc="-80" dirty="0" err="1">
                <a:solidFill>
                  <a:srgbClr val="231F20"/>
                </a:solidFill>
                <a:latin typeface="MS PGothic Regular"/>
                <a:cs typeface="A-OTF Gothic BBB Pro"/>
              </a:rPr>
              <a:t>プ</a:t>
            </a:r>
            <a:r>
              <a:rPr sz="550" spc="-35" dirty="0" err="1">
                <a:solidFill>
                  <a:srgbClr val="231F20"/>
                </a:solidFill>
                <a:latin typeface="MS PGothic Regular"/>
                <a:cs typeface="A-OTF Gothic BBB Pro"/>
              </a:rPr>
              <a:t>ン</a:t>
            </a:r>
            <a:r>
              <a:rPr sz="550" dirty="0" err="1">
                <a:solidFill>
                  <a:srgbClr val="231F20"/>
                </a:solidFill>
                <a:latin typeface="MS PGothic Regular"/>
                <a:cs typeface="A-OTF Gothic BBB Pro"/>
              </a:rPr>
              <a:t>式</a:t>
            </a:r>
            <a:r>
              <a:rPr sz="550" dirty="0">
                <a:solidFill>
                  <a:srgbClr val="231F20"/>
                </a:solidFill>
                <a:latin typeface="MS PGothic Regular"/>
                <a:cs typeface="A-OTF Gothic BBB Pro"/>
              </a:rPr>
              <a:t>。</a:t>
            </a:r>
            <a:endParaRPr sz="550" dirty="0">
              <a:latin typeface="MS PGothic Regular"/>
              <a:cs typeface="A-OTF Gothic BBB Pro"/>
            </a:endParaRPr>
          </a:p>
          <a:p>
            <a:pPr marL="63500" marR="5080" indent="-63500">
              <a:spcBef>
                <a:spcPts val="185"/>
              </a:spcBef>
            </a:pPr>
            <a:r>
              <a:rPr sz="500" spc="-50" dirty="0">
                <a:solidFill>
                  <a:srgbClr val="231F20"/>
                </a:solidFill>
                <a:latin typeface="MS PGothic Regular"/>
                <a:cs typeface="A-OTF Gothic BBB Pro"/>
              </a:rPr>
              <a:t>※</a:t>
            </a:r>
            <a:r>
              <a:rPr sz="500" spc="-50" dirty="0" err="1">
                <a:solidFill>
                  <a:srgbClr val="231F20"/>
                </a:solidFill>
                <a:latin typeface="+mn-ea"/>
                <a:ea typeface="+mn-ea"/>
                <a:cs typeface="A-OTF Gothic BBB Pro"/>
              </a:rPr>
              <a:t>タッチラッチ機構のため</a:t>
            </a:r>
            <a:r>
              <a:rPr sz="500" spc="-50" dirty="0">
                <a:solidFill>
                  <a:srgbClr val="231F20"/>
                </a:solidFill>
                <a:latin typeface="+mn-ea"/>
                <a:ea typeface="+mn-ea"/>
                <a:cs typeface="A-OTF Gothic BBB Pro"/>
              </a:rPr>
              <a:t>、</a:t>
            </a:r>
            <a:endParaRPr lang="en-US" altLang="ja-JP" sz="500" spc="-50" dirty="0">
              <a:solidFill>
                <a:srgbClr val="231F20"/>
              </a:solidFill>
              <a:latin typeface="+mn-ea"/>
              <a:ea typeface="+mn-ea"/>
              <a:cs typeface="A-OTF Gothic BBB Pro"/>
            </a:endParaRPr>
          </a:p>
          <a:p>
            <a:pPr marL="63500" marR="5080" indent="-63500">
              <a:lnSpc>
                <a:spcPct val="116700"/>
              </a:lnSpc>
              <a:spcBef>
                <a:spcPts val="185"/>
              </a:spcBef>
            </a:pPr>
            <a:r>
              <a:rPr lang="ja-JP" altLang="en-US" sz="500" spc="-50">
                <a:solidFill>
                  <a:srgbClr val="231F20"/>
                </a:solidFill>
                <a:latin typeface="+mn-ea"/>
                <a:ea typeface="+mn-ea"/>
                <a:cs typeface="A-OTF Gothic BBB Pro"/>
              </a:rPr>
              <a:t>　　</a:t>
            </a:r>
            <a:r>
              <a:rPr sz="500" spc="-50" dirty="0" err="1">
                <a:solidFill>
                  <a:srgbClr val="231F20"/>
                </a:solidFill>
                <a:latin typeface="+mn-ea"/>
                <a:ea typeface="+mn-ea"/>
                <a:cs typeface="A-OTF Gothic BBB Pro"/>
              </a:rPr>
              <a:t>取っ手は不要です</a:t>
            </a:r>
            <a:r>
              <a:rPr sz="500" spc="-50" dirty="0">
                <a:solidFill>
                  <a:srgbClr val="231F20"/>
                </a:solidFill>
                <a:latin typeface="MS PGothic Regular"/>
                <a:cs typeface="A-OTF Gothic BBB Pro"/>
              </a:rPr>
              <a:t>。</a:t>
            </a:r>
            <a:endParaRPr sz="500" spc="-50" dirty="0">
              <a:latin typeface="MS PGothic Regular"/>
              <a:cs typeface="A-OTF Gothic BBB Pro"/>
            </a:endParaRPr>
          </a:p>
        </p:txBody>
      </p:sp>
      <p:sp>
        <p:nvSpPr>
          <p:cNvPr id="363" name="object 47">
            <a:extLst>
              <a:ext uri="{FF2B5EF4-FFF2-40B4-BE49-F238E27FC236}">
                <a16:creationId xmlns:a16="http://schemas.microsoft.com/office/drawing/2014/main" id="{5A13B20C-86BE-B14D-8933-AD25218D18FF}"/>
              </a:ext>
            </a:extLst>
          </p:cNvPr>
          <p:cNvSpPr txBox="1"/>
          <p:nvPr/>
        </p:nvSpPr>
        <p:spPr>
          <a:xfrm>
            <a:off x="8463182" y="1775357"/>
            <a:ext cx="1214218" cy="469472"/>
          </a:xfrm>
          <a:prstGeom prst="rect">
            <a:avLst/>
          </a:prstGeom>
        </p:spPr>
        <p:txBody>
          <a:bodyPr vert="horz" wrap="square" lIns="0" tIns="40640" rIns="0" bIns="0" rtlCol="0">
            <a:spAutoFit/>
          </a:bodyPr>
          <a:lstStyle/>
          <a:p>
            <a:pPr marL="6985">
              <a:lnSpc>
                <a:spcPct val="100000"/>
              </a:lnSpc>
              <a:spcBef>
                <a:spcPts val="320"/>
              </a:spcBef>
            </a:pPr>
            <a:r>
              <a:rPr sz="700" spc="-80" dirty="0">
                <a:solidFill>
                  <a:srgbClr val="231F20"/>
                </a:solidFill>
                <a:latin typeface="MS PGothic Regular"/>
                <a:cs typeface="A-OTF Gothic BBB Pro"/>
              </a:rPr>
              <a:t>框</a:t>
            </a:r>
            <a:r>
              <a:rPr sz="700" spc="-150" dirty="0">
                <a:solidFill>
                  <a:srgbClr val="231F20"/>
                </a:solidFill>
                <a:latin typeface="MS PGothic Regular"/>
                <a:cs typeface="A-OTF Gothic BBB Pro"/>
              </a:rPr>
              <a:t>タ</a:t>
            </a:r>
            <a:r>
              <a:rPr sz="700" spc="-170" dirty="0">
                <a:solidFill>
                  <a:srgbClr val="231F20"/>
                </a:solidFill>
                <a:latin typeface="MS PGothic Regular"/>
                <a:cs typeface="A-OTF Gothic BBB Pro"/>
              </a:rPr>
              <a:t>イプ</a:t>
            </a:r>
            <a:endParaRPr sz="700" dirty="0">
              <a:latin typeface="MS PGothic Regular"/>
              <a:cs typeface="A-OTF Gothic BBB Pro"/>
            </a:endParaRPr>
          </a:p>
          <a:p>
            <a:pPr marL="6985" marR="5080" indent="-6985">
              <a:lnSpc>
                <a:spcPct val="106100"/>
              </a:lnSpc>
              <a:spcBef>
                <a:spcPts val="235"/>
              </a:spcBef>
            </a:pPr>
            <a:r>
              <a:rPr sz="550" spc="-135" dirty="0" err="1">
                <a:solidFill>
                  <a:srgbClr val="231F20"/>
                </a:solidFill>
                <a:latin typeface="MS PGothic Regular"/>
                <a:cs typeface="A-OTF Gothic BBB Pro"/>
              </a:rPr>
              <a:t>よ</a:t>
            </a:r>
            <a:r>
              <a:rPr sz="550" spc="-85" dirty="0" err="1">
                <a:solidFill>
                  <a:srgbClr val="231F20"/>
                </a:solidFill>
                <a:latin typeface="MS PGothic Regular"/>
                <a:cs typeface="A-OTF Gothic BBB Pro"/>
              </a:rPr>
              <a:t>り</a:t>
            </a:r>
            <a:r>
              <a:rPr sz="550" dirty="0" err="1">
                <a:solidFill>
                  <a:srgbClr val="231F20"/>
                </a:solidFill>
                <a:latin typeface="MS PGothic Regular"/>
                <a:cs typeface="A-OTF Gothic BBB Pro"/>
              </a:rPr>
              <a:t>重</a:t>
            </a:r>
            <a:r>
              <a:rPr sz="550" spc="-50" dirty="0" err="1">
                <a:solidFill>
                  <a:srgbClr val="231F20"/>
                </a:solidFill>
                <a:latin typeface="MS PGothic Regular"/>
                <a:cs typeface="A-OTF Gothic BBB Pro"/>
              </a:rPr>
              <a:t>厚な</a:t>
            </a:r>
            <a:r>
              <a:rPr sz="550" dirty="0" err="1">
                <a:solidFill>
                  <a:srgbClr val="231F20"/>
                </a:solidFill>
                <a:latin typeface="MS PGothic Regular"/>
                <a:cs typeface="A-OTF Gothic BBB Pro"/>
              </a:rPr>
              <a:t>雰囲</a:t>
            </a:r>
            <a:r>
              <a:rPr sz="550" spc="-80" dirty="0" err="1">
                <a:solidFill>
                  <a:srgbClr val="231F20"/>
                </a:solidFill>
                <a:latin typeface="MS PGothic Regular"/>
                <a:cs typeface="A-OTF Gothic BBB Pro"/>
              </a:rPr>
              <a:t>気</a:t>
            </a:r>
            <a:r>
              <a:rPr sz="550" spc="-85" dirty="0" err="1">
                <a:solidFill>
                  <a:srgbClr val="231F20"/>
                </a:solidFill>
                <a:latin typeface="MS PGothic Regular"/>
                <a:cs typeface="A-OTF Gothic BBB Pro"/>
              </a:rPr>
              <a:t>を</a:t>
            </a:r>
            <a:r>
              <a:rPr sz="550" spc="-120" dirty="0" err="1">
                <a:solidFill>
                  <a:srgbClr val="231F20"/>
                </a:solidFill>
                <a:latin typeface="MS PGothic Regular"/>
                <a:cs typeface="A-OTF Gothic BBB Pro"/>
              </a:rPr>
              <a:t>つ</a:t>
            </a:r>
            <a:r>
              <a:rPr sz="550" spc="-175" dirty="0" err="1">
                <a:solidFill>
                  <a:srgbClr val="231F20"/>
                </a:solidFill>
                <a:latin typeface="MS PGothic Regular"/>
                <a:cs typeface="A-OTF Gothic BBB Pro"/>
              </a:rPr>
              <a:t>く</a:t>
            </a:r>
            <a:r>
              <a:rPr sz="550" dirty="0" err="1">
                <a:solidFill>
                  <a:srgbClr val="231F20"/>
                </a:solidFill>
                <a:latin typeface="MS PGothic Regular"/>
                <a:cs typeface="A-OTF Gothic BBB Pro"/>
              </a:rPr>
              <a:t>る</a:t>
            </a:r>
            <a:r>
              <a:rPr sz="550" dirty="0">
                <a:solidFill>
                  <a:srgbClr val="231F20"/>
                </a:solidFill>
                <a:latin typeface="MS PGothic Regular"/>
                <a:cs typeface="A-OTF Gothic BBB Pro"/>
              </a:rPr>
              <a:t> </a:t>
            </a:r>
            <a:endParaRPr lang="en-US" altLang="ja-JP" sz="550" dirty="0">
              <a:solidFill>
                <a:srgbClr val="231F20"/>
              </a:solidFill>
              <a:latin typeface="MS PGothic Regular"/>
              <a:cs typeface="A-OTF Gothic BBB Pro"/>
            </a:endParaRPr>
          </a:p>
          <a:p>
            <a:pPr marL="6985" marR="5080" indent="-6985">
              <a:lnSpc>
                <a:spcPct val="106100"/>
              </a:lnSpc>
              <a:spcBef>
                <a:spcPts val="235"/>
              </a:spcBef>
            </a:pPr>
            <a:r>
              <a:rPr sz="550" dirty="0" err="1">
                <a:solidFill>
                  <a:srgbClr val="231F20"/>
                </a:solidFill>
                <a:latin typeface="MS PGothic Regular"/>
                <a:cs typeface="A-OTF Gothic BBB Pro"/>
              </a:rPr>
              <a:t>框</a:t>
            </a:r>
            <a:r>
              <a:rPr sz="550" spc="-25" dirty="0" err="1">
                <a:solidFill>
                  <a:srgbClr val="231F20"/>
                </a:solidFill>
                <a:latin typeface="MS PGothic Regular"/>
                <a:cs typeface="A-OTF Gothic BBB Pro"/>
              </a:rPr>
              <a:t>組</a:t>
            </a:r>
            <a:r>
              <a:rPr sz="550" spc="-40" dirty="0" err="1">
                <a:solidFill>
                  <a:srgbClr val="231F20"/>
                </a:solidFill>
                <a:latin typeface="MS PGothic Regular"/>
                <a:cs typeface="A-OTF Gothic BBB Pro"/>
              </a:rPr>
              <a:t>デ</a:t>
            </a:r>
            <a:r>
              <a:rPr sz="550" spc="-80" dirty="0" err="1">
                <a:solidFill>
                  <a:srgbClr val="231F20"/>
                </a:solidFill>
                <a:latin typeface="MS PGothic Regular"/>
                <a:cs typeface="A-OTF Gothic BBB Pro"/>
              </a:rPr>
              <a:t>ザ</a:t>
            </a:r>
            <a:r>
              <a:rPr sz="550" spc="-150" dirty="0" err="1">
                <a:solidFill>
                  <a:srgbClr val="231F20"/>
                </a:solidFill>
                <a:latin typeface="MS PGothic Regular"/>
                <a:cs typeface="A-OTF Gothic BBB Pro"/>
              </a:rPr>
              <a:t>イ</a:t>
            </a:r>
            <a:r>
              <a:rPr sz="550" spc="-35" dirty="0" err="1">
                <a:solidFill>
                  <a:srgbClr val="231F20"/>
                </a:solidFill>
                <a:latin typeface="MS PGothic Regular"/>
                <a:cs typeface="A-OTF Gothic BBB Pro"/>
              </a:rPr>
              <a:t>ン</a:t>
            </a:r>
            <a:r>
              <a:rPr sz="550" dirty="0">
                <a:solidFill>
                  <a:srgbClr val="231F20"/>
                </a:solidFill>
                <a:latin typeface="MS PGothic Regular"/>
                <a:cs typeface="A-OTF Gothic BBB Pro"/>
              </a:rPr>
              <a:t>。</a:t>
            </a:r>
            <a:endParaRPr sz="550" dirty="0">
              <a:latin typeface="MS PGothic Regular"/>
              <a:cs typeface="A-OTF Gothic BBB Pro"/>
            </a:endParaRPr>
          </a:p>
          <a:p>
            <a:pPr marL="63500" marR="40640" indent="-63500">
              <a:lnSpc>
                <a:spcPct val="116700"/>
              </a:lnSpc>
              <a:spcBef>
                <a:spcPts val="140"/>
              </a:spcBef>
            </a:pPr>
            <a:r>
              <a:rPr sz="500" dirty="0">
                <a:solidFill>
                  <a:srgbClr val="231F20"/>
                </a:solidFill>
                <a:latin typeface="+mn-ea"/>
                <a:ea typeface="+mn-ea"/>
                <a:cs typeface="A-OTF Gothic BBB Pro"/>
              </a:rPr>
              <a:t>※</a:t>
            </a:r>
            <a:r>
              <a:rPr sz="500" dirty="0" err="1">
                <a:solidFill>
                  <a:srgbClr val="231F20"/>
                </a:solidFill>
                <a:latin typeface="+mn-ea"/>
                <a:ea typeface="+mn-ea"/>
                <a:cs typeface="A-OTF Gothic BBB Pro"/>
              </a:rPr>
              <a:t>扉柄PY</a:t>
            </a:r>
            <a:r>
              <a:rPr sz="500" spc="-250" dirty="0" err="1">
                <a:solidFill>
                  <a:srgbClr val="231F20"/>
                </a:solidFill>
                <a:latin typeface="+mn-ea"/>
                <a:ea typeface="+mn-ea"/>
                <a:cs typeface="A-OTF Gothic BBB Pro"/>
              </a:rPr>
              <a:t>、</a:t>
            </a:r>
            <a:r>
              <a:rPr sz="500" dirty="0" err="1">
                <a:solidFill>
                  <a:srgbClr val="231F20"/>
                </a:solidFill>
                <a:latin typeface="+mn-ea"/>
                <a:ea typeface="+mn-ea"/>
                <a:cs typeface="A-OTF Gothic BBB Pro"/>
              </a:rPr>
              <a:t>DV</a:t>
            </a:r>
            <a:r>
              <a:rPr sz="500" spc="-250" dirty="0" err="1">
                <a:solidFill>
                  <a:srgbClr val="231F20"/>
                </a:solidFill>
                <a:latin typeface="+mn-ea"/>
                <a:ea typeface="+mn-ea"/>
                <a:cs typeface="A-OTF Gothic BBB Pro"/>
              </a:rPr>
              <a:t>、</a:t>
            </a:r>
            <a:r>
              <a:rPr sz="500" dirty="0" err="1">
                <a:solidFill>
                  <a:srgbClr val="231F20"/>
                </a:solidFill>
                <a:latin typeface="+mn-ea"/>
                <a:ea typeface="+mn-ea"/>
                <a:cs typeface="A-OTF Gothic BBB Pro"/>
              </a:rPr>
              <a:t>NV</a:t>
            </a:r>
            <a:r>
              <a:rPr sz="500" spc="-250" dirty="0" err="1">
                <a:solidFill>
                  <a:srgbClr val="231F20"/>
                </a:solidFill>
                <a:latin typeface="+mn-ea"/>
                <a:ea typeface="+mn-ea"/>
                <a:cs typeface="A-OTF Gothic BBB Pro"/>
              </a:rPr>
              <a:t>、</a:t>
            </a:r>
            <a:r>
              <a:rPr sz="500" dirty="0" err="1">
                <a:solidFill>
                  <a:srgbClr val="231F20"/>
                </a:solidFill>
                <a:latin typeface="+mn-ea"/>
                <a:ea typeface="+mn-ea"/>
                <a:cs typeface="A-OTF Gothic BBB Pro"/>
              </a:rPr>
              <a:t>AV</a:t>
            </a:r>
            <a:r>
              <a:rPr lang="ja-JP" altLang="en-US" sz="500">
                <a:solidFill>
                  <a:srgbClr val="231F20"/>
                </a:solidFill>
                <a:latin typeface="+mn-ea"/>
                <a:ea typeface="+mn-ea"/>
                <a:cs typeface="A-OTF Gothic BBB Pro"/>
              </a:rPr>
              <a:t>、</a:t>
            </a:r>
            <a:r>
              <a:rPr sz="500" dirty="0" err="1">
                <a:solidFill>
                  <a:srgbClr val="231F20"/>
                </a:solidFill>
                <a:latin typeface="+mn-ea"/>
                <a:ea typeface="+mn-ea"/>
                <a:cs typeface="A-OTF Gothic BBB Pro"/>
              </a:rPr>
              <a:t>KV</a:t>
            </a:r>
            <a:r>
              <a:rPr sz="500" spc="-250" dirty="0" err="1">
                <a:solidFill>
                  <a:srgbClr val="231F20"/>
                </a:solidFill>
                <a:latin typeface="+mn-ea"/>
                <a:ea typeface="+mn-ea"/>
                <a:cs typeface="A-OTF Gothic BBB Pro"/>
              </a:rPr>
              <a:t>、</a:t>
            </a:r>
            <a:r>
              <a:rPr sz="500" spc="-15" dirty="0" err="1">
                <a:solidFill>
                  <a:srgbClr val="231F20"/>
                </a:solidFill>
                <a:latin typeface="+mn-ea"/>
                <a:ea typeface="+mn-ea"/>
                <a:cs typeface="A-OTF Gothic BBB Pro"/>
              </a:rPr>
              <a:t>JV</a:t>
            </a:r>
            <a:r>
              <a:rPr sz="500" spc="-25" dirty="0" err="1">
                <a:solidFill>
                  <a:srgbClr val="231F20"/>
                </a:solidFill>
                <a:latin typeface="+mn-ea"/>
                <a:ea typeface="+mn-ea"/>
                <a:cs typeface="A-OTF Gothic BBB Pro"/>
              </a:rPr>
              <a:t>に</a:t>
            </a:r>
            <a:r>
              <a:rPr sz="500" dirty="0" err="1">
                <a:solidFill>
                  <a:srgbClr val="231F20"/>
                </a:solidFill>
                <a:latin typeface="+mn-ea"/>
                <a:ea typeface="+mn-ea"/>
                <a:cs typeface="A-OTF Gothic BBB Pro"/>
              </a:rPr>
              <a:t>対応</a:t>
            </a:r>
            <a:r>
              <a:rPr sz="500" dirty="0">
                <a:solidFill>
                  <a:srgbClr val="231F20"/>
                </a:solidFill>
                <a:latin typeface="+mn-ea"/>
                <a:ea typeface="+mn-ea"/>
                <a:cs typeface="A-OTF Gothic BBB Pro"/>
              </a:rPr>
              <a:t>。</a:t>
            </a:r>
            <a:endParaRPr sz="500" dirty="0">
              <a:latin typeface="+mn-ea"/>
              <a:ea typeface="+mn-ea"/>
              <a:cs typeface="A-OTF Gothic BBB Pro"/>
            </a:endParaRPr>
          </a:p>
        </p:txBody>
      </p:sp>
      <p:sp>
        <p:nvSpPr>
          <p:cNvPr id="372" name="object 7">
            <a:extLst>
              <a:ext uri="{FF2B5EF4-FFF2-40B4-BE49-F238E27FC236}">
                <a16:creationId xmlns:a16="http://schemas.microsoft.com/office/drawing/2014/main" id="{D6216432-7E44-254E-85F1-985FC24A37F7}"/>
              </a:ext>
            </a:extLst>
          </p:cNvPr>
          <p:cNvSpPr/>
          <p:nvPr/>
        </p:nvSpPr>
        <p:spPr>
          <a:xfrm>
            <a:off x="5651504" y="725038"/>
            <a:ext cx="4102095" cy="1621242"/>
          </a:xfrm>
          <a:custGeom>
            <a:avLst/>
            <a:gdLst/>
            <a:ahLst/>
            <a:cxnLst/>
            <a:rect l="l" t="t" r="r" b="b"/>
            <a:pathLst>
              <a:path w="885825" h="1151889">
                <a:moveTo>
                  <a:pt x="0" y="0"/>
                </a:moveTo>
                <a:lnTo>
                  <a:pt x="885659" y="0"/>
                </a:lnTo>
                <a:lnTo>
                  <a:pt x="885659" y="1151737"/>
                </a:lnTo>
                <a:lnTo>
                  <a:pt x="0" y="1151737"/>
                </a:lnTo>
                <a:lnTo>
                  <a:pt x="0" y="0"/>
                </a:lnTo>
                <a:close/>
              </a:path>
            </a:pathLst>
          </a:custGeom>
          <a:ln w="12700">
            <a:solidFill>
              <a:srgbClr val="505051"/>
            </a:solidFill>
          </a:ln>
        </p:spPr>
        <p:txBody>
          <a:bodyPr wrap="square" lIns="0" tIns="0" rIns="0" bIns="0" rtlCol="0"/>
          <a:lstStyle/>
          <a:p>
            <a:endParaRPr/>
          </a:p>
        </p:txBody>
      </p:sp>
      <p:grpSp>
        <p:nvGrpSpPr>
          <p:cNvPr id="236" name="グループ化 235">
            <a:extLst>
              <a:ext uri="{FF2B5EF4-FFF2-40B4-BE49-F238E27FC236}">
                <a16:creationId xmlns:a16="http://schemas.microsoft.com/office/drawing/2014/main" id="{A442D3E0-4BB1-CF4E-A0D4-92BAC6ACF9B6}"/>
              </a:ext>
            </a:extLst>
          </p:cNvPr>
          <p:cNvGrpSpPr/>
          <p:nvPr/>
        </p:nvGrpSpPr>
        <p:grpSpPr>
          <a:xfrm>
            <a:off x="5926904" y="1018346"/>
            <a:ext cx="662343" cy="720724"/>
            <a:chOff x="5809265" y="1018346"/>
            <a:chExt cx="662343" cy="720724"/>
          </a:xfrm>
        </p:grpSpPr>
        <p:pic>
          <p:nvPicPr>
            <p:cNvPr id="374" name="object 204">
              <a:extLst>
                <a:ext uri="{FF2B5EF4-FFF2-40B4-BE49-F238E27FC236}">
                  <a16:creationId xmlns:a16="http://schemas.microsoft.com/office/drawing/2014/main" id="{411312F8-CF6E-C747-BFE3-199CDC6A74B9}"/>
                </a:ext>
              </a:extLst>
            </p:cNvPr>
            <p:cNvPicPr/>
            <p:nvPr/>
          </p:nvPicPr>
          <p:blipFill>
            <a:blip r:embed="rId45" cstate="print"/>
            <a:stretch>
              <a:fillRect/>
            </a:stretch>
          </p:blipFill>
          <p:spPr>
            <a:xfrm>
              <a:off x="5809265" y="1018346"/>
              <a:ext cx="662343" cy="360559"/>
            </a:xfrm>
            <a:prstGeom prst="rect">
              <a:avLst/>
            </a:prstGeom>
          </p:spPr>
        </p:pic>
        <p:pic>
          <p:nvPicPr>
            <p:cNvPr id="375" name="object 205">
              <a:extLst>
                <a:ext uri="{FF2B5EF4-FFF2-40B4-BE49-F238E27FC236}">
                  <a16:creationId xmlns:a16="http://schemas.microsoft.com/office/drawing/2014/main" id="{E6E8AAF4-6B2D-C541-8CF2-58C40B658F41}"/>
                </a:ext>
              </a:extLst>
            </p:cNvPr>
            <p:cNvPicPr/>
            <p:nvPr/>
          </p:nvPicPr>
          <p:blipFill>
            <a:blip r:embed="rId46" cstate="print"/>
            <a:stretch>
              <a:fillRect/>
            </a:stretch>
          </p:blipFill>
          <p:spPr>
            <a:xfrm>
              <a:off x="5811868" y="1378506"/>
              <a:ext cx="658533" cy="360564"/>
            </a:xfrm>
            <a:prstGeom prst="rect">
              <a:avLst/>
            </a:prstGeom>
          </p:spPr>
        </p:pic>
      </p:grpSp>
      <p:grpSp>
        <p:nvGrpSpPr>
          <p:cNvPr id="238" name="グループ化 237">
            <a:extLst>
              <a:ext uri="{FF2B5EF4-FFF2-40B4-BE49-F238E27FC236}">
                <a16:creationId xmlns:a16="http://schemas.microsoft.com/office/drawing/2014/main" id="{216BAF73-79B5-2940-B766-111E8AC0E486}"/>
              </a:ext>
            </a:extLst>
          </p:cNvPr>
          <p:cNvGrpSpPr/>
          <p:nvPr/>
        </p:nvGrpSpPr>
        <p:grpSpPr>
          <a:xfrm>
            <a:off x="7170772" y="1018346"/>
            <a:ext cx="662330" cy="720928"/>
            <a:chOff x="7239552" y="1018346"/>
            <a:chExt cx="662330" cy="720928"/>
          </a:xfrm>
        </p:grpSpPr>
        <p:pic>
          <p:nvPicPr>
            <p:cNvPr id="376" name="object 206">
              <a:extLst>
                <a:ext uri="{FF2B5EF4-FFF2-40B4-BE49-F238E27FC236}">
                  <a16:creationId xmlns:a16="http://schemas.microsoft.com/office/drawing/2014/main" id="{2006E3B0-8EA0-5A45-9D48-161CF8D142F3}"/>
                </a:ext>
              </a:extLst>
            </p:cNvPr>
            <p:cNvPicPr/>
            <p:nvPr/>
          </p:nvPicPr>
          <p:blipFill>
            <a:blip r:embed="rId47" cstate="print"/>
            <a:stretch>
              <a:fillRect/>
            </a:stretch>
          </p:blipFill>
          <p:spPr>
            <a:xfrm>
              <a:off x="7239552" y="1018346"/>
              <a:ext cx="662330" cy="360559"/>
            </a:xfrm>
            <a:prstGeom prst="rect">
              <a:avLst/>
            </a:prstGeom>
          </p:spPr>
        </p:pic>
        <p:pic>
          <p:nvPicPr>
            <p:cNvPr id="377" name="object 207">
              <a:extLst>
                <a:ext uri="{FF2B5EF4-FFF2-40B4-BE49-F238E27FC236}">
                  <a16:creationId xmlns:a16="http://schemas.microsoft.com/office/drawing/2014/main" id="{4126719B-4503-8C4E-98A7-A1149D5BF23D}"/>
                </a:ext>
              </a:extLst>
            </p:cNvPr>
            <p:cNvPicPr/>
            <p:nvPr/>
          </p:nvPicPr>
          <p:blipFill>
            <a:blip r:embed="rId48" cstate="print"/>
            <a:stretch>
              <a:fillRect/>
            </a:stretch>
          </p:blipFill>
          <p:spPr>
            <a:xfrm>
              <a:off x="7242219" y="1378506"/>
              <a:ext cx="658469" cy="360768"/>
            </a:xfrm>
            <a:prstGeom prst="rect">
              <a:avLst/>
            </a:prstGeom>
          </p:spPr>
        </p:pic>
      </p:grpSp>
      <p:grpSp>
        <p:nvGrpSpPr>
          <p:cNvPr id="380" name="グループ化 379">
            <a:extLst>
              <a:ext uri="{FF2B5EF4-FFF2-40B4-BE49-F238E27FC236}">
                <a16:creationId xmlns:a16="http://schemas.microsoft.com/office/drawing/2014/main" id="{B3EEE4FD-0B38-7A41-AEBE-5D28CC24389C}"/>
              </a:ext>
            </a:extLst>
          </p:cNvPr>
          <p:cNvGrpSpPr/>
          <p:nvPr/>
        </p:nvGrpSpPr>
        <p:grpSpPr>
          <a:xfrm>
            <a:off x="8463182" y="1018753"/>
            <a:ext cx="662330" cy="720915"/>
            <a:chOff x="8810008" y="1018753"/>
            <a:chExt cx="662330" cy="720915"/>
          </a:xfrm>
        </p:grpSpPr>
        <p:pic>
          <p:nvPicPr>
            <p:cNvPr id="378" name="object 208">
              <a:extLst>
                <a:ext uri="{FF2B5EF4-FFF2-40B4-BE49-F238E27FC236}">
                  <a16:creationId xmlns:a16="http://schemas.microsoft.com/office/drawing/2014/main" id="{55BA6174-D610-704E-A9CA-B17E5FC6B279}"/>
                </a:ext>
              </a:extLst>
            </p:cNvPr>
            <p:cNvPicPr/>
            <p:nvPr/>
          </p:nvPicPr>
          <p:blipFill>
            <a:blip r:embed="rId49" cstate="print"/>
            <a:stretch>
              <a:fillRect/>
            </a:stretch>
          </p:blipFill>
          <p:spPr>
            <a:xfrm>
              <a:off x="8810008" y="1018753"/>
              <a:ext cx="662330" cy="360552"/>
            </a:xfrm>
            <a:prstGeom prst="rect">
              <a:avLst/>
            </a:prstGeom>
          </p:spPr>
        </p:pic>
        <p:pic>
          <p:nvPicPr>
            <p:cNvPr id="379" name="object 209">
              <a:extLst>
                <a:ext uri="{FF2B5EF4-FFF2-40B4-BE49-F238E27FC236}">
                  <a16:creationId xmlns:a16="http://schemas.microsoft.com/office/drawing/2014/main" id="{9FF2F1AC-B2A1-7F47-A537-7A49C4C452AC}"/>
                </a:ext>
              </a:extLst>
            </p:cNvPr>
            <p:cNvPicPr/>
            <p:nvPr/>
          </p:nvPicPr>
          <p:blipFill>
            <a:blip r:embed="rId50" cstate="print"/>
            <a:stretch>
              <a:fillRect/>
            </a:stretch>
          </p:blipFill>
          <p:spPr>
            <a:xfrm>
              <a:off x="8813209" y="1378912"/>
              <a:ext cx="657644" cy="360756"/>
            </a:xfrm>
            <a:prstGeom prst="rect">
              <a:avLst/>
            </a:prstGeom>
          </p:spPr>
        </p:pic>
      </p:grpSp>
      <p:pic>
        <p:nvPicPr>
          <p:cNvPr id="333" name="object 16">
            <a:extLst>
              <a:ext uri="{FF2B5EF4-FFF2-40B4-BE49-F238E27FC236}">
                <a16:creationId xmlns:a16="http://schemas.microsoft.com/office/drawing/2014/main" id="{25FB7648-D18C-4D4C-9FBB-31647CF8BC98}"/>
              </a:ext>
            </a:extLst>
          </p:cNvPr>
          <p:cNvPicPr/>
          <p:nvPr/>
        </p:nvPicPr>
        <p:blipFill>
          <a:blip r:embed="rId51" cstate="print"/>
          <a:stretch>
            <a:fillRect/>
          </a:stretch>
        </p:blipFill>
        <p:spPr>
          <a:xfrm>
            <a:off x="7535868" y="2657710"/>
            <a:ext cx="616610" cy="320967"/>
          </a:xfrm>
          <a:prstGeom prst="rect">
            <a:avLst/>
          </a:prstGeom>
        </p:spPr>
      </p:pic>
      <p:pic>
        <p:nvPicPr>
          <p:cNvPr id="334" name="object 17">
            <a:extLst>
              <a:ext uri="{FF2B5EF4-FFF2-40B4-BE49-F238E27FC236}">
                <a16:creationId xmlns:a16="http://schemas.microsoft.com/office/drawing/2014/main" id="{954AF29E-B022-6242-9D61-8F803CBE0BEE}"/>
              </a:ext>
            </a:extLst>
          </p:cNvPr>
          <p:cNvPicPr/>
          <p:nvPr/>
        </p:nvPicPr>
        <p:blipFill>
          <a:blip r:embed="rId52" cstate="print"/>
          <a:stretch>
            <a:fillRect/>
          </a:stretch>
        </p:blipFill>
        <p:spPr>
          <a:xfrm>
            <a:off x="8197614" y="2657710"/>
            <a:ext cx="616597" cy="320967"/>
          </a:xfrm>
          <a:prstGeom prst="rect">
            <a:avLst/>
          </a:prstGeom>
        </p:spPr>
      </p:pic>
      <p:sp>
        <p:nvSpPr>
          <p:cNvPr id="335" name="object 18">
            <a:extLst>
              <a:ext uri="{FF2B5EF4-FFF2-40B4-BE49-F238E27FC236}">
                <a16:creationId xmlns:a16="http://schemas.microsoft.com/office/drawing/2014/main" id="{824F164F-E036-1848-B871-0962DCDB306C}"/>
              </a:ext>
            </a:extLst>
          </p:cNvPr>
          <p:cNvSpPr txBox="1"/>
          <p:nvPr/>
        </p:nvSpPr>
        <p:spPr>
          <a:xfrm>
            <a:off x="7498992" y="2972493"/>
            <a:ext cx="774316" cy="187231"/>
          </a:xfrm>
          <a:prstGeom prst="rect">
            <a:avLst/>
          </a:prstGeom>
        </p:spPr>
        <p:txBody>
          <a:bodyPr vert="horz" wrap="square" lIns="0" tIns="17780" rIns="0" bIns="0" rtlCol="0">
            <a:spAutoFit/>
          </a:bodyPr>
          <a:lstStyle/>
          <a:p>
            <a:pPr marL="29209">
              <a:lnSpc>
                <a:spcPct val="100000"/>
              </a:lnSpc>
              <a:spcBef>
                <a:spcPts val="140"/>
              </a:spcBef>
            </a:pPr>
            <a:r>
              <a:rPr sz="550" spc="-100" dirty="0" err="1">
                <a:solidFill>
                  <a:srgbClr val="231F20"/>
                </a:solidFill>
                <a:latin typeface="+mn-ea"/>
                <a:cs typeface="A-OTF Gothic BBB Pro"/>
              </a:rPr>
              <a:t>ウォールナット色</a:t>
            </a:r>
            <a:r>
              <a:rPr lang="ja-JP" altLang="en-US" sz="550">
                <a:solidFill>
                  <a:srgbClr val="231F20"/>
                </a:solidFill>
                <a:latin typeface="+mn-ea"/>
                <a:cs typeface="A-OTF Gothic BBB Pro"/>
              </a:rPr>
              <a:t>［</a:t>
            </a:r>
            <a:r>
              <a:rPr lang="en" altLang="ja-JP" sz="550" dirty="0">
                <a:solidFill>
                  <a:srgbClr val="231F20"/>
                </a:solidFill>
                <a:latin typeface="+mn-ea"/>
                <a:cs typeface="A-OTF Gothic BBB Pro"/>
              </a:rPr>
              <a:t>TY</a:t>
            </a:r>
            <a:r>
              <a:rPr lang="ja-JP" altLang="en" sz="550">
                <a:solidFill>
                  <a:srgbClr val="231F20"/>
                </a:solidFill>
                <a:latin typeface="+mn-ea"/>
                <a:cs typeface="A-OTF Gothic BBB Pro"/>
              </a:rPr>
              <a:t>］</a:t>
            </a:r>
            <a:endParaRPr lang="en" altLang="ja-JP" sz="550" dirty="0">
              <a:latin typeface="+mn-ea"/>
              <a:cs typeface="A-OTF Gothic BBB Pro"/>
            </a:endParaRPr>
          </a:p>
          <a:p>
            <a:pPr>
              <a:lnSpc>
                <a:spcPct val="100000"/>
              </a:lnSpc>
              <a:spcBef>
                <a:spcPts val="40"/>
              </a:spcBef>
            </a:pPr>
            <a:r>
              <a:rPr sz="550" spc="-70" dirty="0">
                <a:solidFill>
                  <a:srgbClr val="231F20"/>
                </a:solidFill>
                <a:latin typeface="+mn-ea"/>
                <a:cs typeface="A-OTF Gothic BBB Pro"/>
              </a:rPr>
              <a:t>（</a:t>
            </a:r>
            <a:r>
              <a:rPr sz="550" spc="-70" dirty="0" err="1">
                <a:solidFill>
                  <a:srgbClr val="231F20"/>
                </a:solidFill>
                <a:latin typeface="+mn-ea"/>
                <a:cs typeface="A-OTF Gothic BBB Pro"/>
              </a:rPr>
              <a:t>アカシア集成材</a:t>
            </a:r>
            <a:r>
              <a:rPr sz="550" spc="-70" dirty="0">
                <a:solidFill>
                  <a:srgbClr val="231F20"/>
                </a:solidFill>
                <a:latin typeface="+mn-ea"/>
                <a:cs typeface="A-OTF Gothic BBB Pro"/>
              </a:rPr>
              <a:t>）</a:t>
            </a:r>
            <a:endParaRPr sz="550" spc="-70" dirty="0">
              <a:latin typeface="+mn-ea"/>
              <a:cs typeface="A-OTF Gothic BBB Pro"/>
            </a:endParaRPr>
          </a:p>
        </p:txBody>
      </p:sp>
      <p:sp>
        <p:nvSpPr>
          <p:cNvPr id="336" name="object 56">
            <a:extLst>
              <a:ext uri="{FF2B5EF4-FFF2-40B4-BE49-F238E27FC236}">
                <a16:creationId xmlns:a16="http://schemas.microsoft.com/office/drawing/2014/main" id="{85CBACFF-AC54-574E-810E-9CB974AFBDD1}"/>
              </a:ext>
            </a:extLst>
          </p:cNvPr>
          <p:cNvSpPr txBox="1"/>
          <p:nvPr/>
        </p:nvSpPr>
        <p:spPr>
          <a:xfrm>
            <a:off x="5651505" y="2431918"/>
            <a:ext cx="4102094" cy="125675"/>
          </a:xfrm>
          <a:prstGeom prst="rect">
            <a:avLst/>
          </a:prstGeom>
          <a:solidFill>
            <a:srgbClr val="505051"/>
          </a:solidFill>
        </p:spPr>
        <p:txBody>
          <a:bodyPr vert="horz" wrap="square" lIns="0" tIns="2540" rIns="0" bIns="0" rtlCol="0">
            <a:spAutoFit/>
          </a:bodyPr>
          <a:lstStyle/>
          <a:p>
            <a:pPr marL="85090">
              <a:lnSpc>
                <a:spcPct val="100000"/>
              </a:lnSpc>
              <a:spcBef>
                <a:spcPts val="20"/>
              </a:spcBef>
            </a:pPr>
            <a:r>
              <a:rPr sz="800" b="1" dirty="0">
                <a:solidFill>
                  <a:srgbClr val="FFFFFF"/>
                </a:solidFill>
                <a:latin typeface="Kozuka Gothic Pr6N"/>
                <a:cs typeface="Kozuka Gothic Pr6N"/>
              </a:rPr>
              <a:t>集成</a:t>
            </a:r>
            <a:r>
              <a:rPr sz="800" b="1" spc="-45" dirty="0">
                <a:solidFill>
                  <a:srgbClr val="FFFFFF"/>
                </a:solidFill>
                <a:latin typeface="Kozuka Gothic Pr6N"/>
                <a:cs typeface="Kozuka Gothic Pr6N"/>
              </a:rPr>
              <a:t>材</a:t>
            </a:r>
            <a:r>
              <a:rPr sz="800" b="1" spc="-90" dirty="0">
                <a:solidFill>
                  <a:srgbClr val="FFFFFF"/>
                </a:solidFill>
                <a:latin typeface="Kozuka Gothic Pr6N"/>
                <a:cs typeface="Kozuka Gothic Pr6N"/>
              </a:rPr>
              <a:t>カ</a:t>
            </a:r>
            <a:r>
              <a:rPr sz="800" b="1" spc="-114" dirty="0">
                <a:solidFill>
                  <a:srgbClr val="FFFFFF"/>
                </a:solidFill>
                <a:latin typeface="Kozuka Gothic Pr6N"/>
                <a:cs typeface="Kozuka Gothic Pr6N"/>
              </a:rPr>
              <a:t>ウ</a:t>
            </a:r>
            <a:r>
              <a:rPr sz="800" b="1" spc="-90" dirty="0">
                <a:solidFill>
                  <a:srgbClr val="FFFFFF"/>
                </a:solidFill>
                <a:latin typeface="Kozuka Gothic Pr6N"/>
                <a:cs typeface="Kozuka Gothic Pr6N"/>
              </a:rPr>
              <a:t>ン</a:t>
            </a:r>
            <a:r>
              <a:rPr sz="800" b="1" spc="-65" dirty="0">
                <a:solidFill>
                  <a:srgbClr val="FFFFFF"/>
                </a:solidFill>
                <a:latin typeface="Kozuka Gothic Pr6N"/>
                <a:cs typeface="Kozuka Gothic Pr6N"/>
              </a:rPr>
              <a:t>タ</a:t>
            </a:r>
            <a:r>
              <a:rPr sz="800" b="1" dirty="0">
                <a:solidFill>
                  <a:srgbClr val="FFFFFF"/>
                </a:solidFill>
                <a:latin typeface="Kozuka Gothic Pr6N"/>
                <a:cs typeface="Kozuka Gothic Pr6N"/>
              </a:rPr>
              <a:t>ー</a:t>
            </a:r>
            <a:endParaRPr sz="800">
              <a:latin typeface="Kozuka Gothic Pr6N"/>
              <a:cs typeface="Kozuka Gothic Pr6N"/>
            </a:endParaRPr>
          </a:p>
        </p:txBody>
      </p:sp>
      <p:sp>
        <p:nvSpPr>
          <p:cNvPr id="337" name="object 58">
            <a:extLst>
              <a:ext uri="{FF2B5EF4-FFF2-40B4-BE49-F238E27FC236}">
                <a16:creationId xmlns:a16="http://schemas.microsoft.com/office/drawing/2014/main" id="{0D3C2438-F505-E440-BC10-421AC5766835}"/>
              </a:ext>
            </a:extLst>
          </p:cNvPr>
          <p:cNvSpPr txBox="1"/>
          <p:nvPr/>
        </p:nvSpPr>
        <p:spPr>
          <a:xfrm>
            <a:off x="5739519" y="2619570"/>
            <a:ext cx="1407795" cy="97463"/>
          </a:xfrm>
          <a:prstGeom prst="rect">
            <a:avLst/>
          </a:prstGeom>
        </p:spPr>
        <p:txBody>
          <a:bodyPr vert="horz" wrap="square" lIns="0" tIns="12700" rIns="0" bIns="0" rtlCol="0">
            <a:spAutoFit/>
          </a:bodyPr>
          <a:lstStyle/>
          <a:p>
            <a:pPr>
              <a:lnSpc>
                <a:spcPct val="100000"/>
              </a:lnSpc>
              <a:spcBef>
                <a:spcPts val="100"/>
              </a:spcBef>
            </a:pPr>
            <a:r>
              <a:rPr sz="550" dirty="0">
                <a:solidFill>
                  <a:srgbClr val="231F20"/>
                </a:solidFill>
                <a:latin typeface="MS PGothic Regular"/>
                <a:cs typeface="A-OTF Gothic BBB Pro"/>
              </a:rPr>
              <a:t>耐荷</a:t>
            </a:r>
            <a:r>
              <a:rPr sz="550" spc="-25" dirty="0">
                <a:solidFill>
                  <a:srgbClr val="231F20"/>
                </a:solidFill>
                <a:latin typeface="MS PGothic Regular"/>
                <a:cs typeface="A-OTF Gothic BBB Pro"/>
              </a:rPr>
              <a:t>重：</a:t>
            </a:r>
            <a:r>
              <a:rPr sz="550" dirty="0">
                <a:solidFill>
                  <a:srgbClr val="231F20"/>
                </a:solidFill>
                <a:latin typeface="MS PGothic Regular"/>
                <a:cs typeface="A-OTF Gothic BBB Pro"/>
              </a:rPr>
              <a:t>4kg／100m</a:t>
            </a:r>
            <a:r>
              <a:rPr sz="550" spc="-295" dirty="0">
                <a:solidFill>
                  <a:srgbClr val="231F20"/>
                </a:solidFill>
                <a:latin typeface="MS PGothic Regular"/>
                <a:cs typeface="A-OTF Gothic BBB Pro"/>
              </a:rPr>
              <a:t>m</a:t>
            </a:r>
            <a:r>
              <a:rPr sz="550" dirty="0">
                <a:solidFill>
                  <a:srgbClr val="231F20"/>
                </a:solidFill>
                <a:latin typeface="MS PGothic Regular"/>
                <a:cs typeface="A-OTF Gothic BBB Pro"/>
              </a:rPr>
              <a:t>（均等荷重</a:t>
            </a:r>
            <a:r>
              <a:rPr sz="550" spc="-295" dirty="0">
                <a:solidFill>
                  <a:srgbClr val="231F20"/>
                </a:solidFill>
                <a:latin typeface="MS PGothic Regular"/>
                <a:cs typeface="A-OTF Gothic BBB Pro"/>
              </a:rPr>
              <a:t>）</a:t>
            </a:r>
            <a:r>
              <a:rPr sz="550" dirty="0">
                <a:solidFill>
                  <a:srgbClr val="231F20"/>
                </a:solidFill>
                <a:latin typeface="MS PGothic Regular"/>
                <a:cs typeface="A-OTF Gothic BBB Pro"/>
              </a:rPr>
              <a:t>棚厚24mm</a:t>
            </a:r>
            <a:endParaRPr sz="550" dirty="0">
              <a:latin typeface="MS PGothic Regular"/>
              <a:cs typeface="A-OTF Gothic BBB Pro"/>
            </a:endParaRPr>
          </a:p>
        </p:txBody>
      </p:sp>
      <p:sp>
        <p:nvSpPr>
          <p:cNvPr id="338" name="object 59">
            <a:extLst>
              <a:ext uri="{FF2B5EF4-FFF2-40B4-BE49-F238E27FC236}">
                <a16:creationId xmlns:a16="http://schemas.microsoft.com/office/drawing/2014/main" id="{E1D32D88-4B80-C149-B7B2-D4BE40B66A23}"/>
              </a:ext>
            </a:extLst>
          </p:cNvPr>
          <p:cNvSpPr txBox="1"/>
          <p:nvPr/>
        </p:nvSpPr>
        <p:spPr>
          <a:xfrm>
            <a:off x="6439597" y="3514054"/>
            <a:ext cx="953356" cy="194477"/>
          </a:xfrm>
          <a:prstGeom prst="rect">
            <a:avLst/>
          </a:prstGeom>
        </p:spPr>
        <p:txBody>
          <a:bodyPr vert="horz" wrap="square" lIns="0" tIns="12700" rIns="0" bIns="0" rtlCol="0">
            <a:spAutoFit/>
          </a:bodyPr>
          <a:lstStyle/>
          <a:p>
            <a:pPr marL="62230" marR="5080" indent="-62865">
              <a:lnSpc>
                <a:spcPct val="106100"/>
              </a:lnSpc>
              <a:spcBef>
                <a:spcPts val="100"/>
              </a:spcBef>
              <a:tabLst>
                <a:tab pos="1038225" algn="l"/>
                <a:tab pos="1669414" algn="l"/>
              </a:tabLst>
            </a:pPr>
            <a:r>
              <a:rPr sz="550" dirty="0">
                <a:solidFill>
                  <a:srgbClr val="231F20"/>
                </a:solidFill>
                <a:latin typeface="MS PGothic Regular"/>
                <a:cs typeface="A-OTF Gothic BBB Pro"/>
              </a:rPr>
              <a:t>※</a:t>
            </a:r>
            <a:r>
              <a:rPr sz="550" dirty="0" err="1">
                <a:solidFill>
                  <a:srgbClr val="231F20"/>
                </a:solidFill>
                <a:latin typeface="MS PGothic Regular"/>
                <a:cs typeface="A-OTF Gothic BBB Pro"/>
              </a:rPr>
              <a:t>樹脂化</a:t>
            </a:r>
            <a:r>
              <a:rPr sz="550" spc="-75" dirty="0" err="1">
                <a:solidFill>
                  <a:srgbClr val="231F20"/>
                </a:solidFill>
                <a:latin typeface="MS PGothic Regular"/>
                <a:cs typeface="A-OTF Gothic BBB Pro"/>
              </a:rPr>
              <a:t>粧</a:t>
            </a:r>
            <a:r>
              <a:rPr sz="550" spc="-85" dirty="0" err="1">
                <a:solidFill>
                  <a:srgbClr val="231F20"/>
                </a:solidFill>
                <a:latin typeface="MS PGothic Regular"/>
                <a:cs typeface="A-OTF Gothic BBB Pro"/>
              </a:rPr>
              <a:t>シ</a:t>
            </a:r>
            <a:r>
              <a:rPr sz="550" spc="-220" dirty="0" err="1">
                <a:solidFill>
                  <a:srgbClr val="231F20"/>
                </a:solidFill>
                <a:latin typeface="MS PGothic Regular"/>
                <a:cs typeface="A-OTF Gothic BBB Pro"/>
              </a:rPr>
              <a:t>ー</a:t>
            </a:r>
            <a:r>
              <a:rPr sz="550" spc="-60" dirty="0" err="1">
                <a:solidFill>
                  <a:srgbClr val="231F20"/>
                </a:solidFill>
                <a:latin typeface="MS PGothic Regular"/>
                <a:cs typeface="A-OTF Gothic BBB Pro"/>
              </a:rPr>
              <a:t>ト</a:t>
            </a:r>
            <a:r>
              <a:rPr sz="550" dirty="0" err="1">
                <a:solidFill>
                  <a:srgbClr val="231F20"/>
                </a:solidFill>
                <a:latin typeface="MS PGothic Regular"/>
                <a:cs typeface="A-OTF Gothic BBB Pro"/>
              </a:rPr>
              <a:t>仕</a:t>
            </a:r>
            <a:r>
              <a:rPr sz="550" spc="-45" dirty="0" err="1">
                <a:solidFill>
                  <a:srgbClr val="231F20"/>
                </a:solidFill>
                <a:latin typeface="MS PGothic Regular"/>
                <a:cs typeface="A-OTF Gothic BBB Pro"/>
              </a:rPr>
              <a:t>上</a:t>
            </a:r>
            <a:r>
              <a:rPr sz="550" spc="-25" dirty="0" err="1">
                <a:solidFill>
                  <a:srgbClr val="231F20"/>
                </a:solidFill>
                <a:latin typeface="MS PGothic Regular"/>
                <a:cs typeface="A-OTF Gothic BBB Pro"/>
              </a:rPr>
              <a:t>げ</a:t>
            </a:r>
            <a:r>
              <a:rPr sz="550" dirty="0" err="1">
                <a:solidFill>
                  <a:srgbClr val="231F20"/>
                </a:solidFill>
                <a:latin typeface="MS PGothic Regular"/>
                <a:cs typeface="A-OTF Gothic BBB Pro"/>
              </a:rPr>
              <a:t>の</a:t>
            </a:r>
            <a:endParaRPr lang="en-US" altLang="ja-JP" sz="550" dirty="0">
              <a:solidFill>
                <a:srgbClr val="231F20"/>
              </a:solidFill>
              <a:latin typeface="MS PGothic Regular"/>
              <a:cs typeface="A-OTF Gothic BBB Pro"/>
            </a:endParaRPr>
          </a:p>
          <a:p>
            <a:pPr marL="62230" marR="5080" indent="-62865">
              <a:lnSpc>
                <a:spcPct val="106100"/>
              </a:lnSpc>
              <a:spcBef>
                <a:spcPts val="100"/>
              </a:spcBef>
              <a:tabLst>
                <a:tab pos="1038225" algn="l"/>
                <a:tab pos="1669414" algn="l"/>
              </a:tabLst>
            </a:pPr>
            <a:r>
              <a:rPr sz="550" spc="-105" dirty="0" err="1">
                <a:solidFill>
                  <a:srgbClr val="231F20"/>
                </a:solidFill>
                <a:latin typeface="MS PGothic Regular"/>
                <a:cs typeface="A-OTF Gothic BBB Pro"/>
              </a:rPr>
              <a:t>カ</a:t>
            </a:r>
            <a:r>
              <a:rPr sz="550" spc="-120" dirty="0" err="1">
                <a:solidFill>
                  <a:srgbClr val="231F20"/>
                </a:solidFill>
                <a:latin typeface="MS PGothic Regular"/>
                <a:cs typeface="A-OTF Gothic BBB Pro"/>
              </a:rPr>
              <a:t>ウ</a:t>
            </a:r>
            <a:r>
              <a:rPr sz="550" spc="-95" dirty="0" err="1">
                <a:solidFill>
                  <a:srgbClr val="231F20"/>
                </a:solidFill>
                <a:latin typeface="MS PGothic Regular"/>
                <a:cs typeface="A-OTF Gothic BBB Pro"/>
              </a:rPr>
              <a:t>ン</a:t>
            </a:r>
            <a:r>
              <a:rPr sz="550" spc="-105" dirty="0" err="1">
                <a:solidFill>
                  <a:srgbClr val="231F20"/>
                </a:solidFill>
                <a:latin typeface="MS PGothic Regular"/>
                <a:cs typeface="A-OTF Gothic BBB Pro"/>
              </a:rPr>
              <a:t>タ</a:t>
            </a:r>
            <a:r>
              <a:rPr sz="550" spc="-120" dirty="0" err="1">
                <a:solidFill>
                  <a:srgbClr val="231F20"/>
                </a:solidFill>
                <a:latin typeface="MS PGothic Regular"/>
                <a:cs typeface="A-OTF Gothic BBB Pro"/>
              </a:rPr>
              <a:t>ー</a:t>
            </a:r>
            <a:r>
              <a:rPr sz="550" spc="-110" dirty="0" err="1">
                <a:solidFill>
                  <a:srgbClr val="231F20"/>
                </a:solidFill>
                <a:latin typeface="MS PGothic Regular"/>
                <a:cs typeface="A-OTF Gothic BBB Pro"/>
              </a:rPr>
              <a:t>も</a:t>
            </a:r>
            <a:r>
              <a:rPr sz="550" spc="-40" dirty="0" err="1">
                <a:solidFill>
                  <a:srgbClr val="231F20"/>
                </a:solidFill>
                <a:latin typeface="MS PGothic Regular"/>
                <a:cs typeface="A-OTF Gothic BBB Pro"/>
              </a:rPr>
              <a:t>ご</a:t>
            </a:r>
            <a:r>
              <a:rPr sz="550" dirty="0" err="1">
                <a:solidFill>
                  <a:srgbClr val="231F20"/>
                </a:solidFill>
                <a:latin typeface="MS PGothic Regular"/>
                <a:cs typeface="A-OTF Gothic BBB Pro"/>
              </a:rPr>
              <a:t>用</a:t>
            </a:r>
            <a:r>
              <a:rPr sz="550" spc="-120" dirty="0" err="1">
                <a:solidFill>
                  <a:srgbClr val="231F20"/>
                </a:solidFill>
                <a:latin typeface="MS PGothic Regular"/>
                <a:cs typeface="A-OTF Gothic BBB Pro"/>
              </a:rPr>
              <a:t>意</a:t>
            </a:r>
            <a:r>
              <a:rPr sz="550" spc="-90" dirty="0" err="1">
                <a:solidFill>
                  <a:srgbClr val="231F20"/>
                </a:solidFill>
                <a:latin typeface="MS PGothic Regular"/>
                <a:cs typeface="A-OTF Gothic BBB Pro"/>
              </a:rPr>
              <a:t>し</a:t>
            </a:r>
            <a:r>
              <a:rPr sz="550" spc="-75" dirty="0" err="1">
                <a:solidFill>
                  <a:srgbClr val="231F20"/>
                </a:solidFill>
                <a:latin typeface="MS PGothic Regular"/>
                <a:cs typeface="A-OTF Gothic BBB Pro"/>
              </a:rPr>
              <a:t>て</a:t>
            </a:r>
            <a:r>
              <a:rPr sz="550" spc="-85" dirty="0" err="1">
                <a:solidFill>
                  <a:srgbClr val="231F20"/>
                </a:solidFill>
                <a:latin typeface="MS PGothic Regular"/>
                <a:cs typeface="A-OTF Gothic BBB Pro"/>
              </a:rPr>
              <a:t>い</a:t>
            </a:r>
            <a:r>
              <a:rPr sz="550" spc="-105" dirty="0" err="1">
                <a:solidFill>
                  <a:srgbClr val="231F20"/>
                </a:solidFill>
                <a:latin typeface="MS PGothic Regular"/>
                <a:cs typeface="A-OTF Gothic BBB Pro"/>
              </a:rPr>
              <a:t>ま</a:t>
            </a:r>
            <a:r>
              <a:rPr sz="550" spc="-30" dirty="0" err="1">
                <a:solidFill>
                  <a:srgbClr val="231F20"/>
                </a:solidFill>
                <a:latin typeface="MS PGothic Regular"/>
                <a:cs typeface="A-OTF Gothic BBB Pro"/>
              </a:rPr>
              <a:t>す</a:t>
            </a:r>
            <a:r>
              <a:rPr lang="ja-JP" altLang="en-US" sz="550">
                <a:solidFill>
                  <a:srgbClr val="231F20"/>
                </a:solidFill>
                <a:latin typeface="MS PGothic Regular"/>
                <a:cs typeface="A-OTF Gothic BBB Pro"/>
              </a:rPr>
              <a:t>。</a:t>
            </a:r>
            <a:r>
              <a:rPr lang="ja-JP" altLang="en-US" sz="550" spc="170">
                <a:solidFill>
                  <a:srgbClr val="231F20"/>
                </a:solidFill>
                <a:latin typeface="MS PGothic Regular"/>
                <a:cs typeface="A-OTF Gothic BBB Pro"/>
              </a:rPr>
              <a:t> </a:t>
            </a:r>
            <a:endParaRPr sz="825" baseline="5050" dirty="0">
              <a:latin typeface="MS PGothic Regular"/>
              <a:cs typeface="A-OTF Gothic BBB Pro"/>
            </a:endParaRPr>
          </a:p>
        </p:txBody>
      </p:sp>
      <p:pic>
        <p:nvPicPr>
          <p:cNvPr id="339" name="object 60">
            <a:extLst>
              <a:ext uri="{FF2B5EF4-FFF2-40B4-BE49-F238E27FC236}">
                <a16:creationId xmlns:a16="http://schemas.microsoft.com/office/drawing/2014/main" id="{52404D04-291E-534A-A675-B3FCC3B39A36}"/>
              </a:ext>
            </a:extLst>
          </p:cNvPr>
          <p:cNvPicPr/>
          <p:nvPr/>
        </p:nvPicPr>
        <p:blipFill>
          <a:blip r:embed="rId53" cstate="print"/>
          <a:stretch>
            <a:fillRect/>
          </a:stretch>
        </p:blipFill>
        <p:spPr>
          <a:xfrm>
            <a:off x="5729758" y="2779424"/>
            <a:ext cx="1094282" cy="795487"/>
          </a:xfrm>
          <a:prstGeom prst="rect">
            <a:avLst/>
          </a:prstGeom>
        </p:spPr>
      </p:pic>
      <p:sp>
        <p:nvSpPr>
          <p:cNvPr id="340" name="object 18">
            <a:extLst>
              <a:ext uri="{FF2B5EF4-FFF2-40B4-BE49-F238E27FC236}">
                <a16:creationId xmlns:a16="http://schemas.microsoft.com/office/drawing/2014/main" id="{96D056FF-2223-A84E-B708-72288A792D2C}"/>
              </a:ext>
            </a:extLst>
          </p:cNvPr>
          <p:cNvSpPr txBox="1"/>
          <p:nvPr/>
        </p:nvSpPr>
        <p:spPr>
          <a:xfrm>
            <a:off x="8181045" y="2972493"/>
            <a:ext cx="774316" cy="187231"/>
          </a:xfrm>
          <a:prstGeom prst="rect">
            <a:avLst/>
          </a:prstGeom>
        </p:spPr>
        <p:txBody>
          <a:bodyPr vert="horz" wrap="square" lIns="0" tIns="17780" rIns="0" bIns="0" rtlCol="0">
            <a:spAutoFit/>
          </a:bodyPr>
          <a:lstStyle/>
          <a:p>
            <a:pPr marL="29209">
              <a:lnSpc>
                <a:spcPct val="100000"/>
              </a:lnSpc>
              <a:spcBef>
                <a:spcPts val="140"/>
              </a:spcBef>
            </a:pPr>
            <a:r>
              <a:rPr lang="ja-JP" altLang="en-US" sz="550">
                <a:solidFill>
                  <a:srgbClr val="231F20"/>
                </a:solidFill>
                <a:latin typeface="+mn-ea"/>
                <a:ea typeface="+mn-ea"/>
                <a:cs typeface="A-OTF Gothic BBB Pro"/>
              </a:rPr>
              <a:t>チェリー色［</a:t>
            </a:r>
            <a:r>
              <a:rPr lang="en" altLang="ja-JP" sz="550" dirty="0">
                <a:solidFill>
                  <a:srgbClr val="231F20"/>
                </a:solidFill>
                <a:latin typeface="+mn-ea"/>
                <a:ea typeface="+mn-ea"/>
                <a:cs typeface="A-OTF Gothic BBB Pro"/>
              </a:rPr>
              <a:t>CY</a:t>
            </a:r>
            <a:r>
              <a:rPr lang="ja-JP" altLang="en" sz="550">
                <a:solidFill>
                  <a:srgbClr val="231F20"/>
                </a:solidFill>
                <a:latin typeface="+mn-ea"/>
                <a:ea typeface="+mn-ea"/>
                <a:cs typeface="A-OTF Gothic BBB Pro"/>
              </a:rPr>
              <a:t>］</a:t>
            </a:r>
            <a:endParaRPr lang="en" altLang="ja-JP" sz="550" dirty="0">
              <a:latin typeface="+mn-ea"/>
              <a:ea typeface="+mn-ea"/>
              <a:cs typeface="A-OTF Gothic BBB Pro"/>
            </a:endParaRPr>
          </a:p>
          <a:p>
            <a:pPr>
              <a:lnSpc>
                <a:spcPct val="100000"/>
              </a:lnSpc>
              <a:spcBef>
                <a:spcPts val="40"/>
              </a:spcBef>
            </a:pPr>
            <a:r>
              <a:rPr sz="550" spc="-70" dirty="0">
                <a:solidFill>
                  <a:srgbClr val="231F20"/>
                </a:solidFill>
                <a:latin typeface="+mn-ea"/>
                <a:ea typeface="+mn-ea"/>
                <a:cs typeface="A-OTF Gothic BBB Pro"/>
              </a:rPr>
              <a:t>（</a:t>
            </a:r>
            <a:r>
              <a:rPr sz="550" spc="-70" dirty="0" err="1">
                <a:solidFill>
                  <a:srgbClr val="231F20"/>
                </a:solidFill>
                <a:latin typeface="+mn-ea"/>
                <a:ea typeface="+mn-ea"/>
                <a:cs typeface="A-OTF Gothic BBB Pro"/>
              </a:rPr>
              <a:t>アカシア集成材</a:t>
            </a:r>
            <a:r>
              <a:rPr sz="550" spc="-70" dirty="0">
                <a:solidFill>
                  <a:srgbClr val="231F20"/>
                </a:solidFill>
                <a:latin typeface="+mn-ea"/>
                <a:ea typeface="+mn-ea"/>
                <a:cs typeface="A-OTF Gothic BBB Pro"/>
              </a:rPr>
              <a:t>）</a:t>
            </a:r>
            <a:endParaRPr sz="550" spc="-70" dirty="0">
              <a:latin typeface="+mn-ea"/>
              <a:ea typeface="+mn-ea"/>
              <a:cs typeface="A-OTF Gothic BBB Pro"/>
            </a:endParaRPr>
          </a:p>
        </p:txBody>
      </p:sp>
      <p:sp>
        <p:nvSpPr>
          <p:cNvPr id="341" name="object 18">
            <a:extLst>
              <a:ext uri="{FF2B5EF4-FFF2-40B4-BE49-F238E27FC236}">
                <a16:creationId xmlns:a16="http://schemas.microsoft.com/office/drawing/2014/main" id="{7C4C87DE-9A96-2E4C-B4D4-6A2197E18427}"/>
              </a:ext>
            </a:extLst>
          </p:cNvPr>
          <p:cNvSpPr txBox="1"/>
          <p:nvPr/>
        </p:nvSpPr>
        <p:spPr>
          <a:xfrm>
            <a:off x="7498992" y="3572606"/>
            <a:ext cx="774316" cy="175946"/>
          </a:xfrm>
          <a:prstGeom prst="rect">
            <a:avLst/>
          </a:prstGeom>
        </p:spPr>
        <p:txBody>
          <a:bodyPr vert="horz" wrap="square" lIns="0" tIns="17780" rIns="0" bIns="0" rtlCol="0">
            <a:spAutoFit/>
          </a:bodyPr>
          <a:lstStyle/>
          <a:p>
            <a:pPr marL="64800">
              <a:lnSpc>
                <a:spcPts val="560"/>
              </a:lnSpc>
            </a:pPr>
            <a:r>
              <a:rPr lang="ja-JP" altLang="en-US" sz="800" baseline="5050">
                <a:solidFill>
                  <a:srgbClr val="231F20"/>
                </a:solidFill>
                <a:latin typeface="+mn-ea"/>
                <a:ea typeface="+mn-ea"/>
                <a:cs typeface="A-OTF Gothic BBB Pro"/>
              </a:rPr>
              <a:t>イデアオーク色［</a:t>
            </a:r>
            <a:r>
              <a:rPr lang="en" altLang="ja-JP" sz="800" baseline="5050" dirty="0">
                <a:solidFill>
                  <a:srgbClr val="231F20"/>
                </a:solidFill>
                <a:latin typeface="+mn-ea"/>
                <a:ea typeface="+mn-ea"/>
                <a:cs typeface="A-OTF Gothic BBB Pro"/>
              </a:rPr>
              <a:t>EV</a:t>
            </a:r>
            <a:r>
              <a:rPr lang="ja-JP" altLang="en" sz="800" baseline="5050">
                <a:solidFill>
                  <a:srgbClr val="231F20"/>
                </a:solidFill>
                <a:latin typeface="+mn-ea"/>
                <a:ea typeface="+mn-ea"/>
                <a:cs typeface="A-OTF Gothic BBB Pro"/>
              </a:rPr>
              <a:t>］</a:t>
            </a:r>
            <a:r>
              <a:rPr lang="en" altLang="ja-JP" sz="800" baseline="5050" dirty="0">
                <a:solidFill>
                  <a:srgbClr val="231F20"/>
                </a:solidFill>
                <a:latin typeface="+mn-ea"/>
                <a:ea typeface="+mn-ea"/>
                <a:cs typeface="A-OTF Gothic BBB Pro"/>
              </a:rPr>
              <a:t> </a:t>
            </a:r>
          </a:p>
          <a:p>
            <a:pPr marL="64800">
              <a:lnSpc>
                <a:spcPts val="560"/>
              </a:lnSpc>
            </a:pPr>
            <a:r>
              <a:rPr sz="550" dirty="0">
                <a:solidFill>
                  <a:srgbClr val="231F20"/>
                </a:solidFill>
                <a:latin typeface="+mn-ea"/>
                <a:ea typeface="+mn-ea"/>
                <a:cs typeface="A-OTF Gothic BBB Pro"/>
              </a:rPr>
              <a:t>（</a:t>
            </a:r>
            <a:r>
              <a:rPr lang="ja-JP" altLang="en-US" sz="800" baseline="5050">
                <a:solidFill>
                  <a:srgbClr val="231F20"/>
                </a:solidFill>
                <a:latin typeface="+mn-ea"/>
                <a:ea typeface="+mn-ea"/>
                <a:cs typeface="A-OTF Gothic BBB Pro"/>
              </a:rPr>
              <a:t>ゴム集成材）</a:t>
            </a:r>
            <a:endParaRPr sz="550" dirty="0">
              <a:latin typeface="+mn-ea"/>
              <a:ea typeface="+mn-ea"/>
              <a:cs typeface="A-OTF Gothic BBB Pro"/>
            </a:endParaRPr>
          </a:p>
        </p:txBody>
      </p:sp>
      <p:sp>
        <p:nvSpPr>
          <p:cNvPr id="342" name="object 18">
            <a:extLst>
              <a:ext uri="{FF2B5EF4-FFF2-40B4-BE49-F238E27FC236}">
                <a16:creationId xmlns:a16="http://schemas.microsoft.com/office/drawing/2014/main" id="{E52C2B60-F028-EC4F-B70B-6F7D5126A43C}"/>
              </a:ext>
            </a:extLst>
          </p:cNvPr>
          <p:cNvSpPr txBox="1"/>
          <p:nvPr/>
        </p:nvSpPr>
        <p:spPr>
          <a:xfrm>
            <a:off x="8181044" y="3572606"/>
            <a:ext cx="886755" cy="184666"/>
          </a:xfrm>
          <a:prstGeom prst="rect">
            <a:avLst/>
          </a:prstGeom>
        </p:spPr>
        <p:txBody>
          <a:bodyPr vert="horz" wrap="square" lIns="0" tIns="17780" rIns="0" bIns="0" rtlCol="0">
            <a:spAutoFit/>
          </a:bodyPr>
          <a:lstStyle/>
          <a:p>
            <a:pPr marL="36000">
              <a:lnSpc>
                <a:spcPts val="560"/>
              </a:lnSpc>
              <a:spcBef>
                <a:spcPts val="140"/>
              </a:spcBef>
            </a:pPr>
            <a:r>
              <a:rPr lang="ja-JP" altLang="en-US" sz="800" baseline="5050">
                <a:solidFill>
                  <a:srgbClr val="231F20"/>
                </a:solidFill>
                <a:latin typeface="+mn-ea"/>
                <a:ea typeface="+mn-ea"/>
                <a:cs typeface="A-OTF Gothic BBB Pro"/>
              </a:rPr>
              <a:t>アッシュクリア色［</a:t>
            </a:r>
            <a:r>
              <a:rPr lang="en" altLang="ja-JP" sz="800" baseline="5050" dirty="0">
                <a:solidFill>
                  <a:srgbClr val="231F20"/>
                </a:solidFill>
                <a:latin typeface="+mn-ea"/>
                <a:ea typeface="+mn-ea"/>
                <a:cs typeface="A-OTF Gothic BBB Pro"/>
              </a:rPr>
              <a:t>AC</a:t>
            </a:r>
            <a:r>
              <a:rPr lang="ja-JP" altLang="en" sz="800" baseline="5050">
                <a:solidFill>
                  <a:srgbClr val="231F20"/>
                </a:solidFill>
                <a:latin typeface="+mn-ea"/>
                <a:ea typeface="+mn-ea"/>
                <a:cs typeface="A-OTF Gothic BBB Pro"/>
              </a:rPr>
              <a:t>］ </a:t>
            </a:r>
            <a:endParaRPr lang="en-US" altLang="ja-JP" sz="800" baseline="5050" dirty="0">
              <a:solidFill>
                <a:srgbClr val="231F20"/>
              </a:solidFill>
              <a:latin typeface="+mn-ea"/>
              <a:ea typeface="+mn-ea"/>
              <a:cs typeface="A-OTF Gothic BBB Pro"/>
            </a:endParaRPr>
          </a:p>
          <a:p>
            <a:pPr marL="36000">
              <a:lnSpc>
                <a:spcPts val="560"/>
              </a:lnSpc>
              <a:spcBef>
                <a:spcPts val="140"/>
              </a:spcBef>
            </a:pPr>
            <a:r>
              <a:rPr sz="550" dirty="0">
                <a:solidFill>
                  <a:srgbClr val="231F20"/>
                </a:solidFill>
                <a:latin typeface="+mn-ea"/>
                <a:ea typeface="+mn-ea"/>
                <a:cs typeface="A-OTF Gothic BBB Pro"/>
              </a:rPr>
              <a:t>（</a:t>
            </a:r>
            <a:r>
              <a:rPr lang="ja-JP" altLang="en-US" sz="800" baseline="5050">
                <a:solidFill>
                  <a:srgbClr val="231F20"/>
                </a:solidFill>
                <a:latin typeface="+mn-ea"/>
                <a:ea typeface="+mn-ea"/>
                <a:cs typeface="A-OTF Gothic BBB Pro"/>
              </a:rPr>
              <a:t>アッシュ集成材</a:t>
            </a:r>
            <a:r>
              <a:rPr sz="550" dirty="0">
                <a:solidFill>
                  <a:srgbClr val="231F20"/>
                </a:solidFill>
                <a:latin typeface="+mn-ea"/>
                <a:ea typeface="+mn-ea"/>
                <a:cs typeface="A-OTF Gothic BBB Pro"/>
              </a:rPr>
              <a:t>）</a:t>
            </a:r>
            <a:endParaRPr sz="550" dirty="0">
              <a:latin typeface="+mn-ea"/>
              <a:ea typeface="+mn-ea"/>
              <a:cs typeface="A-OTF Gothic BBB Pro"/>
            </a:endParaRPr>
          </a:p>
        </p:txBody>
      </p:sp>
      <p:pic>
        <p:nvPicPr>
          <p:cNvPr id="344" name="object 20">
            <a:extLst>
              <a:ext uri="{FF2B5EF4-FFF2-40B4-BE49-F238E27FC236}">
                <a16:creationId xmlns:a16="http://schemas.microsoft.com/office/drawing/2014/main" id="{46724EC3-52E3-0742-AF33-5B9E0C7662E9}"/>
              </a:ext>
            </a:extLst>
          </p:cNvPr>
          <p:cNvPicPr/>
          <p:nvPr/>
        </p:nvPicPr>
        <p:blipFill>
          <a:blip r:embed="rId54" cstate="print"/>
          <a:stretch>
            <a:fillRect/>
          </a:stretch>
        </p:blipFill>
        <p:spPr>
          <a:xfrm>
            <a:off x="7535868" y="3234545"/>
            <a:ext cx="616610" cy="320967"/>
          </a:xfrm>
          <a:prstGeom prst="rect">
            <a:avLst/>
          </a:prstGeom>
        </p:spPr>
      </p:pic>
      <p:pic>
        <p:nvPicPr>
          <p:cNvPr id="345" name="object 21">
            <a:extLst>
              <a:ext uri="{FF2B5EF4-FFF2-40B4-BE49-F238E27FC236}">
                <a16:creationId xmlns:a16="http://schemas.microsoft.com/office/drawing/2014/main" id="{FFA1778A-CD3E-DD48-A270-ED56F23C1796}"/>
              </a:ext>
            </a:extLst>
          </p:cNvPr>
          <p:cNvPicPr/>
          <p:nvPr/>
        </p:nvPicPr>
        <p:blipFill>
          <a:blip r:embed="rId55" cstate="print"/>
          <a:stretch>
            <a:fillRect/>
          </a:stretch>
        </p:blipFill>
        <p:spPr>
          <a:xfrm>
            <a:off x="8197614" y="3234545"/>
            <a:ext cx="616597" cy="320967"/>
          </a:xfrm>
          <a:prstGeom prst="rect">
            <a:avLst/>
          </a:prstGeom>
        </p:spPr>
      </p:pic>
      <p:sp>
        <p:nvSpPr>
          <p:cNvPr id="348" name="object 7">
            <a:extLst>
              <a:ext uri="{FF2B5EF4-FFF2-40B4-BE49-F238E27FC236}">
                <a16:creationId xmlns:a16="http://schemas.microsoft.com/office/drawing/2014/main" id="{E88EF9D2-5385-5C47-9452-57BBC583B37D}"/>
              </a:ext>
            </a:extLst>
          </p:cNvPr>
          <p:cNvSpPr/>
          <p:nvPr/>
        </p:nvSpPr>
        <p:spPr>
          <a:xfrm>
            <a:off x="5651504" y="2438767"/>
            <a:ext cx="4102095" cy="1403385"/>
          </a:xfrm>
          <a:custGeom>
            <a:avLst/>
            <a:gdLst/>
            <a:ahLst/>
            <a:cxnLst/>
            <a:rect l="l" t="t" r="r" b="b"/>
            <a:pathLst>
              <a:path w="885825" h="1151889">
                <a:moveTo>
                  <a:pt x="0" y="0"/>
                </a:moveTo>
                <a:lnTo>
                  <a:pt x="885659" y="0"/>
                </a:lnTo>
                <a:lnTo>
                  <a:pt x="885659" y="1151737"/>
                </a:lnTo>
                <a:lnTo>
                  <a:pt x="0" y="1151737"/>
                </a:lnTo>
                <a:lnTo>
                  <a:pt x="0" y="0"/>
                </a:lnTo>
                <a:close/>
              </a:path>
            </a:pathLst>
          </a:custGeom>
          <a:ln w="12700">
            <a:solidFill>
              <a:srgbClr val="505051"/>
            </a:solidFill>
          </a:ln>
        </p:spPr>
        <p:txBody>
          <a:bodyPr wrap="square" lIns="0" tIns="0" rIns="0" bIns="0" rtlCol="0"/>
          <a:lstStyle/>
          <a:p>
            <a:endParaRPr/>
          </a:p>
        </p:txBody>
      </p:sp>
      <p:sp>
        <p:nvSpPr>
          <p:cNvPr id="332" name="object 53">
            <a:extLst>
              <a:ext uri="{FF2B5EF4-FFF2-40B4-BE49-F238E27FC236}">
                <a16:creationId xmlns:a16="http://schemas.microsoft.com/office/drawing/2014/main" id="{B1961A93-D961-5D4D-BC7A-F84A2074070A}"/>
              </a:ext>
            </a:extLst>
          </p:cNvPr>
          <p:cNvSpPr txBox="1"/>
          <p:nvPr/>
        </p:nvSpPr>
        <p:spPr>
          <a:xfrm>
            <a:off x="4751333" y="2549956"/>
            <a:ext cx="622726" cy="120546"/>
          </a:xfrm>
          <a:prstGeom prst="rect">
            <a:avLst/>
          </a:prstGeom>
        </p:spPr>
        <p:txBody>
          <a:bodyPr vert="horz" wrap="square" lIns="0" tIns="12700" rIns="0" bIns="0" rtlCol="0">
            <a:spAutoFit/>
          </a:bodyPr>
          <a:lstStyle/>
          <a:p>
            <a:pPr marL="12700">
              <a:lnSpc>
                <a:spcPct val="100000"/>
              </a:lnSpc>
              <a:spcBef>
                <a:spcPts val="100"/>
              </a:spcBef>
              <a:tabLst>
                <a:tab pos="2157730" algn="l"/>
              </a:tabLst>
            </a:pPr>
            <a:r>
              <a:rPr lang="ja-JP" altLang="en-US" sz="700" b="1">
                <a:solidFill>
                  <a:srgbClr val="231F20"/>
                </a:solidFill>
                <a:latin typeface="MS PGothic Regular"/>
                <a:cs typeface="Kozuka Gothic Pr6N"/>
              </a:rPr>
              <a:t>本体</a:t>
            </a:r>
            <a:endParaRPr sz="700" dirty="0">
              <a:latin typeface="MS PGothic Regular"/>
              <a:cs typeface="Kozuka Gothic Pr6N"/>
            </a:endParaRPr>
          </a:p>
        </p:txBody>
      </p:sp>
      <p:sp>
        <p:nvSpPr>
          <p:cNvPr id="343" name="object 175">
            <a:extLst>
              <a:ext uri="{FF2B5EF4-FFF2-40B4-BE49-F238E27FC236}">
                <a16:creationId xmlns:a16="http://schemas.microsoft.com/office/drawing/2014/main" id="{26522862-BC8A-8D41-88C9-23BB985BAED7}"/>
              </a:ext>
            </a:extLst>
          </p:cNvPr>
          <p:cNvSpPr txBox="1"/>
          <p:nvPr/>
        </p:nvSpPr>
        <p:spPr>
          <a:xfrm>
            <a:off x="4742293" y="3468258"/>
            <a:ext cx="679905" cy="253632"/>
          </a:xfrm>
          <a:prstGeom prst="rect">
            <a:avLst/>
          </a:prstGeom>
        </p:spPr>
        <p:txBody>
          <a:bodyPr vert="horz" wrap="square" lIns="0" tIns="17780" rIns="0" bIns="0" rtlCol="0">
            <a:spAutoFit/>
          </a:bodyPr>
          <a:lstStyle/>
          <a:p>
            <a:pPr marL="27305">
              <a:spcBef>
                <a:spcPts val="140"/>
              </a:spcBef>
            </a:pPr>
            <a:r>
              <a:rPr sz="500" dirty="0">
                <a:solidFill>
                  <a:srgbClr val="231F20"/>
                </a:solidFill>
                <a:latin typeface="MS PGothic Regular"/>
                <a:cs typeface="A-OTF Gothic BBB Pro"/>
              </a:rPr>
              <a:t>本</a:t>
            </a:r>
            <a:r>
              <a:rPr sz="500" spc="-80" dirty="0">
                <a:solidFill>
                  <a:srgbClr val="231F20"/>
                </a:solidFill>
                <a:latin typeface="MS PGothic Regular"/>
                <a:cs typeface="A-OTF Gothic BBB Pro"/>
              </a:rPr>
              <a:t>体と</a:t>
            </a:r>
            <a:r>
              <a:rPr sz="500" dirty="0">
                <a:solidFill>
                  <a:srgbClr val="231F20"/>
                </a:solidFill>
                <a:latin typeface="MS PGothic Regular"/>
                <a:cs typeface="A-OTF Gothic BBB Pro"/>
              </a:rPr>
              <a:t>台</a:t>
            </a:r>
            <a:r>
              <a:rPr sz="500" spc="-40" dirty="0">
                <a:solidFill>
                  <a:srgbClr val="231F20"/>
                </a:solidFill>
                <a:latin typeface="MS PGothic Regular"/>
                <a:cs typeface="A-OTF Gothic BBB Pro"/>
              </a:rPr>
              <a:t>輪</a:t>
            </a:r>
            <a:r>
              <a:rPr sz="500" dirty="0">
                <a:solidFill>
                  <a:srgbClr val="231F20"/>
                </a:solidFill>
                <a:latin typeface="MS PGothic Regular"/>
                <a:cs typeface="A-OTF Gothic BBB Pro"/>
              </a:rPr>
              <a:t>は</a:t>
            </a:r>
            <a:endParaRPr sz="500" dirty="0">
              <a:latin typeface="MS PGothic Regular"/>
              <a:cs typeface="A-OTF Gothic BBB Pro"/>
            </a:endParaRPr>
          </a:p>
          <a:p>
            <a:pPr marL="24130" marR="5080" indent="-12065"/>
            <a:r>
              <a:rPr sz="500" spc="-110" dirty="0">
                <a:solidFill>
                  <a:srgbClr val="231F20"/>
                </a:solidFill>
                <a:latin typeface="MS PGothic Regular"/>
                <a:cs typeface="A-OTF Gothic BBB Pro"/>
              </a:rPr>
              <a:t>し</a:t>
            </a:r>
            <a:r>
              <a:rPr sz="500" spc="-170" dirty="0">
                <a:solidFill>
                  <a:srgbClr val="231F20"/>
                </a:solidFill>
                <a:latin typeface="MS PGothic Regular"/>
                <a:cs typeface="A-OTF Gothic BBB Pro"/>
              </a:rPr>
              <a:t>っ</a:t>
            </a:r>
            <a:r>
              <a:rPr sz="500" spc="-155" dirty="0">
                <a:solidFill>
                  <a:srgbClr val="231F20"/>
                </a:solidFill>
                <a:latin typeface="MS PGothic Regular"/>
                <a:cs typeface="A-OTF Gothic BBB Pro"/>
              </a:rPr>
              <a:t>く</a:t>
            </a:r>
            <a:r>
              <a:rPr sz="500" spc="-50" dirty="0">
                <a:solidFill>
                  <a:srgbClr val="231F20"/>
                </a:solidFill>
                <a:latin typeface="MS PGothic Regular"/>
                <a:cs typeface="A-OTF Gothic BBB Pro"/>
              </a:rPr>
              <a:t>い</a:t>
            </a:r>
            <a:r>
              <a:rPr sz="500" spc="-85" dirty="0">
                <a:solidFill>
                  <a:srgbClr val="231F20"/>
                </a:solidFill>
                <a:latin typeface="MS PGothic Regular"/>
                <a:cs typeface="A-OTF Gothic BBB Pro"/>
              </a:rPr>
              <a:t>ホ</a:t>
            </a:r>
            <a:r>
              <a:rPr sz="500" spc="-95" dirty="0">
                <a:solidFill>
                  <a:srgbClr val="231F20"/>
                </a:solidFill>
                <a:latin typeface="MS PGothic Regular"/>
                <a:cs typeface="A-OTF Gothic BBB Pro"/>
              </a:rPr>
              <a:t>ワ</a:t>
            </a:r>
            <a:r>
              <a:rPr sz="500" spc="-260" dirty="0">
                <a:solidFill>
                  <a:srgbClr val="231F20"/>
                </a:solidFill>
                <a:latin typeface="MS PGothic Regular"/>
                <a:cs typeface="A-OTF Gothic BBB Pro"/>
              </a:rPr>
              <a:t>イ</a:t>
            </a:r>
            <a:r>
              <a:rPr sz="500" spc="-60" dirty="0">
                <a:solidFill>
                  <a:srgbClr val="231F20"/>
                </a:solidFill>
                <a:latin typeface="MS PGothic Regular"/>
                <a:cs typeface="A-OTF Gothic BBB Pro"/>
              </a:rPr>
              <a:t>ト</a:t>
            </a:r>
            <a:r>
              <a:rPr sz="500" spc="-295" dirty="0">
                <a:solidFill>
                  <a:srgbClr val="231F20"/>
                </a:solidFill>
                <a:latin typeface="MS PGothic Regular"/>
                <a:cs typeface="A-OTF Gothic BBB Pro"/>
              </a:rPr>
              <a:t>柄</a:t>
            </a:r>
            <a:r>
              <a:rPr sz="500" spc="10" dirty="0">
                <a:solidFill>
                  <a:srgbClr val="231F20"/>
                </a:solidFill>
                <a:latin typeface="MS PGothic Regular"/>
                <a:cs typeface="A-OTF Gothic BBB Pro"/>
              </a:rPr>
              <a:t>［</a:t>
            </a:r>
            <a:r>
              <a:rPr sz="500" dirty="0">
                <a:solidFill>
                  <a:srgbClr val="231F20"/>
                </a:solidFill>
                <a:latin typeface="MS PGothic Regular"/>
                <a:cs typeface="A-OTF Gothic BBB Pro"/>
              </a:rPr>
              <a:t>P</a:t>
            </a:r>
            <a:r>
              <a:rPr sz="500" spc="10" dirty="0">
                <a:solidFill>
                  <a:srgbClr val="231F20"/>
                </a:solidFill>
                <a:latin typeface="MS PGothic Regular"/>
                <a:cs typeface="A-OTF Gothic BBB Pro"/>
              </a:rPr>
              <a:t>Y］ </a:t>
            </a:r>
            <a:r>
              <a:rPr sz="500" spc="-75" dirty="0">
                <a:solidFill>
                  <a:srgbClr val="231F20"/>
                </a:solidFill>
                <a:latin typeface="MS PGothic Regular"/>
                <a:cs typeface="A-OTF Gothic BBB Pro"/>
              </a:rPr>
              <a:t>に</a:t>
            </a:r>
            <a:r>
              <a:rPr sz="500" spc="-125" dirty="0">
                <a:solidFill>
                  <a:srgbClr val="231F20"/>
                </a:solidFill>
                <a:latin typeface="MS PGothic Regular"/>
                <a:cs typeface="A-OTF Gothic BBB Pro"/>
              </a:rPr>
              <a:t>な</a:t>
            </a:r>
            <a:r>
              <a:rPr sz="500" spc="-150" dirty="0">
                <a:solidFill>
                  <a:srgbClr val="231F20"/>
                </a:solidFill>
                <a:latin typeface="MS PGothic Regular"/>
                <a:cs typeface="A-OTF Gothic BBB Pro"/>
              </a:rPr>
              <a:t>り</a:t>
            </a:r>
            <a:r>
              <a:rPr sz="500" spc="-105" dirty="0">
                <a:solidFill>
                  <a:srgbClr val="231F20"/>
                </a:solidFill>
                <a:latin typeface="MS PGothic Regular"/>
                <a:cs typeface="A-OTF Gothic BBB Pro"/>
              </a:rPr>
              <a:t>ま</a:t>
            </a:r>
            <a:r>
              <a:rPr sz="500" spc="-30" dirty="0">
                <a:solidFill>
                  <a:srgbClr val="231F20"/>
                </a:solidFill>
                <a:latin typeface="MS PGothic Regular"/>
                <a:cs typeface="A-OTF Gothic BBB Pro"/>
              </a:rPr>
              <a:t>す</a:t>
            </a:r>
            <a:r>
              <a:rPr sz="500" dirty="0">
                <a:solidFill>
                  <a:srgbClr val="231F20"/>
                </a:solidFill>
                <a:latin typeface="MS PGothic Regular"/>
                <a:cs typeface="A-OTF Gothic BBB Pro"/>
              </a:rPr>
              <a:t>。</a:t>
            </a:r>
            <a:endParaRPr sz="500" dirty="0">
              <a:latin typeface="MS PGothic Regular"/>
              <a:cs typeface="A-OTF Gothic BBB Pro"/>
            </a:endParaRPr>
          </a:p>
        </p:txBody>
      </p:sp>
      <p:sp>
        <p:nvSpPr>
          <p:cNvPr id="350" name="object 176">
            <a:extLst>
              <a:ext uri="{FF2B5EF4-FFF2-40B4-BE49-F238E27FC236}">
                <a16:creationId xmlns:a16="http://schemas.microsoft.com/office/drawing/2014/main" id="{0C7AE949-31CE-994E-BDFB-C725454368C9}"/>
              </a:ext>
            </a:extLst>
          </p:cNvPr>
          <p:cNvSpPr txBox="1"/>
          <p:nvPr/>
        </p:nvSpPr>
        <p:spPr>
          <a:xfrm>
            <a:off x="3714587" y="2016965"/>
            <a:ext cx="856187" cy="243656"/>
          </a:xfrm>
          <a:prstGeom prst="rect">
            <a:avLst/>
          </a:prstGeom>
        </p:spPr>
        <p:txBody>
          <a:bodyPr vert="horz" wrap="square" lIns="0" tIns="12700" rIns="0" bIns="0" rtlCol="0">
            <a:spAutoFit/>
          </a:bodyPr>
          <a:lstStyle/>
          <a:p>
            <a:pPr marL="12700">
              <a:lnSpc>
                <a:spcPct val="100000"/>
              </a:lnSpc>
              <a:spcBef>
                <a:spcPts val="100"/>
              </a:spcBef>
            </a:pPr>
            <a:r>
              <a:rPr lang="en-US" altLang="ja-JP" sz="500" dirty="0">
                <a:solidFill>
                  <a:srgbClr val="231F20"/>
                </a:solidFill>
                <a:latin typeface="+mn-ea"/>
                <a:ea typeface="+mn-ea"/>
                <a:cs typeface="A-OTF Gothic BBB Pro"/>
              </a:rPr>
              <a:t>※</a:t>
            </a:r>
            <a:r>
              <a:rPr lang="ja-JP" altLang="en-US" sz="500">
                <a:solidFill>
                  <a:srgbClr val="231F20"/>
                </a:solidFill>
                <a:latin typeface="+mn-ea"/>
                <a:ea typeface="+mn-ea"/>
                <a:cs typeface="A-OTF Gothic BBB Pro"/>
              </a:rPr>
              <a:t>鏡面ピュアホワイト柄［</a:t>
            </a:r>
            <a:r>
              <a:rPr lang="en" sz="500" dirty="0">
                <a:solidFill>
                  <a:srgbClr val="231F20"/>
                </a:solidFill>
                <a:latin typeface="+mn-ea"/>
                <a:ea typeface="+mn-ea"/>
                <a:cs typeface="A-OTF Gothic BBB Pro"/>
              </a:rPr>
              <a:t>WV］</a:t>
            </a:r>
            <a:r>
              <a:rPr lang="ja-JP" altLang="en-US" sz="500">
                <a:solidFill>
                  <a:srgbClr val="231F20"/>
                </a:solidFill>
                <a:latin typeface="+mn-ea"/>
                <a:ea typeface="+mn-ea"/>
                <a:cs typeface="A-OTF Gothic BBB Pro"/>
              </a:rPr>
              <a:t>の本体と台輪はしっくいホワイト柄［</a:t>
            </a:r>
            <a:r>
              <a:rPr lang="en" sz="500" dirty="0">
                <a:solidFill>
                  <a:srgbClr val="231F20"/>
                </a:solidFill>
                <a:latin typeface="+mn-ea"/>
                <a:ea typeface="+mn-ea"/>
                <a:cs typeface="A-OTF Gothic BBB Pro"/>
              </a:rPr>
              <a:t>PY］</a:t>
            </a:r>
            <a:r>
              <a:rPr lang="ja-JP" altLang="en-US" sz="500">
                <a:solidFill>
                  <a:srgbClr val="231F20"/>
                </a:solidFill>
                <a:latin typeface="+mn-ea"/>
                <a:ea typeface="+mn-ea"/>
                <a:cs typeface="A-OTF Gothic BBB Pro"/>
              </a:rPr>
              <a:t>になります。</a:t>
            </a:r>
            <a:endParaRPr sz="500" dirty="0">
              <a:latin typeface="+mn-ea"/>
              <a:ea typeface="+mn-ea"/>
              <a:cs typeface="A-OTF Gothic BBB Pro"/>
            </a:endParaRPr>
          </a:p>
        </p:txBody>
      </p:sp>
      <p:sp>
        <p:nvSpPr>
          <p:cNvPr id="351" name="object 59">
            <a:extLst>
              <a:ext uri="{FF2B5EF4-FFF2-40B4-BE49-F238E27FC236}">
                <a16:creationId xmlns:a16="http://schemas.microsoft.com/office/drawing/2014/main" id="{633EF384-169D-8546-9CB4-05849CEE8B9F}"/>
              </a:ext>
            </a:extLst>
          </p:cNvPr>
          <p:cNvSpPr/>
          <p:nvPr/>
        </p:nvSpPr>
        <p:spPr>
          <a:xfrm flipH="1">
            <a:off x="3158039" y="5184605"/>
            <a:ext cx="48722" cy="398060"/>
          </a:xfrm>
          <a:custGeom>
            <a:avLst/>
            <a:gdLst/>
            <a:ahLst/>
            <a:cxnLst/>
            <a:rect l="l" t="t" r="r" b="b"/>
            <a:pathLst>
              <a:path h="709930">
                <a:moveTo>
                  <a:pt x="0" y="709510"/>
                </a:moveTo>
                <a:lnTo>
                  <a:pt x="0" y="0"/>
                </a:lnTo>
              </a:path>
            </a:pathLst>
          </a:custGeom>
          <a:ln w="3175">
            <a:solidFill>
              <a:srgbClr val="231F20"/>
            </a:solidFill>
          </a:ln>
        </p:spPr>
        <p:txBody>
          <a:bodyPr wrap="square" lIns="0" tIns="0" rIns="0" bIns="0" rtlCol="0"/>
          <a:lstStyle/>
          <a:p>
            <a:endParaRPr/>
          </a:p>
        </p:txBody>
      </p:sp>
      <p:sp>
        <p:nvSpPr>
          <p:cNvPr id="353" name="object 175">
            <a:extLst>
              <a:ext uri="{FF2B5EF4-FFF2-40B4-BE49-F238E27FC236}">
                <a16:creationId xmlns:a16="http://schemas.microsoft.com/office/drawing/2014/main" id="{05A231E3-289F-5D45-889F-064D2CAB2FB0}"/>
              </a:ext>
            </a:extLst>
          </p:cNvPr>
          <p:cNvSpPr txBox="1"/>
          <p:nvPr/>
        </p:nvSpPr>
        <p:spPr>
          <a:xfrm>
            <a:off x="5750754" y="882890"/>
            <a:ext cx="2574215" cy="94898"/>
          </a:xfrm>
          <a:prstGeom prst="rect">
            <a:avLst/>
          </a:prstGeom>
        </p:spPr>
        <p:txBody>
          <a:bodyPr vert="horz" wrap="square" lIns="0" tIns="17780" rIns="0" bIns="0" rtlCol="0">
            <a:spAutoFit/>
          </a:bodyPr>
          <a:lstStyle/>
          <a:p>
            <a:pPr marL="27305">
              <a:spcBef>
                <a:spcPts val="140"/>
              </a:spcBef>
            </a:pPr>
            <a:r>
              <a:rPr lang="en-US" altLang="ja-JP" sz="500" dirty="0">
                <a:solidFill>
                  <a:srgbClr val="231F20"/>
                </a:solidFill>
                <a:latin typeface="+mn-ea"/>
                <a:cs typeface="A-OTF Gothic BBB Pro"/>
              </a:rPr>
              <a:t>※</a:t>
            </a:r>
            <a:r>
              <a:rPr lang="ja-JP" altLang="en-US" sz="500">
                <a:solidFill>
                  <a:srgbClr val="231F20"/>
                </a:solidFill>
                <a:latin typeface="+mn-ea"/>
                <a:cs typeface="A-OTF Gothic BBB Pro"/>
              </a:rPr>
              <a:t>鏡面ピュアホワイト柄［</a:t>
            </a:r>
            <a:r>
              <a:rPr lang="en" sz="500" dirty="0">
                <a:solidFill>
                  <a:srgbClr val="231F20"/>
                </a:solidFill>
                <a:latin typeface="+mn-ea"/>
                <a:cs typeface="A-OTF Gothic BBB Pro"/>
              </a:rPr>
              <a:t>WV］</a:t>
            </a:r>
            <a:r>
              <a:rPr lang="ja-JP" altLang="en-US" sz="500">
                <a:solidFill>
                  <a:srgbClr val="231F20"/>
                </a:solidFill>
                <a:latin typeface="+mn-ea"/>
                <a:cs typeface="A-OTF Gothic BBB Pro"/>
              </a:rPr>
              <a:t>の本体と台輪はしっくいホワイト柄［</a:t>
            </a:r>
            <a:r>
              <a:rPr lang="en" sz="500" dirty="0">
                <a:solidFill>
                  <a:srgbClr val="231F20"/>
                </a:solidFill>
                <a:latin typeface="+mn-ea"/>
                <a:cs typeface="A-OTF Gothic BBB Pro"/>
              </a:rPr>
              <a:t>PY］</a:t>
            </a:r>
            <a:r>
              <a:rPr lang="ja-JP" altLang="en-US" sz="500">
                <a:solidFill>
                  <a:srgbClr val="231F20"/>
                </a:solidFill>
                <a:latin typeface="+mn-ea"/>
                <a:cs typeface="A-OTF Gothic BBB Pro"/>
              </a:rPr>
              <a:t>になります。</a:t>
            </a:r>
            <a:endParaRPr sz="500" dirty="0">
              <a:latin typeface="+mn-ea"/>
              <a:cs typeface="A-OTF Gothic BBB Pro"/>
            </a:endParaRPr>
          </a:p>
        </p:txBody>
      </p:sp>
      <p:pic>
        <p:nvPicPr>
          <p:cNvPr id="446" name="図 445">
            <a:extLst>
              <a:ext uri="{FF2B5EF4-FFF2-40B4-BE49-F238E27FC236}">
                <a16:creationId xmlns:a16="http://schemas.microsoft.com/office/drawing/2014/main" id="{DA0E6E69-4139-5846-A8B2-5045905698AE}"/>
              </a:ext>
            </a:extLst>
          </p:cNvPr>
          <p:cNvPicPr>
            <a:picLocks noChangeAspect="1"/>
          </p:cNvPicPr>
          <p:nvPr/>
        </p:nvPicPr>
        <p:blipFill>
          <a:blip r:embed="rId56"/>
          <a:stretch>
            <a:fillRect/>
          </a:stretch>
        </p:blipFill>
        <p:spPr>
          <a:xfrm>
            <a:off x="4834919" y="1282867"/>
            <a:ext cx="440710" cy="688609"/>
          </a:xfrm>
          <a:prstGeom prst="rect">
            <a:avLst/>
          </a:prstGeom>
        </p:spPr>
      </p:pic>
      <p:pic>
        <p:nvPicPr>
          <p:cNvPr id="6" name="図 5">
            <a:extLst>
              <a:ext uri="{FF2B5EF4-FFF2-40B4-BE49-F238E27FC236}">
                <a16:creationId xmlns:a16="http://schemas.microsoft.com/office/drawing/2014/main" id="{AAA84FB2-5BC7-C443-8995-532C1B73CA87}"/>
              </a:ext>
            </a:extLst>
          </p:cNvPr>
          <p:cNvPicPr>
            <a:picLocks noChangeAspect="1"/>
          </p:cNvPicPr>
          <p:nvPr/>
        </p:nvPicPr>
        <p:blipFill>
          <a:blip r:embed="rId57"/>
          <a:stretch>
            <a:fillRect/>
          </a:stretch>
        </p:blipFill>
        <p:spPr>
          <a:xfrm>
            <a:off x="2516416" y="2714605"/>
            <a:ext cx="447866" cy="699791"/>
          </a:xfrm>
          <a:prstGeom prst="rect">
            <a:avLst/>
          </a:prstGeom>
        </p:spPr>
      </p:pic>
      <p:pic>
        <p:nvPicPr>
          <p:cNvPr id="7" name="図 6">
            <a:extLst>
              <a:ext uri="{FF2B5EF4-FFF2-40B4-BE49-F238E27FC236}">
                <a16:creationId xmlns:a16="http://schemas.microsoft.com/office/drawing/2014/main" id="{AB0F645E-1186-B543-B052-76351DB8F529}"/>
              </a:ext>
            </a:extLst>
          </p:cNvPr>
          <p:cNvPicPr>
            <a:picLocks noChangeAspect="1"/>
          </p:cNvPicPr>
          <p:nvPr/>
        </p:nvPicPr>
        <p:blipFill>
          <a:blip r:embed="rId58"/>
          <a:stretch>
            <a:fillRect/>
          </a:stretch>
        </p:blipFill>
        <p:spPr>
          <a:xfrm>
            <a:off x="4841927" y="2714605"/>
            <a:ext cx="447866" cy="699791"/>
          </a:xfrm>
          <a:prstGeom prst="rect">
            <a:avLst/>
          </a:prstGeom>
        </p:spPr>
      </p:pic>
      <p:sp>
        <p:nvSpPr>
          <p:cNvPr id="447" name="object 73">
            <a:extLst>
              <a:ext uri="{FF2B5EF4-FFF2-40B4-BE49-F238E27FC236}">
                <a16:creationId xmlns:a16="http://schemas.microsoft.com/office/drawing/2014/main" id="{B4C7F481-92C7-424A-B7DE-2BBABFDBDD92}"/>
              </a:ext>
            </a:extLst>
          </p:cNvPr>
          <p:cNvSpPr txBox="1"/>
          <p:nvPr/>
        </p:nvSpPr>
        <p:spPr>
          <a:xfrm>
            <a:off x="688670" y="4241546"/>
            <a:ext cx="435737" cy="97463"/>
          </a:xfrm>
          <a:prstGeom prst="rect">
            <a:avLst/>
          </a:prstGeom>
        </p:spPr>
        <p:txBody>
          <a:bodyPr vert="horz" wrap="square" lIns="0" tIns="12700" rIns="0" bIns="0" rtlCol="0">
            <a:spAutoFit/>
          </a:bodyPr>
          <a:lstStyle/>
          <a:p>
            <a:r>
              <a:rPr lang="ja-JP" altLang="en-US" sz="800" baseline="-25252">
                <a:solidFill>
                  <a:srgbClr val="FFFFFF"/>
                </a:solidFill>
                <a:latin typeface="MS PGothic Regular"/>
                <a:cs typeface="A-OTF Gothic BBB Pro"/>
              </a:rPr>
              <a:t>標準仕様</a:t>
            </a:r>
            <a:endParaRPr sz="825" baseline="-25252" dirty="0">
              <a:latin typeface="MS PGothic Regular"/>
              <a:cs typeface="A-OTF Gothic BBB Pro"/>
            </a:endParaRPr>
          </a:p>
        </p:txBody>
      </p:sp>
      <p:sp>
        <p:nvSpPr>
          <p:cNvPr id="448" name="object 173">
            <a:extLst>
              <a:ext uri="{FF2B5EF4-FFF2-40B4-BE49-F238E27FC236}">
                <a16:creationId xmlns:a16="http://schemas.microsoft.com/office/drawing/2014/main" id="{5421859B-4C82-2949-9021-1A72A91D16B4}"/>
              </a:ext>
            </a:extLst>
          </p:cNvPr>
          <p:cNvSpPr txBox="1"/>
          <p:nvPr/>
        </p:nvSpPr>
        <p:spPr>
          <a:xfrm>
            <a:off x="4724300" y="1939952"/>
            <a:ext cx="793564" cy="411908"/>
          </a:xfrm>
          <a:prstGeom prst="rect">
            <a:avLst/>
          </a:prstGeom>
        </p:spPr>
        <p:txBody>
          <a:bodyPr vert="horz" wrap="square" lIns="0" tIns="17780" rIns="0" bIns="0" rtlCol="0">
            <a:spAutoFit/>
          </a:bodyPr>
          <a:lstStyle/>
          <a:p>
            <a:pPr marL="36000">
              <a:lnSpc>
                <a:spcPct val="100000"/>
              </a:lnSpc>
              <a:spcBef>
                <a:spcPts val="140"/>
              </a:spcBef>
            </a:pPr>
            <a:r>
              <a:rPr sz="500" dirty="0">
                <a:solidFill>
                  <a:srgbClr val="231F20"/>
                </a:solidFill>
                <a:latin typeface="MS PGothic" panose="020B0600070205080204" pitchFamily="34" charset="-128"/>
                <a:ea typeface="MS PGothic" panose="020B0600070205080204" pitchFamily="34" charset="-128"/>
                <a:cs typeface="A-OTF Gothic BBB Pro"/>
              </a:rPr>
              <a:t>扉柄、本体、</a:t>
            </a:r>
            <a:endParaRPr sz="500" dirty="0">
              <a:latin typeface="MS PGothic" panose="020B0600070205080204" pitchFamily="34" charset="-128"/>
              <a:ea typeface="MS PGothic" panose="020B0600070205080204" pitchFamily="34" charset="-128"/>
              <a:cs typeface="A-OTF Gothic BBB Pro"/>
            </a:endParaRPr>
          </a:p>
          <a:p>
            <a:pPr marL="36000" marR="5080">
              <a:lnSpc>
                <a:spcPct val="106100"/>
              </a:lnSpc>
            </a:pPr>
            <a:r>
              <a:rPr sz="500" dirty="0" err="1">
                <a:solidFill>
                  <a:srgbClr val="231F20"/>
                </a:solidFill>
                <a:latin typeface="MS PGothic" panose="020B0600070205080204" pitchFamily="34" charset="-128"/>
                <a:ea typeface="MS PGothic" panose="020B0600070205080204" pitchFamily="34" charset="-128"/>
                <a:cs typeface="A-OTF Gothic BBB Pro"/>
              </a:rPr>
              <a:t>カウンター柄は同柄で</a:t>
            </a:r>
            <a:endParaRPr lang="en-US" altLang="ja-JP" sz="500" dirty="0">
              <a:solidFill>
                <a:srgbClr val="231F20"/>
              </a:solidFill>
              <a:latin typeface="MS PGothic" panose="020B0600070205080204" pitchFamily="34" charset="-128"/>
              <a:ea typeface="MS PGothic" panose="020B0600070205080204" pitchFamily="34" charset="-128"/>
              <a:cs typeface="A-OTF Gothic BBB Pro"/>
            </a:endParaRPr>
          </a:p>
          <a:p>
            <a:pPr marL="36000" marR="5080">
              <a:lnSpc>
                <a:spcPct val="106100"/>
              </a:lnSpc>
            </a:pPr>
            <a:r>
              <a:rPr sz="500" dirty="0" err="1">
                <a:solidFill>
                  <a:srgbClr val="231F20"/>
                </a:solidFill>
                <a:latin typeface="MS PGothic" panose="020B0600070205080204" pitchFamily="34" charset="-128"/>
                <a:ea typeface="MS PGothic" panose="020B0600070205080204" pitchFamily="34" charset="-128"/>
                <a:cs typeface="A-OTF Gothic BBB Pro"/>
              </a:rPr>
              <a:t>コーディネイトできます</a:t>
            </a:r>
            <a:r>
              <a:rPr sz="500" dirty="0">
                <a:solidFill>
                  <a:srgbClr val="231F20"/>
                </a:solidFill>
                <a:latin typeface="MS PGothic" panose="020B0600070205080204" pitchFamily="34" charset="-128"/>
                <a:ea typeface="MS PGothic" panose="020B0600070205080204" pitchFamily="34" charset="-128"/>
                <a:cs typeface="A-OTF Gothic BBB Pro"/>
              </a:rPr>
              <a:t>。</a:t>
            </a:r>
            <a:endParaRPr sz="500" dirty="0">
              <a:latin typeface="MS PGothic" panose="020B0600070205080204" pitchFamily="34" charset="-128"/>
              <a:ea typeface="MS PGothic" panose="020B0600070205080204" pitchFamily="34" charset="-128"/>
              <a:cs typeface="A-OTF Gothic BBB Pro"/>
            </a:endParaRPr>
          </a:p>
          <a:p>
            <a:pPr marL="36000">
              <a:lnSpc>
                <a:spcPct val="100000"/>
              </a:lnSpc>
              <a:spcBef>
                <a:spcPts val="40"/>
              </a:spcBef>
            </a:pPr>
            <a:r>
              <a:rPr sz="500" dirty="0">
                <a:solidFill>
                  <a:srgbClr val="231F20"/>
                </a:solidFill>
                <a:latin typeface="MS PGothic" panose="020B0600070205080204" pitchFamily="34" charset="-128"/>
                <a:ea typeface="MS PGothic" panose="020B0600070205080204" pitchFamily="34" charset="-128"/>
                <a:cs typeface="A-OTF Gothic BBB Pro"/>
              </a:rPr>
              <a:t>（鏡面ピュアホワイト柄</a:t>
            </a:r>
            <a:endParaRPr sz="500" dirty="0">
              <a:latin typeface="MS PGothic" panose="020B0600070205080204" pitchFamily="34" charset="-128"/>
              <a:ea typeface="MS PGothic" panose="020B0600070205080204" pitchFamily="34" charset="-128"/>
              <a:cs typeface="A-OTF Gothic BBB Pro"/>
            </a:endParaRPr>
          </a:p>
          <a:p>
            <a:pPr marL="36000">
              <a:lnSpc>
                <a:spcPct val="100000"/>
              </a:lnSpc>
              <a:spcBef>
                <a:spcPts val="40"/>
              </a:spcBef>
            </a:pPr>
            <a:r>
              <a:rPr sz="500" dirty="0">
                <a:solidFill>
                  <a:srgbClr val="231F20"/>
                </a:solidFill>
                <a:latin typeface="MS PGothic" panose="020B0600070205080204" pitchFamily="34" charset="-128"/>
                <a:ea typeface="MS PGothic" panose="020B0600070205080204" pitchFamily="34" charset="-128"/>
                <a:cs typeface="A-OTF Gothic BBB Pro"/>
              </a:rPr>
              <a:t>［WV］除く）</a:t>
            </a:r>
            <a:endParaRPr sz="500" dirty="0">
              <a:latin typeface="MS PGothic" panose="020B0600070205080204" pitchFamily="34" charset="-128"/>
              <a:ea typeface="MS PGothic" panose="020B0600070205080204" pitchFamily="34" charset="-128"/>
              <a:cs typeface="A-OTF Gothic BBB Pro"/>
            </a:endParaRPr>
          </a:p>
        </p:txBody>
      </p:sp>
    </p:spTree>
    <p:extLst>
      <p:ext uri="{BB962C8B-B14F-4D97-AF65-F5344CB8AC3E}">
        <p14:creationId xmlns:p14="http://schemas.microsoft.com/office/powerpoint/2010/main" val="1843291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Rectangle 24">
            <a:extLst>
              <a:ext uri="{FF2B5EF4-FFF2-40B4-BE49-F238E27FC236}">
                <a16:creationId xmlns:a16="http://schemas.microsoft.com/office/drawing/2014/main" id="{3694D61C-48B7-D84C-8326-82F776C1D1AD}"/>
              </a:ext>
            </a:extLst>
          </p:cNvPr>
          <p:cNvSpPr>
            <a:spLocks noChangeArrowheads="1"/>
          </p:cNvSpPr>
          <p:nvPr/>
        </p:nvSpPr>
        <p:spPr bwMode="auto">
          <a:xfrm>
            <a:off x="1681263" y="113675"/>
            <a:ext cx="38543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spcBef>
                <a:spcPct val="50000"/>
              </a:spcBef>
            </a:pPr>
            <a:r>
              <a:rPr lang="ja-JP" altLang="en-US" sz="1100" b="1">
                <a:solidFill>
                  <a:schemeClr val="bg1"/>
                </a:solidFill>
                <a:latin typeface="ＭＳ Ｐゴシック" charset="-128"/>
              </a:rPr>
              <a:t>玄関用収納</a:t>
            </a:r>
            <a:r>
              <a:rPr lang="en-US" altLang="ja-JP" sz="1100" b="1" dirty="0">
                <a:solidFill>
                  <a:schemeClr val="bg1"/>
                </a:solidFill>
                <a:latin typeface="ＭＳ Ｐゴシック" charset="-128"/>
              </a:rPr>
              <a:t> </a:t>
            </a:r>
            <a:r>
              <a:rPr lang="ja-JP" altLang="en-US" sz="1100" b="1">
                <a:solidFill>
                  <a:schemeClr val="bg1"/>
                </a:solidFill>
                <a:latin typeface="ＭＳ Ｐゴシック" charset="-128"/>
              </a:rPr>
              <a:t>コンポリア　素材集</a:t>
            </a:r>
            <a:endParaRPr lang="ja-JP" altLang="en-US" sz="1100" b="1" dirty="0">
              <a:solidFill>
                <a:schemeClr val="bg1"/>
              </a:solidFill>
              <a:latin typeface="ＭＳ Ｐゴシック" charset="-128"/>
            </a:endParaRPr>
          </a:p>
        </p:txBody>
      </p:sp>
      <p:pic>
        <p:nvPicPr>
          <p:cNvPr id="332" name="object 8">
            <a:extLst>
              <a:ext uri="{FF2B5EF4-FFF2-40B4-BE49-F238E27FC236}">
                <a16:creationId xmlns:a16="http://schemas.microsoft.com/office/drawing/2014/main" id="{9E87F738-2884-E149-9D4F-771351770674}"/>
              </a:ext>
            </a:extLst>
          </p:cNvPr>
          <p:cNvPicPr/>
          <p:nvPr/>
        </p:nvPicPr>
        <p:blipFill>
          <a:blip r:embed="rId3" cstate="print"/>
          <a:stretch>
            <a:fillRect/>
          </a:stretch>
        </p:blipFill>
        <p:spPr>
          <a:xfrm>
            <a:off x="576008" y="1045502"/>
            <a:ext cx="1914994" cy="2483104"/>
          </a:xfrm>
          <a:prstGeom prst="rect">
            <a:avLst/>
          </a:prstGeom>
        </p:spPr>
      </p:pic>
      <p:pic>
        <p:nvPicPr>
          <p:cNvPr id="343" name="object 9">
            <a:extLst>
              <a:ext uri="{FF2B5EF4-FFF2-40B4-BE49-F238E27FC236}">
                <a16:creationId xmlns:a16="http://schemas.microsoft.com/office/drawing/2014/main" id="{3D8712F4-D5F0-484B-9A33-DCA8968904D7}"/>
              </a:ext>
            </a:extLst>
          </p:cNvPr>
          <p:cNvPicPr/>
          <p:nvPr/>
        </p:nvPicPr>
        <p:blipFill>
          <a:blip r:embed="rId4" cstate="print"/>
          <a:stretch>
            <a:fillRect/>
          </a:stretch>
        </p:blipFill>
        <p:spPr>
          <a:xfrm>
            <a:off x="576008" y="3828706"/>
            <a:ext cx="1914994" cy="2483104"/>
          </a:xfrm>
          <a:prstGeom prst="rect">
            <a:avLst/>
          </a:prstGeom>
        </p:spPr>
      </p:pic>
      <p:pic>
        <p:nvPicPr>
          <p:cNvPr id="346" name="object 10">
            <a:extLst>
              <a:ext uri="{FF2B5EF4-FFF2-40B4-BE49-F238E27FC236}">
                <a16:creationId xmlns:a16="http://schemas.microsoft.com/office/drawing/2014/main" id="{7F0B50CC-E963-874A-853D-BC1C7BF9B0EE}"/>
              </a:ext>
            </a:extLst>
          </p:cNvPr>
          <p:cNvPicPr/>
          <p:nvPr/>
        </p:nvPicPr>
        <p:blipFill>
          <a:blip r:embed="rId5" cstate="print"/>
          <a:stretch>
            <a:fillRect/>
          </a:stretch>
        </p:blipFill>
        <p:spPr>
          <a:xfrm>
            <a:off x="2850997" y="1045502"/>
            <a:ext cx="1915007" cy="2483104"/>
          </a:xfrm>
          <a:prstGeom prst="rect">
            <a:avLst/>
          </a:prstGeom>
        </p:spPr>
      </p:pic>
      <p:pic>
        <p:nvPicPr>
          <p:cNvPr id="347" name="object 11">
            <a:extLst>
              <a:ext uri="{FF2B5EF4-FFF2-40B4-BE49-F238E27FC236}">
                <a16:creationId xmlns:a16="http://schemas.microsoft.com/office/drawing/2014/main" id="{3C6FF20E-136E-3F42-9B6E-653A6CE5D356}"/>
              </a:ext>
            </a:extLst>
          </p:cNvPr>
          <p:cNvPicPr/>
          <p:nvPr/>
        </p:nvPicPr>
        <p:blipFill>
          <a:blip r:embed="rId6" cstate="print"/>
          <a:stretch>
            <a:fillRect/>
          </a:stretch>
        </p:blipFill>
        <p:spPr>
          <a:xfrm>
            <a:off x="2845498" y="3828706"/>
            <a:ext cx="1914994" cy="2483104"/>
          </a:xfrm>
          <a:prstGeom prst="rect">
            <a:avLst/>
          </a:prstGeom>
        </p:spPr>
      </p:pic>
      <p:pic>
        <p:nvPicPr>
          <p:cNvPr id="349" name="object 12">
            <a:extLst>
              <a:ext uri="{FF2B5EF4-FFF2-40B4-BE49-F238E27FC236}">
                <a16:creationId xmlns:a16="http://schemas.microsoft.com/office/drawing/2014/main" id="{B2E06AC3-C94E-CE44-B9BC-611558A4FE90}"/>
              </a:ext>
            </a:extLst>
          </p:cNvPr>
          <p:cNvPicPr/>
          <p:nvPr/>
        </p:nvPicPr>
        <p:blipFill>
          <a:blip r:embed="rId7" cstate="print"/>
          <a:stretch>
            <a:fillRect/>
          </a:stretch>
        </p:blipFill>
        <p:spPr>
          <a:xfrm>
            <a:off x="5125986" y="1045502"/>
            <a:ext cx="1915007" cy="2483104"/>
          </a:xfrm>
          <a:prstGeom prst="rect">
            <a:avLst/>
          </a:prstGeom>
        </p:spPr>
      </p:pic>
      <p:pic>
        <p:nvPicPr>
          <p:cNvPr id="350" name="object 13">
            <a:extLst>
              <a:ext uri="{FF2B5EF4-FFF2-40B4-BE49-F238E27FC236}">
                <a16:creationId xmlns:a16="http://schemas.microsoft.com/office/drawing/2014/main" id="{B6D14801-B6CA-AE47-ACBE-C37FAA6D6A2D}"/>
              </a:ext>
            </a:extLst>
          </p:cNvPr>
          <p:cNvPicPr/>
          <p:nvPr/>
        </p:nvPicPr>
        <p:blipFill>
          <a:blip r:embed="rId8" cstate="print"/>
          <a:stretch>
            <a:fillRect/>
          </a:stretch>
        </p:blipFill>
        <p:spPr>
          <a:xfrm>
            <a:off x="5125986" y="3828706"/>
            <a:ext cx="1915007" cy="2483104"/>
          </a:xfrm>
          <a:prstGeom prst="rect">
            <a:avLst/>
          </a:prstGeom>
        </p:spPr>
      </p:pic>
      <p:pic>
        <p:nvPicPr>
          <p:cNvPr id="351" name="object 14">
            <a:extLst>
              <a:ext uri="{FF2B5EF4-FFF2-40B4-BE49-F238E27FC236}">
                <a16:creationId xmlns:a16="http://schemas.microsoft.com/office/drawing/2014/main" id="{A820EAF1-0DF1-894B-9A71-35137A731FFE}"/>
              </a:ext>
            </a:extLst>
          </p:cNvPr>
          <p:cNvPicPr/>
          <p:nvPr/>
        </p:nvPicPr>
        <p:blipFill>
          <a:blip r:embed="rId9" cstate="print"/>
          <a:stretch>
            <a:fillRect/>
          </a:stretch>
        </p:blipFill>
        <p:spPr>
          <a:xfrm>
            <a:off x="7400988" y="1045502"/>
            <a:ext cx="1915007" cy="2483104"/>
          </a:xfrm>
          <a:prstGeom prst="rect">
            <a:avLst/>
          </a:prstGeom>
        </p:spPr>
      </p:pic>
    </p:spTree>
    <p:extLst>
      <p:ext uri="{BB962C8B-B14F-4D97-AF65-F5344CB8AC3E}">
        <p14:creationId xmlns:p14="http://schemas.microsoft.com/office/powerpoint/2010/main" val="2138349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 name="グループ化 102">
            <a:extLst>
              <a:ext uri="{FF2B5EF4-FFF2-40B4-BE49-F238E27FC236}">
                <a16:creationId xmlns:a16="http://schemas.microsoft.com/office/drawing/2014/main" id="{5712AA85-2082-BC4E-B057-C9DD818A5DCB}"/>
              </a:ext>
            </a:extLst>
          </p:cNvPr>
          <p:cNvGrpSpPr/>
          <p:nvPr/>
        </p:nvGrpSpPr>
        <p:grpSpPr>
          <a:xfrm>
            <a:off x="7750402" y="4448158"/>
            <a:ext cx="1733035" cy="2146192"/>
            <a:chOff x="7887015" y="4448158"/>
            <a:chExt cx="1733035" cy="2146192"/>
          </a:xfrm>
        </p:grpSpPr>
        <p:pic>
          <p:nvPicPr>
            <p:cNvPr id="85" name="図 84">
              <a:extLst>
                <a:ext uri="{FF2B5EF4-FFF2-40B4-BE49-F238E27FC236}">
                  <a16:creationId xmlns:a16="http://schemas.microsoft.com/office/drawing/2014/main" id="{67AA8644-3907-6C45-8B89-6FC9548D65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7015" y="4597404"/>
              <a:ext cx="855834" cy="1996946"/>
            </a:xfrm>
            <a:prstGeom prst="rect">
              <a:avLst/>
            </a:prstGeom>
          </p:spPr>
        </p:pic>
        <p:sp>
          <p:nvSpPr>
            <p:cNvPr id="98" name="object 175">
              <a:extLst>
                <a:ext uri="{FF2B5EF4-FFF2-40B4-BE49-F238E27FC236}">
                  <a16:creationId xmlns:a16="http://schemas.microsoft.com/office/drawing/2014/main" id="{BB30F85A-590D-BD48-A675-7B203F4DD590}"/>
                </a:ext>
              </a:extLst>
            </p:cNvPr>
            <p:cNvSpPr txBox="1"/>
            <p:nvPr/>
          </p:nvSpPr>
          <p:spPr>
            <a:xfrm>
              <a:off x="7978179" y="4448158"/>
              <a:ext cx="838216" cy="107722"/>
            </a:xfrm>
            <a:prstGeom prst="rect">
              <a:avLst/>
            </a:prstGeom>
          </p:spPr>
          <p:txBody>
            <a:bodyPr vert="horz" wrap="square" lIns="0" tIns="0" rIns="0" bIns="0" rtlCol="0">
              <a:spAutoFit/>
            </a:bodyPr>
            <a:lstStyle/>
            <a:p>
              <a:r>
                <a:rPr lang="ja-JP" altLang="en-US" sz="700"/>
                <a:t>プラン例</a:t>
              </a:r>
            </a:p>
          </p:txBody>
        </p:sp>
        <p:sp>
          <p:nvSpPr>
            <p:cNvPr id="99" name="object 175">
              <a:extLst>
                <a:ext uri="{FF2B5EF4-FFF2-40B4-BE49-F238E27FC236}">
                  <a16:creationId xmlns:a16="http://schemas.microsoft.com/office/drawing/2014/main" id="{711AA6A0-6CFD-AC49-A196-F53D40FAA468}"/>
                </a:ext>
              </a:extLst>
            </p:cNvPr>
            <p:cNvSpPr txBox="1"/>
            <p:nvPr/>
          </p:nvSpPr>
          <p:spPr>
            <a:xfrm>
              <a:off x="8692564" y="4653780"/>
              <a:ext cx="927486" cy="323165"/>
            </a:xfrm>
            <a:prstGeom prst="rect">
              <a:avLst/>
            </a:prstGeom>
          </p:spPr>
          <p:txBody>
            <a:bodyPr vert="horz" wrap="square" lIns="0" tIns="0" rIns="0" bIns="0" rtlCol="0">
              <a:spAutoFit/>
            </a:bodyPr>
            <a:lstStyle/>
            <a:p>
              <a:r>
                <a:rPr lang="ja-JP" altLang="en-US" sz="700">
                  <a:latin typeface="MS PGothic" panose="020B0600070205080204" pitchFamily="34" charset="-128"/>
                  <a:ea typeface="MS PGothic" panose="020B0600070205080204" pitchFamily="34" charset="-128"/>
                </a:rPr>
                <a:t>棚別にお出かけアイテムを分類収納。</a:t>
              </a:r>
            </a:p>
            <a:p>
              <a:r>
                <a:rPr lang="ja-JP" altLang="en-US" sz="700">
                  <a:latin typeface="MS PGothic" panose="020B0600070205080204" pitchFamily="34" charset="-128"/>
                  <a:ea typeface="MS PGothic" panose="020B0600070205080204" pitchFamily="34" charset="-128"/>
                </a:rPr>
                <a:t>紛失防止にもひと役。</a:t>
              </a:r>
            </a:p>
          </p:txBody>
        </p:sp>
        <p:sp>
          <p:nvSpPr>
            <p:cNvPr id="100" name="object 175">
              <a:extLst>
                <a:ext uri="{FF2B5EF4-FFF2-40B4-BE49-F238E27FC236}">
                  <a16:creationId xmlns:a16="http://schemas.microsoft.com/office/drawing/2014/main" id="{79E6029F-0C96-6545-B2AA-51CE5BCDBCB5}"/>
                </a:ext>
              </a:extLst>
            </p:cNvPr>
            <p:cNvSpPr txBox="1"/>
            <p:nvPr/>
          </p:nvSpPr>
          <p:spPr>
            <a:xfrm>
              <a:off x="8692564" y="5035943"/>
              <a:ext cx="838216" cy="184666"/>
            </a:xfrm>
            <a:prstGeom prst="rect">
              <a:avLst/>
            </a:prstGeom>
          </p:spPr>
          <p:txBody>
            <a:bodyPr vert="horz" wrap="square" lIns="0" tIns="0" rIns="0" bIns="0" rtlCol="0">
              <a:spAutoFit/>
            </a:bodyPr>
            <a:lstStyle/>
            <a:p>
              <a:r>
                <a:rPr lang="ja-JP" altLang="en-US" sz="600">
                  <a:latin typeface="MS PGothic" panose="020B0600070205080204" pitchFamily="34" charset="-128"/>
                  <a:ea typeface="MS PGothic" panose="020B0600070205080204" pitchFamily="34" charset="-128"/>
                </a:rPr>
                <a:t>●樹脂棚</a:t>
              </a:r>
              <a:r>
                <a:rPr lang="en-US" altLang="ja-JP" sz="600" dirty="0">
                  <a:latin typeface="MS PGothic" panose="020B0600070205080204" pitchFamily="34" charset="-128"/>
                  <a:ea typeface="MS PGothic" panose="020B0600070205080204" pitchFamily="34" charset="-128"/>
                </a:rPr>
                <a:t>4</a:t>
              </a:r>
              <a:r>
                <a:rPr lang="ja-JP" altLang="en-US" sz="600">
                  <a:latin typeface="MS PGothic" panose="020B0600070205080204" pitchFamily="34" charset="-128"/>
                  <a:ea typeface="MS PGothic" panose="020B0600070205080204" pitchFamily="34" charset="-128"/>
                </a:rPr>
                <a:t>枚</a:t>
              </a:r>
            </a:p>
            <a:p>
              <a:r>
                <a:rPr lang="ja-JP" altLang="en-US" sz="600">
                  <a:latin typeface="MS PGothic" panose="020B0600070205080204" pitchFamily="34" charset="-128"/>
                  <a:ea typeface="MS PGothic" panose="020B0600070205080204" pitchFamily="34" charset="-128"/>
                </a:rPr>
                <a:t>●固定棚</a:t>
              </a:r>
              <a:r>
                <a:rPr lang="en-US" altLang="ja-JP" sz="600" dirty="0">
                  <a:latin typeface="MS PGothic" panose="020B0600070205080204" pitchFamily="34" charset="-128"/>
                  <a:ea typeface="MS PGothic" panose="020B0600070205080204" pitchFamily="34" charset="-128"/>
                </a:rPr>
                <a:t>1</a:t>
              </a:r>
              <a:r>
                <a:rPr lang="ja-JP" altLang="en-US" sz="600">
                  <a:latin typeface="MS PGothic" panose="020B0600070205080204" pitchFamily="34" charset="-128"/>
                  <a:ea typeface="MS PGothic" panose="020B0600070205080204" pitchFamily="34" charset="-128"/>
                </a:rPr>
                <a:t>枚</a:t>
              </a:r>
            </a:p>
          </p:txBody>
        </p:sp>
      </p:grpSp>
      <p:sp>
        <p:nvSpPr>
          <p:cNvPr id="2" name="Rectangle 24">
            <a:extLst>
              <a:ext uri="{FF2B5EF4-FFF2-40B4-BE49-F238E27FC236}">
                <a16:creationId xmlns:a16="http://schemas.microsoft.com/office/drawing/2014/main" id="{DF0AB3FF-523E-B048-AFFF-27F13E5EB026}"/>
              </a:ext>
            </a:extLst>
          </p:cNvPr>
          <p:cNvSpPr>
            <a:spLocks noChangeArrowheads="1"/>
          </p:cNvSpPr>
          <p:nvPr/>
        </p:nvSpPr>
        <p:spPr bwMode="auto">
          <a:xfrm>
            <a:off x="1681263" y="113675"/>
            <a:ext cx="38543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spcBef>
                <a:spcPct val="50000"/>
              </a:spcBef>
            </a:pPr>
            <a:r>
              <a:rPr lang="ja-JP" altLang="en-US" sz="1100" b="1">
                <a:solidFill>
                  <a:schemeClr val="bg1"/>
                </a:solidFill>
                <a:latin typeface="ＭＳ Ｐゴシック" charset="-128"/>
              </a:rPr>
              <a:t>玄関用収納</a:t>
            </a:r>
            <a:r>
              <a:rPr lang="en-US" altLang="ja-JP" sz="1100" b="1" dirty="0">
                <a:solidFill>
                  <a:schemeClr val="bg1"/>
                </a:solidFill>
                <a:latin typeface="ＭＳ Ｐゴシック" charset="-128"/>
              </a:rPr>
              <a:t> </a:t>
            </a:r>
            <a:r>
              <a:rPr lang="ja-JP" altLang="en-US" sz="1100" b="1">
                <a:solidFill>
                  <a:schemeClr val="bg1"/>
                </a:solidFill>
                <a:latin typeface="ＭＳ Ｐゴシック" charset="-128"/>
              </a:rPr>
              <a:t>コンポリア　素材集</a:t>
            </a:r>
            <a:endParaRPr lang="ja-JP" altLang="en-US" sz="1100" b="1" dirty="0">
              <a:solidFill>
                <a:schemeClr val="bg1"/>
              </a:solidFill>
              <a:latin typeface="ＭＳ Ｐゴシック" charset="-128"/>
            </a:endParaRPr>
          </a:p>
        </p:txBody>
      </p:sp>
      <p:grpSp>
        <p:nvGrpSpPr>
          <p:cNvPr id="72" name="グループ化 71">
            <a:extLst>
              <a:ext uri="{FF2B5EF4-FFF2-40B4-BE49-F238E27FC236}">
                <a16:creationId xmlns:a16="http://schemas.microsoft.com/office/drawing/2014/main" id="{D677BAF9-2912-F343-B378-C7C84C9F5714}"/>
              </a:ext>
            </a:extLst>
          </p:cNvPr>
          <p:cNvGrpSpPr/>
          <p:nvPr/>
        </p:nvGrpSpPr>
        <p:grpSpPr>
          <a:xfrm flipH="1">
            <a:off x="2618233" y="806502"/>
            <a:ext cx="931882" cy="3297045"/>
            <a:chOff x="2503229" y="850267"/>
            <a:chExt cx="931882" cy="3297045"/>
          </a:xfrm>
        </p:grpSpPr>
        <p:pic>
          <p:nvPicPr>
            <p:cNvPr id="9" name="図 8">
              <a:extLst>
                <a:ext uri="{FF2B5EF4-FFF2-40B4-BE49-F238E27FC236}">
                  <a16:creationId xmlns:a16="http://schemas.microsoft.com/office/drawing/2014/main" id="{D79E2531-4028-0D42-A97E-DD81F62876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503229" y="850267"/>
              <a:ext cx="931882" cy="2358569"/>
            </a:xfrm>
            <a:prstGeom prst="rect">
              <a:avLst/>
            </a:prstGeom>
          </p:spPr>
        </p:pic>
        <p:grpSp>
          <p:nvGrpSpPr>
            <p:cNvPr id="47" name="グループ化 46">
              <a:extLst>
                <a:ext uri="{FF2B5EF4-FFF2-40B4-BE49-F238E27FC236}">
                  <a16:creationId xmlns:a16="http://schemas.microsoft.com/office/drawing/2014/main" id="{B44932EF-E42F-5746-A9A6-D55EBE122000}"/>
                </a:ext>
              </a:extLst>
            </p:cNvPr>
            <p:cNvGrpSpPr/>
            <p:nvPr/>
          </p:nvGrpSpPr>
          <p:grpSpPr>
            <a:xfrm>
              <a:off x="2533775" y="3200193"/>
              <a:ext cx="852276" cy="947119"/>
              <a:chOff x="214524" y="3356361"/>
              <a:chExt cx="852276" cy="947119"/>
            </a:xfrm>
          </p:grpSpPr>
          <p:sp>
            <p:nvSpPr>
              <p:cNvPr id="48" name="object 175">
                <a:extLst>
                  <a:ext uri="{FF2B5EF4-FFF2-40B4-BE49-F238E27FC236}">
                    <a16:creationId xmlns:a16="http://schemas.microsoft.com/office/drawing/2014/main" id="{442F35A7-2DA9-3B43-ADED-53AB8FCD8A5B}"/>
                  </a:ext>
                </a:extLst>
              </p:cNvPr>
              <p:cNvSpPr txBox="1"/>
              <p:nvPr/>
            </p:nvSpPr>
            <p:spPr>
              <a:xfrm>
                <a:off x="214524" y="3356361"/>
                <a:ext cx="852276" cy="180000"/>
              </a:xfrm>
              <a:prstGeom prst="rect">
                <a:avLst/>
              </a:prstGeom>
              <a:solidFill>
                <a:schemeClr val="bg1">
                  <a:lumMod val="85000"/>
                </a:schemeClr>
              </a:solidFill>
            </p:spPr>
            <p:txBody>
              <a:bodyPr vert="horz" wrap="square" lIns="0" tIns="0" rIns="0" bIns="0" rtlCol="0" anchor="ctr">
                <a:normAutofit/>
              </a:bodyPr>
              <a:lstStyle/>
              <a:p>
                <a:pPr algn="dist">
                  <a:lnSpc>
                    <a:spcPts val="835"/>
                  </a:lnSpc>
                  <a:spcBef>
                    <a:spcPts val="275"/>
                  </a:spcBef>
                </a:pPr>
                <a:r>
                  <a:rPr lang="ja-JP" altLang="en-US" sz="700">
                    <a:solidFill>
                      <a:srgbClr val="231F20"/>
                    </a:solidFill>
                    <a:latin typeface="+mj-ea"/>
                    <a:cs typeface="Kozuka Gothic Pr6N R"/>
                  </a:rPr>
                  <a:t>傘・コート収納</a:t>
                </a:r>
                <a:endParaRPr lang="ja-JP" altLang="en-US" sz="700" dirty="0">
                  <a:latin typeface="MS PGothic Regular"/>
                  <a:cs typeface="A-OTF Gothic BBB Pro"/>
                </a:endParaRPr>
              </a:p>
            </p:txBody>
          </p:sp>
          <p:sp>
            <p:nvSpPr>
              <p:cNvPr id="49" name="object 175">
                <a:extLst>
                  <a:ext uri="{FF2B5EF4-FFF2-40B4-BE49-F238E27FC236}">
                    <a16:creationId xmlns:a16="http://schemas.microsoft.com/office/drawing/2014/main" id="{F579A8AA-BBEC-E24C-A477-5380AA3F7133}"/>
                  </a:ext>
                </a:extLst>
              </p:cNvPr>
              <p:cNvSpPr txBox="1"/>
              <p:nvPr/>
            </p:nvSpPr>
            <p:spPr>
              <a:xfrm>
                <a:off x="214524" y="3568732"/>
                <a:ext cx="838216" cy="323165"/>
              </a:xfrm>
              <a:prstGeom prst="rect">
                <a:avLst/>
              </a:prstGeom>
            </p:spPr>
            <p:txBody>
              <a:bodyPr vert="horz" wrap="square" lIns="0" tIns="0" rIns="0" bIns="0" rtlCol="0">
                <a:spAutoFit/>
              </a:bodyPr>
              <a:lstStyle/>
              <a:p>
                <a:r>
                  <a:rPr lang="ja-JP" altLang="en-US" sz="700">
                    <a:latin typeface="MS PGothic" panose="020B0600070205080204" pitchFamily="34" charset="-128"/>
                    <a:ea typeface="MS PGothic" panose="020B0600070205080204" pitchFamily="34" charset="-128"/>
                  </a:rPr>
                  <a:t>玄関先でコートを収納。花粉や塵をお部屋に</a:t>
                </a:r>
                <a:endParaRPr lang="en-US" altLang="ja-JP" sz="700" dirty="0">
                  <a:latin typeface="MS PGothic" panose="020B0600070205080204" pitchFamily="34" charset="-128"/>
                  <a:ea typeface="MS PGothic" panose="020B0600070205080204" pitchFamily="34" charset="-128"/>
                </a:endParaRPr>
              </a:p>
              <a:p>
                <a:r>
                  <a:rPr lang="ja-JP" altLang="en-US" sz="700">
                    <a:latin typeface="MS PGothic" panose="020B0600070205080204" pitchFamily="34" charset="-128"/>
                    <a:ea typeface="MS PGothic" panose="020B0600070205080204" pitchFamily="34" charset="-128"/>
                  </a:rPr>
                  <a:t>持ち込まない。</a:t>
                </a:r>
              </a:p>
            </p:txBody>
          </p:sp>
          <p:sp>
            <p:nvSpPr>
              <p:cNvPr id="50" name="object 175">
                <a:extLst>
                  <a:ext uri="{FF2B5EF4-FFF2-40B4-BE49-F238E27FC236}">
                    <a16:creationId xmlns:a16="http://schemas.microsoft.com/office/drawing/2014/main" id="{8CE68741-FC55-3C44-9D50-24A8A0A66788}"/>
                  </a:ext>
                </a:extLst>
              </p:cNvPr>
              <p:cNvSpPr txBox="1"/>
              <p:nvPr/>
            </p:nvSpPr>
            <p:spPr>
              <a:xfrm>
                <a:off x="214524" y="3934148"/>
                <a:ext cx="838216" cy="369332"/>
              </a:xfrm>
              <a:prstGeom prst="rect">
                <a:avLst/>
              </a:prstGeom>
            </p:spPr>
            <p:txBody>
              <a:bodyPr vert="horz" wrap="square" lIns="0" tIns="0" rIns="0" bIns="0" rtlCol="0">
                <a:spAutoFit/>
              </a:bodyPr>
              <a:lstStyle/>
              <a:p>
                <a:r>
                  <a:rPr lang="ja-JP" altLang="en-US" sz="600">
                    <a:latin typeface="MS PGothic" panose="020B0600070205080204" pitchFamily="34" charset="-128"/>
                    <a:ea typeface="MS PGothic" panose="020B0600070205080204" pitchFamily="34" charset="-128"/>
                  </a:rPr>
                  <a:t>●樹脂棚小</a:t>
                </a:r>
                <a:r>
                  <a:rPr lang="en-US" altLang="ja-JP" sz="600" dirty="0">
                    <a:latin typeface="MS PGothic" panose="020B0600070205080204" pitchFamily="34" charset="-128"/>
                    <a:ea typeface="MS PGothic" panose="020B0600070205080204" pitchFamily="34" charset="-128"/>
                  </a:rPr>
                  <a:t>2</a:t>
                </a:r>
                <a:r>
                  <a:rPr lang="ja-JP" altLang="en-US" sz="600">
                    <a:latin typeface="MS PGothic" panose="020B0600070205080204" pitchFamily="34" charset="-128"/>
                    <a:ea typeface="MS PGothic" panose="020B0600070205080204" pitchFamily="34" charset="-128"/>
                  </a:rPr>
                  <a:t>枚　●パイプ</a:t>
                </a:r>
              </a:p>
              <a:p>
                <a:r>
                  <a:rPr lang="ja-JP" altLang="en-US" sz="600">
                    <a:latin typeface="MS PGothic" panose="020B0600070205080204" pitchFamily="34" charset="-128"/>
                    <a:ea typeface="MS PGothic" panose="020B0600070205080204" pitchFamily="34" charset="-128"/>
                  </a:rPr>
                  <a:t>●固定棚</a:t>
                </a:r>
                <a:r>
                  <a:rPr lang="en-US" altLang="ja-JP" sz="600" dirty="0">
                    <a:latin typeface="MS PGothic" panose="020B0600070205080204" pitchFamily="34" charset="-128"/>
                    <a:ea typeface="MS PGothic" panose="020B0600070205080204" pitchFamily="34" charset="-128"/>
                  </a:rPr>
                  <a:t>3</a:t>
                </a:r>
                <a:r>
                  <a:rPr lang="ja-JP" altLang="en-US" sz="600">
                    <a:latin typeface="MS PGothic" panose="020B0600070205080204" pitchFamily="34" charset="-128"/>
                    <a:ea typeface="MS PGothic" panose="020B0600070205080204" pitchFamily="34" charset="-128"/>
                  </a:rPr>
                  <a:t>枚　　●傘皿</a:t>
                </a:r>
              </a:p>
              <a:p>
                <a:r>
                  <a:rPr lang="ja-JP" altLang="en-US" sz="600">
                    <a:latin typeface="MS PGothic" panose="020B0600070205080204" pitchFamily="34" charset="-128"/>
                    <a:ea typeface="MS PGothic" panose="020B0600070205080204" pitchFamily="34" charset="-128"/>
                  </a:rPr>
                  <a:t>●スライド洋服</a:t>
                </a:r>
                <a:endParaRPr lang="en-US" altLang="ja-JP" sz="600" dirty="0">
                  <a:latin typeface="MS PGothic" panose="020B0600070205080204" pitchFamily="34" charset="-128"/>
                  <a:ea typeface="MS PGothic" panose="020B0600070205080204" pitchFamily="34" charset="-128"/>
                </a:endParaRPr>
              </a:p>
              <a:p>
                <a:r>
                  <a:rPr lang="en-US" altLang="ja-JP" sz="600" dirty="0">
                    <a:latin typeface="MS PGothic" panose="020B0600070205080204" pitchFamily="34" charset="-128"/>
                    <a:ea typeface="MS PGothic" panose="020B0600070205080204" pitchFamily="34" charset="-128"/>
                  </a:rPr>
                  <a:t>※3</a:t>
                </a:r>
                <a:r>
                  <a:rPr lang="ja-JP" altLang="en-US" sz="600">
                    <a:latin typeface="MS PGothic" panose="020B0600070205080204" pitchFamily="34" charset="-128"/>
                    <a:ea typeface="MS PGothic" panose="020B0600070205080204" pitchFamily="34" charset="-128"/>
                  </a:rPr>
                  <a:t>型のみの品揃えです。</a:t>
                </a:r>
              </a:p>
            </p:txBody>
          </p:sp>
        </p:grpSp>
      </p:grpSp>
      <p:sp>
        <p:nvSpPr>
          <p:cNvPr id="30" name="object 2">
            <a:extLst>
              <a:ext uri="{FF2B5EF4-FFF2-40B4-BE49-F238E27FC236}">
                <a16:creationId xmlns:a16="http://schemas.microsoft.com/office/drawing/2014/main" id="{CB633400-9E96-D14B-862A-E59187ABEC8C}"/>
              </a:ext>
            </a:extLst>
          </p:cNvPr>
          <p:cNvSpPr txBox="1"/>
          <p:nvPr/>
        </p:nvSpPr>
        <p:spPr>
          <a:xfrm>
            <a:off x="4114800" y="725039"/>
            <a:ext cx="5638800" cy="125675"/>
          </a:xfrm>
          <a:prstGeom prst="rect">
            <a:avLst/>
          </a:prstGeom>
          <a:solidFill>
            <a:srgbClr val="505051"/>
          </a:solidFill>
        </p:spPr>
        <p:txBody>
          <a:bodyPr vert="horz" wrap="square" lIns="0" tIns="2540" rIns="0" bIns="0" rtlCol="0">
            <a:spAutoFit/>
          </a:bodyPr>
          <a:lstStyle/>
          <a:p>
            <a:pPr marL="82550">
              <a:lnSpc>
                <a:spcPct val="100000"/>
              </a:lnSpc>
              <a:spcBef>
                <a:spcPts val="20"/>
              </a:spcBef>
            </a:pPr>
            <a:r>
              <a:rPr lang="ja-JP" altLang="en-US" sz="800" b="1">
                <a:solidFill>
                  <a:srgbClr val="FFFFFF"/>
                </a:solidFill>
                <a:latin typeface="+mj-ea"/>
                <a:ea typeface="+mj-ea"/>
                <a:cs typeface="Kozuka Gothic Pr6N"/>
              </a:rPr>
              <a:t>オープンフロアユニット</a:t>
            </a:r>
            <a:endParaRPr sz="800" b="1" dirty="0">
              <a:latin typeface="+mj-ea"/>
              <a:ea typeface="+mj-ea"/>
              <a:cs typeface="Kozuka Gothic Pr6N"/>
            </a:endParaRPr>
          </a:p>
        </p:txBody>
      </p:sp>
      <p:grpSp>
        <p:nvGrpSpPr>
          <p:cNvPr id="70" name="グループ化 69">
            <a:extLst>
              <a:ext uri="{FF2B5EF4-FFF2-40B4-BE49-F238E27FC236}">
                <a16:creationId xmlns:a16="http://schemas.microsoft.com/office/drawing/2014/main" id="{02432963-08A2-C94B-84FE-6D339FF454C7}"/>
              </a:ext>
            </a:extLst>
          </p:cNvPr>
          <p:cNvGrpSpPr/>
          <p:nvPr/>
        </p:nvGrpSpPr>
        <p:grpSpPr>
          <a:xfrm flipH="1">
            <a:off x="7038169" y="867232"/>
            <a:ext cx="989610" cy="3059689"/>
            <a:chOff x="6760098" y="910997"/>
            <a:chExt cx="989610" cy="3059689"/>
          </a:xfrm>
        </p:grpSpPr>
        <p:pic>
          <p:nvPicPr>
            <p:cNvPr id="15" name="図 14">
              <a:extLst>
                <a:ext uri="{FF2B5EF4-FFF2-40B4-BE49-F238E27FC236}">
                  <a16:creationId xmlns:a16="http://schemas.microsoft.com/office/drawing/2014/main" id="{569E08CE-4520-1042-B7EE-35CF53531DA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760098" y="910997"/>
              <a:ext cx="989610" cy="2366816"/>
            </a:xfrm>
            <a:prstGeom prst="rect">
              <a:avLst/>
            </a:prstGeom>
          </p:spPr>
        </p:pic>
        <p:grpSp>
          <p:nvGrpSpPr>
            <p:cNvPr id="59" name="グループ化 58">
              <a:extLst>
                <a:ext uri="{FF2B5EF4-FFF2-40B4-BE49-F238E27FC236}">
                  <a16:creationId xmlns:a16="http://schemas.microsoft.com/office/drawing/2014/main" id="{037B217D-D001-6A40-9010-5E8CAFFA9F33}"/>
                </a:ext>
              </a:extLst>
            </p:cNvPr>
            <p:cNvGrpSpPr/>
            <p:nvPr/>
          </p:nvGrpSpPr>
          <p:grpSpPr>
            <a:xfrm>
              <a:off x="6765478" y="3200193"/>
              <a:ext cx="922132" cy="770493"/>
              <a:chOff x="148547" y="3356361"/>
              <a:chExt cx="922132" cy="770493"/>
            </a:xfrm>
          </p:grpSpPr>
          <p:sp>
            <p:nvSpPr>
              <p:cNvPr id="60" name="object 175">
                <a:extLst>
                  <a:ext uri="{FF2B5EF4-FFF2-40B4-BE49-F238E27FC236}">
                    <a16:creationId xmlns:a16="http://schemas.microsoft.com/office/drawing/2014/main" id="{D2E51C7C-4982-274D-9794-942EDEF83551}"/>
                  </a:ext>
                </a:extLst>
              </p:cNvPr>
              <p:cNvSpPr txBox="1"/>
              <p:nvPr/>
            </p:nvSpPr>
            <p:spPr>
              <a:xfrm>
                <a:off x="214524" y="3356361"/>
                <a:ext cx="852276" cy="180000"/>
              </a:xfrm>
              <a:prstGeom prst="rect">
                <a:avLst/>
              </a:prstGeom>
              <a:solidFill>
                <a:schemeClr val="bg1">
                  <a:lumMod val="85000"/>
                </a:schemeClr>
              </a:solidFill>
            </p:spPr>
            <p:txBody>
              <a:bodyPr vert="horz" wrap="square" lIns="0" tIns="0" rIns="0" bIns="0" rtlCol="0" anchor="ctr">
                <a:normAutofit/>
              </a:bodyPr>
              <a:lstStyle/>
              <a:p>
                <a:pPr algn="dist">
                  <a:lnSpc>
                    <a:spcPts val="835"/>
                  </a:lnSpc>
                  <a:spcBef>
                    <a:spcPts val="275"/>
                  </a:spcBef>
                </a:pPr>
                <a:r>
                  <a:rPr lang="ja-JP" altLang="en-US" sz="700">
                    <a:solidFill>
                      <a:srgbClr val="231F20"/>
                    </a:solidFill>
                    <a:latin typeface="+mj-ea"/>
                    <a:cs typeface="Kozuka Gothic Pr6N R"/>
                  </a:rPr>
                  <a:t>コート収納</a:t>
                </a:r>
                <a:endParaRPr lang="ja-JP" altLang="en-US" sz="700" dirty="0">
                  <a:latin typeface="MS PGothic Regular"/>
                  <a:cs typeface="A-OTF Gothic BBB Pro"/>
                </a:endParaRPr>
              </a:p>
            </p:txBody>
          </p:sp>
          <p:sp>
            <p:nvSpPr>
              <p:cNvPr id="61" name="object 175">
                <a:extLst>
                  <a:ext uri="{FF2B5EF4-FFF2-40B4-BE49-F238E27FC236}">
                    <a16:creationId xmlns:a16="http://schemas.microsoft.com/office/drawing/2014/main" id="{D949F0D3-3A70-464A-B301-ED6B64337EAE}"/>
                  </a:ext>
                </a:extLst>
              </p:cNvPr>
              <p:cNvSpPr txBox="1"/>
              <p:nvPr/>
            </p:nvSpPr>
            <p:spPr>
              <a:xfrm>
                <a:off x="148547" y="3568732"/>
                <a:ext cx="918253" cy="215444"/>
              </a:xfrm>
              <a:prstGeom prst="rect">
                <a:avLst/>
              </a:prstGeom>
            </p:spPr>
            <p:txBody>
              <a:bodyPr vert="horz" wrap="square" lIns="0" tIns="0" rIns="0" bIns="0" rtlCol="0">
                <a:spAutoFit/>
              </a:bodyPr>
              <a:lstStyle/>
              <a:p>
                <a:r>
                  <a:rPr lang="ja-JP" altLang="en-US" sz="700">
                    <a:latin typeface="MS PGothic" panose="020B0600070205080204" pitchFamily="34" charset="-128"/>
                    <a:ea typeface="MS PGothic" panose="020B0600070205080204" pitchFamily="34" charset="-128"/>
                  </a:rPr>
                  <a:t>さまざまな外出用アイテムを、まとめて収納。</a:t>
                </a:r>
              </a:p>
            </p:txBody>
          </p:sp>
          <p:sp>
            <p:nvSpPr>
              <p:cNvPr id="62" name="object 175">
                <a:extLst>
                  <a:ext uri="{FF2B5EF4-FFF2-40B4-BE49-F238E27FC236}">
                    <a16:creationId xmlns:a16="http://schemas.microsoft.com/office/drawing/2014/main" id="{A90E74FE-B53A-5A4E-AF3E-27B6FAFD8970}"/>
                  </a:ext>
                </a:extLst>
              </p:cNvPr>
              <p:cNvSpPr txBox="1"/>
              <p:nvPr/>
            </p:nvSpPr>
            <p:spPr>
              <a:xfrm>
                <a:off x="232463" y="3849855"/>
                <a:ext cx="838216" cy="276999"/>
              </a:xfrm>
              <a:prstGeom prst="rect">
                <a:avLst/>
              </a:prstGeom>
            </p:spPr>
            <p:txBody>
              <a:bodyPr vert="horz" wrap="square" lIns="0" tIns="0" rIns="0" bIns="0" rtlCol="0">
                <a:spAutoFit/>
              </a:bodyPr>
              <a:lstStyle/>
              <a:p>
                <a:r>
                  <a:rPr lang="ja-JP" altLang="en-US" sz="600">
                    <a:latin typeface="MS PGothic" panose="020B0600070205080204" pitchFamily="34" charset="-128"/>
                    <a:ea typeface="MS PGothic" panose="020B0600070205080204" pitchFamily="34" charset="-128"/>
                  </a:rPr>
                  <a:t>●固定棚</a:t>
                </a:r>
                <a:r>
                  <a:rPr lang="en-US" altLang="ja-JP" sz="600" dirty="0">
                    <a:latin typeface="MS PGothic" panose="020B0600070205080204" pitchFamily="34" charset="-128"/>
                    <a:ea typeface="MS PGothic" panose="020B0600070205080204" pitchFamily="34" charset="-128"/>
                  </a:rPr>
                  <a:t>2</a:t>
                </a:r>
                <a:r>
                  <a:rPr lang="ja-JP" altLang="en-US" sz="600">
                    <a:latin typeface="MS PGothic" panose="020B0600070205080204" pitchFamily="34" charset="-128"/>
                    <a:ea typeface="MS PGothic" panose="020B0600070205080204" pitchFamily="34" charset="-128"/>
                  </a:rPr>
                  <a:t>枚</a:t>
                </a:r>
              </a:p>
              <a:p>
                <a:r>
                  <a:rPr lang="ja-JP" altLang="en-US" sz="600">
                    <a:latin typeface="MS PGothic" panose="020B0600070205080204" pitchFamily="34" charset="-128"/>
                    <a:ea typeface="MS PGothic" panose="020B0600070205080204" pitchFamily="34" charset="-128"/>
                  </a:rPr>
                  <a:t>●スライド洋服</a:t>
                </a:r>
                <a:endParaRPr lang="en-US" altLang="ja-JP" sz="600" dirty="0">
                  <a:latin typeface="MS PGothic" panose="020B0600070205080204" pitchFamily="34" charset="-128"/>
                  <a:ea typeface="MS PGothic" panose="020B0600070205080204" pitchFamily="34" charset="-128"/>
                </a:endParaRPr>
              </a:p>
              <a:p>
                <a:r>
                  <a:rPr lang="en-US" altLang="ja-JP" sz="600" dirty="0">
                    <a:latin typeface="MS PGothic" panose="020B0600070205080204" pitchFamily="34" charset="-128"/>
                    <a:ea typeface="MS PGothic" panose="020B0600070205080204" pitchFamily="34" charset="-128"/>
                  </a:rPr>
                  <a:t>※3</a:t>
                </a:r>
                <a:r>
                  <a:rPr lang="ja-JP" altLang="en-US" sz="600">
                    <a:latin typeface="MS PGothic" panose="020B0600070205080204" pitchFamily="34" charset="-128"/>
                    <a:ea typeface="MS PGothic" panose="020B0600070205080204" pitchFamily="34" charset="-128"/>
                  </a:rPr>
                  <a:t>型のみの品揃えです。</a:t>
                </a:r>
              </a:p>
            </p:txBody>
          </p:sp>
        </p:grpSp>
      </p:grpSp>
      <p:grpSp>
        <p:nvGrpSpPr>
          <p:cNvPr id="16" name="グループ化 15">
            <a:extLst>
              <a:ext uri="{FF2B5EF4-FFF2-40B4-BE49-F238E27FC236}">
                <a16:creationId xmlns:a16="http://schemas.microsoft.com/office/drawing/2014/main" id="{AB21340A-E297-354C-98BE-5AE18B05947B}"/>
              </a:ext>
            </a:extLst>
          </p:cNvPr>
          <p:cNvGrpSpPr/>
          <p:nvPr/>
        </p:nvGrpSpPr>
        <p:grpSpPr>
          <a:xfrm>
            <a:off x="158751" y="4444922"/>
            <a:ext cx="1060449" cy="1656923"/>
            <a:chOff x="158751" y="4444922"/>
            <a:chExt cx="1060449" cy="1656923"/>
          </a:xfrm>
        </p:grpSpPr>
        <p:grpSp>
          <p:nvGrpSpPr>
            <p:cNvPr id="116" name="グループ化 115">
              <a:extLst>
                <a:ext uri="{FF2B5EF4-FFF2-40B4-BE49-F238E27FC236}">
                  <a16:creationId xmlns:a16="http://schemas.microsoft.com/office/drawing/2014/main" id="{30B7DE72-FA02-6E44-9FEC-54484620CC90}"/>
                </a:ext>
              </a:extLst>
            </p:cNvPr>
            <p:cNvGrpSpPr/>
            <p:nvPr/>
          </p:nvGrpSpPr>
          <p:grpSpPr>
            <a:xfrm>
              <a:off x="158751" y="4444922"/>
              <a:ext cx="1060449" cy="754363"/>
              <a:chOff x="158751" y="4355323"/>
              <a:chExt cx="1060449" cy="754363"/>
            </a:xfrm>
          </p:grpSpPr>
          <p:pic>
            <p:nvPicPr>
              <p:cNvPr id="19" name="図 18">
                <a:extLst>
                  <a:ext uri="{FF2B5EF4-FFF2-40B4-BE49-F238E27FC236}">
                    <a16:creationId xmlns:a16="http://schemas.microsoft.com/office/drawing/2014/main" id="{DD48352E-1FC2-2840-B921-8900570325A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9211" y="4598388"/>
                <a:ext cx="692727" cy="511298"/>
              </a:xfrm>
              <a:prstGeom prst="rect">
                <a:avLst/>
              </a:prstGeom>
            </p:spPr>
          </p:pic>
          <p:sp>
            <p:nvSpPr>
              <p:cNvPr id="31" name="object 2">
                <a:extLst>
                  <a:ext uri="{FF2B5EF4-FFF2-40B4-BE49-F238E27FC236}">
                    <a16:creationId xmlns:a16="http://schemas.microsoft.com/office/drawing/2014/main" id="{51CD2A42-861B-7347-A44A-C919FA9F9E1A}"/>
                  </a:ext>
                </a:extLst>
              </p:cNvPr>
              <p:cNvSpPr txBox="1"/>
              <p:nvPr/>
            </p:nvSpPr>
            <p:spPr>
              <a:xfrm>
                <a:off x="158751" y="4355323"/>
                <a:ext cx="1060449" cy="125675"/>
              </a:xfrm>
              <a:prstGeom prst="rect">
                <a:avLst/>
              </a:prstGeom>
              <a:solidFill>
                <a:srgbClr val="505051"/>
              </a:solidFill>
            </p:spPr>
            <p:txBody>
              <a:bodyPr vert="horz" wrap="square" lIns="0" tIns="2540" rIns="0" bIns="0" rtlCol="0">
                <a:spAutoFit/>
              </a:bodyPr>
              <a:lstStyle/>
              <a:p>
                <a:pPr marL="82550">
                  <a:lnSpc>
                    <a:spcPct val="100000"/>
                  </a:lnSpc>
                  <a:spcBef>
                    <a:spcPts val="20"/>
                  </a:spcBef>
                </a:pPr>
                <a:r>
                  <a:rPr lang="ja-JP" altLang="en-US" sz="800" b="1">
                    <a:solidFill>
                      <a:srgbClr val="FFFFFF"/>
                    </a:solidFill>
                    <a:latin typeface="+mj-ea"/>
                    <a:ea typeface="+mj-ea"/>
                    <a:cs typeface="Kozuka Gothic Pr6N"/>
                  </a:rPr>
                  <a:t>天袋ユニット</a:t>
                </a:r>
                <a:endParaRPr sz="800" b="1" dirty="0">
                  <a:latin typeface="+mj-ea"/>
                  <a:ea typeface="+mj-ea"/>
                  <a:cs typeface="Kozuka Gothic Pr6N"/>
                </a:endParaRPr>
              </a:p>
            </p:txBody>
          </p:sp>
        </p:grpSp>
        <p:sp>
          <p:nvSpPr>
            <p:cNvPr id="77" name="object 175">
              <a:extLst>
                <a:ext uri="{FF2B5EF4-FFF2-40B4-BE49-F238E27FC236}">
                  <a16:creationId xmlns:a16="http://schemas.microsoft.com/office/drawing/2014/main" id="{24E25E65-EDEC-5047-84F3-D5317BF5B2F5}"/>
                </a:ext>
              </a:extLst>
            </p:cNvPr>
            <p:cNvSpPr txBox="1"/>
            <p:nvPr/>
          </p:nvSpPr>
          <p:spPr>
            <a:xfrm>
              <a:off x="214524" y="5778680"/>
              <a:ext cx="838216" cy="323165"/>
            </a:xfrm>
            <a:prstGeom prst="rect">
              <a:avLst/>
            </a:prstGeom>
          </p:spPr>
          <p:txBody>
            <a:bodyPr vert="horz" wrap="square" lIns="0" tIns="0" rIns="0" bIns="0" rtlCol="0">
              <a:spAutoFit/>
            </a:bodyPr>
            <a:lstStyle/>
            <a:p>
              <a:r>
                <a:rPr lang="ja-JP" altLang="en-US" sz="700">
                  <a:latin typeface="MS PGothic" panose="020B0600070205080204" pitchFamily="34" charset="-128"/>
                  <a:ea typeface="MS PGothic" panose="020B0600070205080204" pitchFamily="34" charset="-128"/>
                </a:rPr>
                <a:t>天井部を活用し、</a:t>
              </a:r>
              <a:endParaRPr lang="en-US" altLang="ja-JP" sz="700" dirty="0">
                <a:latin typeface="MS PGothic" panose="020B0600070205080204" pitchFamily="34" charset="-128"/>
                <a:ea typeface="MS PGothic" panose="020B0600070205080204" pitchFamily="34" charset="-128"/>
              </a:endParaRPr>
            </a:p>
            <a:p>
              <a:r>
                <a:rPr lang="ja-JP" altLang="en-US" sz="700">
                  <a:latin typeface="MS PGothic" panose="020B0600070205080204" pitchFamily="34" charset="-128"/>
                  <a:ea typeface="MS PGothic" panose="020B0600070205080204" pitchFamily="34" charset="-128"/>
                </a:rPr>
                <a:t>シーズン物や履物の</a:t>
              </a:r>
            </a:p>
            <a:p>
              <a:r>
                <a:rPr lang="ja-JP" altLang="en-US" sz="700">
                  <a:latin typeface="MS PGothic" panose="020B0600070205080204" pitchFamily="34" charset="-128"/>
                  <a:ea typeface="MS PGothic" panose="020B0600070205080204" pitchFamily="34" charset="-128"/>
                </a:rPr>
                <a:t>収納スペースに。</a:t>
              </a:r>
            </a:p>
          </p:txBody>
        </p:sp>
      </p:grpSp>
      <p:grpSp>
        <p:nvGrpSpPr>
          <p:cNvPr id="20" name="グループ化 19">
            <a:extLst>
              <a:ext uri="{FF2B5EF4-FFF2-40B4-BE49-F238E27FC236}">
                <a16:creationId xmlns:a16="http://schemas.microsoft.com/office/drawing/2014/main" id="{C922A4D0-FF0F-1E40-A2D4-D3F74089D2EB}"/>
              </a:ext>
            </a:extLst>
          </p:cNvPr>
          <p:cNvGrpSpPr/>
          <p:nvPr/>
        </p:nvGrpSpPr>
        <p:grpSpPr>
          <a:xfrm>
            <a:off x="4342330" y="4450317"/>
            <a:ext cx="1335719" cy="2139222"/>
            <a:chOff x="4342330" y="4450317"/>
            <a:chExt cx="1335719" cy="2139222"/>
          </a:xfrm>
        </p:grpSpPr>
        <p:pic>
          <p:nvPicPr>
            <p:cNvPr id="23" name="図 22">
              <a:extLst>
                <a:ext uri="{FF2B5EF4-FFF2-40B4-BE49-F238E27FC236}">
                  <a16:creationId xmlns:a16="http://schemas.microsoft.com/office/drawing/2014/main" id="{71579069-864F-264B-9E1A-943F2F27BBA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4342330" y="4541593"/>
              <a:ext cx="856284" cy="2047946"/>
            </a:xfrm>
            <a:prstGeom prst="rect">
              <a:avLst/>
            </a:prstGeom>
          </p:spPr>
        </p:pic>
        <p:sp>
          <p:nvSpPr>
            <p:cNvPr id="86" name="object 2">
              <a:extLst>
                <a:ext uri="{FF2B5EF4-FFF2-40B4-BE49-F238E27FC236}">
                  <a16:creationId xmlns:a16="http://schemas.microsoft.com/office/drawing/2014/main" id="{626EDA42-C946-2541-BB45-A39C37991030}"/>
                </a:ext>
              </a:extLst>
            </p:cNvPr>
            <p:cNvSpPr txBox="1"/>
            <p:nvPr/>
          </p:nvSpPr>
          <p:spPr>
            <a:xfrm>
              <a:off x="4364239" y="4450317"/>
              <a:ext cx="1284318" cy="125675"/>
            </a:xfrm>
            <a:prstGeom prst="rect">
              <a:avLst/>
            </a:prstGeom>
            <a:solidFill>
              <a:srgbClr val="505051"/>
            </a:solidFill>
          </p:spPr>
          <p:txBody>
            <a:bodyPr vert="horz" wrap="square" lIns="0" tIns="2540" rIns="0" bIns="0" rtlCol="0">
              <a:spAutoFit/>
            </a:bodyPr>
            <a:lstStyle/>
            <a:p>
              <a:pPr marL="82550">
                <a:lnSpc>
                  <a:spcPct val="100000"/>
                </a:lnSpc>
                <a:spcBef>
                  <a:spcPts val="20"/>
                </a:spcBef>
              </a:pPr>
              <a:r>
                <a:rPr lang="ja-JP" altLang="en-US" sz="800" b="1">
                  <a:solidFill>
                    <a:srgbClr val="FFFFFF"/>
                  </a:solidFill>
                  <a:latin typeface="+mj-ea"/>
                  <a:ea typeface="+mj-ea"/>
                  <a:cs typeface="Kozuka Gothic Pr6N"/>
                </a:rPr>
                <a:t>トールユニット</a:t>
              </a:r>
              <a:endParaRPr sz="800" b="1" dirty="0">
                <a:latin typeface="+mj-ea"/>
                <a:ea typeface="+mj-ea"/>
                <a:cs typeface="Kozuka Gothic Pr6N"/>
              </a:endParaRPr>
            </a:p>
          </p:txBody>
        </p:sp>
        <p:sp>
          <p:nvSpPr>
            <p:cNvPr id="88" name="object 175">
              <a:extLst>
                <a:ext uri="{FF2B5EF4-FFF2-40B4-BE49-F238E27FC236}">
                  <a16:creationId xmlns:a16="http://schemas.microsoft.com/office/drawing/2014/main" id="{790B7A1E-5C68-234E-84B2-8E42DD385DC1}"/>
                </a:ext>
              </a:extLst>
            </p:cNvPr>
            <p:cNvSpPr txBox="1"/>
            <p:nvPr/>
          </p:nvSpPr>
          <p:spPr>
            <a:xfrm>
              <a:off x="5183426" y="4676091"/>
              <a:ext cx="494623" cy="92333"/>
            </a:xfrm>
            <a:prstGeom prst="rect">
              <a:avLst/>
            </a:prstGeom>
          </p:spPr>
          <p:txBody>
            <a:bodyPr vert="horz" wrap="square" lIns="0" tIns="0" rIns="0" bIns="0" rtlCol="0">
              <a:spAutoFit/>
            </a:bodyPr>
            <a:lstStyle/>
            <a:p>
              <a:r>
                <a:rPr lang="ja-JP" altLang="en-US" sz="600">
                  <a:latin typeface="MS PGothic" panose="020B0600070205080204" pitchFamily="34" charset="-128"/>
                  <a:ea typeface="MS PGothic" panose="020B0600070205080204" pitchFamily="34" charset="-128"/>
                </a:rPr>
                <a:t>●固定棚</a:t>
              </a:r>
              <a:r>
                <a:rPr lang="en-US" altLang="ja-JP" sz="600" dirty="0">
                  <a:latin typeface="MS PGothic" panose="020B0600070205080204" pitchFamily="34" charset="-128"/>
                  <a:ea typeface="MS PGothic" panose="020B0600070205080204" pitchFamily="34" charset="-128"/>
                </a:rPr>
                <a:t>1</a:t>
              </a:r>
              <a:r>
                <a:rPr lang="ja-JP" altLang="en-US" sz="600">
                  <a:latin typeface="MS PGothic" panose="020B0600070205080204" pitchFamily="34" charset="-128"/>
                  <a:ea typeface="MS PGothic" panose="020B0600070205080204" pitchFamily="34" charset="-128"/>
                </a:rPr>
                <a:t>枚</a:t>
              </a:r>
            </a:p>
          </p:txBody>
        </p:sp>
      </p:grpSp>
      <p:grpSp>
        <p:nvGrpSpPr>
          <p:cNvPr id="21" name="グループ化 20">
            <a:extLst>
              <a:ext uri="{FF2B5EF4-FFF2-40B4-BE49-F238E27FC236}">
                <a16:creationId xmlns:a16="http://schemas.microsoft.com/office/drawing/2014/main" id="{153C577B-1AB0-B141-9D6B-9F168F83CDC2}"/>
              </a:ext>
            </a:extLst>
          </p:cNvPr>
          <p:cNvGrpSpPr/>
          <p:nvPr/>
        </p:nvGrpSpPr>
        <p:grpSpPr>
          <a:xfrm>
            <a:off x="5832417" y="4456490"/>
            <a:ext cx="1425620" cy="2152516"/>
            <a:chOff x="5832417" y="4456490"/>
            <a:chExt cx="1425620" cy="2152516"/>
          </a:xfrm>
        </p:grpSpPr>
        <p:pic>
          <p:nvPicPr>
            <p:cNvPr id="27" name="図 26">
              <a:extLst>
                <a:ext uri="{FF2B5EF4-FFF2-40B4-BE49-F238E27FC236}">
                  <a16:creationId xmlns:a16="http://schemas.microsoft.com/office/drawing/2014/main" id="{60AC313E-29BD-EE47-8287-6C266D9F6A5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5851489" y="4561060"/>
              <a:ext cx="856284" cy="2047946"/>
            </a:xfrm>
            <a:prstGeom prst="rect">
              <a:avLst/>
            </a:prstGeom>
          </p:spPr>
        </p:pic>
        <p:sp>
          <p:nvSpPr>
            <p:cNvPr id="90" name="object 175">
              <a:extLst>
                <a:ext uri="{FF2B5EF4-FFF2-40B4-BE49-F238E27FC236}">
                  <a16:creationId xmlns:a16="http://schemas.microsoft.com/office/drawing/2014/main" id="{FCC55CD7-FCCD-2A45-8BC5-2258E5390F4F}"/>
                </a:ext>
              </a:extLst>
            </p:cNvPr>
            <p:cNvSpPr txBox="1"/>
            <p:nvPr/>
          </p:nvSpPr>
          <p:spPr>
            <a:xfrm>
              <a:off x="6686239" y="4676091"/>
              <a:ext cx="494623" cy="92333"/>
            </a:xfrm>
            <a:prstGeom prst="rect">
              <a:avLst/>
            </a:prstGeom>
          </p:spPr>
          <p:txBody>
            <a:bodyPr vert="horz" wrap="square" lIns="0" tIns="0" rIns="0" bIns="0" rtlCol="0">
              <a:spAutoFit/>
            </a:bodyPr>
            <a:lstStyle/>
            <a:p>
              <a:r>
                <a:rPr lang="ja-JP" altLang="en-US" sz="600">
                  <a:latin typeface="MS PGothic" panose="020B0600070205080204" pitchFamily="34" charset="-128"/>
                  <a:ea typeface="MS PGothic" panose="020B0600070205080204" pitchFamily="34" charset="-128"/>
                </a:rPr>
                <a:t>●固定棚</a:t>
              </a:r>
              <a:r>
                <a:rPr lang="en-US" altLang="ja-JP" sz="600" dirty="0">
                  <a:latin typeface="MS PGothic" panose="020B0600070205080204" pitchFamily="34" charset="-128"/>
                  <a:ea typeface="MS PGothic" panose="020B0600070205080204" pitchFamily="34" charset="-128"/>
                </a:rPr>
                <a:t>1</a:t>
              </a:r>
              <a:r>
                <a:rPr lang="ja-JP" altLang="en-US" sz="600">
                  <a:latin typeface="MS PGothic" panose="020B0600070205080204" pitchFamily="34" charset="-128"/>
                  <a:ea typeface="MS PGothic" panose="020B0600070205080204" pitchFamily="34" charset="-128"/>
                </a:rPr>
                <a:t>枚</a:t>
              </a:r>
            </a:p>
          </p:txBody>
        </p:sp>
        <p:sp>
          <p:nvSpPr>
            <p:cNvPr id="91" name="object 2">
              <a:extLst>
                <a:ext uri="{FF2B5EF4-FFF2-40B4-BE49-F238E27FC236}">
                  <a16:creationId xmlns:a16="http://schemas.microsoft.com/office/drawing/2014/main" id="{46B046D8-490E-8448-AE8E-38BDCAA00A67}"/>
                </a:ext>
              </a:extLst>
            </p:cNvPr>
            <p:cNvSpPr txBox="1"/>
            <p:nvPr/>
          </p:nvSpPr>
          <p:spPr>
            <a:xfrm>
              <a:off x="5832417" y="4456490"/>
              <a:ext cx="1425620" cy="125675"/>
            </a:xfrm>
            <a:prstGeom prst="rect">
              <a:avLst/>
            </a:prstGeom>
            <a:solidFill>
              <a:srgbClr val="505051"/>
            </a:solidFill>
          </p:spPr>
          <p:txBody>
            <a:bodyPr vert="horz" wrap="square" lIns="0" tIns="2540" rIns="0" bIns="0" rtlCol="0">
              <a:spAutoFit/>
            </a:bodyPr>
            <a:lstStyle/>
            <a:p>
              <a:pPr marL="82550">
                <a:lnSpc>
                  <a:spcPct val="100000"/>
                </a:lnSpc>
                <a:spcBef>
                  <a:spcPts val="20"/>
                </a:spcBef>
              </a:pPr>
              <a:r>
                <a:rPr lang="ja-JP" altLang="en-US" sz="800" b="1">
                  <a:solidFill>
                    <a:srgbClr val="FFFFFF"/>
                  </a:solidFill>
                  <a:latin typeface="+mj-ea"/>
                  <a:ea typeface="+mj-ea"/>
                  <a:cs typeface="Kozuka Gothic Pr6N"/>
                </a:rPr>
                <a:t>オープンフロアユニット</a:t>
              </a:r>
              <a:endParaRPr sz="800" b="1" dirty="0">
                <a:latin typeface="+mj-ea"/>
                <a:ea typeface="+mj-ea"/>
                <a:cs typeface="Kozuka Gothic Pr6N"/>
              </a:endParaRPr>
            </a:p>
          </p:txBody>
        </p:sp>
      </p:grpSp>
      <p:sp>
        <p:nvSpPr>
          <p:cNvPr id="95" name="object 175">
            <a:extLst>
              <a:ext uri="{FF2B5EF4-FFF2-40B4-BE49-F238E27FC236}">
                <a16:creationId xmlns:a16="http://schemas.microsoft.com/office/drawing/2014/main" id="{A6CCAA8B-6EF2-5444-911F-B2BB7EF3FBCA}"/>
              </a:ext>
            </a:extLst>
          </p:cNvPr>
          <p:cNvSpPr txBox="1"/>
          <p:nvPr/>
        </p:nvSpPr>
        <p:spPr>
          <a:xfrm>
            <a:off x="4365383" y="4172522"/>
            <a:ext cx="2999988" cy="230832"/>
          </a:xfrm>
          <a:prstGeom prst="rect">
            <a:avLst/>
          </a:prstGeom>
        </p:spPr>
        <p:txBody>
          <a:bodyPr vert="horz" wrap="square" lIns="0" tIns="0" rIns="0" bIns="0" rtlCol="0">
            <a:spAutoFit/>
          </a:bodyPr>
          <a:lstStyle/>
          <a:p>
            <a:r>
              <a:rPr lang="ja-JP" altLang="en-US" sz="800">
                <a:latin typeface="MS PGothic" panose="020B0600070205080204" pitchFamily="34" charset="-128"/>
                <a:ea typeface="MS PGothic" panose="020B0600070205080204" pitchFamily="34" charset="-128"/>
              </a:rPr>
              <a:t>ユニットと棚板を組み合わせて自分仕様にカスタマイズできます。</a:t>
            </a:r>
            <a:endParaRPr lang="en-US" altLang="ja-JP" sz="800" dirty="0">
              <a:latin typeface="MS PGothic" panose="020B0600070205080204" pitchFamily="34" charset="-128"/>
              <a:ea typeface="MS PGothic" panose="020B0600070205080204" pitchFamily="34" charset="-128"/>
            </a:endParaRPr>
          </a:p>
          <a:p>
            <a:r>
              <a:rPr lang="ja-JP" altLang="en-US" sz="700">
                <a:latin typeface="MS PGothic" panose="020B0600070205080204" pitchFamily="34" charset="-128"/>
                <a:ea typeface="MS PGothic" panose="020B0600070205080204" pitchFamily="34" charset="-128"/>
              </a:rPr>
              <a:t>（</a:t>
            </a:r>
            <a:r>
              <a:rPr lang="en" altLang="ja-JP" sz="700" dirty="0">
                <a:latin typeface="MS PGothic" panose="020B0600070205080204" pitchFamily="34" charset="-128"/>
                <a:ea typeface="MS PGothic" panose="020B0600070205080204" pitchFamily="34" charset="-128"/>
              </a:rPr>
              <a:t>WEB</a:t>
            </a:r>
            <a:r>
              <a:rPr lang="ja-JP" altLang="en-US" sz="700">
                <a:latin typeface="MS PGothic" panose="020B0600070205080204" pitchFamily="34" charset="-128"/>
                <a:ea typeface="MS PGothic" panose="020B0600070205080204" pitchFamily="34" charset="-128"/>
              </a:rPr>
              <a:t>でプランニングできます。）</a:t>
            </a:r>
          </a:p>
        </p:txBody>
      </p:sp>
      <p:sp>
        <p:nvSpPr>
          <p:cNvPr id="83" name="object 7">
            <a:extLst>
              <a:ext uri="{FF2B5EF4-FFF2-40B4-BE49-F238E27FC236}">
                <a16:creationId xmlns:a16="http://schemas.microsoft.com/office/drawing/2014/main" id="{AC1CC4F4-7776-4348-A513-7CAD4FF59971}"/>
              </a:ext>
            </a:extLst>
          </p:cNvPr>
          <p:cNvSpPr/>
          <p:nvPr/>
        </p:nvSpPr>
        <p:spPr>
          <a:xfrm>
            <a:off x="4114800" y="4084410"/>
            <a:ext cx="5562600" cy="2505129"/>
          </a:xfrm>
          <a:custGeom>
            <a:avLst/>
            <a:gdLst/>
            <a:ahLst/>
            <a:cxnLst/>
            <a:rect l="l" t="t" r="r" b="b"/>
            <a:pathLst>
              <a:path w="885825" h="1151889">
                <a:moveTo>
                  <a:pt x="0" y="0"/>
                </a:moveTo>
                <a:lnTo>
                  <a:pt x="885659" y="0"/>
                </a:lnTo>
                <a:lnTo>
                  <a:pt x="885659" y="1151737"/>
                </a:lnTo>
                <a:lnTo>
                  <a:pt x="0" y="1151737"/>
                </a:lnTo>
                <a:lnTo>
                  <a:pt x="0" y="0"/>
                </a:lnTo>
                <a:close/>
              </a:path>
            </a:pathLst>
          </a:custGeom>
          <a:ln w="12700">
            <a:solidFill>
              <a:srgbClr val="505051"/>
            </a:solidFill>
          </a:ln>
        </p:spPr>
        <p:txBody>
          <a:bodyPr wrap="square" lIns="0" tIns="0" rIns="0" bIns="0" rtlCol="0"/>
          <a:lstStyle/>
          <a:p>
            <a:endParaRPr/>
          </a:p>
        </p:txBody>
      </p:sp>
      <p:cxnSp>
        <p:nvCxnSpPr>
          <p:cNvPr id="97" name="直線コネクタ 96">
            <a:extLst>
              <a:ext uri="{FF2B5EF4-FFF2-40B4-BE49-F238E27FC236}">
                <a16:creationId xmlns:a16="http://schemas.microsoft.com/office/drawing/2014/main" id="{5C320554-AB7A-DF48-A96E-DF022DF4CE62}"/>
              </a:ext>
            </a:extLst>
          </p:cNvPr>
          <p:cNvCxnSpPr>
            <a:cxnSpLocks/>
          </p:cNvCxnSpPr>
          <p:nvPr/>
        </p:nvCxnSpPr>
        <p:spPr>
          <a:xfrm>
            <a:off x="7563272" y="4222835"/>
            <a:ext cx="0" cy="22282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三角形 100">
            <a:extLst>
              <a:ext uri="{FF2B5EF4-FFF2-40B4-BE49-F238E27FC236}">
                <a16:creationId xmlns:a16="http://schemas.microsoft.com/office/drawing/2014/main" id="{56A37C12-712A-8948-B3C7-67D3B1BF0E11}"/>
              </a:ext>
            </a:extLst>
          </p:cNvPr>
          <p:cNvSpPr/>
          <p:nvPr/>
        </p:nvSpPr>
        <p:spPr>
          <a:xfrm rot="5400000">
            <a:off x="7461818" y="5145210"/>
            <a:ext cx="245524" cy="21165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 name="グループ化 7">
            <a:extLst>
              <a:ext uri="{FF2B5EF4-FFF2-40B4-BE49-F238E27FC236}">
                <a16:creationId xmlns:a16="http://schemas.microsoft.com/office/drawing/2014/main" id="{151CC567-0095-1F4B-B1DB-12C3D7767C89}"/>
              </a:ext>
            </a:extLst>
          </p:cNvPr>
          <p:cNvGrpSpPr/>
          <p:nvPr/>
        </p:nvGrpSpPr>
        <p:grpSpPr>
          <a:xfrm>
            <a:off x="1409398" y="738150"/>
            <a:ext cx="931882" cy="3365397"/>
            <a:chOff x="1409398" y="738150"/>
            <a:chExt cx="931882" cy="3365397"/>
          </a:xfrm>
        </p:grpSpPr>
        <p:grpSp>
          <p:nvGrpSpPr>
            <p:cNvPr id="73" name="グループ化 72">
              <a:extLst>
                <a:ext uri="{FF2B5EF4-FFF2-40B4-BE49-F238E27FC236}">
                  <a16:creationId xmlns:a16="http://schemas.microsoft.com/office/drawing/2014/main" id="{719B0E51-28F9-8D43-AD01-93CD7C3173EB}"/>
                </a:ext>
              </a:extLst>
            </p:cNvPr>
            <p:cNvGrpSpPr/>
            <p:nvPr/>
          </p:nvGrpSpPr>
          <p:grpSpPr>
            <a:xfrm flipH="1">
              <a:off x="1409398" y="738150"/>
              <a:ext cx="931882" cy="3365397"/>
              <a:chOff x="1351896" y="781915"/>
              <a:chExt cx="931882" cy="3365397"/>
            </a:xfrm>
          </p:grpSpPr>
          <p:pic>
            <p:nvPicPr>
              <p:cNvPr id="7" name="図 6">
                <a:extLst>
                  <a:ext uri="{FF2B5EF4-FFF2-40B4-BE49-F238E27FC236}">
                    <a16:creationId xmlns:a16="http://schemas.microsoft.com/office/drawing/2014/main" id="{61DE11F4-C114-E943-946B-EDBC9D9D80F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1351896" y="781915"/>
                <a:ext cx="931882" cy="2358569"/>
              </a:xfrm>
              <a:prstGeom prst="rect">
                <a:avLst/>
              </a:prstGeom>
            </p:spPr>
          </p:pic>
          <p:grpSp>
            <p:nvGrpSpPr>
              <p:cNvPr id="43" name="グループ化 42">
                <a:extLst>
                  <a:ext uri="{FF2B5EF4-FFF2-40B4-BE49-F238E27FC236}">
                    <a16:creationId xmlns:a16="http://schemas.microsoft.com/office/drawing/2014/main" id="{34485A1A-BDB2-BF4A-98A7-98D42C486442}"/>
                  </a:ext>
                </a:extLst>
              </p:cNvPr>
              <p:cNvGrpSpPr/>
              <p:nvPr/>
            </p:nvGrpSpPr>
            <p:grpSpPr>
              <a:xfrm>
                <a:off x="1386619" y="3200193"/>
                <a:ext cx="852276" cy="947119"/>
                <a:chOff x="214524" y="3356361"/>
                <a:chExt cx="852276" cy="947119"/>
              </a:xfrm>
            </p:grpSpPr>
            <p:sp>
              <p:nvSpPr>
                <p:cNvPr id="44" name="object 175">
                  <a:extLst>
                    <a:ext uri="{FF2B5EF4-FFF2-40B4-BE49-F238E27FC236}">
                      <a16:creationId xmlns:a16="http://schemas.microsoft.com/office/drawing/2014/main" id="{64E53C67-98A7-5C46-934E-6BA6F3B69156}"/>
                    </a:ext>
                  </a:extLst>
                </p:cNvPr>
                <p:cNvSpPr txBox="1"/>
                <p:nvPr/>
              </p:nvSpPr>
              <p:spPr>
                <a:xfrm>
                  <a:off x="214524" y="3356361"/>
                  <a:ext cx="852276" cy="180000"/>
                </a:xfrm>
                <a:prstGeom prst="rect">
                  <a:avLst/>
                </a:prstGeom>
                <a:solidFill>
                  <a:schemeClr val="bg1">
                    <a:lumMod val="85000"/>
                  </a:schemeClr>
                </a:solidFill>
              </p:spPr>
              <p:txBody>
                <a:bodyPr vert="horz" wrap="square" lIns="0" tIns="0" rIns="0" bIns="0" rtlCol="0" anchor="ctr">
                  <a:normAutofit/>
                </a:bodyPr>
                <a:lstStyle/>
                <a:p>
                  <a:pPr algn="dist">
                    <a:lnSpc>
                      <a:spcPts val="835"/>
                    </a:lnSpc>
                    <a:spcBef>
                      <a:spcPts val="275"/>
                    </a:spcBef>
                  </a:pPr>
                  <a:r>
                    <a:rPr lang="ja-JP" altLang="en-US" sz="700">
                      <a:solidFill>
                        <a:srgbClr val="231F20"/>
                      </a:solidFill>
                      <a:latin typeface="+mj-ea"/>
                      <a:cs typeface="Kozuka Gothic Pr6N R"/>
                    </a:rPr>
                    <a:t>傘収納</a:t>
                  </a:r>
                  <a:endParaRPr lang="ja-JP" altLang="en-US" sz="700" dirty="0">
                    <a:latin typeface="MS PGothic Regular"/>
                    <a:cs typeface="A-OTF Gothic BBB Pro"/>
                  </a:endParaRPr>
                </a:p>
              </p:txBody>
            </p:sp>
            <p:sp>
              <p:nvSpPr>
                <p:cNvPr id="45" name="object 175">
                  <a:extLst>
                    <a:ext uri="{FF2B5EF4-FFF2-40B4-BE49-F238E27FC236}">
                      <a16:creationId xmlns:a16="http://schemas.microsoft.com/office/drawing/2014/main" id="{A1D688A8-EC96-F949-AB4D-C2335604B0F2}"/>
                    </a:ext>
                  </a:extLst>
                </p:cNvPr>
                <p:cNvSpPr txBox="1"/>
                <p:nvPr/>
              </p:nvSpPr>
              <p:spPr>
                <a:xfrm>
                  <a:off x="214524" y="3568732"/>
                  <a:ext cx="838216" cy="323165"/>
                </a:xfrm>
                <a:prstGeom prst="rect">
                  <a:avLst/>
                </a:prstGeom>
              </p:spPr>
              <p:txBody>
                <a:bodyPr vert="horz" wrap="square" lIns="0" tIns="0" rIns="0" bIns="0" rtlCol="0">
                  <a:spAutoFit/>
                </a:bodyPr>
                <a:lstStyle/>
                <a:p>
                  <a:r>
                    <a:rPr lang="ja-JP" altLang="en-US" sz="700">
                      <a:latin typeface="MS PGothic" panose="020B0600070205080204" pitchFamily="34" charset="-128"/>
                      <a:ea typeface="MS PGothic" panose="020B0600070205080204" pitchFamily="34" charset="-128"/>
                    </a:rPr>
                    <a:t>下部を傘の指定席に。</a:t>
                  </a:r>
                </a:p>
                <a:p>
                  <a:r>
                    <a:rPr lang="ja-JP" altLang="en-US" sz="700">
                      <a:latin typeface="MS PGothic" panose="020B0600070205080204" pitchFamily="34" charset="-128"/>
                      <a:ea typeface="MS PGothic" panose="020B0600070205080204" pitchFamily="34" charset="-128"/>
                    </a:rPr>
                    <a:t>傘立てを置かずに玄関すっきり。</a:t>
                  </a:r>
                </a:p>
              </p:txBody>
            </p:sp>
            <p:sp>
              <p:nvSpPr>
                <p:cNvPr id="46" name="object 175">
                  <a:extLst>
                    <a:ext uri="{FF2B5EF4-FFF2-40B4-BE49-F238E27FC236}">
                      <a16:creationId xmlns:a16="http://schemas.microsoft.com/office/drawing/2014/main" id="{72ACBE17-6E79-9C48-8BE4-6D20DC017CA8}"/>
                    </a:ext>
                  </a:extLst>
                </p:cNvPr>
                <p:cNvSpPr txBox="1"/>
                <p:nvPr/>
              </p:nvSpPr>
              <p:spPr>
                <a:xfrm>
                  <a:off x="214524" y="3934148"/>
                  <a:ext cx="838216" cy="369332"/>
                </a:xfrm>
                <a:prstGeom prst="rect">
                  <a:avLst/>
                </a:prstGeom>
              </p:spPr>
              <p:txBody>
                <a:bodyPr vert="horz" wrap="square" lIns="0" tIns="0" rIns="0" bIns="0" rtlCol="0">
                  <a:spAutoFit/>
                </a:bodyPr>
                <a:lstStyle/>
                <a:p>
                  <a:r>
                    <a:rPr lang="ja-JP" altLang="en-US" sz="600">
                      <a:latin typeface="MS PGothic" panose="020B0600070205080204" pitchFamily="34" charset="-128"/>
                      <a:ea typeface="MS PGothic" panose="020B0600070205080204" pitchFamily="34" charset="-128"/>
                    </a:rPr>
                    <a:t>●樹脂棚</a:t>
                  </a:r>
                  <a:r>
                    <a:rPr lang="en-US" altLang="ja-JP" sz="600" dirty="0">
                      <a:latin typeface="MS PGothic" panose="020B0600070205080204" pitchFamily="34" charset="-128"/>
                      <a:ea typeface="MS PGothic" panose="020B0600070205080204" pitchFamily="34" charset="-128"/>
                    </a:rPr>
                    <a:t>4</a:t>
                  </a:r>
                  <a:r>
                    <a:rPr lang="ja-JP" altLang="en-US" sz="600">
                      <a:latin typeface="MS PGothic" panose="020B0600070205080204" pitchFamily="34" charset="-128"/>
                      <a:ea typeface="MS PGothic" panose="020B0600070205080204" pitchFamily="34" charset="-128"/>
                    </a:rPr>
                    <a:t>枚　</a:t>
                  </a:r>
                  <a:endParaRPr lang="en-US" altLang="ja-JP" sz="600" dirty="0">
                    <a:latin typeface="MS PGothic" panose="020B0600070205080204" pitchFamily="34" charset="-128"/>
                    <a:ea typeface="MS PGothic" panose="020B0600070205080204" pitchFamily="34" charset="-128"/>
                  </a:endParaRPr>
                </a:p>
                <a:p>
                  <a:r>
                    <a:rPr lang="ja-JP" altLang="en-US" sz="600">
                      <a:latin typeface="MS PGothic" panose="020B0600070205080204" pitchFamily="34" charset="-128"/>
                      <a:ea typeface="MS PGothic" panose="020B0600070205080204" pitchFamily="34" charset="-128"/>
                    </a:rPr>
                    <a:t>●固定棚</a:t>
                  </a:r>
                  <a:r>
                    <a:rPr lang="en-US" altLang="ja-JP" sz="600" dirty="0">
                      <a:latin typeface="MS PGothic" panose="020B0600070205080204" pitchFamily="34" charset="-128"/>
                      <a:ea typeface="MS PGothic" panose="020B0600070205080204" pitchFamily="34" charset="-128"/>
                    </a:rPr>
                    <a:t>1</a:t>
                  </a:r>
                  <a:r>
                    <a:rPr lang="ja-JP" altLang="en-US" sz="600">
                      <a:latin typeface="MS PGothic" panose="020B0600070205080204" pitchFamily="34" charset="-128"/>
                      <a:ea typeface="MS PGothic" panose="020B0600070205080204" pitchFamily="34" charset="-128"/>
                    </a:rPr>
                    <a:t>枚　</a:t>
                  </a:r>
                  <a:endParaRPr lang="en-US" altLang="ja-JP" sz="600" dirty="0">
                    <a:latin typeface="MS PGothic" panose="020B0600070205080204" pitchFamily="34" charset="-128"/>
                    <a:ea typeface="MS PGothic" panose="020B0600070205080204" pitchFamily="34" charset="-128"/>
                  </a:endParaRPr>
                </a:p>
                <a:p>
                  <a:r>
                    <a:rPr lang="ja-JP" altLang="en-US" sz="600">
                      <a:latin typeface="MS PGothic" panose="020B0600070205080204" pitchFamily="34" charset="-128"/>
                      <a:ea typeface="MS PGothic" panose="020B0600070205080204" pitchFamily="34" charset="-128"/>
                    </a:rPr>
                    <a:t>●パイプ　●傘皿</a:t>
                  </a:r>
                  <a:endParaRPr lang="en-US" altLang="ja-JP" sz="600" dirty="0">
                    <a:latin typeface="MS PGothic" panose="020B0600070205080204" pitchFamily="34" charset="-128"/>
                    <a:ea typeface="MS PGothic" panose="020B0600070205080204" pitchFamily="34" charset="-128"/>
                  </a:endParaRPr>
                </a:p>
                <a:p>
                  <a:r>
                    <a:rPr lang="en-US" altLang="ja-JP" sz="600" dirty="0">
                      <a:latin typeface="MS PGothic" panose="020B0600070205080204" pitchFamily="34" charset="-128"/>
                      <a:ea typeface="MS PGothic" panose="020B0600070205080204" pitchFamily="34" charset="-128"/>
                    </a:rPr>
                    <a:t>※1.5</a:t>
                  </a:r>
                  <a:r>
                    <a:rPr lang="ja-JP" altLang="en-US" sz="600">
                      <a:latin typeface="MS PGothic" panose="020B0600070205080204" pitchFamily="34" charset="-128"/>
                      <a:ea typeface="MS PGothic" panose="020B0600070205080204" pitchFamily="34" charset="-128"/>
                    </a:rPr>
                    <a:t>型のみの品揃えです。</a:t>
                  </a:r>
                </a:p>
              </p:txBody>
            </p:sp>
          </p:grpSp>
        </p:grpSp>
        <p:pic>
          <p:nvPicPr>
            <p:cNvPr id="106" name="図 105">
              <a:extLst>
                <a:ext uri="{FF2B5EF4-FFF2-40B4-BE49-F238E27FC236}">
                  <a16:creationId xmlns:a16="http://schemas.microsoft.com/office/drawing/2014/main" id="{AD12B6D7-5A57-6E41-9FEF-7D0DAA21263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038579" y="3644702"/>
              <a:ext cx="279400" cy="279400"/>
            </a:xfrm>
            <a:prstGeom prst="rect">
              <a:avLst/>
            </a:prstGeom>
          </p:spPr>
        </p:pic>
      </p:grpSp>
      <p:grpSp>
        <p:nvGrpSpPr>
          <p:cNvPr id="6" name="グループ化 5">
            <a:extLst>
              <a:ext uri="{FF2B5EF4-FFF2-40B4-BE49-F238E27FC236}">
                <a16:creationId xmlns:a16="http://schemas.microsoft.com/office/drawing/2014/main" id="{E71D8906-A34C-0948-A270-AC9B38FA6D55}"/>
              </a:ext>
            </a:extLst>
          </p:cNvPr>
          <p:cNvGrpSpPr/>
          <p:nvPr/>
        </p:nvGrpSpPr>
        <p:grpSpPr>
          <a:xfrm>
            <a:off x="200564" y="880792"/>
            <a:ext cx="931882" cy="3030478"/>
            <a:chOff x="200564" y="880792"/>
            <a:chExt cx="931882" cy="3030478"/>
          </a:xfrm>
        </p:grpSpPr>
        <p:pic>
          <p:nvPicPr>
            <p:cNvPr id="5" name="図 4">
              <a:extLst>
                <a:ext uri="{FF2B5EF4-FFF2-40B4-BE49-F238E27FC236}">
                  <a16:creationId xmlns:a16="http://schemas.microsoft.com/office/drawing/2014/main" id="{81434D59-1502-4548-B426-23773D387F9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00564" y="880792"/>
              <a:ext cx="931882" cy="2234867"/>
            </a:xfrm>
            <a:prstGeom prst="rect">
              <a:avLst/>
            </a:prstGeom>
          </p:spPr>
        </p:pic>
        <p:grpSp>
          <p:nvGrpSpPr>
            <p:cNvPr id="38" name="グループ化 37">
              <a:extLst>
                <a:ext uri="{FF2B5EF4-FFF2-40B4-BE49-F238E27FC236}">
                  <a16:creationId xmlns:a16="http://schemas.microsoft.com/office/drawing/2014/main" id="{66A90218-1214-5D44-A0B2-7D350DBB0E78}"/>
                </a:ext>
              </a:extLst>
            </p:cNvPr>
            <p:cNvGrpSpPr/>
            <p:nvPr/>
          </p:nvGrpSpPr>
          <p:grpSpPr>
            <a:xfrm>
              <a:off x="214524" y="3156428"/>
              <a:ext cx="852276" cy="654731"/>
              <a:chOff x="214524" y="3356361"/>
              <a:chExt cx="852276" cy="654731"/>
            </a:xfrm>
          </p:grpSpPr>
          <p:sp>
            <p:nvSpPr>
              <p:cNvPr id="34" name="object 175">
                <a:extLst>
                  <a:ext uri="{FF2B5EF4-FFF2-40B4-BE49-F238E27FC236}">
                    <a16:creationId xmlns:a16="http://schemas.microsoft.com/office/drawing/2014/main" id="{67742BAB-9BDE-0A4D-ACC2-EDB12BA84F23}"/>
                  </a:ext>
                </a:extLst>
              </p:cNvPr>
              <p:cNvSpPr txBox="1"/>
              <p:nvPr/>
            </p:nvSpPr>
            <p:spPr>
              <a:xfrm>
                <a:off x="214524" y="3356361"/>
                <a:ext cx="852276" cy="180000"/>
              </a:xfrm>
              <a:prstGeom prst="rect">
                <a:avLst/>
              </a:prstGeom>
              <a:solidFill>
                <a:schemeClr val="bg1">
                  <a:lumMod val="85000"/>
                </a:schemeClr>
              </a:solidFill>
            </p:spPr>
            <p:txBody>
              <a:bodyPr vert="horz" wrap="square" lIns="0" tIns="0" rIns="0" bIns="0" rtlCol="0" anchor="ctr">
                <a:spAutoFit/>
              </a:bodyPr>
              <a:lstStyle/>
              <a:p>
                <a:pPr algn="dist">
                  <a:lnSpc>
                    <a:spcPts val="835"/>
                  </a:lnSpc>
                  <a:spcBef>
                    <a:spcPts val="275"/>
                  </a:spcBef>
                </a:pPr>
                <a:r>
                  <a:rPr lang="ja-JP" altLang="en-US" sz="700">
                    <a:solidFill>
                      <a:srgbClr val="231F20"/>
                    </a:solidFill>
                    <a:latin typeface="+mj-ea"/>
                    <a:cs typeface="Kozuka Gothic Pr6N R"/>
                  </a:rPr>
                  <a:t>靴収納</a:t>
                </a:r>
                <a:endParaRPr lang="ja-JP" altLang="en-US" sz="700" dirty="0">
                  <a:latin typeface="MS PGothic Regular"/>
                  <a:cs typeface="A-OTF Gothic BBB Pro"/>
                </a:endParaRPr>
              </a:p>
            </p:txBody>
          </p:sp>
          <p:sp>
            <p:nvSpPr>
              <p:cNvPr id="35" name="object 175">
                <a:extLst>
                  <a:ext uri="{FF2B5EF4-FFF2-40B4-BE49-F238E27FC236}">
                    <a16:creationId xmlns:a16="http://schemas.microsoft.com/office/drawing/2014/main" id="{14ADBFD2-89F3-014C-883E-E314E1B93FA4}"/>
                  </a:ext>
                </a:extLst>
              </p:cNvPr>
              <p:cNvSpPr txBox="1"/>
              <p:nvPr/>
            </p:nvSpPr>
            <p:spPr>
              <a:xfrm>
                <a:off x="214524" y="3568732"/>
                <a:ext cx="838216" cy="215444"/>
              </a:xfrm>
              <a:prstGeom prst="rect">
                <a:avLst/>
              </a:prstGeom>
            </p:spPr>
            <p:txBody>
              <a:bodyPr vert="horz" wrap="square" lIns="0" tIns="0" rIns="0" bIns="0" rtlCol="0">
                <a:spAutoFit/>
              </a:bodyPr>
              <a:lstStyle/>
              <a:p>
                <a:r>
                  <a:rPr lang="ja-JP" altLang="en-US" sz="700">
                    <a:latin typeface="MS PGothic" panose="020B0600070205080204" pitchFamily="34" charset="-128"/>
                    <a:ea typeface="MS PGothic" panose="020B0600070205080204" pitchFamily="34" charset="-128"/>
                  </a:rPr>
                  <a:t>家族みんなのさまざまな</a:t>
                </a:r>
              </a:p>
              <a:p>
                <a:r>
                  <a:rPr lang="ja-JP" altLang="en-US" sz="700">
                    <a:latin typeface="MS PGothic" panose="020B0600070205080204" pitchFamily="34" charset="-128"/>
                    <a:ea typeface="MS PGothic" panose="020B0600070205080204" pitchFamily="34" charset="-128"/>
                  </a:rPr>
                  <a:t>靴をたっぷり収納。</a:t>
                </a:r>
              </a:p>
            </p:txBody>
          </p:sp>
          <p:sp>
            <p:nvSpPr>
              <p:cNvPr id="37" name="object 175">
                <a:extLst>
                  <a:ext uri="{FF2B5EF4-FFF2-40B4-BE49-F238E27FC236}">
                    <a16:creationId xmlns:a16="http://schemas.microsoft.com/office/drawing/2014/main" id="{5B6F2BE3-A6E8-AF4D-9592-B24C58E4D784}"/>
                  </a:ext>
                </a:extLst>
              </p:cNvPr>
              <p:cNvSpPr txBox="1"/>
              <p:nvPr/>
            </p:nvSpPr>
            <p:spPr>
              <a:xfrm>
                <a:off x="214524" y="3826426"/>
                <a:ext cx="838216" cy="184666"/>
              </a:xfrm>
              <a:prstGeom prst="rect">
                <a:avLst/>
              </a:prstGeom>
            </p:spPr>
            <p:txBody>
              <a:bodyPr vert="horz" wrap="square" lIns="0" tIns="0" rIns="0" bIns="0" rtlCol="0">
                <a:spAutoFit/>
              </a:bodyPr>
              <a:lstStyle/>
              <a:p>
                <a:r>
                  <a:rPr lang="ja-JP" altLang="en-US" sz="600">
                    <a:latin typeface="MS PGothic" panose="020B0600070205080204" pitchFamily="34" charset="-128"/>
                    <a:ea typeface="MS PGothic" panose="020B0600070205080204" pitchFamily="34" charset="-128"/>
                  </a:rPr>
                  <a:t>●樹脂棚</a:t>
                </a:r>
                <a:r>
                  <a:rPr lang="en-US" altLang="ja-JP" sz="600" dirty="0">
                    <a:latin typeface="MS PGothic" panose="020B0600070205080204" pitchFamily="34" charset="-128"/>
                    <a:ea typeface="MS PGothic" panose="020B0600070205080204" pitchFamily="34" charset="-128"/>
                  </a:rPr>
                  <a:t>9</a:t>
                </a:r>
                <a:r>
                  <a:rPr lang="ja-JP" altLang="en-US" sz="600">
                    <a:latin typeface="MS PGothic" panose="020B0600070205080204" pitchFamily="34" charset="-128"/>
                    <a:ea typeface="MS PGothic" panose="020B0600070205080204" pitchFamily="34" charset="-128"/>
                  </a:rPr>
                  <a:t>枚</a:t>
                </a:r>
              </a:p>
              <a:p>
                <a:r>
                  <a:rPr lang="ja-JP" altLang="en-US" sz="600">
                    <a:latin typeface="MS PGothic" panose="020B0600070205080204" pitchFamily="34" charset="-128"/>
                    <a:ea typeface="MS PGothic" panose="020B0600070205080204" pitchFamily="34" charset="-128"/>
                  </a:rPr>
                  <a:t>●固定棚</a:t>
                </a:r>
                <a:r>
                  <a:rPr lang="en-US" altLang="ja-JP" sz="600" dirty="0">
                    <a:latin typeface="MS PGothic" panose="020B0600070205080204" pitchFamily="34" charset="-128"/>
                    <a:ea typeface="MS PGothic" panose="020B0600070205080204" pitchFamily="34" charset="-128"/>
                  </a:rPr>
                  <a:t>1</a:t>
                </a:r>
                <a:r>
                  <a:rPr lang="ja-JP" altLang="en-US" sz="600">
                    <a:latin typeface="MS PGothic" panose="020B0600070205080204" pitchFamily="34" charset="-128"/>
                    <a:ea typeface="MS PGothic" panose="020B0600070205080204" pitchFamily="34" charset="-128"/>
                  </a:rPr>
                  <a:t>枚</a:t>
                </a:r>
              </a:p>
            </p:txBody>
          </p:sp>
        </p:grpSp>
        <p:pic>
          <p:nvPicPr>
            <p:cNvPr id="109" name="図 108">
              <a:extLst>
                <a:ext uri="{FF2B5EF4-FFF2-40B4-BE49-F238E27FC236}">
                  <a16:creationId xmlns:a16="http://schemas.microsoft.com/office/drawing/2014/main" id="{852C3CDD-7156-E14F-800B-582925F853B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97898" y="3657270"/>
              <a:ext cx="254000" cy="254000"/>
            </a:xfrm>
            <a:prstGeom prst="rect">
              <a:avLst/>
            </a:prstGeom>
          </p:spPr>
        </p:pic>
      </p:grpSp>
      <p:grpSp>
        <p:nvGrpSpPr>
          <p:cNvPr id="12" name="グループ化 11">
            <a:extLst>
              <a:ext uri="{FF2B5EF4-FFF2-40B4-BE49-F238E27FC236}">
                <a16:creationId xmlns:a16="http://schemas.microsoft.com/office/drawing/2014/main" id="{4600C2E2-4456-8E45-B5A8-FD590A55CFBB}"/>
              </a:ext>
            </a:extLst>
          </p:cNvPr>
          <p:cNvGrpSpPr/>
          <p:nvPr/>
        </p:nvGrpSpPr>
        <p:grpSpPr>
          <a:xfrm>
            <a:off x="5672567" y="875478"/>
            <a:ext cx="989610" cy="3058791"/>
            <a:chOff x="5672567" y="875478"/>
            <a:chExt cx="989610" cy="3058791"/>
          </a:xfrm>
        </p:grpSpPr>
        <p:grpSp>
          <p:nvGrpSpPr>
            <p:cNvPr id="68" name="グループ化 67">
              <a:extLst>
                <a:ext uri="{FF2B5EF4-FFF2-40B4-BE49-F238E27FC236}">
                  <a16:creationId xmlns:a16="http://schemas.microsoft.com/office/drawing/2014/main" id="{C3BD8C8D-6DF9-9643-B6E4-5E603F41550B}"/>
                </a:ext>
              </a:extLst>
            </p:cNvPr>
            <p:cNvGrpSpPr/>
            <p:nvPr/>
          </p:nvGrpSpPr>
          <p:grpSpPr>
            <a:xfrm flipH="1">
              <a:off x="5672567" y="875478"/>
              <a:ext cx="989610" cy="3058791"/>
              <a:chOff x="5312538" y="919243"/>
              <a:chExt cx="989610" cy="3058791"/>
            </a:xfrm>
          </p:grpSpPr>
          <p:pic>
            <p:nvPicPr>
              <p:cNvPr id="13" name="図 12">
                <a:extLst>
                  <a:ext uri="{FF2B5EF4-FFF2-40B4-BE49-F238E27FC236}">
                    <a16:creationId xmlns:a16="http://schemas.microsoft.com/office/drawing/2014/main" id="{4C5F9738-6BCE-7D4A-924A-2003B108853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5312538" y="919243"/>
                <a:ext cx="989610" cy="2366816"/>
              </a:xfrm>
              <a:prstGeom prst="rect">
                <a:avLst/>
              </a:prstGeom>
            </p:spPr>
          </p:pic>
          <p:grpSp>
            <p:nvGrpSpPr>
              <p:cNvPr id="55" name="グループ化 54">
                <a:extLst>
                  <a:ext uri="{FF2B5EF4-FFF2-40B4-BE49-F238E27FC236}">
                    <a16:creationId xmlns:a16="http://schemas.microsoft.com/office/drawing/2014/main" id="{F21C890F-1389-EF45-90EA-DE59810AF64C}"/>
                  </a:ext>
                </a:extLst>
              </p:cNvPr>
              <p:cNvGrpSpPr/>
              <p:nvPr/>
            </p:nvGrpSpPr>
            <p:grpSpPr>
              <a:xfrm>
                <a:off x="5393353" y="3200193"/>
                <a:ext cx="852276" cy="777841"/>
                <a:chOff x="214524" y="3356361"/>
                <a:chExt cx="852276" cy="777841"/>
              </a:xfrm>
            </p:grpSpPr>
            <p:sp>
              <p:nvSpPr>
                <p:cNvPr id="56" name="object 175">
                  <a:extLst>
                    <a:ext uri="{FF2B5EF4-FFF2-40B4-BE49-F238E27FC236}">
                      <a16:creationId xmlns:a16="http://schemas.microsoft.com/office/drawing/2014/main" id="{EAF29C2F-83C6-7242-9B7F-101298F8B1C2}"/>
                    </a:ext>
                  </a:extLst>
                </p:cNvPr>
                <p:cNvSpPr txBox="1"/>
                <p:nvPr/>
              </p:nvSpPr>
              <p:spPr>
                <a:xfrm>
                  <a:off x="214524" y="3356361"/>
                  <a:ext cx="852276" cy="180000"/>
                </a:xfrm>
                <a:prstGeom prst="rect">
                  <a:avLst/>
                </a:prstGeom>
                <a:solidFill>
                  <a:schemeClr val="bg1">
                    <a:lumMod val="85000"/>
                  </a:schemeClr>
                </a:solidFill>
              </p:spPr>
              <p:txBody>
                <a:bodyPr vert="horz" wrap="square" lIns="0" tIns="0" rIns="0" bIns="0" rtlCol="0" anchor="ctr">
                  <a:normAutofit/>
                </a:bodyPr>
                <a:lstStyle/>
                <a:p>
                  <a:pPr algn="dist">
                    <a:lnSpc>
                      <a:spcPts val="835"/>
                    </a:lnSpc>
                    <a:spcBef>
                      <a:spcPts val="275"/>
                    </a:spcBef>
                  </a:pPr>
                  <a:r>
                    <a:rPr lang="ja-JP" altLang="en-US" sz="700">
                      <a:solidFill>
                        <a:srgbClr val="231F20"/>
                      </a:solidFill>
                      <a:latin typeface="+mj-ea"/>
                      <a:cs typeface="Kozuka Gothic Pr6N R"/>
                    </a:rPr>
                    <a:t>傘収納</a:t>
                  </a:r>
                  <a:endParaRPr lang="ja-JP" altLang="en-US" sz="700" dirty="0">
                    <a:latin typeface="MS PGothic Regular"/>
                    <a:cs typeface="A-OTF Gothic BBB Pro"/>
                  </a:endParaRPr>
                </a:p>
              </p:txBody>
            </p:sp>
            <p:sp>
              <p:nvSpPr>
                <p:cNvPr id="57" name="object 175">
                  <a:extLst>
                    <a:ext uri="{FF2B5EF4-FFF2-40B4-BE49-F238E27FC236}">
                      <a16:creationId xmlns:a16="http://schemas.microsoft.com/office/drawing/2014/main" id="{91376E8A-F059-CD49-9338-19A3BE1B481A}"/>
                    </a:ext>
                  </a:extLst>
                </p:cNvPr>
                <p:cNvSpPr txBox="1"/>
                <p:nvPr/>
              </p:nvSpPr>
              <p:spPr>
                <a:xfrm>
                  <a:off x="214524" y="3568732"/>
                  <a:ext cx="838216" cy="215444"/>
                </a:xfrm>
                <a:prstGeom prst="rect">
                  <a:avLst/>
                </a:prstGeom>
              </p:spPr>
              <p:txBody>
                <a:bodyPr vert="horz" wrap="square" lIns="0" tIns="0" rIns="0" bIns="0" rtlCol="0">
                  <a:spAutoFit/>
                </a:bodyPr>
                <a:lstStyle/>
                <a:p>
                  <a:r>
                    <a:rPr lang="ja-JP" altLang="en-US" sz="700">
                      <a:latin typeface="MS PGothic" panose="020B0600070205080204" pitchFamily="34" charset="-128"/>
                      <a:ea typeface="MS PGothic" panose="020B0600070205080204" pitchFamily="34" charset="-128"/>
                    </a:rPr>
                    <a:t>傘は吊るして収納。</a:t>
                  </a:r>
                </a:p>
                <a:p>
                  <a:r>
                    <a:rPr lang="ja-JP" altLang="en-US" sz="700">
                      <a:latin typeface="MS PGothic" panose="020B0600070205080204" pitchFamily="34" charset="-128"/>
                      <a:ea typeface="MS PGothic" panose="020B0600070205080204" pitchFamily="34" charset="-128"/>
                    </a:rPr>
                    <a:t>バケツなども隠して収納。</a:t>
                  </a:r>
                </a:p>
              </p:txBody>
            </p:sp>
            <p:sp>
              <p:nvSpPr>
                <p:cNvPr id="58" name="object 175">
                  <a:extLst>
                    <a:ext uri="{FF2B5EF4-FFF2-40B4-BE49-F238E27FC236}">
                      <a16:creationId xmlns:a16="http://schemas.microsoft.com/office/drawing/2014/main" id="{41C1D898-BDA9-A743-A4BF-E9B52A6DC35A}"/>
                    </a:ext>
                  </a:extLst>
                </p:cNvPr>
                <p:cNvSpPr txBox="1"/>
                <p:nvPr/>
              </p:nvSpPr>
              <p:spPr>
                <a:xfrm>
                  <a:off x="214524" y="3857203"/>
                  <a:ext cx="838216" cy="276999"/>
                </a:xfrm>
                <a:prstGeom prst="rect">
                  <a:avLst/>
                </a:prstGeom>
              </p:spPr>
              <p:txBody>
                <a:bodyPr vert="horz" wrap="square" lIns="0" tIns="0" rIns="0" bIns="0" rtlCol="0">
                  <a:spAutoFit/>
                </a:bodyPr>
                <a:lstStyle/>
                <a:p>
                  <a:r>
                    <a:rPr lang="ja-JP" altLang="en-US" sz="600">
                      <a:latin typeface="MS PGothic" panose="020B0600070205080204" pitchFamily="34" charset="-128"/>
                      <a:ea typeface="MS PGothic" panose="020B0600070205080204" pitchFamily="34" charset="-128"/>
                    </a:rPr>
                    <a:t>●樹脂棚</a:t>
                  </a:r>
                  <a:r>
                    <a:rPr lang="en-US" altLang="ja-JP" sz="600" dirty="0">
                      <a:latin typeface="MS PGothic" panose="020B0600070205080204" pitchFamily="34" charset="-128"/>
                      <a:ea typeface="MS PGothic" panose="020B0600070205080204" pitchFamily="34" charset="-128"/>
                    </a:rPr>
                    <a:t>4</a:t>
                  </a:r>
                  <a:r>
                    <a:rPr lang="ja-JP" altLang="en-US" sz="600">
                      <a:latin typeface="MS PGothic" panose="020B0600070205080204" pitchFamily="34" charset="-128"/>
                      <a:ea typeface="MS PGothic" panose="020B0600070205080204" pitchFamily="34" charset="-128"/>
                    </a:rPr>
                    <a:t>枚</a:t>
                  </a:r>
                </a:p>
                <a:p>
                  <a:r>
                    <a:rPr lang="ja-JP" altLang="en-US" sz="600">
                      <a:latin typeface="MS PGothic" panose="020B0600070205080204" pitchFamily="34" charset="-128"/>
                      <a:ea typeface="MS PGothic" panose="020B0600070205080204" pitchFamily="34" charset="-128"/>
                    </a:rPr>
                    <a:t>●固定棚</a:t>
                  </a:r>
                  <a:r>
                    <a:rPr lang="en-US" altLang="ja-JP" sz="600" dirty="0">
                      <a:latin typeface="MS PGothic" panose="020B0600070205080204" pitchFamily="34" charset="-128"/>
                      <a:ea typeface="MS PGothic" panose="020B0600070205080204" pitchFamily="34" charset="-128"/>
                    </a:rPr>
                    <a:t>1</a:t>
                  </a:r>
                  <a:r>
                    <a:rPr lang="ja-JP" altLang="en-US" sz="600">
                      <a:latin typeface="MS PGothic" panose="020B0600070205080204" pitchFamily="34" charset="-128"/>
                      <a:ea typeface="MS PGothic" panose="020B0600070205080204" pitchFamily="34" charset="-128"/>
                    </a:rPr>
                    <a:t>枚</a:t>
                  </a:r>
                </a:p>
                <a:p>
                  <a:r>
                    <a:rPr lang="ja-JP" altLang="en-US" sz="600">
                      <a:latin typeface="MS PGothic" panose="020B0600070205080204" pitchFamily="34" charset="-128"/>
                      <a:ea typeface="MS PGothic" panose="020B0600070205080204" pitchFamily="34" charset="-128"/>
                    </a:rPr>
                    <a:t>●パイプ</a:t>
                  </a:r>
                </a:p>
              </p:txBody>
            </p:sp>
          </p:grpSp>
        </p:grpSp>
        <p:pic>
          <p:nvPicPr>
            <p:cNvPr id="111" name="図 110">
              <a:extLst>
                <a:ext uri="{FF2B5EF4-FFF2-40B4-BE49-F238E27FC236}">
                  <a16:creationId xmlns:a16="http://schemas.microsoft.com/office/drawing/2014/main" id="{19E1CBE9-A7C4-1A44-B0D3-74587C583D9C}"/>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327362" y="3658781"/>
              <a:ext cx="254000" cy="254000"/>
            </a:xfrm>
            <a:prstGeom prst="rect">
              <a:avLst/>
            </a:prstGeom>
          </p:spPr>
        </p:pic>
      </p:grpSp>
      <p:grpSp>
        <p:nvGrpSpPr>
          <p:cNvPr id="10" name="グループ化 9">
            <a:extLst>
              <a:ext uri="{FF2B5EF4-FFF2-40B4-BE49-F238E27FC236}">
                <a16:creationId xmlns:a16="http://schemas.microsoft.com/office/drawing/2014/main" id="{E1EE599F-3459-4D4C-82E4-1FDB6BEA2F65}"/>
              </a:ext>
            </a:extLst>
          </p:cNvPr>
          <p:cNvGrpSpPr/>
          <p:nvPr/>
        </p:nvGrpSpPr>
        <p:grpSpPr>
          <a:xfrm>
            <a:off x="4315212" y="875478"/>
            <a:ext cx="981363" cy="3043403"/>
            <a:chOff x="4315212" y="875478"/>
            <a:chExt cx="981363" cy="3043403"/>
          </a:xfrm>
        </p:grpSpPr>
        <p:grpSp>
          <p:nvGrpSpPr>
            <p:cNvPr id="69" name="グループ化 68">
              <a:extLst>
                <a:ext uri="{FF2B5EF4-FFF2-40B4-BE49-F238E27FC236}">
                  <a16:creationId xmlns:a16="http://schemas.microsoft.com/office/drawing/2014/main" id="{89E058ED-4884-A742-A51D-7EC8B2FB9BBA}"/>
                </a:ext>
              </a:extLst>
            </p:cNvPr>
            <p:cNvGrpSpPr/>
            <p:nvPr/>
          </p:nvGrpSpPr>
          <p:grpSpPr>
            <a:xfrm flipH="1">
              <a:off x="4315212" y="875478"/>
              <a:ext cx="981363" cy="3043403"/>
              <a:chOff x="3927483" y="919243"/>
              <a:chExt cx="981363" cy="3043403"/>
            </a:xfrm>
          </p:grpSpPr>
          <p:pic>
            <p:nvPicPr>
              <p:cNvPr id="11" name="図 10">
                <a:extLst>
                  <a:ext uri="{FF2B5EF4-FFF2-40B4-BE49-F238E27FC236}">
                    <a16:creationId xmlns:a16="http://schemas.microsoft.com/office/drawing/2014/main" id="{ED54F470-6856-8C49-9F45-6A3036E21F56}"/>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flipH="1">
                <a:off x="3927483" y="919243"/>
                <a:ext cx="981363" cy="2358570"/>
              </a:xfrm>
              <a:prstGeom prst="rect">
                <a:avLst/>
              </a:prstGeom>
            </p:spPr>
          </p:pic>
          <p:grpSp>
            <p:nvGrpSpPr>
              <p:cNvPr id="51" name="グループ化 50">
                <a:extLst>
                  <a:ext uri="{FF2B5EF4-FFF2-40B4-BE49-F238E27FC236}">
                    <a16:creationId xmlns:a16="http://schemas.microsoft.com/office/drawing/2014/main" id="{03F3E1D6-7C3F-CA44-B0DB-742DF73FA87F}"/>
                  </a:ext>
                </a:extLst>
              </p:cNvPr>
              <p:cNvGrpSpPr/>
              <p:nvPr/>
            </p:nvGrpSpPr>
            <p:grpSpPr>
              <a:xfrm>
                <a:off x="3928260" y="3200193"/>
                <a:ext cx="924264" cy="762453"/>
                <a:chOff x="154282" y="3356361"/>
                <a:chExt cx="924264" cy="762453"/>
              </a:xfrm>
            </p:grpSpPr>
            <p:sp>
              <p:nvSpPr>
                <p:cNvPr id="52" name="object 175">
                  <a:extLst>
                    <a:ext uri="{FF2B5EF4-FFF2-40B4-BE49-F238E27FC236}">
                      <a16:creationId xmlns:a16="http://schemas.microsoft.com/office/drawing/2014/main" id="{46F452D1-035C-DA4E-9C54-F2ABBEF6D810}"/>
                    </a:ext>
                  </a:extLst>
                </p:cNvPr>
                <p:cNvSpPr txBox="1"/>
                <p:nvPr/>
              </p:nvSpPr>
              <p:spPr>
                <a:xfrm>
                  <a:off x="214524" y="3356361"/>
                  <a:ext cx="852276" cy="180000"/>
                </a:xfrm>
                <a:prstGeom prst="rect">
                  <a:avLst/>
                </a:prstGeom>
                <a:solidFill>
                  <a:schemeClr val="bg1">
                    <a:lumMod val="85000"/>
                  </a:schemeClr>
                </a:solidFill>
              </p:spPr>
              <p:txBody>
                <a:bodyPr vert="horz" wrap="square" lIns="0" tIns="0" rIns="0" bIns="0" rtlCol="0" anchor="ctr">
                  <a:normAutofit/>
                </a:bodyPr>
                <a:lstStyle/>
                <a:p>
                  <a:pPr algn="dist">
                    <a:lnSpc>
                      <a:spcPts val="835"/>
                    </a:lnSpc>
                    <a:spcBef>
                      <a:spcPts val="275"/>
                    </a:spcBef>
                  </a:pPr>
                  <a:r>
                    <a:rPr lang="ja-JP" altLang="en-US" sz="700">
                      <a:solidFill>
                        <a:srgbClr val="231F20"/>
                      </a:solidFill>
                      <a:latin typeface="+mj-ea"/>
                      <a:cs typeface="Kozuka Gothic Pr6N R"/>
                    </a:rPr>
                    <a:t>靴収納</a:t>
                  </a:r>
                  <a:endParaRPr lang="ja-JP" altLang="en-US" sz="700" dirty="0">
                    <a:latin typeface="MS PGothic Regular"/>
                    <a:cs typeface="A-OTF Gothic BBB Pro"/>
                  </a:endParaRPr>
                </a:p>
              </p:txBody>
            </p:sp>
            <p:sp>
              <p:nvSpPr>
                <p:cNvPr id="53" name="object 175">
                  <a:extLst>
                    <a:ext uri="{FF2B5EF4-FFF2-40B4-BE49-F238E27FC236}">
                      <a16:creationId xmlns:a16="http://schemas.microsoft.com/office/drawing/2014/main" id="{E7F6883A-CDAB-6249-A039-16F3CB456334}"/>
                    </a:ext>
                  </a:extLst>
                </p:cNvPr>
                <p:cNvSpPr txBox="1"/>
                <p:nvPr/>
              </p:nvSpPr>
              <p:spPr>
                <a:xfrm>
                  <a:off x="154282" y="3568732"/>
                  <a:ext cx="920344" cy="323165"/>
                </a:xfrm>
                <a:prstGeom prst="rect">
                  <a:avLst/>
                </a:prstGeom>
              </p:spPr>
              <p:txBody>
                <a:bodyPr vert="horz" wrap="square" lIns="0" tIns="0" rIns="0" bIns="0" rtlCol="0">
                  <a:spAutoFit/>
                </a:bodyPr>
                <a:lstStyle/>
                <a:p>
                  <a:r>
                    <a:rPr lang="ja-JP" altLang="en-US" sz="700">
                      <a:latin typeface="MS PGothic" panose="020B0600070205080204" pitchFamily="34" charset="-128"/>
                      <a:ea typeface="MS PGothic" panose="020B0600070205080204" pitchFamily="34" charset="-128"/>
                    </a:rPr>
                    <a:t>収納力が充実。</a:t>
                  </a:r>
                  <a:endParaRPr lang="en-US" altLang="ja-JP" sz="700" dirty="0">
                    <a:latin typeface="MS PGothic" panose="020B0600070205080204" pitchFamily="34" charset="-128"/>
                    <a:ea typeface="MS PGothic" panose="020B0600070205080204" pitchFamily="34" charset="-128"/>
                  </a:endParaRPr>
                </a:p>
                <a:p>
                  <a:r>
                    <a:rPr lang="ja-JP" altLang="en-US" sz="700">
                      <a:latin typeface="MS PGothic" panose="020B0600070205080204" pitchFamily="34" charset="-128"/>
                      <a:ea typeface="MS PGothic" panose="020B0600070205080204" pitchFamily="34" charset="-128"/>
                    </a:rPr>
                    <a:t>高さのあるブーツもゆったり収納。</a:t>
                  </a:r>
                </a:p>
              </p:txBody>
            </p:sp>
            <p:sp>
              <p:nvSpPr>
                <p:cNvPr id="54" name="object 175">
                  <a:extLst>
                    <a:ext uri="{FF2B5EF4-FFF2-40B4-BE49-F238E27FC236}">
                      <a16:creationId xmlns:a16="http://schemas.microsoft.com/office/drawing/2014/main" id="{1FBB6CF8-15DC-9F4F-AE9E-E2AF7650FF08}"/>
                    </a:ext>
                  </a:extLst>
                </p:cNvPr>
                <p:cNvSpPr txBox="1"/>
                <p:nvPr/>
              </p:nvSpPr>
              <p:spPr>
                <a:xfrm>
                  <a:off x="240330" y="3934148"/>
                  <a:ext cx="838216" cy="184666"/>
                </a:xfrm>
                <a:prstGeom prst="rect">
                  <a:avLst/>
                </a:prstGeom>
              </p:spPr>
              <p:txBody>
                <a:bodyPr vert="horz" wrap="square" lIns="0" tIns="0" rIns="0" bIns="0" rtlCol="0">
                  <a:spAutoFit/>
                </a:bodyPr>
                <a:lstStyle/>
                <a:p>
                  <a:r>
                    <a:rPr lang="ja-JP" altLang="en-US" sz="600">
                      <a:latin typeface="MS PGothic" panose="020B0600070205080204" pitchFamily="34" charset="-128"/>
                      <a:ea typeface="MS PGothic" panose="020B0600070205080204" pitchFamily="34" charset="-128"/>
                    </a:rPr>
                    <a:t>●樹脂棚</a:t>
                  </a:r>
                  <a:r>
                    <a:rPr lang="en-US" altLang="ja-JP" sz="600" dirty="0">
                      <a:latin typeface="MS PGothic" panose="020B0600070205080204" pitchFamily="34" charset="-128"/>
                      <a:ea typeface="MS PGothic" panose="020B0600070205080204" pitchFamily="34" charset="-128"/>
                    </a:rPr>
                    <a:t>9</a:t>
                  </a:r>
                  <a:r>
                    <a:rPr lang="ja-JP" altLang="en-US" sz="600">
                      <a:latin typeface="MS PGothic" panose="020B0600070205080204" pitchFamily="34" charset="-128"/>
                      <a:ea typeface="MS PGothic" panose="020B0600070205080204" pitchFamily="34" charset="-128"/>
                    </a:rPr>
                    <a:t>枚</a:t>
                  </a:r>
                </a:p>
                <a:p>
                  <a:r>
                    <a:rPr lang="ja-JP" altLang="en-US" sz="600">
                      <a:latin typeface="MS PGothic" panose="020B0600070205080204" pitchFamily="34" charset="-128"/>
                      <a:ea typeface="MS PGothic" panose="020B0600070205080204" pitchFamily="34" charset="-128"/>
                    </a:rPr>
                    <a:t>●固定棚</a:t>
                  </a:r>
                  <a:r>
                    <a:rPr lang="en-US" altLang="ja-JP" sz="600" dirty="0">
                      <a:latin typeface="MS PGothic" panose="020B0600070205080204" pitchFamily="34" charset="-128"/>
                      <a:ea typeface="MS PGothic" panose="020B0600070205080204" pitchFamily="34" charset="-128"/>
                    </a:rPr>
                    <a:t>1</a:t>
                  </a:r>
                  <a:r>
                    <a:rPr lang="ja-JP" altLang="en-US" sz="600">
                      <a:latin typeface="MS PGothic" panose="020B0600070205080204" pitchFamily="34" charset="-128"/>
                      <a:ea typeface="MS PGothic" panose="020B0600070205080204" pitchFamily="34" charset="-128"/>
                    </a:rPr>
                    <a:t>枚</a:t>
                  </a:r>
                </a:p>
              </p:txBody>
            </p:sp>
          </p:grpSp>
        </p:grpSp>
        <p:pic>
          <p:nvPicPr>
            <p:cNvPr id="113" name="図 112">
              <a:extLst>
                <a:ext uri="{FF2B5EF4-FFF2-40B4-BE49-F238E27FC236}">
                  <a16:creationId xmlns:a16="http://schemas.microsoft.com/office/drawing/2014/main" id="{3D9B9CF3-57DE-DA42-837B-55FB20EC8B84}"/>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984160" y="3658781"/>
              <a:ext cx="254000" cy="254000"/>
            </a:xfrm>
            <a:prstGeom prst="rect">
              <a:avLst/>
            </a:prstGeom>
          </p:spPr>
        </p:pic>
      </p:grpSp>
      <p:grpSp>
        <p:nvGrpSpPr>
          <p:cNvPr id="14" name="グループ化 13">
            <a:extLst>
              <a:ext uri="{FF2B5EF4-FFF2-40B4-BE49-F238E27FC236}">
                <a16:creationId xmlns:a16="http://schemas.microsoft.com/office/drawing/2014/main" id="{EB1F903C-2BC8-F14F-9599-B2B244CCA3B3}"/>
              </a:ext>
            </a:extLst>
          </p:cNvPr>
          <p:cNvGrpSpPr/>
          <p:nvPr/>
        </p:nvGrpSpPr>
        <p:grpSpPr>
          <a:xfrm>
            <a:off x="8403771" y="849200"/>
            <a:ext cx="1002696" cy="3063581"/>
            <a:chOff x="8403771" y="849200"/>
            <a:chExt cx="1002696" cy="3063581"/>
          </a:xfrm>
        </p:grpSpPr>
        <p:grpSp>
          <p:nvGrpSpPr>
            <p:cNvPr id="71" name="グループ化 70">
              <a:extLst>
                <a:ext uri="{FF2B5EF4-FFF2-40B4-BE49-F238E27FC236}">
                  <a16:creationId xmlns:a16="http://schemas.microsoft.com/office/drawing/2014/main" id="{53BA0704-7F23-274D-A0D3-BCE37B028315}"/>
                </a:ext>
              </a:extLst>
            </p:cNvPr>
            <p:cNvGrpSpPr/>
            <p:nvPr/>
          </p:nvGrpSpPr>
          <p:grpSpPr>
            <a:xfrm flipH="1">
              <a:off x="8403771" y="849200"/>
              <a:ext cx="1002696" cy="2985388"/>
              <a:chOff x="8234509" y="892965"/>
              <a:chExt cx="1002696" cy="2985388"/>
            </a:xfrm>
          </p:grpSpPr>
          <p:pic>
            <p:nvPicPr>
              <p:cNvPr id="17" name="図 16">
                <a:extLst>
                  <a:ext uri="{FF2B5EF4-FFF2-40B4-BE49-F238E27FC236}">
                    <a16:creationId xmlns:a16="http://schemas.microsoft.com/office/drawing/2014/main" id="{EB55642C-B06E-9146-A438-FAB517C99122}"/>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flipH="1">
                <a:off x="8247595" y="892965"/>
                <a:ext cx="989610" cy="2366816"/>
              </a:xfrm>
              <a:prstGeom prst="rect">
                <a:avLst/>
              </a:prstGeom>
            </p:spPr>
          </p:pic>
          <p:grpSp>
            <p:nvGrpSpPr>
              <p:cNvPr id="63" name="グループ化 62">
                <a:extLst>
                  <a:ext uri="{FF2B5EF4-FFF2-40B4-BE49-F238E27FC236}">
                    <a16:creationId xmlns:a16="http://schemas.microsoft.com/office/drawing/2014/main" id="{1D83282D-E5A3-5F4C-8DDF-173BF4541405}"/>
                  </a:ext>
                </a:extLst>
              </p:cNvPr>
              <p:cNvGrpSpPr/>
              <p:nvPr/>
            </p:nvGrpSpPr>
            <p:grpSpPr>
              <a:xfrm>
                <a:off x="8234509" y="3200193"/>
                <a:ext cx="927486" cy="678160"/>
                <a:chOff x="139314" y="3356361"/>
                <a:chExt cx="927486" cy="678160"/>
              </a:xfrm>
            </p:grpSpPr>
            <p:sp>
              <p:nvSpPr>
                <p:cNvPr id="64" name="object 175">
                  <a:extLst>
                    <a:ext uri="{FF2B5EF4-FFF2-40B4-BE49-F238E27FC236}">
                      <a16:creationId xmlns:a16="http://schemas.microsoft.com/office/drawing/2014/main" id="{518B0707-C19F-624C-9077-D0ABEA7B6FBE}"/>
                    </a:ext>
                  </a:extLst>
                </p:cNvPr>
                <p:cNvSpPr txBox="1"/>
                <p:nvPr/>
              </p:nvSpPr>
              <p:spPr>
                <a:xfrm>
                  <a:off x="214524" y="3356361"/>
                  <a:ext cx="852276" cy="180000"/>
                </a:xfrm>
                <a:prstGeom prst="rect">
                  <a:avLst/>
                </a:prstGeom>
                <a:solidFill>
                  <a:schemeClr val="bg1">
                    <a:lumMod val="85000"/>
                  </a:schemeClr>
                </a:solidFill>
              </p:spPr>
              <p:txBody>
                <a:bodyPr vert="horz" wrap="square" lIns="0" tIns="0" rIns="0" bIns="0" rtlCol="0" anchor="ctr">
                  <a:normAutofit/>
                </a:bodyPr>
                <a:lstStyle/>
                <a:p>
                  <a:pPr algn="dist">
                    <a:lnSpc>
                      <a:spcPts val="835"/>
                    </a:lnSpc>
                    <a:spcBef>
                      <a:spcPts val="275"/>
                    </a:spcBef>
                  </a:pPr>
                  <a:r>
                    <a:rPr lang="ja-JP" altLang="en-US" sz="700">
                      <a:solidFill>
                        <a:srgbClr val="231F20"/>
                      </a:solidFill>
                      <a:latin typeface="+mj-ea"/>
                      <a:cs typeface="Kozuka Gothic Pr6N R"/>
                    </a:rPr>
                    <a:t>下部オープン収納</a:t>
                  </a:r>
                  <a:endParaRPr lang="ja-JP" altLang="en-US" sz="700" dirty="0">
                    <a:latin typeface="MS PGothic Regular"/>
                    <a:cs typeface="A-OTF Gothic BBB Pro"/>
                  </a:endParaRPr>
                </a:p>
              </p:txBody>
            </p:sp>
            <p:sp>
              <p:nvSpPr>
                <p:cNvPr id="65" name="object 175">
                  <a:extLst>
                    <a:ext uri="{FF2B5EF4-FFF2-40B4-BE49-F238E27FC236}">
                      <a16:creationId xmlns:a16="http://schemas.microsoft.com/office/drawing/2014/main" id="{BC5E669C-3ADD-4C4C-874B-FDD4A167E6E6}"/>
                    </a:ext>
                  </a:extLst>
                </p:cNvPr>
                <p:cNvSpPr txBox="1"/>
                <p:nvPr/>
              </p:nvSpPr>
              <p:spPr>
                <a:xfrm>
                  <a:off x="139314" y="3568732"/>
                  <a:ext cx="927486" cy="215444"/>
                </a:xfrm>
                <a:prstGeom prst="rect">
                  <a:avLst/>
                </a:prstGeom>
              </p:spPr>
              <p:txBody>
                <a:bodyPr vert="horz" wrap="square" lIns="0" tIns="0" rIns="0" bIns="0" rtlCol="0">
                  <a:spAutoFit/>
                </a:bodyPr>
                <a:lstStyle/>
                <a:p>
                  <a:r>
                    <a:rPr lang="ja-JP" altLang="en-US" sz="700">
                      <a:latin typeface="MS PGothic" panose="020B0600070205080204" pitchFamily="34" charset="-128"/>
                      <a:ea typeface="MS PGothic" panose="020B0600070205080204" pitchFamily="34" charset="-128"/>
                    </a:rPr>
                    <a:t>ベビーカーも土間置きなら</a:t>
                  </a:r>
                </a:p>
                <a:p>
                  <a:r>
                    <a:rPr lang="ja-JP" altLang="en-US" sz="700">
                      <a:latin typeface="MS PGothic" panose="020B0600070205080204" pitchFamily="34" charset="-128"/>
                      <a:ea typeface="MS PGothic" panose="020B0600070205080204" pitchFamily="34" charset="-128"/>
                    </a:rPr>
                    <a:t>出し入れがスムーズ。</a:t>
                  </a:r>
                </a:p>
              </p:txBody>
            </p:sp>
            <p:sp>
              <p:nvSpPr>
                <p:cNvPr id="66" name="object 175">
                  <a:extLst>
                    <a:ext uri="{FF2B5EF4-FFF2-40B4-BE49-F238E27FC236}">
                      <a16:creationId xmlns:a16="http://schemas.microsoft.com/office/drawing/2014/main" id="{4B795B3F-CF3F-5748-9367-167CFD951DC6}"/>
                    </a:ext>
                  </a:extLst>
                </p:cNvPr>
                <p:cNvSpPr txBox="1"/>
                <p:nvPr/>
              </p:nvSpPr>
              <p:spPr>
                <a:xfrm>
                  <a:off x="228584" y="3849855"/>
                  <a:ext cx="838216" cy="184666"/>
                </a:xfrm>
                <a:prstGeom prst="rect">
                  <a:avLst/>
                </a:prstGeom>
              </p:spPr>
              <p:txBody>
                <a:bodyPr vert="horz" wrap="square" lIns="0" tIns="0" rIns="0" bIns="0" rtlCol="0">
                  <a:spAutoFit/>
                </a:bodyPr>
                <a:lstStyle/>
                <a:p>
                  <a:r>
                    <a:rPr lang="ja-JP" altLang="en-US" sz="600">
                      <a:latin typeface="MS PGothic" panose="020B0600070205080204" pitchFamily="34" charset="-128"/>
                      <a:ea typeface="MS PGothic" panose="020B0600070205080204" pitchFamily="34" charset="-128"/>
                    </a:rPr>
                    <a:t>●樹脂棚</a:t>
                  </a:r>
                  <a:r>
                    <a:rPr lang="en-US" altLang="ja-JP" sz="600" dirty="0">
                      <a:latin typeface="MS PGothic" panose="020B0600070205080204" pitchFamily="34" charset="-128"/>
                      <a:ea typeface="MS PGothic" panose="020B0600070205080204" pitchFamily="34" charset="-128"/>
                    </a:rPr>
                    <a:t>4</a:t>
                  </a:r>
                  <a:r>
                    <a:rPr lang="ja-JP" altLang="en-US" sz="600">
                      <a:latin typeface="MS PGothic" panose="020B0600070205080204" pitchFamily="34" charset="-128"/>
                      <a:ea typeface="MS PGothic" panose="020B0600070205080204" pitchFamily="34" charset="-128"/>
                    </a:rPr>
                    <a:t>枚</a:t>
                  </a:r>
                </a:p>
                <a:p>
                  <a:r>
                    <a:rPr lang="ja-JP" altLang="en-US" sz="600">
                      <a:latin typeface="MS PGothic" panose="020B0600070205080204" pitchFamily="34" charset="-128"/>
                      <a:ea typeface="MS PGothic" panose="020B0600070205080204" pitchFamily="34" charset="-128"/>
                    </a:rPr>
                    <a:t>●固定棚</a:t>
                  </a:r>
                  <a:r>
                    <a:rPr lang="en-US" altLang="ja-JP" sz="600" dirty="0">
                      <a:latin typeface="MS PGothic" panose="020B0600070205080204" pitchFamily="34" charset="-128"/>
                      <a:ea typeface="MS PGothic" panose="020B0600070205080204" pitchFamily="34" charset="-128"/>
                    </a:rPr>
                    <a:t>1</a:t>
                  </a:r>
                  <a:r>
                    <a:rPr lang="ja-JP" altLang="en-US" sz="600">
                      <a:latin typeface="MS PGothic" panose="020B0600070205080204" pitchFamily="34" charset="-128"/>
                      <a:ea typeface="MS PGothic" panose="020B0600070205080204" pitchFamily="34" charset="-128"/>
                    </a:rPr>
                    <a:t>枚</a:t>
                  </a:r>
                </a:p>
              </p:txBody>
            </p:sp>
          </p:grpSp>
        </p:grpSp>
        <p:pic>
          <p:nvPicPr>
            <p:cNvPr id="114" name="図 113">
              <a:extLst>
                <a:ext uri="{FF2B5EF4-FFF2-40B4-BE49-F238E27FC236}">
                  <a16:creationId xmlns:a16="http://schemas.microsoft.com/office/drawing/2014/main" id="{E3931C99-0A02-3C4E-B9A0-3BCA05892527}"/>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075325" y="3658781"/>
              <a:ext cx="254000" cy="254000"/>
            </a:xfrm>
            <a:prstGeom prst="rect">
              <a:avLst/>
            </a:prstGeom>
          </p:spPr>
        </p:pic>
      </p:grpSp>
      <p:grpSp>
        <p:nvGrpSpPr>
          <p:cNvPr id="18" name="グループ化 17">
            <a:extLst>
              <a:ext uri="{FF2B5EF4-FFF2-40B4-BE49-F238E27FC236}">
                <a16:creationId xmlns:a16="http://schemas.microsoft.com/office/drawing/2014/main" id="{6742EDCA-653D-DB49-9D35-9DA55B79EA5A}"/>
              </a:ext>
            </a:extLst>
          </p:cNvPr>
          <p:cNvGrpSpPr/>
          <p:nvPr/>
        </p:nvGrpSpPr>
        <p:grpSpPr>
          <a:xfrm>
            <a:off x="1377950" y="4447693"/>
            <a:ext cx="1060449" cy="1902307"/>
            <a:chOff x="1377950" y="4447693"/>
            <a:chExt cx="1060449" cy="1902307"/>
          </a:xfrm>
        </p:grpSpPr>
        <p:grpSp>
          <p:nvGrpSpPr>
            <p:cNvPr id="117" name="グループ化 116">
              <a:extLst>
                <a:ext uri="{FF2B5EF4-FFF2-40B4-BE49-F238E27FC236}">
                  <a16:creationId xmlns:a16="http://schemas.microsoft.com/office/drawing/2014/main" id="{7BEAF116-5F78-A049-8C0C-935FC9B97483}"/>
                </a:ext>
              </a:extLst>
            </p:cNvPr>
            <p:cNvGrpSpPr/>
            <p:nvPr/>
          </p:nvGrpSpPr>
          <p:grpSpPr>
            <a:xfrm>
              <a:off x="1377950" y="4447693"/>
              <a:ext cx="1060449" cy="1365974"/>
              <a:chOff x="1377950" y="4358094"/>
              <a:chExt cx="1060449" cy="1365974"/>
            </a:xfrm>
          </p:grpSpPr>
          <p:pic>
            <p:nvPicPr>
              <p:cNvPr id="29" name="図 28">
                <a:extLst>
                  <a:ext uri="{FF2B5EF4-FFF2-40B4-BE49-F238E27FC236}">
                    <a16:creationId xmlns:a16="http://schemas.microsoft.com/office/drawing/2014/main" id="{3E3D7878-8362-FD41-8C0E-F27CFAA5BF3C}"/>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394108" y="4495303"/>
                <a:ext cx="989610" cy="1228765"/>
              </a:xfrm>
              <a:prstGeom prst="rect">
                <a:avLst/>
              </a:prstGeom>
            </p:spPr>
          </p:pic>
          <p:sp>
            <p:nvSpPr>
              <p:cNvPr id="33" name="object 2">
                <a:extLst>
                  <a:ext uri="{FF2B5EF4-FFF2-40B4-BE49-F238E27FC236}">
                    <a16:creationId xmlns:a16="http://schemas.microsoft.com/office/drawing/2014/main" id="{8AE73E5C-3AC6-D448-8668-B04D99838EAF}"/>
                  </a:ext>
                </a:extLst>
              </p:cNvPr>
              <p:cNvSpPr txBox="1"/>
              <p:nvPr/>
            </p:nvSpPr>
            <p:spPr>
              <a:xfrm>
                <a:off x="1377950" y="4358094"/>
                <a:ext cx="1060449" cy="125675"/>
              </a:xfrm>
              <a:prstGeom prst="rect">
                <a:avLst/>
              </a:prstGeom>
              <a:solidFill>
                <a:srgbClr val="505051"/>
              </a:solidFill>
            </p:spPr>
            <p:txBody>
              <a:bodyPr vert="horz" wrap="square" lIns="0" tIns="2540" rIns="0" bIns="0" rtlCol="0">
                <a:spAutoFit/>
              </a:bodyPr>
              <a:lstStyle/>
              <a:p>
                <a:pPr marL="82550">
                  <a:lnSpc>
                    <a:spcPct val="100000"/>
                  </a:lnSpc>
                  <a:spcBef>
                    <a:spcPts val="20"/>
                  </a:spcBef>
                </a:pPr>
                <a:r>
                  <a:rPr lang="ja-JP" altLang="en-US" sz="800" b="1">
                    <a:solidFill>
                      <a:srgbClr val="FFFFFF"/>
                    </a:solidFill>
                    <a:latin typeface="+mj-ea"/>
                    <a:ea typeface="+mj-ea"/>
                    <a:cs typeface="Kozuka Gothic Pr6N"/>
                  </a:rPr>
                  <a:t>ローユニット</a:t>
                </a:r>
                <a:endParaRPr sz="800" b="1" dirty="0">
                  <a:latin typeface="+mj-ea"/>
                  <a:ea typeface="+mj-ea"/>
                  <a:cs typeface="Kozuka Gothic Pr6N"/>
                </a:endParaRPr>
              </a:p>
            </p:txBody>
          </p:sp>
        </p:grpSp>
        <p:grpSp>
          <p:nvGrpSpPr>
            <p:cNvPr id="79" name="グループ化 78">
              <a:extLst>
                <a:ext uri="{FF2B5EF4-FFF2-40B4-BE49-F238E27FC236}">
                  <a16:creationId xmlns:a16="http://schemas.microsoft.com/office/drawing/2014/main" id="{23623A9F-9EAF-074D-9E76-67732F0E3D76}"/>
                </a:ext>
              </a:extLst>
            </p:cNvPr>
            <p:cNvGrpSpPr/>
            <p:nvPr/>
          </p:nvGrpSpPr>
          <p:grpSpPr>
            <a:xfrm>
              <a:off x="1409398" y="5778680"/>
              <a:ext cx="838216" cy="493657"/>
              <a:chOff x="214524" y="3568732"/>
              <a:chExt cx="838216" cy="493657"/>
            </a:xfrm>
          </p:grpSpPr>
          <p:sp>
            <p:nvSpPr>
              <p:cNvPr id="81" name="object 175">
                <a:extLst>
                  <a:ext uri="{FF2B5EF4-FFF2-40B4-BE49-F238E27FC236}">
                    <a16:creationId xmlns:a16="http://schemas.microsoft.com/office/drawing/2014/main" id="{90C0480F-2A50-D74B-9731-58F584A90F37}"/>
                  </a:ext>
                </a:extLst>
              </p:cNvPr>
              <p:cNvSpPr txBox="1"/>
              <p:nvPr/>
            </p:nvSpPr>
            <p:spPr>
              <a:xfrm>
                <a:off x="214524" y="3568732"/>
                <a:ext cx="838216" cy="323165"/>
              </a:xfrm>
              <a:prstGeom prst="rect">
                <a:avLst/>
              </a:prstGeom>
            </p:spPr>
            <p:txBody>
              <a:bodyPr vert="horz" wrap="square" lIns="0" tIns="0" rIns="0" bIns="0" rtlCol="0">
                <a:spAutoFit/>
              </a:bodyPr>
              <a:lstStyle/>
              <a:p>
                <a:r>
                  <a:rPr lang="ja-JP" altLang="en-US" sz="700">
                    <a:latin typeface="MS PGothic" panose="020B0600070205080204" pitchFamily="34" charset="-128"/>
                    <a:ea typeface="MS PGothic" panose="020B0600070205080204" pitchFamily="34" charset="-128"/>
                  </a:rPr>
                  <a:t>目線より下の収納</a:t>
                </a:r>
                <a:endParaRPr lang="en-US" altLang="ja-JP" sz="700" dirty="0">
                  <a:latin typeface="MS PGothic" panose="020B0600070205080204" pitchFamily="34" charset="-128"/>
                  <a:ea typeface="MS PGothic" panose="020B0600070205080204" pitchFamily="34" charset="-128"/>
                </a:endParaRPr>
              </a:p>
              <a:p>
                <a:r>
                  <a:rPr lang="ja-JP" altLang="en-US" sz="700">
                    <a:latin typeface="MS PGothic" panose="020B0600070205080204" pitchFamily="34" charset="-128"/>
                    <a:ea typeface="MS PGothic" panose="020B0600070205080204" pitchFamily="34" charset="-128"/>
                  </a:rPr>
                  <a:t>スペースで、圧迫感を</a:t>
                </a:r>
                <a:endParaRPr lang="en-US" altLang="ja-JP" sz="700" dirty="0">
                  <a:latin typeface="MS PGothic" panose="020B0600070205080204" pitchFamily="34" charset="-128"/>
                  <a:ea typeface="MS PGothic" panose="020B0600070205080204" pitchFamily="34" charset="-128"/>
                </a:endParaRPr>
              </a:p>
              <a:p>
                <a:r>
                  <a:rPr lang="ja-JP" altLang="en-US" sz="700">
                    <a:latin typeface="MS PGothic" panose="020B0600070205080204" pitchFamily="34" charset="-128"/>
                    <a:ea typeface="MS PGothic" panose="020B0600070205080204" pitchFamily="34" charset="-128"/>
                  </a:rPr>
                  <a:t>感じにくく。</a:t>
                </a:r>
              </a:p>
            </p:txBody>
          </p:sp>
          <p:sp>
            <p:nvSpPr>
              <p:cNvPr id="82" name="object 175">
                <a:extLst>
                  <a:ext uri="{FF2B5EF4-FFF2-40B4-BE49-F238E27FC236}">
                    <a16:creationId xmlns:a16="http://schemas.microsoft.com/office/drawing/2014/main" id="{EA992CF3-01ED-2341-86F6-3C9D981D2C0C}"/>
                  </a:ext>
                </a:extLst>
              </p:cNvPr>
              <p:cNvSpPr txBox="1"/>
              <p:nvPr/>
            </p:nvSpPr>
            <p:spPr>
              <a:xfrm>
                <a:off x="214524" y="3970056"/>
                <a:ext cx="838216" cy="92333"/>
              </a:xfrm>
              <a:prstGeom prst="rect">
                <a:avLst/>
              </a:prstGeom>
            </p:spPr>
            <p:txBody>
              <a:bodyPr vert="horz" wrap="square" lIns="0" tIns="0" rIns="0" bIns="0" rtlCol="0">
                <a:spAutoFit/>
              </a:bodyPr>
              <a:lstStyle/>
              <a:p>
                <a:r>
                  <a:rPr lang="ja-JP" altLang="en-US" sz="600">
                    <a:latin typeface="MS PGothic" panose="020B0600070205080204" pitchFamily="34" charset="-128"/>
                    <a:ea typeface="MS PGothic" panose="020B0600070205080204" pitchFamily="34" charset="-128"/>
                  </a:rPr>
                  <a:t>●樹脂棚４枚</a:t>
                </a:r>
              </a:p>
            </p:txBody>
          </p:sp>
        </p:grpSp>
        <p:pic>
          <p:nvPicPr>
            <p:cNvPr id="118" name="図 117">
              <a:extLst>
                <a:ext uri="{FF2B5EF4-FFF2-40B4-BE49-F238E27FC236}">
                  <a16:creationId xmlns:a16="http://schemas.microsoft.com/office/drawing/2014/main" id="{87345E9D-A602-1D47-A01F-75A582A88DB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032513" y="6096000"/>
              <a:ext cx="254000" cy="254000"/>
            </a:xfrm>
            <a:prstGeom prst="rect">
              <a:avLst/>
            </a:prstGeom>
          </p:spPr>
        </p:pic>
      </p:grpSp>
      <p:sp>
        <p:nvSpPr>
          <p:cNvPr id="78" name="object 175">
            <a:extLst>
              <a:ext uri="{FF2B5EF4-FFF2-40B4-BE49-F238E27FC236}">
                <a16:creationId xmlns:a16="http://schemas.microsoft.com/office/drawing/2014/main" id="{8649F3E5-455C-FA41-A07C-E122D3A0D38B}"/>
              </a:ext>
            </a:extLst>
          </p:cNvPr>
          <p:cNvSpPr txBox="1"/>
          <p:nvPr/>
        </p:nvSpPr>
        <p:spPr>
          <a:xfrm>
            <a:off x="8679782" y="6624712"/>
            <a:ext cx="1095870" cy="92333"/>
          </a:xfrm>
          <a:prstGeom prst="rect">
            <a:avLst/>
          </a:prstGeom>
        </p:spPr>
        <p:txBody>
          <a:bodyPr vert="horz" wrap="square" lIns="0" tIns="0" rIns="0" bIns="0" rtlCol="0">
            <a:spAutoFit/>
          </a:bodyPr>
          <a:lstStyle/>
          <a:p>
            <a:r>
              <a:rPr lang="ja-JP" altLang="en-US" sz="600">
                <a:latin typeface="MS PGothic" panose="020B0600070205080204" pitchFamily="34" charset="-128"/>
                <a:ea typeface="MS PGothic" panose="020B0600070205080204" pitchFamily="34" charset="-128"/>
              </a:rPr>
              <a:t>●イラストは扉を外した状態です。</a:t>
            </a:r>
          </a:p>
        </p:txBody>
      </p:sp>
      <p:sp>
        <p:nvSpPr>
          <p:cNvPr id="3" name="object 2">
            <a:extLst>
              <a:ext uri="{FF2B5EF4-FFF2-40B4-BE49-F238E27FC236}">
                <a16:creationId xmlns:a16="http://schemas.microsoft.com/office/drawing/2014/main" id="{D37DDB9A-84D8-E94E-993E-A098175CD6D7}"/>
              </a:ext>
            </a:extLst>
          </p:cNvPr>
          <p:cNvSpPr txBox="1"/>
          <p:nvPr/>
        </p:nvSpPr>
        <p:spPr>
          <a:xfrm>
            <a:off x="158751" y="725040"/>
            <a:ext cx="3498849" cy="125227"/>
          </a:xfrm>
          <a:prstGeom prst="rect">
            <a:avLst/>
          </a:prstGeom>
          <a:solidFill>
            <a:srgbClr val="505051"/>
          </a:solidFill>
        </p:spPr>
        <p:txBody>
          <a:bodyPr vert="horz" wrap="square" lIns="0" tIns="2540" rIns="0" bIns="0" rtlCol="0">
            <a:spAutoFit/>
          </a:bodyPr>
          <a:lstStyle/>
          <a:p>
            <a:pPr marL="82550">
              <a:lnSpc>
                <a:spcPct val="100000"/>
              </a:lnSpc>
              <a:spcBef>
                <a:spcPts val="20"/>
              </a:spcBef>
            </a:pPr>
            <a:r>
              <a:rPr lang="ja-JP" altLang="en-US" sz="800" b="1">
                <a:solidFill>
                  <a:srgbClr val="FFFFFF"/>
                </a:solidFill>
                <a:latin typeface="+mj-ea"/>
                <a:ea typeface="+mj-ea"/>
                <a:cs typeface="Kozuka Gothic Pr6N"/>
              </a:rPr>
              <a:t>トールユニット</a:t>
            </a:r>
            <a:endParaRPr sz="800" b="1" dirty="0">
              <a:latin typeface="+mj-ea"/>
              <a:ea typeface="+mj-ea"/>
              <a:cs typeface="Kozuka Gothic Pr6N"/>
            </a:endParaRPr>
          </a:p>
        </p:txBody>
      </p:sp>
    </p:spTree>
    <p:extLst>
      <p:ext uri="{BB962C8B-B14F-4D97-AF65-F5344CB8AC3E}">
        <p14:creationId xmlns:p14="http://schemas.microsoft.com/office/powerpoint/2010/main" val="12198950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7ff0b8d-195e-4925-b256-b2950659f282">
      <Terms xmlns="http://schemas.microsoft.com/office/infopath/2007/PartnerControls"/>
    </lcf76f155ced4ddcb4097134ff3c332f>
    <TaxCatchAll xmlns="b924adf0-93c2-49e7-9b5f-c8fcec0ca13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14B5152D25344C46A4FF05F20073F57C" ma:contentTypeVersion="16" ma:contentTypeDescription="新しいドキュメントを作成します。" ma:contentTypeScope="" ma:versionID="bec81c6caee59e9966d59487bcf0f0fd">
  <xsd:schema xmlns:xsd="http://www.w3.org/2001/XMLSchema" xmlns:xs="http://www.w3.org/2001/XMLSchema" xmlns:p="http://schemas.microsoft.com/office/2006/metadata/properties" xmlns:ns2="97ff0b8d-195e-4925-b256-b2950659f282" xmlns:ns3="b924adf0-93c2-49e7-9b5f-c8fcec0ca137" targetNamespace="http://schemas.microsoft.com/office/2006/metadata/properties" ma:root="true" ma:fieldsID="8b72b70140fee01edcc208677817c548" ns2:_="" ns3:_="">
    <xsd:import namespace="97ff0b8d-195e-4925-b256-b2950659f282"/>
    <xsd:import namespace="b924adf0-93c2-49e7-9b5f-c8fcec0ca13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ff0b8d-195e-4925-b256-b2950659f2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画像タグ" ma:readOnly="false" ma:fieldId="{5cf76f15-5ced-4ddc-b409-7134ff3c332f}" ma:taxonomyMulti="true" ma:sspId="ce391acf-b2a8-4a1c-9c03-161b1cee912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24adf0-93c2-49e7-9b5f-c8fcec0ca13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401a1b58-1cb9-446b-81c5-6efd4eae5be9}" ma:internalName="TaxCatchAll" ma:showField="CatchAllData" ma:web="b924adf0-93c2-49e7-9b5f-c8fcec0ca137">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6915037-C833-489F-8C6A-A3131E73421E}">
  <ds:schemaRefs>
    <ds:schemaRef ds:uri="http://schemas.microsoft.com/office/2006/metadata/properties"/>
    <ds:schemaRef ds:uri="http://purl.org/dc/terms/"/>
    <ds:schemaRef ds:uri="b924adf0-93c2-49e7-9b5f-c8fcec0ca137"/>
    <ds:schemaRef ds:uri="http://purl.org/dc/dcmityp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97ff0b8d-195e-4925-b256-b2950659f282"/>
    <ds:schemaRef ds:uri="http://www.w3.org/XML/1998/namespace"/>
  </ds:schemaRefs>
</ds:datastoreItem>
</file>

<file path=customXml/itemProps2.xml><?xml version="1.0" encoding="utf-8"?>
<ds:datastoreItem xmlns:ds="http://schemas.openxmlformats.org/officeDocument/2006/customXml" ds:itemID="{354CB2DF-2174-41C9-89BB-68B066814949}">
  <ds:schemaRefs>
    <ds:schemaRef ds:uri="http://schemas.microsoft.com/sharepoint/v3/contenttype/forms"/>
  </ds:schemaRefs>
</ds:datastoreItem>
</file>

<file path=customXml/itemProps3.xml><?xml version="1.0" encoding="utf-8"?>
<ds:datastoreItem xmlns:ds="http://schemas.openxmlformats.org/officeDocument/2006/customXml" ds:itemID="{8F5F1C77-6520-4836-8ABA-27FD1731E4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ff0b8d-195e-4925-b256-b2950659f282"/>
    <ds:schemaRef ds:uri="b924adf0-93c2-49e7-9b5f-c8fcec0ca1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4863f5d6-4760-4589-be9c-42f82e075739}" enabled="0" method="" siteId="{4863f5d6-4760-4589-be9c-42f82e075739}" removed="1"/>
</clbl:labelList>
</file>

<file path=docProps/app.xml><?xml version="1.0" encoding="utf-8"?>
<Properties xmlns="http://schemas.openxmlformats.org/officeDocument/2006/extended-properties" xmlns:vt="http://schemas.openxmlformats.org/officeDocument/2006/docPropsVTypes">
  <Template/>
  <TotalTime>1175</TotalTime>
  <Words>2539</Words>
  <Application>Microsoft Office PowerPoint</Application>
  <PresentationFormat>A4 210 x 297 mm</PresentationFormat>
  <Paragraphs>443</Paragraphs>
  <Slides>7</Slides>
  <Notes>7</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7</vt:i4>
      </vt:variant>
    </vt:vector>
  </HeadingPairs>
  <TitlesOfParts>
    <vt:vector size="16" baseType="lpstr">
      <vt:lpstr>-apple-system-font</vt:lpstr>
      <vt:lpstr>Kozuka Gothic Pr6N</vt:lpstr>
      <vt:lpstr>Kozuka Gothic Pr6N R</vt:lpstr>
      <vt:lpstr>MS PGothic Regular</vt:lpstr>
      <vt:lpstr>ＭＳ Ｐゴシック</vt:lpstr>
      <vt:lpstr>ＭＳ Ｐゴシック</vt:lpstr>
      <vt:lpstr>游ゴシック</vt:lpstr>
      <vt:lpstr>Calibri</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conporia_01</dc:title>
  <dc:creator>Miyahara Naomi (宮原 直美)</dc:creator>
  <cp:lastModifiedBy>Miyahara Naomi (宮原 直美)</cp:lastModifiedBy>
  <cp:revision>175</cp:revision>
  <cp:lastPrinted>2025-02-17T05:28:37Z</cp:lastPrinted>
  <dcterms:created xsi:type="dcterms:W3CDTF">2025-01-07T02:50:50Z</dcterms:created>
  <dcterms:modified xsi:type="dcterms:W3CDTF">2025-02-21T07:58:41Z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2025-01-07T00:00:00Z</vt:filetime>
  </property>
  <property fmtid="{D5CDD505-2E9C-101B-9397-08002B2CF9AE}" pid="3" name="Creator">
    <vt:lpwstr>Adobe Illustrator 28.7 (Macintosh)</vt:lpwstr>
  </property>
  <property fmtid="{D5CDD505-2E9C-101B-9397-08002B2CF9AE}" pid="4" name="GTS_PDFXConformance">
    <vt:lpwstr>PDF/X-1a:2001</vt:lpwstr>
  </property>
  <property fmtid="{D5CDD505-2E9C-101B-9397-08002B2CF9AE}" pid="5" name="GTS_PDFXVersion">
    <vt:lpwstr>PDF/X-1:2001</vt:lpwstr>
  </property>
  <property fmtid="{D5CDD505-2E9C-101B-9397-08002B2CF9AE}" pid="6" name="LastSaved">
    <vt:filetime>2025-01-07T00:00:00Z</vt:filetime>
  </property>
  <property fmtid="{D5CDD505-2E9C-101B-9397-08002B2CF9AE}" pid="7" name="Producer">
    <vt:lpwstr>Adobe PDF library 17.00</vt:lpwstr>
  </property>
  <property fmtid="{D5CDD505-2E9C-101B-9397-08002B2CF9AE}" pid="8" name="ContentTypeId">
    <vt:lpwstr>0x01010014B5152D25344C46A4FF05F20073F57C</vt:lpwstr>
  </property>
  <property fmtid="{D5CDD505-2E9C-101B-9397-08002B2CF9AE}" pid="9" name="MediaServiceImageTags">
    <vt:lpwstr/>
  </property>
</Properties>
</file>