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906000" cy="6858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和室リフォーム" id="{4AD8737A-AE6A-44B6-BC38-69C3811127D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AEAEA"/>
    <a:srgbClr val="EFEEE7"/>
    <a:srgbClr val="C11A22"/>
    <a:srgbClr val="0000FF"/>
    <a:srgbClr val="000000"/>
    <a:srgbClr val="FFFFFF"/>
    <a:srgbClr val="4B4B4B"/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437" autoAdjust="0"/>
  </p:normalViewPr>
  <p:slideViewPr>
    <p:cSldViewPr snapToGrid="0">
      <p:cViewPr varScale="1">
        <p:scale>
          <a:sx n="94" d="100"/>
          <a:sy n="94" d="100"/>
        </p:scale>
        <p:origin x="786" y="84"/>
      </p:cViewPr>
      <p:guideLst>
        <p:guide orient="horz" pos="211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32" cy="511407"/>
          </a:xfrm>
          <a:prstGeom prst="rect">
            <a:avLst/>
          </a:prstGeom>
        </p:spPr>
        <p:txBody>
          <a:bodyPr vert="horz" lIns="93532" tIns="46765" rIns="93532" bIns="4676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3" y="0"/>
            <a:ext cx="3077031" cy="511407"/>
          </a:xfrm>
          <a:prstGeom prst="rect">
            <a:avLst/>
          </a:prstGeom>
        </p:spPr>
        <p:txBody>
          <a:bodyPr vert="horz" lIns="93532" tIns="46765" rIns="93532" bIns="46765" rtlCol="0"/>
          <a:lstStyle>
            <a:lvl1pPr algn="r">
              <a:defRPr sz="1200"/>
            </a:lvl1pPr>
          </a:lstStyle>
          <a:p>
            <a:fld id="{27B27389-7FB4-4D24-A184-A1DEC97939F9}" type="datetimeFigureOut">
              <a:rPr kumimoji="1" lang="ja-JP" altLang="en-US" smtClean="0"/>
              <a:pPr/>
              <a:t>2025/2/4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2" tIns="46765" rIns="93532" bIns="4676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6" y="4861604"/>
            <a:ext cx="5682306" cy="4605900"/>
          </a:xfrm>
          <a:prstGeom prst="rect">
            <a:avLst/>
          </a:prstGeom>
        </p:spPr>
        <p:txBody>
          <a:bodyPr vert="horz" lIns="93532" tIns="46765" rIns="93532" bIns="4676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588"/>
            <a:ext cx="3077032" cy="511407"/>
          </a:xfrm>
          <a:prstGeom prst="rect">
            <a:avLst/>
          </a:prstGeom>
        </p:spPr>
        <p:txBody>
          <a:bodyPr vert="horz" lIns="93532" tIns="46765" rIns="93532" bIns="4676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3" y="9721588"/>
            <a:ext cx="3077031" cy="511407"/>
          </a:xfrm>
          <a:prstGeom prst="rect">
            <a:avLst/>
          </a:prstGeom>
        </p:spPr>
        <p:txBody>
          <a:bodyPr vert="horz" lIns="93532" tIns="46765" rIns="93532" bIns="46765" rtlCol="0" anchor="b"/>
          <a:lstStyle>
            <a:lvl1pPr algn="r">
              <a:defRPr sz="1200"/>
            </a:lvl1pPr>
          </a:lstStyle>
          <a:p>
            <a:fld id="{8BAA5A6C-4AFD-477D-A80D-F15847A84AD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14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CF3A-D9A4-418E-95B4-DCD5A06066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18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3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95300" y="7245424"/>
            <a:ext cx="2311400" cy="365125"/>
          </a:xfrm>
        </p:spPr>
        <p:txBody>
          <a:bodyPr/>
          <a:lstStyle/>
          <a:p>
            <a:fld id="{6451ADD3-952D-4429-A994-C4B609640698}" type="datetimeFigureOut">
              <a:rPr kumimoji="1" lang="ja-JP" altLang="en-US" smtClean="0"/>
              <a:pPr/>
              <a:t>2025/2/4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84550" y="7245424"/>
            <a:ext cx="3136900" cy="365125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19" name="グループ化 18"/>
          <p:cNvGrpSpPr/>
          <p:nvPr userDrawn="1"/>
        </p:nvGrpSpPr>
        <p:grpSpPr>
          <a:xfrm>
            <a:off x="144000" y="98150"/>
            <a:ext cx="9619200" cy="594000"/>
            <a:chOff x="135204" y="12700"/>
            <a:chExt cx="9619200" cy="600075"/>
          </a:xfrm>
        </p:grpSpPr>
        <p:sp>
          <p:nvSpPr>
            <p:cNvPr id="20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1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2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3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5945331" y="6735189"/>
            <a:ext cx="388778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700" dirty="0"/>
              <a:t>印刷のため、実物とは多少色が異なります。実際の色合い・材質感は、ショウルーム等でご確認ください。</a:t>
            </a:r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F736647A-1481-B733-1549-FD1259637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014" y="142676"/>
            <a:ext cx="1157550" cy="5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 userDrawn="1"/>
        </p:nvGrpSpPr>
        <p:grpSpPr>
          <a:xfrm>
            <a:off x="144000" y="689471"/>
            <a:ext cx="9621838" cy="1943616"/>
            <a:chOff x="142875" y="689471"/>
            <a:chExt cx="9621838" cy="1943616"/>
          </a:xfrm>
        </p:grpSpPr>
        <p:sp>
          <p:nvSpPr>
            <p:cNvPr id="46" name="Rectangle 2"/>
            <p:cNvSpPr>
              <a:spLocks noChangeArrowheads="1"/>
            </p:cNvSpPr>
            <p:nvPr userDrawn="1"/>
          </p:nvSpPr>
          <p:spPr bwMode="auto">
            <a:xfrm>
              <a:off x="175908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Rectangle 9"/>
            <p:cNvSpPr>
              <a:spLocks noChangeArrowheads="1"/>
            </p:cNvSpPr>
            <p:nvPr userDrawn="1"/>
          </p:nvSpPr>
          <p:spPr bwMode="auto">
            <a:xfrm>
              <a:off x="142875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Rectangle 10"/>
            <p:cNvSpPr>
              <a:spLocks noChangeArrowheads="1"/>
            </p:cNvSpPr>
            <p:nvPr userDrawn="1"/>
          </p:nvSpPr>
          <p:spPr bwMode="auto">
            <a:xfrm>
              <a:off x="3375291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Rectangle 11"/>
            <p:cNvSpPr>
              <a:spLocks noChangeArrowheads="1"/>
            </p:cNvSpPr>
            <p:nvPr userDrawn="1"/>
          </p:nvSpPr>
          <p:spPr bwMode="auto">
            <a:xfrm>
              <a:off x="4991499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Rectangle 12"/>
            <p:cNvSpPr>
              <a:spLocks noChangeArrowheads="1"/>
            </p:cNvSpPr>
            <p:nvPr userDrawn="1"/>
          </p:nvSpPr>
          <p:spPr bwMode="auto">
            <a:xfrm>
              <a:off x="6607707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14"/>
            <p:cNvSpPr>
              <a:spLocks noChangeArrowheads="1"/>
            </p:cNvSpPr>
            <p:nvPr userDrawn="1"/>
          </p:nvSpPr>
          <p:spPr bwMode="auto">
            <a:xfrm>
              <a:off x="822391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2" name="グループ化 51"/>
          <p:cNvGrpSpPr/>
          <p:nvPr userDrawn="1"/>
        </p:nvGrpSpPr>
        <p:grpSpPr>
          <a:xfrm>
            <a:off x="144000" y="26608"/>
            <a:ext cx="9619200" cy="594000"/>
            <a:chOff x="135204" y="12700"/>
            <a:chExt cx="9619200" cy="600075"/>
          </a:xfrm>
        </p:grpSpPr>
        <p:sp>
          <p:nvSpPr>
            <p:cNvPr id="54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Line 5"/>
            <p:cNvSpPr>
              <a:spLocks noChangeShapeType="1"/>
            </p:cNvSpPr>
            <p:nvPr userDrawn="1"/>
          </p:nvSpPr>
          <p:spPr bwMode="auto">
            <a:xfrm flipV="1">
              <a:off x="1573257" y="346075"/>
              <a:ext cx="817898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58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グループ化 71"/>
          <p:cNvGrpSpPr/>
          <p:nvPr userDrawn="1"/>
        </p:nvGrpSpPr>
        <p:grpSpPr>
          <a:xfrm>
            <a:off x="144000" y="2702464"/>
            <a:ext cx="9621838" cy="1943616"/>
            <a:chOff x="142875" y="689471"/>
            <a:chExt cx="9621838" cy="1943616"/>
          </a:xfrm>
        </p:grpSpPr>
        <p:sp>
          <p:nvSpPr>
            <p:cNvPr id="73" name="Rectangle 2"/>
            <p:cNvSpPr>
              <a:spLocks noChangeArrowheads="1"/>
            </p:cNvSpPr>
            <p:nvPr userDrawn="1"/>
          </p:nvSpPr>
          <p:spPr bwMode="auto">
            <a:xfrm>
              <a:off x="175908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9"/>
            <p:cNvSpPr>
              <a:spLocks noChangeArrowheads="1"/>
            </p:cNvSpPr>
            <p:nvPr userDrawn="1"/>
          </p:nvSpPr>
          <p:spPr bwMode="auto">
            <a:xfrm>
              <a:off x="142875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10"/>
            <p:cNvSpPr>
              <a:spLocks noChangeArrowheads="1"/>
            </p:cNvSpPr>
            <p:nvPr userDrawn="1"/>
          </p:nvSpPr>
          <p:spPr bwMode="auto">
            <a:xfrm>
              <a:off x="3375291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11"/>
            <p:cNvSpPr>
              <a:spLocks noChangeArrowheads="1"/>
            </p:cNvSpPr>
            <p:nvPr userDrawn="1"/>
          </p:nvSpPr>
          <p:spPr bwMode="auto">
            <a:xfrm>
              <a:off x="4991499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12"/>
            <p:cNvSpPr>
              <a:spLocks noChangeArrowheads="1"/>
            </p:cNvSpPr>
            <p:nvPr userDrawn="1"/>
          </p:nvSpPr>
          <p:spPr bwMode="auto">
            <a:xfrm>
              <a:off x="6607707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14"/>
            <p:cNvSpPr>
              <a:spLocks noChangeArrowheads="1"/>
            </p:cNvSpPr>
            <p:nvPr userDrawn="1"/>
          </p:nvSpPr>
          <p:spPr bwMode="auto">
            <a:xfrm>
              <a:off x="822391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9" name="グループ化 78"/>
          <p:cNvGrpSpPr/>
          <p:nvPr userDrawn="1"/>
        </p:nvGrpSpPr>
        <p:grpSpPr>
          <a:xfrm>
            <a:off x="144000" y="4715456"/>
            <a:ext cx="9621838" cy="1943616"/>
            <a:chOff x="142875" y="689471"/>
            <a:chExt cx="9621838" cy="1943616"/>
          </a:xfrm>
        </p:grpSpPr>
        <p:sp>
          <p:nvSpPr>
            <p:cNvPr id="80" name="Rectangle 2"/>
            <p:cNvSpPr>
              <a:spLocks noChangeArrowheads="1"/>
            </p:cNvSpPr>
            <p:nvPr userDrawn="1"/>
          </p:nvSpPr>
          <p:spPr bwMode="auto">
            <a:xfrm>
              <a:off x="175908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Rectangle 9"/>
            <p:cNvSpPr>
              <a:spLocks noChangeArrowheads="1"/>
            </p:cNvSpPr>
            <p:nvPr userDrawn="1"/>
          </p:nvSpPr>
          <p:spPr bwMode="auto">
            <a:xfrm>
              <a:off x="142875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Rectangle 10"/>
            <p:cNvSpPr>
              <a:spLocks noChangeArrowheads="1"/>
            </p:cNvSpPr>
            <p:nvPr userDrawn="1"/>
          </p:nvSpPr>
          <p:spPr bwMode="auto">
            <a:xfrm>
              <a:off x="3375291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Rectangle 11"/>
            <p:cNvSpPr>
              <a:spLocks noChangeArrowheads="1"/>
            </p:cNvSpPr>
            <p:nvPr userDrawn="1"/>
          </p:nvSpPr>
          <p:spPr bwMode="auto">
            <a:xfrm>
              <a:off x="4991499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Rectangle 12"/>
            <p:cNvSpPr>
              <a:spLocks noChangeArrowheads="1"/>
            </p:cNvSpPr>
            <p:nvPr userDrawn="1"/>
          </p:nvSpPr>
          <p:spPr bwMode="auto">
            <a:xfrm>
              <a:off x="6607707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Rectangle 14"/>
            <p:cNvSpPr>
              <a:spLocks noChangeArrowheads="1"/>
            </p:cNvSpPr>
            <p:nvPr userDrawn="1"/>
          </p:nvSpPr>
          <p:spPr bwMode="auto">
            <a:xfrm>
              <a:off x="822391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1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1307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２１０４０３０７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98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144000" y="4725988"/>
            <a:ext cx="9605962" cy="1944687"/>
            <a:chOff x="150813" y="4725988"/>
            <a:chExt cx="9605962" cy="1944687"/>
          </a:xfrm>
        </p:grpSpPr>
        <p:sp>
          <p:nvSpPr>
            <p:cNvPr id="41" name="Rectangle 14"/>
            <p:cNvSpPr>
              <a:spLocks noChangeArrowheads="1"/>
            </p:cNvSpPr>
            <p:nvPr userDrawn="1"/>
          </p:nvSpPr>
          <p:spPr bwMode="auto">
            <a:xfrm>
              <a:off x="8215975" y="472705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200" dirty="0"/>
                <a:t>5.4×4.28</a:t>
              </a:r>
              <a:endParaRPr lang="ja-JP" altLang="en-US" sz="1200" dirty="0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150813" y="472705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14"/>
            <p:cNvSpPr>
              <a:spLocks noChangeArrowheads="1"/>
            </p:cNvSpPr>
            <p:nvPr userDrawn="1"/>
          </p:nvSpPr>
          <p:spPr bwMode="auto">
            <a:xfrm>
              <a:off x="1763845" y="472705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14"/>
            <p:cNvSpPr>
              <a:spLocks noChangeArrowheads="1"/>
            </p:cNvSpPr>
            <p:nvPr userDrawn="1"/>
          </p:nvSpPr>
          <p:spPr bwMode="auto">
            <a:xfrm>
              <a:off x="3376083" y="4725988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989909" y="4725988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Rectangle 14"/>
            <p:cNvSpPr>
              <a:spLocks noChangeArrowheads="1"/>
            </p:cNvSpPr>
            <p:nvPr userDrawn="1"/>
          </p:nvSpPr>
          <p:spPr bwMode="auto">
            <a:xfrm>
              <a:off x="6602941" y="4725988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グループ化 2"/>
          <p:cNvGrpSpPr/>
          <p:nvPr userDrawn="1"/>
        </p:nvGrpSpPr>
        <p:grpSpPr>
          <a:xfrm>
            <a:off x="144000" y="2709069"/>
            <a:ext cx="9605962" cy="1944687"/>
            <a:chOff x="150813" y="2709069"/>
            <a:chExt cx="9605962" cy="1944687"/>
          </a:xfrm>
        </p:grpSpPr>
        <p:sp>
          <p:nvSpPr>
            <p:cNvPr id="47" name="Rectangle 14"/>
            <p:cNvSpPr>
              <a:spLocks noChangeArrowheads="1"/>
            </p:cNvSpPr>
            <p:nvPr userDrawn="1"/>
          </p:nvSpPr>
          <p:spPr bwMode="auto">
            <a:xfrm>
              <a:off x="8215975" y="2709347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Rectangle 14"/>
            <p:cNvSpPr>
              <a:spLocks noChangeArrowheads="1"/>
            </p:cNvSpPr>
            <p:nvPr userDrawn="1"/>
          </p:nvSpPr>
          <p:spPr bwMode="auto">
            <a:xfrm>
              <a:off x="8215975" y="2710140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Rectangle 14"/>
            <p:cNvSpPr>
              <a:spLocks noChangeArrowheads="1"/>
            </p:cNvSpPr>
            <p:nvPr userDrawn="1"/>
          </p:nvSpPr>
          <p:spPr bwMode="auto">
            <a:xfrm>
              <a:off x="150813" y="2710140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Rectangle 14"/>
            <p:cNvSpPr>
              <a:spLocks noChangeArrowheads="1"/>
            </p:cNvSpPr>
            <p:nvPr userDrawn="1"/>
          </p:nvSpPr>
          <p:spPr bwMode="auto">
            <a:xfrm>
              <a:off x="1763845" y="2710140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Rectangle 14"/>
            <p:cNvSpPr>
              <a:spLocks noChangeArrowheads="1"/>
            </p:cNvSpPr>
            <p:nvPr userDrawn="1"/>
          </p:nvSpPr>
          <p:spPr bwMode="auto">
            <a:xfrm>
              <a:off x="3376083" y="270906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auto">
            <a:xfrm>
              <a:off x="4989909" y="270906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Rectangle 14"/>
            <p:cNvSpPr>
              <a:spLocks noChangeArrowheads="1"/>
            </p:cNvSpPr>
            <p:nvPr userDrawn="1"/>
          </p:nvSpPr>
          <p:spPr bwMode="auto">
            <a:xfrm>
              <a:off x="6602941" y="270906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7" name="直線コネクタ 6"/>
          <p:cNvCxnSpPr/>
          <p:nvPr userDrawn="1"/>
        </p:nvCxnSpPr>
        <p:spPr>
          <a:xfrm>
            <a:off x="-36512" y="4652963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 userDrawn="1"/>
        </p:nvGrpSpPr>
        <p:grpSpPr>
          <a:xfrm>
            <a:off x="144000" y="692151"/>
            <a:ext cx="9605962" cy="1944687"/>
            <a:chOff x="149225" y="692151"/>
            <a:chExt cx="9605962" cy="1944687"/>
          </a:xfrm>
        </p:grpSpPr>
        <p:sp>
          <p:nvSpPr>
            <p:cNvPr id="48" name="Rectangle 14"/>
            <p:cNvSpPr>
              <a:spLocks noChangeArrowheads="1"/>
            </p:cNvSpPr>
            <p:nvPr userDrawn="1"/>
          </p:nvSpPr>
          <p:spPr bwMode="auto">
            <a:xfrm>
              <a:off x="8214387" y="693222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>
              <a:off x="149225" y="693222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Rectangle 14"/>
            <p:cNvSpPr>
              <a:spLocks noChangeArrowheads="1"/>
            </p:cNvSpPr>
            <p:nvPr userDrawn="1"/>
          </p:nvSpPr>
          <p:spPr bwMode="auto">
            <a:xfrm>
              <a:off x="1762257" y="693222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14"/>
            <p:cNvSpPr>
              <a:spLocks noChangeArrowheads="1"/>
            </p:cNvSpPr>
            <p:nvPr userDrawn="1"/>
          </p:nvSpPr>
          <p:spPr bwMode="auto">
            <a:xfrm>
              <a:off x="3376083" y="692151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14"/>
            <p:cNvSpPr>
              <a:spLocks noChangeArrowheads="1"/>
            </p:cNvSpPr>
            <p:nvPr userDrawn="1"/>
          </p:nvSpPr>
          <p:spPr bwMode="auto">
            <a:xfrm>
              <a:off x="4988321" y="692151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Rectangle 14"/>
            <p:cNvSpPr>
              <a:spLocks noChangeArrowheads="1"/>
            </p:cNvSpPr>
            <p:nvPr userDrawn="1"/>
          </p:nvSpPr>
          <p:spPr bwMode="auto">
            <a:xfrm>
              <a:off x="6601353" y="692151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8" name="直線コネクタ 7"/>
          <p:cNvCxnSpPr/>
          <p:nvPr userDrawn="1"/>
        </p:nvCxnSpPr>
        <p:spPr>
          <a:xfrm>
            <a:off x="0" y="2636838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9763086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8145291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6534866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4905663" y="1982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3295617" y="1982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40547" y="-1973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 userDrawn="1"/>
        </p:nvSpPr>
        <p:spPr>
          <a:xfrm>
            <a:off x="15750" y="6118354"/>
            <a:ext cx="29495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13.36</a:t>
            </a:r>
            <a:endParaRPr kumimoji="1" lang="ja-JP" altLang="en-US" sz="1000" dirty="0"/>
          </a:p>
        </p:txBody>
      </p:sp>
      <p:sp>
        <p:nvSpPr>
          <p:cNvPr id="16" name="テキスト ボックス 15"/>
          <p:cNvSpPr txBox="1"/>
          <p:nvPr userDrawn="1"/>
        </p:nvSpPr>
        <p:spPr>
          <a:xfrm>
            <a:off x="1478842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9.08</a:t>
            </a:r>
            <a:endParaRPr kumimoji="1" lang="ja-JP" altLang="en-US" sz="1000" dirty="0"/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3091001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4.60</a:t>
            </a:r>
            <a:endParaRPr kumimoji="1" lang="ja-JP" altLang="en-US" sz="1000" dirty="0"/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4706485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0.12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6325294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4.40</a:t>
            </a:r>
            <a:endParaRPr kumimoji="1" lang="ja-JP" altLang="en-US" sz="1000" dirty="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7943606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/>
              <a:t>8.88</a:t>
            </a:r>
            <a:endParaRPr kumimoji="1" lang="ja-JP" altLang="en-US" sz="1000" dirty="0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9606594" y="6118354"/>
            <a:ext cx="29495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13.36</a:t>
            </a:r>
            <a:endParaRPr kumimoji="1" lang="ja-JP" altLang="en-US" sz="1000" dirty="0"/>
          </a:p>
        </p:txBody>
      </p:sp>
      <p:cxnSp>
        <p:nvCxnSpPr>
          <p:cNvPr id="25" name="直線コネクタ 24"/>
          <p:cNvCxnSpPr/>
          <p:nvPr userDrawn="1"/>
        </p:nvCxnSpPr>
        <p:spPr>
          <a:xfrm>
            <a:off x="1701829" y="5307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 userDrawn="1"/>
        </p:nvSpPr>
        <p:spPr>
          <a:xfrm>
            <a:off x="8826718" y="6572731"/>
            <a:ext cx="348172" cy="153888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ja-JP" sz="1000" dirty="0"/>
              <a:t>9.0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826718" y="2506925"/>
            <a:ext cx="3481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2.2</a:t>
            </a:r>
            <a:endParaRPr kumimoji="1" lang="ja-JP" altLang="en-US" sz="1000" dirty="0"/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8826718" y="4523050"/>
            <a:ext cx="3481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3.4</a:t>
            </a:r>
            <a:endParaRPr kumimoji="1" lang="ja-JP" altLang="en-US" sz="1000" dirty="0"/>
          </a:p>
        </p:txBody>
      </p:sp>
      <p:grpSp>
        <p:nvGrpSpPr>
          <p:cNvPr id="61" name="グループ化 60"/>
          <p:cNvGrpSpPr/>
          <p:nvPr userDrawn="1"/>
        </p:nvGrpSpPr>
        <p:grpSpPr>
          <a:xfrm>
            <a:off x="144000" y="26608"/>
            <a:ext cx="9619200" cy="594000"/>
            <a:chOff x="135204" y="12700"/>
            <a:chExt cx="9619200" cy="600075"/>
          </a:xfrm>
        </p:grpSpPr>
        <p:sp>
          <p:nvSpPr>
            <p:cNvPr id="62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6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0" name="直線コネクタ 59"/>
          <p:cNvCxnSpPr/>
          <p:nvPr userDrawn="1"/>
        </p:nvCxnSpPr>
        <p:spPr>
          <a:xfrm>
            <a:off x="-44450" y="6665922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1307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２１０４０３０７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6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144000" y="5227638"/>
            <a:ext cx="9620250" cy="1440000"/>
            <a:chOff x="141288" y="5227638"/>
            <a:chExt cx="9620250" cy="1440000"/>
          </a:xfrm>
        </p:grpSpPr>
        <p:sp>
          <p:nvSpPr>
            <p:cNvPr id="39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1307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２１０４０３０７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144000" y="3716338"/>
            <a:ext cx="9620250" cy="1440000"/>
            <a:chOff x="141288" y="5227638"/>
            <a:chExt cx="9620250" cy="1440000"/>
          </a:xfrm>
        </p:grpSpPr>
        <p:sp>
          <p:nvSpPr>
            <p:cNvPr id="50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3" name="グループ化 62"/>
          <p:cNvGrpSpPr/>
          <p:nvPr userDrawn="1"/>
        </p:nvGrpSpPr>
        <p:grpSpPr>
          <a:xfrm>
            <a:off x="144000" y="2205038"/>
            <a:ext cx="9620250" cy="1440000"/>
            <a:chOff x="141288" y="5227638"/>
            <a:chExt cx="9620250" cy="1440000"/>
          </a:xfrm>
        </p:grpSpPr>
        <p:sp>
          <p:nvSpPr>
            <p:cNvPr id="64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1" name="グループ化 70"/>
          <p:cNvGrpSpPr/>
          <p:nvPr userDrawn="1"/>
        </p:nvGrpSpPr>
        <p:grpSpPr>
          <a:xfrm>
            <a:off x="144000" y="693738"/>
            <a:ext cx="9620250" cy="1440000"/>
            <a:chOff x="141288" y="5227638"/>
            <a:chExt cx="9620250" cy="1440000"/>
          </a:xfrm>
        </p:grpSpPr>
        <p:sp>
          <p:nvSpPr>
            <p:cNvPr id="72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9" name="グループ化 88"/>
          <p:cNvGrpSpPr/>
          <p:nvPr userDrawn="1"/>
        </p:nvGrpSpPr>
        <p:grpSpPr>
          <a:xfrm>
            <a:off x="144000" y="25580"/>
            <a:ext cx="9619200" cy="594000"/>
            <a:chOff x="135204" y="12700"/>
            <a:chExt cx="9619200" cy="600075"/>
          </a:xfrm>
        </p:grpSpPr>
        <p:sp>
          <p:nvSpPr>
            <p:cNvPr id="90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4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8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ADD3-952D-4429-A994-C4B609640698}" type="datetimeFigureOut">
              <a:rPr kumimoji="1" lang="ja-JP" altLang="en-US" smtClean="0"/>
              <a:pPr/>
              <a:t>2025/2/4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E9E6-86C5-4377-B017-E95A0A7887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1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g"/><Relationship Id="rId10" Type="http://schemas.openxmlformats.org/officeDocument/2006/relationships/image" Target="../media/image11.png"/><Relationship Id="rId19" Type="http://schemas.openxmlformats.org/officeDocument/2006/relationships/image" Target="../media/image20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jpeg"/><Relationship Id="rId2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87240" y="209848"/>
            <a:ext cx="6542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300" b="1" dirty="0">
                <a:solidFill>
                  <a:prstClr val="white"/>
                </a:solidFill>
                <a:latin typeface="ＭＳ Ｐゴシック 本文"/>
              </a:rPr>
              <a:t>和室リフォーム</a:t>
            </a:r>
            <a:r>
              <a:rPr lang="en-US" altLang="ja-JP" sz="1300" b="1" dirty="0">
                <a:solidFill>
                  <a:prstClr val="white"/>
                </a:solidFill>
                <a:latin typeface="ＭＳ Ｐゴシック 本文"/>
              </a:rPr>
              <a:t>〈</a:t>
            </a:r>
            <a:r>
              <a:rPr lang="ja-JP" altLang="en-US" sz="1300" b="1" dirty="0">
                <a:solidFill>
                  <a:prstClr val="white"/>
                </a:solidFill>
                <a:latin typeface="ＭＳ Ｐゴシック 本文"/>
              </a:rPr>
              <a:t>引戸・折れ戸</a:t>
            </a:r>
            <a:r>
              <a:rPr lang="en-US" altLang="ja-JP" sz="1300" b="1" dirty="0">
                <a:solidFill>
                  <a:prstClr val="white"/>
                </a:solidFill>
                <a:latin typeface="ＭＳ Ｐゴシック 本文"/>
              </a:rPr>
              <a:t>〉</a:t>
            </a:r>
            <a:endParaRPr lang="ja-JP" altLang="en-US" sz="1300" b="1" dirty="0">
              <a:solidFill>
                <a:prstClr val="white"/>
              </a:solidFill>
              <a:latin typeface="ＭＳ Ｐゴシック 本文"/>
            </a:endParaRPr>
          </a:p>
        </p:txBody>
      </p:sp>
      <p:sp>
        <p:nvSpPr>
          <p:cNvPr id="111" name="タイトル 110"/>
          <p:cNvSpPr>
            <a:spLocks noGrp="1"/>
          </p:cNvSpPr>
          <p:nvPr>
            <p:ph type="title" idx="4294967295"/>
          </p:nvPr>
        </p:nvSpPr>
        <p:spPr>
          <a:xfrm>
            <a:off x="121874" y="-375345"/>
            <a:ext cx="2483372" cy="307777"/>
          </a:xfrm>
        </p:spPr>
        <p:txBody>
          <a:bodyPr wrap="none">
            <a:spAutoFit/>
          </a:bodyPr>
          <a:lstStyle/>
          <a:p>
            <a:pPr algn="l"/>
            <a:r>
              <a:rPr kumimoji="1" lang="ja-JP" altLang="en-US" sz="1400" b="1" dirty="0"/>
              <a:t>和室リフォーム</a:t>
            </a:r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引戸・折れ戸</a:t>
            </a:r>
            <a:r>
              <a:rPr kumimoji="1" lang="en-US" altLang="ja-JP" sz="1400" b="1" dirty="0"/>
              <a:t>〉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988738" y="736763"/>
            <a:ext cx="4773600" cy="5896263"/>
            <a:chOff x="152316" y="704608"/>
            <a:chExt cx="4767263" cy="586056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52316" y="704608"/>
              <a:ext cx="4767263" cy="4322095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152316" y="704611"/>
              <a:ext cx="4767263" cy="12600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prstClr val="white"/>
                  </a:solidFill>
                  <a:latin typeface="ＭＳ Ｐゴシック"/>
                </a:rPr>
                <a:t>プラン例</a:t>
              </a:r>
              <a:endParaRPr lang="en-US" altLang="ja-JP" sz="800" dirty="0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1047" name="Rectangle 14">
              <a:extLst>
                <a:ext uri="{FF2B5EF4-FFF2-40B4-BE49-F238E27FC236}">
                  <a16:creationId xmlns:a16="http://schemas.microsoft.com/office/drawing/2014/main" id="{C23634B2-7A8A-4208-034D-E413A4444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16" y="5128847"/>
              <a:ext cx="4767263" cy="1436327"/>
            </a:xfrm>
            <a:prstGeom prst="rect">
              <a:avLst/>
            </a:prstGeom>
            <a:noFill/>
            <a:ln w="63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24">
              <a:extLst>
                <a:ext uri="{FF2B5EF4-FFF2-40B4-BE49-F238E27FC236}">
                  <a16:creationId xmlns:a16="http://schemas.microsoft.com/office/drawing/2014/main" id="{56938B90-1079-A67F-D2DA-F580301B5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16" y="5134123"/>
              <a:ext cx="4767263" cy="126000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ja-JP" altLang="en-US" sz="800" dirty="0">
                  <a:solidFill>
                    <a:prstClr val="white"/>
                  </a:solidFill>
                  <a:latin typeface="ＭＳ Ｐゴシック"/>
                </a:rPr>
                <a:t>色柄・引手</a:t>
              </a:r>
              <a:endParaRPr lang="en-US" altLang="ja-JP" sz="800" dirty="0">
                <a:solidFill>
                  <a:prstClr val="white"/>
                </a:solidFill>
                <a:latin typeface="ＭＳ Ｐゴシック"/>
              </a:endParaRPr>
            </a:p>
          </p:txBody>
        </p:sp>
      </p:grpSp>
      <p:pic>
        <p:nvPicPr>
          <p:cNvPr id="7" name="図 6" descr="鏡のある部屋&#10;&#10;中程度の精度で自動的に生成された説明">
            <a:extLst>
              <a:ext uri="{FF2B5EF4-FFF2-40B4-BE49-F238E27FC236}">
                <a16:creationId xmlns:a16="http://schemas.microsoft.com/office/drawing/2014/main" id="{0967201E-BF5B-E161-2654-2CFC5579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77" t="12331" r="21766" b="15312"/>
          <a:stretch/>
        </p:blipFill>
        <p:spPr>
          <a:xfrm>
            <a:off x="154756" y="741150"/>
            <a:ext cx="3163479" cy="288787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88F354-7DEB-AC56-9E1A-5678D7BC64B3}"/>
              </a:ext>
            </a:extLst>
          </p:cNvPr>
          <p:cNvSpPr/>
          <p:nvPr/>
        </p:nvSpPr>
        <p:spPr>
          <a:xfrm>
            <a:off x="294346" y="903128"/>
            <a:ext cx="4428089" cy="507831"/>
          </a:xfrm>
          <a:prstGeom prst="rect">
            <a:avLst/>
          </a:prstGeom>
          <a:effectLst>
            <a:glow rad="457200">
              <a:schemeClr val="accent1">
                <a:satMod val="175000"/>
                <a:alpha val="11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和室から洋室へ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ささっと手軽にリフォームできる「引戸・折れ戸」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AC86A25-296E-8314-4AA1-CAC33AAF04FA}"/>
              </a:ext>
            </a:extLst>
          </p:cNvPr>
          <p:cNvGrpSpPr/>
          <p:nvPr/>
        </p:nvGrpSpPr>
        <p:grpSpPr>
          <a:xfrm>
            <a:off x="3152800" y="2078081"/>
            <a:ext cx="1711300" cy="1443199"/>
            <a:chOff x="2983019" y="2518953"/>
            <a:chExt cx="1881081" cy="1470843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DEA0743-2540-8BD9-7945-EA9790C05516}"/>
                </a:ext>
              </a:extLst>
            </p:cNvPr>
            <p:cNvGrpSpPr/>
            <p:nvPr/>
          </p:nvGrpSpPr>
          <p:grpSpPr>
            <a:xfrm>
              <a:off x="2983019" y="2518953"/>
              <a:ext cx="1881081" cy="1470843"/>
              <a:chOff x="2983019" y="2818353"/>
              <a:chExt cx="1881081" cy="147084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FD13FBB-1E7D-601E-E617-FCA86538A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71" t="9895" r="16098" b="9895"/>
              <a:stretch/>
            </p:blipFill>
            <p:spPr bwMode="auto">
              <a:xfrm>
                <a:off x="3152800" y="2818353"/>
                <a:ext cx="1711300" cy="147084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二等辺三角形 13">
                <a:extLst>
                  <a:ext uri="{FF2B5EF4-FFF2-40B4-BE49-F238E27FC236}">
                    <a16:creationId xmlns:a16="http://schemas.microsoft.com/office/drawing/2014/main" id="{FB128E80-AFDE-915D-5D14-8FB50C120B4C}"/>
                  </a:ext>
                </a:extLst>
              </p:cNvPr>
              <p:cNvSpPr/>
              <p:nvPr/>
            </p:nvSpPr>
            <p:spPr>
              <a:xfrm rot="16200000">
                <a:off x="2969444" y="3442574"/>
                <a:ext cx="196831" cy="16968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CEFE5EF-4ECB-804D-A368-36F01E4FA51A}"/>
                </a:ext>
              </a:extLst>
            </p:cNvPr>
            <p:cNvSpPr/>
            <p:nvPr/>
          </p:nvSpPr>
          <p:spPr>
            <a:xfrm>
              <a:off x="3191470" y="3873494"/>
              <a:ext cx="836478" cy="107722"/>
            </a:xfrm>
            <a:prstGeom prst="rect">
              <a:avLst/>
            </a:prstGeom>
            <a:effectLst>
              <a:glow rad="457200">
                <a:schemeClr val="accent1">
                  <a:satMod val="175000"/>
                  <a:alpha val="11000"/>
                </a:schemeClr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700" b="1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Before</a:t>
              </a:r>
            </a:p>
          </p:txBody>
        </p:sp>
      </p:grpSp>
      <p:grpSp>
        <p:nvGrpSpPr>
          <p:cNvPr id="1025" name="グループ化 1024">
            <a:extLst>
              <a:ext uri="{FF2B5EF4-FFF2-40B4-BE49-F238E27FC236}">
                <a16:creationId xmlns:a16="http://schemas.microsoft.com/office/drawing/2014/main" id="{64CCFA62-C5DB-3990-DF44-1BE5209F59EC}"/>
              </a:ext>
            </a:extLst>
          </p:cNvPr>
          <p:cNvGrpSpPr/>
          <p:nvPr/>
        </p:nvGrpSpPr>
        <p:grpSpPr>
          <a:xfrm>
            <a:off x="272480" y="3284984"/>
            <a:ext cx="915095" cy="328750"/>
            <a:chOff x="342628" y="3645024"/>
            <a:chExt cx="915095" cy="32875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0AF246C-F773-9C7E-A5F9-5B31F0E6843A}"/>
                </a:ext>
              </a:extLst>
            </p:cNvPr>
            <p:cNvSpPr/>
            <p:nvPr/>
          </p:nvSpPr>
          <p:spPr>
            <a:xfrm>
              <a:off x="342628" y="3645024"/>
              <a:ext cx="915095" cy="92333"/>
            </a:xfrm>
            <a:prstGeom prst="rect">
              <a:avLst/>
            </a:prstGeom>
            <a:effectLst>
              <a:glow rad="457200">
                <a:schemeClr val="accent1">
                  <a:satMod val="175000"/>
                  <a:alpha val="11000"/>
                </a:schemeClr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600" b="1" dirty="0">
                  <a:solidFill>
                    <a:srgbClr val="000000"/>
                  </a:solidFill>
                  <a:effectLst>
                    <a:glow rad="635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和室リフォーム引戸</a:t>
              </a:r>
              <a:endParaRPr lang="en-US" altLang="ja-JP" sz="600" b="1" dirty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9" name="図 28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D9F88D88-C93C-58E1-875A-0940985FA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504" y="3766180"/>
              <a:ext cx="640080" cy="207594"/>
            </a:xfrm>
            <a:prstGeom prst="rect">
              <a:avLst/>
            </a:prstGeom>
          </p:spPr>
        </p:pic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485B683-B614-C27A-9F4B-1244023FB10E}"/>
              </a:ext>
            </a:extLst>
          </p:cNvPr>
          <p:cNvSpPr/>
          <p:nvPr/>
        </p:nvSpPr>
        <p:spPr>
          <a:xfrm>
            <a:off x="1136576" y="3284983"/>
            <a:ext cx="782141" cy="184666"/>
          </a:xfrm>
          <a:prstGeom prst="rect">
            <a:avLst/>
          </a:prstGeom>
          <a:effectLst>
            <a:glow rad="457200">
              <a:schemeClr val="accent1">
                <a:satMod val="175000"/>
                <a:alpha val="11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600" b="1" dirty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和室リフォーム</a:t>
            </a:r>
            <a:endParaRPr lang="en-US" altLang="ja-JP" sz="600" b="1" dirty="0">
              <a:solidFill>
                <a:srgbClr val="000000"/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b="1" dirty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折れ戸</a:t>
            </a:r>
            <a:endParaRPr lang="en-US" altLang="ja-JP" sz="600" b="1" dirty="0">
              <a:solidFill>
                <a:srgbClr val="000000"/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683B0E78-66CA-A479-25E3-1B3400901B57}"/>
              </a:ext>
            </a:extLst>
          </p:cNvPr>
          <p:cNvGrpSpPr/>
          <p:nvPr/>
        </p:nvGrpSpPr>
        <p:grpSpPr>
          <a:xfrm>
            <a:off x="730250" y="1577341"/>
            <a:ext cx="1298575" cy="1638299"/>
            <a:chOff x="790575" y="1817641"/>
            <a:chExt cx="1238250" cy="1758998"/>
          </a:xfrm>
        </p:grpSpPr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3F8AA550-4C9F-62E8-AAA2-A42133A7EC35}"/>
                </a:ext>
              </a:extLst>
            </p:cNvPr>
            <p:cNvSpPr/>
            <p:nvPr/>
          </p:nvSpPr>
          <p:spPr>
            <a:xfrm>
              <a:off x="790575" y="1817641"/>
              <a:ext cx="1238250" cy="1758998"/>
            </a:xfrm>
            <a:custGeom>
              <a:avLst/>
              <a:gdLst>
                <a:gd name="connsiteX0" fmla="*/ 0 w 1238250"/>
                <a:gd name="connsiteY0" fmla="*/ 1533525 h 1533525"/>
                <a:gd name="connsiteX1" fmla="*/ 0 w 1238250"/>
                <a:gd name="connsiteY1" fmla="*/ 238125 h 1533525"/>
                <a:gd name="connsiteX2" fmla="*/ 1238250 w 1238250"/>
                <a:gd name="connsiteY2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0" h="1533525">
                  <a:moveTo>
                    <a:pt x="0" y="1533525"/>
                  </a:moveTo>
                  <a:lnTo>
                    <a:pt x="0" y="238125"/>
                  </a:lnTo>
                  <a:lnTo>
                    <a:pt x="1238250" y="0"/>
                  </a:lnTo>
                </a:path>
              </a:pathLst>
            </a:custGeom>
            <a:noFill/>
            <a:ln w="6350"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53FCC15A-17DD-7961-EEBB-D769859284C0}"/>
                </a:ext>
              </a:extLst>
            </p:cNvPr>
            <p:cNvSpPr/>
            <p:nvPr/>
          </p:nvSpPr>
          <p:spPr>
            <a:xfrm>
              <a:off x="795338" y="2639477"/>
              <a:ext cx="637068" cy="214312"/>
            </a:xfrm>
            <a:custGeom>
              <a:avLst/>
              <a:gdLst>
                <a:gd name="connsiteX0" fmla="*/ 0 w 1171575"/>
                <a:gd name="connsiteY0" fmla="*/ 214312 h 214312"/>
                <a:gd name="connsiteX1" fmla="*/ 1171575 w 1171575"/>
                <a:gd name="connsiteY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1575" h="214312">
                  <a:moveTo>
                    <a:pt x="0" y="214312"/>
                  </a:moveTo>
                  <a:lnTo>
                    <a:pt x="1171575" y="0"/>
                  </a:lnTo>
                </a:path>
              </a:pathLst>
            </a:custGeom>
            <a:noFill/>
            <a:ln w="6350"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704844C4-B043-11B5-29FB-18828D083D10}"/>
              </a:ext>
            </a:extLst>
          </p:cNvPr>
          <p:cNvSpPr/>
          <p:nvPr/>
        </p:nvSpPr>
        <p:spPr>
          <a:xfrm>
            <a:off x="1498600" y="2667000"/>
            <a:ext cx="703580" cy="609600"/>
          </a:xfrm>
          <a:custGeom>
            <a:avLst/>
            <a:gdLst>
              <a:gd name="connsiteX0" fmla="*/ 0 w 1238250"/>
              <a:gd name="connsiteY0" fmla="*/ 1533525 h 1533525"/>
              <a:gd name="connsiteX1" fmla="*/ 0 w 1238250"/>
              <a:gd name="connsiteY1" fmla="*/ 238125 h 1533525"/>
              <a:gd name="connsiteX2" fmla="*/ 1238250 w 1238250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0" h="1533525">
                <a:moveTo>
                  <a:pt x="0" y="1533525"/>
                </a:moveTo>
                <a:lnTo>
                  <a:pt x="0" y="238125"/>
                </a:lnTo>
                <a:lnTo>
                  <a:pt x="1238250" y="0"/>
                </a:lnTo>
              </a:path>
            </a:pathLst>
          </a:custGeom>
          <a:noFill/>
          <a:ln w="6350">
            <a:prstDash val="sysDot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133349" y="3717032"/>
            <a:ext cx="4729149" cy="2889235"/>
          </a:xfrm>
          <a:prstGeom prst="rect">
            <a:avLst/>
          </a:prstGeom>
          <a:solidFill>
            <a:srgbClr val="FFFFE7"/>
          </a:solidFill>
          <a:ln w="6350">
            <a:solidFill>
              <a:srgbClr val="FFFFE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200" dirty="0">
              <a:solidFill>
                <a:srgbClr val="009999"/>
              </a:solidFill>
              <a:effectLst/>
            </a:endParaRP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3FB21F2F-27B3-5DB8-A070-44F7798A2598}"/>
              </a:ext>
            </a:extLst>
          </p:cNvPr>
          <p:cNvGrpSpPr/>
          <p:nvPr/>
        </p:nvGrpSpPr>
        <p:grpSpPr>
          <a:xfrm>
            <a:off x="227459" y="3740186"/>
            <a:ext cx="4569741" cy="1792043"/>
            <a:chOff x="202059" y="3933861"/>
            <a:chExt cx="4569741" cy="1792043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2E5952D-0337-7800-8AB3-3056B272AAD2}"/>
                </a:ext>
              </a:extLst>
            </p:cNvPr>
            <p:cNvSpPr/>
            <p:nvPr/>
          </p:nvSpPr>
          <p:spPr>
            <a:xfrm>
              <a:off x="202059" y="3933861"/>
              <a:ext cx="836478" cy="107722"/>
            </a:xfrm>
            <a:prstGeom prst="rect">
              <a:avLst/>
            </a:prstGeom>
            <a:effectLst>
              <a:glow rad="457200">
                <a:schemeClr val="accent1">
                  <a:satMod val="175000"/>
                  <a:alpha val="11000"/>
                </a:schemeClr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700" b="1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After</a:t>
              </a: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8FE77BD6-0ED5-278C-473E-FD2F46C73CAF}"/>
                </a:ext>
              </a:extLst>
            </p:cNvPr>
            <p:cNvSpPr/>
            <p:nvPr/>
          </p:nvSpPr>
          <p:spPr>
            <a:xfrm>
              <a:off x="268969" y="4023211"/>
              <a:ext cx="1477282" cy="161583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和室リフォーム引戸</a:t>
              </a:r>
              <a:endPara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9450010C-F83C-2027-38E0-05931F04950D}"/>
                </a:ext>
              </a:extLst>
            </p:cNvPr>
            <p:cNvGrpSpPr/>
            <p:nvPr/>
          </p:nvGrpSpPr>
          <p:grpSpPr>
            <a:xfrm>
              <a:off x="267842" y="4204698"/>
              <a:ext cx="1085027" cy="111992"/>
              <a:chOff x="1196212" y="4829176"/>
              <a:chExt cx="1085027" cy="111992"/>
            </a:xfrm>
          </p:grpSpPr>
          <p:pic>
            <p:nvPicPr>
              <p:cNvPr id="67" name="図 66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DAA1577C-2017-3A77-7F2C-A4A50C03E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46967"/>
              <a:stretch/>
            </p:blipFill>
            <p:spPr>
              <a:xfrm>
                <a:off x="1196212" y="4831075"/>
                <a:ext cx="640080" cy="110093"/>
              </a:xfrm>
              <a:prstGeom prst="rect">
                <a:avLst/>
              </a:prstGeom>
            </p:spPr>
          </p:pic>
          <p:pic>
            <p:nvPicPr>
              <p:cNvPr id="68" name="図 67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8BE00CF9-D915-C582-B876-CC6D7C5D1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7881" t="49176" r="19619" b="3794"/>
              <a:stretch/>
            </p:blipFill>
            <p:spPr>
              <a:xfrm>
                <a:off x="1881188" y="4829176"/>
                <a:ext cx="400051" cy="97632"/>
              </a:xfrm>
              <a:prstGeom prst="rect">
                <a:avLst/>
              </a:prstGeom>
            </p:spPr>
          </p:pic>
        </p:grp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7A37C9E8-E016-5A18-E028-2B002BEAD638}"/>
                </a:ext>
              </a:extLst>
            </p:cNvPr>
            <p:cNvSpPr/>
            <p:nvPr/>
          </p:nvSpPr>
          <p:spPr>
            <a:xfrm>
              <a:off x="260346" y="4360568"/>
              <a:ext cx="1379765" cy="3462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軽いふすま本体で取り付け簡単。鴨居や敷居もそのまま活用でき、天袋にも対応しています。</a:t>
              </a: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4E112C35-F192-D53C-CDF4-1BAB9E46369F}"/>
                </a:ext>
              </a:extLst>
            </p:cNvPr>
            <p:cNvSpPr/>
            <p:nvPr/>
          </p:nvSpPr>
          <p:spPr>
            <a:xfrm>
              <a:off x="2621301" y="4023211"/>
              <a:ext cx="1477282" cy="3231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和室リフォーム</a:t>
              </a:r>
              <a:endPara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折れ戸</a:t>
              </a:r>
              <a:endPara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B253E75-54F5-238E-73BD-5EC2A195E359}"/>
                </a:ext>
              </a:extLst>
            </p:cNvPr>
            <p:cNvSpPr/>
            <p:nvPr/>
          </p:nvSpPr>
          <p:spPr>
            <a:xfrm>
              <a:off x="2644428" y="4352948"/>
              <a:ext cx="1440210" cy="3462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7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既存の鴨居にレールを取り付け可能。押入れのふすまを簡単にクローゼット扉にリフォームできます。</a:t>
              </a:r>
            </a:p>
          </p:txBody>
        </p: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0D2E525A-E936-AAB4-8091-A329A2ED534F}"/>
                </a:ext>
              </a:extLst>
            </p:cNvPr>
            <p:cNvGrpSpPr/>
            <p:nvPr/>
          </p:nvGrpSpPr>
          <p:grpSpPr>
            <a:xfrm>
              <a:off x="277812" y="4784452"/>
              <a:ext cx="1309687" cy="885486"/>
              <a:chOff x="285016" y="5397500"/>
              <a:chExt cx="1561645" cy="1055836"/>
            </a:xfrm>
          </p:grpSpPr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881193CE-778B-05E3-446E-704B96FC4EDA}"/>
                  </a:ext>
                </a:extLst>
              </p:cNvPr>
              <p:cNvSpPr/>
              <p:nvPr/>
            </p:nvSpPr>
            <p:spPr>
              <a:xfrm>
                <a:off x="285016" y="5397500"/>
                <a:ext cx="1561645" cy="1055836"/>
              </a:xfrm>
              <a:prstGeom prst="rect">
                <a:avLst/>
              </a:prstGeom>
              <a:solidFill>
                <a:srgbClr val="EFEE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85" name="図 84">
                <a:extLst>
                  <a:ext uri="{FF2B5EF4-FFF2-40B4-BE49-F238E27FC236}">
                    <a16:creationId xmlns:a16="http://schemas.microsoft.com/office/drawing/2014/main" id="{7BCF7D39-6E43-1FC0-347C-1A8E829F3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506" y="5426974"/>
                <a:ext cx="1263701" cy="993371"/>
              </a:xfrm>
              <a:prstGeom prst="rect">
                <a:avLst/>
              </a:prstGeom>
            </p:spPr>
          </p:pic>
        </p:grp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3ECAABFF-F030-C685-85B8-89497C46DEDD}"/>
                </a:ext>
              </a:extLst>
            </p:cNvPr>
            <p:cNvGrpSpPr/>
            <p:nvPr/>
          </p:nvGrpSpPr>
          <p:grpSpPr>
            <a:xfrm>
              <a:off x="2631852" y="4784452"/>
              <a:ext cx="1419448" cy="885486"/>
              <a:chOff x="2629896" y="5397500"/>
              <a:chExt cx="1692522" cy="1055836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9506953D-8298-D35D-DBC6-8F4A2530C2BD}"/>
                  </a:ext>
                </a:extLst>
              </p:cNvPr>
              <p:cNvSpPr/>
              <p:nvPr/>
            </p:nvSpPr>
            <p:spPr>
              <a:xfrm>
                <a:off x="2629896" y="5397500"/>
                <a:ext cx="1692522" cy="1055836"/>
              </a:xfrm>
              <a:prstGeom prst="rect">
                <a:avLst/>
              </a:prstGeom>
              <a:solidFill>
                <a:srgbClr val="EFEE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86" name="図 85">
                <a:extLst>
                  <a:ext uri="{FF2B5EF4-FFF2-40B4-BE49-F238E27FC236}">
                    <a16:creationId xmlns:a16="http://schemas.microsoft.com/office/drawing/2014/main" id="{39B501B1-C9B1-FE4A-DC11-63412626C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4495" y="5426974"/>
                <a:ext cx="1268658" cy="993371"/>
              </a:xfrm>
              <a:prstGeom prst="rect">
                <a:avLst/>
              </a:prstGeom>
            </p:spPr>
          </p:pic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85B90619-A3B5-BC1A-12B6-0E1D43C087D7}"/>
                </a:ext>
              </a:extLst>
            </p:cNvPr>
            <p:cNvGrpSpPr/>
            <p:nvPr/>
          </p:nvGrpSpPr>
          <p:grpSpPr>
            <a:xfrm>
              <a:off x="1655809" y="4055472"/>
              <a:ext cx="696977" cy="1670432"/>
              <a:chOff x="1653269" y="4826000"/>
              <a:chExt cx="696977" cy="1670432"/>
            </a:xfrm>
          </p:grpSpPr>
          <p:pic>
            <p:nvPicPr>
              <p:cNvPr id="54" name="図 53" descr="背景パターン&#10;&#10;自動的に生成された説明">
                <a:extLst>
                  <a:ext uri="{FF2B5EF4-FFF2-40B4-BE49-F238E27FC236}">
                    <a16:creationId xmlns:a16="http://schemas.microsoft.com/office/drawing/2014/main" id="{CC77F201-70A3-A37B-D9A8-491F7085D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5611" y="4826000"/>
                <a:ext cx="644635" cy="1552213"/>
              </a:xfrm>
              <a:prstGeom prst="rect">
                <a:avLst/>
              </a:prstGeom>
            </p:spPr>
          </p:pic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DF05D1EB-B462-31DA-997B-1ABD1458EF05}"/>
                  </a:ext>
                </a:extLst>
              </p:cNvPr>
              <p:cNvSpPr/>
              <p:nvPr/>
            </p:nvSpPr>
            <p:spPr>
              <a:xfrm>
                <a:off x="1653269" y="6404099"/>
                <a:ext cx="674006" cy="92333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FS</a:t>
                </a: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型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2B9C01-8EBC-46D7-EE8C-7BA93A80B8D5}"/>
                </a:ext>
              </a:extLst>
            </p:cNvPr>
            <p:cNvGrpSpPr/>
            <p:nvPr/>
          </p:nvGrpSpPr>
          <p:grpSpPr>
            <a:xfrm>
              <a:off x="4097794" y="4033247"/>
              <a:ext cx="674006" cy="1692657"/>
              <a:chOff x="4095254" y="4803775"/>
              <a:chExt cx="674006" cy="1692657"/>
            </a:xfrm>
          </p:grpSpPr>
          <p:pic>
            <p:nvPicPr>
              <p:cNvPr id="51" name="図 50" descr="戸棚, 屋内, 家具, 茶色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C1BB812-C7E0-25B6-1871-B1B345F3C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5015" r="4957"/>
              <a:stretch/>
            </p:blipFill>
            <p:spPr>
              <a:xfrm>
                <a:off x="4120923" y="4803775"/>
                <a:ext cx="580350" cy="1552213"/>
              </a:xfrm>
              <a:prstGeom prst="rect">
                <a:avLst/>
              </a:prstGeom>
            </p:spPr>
          </p:pic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D642B07E-49C2-1F19-B0E4-760D0E44985E}"/>
                  </a:ext>
                </a:extLst>
              </p:cNvPr>
              <p:cNvSpPr/>
              <p:nvPr/>
            </p:nvSpPr>
            <p:spPr>
              <a:xfrm>
                <a:off x="4095254" y="6404099"/>
                <a:ext cx="674006" cy="92333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ja-JP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PA</a:t>
                </a: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型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6A3E3129-B071-BB1B-AD89-C2702316C0EF}"/>
              </a:ext>
            </a:extLst>
          </p:cNvPr>
          <p:cNvGrpSpPr/>
          <p:nvPr/>
        </p:nvGrpSpPr>
        <p:grpSpPr>
          <a:xfrm>
            <a:off x="1781175" y="5652123"/>
            <a:ext cx="2823445" cy="915365"/>
            <a:chOff x="1654747" y="5884957"/>
            <a:chExt cx="3001353" cy="973043"/>
          </a:xfrm>
        </p:grpSpPr>
        <p:pic>
          <p:nvPicPr>
            <p:cNvPr id="1052" name="図 1051" descr="Cgで描かれたコーヒーカップ&#10;&#10;中程度の精度で自動的に生成された説明">
              <a:extLst>
                <a:ext uri="{FF2B5EF4-FFF2-40B4-BE49-F238E27FC236}">
                  <a16:creationId xmlns:a16="http://schemas.microsoft.com/office/drawing/2014/main" id="{E7CB4E1D-6AB5-9B99-6F8F-41182D7CD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54747" y="5886864"/>
              <a:ext cx="1182593" cy="971136"/>
            </a:xfrm>
            <a:prstGeom prst="rect">
              <a:avLst/>
            </a:prstGeom>
          </p:spPr>
        </p:pic>
        <p:pic>
          <p:nvPicPr>
            <p:cNvPr id="1056" name="図 1055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8E634CD8-7428-20D5-AFA2-D7235E8C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15059" y="5884957"/>
              <a:ext cx="1441041" cy="947641"/>
            </a:xfrm>
            <a:prstGeom prst="rect">
              <a:avLst/>
            </a:prstGeom>
          </p:spPr>
        </p:pic>
      </p:grpSp>
      <p:sp>
        <p:nvSpPr>
          <p:cNvPr id="1058" name="正方形/長方形 1057">
            <a:extLst>
              <a:ext uri="{FF2B5EF4-FFF2-40B4-BE49-F238E27FC236}">
                <a16:creationId xmlns:a16="http://schemas.microsoft.com/office/drawing/2014/main" id="{04D5B85A-DEEF-545D-2E15-D76071E84153}"/>
              </a:ext>
            </a:extLst>
          </p:cNvPr>
          <p:cNvSpPr/>
          <p:nvPr/>
        </p:nvSpPr>
        <p:spPr>
          <a:xfrm>
            <a:off x="360823" y="5742818"/>
            <a:ext cx="1383962" cy="807913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枠ごと解体する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リフォームよりも、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コストと工事日数を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削減できます。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61" name="Rectangle 4">
            <a:extLst>
              <a:ext uri="{FF2B5EF4-FFF2-40B4-BE49-F238E27FC236}">
                <a16:creationId xmlns:a16="http://schemas.microsoft.com/office/drawing/2014/main" id="{EFB55034-4841-E1DE-3039-ED50ED7E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00" y="6646500"/>
            <a:ext cx="46570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</a:t>
            </a:r>
            <a:r>
              <a:rPr lang="ja-JP" altLang="en-US" sz="500" b="0" dirty="0">
                <a:latin typeface="+mn-ea"/>
                <a:ea typeface="+mn-ea"/>
              </a:rPr>
              <a:t>和室入口（</a:t>
            </a:r>
            <a:r>
              <a:rPr lang="en-US" altLang="ja-JP" sz="500" b="0" dirty="0">
                <a:latin typeface="+mn-ea"/>
                <a:ea typeface="+mn-ea"/>
              </a:rPr>
              <a:t>L</a:t>
            </a:r>
            <a:r>
              <a:rPr lang="ja-JP" altLang="en-US" sz="500" b="0" dirty="0">
                <a:latin typeface="+mn-ea"/>
                <a:ea typeface="+mn-ea"/>
              </a:rPr>
              <a:t>字：</a:t>
            </a:r>
            <a:r>
              <a:rPr lang="en-US" altLang="ja-JP" sz="500" b="0" dirty="0">
                <a:latin typeface="+mn-ea"/>
                <a:ea typeface="+mn-ea"/>
              </a:rPr>
              <a:t>2</a:t>
            </a:r>
            <a:r>
              <a:rPr lang="ja-JP" altLang="en-US" sz="500" b="0" dirty="0">
                <a:latin typeface="+mn-ea"/>
                <a:ea typeface="+mn-ea"/>
              </a:rPr>
              <a:t>枚＋</a:t>
            </a:r>
            <a:r>
              <a:rPr lang="en-US" altLang="ja-JP" sz="500" b="0" dirty="0">
                <a:latin typeface="+mn-ea"/>
                <a:ea typeface="+mn-ea"/>
              </a:rPr>
              <a:t>1</a:t>
            </a:r>
            <a:r>
              <a:rPr lang="ja-JP" altLang="en-US" sz="500" b="0" dirty="0">
                <a:latin typeface="+mn-ea"/>
                <a:ea typeface="+mn-ea"/>
              </a:rPr>
              <a:t>枚）＋押入れにおいて、従来の枠ごと解体リフォームと新商品の和室リフォーム</a:t>
            </a:r>
            <a:r>
              <a:rPr lang="en-US" altLang="ja-JP" sz="500" b="0" dirty="0">
                <a:latin typeface="+mn-ea"/>
                <a:ea typeface="+mn-ea"/>
              </a:rPr>
              <a:t>〈</a:t>
            </a:r>
            <a:r>
              <a:rPr lang="ja-JP" altLang="en-US" sz="500" b="0" dirty="0">
                <a:latin typeface="+mn-ea"/>
                <a:ea typeface="+mn-ea"/>
              </a:rPr>
              <a:t>引戸・折れ戸</a:t>
            </a:r>
            <a:r>
              <a:rPr lang="en-US" altLang="ja-JP" sz="500" b="0" dirty="0">
                <a:latin typeface="+mn-ea"/>
                <a:ea typeface="+mn-ea"/>
              </a:rPr>
              <a:t>〉</a:t>
            </a:r>
            <a:r>
              <a:rPr lang="ja-JP" altLang="en-US" sz="500" b="0" dirty="0">
                <a:latin typeface="+mn-ea"/>
                <a:ea typeface="+mn-ea"/>
              </a:rPr>
              <a:t>を使用した枠残しリフォームの比較です。</a:t>
            </a:r>
          </a:p>
          <a:p>
            <a:pPr algn="l">
              <a:spcBef>
                <a:spcPct val="0"/>
              </a:spcBef>
              <a:defRPr/>
            </a:pPr>
            <a:r>
              <a:rPr lang="ja-JP" altLang="en-US" sz="500" b="0" dirty="0">
                <a:latin typeface="+mn-ea"/>
                <a:ea typeface="+mn-ea"/>
              </a:rPr>
              <a:t>　（リフォーム店様</a:t>
            </a:r>
            <a:r>
              <a:rPr lang="en-US" altLang="ja-JP" sz="500" b="0" dirty="0">
                <a:latin typeface="+mn-ea"/>
                <a:ea typeface="+mn-ea"/>
              </a:rPr>
              <a:t>3</a:t>
            </a:r>
            <a:r>
              <a:rPr lang="ja-JP" altLang="en-US" sz="500" b="0" dirty="0">
                <a:latin typeface="+mn-ea"/>
                <a:ea typeface="+mn-ea"/>
              </a:rPr>
              <a:t>社 見積りの平均値を記載）</a:t>
            </a:r>
          </a:p>
        </p:txBody>
      </p: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5ED43DD7-EB2D-0940-FFC1-D63421AC107D}"/>
              </a:ext>
            </a:extLst>
          </p:cNvPr>
          <p:cNvGrpSpPr/>
          <p:nvPr/>
        </p:nvGrpSpPr>
        <p:grpSpPr>
          <a:xfrm>
            <a:off x="5144640" y="993681"/>
            <a:ext cx="4526863" cy="1917252"/>
            <a:chOff x="5144640" y="1085121"/>
            <a:chExt cx="4526863" cy="1917252"/>
          </a:xfrm>
        </p:grpSpPr>
        <p:sp>
          <p:nvSpPr>
            <p:cNvPr id="1078" name="正方形/長方形 1077">
              <a:extLst>
                <a:ext uri="{FF2B5EF4-FFF2-40B4-BE49-F238E27FC236}">
                  <a16:creationId xmlns:a16="http://schemas.microsoft.com/office/drawing/2014/main" id="{8425E2DF-9CE1-DA84-5094-2DDB858DC9CA}"/>
                </a:ext>
              </a:extLst>
            </p:cNvPr>
            <p:cNvSpPr/>
            <p:nvPr/>
          </p:nvSpPr>
          <p:spPr>
            <a:xfrm>
              <a:off x="5149850" y="1447800"/>
              <a:ext cx="1555750" cy="685056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2" name="Picture 4">
              <a:extLst>
                <a:ext uri="{FF2B5EF4-FFF2-40B4-BE49-F238E27FC236}">
                  <a16:creationId xmlns:a16="http://schemas.microsoft.com/office/drawing/2014/main" id="{10E81910-9A3E-01FE-1E5B-43A9E04C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077" y="1477234"/>
              <a:ext cx="2894426" cy="1525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図 1066">
              <a:extLst>
                <a:ext uri="{FF2B5EF4-FFF2-40B4-BE49-F238E27FC236}">
                  <a16:creationId xmlns:a16="http://schemas.microsoft.com/office/drawing/2014/main" id="{67251071-EB7B-1A85-0A06-0DB250491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44945" y="2219593"/>
              <a:ext cx="1192232" cy="627026"/>
            </a:xfrm>
            <a:prstGeom prst="rect">
              <a:avLst/>
            </a:prstGeom>
          </p:spPr>
        </p:pic>
        <p:grpSp>
          <p:nvGrpSpPr>
            <p:cNvPr id="1073" name="グループ化 1072">
              <a:extLst>
                <a:ext uri="{FF2B5EF4-FFF2-40B4-BE49-F238E27FC236}">
                  <a16:creationId xmlns:a16="http://schemas.microsoft.com/office/drawing/2014/main" id="{F61CFD56-9895-3748-8BA4-D8BF7B0E4A2A}"/>
                </a:ext>
              </a:extLst>
            </p:cNvPr>
            <p:cNvGrpSpPr/>
            <p:nvPr/>
          </p:nvGrpSpPr>
          <p:grpSpPr>
            <a:xfrm>
              <a:off x="5144640" y="1085121"/>
              <a:ext cx="4204501" cy="325431"/>
              <a:chOff x="5097015" y="1085121"/>
              <a:chExt cx="4204501" cy="325431"/>
            </a:xfrm>
          </p:grpSpPr>
          <p:sp>
            <p:nvSpPr>
              <p:cNvPr id="1065" name="正方形/長方形 1064">
                <a:extLst>
                  <a:ext uri="{FF2B5EF4-FFF2-40B4-BE49-F238E27FC236}">
                    <a16:creationId xmlns:a16="http://schemas.microsoft.com/office/drawing/2014/main" id="{A0EA3046-FC96-C3DB-89B6-A16188657B5B}"/>
                  </a:ext>
                </a:extLst>
              </p:cNvPr>
              <p:cNvSpPr/>
              <p:nvPr/>
            </p:nvSpPr>
            <p:spPr>
              <a:xfrm>
                <a:off x="5097015" y="1085121"/>
                <a:ext cx="2608709" cy="161583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仕事や趣味に没頭できるプライベート空間</a:t>
                </a:r>
                <a:endParaRPr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71" name="正方形/長方形 1070">
                <a:extLst>
                  <a:ext uri="{FF2B5EF4-FFF2-40B4-BE49-F238E27FC236}">
                    <a16:creationId xmlns:a16="http://schemas.microsoft.com/office/drawing/2014/main" id="{CE8D3ADE-0705-7A86-6428-68AD8121D44E}"/>
                  </a:ext>
                </a:extLst>
              </p:cNvPr>
              <p:cNvSpPr/>
              <p:nvPr/>
            </p:nvSpPr>
            <p:spPr>
              <a:xfrm>
                <a:off x="5097015" y="1287441"/>
                <a:ext cx="4204501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仕事に集中したり、ゆっくりと趣味に浸ったり充実した時間を過ごすことができます。</a:t>
                </a:r>
              </a:p>
            </p:txBody>
          </p:sp>
        </p:grpSp>
        <p:sp>
          <p:nvSpPr>
            <p:cNvPr id="1072" name="正方形/長方形 1071">
              <a:extLst>
                <a:ext uri="{FF2B5EF4-FFF2-40B4-BE49-F238E27FC236}">
                  <a16:creationId xmlns:a16="http://schemas.microsoft.com/office/drawing/2014/main" id="{2B25DB53-1EB8-5763-6058-0D9B9F51CD1C}"/>
                </a:ext>
              </a:extLst>
            </p:cNvPr>
            <p:cNvSpPr/>
            <p:nvPr/>
          </p:nvSpPr>
          <p:spPr>
            <a:xfrm>
              <a:off x="5207124" y="1497484"/>
              <a:ext cx="14994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●和室入り口 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和室リフォーム引戸 </a:t>
              </a:r>
              <a:r>
                <a:rPr lang="en-US" altLang="ja-JP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FU-SMART</a:t>
              </a:r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（フスマート）</a:t>
              </a: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●押入れ 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和室リフォーム折れ戸</a:t>
              </a: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●床材 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ベリティスフロアー トリプルコート</a:t>
              </a:r>
            </a:p>
          </p:txBody>
        </p:sp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F3400C35-72DC-C843-4BC7-F8AA8F5A3B76}"/>
              </a:ext>
            </a:extLst>
          </p:cNvPr>
          <p:cNvGrpSpPr/>
          <p:nvPr/>
        </p:nvGrpSpPr>
        <p:grpSpPr>
          <a:xfrm>
            <a:off x="5129400" y="3154851"/>
            <a:ext cx="4586100" cy="1863250"/>
            <a:chOff x="5129400" y="3307251"/>
            <a:chExt cx="4586100" cy="1863250"/>
          </a:xfrm>
        </p:grpSpPr>
        <p:pic>
          <p:nvPicPr>
            <p:cNvPr id="1063" name="Picture 6">
              <a:extLst>
                <a:ext uri="{FF2B5EF4-FFF2-40B4-BE49-F238E27FC236}">
                  <a16:creationId xmlns:a16="http://schemas.microsoft.com/office/drawing/2014/main" id="{FFCF76E6-4230-5B82-1BB1-41F01B554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077" y="3680459"/>
              <a:ext cx="2894426" cy="143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9" name="図 1068">
              <a:extLst>
                <a:ext uri="{FF2B5EF4-FFF2-40B4-BE49-F238E27FC236}">
                  <a16:creationId xmlns:a16="http://schemas.microsoft.com/office/drawing/2014/main" id="{7C5E51F5-2427-AA7C-5C88-3DB74B4D4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44945" y="4548799"/>
              <a:ext cx="1192232" cy="621702"/>
            </a:xfrm>
            <a:prstGeom prst="rect">
              <a:avLst/>
            </a:prstGeom>
          </p:spPr>
        </p:pic>
        <p:grpSp>
          <p:nvGrpSpPr>
            <p:cNvPr id="1074" name="グループ化 1073">
              <a:extLst>
                <a:ext uri="{FF2B5EF4-FFF2-40B4-BE49-F238E27FC236}">
                  <a16:creationId xmlns:a16="http://schemas.microsoft.com/office/drawing/2014/main" id="{78F95039-B970-D0A7-1553-22BC0742788D}"/>
                </a:ext>
              </a:extLst>
            </p:cNvPr>
            <p:cNvGrpSpPr/>
            <p:nvPr/>
          </p:nvGrpSpPr>
          <p:grpSpPr>
            <a:xfrm>
              <a:off x="5129400" y="3307251"/>
              <a:ext cx="4586100" cy="320314"/>
              <a:chOff x="5081775" y="1097858"/>
              <a:chExt cx="4586100" cy="320314"/>
            </a:xfrm>
          </p:grpSpPr>
          <p:sp>
            <p:nvSpPr>
              <p:cNvPr id="1075" name="正方形/長方形 1074">
                <a:extLst>
                  <a:ext uri="{FF2B5EF4-FFF2-40B4-BE49-F238E27FC236}">
                    <a16:creationId xmlns:a16="http://schemas.microsoft.com/office/drawing/2014/main" id="{0B6A7B20-003C-CDA2-79DF-39CB74A20805}"/>
                  </a:ext>
                </a:extLst>
              </p:cNvPr>
              <p:cNvSpPr/>
              <p:nvPr/>
            </p:nvSpPr>
            <p:spPr>
              <a:xfrm>
                <a:off x="5081775" y="1097858"/>
                <a:ext cx="2608709" cy="161583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セカンドライフに向けた寝室</a:t>
                </a:r>
                <a:endParaRPr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76" name="正方形/長方形 1075">
                <a:extLst>
                  <a:ext uri="{FF2B5EF4-FFF2-40B4-BE49-F238E27FC236}">
                    <a16:creationId xmlns:a16="http://schemas.microsoft.com/office/drawing/2014/main" id="{131E467A-506C-AA2F-61FF-8EEDC6AF92DB}"/>
                  </a:ext>
                </a:extLst>
              </p:cNvPr>
              <p:cNvSpPr/>
              <p:nvPr/>
            </p:nvSpPr>
            <p:spPr>
              <a:xfrm>
                <a:off x="5097015" y="1295061"/>
                <a:ext cx="4570860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１階に寝室を移すことでワンフロアでの生活が可能に。階段の上り下りがなく快適に暮らすことができます。</a:t>
                </a:r>
              </a:p>
            </p:txBody>
          </p:sp>
        </p:grpSp>
        <p:sp>
          <p:nvSpPr>
            <p:cNvPr id="1081" name="正方形/長方形 1080">
              <a:extLst>
                <a:ext uri="{FF2B5EF4-FFF2-40B4-BE49-F238E27FC236}">
                  <a16:creationId xmlns:a16="http://schemas.microsoft.com/office/drawing/2014/main" id="{E4F2891B-7371-5EC8-FE51-8B776C7259B3}"/>
                </a:ext>
              </a:extLst>
            </p:cNvPr>
            <p:cNvSpPr/>
            <p:nvPr/>
          </p:nvSpPr>
          <p:spPr>
            <a:xfrm>
              <a:off x="5149850" y="3656856"/>
              <a:ext cx="1555750" cy="84847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正方形/長方形 1081">
              <a:extLst>
                <a:ext uri="{FF2B5EF4-FFF2-40B4-BE49-F238E27FC236}">
                  <a16:creationId xmlns:a16="http://schemas.microsoft.com/office/drawing/2014/main" id="{CD669060-03FD-7866-41FC-57FC2EEE6B1B}"/>
                </a:ext>
              </a:extLst>
            </p:cNvPr>
            <p:cNvSpPr/>
            <p:nvPr/>
          </p:nvSpPr>
          <p:spPr>
            <a:xfrm>
              <a:off x="5189054" y="3710365"/>
              <a:ext cx="1571156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●和室入り口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和室リフォーム引戸</a:t>
              </a:r>
              <a:r>
                <a:rPr lang="en-US" altLang="ja-JP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FU-SMART</a:t>
              </a:r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（フスマート）</a:t>
              </a: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●押入れ 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和室リフォーム折れ戸</a:t>
              </a: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●床材（和室） 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ベリティスフロアー トリプルコート ＋ 幅木</a:t>
              </a:r>
            </a:p>
            <a:p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●床材（リビング） </a:t>
              </a:r>
              <a:endPara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ja-JP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USUI-TA</a:t>
              </a:r>
              <a:r>
                <a:rPr lang="ja-JP" altLang="en-US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（ウスイータ） ＋ 幅木</a:t>
              </a:r>
            </a:p>
          </p:txBody>
        </p:sp>
      </p:grpSp>
      <p:cxnSp>
        <p:nvCxnSpPr>
          <p:cNvPr id="1084" name="直線コネクタ 1083">
            <a:extLst>
              <a:ext uri="{FF2B5EF4-FFF2-40B4-BE49-F238E27FC236}">
                <a16:creationId xmlns:a16="http://schemas.microsoft.com/office/drawing/2014/main" id="{DD6DF010-97BE-9D4B-A3E4-6CC1E79C3851}"/>
              </a:ext>
            </a:extLst>
          </p:cNvPr>
          <p:cNvCxnSpPr/>
          <p:nvPr/>
        </p:nvCxnSpPr>
        <p:spPr>
          <a:xfrm>
            <a:off x="5162550" y="3009900"/>
            <a:ext cx="43910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25E67CDE-A858-74D3-61DE-ABACDF8D8454}"/>
              </a:ext>
            </a:extLst>
          </p:cNvPr>
          <p:cNvGrpSpPr/>
          <p:nvPr/>
        </p:nvGrpSpPr>
        <p:grpSpPr>
          <a:xfrm>
            <a:off x="5090858" y="5440070"/>
            <a:ext cx="2999738" cy="1185932"/>
            <a:chOff x="5081333" y="5542940"/>
            <a:chExt cx="2999738" cy="1185932"/>
          </a:xfrm>
        </p:grpSpPr>
        <p:pic>
          <p:nvPicPr>
            <p:cNvPr id="158" name="図 157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C4588842-A9D5-225D-1FE2-34A76C80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90147" y="5542940"/>
              <a:ext cx="443961" cy="417535"/>
            </a:xfrm>
            <a:prstGeom prst="rect">
              <a:avLst/>
            </a:prstGeom>
          </p:spPr>
        </p:pic>
        <p:pic>
          <p:nvPicPr>
            <p:cNvPr id="159" name="図 158" descr="木製, 木材, 座る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BE1B4AF7-B109-E0D7-3C8F-C8B2DE9CF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328" y="5542940"/>
              <a:ext cx="443961" cy="417535"/>
            </a:xfrm>
            <a:prstGeom prst="rect">
              <a:avLst/>
            </a:prstGeom>
          </p:spPr>
        </p:pic>
        <p:pic>
          <p:nvPicPr>
            <p:cNvPr id="160" name="図 159" descr="戸棚, 木製, 座る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509360DB-5613-771B-EAD2-D857AA8E9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90509" y="5542940"/>
              <a:ext cx="443961" cy="417535"/>
            </a:xfrm>
            <a:prstGeom prst="rect">
              <a:avLst/>
            </a:prstGeom>
          </p:spPr>
        </p:pic>
        <p:pic>
          <p:nvPicPr>
            <p:cNvPr id="161" name="図 160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0E23FA5F-45F7-AC98-D5FE-261BDD8DB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90690" y="5542940"/>
              <a:ext cx="443961" cy="417535"/>
            </a:xfrm>
            <a:prstGeom prst="rect">
              <a:avLst/>
            </a:prstGeom>
          </p:spPr>
        </p:pic>
        <p:pic>
          <p:nvPicPr>
            <p:cNvPr id="162" name="図 161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64373CF4-34CE-818C-751F-FCB9D0262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90871" y="5542940"/>
              <a:ext cx="443961" cy="417535"/>
            </a:xfrm>
            <a:prstGeom prst="rect">
              <a:avLst/>
            </a:prstGeom>
          </p:spPr>
        </p:pic>
        <p:pic>
          <p:nvPicPr>
            <p:cNvPr id="163" name="図 162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1EA34AC2-6412-8C0B-770E-39ED3FFF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591052" y="5542940"/>
              <a:ext cx="443961" cy="417535"/>
            </a:xfrm>
            <a:prstGeom prst="rect">
              <a:avLst/>
            </a:prstGeom>
          </p:spPr>
        </p:pic>
        <p:pic>
          <p:nvPicPr>
            <p:cNvPr id="164" name="図 163" descr="建物, 屋外, 記号, ストリート が含まれている画像&#10;&#10;自動的に生成された説明">
              <a:extLst>
                <a:ext uri="{FF2B5EF4-FFF2-40B4-BE49-F238E27FC236}">
                  <a16:creationId xmlns:a16="http://schemas.microsoft.com/office/drawing/2014/main" id="{AF400A14-8AC9-A339-23BA-4BF82557E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081333" y="6144920"/>
              <a:ext cx="443961" cy="417535"/>
            </a:xfrm>
            <a:prstGeom prst="rect">
              <a:avLst/>
            </a:prstGeom>
          </p:spPr>
        </p:pic>
        <p:pic>
          <p:nvPicPr>
            <p:cNvPr id="165" name="図 164" descr="テキスト&#10;&#10;自動的に生成された説明">
              <a:extLst>
                <a:ext uri="{FF2B5EF4-FFF2-40B4-BE49-F238E27FC236}">
                  <a16:creationId xmlns:a16="http://schemas.microsoft.com/office/drawing/2014/main" id="{D7AC72E7-275F-D078-A8BD-9AADEE0FF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81514" y="6144920"/>
              <a:ext cx="443961" cy="417535"/>
            </a:xfrm>
            <a:prstGeom prst="rect">
              <a:avLst/>
            </a:prstGeom>
          </p:spPr>
        </p:pic>
        <p:pic>
          <p:nvPicPr>
            <p:cNvPr id="166" name="図 165" descr="テキスト, ホワイトボード&#10;&#10;自動的に生成された説明">
              <a:extLst>
                <a:ext uri="{FF2B5EF4-FFF2-40B4-BE49-F238E27FC236}">
                  <a16:creationId xmlns:a16="http://schemas.microsoft.com/office/drawing/2014/main" id="{88711D90-FEB9-6F34-ED86-3C74FB42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081694" y="6144920"/>
              <a:ext cx="443961" cy="417535"/>
            </a:xfrm>
            <a:prstGeom prst="rect">
              <a:avLst/>
            </a:prstGeom>
          </p:spPr>
        </p:pic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2B5CFB2F-4334-D236-4894-64CCACA28F0F}"/>
                </a:ext>
              </a:extLst>
            </p:cNvPr>
            <p:cNvSpPr/>
            <p:nvPr/>
          </p:nvSpPr>
          <p:spPr>
            <a:xfrm>
              <a:off x="5084886" y="5973004"/>
              <a:ext cx="483506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ソフト</a:t>
              </a:r>
              <a:endParaRPr lang="en-US" altLang="ja-JP" sz="500" b="1" i="0" dirty="0">
                <a:solidFill>
                  <a:srgbClr val="2B2E38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ウォールナット柄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0" name="正方形/長方形 149">
              <a:extLst>
                <a:ext uri="{FF2B5EF4-FFF2-40B4-BE49-F238E27FC236}">
                  <a16:creationId xmlns:a16="http://schemas.microsoft.com/office/drawing/2014/main" id="{0CA562A9-F4C0-0EF4-E1D8-A66DEE84FE96}"/>
                </a:ext>
              </a:extLst>
            </p:cNvPr>
            <p:cNvSpPr/>
            <p:nvPr/>
          </p:nvSpPr>
          <p:spPr>
            <a:xfrm>
              <a:off x="5590643" y="5973004"/>
              <a:ext cx="483506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ウォール</a:t>
              </a:r>
              <a:endParaRPr lang="en-US" altLang="ja-JP" sz="500" b="1" i="0" dirty="0">
                <a:solidFill>
                  <a:srgbClr val="2B2E38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ナット柄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E13D7C09-0978-3699-9887-81A868442571}"/>
                </a:ext>
              </a:extLst>
            </p:cNvPr>
            <p:cNvSpPr/>
            <p:nvPr/>
          </p:nvSpPr>
          <p:spPr>
            <a:xfrm>
              <a:off x="6094128" y="5973004"/>
              <a:ext cx="483506" cy="76944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チェリー柄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2" name="正方形/長方形 151">
              <a:extLst>
                <a:ext uri="{FF2B5EF4-FFF2-40B4-BE49-F238E27FC236}">
                  <a16:creationId xmlns:a16="http://schemas.microsoft.com/office/drawing/2014/main" id="{99B9B556-67BE-C1AB-5CF2-48AD8E5403CA}"/>
                </a:ext>
              </a:extLst>
            </p:cNvPr>
            <p:cNvSpPr/>
            <p:nvPr/>
          </p:nvSpPr>
          <p:spPr>
            <a:xfrm>
              <a:off x="6589453" y="5973004"/>
              <a:ext cx="483506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グレージュ</a:t>
              </a:r>
              <a:endParaRPr lang="en-US" altLang="ja-JP" sz="500" b="1" i="0" dirty="0">
                <a:solidFill>
                  <a:srgbClr val="2B2E38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アッシュ柄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3" name="正方形/長方形 152">
              <a:extLst>
                <a:ext uri="{FF2B5EF4-FFF2-40B4-BE49-F238E27FC236}">
                  <a16:creationId xmlns:a16="http://schemas.microsoft.com/office/drawing/2014/main" id="{0C3A1292-876D-7A75-203E-B77ABB163C64}"/>
                </a:ext>
              </a:extLst>
            </p:cNvPr>
            <p:cNvSpPr/>
            <p:nvPr/>
          </p:nvSpPr>
          <p:spPr>
            <a:xfrm>
              <a:off x="7087159" y="5973004"/>
              <a:ext cx="483506" cy="76944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イデアオーク柄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4" name="正方形/長方形 153">
              <a:extLst>
                <a:ext uri="{FF2B5EF4-FFF2-40B4-BE49-F238E27FC236}">
                  <a16:creationId xmlns:a16="http://schemas.microsoft.com/office/drawing/2014/main" id="{34F42638-277E-9B71-BF71-BF4538C57B82}"/>
                </a:ext>
              </a:extLst>
            </p:cNvPr>
            <p:cNvSpPr/>
            <p:nvPr/>
          </p:nvSpPr>
          <p:spPr>
            <a:xfrm>
              <a:off x="7597565" y="5973004"/>
              <a:ext cx="483506" cy="76944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メープル柄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38121C54-EFAE-0D7D-64AC-EC597938A2E7}"/>
                </a:ext>
              </a:extLst>
            </p:cNvPr>
            <p:cNvSpPr/>
            <p:nvPr/>
          </p:nvSpPr>
          <p:spPr>
            <a:xfrm>
              <a:off x="5085371" y="6574984"/>
              <a:ext cx="483506" cy="76944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ホワイトオーク柄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6" name="正方形/長方形 155">
              <a:extLst>
                <a:ext uri="{FF2B5EF4-FFF2-40B4-BE49-F238E27FC236}">
                  <a16:creationId xmlns:a16="http://schemas.microsoft.com/office/drawing/2014/main" id="{4F68DFE9-B19B-824B-D31E-60F0FFEDC3E8}"/>
                </a:ext>
              </a:extLst>
            </p:cNvPr>
            <p:cNvSpPr/>
            <p:nvPr/>
          </p:nvSpPr>
          <p:spPr>
            <a:xfrm>
              <a:off x="5595777" y="6574984"/>
              <a:ext cx="483506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ホワイト</a:t>
              </a:r>
              <a:endParaRPr lang="en-US" altLang="ja-JP" sz="500" b="1" i="0" dirty="0">
                <a:solidFill>
                  <a:srgbClr val="2B2E38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アッシュ柄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7" name="正方形/長方形 156">
              <a:extLst>
                <a:ext uri="{FF2B5EF4-FFF2-40B4-BE49-F238E27FC236}">
                  <a16:creationId xmlns:a16="http://schemas.microsoft.com/office/drawing/2014/main" id="{981BB9A3-BD45-3EBE-9B79-7E166C0E23B9}"/>
                </a:ext>
              </a:extLst>
            </p:cNvPr>
            <p:cNvSpPr/>
            <p:nvPr/>
          </p:nvSpPr>
          <p:spPr>
            <a:xfrm>
              <a:off x="6077608" y="6574984"/>
              <a:ext cx="483506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しっくい</a:t>
              </a:r>
              <a:endParaRPr lang="en-US" altLang="ja-JP" sz="500" b="1" i="0" dirty="0">
                <a:solidFill>
                  <a:srgbClr val="2B2E38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ja-JP" altLang="en-US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rPr>
                <a:t>ホワイト柄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E31345FE-BDBF-1524-D843-83B9B6D57A6C}"/>
              </a:ext>
            </a:extLst>
          </p:cNvPr>
          <p:cNvCxnSpPr/>
          <p:nvPr/>
        </p:nvCxnSpPr>
        <p:spPr>
          <a:xfrm>
            <a:off x="304800" y="5581650"/>
            <a:ext cx="43910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C1E0457F-741A-0554-A9AE-6B82C8283EB9}"/>
              </a:ext>
            </a:extLst>
          </p:cNvPr>
          <p:cNvGrpSpPr/>
          <p:nvPr/>
        </p:nvGrpSpPr>
        <p:grpSpPr>
          <a:xfrm>
            <a:off x="8277225" y="5421992"/>
            <a:ext cx="1371600" cy="837062"/>
            <a:chOff x="8178683" y="5431517"/>
            <a:chExt cx="1470142" cy="897200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ED7883D4-A02C-802D-A739-391A2E75D250}"/>
                </a:ext>
              </a:extLst>
            </p:cNvPr>
            <p:cNvGrpSpPr/>
            <p:nvPr/>
          </p:nvGrpSpPr>
          <p:grpSpPr>
            <a:xfrm>
              <a:off x="8178683" y="5431517"/>
              <a:ext cx="1470142" cy="704360"/>
              <a:chOff x="2740480" y="1319213"/>
              <a:chExt cx="8508905" cy="4076700"/>
            </a:xfrm>
          </p:grpSpPr>
          <p:pic>
            <p:nvPicPr>
              <p:cNvPr id="178" name="図 177" descr="木製のドア&#10;&#10;低い精度で自動的に生成された説明">
                <a:extLst>
                  <a:ext uri="{FF2B5EF4-FFF2-40B4-BE49-F238E27FC236}">
                    <a16:creationId xmlns:a16="http://schemas.microsoft.com/office/drawing/2014/main" id="{7C98CD19-F358-FCB5-4285-97E1B0E5E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72688" y="1319213"/>
                <a:ext cx="4076697" cy="4076700"/>
              </a:xfrm>
              <a:prstGeom prst="rect">
                <a:avLst/>
              </a:prstGeom>
            </p:spPr>
          </p:pic>
          <p:pic>
            <p:nvPicPr>
              <p:cNvPr id="180" name="図 179" descr="ドアのノブ&#10;&#10;中程度の精度で自動的に生成された説明">
                <a:extLst>
                  <a:ext uri="{FF2B5EF4-FFF2-40B4-BE49-F238E27FC236}">
                    <a16:creationId xmlns:a16="http://schemas.microsoft.com/office/drawing/2014/main" id="{4967AAC9-32E6-21A1-0C77-693C9D60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40480" y="1319213"/>
                <a:ext cx="4076700" cy="4076700"/>
              </a:xfrm>
              <a:prstGeom prst="rect">
                <a:avLst/>
              </a:prstGeom>
            </p:spPr>
          </p:pic>
        </p:grpSp>
        <p:sp>
          <p:nvSpPr>
            <p:cNvPr id="185" name="正方形/長方形 184">
              <a:extLst>
                <a:ext uri="{FF2B5EF4-FFF2-40B4-BE49-F238E27FC236}">
                  <a16:creationId xmlns:a16="http://schemas.microsoft.com/office/drawing/2014/main" id="{6FB8FC8C-8653-BD4F-555E-BD1787031595}"/>
                </a:ext>
              </a:extLst>
            </p:cNvPr>
            <p:cNvSpPr/>
            <p:nvPr/>
          </p:nvSpPr>
          <p:spPr>
            <a:xfrm>
              <a:off x="8193360" y="6174829"/>
              <a:ext cx="598698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dirty="0">
                  <a:solidFill>
                    <a:srgbClr val="2B2E38"/>
                  </a:solidFill>
                  <a:latin typeface="Arial" panose="020B0604020202020204" pitchFamily="34" charset="0"/>
                </a:rPr>
                <a:t>サテンシルバー色</a:t>
              </a:r>
              <a:endParaRPr lang="en-US" altLang="ja-JP" sz="500" b="1" dirty="0">
                <a:solidFill>
                  <a:srgbClr val="2B2E38"/>
                </a:solidFill>
                <a:latin typeface="Arial" panose="020B0604020202020204" pitchFamily="34" charset="0"/>
              </a:endParaRPr>
            </a:p>
            <a:p>
              <a:r>
                <a:rPr lang="ja-JP" altLang="en-US" sz="500" b="1" dirty="0">
                  <a:solidFill>
                    <a:srgbClr val="2B2E38"/>
                  </a:solidFill>
                  <a:latin typeface="Arial" panose="020B0604020202020204" pitchFamily="34" charset="0"/>
                </a:rPr>
                <a:t>（塗装）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926BF3B2-6450-DA22-3301-FDA1145C0086}"/>
                </a:ext>
              </a:extLst>
            </p:cNvPr>
            <p:cNvSpPr/>
            <p:nvPr/>
          </p:nvSpPr>
          <p:spPr>
            <a:xfrm>
              <a:off x="8960048" y="6174829"/>
              <a:ext cx="598698" cy="153888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500" b="1" dirty="0">
                  <a:solidFill>
                    <a:srgbClr val="2B2E38"/>
                  </a:solidFill>
                  <a:latin typeface="Arial" panose="020B0604020202020204" pitchFamily="34" charset="0"/>
                </a:rPr>
                <a:t>オフブラック色</a:t>
              </a:r>
              <a:endParaRPr lang="en-US" altLang="ja-JP" sz="500" b="1" dirty="0">
                <a:solidFill>
                  <a:srgbClr val="2B2E38"/>
                </a:solidFill>
                <a:latin typeface="Arial" panose="020B0604020202020204" pitchFamily="34" charset="0"/>
              </a:endParaRPr>
            </a:p>
            <a:p>
              <a:r>
                <a:rPr lang="ja-JP" altLang="en-US" sz="500" b="1" dirty="0">
                  <a:solidFill>
                    <a:srgbClr val="2B2E38"/>
                  </a:solidFill>
                  <a:latin typeface="Arial" panose="020B0604020202020204" pitchFamily="34" charset="0"/>
                </a:rPr>
                <a:t>（塗装）</a:t>
              </a:r>
              <a:endPara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0557A007-4CA2-65C3-0C02-8D573FA8D040}"/>
              </a:ext>
            </a:extLst>
          </p:cNvPr>
          <p:cNvCxnSpPr>
            <a:cxnSpLocks/>
          </p:cNvCxnSpPr>
          <p:nvPr/>
        </p:nvCxnSpPr>
        <p:spPr>
          <a:xfrm>
            <a:off x="8162925" y="5381625"/>
            <a:ext cx="0" cy="12001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4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E9768DB354E3428EE730D0ED2348E7" ma:contentTypeVersion="9" ma:contentTypeDescription="新しいドキュメントを作成します。" ma:contentTypeScope="" ma:versionID="1cb3168a2b085bc9ded363343a195bc5">
  <xsd:schema xmlns:xsd="http://www.w3.org/2001/XMLSchema" xmlns:xs="http://www.w3.org/2001/XMLSchema" xmlns:p="http://schemas.microsoft.com/office/2006/metadata/properties" xmlns:ns2="6731b079-9400-4c08-b635-ef2e73876ff9" xmlns:ns3="b924adf0-93c2-49e7-9b5f-c8fcec0ca137" targetNamespace="http://schemas.microsoft.com/office/2006/metadata/properties" ma:root="true" ma:fieldsID="4b74ad4d59a9c2f97aa8e59018bdc4d4" ns2:_="" ns3:_="">
    <xsd:import namespace="6731b079-9400-4c08-b635-ef2e73876ff9"/>
    <xsd:import namespace="b924adf0-93c2-49e7-9b5f-c8fcec0ca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1b079-9400-4c08-b635-ef2e73876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4adf0-93c2-49e7-9b5f-c8fcec0ca13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56EE0A-78CC-4C97-B521-BDBDECEA29C5}">
  <ds:schemaRefs>
    <ds:schemaRef ds:uri="http://purl.org/dc/terms/"/>
    <ds:schemaRef ds:uri="http://purl.org/dc/dcmitype/"/>
    <ds:schemaRef ds:uri="b924adf0-93c2-49e7-9b5f-c8fcec0ca137"/>
    <ds:schemaRef ds:uri="6731b079-9400-4c08-b635-ef2e73876ff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A8E711-E9ED-40A2-8AC1-76B7F7EC4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31b079-9400-4c08-b635-ef2e73876ff9"/>
    <ds:schemaRef ds:uri="b924adf0-93c2-49e7-9b5f-c8fcec0ca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3DDA0-3390-4FC0-9329-7488B0D6CE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9223</TotalTime>
  <Words>311</Words>
  <Application>Microsoft Office PowerPoint</Application>
  <PresentationFormat>A4 210 x 297 mm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Ｐゴシック 本文</vt:lpstr>
      <vt:lpstr>メイリオ</vt:lpstr>
      <vt:lpstr>Arial</vt:lpstr>
      <vt:lpstr>Calibri</vt:lpstr>
      <vt:lpstr>Office ​​テーマ</vt:lpstr>
      <vt:lpstr>和室リフォーム〈引戸・折れ戸〉</vt:lpstr>
    </vt:vector>
  </TitlesOfParts>
  <Company>**********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**********</dc:creator>
  <cp:lastModifiedBy>沢野 有恒</cp:lastModifiedBy>
  <cp:revision>813</cp:revision>
  <cp:lastPrinted>2017-04-03T07:57:55Z</cp:lastPrinted>
  <dcterms:created xsi:type="dcterms:W3CDTF">2013-12-02T09:29:28Z</dcterms:created>
  <dcterms:modified xsi:type="dcterms:W3CDTF">2025-02-04T12:16:33Z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0x010100E1E9768DB354E3428EE730D0ED2348E7</vt:lpwstr>
  </property>
  <property fmtid="{D5CDD505-2E9C-101B-9397-08002B2CF9AE}" pid="3" name="NXPowerLiteLastOptimized">
    <vt:lpwstr>39018538</vt:lpwstr>
  </property>
  <property fmtid="{D5CDD505-2E9C-101B-9397-08002B2CF9AE}" pid="4" name="NXPowerLiteSettings">
    <vt:lpwstr>8700052003A000</vt:lpwstr>
  </property>
  <property fmtid="{D5CDD505-2E9C-101B-9397-08002B2CF9AE}" pid="5" name="NXPowerLiteVersion">
    <vt:lpwstr>D8.0.5</vt:lpwstr>
  </property>
</Properties>
</file>