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57" r:id="rId5"/>
  </p:sldIdLst>
  <p:sldSz cx="9906000" cy="6858000" type="A4"/>
  <p:notesSz cx="7102475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簡易遮音ドア・気密ドア" id="{4AD8737A-AE6A-44B6-BC38-69C3811127DB}">
          <p14:sldIdLst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EE7"/>
    <a:srgbClr val="F0F0F0"/>
    <a:srgbClr val="EAEAEA"/>
    <a:srgbClr val="C11A22"/>
    <a:srgbClr val="0000FF"/>
    <a:srgbClr val="000000"/>
    <a:srgbClr val="FFFFFF"/>
    <a:srgbClr val="4B4B4B"/>
    <a:srgbClr val="FF00F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15" autoAdjust="0"/>
    <p:restoredTop sz="86437" autoAdjust="0"/>
  </p:normalViewPr>
  <p:slideViewPr>
    <p:cSldViewPr snapToGrid="0">
      <p:cViewPr>
        <p:scale>
          <a:sx n="100" d="100"/>
          <a:sy n="100" d="100"/>
        </p:scale>
        <p:origin x="588" y="228"/>
      </p:cViewPr>
      <p:guideLst>
        <p:guide orient="horz" pos="2115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032" cy="511407"/>
          </a:xfrm>
          <a:prstGeom prst="rect">
            <a:avLst/>
          </a:prstGeom>
        </p:spPr>
        <p:txBody>
          <a:bodyPr vert="horz" lIns="93532" tIns="46765" rIns="93532" bIns="46765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813" y="0"/>
            <a:ext cx="3077031" cy="511407"/>
          </a:xfrm>
          <a:prstGeom prst="rect">
            <a:avLst/>
          </a:prstGeom>
        </p:spPr>
        <p:txBody>
          <a:bodyPr vert="horz" lIns="93532" tIns="46765" rIns="93532" bIns="46765" rtlCol="0"/>
          <a:lstStyle>
            <a:lvl1pPr algn="r">
              <a:defRPr sz="1200"/>
            </a:lvl1pPr>
          </a:lstStyle>
          <a:p>
            <a:fld id="{27B27389-7FB4-4D24-A184-A1DEC97939F9}" type="datetimeFigureOut">
              <a:rPr kumimoji="1" lang="ja-JP" altLang="en-US" smtClean="0"/>
              <a:pPr/>
              <a:t>2025/2/4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6763"/>
            <a:ext cx="554355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532" tIns="46765" rIns="93532" bIns="46765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086" y="4861604"/>
            <a:ext cx="5682306" cy="4605900"/>
          </a:xfrm>
          <a:prstGeom prst="rect">
            <a:avLst/>
          </a:prstGeom>
        </p:spPr>
        <p:txBody>
          <a:bodyPr vert="horz" lIns="93532" tIns="46765" rIns="93532" bIns="4676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588"/>
            <a:ext cx="3077032" cy="511407"/>
          </a:xfrm>
          <a:prstGeom prst="rect">
            <a:avLst/>
          </a:prstGeom>
        </p:spPr>
        <p:txBody>
          <a:bodyPr vert="horz" lIns="93532" tIns="46765" rIns="93532" bIns="46765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813" y="9721588"/>
            <a:ext cx="3077031" cy="511407"/>
          </a:xfrm>
          <a:prstGeom prst="rect">
            <a:avLst/>
          </a:prstGeom>
        </p:spPr>
        <p:txBody>
          <a:bodyPr vert="horz" lIns="93532" tIns="46765" rIns="93532" bIns="46765" rtlCol="0" anchor="b"/>
          <a:lstStyle>
            <a:lvl1pPr algn="r">
              <a:defRPr sz="1200"/>
            </a:lvl1pPr>
          </a:lstStyle>
          <a:p>
            <a:fld id="{8BAA5A6C-4AFD-477D-A80D-F15847A84ADC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38146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8CF3A-D9A4-418E-95B4-DCD5A06066E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4184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7030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95300" y="7245424"/>
            <a:ext cx="2311400" cy="365125"/>
          </a:xfrm>
        </p:spPr>
        <p:txBody>
          <a:bodyPr/>
          <a:lstStyle/>
          <a:p>
            <a:fld id="{6451ADD3-952D-4429-A994-C4B609640698}" type="datetimeFigureOut">
              <a:rPr kumimoji="1" lang="ja-JP" altLang="en-US" smtClean="0"/>
              <a:pPr/>
              <a:t>2025/2/4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384550" y="7245424"/>
            <a:ext cx="3136900" cy="365125"/>
          </a:xfrm>
        </p:spPr>
        <p:txBody>
          <a:bodyPr/>
          <a:lstStyle/>
          <a:p>
            <a:endParaRPr kumimoji="1" lang="ja-JP" altLang="en-US" dirty="0"/>
          </a:p>
        </p:txBody>
      </p:sp>
      <p:grpSp>
        <p:nvGrpSpPr>
          <p:cNvPr id="19" name="グループ化 18"/>
          <p:cNvGrpSpPr/>
          <p:nvPr userDrawn="1"/>
        </p:nvGrpSpPr>
        <p:grpSpPr>
          <a:xfrm>
            <a:off x="144000" y="98150"/>
            <a:ext cx="9619200" cy="594000"/>
            <a:chOff x="135204" y="12700"/>
            <a:chExt cx="9619200" cy="600075"/>
          </a:xfrm>
        </p:grpSpPr>
        <p:sp>
          <p:nvSpPr>
            <p:cNvPr id="20" name="Rectangle 2"/>
            <p:cNvSpPr>
              <a:spLocks noChangeArrowheads="1"/>
            </p:cNvSpPr>
            <p:nvPr userDrawn="1"/>
          </p:nvSpPr>
          <p:spPr bwMode="auto">
            <a:xfrm>
              <a:off x="135204" y="12700"/>
              <a:ext cx="9619200" cy="595313"/>
            </a:xfrm>
            <a:prstGeom prst="rect">
              <a:avLst/>
            </a:prstGeom>
            <a:noFill/>
            <a:ln w="9525" algn="ctr">
              <a:solidFill>
                <a:srgbClr val="4B4B4B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33CC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21" name="Rectangle 3"/>
            <p:cNvSpPr>
              <a:spLocks noChangeArrowheads="1"/>
            </p:cNvSpPr>
            <p:nvPr userDrawn="1"/>
          </p:nvSpPr>
          <p:spPr bwMode="auto">
            <a:xfrm>
              <a:off x="1573257" y="12700"/>
              <a:ext cx="8181147" cy="593725"/>
            </a:xfrm>
            <a:prstGeom prst="rect">
              <a:avLst/>
            </a:prstGeom>
            <a:solidFill>
              <a:srgbClr val="4B4B4B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22" name="Line 4"/>
            <p:cNvSpPr>
              <a:spLocks noChangeShapeType="1"/>
            </p:cNvSpPr>
            <p:nvPr userDrawn="1"/>
          </p:nvSpPr>
          <p:spPr bwMode="auto">
            <a:xfrm>
              <a:off x="4285810" y="346075"/>
              <a:ext cx="0" cy="26670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23" name="Line 5"/>
            <p:cNvSpPr>
              <a:spLocks noChangeShapeType="1"/>
            </p:cNvSpPr>
            <p:nvPr userDrawn="1"/>
          </p:nvSpPr>
          <p:spPr bwMode="auto">
            <a:xfrm flipV="1">
              <a:off x="1421041" y="346075"/>
              <a:ext cx="8331200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/>
            </a:p>
          </p:txBody>
        </p:sp>
      </p:grpSp>
      <p:sp>
        <p:nvSpPr>
          <p:cNvPr id="13" name="Text Box 3"/>
          <p:cNvSpPr txBox="1">
            <a:spLocks noChangeArrowheads="1"/>
          </p:cNvSpPr>
          <p:nvPr userDrawn="1"/>
        </p:nvSpPr>
        <p:spPr bwMode="auto">
          <a:xfrm>
            <a:off x="5945331" y="6735189"/>
            <a:ext cx="3887788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ja-JP" altLang="en-US" sz="700" dirty="0"/>
              <a:t>印刷のため、実物とは多少色が異なります。実際の色合い・材質感は、ショウルーム等でご確認ください。</a:t>
            </a:r>
          </a:p>
        </p:txBody>
      </p:sp>
      <p:pic>
        <p:nvPicPr>
          <p:cNvPr id="6" name="グラフィックス 5">
            <a:extLst>
              <a:ext uri="{FF2B5EF4-FFF2-40B4-BE49-F238E27FC236}">
                <a16:creationId xmlns:a16="http://schemas.microsoft.com/office/drawing/2014/main" id="{3E77E3C8-6EF8-645B-1FCA-AB70607515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5014" y="142676"/>
            <a:ext cx="1157550" cy="50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82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 userDrawn="1"/>
        </p:nvGrpSpPr>
        <p:grpSpPr>
          <a:xfrm>
            <a:off x="144000" y="689471"/>
            <a:ext cx="9621838" cy="1943616"/>
            <a:chOff x="142875" y="689471"/>
            <a:chExt cx="9621838" cy="1943616"/>
          </a:xfrm>
        </p:grpSpPr>
        <p:sp>
          <p:nvSpPr>
            <p:cNvPr id="46" name="Rectangle 2"/>
            <p:cNvSpPr>
              <a:spLocks noChangeArrowheads="1"/>
            </p:cNvSpPr>
            <p:nvPr userDrawn="1"/>
          </p:nvSpPr>
          <p:spPr bwMode="auto">
            <a:xfrm>
              <a:off x="1759083" y="689471"/>
              <a:ext cx="1540800" cy="1943616"/>
            </a:xfrm>
            <a:prstGeom prst="rect">
              <a:avLst/>
            </a:prstGeom>
            <a:noFill/>
            <a:ln w="635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7" name="Rectangle 9"/>
            <p:cNvSpPr>
              <a:spLocks noChangeArrowheads="1"/>
            </p:cNvSpPr>
            <p:nvPr userDrawn="1"/>
          </p:nvSpPr>
          <p:spPr bwMode="auto">
            <a:xfrm>
              <a:off x="142875" y="689471"/>
              <a:ext cx="1540800" cy="1943616"/>
            </a:xfrm>
            <a:prstGeom prst="rect">
              <a:avLst/>
            </a:prstGeom>
            <a:noFill/>
            <a:ln w="635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" name="Rectangle 10"/>
            <p:cNvSpPr>
              <a:spLocks noChangeArrowheads="1"/>
            </p:cNvSpPr>
            <p:nvPr userDrawn="1"/>
          </p:nvSpPr>
          <p:spPr bwMode="auto">
            <a:xfrm>
              <a:off x="3375291" y="689471"/>
              <a:ext cx="1540800" cy="1943616"/>
            </a:xfrm>
            <a:prstGeom prst="rect">
              <a:avLst/>
            </a:prstGeom>
            <a:noFill/>
            <a:ln w="635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" name="Rectangle 11"/>
            <p:cNvSpPr>
              <a:spLocks noChangeArrowheads="1"/>
            </p:cNvSpPr>
            <p:nvPr userDrawn="1"/>
          </p:nvSpPr>
          <p:spPr bwMode="auto">
            <a:xfrm>
              <a:off x="4991499" y="689471"/>
              <a:ext cx="1540800" cy="1943616"/>
            </a:xfrm>
            <a:prstGeom prst="rect">
              <a:avLst/>
            </a:prstGeom>
            <a:noFill/>
            <a:ln w="635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" name="Rectangle 12"/>
            <p:cNvSpPr>
              <a:spLocks noChangeArrowheads="1"/>
            </p:cNvSpPr>
            <p:nvPr userDrawn="1"/>
          </p:nvSpPr>
          <p:spPr bwMode="auto">
            <a:xfrm>
              <a:off x="6607707" y="689471"/>
              <a:ext cx="1540800" cy="1943616"/>
            </a:xfrm>
            <a:prstGeom prst="rect">
              <a:avLst/>
            </a:prstGeom>
            <a:noFill/>
            <a:ln w="635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1" name="Rectangle 14"/>
            <p:cNvSpPr>
              <a:spLocks noChangeArrowheads="1"/>
            </p:cNvSpPr>
            <p:nvPr userDrawn="1"/>
          </p:nvSpPr>
          <p:spPr bwMode="auto">
            <a:xfrm>
              <a:off x="8223913" y="689471"/>
              <a:ext cx="1540800" cy="1943616"/>
            </a:xfrm>
            <a:prstGeom prst="rect">
              <a:avLst/>
            </a:prstGeom>
            <a:noFill/>
            <a:ln w="635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52" name="グループ化 51"/>
          <p:cNvGrpSpPr/>
          <p:nvPr userDrawn="1"/>
        </p:nvGrpSpPr>
        <p:grpSpPr>
          <a:xfrm>
            <a:off x="144000" y="26608"/>
            <a:ext cx="9619200" cy="594000"/>
            <a:chOff x="135204" y="12700"/>
            <a:chExt cx="9619200" cy="600075"/>
          </a:xfrm>
        </p:grpSpPr>
        <p:sp>
          <p:nvSpPr>
            <p:cNvPr id="54" name="Rectangle 2"/>
            <p:cNvSpPr>
              <a:spLocks noChangeArrowheads="1"/>
            </p:cNvSpPr>
            <p:nvPr userDrawn="1"/>
          </p:nvSpPr>
          <p:spPr bwMode="auto">
            <a:xfrm>
              <a:off x="135204" y="12700"/>
              <a:ext cx="9619200" cy="595313"/>
            </a:xfrm>
            <a:prstGeom prst="rect">
              <a:avLst/>
            </a:prstGeom>
            <a:noFill/>
            <a:ln w="9525" algn="ctr">
              <a:solidFill>
                <a:srgbClr val="4B4B4B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33CC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5" name="Rectangle 3"/>
            <p:cNvSpPr>
              <a:spLocks noChangeArrowheads="1"/>
            </p:cNvSpPr>
            <p:nvPr userDrawn="1"/>
          </p:nvSpPr>
          <p:spPr bwMode="auto">
            <a:xfrm>
              <a:off x="1573257" y="12700"/>
              <a:ext cx="8181147" cy="593725"/>
            </a:xfrm>
            <a:prstGeom prst="rect">
              <a:avLst/>
            </a:prstGeom>
            <a:solidFill>
              <a:srgbClr val="4B4B4B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6" name="Line 4"/>
            <p:cNvSpPr>
              <a:spLocks noChangeShapeType="1"/>
            </p:cNvSpPr>
            <p:nvPr userDrawn="1"/>
          </p:nvSpPr>
          <p:spPr bwMode="auto">
            <a:xfrm>
              <a:off x="4285810" y="346075"/>
              <a:ext cx="0" cy="26670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7" name="Line 5"/>
            <p:cNvSpPr>
              <a:spLocks noChangeShapeType="1"/>
            </p:cNvSpPr>
            <p:nvPr userDrawn="1"/>
          </p:nvSpPr>
          <p:spPr bwMode="auto">
            <a:xfrm flipV="1">
              <a:off x="1573257" y="346075"/>
              <a:ext cx="8178984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58" name="Picture 8" descr="Panasonic_RGB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25" y="228600"/>
              <a:ext cx="1150938" cy="176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2" name="グループ化 71"/>
          <p:cNvGrpSpPr/>
          <p:nvPr userDrawn="1"/>
        </p:nvGrpSpPr>
        <p:grpSpPr>
          <a:xfrm>
            <a:off x="144000" y="2702464"/>
            <a:ext cx="9621838" cy="1943616"/>
            <a:chOff x="142875" y="689471"/>
            <a:chExt cx="9621838" cy="1943616"/>
          </a:xfrm>
        </p:grpSpPr>
        <p:sp>
          <p:nvSpPr>
            <p:cNvPr id="73" name="Rectangle 2"/>
            <p:cNvSpPr>
              <a:spLocks noChangeArrowheads="1"/>
            </p:cNvSpPr>
            <p:nvPr userDrawn="1"/>
          </p:nvSpPr>
          <p:spPr bwMode="auto">
            <a:xfrm>
              <a:off x="1759083" y="689471"/>
              <a:ext cx="1540800" cy="1943616"/>
            </a:xfrm>
            <a:prstGeom prst="rect">
              <a:avLst/>
            </a:prstGeom>
            <a:noFill/>
            <a:ln w="635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4" name="Rectangle 9"/>
            <p:cNvSpPr>
              <a:spLocks noChangeArrowheads="1"/>
            </p:cNvSpPr>
            <p:nvPr userDrawn="1"/>
          </p:nvSpPr>
          <p:spPr bwMode="auto">
            <a:xfrm>
              <a:off x="142875" y="689471"/>
              <a:ext cx="1540800" cy="1943616"/>
            </a:xfrm>
            <a:prstGeom prst="rect">
              <a:avLst/>
            </a:prstGeom>
            <a:noFill/>
            <a:ln w="635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5" name="Rectangle 10"/>
            <p:cNvSpPr>
              <a:spLocks noChangeArrowheads="1"/>
            </p:cNvSpPr>
            <p:nvPr userDrawn="1"/>
          </p:nvSpPr>
          <p:spPr bwMode="auto">
            <a:xfrm>
              <a:off x="3375291" y="689471"/>
              <a:ext cx="1540800" cy="1943616"/>
            </a:xfrm>
            <a:prstGeom prst="rect">
              <a:avLst/>
            </a:prstGeom>
            <a:noFill/>
            <a:ln w="635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6" name="Rectangle 11"/>
            <p:cNvSpPr>
              <a:spLocks noChangeArrowheads="1"/>
            </p:cNvSpPr>
            <p:nvPr userDrawn="1"/>
          </p:nvSpPr>
          <p:spPr bwMode="auto">
            <a:xfrm>
              <a:off x="4991499" y="689471"/>
              <a:ext cx="1540800" cy="1943616"/>
            </a:xfrm>
            <a:prstGeom prst="rect">
              <a:avLst/>
            </a:prstGeom>
            <a:noFill/>
            <a:ln w="635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7" name="Rectangle 12"/>
            <p:cNvSpPr>
              <a:spLocks noChangeArrowheads="1"/>
            </p:cNvSpPr>
            <p:nvPr userDrawn="1"/>
          </p:nvSpPr>
          <p:spPr bwMode="auto">
            <a:xfrm>
              <a:off x="6607707" y="689471"/>
              <a:ext cx="1540800" cy="1943616"/>
            </a:xfrm>
            <a:prstGeom prst="rect">
              <a:avLst/>
            </a:prstGeom>
            <a:noFill/>
            <a:ln w="635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" name="Rectangle 14"/>
            <p:cNvSpPr>
              <a:spLocks noChangeArrowheads="1"/>
            </p:cNvSpPr>
            <p:nvPr userDrawn="1"/>
          </p:nvSpPr>
          <p:spPr bwMode="auto">
            <a:xfrm>
              <a:off x="8223913" y="689471"/>
              <a:ext cx="1540800" cy="1943616"/>
            </a:xfrm>
            <a:prstGeom prst="rect">
              <a:avLst/>
            </a:prstGeom>
            <a:noFill/>
            <a:ln w="635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79" name="グループ化 78"/>
          <p:cNvGrpSpPr/>
          <p:nvPr userDrawn="1"/>
        </p:nvGrpSpPr>
        <p:grpSpPr>
          <a:xfrm>
            <a:off x="144000" y="4715456"/>
            <a:ext cx="9621838" cy="1943616"/>
            <a:chOff x="142875" y="689471"/>
            <a:chExt cx="9621838" cy="1943616"/>
          </a:xfrm>
        </p:grpSpPr>
        <p:sp>
          <p:nvSpPr>
            <p:cNvPr id="80" name="Rectangle 2"/>
            <p:cNvSpPr>
              <a:spLocks noChangeArrowheads="1"/>
            </p:cNvSpPr>
            <p:nvPr userDrawn="1"/>
          </p:nvSpPr>
          <p:spPr bwMode="auto">
            <a:xfrm>
              <a:off x="1759083" y="689471"/>
              <a:ext cx="1540800" cy="1943616"/>
            </a:xfrm>
            <a:prstGeom prst="rect">
              <a:avLst/>
            </a:prstGeom>
            <a:noFill/>
            <a:ln w="635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" name="Rectangle 9"/>
            <p:cNvSpPr>
              <a:spLocks noChangeArrowheads="1"/>
            </p:cNvSpPr>
            <p:nvPr userDrawn="1"/>
          </p:nvSpPr>
          <p:spPr bwMode="auto">
            <a:xfrm>
              <a:off x="142875" y="689471"/>
              <a:ext cx="1540800" cy="1943616"/>
            </a:xfrm>
            <a:prstGeom prst="rect">
              <a:avLst/>
            </a:prstGeom>
            <a:noFill/>
            <a:ln w="635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2" name="Rectangle 10"/>
            <p:cNvSpPr>
              <a:spLocks noChangeArrowheads="1"/>
            </p:cNvSpPr>
            <p:nvPr userDrawn="1"/>
          </p:nvSpPr>
          <p:spPr bwMode="auto">
            <a:xfrm>
              <a:off x="3375291" y="689471"/>
              <a:ext cx="1540800" cy="1943616"/>
            </a:xfrm>
            <a:prstGeom prst="rect">
              <a:avLst/>
            </a:prstGeom>
            <a:noFill/>
            <a:ln w="635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3" name="Rectangle 11"/>
            <p:cNvSpPr>
              <a:spLocks noChangeArrowheads="1"/>
            </p:cNvSpPr>
            <p:nvPr userDrawn="1"/>
          </p:nvSpPr>
          <p:spPr bwMode="auto">
            <a:xfrm>
              <a:off x="4991499" y="689471"/>
              <a:ext cx="1540800" cy="1943616"/>
            </a:xfrm>
            <a:prstGeom prst="rect">
              <a:avLst/>
            </a:prstGeom>
            <a:noFill/>
            <a:ln w="635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4" name="Rectangle 12"/>
            <p:cNvSpPr>
              <a:spLocks noChangeArrowheads="1"/>
            </p:cNvSpPr>
            <p:nvPr userDrawn="1"/>
          </p:nvSpPr>
          <p:spPr bwMode="auto">
            <a:xfrm>
              <a:off x="6607707" y="689471"/>
              <a:ext cx="1540800" cy="1943616"/>
            </a:xfrm>
            <a:prstGeom prst="rect">
              <a:avLst/>
            </a:prstGeom>
            <a:noFill/>
            <a:ln w="635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5" name="Rectangle 14"/>
            <p:cNvSpPr>
              <a:spLocks noChangeArrowheads="1"/>
            </p:cNvSpPr>
            <p:nvPr userDrawn="1"/>
          </p:nvSpPr>
          <p:spPr bwMode="auto">
            <a:xfrm>
              <a:off x="8223913" y="689471"/>
              <a:ext cx="1540800" cy="1943616"/>
            </a:xfrm>
            <a:prstGeom prst="rect">
              <a:avLst/>
            </a:prstGeom>
            <a:noFill/>
            <a:ln w="635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91" name="Rectangle 9"/>
          <p:cNvSpPr txBox="1">
            <a:spLocks noChangeArrowheads="1"/>
          </p:cNvSpPr>
          <p:nvPr userDrawn="1"/>
        </p:nvSpPr>
        <p:spPr bwMode="auto">
          <a:xfrm>
            <a:off x="51160" y="6708015"/>
            <a:ext cx="1307663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l" defTabSz="914400" rtl="0" eaLnBrk="1" latinLnBrk="0" hangingPunct="1">
              <a:spcBef>
                <a:spcPct val="0"/>
              </a:spcBef>
              <a:defRPr kumimoji="1"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２１０４０３０７</a:t>
            </a:r>
            <a:endParaRPr lang="en-US" altLang="ja-JP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5985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 userDrawn="1"/>
        </p:nvGrpSpPr>
        <p:grpSpPr>
          <a:xfrm>
            <a:off x="144000" y="4725988"/>
            <a:ext cx="9605962" cy="1944687"/>
            <a:chOff x="150813" y="4725988"/>
            <a:chExt cx="9605962" cy="1944687"/>
          </a:xfrm>
        </p:grpSpPr>
        <p:sp>
          <p:nvSpPr>
            <p:cNvPr id="41" name="Rectangle 14"/>
            <p:cNvSpPr>
              <a:spLocks noChangeArrowheads="1"/>
            </p:cNvSpPr>
            <p:nvPr userDrawn="1"/>
          </p:nvSpPr>
          <p:spPr bwMode="auto">
            <a:xfrm>
              <a:off x="8215975" y="4727059"/>
              <a:ext cx="1540800" cy="194361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ja-JP" sz="1200" dirty="0"/>
                <a:t>5.4×4.28</a:t>
              </a:r>
              <a:endParaRPr lang="ja-JP" altLang="en-US" sz="1200" dirty="0"/>
            </a:p>
          </p:txBody>
        </p:sp>
        <p:sp>
          <p:nvSpPr>
            <p:cNvPr id="42" name="Rectangle 14"/>
            <p:cNvSpPr>
              <a:spLocks noChangeArrowheads="1"/>
            </p:cNvSpPr>
            <p:nvPr userDrawn="1"/>
          </p:nvSpPr>
          <p:spPr bwMode="auto">
            <a:xfrm>
              <a:off x="150813" y="4727059"/>
              <a:ext cx="1540800" cy="194361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3" name="Rectangle 14"/>
            <p:cNvSpPr>
              <a:spLocks noChangeArrowheads="1"/>
            </p:cNvSpPr>
            <p:nvPr userDrawn="1"/>
          </p:nvSpPr>
          <p:spPr bwMode="auto">
            <a:xfrm>
              <a:off x="1763845" y="4727059"/>
              <a:ext cx="1540800" cy="194361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4" name="Rectangle 14"/>
            <p:cNvSpPr>
              <a:spLocks noChangeArrowheads="1"/>
            </p:cNvSpPr>
            <p:nvPr userDrawn="1"/>
          </p:nvSpPr>
          <p:spPr bwMode="auto">
            <a:xfrm>
              <a:off x="3376083" y="4725988"/>
              <a:ext cx="1540800" cy="194361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" name="Rectangle 14"/>
            <p:cNvSpPr>
              <a:spLocks noChangeArrowheads="1"/>
            </p:cNvSpPr>
            <p:nvPr userDrawn="1"/>
          </p:nvSpPr>
          <p:spPr bwMode="auto">
            <a:xfrm>
              <a:off x="4989909" y="4725988"/>
              <a:ext cx="1540800" cy="194361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6" name="Rectangle 14"/>
            <p:cNvSpPr>
              <a:spLocks noChangeArrowheads="1"/>
            </p:cNvSpPr>
            <p:nvPr userDrawn="1"/>
          </p:nvSpPr>
          <p:spPr bwMode="auto">
            <a:xfrm>
              <a:off x="6602941" y="4725988"/>
              <a:ext cx="1540800" cy="194361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3" name="グループ化 2"/>
          <p:cNvGrpSpPr/>
          <p:nvPr userDrawn="1"/>
        </p:nvGrpSpPr>
        <p:grpSpPr>
          <a:xfrm>
            <a:off x="144000" y="2709069"/>
            <a:ext cx="9605962" cy="1944687"/>
            <a:chOff x="150813" y="2709069"/>
            <a:chExt cx="9605962" cy="1944687"/>
          </a:xfrm>
        </p:grpSpPr>
        <p:sp>
          <p:nvSpPr>
            <p:cNvPr id="47" name="Rectangle 14"/>
            <p:cNvSpPr>
              <a:spLocks noChangeArrowheads="1"/>
            </p:cNvSpPr>
            <p:nvPr userDrawn="1"/>
          </p:nvSpPr>
          <p:spPr bwMode="auto">
            <a:xfrm>
              <a:off x="8215975" y="2709347"/>
              <a:ext cx="1540800" cy="194361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4" name="Rectangle 14"/>
            <p:cNvSpPr>
              <a:spLocks noChangeArrowheads="1"/>
            </p:cNvSpPr>
            <p:nvPr userDrawn="1"/>
          </p:nvSpPr>
          <p:spPr bwMode="auto">
            <a:xfrm>
              <a:off x="8215975" y="2710140"/>
              <a:ext cx="1540800" cy="194361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5" name="Rectangle 14"/>
            <p:cNvSpPr>
              <a:spLocks noChangeArrowheads="1"/>
            </p:cNvSpPr>
            <p:nvPr userDrawn="1"/>
          </p:nvSpPr>
          <p:spPr bwMode="auto">
            <a:xfrm>
              <a:off x="150813" y="2710140"/>
              <a:ext cx="1540800" cy="194361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6" name="Rectangle 14"/>
            <p:cNvSpPr>
              <a:spLocks noChangeArrowheads="1"/>
            </p:cNvSpPr>
            <p:nvPr userDrawn="1"/>
          </p:nvSpPr>
          <p:spPr bwMode="auto">
            <a:xfrm>
              <a:off x="1763845" y="2710140"/>
              <a:ext cx="1540800" cy="194361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7" name="Rectangle 14"/>
            <p:cNvSpPr>
              <a:spLocks noChangeArrowheads="1"/>
            </p:cNvSpPr>
            <p:nvPr userDrawn="1"/>
          </p:nvSpPr>
          <p:spPr bwMode="auto">
            <a:xfrm>
              <a:off x="3376083" y="2709069"/>
              <a:ext cx="1540800" cy="194361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8" name="Rectangle 14"/>
            <p:cNvSpPr>
              <a:spLocks noChangeArrowheads="1"/>
            </p:cNvSpPr>
            <p:nvPr userDrawn="1"/>
          </p:nvSpPr>
          <p:spPr bwMode="auto">
            <a:xfrm>
              <a:off x="4989909" y="2709069"/>
              <a:ext cx="1540800" cy="194361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9" name="Rectangle 14"/>
            <p:cNvSpPr>
              <a:spLocks noChangeArrowheads="1"/>
            </p:cNvSpPr>
            <p:nvPr userDrawn="1"/>
          </p:nvSpPr>
          <p:spPr bwMode="auto">
            <a:xfrm>
              <a:off x="6602941" y="2709069"/>
              <a:ext cx="1540800" cy="194361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cxnSp>
        <p:nvCxnSpPr>
          <p:cNvPr id="7" name="直線コネクタ 6"/>
          <p:cNvCxnSpPr/>
          <p:nvPr userDrawn="1"/>
        </p:nvCxnSpPr>
        <p:spPr>
          <a:xfrm>
            <a:off x="-36512" y="4652963"/>
            <a:ext cx="9906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グループ化 4"/>
          <p:cNvGrpSpPr/>
          <p:nvPr userDrawn="1"/>
        </p:nvGrpSpPr>
        <p:grpSpPr>
          <a:xfrm>
            <a:off x="144000" y="692151"/>
            <a:ext cx="9605962" cy="1944687"/>
            <a:chOff x="149225" y="692151"/>
            <a:chExt cx="9605962" cy="1944687"/>
          </a:xfrm>
        </p:grpSpPr>
        <p:sp>
          <p:nvSpPr>
            <p:cNvPr id="48" name="Rectangle 14"/>
            <p:cNvSpPr>
              <a:spLocks noChangeArrowheads="1"/>
            </p:cNvSpPr>
            <p:nvPr userDrawn="1"/>
          </p:nvSpPr>
          <p:spPr bwMode="auto">
            <a:xfrm>
              <a:off x="8214387" y="693222"/>
              <a:ext cx="1540800" cy="194361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9" name="Rectangle 14"/>
            <p:cNvSpPr>
              <a:spLocks noChangeArrowheads="1"/>
            </p:cNvSpPr>
            <p:nvPr userDrawn="1"/>
          </p:nvSpPr>
          <p:spPr bwMode="auto">
            <a:xfrm>
              <a:off x="149225" y="693222"/>
              <a:ext cx="1540800" cy="194361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" name="Rectangle 14"/>
            <p:cNvSpPr>
              <a:spLocks noChangeArrowheads="1"/>
            </p:cNvSpPr>
            <p:nvPr userDrawn="1"/>
          </p:nvSpPr>
          <p:spPr bwMode="auto">
            <a:xfrm>
              <a:off x="1762257" y="693222"/>
              <a:ext cx="1540800" cy="194361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1" name="Rectangle 14"/>
            <p:cNvSpPr>
              <a:spLocks noChangeArrowheads="1"/>
            </p:cNvSpPr>
            <p:nvPr userDrawn="1"/>
          </p:nvSpPr>
          <p:spPr bwMode="auto">
            <a:xfrm>
              <a:off x="3376083" y="692151"/>
              <a:ext cx="1540800" cy="194361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2" name="Rectangle 14"/>
            <p:cNvSpPr>
              <a:spLocks noChangeArrowheads="1"/>
            </p:cNvSpPr>
            <p:nvPr userDrawn="1"/>
          </p:nvSpPr>
          <p:spPr bwMode="auto">
            <a:xfrm>
              <a:off x="4988321" y="692151"/>
              <a:ext cx="1540800" cy="194361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" name="Rectangle 14"/>
            <p:cNvSpPr>
              <a:spLocks noChangeArrowheads="1"/>
            </p:cNvSpPr>
            <p:nvPr userDrawn="1"/>
          </p:nvSpPr>
          <p:spPr bwMode="auto">
            <a:xfrm>
              <a:off x="6601353" y="692151"/>
              <a:ext cx="1540800" cy="1943616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cxnSp>
        <p:nvCxnSpPr>
          <p:cNvPr id="8" name="直線コネクタ 7"/>
          <p:cNvCxnSpPr/>
          <p:nvPr userDrawn="1"/>
        </p:nvCxnSpPr>
        <p:spPr>
          <a:xfrm>
            <a:off x="0" y="2636838"/>
            <a:ext cx="9906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 userDrawn="1"/>
        </p:nvCxnSpPr>
        <p:spPr>
          <a:xfrm>
            <a:off x="9763086" y="0"/>
            <a:ext cx="0" cy="6858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 userDrawn="1"/>
        </p:nvCxnSpPr>
        <p:spPr>
          <a:xfrm>
            <a:off x="8145291" y="0"/>
            <a:ext cx="0" cy="6858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 userDrawn="1"/>
        </p:nvCxnSpPr>
        <p:spPr>
          <a:xfrm>
            <a:off x="6534866" y="0"/>
            <a:ext cx="0" cy="6858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 userDrawn="1"/>
        </p:nvCxnSpPr>
        <p:spPr>
          <a:xfrm>
            <a:off x="4905663" y="1982"/>
            <a:ext cx="0" cy="6858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 userDrawn="1"/>
        </p:nvCxnSpPr>
        <p:spPr>
          <a:xfrm>
            <a:off x="3295617" y="1982"/>
            <a:ext cx="0" cy="6858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 userDrawn="1"/>
        </p:nvCxnSpPr>
        <p:spPr>
          <a:xfrm>
            <a:off x="140547" y="-1973"/>
            <a:ext cx="0" cy="6858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 userDrawn="1"/>
        </p:nvSpPr>
        <p:spPr>
          <a:xfrm>
            <a:off x="15750" y="6118354"/>
            <a:ext cx="294953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000" dirty="0"/>
              <a:t>13.36</a:t>
            </a:r>
            <a:endParaRPr kumimoji="1" lang="ja-JP" altLang="en-US" sz="1000" dirty="0"/>
          </a:p>
        </p:txBody>
      </p:sp>
      <p:sp>
        <p:nvSpPr>
          <p:cNvPr id="16" name="テキスト ボックス 15"/>
          <p:cNvSpPr txBox="1"/>
          <p:nvPr userDrawn="1"/>
        </p:nvSpPr>
        <p:spPr>
          <a:xfrm>
            <a:off x="1478842" y="6072188"/>
            <a:ext cx="413896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000" dirty="0"/>
              <a:t>9.08</a:t>
            </a:r>
            <a:endParaRPr kumimoji="1" lang="ja-JP" altLang="en-US" sz="1000" dirty="0"/>
          </a:p>
        </p:txBody>
      </p:sp>
      <p:sp>
        <p:nvSpPr>
          <p:cNvPr id="17" name="テキスト ボックス 16"/>
          <p:cNvSpPr txBox="1"/>
          <p:nvPr userDrawn="1"/>
        </p:nvSpPr>
        <p:spPr>
          <a:xfrm>
            <a:off x="3091001" y="6072188"/>
            <a:ext cx="413896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000" dirty="0"/>
              <a:t>4.60</a:t>
            </a:r>
            <a:endParaRPr kumimoji="1" lang="ja-JP" altLang="en-US" sz="1000" dirty="0"/>
          </a:p>
        </p:txBody>
      </p:sp>
      <p:sp>
        <p:nvSpPr>
          <p:cNvPr id="18" name="テキスト ボックス 17"/>
          <p:cNvSpPr txBox="1"/>
          <p:nvPr userDrawn="1"/>
        </p:nvSpPr>
        <p:spPr>
          <a:xfrm>
            <a:off x="4706485" y="6072188"/>
            <a:ext cx="413896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000" dirty="0"/>
              <a:t>0.12</a:t>
            </a:r>
            <a:endParaRPr kumimoji="1" lang="ja-JP" altLang="en-US" sz="1000" dirty="0"/>
          </a:p>
        </p:txBody>
      </p:sp>
      <p:sp>
        <p:nvSpPr>
          <p:cNvPr id="19" name="テキスト ボックス 18"/>
          <p:cNvSpPr txBox="1"/>
          <p:nvPr userDrawn="1"/>
        </p:nvSpPr>
        <p:spPr>
          <a:xfrm>
            <a:off x="6325294" y="6072188"/>
            <a:ext cx="413896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000" dirty="0"/>
              <a:t>4.40</a:t>
            </a:r>
            <a:endParaRPr kumimoji="1" lang="ja-JP" altLang="en-US" sz="1000" dirty="0"/>
          </a:p>
        </p:txBody>
      </p:sp>
      <p:sp>
        <p:nvSpPr>
          <p:cNvPr id="20" name="テキスト ボックス 19"/>
          <p:cNvSpPr txBox="1"/>
          <p:nvPr userDrawn="1"/>
        </p:nvSpPr>
        <p:spPr>
          <a:xfrm>
            <a:off x="7943606" y="6072188"/>
            <a:ext cx="413896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000"/>
              <a:t>8.88</a:t>
            </a:r>
            <a:endParaRPr kumimoji="1" lang="ja-JP" altLang="en-US" sz="1000" dirty="0"/>
          </a:p>
        </p:txBody>
      </p:sp>
      <p:sp>
        <p:nvSpPr>
          <p:cNvPr id="21" name="テキスト ボックス 20"/>
          <p:cNvSpPr txBox="1"/>
          <p:nvPr userDrawn="1"/>
        </p:nvSpPr>
        <p:spPr>
          <a:xfrm>
            <a:off x="9606594" y="6118354"/>
            <a:ext cx="294953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000" dirty="0"/>
              <a:t>13.36</a:t>
            </a:r>
            <a:endParaRPr kumimoji="1" lang="ja-JP" altLang="en-US" sz="1000" dirty="0"/>
          </a:p>
        </p:txBody>
      </p:sp>
      <p:cxnSp>
        <p:nvCxnSpPr>
          <p:cNvPr id="25" name="直線コネクタ 24"/>
          <p:cNvCxnSpPr/>
          <p:nvPr userDrawn="1"/>
        </p:nvCxnSpPr>
        <p:spPr>
          <a:xfrm>
            <a:off x="1701829" y="5307"/>
            <a:ext cx="0" cy="6858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 userDrawn="1"/>
        </p:nvSpPr>
        <p:spPr>
          <a:xfrm>
            <a:off x="8826718" y="6572731"/>
            <a:ext cx="348172" cy="153888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kumimoji="1" lang="en-US" altLang="ja-JP" sz="1000" dirty="0"/>
              <a:t>9.0</a:t>
            </a:r>
            <a:endParaRPr kumimoji="1" lang="ja-JP" altLang="en-US" sz="1000" dirty="0"/>
          </a:p>
        </p:txBody>
      </p:sp>
      <p:sp>
        <p:nvSpPr>
          <p:cNvPr id="23" name="テキスト ボックス 22"/>
          <p:cNvSpPr txBox="1"/>
          <p:nvPr userDrawn="1"/>
        </p:nvSpPr>
        <p:spPr>
          <a:xfrm>
            <a:off x="8826718" y="2506925"/>
            <a:ext cx="34817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000" dirty="0"/>
              <a:t>2.2</a:t>
            </a:r>
            <a:endParaRPr kumimoji="1" lang="ja-JP" altLang="en-US" sz="1000" dirty="0"/>
          </a:p>
        </p:txBody>
      </p:sp>
      <p:sp>
        <p:nvSpPr>
          <p:cNvPr id="24" name="テキスト ボックス 23"/>
          <p:cNvSpPr txBox="1"/>
          <p:nvPr userDrawn="1"/>
        </p:nvSpPr>
        <p:spPr>
          <a:xfrm>
            <a:off x="8826718" y="4523050"/>
            <a:ext cx="34817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000" dirty="0"/>
              <a:t>3.4</a:t>
            </a:r>
            <a:endParaRPr kumimoji="1" lang="ja-JP" altLang="en-US" sz="1000" dirty="0"/>
          </a:p>
        </p:txBody>
      </p:sp>
      <p:grpSp>
        <p:nvGrpSpPr>
          <p:cNvPr id="61" name="グループ化 60"/>
          <p:cNvGrpSpPr/>
          <p:nvPr userDrawn="1"/>
        </p:nvGrpSpPr>
        <p:grpSpPr>
          <a:xfrm>
            <a:off x="144000" y="26608"/>
            <a:ext cx="9619200" cy="594000"/>
            <a:chOff x="135204" y="12700"/>
            <a:chExt cx="9619200" cy="600075"/>
          </a:xfrm>
        </p:grpSpPr>
        <p:sp>
          <p:nvSpPr>
            <p:cNvPr id="62" name="Rectangle 2"/>
            <p:cNvSpPr>
              <a:spLocks noChangeArrowheads="1"/>
            </p:cNvSpPr>
            <p:nvPr userDrawn="1"/>
          </p:nvSpPr>
          <p:spPr bwMode="auto">
            <a:xfrm>
              <a:off x="135204" y="12700"/>
              <a:ext cx="9619200" cy="595313"/>
            </a:xfrm>
            <a:prstGeom prst="rect">
              <a:avLst/>
            </a:prstGeom>
            <a:noFill/>
            <a:ln w="9525" algn="ctr">
              <a:solidFill>
                <a:srgbClr val="4B4B4B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33CC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3" name="Rectangle 3"/>
            <p:cNvSpPr>
              <a:spLocks noChangeArrowheads="1"/>
            </p:cNvSpPr>
            <p:nvPr userDrawn="1"/>
          </p:nvSpPr>
          <p:spPr bwMode="auto">
            <a:xfrm>
              <a:off x="1573257" y="12700"/>
              <a:ext cx="8181147" cy="593725"/>
            </a:xfrm>
            <a:prstGeom prst="rect">
              <a:avLst/>
            </a:prstGeom>
            <a:solidFill>
              <a:srgbClr val="4B4B4B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4" name="Line 4"/>
            <p:cNvSpPr>
              <a:spLocks noChangeShapeType="1"/>
            </p:cNvSpPr>
            <p:nvPr userDrawn="1"/>
          </p:nvSpPr>
          <p:spPr bwMode="auto">
            <a:xfrm>
              <a:off x="4285810" y="346075"/>
              <a:ext cx="0" cy="26670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5" name="Line 5"/>
            <p:cNvSpPr>
              <a:spLocks noChangeShapeType="1"/>
            </p:cNvSpPr>
            <p:nvPr userDrawn="1"/>
          </p:nvSpPr>
          <p:spPr bwMode="auto">
            <a:xfrm flipV="1">
              <a:off x="1421041" y="346075"/>
              <a:ext cx="8331200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66" name="Picture 8" descr="Panasonic_RGB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25" y="228600"/>
              <a:ext cx="1150938" cy="176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60" name="直線コネクタ 59"/>
          <p:cNvCxnSpPr/>
          <p:nvPr userDrawn="1"/>
        </p:nvCxnSpPr>
        <p:spPr>
          <a:xfrm>
            <a:off x="-44450" y="6665922"/>
            <a:ext cx="9906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9"/>
          <p:cNvSpPr txBox="1">
            <a:spLocks noChangeArrowheads="1"/>
          </p:cNvSpPr>
          <p:nvPr userDrawn="1"/>
        </p:nvSpPr>
        <p:spPr bwMode="auto">
          <a:xfrm>
            <a:off x="51160" y="6708015"/>
            <a:ext cx="1307663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l" defTabSz="914400" rtl="0" eaLnBrk="1" latinLnBrk="0" hangingPunct="1">
              <a:spcBef>
                <a:spcPct val="0"/>
              </a:spcBef>
              <a:defRPr kumimoji="1"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２１０４０３０７</a:t>
            </a:r>
            <a:endParaRPr lang="en-US" altLang="ja-JP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1677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 userDrawn="1"/>
        </p:nvGrpSpPr>
        <p:grpSpPr>
          <a:xfrm>
            <a:off x="144000" y="5227638"/>
            <a:ext cx="9620250" cy="1440000"/>
            <a:chOff x="141288" y="5227638"/>
            <a:chExt cx="9620250" cy="1440000"/>
          </a:xfrm>
        </p:grpSpPr>
        <p:sp>
          <p:nvSpPr>
            <p:cNvPr id="39" name="Rectangle 43"/>
            <p:cNvSpPr>
              <a:spLocks noChangeArrowheads="1"/>
            </p:cNvSpPr>
            <p:nvPr userDrawn="1"/>
          </p:nvSpPr>
          <p:spPr bwMode="auto">
            <a:xfrm>
              <a:off x="141288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0" name="Rectangle 44"/>
            <p:cNvSpPr>
              <a:spLocks noChangeArrowheads="1"/>
            </p:cNvSpPr>
            <p:nvPr userDrawn="1"/>
          </p:nvSpPr>
          <p:spPr bwMode="auto">
            <a:xfrm>
              <a:off x="1527463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" name="Rectangle 45"/>
            <p:cNvSpPr>
              <a:spLocks noChangeArrowheads="1"/>
            </p:cNvSpPr>
            <p:nvPr userDrawn="1"/>
          </p:nvSpPr>
          <p:spPr bwMode="auto">
            <a:xfrm>
              <a:off x="2913638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" name="Rectangle 46"/>
            <p:cNvSpPr>
              <a:spLocks noChangeArrowheads="1"/>
            </p:cNvSpPr>
            <p:nvPr userDrawn="1"/>
          </p:nvSpPr>
          <p:spPr bwMode="auto">
            <a:xfrm>
              <a:off x="4299813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3" name="Rectangle 47"/>
            <p:cNvSpPr>
              <a:spLocks noChangeArrowheads="1"/>
            </p:cNvSpPr>
            <p:nvPr userDrawn="1"/>
          </p:nvSpPr>
          <p:spPr bwMode="auto">
            <a:xfrm>
              <a:off x="5685988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4" name="Rectangle 48"/>
            <p:cNvSpPr>
              <a:spLocks noChangeArrowheads="1"/>
            </p:cNvSpPr>
            <p:nvPr userDrawn="1"/>
          </p:nvSpPr>
          <p:spPr bwMode="auto">
            <a:xfrm>
              <a:off x="7072163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" name="Rectangle 49"/>
            <p:cNvSpPr>
              <a:spLocks noChangeArrowheads="1"/>
            </p:cNvSpPr>
            <p:nvPr userDrawn="1"/>
          </p:nvSpPr>
          <p:spPr bwMode="auto">
            <a:xfrm>
              <a:off x="8458338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49" name="Rectangle 9"/>
          <p:cNvSpPr txBox="1">
            <a:spLocks noChangeArrowheads="1"/>
          </p:cNvSpPr>
          <p:nvPr userDrawn="1"/>
        </p:nvSpPr>
        <p:spPr bwMode="auto">
          <a:xfrm>
            <a:off x="51160" y="6708015"/>
            <a:ext cx="1307663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l" defTabSz="914400" rtl="0" eaLnBrk="1" latinLnBrk="0" hangingPunct="1">
              <a:spcBef>
                <a:spcPct val="0"/>
              </a:spcBef>
              <a:defRPr kumimoji="1"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２１０４０３０７</a:t>
            </a:r>
            <a:endParaRPr lang="en-US" altLang="ja-JP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46" name="グループ化 45"/>
          <p:cNvGrpSpPr/>
          <p:nvPr userDrawn="1"/>
        </p:nvGrpSpPr>
        <p:grpSpPr>
          <a:xfrm>
            <a:off x="144000" y="3716338"/>
            <a:ext cx="9620250" cy="1440000"/>
            <a:chOff x="141288" y="5227638"/>
            <a:chExt cx="9620250" cy="1440000"/>
          </a:xfrm>
        </p:grpSpPr>
        <p:sp>
          <p:nvSpPr>
            <p:cNvPr id="50" name="Rectangle 43"/>
            <p:cNvSpPr>
              <a:spLocks noChangeArrowheads="1"/>
            </p:cNvSpPr>
            <p:nvPr userDrawn="1"/>
          </p:nvSpPr>
          <p:spPr bwMode="auto">
            <a:xfrm>
              <a:off x="141288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1" name="Rectangle 44"/>
            <p:cNvSpPr>
              <a:spLocks noChangeArrowheads="1"/>
            </p:cNvSpPr>
            <p:nvPr userDrawn="1"/>
          </p:nvSpPr>
          <p:spPr bwMode="auto">
            <a:xfrm>
              <a:off x="1527463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2" name="Rectangle 45"/>
            <p:cNvSpPr>
              <a:spLocks noChangeArrowheads="1"/>
            </p:cNvSpPr>
            <p:nvPr userDrawn="1"/>
          </p:nvSpPr>
          <p:spPr bwMode="auto">
            <a:xfrm>
              <a:off x="2913638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9" name="Rectangle 46"/>
            <p:cNvSpPr>
              <a:spLocks noChangeArrowheads="1"/>
            </p:cNvSpPr>
            <p:nvPr userDrawn="1"/>
          </p:nvSpPr>
          <p:spPr bwMode="auto">
            <a:xfrm>
              <a:off x="4299813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0" name="Rectangle 47"/>
            <p:cNvSpPr>
              <a:spLocks noChangeArrowheads="1"/>
            </p:cNvSpPr>
            <p:nvPr userDrawn="1"/>
          </p:nvSpPr>
          <p:spPr bwMode="auto">
            <a:xfrm>
              <a:off x="5685988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1" name="Rectangle 48"/>
            <p:cNvSpPr>
              <a:spLocks noChangeArrowheads="1"/>
            </p:cNvSpPr>
            <p:nvPr userDrawn="1"/>
          </p:nvSpPr>
          <p:spPr bwMode="auto">
            <a:xfrm>
              <a:off x="7072163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2" name="Rectangle 49"/>
            <p:cNvSpPr>
              <a:spLocks noChangeArrowheads="1"/>
            </p:cNvSpPr>
            <p:nvPr userDrawn="1"/>
          </p:nvSpPr>
          <p:spPr bwMode="auto">
            <a:xfrm>
              <a:off x="8458338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63" name="グループ化 62"/>
          <p:cNvGrpSpPr/>
          <p:nvPr userDrawn="1"/>
        </p:nvGrpSpPr>
        <p:grpSpPr>
          <a:xfrm>
            <a:off x="144000" y="2205038"/>
            <a:ext cx="9620250" cy="1440000"/>
            <a:chOff x="141288" y="5227638"/>
            <a:chExt cx="9620250" cy="1440000"/>
          </a:xfrm>
        </p:grpSpPr>
        <p:sp>
          <p:nvSpPr>
            <p:cNvPr id="64" name="Rectangle 43"/>
            <p:cNvSpPr>
              <a:spLocks noChangeArrowheads="1"/>
            </p:cNvSpPr>
            <p:nvPr userDrawn="1"/>
          </p:nvSpPr>
          <p:spPr bwMode="auto">
            <a:xfrm>
              <a:off x="141288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5" name="Rectangle 44"/>
            <p:cNvSpPr>
              <a:spLocks noChangeArrowheads="1"/>
            </p:cNvSpPr>
            <p:nvPr userDrawn="1"/>
          </p:nvSpPr>
          <p:spPr bwMode="auto">
            <a:xfrm>
              <a:off x="1527463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6" name="Rectangle 45"/>
            <p:cNvSpPr>
              <a:spLocks noChangeArrowheads="1"/>
            </p:cNvSpPr>
            <p:nvPr userDrawn="1"/>
          </p:nvSpPr>
          <p:spPr bwMode="auto">
            <a:xfrm>
              <a:off x="2913638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7" name="Rectangle 46"/>
            <p:cNvSpPr>
              <a:spLocks noChangeArrowheads="1"/>
            </p:cNvSpPr>
            <p:nvPr userDrawn="1"/>
          </p:nvSpPr>
          <p:spPr bwMode="auto">
            <a:xfrm>
              <a:off x="4299813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8" name="Rectangle 47"/>
            <p:cNvSpPr>
              <a:spLocks noChangeArrowheads="1"/>
            </p:cNvSpPr>
            <p:nvPr userDrawn="1"/>
          </p:nvSpPr>
          <p:spPr bwMode="auto">
            <a:xfrm>
              <a:off x="5685988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9" name="Rectangle 48"/>
            <p:cNvSpPr>
              <a:spLocks noChangeArrowheads="1"/>
            </p:cNvSpPr>
            <p:nvPr userDrawn="1"/>
          </p:nvSpPr>
          <p:spPr bwMode="auto">
            <a:xfrm>
              <a:off x="7072163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0" name="Rectangle 49"/>
            <p:cNvSpPr>
              <a:spLocks noChangeArrowheads="1"/>
            </p:cNvSpPr>
            <p:nvPr userDrawn="1"/>
          </p:nvSpPr>
          <p:spPr bwMode="auto">
            <a:xfrm>
              <a:off x="8458338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71" name="グループ化 70"/>
          <p:cNvGrpSpPr/>
          <p:nvPr userDrawn="1"/>
        </p:nvGrpSpPr>
        <p:grpSpPr>
          <a:xfrm>
            <a:off x="144000" y="693738"/>
            <a:ext cx="9620250" cy="1440000"/>
            <a:chOff x="141288" y="5227638"/>
            <a:chExt cx="9620250" cy="1440000"/>
          </a:xfrm>
        </p:grpSpPr>
        <p:sp>
          <p:nvSpPr>
            <p:cNvPr id="72" name="Rectangle 43"/>
            <p:cNvSpPr>
              <a:spLocks noChangeArrowheads="1"/>
            </p:cNvSpPr>
            <p:nvPr userDrawn="1"/>
          </p:nvSpPr>
          <p:spPr bwMode="auto">
            <a:xfrm>
              <a:off x="141288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" name="Rectangle 44"/>
            <p:cNvSpPr>
              <a:spLocks noChangeArrowheads="1"/>
            </p:cNvSpPr>
            <p:nvPr userDrawn="1"/>
          </p:nvSpPr>
          <p:spPr bwMode="auto">
            <a:xfrm>
              <a:off x="1527463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4" name="Rectangle 45"/>
            <p:cNvSpPr>
              <a:spLocks noChangeArrowheads="1"/>
            </p:cNvSpPr>
            <p:nvPr userDrawn="1"/>
          </p:nvSpPr>
          <p:spPr bwMode="auto">
            <a:xfrm>
              <a:off x="2913638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5" name="Rectangle 46"/>
            <p:cNvSpPr>
              <a:spLocks noChangeArrowheads="1"/>
            </p:cNvSpPr>
            <p:nvPr userDrawn="1"/>
          </p:nvSpPr>
          <p:spPr bwMode="auto">
            <a:xfrm>
              <a:off x="4299813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6" name="Rectangle 47"/>
            <p:cNvSpPr>
              <a:spLocks noChangeArrowheads="1"/>
            </p:cNvSpPr>
            <p:nvPr userDrawn="1"/>
          </p:nvSpPr>
          <p:spPr bwMode="auto">
            <a:xfrm>
              <a:off x="5685988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7" name="Rectangle 48"/>
            <p:cNvSpPr>
              <a:spLocks noChangeArrowheads="1"/>
            </p:cNvSpPr>
            <p:nvPr userDrawn="1"/>
          </p:nvSpPr>
          <p:spPr bwMode="auto">
            <a:xfrm>
              <a:off x="7072163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" name="Rectangle 49"/>
            <p:cNvSpPr>
              <a:spLocks noChangeArrowheads="1"/>
            </p:cNvSpPr>
            <p:nvPr userDrawn="1"/>
          </p:nvSpPr>
          <p:spPr bwMode="auto">
            <a:xfrm>
              <a:off x="8458338" y="5227638"/>
              <a:ext cx="1303200" cy="1440000"/>
            </a:xfrm>
            <a:prstGeom prst="rect">
              <a:avLst/>
            </a:prstGeom>
            <a:noFill/>
            <a:ln w="63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89" name="グループ化 88"/>
          <p:cNvGrpSpPr/>
          <p:nvPr userDrawn="1"/>
        </p:nvGrpSpPr>
        <p:grpSpPr>
          <a:xfrm>
            <a:off x="144000" y="25580"/>
            <a:ext cx="9619200" cy="594000"/>
            <a:chOff x="135204" y="12700"/>
            <a:chExt cx="9619200" cy="600075"/>
          </a:xfrm>
        </p:grpSpPr>
        <p:sp>
          <p:nvSpPr>
            <p:cNvPr id="90" name="Rectangle 2"/>
            <p:cNvSpPr>
              <a:spLocks noChangeArrowheads="1"/>
            </p:cNvSpPr>
            <p:nvPr userDrawn="1"/>
          </p:nvSpPr>
          <p:spPr bwMode="auto">
            <a:xfrm>
              <a:off x="135204" y="12700"/>
              <a:ext cx="9619200" cy="595313"/>
            </a:xfrm>
            <a:prstGeom prst="rect">
              <a:avLst/>
            </a:prstGeom>
            <a:noFill/>
            <a:ln w="9525" algn="ctr">
              <a:solidFill>
                <a:srgbClr val="4B4B4B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33CC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1" name="Rectangle 3"/>
            <p:cNvSpPr>
              <a:spLocks noChangeArrowheads="1"/>
            </p:cNvSpPr>
            <p:nvPr userDrawn="1"/>
          </p:nvSpPr>
          <p:spPr bwMode="auto">
            <a:xfrm>
              <a:off x="1573257" y="12700"/>
              <a:ext cx="8181147" cy="593725"/>
            </a:xfrm>
            <a:prstGeom prst="rect">
              <a:avLst/>
            </a:prstGeom>
            <a:solidFill>
              <a:srgbClr val="4B4B4B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" name="Line 4"/>
            <p:cNvSpPr>
              <a:spLocks noChangeShapeType="1"/>
            </p:cNvSpPr>
            <p:nvPr userDrawn="1"/>
          </p:nvSpPr>
          <p:spPr bwMode="auto">
            <a:xfrm>
              <a:off x="4285810" y="346075"/>
              <a:ext cx="0" cy="26670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" name="Line 5"/>
            <p:cNvSpPr>
              <a:spLocks noChangeShapeType="1"/>
            </p:cNvSpPr>
            <p:nvPr userDrawn="1"/>
          </p:nvSpPr>
          <p:spPr bwMode="auto">
            <a:xfrm flipV="1">
              <a:off x="1421041" y="346075"/>
              <a:ext cx="8331200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94" name="Picture 8" descr="Panasonic_RGB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25" y="228600"/>
              <a:ext cx="1150938" cy="176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30805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1ADD3-952D-4429-A994-C4B609640698}" type="datetimeFigureOut">
              <a:rPr kumimoji="1" lang="ja-JP" altLang="en-US" smtClean="0"/>
              <a:pPr/>
              <a:t>2025/2/4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6E9E6-86C5-4377-B017-E95A0A7887E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6917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8" r:id="rId5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jpg"/><Relationship Id="rId21" Type="http://schemas.openxmlformats.org/officeDocument/2006/relationships/image" Target="../media/image22.jpg"/><Relationship Id="rId7" Type="http://schemas.openxmlformats.org/officeDocument/2006/relationships/image" Target="../media/image8.jpg"/><Relationship Id="rId12" Type="http://schemas.openxmlformats.org/officeDocument/2006/relationships/image" Target="../media/image13.emf"/><Relationship Id="rId17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jpg"/><Relationship Id="rId20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5" Type="http://schemas.openxmlformats.org/officeDocument/2006/relationships/image" Target="../media/image16.jpg"/><Relationship Id="rId10" Type="http://schemas.openxmlformats.org/officeDocument/2006/relationships/image" Target="../media/image11.jpg"/><Relationship Id="rId19" Type="http://schemas.openxmlformats.org/officeDocument/2006/relationships/image" Target="../media/image20.png"/><Relationship Id="rId4" Type="http://schemas.openxmlformats.org/officeDocument/2006/relationships/image" Target="../media/image5.jpg"/><Relationship Id="rId9" Type="http://schemas.openxmlformats.org/officeDocument/2006/relationships/image" Target="../media/image10.jpg"/><Relationship Id="rId14" Type="http://schemas.openxmlformats.org/officeDocument/2006/relationships/image" Target="../media/image15.jpg"/><Relationship Id="rId22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687240" y="209848"/>
            <a:ext cx="65420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ja-JP" altLang="en-US" sz="1300" b="1" dirty="0">
                <a:solidFill>
                  <a:prstClr val="white"/>
                </a:solidFill>
                <a:latin typeface="ＭＳ Ｐゴシック 本文"/>
              </a:rPr>
              <a:t>簡易遮音ドア・気密ドア（</a:t>
            </a:r>
            <a:r>
              <a:rPr lang="en-US" altLang="ja-JP" sz="1300" b="1" dirty="0">
                <a:solidFill>
                  <a:prstClr val="white"/>
                </a:solidFill>
                <a:latin typeface="ＭＳ Ｐゴシック 本文"/>
              </a:rPr>
              <a:t>U</a:t>
            </a:r>
            <a:r>
              <a:rPr lang="ja-JP" altLang="en-US" sz="1300" b="1" dirty="0">
                <a:solidFill>
                  <a:prstClr val="white"/>
                </a:solidFill>
                <a:latin typeface="ＭＳ Ｐゴシック 本文"/>
              </a:rPr>
              <a:t>オーダー）</a:t>
            </a:r>
          </a:p>
        </p:txBody>
      </p:sp>
      <p:sp>
        <p:nvSpPr>
          <p:cNvPr id="111" name="タイトル 110"/>
          <p:cNvSpPr>
            <a:spLocks noGrp="1"/>
          </p:cNvSpPr>
          <p:nvPr>
            <p:ph type="title" idx="4294967295"/>
          </p:nvPr>
        </p:nvSpPr>
        <p:spPr>
          <a:xfrm>
            <a:off x="121874" y="-375345"/>
            <a:ext cx="1931939" cy="307777"/>
          </a:xfrm>
        </p:spPr>
        <p:txBody>
          <a:bodyPr wrap="none">
            <a:spAutoFit/>
          </a:bodyPr>
          <a:lstStyle/>
          <a:p>
            <a:pPr algn="l"/>
            <a:r>
              <a:rPr kumimoji="1" lang="ja-JP" altLang="en-US" sz="1400" b="1" dirty="0"/>
              <a:t>簡易遮音ドア・気密ドア</a:t>
            </a: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4988738" y="736764"/>
            <a:ext cx="4773600" cy="3772356"/>
          </a:xfrm>
          <a:prstGeom prst="rect">
            <a:avLst/>
          </a:prstGeom>
          <a:noFill/>
          <a:ln w="6350">
            <a:solidFill>
              <a:srgbClr val="4D4D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4988738" y="736766"/>
            <a:ext cx="4773600" cy="126767"/>
          </a:xfrm>
          <a:prstGeom prst="rect">
            <a:avLst/>
          </a:prstGeom>
          <a:solidFill>
            <a:srgbClr val="4D4D4D"/>
          </a:solidFill>
          <a:ln w="6350">
            <a:solidFill>
              <a:srgbClr val="4D4D4D"/>
            </a:solidFill>
            <a:miter lim="800000"/>
            <a:headEnd/>
            <a:tailEnd/>
          </a:ln>
          <a:effectLst/>
        </p:spPr>
        <p:txBody>
          <a:bodyPr wrap="none" tIns="0" rIns="0" bIns="0" anchor="ctr"/>
          <a:lstStyle/>
          <a:p>
            <a:r>
              <a:rPr lang="ja-JP" altLang="en-US" sz="800" dirty="0">
                <a:solidFill>
                  <a:prstClr val="white"/>
                </a:solidFill>
                <a:latin typeface="ＭＳ Ｐゴシック"/>
              </a:rPr>
              <a:t>主な使用シーン</a:t>
            </a:r>
            <a:endParaRPr lang="en-US" altLang="ja-JP" sz="800" dirty="0">
              <a:solidFill>
                <a:prstClr val="white"/>
              </a:solidFill>
              <a:latin typeface="ＭＳ Ｐゴシック"/>
            </a:endParaRPr>
          </a:p>
        </p:txBody>
      </p:sp>
      <p:sp>
        <p:nvSpPr>
          <p:cNvPr id="1047" name="Rectangle 14">
            <a:extLst>
              <a:ext uri="{FF2B5EF4-FFF2-40B4-BE49-F238E27FC236}">
                <a16:creationId xmlns:a16="http://schemas.microsoft.com/office/drawing/2014/main" id="{C23634B2-7A8A-4208-034D-E413A4444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8738" y="4556761"/>
            <a:ext cx="4773600" cy="2076266"/>
          </a:xfrm>
          <a:prstGeom prst="rect">
            <a:avLst/>
          </a:prstGeom>
          <a:noFill/>
          <a:ln w="6350">
            <a:solidFill>
              <a:srgbClr val="4D4D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173" name="Rectangle 24">
            <a:extLst>
              <a:ext uri="{FF2B5EF4-FFF2-40B4-BE49-F238E27FC236}">
                <a16:creationId xmlns:a16="http://schemas.microsoft.com/office/drawing/2014/main" id="{56938B90-1079-A67F-D2DA-F580301B5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8738" y="4543653"/>
            <a:ext cx="4773600" cy="126767"/>
          </a:xfrm>
          <a:prstGeom prst="rect">
            <a:avLst/>
          </a:prstGeom>
          <a:solidFill>
            <a:srgbClr val="4D4D4D"/>
          </a:solidFill>
          <a:ln w="6350">
            <a:solidFill>
              <a:srgbClr val="4D4D4D"/>
            </a:solidFill>
            <a:miter lim="800000"/>
            <a:headEnd/>
            <a:tailEnd/>
          </a:ln>
          <a:effectLst/>
        </p:spPr>
        <p:txBody>
          <a:bodyPr wrap="none" tIns="0" rIns="0" bIns="0" anchor="ctr"/>
          <a:lstStyle/>
          <a:p>
            <a:r>
              <a:rPr lang="ja-JP" altLang="en-US" sz="800" dirty="0">
                <a:solidFill>
                  <a:prstClr val="white"/>
                </a:solidFill>
                <a:latin typeface="ＭＳ Ｐゴシック"/>
              </a:rPr>
              <a:t>特長</a:t>
            </a:r>
            <a:endParaRPr lang="en-US" altLang="ja-JP" sz="800" dirty="0">
              <a:solidFill>
                <a:prstClr val="white"/>
              </a:solidFill>
              <a:latin typeface="ＭＳ Ｐゴシック"/>
            </a:endParaRPr>
          </a:p>
        </p:txBody>
      </p:sp>
      <p:sp>
        <p:nvSpPr>
          <p:cNvPr id="39" name="Rectangle 14"/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133349" y="3717032"/>
            <a:ext cx="4729149" cy="2889235"/>
          </a:xfrm>
          <a:prstGeom prst="rect">
            <a:avLst/>
          </a:prstGeom>
          <a:solidFill>
            <a:srgbClr val="FFFFE7"/>
          </a:solidFill>
          <a:ln w="6350">
            <a:solidFill>
              <a:srgbClr val="FFFFE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en-US" sz="1200" dirty="0">
              <a:solidFill>
                <a:srgbClr val="009999"/>
              </a:solidFill>
              <a:effectLst/>
            </a:endParaRPr>
          </a:p>
        </p:txBody>
      </p:sp>
      <p:sp>
        <p:nvSpPr>
          <p:cNvPr id="1065" name="正方形/長方形 1064">
            <a:extLst>
              <a:ext uri="{FF2B5EF4-FFF2-40B4-BE49-F238E27FC236}">
                <a16:creationId xmlns:a16="http://schemas.microsoft.com/office/drawing/2014/main" id="{A0EA3046-FC96-C3DB-89B6-A16188657B5B}"/>
              </a:ext>
            </a:extLst>
          </p:cNvPr>
          <p:cNvSpPr/>
          <p:nvPr/>
        </p:nvSpPr>
        <p:spPr>
          <a:xfrm>
            <a:off x="5169024" y="999778"/>
            <a:ext cx="4319871" cy="161583"/>
          </a:xfrm>
          <a:prstGeom prst="rect">
            <a:avLst/>
          </a:prstGeom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ja-JP" altLang="en-US" sz="105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寝室やワークスペース、趣味室など音漏れが気になる場所におすすめ</a:t>
            </a:r>
          </a:p>
        </p:txBody>
      </p: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5431F557-63C4-0758-E2A5-DFA46785B972}"/>
              </a:ext>
            </a:extLst>
          </p:cNvPr>
          <p:cNvGrpSpPr/>
          <p:nvPr/>
        </p:nvGrpSpPr>
        <p:grpSpPr>
          <a:xfrm>
            <a:off x="293811" y="5938545"/>
            <a:ext cx="4486128" cy="585857"/>
            <a:chOff x="306511" y="6951370"/>
            <a:chExt cx="4486128" cy="585857"/>
          </a:xfrm>
        </p:grpSpPr>
        <p:grpSp>
          <p:nvGrpSpPr>
            <p:cNvPr id="35" name="グループ化 34">
              <a:extLst>
                <a:ext uri="{FF2B5EF4-FFF2-40B4-BE49-F238E27FC236}">
                  <a16:creationId xmlns:a16="http://schemas.microsoft.com/office/drawing/2014/main" id="{3F66A1F9-7645-1671-A821-F24AAF12EA31}"/>
                </a:ext>
              </a:extLst>
            </p:cNvPr>
            <p:cNvGrpSpPr/>
            <p:nvPr/>
          </p:nvGrpSpPr>
          <p:grpSpPr>
            <a:xfrm>
              <a:off x="306511" y="6951370"/>
              <a:ext cx="2996185" cy="583952"/>
              <a:chOff x="306511" y="6951370"/>
              <a:chExt cx="2996185" cy="583952"/>
            </a:xfrm>
          </p:grpSpPr>
          <p:pic>
            <p:nvPicPr>
              <p:cNvPr id="158" name="図 157" descr="文字が書かれている&#10;&#10;低い精度で自動的に生成された説明">
                <a:extLst>
                  <a:ext uri="{FF2B5EF4-FFF2-40B4-BE49-F238E27FC236}">
                    <a16:creationId xmlns:a16="http://schemas.microsoft.com/office/drawing/2014/main" id="{C4588842-A9D5-225D-1FE2-34A76C8099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1772" y="6951370"/>
                <a:ext cx="443961" cy="417535"/>
              </a:xfrm>
              <a:prstGeom prst="rect">
                <a:avLst/>
              </a:prstGeom>
            </p:spPr>
          </p:pic>
          <p:pic>
            <p:nvPicPr>
              <p:cNvPr id="159" name="図 158" descr="木製, 木材, 座る, テーブル が含まれている画像&#10;&#10;自動的に生成された説明">
                <a:extLst>
                  <a:ext uri="{FF2B5EF4-FFF2-40B4-BE49-F238E27FC236}">
                    <a16:creationId xmlns:a16="http://schemas.microsoft.com/office/drawing/2014/main" id="{BE1B4AF7-B109-E0D7-3C8F-C8B2DE9CF2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1953" y="6951370"/>
                <a:ext cx="443961" cy="417535"/>
              </a:xfrm>
              <a:prstGeom prst="rect">
                <a:avLst/>
              </a:prstGeom>
            </p:spPr>
          </p:pic>
          <p:pic>
            <p:nvPicPr>
              <p:cNvPr id="160" name="図 159" descr="戸棚, 木製, 座る, 記号 が含まれている画像&#10;&#10;自動的に生成された説明">
                <a:extLst>
                  <a:ext uri="{FF2B5EF4-FFF2-40B4-BE49-F238E27FC236}">
                    <a16:creationId xmlns:a16="http://schemas.microsoft.com/office/drawing/2014/main" id="{509360DB-5613-771B-EAD2-D857AA8E99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12134" y="6951370"/>
                <a:ext cx="443961" cy="417535"/>
              </a:xfrm>
              <a:prstGeom prst="rect">
                <a:avLst/>
              </a:prstGeom>
            </p:spPr>
          </p:pic>
          <p:pic>
            <p:nvPicPr>
              <p:cNvPr id="161" name="図 160" descr="テキスト が含まれている画像&#10;&#10;自動的に生成された説明">
                <a:extLst>
                  <a:ext uri="{FF2B5EF4-FFF2-40B4-BE49-F238E27FC236}">
                    <a16:creationId xmlns:a16="http://schemas.microsoft.com/office/drawing/2014/main" id="{0E23FA5F-45F7-AC98-D5FE-261BDD8DB0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12315" y="6951370"/>
                <a:ext cx="443961" cy="417535"/>
              </a:xfrm>
              <a:prstGeom prst="rect">
                <a:avLst/>
              </a:prstGeom>
            </p:spPr>
          </p:pic>
          <p:pic>
            <p:nvPicPr>
              <p:cNvPr id="162" name="図 161" descr="テキスト が含まれている画像&#10;&#10;自動的に生成された説明">
                <a:extLst>
                  <a:ext uri="{FF2B5EF4-FFF2-40B4-BE49-F238E27FC236}">
                    <a16:creationId xmlns:a16="http://schemas.microsoft.com/office/drawing/2014/main" id="{64373CF4-34CE-818C-751F-FCB9D02623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12496" y="6951370"/>
                <a:ext cx="443961" cy="417535"/>
              </a:xfrm>
              <a:prstGeom prst="rect">
                <a:avLst/>
              </a:prstGeom>
            </p:spPr>
          </p:pic>
          <p:pic>
            <p:nvPicPr>
              <p:cNvPr id="163" name="図 162" descr="背景パターン が含まれている画像&#10;&#10;自動的に生成された説明">
                <a:extLst>
                  <a:ext uri="{FF2B5EF4-FFF2-40B4-BE49-F238E27FC236}">
                    <a16:creationId xmlns:a16="http://schemas.microsoft.com/office/drawing/2014/main" id="{1EA34AC2-6412-8C0B-770E-39ED3FFF42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12677" y="6951370"/>
                <a:ext cx="443961" cy="417535"/>
              </a:xfrm>
              <a:prstGeom prst="rect">
                <a:avLst/>
              </a:prstGeom>
            </p:spPr>
          </p:pic>
          <p:sp>
            <p:nvSpPr>
              <p:cNvPr id="149" name="正方形/長方形 148">
                <a:extLst>
                  <a:ext uri="{FF2B5EF4-FFF2-40B4-BE49-F238E27FC236}">
                    <a16:creationId xmlns:a16="http://schemas.microsoft.com/office/drawing/2014/main" id="{2B5CFB2F-4334-D236-4894-64CCACA28F0F}"/>
                  </a:ext>
                </a:extLst>
              </p:cNvPr>
              <p:cNvSpPr/>
              <p:nvPr/>
            </p:nvSpPr>
            <p:spPr>
              <a:xfrm>
                <a:off x="306511" y="7381434"/>
                <a:ext cx="483506" cy="153888"/>
              </a:xfrm>
              <a:prstGeom prst="rect">
                <a:avLst/>
              </a:prstGeom>
              <a:effectLst/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ja-JP" altLang="en-US" sz="500" b="1" i="0" dirty="0">
                    <a:solidFill>
                      <a:srgbClr val="2B2E38"/>
                    </a:solidFill>
                    <a:effectLst/>
                    <a:latin typeface="Arial" panose="020B0604020202020204" pitchFamily="34" charset="0"/>
                  </a:rPr>
                  <a:t>ソフト</a:t>
                </a:r>
                <a:endParaRPr lang="en-US" altLang="ja-JP" sz="500" b="1" i="0" dirty="0">
                  <a:solidFill>
                    <a:srgbClr val="2B2E38"/>
                  </a:solidFill>
                  <a:effectLst/>
                  <a:latin typeface="Arial" panose="020B0604020202020204" pitchFamily="34" charset="0"/>
                </a:endParaRPr>
              </a:p>
              <a:p>
                <a:r>
                  <a:rPr lang="ja-JP" altLang="en-US" sz="500" b="1" i="0" dirty="0">
                    <a:solidFill>
                      <a:srgbClr val="2B2E38"/>
                    </a:solidFill>
                    <a:effectLst/>
                    <a:latin typeface="Arial" panose="020B0604020202020204" pitchFamily="34" charset="0"/>
                  </a:rPr>
                  <a:t>ウォールナット柄</a:t>
                </a:r>
                <a:endParaRPr lang="en-US" altLang="ja-JP" sz="5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50" name="正方形/長方形 149">
                <a:extLst>
                  <a:ext uri="{FF2B5EF4-FFF2-40B4-BE49-F238E27FC236}">
                    <a16:creationId xmlns:a16="http://schemas.microsoft.com/office/drawing/2014/main" id="{0CA562A9-F4C0-0EF4-E1D8-A66DEE84FE96}"/>
                  </a:ext>
                </a:extLst>
              </p:cNvPr>
              <p:cNvSpPr/>
              <p:nvPr/>
            </p:nvSpPr>
            <p:spPr>
              <a:xfrm>
                <a:off x="812268" y="7381434"/>
                <a:ext cx="483506" cy="153888"/>
              </a:xfrm>
              <a:prstGeom prst="rect">
                <a:avLst/>
              </a:prstGeom>
              <a:effectLst/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ja-JP" altLang="en-US" sz="500" b="1" i="0" dirty="0">
                    <a:solidFill>
                      <a:srgbClr val="2B2E38"/>
                    </a:solidFill>
                    <a:effectLst/>
                    <a:latin typeface="Arial" panose="020B0604020202020204" pitchFamily="34" charset="0"/>
                  </a:rPr>
                  <a:t>ウォール</a:t>
                </a:r>
                <a:endParaRPr lang="en-US" altLang="ja-JP" sz="500" b="1" i="0" dirty="0">
                  <a:solidFill>
                    <a:srgbClr val="2B2E38"/>
                  </a:solidFill>
                  <a:effectLst/>
                  <a:latin typeface="Arial" panose="020B0604020202020204" pitchFamily="34" charset="0"/>
                </a:endParaRPr>
              </a:p>
              <a:p>
                <a:r>
                  <a:rPr lang="ja-JP" altLang="en-US" sz="500" b="1" i="0" dirty="0">
                    <a:solidFill>
                      <a:srgbClr val="2B2E38"/>
                    </a:solidFill>
                    <a:effectLst/>
                    <a:latin typeface="Arial" panose="020B0604020202020204" pitchFamily="34" charset="0"/>
                  </a:rPr>
                  <a:t>ナット柄</a:t>
                </a:r>
                <a:endParaRPr lang="en-US" altLang="ja-JP" sz="5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51" name="正方形/長方形 150">
                <a:extLst>
                  <a:ext uri="{FF2B5EF4-FFF2-40B4-BE49-F238E27FC236}">
                    <a16:creationId xmlns:a16="http://schemas.microsoft.com/office/drawing/2014/main" id="{E13D7C09-0978-3699-9887-81A868442571}"/>
                  </a:ext>
                </a:extLst>
              </p:cNvPr>
              <p:cNvSpPr/>
              <p:nvPr/>
            </p:nvSpPr>
            <p:spPr>
              <a:xfrm>
                <a:off x="1315753" y="7381434"/>
                <a:ext cx="483506" cy="76944"/>
              </a:xfrm>
              <a:prstGeom prst="rect">
                <a:avLst/>
              </a:prstGeom>
              <a:effectLst/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ja-JP" altLang="en-US" sz="500" b="1" i="0" dirty="0">
                    <a:solidFill>
                      <a:srgbClr val="2B2E38"/>
                    </a:solidFill>
                    <a:effectLst/>
                    <a:latin typeface="Arial" panose="020B0604020202020204" pitchFamily="34" charset="0"/>
                  </a:rPr>
                  <a:t>チェリー柄</a:t>
                </a:r>
                <a:endParaRPr lang="en-US" altLang="ja-JP" sz="5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52" name="正方形/長方形 151">
                <a:extLst>
                  <a:ext uri="{FF2B5EF4-FFF2-40B4-BE49-F238E27FC236}">
                    <a16:creationId xmlns:a16="http://schemas.microsoft.com/office/drawing/2014/main" id="{99B9B556-67BE-C1AB-5CF2-48AD8E5403CA}"/>
                  </a:ext>
                </a:extLst>
              </p:cNvPr>
              <p:cNvSpPr/>
              <p:nvPr/>
            </p:nvSpPr>
            <p:spPr>
              <a:xfrm>
                <a:off x="1811078" y="7381434"/>
                <a:ext cx="483506" cy="153888"/>
              </a:xfrm>
              <a:prstGeom prst="rect">
                <a:avLst/>
              </a:prstGeom>
              <a:effectLst/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ja-JP" altLang="en-US" sz="500" b="1" i="0" dirty="0">
                    <a:solidFill>
                      <a:srgbClr val="2B2E38"/>
                    </a:solidFill>
                    <a:effectLst/>
                    <a:latin typeface="Arial" panose="020B0604020202020204" pitchFamily="34" charset="0"/>
                  </a:rPr>
                  <a:t>グレージュ</a:t>
                </a:r>
                <a:endParaRPr lang="en-US" altLang="ja-JP" sz="500" b="1" i="0" dirty="0">
                  <a:solidFill>
                    <a:srgbClr val="2B2E38"/>
                  </a:solidFill>
                  <a:effectLst/>
                  <a:latin typeface="Arial" panose="020B0604020202020204" pitchFamily="34" charset="0"/>
                </a:endParaRPr>
              </a:p>
              <a:p>
                <a:r>
                  <a:rPr lang="ja-JP" altLang="en-US" sz="500" b="1" i="0" dirty="0">
                    <a:solidFill>
                      <a:srgbClr val="2B2E38"/>
                    </a:solidFill>
                    <a:effectLst/>
                    <a:latin typeface="Arial" panose="020B0604020202020204" pitchFamily="34" charset="0"/>
                  </a:rPr>
                  <a:t>アッシュ柄</a:t>
                </a:r>
                <a:endParaRPr lang="en-US" altLang="ja-JP" sz="5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53" name="正方形/長方形 152">
                <a:extLst>
                  <a:ext uri="{FF2B5EF4-FFF2-40B4-BE49-F238E27FC236}">
                    <a16:creationId xmlns:a16="http://schemas.microsoft.com/office/drawing/2014/main" id="{0C3A1292-876D-7A75-203E-B77ABB163C64}"/>
                  </a:ext>
                </a:extLst>
              </p:cNvPr>
              <p:cNvSpPr/>
              <p:nvPr/>
            </p:nvSpPr>
            <p:spPr>
              <a:xfrm>
                <a:off x="2308784" y="7381434"/>
                <a:ext cx="483506" cy="76944"/>
              </a:xfrm>
              <a:prstGeom prst="rect">
                <a:avLst/>
              </a:prstGeom>
              <a:effectLst/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ja-JP" altLang="en-US" sz="500" b="1" i="0" dirty="0">
                    <a:solidFill>
                      <a:srgbClr val="2B2E38"/>
                    </a:solidFill>
                    <a:effectLst/>
                    <a:latin typeface="Arial" panose="020B0604020202020204" pitchFamily="34" charset="0"/>
                  </a:rPr>
                  <a:t>イデアオーク柄</a:t>
                </a:r>
                <a:endParaRPr lang="en-US" altLang="ja-JP" sz="5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54" name="正方形/長方形 153">
                <a:extLst>
                  <a:ext uri="{FF2B5EF4-FFF2-40B4-BE49-F238E27FC236}">
                    <a16:creationId xmlns:a16="http://schemas.microsoft.com/office/drawing/2014/main" id="{34F42638-277E-9B71-BF71-BF4538C57B82}"/>
                  </a:ext>
                </a:extLst>
              </p:cNvPr>
              <p:cNvSpPr/>
              <p:nvPr/>
            </p:nvSpPr>
            <p:spPr>
              <a:xfrm>
                <a:off x="2819190" y="7381434"/>
                <a:ext cx="483506" cy="76944"/>
              </a:xfrm>
              <a:prstGeom prst="rect">
                <a:avLst/>
              </a:prstGeom>
              <a:effectLst/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ja-JP" altLang="en-US" sz="500" b="1" i="0" dirty="0">
                    <a:solidFill>
                      <a:srgbClr val="2B2E38"/>
                    </a:solidFill>
                    <a:effectLst/>
                    <a:latin typeface="Arial" panose="020B0604020202020204" pitchFamily="34" charset="0"/>
                  </a:rPr>
                  <a:t>メープル柄</a:t>
                </a:r>
                <a:endParaRPr lang="en-US" altLang="ja-JP" sz="5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34" name="グループ化 33">
              <a:extLst>
                <a:ext uri="{FF2B5EF4-FFF2-40B4-BE49-F238E27FC236}">
                  <a16:creationId xmlns:a16="http://schemas.microsoft.com/office/drawing/2014/main" id="{FED14436-FD15-99D1-3DF3-C3C3D960693B}"/>
                </a:ext>
              </a:extLst>
            </p:cNvPr>
            <p:cNvGrpSpPr/>
            <p:nvPr/>
          </p:nvGrpSpPr>
          <p:grpSpPr>
            <a:xfrm>
              <a:off x="3312858" y="6953275"/>
              <a:ext cx="1479781" cy="583952"/>
              <a:chOff x="3312858" y="6953275"/>
              <a:chExt cx="1479781" cy="583952"/>
            </a:xfrm>
          </p:grpSpPr>
          <p:pic>
            <p:nvPicPr>
              <p:cNvPr id="164" name="図 163" descr="建物, 屋外, 記号, ストリート が含まれている画像&#10;&#10;自動的に生成された説明">
                <a:extLst>
                  <a:ext uri="{FF2B5EF4-FFF2-40B4-BE49-F238E27FC236}">
                    <a16:creationId xmlns:a16="http://schemas.microsoft.com/office/drawing/2014/main" id="{AF400A14-8AC9-A339-23BA-4BF82557EC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12858" y="6953275"/>
                <a:ext cx="443961" cy="417535"/>
              </a:xfrm>
              <a:prstGeom prst="rect">
                <a:avLst/>
              </a:prstGeom>
            </p:spPr>
          </p:pic>
          <p:pic>
            <p:nvPicPr>
              <p:cNvPr id="165" name="図 164" descr="テキスト&#10;&#10;自動的に生成された説明">
                <a:extLst>
                  <a:ext uri="{FF2B5EF4-FFF2-40B4-BE49-F238E27FC236}">
                    <a16:creationId xmlns:a16="http://schemas.microsoft.com/office/drawing/2014/main" id="{D7AC72E7-275F-D078-A8BD-9AADEE0FFC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13039" y="6953275"/>
                <a:ext cx="443961" cy="417535"/>
              </a:xfrm>
              <a:prstGeom prst="rect">
                <a:avLst/>
              </a:prstGeom>
            </p:spPr>
          </p:pic>
          <p:pic>
            <p:nvPicPr>
              <p:cNvPr id="166" name="図 165" descr="テキスト, ホワイトボード&#10;&#10;自動的に生成された説明">
                <a:extLst>
                  <a:ext uri="{FF2B5EF4-FFF2-40B4-BE49-F238E27FC236}">
                    <a16:creationId xmlns:a16="http://schemas.microsoft.com/office/drawing/2014/main" id="{88711D90-FEB9-6F34-ED86-3C74FB4268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13219" y="6953275"/>
                <a:ext cx="443961" cy="417535"/>
              </a:xfrm>
              <a:prstGeom prst="rect">
                <a:avLst/>
              </a:prstGeom>
            </p:spPr>
          </p:pic>
          <p:sp>
            <p:nvSpPr>
              <p:cNvPr id="155" name="正方形/長方形 154">
                <a:extLst>
                  <a:ext uri="{FF2B5EF4-FFF2-40B4-BE49-F238E27FC236}">
                    <a16:creationId xmlns:a16="http://schemas.microsoft.com/office/drawing/2014/main" id="{38121C54-EFAE-0D7D-64AC-EC597938A2E7}"/>
                  </a:ext>
                </a:extLst>
              </p:cNvPr>
              <p:cNvSpPr/>
              <p:nvPr/>
            </p:nvSpPr>
            <p:spPr>
              <a:xfrm>
                <a:off x="3316896" y="7383339"/>
                <a:ext cx="483506" cy="76944"/>
              </a:xfrm>
              <a:prstGeom prst="rect">
                <a:avLst/>
              </a:prstGeom>
              <a:effectLst/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ja-JP" altLang="en-US" sz="500" b="1" i="0" dirty="0">
                    <a:solidFill>
                      <a:srgbClr val="2B2E38"/>
                    </a:solidFill>
                    <a:effectLst/>
                    <a:latin typeface="Arial" panose="020B0604020202020204" pitchFamily="34" charset="0"/>
                  </a:rPr>
                  <a:t>ホワイトオーク柄</a:t>
                </a:r>
                <a:endParaRPr lang="en-US" altLang="ja-JP" sz="5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56" name="正方形/長方形 155">
                <a:extLst>
                  <a:ext uri="{FF2B5EF4-FFF2-40B4-BE49-F238E27FC236}">
                    <a16:creationId xmlns:a16="http://schemas.microsoft.com/office/drawing/2014/main" id="{4F68DFE9-B19B-824B-D31E-60F0FFEDC3E8}"/>
                  </a:ext>
                </a:extLst>
              </p:cNvPr>
              <p:cNvSpPr/>
              <p:nvPr/>
            </p:nvSpPr>
            <p:spPr>
              <a:xfrm>
                <a:off x="3827302" y="7383339"/>
                <a:ext cx="483506" cy="153888"/>
              </a:xfrm>
              <a:prstGeom prst="rect">
                <a:avLst/>
              </a:prstGeom>
              <a:effectLst/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ja-JP" altLang="en-US" sz="500" b="1" i="0" dirty="0">
                    <a:solidFill>
                      <a:srgbClr val="2B2E38"/>
                    </a:solidFill>
                    <a:effectLst/>
                    <a:latin typeface="Arial" panose="020B0604020202020204" pitchFamily="34" charset="0"/>
                  </a:rPr>
                  <a:t>ホワイト</a:t>
                </a:r>
                <a:endParaRPr lang="en-US" altLang="ja-JP" sz="500" b="1" i="0" dirty="0">
                  <a:solidFill>
                    <a:srgbClr val="2B2E38"/>
                  </a:solidFill>
                  <a:effectLst/>
                  <a:latin typeface="Arial" panose="020B0604020202020204" pitchFamily="34" charset="0"/>
                </a:endParaRPr>
              </a:p>
              <a:p>
                <a:r>
                  <a:rPr lang="ja-JP" altLang="en-US" sz="500" b="1" i="0" dirty="0">
                    <a:solidFill>
                      <a:srgbClr val="2B2E38"/>
                    </a:solidFill>
                    <a:effectLst/>
                    <a:latin typeface="Arial" panose="020B0604020202020204" pitchFamily="34" charset="0"/>
                  </a:rPr>
                  <a:t>アッシュ柄</a:t>
                </a:r>
                <a:endParaRPr lang="en-US" altLang="ja-JP" sz="5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57" name="正方形/長方形 156">
                <a:extLst>
                  <a:ext uri="{FF2B5EF4-FFF2-40B4-BE49-F238E27FC236}">
                    <a16:creationId xmlns:a16="http://schemas.microsoft.com/office/drawing/2014/main" id="{981BB9A3-BD45-3EBE-9B79-7E166C0E23B9}"/>
                  </a:ext>
                </a:extLst>
              </p:cNvPr>
              <p:cNvSpPr/>
              <p:nvPr/>
            </p:nvSpPr>
            <p:spPr>
              <a:xfrm>
                <a:off x="4309133" y="7383339"/>
                <a:ext cx="483506" cy="153888"/>
              </a:xfrm>
              <a:prstGeom prst="rect">
                <a:avLst/>
              </a:prstGeom>
              <a:effectLst/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ja-JP" altLang="en-US" sz="500" b="1" i="0" dirty="0">
                    <a:solidFill>
                      <a:srgbClr val="2B2E38"/>
                    </a:solidFill>
                    <a:effectLst/>
                    <a:latin typeface="Arial" panose="020B0604020202020204" pitchFamily="34" charset="0"/>
                  </a:rPr>
                  <a:t>しっくい</a:t>
                </a:r>
                <a:endParaRPr lang="en-US" altLang="ja-JP" sz="500" b="1" i="0" dirty="0">
                  <a:solidFill>
                    <a:srgbClr val="2B2E38"/>
                  </a:solidFill>
                  <a:effectLst/>
                  <a:latin typeface="Arial" panose="020B0604020202020204" pitchFamily="34" charset="0"/>
                </a:endParaRPr>
              </a:p>
              <a:p>
                <a:r>
                  <a:rPr lang="ja-JP" altLang="en-US" sz="500" b="1" i="0" dirty="0">
                    <a:solidFill>
                      <a:srgbClr val="2B2E38"/>
                    </a:solidFill>
                    <a:effectLst/>
                    <a:latin typeface="Arial" panose="020B0604020202020204" pitchFamily="34" charset="0"/>
                  </a:rPr>
                  <a:t>ホワイト柄</a:t>
                </a:r>
                <a:endParaRPr lang="en-US" altLang="ja-JP" sz="5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pic>
        <p:nvPicPr>
          <p:cNvPr id="4" name="図 3">
            <a:extLst>
              <a:ext uri="{FF2B5EF4-FFF2-40B4-BE49-F238E27FC236}">
                <a16:creationId xmlns:a16="http://schemas.microsoft.com/office/drawing/2014/main" id="{7D5AEEB7-4E1A-DA13-4CE3-F2AC94EB340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5724" y="744719"/>
            <a:ext cx="1617088" cy="2894415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EF3DCCC-41D1-FD9C-CCE1-558B9FB5E259}"/>
              </a:ext>
            </a:extLst>
          </p:cNvPr>
          <p:cNvSpPr/>
          <p:nvPr/>
        </p:nvSpPr>
        <p:spPr>
          <a:xfrm>
            <a:off x="1428800" y="863000"/>
            <a:ext cx="3527000" cy="461665"/>
          </a:xfrm>
          <a:prstGeom prst="rect">
            <a:avLst/>
          </a:prstGeom>
          <a:effectLst>
            <a:glow rad="457200">
              <a:schemeClr val="accent1">
                <a:satMod val="175000"/>
                <a:alpha val="11000"/>
              </a:schemeClr>
            </a:glow>
          </a:effectLst>
        </p:spPr>
        <p:txBody>
          <a:bodyPr wrap="square" lIns="0" tIns="0" rIns="0" bIns="0">
            <a:spAutoFit/>
          </a:bodyPr>
          <a:lstStyle/>
          <a:p>
            <a:r>
              <a:rPr lang="en-US" altLang="ja-JP" sz="15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635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T-1</a:t>
            </a:r>
            <a:r>
              <a:rPr lang="ja-JP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635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等級</a:t>
            </a:r>
            <a:r>
              <a:rPr lang="en-US" altLang="ja-JP" sz="9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635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※1</a:t>
            </a:r>
            <a:r>
              <a:rPr lang="ja-JP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635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の簡易遮音ドアにより、</a:t>
            </a:r>
            <a:endParaRPr lang="en-US" altLang="ja-JP" sz="15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63500">
                  <a:schemeClr val="bg1"/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635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一般的な人の話し声がささやき声程度に</a:t>
            </a:r>
            <a:endParaRPr lang="en-US" altLang="ja-JP" sz="15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63500">
                  <a:schemeClr val="bg1"/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C6136069-F4D2-2F3E-0B9D-E201CE727D3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26890" y="1375609"/>
            <a:ext cx="3054102" cy="1934627"/>
          </a:xfrm>
          <a:prstGeom prst="rect">
            <a:avLst/>
          </a:prstGeom>
        </p:spPr>
      </p:pic>
      <p:sp>
        <p:nvSpPr>
          <p:cNvPr id="16" name="Rectangle 4">
            <a:extLst>
              <a:ext uri="{FF2B5EF4-FFF2-40B4-BE49-F238E27FC236}">
                <a16:creationId xmlns:a16="http://schemas.microsoft.com/office/drawing/2014/main" id="{70D63B8B-8EAF-8116-A6A6-C2AF66F5E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7912" y="3348037"/>
            <a:ext cx="30393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ja-JP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8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8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8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8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8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8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8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8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8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algn="l">
              <a:spcBef>
                <a:spcPct val="0"/>
              </a:spcBef>
              <a:defRPr/>
            </a:pPr>
            <a:r>
              <a:rPr lang="en-US" altLang="ja-JP" sz="500" b="0" dirty="0">
                <a:latin typeface="+mn-ea"/>
                <a:ea typeface="+mn-ea"/>
              </a:rPr>
              <a:t>※1 JIS A 4702</a:t>
            </a:r>
            <a:r>
              <a:rPr lang="ja-JP" altLang="en-US" sz="500" b="0" dirty="0">
                <a:latin typeface="+mn-ea"/>
                <a:ea typeface="+mn-ea"/>
              </a:rPr>
              <a:t>「ドアセット」および</a:t>
            </a:r>
            <a:r>
              <a:rPr lang="en-US" altLang="ja-JP" sz="500" b="0" dirty="0">
                <a:latin typeface="+mn-ea"/>
                <a:ea typeface="+mn-ea"/>
              </a:rPr>
              <a:t>JIS A 1416</a:t>
            </a:r>
            <a:r>
              <a:rPr lang="ja-JP" altLang="en-US" sz="500" b="0" dirty="0">
                <a:latin typeface="+mn-ea"/>
                <a:ea typeface="+mn-ea"/>
              </a:rPr>
              <a:t>「実験室における建築部材の空気音遮断性能の測定方法」に基づいた試験による遮音性の等級。各中心周波数帯域において全て遮音等級線以上である。ただし、遮音等級線に満たない場合でも、満たない値の合計が</a:t>
            </a:r>
            <a:r>
              <a:rPr lang="en-US" altLang="ja-JP" sz="500" b="0" dirty="0">
                <a:latin typeface="+mn-ea"/>
                <a:ea typeface="+mn-ea"/>
              </a:rPr>
              <a:t>3dB</a:t>
            </a:r>
            <a:r>
              <a:rPr lang="ja-JP" altLang="en-US" sz="500" b="0" dirty="0">
                <a:latin typeface="+mn-ea"/>
                <a:ea typeface="+mn-ea"/>
              </a:rPr>
              <a:t>以下の場合は、その遮音等級とする。</a:t>
            </a:r>
          </a:p>
          <a:p>
            <a:pPr algn="l">
              <a:spcBef>
                <a:spcPct val="0"/>
              </a:spcBef>
              <a:defRPr/>
            </a:pPr>
            <a:r>
              <a:rPr lang="en-US" altLang="ja-JP" sz="500" b="0" dirty="0">
                <a:latin typeface="+mn-ea"/>
                <a:ea typeface="+mn-ea"/>
              </a:rPr>
              <a:t>※</a:t>
            </a:r>
            <a:r>
              <a:rPr lang="ja-JP" altLang="en-US" sz="500" b="0" dirty="0">
                <a:latin typeface="+mn-ea"/>
                <a:ea typeface="+mn-ea"/>
              </a:rPr>
              <a:t>グラフの数値は保証値ではありませんのでご注意ください。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66E1CF9-E55A-78BF-AD9A-46F1E64DFDFF}"/>
              </a:ext>
            </a:extLst>
          </p:cNvPr>
          <p:cNvSpPr/>
          <p:nvPr/>
        </p:nvSpPr>
        <p:spPr>
          <a:xfrm>
            <a:off x="272480" y="3846534"/>
            <a:ext cx="1284100" cy="161583"/>
          </a:xfrm>
          <a:prstGeom prst="rect">
            <a:avLst/>
          </a:prstGeom>
          <a:effectLst/>
        </p:spPr>
        <p:txBody>
          <a:bodyPr wrap="square" lIns="0" tIns="0" rIns="0" bIns="0">
            <a:spAutoFit/>
          </a:bodyPr>
          <a:lstStyle/>
          <a:p>
            <a:r>
              <a:rPr lang="ja-JP" altLang="en-US" sz="105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■対応デザイン</a:t>
            </a:r>
            <a:endParaRPr lang="en-US" altLang="ja-JP" sz="105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3C6FCCC5-88CD-3023-729F-05A0FD1221F5}"/>
              </a:ext>
            </a:extLst>
          </p:cNvPr>
          <p:cNvSpPr/>
          <p:nvPr/>
        </p:nvSpPr>
        <p:spPr>
          <a:xfrm>
            <a:off x="272479" y="5733256"/>
            <a:ext cx="2308795" cy="161583"/>
          </a:xfrm>
          <a:prstGeom prst="rect">
            <a:avLst/>
          </a:prstGeom>
          <a:effectLst/>
        </p:spPr>
        <p:txBody>
          <a:bodyPr wrap="square" lIns="0" tIns="0" rIns="0" bIns="0">
            <a:spAutoFit/>
          </a:bodyPr>
          <a:lstStyle/>
          <a:p>
            <a:r>
              <a:rPr lang="ja-JP" altLang="en-US" sz="105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■色柄</a:t>
            </a:r>
            <a:r>
              <a:rPr lang="ja-JP" altLang="en-US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（ナチュラルカラー）</a:t>
            </a:r>
            <a:endParaRPr lang="en-US" altLang="ja-JP" sz="105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037" name="グループ化 1036">
            <a:extLst>
              <a:ext uri="{FF2B5EF4-FFF2-40B4-BE49-F238E27FC236}">
                <a16:creationId xmlns:a16="http://schemas.microsoft.com/office/drawing/2014/main" id="{42FD1A4D-3A4E-8A66-259D-83EB30838325}"/>
              </a:ext>
            </a:extLst>
          </p:cNvPr>
          <p:cNvGrpSpPr/>
          <p:nvPr/>
        </p:nvGrpSpPr>
        <p:grpSpPr>
          <a:xfrm>
            <a:off x="277369" y="4036719"/>
            <a:ext cx="2502662" cy="1557904"/>
            <a:chOff x="284989" y="4059579"/>
            <a:chExt cx="2502662" cy="1557904"/>
          </a:xfrm>
        </p:grpSpPr>
        <p:pic>
          <p:nvPicPr>
            <p:cNvPr id="22" name="図 21" descr="木製のドア&#10;&#10;低い精度で自動的に生成された説明">
              <a:extLst>
                <a:ext uri="{FF2B5EF4-FFF2-40B4-BE49-F238E27FC236}">
                  <a16:creationId xmlns:a16="http://schemas.microsoft.com/office/drawing/2014/main" id="{D1E1F928-330C-FC0E-4216-8192FFB4C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84989" y="4059579"/>
              <a:ext cx="541793" cy="1413913"/>
            </a:xfrm>
            <a:prstGeom prst="rect">
              <a:avLst/>
            </a:prstGeom>
          </p:spPr>
        </p:pic>
        <p:pic>
          <p:nvPicPr>
            <p:cNvPr id="25" name="図 24" descr="木製のドア&#10;&#10;低い精度で自動的に生成された説明">
              <a:extLst>
                <a:ext uri="{FF2B5EF4-FFF2-40B4-BE49-F238E27FC236}">
                  <a16:creationId xmlns:a16="http://schemas.microsoft.com/office/drawing/2014/main" id="{791A801A-44E5-72BA-A1A8-290F840F7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49208" y="4059579"/>
              <a:ext cx="541793" cy="1413913"/>
            </a:xfrm>
            <a:prstGeom prst="rect">
              <a:avLst/>
            </a:prstGeom>
          </p:spPr>
        </p:pic>
        <p:pic>
          <p:nvPicPr>
            <p:cNvPr id="28" name="図 27" descr="木製のドア&#10;&#10;中程度の精度で自動的に生成された説明">
              <a:extLst>
                <a:ext uri="{FF2B5EF4-FFF2-40B4-BE49-F238E27FC236}">
                  <a16:creationId xmlns:a16="http://schemas.microsoft.com/office/drawing/2014/main" id="{5A0719EB-469E-0ED6-F431-6DCF12016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613427" y="4059579"/>
              <a:ext cx="541793" cy="1413913"/>
            </a:xfrm>
            <a:prstGeom prst="rect">
              <a:avLst/>
            </a:prstGeom>
          </p:spPr>
        </p:pic>
        <p:pic>
          <p:nvPicPr>
            <p:cNvPr id="32" name="図 31" descr="木製のドア&#10;&#10;中程度の精度で自動的に生成された説明">
              <a:extLst>
                <a:ext uri="{FF2B5EF4-FFF2-40B4-BE49-F238E27FC236}">
                  <a16:creationId xmlns:a16="http://schemas.microsoft.com/office/drawing/2014/main" id="{B521FDF6-34E7-83E9-A076-D5CD8B6F6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277647" y="4060270"/>
              <a:ext cx="510004" cy="1412531"/>
            </a:xfrm>
            <a:prstGeom prst="rect">
              <a:avLst/>
            </a:prstGeom>
          </p:spPr>
        </p:pic>
        <p:sp>
          <p:nvSpPr>
            <p:cNvPr id="65" name="正方形/長方形 64">
              <a:extLst>
                <a:ext uri="{FF2B5EF4-FFF2-40B4-BE49-F238E27FC236}">
                  <a16:creationId xmlns:a16="http://schemas.microsoft.com/office/drawing/2014/main" id="{BD5E15F2-0607-617A-0640-BEBAB5AE00DF}"/>
                </a:ext>
              </a:extLst>
            </p:cNvPr>
            <p:cNvSpPr/>
            <p:nvPr/>
          </p:nvSpPr>
          <p:spPr>
            <a:xfrm>
              <a:off x="301055" y="5494372"/>
              <a:ext cx="470470" cy="123111"/>
            </a:xfrm>
            <a:prstGeom prst="rect">
              <a:avLst/>
            </a:prstGeom>
            <a:effectLst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ja-JP" sz="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PA</a:t>
              </a:r>
              <a:endParaRPr lang="en-US" altLang="ja-JP" sz="8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72" name="正方形/長方形 71">
              <a:extLst>
                <a:ext uri="{FF2B5EF4-FFF2-40B4-BE49-F238E27FC236}">
                  <a16:creationId xmlns:a16="http://schemas.microsoft.com/office/drawing/2014/main" id="{B2423428-7AB8-455A-016D-BEC5001BA024}"/>
                </a:ext>
              </a:extLst>
            </p:cNvPr>
            <p:cNvSpPr/>
            <p:nvPr/>
          </p:nvSpPr>
          <p:spPr>
            <a:xfrm>
              <a:off x="977320" y="5494372"/>
              <a:ext cx="470470" cy="123111"/>
            </a:xfrm>
            <a:prstGeom prst="rect">
              <a:avLst/>
            </a:prstGeom>
            <a:effectLst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ja-JP" sz="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SB</a:t>
              </a:r>
              <a:endParaRPr lang="en-US" altLang="ja-JP" sz="8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73" name="正方形/長方形 72">
              <a:extLst>
                <a:ext uri="{FF2B5EF4-FFF2-40B4-BE49-F238E27FC236}">
                  <a16:creationId xmlns:a16="http://schemas.microsoft.com/office/drawing/2014/main" id="{92D6F93E-0A7C-A67A-3E27-DA62EE12A191}"/>
                </a:ext>
              </a:extLst>
            </p:cNvPr>
            <p:cNvSpPr/>
            <p:nvPr/>
          </p:nvSpPr>
          <p:spPr>
            <a:xfrm>
              <a:off x="1651680" y="5494372"/>
              <a:ext cx="470470" cy="123111"/>
            </a:xfrm>
            <a:prstGeom prst="rect">
              <a:avLst/>
            </a:prstGeom>
            <a:effectLst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ja-JP" sz="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SC</a:t>
              </a:r>
              <a:endParaRPr lang="en-US" altLang="ja-JP" sz="8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74" name="正方形/長方形 73">
              <a:extLst>
                <a:ext uri="{FF2B5EF4-FFF2-40B4-BE49-F238E27FC236}">
                  <a16:creationId xmlns:a16="http://schemas.microsoft.com/office/drawing/2014/main" id="{88553F3D-37D0-1136-9491-19074B932D0D}"/>
                </a:ext>
              </a:extLst>
            </p:cNvPr>
            <p:cNvSpPr/>
            <p:nvPr/>
          </p:nvSpPr>
          <p:spPr>
            <a:xfrm>
              <a:off x="2292132" y="5494372"/>
              <a:ext cx="470470" cy="123111"/>
            </a:xfrm>
            <a:prstGeom prst="rect">
              <a:avLst/>
            </a:prstGeom>
            <a:effectLst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ja-JP" sz="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TA</a:t>
              </a:r>
              <a:endParaRPr lang="en-US" altLang="ja-JP" sz="8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76" name="Rectangle 4">
            <a:extLst>
              <a:ext uri="{FF2B5EF4-FFF2-40B4-BE49-F238E27FC236}">
                <a16:creationId xmlns:a16="http://schemas.microsoft.com/office/drawing/2014/main" id="{220B2C1D-DC91-97E2-919C-528EF0ECD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2961" y="4080297"/>
            <a:ext cx="1962402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ja-JP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8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8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8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8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8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8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8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8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8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algn="l">
              <a:spcBef>
                <a:spcPct val="0"/>
              </a:spcBef>
              <a:defRPr/>
            </a:pPr>
            <a:r>
              <a:rPr lang="en-US" altLang="ja-JP" sz="500" b="0" dirty="0">
                <a:latin typeface="+mn-ea"/>
                <a:ea typeface="+mn-ea"/>
              </a:rPr>
              <a:t>※</a:t>
            </a:r>
            <a:r>
              <a:rPr lang="ja-JP" altLang="en-US" sz="500" b="0" dirty="0">
                <a:latin typeface="+mn-ea"/>
                <a:ea typeface="+mn-ea"/>
              </a:rPr>
              <a:t>パネルデザインはＰＡ型・ＳＢ型・ＳＣ型・</a:t>
            </a:r>
            <a:r>
              <a:rPr lang="en-US" altLang="ja-JP" sz="500" b="0" dirty="0">
                <a:latin typeface="+mn-ea"/>
                <a:ea typeface="+mn-ea"/>
              </a:rPr>
              <a:t>TA</a:t>
            </a:r>
            <a:r>
              <a:rPr lang="ja-JP" altLang="en-US" sz="500" b="0" dirty="0">
                <a:latin typeface="+mn-ea"/>
                <a:ea typeface="+mn-ea"/>
              </a:rPr>
              <a:t>型のみとなります。</a:t>
            </a:r>
          </a:p>
          <a:p>
            <a:pPr algn="l">
              <a:spcBef>
                <a:spcPct val="0"/>
              </a:spcBef>
              <a:defRPr/>
            </a:pPr>
            <a:r>
              <a:rPr lang="en-US" altLang="ja-JP" sz="500" b="0" dirty="0">
                <a:latin typeface="+mn-ea"/>
                <a:ea typeface="+mn-ea"/>
              </a:rPr>
              <a:t>※</a:t>
            </a:r>
            <a:r>
              <a:rPr lang="ja-JP" altLang="en-US" sz="500" b="0" dirty="0">
                <a:latin typeface="+mn-ea"/>
                <a:ea typeface="+mn-ea"/>
              </a:rPr>
              <a:t>ボトムタイト両側の金具色は</a:t>
            </a:r>
            <a:r>
              <a:rPr lang="en-US" altLang="ja-JP" sz="500" b="0" dirty="0">
                <a:latin typeface="+mn-ea"/>
                <a:ea typeface="+mn-ea"/>
              </a:rPr>
              <a:t>1</a:t>
            </a:r>
            <a:r>
              <a:rPr lang="ja-JP" altLang="en-US" sz="500" b="0" dirty="0">
                <a:latin typeface="+mn-ea"/>
                <a:ea typeface="+mn-ea"/>
              </a:rPr>
              <a:t>色（ブロンズ系）のみとなります。</a:t>
            </a:r>
          </a:p>
          <a:p>
            <a:pPr algn="l">
              <a:spcBef>
                <a:spcPct val="0"/>
              </a:spcBef>
              <a:defRPr/>
            </a:pPr>
            <a:r>
              <a:rPr lang="en-US" altLang="ja-JP" sz="500" b="0" dirty="0">
                <a:latin typeface="+mn-ea"/>
                <a:ea typeface="+mn-ea"/>
              </a:rPr>
              <a:t>※</a:t>
            </a:r>
            <a:r>
              <a:rPr lang="ja-JP" altLang="en-US" sz="500" b="0" dirty="0">
                <a:latin typeface="+mn-ea"/>
                <a:ea typeface="+mn-ea"/>
              </a:rPr>
              <a:t>ボトムタイトの出代は調整可能です。ドア下部隙間</a:t>
            </a:r>
            <a:r>
              <a:rPr lang="en-US" altLang="ja-JP" sz="500" b="0" dirty="0">
                <a:latin typeface="+mn-ea"/>
                <a:ea typeface="+mn-ea"/>
              </a:rPr>
              <a:t>5</a:t>
            </a:r>
            <a:r>
              <a:rPr lang="ja-JP" altLang="en-US" sz="500" b="0" dirty="0">
                <a:latin typeface="+mn-ea"/>
                <a:ea typeface="+mn-ea"/>
              </a:rPr>
              <a:t>～</a:t>
            </a:r>
            <a:r>
              <a:rPr lang="en-US" altLang="ja-JP" sz="500" b="0" dirty="0">
                <a:latin typeface="+mn-ea"/>
                <a:ea typeface="+mn-ea"/>
              </a:rPr>
              <a:t>14mm</a:t>
            </a:r>
            <a:r>
              <a:rPr lang="ja-JP" altLang="en-US" sz="500" b="0" dirty="0">
                <a:latin typeface="+mn-ea"/>
                <a:ea typeface="+mn-ea"/>
              </a:rPr>
              <a:t>に対応。</a:t>
            </a:r>
          </a:p>
          <a:p>
            <a:pPr algn="l">
              <a:spcBef>
                <a:spcPct val="0"/>
              </a:spcBef>
              <a:defRPr/>
            </a:pPr>
            <a:r>
              <a:rPr lang="en-US" altLang="ja-JP" sz="500" b="0" dirty="0">
                <a:latin typeface="+mn-ea"/>
                <a:ea typeface="+mn-ea"/>
              </a:rPr>
              <a:t>※</a:t>
            </a:r>
            <a:r>
              <a:rPr lang="ja-JP" altLang="en-US" sz="500" b="0" dirty="0">
                <a:latin typeface="+mn-ea"/>
                <a:ea typeface="+mn-ea"/>
              </a:rPr>
              <a:t>開き戸用ソフトクローズ、フラットドアストッパー（自動ロック式）、</a:t>
            </a:r>
            <a:endParaRPr lang="en-US" altLang="ja-JP" sz="500" b="0" dirty="0">
              <a:latin typeface="+mn-ea"/>
              <a:ea typeface="+mn-ea"/>
            </a:endParaRPr>
          </a:p>
          <a:p>
            <a:pPr algn="l">
              <a:spcBef>
                <a:spcPct val="0"/>
              </a:spcBef>
              <a:defRPr/>
            </a:pPr>
            <a:r>
              <a:rPr lang="ja-JP" altLang="en-US" sz="500" b="0" dirty="0">
                <a:latin typeface="+mn-ea"/>
                <a:ea typeface="+mn-ea"/>
              </a:rPr>
              <a:t>　 埋め込みドアストッパー、床壁兼用ドアストッパーは取り付けできません。</a:t>
            </a:r>
          </a:p>
        </p:txBody>
      </p:sp>
      <p:pic>
        <p:nvPicPr>
          <p:cNvPr id="113" name="図 112">
            <a:extLst>
              <a:ext uri="{FF2B5EF4-FFF2-40B4-BE49-F238E27FC236}">
                <a16:creationId xmlns:a16="http://schemas.microsoft.com/office/drawing/2014/main" id="{BD6FE7F1-A210-5EDF-4C54-9AA0E2B6AFA9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 r="68531" b="26011"/>
          <a:stretch/>
        </p:blipFill>
        <p:spPr>
          <a:xfrm>
            <a:off x="5196295" y="5532120"/>
            <a:ext cx="1448157" cy="791210"/>
          </a:xfrm>
          <a:prstGeom prst="rect">
            <a:avLst/>
          </a:prstGeom>
        </p:spPr>
      </p:pic>
      <p:pic>
        <p:nvPicPr>
          <p:cNvPr id="114" name="図 113">
            <a:extLst>
              <a:ext uri="{FF2B5EF4-FFF2-40B4-BE49-F238E27FC236}">
                <a16:creationId xmlns:a16="http://schemas.microsoft.com/office/drawing/2014/main" id="{D56DBDB8-9A6C-4260-98FD-4FA48D07E9E1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 l="34192" r="34939" b="1592"/>
          <a:stretch/>
        </p:blipFill>
        <p:spPr>
          <a:xfrm>
            <a:off x="6743588" y="5512631"/>
            <a:ext cx="1245641" cy="922759"/>
          </a:xfrm>
          <a:prstGeom prst="rect">
            <a:avLst/>
          </a:prstGeom>
        </p:spPr>
      </p:pic>
      <p:sp>
        <p:nvSpPr>
          <p:cNvPr id="117" name="正方形/長方形 116">
            <a:extLst>
              <a:ext uri="{FF2B5EF4-FFF2-40B4-BE49-F238E27FC236}">
                <a16:creationId xmlns:a16="http://schemas.microsoft.com/office/drawing/2014/main" id="{B5DC224F-768E-AF1E-0BBB-555AC1A025C5}"/>
              </a:ext>
            </a:extLst>
          </p:cNvPr>
          <p:cNvSpPr/>
          <p:nvPr/>
        </p:nvSpPr>
        <p:spPr>
          <a:xfrm>
            <a:off x="5174992" y="6375995"/>
            <a:ext cx="97142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ja-JP" sz="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r>
              <a:rPr lang="ja-JP" altLang="en-US" sz="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方枠すべてに</a:t>
            </a:r>
            <a:endParaRPr lang="en-US" altLang="ja-JP" sz="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ja-JP" altLang="en-US" sz="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クッション付き戸当り採用</a:t>
            </a:r>
          </a:p>
        </p:txBody>
      </p:sp>
      <p:sp>
        <p:nvSpPr>
          <p:cNvPr id="118" name="正方形/長方形 117">
            <a:extLst>
              <a:ext uri="{FF2B5EF4-FFF2-40B4-BE49-F238E27FC236}">
                <a16:creationId xmlns:a16="http://schemas.microsoft.com/office/drawing/2014/main" id="{22FEDF43-FF7B-289C-6639-5FF7C3998776}"/>
              </a:ext>
            </a:extLst>
          </p:cNvPr>
          <p:cNvSpPr/>
          <p:nvPr/>
        </p:nvSpPr>
        <p:spPr>
          <a:xfrm>
            <a:off x="6735327" y="6404570"/>
            <a:ext cx="126025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ja-JP" altLang="en-US" sz="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ボトムタイトが自動的に隙間をふさぎ、音漏れを低減</a:t>
            </a:r>
          </a:p>
        </p:txBody>
      </p:sp>
      <p:grpSp>
        <p:nvGrpSpPr>
          <p:cNvPr id="1028" name="グループ化 1027">
            <a:extLst>
              <a:ext uri="{FF2B5EF4-FFF2-40B4-BE49-F238E27FC236}">
                <a16:creationId xmlns:a16="http://schemas.microsoft.com/office/drawing/2014/main" id="{15C26076-CD2D-BDA8-3D2F-BE7923670E78}"/>
              </a:ext>
            </a:extLst>
          </p:cNvPr>
          <p:cNvGrpSpPr/>
          <p:nvPr/>
        </p:nvGrpSpPr>
        <p:grpSpPr>
          <a:xfrm>
            <a:off x="5167501" y="4951075"/>
            <a:ext cx="1452289" cy="592454"/>
            <a:chOff x="5144641" y="4951075"/>
            <a:chExt cx="1452289" cy="592454"/>
          </a:xfrm>
        </p:grpSpPr>
        <p:sp>
          <p:nvSpPr>
            <p:cNvPr id="123" name="正方形/長方形 122">
              <a:extLst>
                <a:ext uri="{FF2B5EF4-FFF2-40B4-BE49-F238E27FC236}">
                  <a16:creationId xmlns:a16="http://schemas.microsoft.com/office/drawing/2014/main" id="{A4EAC5CA-2451-F1E3-748B-4A1462157C5D}"/>
                </a:ext>
              </a:extLst>
            </p:cNvPr>
            <p:cNvSpPr/>
            <p:nvPr/>
          </p:nvSpPr>
          <p:spPr>
            <a:xfrm>
              <a:off x="5144641" y="4951075"/>
              <a:ext cx="1452289" cy="276999"/>
            </a:xfrm>
            <a:prstGeom prst="rect">
              <a:avLst/>
            </a:prstGeom>
            <a:effectLst/>
          </p:spPr>
          <p:txBody>
            <a:bodyPr wrap="square" lIns="0" tIns="0" rIns="0" bIns="0">
              <a:spAutoFit/>
            </a:bodyPr>
            <a:lstStyle/>
            <a:p>
              <a:r>
                <a:rPr lang="ja-JP" alt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</a:rPr>
                <a:t>枠の隙間に配慮した</a:t>
              </a:r>
              <a:endParaRPr lang="en-US" altLang="ja-JP" sz="9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</a:rPr>
                <a:t>戸当たり</a:t>
              </a:r>
              <a:endParaRPr lang="en-US" altLang="ja-JP" sz="9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24" name="正方形/長方形 123">
              <a:extLst>
                <a:ext uri="{FF2B5EF4-FFF2-40B4-BE49-F238E27FC236}">
                  <a16:creationId xmlns:a16="http://schemas.microsoft.com/office/drawing/2014/main" id="{BC3140BF-C915-3A94-3D96-7F8C2FF770BC}"/>
                </a:ext>
              </a:extLst>
            </p:cNvPr>
            <p:cNvSpPr/>
            <p:nvPr/>
          </p:nvSpPr>
          <p:spPr>
            <a:xfrm>
              <a:off x="5144641" y="5229597"/>
              <a:ext cx="1296442" cy="3139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ja-JP" altLang="en-US" sz="68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戸先側はもちろん、上部や戸尻側にも隙間ができないように配慮しています。</a:t>
              </a:r>
            </a:p>
          </p:txBody>
        </p:sp>
      </p:grpSp>
      <p:grpSp>
        <p:nvGrpSpPr>
          <p:cNvPr id="1064" name="グループ化 1063">
            <a:extLst>
              <a:ext uri="{FF2B5EF4-FFF2-40B4-BE49-F238E27FC236}">
                <a16:creationId xmlns:a16="http://schemas.microsoft.com/office/drawing/2014/main" id="{51DC2EB7-9646-65FE-5254-60F866D70E62}"/>
              </a:ext>
            </a:extLst>
          </p:cNvPr>
          <p:cNvGrpSpPr/>
          <p:nvPr/>
        </p:nvGrpSpPr>
        <p:grpSpPr>
          <a:xfrm>
            <a:off x="8290516" y="4951075"/>
            <a:ext cx="1452289" cy="1583075"/>
            <a:chOff x="8260036" y="4951075"/>
            <a:chExt cx="1452289" cy="1583075"/>
          </a:xfrm>
        </p:grpSpPr>
        <p:sp>
          <p:nvSpPr>
            <p:cNvPr id="120" name="正方形/長方形 119">
              <a:extLst>
                <a:ext uri="{FF2B5EF4-FFF2-40B4-BE49-F238E27FC236}">
                  <a16:creationId xmlns:a16="http://schemas.microsoft.com/office/drawing/2014/main" id="{CCA56ABE-CB6E-74E3-7337-043E6E1BD388}"/>
                </a:ext>
              </a:extLst>
            </p:cNvPr>
            <p:cNvSpPr/>
            <p:nvPr/>
          </p:nvSpPr>
          <p:spPr>
            <a:xfrm>
              <a:off x="8280400" y="5562600"/>
              <a:ext cx="1289050" cy="971550"/>
            </a:xfrm>
            <a:prstGeom prst="rect">
              <a:avLst/>
            </a:prstGeom>
            <a:solidFill>
              <a:srgbClr val="EFEEE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15" name="図 114">
              <a:extLst>
                <a:ext uri="{FF2B5EF4-FFF2-40B4-BE49-F238E27FC236}">
                  <a16:creationId xmlns:a16="http://schemas.microsoft.com/office/drawing/2014/main" id="{9BCFDFDD-9FB7-53B0-3655-DDCCA211E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 l="70527" t="29455" r="1101" b="4097"/>
            <a:stretch/>
          </p:blipFill>
          <p:spPr>
            <a:xfrm>
              <a:off x="8312943" y="5729287"/>
              <a:ext cx="1238251" cy="673894"/>
            </a:xfrm>
            <a:prstGeom prst="rect">
              <a:avLst/>
            </a:prstGeom>
          </p:spPr>
        </p:pic>
        <p:grpSp>
          <p:nvGrpSpPr>
            <p:cNvPr id="1033" name="グループ化 1032">
              <a:extLst>
                <a:ext uri="{FF2B5EF4-FFF2-40B4-BE49-F238E27FC236}">
                  <a16:creationId xmlns:a16="http://schemas.microsoft.com/office/drawing/2014/main" id="{CE8711D9-F991-83C0-0142-475097F24C4A}"/>
                </a:ext>
              </a:extLst>
            </p:cNvPr>
            <p:cNvGrpSpPr/>
            <p:nvPr/>
          </p:nvGrpSpPr>
          <p:grpSpPr>
            <a:xfrm>
              <a:off x="8260036" y="4951075"/>
              <a:ext cx="1452289" cy="592454"/>
              <a:chOff x="8260036" y="4951075"/>
              <a:chExt cx="1452289" cy="592454"/>
            </a:xfrm>
          </p:grpSpPr>
          <p:sp>
            <p:nvSpPr>
              <p:cNvPr id="1031" name="正方形/長方形 1030">
                <a:extLst>
                  <a:ext uri="{FF2B5EF4-FFF2-40B4-BE49-F238E27FC236}">
                    <a16:creationId xmlns:a16="http://schemas.microsoft.com/office/drawing/2014/main" id="{8D59ECA6-9C5C-EF66-837E-C93334BC05CE}"/>
                  </a:ext>
                </a:extLst>
              </p:cNvPr>
              <p:cNvSpPr/>
              <p:nvPr/>
            </p:nvSpPr>
            <p:spPr>
              <a:xfrm>
                <a:off x="8260036" y="4951075"/>
                <a:ext cx="1452289" cy="276999"/>
              </a:xfrm>
              <a:prstGeom prst="rect">
                <a:avLst/>
              </a:prstGeom>
              <a:effectLst/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ja-JP" altLang="en-US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重量を重くすることで</a:t>
                </a:r>
                <a:endParaRPr lang="en-US" altLang="ja-JP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r>
                  <a:rPr lang="ja-JP" altLang="en-US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遮音性を高めたドア本体</a:t>
                </a:r>
                <a:endParaRPr lang="en-US" altLang="ja-JP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032" name="正方形/長方形 1031">
                <a:extLst>
                  <a:ext uri="{FF2B5EF4-FFF2-40B4-BE49-F238E27FC236}">
                    <a16:creationId xmlns:a16="http://schemas.microsoft.com/office/drawing/2014/main" id="{9430093B-7676-309D-E89C-58F5E396B844}"/>
                  </a:ext>
                </a:extLst>
              </p:cNvPr>
              <p:cNvSpPr/>
              <p:nvPr/>
            </p:nvSpPr>
            <p:spPr>
              <a:xfrm>
                <a:off x="8265368" y="5229597"/>
                <a:ext cx="1296442" cy="31393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ja-JP" altLang="en-US" sz="68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ドア本体は、内部の芯材等を増加し通常仕様のドア本体より重くすることで、遮音性を高めています。</a:t>
                </a:r>
              </a:p>
            </p:txBody>
          </p:sp>
        </p:grpSp>
      </p:grpSp>
      <p:grpSp>
        <p:nvGrpSpPr>
          <p:cNvPr id="1036" name="グループ化 1035">
            <a:extLst>
              <a:ext uri="{FF2B5EF4-FFF2-40B4-BE49-F238E27FC236}">
                <a16:creationId xmlns:a16="http://schemas.microsoft.com/office/drawing/2014/main" id="{295A6B8D-B839-E0C7-035F-6663B3B7964B}"/>
              </a:ext>
            </a:extLst>
          </p:cNvPr>
          <p:cNvGrpSpPr/>
          <p:nvPr/>
        </p:nvGrpSpPr>
        <p:grpSpPr>
          <a:xfrm>
            <a:off x="6743587" y="4951075"/>
            <a:ext cx="1452290" cy="601687"/>
            <a:chOff x="6825208" y="4951075"/>
            <a:chExt cx="1452290" cy="601687"/>
          </a:xfrm>
        </p:grpSpPr>
        <p:sp>
          <p:nvSpPr>
            <p:cNvPr id="1034" name="正方形/長方形 1033">
              <a:extLst>
                <a:ext uri="{FF2B5EF4-FFF2-40B4-BE49-F238E27FC236}">
                  <a16:creationId xmlns:a16="http://schemas.microsoft.com/office/drawing/2014/main" id="{0364541E-BEA4-ECE2-4BD2-7EDDB4A360A5}"/>
                </a:ext>
              </a:extLst>
            </p:cNvPr>
            <p:cNvSpPr/>
            <p:nvPr/>
          </p:nvSpPr>
          <p:spPr>
            <a:xfrm>
              <a:off x="6825209" y="4951075"/>
              <a:ext cx="1452289" cy="276999"/>
            </a:xfrm>
            <a:prstGeom prst="rect">
              <a:avLst/>
            </a:prstGeom>
            <a:effectLst/>
          </p:spPr>
          <p:txBody>
            <a:bodyPr wrap="square" lIns="0" tIns="0" rIns="0" bIns="0">
              <a:spAutoFit/>
            </a:bodyPr>
            <a:lstStyle/>
            <a:p>
              <a:r>
                <a:rPr lang="ja-JP" alt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</a:rPr>
                <a:t>床との隙間をなくす</a:t>
              </a:r>
              <a:endParaRPr lang="en-US" altLang="ja-JP" sz="9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</a:rPr>
                <a:t>ボトムタイト</a:t>
              </a:r>
              <a:endParaRPr lang="en-US" altLang="ja-JP" sz="9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035" name="正方形/長方形 1034">
              <a:extLst>
                <a:ext uri="{FF2B5EF4-FFF2-40B4-BE49-F238E27FC236}">
                  <a16:creationId xmlns:a16="http://schemas.microsoft.com/office/drawing/2014/main" id="{CE998A67-02D4-7229-690C-9C86544E8B4B}"/>
                </a:ext>
              </a:extLst>
            </p:cNvPr>
            <p:cNvSpPr/>
            <p:nvPr/>
          </p:nvSpPr>
          <p:spPr>
            <a:xfrm>
              <a:off x="6825208" y="5229597"/>
              <a:ext cx="1296442" cy="32316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ja-JP" altLang="en-US" sz="68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ドアが閉まると、ボトムタイトがドアと床面の隙間をふさいで音漏れを低減します。</a:t>
              </a:r>
            </a:p>
          </p:txBody>
        </p:sp>
      </p:grpSp>
      <p:sp>
        <p:nvSpPr>
          <p:cNvPr id="1038" name="正方形/長方形 1037">
            <a:extLst>
              <a:ext uri="{FF2B5EF4-FFF2-40B4-BE49-F238E27FC236}">
                <a16:creationId xmlns:a16="http://schemas.microsoft.com/office/drawing/2014/main" id="{31C4C61B-5559-F7CB-23C5-01189BBF2B5D}"/>
              </a:ext>
            </a:extLst>
          </p:cNvPr>
          <p:cNvSpPr/>
          <p:nvPr/>
        </p:nvSpPr>
        <p:spPr>
          <a:xfrm>
            <a:off x="2880009" y="4655344"/>
            <a:ext cx="1944216" cy="789880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42" name="グループ化 1041">
            <a:extLst>
              <a:ext uri="{FF2B5EF4-FFF2-40B4-BE49-F238E27FC236}">
                <a16:creationId xmlns:a16="http://schemas.microsoft.com/office/drawing/2014/main" id="{5056B326-FD3D-EC27-B0B3-6CE1EAA061B5}"/>
              </a:ext>
            </a:extLst>
          </p:cNvPr>
          <p:cNvGrpSpPr/>
          <p:nvPr/>
        </p:nvGrpSpPr>
        <p:grpSpPr>
          <a:xfrm>
            <a:off x="2954198" y="4777130"/>
            <a:ext cx="1634677" cy="155002"/>
            <a:chOff x="2906570" y="4668385"/>
            <a:chExt cx="1634677" cy="155002"/>
          </a:xfrm>
        </p:grpSpPr>
        <p:pic>
          <p:nvPicPr>
            <p:cNvPr id="1040" name="図 1039">
              <a:extLst>
                <a:ext uri="{FF2B5EF4-FFF2-40B4-BE49-F238E27FC236}">
                  <a16:creationId xmlns:a16="http://schemas.microsoft.com/office/drawing/2014/main" id="{62DCDA29-4F5D-F7CE-F898-0170DF941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2906570" y="4668385"/>
              <a:ext cx="615503" cy="136538"/>
            </a:xfrm>
            <a:prstGeom prst="rect">
              <a:avLst/>
            </a:prstGeom>
          </p:spPr>
        </p:pic>
        <p:sp>
          <p:nvSpPr>
            <p:cNvPr id="1041" name="正方形/長方形 1040">
              <a:extLst>
                <a:ext uri="{FF2B5EF4-FFF2-40B4-BE49-F238E27FC236}">
                  <a16:creationId xmlns:a16="http://schemas.microsoft.com/office/drawing/2014/main" id="{07AF5DB2-009B-C316-FB66-261FAAA90FFD}"/>
                </a:ext>
              </a:extLst>
            </p:cNvPr>
            <p:cNvSpPr/>
            <p:nvPr/>
          </p:nvSpPr>
          <p:spPr>
            <a:xfrm>
              <a:off x="3520760" y="4684888"/>
              <a:ext cx="1020487" cy="138499"/>
            </a:xfrm>
            <a:prstGeom prst="rect">
              <a:avLst/>
            </a:prstGeom>
            <a:effectLst/>
          </p:spPr>
          <p:txBody>
            <a:bodyPr wrap="square" lIns="0" tIns="0" rIns="0" bIns="0">
              <a:spAutoFit/>
            </a:bodyPr>
            <a:lstStyle/>
            <a:p>
              <a:r>
                <a:rPr lang="ja-JP" alt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</a:rPr>
                <a:t>で気密ドアに対応</a:t>
              </a:r>
              <a:endParaRPr lang="en-US" altLang="ja-JP" sz="9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1044" name="正方形/長方形 1043">
            <a:extLst>
              <a:ext uri="{FF2B5EF4-FFF2-40B4-BE49-F238E27FC236}">
                <a16:creationId xmlns:a16="http://schemas.microsoft.com/office/drawing/2014/main" id="{112D46CA-0F0D-035B-FC41-7F653F80B4D9}"/>
              </a:ext>
            </a:extLst>
          </p:cNvPr>
          <p:cNvSpPr/>
          <p:nvPr/>
        </p:nvSpPr>
        <p:spPr>
          <a:xfrm>
            <a:off x="2981796" y="4975968"/>
            <a:ext cx="1731491" cy="2092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ja-JP" altLang="en-US" sz="68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部分断熱リフォームなどで、ドア底部からの風を抑えたい場合は、「気密ドア</a:t>
            </a:r>
            <a:r>
              <a:rPr lang="en-US" altLang="ja-JP" sz="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※2</a:t>
            </a:r>
            <a:r>
              <a:rPr lang="ja-JP" altLang="en-US" sz="68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」がおすすめです。</a:t>
            </a:r>
          </a:p>
        </p:txBody>
      </p:sp>
      <p:sp>
        <p:nvSpPr>
          <p:cNvPr id="1045" name="Rectangle 4">
            <a:extLst>
              <a:ext uri="{FF2B5EF4-FFF2-40B4-BE49-F238E27FC236}">
                <a16:creationId xmlns:a16="http://schemas.microsoft.com/office/drawing/2014/main" id="{CB9D4385-E5C2-45D8-676A-637A06396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3448" y="5242917"/>
            <a:ext cx="155997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ja-JP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8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8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8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8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8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8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8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8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8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algn="l">
              <a:spcBef>
                <a:spcPct val="0"/>
              </a:spcBef>
              <a:defRPr/>
            </a:pPr>
            <a:r>
              <a:rPr lang="en-US" altLang="ja-JP" sz="500" b="0" dirty="0">
                <a:latin typeface="+mn-ea"/>
                <a:ea typeface="+mn-ea"/>
              </a:rPr>
              <a:t>※2 3</a:t>
            </a:r>
            <a:r>
              <a:rPr lang="ja-JP" altLang="en-US" sz="500" b="0" dirty="0">
                <a:latin typeface="+mn-ea"/>
                <a:ea typeface="+mn-ea"/>
              </a:rPr>
              <a:t>方クッション付き戸当たり・ボトムタイトを装備。</a:t>
            </a:r>
          </a:p>
          <a:p>
            <a:pPr algn="l">
              <a:spcBef>
                <a:spcPct val="0"/>
              </a:spcBef>
              <a:defRPr/>
            </a:pPr>
            <a:r>
              <a:rPr lang="ja-JP" altLang="en-US" sz="500" b="0" dirty="0">
                <a:latin typeface="+mn-ea"/>
                <a:ea typeface="+mn-ea"/>
              </a:rPr>
              <a:t>　    気密ドア本体には、遮音性能はありません。</a:t>
            </a:r>
          </a:p>
        </p:txBody>
      </p:sp>
      <p:grpSp>
        <p:nvGrpSpPr>
          <p:cNvPr id="1051" name="グループ化 1050">
            <a:extLst>
              <a:ext uri="{FF2B5EF4-FFF2-40B4-BE49-F238E27FC236}">
                <a16:creationId xmlns:a16="http://schemas.microsoft.com/office/drawing/2014/main" id="{95B0ADD9-7162-7409-6185-39C43A6E90E2}"/>
              </a:ext>
            </a:extLst>
          </p:cNvPr>
          <p:cNvGrpSpPr/>
          <p:nvPr/>
        </p:nvGrpSpPr>
        <p:grpSpPr>
          <a:xfrm>
            <a:off x="5130799" y="4750544"/>
            <a:ext cx="1370013" cy="144016"/>
            <a:chOff x="5130799" y="4750544"/>
            <a:chExt cx="1370013" cy="144016"/>
          </a:xfrm>
        </p:grpSpPr>
        <p:sp>
          <p:nvSpPr>
            <p:cNvPr id="1049" name="正方形/長方形 1048">
              <a:extLst>
                <a:ext uri="{FF2B5EF4-FFF2-40B4-BE49-F238E27FC236}">
                  <a16:creationId xmlns:a16="http://schemas.microsoft.com/office/drawing/2014/main" id="{CB06B165-8B46-D45C-8149-A912B0464C40}"/>
                </a:ext>
              </a:extLst>
            </p:cNvPr>
            <p:cNvSpPr/>
            <p:nvPr/>
          </p:nvSpPr>
          <p:spPr>
            <a:xfrm>
              <a:off x="5130799" y="4750544"/>
              <a:ext cx="1370013" cy="1440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正方形/長方形 1049">
              <a:extLst>
                <a:ext uri="{FF2B5EF4-FFF2-40B4-BE49-F238E27FC236}">
                  <a16:creationId xmlns:a16="http://schemas.microsoft.com/office/drawing/2014/main" id="{177DBF57-1B6B-55E6-00E3-939CC972A7EE}"/>
                </a:ext>
              </a:extLst>
            </p:cNvPr>
            <p:cNvSpPr/>
            <p:nvPr/>
          </p:nvSpPr>
          <p:spPr>
            <a:xfrm>
              <a:off x="5495478" y="4782864"/>
              <a:ext cx="648147" cy="107722"/>
            </a:xfrm>
            <a:prstGeom prst="rect">
              <a:avLst/>
            </a:prstGeom>
            <a:effectLst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ja-JP" altLang="en-US" sz="7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</a:rPr>
                <a:t>遮音・気密</a:t>
              </a:r>
              <a:endParaRPr lang="en-US" altLang="ja-JP" sz="7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1053" name="グループ化 1052">
            <a:extLst>
              <a:ext uri="{FF2B5EF4-FFF2-40B4-BE49-F238E27FC236}">
                <a16:creationId xmlns:a16="http://schemas.microsoft.com/office/drawing/2014/main" id="{50903C22-F0D5-6583-484B-C9BBE94907D5}"/>
              </a:ext>
            </a:extLst>
          </p:cNvPr>
          <p:cNvGrpSpPr/>
          <p:nvPr/>
        </p:nvGrpSpPr>
        <p:grpSpPr>
          <a:xfrm>
            <a:off x="6690939" y="4750544"/>
            <a:ext cx="1370013" cy="144016"/>
            <a:chOff x="5130799" y="4750544"/>
            <a:chExt cx="1370013" cy="144016"/>
          </a:xfrm>
        </p:grpSpPr>
        <p:sp>
          <p:nvSpPr>
            <p:cNvPr id="1054" name="正方形/長方形 1053">
              <a:extLst>
                <a:ext uri="{FF2B5EF4-FFF2-40B4-BE49-F238E27FC236}">
                  <a16:creationId xmlns:a16="http://schemas.microsoft.com/office/drawing/2014/main" id="{49F6590E-34A0-FE4B-DACF-90CC86AB8F14}"/>
                </a:ext>
              </a:extLst>
            </p:cNvPr>
            <p:cNvSpPr/>
            <p:nvPr/>
          </p:nvSpPr>
          <p:spPr>
            <a:xfrm>
              <a:off x="5130799" y="4750544"/>
              <a:ext cx="1370013" cy="1440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5" name="正方形/長方形 1054">
              <a:extLst>
                <a:ext uri="{FF2B5EF4-FFF2-40B4-BE49-F238E27FC236}">
                  <a16:creationId xmlns:a16="http://schemas.microsoft.com/office/drawing/2014/main" id="{A26EA2A0-25CA-86BC-A11F-33AC96EA6286}"/>
                </a:ext>
              </a:extLst>
            </p:cNvPr>
            <p:cNvSpPr/>
            <p:nvPr/>
          </p:nvSpPr>
          <p:spPr>
            <a:xfrm>
              <a:off x="5495478" y="4782864"/>
              <a:ext cx="648147" cy="107722"/>
            </a:xfrm>
            <a:prstGeom prst="rect">
              <a:avLst/>
            </a:prstGeom>
            <a:effectLst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ja-JP" altLang="en-US" sz="7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</a:rPr>
                <a:t>遮音・気密</a:t>
              </a:r>
              <a:endParaRPr lang="en-US" altLang="ja-JP" sz="7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1057" name="グループ化 1056">
            <a:extLst>
              <a:ext uri="{FF2B5EF4-FFF2-40B4-BE49-F238E27FC236}">
                <a16:creationId xmlns:a16="http://schemas.microsoft.com/office/drawing/2014/main" id="{E5B24E48-4245-29E6-807C-6F18AFBA2548}"/>
              </a:ext>
            </a:extLst>
          </p:cNvPr>
          <p:cNvGrpSpPr/>
          <p:nvPr/>
        </p:nvGrpSpPr>
        <p:grpSpPr>
          <a:xfrm>
            <a:off x="8251079" y="4750544"/>
            <a:ext cx="1370013" cy="144016"/>
            <a:chOff x="5130799" y="4750544"/>
            <a:chExt cx="1370013" cy="144016"/>
          </a:xfrm>
        </p:grpSpPr>
        <p:sp>
          <p:nvSpPr>
            <p:cNvPr id="1059" name="正方形/長方形 1058">
              <a:extLst>
                <a:ext uri="{FF2B5EF4-FFF2-40B4-BE49-F238E27FC236}">
                  <a16:creationId xmlns:a16="http://schemas.microsoft.com/office/drawing/2014/main" id="{85642490-9859-B375-FF71-E6D491F18DF7}"/>
                </a:ext>
              </a:extLst>
            </p:cNvPr>
            <p:cNvSpPr/>
            <p:nvPr/>
          </p:nvSpPr>
          <p:spPr>
            <a:xfrm>
              <a:off x="5130799" y="4750544"/>
              <a:ext cx="1370013" cy="1440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0" name="正方形/長方形 1059">
              <a:extLst>
                <a:ext uri="{FF2B5EF4-FFF2-40B4-BE49-F238E27FC236}">
                  <a16:creationId xmlns:a16="http://schemas.microsoft.com/office/drawing/2014/main" id="{B0E44791-DA20-D5C0-9049-4F039707B5AC}"/>
                </a:ext>
              </a:extLst>
            </p:cNvPr>
            <p:cNvSpPr/>
            <p:nvPr/>
          </p:nvSpPr>
          <p:spPr>
            <a:xfrm>
              <a:off x="5495478" y="4782864"/>
              <a:ext cx="648147" cy="107722"/>
            </a:xfrm>
            <a:prstGeom prst="rect">
              <a:avLst/>
            </a:prstGeom>
            <a:effectLst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ja-JP" altLang="en-US" sz="7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</a:rPr>
                <a:t>遮音</a:t>
              </a:r>
              <a:endParaRPr lang="en-US" altLang="ja-JP" sz="7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132" name="グループ化 131">
            <a:extLst>
              <a:ext uri="{FF2B5EF4-FFF2-40B4-BE49-F238E27FC236}">
                <a16:creationId xmlns:a16="http://schemas.microsoft.com/office/drawing/2014/main" id="{74BF7A30-DDC0-964C-038E-7824049F03FF}"/>
              </a:ext>
            </a:extLst>
          </p:cNvPr>
          <p:cNvGrpSpPr/>
          <p:nvPr/>
        </p:nvGrpSpPr>
        <p:grpSpPr>
          <a:xfrm>
            <a:off x="5225626" y="1240002"/>
            <a:ext cx="4314692" cy="1534414"/>
            <a:chOff x="5187526" y="1214602"/>
            <a:chExt cx="4314692" cy="1534414"/>
          </a:xfrm>
        </p:grpSpPr>
        <p:pic>
          <p:nvPicPr>
            <p:cNvPr id="1079" name="図 1078" descr="屋内, ベッド, テーブル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0F063EC1-EAC7-04FF-2DA0-9C0CEAB6F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187526" y="1214602"/>
              <a:ext cx="4314692" cy="1534414"/>
            </a:xfrm>
            <a:prstGeom prst="rect">
              <a:avLst/>
            </a:prstGeom>
          </p:spPr>
        </p:pic>
        <p:sp>
          <p:nvSpPr>
            <p:cNvPr id="1086" name="正方形/長方形 1085">
              <a:extLst>
                <a:ext uri="{FF2B5EF4-FFF2-40B4-BE49-F238E27FC236}">
                  <a16:creationId xmlns:a16="http://schemas.microsoft.com/office/drawing/2014/main" id="{1137598B-0683-986F-1160-6DB8FE918455}"/>
                </a:ext>
              </a:extLst>
            </p:cNvPr>
            <p:cNvSpPr/>
            <p:nvPr/>
          </p:nvSpPr>
          <p:spPr>
            <a:xfrm>
              <a:off x="7329264" y="2608337"/>
              <a:ext cx="898291" cy="10772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ja-JP" alt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リビングと寝室間</a:t>
              </a:r>
            </a:p>
          </p:txBody>
        </p:sp>
      </p:grpSp>
      <p:grpSp>
        <p:nvGrpSpPr>
          <p:cNvPr id="133" name="グループ化 132">
            <a:extLst>
              <a:ext uri="{FF2B5EF4-FFF2-40B4-BE49-F238E27FC236}">
                <a16:creationId xmlns:a16="http://schemas.microsoft.com/office/drawing/2014/main" id="{7F3EC8FD-3CD5-BD96-E1D0-44A3F6E99C62}"/>
              </a:ext>
            </a:extLst>
          </p:cNvPr>
          <p:cNvGrpSpPr/>
          <p:nvPr/>
        </p:nvGrpSpPr>
        <p:grpSpPr>
          <a:xfrm>
            <a:off x="5428581" y="2871282"/>
            <a:ext cx="3737390" cy="1576175"/>
            <a:chOff x="5428581" y="2833574"/>
            <a:chExt cx="3737390" cy="1576175"/>
          </a:xfrm>
        </p:grpSpPr>
        <p:grpSp>
          <p:nvGrpSpPr>
            <p:cNvPr id="131" name="グループ化 130">
              <a:extLst>
                <a:ext uri="{FF2B5EF4-FFF2-40B4-BE49-F238E27FC236}">
                  <a16:creationId xmlns:a16="http://schemas.microsoft.com/office/drawing/2014/main" id="{CA203F91-0397-212C-AEAC-85A20DDB9710}"/>
                </a:ext>
              </a:extLst>
            </p:cNvPr>
            <p:cNvGrpSpPr/>
            <p:nvPr/>
          </p:nvGrpSpPr>
          <p:grpSpPr>
            <a:xfrm>
              <a:off x="5428581" y="2833574"/>
              <a:ext cx="3737390" cy="1436767"/>
              <a:chOff x="5494568" y="2833574"/>
              <a:chExt cx="3737390" cy="1436767"/>
            </a:xfrm>
          </p:grpSpPr>
          <p:pic>
            <p:nvPicPr>
              <p:cNvPr id="1070" name="図 1069" descr="棚に陳列されている&#10;&#10;自動的に生成された説明">
                <a:extLst>
                  <a:ext uri="{FF2B5EF4-FFF2-40B4-BE49-F238E27FC236}">
                    <a16:creationId xmlns:a16="http://schemas.microsoft.com/office/drawing/2014/main" id="{CFB9C0F1-C025-1476-809C-995291A002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94568" y="2833574"/>
                <a:ext cx="1805602" cy="1425298"/>
              </a:xfrm>
              <a:prstGeom prst="rect">
                <a:avLst/>
              </a:prstGeom>
            </p:spPr>
          </p:pic>
          <p:pic>
            <p:nvPicPr>
              <p:cNvPr id="1083" name="図 1082" descr="屋内, 部屋, 暮らし, テーブル が含まれている画像&#10;&#10;自動的に生成された説明">
                <a:extLst>
                  <a:ext uri="{FF2B5EF4-FFF2-40B4-BE49-F238E27FC236}">
                    <a16:creationId xmlns:a16="http://schemas.microsoft.com/office/drawing/2014/main" id="{2C677079-9A81-F60B-6F99-3A9CA16053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408425" y="2835450"/>
                <a:ext cx="1823533" cy="1434891"/>
              </a:xfrm>
              <a:prstGeom prst="rect">
                <a:avLst/>
              </a:prstGeom>
            </p:spPr>
          </p:pic>
        </p:grpSp>
        <p:sp>
          <p:nvSpPr>
            <p:cNvPr id="129" name="正方形/長方形 128">
              <a:extLst>
                <a:ext uri="{FF2B5EF4-FFF2-40B4-BE49-F238E27FC236}">
                  <a16:creationId xmlns:a16="http://schemas.microsoft.com/office/drawing/2014/main" id="{544A0EC4-7F32-FA8E-5866-19F4FBC3E4CE}"/>
                </a:ext>
              </a:extLst>
            </p:cNvPr>
            <p:cNvSpPr/>
            <p:nvPr/>
          </p:nvSpPr>
          <p:spPr>
            <a:xfrm>
              <a:off x="7731058" y="4194305"/>
              <a:ext cx="1422107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/>
              <a:r>
                <a:rPr lang="ja-JP" alt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音漏れがしやすい</a:t>
              </a:r>
              <a:endParaRPr lang="en-US" altLang="ja-JP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r"/>
              <a:r>
                <a:rPr lang="ja-JP" alt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ゲーミングルーム</a:t>
              </a:r>
            </a:p>
          </p:txBody>
        </p:sp>
        <p:sp>
          <p:nvSpPr>
            <p:cNvPr id="130" name="正方形/長方形 129">
              <a:extLst>
                <a:ext uri="{FF2B5EF4-FFF2-40B4-BE49-F238E27FC236}">
                  <a16:creationId xmlns:a16="http://schemas.microsoft.com/office/drawing/2014/main" id="{ABD60EE2-9BBA-E855-2BA2-6B5445ED18AD}"/>
                </a:ext>
              </a:extLst>
            </p:cNvPr>
            <p:cNvSpPr/>
            <p:nvPr/>
          </p:nvSpPr>
          <p:spPr>
            <a:xfrm>
              <a:off x="5451982" y="4184878"/>
              <a:ext cx="863978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ja-JP" alt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読書に集中したい</a:t>
              </a:r>
              <a:endParaRPr lang="en-US" altLang="ja-JP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r>
                <a:rPr lang="ja-JP" alt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趣味の部屋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8546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40151c3-cbc2-4a6a-b8f5-c7245eb9de5d">
      <Terms xmlns="http://schemas.microsoft.com/office/infopath/2007/PartnerControls"/>
    </lcf76f155ced4ddcb4097134ff3c332f>
    <TaxCatchAll xmlns="507e9f54-a93f-44b1-beb0-821c61aa5389" xsi:nil="true"/>
    <_x65e5__x6642_ xmlns="740151c3-cbc2-4a6a-b8f5-c7245eb9de5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BCD2FBCBC1B24A4CAC0BE4C74FFF1029" ma:contentTypeVersion="16" ma:contentTypeDescription="新しいドキュメントを作成します。" ma:contentTypeScope="" ma:versionID="73c1e65b81a48e881bdcd06db9822b83">
  <xsd:schema xmlns:xsd="http://www.w3.org/2001/XMLSchema" xmlns:xs="http://www.w3.org/2001/XMLSchema" xmlns:p="http://schemas.microsoft.com/office/2006/metadata/properties" xmlns:ns2="740151c3-cbc2-4a6a-b8f5-c7245eb9de5d" xmlns:ns3="507e9f54-a93f-44b1-beb0-821c61aa5389" targetNamespace="http://schemas.microsoft.com/office/2006/metadata/properties" ma:root="true" ma:fieldsID="7f4393d84250bbe7dde5d2de277096b2" ns2:_="" ns3:_="">
    <xsd:import namespace="740151c3-cbc2-4a6a-b8f5-c7245eb9de5d"/>
    <xsd:import namespace="507e9f54-a93f-44b1-beb0-821c61aa53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_x65e5__x6642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0151c3-cbc2-4a6a-b8f5-c7245eb9de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12a35578-c673-4478-9490-9f1749c7fc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x65e5__x6642_" ma:index="23" nillable="true" ma:displayName="日時" ma:format="DateTime" ma:internalName="_x65e5__x6642_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7e9f54-a93f-44b1-beb0-821c61aa5389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6c8386e6-daa3-4034-a660-d86354e323c6}" ma:internalName="TaxCatchAll" ma:showField="CatchAllData" ma:web="507e9f54-a93f-44b1-beb0-821c61aa53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F3DDA0-3390-4FC0-9329-7488B0D6CE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56EE0A-78CC-4C97-B521-BDBDECEA29C5}">
  <ds:schemaRefs>
    <ds:schemaRef ds:uri="http://purl.org/dc/terms/"/>
    <ds:schemaRef ds:uri="http://purl.org/dc/dcmitype/"/>
    <ds:schemaRef ds:uri="b924adf0-93c2-49e7-9b5f-c8fcec0ca137"/>
    <ds:schemaRef ds:uri="6731b079-9400-4c08-b635-ef2e73876ff9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48D8AA6-2046-4E15-A0BE-B661A9F33091}"/>
</file>

<file path=docProps/app.xml><?xml version="1.0" encoding="utf-8"?>
<Properties xmlns="http://schemas.openxmlformats.org/officeDocument/2006/extended-properties" xmlns:vt="http://schemas.openxmlformats.org/officeDocument/2006/docPropsVTypes">
  <TotalTime>9269</TotalTime>
  <Words>428</Words>
  <Application>Microsoft Office PowerPoint</Application>
  <PresentationFormat>A4 210 x 297 mm</PresentationFormat>
  <Paragraphs>59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ＭＳ Ｐゴシック</vt:lpstr>
      <vt:lpstr>ＭＳ Ｐゴシック 本文</vt:lpstr>
      <vt:lpstr>メイリオ</vt:lpstr>
      <vt:lpstr>Arial</vt:lpstr>
      <vt:lpstr>Calibri</vt:lpstr>
      <vt:lpstr>Office ​​テーマ</vt:lpstr>
      <vt:lpstr>簡易遮音ドア・気密ドア</vt:lpstr>
    </vt:vector>
  </TitlesOfParts>
  <Company>**********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**********</dc:creator>
  <cp:lastModifiedBy>沢野 有恒</cp:lastModifiedBy>
  <cp:revision>820</cp:revision>
  <cp:lastPrinted>2017-04-03T07:57:55Z</cp:lastPrinted>
  <dcterms:created xsi:type="dcterms:W3CDTF">2013-12-02T09:29:28Z</dcterms:created>
  <dcterms:modified xsi:type="dcterms:W3CDTF">2025-02-04T12:16:39Z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0x010100BCD2FBCBC1B24A4CAC0BE4C74FFF1029</vt:lpwstr>
  </property>
  <property fmtid="{D5CDD505-2E9C-101B-9397-08002B2CF9AE}" pid="3" name="NXPowerLiteLastOptimized">
    <vt:lpwstr>39018538</vt:lpwstr>
  </property>
  <property fmtid="{D5CDD505-2E9C-101B-9397-08002B2CF9AE}" pid="4" name="NXPowerLiteSettings">
    <vt:lpwstr>8700052003A000</vt:lpwstr>
  </property>
  <property fmtid="{D5CDD505-2E9C-101B-9397-08002B2CF9AE}" pid="5" name="NXPowerLiteVersion">
    <vt:lpwstr>D8.0.5</vt:lpwstr>
  </property>
</Properties>
</file>