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7"/>
  </p:notesMasterIdLst>
  <p:handoutMasterIdLst>
    <p:handoutMasterId r:id="rId8"/>
  </p:handoutMasterIdLst>
  <p:sldIdLst>
    <p:sldId id="346" r:id="rId2"/>
    <p:sldId id="351" r:id="rId3"/>
    <p:sldId id="348" r:id="rId4"/>
    <p:sldId id="350" r:id="rId5"/>
    <p:sldId id="352" r:id="rId6"/>
  </p:sldIdLst>
  <p:sldSz cx="9906000" cy="6858000" type="A4"/>
  <p:notesSz cx="7102475"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9E9B"/>
    <a:srgbClr val="829196"/>
    <a:srgbClr val="F7F7D6"/>
    <a:srgbClr val="ADB79C"/>
    <a:srgbClr val="C6D9F1"/>
    <a:srgbClr val="4D5256"/>
    <a:srgbClr val="005D97"/>
    <a:srgbClr val="9F712F"/>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1" autoAdjust="0"/>
    <p:restoredTop sz="86437" autoAdjust="0"/>
  </p:normalViewPr>
  <p:slideViewPr>
    <p:cSldViewPr snapToGrid="0">
      <p:cViewPr>
        <p:scale>
          <a:sx n="75" d="100"/>
          <a:sy n="75" d="100"/>
        </p:scale>
        <p:origin x="30" y="82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9" d="100"/>
          <a:sy n="59" d="100"/>
        </p:scale>
        <p:origin x="336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DE40F9F-E924-4A9E-B6F1-58C019784D3A}"/>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1CF2791-B1FA-4E67-BC51-2EF5ADADFA57}"/>
              </a:ext>
            </a:extLst>
          </p:cNvPr>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F0A278B3-020B-48F7-9499-B4C1AC6D8ABB}" type="datetimeFigureOut">
              <a:rPr kumimoji="1" lang="ja-JP" altLang="en-US" smtClean="0"/>
              <a:t>2025/2/3</a:t>
            </a:fld>
            <a:endParaRPr kumimoji="1" lang="ja-JP" altLang="en-US"/>
          </a:p>
        </p:txBody>
      </p:sp>
      <p:sp>
        <p:nvSpPr>
          <p:cNvPr id="4" name="フッター プレースホルダー 3">
            <a:extLst>
              <a:ext uri="{FF2B5EF4-FFF2-40B4-BE49-F238E27FC236}">
                <a16:creationId xmlns:a16="http://schemas.microsoft.com/office/drawing/2014/main" id="{644D5C14-D584-4AE7-9048-4CAB82630056}"/>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6FB7DCAB-1864-4E59-8566-5D03705C4509}"/>
              </a:ext>
            </a:extLst>
          </p:cNvPr>
          <p:cNvSpPr>
            <a:spLocks noGrp="1"/>
          </p:cNvSpPr>
          <p:nvPr>
            <p:ph type="sldNum" sz="quarter" idx="3"/>
          </p:nvPr>
        </p:nvSpPr>
        <p:spPr>
          <a:xfrm>
            <a:off x="4022725" y="9721850"/>
            <a:ext cx="3078163" cy="512763"/>
          </a:xfrm>
          <a:prstGeom prst="rect">
            <a:avLst/>
          </a:prstGeom>
        </p:spPr>
        <p:txBody>
          <a:bodyPr vert="horz" lIns="91440" tIns="45720" rIns="91440" bIns="45720" rtlCol="0" anchor="b"/>
          <a:lstStyle>
            <a:lvl1pPr algn="r">
              <a:defRPr sz="1200"/>
            </a:lvl1pPr>
          </a:lstStyle>
          <a:p>
            <a:fld id="{2B960BFC-D5D4-4B0C-B764-C387F8D3F380}" type="slidenum">
              <a:rPr kumimoji="1" lang="ja-JP" altLang="en-US" smtClean="0"/>
              <a:t>‹#›</a:t>
            </a:fld>
            <a:endParaRPr kumimoji="1" lang="ja-JP" altLang="en-US"/>
          </a:p>
        </p:txBody>
      </p:sp>
    </p:spTree>
    <p:extLst>
      <p:ext uri="{BB962C8B-B14F-4D97-AF65-F5344CB8AC3E}">
        <p14:creationId xmlns:p14="http://schemas.microsoft.com/office/powerpoint/2010/main" val="2965944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032" cy="511407"/>
          </a:xfrm>
          <a:prstGeom prst="rect">
            <a:avLst/>
          </a:prstGeom>
        </p:spPr>
        <p:txBody>
          <a:bodyPr vert="horz" lIns="93532" tIns="46765" rIns="93532" bIns="46765"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4023813" y="0"/>
            <a:ext cx="3077031" cy="511407"/>
          </a:xfrm>
          <a:prstGeom prst="rect">
            <a:avLst/>
          </a:prstGeom>
        </p:spPr>
        <p:txBody>
          <a:bodyPr vert="horz" lIns="93532" tIns="46765" rIns="93532" bIns="46765" rtlCol="0"/>
          <a:lstStyle>
            <a:lvl1pPr algn="r">
              <a:defRPr sz="1200"/>
            </a:lvl1pPr>
          </a:lstStyle>
          <a:p>
            <a:fld id="{27B27389-7FB4-4D24-A184-A1DEC97939F9}" type="datetimeFigureOut">
              <a:rPr kumimoji="1" lang="ja-JP" altLang="en-US" smtClean="0"/>
              <a:pPr/>
              <a:t>2025/2/3</a:t>
            </a:fld>
            <a:endParaRPr kumimoji="1" lang="ja-JP" altLang="en-US" dirty="0"/>
          </a:p>
        </p:txBody>
      </p:sp>
      <p:sp>
        <p:nvSpPr>
          <p:cNvPr id="4" name="スライド イメージ プレースホルダー 3"/>
          <p:cNvSpPr>
            <a:spLocks noGrp="1" noRot="1" noChangeAspect="1"/>
          </p:cNvSpPr>
          <p:nvPr>
            <p:ph type="sldImg" idx="2"/>
          </p:nvPr>
        </p:nvSpPr>
        <p:spPr>
          <a:xfrm>
            <a:off x="779463" y="766763"/>
            <a:ext cx="5543550" cy="3838575"/>
          </a:xfrm>
          <a:prstGeom prst="rect">
            <a:avLst/>
          </a:prstGeom>
          <a:noFill/>
          <a:ln w="12700">
            <a:solidFill>
              <a:prstClr val="black"/>
            </a:solidFill>
          </a:ln>
        </p:spPr>
        <p:txBody>
          <a:bodyPr vert="horz" lIns="93532" tIns="46765" rIns="93532" bIns="46765" rtlCol="0" anchor="ctr"/>
          <a:lstStyle/>
          <a:p>
            <a:endParaRPr lang="ja-JP" altLang="en-US" dirty="0"/>
          </a:p>
        </p:txBody>
      </p:sp>
      <p:sp>
        <p:nvSpPr>
          <p:cNvPr id="5" name="ノート プレースホルダー 4"/>
          <p:cNvSpPr>
            <a:spLocks noGrp="1"/>
          </p:cNvSpPr>
          <p:nvPr>
            <p:ph type="body" sz="quarter" idx="3"/>
          </p:nvPr>
        </p:nvSpPr>
        <p:spPr>
          <a:xfrm>
            <a:off x="710086" y="4861604"/>
            <a:ext cx="5682306" cy="4605900"/>
          </a:xfrm>
          <a:prstGeom prst="rect">
            <a:avLst/>
          </a:prstGeom>
        </p:spPr>
        <p:txBody>
          <a:bodyPr vert="horz" lIns="93532" tIns="46765" rIns="93532" bIns="4676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588"/>
            <a:ext cx="3077032" cy="511407"/>
          </a:xfrm>
          <a:prstGeom prst="rect">
            <a:avLst/>
          </a:prstGeom>
        </p:spPr>
        <p:txBody>
          <a:bodyPr vert="horz" lIns="93532" tIns="46765" rIns="93532" bIns="46765"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4023813" y="9721588"/>
            <a:ext cx="3077031" cy="511407"/>
          </a:xfrm>
          <a:prstGeom prst="rect">
            <a:avLst/>
          </a:prstGeom>
        </p:spPr>
        <p:txBody>
          <a:bodyPr vert="horz" lIns="93532" tIns="46765" rIns="93532" bIns="46765" rtlCol="0" anchor="b"/>
          <a:lstStyle>
            <a:lvl1pPr algn="r">
              <a:defRPr sz="1200"/>
            </a:lvl1pPr>
          </a:lstStyle>
          <a:p>
            <a:fld id="{8BAA5A6C-4AFD-477D-A80D-F15847A84ADC}" type="slidenum">
              <a:rPr kumimoji="1" lang="ja-JP" altLang="en-US" smtClean="0"/>
              <a:pPr/>
              <a:t>‹#›</a:t>
            </a:fld>
            <a:endParaRPr kumimoji="1" lang="ja-JP" altLang="en-US" dirty="0"/>
          </a:p>
        </p:txBody>
      </p:sp>
    </p:spTree>
    <p:extLst>
      <p:ext uri="{BB962C8B-B14F-4D97-AF65-F5344CB8AC3E}">
        <p14:creationId xmlns:p14="http://schemas.microsoft.com/office/powerpoint/2010/main" val="14381467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grpSp>
        <p:nvGrpSpPr>
          <p:cNvPr id="52" name="グループ化 51"/>
          <p:cNvGrpSpPr/>
          <p:nvPr userDrawn="1"/>
        </p:nvGrpSpPr>
        <p:grpSpPr>
          <a:xfrm>
            <a:off x="144000" y="26608"/>
            <a:ext cx="9619200" cy="594000"/>
            <a:chOff x="135204" y="12700"/>
            <a:chExt cx="9619200" cy="600075"/>
          </a:xfrm>
        </p:grpSpPr>
        <p:sp>
          <p:nvSpPr>
            <p:cNvPr id="54"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573257" y="346075"/>
              <a:ext cx="8178984"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 name="Rectangle 9">
            <a:extLst>
              <a:ext uri="{FF2B5EF4-FFF2-40B4-BE49-F238E27FC236}">
                <a16:creationId xmlns:a16="http://schemas.microsoft.com/office/drawing/2014/main" id="{BED0C483-A41A-AE21-D81B-F08E4B15EC3A}"/>
              </a:ext>
            </a:extLst>
          </p:cNvPr>
          <p:cNvSpPr txBox="1">
            <a:spLocks noChangeArrowheads="1"/>
          </p:cNvSpPr>
          <p:nvPr userDrawn="1"/>
        </p:nvSpPr>
        <p:spPr bwMode="auto">
          <a:xfrm>
            <a:off x="51160" y="6708015"/>
            <a:ext cx="1307663" cy="2000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solidFill>
                  <a:srgbClr val="000000"/>
                </a:solidFill>
                <a:latin typeface="ＭＳ Ｐゴシック" panose="020B0600070205080204" pitchFamily="50" charset="-128"/>
                <a:ea typeface="ＭＳ Ｐゴシック" panose="020B0600070205080204" pitchFamily="50" charset="-128"/>
              </a:rPr>
              <a:t>2501</a:t>
            </a: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sp>
        <p:nvSpPr>
          <p:cNvPr id="6" name="タイトル 10">
            <a:extLst>
              <a:ext uri="{FF2B5EF4-FFF2-40B4-BE49-F238E27FC236}">
                <a16:creationId xmlns:a16="http://schemas.microsoft.com/office/drawing/2014/main" id="{3B515A1A-A095-88D6-0137-5A48C77C8D66}"/>
              </a:ext>
            </a:extLst>
          </p:cNvPr>
          <p:cNvSpPr>
            <a:spLocks noGrp="1"/>
          </p:cNvSpPr>
          <p:nvPr>
            <p:ph type="title"/>
          </p:nvPr>
        </p:nvSpPr>
        <p:spPr>
          <a:xfrm>
            <a:off x="1628287" y="21895"/>
            <a:ext cx="6756684" cy="330000"/>
          </a:xfrm>
          <a:prstGeom prst="rect">
            <a:avLst/>
          </a:prstGeom>
        </p:spPr>
        <p:txBody>
          <a:bodyPr wrap="none" anchor="ctr" anchorCtr="0"/>
          <a:lstStyle>
            <a:lvl1pPr>
              <a:defRPr sz="1200" b="1">
                <a:solidFill>
                  <a:schemeClr val="bg1"/>
                </a:solidFill>
              </a:defRPr>
            </a:lvl1pPr>
          </a:lstStyle>
          <a:p>
            <a:r>
              <a:rPr kumimoji="1" lang="ja-JP" altLang="en-US" dirty="0"/>
              <a:t>マスター タイトルの書式設定</a:t>
            </a:r>
          </a:p>
        </p:txBody>
      </p:sp>
      <p:sp>
        <p:nvSpPr>
          <p:cNvPr id="5" name="Text Box 3">
            <a:extLst>
              <a:ext uri="{FF2B5EF4-FFF2-40B4-BE49-F238E27FC236}">
                <a16:creationId xmlns:a16="http://schemas.microsoft.com/office/drawing/2014/main" id="{0627ADCD-A3AB-1A2D-8D40-57F388FC8B8A}"/>
              </a:ext>
            </a:extLst>
          </p:cNvPr>
          <p:cNvSpPr txBox="1">
            <a:spLocks noChangeArrowheads="1"/>
          </p:cNvSpPr>
          <p:nvPr userDrawn="1"/>
        </p:nvSpPr>
        <p:spPr bwMode="auto">
          <a:xfrm>
            <a:off x="406818" y="6735189"/>
            <a:ext cx="3323026"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ja-JP" altLang="en-US" sz="700" dirty="0"/>
              <a:t>印刷物と実物では色柄が異なりますので、現物の商品サンプルなどでお確かめください。</a:t>
            </a:r>
          </a:p>
        </p:txBody>
      </p:sp>
      <p:pic>
        <p:nvPicPr>
          <p:cNvPr id="3" name="図 2">
            <a:extLst>
              <a:ext uri="{FF2B5EF4-FFF2-40B4-BE49-F238E27FC236}">
                <a16:creationId xmlns:a16="http://schemas.microsoft.com/office/drawing/2014/main" id="{45F1BB4A-16AE-BA2B-1D66-6E49D7BB8A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3421"/>
          <a:stretch/>
        </p:blipFill>
        <p:spPr bwMode="auto">
          <a:xfrm>
            <a:off x="341883" y="233723"/>
            <a:ext cx="1085791" cy="1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9859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基本帯">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D02109-A060-15B6-FA5A-AA6B1F5A99F3}"/>
              </a:ext>
            </a:extLst>
          </p:cNvPr>
          <p:cNvGrpSpPr/>
          <p:nvPr userDrawn="1"/>
        </p:nvGrpSpPr>
        <p:grpSpPr>
          <a:xfrm>
            <a:off x="-3" y="0"/>
            <a:ext cx="9906003" cy="619201"/>
            <a:chOff x="-3" y="0"/>
            <a:chExt cx="9906003" cy="619201"/>
          </a:xfrm>
        </p:grpSpPr>
        <p:sp>
          <p:nvSpPr>
            <p:cNvPr id="3" name="正方形/長方形 2">
              <a:extLst>
                <a:ext uri="{FF2B5EF4-FFF2-40B4-BE49-F238E27FC236}">
                  <a16:creationId xmlns:a16="http://schemas.microsoft.com/office/drawing/2014/main" id="{01ED4E12-2A71-6D29-630A-4A281AD66C64}"/>
                </a:ext>
              </a:extLst>
            </p:cNvPr>
            <p:cNvSpPr/>
            <p:nvPr userDrawn="1"/>
          </p:nvSpPr>
          <p:spPr>
            <a:xfrm>
              <a:off x="0" y="0"/>
              <a:ext cx="9906000" cy="6192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4" name="正方形/長方形 3">
              <a:extLst>
                <a:ext uri="{FF2B5EF4-FFF2-40B4-BE49-F238E27FC236}">
                  <a16:creationId xmlns:a16="http://schemas.microsoft.com/office/drawing/2014/main" id="{C6D9A417-6925-2A45-49CB-CC3FEA285941}"/>
                </a:ext>
              </a:extLst>
            </p:cNvPr>
            <p:cNvSpPr/>
            <p:nvPr userDrawn="1"/>
          </p:nvSpPr>
          <p:spPr>
            <a:xfrm>
              <a:off x="-3" y="1"/>
              <a:ext cx="1156345" cy="6192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5" name="テキスト ボックス 4">
              <a:extLst>
                <a:ext uri="{FF2B5EF4-FFF2-40B4-BE49-F238E27FC236}">
                  <a16:creationId xmlns:a16="http://schemas.microsoft.com/office/drawing/2014/main" id="{B551F4F2-C9FC-AE1C-7774-93F10E889752}"/>
                </a:ext>
              </a:extLst>
            </p:cNvPr>
            <p:cNvSpPr txBox="1"/>
            <p:nvPr userDrawn="1"/>
          </p:nvSpPr>
          <p:spPr>
            <a:xfrm>
              <a:off x="248889" y="92955"/>
              <a:ext cx="651139" cy="185435"/>
            </a:xfrm>
            <a:prstGeom prst="rect">
              <a:avLst/>
            </a:prstGeom>
            <a:noFill/>
          </p:spPr>
          <p:txBody>
            <a:bodyPr wrap="none" rtlCol="0">
              <a:spAutoFit/>
            </a:bodyPr>
            <a:lstStyle/>
            <a:p>
              <a:pPr algn="ctr"/>
              <a:r>
                <a:rPr kumimoji="1" lang="en-US" altLang="ja-JP"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rPr>
                <a:t>COORDINATE</a:t>
              </a:r>
              <a:endParaRPr kumimoji="1" lang="ja-JP" altLang="en-US"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endParaRPr>
            </a:p>
          </p:txBody>
        </p:sp>
        <p:pic>
          <p:nvPicPr>
            <p:cNvPr id="6" name="図 5" descr="テキスト, ロゴ&#10;&#10;自動的に生成された説明">
              <a:extLst>
                <a:ext uri="{FF2B5EF4-FFF2-40B4-BE49-F238E27FC236}">
                  <a16:creationId xmlns:a16="http://schemas.microsoft.com/office/drawing/2014/main" id="{1D2C0995-9BAD-7C36-9A59-7D157E4091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8264" y="190999"/>
              <a:ext cx="977125" cy="379398"/>
            </a:xfrm>
            <a:prstGeom prst="rect">
              <a:avLst/>
            </a:prstGeom>
          </p:spPr>
        </p:pic>
        <p:cxnSp>
          <p:nvCxnSpPr>
            <p:cNvPr id="7" name="直線コネクタ 6">
              <a:extLst>
                <a:ext uri="{FF2B5EF4-FFF2-40B4-BE49-F238E27FC236}">
                  <a16:creationId xmlns:a16="http://schemas.microsoft.com/office/drawing/2014/main" id="{4B71F84C-873B-F7A3-9BAA-7D7F4756C1E0}"/>
                </a:ext>
              </a:extLst>
            </p:cNvPr>
            <p:cNvCxnSpPr>
              <a:cxnSpLocks/>
            </p:cNvCxnSpPr>
            <p:nvPr userDrawn="1"/>
          </p:nvCxnSpPr>
          <p:spPr>
            <a:xfrm>
              <a:off x="237199"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A268CCB-9B36-84A8-012C-68CBE3EDB64C}"/>
                </a:ext>
              </a:extLst>
            </p:cNvPr>
            <p:cNvCxnSpPr>
              <a:cxnSpLocks/>
            </p:cNvCxnSpPr>
            <p:nvPr userDrawn="1"/>
          </p:nvCxnSpPr>
          <p:spPr>
            <a:xfrm>
              <a:off x="902578"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タイトル 10">
            <a:extLst>
              <a:ext uri="{FF2B5EF4-FFF2-40B4-BE49-F238E27FC236}">
                <a16:creationId xmlns:a16="http://schemas.microsoft.com/office/drawing/2014/main" id="{32B66E9C-1149-1B21-1E13-E5807EF5D6F4}"/>
              </a:ext>
            </a:extLst>
          </p:cNvPr>
          <p:cNvSpPr>
            <a:spLocks noGrp="1"/>
          </p:cNvSpPr>
          <p:nvPr>
            <p:ph type="title"/>
          </p:nvPr>
        </p:nvSpPr>
        <p:spPr>
          <a:xfrm>
            <a:off x="1393541" y="154994"/>
            <a:ext cx="6756684" cy="302785"/>
          </a:xfrm>
          <a:prstGeom prst="rect">
            <a:avLst/>
          </a:prstGeom>
        </p:spPr>
        <p:txBody>
          <a:bodyPr wrap="none" anchor="ctr" anchorCtr="0"/>
          <a:lstStyle>
            <a:lvl1pPr>
              <a:defRPr sz="1200" b="1"/>
            </a:lvl1pPr>
          </a:lstStyle>
          <a:p>
            <a:r>
              <a:rPr kumimoji="1" lang="ja-JP" altLang="en-US" dirty="0"/>
              <a:t>マスター タイトルの書式設定</a:t>
            </a:r>
          </a:p>
        </p:txBody>
      </p:sp>
      <p:sp>
        <p:nvSpPr>
          <p:cNvPr id="17" name="テキスト プレースホルダー 16">
            <a:extLst>
              <a:ext uri="{FF2B5EF4-FFF2-40B4-BE49-F238E27FC236}">
                <a16:creationId xmlns:a16="http://schemas.microsoft.com/office/drawing/2014/main" id="{576C3D42-EA1D-3C21-6DB1-5D6A04425F06}"/>
              </a:ext>
            </a:extLst>
          </p:cNvPr>
          <p:cNvSpPr>
            <a:spLocks noGrp="1"/>
          </p:cNvSpPr>
          <p:nvPr>
            <p:ph type="body" sz="quarter" idx="10"/>
          </p:nvPr>
        </p:nvSpPr>
        <p:spPr>
          <a:xfrm>
            <a:off x="8226425" y="240797"/>
            <a:ext cx="1541463" cy="216982"/>
          </a:xfrm>
          <a:prstGeom prst="rect">
            <a:avLst/>
          </a:prstGeom>
        </p:spPr>
        <p:txBody>
          <a:bodyPr wrap="square" lIns="0" rIns="0" anchor="ctr" anchorCtr="0">
            <a:spAutoFit/>
          </a:bodyPr>
          <a:lstStyle>
            <a:lvl1pPr marL="0" indent="0" algn="r">
              <a:buNone/>
              <a:defRPr sz="900"/>
            </a:lvl1pPr>
            <a:lvl2pPr algn="r">
              <a:defRPr sz="900"/>
            </a:lvl2pPr>
            <a:lvl3pPr algn="r">
              <a:defRPr sz="900"/>
            </a:lvl3pPr>
            <a:lvl4pPr algn="r">
              <a:defRPr sz="900"/>
            </a:lvl4pPr>
            <a:lvl5pPr algn="r">
              <a:defRPr sz="900"/>
            </a:lvl5pPr>
          </a:lstStyle>
          <a:p>
            <a:pPr lvl="0"/>
            <a:endParaRPr kumimoji="1" lang="ja-JP" altLang="en-US" dirty="0"/>
          </a:p>
        </p:txBody>
      </p:sp>
      <p:sp>
        <p:nvSpPr>
          <p:cNvPr id="18" name="Credit">
            <a:extLst>
              <a:ext uri="{FF2B5EF4-FFF2-40B4-BE49-F238E27FC236}">
                <a16:creationId xmlns:a16="http://schemas.microsoft.com/office/drawing/2014/main" id="{F76AAC50-7A5F-27DB-AA37-108D3D09708A}"/>
              </a:ext>
            </a:extLst>
          </p:cNvPr>
          <p:cNvSpPr txBox="1">
            <a:spLocks/>
          </p:cNvSpPr>
          <p:nvPr userDrawn="1"/>
        </p:nvSpPr>
        <p:spPr bwMode="gray">
          <a:xfrm>
            <a:off x="8730482" y="88573"/>
            <a:ext cx="1035818" cy="1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868" rIns="0" bIns="36868"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ja-JP" sz="544" b="0" baseline="0" dirty="0">
                <a:solidFill>
                  <a:srgbClr val="504642"/>
                </a:solidFill>
                <a:latin typeface="+mn-lt"/>
                <a:ea typeface="+mn-ea"/>
              </a:rPr>
              <a:t>© Panasonic  Corporation 2023</a:t>
            </a:r>
          </a:p>
        </p:txBody>
      </p:sp>
    </p:spTree>
    <p:extLst>
      <p:ext uri="{BB962C8B-B14F-4D97-AF65-F5344CB8AC3E}">
        <p14:creationId xmlns:p14="http://schemas.microsoft.com/office/powerpoint/2010/main" val="175246470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85705"/>
      </p:ext>
    </p:extLst>
  </p:cSld>
  <p:clrMap bg1="lt1" tx1="dk1" bg2="lt2" tx2="dk2" accent1="accent1" accent2="accent2" accent3="accent3" accent4="accent4" accent5="accent5" accent6="accent6" hlink="hlink" folHlink="folHlink"/>
  <p:sldLayoutIdLst>
    <p:sldLayoutId id="2147483656" r:id="rId1"/>
    <p:sldLayoutId id="2147483658"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7">
          <p15:clr>
            <a:srgbClr val="F26B43"/>
          </p15:clr>
        </p15:guide>
        <p15:guide id="2" orient="horz" pos="434">
          <p15:clr>
            <a:srgbClr val="F26B43"/>
          </p15:clr>
        </p15:guide>
        <p15:guide id="3" pos="3144">
          <p15:clr>
            <a:srgbClr val="F26B43"/>
          </p15:clr>
        </p15:guide>
        <p15:guide id="4" pos="2127">
          <p15:clr>
            <a:srgbClr val="F26B43"/>
          </p15:clr>
        </p15:guide>
        <p15:guide id="5" pos="2079">
          <p15:clr>
            <a:srgbClr val="F26B43"/>
          </p15:clr>
        </p15:guide>
        <p15:guide id="6" pos="1108">
          <p15:clr>
            <a:srgbClr val="F26B43"/>
          </p15:clr>
        </p15:guide>
        <p15:guide id="7" pos="1060">
          <p15:clr>
            <a:srgbClr val="F26B43"/>
          </p15:clr>
        </p15:guide>
        <p15:guide id="8" pos="90">
          <p15:clr>
            <a:srgbClr val="F26B43"/>
          </p15:clr>
        </p15:guide>
        <p15:guide id="9" orient="horz" pos="1658">
          <p15:clr>
            <a:srgbClr val="F26B43"/>
          </p15:clr>
        </p15:guide>
        <p15:guide id="10" orient="horz" pos="1704">
          <p15:clr>
            <a:srgbClr val="F26B43"/>
          </p15:clr>
        </p15:guide>
        <p15:guide id="11" orient="horz" pos="386">
          <p15:clr>
            <a:srgbClr val="F26B43"/>
          </p15:clr>
        </p15:guide>
        <p15:guide id="12" orient="horz" pos="2928">
          <p15:clr>
            <a:srgbClr val="F26B43"/>
          </p15:clr>
        </p15:guide>
        <p15:guide id="13" orient="horz" pos="2975">
          <p15:clr>
            <a:srgbClr val="F26B43"/>
          </p15:clr>
        </p15:guide>
        <p15:guide id="14" orient="horz" pos="4200">
          <p15:clr>
            <a:srgbClr val="F26B43"/>
          </p15:clr>
        </p15:guide>
        <p15:guide id="15" pos="4116">
          <p15:clr>
            <a:srgbClr val="F26B43"/>
          </p15:clr>
        </p15:guide>
        <p15:guide id="16" pos="4163">
          <p15:clr>
            <a:srgbClr val="F26B43"/>
          </p15:clr>
        </p15:guide>
        <p15:guide id="17" pos="5133">
          <p15:clr>
            <a:srgbClr val="F26B43"/>
          </p15:clr>
        </p15:guide>
        <p15:guide id="18" pos="5182">
          <p15:clr>
            <a:srgbClr val="F26B43"/>
          </p15:clr>
        </p15:guide>
        <p15:guide id="19" pos="6152">
          <p15:clr>
            <a:srgbClr val="F26B43"/>
          </p15:clr>
        </p15:guide>
        <p15:guide id="20" orient="horz" pos="424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emf"/><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2.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18" Type="http://schemas.openxmlformats.org/officeDocument/2006/relationships/image" Target="../media/image31.png"/><Relationship Id="rId26" Type="http://schemas.openxmlformats.org/officeDocument/2006/relationships/image" Target="../media/image39.jpg"/><Relationship Id="rId3" Type="http://schemas.openxmlformats.org/officeDocument/2006/relationships/image" Target="../media/image16.jpg"/><Relationship Id="rId21" Type="http://schemas.openxmlformats.org/officeDocument/2006/relationships/image" Target="../media/image34.jpg"/><Relationship Id="rId34" Type="http://schemas.openxmlformats.org/officeDocument/2006/relationships/image" Target="../media/image12.png"/><Relationship Id="rId7" Type="http://schemas.openxmlformats.org/officeDocument/2006/relationships/image" Target="../media/image20.jpg"/><Relationship Id="rId12" Type="http://schemas.openxmlformats.org/officeDocument/2006/relationships/image" Target="../media/image25.jpg"/><Relationship Id="rId17" Type="http://schemas.openxmlformats.org/officeDocument/2006/relationships/image" Target="../media/image30.jpg"/><Relationship Id="rId25" Type="http://schemas.openxmlformats.org/officeDocument/2006/relationships/image" Target="../media/image38.jpg"/><Relationship Id="rId33" Type="http://schemas.openxmlformats.org/officeDocument/2006/relationships/image" Target="../media/image5.png"/><Relationship Id="rId2" Type="http://schemas.openxmlformats.org/officeDocument/2006/relationships/image" Target="../media/image15.jpg"/><Relationship Id="rId16" Type="http://schemas.openxmlformats.org/officeDocument/2006/relationships/image" Target="../media/image29.jpg"/><Relationship Id="rId20" Type="http://schemas.openxmlformats.org/officeDocument/2006/relationships/image" Target="../media/image33.emf"/><Relationship Id="rId29"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19.jpg"/><Relationship Id="rId11" Type="http://schemas.openxmlformats.org/officeDocument/2006/relationships/image" Target="../media/image24.jpg"/><Relationship Id="rId24" Type="http://schemas.openxmlformats.org/officeDocument/2006/relationships/image" Target="../media/image37.jpg"/><Relationship Id="rId32" Type="http://schemas.openxmlformats.org/officeDocument/2006/relationships/image" Target="../media/image45.emf"/><Relationship Id="rId37" Type="http://schemas.openxmlformats.org/officeDocument/2006/relationships/image" Target="../media/image14.jpg"/><Relationship Id="rId5" Type="http://schemas.openxmlformats.org/officeDocument/2006/relationships/image" Target="../media/image18.jpg"/><Relationship Id="rId15" Type="http://schemas.openxmlformats.org/officeDocument/2006/relationships/image" Target="../media/image28.jpg"/><Relationship Id="rId23" Type="http://schemas.openxmlformats.org/officeDocument/2006/relationships/image" Target="../media/image36.jpg"/><Relationship Id="rId28" Type="http://schemas.openxmlformats.org/officeDocument/2006/relationships/image" Target="../media/image41.jpg"/><Relationship Id="rId36" Type="http://schemas.openxmlformats.org/officeDocument/2006/relationships/image" Target="../media/image13.jpg"/><Relationship Id="rId10" Type="http://schemas.openxmlformats.org/officeDocument/2006/relationships/image" Target="../media/image23.jpg"/><Relationship Id="rId19" Type="http://schemas.openxmlformats.org/officeDocument/2006/relationships/image" Target="../media/image32.jpg"/><Relationship Id="rId31" Type="http://schemas.openxmlformats.org/officeDocument/2006/relationships/image" Target="../media/image44.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 Id="rId22" Type="http://schemas.openxmlformats.org/officeDocument/2006/relationships/image" Target="../media/image35.jpg"/><Relationship Id="rId27" Type="http://schemas.openxmlformats.org/officeDocument/2006/relationships/image" Target="../media/image40.jpg"/><Relationship Id="rId30" Type="http://schemas.openxmlformats.org/officeDocument/2006/relationships/image" Target="../media/image43.jpg"/><Relationship Id="rId35" Type="http://schemas.openxmlformats.org/officeDocument/2006/relationships/image" Target="../media/image46.emf"/></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g"/><Relationship Id="rId18" Type="http://schemas.openxmlformats.org/officeDocument/2006/relationships/image" Target="../media/image62.jpeg"/><Relationship Id="rId3" Type="http://schemas.openxmlformats.org/officeDocument/2006/relationships/image" Target="../media/image48.jpeg"/><Relationship Id="rId21" Type="http://schemas.openxmlformats.org/officeDocument/2006/relationships/image" Target="../media/image65.jpg"/><Relationship Id="rId7" Type="http://schemas.openxmlformats.org/officeDocument/2006/relationships/image" Target="../media/image52.png"/><Relationship Id="rId12" Type="http://schemas.openxmlformats.org/officeDocument/2006/relationships/image" Target="../media/image57.jpg"/><Relationship Id="rId17" Type="http://schemas.openxmlformats.org/officeDocument/2006/relationships/image" Target="../media/image61.jpeg"/><Relationship Id="rId2" Type="http://schemas.openxmlformats.org/officeDocument/2006/relationships/image" Target="../media/image47.png"/><Relationship Id="rId16" Type="http://schemas.openxmlformats.org/officeDocument/2006/relationships/image" Target="../media/image5.png"/><Relationship Id="rId20"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jpeg"/><Relationship Id="rId24" Type="http://schemas.openxmlformats.org/officeDocument/2006/relationships/image" Target="../media/image12.png"/><Relationship Id="rId5" Type="http://schemas.openxmlformats.org/officeDocument/2006/relationships/image" Target="../media/image50.jpeg"/><Relationship Id="rId15" Type="http://schemas.openxmlformats.org/officeDocument/2006/relationships/image" Target="../media/image60.jpg"/><Relationship Id="rId23" Type="http://schemas.openxmlformats.org/officeDocument/2006/relationships/image" Target="../media/image67.jpg"/><Relationship Id="rId10" Type="http://schemas.openxmlformats.org/officeDocument/2006/relationships/image" Target="../media/image55.jpeg"/><Relationship Id="rId19" Type="http://schemas.openxmlformats.org/officeDocument/2006/relationships/image" Target="../media/image63.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g"/><Relationship Id="rId22" Type="http://schemas.openxmlformats.org/officeDocument/2006/relationships/image" Target="../media/image66.jpg"/></Relationships>
</file>

<file path=ppt/slides/_rels/slide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5.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image" Target="../media/image68.pn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emf"/><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7.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emf"/><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gif"/><Relationship Id="rId30" Type="http://schemas.openxmlformats.org/officeDocument/2006/relationships/image" Target="../media/image95.jpg"/></Relationships>
</file>

<file path=ppt/slides/_rels/slide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104.png"/><Relationship Id="rId3" Type="http://schemas.openxmlformats.org/officeDocument/2006/relationships/image" Target="../media/image99.jpeg"/><Relationship Id="rId21" Type="http://schemas.openxmlformats.org/officeDocument/2006/relationships/image" Target="../media/image88.png"/><Relationship Id="rId34" Type="http://schemas.openxmlformats.org/officeDocument/2006/relationships/image" Target="../media/image110.jp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0.png"/><Relationship Id="rId33" Type="http://schemas.openxmlformats.org/officeDocument/2006/relationships/image" Target="../media/image109.jpg"/><Relationship Id="rId2" Type="http://schemas.openxmlformats.org/officeDocument/2006/relationships/image" Target="../media/image98.jpeg"/><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107.emf"/><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78.png"/><Relationship Id="rId24" Type="http://schemas.openxmlformats.org/officeDocument/2006/relationships/image" Target="../media/image5.png"/><Relationship Id="rId32" Type="http://schemas.openxmlformats.org/officeDocument/2006/relationships/image" Target="../media/image108.jpg"/><Relationship Id="rId5" Type="http://schemas.openxmlformats.org/officeDocument/2006/relationships/image" Target="../media/image101.jpeg"/><Relationship Id="rId15" Type="http://schemas.openxmlformats.org/officeDocument/2006/relationships/image" Target="../media/image82.png"/><Relationship Id="rId23" Type="http://schemas.openxmlformats.org/officeDocument/2006/relationships/image" Target="../media/image103.jpeg"/><Relationship Id="rId28" Type="http://schemas.openxmlformats.org/officeDocument/2006/relationships/image" Target="../media/image106.emf"/><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7.png"/><Relationship Id="rId4" Type="http://schemas.openxmlformats.org/officeDocument/2006/relationships/image" Target="../media/image100.jpe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105.png"/><Relationship Id="rId30"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2632" r="37502" b="8368"/>
          <a:stretch/>
        </p:blipFill>
        <p:spPr>
          <a:xfrm>
            <a:off x="147101" y="683235"/>
            <a:ext cx="3900408" cy="3969098"/>
          </a:xfrm>
          <a:prstGeom prst="rect">
            <a:avLst/>
          </a:prstGeom>
        </p:spPr>
      </p:pic>
      <p:pic>
        <p:nvPicPr>
          <p:cNvPr id="3" name="図 2"/>
          <p:cNvPicPr>
            <a:picLocks noChangeAspect="1"/>
          </p:cNvPicPr>
          <p:nvPr/>
        </p:nvPicPr>
        <p:blipFill>
          <a:blip r:embed="rId3"/>
          <a:stretch>
            <a:fillRect/>
          </a:stretch>
        </p:blipFill>
        <p:spPr>
          <a:xfrm>
            <a:off x="4098944" y="683235"/>
            <a:ext cx="1890114" cy="3966224"/>
          </a:xfrm>
          <a:prstGeom prst="rect">
            <a:avLst/>
          </a:prstGeom>
        </p:spPr>
      </p:pic>
      <p:pic>
        <p:nvPicPr>
          <p:cNvPr id="209" name="図 2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97" y="924940"/>
            <a:ext cx="2783617" cy="357760"/>
          </a:xfrm>
          <a:prstGeom prst="rect">
            <a:avLst/>
          </a:prstGeom>
        </p:spPr>
      </p:pic>
      <p:grpSp>
        <p:nvGrpSpPr>
          <p:cNvPr id="13" name="グループ化 12">
            <a:extLst>
              <a:ext uri="{FF2B5EF4-FFF2-40B4-BE49-F238E27FC236}">
                <a16:creationId xmlns:a16="http://schemas.microsoft.com/office/drawing/2014/main" id="{4907A451-9ADC-7B67-9177-79CCCE2D82D3}"/>
              </a:ext>
            </a:extLst>
          </p:cNvPr>
          <p:cNvGrpSpPr/>
          <p:nvPr/>
        </p:nvGrpSpPr>
        <p:grpSpPr>
          <a:xfrm>
            <a:off x="147100" y="4722812"/>
            <a:ext cx="9660024" cy="1944000"/>
            <a:chOff x="147100" y="4722812"/>
            <a:chExt cx="9660024" cy="1944000"/>
          </a:xfrm>
        </p:grpSpPr>
        <p:sp>
          <p:nvSpPr>
            <p:cNvPr id="212" name="Rectangle 14"/>
            <p:cNvSpPr>
              <a:spLocks noChangeArrowheads="1"/>
            </p:cNvSpPr>
            <p:nvPr/>
          </p:nvSpPr>
          <p:spPr bwMode="auto">
            <a:xfrm>
              <a:off x="147100" y="4722812"/>
              <a:ext cx="9619200" cy="1944000"/>
            </a:xfrm>
            <a:prstGeom prst="rect">
              <a:avLst/>
            </a:prstGeom>
            <a:solidFill>
              <a:srgbClr val="CCCC00">
                <a:alpha val="16078"/>
              </a:srgbClr>
            </a:solidFill>
            <a:ln w="6350">
              <a:noFill/>
              <a:miter lim="800000"/>
              <a:headEnd/>
              <a:tailEnd/>
            </a:ln>
            <a:effectLst/>
          </p:spPr>
          <p:txBody>
            <a:bodyPr wrap="none" anchor="ctr"/>
            <a:lstStyle/>
            <a:p>
              <a:pPr algn="ctr"/>
              <a:endParaRPr lang="ja-JP" altLang="en-US" sz="1200" dirty="0">
                <a:solidFill>
                  <a:srgbClr val="009999"/>
                </a:solidFill>
                <a:latin typeface="+mn-ea"/>
              </a:endParaRPr>
            </a:p>
          </p:txBody>
        </p:sp>
        <p:sp>
          <p:nvSpPr>
            <p:cNvPr id="213" name="正方形/長方形 212"/>
            <p:cNvSpPr/>
            <p:nvPr/>
          </p:nvSpPr>
          <p:spPr>
            <a:xfrm>
              <a:off x="310284" y="4892959"/>
              <a:ext cx="2395374" cy="307777"/>
            </a:xfrm>
            <a:prstGeom prst="rect">
              <a:avLst/>
            </a:prstGeom>
          </p:spPr>
          <p:txBody>
            <a:bodyPr wrap="square" lIns="0" tIns="0" rIns="0" bIns="0">
              <a:spAutoFit/>
            </a:bodyPr>
            <a:lstStyle/>
            <a:p>
              <a:r>
                <a:rPr lang="ja-JP" altLang="en-US" sz="1000" b="1" dirty="0">
                  <a:latin typeface="+mn-ea"/>
                </a:rPr>
                <a:t>外や人とのつながりを感じる</a:t>
              </a:r>
            </a:p>
            <a:p>
              <a:r>
                <a:rPr lang="en-US" altLang="ja-JP" sz="1000" b="1" dirty="0">
                  <a:latin typeface="+mn-ea"/>
                </a:rPr>
                <a:t>『</a:t>
              </a:r>
              <a:r>
                <a:rPr lang="ja-JP" altLang="en-US" sz="1000" b="1" dirty="0">
                  <a:latin typeface="+mn-ea"/>
                </a:rPr>
                <a:t>居場所づくり</a:t>
              </a:r>
              <a:r>
                <a:rPr lang="en-US" altLang="ja-JP" sz="1000" b="1" dirty="0">
                  <a:latin typeface="+mn-ea"/>
                </a:rPr>
                <a:t>』</a:t>
              </a:r>
              <a:r>
                <a:rPr lang="ja-JP" altLang="en-US" sz="1000" b="1" dirty="0">
                  <a:latin typeface="+mn-ea"/>
                </a:rPr>
                <a:t>の工夫を</a:t>
              </a:r>
            </a:p>
          </p:txBody>
        </p:sp>
        <p:cxnSp>
          <p:nvCxnSpPr>
            <p:cNvPr id="215" name="直線コネクタ 214"/>
            <p:cNvCxnSpPr>
              <a:cxnSpLocks/>
            </p:cNvCxnSpPr>
            <p:nvPr/>
          </p:nvCxnSpPr>
          <p:spPr>
            <a:xfrm>
              <a:off x="275337" y="5213120"/>
              <a:ext cx="2230538"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6" name="正方形/長方形 215"/>
            <p:cNvSpPr/>
            <p:nvPr/>
          </p:nvSpPr>
          <p:spPr>
            <a:xfrm>
              <a:off x="310284" y="5334749"/>
              <a:ext cx="2195592" cy="369332"/>
            </a:xfrm>
            <a:prstGeom prst="rect">
              <a:avLst/>
            </a:prstGeom>
          </p:spPr>
          <p:txBody>
            <a:bodyPr wrap="square" lIns="0" tIns="0" rIns="0" bIns="0">
              <a:spAutoFit/>
            </a:bodyPr>
            <a:lstStyle/>
            <a:p>
              <a:r>
                <a:rPr lang="ja-JP" altLang="en-US" sz="800" dirty="0">
                  <a:latin typeface="+mn-ea"/>
                </a:rPr>
                <a:t>どこで過ごしたいかは、その日の気分次第。</a:t>
              </a:r>
            </a:p>
            <a:p>
              <a:r>
                <a:rPr lang="ja-JP" altLang="en-US" sz="800" dirty="0">
                  <a:latin typeface="+mn-ea"/>
                </a:rPr>
                <a:t>お互いの時間を大切にしながら、思い思いの場所でくつろげる家にしましょう。</a:t>
              </a:r>
            </a:p>
          </p:txBody>
        </p:sp>
        <p:pic>
          <p:nvPicPr>
            <p:cNvPr id="290" name="図 289"/>
            <p:cNvPicPr>
              <a:picLocks noChangeAspect="1"/>
            </p:cNvPicPr>
            <p:nvPr/>
          </p:nvPicPr>
          <p:blipFill rotWithShape="1">
            <a:blip r:embed="rId5"/>
            <a:srcRect t="11043" r="-316" b="35425"/>
            <a:stretch/>
          </p:blipFill>
          <p:spPr>
            <a:xfrm>
              <a:off x="274694" y="5774559"/>
              <a:ext cx="2230538" cy="791341"/>
            </a:xfrm>
            <a:prstGeom prst="rect">
              <a:avLst/>
            </a:prstGeom>
          </p:spPr>
        </p:pic>
        <p:sp>
          <p:nvSpPr>
            <p:cNvPr id="11" name="正方形/長方形 10">
              <a:extLst>
                <a:ext uri="{FF2B5EF4-FFF2-40B4-BE49-F238E27FC236}">
                  <a16:creationId xmlns:a16="http://schemas.microsoft.com/office/drawing/2014/main" id="{9F868510-1601-89E6-952C-31125A9CE98F}"/>
                </a:ext>
              </a:extLst>
            </p:cNvPr>
            <p:cNvSpPr/>
            <p:nvPr/>
          </p:nvSpPr>
          <p:spPr>
            <a:xfrm>
              <a:off x="2669702" y="4892959"/>
              <a:ext cx="2395374" cy="307777"/>
            </a:xfrm>
            <a:prstGeom prst="rect">
              <a:avLst/>
            </a:prstGeom>
          </p:spPr>
          <p:txBody>
            <a:bodyPr wrap="square" lIns="0" tIns="0" rIns="0" bIns="0">
              <a:spAutoFit/>
            </a:bodyPr>
            <a:lstStyle/>
            <a:p>
              <a:r>
                <a:rPr lang="ja-JP" altLang="en-US" sz="1000" b="1" dirty="0">
                  <a:latin typeface="+mn-ea"/>
                </a:rPr>
                <a:t>安心して快適に過ごすための</a:t>
              </a:r>
              <a:endParaRPr lang="en-US" altLang="ja-JP" sz="1000" b="1" dirty="0">
                <a:latin typeface="+mn-ea"/>
              </a:endParaRPr>
            </a:p>
            <a:p>
              <a:r>
                <a:rPr lang="en-US" altLang="ja-JP" sz="1000" b="1" dirty="0">
                  <a:latin typeface="+mn-ea"/>
                </a:rPr>
                <a:t>『</a:t>
              </a:r>
              <a:r>
                <a:rPr lang="ja-JP" altLang="en-US" sz="1000" b="1" dirty="0">
                  <a:latin typeface="+mn-ea"/>
                </a:rPr>
                <a:t>行動の自由と制限</a:t>
              </a:r>
              <a:r>
                <a:rPr lang="en-US" altLang="ja-JP" sz="1000" b="1" dirty="0">
                  <a:latin typeface="+mn-ea"/>
                </a:rPr>
                <a:t>』</a:t>
              </a:r>
              <a:r>
                <a:rPr lang="ja-JP" altLang="en-US" sz="1000" b="1" dirty="0">
                  <a:latin typeface="+mn-ea"/>
                </a:rPr>
                <a:t>の工夫を</a:t>
              </a:r>
              <a:endParaRPr lang="en-US" altLang="ja-JP" sz="1000" b="1" dirty="0">
                <a:latin typeface="+mn-ea"/>
              </a:endParaRPr>
            </a:p>
          </p:txBody>
        </p:sp>
        <p:cxnSp>
          <p:nvCxnSpPr>
            <p:cNvPr id="14" name="直線コネクタ 13">
              <a:extLst>
                <a:ext uri="{FF2B5EF4-FFF2-40B4-BE49-F238E27FC236}">
                  <a16:creationId xmlns:a16="http://schemas.microsoft.com/office/drawing/2014/main" id="{06EA4F5E-93E0-F928-0E39-884E3B5B0B16}"/>
                </a:ext>
              </a:extLst>
            </p:cNvPr>
            <p:cNvCxnSpPr>
              <a:cxnSpLocks/>
            </p:cNvCxnSpPr>
            <p:nvPr/>
          </p:nvCxnSpPr>
          <p:spPr>
            <a:xfrm>
              <a:off x="2634755" y="5213120"/>
              <a:ext cx="2230538"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DA4E798A-9F33-F03E-258E-9AB44C1C9CCD}"/>
                </a:ext>
              </a:extLst>
            </p:cNvPr>
            <p:cNvSpPr/>
            <p:nvPr/>
          </p:nvSpPr>
          <p:spPr>
            <a:xfrm>
              <a:off x="2669702" y="5334749"/>
              <a:ext cx="2195592" cy="369332"/>
            </a:xfrm>
            <a:prstGeom prst="rect">
              <a:avLst/>
            </a:prstGeom>
          </p:spPr>
          <p:txBody>
            <a:bodyPr wrap="square" lIns="0" tIns="0" rIns="0" bIns="0">
              <a:spAutoFit/>
            </a:bodyPr>
            <a:lstStyle/>
            <a:p>
              <a:r>
                <a:rPr lang="ja-JP" altLang="en-US" sz="800" dirty="0">
                  <a:latin typeface="+mn-ea"/>
                </a:rPr>
                <a:t>人といぬ・ねこが心地よく過ごすためには、</a:t>
              </a:r>
              <a:endParaRPr lang="en-US" altLang="ja-JP" sz="800" dirty="0">
                <a:latin typeface="+mn-ea"/>
              </a:endParaRPr>
            </a:p>
            <a:p>
              <a:r>
                <a:rPr lang="ja-JP" altLang="en-US" sz="800" dirty="0">
                  <a:latin typeface="+mn-ea"/>
                </a:rPr>
                <a:t>自由にしていい場所とそうでない場所を</a:t>
              </a:r>
              <a:endParaRPr lang="en-US" altLang="ja-JP" sz="800" dirty="0">
                <a:latin typeface="+mn-ea"/>
              </a:endParaRPr>
            </a:p>
            <a:p>
              <a:r>
                <a:rPr lang="ja-JP" altLang="en-US" sz="800" dirty="0">
                  <a:latin typeface="+mn-ea"/>
                </a:rPr>
                <a:t>わかりやすく示すことが大切です。</a:t>
              </a:r>
            </a:p>
          </p:txBody>
        </p:sp>
        <p:pic>
          <p:nvPicPr>
            <p:cNvPr id="16" name="図 15">
              <a:extLst>
                <a:ext uri="{FF2B5EF4-FFF2-40B4-BE49-F238E27FC236}">
                  <a16:creationId xmlns:a16="http://schemas.microsoft.com/office/drawing/2014/main" id="{BABC95DD-94C9-37F9-B0E0-A1890E717A52}"/>
                </a:ext>
              </a:extLst>
            </p:cNvPr>
            <p:cNvPicPr>
              <a:picLocks noChangeAspect="1"/>
            </p:cNvPicPr>
            <p:nvPr/>
          </p:nvPicPr>
          <p:blipFill rotWithShape="1">
            <a:blip r:embed="rId6"/>
            <a:srcRect l="171" t="11456" r="305" b="12223"/>
            <a:stretch/>
          </p:blipFill>
          <p:spPr>
            <a:xfrm>
              <a:off x="2634112" y="5774559"/>
              <a:ext cx="2230538" cy="791341"/>
            </a:xfrm>
            <a:prstGeom prst="rect">
              <a:avLst/>
            </a:prstGeom>
          </p:spPr>
        </p:pic>
        <p:sp>
          <p:nvSpPr>
            <p:cNvPr id="17" name="正方形/長方形 16">
              <a:extLst>
                <a:ext uri="{FF2B5EF4-FFF2-40B4-BE49-F238E27FC236}">
                  <a16:creationId xmlns:a16="http://schemas.microsoft.com/office/drawing/2014/main" id="{9C7B53A7-E4D4-6E9E-C94C-355E8AEEF370}"/>
                </a:ext>
              </a:extLst>
            </p:cNvPr>
            <p:cNvSpPr/>
            <p:nvPr/>
          </p:nvSpPr>
          <p:spPr>
            <a:xfrm>
              <a:off x="5066043" y="4892959"/>
              <a:ext cx="2395374" cy="307777"/>
            </a:xfrm>
            <a:prstGeom prst="rect">
              <a:avLst/>
            </a:prstGeom>
          </p:spPr>
          <p:txBody>
            <a:bodyPr wrap="square" lIns="0" tIns="0" rIns="0" bIns="0">
              <a:spAutoFit/>
            </a:bodyPr>
            <a:lstStyle/>
            <a:p>
              <a:r>
                <a:rPr lang="ja-JP" altLang="en-US" sz="1000" b="1" dirty="0">
                  <a:latin typeface="+mn-ea"/>
                </a:rPr>
                <a:t>お世話がもっと好きになる</a:t>
              </a:r>
            </a:p>
            <a:p>
              <a:r>
                <a:rPr lang="en-US" altLang="ja-JP" sz="1000" b="1" dirty="0">
                  <a:latin typeface="+mn-ea"/>
                </a:rPr>
                <a:t>『</a:t>
              </a:r>
              <a:r>
                <a:rPr lang="ja-JP" altLang="en-US" sz="1000" b="1" dirty="0">
                  <a:latin typeface="+mn-ea"/>
                </a:rPr>
                <a:t>ケアコーナーづくり</a:t>
              </a:r>
              <a:r>
                <a:rPr lang="en-US" altLang="ja-JP" sz="1000" b="1" dirty="0">
                  <a:latin typeface="+mn-ea"/>
                </a:rPr>
                <a:t>』</a:t>
              </a:r>
              <a:r>
                <a:rPr lang="ja-JP" altLang="en-US" sz="1000" b="1" dirty="0">
                  <a:latin typeface="+mn-ea"/>
                </a:rPr>
                <a:t>の工夫を</a:t>
              </a:r>
              <a:endParaRPr lang="en-US" altLang="ja-JP" sz="1000" b="1" dirty="0">
                <a:latin typeface="+mn-ea"/>
              </a:endParaRPr>
            </a:p>
          </p:txBody>
        </p:sp>
        <p:cxnSp>
          <p:nvCxnSpPr>
            <p:cNvPr id="18" name="直線コネクタ 17">
              <a:extLst>
                <a:ext uri="{FF2B5EF4-FFF2-40B4-BE49-F238E27FC236}">
                  <a16:creationId xmlns:a16="http://schemas.microsoft.com/office/drawing/2014/main" id="{E41D47C4-A98A-9392-88EE-0803CBAED0BC}"/>
                </a:ext>
              </a:extLst>
            </p:cNvPr>
            <p:cNvCxnSpPr>
              <a:cxnSpLocks/>
            </p:cNvCxnSpPr>
            <p:nvPr/>
          </p:nvCxnSpPr>
          <p:spPr>
            <a:xfrm>
              <a:off x="5031096" y="5213120"/>
              <a:ext cx="2230538"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35A93F62-EACF-9EDF-8324-AFDFE828595C}"/>
                </a:ext>
              </a:extLst>
            </p:cNvPr>
            <p:cNvSpPr/>
            <p:nvPr/>
          </p:nvSpPr>
          <p:spPr>
            <a:xfrm>
              <a:off x="5066043" y="5334749"/>
              <a:ext cx="2195592" cy="369332"/>
            </a:xfrm>
            <a:prstGeom prst="rect">
              <a:avLst/>
            </a:prstGeom>
          </p:spPr>
          <p:txBody>
            <a:bodyPr wrap="square" lIns="0" tIns="0" rIns="0" bIns="0">
              <a:spAutoFit/>
            </a:bodyPr>
            <a:lstStyle/>
            <a:p>
              <a:r>
                <a:rPr lang="ja-JP" altLang="en-US" sz="800" dirty="0">
                  <a:latin typeface="+mn-ea"/>
                </a:rPr>
                <a:t>毎日のお世話が好きになる空間を作って、</a:t>
              </a:r>
            </a:p>
            <a:p>
              <a:r>
                <a:rPr lang="ja-JP" altLang="en-US" sz="800" dirty="0">
                  <a:latin typeface="+mn-ea"/>
                </a:rPr>
                <a:t>いぬ・ねこと一緒に過ごす時間を楽しみましょう。</a:t>
              </a:r>
            </a:p>
            <a:p>
              <a:endParaRPr lang="en-US" altLang="ja-JP" sz="800" dirty="0">
                <a:latin typeface="+mn-ea"/>
              </a:endParaRPr>
            </a:p>
          </p:txBody>
        </p:sp>
        <p:pic>
          <p:nvPicPr>
            <p:cNvPr id="21" name="図 20">
              <a:extLst>
                <a:ext uri="{FF2B5EF4-FFF2-40B4-BE49-F238E27FC236}">
                  <a16:creationId xmlns:a16="http://schemas.microsoft.com/office/drawing/2014/main" id="{CC9E384A-B6E5-3A8D-DC16-5BCC9E9FB27E}"/>
                </a:ext>
              </a:extLst>
            </p:cNvPr>
            <p:cNvPicPr>
              <a:picLocks noChangeAspect="1"/>
            </p:cNvPicPr>
            <p:nvPr/>
          </p:nvPicPr>
          <p:blipFill rotWithShape="1">
            <a:blip r:embed="rId7"/>
            <a:srcRect t="59" b="59"/>
            <a:stretch/>
          </p:blipFill>
          <p:spPr>
            <a:xfrm>
              <a:off x="5030453" y="5774559"/>
              <a:ext cx="2230538" cy="791341"/>
            </a:xfrm>
            <a:prstGeom prst="rect">
              <a:avLst/>
            </a:prstGeom>
          </p:spPr>
        </p:pic>
        <p:sp>
          <p:nvSpPr>
            <p:cNvPr id="22" name="正方形/長方形 21">
              <a:extLst>
                <a:ext uri="{FF2B5EF4-FFF2-40B4-BE49-F238E27FC236}">
                  <a16:creationId xmlns:a16="http://schemas.microsoft.com/office/drawing/2014/main" id="{FC6657CA-9049-5116-9AD9-15EAB8F0B54E}"/>
                </a:ext>
              </a:extLst>
            </p:cNvPr>
            <p:cNvSpPr/>
            <p:nvPr/>
          </p:nvSpPr>
          <p:spPr>
            <a:xfrm>
              <a:off x="7411750" y="4892959"/>
              <a:ext cx="2395374" cy="307777"/>
            </a:xfrm>
            <a:prstGeom prst="rect">
              <a:avLst/>
            </a:prstGeom>
          </p:spPr>
          <p:txBody>
            <a:bodyPr wrap="square" lIns="0" tIns="0" rIns="0" bIns="0">
              <a:spAutoFit/>
            </a:bodyPr>
            <a:lstStyle/>
            <a:p>
              <a:r>
                <a:rPr lang="ja-JP" altLang="en-US" sz="1000" b="1" dirty="0">
                  <a:latin typeface="+mn-ea"/>
                </a:rPr>
                <a:t>ひっかき傷対策に</a:t>
              </a:r>
              <a:endParaRPr lang="en-US" altLang="ja-JP" sz="1000" b="1" dirty="0">
                <a:latin typeface="+mn-ea"/>
              </a:endParaRPr>
            </a:p>
            <a:p>
              <a:r>
                <a:rPr lang="ja-JP" altLang="en-US" sz="1000" b="1" dirty="0">
                  <a:latin typeface="+mn-ea"/>
                </a:rPr>
                <a:t>ベリティスシートの内装ドア</a:t>
              </a:r>
              <a:endParaRPr lang="en-US" altLang="ja-JP" sz="1000" b="1" dirty="0">
                <a:latin typeface="+mn-ea"/>
              </a:endParaRPr>
            </a:p>
          </p:txBody>
        </p:sp>
        <p:cxnSp>
          <p:nvCxnSpPr>
            <p:cNvPr id="23" name="直線コネクタ 22">
              <a:extLst>
                <a:ext uri="{FF2B5EF4-FFF2-40B4-BE49-F238E27FC236}">
                  <a16:creationId xmlns:a16="http://schemas.microsoft.com/office/drawing/2014/main" id="{1450448F-3E4F-EB9B-D077-8AD97C5C5DE5}"/>
                </a:ext>
              </a:extLst>
            </p:cNvPr>
            <p:cNvCxnSpPr>
              <a:cxnSpLocks/>
            </p:cNvCxnSpPr>
            <p:nvPr/>
          </p:nvCxnSpPr>
          <p:spPr>
            <a:xfrm>
              <a:off x="7376803" y="5213120"/>
              <a:ext cx="2230538"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8A230117-FCFE-B00B-E5E4-13219E1F2D95}"/>
                </a:ext>
              </a:extLst>
            </p:cNvPr>
            <p:cNvSpPr/>
            <p:nvPr/>
          </p:nvSpPr>
          <p:spPr>
            <a:xfrm>
              <a:off x="7411750" y="5334749"/>
              <a:ext cx="2195592" cy="369332"/>
            </a:xfrm>
            <a:prstGeom prst="rect">
              <a:avLst/>
            </a:prstGeom>
          </p:spPr>
          <p:txBody>
            <a:bodyPr wrap="square" lIns="0" tIns="0" rIns="0" bIns="0">
              <a:spAutoFit/>
            </a:bodyPr>
            <a:lstStyle/>
            <a:p>
              <a:r>
                <a:rPr lang="ja-JP" altLang="en-US" sz="800" dirty="0">
                  <a:latin typeface="+mn-ea"/>
                </a:rPr>
                <a:t>気になる「ひっかき傷」対策には、</a:t>
              </a:r>
              <a:endParaRPr lang="en-US" altLang="ja-JP" sz="800" dirty="0">
                <a:latin typeface="+mn-ea"/>
              </a:endParaRPr>
            </a:p>
            <a:p>
              <a:r>
                <a:rPr lang="ja-JP" altLang="en-US" sz="800" dirty="0">
                  <a:latin typeface="+mn-ea"/>
                </a:rPr>
                <a:t>いぬ・ねこの爪でも傷つきにくい</a:t>
              </a:r>
              <a:endParaRPr lang="en-US" altLang="ja-JP" sz="800" dirty="0">
                <a:latin typeface="+mn-ea"/>
              </a:endParaRPr>
            </a:p>
            <a:p>
              <a:r>
                <a:rPr lang="ja-JP" altLang="en-US" sz="800" dirty="0">
                  <a:latin typeface="+mn-ea"/>
                </a:rPr>
                <a:t>特殊シートの商品がおすすめです。</a:t>
              </a:r>
            </a:p>
          </p:txBody>
        </p:sp>
      </p:grpSp>
      <p:grpSp>
        <p:nvGrpSpPr>
          <p:cNvPr id="10" name="グループ化 9">
            <a:extLst>
              <a:ext uri="{FF2B5EF4-FFF2-40B4-BE49-F238E27FC236}">
                <a16:creationId xmlns:a16="http://schemas.microsoft.com/office/drawing/2014/main" id="{35A067D2-5BDA-C469-7B4C-E332D6A01A04}"/>
              </a:ext>
            </a:extLst>
          </p:cNvPr>
          <p:cNvGrpSpPr/>
          <p:nvPr/>
        </p:nvGrpSpPr>
        <p:grpSpPr>
          <a:xfrm>
            <a:off x="6120143" y="681076"/>
            <a:ext cx="3646157" cy="3966223"/>
            <a:chOff x="6120143" y="681076"/>
            <a:chExt cx="3646157" cy="3966223"/>
          </a:xfrm>
        </p:grpSpPr>
        <p:pic>
          <p:nvPicPr>
            <p:cNvPr id="26" name="図 25"/>
            <p:cNvPicPr>
              <a:picLocks noChangeAspect="1"/>
            </p:cNvPicPr>
            <p:nvPr/>
          </p:nvPicPr>
          <p:blipFill rotWithShape="1">
            <a:blip r:embed="rId8">
              <a:extLst>
                <a:ext uri="{28A0092B-C50C-407E-A947-70E740481C1C}">
                  <a14:useLocalDpi xmlns:a14="http://schemas.microsoft.com/office/drawing/2010/main" val="0"/>
                </a:ext>
              </a:extLst>
            </a:blip>
            <a:srcRect l="2243" t="26491" r="5857" b="33348"/>
            <a:stretch/>
          </p:blipFill>
          <p:spPr>
            <a:xfrm>
              <a:off x="8020557" y="3441760"/>
              <a:ext cx="1628267" cy="1066801"/>
            </a:xfrm>
            <a:prstGeom prst="rect">
              <a:avLst/>
            </a:prstGeom>
          </p:spPr>
        </p:pic>
        <p:pic>
          <p:nvPicPr>
            <p:cNvPr id="28" name="図 27"/>
            <p:cNvPicPr>
              <a:picLocks noChangeAspect="1"/>
            </p:cNvPicPr>
            <p:nvPr/>
          </p:nvPicPr>
          <p:blipFill rotWithShape="1">
            <a:blip r:embed="rId9">
              <a:extLst>
                <a:ext uri="{28A0092B-C50C-407E-A947-70E740481C1C}">
                  <a14:useLocalDpi xmlns:a14="http://schemas.microsoft.com/office/drawing/2010/main" val="0"/>
                </a:ext>
              </a:extLst>
            </a:blip>
            <a:srcRect t="14438" b="8257"/>
            <a:stretch/>
          </p:blipFill>
          <p:spPr>
            <a:xfrm>
              <a:off x="8033385" y="1081659"/>
              <a:ext cx="1634490" cy="1070991"/>
            </a:xfrm>
            <a:prstGeom prst="rect">
              <a:avLst/>
            </a:prstGeom>
          </p:spPr>
        </p:pic>
        <p:pic>
          <p:nvPicPr>
            <p:cNvPr id="29" name="図 28"/>
            <p:cNvPicPr>
              <a:picLocks noChangeAspect="1"/>
            </p:cNvPicPr>
            <p:nvPr/>
          </p:nvPicPr>
          <p:blipFill rotWithShape="1">
            <a:blip r:embed="rId10">
              <a:extLst>
                <a:ext uri="{28A0092B-C50C-407E-A947-70E740481C1C}">
                  <a14:useLocalDpi xmlns:a14="http://schemas.microsoft.com/office/drawing/2010/main" val="0"/>
                </a:ext>
              </a:extLst>
            </a:blip>
            <a:srcRect l="769" t="15716" r="4935" b="44042"/>
            <a:stretch/>
          </p:blipFill>
          <p:spPr>
            <a:xfrm>
              <a:off x="8029575" y="2272840"/>
              <a:ext cx="1638300" cy="1048730"/>
            </a:xfrm>
            <a:prstGeom prst="rect">
              <a:avLst/>
            </a:prstGeom>
          </p:spPr>
        </p:pic>
        <p:grpSp>
          <p:nvGrpSpPr>
            <p:cNvPr id="231" name="グループ化 230"/>
            <p:cNvGrpSpPr/>
            <p:nvPr/>
          </p:nvGrpSpPr>
          <p:grpSpPr>
            <a:xfrm>
              <a:off x="6120143" y="681076"/>
              <a:ext cx="3646157" cy="3966223"/>
              <a:chOff x="1462" y="704609"/>
              <a:chExt cx="4918117" cy="1889451"/>
            </a:xfrm>
          </p:grpSpPr>
          <p:sp>
            <p:nvSpPr>
              <p:cNvPr id="232" name="Rectangle 14"/>
              <p:cNvSpPr>
                <a:spLocks noChangeArrowheads="1"/>
              </p:cNvSpPr>
              <p:nvPr/>
            </p:nvSpPr>
            <p:spPr bwMode="auto">
              <a:xfrm>
                <a:off x="1462" y="704609"/>
                <a:ext cx="4918117" cy="188945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233" name="Rectangle 24"/>
              <p:cNvSpPr>
                <a:spLocks noChangeArrowheads="1"/>
              </p:cNvSpPr>
              <p:nvPr/>
            </p:nvSpPr>
            <p:spPr bwMode="auto">
              <a:xfrm>
                <a:off x="1462" y="704611"/>
                <a:ext cx="4918117" cy="126000"/>
              </a:xfrm>
              <a:prstGeom prst="rect">
                <a:avLst/>
              </a:prstGeom>
              <a:solidFill>
                <a:srgbClr val="4D4D4D"/>
              </a:solidFill>
              <a:ln w="6350">
                <a:solidFill>
                  <a:srgbClr val="4D4D4D"/>
                </a:solidFill>
                <a:miter lim="800000"/>
                <a:headEnd/>
                <a:tailEnd/>
              </a:ln>
              <a:effectLst/>
            </p:spPr>
            <p:txBody>
              <a:bodyPr wrap="none" tIns="0" rIns="0" bIns="0" anchor="ctr"/>
              <a:lstStyle/>
              <a:p>
                <a:endParaRPr lang="ja-JP" altLang="en-US" sz="800" dirty="0">
                  <a:solidFill>
                    <a:schemeClr val="bg1"/>
                  </a:solidFill>
                  <a:latin typeface="+mn-ea"/>
                </a:endParaRPr>
              </a:p>
            </p:txBody>
          </p:sp>
        </p:grpSp>
        <p:pic>
          <p:nvPicPr>
            <p:cNvPr id="234" name="図 233"/>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296675" y="739059"/>
              <a:ext cx="1293092" cy="166193"/>
            </a:xfrm>
            <a:prstGeom prst="rect">
              <a:avLst/>
            </a:prstGeom>
          </p:spPr>
        </p:pic>
        <p:grpSp>
          <p:nvGrpSpPr>
            <p:cNvPr id="9" name="グループ化 8">
              <a:extLst>
                <a:ext uri="{FF2B5EF4-FFF2-40B4-BE49-F238E27FC236}">
                  <a16:creationId xmlns:a16="http://schemas.microsoft.com/office/drawing/2014/main" id="{4A25C664-8D52-7E91-5E04-057707342898}"/>
                </a:ext>
              </a:extLst>
            </p:cNvPr>
            <p:cNvGrpSpPr/>
            <p:nvPr/>
          </p:nvGrpSpPr>
          <p:grpSpPr>
            <a:xfrm>
              <a:off x="6374681" y="3441760"/>
              <a:ext cx="1603459" cy="892403"/>
              <a:chOff x="6374681" y="3452427"/>
              <a:chExt cx="1603459" cy="892403"/>
            </a:xfrm>
          </p:grpSpPr>
          <p:sp>
            <p:nvSpPr>
              <p:cNvPr id="241" name="正方形/長方形 240"/>
              <p:cNvSpPr/>
              <p:nvPr/>
            </p:nvSpPr>
            <p:spPr>
              <a:xfrm>
                <a:off x="6374681" y="3452427"/>
                <a:ext cx="1001479" cy="276999"/>
              </a:xfrm>
              <a:prstGeom prst="rect">
                <a:avLst/>
              </a:prstGeom>
            </p:spPr>
            <p:txBody>
              <a:bodyPr wrap="square" lIns="0" tIns="0" rIns="0" bIns="0">
                <a:spAutoFit/>
              </a:bodyPr>
              <a:lstStyle/>
              <a:p>
                <a:r>
                  <a:rPr lang="ja-JP" altLang="en-US" sz="900" b="1" dirty="0">
                    <a:latin typeface="+mn-ea"/>
                  </a:rPr>
                  <a:t>ベリティスフロアー</a:t>
                </a:r>
                <a:r>
                  <a:rPr lang="en-US" altLang="ja-JP" sz="900" b="1" dirty="0">
                    <a:latin typeface="+mn-ea"/>
                  </a:rPr>
                  <a:t> </a:t>
                </a:r>
                <a:r>
                  <a:rPr lang="ja-JP" altLang="en-US" sz="900" b="1" dirty="0">
                    <a:latin typeface="+mn-ea"/>
                  </a:rPr>
                  <a:t>わんにゃん</a:t>
                </a:r>
                <a:r>
                  <a:rPr lang="en-US" altLang="ja-JP" sz="900" b="1" dirty="0">
                    <a:latin typeface="+mn-ea"/>
                  </a:rPr>
                  <a:t>Smile</a:t>
                </a:r>
              </a:p>
            </p:txBody>
          </p:sp>
          <p:sp>
            <p:nvSpPr>
              <p:cNvPr id="242" name="正方形/長方形 241"/>
              <p:cNvSpPr/>
              <p:nvPr/>
            </p:nvSpPr>
            <p:spPr>
              <a:xfrm>
                <a:off x="6374681" y="3821610"/>
                <a:ext cx="1603459" cy="523220"/>
              </a:xfrm>
              <a:prstGeom prst="rect">
                <a:avLst/>
              </a:prstGeom>
            </p:spPr>
            <p:txBody>
              <a:bodyPr wrap="square" lIns="0" tIns="0" rIns="0" bIns="0">
                <a:spAutoFit/>
              </a:bodyPr>
              <a:lstStyle/>
              <a:p>
                <a:r>
                  <a:rPr lang="en-US" altLang="ja-JP" sz="900" b="1" dirty="0">
                    <a:latin typeface="+mn-ea"/>
                  </a:rPr>
                  <a:t>1.5mm</a:t>
                </a:r>
                <a:r>
                  <a:rPr lang="ja-JP" altLang="en-US" sz="900" b="1" dirty="0">
                    <a:latin typeface="+mn-ea"/>
                  </a:rPr>
                  <a:t>リフォームフローリング　</a:t>
                </a:r>
                <a:r>
                  <a:rPr lang="en-US" altLang="ja-JP" sz="900" b="1" dirty="0">
                    <a:latin typeface="+mn-ea"/>
                  </a:rPr>
                  <a:t>USUI-TA[</a:t>
                </a:r>
                <a:r>
                  <a:rPr lang="ja-JP" altLang="en-US" sz="900" b="1" dirty="0">
                    <a:latin typeface="+mn-ea"/>
                  </a:rPr>
                  <a:t>ウスイータ］</a:t>
                </a:r>
                <a:endParaRPr lang="en-US" altLang="ja-JP" sz="900" b="1" dirty="0">
                  <a:latin typeface="+mn-ea"/>
                </a:endParaRPr>
              </a:p>
              <a:p>
                <a:r>
                  <a:rPr lang="ja-JP" altLang="en-US" sz="800" b="1" dirty="0">
                    <a:latin typeface="+mn-ea"/>
                  </a:rPr>
                  <a:t>・耐熱タイプ 滑り配慮仕様</a:t>
                </a:r>
              </a:p>
              <a:p>
                <a:r>
                  <a:rPr lang="ja-JP" altLang="en-US" sz="800" b="1" dirty="0">
                    <a:latin typeface="+mn-ea"/>
                  </a:rPr>
                  <a:t>・防音直貼床材向け 滑り配慮仕様</a:t>
                </a:r>
                <a:endParaRPr lang="en-US" altLang="ja-JP" sz="1000" b="1" dirty="0">
                  <a:latin typeface="+mn-ea"/>
                </a:endParaRPr>
              </a:p>
            </p:txBody>
          </p:sp>
        </p:grpSp>
        <p:grpSp>
          <p:nvGrpSpPr>
            <p:cNvPr id="8" name="グループ化 7">
              <a:extLst>
                <a:ext uri="{FF2B5EF4-FFF2-40B4-BE49-F238E27FC236}">
                  <a16:creationId xmlns:a16="http://schemas.microsoft.com/office/drawing/2014/main" id="{4C938928-2B96-501E-2C09-8DCD22539CAA}"/>
                </a:ext>
              </a:extLst>
            </p:cNvPr>
            <p:cNvGrpSpPr/>
            <p:nvPr/>
          </p:nvGrpSpPr>
          <p:grpSpPr>
            <a:xfrm>
              <a:off x="6374681" y="1081659"/>
              <a:ext cx="1603459" cy="730065"/>
              <a:chOff x="6374681" y="1168130"/>
              <a:chExt cx="1603459" cy="730065"/>
            </a:xfrm>
          </p:grpSpPr>
          <p:sp>
            <p:nvSpPr>
              <p:cNvPr id="239" name="正方形/長方形 238"/>
              <p:cNvSpPr/>
              <p:nvPr/>
            </p:nvSpPr>
            <p:spPr>
              <a:xfrm>
                <a:off x="6374681" y="1168130"/>
                <a:ext cx="1603459" cy="276999"/>
              </a:xfrm>
              <a:prstGeom prst="rect">
                <a:avLst/>
              </a:prstGeom>
            </p:spPr>
            <p:txBody>
              <a:bodyPr wrap="square" lIns="0" tIns="0" rIns="0" bIns="0">
                <a:spAutoFit/>
              </a:bodyPr>
              <a:lstStyle/>
              <a:p>
                <a:r>
                  <a:rPr lang="ja-JP" altLang="en-US" sz="900" b="1" dirty="0">
                    <a:latin typeface="+mn-ea"/>
                  </a:rPr>
                  <a:t>内装ドア</a:t>
                </a:r>
                <a:endParaRPr lang="en-US" altLang="ja-JP" sz="900" b="1" dirty="0">
                  <a:latin typeface="+mn-ea"/>
                </a:endParaRPr>
              </a:p>
              <a:p>
                <a:r>
                  <a:rPr lang="ja-JP" altLang="en-US" sz="900" b="1" dirty="0">
                    <a:latin typeface="+mn-ea"/>
                  </a:rPr>
                  <a:t>くぐり戸対応</a:t>
                </a:r>
              </a:p>
            </p:txBody>
          </p:sp>
          <p:pic>
            <p:nvPicPr>
              <p:cNvPr id="25" name="図 24"/>
              <p:cNvPicPr>
                <a:picLocks noChangeAspect="1"/>
              </p:cNvPicPr>
              <p:nvPr/>
            </p:nvPicPr>
            <p:blipFill>
              <a:blip r:embed="rId11"/>
              <a:stretch>
                <a:fillRect/>
              </a:stretch>
            </p:blipFill>
            <p:spPr>
              <a:xfrm>
                <a:off x="6378575" y="1518854"/>
                <a:ext cx="631825" cy="160386"/>
              </a:xfrm>
              <a:prstGeom prst="rect">
                <a:avLst/>
              </a:prstGeom>
            </p:spPr>
          </p:pic>
          <p:sp>
            <p:nvSpPr>
              <p:cNvPr id="5" name="正方形/長方形 4">
                <a:extLst>
                  <a:ext uri="{FF2B5EF4-FFF2-40B4-BE49-F238E27FC236}">
                    <a16:creationId xmlns:a16="http://schemas.microsoft.com/office/drawing/2014/main" id="{C8D06189-1F5F-4537-C5E3-8832F2F953F8}"/>
                  </a:ext>
                </a:extLst>
              </p:cNvPr>
              <p:cNvSpPr/>
              <p:nvPr/>
            </p:nvSpPr>
            <p:spPr>
              <a:xfrm>
                <a:off x="6374681" y="1805862"/>
                <a:ext cx="1603459" cy="92333"/>
              </a:xfrm>
              <a:prstGeom prst="rect">
                <a:avLst/>
              </a:prstGeom>
            </p:spPr>
            <p:txBody>
              <a:bodyPr wrap="square" lIns="0" tIns="0" rIns="0" bIns="0">
                <a:spAutoFit/>
              </a:bodyPr>
              <a:lstStyle/>
              <a:p>
                <a:r>
                  <a:rPr lang="en-US" altLang="ja-JP" sz="600" dirty="0">
                    <a:latin typeface="+mn-ea"/>
                  </a:rPr>
                  <a:t>※</a:t>
                </a:r>
                <a:r>
                  <a:rPr lang="ja-JP" altLang="en-US" sz="600" dirty="0">
                    <a:latin typeface="+mn-ea"/>
                  </a:rPr>
                  <a:t>現場での後付けはできません。</a:t>
                </a:r>
              </a:p>
            </p:txBody>
          </p:sp>
        </p:grpSp>
        <p:grpSp>
          <p:nvGrpSpPr>
            <p:cNvPr id="7" name="グループ化 6">
              <a:extLst>
                <a:ext uri="{FF2B5EF4-FFF2-40B4-BE49-F238E27FC236}">
                  <a16:creationId xmlns:a16="http://schemas.microsoft.com/office/drawing/2014/main" id="{BE25CF18-A45D-0EDC-C05D-9FE971CA2918}"/>
                </a:ext>
              </a:extLst>
            </p:cNvPr>
            <p:cNvGrpSpPr/>
            <p:nvPr/>
          </p:nvGrpSpPr>
          <p:grpSpPr>
            <a:xfrm>
              <a:off x="6374681" y="2272840"/>
              <a:ext cx="1603459" cy="507864"/>
              <a:chOff x="6374681" y="2350762"/>
              <a:chExt cx="1603459" cy="507864"/>
            </a:xfrm>
          </p:grpSpPr>
          <p:sp>
            <p:nvSpPr>
              <p:cNvPr id="240" name="正方形/長方形 239"/>
              <p:cNvSpPr/>
              <p:nvPr/>
            </p:nvSpPr>
            <p:spPr>
              <a:xfrm>
                <a:off x="6374681" y="2350762"/>
                <a:ext cx="1603459" cy="276999"/>
              </a:xfrm>
              <a:prstGeom prst="rect">
                <a:avLst/>
              </a:prstGeom>
            </p:spPr>
            <p:txBody>
              <a:bodyPr wrap="square" lIns="0" tIns="0" rIns="0" bIns="0">
                <a:spAutoFit/>
              </a:bodyPr>
              <a:lstStyle/>
              <a:p>
                <a:r>
                  <a:rPr lang="ja-JP" altLang="en-US" sz="900" b="1" dirty="0">
                    <a:latin typeface="+mn-ea"/>
                  </a:rPr>
                  <a:t>インテリアカウンター </a:t>
                </a:r>
                <a:endParaRPr lang="en-US" altLang="ja-JP" sz="900" b="1" dirty="0">
                  <a:latin typeface="+mn-ea"/>
                </a:endParaRPr>
              </a:p>
              <a:p>
                <a:r>
                  <a:rPr lang="ja-JP" altLang="en-US" sz="900" b="1">
                    <a:latin typeface="+mn-ea"/>
                  </a:rPr>
                  <a:t>滑り配慮塗装</a:t>
                </a:r>
                <a:endParaRPr lang="en-US" altLang="ja-JP" sz="900" b="1" dirty="0">
                  <a:latin typeface="+mn-ea"/>
                </a:endParaRPr>
              </a:p>
            </p:txBody>
          </p:sp>
          <p:pic>
            <p:nvPicPr>
              <p:cNvPr id="295" name="図 294"/>
              <p:cNvPicPr>
                <a:picLocks noChangeAspect="1"/>
              </p:cNvPicPr>
              <p:nvPr/>
            </p:nvPicPr>
            <p:blipFill>
              <a:blip r:embed="rId11"/>
              <a:stretch>
                <a:fillRect/>
              </a:stretch>
            </p:blipFill>
            <p:spPr>
              <a:xfrm>
                <a:off x="6378575" y="2698240"/>
                <a:ext cx="631825" cy="160386"/>
              </a:xfrm>
              <a:prstGeom prst="rect">
                <a:avLst/>
              </a:prstGeom>
            </p:spPr>
          </p:pic>
        </p:grpSp>
      </p:grpSp>
      <p:sp>
        <p:nvSpPr>
          <p:cNvPr id="4" name="タイトル 3">
            <a:extLst>
              <a:ext uri="{FF2B5EF4-FFF2-40B4-BE49-F238E27FC236}">
                <a16:creationId xmlns:a16="http://schemas.microsoft.com/office/drawing/2014/main" id="{FD5E84C2-FE71-B062-43B0-5CF4E39C1B9D}"/>
              </a:ext>
            </a:extLst>
          </p:cNvPr>
          <p:cNvSpPr>
            <a:spLocks noGrp="1"/>
          </p:cNvSpPr>
          <p:nvPr>
            <p:ph type="title"/>
          </p:nvPr>
        </p:nvSpPr>
        <p:spPr/>
        <p:txBody>
          <a:bodyPr/>
          <a:lstStyle/>
          <a:p>
            <a:r>
              <a:rPr lang="ja-JP" altLang="en-US" dirty="0">
                <a:latin typeface="+mn-ea"/>
                <a:ea typeface="+mn-ea"/>
              </a:rPr>
              <a:t>わんにゃん</a:t>
            </a:r>
            <a:r>
              <a:rPr lang="en-US" altLang="ja-JP" dirty="0">
                <a:latin typeface="+mn-ea"/>
                <a:ea typeface="+mn-ea"/>
              </a:rPr>
              <a:t>Smile</a:t>
            </a:r>
            <a:r>
              <a:rPr lang="ja-JP" altLang="en-US" dirty="0">
                <a:latin typeface="+mn-ea"/>
                <a:ea typeface="+mn-ea"/>
              </a:rPr>
              <a:t>　建材</a:t>
            </a:r>
          </a:p>
        </p:txBody>
      </p:sp>
      <p:pic>
        <p:nvPicPr>
          <p:cNvPr id="30" name="図 29" descr="ドアの家&#10;&#10;中程度の精度で自動的に生成された説明">
            <a:extLst>
              <a:ext uri="{FF2B5EF4-FFF2-40B4-BE49-F238E27FC236}">
                <a16:creationId xmlns:a16="http://schemas.microsoft.com/office/drawing/2014/main" id="{4F6D921A-1336-0CA1-4574-5E9A10F50530}"/>
              </a:ext>
            </a:extLst>
          </p:cNvPr>
          <p:cNvPicPr>
            <a:picLocks noChangeAspect="1"/>
          </p:cNvPicPr>
          <p:nvPr/>
        </p:nvPicPr>
        <p:blipFill>
          <a:blip r:embed="rId12"/>
          <a:srcRect l="-156" t="29925" b="20091"/>
          <a:stretch/>
        </p:blipFill>
        <p:spPr>
          <a:xfrm>
            <a:off x="7376160" y="5776341"/>
            <a:ext cx="1049367" cy="785545"/>
          </a:xfrm>
          <a:prstGeom prst="rect">
            <a:avLst/>
          </a:prstGeom>
        </p:spPr>
      </p:pic>
      <p:pic>
        <p:nvPicPr>
          <p:cNvPr id="31" name="図 30" descr="ベッドで眠る犬&#10;&#10;中程度の精度で自動的に生成された説明">
            <a:extLst>
              <a:ext uri="{FF2B5EF4-FFF2-40B4-BE49-F238E27FC236}">
                <a16:creationId xmlns:a16="http://schemas.microsoft.com/office/drawing/2014/main" id="{20DF67EC-00D5-0FBC-0DC7-2796291833B0}"/>
              </a:ext>
            </a:extLst>
          </p:cNvPr>
          <p:cNvPicPr>
            <a:picLocks noChangeAspect="1"/>
          </p:cNvPicPr>
          <p:nvPr/>
        </p:nvPicPr>
        <p:blipFill rotWithShape="1">
          <a:blip r:embed="rId13"/>
          <a:srcRect l="41"/>
          <a:stretch/>
        </p:blipFill>
        <p:spPr>
          <a:xfrm>
            <a:off x="8425527" y="5777702"/>
            <a:ext cx="1181814" cy="788198"/>
          </a:xfrm>
          <a:prstGeom prst="rect">
            <a:avLst/>
          </a:prstGeom>
        </p:spPr>
      </p:pic>
      <p:cxnSp>
        <p:nvCxnSpPr>
          <p:cNvPr id="32" name="直線コネクタ 31">
            <a:extLst>
              <a:ext uri="{FF2B5EF4-FFF2-40B4-BE49-F238E27FC236}">
                <a16:creationId xmlns:a16="http://schemas.microsoft.com/office/drawing/2014/main" id="{8F816E58-B865-101D-9F32-23FE7CB38404}"/>
              </a:ext>
            </a:extLst>
          </p:cNvPr>
          <p:cNvCxnSpPr>
            <a:cxnSpLocks/>
          </p:cNvCxnSpPr>
          <p:nvPr/>
        </p:nvCxnSpPr>
        <p:spPr>
          <a:xfrm flipH="1">
            <a:off x="7900843" y="6169113"/>
            <a:ext cx="993876" cy="0"/>
          </a:xfrm>
          <a:prstGeom prst="line">
            <a:avLst/>
          </a:prstGeom>
          <a:ln w="9525">
            <a:solidFill>
              <a:srgbClr val="C00000"/>
            </a:solidFill>
            <a:prstDash val="dash"/>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73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7DB5A9C5-824C-D2A2-5FC3-3C5AFDDD44AF}"/>
              </a:ext>
            </a:extLst>
          </p:cNvPr>
          <p:cNvGrpSpPr/>
          <p:nvPr/>
        </p:nvGrpSpPr>
        <p:grpSpPr>
          <a:xfrm>
            <a:off x="3379934" y="683235"/>
            <a:ext cx="6386366" cy="3870497"/>
            <a:chOff x="3376759" y="692992"/>
            <a:chExt cx="6386366" cy="3870497"/>
          </a:xfrm>
        </p:grpSpPr>
        <p:sp>
          <p:nvSpPr>
            <p:cNvPr id="7" name="Rectangle 84"/>
            <p:cNvSpPr>
              <a:spLocks noChangeArrowheads="1"/>
            </p:cNvSpPr>
            <p:nvPr/>
          </p:nvSpPr>
          <p:spPr bwMode="auto">
            <a:xfrm>
              <a:off x="3376858" y="692992"/>
              <a:ext cx="6386267" cy="12257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mn-ea"/>
                </a:rPr>
                <a:t>開き戸／上吊り引戸／</a:t>
              </a:r>
              <a:r>
                <a:rPr lang="en-US" altLang="ja-JP" sz="800" dirty="0">
                  <a:solidFill>
                    <a:schemeClr val="bg1"/>
                  </a:solidFill>
                  <a:latin typeface="+mn-ea"/>
                </a:rPr>
                <a:t>Y</a:t>
              </a:r>
              <a:r>
                <a:rPr lang="ja-JP" altLang="en-US" sz="800" dirty="0">
                  <a:solidFill>
                    <a:schemeClr val="bg1"/>
                  </a:solidFill>
                  <a:latin typeface="+mn-ea"/>
                </a:rPr>
                <a:t>戸車引戸　デザインバリエーション</a:t>
              </a:r>
            </a:p>
          </p:txBody>
        </p:sp>
        <p:sp>
          <p:nvSpPr>
            <p:cNvPr id="9" name="Rectangle 14"/>
            <p:cNvSpPr>
              <a:spLocks noChangeArrowheads="1"/>
            </p:cNvSpPr>
            <p:nvPr/>
          </p:nvSpPr>
          <p:spPr bwMode="auto">
            <a:xfrm>
              <a:off x="3376759" y="692992"/>
              <a:ext cx="6386366" cy="3870497"/>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latin typeface="+mn-ea"/>
              </a:endParaRPr>
            </a:p>
          </p:txBody>
        </p:sp>
      </p:grpSp>
      <p:grpSp>
        <p:nvGrpSpPr>
          <p:cNvPr id="250" name="グループ化 249"/>
          <p:cNvGrpSpPr/>
          <p:nvPr/>
        </p:nvGrpSpPr>
        <p:grpSpPr>
          <a:xfrm>
            <a:off x="3747503" y="2975957"/>
            <a:ext cx="4099540" cy="1568702"/>
            <a:chOff x="2023929" y="2807970"/>
            <a:chExt cx="4342101" cy="1699939"/>
          </a:xfrm>
        </p:grpSpPr>
        <p:pic>
          <p:nvPicPr>
            <p:cNvPr id="256" name="図 2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929" y="2807970"/>
              <a:ext cx="605804" cy="1581149"/>
            </a:xfrm>
            <a:prstGeom prst="rect">
              <a:avLst/>
            </a:prstGeom>
          </p:spPr>
        </p:pic>
        <p:pic>
          <p:nvPicPr>
            <p:cNvPr id="257" name="図 2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318" y="2807970"/>
              <a:ext cx="605804" cy="1581149"/>
            </a:xfrm>
            <a:prstGeom prst="rect">
              <a:avLst/>
            </a:prstGeom>
          </p:spPr>
        </p:pic>
        <p:pic>
          <p:nvPicPr>
            <p:cNvPr id="258" name="図 2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707" y="2807970"/>
              <a:ext cx="605804" cy="1581149"/>
            </a:xfrm>
            <a:prstGeom prst="rect">
              <a:avLst/>
            </a:prstGeom>
          </p:spPr>
        </p:pic>
        <p:pic>
          <p:nvPicPr>
            <p:cNvPr id="259" name="図 2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096" y="2807970"/>
              <a:ext cx="605804" cy="1581149"/>
            </a:xfrm>
            <a:prstGeom prst="rect">
              <a:avLst/>
            </a:prstGeom>
          </p:spPr>
        </p:pic>
        <p:pic>
          <p:nvPicPr>
            <p:cNvPr id="260" name="図 2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3485" y="2807970"/>
              <a:ext cx="587060" cy="1581149"/>
            </a:xfrm>
            <a:prstGeom prst="rect">
              <a:avLst/>
            </a:prstGeom>
          </p:spPr>
        </p:pic>
        <p:pic>
          <p:nvPicPr>
            <p:cNvPr id="261" name="図 2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7132" y="2807970"/>
              <a:ext cx="648898" cy="1581149"/>
            </a:xfrm>
            <a:prstGeom prst="rect">
              <a:avLst/>
            </a:prstGeom>
          </p:spPr>
        </p:pic>
        <p:sp>
          <p:nvSpPr>
            <p:cNvPr id="262" name="Text Box 283"/>
            <p:cNvSpPr txBox="1">
              <a:spLocks noChangeArrowheads="1"/>
            </p:cNvSpPr>
            <p:nvPr/>
          </p:nvSpPr>
          <p:spPr bwMode="auto">
            <a:xfrm>
              <a:off x="2025174" y="4407850"/>
              <a:ext cx="380781"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PC</a:t>
              </a:r>
              <a:r>
                <a:rPr lang="ja-JP" altLang="en-US" b="1" dirty="0">
                  <a:latin typeface="+mn-ea"/>
                  <a:ea typeface="+mn-ea"/>
                </a:rPr>
                <a:t>型</a:t>
              </a:r>
              <a:endParaRPr lang="en-US" altLang="ja-JP" b="1" dirty="0">
                <a:latin typeface="+mn-ea"/>
                <a:ea typeface="+mn-ea"/>
              </a:endParaRPr>
            </a:p>
          </p:txBody>
        </p:sp>
        <p:sp>
          <p:nvSpPr>
            <p:cNvPr id="263" name="Text Box 283"/>
            <p:cNvSpPr txBox="1">
              <a:spLocks noChangeArrowheads="1"/>
            </p:cNvSpPr>
            <p:nvPr/>
          </p:nvSpPr>
          <p:spPr bwMode="auto">
            <a:xfrm>
              <a:off x="2762651" y="4407850"/>
              <a:ext cx="330149"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PK</a:t>
              </a:r>
              <a:r>
                <a:rPr lang="ja-JP" altLang="en-US" b="1" dirty="0">
                  <a:latin typeface="+mn-ea"/>
                  <a:ea typeface="+mn-ea"/>
                </a:rPr>
                <a:t>型</a:t>
              </a:r>
              <a:endParaRPr lang="en-US" altLang="ja-JP" b="1" dirty="0">
                <a:latin typeface="+mn-ea"/>
                <a:ea typeface="+mn-ea"/>
              </a:endParaRPr>
            </a:p>
          </p:txBody>
        </p:sp>
        <p:sp>
          <p:nvSpPr>
            <p:cNvPr id="264" name="Text Box 283"/>
            <p:cNvSpPr txBox="1">
              <a:spLocks noChangeArrowheads="1"/>
            </p:cNvSpPr>
            <p:nvPr/>
          </p:nvSpPr>
          <p:spPr bwMode="auto">
            <a:xfrm>
              <a:off x="4237606" y="4407850"/>
              <a:ext cx="444321"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ME</a:t>
              </a:r>
              <a:r>
                <a:rPr lang="ja-JP" altLang="en-US" b="1" dirty="0">
                  <a:latin typeface="+mn-ea"/>
                  <a:ea typeface="+mn-ea"/>
                </a:rPr>
                <a:t>型・</a:t>
              </a:r>
              <a:r>
                <a:rPr lang="en-US" altLang="ja-JP" b="1" dirty="0">
                  <a:latin typeface="+mn-ea"/>
                  <a:ea typeface="+mn-ea"/>
                </a:rPr>
                <a:t>MG</a:t>
              </a:r>
              <a:r>
                <a:rPr lang="ja-JP" altLang="en-US" b="1" dirty="0">
                  <a:latin typeface="+mn-ea"/>
                  <a:ea typeface="+mn-ea"/>
                </a:rPr>
                <a:t>型</a:t>
              </a:r>
              <a:endParaRPr lang="en-US" altLang="ja-JP" b="1" dirty="0">
                <a:latin typeface="+mn-ea"/>
                <a:ea typeface="+mn-ea"/>
              </a:endParaRPr>
            </a:p>
          </p:txBody>
        </p:sp>
        <p:sp>
          <p:nvSpPr>
            <p:cNvPr id="265" name="Text Box 283"/>
            <p:cNvSpPr txBox="1">
              <a:spLocks noChangeArrowheads="1"/>
            </p:cNvSpPr>
            <p:nvPr/>
          </p:nvSpPr>
          <p:spPr bwMode="auto">
            <a:xfrm>
              <a:off x="4975085" y="4407850"/>
              <a:ext cx="600883"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DE</a:t>
              </a:r>
              <a:r>
                <a:rPr lang="ja-JP" altLang="en-US" b="1" dirty="0">
                  <a:latin typeface="+mn-ea"/>
                  <a:ea typeface="+mn-ea"/>
                </a:rPr>
                <a:t>型・</a:t>
              </a:r>
              <a:r>
                <a:rPr lang="en-US" altLang="ja-JP" b="1" dirty="0">
                  <a:latin typeface="+mn-ea"/>
                  <a:ea typeface="+mn-ea"/>
                </a:rPr>
                <a:t>DF</a:t>
              </a:r>
              <a:r>
                <a:rPr lang="ja-JP" altLang="en-US" b="1" dirty="0">
                  <a:latin typeface="+mn-ea"/>
                  <a:ea typeface="+mn-ea"/>
                </a:rPr>
                <a:t>型</a:t>
              </a:r>
              <a:endParaRPr lang="en-US" altLang="ja-JP" b="1" dirty="0">
                <a:latin typeface="+mn-ea"/>
                <a:ea typeface="+mn-ea"/>
              </a:endParaRPr>
            </a:p>
          </p:txBody>
        </p:sp>
        <p:sp>
          <p:nvSpPr>
            <p:cNvPr id="266" name="Text Box 283"/>
            <p:cNvSpPr txBox="1">
              <a:spLocks noChangeArrowheads="1"/>
            </p:cNvSpPr>
            <p:nvPr/>
          </p:nvSpPr>
          <p:spPr bwMode="auto">
            <a:xfrm>
              <a:off x="5717132" y="4407851"/>
              <a:ext cx="523493"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DE</a:t>
              </a:r>
              <a:r>
                <a:rPr lang="ja-JP" altLang="en-US" b="1" dirty="0">
                  <a:latin typeface="+mn-ea"/>
                  <a:ea typeface="+mn-ea"/>
                </a:rPr>
                <a:t>型・</a:t>
              </a:r>
              <a:r>
                <a:rPr lang="en-US" altLang="ja-JP" b="1" dirty="0">
                  <a:latin typeface="+mn-ea"/>
                  <a:ea typeface="+mn-ea"/>
                </a:rPr>
                <a:t>DF</a:t>
              </a:r>
              <a:r>
                <a:rPr lang="ja-JP" altLang="en-US" b="1" dirty="0">
                  <a:latin typeface="+mn-ea"/>
                  <a:ea typeface="+mn-ea"/>
                </a:rPr>
                <a:t>型</a:t>
              </a:r>
              <a:endParaRPr lang="en-US" altLang="ja-JP" b="1" dirty="0">
                <a:latin typeface="+mn-ea"/>
                <a:ea typeface="+mn-ea"/>
              </a:endParaRPr>
            </a:p>
          </p:txBody>
        </p:sp>
        <p:sp>
          <p:nvSpPr>
            <p:cNvPr id="267" name="Text Box 283"/>
            <p:cNvSpPr txBox="1">
              <a:spLocks noChangeArrowheads="1"/>
            </p:cNvSpPr>
            <p:nvPr/>
          </p:nvSpPr>
          <p:spPr bwMode="auto">
            <a:xfrm>
              <a:off x="3500128" y="4407850"/>
              <a:ext cx="620833"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LE</a:t>
              </a:r>
              <a:r>
                <a:rPr lang="ja-JP" altLang="en-US" b="1" dirty="0">
                  <a:latin typeface="+mn-ea"/>
                  <a:ea typeface="+mn-ea"/>
                </a:rPr>
                <a:t>型・</a:t>
              </a:r>
              <a:r>
                <a:rPr lang="en-US" altLang="ja-JP" b="1" dirty="0">
                  <a:latin typeface="+mn-ea"/>
                  <a:ea typeface="+mn-ea"/>
                </a:rPr>
                <a:t>LG</a:t>
              </a:r>
              <a:r>
                <a:rPr lang="ja-JP" altLang="en-US" b="1" dirty="0">
                  <a:latin typeface="+mn-ea"/>
                  <a:ea typeface="+mn-ea"/>
                </a:rPr>
                <a:t>型</a:t>
              </a:r>
              <a:endParaRPr lang="en-US" altLang="ja-JP" b="1" dirty="0">
                <a:latin typeface="+mn-ea"/>
                <a:ea typeface="+mn-ea"/>
              </a:endParaRPr>
            </a:p>
          </p:txBody>
        </p:sp>
      </p:grpSp>
      <p:grpSp>
        <p:nvGrpSpPr>
          <p:cNvPr id="292" name="グループ化 291"/>
          <p:cNvGrpSpPr/>
          <p:nvPr/>
        </p:nvGrpSpPr>
        <p:grpSpPr>
          <a:xfrm>
            <a:off x="5150055" y="2846500"/>
            <a:ext cx="1272162" cy="107722"/>
            <a:chOff x="5782998" y="836122"/>
            <a:chExt cx="1272162" cy="110213"/>
          </a:xfrm>
        </p:grpSpPr>
        <p:sp>
          <p:nvSpPr>
            <p:cNvPr id="293" name="Text Box 291"/>
            <p:cNvSpPr txBox="1">
              <a:spLocks noChangeArrowheads="1"/>
            </p:cNvSpPr>
            <p:nvPr/>
          </p:nvSpPr>
          <p:spPr bwMode="auto">
            <a:xfrm>
              <a:off x="5782998" y="836122"/>
              <a:ext cx="490519" cy="11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採光タイプ</a:t>
              </a:r>
            </a:p>
          </p:txBody>
        </p:sp>
        <p:cxnSp>
          <p:nvCxnSpPr>
            <p:cNvPr id="294" name="直線コネクタ 293"/>
            <p:cNvCxnSpPr>
              <a:cxnSpLocks/>
            </p:cNvCxnSpPr>
            <p:nvPr/>
          </p:nvCxnSpPr>
          <p:spPr>
            <a:xfrm>
              <a:off x="6321152" y="899160"/>
              <a:ext cx="734008"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15" name="グループ化 114"/>
          <p:cNvGrpSpPr/>
          <p:nvPr/>
        </p:nvGrpSpPr>
        <p:grpSpPr>
          <a:xfrm>
            <a:off x="3772249" y="2848442"/>
            <a:ext cx="1256951" cy="107722"/>
            <a:chOff x="3791299" y="2851609"/>
            <a:chExt cx="1256951" cy="110213"/>
          </a:xfrm>
        </p:grpSpPr>
        <p:sp>
          <p:nvSpPr>
            <p:cNvPr id="291" name="Text Box 291"/>
            <p:cNvSpPr txBox="1">
              <a:spLocks noChangeArrowheads="1"/>
            </p:cNvSpPr>
            <p:nvPr/>
          </p:nvSpPr>
          <p:spPr bwMode="auto">
            <a:xfrm>
              <a:off x="3791299" y="2851609"/>
              <a:ext cx="573875" cy="11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パネルタイプ</a:t>
              </a:r>
              <a:endParaRPr lang="ja-JP" altLang="en-US" sz="700" dirty="0">
                <a:solidFill>
                  <a:srgbClr val="000000"/>
                </a:solidFill>
                <a:latin typeface="+mn-ea"/>
                <a:ea typeface="+mn-ea"/>
              </a:endParaRPr>
            </a:p>
          </p:txBody>
        </p:sp>
        <p:cxnSp>
          <p:nvCxnSpPr>
            <p:cNvPr id="297" name="直線コネクタ 296"/>
            <p:cNvCxnSpPr/>
            <p:nvPr/>
          </p:nvCxnSpPr>
          <p:spPr>
            <a:xfrm>
              <a:off x="4373759" y="2912711"/>
              <a:ext cx="674491"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01" name="Text Box 291"/>
          <p:cNvSpPr txBox="1">
            <a:spLocks noChangeArrowheads="1"/>
          </p:cNvSpPr>
          <p:nvPr/>
        </p:nvSpPr>
        <p:spPr bwMode="auto">
          <a:xfrm>
            <a:off x="7238206" y="2848434"/>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引戸専用</a:t>
            </a:r>
            <a:endParaRPr lang="ja-JP" altLang="en-US" sz="700" dirty="0">
              <a:solidFill>
                <a:srgbClr val="000000"/>
              </a:solidFill>
              <a:latin typeface="+mn-ea"/>
              <a:ea typeface="+mn-ea"/>
            </a:endParaRPr>
          </a:p>
        </p:txBody>
      </p:sp>
      <p:grpSp>
        <p:nvGrpSpPr>
          <p:cNvPr id="4" name="グループ化 3"/>
          <p:cNvGrpSpPr/>
          <p:nvPr/>
        </p:nvGrpSpPr>
        <p:grpSpPr>
          <a:xfrm>
            <a:off x="3755674" y="874825"/>
            <a:ext cx="5490814" cy="1680387"/>
            <a:chOff x="3755674" y="874825"/>
            <a:chExt cx="5490814" cy="1680387"/>
          </a:xfrm>
        </p:grpSpPr>
        <p:grpSp>
          <p:nvGrpSpPr>
            <p:cNvPr id="249" name="グループ化 248"/>
            <p:cNvGrpSpPr/>
            <p:nvPr/>
          </p:nvGrpSpPr>
          <p:grpSpPr>
            <a:xfrm>
              <a:off x="3758731" y="993899"/>
              <a:ext cx="5480273" cy="1561313"/>
              <a:chOff x="2025172" y="1024890"/>
              <a:chExt cx="5804529" cy="1691933"/>
            </a:xfrm>
          </p:grpSpPr>
          <p:pic>
            <p:nvPicPr>
              <p:cNvPr id="268" name="図 2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5173" y="1024890"/>
                <a:ext cx="610183" cy="1592579"/>
              </a:xfrm>
              <a:prstGeom prst="rect">
                <a:avLst/>
              </a:prstGeom>
            </p:spPr>
          </p:pic>
          <p:sp>
            <p:nvSpPr>
              <p:cNvPr id="269" name="Text Box 283"/>
              <p:cNvSpPr txBox="1">
                <a:spLocks noChangeArrowheads="1"/>
              </p:cNvSpPr>
              <p:nvPr/>
            </p:nvSpPr>
            <p:spPr bwMode="auto">
              <a:xfrm>
                <a:off x="2025172" y="2616765"/>
                <a:ext cx="277194"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PA</a:t>
                </a:r>
                <a:r>
                  <a:rPr lang="ja-JP" altLang="en-US" b="1" dirty="0">
                    <a:latin typeface="+mn-ea"/>
                    <a:ea typeface="+mn-ea"/>
                  </a:rPr>
                  <a:t>型</a:t>
                </a:r>
                <a:endParaRPr lang="en-US" altLang="ja-JP" b="1" dirty="0">
                  <a:latin typeface="+mn-ea"/>
                  <a:ea typeface="+mn-ea"/>
                </a:endParaRPr>
              </a:p>
            </p:txBody>
          </p:sp>
          <p:pic>
            <p:nvPicPr>
              <p:cNvPr id="270" name="図 26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2651" y="1024890"/>
                <a:ext cx="610183" cy="1592579"/>
              </a:xfrm>
              <a:prstGeom prst="rect">
                <a:avLst/>
              </a:prstGeom>
            </p:spPr>
          </p:pic>
          <p:sp>
            <p:nvSpPr>
              <p:cNvPr id="271" name="Text Box 283"/>
              <p:cNvSpPr txBox="1">
                <a:spLocks noChangeArrowheads="1"/>
              </p:cNvSpPr>
              <p:nvPr/>
            </p:nvSpPr>
            <p:spPr bwMode="auto">
              <a:xfrm>
                <a:off x="2762652" y="2616765"/>
                <a:ext cx="614012"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SB</a:t>
                </a:r>
                <a:r>
                  <a:rPr lang="ja-JP" altLang="en-US" b="1" dirty="0">
                    <a:latin typeface="+mn-ea"/>
                    <a:ea typeface="+mn-ea"/>
                  </a:rPr>
                  <a:t>型</a:t>
                </a:r>
                <a:endParaRPr lang="en-US" altLang="ja-JP" b="1" dirty="0">
                  <a:latin typeface="+mn-ea"/>
                  <a:ea typeface="+mn-ea"/>
                </a:endParaRPr>
              </a:p>
            </p:txBody>
          </p:sp>
          <p:pic>
            <p:nvPicPr>
              <p:cNvPr id="272" name="図 27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7607" y="1024890"/>
                <a:ext cx="610183" cy="1592579"/>
              </a:xfrm>
              <a:prstGeom prst="rect">
                <a:avLst/>
              </a:prstGeom>
            </p:spPr>
          </p:pic>
          <p:sp>
            <p:nvSpPr>
              <p:cNvPr id="273" name="Text Box 283"/>
              <p:cNvSpPr txBox="1">
                <a:spLocks noChangeArrowheads="1"/>
              </p:cNvSpPr>
              <p:nvPr/>
            </p:nvSpPr>
            <p:spPr bwMode="auto">
              <a:xfrm>
                <a:off x="4237606" y="2616765"/>
                <a:ext cx="605803"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LA</a:t>
                </a:r>
                <a:r>
                  <a:rPr lang="ja-JP" altLang="en-US" b="1" dirty="0">
                    <a:latin typeface="+mn-ea"/>
                    <a:ea typeface="+mn-ea"/>
                  </a:rPr>
                  <a:t>型</a:t>
                </a:r>
                <a:endParaRPr lang="en-US" altLang="ja-JP" b="1" dirty="0">
                  <a:latin typeface="+mn-ea"/>
                  <a:ea typeface="+mn-ea"/>
                </a:endParaRPr>
              </a:p>
            </p:txBody>
          </p:sp>
          <p:pic>
            <p:nvPicPr>
              <p:cNvPr id="274" name="図 27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5085" y="1024890"/>
                <a:ext cx="591304" cy="1592579"/>
              </a:xfrm>
              <a:prstGeom prst="rect">
                <a:avLst/>
              </a:prstGeom>
            </p:spPr>
          </p:pic>
          <p:sp>
            <p:nvSpPr>
              <p:cNvPr id="275" name="Text Box 283"/>
              <p:cNvSpPr txBox="1">
                <a:spLocks noChangeArrowheads="1"/>
              </p:cNvSpPr>
              <p:nvPr/>
            </p:nvSpPr>
            <p:spPr bwMode="auto">
              <a:xfrm>
                <a:off x="4975084" y="2616765"/>
                <a:ext cx="332991"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DC</a:t>
                </a:r>
                <a:r>
                  <a:rPr lang="ja-JP" altLang="en-US" b="1" dirty="0">
                    <a:latin typeface="+mn-ea"/>
                    <a:ea typeface="+mn-ea"/>
                  </a:rPr>
                  <a:t>型</a:t>
                </a:r>
                <a:endParaRPr lang="en-US" altLang="ja-JP" b="1" dirty="0">
                  <a:latin typeface="+mn-ea"/>
                  <a:ea typeface="+mn-ea"/>
                </a:endParaRPr>
              </a:p>
            </p:txBody>
          </p:sp>
          <p:pic>
            <p:nvPicPr>
              <p:cNvPr id="276" name="図 2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2964" y="1024890"/>
                <a:ext cx="574247" cy="1592579"/>
              </a:xfrm>
              <a:prstGeom prst="rect">
                <a:avLst/>
              </a:prstGeom>
            </p:spPr>
          </p:pic>
          <p:sp>
            <p:nvSpPr>
              <p:cNvPr id="277" name="Text Box 283"/>
              <p:cNvSpPr txBox="1">
                <a:spLocks noChangeArrowheads="1"/>
              </p:cNvSpPr>
              <p:nvPr/>
            </p:nvSpPr>
            <p:spPr bwMode="auto">
              <a:xfrm>
                <a:off x="5693682" y="2616765"/>
                <a:ext cx="308638"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TA</a:t>
                </a:r>
                <a:r>
                  <a:rPr lang="ja-JP" altLang="en-US" b="1" dirty="0">
                    <a:latin typeface="+mn-ea"/>
                    <a:ea typeface="+mn-ea"/>
                  </a:rPr>
                  <a:t>型</a:t>
                </a:r>
                <a:endParaRPr lang="en-US" altLang="ja-JP" b="1" dirty="0">
                  <a:latin typeface="+mn-ea"/>
                  <a:ea typeface="+mn-ea"/>
                </a:endParaRPr>
              </a:p>
            </p:txBody>
          </p:sp>
          <p:pic>
            <p:nvPicPr>
              <p:cNvPr id="278" name="図 2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95226" y="1024890"/>
                <a:ext cx="653590" cy="1592579"/>
              </a:xfrm>
              <a:prstGeom prst="rect">
                <a:avLst/>
              </a:prstGeom>
            </p:spPr>
          </p:pic>
          <p:sp>
            <p:nvSpPr>
              <p:cNvPr id="279" name="Text Box 283"/>
              <p:cNvSpPr txBox="1">
                <a:spLocks noChangeArrowheads="1"/>
              </p:cNvSpPr>
              <p:nvPr/>
            </p:nvSpPr>
            <p:spPr bwMode="auto">
              <a:xfrm>
                <a:off x="6395224" y="2616765"/>
                <a:ext cx="375436"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DC</a:t>
                </a:r>
                <a:r>
                  <a:rPr lang="ja-JP" altLang="en-US" b="1" dirty="0">
                    <a:latin typeface="+mn-ea"/>
                    <a:ea typeface="+mn-ea"/>
                  </a:rPr>
                  <a:t>型</a:t>
                </a:r>
                <a:endParaRPr lang="en-US" altLang="ja-JP" b="1" dirty="0">
                  <a:latin typeface="+mn-ea"/>
                  <a:ea typeface="+mn-ea"/>
                </a:endParaRPr>
              </a:p>
            </p:txBody>
          </p:sp>
          <p:pic>
            <p:nvPicPr>
              <p:cNvPr id="280" name="図 27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76111" y="1024890"/>
                <a:ext cx="653590" cy="1592579"/>
              </a:xfrm>
              <a:prstGeom prst="rect">
                <a:avLst/>
              </a:prstGeom>
            </p:spPr>
          </p:pic>
          <p:sp>
            <p:nvSpPr>
              <p:cNvPr id="281" name="Text Box 283"/>
              <p:cNvSpPr txBox="1">
                <a:spLocks noChangeArrowheads="1"/>
              </p:cNvSpPr>
              <p:nvPr/>
            </p:nvSpPr>
            <p:spPr bwMode="auto">
              <a:xfrm>
                <a:off x="7176111" y="2616765"/>
                <a:ext cx="396559"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TA</a:t>
                </a:r>
                <a:r>
                  <a:rPr lang="ja-JP" altLang="en-US" b="1" dirty="0">
                    <a:latin typeface="+mn-ea"/>
                    <a:ea typeface="+mn-ea"/>
                  </a:rPr>
                  <a:t>型</a:t>
                </a:r>
                <a:endParaRPr lang="en-US" altLang="ja-JP" b="1" dirty="0">
                  <a:latin typeface="+mn-ea"/>
                  <a:ea typeface="+mn-ea"/>
                </a:endParaRPr>
              </a:p>
            </p:txBody>
          </p:sp>
          <p:pic>
            <p:nvPicPr>
              <p:cNvPr id="282" name="図 28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0129" y="1024890"/>
                <a:ext cx="610183" cy="1592579"/>
              </a:xfrm>
              <a:prstGeom prst="rect">
                <a:avLst/>
              </a:prstGeom>
            </p:spPr>
          </p:pic>
          <p:sp>
            <p:nvSpPr>
              <p:cNvPr id="283" name="Text Box 283"/>
              <p:cNvSpPr txBox="1">
                <a:spLocks noChangeArrowheads="1"/>
              </p:cNvSpPr>
              <p:nvPr/>
            </p:nvSpPr>
            <p:spPr bwMode="auto">
              <a:xfrm>
                <a:off x="3500128" y="2616765"/>
                <a:ext cx="294075" cy="10005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SC</a:t>
                </a:r>
                <a:r>
                  <a:rPr lang="ja-JP" altLang="en-US" b="1" dirty="0">
                    <a:latin typeface="+mn-ea"/>
                    <a:ea typeface="+mn-ea"/>
                  </a:rPr>
                  <a:t>型</a:t>
                </a:r>
                <a:endParaRPr lang="en-US" altLang="ja-JP" b="1" dirty="0">
                  <a:latin typeface="+mn-ea"/>
                  <a:ea typeface="+mn-ea"/>
                </a:endParaRPr>
              </a:p>
            </p:txBody>
          </p:sp>
        </p:grpSp>
        <p:sp>
          <p:nvSpPr>
            <p:cNvPr id="375" name="Text Box 291"/>
            <p:cNvSpPr txBox="1">
              <a:spLocks noChangeArrowheads="1"/>
            </p:cNvSpPr>
            <p:nvPr/>
          </p:nvSpPr>
          <p:spPr bwMode="auto">
            <a:xfrm>
              <a:off x="3755674" y="876715"/>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パネルタイプ</a:t>
              </a:r>
              <a:endParaRPr lang="ja-JP" altLang="en-US" sz="700" dirty="0">
                <a:solidFill>
                  <a:srgbClr val="000000"/>
                </a:solidFill>
                <a:latin typeface="+mn-ea"/>
                <a:ea typeface="+mn-ea"/>
              </a:endParaRPr>
            </a:p>
          </p:txBody>
        </p:sp>
        <p:grpSp>
          <p:nvGrpSpPr>
            <p:cNvPr id="1034" name="グループ化 1033"/>
            <p:cNvGrpSpPr/>
            <p:nvPr/>
          </p:nvGrpSpPr>
          <p:grpSpPr>
            <a:xfrm>
              <a:off x="4457205" y="874825"/>
              <a:ext cx="1965012" cy="107722"/>
              <a:chOff x="5782998" y="836122"/>
              <a:chExt cx="1965012" cy="110213"/>
            </a:xfrm>
          </p:grpSpPr>
          <p:sp>
            <p:nvSpPr>
              <p:cNvPr id="374" name="Text Box 291"/>
              <p:cNvSpPr txBox="1">
                <a:spLocks noChangeArrowheads="1"/>
              </p:cNvSpPr>
              <p:nvPr/>
            </p:nvSpPr>
            <p:spPr bwMode="auto">
              <a:xfrm>
                <a:off x="5782998" y="836122"/>
                <a:ext cx="490519" cy="11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採光タイプ</a:t>
                </a:r>
              </a:p>
            </p:txBody>
          </p:sp>
          <p:cxnSp>
            <p:nvCxnSpPr>
              <p:cNvPr id="380" name="直線コネクタ 379"/>
              <p:cNvCxnSpPr>
                <a:cxnSpLocks/>
              </p:cNvCxnSpPr>
              <p:nvPr/>
            </p:nvCxnSpPr>
            <p:spPr>
              <a:xfrm>
                <a:off x="6321152" y="899160"/>
                <a:ext cx="1426858"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86" name="Text Box 291"/>
            <p:cNvSpPr txBox="1">
              <a:spLocks noChangeArrowheads="1"/>
            </p:cNvSpPr>
            <p:nvPr/>
          </p:nvSpPr>
          <p:spPr bwMode="auto">
            <a:xfrm>
              <a:off x="7221631" y="876715"/>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トイレタイプ</a:t>
              </a:r>
              <a:endParaRPr lang="ja-JP" altLang="en-US" sz="700" dirty="0">
                <a:solidFill>
                  <a:srgbClr val="000000"/>
                </a:solidFill>
                <a:latin typeface="+mn-ea"/>
                <a:ea typeface="+mn-ea"/>
              </a:endParaRPr>
            </a:p>
          </p:txBody>
        </p:sp>
        <p:grpSp>
          <p:nvGrpSpPr>
            <p:cNvPr id="287" name="グループ化 286"/>
            <p:cNvGrpSpPr/>
            <p:nvPr/>
          </p:nvGrpSpPr>
          <p:grpSpPr>
            <a:xfrm>
              <a:off x="7869703" y="874825"/>
              <a:ext cx="1376785" cy="107722"/>
              <a:chOff x="5782998" y="836122"/>
              <a:chExt cx="1376785" cy="110213"/>
            </a:xfrm>
          </p:grpSpPr>
          <p:sp>
            <p:nvSpPr>
              <p:cNvPr id="288" name="Text Box 291"/>
              <p:cNvSpPr txBox="1">
                <a:spLocks noChangeArrowheads="1"/>
              </p:cNvSpPr>
              <p:nvPr/>
            </p:nvSpPr>
            <p:spPr bwMode="auto">
              <a:xfrm>
                <a:off x="5782998" y="836122"/>
                <a:ext cx="490519" cy="11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引戸専用</a:t>
                </a:r>
              </a:p>
            </p:txBody>
          </p:sp>
          <p:cxnSp>
            <p:nvCxnSpPr>
              <p:cNvPr id="289" name="直線コネクタ 288"/>
              <p:cNvCxnSpPr/>
              <p:nvPr/>
            </p:nvCxnSpPr>
            <p:spPr>
              <a:xfrm>
                <a:off x="6321152" y="899160"/>
                <a:ext cx="838631"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3" name="Text Box 291">
              <a:extLst>
                <a:ext uri="{FF2B5EF4-FFF2-40B4-BE49-F238E27FC236}">
                  <a16:creationId xmlns:a16="http://schemas.microsoft.com/office/drawing/2014/main" id="{25F721D1-FDCF-569A-58CC-0665799A693C}"/>
                </a:ext>
              </a:extLst>
            </p:cNvPr>
            <p:cNvSpPr txBox="1">
              <a:spLocks noChangeArrowheads="1"/>
            </p:cNvSpPr>
            <p:nvPr/>
          </p:nvSpPr>
          <p:spPr bwMode="auto">
            <a:xfrm>
              <a:off x="6527241" y="876715"/>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洗面</a:t>
              </a:r>
              <a:r>
                <a:rPr lang="ja-JP" altLang="en-US" sz="700" dirty="0">
                  <a:latin typeface="+mn-ea"/>
                  <a:ea typeface="+mn-ea"/>
                </a:rPr>
                <a:t>タイプ</a:t>
              </a:r>
              <a:endParaRPr lang="ja-JP" altLang="en-US" sz="700" dirty="0">
                <a:solidFill>
                  <a:srgbClr val="000000"/>
                </a:solidFill>
                <a:latin typeface="+mn-ea"/>
                <a:ea typeface="+mn-ea"/>
              </a:endParaRPr>
            </a:p>
          </p:txBody>
        </p:sp>
      </p:grpSp>
      <p:grpSp>
        <p:nvGrpSpPr>
          <p:cNvPr id="1083" name="グループ化 1082"/>
          <p:cNvGrpSpPr/>
          <p:nvPr/>
        </p:nvGrpSpPr>
        <p:grpSpPr>
          <a:xfrm>
            <a:off x="3394760" y="914400"/>
            <a:ext cx="323165" cy="1638510"/>
            <a:chOff x="3394760" y="914400"/>
            <a:chExt cx="323165" cy="1638510"/>
          </a:xfrm>
        </p:grpSpPr>
        <p:sp>
          <p:nvSpPr>
            <p:cNvPr id="117" name="正方形/長方形 116"/>
            <p:cNvSpPr/>
            <p:nvPr/>
          </p:nvSpPr>
          <p:spPr>
            <a:xfrm>
              <a:off x="3457575" y="914400"/>
              <a:ext cx="219075" cy="1638510"/>
            </a:xfrm>
            <a:prstGeom prst="rect">
              <a:avLst/>
            </a:prstGeom>
            <a:solidFill>
              <a:srgbClr val="9F71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0" name="テキスト ボックス 119"/>
            <p:cNvSpPr txBox="1"/>
            <p:nvPr/>
          </p:nvSpPr>
          <p:spPr>
            <a:xfrm>
              <a:off x="3394760" y="1149350"/>
              <a:ext cx="323165" cy="1189990"/>
            </a:xfrm>
            <a:prstGeom prst="rect">
              <a:avLst/>
            </a:prstGeom>
            <a:noFill/>
          </p:spPr>
          <p:txBody>
            <a:bodyPr vert="eaVert" wrap="square" rtlCol="0">
              <a:spAutoFit/>
            </a:bodyPr>
            <a:lstStyle/>
            <a:p>
              <a:r>
                <a:rPr kumimoji="1" lang="ja-JP" altLang="en-US" sz="900" b="1" dirty="0">
                  <a:solidFill>
                    <a:schemeClr val="bg1"/>
                  </a:solidFill>
                  <a:latin typeface="+mn-ea"/>
                </a:rPr>
                <a:t>スタンダードレーベル</a:t>
              </a:r>
            </a:p>
          </p:txBody>
        </p:sp>
      </p:grpSp>
      <p:grpSp>
        <p:nvGrpSpPr>
          <p:cNvPr id="1082" name="グループ化 1081"/>
          <p:cNvGrpSpPr/>
          <p:nvPr/>
        </p:nvGrpSpPr>
        <p:grpSpPr>
          <a:xfrm>
            <a:off x="3394760" y="2843942"/>
            <a:ext cx="323165" cy="1684285"/>
            <a:chOff x="3394760" y="2843942"/>
            <a:chExt cx="323165" cy="1684285"/>
          </a:xfrm>
        </p:grpSpPr>
        <p:sp>
          <p:nvSpPr>
            <p:cNvPr id="308" name="正方形/長方形 307"/>
            <p:cNvSpPr/>
            <p:nvPr/>
          </p:nvSpPr>
          <p:spPr>
            <a:xfrm>
              <a:off x="3457575" y="2843942"/>
              <a:ext cx="219075" cy="1684285"/>
            </a:xfrm>
            <a:prstGeom prst="rect">
              <a:avLst/>
            </a:prstGeom>
            <a:solidFill>
              <a:srgbClr val="005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13" name="テキスト ボックス 312"/>
            <p:cNvSpPr txBox="1"/>
            <p:nvPr/>
          </p:nvSpPr>
          <p:spPr>
            <a:xfrm>
              <a:off x="3394760" y="3241978"/>
              <a:ext cx="323165" cy="1093802"/>
            </a:xfrm>
            <a:prstGeom prst="rect">
              <a:avLst/>
            </a:prstGeom>
            <a:noFill/>
          </p:spPr>
          <p:txBody>
            <a:bodyPr vert="eaVert" wrap="square" rtlCol="0">
              <a:spAutoFit/>
            </a:bodyPr>
            <a:lstStyle/>
            <a:p>
              <a:r>
                <a:rPr lang="ja-JP" altLang="en-US" sz="900" b="1" dirty="0">
                  <a:solidFill>
                    <a:schemeClr val="bg1"/>
                  </a:solidFill>
                  <a:latin typeface="+mn-ea"/>
                </a:rPr>
                <a:t>クラフト</a:t>
              </a:r>
              <a:r>
                <a:rPr kumimoji="1" lang="ja-JP" altLang="en-US" sz="900" b="1" dirty="0">
                  <a:solidFill>
                    <a:schemeClr val="bg1"/>
                  </a:solidFill>
                  <a:latin typeface="+mn-ea"/>
                </a:rPr>
                <a:t>レーベル</a:t>
              </a:r>
            </a:p>
          </p:txBody>
        </p:sp>
      </p:grpSp>
      <p:grpSp>
        <p:nvGrpSpPr>
          <p:cNvPr id="1084" name="グループ化 1083"/>
          <p:cNvGrpSpPr/>
          <p:nvPr/>
        </p:nvGrpSpPr>
        <p:grpSpPr>
          <a:xfrm>
            <a:off x="7956194" y="2571750"/>
            <a:ext cx="323165" cy="1950325"/>
            <a:chOff x="7956194" y="2571750"/>
            <a:chExt cx="323165" cy="1950325"/>
          </a:xfrm>
        </p:grpSpPr>
        <p:sp>
          <p:nvSpPr>
            <p:cNvPr id="309" name="正方形/長方形 308"/>
            <p:cNvSpPr/>
            <p:nvPr/>
          </p:nvSpPr>
          <p:spPr>
            <a:xfrm>
              <a:off x="8020050" y="2571750"/>
              <a:ext cx="219075" cy="1950325"/>
            </a:xfrm>
            <a:prstGeom prst="rect">
              <a:avLst/>
            </a:prstGeom>
            <a:solidFill>
              <a:srgbClr val="4D5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14" name="テキスト ボックス 313"/>
            <p:cNvSpPr txBox="1"/>
            <p:nvPr/>
          </p:nvSpPr>
          <p:spPr>
            <a:xfrm>
              <a:off x="7956194" y="3111350"/>
              <a:ext cx="323165" cy="912010"/>
            </a:xfrm>
            <a:prstGeom prst="rect">
              <a:avLst/>
            </a:prstGeom>
            <a:noFill/>
          </p:spPr>
          <p:txBody>
            <a:bodyPr vert="eaVert" wrap="square" rtlCol="0">
              <a:spAutoFit/>
            </a:bodyPr>
            <a:lstStyle/>
            <a:p>
              <a:r>
                <a:rPr lang="ja-JP" altLang="en-US" sz="900" b="1" dirty="0">
                  <a:solidFill>
                    <a:schemeClr val="bg1"/>
                  </a:solidFill>
                  <a:latin typeface="+mn-ea"/>
                </a:rPr>
                <a:t>プラス</a:t>
              </a:r>
              <a:r>
                <a:rPr kumimoji="1" lang="ja-JP" altLang="en-US" sz="900" b="1" dirty="0">
                  <a:solidFill>
                    <a:schemeClr val="bg1"/>
                  </a:solidFill>
                  <a:latin typeface="+mn-ea"/>
                </a:rPr>
                <a:t>レーベル</a:t>
              </a:r>
            </a:p>
          </p:txBody>
        </p:sp>
      </p:grpSp>
      <p:grpSp>
        <p:nvGrpSpPr>
          <p:cNvPr id="20" name="グループ化 19">
            <a:extLst>
              <a:ext uri="{FF2B5EF4-FFF2-40B4-BE49-F238E27FC236}">
                <a16:creationId xmlns:a16="http://schemas.microsoft.com/office/drawing/2014/main" id="{26175497-52C4-3101-BEFD-800A7D704D6A}"/>
              </a:ext>
            </a:extLst>
          </p:cNvPr>
          <p:cNvGrpSpPr/>
          <p:nvPr/>
        </p:nvGrpSpPr>
        <p:grpSpPr>
          <a:xfrm>
            <a:off x="8323242" y="2575385"/>
            <a:ext cx="1320407" cy="1964617"/>
            <a:chOff x="8323242" y="2575385"/>
            <a:chExt cx="1320407" cy="1964617"/>
          </a:xfrm>
        </p:grpSpPr>
        <p:grpSp>
          <p:nvGrpSpPr>
            <p:cNvPr id="18" name="グループ化 17">
              <a:extLst>
                <a:ext uri="{FF2B5EF4-FFF2-40B4-BE49-F238E27FC236}">
                  <a16:creationId xmlns:a16="http://schemas.microsoft.com/office/drawing/2014/main" id="{D47FD92E-C78E-7DEE-BEB3-1A6AFC808109}"/>
                </a:ext>
              </a:extLst>
            </p:cNvPr>
            <p:cNvGrpSpPr/>
            <p:nvPr/>
          </p:nvGrpSpPr>
          <p:grpSpPr>
            <a:xfrm>
              <a:off x="8323242" y="2713472"/>
              <a:ext cx="1302151" cy="1826530"/>
              <a:chOff x="8323242" y="2713472"/>
              <a:chExt cx="1302151" cy="1826530"/>
            </a:xfrm>
          </p:grpSpPr>
          <p:pic>
            <p:nvPicPr>
              <p:cNvPr id="252" name="図 2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3242" y="2713473"/>
                <a:ext cx="569308" cy="1711053"/>
              </a:xfrm>
              <a:prstGeom prst="rect">
                <a:avLst/>
              </a:prstGeom>
            </p:spPr>
          </p:pic>
          <p:pic>
            <p:nvPicPr>
              <p:cNvPr id="253" name="図 2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6085" y="2713472"/>
                <a:ext cx="569308" cy="1711052"/>
              </a:xfrm>
              <a:prstGeom prst="rect">
                <a:avLst/>
              </a:prstGeom>
            </p:spPr>
          </p:pic>
          <p:sp>
            <p:nvSpPr>
              <p:cNvPr id="254" name="Text Box 283"/>
              <p:cNvSpPr txBox="1">
                <a:spLocks noChangeArrowheads="1"/>
              </p:cNvSpPr>
              <p:nvPr/>
            </p:nvSpPr>
            <p:spPr bwMode="auto">
              <a:xfrm>
                <a:off x="8346539" y="4447669"/>
                <a:ext cx="288010"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PZ</a:t>
                </a:r>
                <a:r>
                  <a:rPr lang="ja-JP" altLang="en-US" b="1" dirty="0">
                    <a:latin typeface="+mn-ea"/>
                    <a:ea typeface="+mn-ea"/>
                  </a:rPr>
                  <a:t>型</a:t>
                </a:r>
                <a:endParaRPr lang="en-US" altLang="ja-JP" b="1" dirty="0">
                  <a:latin typeface="+mn-ea"/>
                  <a:ea typeface="+mn-ea"/>
                </a:endParaRPr>
              </a:p>
            </p:txBody>
          </p:sp>
          <p:sp>
            <p:nvSpPr>
              <p:cNvPr id="255" name="Text Box 283"/>
              <p:cNvSpPr txBox="1">
                <a:spLocks noChangeArrowheads="1"/>
              </p:cNvSpPr>
              <p:nvPr/>
            </p:nvSpPr>
            <p:spPr bwMode="auto">
              <a:xfrm>
                <a:off x="9072316" y="4447645"/>
                <a:ext cx="305778"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WH</a:t>
                </a:r>
                <a:r>
                  <a:rPr lang="ja-JP" altLang="en-US" b="1" dirty="0">
                    <a:latin typeface="+mn-ea"/>
                    <a:ea typeface="+mn-ea"/>
                  </a:rPr>
                  <a:t>型</a:t>
                </a:r>
                <a:endParaRPr lang="en-US" altLang="ja-JP" b="1" dirty="0">
                  <a:latin typeface="+mn-ea"/>
                  <a:ea typeface="+mn-ea"/>
                </a:endParaRPr>
              </a:p>
            </p:txBody>
          </p:sp>
        </p:grpSp>
        <p:grpSp>
          <p:nvGrpSpPr>
            <p:cNvPr id="19" name="グループ化 18">
              <a:extLst>
                <a:ext uri="{FF2B5EF4-FFF2-40B4-BE49-F238E27FC236}">
                  <a16:creationId xmlns:a16="http://schemas.microsoft.com/office/drawing/2014/main" id="{CB639ACE-15B9-F0A3-FC4E-CBBE803488D8}"/>
                </a:ext>
              </a:extLst>
            </p:cNvPr>
            <p:cNvGrpSpPr/>
            <p:nvPr/>
          </p:nvGrpSpPr>
          <p:grpSpPr>
            <a:xfrm>
              <a:off x="8340374" y="2575385"/>
              <a:ext cx="1303275" cy="107722"/>
              <a:chOff x="8340374" y="2575385"/>
              <a:chExt cx="1303275" cy="107722"/>
            </a:xfrm>
          </p:grpSpPr>
          <p:sp>
            <p:nvSpPr>
              <p:cNvPr id="316" name="Text Box 291"/>
              <p:cNvSpPr txBox="1">
                <a:spLocks noChangeArrowheads="1"/>
              </p:cNvSpPr>
              <p:nvPr/>
            </p:nvSpPr>
            <p:spPr bwMode="auto">
              <a:xfrm>
                <a:off x="8340374" y="2575385"/>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パネルタイプ</a:t>
                </a:r>
                <a:endParaRPr lang="ja-JP" altLang="en-US" sz="700" dirty="0">
                  <a:solidFill>
                    <a:srgbClr val="000000"/>
                  </a:solidFill>
                  <a:latin typeface="+mn-ea"/>
                  <a:ea typeface="+mn-ea"/>
                </a:endParaRPr>
              </a:p>
            </p:txBody>
          </p:sp>
          <p:sp>
            <p:nvSpPr>
              <p:cNvPr id="220" name="Text Box 291"/>
              <p:cNvSpPr txBox="1">
                <a:spLocks noChangeArrowheads="1"/>
              </p:cNvSpPr>
              <p:nvPr/>
            </p:nvSpPr>
            <p:spPr bwMode="auto">
              <a:xfrm>
                <a:off x="9069774" y="2575385"/>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採光タイプ</a:t>
                </a:r>
                <a:endParaRPr lang="ja-JP" altLang="en-US" sz="700" dirty="0">
                  <a:solidFill>
                    <a:srgbClr val="000000"/>
                  </a:solidFill>
                  <a:latin typeface="+mn-ea"/>
                  <a:ea typeface="+mn-ea"/>
                </a:endParaRPr>
              </a:p>
            </p:txBody>
          </p:sp>
        </p:grpSp>
      </p:grpSp>
      <p:sp>
        <p:nvSpPr>
          <p:cNvPr id="384" name="Text Box 291"/>
          <p:cNvSpPr txBox="1">
            <a:spLocks noChangeArrowheads="1"/>
          </p:cNvSpPr>
          <p:nvPr/>
        </p:nvSpPr>
        <p:spPr bwMode="auto">
          <a:xfrm>
            <a:off x="5006635" y="4698824"/>
            <a:ext cx="90643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800" b="1" dirty="0">
                <a:solidFill>
                  <a:srgbClr val="000000"/>
                </a:solidFill>
                <a:latin typeface="+mn-ea"/>
                <a:ea typeface="+mn-ea"/>
              </a:rPr>
              <a:t>■くぐり戸対応色柄</a:t>
            </a:r>
          </a:p>
        </p:txBody>
      </p:sp>
      <p:grpSp>
        <p:nvGrpSpPr>
          <p:cNvPr id="244" name="グループ化 243"/>
          <p:cNvGrpSpPr/>
          <p:nvPr/>
        </p:nvGrpSpPr>
        <p:grpSpPr>
          <a:xfrm>
            <a:off x="4549291" y="4841080"/>
            <a:ext cx="5270732" cy="1939514"/>
            <a:chOff x="4525541" y="4841080"/>
            <a:chExt cx="5270732" cy="1939514"/>
          </a:xfrm>
        </p:grpSpPr>
        <p:grpSp>
          <p:nvGrpSpPr>
            <p:cNvPr id="226" name="グループ化 225"/>
            <p:cNvGrpSpPr/>
            <p:nvPr/>
          </p:nvGrpSpPr>
          <p:grpSpPr>
            <a:xfrm>
              <a:off x="4904418" y="4841080"/>
              <a:ext cx="4891855" cy="1762920"/>
              <a:chOff x="4904418" y="4841080"/>
              <a:chExt cx="4891855" cy="1762920"/>
            </a:xfrm>
          </p:grpSpPr>
          <p:sp>
            <p:nvSpPr>
              <p:cNvPr id="225" name="正方形/長方形 224"/>
              <p:cNvSpPr/>
              <p:nvPr/>
            </p:nvSpPr>
            <p:spPr>
              <a:xfrm>
                <a:off x="4929250" y="4845050"/>
                <a:ext cx="4830700" cy="2000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323" name="直線コネクタ 322"/>
              <p:cNvCxnSpPr>
                <a:cxnSpLocks/>
              </p:cNvCxnSpPr>
              <p:nvPr/>
            </p:nvCxnSpPr>
            <p:spPr>
              <a:xfrm>
                <a:off x="4929429" y="5049041"/>
                <a:ext cx="4831791" cy="0"/>
              </a:xfrm>
              <a:prstGeom prst="line">
                <a:avLst/>
              </a:prstGeom>
              <a:ln w="19050">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5" name="直線コネクタ 324"/>
              <p:cNvCxnSpPr>
                <a:cxnSpLocks/>
              </p:cNvCxnSpPr>
              <p:nvPr/>
            </p:nvCxnSpPr>
            <p:spPr>
              <a:xfrm>
                <a:off x="4925340" y="5565145"/>
                <a:ext cx="4835880" cy="0"/>
              </a:xfrm>
              <a:prstGeom prst="line">
                <a:avLst/>
              </a:prstGeom>
              <a:ln>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9221197" y="4939055"/>
                <a:ext cx="0" cy="1664945"/>
              </a:xfrm>
              <a:prstGeom prst="line">
                <a:avLst/>
              </a:prstGeom>
              <a:ln>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85" name="グループ化 1084"/>
              <p:cNvGrpSpPr/>
              <p:nvPr/>
            </p:nvGrpSpPr>
            <p:grpSpPr>
              <a:xfrm>
                <a:off x="6089938" y="4841080"/>
                <a:ext cx="1631192" cy="1762920"/>
                <a:chOff x="6089938" y="4841080"/>
                <a:chExt cx="1631192" cy="1715176"/>
              </a:xfrm>
            </p:grpSpPr>
            <p:cxnSp>
              <p:nvCxnSpPr>
                <p:cNvPr id="331" name="直線コネクタ 330"/>
                <p:cNvCxnSpPr/>
                <p:nvPr/>
              </p:nvCxnSpPr>
              <p:spPr>
                <a:xfrm>
                  <a:off x="7721130" y="4939055"/>
                  <a:ext cx="0" cy="1614759"/>
                </a:xfrm>
                <a:prstGeom prst="line">
                  <a:avLst/>
                </a:prstGeom>
                <a:ln>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32" name="直線コネクタ 331"/>
                <p:cNvCxnSpPr/>
                <p:nvPr/>
              </p:nvCxnSpPr>
              <p:spPr>
                <a:xfrm>
                  <a:off x="6089938" y="4841080"/>
                  <a:ext cx="0" cy="1715176"/>
                </a:xfrm>
                <a:prstGeom prst="line">
                  <a:avLst/>
                </a:prstGeom>
                <a:ln w="19050">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334" name="直線コネクタ 333"/>
              <p:cNvCxnSpPr/>
              <p:nvPr/>
            </p:nvCxnSpPr>
            <p:spPr>
              <a:xfrm>
                <a:off x="5308390" y="4946207"/>
                <a:ext cx="0" cy="1651145"/>
              </a:xfrm>
              <a:prstGeom prst="line">
                <a:avLst/>
              </a:prstGeom>
              <a:ln>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pic>
            <p:nvPicPr>
              <p:cNvPr id="1039" name="図 1038"/>
              <p:cNvPicPr>
                <a:picLocks noChangeAspect="1"/>
              </p:cNvPicPr>
              <p:nvPr/>
            </p:nvPicPr>
            <p:blipFill rotWithShape="1">
              <a:blip r:embed="rId18"/>
              <a:srcRect r="66857" b="72600"/>
              <a:stretch/>
            </p:blipFill>
            <p:spPr>
              <a:xfrm>
                <a:off x="4991041" y="5078572"/>
                <a:ext cx="269092" cy="361108"/>
              </a:xfrm>
              <a:prstGeom prst="rect">
                <a:avLst/>
              </a:prstGeom>
            </p:spPr>
          </p:pic>
          <p:pic>
            <p:nvPicPr>
              <p:cNvPr id="342" name="図 341"/>
              <p:cNvPicPr>
                <a:picLocks noChangeAspect="1"/>
              </p:cNvPicPr>
              <p:nvPr/>
            </p:nvPicPr>
            <p:blipFill rotWithShape="1">
              <a:blip r:embed="rId18"/>
              <a:srcRect l="42852" t="1881" r="377" b="73734"/>
              <a:stretch/>
            </p:blipFill>
            <p:spPr>
              <a:xfrm>
                <a:off x="5377377" y="5076825"/>
                <a:ext cx="574154" cy="400318"/>
              </a:xfrm>
              <a:prstGeom prst="rect">
                <a:avLst/>
              </a:prstGeom>
            </p:spPr>
          </p:pic>
          <p:pic>
            <p:nvPicPr>
              <p:cNvPr id="348" name="図 347"/>
              <p:cNvPicPr>
                <a:picLocks noChangeAspect="1"/>
              </p:cNvPicPr>
              <p:nvPr/>
            </p:nvPicPr>
            <p:blipFill rotWithShape="1">
              <a:blip r:embed="rId18"/>
              <a:srcRect t="34876" r="66857" b="37724"/>
              <a:stretch/>
            </p:blipFill>
            <p:spPr>
              <a:xfrm>
                <a:off x="4991041" y="5600515"/>
                <a:ext cx="269092" cy="361108"/>
              </a:xfrm>
              <a:prstGeom prst="rect">
                <a:avLst/>
              </a:prstGeom>
            </p:spPr>
          </p:pic>
          <p:pic>
            <p:nvPicPr>
              <p:cNvPr id="349" name="図 348"/>
              <p:cNvPicPr>
                <a:picLocks noChangeAspect="1"/>
              </p:cNvPicPr>
              <p:nvPr/>
            </p:nvPicPr>
            <p:blipFill rotWithShape="1">
              <a:blip r:embed="rId18"/>
              <a:srcRect l="42852" t="35907" r="377" b="39708"/>
              <a:stretch/>
            </p:blipFill>
            <p:spPr>
              <a:xfrm>
                <a:off x="5372614" y="5594005"/>
                <a:ext cx="574154" cy="400318"/>
              </a:xfrm>
              <a:prstGeom prst="rect">
                <a:avLst/>
              </a:prstGeom>
            </p:spPr>
          </p:pic>
          <p:pic>
            <p:nvPicPr>
              <p:cNvPr id="350" name="図 349"/>
              <p:cNvPicPr>
                <a:picLocks noChangeAspect="1"/>
              </p:cNvPicPr>
              <p:nvPr/>
            </p:nvPicPr>
            <p:blipFill rotWithShape="1">
              <a:blip r:embed="rId18"/>
              <a:srcRect t="69469" r="66857" b="3131"/>
              <a:stretch/>
            </p:blipFill>
            <p:spPr>
              <a:xfrm>
                <a:off x="4991041" y="6114865"/>
                <a:ext cx="269092" cy="361108"/>
              </a:xfrm>
              <a:prstGeom prst="rect">
                <a:avLst/>
              </a:prstGeom>
            </p:spPr>
          </p:pic>
          <p:pic>
            <p:nvPicPr>
              <p:cNvPr id="354" name="図 353"/>
              <p:cNvPicPr>
                <a:picLocks noChangeAspect="1"/>
              </p:cNvPicPr>
              <p:nvPr/>
            </p:nvPicPr>
            <p:blipFill rotWithShape="1">
              <a:blip r:embed="rId18"/>
              <a:srcRect l="42852" t="70499" r="377" b="5116"/>
              <a:stretch/>
            </p:blipFill>
            <p:spPr>
              <a:xfrm>
                <a:off x="5372614" y="6103592"/>
                <a:ext cx="574154" cy="400318"/>
              </a:xfrm>
              <a:prstGeom prst="rect">
                <a:avLst/>
              </a:prstGeom>
            </p:spPr>
          </p:pic>
          <p:sp>
            <p:nvSpPr>
              <p:cNvPr id="426" name="Text Box 291"/>
              <p:cNvSpPr txBox="1">
                <a:spLocks noChangeArrowheads="1"/>
              </p:cNvSpPr>
              <p:nvPr/>
            </p:nvSpPr>
            <p:spPr bwMode="auto">
              <a:xfrm>
                <a:off x="4922562" y="5435532"/>
                <a:ext cx="406051"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50" b="1" dirty="0">
                    <a:solidFill>
                      <a:srgbClr val="000000"/>
                    </a:solidFill>
                    <a:latin typeface="+mn-ea"/>
                    <a:ea typeface="+mn-ea"/>
                  </a:rPr>
                  <a:t>ブラック色</a:t>
                </a:r>
              </a:p>
            </p:txBody>
          </p:sp>
          <p:sp>
            <p:nvSpPr>
              <p:cNvPr id="428" name="Text Box 291"/>
              <p:cNvSpPr txBox="1">
                <a:spLocks noChangeArrowheads="1"/>
              </p:cNvSpPr>
              <p:nvPr/>
            </p:nvSpPr>
            <p:spPr bwMode="auto">
              <a:xfrm>
                <a:off x="4922562" y="5970472"/>
                <a:ext cx="406051"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50" b="1" dirty="0">
                    <a:solidFill>
                      <a:srgbClr val="000000"/>
                    </a:solidFill>
                    <a:latin typeface="+mn-ea"/>
                    <a:ea typeface="+mn-ea"/>
                  </a:rPr>
                  <a:t>ライト色</a:t>
                </a:r>
              </a:p>
            </p:txBody>
          </p:sp>
          <p:sp>
            <p:nvSpPr>
              <p:cNvPr id="429" name="Text Box 291"/>
              <p:cNvSpPr txBox="1">
                <a:spLocks noChangeArrowheads="1"/>
              </p:cNvSpPr>
              <p:nvPr/>
            </p:nvSpPr>
            <p:spPr bwMode="auto">
              <a:xfrm>
                <a:off x="4922562" y="6474767"/>
                <a:ext cx="406051"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50" b="1" dirty="0">
                    <a:solidFill>
                      <a:srgbClr val="000000"/>
                    </a:solidFill>
                    <a:latin typeface="+mn-ea"/>
                    <a:ea typeface="+mn-ea"/>
                  </a:rPr>
                  <a:t>グレー色</a:t>
                </a:r>
              </a:p>
            </p:txBody>
          </p:sp>
          <p:sp>
            <p:nvSpPr>
              <p:cNvPr id="443" name="Text Box 291"/>
              <p:cNvSpPr txBox="1">
                <a:spLocks noChangeArrowheads="1"/>
              </p:cNvSpPr>
              <p:nvPr/>
            </p:nvSpPr>
            <p:spPr bwMode="auto">
              <a:xfrm>
                <a:off x="5330533" y="5467174"/>
                <a:ext cx="406051"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550" b="1" dirty="0">
                    <a:solidFill>
                      <a:srgbClr val="000000"/>
                    </a:solidFill>
                    <a:latin typeface="+mn-ea"/>
                    <a:ea typeface="+mn-ea"/>
                  </a:rPr>
                  <a:t>ブラック色</a:t>
                </a:r>
              </a:p>
            </p:txBody>
          </p:sp>
          <p:sp>
            <p:nvSpPr>
              <p:cNvPr id="457" name="Text Box 291"/>
              <p:cNvSpPr txBox="1">
                <a:spLocks noChangeArrowheads="1"/>
              </p:cNvSpPr>
              <p:nvPr/>
            </p:nvSpPr>
            <p:spPr bwMode="auto">
              <a:xfrm>
                <a:off x="5647436" y="5467174"/>
                <a:ext cx="520154"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550" b="1" dirty="0">
                    <a:solidFill>
                      <a:srgbClr val="000000"/>
                    </a:solidFill>
                    <a:latin typeface="+mn-ea"/>
                    <a:ea typeface="+mn-ea"/>
                  </a:rPr>
                  <a:t>半透明</a:t>
                </a:r>
                <a:r>
                  <a:rPr lang="en-US" altLang="ja-JP" sz="550" b="1" dirty="0">
                    <a:solidFill>
                      <a:srgbClr val="000000"/>
                    </a:solidFill>
                    <a:latin typeface="+mn-ea"/>
                    <a:ea typeface="+mn-ea"/>
                  </a:rPr>
                  <a:t>※1※3</a:t>
                </a:r>
                <a:endParaRPr lang="ja-JP" altLang="en-US" sz="550" b="1" dirty="0">
                  <a:solidFill>
                    <a:srgbClr val="000000"/>
                  </a:solidFill>
                  <a:latin typeface="+mn-ea"/>
                  <a:ea typeface="+mn-ea"/>
                </a:endParaRPr>
              </a:p>
            </p:txBody>
          </p:sp>
          <p:sp>
            <p:nvSpPr>
              <p:cNvPr id="458" name="Text Box 291"/>
              <p:cNvSpPr txBox="1">
                <a:spLocks noChangeArrowheads="1"/>
              </p:cNvSpPr>
              <p:nvPr/>
            </p:nvSpPr>
            <p:spPr bwMode="auto">
              <a:xfrm>
                <a:off x="5292433" y="5986286"/>
                <a:ext cx="406051"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50" b="1" dirty="0">
                    <a:solidFill>
                      <a:srgbClr val="000000"/>
                    </a:solidFill>
                    <a:latin typeface="+mn-ea"/>
                    <a:ea typeface="+mn-ea"/>
                  </a:rPr>
                  <a:t>ライト色</a:t>
                </a:r>
              </a:p>
            </p:txBody>
          </p:sp>
          <p:sp>
            <p:nvSpPr>
              <p:cNvPr id="459" name="Text Box 291"/>
              <p:cNvSpPr txBox="1">
                <a:spLocks noChangeArrowheads="1"/>
              </p:cNvSpPr>
              <p:nvPr/>
            </p:nvSpPr>
            <p:spPr bwMode="auto">
              <a:xfrm>
                <a:off x="5647436" y="5986286"/>
                <a:ext cx="520154"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550" b="1" dirty="0">
                    <a:solidFill>
                      <a:srgbClr val="000000"/>
                    </a:solidFill>
                    <a:latin typeface="+mn-ea"/>
                    <a:ea typeface="+mn-ea"/>
                  </a:rPr>
                  <a:t>半透明</a:t>
                </a:r>
                <a:r>
                  <a:rPr lang="en-US" altLang="ja-JP" sz="550" b="1" dirty="0">
                    <a:solidFill>
                      <a:srgbClr val="000000"/>
                    </a:solidFill>
                    <a:latin typeface="+mn-ea"/>
                    <a:ea typeface="+mn-ea"/>
                  </a:rPr>
                  <a:t>※1※3</a:t>
                </a:r>
                <a:endParaRPr lang="ja-JP" altLang="en-US" sz="550" b="1" dirty="0">
                  <a:solidFill>
                    <a:srgbClr val="000000"/>
                  </a:solidFill>
                  <a:latin typeface="+mn-ea"/>
                  <a:ea typeface="+mn-ea"/>
                </a:endParaRPr>
              </a:p>
            </p:txBody>
          </p:sp>
          <p:sp>
            <p:nvSpPr>
              <p:cNvPr id="465" name="Text Box 291"/>
              <p:cNvSpPr txBox="1">
                <a:spLocks noChangeArrowheads="1"/>
              </p:cNvSpPr>
              <p:nvPr/>
            </p:nvSpPr>
            <p:spPr bwMode="auto">
              <a:xfrm>
                <a:off x="5292433" y="6495873"/>
                <a:ext cx="406051"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50" b="1" dirty="0">
                    <a:solidFill>
                      <a:srgbClr val="000000"/>
                    </a:solidFill>
                    <a:latin typeface="+mn-ea"/>
                    <a:ea typeface="+mn-ea"/>
                  </a:rPr>
                  <a:t>グレー色</a:t>
                </a:r>
              </a:p>
            </p:txBody>
          </p:sp>
          <p:sp>
            <p:nvSpPr>
              <p:cNvPr id="477" name="Text Box 291"/>
              <p:cNvSpPr txBox="1">
                <a:spLocks noChangeArrowheads="1"/>
              </p:cNvSpPr>
              <p:nvPr/>
            </p:nvSpPr>
            <p:spPr bwMode="auto">
              <a:xfrm>
                <a:off x="5647436" y="6495873"/>
                <a:ext cx="520154" cy="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550" b="1" dirty="0">
                    <a:solidFill>
                      <a:srgbClr val="000000"/>
                    </a:solidFill>
                    <a:latin typeface="+mn-ea"/>
                    <a:ea typeface="+mn-ea"/>
                  </a:rPr>
                  <a:t>半透明</a:t>
                </a:r>
                <a:r>
                  <a:rPr lang="en-US" altLang="ja-JP" sz="550" b="1" dirty="0">
                    <a:solidFill>
                      <a:srgbClr val="000000"/>
                    </a:solidFill>
                    <a:latin typeface="+mn-ea"/>
                    <a:ea typeface="+mn-ea"/>
                  </a:rPr>
                  <a:t>※1※3</a:t>
                </a:r>
                <a:endParaRPr lang="ja-JP" altLang="en-US" sz="550" b="1" dirty="0">
                  <a:solidFill>
                    <a:srgbClr val="000000"/>
                  </a:solidFill>
                  <a:latin typeface="+mn-ea"/>
                  <a:ea typeface="+mn-ea"/>
                </a:endParaRPr>
              </a:p>
            </p:txBody>
          </p:sp>
          <p:grpSp>
            <p:nvGrpSpPr>
              <p:cNvPr id="1081" name="グループ化 1080"/>
              <p:cNvGrpSpPr/>
              <p:nvPr/>
            </p:nvGrpSpPr>
            <p:grpSpPr>
              <a:xfrm>
                <a:off x="6164420" y="5124450"/>
                <a:ext cx="1556042" cy="382312"/>
                <a:chOff x="6170770" y="5124450"/>
                <a:chExt cx="1556042" cy="382312"/>
              </a:xfrm>
            </p:grpSpPr>
            <p:grpSp>
              <p:nvGrpSpPr>
                <p:cNvPr id="1080" name="グループ化 1079"/>
                <p:cNvGrpSpPr/>
                <p:nvPr/>
              </p:nvGrpSpPr>
              <p:grpSpPr>
                <a:xfrm>
                  <a:off x="6170770" y="5124450"/>
                  <a:ext cx="1485053" cy="220980"/>
                  <a:chOff x="6123146" y="5143500"/>
                  <a:chExt cx="1485053" cy="220980"/>
                </a:xfrm>
              </p:grpSpPr>
              <p:pic>
                <p:nvPicPr>
                  <p:cNvPr id="1079" name="図 1078"/>
                  <p:cNvPicPr>
                    <a:picLocks noChangeAspect="1"/>
                  </p:cNvPicPr>
                  <p:nvPr/>
                </p:nvPicPr>
                <p:blipFill rotWithShape="1">
                  <a:blip r:embed="rId19">
                    <a:extLst>
                      <a:ext uri="{28A0092B-C50C-407E-A947-70E740481C1C}">
                        <a14:useLocalDpi xmlns:a14="http://schemas.microsoft.com/office/drawing/2010/main" val="0"/>
                      </a:ext>
                    </a:extLst>
                  </a:blip>
                  <a:srcRect r="86370" b="86286"/>
                  <a:stretch/>
                </p:blipFill>
                <p:spPr>
                  <a:xfrm>
                    <a:off x="6123146" y="5143500"/>
                    <a:ext cx="449736" cy="220980"/>
                  </a:xfrm>
                  <a:prstGeom prst="rect">
                    <a:avLst/>
                  </a:prstGeom>
                </p:spPr>
              </p:pic>
              <p:pic>
                <p:nvPicPr>
                  <p:cNvPr id="494" name="図 493"/>
                  <p:cNvPicPr>
                    <a:picLocks noChangeAspect="1"/>
                  </p:cNvPicPr>
                  <p:nvPr/>
                </p:nvPicPr>
                <p:blipFill rotWithShape="1">
                  <a:blip r:embed="rId19">
                    <a:extLst>
                      <a:ext uri="{28A0092B-C50C-407E-A947-70E740481C1C}">
                        <a14:useLocalDpi xmlns:a14="http://schemas.microsoft.com/office/drawing/2010/main" val="0"/>
                      </a:ext>
                    </a:extLst>
                  </a:blip>
                  <a:srcRect l="15805" r="70565" b="86286"/>
                  <a:stretch/>
                </p:blipFill>
                <p:spPr>
                  <a:xfrm>
                    <a:off x="6645449" y="5143500"/>
                    <a:ext cx="449736" cy="220980"/>
                  </a:xfrm>
                  <a:prstGeom prst="rect">
                    <a:avLst/>
                  </a:prstGeom>
                </p:spPr>
              </p:pic>
              <p:pic>
                <p:nvPicPr>
                  <p:cNvPr id="495" name="図 494"/>
                  <p:cNvPicPr>
                    <a:picLocks noChangeAspect="1"/>
                  </p:cNvPicPr>
                  <p:nvPr/>
                </p:nvPicPr>
                <p:blipFill rotWithShape="1">
                  <a:blip r:embed="rId19">
                    <a:extLst>
                      <a:ext uri="{28A0092B-C50C-407E-A947-70E740481C1C}">
                        <a14:useLocalDpi xmlns:a14="http://schemas.microsoft.com/office/drawing/2010/main" val="0"/>
                      </a:ext>
                    </a:extLst>
                  </a:blip>
                  <a:srcRect t="20837" r="86370" b="65449"/>
                  <a:stretch/>
                </p:blipFill>
                <p:spPr>
                  <a:xfrm>
                    <a:off x="7158463" y="5143500"/>
                    <a:ext cx="449736" cy="220980"/>
                  </a:xfrm>
                  <a:prstGeom prst="rect">
                    <a:avLst/>
                  </a:prstGeom>
                </p:spPr>
              </p:pic>
            </p:grpSp>
            <p:sp>
              <p:nvSpPr>
                <p:cNvPr id="496" name="Text Box 291"/>
                <p:cNvSpPr txBox="1">
                  <a:spLocks noChangeArrowheads="1"/>
                </p:cNvSpPr>
                <p:nvPr/>
              </p:nvSpPr>
              <p:spPr bwMode="auto">
                <a:xfrm>
                  <a:off x="6173692" y="5352874"/>
                  <a:ext cx="52015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ソフト</a:t>
                  </a:r>
                  <a:endParaRPr lang="en-US" altLang="ja-JP" sz="500" b="1" dirty="0">
                    <a:solidFill>
                      <a:srgbClr val="000000"/>
                    </a:solidFill>
                    <a:latin typeface="+mn-ea"/>
                    <a:ea typeface="+mn-ea"/>
                  </a:endParaRPr>
                </a:p>
                <a:p>
                  <a:pPr eaLnBrk="1" fontAlgn="base" hangingPunct="1">
                    <a:spcAft>
                      <a:spcPct val="0"/>
                    </a:spcAft>
                  </a:pPr>
                  <a:r>
                    <a:rPr lang="ja-JP" altLang="en-US" sz="500" b="1" dirty="0">
                      <a:solidFill>
                        <a:srgbClr val="000000"/>
                      </a:solidFill>
                      <a:latin typeface="+mn-ea"/>
                      <a:ea typeface="+mn-ea"/>
                    </a:rPr>
                    <a:t>ウォールナット柄</a:t>
                  </a:r>
                </a:p>
              </p:txBody>
            </p:sp>
            <p:sp>
              <p:nvSpPr>
                <p:cNvPr id="497" name="Text Box 291"/>
                <p:cNvSpPr txBox="1">
                  <a:spLocks noChangeArrowheads="1"/>
                </p:cNvSpPr>
                <p:nvPr/>
              </p:nvSpPr>
              <p:spPr bwMode="auto">
                <a:xfrm>
                  <a:off x="6688315" y="5352874"/>
                  <a:ext cx="52015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ウォールナット柄</a:t>
                  </a:r>
                </a:p>
              </p:txBody>
            </p:sp>
            <p:sp>
              <p:nvSpPr>
                <p:cNvPr id="498" name="Text Box 291"/>
                <p:cNvSpPr txBox="1">
                  <a:spLocks noChangeArrowheads="1"/>
                </p:cNvSpPr>
                <p:nvPr/>
              </p:nvSpPr>
              <p:spPr bwMode="auto">
                <a:xfrm>
                  <a:off x="7206658" y="5352874"/>
                  <a:ext cx="52015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チェリー柄</a:t>
                  </a:r>
                </a:p>
              </p:txBody>
            </p:sp>
          </p:grpSp>
          <p:grpSp>
            <p:nvGrpSpPr>
              <p:cNvPr id="499" name="グループ化 498"/>
              <p:cNvGrpSpPr/>
              <p:nvPr/>
            </p:nvGrpSpPr>
            <p:grpSpPr>
              <a:xfrm>
                <a:off x="6164420" y="5642198"/>
                <a:ext cx="1037699" cy="305368"/>
                <a:chOff x="6170770" y="5124450"/>
                <a:chExt cx="1037699" cy="305368"/>
              </a:xfrm>
            </p:grpSpPr>
            <p:grpSp>
              <p:nvGrpSpPr>
                <p:cNvPr id="500" name="グループ化 499"/>
                <p:cNvGrpSpPr/>
                <p:nvPr/>
              </p:nvGrpSpPr>
              <p:grpSpPr>
                <a:xfrm>
                  <a:off x="6170770" y="5124450"/>
                  <a:ext cx="972039" cy="220980"/>
                  <a:chOff x="6123146" y="5143500"/>
                  <a:chExt cx="972039" cy="220980"/>
                </a:xfrm>
              </p:grpSpPr>
              <p:pic>
                <p:nvPicPr>
                  <p:cNvPr id="504" name="図 503"/>
                  <p:cNvPicPr>
                    <a:picLocks noChangeAspect="1"/>
                  </p:cNvPicPr>
                  <p:nvPr/>
                </p:nvPicPr>
                <p:blipFill rotWithShape="1">
                  <a:blip r:embed="rId19">
                    <a:extLst>
                      <a:ext uri="{28A0092B-C50C-407E-A947-70E740481C1C}">
                        <a14:useLocalDpi xmlns:a14="http://schemas.microsoft.com/office/drawing/2010/main" val="0"/>
                      </a:ext>
                    </a:extLst>
                  </a:blip>
                  <a:srcRect l="15877" t="20689" r="70493" b="65597"/>
                  <a:stretch/>
                </p:blipFill>
                <p:spPr>
                  <a:xfrm>
                    <a:off x="6123146" y="5143500"/>
                    <a:ext cx="449736" cy="220980"/>
                  </a:xfrm>
                  <a:prstGeom prst="rect">
                    <a:avLst/>
                  </a:prstGeom>
                </p:spPr>
              </p:pic>
              <p:pic>
                <p:nvPicPr>
                  <p:cNvPr id="507" name="図 506"/>
                  <p:cNvPicPr>
                    <a:picLocks noChangeAspect="1"/>
                  </p:cNvPicPr>
                  <p:nvPr/>
                </p:nvPicPr>
                <p:blipFill rotWithShape="1">
                  <a:blip r:embed="rId19">
                    <a:extLst>
                      <a:ext uri="{28A0092B-C50C-407E-A947-70E740481C1C}">
                        <a14:useLocalDpi xmlns:a14="http://schemas.microsoft.com/office/drawing/2010/main" val="0"/>
                      </a:ext>
                    </a:extLst>
                  </a:blip>
                  <a:srcRect l="120" t="40984" r="86250" b="45302"/>
                  <a:stretch/>
                </p:blipFill>
                <p:spPr>
                  <a:xfrm>
                    <a:off x="6645449" y="5143500"/>
                    <a:ext cx="449736" cy="220980"/>
                  </a:xfrm>
                  <a:prstGeom prst="rect">
                    <a:avLst/>
                  </a:prstGeom>
                </p:spPr>
              </p:pic>
            </p:grpSp>
            <p:sp>
              <p:nvSpPr>
                <p:cNvPr id="501" name="Text Box 291"/>
                <p:cNvSpPr txBox="1">
                  <a:spLocks noChangeArrowheads="1"/>
                </p:cNvSpPr>
                <p:nvPr/>
              </p:nvSpPr>
              <p:spPr bwMode="auto">
                <a:xfrm>
                  <a:off x="6173692" y="5352874"/>
                  <a:ext cx="52015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イデアオーク柄</a:t>
                  </a:r>
                </a:p>
              </p:txBody>
            </p:sp>
            <p:sp>
              <p:nvSpPr>
                <p:cNvPr id="502" name="Text Box 291"/>
                <p:cNvSpPr txBox="1">
                  <a:spLocks noChangeArrowheads="1"/>
                </p:cNvSpPr>
                <p:nvPr/>
              </p:nvSpPr>
              <p:spPr bwMode="auto">
                <a:xfrm>
                  <a:off x="6688315" y="5352874"/>
                  <a:ext cx="52015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メープル柄</a:t>
                  </a:r>
                </a:p>
              </p:txBody>
            </p:sp>
          </p:grpSp>
          <p:pic>
            <p:nvPicPr>
              <p:cNvPr id="527" name="図 526"/>
              <p:cNvPicPr>
                <a:picLocks noChangeAspect="1"/>
              </p:cNvPicPr>
              <p:nvPr/>
            </p:nvPicPr>
            <p:blipFill rotWithShape="1">
              <a:blip r:embed="rId19">
                <a:extLst>
                  <a:ext uri="{28A0092B-C50C-407E-A947-70E740481C1C}">
                    <a14:useLocalDpi xmlns:a14="http://schemas.microsoft.com/office/drawing/2010/main" val="0"/>
                  </a:ext>
                </a:extLst>
              </a:blip>
              <a:srcRect l="15877" t="41083" r="70493" b="45203"/>
              <a:stretch/>
            </p:blipFill>
            <p:spPr>
              <a:xfrm>
                <a:off x="6159657" y="6110828"/>
                <a:ext cx="449736" cy="220980"/>
              </a:xfrm>
              <a:prstGeom prst="rect">
                <a:avLst/>
              </a:prstGeom>
            </p:spPr>
          </p:pic>
          <p:pic>
            <p:nvPicPr>
              <p:cNvPr id="528" name="図 527"/>
              <p:cNvPicPr>
                <a:picLocks noChangeAspect="1"/>
              </p:cNvPicPr>
              <p:nvPr/>
            </p:nvPicPr>
            <p:blipFill rotWithShape="1">
              <a:blip r:embed="rId19">
                <a:extLst>
                  <a:ext uri="{28A0092B-C50C-407E-A947-70E740481C1C}">
                    <a14:useLocalDpi xmlns:a14="http://schemas.microsoft.com/office/drawing/2010/main" val="0"/>
                  </a:ext>
                </a:extLst>
              </a:blip>
              <a:srcRect l="120" t="61673" r="86250" b="24613"/>
              <a:stretch/>
            </p:blipFill>
            <p:spPr>
              <a:xfrm>
                <a:off x="6929612" y="6110828"/>
                <a:ext cx="449736" cy="220980"/>
              </a:xfrm>
              <a:prstGeom prst="rect">
                <a:avLst/>
              </a:prstGeom>
            </p:spPr>
          </p:pic>
          <p:sp>
            <p:nvSpPr>
              <p:cNvPr id="523" name="Text Box 291"/>
              <p:cNvSpPr txBox="1">
                <a:spLocks noChangeArrowheads="1"/>
              </p:cNvSpPr>
              <p:nvPr/>
            </p:nvSpPr>
            <p:spPr bwMode="auto">
              <a:xfrm>
                <a:off x="6622161" y="6117002"/>
                <a:ext cx="35743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グレージュ</a:t>
                </a:r>
                <a:endParaRPr lang="en-US" altLang="ja-JP" sz="500" b="1" dirty="0">
                  <a:solidFill>
                    <a:srgbClr val="000000"/>
                  </a:solidFill>
                  <a:latin typeface="+mn-ea"/>
                  <a:ea typeface="+mn-ea"/>
                </a:endParaRPr>
              </a:p>
              <a:p>
                <a:pPr eaLnBrk="1" fontAlgn="base" hangingPunct="1">
                  <a:spcAft>
                    <a:spcPct val="0"/>
                  </a:spcAft>
                </a:pPr>
                <a:r>
                  <a:rPr lang="ja-JP" altLang="en-US" sz="500" b="1" dirty="0">
                    <a:solidFill>
                      <a:srgbClr val="000000"/>
                    </a:solidFill>
                    <a:latin typeface="+mn-ea"/>
                    <a:ea typeface="+mn-ea"/>
                  </a:rPr>
                  <a:t>アッシュ柄</a:t>
                </a:r>
              </a:p>
            </p:txBody>
          </p:sp>
          <p:sp>
            <p:nvSpPr>
              <p:cNvPr id="524" name="Text Box 291"/>
              <p:cNvSpPr txBox="1">
                <a:spLocks noChangeArrowheads="1"/>
              </p:cNvSpPr>
              <p:nvPr/>
            </p:nvSpPr>
            <p:spPr bwMode="auto">
              <a:xfrm>
                <a:off x="7398723" y="6117002"/>
                <a:ext cx="26429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ホワイト</a:t>
                </a:r>
                <a:endParaRPr lang="en-US" altLang="ja-JP" sz="500" b="1" dirty="0">
                  <a:solidFill>
                    <a:srgbClr val="000000"/>
                  </a:solidFill>
                  <a:latin typeface="+mn-ea"/>
                  <a:ea typeface="+mn-ea"/>
                </a:endParaRPr>
              </a:p>
              <a:p>
                <a:pPr eaLnBrk="1" fontAlgn="base" hangingPunct="1">
                  <a:spcAft>
                    <a:spcPct val="0"/>
                  </a:spcAft>
                </a:pPr>
                <a:r>
                  <a:rPr lang="ja-JP" altLang="en-US" sz="500" b="1" dirty="0">
                    <a:solidFill>
                      <a:srgbClr val="000000"/>
                    </a:solidFill>
                    <a:latin typeface="+mn-ea"/>
                    <a:ea typeface="+mn-ea"/>
                  </a:rPr>
                  <a:t>オーク柄</a:t>
                </a:r>
              </a:p>
            </p:txBody>
          </p:sp>
          <p:pic>
            <p:nvPicPr>
              <p:cNvPr id="546" name="図 545"/>
              <p:cNvPicPr>
                <a:picLocks noChangeAspect="1"/>
              </p:cNvPicPr>
              <p:nvPr/>
            </p:nvPicPr>
            <p:blipFill rotWithShape="1">
              <a:blip r:embed="rId19">
                <a:extLst>
                  <a:ext uri="{28A0092B-C50C-407E-A947-70E740481C1C}">
                    <a14:useLocalDpi xmlns:a14="http://schemas.microsoft.com/office/drawing/2010/main" val="0"/>
                  </a:ext>
                </a:extLst>
              </a:blip>
              <a:srcRect l="15877" t="61920" r="70493" b="24366"/>
              <a:stretch/>
            </p:blipFill>
            <p:spPr>
              <a:xfrm>
                <a:off x="6159657" y="6352750"/>
                <a:ext cx="449736" cy="220980"/>
              </a:xfrm>
              <a:prstGeom prst="rect">
                <a:avLst/>
              </a:prstGeom>
            </p:spPr>
          </p:pic>
          <p:pic>
            <p:nvPicPr>
              <p:cNvPr id="547" name="図 546"/>
              <p:cNvPicPr>
                <a:picLocks noChangeAspect="1"/>
              </p:cNvPicPr>
              <p:nvPr/>
            </p:nvPicPr>
            <p:blipFill rotWithShape="1">
              <a:blip r:embed="rId19">
                <a:extLst>
                  <a:ext uri="{28A0092B-C50C-407E-A947-70E740481C1C}">
                    <a14:useLocalDpi xmlns:a14="http://schemas.microsoft.com/office/drawing/2010/main" val="0"/>
                  </a:ext>
                </a:extLst>
              </a:blip>
              <a:srcRect l="120" t="82954" r="86250" b="3332"/>
              <a:stretch/>
            </p:blipFill>
            <p:spPr>
              <a:xfrm>
                <a:off x="6926852" y="6352750"/>
                <a:ext cx="449736" cy="220980"/>
              </a:xfrm>
              <a:prstGeom prst="rect">
                <a:avLst/>
              </a:prstGeom>
            </p:spPr>
          </p:pic>
          <p:sp>
            <p:nvSpPr>
              <p:cNvPr id="548" name="Text Box 291"/>
              <p:cNvSpPr txBox="1">
                <a:spLocks noChangeArrowheads="1"/>
              </p:cNvSpPr>
              <p:nvPr/>
            </p:nvSpPr>
            <p:spPr bwMode="auto">
              <a:xfrm>
                <a:off x="6622161" y="6358924"/>
                <a:ext cx="359817"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ホワイト</a:t>
                </a:r>
                <a:endParaRPr lang="en-US" altLang="ja-JP" sz="500" b="1" dirty="0">
                  <a:solidFill>
                    <a:srgbClr val="000000"/>
                  </a:solidFill>
                  <a:latin typeface="+mn-ea"/>
                  <a:ea typeface="+mn-ea"/>
                </a:endParaRPr>
              </a:p>
              <a:p>
                <a:pPr eaLnBrk="1" fontAlgn="base" hangingPunct="1">
                  <a:spcAft>
                    <a:spcPct val="0"/>
                  </a:spcAft>
                </a:pPr>
                <a:r>
                  <a:rPr lang="ja-JP" altLang="en-US" sz="500" b="1" dirty="0">
                    <a:solidFill>
                      <a:srgbClr val="000000"/>
                    </a:solidFill>
                    <a:latin typeface="+mn-ea"/>
                    <a:ea typeface="+mn-ea"/>
                  </a:rPr>
                  <a:t>アッシュ柄</a:t>
                </a:r>
              </a:p>
            </p:txBody>
          </p:sp>
          <p:sp>
            <p:nvSpPr>
              <p:cNvPr id="549" name="Text Box 291"/>
              <p:cNvSpPr txBox="1">
                <a:spLocks noChangeArrowheads="1"/>
              </p:cNvSpPr>
              <p:nvPr/>
            </p:nvSpPr>
            <p:spPr bwMode="auto">
              <a:xfrm>
                <a:off x="7398722" y="6358924"/>
                <a:ext cx="33573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err="1">
                    <a:solidFill>
                      <a:srgbClr val="000000"/>
                    </a:solidFill>
                    <a:latin typeface="+mn-ea"/>
                    <a:ea typeface="+mn-ea"/>
                  </a:rPr>
                  <a:t>しっ</a:t>
                </a:r>
                <a:r>
                  <a:rPr lang="ja-JP" altLang="en-US" sz="500" b="1" dirty="0">
                    <a:solidFill>
                      <a:srgbClr val="000000"/>
                    </a:solidFill>
                    <a:latin typeface="+mn-ea"/>
                    <a:ea typeface="+mn-ea"/>
                  </a:rPr>
                  <a:t>くい</a:t>
                </a:r>
                <a:endParaRPr lang="en-US" altLang="ja-JP" sz="500" b="1" dirty="0">
                  <a:solidFill>
                    <a:srgbClr val="000000"/>
                  </a:solidFill>
                  <a:latin typeface="+mn-ea"/>
                  <a:ea typeface="+mn-ea"/>
                </a:endParaRPr>
              </a:p>
              <a:p>
                <a:pPr eaLnBrk="1" fontAlgn="base" hangingPunct="1">
                  <a:spcAft>
                    <a:spcPct val="0"/>
                  </a:spcAft>
                </a:pPr>
                <a:r>
                  <a:rPr lang="ja-JP" altLang="en-US" sz="500" b="1" dirty="0">
                    <a:solidFill>
                      <a:srgbClr val="000000"/>
                    </a:solidFill>
                    <a:latin typeface="+mn-ea"/>
                    <a:ea typeface="+mn-ea"/>
                  </a:rPr>
                  <a:t>ホワイト柄</a:t>
                </a:r>
              </a:p>
            </p:txBody>
          </p:sp>
          <p:grpSp>
            <p:nvGrpSpPr>
              <p:cNvPr id="550" name="グループ化 549"/>
              <p:cNvGrpSpPr/>
              <p:nvPr/>
            </p:nvGrpSpPr>
            <p:grpSpPr>
              <a:xfrm>
                <a:off x="7753073" y="5076517"/>
                <a:ext cx="1452791" cy="458892"/>
                <a:chOff x="6135788" y="5076517"/>
                <a:chExt cx="1452791" cy="458892"/>
              </a:xfrm>
            </p:grpSpPr>
            <p:grpSp>
              <p:nvGrpSpPr>
                <p:cNvPr id="551" name="グループ化 550"/>
                <p:cNvGrpSpPr/>
                <p:nvPr/>
              </p:nvGrpSpPr>
              <p:grpSpPr>
                <a:xfrm>
                  <a:off x="6135788" y="5076517"/>
                  <a:ext cx="1177131" cy="458892"/>
                  <a:chOff x="6088164" y="5095567"/>
                  <a:chExt cx="1177131" cy="458892"/>
                </a:xfrm>
              </p:grpSpPr>
              <p:pic>
                <p:nvPicPr>
                  <p:cNvPr id="555" name="図 554"/>
                  <p:cNvPicPr>
                    <a:picLocks noChangeAspect="1"/>
                  </p:cNvPicPr>
                  <p:nvPr/>
                </p:nvPicPr>
                <p:blipFill rotWithShape="1">
                  <a:blip r:embed="rId19">
                    <a:extLst>
                      <a:ext uri="{28A0092B-C50C-407E-A947-70E740481C1C}">
                        <a14:useLocalDpi xmlns:a14="http://schemas.microsoft.com/office/drawing/2010/main" val="0"/>
                      </a:ext>
                    </a:extLst>
                  </a:blip>
                  <a:srcRect l="35362" r="51008" b="86286"/>
                  <a:stretch/>
                </p:blipFill>
                <p:spPr>
                  <a:xfrm>
                    <a:off x="6088164" y="5095567"/>
                    <a:ext cx="449736" cy="220980"/>
                  </a:xfrm>
                  <a:prstGeom prst="rect">
                    <a:avLst/>
                  </a:prstGeom>
                </p:spPr>
              </p:pic>
              <p:pic>
                <p:nvPicPr>
                  <p:cNvPr id="556" name="図 555"/>
                  <p:cNvPicPr>
                    <a:picLocks noChangeAspect="1"/>
                  </p:cNvPicPr>
                  <p:nvPr/>
                </p:nvPicPr>
                <p:blipFill rotWithShape="1">
                  <a:blip r:embed="rId19">
                    <a:extLst>
                      <a:ext uri="{28A0092B-C50C-407E-A947-70E740481C1C}">
                        <a14:useLocalDpi xmlns:a14="http://schemas.microsoft.com/office/drawing/2010/main" val="0"/>
                      </a:ext>
                    </a:extLst>
                  </a:blip>
                  <a:srcRect l="51166" r="35204" b="86286"/>
                  <a:stretch/>
                </p:blipFill>
                <p:spPr>
                  <a:xfrm>
                    <a:off x="6815559" y="5095567"/>
                    <a:ext cx="449736" cy="220980"/>
                  </a:xfrm>
                  <a:prstGeom prst="rect">
                    <a:avLst/>
                  </a:prstGeom>
                </p:spPr>
              </p:pic>
              <p:pic>
                <p:nvPicPr>
                  <p:cNvPr id="557" name="図 556"/>
                  <p:cNvPicPr>
                    <a:picLocks noChangeAspect="1"/>
                  </p:cNvPicPr>
                  <p:nvPr/>
                </p:nvPicPr>
                <p:blipFill rotWithShape="1">
                  <a:blip r:embed="rId19">
                    <a:extLst>
                      <a:ext uri="{28A0092B-C50C-407E-A947-70E740481C1C}">
                        <a14:useLocalDpi xmlns:a14="http://schemas.microsoft.com/office/drawing/2010/main" val="0"/>
                      </a:ext>
                    </a:extLst>
                  </a:blip>
                  <a:srcRect l="35435" t="34729" r="50935" b="51557"/>
                  <a:stretch/>
                </p:blipFill>
                <p:spPr>
                  <a:xfrm>
                    <a:off x="6089243" y="5333479"/>
                    <a:ext cx="449736" cy="220980"/>
                  </a:xfrm>
                  <a:prstGeom prst="rect">
                    <a:avLst/>
                  </a:prstGeom>
                </p:spPr>
              </p:pic>
            </p:grpSp>
            <p:sp>
              <p:nvSpPr>
                <p:cNvPr id="552" name="Text Box 291"/>
                <p:cNvSpPr txBox="1">
                  <a:spLocks noChangeArrowheads="1"/>
                </p:cNvSpPr>
                <p:nvPr/>
              </p:nvSpPr>
              <p:spPr bwMode="auto">
                <a:xfrm>
                  <a:off x="6605988" y="5111650"/>
                  <a:ext cx="2396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ブラック</a:t>
                  </a:r>
                  <a:endParaRPr lang="en-US" altLang="ja-JP" sz="500" b="1" dirty="0">
                    <a:solidFill>
                      <a:srgbClr val="000000"/>
                    </a:solidFill>
                    <a:latin typeface="+mn-ea"/>
                    <a:ea typeface="+mn-ea"/>
                  </a:endParaRPr>
                </a:p>
                <a:p>
                  <a:pPr eaLnBrk="1" fontAlgn="base" hangingPunct="1">
                    <a:spcAft>
                      <a:spcPct val="0"/>
                    </a:spcAft>
                  </a:pPr>
                  <a:r>
                    <a:rPr lang="ja-JP" altLang="en-US" sz="500" b="1" dirty="0">
                      <a:solidFill>
                        <a:srgbClr val="000000"/>
                      </a:solidFill>
                      <a:latin typeface="+mn-ea"/>
                      <a:ea typeface="+mn-ea"/>
                    </a:rPr>
                    <a:t>オーク柄</a:t>
                  </a:r>
                </a:p>
              </p:txBody>
            </p:sp>
            <p:sp>
              <p:nvSpPr>
                <p:cNvPr id="554" name="Text Box 291"/>
                <p:cNvSpPr txBox="1">
                  <a:spLocks noChangeArrowheads="1"/>
                </p:cNvSpPr>
                <p:nvPr/>
              </p:nvSpPr>
              <p:spPr bwMode="auto">
                <a:xfrm>
                  <a:off x="6607615" y="5349864"/>
                  <a:ext cx="52015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ブルーグレー</a:t>
                  </a:r>
                  <a:endParaRPr lang="en-US" altLang="ja-JP" sz="500" b="1" dirty="0">
                    <a:solidFill>
                      <a:srgbClr val="000000"/>
                    </a:solidFill>
                    <a:latin typeface="+mn-ea"/>
                    <a:ea typeface="+mn-ea"/>
                  </a:endParaRPr>
                </a:p>
                <a:p>
                  <a:pPr eaLnBrk="1" fontAlgn="base" hangingPunct="1">
                    <a:spcAft>
                      <a:spcPct val="0"/>
                    </a:spcAft>
                  </a:pPr>
                  <a:r>
                    <a:rPr lang="ja-JP" altLang="en-US" sz="500" b="1" dirty="0">
                      <a:solidFill>
                        <a:srgbClr val="000000"/>
                      </a:solidFill>
                      <a:latin typeface="+mn-ea"/>
                      <a:ea typeface="+mn-ea"/>
                    </a:rPr>
                    <a:t>オーク柄</a:t>
                  </a:r>
                </a:p>
              </p:txBody>
            </p:sp>
            <p:sp>
              <p:nvSpPr>
                <p:cNvPr id="456" name="Text Box 291">
                  <a:extLst>
                    <a:ext uri="{FF2B5EF4-FFF2-40B4-BE49-F238E27FC236}">
                      <a16:creationId xmlns:a16="http://schemas.microsoft.com/office/drawing/2014/main" id="{F00C7E66-6B13-D6B2-1573-2D938454805F}"/>
                    </a:ext>
                  </a:extLst>
                </p:cNvPr>
                <p:cNvSpPr txBox="1">
                  <a:spLocks noChangeArrowheads="1"/>
                </p:cNvSpPr>
                <p:nvPr/>
              </p:nvSpPr>
              <p:spPr bwMode="auto">
                <a:xfrm>
                  <a:off x="7348979" y="5111650"/>
                  <a:ext cx="2396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ネイビー</a:t>
                  </a:r>
                  <a:endParaRPr lang="en-US" altLang="ja-JP" sz="500" b="1" dirty="0">
                    <a:solidFill>
                      <a:srgbClr val="000000"/>
                    </a:solidFill>
                    <a:latin typeface="+mn-ea"/>
                    <a:ea typeface="+mn-ea"/>
                  </a:endParaRPr>
                </a:p>
                <a:p>
                  <a:pPr eaLnBrk="1" fontAlgn="base" hangingPunct="1">
                    <a:spcAft>
                      <a:spcPct val="0"/>
                    </a:spcAft>
                  </a:pPr>
                  <a:r>
                    <a:rPr lang="ja-JP" altLang="en-US" sz="500" b="1" dirty="0">
                      <a:solidFill>
                        <a:srgbClr val="000000"/>
                      </a:solidFill>
                      <a:latin typeface="+mn-ea"/>
                      <a:ea typeface="+mn-ea"/>
                    </a:rPr>
                    <a:t>オーク柄</a:t>
                  </a:r>
                </a:p>
              </p:txBody>
            </p:sp>
          </p:grpSp>
          <p:grpSp>
            <p:nvGrpSpPr>
              <p:cNvPr id="558" name="グループ化 557"/>
              <p:cNvGrpSpPr/>
              <p:nvPr/>
            </p:nvGrpSpPr>
            <p:grpSpPr>
              <a:xfrm>
                <a:off x="9222680" y="5124450"/>
                <a:ext cx="520154" cy="305368"/>
                <a:chOff x="5422161" y="5124450"/>
                <a:chExt cx="520154" cy="305368"/>
              </a:xfrm>
            </p:grpSpPr>
            <p:pic>
              <p:nvPicPr>
                <p:cNvPr id="563" name="図 562"/>
                <p:cNvPicPr>
                  <a:picLocks noChangeAspect="1"/>
                </p:cNvPicPr>
                <p:nvPr/>
              </p:nvPicPr>
              <p:blipFill rotWithShape="1">
                <a:blip r:embed="rId19">
                  <a:extLst>
                    <a:ext uri="{28A0092B-C50C-407E-A947-70E740481C1C}">
                      <a14:useLocalDpi xmlns:a14="http://schemas.microsoft.com/office/drawing/2010/main" val="0"/>
                    </a:ext>
                  </a:extLst>
                </a:blip>
                <a:srcRect l="70243" r="16127" b="86286"/>
                <a:stretch/>
              </p:blipFill>
              <p:spPr>
                <a:xfrm>
                  <a:off x="5457370" y="5124450"/>
                  <a:ext cx="449736" cy="220980"/>
                </a:xfrm>
                <a:prstGeom prst="rect">
                  <a:avLst/>
                </a:prstGeom>
              </p:spPr>
            </p:pic>
            <p:sp>
              <p:nvSpPr>
                <p:cNvPr id="560" name="Text Box 291"/>
                <p:cNvSpPr txBox="1">
                  <a:spLocks noChangeArrowheads="1"/>
                </p:cNvSpPr>
                <p:nvPr/>
              </p:nvSpPr>
              <p:spPr bwMode="auto">
                <a:xfrm>
                  <a:off x="5422161" y="5352874"/>
                  <a:ext cx="52015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Aft>
                      <a:spcPct val="0"/>
                    </a:spcAft>
                  </a:pPr>
                  <a:r>
                    <a:rPr lang="ja-JP" altLang="en-US" sz="500" b="1" dirty="0">
                      <a:solidFill>
                        <a:srgbClr val="000000"/>
                      </a:solidFill>
                      <a:latin typeface="+mn-ea"/>
                      <a:ea typeface="+mn-ea"/>
                    </a:rPr>
                    <a:t>ソイルブラック柄</a:t>
                  </a:r>
                </a:p>
              </p:txBody>
            </p:sp>
          </p:grpSp>
          <p:grpSp>
            <p:nvGrpSpPr>
              <p:cNvPr id="566" name="グループ化 565"/>
              <p:cNvGrpSpPr/>
              <p:nvPr/>
            </p:nvGrpSpPr>
            <p:grpSpPr>
              <a:xfrm>
                <a:off x="9222680" y="6165304"/>
                <a:ext cx="520154" cy="305368"/>
                <a:chOff x="5422161" y="5124450"/>
                <a:chExt cx="520154" cy="305368"/>
              </a:xfrm>
            </p:grpSpPr>
            <p:pic>
              <p:nvPicPr>
                <p:cNvPr id="567" name="図 566"/>
                <p:cNvPicPr>
                  <a:picLocks noChangeAspect="1"/>
                </p:cNvPicPr>
                <p:nvPr/>
              </p:nvPicPr>
              <p:blipFill rotWithShape="1">
                <a:blip r:embed="rId19">
                  <a:extLst>
                    <a:ext uri="{28A0092B-C50C-407E-A947-70E740481C1C}">
                      <a14:useLocalDpi xmlns:a14="http://schemas.microsoft.com/office/drawing/2010/main" val="0"/>
                    </a:ext>
                  </a:extLst>
                </a:blip>
                <a:srcRect l="86216" r="154" b="86286"/>
                <a:stretch/>
              </p:blipFill>
              <p:spPr>
                <a:xfrm>
                  <a:off x="5457370" y="5124450"/>
                  <a:ext cx="449736" cy="220980"/>
                </a:xfrm>
                <a:prstGeom prst="rect">
                  <a:avLst/>
                </a:prstGeom>
              </p:spPr>
            </p:pic>
            <p:sp>
              <p:nvSpPr>
                <p:cNvPr id="568" name="Text Box 291"/>
                <p:cNvSpPr txBox="1">
                  <a:spLocks noChangeArrowheads="1"/>
                </p:cNvSpPr>
                <p:nvPr/>
              </p:nvSpPr>
              <p:spPr bwMode="auto">
                <a:xfrm>
                  <a:off x="5422161" y="5352874"/>
                  <a:ext cx="52015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Aft>
                      <a:spcPct val="0"/>
                    </a:spcAft>
                  </a:pPr>
                  <a:r>
                    <a:rPr lang="ja-JP" altLang="en-US" sz="500" b="1" dirty="0">
                      <a:solidFill>
                        <a:srgbClr val="000000"/>
                      </a:solidFill>
                      <a:latin typeface="+mn-ea"/>
                      <a:ea typeface="+mn-ea"/>
                    </a:rPr>
                    <a:t>パールグレー柄</a:t>
                  </a:r>
                </a:p>
              </p:txBody>
            </p:sp>
          </p:grpSp>
          <p:grpSp>
            <p:nvGrpSpPr>
              <p:cNvPr id="569" name="グループ化 568"/>
              <p:cNvGrpSpPr/>
              <p:nvPr/>
            </p:nvGrpSpPr>
            <p:grpSpPr>
              <a:xfrm>
                <a:off x="8249924" y="5651500"/>
                <a:ext cx="449736" cy="382312"/>
                <a:chOff x="6113105" y="5124450"/>
                <a:chExt cx="449736" cy="382312"/>
              </a:xfrm>
            </p:grpSpPr>
            <p:pic>
              <p:nvPicPr>
                <p:cNvPr id="570" name="図 569"/>
                <p:cNvPicPr>
                  <a:picLocks noChangeAspect="1"/>
                </p:cNvPicPr>
                <p:nvPr/>
              </p:nvPicPr>
              <p:blipFill rotWithShape="1">
                <a:blip r:embed="rId19">
                  <a:extLst>
                    <a:ext uri="{28A0092B-C50C-407E-A947-70E740481C1C}">
                      <a14:useLocalDpi xmlns:a14="http://schemas.microsoft.com/office/drawing/2010/main" val="0"/>
                    </a:ext>
                  </a:extLst>
                </a:blip>
                <a:srcRect l="51239" t="37536" r="35131" b="48750"/>
                <a:stretch/>
              </p:blipFill>
              <p:spPr>
                <a:xfrm>
                  <a:off x="6113105" y="5124450"/>
                  <a:ext cx="449736" cy="220980"/>
                </a:xfrm>
                <a:prstGeom prst="rect">
                  <a:avLst/>
                </a:prstGeom>
              </p:spPr>
            </p:pic>
            <p:sp>
              <p:nvSpPr>
                <p:cNvPr id="571" name="Text Box 291"/>
                <p:cNvSpPr txBox="1">
                  <a:spLocks noChangeArrowheads="1"/>
                </p:cNvSpPr>
                <p:nvPr/>
              </p:nvSpPr>
              <p:spPr bwMode="auto">
                <a:xfrm>
                  <a:off x="6116027" y="5352874"/>
                  <a:ext cx="42309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pPr>
                  <a:r>
                    <a:rPr lang="ja-JP" altLang="en-US" sz="500" b="1" dirty="0">
                      <a:solidFill>
                        <a:srgbClr val="000000"/>
                      </a:solidFill>
                      <a:latin typeface="+mn-ea"/>
                      <a:ea typeface="+mn-ea"/>
                    </a:rPr>
                    <a:t>ピュアワイルドオーク柄</a:t>
                  </a:r>
                </a:p>
              </p:txBody>
            </p:sp>
          </p:grpSp>
          <p:cxnSp>
            <p:nvCxnSpPr>
              <p:cNvPr id="572" name="直線コネクタ 571"/>
              <p:cNvCxnSpPr>
                <a:cxnSpLocks/>
              </p:cNvCxnSpPr>
              <p:nvPr/>
            </p:nvCxnSpPr>
            <p:spPr>
              <a:xfrm>
                <a:off x="9314833" y="5816600"/>
                <a:ext cx="355599" cy="0"/>
              </a:xfrm>
              <a:prstGeom prst="line">
                <a:avLst/>
              </a:prstGeom>
              <a:ln>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573" name="Text Box 291"/>
              <p:cNvSpPr txBox="1">
                <a:spLocks noChangeArrowheads="1"/>
              </p:cNvSpPr>
              <p:nvPr/>
            </p:nvSpPr>
            <p:spPr bwMode="auto">
              <a:xfrm>
                <a:off x="5018318" y="4852812"/>
                <a:ext cx="906431"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b="1" dirty="0">
                    <a:solidFill>
                      <a:srgbClr val="000000"/>
                    </a:solidFill>
                    <a:latin typeface="+mn-ea"/>
                    <a:ea typeface="+mn-ea"/>
                  </a:rPr>
                  <a:t>くぐり戸 色柄</a:t>
                </a:r>
              </a:p>
            </p:txBody>
          </p:sp>
          <p:sp>
            <p:nvSpPr>
              <p:cNvPr id="574" name="Text Box 291"/>
              <p:cNvSpPr txBox="1">
                <a:spLocks noChangeArrowheads="1"/>
              </p:cNvSpPr>
              <p:nvPr/>
            </p:nvSpPr>
            <p:spPr bwMode="auto">
              <a:xfrm>
                <a:off x="4904418" y="4951237"/>
                <a:ext cx="442337"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00" b="1" dirty="0">
                    <a:solidFill>
                      <a:srgbClr val="000000"/>
                    </a:solidFill>
                    <a:latin typeface="+mn-ea"/>
                    <a:ea typeface="+mn-ea"/>
                  </a:rPr>
                  <a:t>フレーム部</a:t>
                </a:r>
                <a:endParaRPr lang="en-US" altLang="ja-JP" sz="500" b="1" dirty="0">
                  <a:solidFill>
                    <a:srgbClr val="000000"/>
                  </a:solidFill>
                  <a:latin typeface="+mn-ea"/>
                  <a:ea typeface="+mn-ea"/>
                </a:endParaRPr>
              </a:p>
            </p:txBody>
          </p:sp>
          <p:sp>
            <p:nvSpPr>
              <p:cNvPr id="575" name="Text Box 291"/>
              <p:cNvSpPr txBox="1">
                <a:spLocks noChangeArrowheads="1"/>
              </p:cNvSpPr>
              <p:nvPr/>
            </p:nvSpPr>
            <p:spPr bwMode="auto">
              <a:xfrm>
                <a:off x="5305875" y="4951237"/>
                <a:ext cx="712439"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00" b="1" dirty="0">
                    <a:solidFill>
                      <a:srgbClr val="000000"/>
                    </a:solidFill>
                    <a:latin typeface="+mn-ea"/>
                    <a:ea typeface="+mn-ea"/>
                  </a:rPr>
                  <a:t>のれん部</a:t>
                </a:r>
                <a:r>
                  <a:rPr lang="en-US" altLang="ja-JP" sz="500" b="1" dirty="0">
                    <a:solidFill>
                      <a:srgbClr val="000000"/>
                    </a:solidFill>
                    <a:latin typeface="+mn-ea"/>
                    <a:ea typeface="+mn-ea"/>
                  </a:rPr>
                  <a:t>※2</a:t>
                </a:r>
              </a:p>
            </p:txBody>
          </p:sp>
          <p:sp>
            <p:nvSpPr>
              <p:cNvPr id="576" name="Text Box 291"/>
              <p:cNvSpPr txBox="1">
                <a:spLocks noChangeArrowheads="1"/>
              </p:cNvSpPr>
              <p:nvPr/>
            </p:nvSpPr>
            <p:spPr bwMode="auto">
              <a:xfrm>
                <a:off x="7619278" y="4852812"/>
                <a:ext cx="906431"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b="1" dirty="0">
                    <a:solidFill>
                      <a:srgbClr val="000000"/>
                    </a:solidFill>
                    <a:latin typeface="+mn-ea"/>
                    <a:ea typeface="+mn-ea"/>
                  </a:rPr>
                  <a:t>ドア本体 対応色柄</a:t>
                </a:r>
              </a:p>
            </p:txBody>
          </p:sp>
          <p:sp>
            <p:nvSpPr>
              <p:cNvPr id="577" name="Text Box 291"/>
              <p:cNvSpPr txBox="1">
                <a:spLocks noChangeArrowheads="1"/>
              </p:cNvSpPr>
              <p:nvPr/>
            </p:nvSpPr>
            <p:spPr bwMode="auto">
              <a:xfrm>
                <a:off x="7959204" y="4946475"/>
                <a:ext cx="906431"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00" b="1" dirty="0">
                    <a:solidFill>
                      <a:srgbClr val="000000"/>
                    </a:solidFill>
                    <a:latin typeface="+mn-ea"/>
                    <a:ea typeface="+mn-ea"/>
                  </a:rPr>
                  <a:t>ペイントカラー</a:t>
                </a:r>
              </a:p>
            </p:txBody>
          </p:sp>
          <p:sp>
            <p:nvSpPr>
              <p:cNvPr id="578" name="Text Box 291"/>
              <p:cNvSpPr txBox="1">
                <a:spLocks noChangeArrowheads="1"/>
              </p:cNvSpPr>
              <p:nvPr/>
            </p:nvSpPr>
            <p:spPr bwMode="auto">
              <a:xfrm>
                <a:off x="9232742" y="4946475"/>
                <a:ext cx="563531"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00" b="1" dirty="0">
                    <a:solidFill>
                      <a:srgbClr val="000000"/>
                    </a:solidFill>
                    <a:latin typeface="+mn-ea"/>
                    <a:ea typeface="+mn-ea"/>
                  </a:rPr>
                  <a:t>ソリッドカラー</a:t>
                </a:r>
              </a:p>
            </p:txBody>
          </p:sp>
          <p:sp>
            <p:nvSpPr>
              <p:cNvPr id="579" name="Text Box 291"/>
              <p:cNvSpPr txBox="1">
                <a:spLocks noChangeArrowheads="1"/>
              </p:cNvSpPr>
              <p:nvPr/>
            </p:nvSpPr>
            <p:spPr bwMode="auto">
              <a:xfrm>
                <a:off x="6494069" y="4946475"/>
                <a:ext cx="906431"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algn="ctr" eaLnBrk="1" fontAlgn="base" hangingPunct="1">
                  <a:spcBef>
                    <a:spcPct val="50000"/>
                  </a:spcBef>
                  <a:spcAft>
                    <a:spcPct val="0"/>
                  </a:spcAft>
                </a:pPr>
                <a:r>
                  <a:rPr lang="ja-JP" altLang="en-US" sz="500" b="1" dirty="0">
                    <a:solidFill>
                      <a:srgbClr val="000000"/>
                    </a:solidFill>
                    <a:latin typeface="+mn-ea"/>
                    <a:ea typeface="+mn-ea"/>
                  </a:rPr>
                  <a:t>ナチュラルカラー</a:t>
                </a:r>
              </a:p>
            </p:txBody>
          </p:sp>
          <p:cxnSp>
            <p:nvCxnSpPr>
              <p:cNvPr id="35" name="直線コネクタ 34">
                <a:extLst>
                  <a:ext uri="{FF2B5EF4-FFF2-40B4-BE49-F238E27FC236}">
                    <a16:creationId xmlns:a16="http://schemas.microsoft.com/office/drawing/2014/main" id="{F2F7952B-32A6-F620-3745-E0584D37B4B2}"/>
                  </a:ext>
                </a:extLst>
              </p:cNvPr>
              <p:cNvCxnSpPr>
                <a:cxnSpLocks/>
              </p:cNvCxnSpPr>
              <p:nvPr/>
            </p:nvCxnSpPr>
            <p:spPr>
              <a:xfrm>
                <a:off x="4925340" y="6089020"/>
                <a:ext cx="4835880" cy="0"/>
              </a:xfrm>
              <a:prstGeom prst="line">
                <a:avLst/>
              </a:prstGeom>
              <a:ln>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5F98C51-F597-43C1-9456-BBC967348200}"/>
                  </a:ext>
                </a:extLst>
              </p:cNvPr>
              <p:cNvCxnSpPr>
                <a:cxnSpLocks/>
              </p:cNvCxnSpPr>
              <p:nvPr/>
            </p:nvCxnSpPr>
            <p:spPr>
              <a:xfrm>
                <a:off x="4925340" y="4941255"/>
                <a:ext cx="4835880" cy="0"/>
              </a:xfrm>
              <a:prstGeom prst="line">
                <a:avLst/>
              </a:prstGeom>
              <a:ln>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DB39380C-D761-7B6E-4268-6326F8E4E5DF}"/>
                  </a:ext>
                </a:extLst>
              </p:cNvPr>
              <p:cNvCxnSpPr>
                <a:cxnSpLocks/>
              </p:cNvCxnSpPr>
              <p:nvPr/>
            </p:nvCxnSpPr>
            <p:spPr>
              <a:xfrm>
                <a:off x="4929429" y="4844252"/>
                <a:ext cx="4831791" cy="0"/>
              </a:xfrm>
              <a:prstGeom prst="line">
                <a:avLst/>
              </a:prstGeom>
              <a:ln w="19050">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807DE0E9-C4E6-53C2-203C-E2984F99597A}"/>
                  </a:ext>
                </a:extLst>
              </p:cNvPr>
              <p:cNvCxnSpPr>
                <a:cxnSpLocks/>
              </p:cNvCxnSpPr>
              <p:nvPr/>
            </p:nvCxnSpPr>
            <p:spPr>
              <a:xfrm>
                <a:off x="4929429" y="6596380"/>
                <a:ext cx="4831791" cy="0"/>
              </a:xfrm>
              <a:prstGeom prst="line">
                <a:avLst/>
              </a:prstGeom>
              <a:ln w="19050">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0E789744-D900-B4ED-F79C-F3A6402EBF0C}"/>
                  </a:ext>
                </a:extLst>
              </p:cNvPr>
              <p:cNvCxnSpPr>
                <a:cxnSpLocks/>
              </p:cNvCxnSpPr>
              <p:nvPr/>
            </p:nvCxnSpPr>
            <p:spPr>
              <a:xfrm>
                <a:off x="8326501" y="6335712"/>
                <a:ext cx="355599" cy="0"/>
              </a:xfrm>
              <a:prstGeom prst="line">
                <a:avLst/>
              </a:prstGeom>
              <a:ln>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580" name="Rectangle 4"/>
            <p:cNvSpPr>
              <a:spLocks noChangeArrowheads="1"/>
            </p:cNvSpPr>
            <p:nvPr/>
          </p:nvSpPr>
          <p:spPr bwMode="auto">
            <a:xfrm>
              <a:off x="4525541" y="6626706"/>
              <a:ext cx="52176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lvl="0" algn="r">
                <a:spcBef>
                  <a:spcPct val="0"/>
                </a:spcBef>
                <a:defRPr/>
              </a:pPr>
              <a:r>
                <a:rPr lang="en-US" altLang="ja-JP" sz="500" b="0" dirty="0">
                  <a:solidFill>
                    <a:schemeClr val="tx1">
                      <a:lumMod val="75000"/>
                      <a:lumOff val="25000"/>
                    </a:schemeClr>
                  </a:solidFill>
                  <a:latin typeface="+mn-ea"/>
                  <a:ea typeface="+mn-ea"/>
                </a:rPr>
                <a:t>※1 </a:t>
              </a:r>
              <a:r>
                <a:rPr lang="ja-JP" altLang="en-US" sz="500" b="0" dirty="0">
                  <a:solidFill>
                    <a:schemeClr val="tx1">
                      <a:lumMod val="75000"/>
                      <a:lumOff val="25000"/>
                    </a:schemeClr>
                  </a:solidFill>
                  <a:latin typeface="+mn-ea"/>
                  <a:ea typeface="+mn-ea"/>
                </a:rPr>
                <a:t>半透明は開き戸のみ対応です（</a:t>
              </a:r>
              <a:r>
                <a:rPr lang="en-US" altLang="ja-JP" sz="500" b="0" dirty="0">
                  <a:solidFill>
                    <a:schemeClr val="tx1">
                      <a:lumMod val="75000"/>
                      <a:lumOff val="25000"/>
                    </a:schemeClr>
                  </a:solidFill>
                  <a:latin typeface="+mn-ea"/>
                  <a:ea typeface="+mn-ea"/>
                </a:rPr>
                <a:t>WH</a:t>
              </a:r>
              <a:r>
                <a:rPr lang="ja-JP" altLang="en-US" sz="500" b="0" dirty="0">
                  <a:solidFill>
                    <a:schemeClr val="tx1">
                      <a:lumMod val="75000"/>
                      <a:lumOff val="25000"/>
                    </a:schemeClr>
                  </a:solidFill>
                  <a:latin typeface="+mn-ea"/>
                  <a:ea typeface="+mn-ea"/>
                </a:rPr>
                <a:t>型は対象外）。　</a:t>
              </a:r>
              <a:r>
                <a:rPr lang="en-US" altLang="ja-JP" sz="500" b="0" dirty="0">
                  <a:solidFill>
                    <a:schemeClr val="tx1">
                      <a:lumMod val="75000"/>
                      <a:lumOff val="25000"/>
                    </a:schemeClr>
                  </a:solidFill>
                  <a:latin typeface="+mn-ea"/>
                  <a:ea typeface="+mn-ea"/>
                </a:rPr>
                <a:t>※2 </a:t>
              </a:r>
              <a:r>
                <a:rPr lang="ja-JP" altLang="en-US" sz="500" b="0" dirty="0">
                  <a:solidFill>
                    <a:schemeClr val="tx1">
                      <a:lumMod val="75000"/>
                      <a:lumOff val="25000"/>
                    </a:schemeClr>
                  </a:solidFill>
                  <a:latin typeface="+mn-ea"/>
                  <a:ea typeface="+mn-ea"/>
                </a:rPr>
                <a:t>のれん部の上部（軟質）と下部（硬質）で材質が異なるため、色味が異なります。</a:t>
              </a:r>
              <a:endParaRPr lang="en-US" altLang="ja-JP" sz="500" b="0" dirty="0">
                <a:solidFill>
                  <a:schemeClr val="tx1">
                    <a:lumMod val="75000"/>
                    <a:lumOff val="25000"/>
                  </a:schemeClr>
                </a:solidFill>
                <a:latin typeface="+mn-ea"/>
                <a:ea typeface="+mn-ea"/>
              </a:endParaRPr>
            </a:p>
            <a:p>
              <a:pPr lvl="0" algn="r">
                <a:spcBef>
                  <a:spcPct val="0"/>
                </a:spcBef>
                <a:defRPr/>
              </a:pPr>
              <a:r>
                <a:rPr lang="ja-JP" altLang="en-US" sz="500" b="0" dirty="0">
                  <a:solidFill>
                    <a:schemeClr val="tx1">
                      <a:lumMod val="75000"/>
                      <a:lumOff val="25000"/>
                    </a:schemeClr>
                  </a:solidFill>
                  <a:latin typeface="+mn-ea"/>
                  <a:ea typeface="+mn-ea"/>
                </a:rPr>
                <a:t>　</a:t>
              </a:r>
              <a:r>
                <a:rPr lang="en-US" altLang="ja-JP" sz="500" b="0" dirty="0">
                  <a:solidFill>
                    <a:schemeClr val="tx1">
                      <a:lumMod val="75000"/>
                      <a:lumOff val="25000"/>
                    </a:schemeClr>
                  </a:solidFill>
                  <a:latin typeface="+mn-ea"/>
                  <a:ea typeface="+mn-ea"/>
                </a:rPr>
                <a:t>※3 </a:t>
              </a:r>
              <a:r>
                <a:rPr lang="ja-JP" altLang="en-US" sz="500" b="0" dirty="0">
                  <a:solidFill>
                    <a:schemeClr val="tx1">
                      <a:lumMod val="75000"/>
                      <a:lumOff val="25000"/>
                    </a:schemeClr>
                  </a:solidFill>
                  <a:latin typeface="+mn-ea"/>
                  <a:ea typeface="+mn-ea"/>
                </a:rPr>
                <a:t>半透明ののれん部にヘアラインを入れています。</a:t>
              </a:r>
              <a:endParaRPr kumimoji="1" lang="ja-JP" altLang="en-US" sz="500" b="0" i="0" u="none" strike="noStrike" kern="1200" cap="none" spc="0" normalizeH="0" baseline="0" noProof="0" dirty="0">
                <a:ln>
                  <a:noFill/>
                </a:ln>
                <a:solidFill>
                  <a:schemeClr val="tx1">
                    <a:lumMod val="75000"/>
                    <a:lumOff val="25000"/>
                  </a:schemeClr>
                </a:solidFill>
                <a:effectLst/>
                <a:uLnTx/>
                <a:uFillTx/>
                <a:latin typeface="+mn-ea"/>
                <a:ea typeface="+mn-ea"/>
              </a:endParaRPr>
            </a:p>
          </p:txBody>
        </p:sp>
      </p:grpSp>
      <p:grpSp>
        <p:nvGrpSpPr>
          <p:cNvPr id="25" name="グループ化 24">
            <a:extLst>
              <a:ext uri="{FF2B5EF4-FFF2-40B4-BE49-F238E27FC236}">
                <a16:creationId xmlns:a16="http://schemas.microsoft.com/office/drawing/2014/main" id="{4750AD42-C87F-C630-4AAA-7D17304AE172}"/>
              </a:ext>
            </a:extLst>
          </p:cNvPr>
          <p:cNvGrpSpPr/>
          <p:nvPr/>
        </p:nvGrpSpPr>
        <p:grpSpPr>
          <a:xfrm>
            <a:off x="147100" y="4747079"/>
            <a:ext cx="4727948" cy="1886769"/>
            <a:chOff x="147100" y="4747079"/>
            <a:chExt cx="4727948" cy="1886769"/>
          </a:xfrm>
        </p:grpSpPr>
        <p:sp>
          <p:nvSpPr>
            <p:cNvPr id="14" name="正方形/長方形 13"/>
            <p:cNvSpPr/>
            <p:nvPr/>
          </p:nvSpPr>
          <p:spPr>
            <a:xfrm>
              <a:off x="147100" y="4747079"/>
              <a:ext cx="4727948" cy="1886769"/>
            </a:xfrm>
            <a:prstGeom prst="rect">
              <a:avLst/>
            </a:prstGeom>
            <a:solidFill>
              <a:srgbClr val="F7F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nvGrpSpPr>
            <p:cNvPr id="24" name="グループ化 23">
              <a:extLst>
                <a:ext uri="{FF2B5EF4-FFF2-40B4-BE49-F238E27FC236}">
                  <a16:creationId xmlns:a16="http://schemas.microsoft.com/office/drawing/2014/main" id="{21EE58E6-EA9A-303B-65F8-4B89B4FD14B7}"/>
                </a:ext>
              </a:extLst>
            </p:cNvPr>
            <p:cNvGrpSpPr/>
            <p:nvPr/>
          </p:nvGrpSpPr>
          <p:grpSpPr>
            <a:xfrm>
              <a:off x="186231" y="4813399"/>
              <a:ext cx="1471171" cy="1790309"/>
              <a:chOff x="186231" y="4813399"/>
              <a:chExt cx="1471171" cy="1790309"/>
            </a:xfrm>
          </p:grpSpPr>
          <p:sp>
            <p:nvSpPr>
              <p:cNvPr id="583" name="正方形/長方形 582"/>
              <p:cNvSpPr/>
              <p:nvPr/>
            </p:nvSpPr>
            <p:spPr>
              <a:xfrm>
                <a:off x="206870" y="4813399"/>
                <a:ext cx="1450532" cy="307777"/>
              </a:xfrm>
              <a:prstGeom prst="rect">
                <a:avLst/>
              </a:prstGeom>
            </p:spPr>
            <p:txBody>
              <a:bodyPr wrap="square" lIns="0" tIns="0" rIns="0" bIns="0">
                <a:spAutoFit/>
              </a:bodyPr>
              <a:lstStyle/>
              <a:p>
                <a:r>
                  <a:rPr lang="ja-JP" altLang="en-US" sz="1000" b="1" dirty="0">
                    <a:solidFill>
                      <a:schemeClr val="tx1">
                        <a:lumMod val="85000"/>
                        <a:lumOff val="15000"/>
                      </a:schemeClr>
                    </a:solidFill>
                    <a:latin typeface="+mn-ea"/>
                  </a:rPr>
                  <a:t>のれんは工具なしで</a:t>
                </a:r>
                <a:endParaRPr lang="en-US" altLang="ja-JP" sz="1000" b="1" dirty="0">
                  <a:solidFill>
                    <a:schemeClr val="tx1">
                      <a:lumMod val="85000"/>
                      <a:lumOff val="15000"/>
                    </a:schemeClr>
                  </a:solidFill>
                  <a:latin typeface="+mn-ea"/>
                </a:endParaRPr>
              </a:p>
              <a:p>
                <a:r>
                  <a:rPr lang="ja-JP" altLang="en-US" sz="1000" b="1" dirty="0">
                    <a:solidFill>
                      <a:schemeClr val="tx1">
                        <a:lumMod val="85000"/>
                        <a:lumOff val="15000"/>
                      </a:schemeClr>
                    </a:solidFill>
                    <a:latin typeface="+mn-ea"/>
                  </a:rPr>
                  <a:t>取り外しが可能です。</a:t>
                </a:r>
              </a:p>
            </p:txBody>
          </p:sp>
          <p:pic>
            <p:nvPicPr>
              <p:cNvPr id="246" name="図 245"/>
              <p:cNvPicPr>
                <a:picLocks noChangeAspect="1"/>
              </p:cNvPicPr>
              <p:nvPr/>
            </p:nvPicPr>
            <p:blipFill rotWithShape="1">
              <a:blip r:embed="rId20"/>
              <a:srcRect l="32298"/>
              <a:stretch/>
            </p:blipFill>
            <p:spPr>
              <a:xfrm>
                <a:off x="186231" y="5240441"/>
                <a:ext cx="1395644" cy="1363267"/>
              </a:xfrm>
              <a:prstGeom prst="rect">
                <a:avLst/>
              </a:prstGeom>
            </p:spPr>
          </p:pic>
        </p:grpSp>
      </p:grpSp>
      <p:grpSp>
        <p:nvGrpSpPr>
          <p:cNvPr id="15" name="グループ化 14"/>
          <p:cNvGrpSpPr/>
          <p:nvPr/>
        </p:nvGrpSpPr>
        <p:grpSpPr>
          <a:xfrm>
            <a:off x="10579149" y="865298"/>
            <a:ext cx="642349" cy="1695137"/>
            <a:chOff x="10579149" y="865298"/>
            <a:chExt cx="642349" cy="1695137"/>
          </a:xfrm>
        </p:grpSpPr>
        <p:grpSp>
          <p:nvGrpSpPr>
            <p:cNvPr id="159" name="グループ化 158"/>
            <p:cNvGrpSpPr/>
            <p:nvPr/>
          </p:nvGrpSpPr>
          <p:grpSpPr>
            <a:xfrm>
              <a:off x="10588462" y="988757"/>
              <a:ext cx="633036" cy="1571678"/>
              <a:chOff x="4420256" y="1085849"/>
              <a:chExt cx="684523" cy="1699509"/>
            </a:xfrm>
          </p:grpSpPr>
          <p:pic>
            <p:nvPicPr>
              <p:cNvPr id="160" name="図 15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20256" y="1085849"/>
                <a:ext cx="611279" cy="1595439"/>
              </a:xfrm>
              <a:prstGeom prst="rect">
                <a:avLst/>
              </a:prstGeom>
            </p:spPr>
          </p:pic>
          <p:sp>
            <p:nvSpPr>
              <p:cNvPr id="161" name="Text Box 283"/>
              <p:cNvSpPr txBox="1">
                <a:spLocks noChangeArrowheads="1"/>
              </p:cNvSpPr>
              <p:nvPr/>
            </p:nvSpPr>
            <p:spPr bwMode="auto">
              <a:xfrm>
                <a:off x="4425128" y="2681761"/>
                <a:ext cx="211599" cy="9984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MK</a:t>
                </a:r>
                <a:r>
                  <a:rPr lang="ja-JP" altLang="en-US" b="1" dirty="0">
                    <a:latin typeface="+mn-ea"/>
                    <a:ea typeface="+mn-ea"/>
                  </a:rPr>
                  <a:t>型</a:t>
                </a:r>
                <a:endParaRPr lang="en-US" altLang="ja-JP" b="1" dirty="0">
                  <a:latin typeface="+mn-ea"/>
                  <a:ea typeface="+mn-ea"/>
                </a:endParaRPr>
              </a:p>
            </p:txBody>
          </p:sp>
          <p:sp>
            <p:nvSpPr>
              <p:cNvPr id="49" name="Text Box 283">
                <a:extLst>
                  <a:ext uri="{FF2B5EF4-FFF2-40B4-BE49-F238E27FC236}">
                    <a16:creationId xmlns:a16="http://schemas.microsoft.com/office/drawing/2014/main" id="{14394784-7025-2D35-334C-24029C744EC0}"/>
                  </a:ext>
                </a:extLst>
              </p:cNvPr>
              <p:cNvSpPr txBox="1">
                <a:spLocks noChangeArrowheads="1"/>
              </p:cNvSpPr>
              <p:nvPr/>
            </p:nvSpPr>
            <p:spPr bwMode="auto">
              <a:xfrm>
                <a:off x="4729617" y="2685515"/>
                <a:ext cx="375162" cy="9984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©Disney</a:t>
                </a:r>
              </a:p>
            </p:txBody>
          </p:sp>
        </p:grpSp>
        <p:sp>
          <p:nvSpPr>
            <p:cNvPr id="193" name="Text Box 291"/>
            <p:cNvSpPr txBox="1">
              <a:spLocks noChangeArrowheads="1"/>
            </p:cNvSpPr>
            <p:nvPr/>
          </p:nvSpPr>
          <p:spPr bwMode="auto">
            <a:xfrm>
              <a:off x="10579149" y="865298"/>
              <a:ext cx="490519"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採光タイプ</a:t>
              </a:r>
            </a:p>
          </p:txBody>
        </p:sp>
      </p:grpSp>
      <p:grpSp>
        <p:nvGrpSpPr>
          <p:cNvPr id="11" name="グループ化 10"/>
          <p:cNvGrpSpPr/>
          <p:nvPr/>
        </p:nvGrpSpPr>
        <p:grpSpPr>
          <a:xfrm>
            <a:off x="10560255" y="2789350"/>
            <a:ext cx="4010147" cy="1705662"/>
            <a:chOff x="10560255" y="2846500"/>
            <a:chExt cx="4010147" cy="1705662"/>
          </a:xfrm>
        </p:grpSpPr>
        <p:grpSp>
          <p:nvGrpSpPr>
            <p:cNvPr id="162" name="グループ化 161"/>
            <p:cNvGrpSpPr/>
            <p:nvPr/>
          </p:nvGrpSpPr>
          <p:grpSpPr>
            <a:xfrm>
              <a:off x="10586636" y="2976662"/>
              <a:ext cx="3983766" cy="1575500"/>
              <a:chOff x="4443002" y="3124200"/>
              <a:chExt cx="4307781" cy="1703641"/>
            </a:xfrm>
          </p:grpSpPr>
          <p:grpSp>
            <p:nvGrpSpPr>
              <p:cNvPr id="163" name="グループ化 162"/>
              <p:cNvGrpSpPr/>
              <p:nvPr/>
            </p:nvGrpSpPr>
            <p:grpSpPr>
              <a:xfrm>
                <a:off x="4443002" y="3124200"/>
                <a:ext cx="4307781" cy="1590674"/>
                <a:chOff x="-2367373" y="3124200"/>
                <a:chExt cx="4307781" cy="1590674"/>
              </a:xfrm>
            </p:grpSpPr>
            <p:pic>
              <p:nvPicPr>
                <p:cNvPr id="170" name="図 16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67373" y="3124200"/>
                  <a:ext cx="609454" cy="1590674"/>
                </a:xfrm>
                <a:prstGeom prst="rect">
                  <a:avLst/>
                </a:prstGeom>
              </p:spPr>
            </p:pic>
            <p:pic>
              <p:nvPicPr>
                <p:cNvPr id="171" name="図 17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629200" y="3124200"/>
                  <a:ext cx="609454" cy="1590674"/>
                </a:xfrm>
                <a:prstGeom prst="rect">
                  <a:avLst/>
                </a:prstGeom>
              </p:spPr>
            </p:pic>
            <p:pic>
              <p:nvPicPr>
                <p:cNvPr id="172" name="図 17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1027" y="3124200"/>
                  <a:ext cx="609454" cy="1590674"/>
                </a:xfrm>
                <a:prstGeom prst="rect">
                  <a:avLst/>
                </a:prstGeom>
              </p:spPr>
            </p:pic>
            <p:pic>
              <p:nvPicPr>
                <p:cNvPr id="173" name="図 17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2854" y="3124200"/>
                  <a:ext cx="609454" cy="1590674"/>
                </a:xfrm>
                <a:prstGeom prst="rect">
                  <a:avLst/>
                </a:prstGeom>
              </p:spPr>
            </p:pic>
            <p:pic>
              <p:nvPicPr>
                <p:cNvPr id="174" name="図 17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5319" y="3124200"/>
                  <a:ext cx="573561" cy="1590674"/>
                </a:xfrm>
                <a:prstGeom prst="rect">
                  <a:avLst/>
                </a:prstGeom>
              </p:spPr>
            </p:pic>
            <p:pic>
              <p:nvPicPr>
                <p:cNvPr id="175" name="図 17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87600" y="3124200"/>
                  <a:ext cx="652808" cy="1590674"/>
                </a:xfrm>
                <a:prstGeom prst="rect">
                  <a:avLst/>
                </a:prstGeom>
              </p:spPr>
            </p:pic>
          </p:grpSp>
          <p:sp>
            <p:nvSpPr>
              <p:cNvPr id="164" name="Text Box 283"/>
              <p:cNvSpPr txBox="1">
                <a:spLocks noChangeArrowheads="1"/>
              </p:cNvSpPr>
              <p:nvPr/>
            </p:nvSpPr>
            <p:spPr bwMode="auto">
              <a:xfrm>
                <a:off x="4443522" y="4727998"/>
                <a:ext cx="608759" cy="9984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LF</a:t>
                </a:r>
                <a:r>
                  <a:rPr lang="ja-JP" altLang="en-US" b="1" dirty="0">
                    <a:latin typeface="+mn-ea"/>
                    <a:ea typeface="+mn-ea"/>
                  </a:rPr>
                  <a:t>型・</a:t>
                </a:r>
                <a:r>
                  <a:rPr lang="en-US" altLang="ja-JP" b="1" dirty="0">
                    <a:latin typeface="+mn-ea"/>
                    <a:ea typeface="+mn-ea"/>
                  </a:rPr>
                  <a:t>LM</a:t>
                </a:r>
                <a:r>
                  <a:rPr lang="ja-JP" altLang="en-US" b="1" dirty="0">
                    <a:latin typeface="+mn-ea"/>
                    <a:ea typeface="+mn-ea"/>
                  </a:rPr>
                  <a:t>型</a:t>
                </a:r>
                <a:endParaRPr lang="en-US" altLang="ja-JP" b="1" dirty="0">
                  <a:latin typeface="+mn-ea"/>
                  <a:ea typeface="+mn-ea"/>
                </a:endParaRPr>
              </a:p>
            </p:txBody>
          </p:sp>
          <p:sp>
            <p:nvSpPr>
              <p:cNvPr id="165" name="Text Box 283"/>
              <p:cNvSpPr txBox="1">
                <a:spLocks noChangeArrowheads="1"/>
              </p:cNvSpPr>
              <p:nvPr/>
            </p:nvSpPr>
            <p:spPr bwMode="auto">
              <a:xfrm>
                <a:off x="5181000" y="4727997"/>
                <a:ext cx="608757" cy="9984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MD</a:t>
                </a:r>
                <a:r>
                  <a:rPr lang="ja-JP" altLang="en-US" b="1" dirty="0">
                    <a:latin typeface="+mn-ea"/>
                    <a:ea typeface="+mn-ea"/>
                  </a:rPr>
                  <a:t>型</a:t>
                </a:r>
                <a:endParaRPr lang="en-US" altLang="ja-JP" b="1" dirty="0">
                  <a:latin typeface="+mn-ea"/>
                  <a:ea typeface="+mn-ea"/>
                </a:endParaRPr>
              </a:p>
            </p:txBody>
          </p:sp>
          <p:sp>
            <p:nvSpPr>
              <p:cNvPr id="166" name="Text Box 283"/>
              <p:cNvSpPr txBox="1">
                <a:spLocks noChangeArrowheads="1"/>
              </p:cNvSpPr>
              <p:nvPr/>
            </p:nvSpPr>
            <p:spPr bwMode="auto">
              <a:xfrm>
                <a:off x="6655956" y="4727997"/>
                <a:ext cx="355407" cy="9984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PL</a:t>
                </a:r>
                <a:r>
                  <a:rPr lang="ja-JP" altLang="en-US" b="1" dirty="0">
                    <a:latin typeface="+mn-ea"/>
                    <a:ea typeface="+mn-ea"/>
                  </a:rPr>
                  <a:t>型</a:t>
                </a:r>
                <a:endParaRPr lang="en-US" altLang="ja-JP" b="1" dirty="0">
                  <a:latin typeface="+mn-ea"/>
                  <a:ea typeface="+mn-ea"/>
                </a:endParaRPr>
              </a:p>
            </p:txBody>
          </p:sp>
          <p:sp>
            <p:nvSpPr>
              <p:cNvPr id="167" name="Text Box 283"/>
              <p:cNvSpPr txBox="1">
                <a:spLocks noChangeArrowheads="1"/>
              </p:cNvSpPr>
              <p:nvPr/>
            </p:nvSpPr>
            <p:spPr bwMode="auto">
              <a:xfrm>
                <a:off x="7393434" y="4727997"/>
                <a:ext cx="298238" cy="9984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TC</a:t>
                </a:r>
                <a:r>
                  <a:rPr lang="ja-JP" altLang="en-US" b="1" dirty="0">
                    <a:latin typeface="+mn-ea"/>
                    <a:ea typeface="+mn-ea"/>
                  </a:rPr>
                  <a:t>型</a:t>
                </a:r>
                <a:endParaRPr lang="en-US" altLang="ja-JP" b="1" dirty="0">
                  <a:latin typeface="+mn-ea"/>
                  <a:ea typeface="+mn-ea"/>
                </a:endParaRPr>
              </a:p>
            </p:txBody>
          </p:sp>
          <p:sp>
            <p:nvSpPr>
              <p:cNvPr id="168" name="Text Box 283"/>
              <p:cNvSpPr txBox="1">
                <a:spLocks noChangeArrowheads="1"/>
              </p:cNvSpPr>
              <p:nvPr/>
            </p:nvSpPr>
            <p:spPr bwMode="auto">
              <a:xfrm>
                <a:off x="8112033" y="4727997"/>
                <a:ext cx="298238" cy="9984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TC</a:t>
                </a:r>
                <a:r>
                  <a:rPr lang="ja-JP" altLang="en-US" b="1" dirty="0">
                    <a:latin typeface="+mn-ea"/>
                    <a:ea typeface="+mn-ea"/>
                  </a:rPr>
                  <a:t>型</a:t>
                </a:r>
                <a:endParaRPr lang="en-US" altLang="ja-JP" b="1" dirty="0">
                  <a:latin typeface="+mn-ea"/>
                  <a:ea typeface="+mn-ea"/>
                </a:endParaRPr>
              </a:p>
            </p:txBody>
          </p:sp>
          <p:sp>
            <p:nvSpPr>
              <p:cNvPr id="169" name="Text Box 283"/>
              <p:cNvSpPr txBox="1">
                <a:spLocks noChangeArrowheads="1"/>
              </p:cNvSpPr>
              <p:nvPr/>
            </p:nvSpPr>
            <p:spPr bwMode="auto">
              <a:xfrm>
                <a:off x="5918478" y="4727998"/>
                <a:ext cx="608756" cy="9984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MF</a:t>
                </a:r>
                <a:r>
                  <a:rPr lang="ja-JP" altLang="en-US" b="1" dirty="0">
                    <a:latin typeface="+mn-ea"/>
                    <a:ea typeface="+mn-ea"/>
                  </a:rPr>
                  <a:t>型・</a:t>
                </a:r>
                <a:r>
                  <a:rPr lang="en-US" altLang="ja-JP" b="1" dirty="0">
                    <a:latin typeface="+mn-ea"/>
                    <a:ea typeface="+mn-ea"/>
                  </a:rPr>
                  <a:t>MM</a:t>
                </a:r>
                <a:r>
                  <a:rPr lang="ja-JP" altLang="en-US" b="1" dirty="0">
                    <a:latin typeface="+mn-ea"/>
                    <a:ea typeface="+mn-ea"/>
                  </a:rPr>
                  <a:t>型</a:t>
                </a:r>
                <a:endParaRPr lang="en-US" altLang="ja-JP" b="1" dirty="0">
                  <a:latin typeface="+mn-ea"/>
                  <a:ea typeface="+mn-ea"/>
                </a:endParaRPr>
              </a:p>
            </p:txBody>
          </p:sp>
        </p:grpSp>
        <p:grpSp>
          <p:nvGrpSpPr>
            <p:cNvPr id="195" name="グループ化 194"/>
            <p:cNvGrpSpPr/>
            <p:nvPr/>
          </p:nvGrpSpPr>
          <p:grpSpPr>
            <a:xfrm>
              <a:off x="10560255" y="2846500"/>
              <a:ext cx="1961945" cy="107722"/>
              <a:chOff x="5782998" y="836122"/>
              <a:chExt cx="1961945" cy="110213"/>
            </a:xfrm>
          </p:grpSpPr>
          <p:sp>
            <p:nvSpPr>
              <p:cNvPr id="196" name="Text Box 291"/>
              <p:cNvSpPr txBox="1">
                <a:spLocks noChangeArrowheads="1"/>
              </p:cNvSpPr>
              <p:nvPr/>
            </p:nvSpPr>
            <p:spPr bwMode="auto">
              <a:xfrm>
                <a:off x="5782998" y="836122"/>
                <a:ext cx="490519" cy="11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採光タイプ</a:t>
                </a:r>
              </a:p>
            </p:txBody>
          </p:sp>
          <p:cxnSp>
            <p:nvCxnSpPr>
              <p:cNvPr id="197" name="直線コネクタ 196"/>
              <p:cNvCxnSpPr/>
              <p:nvPr/>
            </p:nvCxnSpPr>
            <p:spPr>
              <a:xfrm>
                <a:off x="6321152" y="899160"/>
                <a:ext cx="1423791"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01" name="Text Box 291"/>
            <p:cNvSpPr txBox="1">
              <a:spLocks noChangeArrowheads="1"/>
            </p:cNvSpPr>
            <p:nvPr/>
          </p:nvSpPr>
          <p:spPr bwMode="auto">
            <a:xfrm>
              <a:off x="13962856" y="2848434"/>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引戸専用</a:t>
              </a:r>
              <a:endParaRPr lang="ja-JP" altLang="en-US" sz="700" dirty="0">
                <a:solidFill>
                  <a:srgbClr val="000000"/>
                </a:solidFill>
                <a:latin typeface="+mn-ea"/>
                <a:ea typeface="+mn-ea"/>
              </a:endParaRPr>
            </a:p>
          </p:txBody>
        </p:sp>
        <p:sp>
          <p:nvSpPr>
            <p:cNvPr id="203" name="Text Box 291"/>
            <p:cNvSpPr txBox="1">
              <a:spLocks noChangeArrowheads="1"/>
            </p:cNvSpPr>
            <p:nvPr/>
          </p:nvSpPr>
          <p:spPr bwMode="auto">
            <a:xfrm>
              <a:off x="12611449" y="2848434"/>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パネルタイプ</a:t>
              </a:r>
              <a:endParaRPr lang="ja-JP" altLang="en-US" sz="700" dirty="0">
                <a:solidFill>
                  <a:srgbClr val="000000"/>
                </a:solidFill>
                <a:latin typeface="+mn-ea"/>
                <a:ea typeface="+mn-ea"/>
              </a:endParaRPr>
            </a:p>
          </p:txBody>
        </p:sp>
        <p:sp>
          <p:nvSpPr>
            <p:cNvPr id="206" name="Text Box 291"/>
            <p:cNvSpPr txBox="1">
              <a:spLocks noChangeArrowheads="1"/>
            </p:cNvSpPr>
            <p:nvPr/>
          </p:nvSpPr>
          <p:spPr bwMode="auto">
            <a:xfrm>
              <a:off x="13317631" y="2857915"/>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トイレタイプ</a:t>
              </a:r>
              <a:endParaRPr lang="ja-JP" altLang="en-US" sz="700" dirty="0">
                <a:solidFill>
                  <a:srgbClr val="000000"/>
                </a:solidFill>
                <a:latin typeface="+mn-ea"/>
                <a:ea typeface="+mn-ea"/>
              </a:endParaRPr>
            </a:p>
          </p:txBody>
        </p:sp>
      </p:grpSp>
      <p:grpSp>
        <p:nvGrpSpPr>
          <p:cNvPr id="13" name="グループ化 12"/>
          <p:cNvGrpSpPr/>
          <p:nvPr/>
        </p:nvGrpSpPr>
        <p:grpSpPr>
          <a:xfrm>
            <a:off x="10560255" y="4703873"/>
            <a:ext cx="2727120" cy="1956631"/>
            <a:chOff x="10560255" y="4703873"/>
            <a:chExt cx="2727120" cy="1956631"/>
          </a:xfrm>
        </p:grpSpPr>
        <p:grpSp>
          <p:nvGrpSpPr>
            <p:cNvPr id="176" name="グループ化 175"/>
            <p:cNvGrpSpPr/>
            <p:nvPr/>
          </p:nvGrpSpPr>
          <p:grpSpPr>
            <a:xfrm>
              <a:off x="10596811" y="4837899"/>
              <a:ext cx="2687072" cy="1822605"/>
              <a:chOff x="6438900" y="4802685"/>
              <a:chExt cx="3039077" cy="2061365"/>
            </a:xfrm>
          </p:grpSpPr>
          <p:grpSp>
            <p:nvGrpSpPr>
              <p:cNvPr id="177" name="グループ化 176"/>
              <p:cNvGrpSpPr/>
              <p:nvPr/>
            </p:nvGrpSpPr>
            <p:grpSpPr>
              <a:xfrm>
                <a:off x="6438900" y="4802685"/>
                <a:ext cx="3039077" cy="1945778"/>
                <a:chOff x="4438650" y="4226422"/>
                <a:chExt cx="3039077" cy="1945778"/>
              </a:xfrm>
            </p:grpSpPr>
            <p:pic>
              <p:nvPicPr>
                <p:cNvPr id="182" name="図 18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997872" y="4235450"/>
                  <a:ext cx="659881" cy="1936750"/>
                </a:xfrm>
                <a:prstGeom prst="rect">
                  <a:avLst/>
                </a:prstGeom>
              </p:spPr>
            </p:pic>
            <p:pic>
              <p:nvPicPr>
                <p:cNvPr id="183" name="図 18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817846" y="4235450"/>
                  <a:ext cx="659881" cy="1936750"/>
                </a:xfrm>
                <a:prstGeom prst="rect">
                  <a:avLst/>
                </a:prstGeom>
              </p:spPr>
            </p:pic>
            <p:pic>
              <p:nvPicPr>
                <p:cNvPr id="184" name="図 18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438650" y="4227945"/>
                  <a:ext cx="609363" cy="1934728"/>
                </a:xfrm>
                <a:prstGeom prst="rect">
                  <a:avLst/>
                </a:prstGeom>
              </p:spPr>
            </p:pic>
            <p:pic>
              <p:nvPicPr>
                <p:cNvPr id="185" name="図 18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08105" y="4226422"/>
                  <a:ext cx="629675" cy="1936252"/>
                </a:xfrm>
                <a:prstGeom prst="rect">
                  <a:avLst/>
                </a:prstGeom>
              </p:spPr>
            </p:pic>
          </p:grpSp>
          <p:sp>
            <p:nvSpPr>
              <p:cNvPr id="178" name="Text Box 283"/>
              <p:cNvSpPr txBox="1">
                <a:spLocks noChangeArrowheads="1"/>
              </p:cNvSpPr>
              <p:nvPr/>
            </p:nvSpPr>
            <p:spPr bwMode="auto">
              <a:xfrm>
                <a:off x="6438900" y="6759621"/>
                <a:ext cx="282765" cy="104429"/>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DZ</a:t>
                </a:r>
                <a:r>
                  <a:rPr lang="ja-JP" altLang="en-US" b="1" dirty="0">
                    <a:latin typeface="+mn-ea"/>
                    <a:ea typeface="+mn-ea"/>
                  </a:rPr>
                  <a:t>型</a:t>
                </a:r>
                <a:endParaRPr lang="en-US" altLang="ja-JP" b="1" dirty="0">
                  <a:latin typeface="+mn-ea"/>
                  <a:ea typeface="+mn-ea"/>
                </a:endParaRPr>
              </a:p>
            </p:txBody>
          </p:sp>
          <p:sp>
            <p:nvSpPr>
              <p:cNvPr id="179" name="Text Box 283"/>
              <p:cNvSpPr txBox="1">
                <a:spLocks noChangeArrowheads="1"/>
              </p:cNvSpPr>
              <p:nvPr/>
            </p:nvSpPr>
            <p:spPr bwMode="auto">
              <a:xfrm>
                <a:off x="7217300" y="6759620"/>
                <a:ext cx="348867" cy="104429"/>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TZ</a:t>
                </a:r>
                <a:r>
                  <a:rPr lang="ja-JP" altLang="en-US" b="1" dirty="0">
                    <a:latin typeface="+mn-ea"/>
                    <a:ea typeface="+mn-ea"/>
                  </a:rPr>
                  <a:t>型</a:t>
                </a:r>
                <a:endParaRPr lang="en-US" altLang="ja-JP" b="1" dirty="0">
                  <a:latin typeface="+mn-ea"/>
                  <a:ea typeface="+mn-ea"/>
                </a:endParaRPr>
              </a:p>
            </p:txBody>
          </p:sp>
          <p:sp>
            <p:nvSpPr>
              <p:cNvPr id="180" name="Text Box 283"/>
              <p:cNvSpPr txBox="1">
                <a:spLocks noChangeArrowheads="1"/>
              </p:cNvSpPr>
              <p:nvPr/>
            </p:nvSpPr>
            <p:spPr bwMode="auto">
              <a:xfrm>
                <a:off x="7998122" y="6759620"/>
                <a:ext cx="251832" cy="104429"/>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DZ</a:t>
                </a:r>
                <a:r>
                  <a:rPr lang="ja-JP" altLang="en-US" b="1" dirty="0">
                    <a:latin typeface="+mn-ea"/>
                    <a:ea typeface="+mn-ea"/>
                  </a:rPr>
                  <a:t>型</a:t>
                </a:r>
                <a:endParaRPr lang="en-US" altLang="ja-JP" b="1" dirty="0">
                  <a:latin typeface="+mn-ea"/>
                  <a:ea typeface="+mn-ea"/>
                </a:endParaRPr>
              </a:p>
            </p:txBody>
          </p:sp>
          <p:sp>
            <p:nvSpPr>
              <p:cNvPr id="181" name="Text Box 283"/>
              <p:cNvSpPr txBox="1">
                <a:spLocks noChangeArrowheads="1"/>
              </p:cNvSpPr>
              <p:nvPr/>
            </p:nvSpPr>
            <p:spPr bwMode="auto">
              <a:xfrm>
                <a:off x="8818096" y="6759620"/>
                <a:ext cx="358768" cy="104429"/>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mn-ea"/>
                    <a:ea typeface="+mn-ea"/>
                  </a:rPr>
                  <a:t>TZ</a:t>
                </a:r>
                <a:r>
                  <a:rPr lang="ja-JP" altLang="en-US" b="1" dirty="0">
                    <a:latin typeface="+mn-ea"/>
                    <a:ea typeface="+mn-ea"/>
                  </a:rPr>
                  <a:t>型</a:t>
                </a:r>
                <a:endParaRPr lang="en-US" altLang="ja-JP" b="1" dirty="0">
                  <a:latin typeface="+mn-ea"/>
                  <a:ea typeface="+mn-ea"/>
                </a:endParaRPr>
              </a:p>
            </p:txBody>
          </p:sp>
        </p:grpSp>
        <p:sp>
          <p:nvSpPr>
            <p:cNvPr id="208" name="Text Box 291"/>
            <p:cNvSpPr txBox="1">
              <a:spLocks noChangeArrowheads="1"/>
            </p:cNvSpPr>
            <p:nvPr/>
          </p:nvSpPr>
          <p:spPr bwMode="auto">
            <a:xfrm>
              <a:off x="10560255" y="4703873"/>
              <a:ext cx="490519"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洗面タイプ</a:t>
              </a:r>
            </a:p>
          </p:txBody>
        </p:sp>
        <p:sp>
          <p:nvSpPr>
            <p:cNvPr id="210" name="Text Box 291"/>
            <p:cNvSpPr txBox="1">
              <a:spLocks noChangeArrowheads="1"/>
            </p:cNvSpPr>
            <p:nvPr/>
          </p:nvSpPr>
          <p:spPr bwMode="auto">
            <a:xfrm>
              <a:off x="11258899" y="4705809"/>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トイレ</a:t>
              </a:r>
              <a:r>
                <a:rPr lang="ja-JP" altLang="en-US" sz="700" dirty="0">
                  <a:latin typeface="+mn-ea"/>
                  <a:ea typeface="+mn-ea"/>
                </a:rPr>
                <a:t>タイプ</a:t>
              </a:r>
              <a:endParaRPr lang="ja-JP" altLang="en-US" sz="700" dirty="0">
                <a:solidFill>
                  <a:srgbClr val="000000"/>
                </a:solidFill>
                <a:latin typeface="+mn-ea"/>
                <a:ea typeface="+mn-ea"/>
              </a:endParaRPr>
            </a:p>
          </p:txBody>
        </p:sp>
        <p:grpSp>
          <p:nvGrpSpPr>
            <p:cNvPr id="10" name="グループ化 9"/>
            <p:cNvGrpSpPr/>
            <p:nvPr/>
          </p:nvGrpSpPr>
          <p:grpSpPr>
            <a:xfrm>
              <a:off x="11962606" y="4705809"/>
              <a:ext cx="1324769" cy="107722"/>
              <a:chOff x="11962606" y="4705809"/>
              <a:chExt cx="1324769" cy="107722"/>
            </a:xfrm>
          </p:grpSpPr>
          <p:sp>
            <p:nvSpPr>
              <p:cNvPr id="211" name="Text Box 291"/>
              <p:cNvSpPr txBox="1">
                <a:spLocks noChangeArrowheads="1"/>
              </p:cNvSpPr>
              <p:nvPr/>
            </p:nvSpPr>
            <p:spPr bwMode="auto">
              <a:xfrm>
                <a:off x="11962606" y="4705809"/>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latin typeface="+mn-ea"/>
                    <a:ea typeface="+mn-ea"/>
                  </a:rPr>
                  <a:t>引戸専用</a:t>
                </a:r>
                <a:endParaRPr lang="ja-JP" altLang="en-US" sz="700" dirty="0">
                  <a:solidFill>
                    <a:srgbClr val="000000"/>
                  </a:solidFill>
                  <a:latin typeface="+mn-ea"/>
                  <a:ea typeface="+mn-ea"/>
                </a:endParaRPr>
              </a:p>
            </p:txBody>
          </p:sp>
          <p:cxnSp>
            <p:nvCxnSpPr>
              <p:cNvPr id="214" name="直線コネクタ 213"/>
              <p:cNvCxnSpPr/>
              <p:nvPr/>
            </p:nvCxnSpPr>
            <p:spPr>
              <a:xfrm>
                <a:off x="12441434" y="4775011"/>
                <a:ext cx="845941"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7" name="グループ化 16">
            <a:extLst>
              <a:ext uri="{FF2B5EF4-FFF2-40B4-BE49-F238E27FC236}">
                <a16:creationId xmlns:a16="http://schemas.microsoft.com/office/drawing/2014/main" id="{AB544EB4-9919-2A9F-68B7-44E365EB3A4F}"/>
              </a:ext>
            </a:extLst>
          </p:cNvPr>
          <p:cNvGrpSpPr/>
          <p:nvPr/>
        </p:nvGrpSpPr>
        <p:grpSpPr>
          <a:xfrm>
            <a:off x="147100" y="683234"/>
            <a:ext cx="3150752" cy="3892063"/>
            <a:chOff x="147100" y="683234"/>
            <a:chExt cx="3150752" cy="3892063"/>
          </a:xfrm>
        </p:grpSpPr>
        <p:pic>
          <p:nvPicPr>
            <p:cNvPr id="8" name="図 7"/>
            <p:cNvPicPr>
              <a:picLocks noChangeAspect="1"/>
            </p:cNvPicPr>
            <p:nvPr/>
          </p:nvPicPr>
          <p:blipFill rotWithShape="1">
            <a:blip r:embed="rId32"/>
            <a:srcRect l="4931" r="46619" b="8051"/>
            <a:stretch/>
          </p:blipFill>
          <p:spPr>
            <a:xfrm>
              <a:off x="147100" y="683234"/>
              <a:ext cx="3150752" cy="3892063"/>
            </a:xfrm>
            <a:prstGeom prst="rect">
              <a:avLst/>
            </a:prstGeom>
          </p:spPr>
        </p:pic>
        <p:sp>
          <p:nvSpPr>
            <p:cNvPr id="506" name="Rectangle 4"/>
            <p:cNvSpPr>
              <a:spLocks noChangeArrowheads="1"/>
            </p:cNvSpPr>
            <p:nvPr/>
          </p:nvSpPr>
          <p:spPr bwMode="auto">
            <a:xfrm>
              <a:off x="1706646" y="4451831"/>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tx1">
                      <a:lumMod val="75000"/>
                      <a:lumOff val="25000"/>
                    </a:schemeClr>
                  </a:solidFill>
                  <a:effectLst/>
                  <a:uLnTx/>
                  <a:uFillTx/>
                  <a:latin typeface="+mn-ea"/>
                  <a:ea typeface="+mn-ea"/>
                </a:rPr>
                <a:t>※</a:t>
              </a:r>
              <a:r>
                <a:rPr kumimoji="1" lang="ja-JP" altLang="en-US" sz="500" b="0" i="0" u="none" strike="noStrike" kern="1200" cap="none" spc="0" normalizeH="0" baseline="0" noProof="0" dirty="0">
                  <a:ln>
                    <a:noFill/>
                  </a:ln>
                  <a:solidFill>
                    <a:schemeClr val="tx1">
                      <a:lumMod val="75000"/>
                      <a:lumOff val="25000"/>
                    </a:schemeClr>
                  </a:solidFill>
                  <a:effectLst/>
                  <a:uLnTx/>
                  <a:uFillTx/>
                  <a:latin typeface="+mn-ea"/>
                  <a:ea typeface="+mn-ea"/>
                </a:rPr>
                <a:t>イメージ写真のため実際とは異なる場合がございます。</a:t>
              </a:r>
            </a:p>
          </p:txBody>
        </p:sp>
        <p:pic>
          <p:nvPicPr>
            <p:cNvPr id="204" name="図 20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03200" y="772540"/>
              <a:ext cx="1492514" cy="191823"/>
            </a:xfrm>
            <a:prstGeom prst="rect">
              <a:avLst/>
            </a:prstGeom>
          </p:spPr>
        </p:pic>
      </p:grpSp>
      <p:grpSp>
        <p:nvGrpSpPr>
          <p:cNvPr id="205" name="グループ化 204"/>
          <p:cNvGrpSpPr/>
          <p:nvPr/>
        </p:nvGrpSpPr>
        <p:grpSpPr>
          <a:xfrm>
            <a:off x="7994650" y="177800"/>
            <a:ext cx="1699532" cy="306340"/>
            <a:chOff x="7994650" y="177800"/>
            <a:chExt cx="1699532" cy="306340"/>
          </a:xfrm>
        </p:grpSpPr>
        <p:sp>
          <p:nvSpPr>
            <p:cNvPr id="207" name="正方形/長方形 206"/>
            <p:cNvSpPr/>
            <p:nvPr/>
          </p:nvSpPr>
          <p:spPr>
            <a:xfrm>
              <a:off x="7994650" y="177800"/>
              <a:ext cx="1699532" cy="30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09" name="図 208"/>
            <p:cNvPicPr>
              <a:picLocks noChangeAspect="1"/>
            </p:cNvPicPr>
            <p:nvPr/>
          </p:nvPicPr>
          <p:blipFill>
            <a:blip r:embed="rId34"/>
            <a:stretch>
              <a:fillRect/>
            </a:stretch>
          </p:blipFill>
          <p:spPr>
            <a:xfrm>
              <a:off x="8350251" y="197533"/>
              <a:ext cx="1060450" cy="269191"/>
            </a:xfrm>
            <a:prstGeom prst="rect">
              <a:avLst/>
            </a:prstGeom>
          </p:spPr>
        </p:pic>
      </p:grpSp>
      <p:sp>
        <p:nvSpPr>
          <p:cNvPr id="44" name="Text Box 291">
            <a:extLst>
              <a:ext uri="{FF2B5EF4-FFF2-40B4-BE49-F238E27FC236}">
                <a16:creationId xmlns:a16="http://schemas.microsoft.com/office/drawing/2014/main" id="{16062ADE-0C11-0F47-10DB-FCEB8875646B}"/>
              </a:ext>
            </a:extLst>
          </p:cNvPr>
          <p:cNvSpPr txBox="1">
            <a:spLocks noChangeArrowheads="1"/>
          </p:cNvSpPr>
          <p:nvPr/>
        </p:nvSpPr>
        <p:spPr bwMode="auto">
          <a:xfrm>
            <a:off x="6541232" y="2848434"/>
            <a:ext cx="55426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mn-ea"/>
                <a:ea typeface="+mn-ea"/>
              </a:rPr>
              <a:t>●</a:t>
            </a:r>
            <a:r>
              <a:rPr lang="ja-JP" altLang="en-US" sz="700" dirty="0">
                <a:solidFill>
                  <a:srgbClr val="000000"/>
                </a:solidFill>
                <a:latin typeface="+mn-ea"/>
                <a:ea typeface="+mn-ea"/>
              </a:rPr>
              <a:t>洗面タイプ</a:t>
            </a:r>
          </a:p>
        </p:txBody>
      </p:sp>
      <p:sp>
        <p:nvSpPr>
          <p:cNvPr id="2" name="タイトル 1">
            <a:extLst>
              <a:ext uri="{FF2B5EF4-FFF2-40B4-BE49-F238E27FC236}">
                <a16:creationId xmlns:a16="http://schemas.microsoft.com/office/drawing/2014/main" id="{0B93BD3D-5555-B75F-BA1B-C01757909F55}"/>
              </a:ext>
            </a:extLst>
          </p:cNvPr>
          <p:cNvSpPr>
            <a:spLocks noGrp="1"/>
          </p:cNvSpPr>
          <p:nvPr>
            <p:ph type="title"/>
          </p:nvPr>
        </p:nvSpPr>
        <p:spPr/>
        <p:txBody>
          <a:bodyPr/>
          <a:lstStyle/>
          <a:p>
            <a:r>
              <a:rPr lang="ja-JP" altLang="en-US" sz="1200" b="1" dirty="0">
                <a:solidFill>
                  <a:schemeClr val="bg1"/>
                </a:solidFill>
                <a:latin typeface="+mn-ea"/>
                <a:ea typeface="+mn-ea"/>
              </a:rPr>
              <a:t>内装ドア くぐり戸対応</a:t>
            </a:r>
            <a:endParaRPr lang="ja-JP" altLang="en-US" dirty="0">
              <a:latin typeface="+mn-ea"/>
              <a:ea typeface="+mn-ea"/>
            </a:endParaRPr>
          </a:p>
        </p:txBody>
      </p:sp>
      <p:grpSp>
        <p:nvGrpSpPr>
          <p:cNvPr id="21" name="グループ化 20">
            <a:extLst>
              <a:ext uri="{FF2B5EF4-FFF2-40B4-BE49-F238E27FC236}">
                <a16:creationId xmlns:a16="http://schemas.microsoft.com/office/drawing/2014/main" id="{7F025916-7E86-48BB-3F1D-A778C9B7A55C}"/>
              </a:ext>
            </a:extLst>
          </p:cNvPr>
          <p:cNvGrpSpPr/>
          <p:nvPr/>
        </p:nvGrpSpPr>
        <p:grpSpPr>
          <a:xfrm>
            <a:off x="1805085" y="4813399"/>
            <a:ext cx="1459338" cy="1782981"/>
            <a:chOff x="1832610" y="4813399"/>
            <a:chExt cx="1459338" cy="1782981"/>
          </a:xfrm>
        </p:grpSpPr>
        <p:sp>
          <p:nvSpPr>
            <p:cNvPr id="589" name="正方形/長方形 588"/>
            <p:cNvSpPr/>
            <p:nvPr/>
          </p:nvSpPr>
          <p:spPr>
            <a:xfrm>
              <a:off x="1841416" y="4813399"/>
              <a:ext cx="1450532" cy="307777"/>
            </a:xfrm>
            <a:prstGeom prst="rect">
              <a:avLst/>
            </a:prstGeom>
          </p:spPr>
          <p:txBody>
            <a:bodyPr wrap="square" lIns="0" tIns="0" rIns="0" bIns="0">
              <a:spAutoFit/>
            </a:bodyPr>
            <a:lstStyle/>
            <a:p>
              <a:r>
                <a:rPr lang="ja-JP" altLang="en-US" sz="1000" b="1" dirty="0">
                  <a:solidFill>
                    <a:schemeClr val="tx1">
                      <a:lumMod val="85000"/>
                      <a:lumOff val="15000"/>
                    </a:schemeClr>
                  </a:solidFill>
                  <a:latin typeface="+mn-ea"/>
                </a:rPr>
                <a:t>いぬ・ねこの気配を感じる</a:t>
              </a:r>
              <a:endParaRPr lang="en-US" altLang="ja-JP" sz="1000" b="1" dirty="0">
                <a:solidFill>
                  <a:schemeClr val="tx1">
                    <a:lumMod val="85000"/>
                    <a:lumOff val="15000"/>
                  </a:schemeClr>
                </a:solidFill>
                <a:latin typeface="+mn-ea"/>
              </a:endParaRPr>
            </a:p>
            <a:p>
              <a:r>
                <a:rPr lang="ja-JP" altLang="en-US" sz="1000" b="1" dirty="0">
                  <a:solidFill>
                    <a:schemeClr val="tx1">
                      <a:lumMod val="85000"/>
                      <a:lumOff val="15000"/>
                    </a:schemeClr>
                  </a:solidFill>
                  <a:latin typeface="+mn-ea"/>
                </a:rPr>
                <a:t>半透明も選択できます。</a:t>
              </a:r>
            </a:p>
          </p:txBody>
        </p:sp>
        <p:pic>
          <p:nvPicPr>
            <p:cNvPr id="247" name="図 246"/>
            <p:cNvPicPr>
              <a:picLocks noChangeAspect="1"/>
            </p:cNvPicPr>
            <p:nvPr/>
          </p:nvPicPr>
          <p:blipFill rotWithShape="1">
            <a:blip r:embed="rId35"/>
            <a:srcRect l="32408" t="64078" r="32342" b="12837"/>
            <a:stretch/>
          </p:blipFill>
          <p:spPr>
            <a:xfrm>
              <a:off x="1832610" y="5237479"/>
              <a:ext cx="1397000" cy="1358901"/>
            </a:xfrm>
            <a:prstGeom prst="rect">
              <a:avLst/>
            </a:prstGeom>
          </p:spPr>
        </p:pic>
        <p:sp>
          <p:nvSpPr>
            <p:cNvPr id="5" name="正方形/長方形 4">
              <a:extLst>
                <a:ext uri="{FF2B5EF4-FFF2-40B4-BE49-F238E27FC236}">
                  <a16:creationId xmlns:a16="http://schemas.microsoft.com/office/drawing/2014/main" id="{B06906A7-C60D-1EAC-51DF-972707F946F2}"/>
                </a:ext>
              </a:extLst>
            </p:cNvPr>
            <p:cNvSpPr/>
            <p:nvPr/>
          </p:nvSpPr>
          <p:spPr>
            <a:xfrm>
              <a:off x="1841416" y="5125941"/>
              <a:ext cx="1450532" cy="76944"/>
            </a:xfrm>
            <a:prstGeom prst="rect">
              <a:avLst/>
            </a:prstGeom>
          </p:spPr>
          <p:txBody>
            <a:bodyPr wrap="square" lIns="0" tIns="0" rIns="0" bIns="0">
              <a:spAutoFit/>
            </a:bodyPr>
            <a:lstStyle/>
            <a:p>
              <a:r>
                <a:rPr lang="en-US" altLang="ja-JP" sz="500" dirty="0">
                  <a:solidFill>
                    <a:schemeClr val="tx1">
                      <a:lumMod val="85000"/>
                      <a:lumOff val="15000"/>
                    </a:schemeClr>
                  </a:solidFill>
                  <a:latin typeface="+mn-ea"/>
                </a:rPr>
                <a:t>※</a:t>
              </a:r>
              <a:r>
                <a:rPr lang="ja-JP" altLang="en-US" sz="500" dirty="0">
                  <a:solidFill>
                    <a:schemeClr val="tx1">
                      <a:lumMod val="85000"/>
                      <a:lumOff val="15000"/>
                    </a:schemeClr>
                  </a:solidFill>
                  <a:latin typeface="+mn-ea"/>
                </a:rPr>
                <a:t>開き戸のみ（</a:t>
              </a:r>
              <a:r>
                <a:rPr lang="en-US" altLang="ja-JP" sz="500" dirty="0">
                  <a:solidFill>
                    <a:schemeClr val="tx1">
                      <a:lumMod val="85000"/>
                      <a:lumOff val="15000"/>
                    </a:schemeClr>
                  </a:solidFill>
                  <a:latin typeface="+mn-ea"/>
                </a:rPr>
                <a:t>WH</a:t>
              </a:r>
              <a:r>
                <a:rPr lang="ja-JP" altLang="en-US" sz="500" dirty="0">
                  <a:solidFill>
                    <a:schemeClr val="tx1">
                      <a:lumMod val="85000"/>
                      <a:lumOff val="15000"/>
                    </a:schemeClr>
                  </a:solidFill>
                  <a:latin typeface="+mn-ea"/>
                </a:rPr>
                <a:t>型は除く）</a:t>
              </a:r>
            </a:p>
          </p:txBody>
        </p:sp>
      </p:grpSp>
      <p:sp>
        <p:nvSpPr>
          <p:cNvPr id="16" name="Rectangle 4">
            <a:extLst>
              <a:ext uri="{FF2B5EF4-FFF2-40B4-BE49-F238E27FC236}">
                <a16:creationId xmlns:a16="http://schemas.microsoft.com/office/drawing/2014/main" id="{0C799173-737F-D978-6921-69C7DE681A65}"/>
              </a:ext>
            </a:extLst>
          </p:cNvPr>
          <p:cNvSpPr>
            <a:spLocks noChangeArrowheads="1"/>
          </p:cNvSpPr>
          <p:nvPr/>
        </p:nvSpPr>
        <p:spPr bwMode="auto">
          <a:xfrm>
            <a:off x="4566097" y="4586407"/>
            <a:ext cx="521760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lvl="0" algn="r">
              <a:spcBef>
                <a:spcPct val="0"/>
              </a:spcBef>
              <a:defRPr/>
            </a:pPr>
            <a:r>
              <a:rPr lang="en-US" altLang="ja-JP" sz="500" b="0" dirty="0">
                <a:solidFill>
                  <a:schemeClr val="tx1">
                    <a:lumMod val="75000"/>
                    <a:lumOff val="25000"/>
                  </a:schemeClr>
                </a:solidFill>
                <a:latin typeface="+mn-ea"/>
                <a:ea typeface="+mn-ea"/>
              </a:rPr>
              <a:t>※</a:t>
            </a:r>
            <a:r>
              <a:rPr lang="ja-JP" altLang="en-US" sz="500" b="0" dirty="0">
                <a:solidFill>
                  <a:schemeClr val="tx1">
                    <a:lumMod val="75000"/>
                    <a:lumOff val="25000"/>
                  </a:schemeClr>
                </a:solidFill>
                <a:latin typeface="+mn-ea"/>
                <a:ea typeface="+mn-ea"/>
              </a:rPr>
              <a:t>引戸 </a:t>
            </a:r>
            <a:r>
              <a:rPr lang="en-US" altLang="ja-JP" sz="500" b="0" dirty="0">
                <a:solidFill>
                  <a:schemeClr val="tx1">
                    <a:lumMod val="75000"/>
                    <a:lumOff val="25000"/>
                  </a:schemeClr>
                </a:solidFill>
                <a:latin typeface="+mn-ea"/>
                <a:ea typeface="+mn-ea"/>
              </a:rPr>
              <a:t>DE</a:t>
            </a:r>
            <a:r>
              <a:rPr lang="ja-JP" altLang="en-US" sz="500" b="0" dirty="0">
                <a:solidFill>
                  <a:schemeClr val="tx1">
                    <a:lumMod val="75000"/>
                    <a:lumOff val="25000"/>
                  </a:schemeClr>
                </a:solidFill>
                <a:latin typeface="+mn-ea"/>
                <a:ea typeface="+mn-ea"/>
              </a:rPr>
              <a:t>型</a:t>
            </a:r>
            <a:r>
              <a:rPr lang="en-US" altLang="ja-JP" sz="500" b="0" dirty="0">
                <a:solidFill>
                  <a:schemeClr val="tx1">
                    <a:lumMod val="75000"/>
                    <a:lumOff val="25000"/>
                  </a:schemeClr>
                </a:solidFill>
                <a:latin typeface="+mn-ea"/>
                <a:ea typeface="+mn-ea"/>
              </a:rPr>
              <a:t>/DF</a:t>
            </a:r>
            <a:r>
              <a:rPr lang="ja-JP" altLang="en-US" sz="500" b="0" dirty="0">
                <a:solidFill>
                  <a:schemeClr val="tx1">
                    <a:lumMod val="75000"/>
                    <a:lumOff val="25000"/>
                  </a:schemeClr>
                </a:solidFill>
                <a:latin typeface="+mn-ea"/>
                <a:ea typeface="+mn-ea"/>
              </a:rPr>
              <a:t>型</a:t>
            </a:r>
            <a:r>
              <a:rPr lang="en-US" altLang="ja-JP" sz="500" b="0" dirty="0">
                <a:solidFill>
                  <a:schemeClr val="tx1">
                    <a:lumMod val="75000"/>
                    <a:lumOff val="25000"/>
                  </a:schemeClr>
                </a:solidFill>
                <a:latin typeface="+mn-ea"/>
                <a:ea typeface="+mn-ea"/>
              </a:rPr>
              <a:t>/TC</a:t>
            </a:r>
            <a:r>
              <a:rPr lang="ja-JP" altLang="en-US" sz="500" b="0" dirty="0">
                <a:solidFill>
                  <a:schemeClr val="tx1">
                    <a:lumMod val="75000"/>
                    <a:lumOff val="25000"/>
                  </a:schemeClr>
                </a:solidFill>
                <a:latin typeface="+mn-ea"/>
                <a:ea typeface="+mn-ea"/>
              </a:rPr>
              <a:t>型はモール仕様になります。 </a:t>
            </a:r>
            <a:r>
              <a:rPr lang="en-US" altLang="ja-JP" sz="500" b="0" dirty="0">
                <a:solidFill>
                  <a:schemeClr val="tx1">
                    <a:lumMod val="75000"/>
                    <a:lumOff val="25000"/>
                  </a:schemeClr>
                </a:solidFill>
                <a:latin typeface="+mn-ea"/>
                <a:ea typeface="+mn-ea"/>
              </a:rPr>
              <a:t>※</a:t>
            </a:r>
            <a:r>
              <a:rPr lang="ja-JP" altLang="en-US" sz="500" b="0" dirty="0">
                <a:solidFill>
                  <a:schemeClr val="tx1">
                    <a:lumMod val="75000"/>
                    <a:lumOff val="25000"/>
                  </a:schemeClr>
                </a:solidFill>
                <a:latin typeface="+mn-ea"/>
                <a:ea typeface="+mn-ea"/>
              </a:rPr>
              <a:t>くぐり戸の位置は開き戸・引戸で異なります。 </a:t>
            </a:r>
            <a:r>
              <a:rPr lang="en-US" altLang="ja-JP" sz="500" b="0" dirty="0">
                <a:solidFill>
                  <a:schemeClr val="tx1">
                    <a:lumMod val="75000"/>
                    <a:lumOff val="25000"/>
                  </a:schemeClr>
                </a:solidFill>
                <a:latin typeface="+mn-ea"/>
                <a:ea typeface="+mn-ea"/>
              </a:rPr>
              <a:t>※</a:t>
            </a:r>
            <a:r>
              <a:rPr lang="ja-JP" altLang="en-US" sz="500" b="0" dirty="0">
                <a:solidFill>
                  <a:schemeClr val="tx1">
                    <a:lumMod val="75000"/>
                    <a:lumOff val="25000"/>
                  </a:schemeClr>
                </a:solidFill>
                <a:latin typeface="+mn-ea"/>
                <a:ea typeface="+mn-ea"/>
              </a:rPr>
              <a:t>現場での後付けはできません。</a:t>
            </a:r>
            <a:endParaRPr kumimoji="1" lang="ja-JP" altLang="en-US" sz="500" b="0" i="0" u="none" strike="noStrike" kern="1200" cap="none" spc="0" normalizeH="0" baseline="0" noProof="0" dirty="0">
              <a:ln>
                <a:noFill/>
              </a:ln>
              <a:solidFill>
                <a:schemeClr val="tx1">
                  <a:lumMod val="75000"/>
                  <a:lumOff val="25000"/>
                </a:schemeClr>
              </a:solidFill>
              <a:effectLst/>
              <a:uLnTx/>
              <a:uFillTx/>
              <a:latin typeface="+mn-ea"/>
              <a:ea typeface="+mn-ea"/>
            </a:endParaRPr>
          </a:p>
        </p:txBody>
      </p:sp>
      <p:grpSp>
        <p:nvGrpSpPr>
          <p:cNvPr id="22" name="グループ化 21">
            <a:extLst>
              <a:ext uri="{FF2B5EF4-FFF2-40B4-BE49-F238E27FC236}">
                <a16:creationId xmlns:a16="http://schemas.microsoft.com/office/drawing/2014/main" id="{997EEFF3-0650-745A-3C2A-79485CDCD1D3}"/>
              </a:ext>
            </a:extLst>
          </p:cNvPr>
          <p:cNvGrpSpPr/>
          <p:nvPr/>
        </p:nvGrpSpPr>
        <p:grpSpPr>
          <a:xfrm>
            <a:off x="3380013" y="4813399"/>
            <a:ext cx="1450532" cy="1785905"/>
            <a:chOff x="3439075" y="4813399"/>
            <a:chExt cx="1450532" cy="1785905"/>
          </a:xfrm>
        </p:grpSpPr>
        <p:sp>
          <p:nvSpPr>
            <p:cNvPr id="512" name="正方形/長方形 511">
              <a:extLst>
                <a:ext uri="{FF2B5EF4-FFF2-40B4-BE49-F238E27FC236}">
                  <a16:creationId xmlns:a16="http://schemas.microsoft.com/office/drawing/2014/main" id="{EB7C1FB3-6D4F-8088-F578-F8D0F92ED0FD}"/>
                </a:ext>
              </a:extLst>
            </p:cNvPr>
            <p:cNvSpPr/>
            <p:nvPr/>
          </p:nvSpPr>
          <p:spPr>
            <a:xfrm>
              <a:off x="3439075" y="4813399"/>
              <a:ext cx="1450532" cy="307777"/>
            </a:xfrm>
            <a:prstGeom prst="rect">
              <a:avLst/>
            </a:prstGeom>
          </p:spPr>
          <p:txBody>
            <a:bodyPr wrap="square" lIns="0" tIns="0" rIns="0" bIns="0">
              <a:spAutoFit/>
            </a:bodyPr>
            <a:lstStyle/>
            <a:p>
              <a:r>
                <a:rPr lang="ja-JP" altLang="en-US" sz="1000" b="1" dirty="0">
                  <a:solidFill>
                    <a:schemeClr val="tx1">
                      <a:lumMod val="85000"/>
                      <a:lumOff val="15000"/>
                    </a:schemeClr>
                  </a:solidFill>
                  <a:latin typeface="+mn-ea"/>
                </a:rPr>
                <a:t>ひっかき傷対策に</a:t>
              </a:r>
              <a:endParaRPr lang="en-US" altLang="ja-JP" sz="1000" b="1" dirty="0">
                <a:solidFill>
                  <a:schemeClr val="tx1">
                    <a:lumMod val="85000"/>
                    <a:lumOff val="15000"/>
                  </a:schemeClr>
                </a:solidFill>
                <a:latin typeface="+mn-ea"/>
              </a:endParaRPr>
            </a:p>
            <a:p>
              <a:r>
                <a:rPr lang="ja-JP" altLang="en-US" sz="1000" b="1" dirty="0">
                  <a:solidFill>
                    <a:schemeClr val="tx1">
                      <a:lumMod val="85000"/>
                      <a:lumOff val="15000"/>
                    </a:schemeClr>
                  </a:solidFill>
                  <a:latin typeface="+mn-ea"/>
                </a:rPr>
                <a:t>ベリティスシートの内装ドア</a:t>
              </a:r>
            </a:p>
          </p:txBody>
        </p:sp>
        <p:sp>
          <p:nvSpPr>
            <p:cNvPr id="522" name="正方形/長方形 521">
              <a:extLst>
                <a:ext uri="{FF2B5EF4-FFF2-40B4-BE49-F238E27FC236}">
                  <a16:creationId xmlns:a16="http://schemas.microsoft.com/office/drawing/2014/main" id="{F98CE1BB-252D-4B60-FCA3-D5BB4C7B9FE1}"/>
                </a:ext>
              </a:extLst>
            </p:cNvPr>
            <p:cNvSpPr/>
            <p:nvPr/>
          </p:nvSpPr>
          <p:spPr>
            <a:xfrm>
              <a:off x="3439075" y="6383860"/>
              <a:ext cx="1450532" cy="215444"/>
            </a:xfrm>
            <a:prstGeom prst="rect">
              <a:avLst/>
            </a:prstGeom>
          </p:spPr>
          <p:txBody>
            <a:bodyPr wrap="square" lIns="0" tIns="0" rIns="0" bIns="0">
              <a:spAutoFit/>
            </a:bodyPr>
            <a:lstStyle/>
            <a:p>
              <a:r>
                <a:rPr lang="ja-JP" altLang="en-US" sz="700" b="1" dirty="0">
                  <a:solidFill>
                    <a:schemeClr val="tx1">
                      <a:lumMod val="85000"/>
                      <a:lumOff val="15000"/>
                    </a:schemeClr>
                  </a:solidFill>
                  <a:latin typeface="+mn-ea"/>
                </a:rPr>
                <a:t>気になる「ひっかき傷」対策には</a:t>
              </a:r>
              <a:endParaRPr lang="en-US" altLang="ja-JP" sz="700" b="1" dirty="0">
                <a:solidFill>
                  <a:schemeClr val="tx1">
                    <a:lumMod val="85000"/>
                    <a:lumOff val="15000"/>
                  </a:schemeClr>
                </a:solidFill>
                <a:latin typeface="+mn-ea"/>
              </a:endParaRPr>
            </a:p>
            <a:p>
              <a:r>
                <a:rPr lang="ja-JP" altLang="en-US" sz="700" b="1" dirty="0">
                  <a:solidFill>
                    <a:schemeClr val="tx1">
                      <a:lumMod val="85000"/>
                      <a:lumOff val="15000"/>
                    </a:schemeClr>
                  </a:solidFill>
                  <a:latin typeface="+mn-ea"/>
                </a:rPr>
                <a:t>特殊シートの商品がおすすめです。</a:t>
              </a:r>
            </a:p>
          </p:txBody>
        </p:sp>
        <p:pic>
          <p:nvPicPr>
            <p:cNvPr id="514" name="図 513" descr="ドアの家&#10;&#10;中程度の精度で自動的に生成された説明">
              <a:extLst>
                <a:ext uri="{FF2B5EF4-FFF2-40B4-BE49-F238E27FC236}">
                  <a16:creationId xmlns:a16="http://schemas.microsoft.com/office/drawing/2014/main" id="{FEEB03B6-7554-4026-FF58-B81355BBDF19}"/>
                </a:ext>
              </a:extLst>
            </p:cNvPr>
            <p:cNvPicPr>
              <a:picLocks noChangeAspect="1"/>
            </p:cNvPicPr>
            <p:nvPr/>
          </p:nvPicPr>
          <p:blipFill>
            <a:blip r:embed="rId36"/>
            <a:srcRect l="15805" t="21488" b="14445"/>
            <a:stretch/>
          </p:blipFill>
          <p:spPr>
            <a:xfrm>
              <a:off x="3439075" y="5245264"/>
              <a:ext cx="967272" cy="1104052"/>
            </a:xfrm>
            <a:prstGeom prst="rect">
              <a:avLst/>
            </a:prstGeom>
          </p:spPr>
        </p:pic>
        <p:pic>
          <p:nvPicPr>
            <p:cNvPr id="516" name="図 515" descr="ベッドで眠る犬&#10;&#10;中程度の精度で自動的に生成された説明">
              <a:extLst>
                <a:ext uri="{FF2B5EF4-FFF2-40B4-BE49-F238E27FC236}">
                  <a16:creationId xmlns:a16="http://schemas.microsoft.com/office/drawing/2014/main" id="{F99AFB2B-05C0-A4A0-AF93-1947D7C0277C}"/>
                </a:ext>
              </a:extLst>
            </p:cNvPr>
            <p:cNvPicPr>
              <a:picLocks noChangeAspect="1"/>
            </p:cNvPicPr>
            <p:nvPr/>
          </p:nvPicPr>
          <p:blipFill rotWithShape="1">
            <a:blip r:embed="rId37"/>
            <a:srcRect l="23733" r="9601"/>
            <a:stretch/>
          </p:blipFill>
          <p:spPr>
            <a:xfrm>
              <a:off x="4266404" y="5711914"/>
              <a:ext cx="623203" cy="623203"/>
            </a:xfrm>
            <a:prstGeom prst="ellipse">
              <a:avLst/>
            </a:prstGeom>
          </p:spPr>
        </p:pic>
        <p:cxnSp>
          <p:nvCxnSpPr>
            <p:cNvPr id="518" name="直線コネクタ 517">
              <a:extLst>
                <a:ext uri="{FF2B5EF4-FFF2-40B4-BE49-F238E27FC236}">
                  <a16:creationId xmlns:a16="http://schemas.microsoft.com/office/drawing/2014/main" id="{8590D4E0-E296-2C62-61CA-3DB14B7B9CB7}"/>
                </a:ext>
              </a:extLst>
            </p:cNvPr>
            <p:cNvCxnSpPr>
              <a:cxnSpLocks/>
              <a:stCxn id="516" idx="2"/>
            </p:cNvCxnSpPr>
            <p:nvPr/>
          </p:nvCxnSpPr>
          <p:spPr>
            <a:xfrm flipH="1" flipV="1">
              <a:off x="3864016" y="5924550"/>
              <a:ext cx="402388" cy="98966"/>
            </a:xfrm>
            <a:prstGeom prst="line">
              <a:avLst/>
            </a:prstGeom>
            <a:ln w="9525">
              <a:solidFill>
                <a:srgbClr val="C00000"/>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20" name="吹き出し: 角を丸めた四角形 519">
              <a:extLst>
                <a:ext uri="{FF2B5EF4-FFF2-40B4-BE49-F238E27FC236}">
                  <a16:creationId xmlns:a16="http://schemas.microsoft.com/office/drawing/2014/main" id="{B7E93FF5-0EF1-FFC6-16B2-96120259D73D}"/>
                </a:ext>
              </a:extLst>
            </p:cNvPr>
            <p:cNvSpPr/>
            <p:nvPr/>
          </p:nvSpPr>
          <p:spPr>
            <a:xfrm>
              <a:off x="4059186" y="5344905"/>
              <a:ext cx="811029" cy="367009"/>
            </a:xfrm>
            <a:prstGeom prst="wedgeRoundRectCallout">
              <a:avLst>
                <a:gd name="adj1" fmla="val -8838"/>
                <a:gd name="adj2" fmla="val 81900"/>
                <a:gd name="adj3" fmla="val 16667"/>
              </a:avLst>
            </a:prstGeom>
            <a:solidFill>
              <a:srgbClr val="AC9E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1" name="テキスト ボックス 520">
              <a:extLst>
                <a:ext uri="{FF2B5EF4-FFF2-40B4-BE49-F238E27FC236}">
                  <a16:creationId xmlns:a16="http://schemas.microsoft.com/office/drawing/2014/main" id="{68AA4236-3802-C9FD-30D3-7836B7FA5592}"/>
                </a:ext>
              </a:extLst>
            </p:cNvPr>
            <p:cNvSpPr txBox="1"/>
            <p:nvPr/>
          </p:nvSpPr>
          <p:spPr>
            <a:xfrm>
              <a:off x="4059186" y="5391051"/>
              <a:ext cx="798617" cy="276999"/>
            </a:xfrm>
            <a:prstGeom prst="rect">
              <a:avLst/>
            </a:prstGeom>
            <a:noFill/>
          </p:spPr>
          <p:txBody>
            <a:bodyPr wrap="none" rtlCol="0">
              <a:spAutoFit/>
            </a:bodyPr>
            <a:lstStyle/>
            <a:p>
              <a:r>
                <a:rPr kumimoji="1" lang="ja-JP" altLang="en-US" sz="600" b="1" dirty="0">
                  <a:solidFill>
                    <a:schemeClr val="bg1"/>
                  </a:solidFill>
                </a:rPr>
                <a:t>いぬ・ねこの爪でも</a:t>
              </a:r>
              <a:endParaRPr kumimoji="1" lang="en-US" altLang="ja-JP" sz="600" b="1" dirty="0">
                <a:solidFill>
                  <a:schemeClr val="bg1"/>
                </a:solidFill>
              </a:endParaRPr>
            </a:p>
            <a:p>
              <a:r>
                <a:rPr kumimoji="1" lang="ja-JP" altLang="en-US" sz="600" b="1" dirty="0">
                  <a:solidFill>
                    <a:schemeClr val="bg1"/>
                  </a:solidFill>
                </a:rPr>
                <a:t>傷つきにくい</a:t>
              </a:r>
            </a:p>
          </p:txBody>
        </p:sp>
      </p:grpSp>
    </p:spTree>
    <p:extLst>
      <p:ext uri="{BB962C8B-B14F-4D97-AF65-F5344CB8AC3E}">
        <p14:creationId xmlns:p14="http://schemas.microsoft.com/office/powerpoint/2010/main" val="1344486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1EAFEF2-1713-B8AE-7DFF-4A9BF363720F}"/>
              </a:ext>
            </a:extLst>
          </p:cNvPr>
          <p:cNvGrpSpPr/>
          <p:nvPr/>
        </p:nvGrpSpPr>
        <p:grpSpPr>
          <a:xfrm>
            <a:off x="4992700" y="683234"/>
            <a:ext cx="4773600" cy="3918863"/>
            <a:chOff x="4983718" y="693776"/>
            <a:chExt cx="4773600" cy="3918863"/>
          </a:xfrm>
        </p:grpSpPr>
        <p:grpSp>
          <p:nvGrpSpPr>
            <p:cNvPr id="132" name="グループ化 131"/>
            <p:cNvGrpSpPr/>
            <p:nvPr/>
          </p:nvGrpSpPr>
          <p:grpSpPr>
            <a:xfrm>
              <a:off x="4983718" y="693776"/>
              <a:ext cx="4773600" cy="3918863"/>
              <a:chOff x="152316" y="704609"/>
              <a:chExt cx="4767263" cy="1932231"/>
            </a:xfrm>
          </p:grpSpPr>
          <p:sp>
            <p:nvSpPr>
              <p:cNvPr id="149" name="Rectangle 14"/>
              <p:cNvSpPr>
                <a:spLocks noChangeArrowheads="1"/>
              </p:cNvSpPr>
              <p:nvPr/>
            </p:nvSpPr>
            <p:spPr bwMode="auto">
              <a:xfrm>
                <a:off x="152316" y="704609"/>
                <a:ext cx="4767263"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インテリアカウンター　　耐水集成タイプ　滑り配慮塗装（</a:t>
                </a:r>
                <a:r>
                  <a:rPr lang="en-US" altLang="ja-JP" sz="800" dirty="0">
                    <a:solidFill>
                      <a:schemeClr val="bg1"/>
                    </a:solidFill>
                    <a:latin typeface="+mn-ea"/>
                  </a:rPr>
                  <a:t>U</a:t>
                </a:r>
                <a:r>
                  <a:rPr lang="ja-JP" altLang="en-US" sz="800" dirty="0">
                    <a:solidFill>
                      <a:schemeClr val="bg1"/>
                    </a:solidFill>
                    <a:latin typeface="+mn-ea"/>
                  </a:rPr>
                  <a:t>オーダー）</a:t>
                </a:r>
              </a:p>
            </p:txBody>
          </p:sp>
        </p:grpSp>
        <p:sp>
          <p:nvSpPr>
            <p:cNvPr id="21" name="正方形/長方形 20"/>
            <p:cNvSpPr/>
            <p:nvPr/>
          </p:nvSpPr>
          <p:spPr>
            <a:xfrm>
              <a:off x="4999343" y="1013630"/>
              <a:ext cx="4410596" cy="246221"/>
            </a:xfrm>
            <a:prstGeom prst="rect">
              <a:avLst/>
            </a:prstGeom>
          </p:spPr>
          <p:txBody>
            <a:bodyPr wrap="square">
              <a:spAutoFit/>
            </a:bodyPr>
            <a:lstStyle/>
            <a:p>
              <a:r>
                <a:rPr lang="ja-JP" altLang="en-US" sz="1000" b="1" dirty="0">
                  <a:latin typeface="+mn-ea"/>
                </a:rPr>
                <a:t>滑りに配慮したキャットウォーク・ステップ用のカウンターです。</a:t>
              </a:r>
            </a:p>
          </p:txBody>
        </p:sp>
        <p:grpSp>
          <p:nvGrpSpPr>
            <p:cNvPr id="14" name="グループ化 13"/>
            <p:cNvGrpSpPr/>
            <p:nvPr/>
          </p:nvGrpSpPr>
          <p:grpSpPr>
            <a:xfrm>
              <a:off x="5116767" y="1371143"/>
              <a:ext cx="859521" cy="908606"/>
              <a:chOff x="5116767" y="1371143"/>
              <a:chExt cx="859521" cy="908606"/>
            </a:xfrm>
          </p:grpSpPr>
          <p:sp>
            <p:nvSpPr>
              <p:cNvPr id="48" name="Text Box 20"/>
              <p:cNvSpPr txBox="1">
                <a:spLocks noChangeArrowheads="1"/>
              </p:cNvSpPr>
              <p:nvPr/>
            </p:nvSpPr>
            <p:spPr bwMode="auto">
              <a:xfrm>
                <a:off x="5129213" y="2187416"/>
                <a:ext cx="67646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kern="0" dirty="0">
                    <a:solidFill>
                      <a:srgbClr val="000000"/>
                    </a:solidFill>
                    <a:latin typeface="+mn-ea"/>
                    <a:ea typeface="+mn-ea"/>
                  </a:rPr>
                  <a:t>クリア塗装（アッシュ）</a:t>
                </a:r>
              </a:p>
            </p:txBody>
          </p:sp>
          <p:sp>
            <p:nvSpPr>
              <p:cNvPr id="64" name="正方形/長方形 63"/>
              <p:cNvSpPr/>
              <p:nvPr/>
            </p:nvSpPr>
            <p:spPr>
              <a:xfrm>
                <a:off x="5126696" y="1371143"/>
                <a:ext cx="849592" cy="138499"/>
              </a:xfrm>
              <a:prstGeom prst="rect">
                <a:avLst/>
              </a:prstGeom>
            </p:spPr>
            <p:txBody>
              <a:bodyPr wrap="none" lIns="0" tIns="0" rIns="0" bIns="0">
                <a:spAutoFit/>
              </a:bodyPr>
              <a:lstStyle/>
              <a:p>
                <a:r>
                  <a:rPr lang="ja-JP" altLang="en-US" sz="900" b="1" dirty="0">
                    <a:latin typeface="+mn-ea"/>
                  </a:rPr>
                  <a:t>■アッシュ集成材</a:t>
                </a:r>
              </a:p>
            </p:txBody>
          </p:sp>
          <p:pic>
            <p:nvPicPr>
              <p:cNvPr id="65" name="図 64"/>
              <p:cNvPicPr>
                <a:picLocks noChangeAspect="1"/>
              </p:cNvPicPr>
              <p:nvPr/>
            </p:nvPicPr>
            <p:blipFill rotWithShape="1">
              <a:blip r:embed="rId2">
                <a:extLst>
                  <a:ext uri="{28A0092B-C50C-407E-A947-70E740481C1C}">
                    <a14:useLocalDpi xmlns:a14="http://schemas.microsoft.com/office/drawing/2010/main" val="0"/>
                  </a:ext>
                </a:extLst>
              </a:blip>
              <a:srcRect r="58441"/>
              <a:stretch/>
            </p:blipFill>
            <p:spPr>
              <a:xfrm rot="16200000">
                <a:off x="5165539" y="1503844"/>
                <a:ext cx="622609" cy="720153"/>
              </a:xfrm>
              <a:prstGeom prst="rect">
                <a:avLst/>
              </a:prstGeom>
            </p:spPr>
          </p:pic>
        </p:grpSp>
        <p:grpSp>
          <p:nvGrpSpPr>
            <p:cNvPr id="12" name="グループ化 11"/>
            <p:cNvGrpSpPr/>
            <p:nvPr/>
          </p:nvGrpSpPr>
          <p:grpSpPr>
            <a:xfrm>
              <a:off x="5120640" y="2442927"/>
              <a:ext cx="4062878" cy="995247"/>
              <a:chOff x="5120640" y="2411754"/>
              <a:chExt cx="4062878" cy="995247"/>
            </a:xfrm>
          </p:grpSpPr>
          <p:sp>
            <p:nvSpPr>
              <p:cNvPr id="49" name="Text Box 20"/>
              <p:cNvSpPr txBox="1">
                <a:spLocks noChangeArrowheads="1"/>
              </p:cNvSpPr>
              <p:nvPr/>
            </p:nvSpPr>
            <p:spPr bwMode="auto">
              <a:xfrm>
                <a:off x="6906500" y="3160780"/>
                <a:ext cx="336631"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dirty="0">
                    <a:solidFill>
                      <a:prstClr val="black"/>
                    </a:solidFill>
                    <a:latin typeface="+mn-ea"/>
                    <a:ea typeface="+mn-ea"/>
                  </a:rPr>
                  <a:t>チェリー色</a:t>
                </a:r>
                <a:endParaRPr lang="ja-JP" altLang="en-US" kern="0" dirty="0">
                  <a:solidFill>
                    <a:srgbClr val="000000"/>
                  </a:solidFill>
                  <a:latin typeface="+mn-ea"/>
                  <a:ea typeface="+mn-ea"/>
                </a:endParaRPr>
              </a:p>
            </p:txBody>
          </p:sp>
          <p:pic>
            <p:nvPicPr>
              <p:cNvPr id="51" name="Picture 2" descr="http://www2.panasonic.biz/es/sumai/gazou/bicon/CA171AHIC-PA005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2308" b="36"/>
              <a:stretch/>
            </p:blipFill>
            <p:spPr bwMode="auto">
              <a:xfrm>
                <a:off x="5120640" y="2578949"/>
                <a:ext cx="814437" cy="58338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http://www2.panasonic.biz/es/sumai/gazou/bicon/CA171AHIC-PA0050067.jpg"/>
              <p:cNvPicPr>
                <a:picLocks noChangeAspect="1" noChangeArrowheads="1"/>
              </p:cNvPicPr>
              <p:nvPr/>
            </p:nvPicPr>
            <p:blipFill rotWithShape="1">
              <a:blip r:embed="rId4">
                <a:extLst>
                  <a:ext uri="{28A0092B-C50C-407E-A947-70E740481C1C}">
                    <a14:useLocalDpi xmlns:a14="http://schemas.microsoft.com/office/drawing/2010/main" val="0"/>
                  </a:ext>
                </a:extLst>
              </a:blip>
              <a:srcRect l="21522"/>
              <a:stretch/>
            </p:blipFill>
            <p:spPr bwMode="auto">
              <a:xfrm>
                <a:off x="5997175" y="2578950"/>
                <a:ext cx="855296" cy="59806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http://www2.panasonic.biz/es/sumai/gazou/bicon/CA171AHIC-PA0050068.jpg"/>
              <p:cNvPicPr>
                <a:picLocks noChangeAspect="1" noChangeArrowheads="1"/>
              </p:cNvPicPr>
              <p:nvPr/>
            </p:nvPicPr>
            <p:blipFill rotWithShape="1">
              <a:blip r:embed="rId5">
                <a:extLst>
                  <a:ext uri="{28A0092B-C50C-407E-A947-70E740481C1C}">
                    <a14:useLocalDpi xmlns:a14="http://schemas.microsoft.com/office/drawing/2010/main" val="0"/>
                  </a:ext>
                </a:extLst>
              </a:blip>
              <a:srcRect l="22093"/>
              <a:stretch/>
            </p:blipFill>
            <p:spPr bwMode="auto">
              <a:xfrm>
                <a:off x="6914569" y="2578950"/>
                <a:ext cx="849073" cy="598061"/>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20"/>
              <p:cNvSpPr txBox="1">
                <a:spLocks noChangeArrowheads="1"/>
              </p:cNvSpPr>
              <p:nvPr/>
            </p:nvSpPr>
            <p:spPr bwMode="auto">
              <a:xfrm>
                <a:off x="5994297" y="3160780"/>
                <a:ext cx="540212"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kern="0" dirty="0">
                    <a:solidFill>
                      <a:srgbClr val="000000"/>
                    </a:solidFill>
                    <a:latin typeface="+mn-ea"/>
                    <a:ea typeface="+mn-ea"/>
                  </a:rPr>
                  <a:t>ウォールナット色</a:t>
                </a:r>
              </a:p>
            </p:txBody>
          </p:sp>
          <p:pic>
            <p:nvPicPr>
              <p:cNvPr id="60" name="Picture 20" descr="http://www2.panasonic.biz/es/sumai/gazou/bicon/CA171AHIC-PA0050069.jpg"/>
              <p:cNvPicPr>
                <a:picLocks noChangeAspect="1" noChangeArrowheads="1"/>
              </p:cNvPicPr>
              <p:nvPr/>
            </p:nvPicPr>
            <p:blipFill rotWithShape="1">
              <a:blip r:embed="rId6">
                <a:extLst>
                  <a:ext uri="{28A0092B-C50C-407E-A947-70E740481C1C}">
                    <a14:useLocalDpi xmlns:a14="http://schemas.microsoft.com/office/drawing/2010/main" val="0"/>
                  </a:ext>
                </a:extLst>
              </a:blip>
              <a:srcRect l="22087"/>
              <a:stretch/>
            </p:blipFill>
            <p:spPr bwMode="auto">
              <a:xfrm>
                <a:off x="7825740" y="2578950"/>
                <a:ext cx="817216" cy="583382"/>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20"/>
              <p:cNvSpPr txBox="1">
                <a:spLocks noChangeArrowheads="1"/>
              </p:cNvSpPr>
              <p:nvPr/>
            </p:nvSpPr>
            <p:spPr bwMode="auto">
              <a:xfrm>
                <a:off x="7835392" y="3160780"/>
                <a:ext cx="13481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dirty="0">
                    <a:solidFill>
                      <a:prstClr val="black"/>
                    </a:solidFill>
                    <a:latin typeface="+mn-ea"/>
                    <a:ea typeface="+mn-ea"/>
                  </a:rPr>
                  <a:t>しっくいホワイト色</a:t>
                </a:r>
                <a:endParaRPr lang="en-US" altLang="ja-JP" dirty="0">
                  <a:solidFill>
                    <a:prstClr val="black"/>
                  </a:solidFill>
                  <a:latin typeface="+mn-ea"/>
                  <a:ea typeface="+mn-ea"/>
                </a:endParaRPr>
              </a:p>
              <a:p>
                <a:pPr eaLnBrk="1" fontAlgn="base" hangingPunct="1">
                  <a:spcBef>
                    <a:spcPct val="0"/>
                  </a:spcBef>
                  <a:spcAft>
                    <a:spcPct val="0"/>
                  </a:spcAft>
                  <a:defRPr/>
                </a:pPr>
                <a:r>
                  <a:rPr lang="en-US" altLang="ja-JP" sz="500" kern="0" dirty="0">
                    <a:solidFill>
                      <a:prstClr val="black"/>
                    </a:solidFill>
                    <a:latin typeface="+mn-ea"/>
                    <a:ea typeface="+mn-ea"/>
                  </a:rPr>
                  <a:t>※</a:t>
                </a:r>
                <a:r>
                  <a:rPr lang="ja-JP" altLang="en-US" sz="500" kern="0" dirty="0">
                    <a:solidFill>
                      <a:prstClr val="black"/>
                    </a:solidFill>
                    <a:latin typeface="+mn-ea"/>
                    <a:ea typeface="+mn-ea"/>
                  </a:rPr>
                  <a:t>しっくいホワイト色は白単色塗装仕上げのため、</a:t>
                </a:r>
                <a:endParaRPr lang="en-US" altLang="ja-JP" sz="500" kern="0" dirty="0">
                  <a:solidFill>
                    <a:prstClr val="black"/>
                  </a:solidFill>
                  <a:latin typeface="+mn-ea"/>
                  <a:ea typeface="+mn-ea"/>
                </a:endParaRPr>
              </a:p>
              <a:p>
                <a:pPr eaLnBrk="1" fontAlgn="base" hangingPunct="1">
                  <a:spcBef>
                    <a:spcPct val="0"/>
                  </a:spcBef>
                  <a:spcAft>
                    <a:spcPct val="0"/>
                  </a:spcAft>
                  <a:defRPr/>
                </a:pPr>
                <a:r>
                  <a:rPr lang="ja-JP" altLang="en-US" sz="500" kern="0" dirty="0">
                    <a:solidFill>
                      <a:prstClr val="black"/>
                    </a:solidFill>
                    <a:latin typeface="+mn-ea"/>
                    <a:ea typeface="+mn-ea"/>
                  </a:rPr>
                  <a:t>木目は見えません。</a:t>
                </a:r>
                <a:endParaRPr lang="ja-JP" altLang="en-US" sz="500" kern="0" dirty="0">
                  <a:solidFill>
                    <a:srgbClr val="000000"/>
                  </a:solidFill>
                  <a:latin typeface="+mn-ea"/>
                  <a:ea typeface="+mn-ea"/>
                </a:endParaRPr>
              </a:p>
            </p:txBody>
          </p:sp>
          <p:sp>
            <p:nvSpPr>
              <p:cNvPr id="62" name="正方形/長方形 61"/>
              <p:cNvSpPr/>
              <p:nvPr/>
            </p:nvSpPr>
            <p:spPr>
              <a:xfrm>
                <a:off x="5126696" y="2411754"/>
                <a:ext cx="870431" cy="138499"/>
              </a:xfrm>
              <a:prstGeom prst="rect">
                <a:avLst/>
              </a:prstGeom>
            </p:spPr>
            <p:txBody>
              <a:bodyPr wrap="none" lIns="0" tIns="0" rIns="0" bIns="0">
                <a:spAutoFit/>
              </a:bodyPr>
              <a:lstStyle/>
              <a:p>
                <a:r>
                  <a:rPr lang="ja-JP" altLang="en-US" sz="900" b="1" dirty="0">
                    <a:latin typeface="+mn-ea"/>
                  </a:rPr>
                  <a:t>■アカシア集成材</a:t>
                </a:r>
              </a:p>
            </p:txBody>
          </p:sp>
          <p:sp>
            <p:nvSpPr>
              <p:cNvPr id="66" name="Text Box 20"/>
              <p:cNvSpPr txBox="1">
                <a:spLocks noChangeArrowheads="1"/>
              </p:cNvSpPr>
              <p:nvPr/>
            </p:nvSpPr>
            <p:spPr bwMode="auto">
              <a:xfrm>
                <a:off x="5135173" y="3160780"/>
                <a:ext cx="7149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kern="0" dirty="0">
                    <a:solidFill>
                      <a:srgbClr val="000000"/>
                    </a:solidFill>
                    <a:latin typeface="+mn-ea"/>
                    <a:ea typeface="+mn-ea"/>
                  </a:rPr>
                  <a:t>ソフトウォールナット色</a:t>
                </a:r>
              </a:p>
            </p:txBody>
          </p:sp>
        </p:grpSp>
        <p:grpSp>
          <p:nvGrpSpPr>
            <p:cNvPr id="13" name="グループ化 12"/>
            <p:cNvGrpSpPr/>
            <p:nvPr/>
          </p:nvGrpSpPr>
          <p:grpSpPr>
            <a:xfrm>
              <a:off x="5108986" y="3465384"/>
              <a:ext cx="4416707" cy="898449"/>
              <a:chOff x="5108986" y="3465384"/>
              <a:chExt cx="4416707" cy="898449"/>
            </a:xfrm>
          </p:grpSpPr>
          <p:sp>
            <p:nvSpPr>
              <p:cNvPr id="50" name="Text Box 20"/>
              <p:cNvSpPr txBox="1">
                <a:spLocks noChangeArrowheads="1"/>
              </p:cNvSpPr>
              <p:nvPr/>
            </p:nvSpPr>
            <p:spPr bwMode="auto">
              <a:xfrm>
                <a:off x="7843714" y="4271500"/>
                <a:ext cx="54181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dirty="0">
                    <a:solidFill>
                      <a:prstClr val="black"/>
                    </a:solidFill>
                    <a:latin typeface="+mn-ea"/>
                    <a:ea typeface="+mn-ea"/>
                  </a:rPr>
                  <a:t>ホワイトオーク色</a:t>
                </a:r>
                <a:endParaRPr lang="ja-JP" altLang="en-US" kern="0" dirty="0">
                  <a:solidFill>
                    <a:srgbClr val="000000"/>
                  </a:solidFill>
                  <a:latin typeface="+mn-ea"/>
                  <a:ea typeface="+mn-ea"/>
                </a:endParaRPr>
              </a:p>
            </p:txBody>
          </p:sp>
          <p:sp>
            <p:nvSpPr>
              <p:cNvPr id="58" name="Text Box 20"/>
              <p:cNvSpPr txBox="1">
                <a:spLocks noChangeArrowheads="1"/>
              </p:cNvSpPr>
              <p:nvPr/>
            </p:nvSpPr>
            <p:spPr bwMode="auto">
              <a:xfrm>
                <a:off x="6902853" y="4271500"/>
                <a:ext cx="35105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dirty="0">
                    <a:solidFill>
                      <a:prstClr val="black"/>
                    </a:solidFill>
                    <a:latin typeface="+mn-ea"/>
                    <a:ea typeface="+mn-ea"/>
                  </a:rPr>
                  <a:t>メープル色</a:t>
                </a:r>
                <a:endParaRPr lang="ja-JP" altLang="en-US" kern="0" dirty="0">
                  <a:solidFill>
                    <a:srgbClr val="000000"/>
                  </a:solidFill>
                  <a:latin typeface="+mn-ea"/>
                  <a:ea typeface="+mn-ea"/>
                </a:endParaRPr>
              </a:p>
            </p:txBody>
          </p:sp>
          <p:sp>
            <p:nvSpPr>
              <p:cNvPr id="59" name="Text Box 20"/>
              <p:cNvSpPr txBox="1">
                <a:spLocks noChangeArrowheads="1"/>
              </p:cNvSpPr>
              <p:nvPr/>
            </p:nvSpPr>
            <p:spPr bwMode="auto">
              <a:xfrm>
                <a:off x="8765676" y="4271500"/>
                <a:ext cx="58990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dirty="0">
                    <a:solidFill>
                      <a:prstClr val="black"/>
                    </a:solidFill>
                    <a:latin typeface="+mn-ea"/>
                    <a:ea typeface="+mn-ea"/>
                  </a:rPr>
                  <a:t>ホワイトアッシュ色</a:t>
                </a:r>
                <a:endParaRPr lang="ja-JP" altLang="en-US" kern="0" dirty="0">
                  <a:solidFill>
                    <a:srgbClr val="000000"/>
                  </a:solidFill>
                  <a:latin typeface="+mn-ea"/>
                  <a:ea typeface="+mn-ea"/>
                </a:endParaRPr>
              </a:p>
            </p:txBody>
          </p:sp>
          <p:sp>
            <p:nvSpPr>
              <p:cNvPr id="63" name="正方形/長方形 62"/>
              <p:cNvSpPr/>
              <p:nvPr/>
            </p:nvSpPr>
            <p:spPr>
              <a:xfrm>
                <a:off x="5126696" y="3465384"/>
                <a:ext cx="678071" cy="138499"/>
              </a:xfrm>
              <a:prstGeom prst="rect">
                <a:avLst/>
              </a:prstGeom>
            </p:spPr>
            <p:txBody>
              <a:bodyPr wrap="none" lIns="0" tIns="0" rIns="0" bIns="0">
                <a:spAutoFit/>
              </a:bodyPr>
              <a:lstStyle/>
              <a:p>
                <a:r>
                  <a:rPr lang="ja-JP" altLang="en-US" sz="900" b="1" dirty="0">
                    <a:latin typeface="+mn-ea"/>
                  </a:rPr>
                  <a:t>■ゴム集成材</a:t>
                </a:r>
              </a:p>
            </p:txBody>
          </p:sp>
          <p:pic>
            <p:nvPicPr>
              <p:cNvPr id="67" name="図 66"/>
              <p:cNvPicPr>
                <a:picLocks noChangeAspect="1"/>
              </p:cNvPicPr>
              <p:nvPr/>
            </p:nvPicPr>
            <p:blipFill rotWithShape="1">
              <a:blip r:embed="rId7">
                <a:extLst>
                  <a:ext uri="{28A0092B-C50C-407E-A947-70E740481C1C}">
                    <a14:useLocalDpi xmlns:a14="http://schemas.microsoft.com/office/drawing/2010/main" val="0"/>
                  </a:ext>
                </a:extLst>
              </a:blip>
              <a:srcRect l="85840"/>
              <a:stretch/>
            </p:blipFill>
            <p:spPr>
              <a:xfrm rot="5400000">
                <a:off x="5168697" y="3576478"/>
                <a:ext cx="618963" cy="738385"/>
              </a:xfrm>
              <a:prstGeom prst="rect">
                <a:avLst/>
              </a:prstGeom>
            </p:spPr>
          </p:pic>
          <p:pic>
            <p:nvPicPr>
              <p:cNvPr id="68" name="図 67"/>
              <p:cNvPicPr>
                <a:picLocks noChangeAspect="1"/>
              </p:cNvPicPr>
              <p:nvPr/>
            </p:nvPicPr>
            <p:blipFill rotWithShape="1">
              <a:blip r:embed="rId8">
                <a:extLst>
                  <a:ext uri="{28A0092B-C50C-407E-A947-70E740481C1C}">
                    <a14:useLocalDpi xmlns:a14="http://schemas.microsoft.com/office/drawing/2010/main" val="0"/>
                  </a:ext>
                </a:extLst>
              </a:blip>
              <a:srcRect l="86923"/>
              <a:stretch/>
            </p:blipFill>
            <p:spPr>
              <a:xfrm rot="5400000">
                <a:off x="6060845" y="3553042"/>
                <a:ext cx="598052" cy="764346"/>
              </a:xfrm>
              <a:prstGeom prst="rect">
                <a:avLst/>
              </a:prstGeom>
            </p:spPr>
          </p:pic>
          <p:sp>
            <p:nvSpPr>
              <p:cNvPr id="69" name="Text Box 20"/>
              <p:cNvSpPr txBox="1">
                <a:spLocks noChangeArrowheads="1"/>
              </p:cNvSpPr>
              <p:nvPr/>
            </p:nvSpPr>
            <p:spPr bwMode="auto">
              <a:xfrm>
                <a:off x="5129455" y="4260084"/>
                <a:ext cx="67646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dirty="0">
                    <a:solidFill>
                      <a:prstClr val="black"/>
                    </a:solidFill>
                    <a:latin typeface="+mn-ea"/>
                    <a:ea typeface="+mn-ea"/>
                  </a:rPr>
                  <a:t>グレージュアッシュ色</a:t>
                </a:r>
                <a:endParaRPr lang="ja-JP" altLang="en-US" kern="0" dirty="0">
                  <a:solidFill>
                    <a:srgbClr val="000000"/>
                  </a:solidFill>
                  <a:latin typeface="+mn-ea"/>
                  <a:ea typeface="+mn-ea"/>
                </a:endParaRPr>
              </a:p>
            </p:txBody>
          </p:sp>
          <p:sp>
            <p:nvSpPr>
              <p:cNvPr id="70" name="Text Box 20"/>
              <p:cNvSpPr txBox="1">
                <a:spLocks noChangeArrowheads="1"/>
              </p:cNvSpPr>
              <p:nvPr/>
            </p:nvSpPr>
            <p:spPr bwMode="auto">
              <a:xfrm>
                <a:off x="6000483" y="4260084"/>
                <a:ext cx="492122"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dirty="0">
                    <a:solidFill>
                      <a:prstClr val="black"/>
                    </a:solidFill>
                    <a:latin typeface="+mn-ea"/>
                    <a:ea typeface="+mn-ea"/>
                  </a:rPr>
                  <a:t>イデアオーク色</a:t>
                </a:r>
                <a:endParaRPr lang="ja-JP" altLang="en-US" kern="0" dirty="0">
                  <a:solidFill>
                    <a:srgbClr val="000000"/>
                  </a:solidFill>
                  <a:latin typeface="+mn-ea"/>
                  <a:ea typeface="+mn-ea"/>
                </a:endParaRPr>
              </a:p>
            </p:txBody>
          </p:sp>
          <p:pic>
            <p:nvPicPr>
              <p:cNvPr id="72" name="Picture 4" descr="http://www2.panasonic.biz/es/sumai/gazou/bicon/CA171AHIC-PA0050005.jpg"/>
              <p:cNvPicPr>
                <a:picLocks noChangeAspect="1" noChangeArrowheads="1"/>
              </p:cNvPicPr>
              <p:nvPr/>
            </p:nvPicPr>
            <p:blipFill rotWithShape="1">
              <a:blip r:embed="rId9">
                <a:extLst>
                  <a:ext uri="{28A0092B-C50C-407E-A947-70E740481C1C}">
                    <a14:useLocalDpi xmlns:a14="http://schemas.microsoft.com/office/drawing/2010/main" val="0"/>
                  </a:ext>
                </a:extLst>
              </a:blip>
              <a:srcRect l="23466" b="20"/>
              <a:stretch/>
            </p:blipFill>
            <p:spPr bwMode="auto">
              <a:xfrm>
                <a:off x="6872371" y="3636190"/>
                <a:ext cx="820685" cy="58338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http://www2.panasonic.biz/es/sumai/gazou/bicon/CA171AHIC-PA0050007.jpg"/>
              <p:cNvPicPr>
                <a:picLocks noChangeAspect="1" noChangeArrowheads="1"/>
              </p:cNvPicPr>
              <p:nvPr/>
            </p:nvPicPr>
            <p:blipFill rotWithShape="1">
              <a:blip r:embed="rId10">
                <a:extLst>
                  <a:ext uri="{28A0092B-C50C-407E-A947-70E740481C1C}">
                    <a14:useLocalDpi xmlns:a14="http://schemas.microsoft.com/office/drawing/2010/main" val="0"/>
                  </a:ext>
                </a:extLst>
              </a:blip>
              <a:srcRect l="25873" r="-1"/>
              <a:stretch/>
            </p:blipFill>
            <p:spPr bwMode="auto">
              <a:xfrm>
                <a:off x="7818120" y="3636190"/>
                <a:ext cx="806934" cy="58338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http://www2.panasonic.biz/es/sumai/gazou/bicon/CA171AHIC-PA0050006.jpg"/>
              <p:cNvPicPr>
                <a:picLocks noChangeAspect="1" noChangeArrowheads="1"/>
              </p:cNvPicPr>
              <p:nvPr/>
            </p:nvPicPr>
            <p:blipFill rotWithShape="1">
              <a:blip r:embed="rId11">
                <a:extLst>
                  <a:ext uri="{28A0092B-C50C-407E-A947-70E740481C1C}">
                    <a14:useLocalDpi xmlns:a14="http://schemas.microsoft.com/office/drawing/2010/main" val="0"/>
                  </a:ext>
                </a:extLst>
              </a:blip>
              <a:srcRect l="21407"/>
              <a:stretch/>
            </p:blipFill>
            <p:spPr bwMode="auto">
              <a:xfrm>
                <a:off x="8710353" y="3636189"/>
                <a:ext cx="815340" cy="58338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5" name="グループ化 44">
            <a:extLst>
              <a:ext uri="{FF2B5EF4-FFF2-40B4-BE49-F238E27FC236}">
                <a16:creationId xmlns:a16="http://schemas.microsoft.com/office/drawing/2014/main" id="{E4D4564A-E747-53D8-F972-3AA7E135B4D2}"/>
              </a:ext>
            </a:extLst>
          </p:cNvPr>
          <p:cNvGrpSpPr/>
          <p:nvPr/>
        </p:nvGrpSpPr>
        <p:grpSpPr>
          <a:xfrm>
            <a:off x="147100" y="4722812"/>
            <a:ext cx="9619200" cy="1944000"/>
            <a:chOff x="147100" y="4722812"/>
            <a:chExt cx="9619200" cy="1944000"/>
          </a:xfrm>
        </p:grpSpPr>
        <p:sp>
          <p:nvSpPr>
            <p:cNvPr id="2" name="Rectangle 14">
              <a:extLst>
                <a:ext uri="{FF2B5EF4-FFF2-40B4-BE49-F238E27FC236}">
                  <a16:creationId xmlns:a16="http://schemas.microsoft.com/office/drawing/2014/main" id="{A5D3E788-EDA7-DD9A-D3EB-5980B3217C2B}"/>
                </a:ext>
              </a:extLst>
            </p:cNvPr>
            <p:cNvSpPr>
              <a:spLocks noChangeArrowheads="1"/>
            </p:cNvSpPr>
            <p:nvPr/>
          </p:nvSpPr>
          <p:spPr bwMode="auto">
            <a:xfrm>
              <a:off x="147100" y="4722812"/>
              <a:ext cx="9619200" cy="1944000"/>
            </a:xfrm>
            <a:prstGeom prst="rect">
              <a:avLst/>
            </a:prstGeom>
            <a:solidFill>
              <a:srgbClr val="CCCC00">
                <a:alpha val="16078"/>
              </a:srgbClr>
            </a:solidFill>
            <a:ln w="6350">
              <a:no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5" name="グループ化 4">
              <a:extLst>
                <a:ext uri="{FF2B5EF4-FFF2-40B4-BE49-F238E27FC236}">
                  <a16:creationId xmlns:a16="http://schemas.microsoft.com/office/drawing/2014/main" id="{907314C8-BD96-D566-4179-4033DB8A8AB4}"/>
                </a:ext>
              </a:extLst>
            </p:cNvPr>
            <p:cNvGrpSpPr/>
            <p:nvPr/>
          </p:nvGrpSpPr>
          <p:grpSpPr>
            <a:xfrm>
              <a:off x="275337" y="4892959"/>
              <a:ext cx="2667888" cy="1687908"/>
              <a:chOff x="275337" y="4892959"/>
              <a:chExt cx="2667888" cy="1687908"/>
            </a:xfrm>
          </p:grpSpPr>
          <p:sp>
            <p:nvSpPr>
              <p:cNvPr id="33" name="正方形/長方形 32"/>
              <p:cNvSpPr/>
              <p:nvPr/>
            </p:nvSpPr>
            <p:spPr>
              <a:xfrm>
                <a:off x="310284" y="4892959"/>
                <a:ext cx="2395374" cy="307777"/>
              </a:xfrm>
              <a:prstGeom prst="rect">
                <a:avLst/>
              </a:prstGeom>
            </p:spPr>
            <p:txBody>
              <a:bodyPr wrap="square" lIns="0" tIns="0" rIns="0" bIns="0">
                <a:spAutoFit/>
              </a:bodyPr>
              <a:lstStyle/>
              <a:p>
                <a:r>
                  <a:rPr lang="ja-JP" altLang="en-US" sz="1000" b="1" dirty="0">
                    <a:latin typeface="+mn-ea"/>
                  </a:rPr>
                  <a:t>滑り配慮塗装で</a:t>
                </a:r>
                <a:endParaRPr lang="en-US" altLang="ja-JP" sz="1000" b="1" dirty="0">
                  <a:latin typeface="+mn-ea"/>
                </a:endParaRPr>
              </a:p>
              <a:p>
                <a:r>
                  <a:rPr lang="ja-JP" altLang="en-US" sz="1000" b="1" dirty="0">
                    <a:latin typeface="+mn-ea"/>
                  </a:rPr>
                  <a:t>転落やケガのリスクを削減</a:t>
                </a:r>
              </a:p>
            </p:txBody>
          </p:sp>
          <p:cxnSp>
            <p:nvCxnSpPr>
              <p:cNvPr id="34" name="直線コネクタ 33"/>
              <p:cNvCxnSpPr/>
              <p:nvPr/>
            </p:nvCxnSpPr>
            <p:spPr>
              <a:xfrm>
                <a:off x="275337" y="5213120"/>
                <a:ext cx="2667888" cy="755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310284" y="5334749"/>
                <a:ext cx="1164974" cy="615553"/>
              </a:xfrm>
              <a:prstGeom prst="rect">
                <a:avLst/>
              </a:prstGeom>
            </p:spPr>
            <p:txBody>
              <a:bodyPr wrap="square" lIns="0" tIns="0" rIns="0" bIns="0">
                <a:spAutoFit/>
              </a:bodyPr>
              <a:lstStyle/>
              <a:p>
                <a:r>
                  <a:rPr lang="ja-JP" altLang="en-US" sz="800" dirty="0">
                    <a:latin typeface="+mn-ea"/>
                  </a:rPr>
                  <a:t>キャットウォーク・ステップとして安心してご利用いただけるように、ねこが歩行時に足を滑らせにくいコーティングを表面に施しています。</a:t>
                </a:r>
              </a:p>
            </p:txBody>
          </p:sp>
          <p:pic>
            <p:nvPicPr>
              <p:cNvPr id="81" name="図 80"/>
              <p:cNvPicPr>
                <a:picLocks noChangeAspect="1"/>
              </p:cNvPicPr>
              <p:nvPr/>
            </p:nvPicPr>
            <p:blipFill rotWithShape="1">
              <a:blip r:embed="rId12">
                <a:extLst>
                  <a:ext uri="{28A0092B-C50C-407E-A947-70E740481C1C}">
                    <a14:useLocalDpi xmlns:a14="http://schemas.microsoft.com/office/drawing/2010/main" val="0"/>
                  </a:ext>
                </a:extLst>
              </a:blip>
              <a:srcRect l="33378" t="16417" r="15714" b="10477"/>
              <a:stretch/>
            </p:blipFill>
            <p:spPr>
              <a:xfrm>
                <a:off x="1627936" y="5330544"/>
                <a:ext cx="1306307" cy="1250323"/>
              </a:xfrm>
              <a:prstGeom prst="rect">
                <a:avLst/>
              </a:prstGeom>
            </p:spPr>
          </p:pic>
        </p:grpSp>
        <p:grpSp>
          <p:nvGrpSpPr>
            <p:cNvPr id="6" name="グループ化 5">
              <a:extLst>
                <a:ext uri="{FF2B5EF4-FFF2-40B4-BE49-F238E27FC236}">
                  <a16:creationId xmlns:a16="http://schemas.microsoft.com/office/drawing/2014/main" id="{89378959-1802-E717-11AE-70FC09F39DF4}"/>
                </a:ext>
              </a:extLst>
            </p:cNvPr>
            <p:cNvGrpSpPr/>
            <p:nvPr/>
          </p:nvGrpSpPr>
          <p:grpSpPr>
            <a:xfrm>
              <a:off x="3578345" y="4901715"/>
              <a:ext cx="2667888" cy="1727685"/>
              <a:chOff x="3362371" y="4901715"/>
              <a:chExt cx="2667888" cy="1727685"/>
            </a:xfrm>
          </p:grpSpPr>
          <p:sp>
            <p:nvSpPr>
              <p:cNvPr id="37" name="正方形/長方形 36"/>
              <p:cNvSpPr/>
              <p:nvPr/>
            </p:nvSpPr>
            <p:spPr>
              <a:xfrm>
                <a:off x="3397318" y="4901715"/>
                <a:ext cx="2395374" cy="307777"/>
              </a:xfrm>
              <a:prstGeom prst="rect">
                <a:avLst/>
              </a:prstGeom>
            </p:spPr>
            <p:txBody>
              <a:bodyPr wrap="square" lIns="0" tIns="0" rIns="0" bIns="0">
                <a:spAutoFit/>
              </a:bodyPr>
              <a:lstStyle/>
              <a:p>
                <a:r>
                  <a:rPr lang="ja-JP" altLang="en-US" sz="1000" b="1" dirty="0">
                    <a:latin typeface="+mn-ea"/>
                  </a:rPr>
                  <a:t>水や汚れなどが染み込みにくい</a:t>
                </a:r>
                <a:endParaRPr lang="en-US" altLang="ja-JP" sz="1000" b="1" dirty="0">
                  <a:latin typeface="+mn-ea"/>
                </a:endParaRPr>
              </a:p>
              <a:p>
                <a:r>
                  <a:rPr lang="ja-JP" altLang="en-US" sz="1000" b="1" dirty="0">
                    <a:latin typeface="+mn-ea"/>
                  </a:rPr>
                  <a:t>水濡れに強い塗装仕上げ</a:t>
                </a:r>
              </a:p>
            </p:txBody>
          </p:sp>
          <p:cxnSp>
            <p:nvCxnSpPr>
              <p:cNvPr id="38" name="直線コネクタ 37"/>
              <p:cNvCxnSpPr/>
              <p:nvPr/>
            </p:nvCxnSpPr>
            <p:spPr>
              <a:xfrm>
                <a:off x="3362371" y="5221876"/>
                <a:ext cx="2667888" cy="755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3362371" y="5365092"/>
                <a:ext cx="1164974" cy="861774"/>
              </a:xfrm>
              <a:prstGeom prst="rect">
                <a:avLst/>
              </a:prstGeom>
            </p:spPr>
            <p:txBody>
              <a:bodyPr wrap="square" lIns="0" tIns="0" rIns="0" bIns="0">
                <a:spAutoFit/>
              </a:bodyPr>
              <a:lstStyle/>
              <a:p>
                <a:r>
                  <a:rPr lang="ja-JP" altLang="en-US" sz="800" dirty="0">
                    <a:latin typeface="+mn-ea"/>
                  </a:rPr>
                  <a:t>汚れもかんたんに拭き取れるので、洗面台やグルーミングコーナーのカウンターとしても使用可能です。</a:t>
                </a:r>
                <a:endParaRPr lang="en-US" altLang="ja-JP" sz="800" dirty="0">
                  <a:latin typeface="+mn-ea"/>
                </a:endParaRPr>
              </a:p>
              <a:p>
                <a:endParaRPr lang="ja-JP" altLang="en-US" sz="800" dirty="0">
                  <a:latin typeface="+mn-ea"/>
                </a:endParaRPr>
              </a:p>
              <a:p>
                <a:r>
                  <a:rPr lang="en-US" altLang="ja-JP" sz="700" dirty="0">
                    <a:latin typeface="+mn-ea"/>
                  </a:rPr>
                  <a:t>※</a:t>
                </a:r>
                <a:r>
                  <a:rPr lang="ja-JP" altLang="en-US" sz="700" dirty="0">
                    <a:latin typeface="+mn-ea"/>
                  </a:rPr>
                  <a:t>ねこのそそうの汚れはすぐに拭き取ってください。</a:t>
                </a:r>
                <a:endParaRPr lang="en-US" altLang="ja-JP" sz="700" dirty="0">
                  <a:latin typeface="+mn-ea"/>
                </a:endParaRPr>
              </a:p>
            </p:txBody>
          </p:sp>
          <p:pic>
            <p:nvPicPr>
              <p:cNvPr id="82" name="図 81"/>
              <p:cNvPicPr>
                <a:picLocks noChangeAspect="1"/>
              </p:cNvPicPr>
              <p:nvPr/>
            </p:nvPicPr>
            <p:blipFill rotWithShape="1">
              <a:blip r:embed="rId13">
                <a:extLst>
                  <a:ext uri="{28A0092B-C50C-407E-A947-70E740481C1C}">
                    <a14:useLocalDpi xmlns:a14="http://schemas.microsoft.com/office/drawing/2010/main" val="0"/>
                  </a:ext>
                </a:extLst>
              </a:blip>
              <a:srcRect l="46228" t="38526" r="1076" b="25263"/>
              <a:stretch/>
            </p:blipFill>
            <p:spPr>
              <a:xfrm>
                <a:off x="4778853" y="5341669"/>
                <a:ext cx="1249294" cy="1287731"/>
              </a:xfrm>
              <a:prstGeom prst="rect">
                <a:avLst/>
              </a:prstGeom>
            </p:spPr>
          </p:pic>
        </p:grpSp>
        <p:grpSp>
          <p:nvGrpSpPr>
            <p:cNvPr id="7" name="グループ化 6">
              <a:extLst>
                <a:ext uri="{FF2B5EF4-FFF2-40B4-BE49-F238E27FC236}">
                  <a16:creationId xmlns:a16="http://schemas.microsoft.com/office/drawing/2014/main" id="{EAD55429-BC55-9EFD-8EA6-D2C8E0DB1762}"/>
                </a:ext>
              </a:extLst>
            </p:cNvPr>
            <p:cNvGrpSpPr/>
            <p:nvPr/>
          </p:nvGrpSpPr>
          <p:grpSpPr>
            <a:xfrm>
              <a:off x="6881353" y="4901715"/>
              <a:ext cx="2667888" cy="1684322"/>
              <a:chOff x="6481595" y="4901715"/>
              <a:chExt cx="2667888" cy="1684322"/>
            </a:xfrm>
          </p:grpSpPr>
          <p:sp>
            <p:nvSpPr>
              <p:cNvPr id="40" name="正方形/長方形 39"/>
              <p:cNvSpPr/>
              <p:nvPr/>
            </p:nvSpPr>
            <p:spPr>
              <a:xfrm>
                <a:off x="6516542" y="4901715"/>
                <a:ext cx="2395374" cy="307777"/>
              </a:xfrm>
              <a:prstGeom prst="rect">
                <a:avLst/>
              </a:prstGeom>
            </p:spPr>
            <p:txBody>
              <a:bodyPr wrap="square" lIns="0" tIns="0" rIns="0" bIns="0">
                <a:spAutoFit/>
              </a:bodyPr>
              <a:lstStyle/>
              <a:p>
                <a:r>
                  <a:rPr lang="ja-JP" altLang="en-US" sz="1000" b="1" dirty="0">
                    <a:latin typeface="+mn-ea"/>
                  </a:rPr>
                  <a:t>ねこのくぐり穴にもピッタリ</a:t>
                </a:r>
                <a:endParaRPr lang="en-US" altLang="ja-JP" sz="1000" b="1" dirty="0">
                  <a:latin typeface="+mn-ea"/>
                </a:endParaRPr>
              </a:p>
              <a:p>
                <a:r>
                  <a:rPr lang="ja-JP" altLang="en-US" sz="1000" b="1" dirty="0">
                    <a:latin typeface="+mn-ea"/>
                  </a:rPr>
                  <a:t>自由度の高い加工アレンジ</a:t>
                </a:r>
              </a:p>
            </p:txBody>
          </p:sp>
          <p:cxnSp>
            <p:nvCxnSpPr>
              <p:cNvPr id="41" name="直線コネクタ 40"/>
              <p:cNvCxnSpPr/>
              <p:nvPr/>
            </p:nvCxnSpPr>
            <p:spPr>
              <a:xfrm>
                <a:off x="6481595" y="5221876"/>
                <a:ext cx="2667888" cy="755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6533548" y="5365092"/>
                <a:ext cx="1249293" cy="1061829"/>
              </a:xfrm>
              <a:prstGeom prst="rect">
                <a:avLst/>
              </a:prstGeom>
            </p:spPr>
            <p:txBody>
              <a:bodyPr wrap="square" lIns="0" tIns="0" rIns="0" bIns="0">
                <a:spAutoFit/>
              </a:bodyPr>
              <a:lstStyle/>
              <a:p>
                <a:r>
                  <a:rPr lang="ja-JP" altLang="en-US" sz="800" dirty="0">
                    <a:latin typeface="+mn-ea"/>
                  </a:rPr>
                  <a:t>従来の穴加工・形状加工に加え、ねこの通り道に合わせたくぐり穴加工などのアレンジが充実しました。木口の耐水処理も対応。</a:t>
                </a:r>
                <a:endParaRPr lang="en-US" altLang="ja-JP" sz="800" dirty="0">
                  <a:latin typeface="+mn-ea"/>
                </a:endParaRPr>
              </a:p>
              <a:p>
                <a:endParaRPr lang="en-US" altLang="ja-JP" sz="800" dirty="0">
                  <a:latin typeface="+mn-ea"/>
                </a:endParaRPr>
              </a:p>
              <a:p>
                <a:r>
                  <a:rPr lang="en-US" altLang="ja-JP" sz="700" dirty="0">
                    <a:latin typeface="+mn-ea"/>
                  </a:rPr>
                  <a:t>※</a:t>
                </a:r>
                <a:r>
                  <a:rPr lang="ja-JP" altLang="en-US" sz="700" dirty="0">
                    <a:latin typeface="+mn-ea"/>
                  </a:rPr>
                  <a:t>くぐり穴の形状・木口の耐水処理に関してはカタログをご確認ください。</a:t>
                </a:r>
                <a:endParaRPr lang="en-US" altLang="ja-JP" sz="700" dirty="0">
                  <a:latin typeface="+mn-ea"/>
                </a:endParaRPr>
              </a:p>
            </p:txBody>
          </p:sp>
          <p:pic>
            <p:nvPicPr>
              <p:cNvPr id="83" name="図 82"/>
              <p:cNvPicPr>
                <a:picLocks noChangeAspect="1"/>
              </p:cNvPicPr>
              <p:nvPr/>
            </p:nvPicPr>
            <p:blipFill rotWithShape="1">
              <a:blip r:embed="rId14">
                <a:extLst>
                  <a:ext uri="{28A0092B-C50C-407E-A947-70E740481C1C}">
                    <a14:useLocalDpi xmlns:a14="http://schemas.microsoft.com/office/drawing/2010/main" val="0"/>
                  </a:ext>
                </a:extLst>
              </a:blip>
              <a:srcRect l="5742" t="6348" r="30175"/>
              <a:stretch/>
            </p:blipFill>
            <p:spPr>
              <a:xfrm>
                <a:off x="7873725" y="5351319"/>
                <a:ext cx="1267333" cy="1234718"/>
              </a:xfrm>
              <a:prstGeom prst="rect">
                <a:avLst/>
              </a:prstGeom>
            </p:spPr>
          </p:pic>
        </p:grpSp>
      </p:grpSp>
      <p:grpSp>
        <p:nvGrpSpPr>
          <p:cNvPr id="9" name="グループ化 8">
            <a:extLst>
              <a:ext uri="{FF2B5EF4-FFF2-40B4-BE49-F238E27FC236}">
                <a16:creationId xmlns:a16="http://schemas.microsoft.com/office/drawing/2014/main" id="{2E60890B-9428-A2E5-6760-87C5D3FDF137}"/>
              </a:ext>
            </a:extLst>
          </p:cNvPr>
          <p:cNvGrpSpPr/>
          <p:nvPr/>
        </p:nvGrpSpPr>
        <p:grpSpPr>
          <a:xfrm>
            <a:off x="144137" y="683234"/>
            <a:ext cx="4772351" cy="3905955"/>
            <a:chOff x="144137" y="683234"/>
            <a:chExt cx="4772351" cy="3905955"/>
          </a:xfrm>
        </p:grpSpPr>
        <p:pic>
          <p:nvPicPr>
            <p:cNvPr id="77" name="図 76"/>
            <p:cNvPicPr>
              <a:picLocks noChangeAspect="1"/>
            </p:cNvPicPr>
            <p:nvPr/>
          </p:nvPicPr>
          <p:blipFill rotWithShape="1">
            <a:blip r:embed="rId15">
              <a:extLst>
                <a:ext uri="{28A0092B-C50C-407E-A947-70E740481C1C}">
                  <a14:useLocalDpi xmlns:a14="http://schemas.microsoft.com/office/drawing/2010/main" val="0"/>
                </a:ext>
              </a:extLst>
            </a:blip>
            <a:srcRect l="17747" t="23838" r="17976" b="41094"/>
            <a:stretch/>
          </p:blipFill>
          <p:spPr>
            <a:xfrm>
              <a:off x="144137" y="683234"/>
              <a:ext cx="4772351" cy="3905955"/>
            </a:xfrm>
            <a:prstGeom prst="rect">
              <a:avLst/>
            </a:prstGeom>
          </p:spPr>
        </p:pic>
        <p:sp>
          <p:nvSpPr>
            <p:cNvPr id="105" name="Rectangle 4"/>
            <p:cNvSpPr>
              <a:spLocks noChangeArrowheads="1"/>
            </p:cNvSpPr>
            <p:nvPr/>
          </p:nvSpPr>
          <p:spPr bwMode="auto">
            <a:xfrm>
              <a:off x="3291577" y="4487247"/>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pic>
          <p:nvPicPr>
            <p:cNvPr id="91" name="図 9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3200" y="772540"/>
              <a:ext cx="1492514" cy="191823"/>
            </a:xfrm>
            <a:prstGeom prst="rect">
              <a:avLst/>
            </a:prstGeom>
          </p:spPr>
        </p:pic>
      </p:grpSp>
      <p:grpSp>
        <p:nvGrpSpPr>
          <p:cNvPr id="24" name="グループ化 23"/>
          <p:cNvGrpSpPr/>
          <p:nvPr/>
        </p:nvGrpSpPr>
        <p:grpSpPr>
          <a:xfrm>
            <a:off x="11576050" y="647700"/>
            <a:ext cx="845262" cy="748237"/>
            <a:chOff x="11576050" y="647700"/>
            <a:chExt cx="845262" cy="748237"/>
          </a:xfrm>
        </p:grpSpPr>
        <p:sp>
          <p:nvSpPr>
            <p:cNvPr id="15" name="正方形/長方形 14"/>
            <p:cNvSpPr/>
            <p:nvPr/>
          </p:nvSpPr>
          <p:spPr>
            <a:xfrm>
              <a:off x="11576050" y="647700"/>
              <a:ext cx="84455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92" name="グループ化 91"/>
            <p:cNvGrpSpPr/>
            <p:nvPr/>
          </p:nvGrpSpPr>
          <p:grpSpPr>
            <a:xfrm>
              <a:off x="11577771" y="647986"/>
              <a:ext cx="843541" cy="747951"/>
              <a:chOff x="7052257" y="4383662"/>
              <a:chExt cx="843541" cy="747951"/>
            </a:xfrm>
          </p:grpSpPr>
          <p:pic>
            <p:nvPicPr>
              <p:cNvPr id="93" name="Picture 33" descr="http://www2.panasonic.biz/es/sumai/gazou/bicon/CA141AHIC-PA0050018.jpg"/>
              <p:cNvPicPr>
                <a:picLocks noChangeAspect="1" noChangeArrowheads="1"/>
              </p:cNvPicPr>
              <p:nvPr/>
            </p:nvPicPr>
            <p:blipFill rotWithShape="1">
              <a:blip r:embed="rId17">
                <a:extLst>
                  <a:ext uri="{28A0092B-C50C-407E-A947-70E740481C1C}">
                    <a14:useLocalDpi xmlns:a14="http://schemas.microsoft.com/office/drawing/2010/main" val="0"/>
                  </a:ext>
                </a:extLst>
              </a:blip>
              <a:srcRect r="9"/>
              <a:stretch/>
            </p:blipFill>
            <p:spPr bwMode="auto">
              <a:xfrm>
                <a:off x="7069328" y="4383662"/>
                <a:ext cx="826470" cy="604013"/>
              </a:xfrm>
              <a:prstGeom prst="rect">
                <a:avLst/>
              </a:prstGeom>
              <a:noFill/>
              <a:extLst>
                <a:ext uri="{909E8E84-426E-40DD-AFC4-6F175D3DCCD1}">
                  <a14:hiddenFill xmlns:a14="http://schemas.microsoft.com/office/drawing/2010/main">
                    <a:solidFill>
                      <a:srgbClr val="FFFFFF"/>
                    </a:solidFill>
                  </a14:hiddenFill>
                </a:ext>
              </a:extLst>
            </p:spPr>
          </p:pic>
          <p:sp>
            <p:nvSpPr>
              <p:cNvPr id="94" name="Text Box 20"/>
              <p:cNvSpPr txBox="1">
                <a:spLocks noChangeArrowheads="1"/>
              </p:cNvSpPr>
              <p:nvPr/>
            </p:nvSpPr>
            <p:spPr bwMode="auto">
              <a:xfrm>
                <a:off x="7052257" y="5039280"/>
                <a:ext cx="288541"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kern="0" dirty="0">
                    <a:solidFill>
                      <a:srgbClr val="000000"/>
                    </a:solidFill>
                    <a:latin typeface="+mn-ea"/>
                    <a:ea typeface="+mn-ea"/>
                  </a:rPr>
                  <a:t>飾り棚用</a:t>
                </a:r>
              </a:p>
            </p:txBody>
          </p:sp>
        </p:grpSp>
      </p:grpSp>
      <p:grpSp>
        <p:nvGrpSpPr>
          <p:cNvPr id="23" name="グループ化 22"/>
          <p:cNvGrpSpPr/>
          <p:nvPr/>
        </p:nvGrpSpPr>
        <p:grpSpPr>
          <a:xfrm>
            <a:off x="11573402" y="1581845"/>
            <a:ext cx="847198" cy="731109"/>
            <a:chOff x="11573402" y="1393726"/>
            <a:chExt cx="847198" cy="731109"/>
          </a:xfrm>
        </p:grpSpPr>
        <p:sp>
          <p:nvSpPr>
            <p:cNvPr id="118" name="正方形/長方形 117"/>
            <p:cNvSpPr/>
            <p:nvPr/>
          </p:nvSpPr>
          <p:spPr>
            <a:xfrm>
              <a:off x="11576050" y="1393726"/>
              <a:ext cx="84455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95" name="グループ化 94"/>
            <p:cNvGrpSpPr/>
            <p:nvPr/>
          </p:nvGrpSpPr>
          <p:grpSpPr>
            <a:xfrm>
              <a:off x="11573402" y="1448264"/>
              <a:ext cx="844017" cy="676571"/>
              <a:chOff x="5799453" y="4473377"/>
              <a:chExt cx="850463" cy="681738"/>
            </a:xfrm>
          </p:grpSpPr>
          <p:pic>
            <p:nvPicPr>
              <p:cNvPr id="97" name="Picture 25" descr="http://www2.panasonic.biz/es/sumai/gazou/bicon/CA141AHIC-PA0050001.jpg"/>
              <p:cNvPicPr>
                <a:picLocks noChangeAspect="1" noChangeArrowheads="1"/>
              </p:cNvPicPr>
              <p:nvPr/>
            </p:nvPicPr>
            <p:blipFill rotWithShape="1">
              <a:blip r:embed="rId18">
                <a:extLst>
                  <a:ext uri="{28A0092B-C50C-407E-A947-70E740481C1C}">
                    <a14:useLocalDpi xmlns:a14="http://schemas.microsoft.com/office/drawing/2010/main" val="0"/>
                  </a:ext>
                </a:extLst>
              </a:blip>
              <a:srcRect l="2" t="10342" r="36"/>
              <a:stretch/>
            </p:blipFill>
            <p:spPr bwMode="auto">
              <a:xfrm>
                <a:off x="5872499" y="4473377"/>
                <a:ext cx="777417" cy="565235"/>
              </a:xfrm>
              <a:prstGeom prst="rect">
                <a:avLst/>
              </a:prstGeom>
              <a:noFill/>
              <a:extLst>
                <a:ext uri="{909E8E84-426E-40DD-AFC4-6F175D3DCCD1}">
                  <a14:hiddenFill xmlns:a14="http://schemas.microsoft.com/office/drawing/2010/main">
                    <a:solidFill>
                      <a:srgbClr val="FFFFFF"/>
                    </a:solidFill>
                  </a14:hiddenFill>
                </a:ext>
              </a:extLst>
            </p:spPr>
          </p:pic>
          <p:sp>
            <p:nvSpPr>
              <p:cNvPr id="104" name="Text Box 20"/>
              <p:cNvSpPr txBox="1">
                <a:spLocks noChangeArrowheads="1"/>
              </p:cNvSpPr>
              <p:nvPr/>
            </p:nvSpPr>
            <p:spPr bwMode="auto">
              <a:xfrm>
                <a:off x="5799453" y="5062782"/>
                <a:ext cx="12503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en-US" altLang="ja-JP" kern="0" dirty="0">
                    <a:solidFill>
                      <a:srgbClr val="000000"/>
                    </a:solidFill>
                    <a:latin typeface="+mn-ea"/>
                    <a:ea typeface="+mn-ea"/>
                  </a:rPr>
                  <a:t>A</a:t>
                </a:r>
                <a:r>
                  <a:rPr lang="ja-JP" altLang="en-US" kern="0" dirty="0">
                    <a:solidFill>
                      <a:srgbClr val="000000"/>
                    </a:solidFill>
                    <a:latin typeface="+mn-ea"/>
                    <a:ea typeface="+mn-ea"/>
                  </a:rPr>
                  <a:t>型</a:t>
                </a:r>
              </a:p>
            </p:txBody>
          </p:sp>
        </p:grpSp>
      </p:grpSp>
      <p:grpSp>
        <p:nvGrpSpPr>
          <p:cNvPr id="22" name="グループ化 21"/>
          <p:cNvGrpSpPr/>
          <p:nvPr/>
        </p:nvGrpSpPr>
        <p:grpSpPr>
          <a:xfrm>
            <a:off x="11576050" y="2433464"/>
            <a:ext cx="844550" cy="747520"/>
            <a:chOff x="11576050" y="2204864"/>
            <a:chExt cx="844550" cy="747520"/>
          </a:xfrm>
        </p:grpSpPr>
        <p:sp>
          <p:nvSpPr>
            <p:cNvPr id="119" name="正方形/長方形 118"/>
            <p:cNvSpPr/>
            <p:nvPr/>
          </p:nvSpPr>
          <p:spPr>
            <a:xfrm>
              <a:off x="11576050" y="2204864"/>
              <a:ext cx="84455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106" name="グループ化 105"/>
            <p:cNvGrpSpPr/>
            <p:nvPr/>
          </p:nvGrpSpPr>
          <p:grpSpPr>
            <a:xfrm>
              <a:off x="11585888" y="2301491"/>
              <a:ext cx="818841" cy="650893"/>
              <a:chOff x="8273516" y="4129803"/>
              <a:chExt cx="933575" cy="742096"/>
            </a:xfrm>
          </p:grpSpPr>
          <p:pic>
            <p:nvPicPr>
              <p:cNvPr id="107" name="Picture 41" descr="http://www2.panasonic.biz/es/sumai/gazou/bicon/CA141AHIC-PA0050015.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76489" y="4129803"/>
                <a:ext cx="930602" cy="451436"/>
              </a:xfrm>
              <a:prstGeom prst="rect">
                <a:avLst/>
              </a:prstGeom>
              <a:noFill/>
              <a:extLst>
                <a:ext uri="{909E8E84-426E-40DD-AFC4-6F175D3DCCD1}">
                  <a14:hiddenFill xmlns:a14="http://schemas.microsoft.com/office/drawing/2010/main">
                    <a:solidFill>
                      <a:srgbClr val="FFFFFF"/>
                    </a:solidFill>
                  </a14:hiddenFill>
                </a:ext>
              </a:extLst>
            </p:spPr>
          </p:pic>
          <p:sp>
            <p:nvSpPr>
              <p:cNvPr id="108" name="Text Box 20"/>
              <p:cNvSpPr txBox="1">
                <a:spLocks noChangeArrowheads="1"/>
              </p:cNvSpPr>
              <p:nvPr/>
            </p:nvSpPr>
            <p:spPr bwMode="auto">
              <a:xfrm>
                <a:off x="8273516" y="4766628"/>
                <a:ext cx="312522" cy="10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kern="0" dirty="0">
                    <a:solidFill>
                      <a:srgbClr val="000000"/>
                    </a:solidFill>
                    <a:latin typeface="+mn-ea"/>
                    <a:ea typeface="+mn-ea"/>
                  </a:rPr>
                  <a:t>ニッチ用</a:t>
                </a:r>
              </a:p>
            </p:txBody>
          </p:sp>
        </p:grpSp>
      </p:grpSp>
      <p:grpSp>
        <p:nvGrpSpPr>
          <p:cNvPr id="18" name="グループ化 17"/>
          <p:cNvGrpSpPr/>
          <p:nvPr/>
        </p:nvGrpSpPr>
        <p:grpSpPr>
          <a:xfrm>
            <a:off x="11575317" y="3339282"/>
            <a:ext cx="845283" cy="747410"/>
            <a:chOff x="11575317" y="2924944"/>
            <a:chExt cx="845283" cy="747410"/>
          </a:xfrm>
        </p:grpSpPr>
        <p:sp>
          <p:nvSpPr>
            <p:cNvPr id="120" name="正方形/長方形 119"/>
            <p:cNvSpPr/>
            <p:nvPr/>
          </p:nvSpPr>
          <p:spPr>
            <a:xfrm>
              <a:off x="11576050" y="2924944"/>
              <a:ext cx="84455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109" name="グループ化 108"/>
            <p:cNvGrpSpPr/>
            <p:nvPr/>
          </p:nvGrpSpPr>
          <p:grpSpPr>
            <a:xfrm>
              <a:off x="11575317" y="2967050"/>
              <a:ext cx="838933" cy="705304"/>
              <a:chOff x="8323885" y="5103044"/>
              <a:chExt cx="1000176" cy="840865"/>
            </a:xfrm>
          </p:grpSpPr>
          <p:pic>
            <p:nvPicPr>
              <p:cNvPr id="111" name="Picture 43" descr="http://www2.panasonic.biz/es/sumai/gazou/bicon/CA141AHIC-PA0050016.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35807" y="5103044"/>
                <a:ext cx="988254" cy="522986"/>
              </a:xfrm>
              <a:prstGeom prst="rect">
                <a:avLst/>
              </a:prstGeom>
              <a:noFill/>
              <a:extLst>
                <a:ext uri="{909E8E84-426E-40DD-AFC4-6F175D3DCCD1}">
                  <a14:hiddenFill xmlns:a14="http://schemas.microsoft.com/office/drawing/2010/main">
                    <a:solidFill>
                      <a:srgbClr val="FFFFFF"/>
                    </a:solidFill>
                  </a14:hiddenFill>
                </a:ext>
              </a:extLst>
            </p:spPr>
          </p:pic>
          <p:sp>
            <p:nvSpPr>
              <p:cNvPr id="112" name="Text Box 20"/>
              <p:cNvSpPr txBox="1">
                <a:spLocks noChangeArrowheads="1"/>
              </p:cNvSpPr>
              <p:nvPr/>
            </p:nvSpPr>
            <p:spPr bwMode="auto">
              <a:xfrm>
                <a:off x="8323885" y="5833829"/>
                <a:ext cx="340176" cy="11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kern="0" dirty="0">
                    <a:solidFill>
                      <a:srgbClr val="000000"/>
                    </a:solidFill>
                    <a:latin typeface="+mn-ea"/>
                    <a:ea typeface="+mn-ea"/>
                  </a:rPr>
                  <a:t>ベンチ用</a:t>
                </a:r>
              </a:p>
            </p:txBody>
          </p:sp>
        </p:grpSp>
      </p:grpSp>
      <p:cxnSp>
        <p:nvCxnSpPr>
          <p:cNvPr id="113" name="直線コネクタ 112"/>
          <p:cNvCxnSpPr/>
          <p:nvPr/>
        </p:nvCxnSpPr>
        <p:spPr>
          <a:xfrm>
            <a:off x="14379973" y="564815"/>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4" name="図 113"/>
          <p:cNvPicPr>
            <a:picLocks noChangeAspect="1"/>
          </p:cNvPicPr>
          <p:nvPr/>
        </p:nvPicPr>
        <p:blipFill rotWithShape="1">
          <a:blip r:embed="rId21">
            <a:extLst>
              <a:ext uri="{28A0092B-C50C-407E-A947-70E740481C1C}">
                <a14:useLocalDpi xmlns:a14="http://schemas.microsoft.com/office/drawing/2010/main" val="0"/>
              </a:ext>
            </a:extLst>
          </a:blip>
          <a:srcRect l="28657" t="8982" r="8824" b="20053"/>
          <a:stretch/>
        </p:blipFill>
        <p:spPr>
          <a:xfrm>
            <a:off x="10035859" y="654631"/>
            <a:ext cx="1294274" cy="929604"/>
          </a:xfrm>
          <a:prstGeom prst="rect">
            <a:avLst/>
          </a:prstGeom>
        </p:spPr>
      </p:pic>
      <p:pic>
        <p:nvPicPr>
          <p:cNvPr id="115" name="図 114"/>
          <p:cNvPicPr>
            <a:picLocks noChangeAspect="1"/>
          </p:cNvPicPr>
          <p:nvPr/>
        </p:nvPicPr>
        <p:blipFill rotWithShape="1">
          <a:blip r:embed="rId15">
            <a:extLst>
              <a:ext uri="{28A0092B-C50C-407E-A947-70E740481C1C}">
                <a14:useLocalDpi xmlns:a14="http://schemas.microsoft.com/office/drawing/2010/main" val="0"/>
              </a:ext>
            </a:extLst>
          </a:blip>
          <a:srcRect l="3863" t="20637" r="6119" b="40004"/>
          <a:stretch/>
        </p:blipFill>
        <p:spPr>
          <a:xfrm>
            <a:off x="10035859" y="1692870"/>
            <a:ext cx="1300623" cy="853096"/>
          </a:xfrm>
          <a:prstGeom prst="rect">
            <a:avLst/>
          </a:prstGeom>
        </p:spPr>
      </p:pic>
      <p:pic>
        <p:nvPicPr>
          <p:cNvPr id="116" name="図 115"/>
          <p:cNvPicPr>
            <a:picLocks noChangeAspect="1"/>
          </p:cNvPicPr>
          <p:nvPr/>
        </p:nvPicPr>
        <p:blipFill rotWithShape="1">
          <a:blip r:embed="rId22">
            <a:extLst>
              <a:ext uri="{28A0092B-C50C-407E-A947-70E740481C1C}">
                <a14:useLocalDpi xmlns:a14="http://schemas.microsoft.com/office/drawing/2010/main" val="0"/>
              </a:ext>
            </a:extLst>
          </a:blip>
          <a:srcRect l="45944" t="22758" r="4264" b="22180"/>
          <a:stretch/>
        </p:blipFill>
        <p:spPr>
          <a:xfrm>
            <a:off x="10035859" y="2633419"/>
            <a:ext cx="1300623" cy="958854"/>
          </a:xfrm>
          <a:prstGeom prst="rect">
            <a:avLst/>
          </a:prstGeom>
        </p:spPr>
      </p:pic>
      <p:pic>
        <p:nvPicPr>
          <p:cNvPr id="117" name="図 116"/>
          <p:cNvPicPr>
            <a:picLocks noChangeAspect="1"/>
          </p:cNvPicPr>
          <p:nvPr/>
        </p:nvPicPr>
        <p:blipFill rotWithShape="1">
          <a:blip r:embed="rId23">
            <a:extLst>
              <a:ext uri="{28A0092B-C50C-407E-A947-70E740481C1C}">
                <a14:useLocalDpi xmlns:a14="http://schemas.microsoft.com/office/drawing/2010/main" val="0"/>
              </a:ext>
            </a:extLst>
          </a:blip>
          <a:srcRect r="2881"/>
          <a:stretch/>
        </p:blipFill>
        <p:spPr>
          <a:xfrm>
            <a:off x="10035859" y="3714996"/>
            <a:ext cx="1300623" cy="892803"/>
          </a:xfrm>
          <a:prstGeom prst="rect">
            <a:avLst/>
          </a:prstGeom>
        </p:spPr>
      </p:pic>
      <p:grpSp>
        <p:nvGrpSpPr>
          <p:cNvPr id="25" name="グループ化 24"/>
          <p:cNvGrpSpPr/>
          <p:nvPr/>
        </p:nvGrpSpPr>
        <p:grpSpPr>
          <a:xfrm>
            <a:off x="7994650" y="177800"/>
            <a:ext cx="1699532" cy="306340"/>
            <a:chOff x="7994650" y="177800"/>
            <a:chExt cx="1699532" cy="306340"/>
          </a:xfrm>
        </p:grpSpPr>
        <p:sp>
          <p:nvSpPr>
            <p:cNvPr id="44" name="正方形/長方形 43"/>
            <p:cNvSpPr/>
            <p:nvPr/>
          </p:nvSpPr>
          <p:spPr>
            <a:xfrm>
              <a:off x="7994650" y="177800"/>
              <a:ext cx="1699532" cy="30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22" name="図 121"/>
            <p:cNvPicPr>
              <a:picLocks noChangeAspect="1"/>
            </p:cNvPicPr>
            <p:nvPr/>
          </p:nvPicPr>
          <p:blipFill>
            <a:blip r:embed="rId24"/>
            <a:stretch>
              <a:fillRect/>
            </a:stretch>
          </p:blipFill>
          <p:spPr>
            <a:xfrm>
              <a:off x="8350251" y="197533"/>
              <a:ext cx="1060450" cy="269191"/>
            </a:xfrm>
            <a:prstGeom prst="rect">
              <a:avLst/>
            </a:prstGeom>
          </p:spPr>
        </p:pic>
      </p:grpSp>
      <p:sp>
        <p:nvSpPr>
          <p:cNvPr id="4" name="タイトル 3">
            <a:extLst>
              <a:ext uri="{FF2B5EF4-FFF2-40B4-BE49-F238E27FC236}">
                <a16:creationId xmlns:a16="http://schemas.microsoft.com/office/drawing/2014/main" id="{C2E3E353-EC71-45D9-187B-393193807766}"/>
              </a:ext>
            </a:extLst>
          </p:cNvPr>
          <p:cNvSpPr>
            <a:spLocks noGrp="1"/>
          </p:cNvSpPr>
          <p:nvPr>
            <p:ph type="title"/>
          </p:nvPr>
        </p:nvSpPr>
        <p:spPr/>
        <p:txBody>
          <a:bodyPr/>
          <a:lstStyle/>
          <a:p>
            <a:r>
              <a:rPr lang="ja-JP" altLang="en-US" dirty="0">
                <a:latin typeface="+mn-ea"/>
                <a:ea typeface="+mn-ea"/>
              </a:rPr>
              <a:t>インテリアカウンター 　耐水集成タイプ　滑り配慮塗装（</a:t>
            </a:r>
            <a:r>
              <a:rPr lang="en-US" altLang="ja-JP" dirty="0">
                <a:latin typeface="+mn-ea"/>
                <a:ea typeface="+mn-ea"/>
              </a:rPr>
              <a:t>U</a:t>
            </a:r>
            <a:r>
              <a:rPr lang="ja-JP" altLang="en-US" dirty="0">
                <a:latin typeface="+mn-ea"/>
                <a:ea typeface="+mn-ea"/>
              </a:rPr>
              <a:t>オーダー）</a:t>
            </a:r>
          </a:p>
        </p:txBody>
      </p:sp>
    </p:spTree>
    <p:extLst>
      <p:ext uri="{BB962C8B-B14F-4D97-AF65-F5344CB8AC3E}">
        <p14:creationId xmlns:p14="http://schemas.microsoft.com/office/powerpoint/2010/main" val="2535903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992701" y="4452107"/>
            <a:ext cx="4773600" cy="369332"/>
          </a:xfrm>
          <a:prstGeom prst="rect">
            <a:avLst/>
          </a:prstGeom>
        </p:spPr>
        <p:txBody>
          <a:bodyPr wrap="square" lIns="0" tIns="0" rIns="0" bIns="0">
            <a:spAutoFit/>
          </a:bodyPr>
          <a:lstStyle/>
          <a:p>
            <a:r>
              <a:rPr lang="en-US" altLang="ja-JP" sz="400" dirty="0">
                <a:latin typeface="+mn-ea"/>
              </a:rPr>
              <a:t>※1 </a:t>
            </a:r>
            <a:r>
              <a:rPr lang="ja-JP" altLang="en-US" sz="400" dirty="0">
                <a:latin typeface="+mn-ea"/>
              </a:rPr>
              <a:t>ご採用にあたっては、カタログ記載の滑り配慮仕様についてのご注意をご覧ください。 </a:t>
            </a:r>
            <a:r>
              <a:rPr lang="en-US" altLang="ja-JP" sz="400" dirty="0">
                <a:latin typeface="+mn-ea"/>
              </a:rPr>
              <a:t>※2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※5 </a:t>
            </a:r>
            <a:r>
              <a:rPr lang="ja-JP" altLang="en-US" sz="400" dirty="0">
                <a:latin typeface="+mn-ea"/>
              </a:rPr>
              <a:t>表面保護のためワックスもかけられますが、床材表面の塗膜性能は発揮できなくなります。 </a:t>
            </a:r>
            <a:r>
              <a:rPr lang="en-US" altLang="ja-JP" sz="400" dirty="0">
                <a:latin typeface="+mn-ea"/>
              </a:rPr>
              <a:t>※6 </a:t>
            </a:r>
            <a:r>
              <a:rPr lang="ja-JP" altLang="en-US" sz="400" dirty="0">
                <a:latin typeface="+mn-ea"/>
              </a:rPr>
              <a:t>床材表面にはすべりに配慮するための微細な凹凸があるため、汚れを拭き取りづらく感じる場合がございます。 </a:t>
            </a:r>
            <a:r>
              <a:rPr lang="en-US" altLang="ja-JP" sz="400" dirty="0">
                <a:latin typeface="+mn-ea"/>
              </a:rPr>
              <a:t>※7 </a:t>
            </a:r>
            <a:r>
              <a:rPr lang="ja-JP" altLang="en-US" sz="400" dirty="0">
                <a:latin typeface="+mn-ea"/>
              </a:rPr>
              <a:t>球状及び金属製キャスターや、小径のキャスター付き家具はご使用をお避け下さい。へこみや傷が発生する場合があります。 </a:t>
            </a:r>
            <a:r>
              <a:rPr lang="en-US" altLang="ja-JP" sz="400" dirty="0">
                <a:latin typeface="+mn-ea"/>
              </a:rPr>
              <a:t>※</a:t>
            </a:r>
            <a:r>
              <a:rPr lang="ja-JP" altLang="en-US" sz="400" dirty="0">
                <a:latin typeface="+mn-ea"/>
              </a:rPr>
              <a:t>合板裏面層に節や穴、割れなどが入ることがありますが、品質には問題ありません。 </a:t>
            </a:r>
            <a:r>
              <a:rPr lang="en-US" altLang="ja-JP" sz="400" dirty="0">
                <a:latin typeface="+mn-ea"/>
              </a:rPr>
              <a:t>※</a:t>
            </a:r>
            <a:r>
              <a:rPr lang="ja-JP" altLang="en-US" sz="400" dirty="0">
                <a:latin typeface="+mn-ea"/>
              </a:rPr>
              <a:t>表面に防滑処理を施しているため、画像と実物とで表情が異なる場合があります。 </a:t>
            </a:r>
            <a:r>
              <a:rPr lang="en-US" altLang="ja-JP" sz="400" dirty="0">
                <a:latin typeface="+mn-ea"/>
              </a:rPr>
              <a:t>※</a:t>
            </a:r>
            <a:r>
              <a:rPr lang="ja-JP" altLang="en-US" sz="400" dirty="0">
                <a:latin typeface="+mn-ea"/>
              </a:rPr>
              <a:t>滑り配慮仕様の床材と、その他の床材・部材はすべり抵抗が異なるため、歩行する際にはつまづき・すべりに十分ご注意ください。</a:t>
            </a:r>
          </a:p>
        </p:txBody>
      </p:sp>
      <p:grpSp>
        <p:nvGrpSpPr>
          <p:cNvPr id="9" name="グループ化 8">
            <a:extLst>
              <a:ext uri="{FF2B5EF4-FFF2-40B4-BE49-F238E27FC236}">
                <a16:creationId xmlns:a16="http://schemas.microsoft.com/office/drawing/2014/main" id="{3214F35C-6595-95A3-50A6-F284B4EEB2DE}"/>
              </a:ext>
            </a:extLst>
          </p:cNvPr>
          <p:cNvGrpSpPr/>
          <p:nvPr/>
        </p:nvGrpSpPr>
        <p:grpSpPr>
          <a:xfrm>
            <a:off x="135554" y="683235"/>
            <a:ext cx="4778191" cy="4130065"/>
            <a:chOff x="135554" y="683235"/>
            <a:chExt cx="4778191" cy="4130065"/>
          </a:xfrm>
        </p:grpSpPr>
        <p:pic>
          <p:nvPicPr>
            <p:cNvPr id="20" name="図 19"/>
            <p:cNvPicPr>
              <a:picLocks noChangeAspect="1"/>
            </p:cNvPicPr>
            <p:nvPr/>
          </p:nvPicPr>
          <p:blipFill rotWithShape="1">
            <a:blip r:embed="rId2"/>
            <a:srcRect l="20393" t="6112" r="18259" b="1140"/>
            <a:stretch/>
          </p:blipFill>
          <p:spPr>
            <a:xfrm>
              <a:off x="135554" y="683235"/>
              <a:ext cx="4778191" cy="4130065"/>
            </a:xfrm>
            <a:prstGeom prst="rect">
              <a:avLst/>
            </a:prstGeom>
          </p:spPr>
        </p:pic>
        <p:sp>
          <p:nvSpPr>
            <p:cNvPr id="105" name="Rectangle 4"/>
            <p:cNvSpPr>
              <a:spLocks noChangeArrowheads="1"/>
            </p:cNvSpPr>
            <p:nvPr/>
          </p:nvSpPr>
          <p:spPr bwMode="auto">
            <a:xfrm>
              <a:off x="3273471" y="4666806"/>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102" name="正方形/長方形 101"/>
            <p:cNvSpPr/>
            <p:nvPr/>
          </p:nvSpPr>
          <p:spPr>
            <a:xfrm>
              <a:off x="260430" y="4666806"/>
              <a:ext cx="888064"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latin typeface="+mn-ea"/>
                </a:rPr>
                <a:t>〔</a:t>
              </a:r>
              <a:r>
                <a:rPr lang="ja-JP" altLang="en-US" sz="600" b="1" dirty="0">
                  <a:latin typeface="+mn-ea"/>
                </a:rPr>
                <a:t>ホワイトオーク柄（シート）</a:t>
              </a:r>
              <a:r>
                <a:rPr lang="en-US" altLang="ja-JP" sz="600" b="1" dirty="0">
                  <a:latin typeface="+mn-ea"/>
                </a:rPr>
                <a:t>〕</a:t>
              </a:r>
              <a:endParaRPr lang="ja-JP" altLang="en-US" sz="600" b="1" dirty="0">
                <a:latin typeface="+mn-ea"/>
              </a:endParaRPr>
            </a:p>
          </p:txBody>
        </p:sp>
        <p:pic>
          <p:nvPicPr>
            <p:cNvPr id="48" name="図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772540"/>
              <a:ext cx="1492514" cy="191823"/>
            </a:xfrm>
            <a:prstGeom prst="rect">
              <a:avLst/>
            </a:prstGeom>
          </p:spPr>
        </p:pic>
      </p:grpSp>
      <p:grpSp>
        <p:nvGrpSpPr>
          <p:cNvPr id="18" name="グループ化 17">
            <a:extLst>
              <a:ext uri="{FF2B5EF4-FFF2-40B4-BE49-F238E27FC236}">
                <a16:creationId xmlns:a16="http://schemas.microsoft.com/office/drawing/2014/main" id="{8C548EAD-D85E-3A09-43D7-1563353D39F5}"/>
              </a:ext>
            </a:extLst>
          </p:cNvPr>
          <p:cNvGrpSpPr/>
          <p:nvPr/>
        </p:nvGrpSpPr>
        <p:grpSpPr>
          <a:xfrm>
            <a:off x="4992700" y="2075537"/>
            <a:ext cx="4773600" cy="1944000"/>
            <a:chOff x="4992700" y="2075537"/>
            <a:chExt cx="4773600" cy="1944000"/>
          </a:xfrm>
        </p:grpSpPr>
        <p:grpSp>
          <p:nvGrpSpPr>
            <p:cNvPr id="132" name="グループ化 131"/>
            <p:cNvGrpSpPr/>
            <p:nvPr/>
          </p:nvGrpSpPr>
          <p:grpSpPr>
            <a:xfrm>
              <a:off x="4992700" y="2075537"/>
              <a:ext cx="4773600" cy="1944000"/>
              <a:chOff x="152316" y="704609"/>
              <a:chExt cx="4767263" cy="1932231"/>
            </a:xfrm>
          </p:grpSpPr>
          <p:sp>
            <p:nvSpPr>
              <p:cNvPr id="149" name="Rectangle 14"/>
              <p:cNvSpPr>
                <a:spLocks noChangeArrowheads="1"/>
              </p:cNvSpPr>
              <p:nvPr/>
            </p:nvSpPr>
            <p:spPr bwMode="auto">
              <a:xfrm>
                <a:off x="152316" y="704609"/>
                <a:ext cx="4767263"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216" name="正方形/長方形 215"/>
            <p:cNvSpPr/>
            <p:nvPr/>
          </p:nvSpPr>
          <p:spPr>
            <a:xfrm>
              <a:off x="5241330" y="3133028"/>
              <a:ext cx="1438558" cy="92333"/>
            </a:xfrm>
            <a:prstGeom prst="rect">
              <a:avLst/>
            </a:prstGeom>
          </p:spPr>
          <p:txBody>
            <a:bodyPr wrap="square" lIns="0" tIns="0" rIns="0" bIns="0">
              <a:spAutoFit/>
            </a:bodyPr>
            <a:lstStyle/>
            <a:p>
              <a:r>
                <a:rPr lang="ja-JP" altLang="en-US" sz="600" dirty="0">
                  <a:latin typeface="+mn-ea"/>
                </a:rPr>
                <a:t>チェリー柄（シート）</a:t>
              </a:r>
            </a:p>
          </p:txBody>
        </p:sp>
        <p:sp>
          <p:nvSpPr>
            <p:cNvPr id="217" name="正方形/長方形 216"/>
            <p:cNvSpPr/>
            <p:nvPr/>
          </p:nvSpPr>
          <p:spPr>
            <a:xfrm>
              <a:off x="6631818" y="3133028"/>
              <a:ext cx="1268557" cy="92333"/>
            </a:xfrm>
            <a:prstGeom prst="rect">
              <a:avLst/>
            </a:prstGeom>
          </p:spPr>
          <p:txBody>
            <a:bodyPr wrap="square" lIns="0" tIns="0" rIns="0" bIns="0">
              <a:spAutoFit/>
            </a:bodyPr>
            <a:lstStyle/>
            <a:p>
              <a:r>
                <a:rPr lang="ja-JP" altLang="en-US" sz="600" dirty="0">
                  <a:latin typeface="+mn-ea"/>
                </a:rPr>
                <a:t>オーク柄（シート）</a:t>
              </a:r>
            </a:p>
          </p:txBody>
        </p:sp>
        <p:sp>
          <p:nvSpPr>
            <p:cNvPr id="218" name="正方形/長方形 217"/>
            <p:cNvSpPr/>
            <p:nvPr/>
          </p:nvSpPr>
          <p:spPr>
            <a:xfrm>
              <a:off x="8049465" y="3133028"/>
              <a:ext cx="1323965" cy="92333"/>
            </a:xfrm>
            <a:prstGeom prst="rect">
              <a:avLst/>
            </a:prstGeom>
          </p:spPr>
          <p:txBody>
            <a:bodyPr wrap="square" lIns="0" tIns="0" rIns="0" bIns="0">
              <a:spAutoFit/>
            </a:bodyPr>
            <a:lstStyle/>
            <a:p>
              <a:r>
                <a:rPr lang="ja-JP" altLang="en-US" sz="600" dirty="0">
                  <a:latin typeface="+mn-ea"/>
                </a:rPr>
                <a:t>メープル柄（シート）</a:t>
              </a:r>
            </a:p>
          </p:txBody>
        </p:sp>
        <p:sp>
          <p:nvSpPr>
            <p:cNvPr id="219" name="正方形/長方形 218"/>
            <p:cNvSpPr/>
            <p:nvPr/>
          </p:nvSpPr>
          <p:spPr>
            <a:xfrm>
              <a:off x="5251718" y="3743189"/>
              <a:ext cx="1454226" cy="92333"/>
            </a:xfrm>
            <a:prstGeom prst="rect">
              <a:avLst/>
            </a:prstGeom>
          </p:spPr>
          <p:txBody>
            <a:bodyPr wrap="square" lIns="0" tIns="0" rIns="0" bIns="0">
              <a:spAutoFit/>
            </a:bodyPr>
            <a:lstStyle/>
            <a:p>
              <a:r>
                <a:rPr lang="ja-JP" altLang="en-US" sz="600" dirty="0">
                  <a:latin typeface="+mn-ea"/>
                </a:rPr>
                <a:t>ホワイトオーク柄（シート）</a:t>
              </a:r>
            </a:p>
          </p:txBody>
        </p:sp>
        <p:sp>
          <p:nvSpPr>
            <p:cNvPr id="84" name="正方形/長方形 83"/>
            <p:cNvSpPr/>
            <p:nvPr/>
          </p:nvSpPr>
          <p:spPr>
            <a:xfrm>
              <a:off x="6643280" y="3743189"/>
              <a:ext cx="1693191" cy="92333"/>
            </a:xfrm>
            <a:prstGeom prst="rect">
              <a:avLst/>
            </a:prstGeom>
          </p:spPr>
          <p:txBody>
            <a:bodyPr wrap="square" lIns="0" tIns="0" rIns="0" bIns="0">
              <a:spAutoFit/>
            </a:bodyPr>
            <a:lstStyle/>
            <a:p>
              <a:r>
                <a:rPr lang="ja-JP" altLang="en-US" sz="600" dirty="0">
                  <a:latin typeface="+mn-ea"/>
                </a:rPr>
                <a:t>グレージュヒッコリー柄（シート）</a:t>
              </a:r>
            </a:p>
          </p:txBody>
        </p:sp>
        <p:pic>
          <p:nvPicPr>
            <p:cNvPr id="5" name="図 4"/>
            <p:cNvPicPr>
              <a:picLocks noChangeAspect="1"/>
            </p:cNvPicPr>
            <p:nvPr/>
          </p:nvPicPr>
          <p:blipFill>
            <a:blip r:embed="rId4"/>
            <a:stretch>
              <a:fillRect/>
            </a:stretch>
          </p:blipFill>
          <p:spPr>
            <a:xfrm>
              <a:off x="5241330" y="2712048"/>
              <a:ext cx="1163148" cy="413904"/>
            </a:xfrm>
            <a:prstGeom prst="rect">
              <a:avLst/>
            </a:prstGeom>
          </p:spPr>
        </p:pic>
        <p:pic>
          <p:nvPicPr>
            <p:cNvPr id="7" name="図 6"/>
            <p:cNvPicPr>
              <a:picLocks noChangeAspect="1"/>
            </p:cNvPicPr>
            <p:nvPr/>
          </p:nvPicPr>
          <p:blipFill>
            <a:blip r:embed="rId5"/>
            <a:stretch>
              <a:fillRect/>
            </a:stretch>
          </p:blipFill>
          <p:spPr>
            <a:xfrm>
              <a:off x="6631818" y="2707449"/>
              <a:ext cx="1181540" cy="418503"/>
            </a:xfrm>
            <a:prstGeom prst="rect">
              <a:avLst/>
            </a:prstGeom>
          </p:spPr>
        </p:pic>
        <p:pic>
          <p:nvPicPr>
            <p:cNvPr id="8" name="図 7"/>
            <p:cNvPicPr>
              <a:picLocks noChangeAspect="1"/>
            </p:cNvPicPr>
            <p:nvPr/>
          </p:nvPicPr>
          <p:blipFill>
            <a:blip r:embed="rId6"/>
            <a:stretch>
              <a:fillRect/>
            </a:stretch>
          </p:blipFill>
          <p:spPr>
            <a:xfrm>
              <a:off x="8044475" y="2723148"/>
              <a:ext cx="1141022" cy="400491"/>
            </a:xfrm>
            <a:prstGeom prst="rect">
              <a:avLst/>
            </a:prstGeom>
          </p:spPr>
        </p:pic>
        <p:pic>
          <p:nvPicPr>
            <p:cNvPr id="10" name="図 9"/>
            <p:cNvPicPr>
              <a:picLocks noChangeAspect="1"/>
            </p:cNvPicPr>
            <p:nvPr/>
          </p:nvPicPr>
          <p:blipFill>
            <a:blip r:embed="rId7"/>
            <a:stretch>
              <a:fillRect/>
            </a:stretch>
          </p:blipFill>
          <p:spPr>
            <a:xfrm>
              <a:off x="5241330" y="3328293"/>
              <a:ext cx="1163148" cy="411310"/>
            </a:xfrm>
            <a:prstGeom prst="rect">
              <a:avLst/>
            </a:prstGeom>
          </p:spPr>
        </p:pic>
        <p:pic>
          <p:nvPicPr>
            <p:cNvPr id="16" name="図 15"/>
            <p:cNvPicPr>
              <a:picLocks noChangeAspect="1"/>
            </p:cNvPicPr>
            <p:nvPr/>
          </p:nvPicPr>
          <p:blipFill>
            <a:blip r:embed="rId8"/>
            <a:stretch>
              <a:fillRect/>
            </a:stretch>
          </p:blipFill>
          <p:spPr>
            <a:xfrm>
              <a:off x="6638028" y="3317538"/>
              <a:ext cx="1169120" cy="412067"/>
            </a:xfrm>
            <a:prstGeom prst="rect">
              <a:avLst/>
            </a:prstGeom>
          </p:spPr>
        </p:pic>
        <p:sp>
          <p:nvSpPr>
            <p:cNvPr id="15" name="正方形/長方形 14">
              <a:extLst>
                <a:ext uri="{FF2B5EF4-FFF2-40B4-BE49-F238E27FC236}">
                  <a16:creationId xmlns:a16="http://schemas.microsoft.com/office/drawing/2014/main" id="{D539FF71-D5D1-421D-1F3F-978810EDE03A}"/>
                </a:ext>
              </a:extLst>
            </p:cNvPr>
            <p:cNvSpPr/>
            <p:nvPr/>
          </p:nvSpPr>
          <p:spPr>
            <a:xfrm>
              <a:off x="5106275" y="2297861"/>
              <a:ext cx="4497680" cy="307777"/>
            </a:xfrm>
            <a:prstGeom prst="rect">
              <a:avLst/>
            </a:prstGeom>
          </p:spPr>
          <p:txBody>
            <a:bodyPr wrap="square" lIns="0" tIns="0" rIns="0" bIns="0">
              <a:spAutoFit/>
            </a:bodyPr>
            <a:lstStyle/>
            <a:p>
              <a:r>
                <a:rPr lang="ja-JP" altLang="en-US" sz="1000" b="1" dirty="0">
                  <a:latin typeface="+mn-ea"/>
                </a:rPr>
                <a:t>すべりにくい表面仕上げで小型犬の歩きやすさに配慮。</a:t>
              </a:r>
              <a:endParaRPr lang="en-US" altLang="ja-JP" sz="1000" b="1" dirty="0">
                <a:latin typeface="+mn-ea"/>
              </a:endParaRPr>
            </a:p>
            <a:p>
              <a:r>
                <a:rPr lang="ja-JP" altLang="en-US" sz="1000" b="1" dirty="0">
                  <a:latin typeface="+mn-ea"/>
                </a:rPr>
                <a:t>人が快適に過ごせる機能も備えたいぬ、ねことの暮らしにぴったりの床材です。</a:t>
              </a:r>
            </a:p>
          </p:txBody>
        </p:sp>
      </p:grpSp>
      <p:sp>
        <p:nvSpPr>
          <p:cNvPr id="23" name="タイトル 22">
            <a:extLst>
              <a:ext uri="{FF2B5EF4-FFF2-40B4-BE49-F238E27FC236}">
                <a16:creationId xmlns:a16="http://schemas.microsoft.com/office/drawing/2014/main" id="{182DB673-108E-42F1-ED0A-7F21293500AC}"/>
              </a:ext>
            </a:extLst>
          </p:cNvPr>
          <p:cNvSpPr>
            <a:spLocks noGrp="1"/>
          </p:cNvSpPr>
          <p:nvPr>
            <p:ph type="title"/>
          </p:nvPr>
        </p:nvSpPr>
        <p:spPr/>
        <p:txBody>
          <a:bodyPr/>
          <a:lstStyle/>
          <a:p>
            <a:r>
              <a:rPr lang="ja-JP" altLang="en-US" dirty="0">
                <a:latin typeface="+mn-ea"/>
                <a:ea typeface="+mn-ea"/>
              </a:rPr>
              <a:t>床材　ベリティスフロアー わんにゃん</a:t>
            </a:r>
            <a:r>
              <a:rPr lang="en-US" altLang="ja-JP" dirty="0">
                <a:latin typeface="+mn-ea"/>
                <a:ea typeface="+mn-ea"/>
              </a:rPr>
              <a:t>Smile</a:t>
            </a:r>
            <a:endParaRPr lang="ja-JP" altLang="en-US" dirty="0">
              <a:latin typeface="+mn-ea"/>
              <a:ea typeface="+mn-ea"/>
            </a:endParaRPr>
          </a:p>
        </p:txBody>
      </p:sp>
      <p:sp>
        <p:nvSpPr>
          <p:cNvPr id="24" name="タイトル 26">
            <a:extLst>
              <a:ext uri="{FF2B5EF4-FFF2-40B4-BE49-F238E27FC236}">
                <a16:creationId xmlns:a16="http://schemas.microsoft.com/office/drawing/2014/main" id="{6969243F-9451-7F38-592C-E931A3CE67B8}"/>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ベリティスフロアー わんにゃん</a:t>
            </a:r>
            <a:r>
              <a:rPr lang="en-US" altLang="ja-JP" sz="1100" b="1" dirty="0">
                <a:latin typeface="+mn-ea"/>
                <a:ea typeface="+mn-ea"/>
              </a:rPr>
              <a:t>Smile</a:t>
            </a:r>
            <a:endParaRPr lang="ja-JP" altLang="en-US" sz="1100" b="1" dirty="0">
              <a:solidFill>
                <a:srgbClr val="000000"/>
              </a:solidFill>
              <a:latin typeface="+mn-ea"/>
              <a:ea typeface="+mn-ea"/>
              <a:cs typeface="+mn-cs"/>
            </a:endParaRPr>
          </a:p>
        </p:txBody>
      </p:sp>
      <p:grpSp>
        <p:nvGrpSpPr>
          <p:cNvPr id="62" name="グループ化 61">
            <a:extLst>
              <a:ext uri="{FF2B5EF4-FFF2-40B4-BE49-F238E27FC236}">
                <a16:creationId xmlns:a16="http://schemas.microsoft.com/office/drawing/2014/main" id="{336E5514-DF90-705C-E1F2-884C28E1377F}"/>
              </a:ext>
            </a:extLst>
          </p:cNvPr>
          <p:cNvGrpSpPr/>
          <p:nvPr/>
        </p:nvGrpSpPr>
        <p:grpSpPr>
          <a:xfrm>
            <a:off x="4992701" y="4028639"/>
            <a:ext cx="3579291" cy="403863"/>
            <a:chOff x="142875" y="4938555"/>
            <a:chExt cx="3579291" cy="403863"/>
          </a:xfrm>
        </p:grpSpPr>
        <p:pic>
          <p:nvPicPr>
            <p:cNvPr id="63" name="図 62">
              <a:extLst>
                <a:ext uri="{FF2B5EF4-FFF2-40B4-BE49-F238E27FC236}">
                  <a16:creationId xmlns:a16="http://schemas.microsoft.com/office/drawing/2014/main" id="{1C28F2FF-0894-DF18-4709-AC963934EA1E}"/>
                </a:ext>
              </a:extLst>
            </p:cNvPr>
            <p:cNvPicPr>
              <a:picLocks noChangeAspect="1"/>
            </p:cNvPicPr>
            <p:nvPr/>
          </p:nvPicPr>
          <p:blipFill>
            <a:blip r:embed="rId9"/>
            <a:stretch>
              <a:fillRect/>
            </a:stretch>
          </p:blipFill>
          <p:spPr>
            <a:xfrm>
              <a:off x="142875" y="5005820"/>
              <a:ext cx="261819" cy="288000"/>
            </a:xfrm>
            <a:prstGeom prst="rect">
              <a:avLst/>
            </a:prstGeom>
          </p:spPr>
        </p:pic>
        <p:pic>
          <p:nvPicPr>
            <p:cNvPr id="64" name="図 63">
              <a:extLst>
                <a:ext uri="{FF2B5EF4-FFF2-40B4-BE49-F238E27FC236}">
                  <a16:creationId xmlns:a16="http://schemas.microsoft.com/office/drawing/2014/main" id="{86ABF03A-C9A3-968D-80C8-F037FB08E90D}"/>
                </a:ext>
              </a:extLst>
            </p:cNvPr>
            <p:cNvPicPr>
              <a:picLocks noChangeAspect="1"/>
            </p:cNvPicPr>
            <p:nvPr/>
          </p:nvPicPr>
          <p:blipFill>
            <a:blip r:embed="rId10"/>
            <a:stretch>
              <a:fillRect/>
            </a:stretch>
          </p:blipFill>
          <p:spPr>
            <a:xfrm>
              <a:off x="363865" y="5005820"/>
              <a:ext cx="261819" cy="288000"/>
            </a:xfrm>
            <a:prstGeom prst="rect">
              <a:avLst/>
            </a:prstGeom>
          </p:spPr>
        </p:pic>
        <p:pic>
          <p:nvPicPr>
            <p:cNvPr id="65" name="図 64">
              <a:extLst>
                <a:ext uri="{FF2B5EF4-FFF2-40B4-BE49-F238E27FC236}">
                  <a16:creationId xmlns:a16="http://schemas.microsoft.com/office/drawing/2014/main" id="{80AB89E3-D5DF-EE72-C52A-42610214387A}"/>
                </a:ext>
              </a:extLst>
            </p:cNvPr>
            <p:cNvPicPr>
              <a:picLocks noChangeAspect="1"/>
            </p:cNvPicPr>
            <p:nvPr/>
          </p:nvPicPr>
          <p:blipFill>
            <a:blip r:embed="rId11"/>
            <a:stretch>
              <a:fillRect/>
            </a:stretch>
          </p:blipFill>
          <p:spPr>
            <a:xfrm>
              <a:off x="1026835" y="5005820"/>
              <a:ext cx="261819" cy="288000"/>
            </a:xfrm>
            <a:prstGeom prst="rect">
              <a:avLst/>
            </a:prstGeom>
          </p:spPr>
        </p:pic>
        <p:pic>
          <p:nvPicPr>
            <p:cNvPr id="66" name="図 65">
              <a:extLst>
                <a:ext uri="{FF2B5EF4-FFF2-40B4-BE49-F238E27FC236}">
                  <a16:creationId xmlns:a16="http://schemas.microsoft.com/office/drawing/2014/main" id="{94804C18-E964-98FB-143E-77C60A514D33}"/>
                </a:ext>
              </a:extLst>
            </p:cNvPr>
            <p:cNvPicPr>
              <a:picLocks noChangeAspect="1"/>
            </p:cNvPicPr>
            <p:nvPr/>
          </p:nvPicPr>
          <p:blipFill>
            <a:blip r:embed="rId12"/>
            <a:stretch>
              <a:fillRect/>
            </a:stretch>
          </p:blipFill>
          <p:spPr>
            <a:xfrm>
              <a:off x="1247824" y="5005820"/>
              <a:ext cx="261819" cy="288000"/>
            </a:xfrm>
            <a:prstGeom prst="rect">
              <a:avLst/>
            </a:prstGeom>
          </p:spPr>
        </p:pic>
        <p:pic>
          <p:nvPicPr>
            <p:cNvPr id="67" name="図 66">
              <a:extLst>
                <a:ext uri="{FF2B5EF4-FFF2-40B4-BE49-F238E27FC236}">
                  <a16:creationId xmlns:a16="http://schemas.microsoft.com/office/drawing/2014/main" id="{171B2A23-4618-DC0C-6BA6-A3D4B7E6A7A8}"/>
                </a:ext>
              </a:extLst>
            </p:cNvPr>
            <p:cNvPicPr>
              <a:picLocks noChangeAspect="1"/>
            </p:cNvPicPr>
            <p:nvPr/>
          </p:nvPicPr>
          <p:blipFill>
            <a:blip r:embed="rId13"/>
            <a:stretch>
              <a:fillRect/>
            </a:stretch>
          </p:blipFill>
          <p:spPr>
            <a:xfrm>
              <a:off x="1468814" y="5005820"/>
              <a:ext cx="261819" cy="288000"/>
            </a:xfrm>
            <a:prstGeom prst="rect">
              <a:avLst/>
            </a:prstGeom>
          </p:spPr>
        </p:pic>
        <p:pic>
          <p:nvPicPr>
            <p:cNvPr id="68" name="図 67">
              <a:extLst>
                <a:ext uri="{FF2B5EF4-FFF2-40B4-BE49-F238E27FC236}">
                  <a16:creationId xmlns:a16="http://schemas.microsoft.com/office/drawing/2014/main" id="{FE15C100-7F1F-8CDD-AB87-71A4A539CDD9}"/>
                </a:ext>
              </a:extLst>
            </p:cNvPr>
            <p:cNvPicPr>
              <a:picLocks noChangeAspect="1"/>
            </p:cNvPicPr>
            <p:nvPr/>
          </p:nvPicPr>
          <p:blipFill>
            <a:blip r:embed="rId14"/>
            <a:stretch>
              <a:fillRect/>
            </a:stretch>
          </p:blipFill>
          <p:spPr>
            <a:xfrm>
              <a:off x="1689804" y="5005820"/>
              <a:ext cx="261819" cy="288000"/>
            </a:xfrm>
            <a:prstGeom prst="rect">
              <a:avLst/>
            </a:prstGeom>
          </p:spPr>
        </p:pic>
        <p:pic>
          <p:nvPicPr>
            <p:cNvPr id="69" name="図 68">
              <a:extLst>
                <a:ext uri="{FF2B5EF4-FFF2-40B4-BE49-F238E27FC236}">
                  <a16:creationId xmlns:a16="http://schemas.microsoft.com/office/drawing/2014/main" id="{BD39E9EA-BA61-0C07-BEC1-1F53AB2A1460}"/>
                </a:ext>
              </a:extLst>
            </p:cNvPr>
            <p:cNvPicPr>
              <a:picLocks noChangeAspect="1"/>
            </p:cNvPicPr>
            <p:nvPr/>
          </p:nvPicPr>
          <p:blipFill>
            <a:blip r:embed="rId15"/>
            <a:stretch>
              <a:fillRect/>
            </a:stretch>
          </p:blipFill>
          <p:spPr>
            <a:xfrm>
              <a:off x="1910794" y="5005820"/>
              <a:ext cx="261819" cy="288000"/>
            </a:xfrm>
            <a:prstGeom prst="rect">
              <a:avLst/>
            </a:prstGeom>
          </p:spPr>
        </p:pic>
        <p:pic>
          <p:nvPicPr>
            <p:cNvPr id="70" name="図 69">
              <a:extLst>
                <a:ext uri="{FF2B5EF4-FFF2-40B4-BE49-F238E27FC236}">
                  <a16:creationId xmlns:a16="http://schemas.microsoft.com/office/drawing/2014/main" id="{89712AB7-2FEE-D13D-8624-DDF11D817E05}"/>
                </a:ext>
              </a:extLst>
            </p:cNvPr>
            <p:cNvPicPr>
              <a:picLocks noChangeAspect="1"/>
            </p:cNvPicPr>
            <p:nvPr/>
          </p:nvPicPr>
          <p:blipFill>
            <a:blip r:embed="rId16"/>
            <a:stretch>
              <a:fillRect/>
            </a:stretch>
          </p:blipFill>
          <p:spPr>
            <a:xfrm>
              <a:off x="2131784" y="5005820"/>
              <a:ext cx="261819" cy="288000"/>
            </a:xfrm>
            <a:prstGeom prst="rect">
              <a:avLst/>
            </a:prstGeom>
          </p:spPr>
        </p:pic>
        <p:pic>
          <p:nvPicPr>
            <p:cNvPr id="71" name="図 70">
              <a:extLst>
                <a:ext uri="{FF2B5EF4-FFF2-40B4-BE49-F238E27FC236}">
                  <a16:creationId xmlns:a16="http://schemas.microsoft.com/office/drawing/2014/main" id="{8A1FC00D-FF3F-7A56-06E1-5A8B8DCDB52A}"/>
                </a:ext>
              </a:extLst>
            </p:cNvPr>
            <p:cNvPicPr>
              <a:picLocks noChangeAspect="1"/>
            </p:cNvPicPr>
            <p:nvPr/>
          </p:nvPicPr>
          <p:blipFill>
            <a:blip r:embed="rId17"/>
            <a:stretch>
              <a:fillRect/>
            </a:stretch>
          </p:blipFill>
          <p:spPr>
            <a:xfrm>
              <a:off x="2352774" y="5005820"/>
              <a:ext cx="261819" cy="288000"/>
            </a:xfrm>
            <a:prstGeom prst="rect">
              <a:avLst/>
            </a:prstGeom>
          </p:spPr>
        </p:pic>
        <p:pic>
          <p:nvPicPr>
            <p:cNvPr id="72" name="図 71">
              <a:extLst>
                <a:ext uri="{FF2B5EF4-FFF2-40B4-BE49-F238E27FC236}">
                  <a16:creationId xmlns:a16="http://schemas.microsoft.com/office/drawing/2014/main" id="{966B24BB-0E25-B6C0-20C2-C01940F1A50E}"/>
                </a:ext>
              </a:extLst>
            </p:cNvPr>
            <p:cNvPicPr>
              <a:picLocks noChangeAspect="1"/>
            </p:cNvPicPr>
            <p:nvPr/>
          </p:nvPicPr>
          <p:blipFill>
            <a:blip r:embed="rId18"/>
            <a:stretch>
              <a:fillRect/>
            </a:stretch>
          </p:blipFill>
          <p:spPr>
            <a:xfrm>
              <a:off x="2573764" y="5005820"/>
              <a:ext cx="261819" cy="288000"/>
            </a:xfrm>
            <a:prstGeom prst="rect">
              <a:avLst/>
            </a:prstGeom>
          </p:spPr>
        </p:pic>
        <p:pic>
          <p:nvPicPr>
            <p:cNvPr id="73" name="図 72">
              <a:extLst>
                <a:ext uri="{FF2B5EF4-FFF2-40B4-BE49-F238E27FC236}">
                  <a16:creationId xmlns:a16="http://schemas.microsoft.com/office/drawing/2014/main" id="{3F2E3928-A8AA-2D92-6682-7BDC474C9944}"/>
                </a:ext>
              </a:extLst>
            </p:cNvPr>
            <p:cNvPicPr>
              <a:picLocks noChangeAspect="1"/>
            </p:cNvPicPr>
            <p:nvPr/>
          </p:nvPicPr>
          <p:blipFill>
            <a:blip r:embed="rId19"/>
            <a:stretch>
              <a:fillRect/>
            </a:stretch>
          </p:blipFill>
          <p:spPr>
            <a:xfrm>
              <a:off x="2794754" y="5005820"/>
              <a:ext cx="261819" cy="288000"/>
            </a:xfrm>
            <a:prstGeom prst="rect">
              <a:avLst/>
            </a:prstGeom>
          </p:spPr>
        </p:pic>
        <p:pic>
          <p:nvPicPr>
            <p:cNvPr id="74" name="図 73">
              <a:extLst>
                <a:ext uri="{FF2B5EF4-FFF2-40B4-BE49-F238E27FC236}">
                  <a16:creationId xmlns:a16="http://schemas.microsoft.com/office/drawing/2014/main" id="{2605BF5A-F31D-E387-900A-930449DF7E94}"/>
                </a:ext>
              </a:extLst>
            </p:cNvPr>
            <p:cNvPicPr>
              <a:picLocks noChangeAspect="1"/>
            </p:cNvPicPr>
            <p:nvPr/>
          </p:nvPicPr>
          <p:blipFill>
            <a:blip r:embed="rId20"/>
            <a:stretch>
              <a:fillRect/>
            </a:stretch>
          </p:blipFill>
          <p:spPr>
            <a:xfrm>
              <a:off x="3015744" y="5005820"/>
              <a:ext cx="261819" cy="288000"/>
            </a:xfrm>
            <a:prstGeom prst="rect">
              <a:avLst/>
            </a:prstGeom>
          </p:spPr>
        </p:pic>
        <p:pic>
          <p:nvPicPr>
            <p:cNvPr id="75" name="図 74">
              <a:extLst>
                <a:ext uri="{FF2B5EF4-FFF2-40B4-BE49-F238E27FC236}">
                  <a16:creationId xmlns:a16="http://schemas.microsoft.com/office/drawing/2014/main" id="{3782CEC6-9105-D04A-4160-F5C674A2C9AC}"/>
                </a:ext>
              </a:extLst>
            </p:cNvPr>
            <p:cNvPicPr>
              <a:picLocks noChangeAspect="1"/>
            </p:cNvPicPr>
            <p:nvPr/>
          </p:nvPicPr>
          <p:blipFill>
            <a:blip r:embed="rId21"/>
            <a:stretch>
              <a:fillRect/>
            </a:stretch>
          </p:blipFill>
          <p:spPr>
            <a:xfrm>
              <a:off x="3236734" y="5005820"/>
              <a:ext cx="261819" cy="288000"/>
            </a:xfrm>
            <a:prstGeom prst="rect">
              <a:avLst/>
            </a:prstGeom>
          </p:spPr>
        </p:pic>
        <p:sp>
          <p:nvSpPr>
            <p:cNvPr id="76" name="テキスト ボックス 75">
              <a:extLst>
                <a:ext uri="{FF2B5EF4-FFF2-40B4-BE49-F238E27FC236}">
                  <a16:creationId xmlns:a16="http://schemas.microsoft.com/office/drawing/2014/main" id="{1570C25D-806A-71EE-7855-DB454972FD34}"/>
                </a:ext>
              </a:extLst>
            </p:cNvPr>
            <p:cNvSpPr txBox="1"/>
            <p:nvPr/>
          </p:nvSpPr>
          <p:spPr>
            <a:xfrm>
              <a:off x="2154681" y="4938555"/>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77" name="テキスト ボックス 76">
              <a:extLst>
                <a:ext uri="{FF2B5EF4-FFF2-40B4-BE49-F238E27FC236}">
                  <a16:creationId xmlns:a16="http://schemas.microsoft.com/office/drawing/2014/main" id="{1ECDAEBA-9368-EE86-77DC-6FDC21EC62F2}"/>
                </a:ext>
              </a:extLst>
            </p:cNvPr>
            <p:cNvSpPr txBox="1"/>
            <p:nvPr/>
          </p:nvSpPr>
          <p:spPr>
            <a:xfrm>
              <a:off x="2375671" y="4938555"/>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78" name="正方形/長方形 77">
              <a:extLst>
                <a:ext uri="{FF2B5EF4-FFF2-40B4-BE49-F238E27FC236}">
                  <a16:creationId xmlns:a16="http://schemas.microsoft.com/office/drawing/2014/main" id="{7D54EC13-C6EA-2EF5-4912-CB751173FB51}"/>
                </a:ext>
              </a:extLst>
            </p:cNvPr>
            <p:cNvSpPr/>
            <p:nvPr/>
          </p:nvSpPr>
          <p:spPr>
            <a:xfrm>
              <a:off x="1048684" y="5288557"/>
              <a:ext cx="230762" cy="53861"/>
            </a:xfrm>
            <a:prstGeom prst="rect">
              <a:avLst/>
            </a:prstGeom>
          </p:spPr>
          <p:txBody>
            <a:bodyPr wrap="square" lIns="0" tIns="0" rIns="0" bIns="0">
              <a:spAutoFit/>
            </a:bodyPr>
            <a:lstStyle/>
            <a:p>
              <a:r>
                <a:rPr lang="en-US" altLang="ja-JP" sz="350" dirty="0">
                  <a:latin typeface="+mn-ea"/>
                </a:rPr>
                <a:t>※2 ※3 ※4</a:t>
              </a:r>
              <a:endParaRPr lang="ja-JP" altLang="en-US" sz="350" dirty="0">
                <a:latin typeface="+mn-ea"/>
              </a:endParaRPr>
            </a:p>
          </p:txBody>
        </p:sp>
        <p:sp>
          <p:nvSpPr>
            <p:cNvPr id="79" name="正方形/長方形 78">
              <a:extLst>
                <a:ext uri="{FF2B5EF4-FFF2-40B4-BE49-F238E27FC236}">
                  <a16:creationId xmlns:a16="http://schemas.microsoft.com/office/drawing/2014/main" id="{790DFC12-2D0A-3AF1-03CB-12DD4CC906C7}"/>
                </a:ext>
              </a:extLst>
            </p:cNvPr>
            <p:cNvSpPr/>
            <p:nvPr/>
          </p:nvSpPr>
          <p:spPr>
            <a:xfrm>
              <a:off x="1279446" y="5288557"/>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80" name="正方形/長方形 79">
              <a:extLst>
                <a:ext uri="{FF2B5EF4-FFF2-40B4-BE49-F238E27FC236}">
                  <a16:creationId xmlns:a16="http://schemas.microsoft.com/office/drawing/2014/main" id="{1A520628-D18F-C2A3-4940-496DE8C39336}"/>
                </a:ext>
              </a:extLst>
            </p:cNvPr>
            <p:cNvSpPr/>
            <p:nvPr/>
          </p:nvSpPr>
          <p:spPr>
            <a:xfrm>
              <a:off x="1501547" y="5288557"/>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81" name="正方形/長方形 80">
              <a:extLst>
                <a:ext uri="{FF2B5EF4-FFF2-40B4-BE49-F238E27FC236}">
                  <a16:creationId xmlns:a16="http://schemas.microsoft.com/office/drawing/2014/main" id="{8A71CC72-DD3B-9AC9-DC5A-ED9C8855C5CC}"/>
                </a:ext>
              </a:extLst>
            </p:cNvPr>
            <p:cNvSpPr/>
            <p:nvPr/>
          </p:nvSpPr>
          <p:spPr>
            <a:xfrm>
              <a:off x="1941326" y="5288557"/>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82" name="正方形/長方形 81">
              <a:extLst>
                <a:ext uri="{FF2B5EF4-FFF2-40B4-BE49-F238E27FC236}">
                  <a16:creationId xmlns:a16="http://schemas.microsoft.com/office/drawing/2014/main" id="{27A4DAA2-A1AA-C1C1-81F6-AF5B61DC1A9F}"/>
                </a:ext>
              </a:extLst>
            </p:cNvPr>
            <p:cNvSpPr/>
            <p:nvPr/>
          </p:nvSpPr>
          <p:spPr>
            <a:xfrm>
              <a:off x="2824863" y="5288557"/>
              <a:ext cx="206940" cy="53861"/>
            </a:xfrm>
            <a:prstGeom prst="rect">
              <a:avLst/>
            </a:prstGeom>
          </p:spPr>
          <p:txBody>
            <a:bodyPr wrap="square" lIns="0" tIns="0" rIns="0" bIns="0">
              <a:spAutoFit/>
            </a:bodyPr>
            <a:lstStyle/>
            <a:p>
              <a:pPr algn="r"/>
              <a:r>
                <a:rPr lang="en-US" altLang="ja-JP" sz="350" dirty="0">
                  <a:latin typeface="+mn-ea"/>
                </a:rPr>
                <a:t>※7</a:t>
              </a:r>
              <a:endParaRPr lang="ja-JP" altLang="en-US" sz="350" dirty="0">
                <a:latin typeface="+mn-ea"/>
              </a:endParaRPr>
            </a:p>
          </p:txBody>
        </p:sp>
        <p:sp>
          <p:nvSpPr>
            <p:cNvPr id="83" name="正方形/長方形 82">
              <a:extLst>
                <a:ext uri="{FF2B5EF4-FFF2-40B4-BE49-F238E27FC236}">
                  <a16:creationId xmlns:a16="http://schemas.microsoft.com/office/drawing/2014/main" id="{FC8D1E9A-BD8E-5349-4559-045E54348D06}"/>
                </a:ext>
              </a:extLst>
            </p:cNvPr>
            <p:cNvSpPr/>
            <p:nvPr/>
          </p:nvSpPr>
          <p:spPr>
            <a:xfrm>
              <a:off x="3042120" y="5288557"/>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pic>
          <p:nvPicPr>
            <p:cNvPr id="85" name="図 84">
              <a:extLst>
                <a:ext uri="{FF2B5EF4-FFF2-40B4-BE49-F238E27FC236}">
                  <a16:creationId xmlns:a16="http://schemas.microsoft.com/office/drawing/2014/main" id="{B41814E6-40DA-54CF-4F10-707F4EB5C258}"/>
                </a:ext>
              </a:extLst>
            </p:cNvPr>
            <p:cNvPicPr>
              <a:picLocks noChangeAspect="1"/>
            </p:cNvPicPr>
            <p:nvPr/>
          </p:nvPicPr>
          <p:blipFill>
            <a:blip r:embed="rId22"/>
            <a:stretch>
              <a:fillRect/>
            </a:stretch>
          </p:blipFill>
          <p:spPr>
            <a:xfrm>
              <a:off x="805845" y="5005820"/>
              <a:ext cx="261819" cy="288000"/>
            </a:xfrm>
            <a:prstGeom prst="rect">
              <a:avLst/>
            </a:prstGeom>
          </p:spPr>
        </p:pic>
        <p:pic>
          <p:nvPicPr>
            <p:cNvPr id="86" name="図 85">
              <a:extLst>
                <a:ext uri="{FF2B5EF4-FFF2-40B4-BE49-F238E27FC236}">
                  <a16:creationId xmlns:a16="http://schemas.microsoft.com/office/drawing/2014/main" id="{BB4D17A1-8CC8-17F6-DDBF-D8F965D712EF}"/>
                </a:ext>
              </a:extLst>
            </p:cNvPr>
            <p:cNvPicPr>
              <a:picLocks noChangeAspect="1"/>
            </p:cNvPicPr>
            <p:nvPr/>
          </p:nvPicPr>
          <p:blipFill>
            <a:blip r:embed="rId23"/>
            <a:stretch>
              <a:fillRect/>
            </a:stretch>
          </p:blipFill>
          <p:spPr>
            <a:xfrm>
              <a:off x="584855" y="5005820"/>
              <a:ext cx="261818" cy="288000"/>
            </a:xfrm>
            <a:prstGeom prst="rect">
              <a:avLst/>
            </a:prstGeom>
          </p:spPr>
        </p:pic>
        <p:pic>
          <p:nvPicPr>
            <p:cNvPr id="87" name="図 86">
              <a:extLst>
                <a:ext uri="{FF2B5EF4-FFF2-40B4-BE49-F238E27FC236}">
                  <a16:creationId xmlns:a16="http://schemas.microsoft.com/office/drawing/2014/main" id="{2788754A-7E96-94B3-622D-8A0B5DC77A9C}"/>
                </a:ext>
              </a:extLst>
            </p:cNvPr>
            <p:cNvPicPr>
              <a:picLocks noChangeAspect="1"/>
            </p:cNvPicPr>
            <p:nvPr/>
          </p:nvPicPr>
          <p:blipFill>
            <a:blip r:embed="rId24"/>
            <a:stretch>
              <a:fillRect/>
            </a:stretch>
          </p:blipFill>
          <p:spPr>
            <a:xfrm>
              <a:off x="3457730" y="5005820"/>
              <a:ext cx="264436" cy="288000"/>
            </a:xfrm>
            <a:prstGeom prst="rect">
              <a:avLst/>
            </a:prstGeom>
          </p:spPr>
        </p:pic>
        <p:sp>
          <p:nvSpPr>
            <p:cNvPr id="88" name="正方形/長方形 87">
              <a:extLst>
                <a:ext uri="{FF2B5EF4-FFF2-40B4-BE49-F238E27FC236}">
                  <a16:creationId xmlns:a16="http://schemas.microsoft.com/office/drawing/2014/main" id="{686E309A-E16D-A3DC-0B41-85D2745417CC}"/>
                </a:ext>
              </a:extLst>
            </p:cNvPr>
            <p:cNvSpPr/>
            <p:nvPr/>
          </p:nvSpPr>
          <p:spPr>
            <a:xfrm>
              <a:off x="828465" y="5288557"/>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89" name="正方形/長方形 88">
              <a:extLst>
                <a:ext uri="{FF2B5EF4-FFF2-40B4-BE49-F238E27FC236}">
                  <a16:creationId xmlns:a16="http://schemas.microsoft.com/office/drawing/2014/main" id="{6AF99E97-42A0-81BA-A20E-EBE958A73A52}"/>
                </a:ext>
              </a:extLst>
            </p:cNvPr>
            <p:cNvSpPr/>
            <p:nvPr/>
          </p:nvSpPr>
          <p:spPr>
            <a:xfrm>
              <a:off x="2159223" y="5288557"/>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94" name="グループ化 93">
            <a:extLst>
              <a:ext uri="{FF2B5EF4-FFF2-40B4-BE49-F238E27FC236}">
                <a16:creationId xmlns:a16="http://schemas.microsoft.com/office/drawing/2014/main" id="{804C2D52-2B89-64A2-1587-811A5D4EE4C5}"/>
              </a:ext>
            </a:extLst>
          </p:cNvPr>
          <p:cNvGrpSpPr/>
          <p:nvPr/>
        </p:nvGrpSpPr>
        <p:grpSpPr>
          <a:xfrm>
            <a:off x="8571992" y="4095141"/>
            <a:ext cx="879801" cy="281361"/>
            <a:chOff x="3723147" y="4103343"/>
            <a:chExt cx="879801" cy="281361"/>
          </a:xfrm>
        </p:grpSpPr>
        <p:grpSp>
          <p:nvGrpSpPr>
            <p:cNvPr id="90" name="グループ化 89">
              <a:extLst>
                <a:ext uri="{FF2B5EF4-FFF2-40B4-BE49-F238E27FC236}">
                  <a16:creationId xmlns:a16="http://schemas.microsoft.com/office/drawing/2014/main" id="{68393DA0-93A4-193E-3DD7-D75F0FFCD063}"/>
                </a:ext>
              </a:extLst>
            </p:cNvPr>
            <p:cNvGrpSpPr/>
            <p:nvPr/>
          </p:nvGrpSpPr>
          <p:grpSpPr>
            <a:xfrm>
              <a:off x="3723147" y="4120207"/>
              <a:ext cx="574154" cy="217607"/>
              <a:chOff x="3575926" y="3121010"/>
              <a:chExt cx="785272" cy="297621"/>
            </a:xfrm>
          </p:grpSpPr>
          <p:pic>
            <p:nvPicPr>
              <p:cNvPr id="91" name="図 90">
                <a:extLst>
                  <a:ext uri="{FF2B5EF4-FFF2-40B4-BE49-F238E27FC236}">
                    <a16:creationId xmlns:a16="http://schemas.microsoft.com/office/drawing/2014/main" id="{98714B9E-7924-5753-CF24-59247EBFDF7E}"/>
                  </a:ext>
                </a:extLst>
              </p:cNvPr>
              <p:cNvPicPr>
                <a:picLocks noChangeAspect="1"/>
              </p:cNvPicPr>
              <p:nvPr/>
            </p:nvPicPr>
            <p:blipFill>
              <a:blip r:embed="rId25"/>
              <a:stretch>
                <a:fillRect/>
              </a:stretch>
            </p:blipFill>
            <p:spPr>
              <a:xfrm>
                <a:off x="3575926" y="3121010"/>
                <a:ext cx="353275" cy="297621"/>
              </a:xfrm>
              <a:prstGeom prst="rect">
                <a:avLst/>
              </a:prstGeom>
            </p:spPr>
          </p:pic>
          <p:pic>
            <p:nvPicPr>
              <p:cNvPr id="92" name="図 91">
                <a:extLst>
                  <a:ext uri="{FF2B5EF4-FFF2-40B4-BE49-F238E27FC236}">
                    <a16:creationId xmlns:a16="http://schemas.microsoft.com/office/drawing/2014/main" id="{0E9EE5A6-F29E-85F0-E2D2-63A754366F38}"/>
                  </a:ext>
                </a:extLst>
              </p:cNvPr>
              <p:cNvPicPr>
                <a:picLocks noChangeAspect="1"/>
              </p:cNvPicPr>
              <p:nvPr/>
            </p:nvPicPr>
            <p:blipFill>
              <a:blip r:embed="rId26"/>
              <a:stretch>
                <a:fillRect/>
              </a:stretch>
            </p:blipFill>
            <p:spPr>
              <a:xfrm>
                <a:off x="3961025" y="3121010"/>
                <a:ext cx="400173" cy="283457"/>
              </a:xfrm>
              <a:prstGeom prst="rect">
                <a:avLst/>
              </a:prstGeom>
            </p:spPr>
          </p:pic>
        </p:grpSp>
        <p:pic>
          <p:nvPicPr>
            <p:cNvPr id="93" name="Picture 2" descr="365日おそうじラクラク宣言">
              <a:extLst>
                <a:ext uri="{FF2B5EF4-FFF2-40B4-BE49-F238E27FC236}">
                  <a16:creationId xmlns:a16="http://schemas.microsoft.com/office/drawing/2014/main" id="{21572EEB-B6FD-0F19-479D-E4909DB0C29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 name="グループ化 94">
            <a:extLst>
              <a:ext uri="{FF2B5EF4-FFF2-40B4-BE49-F238E27FC236}">
                <a16:creationId xmlns:a16="http://schemas.microsoft.com/office/drawing/2014/main" id="{496CA93F-9297-307E-B881-17DC21B29458}"/>
              </a:ext>
            </a:extLst>
          </p:cNvPr>
          <p:cNvGrpSpPr/>
          <p:nvPr/>
        </p:nvGrpSpPr>
        <p:grpSpPr>
          <a:xfrm>
            <a:off x="4991100" y="683235"/>
            <a:ext cx="4775200" cy="1342659"/>
            <a:chOff x="4991100" y="683235"/>
            <a:chExt cx="4775200" cy="1342659"/>
          </a:xfrm>
        </p:grpSpPr>
        <p:sp>
          <p:nvSpPr>
            <p:cNvPr id="96" name="Rectangle 14">
              <a:extLst>
                <a:ext uri="{FF2B5EF4-FFF2-40B4-BE49-F238E27FC236}">
                  <a16:creationId xmlns:a16="http://schemas.microsoft.com/office/drawing/2014/main" id="{2FC66480-4C0A-FA93-D2C4-D3B93119F408}"/>
                </a:ext>
              </a:extLst>
            </p:cNvPr>
            <p:cNvSpPr>
              <a:spLocks noChangeArrowheads="1"/>
            </p:cNvSpPr>
            <p:nvPr/>
          </p:nvSpPr>
          <p:spPr bwMode="auto">
            <a:xfrm>
              <a:off x="4992700" y="683235"/>
              <a:ext cx="4773600" cy="1342659"/>
            </a:xfrm>
            <a:prstGeom prst="rect">
              <a:avLst/>
            </a:prstGeom>
            <a:solidFill>
              <a:srgbClr val="829196"/>
            </a:solidFill>
            <a:ln w="6350">
              <a:noFill/>
              <a:miter lim="800000"/>
              <a:headEnd/>
              <a:tailEnd/>
            </a:ln>
            <a:effectLst/>
          </p:spPr>
          <p:txBody>
            <a:bodyPr wrap="none" anchor="ctr"/>
            <a:lstStyle/>
            <a:p>
              <a:pPr algn="ctr"/>
              <a:endParaRPr lang="ja-JP" altLang="en-US" sz="1200" dirty="0">
                <a:latin typeface="+mn-ea"/>
              </a:endParaRPr>
            </a:p>
          </p:txBody>
        </p:sp>
        <p:sp>
          <p:nvSpPr>
            <p:cNvPr id="97" name="正方形/長方形 96">
              <a:extLst>
                <a:ext uri="{FF2B5EF4-FFF2-40B4-BE49-F238E27FC236}">
                  <a16:creationId xmlns:a16="http://schemas.microsoft.com/office/drawing/2014/main" id="{47B91AB5-1D56-1BB3-16FB-9509E7976BD8}"/>
                </a:ext>
              </a:extLst>
            </p:cNvPr>
            <p:cNvSpPr/>
            <p:nvPr/>
          </p:nvSpPr>
          <p:spPr>
            <a:xfrm>
              <a:off x="7469025"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grpSp>
          <p:nvGrpSpPr>
            <p:cNvPr id="98" name="グループ化 97">
              <a:extLst>
                <a:ext uri="{FF2B5EF4-FFF2-40B4-BE49-F238E27FC236}">
                  <a16:creationId xmlns:a16="http://schemas.microsoft.com/office/drawing/2014/main" id="{F996970E-8B4F-1B76-27F3-8B50808E28A0}"/>
                </a:ext>
              </a:extLst>
            </p:cNvPr>
            <p:cNvGrpSpPr/>
            <p:nvPr/>
          </p:nvGrpSpPr>
          <p:grpSpPr>
            <a:xfrm>
              <a:off x="4991100" y="1176936"/>
              <a:ext cx="2412851" cy="355257"/>
              <a:chOff x="4991100" y="947324"/>
              <a:chExt cx="2412851" cy="355257"/>
            </a:xfrm>
          </p:grpSpPr>
          <p:sp>
            <p:nvSpPr>
              <p:cNvPr id="100" name="正方形/長方形 99">
                <a:extLst>
                  <a:ext uri="{FF2B5EF4-FFF2-40B4-BE49-F238E27FC236}">
                    <a16:creationId xmlns:a16="http://schemas.microsoft.com/office/drawing/2014/main" id="{C546D8D2-A4BE-4092-A3D3-082C8C0B6615}"/>
                  </a:ext>
                </a:extLst>
              </p:cNvPr>
              <p:cNvSpPr/>
              <p:nvPr/>
            </p:nvSpPr>
            <p:spPr>
              <a:xfrm>
                <a:off x="4991100" y="1087137"/>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ベリティスシリーズ</a:t>
                </a:r>
              </a:p>
            </p:txBody>
          </p:sp>
          <p:sp>
            <p:nvSpPr>
              <p:cNvPr id="101" name="正方形/長方形 100">
                <a:extLst>
                  <a:ext uri="{FF2B5EF4-FFF2-40B4-BE49-F238E27FC236}">
                    <a16:creationId xmlns:a16="http://schemas.microsoft.com/office/drawing/2014/main" id="{C67DACA8-7834-B67A-A6EF-9E3598B7A1A1}"/>
                  </a:ext>
                </a:extLst>
              </p:cNvPr>
              <p:cNvSpPr/>
              <p:nvPr/>
            </p:nvSpPr>
            <p:spPr>
              <a:xfrm>
                <a:off x="4991100" y="947324"/>
                <a:ext cx="2412000" cy="123111"/>
              </a:xfrm>
              <a:prstGeom prst="rect">
                <a:avLst/>
              </a:prstGeom>
            </p:spPr>
            <p:txBody>
              <a:bodyPr wrap="square" lIns="0" tIns="0" rIns="0" bIns="0">
                <a:spAutoFit/>
              </a:bodyPr>
              <a:lstStyle/>
              <a:p>
                <a:pPr algn="ctr"/>
                <a:r>
                  <a:rPr lang="ja-JP" altLang="en-US" sz="800" dirty="0">
                    <a:solidFill>
                      <a:srgbClr val="FFFFFF"/>
                    </a:solidFill>
                    <a:latin typeface="+mn-ea"/>
                  </a:rPr>
                  <a:t>高意匠シート仕上げ</a:t>
                </a:r>
              </a:p>
            </p:txBody>
          </p:sp>
        </p:grpSp>
        <p:sp>
          <p:nvSpPr>
            <p:cNvPr id="99" name="Rectangle 14">
              <a:extLst>
                <a:ext uri="{FF2B5EF4-FFF2-40B4-BE49-F238E27FC236}">
                  <a16:creationId xmlns:a16="http://schemas.microsoft.com/office/drawing/2014/main" id="{41E8A851-1903-107F-CAF8-9D1A902848A5}"/>
                </a:ext>
              </a:extLst>
            </p:cNvPr>
            <p:cNvSpPr>
              <a:spLocks noChangeArrowheads="1"/>
            </p:cNvSpPr>
            <p:nvPr/>
          </p:nvSpPr>
          <p:spPr bwMode="auto">
            <a:xfrm>
              <a:off x="4991100" y="688976"/>
              <a:ext cx="4775200" cy="1320810"/>
            </a:xfrm>
            <a:prstGeom prst="rect">
              <a:avLst/>
            </a:prstGeom>
            <a:noFill/>
            <a:ln w="6350">
              <a:solidFill>
                <a:srgbClr val="829196"/>
              </a:solidFill>
              <a:miter lim="800000"/>
              <a:headEnd/>
              <a:tailEnd/>
            </a:ln>
            <a:effectLst/>
          </p:spPr>
          <p:txBody>
            <a:bodyPr wrap="none" anchor="ctr"/>
            <a:lstStyle/>
            <a:p>
              <a:pPr algn="ctr"/>
              <a:endParaRPr lang="ja-JP" altLang="en-US" sz="1200" dirty="0">
                <a:latin typeface="+mn-ea"/>
              </a:endParaRPr>
            </a:p>
          </p:txBody>
        </p:sp>
      </p:grpSp>
      <p:sp>
        <p:nvSpPr>
          <p:cNvPr id="3" name="Rectangle 14">
            <a:extLst>
              <a:ext uri="{FF2B5EF4-FFF2-40B4-BE49-F238E27FC236}">
                <a16:creationId xmlns:a16="http://schemas.microsoft.com/office/drawing/2014/main" id="{B9946BA2-C28C-22E6-25C1-468FBB9EE34A}"/>
              </a:ext>
            </a:extLst>
          </p:cNvPr>
          <p:cNvSpPr>
            <a:spLocks noChangeArrowheads="1"/>
          </p:cNvSpPr>
          <p:nvPr/>
        </p:nvSpPr>
        <p:spPr bwMode="auto">
          <a:xfrm>
            <a:off x="147100" y="4947934"/>
            <a:ext cx="9619200" cy="1718878"/>
          </a:xfrm>
          <a:prstGeom prst="rect">
            <a:avLst/>
          </a:prstGeom>
          <a:solidFill>
            <a:srgbClr val="CCCC00">
              <a:alpha val="16078"/>
            </a:srgbClr>
          </a:solidFill>
          <a:ln w="6350">
            <a:no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11" name="グループ化 10"/>
          <p:cNvGrpSpPr/>
          <p:nvPr/>
        </p:nvGrpSpPr>
        <p:grpSpPr>
          <a:xfrm>
            <a:off x="310284" y="5055519"/>
            <a:ext cx="2430321" cy="1557406"/>
            <a:chOff x="275337" y="4974239"/>
            <a:chExt cx="2430321" cy="1557406"/>
          </a:xfrm>
        </p:grpSpPr>
        <p:sp>
          <p:nvSpPr>
            <p:cNvPr id="33" name="正方形/長方形 32"/>
            <p:cNvSpPr/>
            <p:nvPr/>
          </p:nvSpPr>
          <p:spPr>
            <a:xfrm>
              <a:off x="310284" y="4974239"/>
              <a:ext cx="2395374" cy="307777"/>
            </a:xfrm>
            <a:prstGeom prst="rect">
              <a:avLst/>
            </a:prstGeom>
          </p:spPr>
          <p:txBody>
            <a:bodyPr wrap="square" lIns="0" tIns="0" rIns="0" bIns="0">
              <a:spAutoFit/>
            </a:bodyPr>
            <a:lstStyle/>
            <a:p>
              <a:r>
                <a:rPr lang="ja-JP" altLang="en-US" sz="1000" b="1" dirty="0">
                  <a:latin typeface="+mn-ea"/>
                </a:rPr>
                <a:t>すべりにくさで</a:t>
              </a:r>
              <a:endParaRPr lang="en-US" altLang="ja-JP" sz="1000" b="1" dirty="0">
                <a:latin typeface="+mn-ea"/>
              </a:endParaRPr>
            </a:p>
            <a:p>
              <a:r>
                <a:rPr lang="ja-JP" altLang="en-US" sz="1000" b="1" dirty="0">
                  <a:latin typeface="+mn-ea"/>
                </a:rPr>
                <a:t>小型犬の足腰に配慮</a:t>
              </a:r>
            </a:p>
          </p:txBody>
        </p:sp>
        <p:cxnSp>
          <p:nvCxnSpPr>
            <p:cNvPr id="34" name="直線コネクタ 33"/>
            <p:cNvCxnSpPr>
              <a:cxnSpLocks/>
            </p:cNvCxnSpPr>
            <p:nvPr/>
          </p:nvCxnSpPr>
          <p:spPr>
            <a:xfrm>
              <a:off x="275337" y="5302020"/>
              <a:ext cx="241141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310284" y="5423649"/>
              <a:ext cx="1145035" cy="1107996"/>
            </a:xfrm>
            <a:prstGeom prst="rect">
              <a:avLst/>
            </a:prstGeom>
          </p:spPr>
          <p:txBody>
            <a:bodyPr wrap="square" lIns="0" tIns="0" rIns="0" bIns="0">
              <a:spAutoFit/>
            </a:bodyPr>
            <a:lstStyle/>
            <a:p>
              <a:r>
                <a:rPr lang="ja-JP" altLang="en-US" sz="800" dirty="0">
                  <a:latin typeface="+mn-ea"/>
                </a:rPr>
                <a:t>運動量の多い小型犬にとって、ツルツルすべる床は負担に。防滑仕上げにすることで、転倒や足腰に配慮した住まいづくりが可能です。</a:t>
              </a:r>
              <a:endParaRPr lang="en-US" altLang="ja-JP" sz="800" dirty="0">
                <a:latin typeface="+mn-ea"/>
              </a:endParaRPr>
            </a:p>
            <a:p>
              <a:endParaRPr lang="en-US" altLang="ja-JP" sz="800" dirty="0">
                <a:latin typeface="+mn-ea"/>
              </a:endParaRPr>
            </a:p>
            <a:p>
              <a:r>
                <a:rPr lang="en-US" altLang="ja-JP" sz="700" dirty="0">
                  <a:latin typeface="+mn-ea"/>
                </a:rPr>
                <a:t>※</a:t>
              </a:r>
              <a:r>
                <a:rPr lang="ja-JP" altLang="en-US" sz="700" dirty="0">
                  <a:latin typeface="+mn-ea"/>
                </a:rPr>
                <a:t>小型犬とは、重さ</a:t>
              </a:r>
              <a:r>
                <a:rPr lang="en-US" altLang="ja-JP" sz="700" dirty="0">
                  <a:latin typeface="+mn-ea"/>
                </a:rPr>
                <a:t>10㎏</a:t>
              </a:r>
              <a:r>
                <a:rPr lang="ja-JP" altLang="en-US" sz="700" dirty="0">
                  <a:latin typeface="+mn-ea"/>
                </a:rPr>
                <a:t>以内のいぬのことを指します。</a:t>
              </a:r>
            </a:p>
          </p:txBody>
        </p:sp>
        <p:pic>
          <p:nvPicPr>
            <p:cNvPr id="50" name="図 49"/>
            <p:cNvPicPr>
              <a:picLocks noChangeAspect="1"/>
            </p:cNvPicPr>
            <p:nvPr/>
          </p:nvPicPr>
          <p:blipFill rotWithShape="1">
            <a:blip r:embed="rId28"/>
            <a:srcRect l="27589" t="5204" r="3397" b="1053"/>
            <a:stretch/>
          </p:blipFill>
          <p:spPr>
            <a:xfrm>
              <a:off x="1464417" y="5400675"/>
              <a:ext cx="1222334" cy="1130300"/>
            </a:xfrm>
            <a:prstGeom prst="rect">
              <a:avLst/>
            </a:prstGeom>
          </p:spPr>
        </p:pic>
      </p:grpSp>
      <p:grpSp>
        <p:nvGrpSpPr>
          <p:cNvPr id="2" name="グループ化 1">
            <a:extLst>
              <a:ext uri="{FF2B5EF4-FFF2-40B4-BE49-F238E27FC236}">
                <a16:creationId xmlns:a16="http://schemas.microsoft.com/office/drawing/2014/main" id="{C1C6F625-D891-1BA2-FAE3-2E4B7C2D4C84}"/>
              </a:ext>
            </a:extLst>
          </p:cNvPr>
          <p:cNvGrpSpPr/>
          <p:nvPr/>
        </p:nvGrpSpPr>
        <p:grpSpPr>
          <a:xfrm>
            <a:off x="7375474" y="5064275"/>
            <a:ext cx="2165342" cy="1551155"/>
            <a:chOff x="6793542" y="5064275"/>
            <a:chExt cx="2165342" cy="1551155"/>
          </a:xfrm>
        </p:grpSpPr>
        <p:sp>
          <p:nvSpPr>
            <p:cNvPr id="40" name="正方形/長方形 39"/>
            <p:cNvSpPr/>
            <p:nvPr/>
          </p:nvSpPr>
          <p:spPr>
            <a:xfrm>
              <a:off x="6793542" y="5064275"/>
              <a:ext cx="2165342" cy="307777"/>
            </a:xfrm>
            <a:prstGeom prst="rect">
              <a:avLst/>
            </a:prstGeom>
          </p:spPr>
          <p:txBody>
            <a:bodyPr wrap="square" lIns="0" tIns="0" rIns="0" bIns="0">
              <a:spAutoFit/>
            </a:bodyPr>
            <a:lstStyle/>
            <a:p>
              <a:r>
                <a:rPr lang="ja-JP" altLang="en-US" sz="1000" b="1" dirty="0">
                  <a:latin typeface="+mn-ea"/>
                </a:rPr>
                <a:t>床暖房対応だから、</a:t>
              </a:r>
              <a:endParaRPr lang="en-US" altLang="ja-JP" sz="1000" b="1" dirty="0">
                <a:latin typeface="+mn-ea"/>
              </a:endParaRPr>
            </a:p>
            <a:p>
              <a:r>
                <a:rPr lang="ja-JP" altLang="en-US" sz="1000" b="1" dirty="0">
                  <a:latin typeface="+mn-ea"/>
                </a:rPr>
                <a:t>寒い季節も安心</a:t>
              </a:r>
              <a:endParaRPr lang="en-US" altLang="ja-JP" sz="1000" b="1" dirty="0">
                <a:latin typeface="+mn-ea"/>
              </a:endParaRPr>
            </a:p>
          </p:txBody>
        </p:sp>
        <p:cxnSp>
          <p:nvCxnSpPr>
            <p:cNvPr id="41" name="直線コネクタ 40"/>
            <p:cNvCxnSpPr>
              <a:cxnSpLocks/>
            </p:cNvCxnSpPr>
            <p:nvPr/>
          </p:nvCxnSpPr>
          <p:spPr>
            <a:xfrm>
              <a:off x="6793542" y="5392056"/>
              <a:ext cx="211892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6793542" y="5535272"/>
              <a:ext cx="836481" cy="738664"/>
            </a:xfrm>
            <a:prstGeom prst="rect">
              <a:avLst/>
            </a:prstGeom>
          </p:spPr>
          <p:txBody>
            <a:bodyPr wrap="square" lIns="0" tIns="0" rIns="0" bIns="0">
              <a:spAutoFit/>
            </a:bodyPr>
            <a:lstStyle/>
            <a:p>
              <a:r>
                <a:rPr lang="ja-JP" altLang="en-US" sz="800" dirty="0">
                  <a:latin typeface="+mn-ea"/>
                </a:rPr>
                <a:t>床暖房の仕上げ材としても使用できるので、寒さが苦手ないぬ・ねこにも快適なお部屋づくりができます。</a:t>
              </a:r>
              <a:endParaRPr lang="en-US" altLang="ja-JP" sz="800" dirty="0">
                <a:latin typeface="+mn-ea"/>
              </a:endParaRPr>
            </a:p>
          </p:txBody>
        </p:sp>
        <p:pic>
          <p:nvPicPr>
            <p:cNvPr id="51" name="図 50"/>
            <p:cNvPicPr>
              <a:picLocks noChangeAspect="1"/>
            </p:cNvPicPr>
            <p:nvPr/>
          </p:nvPicPr>
          <p:blipFill rotWithShape="1">
            <a:blip r:embed="rId29"/>
            <a:srcRect l="15860" t="6789" r="24861" b="1544"/>
            <a:stretch/>
          </p:blipFill>
          <p:spPr>
            <a:xfrm>
              <a:off x="7736550" y="5485130"/>
              <a:ext cx="1222334" cy="1130300"/>
            </a:xfrm>
            <a:prstGeom prst="rect">
              <a:avLst/>
            </a:prstGeom>
          </p:spPr>
        </p:pic>
      </p:grpSp>
      <p:grpSp>
        <p:nvGrpSpPr>
          <p:cNvPr id="138" name="グループ化 137">
            <a:extLst>
              <a:ext uri="{FF2B5EF4-FFF2-40B4-BE49-F238E27FC236}">
                <a16:creationId xmlns:a16="http://schemas.microsoft.com/office/drawing/2014/main" id="{67E5302F-08FB-4987-EFE2-B3276238B01D}"/>
              </a:ext>
            </a:extLst>
          </p:cNvPr>
          <p:cNvGrpSpPr/>
          <p:nvPr/>
        </p:nvGrpSpPr>
        <p:grpSpPr>
          <a:xfrm>
            <a:off x="2882626" y="5064275"/>
            <a:ext cx="2081676" cy="1538668"/>
            <a:chOff x="3102383" y="5064275"/>
            <a:chExt cx="2081676" cy="1538668"/>
          </a:xfrm>
        </p:grpSpPr>
        <p:sp>
          <p:nvSpPr>
            <p:cNvPr id="37" name="正方形/長方形 36"/>
            <p:cNvSpPr/>
            <p:nvPr/>
          </p:nvSpPr>
          <p:spPr>
            <a:xfrm>
              <a:off x="3102383" y="5064275"/>
              <a:ext cx="1850617" cy="307777"/>
            </a:xfrm>
            <a:prstGeom prst="rect">
              <a:avLst/>
            </a:prstGeom>
          </p:spPr>
          <p:txBody>
            <a:bodyPr wrap="square" lIns="0" tIns="0" rIns="0" bIns="0">
              <a:spAutoFit/>
            </a:bodyPr>
            <a:lstStyle/>
            <a:p>
              <a:r>
                <a:rPr lang="ja-JP" altLang="en-US" sz="1000" b="1" dirty="0">
                  <a:latin typeface="+mn-ea"/>
                </a:rPr>
                <a:t>食べこぼしなども、</a:t>
              </a:r>
              <a:endParaRPr lang="en-US" altLang="ja-JP" sz="1000" b="1" dirty="0">
                <a:latin typeface="+mn-ea"/>
              </a:endParaRPr>
            </a:p>
            <a:p>
              <a:r>
                <a:rPr lang="ja-JP" altLang="en-US" sz="1000" b="1" dirty="0">
                  <a:latin typeface="+mn-ea"/>
                </a:rPr>
                <a:t>サッと拭き取ればきれいに</a:t>
              </a:r>
              <a:endParaRPr lang="en-US" altLang="ja-JP" sz="1000" b="1" dirty="0">
                <a:latin typeface="+mn-ea"/>
              </a:endParaRPr>
            </a:p>
          </p:txBody>
        </p:sp>
        <p:grpSp>
          <p:nvGrpSpPr>
            <p:cNvPr id="117" name="グループ化 116">
              <a:extLst>
                <a:ext uri="{FF2B5EF4-FFF2-40B4-BE49-F238E27FC236}">
                  <a16:creationId xmlns:a16="http://schemas.microsoft.com/office/drawing/2014/main" id="{47E7EAA2-64A8-E22D-B7F5-19113521B2D6}"/>
                </a:ext>
              </a:extLst>
            </p:cNvPr>
            <p:cNvGrpSpPr/>
            <p:nvPr/>
          </p:nvGrpSpPr>
          <p:grpSpPr>
            <a:xfrm>
              <a:off x="3102383" y="5392056"/>
              <a:ext cx="2081676" cy="1210887"/>
              <a:chOff x="3102383" y="5392056"/>
              <a:chExt cx="2081676" cy="1210887"/>
            </a:xfrm>
          </p:grpSpPr>
          <p:cxnSp>
            <p:nvCxnSpPr>
              <p:cNvPr id="38" name="直線コネクタ 37"/>
              <p:cNvCxnSpPr>
                <a:cxnSpLocks/>
              </p:cNvCxnSpPr>
              <p:nvPr/>
            </p:nvCxnSpPr>
            <p:spPr>
              <a:xfrm>
                <a:off x="3102383" y="5392056"/>
                <a:ext cx="2081676"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3102383" y="5535272"/>
                <a:ext cx="842600" cy="738664"/>
              </a:xfrm>
              <a:prstGeom prst="rect">
                <a:avLst/>
              </a:prstGeom>
            </p:spPr>
            <p:txBody>
              <a:bodyPr wrap="square" lIns="0" tIns="0" rIns="0" bIns="0">
                <a:spAutoFit/>
              </a:bodyPr>
              <a:lstStyle/>
              <a:p>
                <a:r>
                  <a:rPr lang="ja-JP" altLang="en-US" sz="800" dirty="0">
                    <a:latin typeface="+mn-ea"/>
                  </a:rPr>
                  <a:t>アンモニアなどの汚れにも配慮しているので、食べこぼしやそそうなどの汚れも簡単にお掃除できます。</a:t>
                </a:r>
              </a:p>
            </p:txBody>
          </p:sp>
          <p:pic>
            <p:nvPicPr>
              <p:cNvPr id="21" name="図 20">
                <a:extLst>
                  <a:ext uri="{FF2B5EF4-FFF2-40B4-BE49-F238E27FC236}">
                    <a16:creationId xmlns:a16="http://schemas.microsoft.com/office/drawing/2014/main" id="{478F61EA-C47F-EF25-3214-13A1CA4FE70F}"/>
                  </a:ext>
                </a:extLst>
              </p:cNvPr>
              <p:cNvPicPr>
                <a:picLocks noChangeAspect="1"/>
              </p:cNvPicPr>
              <p:nvPr/>
            </p:nvPicPr>
            <p:blipFill rotWithShape="1">
              <a:blip r:embed="rId30"/>
              <a:srcRect l="24638" t="12576" r="15727" b="1785"/>
              <a:stretch/>
            </p:blipFill>
            <p:spPr>
              <a:xfrm>
                <a:off x="3990292" y="5472543"/>
                <a:ext cx="1193767" cy="1130400"/>
              </a:xfrm>
              <a:prstGeom prst="rect">
                <a:avLst/>
              </a:prstGeom>
            </p:spPr>
          </p:pic>
        </p:grpSp>
      </p:grpSp>
      <p:grpSp>
        <p:nvGrpSpPr>
          <p:cNvPr id="6" name="グループ化 5">
            <a:extLst>
              <a:ext uri="{FF2B5EF4-FFF2-40B4-BE49-F238E27FC236}">
                <a16:creationId xmlns:a16="http://schemas.microsoft.com/office/drawing/2014/main" id="{30402D66-59B8-84F4-824F-A85622A752EC}"/>
              </a:ext>
            </a:extLst>
          </p:cNvPr>
          <p:cNvGrpSpPr/>
          <p:nvPr/>
        </p:nvGrpSpPr>
        <p:grpSpPr>
          <a:xfrm>
            <a:off x="5106323" y="5064275"/>
            <a:ext cx="2127130" cy="1537331"/>
            <a:chOff x="5106323" y="5064275"/>
            <a:chExt cx="2127130" cy="1537331"/>
          </a:xfrm>
        </p:grpSpPr>
        <p:sp>
          <p:nvSpPr>
            <p:cNvPr id="104" name="正方形/長方形 103">
              <a:extLst>
                <a:ext uri="{FF2B5EF4-FFF2-40B4-BE49-F238E27FC236}">
                  <a16:creationId xmlns:a16="http://schemas.microsoft.com/office/drawing/2014/main" id="{3FBF841C-3AD1-D0DF-071A-8087E1319E02}"/>
                </a:ext>
              </a:extLst>
            </p:cNvPr>
            <p:cNvSpPr/>
            <p:nvPr/>
          </p:nvSpPr>
          <p:spPr>
            <a:xfrm>
              <a:off x="5106323" y="5064275"/>
              <a:ext cx="1753069" cy="306881"/>
            </a:xfrm>
            <a:prstGeom prst="rect">
              <a:avLst/>
            </a:prstGeom>
          </p:spPr>
          <p:txBody>
            <a:bodyPr wrap="square" lIns="0" tIns="0" rIns="0" bIns="0">
              <a:spAutoFit/>
            </a:bodyPr>
            <a:lstStyle/>
            <a:p>
              <a:r>
                <a:rPr lang="ja-JP" altLang="en-US" sz="1000" b="1" dirty="0">
                  <a:latin typeface="+mn-ea"/>
                </a:rPr>
                <a:t>抗菌</a:t>
              </a:r>
              <a:r>
                <a:rPr lang="en-US" altLang="ja-JP" sz="1000" b="1" dirty="0">
                  <a:latin typeface="+mn-ea"/>
                </a:rPr>
                <a:t>/</a:t>
              </a:r>
              <a:r>
                <a:rPr lang="ja-JP" altLang="en-US" sz="1000" b="1" dirty="0">
                  <a:latin typeface="+mn-ea"/>
                </a:rPr>
                <a:t>抗ウイルス性能は</a:t>
              </a:r>
              <a:endParaRPr lang="en-US" altLang="ja-JP" sz="1000" b="1" dirty="0">
                <a:latin typeface="+mn-ea"/>
              </a:endParaRPr>
            </a:p>
            <a:p>
              <a:r>
                <a:rPr lang="ja-JP" altLang="en-US" sz="1000" b="1" dirty="0">
                  <a:latin typeface="+mn-ea"/>
                </a:rPr>
                <a:t>いぬ・ねこにもやさしい</a:t>
              </a:r>
            </a:p>
          </p:txBody>
        </p:sp>
        <p:sp>
          <p:nvSpPr>
            <p:cNvPr id="106" name="正方形/長方形 105">
              <a:extLst>
                <a:ext uri="{FF2B5EF4-FFF2-40B4-BE49-F238E27FC236}">
                  <a16:creationId xmlns:a16="http://schemas.microsoft.com/office/drawing/2014/main" id="{FF3403CB-645A-C707-4186-ADEF216D0823}"/>
                </a:ext>
              </a:extLst>
            </p:cNvPr>
            <p:cNvSpPr/>
            <p:nvPr/>
          </p:nvSpPr>
          <p:spPr>
            <a:xfrm>
              <a:off x="5106324" y="5535272"/>
              <a:ext cx="1179958" cy="1046440"/>
            </a:xfrm>
            <a:prstGeom prst="rect">
              <a:avLst/>
            </a:prstGeom>
          </p:spPr>
          <p:txBody>
            <a:bodyPr wrap="square" lIns="0" tIns="0" rIns="0" bIns="0">
              <a:spAutoFit/>
            </a:bodyPr>
            <a:lstStyle/>
            <a:p>
              <a:r>
                <a:rPr lang="ja-JP" altLang="en-US" sz="800" dirty="0">
                  <a:latin typeface="+mn-ea"/>
                </a:rPr>
                <a:t>表面塗装が床表面の清潔をキープ。床に直接触れる時間の多いいぬ・ねこにもうれしい性能です。</a:t>
              </a:r>
              <a:endParaRPr lang="en-US" altLang="ja-JP" sz="800" dirty="0">
                <a:latin typeface="+mn-ea"/>
              </a:endParaRPr>
            </a:p>
            <a:p>
              <a:endParaRPr lang="en-US" altLang="ja-JP" sz="800" dirty="0">
                <a:latin typeface="+mn-ea"/>
              </a:endParaRPr>
            </a:p>
            <a:p>
              <a:r>
                <a:rPr lang="en-US" altLang="ja-JP" sz="700" dirty="0">
                  <a:latin typeface="+mn-ea"/>
                </a:rPr>
                <a:t>※</a:t>
              </a:r>
              <a:r>
                <a:rPr lang="ja-JP" altLang="en-US" sz="700" dirty="0">
                  <a:latin typeface="+mn-ea"/>
                </a:rPr>
                <a:t>抗ウイルス加工は、病気の治療や予防を目的とするものではありません。 </a:t>
              </a:r>
              <a:r>
                <a:rPr lang="en-US" altLang="ja-JP" sz="700" dirty="0">
                  <a:latin typeface="+mn-ea"/>
                </a:rPr>
                <a:t>※SIAA</a:t>
              </a:r>
              <a:r>
                <a:rPr lang="ja-JP" altLang="en-US" sz="700" dirty="0">
                  <a:latin typeface="+mn-ea"/>
                </a:rPr>
                <a:t>の安全性基準に適合しています。</a:t>
              </a:r>
            </a:p>
          </p:txBody>
        </p:sp>
        <p:cxnSp>
          <p:nvCxnSpPr>
            <p:cNvPr id="107" name="直線コネクタ 106">
              <a:extLst>
                <a:ext uri="{FF2B5EF4-FFF2-40B4-BE49-F238E27FC236}">
                  <a16:creationId xmlns:a16="http://schemas.microsoft.com/office/drawing/2014/main" id="{047EAE3A-BD93-A604-DB82-3ABB8B77199F}"/>
                </a:ext>
              </a:extLst>
            </p:cNvPr>
            <p:cNvCxnSpPr>
              <a:cxnSpLocks/>
            </p:cNvCxnSpPr>
            <p:nvPr/>
          </p:nvCxnSpPr>
          <p:spPr>
            <a:xfrm>
              <a:off x="5106323" y="5392056"/>
              <a:ext cx="212713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92F00F66-DC20-4D2A-688A-441CE3A9DFD9}"/>
                </a:ext>
              </a:extLst>
            </p:cNvPr>
            <p:cNvGrpSpPr/>
            <p:nvPr/>
          </p:nvGrpSpPr>
          <p:grpSpPr>
            <a:xfrm>
              <a:off x="6299219" y="5471306"/>
              <a:ext cx="934234" cy="1130300"/>
              <a:chOff x="6299219" y="5471306"/>
              <a:chExt cx="934234" cy="1130300"/>
            </a:xfrm>
          </p:grpSpPr>
          <p:sp>
            <p:nvSpPr>
              <p:cNvPr id="103" name="正方形/長方形 102">
                <a:extLst>
                  <a:ext uri="{FF2B5EF4-FFF2-40B4-BE49-F238E27FC236}">
                    <a16:creationId xmlns:a16="http://schemas.microsoft.com/office/drawing/2014/main" id="{BDAEE9CB-367C-4D17-916D-99AA5C47BA4B}"/>
                  </a:ext>
                </a:extLst>
              </p:cNvPr>
              <p:cNvSpPr/>
              <p:nvPr/>
            </p:nvSpPr>
            <p:spPr>
              <a:xfrm>
                <a:off x="6299219" y="5471306"/>
                <a:ext cx="934234" cy="1130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108" name="グループ化 107">
                <a:extLst>
                  <a:ext uri="{FF2B5EF4-FFF2-40B4-BE49-F238E27FC236}">
                    <a16:creationId xmlns:a16="http://schemas.microsoft.com/office/drawing/2014/main" id="{4984443F-72B8-9C71-9568-B3E435BE250C}"/>
                  </a:ext>
                </a:extLst>
              </p:cNvPr>
              <p:cNvGrpSpPr/>
              <p:nvPr/>
            </p:nvGrpSpPr>
            <p:grpSpPr>
              <a:xfrm>
                <a:off x="6400769" y="5471307"/>
                <a:ext cx="731142" cy="1103535"/>
                <a:chOff x="6477732" y="5254840"/>
                <a:chExt cx="748574" cy="1129846"/>
              </a:xfrm>
            </p:grpSpPr>
            <p:pic>
              <p:nvPicPr>
                <p:cNvPr id="109" name="図 108">
                  <a:extLst>
                    <a:ext uri="{FF2B5EF4-FFF2-40B4-BE49-F238E27FC236}">
                      <a16:creationId xmlns:a16="http://schemas.microsoft.com/office/drawing/2014/main" id="{F3E07D1A-1D79-B0E2-0E6A-2B517F2155FF}"/>
                    </a:ext>
                  </a:extLst>
                </p:cNvPr>
                <p:cNvPicPr>
                  <a:picLocks noChangeAspect="1"/>
                </p:cNvPicPr>
                <p:nvPr/>
              </p:nvPicPr>
              <p:blipFill>
                <a:blip r:embed="rId31"/>
                <a:stretch>
                  <a:fillRect/>
                </a:stretch>
              </p:blipFill>
              <p:spPr>
                <a:xfrm>
                  <a:off x="6477732" y="5254840"/>
                  <a:ext cx="743475" cy="633831"/>
                </a:xfrm>
                <a:prstGeom prst="rect">
                  <a:avLst/>
                </a:prstGeom>
              </p:spPr>
            </p:pic>
            <p:pic>
              <p:nvPicPr>
                <p:cNvPr id="110" name="図 109">
                  <a:extLst>
                    <a:ext uri="{FF2B5EF4-FFF2-40B4-BE49-F238E27FC236}">
                      <a16:creationId xmlns:a16="http://schemas.microsoft.com/office/drawing/2014/main" id="{1BEA37C7-F3C5-F378-F497-7A7EC4236DC2}"/>
                    </a:ext>
                  </a:extLst>
                </p:cNvPr>
                <p:cNvPicPr>
                  <a:picLocks noChangeAspect="1"/>
                </p:cNvPicPr>
                <p:nvPr/>
              </p:nvPicPr>
              <p:blipFill>
                <a:blip r:embed="rId32"/>
                <a:stretch>
                  <a:fillRect/>
                </a:stretch>
              </p:blipFill>
              <p:spPr>
                <a:xfrm>
                  <a:off x="6482831" y="5750855"/>
                  <a:ext cx="743475" cy="633831"/>
                </a:xfrm>
                <a:prstGeom prst="rect">
                  <a:avLst/>
                </a:prstGeom>
              </p:spPr>
            </p:pic>
          </p:grpSp>
        </p:grpSp>
      </p:grpSp>
    </p:spTree>
    <p:extLst>
      <p:ext uri="{BB962C8B-B14F-4D97-AF65-F5344CB8AC3E}">
        <p14:creationId xmlns:p14="http://schemas.microsoft.com/office/powerpoint/2010/main" val="77920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グループ化 54">
            <a:extLst>
              <a:ext uri="{FF2B5EF4-FFF2-40B4-BE49-F238E27FC236}">
                <a16:creationId xmlns:a16="http://schemas.microsoft.com/office/drawing/2014/main" id="{549661DA-B3E7-4422-B58F-D2940A4C1A44}"/>
              </a:ext>
            </a:extLst>
          </p:cNvPr>
          <p:cNvGrpSpPr/>
          <p:nvPr/>
        </p:nvGrpSpPr>
        <p:grpSpPr>
          <a:xfrm>
            <a:off x="4992700" y="2075537"/>
            <a:ext cx="4773600" cy="1800000"/>
            <a:chOff x="4992700" y="2075537"/>
            <a:chExt cx="4773600" cy="1800000"/>
          </a:xfrm>
        </p:grpSpPr>
        <p:grpSp>
          <p:nvGrpSpPr>
            <p:cNvPr id="132" name="グループ化 131"/>
            <p:cNvGrpSpPr/>
            <p:nvPr/>
          </p:nvGrpSpPr>
          <p:grpSpPr>
            <a:xfrm>
              <a:off x="4992700" y="2075537"/>
              <a:ext cx="4773600" cy="1800000"/>
              <a:chOff x="152316" y="704609"/>
              <a:chExt cx="4767263" cy="1789103"/>
            </a:xfrm>
          </p:grpSpPr>
          <p:sp>
            <p:nvSpPr>
              <p:cNvPr id="149" name="Rectangle 14"/>
              <p:cNvSpPr>
                <a:spLocks noChangeArrowheads="1"/>
              </p:cNvSpPr>
              <p:nvPr/>
            </p:nvSpPr>
            <p:spPr bwMode="auto">
              <a:xfrm>
                <a:off x="152316" y="704609"/>
                <a:ext cx="4767263" cy="1789103"/>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3" name="正方形/長方形 132"/>
            <p:cNvSpPr/>
            <p:nvPr/>
          </p:nvSpPr>
          <p:spPr>
            <a:xfrm>
              <a:off x="5106275" y="2297861"/>
              <a:ext cx="4404887" cy="307777"/>
            </a:xfrm>
            <a:prstGeom prst="rect">
              <a:avLst/>
            </a:prstGeom>
          </p:spPr>
          <p:txBody>
            <a:bodyPr wrap="square" lIns="0" tIns="0" rIns="0" bIns="0">
              <a:spAutoFit/>
            </a:bodyPr>
            <a:lstStyle/>
            <a:p>
              <a:r>
                <a:rPr lang="ja-JP" altLang="en-US" sz="1000" b="1" dirty="0">
                  <a:latin typeface="+mn-ea"/>
                </a:rPr>
                <a:t>上から貼るだけの簡単リフォーム専用床材に滑りに配慮したタイプをラインアップ。小型犬の足腰の負担を軽減。</a:t>
              </a:r>
            </a:p>
          </p:txBody>
        </p:sp>
        <p:grpSp>
          <p:nvGrpSpPr>
            <p:cNvPr id="9" name="グループ化 8"/>
            <p:cNvGrpSpPr/>
            <p:nvPr/>
          </p:nvGrpSpPr>
          <p:grpSpPr>
            <a:xfrm>
              <a:off x="5092284" y="2790031"/>
              <a:ext cx="4550066" cy="426990"/>
              <a:chOff x="5092283" y="2790031"/>
              <a:chExt cx="2689453" cy="252385"/>
            </a:xfrm>
          </p:grpSpPr>
          <p:grpSp>
            <p:nvGrpSpPr>
              <p:cNvPr id="12" name="グループ化 11"/>
              <p:cNvGrpSpPr/>
              <p:nvPr/>
            </p:nvGrpSpPr>
            <p:grpSpPr>
              <a:xfrm>
                <a:off x="5092283" y="2793293"/>
                <a:ext cx="853408" cy="249123"/>
                <a:chOff x="5102672" y="3006346"/>
                <a:chExt cx="1452256" cy="364774"/>
              </a:xfrm>
            </p:grpSpPr>
            <p:pic>
              <p:nvPicPr>
                <p:cNvPr id="207" name="Picture 6" descr="http://www2.panasonic.biz/es/sumai/gazou/bicon/CA151ABMY-PA0050011_0004.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rot="5400000">
                  <a:off x="5686632" y="2422387"/>
                  <a:ext cx="284337" cy="1452255"/>
                </a:xfrm>
                <a:prstGeom prst="rect">
                  <a:avLst/>
                </a:prstGeom>
                <a:noFill/>
                <a:extLst>
                  <a:ext uri="{909E8E84-426E-40DD-AFC4-6F175D3DCCD1}">
                    <a14:hiddenFill xmlns:a14="http://schemas.microsoft.com/office/drawing/2010/main">
                      <a:solidFill>
                        <a:srgbClr val="FFFFFF"/>
                      </a:solidFill>
                    </a14:hiddenFill>
                  </a:ext>
                </a:extLst>
              </p:spPr>
            </p:pic>
            <p:sp>
              <p:nvSpPr>
                <p:cNvPr id="216" name="正方形/長方形 215"/>
                <p:cNvSpPr/>
                <p:nvPr/>
              </p:nvSpPr>
              <p:spPr>
                <a:xfrm>
                  <a:off x="5102672" y="3291208"/>
                  <a:ext cx="1446972" cy="79912"/>
                </a:xfrm>
                <a:prstGeom prst="rect">
                  <a:avLst/>
                </a:prstGeom>
              </p:spPr>
              <p:txBody>
                <a:bodyPr wrap="square" lIns="0" tIns="0" rIns="0" bIns="0">
                  <a:spAutoFit/>
                </a:bodyPr>
                <a:lstStyle/>
                <a:p>
                  <a:r>
                    <a:rPr lang="ja-JP" altLang="en-US" sz="600" dirty="0">
                      <a:latin typeface="+mn-ea"/>
                    </a:rPr>
                    <a:t>チェリー柄（ラスティック）（シート）</a:t>
                  </a:r>
                </a:p>
              </p:txBody>
            </p:sp>
          </p:grpSp>
          <p:grpSp>
            <p:nvGrpSpPr>
              <p:cNvPr id="6" name="グループ化 5"/>
              <p:cNvGrpSpPr/>
              <p:nvPr/>
            </p:nvGrpSpPr>
            <p:grpSpPr>
              <a:xfrm>
                <a:off x="6007123" y="2790034"/>
                <a:ext cx="860310" cy="249119"/>
                <a:chOff x="6649998" y="2501549"/>
                <a:chExt cx="1464002" cy="364769"/>
              </a:xfrm>
            </p:grpSpPr>
            <p:pic>
              <p:nvPicPr>
                <p:cNvPr id="208" name="Picture 8" descr="http://www2.panasonic.biz/es/sumai/gazou/bicon/CA151ABMY-PA0050012_0003.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5400000">
                  <a:off x="7245704" y="1917590"/>
                  <a:ext cx="284337" cy="1452255"/>
                </a:xfrm>
                <a:prstGeom prst="rect">
                  <a:avLst/>
                </a:prstGeom>
                <a:noFill/>
                <a:extLst>
                  <a:ext uri="{909E8E84-426E-40DD-AFC4-6F175D3DCCD1}">
                    <a14:hiddenFill xmlns:a14="http://schemas.microsoft.com/office/drawing/2010/main">
                      <a:solidFill>
                        <a:srgbClr val="FFFFFF"/>
                      </a:solidFill>
                    </a14:hiddenFill>
                  </a:ext>
                </a:extLst>
              </p:spPr>
            </p:pic>
            <p:sp>
              <p:nvSpPr>
                <p:cNvPr id="217" name="正方形/長方形 216"/>
                <p:cNvSpPr/>
                <p:nvPr/>
              </p:nvSpPr>
              <p:spPr>
                <a:xfrm>
                  <a:off x="6649998" y="2786406"/>
                  <a:ext cx="1275978" cy="79912"/>
                </a:xfrm>
                <a:prstGeom prst="rect">
                  <a:avLst/>
                </a:prstGeom>
              </p:spPr>
              <p:txBody>
                <a:bodyPr wrap="square" lIns="0" tIns="0" rIns="0" bIns="0">
                  <a:spAutoFit/>
                </a:bodyPr>
                <a:lstStyle/>
                <a:p>
                  <a:r>
                    <a:rPr lang="ja-JP" altLang="en-US" sz="600" dirty="0">
                      <a:latin typeface="+mn-ea"/>
                    </a:rPr>
                    <a:t>オーク柄（ラスティック） （シート）</a:t>
                  </a:r>
                </a:p>
              </p:txBody>
            </p:sp>
          </p:grpSp>
          <p:grpSp>
            <p:nvGrpSpPr>
              <p:cNvPr id="15" name="グループ化 14"/>
              <p:cNvGrpSpPr/>
              <p:nvPr/>
            </p:nvGrpSpPr>
            <p:grpSpPr>
              <a:xfrm>
                <a:off x="6921624" y="2790031"/>
                <a:ext cx="860112" cy="249474"/>
                <a:chOff x="6649998" y="3004330"/>
                <a:chExt cx="1463665" cy="365289"/>
              </a:xfrm>
            </p:grpSpPr>
            <p:pic>
              <p:nvPicPr>
                <p:cNvPr id="209" name="Picture 10" descr="http://www2.panasonic.biz/es/sumai/gazou/bicon/CA151ABMY-PA0050013_0001.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5400000">
                  <a:off x="7246608" y="2419716"/>
                  <a:ext cx="282441" cy="1451669"/>
                </a:xfrm>
                <a:prstGeom prst="rect">
                  <a:avLst/>
                </a:prstGeom>
                <a:noFill/>
                <a:extLst>
                  <a:ext uri="{909E8E84-426E-40DD-AFC4-6F175D3DCCD1}">
                    <a14:hiddenFill xmlns:a14="http://schemas.microsoft.com/office/drawing/2010/main">
                      <a:solidFill>
                        <a:srgbClr val="FFFFFF"/>
                      </a:solidFill>
                    </a14:hiddenFill>
                  </a:ext>
                </a:extLst>
              </p:spPr>
            </p:pic>
            <p:sp>
              <p:nvSpPr>
                <p:cNvPr id="218" name="正方形/長方形 217"/>
                <p:cNvSpPr/>
                <p:nvPr/>
              </p:nvSpPr>
              <p:spPr>
                <a:xfrm>
                  <a:off x="6649998" y="3289707"/>
                  <a:ext cx="1331710" cy="79912"/>
                </a:xfrm>
                <a:prstGeom prst="rect">
                  <a:avLst/>
                </a:prstGeom>
              </p:spPr>
              <p:txBody>
                <a:bodyPr wrap="square" lIns="0" tIns="0" rIns="0" bIns="0">
                  <a:spAutoFit/>
                </a:bodyPr>
                <a:lstStyle/>
                <a:p>
                  <a:r>
                    <a:rPr lang="ja-JP" altLang="en-US" sz="600" dirty="0">
                      <a:latin typeface="+mn-ea"/>
                    </a:rPr>
                    <a:t>メープル柄（ラスティック） （シート）</a:t>
                  </a:r>
                </a:p>
              </p:txBody>
            </p:sp>
          </p:grpSp>
        </p:grpSp>
        <p:grpSp>
          <p:nvGrpSpPr>
            <p:cNvPr id="4" name="グループ化 3"/>
            <p:cNvGrpSpPr/>
            <p:nvPr/>
          </p:nvGrpSpPr>
          <p:grpSpPr>
            <a:xfrm>
              <a:off x="5092283" y="3334449"/>
              <a:ext cx="3252611" cy="427756"/>
              <a:chOff x="5092283" y="3334447"/>
              <a:chExt cx="1922553" cy="252838"/>
            </a:xfrm>
          </p:grpSpPr>
          <p:grpSp>
            <p:nvGrpSpPr>
              <p:cNvPr id="18" name="グループ化 17"/>
              <p:cNvGrpSpPr/>
              <p:nvPr/>
            </p:nvGrpSpPr>
            <p:grpSpPr>
              <a:xfrm>
                <a:off x="5092283" y="3337811"/>
                <a:ext cx="859564" cy="249474"/>
                <a:chOff x="5115930" y="3535918"/>
                <a:chExt cx="1462732" cy="365289"/>
              </a:xfrm>
            </p:grpSpPr>
            <p:pic>
              <p:nvPicPr>
                <p:cNvPr id="210" name="Picture 12" descr="http://www2.panasonic.biz/es/sumai/gazou/bicon/CA151ABMY-PA0050014_0001.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5400000">
                  <a:off x="5700837" y="2951011"/>
                  <a:ext cx="282441" cy="1452255"/>
                </a:xfrm>
                <a:prstGeom prst="rect">
                  <a:avLst/>
                </a:prstGeom>
                <a:noFill/>
                <a:extLst>
                  <a:ext uri="{909E8E84-426E-40DD-AFC4-6F175D3DCCD1}">
                    <a14:hiddenFill xmlns:a14="http://schemas.microsoft.com/office/drawing/2010/main">
                      <a:solidFill>
                        <a:srgbClr val="FFFFFF"/>
                      </a:solidFill>
                    </a14:hiddenFill>
                  </a:ext>
                </a:extLst>
              </p:spPr>
            </p:pic>
            <p:sp>
              <p:nvSpPr>
                <p:cNvPr id="219" name="正方形/長方形 218"/>
                <p:cNvSpPr/>
                <p:nvPr/>
              </p:nvSpPr>
              <p:spPr>
                <a:xfrm>
                  <a:off x="5115930" y="3821295"/>
                  <a:ext cx="1462732" cy="79912"/>
                </a:xfrm>
                <a:prstGeom prst="rect">
                  <a:avLst/>
                </a:prstGeom>
              </p:spPr>
              <p:txBody>
                <a:bodyPr wrap="square" lIns="0" tIns="0" rIns="0" bIns="0">
                  <a:spAutoFit/>
                </a:bodyPr>
                <a:lstStyle/>
                <a:p>
                  <a:r>
                    <a:rPr lang="ja-JP" altLang="en-US" sz="600">
                      <a:latin typeface="+mn-ea"/>
                    </a:rPr>
                    <a:t>ホワイトオーク柄（ラスティック） （</a:t>
                  </a:r>
                  <a:r>
                    <a:rPr lang="ja-JP" altLang="en-US" sz="600" dirty="0">
                      <a:latin typeface="+mn-ea"/>
                    </a:rPr>
                    <a:t>シート）</a:t>
                  </a:r>
                </a:p>
              </p:txBody>
            </p:sp>
          </p:grpSp>
          <p:grpSp>
            <p:nvGrpSpPr>
              <p:cNvPr id="25" name="グループ化 24"/>
              <p:cNvGrpSpPr/>
              <p:nvPr/>
            </p:nvGrpSpPr>
            <p:grpSpPr>
              <a:xfrm>
                <a:off x="6014025" y="3334447"/>
                <a:ext cx="1000811" cy="247062"/>
                <a:chOff x="8228818" y="2999088"/>
                <a:chExt cx="1703095" cy="361758"/>
              </a:xfrm>
            </p:grpSpPr>
            <p:sp>
              <p:nvSpPr>
                <p:cNvPr id="84" name="正方形/長方形 83"/>
                <p:cNvSpPr/>
                <p:nvPr/>
              </p:nvSpPr>
              <p:spPr>
                <a:xfrm>
                  <a:off x="8228818" y="3280933"/>
                  <a:ext cx="1703095" cy="79913"/>
                </a:xfrm>
                <a:prstGeom prst="rect">
                  <a:avLst/>
                </a:prstGeom>
              </p:spPr>
              <p:txBody>
                <a:bodyPr wrap="square" lIns="0" tIns="0" rIns="0" bIns="0">
                  <a:spAutoFit/>
                </a:bodyPr>
                <a:lstStyle/>
                <a:p>
                  <a:r>
                    <a:rPr lang="ja-JP" altLang="en-US" sz="600" dirty="0">
                      <a:latin typeface="+mn-ea"/>
                    </a:rPr>
                    <a:t>グレージュヒッコリー柄（シート）</a:t>
                  </a:r>
                </a:p>
              </p:txBody>
            </p:sp>
            <p:pic>
              <p:nvPicPr>
                <p:cNvPr id="23" name="図 22"/>
                <p:cNvPicPr>
                  <a:picLocks noChangeAspect="1"/>
                </p:cNvPicPr>
                <p:nvPr/>
              </p:nvPicPr>
              <p:blipFill>
                <a:blip r:embed="rId6"/>
                <a:stretch>
                  <a:fillRect/>
                </a:stretch>
              </p:blipFill>
              <p:spPr>
                <a:xfrm>
                  <a:off x="8229523" y="2999088"/>
                  <a:ext cx="1455205" cy="283444"/>
                </a:xfrm>
                <a:prstGeom prst="rect">
                  <a:avLst/>
                </a:prstGeom>
              </p:spPr>
            </p:pic>
          </p:grpSp>
        </p:grpSp>
      </p:grpSp>
      <p:sp>
        <p:nvSpPr>
          <p:cNvPr id="27" name="タイトル 26">
            <a:extLst>
              <a:ext uri="{FF2B5EF4-FFF2-40B4-BE49-F238E27FC236}">
                <a16:creationId xmlns:a16="http://schemas.microsoft.com/office/drawing/2014/main" id="{84603496-DDA3-0B1E-EC31-A348B0730E27}"/>
              </a:ext>
            </a:extLst>
          </p:cNvPr>
          <p:cNvSpPr>
            <a:spLocks noGrp="1"/>
          </p:cNvSpPr>
          <p:nvPr>
            <p:ph type="title"/>
          </p:nvPr>
        </p:nvSpPr>
        <p:spPr/>
        <p:txBody>
          <a:bodyPr/>
          <a:lstStyle/>
          <a:p>
            <a:r>
              <a:rPr lang="ja-JP" altLang="en-US" dirty="0">
                <a:latin typeface="+mn-ea"/>
                <a:ea typeface="+mn-ea"/>
              </a:rPr>
              <a:t>床材　</a:t>
            </a:r>
            <a:r>
              <a:rPr lang="en-US" altLang="ja-JP" dirty="0">
                <a:latin typeface="+mn-ea"/>
                <a:ea typeface="+mn-ea"/>
              </a:rPr>
              <a:t>1.5mm</a:t>
            </a:r>
            <a:r>
              <a:rPr lang="ja-JP" altLang="en-US" dirty="0">
                <a:latin typeface="+mn-ea"/>
                <a:ea typeface="+mn-ea"/>
              </a:rPr>
              <a:t>リフォームフローリング </a:t>
            </a:r>
            <a:r>
              <a:rPr lang="en-US" altLang="ja-JP" dirty="0">
                <a:latin typeface="+mn-ea"/>
                <a:ea typeface="+mn-ea"/>
              </a:rPr>
              <a:t>USUI-TA </a:t>
            </a:r>
            <a:r>
              <a:rPr lang="ja-JP" altLang="en-US" dirty="0">
                <a:latin typeface="+mn-ea"/>
                <a:ea typeface="+mn-ea"/>
              </a:rPr>
              <a:t>耐熱タイプ 滑り配慮仕様／防音直貼床材向け 滑り配慮仕様</a:t>
            </a:r>
          </a:p>
        </p:txBody>
      </p:sp>
      <p:sp>
        <p:nvSpPr>
          <p:cNvPr id="28" name="タイトル 26">
            <a:extLst>
              <a:ext uri="{FF2B5EF4-FFF2-40B4-BE49-F238E27FC236}">
                <a16:creationId xmlns:a16="http://schemas.microsoft.com/office/drawing/2014/main" id="{BF7ECEBF-638D-4500-1A9A-4E93056E2341}"/>
              </a:ext>
            </a:extLst>
          </p:cNvPr>
          <p:cNvSpPr txBox="1">
            <a:spLocks/>
          </p:cNvSpPr>
          <p:nvPr/>
        </p:nvSpPr>
        <p:spPr>
          <a:xfrm>
            <a:off x="-1" y="-283837"/>
            <a:ext cx="6651703"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 </a:t>
            </a:r>
            <a:r>
              <a:rPr lang="ja-JP" altLang="en-US" sz="1100" b="1" dirty="0">
                <a:latin typeface="+mn-ea"/>
                <a:ea typeface="+mn-ea"/>
              </a:rPr>
              <a:t>耐熱タイプ 滑り配慮仕様／防音直貼床材向け 滑り配慮仕様</a:t>
            </a:r>
            <a:endParaRPr lang="ja-JP" altLang="en-US" sz="1100" b="1" dirty="0">
              <a:solidFill>
                <a:srgbClr val="000000"/>
              </a:solidFill>
              <a:latin typeface="+mn-ea"/>
              <a:ea typeface="+mn-ea"/>
              <a:cs typeface="+mn-cs"/>
            </a:endParaRPr>
          </a:p>
        </p:txBody>
      </p:sp>
      <p:sp>
        <p:nvSpPr>
          <p:cNvPr id="17" name="正方形/長方形 16">
            <a:extLst>
              <a:ext uri="{FF2B5EF4-FFF2-40B4-BE49-F238E27FC236}">
                <a16:creationId xmlns:a16="http://schemas.microsoft.com/office/drawing/2014/main" id="{12761252-950B-6B4F-104A-1320CB66429B}"/>
              </a:ext>
            </a:extLst>
          </p:cNvPr>
          <p:cNvSpPr/>
          <p:nvPr/>
        </p:nvSpPr>
        <p:spPr>
          <a:xfrm>
            <a:off x="4992701" y="4338197"/>
            <a:ext cx="4773600" cy="307777"/>
          </a:xfrm>
          <a:prstGeom prst="rect">
            <a:avLst/>
          </a:prstGeom>
        </p:spPr>
        <p:txBody>
          <a:bodyPr wrap="square" lIns="0" tIns="0" rIns="0" bIns="0">
            <a:spAutoFit/>
          </a:bodyPr>
          <a:lstStyle/>
          <a:p>
            <a:r>
              <a:rPr lang="en-US" altLang="ja-JP" sz="400" dirty="0">
                <a:latin typeface="+mn-ea"/>
              </a:rPr>
              <a:t>※1 </a:t>
            </a:r>
            <a:r>
              <a:rPr lang="ja-JP" altLang="en-US" sz="400" dirty="0">
                <a:latin typeface="+mn-ea"/>
              </a:rPr>
              <a:t>ご採用にあたっては、カタログ記載の滑り配慮仕様についてのご注意をご覧ください。 </a:t>
            </a:r>
            <a:r>
              <a:rPr lang="en-US" altLang="ja-JP" sz="400" dirty="0">
                <a:latin typeface="+mn-ea"/>
              </a:rPr>
              <a:t>※2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直貼床材に上貼り施工する場合、既存床と同様に、車椅子対応の性能はございません。 </a:t>
            </a:r>
            <a:r>
              <a:rPr lang="en-US" altLang="ja-JP" sz="400" dirty="0">
                <a:latin typeface="+mn-ea"/>
              </a:rPr>
              <a:t>※5 </a:t>
            </a:r>
            <a:r>
              <a:rPr lang="ja-JP" altLang="en-US" sz="400" dirty="0">
                <a:latin typeface="+mn-ea"/>
              </a:rPr>
              <a:t>表面保護のためワックスもかけられますが、床材表面の塗膜性能は発揮できなくなります。 </a:t>
            </a:r>
            <a:r>
              <a:rPr lang="en-US" altLang="ja-JP" sz="400" dirty="0">
                <a:latin typeface="+mn-ea"/>
              </a:rPr>
              <a:t>※6 </a:t>
            </a:r>
            <a:r>
              <a:rPr lang="ja-JP" altLang="en-US" sz="400" dirty="0">
                <a:latin typeface="+mn-ea"/>
              </a:rPr>
              <a:t>床材表面には滑りに配慮するための微細な凹凸があるため、汚れを拭き取りづらく感じる場合がございます。 </a:t>
            </a:r>
            <a:r>
              <a:rPr lang="en-US" altLang="ja-JP" sz="400" dirty="0">
                <a:latin typeface="+mn-ea"/>
              </a:rPr>
              <a:t>※7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※8 </a:t>
            </a:r>
            <a:r>
              <a:rPr lang="ja-JP" altLang="en-US" sz="400" dirty="0">
                <a:latin typeface="+mn-ea"/>
              </a:rPr>
              <a:t>上貼り専用商品です。床暖房仕上げ材にはご使用いただけません。 </a:t>
            </a:r>
            <a:r>
              <a:rPr lang="en-US" altLang="ja-JP" sz="400" dirty="0">
                <a:latin typeface="+mn-ea"/>
              </a:rPr>
              <a:t>※</a:t>
            </a:r>
            <a:r>
              <a:rPr lang="ja-JP" altLang="en-US" sz="400" dirty="0">
                <a:latin typeface="+mn-ea"/>
              </a:rPr>
              <a:t>表面に防滑処理を施しているため、画像と実物とで表情が異なる場合があります。 </a:t>
            </a:r>
            <a:r>
              <a:rPr lang="en-US" altLang="ja-JP" sz="400" dirty="0">
                <a:latin typeface="+mn-ea"/>
              </a:rPr>
              <a:t>※</a:t>
            </a:r>
            <a:r>
              <a:rPr lang="ja-JP" altLang="en-US" sz="400" dirty="0">
                <a:latin typeface="+mn-ea"/>
              </a:rPr>
              <a:t>滑り配慮仕様の床材と、その他の床材・部材はすべり抵抗が異なるため、歩行する際にはつまづき・すべりに十分ご注意ください。</a:t>
            </a:r>
          </a:p>
        </p:txBody>
      </p:sp>
      <p:grpSp>
        <p:nvGrpSpPr>
          <p:cNvPr id="19" name="グループ化 18">
            <a:extLst>
              <a:ext uri="{FF2B5EF4-FFF2-40B4-BE49-F238E27FC236}">
                <a16:creationId xmlns:a16="http://schemas.microsoft.com/office/drawing/2014/main" id="{770B64D2-93C0-A7B4-B528-BB30307DCB50}"/>
              </a:ext>
            </a:extLst>
          </p:cNvPr>
          <p:cNvGrpSpPr/>
          <p:nvPr/>
        </p:nvGrpSpPr>
        <p:grpSpPr>
          <a:xfrm>
            <a:off x="4992700" y="3919646"/>
            <a:ext cx="3579291" cy="403863"/>
            <a:chOff x="142875" y="4938555"/>
            <a:chExt cx="3579291" cy="403863"/>
          </a:xfrm>
        </p:grpSpPr>
        <p:pic>
          <p:nvPicPr>
            <p:cNvPr id="20" name="図 19">
              <a:extLst>
                <a:ext uri="{FF2B5EF4-FFF2-40B4-BE49-F238E27FC236}">
                  <a16:creationId xmlns:a16="http://schemas.microsoft.com/office/drawing/2014/main" id="{11441156-906F-4C3B-9B16-8C95BF9A905F}"/>
                </a:ext>
              </a:extLst>
            </p:cNvPr>
            <p:cNvPicPr>
              <a:picLocks noChangeAspect="1"/>
            </p:cNvPicPr>
            <p:nvPr/>
          </p:nvPicPr>
          <p:blipFill>
            <a:blip r:embed="rId7"/>
            <a:stretch>
              <a:fillRect/>
            </a:stretch>
          </p:blipFill>
          <p:spPr>
            <a:xfrm>
              <a:off x="142875" y="5005820"/>
              <a:ext cx="261819" cy="288000"/>
            </a:xfrm>
            <a:prstGeom prst="rect">
              <a:avLst/>
            </a:prstGeom>
          </p:spPr>
        </p:pic>
        <p:pic>
          <p:nvPicPr>
            <p:cNvPr id="21" name="図 20">
              <a:extLst>
                <a:ext uri="{FF2B5EF4-FFF2-40B4-BE49-F238E27FC236}">
                  <a16:creationId xmlns:a16="http://schemas.microsoft.com/office/drawing/2014/main" id="{36C3FC9F-D7A2-1FF5-2E7C-51405AB04ED8}"/>
                </a:ext>
              </a:extLst>
            </p:cNvPr>
            <p:cNvPicPr>
              <a:picLocks noChangeAspect="1"/>
            </p:cNvPicPr>
            <p:nvPr/>
          </p:nvPicPr>
          <p:blipFill>
            <a:blip r:embed="rId8"/>
            <a:stretch>
              <a:fillRect/>
            </a:stretch>
          </p:blipFill>
          <p:spPr>
            <a:xfrm>
              <a:off x="363865" y="5005820"/>
              <a:ext cx="261819" cy="288000"/>
            </a:xfrm>
            <a:prstGeom prst="rect">
              <a:avLst/>
            </a:prstGeom>
          </p:spPr>
        </p:pic>
        <p:pic>
          <p:nvPicPr>
            <p:cNvPr id="22" name="図 21">
              <a:extLst>
                <a:ext uri="{FF2B5EF4-FFF2-40B4-BE49-F238E27FC236}">
                  <a16:creationId xmlns:a16="http://schemas.microsoft.com/office/drawing/2014/main" id="{DD0304E8-12D2-4673-D51A-9E09D7C1873C}"/>
                </a:ext>
              </a:extLst>
            </p:cNvPr>
            <p:cNvPicPr>
              <a:picLocks noChangeAspect="1"/>
            </p:cNvPicPr>
            <p:nvPr/>
          </p:nvPicPr>
          <p:blipFill>
            <a:blip r:embed="rId9"/>
            <a:stretch>
              <a:fillRect/>
            </a:stretch>
          </p:blipFill>
          <p:spPr>
            <a:xfrm>
              <a:off x="1026835" y="5005820"/>
              <a:ext cx="261819" cy="288000"/>
            </a:xfrm>
            <a:prstGeom prst="rect">
              <a:avLst/>
            </a:prstGeom>
          </p:spPr>
        </p:pic>
        <p:pic>
          <p:nvPicPr>
            <p:cNvPr id="30" name="図 29">
              <a:extLst>
                <a:ext uri="{FF2B5EF4-FFF2-40B4-BE49-F238E27FC236}">
                  <a16:creationId xmlns:a16="http://schemas.microsoft.com/office/drawing/2014/main" id="{5A673ABA-D683-24B6-6831-4810C4E90182}"/>
                </a:ext>
              </a:extLst>
            </p:cNvPr>
            <p:cNvPicPr>
              <a:picLocks noChangeAspect="1"/>
            </p:cNvPicPr>
            <p:nvPr/>
          </p:nvPicPr>
          <p:blipFill>
            <a:blip r:embed="rId10"/>
            <a:stretch>
              <a:fillRect/>
            </a:stretch>
          </p:blipFill>
          <p:spPr>
            <a:xfrm>
              <a:off x="1247824" y="5005820"/>
              <a:ext cx="261819" cy="288000"/>
            </a:xfrm>
            <a:prstGeom prst="rect">
              <a:avLst/>
            </a:prstGeom>
          </p:spPr>
        </p:pic>
        <p:pic>
          <p:nvPicPr>
            <p:cNvPr id="31" name="図 30">
              <a:extLst>
                <a:ext uri="{FF2B5EF4-FFF2-40B4-BE49-F238E27FC236}">
                  <a16:creationId xmlns:a16="http://schemas.microsoft.com/office/drawing/2014/main" id="{D775F7EB-A8B2-7067-3685-1B57B88B0F4D}"/>
                </a:ext>
              </a:extLst>
            </p:cNvPr>
            <p:cNvPicPr>
              <a:picLocks noChangeAspect="1"/>
            </p:cNvPicPr>
            <p:nvPr/>
          </p:nvPicPr>
          <p:blipFill>
            <a:blip r:embed="rId11"/>
            <a:stretch>
              <a:fillRect/>
            </a:stretch>
          </p:blipFill>
          <p:spPr>
            <a:xfrm>
              <a:off x="1468814" y="5005820"/>
              <a:ext cx="261819" cy="288000"/>
            </a:xfrm>
            <a:prstGeom prst="rect">
              <a:avLst/>
            </a:prstGeom>
          </p:spPr>
        </p:pic>
        <p:pic>
          <p:nvPicPr>
            <p:cNvPr id="33" name="図 32">
              <a:extLst>
                <a:ext uri="{FF2B5EF4-FFF2-40B4-BE49-F238E27FC236}">
                  <a16:creationId xmlns:a16="http://schemas.microsoft.com/office/drawing/2014/main" id="{572CAE29-29E3-29D7-8BE5-0904EC97AC93}"/>
                </a:ext>
              </a:extLst>
            </p:cNvPr>
            <p:cNvPicPr>
              <a:picLocks noChangeAspect="1"/>
            </p:cNvPicPr>
            <p:nvPr/>
          </p:nvPicPr>
          <p:blipFill>
            <a:blip r:embed="rId12"/>
            <a:stretch>
              <a:fillRect/>
            </a:stretch>
          </p:blipFill>
          <p:spPr>
            <a:xfrm>
              <a:off x="1689804" y="5005820"/>
              <a:ext cx="261819" cy="288000"/>
            </a:xfrm>
            <a:prstGeom prst="rect">
              <a:avLst/>
            </a:prstGeom>
          </p:spPr>
        </p:pic>
        <p:pic>
          <p:nvPicPr>
            <p:cNvPr id="34" name="図 33">
              <a:extLst>
                <a:ext uri="{FF2B5EF4-FFF2-40B4-BE49-F238E27FC236}">
                  <a16:creationId xmlns:a16="http://schemas.microsoft.com/office/drawing/2014/main" id="{5A0F972E-C624-B0DE-8D3B-A6C1CDBD4A9D}"/>
                </a:ext>
              </a:extLst>
            </p:cNvPr>
            <p:cNvPicPr>
              <a:picLocks noChangeAspect="1"/>
            </p:cNvPicPr>
            <p:nvPr/>
          </p:nvPicPr>
          <p:blipFill>
            <a:blip r:embed="rId13"/>
            <a:stretch>
              <a:fillRect/>
            </a:stretch>
          </p:blipFill>
          <p:spPr>
            <a:xfrm>
              <a:off x="1910794" y="5005820"/>
              <a:ext cx="261819" cy="288000"/>
            </a:xfrm>
            <a:prstGeom prst="rect">
              <a:avLst/>
            </a:prstGeom>
          </p:spPr>
        </p:pic>
        <p:pic>
          <p:nvPicPr>
            <p:cNvPr id="35" name="図 34">
              <a:extLst>
                <a:ext uri="{FF2B5EF4-FFF2-40B4-BE49-F238E27FC236}">
                  <a16:creationId xmlns:a16="http://schemas.microsoft.com/office/drawing/2014/main" id="{0BFFA487-D825-705A-AA74-BC48A746B1BB}"/>
                </a:ext>
              </a:extLst>
            </p:cNvPr>
            <p:cNvPicPr>
              <a:picLocks noChangeAspect="1"/>
            </p:cNvPicPr>
            <p:nvPr/>
          </p:nvPicPr>
          <p:blipFill>
            <a:blip r:embed="rId14"/>
            <a:stretch>
              <a:fillRect/>
            </a:stretch>
          </p:blipFill>
          <p:spPr>
            <a:xfrm>
              <a:off x="2131784" y="5005820"/>
              <a:ext cx="261819" cy="288000"/>
            </a:xfrm>
            <a:prstGeom prst="rect">
              <a:avLst/>
            </a:prstGeom>
          </p:spPr>
        </p:pic>
        <p:pic>
          <p:nvPicPr>
            <p:cNvPr id="36" name="図 35">
              <a:extLst>
                <a:ext uri="{FF2B5EF4-FFF2-40B4-BE49-F238E27FC236}">
                  <a16:creationId xmlns:a16="http://schemas.microsoft.com/office/drawing/2014/main" id="{05C6D0A2-9094-DA9D-C7A2-4F68E2933AC8}"/>
                </a:ext>
              </a:extLst>
            </p:cNvPr>
            <p:cNvPicPr>
              <a:picLocks noChangeAspect="1"/>
            </p:cNvPicPr>
            <p:nvPr/>
          </p:nvPicPr>
          <p:blipFill>
            <a:blip r:embed="rId15"/>
            <a:stretch>
              <a:fillRect/>
            </a:stretch>
          </p:blipFill>
          <p:spPr>
            <a:xfrm>
              <a:off x="2352774" y="5005820"/>
              <a:ext cx="261819" cy="288000"/>
            </a:xfrm>
            <a:prstGeom prst="rect">
              <a:avLst/>
            </a:prstGeom>
          </p:spPr>
        </p:pic>
        <p:pic>
          <p:nvPicPr>
            <p:cNvPr id="37" name="図 36">
              <a:extLst>
                <a:ext uri="{FF2B5EF4-FFF2-40B4-BE49-F238E27FC236}">
                  <a16:creationId xmlns:a16="http://schemas.microsoft.com/office/drawing/2014/main" id="{2185EE8A-CE8F-4291-F5FC-5DB9D5D54ADC}"/>
                </a:ext>
              </a:extLst>
            </p:cNvPr>
            <p:cNvPicPr>
              <a:picLocks noChangeAspect="1"/>
            </p:cNvPicPr>
            <p:nvPr/>
          </p:nvPicPr>
          <p:blipFill>
            <a:blip r:embed="rId16"/>
            <a:stretch>
              <a:fillRect/>
            </a:stretch>
          </p:blipFill>
          <p:spPr>
            <a:xfrm>
              <a:off x="2573764" y="5005820"/>
              <a:ext cx="261819" cy="288000"/>
            </a:xfrm>
            <a:prstGeom prst="rect">
              <a:avLst/>
            </a:prstGeom>
          </p:spPr>
        </p:pic>
        <p:pic>
          <p:nvPicPr>
            <p:cNvPr id="38" name="図 37">
              <a:extLst>
                <a:ext uri="{FF2B5EF4-FFF2-40B4-BE49-F238E27FC236}">
                  <a16:creationId xmlns:a16="http://schemas.microsoft.com/office/drawing/2014/main" id="{BEF0F7CB-728E-A188-72DE-547AAA8B77AA}"/>
                </a:ext>
              </a:extLst>
            </p:cNvPr>
            <p:cNvPicPr>
              <a:picLocks noChangeAspect="1"/>
            </p:cNvPicPr>
            <p:nvPr/>
          </p:nvPicPr>
          <p:blipFill>
            <a:blip r:embed="rId17"/>
            <a:stretch>
              <a:fillRect/>
            </a:stretch>
          </p:blipFill>
          <p:spPr>
            <a:xfrm>
              <a:off x="2794754" y="5005820"/>
              <a:ext cx="261819" cy="288000"/>
            </a:xfrm>
            <a:prstGeom prst="rect">
              <a:avLst/>
            </a:prstGeom>
          </p:spPr>
        </p:pic>
        <p:pic>
          <p:nvPicPr>
            <p:cNvPr id="39" name="図 38">
              <a:extLst>
                <a:ext uri="{FF2B5EF4-FFF2-40B4-BE49-F238E27FC236}">
                  <a16:creationId xmlns:a16="http://schemas.microsoft.com/office/drawing/2014/main" id="{085C3157-ADEC-36B0-707C-82A82637CF5D}"/>
                </a:ext>
              </a:extLst>
            </p:cNvPr>
            <p:cNvPicPr>
              <a:picLocks noChangeAspect="1"/>
            </p:cNvPicPr>
            <p:nvPr/>
          </p:nvPicPr>
          <p:blipFill>
            <a:blip r:embed="rId18"/>
            <a:stretch>
              <a:fillRect/>
            </a:stretch>
          </p:blipFill>
          <p:spPr>
            <a:xfrm>
              <a:off x="3015744" y="5005820"/>
              <a:ext cx="261819" cy="288000"/>
            </a:xfrm>
            <a:prstGeom prst="rect">
              <a:avLst/>
            </a:prstGeom>
          </p:spPr>
        </p:pic>
        <p:pic>
          <p:nvPicPr>
            <p:cNvPr id="40" name="図 39">
              <a:extLst>
                <a:ext uri="{FF2B5EF4-FFF2-40B4-BE49-F238E27FC236}">
                  <a16:creationId xmlns:a16="http://schemas.microsoft.com/office/drawing/2014/main" id="{600CD314-4758-9DCC-C577-C8FCF9BB0D0D}"/>
                </a:ext>
              </a:extLst>
            </p:cNvPr>
            <p:cNvPicPr>
              <a:picLocks noChangeAspect="1"/>
            </p:cNvPicPr>
            <p:nvPr/>
          </p:nvPicPr>
          <p:blipFill>
            <a:blip r:embed="rId19"/>
            <a:stretch>
              <a:fillRect/>
            </a:stretch>
          </p:blipFill>
          <p:spPr>
            <a:xfrm>
              <a:off x="3236734" y="5005820"/>
              <a:ext cx="261819" cy="288000"/>
            </a:xfrm>
            <a:prstGeom prst="rect">
              <a:avLst/>
            </a:prstGeom>
          </p:spPr>
        </p:pic>
        <p:sp>
          <p:nvSpPr>
            <p:cNvPr id="41" name="テキスト ボックス 40">
              <a:extLst>
                <a:ext uri="{FF2B5EF4-FFF2-40B4-BE49-F238E27FC236}">
                  <a16:creationId xmlns:a16="http://schemas.microsoft.com/office/drawing/2014/main" id="{FA490CF1-B8E0-2C5C-7085-54B574179595}"/>
                </a:ext>
              </a:extLst>
            </p:cNvPr>
            <p:cNvSpPr txBox="1"/>
            <p:nvPr/>
          </p:nvSpPr>
          <p:spPr>
            <a:xfrm>
              <a:off x="2154681" y="4938555"/>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43" name="テキスト ボックス 42">
              <a:extLst>
                <a:ext uri="{FF2B5EF4-FFF2-40B4-BE49-F238E27FC236}">
                  <a16:creationId xmlns:a16="http://schemas.microsoft.com/office/drawing/2014/main" id="{C7D40FA5-0E5F-0C32-6E9A-EC8FAB58C6FB}"/>
                </a:ext>
              </a:extLst>
            </p:cNvPr>
            <p:cNvSpPr txBox="1"/>
            <p:nvPr/>
          </p:nvSpPr>
          <p:spPr>
            <a:xfrm>
              <a:off x="2375671" y="4938555"/>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44" name="正方形/長方形 43">
              <a:extLst>
                <a:ext uri="{FF2B5EF4-FFF2-40B4-BE49-F238E27FC236}">
                  <a16:creationId xmlns:a16="http://schemas.microsoft.com/office/drawing/2014/main" id="{9ACEC68D-28C8-6121-7765-4C48C820D511}"/>
                </a:ext>
              </a:extLst>
            </p:cNvPr>
            <p:cNvSpPr/>
            <p:nvPr/>
          </p:nvSpPr>
          <p:spPr>
            <a:xfrm>
              <a:off x="1048684" y="5288557"/>
              <a:ext cx="230762" cy="53861"/>
            </a:xfrm>
            <a:prstGeom prst="rect">
              <a:avLst/>
            </a:prstGeom>
          </p:spPr>
          <p:txBody>
            <a:bodyPr wrap="square" lIns="0" tIns="0" rIns="0" bIns="0">
              <a:spAutoFit/>
            </a:bodyPr>
            <a:lstStyle/>
            <a:p>
              <a:pPr algn="r"/>
              <a:r>
                <a:rPr lang="en-US" altLang="ja-JP" sz="350" dirty="0">
                  <a:latin typeface="+mn-ea"/>
                </a:rPr>
                <a:t>※2 ※3</a:t>
              </a:r>
              <a:endParaRPr lang="ja-JP" altLang="en-US" sz="350" dirty="0">
                <a:latin typeface="+mn-ea"/>
              </a:endParaRPr>
            </a:p>
          </p:txBody>
        </p:sp>
        <p:sp>
          <p:nvSpPr>
            <p:cNvPr id="45" name="正方形/長方形 44">
              <a:extLst>
                <a:ext uri="{FF2B5EF4-FFF2-40B4-BE49-F238E27FC236}">
                  <a16:creationId xmlns:a16="http://schemas.microsoft.com/office/drawing/2014/main" id="{79BB6F16-1C29-AFE8-3714-17C6F2BD2B8B}"/>
                </a:ext>
              </a:extLst>
            </p:cNvPr>
            <p:cNvSpPr/>
            <p:nvPr/>
          </p:nvSpPr>
          <p:spPr>
            <a:xfrm>
              <a:off x="1279446" y="5288557"/>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46" name="正方形/長方形 45">
              <a:extLst>
                <a:ext uri="{FF2B5EF4-FFF2-40B4-BE49-F238E27FC236}">
                  <a16:creationId xmlns:a16="http://schemas.microsoft.com/office/drawing/2014/main" id="{F8ADCFE4-B53E-2950-BB3F-00E0BBEF8F94}"/>
                </a:ext>
              </a:extLst>
            </p:cNvPr>
            <p:cNvSpPr/>
            <p:nvPr/>
          </p:nvSpPr>
          <p:spPr>
            <a:xfrm>
              <a:off x="1720503" y="5288557"/>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47" name="正方形/長方形 46">
              <a:extLst>
                <a:ext uri="{FF2B5EF4-FFF2-40B4-BE49-F238E27FC236}">
                  <a16:creationId xmlns:a16="http://schemas.microsoft.com/office/drawing/2014/main" id="{CDC442D2-F760-561A-EF54-4AE688362F1D}"/>
                </a:ext>
              </a:extLst>
            </p:cNvPr>
            <p:cNvSpPr/>
            <p:nvPr/>
          </p:nvSpPr>
          <p:spPr>
            <a:xfrm>
              <a:off x="1941326" y="5288557"/>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48" name="正方形/長方形 47">
              <a:extLst>
                <a:ext uri="{FF2B5EF4-FFF2-40B4-BE49-F238E27FC236}">
                  <a16:creationId xmlns:a16="http://schemas.microsoft.com/office/drawing/2014/main" id="{736C4C9F-5BB9-79B2-464E-60800A08EA17}"/>
                </a:ext>
              </a:extLst>
            </p:cNvPr>
            <p:cNvSpPr/>
            <p:nvPr/>
          </p:nvSpPr>
          <p:spPr>
            <a:xfrm>
              <a:off x="2824863" y="5288557"/>
              <a:ext cx="206940" cy="53861"/>
            </a:xfrm>
            <a:prstGeom prst="rect">
              <a:avLst/>
            </a:prstGeom>
          </p:spPr>
          <p:txBody>
            <a:bodyPr wrap="square" lIns="0" tIns="0" rIns="0" bIns="0">
              <a:spAutoFit/>
            </a:bodyPr>
            <a:lstStyle/>
            <a:p>
              <a:pPr algn="r"/>
              <a:r>
                <a:rPr lang="en-US" altLang="ja-JP" sz="350" dirty="0">
                  <a:latin typeface="+mn-ea"/>
                </a:rPr>
                <a:t>※7</a:t>
              </a:r>
              <a:endParaRPr lang="ja-JP" altLang="en-US" sz="350" dirty="0">
                <a:latin typeface="+mn-ea"/>
              </a:endParaRPr>
            </a:p>
          </p:txBody>
        </p:sp>
        <p:sp>
          <p:nvSpPr>
            <p:cNvPr id="49" name="正方形/長方形 48">
              <a:extLst>
                <a:ext uri="{FF2B5EF4-FFF2-40B4-BE49-F238E27FC236}">
                  <a16:creationId xmlns:a16="http://schemas.microsoft.com/office/drawing/2014/main" id="{EDA299D4-BDB0-461F-D07D-AB1348EDDCE7}"/>
                </a:ext>
              </a:extLst>
            </p:cNvPr>
            <p:cNvSpPr/>
            <p:nvPr/>
          </p:nvSpPr>
          <p:spPr>
            <a:xfrm>
              <a:off x="3266843" y="5288557"/>
              <a:ext cx="206940" cy="53861"/>
            </a:xfrm>
            <a:prstGeom prst="rect">
              <a:avLst/>
            </a:prstGeom>
          </p:spPr>
          <p:txBody>
            <a:bodyPr wrap="square" lIns="0" tIns="0" rIns="0" bIns="0">
              <a:spAutoFit/>
            </a:bodyPr>
            <a:lstStyle/>
            <a:p>
              <a:pPr algn="r"/>
              <a:r>
                <a:rPr lang="en-US" altLang="ja-JP" sz="350" dirty="0">
                  <a:latin typeface="+mn-ea"/>
                </a:rPr>
                <a:t>※8</a:t>
              </a:r>
              <a:endParaRPr lang="ja-JP" altLang="en-US" sz="350" dirty="0">
                <a:latin typeface="+mn-ea"/>
              </a:endParaRPr>
            </a:p>
          </p:txBody>
        </p:sp>
        <p:pic>
          <p:nvPicPr>
            <p:cNvPr id="50" name="図 49">
              <a:extLst>
                <a:ext uri="{FF2B5EF4-FFF2-40B4-BE49-F238E27FC236}">
                  <a16:creationId xmlns:a16="http://schemas.microsoft.com/office/drawing/2014/main" id="{8FCC5A9E-7261-6C04-5588-F2B26BA8A172}"/>
                </a:ext>
              </a:extLst>
            </p:cNvPr>
            <p:cNvPicPr>
              <a:picLocks noChangeAspect="1"/>
            </p:cNvPicPr>
            <p:nvPr/>
          </p:nvPicPr>
          <p:blipFill>
            <a:blip r:embed="rId20"/>
            <a:stretch>
              <a:fillRect/>
            </a:stretch>
          </p:blipFill>
          <p:spPr>
            <a:xfrm>
              <a:off x="805845" y="5005820"/>
              <a:ext cx="261819" cy="288000"/>
            </a:xfrm>
            <a:prstGeom prst="rect">
              <a:avLst/>
            </a:prstGeom>
          </p:spPr>
        </p:pic>
        <p:pic>
          <p:nvPicPr>
            <p:cNvPr id="51" name="図 50">
              <a:extLst>
                <a:ext uri="{FF2B5EF4-FFF2-40B4-BE49-F238E27FC236}">
                  <a16:creationId xmlns:a16="http://schemas.microsoft.com/office/drawing/2014/main" id="{025132E3-CCF1-324D-5F85-AE54024FCBFD}"/>
                </a:ext>
              </a:extLst>
            </p:cNvPr>
            <p:cNvPicPr>
              <a:picLocks noChangeAspect="1"/>
            </p:cNvPicPr>
            <p:nvPr/>
          </p:nvPicPr>
          <p:blipFill>
            <a:blip r:embed="rId21"/>
            <a:stretch>
              <a:fillRect/>
            </a:stretch>
          </p:blipFill>
          <p:spPr>
            <a:xfrm>
              <a:off x="584855" y="5005820"/>
              <a:ext cx="261818" cy="288000"/>
            </a:xfrm>
            <a:prstGeom prst="rect">
              <a:avLst/>
            </a:prstGeom>
          </p:spPr>
        </p:pic>
        <p:pic>
          <p:nvPicPr>
            <p:cNvPr id="52" name="図 51">
              <a:extLst>
                <a:ext uri="{FF2B5EF4-FFF2-40B4-BE49-F238E27FC236}">
                  <a16:creationId xmlns:a16="http://schemas.microsoft.com/office/drawing/2014/main" id="{3CF665A6-B241-3B52-A067-F7EFA6DF0D67}"/>
                </a:ext>
              </a:extLst>
            </p:cNvPr>
            <p:cNvPicPr>
              <a:picLocks noChangeAspect="1"/>
            </p:cNvPicPr>
            <p:nvPr/>
          </p:nvPicPr>
          <p:blipFill>
            <a:blip r:embed="rId22"/>
            <a:stretch>
              <a:fillRect/>
            </a:stretch>
          </p:blipFill>
          <p:spPr>
            <a:xfrm>
              <a:off x="3457730" y="5005820"/>
              <a:ext cx="264436" cy="288000"/>
            </a:xfrm>
            <a:prstGeom prst="rect">
              <a:avLst/>
            </a:prstGeom>
          </p:spPr>
        </p:pic>
        <p:sp>
          <p:nvSpPr>
            <p:cNvPr id="53" name="正方形/長方形 52">
              <a:extLst>
                <a:ext uri="{FF2B5EF4-FFF2-40B4-BE49-F238E27FC236}">
                  <a16:creationId xmlns:a16="http://schemas.microsoft.com/office/drawing/2014/main" id="{598BF624-E7FD-D1D7-697D-37FB094E1F75}"/>
                </a:ext>
              </a:extLst>
            </p:cNvPr>
            <p:cNvSpPr/>
            <p:nvPr/>
          </p:nvSpPr>
          <p:spPr>
            <a:xfrm>
              <a:off x="828465" y="5288557"/>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54" name="正方形/長方形 53">
              <a:extLst>
                <a:ext uri="{FF2B5EF4-FFF2-40B4-BE49-F238E27FC236}">
                  <a16:creationId xmlns:a16="http://schemas.microsoft.com/office/drawing/2014/main" id="{D5806FB0-C48F-DBF1-3AA1-DD939D6CCC30}"/>
                </a:ext>
              </a:extLst>
            </p:cNvPr>
            <p:cNvSpPr/>
            <p:nvPr/>
          </p:nvSpPr>
          <p:spPr>
            <a:xfrm>
              <a:off x="2159223" y="5288557"/>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8" name="グループ化 7">
            <a:extLst>
              <a:ext uri="{FF2B5EF4-FFF2-40B4-BE49-F238E27FC236}">
                <a16:creationId xmlns:a16="http://schemas.microsoft.com/office/drawing/2014/main" id="{9F23794E-B7F4-08C2-CE07-7E81EB30E1F5}"/>
              </a:ext>
            </a:extLst>
          </p:cNvPr>
          <p:cNvGrpSpPr/>
          <p:nvPr/>
        </p:nvGrpSpPr>
        <p:grpSpPr>
          <a:xfrm>
            <a:off x="130301" y="683235"/>
            <a:ext cx="4789043" cy="3960000"/>
            <a:chOff x="130301" y="683235"/>
            <a:chExt cx="4789043" cy="3960000"/>
          </a:xfrm>
        </p:grpSpPr>
        <p:pic>
          <p:nvPicPr>
            <p:cNvPr id="1026" name="Picture 2">
              <a:extLst>
                <a:ext uri="{FF2B5EF4-FFF2-40B4-BE49-F238E27FC236}">
                  <a16:creationId xmlns:a16="http://schemas.microsoft.com/office/drawing/2014/main" id="{EC18D406-314A-AD00-5DAD-9DD7949B9AF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154" r="11704"/>
            <a:stretch/>
          </p:blipFill>
          <p:spPr bwMode="auto">
            <a:xfrm>
              <a:off x="130301" y="683235"/>
              <a:ext cx="4789043" cy="396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4036960" y="728203"/>
              <a:ext cx="833693" cy="192239"/>
              <a:chOff x="197208" y="728203"/>
              <a:chExt cx="833693" cy="192239"/>
            </a:xfrm>
          </p:grpSpPr>
          <p:sp>
            <p:nvSpPr>
              <p:cNvPr id="136" name="正方形/長方形 135"/>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7" name="正方形/長方形 136"/>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grpSp>
        <p:pic>
          <p:nvPicPr>
            <p:cNvPr id="73" name="図 7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3200" y="772540"/>
              <a:ext cx="1492514" cy="191823"/>
            </a:xfrm>
            <a:prstGeom prst="rect">
              <a:avLst/>
            </a:prstGeom>
          </p:spPr>
        </p:pic>
        <p:sp>
          <p:nvSpPr>
            <p:cNvPr id="105" name="Rectangle 4"/>
            <p:cNvSpPr>
              <a:spLocks noChangeArrowheads="1"/>
            </p:cNvSpPr>
            <p:nvPr/>
          </p:nvSpPr>
          <p:spPr bwMode="auto">
            <a:xfrm>
              <a:off x="3340303" y="4529646"/>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102" name="正方形/長方形 101"/>
            <p:cNvSpPr/>
            <p:nvPr/>
          </p:nvSpPr>
          <p:spPr>
            <a:xfrm>
              <a:off x="1840107" y="4516861"/>
              <a:ext cx="1074012"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latin typeface="+mn-ea"/>
                </a:rPr>
                <a:t>〔</a:t>
              </a:r>
              <a:r>
                <a:rPr lang="ja-JP" altLang="en-US" sz="600" b="1" dirty="0">
                  <a:latin typeface="+mn-ea"/>
                </a:rPr>
                <a:t>グレージュヒッコリー柄（シート）</a:t>
              </a:r>
              <a:r>
                <a:rPr lang="en-US" altLang="ja-JP" sz="600" b="1" dirty="0">
                  <a:latin typeface="+mn-ea"/>
                </a:rPr>
                <a:t>〕</a:t>
              </a:r>
              <a:endParaRPr lang="ja-JP" altLang="en-US" sz="600" b="1" dirty="0">
                <a:latin typeface="+mn-ea"/>
              </a:endParaRPr>
            </a:p>
          </p:txBody>
        </p:sp>
      </p:grpSp>
      <p:grpSp>
        <p:nvGrpSpPr>
          <p:cNvPr id="11" name="グループ化 10">
            <a:extLst>
              <a:ext uri="{FF2B5EF4-FFF2-40B4-BE49-F238E27FC236}">
                <a16:creationId xmlns:a16="http://schemas.microsoft.com/office/drawing/2014/main" id="{BC0F601D-B7E1-54BA-A287-450771204F44}"/>
              </a:ext>
            </a:extLst>
          </p:cNvPr>
          <p:cNvGrpSpPr/>
          <p:nvPr/>
        </p:nvGrpSpPr>
        <p:grpSpPr>
          <a:xfrm>
            <a:off x="4992700" y="683235"/>
            <a:ext cx="4773600" cy="1342659"/>
            <a:chOff x="4983718" y="683235"/>
            <a:chExt cx="4773600" cy="1342659"/>
          </a:xfrm>
        </p:grpSpPr>
        <p:sp>
          <p:nvSpPr>
            <p:cNvPr id="42" name="Rectangle 14">
              <a:extLst>
                <a:ext uri="{FF2B5EF4-FFF2-40B4-BE49-F238E27FC236}">
                  <a16:creationId xmlns:a16="http://schemas.microsoft.com/office/drawing/2014/main" id="{D4B8E76B-0394-DC20-AA03-331549612FA4}"/>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56" name="正方形/長方形 55">
              <a:extLst>
                <a:ext uri="{FF2B5EF4-FFF2-40B4-BE49-F238E27FC236}">
                  <a16:creationId xmlns:a16="http://schemas.microsoft.com/office/drawing/2014/main" id="{9C32F419-4383-1A96-CADD-E74EB2E5FBA1}"/>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58" name="正方形/長方形 57">
              <a:extLst>
                <a:ext uri="{FF2B5EF4-FFF2-40B4-BE49-F238E27FC236}">
                  <a16:creationId xmlns:a16="http://schemas.microsoft.com/office/drawing/2014/main" id="{9D185A65-B7D7-066E-5430-93EED922A5E6}"/>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grpSp>
        <p:nvGrpSpPr>
          <p:cNvPr id="7" name="グループ化 6">
            <a:extLst>
              <a:ext uri="{FF2B5EF4-FFF2-40B4-BE49-F238E27FC236}">
                <a16:creationId xmlns:a16="http://schemas.microsoft.com/office/drawing/2014/main" id="{7F84CAAD-4672-895F-EF22-0031F5CBD157}"/>
              </a:ext>
            </a:extLst>
          </p:cNvPr>
          <p:cNvGrpSpPr/>
          <p:nvPr/>
        </p:nvGrpSpPr>
        <p:grpSpPr>
          <a:xfrm>
            <a:off x="8571992" y="3991126"/>
            <a:ext cx="909684" cy="264046"/>
            <a:chOff x="8571992" y="3991126"/>
            <a:chExt cx="909684" cy="264046"/>
          </a:xfrm>
        </p:grpSpPr>
        <p:pic>
          <p:nvPicPr>
            <p:cNvPr id="59" name="図 58">
              <a:extLst>
                <a:ext uri="{FF2B5EF4-FFF2-40B4-BE49-F238E27FC236}">
                  <a16:creationId xmlns:a16="http://schemas.microsoft.com/office/drawing/2014/main" id="{486F4938-FB74-4E56-16FC-E9B1AABB4828}"/>
                </a:ext>
              </a:extLst>
            </p:cNvPr>
            <p:cNvPicPr>
              <a:picLocks noChangeAspect="1"/>
            </p:cNvPicPr>
            <p:nvPr/>
          </p:nvPicPr>
          <p:blipFill>
            <a:blip r:embed="rId25"/>
            <a:stretch>
              <a:fillRect/>
            </a:stretch>
          </p:blipFill>
          <p:spPr>
            <a:xfrm>
              <a:off x="8571992" y="3998095"/>
              <a:ext cx="258298" cy="217607"/>
            </a:xfrm>
            <a:prstGeom prst="rect">
              <a:avLst/>
            </a:prstGeom>
          </p:spPr>
        </p:pic>
        <p:pic>
          <p:nvPicPr>
            <p:cNvPr id="16" name="図 15">
              <a:extLst>
                <a:ext uri="{FF2B5EF4-FFF2-40B4-BE49-F238E27FC236}">
                  <a16:creationId xmlns:a16="http://schemas.microsoft.com/office/drawing/2014/main" id="{6F28AF4D-1403-753F-0E35-872A6359AF1A}"/>
                </a:ext>
              </a:extLst>
            </p:cNvPr>
            <p:cNvPicPr>
              <a:picLocks noChangeAspect="1"/>
            </p:cNvPicPr>
            <p:nvPr/>
          </p:nvPicPr>
          <p:blipFill>
            <a:blip r:embed="rId26"/>
            <a:stretch>
              <a:fillRect/>
            </a:stretch>
          </p:blipFill>
          <p:spPr>
            <a:xfrm>
              <a:off x="9169414" y="3991126"/>
              <a:ext cx="312262" cy="264046"/>
            </a:xfrm>
            <a:prstGeom prst="rect">
              <a:avLst/>
            </a:prstGeom>
          </p:spPr>
        </p:pic>
        <p:pic>
          <p:nvPicPr>
            <p:cNvPr id="5" name="図 4">
              <a:extLst>
                <a:ext uri="{FF2B5EF4-FFF2-40B4-BE49-F238E27FC236}">
                  <a16:creationId xmlns:a16="http://schemas.microsoft.com/office/drawing/2014/main" id="{ADDF3DFB-2111-180C-EFA6-C27F4F0B1559}"/>
                </a:ext>
              </a:extLst>
            </p:cNvPr>
            <p:cNvPicPr>
              <a:picLocks noChangeAspect="1"/>
            </p:cNvPicPr>
            <p:nvPr/>
          </p:nvPicPr>
          <p:blipFill>
            <a:blip r:embed="rId27"/>
            <a:stretch>
              <a:fillRect/>
            </a:stretch>
          </p:blipFill>
          <p:spPr>
            <a:xfrm>
              <a:off x="8872964" y="3999702"/>
              <a:ext cx="256082" cy="216000"/>
            </a:xfrm>
            <a:prstGeom prst="rect">
              <a:avLst/>
            </a:prstGeom>
          </p:spPr>
        </p:pic>
      </p:grpSp>
      <p:grpSp>
        <p:nvGrpSpPr>
          <p:cNvPr id="76" name="グループ化 75">
            <a:extLst>
              <a:ext uri="{FF2B5EF4-FFF2-40B4-BE49-F238E27FC236}">
                <a16:creationId xmlns:a16="http://schemas.microsoft.com/office/drawing/2014/main" id="{5997DC6A-ABD1-806C-7886-5DE570222C5C}"/>
              </a:ext>
            </a:extLst>
          </p:cNvPr>
          <p:cNvGrpSpPr/>
          <p:nvPr/>
        </p:nvGrpSpPr>
        <p:grpSpPr>
          <a:xfrm>
            <a:off x="147100" y="4722812"/>
            <a:ext cx="9619200" cy="1951290"/>
            <a:chOff x="147100" y="4722812"/>
            <a:chExt cx="9619200" cy="1951290"/>
          </a:xfrm>
        </p:grpSpPr>
        <p:sp>
          <p:nvSpPr>
            <p:cNvPr id="32" name="Rectangle 14">
              <a:extLst>
                <a:ext uri="{FF2B5EF4-FFF2-40B4-BE49-F238E27FC236}">
                  <a16:creationId xmlns:a16="http://schemas.microsoft.com/office/drawing/2014/main" id="{FEE93064-0FD4-4FFE-4C6C-3AF9A4DEFA2B}"/>
                </a:ext>
              </a:extLst>
            </p:cNvPr>
            <p:cNvSpPr>
              <a:spLocks noChangeArrowheads="1"/>
            </p:cNvSpPr>
            <p:nvPr/>
          </p:nvSpPr>
          <p:spPr bwMode="auto">
            <a:xfrm>
              <a:off x="147100" y="4722812"/>
              <a:ext cx="9619200" cy="1944000"/>
            </a:xfrm>
            <a:prstGeom prst="rect">
              <a:avLst/>
            </a:prstGeom>
            <a:solidFill>
              <a:srgbClr val="CCCC00">
                <a:alpha val="16078"/>
              </a:srgbClr>
            </a:solidFill>
            <a:ln w="6350">
              <a:no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74" name="グループ化 73">
              <a:extLst>
                <a:ext uri="{FF2B5EF4-FFF2-40B4-BE49-F238E27FC236}">
                  <a16:creationId xmlns:a16="http://schemas.microsoft.com/office/drawing/2014/main" id="{985E6E8E-0CE8-BBC5-D987-D1F706E6F313}"/>
                </a:ext>
              </a:extLst>
            </p:cNvPr>
            <p:cNvGrpSpPr/>
            <p:nvPr/>
          </p:nvGrpSpPr>
          <p:grpSpPr>
            <a:xfrm>
              <a:off x="234186" y="4854789"/>
              <a:ext cx="2242314" cy="1647541"/>
              <a:chOff x="234186" y="4854789"/>
              <a:chExt cx="2242314" cy="1647541"/>
            </a:xfrm>
          </p:grpSpPr>
          <p:pic>
            <p:nvPicPr>
              <p:cNvPr id="85" name="図 84"/>
              <p:cNvPicPr>
                <a:picLocks noChangeAspect="1"/>
              </p:cNvPicPr>
              <p:nvPr/>
            </p:nvPicPr>
            <p:blipFill rotWithShape="1">
              <a:blip r:embed="rId28"/>
              <a:srcRect l="8007" t="1761" r="23435" b="3525"/>
              <a:stretch/>
            </p:blipFill>
            <p:spPr>
              <a:xfrm>
                <a:off x="1432337" y="5273719"/>
                <a:ext cx="1044163" cy="1228611"/>
              </a:xfrm>
              <a:prstGeom prst="rect">
                <a:avLst/>
              </a:prstGeom>
            </p:spPr>
          </p:pic>
          <p:sp>
            <p:nvSpPr>
              <p:cNvPr id="86" name="正方形/長方形 85"/>
              <p:cNvSpPr/>
              <p:nvPr/>
            </p:nvSpPr>
            <p:spPr>
              <a:xfrm>
                <a:off x="269133" y="4854789"/>
                <a:ext cx="2070842" cy="307777"/>
              </a:xfrm>
              <a:prstGeom prst="rect">
                <a:avLst/>
              </a:prstGeom>
            </p:spPr>
            <p:txBody>
              <a:bodyPr wrap="square" lIns="0" tIns="0" rIns="0" bIns="0">
                <a:spAutoFit/>
              </a:bodyPr>
              <a:lstStyle/>
              <a:p>
                <a:r>
                  <a:rPr lang="ja-JP" altLang="en-US" sz="1000" b="1" dirty="0">
                    <a:latin typeface="+mn-ea"/>
                  </a:rPr>
                  <a:t>集合住宅でも、粉塵や騒音に配慮して上貼りリフォームが可能</a:t>
                </a:r>
              </a:p>
            </p:txBody>
          </p:sp>
          <p:cxnSp>
            <p:nvCxnSpPr>
              <p:cNvPr id="87" name="直線コネクタ 86"/>
              <p:cNvCxnSpPr/>
              <p:nvPr/>
            </p:nvCxnSpPr>
            <p:spPr>
              <a:xfrm>
                <a:off x="234186" y="5220670"/>
                <a:ext cx="224231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8" name="正方形/長方形 87"/>
              <p:cNvSpPr/>
              <p:nvPr/>
            </p:nvSpPr>
            <p:spPr>
              <a:xfrm>
                <a:off x="269133" y="5288959"/>
                <a:ext cx="1120934" cy="723275"/>
              </a:xfrm>
              <a:prstGeom prst="rect">
                <a:avLst/>
              </a:prstGeom>
            </p:spPr>
            <p:txBody>
              <a:bodyPr wrap="square" lIns="0" tIns="0" rIns="0" bIns="0">
                <a:spAutoFit/>
              </a:bodyPr>
              <a:lstStyle/>
              <a:p>
                <a:r>
                  <a:rPr lang="en-US" altLang="ja-JP" sz="800" dirty="0">
                    <a:latin typeface="+mn-ea"/>
                  </a:rPr>
                  <a:t>LL-45</a:t>
                </a:r>
                <a:r>
                  <a:rPr lang="ja-JP" altLang="en-US" sz="800" dirty="0">
                    <a:latin typeface="+mn-ea"/>
                  </a:rPr>
                  <a:t>または</a:t>
                </a:r>
                <a:r>
                  <a:rPr lang="en-US" altLang="ja-JP" sz="800" dirty="0">
                    <a:latin typeface="+mn-ea"/>
                  </a:rPr>
                  <a:t>ΔLL</a:t>
                </a:r>
                <a:r>
                  <a:rPr lang="ja-JP" altLang="en-US" sz="800" dirty="0">
                    <a:latin typeface="+mn-ea"/>
                  </a:rPr>
                  <a:t>（</a:t>
                </a:r>
                <a:r>
                  <a:rPr lang="en-US" altLang="ja-JP" sz="800" dirty="0">
                    <a:latin typeface="+mn-ea"/>
                  </a:rPr>
                  <a:t>Ⅰ</a:t>
                </a:r>
                <a:r>
                  <a:rPr lang="ja-JP" altLang="en-US" sz="800" dirty="0">
                    <a:latin typeface="+mn-ea"/>
                  </a:rPr>
                  <a:t>）</a:t>
                </a:r>
                <a:r>
                  <a:rPr lang="en-US" altLang="ja-JP" sz="800" dirty="0">
                    <a:latin typeface="+mn-ea"/>
                  </a:rPr>
                  <a:t>-4</a:t>
                </a:r>
                <a:r>
                  <a:rPr lang="ja-JP" altLang="en-US" sz="800" dirty="0">
                    <a:latin typeface="+mn-ea"/>
                  </a:rPr>
                  <a:t>相当の遮音性能を保ったまま、既存の防音直貼床材に上貼りできます。</a:t>
                </a:r>
                <a:endParaRPr lang="en-US" altLang="ja-JP" sz="800" dirty="0">
                  <a:latin typeface="+mn-ea"/>
                </a:endParaRPr>
              </a:p>
              <a:p>
                <a:endParaRPr lang="en-US" altLang="ja-JP" sz="800" dirty="0">
                  <a:latin typeface="+mn-ea"/>
                </a:endParaRPr>
              </a:p>
              <a:p>
                <a:r>
                  <a:rPr lang="en-US" altLang="ja-JP" sz="700" dirty="0">
                    <a:latin typeface="+mn-ea"/>
                  </a:rPr>
                  <a:t>※</a:t>
                </a:r>
                <a:r>
                  <a:rPr lang="ja-JP" altLang="en-US" sz="700" dirty="0">
                    <a:latin typeface="+mn-ea"/>
                  </a:rPr>
                  <a:t>防音直貼床材向けのみ</a:t>
                </a:r>
                <a:endParaRPr lang="en-US" altLang="ja-JP" sz="700" dirty="0">
                  <a:latin typeface="+mn-ea"/>
                </a:endParaRPr>
              </a:p>
            </p:txBody>
          </p:sp>
        </p:grpSp>
        <p:grpSp>
          <p:nvGrpSpPr>
            <p:cNvPr id="72" name="グループ化 71">
              <a:extLst>
                <a:ext uri="{FF2B5EF4-FFF2-40B4-BE49-F238E27FC236}">
                  <a16:creationId xmlns:a16="http://schemas.microsoft.com/office/drawing/2014/main" id="{7AB06D2F-3384-8FD8-12BF-B88BD4E43855}"/>
                </a:ext>
              </a:extLst>
            </p:cNvPr>
            <p:cNvGrpSpPr/>
            <p:nvPr/>
          </p:nvGrpSpPr>
          <p:grpSpPr>
            <a:xfrm>
              <a:off x="2680206" y="4854789"/>
              <a:ext cx="2427657" cy="1642799"/>
              <a:chOff x="2680206" y="4854789"/>
              <a:chExt cx="2427657" cy="1642799"/>
            </a:xfrm>
          </p:grpSpPr>
          <p:sp>
            <p:nvSpPr>
              <p:cNvPr id="89" name="正方形/長方形 88"/>
              <p:cNvSpPr/>
              <p:nvPr/>
            </p:nvSpPr>
            <p:spPr>
              <a:xfrm>
                <a:off x="2712489" y="4854789"/>
                <a:ext cx="2395374" cy="307777"/>
              </a:xfrm>
              <a:prstGeom prst="rect">
                <a:avLst/>
              </a:prstGeom>
            </p:spPr>
            <p:txBody>
              <a:bodyPr wrap="square" lIns="0" tIns="0" rIns="0" bIns="0">
                <a:spAutoFit/>
              </a:bodyPr>
              <a:lstStyle/>
              <a:p>
                <a:r>
                  <a:rPr lang="ja-JP" altLang="en-US" sz="1000" b="1" dirty="0">
                    <a:latin typeface="+mn-ea"/>
                  </a:rPr>
                  <a:t>すべりにくい表面仕上げで、</a:t>
                </a:r>
                <a:endParaRPr lang="en-US" altLang="ja-JP" sz="1000" b="1" dirty="0">
                  <a:latin typeface="+mn-ea"/>
                </a:endParaRPr>
              </a:p>
              <a:p>
                <a:r>
                  <a:rPr lang="ja-JP" altLang="en-US" sz="1000" b="1" dirty="0">
                    <a:latin typeface="+mn-ea"/>
                  </a:rPr>
                  <a:t>小型犬に配慮</a:t>
                </a:r>
              </a:p>
            </p:txBody>
          </p:sp>
          <p:sp>
            <p:nvSpPr>
              <p:cNvPr id="91" name="正方形/長方形 90"/>
              <p:cNvSpPr/>
              <p:nvPr/>
            </p:nvSpPr>
            <p:spPr>
              <a:xfrm>
                <a:off x="2697249" y="5288959"/>
                <a:ext cx="1158973" cy="954107"/>
              </a:xfrm>
              <a:prstGeom prst="rect">
                <a:avLst/>
              </a:prstGeom>
            </p:spPr>
            <p:txBody>
              <a:bodyPr wrap="square" lIns="0" tIns="0" rIns="0" bIns="0">
                <a:spAutoFit/>
              </a:bodyPr>
              <a:lstStyle/>
              <a:p>
                <a:r>
                  <a:rPr lang="ja-JP" altLang="en-US" sz="800" dirty="0">
                    <a:latin typeface="+mn-ea"/>
                  </a:rPr>
                  <a:t>すべりにくい表面仕上げで、足腰への負担を軽減。</a:t>
                </a:r>
              </a:p>
              <a:p>
                <a:r>
                  <a:rPr lang="ja-JP" altLang="en-US" sz="800" dirty="0">
                    <a:latin typeface="+mn-ea"/>
                  </a:rPr>
                  <a:t>お手入れもしやすいので、</a:t>
                </a:r>
              </a:p>
              <a:p>
                <a:r>
                  <a:rPr lang="ja-JP" altLang="en-US" sz="800" dirty="0">
                    <a:latin typeface="+mn-ea"/>
                  </a:rPr>
                  <a:t>同じ空間でより快適に過ごせます。</a:t>
                </a:r>
              </a:p>
              <a:p>
                <a:endParaRPr lang="ja-JP" altLang="en-US" sz="800" dirty="0">
                  <a:latin typeface="+mn-ea"/>
                </a:endParaRPr>
              </a:p>
              <a:p>
                <a:r>
                  <a:rPr lang="en-US" altLang="ja-JP" sz="700" dirty="0">
                    <a:latin typeface="+mn-ea"/>
                  </a:rPr>
                  <a:t>※</a:t>
                </a:r>
                <a:r>
                  <a:rPr lang="ja-JP" altLang="en-US" sz="700" dirty="0">
                    <a:latin typeface="+mn-ea"/>
                  </a:rPr>
                  <a:t>小型犬とは、重さ</a:t>
                </a:r>
                <a:r>
                  <a:rPr lang="en-US" altLang="ja-JP" sz="700" dirty="0">
                    <a:latin typeface="+mn-ea"/>
                  </a:rPr>
                  <a:t>10㎏</a:t>
                </a:r>
                <a:r>
                  <a:rPr lang="ja-JP" altLang="en-US" sz="700" dirty="0">
                    <a:latin typeface="+mn-ea"/>
                  </a:rPr>
                  <a:t>以内のいぬのことを指します。</a:t>
                </a:r>
              </a:p>
            </p:txBody>
          </p:sp>
          <p:cxnSp>
            <p:nvCxnSpPr>
              <p:cNvPr id="123" name="直線コネクタ 122"/>
              <p:cNvCxnSpPr/>
              <p:nvPr/>
            </p:nvCxnSpPr>
            <p:spPr>
              <a:xfrm>
                <a:off x="2680206" y="5220670"/>
                <a:ext cx="224231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40" name="図 139"/>
              <p:cNvPicPr>
                <a:picLocks noChangeAspect="1"/>
              </p:cNvPicPr>
              <p:nvPr/>
            </p:nvPicPr>
            <p:blipFill rotWithShape="1">
              <a:blip r:embed="rId29"/>
              <a:srcRect l="13033" r="20539" b="2669"/>
              <a:stretch/>
            </p:blipFill>
            <p:spPr>
              <a:xfrm>
                <a:off x="3874050" y="5270981"/>
                <a:ext cx="1025610" cy="1226607"/>
              </a:xfrm>
              <a:prstGeom prst="rect">
                <a:avLst/>
              </a:prstGeom>
            </p:spPr>
          </p:pic>
        </p:grpSp>
        <p:grpSp>
          <p:nvGrpSpPr>
            <p:cNvPr id="70" name="グループ化 69">
              <a:extLst>
                <a:ext uri="{FF2B5EF4-FFF2-40B4-BE49-F238E27FC236}">
                  <a16:creationId xmlns:a16="http://schemas.microsoft.com/office/drawing/2014/main" id="{F6D0A289-46A6-A671-393A-45058E238B50}"/>
                </a:ext>
              </a:extLst>
            </p:cNvPr>
            <p:cNvGrpSpPr/>
            <p:nvPr/>
          </p:nvGrpSpPr>
          <p:grpSpPr>
            <a:xfrm>
              <a:off x="5027166" y="4861948"/>
              <a:ext cx="2242314" cy="1812154"/>
              <a:chOff x="5027166" y="4861948"/>
              <a:chExt cx="2242314" cy="1812154"/>
            </a:xfrm>
          </p:grpSpPr>
          <p:sp>
            <p:nvSpPr>
              <p:cNvPr id="69" name="正方形/長方形 68">
                <a:extLst>
                  <a:ext uri="{FF2B5EF4-FFF2-40B4-BE49-F238E27FC236}">
                    <a16:creationId xmlns:a16="http://schemas.microsoft.com/office/drawing/2014/main" id="{C856C3FB-D105-3E62-9635-5837E90D1CE9}"/>
                  </a:ext>
                </a:extLst>
              </p:cNvPr>
              <p:cNvSpPr/>
              <p:nvPr/>
            </p:nvSpPr>
            <p:spPr>
              <a:xfrm>
                <a:off x="6313657" y="5268979"/>
                <a:ext cx="952438" cy="1233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2" name="正方形/長方形 91"/>
              <p:cNvSpPr/>
              <p:nvPr/>
            </p:nvSpPr>
            <p:spPr>
              <a:xfrm>
                <a:off x="5088255" y="4861948"/>
                <a:ext cx="1929765" cy="306881"/>
              </a:xfrm>
              <a:prstGeom prst="rect">
                <a:avLst/>
              </a:prstGeom>
            </p:spPr>
            <p:txBody>
              <a:bodyPr wrap="square" lIns="0" tIns="0" rIns="0" bIns="0">
                <a:spAutoFit/>
              </a:bodyPr>
              <a:lstStyle/>
              <a:p>
                <a:r>
                  <a:rPr lang="ja-JP" altLang="en-US" sz="1000" b="1" dirty="0">
                    <a:latin typeface="+mn-ea"/>
                  </a:rPr>
                  <a:t>床表面に抗菌・抗ウイルス加工し、床表面の清潔を維持</a:t>
                </a:r>
              </a:p>
            </p:txBody>
          </p:sp>
          <p:sp>
            <p:nvSpPr>
              <p:cNvPr id="120" name="正方形/長方形 119"/>
              <p:cNvSpPr/>
              <p:nvPr/>
            </p:nvSpPr>
            <p:spPr>
              <a:xfrm>
                <a:off x="5091034" y="5273719"/>
                <a:ext cx="1190944" cy="1400383"/>
              </a:xfrm>
              <a:prstGeom prst="rect">
                <a:avLst/>
              </a:prstGeom>
            </p:spPr>
            <p:txBody>
              <a:bodyPr wrap="square" lIns="0" tIns="0" rIns="0" bIns="0">
                <a:spAutoFit/>
              </a:bodyPr>
              <a:lstStyle/>
              <a:p>
                <a:r>
                  <a:rPr lang="en-US" altLang="ja-JP" sz="800" dirty="0">
                    <a:latin typeface="+mn-ea"/>
                  </a:rPr>
                  <a:t>SIAA</a:t>
                </a:r>
                <a:r>
                  <a:rPr lang="ja-JP" altLang="en-US" sz="800" dirty="0">
                    <a:latin typeface="+mn-ea"/>
                  </a:rPr>
                  <a:t>マーク表示の抗菌・抗ウイルス加工シートを使用。万が一拭き残しや清掃後にウイルスが付着した場合などでも、細菌やウイルスを減少させることができます。</a:t>
                </a:r>
                <a:endParaRPr lang="en-US" altLang="ja-JP" sz="800" dirty="0">
                  <a:latin typeface="+mn-ea"/>
                </a:endParaRPr>
              </a:p>
              <a:p>
                <a:endParaRPr lang="en-US" altLang="ja-JP" sz="800" dirty="0">
                  <a:latin typeface="+mn-ea"/>
                </a:endParaRPr>
              </a:p>
              <a:p>
                <a:r>
                  <a:rPr lang="en-US" altLang="ja-JP" sz="700" dirty="0">
                    <a:latin typeface="+mn-ea"/>
                  </a:rPr>
                  <a:t>※</a:t>
                </a:r>
                <a:r>
                  <a:rPr lang="ja-JP" altLang="en-US" sz="700" dirty="0">
                    <a:latin typeface="+mn-ea"/>
                  </a:rPr>
                  <a:t>抗ウイルス加工は、病気の治療や予防を目的とするものではありません。</a:t>
                </a:r>
              </a:p>
              <a:p>
                <a:r>
                  <a:rPr lang="en-US" altLang="ja-JP" sz="700" dirty="0">
                    <a:latin typeface="+mn-ea"/>
                  </a:rPr>
                  <a:t>※SIAA</a:t>
                </a:r>
                <a:r>
                  <a:rPr lang="ja-JP" altLang="en-US" sz="700" dirty="0">
                    <a:latin typeface="+mn-ea"/>
                  </a:rPr>
                  <a:t>の安全性基準に適合しています。</a:t>
                </a:r>
              </a:p>
            </p:txBody>
          </p:sp>
          <p:cxnSp>
            <p:nvCxnSpPr>
              <p:cNvPr id="124" name="直線コネクタ 123"/>
              <p:cNvCxnSpPr/>
              <p:nvPr/>
            </p:nvCxnSpPr>
            <p:spPr>
              <a:xfrm>
                <a:off x="5027166" y="5220670"/>
                <a:ext cx="224231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68" name="グループ化 67">
                <a:extLst>
                  <a:ext uri="{FF2B5EF4-FFF2-40B4-BE49-F238E27FC236}">
                    <a16:creationId xmlns:a16="http://schemas.microsoft.com/office/drawing/2014/main" id="{AC7C10FC-667A-A2CA-2EE5-29E58658C0AF}"/>
                  </a:ext>
                </a:extLst>
              </p:cNvPr>
              <p:cNvGrpSpPr/>
              <p:nvPr/>
            </p:nvGrpSpPr>
            <p:grpSpPr>
              <a:xfrm>
                <a:off x="6424456" y="5268980"/>
                <a:ext cx="797805" cy="1204147"/>
                <a:chOff x="6450511" y="5254840"/>
                <a:chExt cx="748577" cy="1129846"/>
              </a:xfrm>
            </p:grpSpPr>
            <p:pic>
              <p:nvPicPr>
                <p:cNvPr id="65" name="図 64">
                  <a:extLst>
                    <a:ext uri="{FF2B5EF4-FFF2-40B4-BE49-F238E27FC236}">
                      <a16:creationId xmlns:a16="http://schemas.microsoft.com/office/drawing/2014/main" id="{E50A0699-62D3-89E4-B776-D4B206BBB6DB}"/>
                    </a:ext>
                  </a:extLst>
                </p:cNvPr>
                <p:cNvPicPr>
                  <a:picLocks noChangeAspect="1"/>
                </p:cNvPicPr>
                <p:nvPr/>
              </p:nvPicPr>
              <p:blipFill>
                <a:blip r:embed="rId30"/>
                <a:stretch>
                  <a:fillRect/>
                </a:stretch>
              </p:blipFill>
              <p:spPr>
                <a:xfrm>
                  <a:off x="6450511" y="5254840"/>
                  <a:ext cx="743475" cy="633831"/>
                </a:xfrm>
                <a:prstGeom prst="rect">
                  <a:avLst/>
                </a:prstGeom>
              </p:spPr>
            </p:pic>
            <p:pic>
              <p:nvPicPr>
                <p:cNvPr id="67" name="図 66">
                  <a:extLst>
                    <a:ext uri="{FF2B5EF4-FFF2-40B4-BE49-F238E27FC236}">
                      <a16:creationId xmlns:a16="http://schemas.microsoft.com/office/drawing/2014/main" id="{57A072E3-F30D-76DE-AAF5-AA9F237BFCFB}"/>
                    </a:ext>
                  </a:extLst>
                </p:cNvPr>
                <p:cNvPicPr>
                  <a:picLocks noChangeAspect="1"/>
                </p:cNvPicPr>
                <p:nvPr/>
              </p:nvPicPr>
              <p:blipFill>
                <a:blip r:embed="rId31"/>
                <a:stretch>
                  <a:fillRect/>
                </a:stretch>
              </p:blipFill>
              <p:spPr>
                <a:xfrm>
                  <a:off x="6455613" y="5750855"/>
                  <a:ext cx="743475" cy="633831"/>
                </a:xfrm>
                <a:prstGeom prst="rect">
                  <a:avLst/>
                </a:prstGeom>
              </p:spPr>
            </p:pic>
          </p:grpSp>
        </p:grpSp>
        <p:grpSp>
          <p:nvGrpSpPr>
            <p:cNvPr id="75" name="グループ化 74">
              <a:extLst>
                <a:ext uri="{FF2B5EF4-FFF2-40B4-BE49-F238E27FC236}">
                  <a16:creationId xmlns:a16="http://schemas.microsoft.com/office/drawing/2014/main" id="{C243B4A1-A7B9-689B-2DD8-3C1FB861D7B9}"/>
                </a:ext>
              </a:extLst>
            </p:cNvPr>
            <p:cNvGrpSpPr/>
            <p:nvPr/>
          </p:nvGrpSpPr>
          <p:grpSpPr>
            <a:xfrm>
              <a:off x="7396986" y="4861949"/>
              <a:ext cx="2242314" cy="1677411"/>
              <a:chOff x="7396986" y="4861949"/>
              <a:chExt cx="2242314" cy="1677411"/>
            </a:xfrm>
          </p:grpSpPr>
          <p:sp>
            <p:nvSpPr>
              <p:cNvPr id="94" name="正方形/長方形 93"/>
              <p:cNvSpPr/>
              <p:nvPr/>
            </p:nvSpPr>
            <p:spPr>
              <a:xfrm>
                <a:off x="7435614" y="4861949"/>
                <a:ext cx="1164826" cy="307777"/>
              </a:xfrm>
              <a:prstGeom prst="rect">
                <a:avLst/>
              </a:prstGeom>
            </p:spPr>
            <p:txBody>
              <a:bodyPr wrap="square" lIns="0" tIns="0" rIns="0" bIns="0">
                <a:spAutoFit/>
              </a:bodyPr>
              <a:lstStyle/>
              <a:p>
                <a:r>
                  <a:rPr lang="ja-JP" altLang="en-US" sz="1000" b="1" dirty="0">
                    <a:latin typeface="+mn-ea"/>
                  </a:rPr>
                  <a:t>薄いから段差のない</a:t>
                </a:r>
              </a:p>
              <a:p>
                <a:r>
                  <a:rPr lang="ja-JP" altLang="en-US" sz="1000" b="1" dirty="0">
                    <a:latin typeface="+mn-ea"/>
                  </a:rPr>
                  <a:t>リフォームができる</a:t>
                </a:r>
              </a:p>
            </p:txBody>
          </p:sp>
          <p:sp>
            <p:nvSpPr>
              <p:cNvPr id="95" name="正方形/長方形 94"/>
              <p:cNvSpPr/>
              <p:nvPr/>
            </p:nvSpPr>
            <p:spPr>
              <a:xfrm>
                <a:off x="7452889" y="5291359"/>
                <a:ext cx="2058273" cy="369332"/>
              </a:xfrm>
              <a:prstGeom prst="rect">
                <a:avLst/>
              </a:prstGeom>
            </p:spPr>
            <p:txBody>
              <a:bodyPr wrap="square" lIns="0" tIns="0" rIns="0" bIns="0">
                <a:spAutoFit/>
              </a:bodyPr>
              <a:lstStyle/>
              <a:p>
                <a:r>
                  <a:rPr lang="ja-JP" altLang="en-US" sz="800" dirty="0">
                    <a:latin typeface="+mn-ea"/>
                  </a:rPr>
                  <a:t>厚み</a:t>
                </a:r>
                <a:r>
                  <a:rPr lang="en-US" altLang="ja-JP" sz="800" dirty="0">
                    <a:latin typeface="+mn-ea"/>
                  </a:rPr>
                  <a:t>1.5mm</a:t>
                </a:r>
                <a:r>
                  <a:rPr lang="ja-JP" altLang="en-US" sz="800" dirty="0">
                    <a:latin typeface="+mn-ea"/>
                  </a:rPr>
                  <a:t>なので、開口部の納め処理は不要。通常の敷居と床の高さの</a:t>
                </a:r>
                <a:r>
                  <a:rPr lang="en-US" altLang="ja-JP" sz="800" dirty="0">
                    <a:latin typeface="+mn-ea"/>
                  </a:rPr>
                  <a:t>3mm </a:t>
                </a:r>
                <a:r>
                  <a:rPr lang="ja-JP" altLang="en-US" sz="800" dirty="0">
                    <a:latin typeface="+mn-ea"/>
                  </a:rPr>
                  <a:t>以内にきれいに納まります。</a:t>
                </a:r>
                <a:endParaRPr lang="en-US" altLang="ja-JP" sz="800" dirty="0">
                  <a:latin typeface="+mn-ea"/>
                </a:endParaRPr>
              </a:p>
            </p:txBody>
          </p:sp>
          <p:cxnSp>
            <p:nvCxnSpPr>
              <p:cNvPr id="125" name="直線コネクタ 124"/>
              <p:cNvCxnSpPr/>
              <p:nvPr/>
            </p:nvCxnSpPr>
            <p:spPr>
              <a:xfrm>
                <a:off x="7396986" y="5220670"/>
                <a:ext cx="224231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66" name="グループ化 65">
                <a:extLst>
                  <a:ext uri="{FF2B5EF4-FFF2-40B4-BE49-F238E27FC236}">
                    <a16:creationId xmlns:a16="http://schemas.microsoft.com/office/drawing/2014/main" id="{A2EF6210-5EE7-5E3C-89BF-67666BB38344}"/>
                  </a:ext>
                </a:extLst>
              </p:cNvPr>
              <p:cNvGrpSpPr/>
              <p:nvPr/>
            </p:nvGrpSpPr>
            <p:grpSpPr>
              <a:xfrm>
                <a:off x="7452891" y="5786485"/>
                <a:ext cx="2183982" cy="752875"/>
                <a:chOff x="7452886" y="5786484"/>
                <a:chExt cx="2267332" cy="781608"/>
              </a:xfrm>
            </p:grpSpPr>
            <p:pic>
              <p:nvPicPr>
                <p:cNvPr id="62" name="図 61">
                  <a:extLst>
                    <a:ext uri="{FF2B5EF4-FFF2-40B4-BE49-F238E27FC236}">
                      <a16:creationId xmlns:a16="http://schemas.microsoft.com/office/drawing/2014/main" id="{F4B592C6-35AC-7C82-A098-93E8D860FCE8}"/>
                    </a:ext>
                  </a:extLst>
                </p:cNvPr>
                <p:cNvPicPr>
                  <a:picLocks noChangeAspect="1"/>
                </p:cNvPicPr>
                <p:nvPr/>
              </p:nvPicPr>
              <p:blipFill>
                <a:blip r:embed="rId32"/>
                <a:stretch>
                  <a:fillRect/>
                </a:stretch>
              </p:blipFill>
              <p:spPr>
                <a:xfrm>
                  <a:off x="7452886" y="5786484"/>
                  <a:ext cx="1099303" cy="781606"/>
                </a:xfrm>
                <a:prstGeom prst="rect">
                  <a:avLst/>
                </a:prstGeom>
              </p:spPr>
            </p:pic>
            <p:pic>
              <p:nvPicPr>
                <p:cNvPr id="64" name="図 63">
                  <a:extLst>
                    <a:ext uri="{FF2B5EF4-FFF2-40B4-BE49-F238E27FC236}">
                      <a16:creationId xmlns:a16="http://schemas.microsoft.com/office/drawing/2014/main" id="{2716322C-D3E7-869F-312F-8AAB608B3392}"/>
                    </a:ext>
                  </a:extLst>
                </p:cNvPr>
                <p:cNvPicPr>
                  <a:picLocks noChangeAspect="1"/>
                </p:cNvPicPr>
                <p:nvPr/>
              </p:nvPicPr>
              <p:blipFill>
                <a:blip r:embed="rId33"/>
                <a:stretch>
                  <a:fillRect/>
                </a:stretch>
              </p:blipFill>
              <p:spPr>
                <a:xfrm>
                  <a:off x="8564957" y="5786486"/>
                  <a:ext cx="1155261" cy="781606"/>
                </a:xfrm>
                <a:prstGeom prst="rect">
                  <a:avLst/>
                </a:prstGeom>
              </p:spPr>
            </p:pic>
          </p:grpSp>
        </p:grpSp>
      </p:grpSp>
      <p:pic>
        <p:nvPicPr>
          <p:cNvPr id="2" name="図 1">
            <a:extLst>
              <a:ext uri="{FF2B5EF4-FFF2-40B4-BE49-F238E27FC236}">
                <a16:creationId xmlns:a16="http://schemas.microsoft.com/office/drawing/2014/main" id="{0EB53C11-C3A9-FE44-EB8E-60B2A2A494F9}"/>
              </a:ext>
            </a:extLst>
          </p:cNvPr>
          <p:cNvPicPr>
            <a:picLocks noChangeAspect="1"/>
          </p:cNvPicPr>
          <p:nvPr/>
        </p:nvPicPr>
        <p:blipFill rotWithShape="1">
          <a:blip r:embed="rId34"/>
          <a:srcRect l="5199" r="10548"/>
          <a:stretch/>
        </p:blipFill>
        <p:spPr>
          <a:xfrm>
            <a:off x="139788" y="3368406"/>
            <a:ext cx="1623507" cy="1279132"/>
          </a:xfrm>
          <a:prstGeom prst="rect">
            <a:avLst/>
          </a:prstGeom>
        </p:spPr>
      </p:pic>
    </p:spTree>
    <p:extLst>
      <p:ext uri="{BB962C8B-B14F-4D97-AF65-F5344CB8AC3E}">
        <p14:creationId xmlns:p14="http://schemas.microsoft.com/office/powerpoint/2010/main" val="340052657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9655</TotalTime>
  <Words>2008</Words>
  <Application>Microsoft Office PowerPoint</Application>
  <PresentationFormat>A4 210 x 297 mm</PresentationFormat>
  <Paragraphs>259</Paragraphs>
  <Slides>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vt:i4>
      </vt:variant>
    </vt:vector>
  </HeadingPairs>
  <TitlesOfParts>
    <vt:vector size="10" baseType="lpstr">
      <vt:lpstr>ＭＳ Ｐゴシック</vt:lpstr>
      <vt:lpstr>游ゴシック</vt:lpstr>
      <vt:lpstr>Arial</vt:lpstr>
      <vt:lpstr>Calibri</vt:lpstr>
      <vt:lpstr>Office テーマ</vt:lpstr>
      <vt:lpstr>わんにゃんSmile　建材</vt:lpstr>
      <vt:lpstr>内装ドア くぐり戸対応</vt:lpstr>
      <vt:lpstr>インテリアカウンター 　耐水集成タイプ　滑り配慮塗装（Uオーダー）</vt:lpstr>
      <vt:lpstr>床材　ベリティスフロアー わんにゃんSmile</vt:lpstr>
      <vt:lpstr>床材　1.5mmリフォームフローリング USUI-TA 耐熱タイプ 滑り配慮仕様／防音直貼床材向け 滑り配慮仕様</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c:creator>
  <cp:lastModifiedBy>山口 稜</cp:lastModifiedBy>
  <cp:revision>824</cp:revision>
  <cp:lastPrinted>2017-04-03T07:57:55Z</cp:lastPrinted>
  <dcterms:created xsi:type="dcterms:W3CDTF">2013-12-02T09:29:28Z</dcterms:created>
  <dcterms:modified xsi:type="dcterms:W3CDTF">2025-02-03T07:42:33Z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7130913</vt:lpwstr>
  </property>
  <property fmtid="{D5CDD505-2E9C-101B-9397-08002B2CF9AE}" pid="3" name="NXPowerLiteSettings">
    <vt:lpwstr>B74006B004C800</vt:lpwstr>
  </property>
  <property fmtid="{D5CDD505-2E9C-101B-9397-08002B2CF9AE}" pid="4" name="NXPowerLiteVersion">
    <vt:lpwstr>D5.1.5</vt:lpwstr>
  </property>
</Properties>
</file>