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61" r:id="rId2"/>
  </p:sldMasterIdLst>
  <p:notesMasterIdLst>
    <p:notesMasterId r:id="rId10"/>
  </p:notesMasterIdLst>
  <p:sldIdLst>
    <p:sldId id="302" r:id="rId3"/>
    <p:sldId id="277" r:id="rId4"/>
    <p:sldId id="296" r:id="rId5"/>
    <p:sldId id="297" r:id="rId6"/>
    <p:sldId id="294" r:id="rId7"/>
    <p:sldId id="300" r:id="rId8"/>
    <p:sldId id="301" r:id="rId9"/>
  </p:sldIdLst>
  <p:sldSz cx="9906000" cy="6858000" type="A4"/>
  <p:notesSz cx="7102475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00FF"/>
    <a:srgbClr val="0066FF"/>
    <a:srgbClr val="0099FF"/>
    <a:srgbClr val="5F5F5F"/>
    <a:srgbClr val="FF0000"/>
    <a:srgbClr val="C0C0C0"/>
    <a:srgbClr val="FFCC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63" autoAdjust="0"/>
    <p:restoredTop sz="96066" autoAdjust="0"/>
  </p:normalViewPr>
  <p:slideViewPr>
    <p:cSldViewPr snapToGrid="0">
      <p:cViewPr varScale="1">
        <p:scale>
          <a:sx n="81" d="100"/>
          <a:sy n="81" d="100"/>
        </p:scale>
        <p:origin x="90" y="762"/>
      </p:cViewPr>
      <p:guideLst/>
    </p:cSldViewPr>
  </p:slideViewPr>
  <p:outlineViewPr>
    <p:cViewPr>
      <p:scale>
        <a:sx n="50" d="100"/>
        <a:sy n="50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744" y="7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40" cy="511731"/>
          </a:xfrm>
          <a:prstGeom prst="rect">
            <a:avLst/>
          </a:prstGeom>
        </p:spPr>
        <p:txBody>
          <a:bodyPr vert="horz" lIns="95461" tIns="47731" rIns="95461" bIns="47731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5" y="0"/>
            <a:ext cx="3077740" cy="511731"/>
          </a:xfrm>
          <a:prstGeom prst="rect">
            <a:avLst/>
          </a:prstGeom>
        </p:spPr>
        <p:txBody>
          <a:bodyPr vert="horz" lIns="95461" tIns="47731" rIns="95461" bIns="47731" rtlCol="0"/>
          <a:lstStyle>
            <a:lvl1pPr algn="r">
              <a:defRPr sz="1300"/>
            </a:lvl1pPr>
          </a:lstStyle>
          <a:p>
            <a:fld id="{DAF5A4EA-ABC5-46D7-98EC-B4E28E5C09D7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61" tIns="47731" rIns="95461" bIns="4773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861443"/>
            <a:ext cx="5681980" cy="4605576"/>
          </a:xfrm>
          <a:prstGeom prst="rect">
            <a:avLst/>
          </a:prstGeom>
        </p:spPr>
        <p:txBody>
          <a:bodyPr vert="horz" lIns="95461" tIns="47731" rIns="95461" bIns="4773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7740" cy="511731"/>
          </a:xfrm>
          <a:prstGeom prst="rect">
            <a:avLst/>
          </a:prstGeom>
        </p:spPr>
        <p:txBody>
          <a:bodyPr vert="horz" lIns="95461" tIns="47731" rIns="95461" bIns="47731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5" y="9721106"/>
            <a:ext cx="3077740" cy="511731"/>
          </a:xfrm>
          <a:prstGeom prst="rect">
            <a:avLst/>
          </a:prstGeom>
        </p:spPr>
        <p:txBody>
          <a:bodyPr vert="horz" lIns="95461" tIns="47731" rIns="95461" bIns="47731" rtlCol="0" anchor="b"/>
          <a:lstStyle>
            <a:lvl1pPr algn="r">
              <a:defRPr sz="1300"/>
            </a:lvl1pPr>
          </a:lstStyle>
          <a:p>
            <a:fld id="{B64729C4-9CEC-4DF4-9AD9-F333B23346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51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29C4-9CEC-4DF4-9AD9-F333B233461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619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CF3A-D9A4-418E-95B4-DCD5A06066E1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6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 userDrawn="1"/>
        </p:nvSpPr>
        <p:spPr bwMode="auto">
          <a:xfrm>
            <a:off x="51160" y="6708015"/>
            <a:ext cx="201386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914400" rtl="0" eaLnBrk="1" latinLnBrk="0" hangingPunct="1">
              <a:spcBef>
                <a:spcPct val="0"/>
              </a:spcBef>
              <a:defRPr kumimoji="1"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2112</a:t>
            </a:r>
          </a:p>
        </p:txBody>
      </p:sp>
    </p:spTree>
    <p:extLst>
      <p:ext uri="{BB962C8B-B14F-4D97-AF65-F5344CB8AC3E}">
        <p14:creationId xmlns:p14="http://schemas.microsoft.com/office/powerpoint/2010/main" val="3382737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95300" y="7245424"/>
            <a:ext cx="2311400" cy="365125"/>
          </a:xfrm>
        </p:spPr>
        <p:txBody>
          <a:bodyPr/>
          <a:lstStyle/>
          <a:p>
            <a:fld id="{6451ADD3-952D-4429-A994-C4B6096406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384550" y="7245424"/>
            <a:ext cx="3136900" cy="365125"/>
          </a:xfrm>
        </p:spPr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グループ化 18"/>
          <p:cNvGrpSpPr/>
          <p:nvPr userDrawn="1"/>
        </p:nvGrpSpPr>
        <p:grpSpPr>
          <a:xfrm>
            <a:off x="144000" y="25580"/>
            <a:ext cx="9619200" cy="594000"/>
            <a:chOff x="135204" y="12700"/>
            <a:chExt cx="9619200" cy="600075"/>
          </a:xfrm>
        </p:grpSpPr>
        <p:sp>
          <p:nvSpPr>
            <p:cNvPr id="20" name="Rectangle 2"/>
            <p:cNvSpPr>
              <a:spLocks noChangeArrowheads="1"/>
            </p:cNvSpPr>
            <p:nvPr userDrawn="1"/>
          </p:nvSpPr>
          <p:spPr bwMode="auto">
            <a:xfrm>
              <a:off x="135204" y="12700"/>
              <a:ext cx="9619200" cy="595313"/>
            </a:xfrm>
            <a:prstGeom prst="rect">
              <a:avLst/>
            </a:prstGeom>
            <a:noFill/>
            <a:ln w="9525" algn="ctr">
              <a:solidFill>
                <a:srgbClr val="4B4B4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rgbClr val="33CC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3"/>
            <p:cNvSpPr>
              <a:spLocks noChangeArrowheads="1"/>
            </p:cNvSpPr>
            <p:nvPr userDrawn="1"/>
          </p:nvSpPr>
          <p:spPr bwMode="auto">
            <a:xfrm>
              <a:off x="1573257" y="12700"/>
              <a:ext cx="8181147" cy="593725"/>
            </a:xfrm>
            <a:prstGeom prst="rect">
              <a:avLst/>
            </a:prstGeom>
            <a:solidFill>
              <a:srgbClr val="4B4B4B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Line 4"/>
            <p:cNvSpPr>
              <a:spLocks noChangeShapeType="1"/>
            </p:cNvSpPr>
            <p:nvPr userDrawn="1"/>
          </p:nvSpPr>
          <p:spPr bwMode="auto">
            <a:xfrm>
              <a:off x="4285810" y="346075"/>
              <a:ext cx="0" cy="26670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Line 5"/>
            <p:cNvSpPr>
              <a:spLocks noChangeShapeType="1"/>
            </p:cNvSpPr>
            <p:nvPr userDrawn="1"/>
          </p:nvSpPr>
          <p:spPr bwMode="auto">
            <a:xfrm flipV="1">
              <a:off x="1573257" y="346075"/>
              <a:ext cx="8178984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pic>
          <p:nvPicPr>
            <p:cNvPr id="24" name="Picture 8" descr="Panasonic_RGB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25" y="228600"/>
              <a:ext cx="1150938" cy="17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6" descr="パナES社名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917" b="-3149"/>
          <a:stretch/>
        </p:blipFill>
        <p:spPr bwMode="auto">
          <a:xfrm>
            <a:off x="8566846" y="6735189"/>
            <a:ext cx="1199800" cy="12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9"/>
          <p:cNvSpPr>
            <a:spLocks noChangeArrowheads="1"/>
          </p:cNvSpPr>
          <p:nvPr userDrawn="1"/>
        </p:nvSpPr>
        <p:spPr bwMode="auto">
          <a:xfrm>
            <a:off x="5644456" y="6696649"/>
            <a:ext cx="18129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458788" algn="l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373188" algn="l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r>
              <a:rPr lang="en-US" altLang="ja-JP" sz="600" dirty="0">
                <a:solidFill>
                  <a:srgbClr val="333333"/>
                </a:solidFill>
                <a:latin typeface="ＭＳ Ｐゴシック" pitchFamily="50" charset="-128"/>
              </a:rPr>
              <a:t> </a:t>
            </a:r>
            <a:r>
              <a:rPr lang="ja-JP" altLang="ja-JP" sz="600" dirty="0">
                <a:solidFill>
                  <a:srgbClr val="333333"/>
                </a:solidFill>
                <a:latin typeface="ＭＳ Ｐゴシック" pitchFamily="50" charset="-128"/>
              </a:rPr>
              <a:t>　　</a:t>
            </a:r>
            <a:r>
              <a:rPr lang="ja-JP" altLang="en-US" sz="800" dirty="0">
                <a:solidFill>
                  <a:srgbClr val="333333"/>
                </a:solidFill>
                <a:latin typeface="ＭＳ Ｐゴシック" pitchFamily="50" charset="-128"/>
                <a:sym typeface="Symbol" pitchFamily="18" charset="2"/>
              </a:rPr>
              <a:t></a:t>
            </a:r>
            <a:r>
              <a:rPr lang="ja-JP" altLang="en-US" sz="800" dirty="0">
                <a:solidFill>
                  <a:srgbClr val="333333"/>
                </a:solidFill>
                <a:latin typeface="ＭＳ Ｐゴシック" pitchFamily="50" charset="-128"/>
              </a:rPr>
              <a:t> </a:t>
            </a:r>
            <a:r>
              <a:rPr lang="en-US" altLang="ja-JP" sz="600" dirty="0">
                <a:solidFill>
                  <a:srgbClr val="333333"/>
                </a:solidFill>
                <a:latin typeface="PUD新ゴシック表示-M" pitchFamily="50" charset="-128"/>
                <a:ea typeface="PUD新ゴシック表示-M" pitchFamily="50" charset="-128"/>
              </a:rPr>
              <a:t>Panasonic Corporation</a:t>
            </a:r>
          </a:p>
        </p:txBody>
      </p:sp>
      <p:sp>
        <p:nvSpPr>
          <p:cNvPr id="27" name="Rectangle 9"/>
          <p:cNvSpPr txBox="1">
            <a:spLocks noChangeArrowheads="1"/>
          </p:cNvSpPr>
          <p:nvPr userDrawn="1"/>
        </p:nvSpPr>
        <p:spPr bwMode="auto">
          <a:xfrm>
            <a:off x="51160" y="6708015"/>
            <a:ext cx="201386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914400" rtl="0" eaLnBrk="1" latinLnBrk="0" hangingPunct="1">
              <a:spcBef>
                <a:spcPct val="0"/>
              </a:spcBef>
              <a:defRPr kumimoji="1"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2401</a:t>
            </a:r>
          </a:p>
        </p:txBody>
      </p:sp>
    </p:spTree>
    <p:extLst>
      <p:ext uri="{BB962C8B-B14F-4D97-AF65-F5344CB8AC3E}">
        <p14:creationId xmlns:p14="http://schemas.microsoft.com/office/powerpoint/2010/main" val="2614349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グループ化 51"/>
          <p:cNvGrpSpPr/>
          <p:nvPr userDrawn="1"/>
        </p:nvGrpSpPr>
        <p:grpSpPr>
          <a:xfrm>
            <a:off x="144000" y="26608"/>
            <a:ext cx="9619200" cy="594000"/>
            <a:chOff x="135204" y="12700"/>
            <a:chExt cx="9619200" cy="600075"/>
          </a:xfrm>
        </p:grpSpPr>
        <p:sp>
          <p:nvSpPr>
            <p:cNvPr id="54" name="Rectangle 2"/>
            <p:cNvSpPr>
              <a:spLocks noChangeArrowheads="1"/>
            </p:cNvSpPr>
            <p:nvPr userDrawn="1"/>
          </p:nvSpPr>
          <p:spPr bwMode="auto">
            <a:xfrm>
              <a:off x="135204" y="12700"/>
              <a:ext cx="9619200" cy="595313"/>
            </a:xfrm>
            <a:prstGeom prst="rect">
              <a:avLst/>
            </a:prstGeom>
            <a:noFill/>
            <a:ln w="9525" algn="ctr">
              <a:solidFill>
                <a:srgbClr val="4B4B4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rgbClr val="33CC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5" name="Rectangle 3"/>
            <p:cNvSpPr>
              <a:spLocks noChangeArrowheads="1"/>
            </p:cNvSpPr>
            <p:nvPr userDrawn="1"/>
          </p:nvSpPr>
          <p:spPr bwMode="auto">
            <a:xfrm>
              <a:off x="1573257" y="12700"/>
              <a:ext cx="8181147" cy="593725"/>
            </a:xfrm>
            <a:prstGeom prst="rect">
              <a:avLst/>
            </a:prstGeom>
            <a:solidFill>
              <a:srgbClr val="4B4B4B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Line 4"/>
            <p:cNvSpPr>
              <a:spLocks noChangeShapeType="1"/>
            </p:cNvSpPr>
            <p:nvPr userDrawn="1"/>
          </p:nvSpPr>
          <p:spPr bwMode="auto">
            <a:xfrm>
              <a:off x="4285810" y="346075"/>
              <a:ext cx="0" cy="26670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7" name="Line 5"/>
            <p:cNvSpPr>
              <a:spLocks noChangeShapeType="1"/>
            </p:cNvSpPr>
            <p:nvPr userDrawn="1"/>
          </p:nvSpPr>
          <p:spPr bwMode="auto">
            <a:xfrm flipV="1">
              <a:off x="1573257" y="346075"/>
              <a:ext cx="8178984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" name="Rectangle 9">
            <a:extLst>
              <a:ext uri="{FF2B5EF4-FFF2-40B4-BE49-F238E27FC236}">
                <a16:creationId xmlns:a16="http://schemas.microsoft.com/office/drawing/2014/main" id="{BED0C483-A41A-AE21-D81B-F08E4B15EC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160" y="6708015"/>
            <a:ext cx="13076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914400" rtl="0" eaLnBrk="1" latinLnBrk="0" hangingPunct="1">
              <a:spcBef>
                <a:spcPct val="0"/>
              </a:spcBef>
              <a:defRPr kumimoji="1"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2501</a:t>
            </a:r>
          </a:p>
        </p:txBody>
      </p:sp>
      <p:sp>
        <p:nvSpPr>
          <p:cNvPr id="6" name="タイトル 10">
            <a:extLst>
              <a:ext uri="{FF2B5EF4-FFF2-40B4-BE49-F238E27FC236}">
                <a16:creationId xmlns:a16="http://schemas.microsoft.com/office/drawing/2014/main" id="{3B515A1A-A095-88D6-0137-5A48C77C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87" y="21894"/>
            <a:ext cx="6756684" cy="330001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32D57F-494B-ADA3-3E13-824BFE6A1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21"/>
          <a:stretch/>
        </p:blipFill>
        <p:spPr bwMode="auto">
          <a:xfrm>
            <a:off x="341883" y="233723"/>
            <a:ext cx="1085791" cy="17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561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基本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8D02109-A060-15B6-FA5A-AA6B1F5A99F3}"/>
              </a:ext>
            </a:extLst>
          </p:cNvPr>
          <p:cNvGrpSpPr/>
          <p:nvPr userDrawn="1"/>
        </p:nvGrpSpPr>
        <p:grpSpPr>
          <a:xfrm>
            <a:off x="-3" y="0"/>
            <a:ext cx="9906003" cy="619201"/>
            <a:chOff x="-3" y="0"/>
            <a:chExt cx="9906003" cy="619201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01ED4E12-2A71-6D29-630A-4A281AD66C64}"/>
                </a:ext>
              </a:extLst>
            </p:cNvPr>
            <p:cNvSpPr/>
            <p:nvPr userDrawn="1"/>
          </p:nvSpPr>
          <p:spPr>
            <a:xfrm>
              <a:off x="0" y="0"/>
              <a:ext cx="9906000" cy="61920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C6D9A417-6925-2A45-49CB-CC3FEA285941}"/>
                </a:ext>
              </a:extLst>
            </p:cNvPr>
            <p:cNvSpPr/>
            <p:nvPr userDrawn="1"/>
          </p:nvSpPr>
          <p:spPr>
            <a:xfrm>
              <a:off x="-3" y="1"/>
              <a:ext cx="1156345" cy="6192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551F4F2-C9FC-AE1C-7774-93F10E889752}"/>
                </a:ext>
              </a:extLst>
            </p:cNvPr>
            <p:cNvSpPr txBox="1"/>
            <p:nvPr userDrawn="1"/>
          </p:nvSpPr>
          <p:spPr>
            <a:xfrm>
              <a:off x="248889" y="92955"/>
              <a:ext cx="651139" cy="18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605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parajita" panose="02020603050405020304" pitchFamily="18" charset="0"/>
                </a:rPr>
                <a:t>COORDINATE</a:t>
              </a:r>
              <a:endParaRPr kumimoji="1" lang="ja-JP" altLang="en-US" sz="605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arajita" panose="02020603050405020304" pitchFamily="18" charset="0"/>
              </a:endParaRPr>
            </a:p>
          </p:txBody>
        </p:sp>
        <p:pic>
          <p:nvPicPr>
            <p:cNvPr id="6" name="図 5" descr="テキスト, ロゴ&#10;&#10;自動的に生成された説明">
              <a:extLst>
                <a:ext uri="{FF2B5EF4-FFF2-40B4-BE49-F238E27FC236}">
                  <a16:creationId xmlns:a16="http://schemas.microsoft.com/office/drawing/2014/main" id="{1D2C0995-9BAD-7C36-9A59-7D157E409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64" y="190999"/>
              <a:ext cx="977125" cy="379398"/>
            </a:xfrm>
            <a:prstGeom prst="rect">
              <a:avLst/>
            </a:prstGeom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4B71F84C-873B-F7A3-9BAA-7D7F4756C1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7199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AA268CCB-9B36-84A8-012C-68CBE3EDB6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2578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タイトル 10">
            <a:extLst>
              <a:ext uri="{FF2B5EF4-FFF2-40B4-BE49-F238E27FC236}">
                <a16:creationId xmlns:a16="http://schemas.microsoft.com/office/drawing/2014/main" id="{32B66E9C-1149-1B21-1E13-E5807EF5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200"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7" name="テキスト プレースホルダー 16">
            <a:extLst>
              <a:ext uri="{FF2B5EF4-FFF2-40B4-BE49-F238E27FC236}">
                <a16:creationId xmlns:a16="http://schemas.microsoft.com/office/drawing/2014/main" id="{576C3D42-EA1D-3C21-6DB1-5D6A04425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r">
              <a:buNone/>
              <a:defRPr sz="900"/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endParaRPr kumimoji="1" lang="ja-JP" altLang="en-US" dirty="0"/>
          </a:p>
        </p:txBody>
      </p:sp>
      <p:sp>
        <p:nvSpPr>
          <p:cNvPr id="18" name="Credit">
            <a:extLst>
              <a:ext uri="{FF2B5EF4-FFF2-40B4-BE49-F238E27FC236}">
                <a16:creationId xmlns:a16="http://schemas.microsoft.com/office/drawing/2014/main" id="{F76AAC50-7A5F-27DB-AA37-108D3D09708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730482" y="88573"/>
            <a:ext cx="1035818" cy="1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868" rIns="0" bIns="3686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544" b="0" baseline="0" dirty="0">
                <a:solidFill>
                  <a:srgbClr val="504642"/>
                </a:solidFill>
                <a:latin typeface="+mn-lt"/>
                <a:ea typeface="+mn-ea"/>
              </a:rPr>
              <a:t>© Panasonic  Corporation 2023</a:t>
            </a:r>
          </a:p>
        </p:txBody>
      </p:sp>
    </p:spTree>
    <p:extLst>
      <p:ext uri="{BB962C8B-B14F-4D97-AF65-F5344CB8AC3E}">
        <p14:creationId xmlns:p14="http://schemas.microsoft.com/office/powerpoint/2010/main" val="4233545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1ADD3-952D-4429-A994-C4B60964069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6E9E6-86C5-4377-B017-E95A0A7887E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8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20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97">
          <p15:clr>
            <a:srgbClr val="F26B43"/>
          </p15:clr>
        </p15:guide>
        <p15:guide id="2" orient="horz" pos="434">
          <p15:clr>
            <a:srgbClr val="F26B43"/>
          </p15:clr>
        </p15:guide>
        <p15:guide id="3" pos="3144">
          <p15:clr>
            <a:srgbClr val="F26B43"/>
          </p15:clr>
        </p15:guide>
        <p15:guide id="4" pos="2127">
          <p15:clr>
            <a:srgbClr val="F26B43"/>
          </p15:clr>
        </p15:guide>
        <p15:guide id="5" pos="2079">
          <p15:clr>
            <a:srgbClr val="F26B43"/>
          </p15:clr>
        </p15:guide>
        <p15:guide id="6" pos="1108">
          <p15:clr>
            <a:srgbClr val="F26B43"/>
          </p15:clr>
        </p15:guide>
        <p15:guide id="7" pos="1060">
          <p15:clr>
            <a:srgbClr val="F26B43"/>
          </p15:clr>
        </p15:guide>
        <p15:guide id="8" pos="90">
          <p15:clr>
            <a:srgbClr val="F26B43"/>
          </p15:clr>
        </p15:guide>
        <p15:guide id="9" orient="horz" pos="1658">
          <p15:clr>
            <a:srgbClr val="F26B43"/>
          </p15:clr>
        </p15:guide>
        <p15:guide id="10" orient="horz" pos="1704">
          <p15:clr>
            <a:srgbClr val="F26B43"/>
          </p15:clr>
        </p15:guide>
        <p15:guide id="11" orient="horz" pos="386">
          <p15:clr>
            <a:srgbClr val="F26B43"/>
          </p15:clr>
        </p15:guide>
        <p15:guide id="12" orient="horz" pos="2928">
          <p15:clr>
            <a:srgbClr val="F26B43"/>
          </p15:clr>
        </p15:guide>
        <p15:guide id="13" orient="horz" pos="2975">
          <p15:clr>
            <a:srgbClr val="F26B43"/>
          </p15:clr>
        </p15:guide>
        <p15:guide id="14" orient="horz" pos="4200">
          <p15:clr>
            <a:srgbClr val="F26B43"/>
          </p15:clr>
        </p15:guide>
        <p15:guide id="15" pos="4116">
          <p15:clr>
            <a:srgbClr val="F26B43"/>
          </p15:clr>
        </p15:guide>
        <p15:guide id="16" pos="4163">
          <p15:clr>
            <a:srgbClr val="F26B43"/>
          </p15:clr>
        </p15:guide>
        <p15:guide id="17" pos="5133">
          <p15:clr>
            <a:srgbClr val="F26B43"/>
          </p15:clr>
        </p15:guide>
        <p15:guide id="18" pos="5182">
          <p15:clr>
            <a:srgbClr val="F26B43"/>
          </p15:clr>
        </p15:guide>
        <p15:guide id="19" pos="6152">
          <p15:clr>
            <a:srgbClr val="F26B43"/>
          </p15:clr>
        </p15:guide>
        <p15:guide id="20" orient="horz" pos="42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jp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jpg"/><Relationship Id="rId47" Type="http://schemas.openxmlformats.org/officeDocument/2006/relationships/image" Target="../media/image49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33" Type="http://schemas.openxmlformats.org/officeDocument/2006/relationships/image" Target="../media/image35.png"/><Relationship Id="rId38" Type="http://schemas.openxmlformats.org/officeDocument/2006/relationships/image" Target="../media/image40.jpg"/><Relationship Id="rId46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jpg"/><Relationship Id="rId45" Type="http://schemas.openxmlformats.org/officeDocument/2006/relationships/image" Target="../media/image47.jp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jp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jpg"/><Relationship Id="rId3" Type="http://schemas.openxmlformats.org/officeDocument/2006/relationships/image" Target="../media/image28.png"/><Relationship Id="rId21" Type="http://schemas.openxmlformats.org/officeDocument/2006/relationships/image" Target="../media/image45.jp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jpg"/><Relationship Id="rId25" Type="http://schemas.openxmlformats.org/officeDocument/2006/relationships/image" Target="../media/image27.jpeg"/><Relationship Id="rId2" Type="http://schemas.openxmlformats.org/officeDocument/2006/relationships/image" Target="../media/image26.jpg"/><Relationship Id="rId16" Type="http://schemas.openxmlformats.org/officeDocument/2006/relationships/image" Target="../media/image40.jp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8.jpg"/><Relationship Id="rId5" Type="http://schemas.openxmlformats.org/officeDocument/2006/relationships/image" Target="../media/image30.png"/><Relationship Id="rId15" Type="http://schemas.openxmlformats.org/officeDocument/2006/relationships/image" Target="../media/image49.png"/><Relationship Id="rId23" Type="http://schemas.openxmlformats.org/officeDocument/2006/relationships/image" Target="../media/image47.jpg"/><Relationship Id="rId10" Type="http://schemas.openxmlformats.org/officeDocument/2006/relationships/image" Target="../media/image35.png"/><Relationship Id="rId19" Type="http://schemas.openxmlformats.org/officeDocument/2006/relationships/image" Target="../media/image43.jp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jpe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2" Type="http://schemas.openxmlformats.org/officeDocument/2006/relationships/image" Target="../media/image50.jpe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5" Type="http://schemas.openxmlformats.org/officeDocument/2006/relationships/image" Target="../media/image53.png"/><Relationship Id="rId15" Type="http://schemas.openxmlformats.org/officeDocument/2006/relationships/image" Target="../media/image63.jpe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jpe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35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png"/><Relationship Id="rId18" Type="http://schemas.openxmlformats.org/officeDocument/2006/relationships/image" Target="../media/image112.jpeg"/><Relationship Id="rId3" Type="http://schemas.openxmlformats.org/officeDocument/2006/relationships/image" Target="../media/image7.gif"/><Relationship Id="rId21" Type="http://schemas.openxmlformats.org/officeDocument/2006/relationships/image" Target="../media/image115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17" Type="http://schemas.openxmlformats.org/officeDocument/2006/relationships/image" Target="../media/image111.jpeg"/><Relationship Id="rId2" Type="http://schemas.openxmlformats.org/officeDocument/2006/relationships/image" Target="../media/image6.jpeg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5" Type="http://schemas.openxmlformats.org/officeDocument/2006/relationships/image" Target="../media/image109.jpeg"/><Relationship Id="rId10" Type="http://schemas.openxmlformats.org/officeDocument/2006/relationships/image" Target="../media/image104.png"/><Relationship Id="rId19" Type="http://schemas.openxmlformats.org/officeDocument/2006/relationships/image" Target="../media/image113.jpeg"/><Relationship Id="rId4" Type="http://schemas.openxmlformats.org/officeDocument/2006/relationships/image" Target="../media/image99.png"/><Relationship Id="rId9" Type="http://schemas.openxmlformats.org/officeDocument/2006/relationships/image" Target="../media/image39.png"/><Relationship Id="rId1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51.jpe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63.jpe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62.jpe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0.jpeg"/><Relationship Id="rId18" Type="http://schemas.openxmlformats.org/officeDocument/2006/relationships/image" Target="../media/image145.png"/><Relationship Id="rId26" Type="http://schemas.openxmlformats.org/officeDocument/2006/relationships/image" Target="../media/image153.png"/><Relationship Id="rId3" Type="http://schemas.openxmlformats.org/officeDocument/2006/relationships/image" Target="../media/image132.jpeg"/><Relationship Id="rId21" Type="http://schemas.openxmlformats.org/officeDocument/2006/relationships/image" Target="../media/image148.png"/><Relationship Id="rId7" Type="http://schemas.openxmlformats.org/officeDocument/2006/relationships/image" Target="../media/image136.jpeg"/><Relationship Id="rId12" Type="http://schemas.openxmlformats.org/officeDocument/2006/relationships/image" Target="../media/image139.jpeg"/><Relationship Id="rId17" Type="http://schemas.openxmlformats.org/officeDocument/2006/relationships/image" Target="../media/image144.jpg"/><Relationship Id="rId25" Type="http://schemas.openxmlformats.org/officeDocument/2006/relationships/image" Target="../media/image1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jpeg"/><Relationship Id="rId11" Type="http://schemas.openxmlformats.org/officeDocument/2006/relationships/image" Target="../media/image51.jpeg"/><Relationship Id="rId24" Type="http://schemas.openxmlformats.org/officeDocument/2006/relationships/image" Target="../media/image151.png"/><Relationship Id="rId5" Type="http://schemas.openxmlformats.org/officeDocument/2006/relationships/image" Target="../media/image134.jpeg"/><Relationship Id="rId15" Type="http://schemas.openxmlformats.org/officeDocument/2006/relationships/image" Target="../media/image142.jpeg"/><Relationship Id="rId23" Type="http://schemas.openxmlformats.org/officeDocument/2006/relationships/image" Target="../media/image150.png"/><Relationship Id="rId10" Type="http://schemas.openxmlformats.org/officeDocument/2006/relationships/image" Target="../media/image62.jpeg"/><Relationship Id="rId19" Type="http://schemas.openxmlformats.org/officeDocument/2006/relationships/image" Target="../media/image146.pn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1.jpeg"/><Relationship Id="rId22" Type="http://schemas.openxmlformats.org/officeDocument/2006/relationships/image" Target="../media/image149.png"/><Relationship Id="rId27" Type="http://schemas.openxmlformats.org/officeDocument/2006/relationships/image" Target="../media/image1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02BDBC1-1B4D-5819-1634-D72E56996A92}"/>
              </a:ext>
            </a:extLst>
          </p:cNvPr>
          <p:cNvGrpSpPr/>
          <p:nvPr/>
        </p:nvGrpSpPr>
        <p:grpSpPr>
          <a:xfrm>
            <a:off x="143913" y="692148"/>
            <a:ext cx="4773600" cy="2952751"/>
            <a:chOff x="143913" y="692148"/>
            <a:chExt cx="4773600" cy="2952751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143913" y="692148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143913" y="692148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★玄関框 ベリティス対応（シート仕上げ）</a:t>
              </a:r>
            </a:p>
          </p:txBody>
        </p:sp>
        <p:grpSp>
          <p:nvGrpSpPr>
            <p:cNvPr id="132" name="グループ化 131">
              <a:extLst>
                <a:ext uri="{FF2B5EF4-FFF2-40B4-BE49-F238E27FC236}">
                  <a16:creationId xmlns:a16="http://schemas.microsoft.com/office/drawing/2014/main" id="{85882F75-4B3B-2D1F-42F0-12AB41CC54B7}"/>
                </a:ext>
              </a:extLst>
            </p:cNvPr>
            <p:cNvGrpSpPr/>
            <p:nvPr/>
          </p:nvGrpSpPr>
          <p:grpSpPr>
            <a:xfrm>
              <a:off x="228845" y="898752"/>
              <a:ext cx="1945252" cy="1584000"/>
              <a:chOff x="228845" y="898752"/>
              <a:chExt cx="1945252" cy="1584000"/>
            </a:xfrm>
          </p:grpSpPr>
          <p:pic>
            <p:nvPicPr>
              <p:cNvPr id="28" name="図 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845" y="898752"/>
                <a:ext cx="1945252" cy="1584000"/>
              </a:xfrm>
              <a:prstGeom prst="rect">
                <a:avLst/>
              </a:prstGeom>
            </p:spPr>
          </p:pic>
          <p:sp>
            <p:nvSpPr>
              <p:cNvPr id="13" name="Rectangle 4"/>
              <p:cNvSpPr>
                <a:spLocks noChangeArrowheads="1"/>
              </p:cNvSpPr>
              <p:nvPr/>
            </p:nvSpPr>
            <p:spPr bwMode="auto">
              <a:xfrm>
                <a:off x="621910" y="2387921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F0691772-8CFF-3601-3A4F-530656C58084}"/>
                </a:ext>
              </a:extLst>
            </p:cNvPr>
            <p:cNvGrpSpPr/>
            <p:nvPr/>
          </p:nvGrpSpPr>
          <p:grpSpPr>
            <a:xfrm>
              <a:off x="228845" y="2543034"/>
              <a:ext cx="4606056" cy="1026064"/>
              <a:chOff x="228845" y="2543034"/>
              <a:chExt cx="4606056" cy="1026064"/>
            </a:xfrm>
          </p:grpSpPr>
          <p:sp>
            <p:nvSpPr>
              <p:cNvPr id="6" name="Rectangle 14"/>
              <p:cNvSpPr>
                <a:spLocks noChangeArrowheads="1"/>
              </p:cNvSpPr>
              <p:nvPr/>
            </p:nvSpPr>
            <p:spPr bwMode="auto">
              <a:xfrm>
                <a:off x="228845" y="2543034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7" name="Picture 6" descr="http://www2.panasonic.biz/es/sumai/gazou/bicon/CA161AKGK-PA0050007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81560" y="2817494"/>
                <a:ext cx="1042046" cy="6989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正方形/長方形 13"/>
              <p:cNvSpPr/>
              <p:nvPr/>
            </p:nvSpPr>
            <p:spPr>
              <a:xfrm>
                <a:off x="2768408" y="2904340"/>
                <a:ext cx="194432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表面のハガレやウキが起こりにくい、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シート巻込み仕様です。</a:t>
                </a: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表面部のハガレやウキが発生しにくくなりました。</a:t>
                </a:r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228845" y="2606891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ベリティスシリーズの床材とコーディネイトできる玄関框です。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1776321" y="3445841"/>
                <a:ext cx="4987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単体框・付け框</a:t>
                </a:r>
              </a:p>
            </p:txBody>
          </p:sp>
          <p:pic>
            <p:nvPicPr>
              <p:cNvPr id="55" name="図 5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94172" y="2849453"/>
                <a:ext cx="767514" cy="652533"/>
              </a:xfrm>
              <a:prstGeom prst="rect">
                <a:avLst/>
              </a:prstGeom>
            </p:spPr>
          </p:pic>
        </p:grpSp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1FA96F01-6586-FC83-714B-CB996B941AEE}"/>
                </a:ext>
              </a:extLst>
            </p:cNvPr>
            <p:cNvGrpSpPr/>
            <p:nvPr/>
          </p:nvGrpSpPr>
          <p:grpSpPr>
            <a:xfrm>
              <a:off x="2289618" y="898752"/>
              <a:ext cx="2545284" cy="1596307"/>
              <a:chOff x="2289618" y="898752"/>
              <a:chExt cx="2545284" cy="1596307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2289619" y="1073640"/>
                <a:ext cx="2143215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b="1" dirty="0">
                    <a:solidFill>
                      <a:prstClr val="black"/>
                    </a:solidFill>
                  </a:rPr>
                  <a:t>■ベリティスフロアー トリプルコート ワイドウッド対応柄（</a:t>
                </a:r>
                <a:r>
                  <a:rPr lang="en-US" altLang="ja-JP" sz="600" b="1" dirty="0">
                    <a:solidFill>
                      <a:prstClr val="black"/>
                    </a:solidFill>
                  </a:rPr>
                  <a:t>H150</a:t>
                </a:r>
                <a:r>
                  <a:rPr lang="ja-JP" altLang="en-US" sz="600" b="1" dirty="0">
                    <a:solidFill>
                      <a:prstClr val="black"/>
                    </a:solidFill>
                  </a:rPr>
                  <a:t>対応）</a:t>
                </a:r>
              </a:p>
            </p:txBody>
          </p:sp>
          <p:sp>
            <p:nvSpPr>
              <p:cNvPr id="12" name="Rectangle 24"/>
              <p:cNvSpPr>
                <a:spLocks noChangeArrowheads="1"/>
              </p:cNvSpPr>
              <p:nvPr/>
            </p:nvSpPr>
            <p:spPr bwMode="auto">
              <a:xfrm>
                <a:off x="2289619" y="898752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3388266" y="1575385"/>
                <a:ext cx="222818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スギ柄</a:t>
                </a: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2289618" y="1590457"/>
                <a:ext cx="36869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パイン柄</a:t>
                </a:r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2865026" y="1590457"/>
                <a:ext cx="283732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ホワイト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パイン柄</a:t>
                </a:r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3892835" y="1575385"/>
                <a:ext cx="264496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ヒノキ柄</a:t>
                </a:r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2289618" y="2310393"/>
                <a:ext cx="335028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グレー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チェッポ柄</a:t>
                </a:r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2808939" y="2310393"/>
                <a:ext cx="266098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グレー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コンク柄</a:t>
                </a:r>
              </a:p>
            </p:txBody>
          </p:sp>
          <p:sp>
            <p:nvSpPr>
              <p:cNvPr id="48" name="正方形/長方形 47"/>
              <p:cNvSpPr/>
              <p:nvPr/>
            </p:nvSpPr>
            <p:spPr>
              <a:xfrm>
                <a:off x="3328261" y="2310393"/>
                <a:ext cx="401476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ベージュ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セルぺ柄</a:t>
                </a:r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3847580" y="2310393"/>
                <a:ext cx="434414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ペールグレー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ライム柄</a:t>
                </a:r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4366900" y="2310393"/>
                <a:ext cx="407163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ホワイト</a:t>
                </a: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オニックス柄</a:t>
                </a:r>
              </a:p>
            </p:txBody>
          </p:sp>
          <p:pic>
            <p:nvPicPr>
              <p:cNvPr id="72" name="図 71">
                <a:extLst>
                  <a:ext uri="{FF2B5EF4-FFF2-40B4-BE49-F238E27FC236}">
                    <a16:creationId xmlns:a16="http://schemas.microsoft.com/office/drawing/2014/main" id="{A8E712E5-A936-ADC3-9F99-64A8D81D3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38547"/>
              <a:stretch/>
            </p:blipFill>
            <p:spPr>
              <a:xfrm>
                <a:off x="2289619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5499D3C8-6CF9-3CC1-84F4-D10E20B5B9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" r="38546"/>
              <a:stretch/>
            </p:blipFill>
            <p:spPr>
              <a:xfrm>
                <a:off x="2808940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3C79583F-5CCB-51EB-8BFF-3654630F8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38547"/>
              <a:stretch/>
            </p:blipFill>
            <p:spPr>
              <a:xfrm>
                <a:off x="3328261" y="1103977"/>
                <a:ext cx="467999" cy="468000"/>
              </a:xfrm>
              <a:prstGeom prst="rect">
                <a:avLst/>
              </a:prstGeom>
            </p:spPr>
          </p:pic>
          <p:pic>
            <p:nvPicPr>
              <p:cNvPr id="78" name="図 77">
                <a:extLst>
                  <a:ext uri="{FF2B5EF4-FFF2-40B4-BE49-F238E27FC236}">
                    <a16:creationId xmlns:a16="http://schemas.microsoft.com/office/drawing/2014/main" id="{80869C92-EBF6-1A04-9DFC-F490730330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38547"/>
              <a:stretch/>
            </p:blipFill>
            <p:spPr>
              <a:xfrm>
                <a:off x="3847581" y="1103977"/>
                <a:ext cx="467998" cy="468000"/>
              </a:xfrm>
              <a:prstGeom prst="rect">
                <a:avLst/>
              </a:prstGeom>
            </p:spPr>
          </p:pic>
          <p:pic>
            <p:nvPicPr>
              <p:cNvPr id="87" name="図 86">
                <a:extLst>
                  <a:ext uri="{FF2B5EF4-FFF2-40B4-BE49-F238E27FC236}">
                    <a16:creationId xmlns:a16="http://schemas.microsoft.com/office/drawing/2014/main" id="{73952CA3-C436-056E-020C-53195C39DA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38547"/>
              <a:stretch/>
            </p:blipFill>
            <p:spPr>
              <a:xfrm>
                <a:off x="2289618" y="1836980"/>
                <a:ext cx="467999" cy="468000"/>
              </a:xfrm>
              <a:prstGeom prst="rect">
                <a:avLst/>
              </a:prstGeom>
            </p:spPr>
          </p:pic>
          <p:pic>
            <p:nvPicPr>
              <p:cNvPr id="100" name="図 99">
                <a:extLst>
                  <a:ext uri="{FF2B5EF4-FFF2-40B4-BE49-F238E27FC236}">
                    <a16:creationId xmlns:a16="http://schemas.microsoft.com/office/drawing/2014/main" id="{0894EEB3-1B2D-B4CA-55CE-7CDBE61BC8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38547"/>
              <a:stretch/>
            </p:blipFill>
            <p:spPr>
              <a:xfrm>
                <a:off x="2808939" y="1836980"/>
                <a:ext cx="467999" cy="468000"/>
              </a:xfrm>
              <a:prstGeom prst="rect">
                <a:avLst/>
              </a:prstGeom>
            </p:spPr>
          </p:pic>
          <p:pic>
            <p:nvPicPr>
              <p:cNvPr id="102" name="図 101">
                <a:extLst>
                  <a:ext uri="{FF2B5EF4-FFF2-40B4-BE49-F238E27FC236}">
                    <a16:creationId xmlns:a16="http://schemas.microsoft.com/office/drawing/2014/main" id="{72DFB1CE-8CFE-F783-18A3-453D4698D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38547"/>
              <a:stretch/>
            </p:blipFill>
            <p:spPr>
              <a:xfrm>
                <a:off x="3328261" y="1836980"/>
                <a:ext cx="467996" cy="468000"/>
              </a:xfrm>
              <a:prstGeom prst="rect">
                <a:avLst/>
              </a:prstGeom>
            </p:spPr>
          </p:pic>
          <p:pic>
            <p:nvPicPr>
              <p:cNvPr id="104" name="図 103">
                <a:extLst>
                  <a:ext uri="{FF2B5EF4-FFF2-40B4-BE49-F238E27FC236}">
                    <a16:creationId xmlns:a16="http://schemas.microsoft.com/office/drawing/2014/main" id="{C4A330FD-415C-5382-723A-7C553815A1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r="38547"/>
              <a:stretch/>
            </p:blipFill>
            <p:spPr>
              <a:xfrm>
                <a:off x="3847580" y="1836980"/>
                <a:ext cx="467997" cy="468000"/>
              </a:xfrm>
              <a:prstGeom prst="rect">
                <a:avLst/>
              </a:prstGeom>
            </p:spPr>
          </p:pic>
          <p:pic>
            <p:nvPicPr>
              <p:cNvPr id="108" name="図 107">
                <a:extLst>
                  <a:ext uri="{FF2B5EF4-FFF2-40B4-BE49-F238E27FC236}">
                    <a16:creationId xmlns:a16="http://schemas.microsoft.com/office/drawing/2014/main" id="{52260EED-4F00-9B92-DD7F-745ECC67FB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r="38547"/>
              <a:stretch/>
            </p:blipFill>
            <p:spPr>
              <a:xfrm>
                <a:off x="4366900" y="1836980"/>
                <a:ext cx="467997" cy="468000"/>
              </a:xfrm>
              <a:prstGeom prst="rect">
                <a:avLst/>
              </a:prstGeom>
            </p:spPr>
          </p:pic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3374BD4B-C714-826E-A84F-14DB8250F777}"/>
                  </a:ext>
                </a:extLst>
              </p:cNvPr>
              <p:cNvSpPr/>
              <p:nvPr/>
            </p:nvSpPr>
            <p:spPr>
              <a:xfrm>
                <a:off x="2289619" y="1825784"/>
                <a:ext cx="2492670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b="1" dirty="0">
                    <a:solidFill>
                      <a:prstClr val="black"/>
                    </a:solidFill>
                  </a:rPr>
                  <a:t>■ベリティスフロアー トリプルコート 石目／石目サニタリー対応柄（</a:t>
                </a:r>
                <a:r>
                  <a:rPr lang="en-US" altLang="ja-JP" sz="600" b="1" dirty="0">
                    <a:solidFill>
                      <a:prstClr val="black"/>
                    </a:solidFill>
                  </a:rPr>
                  <a:t>H150</a:t>
                </a:r>
                <a:r>
                  <a:rPr lang="ja-JP" altLang="en-US" sz="600" b="1" dirty="0">
                    <a:solidFill>
                      <a:prstClr val="black"/>
                    </a:solidFill>
                  </a:rPr>
                  <a:t>対応）</a:t>
                </a:r>
              </a:p>
            </p:txBody>
          </p:sp>
        </p:grpSp>
      </p:grpSp>
      <p:grpSp>
        <p:nvGrpSpPr>
          <p:cNvPr id="276" name="グループ化 275">
            <a:extLst>
              <a:ext uri="{FF2B5EF4-FFF2-40B4-BE49-F238E27FC236}">
                <a16:creationId xmlns:a16="http://schemas.microsoft.com/office/drawing/2014/main" id="{6152F6F2-4487-5B72-10C6-8C2D4D6C1CB8}"/>
              </a:ext>
            </a:extLst>
          </p:cNvPr>
          <p:cNvGrpSpPr/>
          <p:nvPr/>
        </p:nvGrpSpPr>
        <p:grpSpPr>
          <a:xfrm>
            <a:off x="4991113" y="692148"/>
            <a:ext cx="4773600" cy="2952751"/>
            <a:chOff x="4991113" y="692148"/>
            <a:chExt cx="4773600" cy="2952751"/>
          </a:xfrm>
        </p:grpSpPr>
        <p:sp>
          <p:nvSpPr>
            <p:cNvPr id="218" name="Rectangle 24">
              <a:extLst>
                <a:ext uri="{FF2B5EF4-FFF2-40B4-BE49-F238E27FC236}">
                  <a16:creationId xmlns:a16="http://schemas.microsoft.com/office/drawing/2014/main" id="{5E913152-FBD3-6FD2-FDE5-DA5D79124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13" y="692148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219" name="Rectangle 24">
              <a:extLst>
                <a:ext uri="{FF2B5EF4-FFF2-40B4-BE49-F238E27FC236}">
                  <a16:creationId xmlns:a16="http://schemas.microsoft.com/office/drawing/2014/main" id="{865C5300-C662-F2C2-B7BC-EEEC144C6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13" y="692148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★玄関框 ベリティス対応（シート仕上げ）</a:t>
              </a:r>
            </a:p>
          </p:txBody>
        </p:sp>
        <p:grpSp>
          <p:nvGrpSpPr>
            <p:cNvPr id="220" name="グループ化 219">
              <a:extLst>
                <a:ext uri="{FF2B5EF4-FFF2-40B4-BE49-F238E27FC236}">
                  <a16:creationId xmlns:a16="http://schemas.microsoft.com/office/drawing/2014/main" id="{710504A1-67FE-411D-1552-7C29A68AA09A}"/>
                </a:ext>
              </a:extLst>
            </p:cNvPr>
            <p:cNvGrpSpPr/>
            <p:nvPr/>
          </p:nvGrpSpPr>
          <p:grpSpPr>
            <a:xfrm>
              <a:off x="5076045" y="898752"/>
              <a:ext cx="1951632" cy="1589195"/>
              <a:chOff x="228845" y="898752"/>
              <a:chExt cx="1951632" cy="1589195"/>
            </a:xfrm>
          </p:grpSpPr>
          <p:pic>
            <p:nvPicPr>
              <p:cNvPr id="250" name="図 249">
                <a:extLst>
                  <a:ext uri="{FF2B5EF4-FFF2-40B4-BE49-F238E27FC236}">
                    <a16:creationId xmlns:a16="http://schemas.microsoft.com/office/drawing/2014/main" id="{316026FA-5406-DA3C-0F0A-CF04A9931D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845" y="898752"/>
                <a:ext cx="1951632" cy="1589195"/>
              </a:xfrm>
              <a:prstGeom prst="rect">
                <a:avLst/>
              </a:prstGeom>
            </p:spPr>
          </p:pic>
          <p:sp>
            <p:nvSpPr>
              <p:cNvPr id="251" name="Rectangle 4">
                <a:extLst>
                  <a:ext uri="{FF2B5EF4-FFF2-40B4-BE49-F238E27FC236}">
                    <a16:creationId xmlns:a16="http://schemas.microsoft.com/office/drawing/2014/main" id="{018B9FDB-B91C-2AEC-E2B0-EA8A84EA7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910" y="2387921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21" name="グループ化 220">
              <a:extLst>
                <a:ext uri="{FF2B5EF4-FFF2-40B4-BE49-F238E27FC236}">
                  <a16:creationId xmlns:a16="http://schemas.microsoft.com/office/drawing/2014/main" id="{5435FFCB-A914-9009-54CE-8CB008C1EEB4}"/>
                </a:ext>
              </a:extLst>
            </p:cNvPr>
            <p:cNvGrpSpPr/>
            <p:nvPr/>
          </p:nvGrpSpPr>
          <p:grpSpPr>
            <a:xfrm>
              <a:off x="5076045" y="2543034"/>
              <a:ext cx="4606056" cy="1026064"/>
              <a:chOff x="228845" y="2543034"/>
              <a:chExt cx="4606056" cy="1026064"/>
            </a:xfrm>
          </p:grpSpPr>
          <p:sp>
            <p:nvSpPr>
              <p:cNvPr id="244" name="Rectangle 14">
                <a:extLst>
                  <a:ext uri="{FF2B5EF4-FFF2-40B4-BE49-F238E27FC236}">
                    <a16:creationId xmlns:a16="http://schemas.microsoft.com/office/drawing/2014/main" id="{6123AA5B-60CA-E334-B854-B1D621CDB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845" y="2543034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45" name="Picture 6" descr="http://www2.panasonic.biz/es/sumai/gazou/bicon/CA161AKGK-PA0050007.jpg">
                <a:extLst>
                  <a:ext uri="{FF2B5EF4-FFF2-40B4-BE49-F238E27FC236}">
                    <a16:creationId xmlns:a16="http://schemas.microsoft.com/office/drawing/2014/main" id="{C4420B03-68A0-2B26-89CD-1EE661FCB4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38055" y="2817494"/>
                <a:ext cx="1042046" cy="6989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6" name="正方形/長方形 245">
                <a:extLst>
                  <a:ext uri="{FF2B5EF4-FFF2-40B4-BE49-F238E27FC236}">
                    <a16:creationId xmlns:a16="http://schemas.microsoft.com/office/drawing/2014/main" id="{FAE0C0E3-A961-8732-0E71-652487E59421}"/>
                  </a:ext>
                </a:extLst>
              </p:cNvPr>
              <p:cNvSpPr/>
              <p:nvPr/>
            </p:nvSpPr>
            <p:spPr>
              <a:xfrm>
                <a:off x="2768408" y="2904340"/>
                <a:ext cx="194432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表面のハガレやウキが起こりにくい、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シート巻込み仕様です。</a:t>
                </a: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表面部のハガレやウキが発生しにくくなりました。</a:t>
                </a:r>
              </a:p>
            </p:txBody>
          </p:sp>
          <p:sp>
            <p:nvSpPr>
              <p:cNvPr id="247" name="正方形/長方形 246">
                <a:extLst>
                  <a:ext uri="{FF2B5EF4-FFF2-40B4-BE49-F238E27FC236}">
                    <a16:creationId xmlns:a16="http://schemas.microsoft.com/office/drawing/2014/main" id="{F54D434F-1281-FAB2-74F1-63A2EFD86FA3}"/>
                  </a:ext>
                </a:extLst>
              </p:cNvPr>
              <p:cNvSpPr/>
              <p:nvPr/>
            </p:nvSpPr>
            <p:spPr>
              <a:xfrm>
                <a:off x="228845" y="2606891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ベリティスシリーズの床材とコーディネイトできる玄関框です。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248" name="正方形/長方形 247">
                <a:extLst>
                  <a:ext uri="{FF2B5EF4-FFF2-40B4-BE49-F238E27FC236}">
                    <a16:creationId xmlns:a16="http://schemas.microsoft.com/office/drawing/2014/main" id="{EE146378-F097-D004-749E-3E2814BC7C3F}"/>
                  </a:ext>
                </a:extLst>
              </p:cNvPr>
              <p:cNvSpPr/>
              <p:nvPr/>
            </p:nvSpPr>
            <p:spPr>
              <a:xfrm>
                <a:off x="1776321" y="3445841"/>
                <a:ext cx="4987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単体框・付け框</a:t>
                </a:r>
              </a:p>
            </p:txBody>
          </p:sp>
          <p:pic>
            <p:nvPicPr>
              <p:cNvPr id="249" name="図 248">
                <a:extLst>
                  <a:ext uri="{FF2B5EF4-FFF2-40B4-BE49-F238E27FC236}">
                    <a16:creationId xmlns:a16="http://schemas.microsoft.com/office/drawing/2014/main" id="{D49B30D0-0654-D516-8D4D-96655E81C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94172" y="2849453"/>
                <a:ext cx="767514" cy="652533"/>
              </a:xfrm>
              <a:prstGeom prst="rect">
                <a:avLst/>
              </a:prstGeom>
            </p:spPr>
          </p:pic>
        </p:grpSp>
        <p:grpSp>
          <p:nvGrpSpPr>
            <p:cNvPr id="273" name="グループ化 272">
              <a:extLst>
                <a:ext uri="{FF2B5EF4-FFF2-40B4-BE49-F238E27FC236}">
                  <a16:creationId xmlns:a16="http://schemas.microsoft.com/office/drawing/2014/main" id="{9A74D35C-F5AF-A8BB-7BC3-3D72311353C6}"/>
                </a:ext>
              </a:extLst>
            </p:cNvPr>
            <p:cNvGrpSpPr/>
            <p:nvPr/>
          </p:nvGrpSpPr>
          <p:grpSpPr>
            <a:xfrm>
              <a:off x="7136818" y="898752"/>
              <a:ext cx="2545284" cy="1527122"/>
              <a:chOff x="7136818" y="898752"/>
              <a:chExt cx="2545284" cy="1527122"/>
            </a:xfrm>
          </p:grpSpPr>
          <p:sp>
            <p:nvSpPr>
              <p:cNvPr id="223" name="正方形/長方形 222">
                <a:extLst>
                  <a:ext uri="{FF2B5EF4-FFF2-40B4-BE49-F238E27FC236}">
                    <a16:creationId xmlns:a16="http://schemas.microsoft.com/office/drawing/2014/main" id="{1DC58882-7BBB-47C1-39B6-EE36184E6A99}"/>
                  </a:ext>
                </a:extLst>
              </p:cNvPr>
              <p:cNvSpPr/>
              <p:nvPr/>
            </p:nvSpPr>
            <p:spPr>
              <a:xfrm>
                <a:off x="7136819" y="1073640"/>
                <a:ext cx="188032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b="1" dirty="0">
                    <a:solidFill>
                      <a:prstClr val="black"/>
                    </a:solidFill>
                  </a:rPr>
                  <a:t>■ベリティスフローリング トリプルコート対応柄（</a:t>
                </a:r>
                <a:r>
                  <a:rPr lang="en-US" altLang="ja-JP" sz="600" b="1" dirty="0">
                    <a:solidFill>
                      <a:prstClr val="black"/>
                    </a:solidFill>
                  </a:rPr>
                  <a:t>H150</a:t>
                </a:r>
                <a:r>
                  <a:rPr lang="ja-JP" altLang="en-US" sz="600" b="1" dirty="0">
                    <a:solidFill>
                      <a:prstClr val="black"/>
                    </a:solidFill>
                  </a:rPr>
                  <a:t>対応）</a:t>
                </a:r>
              </a:p>
            </p:txBody>
          </p:sp>
          <p:sp>
            <p:nvSpPr>
              <p:cNvPr id="224" name="Rectangle 24">
                <a:extLst>
                  <a:ext uri="{FF2B5EF4-FFF2-40B4-BE49-F238E27FC236}">
                    <a16:creationId xmlns:a16="http://schemas.microsoft.com/office/drawing/2014/main" id="{6A359AED-5DCB-51C1-4802-05DDD55F6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6819" y="898752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sp>
            <p:nvSpPr>
              <p:cNvPr id="225" name="正方形/長方形 224">
                <a:extLst>
                  <a:ext uri="{FF2B5EF4-FFF2-40B4-BE49-F238E27FC236}">
                    <a16:creationId xmlns:a16="http://schemas.microsoft.com/office/drawing/2014/main" id="{3928FA16-395C-07FB-5C6A-33C24D32C204}"/>
                  </a:ext>
                </a:extLst>
              </p:cNvPr>
              <p:cNvSpPr/>
              <p:nvPr/>
            </p:nvSpPr>
            <p:spPr>
              <a:xfrm>
                <a:off x="8175458" y="1575385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オーク柄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正方形/長方形 225">
                <a:extLst>
                  <a:ext uri="{FF2B5EF4-FFF2-40B4-BE49-F238E27FC236}">
                    <a16:creationId xmlns:a16="http://schemas.microsoft.com/office/drawing/2014/main" id="{29C8942A-4B93-DFC5-CAE9-ABDE997B1641}"/>
                  </a:ext>
                </a:extLst>
              </p:cNvPr>
              <p:cNvSpPr/>
              <p:nvPr/>
            </p:nvSpPr>
            <p:spPr>
              <a:xfrm>
                <a:off x="7136818" y="1590457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ｳｫｰﾙﾅｯﾄ柄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正方形/長方形 226">
                <a:extLst>
                  <a:ext uri="{FF2B5EF4-FFF2-40B4-BE49-F238E27FC236}">
                    <a16:creationId xmlns:a16="http://schemas.microsoft.com/office/drawing/2014/main" id="{729C655E-B6E5-FA16-6912-5A2D383FF0FE}"/>
                  </a:ext>
                </a:extLst>
              </p:cNvPr>
              <p:cNvSpPr/>
              <p:nvPr/>
            </p:nvSpPr>
            <p:spPr>
              <a:xfrm>
                <a:off x="7656138" y="1590457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チェリー柄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正方形/長方形 228">
                <a:extLst>
                  <a:ext uri="{FF2B5EF4-FFF2-40B4-BE49-F238E27FC236}">
                    <a16:creationId xmlns:a16="http://schemas.microsoft.com/office/drawing/2014/main" id="{417BA8C0-B52E-9AC2-4E53-B4959715452D}"/>
                  </a:ext>
                </a:extLst>
              </p:cNvPr>
              <p:cNvSpPr/>
              <p:nvPr/>
            </p:nvSpPr>
            <p:spPr>
              <a:xfrm>
                <a:off x="7136818" y="2241208"/>
                <a:ext cx="426399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ﾃﾞｨｰﾌﾟｵｰｸ柄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正方形/長方形 229">
                <a:extLst>
                  <a:ext uri="{FF2B5EF4-FFF2-40B4-BE49-F238E27FC236}">
                    <a16:creationId xmlns:a16="http://schemas.microsoft.com/office/drawing/2014/main" id="{BA81EF2E-4546-3DED-6029-79BB19ADE2FA}"/>
                  </a:ext>
                </a:extLst>
              </p:cNvPr>
              <p:cNvSpPr/>
              <p:nvPr/>
            </p:nvSpPr>
            <p:spPr>
              <a:xfrm>
                <a:off x="7656139" y="2241208"/>
                <a:ext cx="472886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ﾃﾗﾛｯｻﾁｪﾘｰ柄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正方形/長方形 230">
                <a:extLst>
                  <a:ext uri="{FF2B5EF4-FFF2-40B4-BE49-F238E27FC236}">
                    <a16:creationId xmlns:a16="http://schemas.microsoft.com/office/drawing/2014/main" id="{5701D0FC-5E4A-C88F-ADC9-78E39063B010}"/>
                  </a:ext>
                </a:extLst>
              </p:cNvPr>
              <p:cNvSpPr/>
              <p:nvPr/>
            </p:nvSpPr>
            <p:spPr>
              <a:xfrm>
                <a:off x="8175460" y="2241208"/>
                <a:ext cx="467995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ｼﾙﾊﾞｰｵｰｸ柄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正方形/長方形 231">
                <a:extLst>
                  <a:ext uri="{FF2B5EF4-FFF2-40B4-BE49-F238E27FC236}">
                    <a16:creationId xmlns:a16="http://schemas.microsoft.com/office/drawing/2014/main" id="{959D9B89-741C-9AF8-F408-1B3B495F5AE6}"/>
                  </a:ext>
                </a:extLst>
              </p:cNvPr>
              <p:cNvSpPr/>
              <p:nvPr/>
            </p:nvSpPr>
            <p:spPr>
              <a:xfrm>
                <a:off x="8694780" y="2241208"/>
                <a:ext cx="421590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ｺｰｽﾄｱｯｼｭ柄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正方形/長方形 251">
                <a:extLst>
                  <a:ext uri="{FF2B5EF4-FFF2-40B4-BE49-F238E27FC236}">
                    <a16:creationId xmlns:a16="http://schemas.microsoft.com/office/drawing/2014/main" id="{F318CAFD-70D2-1238-C637-58E2FB4A1F03}"/>
                  </a:ext>
                </a:extLst>
              </p:cNvPr>
              <p:cNvSpPr/>
              <p:nvPr/>
            </p:nvSpPr>
            <p:spPr>
              <a:xfrm>
                <a:off x="8694780" y="1575385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メープル柄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正方形/長方形 252">
                <a:extLst>
                  <a:ext uri="{FF2B5EF4-FFF2-40B4-BE49-F238E27FC236}">
                    <a16:creationId xmlns:a16="http://schemas.microsoft.com/office/drawing/2014/main" id="{5410F86B-4927-9204-17A9-36F7B964204F}"/>
                  </a:ext>
                </a:extLst>
              </p:cNvPr>
              <p:cNvSpPr/>
              <p:nvPr/>
            </p:nvSpPr>
            <p:spPr>
              <a:xfrm>
                <a:off x="9214100" y="1575385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ﾎﾜｲﾄｵｰｸ柄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55" name="図 254">
                <a:extLst>
                  <a:ext uri="{FF2B5EF4-FFF2-40B4-BE49-F238E27FC236}">
                    <a16:creationId xmlns:a16="http://schemas.microsoft.com/office/drawing/2014/main" id="{B45ED239-F871-FFCF-848C-DD4482BE1A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r="38546"/>
              <a:stretch/>
            </p:blipFill>
            <p:spPr>
              <a:xfrm>
                <a:off x="7136818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57" name="図 256">
                <a:extLst>
                  <a:ext uri="{FF2B5EF4-FFF2-40B4-BE49-F238E27FC236}">
                    <a16:creationId xmlns:a16="http://schemas.microsoft.com/office/drawing/2014/main" id="{3F85E24E-6F49-6E83-DF48-ACF0A96A81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r="38546"/>
              <a:stretch/>
            </p:blipFill>
            <p:spPr>
              <a:xfrm>
                <a:off x="7656138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59" name="図 258">
                <a:extLst>
                  <a:ext uri="{FF2B5EF4-FFF2-40B4-BE49-F238E27FC236}">
                    <a16:creationId xmlns:a16="http://schemas.microsoft.com/office/drawing/2014/main" id="{D7F36C23-857E-25DA-795E-C475E75483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r="38546"/>
              <a:stretch/>
            </p:blipFill>
            <p:spPr>
              <a:xfrm>
                <a:off x="8175458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61" name="図 260">
                <a:extLst>
                  <a:ext uri="{FF2B5EF4-FFF2-40B4-BE49-F238E27FC236}">
                    <a16:creationId xmlns:a16="http://schemas.microsoft.com/office/drawing/2014/main" id="{1B6E9353-D523-7146-F272-1A2A5A3633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r="38546"/>
              <a:stretch/>
            </p:blipFill>
            <p:spPr>
              <a:xfrm>
                <a:off x="8694778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63" name="図 262">
                <a:extLst>
                  <a:ext uri="{FF2B5EF4-FFF2-40B4-BE49-F238E27FC236}">
                    <a16:creationId xmlns:a16="http://schemas.microsoft.com/office/drawing/2014/main" id="{3CF6A4E7-8C96-009D-728D-E1438CB37D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l="-1" r="38547"/>
              <a:stretch/>
            </p:blipFill>
            <p:spPr>
              <a:xfrm>
                <a:off x="9214100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65" name="図 264">
                <a:extLst>
                  <a:ext uri="{FF2B5EF4-FFF2-40B4-BE49-F238E27FC236}">
                    <a16:creationId xmlns:a16="http://schemas.microsoft.com/office/drawing/2014/main" id="{E0DF138B-83FA-E932-DF50-998A6EC25E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r="38546"/>
              <a:stretch/>
            </p:blipFill>
            <p:spPr>
              <a:xfrm>
                <a:off x="7136818" y="1767795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67" name="図 266">
                <a:extLst>
                  <a:ext uri="{FF2B5EF4-FFF2-40B4-BE49-F238E27FC236}">
                    <a16:creationId xmlns:a16="http://schemas.microsoft.com/office/drawing/2014/main" id="{D47D3147-9E71-4E0B-6C34-007730DB0F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r="38546"/>
              <a:stretch/>
            </p:blipFill>
            <p:spPr>
              <a:xfrm>
                <a:off x="7656138" y="1767795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69" name="図 268">
                <a:extLst>
                  <a:ext uri="{FF2B5EF4-FFF2-40B4-BE49-F238E27FC236}">
                    <a16:creationId xmlns:a16="http://schemas.microsoft.com/office/drawing/2014/main" id="{6FA5A7F0-573B-2C99-1C1F-667503CA6C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/>
              <a:srcRect r="38546"/>
              <a:stretch/>
            </p:blipFill>
            <p:spPr>
              <a:xfrm>
                <a:off x="8175458" y="1767795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71" name="図 270">
                <a:extLst>
                  <a:ext uri="{FF2B5EF4-FFF2-40B4-BE49-F238E27FC236}">
                    <a16:creationId xmlns:a16="http://schemas.microsoft.com/office/drawing/2014/main" id="{6C138D35-5737-C054-4488-07F2E643ED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/>
              <a:srcRect r="38546"/>
              <a:stretch/>
            </p:blipFill>
            <p:spPr>
              <a:xfrm>
                <a:off x="8694778" y="1767795"/>
                <a:ext cx="468000" cy="468000"/>
              </a:xfrm>
              <a:prstGeom prst="rect">
                <a:avLst/>
              </a:prstGeom>
            </p:spPr>
          </p:pic>
        </p:grpSp>
      </p:grpSp>
      <p:sp>
        <p:nvSpPr>
          <p:cNvPr id="22" name="タイトル 21">
            <a:extLst>
              <a:ext uri="{FF2B5EF4-FFF2-40B4-BE49-F238E27FC236}">
                <a16:creationId xmlns:a16="http://schemas.microsoft.com/office/drawing/2014/main" id="{24C4F089-B8CB-2810-2704-9B89F98F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200" b="1" dirty="0">
                <a:solidFill>
                  <a:srgbClr val="FFFFFF"/>
                </a:solidFill>
                <a:latin typeface="+mj-ea"/>
              </a:rPr>
              <a:t>玄関框　ベリティス対応（シート仕上げ）　</a:t>
            </a:r>
            <a:endParaRPr lang="ja-JP" altLang="en-US" dirty="0"/>
          </a:p>
        </p:txBody>
      </p:sp>
      <p:sp>
        <p:nvSpPr>
          <p:cNvPr id="23" name="タイトル 26">
            <a:extLst>
              <a:ext uri="{FF2B5EF4-FFF2-40B4-BE49-F238E27FC236}">
                <a16:creationId xmlns:a16="http://schemas.microsoft.com/office/drawing/2014/main" id="{409ADB33-03B3-4975-960E-0B2F914F078C}"/>
              </a:ext>
            </a:extLst>
          </p:cNvPr>
          <p:cNvSpPr txBox="1">
            <a:spLocks/>
          </p:cNvSpPr>
          <p:nvPr/>
        </p:nvSpPr>
        <p:spPr>
          <a:xfrm>
            <a:off x="0" y="-283837"/>
            <a:ext cx="3297238" cy="27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1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ベリティス対応（シート仕上げ）</a:t>
            </a:r>
          </a:p>
        </p:txBody>
      </p:sp>
      <p:grpSp>
        <p:nvGrpSpPr>
          <p:cNvPr id="135" name="グループ化 134">
            <a:extLst>
              <a:ext uri="{FF2B5EF4-FFF2-40B4-BE49-F238E27FC236}">
                <a16:creationId xmlns:a16="http://schemas.microsoft.com/office/drawing/2014/main" id="{2B027213-06FE-F127-D05F-70401AE63A63}"/>
              </a:ext>
            </a:extLst>
          </p:cNvPr>
          <p:cNvGrpSpPr/>
          <p:nvPr/>
        </p:nvGrpSpPr>
        <p:grpSpPr>
          <a:xfrm>
            <a:off x="143261" y="3717924"/>
            <a:ext cx="4773600" cy="2952751"/>
            <a:chOff x="143261" y="3717924"/>
            <a:chExt cx="4773600" cy="2952751"/>
          </a:xfrm>
        </p:grpSpPr>
        <p:grpSp>
          <p:nvGrpSpPr>
            <p:cNvPr id="125" name="グループ化 124">
              <a:extLst>
                <a:ext uri="{FF2B5EF4-FFF2-40B4-BE49-F238E27FC236}">
                  <a16:creationId xmlns:a16="http://schemas.microsoft.com/office/drawing/2014/main" id="{0D836280-2608-0A9C-27EA-CCA4159E35E8}"/>
                </a:ext>
              </a:extLst>
            </p:cNvPr>
            <p:cNvGrpSpPr/>
            <p:nvPr/>
          </p:nvGrpSpPr>
          <p:grpSpPr>
            <a:xfrm>
              <a:off x="143261" y="3717924"/>
              <a:ext cx="4773600" cy="2952751"/>
              <a:chOff x="143261" y="3717924"/>
              <a:chExt cx="4773600" cy="2952751"/>
            </a:xfrm>
          </p:grpSpPr>
          <p:pic>
            <p:nvPicPr>
              <p:cNvPr id="123" name="図 122" descr="建物の壁&#10;&#10;低い精度で自動的に生成された説明">
                <a:extLst>
                  <a:ext uri="{FF2B5EF4-FFF2-40B4-BE49-F238E27FC236}">
                    <a16:creationId xmlns:a16="http://schemas.microsoft.com/office/drawing/2014/main" id="{25208602-F7FB-18C0-1E39-3B9C9ABC6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38644" y="3926662"/>
                <a:ext cx="1924074" cy="1571728"/>
              </a:xfrm>
              <a:prstGeom prst="rect">
                <a:avLst/>
              </a:prstGeom>
            </p:spPr>
          </p:pic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DD9B27E3-06B4-22C1-F5B2-A7E93B3AD0F1}"/>
                  </a:ext>
                </a:extLst>
              </p:cNvPr>
              <p:cNvGrpSpPr/>
              <p:nvPr/>
            </p:nvGrpSpPr>
            <p:grpSpPr>
              <a:xfrm>
                <a:off x="143261" y="3717924"/>
                <a:ext cx="4773600" cy="2952751"/>
                <a:chOff x="143261" y="3717924"/>
                <a:chExt cx="4773600" cy="2952751"/>
              </a:xfrm>
            </p:grpSpPr>
            <p:sp>
              <p:nvSpPr>
                <p:cNvPr id="134" name="Rectangle 24">
                  <a:extLst>
                    <a:ext uri="{FF2B5EF4-FFF2-40B4-BE49-F238E27FC236}">
                      <a16:creationId xmlns:a16="http://schemas.microsoft.com/office/drawing/2014/main" id="{23C6177F-1443-A199-A92F-3234014685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3261" y="3717924"/>
                  <a:ext cx="4773600" cy="2952751"/>
                </a:xfrm>
                <a:prstGeom prst="rect">
                  <a:avLst/>
                </a:prstGeom>
                <a:noFill/>
                <a:ln w="6350">
                  <a:solidFill>
                    <a:srgbClr val="4D4D4D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ja-JP" altLang="en-US" dirty="0">
                    <a:solidFill>
                      <a:prstClr val="black"/>
                    </a:solidFill>
                    <a:latin typeface="ＭＳ Ｐゴシック"/>
                  </a:endParaRPr>
                </a:p>
              </p:txBody>
            </p:sp>
            <p:sp>
              <p:nvSpPr>
                <p:cNvPr id="136" name="Rectangle 24">
                  <a:extLst>
                    <a:ext uri="{FF2B5EF4-FFF2-40B4-BE49-F238E27FC236}">
                      <a16:creationId xmlns:a16="http://schemas.microsoft.com/office/drawing/2014/main" id="{49161082-1196-A6C4-B32E-D31B29CC4F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3261" y="3717924"/>
                  <a:ext cx="4773600" cy="126767"/>
                </a:xfrm>
                <a:prstGeom prst="rect">
                  <a:avLst/>
                </a:prstGeom>
                <a:solidFill>
                  <a:srgbClr val="4D4D4D"/>
                </a:solidFill>
                <a:ln w="6350">
                  <a:solidFill>
                    <a:srgbClr val="4D4D4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tIns="0" rIns="0" bIns="0" anchor="ctr"/>
                <a:lstStyle/>
                <a:p>
                  <a:r>
                    <a:rPr lang="ja-JP" altLang="en-US" sz="800" dirty="0">
                      <a:solidFill>
                        <a:prstClr val="white"/>
                      </a:solidFill>
                      <a:latin typeface="ＭＳ Ｐゴシック"/>
                    </a:rPr>
                    <a:t>　　　　　　　　玄関框 ベリティス対応（シート仕上げ）</a:t>
                  </a:r>
                </a:p>
              </p:txBody>
            </p:sp>
            <p:sp>
              <p:nvSpPr>
                <p:cNvPr id="182" name="Rectangle 4">
                  <a:extLst>
                    <a:ext uri="{FF2B5EF4-FFF2-40B4-BE49-F238E27FC236}">
                      <a16:creationId xmlns:a16="http://schemas.microsoft.com/office/drawing/2014/main" id="{B8004B7B-EAEA-8E91-9B6A-5B5D929B8F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1910" y="5388536"/>
                  <a:ext cx="154080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ja-JP"/>
                  </a:defPPr>
                  <a:lvl1pPr algn="ctr" rtl="0" fontAlgn="base">
                    <a:spcBef>
                      <a:spcPct val="50000"/>
                    </a:spcBef>
                    <a:spcAft>
                      <a:spcPct val="0"/>
                    </a:spcAft>
                    <a:defRPr kumimoji="1" sz="800" b="1" kern="1200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  <a:cs typeface="+mn-cs"/>
                    </a:defRPr>
                  </a:lvl1pPr>
                  <a:lvl2pPr marL="457200" algn="ctr" rtl="0" fontAlgn="base">
                    <a:spcBef>
                      <a:spcPct val="50000"/>
                    </a:spcBef>
                    <a:spcAft>
                      <a:spcPct val="0"/>
                    </a:spcAft>
                    <a:defRPr kumimoji="1" sz="800" b="1" kern="1200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  <a:cs typeface="+mn-cs"/>
                    </a:defRPr>
                  </a:lvl2pPr>
                  <a:lvl3pPr marL="914400" algn="ctr" rtl="0" fontAlgn="base">
                    <a:spcBef>
                      <a:spcPct val="50000"/>
                    </a:spcBef>
                    <a:spcAft>
                      <a:spcPct val="0"/>
                    </a:spcAft>
                    <a:defRPr kumimoji="1" sz="800" b="1" kern="1200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  <a:cs typeface="+mn-cs"/>
                    </a:defRPr>
                  </a:lvl3pPr>
                  <a:lvl4pPr marL="1371600" algn="ctr" rtl="0" fontAlgn="base">
                    <a:spcBef>
                      <a:spcPct val="50000"/>
                    </a:spcBef>
                    <a:spcAft>
                      <a:spcPct val="0"/>
                    </a:spcAft>
                    <a:defRPr kumimoji="1" sz="800" b="1" kern="1200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  <a:cs typeface="+mn-cs"/>
                    </a:defRPr>
                  </a:lvl4pPr>
                  <a:lvl5pPr marL="1828800" algn="ctr" rtl="0" fontAlgn="base">
                    <a:spcBef>
                      <a:spcPct val="50000"/>
                    </a:spcBef>
                    <a:spcAft>
                      <a:spcPct val="0"/>
                    </a:spcAft>
                    <a:defRPr kumimoji="1" sz="800" b="1" kern="1200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800" b="1" kern="1200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800" b="1" kern="1200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800" b="1" kern="1200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800" b="1" kern="1200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  <a:cs typeface="+mn-cs"/>
                    </a:defRPr>
                  </a:lvl9pPr>
                </a:lstStyle>
                <a:p>
                  <a:pPr algn="r">
                    <a:spcBef>
                      <a:spcPct val="0"/>
                    </a:spcBef>
                    <a:defRPr/>
                  </a:pPr>
                  <a:r>
                    <a:rPr lang="en-US" altLang="ja-JP" sz="500" b="0" dirty="0">
                      <a:solidFill>
                        <a:schemeClr val="bg1"/>
                      </a:solidFill>
                      <a:latin typeface="ＭＳ Ｐゴシック" pitchFamily="50" charset="-128"/>
                    </a:rPr>
                    <a:t>※</a:t>
                  </a:r>
                  <a:r>
                    <a:rPr lang="ja-JP" altLang="en-US" sz="500" b="0" dirty="0">
                      <a:solidFill>
                        <a:schemeClr val="bg1"/>
                      </a:solidFill>
                      <a:latin typeface="ＭＳ Ｐゴシック" pitchFamily="50" charset="-128"/>
                    </a:rPr>
                    <a:t>イメージ写真のため実際とは異なる場合がございます。</a:t>
                  </a:r>
                  <a:endParaRPr lang="ja-JP" altLang="en-US" sz="500" b="0" dirty="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138" name="グループ化 137">
                  <a:extLst>
                    <a:ext uri="{FF2B5EF4-FFF2-40B4-BE49-F238E27FC236}">
                      <a16:creationId xmlns:a16="http://schemas.microsoft.com/office/drawing/2014/main" id="{75C84711-2195-61F7-8376-ED9D0C70422C}"/>
                    </a:ext>
                  </a:extLst>
                </p:cNvPr>
                <p:cNvGrpSpPr/>
                <p:nvPr/>
              </p:nvGrpSpPr>
              <p:grpSpPr>
                <a:xfrm>
                  <a:off x="228193" y="5568810"/>
                  <a:ext cx="4606056" cy="1026064"/>
                  <a:chOff x="228193" y="2543034"/>
                  <a:chExt cx="4606056" cy="1026064"/>
                </a:xfrm>
              </p:grpSpPr>
              <p:sp>
                <p:nvSpPr>
                  <p:cNvPr id="175" name="Rectangle 14">
                    <a:extLst>
                      <a:ext uri="{FF2B5EF4-FFF2-40B4-BE49-F238E27FC236}">
                        <a16:creationId xmlns:a16="http://schemas.microsoft.com/office/drawing/2014/main" id="{00468313-8D9E-0DCE-AC5B-2E42919EC7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8193" y="2543034"/>
                    <a:ext cx="4606056" cy="1026064"/>
                  </a:xfrm>
                  <a:prstGeom prst="rect">
                    <a:avLst/>
                  </a:prstGeom>
                  <a:solidFill>
                    <a:srgbClr val="DDDDDD"/>
                  </a:solidFill>
                  <a:ln w="6350">
                    <a:solidFill>
                      <a:srgbClr val="DDDDDD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ja-JP" altLang="en-US" sz="12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" name="正方形/長方形 176">
                    <a:extLst>
                      <a:ext uri="{FF2B5EF4-FFF2-40B4-BE49-F238E27FC236}">
                        <a16:creationId xmlns:a16="http://schemas.microsoft.com/office/drawing/2014/main" id="{5632B7AB-270E-5BA7-BF6B-861FF7D1FF1D}"/>
                      </a:ext>
                    </a:extLst>
                  </p:cNvPr>
                  <p:cNvSpPr/>
                  <p:nvPr/>
                </p:nvSpPr>
                <p:spPr>
                  <a:xfrm>
                    <a:off x="2767756" y="2904340"/>
                    <a:ext cx="1944321" cy="43088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800" b="1" dirty="0">
                        <a:solidFill>
                          <a:prstClr val="black"/>
                        </a:solidFill>
                      </a:rPr>
                      <a:t>表面のハガレやウキが起こりにくい、</a:t>
                    </a:r>
                  </a:p>
                  <a:p>
                    <a:r>
                      <a:rPr lang="ja-JP" altLang="en-US" sz="800" b="1" dirty="0">
                        <a:solidFill>
                          <a:prstClr val="black"/>
                        </a:solidFill>
                      </a:rPr>
                      <a:t>シート巻込み仕様です。</a:t>
                    </a:r>
                  </a:p>
                  <a:p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  <a:latin typeface="ＭＳ Ｐゴシック"/>
                      </a:rPr>
                      <a:t>表面部のハガレやウキが発生しにくくなりました。</a:t>
                    </a:r>
                  </a:p>
                </p:txBody>
              </p:sp>
              <p:sp>
                <p:nvSpPr>
                  <p:cNvPr id="178" name="正方形/長方形 177">
                    <a:extLst>
                      <a:ext uri="{FF2B5EF4-FFF2-40B4-BE49-F238E27FC236}">
                        <a16:creationId xmlns:a16="http://schemas.microsoft.com/office/drawing/2014/main" id="{9E4428CC-75E8-C72E-71DE-C1AC6C023F7B}"/>
                      </a:ext>
                    </a:extLst>
                  </p:cNvPr>
                  <p:cNvSpPr/>
                  <p:nvPr/>
                </p:nvSpPr>
                <p:spPr>
                  <a:xfrm>
                    <a:off x="228193" y="2606891"/>
                    <a:ext cx="4606056" cy="123111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ja-JP" altLang="en-US" sz="800" b="1" dirty="0">
                        <a:solidFill>
                          <a:srgbClr val="953735"/>
                        </a:solidFill>
                      </a:rPr>
                      <a:t>床材とのコーディネイトで、統一感のあるエントランスがつくれます。</a:t>
                    </a:r>
                    <a:endParaRPr lang="ja-JP" altLang="en-US" sz="800" b="1" dirty="0">
                      <a:solidFill>
                        <a:srgbClr val="953735"/>
                      </a:solidFill>
                      <a:latin typeface="ＭＳ Ｐゴシック"/>
                    </a:endParaRPr>
                  </a:p>
                </p:txBody>
              </p:sp>
              <p:sp>
                <p:nvSpPr>
                  <p:cNvPr id="179" name="正方形/長方形 178">
                    <a:extLst>
                      <a:ext uri="{FF2B5EF4-FFF2-40B4-BE49-F238E27FC236}">
                        <a16:creationId xmlns:a16="http://schemas.microsoft.com/office/drawing/2014/main" id="{0AA91661-7063-194F-7323-02387445960C}"/>
                      </a:ext>
                    </a:extLst>
                  </p:cNvPr>
                  <p:cNvSpPr/>
                  <p:nvPr/>
                </p:nvSpPr>
                <p:spPr>
                  <a:xfrm>
                    <a:off x="1718461" y="3372691"/>
                    <a:ext cx="498713" cy="92333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単体框・付け框</a:t>
                    </a:r>
                  </a:p>
                </p:txBody>
              </p:sp>
              <p:pic>
                <p:nvPicPr>
                  <p:cNvPr id="180" name="図 179">
                    <a:extLst>
                      <a:ext uri="{FF2B5EF4-FFF2-40B4-BE49-F238E27FC236}">
                        <a16:creationId xmlns:a16="http://schemas.microsoft.com/office/drawing/2014/main" id="{0890BDA6-66FE-2C94-C7F5-7106805A11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-2"/>
                  <a:stretch/>
                </p:blipFill>
                <p:spPr>
                  <a:xfrm>
                    <a:off x="1668261" y="2780298"/>
                    <a:ext cx="760978" cy="58773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9" name="グループ化 138">
                  <a:extLst>
                    <a:ext uri="{FF2B5EF4-FFF2-40B4-BE49-F238E27FC236}">
                      <a16:creationId xmlns:a16="http://schemas.microsoft.com/office/drawing/2014/main" id="{FB74B692-DE3F-EC04-298E-42A8E7F1C73D}"/>
                    </a:ext>
                  </a:extLst>
                </p:cNvPr>
                <p:cNvGrpSpPr/>
                <p:nvPr/>
              </p:nvGrpSpPr>
              <p:grpSpPr>
                <a:xfrm>
                  <a:off x="2288965" y="3924528"/>
                  <a:ext cx="2627896" cy="1565073"/>
                  <a:chOff x="2288965" y="898752"/>
                  <a:chExt cx="2627896" cy="1565073"/>
                </a:xfrm>
              </p:grpSpPr>
              <p:sp>
                <p:nvSpPr>
                  <p:cNvPr id="140" name="正方形/長方形 139">
                    <a:extLst>
                      <a:ext uri="{FF2B5EF4-FFF2-40B4-BE49-F238E27FC236}">
                        <a16:creationId xmlns:a16="http://schemas.microsoft.com/office/drawing/2014/main" id="{1F119989-BD20-B766-DC7B-28B10D59B148}"/>
                      </a:ext>
                    </a:extLst>
                  </p:cNvPr>
                  <p:cNvSpPr/>
                  <p:nvPr/>
                </p:nvSpPr>
                <p:spPr>
                  <a:xfrm>
                    <a:off x="2288965" y="1087168"/>
                    <a:ext cx="2627896" cy="276999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■ベリティスフロアー トリプルコート／ダブルコート／ベースコート／</a:t>
                    </a:r>
                    <a:endParaRPr lang="en-US" altLang="ja-JP" sz="600" b="1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 　わんにゃん</a:t>
                    </a:r>
                    <a:r>
                      <a:rPr lang="en-US" altLang="ja-JP" sz="600" b="1" dirty="0">
                        <a:solidFill>
                          <a:prstClr val="black"/>
                        </a:solidFill>
                      </a:rPr>
                      <a:t>Smile</a:t>
                    </a:r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／ベリティスフローリング ダブルコート／</a:t>
                    </a:r>
                    <a:endParaRPr lang="en-US" altLang="ja-JP" sz="600" b="1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　 サステナブルフロアー</a:t>
                    </a:r>
                    <a:r>
                      <a:rPr lang="en-US" altLang="ja-JP" sz="600" b="1" dirty="0">
                        <a:solidFill>
                          <a:prstClr val="black"/>
                        </a:solidFill>
                      </a:rPr>
                      <a:t>S </a:t>
                    </a:r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ダブルコート、フィットフロアー対応柄（</a:t>
                    </a:r>
                    <a:r>
                      <a:rPr lang="en-US" altLang="ja-JP" sz="600" b="1" dirty="0">
                        <a:solidFill>
                          <a:prstClr val="black"/>
                        </a:solidFill>
                      </a:rPr>
                      <a:t>H150</a:t>
                    </a:r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・</a:t>
                    </a:r>
                    <a:r>
                      <a:rPr lang="en-US" altLang="ja-JP" sz="600" b="1" dirty="0">
                        <a:solidFill>
                          <a:prstClr val="black"/>
                        </a:solidFill>
                      </a:rPr>
                      <a:t>120</a:t>
                    </a:r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対応）</a:t>
                    </a:r>
                  </a:p>
                </p:txBody>
              </p:sp>
              <p:sp>
                <p:nvSpPr>
                  <p:cNvPr id="141" name="Rectangle 24">
                    <a:extLst>
                      <a:ext uri="{FF2B5EF4-FFF2-40B4-BE49-F238E27FC236}">
                        <a16:creationId xmlns:a16="http://schemas.microsoft.com/office/drawing/2014/main" id="{F9D99CC0-512E-C1F5-3AF6-E9FC7E4717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88967" y="898752"/>
                    <a:ext cx="2545283" cy="126767"/>
                  </a:xfrm>
                  <a:prstGeom prst="rect">
                    <a:avLst/>
                  </a:prstGeom>
                  <a:solidFill>
                    <a:srgbClr val="DDDDDD"/>
                  </a:solidFill>
                  <a:ln w="6350">
                    <a:solidFill>
                      <a:srgbClr val="DDDDDD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tIns="0" rIns="0" bIns="0" anchor="ctr"/>
                  <a:lstStyle/>
                  <a:p>
                    <a:r>
                      <a:rPr lang="ja-JP" altLang="en-US" sz="800" dirty="0">
                        <a:solidFill>
                          <a:srgbClr val="000000"/>
                        </a:solidFill>
                        <a:latin typeface="ＭＳ Ｐゴシック"/>
                      </a:rPr>
                      <a:t>カラーバリエーション</a:t>
                    </a:r>
                    <a:endParaRPr lang="en-US" altLang="ja-JP" sz="800" dirty="0">
                      <a:solidFill>
                        <a:srgbClr val="000000"/>
                      </a:solidFill>
                      <a:latin typeface="ＭＳ Ｐゴシック"/>
                    </a:endParaRPr>
                  </a:p>
                </p:txBody>
              </p:sp>
              <p:sp>
                <p:nvSpPr>
                  <p:cNvPr id="142" name="正方形/長方形 141">
                    <a:extLst>
                      <a:ext uri="{FF2B5EF4-FFF2-40B4-BE49-F238E27FC236}">
                        <a16:creationId xmlns:a16="http://schemas.microsoft.com/office/drawing/2014/main" id="{D1F561B2-FB6F-EC6C-2FF9-4144778EFD69}"/>
                      </a:ext>
                    </a:extLst>
                  </p:cNvPr>
                  <p:cNvSpPr/>
                  <p:nvPr/>
                </p:nvSpPr>
                <p:spPr>
                  <a:xfrm>
                    <a:off x="2288965" y="1722981"/>
                    <a:ext cx="285335" cy="184666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ウォール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ナット柄</a:t>
                    </a:r>
                  </a:p>
                </p:txBody>
              </p:sp>
              <p:sp>
                <p:nvSpPr>
                  <p:cNvPr id="143" name="正方形/長方形 142">
                    <a:extLst>
                      <a:ext uri="{FF2B5EF4-FFF2-40B4-BE49-F238E27FC236}">
                        <a16:creationId xmlns:a16="http://schemas.microsoft.com/office/drawing/2014/main" id="{A68945C2-A1FE-97E7-E1A6-71AC881393F8}"/>
                      </a:ext>
                    </a:extLst>
                  </p:cNvPr>
                  <p:cNvSpPr/>
                  <p:nvPr/>
                </p:nvSpPr>
                <p:spPr>
                  <a:xfrm>
                    <a:off x="3599139" y="1722981"/>
                    <a:ext cx="351058" cy="92333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メープル柄</a:t>
                    </a:r>
                  </a:p>
                </p:txBody>
              </p:sp>
              <p:sp>
                <p:nvSpPr>
                  <p:cNvPr id="144" name="正方形/長方形 143">
                    <a:extLst>
                      <a:ext uri="{FF2B5EF4-FFF2-40B4-BE49-F238E27FC236}">
                        <a16:creationId xmlns:a16="http://schemas.microsoft.com/office/drawing/2014/main" id="{57920A60-9AD4-7435-727F-CE273AF068C9}"/>
                      </a:ext>
                    </a:extLst>
                  </p:cNvPr>
                  <p:cNvSpPr/>
                  <p:nvPr/>
                </p:nvSpPr>
                <p:spPr>
                  <a:xfrm>
                    <a:off x="4474250" y="1716613"/>
                    <a:ext cx="283732" cy="184666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エイジド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チーク柄</a:t>
                    </a:r>
                  </a:p>
                </p:txBody>
              </p:sp>
              <p:sp>
                <p:nvSpPr>
                  <p:cNvPr id="156" name="正方形/長方形 155">
                    <a:extLst>
                      <a:ext uri="{FF2B5EF4-FFF2-40B4-BE49-F238E27FC236}">
                        <a16:creationId xmlns:a16="http://schemas.microsoft.com/office/drawing/2014/main" id="{4E6F3B66-209E-E882-0853-A71B41A3F821}"/>
                      </a:ext>
                    </a:extLst>
                  </p:cNvPr>
                  <p:cNvSpPr/>
                  <p:nvPr/>
                </p:nvSpPr>
                <p:spPr>
                  <a:xfrm>
                    <a:off x="2288965" y="2279159"/>
                    <a:ext cx="333425" cy="184666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ｴｲｼﾞﾄﾞ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ﾁｪｽﾅｯﾄ柄</a:t>
                    </a:r>
                  </a:p>
                </p:txBody>
              </p:sp>
              <p:sp>
                <p:nvSpPr>
                  <p:cNvPr id="157" name="正方形/長方形 156">
                    <a:extLst>
                      <a:ext uri="{FF2B5EF4-FFF2-40B4-BE49-F238E27FC236}">
                        <a16:creationId xmlns:a16="http://schemas.microsoft.com/office/drawing/2014/main" id="{D00D5999-7E73-1A2D-556E-883AAEC37A59}"/>
                      </a:ext>
                    </a:extLst>
                  </p:cNvPr>
                  <p:cNvSpPr/>
                  <p:nvPr/>
                </p:nvSpPr>
                <p:spPr>
                  <a:xfrm>
                    <a:off x="2726229" y="2279159"/>
                    <a:ext cx="336631" cy="184666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カーム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チェリー柄</a:t>
                    </a:r>
                  </a:p>
                </p:txBody>
              </p:sp>
              <p:sp>
                <p:nvSpPr>
                  <p:cNvPr id="158" name="正方形/長方形 157">
                    <a:extLst>
                      <a:ext uri="{FF2B5EF4-FFF2-40B4-BE49-F238E27FC236}">
                        <a16:creationId xmlns:a16="http://schemas.microsoft.com/office/drawing/2014/main" id="{E8B62AA9-D80D-A192-7CBB-9EC96DAC45E7}"/>
                      </a:ext>
                    </a:extLst>
                  </p:cNvPr>
                  <p:cNvSpPr/>
                  <p:nvPr/>
                </p:nvSpPr>
                <p:spPr>
                  <a:xfrm>
                    <a:off x="3163491" y="2279159"/>
                    <a:ext cx="285335" cy="184666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ｸﾞﾚｰｼﾞｭ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ﾋｯｺﾘｰ柄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59" name="正方形/長方形 158">
                    <a:extLst>
                      <a:ext uri="{FF2B5EF4-FFF2-40B4-BE49-F238E27FC236}">
                        <a16:creationId xmlns:a16="http://schemas.microsoft.com/office/drawing/2014/main" id="{E88F2A71-21DE-E69C-6A44-74D8C5115F77}"/>
                      </a:ext>
                    </a:extLst>
                  </p:cNvPr>
                  <p:cNvSpPr/>
                  <p:nvPr/>
                </p:nvSpPr>
                <p:spPr>
                  <a:xfrm>
                    <a:off x="4036695" y="2279159"/>
                    <a:ext cx="338234" cy="184666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アイボリー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アッシュ柄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0" name="正方形/長方形 159">
                    <a:extLst>
                      <a:ext uri="{FF2B5EF4-FFF2-40B4-BE49-F238E27FC236}">
                        <a16:creationId xmlns:a16="http://schemas.microsoft.com/office/drawing/2014/main" id="{DA045D1C-0682-8260-6ED3-323E4D0E8117}"/>
                      </a:ext>
                    </a:extLst>
                  </p:cNvPr>
                  <p:cNvSpPr/>
                  <p:nvPr/>
                </p:nvSpPr>
                <p:spPr>
                  <a:xfrm>
                    <a:off x="2726229" y="1722981"/>
                    <a:ext cx="336631" cy="92333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チェリー柄</a:t>
                    </a:r>
                  </a:p>
                </p:txBody>
              </p:sp>
              <p:sp>
                <p:nvSpPr>
                  <p:cNvPr id="161" name="正方形/長方形 160">
                    <a:extLst>
                      <a:ext uri="{FF2B5EF4-FFF2-40B4-BE49-F238E27FC236}">
                        <a16:creationId xmlns:a16="http://schemas.microsoft.com/office/drawing/2014/main" id="{526E5FC5-7523-F6F6-C651-81F4B014AC9F}"/>
                      </a:ext>
                    </a:extLst>
                  </p:cNvPr>
                  <p:cNvSpPr/>
                  <p:nvPr/>
                </p:nvSpPr>
                <p:spPr>
                  <a:xfrm>
                    <a:off x="3163491" y="1722981"/>
                    <a:ext cx="285335" cy="92333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オーク柄</a:t>
                    </a:r>
                  </a:p>
                </p:txBody>
              </p:sp>
              <p:sp>
                <p:nvSpPr>
                  <p:cNvPr id="162" name="正方形/長方形 161">
                    <a:extLst>
                      <a:ext uri="{FF2B5EF4-FFF2-40B4-BE49-F238E27FC236}">
                        <a16:creationId xmlns:a16="http://schemas.microsoft.com/office/drawing/2014/main" id="{0DF5ABA5-966C-384A-FEFC-2E9C7AF82EE9}"/>
                      </a:ext>
                    </a:extLst>
                  </p:cNvPr>
                  <p:cNvSpPr/>
                  <p:nvPr/>
                </p:nvSpPr>
                <p:spPr>
                  <a:xfrm>
                    <a:off x="4036695" y="1722981"/>
                    <a:ext cx="285335" cy="184666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ホワイト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オーク柄</a:t>
                    </a:r>
                  </a:p>
                </p:txBody>
              </p:sp>
              <p:sp>
                <p:nvSpPr>
                  <p:cNvPr id="163" name="正方形/長方形 162">
                    <a:extLst>
                      <a:ext uri="{FF2B5EF4-FFF2-40B4-BE49-F238E27FC236}">
                        <a16:creationId xmlns:a16="http://schemas.microsoft.com/office/drawing/2014/main" id="{6B479A5E-543F-63D4-151F-DDCBE45BFD8C}"/>
                      </a:ext>
                    </a:extLst>
                  </p:cNvPr>
                  <p:cNvSpPr/>
                  <p:nvPr/>
                </p:nvSpPr>
                <p:spPr>
                  <a:xfrm>
                    <a:off x="3599139" y="2279159"/>
                    <a:ext cx="264496" cy="184666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ｳｫｯｼｭﾄﾞ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ja-JP" altLang="en-US" sz="600" dirty="0">
                        <a:solidFill>
                          <a:prstClr val="black"/>
                        </a:solidFill>
                      </a:rPr>
                      <a:t>ｵｰｸ柄</a:t>
                    </a:r>
                    <a:endParaRPr lang="en-US" altLang="ja-JP" sz="600" dirty="0">
                      <a:solidFill>
                        <a:prstClr val="black"/>
                      </a:solidFill>
                    </a:endParaRPr>
                  </a:p>
                </p:txBody>
              </p:sp>
              <p:pic>
                <p:nvPicPr>
                  <p:cNvPr id="164" name="図 163">
                    <a:extLst>
                      <a:ext uri="{FF2B5EF4-FFF2-40B4-BE49-F238E27FC236}">
                        <a16:creationId xmlns:a16="http://schemas.microsoft.com/office/drawing/2014/main" id="{10DDB934-3D2E-D765-87F9-8DEDC08A2F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6"/>
                  <a:srcRect r="52767"/>
                  <a:stretch/>
                </p:blipFill>
                <p:spPr>
                  <a:xfrm>
                    <a:off x="2288967" y="1253520"/>
                    <a:ext cx="359706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65" name="図 164">
                    <a:extLst>
                      <a:ext uri="{FF2B5EF4-FFF2-40B4-BE49-F238E27FC236}">
                        <a16:creationId xmlns:a16="http://schemas.microsoft.com/office/drawing/2014/main" id="{859EAC5D-A99C-D144-5E55-598089F72B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7"/>
                  <a:srcRect l="1" r="52767"/>
                  <a:stretch/>
                </p:blipFill>
                <p:spPr>
                  <a:xfrm>
                    <a:off x="2726229" y="1253520"/>
                    <a:ext cx="359706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66" name="図 165">
                    <a:extLst>
                      <a:ext uri="{FF2B5EF4-FFF2-40B4-BE49-F238E27FC236}">
                        <a16:creationId xmlns:a16="http://schemas.microsoft.com/office/drawing/2014/main" id="{3F25A1DC-09ED-6EA7-E6B8-5D701E6E75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8"/>
                  <a:srcRect r="52728"/>
                  <a:stretch/>
                </p:blipFill>
                <p:spPr>
                  <a:xfrm>
                    <a:off x="3599139" y="1253520"/>
                    <a:ext cx="360000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67" name="図 166">
                    <a:extLst>
                      <a:ext uri="{FF2B5EF4-FFF2-40B4-BE49-F238E27FC236}">
                        <a16:creationId xmlns:a16="http://schemas.microsoft.com/office/drawing/2014/main" id="{8E125821-A1EF-C621-3FB3-7D8C14E926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9"/>
                  <a:srcRect r="52728"/>
                  <a:stretch/>
                </p:blipFill>
                <p:spPr>
                  <a:xfrm>
                    <a:off x="4036695" y="1253520"/>
                    <a:ext cx="360000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68" name="図 167">
                    <a:extLst>
                      <a:ext uri="{FF2B5EF4-FFF2-40B4-BE49-F238E27FC236}">
                        <a16:creationId xmlns:a16="http://schemas.microsoft.com/office/drawing/2014/main" id="{69C24478-F55F-85BE-E04E-0B33BF9D4B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0"/>
                  <a:srcRect r="52728"/>
                  <a:stretch/>
                </p:blipFill>
                <p:spPr>
                  <a:xfrm>
                    <a:off x="2288967" y="1809973"/>
                    <a:ext cx="360000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69" name="図 168">
                    <a:extLst>
                      <a:ext uri="{FF2B5EF4-FFF2-40B4-BE49-F238E27FC236}">
                        <a16:creationId xmlns:a16="http://schemas.microsoft.com/office/drawing/2014/main" id="{33D9587B-B8BE-254B-631C-9BB523CA64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1"/>
                  <a:srcRect r="52728"/>
                  <a:stretch/>
                </p:blipFill>
                <p:spPr>
                  <a:xfrm>
                    <a:off x="2726229" y="1809973"/>
                    <a:ext cx="360000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70" name="図 169">
                    <a:extLst>
                      <a:ext uri="{FF2B5EF4-FFF2-40B4-BE49-F238E27FC236}">
                        <a16:creationId xmlns:a16="http://schemas.microsoft.com/office/drawing/2014/main" id="{CCD5744D-7A32-52CF-20C3-DA8F88F8CE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2"/>
                  <a:srcRect r="52728"/>
                  <a:stretch/>
                </p:blipFill>
                <p:spPr>
                  <a:xfrm>
                    <a:off x="3163491" y="1809973"/>
                    <a:ext cx="360000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71" name="図 170">
                    <a:extLst>
                      <a:ext uri="{FF2B5EF4-FFF2-40B4-BE49-F238E27FC236}">
                        <a16:creationId xmlns:a16="http://schemas.microsoft.com/office/drawing/2014/main" id="{4D2034DB-6892-2F12-EA06-AC8FD9E4A7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3"/>
                  <a:srcRect r="52787"/>
                  <a:stretch/>
                </p:blipFill>
                <p:spPr>
                  <a:xfrm>
                    <a:off x="3599139" y="1809973"/>
                    <a:ext cx="359556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72" name="図 171">
                    <a:extLst>
                      <a:ext uri="{FF2B5EF4-FFF2-40B4-BE49-F238E27FC236}">
                        <a16:creationId xmlns:a16="http://schemas.microsoft.com/office/drawing/2014/main" id="{FB03FA50-DCFA-8BFA-875F-6E3FFFB479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/>
                  <a:srcRect r="52766"/>
                  <a:stretch/>
                </p:blipFill>
                <p:spPr>
                  <a:xfrm>
                    <a:off x="4036695" y="1809973"/>
                    <a:ext cx="359705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73" name="図 172">
                    <a:extLst>
                      <a:ext uri="{FF2B5EF4-FFF2-40B4-BE49-F238E27FC236}">
                        <a16:creationId xmlns:a16="http://schemas.microsoft.com/office/drawing/2014/main" id="{1A50A836-2541-EBC7-1FBA-3EBC4FA2DE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5"/>
                  <a:srcRect r="52767"/>
                  <a:stretch/>
                </p:blipFill>
                <p:spPr>
                  <a:xfrm>
                    <a:off x="4474250" y="1253520"/>
                    <a:ext cx="359705" cy="468000"/>
                  </a:xfrm>
                  <a:prstGeom prst="rect">
                    <a:avLst/>
                  </a:prstGeom>
                </p:spPr>
              </p:pic>
              <p:pic>
                <p:nvPicPr>
                  <p:cNvPr id="174" name="図 173">
                    <a:extLst>
                      <a:ext uri="{FF2B5EF4-FFF2-40B4-BE49-F238E27FC236}">
                        <a16:creationId xmlns:a16="http://schemas.microsoft.com/office/drawing/2014/main" id="{33878F1C-BA06-5B9E-9C2B-84EF009A85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6"/>
                  <a:srcRect r="52979"/>
                  <a:stretch/>
                </p:blipFill>
                <p:spPr>
                  <a:xfrm>
                    <a:off x="3163491" y="1253520"/>
                    <a:ext cx="358092" cy="468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9" name="図 28">
                  <a:extLst>
                    <a:ext uri="{FF2B5EF4-FFF2-40B4-BE49-F238E27FC236}">
                      <a16:creationId xmlns:a16="http://schemas.microsoft.com/office/drawing/2014/main" id="{713D8650-97C9-F406-76FB-E9033CB829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8644" y="3729637"/>
                  <a:ext cx="454487" cy="10987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0" name="図 129" descr="建物の壁&#10;&#10;低い精度で自動的に生成された説明">
              <a:extLst>
                <a:ext uri="{FF2B5EF4-FFF2-40B4-BE49-F238E27FC236}">
                  <a16:creationId xmlns:a16="http://schemas.microsoft.com/office/drawing/2014/main" id="{0AB07755-CBE3-D76A-C681-29D0EE32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l="23864" t="43733" r="41997" b="28542"/>
            <a:stretch/>
          </p:blipFill>
          <p:spPr>
            <a:xfrm>
              <a:off x="430277" y="5810250"/>
              <a:ext cx="993711" cy="659196"/>
            </a:xfrm>
            <a:prstGeom prst="rect">
              <a:avLst/>
            </a:prstGeom>
          </p:spPr>
        </p:pic>
      </p:grpSp>
      <p:sp>
        <p:nvSpPr>
          <p:cNvPr id="327" name="Rectangle 24">
            <a:extLst>
              <a:ext uri="{FF2B5EF4-FFF2-40B4-BE49-F238E27FC236}">
                <a16:creationId xmlns:a16="http://schemas.microsoft.com/office/drawing/2014/main" id="{D82AC846-B7E8-9B7B-AA57-3BB359B75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700" y="3717924"/>
            <a:ext cx="4773600" cy="2952751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328" name="Rectangle 24">
            <a:extLst>
              <a:ext uri="{FF2B5EF4-FFF2-40B4-BE49-F238E27FC236}">
                <a16:creationId xmlns:a16="http://schemas.microsoft.com/office/drawing/2014/main" id="{973FA80E-ED34-9A55-8036-5138C574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700" y="3717924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　　　　　　　　式台</a:t>
            </a:r>
          </a:p>
        </p:txBody>
      </p:sp>
      <p:sp>
        <p:nvSpPr>
          <p:cNvPr id="329" name="Rectangle 4">
            <a:extLst>
              <a:ext uri="{FF2B5EF4-FFF2-40B4-BE49-F238E27FC236}">
                <a16:creationId xmlns:a16="http://schemas.microsoft.com/office/drawing/2014/main" id="{208F0361-E09C-65C0-7A71-B1B8B5277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1349" y="5388536"/>
            <a:ext cx="154080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algn="r">
              <a:spcBef>
                <a:spcPct val="0"/>
              </a:spcBef>
              <a:defRPr/>
            </a:pPr>
            <a:r>
              <a:rPr lang="en-US" altLang="ja-JP" sz="500" b="0" dirty="0">
                <a:solidFill>
                  <a:schemeClr val="bg1"/>
                </a:solidFill>
                <a:latin typeface="ＭＳ Ｐゴシック" pitchFamily="50" charset="-128"/>
              </a:rPr>
              <a:t>※</a:t>
            </a:r>
            <a:r>
              <a:rPr lang="ja-JP" altLang="en-US" sz="500" b="0" dirty="0">
                <a:solidFill>
                  <a:schemeClr val="bg1"/>
                </a:solidFill>
                <a:latin typeface="ＭＳ Ｐゴシック" pitchFamily="50" charset="-128"/>
              </a:rPr>
              <a:t>イメージ写真のため実際とは異なる場合がございます。</a:t>
            </a:r>
            <a:endParaRPr lang="ja-JP" altLang="en-US" sz="500" b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32" name="図 331">
            <a:extLst>
              <a:ext uri="{FF2B5EF4-FFF2-40B4-BE49-F238E27FC236}">
                <a16:creationId xmlns:a16="http://schemas.microsoft.com/office/drawing/2014/main" id="{8B7A6CAB-521B-75B9-E87A-80543D361E4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088083" y="3729637"/>
            <a:ext cx="454487" cy="109870"/>
          </a:xfrm>
          <a:prstGeom prst="rect">
            <a:avLst/>
          </a:prstGeom>
        </p:spPr>
      </p:pic>
      <p:pic>
        <p:nvPicPr>
          <p:cNvPr id="326" name="図 325" descr="建物の壁&#10;&#10;低い精度で自動的に生成された説明">
            <a:extLst>
              <a:ext uri="{FF2B5EF4-FFF2-40B4-BE49-F238E27FC236}">
                <a16:creationId xmlns:a16="http://schemas.microsoft.com/office/drawing/2014/main" id="{59632B7B-8056-F280-34D1-043FD997CCC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88083" y="3926662"/>
            <a:ext cx="1924074" cy="1571728"/>
          </a:xfrm>
          <a:prstGeom prst="rect">
            <a:avLst/>
          </a:prstGeom>
        </p:spPr>
      </p:pic>
      <p:grpSp>
        <p:nvGrpSpPr>
          <p:cNvPr id="277" name="グループ化 276">
            <a:extLst>
              <a:ext uri="{FF2B5EF4-FFF2-40B4-BE49-F238E27FC236}">
                <a16:creationId xmlns:a16="http://schemas.microsoft.com/office/drawing/2014/main" id="{674F7E34-07FB-2A69-73AB-E73F5A588AFA}"/>
              </a:ext>
            </a:extLst>
          </p:cNvPr>
          <p:cNvGrpSpPr/>
          <p:nvPr/>
        </p:nvGrpSpPr>
        <p:grpSpPr>
          <a:xfrm>
            <a:off x="7136818" y="3924528"/>
            <a:ext cx="2559694" cy="1568481"/>
            <a:chOff x="7138405" y="3924528"/>
            <a:chExt cx="2559694" cy="1568481"/>
          </a:xfrm>
        </p:grpSpPr>
        <p:sp>
          <p:nvSpPr>
            <p:cNvPr id="334" name="Rectangle 24">
              <a:extLst>
                <a:ext uri="{FF2B5EF4-FFF2-40B4-BE49-F238E27FC236}">
                  <a16:creationId xmlns:a16="http://schemas.microsoft.com/office/drawing/2014/main" id="{96371976-4A35-4493-D11F-6184361D8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8406" y="3924528"/>
              <a:ext cx="2545283" cy="126767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srgbClr val="000000"/>
                  </a:solidFill>
                  <a:latin typeface="ＭＳ Ｐゴシック"/>
                </a:rPr>
                <a:t>カラーバリエーション</a:t>
              </a:r>
              <a:endParaRPr lang="en-US" altLang="ja-JP" sz="800" dirty="0">
                <a:solidFill>
                  <a:srgbClr val="000000"/>
                </a:solidFill>
                <a:latin typeface="ＭＳ Ｐゴシック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B07E22C2-6493-DB6F-128A-D29697B99C40}"/>
                </a:ext>
              </a:extLst>
            </p:cNvPr>
            <p:cNvSpPr/>
            <p:nvPr/>
          </p:nvSpPr>
          <p:spPr>
            <a:xfrm>
              <a:off x="7138405" y="4446351"/>
              <a:ext cx="82925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ウォールナット柄</a:t>
              </a: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44FCC5C7-5E2C-B659-7B75-F6FCB70E1730}"/>
                </a:ext>
              </a:extLst>
            </p:cNvPr>
            <p:cNvSpPr/>
            <p:nvPr/>
          </p:nvSpPr>
          <p:spPr>
            <a:xfrm>
              <a:off x="7996418" y="4446351"/>
              <a:ext cx="82925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チェリー柄</a:t>
              </a: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8841D6AE-B369-9BC8-DE74-281241276769}"/>
                </a:ext>
              </a:extLst>
            </p:cNvPr>
            <p:cNvSpPr/>
            <p:nvPr/>
          </p:nvSpPr>
          <p:spPr>
            <a:xfrm>
              <a:off x="8868842" y="4446351"/>
              <a:ext cx="82925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オーク柄</a:t>
              </a: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884CE03-47F2-8E2F-CD88-40CC339ABE67}"/>
                </a:ext>
              </a:extLst>
            </p:cNvPr>
            <p:cNvSpPr/>
            <p:nvPr/>
          </p:nvSpPr>
          <p:spPr>
            <a:xfrm>
              <a:off x="7138405" y="4915247"/>
              <a:ext cx="82925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メープル柄</a:t>
              </a: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3D729932-F10E-0AF7-C4AB-7D6731197B1D}"/>
                </a:ext>
              </a:extLst>
            </p:cNvPr>
            <p:cNvSpPr/>
            <p:nvPr/>
          </p:nvSpPr>
          <p:spPr>
            <a:xfrm>
              <a:off x="7996418" y="4915247"/>
              <a:ext cx="82925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ホワイトオーク柄</a:t>
              </a: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E35E7E4F-3022-80F3-120E-0E9C5BADBFD0}"/>
                </a:ext>
              </a:extLst>
            </p:cNvPr>
            <p:cNvSpPr/>
            <p:nvPr/>
          </p:nvSpPr>
          <p:spPr>
            <a:xfrm>
              <a:off x="8868842" y="4915247"/>
              <a:ext cx="82925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エイジドチェスナット柄</a:t>
              </a: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234710EE-F1B2-A3B4-B675-26C40625701E}"/>
                </a:ext>
              </a:extLst>
            </p:cNvPr>
            <p:cNvSpPr/>
            <p:nvPr/>
          </p:nvSpPr>
          <p:spPr>
            <a:xfrm>
              <a:off x="7138405" y="5400676"/>
              <a:ext cx="82925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カームチェリー柄</a:t>
              </a: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FCF3982F-D816-B9EC-65B6-DA731CD86FA6}"/>
                </a:ext>
              </a:extLst>
            </p:cNvPr>
            <p:cNvSpPr/>
            <p:nvPr/>
          </p:nvSpPr>
          <p:spPr>
            <a:xfrm>
              <a:off x="7996418" y="5400676"/>
              <a:ext cx="82925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グレージュヒッコリー柄</a:t>
              </a: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6D1FB5D-0F37-FCD4-94F3-702AE96BC7E7}"/>
                </a:ext>
              </a:extLst>
            </p:cNvPr>
            <p:cNvSpPr/>
            <p:nvPr/>
          </p:nvSpPr>
          <p:spPr>
            <a:xfrm>
              <a:off x="8868842" y="5400676"/>
              <a:ext cx="82925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ウォッシュドオーク柄</a:t>
              </a:r>
            </a:p>
          </p:txBody>
        </p:sp>
        <p:pic>
          <p:nvPicPr>
            <p:cNvPr id="260" name="図 259" descr="建物, テーブル, コーヒー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8281218E-BAF5-B6F6-BCAF-47294A3F2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rcRect t="26288"/>
            <a:stretch/>
          </p:blipFill>
          <p:spPr>
            <a:xfrm>
              <a:off x="8008214" y="4091780"/>
              <a:ext cx="814804" cy="344307"/>
            </a:xfrm>
            <a:prstGeom prst="rect">
              <a:avLst/>
            </a:prstGeom>
          </p:spPr>
        </p:pic>
        <p:pic>
          <p:nvPicPr>
            <p:cNvPr id="262" name="図 261" descr="建物, テーブル, コーヒー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478779DD-F192-7C8E-AD51-1B5FC978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rcRect t="26292"/>
            <a:stretch/>
          </p:blipFill>
          <p:spPr>
            <a:xfrm>
              <a:off x="7147928" y="4091780"/>
              <a:ext cx="814847" cy="344307"/>
            </a:xfrm>
            <a:prstGeom prst="rect">
              <a:avLst/>
            </a:prstGeom>
          </p:spPr>
        </p:pic>
        <p:pic>
          <p:nvPicPr>
            <p:cNvPr id="264" name="図 263" descr="レンガの壁&#10;&#10;低い精度で自動的に生成された説明">
              <a:extLst>
                <a:ext uri="{FF2B5EF4-FFF2-40B4-BE49-F238E27FC236}">
                  <a16:creationId xmlns:a16="http://schemas.microsoft.com/office/drawing/2014/main" id="{FC4329B2-396A-0940-32B9-389F67B76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rcRect t="26099" r="-257"/>
            <a:stretch/>
          </p:blipFill>
          <p:spPr>
            <a:xfrm>
              <a:off x="8866183" y="4091780"/>
              <a:ext cx="814804" cy="344307"/>
            </a:xfrm>
            <a:prstGeom prst="rect">
              <a:avLst/>
            </a:prstGeom>
          </p:spPr>
        </p:pic>
        <p:pic>
          <p:nvPicPr>
            <p:cNvPr id="266" name="図 265" descr="建物, テーブル, コーヒーテーブル, 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59DB64E6-D15B-211B-E9DC-2F28A314C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rcRect t="26288"/>
            <a:stretch/>
          </p:blipFill>
          <p:spPr>
            <a:xfrm>
              <a:off x="8008214" y="4576902"/>
              <a:ext cx="814803" cy="344307"/>
            </a:xfrm>
            <a:prstGeom prst="rect">
              <a:avLst/>
            </a:prstGeom>
          </p:spPr>
        </p:pic>
        <p:pic>
          <p:nvPicPr>
            <p:cNvPr id="268" name="図 267" descr="建物, テーブル, コーヒーテーブル, 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613FB4CF-DF4E-6A14-C928-AD11186A6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rcRect t="26288"/>
            <a:stretch/>
          </p:blipFill>
          <p:spPr>
            <a:xfrm>
              <a:off x="8866183" y="4576902"/>
              <a:ext cx="814803" cy="344307"/>
            </a:xfrm>
            <a:prstGeom prst="rect">
              <a:avLst/>
            </a:prstGeom>
          </p:spPr>
        </p:pic>
        <p:pic>
          <p:nvPicPr>
            <p:cNvPr id="270" name="図 269" descr="建物, テーブル, コーヒー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10B10A49-C9AE-0A86-7BEA-AE9041C0C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rcRect t="26292"/>
            <a:stretch/>
          </p:blipFill>
          <p:spPr>
            <a:xfrm>
              <a:off x="7147929" y="5054413"/>
              <a:ext cx="814846" cy="344307"/>
            </a:xfrm>
            <a:prstGeom prst="rect">
              <a:avLst/>
            </a:prstGeom>
          </p:spPr>
        </p:pic>
        <p:pic>
          <p:nvPicPr>
            <p:cNvPr id="272" name="図 271" descr="建物, コーヒーテーブル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399B6755-516E-F685-222D-69156BC0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rcRect t="26818" r="719"/>
            <a:stretch/>
          </p:blipFill>
          <p:spPr>
            <a:xfrm>
              <a:off x="8008214" y="5054413"/>
              <a:ext cx="814803" cy="344307"/>
            </a:xfrm>
            <a:prstGeom prst="rect">
              <a:avLst/>
            </a:prstGeom>
          </p:spPr>
        </p:pic>
        <p:pic>
          <p:nvPicPr>
            <p:cNvPr id="274" name="図 273" descr="建物, レンガ, テーブル, コーヒー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69879502-3EB8-5DE2-AFAA-CD89847D6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rcRect t="26288"/>
            <a:stretch/>
          </p:blipFill>
          <p:spPr>
            <a:xfrm>
              <a:off x="8866183" y="5054413"/>
              <a:ext cx="814803" cy="344307"/>
            </a:xfrm>
            <a:prstGeom prst="rect">
              <a:avLst/>
            </a:prstGeom>
          </p:spPr>
        </p:pic>
        <p:pic>
          <p:nvPicPr>
            <p:cNvPr id="275" name="図 274" descr="建物, テーブル, コーヒー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D60A61E3-6799-574E-8796-879F45FE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rcRect t="25771"/>
            <a:stretch/>
          </p:blipFill>
          <p:spPr>
            <a:xfrm>
              <a:off x="7147929" y="4575704"/>
              <a:ext cx="814846" cy="346742"/>
            </a:xfrm>
            <a:prstGeom prst="rect">
              <a:avLst/>
            </a:prstGeom>
          </p:spPr>
        </p:pic>
      </p:grpSp>
      <p:sp>
        <p:nvSpPr>
          <p:cNvPr id="279" name="Rectangle 4">
            <a:extLst>
              <a:ext uri="{FF2B5EF4-FFF2-40B4-BE49-F238E27FC236}">
                <a16:creationId xmlns:a16="http://schemas.microsoft.com/office/drawing/2014/main" id="{58B5E043-22EA-EC33-5FC5-3582580BF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1349" y="5388536"/>
            <a:ext cx="154080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algn="r">
              <a:spcBef>
                <a:spcPct val="0"/>
              </a:spcBef>
              <a:defRPr/>
            </a:pPr>
            <a:r>
              <a:rPr lang="en-US" altLang="ja-JP" sz="500" b="0" dirty="0">
                <a:solidFill>
                  <a:schemeClr val="bg1"/>
                </a:solidFill>
                <a:latin typeface="ＭＳ Ｐゴシック" pitchFamily="50" charset="-128"/>
              </a:rPr>
              <a:t>※</a:t>
            </a:r>
            <a:r>
              <a:rPr lang="ja-JP" altLang="en-US" sz="500" b="0" dirty="0">
                <a:solidFill>
                  <a:schemeClr val="bg1"/>
                </a:solidFill>
                <a:latin typeface="ＭＳ Ｐゴシック" pitchFamily="50" charset="-128"/>
              </a:rPr>
              <a:t>イメージ写真のため実際とは異なる場合がございます。</a:t>
            </a:r>
            <a:endParaRPr lang="ja-JP" altLang="en-US" sz="500" b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801D59C-3D46-BE32-6488-147AD74AEA49}"/>
              </a:ext>
            </a:extLst>
          </p:cNvPr>
          <p:cNvGrpSpPr/>
          <p:nvPr/>
        </p:nvGrpSpPr>
        <p:grpSpPr>
          <a:xfrm>
            <a:off x="5077632" y="5568810"/>
            <a:ext cx="4606056" cy="1026064"/>
            <a:chOff x="5077632" y="5568810"/>
            <a:chExt cx="4606056" cy="1026064"/>
          </a:xfrm>
        </p:grpSpPr>
        <p:grpSp>
          <p:nvGrpSpPr>
            <p:cNvPr id="330" name="グループ化 329">
              <a:extLst>
                <a:ext uri="{FF2B5EF4-FFF2-40B4-BE49-F238E27FC236}">
                  <a16:creationId xmlns:a16="http://schemas.microsoft.com/office/drawing/2014/main" id="{9D5B493D-581B-1F0C-F134-00358B49E738}"/>
                </a:ext>
              </a:extLst>
            </p:cNvPr>
            <p:cNvGrpSpPr/>
            <p:nvPr/>
          </p:nvGrpSpPr>
          <p:grpSpPr>
            <a:xfrm>
              <a:off x="5077632" y="5568810"/>
              <a:ext cx="4606056" cy="1026064"/>
              <a:chOff x="228193" y="2543034"/>
              <a:chExt cx="4606056" cy="1026064"/>
            </a:xfrm>
          </p:grpSpPr>
          <p:sp>
            <p:nvSpPr>
              <p:cNvPr id="357" name="Rectangle 14">
                <a:extLst>
                  <a:ext uri="{FF2B5EF4-FFF2-40B4-BE49-F238E27FC236}">
                    <a16:creationId xmlns:a16="http://schemas.microsoft.com/office/drawing/2014/main" id="{889D96DD-7A7A-D4D8-1A71-EAD3745EE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93" y="2543034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正方形/長方形 358">
                <a:extLst>
                  <a:ext uri="{FF2B5EF4-FFF2-40B4-BE49-F238E27FC236}">
                    <a16:creationId xmlns:a16="http://schemas.microsoft.com/office/drawing/2014/main" id="{1A65C68D-3F15-57DA-9FE1-1F1D2084DA6D}"/>
                  </a:ext>
                </a:extLst>
              </p:cNvPr>
              <p:cNvSpPr/>
              <p:nvPr/>
            </p:nvSpPr>
            <p:spPr>
              <a:xfrm>
                <a:off x="2767756" y="2904340"/>
                <a:ext cx="194432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表面のハガレやウキが起こりにくい、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シート巻込み仕様です。</a:t>
                </a: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表面部のハガレやウキが発生しにくくなりました。</a:t>
                </a:r>
              </a:p>
            </p:txBody>
          </p:sp>
          <p:sp>
            <p:nvSpPr>
              <p:cNvPr id="360" name="正方形/長方形 359">
                <a:extLst>
                  <a:ext uri="{FF2B5EF4-FFF2-40B4-BE49-F238E27FC236}">
                    <a16:creationId xmlns:a16="http://schemas.microsoft.com/office/drawing/2014/main" id="{57BF7D51-089B-CC8A-979D-F8A1D0A62F9C}"/>
                  </a:ext>
                </a:extLst>
              </p:cNvPr>
              <p:cNvSpPr/>
              <p:nvPr/>
            </p:nvSpPr>
            <p:spPr>
              <a:xfrm>
                <a:off x="228193" y="2606891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床材とのコーディネイトで、統一感のあるエントランスがつくれます。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361" name="正方形/長方形 360">
                <a:extLst>
                  <a:ext uri="{FF2B5EF4-FFF2-40B4-BE49-F238E27FC236}">
                    <a16:creationId xmlns:a16="http://schemas.microsoft.com/office/drawing/2014/main" id="{703209DF-9AFB-E5BA-B308-D46BF5166A56}"/>
                  </a:ext>
                </a:extLst>
              </p:cNvPr>
              <p:cNvSpPr/>
              <p:nvPr/>
            </p:nvSpPr>
            <p:spPr>
              <a:xfrm>
                <a:off x="1718461" y="3372691"/>
                <a:ext cx="153888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式台</a:t>
                </a:r>
              </a:p>
            </p:txBody>
          </p:sp>
        </p:grpSp>
        <p:pic>
          <p:nvPicPr>
            <p:cNvPr id="364" name="図 363" descr="建物の壁&#10;&#10;低い精度で自動的に生成された説明">
              <a:extLst>
                <a:ext uri="{FF2B5EF4-FFF2-40B4-BE49-F238E27FC236}">
                  <a16:creationId xmlns:a16="http://schemas.microsoft.com/office/drawing/2014/main" id="{B289FF78-B176-C1E8-DB7E-3C7A23F7D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l="23864" t="54913" r="41997" b="17362"/>
            <a:stretch/>
          </p:blipFill>
          <p:spPr>
            <a:xfrm>
              <a:off x="5285255" y="5810250"/>
              <a:ext cx="993711" cy="659196"/>
            </a:xfrm>
            <a:prstGeom prst="rect">
              <a:avLst/>
            </a:prstGeom>
          </p:spPr>
        </p:pic>
        <p:pic>
          <p:nvPicPr>
            <p:cNvPr id="283" name="図 282" descr="木製のテーブルに置いてある&#10;&#10;中程度の精度で自動的に生成された説明">
              <a:extLst>
                <a:ext uri="{FF2B5EF4-FFF2-40B4-BE49-F238E27FC236}">
                  <a16:creationId xmlns:a16="http://schemas.microsoft.com/office/drawing/2014/main" id="{C83735E9-301C-E8B2-FC03-6DCF2D868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rcRect t="17730" r="24354"/>
            <a:stretch/>
          </p:blipFill>
          <p:spPr>
            <a:xfrm>
              <a:off x="6534151" y="5775414"/>
              <a:ext cx="935830" cy="638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26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D294C0-7979-BA00-E569-1B53571A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200" b="1" dirty="0">
                <a:solidFill>
                  <a:srgbClr val="FFFFFF"/>
                </a:solidFill>
                <a:latin typeface="+mj-ea"/>
              </a:rPr>
              <a:t>玄関框　ベリティス対応（シート仕上げ）　</a:t>
            </a:r>
            <a:endParaRPr lang="ja-JP" altLang="en-US" dirty="0"/>
          </a:p>
        </p:txBody>
      </p:sp>
      <p:sp>
        <p:nvSpPr>
          <p:cNvPr id="3" name="タイトル 26">
            <a:extLst>
              <a:ext uri="{FF2B5EF4-FFF2-40B4-BE49-F238E27FC236}">
                <a16:creationId xmlns:a16="http://schemas.microsoft.com/office/drawing/2014/main" id="{5EA707A2-DFEE-A4D1-E5C3-541D288C4210}"/>
              </a:ext>
            </a:extLst>
          </p:cNvPr>
          <p:cNvSpPr txBox="1">
            <a:spLocks/>
          </p:cNvSpPr>
          <p:nvPr/>
        </p:nvSpPr>
        <p:spPr>
          <a:xfrm>
            <a:off x="0" y="-283837"/>
            <a:ext cx="3297238" cy="27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1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VERITIS</a:t>
            </a:r>
            <a:r>
              <a:rPr lang="ja-JP" altLang="en-US" sz="11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　ベリティス対応（シート仕上げ）</a:t>
            </a:r>
          </a:p>
        </p:txBody>
      </p:sp>
      <p:pic>
        <p:nvPicPr>
          <p:cNvPr id="7" name="図 6" descr="建物の壁&#10;&#10;低い精度で自動的に生成された説明">
            <a:extLst>
              <a:ext uri="{FF2B5EF4-FFF2-40B4-BE49-F238E27FC236}">
                <a16:creationId xmlns:a16="http://schemas.microsoft.com/office/drawing/2014/main" id="{67C33A7E-DBEE-1062-989A-7973E31B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365"/>
          <a:stretch/>
        </p:blipFill>
        <p:spPr>
          <a:xfrm>
            <a:off x="238643" y="879443"/>
            <a:ext cx="4606055" cy="3297315"/>
          </a:xfrm>
          <a:prstGeom prst="rect">
            <a:avLst/>
          </a:prstGeom>
        </p:spPr>
      </p:pic>
      <p:sp>
        <p:nvSpPr>
          <p:cNvPr id="108" name="Rectangle 4"/>
          <p:cNvSpPr>
            <a:spLocks noChangeArrowheads="1"/>
          </p:cNvSpPr>
          <p:nvPr/>
        </p:nvSpPr>
        <p:spPr bwMode="auto">
          <a:xfrm>
            <a:off x="3253329" y="4068658"/>
            <a:ext cx="154080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</a:rPr>
              <a:t>※</a:t>
            </a:r>
            <a:r>
              <a:rPr kumimoji="1" lang="ja-JP" altLang="en-US" sz="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</a:rPr>
              <a:t>イメージ写真のため実際とは異なる場合がございます。</a:t>
            </a:r>
            <a:endParaRPr kumimoji="1" lang="ja-JP" altLang="en-US" sz="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BC16F30F-4D08-4CF0-953D-3ABB09AE3DCA}"/>
              </a:ext>
            </a:extLst>
          </p:cNvPr>
          <p:cNvGrpSpPr/>
          <p:nvPr/>
        </p:nvGrpSpPr>
        <p:grpSpPr>
          <a:xfrm>
            <a:off x="228845" y="4240094"/>
            <a:ext cx="4608000" cy="1342290"/>
            <a:chOff x="228845" y="4240094"/>
            <a:chExt cx="4608000" cy="1342290"/>
          </a:xfrm>
        </p:grpSpPr>
        <p:sp>
          <p:nvSpPr>
            <p:cNvPr id="90" name="Rectangle 24"/>
            <p:cNvSpPr>
              <a:spLocks noChangeArrowheads="1"/>
            </p:cNvSpPr>
            <p:nvPr/>
          </p:nvSpPr>
          <p:spPr bwMode="auto">
            <a:xfrm>
              <a:off x="228845" y="4240094"/>
              <a:ext cx="4608000" cy="126767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srgbClr val="000000"/>
                  </a:solidFill>
                  <a:latin typeface="+mj-ea"/>
                  <a:ea typeface="+mj-ea"/>
                </a:rPr>
                <a:t>カラーバリエーション</a:t>
              </a:r>
              <a:endParaRPr lang="en-US" altLang="ja-JP" sz="800" dirty="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228845" y="4420341"/>
              <a:ext cx="456681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b="1" dirty="0">
                  <a:solidFill>
                    <a:prstClr val="black"/>
                  </a:solidFill>
                </a:rPr>
                <a:t>■ベリティスフロアー トリプルコート／ダブルコート／ベースコート／わんにゃん</a:t>
              </a:r>
              <a:r>
                <a:rPr lang="en-US" altLang="ja-JP" sz="600" b="1" dirty="0">
                  <a:solidFill>
                    <a:prstClr val="black"/>
                  </a:solidFill>
                </a:rPr>
                <a:t>Smile</a:t>
              </a:r>
              <a:r>
                <a:rPr lang="ja-JP" altLang="en-US" sz="600" b="1" dirty="0">
                  <a:solidFill>
                    <a:prstClr val="black"/>
                  </a:solidFill>
                </a:rPr>
                <a:t>／ベリティスフローリング ダブルコート／</a:t>
              </a:r>
              <a:endParaRPr lang="en-US" altLang="ja-JP" sz="600" b="1" dirty="0">
                <a:solidFill>
                  <a:prstClr val="black"/>
                </a:solidFill>
              </a:endParaRPr>
            </a:p>
            <a:p>
              <a:r>
                <a:rPr lang="ja-JP" altLang="en-US" sz="600" b="1" dirty="0">
                  <a:solidFill>
                    <a:prstClr val="black"/>
                  </a:solidFill>
                </a:rPr>
                <a:t>　 サステナブルフロアー</a:t>
              </a:r>
              <a:r>
                <a:rPr lang="en-US" altLang="ja-JP" sz="600" b="1" dirty="0">
                  <a:solidFill>
                    <a:prstClr val="black"/>
                  </a:solidFill>
                </a:rPr>
                <a:t>S </a:t>
              </a:r>
              <a:r>
                <a:rPr lang="ja-JP" altLang="en-US" sz="600" b="1" dirty="0">
                  <a:solidFill>
                    <a:prstClr val="black"/>
                  </a:solidFill>
                </a:rPr>
                <a:t>ダブルコート、フィットフロアー対応柄（</a:t>
              </a:r>
              <a:r>
                <a:rPr lang="en-US" altLang="ja-JP" sz="600" b="1" dirty="0">
                  <a:solidFill>
                    <a:prstClr val="black"/>
                  </a:solidFill>
                </a:rPr>
                <a:t>H150</a:t>
              </a:r>
              <a:r>
                <a:rPr lang="ja-JP" altLang="en-US" sz="600" b="1" dirty="0">
                  <a:solidFill>
                    <a:prstClr val="black"/>
                  </a:solidFill>
                </a:rPr>
                <a:t>・</a:t>
              </a:r>
              <a:r>
                <a:rPr lang="en-US" altLang="ja-JP" sz="600" b="1" dirty="0">
                  <a:solidFill>
                    <a:prstClr val="black"/>
                  </a:solidFill>
                </a:rPr>
                <a:t>120</a:t>
              </a:r>
              <a:r>
                <a:rPr lang="ja-JP" altLang="en-US" sz="600" b="1" dirty="0">
                  <a:solidFill>
                    <a:prstClr val="black"/>
                  </a:solidFill>
                </a:rPr>
                <a:t>対応）</a:t>
              </a:r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03992" y="4993597"/>
              <a:ext cx="556863" cy="92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/>
                <a:t>ウォールナット柄</a:t>
              </a:r>
            </a:p>
          </p:txBody>
        </p:sp>
        <p:sp>
          <p:nvSpPr>
            <p:cNvPr id="116" name="正方形/長方形 115"/>
            <p:cNvSpPr/>
            <p:nvPr/>
          </p:nvSpPr>
          <p:spPr>
            <a:xfrm>
              <a:off x="1084406" y="4996368"/>
              <a:ext cx="380227" cy="9000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/>
                <a:t>チェリー柄</a:t>
              </a:r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1864819" y="4996368"/>
              <a:ext cx="375643" cy="9000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/>
                <a:t>オーク柄</a:t>
              </a:r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3426880" y="4994038"/>
              <a:ext cx="559126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/>
                <a:t>ホワイトオーク柄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4208081" y="4994038"/>
              <a:ext cx="601112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spc="-40" dirty="0"/>
                <a:t>エイジドチーク柄</a:t>
              </a:r>
            </a:p>
          </p:txBody>
        </p:sp>
        <p:sp>
          <p:nvSpPr>
            <p:cNvPr id="137" name="正方形/長方形 136"/>
            <p:cNvSpPr/>
            <p:nvPr/>
          </p:nvSpPr>
          <p:spPr>
            <a:xfrm>
              <a:off x="303992" y="5490051"/>
              <a:ext cx="621784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/>
                <a:t>ｴｲｼﾞﾄﾞﾁｪｽﾅｯﾄ柄</a:t>
              </a:r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1864819" y="5490051"/>
              <a:ext cx="549386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/>
                <a:t>ｸﾞﾚｰｼﾞｭﾋｯｺﾘｰ柄</a:t>
              </a:r>
            </a:p>
          </p:txBody>
        </p:sp>
        <p:sp>
          <p:nvSpPr>
            <p:cNvPr id="118" name="正方形/長方形 117"/>
            <p:cNvSpPr/>
            <p:nvPr/>
          </p:nvSpPr>
          <p:spPr>
            <a:xfrm>
              <a:off x="2645232" y="5490051"/>
              <a:ext cx="605795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spc="-50" dirty="0"/>
                <a:t>ウォッシュドオーク柄</a:t>
              </a:r>
            </a:p>
          </p:txBody>
        </p:sp>
        <p:sp>
          <p:nvSpPr>
            <p:cNvPr id="139" name="正方形/長方形 138"/>
            <p:cNvSpPr/>
            <p:nvPr/>
          </p:nvSpPr>
          <p:spPr>
            <a:xfrm>
              <a:off x="3426880" y="5490051"/>
              <a:ext cx="605861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spc="-50" dirty="0"/>
                <a:t>アイボリーアッシュ柄</a:t>
              </a:r>
            </a:p>
          </p:txBody>
        </p:sp>
        <p:sp>
          <p:nvSpPr>
            <p:cNvPr id="144" name="正方形/長方形 143"/>
            <p:cNvSpPr/>
            <p:nvPr/>
          </p:nvSpPr>
          <p:spPr>
            <a:xfrm>
              <a:off x="2645232" y="4996368"/>
              <a:ext cx="360857" cy="9000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/>
                <a:t>メープル柄</a:t>
              </a:r>
            </a:p>
          </p:txBody>
        </p:sp>
        <p:sp>
          <p:nvSpPr>
            <p:cNvPr id="152" name="正方形/長方形 151"/>
            <p:cNvSpPr/>
            <p:nvPr/>
          </p:nvSpPr>
          <p:spPr>
            <a:xfrm>
              <a:off x="1084406" y="5490051"/>
              <a:ext cx="565805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/>
                <a:t>カームチェリー柄</a:t>
              </a:r>
            </a:p>
          </p:txBody>
        </p:sp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E93C1BC6-A74D-553F-5E3D-104A86FA6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077" r="17436"/>
            <a:stretch/>
          </p:blipFill>
          <p:spPr>
            <a:xfrm>
              <a:off x="303992" y="4630954"/>
              <a:ext cx="628765" cy="360001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46725291-C2C8-A29C-9114-B0DCE60BE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" t="23077" r="17436"/>
            <a:stretch/>
          </p:blipFill>
          <p:spPr>
            <a:xfrm>
              <a:off x="1084406" y="4630954"/>
              <a:ext cx="628764" cy="360001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D3E0474E-C98A-9437-BD95-EABB794F1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3077" r="17273"/>
            <a:stretch/>
          </p:blipFill>
          <p:spPr>
            <a:xfrm>
              <a:off x="2645232" y="4630953"/>
              <a:ext cx="629999" cy="360002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56E7928E-4835-DEF0-503F-A3D3FDE5E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3077" r="17333"/>
            <a:stretch/>
          </p:blipFill>
          <p:spPr>
            <a:xfrm>
              <a:off x="3426880" y="4630953"/>
              <a:ext cx="629552" cy="360002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35C17C5E-9A8A-280D-12FC-82F5F5A91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3077" r="17333"/>
            <a:stretch/>
          </p:blipFill>
          <p:spPr>
            <a:xfrm>
              <a:off x="303992" y="5114322"/>
              <a:ext cx="629551" cy="360002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F2A2F7FB-0181-5809-45A2-14B1E247D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3076" r="17436"/>
            <a:stretch/>
          </p:blipFill>
          <p:spPr>
            <a:xfrm>
              <a:off x="1084406" y="5114321"/>
              <a:ext cx="628764" cy="360003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B07179A7-5EDE-AF06-3E42-BD927939C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3076" r="17437"/>
            <a:stretch/>
          </p:blipFill>
          <p:spPr>
            <a:xfrm>
              <a:off x="1864819" y="5114321"/>
              <a:ext cx="628763" cy="360004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6548A27-D877-9F1E-43F0-E0F39262D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3076" r="17275"/>
            <a:stretch/>
          </p:blipFill>
          <p:spPr>
            <a:xfrm>
              <a:off x="2645232" y="5114321"/>
              <a:ext cx="630000" cy="360004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2A302C4D-882E-3703-9E52-1AC761359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3076" r="17435"/>
            <a:stretch/>
          </p:blipFill>
          <p:spPr>
            <a:xfrm>
              <a:off x="3426880" y="5114321"/>
              <a:ext cx="628763" cy="360004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963A86B0-F282-5F18-934D-E036688DB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23077" r="17436"/>
            <a:stretch/>
          </p:blipFill>
          <p:spPr>
            <a:xfrm>
              <a:off x="4208081" y="4630953"/>
              <a:ext cx="628764" cy="360002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33419C7E-4B73-6BE0-376D-144EE615F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23077" r="17437"/>
            <a:stretch/>
          </p:blipFill>
          <p:spPr>
            <a:xfrm>
              <a:off x="1864819" y="4630953"/>
              <a:ext cx="628764" cy="360001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DAECE18-E1B7-3757-FAE6-54C66BD8BF2A}"/>
              </a:ext>
            </a:extLst>
          </p:cNvPr>
          <p:cNvGrpSpPr/>
          <p:nvPr/>
        </p:nvGrpSpPr>
        <p:grpSpPr>
          <a:xfrm>
            <a:off x="143237" y="692148"/>
            <a:ext cx="4773600" cy="5977080"/>
            <a:chOff x="143237" y="692148"/>
            <a:chExt cx="4773600" cy="5977080"/>
          </a:xfrm>
        </p:grpSpPr>
        <p:sp>
          <p:nvSpPr>
            <p:cNvPr id="88" name="Rectangle 24"/>
            <p:cNvSpPr>
              <a:spLocks noChangeArrowheads="1"/>
            </p:cNvSpPr>
            <p:nvPr/>
          </p:nvSpPr>
          <p:spPr bwMode="auto">
            <a:xfrm>
              <a:off x="143237" y="692148"/>
              <a:ext cx="4773600" cy="5977080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latin typeface="+mj-ea"/>
                <a:ea typeface="+mj-ea"/>
              </a:endParaRPr>
            </a:p>
          </p:txBody>
        </p:sp>
        <p:sp>
          <p:nvSpPr>
            <p:cNvPr id="110" name="Rectangle 24"/>
            <p:cNvSpPr>
              <a:spLocks noChangeArrowheads="1"/>
            </p:cNvSpPr>
            <p:nvPr/>
          </p:nvSpPr>
          <p:spPr bwMode="auto">
            <a:xfrm>
              <a:off x="143237" y="692148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schemeClr val="bg1"/>
                  </a:solidFill>
                  <a:latin typeface="+mj-ea"/>
                  <a:ea typeface="+mj-ea"/>
                </a:rPr>
                <a:t>　　　　　</a:t>
              </a:r>
              <a:r>
                <a:rPr lang="en-US" altLang="ja-JP" sz="800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ja-JP" altLang="en-US" sz="800" dirty="0">
                  <a:solidFill>
                    <a:schemeClr val="bg1"/>
                  </a:solidFill>
                  <a:latin typeface="+mj-ea"/>
                  <a:ea typeface="+mj-ea"/>
                </a:rPr>
                <a:t>　　　玄関框 ベリティス対応（シート仕上げ）</a:t>
              </a: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D7BC54B-D30B-1485-CE73-15583DFEE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8644" y="702799"/>
              <a:ext cx="454487" cy="109870"/>
            </a:xfrm>
            <a:prstGeom prst="rect">
              <a:avLst/>
            </a:prstGeom>
          </p:spPr>
        </p:pic>
      </p:grpSp>
      <p:sp>
        <p:nvSpPr>
          <p:cNvPr id="70" name="Rectangle 4">
            <a:extLst>
              <a:ext uri="{FF2B5EF4-FFF2-40B4-BE49-F238E27FC236}">
                <a16:creationId xmlns:a16="http://schemas.microsoft.com/office/drawing/2014/main" id="{459FEB91-459B-4487-04FF-2EC33C159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786" y="4068658"/>
            <a:ext cx="154080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800" b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</a:rPr>
              <a:t>※</a:t>
            </a:r>
            <a:r>
              <a:rPr kumimoji="1" lang="ja-JP" altLang="en-US" sz="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</a:rPr>
              <a:t>イメージ写真のため実際とは異なる場合がございます。</a:t>
            </a:r>
            <a:endParaRPr kumimoji="1" lang="ja-JP" altLang="en-US" sz="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77" name="Rectangle 24">
            <a:extLst>
              <a:ext uri="{FF2B5EF4-FFF2-40B4-BE49-F238E27FC236}">
                <a16:creationId xmlns:a16="http://schemas.microsoft.com/office/drawing/2014/main" id="{08330DD5-327F-55F5-7ECA-F3D85221B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302" y="4240094"/>
            <a:ext cx="4608000" cy="126767"/>
          </a:xfrm>
          <a:prstGeom prst="rect">
            <a:avLst/>
          </a:prstGeom>
          <a:solidFill>
            <a:srgbClr val="DDDDDD"/>
          </a:solidFill>
          <a:ln w="6350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srgbClr val="000000"/>
                </a:solidFill>
                <a:latin typeface="+mj-ea"/>
                <a:ea typeface="+mj-ea"/>
              </a:rPr>
              <a:t>カラーバリエーション</a:t>
            </a:r>
            <a:endParaRPr lang="en-US" altLang="ja-JP" sz="8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1EB0A0B7-4F1E-49B0-A7FE-7DA2CCDEAB2C}"/>
              </a:ext>
            </a:extLst>
          </p:cNvPr>
          <p:cNvSpPr/>
          <p:nvPr/>
        </p:nvSpPr>
        <p:spPr>
          <a:xfrm>
            <a:off x="5136449" y="4847754"/>
            <a:ext cx="556863" cy="92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/>
              <a:t>ウォールナット柄</a:t>
            </a: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AC1E583D-38D9-7433-4647-9D8AB077EFD9}"/>
              </a:ext>
            </a:extLst>
          </p:cNvPr>
          <p:cNvSpPr/>
          <p:nvPr/>
        </p:nvSpPr>
        <p:spPr>
          <a:xfrm>
            <a:off x="6054512" y="4850525"/>
            <a:ext cx="380227" cy="900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/>
              <a:t>チェリー柄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35A6370F-43E5-FEA4-834F-287D284323EB}"/>
              </a:ext>
            </a:extLst>
          </p:cNvPr>
          <p:cNvSpPr/>
          <p:nvPr/>
        </p:nvSpPr>
        <p:spPr>
          <a:xfrm>
            <a:off x="6986851" y="4850525"/>
            <a:ext cx="375643" cy="900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/>
              <a:t>オーク柄</a:t>
            </a: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3D89C946-E6BA-6AE3-6275-D4550A49438D}"/>
              </a:ext>
            </a:extLst>
          </p:cNvPr>
          <p:cNvSpPr/>
          <p:nvPr/>
        </p:nvSpPr>
        <p:spPr>
          <a:xfrm>
            <a:off x="8835867" y="4848195"/>
            <a:ext cx="559126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/>
              <a:t>ホワイトオーク柄</a:t>
            </a: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DEA25913-0A85-D18E-4D8B-C27F43D17B02}"/>
              </a:ext>
            </a:extLst>
          </p:cNvPr>
          <p:cNvSpPr/>
          <p:nvPr/>
        </p:nvSpPr>
        <p:spPr>
          <a:xfrm>
            <a:off x="5136449" y="5430088"/>
            <a:ext cx="621784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/>
              <a:t>ｴｲｼﾞﾄﾞﾁｪｽﾅｯﾄ柄</a:t>
            </a: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3BCD2D04-AB8F-756B-A779-C09798900776}"/>
              </a:ext>
            </a:extLst>
          </p:cNvPr>
          <p:cNvSpPr/>
          <p:nvPr/>
        </p:nvSpPr>
        <p:spPr>
          <a:xfrm>
            <a:off x="6982001" y="5430088"/>
            <a:ext cx="549386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/>
              <a:t>ｸﾞﾚｰｼﾞｭﾋｯｺﾘｰ柄</a:t>
            </a: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C9A9CACA-C951-82B0-F05C-38BC015393E2}"/>
              </a:ext>
            </a:extLst>
          </p:cNvPr>
          <p:cNvSpPr/>
          <p:nvPr/>
        </p:nvSpPr>
        <p:spPr>
          <a:xfrm>
            <a:off x="7921593" y="5430088"/>
            <a:ext cx="605795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spc="-50" dirty="0"/>
              <a:t>ウォッシュドオーク柄</a:t>
            </a: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CD87D39D-5FD0-E1C9-C728-271BAF7C6C82}"/>
              </a:ext>
            </a:extLst>
          </p:cNvPr>
          <p:cNvSpPr/>
          <p:nvPr/>
        </p:nvSpPr>
        <p:spPr>
          <a:xfrm>
            <a:off x="7918752" y="4850525"/>
            <a:ext cx="360857" cy="900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/>
              <a:t>メープル柄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B84CFA39-BC29-A16F-E952-43082638C89F}"/>
              </a:ext>
            </a:extLst>
          </p:cNvPr>
          <p:cNvSpPr/>
          <p:nvPr/>
        </p:nvSpPr>
        <p:spPr>
          <a:xfrm>
            <a:off x="6054512" y="5430088"/>
            <a:ext cx="565805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/>
              <a:t>カームチェリー柄</a:t>
            </a: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53593B27-5F88-7453-C0BE-479178221D0C}"/>
              </a:ext>
            </a:extLst>
          </p:cNvPr>
          <p:cNvGrpSpPr/>
          <p:nvPr/>
        </p:nvGrpSpPr>
        <p:grpSpPr>
          <a:xfrm>
            <a:off x="4975694" y="692148"/>
            <a:ext cx="4773600" cy="5977080"/>
            <a:chOff x="143237" y="692148"/>
            <a:chExt cx="4773600" cy="5977080"/>
          </a:xfrm>
        </p:grpSpPr>
        <p:sp>
          <p:nvSpPr>
            <p:cNvPr id="74" name="Rectangle 24">
              <a:extLst>
                <a:ext uri="{FF2B5EF4-FFF2-40B4-BE49-F238E27FC236}">
                  <a16:creationId xmlns:a16="http://schemas.microsoft.com/office/drawing/2014/main" id="{CD96CF0D-35A2-71C8-CF1A-F15194CC3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37" y="692148"/>
              <a:ext cx="4773600" cy="5977080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latin typeface="+mj-ea"/>
                <a:ea typeface="+mj-ea"/>
              </a:endParaRPr>
            </a:p>
          </p:txBody>
        </p:sp>
        <p:sp>
          <p:nvSpPr>
            <p:cNvPr id="75" name="Rectangle 24">
              <a:extLst>
                <a:ext uri="{FF2B5EF4-FFF2-40B4-BE49-F238E27FC236}">
                  <a16:creationId xmlns:a16="http://schemas.microsoft.com/office/drawing/2014/main" id="{F16D6A5C-9FD6-C6A7-4D3D-59C4F2DD7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37" y="692148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schemeClr val="bg1"/>
                  </a:solidFill>
                  <a:latin typeface="+mj-ea"/>
                  <a:ea typeface="+mj-ea"/>
                </a:rPr>
                <a:t>　　　　　</a:t>
              </a:r>
              <a:r>
                <a:rPr lang="en-US" altLang="ja-JP" sz="800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ja-JP" altLang="en-US" sz="800" dirty="0">
                  <a:solidFill>
                    <a:schemeClr val="bg1"/>
                  </a:solidFill>
                  <a:latin typeface="+mj-ea"/>
                  <a:ea typeface="+mj-ea"/>
                </a:rPr>
                <a:t>　　　式台</a:t>
              </a:r>
            </a:p>
          </p:txBody>
        </p:sp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89190EB0-318E-E590-2299-A6AEF537E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8644" y="702799"/>
              <a:ext cx="454487" cy="109870"/>
            </a:xfrm>
            <a:prstGeom prst="rect">
              <a:avLst/>
            </a:prstGeom>
          </p:spPr>
        </p:pic>
      </p:grpSp>
      <p:grpSp>
        <p:nvGrpSpPr>
          <p:cNvPr id="141" name="グループ化 140">
            <a:extLst>
              <a:ext uri="{FF2B5EF4-FFF2-40B4-BE49-F238E27FC236}">
                <a16:creationId xmlns:a16="http://schemas.microsoft.com/office/drawing/2014/main" id="{FCF3387B-68F1-0570-BCC2-C2D9FB62B4DD}"/>
              </a:ext>
            </a:extLst>
          </p:cNvPr>
          <p:cNvGrpSpPr/>
          <p:nvPr/>
        </p:nvGrpSpPr>
        <p:grpSpPr>
          <a:xfrm>
            <a:off x="5059466" y="5644382"/>
            <a:ext cx="4606056" cy="962208"/>
            <a:chOff x="5077632" y="5571986"/>
            <a:chExt cx="4606056" cy="962208"/>
          </a:xfrm>
        </p:grpSpPr>
        <p:grpSp>
          <p:nvGrpSpPr>
            <p:cNvPr id="142" name="グループ化 141">
              <a:extLst>
                <a:ext uri="{FF2B5EF4-FFF2-40B4-BE49-F238E27FC236}">
                  <a16:creationId xmlns:a16="http://schemas.microsoft.com/office/drawing/2014/main" id="{5C1902E7-0B41-728F-F6B0-673676CB36FC}"/>
                </a:ext>
              </a:extLst>
            </p:cNvPr>
            <p:cNvGrpSpPr/>
            <p:nvPr/>
          </p:nvGrpSpPr>
          <p:grpSpPr>
            <a:xfrm>
              <a:off x="5077632" y="5571986"/>
              <a:ext cx="4606056" cy="962208"/>
              <a:chOff x="228193" y="2546210"/>
              <a:chExt cx="4606056" cy="962208"/>
            </a:xfrm>
          </p:grpSpPr>
          <p:sp>
            <p:nvSpPr>
              <p:cNvPr id="146" name="Rectangle 14">
                <a:extLst>
                  <a:ext uri="{FF2B5EF4-FFF2-40B4-BE49-F238E27FC236}">
                    <a16:creationId xmlns:a16="http://schemas.microsoft.com/office/drawing/2014/main" id="{D83C2E3A-F93C-0B6E-C274-CED631BE4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93" y="2546210"/>
                <a:ext cx="4606056" cy="962208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正方形/長方形 146">
                <a:extLst>
                  <a:ext uri="{FF2B5EF4-FFF2-40B4-BE49-F238E27FC236}">
                    <a16:creationId xmlns:a16="http://schemas.microsoft.com/office/drawing/2014/main" id="{782E469D-A7A7-90B9-BE96-818E52D8DEFB}"/>
                  </a:ext>
                </a:extLst>
              </p:cNvPr>
              <p:cNvSpPr/>
              <p:nvPr/>
            </p:nvSpPr>
            <p:spPr>
              <a:xfrm>
                <a:off x="2767756" y="2904340"/>
                <a:ext cx="194432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表面のハガレやウキが起こりにくい、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シート巻込み仕様です。</a:t>
                </a: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表面部のハガレやウキが発生しにくくなりました。</a:t>
                </a:r>
              </a:p>
            </p:txBody>
          </p:sp>
          <p:sp>
            <p:nvSpPr>
              <p:cNvPr id="148" name="正方形/長方形 147">
                <a:extLst>
                  <a:ext uri="{FF2B5EF4-FFF2-40B4-BE49-F238E27FC236}">
                    <a16:creationId xmlns:a16="http://schemas.microsoft.com/office/drawing/2014/main" id="{5DC02A1E-1DC7-AC54-2DC5-89C64EE57CE9}"/>
                  </a:ext>
                </a:extLst>
              </p:cNvPr>
              <p:cNvSpPr/>
              <p:nvPr/>
            </p:nvSpPr>
            <p:spPr>
              <a:xfrm>
                <a:off x="228193" y="2606891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床材とのコーディネイトで、統一感のあるエントランスがつくれます。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149" name="正方形/長方形 148">
                <a:extLst>
                  <a:ext uri="{FF2B5EF4-FFF2-40B4-BE49-F238E27FC236}">
                    <a16:creationId xmlns:a16="http://schemas.microsoft.com/office/drawing/2014/main" id="{BB2B7DD1-A9CD-A67F-1253-748DB3EB5210}"/>
                  </a:ext>
                </a:extLst>
              </p:cNvPr>
              <p:cNvSpPr/>
              <p:nvPr/>
            </p:nvSpPr>
            <p:spPr>
              <a:xfrm>
                <a:off x="1718461" y="3372691"/>
                <a:ext cx="153888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式台</a:t>
                </a:r>
              </a:p>
            </p:txBody>
          </p:sp>
        </p:grpSp>
        <p:pic>
          <p:nvPicPr>
            <p:cNvPr id="143" name="図 142" descr="建物の壁&#10;&#10;低い精度で自動的に生成された説明">
              <a:extLst>
                <a:ext uri="{FF2B5EF4-FFF2-40B4-BE49-F238E27FC236}">
                  <a16:creationId xmlns:a16="http://schemas.microsoft.com/office/drawing/2014/main" id="{36218E6F-3208-A5D6-E503-E386F5FE4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864" t="54913" r="41997" b="17362"/>
            <a:stretch/>
          </p:blipFill>
          <p:spPr>
            <a:xfrm>
              <a:off x="5285255" y="5810250"/>
              <a:ext cx="993711" cy="659196"/>
            </a:xfrm>
            <a:prstGeom prst="rect">
              <a:avLst/>
            </a:prstGeom>
          </p:spPr>
        </p:pic>
        <p:pic>
          <p:nvPicPr>
            <p:cNvPr id="145" name="図 144" descr="木製のテーブルに置いてある&#10;&#10;中程度の精度で自動的に生成された説明">
              <a:extLst>
                <a:ext uri="{FF2B5EF4-FFF2-40B4-BE49-F238E27FC236}">
                  <a16:creationId xmlns:a16="http://schemas.microsoft.com/office/drawing/2014/main" id="{6BA7A829-4A48-6BC8-9265-449E5E66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17730" r="24354"/>
            <a:stretch/>
          </p:blipFill>
          <p:spPr>
            <a:xfrm>
              <a:off x="6534151" y="5775414"/>
              <a:ext cx="935830" cy="638765"/>
            </a:xfrm>
            <a:prstGeom prst="rect">
              <a:avLst/>
            </a:prstGeom>
          </p:spPr>
        </p:pic>
      </p:grpSp>
      <p:pic>
        <p:nvPicPr>
          <p:cNvPr id="172" name="図 171" descr="建物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2D0DA89-30AF-F797-EB85-CE960F9DD22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6288"/>
          <a:stretch/>
        </p:blipFill>
        <p:spPr>
          <a:xfrm>
            <a:off x="6060748" y="4479696"/>
            <a:ext cx="814804" cy="344307"/>
          </a:xfrm>
          <a:prstGeom prst="rect">
            <a:avLst/>
          </a:prstGeom>
        </p:spPr>
      </p:pic>
      <p:pic>
        <p:nvPicPr>
          <p:cNvPr id="173" name="図 172" descr="建物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D6B228A-0E5C-FB39-86EB-7FA375159F9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6292"/>
          <a:stretch/>
        </p:blipFill>
        <p:spPr>
          <a:xfrm>
            <a:off x="5128903" y="4479696"/>
            <a:ext cx="814847" cy="344307"/>
          </a:xfrm>
          <a:prstGeom prst="rect">
            <a:avLst/>
          </a:prstGeom>
        </p:spPr>
      </p:pic>
      <p:pic>
        <p:nvPicPr>
          <p:cNvPr id="174" name="図 173" descr="レンガの壁&#10;&#10;低い精度で自動的に生成された説明">
            <a:extLst>
              <a:ext uri="{FF2B5EF4-FFF2-40B4-BE49-F238E27FC236}">
                <a16:creationId xmlns:a16="http://schemas.microsoft.com/office/drawing/2014/main" id="{AAEC1E4F-AA06-4005-0E3B-130AA492BD0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26099" r="-257"/>
          <a:stretch/>
        </p:blipFill>
        <p:spPr>
          <a:xfrm>
            <a:off x="6992550" y="4479696"/>
            <a:ext cx="814804" cy="344307"/>
          </a:xfrm>
          <a:prstGeom prst="rect">
            <a:avLst/>
          </a:prstGeom>
        </p:spPr>
      </p:pic>
      <p:pic>
        <p:nvPicPr>
          <p:cNvPr id="175" name="図 174" descr="建物, テーブル, コーヒーテーブル, レンガ が含まれている画像&#10;&#10;自動的に生成された説明">
            <a:extLst>
              <a:ext uri="{FF2B5EF4-FFF2-40B4-BE49-F238E27FC236}">
                <a16:creationId xmlns:a16="http://schemas.microsoft.com/office/drawing/2014/main" id="{6343164A-1B3E-339C-0418-5DC21D5362E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26288"/>
          <a:stretch/>
        </p:blipFill>
        <p:spPr>
          <a:xfrm>
            <a:off x="8856197" y="4469384"/>
            <a:ext cx="814803" cy="344307"/>
          </a:xfrm>
          <a:prstGeom prst="rect">
            <a:avLst/>
          </a:prstGeom>
        </p:spPr>
      </p:pic>
      <p:pic>
        <p:nvPicPr>
          <p:cNvPr id="176" name="図 175" descr="建物, テーブル, コーヒーテーブル, レンガ が含まれている画像&#10;&#10;自動的に生成された説明">
            <a:extLst>
              <a:ext uri="{FF2B5EF4-FFF2-40B4-BE49-F238E27FC236}">
                <a16:creationId xmlns:a16="http://schemas.microsoft.com/office/drawing/2014/main" id="{4B3F59A1-19C2-0A54-C918-CEB28A1D0E87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26288"/>
          <a:stretch/>
        </p:blipFill>
        <p:spPr>
          <a:xfrm>
            <a:off x="5128903" y="5019572"/>
            <a:ext cx="814803" cy="344307"/>
          </a:xfrm>
          <a:prstGeom prst="rect">
            <a:avLst/>
          </a:prstGeom>
        </p:spPr>
      </p:pic>
      <p:pic>
        <p:nvPicPr>
          <p:cNvPr id="177" name="図 176" descr="建物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AC51136-57F1-0A1B-AF16-3CDBA78F11C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26292"/>
          <a:stretch/>
        </p:blipFill>
        <p:spPr>
          <a:xfrm>
            <a:off x="6054722" y="5019571"/>
            <a:ext cx="814846" cy="344307"/>
          </a:xfrm>
          <a:prstGeom prst="rect">
            <a:avLst/>
          </a:prstGeom>
        </p:spPr>
      </p:pic>
      <p:pic>
        <p:nvPicPr>
          <p:cNvPr id="178" name="図 177" descr="建物, コーヒーテーブル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75090D2-AC70-EAFE-8D7F-3C76AB28BDE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26818" r="719"/>
          <a:stretch/>
        </p:blipFill>
        <p:spPr>
          <a:xfrm>
            <a:off x="6998361" y="5010112"/>
            <a:ext cx="814803" cy="344307"/>
          </a:xfrm>
          <a:prstGeom prst="rect">
            <a:avLst/>
          </a:prstGeom>
        </p:spPr>
      </p:pic>
      <p:pic>
        <p:nvPicPr>
          <p:cNvPr id="179" name="図 178" descr="建物, レンガ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BA7E250-2F0F-8CEF-76F0-0D32DBA520F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26288"/>
          <a:stretch/>
        </p:blipFill>
        <p:spPr>
          <a:xfrm>
            <a:off x="7918752" y="5004467"/>
            <a:ext cx="814803" cy="344307"/>
          </a:xfrm>
          <a:prstGeom prst="rect">
            <a:avLst/>
          </a:prstGeom>
        </p:spPr>
      </p:pic>
      <p:pic>
        <p:nvPicPr>
          <p:cNvPr id="180" name="図 179" descr="建物, テーブル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B20742D-01F7-6847-A033-1A0A9CD28354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25771"/>
          <a:stretch/>
        </p:blipFill>
        <p:spPr>
          <a:xfrm>
            <a:off x="7924352" y="4478478"/>
            <a:ext cx="814846" cy="346742"/>
          </a:xfrm>
          <a:prstGeom prst="rect">
            <a:avLst/>
          </a:prstGeom>
        </p:spPr>
      </p:pic>
      <p:grpSp>
        <p:nvGrpSpPr>
          <p:cNvPr id="183" name="グループ化 182">
            <a:extLst>
              <a:ext uri="{FF2B5EF4-FFF2-40B4-BE49-F238E27FC236}">
                <a16:creationId xmlns:a16="http://schemas.microsoft.com/office/drawing/2014/main" id="{EF563BF0-B74C-007E-8043-89FF776BFABA}"/>
              </a:ext>
            </a:extLst>
          </p:cNvPr>
          <p:cNvGrpSpPr/>
          <p:nvPr/>
        </p:nvGrpSpPr>
        <p:grpSpPr>
          <a:xfrm>
            <a:off x="228845" y="5644382"/>
            <a:ext cx="4606056" cy="962208"/>
            <a:chOff x="228845" y="5644382"/>
            <a:chExt cx="4606056" cy="962208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C5A22A1B-5C51-F952-9E8B-72D397978147}"/>
                </a:ext>
              </a:extLst>
            </p:cNvPr>
            <p:cNvGrpSpPr/>
            <p:nvPr/>
          </p:nvGrpSpPr>
          <p:grpSpPr>
            <a:xfrm>
              <a:off x="228845" y="5644382"/>
              <a:ext cx="4606056" cy="962208"/>
              <a:chOff x="228193" y="2606890"/>
              <a:chExt cx="4606056" cy="962208"/>
            </a:xfrm>
          </p:grpSpPr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88A8AC56-3753-A77A-4D89-93CE3B1FE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193" y="2606890"/>
                <a:ext cx="4606056" cy="962208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3A76624A-97BA-51A6-4CDE-0240DEDC256A}"/>
                  </a:ext>
                </a:extLst>
              </p:cNvPr>
              <p:cNvSpPr/>
              <p:nvPr/>
            </p:nvSpPr>
            <p:spPr>
              <a:xfrm>
                <a:off x="2767756" y="2976783"/>
                <a:ext cx="194432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表面のハガレやウキが起こりにくい、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シート巻込み仕様です。</a:t>
                </a: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表面部のハガレやウキが発生しにくくなりました。</a:t>
                </a: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3557D772-23FF-D1AC-51C7-CEDEE7BFE5F7}"/>
                  </a:ext>
                </a:extLst>
              </p:cNvPr>
              <p:cNvSpPr/>
              <p:nvPr/>
            </p:nvSpPr>
            <p:spPr>
              <a:xfrm>
                <a:off x="228193" y="2668866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床材とのコーディネイトで、統一感のあるエントランスがつくれます。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10CAEBA4-1CC5-1B7C-06CE-71E3DE2E3490}"/>
                  </a:ext>
                </a:extLst>
              </p:cNvPr>
              <p:cNvSpPr/>
              <p:nvPr/>
            </p:nvSpPr>
            <p:spPr>
              <a:xfrm>
                <a:off x="1718461" y="3445134"/>
                <a:ext cx="4987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単体框・付け框</a:t>
                </a:r>
              </a:p>
            </p:txBody>
          </p:sp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3DFE7C69-A793-B53D-9F34-465F21903B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"/>
              <a:stretch/>
            </p:blipFill>
            <p:spPr>
              <a:xfrm>
                <a:off x="1668261" y="2852741"/>
                <a:ext cx="760978" cy="587730"/>
              </a:xfrm>
              <a:prstGeom prst="rect">
                <a:avLst/>
              </a:prstGeom>
            </p:spPr>
          </p:pic>
        </p:grpSp>
        <p:pic>
          <p:nvPicPr>
            <p:cNvPr id="182" name="図 181" descr="建物の壁&#10;&#10;低い精度で自動的に生成された説明">
              <a:extLst>
                <a:ext uri="{FF2B5EF4-FFF2-40B4-BE49-F238E27FC236}">
                  <a16:creationId xmlns:a16="http://schemas.microsoft.com/office/drawing/2014/main" id="{1277E076-8838-D91A-DF84-7FF609D50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864" t="43733" r="41997" b="28542"/>
            <a:stretch/>
          </p:blipFill>
          <p:spPr>
            <a:xfrm>
              <a:off x="430277" y="5891629"/>
              <a:ext cx="993711" cy="659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58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グループ化 349">
            <a:extLst>
              <a:ext uri="{FF2B5EF4-FFF2-40B4-BE49-F238E27FC236}">
                <a16:creationId xmlns:a16="http://schemas.microsoft.com/office/drawing/2014/main" id="{79769747-4C2D-0FEB-DC7F-C641D6534E34}"/>
              </a:ext>
            </a:extLst>
          </p:cNvPr>
          <p:cNvGrpSpPr/>
          <p:nvPr/>
        </p:nvGrpSpPr>
        <p:grpSpPr>
          <a:xfrm>
            <a:off x="4981937" y="692148"/>
            <a:ext cx="4773600" cy="2952751"/>
            <a:chOff x="4981937" y="692148"/>
            <a:chExt cx="4773600" cy="2952751"/>
          </a:xfrm>
        </p:grpSpPr>
        <p:grpSp>
          <p:nvGrpSpPr>
            <p:cNvPr id="290" name="グループ化 289">
              <a:extLst>
                <a:ext uri="{FF2B5EF4-FFF2-40B4-BE49-F238E27FC236}">
                  <a16:creationId xmlns:a16="http://schemas.microsoft.com/office/drawing/2014/main" id="{EFA7543C-723A-FF35-183A-46F7FEA1B6DC}"/>
                </a:ext>
              </a:extLst>
            </p:cNvPr>
            <p:cNvGrpSpPr/>
            <p:nvPr/>
          </p:nvGrpSpPr>
          <p:grpSpPr>
            <a:xfrm>
              <a:off x="5071205" y="882085"/>
              <a:ext cx="1925353" cy="1573824"/>
              <a:chOff x="5071205" y="882085"/>
              <a:chExt cx="1925353" cy="1573824"/>
            </a:xfrm>
          </p:grpSpPr>
          <p:pic>
            <p:nvPicPr>
              <p:cNvPr id="129" name="図 1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71205" y="882085"/>
                <a:ext cx="1925353" cy="1573824"/>
              </a:xfrm>
              <a:prstGeom prst="rect">
                <a:avLst/>
              </a:prstGeom>
            </p:spPr>
          </p:pic>
          <p:sp>
            <p:nvSpPr>
              <p:cNvPr id="130" name="Rectangle 4"/>
              <p:cNvSpPr>
                <a:spLocks noChangeArrowheads="1"/>
              </p:cNvSpPr>
              <p:nvPr/>
            </p:nvSpPr>
            <p:spPr bwMode="auto">
              <a:xfrm>
                <a:off x="5423605" y="2362760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schemeClr val="bg1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schemeClr val="bg1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41" name="グループ化 140"/>
            <p:cNvGrpSpPr/>
            <p:nvPr/>
          </p:nvGrpSpPr>
          <p:grpSpPr>
            <a:xfrm>
              <a:off x="5071205" y="2530256"/>
              <a:ext cx="4606056" cy="1026064"/>
              <a:chOff x="228193" y="5573677"/>
              <a:chExt cx="4606056" cy="1026064"/>
            </a:xfrm>
          </p:grpSpPr>
          <p:sp>
            <p:nvSpPr>
              <p:cNvPr id="143" name="Rectangle 14"/>
              <p:cNvSpPr>
                <a:spLocks noChangeArrowheads="1"/>
              </p:cNvSpPr>
              <p:nvPr/>
            </p:nvSpPr>
            <p:spPr bwMode="auto">
              <a:xfrm>
                <a:off x="228193" y="5573677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45" name="図 14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9510" y="5794344"/>
                <a:ext cx="1088976" cy="678585"/>
              </a:xfrm>
              <a:prstGeom prst="rect">
                <a:avLst/>
              </a:prstGeom>
            </p:spPr>
          </p:pic>
          <p:pic>
            <p:nvPicPr>
              <p:cNvPr id="147" name="図 14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15824" y="5823901"/>
                <a:ext cx="834491" cy="629656"/>
              </a:xfrm>
              <a:prstGeom prst="rect">
                <a:avLst/>
              </a:prstGeom>
            </p:spPr>
          </p:pic>
          <p:sp>
            <p:nvSpPr>
              <p:cNvPr id="149" name="正方形/長方形 148"/>
              <p:cNvSpPr/>
              <p:nvPr/>
            </p:nvSpPr>
            <p:spPr>
              <a:xfrm>
                <a:off x="2767757" y="5857376"/>
                <a:ext cx="1632794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表面シートのハガレやウキを防ぐため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シートを巻き込んでいます。</a:t>
                </a:r>
              </a:p>
              <a:p>
                <a:endParaRPr lang="ja-JP" altLang="en-US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Ｌ字形状なので軽量。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リフォームにもおすすめの玄関框です。</a:t>
                </a:r>
              </a:p>
            </p:txBody>
          </p:sp>
          <p:sp>
            <p:nvSpPr>
              <p:cNvPr id="151" name="正方形/長方形 150"/>
              <p:cNvSpPr/>
              <p:nvPr/>
            </p:nvSpPr>
            <p:spPr>
              <a:xfrm>
                <a:off x="228193" y="5637534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ベリティスシリーズの床材とコーディネイトできる玄関框です。</a:t>
                </a:r>
                <a:endParaRPr lang="en-US" altLang="ja-JP" sz="800" b="1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154" name="正方形/長方形 153"/>
              <p:cNvSpPr/>
              <p:nvPr/>
            </p:nvSpPr>
            <p:spPr>
              <a:xfrm>
                <a:off x="1883713" y="6403334"/>
                <a:ext cx="4987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単体框・付け框</a:t>
                </a:r>
              </a:p>
            </p:txBody>
          </p:sp>
        </p:grpSp>
        <p:sp>
          <p:nvSpPr>
            <p:cNvPr id="96" name="Rectangle 24"/>
            <p:cNvSpPr>
              <a:spLocks noChangeArrowheads="1"/>
            </p:cNvSpPr>
            <p:nvPr/>
          </p:nvSpPr>
          <p:spPr bwMode="auto">
            <a:xfrm>
              <a:off x="4981937" y="692148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97" name="Rectangle 24"/>
            <p:cNvSpPr>
              <a:spLocks noChangeArrowheads="1"/>
            </p:cNvSpPr>
            <p:nvPr/>
          </p:nvSpPr>
          <p:spPr bwMode="auto">
            <a:xfrm>
              <a:off x="4981937" y="692148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★リフォーム框 ベリティス対応（シート仕上げ）</a:t>
              </a:r>
            </a:p>
          </p:txBody>
        </p:sp>
        <p:grpSp>
          <p:nvGrpSpPr>
            <p:cNvPr id="286" name="グループ化 285">
              <a:extLst>
                <a:ext uri="{FF2B5EF4-FFF2-40B4-BE49-F238E27FC236}">
                  <a16:creationId xmlns:a16="http://schemas.microsoft.com/office/drawing/2014/main" id="{D0CA10EB-405D-097E-5F19-8481FC9808B8}"/>
                </a:ext>
              </a:extLst>
            </p:cNvPr>
            <p:cNvGrpSpPr/>
            <p:nvPr/>
          </p:nvGrpSpPr>
          <p:grpSpPr>
            <a:xfrm>
              <a:off x="7136818" y="898752"/>
              <a:ext cx="2545284" cy="1527122"/>
              <a:chOff x="7136818" y="898752"/>
              <a:chExt cx="2545284" cy="1527122"/>
            </a:xfrm>
          </p:grpSpPr>
          <p:sp>
            <p:nvSpPr>
              <p:cNvPr id="248" name="正方形/長方形 247">
                <a:extLst>
                  <a:ext uri="{FF2B5EF4-FFF2-40B4-BE49-F238E27FC236}">
                    <a16:creationId xmlns:a16="http://schemas.microsoft.com/office/drawing/2014/main" id="{8ABF100B-9A44-37AC-7526-8DF5441FB509}"/>
                  </a:ext>
                </a:extLst>
              </p:cNvPr>
              <p:cNvSpPr/>
              <p:nvPr/>
            </p:nvSpPr>
            <p:spPr>
              <a:xfrm>
                <a:off x="7136819" y="1073640"/>
                <a:ext cx="1524456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b="1" dirty="0">
                    <a:solidFill>
                      <a:prstClr val="black"/>
                    </a:solidFill>
                  </a:rPr>
                  <a:t>■ベリティスフローリング トリプルコート対応柄</a:t>
                </a:r>
              </a:p>
            </p:txBody>
          </p:sp>
          <p:sp>
            <p:nvSpPr>
              <p:cNvPr id="249" name="Rectangle 24">
                <a:extLst>
                  <a:ext uri="{FF2B5EF4-FFF2-40B4-BE49-F238E27FC236}">
                    <a16:creationId xmlns:a16="http://schemas.microsoft.com/office/drawing/2014/main" id="{701987F4-E1B0-52D6-4D75-9FC0D8BE5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6819" y="898752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sp>
            <p:nvSpPr>
              <p:cNvPr id="250" name="正方形/長方形 249">
                <a:extLst>
                  <a:ext uri="{FF2B5EF4-FFF2-40B4-BE49-F238E27FC236}">
                    <a16:creationId xmlns:a16="http://schemas.microsoft.com/office/drawing/2014/main" id="{7346206F-CCCE-AE7A-8954-3375F0B39859}"/>
                  </a:ext>
                </a:extLst>
              </p:cNvPr>
              <p:cNvSpPr/>
              <p:nvPr/>
            </p:nvSpPr>
            <p:spPr>
              <a:xfrm>
                <a:off x="8175458" y="1575385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オーク柄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正方形/長方形 250">
                <a:extLst>
                  <a:ext uri="{FF2B5EF4-FFF2-40B4-BE49-F238E27FC236}">
                    <a16:creationId xmlns:a16="http://schemas.microsoft.com/office/drawing/2014/main" id="{E842722C-7D6E-3BFB-C9AA-DDADF48BD5CE}"/>
                  </a:ext>
                </a:extLst>
              </p:cNvPr>
              <p:cNvSpPr/>
              <p:nvPr/>
            </p:nvSpPr>
            <p:spPr>
              <a:xfrm>
                <a:off x="7136818" y="1590457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ｳｫｰﾙﾅｯﾄ柄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正方形/長方形 251">
                <a:extLst>
                  <a:ext uri="{FF2B5EF4-FFF2-40B4-BE49-F238E27FC236}">
                    <a16:creationId xmlns:a16="http://schemas.microsoft.com/office/drawing/2014/main" id="{1B989713-71FF-7020-4D9A-1454E92E7519}"/>
                  </a:ext>
                </a:extLst>
              </p:cNvPr>
              <p:cNvSpPr/>
              <p:nvPr/>
            </p:nvSpPr>
            <p:spPr>
              <a:xfrm>
                <a:off x="7656138" y="1590457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チェリー柄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正方形/長方形 252">
                <a:extLst>
                  <a:ext uri="{FF2B5EF4-FFF2-40B4-BE49-F238E27FC236}">
                    <a16:creationId xmlns:a16="http://schemas.microsoft.com/office/drawing/2014/main" id="{2763CD80-9D76-1601-8650-5810933161C7}"/>
                  </a:ext>
                </a:extLst>
              </p:cNvPr>
              <p:cNvSpPr/>
              <p:nvPr/>
            </p:nvSpPr>
            <p:spPr>
              <a:xfrm>
                <a:off x="7136818" y="2241208"/>
                <a:ext cx="426399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ﾃﾞｨｰﾌﾟｵｰｸ柄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正方形/長方形 253">
                <a:extLst>
                  <a:ext uri="{FF2B5EF4-FFF2-40B4-BE49-F238E27FC236}">
                    <a16:creationId xmlns:a16="http://schemas.microsoft.com/office/drawing/2014/main" id="{900A9D4D-7F8B-C796-2BB9-6EFBE0F156DB}"/>
                  </a:ext>
                </a:extLst>
              </p:cNvPr>
              <p:cNvSpPr/>
              <p:nvPr/>
            </p:nvSpPr>
            <p:spPr>
              <a:xfrm>
                <a:off x="7656139" y="2241208"/>
                <a:ext cx="472886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ﾃﾗﾛｯｻﾁｪﾘｰ柄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正方形/長方形 254">
                <a:extLst>
                  <a:ext uri="{FF2B5EF4-FFF2-40B4-BE49-F238E27FC236}">
                    <a16:creationId xmlns:a16="http://schemas.microsoft.com/office/drawing/2014/main" id="{0B7A4BEB-C410-78AF-F4F1-8BA576589DAE}"/>
                  </a:ext>
                </a:extLst>
              </p:cNvPr>
              <p:cNvSpPr/>
              <p:nvPr/>
            </p:nvSpPr>
            <p:spPr>
              <a:xfrm>
                <a:off x="8175460" y="2241208"/>
                <a:ext cx="467995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ｼﾙﾊﾞｰｵｰｸ柄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正方形/長方形 255">
                <a:extLst>
                  <a:ext uri="{FF2B5EF4-FFF2-40B4-BE49-F238E27FC236}">
                    <a16:creationId xmlns:a16="http://schemas.microsoft.com/office/drawing/2014/main" id="{CB7C06CA-043B-1D50-EB57-2853B996B6C3}"/>
                  </a:ext>
                </a:extLst>
              </p:cNvPr>
              <p:cNvSpPr/>
              <p:nvPr/>
            </p:nvSpPr>
            <p:spPr>
              <a:xfrm>
                <a:off x="8694780" y="2241208"/>
                <a:ext cx="421590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ｺｰｽﾄｱｯｼｭ柄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正方形/長方形 256">
                <a:extLst>
                  <a:ext uri="{FF2B5EF4-FFF2-40B4-BE49-F238E27FC236}">
                    <a16:creationId xmlns:a16="http://schemas.microsoft.com/office/drawing/2014/main" id="{877A362F-83D1-4722-4AF7-6E36A6597B71}"/>
                  </a:ext>
                </a:extLst>
              </p:cNvPr>
              <p:cNvSpPr/>
              <p:nvPr/>
            </p:nvSpPr>
            <p:spPr>
              <a:xfrm>
                <a:off x="8694780" y="1575385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メープル柄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正方形/長方形 257">
                <a:extLst>
                  <a:ext uri="{FF2B5EF4-FFF2-40B4-BE49-F238E27FC236}">
                    <a16:creationId xmlns:a16="http://schemas.microsoft.com/office/drawing/2014/main" id="{E98E07E7-77C1-B118-7704-A85E754927BA}"/>
                  </a:ext>
                </a:extLst>
              </p:cNvPr>
              <p:cNvSpPr/>
              <p:nvPr/>
            </p:nvSpPr>
            <p:spPr>
              <a:xfrm>
                <a:off x="9214100" y="1575385"/>
                <a:ext cx="41678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ﾎﾜｲﾄｵｰｸ柄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en-US" altLang="ja-JP" sz="600" dirty="0">
                    <a:solidFill>
                      <a:prstClr val="black"/>
                    </a:solidFill>
                  </a:rPr>
                  <a:t>(</a:t>
                </a:r>
                <a:r>
                  <a:rPr lang="ja-JP" altLang="en-US" sz="600" dirty="0">
                    <a:solidFill>
                      <a:prstClr val="black"/>
                    </a:solidFill>
                  </a:rPr>
                  <a:t>ラスティック</a:t>
                </a:r>
                <a:r>
                  <a:rPr lang="en-US" altLang="ja-JP" sz="600" dirty="0">
                    <a:solidFill>
                      <a:prstClr val="black"/>
                    </a:solidFill>
                  </a:rPr>
                  <a:t>)</a:t>
                </a:r>
                <a:endParaRPr lang="ja-JP" altLang="en-US" sz="6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69" name="図 268">
                <a:extLst>
                  <a:ext uri="{FF2B5EF4-FFF2-40B4-BE49-F238E27FC236}">
                    <a16:creationId xmlns:a16="http://schemas.microsoft.com/office/drawing/2014/main" id="{0BC37ECE-DF7D-86BE-74DD-855ADC0F82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38546"/>
              <a:stretch/>
            </p:blipFill>
            <p:spPr>
              <a:xfrm>
                <a:off x="7136818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71" name="図 270">
                <a:extLst>
                  <a:ext uri="{FF2B5EF4-FFF2-40B4-BE49-F238E27FC236}">
                    <a16:creationId xmlns:a16="http://schemas.microsoft.com/office/drawing/2014/main" id="{5AB440DB-442C-4EF9-3A2A-898E84C0FF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38546"/>
              <a:stretch/>
            </p:blipFill>
            <p:spPr>
              <a:xfrm>
                <a:off x="7656138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73" name="図 272">
                <a:extLst>
                  <a:ext uri="{FF2B5EF4-FFF2-40B4-BE49-F238E27FC236}">
                    <a16:creationId xmlns:a16="http://schemas.microsoft.com/office/drawing/2014/main" id="{01981820-BFDC-51AE-012B-EF55D7633A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38546"/>
              <a:stretch/>
            </p:blipFill>
            <p:spPr>
              <a:xfrm>
                <a:off x="8175458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75" name="図 274">
                <a:extLst>
                  <a:ext uri="{FF2B5EF4-FFF2-40B4-BE49-F238E27FC236}">
                    <a16:creationId xmlns:a16="http://schemas.microsoft.com/office/drawing/2014/main" id="{FA148266-AFD9-6193-D068-BCEA768E0A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38546"/>
              <a:stretch/>
            </p:blipFill>
            <p:spPr>
              <a:xfrm>
                <a:off x="8694780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77" name="図 276">
                <a:extLst>
                  <a:ext uri="{FF2B5EF4-FFF2-40B4-BE49-F238E27FC236}">
                    <a16:creationId xmlns:a16="http://schemas.microsoft.com/office/drawing/2014/main" id="{3A0B6BA2-849F-A191-4CD2-3386F65073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38546"/>
              <a:stretch/>
            </p:blipFill>
            <p:spPr>
              <a:xfrm>
                <a:off x="9214100" y="1103977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79" name="図 278">
                <a:extLst>
                  <a:ext uri="{FF2B5EF4-FFF2-40B4-BE49-F238E27FC236}">
                    <a16:creationId xmlns:a16="http://schemas.microsoft.com/office/drawing/2014/main" id="{5D7E451C-4184-2239-1422-5FEE07BD4D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38546"/>
              <a:stretch/>
            </p:blipFill>
            <p:spPr>
              <a:xfrm>
                <a:off x="7136818" y="1767795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81" name="図 280">
                <a:extLst>
                  <a:ext uri="{FF2B5EF4-FFF2-40B4-BE49-F238E27FC236}">
                    <a16:creationId xmlns:a16="http://schemas.microsoft.com/office/drawing/2014/main" id="{F4125B3E-E87A-29DD-E73F-302261F0FE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38546"/>
              <a:stretch/>
            </p:blipFill>
            <p:spPr>
              <a:xfrm>
                <a:off x="7656139" y="1767795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83" name="図 282">
                <a:extLst>
                  <a:ext uri="{FF2B5EF4-FFF2-40B4-BE49-F238E27FC236}">
                    <a16:creationId xmlns:a16="http://schemas.microsoft.com/office/drawing/2014/main" id="{7D11A5F7-4874-F2CD-5779-AB1EA5B034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38546"/>
              <a:stretch/>
            </p:blipFill>
            <p:spPr>
              <a:xfrm>
                <a:off x="8175460" y="1767795"/>
                <a:ext cx="468000" cy="468000"/>
              </a:xfrm>
              <a:prstGeom prst="rect">
                <a:avLst/>
              </a:prstGeom>
            </p:spPr>
          </p:pic>
          <p:pic>
            <p:nvPicPr>
              <p:cNvPr id="285" name="図 284">
                <a:extLst>
                  <a:ext uri="{FF2B5EF4-FFF2-40B4-BE49-F238E27FC236}">
                    <a16:creationId xmlns:a16="http://schemas.microsoft.com/office/drawing/2014/main" id="{5DC4FE44-3FF1-EA7D-E709-444F00692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r="38546"/>
              <a:stretch/>
            </p:blipFill>
            <p:spPr>
              <a:xfrm>
                <a:off x="8694780" y="1767795"/>
                <a:ext cx="468000" cy="468000"/>
              </a:xfrm>
              <a:prstGeom prst="rect">
                <a:avLst/>
              </a:prstGeom>
            </p:spPr>
          </p:pic>
        </p:grpSp>
      </p:grpSp>
      <p:grpSp>
        <p:nvGrpSpPr>
          <p:cNvPr id="349" name="グループ化 348">
            <a:extLst>
              <a:ext uri="{FF2B5EF4-FFF2-40B4-BE49-F238E27FC236}">
                <a16:creationId xmlns:a16="http://schemas.microsoft.com/office/drawing/2014/main" id="{13146572-1C04-64DA-B680-61CB7EF6C70E}"/>
              </a:ext>
            </a:extLst>
          </p:cNvPr>
          <p:cNvGrpSpPr/>
          <p:nvPr/>
        </p:nvGrpSpPr>
        <p:grpSpPr>
          <a:xfrm>
            <a:off x="142688" y="688536"/>
            <a:ext cx="4773600" cy="2952751"/>
            <a:chOff x="142688" y="688536"/>
            <a:chExt cx="4773600" cy="295275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1457294-C839-1454-1938-C6AE62C74B7D}"/>
                </a:ext>
              </a:extLst>
            </p:cNvPr>
            <p:cNvGrpSpPr/>
            <p:nvPr/>
          </p:nvGrpSpPr>
          <p:grpSpPr>
            <a:xfrm>
              <a:off x="226460" y="2539422"/>
              <a:ext cx="4606056" cy="1026064"/>
              <a:chOff x="226460" y="2539422"/>
              <a:chExt cx="4606056" cy="1026064"/>
            </a:xfrm>
          </p:grpSpPr>
          <p:sp>
            <p:nvSpPr>
              <p:cNvPr id="7" name="Rectangle 14">
                <a:extLst>
                  <a:ext uri="{FF2B5EF4-FFF2-40B4-BE49-F238E27FC236}">
                    <a16:creationId xmlns:a16="http://schemas.microsoft.com/office/drawing/2014/main" id="{2D86B386-FE0D-D7DA-3BA0-5B6C4198C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460" y="2539422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CBE57675-A5D1-0C6A-9B38-E0D939EF43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640" y="2788995"/>
                <a:ext cx="1088976" cy="678585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D6907FD8-DB26-E704-058F-E3074A6A7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70651" y="2812423"/>
                <a:ext cx="913047" cy="680400"/>
              </a:xfrm>
              <a:prstGeom prst="rect">
                <a:avLst/>
              </a:prstGeom>
            </p:spPr>
          </p:pic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482B80FA-746F-9209-23EE-53EAAAADDD90}"/>
                  </a:ext>
                </a:extLst>
              </p:cNvPr>
              <p:cNvSpPr/>
              <p:nvPr/>
            </p:nvSpPr>
            <p:spPr>
              <a:xfrm>
                <a:off x="3576501" y="2826451"/>
                <a:ext cx="1108231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表面シートのハガレや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ウキを防ぐため、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シートを巻込んでいます。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Ｌ字形状なので軽量。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リフォームにおすすめ。</a:t>
                </a:r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8068E09-30BF-3954-FB93-50B200EE9C6A}"/>
                  </a:ext>
                </a:extLst>
              </p:cNvPr>
              <p:cNvSpPr/>
              <p:nvPr/>
            </p:nvSpPr>
            <p:spPr>
              <a:xfrm>
                <a:off x="226460" y="2603279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床材とのコーディネイトで、統一感のあるエントランスがつくれます。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DBDD7563-792B-7E37-2531-E06F06F1318A}"/>
                  </a:ext>
                </a:extLst>
              </p:cNvPr>
              <p:cNvSpPr/>
              <p:nvPr/>
            </p:nvSpPr>
            <p:spPr>
              <a:xfrm>
                <a:off x="2617662" y="3374522"/>
                <a:ext cx="408766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リフォーム框</a:t>
                </a: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66D38BFF-9167-A591-3FB8-EE5C09CC76DB}"/>
                  </a:ext>
                </a:extLst>
              </p:cNvPr>
              <p:cNvSpPr/>
              <p:nvPr/>
            </p:nvSpPr>
            <p:spPr>
              <a:xfrm>
                <a:off x="1485157" y="2888756"/>
                <a:ext cx="992691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戸建住宅の既存の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框に貼り込むだけ。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リフォーム専用の　　　　玄関框です。</a:t>
                </a:r>
              </a:p>
            </p:txBody>
          </p:sp>
        </p:grpSp>
        <p:sp>
          <p:nvSpPr>
            <p:cNvPr id="15" name="Rectangle 24">
              <a:extLst>
                <a:ext uri="{FF2B5EF4-FFF2-40B4-BE49-F238E27FC236}">
                  <a16:creationId xmlns:a16="http://schemas.microsoft.com/office/drawing/2014/main" id="{E315563D-C2DB-30CC-7565-B3026DC22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688" y="688536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16" name="Rectangle 24">
              <a:extLst>
                <a:ext uri="{FF2B5EF4-FFF2-40B4-BE49-F238E27FC236}">
                  <a16:creationId xmlns:a16="http://schemas.microsoft.com/office/drawing/2014/main" id="{DBDCBA4F-DD3D-E277-4593-4757D2587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688" y="688536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★リフォーム框 ベリティス対応（シート仕上げ）</a:t>
              </a:r>
            </a:p>
          </p:txBody>
        </p:sp>
        <p:grpSp>
          <p:nvGrpSpPr>
            <p:cNvPr id="197" name="グループ化 196">
              <a:extLst>
                <a:ext uri="{FF2B5EF4-FFF2-40B4-BE49-F238E27FC236}">
                  <a16:creationId xmlns:a16="http://schemas.microsoft.com/office/drawing/2014/main" id="{1DC463C3-1047-FF23-5B1C-58AB85846EAA}"/>
                </a:ext>
              </a:extLst>
            </p:cNvPr>
            <p:cNvGrpSpPr/>
            <p:nvPr/>
          </p:nvGrpSpPr>
          <p:grpSpPr>
            <a:xfrm>
              <a:off x="226459" y="895140"/>
              <a:ext cx="1977271" cy="1584000"/>
              <a:chOff x="226459" y="895140"/>
              <a:chExt cx="1977271" cy="1584000"/>
            </a:xfrm>
          </p:grpSpPr>
          <p:pic>
            <p:nvPicPr>
              <p:cNvPr id="14" name="Picture 2" descr="http://www2.panasonic.biz/es/sumai/gazou/bicon/CA164RFMY-PA0050011.jpg">
                <a:extLst>
                  <a:ext uri="{FF2B5EF4-FFF2-40B4-BE49-F238E27FC236}">
                    <a16:creationId xmlns:a16="http://schemas.microsoft.com/office/drawing/2014/main" id="{AA8C0986-4955-05A0-37FF-DADA4B9689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6459" y="895140"/>
                <a:ext cx="1977271" cy="158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4" name="Rectangle 4">
                <a:extLst>
                  <a:ext uri="{FF2B5EF4-FFF2-40B4-BE49-F238E27FC236}">
                    <a16:creationId xmlns:a16="http://schemas.microsoft.com/office/drawing/2014/main" id="{E701CDC0-C386-CA26-E6D2-25DDAA407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910" y="2387921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89" name="グループ化 288">
              <a:extLst>
                <a:ext uri="{FF2B5EF4-FFF2-40B4-BE49-F238E27FC236}">
                  <a16:creationId xmlns:a16="http://schemas.microsoft.com/office/drawing/2014/main" id="{E72F63DA-B861-3624-FDDD-AB503FD68326}"/>
                </a:ext>
              </a:extLst>
            </p:cNvPr>
            <p:cNvGrpSpPr/>
            <p:nvPr/>
          </p:nvGrpSpPr>
          <p:grpSpPr>
            <a:xfrm>
              <a:off x="2289618" y="898752"/>
              <a:ext cx="2545284" cy="1596307"/>
              <a:chOff x="2289618" y="898752"/>
              <a:chExt cx="2545284" cy="1596307"/>
            </a:xfrm>
          </p:grpSpPr>
          <p:sp>
            <p:nvSpPr>
              <p:cNvPr id="177" name="Rectangle 24">
                <a:extLst>
                  <a:ext uri="{FF2B5EF4-FFF2-40B4-BE49-F238E27FC236}">
                    <a16:creationId xmlns:a16="http://schemas.microsoft.com/office/drawing/2014/main" id="{BF185DB4-C828-D3C7-0CC8-A88F5D07A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619" y="898752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grpSp>
            <p:nvGrpSpPr>
              <p:cNvPr id="287" name="グループ化 286">
                <a:extLst>
                  <a:ext uri="{FF2B5EF4-FFF2-40B4-BE49-F238E27FC236}">
                    <a16:creationId xmlns:a16="http://schemas.microsoft.com/office/drawing/2014/main" id="{68305EC7-1A6F-585A-5489-3AA4B97707DE}"/>
                  </a:ext>
                </a:extLst>
              </p:cNvPr>
              <p:cNvGrpSpPr/>
              <p:nvPr/>
            </p:nvGrpSpPr>
            <p:grpSpPr>
              <a:xfrm>
                <a:off x="2289618" y="1073640"/>
                <a:ext cx="2071217" cy="701483"/>
                <a:chOff x="2289618" y="1073640"/>
                <a:chExt cx="2071217" cy="701483"/>
              </a:xfrm>
            </p:grpSpPr>
            <p:sp>
              <p:nvSpPr>
                <p:cNvPr id="176" name="正方形/長方形 175">
                  <a:extLst>
                    <a:ext uri="{FF2B5EF4-FFF2-40B4-BE49-F238E27FC236}">
                      <a16:creationId xmlns:a16="http://schemas.microsoft.com/office/drawing/2014/main" id="{725D3EA8-0051-C851-7FB9-6CF449DBEA5C}"/>
                    </a:ext>
                  </a:extLst>
                </p:cNvPr>
                <p:cNvSpPr/>
                <p:nvPr/>
              </p:nvSpPr>
              <p:spPr>
                <a:xfrm>
                  <a:off x="2289619" y="1073640"/>
                  <a:ext cx="1748877" cy="92333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b="1" dirty="0">
                      <a:solidFill>
                        <a:prstClr val="black"/>
                      </a:solidFill>
                    </a:rPr>
                    <a:t>■ベリティスフロアー トリプルコート ワイドウッド対応柄</a:t>
                  </a:r>
                </a:p>
              </p:txBody>
            </p:sp>
            <p:sp>
              <p:nvSpPr>
                <p:cNvPr id="178" name="正方形/長方形 177">
                  <a:extLst>
                    <a:ext uri="{FF2B5EF4-FFF2-40B4-BE49-F238E27FC236}">
                      <a16:creationId xmlns:a16="http://schemas.microsoft.com/office/drawing/2014/main" id="{CBABBAB0-6035-5023-2A6A-0F786B12DD06}"/>
                    </a:ext>
                  </a:extLst>
                </p:cNvPr>
                <p:cNvSpPr/>
                <p:nvPr/>
              </p:nvSpPr>
              <p:spPr>
                <a:xfrm>
                  <a:off x="3388266" y="1575385"/>
                  <a:ext cx="222818" cy="92333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スギ柄</a:t>
                  </a:r>
                </a:p>
              </p:txBody>
            </p:sp>
            <p:sp>
              <p:nvSpPr>
                <p:cNvPr id="179" name="正方形/長方形 178">
                  <a:extLst>
                    <a:ext uri="{FF2B5EF4-FFF2-40B4-BE49-F238E27FC236}">
                      <a16:creationId xmlns:a16="http://schemas.microsoft.com/office/drawing/2014/main" id="{9E2DC1E8-2F9B-13DF-1B36-A89B72445033}"/>
                    </a:ext>
                  </a:extLst>
                </p:cNvPr>
                <p:cNvSpPr/>
                <p:nvPr/>
              </p:nvSpPr>
              <p:spPr>
                <a:xfrm>
                  <a:off x="2289618" y="1590457"/>
                  <a:ext cx="368691" cy="18466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ラスティック</a:t>
                  </a:r>
                  <a:endParaRPr lang="en-US" altLang="ja-JP" sz="600" dirty="0">
                    <a:solidFill>
                      <a:prstClr val="black"/>
                    </a:solidFill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パイン柄</a:t>
                  </a:r>
                </a:p>
              </p:txBody>
            </p:sp>
            <p:sp>
              <p:nvSpPr>
                <p:cNvPr id="180" name="正方形/長方形 179">
                  <a:extLst>
                    <a:ext uri="{FF2B5EF4-FFF2-40B4-BE49-F238E27FC236}">
                      <a16:creationId xmlns:a16="http://schemas.microsoft.com/office/drawing/2014/main" id="{E6A6292A-2EE9-1E2D-D3FD-1C7B571716C7}"/>
                    </a:ext>
                  </a:extLst>
                </p:cNvPr>
                <p:cNvSpPr/>
                <p:nvPr/>
              </p:nvSpPr>
              <p:spPr>
                <a:xfrm>
                  <a:off x="2865026" y="1590457"/>
                  <a:ext cx="283732" cy="18466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ホワイト</a:t>
                  </a:r>
                  <a:endParaRPr lang="en-US" altLang="ja-JP" sz="600" dirty="0">
                    <a:solidFill>
                      <a:prstClr val="black"/>
                    </a:solidFill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パイン柄</a:t>
                  </a:r>
                </a:p>
              </p:txBody>
            </p:sp>
            <p:sp>
              <p:nvSpPr>
                <p:cNvPr id="181" name="正方形/長方形 180">
                  <a:extLst>
                    <a:ext uri="{FF2B5EF4-FFF2-40B4-BE49-F238E27FC236}">
                      <a16:creationId xmlns:a16="http://schemas.microsoft.com/office/drawing/2014/main" id="{86377D37-DFD7-0A20-15D3-3AB3F7A3E8D0}"/>
                    </a:ext>
                  </a:extLst>
                </p:cNvPr>
                <p:cNvSpPr/>
                <p:nvPr/>
              </p:nvSpPr>
              <p:spPr>
                <a:xfrm>
                  <a:off x="3892835" y="1575385"/>
                  <a:ext cx="264496" cy="92333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ヒノキ柄</a:t>
                  </a:r>
                </a:p>
              </p:txBody>
            </p:sp>
            <p:pic>
              <p:nvPicPr>
                <p:cNvPr id="207" name="図 206">
                  <a:extLst>
                    <a:ext uri="{FF2B5EF4-FFF2-40B4-BE49-F238E27FC236}">
                      <a16:creationId xmlns:a16="http://schemas.microsoft.com/office/drawing/2014/main" id="{C18F579F-D97F-B401-E23C-1803D41844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r="38545"/>
                <a:stretch/>
              </p:blipFill>
              <p:spPr>
                <a:xfrm>
                  <a:off x="2289618" y="1103977"/>
                  <a:ext cx="468000" cy="468000"/>
                </a:xfrm>
                <a:prstGeom prst="rect">
                  <a:avLst/>
                </a:prstGeom>
              </p:spPr>
            </p:pic>
            <p:pic>
              <p:nvPicPr>
                <p:cNvPr id="211" name="図 210">
                  <a:extLst>
                    <a:ext uri="{FF2B5EF4-FFF2-40B4-BE49-F238E27FC236}">
                      <a16:creationId xmlns:a16="http://schemas.microsoft.com/office/drawing/2014/main" id="{72A6156B-040C-3BCA-F362-EF6A97818F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/>
                <a:srcRect r="38546"/>
                <a:stretch/>
              </p:blipFill>
              <p:spPr>
                <a:xfrm>
                  <a:off x="2865026" y="1103977"/>
                  <a:ext cx="468000" cy="468000"/>
                </a:xfrm>
                <a:prstGeom prst="rect">
                  <a:avLst/>
                </a:prstGeom>
              </p:spPr>
            </p:pic>
            <p:pic>
              <p:nvPicPr>
                <p:cNvPr id="213" name="図 212">
                  <a:extLst>
                    <a:ext uri="{FF2B5EF4-FFF2-40B4-BE49-F238E27FC236}">
                      <a16:creationId xmlns:a16="http://schemas.microsoft.com/office/drawing/2014/main" id="{B2C8BF3D-9494-18C8-A3EA-A56EE5E8A9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r="38377"/>
                <a:stretch/>
              </p:blipFill>
              <p:spPr>
                <a:xfrm>
                  <a:off x="3388266" y="1103977"/>
                  <a:ext cx="469291" cy="468000"/>
                </a:xfrm>
                <a:prstGeom prst="rect">
                  <a:avLst/>
                </a:prstGeom>
              </p:spPr>
            </p:pic>
            <p:pic>
              <p:nvPicPr>
                <p:cNvPr id="215" name="図 214">
                  <a:extLst>
                    <a:ext uri="{FF2B5EF4-FFF2-40B4-BE49-F238E27FC236}">
                      <a16:creationId xmlns:a16="http://schemas.microsoft.com/office/drawing/2014/main" id="{50E2B5C3-8CEE-ED7F-B24D-3B7B6B505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r="38546"/>
                <a:stretch/>
              </p:blipFill>
              <p:spPr>
                <a:xfrm>
                  <a:off x="3892835" y="1103977"/>
                  <a:ext cx="468000" cy="468000"/>
                </a:xfrm>
                <a:prstGeom prst="rect">
                  <a:avLst/>
                </a:prstGeom>
              </p:spPr>
            </p:pic>
          </p:grpSp>
          <p:grpSp>
            <p:nvGrpSpPr>
              <p:cNvPr id="288" name="グループ化 287">
                <a:extLst>
                  <a:ext uri="{FF2B5EF4-FFF2-40B4-BE49-F238E27FC236}">
                    <a16:creationId xmlns:a16="http://schemas.microsoft.com/office/drawing/2014/main" id="{5CC68311-F21C-98D7-6EEF-1222715D244A}"/>
                  </a:ext>
                </a:extLst>
              </p:cNvPr>
              <p:cNvGrpSpPr/>
              <p:nvPr/>
            </p:nvGrpSpPr>
            <p:grpSpPr>
              <a:xfrm>
                <a:off x="2289618" y="1825784"/>
                <a:ext cx="2545282" cy="669275"/>
                <a:chOff x="2289618" y="1825784"/>
                <a:chExt cx="2545282" cy="669275"/>
              </a:xfrm>
            </p:grpSpPr>
            <p:sp>
              <p:nvSpPr>
                <p:cNvPr id="182" name="正方形/長方形 181">
                  <a:extLst>
                    <a:ext uri="{FF2B5EF4-FFF2-40B4-BE49-F238E27FC236}">
                      <a16:creationId xmlns:a16="http://schemas.microsoft.com/office/drawing/2014/main" id="{6C3B5E58-4058-7074-332E-713221001695}"/>
                    </a:ext>
                  </a:extLst>
                </p:cNvPr>
                <p:cNvSpPr/>
                <p:nvPr/>
              </p:nvSpPr>
              <p:spPr>
                <a:xfrm>
                  <a:off x="2289618" y="2310393"/>
                  <a:ext cx="335028" cy="18466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グレー</a:t>
                  </a:r>
                  <a:endParaRPr lang="en-US" altLang="ja-JP" sz="600" dirty="0">
                    <a:solidFill>
                      <a:prstClr val="black"/>
                    </a:solidFill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チェッポ柄</a:t>
                  </a:r>
                </a:p>
              </p:txBody>
            </p:sp>
            <p:sp>
              <p:nvSpPr>
                <p:cNvPr id="183" name="正方形/長方形 182">
                  <a:extLst>
                    <a:ext uri="{FF2B5EF4-FFF2-40B4-BE49-F238E27FC236}">
                      <a16:creationId xmlns:a16="http://schemas.microsoft.com/office/drawing/2014/main" id="{C158413E-E112-805D-4B2D-39652C94B027}"/>
                    </a:ext>
                  </a:extLst>
                </p:cNvPr>
                <p:cNvSpPr/>
                <p:nvPr/>
              </p:nvSpPr>
              <p:spPr>
                <a:xfrm>
                  <a:off x="2808939" y="2310393"/>
                  <a:ext cx="266098" cy="18466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グレー</a:t>
                  </a:r>
                  <a:endParaRPr lang="en-US" altLang="ja-JP" sz="600" dirty="0">
                    <a:solidFill>
                      <a:prstClr val="black"/>
                    </a:solidFill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コンク柄</a:t>
                  </a:r>
                </a:p>
              </p:txBody>
            </p:sp>
            <p:sp>
              <p:nvSpPr>
                <p:cNvPr id="184" name="正方形/長方形 183">
                  <a:extLst>
                    <a:ext uri="{FF2B5EF4-FFF2-40B4-BE49-F238E27FC236}">
                      <a16:creationId xmlns:a16="http://schemas.microsoft.com/office/drawing/2014/main" id="{414F304D-2F7F-DD23-B585-BDC30B0961A8}"/>
                    </a:ext>
                  </a:extLst>
                </p:cNvPr>
                <p:cNvSpPr/>
                <p:nvPr/>
              </p:nvSpPr>
              <p:spPr>
                <a:xfrm>
                  <a:off x="3328261" y="2310393"/>
                  <a:ext cx="401476" cy="18466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ベージュ</a:t>
                  </a:r>
                  <a:endParaRPr lang="en-US" altLang="ja-JP" sz="600" dirty="0">
                    <a:solidFill>
                      <a:prstClr val="black"/>
                    </a:solidFill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セルぺ柄</a:t>
                  </a:r>
                </a:p>
              </p:txBody>
            </p:sp>
            <p:sp>
              <p:nvSpPr>
                <p:cNvPr id="185" name="正方形/長方形 184">
                  <a:extLst>
                    <a:ext uri="{FF2B5EF4-FFF2-40B4-BE49-F238E27FC236}">
                      <a16:creationId xmlns:a16="http://schemas.microsoft.com/office/drawing/2014/main" id="{4C20F128-57D8-5A75-4E89-BDA55BE703EA}"/>
                    </a:ext>
                  </a:extLst>
                </p:cNvPr>
                <p:cNvSpPr/>
                <p:nvPr/>
              </p:nvSpPr>
              <p:spPr>
                <a:xfrm>
                  <a:off x="3847580" y="2310393"/>
                  <a:ext cx="434414" cy="18466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ペールグレー</a:t>
                  </a:r>
                  <a:endParaRPr lang="en-US" altLang="ja-JP" sz="600" dirty="0">
                    <a:solidFill>
                      <a:prstClr val="black"/>
                    </a:solidFill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ライム柄</a:t>
                  </a:r>
                </a:p>
              </p:txBody>
            </p:sp>
            <p:sp>
              <p:nvSpPr>
                <p:cNvPr id="186" name="正方形/長方形 185">
                  <a:extLst>
                    <a:ext uri="{FF2B5EF4-FFF2-40B4-BE49-F238E27FC236}">
                      <a16:creationId xmlns:a16="http://schemas.microsoft.com/office/drawing/2014/main" id="{1B7645CC-2456-1EF6-6E2B-CB722E3D9A90}"/>
                    </a:ext>
                  </a:extLst>
                </p:cNvPr>
                <p:cNvSpPr/>
                <p:nvPr/>
              </p:nvSpPr>
              <p:spPr>
                <a:xfrm>
                  <a:off x="4366900" y="2310393"/>
                  <a:ext cx="407163" cy="184666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ホワイト</a:t>
                  </a: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</a:rPr>
                    <a:t>オニックス柄</a:t>
                  </a:r>
                </a:p>
              </p:txBody>
            </p:sp>
            <p:pic>
              <p:nvPicPr>
                <p:cNvPr id="217" name="図 216">
                  <a:extLst>
                    <a:ext uri="{FF2B5EF4-FFF2-40B4-BE49-F238E27FC236}">
                      <a16:creationId xmlns:a16="http://schemas.microsoft.com/office/drawing/2014/main" id="{D3FEA161-164A-2098-A4F6-D2D3E48B09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/>
                <a:srcRect r="38546"/>
                <a:stretch/>
              </p:blipFill>
              <p:spPr>
                <a:xfrm>
                  <a:off x="2289618" y="1836980"/>
                  <a:ext cx="468000" cy="468000"/>
                </a:xfrm>
                <a:prstGeom prst="rect">
                  <a:avLst/>
                </a:prstGeom>
              </p:spPr>
            </p:pic>
            <p:pic>
              <p:nvPicPr>
                <p:cNvPr id="219" name="図 218">
                  <a:extLst>
                    <a:ext uri="{FF2B5EF4-FFF2-40B4-BE49-F238E27FC236}">
                      <a16:creationId xmlns:a16="http://schemas.microsoft.com/office/drawing/2014/main" id="{4E344C45-BED9-120C-7CEA-4A1624189F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/>
                <a:srcRect r="38546"/>
                <a:stretch/>
              </p:blipFill>
              <p:spPr>
                <a:xfrm>
                  <a:off x="2808939" y="1836980"/>
                  <a:ext cx="468000" cy="468000"/>
                </a:xfrm>
                <a:prstGeom prst="rect">
                  <a:avLst/>
                </a:prstGeom>
              </p:spPr>
            </p:pic>
            <p:pic>
              <p:nvPicPr>
                <p:cNvPr id="221" name="図 220">
                  <a:extLst>
                    <a:ext uri="{FF2B5EF4-FFF2-40B4-BE49-F238E27FC236}">
                      <a16:creationId xmlns:a16="http://schemas.microsoft.com/office/drawing/2014/main" id="{AE2374D8-6868-6AA7-1BE5-659BA832A5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/>
                <a:srcRect r="38546"/>
                <a:stretch/>
              </p:blipFill>
              <p:spPr>
                <a:xfrm>
                  <a:off x="3328261" y="1836980"/>
                  <a:ext cx="468000" cy="468000"/>
                </a:xfrm>
                <a:prstGeom prst="rect">
                  <a:avLst/>
                </a:prstGeom>
              </p:spPr>
            </p:pic>
            <p:pic>
              <p:nvPicPr>
                <p:cNvPr id="223" name="図 222">
                  <a:extLst>
                    <a:ext uri="{FF2B5EF4-FFF2-40B4-BE49-F238E27FC236}">
                      <a16:creationId xmlns:a16="http://schemas.microsoft.com/office/drawing/2014/main" id="{B6265A4C-48F0-37F8-ABFD-17A7F456D5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/>
                <a:srcRect r="38546"/>
                <a:stretch/>
              </p:blipFill>
              <p:spPr>
                <a:xfrm>
                  <a:off x="3847580" y="1836980"/>
                  <a:ext cx="468000" cy="468000"/>
                </a:xfrm>
                <a:prstGeom prst="rect">
                  <a:avLst/>
                </a:prstGeom>
              </p:spPr>
            </p:pic>
            <p:pic>
              <p:nvPicPr>
                <p:cNvPr id="225" name="図 224">
                  <a:extLst>
                    <a:ext uri="{FF2B5EF4-FFF2-40B4-BE49-F238E27FC236}">
                      <a16:creationId xmlns:a16="http://schemas.microsoft.com/office/drawing/2014/main" id="{09C7973E-8B36-849D-7D47-7E122FE75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4"/>
                <a:srcRect r="38546"/>
                <a:stretch/>
              </p:blipFill>
              <p:spPr>
                <a:xfrm>
                  <a:off x="4366900" y="1836980"/>
                  <a:ext cx="468000" cy="468000"/>
                </a:xfrm>
                <a:prstGeom prst="rect">
                  <a:avLst/>
                </a:prstGeom>
              </p:spPr>
            </p:pic>
            <p:sp>
              <p:nvSpPr>
                <p:cNvPr id="187" name="正方形/長方形 186">
                  <a:extLst>
                    <a:ext uri="{FF2B5EF4-FFF2-40B4-BE49-F238E27FC236}">
                      <a16:creationId xmlns:a16="http://schemas.microsoft.com/office/drawing/2014/main" id="{6372F244-BCA3-4FEF-355D-40EF7312036C}"/>
                    </a:ext>
                  </a:extLst>
                </p:cNvPr>
                <p:cNvSpPr/>
                <p:nvPr/>
              </p:nvSpPr>
              <p:spPr>
                <a:xfrm>
                  <a:off x="2289619" y="1825784"/>
                  <a:ext cx="2143215" cy="92333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b="1" dirty="0">
                      <a:solidFill>
                        <a:prstClr val="black"/>
                      </a:solidFill>
                    </a:rPr>
                    <a:t>■ベリティスフロアー トリプルコート 石目／石目サニタリー対応柄</a:t>
                  </a:r>
                </a:p>
              </p:txBody>
            </p:sp>
          </p:grpSp>
        </p:grpSp>
      </p:grpSp>
      <p:grpSp>
        <p:nvGrpSpPr>
          <p:cNvPr id="351" name="グループ化 350">
            <a:extLst>
              <a:ext uri="{FF2B5EF4-FFF2-40B4-BE49-F238E27FC236}">
                <a16:creationId xmlns:a16="http://schemas.microsoft.com/office/drawing/2014/main" id="{31FE6329-9EFA-9487-39DC-E2AAF8A7A2AD}"/>
              </a:ext>
            </a:extLst>
          </p:cNvPr>
          <p:cNvGrpSpPr/>
          <p:nvPr/>
        </p:nvGrpSpPr>
        <p:grpSpPr>
          <a:xfrm>
            <a:off x="143261" y="3716337"/>
            <a:ext cx="4773600" cy="2952751"/>
            <a:chOff x="143261" y="3716337"/>
            <a:chExt cx="4773600" cy="2952751"/>
          </a:xfrm>
        </p:grpSpPr>
        <p:pic>
          <p:nvPicPr>
            <p:cNvPr id="104" name="図 10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193" y="3906274"/>
              <a:ext cx="1925353" cy="1573824"/>
            </a:xfrm>
            <a:prstGeom prst="rect">
              <a:avLst/>
            </a:prstGeom>
          </p:spPr>
        </p:pic>
        <p:sp>
          <p:nvSpPr>
            <p:cNvPr id="42" name="Rectangle 24"/>
            <p:cNvSpPr>
              <a:spLocks noChangeArrowheads="1"/>
            </p:cNvSpPr>
            <p:nvPr/>
          </p:nvSpPr>
          <p:spPr bwMode="auto">
            <a:xfrm>
              <a:off x="143261" y="3716337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143261" y="3716337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◆リフォーム框 ベリティス対応（シート仕上げ）</a:t>
              </a:r>
            </a:p>
          </p:txBody>
        </p:sp>
        <p:sp>
          <p:nvSpPr>
            <p:cNvPr id="237" name="Rectangle 4"/>
            <p:cNvSpPr>
              <a:spLocks noChangeArrowheads="1"/>
            </p:cNvSpPr>
            <p:nvPr/>
          </p:nvSpPr>
          <p:spPr bwMode="auto">
            <a:xfrm>
              <a:off x="580593" y="5386949"/>
              <a:ext cx="1540808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algn="r">
                <a:spcBef>
                  <a:spcPct val="0"/>
                </a:spcBef>
                <a:defRPr/>
              </a:pPr>
              <a:r>
                <a:rPr lang="en-US" altLang="ja-JP" sz="500" b="0" dirty="0">
                  <a:solidFill>
                    <a:schemeClr val="bg1"/>
                  </a:solidFill>
                  <a:latin typeface="ＭＳ Ｐゴシック" pitchFamily="50" charset="-128"/>
                </a:rPr>
                <a:t>※</a:t>
              </a:r>
              <a:r>
                <a:rPr lang="ja-JP" altLang="en-US" sz="500" b="0" dirty="0">
                  <a:solidFill>
                    <a:schemeClr val="bg1"/>
                  </a:solidFill>
                  <a:latin typeface="ＭＳ Ｐゴシック" pitchFamily="50" charset="-128"/>
                </a:rPr>
                <a:t>イメージ写真のため実際とは異なる場合がございます。</a:t>
              </a:r>
              <a:endParaRPr lang="ja-JP" altLang="en-US" sz="500" b="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grpSp>
          <p:nvGrpSpPr>
            <p:cNvPr id="107" name="グループ化 106"/>
            <p:cNvGrpSpPr/>
            <p:nvPr/>
          </p:nvGrpSpPr>
          <p:grpSpPr>
            <a:xfrm>
              <a:off x="228193" y="5554445"/>
              <a:ext cx="4606056" cy="1026064"/>
              <a:chOff x="228193" y="5573677"/>
              <a:chExt cx="4606056" cy="1026064"/>
            </a:xfrm>
          </p:grpSpPr>
          <p:sp>
            <p:nvSpPr>
              <p:cNvPr id="108" name="Rectangle 14"/>
              <p:cNvSpPr>
                <a:spLocks noChangeArrowheads="1"/>
              </p:cNvSpPr>
              <p:nvPr/>
            </p:nvSpPr>
            <p:spPr bwMode="auto">
              <a:xfrm>
                <a:off x="228193" y="5573677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13" name="図 1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9510" y="5794344"/>
                <a:ext cx="1088976" cy="678585"/>
              </a:xfrm>
              <a:prstGeom prst="rect">
                <a:avLst/>
              </a:prstGeom>
            </p:spPr>
          </p:pic>
          <p:pic>
            <p:nvPicPr>
              <p:cNvPr id="115" name="図 114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15824" y="5823901"/>
                <a:ext cx="834491" cy="629656"/>
              </a:xfrm>
              <a:prstGeom prst="rect">
                <a:avLst/>
              </a:prstGeom>
            </p:spPr>
          </p:pic>
          <p:sp>
            <p:nvSpPr>
              <p:cNvPr id="116" name="正方形/長方形 115"/>
              <p:cNvSpPr/>
              <p:nvPr/>
            </p:nvSpPr>
            <p:spPr>
              <a:xfrm>
                <a:off x="2767757" y="5857376"/>
                <a:ext cx="1632794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表面シートのハガレやウキを防ぐため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シートを巻き込んでいます。</a:t>
                </a:r>
              </a:p>
              <a:p>
                <a:endParaRPr lang="ja-JP" altLang="en-US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Ｌ字形状なので軽量。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リフォームにもおすすめの玄関框です。</a:t>
                </a:r>
              </a:p>
            </p:txBody>
          </p:sp>
          <p:sp>
            <p:nvSpPr>
              <p:cNvPr id="117" name="正方形/長方形 116"/>
              <p:cNvSpPr/>
              <p:nvPr/>
            </p:nvSpPr>
            <p:spPr>
              <a:xfrm>
                <a:off x="228193" y="5637534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ベリティスシリーズの床材とコーディネイトできる玄関框です。</a:t>
                </a:r>
                <a:endParaRPr lang="en-US" altLang="ja-JP" sz="800" b="1" dirty="0">
                  <a:solidFill>
                    <a:srgbClr val="953735"/>
                  </a:solidFill>
                </a:endParaRPr>
              </a:p>
            </p:txBody>
          </p:sp>
          <p:sp>
            <p:nvSpPr>
              <p:cNvPr id="118" name="正方形/長方形 117"/>
              <p:cNvSpPr/>
              <p:nvPr/>
            </p:nvSpPr>
            <p:spPr>
              <a:xfrm>
                <a:off x="1883713" y="6403334"/>
                <a:ext cx="4987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単体框・付け框</a:t>
                </a:r>
              </a:p>
            </p:txBody>
          </p:sp>
        </p:grpSp>
        <p:grpSp>
          <p:nvGrpSpPr>
            <p:cNvPr id="348" name="グループ化 347">
              <a:extLst>
                <a:ext uri="{FF2B5EF4-FFF2-40B4-BE49-F238E27FC236}">
                  <a16:creationId xmlns:a16="http://schemas.microsoft.com/office/drawing/2014/main" id="{F831A49B-54EF-11C9-06B9-43AA0A1939C6}"/>
                </a:ext>
              </a:extLst>
            </p:cNvPr>
            <p:cNvGrpSpPr/>
            <p:nvPr/>
          </p:nvGrpSpPr>
          <p:grpSpPr>
            <a:xfrm>
              <a:off x="2288965" y="3924528"/>
              <a:ext cx="2627896" cy="1565073"/>
              <a:chOff x="2288965" y="3924528"/>
              <a:chExt cx="2627896" cy="1565073"/>
            </a:xfrm>
          </p:grpSpPr>
          <p:pic>
            <p:nvPicPr>
              <p:cNvPr id="292" name="図 291">
                <a:extLst>
                  <a:ext uri="{FF2B5EF4-FFF2-40B4-BE49-F238E27FC236}">
                    <a16:creationId xmlns:a16="http://schemas.microsoft.com/office/drawing/2014/main" id="{6F8890F7-1D08-3A0F-9F6E-A469152DE2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/>
              <a:srcRect l="-1" r="52729"/>
              <a:stretch/>
            </p:blipFill>
            <p:spPr>
              <a:xfrm>
                <a:off x="2288965" y="4279296"/>
                <a:ext cx="359999" cy="468000"/>
              </a:xfrm>
              <a:prstGeom prst="rect">
                <a:avLst/>
              </a:prstGeom>
            </p:spPr>
          </p:pic>
          <p:sp>
            <p:nvSpPr>
              <p:cNvPr id="295" name="Rectangle 24">
                <a:extLst>
                  <a:ext uri="{FF2B5EF4-FFF2-40B4-BE49-F238E27FC236}">
                    <a16:creationId xmlns:a16="http://schemas.microsoft.com/office/drawing/2014/main" id="{B0AE7DB0-6EC7-C6C9-F1F4-B7722B47C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8967" y="3924528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sp>
            <p:nvSpPr>
              <p:cNvPr id="305" name="正方形/長方形 304">
                <a:extLst>
                  <a:ext uri="{FF2B5EF4-FFF2-40B4-BE49-F238E27FC236}">
                    <a16:creationId xmlns:a16="http://schemas.microsoft.com/office/drawing/2014/main" id="{563D7A90-E7F0-D816-58E3-A5787E90DE2B}"/>
                  </a:ext>
                </a:extLst>
              </p:cNvPr>
              <p:cNvSpPr/>
              <p:nvPr/>
            </p:nvSpPr>
            <p:spPr>
              <a:xfrm>
                <a:off x="4036695" y="4748757"/>
                <a:ext cx="285335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ホワイト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オーク柄</a:t>
                </a:r>
              </a:p>
            </p:txBody>
          </p:sp>
          <p:pic>
            <p:nvPicPr>
              <p:cNvPr id="319" name="図 318">
                <a:extLst>
                  <a:ext uri="{FF2B5EF4-FFF2-40B4-BE49-F238E27FC236}">
                    <a16:creationId xmlns:a16="http://schemas.microsoft.com/office/drawing/2014/main" id="{1E78885D-91A1-3717-DAFC-CBC26A7F10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/>
              <a:srcRect l="-1" r="52729"/>
              <a:stretch/>
            </p:blipFill>
            <p:spPr>
              <a:xfrm>
                <a:off x="2726229" y="4279296"/>
                <a:ext cx="359999" cy="468000"/>
              </a:xfrm>
              <a:prstGeom prst="rect">
                <a:avLst/>
              </a:prstGeom>
            </p:spPr>
          </p:pic>
          <p:pic>
            <p:nvPicPr>
              <p:cNvPr id="321" name="図 320">
                <a:extLst>
                  <a:ext uri="{FF2B5EF4-FFF2-40B4-BE49-F238E27FC236}">
                    <a16:creationId xmlns:a16="http://schemas.microsoft.com/office/drawing/2014/main" id="{7214308C-D545-CD17-504B-9FBF93B03A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/>
              <a:srcRect l="-1" r="52729"/>
              <a:stretch/>
            </p:blipFill>
            <p:spPr>
              <a:xfrm>
                <a:off x="3163491" y="4279296"/>
                <a:ext cx="359999" cy="468000"/>
              </a:xfrm>
              <a:prstGeom prst="rect">
                <a:avLst/>
              </a:prstGeom>
            </p:spPr>
          </p:pic>
          <p:pic>
            <p:nvPicPr>
              <p:cNvPr id="323" name="図 322">
                <a:extLst>
                  <a:ext uri="{FF2B5EF4-FFF2-40B4-BE49-F238E27FC236}">
                    <a16:creationId xmlns:a16="http://schemas.microsoft.com/office/drawing/2014/main" id="{DA24891B-AA35-DA72-D1F0-320FF652F2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/>
              <a:srcRect l="-1" r="52729"/>
              <a:stretch/>
            </p:blipFill>
            <p:spPr>
              <a:xfrm>
                <a:off x="3599139" y="4279296"/>
                <a:ext cx="359999" cy="468000"/>
              </a:xfrm>
              <a:prstGeom prst="rect">
                <a:avLst/>
              </a:prstGeom>
            </p:spPr>
          </p:pic>
          <p:pic>
            <p:nvPicPr>
              <p:cNvPr id="325" name="図 324">
                <a:extLst>
                  <a:ext uri="{FF2B5EF4-FFF2-40B4-BE49-F238E27FC236}">
                    <a16:creationId xmlns:a16="http://schemas.microsoft.com/office/drawing/2014/main" id="{157DFF3D-C84D-2AF1-42CC-4672B3737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/>
              <a:srcRect l="-1" r="52729"/>
              <a:stretch/>
            </p:blipFill>
            <p:spPr>
              <a:xfrm>
                <a:off x="4036695" y="4279296"/>
                <a:ext cx="359999" cy="468000"/>
              </a:xfrm>
              <a:prstGeom prst="rect">
                <a:avLst/>
              </a:prstGeom>
            </p:spPr>
          </p:pic>
          <p:pic>
            <p:nvPicPr>
              <p:cNvPr id="327" name="図 326">
                <a:extLst>
                  <a:ext uri="{FF2B5EF4-FFF2-40B4-BE49-F238E27FC236}">
                    <a16:creationId xmlns:a16="http://schemas.microsoft.com/office/drawing/2014/main" id="{08756720-6B45-0C5D-1F9F-69EE6CE946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/>
              <a:srcRect l="-1" r="52729"/>
              <a:stretch/>
            </p:blipFill>
            <p:spPr>
              <a:xfrm>
                <a:off x="4474250" y="4279296"/>
                <a:ext cx="359999" cy="468000"/>
              </a:xfrm>
              <a:prstGeom prst="rect">
                <a:avLst/>
              </a:prstGeom>
            </p:spPr>
          </p:pic>
          <p:pic>
            <p:nvPicPr>
              <p:cNvPr id="339" name="図 338">
                <a:extLst>
                  <a:ext uri="{FF2B5EF4-FFF2-40B4-BE49-F238E27FC236}">
                    <a16:creationId xmlns:a16="http://schemas.microsoft.com/office/drawing/2014/main" id="{EBBDA04F-6912-4E90-0B15-F5EC0D8BD9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/>
              <a:srcRect l="-1" r="52729"/>
              <a:stretch/>
            </p:blipFill>
            <p:spPr>
              <a:xfrm>
                <a:off x="2288965" y="4835749"/>
                <a:ext cx="359999" cy="468000"/>
              </a:xfrm>
              <a:prstGeom prst="rect">
                <a:avLst/>
              </a:prstGeom>
            </p:spPr>
          </p:pic>
          <p:pic>
            <p:nvPicPr>
              <p:cNvPr id="341" name="図 340">
                <a:extLst>
                  <a:ext uri="{FF2B5EF4-FFF2-40B4-BE49-F238E27FC236}">
                    <a16:creationId xmlns:a16="http://schemas.microsoft.com/office/drawing/2014/main" id="{F5360D76-4A01-4C8B-80E3-7423EF2F98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/>
              <a:srcRect l="-1" r="52729"/>
              <a:stretch/>
            </p:blipFill>
            <p:spPr>
              <a:xfrm>
                <a:off x="2726229" y="4835749"/>
                <a:ext cx="359999" cy="468000"/>
              </a:xfrm>
              <a:prstGeom prst="rect">
                <a:avLst/>
              </a:prstGeom>
            </p:spPr>
          </p:pic>
          <p:pic>
            <p:nvPicPr>
              <p:cNvPr id="343" name="図 342">
                <a:extLst>
                  <a:ext uri="{FF2B5EF4-FFF2-40B4-BE49-F238E27FC236}">
                    <a16:creationId xmlns:a16="http://schemas.microsoft.com/office/drawing/2014/main" id="{440B95BC-60F1-F8D4-F24D-7EDFC3A1BF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3"/>
              <a:srcRect l="-1" r="52729"/>
              <a:stretch/>
            </p:blipFill>
            <p:spPr>
              <a:xfrm>
                <a:off x="3163491" y="4835749"/>
                <a:ext cx="359999" cy="468000"/>
              </a:xfrm>
              <a:prstGeom prst="rect">
                <a:avLst/>
              </a:prstGeom>
            </p:spPr>
          </p:pic>
          <p:pic>
            <p:nvPicPr>
              <p:cNvPr id="345" name="図 344">
                <a:extLst>
                  <a:ext uri="{FF2B5EF4-FFF2-40B4-BE49-F238E27FC236}">
                    <a16:creationId xmlns:a16="http://schemas.microsoft.com/office/drawing/2014/main" id="{CC6D540E-476D-E911-9BE8-DA5C93486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4"/>
              <a:srcRect l="-1" r="52729"/>
              <a:stretch/>
            </p:blipFill>
            <p:spPr>
              <a:xfrm>
                <a:off x="3599139" y="4835749"/>
                <a:ext cx="359999" cy="468000"/>
              </a:xfrm>
              <a:prstGeom prst="rect">
                <a:avLst/>
              </a:prstGeom>
            </p:spPr>
          </p:pic>
          <p:pic>
            <p:nvPicPr>
              <p:cNvPr id="347" name="図 346">
                <a:extLst>
                  <a:ext uri="{FF2B5EF4-FFF2-40B4-BE49-F238E27FC236}">
                    <a16:creationId xmlns:a16="http://schemas.microsoft.com/office/drawing/2014/main" id="{02E7F8DD-2B87-0B9D-DE10-A811CDABBE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5"/>
              <a:srcRect l="-1" r="52729"/>
              <a:stretch/>
            </p:blipFill>
            <p:spPr>
              <a:xfrm>
                <a:off x="4036695" y="4835749"/>
                <a:ext cx="359999" cy="468000"/>
              </a:xfrm>
              <a:prstGeom prst="rect">
                <a:avLst/>
              </a:prstGeom>
            </p:spPr>
          </p:pic>
          <p:sp>
            <p:nvSpPr>
              <p:cNvPr id="294" name="正方形/長方形 293">
                <a:extLst>
                  <a:ext uri="{FF2B5EF4-FFF2-40B4-BE49-F238E27FC236}">
                    <a16:creationId xmlns:a16="http://schemas.microsoft.com/office/drawing/2014/main" id="{CE080971-A515-4FDF-B214-373D274DCA5F}"/>
                  </a:ext>
                </a:extLst>
              </p:cNvPr>
              <p:cNvSpPr/>
              <p:nvPr/>
            </p:nvSpPr>
            <p:spPr>
              <a:xfrm>
                <a:off x="2288965" y="4112944"/>
                <a:ext cx="2627896" cy="27699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b="1" dirty="0">
                    <a:solidFill>
                      <a:prstClr val="black"/>
                    </a:solidFill>
                  </a:rPr>
                  <a:t>■ベリティスフロアー トリプルコート／ダブルコート／ベースコート／</a:t>
                </a:r>
                <a:endParaRPr lang="en-US" altLang="ja-JP" sz="6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b="1" dirty="0">
                    <a:solidFill>
                      <a:prstClr val="black"/>
                    </a:solidFill>
                  </a:rPr>
                  <a:t> 　わんにゃん</a:t>
                </a:r>
                <a:r>
                  <a:rPr lang="en-US" altLang="ja-JP" sz="600" b="1" dirty="0">
                    <a:solidFill>
                      <a:prstClr val="black"/>
                    </a:solidFill>
                  </a:rPr>
                  <a:t>Smile</a:t>
                </a:r>
                <a:r>
                  <a:rPr lang="ja-JP" altLang="en-US" sz="600" b="1" dirty="0">
                    <a:solidFill>
                      <a:prstClr val="black"/>
                    </a:solidFill>
                  </a:rPr>
                  <a:t>／ベリティスフローリング ダブルコート／</a:t>
                </a:r>
                <a:endParaRPr lang="en-US" altLang="ja-JP" sz="6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b="1" dirty="0">
                    <a:solidFill>
                      <a:prstClr val="black"/>
                    </a:solidFill>
                  </a:rPr>
                  <a:t>　 サステナブルフロアー</a:t>
                </a:r>
                <a:r>
                  <a:rPr lang="en-US" altLang="ja-JP" sz="600" b="1" dirty="0">
                    <a:solidFill>
                      <a:prstClr val="black"/>
                    </a:solidFill>
                  </a:rPr>
                  <a:t>S </a:t>
                </a:r>
                <a:r>
                  <a:rPr lang="ja-JP" altLang="en-US" sz="600" b="1" dirty="0">
                    <a:solidFill>
                      <a:prstClr val="black"/>
                    </a:solidFill>
                  </a:rPr>
                  <a:t>ダブルコート、フィットフロアー対応柄</a:t>
                </a:r>
              </a:p>
            </p:txBody>
          </p:sp>
          <p:sp>
            <p:nvSpPr>
              <p:cNvPr id="299" name="正方形/長方形 298">
                <a:extLst>
                  <a:ext uri="{FF2B5EF4-FFF2-40B4-BE49-F238E27FC236}">
                    <a16:creationId xmlns:a16="http://schemas.microsoft.com/office/drawing/2014/main" id="{67788D57-4465-A45D-F2CB-BF360DDD09FA}"/>
                  </a:ext>
                </a:extLst>
              </p:cNvPr>
              <p:cNvSpPr/>
              <p:nvPr/>
            </p:nvSpPr>
            <p:spPr>
              <a:xfrm>
                <a:off x="2288965" y="5304935"/>
                <a:ext cx="333425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ｴｲｼﾞﾄﾞ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ﾁｪｽﾅｯﾄ柄</a:t>
                </a:r>
              </a:p>
            </p:txBody>
          </p:sp>
          <p:sp>
            <p:nvSpPr>
              <p:cNvPr id="300" name="正方形/長方形 299">
                <a:extLst>
                  <a:ext uri="{FF2B5EF4-FFF2-40B4-BE49-F238E27FC236}">
                    <a16:creationId xmlns:a16="http://schemas.microsoft.com/office/drawing/2014/main" id="{9A8E5354-CDB4-6351-445A-D6469DF5614B}"/>
                  </a:ext>
                </a:extLst>
              </p:cNvPr>
              <p:cNvSpPr/>
              <p:nvPr/>
            </p:nvSpPr>
            <p:spPr>
              <a:xfrm>
                <a:off x="2726229" y="5304935"/>
                <a:ext cx="33663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カーム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チェリー柄</a:t>
                </a:r>
              </a:p>
            </p:txBody>
          </p:sp>
          <p:sp>
            <p:nvSpPr>
              <p:cNvPr id="301" name="正方形/長方形 300">
                <a:extLst>
                  <a:ext uri="{FF2B5EF4-FFF2-40B4-BE49-F238E27FC236}">
                    <a16:creationId xmlns:a16="http://schemas.microsoft.com/office/drawing/2014/main" id="{76232797-43A6-F751-383A-D4C52D2E0833}"/>
                  </a:ext>
                </a:extLst>
              </p:cNvPr>
              <p:cNvSpPr/>
              <p:nvPr/>
            </p:nvSpPr>
            <p:spPr>
              <a:xfrm>
                <a:off x="3163491" y="5304935"/>
                <a:ext cx="285335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ｸﾞﾚｰｼﾞｭ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ﾋｯｺﾘｰ柄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正方形/長方形 301">
                <a:extLst>
                  <a:ext uri="{FF2B5EF4-FFF2-40B4-BE49-F238E27FC236}">
                    <a16:creationId xmlns:a16="http://schemas.microsoft.com/office/drawing/2014/main" id="{56123DBC-1D82-8E98-04D8-DC7F61DC281D}"/>
                  </a:ext>
                </a:extLst>
              </p:cNvPr>
              <p:cNvSpPr/>
              <p:nvPr/>
            </p:nvSpPr>
            <p:spPr>
              <a:xfrm>
                <a:off x="4036695" y="5304935"/>
                <a:ext cx="338234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アイボリー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アッシュ柄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正方形/長方形 305">
                <a:extLst>
                  <a:ext uri="{FF2B5EF4-FFF2-40B4-BE49-F238E27FC236}">
                    <a16:creationId xmlns:a16="http://schemas.microsoft.com/office/drawing/2014/main" id="{D4943B5C-77DE-B00E-3CAD-267C90727E8C}"/>
                  </a:ext>
                </a:extLst>
              </p:cNvPr>
              <p:cNvSpPr/>
              <p:nvPr/>
            </p:nvSpPr>
            <p:spPr>
              <a:xfrm>
                <a:off x="3599139" y="5304935"/>
                <a:ext cx="264496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ｳｫｯｼｭﾄﾞ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ｵｰｸ柄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正方形/長方形 295">
                <a:extLst>
                  <a:ext uri="{FF2B5EF4-FFF2-40B4-BE49-F238E27FC236}">
                    <a16:creationId xmlns:a16="http://schemas.microsoft.com/office/drawing/2014/main" id="{3F24A40A-7DFA-07F2-1141-0CF43F23ABE6}"/>
                  </a:ext>
                </a:extLst>
              </p:cNvPr>
              <p:cNvSpPr/>
              <p:nvPr/>
            </p:nvSpPr>
            <p:spPr>
              <a:xfrm>
                <a:off x="2288965" y="4748757"/>
                <a:ext cx="285335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ウォール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ナット柄</a:t>
                </a:r>
              </a:p>
            </p:txBody>
          </p:sp>
          <p:sp>
            <p:nvSpPr>
              <p:cNvPr id="297" name="正方形/長方形 296">
                <a:extLst>
                  <a:ext uri="{FF2B5EF4-FFF2-40B4-BE49-F238E27FC236}">
                    <a16:creationId xmlns:a16="http://schemas.microsoft.com/office/drawing/2014/main" id="{CA01CBDA-D5C4-9836-E70F-7008DCEDA2DB}"/>
                  </a:ext>
                </a:extLst>
              </p:cNvPr>
              <p:cNvSpPr/>
              <p:nvPr/>
            </p:nvSpPr>
            <p:spPr>
              <a:xfrm>
                <a:off x="3599139" y="4748757"/>
                <a:ext cx="351058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メープル柄</a:t>
                </a:r>
              </a:p>
            </p:txBody>
          </p:sp>
          <p:sp>
            <p:nvSpPr>
              <p:cNvPr id="298" name="正方形/長方形 297">
                <a:extLst>
                  <a:ext uri="{FF2B5EF4-FFF2-40B4-BE49-F238E27FC236}">
                    <a16:creationId xmlns:a16="http://schemas.microsoft.com/office/drawing/2014/main" id="{EC3E0B1C-508C-7C7B-27FD-CDE3C238BA20}"/>
                  </a:ext>
                </a:extLst>
              </p:cNvPr>
              <p:cNvSpPr/>
              <p:nvPr/>
            </p:nvSpPr>
            <p:spPr>
              <a:xfrm>
                <a:off x="4474250" y="4742389"/>
                <a:ext cx="283732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エイジド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チーク柄</a:t>
                </a:r>
              </a:p>
            </p:txBody>
          </p:sp>
          <p:sp>
            <p:nvSpPr>
              <p:cNvPr id="303" name="正方形/長方形 302">
                <a:extLst>
                  <a:ext uri="{FF2B5EF4-FFF2-40B4-BE49-F238E27FC236}">
                    <a16:creationId xmlns:a16="http://schemas.microsoft.com/office/drawing/2014/main" id="{AC8733CC-CEA9-C8D0-B97E-64F17C276CA2}"/>
                  </a:ext>
                </a:extLst>
              </p:cNvPr>
              <p:cNvSpPr/>
              <p:nvPr/>
            </p:nvSpPr>
            <p:spPr>
              <a:xfrm>
                <a:off x="2726229" y="4748757"/>
                <a:ext cx="336631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チェリー柄</a:t>
                </a:r>
              </a:p>
            </p:txBody>
          </p:sp>
          <p:sp>
            <p:nvSpPr>
              <p:cNvPr id="304" name="正方形/長方形 303">
                <a:extLst>
                  <a:ext uri="{FF2B5EF4-FFF2-40B4-BE49-F238E27FC236}">
                    <a16:creationId xmlns:a16="http://schemas.microsoft.com/office/drawing/2014/main" id="{C55ADE44-080D-2D63-075E-334F5AA681DF}"/>
                  </a:ext>
                </a:extLst>
              </p:cNvPr>
              <p:cNvSpPr/>
              <p:nvPr/>
            </p:nvSpPr>
            <p:spPr>
              <a:xfrm>
                <a:off x="3163491" y="4748757"/>
                <a:ext cx="285335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オーク柄</a:t>
                </a: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2639A24D-EBE9-959A-2A16-BA9FD5B4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200" b="1" dirty="0">
                <a:solidFill>
                  <a:srgbClr val="FFFFFF"/>
                </a:solidFill>
                <a:latin typeface="+mj-ea"/>
              </a:rPr>
              <a:t>リフォーム框　ベリティス対応（シート仕上げ）</a:t>
            </a:r>
            <a:endParaRPr lang="ja-JP" altLang="en-US" dirty="0"/>
          </a:p>
        </p:txBody>
      </p:sp>
      <p:sp>
        <p:nvSpPr>
          <p:cNvPr id="4" name="タイトル 26">
            <a:extLst>
              <a:ext uri="{FF2B5EF4-FFF2-40B4-BE49-F238E27FC236}">
                <a16:creationId xmlns:a16="http://schemas.microsoft.com/office/drawing/2014/main" id="{8AF2E1B9-DE5D-BD7A-B78F-A95A3470EC68}"/>
              </a:ext>
            </a:extLst>
          </p:cNvPr>
          <p:cNvSpPr txBox="1">
            <a:spLocks/>
          </p:cNvSpPr>
          <p:nvPr/>
        </p:nvSpPr>
        <p:spPr>
          <a:xfrm>
            <a:off x="0" y="-283837"/>
            <a:ext cx="3297238" cy="27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100" b="1" dirty="0">
                <a:solidFill>
                  <a:srgbClr val="000000"/>
                </a:solidFill>
                <a:latin typeface="+mn-ea"/>
                <a:ea typeface="+mn-ea"/>
                <a:cs typeface="+mn-cs"/>
              </a:rPr>
              <a:t>リフォーム框　ベリティス対応（シート仕上げ）</a:t>
            </a:r>
          </a:p>
        </p:txBody>
      </p:sp>
    </p:spTree>
    <p:extLst>
      <p:ext uri="{BB962C8B-B14F-4D97-AF65-F5344CB8AC3E}">
        <p14:creationId xmlns:p14="http://schemas.microsoft.com/office/powerpoint/2010/main" val="2095688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B460A434-DDF0-34CF-A545-275255363E06}"/>
              </a:ext>
            </a:extLst>
          </p:cNvPr>
          <p:cNvGrpSpPr/>
          <p:nvPr/>
        </p:nvGrpSpPr>
        <p:grpSpPr>
          <a:xfrm>
            <a:off x="149003" y="690984"/>
            <a:ext cx="4773600" cy="2952751"/>
            <a:chOff x="149003" y="690984"/>
            <a:chExt cx="4773600" cy="2952751"/>
          </a:xfrm>
        </p:grpSpPr>
        <p:sp>
          <p:nvSpPr>
            <p:cNvPr id="5" name="Rectangle 24"/>
            <p:cNvSpPr>
              <a:spLocks noChangeArrowheads="1"/>
            </p:cNvSpPr>
            <p:nvPr/>
          </p:nvSpPr>
          <p:spPr bwMode="auto">
            <a:xfrm>
              <a:off x="149003" y="690984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149003" y="690984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◆玄関框　マイスターズウッド（突き板仕上げ）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33F017C6-67C4-22C7-CB6F-2CF97FF2512E}"/>
                </a:ext>
              </a:extLst>
            </p:cNvPr>
            <p:cNvGrpSpPr/>
            <p:nvPr/>
          </p:nvGrpSpPr>
          <p:grpSpPr>
            <a:xfrm>
              <a:off x="233935" y="897588"/>
              <a:ext cx="1981782" cy="1580400"/>
              <a:chOff x="224207" y="897588"/>
              <a:chExt cx="1981782" cy="1580400"/>
            </a:xfrm>
          </p:grpSpPr>
          <p:pic>
            <p:nvPicPr>
              <p:cNvPr id="29" name="図 2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82" t="-359" r="12613" b="697"/>
              <a:stretch/>
            </p:blipFill>
            <p:spPr>
              <a:xfrm>
                <a:off x="224207" y="897588"/>
                <a:ext cx="1981782" cy="1580400"/>
              </a:xfrm>
              <a:prstGeom prst="rect">
                <a:avLst/>
              </a:prstGeom>
            </p:spPr>
          </p:pic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651776" y="2369505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356C28C0-4AC9-FA3A-208E-E5297B32FB5E}"/>
                </a:ext>
              </a:extLst>
            </p:cNvPr>
            <p:cNvGrpSpPr/>
            <p:nvPr/>
          </p:nvGrpSpPr>
          <p:grpSpPr>
            <a:xfrm>
              <a:off x="233935" y="2541870"/>
              <a:ext cx="4606056" cy="1026064"/>
              <a:chOff x="224207" y="2541870"/>
              <a:chExt cx="4606056" cy="1026064"/>
            </a:xfrm>
          </p:grpSpPr>
          <p:sp>
            <p:nvSpPr>
              <p:cNvPr id="4" name="Rectangle 14"/>
              <p:cNvSpPr>
                <a:spLocks noChangeArrowheads="1"/>
              </p:cNvSpPr>
              <p:nvPr/>
            </p:nvSpPr>
            <p:spPr bwMode="auto">
              <a:xfrm>
                <a:off x="224207" y="2541870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正方形/長方形 8"/>
              <p:cNvSpPr/>
              <p:nvPr/>
            </p:nvSpPr>
            <p:spPr>
              <a:xfrm>
                <a:off x="2763771" y="2872397"/>
                <a:ext cx="1577275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spc="100" dirty="0">
                    <a:solidFill>
                      <a:prstClr val="black"/>
                    </a:solidFill>
                  </a:rPr>
                  <a:t>表面材は突き板仕上げ。</a:t>
                </a: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表面仕上げには、マイスターズウッドと同じ樹種</a:t>
                </a: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を使用し、天然木の質感を感じられる外観にして</a:t>
                </a: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います。</a:t>
                </a: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224207" y="2605727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床材とのコーディネイトで、統一感のあるエントランスがつくれます。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714475" y="3395619"/>
                <a:ext cx="4987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単体框・付け框</a:t>
                </a:r>
              </a:p>
            </p:txBody>
          </p:sp>
          <p:pic>
            <p:nvPicPr>
              <p:cNvPr id="30" name="図 2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137"/>
              <a:stretch/>
            </p:blipFill>
            <p:spPr>
              <a:xfrm>
                <a:off x="542510" y="2826839"/>
                <a:ext cx="978909" cy="607203"/>
              </a:xfrm>
              <a:prstGeom prst="rect">
                <a:avLst/>
              </a:prstGeom>
            </p:spPr>
          </p:pic>
          <p:pic>
            <p:nvPicPr>
              <p:cNvPr id="31" name="図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480"/>
              <a:stretch/>
            </p:blipFill>
            <p:spPr>
              <a:xfrm>
                <a:off x="1694839" y="2718858"/>
                <a:ext cx="799243" cy="640358"/>
              </a:xfrm>
              <a:prstGeom prst="rect">
                <a:avLst/>
              </a:prstGeom>
            </p:spPr>
          </p:pic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CF5D6B32-C21E-EDB4-C4B5-8FC9D34C46AF}"/>
                </a:ext>
              </a:extLst>
            </p:cNvPr>
            <p:cNvGrpSpPr/>
            <p:nvPr/>
          </p:nvGrpSpPr>
          <p:grpSpPr>
            <a:xfrm>
              <a:off x="2289212" y="897588"/>
              <a:ext cx="2561023" cy="1643337"/>
              <a:chOff x="2279484" y="897588"/>
              <a:chExt cx="2561023" cy="1643337"/>
            </a:xfrm>
          </p:grpSpPr>
          <p:sp>
            <p:nvSpPr>
              <p:cNvPr id="8" name="Rectangle 24"/>
              <p:cNvSpPr>
                <a:spLocks noChangeArrowheads="1"/>
              </p:cNvSpPr>
              <p:nvPr/>
            </p:nvSpPr>
            <p:spPr bwMode="auto">
              <a:xfrm>
                <a:off x="2284981" y="897588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2279484" y="1063648"/>
                <a:ext cx="750205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b="1" dirty="0">
                    <a:solidFill>
                      <a:prstClr val="black"/>
                    </a:solidFill>
                  </a:rPr>
                  <a:t>■マイスターズウッド用</a:t>
                </a:r>
                <a:endParaRPr lang="ja-JP" altLang="en-US" sz="800" dirty="0">
                  <a:solidFill>
                    <a:srgbClr val="FF0000"/>
                  </a:solidFill>
                  <a:latin typeface="ＭＳ Ｐゴシック"/>
                </a:endParaRPr>
              </a:p>
            </p:txBody>
          </p:sp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B82A17D5-BB8A-31F9-E576-98A875306F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7210"/>
              <a:stretch/>
            </p:blipFill>
            <p:spPr>
              <a:xfrm>
                <a:off x="3620195" y="1122356"/>
                <a:ext cx="359955" cy="516938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603C9EC2-73B8-DC1E-8C6B-6B828E6232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7324"/>
              <a:stretch/>
            </p:blipFill>
            <p:spPr>
              <a:xfrm>
                <a:off x="4045207" y="1120894"/>
                <a:ext cx="360000" cy="51840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D3E62C39-3FC0-FACB-D93A-9F467B6CDA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7324"/>
              <a:stretch/>
            </p:blipFill>
            <p:spPr>
              <a:xfrm>
                <a:off x="4470264" y="1120894"/>
                <a:ext cx="360000" cy="518400"/>
              </a:xfrm>
              <a:prstGeom prst="rect">
                <a:avLst/>
              </a:prstGeom>
            </p:spPr>
          </p:pic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B32CA060-FFA4-06E5-FFE3-7E741C70DF33}"/>
                  </a:ext>
                </a:extLst>
              </p:cNvPr>
              <p:cNvGrpSpPr/>
              <p:nvPr/>
            </p:nvGrpSpPr>
            <p:grpSpPr>
              <a:xfrm>
                <a:off x="2279484" y="1154988"/>
                <a:ext cx="2561023" cy="1385937"/>
                <a:chOff x="2279484" y="1154988"/>
                <a:chExt cx="2561023" cy="1385937"/>
              </a:xfrm>
            </p:grpSpPr>
            <p:sp>
              <p:nvSpPr>
                <p:cNvPr id="79" name="正方形/長方形 78"/>
                <p:cNvSpPr/>
                <p:nvPr/>
              </p:nvSpPr>
              <p:spPr>
                <a:xfrm>
                  <a:off x="2284981" y="1154988"/>
                  <a:ext cx="463268" cy="12311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ja-JP" sz="8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&lt;H150&gt;</a:t>
                  </a:r>
                  <a:endParaRPr lang="ja-JP" altLang="en-US" sz="8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</p:txBody>
            </p:sp>
            <p:pic>
              <p:nvPicPr>
                <p:cNvPr id="40" name="図 39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4981" y="1267228"/>
                  <a:ext cx="423225" cy="372066"/>
                </a:xfrm>
                <a:prstGeom prst="rect">
                  <a:avLst/>
                </a:prstGeom>
              </p:spPr>
            </p:pic>
            <p:pic>
              <p:nvPicPr>
                <p:cNvPr id="41" name="図 40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8447" y="1267228"/>
                  <a:ext cx="423225" cy="372066"/>
                </a:xfrm>
                <a:prstGeom prst="rect">
                  <a:avLst/>
                </a:prstGeom>
              </p:spPr>
            </p:pic>
            <p:pic>
              <p:nvPicPr>
                <p:cNvPr id="42" name="図 41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1913" y="1267228"/>
                  <a:ext cx="423225" cy="372066"/>
                </a:xfrm>
                <a:prstGeom prst="rect">
                  <a:avLst/>
                </a:prstGeom>
              </p:spPr>
            </p:pic>
            <p:sp>
              <p:nvSpPr>
                <p:cNvPr id="18" name="正方形/長方形 17"/>
                <p:cNvSpPr/>
                <p:nvPr/>
              </p:nvSpPr>
              <p:spPr>
                <a:xfrm>
                  <a:off x="2279484" y="1655256"/>
                  <a:ext cx="462585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ウォールナット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80" name="正方形/長方形 79"/>
                <p:cNvSpPr/>
                <p:nvPr/>
              </p:nvSpPr>
              <p:spPr>
                <a:xfrm>
                  <a:off x="2763770" y="1655256"/>
                  <a:ext cx="370243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アカシア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81" name="正方形/長方形 80"/>
                <p:cNvSpPr/>
                <p:nvPr/>
              </p:nvSpPr>
              <p:spPr>
                <a:xfrm>
                  <a:off x="3163084" y="1655256"/>
                  <a:ext cx="348540" cy="230832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バーチ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ラスティッククリア色</a:t>
                  </a:r>
                </a:p>
              </p:txBody>
            </p:sp>
            <p:sp>
              <p:nvSpPr>
                <p:cNvPr id="82" name="正方形/長方形 81"/>
                <p:cNvSpPr/>
                <p:nvPr/>
              </p:nvSpPr>
              <p:spPr>
                <a:xfrm>
                  <a:off x="3624091" y="1655256"/>
                  <a:ext cx="348540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バーチ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83" name="正方形/長方形 82"/>
                <p:cNvSpPr/>
                <p:nvPr/>
              </p:nvSpPr>
              <p:spPr>
                <a:xfrm>
                  <a:off x="4045207" y="1655256"/>
                  <a:ext cx="370243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アッシュ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84" name="正方形/長方形 83"/>
                <p:cNvSpPr/>
                <p:nvPr/>
              </p:nvSpPr>
              <p:spPr>
                <a:xfrm>
                  <a:off x="4470264" y="1655256"/>
                  <a:ext cx="370243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メープル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4E316E4B-BD04-3F24-F98F-36171F83B751}"/>
                    </a:ext>
                  </a:extLst>
                </p:cNvPr>
                <p:cNvSpPr/>
                <p:nvPr/>
              </p:nvSpPr>
              <p:spPr>
                <a:xfrm>
                  <a:off x="3188827" y="2310093"/>
                  <a:ext cx="348540" cy="230832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バーチ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ラスティッククリア色</a:t>
                  </a:r>
                </a:p>
              </p:txBody>
            </p:sp>
          </p:grp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39983E51-ECFD-1D0A-DDEF-CA06B7E40906}"/>
                  </a:ext>
                </a:extLst>
              </p:cNvPr>
              <p:cNvGrpSpPr/>
              <p:nvPr/>
            </p:nvGrpSpPr>
            <p:grpSpPr>
              <a:xfrm>
                <a:off x="2279484" y="1797516"/>
                <a:ext cx="2561023" cy="666465"/>
                <a:chOff x="2279484" y="1797516"/>
                <a:chExt cx="2561023" cy="666465"/>
              </a:xfrm>
            </p:grpSpPr>
            <p:pic>
              <p:nvPicPr>
                <p:cNvPr id="46" name="図 45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4981" y="1983382"/>
                  <a:ext cx="423225" cy="332534"/>
                </a:xfrm>
                <a:prstGeom prst="rect">
                  <a:avLst/>
                </a:prstGeom>
              </p:spPr>
            </p:pic>
            <p:pic>
              <p:nvPicPr>
                <p:cNvPr id="47" name="図 46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0788" y="1983382"/>
                  <a:ext cx="423225" cy="332534"/>
                </a:xfrm>
                <a:prstGeom prst="rect">
                  <a:avLst/>
                </a:prstGeom>
              </p:spPr>
            </p:pic>
            <p:pic>
              <p:nvPicPr>
                <p:cNvPr id="48" name="図 47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6594" y="1983382"/>
                  <a:ext cx="423225" cy="332534"/>
                </a:xfrm>
                <a:prstGeom prst="rect">
                  <a:avLst/>
                </a:prstGeom>
              </p:spPr>
            </p:pic>
            <p:pic>
              <p:nvPicPr>
                <p:cNvPr id="21" name="図 20">
                  <a:extLst>
                    <a:ext uri="{FF2B5EF4-FFF2-40B4-BE49-F238E27FC236}">
                      <a16:creationId xmlns:a16="http://schemas.microsoft.com/office/drawing/2014/main" id="{8432EFEA-B993-800B-E0EF-AD5BF14E95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r="57324"/>
                <a:stretch/>
              </p:blipFill>
              <p:spPr>
                <a:xfrm>
                  <a:off x="3624091" y="1797516"/>
                  <a:ext cx="360000" cy="518400"/>
                </a:xfrm>
                <a:prstGeom prst="rect">
                  <a:avLst/>
                </a:prstGeom>
              </p:spPr>
            </p:pic>
            <p:pic>
              <p:nvPicPr>
                <p:cNvPr id="23" name="図 22">
                  <a:extLst>
                    <a:ext uri="{FF2B5EF4-FFF2-40B4-BE49-F238E27FC236}">
                      <a16:creationId xmlns:a16="http://schemas.microsoft.com/office/drawing/2014/main" id="{F52D5496-41AB-D699-D0D5-992CEF3D73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r="57324"/>
                <a:stretch/>
              </p:blipFill>
              <p:spPr>
                <a:xfrm>
                  <a:off x="4045207" y="1797516"/>
                  <a:ext cx="360000" cy="518400"/>
                </a:xfrm>
                <a:prstGeom prst="rect">
                  <a:avLst/>
                </a:prstGeom>
              </p:spPr>
            </p:pic>
            <p:pic>
              <p:nvPicPr>
                <p:cNvPr id="25" name="図 24">
                  <a:extLst>
                    <a:ext uri="{FF2B5EF4-FFF2-40B4-BE49-F238E27FC236}">
                      <a16:creationId xmlns:a16="http://schemas.microsoft.com/office/drawing/2014/main" id="{BCC26D3A-EF05-F6AF-FDC4-5CFB9F8D5B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r="57324"/>
                <a:stretch/>
              </p:blipFill>
              <p:spPr>
                <a:xfrm>
                  <a:off x="4470264" y="1797516"/>
                  <a:ext cx="360000" cy="518400"/>
                </a:xfrm>
                <a:prstGeom prst="rect">
                  <a:avLst/>
                </a:prstGeom>
              </p:spPr>
            </p:pic>
            <p:sp>
              <p:nvSpPr>
                <p:cNvPr id="86" name="正方形/長方形 85"/>
                <p:cNvSpPr/>
                <p:nvPr/>
              </p:nvSpPr>
              <p:spPr>
                <a:xfrm>
                  <a:off x="2279484" y="2310093"/>
                  <a:ext cx="462585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ウォールナット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87" name="正方形/長方形 86"/>
                <p:cNvSpPr/>
                <p:nvPr/>
              </p:nvSpPr>
              <p:spPr>
                <a:xfrm>
                  <a:off x="2763770" y="2310093"/>
                  <a:ext cx="370243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アカシア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89" name="正方形/長方形 88"/>
                <p:cNvSpPr/>
                <p:nvPr/>
              </p:nvSpPr>
              <p:spPr>
                <a:xfrm>
                  <a:off x="3624091" y="2310093"/>
                  <a:ext cx="348540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バーチ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90" name="正方形/長方形 89"/>
                <p:cNvSpPr/>
                <p:nvPr/>
              </p:nvSpPr>
              <p:spPr>
                <a:xfrm>
                  <a:off x="4045207" y="2310093"/>
                  <a:ext cx="370243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アッシュ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91" name="正方形/長方形 90"/>
                <p:cNvSpPr/>
                <p:nvPr/>
              </p:nvSpPr>
              <p:spPr>
                <a:xfrm>
                  <a:off x="4470264" y="2310093"/>
                  <a:ext cx="370243" cy="15388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メープル</a:t>
                  </a:r>
                  <a:endParaRPr lang="en-US" altLang="ja-JP" sz="5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5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クリア色</a:t>
                  </a:r>
                </a:p>
              </p:txBody>
            </p:sp>
            <p:sp>
              <p:nvSpPr>
                <p:cNvPr id="85" name="正方形/長方形 84"/>
                <p:cNvSpPr/>
                <p:nvPr/>
              </p:nvSpPr>
              <p:spPr>
                <a:xfrm>
                  <a:off x="2284981" y="1855164"/>
                  <a:ext cx="463268" cy="12311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ja-JP" sz="8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&lt;H120&gt;</a:t>
                  </a:r>
                  <a:endParaRPr lang="ja-JP" altLang="en-US" sz="8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</p:txBody>
            </p:sp>
          </p:grpSp>
        </p:grpSp>
      </p:grpSp>
      <p:sp>
        <p:nvSpPr>
          <p:cNvPr id="3" name="タイトル 2">
            <a:extLst>
              <a:ext uri="{FF2B5EF4-FFF2-40B4-BE49-F238E27FC236}">
                <a16:creationId xmlns:a16="http://schemas.microsoft.com/office/drawing/2014/main" id="{F4E5F508-6493-CBD4-E4F5-86C4DC325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200" b="1" dirty="0">
                <a:solidFill>
                  <a:srgbClr val="FFFFFF"/>
                </a:solidFill>
                <a:latin typeface="+mj-ea"/>
              </a:rPr>
              <a:t>玄関框　マイスターズウッド（突き板仕上げ）</a:t>
            </a:r>
            <a:endParaRPr lang="ja-JP" altLang="en-US" dirty="0"/>
          </a:p>
        </p:txBody>
      </p:sp>
      <p:sp>
        <p:nvSpPr>
          <p:cNvPr id="17" name="タイトル 26">
            <a:extLst>
              <a:ext uri="{FF2B5EF4-FFF2-40B4-BE49-F238E27FC236}">
                <a16:creationId xmlns:a16="http://schemas.microsoft.com/office/drawing/2014/main" id="{CD67A992-C391-2549-A55F-B4A5E37FD33D}"/>
              </a:ext>
            </a:extLst>
          </p:cNvPr>
          <p:cNvSpPr txBox="1">
            <a:spLocks/>
          </p:cNvSpPr>
          <p:nvPr/>
        </p:nvSpPr>
        <p:spPr>
          <a:xfrm>
            <a:off x="0" y="-283837"/>
            <a:ext cx="3297238" cy="27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玄関框　マイスターズウッド（突き板仕上げ）</a:t>
            </a:r>
          </a:p>
        </p:txBody>
      </p:sp>
    </p:spTree>
    <p:extLst>
      <p:ext uri="{BB962C8B-B14F-4D97-AF65-F5344CB8AC3E}">
        <p14:creationId xmlns:p14="http://schemas.microsoft.com/office/powerpoint/2010/main" val="419493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グループ化 336">
            <a:extLst>
              <a:ext uri="{FF2B5EF4-FFF2-40B4-BE49-F238E27FC236}">
                <a16:creationId xmlns:a16="http://schemas.microsoft.com/office/drawing/2014/main" id="{683B8F08-3F96-0DB9-A57B-851254C143E5}"/>
              </a:ext>
            </a:extLst>
          </p:cNvPr>
          <p:cNvGrpSpPr/>
          <p:nvPr/>
        </p:nvGrpSpPr>
        <p:grpSpPr>
          <a:xfrm>
            <a:off x="143913" y="692148"/>
            <a:ext cx="4773600" cy="2952751"/>
            <a:chOff x="143913" y="692148"/>
            <a:chExt cx="4773600" cy="2952751"/>
          </a:xfrm>
        </p:grpSpPr>
        <p:sp>
          <p:nvSpPr>
            <p:cNvPr id="11" name="Rectangle 24">
              <a:extLst>
                <a:ext uri="{FF2B5EF4-FFF2-40B4-BE49-F238E27FC236}">
                  <a16:creationId xmlns:a16="http://schemas.microsoft.com/office/drawing/2014/main" id="{0E66DA4C-2161-2EE1-7DED-6C3B47797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13" y="692148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12" name="Rectangle 24">
              <a:extLst>
                <a:ext uri="{FF2B5EF4-FFF2-40B4-BE49-F238E27FC236}">
                  <a16:creationId xmlns:a16="http://schemas.microsoft.com/office/drawing/2014/main" id="{71CA6F00-6347-A4D3-5668-9518EFB3A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13" y="692148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★玄関框 マイスターズウッド対応（シート仕上げ）</a:t>
              </a:r>
            </a:p>
          </p:txBody>
        </p:sp>
        <p:grpSp>
          <p:nvGrpSpPr>
            <p:cNvPr id="142" name="グループ化 141">
              <a:extLst>
                <a:ext uri="{FF2B5EF4-FFF2-40B4-BE49-F238E27FC236}">
                  <a16:creationId xmlns:a16="http://schemas.microsoft.com/office/drawing/2014/main" id="{B6740072-6FB4-76BA-1C98-006F6329679D}"/>
                </a:ext>
              </a:extLst>
            </p:cNvPr>
            <p:cNvGrpSpPr/>
            <p:nvPr/>
          </p:nvGrpSpPr>
          <p:grpSpPr>
            <a:xfrm>
              <a:off x="228845" y="2543034"/>
              <a:ext cx="4606056" cy="1026064"/>
              <a:chOff x="228845" y="2543034"/>
              <a:chExt cx="4606056" cy="1026064"/>
            </a:xfrm>
          </p:grpSpPr>
          <p:sp>
            <p:nvSpPr>
              <p:cNvPr id="28" name="Rectangle 14">
                <a:extLst>
                  <a:ext uri="{FF2B5EF4-FFF2-40B4-BE49-F238E27FC236}">
                    <a16:creationId xmlns:a16="http://schemas.microsoft.com/office/drawing/2014/main" id="{CA3CC7B7-80D2-E9A4-E1E0-80C0FA011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845" y="2543034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9" name="Picture 6" descr="http://www2.panasonic.biz/es/sumai/gazou/bicon/CA161AKGK-PA0050007.jpg">
                <a:extLst>
                  <a:ext uri="{FF2B5EF4-FFF2-40B4-BE49-F238E27FC236}">
                    <a16:creationId xmlns:a16="http://schemas.microsoft.com/office/drawing/2014/main" id="{C035DEC9-C80C-5A62-B178-376821436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81560" y="2817494"/>
                <a:ext cx="1042046" cy="6989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EE3A1388-DE6F-B13E-3D2A-21664431F366}"/>
                  </a:ext>
                </a:extLst>
              </p:cNvPr>
              <p:cNvSpPr/>
              <p:nvPr/>
            </p:nvSpPr>
            <p:spPr>
              <a:xfrm>
                <a:off x="2768408" y="2904340"/>
                <a:ext cx="194432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表面のハガレやウキが起こりにくい、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シート巻込み仕様です。</a:t>
                </a: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表面部のハガレやウキが発生しにくくなりました。</a:t>
                </a:r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3A99C874-2E8F-B01C-DE2B-EC39A478F9FB}"/>
                  </a:ext>
                </a:extLst>
              </p:cNvPr>
              <p:cNvSpPr/>
              <p:nvPr/>
            </p:nvSpPr>
            <p:spPr>
              <a:xfrm>
                <a:off x="228845" y="2606891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マイスターズウッドフロアーとコーディネイトし、統一感のあるエントランスがつくれます。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15C9B0F8-BEEB-70E1-79AF-60A0E50798AB}"/>
                  </a:ext>
                </a:extLst>
              </p:cNvPr>
              <p:cNvSpPr/>
              <p:nvPr/>
            </p:nvSpPr>
            <p:spPr>
              <a:xfrm>
                <a:off x="1776321" y="3445841"/>
                <a:ext cx="4987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単体框・付け框</a:t>
                </a:r>
              </a:p>
            </p:txBody>
          </p:sp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17F6DF24-D88D-E58B-9772-743842B6D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94172" y="2849453"/>
                <a:ext cx="767514" cy="652533"/>
              </a:xfrm>
              <a:prstGeom prst="rect">
                <a:avLst/>
              </a:prstGeom>
            </p:spPr>
          </p:pic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567245B7-4FC3-AC21-D51F-ED2C41FDC974}"/>
                </a:ext>
              </a:extLst>
            </p:cNvPr>
            <p:cNvGrpSpPr/>
            <p:nvPr/>
          </p:nvGrpSpPr>
          <p:grpSpPr>
            <a:xfrm>
              <a:off x="228845" y="898752"/>
              <a:ext cx="1978644" cy="1584001"/>
              <a:chOff x="228845" y="898752"/>
              <a:chExt cx="1978644" cy="1584001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A8A72C80-350F-0395-6D67-D91DB0BFF0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390" t="26569" r="17185" b="1"/>
              <a:stretch/>
            </p:blipFill>
            <p:spPr>
              <a:xfrm>
                <a:off x="228845" y="898752"/>
                <a:ext cx="1978644" cy="1584001"/>
              </a:xfrm>
              <a:prstGeom prst="rect">
                <a:avLst/>
              </a:prstGeom>
            </p:spPr>
          </p:pic>
          <p:sp>
            <p:nvSpPr>
              <p:cNvPr id="83" name="Rectangle 4">
                <a:extLst>
                  <a:ext uri="{FF2B5EF4-FFF2-40B4-BE49-F238E27FC236}">
                    <a16:creationId xmlns:a16="http://schemas.microsoft.com/office/drawing/2014/main" id="{BBDF17B2-7578-D130-440F-FAD2102F8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910" y="2387921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36" name="グループ化 335">
              <a:extLst>
                <a:ext uri="{FF2B5EF4-FFF2-40B4-BE49-F238E27FC236}">
                  <a16:creationId xmlns:a16="http://schemas.microsoft.com/office/drawing/2014/main" id="{A946E07B-3924-5FB1-0C60-8BDFB268E319}"/>
                </a:ext>
              </a:extLst>
            </p:cNvPr>
            <p:cNvGrpSpPr/>
            <p:nvPr/>
          </p:nvGrpSpPr>
          <p:grpSpPr>
            <a:xfrm>
              <a:off x="2289618" y="898752"/>
              <a:ext cx="2545284" cy="1204195"/>
              <a:chOff x="2289618" y="898752"/>
              <a:chExt cx="2545284" cy="1204195"/>
            </a:xfrm>
          </p:grpSpPr>
          <p:sp>
            <p:nvSpPr>
              <p:cNvPr id="37" name="Rectangle 24">
                <a:extLst>
                  <a:ext uri="{FF2B5EF4-FFF2-40B4-BE49-F238E27FC236}">
                    <a16:creationId xmlns:a16="http://schemas.microsoft.com/office/drawing/2014/main" id="{0D049969-5A7A-40A7-4C7B-F1995474C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619" y="898752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5352FFB2-017A-EFE7-A44E-C95C8D210C34}"/>
                  </a:ext>
                </a:extLst>
              </p:cNvPr>
              <p:cNvSpPr/>
              <p:nvPr/>
            </p:nvSpPr>
            <p:spPr>
              <a:xfrm>
                <a:off x="3578475" y="1918281"/>
                <a:ext cx="285335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セット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オーク柄</a:t>
                </a:r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7A37B3BF-558C-625B-5BBA-D86823FCD7E0}"/>
                  </a:ext>
                </a:extLst>
              </p:cNvPr>
              <p:cNvSpPr/>
              <p:nvPr/>
            </p:nvSpPr>
            <p:spPr>
              <a:xfrm>
                <a:off x="2289618" y="1918281"/>
                <a:ext cx="346249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セット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ユーカリ柄</a:t>
                </a: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02F89C4F-1113-5F54-838E-6EC5EAA59CCA}"/>
                  </a:ext>
                </a:extLst>
              </p:cNvPr>
              <p:cNvSpPr/>
              <p:nvPr/>
            </p:nvSpPr>
            <p:spPr>
              <a:xfrm>
                <a:off x="2934047" y="1918281"/>
                <a:ext cx="298159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セット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バーチ柄</a:t>
                </a:r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C2056D6F-2554-C22D-CBA5-023B944AB79A}"/>
                  </a:ext>
                </a:extLst>
              </p:cNvPr>
              <p:cNvSpPr/>
              <p:nvPr/>
            </p:nvSpPr>
            <p:spPr>
              <a:xfrm>
                <a:off x="4222902" y="1918281"/>
                <a:ext cx="432811" cy="1846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セットホワイト</a:t>
                </a:r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オーク柄</a:t>
                </a:r>
              </a:p>
            </p:txBody>
          </p:sp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6EEA600A-D8FA-B67C-F496-E58AE62B2152}"/>
                  </a:ext>
                </a:extLst>
              </p:cNvPr>
              <p:cNvSpPr/>
              <p:nvPr/>
            </p:nvSpPr>
            <p:spPr>
              <a:xfrm>
                <a:off x="2289619" y="1073640"/>
                <a:ext cx="2372444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b="1" dirty="0">
                    <a:solidFill>
                      <a:prstClr val="black"/>
                    </a:solidFill>
                  </a:rPr>
                  <a:t>■マイスターズウッドフロアー  トリプルコート パーケット対応柄（</a:t>
                </a:r>
                <a:r>
                  <a:rPr lang="en-US" altLang="ja-JP" sz="600" b="1" dirty="0">
                    <a:solidFill>
                      <a:prstClr val="black"/>
                    </a:solidFill>
                  </a:rPr>
                  <a:t>H150</a:t>
                </a:r>
                <a:r>
                  <a:rPr lang="ja-JP" altLang="en-US" sz="600" b="1" dirty="0">
                    <a:solidFill>
                      <a:prstClr val="black"/>
                    </a:solidFill>
                  </a:rPr>
                  <a:t>対応）</a:t>
                </a:r>
              </a:p>
            </p:txBody>
          </p:sp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AF3C827B-C829-1D36-F0AF-1BA54E42E8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38546"/>
              <a:stretch/>
            </p:blipFill>
            <p:spPr>
              <a:xfrm>
                <a:off x="2289619" y="1296737"/>
                <a:ext cx="611999" cy="612000"/>
              </a:xfrm>
              <a:prstGeom prst="rect">
                <a:avLst/>
              </a:prstGeom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8B4B73EF-6161-3D03-285F-BE44B74147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38731"/>
              <a:stretch/>
            </p:blipFill>
            <p:spPr>
              <a:xfrm>
                <a:off x="2934047" y="1296737"/>
                <a:ext cx="610162" cy="612000"/>
              </a:xfrm>
              <a:prstGeom prst="rect">
                <a:avLst/>
              </a:prstGeom>
            </p:spPr>
          </p:pic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C02B19E8-04F9-86CC-245E-CB1FA96E9C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1" r="38547"/>
              <a:stretch/>
            </p:blipFill>
            <p:spPr>
              <a:xfrm>
                <a:off x="4222902" y="1296737"/>
                <a:ext cx="612000" cy="612000"/>
              </a:xfrm>
              <a:prstGeom prst="rect">
                <a:avLst/>
              </a:prstGeom>
            </p:spPr>
          </p:pic>
          <p:pic>
            <p:nvPicPr>
              <p:cNvPr id="61" name="図 60">
                <a:extLst>
                  <a:ext uri="{FF2B5EF4-FFF2-40B4-BE49-F238E27FC236}">
                    <a16:creationId xmlns:a16="http://schemas.microsoft.com/office/drawing/2014/main" id="{1479A818-D184-BC93-FD2C-CDF17CE196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38546"/>
              <a:stretch/>
            </p:blipFill>
            <p:spPr>
              <a:xfrm>
                <a:off x="3578476" y="1296737"/>
                <a:ext cx="612000" cy="612000"/>
              </a:xfrm>
              <a:prstGeom prst="rect">
                <a:avLst/>
              </a:prstGeom>
            </p:spPr>
          </p:pic>
        </p:grpSp>
      </p:grpSp>
      <p:sp>
        <p:nvSpPr>
          <p:cNvPr id="3" name="タイトル 2">
            <a:extLst>
              <a:ext uri="{FF2B5EF4-FFF2-40B4-BE49-F238E27FC236}">
                <a16:creationId xmlns:a16="http://schemas.microsoft.com/office/drawing/2014/main" id="{7ED17369-E2DA-FF1C-307C-4C447062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200" b="1" dirty="0">
                <a:solidFill>
                  <a:srgbClr val="FFFFFF"/>
                </a:solidFill>
                <a:latin typeface="+mj-ea"/>
              </a:rPr>
              <a:t>玄関框　マイスターズウッド対応（シート仕上げ）</a:t>
            </a:r>
            <a:endParaRPr lang="ja-JP" altLang="en-US" dirty="0"/>
          </a:p>
        </p:txBody>
      </p:sp>
      <p:sp>
        <p:nvSpPr>
          <p:cNvPr id="5" name="タイトル 26">
            <a:extLst>
              <a:ext uri="{FF2B5EF4-FFF2-40B4-BE49-F238E27FC236}">
                <a16:creationId xmlns:a16="http://schemas.microsoft.com/office/drawing/2014/main" id="{2A9D632B-11A8-E8B8-B421-000745026305}"/>
              </a:ext>
            </a:extLst>
          </p:cNvPr>
          <p:cNvSpPr txBox="1">
            <a:spLocks/>
          </p:cNvSpPr>
          <p:nvPr/>
        </p:nvSpPr>
        <p:spPr>
          <a:xfrm>
            <a:off x="0" y="-283837"/>
            <a:ext cx="3297238" cy="27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玄関框　マイスターズウッド対応（シート仕上げ）</a:t>
            </a:r>
          </a:p>
        </p:txBody>
      </p:sp>
      <p:grpSp>
        <p:nvGrpSpPr>
          <p:cNvPr id="498" name="グループ化 497">
            <a:extLst>
              <a:ext uri="{FF2B5EF4-FFF2-40B4-BE49-F238E27FC236}">
                <a16:creationId xmlns:a16="http://schemas.microsoft.com/office/drawing/2014/main" id="{514887AE-61F9-086A-005C-CCE8F096DFB5}"/>
              </a:ext>
            </a:extLst>
          </p:cNvPr>
          <p:cNvGrpSpPr/>
          <p:nvPr/>
        </p:nvGrpSpPr>
        <p:grpSpPr>
          <a:xfrm>
            <a:off x="5002889" y="3717924"/>
            <a:ext cx="4773600" cy="2952751"/>
            <a:chOff x="5002889" y="3717924"/>
            <a:chExt cx="4773600" cy="2952751"/>
          </a:xfrm>
        </p:grpSpPr>
        <p:grpSp>
          <p:nvGrpSpPr>
            <p:cNvPr id="373" name="グループ化 372">
              <a:extLst>
                <a:ext uri="{FF2B5EF4-FFF2-40B4-BE49-F238E27FC236}">
                  <a16:creationId xmlns:a16="http://schemas.microsoft.com/office/drawing/2014/main" id="{3BB0ADEA-7BA9-5D54-3EB9-4C45B1A1BF2D}"/>
                </a:ext>
              </a:extLst>
            </p:cNvPr>
            <p:cNvGrpSpPr/>
            <p:nvPr/>
          </p:nvGrpSpPr>
          <p:grpSpPr>
            <a:xfrm>
              <a:off x="5066869" y="3918967"/>
              <a:ext cx="1978644" cy="1584001"/>
              <a:chOff x="228845" y="898752"/>
              <a:chExt cx="1978644" cy="1584001"/>
            </a:xfrm>
          </p:grpSpPr>
          <p:pic>
            <p:nvPicPr>
              <p:cNvPr id="407" name="図 406">
                <a:extLst>
                  <a:ext uri="{FF2B5EF4-FFF2-40B4-BE49-F238E27FC236}">
                    <a16:creationId xmlns:a16="http://schemas.microsoft.com/office/drawing/2014/main" id="{ABF1715A-33DC-CA1B-3137-9DD3878A21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390" t="26569" r="17185" b="1"/>
              <a:stretch/>
            </p:blipFill>
            <p:spPr>
              <a:xfrm>
                <a:off x="228845" y="898752"/>
                <a:ext cx="1978644" cy="1584001"/>
              </a:xfrm>
              <a:prstGeom prst="rect">
                <a:avLst/>
              </a:prstGeom>
            </p:spPr>
          </p:pic>
          <p:sp>
            <p:nvSpPr>
              <p:cNvPr id="408" name="Rectangle 4">
                <a:extLst>
                  <a:ext uri="{FF2B5EF4-FFF2-40B4-BE49-F238E27FC236}">
                    <a16:creationId xmlns:a16="http://schemas.microsoft.com/office/drawing/2014/main" id="{6AB40937-1CE8-5DFE-A6E6-C466A369B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910" y="2387921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74" name="グループ化 373">
              <a:extLst>
                <a:ext uri="{FF2B5EF4-FFF2-40B4-BE49-F238E27FC236}">
                  <a16:creationId xmlns:a16="http://schemas.microsoft.com/office/drawing/2014/main" id="{16B54770-50B2-8307-5491-BB2F6547743C}"/>
                </a:ext>
              </a:extLst>
            </p:cNvPr>
            <p:cNvGrpSpPr/>
            <p:nvPr/>
          </p:nvGrpSpPr>
          <p:grpSpPr>
            <a:xfrm>
              <a:off x="5066869" y="5563249"/>
              <a:ext cx="4615232" cy="1026064"/>
              <a:chOff x="5066869" y="2543034"/>
              <a:chExt cx="4615232" cy="1026064"/>
            </a:xfrm>
          </p:grpSpPr>
          <p:sp>
            <p:nvSpPr>
              <p:cNvPr id="401" name="Rectangle 14">
                <a:extLst>
                  <a:ext uri="{FF2B5EF4-FFF2-40B4-BE49-F238E27FC236}">
                    <a16:creationId xmlns:a16="http://schemas.microsoft.com/office/drawing/2014/main" id="{75ABD60D-8C06-661F-140C-31B1E0BDA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6045" y="2543034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402" name="Picture 6" descr="http://www2.panasonic.biz/es/sumai/gazou/bicon/CA161AKGK-PA0050007.jpg">
                <a:extLst>
                  <a:ext uri="{FF2B5EF4-FFF2-40B4-BE49-F238E27FC236}">
                    <a16:creationId xmlns:a16="http://schemas.microsoft.com/office/drawing/2014/main" id="{A3A0A9E9-E2A3-F938-EFCD-4601BFA6D4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319584" y="2817494"/>
                <a:ext cx="1042046" cy="6989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3" name="正方形/長方形 402">
                <a:extLst>
                  <a:ext uri="{FF2B5EF4-FFF2-40B4-BE49-F238E27FC236}">
                    <a16:creationId xmlns:a16="http://schemas.microsoft.com/office/drawing/2014/main" id="{C369A1B3-8C19-784E-AEE7-A68F6471FBDC}"/>
                  </a:ext>
                </a:extLst>
              </p:cNvPr>
              <p:cNvSpPr/>
              <p:nvPr/>
            </p:nvSpPr>
            <p:spPr>
              <a:xfrm>
                <a:off x="7606432" y="2904340"/>
                <a:ext cx="194432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表面のハガレやウキが起こりにくい、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シート巻込み仕様です。</a:t>
                </a: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表面部のハガレやウキが発生しにくくなりました。</a:t>
                </a:r>
              </a:p>
            </p:txBody>
          </p:sp>
          <p:sp>
            <p:nvSpPr>
              <p:cNvPr id="404" name="正方形/長方形 403">
                <a:extLst>
                  <a:ext uri="{FF2B5EF4-FFF2-40B4-BE49-F238E27FC236}">
                    <a16:creationId xmlns:a16="http://schemas.microsoft.com/office/drawing/2014/main" id="{55E8EDEB-09B7-331F-68E9-8A9C9996EA46}"/>
                  </a:ext>
                </a:extLst>
              </p:cNvPr>
              <p:cNvSpPr/>
              <p:nvPr/>
            </p:nvSpPr>
            <p:spPr>
              <a:xfrm>
                <a:off x="5066869" y="2606891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マイスターズウッドフロアーとコーディネイトし、統一感のあるエントランスがつくれます。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405" name="正方形/長方形 404">
                <a:extLst>
                  <a:ext uri="{FF2B5EF4-FFF2-40B4-BE49-F238E27FC236}">
                    <a16:creationId xmlns:a16="http://schemas.microsoft.com/office/drawing/2014/main" id="{4B19D2F0-427D-5148-EC0A-AD9C8DDF8B6F}"/>
                  </a:ext>
                </a:extLst>
              </p:cNvPr>
              <p:cNvSpPr/>
              <p:nvPr/>
            </p:nvSpPr>
            <p:spPr>
              <a:xfrm>
                <a:off x="6614345" y="3445841"/>
                <a:ext cx="4987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単体框・付け框</a:t>
                </a:r>
              </a:p>
            </p:txBody>
          </p:sp>
          <p:pic>
            <p:nvPicPr>
              <p:cNvPr id="406" name="図 405">
                <a:extLst>
                  <a:ext uri="{FF2B5EF4-FFF2-40B4-BE49-F238E27FC236}">
                    <a16:creationId xmlns:a16="http://schemas.microsoft.com/office/drawing/2014/main" id="{CCE8F68D-959A-6CDC-AB7B-3B463A2270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2196" y="2849453"/>
                <a:ext cx="767514" cy="652533"/>
              </a:xfrm>
              <a:prstGeom prst="rect">
                <a:avLst/>
              </a:prstGeom>
            </p:spPr>
          </p:pic>
        </p:grpSp>
        <p:grpSp>
          <p:nvGrpSpPr>
            <p:cNvPr id="410" name="グループ化 409">
              <a:extLst>
                <a:ext uri="{FF2B5EF4-FFF2-40B4-BE49-F238E27FC236}">
                  <a16:creationId xmlns:a16="http://schemas.microsoft.com/office/drawing/2014/main" id="{C124F706-19B3-9557-8848-A5FC2DFB4A57}"/>
                </a:ext>
              </a:extLst>
            </p:cNvPr>
            <p:cNvGrpSpPr/>
            <p:nvPr/>
          </p:nvGrpSpPr>
          <p:grpSpPr>
            <a:xfrm>
              <a:off x="5002889" y="3717924"/>
              <a:ext cx="4773600" cy="2952751"/>
              <a:chOff x="-909790" y="3717924"/>
              <a:chExt cx="4773600" cy="2952751"/>
            </a:xfrm>
          </p:grpSpPr>
          <p:sp>
            <p:nvSpPr>
              <p:cNvPr id="411" name="Rectangle 24">
                <a:extLst>
                  <a:ext uri="{FF2B5EF4-FFF2-40B4-BE49-F238E27FC236}">
                    <a16:creationId xmlns:a16="http://schemas.microsoft.com/office/drawing/2014/main" id="{34D3A132-B45C-6E46-5103-5CA6D227A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09790" y="3717924"/>
                <a:ext cx="4773600" cy="2952751"/>
              </a:xfrm>
              <a:prstGeom prst="rect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ja-JP" altLang="en-US" dirty="0">
                  <a:solidFill>
                    <a:prstClr val="black"/>
                  </a:solidFill>
                  <a:latin typeface="ＭＳ Ｐゴシック"/>
                </a:endParaRPr>
              </a:p>
            </p:txBody>
          </p:sp>
          <p:sp>
            <p:nvSpPr>
              <p:cNvPr id="412" name="Rectangle 24">
                <a:extLst>
                  <a:ext uri="{FF2B5EF4-FFF2-40B4-BE49-F238E27FC236}">
                    <a16:creationId xmlns:a16="http://schemas.microsoft.com/office/drawing/2014/main" id="{8D8DB3BD-E99E-40C6-9B14-B33D4952B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09790" y="3717924"/>
                <a:ext cx="4773600" cy="126767"/>
              </a:xfrm>
              <a:prstGeom prst="rect">
                <a:avLst/>
              </a:prstGeom>
              <a:solidFill>
                <a:srgbClr val="4D4D4D"/>
              </a:solidFill>
              <a:ln w="6350">
                <a:solidFill>
                  <a:srgbClr val="4D4D4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prstClr val="white"/>
                    </a:solidFill>
                    <a:latin typeface="ＭＳ Ｐゴシック"/>
                  </a:rPr>
                  <a:t>　　　　　　　 玄関框 マイスターズウッド対応（シート仕上げ）</a:t>
                </a:r>
              </a:p>
            </p:txBody>
          </p:sp>
          <p:pic>
            <p:nvPicPr>
              <p:cNvPr id="413" name="図 412">
                <a:extLst>
                  <a:ext uri="{FF2B5EF4-FFF2-40B4-BE49-F238E27FC236}">
                    <a16:creationId xmlns:a16="http://schemas.microsoft.com/office/drawing/2014/main" id="{6B36196E-697C-4BA7-6E88-D8256D09E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36634" y="3732067"/>
                <a:ext cx="454487" cy="109870"/>
              </a:xfrm>
              <a:prstGeom prst="rect">
                <a:avLst/>
              </a:prstGeom>
            </p:spPr>
          </p:pic>
        </p:grpSp>
        <p:grpSp>
          <p:nvGrpSpPr>
            <p:cNvPr id="497" name="グループ化 496">
              <a:extLst>
                <a:ext uri="{FF2B5EF4-FFF2-40B4-BE49-F238E27FC236}">
                  <a16:creationId xmlns:a16="http://schemas.microsoft.com/office/drawing/2014/main" id="{FA3D97BF-116B-E4CD-5D85-780B3EDFEDCE}"/>
                </a:ext>
              </a:extLst>
            </p:cNvPr>
            <p:cNvGrpSpPr/>
            <p:nvPr/>
          </p:nvGrpSpPr>
          <p:grpSpPr>
            <a:xfrm>
              <a:off x="7136819" y="3918967"/>
              <a:ext cx="2629481" cy="1584001"/>
              <a:chOff x="7136819" y="3918967"/>
              <a:chExt cx="2629481" cy="1584001"/>
            </a:xfrm>
          </p:grpSpPr>
          <p:sp>
            <p:nvSpPr>
              <p:cNvPr id="376" name="正方形/長方形 375">
                <a:extLst>
                  <a:ext uri="{FF2B5EF4-FFF2-40B4-BE49-F238E27FC236}">
                    <a16:creationId xmlns:a16="http://schemas.microsoft.com/office/drawing/2014/main" id="{3CB401B1-1FD5-F54D-D967-D8756D4C061F}"/>
                  </a:ext>
                </a:extLst>
              </p:cNvPr>
              <p:cNvSpPr/>
              <p:nvPr/>
            </p:nvSpPr>
            <p:spPr>
              <a:xfrm>
                <a:off x="7283124" y="4730294"/>
                <a:ext cx="727612" cy="9233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/>
                  <a:t>スモーキーブラウン柄</a:t>
                </a:r>
              </a:p>
            </p:txBody>
          </p:sp>
          <p:pic>
            <p:nvPicPr>
              <p:cNvPr id="383" name="図 382">
                <a:extLst>
                  <a:ext uri="{FF2B5EF4-FFF2-40B4-BE49-F238E27FC236}">
                    <a16:creationId xmlns:a16="http://schemas.microsoft.com/office/drawing/2014/main" id="{BB5E866B-839F-4D63-F711-BD02A19BBE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53" r="23750" b="-1"/>
              <a:stretch/>
            </p:blipFill>
            <p:spPr>
              <a:xfrm>
                <a:off x="8094199" y="4880162"/>
                <a:ext cx="566673" cy="319138"/>
              </a:xfrm>
              <a:prstGeom prst="rect">
                <a:avLst/>
              </a:prstGeom>
            </p:spPr>
          </p:pic>
          <p:pic>
            <p:nvPicPr>
              <p:cNvPr id="384" name="図 383">
                <a:extLst>
                  <a:ext uri="{FF2B5EF4-FFF2-40B4-BE49-F238E27FC236}">
                    <a16:creationId xmlns:a16="http://schemas.microsoft.com/office/drawing/2014/main" id="{7E081041-34E6-1BCB-5448-F4E5A453CF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37" r="22219"/>
              <a:stretch/>
            </p:blipFill>
            <p:spPr>
              <a:xfrm>
                <a:off x="7283124" y="4381384"/>
                <a:ext cx="578059" cy="339171"/>
              </a:xfrm>
              <a:prstGeom prst="rect">
                <a:avLst/>
              </a:prstGeom>
            </p:spPr>
          </p:pic>
          <p:pic>
            <p:nvPicPr>
              <p:cNvPr id="385" name="図 384">
                <a:extLst>
                  <a:ext uri="{FF2B5EF4-FFF2-40B4-BE49-F238E27FC236}">
                    <a16:creationId xmlns:a16="http://schemas.microsoft.com/office/drawing/2014/main" id="{9E1659D0-A6BB-39EF-4CF9-212E50245A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02" r="20343" b="-1"/>
              <a:stretch/>
            </p:blipFill>
            <p:spPr>
              <a:xfrm>
                <a:off x="8094199" y="4381386"/>
                <a:ext cx="592005" cy="352653"/>
              </a:xfrm>
              <a:prstGeom prst="rect">
                <a:avLst/>
              </a:prstGeom>
            </p:spPr>
          </p:pic>
          <p:pic>
            <p:nvPicPr>
              <p:cNvPr id="386" name="図 385">
                <a:extLst>
                  <a:ext uri="{FF2B5EF4-FFF2-40B4-BE49-F238E27FC236}">
                    <a16:creationId xmlns:a16="http://schemas.microsoft.com/office/drawing/2014/main" id="{FC0A1992-6478-9389-9E95-C8C2F62DD2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019" r="21236" b="-1"/>
              <a:stretch/>
            </p:blipFill>
            <p:spPr>
              <a:xfrm>
                <a:off x="8919220" y="4373606"/>
                <a:ext cx="585361" cy="360433"/>
              </a:xfrm>
              <a:prstGeom prst="rect">
                <a:avLst/>
              </a:prstGeom>
            </p:spPr>
          </p:pic>
          <p:pic>
            <p:nvPicPr>
              <p:cNvPr id="387" name="図 386">
                <a:extLst>
                  <a:ext uri="{FF2B5EF4-FFF2-40B4-BE49-F238E27FC236}">
                    <a16:creationId xmlns:a16="http://schemas.microsoft.com/office/drawing/2014/main" id="{6AB677D0-C5C1-DC09-9B35-C50D1DB07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02" r="19412" b="-1"/>
              <a:stretch/>
            </p:blipFill>
            <p:spPr>
              <a:xfrm>
                <a:off x="7283124" y="4868169"/>
                <a:ext cx="598921" cy="352653"/>
              </a:xfrm>
              <a:prstGeom prst="rect">
                <a:avLst/>
              </a:prstGeom>
            </p:spPr>
          </p:pic>
          <p:sp>
            <p:nvSpPr>
              <p:cNvPr id="388" name="正方形/長方形 387">
                <a:extLst>
                  <a:ext uri="{FF2B5EF4-FFF2-40B4-BE49-F238E27FC236}">
                    <a16:creationId xmlns:a16="http://schemas.microsoft.com/office/drawing/2014/main" id="{41EABC57-229F-41A4-153D-2B8346FFD758}"/>
                  </a:ext>
                </a:extLst>
              </p:cNvPr>
              <p:cNvSpPr/>
              <p:nvPr/>
            </p:nvSpPr>
            <p:spPr>
              <a:xfrm>
                <a:off x="8094199" y="4730294"/>
                <a:ext cx="464223" cy="9233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/>
                  <a:t>グレージュ柄</a:t>
                </a:r>
              </a:p>
            </p:txBody>
          </p:sp>
          <p:sp>
            <p:nvSpPr>
              <p:cNvPr id="389" name="正方形/長方形 388">
                <a:extLst>
                  <a:ext uri="{FF2B5EF4-FFF2-40B4-BE49-F238E27FC236}">
                    <a16:creationId xmlns:a16="http://schemas.microsoft.com/office/drawing/2014/main" id="{6E32D5A4-AD06-40AD-E057-D20A0F58B32A}"/>
                  </a:ext>
                </a:extLst>
              </p:cNvPr>
              <p:cNvSpPr/>
              <p:nvPr/>
            </p:nvSpPr>
            <p:spPr>
              <a:xfrm>
                <a:off x="8935688" y="4730294"/>
                <a:ext cx="568893" cy="9233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/>
                  <a:t>ミスティグレー柄</a:t>
                </a:r>
              </a:p>
            </p:txBody>
          </p:sp>
          <p:sp>
            <p:nvSpPr>
              <p:cNvPr id="390" name="正方形/長方形 389">
                <a:extLst>
                  <a:ext uri="{FF2B5EF4-FFF2-40B4-BE49-F238E27FC236}">
                    <a16:creationId xmlns:a16="http://schemas.microsoft.com/office/drawing/2014/main" id="{CB754A84-1B8C-4FE5-79DB-18E822D940D0}"/>
                  </a:ext>
                </a:extLst>
              </p:cNvPr>
              <p:cNvSpPr/>
              <p:nvPr/>
            </p:nvSpPr>
            <p:spPr>
              <a:xfrm>
                <a:off x="7283124" y="5217077"/>
                <a:ext cx="632836" cy="9233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/>
                  <a:t>フォギーホワイト柄</a:t>
                </a:r>
              </a:p>
            </p:txBody>
          </p:sp>
          <p:sp>
            <p:nvSpPr>
              <p:cNvPr id="391" name="正方形/長方形 390">
                <a:extLst>
                  <a:ext uri="{FF2B5EF4-FFF2-40B4-BE49-F238E27FC236}">
                    <a16:creationId xmlns:a16="http://schemas.microsoft.com/office/drawing/2014/main" id="{1096DE42-E8CB-33F2-8FBF-19A7F440FE45}"/>
                  </a:ext>
                </a:extLst>
              </p:cNvPr>
              <p:cNvSpPr/>
              <p:nvPr/>
            </p:nvSpPr>
            <p:spPr>
              <a:xfrm>
                <a:off x="8094199" y="5209566"/>
                <a:ext cx="639357" cy="9233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/>
                  <a:t>ナチュラルグレー柄</a:t>
                </a:r>
              </a:p>
            </p:txBody>
          </p:sp>
          <p:sp>
            <p:nvSpPr>
              <p:cNvPr id="400" name="Rectangle 24">
                <a:extLst>
                  <a:ext uri="{FF2B5EF4-FFF2-40B4-BE49-F238E27FC236}">
                    <a16:creationId xmlns:a16="http://schemas.microsoft.com/office/drawing/2014/main" id="{3360515C-758D-4D67-6F74-C7DA2D4C6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6819" y="3918967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sp>
            <p:nvSpPr>
              <p:cNvPr id="416" name="正方形/長方形 415">
                <a:extLst>
                  <a:ext uri="{FF2B5EF4-FFF2-40B4-BE49-F238E27FC236}">
                    <a16:creationId xmlns:a16="http://schemas.microsoft.com/office/drawing/2014/main" id="{B3712C39-6850-B190-7BCB-6EA549872909}"/>
                  </a:ext>
                </a:extLst>
              </p:cNvPr>
              <p:cNvSpPr/>
              <p:nvPr/>
            </p:nvSpPr>
            <p:spPr>
              <a:xfrm>
                <a:off x="7136820" y="4096974"/>
                <a:ext cx="2629480" cy="1692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■マイスターズウッドフロアー トリプルコート</a:t>
                </a:r>
                <a:r>
                  <a:rPr lang="en-US" altLang="ja-JP" sz="550" b="1" baseline="30000" dirty="0">
                    <a:solidFill>
                      <a:prstClr val="black"/>
                    </a:solidFill>
                    <a:latin typeface="+mn-ea"/>
                  </a:rPr>
                  <a:t>※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、マイスターズウッドフロアー ダブルコート</a:t>
                </a:r>
                <a:r>
                  <a:rPr lang="en-US" altLang="ja-JP" sz="550" b="1" baseline="30000" dirty="0">
                    <a:solidFill>
                      <a:prstClr val="black"/>
                    </a:solidFill>
                    <a:latin typeface="+mn-ea"/>
                  </a:rPr>
                  <a:t>※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／ダブルコート ３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P</a:t>
                </a:r>
                <a:r>
                  <a:rPr lang="en-US" altLang="ja-JP" sz="550" b="1" baseline="30000" dirty="0">
                    <a:solidFill>
                      <a:prstClr val="black"/>
                    </a:solidFill>
                    <a:latin typeface="+mn-ea"/>
                  </a:rPr>
                  <a:t>※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、マイスターズウッドフロアー </a:t>
                </a:r>
                <a:r>
                  <a:rPr lang="en-US" altLang="ja-JP" sz="550" b="1" dirty="0" err="1">
                    <a:solidFill>
                      <a:prstClr val="black"/>
                    </a:solidFill>
                    <a:latin typeface="+mn-ea"/>
                  </a:rPr>
                  <a:t>kihada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 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対応柄（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H150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対応）</a:t>
                </a:r>
              </a:p>
            </p:txBody>
          </p:sp>
          <p:sp>
            <p:nvSpPr>
              <p:cNvPr id="417" name="正方形/長方形 416">
                <a:extLst>
                  <a:ext uri="{FF2B5EF4-FFF2-40B4-BE49-F238E27FC236}">
                    <a16:creationId xmlns:a16="http://schemas.microsoft.com/office/drawing/2014/main" id="{E8B9DC23-9663-E3DD-D6C0-A8C85F7FE49D}"/>
                  </a:ext>
                </a:extLst>
              </p:cNvPr>
              <p:cNvSpPr/>
              <p:nvPr/>
            </p:nvSpPr>
            <p:spPr>
              <a:xfrm>
                <a:off x="7136819" y="5379857"/>
                <a:ext cx="2448812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ja-JP" sz="400" dirty="0">
                    <a:solidFill>
                      <a:prstClr val="black"/>
                    </a:solidFill>
                    <a:latin typeface="+mn-ea"/>
                  </a:rPr>
                  <a:t>※</a:t>
                </a:r>
                <a:r>
                  <a:rPr lang="ja-JP" altLang="en-US" sz="400" dirty="0">
                    <a:solidFill>
                      <a:prstClr val="black"/>
                    </a:solidFill>
                    <a:latin typeface="+mn-ea"/>
                  </a:rPr>
                  <a:t>上記マスターズウッドフロアー</a:t>
                </a:r>
                <a:r>
                  <a:rPr lang="en-US" altLang="ja-JP" sz="400" dirty="0" err="1">
                    <a:solidFill>
                      <a:prstClr val="black"/>
                    </a:solidFill>
                    <a:latin typeface="+mn-ea"/>
                  </a:rPr>
                  <a:t>kihada</a:t>
                </a:r>
                <a:r>
                  <a:rPr lang="ja-JP" altLang="en-US" sz="400" dirty="0">
                    <a:solidFill>
                      <a:prstClr val="black"/>
                    </a:solidFill>
                    <a:latin typeface="+mn-ea"/>
                  </a:rPr>
                  <a:t>を除く床材について、グレージュ色、ミスティグレー色、フォギーホワイト色は同柄の框とコーディネイトができますが、色味が多少異なります。</a:t>
                </a:r>
              </a:p>
            </p:txBody>
          </p:sp>
        </p:grpSp>
      </p:grpSp>
      <p:grpSp>
        <p:nvGrpSpPr>
          <p:cNvPr id="499" name="グループ化 498">
            <a:extLst>
              <a:ext uri="{FF2B5EF4-FFF2-40B4-BE49-F238E27FC236}">
                <a16:creationId xmlns:a16="http://schemas.microsoft.com/office/drawing/2014/main" id="{3569E53D-52D2-7549-C886-B6EF25D5AF21}"/>
              </a:ext>
            </a:extLst>
          </p:cNvPr>
          <p:cNvGrpSpPr/>
          <p:nvPr/>
        </p:nvGrpSpPr>
        <p:grpSpPr>
          <a:xfrm>
            <a:off x="5002889" y="692148"/>
            <a:ext cx="4773600" cy="2952751"/>
            <a:chOff x="5002889" y="692148"/>
            <a:chExt cx="4773600" cy="2952751"/>
          </a:xfrm>
        </p:grpSpPr>
        <p:grpSp>
          <p:nvGrpSpPr>
            <p:cNvPr id="328" name="グループ化 327">
              <a:extLst>
                <a:ext uri="{FF2B5EF4-FFF2-40B4-BE49-F238E27FC236}">
                  <a16:creationId xmlns:a16="http://schemas.microsoft.com/office/drawing/2014/main" id="{2DED672C-E339-CCA2-1679-05521CD158E2}"/>
                </a:ext>
              </a:extLst>
            </p:cNvPr>
            <p:cNvGrpSpPr/>
            <p:nvPr/>
          </p:nvGrpSpPr>
          <p:grpSpPr>
            <a:xfrm>
              <a:off x="5066869" y="898752"/>
              <a:ext cx="1978644" cy="1584001"/>
              <a:chOff x="228845" y="898752"/>
              <a:chExt cx="1978644" cy="1584001"/>
            </a:xfrm>
          </p:grpSpPr>
          <p:pic>
            <p:nvPicPr>
              <p:cNvPr id="368" name="図 367">
                <a:extLst>
                  <a:ext uri="{FF2B5EF4-FFF2-40B4-BE49-F238E27FC236}">
                    <a16:creationId xmlns:a16="http://schemas.microsoft.com/office/drawing/2014/main" id="{77B34A12-5E4D-D06B-D54C-BCCF4E9634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390" t="26569" r="17185" b="1"/>
              <a:stretch/>
            </p:blipFill>
            <p:spPr>
              <a:xfrm>
                <a:off x="228845" y="898752"/>
                <a:ext cx="1978644" cy="1584001"/>
              </a:xfrm>
              <a:prstGeom prst="rect">
                <a:avLst/>
              </a:prstGeom>
            </p:spPr>
          </p:pic>
          <p:sp>
            <p:nvSpPr>
              <p:cNvPr id="369" name="Rectangle 4">
                <a:extLst>
                  <a:ext uri="{FF2B5EF4-FFF2-40B4-BE49-F238E27FC236}">
                    <a16:creationId xmlns:a16="http://schemas.microsoft.com/office/drawing/2014/main" id="{F3FF4168-010C-BC9D-0B2C-A5E525F65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910" y="2387921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29" name="グループ化 328">
              <a:extLst>
                <a:ext uri="{FF2B5EF4-FFF2-40B4-BE49-F238E27FC236}">
                  <a16:creationId xmlns:a16="http://schemas.microsoft.com/office/drawing/2014/main" id="{600A38EB-7085-55FE-2952-D632D99DE848}"/>
                </a:ext>
              </a:extLst>
            </p:cNvPr>
            <p:cNvGrpSpPr/>
            <p:nvPr/>
          </p:nvGrpSpPr>
          <p:grpSpPr>
            <a:xfrm>
              <a:off x="5066869" y="2543034"/>
              <a:ext cx="4615232" cy="1026064"/>
              <a:chOff x="5066869" y="2543034"/>
              <a:chExt cx="4615232" cy="1026064"/>
            </a:xfrm>
          </p:grpSpPr>
          <p:sp>
            <p:nvSpPr>
              <p:cNvPr id="362" name="Rectangle 14">
                <a:extLst>
                  <a:ext uri="{FF2B5EF4-FFF2-40B4-BE49-F238E27FC236}">
                    <a16:creationId xmlns:a16="http://schemas.microsoft.com/office/drawing/2014/main" id="{85CEE3A2-8932-AD76-5D84-2BC5D3378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6045" y="2543034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363" name="Picture 6" descr="http://www2.panasonic.biz/es/sumai/gazou/bicon/CA161AKGK-PA0050007.jpg">
                <a:extLst>
                  <a:ext uri="{FF2B5EF4-FFF2-40B4-BE49-F238E27FC236}">
                    <a16:creationId xmlns:a16="http://schemas.microsoft.com/office/drawing/2014/main" id="{3915A07D-9754-D27A-B49E-4BB5AFB5BF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319584" y="2817494"/>
                <a:ext cx="1042046" cy="6989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4" name="正方形/長方形 363">
                <a:extLst>
                  <a:ext uri="{FF2B5EF4-FFF2-40B4-BE49-F238E27FC236}">
                    <a16:creationId xmlns:a16="http://schemas.microsoft.com/office/drawing/2014/main" id="{DFC332E4-EB3E-F7A4-02EF-20430BAB4F42}"/>
                  </a:ext>
                </a:extLst>
              </p:cNvPr>
              <p:cNvSpPr/>
              <p:nvPr/>
            </p:nvSpPr>
            <p:spPr>
              <a:xfrm>
                <a:off x="7606432" y="2904340"/>
                <a:ext cx="1944321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表面のハガレやウキが起こりにくい、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シート巻込み仕様です。</a:t>
                </a: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/>
                  </a:rPr>
                  <a:t>表面部のハガレやウキが発生しにくくなりました。</a:t>
                </a:r>
              </a:p>
            </p:txBody>
          </p:sp>
          <p:sp>
            <p:nvSpPr>
              <p:cNvPr id="365" name="正方形/長方形 364">
                <a:extLst>
                  <a:ext uri="{FF2B5EF4-FFF2-40B4-BE49-F238E27FC236}">
                    <a16:creationId xmlns:a16="http://schemas.microsoft.com/office/drawing/2014/main" id="{486BED51-D3E6-0F29-4D8D-28CEF686151B}"/>
                  </a:ext>
                </a:extLst>
              </p:cNvPr>
              <p:cNvSpPr/>
              <p:nvPr/>
            </p:nvSpPr>
            <p:spPr>
              <a:xfrm>
                <a:off x="5066869" y="2606891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マイスターズウッドフロアーとコーディネイトし、統一感のあるエントランスがつくれます。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366" name="正方形/長方形 365">
                <a:extLst>
                  <a:ext uri="{FF2B5EF4-FFF2-40B4-BE49-F238E27FC236}">
                    <a16:creationId xmlns:a16="http://schemas.microsoft.com/office/drawing/2014/main" id="{23F03360-9F0E-57DB-9D9B-203D4364C092}"/>
                  </a:ext>
                </a:extLst>
              </p:cNvPr>
              <p:cNvSpPr/>
              <p:nvPr/>
            </p:nvSpPr>
            <p:spPr>
              <a:xfrm>
                <a:off x="6614345" y="3445841"/>
                <a:ext cx="4987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単体框・付け框</a:t>
                </a:r>
              </a:p>
            </p:txBody>
          </p:sp>
          <p:pic>
            <p:nvPicPr>
              <p:cNvPr id="367" name="図 366">
                <a:extLst>
                  <a:ext uri="{FF2B5EF4-FFF2-40B4-BE49-F238E27FC236}">
                    <a16:creationId xmlns:a16="http://schemas.microsoft.com/office/drawing/2014/main" id="{CF285F5F-E585-F309-8D3D-DD4CD3728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2196" y="2849453"/>
                <a:ext cx="767514" cy="652533"/>
              </a:xfrm>
              <a:prstGeom prst="rect">
                <a:avLst/>
              </a:prstGeom>
            </p:spPr>
          </p:pic>
        </p:grpSp>
        <p:grpSp>
          <p:nvGrpSpPr>
            <p:cNvPr id="457" name="グループ化 456">
              <a:extLst>
                <a:ext uri="{FF2B5EF4-FFF2-40B4-BE49-F238E27FC236}">
                  <a16:creationId xmlns:a16="http://schemas.microsoft.com/office/drawing/2014/main" id="{EEA54FF8-B761-9C2C-BD71-7B9D5E52B22C}"/>
                </a:ext>
              </a:extLst>
            </p:cNvPr>
            <p:cNvGrpSpPr/>
            <p:nvPr/>
          </p:nvGrpSpPr>
          <p:grpSpPr>
            <a:xfrm>
              <a:off x="5002889" y="692148"/>
              <a:ext cx="4773600" cy="2952751"/>
              <a:chOff x="-909790" y="3717924"/>
              <a:chExt cx="4773600" cy="2952751"/>
            </a:xfrm>
          </p:grpSpPr>
          <p:sp>
            <p:nvSpPr>
              <p:cNvPr id="458" name="Rectangle 24">
                <a:extLst>
                  <a:ext uri="{FF2B5EF4-FFF2-40B4-BE49-F238E27FC236}">
                    <a16:creationId xmlns:a16="http://schemas.microsoft.com/office/drawing/2014/main" id="{083379F5-D962-4923-6746-FC96B3520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09790" y="3717924"/>
                <a:ext cx="4773600" cy="2952751"/>
              </a:xfrm>
              <a:prstGeom prst="rect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ja-JP" altLang="en-US" dirty="0">
                  <a:solidFill>
                    <a:prstClr val="black"/>
                  </a:solidFill>
                  <a:latin typeface="ＭＳ Ｐゴシック"/>
                </a:endParaRPr>
              </a:p>
            </p:txBody>
          </p:sp>
          <p:sp>
            <p:nvSpPr>
              <p:cNvPr id="459" name="Rectangle 24">
                <a:extLst>
                  <a:ext uri="{FF2B5EF4-FFF2-40B4-BE49-F238E27FC236}">
                    <a16:creationId xmlns:a16="http://schemas.microsoft.com/office/drawing/2014/main" id="{40915512-B2F5-EFFC-E7B8-4C09BFF51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09790" y="3717924"/>
                <a:ext cx="4773600" cy="126767"/>
              </a:xfrm>
              <a:prstGeom prst="rect">
                <a:avLst/>
              </a:prstGeom>
              <a:solidFill>
                <a:srgbClr val="4D4D4D"/>
              </a:solidFill>
              <a:ln w="6350">
                <a:solidFill>
                  <a:srgbClr val="4D4D4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prstClr val="white"/>
                    </a:solidFill>
                    <a:latin typeface="ＭＳ Ｐゴシック"/>
                  </a:rPr>
                  <a:t>　　　　　　　 玄関框 マイスターズウッド対応（シート仕上げ）</a:t>
                </a:r>
              </a:p>
            </p:txBody>
          </p:sp>
          <p:pic>
            <p:nvPicPr>
              <p:cNvPr id="460" name="図 459">
                <a:extLst>
                  <a:ext uri="{FF2B5EF4-FFF2-40B4-BE49-F238E27FC236}">
                    <a16:creationId xmlns:a16="http://schemas.microsoft.com/office/drawing/2014/main" id="{51BD3D1F-51D8-8A70-B47C-23978A1E2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36634" y="3732067"/>
                <a:ext cx="454487" cy="109870"/>
              </a:xfrm>
              <a:prstGeom prst="rect">
                <a:avLst/>
              </a:prstGeom>
            </p:spPr>
          </p:pic>
        </p:grpSp>
        <p:grpSp>
          <p:nvGrpSpPr>
            <p:cNvPr id="462" name="グループ化 461">
              <a:extLst>
                <a:ext uri="{FF2B5EF4-FFF2-40B4-BE49-F238E27FC236}">
                  <a16:creationId xmlns:a16="http://schemas.microsoft.com/office/drawing/2014/main" id="{6693E6D3-D180-7405-B726-FD2D5579E2CB}"/>
                </a:ext>
              </a:extLst>
            </p:cNvPr>
            <p:cNvGrpSpPr/>
            <p:nvPr/>
          </p:nvGrpSpPr>
          <p:grpSpPr>
            <a:xfrm>
              <a:off x="7136819" y="898752"/>
              <a:ext cx="2545283" cy="1442062"/>
              <a:chOff x="7136819" y="898752"/>
              <a:chExt cx="2545283" cy="1442062"/>
            </a:xfrm>
          </p:grpSpPr>
          <p:pic>
            <p:nvPicPr>
              <p:cNvPr id="332" name="図 331">
                <a:extLst>
                  <a:ext uri="{FF2B5EF4-FFF2-40B4-BE49-F238E27FC236}">
                    <a16:creationId xmlns:a16="http://schemas.microsoft.com/office/drawing/2014/main" id="{6AB58934-4303-68A6-8897-8A32E65FCE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"/>
              <a:stretch/>
            </p:blipFill>
            <p:spPr>
              <a:xfrm>
                <a:off x="7172577" y="1935509"/>
                <a:ext cx="565143" cy="310754"/>
              </a:xfrm>
              <a:prstGeom prst="rect">
                <a:avLst/>
              </a:prstGeom>
            </p:spPr>
          </p:pic>
          <p:pic>
            <p:nvPicPr>
              <p:cNvPr id="334" name="図 333">
                <a:extLst>
                  <a:ext uri="{FF2B5EF4-FFF2-40B4-BE49-F238E27FC236}">
                    <a16:creationId xmlns:a16="http://schemas.microsoft.com/office/drawing/2014/main" id="{4980E4B9-5FB4-E190-B936-025275CA0B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>
              <a:xfrm>
                <a:off x="8427077" y="1935509"/>
                <a:ext cx="596600" cy="310754"/>
              </a:xfrm>
              <a:prstGeom prst="rect">
                <a:avLst/>
              </a:prstGeom>
            </p:spPr>
          </p:pic>
          <p:pic>
            <p:nvPicPr>
              <p:cNvPr id="335" name="図 334">
                <a:extLst>
                  <a:ext uri="{FF2B5EF4-FFF2-40B4-BE49-F238E27FC236}">
                    <a16:creationId xmlns:a16="http://schemas.microsoft.com/office/drawing/2014/main" id="{1F36DB00-5F85-905D-FFE3-C2F403819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"/>
              <a:stretch/>
            </p:blipFill>
            <p:spPr>
              <a:xfrm>
                <a:off x="8427077" y="1357744"/>
                <a:ext cx="583277" cy="310754"/>
              </a:xfrm>
              <a:prstGeom prst="rect">
                <a:avLst/>
              </a:prstGeom>
            </p:spPr>
          </p:pic>
          <p:pic>
            <p:nvPicPr>
              <p:cNvPr id="338" name="図 337">
                <a:extLst>
                  <a:ext uri="{FF2B5EF4-FFF2-40B4-BE49-F238E27FC236}">
                    <a16:creationId xmlns:a16="http://schemas.microsoft.com/office/drawing/2014/main" id="{A7ACEBEF-6459-9D82-63DA-E94A275105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72577" y="1357744"/>
                <a:ext cx="581555" cy="310754"/>
              </a:xfrm>
              <a:prstGeom prst="rect">
                <a:avLst/>
              </a:prstGeom>
            </p:spPr>
          </p:pic>
          <p:pic>
            <p:nvPicPr>
              <p:cNvPr id="342" name="図 341">
                <a:extLst>
                  <a:ext uri="{FF2B5EF4-FFF2-40B4-BE49-F238E27FC236}">
                    <a16:creationId xmlns:a16="http://schemas.microsoft.com/office/drawing/2014/main" id="{482D2C52-A8A9-9E1C-262C-C9675897EF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06696" y="1357744"/>
                <a:ext cx="604140" cy="310754"/>
              </a:xfrm>
              <a:prstGeom prst="rect">
                <a:avLst/>
              </a:prstGeom>
            </p:spPr>
          </p:pic>
          <p:pic>
            <p:nvPicPr>
              <p:cNvPr id="343" name="図 342">
                <a:extLst>
                  <a:ext uri="{FF2B5EF4-FFF2-40B4-BE49-F238E27FC236}">
                    <a16:creationId xmlns:a16="http://schemas.microsoft.com/office/drawing/2014/main" id="{0DFCDFD0-259A-4643-A44F-A9C6A9F1EE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86455" y="1357744"/>
                <a:ext cx="578881" cy="310754"/>
              </a:xfrm>
              <a:prstGeom prst="rect">
                <a:avLst/>
              </a:prstGeom>
            </p:spPr>
          </p:pic>
          <p:sp>
            <p:nvSpPr>
              <p:cNvPr id="353" name="正方形/長方形 352">
                <a:extLst>
                  <a:ext uri="{FF2B5EF4-FFF2-40B4-BE49-F238E27FC236}">
                    <a16:creationId xmlns:a16="http://schemas.microsoft.com/office/drawing/2014/main" id="{90662342-4FBF-CEAC-F03D-3F8FB3ADF043}"/>
                  </a:ext>
                </a:extLst>
              </p:cNvPr>
              <p:cNvSpPr/>
              <p:nvPr/>
            </p:nvSpPr>
            <p:spPr>
              <a:xfrm>
                <a:off x="7172577" y="1684822"/>
                <a:ext cx="487313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/>
                  <a:t>ウォールナットクリア柄</a:t>
                </a:r>
              </a:p>
            </p:txBody>
          </p:sp>
          <p:sp>
            <p:nvSpPr>
              <p:cNvPr id="354" name="正方形/長方形 353">
                <a:extLst>
                  <a:ext uri="{FF2B5EF4-FFF2-40B4-BE49-F238E27FC236}">
                    <a16:creationId xmlns:a16="http://schemas.microsoft.com/office/drawing/2014/main" id="{9A5CBBFE-E3AB-7F40-0653-16C75696D295}"/>
                  </a:ext>
                </a:extLst>
              </p:cNvPr>
              <p:cNvSpPr/>
              <p:nvPr/>
            </p:nvSpPr>
            <p:spPr>
              <a:xfrm>
                <a:off x="7806696" y="1684822"/>
                <a:ext cx="568893" cy="9233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/>
                  <a:t>アカシアクリア柄</a:t>
                </a:r>
              </a:p>
            </p:txBody>
          </p:sp>
          <p:sp>
            <p:nvSpPr>
              <p:cNvPr id="355" name="正方形/長方形 354">
                <a:extLst>
                  <a:ext uri="{FF2B5EF4-FFF2-40B4-BE49-F238E27FC236}">
                    <a16:creationId xmlns:a16="http://schemas.microsoft.com/office/drawing/2014/main" id="{1C248468-03B1-1C51-CA95-D839E13E52D0}"/>
                  </a:ext>
                </a:extLst>
              </p:cNvPr>
              <p:cNvSpPr/>
              <p:nvPr/>
            </p:nvSpPr>
            <p:spPr>
              <a:xfrm>
                <a:off x="8427077" y="1684822"/>
                <a:ext cx="632836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/>
                  <a:t>バーチラスティッククリア柄</a:t>
                </a:r>
              </a:p>
            </p:txBody>
          </p:sp>
          <p:sp>
            <p:nvSpPr>
              <p:cNvPr id="356" name="正方形/長方形 355">
                <a:extLst>
                  <a:ext uri="{FF2B5EF4-FFF2-40B4-BE49-F238E27FC236}">
                    <a16:creationId xmlns:a16="http://schemas.microsoft.com/office/drawing/2014/main" id="{55A25239-4834-2410-1A67-B02620FE0DAB}"/>
                  </a:ext>
                </a:extLst>
              </p:cNvPr>
              <p:cNvSpPr/>
              <p:nvPr/>
            </p:nvSpPr>
            <p:spPr>
              <a:xfrm>
                <a:off x="9086455" y="1684822"/>
                <a:ext cx="487313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/>
                  <a:t>バーチクリア柄</a:t>
                </a:r>
              </a:p>
            </p:txBody>
          </p:sp>
          <p:sp>
            <p:nvSpPr>
              <p:cNvPr id="357" name="正方形/長方形 356">
                <a:extLst>
                  <a:ext uri="{FF2B5EF4-FFF2-40B4-BE49-F238E27FC236}">
                    <a16:creationId xmlns:a16="http://schemas.microsoft.com/office/drawing/2014/main" id="{98791647-6800-DEAF-8896-01DF91C24007}"/>
                  </a:ext>
                </a:extLst>
              </p:cNvPr>
              <p:cNvSpPr/>
              <p:nvPr/>
            </p:nvSpPr>
            <p:spPr>
              <a:xfrm>
                <a:off x="7172577" y="2248481"/>
                <a:ext cx="481542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spc="-40" dirty="0"/>
                  <a:t>アッシュクリア柄</a:t>
                </a:r>
              </a:p>
            </p:txBody>
          </p:sp>
          <p:sp>
            <p:nvSpPr>
              <p:cNvPr id="358" name="正方形/長方形 357">
                <a:extLst>
                  <a:ext uri="{FF2B5EF4-FFF2-40B4-BE49-F238E27FC236}">
                    <a16:creationId xmlns:a16="http://schemas.microsoft.com/office/drawing/2014/main" id="{60DBBB7B-D03C-135D-76D3-1E1E4DE26D07}"/>
                  </a:ext>
                </a:extLst>
              </p:cNvPr>
              <p:cNvSpPr/>
              <p:nvPr/>
            </p:nvSpPr>
            <p:spPr>
              <a:xfrm>
                <a:off x="8427077" y="2248481"/>
                <a:ext cx="499176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spc="-40" dirty="0"/>
                  <a:t>メープルクリア柄</a:t>
                </a:r>
              </a:p>
            </p:txBody>
          </p:sp>
          <p:pic>
            <p:nvPicPr>
              <p:cNvPr id="359" name="図 358">
                <a:extLst>
                  <a:ext uri="{FF2B5EF4-FFF2-40B4-BE49-F238E27FC236}">
                    <a16:creationId xmlns:a16="http://schemas.microsoft.com/office/drawing/2014/main" id="{713633DD-15CC-7420-C603-DB3993FFFA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t="28066" r="14060"/>
              <a:stretch/>
            </p:blipFill>
            <p:spPr>
              <a:xfrm>
                <a:off x="7806696" y="1935508"/>
                <a:ext cx="604140" cy="310755"/>
              </a:xfrm>
              <a:prstGeom prst="rect">
                <a:avLst/>
              </a:prstGeom>
            </p:spPr>
          </p:pic>
          <p:sp>
            <p:nvSpPr>
              <p:cNvPr id="360" name="正方形/長方形 359">
                <a:extLst>
                  <a:ext uri="{FF2B5EF4-FFF2-40B4-BE49-F238E27FC236}">
                    <a16:creationId xmlns:a16="http://schemas.microsoft.com/office/drawing/2014/main" id="{A9FEF877-A281-ED91-BA44-2E4DC85ECB87}"/>
                  </a:ext>
                </a:extLst>
              </p:cNvPr>
              <p:cNvSpPr/>
              <p:nvPr/>
            </p:nvSpPr>
            <p:spPr>
              <a:xfrm>
                <a:off x="7806696" y="2248481"/>
                <a:ext cx="438582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spc="-40" dirty="0"/>
                  <a:t>オーククリア柄</a:t>
                </a:r>
              </a:p>
            </p:txBody>
          </p:sp>
          <p:sp>
            <p:nvSpPr>
              <p:cNvPr id="361" name="Rectangle 24">
                <a:extLst>
                  <a:ext uri="{FF2B5EF4-FFF2-40B4-BE49-F238E27FC236}">
                    <a16:creationId xmlns:a16="http://schemas.microsoft.com/office/drawing/2014/main" id="{EA20BCC7-8E27-1FC3-BAB4-BA16B1951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6819" y="898752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sp>
            <p:nvSpPr>
              <p:cNvPr id="461" name="正方形/長方形 460">
                <a:extLst>
                  <a:ext uri="{FF2B5EF4-FFF2-40B4-BE49-F238E27FC236}">
                    <a16:creationId xmlns:a16="http://schemas.microsoft.com/office/drawing/2014/main" id="{91A92AE8-9312-D5A9-CF2F-92CD49F56C31}"/>
                  </a:ext>
                </a:extLst>
              </p:cNvPr>
              <p:cNvSpPr/>
              <p:nvPr/>
            </p:nvSpPr>
            <p:spPr>
              <a:xfrm>
                <a:off x="7136820" y="1082499"/>
                <a:ext cx="2545282" cy="1692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■マイスターズウッドフロアー トリプルコート、マイスターズウッドフロアー ダブルコート／ダブルコート ３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P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、サステナブルフロアー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W 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ダブルコート対応柄（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H150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・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120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対応）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9570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4">
            <a:extLst>
              <a:ext uri="{FF2B5EF4-FFF2-40B4-BE49-F238E27FC236}">
                <a16:creationId xmlns:a16="http://schemas.microsoft.com/office/drawing/2014/main" id="{0E66DA4C-2161-2EE1-7DED-6C3B47797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13" y="692148"/>
            <a:ext cx="4773600" cy="2952751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71CA6F00-6347-A4D3-5668-9518EFB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13" y="692148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★リフォーム框 マイスターズウッド対応（シート仕上げ）</a:t>
            </a:r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0D049969-5A7A-40A7-4C7B-F1995474C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619" y="898752"/>
            <a:ext cx="2545283" cy="126767"/>
          </a:xfrm>
          <a:prstGeom prst="rect">
            <a:avLst/>
          </a:prstGeom>
          <a:solidFill>
            <a:srgbClr val="DDDDDD"/>
          </a:solidFill>
          <a:ln w="6350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srgbClr val="000000"/>
                </a:solidFill>
                <a:latin typeface="ＭＳ Ｐゴシック"/>
              </a:rPr>
              <a:t>カラーバリエーション</a:t>
            </a:r>
            <a:endParaRPr lang="en-US" altLang="ja-JP" sz="800" dirty="0">
              <a:solidFill>
                <a:srgbClr val="000000"/>
              </a:solidFill>
              <a:latin typeface="ＭＳ Ｐゴシック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5352FFB2-017A-EFE7-A44E-C95C8D210C34}"/>
              </a:ext>
            </a:extLst>
          </p:cNvPr>
          <p:cNvSpPr/>
          <p:nvPr/>
        </p:nvSpPr>
        <p:spPr>
          <a:xfrm>
            <a:off x="3578475" y="1918281"/>
            <a:ext cx="28533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600" dirty="0">
                <a:solidFill>
                  <a:prstClr val="black"/>
                </a:solidFill>
              </a:rPr>
              <a:t>セット</a:t>
            </a:r>
            <a:endParaRPr lang="en-US" altLang="ja-JP" sz="600" dirty="0">
              <a:solidFill>
                <a:prstClr val="black"/>
              </a:solidFill>
            </a:endParaRPr>
          </a:p>
          <a:p>
            <a:r>
              <a:rPr lang="ja-JP" altLang="en-US" sz="600" dirty="0">
                <a:solidFill>
                  <a:prstClr val="black"/>
                </a:solidFill>
              </a:rPr>
              <a:t>オーク柄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A37B3BF-558C-625B-5BBA-D86823FCD7E0}"/>
              </a:ext>
            </a:extLst>
          </p:cNvPr>
          <p:cNvSpPr/>
          <p:nvPr/>
        </p:nvSpPr>
        <p:spPr>
          <a:xfrm>
            <a:off x="2289618" y="1918281"/>
            <a:ext cx="34624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600" dirty="0">
                <a:solidFill>
                  <a:prstClr val="black"/>
                </a:solidFill>
              </a:rPr>
              <a:t>セット</a:t>
            </a:r>
            <a:endParaRPr lang="en-US" altLang="ja-JP" sz="600" dirty="0">
              <a:solidFill>
                <a:prstClr val="black"/>
              </a:solidFill>
            </a:endParaRPr>
          </a:p>
          <a:p>
            <a:r>
              <a:rPr lang="ja-JP" altLang="en-US" sz="600" dirty="0">
                <a:solidFill>
                  <a:prstClr val="black"/>
                </a:solidFill>
              </a:rPr>
              <a:t>ユーカリ柄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02F89C4F-1113-5F54-838E-6EC5EAA59CCA}"/>
              </a:ext>
            </a:extLst>
          </p:cNvPr>
          <p:cNvSpPr/>
          <p:nvPr/>
        </p:nvSpPr>
        <p:spPr>
          <a:xfrm>
            <a:off x="2934047" y="1918281"/>
            <a:ext cx="29815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600" dirty="0">
                <a:solidFill>
                  <a:prstClr val="black"/>
                </a:solidFill>
              </a:rPr>
              <a:t>セット</a:t>
            </a:r>
            <a:endParaRPr lang="en-US" altLang="ja-JP" sz="600" dirty="0">
              <a:solidFill>
                <a:prstClr val="black"/>
              </a:solidFill>
            </a:endParaRPr>
          </a:p>
          <a:p>
            <a:r>
              <a:rPr lang="ja-JP" altLang="en-US" sz="600" dirty="0">
                <a:solidFill>
                  <a:prstClr val="black"/>
                </a:solidFill>
              </a:rPr>
              <a:t>バーチ柄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2056D6F-2554-C22D-CBA5-023B944AB79A}"/>
              </a:ext>
            </a:extLst>
          </p:cNvPr>
          <p:cNvSpPr/>
          <p:nvPr/>
        </p:nvSpPr>
        <p:spPr>
          <a:xfrm>
            <a:off x="4222902" y="1918281"/>
            <a:ext cx="432811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600" dirty="0">
                <a:solidFill>
                  <a:prstClr val="black"/>
                </a:solidFill>
              </a:rPr>
              <a:t>セットホワイト</a:t>
            </a:r>
            <a:endParaRPr lang="en-US" altLang="ja-JP" sz="600" dirty="0">
              <a:solidFill>
                <a:prstClr val="black"/>
              </a:solidFill>
            </a:endParaRPr>
          </a:p>
          <a:p>
            <a:r>
              <a:rPr lang="ja-JP" altLang="en-US" sz="600" dirty="0">
                <a:solidFill>
                  <a:prstClr val="black"/>
                </a:solidFill>
              </a:rPr>
              <a:t>オーク柄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6EEA600A-D8FA-B67C-F496-E58AE62B2152}"/>
              </a:ext>
            </a:extLst>
          </p:cNvPr>
          <p:cNvSpPr/>
          <p:nvPr/>
        </p:nvSpPr>
        <p:spPr>
          <a:xfrm>
            <a:off x="2289619" y="1073640"/>
            <a:ext cx="2011769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600" b="1" dirty="0">
                <a:solidFill>
                  <a:prstClr val="black"/>
                </a:solidFill>
              </a:rPr>
              <a:t>■マイスターズウッドフロアー  トリプルコート パーケット対応柄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6AB52D5-9B70-3323-0537-870CCA18D206}"/>
              </a:ext>
            </a:extLst>
          </p:cNvPr>
          <p:cNvGrpSpPr/>
          <p:nvPr/>
        </p:nvGrpSpPr>
        <p:grpSpPr>
          <a:xfrm>
            <a:off x="226459" y="895140"/>
            <a:ext cx="1977271" cy="1584000"/>
            <a:chOff x="226459" y="895140"/>
            <a:chExt cx="1977271" cy="1584000"/>
          </a:xfrm>
        </p:grpSpPr>
        <p:pic>
          <p:nvPicPr>
            <p:cNvPr id="5" name="Picture 2" descr="http://www2.panasonic.biz/es/sumai/gazou/bicon/CA164RFMY-PA0050011.jpg">
              <a:extLst>
                <a:ext uri="{FF2B5EF4-FFF2-40B4-BE49-F238E27FC236}">
                  <a16:creationId xmlns:a16="http://schemas.microsoft.com/office/drawing/2014/main" id="{E0BBE3D6-9F88-205F-0A47-AE61F24F77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6459" y="895140"/>
              <a:ext cx="1977271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8D5B152E-10CD-BCB6-E7C5-A94C85BD1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910" y="2387921"/>
              <a:ext cx="1540808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algn="r">
                <a:spcBef>
                  <a:spcPct val="0"/>
                </a:spcBef>
                <a:defRPr/>
              </a:pPr>
              <a:r>
                <a:rPr lang="en-US" altLang="ja-JP" sz="500" b="0" dirty="0">
                  <a:solidFill>
                    <a:prstClr val="white"/>
                  </a:solidFill>
                  <a:latin typeface="ＭＳ Ｐゴシック" pitchFamily="50" charset="-128"/>
                </a:rPr>
                <a:t>※</a:t>
              </a:r>
              <a:r>
                <a:rPr lang="ja-JP" altLang="en-US" sz="500" b="0" dirty="0">
                  <a:solidFill>
                    <a:prstClr val="white"/>
                  </a:solidFill>
                  <a:latin typeface="ＭＳ Ｐゴシック" pitchFamily="50" charset="-128"/>
                </a:rPr>
                <a:t>イメージ写真のため実際とは異なる場合がございます。</a:t>
              </a:r>
              <a:endParaRPr lang="ja-JP" altLang="en-US" sz="500" b="0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4F97F34-DE3A-AD70-30CF-3E57F86059AE}"/>
              </a:ext>
            </a:extLst>
          </p:cNvPr>
          <p:cNvGrpSpPr/>
          <p:nvPr/>
        </p:nvGrpSpPr>
        <p:grpSpPr>
          <a:xfrm>
            <a:off x="226460" y="2539422"/>
            <a:ext cx="4606056" cy="1026064"/>
            <a:chOff x="226460" y="2539422"/>
            <a:chExt cx="4606056" cy="1026064"/>
          </a:xfrm>
        </p:grpSpPr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975053AC-CAC0-909F-6E83-D9B885721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60" y="2539422"/>
              <a:ext cx="4606056" cy="10260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8E4A812-8AB3-FAEA-9E63-70BA260FF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640" y="2788995"/>
              <a:ext cx="1088976" cy="678585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378D02B-80FA-BDF8-D990-F6D74A0D2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0651" y="2812423"/>
              <a:ext cx="913047" cy="680400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6E897F9-DD1E-74BB-450D-F4930FCD52D8}"/>
                </a:ext>
              </a:extLst>
            </p:cNvPr>
            <p:cNvSpPr/>
            <p:nvPr/>
          </p:nvSpPr>
          <p:spPr>
            <a:xfrm>
              <a:off x="3576501" y="2826451"/>
              <a:ext cx="110823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b="1" dirty="0">
                  <a:solidFill>
                    <a:prstClr val="black"/>
                  </a:solidFill>
                </a:rPr>
                <a:t>表面シートのハガレや</a:t>
              </a:r>
              <a:endParaRPr lang="en-US" altLang="ja-JP" sz="800" b="1" dirty="0">
                <a:solidFill>
                  <a:prstClr val="black"/>
                </a:solidFill>
              </a:endParaRPr>
            </a:p>
            <a:p>
              <a:r>
                <a:rPr lang="ja-JP" altLang="en-US" sz="800" b="1" dirty="0">
                  <a:solidFill>
                    <a:prstClr val="black"/>
                  </a:solidFill>
                </a:rPr>
                <a:t>ウキを防ぐため、</a:t>
              </a:r>
              <a:endParaRPr lang="en-US" altLang="ja-JP" sz="800" b="1" dirty="0">
                <a:solidFill>
                  <a:prstClr val="black"/>
                </a:solidFill>
              </a:endParaRPr>
            </a:p>
            <a:p>
              <a:r>
                <a:rPr lang="ja-JP" altLang="en-US" sz="800" b="1" dirty="0">
                  <a:solidFill>
                    <a:prstClr val="black"/>
                  </a:solidFill>
                </a:rPr>
                <a:t>シートを巻込んでいます。</a:t>
              </a:r>
              <a:endParaRPr lang="en-US" altLang="ja-JP" sz="800" b="1" dirty="0">
                <a:solidFill>
                  <a:prstClr val="black"/>
                </a:solidFill>
              </a:endParaRPr>
            </a:p>
            <a:p>
              <a:r>
                <a:rPr lang="ja-JP" altLang="en-US" sz="800" b="1" dirty="0">
                  <a:solidFill>
                    <a:prstClr val="black"/>
                  </a:solidFill>
                </a:rPr>
                <a:t>Ｌ字形状なので軽量。</a:t>
              </a:r>
              <a:endParaRPr lang="en-US" altLang="ja-JP" sz="800" b="1" dirty="0">
                <a:solidFill>
                  <a:prstClr val="black"/>
                </a:solidFill>
              </a:endParaRPr>
            </a:p>
            <a:p>
              <a:r>
                <a:rPr lang="ja-JP" altLang="en-US" sz="800" b="1" dirty="0">
                  <a:solidFill>
                    <a:prstClr val="black"/>
                  </a:solidFill>
                </a:rPr>
                <a:t>リフォームにおすすめ。</a:t>
              </a: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3F7956F1-4868-C93C-F209-747D84910957}"/>
                </a:ext>
              </a:extLst>
            </p:cNvPr>
            <p:cNvSpPr/>
            <p:nvPr/>
          </p:nvSpPr>
          <p:spPr>
            <a:xfrm>
              <a:off x="226460" y="2603279"/>
              <a:ext cx="4606056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ja-JP" altLang="en-US" sz="800" b="1" dirty="0">
                  <a:solidFill>
                    <a:srgbClr val="953735"/>
                  </a:solidFill>
                </a:rPr>
                <a:t>床材とのコーディネイトで、統一感のあるエントランスがつくれます。</a:t>
              </a:r>
              <a:endParaRPr lang="ja-JP" altLang="en-US" sz="800" b="1" dirty="0">
                <a:solidFill>
                  <a:srgbClr val="953735"/>
                </a:solidFill>
                <a:latin typeface="ＭＳ Ｐゴシック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A73CA49D-1EF3-622B-9731-858F53F157F4}"/>
                </a:ext>
              </a:extLst>
            </p:cNvPr>
            <p:cNvSpPr/>
            <p:nvPr/>
          </p:nvSpPr>
          <p:spPr>
            <a:xfrm>
              <a:off x="2617662" y="3374522"/>
              <a:ext cx="408766" cy="9233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リフォーム框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8DA4D4BA-5BE9-D2BF-9AB9-A238AD38D574}"/>
                </a:ext>
              </a:extLst>
            </p:cNvPr>
            <p:cNvSpPr/>
            <p:nvPr/>
          </p:nvSpPr>
          <p:spPr>
            <a:xfrm>
              <a:off x="1485157" y="2888756"/>
              <a:ext cx="99269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b="1" dirty="0">
                  <a:solidFill>
                    <a:prstClr val="black"/>
                  </a:solidFill>
                </a:rPr>
                <a:t>戸建住宅の既存の</a:t>
              </a:r>
              <a:endParaRPr lang="en-US" altLang="ja-JP" sz="800" b="1" dirty="0">
                <a:solidFill>
                  <a:prstClr val="black"/>
                </a:solidFill>
              </a:endParaRPr>
            </a:p>
            <a:p>
              <a:r>
                <a:rPr lang="ja-JP" altLang="en-US" sz="800" b="1" dirty="0">
                  <a:solidFill>
                    <a:prstClr val="black"/>
                  </a:solidFill>
                </a:rPr>
                <a:t>框に貼り込むだけ。</a:t>
              </a:r>
              <a:endParaRPr lang="en-US" altLang="ja-JP" sz="800" b="1" dirty="0">
                <a:solidFill>
                  <a:prstClr val="black"/>
                </a:solidFill>
              </a:endParaRPr>
            </a:p>
            <a:p>
              <a:r>
                <a:rPr lang="ja-JP" altLang="en-US" sz="800" b="1" dirty="0">
                  <a:solidFill>
                    <a:prstClr val="black"/>
                  </a:solidFill>
                </a:rPr>
                <a:t>リフォーム専用の　　　　玄関框です。</a:t>
              </a:r>
            </a:p>
          </p:txBody>
        </p:sp>
      </p:grpSp>
      <p:pic>
        <p:nvPicPr>
          <p:cNvPr id="55" name="図 54">
            <a:extLst>
              <a:ext uri="{FF2B5EF4-FFF2-40B4-BE49-F238E27FC236}">
                <a16:creationId xmlns:a16="http://schemas.microsoft.com/office/drawing/2014/main" id="{D7AB268C-3731-42FD-27FB-CDC5C8C034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547"/>
          <a:stretch/>
        </p:blipFill>
        <p:spPr>
          <a:xfrm>
            <a:off x="2289618" y="1296737"/>
            <a:ext cx="611999" cy="61200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E356F0AE-920C-50B6-A82A-4187E9D96C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547"/>
          <a:stretch/>
        </p:blipFill>
        <p:spPr>
          <a:xfrm>
            <a:off x="2934047" y="1296737"/>
            <a:ext cx="611999" cy="6120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B1105273-30B0-5FCB-2D48-017B08885D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47"/>
          <a:stretch/>
        </p:blipFill>
        <p:spPr>
          <a:xfrm>
            <a:off x="3578475" y="1296737"/>
            <a:ext cx="611999" cy="612000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E25CD1B2-EFF4-6BD3-7C15-5F62157F5F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547"/>
          <a:stretch/>
        </p:blipFill>
        <p:spPr>
          <a:xfrm>
            <a:off x="4222902" y="1296737"/>
            <a:ext cx="611999" cy="612000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F134E32F-6861-2B51-56DE-F34DA864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200" b="1" dirty="0">
                <a:solidFill>
                  <a:srgbClr val="FFFFFF"/>
                </a:solidFill>
                <a:latin typeface="+mj-ea"/>
              </a:rPr>
              <a:t>リフォーム框　マイスターズウッド対応（シート仕上げ）</a:t>
            </a:r>
            <a:endParaRPr lang="ja-JP" altLang="en-US" dirty="0"/>
          </a:p>
        </p:txBody>
      </p:sp>
      <p:sp>
        <p:nvSpPr>
          <p:cNvPr id="6" name="タイトル 26">
            <a:extLst>
              <a:ext uri="{FF2B5EF4-FFF2-40B4-BE49-F238E27FC236}">
                <a16:creationId xmlns:a16="http://schemas.microsoft.com/office/drawing/2014/main" id="{80ACAFFF-340B-576F-3CDC-F52BBDF9FD53}"/>
              </a:ext>
            </a:extLst>
          </p:cNvPr>
          <p:cNvSpPr txBox="1">
            <a:spLocks/>
          </p:cNvSpPr>
          <p:nvPr/>
        </p:nvSpPr>
        <p:spPr>
          <a:xfrm>
            <a:off x="0" y="-283837"/>
            <a:ext cx="3297238" cy="27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リフォーム框　マイスターズウッド対応（シート仕上げ）</a:t>
            </a:r>
          </a:p>
        </p:txBody>
      </p:sp>
      <p:grpSp>
        <p:nvGrpSpPr>
          <p:cNvPr id="172" name="グループ化 171">
            <a:extLst>
              <a:ext uri="{FF2B5EF4-FFF2-40B4-BE49-F238E27FC236}">
                <a16:creationId xmlns:a16="http://schemas.microsoft.com/office/drawing/2014/main" id="{A9263673-C022-521C-48FA-1EE02F74C74F}"/>
              </a:ext>
            </a:extLst>
          </p:cNvPr>
          <p:cNvGrpSpPr/>
          <p:nvPr/>
        </p:nvGrpSpPr>
        <p:grpSpPr>
          <a:xfrm>
            <a:off x="5002889" y="697709"/>
            <a:ext cx="4773600" cy="2952751"/>
            <a:chOff x="5002889" y="697709"/>
            <a:chExt cx="4773600" cy="2952751"/>
          </a:xfrm>
        </p:grpSpPr>
        <p:sp>
          <p:nvSpPr>
            <p:cNvPr id="126" name="Rectangle 24">
              <a:extLst>
                <a:ext uri="{FF2B5EF4-FFF2-40B4-BE49-F238E27FC236}">
                  <a16:creationId xmlns:a16="http://schemas.microsoft.com/office/drawing/2014/main" id="{0AABD4F9-7617-CD4E-970E-42814DBBE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2889" y="697709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127" name="Rectangle 24">
              <a:extLst>
                <a:ext uri="{FF2B5EF4-FFF2-40B4-BE49-F238E27FC236}">
                  <a16:creationId xmlns:a16="http://schemas.microsoft.com/office/drawing/2014/main" id="{7456622D-F174-7A26-D7BE-A12B180F3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2889" y="697709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◆リフォーム框 マイスターズウッド対応（シート仕上げ）</a:t>
              </a:r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50734D8F-3F13-70E5-D7E3-C1AFCC2ACBF5}"/>
                </a:ext>
              </a:extLst>
            </p:cNvPr>
            <p:cNvGrpSpPr/>
            <p:nvPr/>
          </p:nvGrpSpPr>
          <p:grpSpPr>
            <a:xfrm>
              <a:off x="5066869" y="895140"/>
              <a:ext cx="1977271" cy="1584000"/>
              <a:chOff x="226459" y="895140"/>
              <a:chExt cx="1977271" cy="1584000"/>
            </a:xfrm>
          </p:grpSpPr>
          <p:pic>
            <p:nvPicPr>
              <p:cNvPr id="10" name="Picture 2" descr="http://www2.panasonic.biz/es/sumai/gazou/bicon/CA164RFMY-PA0050011.jpg">
                <a:extLst>
                  <a:ext uri="{FF2B5EF4-FFF2-40B4-BE49-F238E27FC236}">
                    <a16:creationId xmlns:a16="http://schemas.microsoft.com/office/drawing/2014/main" id="{B30E3C41-D789-2492-B043-6C8BDABC6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6459" y="895140"/>
                <a:ext cx="1977271" cy="158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4">
                <a:extLst>
                  <a:ext uri="{FF2B5EF4-FFF2-40B4-BE49-F238E27FC236}">
                    <a16:creationId xmlns:a16="http://schemas.microsoft.com/office/drawing/2014/main" id="{076BE1E9-5F68-3456-2D7E-43B67B1D1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910" y="2387921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3ACB0174-03FC-0545-E769-2894E6B7A4FB}"/>
                </a:ext>
              </a:extLst>
            </p:cNvPr>
            <p:cNvGrpSpPr/>
            <p:nvPr/>
          </p:nvGrpSpPr>
          <p:grpSpPr>
            <a:xfrm>
              <a:off x="5074102" y="2539422"/>
              <a:ext cx="4608000" cy="1026064"/>
              <a:chOff x="226460" y="2539422"/>
              <a:chExt cx="4608000" cy="1026064"/>
            </a:xfrm>
          </p:grpSpPr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id="{DAD9A06D-A360-A7F1-1725-5B00C5BB4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460" y="2539422"/>
                <a:ext cx="4608000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C42053B5-3D56-7A0E-689E-30B76A09C4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640" y="2788995"/>
                <a:ext cx="1088976" cy="678585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00FA95CA-5FDE-8576-0BF8-D81BD7416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70651" y="2812423"/>
                <a:ext cx="913047" cy="680400"/>
              </a:xfrm>
              <a:prstGeom prst="rect">
                <a:avLst/>
              </a:prstGeom>
            </p:spPr>
          </p:pic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67C9000A-8F06-36D1-0E6C-33AA9D1BE488}"/>
                  </a:ext>
                </a:extLst>
              </p:cNvPr>
              <p:cNvSpPr/>
              <p:nvPr/>
            </p:nvSpPr>
            <p:spPr>
              <a:xfrm>
                <a:off x="3576501" y="2826451"/>
                <a:ext cx="1108231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表面シートのハガレや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ウキを防ぐため、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シートを巻込んでいます。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Ｌ字形状なので軽量。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リフォームにおすすめ。</a:t>
                </a:r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3D979DB8-0455-53E3-C371-56FC021BD064}"/>
                  </a:ext>
                </a:extLst>
              </p:cNvPr>
              <p:cNvSpPr/>
              <p:nvPr/>
            </p:nvSpPr>
            <p:spPr>
              <a:xfrm>
                <a:off x="226460" y="2603279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床材とのコーディネイトで、統一感のあるエントランスがつくれます。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FDF9A3F1-381E-32CC-C022-48D72F0C6242}"/>
                  </a:ext>
                </a:extLst>
              </p:cNvPr>
              <p:cNvSpPr/>
              <p:nvPr/>
            </p:nvSpPr>
            <p:spPr>
              <a:xfrm>
                <a:off x="2617662" y="3374522"/>
                <a:ext cx="408766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リフォーム框</a:t>
                </a:r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4EB01408-A2AB-0F83-7A64-E85A884FC158}"/>
                  </a:ext>
                </a:extLst>
              </p:cNvPr>
              <p:cNvSpPr/>
              <p:nvPr/>
            </p:nvSpPr>
            <p:spPr>
              <a:xfrm>
                <a:off x="1485157" y="2888756"/>
                <a:ext cx="992691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戸建住宅の既存の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框に貼り込むだけ。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リフォーム専用の　　　　玄関框です。</a:t>
                </a:r>
              </a:p>
            </p:txBody>
          </p:sp>
        </p:grpSp>
        <p:grpSp>
          <p:nvGrpSpPr>
            <p:cNvPr id="161" name="グループ化 160">
              <a:extLst>
                <a:ext uri="{FF2B5EF4-FFF2-40B4-BE49-F238E27FC236}">
                  <a16:creationId xmlns:a16="http://schemas.microsoft.com/office/drawing/2014/main" id="{35580BD0-5A1A-5478-55FB-8FDB44CEABF2}"/>
                </a:ext>
              </a:extLst>
            </p:cNvPr>
            <p:cNvGrpSpPr/>
            <p:nvPr/>
          </p:nvGrpSpPr>
          <p:grpSpPr>
            <a:xfrm>
              <a:off x="7136819" y="898752"/>
              <a:ext cx="2545283" cy="1442062"/>
              <a:chOff x="7136819" y="898752"/>
              <a:chExt cx="2545283" cy="1442062"/>
            </a:xfrm>
          </p:grpSpPr>
          <p:sp>
            <p:nvSpPr>
              <p:cNvPr id="184" name="Rectangle 24">
                <a:extLst>
                  <a:ext uri="{FF2B5EF4-FFF2-40B4-BE49-F238E27FC236}">
                    <a16:creationId xmlns:a16="http://schemas.microsoft.com/office/drawing/2014/main" id="{24ED355D-E3BB-7888-A01E-349A48B45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6819" y="898752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grpSp>
            <p:nvGrpSpPr>
              <p:cNvPr id="160" name="グループ化 159">
                <a:extLst>
                  <a:ext uri="{FF2B5EF4-FFF2-40B4-BE49-F238E27FC236}">
                    <a16:creationId xmlns:a16="http://schemas.microsoft.com/office/drawing/2014/main" id="{78A03DAD-898F-6AFF-E487-89C98E7FD7E0}"/>
                  </a:ext>
                </a:extLst>
              </p:cNvPr>
              <p:cNvGrpSpPr/>
              <p:nvPr/>
            </p:nvGrpSpPr>
            <p:grpSpPr>
              <a:xfrm>
                <a:off x="7172577" y="1363112"/>
                <a:ext cx="2489877" cy="977702"/>
                <a:chOff x="7172577" y="1363112"/>
                <a:chExt cx="2489877" cy="977702"/>
              </a:xfrm>
            </p:grpSpPr>
            <p:pic>
              <p:nvPicPr>
                <p:cNvPr id="89" name="図 88">
                  <a:extLst>
                    <a:ext uri="{FF2B5EF4-FFF2-40B4-BE49-F238E27FC236}">
                      <a16:creationId xmlns:a16="http://schemas.microsoft.com/office/drawing/2014/main" id="{CA8B6C95-7F7C-0D6F-32BE-518057DBCE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30944" r="21340" b="-1"/>
                <a:stretch/>
              </p:blipFill>
              <p:spPr>
                <a:xfrm>
                  <a:off x="8427077" y="1363112"/>
                  <a:ext cx="575999" cy="310754"/>
                </a:xfrm>
                <a:prstGeom prst="rect">
                  <a:avLst/>
                </a:prstGeom>
              </p:spPr>
            </p:pic>
            <p:pic>
              <p:nvPicPr>
                <p:cNvPr id="91" name="図 90">
                  <a:extLst>
                    <a:ext uri="{FF2B5EF4-FFF2-40B4-BE49-F238E27FC236}">
                      <a16:creationId xmlns:a16="http://schemas.microsoft.com/office/drawing/2014/main" id="{E95ECFDA-4586-9CD8-2D0B-7D18D54F0C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30943" r="21340"/>
                <a:stretch/>
              </p:blipFill>
              <p:spPr>
                <a:xfrm>
                  <a:off x="9086455" y="1363112"/>
                  <a:ext cx="575999" cy="310756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9748F8B2-CC3B-1B3D-9C49-DAFA5F93E3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t="30944" r="21340"/>
                <a:stretch/>
              </p:blipFill>
              <p:spPr>
                <a:xfrm>
                  <a:off x="8427077" y="1929772"/>
                  <a:ext cx="575999" cy="310754"/>
                </a:xfrm>
                <a:prstGeom prst="rect">
                  <a:avLst/>
                </a:prstGeom>
              </p:spPr>
            </p:pic>
            <p:pic>
              <p:nvPicPr>
                <p:cNvPr id="85" name="図 84">
                  <a:extLst>
                    <a:ext uri="{FF2B5EF4-FFF2-40B4-BE49-F238E27FC236}">
                      <a16:creationId xmlns:a16="http://schemas.microsoft.com/office/drawing/2014/main" id="{7B5BBBF0-18D9-6991-D9A3-FDDE9174B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t="30944" r="21340"/>
                <a:stretch/>
              </p:blipFill>
              <p:spPr>
                <a:xfrm>
                  <a:off x="7172577" y="1363112"/>
                  <a:ext cx="575999" cy="310755"/>
                </a:xfrm>
                <a:prstGeom prst="rect">
                  <a:avLst/>
                </a:prstGeom>
              </p:spPr>
            </p:pic>
            <p:pic>
              <p:nvPicPr>
                <p:cNvPr id="93" name="図 92">
                  <a:extLst>
                    <a:ext uri="{FF2B5EF4-FFF2-40B4-BE49-F238E27FC236}">
                      <a16:creationId xmlns:a16="http://schemas.microsoft.com/office/drawing/2014/main" id="{08EFDED5-9276-1AEC-FD9D-27B62EBD0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t="30943" r="21340"/>
                <a:stretch/>
              </p:blipFill>
              <p:spPr>
                <a:xfrm>
                  <a:off x="7172577" y="1929770"/>
                  <a:ext cx="575999" cy="310755"/>
                </a:xfrm>
                <a:prstGeom prst="rect">
                  <a:avLst/>
                </a:prstGeom>
              </p:spPr>
            </p:pic>
            <p:pic>
              <p:nvPicPr>
                <p:cNvPr id="87" name="図 86">
                  <a:extLst>
                    <a:ext uri="{FF2B5EF4-FFF2-40B4-BE49-F238E27FC236}">
                      <a16:creationId xmlns:a16="http://schemas.microsoft.com/office/drawing/2014/main" id="{37D6D778-7875-EFD3-84DB-36608EB42B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t="30943" r="21340"/>
                <a:stretch/>
              </p:blipFill>
              <p:spPr>
                <a:xfrm>
                  <a:off x="7806696" y="1363112"/>
                  <a:ext cx="575999" cy="310755"/>
                </a:xfrm>
                <a:prstGeom prst="rect">
                  <a:avLst/>
                </a:prstGeom>
              </p:spPr>
            </p:pic>
            <p:pic>
              <p:nvPicPr>
                <p:cNvPr id="113" name="図 112">
                  <a:extLst>
                    <a:ext uri="{FF2B5EF4-FFF2-40B4-BE49-F238E27FC236}">
                      <a16:creationId xmlns:a16="http://schemas.microsoft.com/office/drawing/2014/main" id="{53827609-683E-24C5-ECB3-566293FF8C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30943" r="21340" b="1"/>
                <a:stretch/>
              </p:blipFill>
              <p:spPr>
                <a:xfrm>
                  <a:off x="7806696" y="1929771"/>
                  <a:ext cx="575999" cy="310754"/>
                </a:xfrm>
                <a:prstGeom prst="rect">
                  <a:avLst/>
                </a:prstGeom>
              </p:spPr>
            </p:pic>
            <p:sp>
              <p:nvSpPr>
                <p:cNvPr id="152" name="正方形/長方形 151">
                  <a:extLst>
                    <a:ext uri="{FF2B5EF4-FFF2-40B4-BE49-F238E27FC236}">
                      <a16:creationId xmlns:a16="http://schemas.microsoft.com/office/drawing/2014/main" id="{C54067B5-7672-0BBE-9479-DC5CC60190CA}"/>
                    </a:ext>
                  </a:extLst>
                </p:cNvPr>
                <p:cNvSpPr/>
                <p:nvPr/>
              </p:nvSpPr>
              <p:spPr>
                <a:xfrm>
                  <a:off x="7172577" y="1684822"/>
                  <a:ext cx="487313" cy="18466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/>
                    <a:t>ウォールナットクリア柄</a:t>
                  </a:r>
                </a:p>
              </p:txBody>
            </p:sp>
            <p:sp>
              <p:nvSpPr>
                <p:cNvPr id="153" name="正方形/長方形 152">
                  <a:extLst>
                    <a:ext uri="{FF2B5EF4-FFF2-40B4-BE49-F238E27FC236}">
                      <a16:creationId xmlns:a16="http://schemas.microsoft.com/office/drawing/2014/main" id="{264E112A-41EA-C126-7F8E-9A64046E5A8C}"/>
                    </a:ext>
                  </a:extLst>
                </p:cNvPr>
                <p:cNvSpPr/>
                <p:nvPr/>
              </p:nvSpPr>
              <p:spPr>
                <a:xfrm>
                  <a:off x="7806696" y="1684822"/>
                  <a:ext cx="568893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/>
                    <a:t>アカシアクリア柄</a:t>
                  </a:r>
                </a:p>
              </p:txBody>
            </p:sp>
            <p:sp>
              <p:nvSpPr>
                <p:cNvPr id="154" name="正方形/長方形 153">
                  <a:extLst>
                    <a:ext uri="{FF2B5EF4-FFF2-40B4-BE49-F238E27FC236}">
                      <a16:creationId xmlns:a16="http://schemas.microsoft.com/office/drawing/2014/main" id="{C28B4D78-61FA-3054-1C83-DFF091E05BA6}"/>
                    </a:ext>
                  </a:extLst>
                </p:cNvPr>
                <p:cNvSpPr/>
                <p:nvPr/>
              </p:nvSpPr>
              <p:spPr>
                <a:xfrm>
                  <a:off x="8427077" y="1684822"/>
                  <a:ext cx="632836" cy="18466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/>
                    <a:t>バーチラスティッククリア柄</a:t>
                  </a:r>
                </a:p>
              </p:txBody>
            </p:sp>
            <p:sp>
              <p:nvSpPr>
                <p:cNvPr id="155" name="正方形/長方形 154">
                  <a:extLst>
                    <a:ext uri="{FF2B5EF4-FFF2-40B4-BE49-F238E27FC236}">
                      <a16:creationId xmlns:a16="http://schemas.microsoft.com/office/drawing/2014/main" id="{BB9AA970-0C6B-258E-0702-8F6589713208}"/>
                    </a:ext>
                  </a:extLst>
                </p:cNvPr>
                <p:cNvSpPr/>
                <p:nvPr/>
              </p:nvSpPr>
              <p:spPr>
                <a:xfrm>
                  <a:off x="9086455" y="1684822"/>
                  <a:ext cx="487313" cy="92333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dirty="0"/>
                    <a:t>バーチクリア柄</a:t>
                  </a:r>
                </a:p>
              </p:txBody>
            </p:sp>
            <p:sp>
              <p:nvSpPr>
                <p:cNvPr id="156" name="正方形/長方形 155">
                  <a:extLst>
                    <a:ext uri="{FF2B5EF4-FFF2-40B4-BE49-F238E27FC236}">
                      <a16:creationId xmlns:a16="http://schemas.microsoft.com/office/drawing/2014/main" id="{A4BF0CDE-E29A-E744-7735-D5B8B60AA0E8}"/>
                    </a:ext>
                  </a:extLst>
                </p:cNvPr>
                <p:cNvSpPr/>
                <p:nvPr/>
              </p:nvSpPr>
              <p:spPr>
                <a:xfrm>
                  <a:off x="7172577" y="2248481"/>
                  <a:ext cx="481542" cy="92333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spc="-40" dirty="0"/>
                    <a:t>アッシュクリア柄</a:t>
                  </a:r>
                </a:p>
              </p:txBody>
            </p:sp>
            <p:sp>
              <p:nvSpPr>
                <p:cNvPr id="157" name="正方形/長方形 156">
                  <a:extLst>
                    <a:ext uri="{FF2B5EF4-FFF2-40B4-BE49-F238E27FC236}">
                      <a16:creationId xmlns:a16="http://schemas.microsoft.com/office/drawing/2014/main" id="{D6096DA8-AADB-FCD8-0DF6-B5D98EC38623}"/>
                    </a:ext>
                  </a:extLst>
                </p:cNvPr>
                <p:cNvSpPr/>
                <p:nvPr/>
              </p:nvSpPr>
              <p:spPr>
                <a:xfrm>
                  <a:off x="8427077" y="2248481"/>
                  <a:ext cx="499176" cy="92333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spc="-40" dirty="0"/>
                    <a:t>メープルクリア柄</a:t>
                  </a:r>
                </a:p>
              </p:txBody>
            </p:sp>
            <p:sp>
              <p:nvSpPr>
                <p:cNvPr id="158" name="正方形/長方形 157">
                  <a:extLst>
                    <a:ext uri="{FF2B5EF4-FFF2-40B4-BE49-F238E27FC236}">
                      <a16:creationId xmlns:a16="http://schemas.microsoft.com/office/drawing/2014/main" id="{D4EFC917-827B-1B1D-CD14-67CD55D5B0AA}"/>
                    </a:ext>
                  </a:extLst>
                </p:cNvPr>
                <p:cNvSpPr/>
                <p:nvPr/>
              </p:nvSpPr>
              <p:spPr>
                <a:xfrm>
                  <a:off x="7806696" y="2248481"/>
                  <a:ext cx="438582" cy="92333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ja-JP" altLang="en-US" sz="600" spc="-40" dirty="0"/>
                    <a:t>オーククリア柄</a:t>
                  </a:r>
                </a:p>
              </p:txBody>
            </p:sp>
          </p:grpSp>
          <p:sp>
            <p:nvSpPr>
              <p:cNvPr id="159" name="正方形/長方形 158">
                <a:extLst>
                  <a:ext uri="{FF2B5EF4-FFF2-40B4-BE49-F238E27FC236}">
                    <a16:creationId xmlns:a16="http://schemas.microsoft.com/office/drawing/2014/main" id="{1BA79624-2B16-AB31-CFB6-B8A3D68E8BC4}"/>
                  </a:ext>
                </a:extLst>
              </p:cNvPr>
              <p:cNvSpPr/>
              <p:nvPr/>
            </p:nvSpPr>
            <p:spPr>
              <a:xfrm>
                <a:off x="7136820" y="1082499"/>
                <a:ext cx="2545282" cy="1692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■マイスターズウッドフロアー トリプルコート、マイスターズウッドフロアー ダブルコート／ダブルコート ３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P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、サステナブルフロアー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W 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ダブルコート対応柄</a:t>
                </a:r>
              </a:p>
            </p:txBody>
          </p:sp>
        </p:grpSp>
      </p:grpSp>
      <p:grpSp>
        <p:nvGrpSpPr>
          <p:cNvPr id="173" name="グループ化 172">
            <a:extLst>
              <a:ext uri="{FF2B5EF4-FFF2-40B4-BE49-F238E27FC236}">
                <a16:creationId xmlns:a16="http://schemas.microsoft.com/office/drawing/2014/main" id="{037A0028-3916-D235-2729-CBDD76DEC8EC}"/>
              </a:ext>
            </a:extLst>
          </p:cNvPr>
          <p:cNvGrpSpPr/>
          <p:nvPr/>
        </p:nvGrpSpPr>
        <p:grpSpPr>
          <a:xfrm>
            <a:off x="5002889" y="3716337"/>
            <a:ext cx="4773600" cy="2952751"/>
            <a:chOff x="5002889" y="3716337"/>
            <a:chExt cx="4773600" cy="2952751"/>
          </a:xfrm>
        </p:grpSpPr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AC56E57F-3AEF-C2E5-18B8-61F72E110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2889" y="3716337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788537F3-4367-8D85-2644-70C4DB693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2889" y="3716337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◆リフォーム框 マイスターズウッド対応（シート仕上げ）</a:t>
              </a:r>
            </a:p>
          </p:txBody>
        </p: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8A41B7C3-6F0B-8202-E811-D3DD1DF8D923}"/>
                </a:ext>
              </a:extLst>
            </p:cNvPr>
            <p:cNvGrpSpPr/>
            <p:nvPr/>
          </p:nvGrpSpPr>
          <p:grpSpPr>
            <a:xfrm>
              <a:off x="5066869" y="3913768"/>
              <a:ext cx="1977271" cy="1584000"/>
              <a:chOff x="226459" y="895140"/>
              <a:chExt cx="1977271" cy="1584000"/>
            </a:xfrm>
          </p:grpSpPr>
          <p:pic>
            <p:nvPicPr>
              <p:cNvPr id="83" name="Picture 2" descr="http://www2.panasonic.biz/es/sumai/gazou/bicon/CA164RFMY-PA0050011.jpg">
                <a:extLst>
                  <a:ext uri="{FF2B5EF4-FFF2-40B4-BE49-F238E27FC236}">
                    <a16:creationId xmlns:a16="http://schemas.microsoft.com/office/drawing/2014/main" id="{A0B31CF0-C9E4-44B7-D80D-0771EECF8B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6459" y="895140"/>
                <a:ext cx="1977271" cy="158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Rectangle 4">
                <a:extLst>
                  <a:ext uri="{FF2B5EF4-FFF2-40B4-BE49-F238E27FC236}">
                    <a16:creationId xmlns:a16="http://schemas.microsoft.com/office/drawing/2014/main" id="{A27FEB69-FFC6-5932-2A06-26371DC28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910" y="2387921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13E939A5-B70E-442B-1A34-F585B9DF042F}"/>
                </a:ext>
              </a:extLst>
            </p:cNvPr>
            <p:cNvGrpSpPr/>
            <p:nvPr/>
          </p:nvGrpSpPr>
          <p:grpSpPr>
            <a:xfrm>
              <a:off x="5074102" y="5558050"/>
              <a:ext cx="4608000" cy="1026064"/>
              <a:chOff x="226460" y="2539422"/>
              <a:chExt cx="4608000" cy="1026064"/>
            </a:xfrm>
          </p:grpSpPr>
          <p:sp>
            <p:nvSpPr>
              <p:cNvPr id="71" name="Rectangle 14">
                <a:extLst>
                  <a:ext uri="{FF2B5EF4-FFF2-40B4-BE49-F238E27FC236}">
                    <a16:creationId xmlns:a16="http://schemas.microsoft.com/office/drawing/2014/main" id="{D179D5CC-664B-29B4-6FA9-E7A1BAC52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460" y="2539422"/>
                <a:ext cx="4608000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72" name="図 71">
                <a:extLst>
                  <a:ext uri="{FF2B5EF4-FFF2-40B4-BE49-F238E27FC236}">
                    <a16:creationId xmlns:a16="http://schemas.microsoft.com/office/drawing/2014/main" id="{F006EF63-B297-0E42-6B83-FB943BDB06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640" y="2788995"/>
                <a:ext cx="1088976" cy="678585"/>
              </a:xfrm>
              <a:prstGeom prst="rect">
                <a:avLst/>
              </a:prstGeom>
            </p:spPr>
          </p:pic>
          <p:pic>
            <p:nvPicPr>
              <p:cNvPr id="73" name="図 72">
                <a:extLst>
                  <a:ext uri="{FF2B5EF4-FFF2-40B4-BE49-F238E27FC236}">
                    <a16:creationId xmlns:a16="http://schemas.microsoft.com/office/drawing/2014/main" id="{905E3463-D176-CEF8-81E6-780E61F0AB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70651" y="2812423"/>
                <a:ext cx="913047" cy="680400"/>
              </a:xfrm>
              <a:prstGeom prst="rect">
                <a:avLst/>
              </a:prstGeom>
            </p:spPr>
          </p:pic>
          <p:sp>
            <p:nvSpPr>
              <p:cNvPr id="75" name="正方形/長方形 74">
                <a:extLst>
                  <a:ext uri="{FF2B5EF4-FFF2-40B4-BE49-F238E27FC236}">
                    <a16:creationId xmlns:a16="http://schemas.microsoft.com/office/drawing/2014/main" id="{8331C112-3AC7-3423-2491-42EFC59FD894}"/>
                  </a:ext>
                </a:extLst>
              </p:cNvPr>
              <p:cNvSpPr/>
              <p:nvPr/>
            </p:nvSpPr>
            <p:spPr>
              <a:xfrm>
                <a:off x="3576501" y="2826451"/>
                <a:ext cx="1108231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表面シートのハガレや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ウキを防ぐため、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シートを巻込んでいます。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Ｌ字形状なので軽量。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リフォームにおすすめ。</a:t>
                </a:r>
              </a:p>
            </p:txBody>
          </p: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A43DB8C2-B2A6-2229-A3A8-76466CCC5095}"/>
                  </a:ext>
                </a:extLst>
              </p:cNvPr>
              <p:cNvSpPr/>
              <p:nvPr/>
            </p:nvSpPr>
            <p:spPr>
              <a:xfrm>
                <a:off x="226460" y="2603279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</a:rPr>
                  <a:t>床材とのコーディネイトで、統一感のあるエントランスがつくれます。</a:t>
                </a:r>
                <a:endParaRPr lang="ja-JP" altLang="en-US" sz="800" b="1" dirty="0">
                  <a:solidFill>
                    <a:srgbClr val="953735"/>
                  </a:solidFill>
                  <a:latin typeface="ＭＳ Ｐゴシック"/>
                </a:endParaRPr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0C6AFBEB-D289-ED49-8453-3675FC3C7057}"/>
                  </a:ext>
                </a:extLst>
              </p:cNvPr>
              <p:cNvSpPr/>
              <p:nvPr/>
            </p:nvSpPr>
            <p:spPr>
              <a:xfrm>
                <a:off x="2617662" y="3374522"/>
                <a:ext cx="408766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リフォーム框</a:t>
                </a:r>
              </a:p>
            </p:txBody>
          </p:sp>
          <p:sp>
            <p:nvSpPr>
              <p:cNvPr id="81" name="正方形/長方形 80">
                <a:extLst>
                  <a:ext uri="{FF2B5EF4-FFF2-40B4-BE49-F238E27FC236}">
                    <a16:creationId xmlns:a16="http://schemas.microsoft.com/office/drawing/2014/main" id="{50D2F536-6E8B-9ADA-DE6A-C7D4F4EDB88A}"/>
                  </a:ext>
                </a:extLst>
              </p:cNvPr>
              <p:cNvSpPr/>
              <p:nvPr/>
            </p:nvSpPr>
            <p:spPr>
              <a:xfrm>
                <a:off x="1485157" y="2888756"/>
                <a:ext cx="992691" cy="4924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戸建住宅の既存の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框に貼り込むだけ。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リフォーム専用の　　　　玄関框です。</a:t>
                </a:r>
              </a:p>
            </p:txBody>
          </p:sp>
        </p:grpSp>
        <p:grpSp>
          <p:nvGrpSpPr>
            <p:cNvPr id="170" name="グループ化 169">
              <a:extLst>
                <a:ext uri="{FF2B5EF4-FFF2-40B4-BE49-F238E27FC236}">
                  <a16:creationId xmlns:a16="http://schemas.microsoft.com/office/drawing/2014/main" id="{709DE0C6-7223-83E6-082D-019EE3526A01}"/>
                </a:ext>
              </a:extLst>
            </p:cNvPr>
            <p:cNvGrpSpPr/>
            <p:nvPr/>
          </p:nvGrpSpPr>
          <p:grpSpPr>
            <a:xfrm>
              <a:off x="7136819" y="3917380"/>
              <a:ext cx="2629480" cy="1585588"/>
              <a:chOff x="7136819" y="3917380"/>
              <a:chExt cx="2629480" cy="1585588"/>
            </a:xfrm>
          </p:grpSpPr>
          <p:sp>
            <p:nvSpPr>
              <p:cNvPr id="70" name="Rectangle 24">
                <a:extLst>
                  <a:ext uri="{FF2B5EF4-FFF2-40B4-BE49-F238E27FC236}">
                    <a16:creationId xmlns:a16="http://schemas.microsoft.com/office/drawing/2014/main" id="{40EF3C9F-0E1C-1644-0311-DCA69DF7C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6819" y="3917380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02F8A8E9-936E-B6BB-688B-1A5D64C9959E}"/>
                  </a:ext>
                </a:extLst>
              </p:cNvPr>
              <p:cNvGrpSpPr/>
              <p:nvPr/>
            </p:nvGrpSpPr>
            <p:grpSpPr>
              <a:xfrm>
                <a:off x="7136819" y="4413938"/>
                <a:ext cx="2228564" cy="895472"/>
                <a:chOff x="7136819" y="4413938"/>
                <a:chExt cx="2228564" cy="895472"/>
              </a:xfrm>
            </p:grpSpPr>
            <p:pic>
              <p:nvPicPr>
                <p:cNvPr id="31" name="図 30">
                  <a:extLst>
                    <a:ext uri="{FF2B5EF4-FFF2-40B4-BE49-F238E27FC236}">
                      <a16:creationId xmlns:a16="http://schemas.microsoft.com/office/drawing/2014/main" id="{3C7A042B-65F9-48C1-A073-A76863ABA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-1" t="30943" r="21341"/>
                <a:stretch/>
              </p:blipFill>
              <p:spPr>
                <a:xfrm>
                  <a:off x="7136819" y="4413938"/>
                  <a:ext cx="575999" cy="310754"/>
                </a:xfrm>
                <a:prstGeom prst="rect">
                  <a:avLst/>
                </a:prstGeom>
              </p:spPr>
            </p:pic>
            <p:pic>
              <p:nvPicPr>
                <p:cNvPr id="32" name="図 31">
                  <a:extLst>
                    <a:ext uri="{FF2B5EF4-FFF2-40B4-BE49-F238E27FC236}">
                      <a16:creationId xmlns:a16="http://schemas.microsoft.com/office/drawing/2014/main" id="{A6B9BC58-44F1-83A0-8094-85D119F83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/>
                <a:srcRect t="30944" r="21340"/>
                <a:stretch/>
              </p:blipFill>
              <p:spPr>
                <a:xfrm>
                  <a:off x="7136819" y="4893309"/>
                  <a:ext cx="575999" cy="310754"/>
                </a:xfrm>
                <a:prstGeom prst="rect">
                  <a:avLst/>
                </a:prstGeom>
              </p:spPr>
            </p:pic>
            <p:pic>
              <p:nvPicPr>
                <p:cNvPr id="33" name="図 32">
                  <a:extLst>
                    <a:ext uri="{FF2B5EF4-FFF2-40B4-BE49-F238E27FC236}">
                      <a16:creationId xmlns:a16="http://schemas.microsoft.com/office/drawing/2014/main" id="{2A9E2344-9E08-AF7B-1F66-6F169ECBF0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t="30943" r="21340"/>
                <a:stretch/>
              </p:blipFill>
              <p:spPr>
                <a:xfrm>
                  <a:off x="7963101" y="4893308"/>
                  <a:ext cx="575999" cy="310755"/>
                </a:xfrm>
                <a:prstGeom prst="rect">
                  <a:avLst/>
                </a:prstGeom>
              </p:spPr>
            </p:pic>
            <p:pic>
              <p:nvPicPr>
                <p:cNvPr id="53" name="図 52">
                  <a:extLst>
                    <a:ext uri="{FF2B5EF4-FFF2-40B4-BE49-F238E27FC236}">
                      <a16:creationId xmlns:a16="http://schemas.microsoft.com/office/drawing/2014/main" id="{9CAA5EF9-51D5-1DBF-8A3D-A991ACE3E8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t="30944" r="21340"/>
                <a:stretch/>
              </p:blipFill>
              <p:spPr>
                <a:xfrm>
                  <a:off x="7963101" y="4413940"/>
                  <a:ext cx="575999" cy="310754"/>
                </a:xfrm>
                <a:prstGeom prst="rect">
                  <a:avLst/>
                </a:prstGeom>
              </p:spPr>
            </p:pic>
            <p:pic>
              <p:nvPicPr>
                <p:cNvPr id="63" name="図 62">
                  <a:extLst>
                    <a:ext uri="{FF2B5EF4-FFF2-40B4-BE49-F238E27FC236}">
                      <a16:creationId xmlns:a16="http://schemas.microsoft.com/office/drawing/2014/main" id="{23037E80-6353-02FE-1C05-5FDA07617C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/>
                <a:srcRect t="30944" r="21340"/>
                <a:stretch/>
              </p:blipFill>
              <p:spPr>
                <a:xfrm>
                  <a:off x="8789384" y="4413940"/>
                  <a:ext cx="575999" cy="310754"/>
                </a:xfrm>
                <a:prstGeom prst="rect">
                  <a:avLst/>
                </a:prstGeom>
              </p:spPr>
            </p:pic>
            <p:sp>
              <p:nvSpPr>
                <p:cNvPr id="162" name="正方形/長方形 161">
                  <a:extLst>
                    <a:ext uri="{FF2B5EF4-FFF2-40B4-BE49-F238E27FC236}">
                      <a16:creationId xmlns:a16="http://schemas.microsoft.com/office/drawing/2014/main" id="{10C53687-C106-84D6-7913-CA928FC5C6D4}"/>
                    </a:ext>
                  </a:extLst>
                </p:cNvPr>
                <p:cNvSpPr/>
                <p:nvPr/>
              </p:nvSpPr>
              <p:spPr>
                <a:xfrm>
                  <a:off x="7136819" y="4730294"/>
                  <a:ext cx="727612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/>
                    <a:t>スモーキーブラウン柄</a:t>
                  </a:r>
                </a:p>
              </p:txBody>
            </p:sp>
            <p:sp>
              <p:nvSpPr>
                <p:cNvPr id="163" name="正方形/長方形 162">
                  <a:extLst>
                    <a:ext uri="{FF2B5EF4-FFF2-40B4-BE49-F238E27FC236}">
                      <a16:creationId xmlns:a16="http://schemas.microsoft.com/office/drawing/2014/main" id="{75DB751B-F1EB-F74F-5D0D-1ADA1BA39328}"/>
                    </a:ext>
                  </a:extLst>
                </p:cNvPr>
                <p:cNvSpPr/>
                <p:nvPr/>
              </p:nvSpPr>
              <p:spPr>
                <a:xfrm>
                  <a:off x="7963101" y="4730294"/>
                  <a:ext cx="464223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/>
                    <a:t>グレージュ柄</a:t>
                  </a:r>
                </a:p>
              </p:txBody>
            </p:sp>
            <p:sp>
              <p:nvSpPr>
                <p:cNvPr id="164" name="正方形/長方形 163">
                  <a:extLst>
                    <a:ext uri="{FF2B5EF4-FFF2-40B4-BE49-F238E27FC236}">
                      <a16:creationId xmlns:a16="http://schemas.microsoft.com/office/drawing/2014/main" id="{3E50BDBC-9C0F-20DA-CD05-E1294082616A}"/>
                    </a:ext>
                  </a:extLst>
                </p:cNvPr>
                <p:cNvSpPr/>
                <p:nvPr/>
              </p:nvSpPr>
              <p:spPr>
                <a:xfrm>
                  <a:off x="8789384" y="4730294"/>
                  <a:ext cx="568893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/>
                    <a:t>ミスティグレー柄</a:t>
                  </a:r>
                </a:p>
              </p:txBody>
            </p:sp>
            <p:sp>
              <p:nvSpPr>
                <p:cNvPr id="165" name="正方形/長方形 164">
                  <a:extLst>
                    <a:ext uri="{FF2B5EF4-FFF2-40B4-BE49-F238E27FC236}">
                      <a16:creationId xmlns:a16="http://schemas.microsoft.com/office/drawing/2014/main" id="{3980A2A5-97AB-E9F7-066A-2B9C0FFD34EB}"/>
                    </a:ext>
                  </a:extLst>
                </p:cNvPr>
                <p:cNvSpPr/>
                <p:nvPr/>
              </p:nvSpPr>
              <p:spPr>
                <a:xfrm>
                  <a:off x="7136819" y="5217077"/>
                  <a:ext cx="632836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/>
                    <a:t>フォギーホワイト柄</a:t>
                  </a:r>
                </a:p>
              </p:txBody>
            </p:sp>
            <p:sp>
              <p:nvSpPr>
                <p:cNvPr id="166" name="正方形/長方形 165">
                  <a:extLst>
                    <a:ext uri="{FF2B5EF4-FFF2-40B4-BE49-F238E27FC236}">
                      <a16:creationId xmlns:a16="http://schemas.microsoft.com/office/drawing/2014/main" id="{2E77AA84-89C8-49D3-4ADA-4C7D64B02693}"/>
                    </a:ext>
                  </a:extLst>
                </p:cNvPr>
                <p:cNvSpPr/>
                <p:nvPr/>
              </p:nvSpPr>
              <p:spPr>
                <a:xfrm>
                  <a:off x="7963101" y="5209566"/>
                  <a:ext cx="639357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/>
                    <a:t>ナチュラルグレー柄</a:t>
                  </a:r>
                </a:p>
              </p:txBody>
            </p:sp>
          </p:grpSp>
          <p:sp>
            <p:nvSpPr>
              <p:cNvPr id="167" name="正方形/長方形 166">
                <a:extLst>
                  <a:ext uri="{FF2B5EF4-FFF2-40B4-BE49-F238E27FC236}">
                    <a16:creationId xmlns:a16="http://schemas.microsoft.com/office/drawing/2014/main" id="{192403A9-0759-73B2-97A6-B46683676BDE}"/>
                  </a:ext>
                </a:extLst>
              </p:cNvPr>
              <p:cNvSpPr/>
              <p:nvPr/>
            </p:nvSpPr>
            <p:spPr>
              <a:xfrm>
                <a:off x="7136819" y="4096974"/>
                <a:ext cx="2629480" cy="1692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■マイスターズウッドフロアー トリプルコート</a:t>
                </a:r>
                <a:r>
                  <a:rPr lang="en-US" altLang="ja-JP" sz="550" b="1" baseline="30000" dirty="0">
                    <a:solidFill>
                      <a:prstClr val="black"/>
                    </a:solidFill>
                    <a:latin typeface="+mn-ea"/>
                  </a:rPr>
                  <a:t>※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、マイスターズウッドフロアー ダブルコート</a:t>
                </a:r>
                <a:r>
                  <a:rPr lang="en-US" altLang="ja-JP" sz="550" b="1" baseline="30000" dirty="0">
                    <a:solidFill>
                      <a:prstClr val="black"/>
                    </a:solidFill>
                    <a:latin typeface="+mn-ea"/>
                  </a:rPr>
                  <a:t>※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／ダブルコート ３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P</a:t>
                </a:r>
                <a:r>
                  <a:rPr lang="en-US" altLang="ja-JP" sz="550" b="1" baseline="30000" dirty="0">
                    <a:solidFill>
                      <a:prstClr val="black"/>
                    </a:solidFill>
                    <a:latin typeface="+mn-ea"/>
                  </a:rPr>
                  <a:t>※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、マイスターズウッドフロアー </a:t>
                </a:r>
                <a:r>
                  <a:rPr lang="en-US" altLang="ja-JP" sz="550" b="1" dirty="0" err="1">
                    <a:solidFill>
                      <a:prstClr val="black"/>
                    </a:solidFill>
                    <a:latin typeface="+mn-ea"/>
                  </a:rPr>
                  <a:t>kihada</a:t>
                </a:r>
                <a:r>
                  <a:rPr lang="en-US" altLang="ja-JP" sz="550" b="1" dirty="0">
                    <a:solidFill>
                      <a:prstClr val="black"/>
                    </a:solidFill>
                    <a:latin typeface="+mn-ea"/>
                  </a:rPr>
                  <a:t> </a:t>
                </a:r>
                <a:r>
                  <a:rPr lang="ja-JP" altLang="en-US" sz="550" b="1" dirty="0">
                    <a:solidFill>
                      <a:prstClr val="black"/>
                    </a:solidFill>
                    <a:latin typeface="+mn-ea"/>
                  </a:rPr>
                  <a:t>対応柄</a:t>
                </a:r>
              </a:p>
            </p:txBody>
          </p:sp>
          <p:sp>
            <p:nvSpPr>
              <p:cNvPr id="168" name="正方形/長方形 167">
                <a:extLst>
                  <a:ext uri="{FF2B5EF4-FFF2-40B4-BE49-F238E27FC236}">
                    <a16:creationId xmlns:a16="http://schemas.microsoft.com/office/drawing/2014/main" id="{3181775E-095D-18B1-6723-3B5B8B9052CC}"/>
                  </a:ext>
                </a:extLst>
              </p:cNvPr>
              <p:cNvSpPr/>
              <p:nvPr/>
            </p:nvSpPr>
            <p:spPr>
              <a:xfrm>
                <a:off x="7136819" y="5379857"/>
                <a:ext cx="2448812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ja-JP" sz="400" dirty="0">
                    <a:solidFill>
                      <a:prstClr val="black"/>
                    </a:solidFill>
                    <a:latin typeface="+mn-ea"/>
                  </a:rPr>
                  <a:t>※</a:t>
                </a:r>
                <a:r>
                  <a:rPr lang="ja-JP" altLang="en-US" sz="400" dirty="0">
                    <a:solidFill>
                      <a:prstClr val="black"/>
                    </a:solidFill>
                    <a:latin typeface="+mn-ea"/>
                  </a:rPr>
                  <a:t>上記マスターズウッドフロアー</a:t>
                </a:r>
                <a:r>
                  <a:rPr lang="en-US" altLang="ja-JP" sz="400" dirty="0" err="1">
                    <a:solidFill>
                      <a:prstClr val="black"/>
                    </a:solidFill>
                    <a:latin typeface="+mn-ea"/>
                  </a:rPr>
                  <a:t>kihada</a:t>
                </a:r>
                <a:r>
                  <a:rPr lang="ja-JP" altLang="en-US" sz="400" dirty="0">
                    <a:solidFill>
                      <a:prstClr val="black"/>
                    </a:solidFill>
                    <a:latin typeface="+mn-ea"/>
                  </a:rPr>
                  <a:t>を除く床材について、グレージュ色、ミスティグレー色、フォギーホワイト色は同柄の框とコーディネイトができますが、色味が多少異なります。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69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E30E7D1-A8AA-66EC-2185-5C6F3C7135DE}"/>
              </a:ext>
            </a:extLst>
          </p:cNvPr>
          <p:cNvGrpSpPr/>
          <p:nvPr/>
        </p:nvGrpSpPr>
        <p:grpSpPr>
          <a:xfrm>
            <a:off x="4998533" y="3711588"/>
            <a:ext cx="4773600" cy="2952751"/>
            <a:chOff x="4998533" y="3711588"/>
            <a:chExt cx="4773600" cy="2952751"/>
          </a:xfrm>
        </p:grpSpPr>
        <p:sp>
          <p:nvSpPr>
            <p:cNvPr id="62" name="Rectangle 24"/>
            <p:cNvSpPr>
              <a:spLocks noChangeArrowheads="1"/>
            </p:cNvSpPr>
            <p:nvPr/>
          </p:nvSpPr>
          <p:spPr bwMode="auto">
            <a:xfrm>
              <a:off x="4998533" y="3711588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63" name="Rectangle 24"/>
            <p:cNvSpPr>
              <a:spLocks noChangeArrowheads="1"/>
            </p:cNvSpPr>
            <p:nvPr/>
          </p:nvSpPr>
          <p:spPr bwMode="auto">
            <a:xfrm>
              <a:off x="4998533" y="3711588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◆６ｍｍリフォーム框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6B744A4F-E154-54E1-D09C-800A635B66EA}"/>
                </a:ext>
              </a:extLst>
            </p:cNvPr>
            <p:cNvGrpSpPr/>
            <p:nvPr/>
          </p:nvGrpSpPr>
          <p:grpSpPr>
            <a:xfrm>
              <a:off x="7144239" y="3918192"/>
              <a:ext cx="2545283" cy="1690845"/>
              <a:chOff x="7144239" y="3918192"/>
              <a:chExt cx="2545283" cy="1690845"/>
            </a:xfrm>
          </p:grpSpPr>
          <p:sp>
            <p:nvSpPr>
              <p:cNvPr id="56" name="Rectangle 24"/>
              <p:cNvSpPr>
                <a:spLocks noChangeArrowheads="1"/>
              </p:cNvSpPr>
              <p:nvPr/>
            </p:nvSpPr>
            <p:spPr bwMode="auto">
              <a:xfrm>
                <a:off x="7144239" y="3918192"/>
                <a:ext cx="2545283" cy="126767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srgbClr val="000000"/>
                    </a:solidFill>
                    <a:latin typeface="ＭＳ Ｐゴシック"/>
                  </a:rPr>
                  <a:t>カラーバリエーション</a:t>
                </a:r>
                <a:endParaRPr lang="en-US" altLang="ja-JP" sz="800" dirty="0">
                  <a:solidFill>
                    <a:srgbClr val="000000"/>
                  </a:solidFill>
                  <a:latin typeface="ＭＳ Ｐゴシック"/>
                </a:endParaRPr>
              </a:p>
            </p:txBody>
          </p: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31883230-E3B0-F000-36AB-0A4DB0A98DE1}"/>
                  </a:ext>
                </a:extLst>
              </p:cNvPr>
              <p:cNvGrpSpPr/>
              <p:nvPr/>
            </p:nvGrpSpPr>
            <p:grpSpPr>
              <a:xfrm>
                <a:off x="7144239" y="4077013"/>
                <a:ext cx="2450735" cy="1532024"/>
                <a:chOff x="7144239" y="4077013"/>
                <a:chExt cx="2450735" cy="1532024"/>
              </a:xfrm>
            </p:grpSpPr>
            <p:pic>
              <p:nvPicPr>
                <p:cNvPr id="227" name="図 22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217734" y="4813803"/>
                  <a:ext cx="716591" cy="499226"/>
                </a:xfrm>
                <a:prstGeom prst="rect">
                  <a:avLst/>
                </a:prstGeom>
              </p:spPr>
            </p:pic>
            <p:pic>
              <p:nvPicPr>
                <p:cNvPr id="228" name="図 22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081473" y="4813803"/>
                  <a:ext cx="677649" cy="499226"/>
                </a:xfrm>
                <a:prstGeom prst="rect">
                  <a:avLst/>
                </a:prstGeom>
              </p:spPr>
            </p:pic>
            <p:sp>
              <p:nvSpPr>
                <p:cNvPr id="74" name="正方形/長方形 73"/>
                <p:cNvSpPr/>
                <p:nvPr/>
              </p:nvSpPr>
              <p:spPr>
                <a:xfrm>
                  <a:off x="7246801" y="4700384"/>
                  <a:ext cx="566874" cy="184666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ウォールナット柄</a:t>
                  </a:r>
                  <a:endParaRPr lang="en-US" altLang="ja-JP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（ラスティック）</a:t>
                  </a:r>
                </a:p>
              </p:txBody>
            </p:sp>
            <p:sp>
              <p:nvSpPr>
                <p:cNvPr id="75" name="正方形/長方形 74"/>
                <p:cNvSpPr/>
                <p:nvPr/>
              </p:nvSpPr>
              <p:spPr>
                <a:xfrm>
                  <a:off x="8081473" y="4700384"/>
                  <a:ext cx="463156" cy="2769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チェリー柄</a:t>
                  </a:r>
                  <a:endParaRPr lang="en-US" altLang="ja-JP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（ラスティック）</a:t>
                  </a:r>
                </a:p>
                <a:p>
                  <a:endPara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</p:txBody>
            </p:sp>
            <p:sp>
              <p:nvSpPr>
                <p:cNvPr id="76" name="正方形/長方形 75"/>
                <p:cNvSpPr/>
                <p:nvPr/>
              </p:nvSpPr>
              <p:spPr>
                <a:xfrm>
                  <a:off x="8915795" y="4652870"/>
                  <a:ext cx="463155" cy="2769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オーク柄</a:t>
                  </a:r>
                  <a:endParaRPr lang="en-US" altLang="ja-JP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（ラスティック）</a:t>
                  </a:r>
                </a:p>
                <a:p>
                  <a:endPara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</p:txBody>
            </p:sp>
            <p:pic>
              <p:nvPicPr>
                <p:cNvPr id="29" name="図 2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246802" y="4159425"/>
                  <a:ext cx="684348" cy="499226"/>
                </a:xfrm>
                <a:prstGeom prst="rect">
                  <a:avLst/>
                </a:prstGeom>
              </p:spPr>
            </p:pic>
            <p:pic>
              <p:nvPicPr>
                <p:cNvPr id="30" name="図 2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081473" y="4159425"/>
                  <a:ext cx="683999" cy="499226"/>
                </a:xfrm>
                <a:prstGeom prst="rect">
                  <a:avLst/>
                </a:prstGeom>
              </p:spPr>
            </p:pic>
            <p:pic>
              <p:nvPicPr>
                <p:cNvPr id="31" name="図 30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915795" y="4159425"/>
                  <a:ext cx="679179" cy="499226"/>
                </a:xfrm>
                <a:prstGeom prst="rect">
                  <a:avLst/>
                </a:prstGeom>
              </p:spPr>
            </p:pic>
            <p:sp>
              <p:nvSpPr>
                <p:cNvPr id="77" name="正方形/長方形 76"/>
                <p:cNvSpPr/>
                <p:nvPr/>
              </p:nvSpPr>
              <p:spPr>
                <a:xfrm>
                  <a:off x="7217735" y="5332038"/>
                  <a:ext cx="483004" cy="2769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メープル柄</a:t>
                  </a:r>
                  <a:endParaRPr lang="en-US" altLang="ja-JP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（ラスティック）</a:t>
                  </a:r>
                </a:p>
                <a:p>
                  <a:endPara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</p:txBody>
            </p:sp>
            <p:sp>
              <p:nvSpPr>
                <p:cNvPr id="86" name="正方形/長方形 85"/>
                <p:cNvSpPr/>
                <p:nvPr/>
              </p:nvSpPr>
              <p:spPr>
                <a:xfrm>
                  <a:off x="8081473" y="5332038"/>
                  <a:ext cx="565731" cy="2769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ホワイトオーク柄</a:t>
                  </a:r>
                  <a:endParaRPr lang="en-US" altLang="ja-JP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  <a:p>
                  <a:r>
                    <a:rPr lang="ja-JP" altLang="en-US" sz="600" dirty="0">
                      <a:solidFill>
                        <a:prstClr val="black"/>
                      </a:solidFill>
                      <a:latin typeface="ＭＳ Ｐゴシック" panose="020B0600070205080204" pitchFamily="50" charset="-128"/>
                    </a:rPr>
                    <a:t>（ラスティック）</a:t>
                  </a:r>
                </a:p>
                <a:p>
                  <a:endPara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endParaRPr>
                </a:p>
              </p:txBody>
            </p:sp>
            <p:sp>
              <p:nvSpPr>
                <p:cNvPr id="66" name="正方形/長方形 65"/>
                <p:cNvSpPr/>
                <p:nvPr/>
              </p:nvSpPr>
              <p:spPr>
                <a:xfrm>
                  <a:off x="7144239" y="4077013"/>
                  <a:ext cx="1998197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600" b="1" dirty="0">
                      <a:solidFill>
                        <a:prstClr val="black"/>
                      </a:solidFill>
                    </a:rPr>
                    <a:t>■６ｍｍリフォームフロアーＡ対応柄</a:t>
                  </a:r>
                </a:p>
              </p:txBody>
            </p:sp>
          </p:grpSp>
        </p:grpSp>
        <p:grpSp>
          <p:nvGrpSpPr>
            <p:cNvPr id="146" name="グループ化 145"/>
            <p:cNvGrpSpPr/>
            <p:nvPr/>
          </p:nvGrpSpPr>
          <p:grpSpPr>
            <a:xfrm>
              <a:off x="5082305" y="3918192"/>
              <a:ext cx="1947256" cy="1611840"/>
              <a:chOff x="237144" y="895140"/>
              <a:chExt cx="1947256" cy="1611840"/>
            </a:xfrm>
          </p:grpSpPr>
          <p:pic>
            <p:nvPicPr>
              <p:cNvPr id="147" name="図 14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7145" y="895140"/>
                <a:ext cx="1947255" cy="1611840"/>
              </a:xfrm>
              <a:prstGeom prst="rect">
                <a:avLst/>
              </a:prstGeom>
            </p:spPr>
          </p:pic>
          <p:pic>
            <p:nvPicPr>
              <p:cNvPr id="148" name="図 147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7144" y="895140"/>
                <a:ext cx="1109055" cy="768713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</p:pic>
          <p:sp>
            <p:nvSpPr>
              <p:cNvPr id="149" name="二等辺三角形 148"/>
              <p:cNvSpPr/>
              <p:nvPr/>
            </p:nvSpPr>
            <p:spPr>
              <a:xfrm rot="10800000">
                <a:off x="721979" y="1631318"/>
                <a:ext cx="139384" cy="120159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0" name="Rectangle 4"/>
              <p:cNvSpPr>
                <a:spLocks noChangeArrowheads="1"/>
              </p:cNvSpPr>
              <p:nvPr/>
            </p:nvSpPr>
            <p:spPr bwMode="auto">
              <a:xfrm>
                <a:off x="603038" y="2384904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" name="Rectangle 4"/>
              <p:cNvSpPr>
                <a:spLocks noChangeArrowheads="1"/>
              </p:cNvSpPr>
              <p:nvPr/>
            </p:nvSpPr>
            <p:spPr bwMode="auto">
              <a:xfrm>
                <a:off x="868504" y="895140"/>
                <a:ext cx="477695" cy="107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ja-JP" altLang="en-US" sz="700" dirty="0">
                    <a:solidFill>
                      <a:srgbClr val="000000"/>
                    </a:solidFill>
                    <a:latin typeface="ＭＳ Ｐゴシック" pitchFamily="50" charset="-128"/>
                  </a:rPr>
                  <a:t>リフォーム前</a:t>
                </a:r>
                <a:endParaRPr lang="ja-JP" altLang="en-US" sz="7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" name="Rectangle 4"/>
              <p:cNvSpPr>
                <a:spLocks noChangeArrowheads="1"/>
              </p:cNvSpPr>
              <p:nvPr/>
            </p:nvSpPr>
            <p:spPr bwMode="auto">
              <a:xfrm>
                <a:off x="1706705" y="895140"/>
                <a:ext cx="477695" cy="107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ja-JP" altLang="en-US" sz="700" dirty="0">
                    <a:solidFill>
                      <a:srgbClr val="000000"/>
                    </a:solidFill>
                    <a:latin typeface="ＭＳ Ｐゴシック" pitchFamily="50" charset="-128"/>
                  </a:rPr>
                  <a:t>リフォーム後</a:t>
                </a:r>
                <a:endParaRPr lang="ja-JP" altLang="en-US" sz="7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04092464-322C-A216-1CF8-920425B34AFD}"/>
                </a:ext>
              </a:extLst>
            </p:cNvPr>
            <p:cNvGrpSpPr/>
            <p:nvPr/>
          </p:nvGrpSpPr>
          <p:grpSpPr>
            <a:xfrm>
              <a:off x="5082305" y="5562474"/>
              <a:ext cx="4606056" cy="1026064"/>
              <a:chOff x="5082305" y="5562474"/>
              <a:chExt cx="4606056" cy="1026064"/>
            </a:xfrm>
          </p:grpSpPr>
          <p:grpSp>
            <p:nvGrpSpPr>
              <p:cNvPr id="153" name="グループ化 152"/>
              <p:cNvGrpSpPr/>
              <p:nvPr/>
            </p:nvGrpSpPr>
            <p:grpSpPr>
              <a:xfrm>
                <a:off x="5082305" y="5562474"/>
                <a:ext cx="4606056" cy="1026064"/>
                <a:chOff x="237145" y="2539422"/>
                <a:chExt cx="4606056" cy="1026064"/>
              </a:xfrm>
            </p:grpSpPr>
            <p:sp>
              <p:nvSpPr>
                <p:cNvPr id="154" name="Rectangle 14"/>
                <p:cNvSpPr>
                  <a:spLocks noChangeArrowheads="1"/>
                </p:cNvSpPr>
                <p:nvPr/>
              </p:nvSpPr>
              <p:spPr bwMode="auto">
                <a:xfrm>
                  <a:off x="237145" y="2539422"/>
                  <a:ext cx="4606056" cy="1026064"/>
                </a:xfrm>
                <a:prstGeom prst="rect">
                  <a:avLst/>
                </a:prstGeom>
                <a:solidFill>
                  <a:srgbClr val="DDDDDD"/>
                </a:solidFill>
                <a:ln w="6350">
                  <a:solidFill>
                    <a:srgbClr val="DDDDDD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ja-JP" altLang="en-US" sz="1200" dirty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55" name="図 15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767839" y="2812423"/>
                  <a:ext cx="913047" cy="680400"/>
                </a:xfrm>
                <a:prstGeom prst="rect">
                  <a:avLst/>
                </a:prstGeom>
              </p:spPr>
            </p:pic>
            <p:pic>
              <p:nvPicPr>
                <p:cNvPr id="156" name="図 155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75912" y="2814238"/>
                  <a:ext cx="1088976" cy="678585"/>
                </a:xfrm>
                <a:prstGeom prst="rect">
                  <a:avLst/>
                </a:prstGeom>
              </p:spPr>
            </p:pic>
            <p:sp>
              <p:nvSpPr>
                <p:cNvPr id="157" name="正方形/長方形 156"/>
                <p:cNvSpPr/>
                <p:nvPr/>
              </p:nvSpPr>
              <p:spPr>
                <a:xfrm>
                  <a:off x="2775929" y="2834482"/>
                  <a:ext cx="1750867" cy="584775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800" b="1" dirty="0">
                      <a:solidFill>
                        <a:prstClr val="black"/>
                      </a:solidFill>
                    </a:rPr>
                    <a:t>表面シートのハガレやウキを防ぐため</a:t>
                  </a:r>
                </a:p>
                <a:p>
                  <a:r>
                    <a:rPr lang="ja-JP" altLang="en-US" sz="800" b="1" dirty="0">
                      <a:solidFill>
                        <a:prstClr val="black"/>
                      </a:solidFill>
                    </a:rPr>
                    <a:t>シートを巻き込んでいます。</a:t>
                  </a:r>
                  <a:endParaRPr lang="en-US" altLang="ja-JP" sz="800" b="1" dirty="0">
                    <a:solidFill>
                      <a:prstClr val="black"/>
                    </a:solidFill>
                  </a:endParaRPr>
                </a:p>
                <a:p>
                  <a:endParaRPr lang="en-US" altLang="ja-JP" sz="600" dirty="0">
                    <a:solidFill>
                      <a:prstClr val="black"/>
                    </a:solidFill>
                  </a:endParaRPr>
                </a:p>
                <a:p>
                  <a:r>
                    <a:rPr lang="ja-JP" altLang="en-US" sz="800" dirty="0">
                      <a:solidFill>
                        <a:prstClr val="black"/>
                      </a:solidFill>
                      <a:latin typeface="ＭＳ Ｐゴシック"/>
                    </a:rPr>
                    <a:t>Ｌ字形状なので軽量。</a:t>
                  </a:r>
                </a:p>
                <a:p>
                  <a:r>
                    <a:rPr lang="ja-JP" altLang="en-US" sz="800" dirty="0">
                      <a:solidFill>
                        <a:prstClr val="black"/>
                      </a:solidFill>
                      <a:latin typeface="ＭＳ Ｐゴシック"/>
                    </a:rPr>
                    <a:t>リフォームにもおすすめの玄関框です。</a:t>
                  </a:r>
                </a:p>
              </p:txBody>
            </p:sp>
            <p:sp>
              <p:nvSpPr>
                <p:cNvPr id="158" name="正方形/長方形 157"/>
                <p:cNvSpPr/>
                <p:nvPr/>
              </p:nvSpPr>
              <p:spPr>
                <a:xfrm>
                  <a:off x="237145" y="2603279"/>
                  <a:ext cx="4606056" cy="12311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ja-JP" altLang="en-US" sz="800" b="1" dirty="0">
                      <a:solidFill>
                        <a:srgbClr val="953735"/>
                      </a:solidFill>
                      <a:latin typeface="+mn-ea"/>
                    </a:rPr>
                    <a:t>戸建住宅の既存の框に貼り込むだけ。リフォーム専用の玄関框です。</a:t>
                  </a:r>
                </a:p>
              </p:txBody>
            </p:sp>
          </p:grpSp>
          <p:sp>
            <p:nvSpPr>
              <p:cNvPr id="95" name="正方形/長方形 94"/>
              <p:cNvSpPr/>
              <p:nvPr/>
            </p:nvSpPr>
            <p:spPr>
              <a:xfrm>
                <a:off x="6620795" y="6397574"/>
                <a:ext cx="408766" cy="9233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</a:rPr>
                  <a:t>リフォーム框</a:t>
                </a:r>
              </a:p>
            </p:txBody>
          </p:sp>
        </p:grpSp>
      </p:grpSp>
      <p:grpSp>
        <p:nvGrpSpPr>
          <p:cNvPr id="4" name="グループ化 3"/>
          <p:cNvGrpSpPr/>
          <p:nvPr/>
        </p:nvGrpSpPr>
        <p:grpSpPr>
          <a:xfrm>
            <a:off x="142485" y="3711588"/>
            <a:ext cx="4773600" cy="2952751"/>
            <a:chOff x="152213" y="688536"/>
            <a:chExt cx="4773600" cy="2952751"/>
          </a:xfrm>
        </p:grpSpPr>
        <p:sp>
          <p:nvSpPr>
            <p:cNvPr id="223" name="Rectangle 24"/>
            <p:cNvSpPr>
              <a:spLocks noChangeArrowheads="1"/>
            </p:cNvSpPr>
            <p:nvPr/>
          </p:nvSpPr>
          <p:spPr bwMode="auto">
            <a:xfrm>
              <a:off x="2297919" y="895140"/>
              <a:ext cx="2545283" cy="126767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srgbClr val="000000"/>
                  </a:solidFill>
                  <a:latin typeface="ＭＳ Ｐゴシック"/>
                </a:rPr>
                <a:t>カラーバリエーション</a:t>
              </a:r>
              <a:endParaRPr lang="en-US" altLang="ja-JP" sz="800" dirty="0">
                <a:solidFill>
                  <a:srgbClr val="000000"/>
                </a:solidFill>
                <a:latin typeface="ＭＳ Ｐゴシック"/>
              </a:endParaRPr>
            </a:p>
          </p:txBody>
        </p:sp>
        <p:sp>
          <p:nvSpPr>
            <p:cNvPr id="221" name="Rectangle 24"/>
            <p:cNvSpPr>
              <a:spLocks noChangeArrowheads="1"/>
            </p:cNvSpPr>
            <p:nvPr/>
          </p:nvSpPr>
          <p:spPr bwMode="auto">
            <a:xfrm>
              <a:off x="152213" y="688536"/>
              <a:ext cx="4773600" cy="295275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222" name="Rectangle 24"/>
            <p:cNvSpPr>
              <a:spLocks noChangeArrowheads="1"/>
            </p:cNvSpPr>
            <p:nvPr/>
          </p:nvSpPr>
          <p:spPr bwMode="auto">
            <a:xfrm>
              <a:off x="152213" y="688536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◆６ｍｍリフォーム框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145" y="895140"/>
              <a:ext cx="1947255" cy="161184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144" y="895140"/>
              <a:ext cx="1109055" cy="76871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13" name="二等辺三角形 12"/>
            <p:cNvSpPr/>
            <p:nvPr/>
          </p:nvSpPr>
          <p:spPr>
            <a:xfrm rot="10800000">
              <a:off x="721979" y="1631318"/>
              <a:ext cx="139384" cy="120159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Rectangle 4"/>
            <p:cNvSpPr>
              <a:spLocks noChangeArrowheads="1"/>
            </p:cNvSpPr>
            <p:nvPr/>
          </p:nvSpPr>
          <p:spPr bwMode="auto">
            <a:xfrm>
              <a:off x="603038" y="2384904"/>
              <a:ext cx="1540808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algn="r">
                <a:spcBef>
                  <a:spcPct val="0"/>
                </a:spcBef>
                <a:defRPr/>
              </a:pPr>
              <a:r>
                <a:rPr lang="en-US" altLang="ja-JP" sz="500" b="0" dirty="0">
                  <a:solidFill>
                    <a:prstClr val="white"/>
                  </a:solidFill>
                  <a:latin typeface="ＭＳ Ｐゴシック" pitchFamily="50" charset="-128"/>
                </a:rPr>
                <a:t>※</a:t>
              </a:r>
              <a:r>
                <a:rPr lang="ja-JP" altLang="en-US" sz="500" b="0" dirty="0">
                  <a:solidFill>
                    <a:prstClr val="white"/>
                  </a:solidFill>
                  <a:latin typeface="ＭＳ Ｐゴシック" pitchFamily="50" charset="-128"/>
                </a:rPr>
                <a:t>イメージ写真のため実際とは異なる場合がございます。</a:t>
              </a:r>
              <a:endParaRPr lang="ja-JP" altLang="en-US" sz="500" b="0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46" name="Rectangle 4"/>
            <p:cNvSpPr>
              <a:spLocks noChangeArrowheads="1"/>
            </p:cNvSpPr>
            <p:nvPr/>
          </p:nvSpPr>
          <p:spPr bwMode="auto">
            <a:xfrm>
              <a:off x="868504" y="895140"/>
              <a:ext cx="477695" cy="1077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algn="r">
                <a:spcBef>
                  <a:spcPct val="0"/>
                </a:spcBef>
                <a:defRPr/>
              </a:pPr>
              <a:r>
                <a:rPr lang="ja-JP" altLang="en-US" sz="700" dirty="0">
                  <a:solidFill>
                    <a:srgbClr val="000000"/>
                  </a:solidFill>
                  <a:latin typeface="ＭＳ Ｐゴシック" pitchFamily="50" charset="-128"/>
                </a:rPr>
                <a:t>リフォーム前</a:t>
              </a:r>
              <a:endParaRPr lang="ja-JP" altLang="en-US" sz="7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1706705" y="895140"/>
              <a:ext cx="477695" cy="1077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ctr" rtl="0" fontAlgn="base">
                <a:spcBef>
                  <a:spcPct val="50000"/>
                </a:spcBef>
                <a:spcAft>
                  <a:spcPct val="0"/>
                </a:spcAft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800" b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algn="r">
                <a:spcBef>
                  <a:spcPct val="0"/>
                </a:spcBef>
                <a:defRPr/>
              </a:pPr>
              <a:r>
                <a:rPr lang="ja-JP" altLang="en-US" sz="700" dirty="0">
                  <a:solidFill>
                    <a:srgbClr val="000000"/>
                  </a:solidFill>
                  <a:latin typeface="ＭＳ Ｐゴシック" pitchFamily="50" charset="-128"/>
                </a:rPr>
                <a:t>リフォーム後</a:t>
              </a:r>
              <a:endParaRPr lang="ja-JP" altLang="en-US" sz="7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29323" y="1275178"/>
              <a:ext cx="898727" cy="43163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2922" y="1275178"/>
              <a:ext cx="859599" cy="43163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5714" y="1892550"/>
              <a:ext cx="906836" cy="463635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1361" y="1911960"/>
              <a:ext cx="846658" cy="444224"/>
            </a:xfrm>
            <a:prstGeom prst="rect">
              <a:avLst/>
            </a:prstGeom>
          </p:spPr>
        </p:pic>
        <p:sp>
          <p:nvSpPr>
            <p:cNvPr id="210" name="正方形/長方形 209"/>
            <p:cNvSpPr/>
            <p:nvPr/>
          </p:nvSpPr>
          <p:spPr>
            <a:xfrm>
              <a:off x="2629323" y="1738892"/>
              <a:ext cx="844571" cy="8812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ナチュラルウォールナット柄</a:t>
              </a:r>
            </a:p>
          </p:txBody>
        </p:sp>
        <p:sp>
          <p:nvSpPr>
            <p:cNvPr id="213" name="正方形/長方形 212"/>
            <p:cNvSpPr/>
            <p:nvPr/>
          </p:nvSpPr>
          <p:spPr>
            <a:xfrm>
              <a:off x="3752922" y="1738892"/>
              <a:ext cx="645668" cy="8812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ナチュラルチェリー柄</a:t>
              </a:r>
            </a:p>
          </p:txBody>
        </p:sp>
        <p:sp>
          <p:nvSpPr>
            <p:cNvPr id="272" name="正方形/長方形 271"/>
            <p:cNvSpPr/>
            <p:nvPr/>
          </p:nvSpPr>
          <p:spPr>
            <a:xfrm>
              <a:off x="2629323" y="2374864"/>
              <a:ext cx="601298" cy="8812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ナチュラルオーク柄</a:t>
              </a:r>
            </a:p>
          </p:txBody>
        </p:sp>
        <p:sp>
          <p:nvSpPr>
            <p:cNvPr id="273" name="正方形/長方形 272"/>
            <p:cNvSpPr/>
            <p:nvPr/>
          </p:nvSpPr>
          <p:spPr>
            <a:xfrm>
              <a:off x="3741362" y="2374864"/>
              <a:ext cx="664027" cy="8812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rPr>
                <a:t>ナチュラルメープル柄</a:t>
              </a: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2297919" y="1106587"/>
              <a:ext cx="1998197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b="1" dirty="0">
                  <a:solidFill>
                    <a:prstClr val="black"/>
                  </a:solidFill>
                </a:rPr>
                <a:t>■６ｍｍリフォームフロアーナチュラルウッドタイプ対応柄</a:t>
              </a:r>
            </a:p>
          </p:txBody>
        </p:sp>
        <p:sp>
          <p:nvSpPr>
            <p:cNvPr id="137" name="Rectangle 14"/>
            <p:cNvSpPr>
              <a:spLocks noChangeArrowheads="1"/>
            </p:cNvSpPr>
            <p:nvPr/>
          </p:nvSpPr>
          <p:spPr bwMode="auto">
            <a:xfrm>
              <a:off x="237145" y="2539422"/>
              <a:ext cx="4606056" cy="1026064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247" name="図 246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7839" y="2812423"/>
              <a:ext cx="913047" cy="680400"/>
            </a:xfrm>
            <a:prstGeom prst="rect">
              <a:avLst/>
            </a:prstGeom>
          </p:spPr>
        </p:pic>
        <p:pic>
          <p:nvPicPr>
            <p:cNvPr id="246" name="図 24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912" y="2814238"/>
              <a:ext cx="1088976" cy="678585"/>
            </a:xfrm>
            <a:prstGeom prst="rect">
              <a:avLst/>
            </a:prstGeom>
          </p:spPr>
        </p:pic>
        <p:sp>
          <p:nvSpPr>
            <p:cNvPr id="139" name="正方形/長方形 138"/>
            <p:cNvSpPr/>
            <p:nvPr/>
          </p:nvSpPr>
          <p:spPr>
            <a:xfrm>
              <a:off x="2775929" y="2834482"/>
              <a:ext cx="1750867" cy="5847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b="1" dirty="0">
                  <a:solidFill>
                    <a:prstClr val="black"/>
                  </a:solidFill>
                </a:rPr>
                <a:t>表面シートのハガレやウキを防ぐため</a:t>
              </a:r>
            </a:p>
            <a:p>
              <a:r>
                <a:rPr lang="ja-JP" altLang="en-US" sz="800" b="1" dirty="0">
                  <a:solidFill>
                    <a:prstClr val="black"/>
                  </a:solidFill>
                </a:rPr>
                <a:t>シートを巻き込んでいます。</a:t>
              </a:r>
              <a:endParaRPr lang="en-US" altLang="ja-JP" sz="800" b="1" dirty="0">
                <a:solidFill>
                  <a:prstClr val="black"/>
                </a:solidFill>
              </a:endParaRPr>
            </a:p>
            <a:p>
              <a:endParaRPr lang="en-US" altLang="ja-JP" sz="600" dirty="0">
                <a:solidFill>
                  <a:prstClr val="black"/>
                </a:solidFill>
              </a:endParaRPr>
            </a:p>
            <a:p>
              <a:r>
                <a:rPr lang="ja-JP" altLang="en-US" sz="800" dirty="0">
                  <a:solidFill>
                    <a:prstClr val="black"/>
                  </a:solidFill>
                  <a:latin typeface="ＭＳ Ｐゴシック"/>
                </a:rPr>
                <a:t>Ｌ字形状なので軽量。</a:t>
              </a:r>
            </a:p>
            <a:p>
              <a:r>
                <a:rPr lang="ja-JP" altLang="en-US" sz="800" dirty="0">
                  <a:solidFill>
                    <a:prstClr val="black"/>
                  </a:solidFill>
                  <a:latin typeface="ＭＳ Ｐゴシック"/>
                </a:rPr>
                <a:t>リフォームにもおすすめの玄関框です。</a:t>
              </a:r>
            </a:p>
          </p:txBody>
        </p:sp>
        <p:sp>
          <p:nvSpPr>
            <p:cNvPr id="141" name="正方形/長方形 140"/>
            <p:cNvSpPr/>
            <p:nvPr/>
          </p:nvSpPr>
          <p:spPr>
            <a:xfrm>
              <a:off x="237145" y="2603279"/>
              <a:ext cx="4606056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ja-JP" altLang="en-US" sz="800" b="1" dirty="0">
                  <a:solidFill>
                    <a:srgbClr val="953735"/>
                  </a:solidFill>
                  <a:latin typeface="+mn-ea"/>
                </a:rPr>
                <a:t>戸建住宅の既存の框に貼り込むだけ。リフォーム専用の玄関框です。</a:t>
              </a:r>
            </a:p>
          </p:txBody>
        </p:sp>
        <p:sp>
          <p:nvSpPr>
            <p:cNvPr id="178" name="正方形/長方形 177"/>
            <p:cNvSpPr/>
            <p:nvPr/>
          </p:nvSpPr>
          <p:spPr>
            <a:xfrm>
              <a:off x="1815596" y="3374522"/>
              <a:ext cx="408766" cy="9233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リフォーム框</a:t>
              </a:r>
            </a:p>
          </p:txBody>
        </p:sp>
      </p:grpSp>
      <p:pic>
        <p:nvPicPr>
          <p:cNvPr id="97" name="図 9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165" y="1705455"/>
            <a:ext cx="1974336" cy="9174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84541A2-11A5-FD7C-EF6D-DA497EEFB101}"/>
              </a:ext>
            </a:extLst>
          </p:cNvPr>
          <p:cNvGrpSpPr/>
          <p:nvPr/>
        </p:nvGrpSpPr>
        <p:grpSpPr>
          <a:xfrm>
            <a:off x="142485" y="688536"/>
            <a:ext cx="4773600" cy="2951249"/>
            <a:chOff x="142485" y="688536"/>
            <a:chExt cx="4773600" cy="2951249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051555B1-7D2B-A23A-5C1C-F75006478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49" t="20686" r="16056" b="9146"/>
            <a:stretch/>
          </p:blipFill>
          <p:spPr>
            <a:xfrm>
              <a:off x="255215" y="879230"/>
              <a:ext cx="1907188" cy="1628263"/>
            </a:xfrm>
            <a:prstGeom prst="rect">
              <a:avLst/>
            </a:prstGeom>
          </p:spPr>
        </p:pic>
        <p:sp>
          <p:nvSpPr>
            <p:cNvPr id="23" name="Rectangle 24">
              <a:extLst>
                <a:ext uri="{FF2B5EF4-FFF2-40B4-BE49-F238E27FC236}">
                  <a16:creationId xmlns:a16="http://schemas.microsoft.com/office/drawing/2014/main" id="{71690637-F239-48F7-4A42-BA7FBEE2C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85" y="688536"/>
              <a:ext cx="4773600" cy="2951249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A908125C-47E9-4263-0427-96042A266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85" y="688536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◆ウスイータ リフォーム框（１．５</a:t>
              </a:r>
              <a:r>
                <a:rPr lang="en-US" altLang="ja-JP" sz="800" dirty="0">
                  <a:solidFill>
                    <a:prstClr val="white"/>
                  </a:solidFill>
                  <a:latin typeface="ＭＳ Ｐゴシック"/>
                </a:rPr>
                <a:t>mm</a:t>
              </a:r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厚用）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6767C477-DF0D-68EA-CFAF-5BB9BA74BDDB}"/>
                </a:ext>
              </a:extLst>
            </p:cNvPr>
            <p:cNvGrpSpPr/>
            <p:nvPr/>
          </p:nvGrpSpPr>
          <p:grpSpPr>
            <a:xfrm>
              <a:off x="226257" y="895140"/>
              <a:ext cx="1947256" cy="1565964"/>
              <a:chOff x="237144" y="895140"/>
              <a:chExt cx="1947256" cy="1565964"/>
            </a:xfrm>
          </p:grpSpPr>
          <p:pic>
            <p:nvPicPr>
              <p:cNvPr id="70" name="図 69">
                <a:extLst>
                  <a:ext uri="{FF2B5EF4-FFF2-40B4-BE49-F238E27FC236}">
                    <a16:creationId xmlns:a16="http://schemas.microsoft.com/office/drawing/2014/main" id="{D1B4FE46-FA18-5D0D-A4D6-54BEB7BD87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7144" y="895140"/>
                <a:ext cx="1109055" cy="768713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</p:pic>
          <p:sp>
            <p:nvSpPr>
              <p:cNvPr id="71" name="二等辺三角形 70">
                <a:extLst>
                  <a:ext uri="{FF2B5EF4-FFF2-40B4-BE49-F238E27FC236}">
                    <a16:creationId xmlns:a16="http://schemas.microsoft.com/office/drawing/2014/main" id="{EB0B02FF-7D67-E2D4-9599-CDF338828061}"/>
                  </a:ext>
                </a:extLst>
              </p:cNvPr>
              <p:cNvSpPr/>
              <p:nvPr/>
            </p:nvSpPr>
            <p:spPr>
              <a:xfrm rot="10800000">
                <a:off x="721979" y="1631318"/>
                <a:ext cx="139384" cy="120159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Rectangle 4">
                <a:extLst>
                  <a:ext uri="{FF2B5EF4-FFF2-40B4-BE49-F238E27FC236}">
                    <a16:creationId xmlns:a16="http://schemas.microsoft.com/office/drawing/2014/main" id="{E0AAA989-8563-7C1F-FEFC-84A0A4BA6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038" y="2384904"/>
                <a:ext cx="1540808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en-US" altLang="ja-JP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※</a:t>
                </a:r>
                <a:r>
                  <a:rPr lang="ja-JP" altLang="en-US" sz="500" b="0" dirty="0">
                    <a:solidFill>
                      <a:prstClr val="white"/>
                    </a:solidFill>
                    <a:latin typeface="ＭＳ Ｐゴシック" pitchFamily="50" charset="-128"/>
                  </a:rPr>
                  <a:t>イメージ写真のため実際とは異なる場合がございます。</a:t>
                </a:r>
                <a:endParaRPr lang="ja-JP" altLang="en-US" sz="500" b="0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" name="Rectangle 4">
                <a:extLst>
                  <a:ext uri="{FF2B5EF4-FFF2-40B4-BE49-F238E27FC236}">
                    <a16:creationId xmlns:a16="http://schemas.microsoft.com/office/drawing/2014/main" id="{BE2A91D9-A9FC-3501-E2BE-6E904935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504" y="895140"/>
                <a:ext cx="477695" cy="107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ja-JP" altLang="en-US" sz="700" dirty="0">
                    <a:solidFill>
                      <a:srgbClr val="000000"/>
                    </a:solidFill>
                    <a:latin typeface="ＭＳ Ｐゴシック" pitchFamily="50" charset="-128"/>
                  </a:rPr>
                  <a:t>リフォーム前</a:t>
                </a:r>
                <a:endParaRPr lang="ja-JP" altLang="en-US" sz="7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" name="Rectangle 4">
                <a:extLst>
                  <a:ext uri="{FF2B5EF4-FFF2-40B4-BE49-F238E27FC236}">
                    <a16:creationId xmlns:a16="http://schemas.microsoft.com/office/drawing/2014/main" id="{6751B151-262E-8FBC-B1C2-39B66E831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6705" y="895140"/>
                <a:ext cx="477695" cy="107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1pPr>
                <a:lvl2pPr marL="4572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2pPr>
                <a:lvl3pPr marL="9144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3pPr>
                <a:lvl4pPr marL="13716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4pPr>
                <a:lvl5pPr marL="1828800" algn="ctr" rtl="0" fontAlgn="base">
                  <a:spcBef>
                    <a:spcPct val="50000"/>
                  </a:spcBef>
                  <a:spcAft>
                    <a:spcPct val="0"/>
                  </a:spcAft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800" b="1" kern="12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algn="r">
                  <a:spcBef>
                    <a:spcPct val="0"/>
                  </a:spcBef>
                  <a:defRPr/>
                </a:pPr>
                <a:r>
                  <a:rPr lang="ja-JP" altLang="en-US" sz="700" dirty="0">
                    <a:solidFill>
                      <a:srgbClr val="000000"/>
                    </a:solidFill>
                    <a:latin typeface="ＭＳ Ｐゴシック" pitchFamily="50" charset="-128"/>
                  </a:rPr>
                  <a:t>リフォーム後</a:t>
                </a:r>
                <a:endParaRPr lang="ja-JP" altLang="en-US" sz="7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DF9AE8E9-C742-6C49-3262-B8AAA3A75FE1}"/>
                </a:ext>
              </a:extLst>
            </p:cNvPr>
            <p:cNvGrpSpPr/>
            <p:nvPr/>
          </p:nvGrpSpPr>
          <p:grpSpPr>
            <a:xfrm>
              <a:off x="226257" y="2539422"/>
              <a:ext cx="4606056" cy="1026064"/>
              <a:chOff x="237145" y="2539422"/>
              <a:chExt cx="4606056" cy="1026064"/>
            </a:xfrm>
          </p:grpSpPr>
          <p:sp>
            <p:nvSpPr>
              <p:cNvPr id="64" name="Rectangle 14">
                <a:extLst>
                  <a:ext uri="{FF2B5EF4-FFF2-40B4-BE49-F238E27FC236}">
                    <a16:creationId xmlns:a16="http://schemas.microsoft.com/office/drawing/2014/main" id="{05068963-DB8C-E8DC-9417-957FF9720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145" y="2539422"/>
                <a:ext cx="4606056" cy="10260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DDDDD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65" name="図 64">
                <a:extLst>
                  <a:ext uri="{FF2B5EF4-FFF2-40B4-BE49-F238E27FC236}">
                    <a16:creationId xmlns:a16="http://schemas.microsoft.com/office/drawing/2014/main" id="{9B5AD957-631C-0236-02A6-F7E8AE4C39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67839" y="2812423"/>
                <a:ext cx="913047" cy="680400"/>
              </a:xfrm>
              <a:prstGeom prst="rect">
                <a:avLst/>
              </a:prstGeom>
            </p:spPr>
          </p:pic>
          <p:pic>
            <p:nvPicPr>
              <p:cNvPr id="67" name="図 66">
                <a:extLst>
                  <a:ext uri="{FF2B5EF4-FFF2-40B4-BE49-F238E27FC236}">
                    <a16:creationId xmlns:a16="http://schemas.microsoft.com/office/drawing/2014/main" id="{F99C4BF0-CBD2-9C41-9AEA-34445B017F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5912" y="2814238"/>
                <a:ext cx="1088976" cy="678585"/>
              </a:xfrm>
              <a:prstGeom prst="rect">
                <a:avLst/>
              </a:prstGeom>
            </p:spPr>
          </p:pic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249A16CD-4097-46E1-1B97-63E094320103}"/>
                  </a:ext>
                </a:extLst>
              </p:cNvPr>
              <p:cNvSpPr/>
              <p:nvPr/>
            </p:nvSpPr>
            <p:spPr>
              <a:xfrm>
                <a:off x="2775929" y="2834482"/>
                <a:ext cx="1750867" cy="58477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表面シートのハガレやウキを防ぐため</a:t>
                </a:r>
              </a:p>
              <a:p>
                <a:r>
                  <a:rPr lang="ja-JP" altLang="en-US" sz="800" b="1" dirty="0">
                    <a:solidFill>
                      <a:prstClr val="black"/>
                    </a:solidFill>
                  </a:rPr>
                  <a:t>シートを巻き込んでいます。</a:t>
                </a:r>
                <a:endParaRPr lang="en-US" altLang="ja-JP" sz="800" b="1" dirty="0">
                  <a:solidFill>
                    <a:prstClr val="black"/>
                  </a:solidFill>
                </a:endParaRPr>
              </a:p>
              <a:p>
                <a:endParaRPr lang="en-US" altLang="ja-JP" sz="600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dirty="0">
                    <a:solidFill>
                      <a:prstClr val="black"/>
                    </a:solidFill>
                    <a:latin typeface="ＭＳ Ｐゴシック"/>
                  </a:rPr>
                  <a:t>Ｌ字形状なので軽量。</a:t>
                </a:r>
              </a:p>
              <a:p>
                <a:r>
                  <a:rPr lang="ja-JP" altLang="en-US" sz="800" dirty="0">
                    <a:solidFill>
                      <a:prstClr val="black"/>
                    </a:solidFill>
                    <a:latin typeface="ＭＳ Ｐゴシック"/>
                  </a:rPr>
                  <a:t>リフォームにもおすすめの玄関框です。</a:t>
                </a:r>
              </a:p>
            </p:txBody>
          </p:sp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26BDED58-155F-0283-2E2E-A93D78AD7976}"/>
                  </a:ext>
                </a:extLst>
              </p:cNvPr>
              <p:cNvSpPr/>
              <p:nvPr/>
            </p:nvSpPr>
            <p:spPr>
              <a:xfrm>
                <a:off x="237145" y="2603279"/>
                <a:ext cx="4606056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800" b="1" dirty="0">
                    <a:solidFill>
                      <a:srgbClr val="953735"/>
                    </a:solidFill>
                    <a:latin typeface="+mn-ea"/>
                  </a:rPr>
                  <a:t>戸建住宅の既存の框に貼り込むだけ。リフォーム専用の玄関框です。</a:t>
                </a:r>
              </a:p>
            </p:txBody>
          </p:sp>
        </p:grp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FF4225B5-39C3-7A4D-928C-E96194D6AC83}"/>
                </a:ext>
              </a:extLst>
            </p:cNvPr>
            <p:cNvSpPr/>
            <p:nvPr/>
          </p:nvSpPr>
          <p:spPr>
            <a:xfrm>
              <a:off x="1764747" y="3374522"/>
              <a:ext cx="408766" cy="9233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</a:rPr>
                <a:t>リフォーム框</a:t>
              </a:r>
            </a:p>
          </p:txBody>
        </p:sp>
        <p:sp>
          <p:nvSpPr>
            <p:cNvPr id="38" name="Rectangle 24">
              <a:extLst>
                <a:ext uri="{FF2B5EF4-FFF2-40B4-BE49-F238E27FC236}">
                  <a16:creationId xmlns:a16="http://schemas.microsoft.com/office/drawing/2014/main" id="{F42C9E8D-537D-7B7A-5BE8-0908FA500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191" y="895140"/>
              <a:ext cx="2545283" cy="126767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srgbClr val="000000"/>
                  </a:solidFill>
                  <a:latin typeface="ＭＳ Ｐゴシック"/>
                </a:rPr>
                <a:t>カラーバリエーション</a:t>
              </a:r>
              <a:endParaRPr lang="en-US" altLang="ja-JP" sz="800" dirty="0">
                <a:solidFill>
                  <a:srgbClr val="000000"/>
                </a:solidFill>
                <a:latin typeface="ＭＳ Ｐゴシック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2640D361-0089-5AA5-7F5E-6FF98AA06E1F}"/>
                </a:ext>
              </a:extLst>
            </p:cNvPr>
            <p:cNvGrpSpPr/>
            <p:nvPr/>
          </p:nvGrpSpPr>
          <p:grpSpPr>
            <a:xfrm>
              <a:off x="2288191" y="1063351"/>
              <a:ext cx="2545972" cy="1449726"/>
              <a:chOff x="2288191" y="1063351"/>
              <a:chExt cx="2545972" cy="1449726"/>
            </a:xfrm>
          </p:grpSpPr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0151C00D-C106-C661-A984-7587E3C0C9A8}"/>
                  </a:ext>
                </a:extLst>
              </p:cNvPr>
              <p:cNvSpPr/>
              <p:nvPr/>
            </p:nvSpPr>
            <p:spPr>
              <a:xfrm>
                <a:off x="2288191" y="2236078"/>
                <a:ext cx="490783" cy="27699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エイジドチェスナット柄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</p:txBody>
          </p:sp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947A277F-5B22-6807-3335-F26B29CE9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8191" y="1083245"/>
                <a:ext cx="455232" cy="407118"/>
              </a:xfrm>
              <a:prstGeom prst="rect">
                <a:avLst/>
              </a:prstGeom>
            </p:spPr>
          </p:pic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07ACA87C-541D-6DDD-4559-ABF3CA8A0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1801" y="1083245"/>
                <a:ext cx="455232" cy="407118"/>
              </a:xfrm>
              <a:prstGeom prst="rect">
                <a:avLst/>
              </a:prstGeom>
            </p:spPr>
          </p:pic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4407E1D3-8725-8063-7C93-0FD849666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5411" y="1083245"/>
                <a:ext cx="455232" cy="407118"/>
              </a:xfrm>
              <a:prstGeom prst="rect">
                <a:avLst/>
              </a:prstGeom>
            </p:spPr>
          </p:pic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E40BF2A9-80CA-4413-C829-27A1E5D42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8096" y="1083245"/>
                <a:ext cx="451531" cy="407118"/>
              </a:xfrm>
              <a:prstGeom prst="rect">
                <a:avLst/>
              </a:prstGeom>
            </p:spPr>
          </p:pic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D50F6F82-55D3-A73A-5D50-BD3BB8381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8931" y="1063351"/>
                <a:ext cx="455232" cy="407118"/>
              </a:xfrm>
              <a:prstGeom prst="rect">
                <a:avLst/>
              </a:prstGeom>
            </p:spPr>
          </p:pic>
          <p:pic>
            <p:nvPicPr>
              <p:cNvPr id="47" name="図 46">
                <a:extLst>
                  <a:ext uri="{FF2B5EF4-FFF2-40B4-BE49-F238E27FC236}">
                    <a16:creationId xmlns:a16="http://schemas.microsoft.com/office/drawing/2014/main" id="{B88EE125-5D46-872B-B9B3-335AB56A0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8191" y="1818960"/>
                <a:ext cx="455232" cy="407118"/>
              </a:xfrm>
              <a:prstGeom prst="rect">
                <a:avLst/>
              </a:prstGeom>
            </p:spPr>
          </p:pic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37F93BC9-AD1C-DE20-E21B-685603693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1801" y="1818960"/>
                <a:ext cx="455232" cy="407118"/>
              </a:xfrm>
              <a:prstGeom prst="rect">
                <a:avLst/>
              </a:prstGeom>
            </p:spPr>
          </p:pic>
          <p:pic>
            <p:nvPicPr>
              <p:cNvPr id="49" name="図 48">
                <a:extLst>
                  <a:ext uri="{FF2B5EF4-FFF2-40B4-BE49-F238E27FC236}">
                    <a16:creationId xmlns:a16="http://schemas.microsoft.com/office/drawing/2014/main" id="{4896F734-40C3-39A0-D944-E833421BB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8096" y="1818960"/>
                <a:ext cx="451531" cy="407118"/>
              </a:xfrm>
              <a:prstGeom prst="rect">
                <a:avLst/>
              </a:prstGeom>
            </p:spPr>
          </p:pic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23F0CFA1-F56D-B242-A486-A93188B15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8931" y="1818960"/>
                <a:ext cx="455232" cy="407118"/>
              </a:xfrm>
              <a:prstGeom prst="rect">
                <a:avLst/>
              </a:prstGeom>
            </p:spPr>
          </p:pic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AF57224D-5DF8-62FF-DB5D-682B748585F8}"/>
                  </a:ext>
                </a:extLst>
              </p:cNvPr>
              <p:cNvSpPr/>
              <p:nvPr/>
            </p:nvSpPr>
            <p:spPr>
              <a:xfrm>
                <a:off x="2288191" y="1493151"/>
                <a:ext cx="566874" cy="27699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ウォール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ナット柄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/>
                    <a:cs typeface="+mn-cs"/>
                  </a:rPr>
                  <a:t>（ラスティック）</a:t>
                </a:r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</p:txBody>
          </p: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6A3BF50A-CA7D-D995-6563-8EF54B1745A2}"/>
                  </a:ext>
                </a:extLst>
              </p:cNvPr>
              <p:cNvSpPr/>
              <p:nvPr/>
            </p:nvSpPr>
            <p:spPr>
              <a:xfrm>
                <a:off x="2811800" y="1493152"/>
                <a:ext cx="516581" cy="27699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チェリー柄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kumimoji="1" lang="ja-JP" alt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/>
                    <a:cs typeface="+mn-cs"/>
                  </a:rPr>
                  <a:t>（ラスティック）</a:t>
                </a:r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E7CC9E36-292F-023F-B492-D1E73BD57C91}"/>
                  </a:ext>
                </a:extLst>
              </p:cNvPr>
              <p:cNvSpPr/>
              <p:nvPr/>
            </p:nvSpPr>
            <p:spPr>
              <a:xfrm>
                <a:off x="3335410" y="1493152"/>
                <a:ext cx="451531" cy="27699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オーク柄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kumimoji="1" lang="ja-JP" alt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/>
                    <a:cs typeface="+mn-cs"/>
                  </a:rPr>
                  <a:t>（ラスティック）</a:t>
                </a:r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</p:txBody>
          </p: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B9C4ECA8-10C7-8761-147C-5B7B4173C5E8}"/>
                  </a:ext>
                </a:extLst>
              </p:cNvPr>
              <p:cNvSpPr/>
              <p:nvPr/>
            </p:nvSpPr>
            <p:spPr>
              <a:xfrm>
                <a:off x="3858095" y="1493152"/>
                <a:ext cx="451531" cy="27699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メープル柄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kumimoji="1" lang="ja-JP" alt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/>
                    <a:cs typeface="+mn-cs"/>
                  </a:rPr>
                  <a:t>（ラスティック）</a:t>
                </a:r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32F73498-B2F8-3139-3624-5101BC9350CF}"/>
                  </a:ext>
                </a:extLst>
              </p:cNvPr>
              <p:cNvSpPr/>
              <p:nvPr/>
            </p:nvSpPr>
            <p:spPr>
              <a:xfrm>
                <a:off x="4378930" y="1493152"/>
                <a:ext cx="451531" cy="36933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ホワイト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オーク柄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kumimoji="1" lang="ja-JP" alt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/>
                    <a:cs typeface="+mn-cs"/>
                  </a:rPr>
                  <a:t>（ラスティック）</a:t>
                </a:r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endParaRPr lang="ja-JP" altLang="en-US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</p:txBody>
          </p: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0BFE048B-41C4-6ECD-EB0A-E4F277C6EC66}"/>
                  </a:ext>
                </a:extLst>
              </p:cNvPr>
              <p:cNvSpPr/>
              <p:nvPr/>
            </p:nvSpPr>
            <p:spPr>
              <a:xfrm>
                <a:off x="2811801" y="2236078"/>
                <a:ext cx="589584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カーム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チェリー柄</a:t>
                </a: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8F6C07CD-3C52-850C-CB16-8B1352BB3FED}"/>
                  </a:ext>
                </a:extLst>
              </p:cNvPr>
              <p:cNvSpPr/>
              <p:nvPr/>
            </p:nvSpPr>
            <p:spPr>
              <a:xfrm>
                <a:off x="3858096" y="2236078"/>
                <a:ext cx="453048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ウォッシュド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オーク柄</a:t>
                </a: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812FB2FA-C5B5-63CA-C068-4C6D810AAEF3}"/>
                  </a:ext>
                </a:extLst>
              </p:cNvPr>
              <p:cNvSpPr/>
              <p:nvPr/>
            </p:nvSpPr>
            <p:spPr>
              <a:xfrm>
                <a:off x="4378931" y="2236078"/>
                <a:ext cx="453048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ホワイト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オニックス柄</a:t>
                </a:r>
              </a:p>
            </p:txBody>
          </p:sp>
          <p:pic>
            <p:nvPicPr>
              <p:cNvPr id="60" name="図 59">
                <a:extLst>
                  <a:ext uri="{FF2B5EF4-FFF2-40B4-BE49-F238E27FC236}">
                    <a16:creationId xmlns:a16="http://schemas.microsoft.com/office/drawing/2014/main" id="{CC465C03-C795-A32D-EA7E-ADF0464946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/>
              <a:srcRect r="46764"/>
              <a:stretch/>
            </p:blipFill>
            <p:spPr>
              <a:xfrm>
                <a:off x="3335411" y="1704850"/>
                <a:ext cx="451532" cy="521228"/>
              </a:xfrm>
              <a:prstGeom prst="rect">
                <a:avLst/>
              </a:prstGeom>
            </p:spPr>
          </p:pic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8DF4D375-FE67-B7A8-2EB9-8E8E8FF415BA}"/>
                  </a:ext>
                </a:extLst>
              </p:cNvPr>
              <p:cNvSpPr/>
              <p:nvPr/>
            </p:nvSpPr>
            <p:spPr>
              <a:xfrm>
                <a:off x="3335411" y="2236078"/>
                <a:ext cx="453048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グレージュ</a:t>
                </a:r>
                <a:endParaRPr lang="en-US" altLang="ja-JP" sz="600" dirty="0">
                  <a:solidFill>
                    <a:prstClr val="black"/>
                  </a:solidFill>
                  <a:latin typeface="ＭＳ Ｐゴシック" panose="020B0600070205080204" pitchFamily="50" charset="-128"/>
                </a:endParaRPr>
              </a:p>
              <a:p>
                <a:r>
                  <a:rPr lang="ja-JP" altLang="en-US" sz="600" dirty="0">
                    <a:solidFill>
                      <a:prstClr val="black"/>
                    </a:solidFill>
                    <a:latin typeface="ＭＳ Ｐゴシック" panose="020B0600070205080204" pitchFamily="50" charset="-128"/>
                  </a:rPr>
                  <a:t>ヒッコリー柄</a:t>
                </a:r>
              </a:p>
            </p:txBody>
          </p:sp>
        </p:grp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EB1BDF84-0AD8-5B42-3DA4-892D48F0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200" b="1" dirty="0">
                <a:solidFill>
                  <a:srgbClr val="FFFFFF"/>
                </a:solidFill>
                <a:latin typeface="+mj-ea"/>
              </a:rPr>
              <a:t>ウスイータ リフォーム框（１．５</a:t>
            </a:r>
            <a:r>
              <a:rPr lang="en-US" altLang="ja-JP" sz="1200" b="1" dirty="0">
                <a:solidFill>
                  <a:srgbClr val="FFFFFF"/>
                </a:solidFill>
                <a:latin typeface="+mj-ea"/>
              </a:rPr>
              <a:t>mm</a:t>
            </a:r>
            <a:r>
              <a:rPr lang="ja-JP" altLang="en-US" sz="1200" b="1" dirty="0">
                <a:solidFill>
                  <a:srgbClr val="FFFFFF"/>
                </a:solidFill>
                <a:latin typeface="+mj-ea"/>
              </a:rPr>
              <a:t>厚用）</a:t>
            </a:r>
            <a:endParaRPr lang="ja-JP" altLang="en-US" dirty="0"/>
          </a:p>
        </p:txBody>
      </p:sp>
      <p:sp>
        <p:nvSpPr>
          <p:cNvPr id="7" name="タイトル 26">
            <a:extLst>
              <a:ext uri="{FF2B5EF4-FFF2-40B4-BE49-F238E27FC236}">
                <a16:creationId xmlns:a16="http://schemas.microsoft.com/office/drawing/2014/main" id="{31D2E623-E756-2A5A-3E36-1145FF493CD4}"/>
              </a:ext>
            </a:extLst>
          </p:cNvPr>
          <p:cNvSpPr txBox="1">
            <a:spLocks/>
          </p:cNvSpPr>
          <p:nvPr/>
        </p:nvSpPr>
        <p:spPr>
          <a:xfrm>
            <a:off x="0" y="-283837"/>
            <a:ext cx="3297238" cy="27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ウスイータリフォーム框（１</a:t>
            </a:r>
            <a:r>
              <a:rPr lang="en-US" altLang="ja-JP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.</a:t>
            </a:r>
            <a:r>
              <a:rPr lang="ja-JP" altLang="en-US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５</a:t>
            </a:r>
            <a:r>
              <a:rPr lang="en-US" altLang="ja-JP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mm</a:t>
            </a:r>
            <a:r>
              <a:rPr lang="ja-JP" altLang="en-US" sz="11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厚用）</a:t>
            </a:r>
          </a:p>
        </p:txBody>
      </p:sp>
    </p:spTree>
    <p:extLst>
      <p:ext uri="{BB962C8B-B14F-4D97-AF65-F5344CB8AC3E}">
        <p14:creationId xmlns:p14="http://schemas.microsoft.com/office/powerpoint/2010/main" val="13514925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5607</TotalTime>
  <Words>1994</Words>
  <Application>Microsoft Office PowerPoint</Application>
  <PresentationFormat>A4 210 x 297 mm</PresentationFormat>
  <Paragraphs>477</Paragraphs>
  <Slides>7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7</vt:i4>
      </vt:variant>
    </vt:vector>
  </HeadingPairs>
  <TitlesOfParts>
    <vt:vector size="14" baseType="lpstr">
      <vt:lpstr>ＭＳ Ｐゴシック</vt:lpstr>
      <vt:lpstr>PUD新ゴシック表示-M</vt:lpstr>
      <vt:lpstr>Arial</vt:lpstr>
      <vt:lpstr>Calibri</vt:lpstr>
      <vt:lpstr>Times New Roman</vt:lpstr>
      <vt:lpstr>1_Office ​​テーマ</vt:lpstr>
      <vt:lpstr>Office テーマ</vt:lpstr>
      <vt:lpstr>玄関框　ベリティス対応（シート仕上げ）　</vt:lpstr>
      <vt:lpstr>玄関框　ベリティス対応（シート仕上げ）　</vt:lpstr>
      <vt:lpstr>リフォーム框　ベリティス対応（シート仕上げ）</vt:lpstr>
      <vt:lpstr>玄関框　マイスターズウッド（突き板仕上げ）</vt:lpstr>
      <vt:lpstr>玄関框　マイスターズウッド対応（シート仕上げ）</vt:lpstr>
      <vt:lpstr>リフォーム框　マイスターズウッド対応（シート仕上げ）</vt:lpstr>
      <vt:lpstr>ウスイータ リフォーム框（１．５mm厚用）</vt:lpstr>
    </vt:vector>
  </TitlesOfParts>
  <Company>**********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**********</dc:creator>
  <cp:lastModifiedBy>山口 稜</cp:lastModifiedBy>
  <cp:revision>570</cp:revision>
  <cp:lastPrinted>2024-01-26T06:47:03Z</cp:lastPrinted>
  <dcterms:created xsi:type="dcterms:W3CDTF">2013-12-02T09:29:28Z</dcterms:created>
  <dcterms:modified xsi:type="dcterms:W3CDTF">2025-02-03T07:38:47Z</dcterms:modified>
</cp:coreProperties>
</file>