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9"/>
  </p:notesMasterIdLst>
  <p:sldIdLst>
    <p:sldId id="300" r:id="rId2"/>
    <p:sldId id="301" r:id="rId3"/>
    <p:sldId id="293" r:id="rId4"/>
    <p:sldId id="296" r:id="rId5"/>
    <p:sldId id="306" r:id="rId6"/>
    <p:sldId id="276" r:id="rId7"/>
    <p:sldId id="309" r:id="rId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D5E"/>
    <a:srgbClr val="4472C4"/>
    <a:srgbClr val="663300"/>
    <a:srgbClr val="F7F7D6"/>
    <a:srgbClr val="FFFFCC"/>
    <a:srgbClr val="FFFFFF"/>
    <a:srgbClr val="996633"/>
    <a:srgbClr val="000000"/>
    <a:srgbClr val="CCCC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6829" autoAdjust="0"/>
    <p:restoredTop sz="96327" autoAdjust="0"/>
  </p:normalViewPr>
  <p:slideViewPr>
    <p:cSldViewPr>
      <p:cViewPr varScale="1">
        <p:scale>
          <a:sx n="112" d="100"/>
          <a:sy n="112" d="100"/>
        </p:scale>
        <p:origin x="1824" y="78"/>
      </p:cViewPr>
      <p:guideLst/>
    </p:cSldViewPr>
  </p:slideViewPr>
  <p:outlineViewPr>
    <p:cViewPr>
      <p:scale>
        <a:sx n="33" d="100"/>
        <a:sy n="33" d="100"/>
      </p:scale>
      <p:origin x="0" y="0"/>
    </p:cViewPr>
  </p:outlineViewPr>
  <p:notesTextViewPr>
    <p:cViewPr>
      <p:scale>
        <a:sx n="150" d="100"/>
        <a:sy n="15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787" cy="496967"/>
          </a:xfrm>
          <a:prstGeom prst="rect">
            <a:avLst/>
          </a:prstGeom>
        </p:spPr>
        <p:txBody>
          <a:bodyPr vert="horz" lIns="92206" tIns="46104" rIns="92206" bIns="4610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1"/>
            <a:ext cx="2949787" cy="496967"/>
          </a:xfrm>
          <a:prstGeom prst="rect">
            <a:avLst/>
          </a:prstGeom>
        </p:spPr>
        <p:txBody>
          <a:bodyPr vert="horz" lIns="92206" tIns="46104" rIns="92206" bIns="46104" rtlCol="0"/>
          <a:lstStyle>
            <a:lvl1pPr algn="r">
              <a:defRPr sz="1200"/>
            </a:lvl1pPr>
          </a:lstStyle>
          <a:p>
            <a:fld id="{DAF5A4EA-ABC5-46D7-98EC-B4E28E5C09D7}" type="datetimeFigureOut">
              <a:rPr kumimoji="1" lang="ja-JP" altLang="en-US" smtClean="0"/>
              <a:t>2025/1/28</a:t>
            </a:fld>
            <a:endParaRPr kumimoji="1" lang="ja-JP" altLang="en-US"/>
          </a:p>
        </p:txBody>
      </p:sp>
      <p:sp>
        <p:nvSpPr>
          <p:cNvPr id="4" name="スライド イメージ プレースホルダー 3"/>
          <p:cNvSpPr>
            <a:spLocks noGrp="1" noRot="1" noChangeAspect="1"/>
          </p:cNvSpPr>
          <p:nvPr>
            <p:ph type="sldImg" idx="2"/>
          </p:nvPr>
        </p:nvSpPr>
        <p:spPr>
          <a:xfrm>
            <a:off x="711200" y="744538"/>
            <a:ext cx="5384800" cy="3729037"/>
          </a:xfrm>
          <a:prstGeom prst="rect">
            <a:avLst/>
          </a:prstGeom>
          <a:noFill/>
          <a:ln w="12700">
            <a:solidFill>
              <a:prstClr val="black"/>
            </a:solidFill>
          </a:ln>
        </p:spPr>
        <p:txBody>
          <a:bodyPr vert="horz" lIns="92206" tIns="46104" rIns="92206" bIns="46104" rtlCol="0" anchor="ctr"/>
          <a:lstStyle/>
          <a:p>
            <a:endParaRPr lang="ja-JP" altLang="en-US"/>
          </a:p>
        </p:txBody>
      </p:sp>
      <p:sp>
        <p:nvSpPr>
          <p:cNvPr id="5" name="ノート プレースホルダー 4"/>
          <p:cNvSpPr>
            <a:spLocks noGrp="1"/>
          </p:cNvSpPr>
          <p:nvPr>
            <p:ph type="body" sz="quarter" idx="3"/>
          </p:nvPr>
        </p:nvSpPr>
        <p:spPr>
          <a:xfrm>
            <a:off x="680721" y="4721188"/>
            <a:ext cx="5445760" cy="4472702"/>
          </a:xfrm>
          <a:prstGeom prst="rect">
            <a:avLst/>
          </a:prstGeom>
        </p:spPr>
        <p:txBody>
          <a:bodyPr vert="horz" lIns="92206" tIns="46104" rIns="92206" bIns="461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787" cy="496967"/>
          </a:xfrm>
          <a:prstGeom prst="rect">
            <a:avLst/>
          </a:prstGeom>
        </p:spPr>
        <p:txBody>
          <a:bodyPr vert="horz" lIns="92206" tIns="46104" rIns="92206" bIns="4610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47"/>
            <a:ext cx="2949787" cy="496967"/>
          </a:xfrm>
          <a:prstGeom prst="rect">
            <a:avLst/>
          </a:prstGeom>
        </p:spPr>
        <p:txBody>
          <a:bodyPr vert="horz" lIns="92206" tIns="46104" rIns="92206" bIns="46104" rtlCol="0" anchor="b"/>
          <a:lstStyle>
            <a:lvl1pPr algn="r">
              <a:defRPr sz="1200"/>
            </a:lvl1pPr>
          </a:lstStyle>
          <a:p>
            <a:fld id="{B64729C4-9CEC-4DF4-9AD9-F333B233461D}" type="slidenum">
              <a:rPr kumimoji="1" lang="ja-JP" altLang="en-US" smtClean="0"/>
              <a:t>‹#›</a:t>
            </a:fld>
            <a:endParaRPr kumimoji="1" lang="ja-JP" altLang="en-US"/>
          </a:p>
        </p:txBody>
      </p:sp>
    </p:spTree>
    <p:extLst>
      <p:ext uri="{BB962C8B-B14F-4D97-AF65-F5344CB8AC3E}">
        <p14:creationId xmlns:p14="http://schemas.microsoft.com/office/powerpoint/2010/main" val="966515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a:t>
            </a:fld>
            <a:endParaRPr kumimoji="1" lang="ja-JP" altLang="en-US"/>
          </a:p>
        </p:txBody>
      </p:sp>
    </p:spTree>
    <p:extLst>
      <p:ext uri="{BB962C8B-B14F-4D97-AF65-F5344CB8AC3E}">
        <p14:creationId xmlns:p14="http://schemas.microsoft.com/office/powerpoint/2010/main" val="288817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2</a:t>
            </a:fld>
            <a:endParaRPr kumimoji="1" lang="ja-JP" altLang="en-US"/>
          </a:p>
        </p:txBody>
      </p:sp>
    </p:spTree>
    <p:extLst>
      <p:ext uri="{BB962C8B-B14F-4D97-AF65-F5344CB8AC3E}">
        <p14:creationId xmlns:p14="http://schemas.microsoft.com/office/powerpoint/2010/main" val="51476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6</a:t>
            </a:fld>
            <a:endParaRPr kumimoji="1" lang="ja-JP" altLang="en-US" dirty="0"/>
          </a:p>
        </p:txBody>
      </p:sp>
    </p:spTree>
    <p:extLst>
      <p:ext uri="{BB962C8B-B14F-4D97-AF65-F5344CB8AC3E}">
        <p14:creationId xmlns:p14="http://schemas.microsoft.com/office/powerpoint/2010/main" val="51476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7</a:t>
            </a:fld>
            <a:endParaRPr kumimoji="1" lang="ja-JP" altLang="en-US" dirty="0"/>
          </a:p>
        </p:txBody>
      </p:sp>
    </p:spTree>
    <p:extLst>
      <p:ext uri="{BB962C8B-B14F-4D97-AF65-F5344CB8AC3E}">
        <p14:creationId xmlns:p14="http://schemas.microsoft.com/office/powerpoint/2010/main" val="252748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Rectangle 9">
            <a:extLst>
              <a:ext uri="{FF2B5EF4-FFF2-40B4-BE49-F238E27FC236}">
                <a16:creationId xmlns:a16="http://schemas.microsoft.com/office/drawing/2014/main" id="{BED0C483-A41A-AE21-D81B-F08E4B15EC3A}"/>
              </a:ext>
            </a:extLst>
          </p:cNvPr>
          <p:cNvSpPr txBox="1">
            <a:spLocks noChangeArrowheads="1"/>
          </p:cNvSpPr>
          <p:nvPr userDrawn="1"/>
        </p:nvSpPr>
        <p:spPr bwMode="auto">
          <a:xfrm>
            <a:off x="51160" y="6708015"/>
            <a:ext cx="1307663" cy="20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a:solidFill>
                  <a:srgbClr val="000000"/>
                </a:solidFill>
                <a:latin typeface="ＭＳ Ｐゴシック" panose="020B0600070205080204" pitchFamily="50" charset="-128"/>
                <a:ea typeface="ＭＳ Ｐゴシック" panose="020B0600070205080204" pitchFamily="50" charset="-128"/>
              </a:rPr>
              <a:t>2501</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
        <p:nvSpPr>
          <p:cNvPr id="6" name="タイトル 10">
            <a:extLst>
              <a:ext uri="{FF2B5EF4-FFF2-40B4-BE49-F238E27FC236}">
                <a16:creationId xmlns:a16="http://schemas.microsoft.com/office/drawing/2014/main" id="{3B515A1A-A095-88D6-0137-5A48C77C8D66}"/>
              </a:ext>
            </a:extLst>
          </p:cNvPr>
          <p:cNvSpPr>
            <a:spLocks noGrp="1"/>
          </p:cNvSpPr>
          <p:nvPr>
            <p:ph type="title"/>
          </p:nvPr>
        </p:nvSpPr>
        <p:spPr>
          <a:xfrm>
            <a:off x="1628287" y="21894"/>
            <a:ext cx="6756684" cy="330001"/>
          </a:xfrm>
          <a:prstGeom prst="rect">
            <a:avLst/>
          </a:prstGeom>
        </p:spPr>
        <p:txBody>
          <a:bodyPr wrap="none" anchor="ctr" anchorCtr="0"/>
          <a:lstStyle>
            <a:lvl1pPr>
              <a:defRPr sz="1200" b="1">
                <a:solidFill>
                  <a:schemeClr val="bg1"/>
                </a:solidFill>
              </a:defRPr>
            </a:lvl1pPr>
          </a:lstStyle>
          <a:p>
            <a:r>
              <a:rPr kumimoji="1" lang="ja-JP" altLang="en-US" dirty="0"/>
              <a:t>マスター タイトルの書式設定</a:t>
            </a:r>
          </a:p>
        </p:txBody>
      </p:sp>
      <p:pic>
        <p:nvPicPr>
          <p:cNvPr id="3" name="図 2">
            <a:extLst>
              <a:ext uri="{FF2B5EF4-FFF2-40B4-BE49-F238E27FC236}">
                <a16:creationId xmlns:a16="http://schemas.microsoft.com/office/drawing/2014/main" id="{CE5B305D-CF68-8FF4-1F0C-595F7F1DD4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421"/>
          <a:stretch/>
        </p:blipFill>
        <p:spPr bwMode="auto">
          <a:xfrm>
            <a:off x="341883" y="233723"/>
            <a:ext cx="1085791" cy="1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509346"/>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2023</a:t>
            </a:r>
          </a:p>
        </p:txBody>
      </p:sp>
    </p:spTree>
    <p:extLst>
      <p:ext uri="{BB962C8B-B14F-4D97-AF65-F5344CB8AC3E}">
        <p14:creationId xmlns:p14="http://schemas.microsoft.com/office/powerpoint/2010/main" val="52411872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820040"/>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p15:clr>
            <a:srgbClr val="F26B43"/>
          </p15:clr>
        </p15:guide>
        <p15:guide id="2" orient="horz" pos="434">
          <p15:clr>
            <a:srgbClr val="F26B43"/>
          </p15:clr>
        </p15:guide>
        <p15:guide id="3" pos="3144">
          <p15:clr>
            <a:srgbClr val="F26B43"/>
          </p15:clr>
        </p15:guide>
        <p15:guide id="4" pos="2127">
          <p15:clr>
            <a:srgbClr val="F26B43"/>
          </p15:clr>
        </p15:guide>
        <p15:guide id="5" pos="2079">
          <p15:clr>
            <a:srgbClr val="F26B43"/>
          </p15:clr>
        </p15:guide>
        <p15:guide id="6" pos="1108">
          <p15:clr>
            <a:srgbClr val="F26B43"/>
          </p15:clr>
        </p15:guide>
        <p15:guide id="7" pos="1060">
          <p15:clr>
            <a:srgbClr val="F26B43"/>
          </p15:clr>
        </p15:guide>
        <p15:guide id="8" pos="90">
          <p15:clr>
            <a:srgbClr val="F26B43"/>
          </p15:clr>
        </p15:guide>
        <p15:guide id="9" orient="horz" pos="1658">
          <p15:clr>
            <a:srgbClr val="F26B43"/>
          </p15:clr>
        </p15:guide>
        <p15:guide id="10" orient="horz" pos="1704">
          <p15:clr>
            <a:srgbClr val="F26B43"/>
          </p15:clr>
        </p15:guide>
        <p15:guide id="11" orient="horz" pos="386">
          <p15:clr>
            <a:srgbClr val="F26B43"/>
          </p15:clr>
        </p15:guide>
        <p15:guide id="12" orient="horz" pos="2928">
          <p15:clr>
            <a:srgbClr val="F26B43"/>
          </p15:clr>
        </p15:guide>
        <p15:guide id="13" orient="horz" pos="2975">
          <p15:clr>
            <a:srgbClr val="F26B43"/>
          </p15:clr>
        </p15:guide>
        <p15:guide id="14" orient="horz" pos="4200">
          <p15:clr>
            <a:srgbClr val="F26B43"/>
          </p15:clr>
        </p15:guide>
        <p15:guide id="15" pos="4116">
          <p15:clr>
            <a:srgbClr val="F26B43"/>
          </p15:clr>
        </p15:guide>
        <p15:guide id="16" pos="4163">
          <p15:clr>
            <a:srgbClr val="F26B43"/>
          </p15:clr>
        </p15:guide>
        <p15:guide id="17" pos="5133">
          <p15:clr>
            <a:srgbClr val="F26B43"/>
          </p15:clr>
        </p15:guide>
        <p15:guide id="18" pos="5182">
          <p15:clr>
            <a:srgbClr val="F26B43"/>
          </p15:clr>
        </p15:guide>
        <p15:guide id="19" pos="6152">
          <p15:clr>
            <a:srgbClr val="F26B43"/>
          </p15:clr>
        </p15:guide>
        <p15:guide id="20" orient="horz" pos="424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jpg"/><Relationship Id="rId3" Type="http://schemas.openxmlformats.org/officeDocument/2006/relationships/image" Target="../media/image3.jpeg"/><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jpg"/><Relationship Id="rId2" Type="http://schemas.openxmlformats.org/officeDocument/2006/relationships/notesSlide" Target="../notesSlides/notesSlide1.xml"/><Relationship Id="rId16" Type="http://schemas.openxmlformats.org/officeDocument/2006/relationships/image" Target="../media/image16.jpeg"/><Relationship Id="rId20" Type="http://schemas.openxmlformats.org/officeDocument/2006/relationships/image" Target="../media/image20.png"/><Relationship Id="rId29" Type="http://schemas.openxmlformats.org/officeDocument/2006/relationships/image" Target="../media/image29.png"/><Relationship Id="rId41"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jpg"/><Relationship Id="rId40" Type="http://schemas.openxmlformats.org/officeDocument/2006/relationships/image" Target="../media/image40.jpg"/><Relationship Id="rId5" Type="http://schemas.openxmlformats.org/officeDocument/2006/relationships/image" Target="../media/image5.jpg"/><Relationship Id="rId15" Type="http://schemas.openxmlformats.org/officeDocument/2006/relationships/image" Target="../media/image15.jp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jp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gif"/></Relationships>
</file>

<file path=ppt/slides/_rels/slide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9.jpg"/><Relationship Id="rId3" Type="http://schemas.openxmlformats.org/officeDocument/2006/relationships/image" Target="../media/image42.jpe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46.jpeg"/><Relationship Id="rId12" Type="http://schemas.openxmlformats.org/officeDocument/2006/relationships/image" Target="../media/image51.jpeg"/><Relationship Id="rId17" Type="http://schemas.microsoft.com/office/2007/relationships/hdphoto" Target="../media/hdphoto1.wdp"/><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8.jpg"/><Relationship Id="rId2" Type="http://schemas.openxmlformats.org/officeDocument/2006/relationships/notesSlide" Target="../notesSlides/notesSlide2.xml"/><Relationship Id="rId16" Type="http://schemas.openxmlformats.org/officeDocument/2006/relationships/image" Target="../media/image54.jpeg"/><Relationship Id="rId20" Type="http://schemas.openxmlformats.org/officeDocument/2006/relationships/image" Target="../media/image19.png"/><Relationship Id="rId29" Type="http://schemas.openxmlformats.org/officeDocument/2006/relationships/image" Target="../media/image28.png"/><Relationship Id="rId41"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40.jpg"/><Relationship Id="rId5" Type="http://schemas.openxmlformats.org/officeDocument/2006/relationships/image" Target="../media/image44.jpeg"/><Relationship Id="rId15" Type="http://schemas.openxmlformats.org/officeDocument/2006/relationships/image" Target="../media/image53.jpe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gif"/><Relationship Id="rId10" Type="http://schemas.openxmlformats.org/officeDocument/2006/relationships/image" Target="../media/image49.jpe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37.jp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37.jpg"/><Relationship Id="rId18" Type="http://schemas.openxmlformats.org/officeDocument/2006/relationships/image" Target="../media/image19.png"/><Relationship Id="rId26" Type="http://schemas.openxmlformats.org/officeDocument/2006/relationships/image" Target="../media/image67.png"/><Relationship Id="rId39" Type="http://schemas.openxmlformats.org/officeDocument/2006/relationships/image" Target="../media/image76.png"/><Relationship Id="rId3" Type="http://schemas.openxmlformats.org/officeDocument/2006/relationships/image" Target="../media/image56.jpg"/><Relationship Id="rId21" Type="http://schemas.openxmlformats.org/officeDocument/2006/relationships/image" Target="../media/image26.png"/><Relationship Id="rId34" Type="http://schemas.openxmlformats.org/officeDocument/2006/relationships/image" Target="../media/image35.gif"/><Relationship Id="rId7" Type="http://schemas.openxmlformats.org/officeDocument/2006/relationships/image" Target="../media/image60.jpg"/><Relationship Id="rId12" Type="http://schemas.openxmlformats.org/officeDocument/2006/relationships/image" Target="../media/image65.jpg"/><Relationship Id="rId17" Type="http://schemas.openxmlformats.org/officeDocument/2006/relationships/image" Target="../media/image18.png"/><Relationship Id="rId25" Type="http://schemas.openxmlformats.org/officeDocument/2006/relationships/image" Target="../media/image31.png"/><Relationship Id="rId33" Type="http://schemas.openxmlformats.org/officeDocument/2006/relationships/image" Target="../media/image34.png"/><Relationship Id="rId38" Type="http://schemas.openxmlformats.org/officeDocument/2006/relationships/image" Target="../media/image75.png"/><Relationship Id="rId2" Type="http://schemas.openxmlformats.org/officeDocument/2006/relationships/image" Target="../media/image55.jpeg"/><Relationship Id="rId16" Type="http://schemas.openxmlformats.org/officeDocument/2006/relationships/image" Target="../media/image17.png"/><Relationship Id="rId20" Type="http://schemas.openxmlformats.org/officeDocument/2006/relationships/image" Target="../media/image25.png"/><Relationship Id="rId29"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59.jpg"/><Relationship Id="rId11" Type="http://schemas.openxmlformats.org/officeDocument/2006/relationships/image" Target="../media/image64.jpg"/><Relationship Id="rId24" Type="http://schemas.openxmlformats.org/officeDocument/2006/relationships/image" Target="../media/image29.png"/><Relationship Id="rId32" Type="http://schemas.openxmlformats.org/officeDocument/2006/relationships/image" Target="../media/image33.png"/><Relationship Id="rId37" Type="http://schemas.openxmlformats.org/officeDocument/2006/relationships/image" Target="../media/image74.jpg"/><Relationship Id="rId5" Type="http://schemas.openxmlformats.org/officeDocument/2006/relationships/image" Target="../media/image58.jpg"/><Relationship Id="rId15" Type="http://schemas.openxmlformats.org/officeDocument/2006/relationships/image" Target="../media/image66.jpeg"/><Relationship Id="rId23" Type="http://schemas.openxmlformats.org/officeDocument/2006/relationships/image" Target="../media/image28.png"/><Relationship Id="rId28" Type="http://schemas.openxmlformats.org/officeDocument/2006/relationships/image" Target="../media/image69.png"/><Relationship Id="rId36" Type="http://schemas.openxmlformats.org/officeDocument/2006/relationships/image" Target="../media/image73.jpg"/><Relationship Id="rId10" Type="http://schemas.openxmlformats.org/officeDocument/2006/relationships/image" Target="../media/image63.jpg"/><Relationship Id="rId19" Type="http://schemas.openxmlformats.org/officeDocument/2006/relationships/image" Target="../media/image24.png"/><Relationship Id="rId31" Type="http://schemas.openxmlformats.org/officeDocument/2006/relationships/image" Target="../media/image72.png"/><Relationship Id="rId4" Type="http://schemas.openxmlformats.org/officeDocument/2006/relationships/image" Target="../media/image57.jpg"/><Relationship Id="rId9" Type="http://schemas.openxmlformats.org/officeDocument/2006/relationships/image" Target="../media/image62.jpg"/><Relationship Id="rId14" Type="http://schemas.openxmlformats.org/officeDocument/2006/relationships/image" Target="../media/image3.jpeg"/><Relationship Id="rId22" Type="http://schemas.openxmlformats.org/officeDocument/2006/relationships/image" Target="../media/image27.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83.jpg"/><Relationship Id="rId13" Type="http://schemas.openxmlformats.org/officeDocument/2006/relationships/image" Target="../media/image37.jpg"/><Relationship Id="rId18" Type="http://schemas.openxmlformats.org/officeDocument/2006/relationships/image" Target="../media/image25.png"/><Relationship Id="rId26" Type="http://schemas.openxmlformats.org/officeDocument/2006/relationships/image" Target="../media/image69.png"/><Relationship Id="rId39" Type="http://schemas.openxmlformats.org/officeDocument/2006/relationships/image" Target="../media/image76.png"/><Relationship Id="rId3" Type="http://schemas.openxmlformats.org/officeDocument/2006/relationships/image" Target="../media/image78.jpg"/><Relationship Id="rId21" Type="http://schemas.openxmlformats.org/officeDocument/2006/relationships/image" Target="../media/image28.png"/><Relationship Id="rId34" Type="http://schemas.openxmlformats.org/officeDocument/2006/relationships/image" Target="../media/image88.jpeg"/><Relationship Id="rId7" Type="http://schemas.openxmlformats.org/officeDocument/2006/relationships/image" Target="../media/image82.jpg"/><Relationship Id="rId12" Type="http://schemas.openxmlformats.org/officeDocument/2006/relationships/image" Target="../media/image87.jpg"/><Relationship Id="rId17" Type="http://schemas.openxmlformats.org/officeDocument/2006/relationships/image" Target="../media/image24.png"/><Relationship Id="rId25" Type="http://schemas.openxmlformats.org/officeDocument/2006/relationships/image" Target="../media/image68.png"/><Relationship Id="rId33" Type="http://schemas.openxmlformats.org/officeDocument/2006/relationships/image" Target="../media/image3.jpeg"/><Relationship Id="rId38" Type="http://schemas.openxmlformats.org/officeDocument/2006/relationships/image" Target="../media/image75.png"/><Relationship Id="rId2" Type="http://schemas.openxmlformats.org/officeDocument/2006/relationships/image" Target="../media/image77.jpeg"/><Relationship Id="rId16" Type="http://schemas.openxmlformats.org/officeDocument/2006/relationships/image" Target="../media/image19.png"/><Relationship Id="rId20" Type="http://schemas.openxmlformats.org/officeDocument/2006/relationships/image" Target="../media/image27.png"/><Relationship Id="rId29"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81.jpg"/><Relationship Id="rId11" Type="http://schemas.openxmlformats.org/officeDocument/2006/relationships/image" Target="../media/image86.jpg"/><Relationship Id="rId24" Type="http://schemas.openxmlformats.org/officeDocument/2006/relationships/image" Target="../media/image67.png"/><Relationship Id="rId32" Type="http://schemas.openxmlformats.org/officeDocument/2006/relationships/image" Target="../media/image35.gif"/><Relationship Id="rId37" Type="http://schemas.openxmlformats.org/officeDocument/2006/relationships/image" Target="../media/image74.jpg"/><Relationship Id="rId5" Type="http://schemas.openxmlformats.org/officeDocument/2006/relationships/image" Target="../media/image80.jpg"/><Relationship Id="rId15" Type="http://schemas.openxmlformats.org/officeDocument/2006/relationships/image" Target="../media/image18.png"/><Relationship Id="rId23" Type="http://schemas.openxmlformats.org/officeDocument/2006/relationships/image" Target="../media/image31.png"/><Relationship Id="rId28" Type="http://schemas.openxmlformats.org/officeDocument/2006/relationships/image" Target="../media/image71.png"/><Relationship Id="rId36" Type="http://schemas.openxmlformats.org/officeDocument/2006/relationships/image" Target="../media/image73.jpg"/><Relationship Id="rId10" Type="http://schemas.openxmlformats.org/officeDocument/2006/relationships/image" Target="../media/image85.jpg"/><Relationship Id="rId19" Type="http://schemas.openxmlformats.org/officeDocument/2006/relationships/image" Target="../media/image26.png"/><Relationship Id="rId31" Type="http://schemas.openxmlformats.org/officeDocument/2006/relationships/image" Target="../media/image34.png"/><Relationship Id="rId4" Type="http://schemas.openxmlformats.org/officeDocument/2006/relationships/image" Target="../media/image79.jpg"/><Relationship Id="rId9" Type="http://schemas.openxmlformats.org/officeDocument/2006/relationships/image" Target="../media/image84.jpg"/><Relationship Id="rId14" Type="http://schemas.openxmlformats.org/officeDocument/2006/relationships/image" Target="../media/image17.png"/><Relationship Id="rId22" Type="http://schemas.openxmlformats.org/officeDocument/2006/relationships/image" Target="../media/image29.png"/><Relationship Id="rId27" Type="http://schemas.openxmlformats.org/officeDocument/2006/relationships/image" Target="../media/image70.png"/><Relationship Id="rId30" Type="http://schemas.openxmlformats.org/officeDocument/2006/relationships/image" Target="../media/image33.png"/><Relationship Id="rId35"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95.jp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67.png"/><Relationship Id="rId3" Type="http://schemas.openxmlformats.org/officeDocument/2006/relationships/image" Target="../media/image90.jpg"/><Relationship Id="rId21" Type="http://schemas.openxmlformats.org/officeDocument/2006/relationships/image" Target="../media/image26.png"/><Relationship Id="rId7" Type="http://schemas.openxmlformats.org/officeDocument/2006/relationships/image" Target="../media/image94.jp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31.png"/><Relationship Id="rId2" Type="http://schemas.openxmlformats.org/officeDocument/2006/relationships/image" Target="../media/image89.jpg"/><Relationship Id="rId16" Type="http://schemas.openxmlformats.org/officeDocument/2006/relationships/image" Target="../media/image98.jpg"/><Relationship Id="rId20" Type="http://schemas.openxmlformats.org/officeDocument/2006/relationships/image" Target="../media/image25.png"/><Relationship Id="rId29"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93.jpg"/><Relationship Id="rId11" Type="http://schemas.openxmlformats.org/officeDocument/2006/relationships/image" Target="../media/image37.jpg"/><Relationship Id="rId24" Type="http://schemas.openxmlformats.org/officeDocument/2006/relationships/image" Target="../media/image29.png"/><Relationship Id="rId32" Type="http://schemas.openxmlformats.org/officeDocument/2006/relationships/image" Target="../media/image99.png"/><Relationship Id="rId5" Type="http://schemas.openxmlformats.org/officeDocument/2006/relationships/image" Target="../media/image92.jpg"/><Relationship Id="rId15" Type="http://schemas.openxmlformats.org/officeDocument/2006/relationships/image" Target="../media/image3.jpeg"/><Relationship Id="rId23" Type="http://schemas.openxmlformats.org/officeDocument/2006/relationships/image" Target="../media/image28.png"/><Relationship Id="rId28" Type="http://schemas.openxmlformats.org/officeDocument/2006/relationships/image" Target="../media/image69.png"/><Relationship Id="rId10" Type="http://schemas.openxmlformats.org/officeDocument/2006/relationships/image" Target="../media/image97.jpg"/><Relationship Id="rId19" Type="http://schemas.openxmlformats.org/officeDocument/2006/relationships/image" Target="../media/image19.png"/><Relationship Id="rId31" Type="http://schemas.openxmlformats.org/officeDocument/2006/relationships/image" Target="../media/image72.png"/><Relationship Id="rId4" Type="http://schemas.openxmlformats.org/officeDocument/2006/relationships/image" Target="../media/image91.jpg"/><Relationship Id="rId9" Type="http://schemas.openxmlformats.org/officeDocument/2006/relationships/image" Target="../media/image96.jpg"/><Relationship Id="rId14" Type="http://schemas.openxmlformats.org/officeDocument/2006/relationships/image" Target="../media/image35.gif"/><Relationship Id="rId22" Type="http://schemas.openxmlformats.org/officeDocument/2006/relationships/image" Target="../media/image27.png"/><Relationship Id="rId27" Type="http://schemas.openxmlformats.org/officeDocument/2006/relationships/image" Target="../media/image68.png"/><Relationship Id="rId30"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103.jpg"/><Relationship Id="rId13" Type="http://schemas.openxmlformats.org/officeDocument/2006/relationships/image" Target="../media/image18.png"/><Relationship Id="rId18" Type="http://schemas.openxmlformats.org/officeDocument/2006/relationships/image" Target="../media/image29.png"/><Relationship Id="rId26" Type="http://schemas.openxmlformats.org/officeDocument/2006/relationships/image" Target="../media/image108.png"/><Relationship Id="rId3" Type="http://schemas.openxmlformats.org/officeDocument/2006/relationships/image" Target="../media/image35.gif"/><Relationship Id="rId21" Type="http://schemas.openxmlformats.org/officeDocument/2006/relationships/image" Target="../media/image69.png"/><Relationship Id="rId7" Type="http://schemas.openxmlformats.org/officeDocument/2006/relationships/image" Target="../media/image102.jpeg"/><Relationship Id="rId12" Type="http://schemas.openxmlformats.org/officeDocument/2006/relationships/image" Target="../media/image17.png"/><Relationship Id="rId17" Type="http://schemas.openxmlformats.org/officeDocument/2006/relationships/image" Target="../media/image28.png"/><Relationship Id="rId25" Type="http://schemas.openxmlformats.org/officeDocument/2006/relationships/image" Target="../media/image107.pn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68.png"/><Relationship Id="rId29" Type="http://schemas.openxmlformats.org/officeDocument/2006/relationships/image" Target="../media/image110.jpg"/><Relationship Id="rId1" Type="http://schemas.openxmlformats.org/officeDocument/2006/relationships/slideLayout" Target="../slideLayouts/slideLayout1.xml"/><Relationship Id="rId6" Type="http://schemas.openxmlformats.org/officeDocument/2006/relationships/image" Target="../media/image37.jpg"/><Relationship Id="rId11" Type="http://schemas.openxmlformats.org/officeDocument/2006/relationships/image" Target="../media/image106.jpeg"/><Relationship Id="rId24" Type="http://schemas.openxmlformats.org/officeDocument/2006/relationships/image" Target="../media/image72.png"/><Relationship Id="rId5" Type="http://schemas.openxmlformats.org/officeDocument/2006/relationships/image" Target="../media/image101.jpeg"/><Relationship Id="rId15" Type="http://schemas.openxmlformats.org/officeDocument/2006/relationships/image" Target="../media/image26.png"/><Relationship Id="rId23" Type="http://schemas.openxmlformats.org/officeDocument/2006/relationships/image" Target="../media/image71.png"/><Relationship Id="rId28" Type="http://schemas.openxmlformats.org/officeDocument/2006/relationships/image" Target="../media/image109.png"/><Relationship Id="rId10" Type="http://schemas.openxmlformats.org/officeDocument/2006/relationships/image" Target="../media/image105.jpeg"/><Relationship Id="rId19" Type="http://schemas.openxmlformats.org/officeDocument/2006/relationships/image" Target="../media/image67.png"/><Relationship Id="rId31" Type="http://schemas.openxmlformats.org/officeDocument/2006/relationships/image" Target="../media/image112.jpg"/><Relationship Id="rId4" Type="http://schemas.openxmlformats.org/officeDocument/2006/relationships/image" Target="../media/image100.jpg"/><Relationship Id="rId9" Type="http://schemas.openxmlformats.org/officeDocument/2006/relationships/image" Target="../media/image104.jpg"/><Relationship Id="rId14" Type="http://schemas.openxmlformats.org/officeDocument/2006/relationships/image" Target="../media/image25.png"/><Relationship Id="rId22" Type="http://schemas.openxmlformats.org/officeDocument/2006/relationships/image" Target="../media/image70.png"/><Relationship Id="rId27" Type="http://schemas.openxmlformats.org/officeDocument/2006/relationships/image" Target="../media/image99.png"/><Relationship Id="rId30" Type="http://schemas.openxmlformats.org/officeDocument/2006/relationships/image" Target="../media/image111.jpg"/></Relationships>
</file>

<file path=ppt/slides/_rels/slide7.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26.png"/><Relationship Id="rId18" Type="http://schemas.openxmlformats.org/officeDocument/2006/relationships/image" Target="../media/image67.png"/><Relationship Id="rId26" Type="http://schemas.openxmlformats.org/officeDocument/2006/relationships/image" Target="../media/image113.png"/><Relationship Id="rId3" Type="http://schemas.openxmlformats.org/officeDocument/2006/relationships/image" Target="../media/image37.jpg"/><Relationship Id="rId21" Type="http://schemas.openxmlformats.org/officeDocument/2006/relationships/image" Target="../media/image70.png"/><Relationship Id="rId7" Type="http://schemas.openxmlformats.org/officeDocument/2006/relationships/image" Target="../media/image104.jpg"/><Relationship Id="rId12" Type="http://schemas.openxmlformats.org/officeDocument/2006/relationships/image" Target="../media/image25.png"/><Relationship Id="rId17" Type="http://schemas.openxmlformats.org/officeDocument/2006/relationships/image" Target="../media/image31.png"/><Relationship Id="rId25" Type="http://schemas.openxmlformats.org/officeDocument/2006/relationships/image" Target="../media/image99.png"/><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69.png"/><Relationship Id="rId29" Type="http://schemas.openxmlformats.org/officeDocument/2006/relationships/image" Target="../media/image111.jpg"/><Relationship Id="rId1" Type="http://schemas.openxmlformats.org/officeDocument/2006/relationships/slideLayout" Target="../slideLayouts/slideLayout1.xml"/><Relationship Id="rId6" Type="http://schemas.openxmlformats.org/officeDocument/2006/relationships/image" Target="../media/image103.jpg"/><Relationship Id="rId11" Type="http://schemas.openxmlformats.org/officeDocument/2006/relationships/image" Target="../media/image18.png"/><Relationship Id="rId24" Type="http://schemas.openxmlformats.org/officeDocument/2006/relationships/image" Target="../media/image107.png"/><Relationship Id="rId32" Type="http://schemas.openxmlformats.org/officeDocument/2006/relationships/image" Target="../media/image35.gif"/><Relationship Id="rId5" Type="http://schemas.openxmlformats.org/officeDocument/2006/relationships/image" Target="../media/image102.jpeg"/><Relationship Id="rId15" Type="http://schemas.openxmlformats.org/officeDocument/2006/relationships/image" Target="../media/image28.png"/><Relationship Id="rId23" Type="http://schemas.openxmlformats.org/officeDocument/2006/relationships/image" Target="../media/image72.png"/><Relationship Id="rId28" Type="http://schemas.openxmlformats.org/officeDocument/2006/relationships/image" Target="../media/image110.jpg"/><Relationship Id="rId10" Type="http://schemas.openxmlformats.org/officeDocument/2006/relationships/image" Target="../media/image17.png"/><Relationship Id="rId19" Type="http://schemas.openxmlformats.org/officeDocument/2006/relationships/image" Target="../media/image68.png"/><Relationship Id="rId31" Type="http://schemas.openxmlformats.org/officeDocument/2006/relationships/image" Target="../media/image100.jp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27.png"/><Relationship Id="rId22" Type="http://schemas.openxmlformats.org/officeDocument/2006/relationships/image" Target="../media/image71.png"/><Relationship Id="rId27" Type="http://schemas.openxmlformats.org/officeDocument/2006/relationships/image" Target="../media/image109.png"/><Relationship Id="rId30" Type="http://schemas.openxmlformats.org/officeDocument/2006/relationships/image" Target="../media/image1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29D1C90-1811-4635-A33D-E322D6BD5587}"/>
              </a:ext>
            </a:extLst>
          </p:cNvPr>
          <p:cNvGrpSpPr/>
          <p:nvPr/>
        </p:nvGrpSpPr>
        <p:grpSpPr>
          <a:xfrm>
            <a:off x="7386616" y="688975"/>
            <a:ext cx="2379683" cy="1944830"/>
            <a:chOff x="7386616" y="688975"/>
            <a:chExt cx="2379683" cy="1944830"/>
          </a:xfrm>
        </p:grpSpPr>
        <p:pic>
          <p:nvPicPr>
            <p:cNvPr id="8" name="図 7">
              <a:extLst>
                <a:ext uri="{FF2B5EF4-FFF2-40B4-BE49-F238E27FC236}">
                  <a16:creationId xmlns:a16="http://schemas.microsoft.com/office/drawing/2014/main" id="{3DDBBBAF-185F-8CA1-E865-C848EB22196C}"/>
                </a:ext>
              </a:extLst>
            </p:cNvPr>
            <p:cNvPicPr>
              <a:picLocks noChangeAspect="1"/>
            </p:cNvPicPr>
            <p:nvPr/>
          </p:nvPicPr>
          <p:blipFill rotWithShape="1">
            <a:blip r:embed="rId3">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9" name="正方形/長方形 8">
              <a:extLst>
                <a:ext uri="{FF2B5EF4-FFF2-40B4-BE49-F238E27FC236}">
                  <a16:creationId xmlns:a16="http://schemas.microsoft.com/office/drawing/2014/main" id="{DE263882-D237-FE3B-A8B1-8B85C8599B67}"/>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sp>
          <p:nvSpPr>
            <p:cNvPr id="11" name="正方形/長方形 10">
              <a:extLst>
                <a:ext uri="{FF2B5EF4-FFF2-40B4-BE49-F238E27FC236}">
                  <a16:creationId xmlns:a16="http://schemas.microsoft.com/office/drawing/2014/main" id="{9FC66CFA-1386-06E0-95FA-3BDF5052333A}"/>
                </a:ext>
              </a:extLst>
            </p:cNvPr>
            <p:cNvSpPr/>
            <p:nvPr/>
          </p:nvSpPr>
          <p:spPr>
            <a:xfrm>
              <a:off x="8437819" y="770938"/>
              <a:ext cx="1172203" cy="330860"/>
            </a:xfrm>
            <a:prstGeom prst="rect">
              <a:avLst/>
            </a:prstGeom>
          </p:spPr>
          <p:txBody>
            <a:bodyPr wrap="square" lIns="0" tIns="0" rIns="0" bIns="0">
              <a:spAutoFit/>
            </a:bodyPr>
            <a:lstStyle/>
            <a:p>
              <a:pPr algn="r"/>
              <a:r>
                <a:rPr lang="ja-JP" altLang="en-US" sz="1100" b="1" dirty="0">
                  <a:solidFill>
                    <a:srgbClr val="FFFFFF"/>
                  </a:solidFill>
                  <a:latin typeface="+mn-ea"/>
                </a:rPr>
                <a:t>マイスターズウッド</a:t>
              </a:r>
              <a:endParaRPr lang="en-US" altLang="ja-JP" sz="1100" b="1" dirty="0">
                <a:solidFill>
                  <a:srgbClr val="FFFFFF"/>
                </a:solidFill>
                <a:latin typeface="+mn-ea"/>
              </a:endParaRPr>
            </a:p>
            <a:p>
              <a:pPr algn="r"/>
              <a:r>
                <a:rPr lang="en-US" altLang="ja-JP" sz="1050" b="1" dirty="0">
                  <a:solidFill>
                    <a:srgbClr val="FFFFFF"/>
                  </a:solidFill>
                  <a:latin typeface="+mn-ea"/>
                </a:rPr>
                <a:t>Meister’s Wood</a:t>
              </a:r>
              <a:endParaRPr lang="ja-JP" altLang="en-US" sz="1050" b="1" dirty="0">
                <a:solidFill>
                  <a:srgbClr val="FFFFFF"/>
                </a:solidFill>
                <a:latin typeface="+mn-ea"/>
              </a:endParaRPr>
            </a:p>
          </p:txBody>
        </p:sp>
      </p:grpSp>
      <p:grpSp>
        <p:nvGrpSpPr>
          <p:cNvPr id="88" name="グループ化 87">
            <a:extLst>
              <a:ext uri="{FF2B5EF4-FFF2-40B4-BE49-F238E27FC236}">
                <a16:creationId xmlns:a16="http://schemas.microsoft.com/office/drawing/2014/main" id="{5E0DCD10-B861-BF39-0A8C-15A59EC52CB4}"/>
              </a:ext>
            </a:extLst>
          </p:cNvPr>
          <p:cNvGrpSpPr/>
          <p:nvPr/>
        </p:nvGrpSpPr>
        <p:grpSpPr>
          <a:xfrm>
            <a:off x="142875" y="697609"/>
            <a:ext cx="4648031" cy="3320022"/>
            <a:chOff x="142875" y="697609"/>
            <a:chExt cx="4648031" cy="3320022"/>
          </a:xfrm>
        </p:grpSpPr>
        <p:pic>
          <p:nvPicPr>
            <p:cNvPr id="6" name="図 5"/>
            <p:cNvPicPr preferRelativeResize="0">
              <a:picLocks noChangeAspect="1"/>
            </p:cNvPicPr>
            <p:nvPr/>
          </p:nvPicPr>
          <p:blipFill rotWithShape="1">
            <a:blip r:embed="rId4">
              <a:extLst>
                <a:ext uri="{28A0092B-C50C-407E-A947-70E740481C1C}">
                  <a14:useLocalDpi xmlns:a14="http://schemas.microsoft.com/office/drawing/2010/main" val="0"/>
                </a:ext>
              </a:extLst>
            </a:blip>
            <a:stretch/>
          </p:blipFill>
          <p:spPr>
            <a:xfrm>
              <a:off x="142875" y="697609"/>
              <a:ext cx="4648031" cy="3320022"/>
            </a:xfrm>
            <a:prstGeom prst="rect">
              <a:avLst/>
            </a:prstGeom>
          </p:spPr>
        </p:pic>
        <p:sp>
          <p:nvSpPr>
            <p:cNvPr id="126" name="Rectangle 4"/>
            <p:cNvSpPr>
              <a:spLocks noChangeArrowheads="1"/>
            </p:cNvSpPr>
            <p:nvPr/>
          </p:nvSpPr>
          <p:spPr bwMode="auto">
            <a:xfrm>
              <a:off x="3225676" y="3877181"/>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82" name="正方形/長方形 81"/>
            <p:cNvSpPr/>
            <p:nvPr/>
          </p:nvSpPr>
          <p:spPr>
            <a:xfrm>
              <a:off x="164277" y="3861048"/>
              <a:ext cx="1104470"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アカシアクリア（アカシア突き板）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13" name="正方形/長方形 12">
            <a:extLst>
              <a:ext uri="{FF2B5EF4-FFF2-40B4-BE49-F238E27FC236}">
                <a16:creationId xmlns:a16="http://schemas.microsoft.com/office/drawing/2014/main" id="{825BFD6E-4300-D2E7-2EDB-CF04CAE08E5F}"/>
              </a:ext>
            </a:extLst>
          </p:cNvPr>
          <p:cNvSpPr/>
          <p:nvPr/>
        </p:nvSpPr>
        <p:spPr>
          <a:xfrm>
            <a:off x="142875" y="4450464"/>
            <a:ext cx="4773613" cy="246221"/>
          </a:xfrm>
          <a:prstGeom prst="rect">
            <a:avLst/>
          </a:prstGeom>
        </p:spPr>
        <p:txBody>
          <a:bodyPr wrap="square" lIns="0" tIns="0" rIns="0" bIns="0">
            <a:spAutoFit/>
          </a:bodyPr>
          <a:lstStyle/>
          <a:p>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天然木ならではのキャラクターについてはカタログをご参照ください。 </a:t>
            </a:r>
            <a:r>
              <a:rPr lang="en-US" altLang="ja-JP" sz="400" dirty="0">
                <a:latin typeface="+mn-ea"/>
              </a:rPr>
              <a:t>※6 </a:t>
            </a:r>
            <a:r>
              <a:rPr lang="ja-JP" altLang="en-US" sz="400" dirty="0">
                <a:latin typeface="+mn-ea"/>
              </a:rPr>
              <a:t>設置条件、取扱い上の注意がありますので詳細はカタログをご覧ください。</a:t>
            </a:r>
          </a:p>
        </p:txBody>
      </p:sp>
      <p:sp>
        <p:nvSpPr>
          <p:cNvPr id="14" name="タイトル 26">
            <a:extLst>
              <a:ext uri="{FF2B5EF4-FFF2-40B4-BE49-F238E27FC236}">
                <a16:creationId xmlns:a16="http://schemas.microsoft.com/office/drawing/2014/main" id="{D02899E6-A2BD-1726-4639-F23D16550EFC}"/>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マイスターズウッドフロアー トリプルコート</a:t>
            </a:r>
          </a:p>
        </p:txBody>
      </p:sp>
      <p:sp>
        <p:nvSpPr>
          <p:cNvPr id="15" name="タイトル 14">
            <a:extLst>
              <a:ext uri="{FF2B5EF4-FFF2-40B4-BE49-F238E27FC236}">
                <a16:creationId xmlns:a16="http://schemas.microsoft.com/office/drawing/2014/main" id="{8E9243A8-24B9-3E8B-0534-CF683DB1605F}"/>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トリプルコート</a:t>
            </a:r>
          </a:p>
        </p:txBody>
      </p:sp>
      <p:grpSp>
        <p:nvGrpSpPr>
          <p:cNvPr id="3" name="グループ化 2">
            <a:extLst>
              <a:ext uri="{FF2B5EF4-FFF2-40B4-BE49-F238E27FC236}">
                <a16:creationId xmlns:a16="http://schemas.microsoft.com/office/drawing/2014/main" id="{3F4B7D75-EA8B-43E8-8921-C5656AFCBC2B}"/>
              </a:ext>
            </a:extLst>
          </p:cNvPr>
          <p:cNvGrpSpPr/>
          <p:nvPr/>
        </p:nvGrpSpPr>
        <p:grpSpPr>
          <a:xfrm>
            <a:off x="6009759" y="4727418"/>
            <a:ext cx="1884161" cy="1959242"/>
            <a:chOff x="6009759" y="4727418"/>
            <a:chExt cx="1884161" cy="1959242"/>
          </a:xfrm>
        </p:grpSpPr>
        <p:sp>
          <p:nvSpPr>
            <p:cNvPr id="157" name="Rectangle 14">
              <a:extLst>
                <a:ext uri="{FF2B5EF4-FFF2-40B4-BE49-F238E27FC236}">
                  <a16:creationId xmlns:a16="http://schemas.microsoft.com/office/drawing/2014/main" id="{73EC4E2D-1921-C68B-60F6-72660081076D}"/>
                </a:ext>
              </a:extLst>
            </p:cNvPr>
            <p:cNvSpPr>
              <a:spLocks noChangeArrowheads="1"/>
            </p:cNvSpPr>
            <p:nvPr/>
          </p:nvSpPr>
          <p:spPr bwMode="auto">
            <a:xfrm>
              <a:off x="6009759" y="4727418"/>
              <a:ext cx="1884161"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158" name="正方形/長方形 157">
              <a:extLst>
                <a:ext uri="{FF2B5EF4-FFF2-40B4-BE49-F238E27FC236}">
                  <a16:creationId xmlns:a16="http://schemas.microsoft.com/office/drawing/2014/main" id="{889C83DD-F719-DF87-3A02-AD3FE225F9E5}"/>
                </a:ext>
              </a:extLst>
            </p:cNvPr>
            <p:cNvSpPr/>
            <p:nvPr/>
          </p:nvSpPr>
          <p:spPr>
            <a:xfrm>
              <a:off x="6092297" y="5986505"/>
              <a:ext cx="1538883" cy="246221"/>
            </a:xfrm>
            <a:prstGeom prst="rect">
              <a:avLst/>
            </a:prstGeom>
          </p:spPr>
          <p:txBody>
            <a:bodyPr wrap="none" lIns="0" tIns="0" rIns="0" bIns="0">
              <a:spAutoFit/>
            </a:bodyPr>
            <a:lstStyle/>
            <a:p>
              <a:r>
                <a:rPr lang="ja-JP" altLang="en-US" sz="800" b="1" dirty="0">
                  <a:latin typeface="+mn-ea"/>
                </a:rPr>
                <a:t>同じ突き板をつかって統一感を演出</a:t>
              </a:r>
              <a:endParaRPr lang="en-US" altLang="ja-JP" sz="800" b="1" dirty="0">
                <a:latin typeface="+mn-ea"/>
              </a:endParaRPr>
            </a:p>
            <a:p>
              <a:r>
                <a:rPr lang="ja-JP" altLang="en-US" sz="800" b="1" dirty="0">
                  <a:latin typeface="+mn-ea"/>
                </a:rPr>
                <a:t>マイスターズウッド階段</a:t>
              </a:r>
            </a:p>
          </p:txBody>
        </p:sp>
        <p:pic>
          <p:nvPicPr>
            <p:cNvPr id="159" name="図 158">
              <a:extLst>
                <a:ext uri="{FF2B5EF4-FFF2-40B4-BE49-F238E27FC236}">
                  <a16:creationId xmlns:a16="http://schemas.microsoft.com/office/drawing/2014/main" id="{9ABB3119-13D5-6671-CA5C-3B456655E692}"/>
                </a:ext>
              </a:extLst>
            </p:cNvPr>
            <p:cNvPicPr>
              <a:picLocks noChangeAspect="1"/>
            </p:cNvPicPr>
            <p:nvPr/>
          </p:nvPicPr>
          <p:blipFill rotWithShape="1">
            <a:blip r:embed="rId5">
              <a:extLst>
                <a:ext uri="{28A0092B-C50C-407E-A947-70E740481C1C}">
                  <a14:useLocalDpi xmlns:a14="http://schemas.microsoft.com/office/drawing/2010/main" val="0"/>
                </a:ext>
              </a:extLst>
            </a:blip>
            <a:srcRect t="24149"/>
            <a:stretch/>
          </p:blipFill>
          <p:spPr>
            <a:xfrm>
              <a:off x="6103054" y="5095980"/>
              <a:ext cx="1690145" cy="854929"/>
            </a:xfrm>
            <a:prstGeom prst="rect">
              <a:avLst/>
            </a:prstGeom>
          </p:spPr>
        </p:pic>
        <p:sp>
          <p:nvSpPr>
            <p:cNvPr id="160" name="正方形/長方形 159">
              <a:extLst>
                <a:ext uri="{FF2B5EF4-FFF2-40B4-BE49-F238E27FC236}">
                  <a16:creationId xmlns:a16="http://schemas.microsoft.com/office/drawing/2014/main" id="{148E16C3-A049-2055-BBFA-20C86AAE6E11}"/>
                </a:ext>
              </a:extLst>
            </p:cNvPr>
            <p:cNvSpPr/>
            <p:nvPr/>
          </p:nvSpPr>
          <p:spPr>
            <a:xfrm>
              <a:off x="6092297" y="6301939"/>
              <a:ext cx="1700902" cy="384721"/>
            </a:xfrm>
            <a:prstGeom prst="rect">
              <a:avLst/>
            </a:prstGeom>
          </p:spPr>
          <p:txBody>
            <a:bodyPr wrap="square" lIns="0" tIns="0" rIns="0" bIns="0">
              <a:spAutoFit/>
            </a:bodyPr>
            <a:lstStyle/>
            <a:p>
              <a:r>
                <a:rPr lang="ja-JP" altLang="en-US" sz="600" dirty="0">
                  <a:latin typeface="+mn-ea"/>
                </a:rPr>
                <a:t>マイスターズウッドの床材と同じ素材。</a:t>
              </a:r>
            </a:p>
            <a:p>
              <a:r>
                <a:rPr lang="ja-JP" altLang="en-US" sz="600" dirty="0">
                  <a:latin typeface="+mn-ea"/>
                </a:rPr>
                <a:t>床材と揃えることで統一感のある空間を演出できる“天然木突き板仕上げ”階段です。</a:t>
              </a:r>
              <a:endParaRPr lang="en-US" altLang="ja-JP" sz="600" dirty="0">
                <a:latin typeface="+mn-ea"/>
              </a:endParaRPr>
            </a:p>
            <a:p>
              <a:r>
                <a:rPr lang="ja-JP" altLang="en-US" sz="350" dirty="0">
                  <a:latin typeface="+mn-ea"/>
                </a:rPr>
                <a:t>上記</a:t>
              </a:r>
              <a:r>
                <a:rPr lang="en-US" altLang="ja-JP" sz="350" dirty="0">
                  <a:latin typeface="+mn-ea"/>
                </a:rPr>
                <a:t>※</a:t>
              </a:r>
              <a:r>
                <a:rPr lang="ja-JP" altLang="en-US" sz="350" dirty="0">
                  <a:latin typeface="+mn-ea"/>
                </a:rPr>
                <a:t>の</a:t>
              </a:r>
              <a:r>
                <a:rPr lang="en-US" altLang="ja-JP" sz="350" dirty="0">
                  <a:latin typeface="+mn-ea"/>
                </a:rPr>
                <a:t>4</a:t>
              </a:r>
              <a:r>
                <a:rPr lang="ja-JP" altLang="en-US" sz="350" dirty="0">
                  <a:latin typeface="+mn-ea"/>
                </a:rPr>
                <a:t>色は同色の突き板の踏み板をご用意していませんが、ベリティス階段とコーディネイトが可能です。</a:t>
              </a:r>
            </a:p>
          </p:txBody>
        </p:sp>
        <p:sp>
          <p:nvSpPr>
            <p:cNvPr id="161" name="正方形/長方形 160">
              <a:extLst>
                <a:ext uri="{FF2B5EF4-FFF2-40B4-BE49-F238E27FC236}">
                  <a16:creationId xmlns:a16="http://schemas.microsoft.com/office/drawing/2014/main" id="{D7611F6D-50F8-101A-2D3A-9A804384507B}"/>
                </a:ext>
              </a:extLst>
            </p:cNvPr>
            <p:cNvSpPr/>
            <p:nvPr/>
          </p:nvSpPr>
          <p:spPr>
            <a:xfrm>
              <a:off x="6009759" y="4822188"/>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おすすめの階段</a:t>
              </a:r>
            </a:p>
          </p:txBody>
        </p:sp>
      </p:grpSp>
      <p:grpSp>
        <p:nvGrpSpPr>
          <p:cNvPr id="86" name="グループ化 85">
            <a:extLst>
              <a:ext uri="{FF2B5EF4-FFF2-40B4-BE49-F238E27FC236}">
                <a16:creationId xmlns:a16="http://schemas.microsoft.com/office/drawing/2014/main" id="{8059D60C-7CC2-4E1F-0708-3969DA546AC6}"/>
              </a:ext>
            </a:extLst>
          </p:cNvPr>
          <p:cNvGrpSpPr/>
          <p:nvPr/>
        </p:nvGrpSpPr>
        <p:grpSpPr>
          <a:xfrm>
            <a:off x="4991098" y="2705161"/>
            <a:ext cx="4775202" cy="1944000"/>
            <a:chOff x="4991098" y="2705161"/>
            <a:chExt cx="4775202" cy="1944000"/>
          </a:xfrm>
        </p:grpSpPr>
        <p:sp>
          <p:nvSpPr>
            <p:cNvPr id="141" name="正方形/長方形 140"/>
            <p:cNvSpPr/>
            <p:nvPr/>
          </p:nvSpPr>
          <p:spPr>
            <a:xfrm>
              <a:off x="5085410" y="2887217"/>
              <a:ext cx="4497680" cy="138499"/>
            </a:xfrm>
            <a:prstGeom prst="rect">
              <a:avLst/>
            </a:prstGeom>
          </p:spPr>
          <p:txBody>
            <a:bodyPr wrap="square" lIns="0" tIns="0" rIns="0" bIns="0">
              <a:spAutoFit/>
            </a:bodyPr>
            <a:lstStyle/>
            <a:p>
              <a:r>
                <a:rPr lang="ja-JP" altLang="en-US" sz="900" b="1" dirty="0">
                  <a:latin typeface="+mn-ea"/>
                </a:rPr>
                <a:t>天然木ならではの美しさと高い性能を備えた床材です。</a:t>
              </a:r>
            </a:p>
          </p:txBody>
        </p:sp>
        <p:grpSp>
          <p:nvGrpSpPr>
            <p:cNvPr id="16" name="グループ化 15">
              <a:extLst>
                <a:ext uri="{FF2B5EF4-FFF2-40B4-BE49-F238E27FC236}">
                  <a16:creationId xmlns:a16="http://schemas.microsoft.com/office/drawing/2014/main" id="{63470563-B35D-2D0E-FB38-AAE3F61AE30D}"/>
                </a:ext>
              </a:extLst>
            </p:cNvPr>
            <p:cNvGrpSpPr/>
            <p:nvPr/>
          </p:nvGrpSpPr>
          <p:grpSpPr>
            <a:xfrm>
              <a:off x="4991098" y="2705161"/>
              <a:ext cx="4775202" cy="1944000"/>
              <a:chOff x="4991098" y="2705161"/>
              <a:chExt cx="4775202" cy="1944000"/>
            </a:xfrm>
          </p:grpSpPr>
          <p:sp>
            <p:nvSpPr>
              <p:cNvPr id="18" name="Rectangle 14">
                <a:extLst>
                  <a:ext uri="{FF2B5EF4-FFF2-40B4-BE49-F238E27FC236}">
                    <a16:creationId xmlns:a16="http://schemas.microsoft.com/office/drawing/2014/main" id="{865BF6F4-21F4-AFC7-AA1F-11E163984E90}"/>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9" name="Rectangle 24">
                <a:extLst>
                  <a:ext uri="{FF2B5EF4-FFF2-40B4-BE49-F238E27FC236}">
                    <a16:creationId xmlns:a16="http://schemas.microsoft.com/office/drawing/2014/main" id="{B9957E8F-9340-4C50-F16A-12D84941ACC1}"/>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pic>
          <p:nvPicPr>
            <p:cNvPr id="24" name="図 23">
              <a:extLst>
                <a:ext uri="{FF2B5EF4-FFF2-40B4-BE49-F238E27FC236}">
                  <a16:creationId xmlns:a16="http://schemas.microsoft.com/office/drawing/2014/main" id="{EAE778D3-2C72-750A-2EFC-E56355AF15CF}"/>
                </a:ext>
              </a:extLst>
            </p:cNvPr>
            <p:cNvPicPr preferRelativeResize="0">
              <a:picLocks noChangeAspect="1"/>
            </p:cNvPicPr>
            <p:nvPr/>
          </p:nvPicPr>
          <p:blipFill>
            <a:blip r:embed="rId6"/>
            <a:stretch>
              <a:fillRect/>
            </a:stretch>
          </p:blipFill>
          <p:spPr>
            <a:xfrm>
              <a:off x="5085410" y="3112743"/>
              <a:ext cx="1102500" cy="360000"/>
            </a:xfrm>
            <a:prstGeom prst="rect">
              <a:avLst/>
            </a:prstGeom>
          </p:spPr>
        </p:pic>
        <p:pic>
          <p:nvPicPr>
            <p:cNvPr id="32" name="図 31">
              <a:extLst>
                <a:ext uri="{FF2B5EF4-FFF2-40B4-BE49-F238E27FC236}">
                  <a16:creationId xmlns:a16="http://schemas.microsoft.com/office/drawing/2014/main" id="{D4BE4427-DB3D-3017-6875-409F0F5A992C}"/>
                </a:ext>
              </a:extLst>
            </p:cNvPr>
            <p:cNvPicPr preferRelativeResize="0">
              <a:picLocks noChangeAspect="1"/>
            </p:cNvPicPr>
            <p:nvPr/>
          </p:nvPicPr>
          <p:blipFill>
            <a:blip r:embed="rId7"/>
            <a:stretch>
              <a:fillRect/>
            </a:stretch>
          </p:blipFill>
          <p:spPr>
            <a:xfrm>
              <a:off x="6244646" y="3112743"/>
              <a:ext cx="1096271" cy="360000"/>
            </a:xfrm>
            <a:prstGeom prst="rect">
              <a:avLst/>
            </a:prstGeom>
          </p:spPr>
        </p:pic>
        <p:pic>
          <p:nvPicPr>
            <p:cNvPr id="34" name="図 33">
              <a:extLst>
                <a:ext uri="{FF2B5EF4-FFF2-40B4-BE49-F238E27FC236}">
                  <a16:creationId xmlns:a16="http://schemas.microsoft.com/office/drawing/2014/main" id="{861FBBB7-5CC0-1D66-CF83-F57418EB3E0A}"/>
                </a:ext>
              </a:extLst>
            </p:cNvPr>
            <p:cNvPicPr preferRelativeResize="0">
              <a:picLocks noChangeAspect="1"/>
            </p:cNvPicPr>
            <p:nvPr/>
          </p:nvPicPr>
          <p:blipFill>
            <a:blip r:embed="rId8"/>
            <a:stretch>
              <a:fillRect/>
            </a:stretch>
          </p:blipFill>
          <p:spPr>
            <a:xfrm>
              <a:off x="7403882" y="3112743"/>
              <a:ext cx="1096271" cy="360000"/>
            </a:xfrm>
            <a:prstGeom prst="rect">
              <a:avLst/>
            </a:prstGeom>
          </p:spPr>
        </p:pic>
        <p:pic>
          <p:nvPicPr>
            <p:cNvPr id="36" name="図 35">
              <a:extLst>
                <a:ext uri="{FF2B5EF4-FFF2-40B4-BE49-F238E27FC236}">
                  <a16:creationId xmlns:a16="http://schemas.microsoft.com/office/drawing/2014/main" id="{DA18DC59-8EAE-CABD-DEEC-5C1922FFBBC3}"/>
                </a:ext>
              </a:extLst>
            </p:cNvPr>
            <p:cNvPicPr preferRelativeResize="0">
              <a:picLocks noChangeAspect="1"/>
            </p:cNvPicPr>
            <p:nvPr/>
          </p:nvPicPr>
          <p:blipFill>
            <a:blip r:embed="rId9"/>
            <a:stretch>
              <a:fillRect/>
            </a:stretch>
          </p:blipFill>
          <p:spPr>
            <a:xfrm>
              <a:off x="8569348" y="3112743"/>
              <a:ext cx="1096271" cy="360000"/>
            </a:xfrm>
            <a:prstGeom prst="rect">
              <a:avLst/>
            </a:prstGeom>
          </p:spPr>
        </p:pic>
        <p:pic>
          <p:nvPicPr>
            <p:cNvPr id="38" name="図 37">
              <a:extLst>
                <a:ext uri="{FF2B5EF4-FFF2-40B4-BE49-F238E27FC236}">
                  <a16:creationId xmlns:a16="http://schemas.microsoft.com/office/drawing/2014/main" id="{D5AAFD6F-86FE-87B3-8F2E-A5B39513A461}"/>
                </a:ext>
              </a:extLst>
            </p:cNvPr>
            <p:cNvPicPr preferRelativeResize="0">
              <a:picLocks noChangeAspect="1"/>
            </p:cNvPicPr>
            <p:nvPr/>
          </p:nvPicPr>
          <p:blipFill>
            <a:blip r:embed="rId10"/>
            <a:stretch>
              <a:fillRect/>
            </a:stretch>
          </p:blipFill>
          <p:spPr>
            <a:xfrm>
              <a:off x="5085410" y="3621139"/>
              <a:ext cx="1096271" cy="360000"/>
            </a:xfrm>
            <a:prstGeom prst="rect">
              <a:avLst/>
            </a:prstGeom>
          </p:spPr>
        </p:pic>
        <p:pic>
          <p:nvPicPr>
            <p:cNvPr id="40" name="図 39">
              <a:extLst>
                <a:ext uri="{FF2B5EF4-FFF2-40B4-BE49-F238E27FC236}">
                  <a16:creationId xmlns:a16="http://schemas.microsoft.com/office/drawing/2014/main" id="{3C5B7AC9-069E-006D-F010-C4A07556A680}"/>
                </a:ext>
              </a:extLst>
            </p:cNvPr>
            <p:cNvPicPr preferRelativeResize="0">
              <a:picLocks noChangeAspect="1"/>
            </p:cNvPicPr>
            <p:nvPr/>
          </p:nvPicPr>
          <p:blipFill>
            <a:blip r:embed="rId11"/>
            <a:stretch>
              <a:fillRect/>
            </a:stretch>
          </p:blipFill>
          <p:spPr>
            <a:xfrm>
              <a:off x="6244646" y="3621139"/>
              <a:ext cx="1102500" cy="360000"/>
            </a:xfrm>
            <a:prstGeom prst="rect">
              <a:avLst/>
            </a:prstGeom>
          </p:spPr>
        </p:pic>
        <p:pic>
          <p:nvPicPr>
            <p:cNvPr id="50" name="図 49">
              <a:extLst>
                <a:ext uri="{FF2B5EF4-FFF2-40B4-BE49-F238E27FC236}">
                  <a16:creationId xmlns:a16="http://schemas.microsoft.com/office/drawing/2014/main" id="{01CCB454-9EC7-F3A5-1B64-5EA027F557EF}"/>
                </a:ext>
              </a:extLst>
            </p:cNvPr>
            <p:cNvPicPr preferRelativeResize="0">
              <a:picLocks noChangeAspect="1"/>
            </p:cNvPicPr>
            <p:nvPr/>
          </p:nvPicPr>
          <p:blipFill>
            <a:blip r:embed="rId12"/>
            <a:stretch>
              <a:fillRect/>
            </a:stretch>
          </p:blipFill>
          <p:spPr>
            <a:xfrm>
              <a:off x="7403882" y="3621139"/>
              <a:ext cx="1102500" cy="360000"/>
            </a:xfrm>
            <a:prstGeom prst="rect">
              <a:avLst/>
            </a:prstGeom>
          </p:spPr>
        </p:pic>
        <p:pic>
          <p:nvPicPr>
            <p:cNvPr id="53" name="図 52">
              <a:extLst>
                <a:ext uri="{FF2B5EF4-FFF2-40B4-BE49-F238E27FC236}">
                  <a16:creationId xmlns:a16="http://schemas.microsoft.com/office/drawing/2014/main" id="{270CAD58-FA66-1AA8-0B89-B125BD226FD3}"/>
                </a:ext>
              </a:extLst>
            </p:cNvPr>
            <p:cNvPicPr preferRelativeResize="0">
              <a:picLocks noChangeAspect="1"/>
            </p:cNvPicPr>
            <p:nvPr/>
          </p:nvPicPr>
          <p:blipFill>
            <a:blip r:embed="rId13"/>
            <a:stretch>
              <a:fillRect/>
            </a:stretch>
          </p:blipFill>
          <p:spPr>
            <a:xfrm>
              <a:off x="8569348" y="3621139"/>
              <a:ext cx="1096271" cy="360000"/>
            </a:xfrm>
            <a:prstGeom prst="rect">
              <a:avLst/>
            </a:prstGeom>
          </p:spPr>
        </p:pic>
        <p:pic>
          <p:nvPicPr>
            <p:cNvPr id="60" name="図 59">
              <a:extLst>
                <a:ext uri="{FF2B5EF4-FFF2-40B4-BE49-F238E27FC236}">
                  <a16:creationId xmlns:a16="http://schemas.microsoft.com/office/drawing/2014/main" id="{056E21D0-5811-7C20-C8C4-3965433F6777}"/>
                </a:ext>
              </a:extLst>
            </p:cNvPr>
            <p:cNvPicPr preferRelativeResize="0">
              <a:picLocks noChangeAspect="1"/>
            </p:cNvPicPr>
            <p:nvPr/>
          </p:nvPicPr>
          <p:blipFill>
            <a:blip r:embed="rId14"/>
            <a:stretch>
              <a:fillRect/>
            </a:stretch>
          </p:blipFill>
          <p:spPr>
            <a:xfrm>
              <a:off x="5085410" y="4113369"/>
              <a:ext cx="1096271" cy="360000"/>
            </a:xfrm>
            <a:prstGeom prst="rect">
              <a:avLst/>
            </a:prstGeom>
          </p:spPr>
        </p:pic>
        <p:pic>
          <p:nvPicPr>
            <p:cNvPr id="69" name="図 68">
              <a:extLst>
                <a:ext uri="{FF2B5EF4-FFF2-40B4-BE49-F238E27FC236}">
                  <a16:creationId xmlns:a16="http://schemas.microsoft.com/office/drawing/2014/main" id="{4488E2A9-7CEF-4F3E-6B41-CD9C7C669968}"/>
                </a:ext>
              </a:extLst>
            </p:cNvPr>
            <p:cNvPicPr preferRelativeResize="0">
              <a:picLocks noChangeAspect="1"/>
            </p:cNvPicPr>
            <p:nvPr/>
          </p:nvPicPr>
          <p:blipFill>
            <a:blip r:embed="rId15"/>
            <a:stretch>
              <a:fillRect/>
            </a:stretch>
          </p:blipFill>
          <p:spPr>
            <a:xfrm>
              <a:off x="6244646" y="4113369"/>
              <a:ext cx="1096271" cy="360000"/>
            </a:xfrm>
            <a:prstGeom prst="rect">
              <a:avLst/>
            </a:prstGeom>
          </p:spPr>
        </p:pic>
        <p:sp>
          <p:nvSpPr>
            <p:cNvPr id="70" name="正方形/長方形 69">
              <a:extLst>
                <a:ext uri="{FF2B5EF4-FFF2-40B4-BE49-F238E27FC236}">
                  <a16:creationId xmlns:a16="http://schemas.microsoft.com/office/drawing/2014/main" id="{A5D44E5F-377A-13C3-DFA0-BD2E73D7EC15}"/>
                </a:ext>
              </a:extLst>
            </p:cNvPr>
            <p:cNvSpPr/>
            <p:nvPr/>
          </p:nvSpPr>
          <p:spPr>
            <a:xfrm>
              <a:off x="5085410" y="3480905"/>
              <a:ext cx="1120500" cy="92333"/>
            </a:xfrm>
            <a:prstGeom prst="rect">
              <a:avLst/>
            </a:prstGeom>
          </p:spPr>
          <p:txBody>
            <a:bodyPr wrap="none" lIns="0" tIns="0" rIns="0" bIns="0">
              <a:spAutoFit/>
            </a:bodyPr>
            <a:lstStyle/>
            <a:p>
              <a:r>
                <a:rPr lang="ja-JP" altLang="en-US" sz="600" spc="-50" dirty="0">
                  <a:latin typeface="+mn-ea"/>
                </a:rPr>
                <a:t>ウォールナットクリア（ｳｫｰﾙﾅｯﾄ突き板）</a:t>
              </a:r>
            </a:p>
          </p:txBody>
        </p:sp>
        <p:sp>
          <p:nvSpPr>
            <p:cNvPr id="71" name="正方形/長方形 70">
              <a:extLst>
                <a:ext uri="{FF2B5EF4-FFF2-40B4-BE49-F238E27FC236}">
                  <a16:creationId xmlns:a16="http://schemas.microsoft.com/office/drawing/2014/main" id="{26090CE0-A353-9E0D-A835-0938BD23C152}"/>
                </a:ext>
              </a:extLst>
            </p:cNvPr>
            <p:cNvSpPr/>
            <p:nvPr/>
          </p:nvSpPr>
          <p:spPr>
            <a:xfrm>
              <a:off x="8569348" y="3476302"/>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72" name="正方形/長方形 71">
              <a:extLst>
                <a:ext uri="{FF2B5EF4-FFF2-40B4-BE49-F238E27FC236}">
                  <a16:creationId xmlns:a16="http://schemas.microsoft.com/office/drawing/2014/main" id="{FF4ADB01-FA7A-420F-F466-FE7480FE67EC}"/>
                </a:ext>
              </a:extLst>
            </p:cNvPr>
            <p:cNvSpPr/>
            <p:nvPr/>
          </p:nvSpPr>
          <p:spPr>
            <a:xfrm>
              <a:off x="5085410" y="3984691"/>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sp>
          <p:nvSpPr>
            <p:cNvPr id="73" name="正方形/長方形 72">
              <a:extLst>
                <a:ext uri="{FF2B5EF4-FFF2-40B4-BE49-F238E27FC236}">
                  <a16:creationId xmlns:a16="http://schemas.microsoft.com/office/drawing/2014/main" id="{436BDAEB-2E5A-8299-1679-4D312E324F9F}"/>
                </a:ext>
              </a:extLst>
            </p:cNvPr>
            <p:cNvSpPr/>
            <p:nvPr/>
          </p:nvSpPr>
          <p:spPr>
            <a:xfrm>
              <a:off x="8569348" y="3984691"/>
              <a:ext cx="976549" cy="92333"/>
            </a:xfrm>
            <a:prstGeom prst="rect">
              <a:avLst/>
            </a:prstGeom>
          </p:spPr>
          <p:txBody>
            <a:bodyPr wrap="none" lIns="0" tIns="0" rIns="0" bIns="0">
              <a:spAutoFit/>
            </a:bodyPr>
            <a:lstStyle/>
            <a:p>
              <a:r>
                <a:rPr lang="ja-JP" altLang="en-US" sz="600" spc="-40" dirty="0">
                  <a:latin typeface="+mn-ea"/>
                </a:rPr>
                <a:t>グレージュ色（アッシュ突き板</a:t>
              </a:r>
              <a:r>
                <a:rPr lang="ja-JP" altLang="en-US" sz="600" dirty="0">
                  <a:latin typeface="+mn-ea"/>
                </a:rPr>
                <a:t>）</a:t>
              </a:r>
              <a:r>
                <a:rPr lang="en-US" altLang="ja-JP" sz="600" baseline="30000" dirty="0">
                  <a:latin typeface="+mn-ea"/>
                </a:rPr>
                <a:t>※</a:t>
              </a:r>
              <a:endParaRPr lang="ja-JP" altLang="en-US" sz="600" spc="-40" dirty="0">
                <a:latin typeface="+mn-ea"/>
              </a:endParaRPr>
            </a:p>
          </p:txBody>
        </p:sp>
        <p:sp>
          <p:nvSpPr>
            <p:cNvPr id="74" name="正方形/長方形 73">
              <a:extLst>
                <a:ext uri="{FF2B5EF4-FFF2-40B4-BE49-F238E27FC236}">
                  <a16:creationId xmlns:a16="http://schemas.microsoft.com/office/drawing/2014/main" id="{93AF3EB1-95BF-3BAF-3034-C687D0B7E6FD}"/>
                </a:ext>
              </a:extLst>
            </p:cNvPr>
            <p:cNvSpPr/>
            <p:nvPr/>
          </p:nvSpPr>
          <p:spPr>
            <a:xfrm>
              <a:off x="5085410" y="4479530"/>
              <a:ext cx="1164221" cy="92333"/>
            </a:xfrm>
            <a:prstGeom prst="rect">
              <a:avLst/>
            </a:prstGeom>
          </p:spPr>
          <p:txBody>
            <a:bodyPr wrap="square" lIns="0" tIns="0" rIns="0" bIns="0">
              <a:spAutoFit/>
            </a:bodyPr>
            <a:lstStyle/>
            <a:p>
              <a:r>
                <a:rPr lang="ja-JP" altLang="en-US" sz="600" dirty="0">
                  <a:latin typeface="+mn-ea"/>
                </a:rPr>
                <a:t>ミスティグレー色（アッシュ突き板）</a:t>
              </a:r>
              <a:r>
                <a:rPr lang="en-US" altLang="ja-JP" sz="600" baseline="30000" dirty="0">
                  <a:latin typeface="+mn-ea"/>
                </a:rPr>
                <a:t>※</a:t>
              </a:r>
              <a:endParaRPr lang="ja-JP" altLang="en-US" sz="600" dirty="0">
                <a:latin typeface="+mn-ea"/>
              </a:endParaRPr>
            </a:p>
          </p:txBody>
        </p:sp>
        <p:sp>
          <p:nvSpPr>
            <p:cNvPr id="75" name="正方形/長方形 74">
              <a:extLst>
                <a:ext uri="{FF2B5EF4-FFF2-40B4-BE49-F238E27FC236}">
                  <a16:creationId xmlns:a16="http://schemas.microsoft.com/office/drawing/2014/main" id="{9A87B6B9-D2AF-962D-3B0B-FBAD2A54178D}"/>
                </a:ext>
              </a:extLst>
            </p:cNvPr>
            <p:cNvSpPr/>
            <p:nvPr/>
          </p:nvSpPr>
          <p:spPr>
            <a:xfrm>
              <a:off x="6244646" y="3480905"/>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76" name="正方形/長方形 75">
              <a:extLst>
                <a:ext uri="{FF2B5EF4-FFF2-40B4-BE49-F238E27FC236}">
                  <a16:creationId xmlns:a16="http://schemas.microsoft.com/office/drawing/2014/main" id="{1A8F45BC-6BEC-37DB-5B2A-5FC96344D7E3}"/>
                </a:ext>
              </a:extLst>
            </p:cNvPr>
            <p:cNvSpPr/>
            <p:nvPr/>
          </p:nvSpPr>
          <p:spPr>
            <a:xfrm>
              <a:off x="6244646" y="3984691"/>
              <a:ext cx="977832" cy="92333"/>
            </a:xfrm>
            <a:prstGeom prst="rect">
              <a:avLst/>
            </a:prstGeom>
          </p:spPr>
          <p:txBody>
            <a:bodyPr wrap="none" lIns="0" tIns="0" rIns="0" bIns="0">
              <a:spAutoFit/>
            </a:bodyPr>
            <a:lstStyle/>
            <a:p>
              <a:r>
                <a:rPr lang="ja-JP" altLang="en-US" sz="600" dirty="0">
                  <a:latin typeface="+mn-ea"/>
                </a:rPr>
                <a:t>オーククリア（オーク突き板）</a:t>
              </a:r>
              <a:r>
                <a:rPr lang="en-US" altLang="ja-JP" sz="600" baseline="30000" dirty="0">
                  <a:latin typeface="+mn-ea"/>
                </a:rPr>
                <a:t>※</a:t>
              </a:r>
              <a:endParaRPr lang="ja-JP" altLang="en-US" sz="600" baseline="30000" dirty="0">
                <a:latin typeface="+mn-ea"/>
              </a:endParaRPr>
            </a:p>
          </p:txBody>
        </p:sp>
        <p:sp>
          <p:nvSpPr>
            <p:cNvPr id="77" name="正方形/長方形 76">
              <a:extLst>
                <a:ext uri="{FF2B5EF4-FFF2-40B4-BE49-F238E27FC236}">
                  <a16:creationId xmlns:a16="http://schemas.microsoft.com/office/drawing/2014/main" id="{4F537E49-21CF-27EF-E94D-3A2C37723470}"/>
                </a:ext>
              </a:extLst>
            </p:cNvPr>
            <p:cNvSpPr/>
            <p:nvPr/>
          </p:nvSpPr>
          <p:spPr>
            <a:xfrm>
              <a:off x="7403882" y="3480905"/>
              <a:ext cx="1142942" cy="92333"/>
            </a:xfrm>
            <a:prstGeom prst="rect">
              <a:avLst/>
            </a:prstGeom>
          </p:spPr>
          <p:txBody>
            <a:bodyPr wrap="none" lIns="0" tIns="0" rIns="0" bIns="0">
              <a:spAutoFit/>
            </a:bodyPr>
            <a:lstStyle/>
            <a:p>
              <a:r>
                <a:rPr lang="ja-JP" altLang="en-US" sz="600" spc="-60" dirty="0">
                  <a:latin typeface="+mn-ea"/>
                </a:rPr>
                <a:t>バーチラスティッククリア（バーチ突き板）</a:t>
              </a:r>
            </a:p>
          </p:txBody>
        </p:sp>
        <p:sp>
          <p:nvSpPr>
            <p:cNvPr id="78" name="正方形/長方形 77">
              <a:extLst>
                <a:ext uri="{FF2B5EF4-FFF2-40B4-BE49-F238E27FC236}">
                  <a16:creationId xmlns:a16="http://schemas.microsoft.com/office/drawing/2014/main" id="{1081EC8C-BF0A-43FF-A1DE-A807F26CB450}"/>
                </a:ext>
              </a:extLst>
            </p:cNvPr>
            <p:cNvSpPr/>
            <p:nvPr/>
          </p:nvSpPr>
          <p:spPr>
            <a:xfrm>
              <a:off x="7403882" y="3984691"/>
              <a:ext cx="1033937" cy="92333"/>
            </a:xfrm>
            <a:prstGeom prst="rect">
              <a:avLst/>
            </a:prstGeom>
          </p:spPr>
          <p:txBody>
            <a:bodyPr wrap="none" lIns="0" tIns="0" rIns="0" bIns="0">
              <a:spAutoFit/>
            </a:bodyPr>
            <a:lstStyle/>
            <a:p>
              <a:r>
                <a:rPr lang="ja-JP" altLang="en-US" sz="600" dirty="0">
                  <a:latin typeface="+mn-ea"/>
                </a:rPr>
                <a:t>メープルクリア（メープル突き板）</a:t>
              </a:r>
            </a:p>
          </p:txBody>
        </p:sp>
        <p:sp>
          <p:nvSpPr>
            <p:cNvPr id="79" name="正方形/長方形 78">
              <a:extLst>
                <a:ext uri="{FF2B5EF4-FFF2-40B4-BE49-F238E27FC236}">
                  <a16:creationId xmlns:a16="http://schemas.microsoft.com/office/drawing/2014/main" id="{B6073188-C855-E1B8-E0CC-629E070E1874}"/>
                </a:ext>
              </a:extLst>
            </p:cNvPr>
            <p:cNvSpPr/>
            <p:nvPr/>
          </p:nvSpPr>
          <p:spPr>
            <a:xfrm>
              <a:off x="6244646" y="4479530"/>
              <a:ext cx="1234312" cy="92333"/>
            </a:xfrm>
            <a:prstGeom prst="rect">
              <a:avLst/>
            </a:prstGeom>
          </p:spPr>
          <p:txBody>
            <a:bodyPr wrap="none" lIns="0" tIns="0" rIns="0" bIns="0">
              <a:spAutoFit/>
            </a:bodyPr>
            <a:lstStyle/>
            <a:p>
              <a:r>
                <a:rPr lang="ja-JP" altLang="en-US" sz="600" dirty="0">
                  <a:latin typeface="+mn-ea"/>
                </a:rPr>
                <a:t>フォギーホワイト色（アッシュ突き板）</a:t>
              </a:r>
              <a:r>
                <a:rPr lang="en-US" altLang="ja-JP" sz="600" baseline="30000" dirty="0">
                  <a:latin typeface="+mn-ea"/>
                </a:rPr>
                <a:t>※</a:t>
              </a:r>
              <a:endParaRPr lang="ja-JP" altLang="en-US" sz="600" dirty="0">
                <a:latin typeface="+mn-ea"/>
              </a:endParaRPr>
            </a:p>
          </p:txBody>
        </p:sp>
      </p:grpSp>
      <p:sp>
        <p:nvSpPr>
          <p:cNvPr id="52" name="Rectangle 14">
            <a:extLst>
              <a:ext uri="{FF2B5EF4-FFF2-40B4-BE49-F238E27FC236}">
                <a16:creationId xmlns:a16="http://schemas.microsoft.com/office/drawing/2014/main" id="{3FF50559-4408-E579-02F6-CCF5B323009E}"/>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29" name="グループ化 28">
            <a:extLst>
              <a:ext uri="{FF2B5EF4-FFF2-40B4-BE49-F238E27FC236}">
                <a16:creationId xmlns:a16="http://schemas.microsoft.com/office/drawing/2014/main" id="{20C2D7D1-AD0E-5EDD-5857-EFE843C1E109}"/>
              </a:ext>
            </a:extLst>
          </p:cNvPr>
          <p:cNvGrpSpPr/>
          <p:nvPr/>
        </p:nvGrpSpPr>
        <p:grpSpPr>
          <a:xfrm>
            <a:off x="4991099" y="688975"/>
            <a:ext cx="2412852" cy="1943100"/>
            <a:chOff x="4991099" y="688975"/>
            <a:chExt cx="2412852" cy="1943100"/>
          </a:xfrm>
        </p:grpSpPr>
        <p:sp>
          <p:nvSpPr>
            <p:cNvPr id="5" name="Rectangle 14">
              <a:extLst>
                <a:ext uri="{FF2B5EF4-FFF2-40B4-BE49-F238E27FC236}">
                  <a16:creationId xmlns:a16="http://schemas.microsoft.com/office/drawing/2014/main" id="{E2937F6C-EB1F-5340-5E12-F64529702AD1}"/>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7" name="グループ化 6">
              <a:extLst>
                <a:ext uri="{FF2B5EF4-FFF2-40B4-BE49-F238E27FC236}">
                  <a16:creationId xmlns:a16="http://schemas.microsoft.com/office/drawing/2014/main" id="{880B396C-F31E-7391-5290-1B0E6B380CD4}"/>
                </a:ext>
              </a:extLst>
            </p:cNvPr>
            <p:cNvGrpSpPr/>
            <p:nvPr/>
          </p:nvGrpSpPr>
          <p:grpSpPr>
            <a:xfrm>
              <a:off x="4991100" y="947324"/>
              <a:ext cx="2412851" cy="355257"/>
              <a:chOff x="4991100" y="869365"/>
              <a:chExt cx="2412851" cy="355257"/>
            </a:xfrm>
          </p:grpSpPr>
          <p:sp>
            <p:nvSpPr>
              <p:cNvPr id="21" name="正方形/長方形 20">
                <a:extLst>
                  <a:ext uri="{FF2B5EF4-FFF2-40B4-BE49-F238E27FC236}">
                    <a16:creationId xmlns:a16="http://schemas.microsoft.com/office/drawing/2014/main" id="{5C6BD6C2-B0DF-31D4-67E1-08A705AB198C}"/>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22" name="正方形/長方形 21">
                <a:extLst>
                  <a:ext uri="{FF2B5EF4-FFF2-40B4-BE49-F238E27FC236}">
                    <a16:creationId xmlns:a16="http://schemas.microsoft.com/office/drawing/2014/main" id="{26148573-B3B1-75C3-0226-3E7E271A615E}"/>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97" name="図 96"/>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a:off x="5407208" y="1401726"/>
              <a:ext cx="1580634" cy="972000"/>
            </a:xfrm>
            <a:prstGeom prst="rect">
              <a:avLst/>
            </a:prstGeom>
          </p:spPr>
        </p:pic>
      </p:grpSp>
      <p:sp>
        <p:nvSpPr>
          <p:cNvPr id="55" name="Rectangle 14">
            <a:extLst>
              <a:ext uri="{FF2B5EF4-FFF2-40B4-BE49-F238E27FC236}">
                <a16:creationId xmlns:a16="http://schemas.microsoft.com/office/drawing/2014/main" id="{D55015D4-EF08-7D2A-190E-AF0FAECF49D2}"/>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nvGrpSpPr>
          <p:cNvPr id="48" name="グループ化 47">
            <a:extLst>
              <a:ext uri="{FF2B5EF4-FFF2-40B4-BE49-F238E27FC236}">
                <a16:creationId xmlns:a16="http://schemas.microsoft.com/office/drawing/2014/main" id="{CAACBDBC-6F30-47DD-1423-E71E9C8FA40F}"/>
              </a:ext>
            </a:extLst>
          </p:cNvPr>
          <p:cNvGrpSpPr/>
          <p:nvPr/>
        </p:nvGrpSpPr>
        <p:grpSpPr>
          <a:xfrm>
            <a:off x="142875" y="4037101"/>
            <a:ext cx="3579291" cy="403863"/>
            <a:chOff x="142875" y="4041734"/>
            <a:chExt cx="3579291" cy="403863"/>
          </a:xfrm>
        </p:grpSpPr>
        <p:grpSp>
          <p:nvGrpSpPr>
            <p:cNvPr id="49" name="グループ化 48">
              <a:extLst>
                <a:ext uri="{FF2B5EF4-FFF2-40B4-BE49-F238E27FC236}">
                  <a16:creationId xmlns:a16="http://schemas.microsoft.com/office/drawing/2014/main" id="{3B0EE0CB-8B0E-A0E3-E1EB-9A12C90E5675}"/>
                </a:ext>
              </a:extLst>
            </p:cNvPr>
            <p:cNvGrpSpPr/>
            <p:nvPr/>
          </p:nvGrpSpPr>
          <p:grpSpPr>
            <a:xfrm>
              <a:off x="142875" y="4041734"/>
              <a:ext cx="3579291" cy="355265"/>
              <a:chOff x="344488" y="2605651"/>
              <a:chExt cx="3579291" cy="355265"/>
            </a:xfrm>
          </p:grpSpPr>
          <p:pic>
            <p:nvPicPr>
              <p:cNvPr id="64" name="図 63">
                <a:extLst>
                  <a:ext uri="{FF2B5EF4-FFF2-40B4-BE49-F238E27FC236}">
                    <a16:creationId xmlns:a16="http://schemas.microsoft.com/office/drawing/2014/main" id="{B13A7A19-550B-6476-55FE-967A1391BB8F}"/>
                  </a:ext>
                </a:extLst>
              </p:cNvPr>
              <p:cNvPicPr>
                <a:picLocks noChangeAspect="1"/>
              </p:cNvPicPr>
              <p:nvPr/>
            </p:nvPicPr>
            <p:blipFill>
              <a:blip r:embed="rId17"/>
              <a:stretch>
                <a:fillRect/>
              </a:stretch>
            </p:blipFill>
            <p:spPr>
              <a:xfrm>
                <a:off x="1007458" y="2672916"/>
                <a:ext cx="261818" cy="288000"/>
              </a:xfrm>
              <a:prstGeom prst="rect">
                <a:avLst/>
              </a:prstGeom>
            </p:spPr>
          </p:pic>
          <p:pic>
            <p:nvPicPr>
              <p:cNvPr id="65" name="図 64">
                <a:extLst>
                  <a:ext uri="{FF2B5EF4-FFF2-40B4-BE49-F238E27FC236}">
                    <a16:creationId xmlns:a16="http://schemas.microsoft.com/office/drawing/2014/main" id="{1ED4A8DD-A011-E643-640D-D62E072DBF7A}"/>
                  </a:ext>
                </a:extLst>
              </p:cNvPr>
              <p:cNvPicPr>
                <a:picLocks noChangeAspect="1"/>
              </p:cNvPicPr>
              <p:nvPr/>
            </p:nvPicPr>
            <p:blipFill>
              <a:blip r:embed="rId18"/>
              <a:stretch>
                <a:fillRect/>
              </a:stretch>
            </p:blipFill>
            <p:spPr>
              <a:xfrm>
                <a:off x="344488" y="2672916"/>
                <a:ext cx="261819" cy="288000"/>
              </a:xfrm>
              <a:prstGeom prst="rect">
                <a:avLst/>
              </a:prstGeom>
            </p:spPr>
          </p:pic>
          <p:pic>
            <p:nvPicPr>
              <p:cNvPr id="67" name="図 66">
                <a:extLst>
                  <a:ext uri="{FF2B5EF4-FFF2-40B4-BE49-F238E27FC236}">
                    <a16:creationId xmlns:a16="http://schemas.microsoft.com/office/drawing/2014/main" id="{73FCA0A0-FC2A-432F-B3A2-7A256D26795B}"/>
                  </a:ext>
                </a:extLst>
              </p:cNvPr>
              <p:cNvPicPr>
                <a:picLocks noChangeAspect="1"/>
              </p:cNvPicPr>
              <p:nvPr/>
            </p:nvPicPr>
            <p:blipFill>
              <a:blip r:embed="rId19"/>
              <a:stretch>
                <a:fillRect/>
              </a:stretch>
            </p:blipFill>
            <p:spPr>
              <a:xfrm>
                <a:off x="565478" y="2672916"/>
                <a:ext cx="261819" cy="288000"/>
              </a:xfrm>
              <a:prstGeom prst="rect">
                <a:avLst/>
              </a:prstGeom>
            </p:spPr>
          </p:pic>
          <p:pic>
            <p:nvPicPr>
              <p:cNvPr id="68" name="図 67">
                <a:extLst>
                  <a:ext uri="{FF2B5EF4-FFF2-40B4-BE49-F238E27FC236}">
                    <a16:creationId xmlns:a16="http://schemas.microsoft.com/office/drawing/2014/main" id="{6E157A4E-FB60-FFC6-D181-637BCD6BEC25}"/>
                  </a:ext>
                </a:extLst>
              </p:cNvPr>
              <p:cNvPicPr>
                <a:picLocks noChangeAspect="1"/>
              </p:cNvPicPr>
              <p:nvPr/>
            </p:nvPicPr>
            <p:blipFill>
              <a:blip r:embed="rId20"/>
              <a:stretch>
                <a:fillRect/>
              </a:stretch>
            </p:blipFill>
            <p:spPr>
              <a:xfrm>
                <a:off x="786468" y="2672916"/>
                <a:ext cx="261819" cy="288000"/>
              </a:xfrm>
              <a:prstGeom prst="rect">
                <a:avLst/>
              </a:prstGeom>
            </p:spPr>
          </p:pic>
          <p:pic>
            <p:nvPicPr>
              <p:cNvPr id="80" name="図 79">
                <a:extLst>
                  <a:ext uri="{FF2B5EF4-FFF2-40B4-BE49-F238E27FC236}">
                    <a16:creationId xmlns:a16="http://schemas.microsoft.com/office/drawing/2014/main" id="{BF19AAE1-2997-06D7-F9F9-78FD6CE9AA67}"/>
                  </a:ext>
                </a:extLst>
              </p:cNvPr>
              <p:cNvPicPr>
                <a:picLocks noChangeAspect="1"/>
              </p:cNvPicPr>
              <p:nvPr/>
            </p:nvPicPr>
            <p:blipFill>
              <a:blip r:embed="rId21"/>
              <a:stretch>
                <a:fillRect/>
              </a:stretch>
            </p:blipFill>
            <p:spPr>
              <a:xfrm>
                <a:off x="1228448" y="2672916"/>
                <a:ext cx="261819" cy="288000"/>
              </a:xfrm>
              <a:prstGeom prst="rect">
                <a:avLst/>
              </a:prstGeom>
            </p:spPr>
          </p:pic>
          <p:pic>
            <p:nvPicPr>
              <p:cNvPr id="81" name="図 80">
                <a:extLst>
                  <a:ext uri="{FF2B5EF4-FFF2-40B4-BE49-F238E27FC236}">
                    <a16:creationId xmlns:a16="http://schemas.microsoft.com/office/drawing/2014/main" id="{88EAD7A4-C737-BD27-5A51-C9AF898635AE}"/>
                  </a:ext>
                </a:extLst>
              </p:cNvPr>
              <p:cNvPicPr>
                <a:picLocks noChangeAspect="1"/>
              </p:cNvPicPr>
              <p:nvPr/>
            </p:nvPicPr>
            <p:blipFill>
              <a:blip r:embed="rId22"/>
              <a:stretch>
                <a:fillRect/>
              </a:stretch>
            </p:blipFill>
            <p:spPr>
              <a:xfrm>
                <a:off x="1449437" y="2672916"/>
                <a:ext cx="261819" cy="288000"/>
              </a:xfrm>
              <a:prstGeom prst="rect">
                <a:avLst/>
              </a:prstGeom>
            </p:spPr>
          </p:pic>
          <p:pic>
            <p:nvPicPr>
              <p:cNvPr id="83" name="図 82">
                <a:extLst>
                  <a:ext uri="{FF2B5EF4-FFF2-40B4-BE49-F238E27FC236}">
                    <a16:creationId xmlns:a16="http://schemas.microsoft.com/office/drawing/2014/main" id="{F3A04242-5BF4-3A2D-116B-3A26C87A9BB7}"/>
                  </a:ext>
                </a:extLst>
              </p:cNvPr>
              <p:cNvPicPr>
                <a:picLocks noChangeAspect="1"/>
              </p:cNvPicPr>
              <p:nvPr/>
            </p:nvPicPr>
            <p:blipFill>
              <a:blip r:embed="rId23"/>
              <a:stretch>
                <a:fillRect/>
              </a:stretch>
            </p:blipFill>
            <p:spPr>
              <a:xfrm>
                <a:off x="1670427" y="2672916"/>
                <a:ext cx="261819" cy="288000"/>
              </a:xfrm>
              <a:prstGeom prst="rect">
                <a:avLst/>
              </a:prstGeom>
            </p:spPr>
          </p:pic>
          <p:pic>
            <p:nvPicPr>
              <p:cNvPr id="84" name="図 83">
                <a:extLst>
                  <a:ext uri="{FF2B5EF4-FFF2-40B4-BE49-F238E27FC236}">
                    <a16:creationId xmlns:a16="http://schemas.microsoft.com/office/drawing/2014/main" id="{975B9547-ACBF-0C69-2BAD-3D13E9E6FC00}"/>
                  </a:ext>
                </a:extLst>
              </p:cNvPr>
              <p:cNvPicPr>
                <a:picLocks noChangeAspect="1"/>
              </p:cNvPicPr>
              <p:nvPr/>
            </p:nvPicPr>
            <p:blipFill>
              <a:blip r:embed="rId24"/>
              <a:stretch>
                <a:fillRect/>
              </a:stretch>
            </p:blipFill>
            <p:spPr>
              <a:xfrm>
                <a:off x="1891417" y="2672916"/>
                <a:ext cx="261819" cy="288000"/>
              </a:xfrm>
              <a:prstGeom prst="rect">
                <a:avLst/>
              </a:prstGeom>
            </p:spPr>
          </p:pic>
          <p:pic>
            <p:nvPicPr>
              <p:cNvPr id="85" name="図 84">
                <a:extLst>
                  <a:ext uri="{FF2B5EF4-FFF2-40B4-BE49-F238E27FC236}">
                    <a16:creationId xmlns:a16="http://schemas.microsoft.com/office/drawing/2014/main" id="{4F253DE8-8D46-6DE1-973E-A684E184B2F8}"/>
                  </a:ext>
                </a:extLst>
              </p:cNvPr>
              <p:cNvPicPr>
                <a:picLocks noChangeAspect="1"/>
              </p:cNvPicPr>
              <p:nvPr/>
            </p:nvPicPr>
            <p:blipFill>
              <a:blip r:embed="rId25"/>
              <a:stretch>
                <a:fillRect/>
              </a:stretch>
            </p:blipFill>
            <p:spPr>
              <a:xfrm>
                <a:off x="2112407" y="2672916"/>
                <a:ext cx="261819" cy="288000"/>
              </a:xfrm>
              <a:prstGeom prst="rect">
                <a:avLst/>
              </a:prstGeom>
            </p:spPr>
          </p:pic>
          <p:pic>
            <p:nvPicPr>
              <p:cNvPr id="89" name="図 88">
                <a:extLst>
                  <a:ext uri="{FF2B5EF4-FFF2-40B4-BE49-F238E27FC236}">
                    <a16:creationId xmlns:a16="http://schemas.microsoft.com/office/drawing/2014/main" id="{6D6F9C2C-D819-242E-031F-98F9218574A4}"/>
                  </a:ext>
                </a:extLst>
              </p:cNvPr>
              <p:cNvPicPr>
                <a:picLocks noChangeAspect="1"/>
              </p:cNvPicPr>
              <p:nvPr/>
            </p:nvPicPr>
            <p:blipFill>
              <a:blip r:embed="rId26"/>
              <a:stretch>
                <a:fillRect/>
              </a:stretch>
            </p:blipFill>
            <p:spPr>
              <a:xfrm>
                <a:off x="2333397" y="2672916"/>
                <a:ext cx="261819" cy="288000"/>
              </a:xfrm>
              <a:prstGeom prst="rect">
                <a:avLst/>
              </a:prstGeom>
            </p:spPr>
          </p:pic>
          <p:pic>
            <p:nvPicPr>
              <p:cNvPr id="94" name="図 93">
                <a:extLst>
                  <a:ext uri="{FF2B5EF4-FFF2-40B4-BE49-F238E27FC236}">
                    <a16:creationId xmlns:a16="http://schemas.microsoft.com/office/drawing/2014/main" id="{8583A831-093F-D0EC-4654-77B29D513769}"/>
                  </a:ext>
                </a:extLst>
              </p:cNvPr>
              <p:cNvPicPr>
                <a:picLocks noChangeAspect="1"/>
              </p:cNvPicPr>
              <p:nvPr/>
            </p:nvPicPr>
            <p:blipFill>
              <a:blip r:embed="rId27"/>
              <a:stretch>
                <a:fillRect/>
              </a:stretch>
            </p:blipFill>
            <p:spPr>
              <a:xfrm>
                <a:off x="2554387" y="2672916"/>
                <a:ext cx="261819" cy="288000"/>
              </a:xfrm>
              <a:prstGeom prst="rect">
                <a:avLst/>
              </a:prstGeom>
            </p:spPr>
          </p:pic>
          <p:pic>
            <p:nvPicPr>
              <p:cNvPr id="95" name="図 94">
                <a:extLst>
                  <a:ext uri="{FF2B5EF4-FFF2-40B4-BE49-F238E27FC236}">
                    <a16:creationId xmlns:a16="http://schemas.microsoft.com/office/drawing/2014/main" id="{23416266-A499-F220-006D-89FF97CFBE98}"/>
                  </a:ext>
                </a:extLst>
              </p:cNvPr>
              <p:cNvPicPr>
                <a:picLocks noChangeAspect="1"/>
              </p:cNvPicPr>
              <p:nvPr/>
            </p:nvPicPr>
            <p:blipFill>
              <a:blip r:embed="rId28"/>
              <a:stretch>
                <a:fillRect/>
              </a:stretch>
            </p:blipFill>
            <p:spPr>
              <a:xfrm>
                <a:off x="2775377" y="2672916"/>
                <a:ext cx="261819" cy="288000"/>
              </a:xfrm>
              <a:prstGeom prst="rect">
                <a:avLst/>
              </a:prstGeom>
            </p:spPr>
          </p:pic>
          <p:pic>
            <p:nvPicPr>
              <p:cNvPr id="96" name="図 95">
                <a:extLst>
                  <a:ext uri="{FF2B5EF4-FFF2-40B4-BE49-F238E27FC236}">
                    <a16:creationId xmlns:a16="http://schemas.microsoft.com/office/drawing/2014/main" id="{2B02F3FB-F007-0150-9F08-948D7F054D10}"/>
                  </a:ext>
                </a:extLst>
              </p:cNvPr>
              <p:cNvPicPr>
                <a:picLocks noChangeAspect="1"/>
              </p:cNvPicPr>
              <p:nvPr/>
            </p:nvPicPr>
            <p:blipFill>
              <a:blip r:embed="rId29"/>
              <a:stretch>
                <a:fillRect/>
              </a:stretch>
            </p:blipFill>
            <p:spPr>
              <a:xfrm>
                <a:off x="2996367" y="2672916"/>
                <a:ext cx="261819" cy="288000"/>
              </a:xfrm>
              <a:prstGeom prst="rect">
                <a:avLst/>
              </a:prstGeom>
            </p:spPr>
          </p:pic>
          <p:pic>
            <p:nvPicPr>
              <p:cNvPr id="98" name="図 97">
                <a:extLst>
                  <a:ext uri="{FF2B5EF4-FFF2-40B4-BE49-F238E27FC236}">
                    <a16:creationId xmlns:a16="http://schemas.microsoft.com/office/drawing/2014/main" id="{48B212A7-99C4-DC32-B55C-DC38CCCA8B8E}"/>
                  </a:ext>
                </a:extLst>
              </p:cNvPr>
              <p:cNvPicPr>
                <a:picLocks noChangeAspect="1"/>
              </p:cNvPicPr>
              <p:nvPr/>
            </p:nvPicPr>
            <p:blipFill>
              <a:blip r:embed="rId30"/>
              <a:stretch>
                <a:fillRect/>
              </a:stretch>
            </p:blipFill>
            <p:spPr>
              <a:xfrm>
                <a:off x="3217357" y="2672916"/>
                <a:ext cx="261819" cy="288000"/>
              </a:xfrm>
              <a:prstGeom prst="rect">
                <a:avLst/>
              </a:prstGeom>
            </p:spPr>
          </p:pic>
          <p:pic>
            <p:nvPicPr>
              <p:cNvPr id="99" name="図 98">
                <a:extLst>
                  <a:ext uri="{FF2B5EF4-FFF2-40B4-BE49-F238E27FC236}">
                    <a16:creationId xmlns:a16="http://schemas.microsoft.com/office/drawing/2014/main" id="{48F56478-F73B-4680-2915-55A8481AE09F}"/>
                  </a:ext>
                </a:extLst>
              </p:cNvPr>
              <p:cNvPicPr>
                <a:picLocks noChangeAspect="1"/>
              </p:cNvPicPr>
              <p:nvPr/>
            </p:nvPicPr>
            <p:blipFill>
              <a:blip r:embed="rId31"/>
              <a:stretch>
                <a:fillRect/>
              </a:stretch>
            </p:blipFill>
            <p:spPr>
              <a:xfrm>
                <a:off x="3438347" y="2672916"/>
                <a:ext cx="261819" cy="288000"/>
              </a:xfrm>
              <a:prstGeom prst="rect">
                <a:avLst/>
              </a:prstGeom>
            </p:spPr>
          </p:pic>
          <p:pic>
            <p:nvPicPr>
              <p:cNvPr id="100" name="図 99">
                <a:extLst>
                  <a:ext uri="{FF2B5EF4-FFF2-40B4-BE49-F238E27FC236}">
                    <a16:creationId xmlns:a16="http://schemas.microsoft.com/office/drawing/2014/main" id="{3D52ED3B-409C-1F24-0EC0-3E572E4DF16B}"/>
                  </a:ext>
                </a:extLst>
              </p:cNvPr>
              <p:cNvPicPr>
                <a:picLocks noChangeAspect="1"/>
              </p:cNvPicPr>
              <p:nvPr/>
            </p:nvPicPr>
            <p:blipFill>
              <a:blip r:embed="rId32"/>
              <a:stretch>
                <a:fillRect/>
              </a:stretch>
            </p:blipFill>
            <p:spPr>
              <a:xfrm>
                <a:off x="3659343" y="2672916"/>
                <a:ext cx="264436" cy="288000"/>
              </a:xfrm>
              <a:prstGeom prst="rect">
                <a:avLst/>
              </a:prstGeom>
            </p:spPr>
          </p:pic>
          <p:sp>
            <p:nvSpPr>
              <p:cNvPr id="101" name="テキスト ボックス 100">
                <a:extLst>
                  <a:ext uri="{FF2B5EF4-FFF2-40B4-BE49-F238E27FC236}">
                    <a16:creationId xmlns:a16="http://schemas.microsoft.com/office/drawing/2014/main" id="{8659F5AA-AF5D-0596-DD4D-1136BAB23BED}"/>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02" name="テキスト ボックス 101">
                <a:extLst>
                  <a:ext uri="{FF2B5EF4-FFF2-40B4-BE49-F238E27FC236}">
                    <a16:creationId xmlns:a16="http://schemas.microsoft.com/office/drawing/2014/main" id="{8F7BA792-0283-4203-61A0-A36A65E66757}"/>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03" name="テキスト ボックス 102">
                <a:extLst>
                  <a:ext uri="{FF2B5EF4-FFF2-40B4-BE49-F238E27FC236}">
                    <a16:creationId xmlns:a16="http://schemas.microsoft.com/office/drawing/2014/main" id="{E57E97D3-43BA-58C4-9554-92222A2FDE61}"/>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51" name="正方形/長方形 50">
              <a:extLst>
                <a:ext uri="{FF2B5EF4-FFF2-40B4-BE49-F238E27FC236}">
                  <a16:creationId xmlns:a16="http://schemas.microsoft.com/office/drawing/2014/main" id="{03F4333F-4AA9-9ACF-5DA8-829701657B56}"/>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54" name="正方形/長方形 53">
              <a:extLst>
                <a:ext uri="{FF2B5EF4-FFF2-40B4-BE49-F238E27FC236}">
                  <a16:creationId xmlns:a16="http://schemas.microsoft.com/office/drawing/2014/main" id="{34759143-7519-4B75-4915-B7562E507C3C}"/>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57" name="正方形/長方形 56">
              <a:extLst>
                <a:ext uri="{FF2B5EF4-FFF2-40B4-BE49-F238E27FC236}">
                  <a16:creationId xmlns:a16="http://schemas.microsoft.com/office/drawing/2014/main" id="{1D0E010F-F990-8BA1-5BBD-D801BE5709A4}"/>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59" name="正方形/長方形 58">
              <a:extLst>
                <a:ext uri="{FF2B5EF4-FFF2-40B4-BE49-F238E27FC236}">
                  <a16:creationId xmlns:a16="http://schemas.microsoft.com/office/drawing/2014/main" id="{A07E10E3-6353-AA19-F4ED-19FA6942FC6D}"/>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61" name="正方形/長方形 60">
              <a:extLst>
                <a:ext uri="{FF2B5EF4-FFF2-40B4-BE49-F238E27FC236}">
                  <a16:creationId xmlns:a16="http://schemas.microsoft.com/office/drawing/2014/main" id="{63133EA8-CB9C-CB90-657E-8BCC51268263}"/>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62" name="正方形/長方形 61">
              <a:extLst>
                <a:ext uri="{FF2B5EF4-FFF2-40B4-BE49-F238E27FC236}">
                  <a16:creationId xmlns:a16="http://schemas.microsoft.com/office/drawing/2014/main" id="{834114EC-49C0-8B26-A3F9-D1787C9048C2}"/>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63" name="正方形/長方形 62">
              <a:extLst>
                <a:ext uri="{FF2B5EF4-FFF2-40B4-BE49-F238E27FC236}">
                  <a16:creationId xmlns:a16="http://schemas.microsoft.com/office/drawing/2014/main" id="{09BE9E23-F317-D663-408D-2821D46415FF}"/>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149" name="グループ化 148">
            <a:extLst>
              <a:ext uri="{FF2B5EF4-FFF2-40B4-BE49-F238E27FC236}">
                <a16:creationId xmlns:a16="http://schemas.microsoft.com/office/drawing/2014/main" id="{D3624F3A-7171-9C32-394F-042981529F09}"/>
              </a:ext>
            </a:extLst>
          </p:cNvPr>
          <p:cNvGrpSpPr/>
          <p:nvPr/>
        </p:nvGrpSpPr>
        <p:grpSpPr>
          <a:xfrm>
            <a:off x="3723147" y="4103343"/>
            <a:ext cx="1113807" cy="281361"/>
            <a:chOff x="3723147" y="4103343"/>
            <a:chExt cx="1113807" cy="281361"/>
          </a:xfrm>
        </p:grpSpPr>
        <p:grpSp>
          <p:nvGrpSpPr>
            <p:cNvPr id="162" name="グループ化 161">
              <a:extLst>
                <a:ext uri="{FF2B5EF4-FFF2-40B4-BE49-F238E27FC236}">
                  <a16:creationId xmlns:a16="http://schemas.microsoft.com/office/drawing/2014/main" id="{59A2F7D8-4947-DCD9-3992-4100720FA385}"/>
                </a:ext>
              </a:extLst>
            </p:cNvPr>
            <p:cNvGrpSpPr/>
            <p:nvPr/>
          </p:nvGrpSpPr>
          <p:grpSpPr>
            <a:xfrm>
              <a:off x="3723147" y="4120207"/>
              <a:ext cx="574154" cy="217607"/>
              <a:chOff x="3575926" y="3121010"/>
              <a:chExt cx="785272" cy="297621"/>
            </a:xfrm>
          </p:grpSpPr>
          <p:pic>
            <p:nvPicPr>
              <p:cNvPr id="165" name="図 164">
                <a:extLst>
                  <a:ext uri="{FF2B5EF4-FFF2-40B4-BE49-F238E27FC236}">
                    <a16:creationId xmlns:a16="http://schemas.microsoft.com/office/drawing/2014/main" id="{723DD861-1B5E-E41A-69ED-B631C2B7E2D5}"/>
                  </a:ext>
                </a:extLst>
              </p:cNvPr>
              <p:cNvPicPr>
                <a:picLocks noChangeAspect="1"/>
              </p:cNvPicPr>
              <p:nvPr/>
            </p:nvPicPr>
            <p:blipFill>
              <a:blip r:embed="rId33"/>
              <a:stretch>
                <a:fillRect/>
              </a:stretch>
            </p:blipFill>
            <p:spPr>
              <a:xfrm>
                <a:off x="3575926" y="3121010"/>
                <a:ext cx="353275" cy="297621"/>
              </a:xfrm>
              <a:prstGeom prst="rect">
                <a:avLst/>
              </a:prstGeom>
            </p:spPr>
          </p:pic>
          <p:pic>
            <p:nvPicPr>
              <p:cNvPr id="166" name="図 165">
                <a:extLst>
                  <a:ext uri="{FF2B5EF4-FFF2-40B4-BE49-F238E27FC236}">
                    <a16:creationId xmlns:a16="http://schemas.microsoft.com/office/drawing/2014/main" id="{F0E879E2-89B5-8781-CFA1-656C4A39D960}"/>
                  </a:ext>
                </a:extLst>
              </p:cNvPr>
              <p:cNvPicPr>
                <a:picLocks noChangeAspect="1"/>
              </p:cNvPicPr>
              <p:nvPr/>
            </p:nvPicPr>
            <p:blipFill>
              <a:blip r:embed="rId34"/>
              <a:stretch>
                <a:fillRect/>
              </a:stretch>
            </p:blipFill>
            <p:spPr>
              <a:xfrm>
                <a:off x="3961025" y="3121010"/>
                <a:ext cx="400173" cy="283457"/>
              </a:xfrm>
              <a:prstGeom prst="rect">
                <a:avLst/>
              </a:prstGeom>
            </p:spPr>
          </p:pic>
        </p:grpSp>
        <p:pic>
          <p:nvPicPr>
            <p:cNvPr id="163" name="Picture 2" descr="365日おそうじラクラク宣言">
              <a:extLst>
                <a:ext uri="{FF2B5EF4-FFF2-40B4-BE49-F238E27FC236}">
                  <a16:creationId xmlns:a16="http://schemas.microsoft.com/office/drawing/2014/main" id="{27E5829C-0115-C1B0-4779-DDD4A8C013A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64" name="図 163">
              <a:extLst>
                <a:ext uri="{FF2B5EF4-FFF2-40B4-BE49-F238E27FC236}">
                  <a16:creationId xmlns:a16="http://schemas.microsoft.com/office/drawing/2014/main" id="{0709F841-6BB7-DAE8-29B3-6B95FC18A355}"/>
                </a:ext>
              </a:extLst>
            </p:cNvPr>
            <p:cNvPicPr>
              <a:picLocks noChangeAspect="1"/>
            </p:cNvPicPr>
            <p:nvPr/>
          </p:nvPicPr>
          <p:blipFill>
            <a:blip r:embed="rId36"/>
            <a:stretch>
              <a:fillRect/>
            </a:stretch>
          </p:blipFill>
          <p:spPr>
            <a:xfrm>
              <a:off x="4310416" y="4109387"/>
              <a:ext cx="210536" cy="275317"/>
            </a:xfrm>
            <a:prstGeom prst="rect">
              <a:avLst/>
            </a:prstGeom>
          </p:spPr>
        </p:pic>
      </p:grpSp>
      <p:grpSp>
        <p:nvGrpSpPr>
          <p:cNvPr id="2" name="グループ化 1">
            <a:extLst>
              <a:ext uri="{FF2B5EF4-FFF2-40B4-BE49-F238E27FC236}">
                <a16:creationId xmlns:a16="http://schemas.microsoft.com/office/drawing/2014/main" id="{359F838F-E43E-3B7E-1C23-C76F86CED0E8}"/>
              </a:ext>
            </a:extLst>
          </p:cNvPr>
          <p:cNvGrpSpPr/>
          <p:nvPr/>
        </p:nvGrpSpPr>
        <p:grpSpPr>
          <a:xfrm>
            <a:off x="7882140" y="4727418"/>
            <a:ext cx="1884161" cy="1943616"/>
            <a:chOff x="7882140" y="4727418"/>
            <a:chExt cx="1884161" cy="1943616"/>
          </a:xfrm>
        </p:grpSpPr>
        <p:sp>
          <p:nvSpPr>
            <p:cNvPr id="10" name="Rectangle 14">
              <a:extLst>
                <a:ext uri="{FF2B5EF4-FFF2-40B4-BE49-F238E27FC236}">
                  <a16:creationId xmlns:a16="http://schemas.microsoft.com/office/drawing/2014/main" id="{1E174D88-1C5C-67D6-0445-2535CEE4A05B}"/>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23" name="グループ化 22">
              <a:extLst>
                <a:ext uri="{FF2B5EF4-FFF2-40B4-BE49-F238E27FC236}">
                  <a16:creationId xmlns:a16="http://schemas.microsoft.com/office/drawing/2014/main" id="{18E7485E-4951-376F-C89A-0BDEE26FA1E4}"/>
                </a:ext>
              </a:extLst>
            </p:cNvPr>
            <p:cNvGrpSpPr/>
            <p:nvPr/>
          </p:nvGrpSpPr>
          <p:grpSpPr>
            <a:xfrm>
              <a:off x="8022891" y="5989644"/>
              <a:ext cx="1522280" cy="496625"/>
              <a:chOff x="8022891" y="5989644"/>
              <a:chExt cx="1522280" cy="496625"/>
            </a:xfrm>
          </p:grpSpPr>
          <p:sp>
            <p:nvSpPr>
              <p:cNvPr id="27" name="正方形/長方形 26">
                <a:extLst>
                  <a:ext uri="{FF2B5EF4-FFF2-40B4-BE49-F238E27FC236}">
                    <a16:creationId xmlns:a16="http://schemas.microsoft.com/office/drawing/2014/main" id="{DCAD284C-1D94-9903-3A4D-67C1F162B578}"/>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28" name="正方形/長方形 27">
                <a:extLst>
                  <a:ext uri="{FF2B5EF4-FFF2-40B4-BE49-F238E27FC236}">
                    <a16:creationId xmlns:a16="http://schemas.microsoft.com/office/drawing/2014/main" id="{B2FCE6FC-9C4B-D22B-12C2-FA4F65F46728}"/>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25" name="正方形/長方形 24">
              <a:extLst>
                <a:ext uri="{FF2B5EF4-FFF2-40B4-BE49-F238E27FC236}">
                  <a16:creationId xmlns:a16="http://schemas.microsoft.com/office/drawing/2014/main" id="{DC1B59DF-37DC-CB62-CD1F-06039116E5CE}"/>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26" name="図 25">
              <a:extLst>
                <a:ext uri="{FF2B5EF4-FFF2-40B4-BE49-F238E27FC236}">
                  <a16:creationId xmlns:a16="http://schemas.microsoft.com/office/drawing/2014/main" id="{DBBC6253-F035-5350-29D7-4B90F4940101}"/>
                </a:ext>
              </a:extLst>
            </p:cNvPr>
            <p:cNvPicPr>
              <a:picLocks noChangeAspect="1"/>
            </p:cNvPicPr>
            <p:nvPr/>
          </p:nvPicPr>
          <p:blipFill>
            <a:blip r:embed="rId37"/>
            <a:stretch>
              <a:fillRect/>
            </a:stretch>
          </p:blipFill>
          <p:spPr>
            <a:xfrm>
              <a:off x="8022891" y="5096351"/>
              <a:ext cx="1620973" cy="856800"/>
            </a:xfrm>
            <a:prstGeom prst="rect">
              <a:avLst/>
            </a:prstGeom>
          </p:spPr>
        </p:pic>
      </p:grpSp>
      <p:grpSp>
        <p:nvGrpSpPr>
          <p:cNvPr id="30" name="グループ化 29">
            <a:extLst>
              <a:ext uri="{FF2B5EF4-FFF2-40B4-BE49-F238E27FC236}">
                <a16:creationId xmlns:a16="http://schemas.microsoft.com/office/drawing/2014/main" id="{350D60BC-F9AB-E609-6C0E-B99870FD853F}"/>
              </a:ext>
            </a:extLst>
          </p:cNvPr>
          <p:cNvGrpSpPr/>
          <p:nvPr/>
        </p:nvGrpSpPr>
        <p:grpSpPr>
          <a:xfrm>
            <a:off x="142875" y="4727418"/>
            <a:ext cx="5817893" cy="1943616"/>
            <a:chOff x="142875" y="4727418"/>
            <a:chExt cx="5817893" cy="1943616"/>
          </a:xfrm>
        </p:grpSpPr>
        <p:grpSp>
          <p:nvGrpSpPr>
            <p:cNvPr id="198" name="グループ化 197">
              <a:extLst>
                <a:ext uri="{FF2B5EF4-FFF2-40B4-BE49-F238E27FC236}">
                  <a16:creationId xmlns:a16="http://schemas.microsoft.com/office/drawing/2014/main" id="{8A517D1B-3596-BABA-9D5B-18CCF9FB910E}"/>
                </a:ext>
              </a:extLst>
            </p:cNvPr>
            <p:cNvGrpSpPr/>
            <p:nvPr/>
          </p:nvGrpSpPr>
          <p:grpSpPr>
            <a:xfrm>
              <a:off x="142875" y="4727418"/>
              <a:ext cx="5817893" cy="1943616"/>
              <a:chOff x="142875" y="4727418"/>
              <a:chExt cx="5817893" cy="1943616"/>
            </a:xfrm>
          </p:grpSpPr>
          <p:sp>
            <p:nvSpPr>
              <p:cNvPr id="106" name="Rectangle 14">
                <a:extLst>
                  <a:ext uri="{FF2B5EF4-FFF2-40B4-BE49-F238E27FC236}">
                    <a16:creationId xmlns:a16="http://schemas.microsoft.com/office/drawing/2014/main" id="{EE12CA79-38F8-D8AE-FB89-D3EF8C3DD9B5}"/>
                  </a:ext>
                </a:extLst>
              </p:cNvPr>
              <p:cNvSpPr>
                <a:spLocks noChangeArrowheads="1"/>
              </p:cNvSpPr>
              <p:nvPr/>
            </p:nvSpPr>
            <p:spPr bwMode="auto">
              <a:xfrm>
                <a:off x="142875" y="4727418"/>
                <a:ext cx="5817892"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07" name="正方形/長方形 106">
                <a:extLst>
                  <a:ext uri="{FF2B5EF4-FFF2-40B4-BE49-F238E27FC236}">
                    <a16:creationId xmlns:a16="http://schemas.microsoft.com/office/drawing/2014/main" id="{7D2F7067-565E-0491-5697-6E12114E9D90}"/>
                  </a:ext>
                </a:extLst>
              </p:cNvPr>
              <p:cNvSpPr/>
              <p:nvPr/>
            </p:nvSpPr>
            <p:spPr>
              <a:xfrm>
                <a:off x="142876" y="4822188"/>
                <a:ext cx="5817892"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178" name="グループ化 177">
                <a:extLst>
                  <a:ext uri="{FF2B5EF4-FFF2-40B4-BE49-F238E27FC236}">
                    <a16:creationId xmlns:a16="http://schemas.microsoft.com/office/drawing/2014/main" id="{C258453A-1D03-A01B-F921-852F71C0D459}"/>
                  </a:ext>
                </a:extLst>
              </p:cNvPr>
              <p:cNvGrpSpPr/>
              <p:nvPr/>
            </p:nvGrpSpPr>
            <p:grpSpPr>
              <a:xfrm>
                <a:off x="242460" y="5989644"/>
                <a:ext cx="1270486" cy="538054"/>
                <a:chOff x="599242" y="5989644"/>
                <a:chExt cx="1270486" cy="538054"/>
              </a:xfrm>
            </p:grpSpPr>
            <p:sp>
              <p:nvSpPr>
                <p:cNvPr id="175" name="正方形/長方形 174">
                  <a:extLst>
                    <a:ext uri="{FF2B5EF4-FFF2-40B4-BE49-F238E27FC236}">
                      <a16:creationId xmlns:a16="http://schemas.microsoft.com/office/drawing/2014/main" id="{DDBF0A5C-345B-C681-FC74-E61CDDC054EC}"/>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176" name="正方形/長方形 175">
                  <a:extLst>
                    <a:ext uri="{FF2B5EF4-FFF2-40B4-BE49-F238E27FC236}">
                      <a16:creationId xmlns:a16="http://schemas.microsoft.com/office/drawing/2014/main" id="{72C125E9-45A4-6D53-2E86-AC42CCA76CF0}"/>
                    </a:ext>
                  </a:extLst>
                </p:cNvPr>
                <p:cNvSpPr/>
                <p:nvPr/>
              </p:nvSpPr>
              <p:spPr>
                <a:xfrm>
                  <a:off x="599244"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95" name="グループ化 194">
                <a:extLst>
                  <a:ext uri="{FF2B5EF4-FFF2-40B4-BE49-F238E27FC236}">
                    <a16:creationId xmlns:a16="http://schemas.microsoft.com/office/drawing/2014/main" id="{9497AD25-5C53-B112-D700-DE1B2AED90C6}"/>
                  </a:ext>
                </a:extLst>
              </p:cNvPr>
              <p:cNvGrpSpPr/>
              <p:nvPr/>
            </p:nvGrpSpPr>
            <p:grpSpPr>
              <a:xfrm>
                <a:off x="4597364" y="5096351"/>
                <a:ext cx="1291739" cy="1574584"/>
                <a:chOff x="4597364" y="5096351"/>
                <a:chExt cx="1291739" cy="1574584"/>
              </a:xfrm>
            </p:grpSpPr>
            <p:grpSp>
              <p:nvGrpSpPr>
                <p:cNvPr id="153" name="グループ化 152">
                  <a:extLst>
                    <a:ext uri="{FF2B5EF4-FFF2-40B4-BE49-F238E27FC236}">
                      <a16:creationId xmlns:a16="http://schemas.microsoft.com/office/drawing/2014/main" id="{5A7C6B22-08F0-F064-5635-794CCB6EF339}"/>
                    </a:ext>
                  </a:extLst>
                </p:cNvPr>
                <p:cNvGrpSpPr/>
                <p:nvPr/>
              </p:nvGrpSpPr>
              <p:grpSpPr>
                <a:xfrm>
                  <a:off x="4597364" y="5989644"/>
                  <a:ext cx="1291739" cy="681291"/>
                  <a:chOff x="6054270" y="5989644"/>
                  <a:chExt cx="1291739" cy="681291"/>
                </a:xfrm>
              </p:grpSpPr>
              <p:sp>
                <p:nvSpPr>
                  <p:cNvPr id="154" name="正方形/長方形 153">
                    <a:extLst>
                      <a:ext uri="{FF2B5EF4-FFF2-40B4-BE49-F238E27FC236}">
                        <a16:creationId xmlns:a16="http://schemas.microsoft.com/office/drawing/2014/main" id="{82E751AE-4C71-761F-E6E6-4FD6418A9430}"/>
                      </a:ext>
                    </a:extLst>
                  </p:cNvPr>
                  <p:cNvSpPr/>
                  <p:nvPr/>
                </p:nvSpPr>
                <p:spPr>
                  <a:xfrm>
                    <a:off x="6054271" y="6301603"/>
                    <a:ext cx="1191264" cy="369332"/>
                  </a:xfrm>
                  <a:prstGeom prst="rect">
                    <a:avLst/>
                  </a:prstGeom>
                </p:spPr>
                <p:txBody>
                  <a:bodyPr wrap="square" lIns="0" tIns="0" rIns="0" bIns="0">
                    <a:spAutoFit/>
                  </a:bodyPr>
                  <a:lstStyle/>
                  <a:p>
                    <a:r>
                      <a:rPr lang="ja-JP" altLang="en-US" sz="600" dirty="0">
                        <a:latin typeface="+mn-ea"/>
                      </a:rPr>
                      <a:t>溝の内部まで汚れに強い塗装で</a:t>
                    </a:r>
                  </a:p>
                  <a:p>
                    <a:r>
                      <a:rPr lang="ja-JP" altLang="en-US" sz="600" dirty="0">
                        <a:latin typeface="+mn-ea"/>
                      </a:rPr>
                      <a:t>しっかりコーティングされているので、</a:t>
                    </a:r>
                  </a:p>
                  <a:p>
                    <a:r>
                      <a:rPr lang="ja-JP" altLang="en-US" sz="600" dirty="0">
                        <a:latin typeface="+mn-ea"/>
                      </a:rPr>
                      <a:t>溝の隙間に溜まった汚れのお掃除も簡単です。</a:t>
                    </a:r>
                  </a:p>
                </p:txBody>
              </p:sp>
              <p:sp>
                <p:nvSpPr>
                  <p:cNvPr id="155" name="正方形/長方形 154">
                    <a:extLst>
                      <a:ext uri="{FF2B5EF4-FFF2-40B4-BE49-F238E27FC236}">
                        <a16:creationId xmlns:a16="http://schemas.microsoft.com/office/drawing/2014/main" id="{F30EBEE3-822A-1E5F-870D-11A82EAD5572}"/>
                      </a:ext>
                    </a:extLst>
                  </p:cNvPr>
                  <p:cNvSpPr/>
                  <p:nvPr/>
                </p:nvSpPr>
                <p:spPr>
                  <a:xfrm>
                    <a:off x="6054270" y="5989644"/>
                    <a:ext cx="1291739"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grpSp>
            <p:pic>
              <p:nvPicPr>
                <p:cNvPr id="184" name="図 183">
                  <a:extLst>
                    <a:ext uri="{FF2B5EF4-FFF2-40B4-BE49-F238E27FC236}">
                      <a16:creationId xmlns:a16="http://schemas.microsoft.com/office/drawing/2014/main" id="{A2EFDB7B-93C5-AB1E-0512-6925AB411778}"/>
                    </a:ext>
                  </a:extLst>
                </p:cNvPr>
                <p:cNvPicPr>
                  <a:picLocks noChangeAspect="1"/>
                </p:cNvPicPr>
                <p:nvPr/>
              </p:nvPicPr>
              <p:blipFill rotWithShape="1">
                <a:blip r:embed="rId38"/>
                <a:srcRect l="8965" r="8089"/>
                <a:stretch/>
              </p:blipFill>
              <p:spPr>
                <a:xfrm>
                  <a:off x="4597365" y="5096351"/>
                  <a:ext cx="1260140" cy="856800"/>
                </a:xfrm>
                <a:prstGeom prst="rect">
                  <a:avLst/>
                </a:prstGeom>
              </p:spPr>
            </p:pic>
          </p:grpSp>
          <p:grpSp>
            <p:nvGrpSpPr>
              <p:cNvPr id="196" name="グループ化 195">
                <a:extLst>
                  <a:ext uri="{FF2B5EF4-FFF2-40B4-BE49-F238E27FC236}">
                    <a16:creationId xmlns:a16="http://schemas.microsoft.com/office/drawing/2014/main" id="{C47C0AE0-F931-513B-D23C-37D0F72D36B0}"/>
                  </a:ext>
                </a:extLst>
              </p:cNvPr>
              <p:cNvGrpSpPr/>
              <p:nvPr/>
            </p:nvGrpSpPr>
            <p:grpSpPr>
              <a:xfrm>
                <a:off x="3238894" y="5096351"/>
                <a:ext cx="1246993" cy="1574584"/>
                <a:chOff x="3238894" y="5096351"/>
                <a:chExt cx="1246993" cy="1574584"/>
              </a:xfrm>
            </p:grpSpPr>
            <p:pic>
              <p:nvPicPr>
                <p:cNvPr id="182" name="図 181">
                  <a:extLst>
                    <a:ext uri="{FF2B5EF4-FFF2-40B4-BE49-F238E27FC236}">
                      <a16:creationId xmlns:a16="http://schemas.microsoft.com/office/drawing/2014/main" id="{910296F7-9692-23C6-6707-4224684BA26D}"/>
                    </a:ext>
                  </a:extLst>
                </p:cNvPr>
                <p:cNvPicPr>
                  <a:picLocks noChangeAspect="1"/>
                </p:cNvPicPr>
                <p:nvPr/>
              </p:nvPicPr>
              <p:blipFill rotWithShape="1">
                <a:blip r:embed="rId39"/>
                <a:srcRect l="10667" r="11594"/>
                <a:stretch/>
              </p:blipFill>
              <p:spPr>
                <a:xfrm>
                  <a:off x="3238894" y="5096351"/>
                  <a:ext cx="1188132" cy="856800"/>
                </a:xfrm>
                <a:prstGeom prst="rect">
                  <a:avLst/>
                </a:prstGeom>
              </p:spPr>
            </p:pic>
            <p:grpSp>
              <p:nvGrpSpPr>
                <p:cNvPr id="185" name="グループ化 184">
                  <a:extLst>
                    <a:ext uri="{FF2B5EF4-FFF2-40B4-BE49-F238E27FC236}">
                      <a16:creationId xmlns:a16="http://schemas.microsoft.com/office/drawing/2014/main" id="{A822BDD6-203A-89FB-FAF8-C06025FA00E5}"/>
                    </a:ext>
                  </a:extLst>
                </p:cNvPr>
                <p:cNvGrpSpPr/>
                <p:nvPr/>
              </p:nvGrpSpPr>
              <p:grpSpPr>
                <a:xfrm>
                  <a:off x="3238894" y="5989644"/>
                  <a:ext cx="1246993" cy="681291"/>
                  <a:chOff x="6054271" y="5989644"/>
                  <a:chExt cx="1246993" cy="681291"/>
                </a:xfrm>
              </p:grpSpPr>
              <p:sp>
                <p:nvSpPr>
                  <p:cNvPr id="186" name="正方形/長方形 185">
                    <a:extLst>
                      <a:ext uri="{FF2B5EF4-FFF2-40B4-BE49-F238E27FC236}">
                        <a16:creationId xmlns:a16="http://schemas.microsoft.com/office/drawing/2014/main" id="{D5A534CF-C835-D89B-E534-C573F66584F1}"/>
                      </a:ext>
                    </a:extLst>
                  </p:cNvPr>
                  <p:cNvSpPr/>
                  <p:nvPr/>
                </p:nvSpPr>
                <p:spPr>
                  <a:xfrm>
                    <a:off x="6054272" y="6301603"/>
                    <a:ext cx="1246992" cy="369332"/>
                  </a:xfrm>
                  <a:prstGeom prst="rect">
                    <a:avLst/>
                  </a:prstGeom>
                </p:spPr>
                <p:txBody>
                  <a:bodyPr wrap="square" lIns="0" tIns="0" rIns="0" bIns="0">
                    <a:spAutoFit/>
                  </a:bodyPr>
                  <a:lstStyle/>
                  <a:p>
                    <a:r>
                      <a:rPr lang="ja-JP" altLang="en-US" sz="600" dirty="0">
                        <a:latin typeface="+mn-ea"/>
                      </a:rPr>
                      <a:t>表面の塗装が分厚くてすり減りにくい上に、すり傷やへこみもつきにくいので、使い始めのころの美しい状態が長続きします。</a:t>
                    </a:r>
                  </a:p>
                </p:txBody>
              </p:sp>
              <p:sp>
                <p:nvSpPr>
                  <p:cNvPr id="187" name="正方形/長方形 186">
                    <a:extLst>
                      <a:ext uri="{FF2B5EF4-FFF2-40B4-BE49-F238E27FC236}">
                        <a16:creationId xmlns:a16="http://schemas.microsoft.com/office/drawing/2014/main" id="{486CECD2-76E8-3E06-251F-6104D34D6AB8}"/>
                      </a:ext>
                    </a:extLst>
                  </p:cNvPr>
                  <p:cNvSpPr/>
                  <p:nvPr/>
                </p:nvSpPr>
                <p:spPr>
                  <a:xfrm>
                    <a:off x="6054271" y="5989644"/>
                    <a:ext cx="1095731"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grpSp>
          </p:grpSp>
          <p:grpSp>
            <p:nvGrpSpPr>
              <p:cNvPr id="197" name="グループ化 196">
                <a:extLst>
                  <a:ext uri="{FF2B5EF4-FFF2-40B4-BE49-F238E27FC236}">
                    <a16:creationId xmlns:a16="http://schemas.microsoft.com/office/drawing/2014/main" id="{56F76B4F-DDE7-74CE-95F6-84C16CA34ED9}"/>
                  </a:ext>
                </a:extLst>
              </p:cNvPr>
              <p:cNvGrpSpPr/>
              <p:nvPr/>
            </p:nvGrpSpPr>
            <p:grpSpPr>
              <a:xfrm>
                <a:off x="1766182" y="5096351"/>
                <a:ext cx="1302373" cy="1574584"/>
                <a:chOff x="1766182" y="5096351"/>
                <a:chExt cx="1302373" cy="1574584"/>
              </a:xfrm>
            </p:grpSpPr>
            <p:pic>
              <p:nvPicPr>
                <p:cNvPr id="180" name="図 179">
                  <a:extLst>
                    <a:ext uri="{FF2B5EF4-FFF2-40B4-BE49-F238E27FC236}">
                      <a16:creationId xmlns:a16="http://schemas.microsoft.com/office/drawing/2014/main" id="{6414DF27-625C-492C-4191-3D5CD47929D8}"/>
                    </a:ext>
                  </a:extLst>
                </p:cNvPr>
                <p:cNvPicPr>
                  <a:picLocks noChangeAspect="1"/>
                </p:cNvPicPr>
                <p:nvPr/>
              </p:nvPicPr>
              <p:blipFill rotWithShape="1">
                <a:blip r:embed="rId40"/>
                <a:srcRect r="14273"/>
                <a:stretch/>
              </p:blipFill>
              <p:spPr>
                <a:xfrm>
                  <a:off x="1766182" y="5096351"/>
                  <a:ext cx="1302373" cy="856800"/>
                </a:xfrm>
                <a:prstGeom prst="rect">
                  <a:avLst/>
                </a:prstGeom>
              </p:spPr>
            </p:pic>
            <p:grpSp>
              <p:nvGrpSpPr>
                <p:cNvPr id="192" name="グループ化 191">
                  <a:extLst>
                    <a:ext uri="{FF2B5EF4-FFF2-40B4-BE49-F238E27FC236}">
                      <a16:creationId xmlns:a16="http://schemas.microsoft.com/office/drawing/2014/main" id="{CF6AFFE5-75D8-7C98-26A5-17C3C433FF2C}"/>
                    </a:ext>
                  </a:extLst>
                </p:cNvPr>
                <p:cNvGrpSpPr/>
                <p:nvPr/>
              </p:nvGrpSpPr>
              <p:grpSpPr>
                <a:xfrm>
                  <a:off x="1766182" y="5989644"/>
                  <a:ext cx="1290391" cy="681291"/>
                  <a:chOff x="6054271" y="5989644"/>
                  <a:chExt cx="1290391" cy="681291"/>
                </a:xfrm>
              </p:grpSpPr>
              <p:sp>
                <p:nvSpPr>
                  <p:cNvPr id="193" name="正方形/長方形 192">
                    <a:extLst>
                      <a:ext uri="{FF2B5EF4-FFF2-40B4-BE49-F238E27FC236}">
                        <a16:creationId xmlns:a16="http://schemas.microsoft.com/office/drawing/2014/main" id="{59091679-AD8A-A59A-271E-308AEF9055E7}"/>
                      </a:ext>
                    </a:extLst>
                  </p:cNvPr>
                  <p:cNvSpPr/>
                  <p:nvPr/>
                </p:nvSpPr>
                <p:spPr>
                  <a:xfrm>
                    <a:off x="6054272" y="6301603"/>
                    <a:ext cx="1290390" cy="369332"/>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厚みのあるコーティング層により、水や油の浸入による表面の変色がほとんど生じないため、キッチンなどでもご使用いただけます。</a:t>
                    </a:r>
                  </a:p>
                </p:txBody>
              </p:sp>
              <p:sp>
                <p:nvSpPr>
                  <p:cNvPr id="194" name="正方形/長方形 193">
                    <a:extLst>
                      <a:ext uri="{FF2B5EF4-FFF2-40B4-BE49-F238E27FC236}">
                        <a16:creationId xmlns:a16="http://schemas.microsoft.com/office/drawing/2014/main" id="{CADD5125-A33A-18FE-ADF0-6E8D40C4EC3A}"/>
                      </a:ext>
                    </a:extLst>
                  </p:cNvPr>
                  <p:cNvSpPr/>
                  <p:nvPr/>
                </p:nvSpPr>
                <p:spPr>
                  <a:xfrm>
                    <a:off x="6054271" y="5989644"/>
                    <a:ext cx="1212812"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grpSp>
          </p:grpSp>
        </p:grpSp>
        <p:pic>
          <p:nvPicPr>
            <p:cNvPr id="20" name="図 19" descr="ダイアグラム&#10;&#10;自動的に生成された説明">
              <a:extLst>
                <a:ext uri="{FF2B5EF4-FFF2-40B4-BE49-F238E27FC236}">
                  <a16:creationId xmlns:a16="http://schemas.microsoft.com/office/drawing/2014/main" id="{9A57B33D-599D-4284-A24B-D572FD16D7DE}"/>
                </a:ext>
              </a:extLst>
            </p:cNvPr>
            <p:cNvPicPr>
              <a:picLocks noChangeAspect="1"/>
            </p:cNvPicPr>
            <p:nvPr/>
          </p:nvPicPr>
          <p:blipFill>
            <a:blip r:embed="rId41"/>
            <a:stretch>
              <a:fillRect/>
            </a:stretch>
          </p:blipFill>
          <p:spPr>
            <a:xfrm>
              <a:off x="243641" y="4938790"/>
              <a:ext cx="1352382" cy="1030867"/>
            </a:xfrm>
            <a:prstGeom prst="rect">
              <a:avLst/>
            </a:prstGeom>
          </p:spPr>
        </p:pic>
      </p:grpSp>
    </p:spTree>
    <p:extLst>
      <p:ext uri="{BB962C8B-B14F-4D97-AF65-F5344CB8AC3E}">
        <p14:creationId xmlns:p14="http://schemas.microsoft.com/office/powerpoint/2010/main" val="20719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1D5AA2B-ABF1-9DD5-140E-2419E1C975E6}"/>
              </a:ext>
            </a:extLst>
          </p:cNvPr>
          <p:cNvGrpSpPr/>
          <p:nvPr/>
        </p:nvGrpSpPr>
        <p:grpSpPr>
          <a:xfrm>
            <a:off x="142875" y="688612"/>
            <a:ext cx="4683699" cy="3351549"/>
            <a:chOff x="142875" y="688612"/>
            <a:chExt cx="4729048" cy="3384000"/>
          </a:xfrm>
        </p:grpSpPr>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40879" y="2472538"/>
              <a:ext cx="2431044" cy="1593214"/>
            </a:xfrm>
            <a:prstGeom prst="rect">
              <a:avLst/>
            </a:prstGeom>
          </p:spPr>
        </p:pic>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487560" y="688612"/>
              <a:ext cx="2384363" cy="1857600"/>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2875" y="688612"/>
              <a:ext cx="2475175" cy="3384000"/>
            </a:xfrm>
            <a:prstGeom prst="rect">
              <a:avLst/>
            </a:prstGeom>
          </p:spPr>
        </p:pic>
        <p:sp>
          <p:nvSpPr>
            <p:cNvPr id="97" name="Rectangle 4"/>
            <p:cNvSpPr>
              <a:spLocks noChangeArrowheads="1"/>
            </p:cNvSpPr>
            <p:nvPr/>
          </p:nvSpPr>
          <p:spPr bwMode="auto">
            <a:xfrm>
              <a:off x="170566" y="3923834"/>
              <a:ext cx="1560257" cy="7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9" name="正方形/長方形 78"/>
            <p:cNvSpPr/>
            <p:nvPr/>
          </p:nvSpPr>
          <p:spPr>
            <a:xfrm>
              <a:off x="709966" y="710128"/>
              <a:ext cx="1807677" cy="93227"/>
            </a:xfrm>
            <a:prstGeom prst="rect">
              <a:avLst/>
            </a:prstGeom>
          </p:spPr>
          <p:txBody>
            <a:bodyPr wrap="square" lIns="0" tIns="0" rIns="0" bIns="0">
              <a:spAutoFit/>
            </a:bodyPr>
            <a:lstStyle/>
            <a:p>
              <a:pPr algn="r"/>
              <a:r>
                <a:rPr lang="en-US" altLang="ja-JP" sz="600" b="1" dirty="0">
                  <a:solidFill>
                    <a:srgbClr val="FFFFFF"/>
                  </a:solidFill>
                  <a:latin typeface="+mn-ea"/>
                </a:rPr>
                <a:t>〔</a:t>
              </a:r>
              <a:r>
                <a:rPr lang="ja-JP" altLang="en-US" sz="600" b="1" dirty="0">
                  <a:solidFill>
                    <a:srgbClr val="FFFFFF"/>
                  </a:solidFill>
                  <a:latin typeface="+mn-ea"/>
                </a:rPr>
                <a:t>フレンチヘリンボーン　セットオーク色（オーク突き板</a:t>
              </a:r>
              <a:r>
                <a:rPr lang="en-US" altLang="ja-JP" sz="600" b="1" dirty="0">
                  <a:solidFill>
                    <a:srgbClr val="FFFFFF"/>
                  </a:solidFill>
                  <a:latin typeface="+mn-ea"/>
                </a:rPr>
                <a:t>〕</a:t>
              </a:r>
            </a:p>
          </p:txBody>
        </p:sp>
        <p:sp>
          <p:nvSpPr>
            <p:cNvPr id="83" name="正方形/長方形 82"/>
            <p:cNvSpPr/>
            <p:nvPr/>
          </p:nvSpPr>
          <p:spPr>
            <a:xfrm>
              <a:off x="3043560" y="729952"/>
              <a:ext cx="1790756" cy="93227"/>
            </a:xfrm>
            <a:prstGeom prst="rect">
              <a:avLst/>
            </a:prstGeom>
          </p:spPr>
          <p:txBody>
            <a:bodyPr wrap="square" lIns="0" tIns="0" rIns="0" bIns="0">
              <a:spAutoFit/>
            </a:bodyPr>
            <a:lstStyle/>
            <a:p>
              <a:pPr algn="r"/>
              <a:r>
                <a:rPr lang="en-US" altLang="ja-JP" sz="600" b="1" dirty="0">
                  <a:solidFill>
                    <a:srgbClr val="FFFFFF"/>
                  </a:solidFill>
                  <a:latin typeface="+mn-ea"/>
                </a:rPr>
                <a:t>〔</a:t>
              </a:r>
              <a:r>
                <a:rPr lang="ja-JP" altLang="en-US" sz="600" b="1" dirty="0">
                  <a:solidFill>
                    <a:srgbClr val="FFFFFF"/>
                  </a:solidFill>
                  <a:latin typeface="+mn-ea"/>
                </a:rPr>
                <a:t>スクエアブロック　セットバーチ色（バーチ突き板）</a:t>
              </a:r>
              <a:r>
                <a:rPr lang="en-US" altLang="ja-JP" sz="600" b="1" dirty="0">
                  <a:solidFill>
                    <a:srgbClr val="FFFFFF"/>
                  </a:solidFill>
                  <a:latin typeface="+mn-ea"/>
                </a:rPr>
                <a:t>〕</a:t>
              </a:r>
            </a:p>
          </p:txBody>
        </p:sp>
        <p:sp>
          <p:nvSpPr>
            <p:cNvPr id="149" name="正方形/長方形 148"/>
            <p:cNvSpPr/>
            <p:nvPr/>
          </p:nvSpPr>
          <p:spPr>
            <a:xfrm>
              <a:off x="3161205" y="3908296"/>
              <a:ext cx="1678410" cy="93227"/>
            </a:xfrm>
            <a:prstGeom prst="rect">
              <a:avLst/>
            </a:prstGeom>
          </p:spPr>
          <p:txBody>
            <a:bodyPr wrap="none" lIns="0" tIns="0" rIns="0" bIns="0">
              <a:spAutoFit/>
            </a:bodyPr>
            <a:lstStyle/>
            <a:p>
              <a:pPr algn="r"/>
              <a:r>
                <a:rPr lang="en-US" altLang="ja-JP" sz="600" b="1" dirty="0">
                  <a:solidFill>
                    <a:srgbClr val="FFFFFF"/>
                  </a:solidFill>
                  <a:latin typeface="+mn-ea"/>
                </a:rPr>
                <a:t>〔</a:t>
              </a:r>
              <a:r>
                <a:rPr lang="ja-JP" altLang="en-US" sz="600" b="1" dirty="0">
                  <a:solidFill>
                    <a:srgbClr val="FFFFFF"/>
                  </a:solidFill>
                  <a:latin typeface="+mn-ea"/>
                </a:rPr>
                <a:t>ランダムボーダー　セットオーク色（オーク突き板）</a:t>
              </a:r>
              <a:r>
                <a:rPr lang="en-US" altLang="ja-JP" sz="600" b="1" dirty="0">
                  <a:solidFill>
                    <a:srgbClr val="FFFFFF"/>
                  </a:solidFill>
                  <a:latin typeface="+mn-ea"/>
                </a:rPr>
                <a:t>〕</a:t>
              </a:r>
            </a:p>
          </p:txBody>
        </p:sp>
      </p:grpSp>
      <p:sp>
        <p:nvSpPr>
          <p:cNvPr id="3" name="タイトル 26">
            <a:extLst>
              <a:ext uri="{FF2B5EF4-FFF2-40B4-BE49-F238E27FC236}">
                <a16:creationId xmlns:a16="http://schemas.microsoft.com/office/drawing/2014/main" id="{F56E4993-708B-E20F-67BD-56931F2203DA}"/>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マイスターズウッドフロアー トリプルコート パーケット</a:t>
            </a:r>
          </a:p>
        </p:txBody>
      </p:sp>
      <p:sp>
        <p:nvSpPr>
          <p:cNvPr id="4" name="タイトル 3">
            <a:extLst>
              <a:ext uri="{FF2B5EF4-FFF2-40B4-BE49-F238E27FC236}">
                <a16:creationId xmlns:a16="http://schemas.microsoft.com/office/drawing/2014/main" id="{09A3229C-327C-2DCE-C370-26E284763FB3}"/>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トリプルコート パーケット</a:t>
            </a:r>
          </a:p>
        </p:txBody>
      </p:sp>
      <p:grpSp>
        <p:nvGrpSpPr>
          <p:cNvPr id="32" name="グループ化 31">
            <a:extLst>
              <a:ext uri="{FF2B5EF4-FFF2-40B4-BE49-F238E27FC236}">
                <a16:creationId xmlns:a16="http://schemas.microsoft.com/office/drawing/2014/main" id="{33A58495-E5CD-E56D-30AE-762CEA1C540E}"/>
              </a:ext>
            </a:extLst>
          </p:cNvPr>
          <p:cNvGrpSpPr/>
          <p:nvPr/>
        </p:nvGrpSpPr>
        <p:grpSpPr>
          <a:xfrm>
            <a:off x="4991098" y="2705161"/>
            <a:ext cx="4775202" cy="1944000"/>
            <a:chOff x="4991098" y="2705161"/>
            <a:chExt cx="4775202" cy="1944000"/>
          </a:xfrm>
        </p:grpSpPr>
        <p:sp>
          <p:nvSpPr>
            <p:cNvPr id="141" name="正方形/長方形 140"/>
            <p:cNvSpPr/>
            <p:nvPr/>
          </p:nvSpPr>
          <p:spPr>
            <a:xfrm>
              <a:off x="5136755" y="2887217"/>
              <a:ext cx="4497680" cy="138499"/>
            </a:xfrm>
            <a:prstGeom prst="rect">
              <a:avLst/>
            </a:prstGeom>
          </p:spPr>
          <p:txBody>
            <a:bodyPr wrap="square" lIns="0" tIns="0" rIns="0" bIns="0">
              <a:spAutoFit/>
            </a:bodyPr>
            <a:lstStyle/>
            <a:p>
              <a:r>
                <a:rPr lang="ja-JP" altLang="en-US" sz="900" b="1" dirty="0">
                  <a:latin typeface="+mn-ea"/>
                </a:rPr>
                <a:t>小さな木のピースを組み合わせ、一定のパターンに張り上げたデザイン性の高い床材です。</a:t>
              </a:r>
            </a:p>
          </p:txBody>
        </p:sp>
        <p:pic>
          <p:nvPicPr>
            <p:cNvPr id="68" name="図 6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6200000">
              <a:off x="8741302" y="2674171"/>
              <a:ext cx="302400" cy="1397776"/>
            </a:xfrm>
            <a:prstGeom prst="rect">
              <a:avLst/>
            </a:prstGeom>
          </p:spPr>
        </p:pic>
        <p:pic>
          <p:nvPicPr>
            <p:cNvPr id="77" name="図 7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16200000">
              <a:off x="8741299" y="3145277"/>
              <a:ext cx="302400" cy="1397774"/>
            </a:xfrm>
            <a:prstGeom prst="rect">
              <a:avLst/>
            </a:prstGeom>
          </p:spPr>
        </p:pic>
        <p:pic>
          <p:nvPicPr>
            <p:cNvPr id="30" name="図 2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5400000">
              <a:off x="7221908" y="2676342"/>
              <a:ext cx="302400" cy="1393432"/>
            </a:xfrm>
            <a:prstGeom prst="rect">
              <a:avLst/>
            </a:prstGeom>
          </p:spPr>
        </p:pic>
        <p:pic>
          <p:nvPicPr>
            <p:cNvPr id="31" name="図 30"/>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a:off x="7224987" y="3144370"/>
              <a:ext cx="302400" cy="1399588"/>
            </a:xfrm>
            <a:prstGeom prst="rect">
              <a:avLst/>
            </a:prstGeom>
          </p:spPr>
        </p:pic>
        <p:pic>
          <p:nvPicPr>
            <p:cNvPr id="64" name="図 63"/>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rot="5400000">
              <a:off x="7225566" y="3640009"/>
              <a:ext cx="302400" cy="1400746"/>
            </a:xfrm>
            <a:prstGeom prst="rect">
              <a:avLst/>
            </a:prstGeom>
          </p:spPr>
        </p:pic>
        <p:pic>
          <p:nvPicPr>
            <p:cNvPr id="25" name="図 24"/>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rot="16200000">
              <a:off x="5698747" y="2674172"/>
              <a:ext cx="302400" cy="1396639"/>
            </a:xfrm>
            <a:prstGeom prst="rect">
              <a:avLst/>
            </a:prstGeom>
          </p:spPr>
        </p:pic>
        <p:pic>
          <p:nvPicPr>
            <p:cNvPr id="28" name="図 27"/>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rot="16200000">
              <a:off x="5702405" y="3143675"/>
              <a:ext cx="302400" cy="1403954"/>
            </a:xfrm>
            <a:prstGeom prst="rect">
              <a:avLst/>
            </a:prstGeom>
          </p:spPr>
        </p:pic>
        <p:pic>
          <p:nvPicPr>
            <p:cNvPr id="29" name="図 28"/>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rot="16200000">
              <a:off x="5702404" y="3633703"/>
              <a:ext cx="302400" cy="1403955"/>
            </a:xfrm>
            <a:prstGeom prst="rect">
              <a:avLst/>
            </a:prstGeom>
          </p:spPr>
        </p:pic>
        <p:sp>
          <p:nvSpPr>
            <p:cNvPr id="122" name="正方形/長方形 121"/>
            <p:cNvSpPr/>
            <p:nvPr/>
          </p:nvSpPr>
          <p:spPr>
            <a:xfrm>
              <a:off x="5152518" y="3991459"/>
              <a:ext cx="966611" cy="92333"/>
            </a:xfrm>
            <a:prstGeom prst="rect">
              <a:avLst/>
            </a:prstGeom>
          </p:spPr>
          <p:txBody>
            <a:bodyPr wrap="none" lIns="0" tIns="0" rIns="0" bIns="0">
              <a:spAutoFit/>
            </a:bodyPr>
            <a:lstStyle/>
            <a:p>
              <a:r>
                <a:rPr lang="ja-JP" altLang="en-US" sz="600" dirty="0">
                  <a:latin typeface="+mn-ea"/>
                </a:rPr>
                <a:t>セットオーク色（オーク突き板）</a:t>
              </a:r>
            </a:p>
          </p:txBody>
        </p:sp>
        <p:sp>
          <p:nvSpPr>
            <p:cNvPr id="123" name="正方形/長方形 122"/>
            <p:cNvSpPr/>
            <p:nvPr/>
          </p:nvSpPr>
          <p:spPr>
            <a:xfrm>
              <a:off x="5152518" y="4480808"/>
              <a:ext cx="1223092" cy="92333"/>
            </a:xfrm>
            <a:prstGeom prst="rect">
              <a:avLst/>
            </a:prstGeom>
          </p:spPr>
          <p:txBody>
            <a:bodyPr wrap="none" lIns="0" tIns="0" rIns="0" bIns="0">
              <a:spAutoFit/>
            </a:bodyPr>
            <a:lstStyle/>
            <a:p>
              <a:r>
                <a:rPr lang="ja-JP" altLang="en-US" sz="600" dirty="0">
                  <a:latin typeface="+mn-ea"/>
                </a:rPr>
                <a:t>セットホワイトオーク色（オーク突き板）</a:t>
              </a:r>
            </a:p>
          </p:txBody>
        </p:sp>
        <p:sp>
          <p:nvSpPr>
            <p:cNvPr id="124" name="正方形/長方形 123"/>
            <p:cNvSpPr/>
            <p:nvPr/>
          </p:nvSpPr>
          <p:spPr>
            <a:xfrm>
              <a:off x="5149647" y="3529750"/>
              <a:ext cx="1088439" cy="92333"/>
            </a:xfrm>
            <a:prstGeom prst="rect">
              <a:avLst/>
            </a:prstGeom>
          </p:spPr>
          <p:txBody>
            <a:bodyPr wrap="none" lIns="0" tIns="0" rIns="0" bIns="0">
              <a:spAutoFit/>
            </a:bodyPr>
            <a:lstStyle/>
            <a:p>
              <a:r>
                <a:rPr lang="ja-JP" altLang="en-US" sz="600">
                  <a:latin typeface="+mn-ea"/>
                </a:rPr>
                <a:t>セットユーカリ色（ユーカリ突き板）</a:t>
              </a:r>
              <a:endParaRPr lang="ja-JP" altLang="en-US" sz="600" dirty="0">
                <a:latin typeface="+mn-ea"/>
              </a:endParaRPr>
            </a:p>
          </p:txBody>
        </p:sp>
        <p:sp>
          <p:nvSpPr>
            <p:cNvPr id="70" name="正方形/長方形 69"/>
            <p:cNvSpPr/>
            <p:nvPr/>
          </p:nvSpPr>
          <p:spPr>
            <a:xfrm>
              <a:off x="5154987" y="3107964"/>
              <a:ext cx="756617"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フレンチヘリンボーン</a:t>
              </a:r>
              <a:r>
                <a:rPr lang="en-US" altLang="ja-JP" sz="600" b="1" dirty="0">
                  <a:latin typeface="+mn-ea"/>
                </a:rPr>
                <a:t>〕</a:t>
              </a:r>
              <a:endParaRPr lang="ja-JP" altLang="en-US" sz="600" b="1" dirty="0">
                <a:latin typeface="+mn-ea"/>
              </a:endParaRPr>
            </a:p>
          </p:txBody>
        </p:sp>
        <p:sp>
          <p:nvSpPr>
            <p:cNvPr id="136" name="正方形/長方形 135"/>
            <p:cNvSpPr/>
            <p:nvPr/>
          </p:nvSpPr>
          <p:spPr>
            <a:xfrm>
              <a:off x="6676395" y="3523115"/>
              <a:ext cx="1088439" cy="92333"/>
            </a:xfrm>
            <a:prstGeom prst="rect">
              <a:avLst/>
            </a:prstGeom>
          </p:spPr>
          <p:txBody>
            <a:bodyPr wrap="none" lIns="0" tIns="0" rIns="0" bIns="0">
              <a:spAutoFit/>
            </a:bodyPr>
            <a:lstStyle/>
            <a:p>
              <a:r>
                <a:rPr lang="ja-JP" altLang="en-US" sz="600" dirty="0">
                  <a:latin typeface="+mn-ea"/>
                </a:rPr>
                <a:t>セットユーカリ色（ユーカリ突き板）</a:t>
              </a:r>
            </a:p>
          </p:txBody>
        </p:sp>
        <p:sp>
          <p:nvSpPr>
            <p:cNvPr id="137" name="正方形/長方形 136"/>
            <p:cNvSpPr/>
            <p:nvPr/>
          </p:nvSpPr>
          <p:spPr>
            <a:xfrm>
              <a:off x="6676397" y="4480808"/>
              <a:ext cx="966611" cy="92333"/>
            </a:xfrm>
            <a:prstGeom prst="rect">
              <a:avLst/>
            </a:prstGeom>
          </p:spPr>
          <p:txBody>
            <a:bodyPr wrap="none" lIns="0" tIns="0" rIns="0" bIns="0">
              <a:spAutoFit/>
            </a:bodyPr>
            <a:lstStyle/>
            <a:p>
              <a:r>
                <a:rPr lang="ja-JP" altLang="en-US" sz="600" dirty="0">
                  <a:latin typeface="+mn-ea"/>
                </a:rPr>
                <a:t>セットオーク色（オーク突き板）</a:t>
              </a:r>
            </a:p>
          </p:txBody>
        </p:sp>
        <p:sp>
          <p:nvSpPr>
            <p:cNvPr id="139" name="正方形/長方形 138"/>
            <p:cNvSpPr/>
            <p:nvPr/>
          </p:nvSpPr>
          <p:spPr>
            <a:xfrm>
              <a:off x="6676396" y="3991459"/>
              <a:ext cx="1043555" cy="92333"/>
            </a:xfrm>
            <a:prstGeom prst="rect">
              <a:avLst/>
            </a:prstGeom>
          </p:spPr>
          <p:txBody>
            <a:bodyPr wrap="none" lIns="0" tIns="0" rIns="0" bIns="0">
              <a:spAutoFit/>
            </a:bodyPr>
            <a:lstStyle/>
            <a:p>
              <a:r>
                <a:rPr lang="ja-JP" altLang="en-US" sz="600" dirty="0">
                  <a:latin typeface="+mn-ea"/>
                </a:rPr>
                <a:t>セットバーチ色（バーチ突き板）　</a:t>
              </a:r>
            </a:p>
          </p:txBody>
        </p:sp>
        <p:sp>
          <p:nvSpPr>
            <p:cNvPr id="76" name="正方形/長方形 75"/>
            <p:cNvSpPr/>
            <p:nvPr/>
          </p:nvSpPr>
          <p:spPr>
            <a:xfrm>
              <a:off x="6671595" y="3107964"/>
              <a:ext cx="602729"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スクエアブロック</a:t>
              </a:r>
              <a:r>
                <a:rPr lang="en-US" altLang="ja-JP" sz="600" b="1" dirty="0">
                  <a:latin typeface="+mn-ea"/>
                </a:rPr>
                <a:t>〕</a:t>
              </a:r>
              <a:endParaRPr lang="ja-JP" altLang="en-US" sz="600" b="1" dirty="0">
                <a:latin typeface="+mn-ea"/>
              </a:endParaRPr>
            </a:p>
          </p:txBody>
        </p:sp>
        <p:sp>
          <p:nvSpPr>
            <p:cNvPr id="144" name="正方形/長方形 143"/>
            <p:cNvSpPr/>
            <p:nvPr/>
          </p:nvSpPr>
          <p:spPr>
            <a:xfrm>
              <a:off x="8193614" y="3107964"/>
              <a:ext cx="644407" cy="92333"/>
            </a:xfrm>
            <a:prstGeom prst="rect">
              <a:avLst/>
            </a:prstGeom>
          </p:spPr>
          <p:txBody>
            <a:bodyPr wrap="none" lIns="0" tIns="0" rIns="0" bIns="0">
              <a:spAutoFit/>
            </a:bodyPr>
            <a:lstStyle/>
            <a:p>
              <a:r>
                <a:rPr lang="en-US" altLang="ja-JP" sz="600" b="1" dirty="0">
                  <a:latin typeface="+mn-ea"/>
                </a:rPr>
                <a:t>〔</a:t>
              </a:r>
              <a:r>
                <a:rPr lang="ja-JP" altLang="en-US" sz="600" b="1" dirty="0">
                  <a:latin typeface="+mn-ea"/>
                </a:rPr>
                <a:t>ランダムボーダー</a:t>
              </a:r>
              <a:r>
                <a:rPr lang="en-US" altLang="ja-JP" sz="600" b="1" dirty="0">
                  <a:latin typeface="+mn-ea"/>
                </a:rPr>
                <a:t>〕</a:t>
              </a:r>
              <a:endParaRPr lang="ja-JP" altLang="en-US" sz="600" b="1" dirty="0">
                <a:latin typeface="+mn-ea"/>
              </a:endParaRPr>
            </a:p>
          </p:txBody>
        </p:sp>
        <p:sp>
          <p:nvSpPr>
            <p:cNvPr id="147" name="正方形/長方形 146"/>
            <p:cNvSpPr/>
            <p:nvPr/>
          </p:nvSpPr>
          <p:spPr>
            <a:xfrm>
              <a:off x="8193616" y="3523115"/>
              <a:ext cx="992259" cy="92333"/>
            </a:xfrm>
            <a:prstGeom prst="rect">
              <a:avLst/>
            </a:prstGeom>
          </p:spPr>
          <p:txBody>
            <a:bodyPr wrap="none" lIns="0" tIns="0" rIns="0" bIns="0">
              <a:spAutoFit/>
            </a:bodyPr>
            <a:lstStyle/>
            <a:p>
              <a:r>
                <a:rPr lang="ja-JP" altLang="en-US" sz="600" dirty="0">
                  <a:latin typeface="+mn-ea"/>
                </a:rPr>
                <a:t>セットバーチ色（バーチ突き板）</a:t>
              </a:r>
            </a:p>
          </p:txBody>
        </p:sp>
        <p:sp>
          <p:nvSpPr>
            <p:cNvPr id="148" name="正方形/長方形 147"/>
            <p:cNvSpPr/>
            <p:nvPr/>
          </p:nvSpPr>
          <p:spPr>
            <a:xfrm>
              <a:off x="8193617" y="3991459"/>
              <a:ext cx="966611" cy="92333"/>
            </a:xfrm>
            <a:prstGeom prst="rect">
              <a:avLst/>
            </a:prstGeom>
          </p:spPr>
          <p:txBody>
            <a:bodyPr wrap="none" lIns="0" tIns="0" rIns="0" bIns="0">
              <a:spAutoFit/>
            </a:bodyPr>
            <a:lstStyle/>
            <a:p>
              <a:r>
                <a:rPr lang="ja-JP" altLang="en-US" sz="600" dirty="0">
                  <a:latin typeface="+mn-ea"/>
                </a:rPr>
                <a:t>セットオーク色（オーク突き板）</a:t>
              </a:r>
            </a:p>
          </p:txBody>
        </p:sp>
        <p:grpSp>
          <p:nvGrpSpPr>
            <p:cNvPr id="81" name="グループ化 80">
              <a:extLst>
                <a:ext uri="{FF2B5EF4-FFF2-40B4-BE49-F238E27FC236}">
                  <a16:creationId xmlns:a16="http://schemas.microsoft.com/office/drawing/2014/main" id="{D0EFC639-7225-B87F-769D-45E5D7654ED6}"/>
                </a:ext>
              </a:extLst>
            </p:cNvPr>
            <p:cNvGrpSpPr/>
            <p:nvPr/>
          </p:nvGrpSpPr>
          <p:grpSpPr>
            <a:xfrm>
              <a:off x="4991098" y="2705161"/>
              <a:ext cx="4775202" cy="1944000"/>
              <a:chOff x="4991098" y="2705161"/>
              <a:chExt cx="4775202" cy="1944000"/>
            </a:xfrm>
          </p:grpSpPr>
          <p:sp>
            <p:nvSpPr>
              <p:cNvPr id="82" name="Rectangle 14">
                <a:extLst>
                  <a:ext uri="{FF2B5EF4-FFF2-40B4-BE49-F238E27FC236}">
                    <a16:creationId xmlns:a16="http://schemas.microsoft.com/office/drawing/2014/main" id="{A679BC99-FF30-FFA0-99B1-12BF41DA76A4}"/>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84" name="Rectangle 24">
                <a:extLst>
                  <a:ext uri="{FF2B5EF4-FFF2-40B4-BE49-F238E27FC236}">
                    <a16:creationId xmlns:a16="http://schemas.microsoft.com/office/drawing/2014/main" id="{C7FEAD3B-349A-6E91-369C-008A20CE17BE}"/>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grpSp>
      <p:grpSp>
        <p:nvGrpSpPr>
          <p:cNvPr id="15" name="グループ化 14">
            <a:extLst>
              <a:ext uri="{FF2B5EF4-FFF2-40B4-BE49-F238E27FC236}">
                <a16:creationId xmlns:a16="http://schemas.microsoft.com/office/drawing/2014/main" id="{4F0602B0-6941-E0AA-3EF5-64A910C5C126}"/>
              </a:ext>
            </a:extLst>
          </p:cNvPr>
          <p:cNvGrpSpPr/>
          <p:nvPr/>
        </p:nvGrpSpPr>
        <p:grpSpPr>
          <a:xfrm>
            <a:off x="7882140" y="4727418"/>
            <a:ext cx="1884161" cy="1943616"/>
            <a:chOff x="7882140" y="4727418"/>
            <a:chExt cx="1884161" cy="1943616"/>
          </a:xfrm>
        </p:grpSpPr>
        <p:sp>
          <p:nvSpPr>
            <p:cNvPr id="34" name="Rectangle 14">
              <a:extLst>
                <a:ext uri="{FF2B5EF4-FFF2-40B4-BE49-F238E27FC236}">
                  <a16:creationId xmlns:a16="http://schemas.microsoft.com/office/drawing/2014/main" id="{BB1320DD-D21E-097C-C4CA-F2E4BB0AB9F4}"/>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35" name="グループ化 34">
              <a:extLst>
                <a:ext uri="{FF2B5EF4-FFF2-40B4-BE49-F238E27FC236}">
                  <a16:creationId xmlns:a16="http://schemas.microsoft.com/office/drawing/2014/main" id="{85179F4E-1A53-6A8B-0B8E-9C8602683B1A}"/>
                </a:ext>
              </a:extLst>
            </p:cNvPr>
            <p:cNvGrpSpPr/>
            <p:nvPr/>
          </p:nvGrpSpPr>
          <p:grpSpPr>
            <a:xfrm>
              <a:off x="8022891" y="5989644"/>
              <a:ext cx="1522280" cy="496625"/>
              <a:chOff x="8022891" y="5989644"/>
              <a:chExt cx="1522280" cy="496625"/>
            </a:xfrm>
          </p:grpSpPr>
          <p:sp>
            <p:nvSpPr>
              <p:cNvPr id="75" name="正方形/長方形 74">
                <a:extLst>
                  <a:ext uri="{FF2B5EF4-FFF2-40B4-BE49-F238E27FC236}">
                    <a16:creationId xmlns:a16="http://schemas.microsoft.com/office/drawing/2014/main" id="{85267889-E43B-AC57-39D0-6AE066041F25}"/>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78" name="正方形/長方形 77">
                <a:extLst>
                  <a:ext uri="{FF2B5EF4-FFF2-40B4-BE49-F238E27FC236}">
                    <a16:creationId xmlns:a16="http://schemas.microsoft.com/office/drawing/2014/main" id="{625C21FC-545B-1C73-4585-B969B49CED4F}"/>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36" name="正方形/長方形 35">
              <a:extLst>
                <a:ext uri="{FF2B5EF4-FFF2-40B4-BE49-F238E27FC236}">
                  <a16:creationId xmlns:a16="http://schemas.microsoft.com/office/drawing/2014/main" id="{D11E3C41-D9A0-C646-B136-A5C4893FDB4C}"/>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37" name="図 36">
              <a:extLst>
                <a:ext uri="{FF2B5EF4-FFF2-40B4-BE49-F238E27FC236}">
                  <a16:creationId xmlns:a16="http://schemas.microsoft.com/office/drawing/2014/main" id="{2580C143-FD65-F2BA-03B1-A2886679DDC9}"/>
                </a:ext>
              </a:extLst>
            </p:cNvPr>
            <p:cNvPicPr>
              <a:picLocks noChangeAspect="1"/>
            </p:cNvPicPr>
            <p:nvPr/>
          </p:nvPicPr>
          <p:blipFill>
            <a:blip r:embed="rId14"/>
            <a:stretch>
              <a:fillRect/>
            </a:stretch>
          </p:blipFill>
          <p:spPr>
            <a:xfrm>
              <a:off x="8022891" y="5096351"/>
              <a:ext cx="1620973" cy="856800"/>
            </a:xfrm>
            <a:prstGeom prst="rect">
              <a:avLst/>
            </a:prstGeom>
          </p:spPr>
        </p:pic>
      </p:grpSp>
      <p:grpSp>
        <p:nvGrpSpPr>
          <p:cNvPr id="5" name="グループ化 4">
            <a:extLst>
              <a:ext uri="{FF2B5EF4-FFF2-40B4-BE49-F238E27FC236}">
                <a16:creationId xmlns:a16="http://schemas.microsoft.com/office/drawing/2014/main" id="{CA67FEFA-89AE-88FC-0DC5-1001B48CA6BD}"/>
              </a:ext>
            </a:extLst>
          </p:cNvPr>
          <p:cNvGrpSpPr/>
          <p:nvPr/>
        </p:nvGrpSpPr>
        <p:grpSpPr>
          <a:xfrm>
            <a:off x="4991099" y="683235"/>
            <a:ext cx="4775817" cy="1953143"/>
            <a:chOff x="4991099" y="683235"/>
            <a:chExt cx="4775817" cy="1953143"/>
          </a:xfrm>
        </p:grpSpPr>
        <p:grpSp>
          <p:nvGrpSpPr>
            <p:cNvPr id="2" name="グループ化 1">
              <a:extLst>
                <a:ext uri="{FF2B5EF4-FFF2-40B4-BE49-F238E27FC236}">
                  <a16:creationId xmlns:a16="http://schemas.microsoft.com/office/drawing/2014/main" id="{3FCC2752-569D-22E4-603F-4812EEF6FCBB}"/>
                </a:ext>
              </a:extLst>
            </p:cNvPr>
            <p:cNvGrpSpPr/>
            <p:nvPr/>
          </p:nvGrpSpPr>
          <p:grpSpPr>
            <a:xfrm>
              <a:off x="7405316" y="688975"/>
              <a:ext cx="2361600" cy="1945077"/>
              <a:chOff x="7405316" y="688975"/>
              <a:chExt cx="2361600" cy="1945077"/>
            </a:xfrm>
          </p:grpSpPr>
          <p:pic>
            <p:nvPicPr>
              <p:cNvPr id="23" name="図 22"/>
              <p:cNvPicPr>
                <a:picLocks noChangeAspect="1"/>
              </p:cNvPicPr>
              <p:nvPr/>
            </p:nvPicPr>
            <p:blipFill rotWithShape="1">
              <a:blip r:embed="rId15">
                <a:extLst>
                  <a:ext uri="{28A0092B-C50C-407E-A947-70E740481C1C}">
                    <a14:useLocalDpi xmlns:a14="http://schemas.microsoft.com/office/drawing/2010/main" val="0"/>
                  </a:ext>
                </a:extLst>
              </a:blip>
              <a:srcRect b="34"/>
              <a:stretch/>
            </p:blipFill>
            <p:spPr>
              <a:xfrm>
                <a:off x="7405316" y="688975"/>
                <a:ext cx="2361600" cy="1945077"/>
              </a:xfrm>
              <a:prstGeom prst="rect">
                <a:avLst/>
              </a:prstGeom>
            </p:spPr>
          </p:pic>
          <p:sp>
            <p:nvSpPr>
              <p:cNvPr id="99" name="正方形/長方形 98">
                <a:extLst>
                  <a:ext uri="{FF2B5EF4-FFF2-40B4-BE49-F238E27FC236}">
                    <a16:creationId xmlns:a16="http://schemas.microsoft.com/office/drawing/2014/main" id="{0E301354-FA53-4C22-81B7-EA39F95354F2}"/>
                  </a:ext>
                </a:extLst>
              </p:cNvPr>
              <p:cNvSpPr/>
              <p:nvPr/>
            </p:nvSpPr>
            <p:spPr>
              <a:xfrm>
                <a:off x="7470988" y="1900521"/>
                <a:ext cx="2018516" cy="646331"/>
              </a:xfrm>
              <a:prstGeom prst="rect">
                <a:avLst/>
              </a:prstGeom>
            </p:spPr>
            <p:txBody>
              <a:bodyPr wrap="square" lIns="0" tIns="0" rIns="0" bIns="0">
                <a:spAutoFit/>
              </a:bodyPr>
              <a:lstStyle/>
              <a:p>
                <a:r>
                  <a:rPr lang="ja-JP" altLang="en-US" sz="700" dirty="0">
                    <a:solidFill>
                      <a:srgbClr val="FFFFFF"/>
                    </a:solidFill>
                    <a:latin typeface="+mn-ea"/>
                  </a:rPr>
                  <a:t>細かなピースを寄木細工のように</a:t>
                </a:r>
              </a:p>
              <a:p>
                <a:r>
                  <a:rPr lang="ja-JP" altLang="en-US" sz="700" dirty="0">
                    <a:solidFill>
                      <a:srgbClr val="FFFFFF"/>
                    </a:solidFill>
                    <a:latin typeface="+mn-ea"/>
                  </a:rPr>
                  <a:t>丁寧に組み上げた「パーケットタイプ」。</a:t>
                </a:r>
              </a:p>
              <a:p>
                <a:r>
                  <a:rPr lang="ja-JP" altLang="en-US" sz="700" dirty="0">
                    <a:solidFill>
                      <a:srgbClr val="FFFFFF"/>
                    </a:solidFill>
                    <a:latin typeface="+mn-ea"/>
                  </a:rPr>
                  <a:t>伝統ある「フレンチヘリンボーン」、</a:t>
                </a:r>
              </a:p>
              <a:p>
                <a:r>
                  <a:rPr lang="ja-JP" altLang="en-US" sz="700" dirty="0">
                    <a:solidFill>
                      <a:srgbClr val="FFFFFF"/>
                    </a:solidFill>
                    <a:latin typeface="+mn-ea"/>
                  </a:rPr>
                  <a:t>市松模様が美しい「スクエアブロック」、</a:t>
                </a:r>
              </a:p>
              <a:p>
                <a:r>
                  <a:rPr lang="ja-JP" altLang="en-US" sz="700" dirty="0">
                    <a:solidFill>
                      <a:srgbClr val="FFFFFF"/>
                    </a:solidFill>
                    <a:latin typeface="+mn-ea"/>
                  </a:rPr>
                  <a:t>空間にリズムを生む「ランダムボーダー」の</a:t>
                </a:r>
              </a:p>
              <a:p>
                <a:r>
                  <a:rPr lang="en-US" altLang="ja-JP" sz="700" dirty="0">
                    <a:solidFill>
                      <a:srgbClr val="FFFFFF"/>
                    </a:solidFill>
                    <a:latin typeface="+mn-ea"/>
                  </a:rPr>
                  <a:t>3</a:t>
                </a:r>
                <a:r>
                  <a:rPr lang="ja-JP" altLang="en-US" sz="700" dirty="0">
                    <a:solidFill>
                      <a:srgbClr val="FFFFFF"/>
                    </a:solidFill>
                    <a:latin typeface="+mn-ea"/>
                  </a:rPr>
                  <a:t>種をご用意しています。</a:t>
                </a:r>
              </a:p>
            </p:txBody>
          </p:sp>
          <p:sp>
            <p:nvSpPr>
              <p:cNvPr id="6" name="正方形/長方形 5">
                <a:extLst>
                  <a:ext uri="{FF2B5EF4-FFF2-40B4-BE49-F238E27FC236}">
                    <a16:creationId xmlns:a16="http://schemas.microsoft.com/office/drawing/2014/main" id="{858AA680-3EAD-E7B3-4F83-4B5C628892B0}"/>
                  </a:ext>
                </a:extLst>
              </p:cNvPr>
              <p:cNvSpPr/>
              <p:nvPr/>
            </p:nvSpPr>
            <p:spPr>
              <a:xfrm>
                <a:off x="8971099" y="739707"/>
                <a:ext cx="670868" cy="307777"/>
              </a:xfrm>
              <a:prstGeom prst="rect">
                <a:avLst/>
              </a:prstGeom>
            </p:spPr>
            <p:txBody>
              <a:bodyPr wrap="square" lIns="0" tIns="0" rIns="0" bIns="0">
                <a:spAutoFit/>
              </a:bodyPr>
              <a:lstStyle/>
              <a:p>
                <a:pPr algn="r"/>
                <a:r>
                  <a:rPr lang="ja-JP" altLang="en-US" sz="1000" b="1" dirty="0">
                    <a:solidFill>
                      <a:schemeClr val="bg1"/>
                    </a:solidFill>
                    <a:latin typeface="+mn-ea"/>
                  </a:rPr>
                  <a:t>パーケット</a:t>
                </a:r>
                <a:endParaRPr lang="en-US" altLang="ja-JP" sz="1000" b="1" dirty="0">
                  <a:solidFill>
                    <a:schemeClr val="bg1"/>
                  </a:solidFill>
                  <a:latin typeface="+mn-ea"/>
                </a:endParaRPr>
              </a:p>
              <a:p>
                <a:pPr algn="r"/>
                <a:r>
                  <a:rPr lang="en-US" altLang="ja-JP" sz="1000" b="1" dirty="0">
                    <a:solidFill>
                      <a:schemeClr val="bg1"/>
                    </a:solidFill>
                    <a:latin typeface="+mn-ea"/>
                  </a:rPr>
                  <a:t>Parquet</a:t>
                </a:r>
                <a:endParaRPr lang="ja-JP" altLang="en-US" sz="1000" b="1" dirty="0">
                  <a:solidFill>
                    <a:schemeClr val="bg1"/>
                  </a:solidFill>
                  <a:latin typeface="+mn-ea"/>
                </a:endParaRPr>
              </a:p>
            </p:txBody>
          </p:sp>
          <p:sp>
            <p:nvSpPr>
              <p:cNvPr id="9" name="正方形/長方形 8">
                <a:extLst>
                  <a:ext uri="{FF2B5EF4-FFF2-40B4-BE49-F238E27FC236}">
                    <a16:creationId xmlns:a16="http://schemas.microsoft.com/office/drawing/2014/main" id="{BB0A87B9-0A83-A71D-6F9C-6E0B787B0196}"/>
                  </a:ext>
                </a:extLst>
              </p:cNvPr>
              <p:cNvSpPr/>
              <p:nvPr/>
            </p:nvSpPr>
            <p:spPr>
              <a:xfrm>
                <a:off x="8733420" y="1092213"/>
                <a:ext cx="991399" cy="323165"/>
              </a:xfrm>
              <a:prstGeom prst="rect">
                <a:avLst/>
              </a:prstGeom>
            </p:spPr>
            <p:txBody>
              <a:bodyPr wrap="square" lIns="0" tIns="0" rIns="0" bIns="0">
                <a:spAutoFit/>
              </a:bodyPr>
              <a:lstStyle/>
              <a:p>
                <a:r>
                  <a:rPr lang="ja-JP" altLang="en-US" sz="700" dirty="0">
                    <a:solidFill>
                      <a:schemeClr val="bg1"/>
                    </a:solidFill>
                    <a:latin typeface="+mn-ea"/>
                  </a:rPr>
                  <a:t>レトロモダンから上質なシックまで、自由で華やかなインテリアを創ります。</a:t>
                </a:r>
              </a:p>
            </p:txBody>
          </p:sp>
        </p:grpSp>
        <p:grpSp>
          <p:nvGrpSpPr>
            <p:cNvPr id="87" name="グループ化 86">
              <a:extLst>
                <a:ext uri="{FF2B5EF4-FFF2-40B4-BE49-F238E27FC236}">
                  <a16:creationId xmlns:a16="http://schemas.microsoft.com/office/drawing/2014/main" id="{0326AFAA-A976-A36C-CA71-1B049F263795}"/>
                </a:ext>
              </a:extLst>
            </p:cNvPr>
            <p:cNvGrpSpPr/>
            <p:nvPr/>
          </p:nvGrpSpPr>
          <p:grpSpPr>
            <a:xfrm>
              <a:off x="4991099" y="683235"/>
              <a:ext cx="2696570" cy="1953143"/>
              <a:chOff x="4991099" y="683235"/>
              <a:chExt cx="2696570" cy="1953143"/>
            </a:xfrm>
          </p:grpSpPr>
          <p:sp>
            <p:nvSpPr>
              <p:cNvPr id="39" name="Rectangle 14">
                <a:extLst>
                  <a:ext uri="{FF2B5EF4-FFF2-40B4-BE49-F238E27FC236}">
                    <a16:creationId xmlns:a16="http://schemas.microsoft.com/office/drawing/2014/main" id="{CF767E58-C39B-85A5-0EF8-BCCB37BB6CF5}"/>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43" name="Rectangle 14">
                <a:extLst>
                  <a:ext uri="{FF2B5EF4-FFF2-40B4-BE49-F238E27FC236}">
                    <a16:creationId xmlns:a16="http://schemas.microsoft.com/office/drawing/2014/main" id="{C6B3699A-755A-E7D3-C6A8-F3B16503FDA9}"/>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44" name="グループ化 43">
                <a:extLst>
                  <a:ext uri="{FF2B5EF4-FFF2-40B4-BE49-F238E27FC236}">
                    <a16:creationId xmlns:a16="http://schemas.microsoft.com/office/drawing/2014/main" id="{06C878B8-48BA-1C3F-428A-5093E4AFD7C8}"/>
                  </a:ext>
                </a:extLst>
              </p:cNvPr>
              <p:cNvGrpSpPr/>
              <p:nvPr/>
            </p:nvGrpSpPr>
            <p:grpSpPr>
              <a:xfrm>
                <a:off x="4991100" y="947324"/>
                <a:ext cx="2412851" cy="355257"/>
                <a:chOff x="4991100" y="869365"/>
                <a:chExt cx="2412851" cy="355257"/>
              </a:xfrm>
            </p:grpSpPr>
            <p:sp>
              <p:nvSpPr>
                <p:cNvPr id="46" name="正方形/長方形 45">
                  <a:extLst>
                    <a:ext uri="{FF2B5EF4-FFF2-40B4-BE49-F238E27FC236}">
                      <a16:creationId xmlns:a16="http://schemas.microsoft.com/office/drawing/2014/main" id="{93E96D96-3956-9020-5DF6-27FCDBC9CE4D}"/>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80" name="正方形/長方形 79">
                  <a:extLst>
                    <a:ext uri="{FF2B5EF4-FFF2-40B4-BE49-F238E27FC236}">
                      <a16:creationId xmlns:a16="http://schemas.microsoft.com/office/drawing/2014/main" id="{06B761B6-DD30-95AB-D793-A3D9C9190D0B}"/>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14" name="図 13"/>
              <p:cNvPicPr>
                <a:picLocks noChangeAspect="1"/>
              </p:cNvPicPr>
              <p:nvPr/>
            </p:nvPicPr>
            <p:blipFill rotWithShape="1">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407208" y="1401726"/>
                <a:ext cx="1580634" cy="972000"/>
              </a:xfrm>
              <a:prstGeom prst="rect">
                <a:avLst/>
              </a:prstGeom>
            </p:spPr>
          </p:pic>
        </p:grpSp>
        <p:sp>
          <p:nvSpPr>
            <p:cNvPr id="42" name="Rectangle 14">
              <a:extLst>
                <a:ext uri="{FF2B5EF4-FFF2-40B4-BE49-F238E27FC236}">
                  <a16:creationId xmlns:a16="http://schemas.microsoft.com/office/drawing/2014/main" id="{3F1B7AA5-548C-9685-639F-3F762AB8D219}"/>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sp>
        <p:nvSpPr>
          <p:cNvPr id="140" name="正方形/長方形 139">
            <a:extLst>
              <a:ext uri="{FF2B5EF4-FFF2-40B4-BE49-F238E27FC236}">
                <a16:creationId xmlns:a16="http://schemas.microsoft.com/office/drawing/2014/main" id="{74855C44-D623-EACD-3593-15C68EB76FEC}"/>
              </a:ext>
            </a:extLst>
          </p:cNvPr>
          <p:cNvSpPr/>
          <p:nvPr/>
        </p:nvSpPr>
        <p:spPr>
          <a:xfrm>
            <a:off x="142875" y="4450464"/>
            <a:ext cx="4773613" cy="246221"/>
          </a:xfrm>
          <a:prstGeom prst="rect">
            <a:avLst/>
          </a:prstGeom>
        </p:spPr>
        <p:txBody>
          <a:bodyPr wrap="square" lIns="0" tIns="0" rIns="0" bIns="0">
            <a:spAutoFit/>
          </a:bodyPr>
          <a:lstStyle/>
          <a:p>
            <a:r>
              <a:rPr lang="en-US" altLang="ja-JP" sz="400" dirty="0">
                <a:latin typeface="+mn-ea"/>
              </a:rPr>
              <a:t>※1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※2 </a:t>
            </a:r>
            <a:r>
              <a:rPr lang="ja-JP" altLang="en-US" sz="400" dirty="0">
                <a:latin typeface="+mn-ea"/>
              </a:rPr>
              <a:t>ペット対応時や、洗面所・トイレなどへの施工時には、さねの接合部にシリコンシーリング・さね部専用ボンド（</a:t>
            </a:r>
            <a:r>
              <a:rPr lang="en-US" altLang="ja-JP" sz="400" dirty="0">
                <a:latin typeface="+mn-ea"/>
              </a:rPr>
              <a:t>KE9501E</a:t>
            </a:r>
            <a:r>
              <a:rPr lang="ja-JP" altLang="en-US" sz="400" dirty="0">
                <a:latin typeface="+mn-ea"/>
              </a:rPr>
              <a:t>）を施してください。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a:t>
            </a:r>
            <a:r>
              <a:rPr lang="ja-JP" altLang="en-US" sz="400" dirty="0">
                <a:latin typeface="+mn-ea"/>
              </a:rPr>
              <a:t>天然木ならではのキャラクターについてはカタログをご参照ください。 </a:t>
            </a:r>
            <a:r>
              <a:rPr lang="en-US" altLang="ja-JP" sz="400" dirty="0">
                <a:latin typeface="+mn-ea"/>
              </a:rPr>
              <a:t>※6 </a:t>
            </a:r>
            <a:r>
              <a:rPr lang="ja-JP" altLang="en-US" sz="400" dirty="0">
                <a:latin typeface="+mn-ea"/>
              </a:rPr>
              <a:t>設置条件、取扱い上の注意がありますので詳細はカタログをご覧ください。</a:t>
            </a:r>
          </a:p>
        </p:txBody>
      </p:sp>
      <p:grpSp>
        <p:nvGrpSpPr>
          <p:cNvPr id="142" name="グループ化 141">
            <a:extLst>
              <a:ext uri="{FF2B5EF4-FFF2-40B4-BE49-F238E27FC236}">
                <a16:creationId xmlns:a16="http://schemas.microsoft.com/office/drawing/2014/main" id="{2DB72695-478B-7E21-1BEA-AA77AEA75AAA}"/>
              </a:ext>
            </a:extLst>
          </p:cNvPr>
          <p:cNvGrpSpPr/>
          <p:nvPr/>
        </p:nvGrpSpPr>
        <p:grpSpPr>
          <a:xfrm>
            <a:off x="142875" y="4037101"/>
            <a:ext cx="3579291" cy="403863"/>
            <a:chOff x="142875" y="4041734"/>
            <a:chExt cx="3579291" cy="403863"/>
          </a:xfrm>
        </p:grpSpPr>
        <p:grpSp>
          <p:nvGrpSpPr>
            <p:cNvPr id="143" name="グループ化 142">
              <a:extLst>
                <a:ext uri="{FF2B5EF4-FFF2-40B4-BE49-F238E27FC236}">
                  <a16:creationId xmlns:a16="http://schemas.microsoft.com/office/drawing/2014/main" id="{5518EB8D-996F-923C-5384-76B824D22AB6}"/>
                </a:ext>
              </a:extLst>
            </p:cNvPr>
            <p:cNvGrpSpPr/>
            <p:nvPr/>
          </p:nvGrpSpPr>
          <p:grpSpPr>
            <a:xfrm>
              <a:off x="142875" y="4041734"/>
              <a:ext cx="3579291" cy="355265"/>
              <a:chOff x="344488" y="2605651"/>
              <a:chExt cx="3579291" cy="355265"/>
            </a:xfrm>
          </p:grpSpPr>
          <p:pic>
            <p:nvPicPr>
              <p:cNvPr id="155" name="図 154">
                <a:extLst>
                  <a:ext uri="{FF2B5EF4-FFF2-40B4-BE49-F238E27FC236}">
                    <a16:creationId xmlns:a16="http://schemas.microsoft.com/office/drawing/2014/main" id="{5F64B963-983A-697E-77AA-7FA02864488E}"/>
                  </a:ext>
                </a:extLst>
              </p:cNvPr>
              <p:cNvPicPr>
                <a:picLocks noChangeAspect="1"/>
              </p:cNvPicPr>
              <p:nvPr/>
            </p:nvPicPr>
            <p:blipFill>
              <a:blip r:embed="rId18"/>
              <a:stretch>
                <a:fillRect/>
              </a:stretch>
            </p:blipFill>
            <p:spPr>
              <a:xfrm>
                <a:off x="1007458" y="2672916"/>
                <a:ext cx="261818" cy="288000"/>
              </a:xfrm>
              <a:prstGeom prst="rect">
                <a:avLst/>
              </a:prstGeom>
            </p:spPr>
          </p:pic>
          <p:pic>
            <p:nvPicPr>
              <p:cNvPr id="156" name="図 155">
                <a:extLst>
                  <a:ext uri="{FF2B5EF4-FFF2-40B4-BE49-F238E27FC236}">
                    <a16:creationId xmlns:a16="http://schemas.microsoft.com/office/drawing/2014/main" id="{3F10DFCE-F6E8-B474-AF37-C2D208B33F44}"/>
                  </a:ext>
                </a:extLst>
              </p:cNvPr>
              <p:cNvPicPr>
                <a:picLocks noChangeAspect="1"/>
              </p:cNvPicPr>
              <p:nvPr/>
            </p:nvPicPr>
            <p:blipFill>
              <a:blip r:embed="rId19"/>
              <a:stretch>
                <a:fillRect/>
              </a:stretch>
            </p:blipFill>
            <p:spPr>
              <a:xfrm>
                <a:off x="344488" y="2672916"/>
                <a:ext cx="261819" cy="288000"/>
              </a:xfrm>
              <a:prstGeom prst="rect">
                <a:avLst/>
              </a:prstGeom>
            </p:spPr>
          </p:pic>
          <p:pic>
            <p:nvPicPr>
              <p:cNvPr id="157" name="図 156">
                <a:extLst>
                  <a:ext uri="{FF2B5EF4-FFF2-40B4-BE49-F238E27FC236}">
                    <a16:creationId xmlns:a16="http://schemas.microsoft.com/office/drawing/2014/main" id="{4C113C1F-5738-7539-9C12-DB4F07520C36}"/>
                  </a:ext>
                </a:extLst>
              </p:cNvPr>
              <p:cNvPicPr>
                <a:picLocks noChangeAspect="1"/>
              </p:cNvPicPr>
              <p:nvPr/>
            </p:nvPicPr>
            <p:blipFill>
              <a:blip r:embed="rId20"/>
              <a:stretch>
                <a:fillRect/>
              </a:stretch>
            </p:blipFill>
            <p:spPr>
              <a:xfrm>
                <a:off x="565478" y="2672916"/>
                <a:ext cx="261819" cy="288000"/>
              </a:xfrm>
              <a:prstGeom prst="rect">
                <a:avLst/>
              </a:prstGeom>
            </p:spPr>
          </p:pic>
          <p:pic>
            <p:nvPicPr>
              <p:cNvPr id="158" name="図 157">
                <a:extLst>
                  <a:ext uri="{FF2B5EF4-FFF2-40B4-BE49-F238E27FC236}">
                    <a16:creationId xmlns:a16="http://schemas.microsoft.com/office/drawing/2014/main" id="{61D703B3-A853-885A-371B-13CB5C77C918}"/>
                  </a:ext>
                </a:extLst>
              </p:cNvPr>
              <p:cNvPicPr>
                <a:picLocks noChangeAspect="1"/>
              </p:cNvPicPr>
              <p:nvPr/>
            </p:nvPicPr>
            <p:blipFill>
              <a:blip r:embed="rId21"/>
              <a:stretch>
                <a:fillRect/>
              </a:stretch>
            </p:blipFill>
            <p:spPr>
              <a:xfrm>
                <a:off x="786468" y="2672916"/>
                <a:ext cx="261819" cy="288000"/>
              </a:xfrm>
              <a:prstGeom prst="rect">
                <a:avLst/>
              </a:prstGeom>
            </p:spPr>
          </p:pic>
          <p:pic>
            <p:nvPicPr>
              <p:cNvPr id="159" name="図 158">
                <a:extLst>
                  <a:ext uri="{FF2B5EF4-FFF2-40B4-BE49-F238E27FC236}">
                    <a16:creationId xmlns:a16="http://schemas.microsoft.com/office/drawing/2014/main" id="{7880E2AC-71B9-DB9D-2738-112FA1F80FD2}"/>
                  </a:ext>
                </a:extLst>
              </p:cNvPr>
              <p:cNvPicPr>
                <a:picLocks noChangeAspect="1"/>
              </p:cNvPicPr>
              <p:nvPr/>
            </p:nvPicPr>
            <p:blipFill>
              <a:blip r:embed="rId22"/>
              <a:stretch>
                <a:fillRect/>
              </a:stretch>
            </p:blipFill>
            <p:spPr>
              <a:xfrm>
                <a:off x="1228448" y="2672916"/>
                <a:ext cx="261819" cy="288000"/>
              </a:xfrm>
              <a:prstGeom prst="rect">
                <a:avLst/>
              </a:prstGeom>
            </p:spPr>
          </p:pic>
          <p:pic>
            <p:nvPicPr>
              <p:cNvPr id="160" name="図 159">
                <a:extLst>
                  <a:ext uri="{FF2B5EF4-FFF2-40B4-BE49-F238E27FC236}">
                    <a16:creationId xmlns:a16="http://schemas.microsoft.com/office/drawing/2014/main" id="{B7CB23E2-258F-6ABF-8C93-3CC95ED34BD9}"/>
                  </a:ext>
                </a:extLst>
              </p:cNvPr>
              <p:cNvPicPr>
                <a:picLocks noChangeAspect="1"/>
              </p:cNvPicPr>
              <p:nvPr/>
            </p:nvPicPr>
            <p:blipFill>
              <a:blip r:embed="rId23"/>
              <a:stretch>
                <a:fillRect/>
              </a:stretch>
            </p:blipFill>
            <p:spPr>
              <a:xfrm>
                <a:off x="1449437" y="2672916"/>
                <a:ext cx="261819" cy="288000"/>
              </a:xfrm>
              <a:prstGeom prst="rect">
                <a:avLst/>
              </a:prstGeom>
            </p:spPr>
          </p:pic>
          <p:pic>
            <p:nvPicPr>
              <p:cNvPr id="161" name="図 160">
                <a:extLst>
                  <a:ext uri="{FF2B5EF4-FFF2-40B4-BE49-F238E27FC236}">
                    <a16:creationId xmlns:a16="http://schemas.microsoft.com/office/drawing/2014/main" id="{D76F6729-2A94-C7F4-7BE8-FB5E83EF3CEF}"/>
                  </a:ext>
                </a:extLst>
              </p:cNvPr>
              <p:cNvPicPr>
                <a:picLocks noChangeAspect="1"/>
              </p:cNvPicPr>
              <p:nvPr/>
            </p:nvPicPr>
            <p:blipFill>
              <a:blip r:embed="rId24"/>
              <a:stretch>
                <a:fillRect/>
              </a:stretch>
            </p:blipFill>
            <p:spPr>
              <a:xfrm>
                <a:off x="1670427" y="2672916"/>
                <a:ext cx="261819" cy="288000"/>
              </a:xfrm>
              <a:prstGeom prst="rect">
                <a:avLst/>
              </a:prstGeom>
            </p:spPr>
          </p:pic>
          <p:pic>
            <p:nvPicPr>
              <p:cNvPr id="162" name="図 161">
                <a:extLst>
                  <a:ext uri="{FF2B5EF4-FFF2-40B4-BE49-F238E27FC236}">
                    <a16:creationId xmlns:a16="http://schemas.microsoft.com/office/drawing/2014/main" id="{0775F03E-2E94-4EA6-6025-DDBA8F4EF9EC}"/>
                  </a:ext>
                </a:extLst>
              </p:cNvPr>
              <p:cNvPicPr>
                <a:picLocks noChangeAspect="1"/>
              </p:cNvPicPr>
              <p:nvPr/>
            </p:nvPicPr>
            <p:blipFill>
              <a:blip r:embed="rId25"/>
              <a:stretch>
                <a:fillRect/>
              </a:stretch>
            </p:blipFill>
            <p:spPr>
              <a:xfrm>
                <a:off x="1891417" y="2672916"/>
                <a:ext cx="261819" cy="288000"/>
              </a:xfrm>
              <a:prstGeom prst="rect">
                <a:avLst/>
              </a:prstGeom>
            </p:spPr>
          </p:pic>
          <p:pic>
            <p:nvPicPr>
              <p:cNvPr id="163" name="図 162">
                <a:extLst>
                  <a:ext uri="{FF2B5EF4-FFF2-40B4-BE49-F238E27FC236}">
                    <a16:creationId xmlns:a16="http://schemas.microsoft.com/office/drawing/2014/main" id="{241DB9CA-6DA5-C0DD-340A-CF8706A6BFD3}"/>
                  </a:ext>
                </a:extLst>
              </p:cNvPr>
              <p:cNvPicPr>
                <a:picLocks noChangeAspect="1"/>
              </p:cNvPicPr>
              <p:nvPr/>
            </p:nvPicPr>
            <p:blipFill>
              <a:blip r:embed="rId26"/>
              <a:stretch>
                <a:fillRect/>
              </a:stretch>
            </p:blipFill>
            <p:spPr>
              <a:xfrm>
                <a:off x="2112407" y="2672916"/>
                <a:ext cx="261819" cy="288000"/>
              </a:xfrm>
              <a:prstGeom prst="rect">
                <a:avLst/>
              </a:prstGeom>
            </p:spPr>
          </p:pic>
          <p:pic>
            <p:nvPicPr>
              <p:cNvPr id="164" name="図 163">
                <a:extLst>
                  <a:ext uri="{FF2B5EF4-FFF2-40B4-BE49-F238E27FC236}">
                    <a16:creationId xmlns:a16="http://schemas.microsoft.com/office/drawing/2014/main" id="{F26AF84F-F873-5F5B-CD8D-3D57BE0A7947}"/>
                  </a:ext>
                </a:extLst>
              </p:cNvPr>
              <p:cNvPicPr>
                <a:picLocks noChangeAspect="1"/>
              </p:cNvPicPr>
              <p:nvPr/>
            </p:nvPicPr>
            <p:blipFill>
              <a:blip r:embed="rId27"/>
              <a:stretch>
                <a:fillRect/>
              </a:stretch>
            </p:blipFill>
            <p:spPr>
              <a:xfrm>
                <a:off x="2333397" y="2672916"/>
                <a:ext cx="261819" cy="288000"/>
              </a:xfrm>
              <a:prstGeom prst="rect">
                <a:avLst/>
              </a:prstGeom>
            </p:spPr>
          </p:pic>
          <p:pic>
            <p:nvPicPr>
              <p:cNvPr id="165" name="図 164">
                <a:extLst>
                  <a:ext uri="{FF2B5EF4-FFF2-40B4-BE49-F238E27FC236}">
                    <a16:creationId xmlns:a16="http://schemas.microsoft.com/office/drawing/2014/main" id="{81E34EA9-B4BA-562B-C379-59E8BFCF0BE4}"/>
                  </a:ext>
                </a:extLst>
              </p:cNvPr>
              <p:cNvPicPr>
                <a:picLocks noChangeAspect="1"/>
              </p:cNvPicPr>
              <p:nvPr/>
            </p:nvPicPr>
            <p:blipFill>
              <a:blip r:embed="rId28"/>
              <a:stretch>
                <a:fillRect/>
              </a:stretch>
            </p:blipFill>
            <p:spPr>
              <a:xfrm>
                <a:off x="2554387" y="2672916"/>
                <a:ext cx="261819" cy="288000"/>
              </a:xfrm>
              <a:prstGeom prst="rect">
                <a:avLst/>
              </a:prstGeom>
            </p:spPr>
          </p:pic>
          <p:pic>
            <p:nvPicPr>
              <p:cNvPr id="166" name="図 165">
                <a:extLst>
                  <a:ext uri="{FF2B5EF4-FFF2-40B4-BE49-F238E27FC236}">
                    <a16:creationId xmlns:a16="http://schemas.microsoft.com/office/drawing/2014/main" id="{81760A32-0D64-A3B6-ADD6-9BD3A163C09E}"/>
                  </a:ext>
                </a:extLst>
              </p:cNvPr>
              <p:cNvPicPr>
                <a:picLocks noChangeAspect="1"/>
              </p:cNvPicPr>
              <p:nvPr/>
            </p:nvPicPr>
            <p:blipFill>
              <a:blip r:embed="rId29"/>
              <a:stretch>
                <a:fillRect/>
              </a:stretch>
            </p:blipFill>
            <p:spPr>
              <a:xfrm>
                <a:off x="2775377" y="2672916"/>
                <a:ext cx="261819" cy="288000"/>
              </a:xfrm>
              <a:prstGeom prst="rect">
                <a:avLst/>
              </a:prstGeom>
            </p:spPr>
          </p:pic>
          <p:pic>
            <p:nvPicPr>
              <p:cNvPr id="167" name="図 166">
                <a:extLst>
                  <a:ext uri="{FF2B5EF4-FFF2-40B4-BE49-F238E27FC236}">
                    <a16:creationId xmlns:a16="http://schemas.microsoft.com/office/drawing/2014/main" id="{AEAD9173-297A-57CF-CE09-64DBBD01C2F4}"/>
                  </a:ext>
                </a:extLst>
              </p:cNvPr>
              <p:cNvPicPr>
                <a:picLocks noChangeAspect="1"/>
              </p:cNvPicPr>
              <p:nvPr/>
            </p:nvPicPr>
            <p:blipFill>
              <a:blip r:embed="rId30"/>
              <a:stretch>
                <a:fillRect/>
              </a:stretch>
            </p:blipFill>
            <p:spPr>
              <a:xfrm>
                <a:off x="2996367" y="2672916"/>
                <a:ext cx="261819" cy="288000"/>
              </a:xfrm>
              <a:prstGeom prst="rect">
                <a:avLst/>
              </a:prstGeom>
            </p:spPr>
          </p:pic>
          <p:pic>
            <p:nvPicPr>
              <p:cNvPr id="168" name="図 167">
                <a:extLst>
                  <a:ext uri="{FF2B5EF4-FFF2-40B4-BE49-F238E27FC236}">
                    <a16:creationId xmlns:a16="http://schemas.microsoft.com/office/drawing/2014/main" id="{9E1F1AB2-D742-2B38-E686-DAB97F3AB849}"/>
                  </a:ext>
                </a:extLst>
              </p:cNvPr>
              <p:cNvPicPr>
                <a:picLocks noChangeAspect="1"/>
              </p:cNvPicPr>
              <p:nvPr/>
            </p:nvPicPr>
            <p:blipFill>
              <a:blip r:embed="rId31"/>
              <a:stretch>
                <a:fillRect/>
              </a:stretch>
            </p:blipFill>
            <p:spPr>
              <a:xfrm>
                <a:off x="3217357" y="2672916"/>
                <a:ext cx="261819" cy="288000"/>
              </a:xfrm>
              <a:prstGeom prst="rect">
                <a:avLst/>
              </a:prstGeom>
            </p:spPr>
          </p:pic>
          <p:pic>
            <p:nvPicPr>
              <p:cNvPr id="169" name="図 168">
                <a:extLst>
                  <a:ext uri="{FF2B5EF4-FFF2-40B4-BE49-F238E27FC236}">
                    <a16:creationId xmlns:a16="http://schemas.microsoft.com/office/drawing/2014/main" id="{26E53219-6533-A5ED-D535-90190280CAC1}"/>
                  </a:ext>
                </a:extLst>
              </p:cNvPr>
              <p:cNvPicPr>
                <a:picLocks noChangeAspect="1"/>
              </p:cNvPicPr>
              <p:nvPr/>
            </p:nvPicPr>
            <p:blipFill>
              <a:blip r:embed="rId32"/>
              <a:stretch>
                <a:fillRect/>
              </a:stretch>
            </p:blipFill>
            <p:spPr>
              <a:xfrm>
                <a:off x="3438347" y="2672916"/>
                <a:ext cx="261819" cy="288000"/>
              </a:xfrm>
              <a:prstGeom prst="rect">
                <a:avLst/>
              </a:prstGeom>
            </p:spPr>
          </p:pic>
          <p:pic>
            <p:nvPicPr>
              <p:cNvPr id="170" name="図 169">
                <a:extLst>
                  <a:ext uri="{FF2B5EF4-FFF2-40B4-BE49-F238E27FC236}">
                    <a16:creationId xmlns:a16="http://schemas.microsoft.com/office/drawing/2014/main" id="{B482D8C2-A159-1006-0027-CDED4ACD2BB5}"/>
                  </a:ext>
                </a:extLst>
              </p:cNvPr>
              <p:cNvPicPr>
                <a:picLocks noChangeAspect="1"/>
              </p:cNvPicPr>
              <p:nvPr/>
            </p:nvPicPr>
            <p:blipFill>
              <a:blip r:embed="rId33"/>
              <a:stretch>
                <a:fillRect/>
              </a:stretch>
            </p:blipFill>
            <p:spPr>
              <a:xfrm>
                <a:off x="3659343" y="2672916"/>
                <a:ext cx="264436" cy="288000"/>
              </a:xfrm>
              <a:prstGeom prst="rect">
                <a:avLst/>
              </a:prstGeom>
            </p:spPr>
          </p:pic>
          <p:sp>
            <p:nvSpPr>
              <p:cNvPr id="171" name="テキスト ボックス 170">
                <a:extLst>
                  <a:ext uri="{FF2B5EF4-FFF2-40B4-BE49-F238E27FC236}">
                    <a16:creationId xmlns:a16="http://schemas.microsoft.com/office/drawing/2014/main" id="{6B618201-2A82-1D6C-831A-69FD5C714774}"/>
                  </a:ext>
                </a:extLst>
              </p:cNvPr>
              <p:cNvSpPr txBox="1"/>
              <p:nvPr/>
            </p:nvSpPr>
            <p:spPr>
              <a:xfrm>
                <a:off x="235629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72" name="テキスト ボックス 171">
                <a:extLst>
                  <a:ext uri="{FF2B5EF4-FFF2-40B4-BE49-F238E27FC236}">
                    <a16:creationId xmlns:a16="http://schemas.microsoft.com/office/drawing/2014/main" id="{9FD1B653-501C-394C-01AB-5D59F7550970}"/>
                  </a:ext>
                </a:extLst>
              </p:cNvPr>
              <p:cNvSpPr txBox="1"/>
              <p:nvPr/>
            </p:nvSpPr>
            <p:spPr>
              <a:xfrm>
                <a:off x="2577284"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73" name="テキスト ボックス 172">
                <a:extLst>
                  <a:ext uri="{FF2B5EF4-FFF2-40B4-BE49-F238E27FC236}">
                    <a16:creationId xmlns:a16="http://schemas.microsoft.com/office/drawing/2014/main" id="{B534F8EC-45BB-07C0-30D2-6E81C6E41E67}"/>
                  </a:ext>
                </a:extLst>
              </p:cNvPr>
              <p:cNvSpPr txBox="1"/>
              <p:nvPr/>
            </p:nvSpPr>
            <p:spPr>
              <a:xfrm>
                <a:off x="3683548" y="260565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sp>
          <p:nvSpPr>
            <p:cNvPr id="145" name="正方形/長方形 144">
              <a:extLst>
                <a:ext uri="{FF2B5EF4-FFF2-40B4-BE49-F238E27FC236}">
                  <a16:creationId xmlns:a16="http://schemas.microsoft.com/office/drawing/2014/main" id="{B471508E-3E6E-11F6-3788-AE86DEA54CFB}"/>
                </a:ext>
              </a:extLst>
            </p:cNvPr>
            <p:cNvSpPr/>
            <p:nvPr/>
          </p:nvSpPr>
          <p:spPr>
            <a:xfrm>
              <a:off x="1048684" y="4391736"/>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146" name="正方形/長方形 145">
              <a:extLst>
                <a:ext uri="{FF2B5EF4-FFF2-40B4-BE49-F238E27FC236}">
                  <a16:creationId xmlns:a16="http://schemas.microsoft.com/office/drawing/2014/main" id="{89541E57-A078-8242-6BAC-7498D135C715}"/>
                </a:ext>
              </a:extLst>
            </p:cNvPr>
            <p:cNvSpPr/>
            <p:nvPr/>
          </p:nvSpPr>
          <p:spPr>
            <a:xfrm>
              <a:off x="1279446" y="439173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50" name="正方形/長方形 149">
              <a:extLst>
                <a:ext uri="{FF2B5EF4-FFF2-40B4-BE49-F238E27FC236}">
                  <a16:creationId xmlns:a16="http://schemas.microsoft.com/office/drawing/2014/main" id="{AB948DA5-553B-D95B-62E9-5B9C174EF45E}"/>
                </a:ext>
              </a:extLst>
            </p:cNvPr>
            <p:cNvSpPr/>
            <p:nvPr/>
          </p:nvSpPr>
          <p:spPr>
            <a:xfrm>
              <a:off x="1501547"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51" name="正方形/長方形 150">
              <a:extLst>
                <a:ext uri="{FF2B5EF4-FFF2-40B4-BE49-F238E27FC236}">
                  <a16:creationId xmlns:a16="http://schemas.microsoft.com/office/drawing/2014/main" id="{F5F75390-9DDB-3229-ECBA-9827E9D1ABE7}"/>
                </a:ext>
              </a:extLst>
            </p:cNvPr>
            <p:cNvSpPr/>
            <p:nvPr/>
          </p:nvSpPr>
          <p:spPr>
            <a:xfrm>
              <a:off x="1941326" y="4391736"/>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152" name="正方形/長方形 151">
              <a:extLst>
                <a:ext uri="{FF2B5EF4-FFF2-40B4-BE49-F238E27FC236}">
                  <a16:creationId xmlns:a16="http://schemas.microsoft.com/office/drawing/2014/main" id="{308455D7-63D8-B90A-2F49-9B38F921BA08}"/>
                </a:ext>
              </a:extLst>
            </p:cNvPr>
            <p:cNvSpPr/>
            <p:nvPr/>
          </p:nvSpPr>
          <p:spPr>
            <a:xfrm>
              <a:off x="2824863" y="4391736"/>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153" name="正方形/長方形 152">
              <a:extLst>
                <a:ext uri="{FF2B5EF4-FFF2-40B4-BE49-F238E27FC236}">
                  <a16:creationId xmlns:a16="http://schemas.microsoft.com/office/drawing/2014/main" id="{C346558B-B174-8447-59F3-5E1BBAB0F3E0}"/>
                </a:ext>
              </a:extLst>
            </p:cNvPr>
            <p:cNvSpPr/>
            <p:nvPr/>
          </p:nvSpPr>
          <p:spPr>
            <a:xfrm>
              <a:off x="3042120" y="439173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54" name="正方形/長方形 153">
              <a:extLst>
                <a:ext uri="{FF2B5EF4-FFF2-40B4-BE49-F238E27FC236}">
                  <a16:creationId xmlns:a16="http://schemas.microsoft.com/office/drawing/2014/main" id="{446316A2-6884-E6CE-CBFA-37139E832CF3}"/>
                </a:ext>
              </a:extLst>
            </p:cNvPr>
            <p:cNvSpPr/>
            <p:nvPr/>
          </p:nvSpPr>
          <p:spPr>
            <a:xfrm>
              <a:off x="3481935" y="4391736"/>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grpSp>
      <p:grpSp>
        <p:nvGrpSpPr>
          <p:cNvPr id="174" name="グループ化 173">
            <a:extLst>
              <a:ext uri="{FF2B5EF4-FFF2-40B4-BE49-F238E27FC236}">
                <a16:creationId xmlns:a16="http://schemas.microsoft.com/office/drawing/2014/main" id="{8FEB3863-9E43-609D-ED39-673BBE8DFF44}"/>
              </a:ext>
            </a:extLst>
          </p:cNvPr>
          <p:cNvGrpSpPr/>
          <p:nvPr/>
        </p:nvGrpSpPr>
        <p:grpSpPr>
          <a:xfrm>
            <a:off x="3723147" y="4103343"/>
            <a:ext cx="1113807" cy="281361"/>
            <a:chOff x="3723147" y="4103343"/>
            <a:chExt cx="1113807" cy="281361"/>
          </a:xfrm>
        </p:grpSpPr>
        <p:grpSp>
          <p:nvGrpSpPr>
            <p:cNvPr id="175" name="グループ化 174">
              <a:extLst>
                <a:ext uri="{FF2B5EF4-FFF2-40B4-BE49-F238E27FC236}">
                  <a16:creationId xmlns:a16="http://schemas.microsoft.com/office/drawing/2014/main" id="{92941CE1-5409-776D-D3DD-C7E4138B4D03}"/>
                </a:ext>
              </a:extLst>
            </p:cNvPr>
            <p:cNvGrpSpPr/>
            <p:nvPr/>
          </p:nvGrpSpPr>
          <p:grpSpPr>
            <a:xfrm>
              <a:off x="3723147" y="4120207"/>
              <a:ext cx="574154" cy="217607"/>
              <a:chOff x="3575926" y="3121010"/>
              <a:chExt cx="785272" cy="297621"/>
            </a:xfrm>
          </p:grpSpPr>
          <p:pic>
            <p:nvPicPr>
              <p:cNvPr id="178" name="図 177">
                <a:extLst>
                  <a:ext uri="{FF2B5EF4-FFF2-40B4-BE49-F238E27FC236}">
                    <a16:creationId xmlns:a16="http://schemas.microsoft.com/office/drawing/2014/main" id="{EF0A2568-D0DC-5834-188F-B244CBA9BD25}"/>
                  </a:ext>
                </a:extLst>
              </p:cNvPr>
              <p:cNvPicPr>
                <a:picLocks noChangeAspect="1"/>
              </p:cNvPicPr>
              <p:nvPr/>
            </p:nvPicPr>
            <p:blipFill>
              <a:blip r:embed="rId34"/>
              <a:stretch>
                <a:fillRect/>
              </a:stretch>
            </p:blipFill>
            <p:spPr>
              <a:xfrm>
                <a:off x="3575926" y="3121010"/>
                <a:ext cx="353275" cy="297621"/>
              </a:xfrm>
              <a:prstGeom prst="rect">
                <a:avLst/>
              </a:prstGeom>
            </p:spPr>
          </p:pic>
          <p:pic>
            <p:nvPicPr>
              <p:cNvPr id="179" name="図 178">
                <a:extLst>
                  <a:ext uri="{FF2B5EF4-FFF2-40B4-BE49-F238E27FC236}">
                    <a16:creationId xmlns:a16="http://schemas.microsoft.com/office/drawing/2014/main" id="{25BFD2F8-FCAC-AE02-0D41-C3519855AE09}"/>
                  </a:ext>
                </a:extLst>
              </p:cNvPr>
              <p:cNvPicPr>
                <a:picLocks noChangeAspect="1"/>
              </p:cNvPicPr>
              <p:nvPr/>
            </p:nvPicPr>
            <p:blipFill>
              <a:blip r:embed="rId35"/>
              <a:stretch>
                <a:fillRect/>
              </a:stretch>
            </p:blipFill>
            <p:spPr>
              <a:xfrm>
                <a:off x="3961025" y="3121010"/>
                <a:ext cx="400173" cy="283457"/>
              </a:xfrm>
              <a:prstGeom prst="rect">
                <a:avLst/>
              </a:prstGeom>
            </p:spPr>
          </p:pic>
        </p:grpSp>
        <p:pic>
          <p:nvPicPr>
            <p:cNvPr id="176" name="Picture 2" descr="365日おそうじラクラク宣言">
              <a:extLst>
                <a:ext uri="{FF2B5EF4-FFF2-40B4-BE49-F238E27FC236}">
                  <a16:creationId xmlns:a16="http://schemas.microsoft.com/office/drawing/2014/main" id="{7B3EC318-7207-D5DB-4E99-3E69C62DE15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24046" y="4103343"/>
              <a:ext cx="312908" cy="281361"/>
            </a:xfrm>
            <a:prstGeom prst="rect">
              <a:avLst/>
            </a:prstGeom>
            <a:noFill/>
            <a:extLst>
              <a:ext uri="{909E8E84-426E-40DD-AFC4-6F175D3DCCD1}">
                <a14:hiddenFill xmlns:a14="http://schemas.microsoft.com/office/drawing/2010/main">
                  <a:solidFill>
                    <a:srgbClr val="FFFFFF"/>
                  </a:solidFill>
                </a14:hiddenFill>
              </a:ext>
            </a:extLst>
          </p:spPr>
        </p:pic>
        <p:pic>
          <p:nvPicPr>
            <p:cNvPr id="177" name="図 176">
              <a:extLst>
                <a:ext uri="{FF2B5EF4-FFF2-40B4-BE49-F238E27FC236}">
                  <a16:creationId xmlns:a16="http://schemas.microsoft.com/office/drawing/2014/main" id="{08024A58-991F-BD6F-7783-0E1BD79913D8}"/>
                </a:ext>
              </a:extLst>
            </p:cNvPr>
            <p:cNvPicPr>
              <a:picLocks noChangeAspect="1"/>
            </p:cNvPicPr>
            <p:nvPr/>
          </p:nvPicPr>
          <p:blipFill>
            <a:blip r:embed="rId37"/>
            <a:stretch>
              <a:fillRect/>
            </a:stretch>
          </p:blipFill>
          <p:spPr>
            <a:xfrm>
              <a:off x="4310416" y="4109387"/>
              <a:ext cx="210536" cy="275317"/>
            </a:xfrm>
            <a:prstGeom prst="rect">
              <a:avLst/>
            </a:prstGeom>
          </p:spPr>
        </p:pic>
      </p:grpSp>
      <p:grpSp>
        <p:nvGrpSpPr>
          <p:cNvPr id="18" name="グループ化 17">
            <a:extLst>
              <a:ext uri="{FF2B5EF4-FFF2-40B4-BE49-F238E27FC236}">
                <a16:creationId xmlns:a16="http://schemas.microsoft.com/office/drawing/2014/main" id="{A203BD07-ED04-F179-90FE-9934A3FBC172}"/>
              </a:ext>
            </a:extLst>
          </p:cNvPr>
          <p:cNvGrpSpPr/>
          <p:nvPr/>
        </p:nvGrpSpPr>
        <p:grpSpPr>
          <a:xfrm>
            <a:off x="141775" y="4727418"/>
            <a:ext cx="7704000" cy="1943616"/>
            <a:chOff x="141775" y="4727418"/>
            <a:chExt cx="7704000" cy="1943616"/>
          </a:xfrm>
        </p:grpSpPr>
        <p:grpSp>
          <p:nvGrpSpPr>
            <p:cNvPr id="191" name="グループ化 190">
              <a:extLst>
                <a:ext uri="{FF2B5EF4-FFF2-40B4-BE49-F238E27FC236}">
                  <a16:creationId xmlns:a16="http://schemas.microsoft.com/office/drawing/2014/main" id="{4837087C-32B0-E357-0C8F-3D20528DE7C5}"/>
                </a:ext>
              </a:extLst>
            </p:cNvPr>
            <p:cNvGrpSpPr/>
            <p:nvPr/>
          </p:nvGrpSpPr>
          <p:grpSpPr>
            <a:xfrm>
              <a:off x="141775" y="4727418"/>
              <a:ext cx="7704000" cy="1943616"/>
              <a:chOff x="141775" y="4727418"/>
              <a:chExt cx="7704000" cy="1943616"/>
            </a:xfrm>
          </p:grpSpPr>
          <p:sp>
            <p:nvSpPr>
              <p:cNvPr id="52" name="Rectangle 14">
                <a:extLst>
                  <a:ext uri="{FF2B5EF4-FFF2-40B4-BE49-F238E27FC236}">
                    <a16:creationId xmlns:a16="http://schemas.microsoft.com/office/drawing/2014/main" id="{AF694B6A-2409-50DC-0F3E-4EAAAEC604FA}"/>
                  </a:ext>
                </a:extLst>
              </p:cNvPr>
              <p:cNvSpPr>
                <a:spLocks noChangeArrowheads="1"/>
              </p:cNvSpPr>
              <p:nvPr/>
            </p:nvSpPr>
            <p:spPr bwMode="auto">
              <a:xfrm>
                <a:off x="1417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53" name="正方形/長方形 52">
                <a:extLst>
                  <a:ext uri="{FF2B5EF4-FFF2-40B4-BE49-F238E27FC236}">
                    <a16:creationId xmlns:a16="http://schemas.microsoft.com/office/drawing/2014/main" id="{BA79B98A-19FB-A90E-F72D-A790671FFBBF}"/>
                  </a:ext>
                </a:extLst>
              </p:cNvPr>
              <p:cNvSpPr/>
              <p:nvPr/>
            </p:nvSpPr>
            <p:spPr>
              <a:xfrm>
                <a:off x="141775" y="4822188"/>
                <a:ext cx="7704000" cy="184666"/>
              </a:xfrm>
              <a:prstGeom prst="rect">
                <a:avLst/>
              </a:prstGeom>
            </p:spPr>
            <p:txBody>
              <a:bodyPr wrap="square" lIns="0" tIns="0" rIns="0" bIns="0">
                <a:spAutoFit/>
              </a:bodyPr>
              <a:lstStyle/>
              <a:p>
                <a:pPr algn="ctr"/>
                <a:r>
                  <a:rPr lang="ja-JP" altLang="en-US" sz="1200" b="1" dirty="0">
                    <a:solidFill>
                      <a:srgbClr val="953735"/>
                    </a:solidFill>
                    <a:latin typeface="+mn-ea"/>
                  </a:rPr>
                  <a:t>高い性能とデザイン性を備えたシリーズです。</a:t>
                </a:r>
              </a:p>
            </p:txBody>
          </p:sp>
          <p:grpSp>
            <p:nvGrpSpPr>
              <p:cNvPr id="85" name="グループ化 84">
                <a:extLst>
                  <a:ext uri="{FF2B5EF4-FFF2-40B4-BE49-F238E27FC236}">
                    <a16:creationId xmlns:a16="http://schemas.microsoft.com/office/drawing/2014/main" id="{80496BF9-319E-11FB-8638-99E426183E41}"/>
                  </a:ext>
                </a:extLst>
              </p:cNvPr>
              <p:cNvGrpSpPr/>
              <p:nvPr/>
            </p:nvGrpSpPr>
            <p:grpSpPr>
              <a:xfrm>
                <a:off x="467657" y="5989644"/>
                <a:ext cx="1270486" cy="538054"/>
                <a:chOff x="599242" y="5989644"/>
                <a:chExt cx="1270486" cy="538054"/>
              </a:xfrm>
            </p:grpSpPr>
            <p:sp>
              <p:nvSpPr>
                <p:cNvPr id="185" name="正方形/長方形 184">
                  <a:extLst>
                    <a:ext uri="{FF2B5EF4-FFF2-40B4-BE49-F238E27FC236}">
                      <a16:creationId xmlns:a16="http://schemas.microsoft.com/office/drawing/2014/main" id="{7448482F-1976-8391-32DB-C4D9EC92124C}"/>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トリプルコート</a:t>
                  </a:r>
                </a:p>
              </p:txBody>
            </p:sp>
            <p:sp>
              <p:nvSpPr>
                <p:cNvPr id="186" name="正方形/長方形 185">
                  <a:extLst>
                    <a:ext uri="{FF2B5EF4-FFF2-40B4-BE49-F238E27FC236}">
                      <a16:creationId xmlns:a16="http://schemas.microsoft.com/office/drawing/2014/main" id="{6E59B66A-E1A1-A0EC-2901-F6F1621DBC5D}"/>
                    </a:ext>
                  </a:extLst>
                </p:cNvPr>
                <p:cNvSpPr/>
                <p:nvPr/>
              </p:nvSpPr>
              <p:spPr>
                <a:xfrm>
                  <a:off x="599244" y="6204533"/>
                  <a:ext cx="1270484" cy="323165"/>
                </a:xfrm>
                <a:prstGeom prst="rect">
                  <a:avLst/>
                </a:prstGeom>
              </p:spPr>
              <p:txBody>
                <a:bodyPr wrap="square" lIns="0" tIns="0" rIns="0" bIns="0">
                  <a:spAutoFit/>
                </a:bodyPr>
                <a:lstStyle/>
                <a:p>
                  <a:r>
                    <a:rPr lang="ja-JP" altLang="en-US" sz="800" dirty="0">
                      <a:latin typeface="+mn-ea"/>
                    </a:rPr>
                    <a:t>溝の奥まで丁寧に塗装。</a:t>
                  </a:r>
                </a:p>
                <a:p>
                  <a:r>
                    <a:rPr lang="ja-JP" altLang="en-US" sz="800" dirty="0">
                      <a:latin typeface="+mn-ea"/>
                    </a:rPr>
                    <a:t>丈夫でお掃除もしやすい。</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89" name="グループ化 188">
                <a:extLst>
                  <a:ext uri="{FF2B5EF4-FFF2-40B4-BE49-F238E27FC236}">
                    <a16:creationId xmlns:a16="http://schemas.microsoft.com/office/drawing/2014/main" id="{2A12FD4E-3D75-80C9-AB4A-9C0F1AA9A04B}"/>
                  </a:ext>
                </a:extLst>
              </p:cNvPr>
              <p:cNvGrpSpPr/>
              <p:nvPr/>
            </p:nvGrpSpPr>
            <p:grpSpPr>
              <a:xfrm>
                <a:off x="5995352" y="5096351"/>
                <a:ext cx="1519221" cy="1482251"/>
                <a:chOff x="6228231" y="5096351"/>
                <a:chExt cx="1519221" cy="1482251"/>
              </a:xfrm>
            </p:grpSpPr>
            <p:grpSp>
              <p:nvGrpSpPr>
                <p:cNvPr id="180" name="グループ化 179">
                  <a:extLst>
                    <a:ext uri="{FF2B5EF4-FFF2-40B4-BE49-F238E27FC236}">
                      <a16:creationId xmlns:a16="http://schemas.microsoft.com/office/drawing/2014/main" id="{FEAE7ABB-977B-2ECD-E675-5E8C228D56F0}"/>
                    </a:ext>
                  </a:extLst>
                </p:cNvPr>
                <p:cNvGrpSpPr/>
                <p:nvPr/>
              </p:nvGrpSpPr>
              <p:grpSpPr>
                <a:xfrm>
                  <a:off x="6228231" y="5989644"/>
                  <a:ext cx="1473145" cy="588958"/>
                  <a:chOff x="6054270" y="5989644"/>
                  <a:chExt cx="1473145" cy="588958"/>
                </a:xfrm>
              </p:grpSpPr>
              <p:sp>
                <p:nvSpPr>
                  <p:cNvPr id="182" name="正方形/長方形 181">
                    <a:extLst>
                      <a:ext uri="{FF2B5EF4-FFF2-40B4-BE49-F238E27FC236}">
                        <a16:creationId xmlns:a16="http://schemas.microsoft.com/office/drawing/2014/main" id="{42DC702E-9758-FCC0-9184-646967B34337}"/>
                      </a:ext>
                    </a:extLst>
                  </p:cNvPr>
                  <p:cNvSpPr/>
                  <p:nvPr/>
                </p:nvSpPr>
                <p:spPr>
                  <a:xfrm>
                    <a:off x="6054271" y="6301603"/>
                    <a:ext cx="1473144" cy="276999"/>
                  </a:xfrm>
                  <a:prstGeom prst="rect">
                    <a:avLst/>
                  </a:prstGeom>
                </p:spPr>
                <p:txBody>
                  <a:bodyPr wrap="square" lIns="0" tIns="0" rIns="0" bIns="0">
                    <a:spAutoFit/>
                  </a:bodyPr>
                  <a:lstStyle/>
                  <a:p>
                    <a:r>
                      <a:rPr lang="ja-JP" altLang="en-US" sz="600" dirty="0">
                        <a:latin typeface="+mn-ea"/>
                      </a:rPr>
                      <a:t>溝の内部まで汚れに強い塗装で</a:t>
                    </a:r>
                  </a:p>
                  <a:p>
                    <a:r>
                      <a:rPr lang="ja-JP" altLang="en-US" sz="600" dirty="0">
                        <a:latin typeface="+mn-ea"/>
                      </a:rPr>
                      <a:t>しっかりコーティングされているので、</a:t>
                    </a:r>
                  </a:p>
                  <a:p>
                    <a:r>
                      <a:rPr lang="ja-JP" altLang="en-US" sz="600" dirty="0">
                        <a:latin typeface="+mn-ea"/>
                      </a:rPr>
                      <a:t>溝の隙間に溜まった汚れのお掃除も簡単です。</a:t>
                    </a:r>
                  </a:p>
                </p:txBody>
              </p:sp>
              <p:sp>
                <p:nvSpPr>
                  <p:cNvPr id="183" name="正方形/長方形 182">
                    <a:extLst>
                      <a:ext uri="{FF2B5EF4-FFF2-40B4-BE49-F238E27FC236}">
                        <a16:creationId xmlns:a16="http://schemas.microsoft.com/office/drawing/2014/main" id="{314862B5-8A8B-F86D-B472-161ECC5305DF}"/>
                      </a:ext>
                    </a:extLst>
                  </p:cNvPr>
                  <p:cNvSpPr/>
                  <p:nvPr/>
                </p:nvSpPr>
                <p:spPr>
                  <a:xfrm>
                    <a:off x="6054270" y="5989644"/>
                    <a:ext cx="1291739" cy="246221"/>
                  </a:xfrm>
                  <a:prstGeom prst="rect">
                    <a:avLst/>
                  </a:prstGeom>
                </p:spPr>
                <p:txBody>
                  <a:bodyPr wrap="square" lIns="0" tIns="0" rIns="0" bIns="0">
                    <a:spAutoFit/>
                  </a:bodyPr>
                  <a:lstStyle/>
                  <a:p>
                    <a:r>
                      <a:rPr lang="ja-JP" altLang="en-US" sz="800" b="1" dirty="0">
                        <a:latin typeface="+mn-ea"/>
                      </a:rPr>
                      <a:t>汚れがつきにくく、溝の間までお掃除しやすい。</a:t>
                    </a:r>
                  </a:p>
                </p:txBody>
              </p:sp>
            </p:grpSp>
            <p:pic>
              <p:nvPicPr>
                <p:cNvPr id="181" name="図 180">
                  <a:extLst>
                    <a:ext uri="{FF2B5EF4-FFF2-40B4-BE49-F238E27FC236}">
                      <a16:creationId xmlns:a16="http://schemas.microsoft.com/office/drawing/2014/main" id="{C3C05267-4408-9C84-612F-A21355412658}"/>
                    </a:ext>
                  </a:extLst>
                </p:cNvPr>
                <p:cNvPicPr>
                  <a:picLocks noChangeAspect="1"/>
                </p:cNvPicPr>
                <p:nvPr/>
              </p:nvPicPr>
              <p:blipFill rotWithShape="1">
                <a:blip r:embed="rId38"/>
                <a:stretch/>
              </p:blipFill>
              <p:spPr>
                <a:xfrm>
                  <a:off x="6228231" y="5096351"/>
                  <a:ext cx="1519221" cy="856800"/>
                </a:xfrm>
                <a:prstGeom prst="rect">
                  <a:avLst/>
                </a:prstGeom>
              </p:spPr>
            </p:pic>
          </p:grpSp>
          <p:grpSp>
            <p:nvGrpSpPr>
              <p:cNvPr id="188" name="グループ化 187">
                <a:extLst>
                  <a:ext uri="{FF2B5EF4-FFF2-40B4-BE49-F238E27FC236}">
                    <a16:creationId xmlns:a16="http://schemas.microsoft.com/office/drawing/2014/main" id="{EF11B364-48B0-5781-2D6F-2638BE1A6FC9}"/>
                  </a:ext>
                </a:extLst>
              </p:cNvPr>
              <p:cNvGrpSpPr/>
              <p:nvPr/>
            </p:nvGrpSpPr>
            <p:grpSpPr>
              <a:xfrm>
                <a:off x="4067421" y="5096351"/>
                <a:ext cx="1609479" cy="1482251"/>
                <a:chOff x="4171612" y="5096351"/>
                <a:chExt cx="1609479" cy="1482251"/>
              </a:xfrm>
            </p:grpSpPr>
            <p:pic>
              <p:nvPicPr>
                <p:cNvPr id="105" name="図 104">
                  <a:extLst>
                    <a:ext uri="{FF2B5EF4-FFF2-40B4-BE49-F238E27FC236}">
                      <a16:creationId xmlns:a16="http://schemas.microsoft.com/office/drawing/2014/main" id="{8F94436A-4E64-B2D2-23B2-2A1BD1495F3E}"/>
                    </a:ext>
                  </a:extLst>
                </p:cNvPr>
                <p:cNvPicPr>
                  <a:picLocks noChangeAspect="1"/>
                </p:cNvPicPr>
                <p:nvPr/>
              </p:nvPicPr>
              <p:blipFill rotWithShape="1">
                <a:blip r:embed="rId39"/>
                <a:stretch/>
              </p:blipFill>
              <p:spPr>
                <a:xfrm>
                  <a:off x="4171612" y="5096351"/>
                  <a:ext cx="1528346" cy="856800"/>
                </a:xfrm>
                <a:prstGeom prst="rect">
                  <a:avLst/>
                </a:prstGeom>
              </p:spPr>
            </p:pic>
            <p:grpSp>
              <p:nvGrpSpPr>
                <p:cNvPr id="106" name="グループ化 105">
                  <a:extLst>
                    <a:ext uri="{FF2B5EF4-FFF2-40B4-BE49-F238E27FC236}">
                      <a16:creationId xmlns:a16="http://schemas.microsoft.com/office/drawing/2014/main" id="{5AC4C104-B93E-65AE-A3E6-D0FED08D508F}"/>
                    </a:ext>
                  </a:extLst>
                </p:cNvPr>
                <p:cNvGrpSpPr/>
                <p:nvPr/>
              </p:nvGrpSpPr>
              <p:grpSpPr>
                <a:xfrm>
                  <a:off x="4171612" y="5989644"/>
                  <a:ext cx="1609479" cy="588958"/>
                  <a:chOff x="6054271" y="5989644"/>
                  <a:chExt cx="1609479" cy="588958"/>
                </a:xfrm>
              </p:grpSpPr>
              <p:sp>
                <p:nvSpPr>
                  <p:cNvPr id="107" name="正方形/長方形 106">
                    <a:extLst>
                      <a:ext uri="{FF2B5EF4-FFF2-40B4-BE49-F238E27FC236}">
                        <a16:creationId xmlns:a16="http://schemas.microsoft.com/office/drawing/2014/main" id="{DE1F5F13-D399-3075-DC72-83056EEF3226}"/>
                      </a:ext>
                    </a:extLst>
                  </p:cNvPr>
                  <p:cNvSpPr/>
                  <p:nvPr/>
                </p:nvSpPr>
                <p:spPr>
                  <a:xfrm>
                    <a:off x="6054271" y="6301603"/>
                    <a:ext cx="1609479" cy="276999"/>
                  </a:xfrm>
                  <a:prstGeom prst="rect">
                    <a:avLst/>
                  </a:prstGeom>
                </p:spPr>
                <p:txBody>
                  <a:bodyPr wrap="square" lIns="0" tIns="0" rIns="0" bIns="0">
                    <a:spAutoFit/>
                  </a:bodyPr>
                  <a:lstStyle/>
                  <a:p>
                    <a:r>
                      <a:rPr lang="ja-JP" altLang="en-US" sz="600" dirty="0">
                        <a:latin typeface="+mn-ea"/>
                      </a:rPr>
                      <a:t>表面の塗装が分厚くてすり減りにくい上に、</a:t>
                    </a:r>
                    <a:endParaRPr lang="en-US" altLang="ja-JP" sz="600" dirty="0">
                      <a:latin typeface="+mn-ea"/>
                    </a:endParaRPr>
                  </a:p>
                  <a:p>
                    <a:r>
                      <a:rPr lang="ja-JP" altLang="en-US" sz="600" dirty="0">
                        <a:latin typeface="+mn-ea"/>
                      </a:rPr>
                      <a:t>すり傷やへこみもつきにくいので、使い始めのころの美しい状態が長続きします。</a:t>
                    </a:r>
                  </a:p>
                </p:txBody>
              </p:sp>
              <p:sp>
                <p:nvSpPr>
                  <p:cNvPr id="108" name="正方形/長方形 107">
                    <a:extLst>
                      <a:ext uri="{FF2B5EF4-FFF2-40B4-BE49-F238E27FC236}">
                        <a16:creationId xmlns:a16="http://schemas.microsoft.com/office/drawing/2014/main" id="{FCB1E288-5B40-162E-5C35-2999421691F6}"/>
                      </a:ext>
                    </a:extLst>
                  </p:cNvPr>
                  <p:cNvSpPr/>
                  <p:nvPr/>
                </p:nvSpPr>
                <p:spPr>
                  <a:xfrm>
                    <a:off x="6054271" y="5989644"/>
                    <a:ext cx="1095731" cy="246221"/>
                  </a:xfrm>
                  <a:prstGeom prst="rect">
                    <a:avLst/>
                  </a:prstGeom>
                </p:spPr>
                <p:txBody>
                  <a:bodyPr wrap="square" lIns="0" tIns="0" rIns="0" bIns="0">
                    <a:spAutoFit/>
                  </a:bodyPr>
                  <a:lstStyle/>
                  <a:p>
                    <a:r>
                      <a:rPr lang="ja-JP" altLang="en-US" sz="800" b="1" dirty="0">
                        <a:latin typeface="+mn-ea"/>
                      </a:rPr>
                      <a:t>歩行頻度が高い場所でも安心な、高い耐久性。</a:t>
                    </a:r>
                  </a:p>
                </p:txBody>
              </p:sp>
            </p:grpSp>
          </p:grpSp>
          <p:grpSp>
            <p:nvGrpSpPr>
              <p:cNvPr id="187" name="グループ化 186">
                <a:extLst>
                  <a:ext uri="{FF2B5EF4-FFF2-40B4-BE49-F238E27FC236}">
                    <a16:creationId xmlns:a16="http://schemas.microsoft.com/office/drawing/2014/main" id="{48B174D2-0C27-2A56-5FFD-9A7C81D23B2F}"/>
                  </a:ext>
                </a:extLst>
              </p:cNvPr>
              <p:cNvGrpSpPr/>
              <p:nvPr/>
            </p:nvGrpSpPr>
            <p:grpSpPr>
              <a:xfrm>
                <a:off x="2139491" y="5096351"/>
                <a:ext cx="1609479" cy="1482251"/>
                <a:chOff x="2124117" y="5096351"/>
                <a:chExt cx="1609479" cy="1482251"/>
              </a:xfrm>
            </p:grpSpPr>
            <p:pic>
              <p:nvPicPr>
                <p:cNvPr id="92" name="図 91">
                  <a:extLst>
                    <a:ext uri="{FF2B5EF4-FFF2-40B4-BE49-F238E27FC236}">
                      <a16:creationId xmlns:a16="http://schemas.microsoft.com/office/drawing/2014/main" id="{FB2AE13E-581D-6F8D-6319-CBC78C5B9B98}"/>
                    </a:ext>
                  </a:extLst>
                </p:cNvPr>
                <p:cNvPicPr>
                  <a:picLocks noChangeAspect="1"/>
                </p:cNvPicPr>
                <p:nvPr/>
              </p:nvPicPr>
              <p:blipFill rotWithShape="1">
                <a:blip r:embed="rId40"/>
                <a:stretch/>
              </p:blipFill>
              <p:spPr>
                <a:xfrm>
                  <a:off x="2124117" y="5096351"/>
                  <a:ext cx="1519221" cy="856800"/>
                </a:xfrm>
                <a:prstGeom prst="rect">
                  <a:avLst/>
                </a:prstGeom>
              </p:spPr>
            </p:pic>
            <p:grpSp>
              <p:nvGrpSpPr>
                <p:cNvPr id="94" name="グループ化 93">
                  <a:extLst>
                    <a:ext uri="{FF2B5EF4-FFF2-40B4-BE49-F238E27FC236}">
                      <a16:creationId xmlns:a16="http://schemas.microsoft.com/office/drawing/2014/main" id="{DFDB9A5E-561F-E186-019E-202A9640D310}"/>
                    </a:ext>
                  </a:extLst>
                </p:cNvPr>
                <p:cNvGrpSpPr/>
                <p:nvPr/>
              </p:nvGrpSpPr>
              <p:grpSpPr>
                <a:xfrm>
                  <a:off x="2124117" y="5989644"/>
                  <a:ext cx="1609479" cy="588958"/>
                  <a:chOff x="6054271" y="5989644"/>
                  <a:chExt cx="1609479" cy="588958"/>
                </a:xfrm>
              </p:grpSpPr>
              <p:sp>
                <p:nvSpPr>
                  <p:cNvPr id="95" name="正方形/長方形 94">
                    <a:extLst>
                      <a:ext uri="{FF2B5EF4-FFF2-40B4-BE49-F238E27FC236}">
                        <a16:creationId xmlns:a16="http://schemas.microsoft.com/office/drawing/2014/main" id="{B5F5F746-A61C-61F0-91FA-0E3202D941E1}"/>
                      </a:ext>
                    </a:extLst>
                  </p:cNvPr>
                  <p:cNvSpPr/>
                  <p:nvPr/>
                </p:nvSpPr>
                <p:spPr>
                  <a:xfrm>
                    <a:off x="6054271" y="6301603"/>
                    <a:ext cx="1609479" cy="276999"/>
                  </a:xfrm>
                  <a:prstGeom prst="rect">
                    <a:avLst/>
                  </a:prstGeom>
                </p:spPr>
                <p:txBody>
                  <a:bodyPr wrap="square" lIns="0" tIns="0" rIns="0" bIns="0">
                    <a:spAutoFit/>
                  </a:bodyPr>
                  <a:lstStyle/>
                  <a:p>
                    <a:r>
                      <a:rPr lang="ja-JP" altLang="en-US" sz="600" dirty="0">
                        <a:latin typeface="+mn-ea"/>
                      </a:rPr>
                      <a:t>厚みのあるコーティング層により、水や油の浸入による表面の変色がほとんど生じないため、キッチンなどでもご使用いただけます。</a:t>
                    </a:r>
                  </a:p>
                </p:txBody>
              </p:sp>
              <p:sp>
                <p:nvSpPr>
                  <p:cNvPr id="104" name="正方形/長方形 103">
                    <a:extLst>
                      <a:ext uri="{FF2B5EF4-FFF2-40B4-BE49-F238E27FC236}">
                        <a16:creationId xmlns:a16="http://schemas.microsoft.com/office/drawing/2014/main" id="{9382FB84-EC13-18C3-C3A0-A156B3345968}"/>
                      </a:ext>
                    </a:extLst>
                  </p:cNvPr>
                  <p:cNvSpPr/>
                  <p:nvPr/>
                </p:nvSpPr>
                <p:spPr>
                  <a:xfrm>
                    <a:off x="6054271" y="5989644"/>
                    <a:ext cx="1212812" cy="246221"/>
                  </a:xfrm>
                  <a:prstGeom prst="rect">
                    <a:avLst/>
                  </a:prstGeom>
                </p:spPr>
                <p:txBody>
                  <a:bodyPr wrap="square" lIns="0" tIns="0" rIns="0" bIns="0">
                    <a:spAutoFit/>
                  </a:bodyPr>
                  <a:lstStyle/>
                  <a:p>
                    <a:r>
                      <a:rPr lang="ja-JP" altLang="en-US" sz="800" b="1" dirty="0">
                        <a:latin typeface="+mn-ea"/>
                      </a:rPr>
                      <a:t>キッチンなどの水まわりでの使用も可能。</a:t>
                    </a:r>
                  </a:p>
                </p:txBody>
              </p:sp>
            </p:grpSp>
          </p:grpSp>
        </p:grpSp>
        <p:pic>
          <p:nvPicPr>
            <p:cNvPr id="17" name="図 16" descr="ダイアグラム&#10;&#10;自動的に生成された説明">
              <a:extLst>
                <a:ext uri="{FF2B5EF4-FFF2-40B4-BE49-F238E27FC236}">
                  <a16:creationId xmlns:a16="http://schemas.microsoft.com/office/drawing/2014/main" id="{447FB59F-389E-2E09-EEA2-B4262909340C}"/>
                </a:ext>
              </a:extLst>
            </p:cNvPr>
            <p:cNvPicPr>
              <a:picLocks noChangeAspect="1"/>
            </p:cNvPicPr>
            <p:nvPr/>
          </p:nvPicPr>
          <p:blipFill>
            <a:blip r:embed="rId41"/>
            <a:stretch>
              <a:fillRect/>
            </a:stretch>
          </p:blipFill>
          <p:spPr>
            <a:xfrm>
              <a:off x="468270" y="4938790"/>
              <a:ext cx="1352382" cy="1030867"/>
            </a:xfrm>
            <a:prstGeom prst="rect">
              <a:avLst/>
            </a:prstGeom>
          </p:spPr>
        </p:pic>
      </p:grpSp>
    </p:spTree>
    <p:extLst>
      <p:ext uri="{BB962C8B-B14F-4D97-AF65-F5344CB8AC3E}">
        <p14:creationId xmlns:p14="http://schemas.microsoft.com/office/powerpoint/2010/main" val="102420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グループ化 156">
            <a:extLst>
              <a:ext uri="{FF2B5EF4-FFF2-40B4-BE49-F238E27FC236}">
                <a16:creationId xmlns:a16="http://schemas.microsoft.com/office/drawing/2014/main" id="{A8370D75-2B3F-ACF7-1287-AAE76D2B5E97}"/>
              </a:ext>
            </a:extLst>
          </p:cNvPr>
          <p:cNvGrpSpPr/>
          <p:nvPr/>
        </p:nvGrpSpPr>
        <p:grpSpPr>
          <a:xfrm>
            <a:off x="142876" y="688975"/>
            <a:ext cx="4673852" cy="3353737"/>
            <a:chOff x="142875" y="688975"/>
            <a:chExt cx="4769809" cy="3422591"/>
          </a:xfrm>
        </p:grpSpPr>
        <p:pic>
          <p:nvPicPr>
            <p:cNvPr id="12" name="図 1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2875" y="688975"/>
              <a:ext cx="4769809" cy="3422591"/>
            </a:xfrm>
            <a:prstGeom prst="rect">
              <a:avLst/>
            </a:prstGeom>
          </p:spPr>
        </p:pic>
        <p:sp>
          <p:nvSpPr>
            <p:cNvPr id="97" name="Rectangle 4"/>
            <p:cNvSpPr>
              <a:spLocks noChangeArrowheads="1"/>
            </p:cNvSpPr>
            <p:nvPr/>
          </p:nvSpPr>
          <p:spPr bwMode="auto">
            <a:xfrm>
              <a:off x="3298565" y="3985193"/>
              <a:ext cx="1614119" cy="7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3600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06" name="正方形/長方形 105"/>
            <p:cNvSpPr/>
            <p:nvPr/>
          </p:nvSpPr>
          <p:spPr>
            <a:xfrm>
              <a:off x="142875" y="3969060"/>
              <a:ext cx="1556862" cy="94229"/>
            </a:xfrm>
            <a:prstGeom prst="rect">
              <a:avLst/>
            </a:prstGeom>
          </p:spPr>
          <p:txBody>
            <a:bodyPr wrap="none" lIns="3600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ウォールナットクリア（ウォールナット突き板）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25" name="タイトル 26">
            <a:extLst>
              <a:ext uri="{FF2B5EF4-FFF2-40B4-BE49-F238E27FC236}">
                <a16:creationId xmlns:a16="http://schemas.microsoft.com/office/drawing/2014/main" id="{78C5927A-92DE-7A8E-466D-99E7CB00FA41}"/>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マイスターズウッドフロアー ダブルコート</a:t>
            </a:r>
          </a:p>
        </p:txBody>
      </p:sp>
      <p:sp>
        <p:nvSpPr>
          <p:cNvPr id="101" name="タイトル 100">
            <a:extLst>
              <a:ext uri="{FF2B5EF4-FFF2-40B4-BE49-F238E27FC236}">
                <a16:creationId xmlns:a16="http://schemas.microsoft.com/office/drawing/2014/main" id="{66381F70-CE86-51BB-3124-5F022C057EB0}"/>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ダブルコート</a:t>
            </a:r>
          </a:p>
        </p:txBody>
      </p:sp>
      <p:grpSp>
        <p:nvGrpSpPr>
          <p:cNvPr id="156" name="グループ化 155">
            <a:extLst>
              <a:ext uri="{FF2B5EF4-FFF2-40B4-BE49-F238E27FC236}">
                <a16:creationId xmlns:a16="http://schemas.microsoft.com/office/drawing/2014/main" id="{826A4069-FD46-3CFC-9A5E-80972A4DCE05}"/>
              </a:ext>
            </a:extLst>
          </p:cNvPr>
          <p:cNvGrpSpPr/>
          <p:nvPr/>
        </p:nvGrpSpPr>
        <p:grpSpPr>
          <a:xfrm>
            <a:off x="4991098" y="2705161"/>
            <a:ext cx="4775202" cy="1944000"/>
            <a:chOff x="4991098" y="2705161"/>
            <a:chExt cx="4775202" cy="1944000"/>
          </a:xfrm>
        </p:grpSpPr>
        <p:sp>
          <p:nvSpPr>
            <p:cNvPr id="42" name="正方形/長方形 41">
              <a:extLst>
                <a:ext uri="{FF2B5EF4-FFF2-40B4-BE49-F238E27FC236}">
                  <a16:creationId xmlns:a16="http://schemas.microsoft.com/office/drawing/2014/main" id="{843D2984-58D0-8827-A1E5-D2231686E45A}"/>
                </a:ext>
              </a:extLst>
            </p:cNvPr>
            <p:cNvSpPr/>
            <p:nvPr/>
          </p:nvSpPr>
          <p:spPr>
            <a:xfrm>
              <a:off x="5085410" y="2887217"/>
              <a:ext cx="4497680" cy="138499"/>
            </a:xfrm>
            <a:prstGeom prst="rect">
              <a:avLst/>
            </a:prstGeom>
          </p:spPr>
          <p:txBody>
            <a:bodyPr wrap="square" lIns="0" tIns="0" rIns="0" bIns="0">
              <a:spAutoFit/>
            </a:bodyPr>
            <a:lstStyle/>
            <a:p>
              <a:r>
                <a:rPr lang="ja-JP" altLang="en-US" sz="900" b="1" dirty="0">
                  <a:latin typeface="+mn-ea"/>
                </a:rPr>
                <a:t>天然木ならではの美しさと高い性能を備えた床材です。</a:t>
              </a:r>
            </a:p>
          </p:txBody>
        </p:sp>
        <p:grpSp>
          <p:nvGrpSpPr>
            <p:cNvPr id="43" name="グループ化 42">
              <a:extLst>
                <a:ext uri="{FF2B5EF4-FFF2-40B4-BE49-F238E27FC236}">
                  <a16:creationId xmlns:a16="http://schemas.microsoft.com/office/drawing/2014/main" id="{76B9D8B4-FAE4-5FEE-A1AA-A17A50F8C422}"/>
                </a:ext>
              </a:extLst>
            </p:cNvPr>
            <p:cNvGrpSpPr/>
            <p:nvPr/>
          </p:nvGrpSpPr>
          <p:grpSpPr>
            <a:xfrm>
              <a:off x="4991098" y="2705161"/>
              <a:ext cx="4775202" cy="1944000"/>
              <a:chOff x="4991098" y="2705161"/>
              <a:chExt cx="4775202" cy="1944000"/>
            </a:xfrm>
          </p:grpSpPr>
          <p:sp>
            <p:nvSpPr>
              <p:cNvPr id="126" name="Rectangle 14">
                <a:extLst>
                  <a:ext uri="{FF2B5EF4-FFF2-40B4-BE49-F238E27FC236}">
                    <a16:creationId xmlns:a16="http://schemas.microsoft.com/office/drawing/2014/main" id="{8C4D387E-89B2-0B6C-58A9-CA2CA7E96F7A}"/>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27" name="Rectangle 24">
                <a:extLst>
                  <a:ext uri="{FF2B5EF4-FFF2-40B4-BE49-F238E27FC236}">
                    <a16:creationId xmlns:a16="http://schemas.microsoft.com/office/drawing/2014/main" id="{748498AC-ECAA-C3EB-0A0D-363A9753C223}"/>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94" name="正方形/長方形 93">
              <a:extLst>
                <a:ext uri="{FF2B5EF4-FFF2-40B4-BE49-F238E27FC236}">
                  <a16:creationId xmlns:a16="http://schemas.microsoft.com/office/drawing/2014/main" id="{226A8034-CEBD-722B-2E94-A8493F0DC1AE}"/>
                </a:ext>
              </a:extLst>
            </p:cNvPr>
            <p:cNvSpPr/>
            <p:nvPr/>
          </p:nvSpPr>
          <p:spPr>
            <a:xfrm>
              <a:off x="5085410" y="3480905"/>
              <a:ext cx="1120500" cy="92333"/>
            </a:xfrm>
            <a:prstGeom prst="rect">
              <a:avLst/>
            </a:prstGeom>
          </p:spPr>
          <p:txBody>
            <a:bodyPr wrap="none" lIns="0" tIns="0" rIns="0" bIns="0">
              <a:spAutoFit/>
            </a:bodyPr>
            <a:lstStyle/>
            <a:p>
              <a:r>
                <a:rPr lang="ja-JP" altLang="en-US" sz="600" spc="-50" dirty="0">
                  <a:latin typeface="+mn-ea"/>
                </a:rPr>
                <a:t>ウォールナットクリア（ｳｫｰﾙﾅｯﾄ突き板）</a:t>
              </a:r>
            </a:p>
          </p:txBody>
        </p:sp>
        <p:sp>
          <p:nvSpPr>
            <p:cNvPr id="96" name="正方形/長方形 95">
              <a:extLst>
                <a:ext uri="{FF2B5EF4-FFF2-40B4-BE49-F238E27FC236}">
                  <a16:creationId xmlns:a16="http://schemas.microsoft.com/office/drawing/2014/main" id="{C569CECC-8461-1181-2BDA-CAB83A0F2DF5}"/>
                </a:ext>
              </a:extLst>
            </p:cNvPr>
            <p:cNvSpPr/>
            <p:nvPr/>
          </p:nvSpPr>
          <p:spPr>
            <a:xfrm>
              <a:off x="8569348" y="3476302"/>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100" name="正方形/長方形 99">
              <a:extLst>
                <a:ext uri="{FF2B5EF4-FFF2-40B4-BE49-F238E27FC236}">
                  <a16:creationId xmlns:a16="http://schemas.microsoft.com/office/drawing/2014/main" id="{76A2FE0F-D8FA-D6DF-27ED-A943486458DF}"/>
                </a:ext>
              </a:extLst>
            </p:cNvPr>
            <p:cNvSpPr/>
            <p:nvPr/>
          </p:nvSpPr>
          <p:spPr>
            <a:xfrm>
              <a:off x="5085410" y="3984691"/>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sp>
          <p:nvSpPr>
            <p:cNvPr id="111" name="正方形/長方形 110">
              <a:extLst>
                <a:ext uri="{FF2B5EF4-FFF2-40B4-BE49-F238E27FC236}">
                  <a16:creationId xmlns:a16="http://schemas.microsoft.com/office/drawing/2014/main" id="{3A39A832-2347-6F45-0588-763F1DCDD64B}"/>
                </a:ext>
              </a:extLst>
            </p:cNvPr>
            <p:cNvSpPr/>
            <p:nvPr/>
          </p:nvSpPr>
          <p:spPr>
            <a:xfrm>
              <a:off x="8569348" y="3984691"/>
              <a:ext cx="963405" cy="92333"/>
            </a:xfrm>
            <a:prstGeom prst="rect">
              <a:avLst/>
            </a:prstGeom>
          </p:spPr>
          <p:txBody>
            <a:bodyPr wrap="none" lIns="0" tIns="0" rIns="0" bIns="0">
              <a:spAutoFit/>
            </a:bodyPr>
            <a:lstStyle/>
            <a:p>
              <a:r>
                <a:rPr lang="ja-JP" altLang="en-US" sz="600" spc="-40" dirty="0">
                  <a:latin typeface="+mn-ea"/>
                </a:rPr>
                <a:t>グレージュ色（アッシュ突き板）</a:t>
              </a:r>
              <a:r>
                <a:rPr lang="en-US" altLang="ja-JP" sz="600" baseline="30000" dirty="0">
                  <a:latin typeface="+mn-ea"/>
                </a:rPr>
                <a:t>※</a:t>
              </a:r>
              <a:endParaRPr lang="ja-JP" altLang="en-US" sz="600" spc="-40" dirty="0">
                <a:latin typeface="+mn-ea"/>
              </a:endParaRPr>
            </a:p>
          </p:txBody>
        </p:sp>
        <p:sp>
          <p:nvSpPr>
            <p:cNvPr id="112" name="正方形/長方形 111">
              <a:extLst>
                <a:ext uri="{FF2B5EF4-FFF2-40B4-BE49-F238E27FC236}">
                  <a16:creationId xmlns:a16="http://schemas.microsoft.com/office/drawing/2014/main" id="{71229B44-CEE1-2405-C61D-7BC8B2CB53F3}"/>
                </a:ext>
              </a:extLst>
            </p:cNvPr>
            <p:cNvSpPr/>
            <p:nvPr/>
          </p:nvSpPr>
          <p:spPr>
            <a:xfrm>
              <a:off x="5085410" y="4479530"/>
              <a:ext cx="1164221" cy="92333"/>
            </a:xfrm>
            <a:prstGeom prst="rect">
              <a:avLst/>
            </a:prstGeom>
          </p:spPr>
          <p:txBody>
            <a:bodyPr wrap="square" lIns="0" tIns="0" rIns="0" bIns="0">
              <a:spAutoFit/>
            </a:bodyPr>
            <a:lstStyle/>
            <a:p>
              <a:r>
                <a:rPr lang="ja-JP" altLang="en-US" sz="600" dirty="0">
                  <a:latin typeface="+mn-ea"/>
                </a:rPr>
                <a:t>ミスティグレー色（アッシュ突き板）</a:t>
              </a:r>
              <a:r>
                <a:rPr lang="en-US" altLang="ja-JP" sz="600" baseline="30000" dirty="0">
                  <a:latin typeface="+mn-ea"/>
                </a:rPr>
                <a:t>※</a:t>
              </a:r>
              <a:endParaRPr lang="ja-JP" altLang="en-US" sz="600" dirty="0">
                <a:latin typeface="+mn-ea"/>
              </a:endParaRPr>
            </a:p>
          </p:txBody>
        </p:sp>
        <p:sp>
          <p:nvSpPr>
            <p:cNvPr id="117" name="正方形/長方形 116">
              <a:extLst>
                <a:ext uri="{FF2B5EF4-FFF2-40B4-BE49-F238E27FC236}">
                  <a16:creationId xmlns:a16="http://schemas.microsoft.com/office/drawing/2014/main" id="{D52B1CB3-4F80-1BEA-8ED1-B27B261C3C55}"/>
                </a:ext>
              </a:extLst>
            </p:cNvPr>
            <p:cNvSpPr/>
            <p:nvPr/>
          </p:nvSpPr>
          <p:spPr>
            <a:xfrm>
              <a:off x="6244646" y="3480905"/>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120" name="正方形/長方形 119">
              <a:extLst>
                <a:ext uri="{FF2B5EF4-FFF2-40B4-BE49-F238E27FC236}">
                  <a16:creationId xmlns:a16="http://schemas.microsoft.com/office/drawing/2014/main" id="{3E0D8B21-D0CE-E1B8-176E-CF8E6190391E}"/>
                </a:ext>
              </a:extLst>
            </p:cNvPr>
            <p:cNvSpPr/>
            <p:nvPr/>
          </p:nvSpPr>
          <p:spPr>
            <a:xfrm>
              <a:off x="6244646" y="3984691"/>
              <a:ext cx="979435" cy="92333"/>
            </a:xfrm>
            <a:prstGeom prst="rect">
              <a:avLst/>
            </a:prstGeom>
          </p:spPr>
          <p:txBody>
            <a:bodyPr wrap="none" lIns="0" tIns="0" rIns="0" bIns="0">
              <a:spAutoFit/>
            </a:bodyPr>
            <a:lstStyle/>
            <a:p>
              <a:r>
                <a:rPr lang="ja-JP" altLang="en-US" sz="600" dirty="0">
                  <a:latin typeface="+mn-ea"/>
                </a:rPr>
                <a:t>オーククリア（オーク突き板）</a:t>
              </a:r>
              <a:r>
                <a:rPr lang="en-US" altLang="ja-JP" sz="600" baseline="30000" dirty="0">
                  <a:latin typeface="+mn-ea"/>
                </a:rPr>
                <a:t>※</a:t>
              </a:r>
              <a:endParaRPr lang="ja-JP" altLang="en-US" sz="600" baseline="30000" dirty="0">
                <a:latin typeface="+mn-ea"/>
              </a:endParaRPr>
            </a:p>
          </p:txBody>
        </p:sp>
        <p:sp>
          <p:nvSpPr>
            <p:cNvPr id="121" name="正方形/長方形 120">
              <a:extLst>
                <a:ext uri="{FF2B5EF4-FFF2-40B4-BE49-F238E27FC236}">
                  <a16:creationId xmlns:a16="http://schemas.microsoft.com/office/drawing/2014/main" id="{0843FF17-65D3-27CA-3842-0D09EE90D099}"/>
                </a:ext>
              </a:extLst>
            </p:cNvPr>
            <p:cNvSpPr/>
            <p:nvPr/>
          </p:nvSpPr>
          <p:spPr>
            <a:xfrm>
              <a:off x="7403882" y="3480905"/>
              <a:ext cx="1142942" cy="92333"/>
            </a:xfrm>
            <a:prstGeom prst="rect">
              <a:avLst/>
            </a:prstGeom>
          </p:spPr>
          <p:txBody>
            <a:bodyPr wrap="none" lIns="0" tIns="0" rIns="0" bIns="0">
              <a:spAutoFit/>
            </a:bodyPr>
            <a:lstStyle/>
            <a:p>
              <a:r>
                <a:rPr lang="ja-JP" altLang="en-US" sz="600" spc="-60" dirty="0">
                  <a:latin typeface="+mn-ea"/>
                </a:rPr>
                <a:t>バーチラスティッククリア（バーチ突き板）</a:t>
              </a:r>
            </a:p>
          </p:txBody>
        </p:sp>
        <p:sp>
          <p:nvSpPr>
            <p:cNvPr id="122" name="正方形/長方形 121">
              <a:extLst>
                <a:ext uri="{FF2B5EF4-FFF2-40B4-BE49-F238E27FC236}">
                  <a16:creationId xmlns:a16="http://schemas.microsoft.com/office/drawing/2014/main" id="{ECA2857D-061A-316F-F821-6932A5A394D9}"/>
                </a:ext>
              </a:extLst>
            </p:cNvPr>
            <p:cNvSpPr/>
            <p:nvPr/>
          </p:nvSpPr>
          <p:spPr>
            <a:xfrm>
              <a:off x="7403882" y="3984691"/>
              <a:ext cx="1033937" cy="92333"/>
            </a:xfrm>
            <a:prstGeom prst="rect">
              <a:avLst/>
            </a:prstGeom>
          </p:spPr>
          <p:txBody>
            <a:bodyPr wrap="none" lIns="0" tIns="0" rIns="0" bIns="0">
              <a:spAutoFit/>
            </a:bodyPr>
            <a:lstStyle/>
            <a:p>
              <a:r>
                <a:rPr lang="ja-JP" altLang="en-US" sz="600" dirty="0">
                  <a:latin typeface="+mn-ea"/>
                </a:rPr>
                <a:t>メープルクリア（メープル突き板）</a:t>
              </a:r>
            </a:p>
          </p:txBody>
        </p:sp>
        <p:sp>
          <p:nvSpPr>
            <p:cNvPr id="125" name="正方形/長方形 124">
              <a:extLst>
                <a:ext uri="{FF2B5EF4-FFF2-40B4-BE49-F238E27FC236}">
                  <a16:creationId xmlns:a16="http://schemas.microsoft.com/office/drawing/2014/main" id="{A2BC3087-7195-C7F0-384E-20063C3BCB13}"/>
                </a:ext>
              </a:extLst>
            </p:cNvPr>
            <p:cNvSpPr/>
            <p:nvPr/>
          </p:nvSpPr>
          <p:spPr>
            <a:xfrm>
              <a:off x="6244646" y="4479530"/>
              <a:ext cx="1226298" cy="92333"/>
            </a:xfrm>
            <a:prstGeom prst="rect">
              <a:avLst/>
            </a:prstGeom>
          </p:spPr>
          <p:txBody>
            <a:bodyPr wrap="none" lIns="0" tIns="0" rIns="0" bIns="0">
              <a:spAutoFit/>
            </a:bodyPr>
            <a:lstStyle/>
            <a:p>
              <a:r>
                <a:rPr lang="ja-JP" altLang="en-US" sz="600" dirty="0">
                  <a:latin typeface="+mn-ea"/>
                </a:rPr>
                <a:t>フォギーホワイト色（アッシュ突き板）</a:t>
              </a:r>
              <a:r>
                <a:rPr lang="en-US" altLang="ja-JP" sz="600" baseline="30000" dirty="0">
                  <a:latin typeface="+mn-ea"/>
                </a:rPr>
                <a:t>※</a:t>
              </a:r>
              <a:endParaRPr lang="ja-JP" altLang="en-US" sz="600" dirty="0">
                <a:latin typeface="+mn-ea"/>
              </a:endParaRPr>
            </a:p>
          </p:txBody>
        </p:sp>
        <p:pic>
          <p:nvPicPr>
            <p:cNvPr id="129" name="図 128">
              <a:extLst>
                <a:ext uri="{FF2B5EF4-FFF2-40B4-BE49-F238E27FC236}">
                  <a16:creationId xmlns:a16="http://schemas.microsoft.com/office/drawing/2014/main" id="{EEDF850C-7165-18DB-8554-BD568DFBD61F}"/>
                </a:ext>
              </a:extLst>
            </p:cNvPr>
            <p:cNvPicPr preferRelativeResize="0">
              <a:picLocks noChangeAspect="1"/>
            </p:cNvPicPr>
            <p:nvPr/>
          </p:nvPicPr>
          <p:blipFill>
            <a:blip r:embed="rId3"/>
            <a:stretch>
              <a:fillRect/>
            </a:stretch>
          </p:blipFill>
          <p:spPr>
            <a:xfrm>
              <a:off x="5079181" y="3112743"/>
              <a:ext cx="1102500" cy="360000"/>
            </a:xfrm>
            <a:prstGeom prst="rect">
              <a:avLst/>
            </a:prstGeom>
          </p:spPr>
        </p:pic>
        <p:pic>
          <p:nvPicPr>
            <p:cNvPr id="131" name="図 130">
              <a:extLst>
                <a:ext uri="{FF2B5EF4-FFF2-40B4-BE49-F238E27FC236}">
                  <a16:creationId xmlns:a16="http://schemas.microsoft.com/office/drawing/2014/main" id="{A1C18954-F18F-8999-5853-B0B4C4C9D09E}"/>
                </a:ext>
              </a:extLst>
            </p:cNvPr>
            <p:cNvPicPr preferRelativeResize="0">
              <a:picLocks noChangeAspect="1"/>
            </p:cNvPicPr>
            <p:nvPr/>
          </p:nvPicPr>
          <p:blipFill>
            <a:blip r:embed="rId4"/>
            <a:stretch>
              <a:fillRect/>
            </a:stretch>
          </p:blipFill>
          <p:spPr>
            <a:xfrm>
              <a:off x="6250875" y="3112743"/>
              <a:ext cx="1096271" cy="360000"/>
            </a:xfrm>
            <a:prstGeom prst="rect">
              <a:avLst/>
            </a:prstGeom>
          </p:spPr>
        </p:pic>
        <p:pic>
          <p:nvPicPr>
            <p:cNvPr id="135" name="図 134">
              <a:extLst>
                <a:ext uri="{FF2B5EF4-FFF2-40B4-BE49-F238E27FC236}">
                  <a16:creationId xmlns:a16="http://schemas.microsoft.com/office/drawing/2014/main" id="{93A13DA6-A340-66F0-53AB-DC373D8328EE}"/>
                </a:ext>
              </a:extLst>
            </p:cNvPr>
            <p:cNvPicPr preferRelativeResize="0">
              <a:picLocks noChangeAspect="1"/>
            </p:cNvPicPr>
            <p:nvPr/>
          </p:nvPicPr>
          <p:blipFill>
            <a:blip r:embed="rId5"/>
            <a:stretch>
              <a:fillRect/>
            </a:stretch>
          </p:blipFill>
          <p:spPr>
            <a:xfrm>
              <a:off x="7410111" y="3112743"/>
              <a:ext cx="1096271" cy="360000"/>
            </a:xfrm>
            <a:prstGeom prst="rect">
              <a:avLst/>
            </a:prstGeom>
          </p:spPr>
        </p:pic>
        <p:pic>
          <p:nvPicPr>
            <p:cNvPr id="141" name="図 140">
              <a:extLst>
                <a:ext uri="{FF2B5EF4-FFF2-40B4-BE49-F238E27FC236}">
                  <a16:creationId xmlns:a16="http://schemas.microsoft.com/office/drawing/2014/main" id="{671E1F24-817B-AD92-0EC3-17B0D8AF5387}"/>
                </a:ext>
              </a:extLst>
            </p:cNvPr>
            <p:cNvPicPr preferRelativeResize="0">
              <a:picLocks noChangeAspect="1"/>
            </p:cNvPicPr>
            <p:nvPr/>
          </p:nvPicPr>
          <p:blipFill>
            <a:blip r:embed="rId6"/>
            <a:stretch>
              <a:fillRect/>
            </a:stretch>
          </p:blipFill>
          <p:spPr>
            <a:xfrm>
              <a:off x="8569348" y="3112743"/>
              <a:ext cx="1096271" cy="360000"/>
            </a:xfrm>
            <a:prstGeom prst="rect">
              <a:avLst/>
            </a:prstGeom>
          </p:spPr>
        </p:pic>
        <p:pic>
          <p:nvPicPr>
            <p:cNvPr id="143" name="図 142">
              <a:extLst>
                <a:ext uri="{FF2B5EF4-FFF2-40B4-BE49-F238E27FC236}">
                  <a16:creationId xmlns:a16="http://schemas.microsoft.com/office/drawing/2014/main" id="{A66A625F-9DED-B27C-E46A-FF0C27F4C8D5}"/>
                </a:ext>
              </a:extLst>
            </p:cNvPr>
            <p:cNvPicPr preferRelativeResize="0">
              <a:picLocks noChangeAspect="1"/>
            </p:cNvPicPr>
            <p:nvPr/>
          </p:nvPicPr>
          <p:blipFill>
            <a:blip r:embed="rId7"/>
            <a:stretch>
              <a:fillRect/>
            </a:stretch>
          </p:blipFill>
          <p:spPr>
            <a:xfrm>
              <a:off x="5085410" y="3621139"/>
              <a:ext cx="1096271" cy="360000"/>
            </a:xfrm>
            <a:prstGeom prst="rect">
              <a:avLst/>
            </a:prstGeom>
          </p:spPr>
        </p:pic>
        <p:pic>
          <p:nvPicPr>
            <p:cNvPr id="145" name="図 144">
              <a:extLst>
                <a:ext uri="{FF2B5EF4-FFF2-40B4-BE49-F238E27FC236}">
                  <a16:creationId xmlns:a16="http://schemas.microsoft.com/office/drawing/2014/main" id="{F82CC98C-ECB2-384F-149F-F2D2D33E6621}"/>
                </a:ext>
              </a:extLst>
            </p:cNvPr>
            <p:cNvPicPr preferRelativeResize="0">
              <a:picLocks noChangeAspect="1"/>
            </p:cNvPicPr>
            <p:nvPr/>
          </p:nvPicPr>
          <p:blipFill>
            <a:blip r:embed="rId8"/>
            <a:stretch>
              <a:fillRect/>
            </a:stretch>
          </p:blipFill>
          <p:spPr>
            <a:xfrm>
              <a:off x="6242570" y="3621139"/>
              <a:ext cx="1102500" cy="360000"/>
            </a:xfrm>
            <a:prstGeom prst="rect">
              <a:avLst/>
            </a:prstGeom>
          </p:spPr>
        </p:pic>
        <p:pic>
          <p:nvPicPr>
            <p:cNvPr id="147" name="図 146">
              <a:extLst>
                <a:ext uri="{FF2B5EF4-FFF2-40B4-BE49-F238E27FC236}">
                  <a16:creationId xmlns:a16="http://schemas.microsoft.com/office/drawing/2014/main" id="{8EE03037-0B0F-6AC5-8C5F-44A6EB5743FA}"/>
                </a:ext>
              </a:extLst>
            </p:cNvPr>
            <p:cNvPicPr preferRelativeResize="0">
              <a:picLocks noChangeAspect="1"/>
            </p:cNvPicPr>
            <p:nvPr/>
          </p:nvPicPr>
          <p:blipFill>
            <a:blip r:embed="rId9"/>
            <a:stretch>
              <a:fillRect/>
            </a:stretch>
          </p:blipFill>
          <p:spPr>
            <a:xfrm>
              <a:off x="7405959" y="3621139"/>
              <a:ext cx="1102500" cy="360000"/>
            </a:xfrm>
            <a:prstGeom prst="rect">
              <a:avLst/>
            </a:prstGeom>
          </p:spPr>
        </p:pic>
        <p:pic>
          <p:nvPicPr>
            <p:cNvPr id="151" name="図 150">
              <a:extLst>
                <a:ext uri="{FF2B5EF4-FFF2-40B4-BE49-F238E27FC236}">
                  <a16:creationId xmlns:a16="http://schemas.microsoft.com/office/drawing/2014/main" id="{7B0177A8-46D8-E1C9-1585-919B10684789}"/>
                </a:ext>
              </a:extLst>
            </p:cNvPr>
            <p:cNvPicPr preferRelativeResize="0">
              <a:picLocks noChangeAspect="1"/>
            </p:cNvPicPr>
            <p:nvPr/>
          </p:nvPicPr>
          <p:blipFill>
            <a:blip r:embed="rId10"/>
            <a:stretch>
              <a:fillRect/>
            </a:stretch>
          </p:blipFill>
          <p:spPr>
            <a:xfrm>
              <a:off x="8569348" y="3621139"/>
              <a:ext cx="1096271" cy="360000"/>
            </a:xfrm>
            <a:prstGeom prst="rect">
              <a:avLst/>
            </a:prstGeom>
          </p:spPr>
        </p:pic>
        <p:pic>
          <p:nvPicPr>
            <p:cNvPr id="153" name="図 152">
              <a:extLst>
                <a:ext uri="{FF2B5EF4-FFF2-40B4-BE49-F238E27FC236}">
                  <a16:creationId xmlns:a16="http://schemas.microsoft.com/office/drawing/2014/main" id="{1DAB71FA-4633-11F9-9F46-2197E6DFFAFB}"/>
                </a:ext>
              </a:extLst>
            </p:cNvPr>
            <p:cNvPicPr preferRelativeResize="0">
              <a:picLocks noChangeAspect="1"/>
            </p:cNvPicPr>
            <p:nvPr/>
          </p:nvPicPr>
          <p:blipFill>
            <a:blip r:embed="rId11"/>
            <a:stretch>
              <a:fillRect/>
            </a:stretch>
          </p:blipFill>
          <p:spPr>
            <a:xfrm>
              <a:off x="5085410" y="4113369"/>
              <a:ext cx="1096271" cy="360000"/>
            </a:xfrm>
            <a:prstGeom prst="rect">
              <a:avLst/>
            </a:prstGeom>
          </p:spPr>
        </p:pic>
        <p:pic>
          <p:nvPicPr>
            <p:cNvPr id="155" name="図 154">
              <a:extLst>
                <a:ext uri="{FF2B5EF4-FFF2-40B4-BE49-F238E27FC236}">
                  <a16:creationId xmlns:a16="http://schemas.microsoft.com/office/drawing/2014/main" id="{9449A2D5-58E2-F559-E3DF-D00C3822B2C1}"/>
                </a:ext>
              </a:extLst>
            </p:cNvPr>
            <p:cNvPicPr preferRelativeResize="0">
              <a:picLocks noChangeAspect="1"/>
            </p:cNvPicPr>
            <p:nvPr/>
          </p:nvPicPr>
          <p:blipFill>
            <a:blip r:embed="rId12"/>
            <a:stretch>
              <a:fillRect/>
            </a:stretch>
          </p:blipFill>
          <p:spPr>
            <a:xfrm>
              <a:off x="6242570" y="4113369"/>
              <a:ext cx="1102500" cy="360000"/>
            </a:xfrm>
            <a:prstGeom prst="rect">
              <a:avLst/>
            </a:prstGeom>
          </p:spPr>
        </p:pic>
      </p:grpSp>
      <p:grpSp>
        <p:nvGrpSpPr>
          <p:cNvPr id="8" name="グループ化 7">
            <a:extLst>
              <a:ext uri="{FF2B5EF4-FFF2-40B4-BE49-F238E27FC236}">
                <a16:creationId xmlns:a16="http://schemas.microsoft.com/office/drawing/2014/main" id="{83FB3356-EB63-7472-7453-0A2A84C5A469}"/>
              </a:ext>
            </a:extLst>
          </p:cNvPr>
          <p:cNvGrpSpPr/>
          <p:nvPr/>
        </p:nvGrpSpPr>
        <p:grpSpPr>
          <a:xfrm>
            <a:off x="7882140" y="4727418"/>
            <a:ext cx="1884161" cy="1943616"/>
            <a:chOff x="7882140" y="4727418"/>
            <a:chExt cx="1884161" cy="1943616"/>
          </a:xfrm>
        </p:grpSpPr>
        <p:sp>
          <p:nvSpPr>
            <p:cNvPr id="10" name="Rectangle 14">
              <a:extLst>
                <a:ext uri="{FF2B5EF4-FFF2-40B4-BE49-F238E27FC236}">
                  <a16:creationId xmlns:a16="http://schemas.microsoft.com/office/drawing/2014/main" id="{6E903B61-0B98-3D1B-EB7F-7A18362F32F2}"/>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11" name="グループ化 10">
              <a:extLst>
                <a:ext uri="{FF2B5EF4-FFF2-40B4-BE49-F238E27FC236}">
                  <a16:creationId xmlns:a16="http://schemas.microsoft.com/office/drawing/2014/main" id="{3B4D9EE1-262C-B0C4-1592-DB287731693F}"/>
                </a:ext>
              </a:extLst>
            </p:cNvPr>
            <p:cNvGrpSpPr/>
            <p:nvPr/>
          </p:nvGrpSpPr>
          <p:grpSpPr>
            <a:xfrm>
              <a:off x="8022891" y="5989644"/>
              <a:ext cx="1522280" cy="496625"/>
              <a:chOff x="8022891" y="5989644"/>
              <a:chExt cx="1522280" cy="496625"/>
            </a:xfrm>
          </p:grpSpPr>
          <p:sp>
            <p:nvSpPr>
              <p:cNvPr id="16" name="正方形/長方形 15">
                <a:extLst>
                  <a:ext uri="{FF2B5EF4-FFF2-40B4-BE49-F238E27FC236}">
                    <a16:creationId xmlns:a16="http://schemas.microsoft.com/office/drawing/2014/main" id="{E8ACFBD4-66F8-3AF2-128A-B87E26F2AA28}"/>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17" name="正方形/長方形 16">
                <a:extLst>
                  <a:ext uri="{FF2B5EF4-FFF2-40B4-BE49-F238E27FC236}">
                    <a16:creationId xmlns:a16="http://schemas.microsoft.com/office/drawing/2014/main" id="{B42588A4-C612-B2EC-A73A-4E45772246F4}"/>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14" name="正方形/長方形 13">
              <a:extLst>
                <a:ext uri="{FF2B5EF4-FFF2-40B4-BE49-F238E27FC236}">
                  <a16:creationId xmlns:a16="http://schemas.microsoft.com/office/drawing/2014/main" id="{D92ABEC1-02F2-FC5D-1B42-A52432247995}"/>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15" name="図 14">
              <a:extLst>
                <a:ext uri="{FF2B5EF4-FFF2-40B4-BE49-F238E27FC236}">
                  <a16:creationId xmlns:a16="http://schemas.microsoft.com/office/drawing/2014/main" id="{EACE24E2-54E3-45EE-5B99-ED355C5B80BB}"/>
                </a:ext>
              </a:extLst>
            </p:cNvPr>
            <p:cNvPicPr>
              <a:picLocks noChangeAspect="1"/>
            </p:cNvPicPr>
            <p:nvPr/>
          </p:nvPicPr>
          <p:blipFill>
            <a:blip r:embed="rId13"/>
            <a:stretch>
              <a:fillRect/>
            </a:stretch>
          </p:blipFill>
          <p:spPr>
            <a:xfrm>
              <a:off x="8022891" y="5096351"/>
              <a:ext cx="1620973" cy="856800"/>
            </a:xfrm>
            <a:prstGeom prst="rect">
              <a:avLst/>
            </a:prstGeom>
          </p:spPr>
        </p:pic>
      </p:grpSp>
      <p:grpSp>
        <p:nvGrpSpPr>
          <p:cNvPr id="23" name="グループ化 22">
            <a:extLst>
              <a:ext uri="{FF2B5EF4-FFF2-40B4-BE49-F238E27FC236}">
                <a16:creationId xmlns:a16="http://schemas.microsoft.com/office/drawing/2014/main" id="{6BF2A1C5-E93A-5022-75BA-66E2C5E555E2}"/>
              </a:ext>
            </a:extLst>
          </p:cNvPr>
          <p:cNvGrpSpPr/>
          <p:nvPr/>
        </p:nvGrpSpPr>
        <p:grpSpPr>
          <a:xfrm>
            <a:off x="4991099" y="683235"/>
            <a:ext cx="4775201" cy="1953143"/>
            <a:chOff x="4991099" y="683235"/>
            <a:chExt cx="4775201" cy="1953143"/>
          </a:xfrm>
        </p:grpSpPr>
        <p:grpSp>
          <p:nvGrpSpPr>
            <p:cNvPr id="9" name="グループ化 8">
              <a:extLst>
                <a:ext uri="{FF2B5EF4-FFF2-40B4-BE49-F238E27FC236}">
                  <a16:creationId xmlns:a16="http://schemas.microsoft.com/office/drawing/2014/main" id="{C8932FAD-4ECB-5B50-ED34-9BFA23F8349A}"/>
                </a:ext>
              </a:extLst>
            </p:cNvPr>
            <p:cNvGrpSpPr/>
            <p:nvPr/>
          </p:nvGrpSpPr>
          <p:grpSpPr>
            <a:xfrm>
              <a:off x="7386616" y="688975"/>
              <a:ext cx="2379683" cy="1944830"/>
              <a:chOff x="7386616" y="688975"/>
              <a:chExt cx="2379683" cy="1944830"/>
            </a:xfrm>
          </p:grpSpPr>
          <p:pic>
            <p:nvPicPr>
              <p:cNvPr id="18" name="図 17">
                <a:extLst>
                  <a:ext uri="{FF2B5EF4-FFF2-40B4-BE49-F238E27FC236}">
                    <a16:creationId xmlns:a16="http://schemas.microsoft.com/office/drawing/2014/main" id="{1423F454-1167-C6EC-2357-339758A92FBB}"/>
                  </a:ext>
                </a:extLst>
              </p:cNvPr>
              <p:cNvPicPr>
                <a:picLocks noChangeAspect="1"/>
              </p:cNvPicPr>
              <p:nvPr/>
            </p:nvPicPr>
            <p:blipFill rotWithShape="1">
              <a:blip r:embed="rId14">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19" name="正方形/長方形 18">
                <a:extLst>
                  <a:ext uri="{FF2B5EF4-FFF2-40B4-BE49-F238E27FC236}">
                    <a16:creationId xmlns:a16="http://schemas.microsoft.com/office/drawing/2014/main" id="{72ABC929-6931-5827-C133-8895D1B24411}"/>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sp>
            <p:nvSpPr>
              <p:cNvPr id="22" name="正方形/長方形 21">
                <a:extLst>
                  <a:ext uri="{FF2B5EF4-FFF2-40B4-BE49-F238E27FC236}">
                    <a16:creationId xmlns:a16="http://schemas.microsoft.com/office/drawing/2014/main" id="{DD852566-EF42-5A50-823D-DF932AF1E88D}"/>
                  </a:ext>
                </a:extLst>
              </p:cNvPr>
              <p:cNvSpPr/>
              <p:nvPr/>
            </p:nvSpPr>
            <p:spPr>
              <a:xfrm>
                <a:off x="8437819" y="770938"/>
                <a:ext cx="1172203" cy="330860"/>
              </a:xfrm>
              <a:prstGeom prst="rect">
                <a:avLst/>
              </a:prstGeom>
            </p:spPr>
            <p:txBody>
              <a:bodyPr wrap="square" lIns="0" tIns="0" rIns="0" bIns="0">
                <a:spAutoFit/>
              </a:bodyPr>
              <a:lstStyle/>
              <a:p>
                <a:pPr algn="r"/>
                <a:r>
                  <a:rPr lang="ja-JP" altLang="en-US" sz="1100" b="1" dirty="0">
                    <a:solidFill>
                      <a:srgbClr val="FFFFFF"/>
                    </a:solidFill>
                    <a:latin typeface="+mn-ea"/>
                  </a:rPr>
                  <a:t>マイスターズウッド</a:t>
                </a:r>
                <a:endParaRPr lang="en-US" altLang="ja-JP" sz="1100" b="1" dirty="0">
                  <a:solidFill>
                    <a:srgbClr val="FFFFFF"/>
                  </a:solidFill>
                  <a:latin typeface="+mn-ea"/>
                </a:endParaRPr>
              </a:p>
              <a:p>
                <a:pPr algn="r"/>
                <a:r>
                  <a:rPr lang="en-US" altLang="ja-JP" sz="1050" b="1" dirty="0">
                    <a:solidFill>
                      <a:srgbClr val="FFFFFF"/>
                    </a:solidFill>
                    <a:latin typeface="+mn-ea"/>
                  </a:rPr>
                  <a:t>Meister’s Wood</a:t>
                </a:r>
                <a:endParaRPr lang="ja-JP" altLang="en-US" sz="1050" b="1" dirty="0">
                  <a:solidFill>
                    <a:srgbClr val="FFFFFF"/>
                  </a:solidFill>
                  <a:latin typeface="+mn-ea"/>
                </a:endParaRPr>
              </a:p>
            </p:txBody>
          </p:sp>
        </p:grpSp>
        <p:sp>
          <p:nvSpPr>
            <p:cNvPr id="113" name="Rectangle 14"/>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35" name="Rectangle 14">
              <a:extLst>
                <a:ext uri="{FF2B5EF4-FFF2-40B4-BE49-F238E27FC236}">
                  <a16:creationId xmlns:a16="http://schemas.microsoft.com/office/drawing/2014/main" id="{62E1BC10-6C09-5793-2D10-8A5CC94F25CD}"/>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48" name="グループ化 47">
              <a:extLst>
                <a:ext uri="{FF2B5EF4-FFF2-40B4-BE49-F238E27FC236}">
                  <a16:creationId xmlns:a16="http://schemas.microsoft.com/office/drawing/2014/main" id="{B0F4791D-1391-C496-970A-226FDDEF0534}"/>
                </a:ext>
              </a:extLst>
            </p:cNvPr>
            <p:cNvGrpSpPr/>
            <p:nvPr/>
          </p:nvGrpSpPr>
          <p:grpSpPr>
            <a:xfrm>
              <a:off x="4991099" y="688975"/>
              <a:ext cx="2412852" cy="1943100"/>
              <a:chOff x="4991099" y="688975"/>
              <a:chExt cx="2412852" cy="1943100"/>
            </a:xfrm>
          </p:grpSpPr>
          <p:sp>
            <p:nvSpPr>
              <p:cNvPr id="39" name="Rectangle 14">
                <a:extLst>
                  <a:ext uri="{FF2B5EF4-FFF2-40B4-BE49-F238E27FC236}">
                    <a16:creationId xmlns:a16="http://schemas.microsoft.com/office/drawing/2014/main" id="{3F09412D-AB96-7A3B-F632-FF392FB08F63}"/>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40" name="グループ化 39">
                <a:extLst>
                  <a:ext uri="{FF2B5EF4-FFF2-40B4-BE49-F238E27FC236}">
                    <a16:creationId xmlns:a16="http://schemas.microsoft.com/office/drawing/2014/main" id="{4F906088-CCCE-55F4-3ABA-D9FAFCEA084B}"/>
                  </a:ext>
                </a:extLst>
              </p:cNvPr>
              <p:cNvGrpSpPr/>
              <p:nvPr/>
            </p:nvGrpSpPr>
            <p:grpSpPr>
              <a:xfrm>
                <a:off x="4991100" y="947324"/>
                <a:ext cx="2412851" cy="355257"/>
                <a:chOff x="4991100" y="869365"/>
                <a:chExt cx="2412851" cy="355257"/>
              </a:xfrm>
            </p:grpSpPr>
            <p:sp>
              <p:nvSpPr>
                <p:cNvPr id="44" name="正方形/長方形 43">
                  <a:extLst>
                    <a:ext uri="{FF2B5EF4-FFF2-40B4-BE49-F238E27FC236}">
                      <a16:creationId xmlns:a16="http://schemas.microsoft.com/office/drawing/2014/main" id="{C84B7E00-347B-ADFE-B4A5-74BB9FF7CCFA}"/>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45" name="正方形/長方形 44">
                  <a:extLst>
                    <a:ext uri="{FF2B5EF4-FFF2-40B4-BE49-F238E27FC236}">
                      <a16:creationId xmlns:a16="http://schemas.microsoft.com/office/drawing/2014/main" id="{2B3D579A-3DC1-676C-26C8-2B173307DFD2}"/>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13" name="図 12"/>
              <p:cNvPicPr>
                <a:picLocks noChangeAspect="1"/>
              </p:cNvPicPr>
              <p:nvPr/>
            </p:nvPicPr>
            <p:blipFill rotWithShape="1">
              <a:blip r:embed="rId15">
                <a:extLst>
                  <a:ext uri="{28A0092B-C50C-407E-A947-70E740481C1C}">
                    <a14:useLocalDpi xmlns:a14="http://schemas.microsoft.com/office/drawing/2010/main" val="0"/>
                  </a:ext>
                </a:extLst>
              </a:blip>
              <a:srcRect r="-720"/>
              <a:stretch/>
            </p:blipFill>
            <p:spPr>
              <a:xfrm>
                <a:off x="5406423" y="1401726"/>
                <a:ext cx="1582205" cy="972000"/>
              </a:xfrm>
              <a:prstGeom prst="rect">
                <a:avLst/>
              </a:prstGeom>
            </p:spPr>
          </p:pic>
        </p:grpSp>
        <p:sp>
          <p:nvSpPr>
            <p:cNvPr id="38" name="Rectangle 14">
              <a:extLst>
                <a:ext uri="{FF2B5EF4-FFF2-40B4-BE49-F238E27FC236}">
                  <a16:creationId xmlns:a16="http://schemas.microsoft.com/office/drawing/2014/main" id="{8BA7CBEB-E85D-805E-A0E6-82503612A8A6}"/>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52" name="グループ化 51">
            <a:extLst>
              <a:ext uri="{FF2B5EF4-FFF2-40B4-BE49-F238E27FC236}">
                <a16:creationId xmlns:a16="http://schemas.microsoft.com/office/drawing/2014/main" id="{F9E3C55C-8D10-A464-E610-FFBB6B2CCEE6}"/>
              </a:ext>
            </a:extLst>
          </p:cNvPr>
          <p:cNvGrpSpPr/>
          <p:nvPr/>
        </p:nvGrpSpPr>
        <p:grpSpPr>
          <a:xfrm>
            <a:off x="142875" y="4037101"/>
            <a:ext cx="3579291" cy="403863"/>
            <a:chOff x="142875" y="2724084"/>
            <a:chExt cx="3579291" cy="403863"/>
          </a:xfrm>
        </p:grpSpPr>
        <p:pic>
          <p:nvPicPr>
            <p:cNvPr id="53" name="図 52">
              <a:extLst>
                <a:ext uri="{FF2B5EF4-FFF2-40B4-BE49-F238E27FC236}">
                  <a16:creationId xmlns:a16="http://schemas.microsoft.com/office/drawing/2014/main" id="{C5039B9D-D779-583E-878A-4C34B91F0D81}"/>
                </a:ext>
              </a:extLst>
            </p:cNvPr>
            <p:cNvPicPr>
              <a:picLocks noChangeAspect="1"/>
            </p:cNvPicPr>
            <p:nvPr/>
          </p:nvPicPr>
          <p:blipFill>
            <a:blip r:embed="rId16"/>
            <a:stretch>
              <a:fillRect/>
            </a:stretch>
          </p:blipFill>
          <p:spPr>
            <a:xfrm>
              <a:off x="805845" y="2791349"/>
              <a:ext cx="261818" cy="288000"/>
            </a:xfrm>
            <a:prstGeom prst="rect">
              <a:avLst/>
            </a:prstGeom>
          </p:spPr>
        </p:pic>
        <p:pic>
          <p:nvPicPr>
            <p:cNvPr id="54" name="図 53">
              <a:extLst>
                <a:ext uri="{FF2B5EF4-FFF2-40B4-BE49-F238E27FC236}">
                  <a16:creationId xmlns:a16="http://schemas.microsoft.com/office/drawing/2014/main" id="{489F3E69-28C9-B869-71A4-FB53DACE8632}"/>
                </a:ext>
              </a:extLst>
            </p:cNvPr>
            <p:cNvPicPr>
              <a:picLocks noChangeAspect="1"/>
            </p:cNvPicPr>
            <p:nvPr/>
          </p:nvPicPr>
          <p:blipFill>
            <a:blip r:embed="rId17"/>
            <a:stretch>
              <a:fillRect/>
            </a:stretch>
          </p:blipFill>
          <p:spPr>
            <a:xfrm>
              <a:off x="142875" y="2791349"/>
              <a:ext cx="261819" cy="288000"/>
            </a:xfrm>
            <a:prstGeom prst="rect">
              <a:avLst/>
            </a:prstGeom>
          </p:spPr>
        </p:pic>
        <p:pic>
          <p:nvPicPr>
            <p:cNvPr id="55" name="図 54">
              <a:extLst>
                <a:ext uri="{FF2B5EF4-FFF2-40B4-BE49-F238E27FC236}">
                  <a16:creationId xmlns:a16="http://schemas.microsoft.com/office/drawing/2014/main" id="{0C36F4AA-D0B6-1EC2-A78D-1B19EB87993F}"/>
                </a:ext>
              </a:extLst>
            </p:cNvPr>
            <p:cNvPicPr>
              <a:picLocks noChangeAspect="1"/>
            </p:cNvPicPr>
            <p:nvPr/>
          </p:nvPicPr>
          <p:blipFill>
            <a:blip r:embed="rId18"/>
            <a:stretch>
              <a:fillRect/>
            </a:stretch>
          </p:blipFill>
          <p:spPr>
            <a:xfrm>
              <a:off x="363865" y="2791349"/>
              <a:ext cx="261819" cy="288000"/>
            </a:xfrm>
            <a:prstGeom prst="rect">
              <a:avLst/>
            </a:prstGeom>
          </p:spPr>
        </p:pic>
        <p:pic>
          <p:nvPicPr>
            <p:cNvPr id="56" name="図 55">
              <a:extLst>
                <a:ext uri="{FF2B5EF4-FFF2-40B4-BE49-F238E27FC236}">
                  <a16:creationId xmlns:a16="http://schemas.microsoft.com/office/drawing/2014/main" id="{EA1A9F06-6B90-8C21-10C5-6F4BAD604B3F}"/>
                </a:ext>
              </a:extLst>
            </p:cNvPr>
            <p:cNvPicPr>
              <a:picLocks noChangeAspect="1"/>
            </p:cNvPicPr>
            <p:nvPr/>
          </p:nvPicPr>
          <p:blipFill>
            <a:blip r:embed="rId19"/>
            <a:stretch>
              <a:fillRect/>
            </a:stretch>
          </p:blipFill>
          <p:spPr>
            <a:xfrm>
              <a:off x="1689804" y="2791349"/>
              <a:ext cx="261819" cy="288000"/>
            </a:xfrm>
            <a:prstGeom prst="rect">
              <a:avLst/>
            </a:prstGeom>
          </p:spPr>
        </p:pic>
        <p:pic>
          <p:nvPicPr>
            <p:cNvPr id="57" name="図 56">
              <a:extLst>
                <a:ext uri="{FF2B5EF4-FFF2-40B4-BE49-F238E27FC236}">
                  <a16:creationId xmlns:a16="http://schemas.microsoft.com/office/drawing/2014/main" id="{D801F5F7-3CCA-0F95-FDF1-4563C0E6DB30}"/>
                </a:ext>
              </a:extLst>
            </p:cNvPr>
            <p:cNvPicPr>
              <a:picLocks noChangeAspect="1"/>
            </p:cNvPicPr>
            <p:nvPr/>
          </p:nvPicPr>
          <p:blipFill>
            <a:blip r:embed="rId20"/>
            <a:stretch>
              <a:fillRect/>
            </a:stretch>
          </p:blipFill>
          <p:spPr>
            <a:xfrm>
              <a:off x="1910794" y="2791349"/>
              <a:ext cx="261819" cy="288000"/>
            </a:xfrm>
            <a:prstGeom prst="rect">
              <a:avLst/>
            </a:prstGeom>
          </p:spPr>
        </p:pic>
        <p:pic>
          <p:nvPicPr>
            <p:cNvPr id="58" name="図 57">
              <a:extLst>
                <a:ext uri="{FF2B5EF4-FFF2-40B4-BE49-F238E27FC236}">
                  <a16:creationId xmlns:a16="http://schemas.microsoft.com/office/drawing/2014/main" id="{DE3FCC97-64AB-20A0-0616-30D6CC8B3B6B}"/>
                </a:ext>
              </a:extLst>
            </p:cNvPr>
            <p:cNvPicPr>
              <a:picLocks noChangeAspect="1"/>
            </p:cNvPicPr>
            <p:nvPr/>
          </p:nvPicPr>
          <p:blipFill>
            <a:blip r:embed="rId21"/>
            <a:stretch>
              <a:fillRect/>
            </a:stretch>
          </p:blipFill>
          <p:spPr>
            <a:xfrm>
              <a:off x="2131784" y="2791349"/>
              <a:ext cx="261819" cy="288000"/>
            </a:xfrm>
            <a:prstGeom prst="rect">
              <a:avLst/>
            </a:prstGeom>
          </p:spPr>
        </p:pic>
        <p:pic>
          <p:nvPicPr>
            <p:cNvPr id="59" name="図 58">
              <a:extLst>
                <a:ext uri="{FF2B5EF4-FFF2-40B4-BE49-F238E27FC236}">
                  <a16:creationId xmlns:a16="http://schemas.microsoft.com/office/drawing/2014/main" id="{559B813C-5793-0039-E60A-00AE1616AAD4}"/>
                </a:ext>
              </a:extLst>
            </p:cNvPr>
            <p:cNvPicPr>
              <a:picLocks noChangeAspect="1"/>
            </p:cNvPicPr>
            <p:nvPr/>
          </p:nvPicPr>
          <p:blipFill>
            <a:blip r:embed="rId22"/>
            <a:stretch>
              <a:fillRect/>
            </a:stretch>
          </p:blipFill>
          <p:spPr>
            <a:xfrm>
              <a:off x="2352774" y="2791349"/>
              <a:ext cx="261819" cy="288000"/>
            </a:xfrm>
            <a:prstGeom prst="rect">
              <a:avLst/>
            </a:prstGeom>
          </p:spPr>
        </p:pic>
        <p:pic>
          <p:nvPicPr>
            <p:cNvPr id="60" name="図 59">
              <a:extLst>
                <a:ext uri="{FF2B5EF4-FFF2-40B4-BE49-F238E27FC236}">
                  <a16:creationId xmlns:a16="http://schemas.microsoft.com/office/drawing/2014/main" id="{E085A2F0-AA4E-5BA8-CD22-BD72CB938F75}"/>
                </a:ext>
              </a:extLst>
            </p:cNvPr>
            <p:cNvPicPr>
              <a:picLocks noChangeAspect="1"/>
            </p:cNvPicPr>
            <p:nvPr/>
          </p:nvPicPr>
          <p:blipFill>
            <a:blip r:embed="rId23"/>
            <a:stretch>
              <a:fillRect/>
            </a:stretch>
          </p:blipFill>
          <p:spPr>
            <a:xfrm>
              <a:off x="2573764" y="2791349"/>
              <a:ext cx="261819" cy="288000"/>
            </a:xfrm>
            <a:prstGeom prst="rect">
              <a:avLst/>
            </a:prstGeom>
          </p:spPr>
        </p:pic>
        <p:pic>
          <p:nvPicPr>
            <p:cNvPr id="61" name="図 60">
              <a:extLst>
                <a:ext uri="{FF2B5EF4-FFF2-40B4-BE49-F238E27FC236}">
                  <a16:creationId xmlns:a16="http://schemas.microsoft.com/office/drawing/2014/main" id="{45B62EC7-845F-10D6-2390-AB7E0E800221}"/>
                </a:ext>
              </a:extLst>
            </p:cNvPr>
            <p:cNvPicPr>
              <a:picLocks noChangeAspect="1"/>
            </p:cNvPicPr>
            <p:nvPr/>
          </p:nvPicPr>
          <p:blipFill>
            <a:blip r:embed="rId24"/>
            <a:stretch>
              <a:fillRect/>
            </a:stretch>
          </p:blipFill>
          <p:spPr>
            <a:xfrm>
              <a:off x="2794754" y="2791349"/>
              <a:ext cx="261819" cy="288000"/>
            </a:xfrm>
            <a:prstGeom prst="rect">
              <a:avLst/>
            </a:prstGeom>
          </p:spPr>
        </p:pic>
        <p:pic>
          <p:nvPicPr>
            <p:cNvPr id="63" name="図 62">
              <a:extLst>
                <a:ext uri="{FF2B5EF4-FFF2-40B4-BE49-F238E27FC236}">
                  <a16:creationId xmlns:a16="http://schemas.microsoft.com/office/drawing/2014/main" id="{198CD3DD-850C-6589-FE43-F0524B91884E}"/>
                </a:ext>
              </a:extLst>
            </p:cNvPr>
            <p:cNvPicPr>
              <a:picLocks noChangeAspect="1"/>
            </p:cNvPicPr>
            <p:nvPr/>
          </p:nvPicPr>
          <p:blipFill>
            <a:blip r:embed="rId25"/>
            <a:stretch>
              <a:fillRect/>
            </a:stretch>
          </p:blipFill>
          <p:spPr>
            <a:xfrm>
              <a:off x="3236734" y="2791349"/>
              <a:ext cx="261819" cy="288000"/>
            </a:xfrm>
            <a:prstGeom prst="rect">
              <a:avLst/>
            </a:prstGeom>
          </p:spPr>
        </p:pic>
        <p:sp>
          <p:nvSpPr>
            <p:cNvPr id="64" name="テキスト ボックス 63">
              <a:extLst>
                <a:ext uri="{FF2B5EF4-FFF2-40B4-BE49-F238E27FC236}">
                  <a16:creationId xmlns:a16="http://schemas.microsoft.com/office/drawing/2014/main" id="{778C7DBB-7A49-C886-E5E3-D5B20475DAEE}"/>
                </a:ext>
              </a:extLst>
            </p:cNvPr>
            <p:cNvSpPr txBox="1"/>
            <p:nvPr/>
          </p:nvSpPr>
          <p:spPr>
            <a:xfrm>
              <a:off x="215468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65" name="テキスト ボックス 64">
              <a:extLst>
                <a:ext uri="{FF2B5EF4-FFF2-40B4-BE49-F238E27FC236}">
                  <a16:creationId xmlns:a16="http://schemas.microsoft.com/office/drawing/2014/main" id="{76CA164E-8BB6-539C-4296-9C57E28E99A8}"/>
                </a:ext>
              </a:extLst>
            </p:cNvPr>
            <p:cNvSpPr txBox="1"/>
            <p:nvPr/>
          </p:nvSpPr>
          <p:spPr>
            <a:xfrm>
              <a:off x="237567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66" name="正方形/長方形 65">
              <a:extLst>
                <a:ext uri="{FF2B5EF4-FFF2-40B4-BE49-F238E27FC236}">
                  <a16:creationId xmlns:a16="http://schemas.microsoft.com/office/drawing/2014/main" id="{08661A14-D0F6-C010-69E9-4F4B871CA0C8}"/>
                </a:ext>
              </a:extLst>
            </p:cNvPr>
            <p:cNvSpPr/>
            <p:nvPr/>
          </p:nvSpPr>
          <p:spPr>
            <a:xfrm>
              <a:off x="1941326" y="307408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67" name="正方形/長方形 66">
              <a:extLst>
                <a:ext uri="{FF2B5EF4-FFF2-40B4-BE49-F238E27FC236}">
                  <a16:creationId xmlns:a16="http://schemas.microsoft.com/office/drawing/2014/main" id="{3485BCD3-6AC6-3765-847B-664292470EAD}"/>
                </a:ext>
              </a:extLst>
            </p:cNvPr>
            <p:cNvSpPr/>
            <p:nvPr/>
          </p:nvSpPr>
          <p:spPr>
            <a:xfrm>
              <a:off x="2824863" y="307408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69" name="図 68">
              <a:extLst>
                <a:ext uri="{FF2B5EF4-FFF2-40B4-BE49-F238E27FC236}">
                  <a16:creationId xmlns:a16="http://schemas.microsoft.com/office/drawing/2014/main" id="{4EAB7B3B-6C0B-BD09-6536-D9564D2CAC8A}"/>
                </a:ext>
              </a:extLst>
            </p:cNvPr>
            <p:cNvPicPr>
              <a:picLocks noChangeAspect="1"/>
            </p:cNvPicPr>
            <p:nvPr/>
          </p:nvPicPr>
          <p:blipFill>
            <a:blip r:embed="rId26"/>
            <a:stretch>
              <a:fillRect/>
            </a:stretch>
          </p:blipFill>
          <p:spPr>
            <a:xfrm>
              <a:off x="3457730" y="2791349"/>
              <a:ext cx="264436" cy="288000"/>
            </a:xfrm>
            <a:prstGeom prst="rect">
              <a:avLst/>
            </a:prstGeom>
          </p:spPr>
        </p:pic>
        <p:pic>
          <p:nvPicPr>
            <p:cNvPr id="70" name="図 69">
              <a:extLst>
                <a:ext uri="{FF2B5EF4-FFF2-40B4-BE49-F238E27FC236}">
                  <a16:creationId xmlns:a16="http://schemas.microsoft.com/office/drawing/2014/main" id="{6B6C5270-B927-43AC-5BBB-BAE6D34AF07F}"/>
                </a:ext>
              </a:extLst>
            </p:cNvPr>
            <p:cNvPicPr>
              <a:picLocks noChangeAspect="1"/>
            </p:cNvPicPr>
            <p:nvPr/>
          </p:nvPicPr>
          <p:blipFill>
            <a:blip r:embed="rId27"/>
            <a:stretch>
              <a:fillRect/>
            </a:stretch>
          </p:blipFill>
          <p:spPr>
            <a:xfrm>
              <a:off x="3015745" y="2791349"/>
              <a:ext cx="261818" cy="288000"/>
            </a:xfrm>
            <a:prstGeom prst="rect">
              <a:avLst/>
            </a:prstGeom>
          </p:spPr>
        </p:pic>
        <p:pic>
          <p:nvPicPr>
            <p:cNvPr id="81" name="図 80">
              <a:extLst>
                <a:ext uri="{FF2B5EF4-FFF2-40B4-BE49-F238E27FC236}">
                  <a16:creationId xmlns:a16="http://schemas.microsoft.com/office/drawing/2014/main" id="{38EB4889-3F4B-4559-B664-D0BECCEC34B0}"/>
                </a:ext>
              </a:extLst>
            </p:cNvPr>
            <p:cNvPicPr>
              <a:picLocks noChangeAspect="1"/>
            </p:cNvPicPr>
            <p:nvPr/>
          </p:nvPicPr>
          <p:blipFill>
            <a:blip r:embed="rId28"/>
            <a:stretch>
              <a:fillRect/>
            </a:stretch>
          </p:blipFill>
          <p:spPr>
            <a:xfrm>
              <a:off x="1026835" y="2791349"/>
              <a:ext cx="261818" cy="288000"/>
            </a:xfrm>
            <a:prstGeom prst="rect">
              <a:avLst/>
            </a:prstGeom>
          </p:spPr>
        </p:pic>
        <p:pic>
          <p:nvPicPr>
            <p:cNvPr id="83" name="図 82">
              <a:extLst>
                <a:ext uri="{FF2B5EF4-FFF2-40B4-BE49-F238E27FC236}">
                  <a16:creationId xmlns:a16="http://schemas.microsoft.com/office/drawing/2014/main" id="{F6AD9B02-EE4E-5057-A30B-C6C4D07C0566}"/>
                </a:ext>
              </a:extLst>
            </p:cNvPr>
            <p:cNvPicPr>
              <a:picLocks noChangeAspect="1"/>
            </p:cNvPicPr>
            <p:nvPr/>
          </p:nvPicPr>
          <p:blipFill>
            <a:blip r:embed="rId29"/>
            <a:stretch>
              <a:fillRect/>
            </a:stretch>
          </p:blipFill>
          <p:spPr>
            <a:xfrm>
              <a:off x="1247825" y="2791349"/>
              <a:ext cx="261818" cy="288000"/>
            </a:xfrm>
            <a:prstGeom prst="rect">
              <a:avLst/>
            </a:prstGeom>
          </p:spPr>
        </p:pic>
        <p:pic>
          <p:nvPicPr>
            <p:cNvPr id="86" name="図 85">
              <a:extLst>
                <a:ext uri="{FF2B5EF4-FFF2-40B4-BE49-F238E27FC236}">
                  <a16:creationId xmlns:a16="http://schemas.microsoft.com/office/drawing/2014/main" id="{93C30B8D-43A6-D38B-4830-0E0C4EBEC228}"/>
                </a:ext>
              </a:extLst>
            </p:cNvPr>
            <p:cNvPicPr>
              <a:picLocks noChangeAspect="1"/>
            </p:cNvPicPr>
            <p:nvPr/>
          </p:nvPicPr>
          <p:blipFill>
            <a:blip r:embed="rId30"/>
            <a:stretch>
              <a:fillRect/>
            </a:stretch>
          </p:blipFill>
          <p:spPr>
            <a:xfrm>
              <a:off x="1468815" y="2791349"/>
              <a:ext cx="261818" cy="288000"/>
            </a:xfrm>
            <a:prstGeom prst="rect">
              <a:avLst/>
            </a:prstGeom>
          </p:spPr>
        </p:pic>
        <p:pic>
          <p:nvPicPr>
            <p:cNvPr id="93" name="図 92">
              <a:extLst>
                <a:ext uri="{FF2B5EF4-FFF2-40B4-BE49-F238E27FC236}">
                  <a16:creationId xmlns:a16="http://schemas.microsoft.com/office/drawing/2014/main" id="{B7C33F68-4457-D935-767D-0D090CEA9094}"/>
                </a:ext>
              </a:extLst>
            </p:cNvPr>
            <p:cNvPicPr>
              <a:picLocks noChangeAspect="1"/>
            </p:cNvPicPr>
            <p:nvPr/>
          </p:nvPicPr>
          <p:blipFill>
            <a:blip r:embed="rId31"/>
            <a:stretch>
              <a:fillRect/>
            </a:stretch>
          </p:blipFill>
          <p:spPr>
            <a:xfrm>
              <a:off x="584855" y="2791349"/>
              <a:ext cx="261818" cy="288000"/>
            </a:xfrm>
            <a:prstGeom prst="rect">
              <a:avLst/>
            </a:prstGeom>
          </p:spPr>
        </p:pic>
      </p:grpSp>
      <p:grpSp>
        <p:nvGrpSpPr>
          <p:cNvPr id="95" name="グループ化 94">
            <a:extLst>
              <a:ext uri="{FF2B5EF4-FFF2-40B4-BE49-F238E27FC236}">
                <a16:creationId xmlns:a16="http://schemas.microsoft.com/office/drawing/2014/main" id="{389E12C9-7D6A-C3CF-E73B-000B1139B82B}"/>
              </a:ext>
            </a:extLst>
          </p:cNvPr>
          <p:cNvGrpSpPr/>
          <p:nvPr/>
        </p:nvGrpSpPr>
        <p:grpSpPr>
          <a:xfrm>
            <a:off x="3723147" y="4120207"/>
            <a:ext cx="574154" cy="217607"/>
            <a:chOff x="3575926" y="3121010"/>
            <a:chExt cx="785272" cy="297621"/>
          </a:xfrm>
        </p:grpSpPr>
        <p:pic>
          <p:nvPicPr>
            <p:cNvPr id="98" name="図 97">
              <a:extLst>
                <a:ext uri="{FF2B5EF4-FFF2-40B4-BE49-F238E27FC236}">
                  <a16:creationId xmlns:a16="http://schemas.microsoft.com/office/drawing/2014/main" id="{57CA8EB8-FD0C-5C84-2950-C98EA18315A4}"/>
                </a:ext>
              </a:extLst>
            </p:cNvPr>
            <p:cNvPicPr>
              <a:picLocks noChangeAspect="1"/>
            </p:cNvPicPr>
            <p:nvPr/>
          </p:nvPicPr>
          <p:blipFill>
            <a:blip r:embed="rId32"/>
            <a:stretch>
              <a:fillRect/>
            </a:stretch>
          </p:blipFill>
          <p:spPr>
            <a:xfrm>
              <a:off x="3575926" y="3121010"/>
              <a:ext cx="353275" cy="297621"/>
            </a:xfrm>
            <a:prstGeom prst="rect">
              <a:avLst/>
            </a:prstGeom>
          </p:spPr>
        </p:pic>
        <p:pic>
          <p:nvPicPr>
            <p:cNvPr id="99" name="図 98">
              <a:extLst>
                <a:ext uri="{FF2B5EF4-FFF2-40B4-BE49-F238E27FC236}">
                  <a16:creationId xmlns:a16="http://schemas.microsoft.com/office/drawing/2014/main" id="{FEAD19D8-39E7-9B01-0721-FCA8F395D575}"/>
                </a:ext>
              </a:extLst>
            </p:cNvPr>
            <p:cNvPicPr>
              <a:picLocks noChangeAspect="1"/>
            </p:cNvPicPr>
            <p:nvPr/>
          </p:nvPicPr>
          <p:blipFill>
            <a:blip r:embed="rId33"/>
            <a:stretch>
              <a:fillRect/>
            </a:stretch>
          </p:blipFill>
          <p:spPr>
            <a:xfrm>
              <a:off x="3961025" y="3121010"/>
              <a:ext cx="400173" cy="283457"/>
            </a:xfrm>
            <a:prstGeom prst="rect">
              <a:avLst/>
            </a:prstGeom>
          </p:spPr>
        </p:pic>
      </p:grpSp>
      <p:pic>
        <p:nvPicPr>
          <p:cNvPr id="107" name="Picture 2" descr="365日おそうじラクラク宣言">
            <a:extLst>
              <a:ext uri="{FF2B5EF4-FFF2-40B4-BE49-F238E27FC236}">
                <a16:creationId xmlns:a16="http://schemas.microsoft.com/office/drawing/2014/main" id="{4E6AD451-E019-771B-1CD7-065BA2370B2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30" name="正方形/長方形 129">
            <a:extLst>
              <a:ext uri="{FF2B5EF4-FFF2-40B4-BE49-F238E27FC236}">
                <a16:creationId xmlns:a16="http://schemas.microsoft.com/office/drawing/2014/main" id="{EECDF599-CD93-8B99-F65A-6E10D323F4CD}"/>
              </a:ext>
            </a:extLst>
          </p:cNvPr>
          <p:cNvSpPr/>
          <p:nvPr/>
        </p:nvSpPr>
        <p:spPr>
          <a:xfrm>
            <a:off x="147622" y="4450464"/>
            <a:ext cx="4768865" cy="184666"/>
          </a:xfrm>
          <a:prstGeom prst="rect">
            <a:avLst/>
          </a:prstGeom>
        </p:spPr>
        <p:txBody>
          <a:bodyPr wrap="square" lIns="0" tIns="0" rIns="0" bIns="0">
            <a:spAutoFit/>
          </a:bodyPr>
          <a:lstStyle/>
          <a:p>
            <a:r>
              <a:rPr lang="en-US" altLang="ja-JP" sz="400" dirty="0">
                <a:latin typeface="+mn-ea"/>
              </a:rPr>
              <a:t>※1 </a:t>
            </a:r>
            <a:r>
              <a:rPr lang="ja-JP" altLang="en-US" sz="400" dirty="0">
                <a:latin typeface="+mn-ea"/>
              </a:rPr>
              <a:t>表面保護のためワックスもかけられますが、床材表面の塗膜性能は発揮できなくなります。 </a:t>
            </a:r>
            <a:endParaRPr lang="en-US" altLang="ja-JP" sz="400" dirty="0">
              <a:latin typeface="+mn-ea"/>
            </a:endParaRP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 </a:t>
            </a:r>
            <a:endParaRPr lang="en-US" altLang="ja-JP" sz="400" dirty="0">
              <a:latin typeface="+mn-ea"/>
            </a:endParaRPr>
          </a:p>
          <a:p>
            <a:r>
              <a:rPr lang="en-US" altLang="ja-JP" sz="400" dirty="0">
                <a:latin typeface="+mn-ea"/>
              </a:rPr>
              <a:t>※</a:t>
            </a:r>
            <a:r>
              <a:rPr lang="ja-JP" altLang="en-US" sz="400" dirty="0">
                <a:latin typeface="+mn-ea"/>
              </a:rPr>
              <a:t>天然木ならではのキャラクターについてはカタログをご参照ください。</a:t>
            </a:r>
          </a:p>
        </p:txBody>
      </p:sp>
      <p:grpSp>
        <p:nvGrpSpPr>
          <p:cNvPr id="24" name="グループ化 23">
            <a:extLst>
              <a:ext uri="{FF2B5EF4-FFF2-40B4-BE49-F238E27FC236}">
                <a16:creationId xmlns:a16="http://schemas.microsoft.com/office/drawing/2014/main" id="{F90772F6-241A-298D-E55C-041FE5DF1D2A}"/>
              </a:ext>
            </a:extLst>
          </p:cNvPr>
          <p:cNvGrpSpPr/>
          <p:nvPr/>
        </p:nvGrpSpPr>
        <p:grpSpPr>
          <a:xfrm>
            <a:off x="6009759" y="4727418"/>
            <a:ext cx="1884161" cy="1959242"/>
            <a:chOff x="6009759" y="4727418"/>
            <a:chExt cx="1884161" cy="1959242"/>
          </a:xfrm>
        </p:grpSpPr>
        <p:sp>
          <p:nvSpPr>
            <p:cNvPr id="26" name="Rectangle 14">
              <a:extLst>
                <a:ext uri="{FF2B5EF4-FFF2-40B4-BE49-F238E27FC236}">
                  <a16:creationId xmlns:a16="http://schemas.microsoft.com/office/drawing/2014/main" id="{17DC9348-0080-DB4D-6A7F-FA8EBCF5D9CE}"/>
                </a:ext>
              </a:extLst>
            </p:cNvPr>
            <p:cNvSpPr>
              <a:spLocks noChangeArrowheads="1"/>
            </p:cNvSpPr>
            <p:nvPr/>
          </p:nvSpPr>
          <p:spPr bwMode="auto">
            <a:xfrm>
              <a:off x="6009759" y="4727418"/>
              <a:ext cx="1884161"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27" name="正方形/長方形 26">
              <a:extLst>
                <a:ext uri="{FF2B5EF4-FFF2-40B4-BE49-F238E27FC236}">
                  <a16:creationId xmlns:a16="http://schemas.microsoft.com/office/drawing/2014/main" id="{2733BF5B-3D32-93DE-BD21-3995EE849074}"/>
                </a:ext>
              </a:extLst>
            </p:cNvPr>
            <p:cNvSpPr/>
            <p:nvPr/>
          </p:nvSpPr>
          <p:spPr>
            <a:xfrm>
              <a:off x="6092297" y="5986505"/>
              <a:ext cx="1538883" cy="246221"/>
            </a:xfrm>
            <a:prstGeom prst="rect">
              <a:avLst/>
            </a:prstGeom>
          </p:spPr>
          <p:txBody>
            <a:bodyPr wrap="none" lIns="0" tIns="0" rIns="0" bIns="0">
              <a:spAutoFit/>
            </a:bodyPr>
            <a:lstStyle/>
            <a:p>
              <a:r>
                <a:rPr lang="ja-JP" altLang="en-US" sz="800" b="1" dirty="0">
                  <a:latin typeface="+mn-ea"/>
                </a:rPr>
                <a:t>同じ突き板をつかって統一感を演出</a:t>
              </a:r>
              <a:endParaRPr lang="en-US" altLang="ja-JP" sz="800" b="1" dirty="0">
                <a:latin typeface="+mn-ea"/>
              </a:endParaRPr>
            </a:p>
            <a:p>
              <a:r>
                <a:rPr lang="ja-JP" altLang="en-US" sz="800" b="1" dirty="0">
                  <a:latin typeface="+mn-ea"/>
                </a:rPr>
                <a:t>マイスターズウッド階段</a:t>
              </a:r>
            </a:p>
          </p:txBody>
        </p:sp>
        <p:pic>
          <p:nvPicPr>
            <p:cNvPr id="31" name="図 30">
              <a:extLst>
                <a:ext uri="{FF2B5EF4-FFF2-40B4-BE49-F238E27FC236}">
                  <a16:creationId xmlns:a16="http://schemas.microsoft.com/office/drawing/2014/main" id="{81A1E0A2-8708-487B-33CB-90DB77282E5D}"/>
                </a:ext>
              </a:extLst>
            </p:cNvPr>
            <p:cNvPicPr>
              <a:picLocks noChangeAspect="1"/>
            </p:cNvPicPr>
            <p:nvPr/>
          </p:nvPicPr>
          <p:blipFill rotWithShape="1">
            <a:blip r:embed="rId35">
              <a:extLst>
                <a:ext uri="{28A0092B-C50C-407E-A947-70E740481C1C}">
                  <a14:useLocalDpi xmlns:a14="http://schemas.microsoft.com/office/drawing/2010/main" val="0"/>
                </a:ext>
              </a:extLst>
            </a:blip>
            <a:srcRect t="24149"/>
            <a:stretch/>
          </p:blipFill>
          <p:spPr>
            <a:xfrm>
              <a:off x="6103054" y="5095980"/>
              <a:ext cx="1690145" cy="854929"/>
            </a:xfrm>
            <a:prstGeom prst="rect">
              <a:avLst/>
            </a:prstGeom>
          </p:spPr>
        </p:pic>
        <p:sp>
          <p:nvSpPr>
            <p:cNvPr id="32" name="正方形/長方形 31">
              <a:extLst>
                <a:ext uri="{FF2B5EF4-FFF2-40B4-BE49-F238E27FC236}">
                  <a16:creationId xmlns:a16="http://schemas.microsoft.com/office/drawing/2014/main" id="{F63EFAF3-8884-D380-CE88-6F5E0186EACC}"/>
                </a:ext>
              </a:extLst>
            </p:cNvPr>
            <p:cNvSpPr/>
            <p:nvPr/>
          </p:nvSpPr>
          <p:spPr>
            <a:xfrm>
              <a:off x="6092297" y="6301939"/>
              <a:ext cx="1700902" cy="384721"/>
            </a:xfrm>
            <a:prstGeom prst="rect">
              <a:avLst/>
            </a:prstGeom>
          </p:spPr>
          <p:txBody>
            <a:bodyPr wrap="square" lIns="0" tIns="0" rIns="0" bIns="0">
              <a:spAutoFit/>
            </a:bodyPr>
            <a:lstStyle/>
            <a:p>
              <a:r>
                <a:rPr lang="ja-JP" altLang="en-US" sz="600" dirty="0">
                  <a:latin typeface="+mn-ea"/>
                </a:rPr>
                <a:t>マイスターズウッドの床材と同じ素材。</a:t>
              </a:r>
            </a:p>
            <a:p>
              <a:r>
                <a:rPr lang="ja-JP" altLang="en-US" sz="600" dirty="0">
                  <a:latin typeface="+mn-ea"/>
                </a:rPr>
                <a:t>床材と揃えることで統一感のある空間を演出できる“天然木突き板仕上げ”階段です。</a:t>
              </a:r>
              <a:endParaRPr lang="en-US" altLang="ja-JP" sz="600" dirty="0">
                <a:latin typeface="+mn-ea"/>
              </a:endParaRPr>
            </a:p>
            <a:p>
              <a:r>
                <a:rPr lang="ja-JP" altLang="en-US" sz="350" dirty="0">
                  <a:latin typeface="+mn-ea"/>
                </a:rPr>
                <a:t>上記</a:t>
              </a:r>
              <a:r>
                <a:rPr lang="en-US" altLang="ja-JP" sz="350" dirty="0">
                  <a:latin typeface="+mn-ea"/>
                </a:rPr>
                <a:t>※</a:t>
              </a:r>
              <a:r>
                <a:rPr lang="ja-JP" altLang="en-US" sz="350" dirty="0">
                  <a:latin typeface="+mn-ea"/>
                </a:rPr>
                <a:t>の</a:t>
              </a:r>
              <a:r>
                <a:rPr lang="en-US" altLang="ja-JP" sz="350" dirty="0">
                  <a:latin typeface="+mn-ea"/>
                </a:rPr>
                <a:t>4</a:t>
              </a:r>
              <a:r>
                <a:rPr lang="ja-JP" altLang="en-US" sz="350" dirty="0">
                  <a:latin typeface="+mn-ea"/>
                </a:rPr>
                <a:t>色は同色の突き板の踏み板をご用意していませんが、ベリティス階段とコーディネイトが可能です。</a:t>
              </a:r>
            </a:p>
          </p:txBody>
        </p:sp>
        <p:sp>
          <p:nvSpPr>
            <p:cNvPr id="33" name="正方形/長方形 32">
              <a:extLst>
                <a:ext uri="{FF2B5EF4-FFF2-40B4-BE49-F238E27FC236}">
                  <a16:creationId xmlns:a16="http://schemas.microsoft.com/office/drawing/2014/main" id="{CEEB4B47-1CA1-99E2-E1C2-7190EAA68E23}"/>
                </a:ext>
              </a:extLst>
            </p:cNvPr>
            <p:cNvSpPr/>
            <p:nvPr/>
          </p:nvSpPr>
          <p:spPr>
            <a:xfrm>
              <a:off x="6009759" y="4822188"/>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おすすめの階段</a:t>
              </a:r>
            </a:p>
          </p:txBody>
        </p:sp>
      </p:grpSp>
      <p:grpSp>
        <p:nvGrpSpPr>
          <p:cNvPr id="36" name="グループ化 35">
            <a:extLst>
              <a:ext uri="{FF2B5EF4-FFF2-40B4-BE49-F238E27FC236}">
                <a16:creationId xmlns:a16="http://schemas.microsoft.com/office/drawing/2014/main" id="{F0A240A2-9E95-DF4B-C0DE-7B95BA7BEBED}"/>
              </a:ext>
            </a:extLst>
          </p:cNvPr>
          <p:cNvGrpSpPr/>
          <p:nvPr/>
        </p:nvGrpSpPr>
        <p:grpSpPr>
          <a:xfrm>
            <a:off x="142875" y="4727418"/>
            <a:ext cx="5817893" cy="1943616"/>
            <a:chOff x="142875" y="4727418"/>
            <a:chExt cx="5817893" cy="1943616"/>
          </a:xfrm>
        </p:grpSpPr>
        <p:grpSp>
          <p:nvGrpSpPr>
            <p:cNvPr id="128" name="グループ化 127">
              <a:extLst>
                <a:ext uri="{FF2B5EF4-FFF2-40B4-BE49-F238E27FC236}">
                  <a16:creationId xmlns:a16="http://schemas.microsoft.com/office/drawing/2014/main" id="{A16FF922-837D-10C7-B342-43DFF2D72EDF}"/>
                </a:ext>
              </a:extLst>
            </p:cNvPr>
            <p:cNvGrpSpPr/>
            <p:nvPr/>
          </p:nvGrpSpPr>
          <p:grpSpPr>
            <a:xfrm>
              <a:off x="142875" y="4727418"/>
              <a:ext cx="5817893" cy="1943616"/>
              <a:chOff x="142875" y="4727418"/>
              <a:chExt cx="5817893" cy="1943616"/>
            </a:xfrm>
          </p:grpSpPr>
          <p:sp>
            <p:nvSpPr>
              <p:cNvPr id="20" name="Rectangle 14">
                <a:extLst>
                  <a:ext uri="{FF2B5EF4-FFF2-40B4-BE49-F238E27FC236}">
                    <a16:creationId xmlns:a16="http://schemas.microsoft.com/office/drawing/2014/main" id="{5B5963BF-E5BD-498B-BB8B-F14533A11F49}"/>
                  </a:ext>
                </a:extLst>
              </p:cNvPr>
              <p:cNvSpPr>
                <a:spLocks noChangeArrowheads="1"/>
              </p:cNvSpPr>
              <p:nvPr/>
            </p:nvSpPr>
            <p:spPr bwMode="auto">
              <a:xfrm>
                <a:off x="142875" y="4727418"/>
                <a:ext cx="5817892"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21" name="正方形/長方形 20">
                <a:extLst>
                  <a:ext uri="{FF2B5EF4-FFF2-40B4-BE49-F238E27FC236}">
                    <a16:creationId xmlns:a16="http://schemas.microsoft.com/office/drawing/2014/main" id="{CD8A6D48-2A89-74C5-C08E-6F58E09F9276}"/>
                  </a:ext>
                </a:extLst>
              </p:cNvPr>
              <p:cNvSpPr/>
              <p:nvPr/>
            </p:nvSpPr>
            <p:spPr>
              <a:xfrm>
                <a:off x="142876" y="4822188"/>
                <a:ext cx="5817892" cy="184666"/>
              </a:xfrm>
              <a:prstGeom prst="rect">
                <a:avLst/>
              </a:prstGeom>
            </p:spPr>
            <p:txBody>
              <a:bodyPr wrap="square" lIns="0" tIns="0" rIns="0" bIns="0">
                <a:spAutoFit/>
              </a:bodyPr>
              <a:lstStyle/>
              <a:p>
                <a:pPr algn="ctr"/>
                <a:r>
                  <a:rPr lang="ja-JP" altLang="en-US" sz="1200" b="1" dirty="0">
                    <a:solidFill>
                      <a:srgbClr val="953735"/>
                    </a:solidFill>
                    <a:latin typeface="+mn-ea"/>
                  </a:rPr>
                  <a:t>豊富な色柄を揃えたスタンダードなシリーズです。</a:t>
                </a:r>
              </a:p>
            </p:txBody>
          </p:sp>
          <p:grpSp>
            <p:nvGrpSpPr>
              <p:cNvPr id="109" name="グループ化 108">
                <a:extLst>
                  <a:ext uri="{FF2B5EF4-FFF2-40B4-BE49-F238E27FC236}">
                    <a16:creationId xmlns:a16="http://schemas.microsoft.com/office/drawing/2014/main" id="{0FC765B9-DAC1-4E6F-B8C1-BD6D59BA23E8}"/>
                  </a:ext>
                </a:extLst>
              </p:cNvPr>
              <p:cNvGrpSpPr/>
              <p:nvPr/>
            </p:nvGrpSpPr>
            <p:grpSpPr>
              <a:xfrm>
                <a:off x="242462" y="5989644"/>
                <a:ext cx="1270485" cy="538054"/>
                <a:chOff x="599242" y="5989644"/>
                <a:chExt cx="1270485" cy="538054"/>
              </a:xfrm>
            </p:grpSpPr>
            <p:sp>
              <p:nvSpPr>
                <p:cNvPr id="103" name="正方形/長方形 102">
                  <a:extLst>
                    <a:ext uri="{FF2B5EF4-FFF2-40B4-BE49-F238E27FC236}">
                      <a16:creationId xmlns:a16="http://schemas.microsoft.com/office/drawing/2014/main" id="{0963A016-96A4-8461-670D-139FEAAAC0A7}"/>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104" name="正方形/長方形 103">
                  <a:extLst>
                    <a:ext uri="{FF2B5EF4-FFF2-40B4-BE49-F238E27FC236}">
                      <a16:creationId xmlns:a16="http://schemas.microsoft.com/office/drawing/2014/main" id="{8173CB09-74C4-7329-5605-97B4CA9BFB79}"/>
                    </a:ext>
                  </a:extLst>
                </p:cNvPr>
                <p:cNvSpPr/>
                <p:nvPr/>
              </p:nvSpPr>
              <p:spPr>
                <a:xfrm>
                  <a:off x="599244" y="6204533"/>
                  <a:ext cx="1029044" cy="323165"/>
                </a:xfrm>
                <a:prstGeom prst="rect">
                  <a:avLst/>
                </a:prstGeom>
              </p:spPr>
              <p:txBody>
                <a:bodyPr wrap="square" lIns="0" tIns="0" rIns="0" bIns="0">
                  <a:spAutoFit/>
                </a:bodyPr>
                <a:lstStyle/>
                <a:p>
                  <a:r>
                    <a:rPr lang="ja-JP" altLang="en-US" sz="800" dirty="0">
                      <a:latin typeface="+mn-ea"/>
                    </a:rPr>
                    <a:t>塗装を重ねることで、</a:t>
                  </a:r>
                  <a:endParaRPr lang="en-US" altLang="ja-JP" sz="800" dirty="0">
                    <a:latin typeface="+mn-ea"/>
                  </a:endParaRPr>
                </a:p>
                <a:p>
                  <a:r>
                    <a:rPr lang="ja-JP" altLang="en-US" sz="800" dirty="0">
                      <a:latin typeface="+mn-ea"/>
                    </a:rPr>
                    <a:t>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119" name="グループ化 118">
                <a:extLst>
                  <a:ext uri="{FF2B5EF4-FFF2-40B4-BE49-F238E27FC236}">
                    <a16:creationId xmlns:a16="http://schemas.microsoft.com/office/drawing/2014/main" id="{F89FEC5E-ECE2-09EE-277A-4F9E9DF460D0}"/>
                  </a:ext>
                </a:extLst>
              </p:cNvPr>
              <p:cNvGrpSpPr/>
              <p:nvPr/>
            </p:nvGrpSpPr>
            <p:grpSpPr>
              <a:xfrm>
                <a:off x="1761172" y="5096351"/>
                <a:ext cx="1524337" cy="1451473"/>
                <a:chOff x="1761172" y="5096351"/>
                <a:chExt cx="1524337" cy="1451473"/>
              </a:xfrm>
            </p:grpSpPr>
            <p:grpSp>
              <p:nvGrpSpPr>
                <p:cNvPr id="28" name="グループ化 27">
                  <a:extLst>
                    <a:ext uri="{FF2B5EF4-FFF2-40B4-BE49-F238E27FC236}">
                      <a16:creationId xmlns:a16="http://schemas.microsoft.com/office/drawing/2014/main" id="{9630AE75-D1E6-3C24-F8FA-4DC237510CB2}"/>
                    </a:ext>
                  </a:extLst>
                </p:cNvPr>
                <p:cNvGrpSpPr/>
                <p:nvPr/>
              </p:nvGrpSpPr>
              <p:grpSpPr>
                <a:xfrm>
                  <a:off x="1761172" y="5989644"/>
                  <a:ext cx="1524337" cy="558180"/>
                  <a:chOff x="5417430" y="5989644"/>
                  <a:chExt cx="1524337" cy="558180"/>
                </a:xfrm>
              </p:grpSpPr>
              <p:sp>
                <p:nvSpPr>
                  <p:cNvPr id="29" name="正方形/長方形 28">
                    <a:extLst>
                      <a:ext uri="{FF2B5EF4-FFF2-40B4-BE49-F238E27FC236}">
                        <a16:creationId xmlns:a16="http://schemas.microsoft.com/office/drawing/2014/main" id="{C2043B24-0F2F-1406-98B9-F7DF815DD238}"/>
                      </a:ext>
                    </a:extLst>
                  </p:cNvPr>
                  <p:cNvSpPr/>
                  <p:nvPr/>
                </p:nvSpPr>
                <p:spPr>
                  <a:xfrm>
                    <a:off x="5417431" y="6301603"/>
                    <a:ext cx="1524336" cy="246221"/>
                  </a:xfrm>
                  <a:prstGeom prst="rect">
                    <a:avLst/>
                  </a:prstGeom>
                </p:spPr>
                <p:txBody>
                  <a:bodyPr wrap="square" lIns="0" tIns="0" rIns="0" bIns="0">
                    <a:spAutoFit/>
                  </a:bodyPr>
                  <a:lstStyle/>
                  <a:p>
                    <a:r>
                      <a:rPr lang="ja-JP" altLang="en-US" sz="600" dirty="0">
                        <a:latin typeface="+mn-ea"/>
                      </a:rPr>
                      <a:t>椅子などを勢いよく擦った際にできるすり傷にも強く、美しい空間を長く維持することができます。</a:t>
                    </a:r>
                    <a:endParaRPr lang="en-US" altLang="ja-JP" sz="600" dirty="0">
                      <a:latin typeface="+mn-ea"/>
                    </a:endParaRPr>
                  </a:p>
                  <a:p>
                    <a:r>
                      <a:rPr lang="en-US" altLang="ja-JP" sz="400" dirty="0">
                        <a:latin typeface="+mn-ea"/>
                      </a:rPr>
                      <a:t>※</a:t>
                    </a:r>
                    <a:r>
                      <a:rPr lang="ja-JP" altLang="en-US" sz="400" dirty="0">
                        <a:latin typeface="+mn-ea"/>
                      </a:rPr>
                      <a:t>条件によっては、表面に傷がつく場合があります。</a:t>
                    </a:r>
                  </a:p>
                </p:txBody>
              </p:sp>
              <p:sp>
                <p:nvSpPr>
                  <p:cNvPr id="30" name="正方形/長方形 29">
                    <a:extLst>
                      <a:ext uri="{FF2B5EF4-FFF2-40B4-BE49-F238E27FC236}">
                        <a16:creationId xmlns:a16="http://schemas.microsoft.com/office/drawing/2014/main" id="{8D2234D4-7D4D-CDC2-02EC-94B76DB3477F}"/>
                      </a:ext>
                    </a:extLst>
                  </p:cNvPr>
                  <p:cNvSpPr/>
                  <p:nvPr/>
                </p:nvSpPr>
                <p:spPr>
                  <a:xfrm>
                    <a:off x="5417430" y="5989644"/>
                    <a:ext cx="1212812" cy="246221"/>
                  </a:xfrm>
                  <a:prstGeom prst="rect">
                    <a:avLst/>
                  </a:prstGeom>
                </p:spPr>
                <p:txBody>
                  <a:bodyPr wrap="square" lIns="0" tIns="0" rIns="0" bIns="0">
                    <a:spAutoFit/>
                  </a:bodyPr>
                  <a:lstStyle/>
                  <a:p>
                    <a:r>
                      <a:rPr lang="ja-JP" altLang="en-US" sz="800" b="1" dirty="0">
                        <a:latin typeface="+mn-ea"/>
                      </a:rPr>
                      <a:t>すり傷がつきにくく、</a:t>
                    </a:r>
                    <a:endParaRPr lang="en-US" altLang="ja-JP" sz="800" b="1" dirty="0">
                      <a:latin typeface="+mn-ea"/>
                    </a:endParaRPr>
                  </a:p>
                  <a:p>
                    <a:r>
                      <a:rPr lang="ja-JP" altLang="en-US" sz="800" b="1" dirty="0">
                        <a:latin typeface="+mn-ea"/>
                      </a:rPr>
                      <a:t>美しさが長持ち。</a:t>
                    </a:r>
                  </a:p>
                </p:txBody>
              </p:sp>
            </p:grpSp>
            <p:pic>
              <p:nvPicPr>
                <p:cNvPr id="114" name="図 113">
                  <a:extLst>
                    <a:ext uri="{FF2B5EF4-FFF2-40B4-BE49-F238E27FC236}">
                      <a16:creationId xmlns:a16="http://schemas.microsoft.com/office/drawing/2014/main" id="{4542FF3D-A85D-A476-7E33-8DD57FBDE835}"/>
                    </a:ext>
                  </a:extLst>
                </p:cNvPr>
                <p:cNvPicPr>
                  <a:picLocks noChangeAspect="1"/>
                </p:cNvPicPr>
                <p:nvPr/>
              </p:nvPicPr>
              <p:blipFill>
                <a:blip r:embed="rId36"/>
                <a:stretch>
                  <a:fillRect/>
                </a:stretch>
              </p:blipFill>
              <p:spPr>
                <a:xfrm>
                  <a:off x="1761172" y="5096351"/>
                  <a:ext cx="1524337" cy="856800"/>
                </a:xfrm>
                <a:prstGeom prst="rect">
                  <a:avLst/>
                </a:prstGeom>
              </p:spPr>
            </p:pic>
          </p:grpSp>
          <p:grpSp>
            <p:nvGrpSpPr>
              <p:cNvPr id="118" name="グループ化 117">
                <a:extLst>
                  <a:ext uri="{FF2B5EF4-FFF2-40B4-BE49-F238E27FC236}">
                    <a16:creationId xmlns:a16="http://schemas.microsoft.com/office/drawing/2014/main" id="{179019F1-06EE-35BD-BC44-E638887B4146}"/>
                  </a:ext>
                </a:extLst>
              </p:cNvPr>
              <p:cNvGrpSpPr/>
              <p:nvPr/>
            </p:nvGrpSpPr>
            <p:grpSpPr>
              <a:xfrm>
                <a:off x="3365809" y="5096351"/>
                <a:ext cx="1528901" cy="1482251"/>
                <a:chOff x="3365809" y="5096351"/>
                <a:chExt cx="1528901" cy="1482251"/>
              </a:xfrm>
            </p:grpSpPr>
            <p:grpSp>
              <p:nvGrpSpPr>
                <p:cNvPr id="37" name="グループ化 36">
                  <a:extLst>
                    <a:ext uri="{FF2B5EF4-FFF2-40B4-BE49-F238E27FC236}">
                      <a16:creationId xmlns:a16="http://schemas.microsoft.com/office/drawing/2014/main" id="{FFC18338-DDFE-FFA6-ECF9-4B8086EF957E}"/>
                    </a:ext>
                  </a:extLst>
                </p:cNvPr>
                <p:cNvGrpSpPr/>
                <p:nvPr/>
              </p:nvGrpSpPr>
              <p:grpSpPr>
                <a:xfrm>
                  <a:off x="3365809" y="5989644"/>
                  <a:ext cx="1380481" cy="588958"/>
                  <a:chOff x="5091475" y="5989644"/>
                  <a:chExt cx="1380481" cy="588958"/>
                </a:xfrm>
              </p:grpSpPr>
              <p:sp>
                <p:nvSpPr>
                  <p:cNvPr id="76" name="正方形/長方形 75">
                    <a:extLst>
                      <a:ext uri="{FF2B5EF4-FFF2-40B4-BE49-F238E27FC236}">
                        <a16:creationId xmlns:a16="http://schemas.microsoft.com/office/drawing/2014/main" id="{5245343C-FE76-3538-D0A6-1D2B01BE69AA}"/>
                      </a:ext>
                    </a:extLst>
                  </p:cNvPr>
                  <p:cNvSpPr/>
                  <p:nvPr/>
                </p:nvSpPr>
                <p:spPr>
                  <a:xfrm>
                    <a:off x="5091476" y="6301603"/>
                    <a:ext cx="1380480" cy="276999"/>
                  </a:xfrm>
                  <a:prstGeom prst="rect">
                    <a:avLst/>
                  </a:prstGeom>
                </p:spPr>
                <p:txBody>
                  <a:bodyPr wrap="square" lIns="0" tIns="0" rIns="0" bIns="0">
                    <a:spAutoFit/>
                  </a:bodyPr>
                  <a:lstStyle/>
                  <a:p>
                    <a:r>
                      <a:rPr lang="ja-JP" altLang="en-US" sz="600" dirty="0">
                        <a:latin typeface="+mn-ea"/>
                      </a:rPr>
                      <a:t>汚れがつきにくく、取れやすいコーティングなので、うっかりお部屋を汚してしまった時もさっと拭けばキレイに。</a:t>
                    </a:r>
                  </a:p>
                </p:txBody>
              </p:sp>
              <p:sp>
                <p:nvSpPr>
                  <p:cNvPr id="82" name="正方形/長方形 81">
                    <a:extLst>
                      <a:ext uri="{FF2B5EF4-FFF2-40B4-BE49-F238E27FC236}">
                        <a16:creationId xmlns:a16="http://schemas.microsoft.com/office/drawing/2014/main" id="{9654A178-1CB7-02B9-2CDB-4CCE49BE3076}"/>
                      </a:ext>
                    </a:extLst>
                  </p:cNvPr>
                  <p:cNvSpPr/>
                  <p:nvPr/>
                </p:nvSpPr>
                <p:spPr>
                  <a:xfrm>
                    <a:off x="5091475" y="5989644"/>
                    <a:ext cx="1291739" cy="246221"/>
                  </a:xfrm>
                  <a:prstGeom prst="rect">
                    <a:avLst/>
                  </a:prstGeom>
                </p:spPr>
                <p:txBody>
                  <a:bodyPr wrap="square" lIns="0" tIns="0" rIns="0" bIns="0">
                    <a:spAutoFit/>
                  </a:bodyPr>
                  <a:lstStyle/>
                  <a:p>
                    <a:r>
                      <a:rPr lang="ja-JP" altLang="en-US" sz="800" b="1" dirty="0">
                        <a:latin typeface="+mn-ea"/>
                      </a:rPr>
                      <a:t>汚れにも強く、</a:t>
                    </a:r>
                    <a:endParaRPr lang="en-US" altLang="ja-JP" sz="800" b="1" dirty="0">
                      <a:latin typeface="+mn-ea"/>
                    </a:endParaRPr>
                  </a:p>
                  <a:p>
                    <a:r>
                      <a:rPr lang="ja-JP" altLang="en-US" sz="800" b="1" dirty="0">
                        <a:latin typeface="+mn-ea"/>
                      </a:rPr>
                      <a:t>お掃除がラク。</a:t>
                    </a:r>
                  </a:p>
                </p:txBody>
              </p:sp>
            </p:grpSp>
            <p:pic>
              <p:nvPicPr>
                <p:cNvPr id="116" name="図 115">
                  <a:extLst>
                    <a:ext uri="{FF2B5EF4-FFF2-40B4-BE49-F238E27FC236}">
                      <a16:creationId xmlns:a16="http://schemas.microsoft.com/office/drawing/2014/main" id="{500CA948-C013-188E-A197-C17DE30EA591}"/>
                    </a:ext>
                  </a:extLst>
                </p:cNvPr>
                <p:cNvPicPr>
                  <a:picLocks noChangeAspect="1"/>
                </p:cNvPicPr>
                <p:nvPr/>
              </p:nvPicPr>
              <p:blipFill>
                <a:blip r:embed="rId37"/>
                <a:stretch>
                  <a:fillRect/>
                </a:stretch>
              </p:blipFill>
              <p:spPr>
                <a:xfrm>
                  <a:off x="3365809" y="5096351"/>
                  <a:ext cx="1528901" cy="856800"/>
                </a:xfrm>
                <a:prstGeom prst="rect">
                  <a:avLst/>
                </a:prstGeom>
              </p:spPr>
            </p:pic>
          </p:grpSp>
        </p:grpSp>
        <p:grpSp>
          <p:nvGrpSpPr>
            <p:cNvPr id="3" name="グループ化 2">
              <a:extLst>
                <a:ext uri="{FF2B5EF4-FFF2-40B4-BE49-F238E27FC236}">
                  <a16:creationId xmlns:a16="http://schemas.microsoft.com/office/drawing/2014/main" id="{C0A43FDF-20BA-432A-4118-60F6C95859A7}"/>
                </a:ext>
              </a:extLst>
            </p:cNvPr>
            <p:cNvGrpSpPr/>
            <p:nvPr/>
          </p:nvGrpSpPr>
          <p:grpSpPr>
            <a:xfrm>
              <a:off x="5001965" y="5095981"/>
              <a:ext cx="900539" cy="1461596"/>
              <a:chOff x="6249145" y="5095981"/>
              <a:chExt cx="900539" cy="1461596"/>
            </a:xfrm>
          </p:grpSpPr>
          <p:sp>
            <p:nvSpPr>
              <p:cNvPr id="4" name="正方形/長方形 3">
                <a:extLst>
                  <a:ext uri="{FF2B5EF4-FFF2-40B4-BE49-F238E27FC236}">
                    <a16:creationId xmlns:a16="http://schemas.microsoft.com/office/drawing/2014/main" id="{339A2436-F17A-8AAB-623D-0290D612F8F7}"/>
                  </a:ext>
                </a:extLst>
              </p:cNvPr>
              <p:cNvSpPr/>
              <p:nvPr/>
            </p:nvSpPr>
            <p:spPr>
              <a:xfrm>
                <a:off x="6249145" y="5095981"/>
                <a:ext cx="900539" cy="14615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2">
                <a:extLst>
                  <a:ext uri="{FF2B5EF4-FFF2-40B4-BE49-F238E27FC236}">
                    <a16:creationId xmlns:a16="http://schemas.microsoft.com/office/drawing/2014/main" id="{6E8229D9-E400-4CAE-829F-4ACC698A556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03085" y="5682840"/>
                <a:ext cx="784521" cy="784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272F2AA-08F2-B5FE-7656-C361C1B04567}"/>
                  </a:ext>
                </a:extLst>
              </p:cNvPr>
              <p:cNvSpPr txBox="1"/>
              <p:nvPr/>
            </p:nvSpPr>
            <p:spPr>
              <a:xfrm>
                <a:off x="6303085" y="5274940"/>
                <a:ext cx="784521" cy="347446"/>
              </a:xfrm>
              <a:prstGeom prst="rect">
                <a:avLst/>
              </a:prstGeom>
              <a:noFill/>
            </p:spPr>
            <p:txBody>
              <a:bodyPr wrap="square" lIns="0" tIns="0" rIns="0" bIns="0" rtlCol="0">
                <a:noAutofit/>
              </a:bodyPr>
              <a:lstStyle/>
              <a:p>
                <a:pPr algn="ctr"/>
                <a:r>
                  <a:rPr lang="ja-JP" altLang="en-US" sz="700" b="1" dirty="0">
                    <a:latin typeface="+mn-ea"/>
                  </a:rPr>
                  <a:t>傷つきにくさ</a:t>
                </a:r>
                <a:r>
                  <a:rPr kumimoji="1" lang="ja-JP" altLang="en-US" sz="700" b="1" dirty="0">
                    <a:latin typeface="+mn-ea"/>
                  </a:rPr>
                  <a:t>のヒミツ</a:t>
                </a:r>
                <a:endParaRPr kumimoji="1" lang="en-US" altLang="ja-JP" sz="700" b="1" dirty="0">
                  <a:latin typeface="+mn-ea"/>
                </a:endParaRPr>
              </a:p>
              <a:p>
                <a:pPr algn="ctr"/>
                <a:r>
                  <a:rPr lang="ja-JP" altLang="en-US" sz="700" b="1" dirty="0">
                    <a:latin typeface="+mn-ea"/>
                  </a:rPr>
                  <a:t>「ロール塗装」を</a:t>
                </a:r>
                <a:endParaRPr lang="en-US" altLang="ja-JP" sz="700" b="1" dirty="0">
                  <a:latin typeface="+mn-ea"/>
                </a:endParaRPr>
              </a:p>
              <a:p>
                <a:pPr algn="ctr"/>
                <a:r>
                  <a:rPr lang="ja-JP" altLang="en-US" sz="700" b="1" dirty="0">
                    <a:latin typeface="+mn-ea"/>
                  </a:rPr>
                  <a:t>ご紹介</a:t>
                </a:r>
                <a:endParaRPr kumimoji="1" lang="ja-JP" altLang="en-US" sz="700" b="1" dirty="0">
                  <a:latin typeface="+mn-ea"/>
                </a:endParaRPr>
              </a:p>
            </p:txBody>
          </p:sp>
        </p:grpSp>
        <p:pic>
          <p:nvPicPr>
            <p:cNvPr id="34" name="図 33" descr="アイコン が含まれている画像&#10;&#10;自動的に生成された説明">
              <a:extLst>
                <a:ext uri="{FF2B5EF4-FFF2-40B4-BE49-F238E27FC236}">
                  <a16:creationId xmlns:a16="http://schemas.microsoft.com/office/drawing/2014/main" id="{C3C888B3-FA26-3771-52F8-83E8CF3EDAE1}"/>
                </a:ext>
              </a:extLst>
            </p:cNvPr>
            <p:cNvPicPr>
              <a:picLocks noChangeAspect="1"/>
            </p:cNvPicPr>
            <p:nvPr/>
          </p:nvPicPr>
          <p:blipFill>
            <a:blip r:embed="rId39"/>
            <a:stretch>
              <a:fillRect/>
            </a:stretch>
          </p:blipFill>
          <p:spPr>
            <a:xfrm>
              <a:off x="205950" y="5070487"/>
              <a:ext cx="1508124" cy="867777"/>
            </a:xfrm>
            <a:prstGeom prst="rect">
              <a:avLst/>
            </a:prstGeom>
          </p:spPr>
        </p:pic>
      </p:grpSp>
    </p:spTree>
    <p:extLst>
      <p:ext uri="{BB962C8B-B14F-4D97-AF65-F5344CB8AC3E}">
        <p14:creationId xmlns:p14="http://schemas.microsoft.com/office/powerpoint/2010/main" val="226237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6">
            <a:extLst>
              <a:ext uri="{FF2B5EF4-FFF2-40B4-BE49-F238E27FC236}">
                <a16:creationId xmlns:a16="http://schemas.microsoft.com/office/drawing/2014/main" id="{F3A436BF-8662-E605-B765-96AD1BF534D6}"/>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マイスターズウッドフロアー ダブルコート </a:t>
            </a:r>
            <a:r>
              <a:rPr lang="en-US" altLang="ja-JP" sz="1100" b="1" dirty="0">
                <a:latin typeface="+mn-ea"/>
                <a:ea typeface="+mn-ea"/>
              </a:rPr>
              <a:t>3P</a:t>
            </a:r>
            <a:endParaRPr lang="ja-JP" altLang="en-US" sz="1100" b="1" dirty="0">
              <a:solidFill>
                <a:srgbClr val="000000"/>
              </a:solidFill>
              <a:latin typeface="+mn-ea"/>
              <a:ea typeface="+mn-ea"/>
              <a:cs typeface="+mn-cs"/>
            </a:endParaRPr>
          </a:p>
        </p:txBody>
      </p:sp>
      <p:sp>
        <p:nvSpPr>
          <p:cNvPr id="31" name="タイトル 30">
            <a:extLst>
              <a:ext uri="{FF2B5EF4-FFF2-40B4-BE49-F238E27FC236}">
                <a16:creationId xmlns:a16="http://schemas.microsoft.com/office/drawing/2014/main" id="{36821DCA-0129-9ED3-B362-559C55E46F50}"/>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 ダブルコート </a:t>
            </a:r>
            <a:r>
              <a:rPr lang="en-US" altLang="ja-JP" dirty="0">
                <a:latin typeface="+mn-ea"/>
                <a:ea typeface="+mn-ea"/>
              </a:rPr>
              <a:t>3P</a:t>
            </a:r>
            <a:endParaRPr lang="ja-JP" altLang="en-US" dirty="0">
              <a:latin typeface="+mn-ea"/>
              <a:ea typeface="+mn-ea"/>
            </a:endParaRPr>
          </a:p>
        </p:txBody>
      </p:sp>
      <p:grpSp>
        <p:nvGrpSpPr>
          <p:cNvPr id="125" name="グループ化 124">
            <a:extLst>
              <a:ext uri="{FF2B5EF4-FFF2-40B4-BE49-F238E27FC236}">
                <a16:creationId xmlns:a16="http://schemas.microsoft.com/office/drawing/2014/main" id="{7F0E35D7-7C77-FD42-AA9E-B4269BD3D56E}"/>
              </a:ext>
            </a:extLst>
          </p:cNvPr>
          <p:cNvGrpSpPr/>
          <p:nvPr/>
        </p:nvGrpSpPr>
        <p:grpSpPr>
          <a:xfrm>
            <a:off x="142875" y="689847"/>
            <a:ext cx="4670617" cy="3352866"/>
            <a:chOff x="142875" y="689846"/>
            <a:chExt cx="4770746" cy="3424745"/>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2875" y="689846"/>
              <a:ext cx="4770746" cy="3424745"/>
            </a:xfrm>
            <a:prstGeom prst="rect">
              <a:avLst/>
            </a:prstGeom>
          </p:spPr>
        </p:pic>
        <p:sp>
          <p:nvSpPr>
            <p:cNvPr id="113" name="Rectangle 4">
              <a:extLst>
                <a:ext uri="{FF2B5EF4-FFF2-40B4-BE49-F238E27FC236}">
                  <a16:creationId xmlns:a16="http://schemas.microsoft.com/office/drawing/2014/main" id="{48F420EE-812C-1A94-D0DE-3D589E84CEF9}"/>
                </a:ext>
              </a:extLst>
            </p:cNvPr>
            <p:cNvSpPr>
              <a:spLocks noChangeArrowheads="1"/>
            </p:cNvSpPr>
            <p:nvPr/>
          </p:nvSpPr>
          <p:spPr bwMode="auto">
            <a:xfrm>
              <a:off x="3297130" y="3985193"/>
              <a:ext cx="1615553" cy="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3600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14" name="正方形/長方形 113">
              <a:extLst>
                <a:ext uri="{FF2B5EF4-FFF2-40B4-BE49-F238E27FC236}">
                  <a16:creationId xmlns:a16="http://schemas.microsoft.com/office/drawing/2014/main" id="{9DC76E73-B88E-F676-2B2C-EC1BF906443E}"/>
                </a:ext>
              </a:extLst>
            </p:cNvPr>
            <p:cNvSpPr/>
            <p:nvPr/>
          </p:nvSpPr>
          <p:spPr>
            <a:xfrm>
              <a:off x="142875" y="3969060"/>
              <a:ext cx="1443631" cy="94312"/>
            </a:xfrm>
            <a:prstGeom prst="rect">
              <a:avLst/>
            </a:prstGeom>
          </p:spPr>
          <p:txBody>
            <a:bodyPr wrap="none" lIns="3600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バーチラスティッククリア（バーチ突き板）</a:t>
              </a:r>
              <a:r>
                <a:rPr lang="en-US" altLang="ja-JP" sz="600" b="1" dirty="0">
                  <a:solidFill>
                    <a:schemeClr val="bg1"/>
                  </a:solidFill>
                  <a:latin typeface="+mn-ea"/>
                </a:rPr>
                <a:t>〕</a:t>
              </a:r>
            </a:p>
          </p:txBody>
        </p:sp>
      </p:grpSp>
      <p:grpSp>
        <p:nvGrpSpPr>
          <p:cNvPr id="124" name="グループ化 123">
            <a:extLst>
              <a:ext uri="{FF2B5EF4-FFF2-40B4-BE49-F238E27FC236}">
                <a16:creationId xmlns:a16="http://schemas.microsoft.com/office/drawing/2014/main" id="{C224F365-6C5A-5F61-BA67-257900B823DE}"/>
              </a:ext>
            </a:extLst>
          </p:cNvPr>
          <p:cNvGrpSpPr/>
          <p:nvPr/>
        </p:nvGrpSpPr>
        <p:grpSpPr>
          <a:xfrm>
            <a:off x="4991098" y="2705161"/>
            <a:ext cx="4775202" cy="1944000"/>
            <a:chOff x="4991098" y="2705161"/>
            <a:chExt cx="4775202" cy="1944000"/>
          </a:xfrm>
        </p:grpSpPr>
        <p:sp>
          <p:nvSpPr>
            <p:cNvPr id="14" name="正方形/長方形 13">
              <a:extLst>
                <a:ext uri="{FF2B5EF4-FFF2-40B4-BE49-F238E27FC236}">
                  <a16:creationId xmlns:a16="http://schemas.microsoft.com/office/drawing/2014/main" id="{235FDE7F-5525-087B-E06D-4C998CB4783B}"/>
                </a:ext>
              </a:extLst>
            </p:cNvPr>
            <p:cNvSpPr/>
            <p:nvPr/>
          </p:nvSpPr>
          <p:spPr>
            <a:xfrm>
              <a:off x="5085410" y="2887217"/>
              <a:ext cx="4497680" cy="138499"/>
            </a:xfrm>
            <a:prstGeom prst="rect">
              <a:avLst/>
            </a:prstGeom>
          </p:spPr>
          <p:txBody>
            <a:bodyPr wrap="square" lIns="0" tIns="0" rIns="0" bIns="0">
              <a:spAutoFit/>
            </a:bodyPr>
            <a:lstStyle/>
            <a:p>
              <a:r>
                <a:rPr lang="ja-JP" altLang="en-US" sz="900" b="1" dirty="0">
                  <a:latin typeface="+mn-ea"/>
                </a:rPr>
                <a:t>天然木マイスターズウッドを使った</a:t>
              </a:r>
              <a:r>
                <a:rPr lang="en-US" altLang="ja-JP" sz="900" b="1" dirty="0">
                  <a:latin typeface="+mn-ea"/>
                </a:rPr>
                <a:t>2</a:t>
              </a:r>
              <a:r>
                <a:rPr lang="ja-JP" altLang="en-US" sz="900" b="1" dirty="0">
                  <a:latin typeface="+mn-ea"/>
                </a:rPr>
                <a:t>本溝デザインの床材です。</a:t>
              </a:r>
            </a:p>
          </p:txBody>
        </p:sp>
        <p:grpSp>
          <p:nvGrpSpPr>
            <p:cNvPr id="15" name="グループ化 14">
              <a:extLst>
                <a:ext uri="{FF2B5EF4-FFF2-40B4-BE49-F238E27FC236}">
                  <a16:creationId xmlns:a16="http://schemas.microsoft.com/office/drawing/2014/main" id="{4F2F5980-C9E3-5E93-7E17-A726F0BF5C1D}"/>
                </a:ext>
              </a:extLst>
            </p:cNvPr>
            <p:cNvGrpSpPr/>
            <p:nvPr/>
          </p:nvGrpSpPr>
          <p:grpSpPr>
            <a:xfrm>
              <a:off x="4991098" y="2705161"/>
              <a:ext cx="4775202" cy="1944000"/>
              <a:chOff x="4991098" y="2705161"/>
              <a:chExt cx="4775202" cy="1944000"/>
            </a:xfrm>
          </p:grpSpPr>
          <p:sp>
            <p:nvSpPr>
              <p:cNvPr id="81" name="Rectangle 14">
                <a:extLst>
                  <a:ext uri="{FF2B5EF4-FFF2-40B4-BE49-F238E27FC236}">
                    <a16:creationId xmlns:a16="http://schemas.microsoft.com/office/drawing/2014/main" id="{F1D20728-6F8F-4172-2CB8-C762F6B35854}"/>
                  </a:ext>
                </a:extLst>
              </p:cNvPr>
              <p:cNvSpPr>
                <a:spLocks noChangeArrowheads="1"/>
              </p:cNvSpPr>
              <p:nvPr/>
            </p:nvSpPr>
            <p:spPr bwMode="auto">
              <a:xfrm>
                <a:off x="4991100" y="2705161"/>
                <a:ext cx="4775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84" name="Rectangle 24">
                <a:extLst>
                  <a:ext uri="{FF2B5EF4-FFF2-40B4-BE49-F238E27FC236}">
                    <a16:creationId xmlns:a16="http://schemas.microsoft.com/office/drawing/2014/main" id="{D04107A8-C9E6-33B3-0305-FBCC29493CD7}"/>
                  </a:ext>
                </a:extLst>
              </p:cNvPr>
              <p:cNvSpPr>
                <a:spLocks noChangeArrowheads="1"/>
              </p:cNvSpPr>
              <p:nvPr/>
            </p:nvSpPr>
            <p:spPr bwMode="auto">
              <a:xfrm>
                <a:off x="4991098" y="2705163"/>
                <a:ext cx="4775201"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22" name="正方形/長方形 21">
              <a:extLst>
                <a:ext uri="{FF2B5EF4-FFF2-40B4-BE49-F238E27FC236}">
                  <a16:creationId xmlns:a16="http://schemas.microsoft.com/office/drawing/2014/main" id="{5619AF37-CECC-48F4-EFAB-4DBF88C1533B}"/>
                </a:ext>
              </a:extLst>
            </p:cNvPr>
            <p:cNvSpPr/>
            <p:nvPr/>
          </p:nvSpPr>
          <p:spPr>
            <a:xfrm>
              <a:off x="5085410" y="3480905"/>
              <a:ext cx="1120500" cy="92333"/>
            </a:xfrm>
            <a:prstGeom prst="rect">
              <a:avLst/>
            </a:prstGeom>
          </p:spPr>
          <p:txBody>
            <a:bodyPr wrap="none" lIns="0" tIns="0" rIns="0" bIns="0">
              <a:spAutoFit/>
            </a:bodyPr>
            <a:lstStyle/>
            <a:p>
              <a:r>
                <a:rPr lang="ja-JP" altLang="en-US" sz="600" spc="-50" dirty="0">
                  <a:latin typeface="+mn-ea"/>
                </a:rPr>
                <a:t>ウォールナットクリア（ｳｫｰﾙﾅｯﾄ突き板）</a:t>
              </a:r>
            </a:p>
          </p:txBody>
        </p:sp>
        <p:sp>
          <p:nvSpPr>
            <p:cNvPr id="30" name="正方形/長方形 29">
              <a:extLst>
                <a:ext uri="{FF2B5EF4-FFF2-40B4-BE49-F238E27FC236}">
                  <a16:creationId xmlns:a16="http://schemas.microsoft.com/office/drawing/2014/main" id="{4CEDDD9E-5638-5114-B5C9-1A406394BAA4}"/>
                </a:ext>
              </a:extLst>
            </p:cNvPr>
            <p:cNvSpPr/>
            <p:nvPr/>
          </p:nvSpPr>
          <p:spPr>
            <a:xfrm>
              <a:off x="8569348" y="3476302"/>
              <a:ext cx="928139" cy="92333"/>
            </a:xfrm>
            <a:prstGeom prst="rect">
              <a:avLst/>
            </a:prstGeom>
          </p:spPr>
          <p:txBody>
            <a:bodyPr wrap="none" lIns="0" tIns="0" rIns="0" bIns="0">
              <a:spAutoFit/>
            </a:bodyPr>
            <a:lstStyle/>
            <a:p>
              <a:r>
                <a:rPr lang="ja-JP" altLang="en-US" sz="600" dirty="0">
                  <a:latin typeface="+mn-ea"/>
                </a:rPr>
                <a:t>バーチクリア（バーチ突き板）</a:t>
              </a:r>
            </a:p>
          </p:txBody>
        </p:sp>
        <p:sp>
          <p:nvSpPr>
            <p:cNvPr id="60" name="正方形/長方形 59">
              <a:extLst>
                <a:ext uri="{FF2B5EF4-FFF2-40B4-BE49-F238E27FC236}">
                  <a16:creationId xmlns:a16="http://schemas.microsoft.com/office/drawing/2014/main" id="{C4891E1C-BABE-B223-BE6B-FB3D3F7281C3}"/>
                </a:ext>
              </a:extLst>
            </p:cNvPr>
            <p:cNvSpPr/>
            <p:nvPr/>
          </p:nvSpPr>
          <p:spPr>
            <a:xfrm>
              <a:off x="5085410" y="3984691"/>
              <a:ext cx="998671" cy="92333"/>
            </a:xfrm>
            <a:prstGeom prst="rect">
              <a:avLst/>
            </a:prstGeom>
          </p:spPr>
          <p:txBody>
            <a:bodyPr wrap="none" lIns="0" tIns="0" rIns="0" bIns="0">
              <a:spAutoFit/>
            </a:bodyPr>
            <a:lstStyle/>
            <a:p>
              <a:r>
                <a:rPr lang="ja-JP" altLang="en-US" sz="600" dirty="0">
                  <a:latin typeface="+mn-ea"/>
                </a:rPr>
                <a:t>アッシュクリア（アッシュ突き板）</a:t>
              </a:r>
            </a:p>
          </p:txBody>
        </p:sp>
        <p:sp>
          <p:nvSpPr>
            <p:cNvPr id="61" name="正方形/長方形 60">
              <a:extLst>
                <a:ext uri="{FF2B5EF4-FFF2-40B4-BE49-F238E27FC236}">
                  <a16:creationId xmlns:a16="http://schemas.microsoft.com/office/drawing/2014/main" id="{6646B1E6-C5AF-0A17-3B19-C9D8106F1488}"/>
                </a:ext>
              </a:extLst>
            </p:cNvPr>
            <p:cNvSpPr/>
            <p:nvPr/>
          </p:nvSpPr>
          <p:spPr>
            <a:xfrm>
              <a:off x="8569348" y="3984691"/>
              <a:ext cx="963405" cy="92333"/>
            </a:xfrm>
            <a:prstGeom prst="rect">
              <a:avLst/>
            </a:prstGeom>
          </p:spPr>
          <p:txBody>
            <a:bodyPr wrap="none" lIns="0" tIns="0" rIns="0" bIns="0">
              <a:spAutoFit/>
            </a:bodyPr>
            <a:lstStyle/>
            <a:p>
              <a:r>
                <a:rPr lang="ja-JP" altLang="en-US" sz="600" spc="-40" dirty="0">
                  <a:latin typeface="+mn-ea"/>
                </a:rPr>
                <a:t>グレージュ色（アッシュ突き板）</a:t>
              </a:r>
              <a:r>
                <a:rPr lang="en-US" altLang="ja-JP" sz="600" baseline="30000" dirty="0">
                  <a:latin typeface="+mn-ea"/>
                </a:rPr>
                <a:t>※</a:t>
              </a:r>
              <a:endParaRPr lang="ja-JP" altLang="en-US" sz="600" spc="-40" dirty="0">
                <a:latin typeface="+mn-ea"/>
              </a:endParaRPr>
            </a:p>
          </p:txBody>
        </p:sp>
        <p:sp>
          <p:nvSpPr>
            <p:cNvPr id="62" name="正方形/長方形 61">
              <a:extLst>
                <a:ext uri="{FF2B5EF4-FFF2-40B4-BE49-F238E27FC236}">
                  <a16:creationId xmlns:a16="http://schemas.microsoft.com/office/drawing/2014/main" id="{24F48B2E-A050-682B-39A8-95E49DC815F6}"/>
                </a:ext>
              </a:extLst>
            </p:cNvPr>
            <p:cNvSpPr/>
            <p:nvPr/>
          </p:nvSpPr>
          <p:spPr>
            <a:xfrm>
              <a:off x="5085410" y="4479530"/>
              <a:ext cx="1164221" cy="92333"/>
            </a:xfrm>
            <a:prstGeom prst="rect">
              <a:avLst/>
            </a:prstGeom>
          </p:spPr>
          <p:txBody>
            <a:bodyPr wrap="square" lIns="0" tIns="0" rIns="0" bIns="0">
              <a:spAutoFit/>
            </a:bodyPr>
            <a:lstStyle/>
            <a:p>
              <a:r>
                <a:rPr lang="ja-JP" altLang="en-US" sz="600" dirty="0">
                  <a:latin typeface="+mn-ea"/>
                </a:rPr>
                <a:t>ミスティグレー色（アッシュ突き板）</a:t>
              </a:r>
              <a:r>
                <a:rPr lang="en-US" altLang="ja-JP" sz="600" baseline="30000" dirty="0">
                  <a:latin typeface="+mn-ea"/>
                </a:rPr>
                <a:t>※</a:t>
              </a:r>
              <a:endParaRPr lang="ja-JP" altLang="en-US" sz="600" dirty="0">
                <a:latin typeface="+mn-ea"/>
              </a:endParaRPr>
            </a:p>
          </p:txBody>
        </p:sp>
        <p:sp>
          <p:nvSpPr>
            <p:cNvPr id="63" name="正方形/長方形 62">
              <a:extLst>
                <a:ext uri="{FF2B5EF4-FFF2-40B4-BE49-F238E27FC236}">
                  <a16:creationId xmlns:a16="http://schemas.microsoft.com/office/drawing/2014/main" id="{CB39855B-F655-7C0E-86C0-306DB9802A13}"/>
                </a:ext>
              </a:extLst>
            </p:cNvPr>
            <p:cNvSpPr/>
            <p:nvPr/>
          </p:nvSpPr>
          <p:spPr>
            <a:xfrm>
              <a:off x="6244646" y="3480905"/>
              <a:ext cx="1027525" cy="92333"/>
            </a:xfrm>
            <a:prstGeom prst="rect">
              <a:avLst/>
            </a:prstGeom>
          </p:spPr>
          <p:txBody>
            <a:bodyPr wrap="none" lIns="0" tIns="0" rIns="0" bIns="0">
              <a:spAutoFit/>
            </a:bodyPr>
            <a:lstStyle/>
            <a:p>
              <a:r>
                <a:rPr lang="ja-JP" altLang="en-US" sz="600" dirty="0">
                  <a:latin typeface="+mn-ea"/>
                </a:rPr>
                <a:t>アカシアクリア（アカシア突き板）</a:t>
              </a:r>
            </a:p>
          </p:txBody>
        </p:sp>
        <p:sp>
          <p:nvSpPr>
            <p:cNvPr id="64" name="正方形/長方形 63">
              <a:extLst>
                <a:ext uri="{FF2B5EF4-FFF2-40B4-BE49-F238E27FC236}">
                  <a16:creationId xmlns:a16="http://schemas.microsoft.com/office/drawing/2014/main" id="{7CF21DF7-9918-533D-0777-7B63E4426EEA}"/>
                </a:ext>
              </a:extLst>
            </p:cNvPr>
            <p:cNvSpPr/>
            <p:nvPr/>
          </p:nvSpPr>
          <p:spPr>
            <a:xfrm>
              <a:off x="6244646" y="3984691"/>
              <a:ext cx="969817" cy="92333"/>
            </a:xfrm>
            <a:prstGeom prst="rect">
              <a:avLst/>
            </a:prstGeom>
          </p:spPr>
          <p:txBody>
            <a:bodyPr wrap="none" lIns="0" tIns="0" rIns="0" bIns="0">
              <a:spAutoFit/>
            </a:bodyPr>
            <a:lstStyle/>
            <a:p>
              <a:r>
                <a:rPr lang="ja-JP" altLang="en-US" sz="600" dirty="0">
                  <a:latin typeface="+mn-ea"/>
                </a:rPr>
                <a:t>オーククリア（オーク突き板）</a:t>
              </a:r>
              <a:r>
                <a:rPr lang="en-US" altLang="ja-JP" sz="600" baseline="30000" dirty="0">
                  <a:latin typeface="+mn-ea"/>
                </a:rPr>
                <a:t>※</a:t>
              </a:r>
              <a:endParaRPr lang="ja-JP" altLang="en-US" sz="600" dirty="0">
                <a:latin typeface="+mn-ea"/>
              </a:endParaRPr>
            </a:p>
          </p:txBody>
        </p:sp>
        <p:sp>
          <p:nvSpPr>
            <p:cNvPr id="65" name="正方形/長方形 64">
              <a:extLst>
                <a:ext uri="{FF2B5EF4-FFF2-40B4-BE49-F238E27FC236}">
                  <a16:creationId xmlns:a16="http://schemas.microsoft.com/office/drawing/2014/main" id="{8DC1C48B-D445-33A7-8797-050F9D60E2CE}"/>
                </a:ext>
              </a:extLst>
            </p:cNvPr>
            <p:cNvSpPr/>
            <p:nvPr/>
          </p:nvSpPr>
          <p:spPr>
            <a:xfrm>
              <a:off x="7403882" y="3480905"/>
              <a:ext cx="1142942" cy="92333"/>
            </a:xfrm>
            <a:prstGeom prst="rect">
              <a:avLst/>
            </a:prstGeom>
          </p:spPr>
          <p:txBody>
            <a:bodyPr wrap="none" lIns="0" tIns="0" rIns="0" bIns="0">
              <a:spAutoFit/>
            </a:bodyPr>
            <a:lstStyle/>
            <a:p>
              <a:r>
                <a:rPr lang="ja-JP" altLang="en-US" sz="600" spc="-60" dirty="0">
                  <a:latin typeface="+mn-ea"/>
                </a:rPr>
                <a:t>バーチラスティッククリア（バーチ突き板）</a:t>
              </a:r>
            </a:p>
          </p:txBody>
        </p:sp>
        <p:sp>
          <p:nvSpPr>
            <p:cNvPr id="66" name="正方形/長方形 65">
              <a:extLst>
                <a:ext uri="{FF2B5EF4-FFF2-40B4-BE49-F238E27FC236}">
                  <a16:creationId xmlns:a16="http://schemas.microsoft.com/office/drawing/2014/main" id="{4EE3967E-62B8-DC82-E449-AE8469DFDB41}"/>
                </a:ext>
              </a:extLst>
            </p:cNvPr>
            <p:cNvSpPr/>
            <p:nvPr/>
          </p:nvSpPr>
          <p:spPr>
            <a:xfrm>
              <a:off x="7403882" y="3984691"/>
              <a:ext cx="1033937" cy="92333"/>
            </a:xfrm>
            <a:prstGeom prst="rect">
              <a:avLst/>
            </a:prstGeom>
          </p:spPr>
          <p:txBody>
            <a:bodyPr wrap="none" lIns="0" tIns="0" rIns="0" bIns="0">
              <a:spAutoFit/>
            </a:bodyPr>
            <a:lstStyle/>
            <a:p>
              <a:r>
                <a:rPr lang="ja-JP" altLang="en-US" sz="600" dirty="0">
                  <a:latin typeface="+mn-ea"/>
                </a:rPr>
                <a:t>メープルクリア（メープル突き板）</a:t>
              </a:r>
            </a:p>
          </p:txBody>
        </p:sp>
        <p:sp>
          <p:nvSpPr>
            <p:cNvPr id="67" name="正方形/長方形 66">
              <a:extLst>
                <a:ext uri="{FF2B5EF4-FFF2-40B4-BE49-F238E27FC236}">
                  <a16:creationId xmlns:a16="http://schemas.microsoft.com/office/drawing/2014/main" id="{F9FCD8A9-52ED-37CF-DAA7-2CBFDC054A99}"/>
                </a:ext>
              </a:extLst>
            </p:cNvPr>
            <p:cNvSpPr/>
            <p:nvPr/>
          </p:nvSpPr>
          <p:spPr>
            <a:xfrm>
              <a:off x="6244646" y="4479530"/>
              <a:ext cx="1226298" cy="92333"/>
            </a:xfrm>
            <a:prstGeom prst="rect">
              <a:avLst/>
            </a:prstGeom>
          </p:spPr>
          <p:txBody>
            <a:bodyPr wrap="none" lIns="0" tIns="0" rIns="0" bIns="0">
              <a:spAutoFit/>
            </a:bodyPr>
            <a:lstStyle/>
            <a:p>
              <a:r>
                <a:rPr lang="ja-JP" altLang="en-US" sz="600" dirty="0">
                  <a:latin typeface="+mn-ea"/>
                </a:rPr>
                <a:t>フォギーホワイト色（アッシュ突き板）</a:t>
              </a:r>
              <a:r>
                <a:rPr lang="en-US" altLang="ja-JP" sz="600" baseline="30000" dirty="0">
                  <a:latin typeface="+mn-ea"/>
                </a:rPr>
                <a:t>※</a:t>
              </a:r>
              <a:endParaRPr lang="ja-JP" altLang="en-US" sz="600" dirty="0">
                <a:latin typeface="+mn-ea"/>
              </a:endParaRPr>
            </a:p>
          </p:txBody>
        </p:sp>
        <p:pic>
          <p:nvPicPr>
            <p:cNvPr id="86" name="図 85">
              <a:extLst>
                <a:ext uri="{FF2B5EF4-FFF2-40B4-BE49-F238E27FC236}">
                  <a16:creationId xmlns:a16="http://schemas.microsoft.com/office/drawing/2014/main" id="{65306EFF-A914-53D6-0735-75E694735277}"/>
                </a:ext>
              </a:extLst>
            </p:cNvPr>
            <p:cNvPicPr preferRelativeResize="0">
              <a:picLocks noChangeAspect="1"/>
            </p:cNvPicPr>
            <p:nvPr/>
          </p:nvPicPr>
          <p:blipFill>
            <a:blip r:embed="rId3"/>
            <a:stretch>
              <a:fillRect/>
            </a:stretch>
          </p:blipFill>
          <p:spPr>
            <a:xfrm>
              <a:off x="5079181" y="3112743"/>
              <a:ext cx="1102500" cy="360000"/>
            </a:xfrm>
            <a:prstGeom prst="rect">
              <a:avLst/>
            </a:prstGeom>
          </p:spPr>
        </p:pic>
        <p:pic>
          <p:nvPicPr>
            <p:cNvPr id="90" name="図 89">
              <a:extLst>
                <a:ext uri="{FF2B5EF4-FFF2-40B4-BE49-F238E27FC236}">
                  <a16:creationId xmlns:a16="http://schemas.microsoft.com/office/drawing/2014/main" id="{D4AC1D46-16D4-2662-18D2-BD6FAC037525}"/>
                </a:ext>
              </a:extLst>
            </p:cNvPr>
            <p:cNvPicPr preferRelativeResize="0">
              <a:picLocks noChangeAspect="1"/>
            </p:cNvPicPr>
            <p:nvPr/>
          </p:nvPicPr>
          <p:blipFill>
            <a:blip r:embed="rId4"/>
            <a:stretch>
              <a:fillRect/>
            </a:stretch>
          </p:blipFill>
          <p:spPr>
            <a:xfrm>
              <a:off x="6246723" y="3112743"/>
              <a:ext cx="1096271" cy="360000"/>
            </a:xfrm>
            <a:prstGeom prst="rect">
              <a:avLst/>
            </a:prstGeom>
          </p:spPr>
        </p:pic>
        <p:pic>
          <p:nvPicPr>
            <p:cNvPr id="97" name="図 96">
              <a:extLst>
                <a:ext uri="{FF2B5EF4-FFF2-40B4-BE49-F238E27FC236}">
                  <a16:creationId xmlns:a16="http://schemas.microsoft.com/office/drawing/2014/main" id="{B4380A1E-4159-E3F4-A9B3-B7F90CE66DDD}"/>
                </a:ext>
              </a:extLst>
            </p:cNvPr>
            <p:cNvPicPr preferRelativeResize="0">
              <a:picLocks noChangeAspect="1"/>
            </p:cNvPicPr>
            <p:nvPr/>
          </p:nvPicPr>
          <p:blipFill>
            <a:blip r:embed="rId5"/>
            <a:stretch>
              <a:fillRect/>
            </a:stretch>
          </p:blipFill>
          <p:spPr>
            <a:xfrm>
              <a:off x="7408036" y="3112743"/>
              <a:ext cx="1096271" cy="360000"/>
            </a:xfrm>
            <a:prstGeom prst="rect">
              <a:avLst/>
            </a:prstGeom>
          </p:spPr>
        </p:pic>
        <p:pic>
          <p:nvPicPr>
            <p:cNvPr id="102" name="図 101">
              <a:extLst>
                <a:ext uri="{FF2B5EF4-FFF2-40B4-BE49-F238E27FC236}">
                  <a16:creationId xmlns:a16="http://schemas.microsoft.com/office/drawing/2014/main" id="{6C04A17A-082D-064C-A3D4-FB1D87026FD7}"/>
                </a:ext>
              </a:extLst>
            </p:cNvPr>
            <p:cNvPicPr preferRelativeResize="0">
              <a:picLocks noChangeAspect="1"/>
            </p:cNvPicPr>
            <p:nvPr/>
          </p:nvPicPr>
          <p:blipFill>
            <a:blip r:embed="rId6"/>
            <a:stretch>
              <a:fillRect/>
            </a:stretch>
          </p:blipFill>
          <p:spPr>
            <a:xfrm>
              <a:off x="8569348" y="3112743"/>
              <a:ext cx="1096271" cy="360000"/>
            </a:xfrm>
            <a:prstGeom prst="rect">
              <a:avLst/>
            </a:prstGeom>
          </p:spPr>
        </p:pic>
        <p:pic>
          <p:nvPicPr>
            <p:cNvPr id="104" name="図 103">
              <a:extLst>
                <a:ext uri="{FF2B5EF4-FFF2-40B4-BE49-F238E27FC236}">
                  <a16:creationId xmlns:a16="http://schemas.microsoft.com/office/drawing/2014/main" id="{BF221815-B12D-E81B-8BD3-31F8D1C95995}"/>
                </a:ext>
              </a:extLst>
            </p:cNvPr>
            <p:cNvPicPr preferRelativeResize="0">
              <a:picLocks noChangeAspect="1"/>
            </p:cNvPicPr>
            <p:nvPr/>
          </p:nvPicPr>
          <p:blipFill>
            <a:blip r:embed="rId7"/>
            <a:stretch>
              <a:fillRect/>
            </a:stretch>
          </p:blipFill>
          <p:spPr>
            <a:xfrm>
              <a:off x="5079181" y="3621139"/>
              <a:ext cx="1102500" cy="360000"/>
            </a:xfrm>
            <a:prstGeom prst="rect">
              <a:avLst/>
            </a:prstGeom>
          </p:spPr>
        </p:pic>
        <p:pic>
          <p:nvPicPr>
            <p:cNvPr id="108" name="図 107">
              <a:extLst>
                <a:ext uri="{FF2B5EF4-FFF2-40B4-BE49-F238E27FC236}">
                  <a16:creationId xmlns:a16="http://schemas.microsoft.com/office/drawing/2014/main" id="{56E5ADEF-62A4-1A6A-A75B-A33305F6EFA7}"/>
                </a:ext>
              </a:extLst>
            </p:cNvPr>
            <p:cNvPicPr preferRelativeResize="0">
              <a:picLocks noChangeAspect="1"/>
            </p:cNvPicPr>
            <p:nvPr/>
          </p:nvPicPr>
          <p:blipFill>
            <a:blip r:embed="rId8"/>
            <a:stretch>
              <a:fillRect/>
            </a:stretch>
          </p:blipFill>
          <p:spPr>
            <a:xfrm>
              <a:off x="6242570" y="3621139"/>
              <a:ext cx="1102500" cy="360000"/>
            </a:xfrm>
            <a:prstGeom prst="rect">
              <a:avLst/>
            </a:prstGeom>
          </p:spPr>
        </p:pic>
        <p:pic>
          <p:nvPicPr>
            <p:cNvPr id="117" name="図 116">
              <a:extLst>
                <a:ext uri="{FF2B5EF4-FFF2-40B4-BE49-F238E27FC236}">
                  <a16:creationId xmlns:a16="http://schemas.microsoft.com/office/drawing/2014/main" id="{1F6D3B58-1208-E06C-4D95-1E6ABCCCCAB0}"/>
                </a:ext>
              </a:extLst>
            </p:cNvPr>
            <p:cNvPicPr preferRelativeResize="0">
              <a:picLocks noChangeAspect="1"/>
            </p:cNvPicPr>
            <p:nvPr/>
          </p:nvPicPr>
          <p:blipFill>
            <a:blip r:embed="rId9"/>
            <a:stretch>
              <a:fillRect/>
            </a:stretch>
          </p:blipFill>
          <p:spPr>
            <a:xfrm>
              <a:off x="7405959" y="3621139"/>
              <a:ext cx="1102500" cy="360000"/>
            </a:xfrm>
            <a:prstGeom prst="rect">
              <a:avLst/>
            </a:prstGeom>
          </p:spPr>
        </p:pic>
        <p:pic>
          <p:nvPicPr>
            <p:cNvPr id="119" name="図 118">
              <a:extLst>
                <a:ext uri="{FF2B5EF4-FFF2-40B4-BE49-F238E27FC236}">
                  <a16:creationId xmlns:a16="http://schemas.microsoft.com/office/drawing/2014/main" id="{E834220B-2FB8-C623-2C01-4FAA9337713F}"/>
                </a:ext>
              </a:extLst>
            </p:cNvPr>
            <p:cNvPicPr preferRelativeResize="0">
              <a:picLocks noChangeAspect="1"/>
            </p:cNvPicPr>
            <p:nvPr/>
          </p:nvPicPr>
          <p:blipFill>
            <a:blip r:embed="rId10"/>
            <a:stretch>
              <a:fillRect/>
            </a:stretch>
          </p:blipFill>
          <p:spPr>
            <a:xfrm>
              <a:off x="8569348" y="3621139"/>
              <a:ext cx="1096271" cy="360000"/>
            </a:xfrm>
            <a:prstGeom prst="rect">
              <a:avLst/>
            </a:prstGeom>
          </p:spPr>
        </p:pic>
        <p:pic>
          <p:nvPicPr>
            <p:cNvPr id="121" name="図 120">
              <a:extLst>
                <a:ext uri="{FF2B5EF4-FFF2-40B4-BE49-F238E27FC236}">
                  <a16:creationId xmlns:a16="http://schemas.microsoft.com/office/drawing/2014/main" id="{D8314247-ADD6-4103-5B9D-3A84655BA27F}"/>
                </a:ext>
              </a:extLst>
            </p:cNvPr>
            <p:cNvPicPr preferRelativeResize="0">
              <a:picLocks noChangeAspect="1"/>
            </p:cNvPicPr>
            <p:nvPr/>
          </p:nvPicPr>
          <p:blipFill>
            <a:blip r:embed="rId11"/>
            <a:stretch>
              <a:fillRect/>
            </a:stretch>
          </p:blipFill>
          <p:spPr>
            <a:xfrm>
              <a:off x="5085410" y="4113369"/>
              <a:ext cx="1096271" cy="360000"/>
            </a:xfrm>
            <a:prstGeom prst="rect">
              <a:avLst/>
            </a:prstGeom>
          </p:spPr>
        </p:pic>
        <p:pic>
          <p:nvPicPr>
            <p:cNvPr id="123" name="図 122">
              <a:extLst>
                <a:ext uri="{FF2B5EF4-FFF2-40B4-BE49-F238E27FC236}">
                  <a16:creationId xmlns:a16="http://schemas.microsoft.com/office/drawing/2014/main" id="{8E81F6BB-5635-4533-1A8C-E2FDD734A641}"/>
                </a:ext>
              </a:extLst>
            </p:cNvPr>
            <p:cNvPicPr preferRelativeResize="0">
              <a:picLocks noChangeAspect="1"/>
            </p:cNvPicPr>
            <p:nvPr/>
          </p:nvPicPr>
          <p:blipFill>
            <a:blip r:embed="rId12"/>
            <a:stretch>
              <a:fillRect/>
            </a:stretch>
          </p:blipFill>
          <p:spPr>
            <a:xfrm>
              <a:off x="6242570" y="4113369"/>
              <a:ext cx="1102500" cy="360000"/>
            </a:xfrm>
            <a:prstGeom prst="rect">
              <a:avLst/>
            </a:prstGeom>
          </p:spPr>
        </p:pic>
      </p:grpSp>
      <p:grpSp>
        <p:nvGrpSpPr>
          <p:cNvPr id="11" name="グループ化 10">
            <a:extLst>
              <a:ext uri="{FF2B5EF4-FFF2-40B4-BE49-F238E27FC236}">
                <a16:creationId xmlns:a16="http://schemas.microsoft.com/office/drawing/2014/main" id="{DA77C575-75A8-90B5-5638-34D38081CB3E}"/>
              </a:ext>
            </a:extLst>
          </p:cNvPr>
          <p:cNvGrpSpPr/>
          <p:nvPr/>
        </p:nvGrpSpPr>
        <p:grpSpPr>
          <a:xfrm>
            <a:off x="7882140" y="4727418"/>
            <a:ext cx="1884161" cy="1943616"/>
            <a:chOff x="7882140" y="4727418"/>
            <a:chExt cx="1884161" cy="1943616"/>
          </a:xfrm>
        </p:grpSpPr>
        <p:sp>
          <p:nvSpPr>
            <p:cNvPr id="12" name="Rectangle 14">
              <a:extLst>
                <a:ext uri="{FF2B5EF4-FFF2-40B4-BE49-F238E27FC236}">
                  <a16:creationId xmlns:a16="http://schemas.microsoft.com/office/drawing/2014/main" id="{09F164B7-3BC3-2459-9616-EBFA454169CD}"/>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68" name="グループ化 67">
              <a:extLst>
                <a:ext uri="{FF2B5EF4-FFF2-40B4-BE49-F238E27FC236}">
                  <a16:creationId xmlns:a16="http://schemas.microsoft.com/office/drawing/2014/main" id="{381A83F6-462C-64A8-B04E-BAE5E29DD9DF}"/>
                </a:ext>
              </a:extLst>
            </p:cNvPr>
            <p:cNvGrpSpPr/>
            <p:nvPr/>
          </p:nvGrpSpPr>
          <p:grpSpPr>
            <a:xfrm>
              <a:off x="8022891" y="5989644"/>
              <a:ext cx="1522280" cy="496625"/>
              <a:chOff x="8022891" y="5989644"/>
              <a:chExt cx="1522280" cy="496625"/>
            </a:xfrm>
          </p:grpSpPr>
          <p:sp>
            <p:nvSpPr>
              <p:cNvPr id="71" name="正方形/長方形 70">
                <a:extLst>
                  <a:ext uri="{FF2B5EF4-FFF2-40B4-BE49-F238E27FC236}">
                    <a16:creationId xmlns:a16="http://schemas.microsoft.com/office/drawing/2014/main" id="{420808FD-22F0-25FA-A7DE-FE0AE9A7066B}"/>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72" name="正方形/長方形 71">
                <a:extLst>
                  <a:ext uri="{FF2B5EF4-FFF2-40B4-BE49-F238E27FC236}">
                    <a16:creationId xmlns:a16="http://schemas.microsoft.com/office/drawing/2014/main" id="{57292DCE-4FCD-4DC4-78D9-0863D547795D}"/>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69" name="正方形/長方形 68">
              <a:extLst>
                <a:ext uri="{FF2B5EF4-FFF2-40B4-BE49-F238E27FC236}">
                  <a16:creationId xmlns:a16="http://schemas.microsoft.com/office/drawing/2014/main" id="{56445076-A6AD-A953-A799-26C3EE01F6BE}"/>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70" name="図 69">
              <a:extLst>
                <a:ext uri="{FF2B5EF4-FFF2-40B4-BE49-F238E27FC236}">
                  <a16:creationId xmlns:a16="http://schemas.microsoft.com/office/drawing/2014/main" id="{89A77742-A558-C4F7-7D9B-AB6953F4DDAA}"/>
                </a:ext>
              </a:extLst>
            </p:cNvPr>
            <p:cNvPicPr>
              <a:picLocks noChangeAspect="1"/>
            </p:cNvPicPr>
            <p:nvPr/>
          </p:nvPicPr>
          <p:blipFill>
            <a:blip r:embed="rId13"/>
            <a:stretch>
              <a:fillRect/>
            </a:stretch>
          </p:blipFill>
          <p:spPr>
            <a:xfrm>
              <a:off x="8022891" y="5096351"/>
              <a:ext cx="1620973" cy="856800"/>
            </a:xfrm>
            <a:prstGeom prst="rect">
              <a:avLst/>
            </a:prstGeom>
          </p:spPr>
        </p:pic>
      </p:grpSp>
      <p:grpSp>
        <p:nvGrpSpPr>
          <p:cNvPr id="73" name="グループ化 72">
            <a:extLst>
              <a:ext uri="{FF2B5EF4-FFF2-40B4-BE49-F238E27FC236}">
                <a16:creationId xmlns:a16="http://schemas.microsoft.com/office/drawing/2014/main" id="{7653B254-008C-0F1D-DD4D-F0F6DC8479CB}"/>
              </a:ext>
            </a:extLst>
          </p:cNvPr>
          <p:cNvGrpSpPr/>
          <p:nvPr/>
        </p:nvGrpSpPr>
        <p:grpSpPr>
          <a:xfrm>
            <a:off x="142875" y="4037101"/>
            <a:ext cx="3579291" cy="403863"/>
            <a:chOff x="142875" y="2724084"/>
            <a:chExt cx="3579291" cy="403863"/>
          </a:xfrm>
        </p:grpSpPr>
        <p:pic>
          <p:nvPicPr>
            <p:cNvPr id="74" name="図 73">
              <a:extLst>
                <a:ext uri="{FF2B5EF4-FFF2-40B4-BE49-F238E27FC236}">
                  <a16:creationId xmlns:a16="http://schemas.microsoft.com/office/drawing/2014/main" id="{FFCE76DA-29A9-CCED-F2BE-D51B88FEA23B}"/>
                </a:ext>
              </a:extLst>
            </p:cNvPr>
            <p:cNvPicPr>
              <a:picLocks noChangeAspect="1"/>
            </p:cNvPicPr>
            <p:nvPr/>
          </p:nvPicPr>
          <p:blipFill>
            <a:blip r:embed="rId14"/>
            <a:stretch>
              <a:fillRect/>
            </a:stretch>
          </p:blipFill>
          <p:spPr>
            <a:xfrm>
              <a:off x="805845" y="2791349"/>
              <a:ext cx="261818" cy="288000"/>
            </a:xfrm>
            <a:prstGeom prst="rect">
              <a:avLst/>
            </a:prstGeom>
          </p:spPr>
        </p:pic>
        <p:pic>
          <p:nvPicPr>
            <p:cNvPr id="76" name="図 75">
              <a:extLst>
                <a:ext uri="{FF2B5EF4-FFF2-40B4-BE49-F238E27FC236}">
                  <a16:creationId xmlns:a16="http://schemas.microsoft.com/office/drawing/2014/main" id="{1EDEB030-29E7-6C25-E718-0626D8645A4E}"/>
                </a:ext>
              </a:extLst>
            </p:cNvPr>
            <p:cNvPicPr>
              <a:picLocks noChangeAspect="1"/>
            </p:cNvPicPr>
            <p:nvPr/>
          </p:nvPicPr>
          <p:blipFill>
            <a:blip r:embed="rId15"/>
            <a:stretch>
              <a:fillRect/>
            </a:stretch>
          </p:blipFill>
          <p:spPr>
            <a:xfrm>
              <a:off x="142875" y="2791349"/>
              <a:ext cx="261819" cy="288000"/>
            </a:xfrm>
            <a:prstGeom prst="rect">
              <a:avLst/>
            </a:prstGeom>
          </p:spPr>
        </p:pic>
        <p:pic>
          <p:nvPicPr>
            <p:cNvPr id="77" name="図 76">
              <a:extLst>
                <a:ext uri="{FF2B5EF4-FFF2-40B4-BE49-F238E27FC236}">
                  <a16:creationId xmlns:a16="http://schemas.microsoft.com/office/drawing/2014/main" id="{A61BBED5-BEE0-3198-520B-838DB72C8653}"/>
                </a:ext>
              </a:extLst>
            </p:cNvPr>
            <p:cNvPicPr>
              <a:picLocks noChangeAspect="1"/>
            </p:cNvPicPr>
            <p:nvPr/>
          </p:nvPicPr>
          <p:blipFill>
            <a:blip r:embed="rId16"/>
            <a:stretch>
              <a:fillRect/>
            </a:stretch>
          </p:blipFill>
          <p:spPr>
            <a:xfrm>
              <a:off x="363865" y="2791349"/>
              <a:ext cx="261819" cy="288000"/>
            </a:xfrm>
            <a:prstGeom prst="rect">
              <a:avLst/>
            </a:prstGeom>
          </p:spPr>
        </p:pic>
        <p:pic>
          <p:nvPicPr>
            <p:cNvPr id="78" name="図 77">
              <a:extLst>
                <a:ext uri="{FF2B5EF4-FFF2-40B4-BE49-F238E27FC236}">
                  <a16:creationId xmlns:a16="http://schemas.microsoft.com/office/drawing/2014/main" id="{D69AC2ED-0B01-732E-AC8D-3C1F160AB451}"/>
                </a:ext>
              </a:extLst>
            </p:cNvPr>
            <p:cNvPicPr>
              <a:picLocks noChangeAspect="1"/>
            </p:cNvPicPr>
            <p:nvPr/>
          </p:nvPicPr>
          <p:blipFill>
            <a:blip r:embed="rId17"/>
            <a:stretch>
              <a:fillRect/>
            </a:stretch>
          </p:blipFill>
          <p:spPr>
            <a:xfrm>
              <a:off x="1689804" y="2791349"/>
              <a:ext cx="261819" cy="288000"/>
            </a:xfrm>
            <a:prstGeom prst="rect">
              <a:avLst/>
            </a:prstGeom>
          </p:spPr>
        </p:pic>
        <p:pic>
          <p:nvPicPr>
            <p:cNvPr id="79" name="図 78">
              <a:extLst>
                <a:ext uri="{FF2B5EF4-FFF2-40B4-BE49-F238E27FC236}">
                  <a16:creationId xmlns:a16="http://schemas.microsoft.com/office/drawing/2014/main" id="{55B08589-AA68-5C6E-C6CB-4997381E222A}"/>
                </a:ext>
              </a:extLst>
            </p:cNvPr>
            <p:cNvPicPr>
              <a:picLocks noChangeAspect="1"/>
            </p:cNvPicPr>
            <p:nvPr/>
          </p:nvPicPr>
          <p:blipFill>
            <a:blip r:embed="rId18"/>
            <a:stretch>
              <a:fillRect/>
            </a:stretch>
          </p:blipFill>
          <p:spPr>
            <a:xfrm>
              <a:off x="1910794" y="2791349"/>
              <a:ext cx="261819" cy="288000"/>
            </a:xfrm>
            <a:prstGeom prst="rect">
              <a:avLst/>
            </a:prstGeom>
          </p:spPr>
        </p:pic>
        <p:pic>
          <p:nvPicPr>
            <p:cNvPr id="80" name="図 79">
              <a:extLst>
                <a:ext uri="{FF2B5EF4-FFF2-40B4-BE49-F238E27FC236}">
                  <a16:creationId xmlns:a16="http://schemas.microsoft.com/office/drawing/2014/main" id="{5A84344A-FEE0-DFDB-A40F-DFC926ABCBBF}"/>
                </a:ext>
              </a:extLst>
            </p:cNvPr>
            <p:cNvPicPr>
              <a:picLocks noChangeAspect="1"/>
            </p:cNvPicPr>
            <p:nvPr/>
          </p:nvPicPr>
          <p:blipFill>
            <a:blip r:embed="rId19"/>
            <a:stretch>
              <a:fillRect/>
            </a:stretch>
          </p:blipFill>
          <p:spPr>
            <a:xfrm>
              <a:off x="2131784" y="2791349"/>
              <a:ext cx="261819" cy="288000"/>
            </a:xfrm>
            <a:prstGeom prst="rect">
              <a:avLst/>
            </a:prstGeom>
          </p:spPr>
        </p:pic>
        <p:pic>
          <p:nvPicPr>
            <p:cNvPr id="83" name="図 82">
              <a:extLst>
                <a:ext uri="{FF2B5EF4-FFF2-40B4-BE49-F238E27FC236}">
                  <a16:creationId xmlns:a16="http://schemas.microsoft.com/office/drawing/2014/main" id="{0679C0CA-3311-98CC-CE72-34D65667D391}"/>
                </a:ext>
              </a:extLst>
            </p:cNvPr>
            <p:cNvPicPr>
              <a:picLocks noChangeAspect="1"/>
            </p:cNvPicPr>
            <p:nvPr/>
          </p:nvPicPr>
          <p:blipFill>
            <a:blip r:embed="rId20"/>
            <a:stretch>
              <a:fillRect/>
            </a:stretch>
          </p:blipFill>
          <p:spPr>
            <a:xfrm>
              <a:off x="2352774" y="2791349"/>
              <a:ext cx="261819" cy="288000"/>
            </a:xfrm>
            <a:prstGeom prst="rect">
              <a:avLst/>
            </a:prstGeom>
          </p:spPr>
        </p:pic>
        <p:pic>
          <p:nvPicPr>
            <p:cNvPr id="85" name="図 84">
              <a:extLst>
                <a:ext uri="{FF2B5EF4-FFF2-40B4-BE49-F238E27FC236}">
                  <a16:creationId xmlns:a16="http://schemas.microsoft.com/office/drawing/2014/main" id="{18DFCFA5-4E42-E3AF-18E3-1A9E9A47852D}"/>
                </a:ext>
              </a:extLst>
            </p:cNvPr>
            <p:cNvPicPr>
              <a:picLocks noChangeAspect="1"/>
            </p:cNvPicPr>
            <p:nvPr/>
          </p:nvPicPr>
          <p:blipFill>
            <a:blip r:embed="rId21"/>
            <a:stretch>
              <a:fillRect/>
            </a:stretch>
          </p:blipFill>
          <p:spPr>
            <a:xfrm>
              <a:off x="2573764" y="2791349"/>
              <a:ext cx="261819" cy="288000"/>
            </a:xfrm>
            <a:prstGeom prst="rect">
              <a:avLst/>
            </a:prstGeom>
          </p:spPr>
        </p:pic>
        <p:pic>
          <p:nvPicPr>
            <p:cNvPr id="89" name="図 88">
              <a:extLst>
                <a:ext uri="{FF2B5EF4-FFF2-40B4-BE49-F238E27FC236}">
                  <a16:creationId xmlns:a16="http://schemas.microsoft.com/office/drawing/2014/main" id="{B3AF7F0B-C95B-9897-7F1C-3982543FDD02}"/>
                </a:ext>
              </a:extLst>
            </p:cNvPr>
            <p:cNvPicPr>
              <a:picLocks noChangeAspect="1"/>
            </p:cNvPicPr>
            <p:nvPr/>
          </p:nvPicPr>
          <p:blipFill>
            <a:blip r:embed="rId22"/>
            <a:stretch>
              <a:fillRect/>
            </a:stretch>
          </p:blipFill>
          <p:spPr>
            <a:xfrm>
              <a:off x="2794754" y="2791349"/>
              <a:ext cx="261819" cy="288000"/>
            </a:xfrm>
            <a:prstGeom prst="rect">
              <a:avLst/>
            </a:prstGeom>
          </p:spPr>
        </p:pic>
        <p:pic>
          <p:nvPicPr>
            <p:cNvPr id="91" name="図 90">
              <a:extLst>
                <a:ext uri="{FF2B5EF4-FFF2-40B4-BE49-F238E27FC236}">
                  <a16:creationId xmlns:a16="http://schemas.microsoft.com/office/drawing/2014/main" id="{2EBC39E4-2B94-C392-8256-D8BAA114CA6F}"/>
                </a:ext>
              </a:extLst>
            </p:cNvPr>
            <p:cNvPicPr>
              <a:picLocks noChangeAspect="1"/>
            </p:cNvPicPr>
            <p:nvPr/>
          </p:nvPicPr>
          <p:blipFill>
            <a:blip r:embed="rId23"/>
            <a:stretch>
              <a:fillRect/>
            </a:stretch>
          </p:blipFill>
          <p:spPr>
            <a:xfrm>
              <a:off x="3236734" y="2791349"/>
              <a:ext cx="261819" cy="288000"/>
            </a:xfrm>
            <a:prstGeom prst="rect">
              <a:avLst/>
            </a:prstGeom>
          </p:spPr>
        </p:pic>
        <p:sp>
          <p:nvSpPr>
            <p:cNvPr id="98" name="テキスト ボックス 97">
              <a:extLst>
                <a:ext uri="{FF2B5EF4-FFF2-40B4-BE49-F238E27FC236}">
                  <a16:creationId xmlns:a16="http://schemas.microsoft.com/office/drawing/2014/main" id="{0681FFCC-5EC8-942D-3A60-7582E2973520}"/>
                </a:ext>
              </a:extLst>
            </p:cNvPr>
            <p:cNvSpPr txBox="1"/>
            <p:nvPr/>
          </p:nvSpPr>
          <p:spPr>
            <a:xfrm>
              <a:off x="215468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99" name="テキスト ボックス 98">
              <a:extLst>
                <a:ext uri="{FF2B5EF4-FFF2-40B4-BE49-F238E27FC236}">
                  <a16:creationId xmlns:a16="http://schemas.microsoft.com/office/drawing/2014/main" id="{865E6850-4C42-C878-7E87-2B09862A931C}"/>
                </a:ext>
              </a:extLst>
            </p:cNvPr>
            <p:cNvSpPr txBox="1"/>
            <p:nvPr/>
          </p:nvSpPr>
          <p:spPr>
            <a:xfrm>
              <a:off x="2375671" y="2724084"/>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101" name="正方形/長方形 100">
              <a:extLst>
                <a:ext uri="{FF2B5EF4-FFF2-40B4-BE49-F238E27FC236}">
                  <a16:creationId xmlns:a16="http://schemas.microsoft.com/office/drawing/2014/main" id="{F99CF2B0-3A51-CCFF-ADBC-43F572D8C000}"/>
                </a:ext>
              </a:extLst>
            </p:cNvPr>
            <p:cNvSpPr/>
            <p:nvPr/>
          </p:nvSpPr>
          <p:spPr>
            <a:xfrm>
              <a:off x="1941326" y="3074086"/>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103" name="正方形/長方形 102">
              <a:extLst>
                <a:ext uri="{FF2B5EF4-FFF2-40B4-BE49-F238E27FC236}">
                  <a16:creationId xmlns:a16="http://schemas.microsoft.com/office/drawing/2014/main" id="{7ECAF476-B87F-69AF-EED7-67A9061348C6}"/>
                </a:ext>
              </a:extLst>
            </p:cNvPr>
            <p:cNvSpPr/>
            <p:nvPr/>
          </p:nvSpPr>
          <p:spPr>
            <a:xfrm>
              <a:off x="2824863" y="3074086"/>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105" name="図 104">
              <a:extLst>
                <a:ext uri="{FF2B5EF4-FFF2-40B4-BE49-F238E27FC236}">
                  <a16:creationId xmlns:a16="http://schemas.microsoft.com/office/drawing/2014/main" id="{662F226A-41B6-0E29-C09D-79E73FDF3EBC}"/>
                </a:ext>
              </a:extLst>
            </p:cNvPr>
            <p:cNvPicPr>
              <a:picLocks noChangeAspect="1"/>
            </p:cNvPicPr>
            <p:nvPr/>
          </p:nvPicPr>
          <p:blipFill>
            <a:blip r:embed="rId24"/>
            <a:stretch>
              <a:fillRect/>
            </a:stretch>
          </p:blipFill>
          <p:spPr>
            <a:xfrm>
              <a:off x="3457730" y="2791349"/>
              <a:ext cx="264436" cy="288000"/>
            </a:xfrm>
            <a:prstGeom prst="rect">
              <a:avLst/>
            </a:prstGeom>
          </p:spPr>
        </p:pic>
        <p:pic>
          <p:nvPicPr>
            <p:cNvPr id="107" name="図 106">
              <a:extLst>
                <a:ext uri="{FF2B5EF4-FFF2-40B4-BE49-F238E27FC236}">
                  <a16:creationId xmlns:a16="http://schemas.microsoft.com/office/drawing/2014/main" id="{22BE8C5E-EBA3-16BE-5357-CD7E11F87614}"/>
                </a:ext>
              </a:extLst>
            </p:cNvPr>
            <p:cNvPicPr>
              <a:picLocks noChangeAspect="1"/>
            </p:cNvPicPr>
            <p:nvPr/>
          </p:nvPicPr>
          <p:blipFill>
            <a:blip r:embed="rId25"/>
            <a:stretch>
              <a:fillRect/>
            </a:stretch>
          </p:blipFill>
          <p:spPr>
            <a:xfrm>
              <a:off x="3015745" y="2791349"/>
              <a:ext cx="261818" cy="288000"/>
            </a:xfrm>
            <a:prstGeom prst="rect">
              <a:avLst/>
            </a:prstGeom>
          </p:spPr>
        </p:pic>
        <p:pic>
          <p:nvPicPr>
            <p:cNvPr id="116" name="図 115">
              <a:extLst>
                <a:ext uri="{FF2B5EF4-FFF2-40B4-BE49-F238E27FC236}">
                  <a16:creationId xmlns:a16="http://schemas.microsoft.com/office/drawing/2014/main" id="{CE9DACC8-73EE-D2A9-CDE9-7B8E59CB8700}"/>
                </a:ext>
              </a:extLst>
            </p:cNvPr>
            <p:cNvPicPr>
              <a:picLocks noChangeAspect="1"/>
            </p:cNvPicPr>
            <p:nvPr/>
          </p:nvPicPr>
          <p:blipFill>
            <a:blip r:embed="rId26"/>
            <a:stretch>
              <a:fillRect/>
            </a:stretch>
          </p:blipFill>
          <p:spPr>
            <a:xfrm>
              <a:off x="1026835" y="2791349"/>
              <a:ext cx="261818" cy="288000"/>
            </a:xfrm>
            <a:prstGeom prst="rect">
              <a:avLst/>
            </a:prstGeom>
          </p:spPr>
        </p:pic>
        <p:pic>
          <p:nvPicPr>
            <p:cNvPr id="118" name="図 117">
              <a:extLst>
                <a:ext uri="{FF2B5EF4-FFF2-40B4-BE49-F238E27FC236}">
                  <a16:creationId xmlns:a16="http://schemas.microsoft.com/office/drawing/2014/main" id="{2B0BFACA-A4E7-6E03-E4EE-F6C96FB3C3CE}"/>
                </a:ext>
              </a:extLst>
            </p:cNvPr>
            <p:cNvPicPr>
              <a:picLocks noChangeAspect="1"/>
            </p:cNvPicPr>
            <p:nvPr/>
          </p:nvPicPr>
          <p:blipFill>
            <a:blip r:embed="rId27"/>
            <a:stretch>
              <a:fillRect/>
            </a:stretch>
          </p:blipFill>
          <p:spPr>
            <a:xfrm>
              <a:off x="1247825" y="2791349"/>
              <a:ext cx="261818" cy="288000"/>
            </a:xfrm>
            <a:prstGeom prst="rect">
              <a:avLst/>
            </a:prstGeom>
          </p:spPr>
        </p:pic>
        <p:pic>
          <p:nvPicPr>
            <p:cNvPr id="120" name="図 119">
              <a:extLst>
                <a:ext uri="{FF2B5EF4-FFF2-40B4-BE49-F238E27FC236}">
                  <a16:creationId xmlns:a16="http://schemas.microsoft.com/office/drawing/2014/main" id="{28E21B3D-4C25-80D1-1CAD-4DABDFBA47DE}"/>
                </a:ext>
              </a:extLst>
            </p:cNvPr>
            <p:cNvPicPr>
              <a:picLocks noChangeAspect="1"/>
            </p:cNvPicPr>
            <p:nvPr/>
          </p:nvPicPr>
          <p:blipFill>
            <a:blip r:embed="rId28"/>
            <a:stretch>
              <a:fillRect/>
            </a:stretch>
          </p:blipFill>
          <p:spPr>
            <a:xfrm>
              <a:off x="1468815" y="2791349"/>
              <a:ext cx="261818" cy="288000"/>
            </a:xfrm>
            <a:prstGeom prst="rect">
              <a:avLst/>
            </a:prstGeom>
          </p:spPr>
        </p:pic>
        <p:pic>
          <p:nvPicPr>
            <p:cNvPr id="122" name="図 121">
              <a:extLst>
                <a:ext uri="{FF2B5EF4-FFF2-40B4-BE49-F238E27FC236}">
                  <a16:creationId xmlns:a16="http://schemas.microsoft.com/office/drawing/2014/main" id="{6E0697A9-B7B3-487E-CF29-D6EE42EC7FC0}"/>
                </a:ext>
              </a:extLst>
            </p:cNvPr>
            <p:cNvPicPr>
              <a:picLocks noChangeAspect="1"/>
            </p:cNvPicPr>
            <p:nvPr/>
          </p:nvPicPr>
          <p:blipFill>
            <a:blip r:embed="rId29"/>
            <a:stretch>
              <a:fillRect/>
            </a:stretch>
          </p:blipFill>
          <p:spPr>
            <a:xfrm>
              <a:off x="584855" y="2791349"/>
              <a:ext cx="261818" cy="288000"/>
            </a:xfrm>
            <a:prstGeom prst="rect">
              <a:avLst/>
            </a:prstGeom>
          </p:spPr>
        </p:pic>
      </p:grpSp>
      <p:grpSp>
        <p:nvGrpSpPr>
          <p:cNvPr id="126" name="グループ化 125">
            <a:extLst>
              <a:ext uri="{FF2B5EF4-FFF2-40B4-BE49-F238E27FC236}">
                <a16:creationId xmlns:a16="http://schemas.microsoft.com/office/drawing/2014/main" id="{E1A66666-6503-7720-7F11-1CBF1B878C50}"/>
              </a:ext>
            </a:extLst>
          </p:cNvPr>
          <p:cNvGrpSpPr/>
          <p:nvPr/>
        </p:nvGrpSpPr>
        <p:grpSpPr>
          <a:xfrm>
            <a:off x="3723147" y="4120207"/>
            <a:ext cx="574154" cy="217607"/>
            <a:chOff x="3575926" y="3121010"/>
            <a:chExt cx="785272" cy="297621"/>
          </a:xfrm>
        </p:grpSpPr>
        <p:pic>
          <p:nvPicPr>
            <p:cNvPr id="127" name="図 126">
              <a:extLst>
                <a:ext uri="{FF2B5EF4-FFF2-40B4-BE49-F238E27FC236}">
                  <a16:creationId xmlns:a16="http://schemas.microsoft.com/office/drawing/2014/main" id="{4CEDA82B-44A7-4F25-27D0-6B69220FF8A1}"/>
                </a:ext>
              </a:extLst>
            </p:cNvPr>
            <p:cNvPicPr>
              <a:picLocks noChangeAspect="1"/>
            </p:cNvPicPr>
            <p:nvPr/>
          </p:nvPicPr>
          <p:blipFill>
            <a:blip r:embed="rId30"/>
            <a:stretch>
              <a:fillRect/>
            </a:stretch>
          </p:blipFill>
          <p:spPr>
            <a:xfrm>
              <a:off x="3575926" y="3121010"/>
              <a:ext cx="353275" cy="297621"/>
            </a:xfrm>
            <a:prstGeom prst="rect">
              <a:avLst/>
            </a:prstGeom>
          </p:spPr>
        </p:pic>
        <p:pic>
          <p:nvPicPr>
            <p:cNvPr id="128" name="図 127">
              <a:extLst>
                <a:ext uri="{FF2B5EF4-FFF2-40B4-BE49-F238E27FC236}">
                  <a16:creationId xmlns:a16="http://schemas.microsoft.com/office/drawing/2014/main" id="{70C4557D-623C-4553-1128-C670054F4ED2}"/>
                </a:ext>
              </a:extLst>
            </p:cNvPr>
            <p:cNvPicPr>
              <a:picLocks noChangeAspect="1"/>
            </p:cNvPicPr>
            <p:nvPr/>
          </p:nvPicPr>
          <p:blipFill>
            <a:blip r:embed="rId31"/>
            <a:stretch>
              <a:fillRect/>
            </a:stretch>
          </p:blipFill>
          <p:spPr>
            <a:xfrm>
              <a:off x="3961025" y="3121010"/>
              <a:ext cx="400173" cy="283457"/>
            </a:xfrm>
            <a:prstGeom prst="rect">
              <a:avLst/>
            </a:prstGeom>
          </p:spPr>
        </p:pic>
      </p:grpSp>
      <p:pic>
        <p:nvPicPr>
          <p:cNvPr id="131" name="Picture 2" descr="365日おそうじラクラク宣言">
            <a:extLst>
              <a:ext uri="{FF2B5EF4-FFF2-40B4-BE49-F238E27FC236}">
                <a16:creationId xmlns:a16="http://schemas.microsoft.com/office/drawing/2014/main" id="{D25A73AF-573E-28C2-7148-12DEB70F7B8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sp>
        <p:nvSpPr>
          <p:cNvPr id="132" name="正方形/長方形 131">
            <a:extLst>
              <a:ext uri="{FF2B5EF4-FFF2-40B4-BE49-F238E27FC236}">
                <a16:creationId xmlns:a16="http://schemas.microsoft.com/office/drawing/2014/main" id="{F12D71B0-2AAE-B2A0-4E92-629FD3D83B0C}"/>
              </a:ext>
            </a:extLst>
          </p:cNvPr>
          <p:cNvSpPr/>
          <p:nvPr/>
        </p:nvSpPr>
        <p:spPr>
          <a:xfrm>
            <a:off x="147622" y="4450464"/>
            <a:ext cx="4768865" cy="184666"/>
          </a:xfrm>
          <a:prstGeom prst="rect">
            <a:avLst/>
          </a:prstGeom>
        </p:spPr>
        <p:txBody>
          <a:bodyPr wrap="square" lIns="0" tIns="0" rIns="0" bIns="0">
            <a:spAutoFit/>
          </a:bodyPr>
          <a:lstStyle/>
          <a:p>
            <a:r>
              <a:rPr lang="en-US" altLang="ja-JP" sz="400" dirty="0">
                <a:latin typeface="+mn-ea"/>
              </a:rPr>
              <a:t>※1 </a:t>
            </a:r>
            <a:r>
              <a:rPr lang="ja-JP" altLang="en-US" sz="400" dirty="0">
                <a:latin typeface="+mn-ea"/>
              </a:rPr>
              <a:t>表面保護のためワックスもかけられますが、床材表面の塗膜性能は発揮できなくなります。 </a:t>
            </a:r>
            <a:endParaRPr lang="en-US" altLang="ja-JP" sz="400" dirty="0">
              <a:latin typeface="+mn-ea"/>
            </a:endParaRP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 </a:t>
            </a:r>
            <a:endParaRPr lang="en-US" altLang="ja-JP" sz="400" dirty="0">
              <a:latin typeface="+mn-ea"/>
            </a:endParaRPr>
          </a:p>
          <a:p>
            <a:r>
              <a:rPr lang="en-US" altLang="ja-JP" sz="400" dirty="0">
                <a:latin typeface="+mn-ea"/>
              </a:rPr>
              <a:t>※</a:t>
            </a:r>
            <a:r>
              <a:rPr lang="ja-JP" altLang="en-US" sz="400" dirty="0">
                <a:latin typeface="+mn-ea"/>
              </a:rPr>
              <a:t>天然木ならではのキャラクターについてはカタログをご参照ください。</a:t>
            </a:r>
          </a:p>
        </p:txBody>
      </p:sp>
      <p:grpSp>
        <p:nvGrpSpPr>
          <p:cNvPr id="50" name="グループ化 49">
            <a:extLst>
              <a:ext uri="{FF2B5EF4-FFF2-40B4-BE49-F238E27FC236}">
                <a16:creationId xmlns:a16="http://schemas.microsoft.com/office/drawing/2014/main" id="{FD01DA79-CA4E-5403-60A1-CC4B6B350E22}"/>
              </a:ext>
            </a:extLst>
          </p:cNvPr>
          <p:cNvGrpSpPr/>
          <p:nvPr/>
        </p:nvGrpSpPr>
        <p:grpSpPr>
          <a:xfrm>
            <a:off x="4991099" y="683235"/>
            <a:ext cx="4775201" cy="1953143"/>
            <a:chOff x="4991099" y="683235"/>
            <a:chExt cx="4775201" cy="1953143"/>
          </a:xfrm>
        </p:grpSpPr>
        <p:grpSp>
          <p:nvGrpSpPr>
            <p:cNvPr id="49" name="グループ化 48">
              <a:extLst>
                <a:ext uri="{FF2B5EF4-FFF2-40B4-BE49-F238E27FC236}">
                  <a16:creationId xmlns:a16="http://schemas.microsoft.com/office/drawing/2014/main" id="{31EC35D9-CCD7-3AA5-C45B-AD9A0EAEBE05}"/>
                </a:ext>
              </a:extLst>
            </p:cNvPr>
            <p:cNvGrpSpPr/>
            <p:nvPr/>
          </p:nvGrpSpPr>
          <p:grpSpPr>
            <a:xfrm>
              <a:off x="7386616" y="688975"/>
              <a:ext cx="2379683" cy="1944830"/>
              <a:chOff x="7386616" y="688975"/>
              <a:chExt cx="2379683" cy="1944830"/>
            </a:xfrm>
          </p:grpSpPr>
          <p:pic>
            <p:nvPicPr>
              <p:cNvPr id="43" name="図 42">
                <a:extLst>
                  <a:ext uri="{FF2B5EF4-FFF2-40B4-BE49-F238E27FC236}">
                    <a16:creationId xmlns:a16="http://schemas.microsoft.com/office/drawing/2014/main" id="{FEA2B412-DC00-5B08-4DA4-5F1BFEBA3825}"/>
                  </a:ext>
                </a:extLst>
              </p:cNvPr>
              <p:cNvPicPr>
                <a:picLocks noChangeAspect="1"/>
              </p:cNvPicPr>
              <p:nvPr/>
            </p:nvPicPr>
            <p:blipFill rotWithShape="1">
              <a:blip r:embed="rId33">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44" name="正方形/長方形 43">
                <a:extLst>
                  <a:ext uri="{FF2B5EF4-FFF2-40B4-BE49-F238E27FC236}">
                    <a16:creationId xmlns:a16="http://schemas.microsoft.com/office/drawing/2014/main" id="{6DE09F4B-4890-45C2-5EEA-45C64700C50D}"/>
                  </a:ext>
                </a:extLst>
              </p:cNvPr>
              <p:cNvSpPr/>
              <p:nvPr/>
            </p:nvSpPr>
            <p:spPr>
              <a:xfrm>
                <a:off x="7470988" y="2223687"/>
                <a:ext cx="2172876" cy="323165"/>
              </a:xfrm>
              <a:prstGeom prst="rect">
                <a:avLst/>
              </a:prstGeom>
            </p:spPr>
            <p:txBody>
              <a:bodyPr wrap="square" lIns="0" tIns="0" rIns="0" bIns="0">
                <a:spAutoFit/>
              </a:bodyPr>
              <a:lstStyle/>
              <a:p>
                <a:r>
                  <a:rPr lang="ja-JP" altLang="en-US" sz="700" dirty="0">
                    <a:solidFill>
                      <a:srgbClr val="FFFFFF"/>
                    </a:solidFill>
                    <a:latin typeface="+mn-ea"/>
                  </a:rPr>
                  <a:t>天然木が持つ美しさを、さらに際立たせた</a:t>
                </a:r>
                <a:endParaRPr lang="en-US" altLang="ja-JP" sz="700" dirty="0">
                  <a:solidFill>
                    <a:srgbClr val="FFFFFF"/>
                  </a:solidFill>
                  <a:latin typeface="+mn-ea"/>
                </a:endParaRPr>
              </a:p>
              <a:p>
                <a:r>
                  <a:rPr lang="ja-JP" altLang="en-US" sz="700" dirty="0">
                    <a:solidFill>
                      <a:srgbClr val="FFFFFF"/>
                    </a:solidFill>
                    <a:latin typeface="+mn-ea"/>
                  </a:rPr>
                  <a:t>「マイスターズウッド」で表面を仕上げた突き板の床材。</a:t>
                </a:r>
              </a:p>
              <a:p>
                <a:r>
                  <a:rPr lang="ja-JP" altLang="en-US" sz="700" dirty="0">
                    <a:solidFill>
                      <a:srgbClr val="FFFFFF"/>
                    </a:solidFill>
                    <a:latin typeface="+mn-ea"/>
                  </a:rPr>
                  <a:t>木の風合いを最大限活かした空間づくりが可能です。</a:t>
                </a:r>
              </a:p>
            </p:txBody>
          </p:sp>
          <p:sp>
            <p:nvSpPr>
              <p:cNvPr id="48" name="正方形/長方形 47">
                <a:extLst>
                  <a:ext uri="{FF2B5EF4-FFF2-40B4-BE49-F238E27FC236}">
                    <a16:creationId xmlns:a16="http://schemas.microsoft.com/office/drawing/2014/main" id="{515FAE76-773B-E8A5-8959-214217C4BD8B}"/>
                  </a:ext>
                </a:extLst>
              </p:cNvPr>
              <p:cNvSpPr/>
              <p:nvPr/>
            </p:nvSpPr>
            <p:spPr>
              <a:xfrm>
                <a:off x="8437819" y="770938"/>
                <a:ext cx="1172203" cy="330860"/>
              </a:xfrm>
              <a:prstGeom prst="rect">
                <a:avLst/>
              </a:prstGeom>
            </p:spPr>
            <p:txBody>
              <a:bodyPr wrap="square" lIns="0" tIns="0" rIns="0" bIns="0">
                <a:spAutoFit/>
              </a:bodyPr>
              <a:lstStyle/>
              <a:p>
                <a:pPr algn="r"/>
                <a:r>
                  <a:rPr lang="ja-JP" altLang="en-US" sz="1100" b="1" dirty="0">
                    <a:solidFill>
                      <a:srgbClr val="FFFFFF"/>
                    </a:solidFill>
                    <a:latin typeface="+mn-ea"/>
                  </a:rPr>
                  <a:t>マイスターズウッド</a:t>
                </a:r>
                <a:endParaRPr lang="en-US" altLang="ja-JP" sz="1100" b="1" dirty="0">
                  <a:solidFill>
                    <a:srgbClr val="FFFFFF"/>
                  </a:solidFill>
                  <a:latin typeface="+mn-ea"/>
                </a:endParaRPr>
              </a:p>
              <a:p>
                <a:pPr algn="r"/>
                <a:r>
                  <a:rPr lang="en-US" altLang="ja-JP" sz="1050" b="1" dirty="0">
                    <a:solidFill>
                      <a:srgbClr val="FFFFFF"/>
                    </a:solidFill>
                    <a:latin typeface="+mn-ea"/>
                  </a:rPr>
                  <a:t>Meister’s Wood</a:t>
                </a:r>
                <a:endParaRPr lang="ja-JP" altLang="en-US" sz="1050" b="1" dirty="0">
                  <a:solidFill>
                    <a:srgbClr val="FFFFFF"/>
                  </a:solidFill>
                  <a:latin typeface="+mn-ea"/>
                </a:endParaRPr>
              </a:p>
            </p:txBody>
          </p:sp>
        </p:grpSp>
        <p:sp>
          <p:nvSpPr>
            <p:cNvPr id="13" name="Rectangle 14">
              <a:extLst>
                <a:ext uri="{FF2B5EF4-FFF2-40B4-BE49-F238E27FC236}">
                  <a16:creationId xmlns:a16="http://schemas.microsoft.com/office/drawing/2014/main" id="{622ED07C-2A90-9DCC-5987-0831CCEB03EE}"/>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33" name="Rectangle 14">
              <a:extLst>
                <a:ext uri="{FF2B5EF4-FFF2-40B4-BE49-F238E27FC236}">
                  <a16:creationId xmlns:a16="http://schemas.microsoft.com/office/drawing/2014/main" id="{70C0C316-D322-E063-8819-6F275305BEDD}"/>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34" name="Rectangle 14">
              <a:extLst>
                <a:ext uri="{FF2B5EF4-FFF2-40B4-BE49-F238E27FC236}">
                  <a16:creationId xmlns:a16="http://schemas.microsoft.com/office/drawing/2014/main" id="{6E67E87B-FC76-3201-73EE-6AD462ADD5DC}"/>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grpSp>
          <p:nvGrpSpPr>
            <p:cNvPr id="45" name="グループ化 44">
              <a:extLst>
                <a:ext uri="{FF2B5EF4-FFF2-40B4-BE49-F238E27FC236}">
                  <a16:creationId xmlns:a16="http://schemas.microsoft.com/office/drawing/2014/main" id="{9D446E0B-4E75-9FDE-247D-EDD3C8B8B638}"/>
                </a:ext>
              </a:extLst>
            </p:cNvPr>
            <p:cNvGrpSpPr/>
            <p:nvPr/>
          </p:nvGrpSpPr>
          <p:grpSpPr>
            <a:xfrm>
              <a:off x="4991099" y="688975"/>
              <a:ext cx="2412852" cy="1943100"/>
              <a:chOff x="4991099" y="688975"/>
              <a:chExt cx="2412852" cy="1943100"/>
            </a:xfrm>
          </p:grpSpPr>
          <p:sp>
            <p:nvSpPr>
              <p:cNvPr id="38" name="Rectangle 14">
                <a:extLst>
                  <a:ext uri="{FF2B5EF4-FFF2-40B4-BE49-F238E27FC236}">
                    <a16:creationId xmlns:a16="http://schemas.microsoft.com/office/drawing/2014/main" id="{ABFF5A4D-7BB3-A01B-0DCE-B1AA96487496}"/>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39" name="グループ化 38">
                <a:extLst>
                  <a:ext uri="{FF2B5EF4-FFF2-40B4-BE49-F238E27FC236}">
                    <a16:creationId xmlns:a16="http://schemas.microsoft.com/office/drawing/2014/main" id="{5C18D8DF-9404-2ADB-1DD1-9975C4B59855}"/>
                  </a:ext>
                </a:extLst>
              </p:cNvPr>
              <p:cNvGrpSpPr/>
              <p:nvPr/>
            </p:nvGrpSpPr>
            <p:grpSpPr>
              <a:xfrm>
                <a:off x="4991100" y="947324"/>
                <a:ext cx="2412851" cy="355257"/>
                <a:chOff x="4991100" y="869365"/>
                <a:chExt cx="2412851" cy="355257"/>
              </a:xfrm>
            </p:grpSpPr>
            <p:sp>
              <p:nvSpPr>
                <p:cNvPr id="41" name="正方形/長方形 40">
                  <a:extLst>
                    <a:ext uri="{FF2B5EF4-FFF2-40B4-BE49-F238E27FC236}">
                      <a16:creationId xmlns:a16="http://schemas.microsoft.com/office/drawing/2014/main" id="{B659AE47-017F-8E08-3D8A-FEEEF101F99C}"/>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42" name="正方形/長方形 41">
                  <a:extLst>
                    <a:ext uri="{FF2B5EF4-FFF2-40B4-BE49-F238E27FC236}">
                      <a16:creationId xmlns:a16="http://schemas.microsoft.com/office/drawing/2014/main" id="{519D2CD0-5D1F-1389-D729-D2F2AB77E63B}"/>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4" name="図 3"/>
              <p:cNvPicPr>
                <a:picLocks noChangeAspect="1"/>
              </p:cNvPicPr>
              <p:nvPr/>
            </p:nvPicPr>
            <p:blipFill rotWithShape="1">
              <a:blip r:embed="rId34">
                <a:extLst>
                  <a:ext uri="{28A0092B-C50C-407E-A947-70E740481C1C}">
                    <a14:useLocalDpi xmlns:a14="http://schemas.microsoft.com/office/drawing/2010/main" val="0"/>
                  </a:ext>
                </a:extLst>
              </a:blip>
              <a:srcRect/>
              <a:stretch/>
            </p:blipFill>
            <p:spPr>
              <a:xfrm>
                <a:off x="5422679" y="1401726"/>
                <a:ext cx="1549692" cy="972000"/>
              </a:xfrm>
              <a:prstGeom prst="rect">
                <a:avLst/>
              </a:prstGeom>
            </p:spPr>
          </p:pic>
        </p:grpSp>
        <p:sp>
          <p:nvSpPr>
            <p:cNvPr id="37" name="Rectangle 14">
              <a:extLst>
                <a:ext uri="{FF2B5EF4-FFF2-40B4-BE49-F238E27FC236}">
                  <a16:creationId xmlns:a16="http://schemas.microsoft.com/office/drawing/2014/main" id="{47B69714-267E-B18D-3052-D45C6B241F9D}"/>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6" name="グループ化 5">
            <a:extLst>
              <a:ext uri="{FF2B5EF4-FFF2-40B4-BE49-F238E27FC236}">
                <a16:creationId xmlns:a16="http://schemas.microsoft.com/office/drawing/2014/main" id="{8DA4ED0A-7227-E6D1-A1E4-1093831C6979}"/>
              </a:ext>
            </a:extLst>
          </p:cNvPr>
          <p:cNvGrpSpPr/>
          <p:nvPr/>
        </p:nvGrpSpPr>
        <p:grpSpPr>
          <a:xfrm>
            <a:off x="6009759" y="4727418"/>
            <a:ext cx="1884161" cy="1959242"/>
            <a:chOff x="6009759" y="4727418"/>
            <a:chExt cx="1884161" cy="1959242"/>
          </a:xfrm>
        </p:grpSpPr>
        <p:sp>
          <p:nvSpPr>
            <p:cNvPr id="16" name="Rectangle 14">
              <a:extLst>
                <a:ext uri="{FF2B5EF4-FFF2-40B4-BE49-F238E27FC236}">
                  <a16:creationId xmlns:a16="http://schemas.microsoft.com/office/drawing/2014/main" id="{8813FC81-B013-04E3-50F2-085F01D78F25}"/>
                </a:ext>
              </a:extLst>
            </p:cNvPr>
            <p:cNvSpPr>
              <a:spLocks noChangeArrowheads="1"/>
            </p:cNvSpPr>
            <p:nvPr/>
          </p:nvSpPr>
          <p:spPr bwMode="auto">
            <a:xfrm>
              <a:off x="6009759" y="4727418"/>
              <a:ext cx="1884161"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sp>
          <p:nvSpPr>
            <p:cNvPr id="35" name="正方形/長方形 34">
              <a:extLst>
                <a:ext uri="{FF2B5EF4-FFF2-40B4-BE49-F238E27FC236}">
                  <a16:creationId xmlns:a16="http://schemas.microsoft.com/office/drawing/2014/main" id="{0CD24EB6-E077-2CEA-3B46-6A5A84B31730}"/>
                </a:ext>
              </a:extLst>
            </p:cNvPr>
            <p:cNvSpPr/>
            <p:nvPr/>
          </p:nvSpPr>
          <p:spPr>
            <a:xfrm>
              <a:off x="6092297" y="5986505"/>
              <a:ext cx="1538883" cy="246221"/>
            </a:xfrm>
            <a:prstGeom prst="rect">
              <a:avLst/>
            </a:prstGeom>
          </p:spPr>
          <p:txBody>
            <a:bodyPr wrap="none" lIns="0" tIns="0" rIns="0" bIns="0">
              <a:spAutoFit/>
            </a:bodyPr>
            <a:lstStyle/>
            <a:p>
              <a:r>
                <a:rPr lang="ja-JP" altLang="en-US" sz="800" b="1" dirty="0">
                  <a:latin typeface="+mn-ea"/>
                </a:rPr>
                <a:t>同じ突き板をつかって統一感を演出</a:t>
              </a:r>
              <a:endParaRPr lang="en-US" altLang="ja-JP" sz="800" b="1" dirty="0">
                <a:latin typeface="+mn-ea"/>
              </a:endParaRPr>
            </a:p>
            <a:p>
              <a:r>
                <a:rPr lang="ja-JP" altLang="en-US" sz="800" b="1" dirty="0">
                  <a:latin typeface="+mn-ea"/>
                </a:rPr>
                <a:t>マイスターズウッド階段</a:t>
              </a:r>
            </a:p>
          </p:txBody>
        </p:sp>
        <p:pic>
          <p:nvPicPr>
            <p:cNvPr id="46" name="図 45">
              <a:extLst>
                <a:ext uri="{FF2B5EF4-FFF2-40B4-BE49-F238E27FC236}">
                  <a16:creationId xmlns:a16="http://schemas.microsoft.com/office/drawing/2014/main" id="{90EE7F5C-52B5-DF36-58E4-BC3BC7C42697}"/>
                </a:ext>
              </a:extLst>
            </p:cNvPr>
            <p:cNvPicPr>
              <a:picLocks noChangeAspect="1"/>
            </p:cNvPicPr>
            <p:nvPr/>
          </p:nvPicPr>
          <p:blipFill rotWithShape="1">
            <a:blip r:embed="rId35">
              <a:extLst>
                <a:ext uri="{28A0092B-C50C-407E-A947-70E740481C1C}">
                  <a14:useLocalDpi xmlns:a14="http://schemas.microsoft.com/office/drawing/2010/main" val="0"/>
                </a:ext>
              </a:extLst>
            </a:blip>
            <a:srcRect t="24149"/>
            <a:stretch/>
          </p:blipFill>
          <p:spPr>
            <a:xfrm>
              <a:off x="6103054" y="5095980"/>
              <a:ext cx="1690145" cy="854929"/>
            </a:xfrm>
            <a:prstGeom prst="rect">
              <a:avLst/>
            </a:prstGeom>
          </p:spPr>
        </p:pic>
        <p:sp>
          <p:nvSpPr>
            <p:cNvPr id="47" name="正方形/長方形 46">
              <a:extLst>
                <a:ext uri="{FF2B5EF4-FFF2-40B4-BE49-F238E27FC236}">
                  <a16:creationId xmlns:a16="http://schemas.microsoft.com/office/drawing/2014/main" id="{BDD19B93-C769-B58A-1E17-399FA4096B51}"/>
                </a:ext>
              </a:extLst>
            </p:cNvPr>
            <p:cNvSpPr/>
            <p:nvPr/>
          </p:nvSpPr>
          <p:spPr>
            <a:xfrm>
              <a:off x="6092297" y="6301939"/>
              <a:ext cx="1700902" cy="384721"/>
            </a:xfrm>
            <a:prstGeom prst="rect">
              <a:avLst/>
            </a:prstGeom>
          </p:spPr>
          <p:txBody>
            <a:bodyPr wrap="square" lIns="0" tIns="0" rIns="0" bIns="0">
              <a:spAutoFit/>
            </a:bodyPr>
            <a:lstStyle/>
            <a:p>
              <a:r>
                <a:rPr lang="ja-JP" altLang="en-US" sz="600" dirty="0">
                  <a:latin typeface="+mn-ea"/>
                </a:rPr>
                <a:t>マイスターズウッドの床材と同じ素材。</a:t>
              </a:r>
            </a:p>
            <a:p>
              <a:r>
                <a:rPr lang="ja-JP" altLang="en-US" sz="600" dirty="0">
                  <a:latin typeface="+mn-ea"/>
                </a:rPr>
                <a:t>床材と揃えることで統一感のある空間を演出できる“天然木突き板仕上げ”階段です。</a:t>
              </a:r>
              <a:endParaRPr lang="en-US" altLang="ja-JP" sz="600" dirty="0">
                <a:latin typeface="+mn-ea"/>
              </a:endParaRPr>
            </a:p>
            <a:p>
              <a:r>
                <a:rPr lang="ja-JP" altLang="en-US" sz="350" dirty="0">
                  <a:latin typeface="+mn-ea"/>
                </a:rPr>
                <a:t>上記</a:t>
              </a:r>
              <a:r>
                <a:rPr lang="en-US" altLang="ja-JP" sz="350" dirty="0">
                  <a:latin typeface="+mn-ea"/>
                </a:rPr>
                <a:t>※</a:t>
              </a:r>
              <a:r>
                <a:rPr lang="ja-JP" altLang="en-US" sz="350" dirty="0">
                  <a:latin typeface="+mn-ea"/>
                </a:rPr>
                <a:t>の</a:t>
              </a:r>
              <a:r>
                <a:rPr lang="en-US" altLang="ja-JP" sz="350" dirty="0">
                  <a:latin typeface="+mn-ea"/>
                </a:rPr>
                <a:t>4</a:t>
              </a:r>
              <a:r>
                <a:rPr lang="ja-JP" altLang="en-US" sz="350" dirty="0">
                  <a:latin typeface="+mn-ea"/>
                </a:rPr>
                <a:t>色は同色の突き板の踏み板をご用意していませんが、ベリティス階段とコーディネイトが可能です。</a:t>
              </a:r>
            </a:p>
          </p:txBody>
        </p:sp>
        <p:sp>
          <p:nvSpPr>
            <p:cNvPr id="51" name="正方形/長方形 50">
              <a:extLst>
                <a:ext uri="{FF2B5EF4-FFF2-40B4-BE49-F238E27FC236}">
                  <a16:creationId xmlns:a16="http://schemas.microsoft.com/office/drawing/2014/main" id="{0B6E2296-341B-BE5D-0A66-76E7827E3FB5}"/>
                </a:ext>
              </a:extLst>
            </p:cNvPr>
            <p:cNvSpPr/>
            <p:nvPr/>
          </p:nvSpPr>
          <p:spPr>
            <a:xfrm>
              <a:off x="6009759" y="4822188"/>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おすすめの階段</a:t>
              </a:r>
            </a:p>
          </p:txBody>
        </p:sp>
      </p:grpSp>
      <p:grpSp>
        <p:nvGrpSpPr>
          <p:cNvPr id="100" name="グループ化 99">
            <a:extLst>
              <a:ext uri="{FF2B5EF4-FFF2-40B4-BE49-F238E27FC236}">
                <a16:creationId xmlns:a16="http://schemas.microsoft.com/office/drawing/2014/main" id="{3D6835A9-52B6-7B78-6B73-1294BF22F2EE}"/>
              </a:ext>
            </a:extLst>
          </p:cNvPr>
          <p:cNvGrpSpPr/>
          <p:nvPr/>
        </p:nvGrpSpPr>
        <p:grpSpPr>
          <a:xfrm>
            <a:off x="142875" y="4727418"/>
            <a:ext cx="5817893" cy="1943616"/>
            <a:chOff x="142875" y="4727418"/>
            <a:chExt cx="5817893" cy="1943616"/>
          </a:xfrm>
        </p:grpSpPr>
        <p:grpSp>
          <p:nvGrpSpPr>
            <p:cNvPr id="3" name="グループ化 2">
              <a:extLst>
                <a:ext uri="{FF2B5EF4-FFF2-40B4-BE49-F238E27FC236}">
                  <a16:creationId xmlns:a16="http://schemas.microsoft.com/office/drawing/2014/main" id="{A16FF922-837D-10C7-B342-43DFF2D72EDF}"/>
                </a:ext>
              </a:extLst>
            </p:cNvPr>
            <p:cNvGrpSpPr/>
            <p:nvPr/>
          </p:nvGrpSpPr>
          <p:grpSpPr>
            <a:xfrm>
              <a:off x="142875" y="4727418"/>
              <a:ext cx="5817893" cy="1943616"/>
              <a:chOff x="142875" y="4727418"/>
              <a:chExt cx="5817893" cy="1943616"/>
            </a:xfrm>
          </p:grpSpPr>
          <p:sp>
            <p:nvSpPr>
              <p:cNvPr id="7" name="Rectangle 14">
                <a:extLst>
                  <a:ext uri="{FF2B5EF4-FFF2-40B4-BE49-F238E27FC236}">
                    <a16:creationId xmlns:a16="http://schemas.microsoft.com/office/drawing/2014/main" id="{5B5963BF-E5BD-498B-BB8B-F14533A11F49}"/>
                  </a:ext>
                </a:extLst>
              </p:cNvPr>
              <p:cNvSpPr>
                <a:spLocks noChangeArrowheads="1"/>
              </p:cNvSpPr>
              <p:nvPr/>
            </p:nvSpPr>
            <p:spPr bwMode="auto">
              <a:xfrm>
                <a:off x="142875" y="4727418"/>
                <a:ext cx="5817892"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8" name="正方形/長方形 7">
                <a:extLst>
                  <a:ext uri="{FF2B5EF4-FFF2-40B4-BE49-F238E27FC236}">
                    <a16:creationId xmlns:a16="http://schemas.microsoft.com/office/drawing/2014/main" id="{CD8A6D48-2A89-74C5-C08E-6F58E09F9276}"/>
                  </a:ext>
                </a:extLst>
              </p:cNvPr>
              <p:cNvSpPr/>
              <p:nvPr/>
            </p:nvSpPr>
            <p:spPr>
              <a:xfrm>
                <a:off x="142876" y="4822188"/>
                <a:ext cx="5817892" cy="184666"/>
              </a:xfrm>
              <a:prstGeom prst="rect">
                <a:avLst/>
              </a:prstGeom>
            </p:spPr>
            <p:txBody>
              <a:bodyPr wrap="square" lIns="0" tIns="0" rIns="0" bIns="0">
                <a:spAutoFit/>
              </a:bodyPr>
              <a:lstStyle/>
              <a:p>
                <a:pPr algn="ctr"/>
                <a:r>
                  <a:rPr lang="ja-JP" altLang="en-US" sz="1200" b="1" dirty="0">
                    <a:solidFill>
                      <a:srgbClr val="953735"/>
                    </a:solidFill>
                    <a:latin typeface="+mn-ea"/>
                  </a:rPr>
                  <a:t>豊富な色柄を揃えたスタンダードなシリーズです。</a:t>
                </a:r>
              </a:p>
            </p:txBody>
          </p:sp>
          <p:grpSp>
            <p:nvGrpSpPr>
              <p:cNvPr id="109" name="グループ化 108">
                <a:extLst>
                  <a:ext uri="{FF2B5EF4-FFF2-40B4-BE49-F238E27FC236}">
                    <a16:creationId xmlns:a16="http://schemas.microsoft.com/office/drawing/2014/main" id="{0FC765B9-DAC1-4E6F-B8C1-BD6D59BA23E8}"/>
                  </a:ext>
                </a:extLst>
              </p:cNvPr>
              <p:cNvGrpSpPr/>
              <p:nvPr/>
            </p:nvGrpSpPr>
            <p:grpSpPr>
              <a:xfrm>
                <a:off x="242462" y="5989644"/>
                <a:ext cx="1270485" cy="538054"/>
                <a:chOff x="599242" y="5989644"/>
                <a:chExt cx="1270485" cy="538054"/>
              </a:xfrm>
            </p:grpSpPr>
            <p:sp>
              <p:nvSpPr>
                <p:cNvPr id="75" name="正方形/長方形 74">
                  <a:extLst>
                    <a:ext uri="{FF2B5EF4-FFF2-40B4-BE49-F238E27FC236}">
                      <a16:creationId xmlns:a16="http://schemas.microsoft.com/office/drawing/2014/main" id="{0963A016-96A4-8461-670D-139FEAAAC0A7}"/>
                    </a:ext>
                  </a:extLst>
                </p:cNvPr>
                <p:cNvSpPr/>
                <p:nvPr/>
              </p:nvSpPr>
              <p:spPr>
                <a:xfrm>
                  <a:off x="599242" y="5989644"/>
                  <a:ext cx="1270485" cy="153888"/>
                </a:xfrm>
                <a:prstGeom prst="rect">
                  <a:avLst/>
                </a:prstGeom>
              </p:spPr>
              <p:txBody>
                <a:bodyPr wrap="square" lIns="0" tIns="0" rIns="0" bIns="0">
                  <a:spAutoFit/>
                </a:bodyPr>
                <a:lstStyle/>
                <a:p>
                  <a:r>
                    <a:rPr lang="ja-JP" altLang="en-US" sz="1000" b="1" dirty="0">
                      <a:latin typeface="+mn-ea"/>
                    </a:rPr>
                    <a:t>ダブルコート</a:t>
                  </a:r>
                </a:p>
              </p:txBody>
            </p:sp>
            <p:sp>
              <p:nvSpPr>
                <p:cNvPr id="88" name="正方形/長方形 87">
                  <a:extLst>
                    <a:ext uri="{FF2B5EF4-FFF2-40B4-BE49-F238E27FC236}">
                      <a16:creationId xmlns:a16="http://schemas.microsoft.com/office/drawing/2014/main" id="{8173CB09-74C4-7329-5605-97B4CA9BFB79}"/>
                    </a:ext>
                  </a:extLst>
                </p:cNvPr>
                <p:cNvSpPr/>
                <p:nvPr/>
              </p:nvSpPr>
              <p:spPr>
                <a:xfrm>
                  <a:off x="599244" y="6204533"/>
                  <a:ext cx="1029044" cy="323165"/>
                </a:xfrm>
                <a:prstGeom prst="rect">
                  <a:avLst/>
                </a:prstGeom>
              </p:spPr>
              <p:txBody>
                <a:bodyPr wrap="square" lIns="0" tIns="0" rIns="0" bIns="0">
                  <a:spAutoFit/>
                </a:bodyPr>
                <a:lstStyle/>
                <a:p>
                  <a:r>
                    <a:rPr lang="ja-JP" altLang="en-US" sz="800" dirty="0">
                      <a:latin typeface="+mn-ea"/>
                    </a:rPr>
                    <a:t>塗装を重ねることで、</a:t>
                  </a:r>
                  <a:endParaRPr lang="en-US" altLang="ja-JP" sz="800" dirty="0">
                    <a:latin typeface="+mn-ea"/>
                  </a:endParaRPr>
                </a:p>
                <a:p>
                  <a:r>
                    <a:rPr lang="ja-JP" altLang="en-US" sz="800" dirty="0">
                      <a:latin typeface="+mn-ea"/>
                    </a:rPr>
                    <a:t>より傷に強く。</a:t>
                  </a:r>
                  <a:endParaRPr lang="en-US" altLang="ja-JP" sz="800" dirty="0">
                    <a:latin typeface="+mn-ea"/>
                  </a:endParaRPr>
                </a:p>
                <a:p>
                  <a:r>
                    <a:rPr lang="en-US" altLang="ja-JP" sz="500" dirty="0">
                      <a:latin typeface="+mn-ea"/>
                    </a:rPr>
                    <a:t>※</a:t>
                  </a:r>
                  <a:r>
                    <a:rPr lang="ja-JP" altLang="en-US" sz="500" dirty="0">
                      <a:latin typeface="+mn-ea"/>
                    </a:rPr>
                    <a:t>イラストはイメージです。</a:t>
                  </a:r>
                </a:p>
              </p:txBody>
            </p:sp>
          </p:grpSp>
          <p:grpSp>
            <p:nvGrpSpPr>
              <p:cNvPr id="9" name="グループ化 8">
                <a:extLst>
                  <a:ext uri="{FF2B5EF4-FFF2-40B4-BE49-F238E27FC236}">
                    <a16:creationId xmlns:a16="http://schemas.microsoft.com/office/drawing/2014/main" id="{F89FEC5E-ECE2-09EE-277A-4F9E9DF460D0}"/>
                  </a:ext>
                </a:extLst>
              </p:cNvPr>
              <p:cNvGrpSpPr/>
              <p:nvPr/>
            </p:nvGrpSpPr>
            <p:grpSpPr>
              <a:xfrm>
                <a:off x="1761172" y="5096351"/>
                <a:ext cx="1524337" cy="1451473"/>
                <a:chOff x="1761172" y="5096351"/>
                <a:chExt cx="1524337" cy="1451473"/>
              </a:xfrm>
            </p:grpSpPr>
            <p:grpSp>
              <p:nvGrpSpPr>
                <p:cNvPr id="56" name="グループ化 55">
                  <a:extLst>
                    <a:ext uri="{FF2B5EF4-FFF2-40B4-BE49-F238E27FC236}">
                      <a16:creationId xmlns:a16="http://schemas.microsoft.com/office/drawing/2014/main" id="{9630AE75-D1E6-3C24-F8FA-4DC237510CB2}"/>
                    </a:ext>
                  </a:extLst>
                </p:cNvPr>
                <p:cNvGrpSpPr/>
                <p:nvPr/>
              </p:nvGrpSpPr>
              <p:grpSpPr>
                <a:xfrm>
                  <a:off x="1761172" y="5989644"/>
                  <a:ext cx="1524337" cy="558180"/>
                  <a:chOff x="5417430" y="5989644"/>
                  <a:chExt cx="1524337" cy="558180"/>
                </a:xfrm>
              </p:grpSpPr>
              <p:sp>
                <p:nvSpPr>
                  <p:cNvPr id="58" name="正方形/長方形 57">
                    <a:extLst>
                      <a:ext uri="{FF2B5EF4-FFF2-40B4-BE49-F238E27FC236}">
                        <a16:creationId xmlns:a16="http://schemas.microsoft.com/office/drawing/2014/main" id="{C2043B24-0F2F-1406-98B9-F7DF815DD238}"/>
                      </a:ext>
                    </a:extLst>
                  </p:cNvPr>
                  <p:cNvSpPr/>
                  <p:nvPr/>
                </p:nvSpPr>
                <p:spPr>
                  <a:xfrm>
                    <a:off x="5417431" y="6301603"/>
                    <a:ext cx="1524336" cy="246221"/>
                  </a:xfrm>
                  <a:prstGeom prst="rect">
                    <a:avLst/>
                  </a:prstGeom>
                </p:spPr>
                <p:txBody>
                  <a:bodyPr wrap="square" lIns="0" tIns="0" rIns="0" bIns="0">
                    <a:spAutoFit/>
                  </a:bodyPr>
                  <a:lstStyle/>
                  <a:p>
                    <a:r>
                      <a:rPr lang="ja-JP" altLang="en-US" sz="600" dirty="0">
                        <a:latin typeface="+mn-ea"/>
                      </a:rPr>
                      <a:t>椅子などを勢いよく擦った際にできるすり傷にも強く、美しい空間を長く維持することができます。</a:t>
                    </a:r>
                    <a:endParaRPr lang="en-US" altLang="ja-JP" sz="600" dirty="0">
                      <a:latin typeface="+mn-ea"/>
                    </a:endParaRPr>
                  </a:p>
                  <a:p>
                    <a:r>
                      <a:rPr lang="en-US" altLang="ja-JP" sz="400" dirty="0">
                        <a:latin typeface="+mn-ea"/>
                      </a:rPr>
                      <a:t>※</a:t>
                    </a:r>
                    <a:r>
                      <a:rPr lang="ja-JP" altLang="en-US" sz="400" dirty="0">
                        <a:latin typeface="+mn-ea"/>
                      </a:rPr>
                      <a:t>条件によっては、表面に傷がつく場合があります。</a:t>
                    </a:r>
                  </a:p>
                </p:txBody>
              </p:sp>
              <p:sp>
                <p:nvSpPr>
                  <p:cNvPr id="59" name="正方形/長方形 58">
                    <a:extLst>
                      <a:ext uri="{FF2B5EF4-FFF2-40B4-BE49-F238E27FC236}">
                        <a16:creationId xmlns:a16="http://schemas.microsoft.com/office/drawing/2014/main" id="{8D2234D4-7D4D-CDC2-02EC-94B76DB3477F}"/>
                      </a:ext>
                    </a:extLst>
                  </p:cNvPr>
                  <p:cNvSpPr/>
                  <p:nvPr/>
                </p:nvSpPr>
                <p:spPr>
                  <a:xfrm>
                    <a:off x="5417430" y="5989644"/>
                    <a:ext cx="1212812" cy="246221"/>
                  </a:xfrm>
                  <a:prstGeom prst="rect">
                    <a:avLst/>
                  </a:prstGeom>
                </p:spPr>
                <p:txBody>
                  <a:bodyPr wrap="square" lIns="0" tIns="0" rIns="0" bIns="0">
                    <a:spAutoFit/>
                  </a:bodyPr>
                  <a:lstStyle/>
                  <a:p>
                    <a:r>
                      <a:rPr lang="ja-JP" altLang="en-US" sz="800" b="1" dirty="0">
                        <a:latin typeface="+mn-ea"/>
                      </a:rPr>
                      <a:t>すり傷がつきにくく、</a:t>
                    </a:r>
                    <a:endParaRPr lang="en-US" altLang="ja-JP" sz="800" b="1" dirty="0">
                      <a:latin typeface="+mn-ea"/>
                    </a:endParaRPr>
                  </a:p>
                  <a:p>
                    <a:r>
                      <a:rPr lang="ja-JP" altLang="en-US" sz="800" b="1" dirty="0">
                        <a:latin typeface="+mn-ea"/>
                      </a:rPr>
                      <a:t>美しさが長持ち。</a:t>
                    </a:r>
                  </a:p>
                </p:txBody>
              </p:sp>
            </p:grpSp>
            <p:pic>
              <p:nvPicPr>
                <p:cNvPr id="57" name="図 56">
                  <a:extLst>
                    <a:ext uri="{FF2B5EF4-FFF2-40B4-BE49-F238E27FC236}">
                      <a16:creationId xmlns:a16="http://schemas.microsoft.com/office/drawing/2014/main" id="{4542FF3D-A85D-A476-7E33-8DD57FBDE835}"/>
                    </a:ext>
                  </a:extLst>
                </p:cNvPr>
                <p:cNvPicPr>
                  <a:picLocks noChangeAspect="1"/>
                </p:cNvPicPr>
                <p:nvPr/>
              </p:nvPicPr>
              <p:blipFill>
                <a:blip r:embed="rId36"/>
                <a:stretch>
                  <a:fillRect/>
                </a:stretch>
              </p:blipFill>
              <p:spPr>
                <a:xfrm>
                  <a:off x="1761172" y="5096351"/>
                  <a:ext cx="1524337" cy="856800"/>
                </a:xfrm>
                <a:prstGeom prst="rect">
                  <a:avLst/>
                </a:prstGeom>
              </p:spPr>
            </p:pic>
          </p:grpSp>
          <p:grpSp>
            <p:nvGrpSpPr>
              <p:cNvPr id="10" name="グループ化 9">
                <a:extLst>
                  <a:ext uri="{FF2B5EF4-FFF2-40B4-BE49-F238E27FC236}">
                    <a16:creationId xmlns:a16="http://schemas.microsoft.com/office/drawing/2014/main" id="{179019F1-06EE-35BD-BC44-E638887B4146}"/>
                  </a:ext>
                </a:extLst>
              </p:cNvPr>
              <p:cNvGrpSpPr/>
              <p:nvPr/>
            </p:nvGrpSpPr>
            <p:grpSpPr>
              <a:xfrm>
                <a:off x="3365809" y="5096351"/>
                <a:ext cx="1528901" cy="1482251"/>
                <a:chOff x="3365809" y="5096351"/>
                <a:chExt cx="1528901" cy="1482251"/>
              </a:xfrm>
            </p:grpSpPr>
            <p:grpSp>
              <p:nvGrpSpPr>
                <p:cNvPr id="52" name="グループ化 51">
                  <a:extLst>
                    <a:ext uri="{FF2B5EF4-FFF2-40B4-BE49-F238E27FC236}">
                      <a16:creationId xmlns:a16="http://schemas.microsoft.com/office/drawing/2014/main" id="{FFC18338-DDFE-FFA6-ECF9-4B8086EF957E}"/>
                    </a:ext>
                  </a:extLst>
                </p:cNvPr>
                <p:cNvGrpSpPr/>
                <p:nvPr/>
              </p:nvGrpSpPr>
              <p:grpSpPr>
                <a:xfrm>
                  <a:off x="3365809" y="5989644"/>
                  <a:ext cx="1380481" cy="588958"/>
                  <a:chOff x="5091475" y="5989644"/>
                  <a:chExt cx="1380481" cy="588958"/>
                </a:xfrm>
              </p:grpSpPr>
              <p:sp>
                <p:nvSpPr>
                  <p:cNvPr id="54" name="正方形/長方形 53">
                    <a:extLst>
                      <a:ext uri="{FF2B5EF4-FFF2-40B4-BE49-F238E27FC236}">
                        <a16:creationId xmlns:a16="http://schemas.microsoft.com/office/drawing/2014/main" id="{5245343C-FE76-3538-D0A6-1D2B01BE69AA}"/>
                      </a:ext>
                    </a:extLst>
                  </p:cNvPr>
                  <p:cNvSpPr/>
                  <p:nvPr/>
                </p:nvSpPr>
                <p:spPr>
                  <a:xfrm>
                    <a:off x="5091476" y="6301603"/>
                    <a:ext cx="1380480" cy="276999"/>
                  </a:xfrm>
                  <a:prstGeom prst="rect">
                    <a:avLst/>
                  </a:prstGeom>
                </p:spPr>
                <p:txBody>
                  <a:bodyPr wrap="square" lIns="0" tIns="0" rIns="0" bIns="0">
                    <a:spAutoFit/>
                  </a:bodyPr>
                  <a:lstStyle/>
                  <a:p>
                    <a:r>
                      <a:rPr lang="ja-JP" altLang="en-US" sz="600" dirty="0">
                        <a:latin typeface="+mn-ea"/>
                      </a:rPr>
                      <a:t>汚れがつきにくく、取れやすいコーティングなので、うっかりお部屋を汚してしまった時もさっと拭けばキレイに。</a:t>
                    </a:r>
                  </a:p>
                </p:txBody>
              </p:sp>
              <p:sp>
                <p:nvSpPr>
                  <p:cNvPr id="55" name="正方形/長方形 54">
                    <a:extLst>
                      <a:ext uri="{FF2B5EF4-FFF2-40B4-BE49-F238E27FC236}">
                        <a16:creationId xmlns:a16="http://schemas.microsoft.com/office/drawing/2014/main" id="{9654A178-1CB7-02B9-2CDB-4CCE49BE3076}"/>
                      </a:ext>
                    </a:extLst>
                  </p:cNvPr>
                  <p:cNvSpPr/>
                  <p:nvPr/>
                </p:nvSpPr>
                <p:spPr>
                  <a:xfrm>
                    <a:off x="5091475" y="5989644"/>
                    <a:ext cx="1291739" cy="246221"/>
                  </a:xfrm>
                  <a:prstGeom prst="rect">
                    <a:avLst/>
                  </a:prstGeom>
                </p:spPr>
                <p:txBody>
                  <a:bodyPr wrap="square" lIns="0" tIns="0" rIns="0" bIns="0">
                    <a:spAutoFit/>
                  </a:bodyPr>
                  <a:lstStyle/>
                  <a:p>
                    <a:r>
                      <a:rPr lang="ja-JP" altLang="en-US" sz="800" b="1" dirty="0">
                        <a:latin typeface="+mn-ea"/>
                      </a:rPr>
                      <a:t>汚れにも強く、</a:t>
                    </a:r>
                    <a:endParaRPr lang="en-US" altLang="ja-JP" sz="800" b="1" dirty="0">
                      <a:latin typeface="+mn-ea"/>
                    </a:endParaRPr>
                  </a:p>
                  <a:p>
                    <a:r>
                      <a:rPr lang="ja-JP" altLang="en-US" sz="800" b="1" dirty="0">
                        <a:latin typeface="+mn-ea"/>
                      </a:rPr>
                      <a:t>お掃除がラク。</a:t>
                    </a:r>
                  </a:p>
                </p:txBody>
              </p:sp>
            </p:grpSp>
            <p:pic>
              <p:nvPicPr>
                <p:cNvPr id="53" name="図 52">
                  <a:extLst>
                    <a:ext uri="{FF2B5EF4-FFF2-40B4-BE49-F238E27FC236}">
                      <a16:creationId xmlns:a16="http://schemas.microsoft.com/office/drawing/2014/main" id="{500CA948-C013-188E-A197-C17DE30EA591}"/>
                    </a:ext>
                  </a:extLst>
                </p:cNvPr>
                <p:cNvPicPr>
                  <a:picLocks noChangeAspect="1"/>
                </p:cNvPicPr>
                <p:nvPr/>
              </p:nvPicPr>
              <p:blipFill>
                <a:blip r:embed="rId37"/>
                <a:stretch>
                  <a:fillRect/>
                </a:stretch>
              </p:blipFill>
              <p:spPr>
                <a:xfrm>
                  <a:off x="3365809" y="5096351"/>
                  <a:ext cx="1528901" cy="856800"/>
                </a:xfrm>
                <a:prstGeom prst="rect">
                  <a:avLst/>
                </a:prstGeom>
              </p:spPr>
            </p:pic>
          </p:grpSp>
        </p:grpSp>
        <p:grpSp>
          <p:nvGrpSpPr>
            <p:cNvPr id="92" name="グループ化 91">
              <a:extLst>
                <a:ext uri="{FF2B5EF4-FFF2-40B4-BE49-F238E27FC236}">
                  <a16:creationId xmlns:a16="http://schemas.microsoft.com/office/drawing/2014/main" id="{C0A43FDF-20BA-432A-4118-60F6C95859A7}"/>
                </a:ext>
              </a:extLst>
            </p:cNvPr>
            <p:cNvGrpSpPr/>
            <p:nvPr/>
          </p:nvGrpSpPr>
          <p:grpSpPr>
            <a:xfrm>
              <a:off x="5001965" y="5095981"/>
              <a:ext cx="900539" cy="1461596"/>
              <a:chOff x="6249145" y="5095981"/>
              <a:chExt cx="900539" cy="1461596"/>
            </a:xfrm>
          </p:grpSpPr>
          <p:sp>
            <p:nvSpPr>
              <p:cNvPr id="93" name="正方形/長方形 92">
                <a:extLst>
                  <a:ext uri="{FF2B5EF4-FFF2-40B4-BE49-F238E27FC236}">
                    <a16:creationId xmlns:a16="http://schemas.microsoft.com/office/drawing/2014/main" id="{339A2436-F17A-8AAB-623D-0290D612F8F7}"/>
                  </a:ext>
                </a:extLst>
              </p:cNvPr>
              <p:cNvSpPr/>
              <p:nvPr/>
            </p:nvSpPr>
            <p:spPr>
              <a:xfrm>
                <a:off x="6249145" y="5095981"/>
                <a:ext cx="900539" cy="146159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Picture 2">
                <a:extLst>
                  <a:ext uri="{FF2B5EF4-FFF2-40B4-BE49-F238E27FC236}">
                    <a16:creationId xmlns:a16="http://schemas.microsoft.com/office/drawing/2014/main" id="{6E8229D9-E400-4CAE-829F-4ACC698A556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303085" y="5682840"/>
                <a:ext cx="784521" cy="7845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5" name="テキスト ボックス 94">
                <a:extLst>
                  <a:ext uri="{FF2B5EF4-FFF2-40B4-BE49-F238E27FC236}">
                    <a16:creationId xmlns:a16="http://schemas.microsoft.com/office/drawing/2014/main" id="{D272F2AA-08F2-B5FE-7656-C361C1B04567}"/>
                  </a:ext>
                </a:extLst>
              </p:cNvPr>
              <p:cNvSpPr txBox="1"/>
              <p:nvPr/>
            </p:nvSpPr>
            <p:spPr>
              <a:xfrm>
                <a:off x="6303085" y="5274940"/>
                <a:ext cx="784521" cy="347446"/>
              </a:xfrm>
              <a:prstGeom prst="rect">
                <a:avLst/>
              </a:prstGeom>
              <a:noFill/>
            </p:spPr>
            <p:txBody>
              <a:bodyPr wrap="square" lIns="0" tIns="0" rIns="0" bIns="0" rtlCol="0">
                <a:noAutofit/>
              </a:bodyPr>
              <a:lstStyle/>
              <a:p>
                <a:pPr algn="ctr"/>
                <a:r>
                  <a:rPr lang="ja-JP" altLang="en-US" sz="700" b="1" dirty="0">
                    <a:latin typeface="+mn-ea"/>
                  </a:rPr>
                  <a:t>傷つきにくさ</a:t>
                </a:r>
                <a:r>
                  <a:rPr kumimoji="1" lang="ja-JP" altLang="en-US" sz="700" b="1" dirty="0">
                    <a:latin typeface="+mn-ea"/>
                  </a:rPr>
                  <a:t>のヒミツ</a:t>
                </a:r>
                <a:endParaRPr kumimoji="1" lang="en-US" altLang="ja-JP" sz="700" b="1" dirty="0">
                  <a:latin typeface="+mn-ea"/>
                </a:endParaRPr>
              </a:p>
              <a:p>
                <a:pPr algn="ctr"/>
                <a:r>
                  <a:rPr lang="ja-JP" altLang="en-US" sz="700" b="1" dirty="0">
                    <a:latin typeface="+mn-ea"/>
                  </a:rPr>
                  <a:t>「ロール塗装」を</a:t>
                </a:r>
                <a:endParaRPr lang="en-US" altLang="ja-JP" sz="700" b="1" dirty="0">
                  <a:latin typeface="+mn-ea"/>
                </a:endParaRPr>
              </a:p>
              <a:p>
                <a:pPr algn="ctr"/>
                <a:r>
                  <a:rPr lang="ja-JP" altLang="en-US" sz="700" b="1" dirty="0">
                    <a:latin typeface="+mn-ea"/>
                  </a:rPr>
                  <a:t>ご紹介</a:t>
                </a:r>
                <a:endParaRPr kumimoji="1" lang="ja-JP" altLang="en-US" sz="700" b="1" dirty="0">
                  <a:latin typeface="+mn-ea"/>
                </a:endParaRPr>
              </a:p>
            </p:txBody>
          </p:sp>
        </p:grpSp>
        <p:pic>
          <p:nvPicPr>
            <p:cNvPr id="96" name="図 95" descr="アイコン が含まれている画像&#10;&#10;自動的に生成された説明">
              <a:extLst>
                <a:ext uri="{FF2B5EF4-FFF2-40B4-BE49-F238E27FC236}">
                  <a16:creationId xmlns:a16="http://schemas.microsoft.com/office/drawing/2014/main" id="{C3C888B3-FA26-3771-52F8-83E8CF3EDAE1}"/>
                </a:ext>
              </a:extLst>
            </p:cNvPr>
            <p:cNvPicPr>
              <a:picLocks noChangeAspect="1"/>
            </p:cNvPicPr>
            <p:nvPr/>
          </p:nvPicPr>
          <p:blipFill>
            <a:blip r:embed="rId39"/>
            <a:stretch>
              <a:fillRect/>
            </a:stretch>
          </p:blipFill>
          <p:spPr>
            <a:xfrm>
              <a:off x="205950" y="5070487"/>
              <a:ext cx="1508124" cy="867777"/>
            </a:xfrm>
            <a:prstGeom prst="rect">
              <a:avLst/>
            </a:prstGeom>
          </p:spPr>
        </p:pic>
      </p:grpSp>
    </p:spTree>
    <p:extLst>
      <p:ext uri="{BB962C8B-B14F-4D97-AF65-F5344CB8AC3E}">
        <p14:creationId xmlns:p14="http://schemas.microsoft.com/office/powerpoint/2010/main" val="186327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26">
            <a:extLst>
              <a:ext uri="{FF2B5EF4-FFF2-40B4-BE49-F238E27FC236}">
                <a16:creationId xmlns:a16="http://schemas.microsoft.com/office/drawing/2014/main" id="{F3A436BF-8662-E605-B765-96AD1BF534D6}"/>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マイスターズウッドフロアー</a:t>
            </a:r>
            <a:r>
              <a:rPr lang="en-US" altLang="ja-JP" sz="1100" b="1" dirty="0">
                <a:latin typeface="+mn-ea"/>
                <a:ea typeface="+mn-ea"/>
              </a:rPr>
              <a:t> </a:t>
            </a:r>
            <a:r>
              <a:rPr lang="ja-JP" altLang="en-US" sz="1100" b="1" dirty="0">
                <a:latin typeface="+mn-ea"/>
                <a:ea typeface="+mn-ea"/>
              </a:rPr>
              <a:t>ｋｉｈａｄａ</a:t>
            </a:r>
            <a:endParaRPr lang="ja-JP" altLang="en-US" sz="1100" b="1" dirty="0">
              <a:solidFill>
                <a:srgbClr val="000000"/>
              </a:solidFill>
              <a:latin typeface="+mn-ea"/>
              <a:ea typeface="+mn-ea"/>
              <a:cs typeface="+mn-cs"/>
            </a:endParaRPr>
          </a:p>
        </p:txBody>
      </p:sp>
      <p:sp>
        <p:nvSpPr>
          <p:cNvPr id="31" name="タイトル 30">
            <a:extLst>
              <a:ext uri="{FF2B5EF4-FFF2-40B4-BE49-F238E27FC236}">
                <a16:creationId xmlns:a16="http://schemas.microsoft.com/office/drawing/2014/main" id="{36821DCA-0129-9ED3-B362-559C55E46F50}"/>
              </a:ext>
            </a:extLst>
          </p:cNvPr>
          <p:cNvSpPr>
            <a:spLocks noGrp="1"/>
          </p:cNvSpPr>
          <p:nvPr>
            <p:ph type="title"/>
          </p:nvPr>
        </p:nvSpPr>
        <p:spPr/>
        <p:txBody>
          <a:bodyPr/>
          <a:lstStyle/>
          <a:p>
            <a:r>
              <a:rPr lang="ja-JP" altLang="en-US" sz="1200" b="1" dirty="0">
                <a:solidFill>
                  <a:schemeClr val="bg1"/>
                </a:solidFill>
                <a:latin typeface="+mn-ea"/>
                <a:ea typeface="+mn-ea"/>
              </a:rPr>
              <a:t>床材　</a:t>
            </a:r>
            <a:r>
              <a:rPr lang="ja-JP" altLang="en-US" dirty="0">
                <a:latin typeface="+mn-ea"/>
                <a:ea typeface="+mn-ea"/>
              </a:rPr>
              <a:t>マイスターズウッドフロアー</a:t>
            </a:r>
            <a:r>
              <a:rPr lang="en-US" altLang="ja-JP" dirty="0">
                <a:latin typeface="+mn-ea"/>
                <a:ea typeface="+mn-ea"/>
              </a:rPr>
              <a:t> </a:t>
            </a:r>
            <a:r>
              <a:rPr lang="ja-JP" altLang="en-US" dirty="0">
                <a:latin typeface="+mn-ea"/>
                <a:ea typeface="+mn-ea"/>
              </a:rPr>
              <a:t>ｋｉｈａｄａ</a:t>
            </a:r>
          </a:p>
        </p:txBody>
      </p:sp>
      <p:grpSp>
        <p:nvGrpSpPr>
          <p:cNvPr id="97" name="グループ化 96">
            <a:extLst>
              <a:ext uri="{FF2B5EF4-FFF2-40B4-BE49-F238E27FC236}">
                <a16:creationId xmlns:a16="http://schemas.microsoft.com/office/drawing/2014/main" id="{C098503A-016F-16EC-B95E-3F2D433CAC36}"/>
              </a:ext>
            </a:extLst>
          </p:cNvPr>
          <p:cNvGrpSpPr/>
          <p:nvPr/>
        </p:nvGrpSpPr>
        <p:grpSpPr>
          <a:xfrm>
            <a:off x="142876" y="683235"/>
            <a:ext cx="4726800" cy="3354503"/>
            <a:chOff x="142876" y="683235"/>
            <a:chExt cx="4726800" cy="3354503"/>
          </a:xfrm>
        </p:grpSpPr>
        <p:pic>
          <p:nvPicPr>
            <p:cNvPr id="33" name="図 32">
              <a:extLst>
                <a:ext uri="{FF2B5EF4-FFF2-40B4-BE49-F238E27FC236}">
                  <a16:creationId xmlns:a16="http://schemas.microsoft.com/office/drawing/2014/main" id="{19C2B95A-F9CD-A148-90C2-2F3D81AFC481}"/>
                </a:ext>
              </a:extLst>
            </p:cNvPr>
            <p:cNvPicPr preferRelativeResize="0">
              <a:picLocks noChangeAspect="1"/>
            </p:cNvPicPr>
            <p:nvPr/>
          </p:nvPicPr>
          <p:blipFill>
            <a:blip r:embed="rId2"/>
            <a:stretch>
              <a:fillRect/>
            </a:stretch>
          </p:blipFill>
          <p:spPr>
            <a:xfrm>
              <a:off x="142876" y="683235"/>
              <a:ext cx="4726800" cy="3354503"/>
            </a:xfrm>
            <a:prstGeom prst="rect">
              <a:avLst/>
            </a:prstGeom>
          </p:spPr>
        </p:pic>
        <p:sp>
          <p:nvSpPr>
            <p:cNvPr id="68" name="Rectangle 4">
              <a:extLst>
                <a:ext uri="{FF2B5EF4-FFF2-40B4-BE49-F238E27FC236}">
                  <a16:creationId xmlns:a16="http://schemas.microsoft.com/office/drawing/2014/main" id="{6EDF62BB-433C-6430-0EC0-6F21C85FF98E}"/>
                </a:ext>
              </a:extLst>
            </p:cNvPr>
            <p:cNvSpPr>
              <a:spLocks noChangeArrowheads="1"/>
            </p:cNvSpPr>
            <p:nvPr/>
          </p:nvSpPr>
          <p:spPr bwMode="auto">
            <a:xfrm>
              <a:off x="3319955" y="3902673"/>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1" name="正方形/長方形 70">
              <a:extLst>
                <a:ext uri="{FF2B5EF4-FFF2-40B4-BE49-F238E27FC236}">
                  <a16:creationId xmlns:a16="http://schemas.microsoft.com/office/drawing/2014/main" id="{211F532B-105E-4FF4-310E-EA97C954B951}"/>
                </a:ext>
              </a:extLst>
            </p:cNvPr>
            <p:cNvSpPr/>
            <p:nvPr/>
          </p:nvSpPr>
          <p:spPr>
            <a:xfrm>
              <a:off x="164277" y="3886540"/>
              <a:ext cx="1598194" cy="92333"/>
            </a:xfrm>
            <a:prstGeom prst="rect">
              <a:avLst/>
            </a:prstGeom>
          </p:spPr>
          <p:txBody>
            <a:bodyPr wrap="none" lIns="0" tIns="0" rIns="0" bIns="0">
              <a:spAutoFit/>
            </a:bodyPr>
            <a:lstStyle/>
            <a:p>
              <a:r>
                <a:rPr lang="en-US" altLang="ja-JP" sz="600" b="1" dirty="0">
                  <a:solidFill>
                    <a:schemeClr val="bg1"/>
                  </a:solidFill>
                  <a:latin typeface="+mn-ea"/>
                </a:rPr>
                <a:t>〔</a:t>
              </a:r>
              <a:r>
                <a:rPr lang="ja-JP" altLang="en-US" sz="600" b="1" dirty="0">
                  <a:solidFill>
                    <a:schemeClr val="bg1"/>
                  </a:solidFill>
                  <a:latin typeface="+mn-ea"/>
                </a:rPr>
                <a:t>フォギーホワイト色（うづくり）　（アッシュ突き板）</a:t>
              </a:r>
              <a:r>
                <a:rPr lang="en-US" altLang="ja-JP" sz="600" b="1" dirty="0">
                  <a:solidFill>
                    <a:schemeClr val="bg1"/>
                  </a:solidFill>
                  <a:latin typeface="+mn-ea"/>
                </a:rPr>
                <a:t>〕</a:t>
              </a:r>
              <a:endParaRPr lang="ja-JP" altLang="en-US" sz="600" b="1" dirty="0">
                <a:solidFill>
                  <a:schemeClr val="bg1"/>
                </a:solidFill>
                <a:latin typeface="+mn-ea"/>
              </a:endParaRPr>
            </a:p>
          </p:txBody>
        </p:sp>
      </p:grpSp>
      <p:grpSp>
        <p:nvGrpSpPr>
          <p:cNvPr id="90" name="グループ化 89">
            <a:extLst>
              <a:ext uri="{FF2B5EF4-FFF2-40B4-BE49-F238E27FC236}">
                <a16:creationId xmlns:a16="http://schemas.microsoft.com/office/drawing/2014/main" id="{BFA10ADF-E556-B520-971E-672C92DA732F}"/>
              </a:ext>
            </a:extLst>
          </p:cNvPr>
          <p:cNvGrpSpPr/>
          <p:nvPr/>
        </p:nvGrpSpPr>
        <p:grpSpPr>
          <a:xfrm>
            <a:off x="4991100" y="2705161"/>
            <a:ext cx="4775200" cy="1944000"/>
            <a:chOff x="4991100" y="2705161"/>
            <a:chExt cx="4775200" cy="1944000"/>
          </a:xfrm>
        </p:grpSpPr>
        <p:sp>
          <p:nvSpPr>
            <p:cNvPr id="69" name="正方形/長方形 68"/>
            <p:cNvSpPr/>
            <p:nvPr/>
          </p:nvSpPr>
          <p:spPr>
            <a:xfrm>
              <a:off x="5068552" y="3983576"/>
              <a:ext cx="1439497" cy="92333"/>
            </a:xfrm>
            <a:prstGeom prst="rect">
              <a:avLst/>
            </a:prstGeom>
          </p:spPr>
          <p:txBody>
            <a:bodyPr wrap="none" lIns="0" tIns="0" rIns="0" bIns="0">
              <a:spAutoFit/>
            </a:bodyPr>
            <a:lstStyle/>
            <a:p>
              <a:r>
                <a:rPr lang="ja-JP" altLang="en-US" sz="600" dirty="0">
                  <a:latin typeface="+mn-ea"/>
                </a:rPr>
                <a:t>ミスティグレー色（うづくり）　（アッシュ突き板）</a:t>
              </a:r>
            </a:p>
          </p:txBody>
        </p:sp>
        <p:sp>
          <p:nvSpPr>
            <p:cNvPr id="70" name="正方形/長方形 69"/>
            <p:cNvSpPr/>
            <p:nvPr/>
          </p:nvSpPr>
          <p:spPr>
            <a:xfrm>
              <a:off x="5068552" y="4494448"/>
              <a:ext cx="1545295" cy="92333"/>
            </a:xfrm>
            <a:prstGeom prst="rect">
              <a:avLst/>
            </a:prstGeom>
          </p:spPr>
          <p:txBody>
            <a:bodyPr wrap="none" lIns="0" tIns="0" rIns="0" bIns="0">
              <a:spAutoFit/>
            </a:bodyPr>
            <a:lstStyle/>
            <a:p>
              <a:r>
                <a:rPr lang="ja-JP" altLang="en-US" sz="600" dirty="0">
                  <a:latin typeface="+mn-ea"/>
                </a:rPr>
                <a:t>ナチュラルグレー色（うづくり）　（アッシュ突き板）</a:t>
              </a:r>
            </a:p>
          </p:txBody>
        </p:sp>
        <p:sp>
          <p:nvSpPr>
            <p:cNvPr id="83" name="正方形/長方形 82"/>
            <p:cNvSpPr/>
            <p:nvPr/>
          </p:nvSpPr>
          <p:spPr>
            <a:xfrm>
              <a:off x="5065681" y="3466325"/>
              <a:ext cx="1615827" cy="92333"/>
            </a:xfrm>
            <a:prstGeom prst="rect">
              <a:avLst/>
            </a:prstGeom>
          </p:spPr>
          <p:txBody>
            <a:bodyPr wrap="none" lIns="0" tIns="0" rIns="0" bIns="0">
              <a:spAutoFit/>
            </a:bodyPr>
            <a:lstStyle/>
            <a:p>
              <a:r>
                <a:rPr lang="ja-JP" altLang="en-US" sz="600" dirty="0">
                  <a:latin typeface="+mn-ea"/>
                </a:rPr>
                <a:t>スモーキーブラウン色（うづくり）　（アッシュ突き板）</a:t>
              </a:r>
            </a:p>
          </p:txBody>
        </p:sp>
        <p:sp>
          <p:nvSpPr>
            <p:cNvPr id="98" name="正方形/長方形 97"/>
            <p:cNvSpPr/>
            <p:nvPr/>
          </p:nvSpPr>
          <p:spPr>
            <a:xfrm>
              <a:off x="7451792" y="3466325"/>
              <a:ext cx="1332096" cy="92333"/>
            </a:xfrm>
            <a:prstGeom prst="rect">
              <a:avLst/>
            </a:prstGeom>
          </p:spPr>
          <p:txBody>
            <a:bodyPr wrap="none" lIns="0" tIns="0" rIns="0" bIns="0">
              <a:spAutoFit/>
            </a:bodyPr>
            <a:lstStyle/>
            <a:p>
              <a:r>
                <a:rPr lang="ja-JP" altLang="en-US" sz="600" dirty="0">
                  <a:latin typeface="+mn-ea"/>
                </a:rPr>
                <a:t>グレージュ色（うづくり）　（アッシュ突き板）</a:t>
              </a:r>
            </a:p>
          </p:txBody>
        </p:sp>
        <p:sp>
          <p:nvSpPr>
            <p:cNvPr id="107" name="正方形/長方形 106"/>
            <p:cNvSpPr/>
            <p:nvPr/>
          </p:nvSpPr>
          <p:spPr>
            <a:xfrm>
              <a:off x="7451792" y="3983576"/>
              <a:ext cx="1518044" cy="92333"/>
            </a:xfrm>
            <a:prstGeom prst="rect">
              <a:avLst/>
            </a:prstGeom>
          </p:spPr>
          <p:txBody>
            <a:bodyPr wrap="none" lIns="0" tIns="0" rIns="0" bIns="0">
              <a:spAutoFit/>
            </a:bodyPr>
            <a:lstStyle/>
            <a:p>
              <a:r>
                <a:rPr lang="ja-JP" altLang="en-US" sz="600" dirty="0">
                  <a:latin typeface="+mn-ea"/>
                </a:rPr>
                <a:t>フォギーホワイト色（うづくり）　（アッシュ突き板）</a:t>
              </a:r>
            </a:p>
          </p:txBody>
        </p:sp>
        <p:grpSp>
          <p:nvGrpSpPr>
            <p:cNvPr id="132" name="グループ化 131"/>
            <p:cNvGrpSpPr/>
            <p:nvPr/>
          </p:nvGrpSpPr>
          <p:grpSpPr>
            <a:xfrm>
              <a:off x="4991100" y="2705161"/>
              <a:ext cx="4775200" cy="1944000"/>
              <a:chOff x="159688" y="704609"/>
              <a:chExt cx="4768861" cy="1932231"/>
            </a:xfrm>
          </p:grpSpPr>
          <p:sp>
            <p:nvSpPr>
              <p:cNvPr id="149" name="Rectangle 14"/>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9688" y="704611"/>
                <a:ext cx="4768861"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067665" y="2887217"/>
              <a:ext cx="4497680" cy="138499"/>
            </a:xfrm>
            <a:prstGeom prst="rect">
              <a:avLst/>
            </a:prstGeom>
          </p:spPr>
          <p:txBody>
            <a:bodyPr wrap="square" lIns="0" tIns="0" rIns="0" bIns="0">
              <a:spAutoFit/>
            </a:bodyPr>
            <a:lstStyle/>
            <a:p>
              <a:r>
                <a:rPr lang="ja-JP" altLang="en-US" sz="900" b="1" dirty="0">
                  <a:latin typeface="+mn-ea"/>
                </a:rPr>
                <a:t>「ブラッシング加工」により木目の凹凸とグレイッシュなニュアンスカラーが魅力の床材です。</a:t>
              </a:r>
            </a:p>
          </p:txBody>
        </p:sp>
        <p:pic>
          <p:nvPicPr>
            <p:cNvPr id="76" name="図 75">
              <a:extLst>
                <a:ext uri="{FF2B5EF4-FFF2-40B4-BE49-F238E27FC236}">
                  <a16:creationId xmlns:a16="http://schemas.microsoft.com/office/drawing/2014/main" id="{7EDC2B5A-AAB5-9D62-D132-0A21ACDA6C30}"/>
                </a:ext>
              </a:extLst>
            </p:cNvPr>
            <p:cNvPicPr preferRelativeResize="0">
              <a:picLocks noChangeAspect="1"/>
            </p:cNvPicPr>
            <p:nvPr/>
          </p:nvPicPr>
          <p:blipFill>
            <a:blip r:embed="rId3"/>
            <a:stretch>
              <a:fillRect/>
            </a:stretch>
          </p:blipFill>
          <p:spPr>
            <a:xfrm>
              <a:off x="5067665" y="3100267"/>
              <a:ext cx="2232000" cy="365766"/>
            </a:xfrm>
            <a:prstGeom prst="rect">
              <a:avLst/>
            </a:prstGeom>
          </p:spPr>
        </p:pic>
        <p:pic>
          <p:nvPicPr>
            <p:cNvPr id="78" name="図 77">
              <a:extLst>
                <a:ext uri="{FF2B5EF4-FFF2-40B4-BE49-F238E27FC236}">
                  <a16:creationId xmlns:a16="http://schemas.microsoft.com/office/drawing/2014/main" id="{5ADF98E0-6F8E-4466-9156-BD22A9A67DA1}"/>
                </a:ext>
              </a:extLst>
            </p:cNvPr>
            <p:cNvPicPr preferRelativeResize="0">
              <a:picLocks noChangeAspect="1"/>
            </p:cNvPicPr>
            <p:nvPr/>
          </p:nvPicPr>
          <p:blipFill>
            <a:blip r:embed="rId4"/>
            <a:stretch>
              <a:fillRect/>
            </a:stretch>
          </p:blipFill>
          <p:spPr>
            <a:xfrm>
              <a:off x="7451792" y="3100267"/>
              <a:ext cx="2232000" cy="367844"/>
            </a:xfrm>
            <a:prstGeom prst="rect">
              <a:avLst/>
            </a:prstGeom>
          </p:spPr>
        </p:pic>
        <p:pic>
          <p:nvPicPr>
            <p:cNvPr id="80" name="図 79">
              <a:extLst>
                <a:ext uri="{FF2B5EF4-FFF2-40B4-BE49-F238E27FC236}">
                  <a16:creationId xmlns:a16="http://schemas.microsoft.com/office/drawing/2014/main" id="{10734ACF-8BC0-0CB2-4C27-AB72E4DCAA77}"/>
                </a:ext>
              </a:extLst>
            </p:cNvPr>
            <p:cNvPicPr preferRelativeResize="0">
              <a:picLocks noChangeAspect="1"/>
            </p:cNvPicPr>
            <p:nvPr/>
          </p:nvPicPr>
          <p:blipFill>
            <a:blip r:embed="rId5"/>
            <a:stretch>
              <a:fillRect/>
            </a:stretch>
          </p:blipFill>
          <p:spPr>
            <a:xfrm>
              <a:off x="5067665" y="3605896"/>
              <a:ext cx="2228095" cy="367200"/>
            </a:xfrm>
            <a:prstGeom prst="rect">
              <a:avLst/>
            </a:prstGeom>
          </p:spPr>
        </p:pic>
        <p:pic>
          <p:nvPicPr>
            <p:cNvPr id="84" name="図 83">
              <a:extLst>
                <a:ext uri="{FF2B5EF4-FFF2-40B4-BE49-F238E27FC236}">
                  <a16:creationId xmlns:a16="http://schemas.microsoft.com/office/drawing/2014/main" id="{DB36F6E5-A819-8B0E-F3CA-05666BA3A2F8}"/>
                </a:ext>
              </a:extLst>
            </p:cNvPr>
            <p:cNvPicPr preferRelativeResize="0">
              <a:picLocks noChangeAspect="1"/>
            </p:cNvPicPr>
            <p:nvPr/>
          </p:nvPicPr>
          <p:blipFill>
            <a:blip r:embed="rId6"/>
            <a:stretch>
              <a:fillRect/>
            </a:stretch>
          </p:blipFill>
          <p:spPr>
            <a:xfrm>
              <a:off x="7451792" y="3605896"/>
              <a:ext cx="2228095" cy="367200"/>
            </a:xfrm>
            <a:prstGeom prst="rect">
              <a:avLst/>
            </a:prstGeom>
          </p:spPr>
        </p:pic>
        <p:pic>
          <p:nvPicPr>
            <p:cNvPr id="86" name="図 85">
              <a:extLst>
                <a:ext uri="{FF2B5EF4-FFF2-40B4-BE49-F238E27FC236}">
                  <a16:creationId xmlns:a16="http://schemas.microsoft.com/office/drawing/2014/main" id="{347A826F-5C0D-C7F4-ADFE-63A65D209C73}"/>
                </a:ext>
              </a:extLst>
            </p:cNvPr>
            <p:cNvPicPr preferRelativeResize="0">
              <a:picLocks noChangeAspect="1"/>
            </p:cNvPicPr>
            <p:nvPr/>
          </p:nvPicPr>
          <p:blipFill>
            <a:blip r:embed="rId7"/>
            <a:stretch>
              <a:fillRect/>
            </a:stretch>
          </p:blipFill>
          <p:spPr>
            <a:xfrm>
              <a:off x="5067665" y="4119681"/>
              <a:ext cx="2240754" cy="367200"/>
            </a:xfrm>
            <a:prstGeom prst="rect">
              <a:avLst/>
            </a:prstGeom>
          </p:spPr>
        </p:pic>
      </p:grpSp>
      <p:grpSp>
        <p:nvGrpSpPr>
          <p:cNvPr id="6" name="グループ化 5">
            <a:extLst>
              <a:ext uri="{FF2B5EF4-FFF2-40B4-BE49-F238E27FC236}">
                <a16:creationId xmlns:a16="http://schemas.microsoft.com/office/drawing/2014/main" id="{263FE7B2-BAFA-FF58-32D8-E3BAF78BF8BD}"/>
              </a:ext>
            </a:extLst>
          </p:cNvPr>
          <p:cNvGrpSpPr/>
          <p:nvPr/>
        </p:nvGrpSpPr>
        <p:grpSpPr>
          <a:xfrm>
            <a:off x="141775" y="4727418"/>
            <a:ext cx="7704000" cy="1943616"/>
            <a:chOff x="141775" y="4727418"/>
            <a:chExt cx="7704000" cy="1943616"/>
          </a:xfrm>
        </p:grpSpPr>
        <p:sp>
          <p:nvSpPr>
            <p:cNvPr id="48" name="Rectangle 14">
              <a:extLst>
                <a:ext uri="{FF2B5EF4-FFF2-40B4-BE49-F238E27FC236}">
                  <a16:creationId xmlns:a16="http://schemas.microsoft.com/office/drawing/2014/main" id="{6A433801-3B64-AF6D-555F-E2C3FBAD759D}"/>
                </a:ext>
              </a:extLst>
            </p:cNvPr>
            <p:cNvSpPr>
              <a:spLocks noChangeArrowheads="1"/>
            </p:cNvSpPr>
            <p:nvPr/>
          </p:nvSpPr>
          <p:spPr bwMode="auto">
            <a:xfrm>
              <a:off x="141775" y="4727418"/>
              <a:ext cx="7704000"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49" name="正方形/長方形 48">
              <a:extLst>
                <a:ext uri="{FF2B5EF4-FFF2-40B4-BE49-F238E27FC236}">
                  <a16:creationId xmlns:a16="http://schemas.microsoft.com/office/drawing/2014/main" id="{579CA0E3-48AC-2C02-FE2E-E54AF301AC87}"/>
                </a:ext>
              </a:extLst>
            </p:cNvPr>
            <p:cNvSpPr/>
            <p:nvPr/>
          </p:nvSpPr>
          <p:spPr>
            <a:xfrm>
              <a:off x="141775" y="4822188"/>
              <a:ext cx="7704000" cy="184666"/>
            </a:xfrm>
            <a:prstGeom prst="rect">
              <a:avLst/>
            </a:prstGeom>
          </p:spPr>
          <p:txBody>
            <a:bodyPr wrap="square" lIns="0" tIns="0" rIns="0" bIns="0">
              <a:spAutoFit/>
            </a:bodyPr>
            <a:lstStyle/>
            <a:p>
              <a:pPr algn="ctr"/>
              <a:r>
                <a:rPr lang="ja-JP" altLang="en-US" sz="1200" b="1" dirty="0">
                  <a:solidFill>
                    <a:srgbClr val="953735"/>
                  </a:solidFill>
                  <a:latin typeface="+mn-ea"/>
                </a:rPr>
                <a:t>天然木本来の触り心地をとことん追求した</a:t>
              </a:r>
              <a:r>
                <a:rPr lang="en-US" altLang="ja-JP" sz="1200" b="1" dirty="0" err="1">
                  <a:solidFill>
                    <a:srgbClr val="953735"/>
                  </a:solidFill>
                  <a:latin typeface="+mn-ea"/>
                </a:rPr>
                <a:t>kihada</a:t>
              </a:r>
              <a:r>
                <a:rPr lang="ja-JP" altLang="en-US" sz="1200" b="1" dirty="0">
                  <a:solidFill>
                    <a:srgbClr val="953735"/>
                  </a:solidFill>
                  <a:latin typeface="+mn-ea"/>
                </a:rPr>
                <a:t>コート。</a:t>
              </a:r>
            </a:p>
          </p:txBody>
        </p:sp>
        <p:grpSp>
          <p:nvGrpSpPr>
            <p:cNvPr id="77" name="グループ化 76">
              <a:extLst>
                <a:ext uri="{FF2B5EF4-FFF2-40B4-BE49-F238E27FC236}">
                  <a16:creationId xmlns:a16="http://schemas.microsoft.com/office/drawing/2014/main" id="{2B7515D8-1131-E282-EE0F-398347CF5F34}"/>
                </a:ext>
              </a:extLst>
            </p:cNvPr>
            <p:cNvGrpSpPr/>
            <p:nvPr/>
          </p:nvGrpSpPr>
          <p:grpSpPr>
            <a:xfrm>
              <a:off x="5610262" y="5099951"/>
              <a:ext cx="1459416" cy="1386318"/>
              <a:chOff x="6115175" y="5099951"/>
              <a:chExt cx="1459416" cy="1386318"/>
            </a:xfrm>
          </p:grpSpPr>
          <p:grpSp>
            <p:nvGrpSpPr>
              <p:cNvPr id="110" name="グループ化 109">
                <a:extLst>
                  <a:ext uri="{FF2B5EF4-FFF2-40B4-BE49-F238E27FC236}">
                    <a16:creationId xmlns:a16="http://schemas.microsoft.com/office/drawing/2014/main" id="{34A54B5D-00B3-DC6F-F897-C4C7EDC16CAB}"/>
                  </a:ext>
                </a:extLst>
              </p:cNvPr>
              <p:cNvGrpSpPr/>
              <p:nvPr/>
            </p:nvGrpSpPr>
            <p:grpSpPr>
              <a:xfrm>
                <a:off x="6115175" y="5989644"/>
                <a:ext cx="1459416" cy="496625"/>
                <a:chOff x="6054271" y="5989644"/>
                <a:chExt cx="1459416" cy="496625"/>
              </a:xfrm>
            </p:grpSpPr>
            <p:sp>
              <p:nvSpPr>
                <p:cNvPr id="111" name="正方形/長方形 110">
                  <a:extLst>
                    <a:ext uri="{FF2B5EF4-FFF2-40B4-BE49-F238E27FC236}">
                      <a16:creationId xmlns:a16="http://schemas.microsoft.com/office/drawing/2014/main" id="{859F19C6-5BA5-7E60-E743-BAABCA6A1709}"/>
                    </a:ext>
                  </a:extLst>
                </p:cNvPr>
                <p:cNvSpPr/>
                <p:nvPr/>
              </p:nvSpPr>
              <p:spPr>
                <a:xfrm>
                  <a:off x="6054271" y="6301603"/>
                  <a:ext cx="1459416" cy="184666"/>
                </a:xfrm>
                <a:prstGeom prst="rect">
                  <a:avLst/>
                </a:prstGeom>
              </p:spPr>
              <p:txBody>
                <a:bodyPr wrap="square" lIns="0" tIns="0" rIns="0" bIns="0">
                  <a:spAutoFit/>
                </a:bodyPr>
                <a:lstStyle/>
                <a:p>
                  <a:r>
                    <a:rPr lang="ja-JP" altLang="en-US" sz="600" dirty="0">
                      <a:latin typeface="+mn-ea"/>
                    </a:rPr>
                    <a:t>床暖房にも対応しているので、寒い季節でも変わらず表面の質感を楽しむことができます。</a:t>
                  </a:r>
                </a:p>
              </p:txBody>
            </p:sp>
            <p:sp>
              <p:nvSpPr>
                <p:cNvPr id="112" name="正方形/長方形 111">
                  <a:extLst>
                    <a:ext uri="{FF2B5EF4-FFF2-40B4-BE49-F238E27FC236}">
                      <a16:creationId xmlns:a16="http://schemas.microsoft.com/office/drawing/2014/main" id="{A5F73985-BCF8-AEA3-0C8D-7EE79B1DB3BE}"/>
                    </a:ext>
                  </a:extLst>
                </p:cNvPr>
                <p:cNvSpPr/>
                <p:nvPr/>
              </p:nvSpPr>
              <p:spPr>
                <a:xfrm>
                  <a:off x="6054271" y="5989644"/>
                  <a:ext cx="1191118" cy="246221"/>
                </a:xfrm>
                <a:prstGeom prst="rect">
                  <a:avLst/>
                </a:prstGeom>
              </p:spPr>
              <p:txBody>
                <a:bodyPr wrap="square" lIns="0" tIns="0" rIns="0" bIns="0">
                  <a:spAutoFit/>
                </a:bodyPr>
                <a:lstStyle/>
                <a:p>
                  <a:r>
                    <a:rPr lang="ja-JP" altLang="en-US" sz="800" b="1" dirty="0">
                      <a:latin typeface="+mn-ea"/>
                    </a:rPr>
                    <a:t>床暖房対応で、冬も裸足で快適に過ごせる。</a:t>
                  </a:r>
                </a:p>
              </p:txBody>
            </p:sp>
          </p:grpSp>
          <p:pic>
            <p:nvPicPr>
              <p:cNvPr id="28" name="図 27">
                <a:extLst>
                  <a:ext uri="{FF2B5EF4-FFF2-40B4-BE49-F238E27FC236}">
                    <a16:creationId xmlns:a16="http://schemas.microsoft.com/office/drawing/2014/main" id="{99186E92-7EA3-A729-B892-5F0F61DBF884}"/>
                  </a:ext>
                </a:extLst>
              </p:cNvPr>
              <p:cNvPicPr>
                <a:picLocks noChangeAspect="1"/>
              </p:cNvPicPr>
              <p:nvPr/>
            </p:nvPicPr>
            <p:blipFill>
              <a:blip r:embed="rId8"/>
              <a:stretch>
                <a:fillRect/>
              </a:stretch>
            </p:blipFill>
            <p:spPr>
              <a:xfrm>
                <a:off x="6115175" y="5099951"/>
                <a:ext cx="1459416" cy="856800"/>
              </a:xfrm>
              <a:prstGeom prst="rect">
                <a:avLst/>
              </a:prstGeom>
            </p:spPr>
          </p:pic>
        </p:grpSp>
        <p:grpSp>
          <p:nvGrpSpPr>
            <p:cNvPr id="79" name="グループ化 78">
              <a:extLst>
                <a:ext uri="{FF2B5EF4-FFF2-40B4-BE49-F238E27FC236}">
                  <a16:creationId xmlns:a16="http://schemas.microsoft.com/office/drawing/2014/main" id="{C0BDF004-2535-71AC-73C3-8264F131F389}"/>
                </a:ext>
              </a:extLst>
            </p:cNvPr>
            <p:cNvGrpSpPr/>
            <p:nvPr/>
          </p:nvGrpSpPr>
          <p:grpSpPr>
            <a:xfrm>
              <a:off x="1010100" y="5099951"/>
              <a:ext cx="3980999" cy="1478651"/>
              <a:chOff x="1585547" y="5099951"/>
              <a:chExt cx="3980999" cy="1478651"/>
            </a:xfrm>
          </p:grpSpPr>
          <p:pic>
            <p:nvPicPr>
              <p:cNvPr id="11" name="図 10">
                <a:extLst>
                  <a:ext uri="{FF2B5EF4-FFF2-40B4-BE49-F238E27FC236}">
                    <a16:creationId xmlns:a16="http://schemas.microsoft.com/office/drawing/2014/main" id="{481E72E5-2A8B-3B85-849E-65D5AD39B0F6}"/>
                  </a:ext>
                </a:extLst>
              </p:cNvPr>
              <p:cNvPicPr>
                <a:picLocks noChangeAspect="1"/>
              </p:cNvPicPr>
              <p:nvPr/>
            </p:nvPicPr>
            <p:blipFill>
              <a:blip r:embed="rId9"/>
              <a:stretch>
                <a:fillRect/>
              </a:stretch>
            </p:blipFill>
            <p:spPr>
              <a:xfrm>
                <a:off x="1585547" y="5099951"/>
                <a:ext cx="1305192" cy="856800"/>
              </a:xfrm>
              <a:prstGeom prst="rect">
                <a:avLst/>
              </a:prstGeom>
            </p:spPr>
          </p:pic>
          <p:grpSp>
            <p:nvGrpSpPr>
              <p:cNvPr id="32" name="グループ化 31">
                <a:extLst>
                  <a:ext uri="{FF2B5EF4-FFF2-40B4-BE49-F238E27FC236}">
                    <a16:creationId xmlns:a16="http://schemas.microsoft.com/office/drawing/2014/main" id="{7BE3DE02-3B76-096C-1527-3F1D6B922DFE}"/>
                  </a:ext>
                </a:extLst>
              </p:cNvPr>
              <p:cNvGrpSpPr/>
              <p:nvPr/>
            </p:nvGrpSpPr>
            <p:grpSpPr>
              <a:xfrm>
                <a:off x="3868121" y="5989644"/>
                <a:ext cx="1698425" cy="588958"/>
                <a:chOff x="5789341" y="5989644"/>
                <a:chExt cx="1698425" cy="588958"/>
              </a:xfrm>
            </p:grpSpPr>
            <p:sp>
              <p:nvSpPr>
                <p:cNvPr id="34" name="正方形/長方形 33">
                  <a:extLst>
                    <a:ext uri="{FF2B5EF4-FFF2-40B4-BE49-F238E27FC236}">
                      <a16:creationId xmlns:a16="http://schemas.microsoft.com/office/drawing/2014/main" id="{EA028DB3-9D75-4686-94C0-4481F2F0D1B1}"/>
                    </a:ext>
                  </a:extLst>
                </p:cNvPr>
                <p:cNvSpPr/>
                <p:nvPr/>
              </p:nvSpPr>
              <p:spPr>
                <a:xfrm>
                  <a:off x="5789342" y="6301603"/>
                  <a:ext cx="1698424" cy="276999"/>
                </a:xfrm>
                <a:prstGeom prst="rect">
                  <a:avLst/>
                </a:prstGeom>
              </p:spPr>
              <p:txBody>
                <a:bodyPr wrap="square" lIns="0" tIns="0" rIns="0" bIns="0">
                  <a:spAutoFit/>
                </a:bodyPr>
                <a:lstStyle/>
                <a:p>
                  <a:r>
                    <a:rPr lang="ja-JP" altLang="en-US" sz="600" dirty="0">
                      <a:latin typeface="+mn-ea"/>
                    </a:rPr>
                    <a:t>「ブラッシング加工」で天然木の素材感と凹凸を強調。そこに顔料を刷り込んで掻き取る「ワイピング着色」により、深みのあるニュアンスカラーを実現しました。</a:t>
                  </a:r>
                </a:p>
              </p:txBody>
            </p:sp>
            <p:sp>
              <p:nvSpPr>
                <p:cNvPr id="35" name="正方形/長方形 34">
                  <a:extLst>
                    <a:ext uri="{FF2B5EF4-FFF2-40B4-BE49-F238E27FC236}">
                      <a16:creationId xmlns:a16="http://schemas.microsoft.com/office/drawing/2014/main" id="{EAAC1A78-0ED5-701C-9ADE-9120F718A0C3}"/>
                    </a:ext>
                  </a:extLst>
                </p:cNvPr>
                <p:cNvSpPr/>
                <p:nvPr/>
              </p:nvSpPr>
              <p:spPr>
                <a:xfrm>
                  <a:off x="5789341" y="5989644"/>
                  <a:ext cx="1095231" cy="246221"/>
                </a:xfrm>
                <a:prstGeom prst="rect">
                  <a:avLst/>
                </a:prstGeom>
              </p:spPr>
              <p:txBody>
                <a:bodyPr wrap="square" lIns="0" tIns="0" rIns="0" bIns="0">
                  <a:spAutoFit/>
                </a:bodyPr>
                <a:lstStyle/>
                <a:p>
                  <a:r>
                    <a:rPr lang="ja-JP" altLang="en-US" sz="800" b="1" dirty="0">
                      <a:latin typeface="+mn-ea"/>
                    </a:rPr>
                    <a:t>木の素材感を味わえる、奥行きのある色合い。</a:t>
                  </a:r>
                </a:p>
              </p:txBody>
            </p:sp>
          </p:grpSp>
        </p:grpSp>
        <p:grpSp>
          <p:nvGrpSpPr>
            <p:cNvPr id="81" name="グループ化 80">
              <a:extLst>
                <a:ext uri="{FF2B5EF4-FFF2-40B4-BE49-F238E27FC236}">
                  <a16:creationId xmlns:a16="http://schemas.microsoft.com/office/drawing/2014/main" id="{46E081A0-3BCC-BED9-37ED-20D0AC203BD7}"/>
                </a:ext>
              </a:extLst>
            </p:cNvPr>
            <p:cNvGrpSpPr/>
            <p:nvPr/>
          </p:nvGrpSpPr>
          <p:grpSpPr>
            <a:xfrm>
              <a:off x="1010100" y="5099951"/>
              <a:ext cx="3744846" cy="1540206"/>
              <a:chOff x="1322966" y="5099951"/>
              <a:chExt cx="3744846" cy="1540206"/>
            </a:xfrm>
          </p:grpSpPr>
          <p:pic>
            <p:nvPicPr>
              <p:cNvPr id="22" name="図 21">
                <a:extLst>
                  <a:ext uri="{FF2B5EF4-FFF2-40B4-BE49-F238E27FC236}">
                    <a16:creationId xmlns:a16="http://schemas.microsoft.com/office/drawing/2014/main" id="{900DE786-BF97-178B-9B7F-A9542E06A2A1}"/>
                  </a:ext>
                </a:extLst>
              </p:cNvPr>
              <p:cNvPicPr>
                <a:picLocks noChangeAspect="1"/>
              </p:cNvPicPr>
              <p:nvPr/>
            </p:nvPicPr>
            <p:blipFill>
              <a:blip r:embed="rId10"/>
              <a:stretch>
                <a:fillRect/>
              </a:stretch>
            </p:blipFill>
            <p:spPr>
              <a:xfrm>
                <a:off x="3605540" y="5099951"/>
                <a:ext cx="1462272" cy="856800"/>
              </a:xfrm>
              <a:prstGeom prst="rect">
                <a:avLst/>
              </a:prstGeom>
            </p:spPr>
          </p:pic>
          <p:grpSp>
            <p:nvGrpSpPr>
              <p:cNvPr id="36" name="グループ化 35">
                <a:extLst>
                  <a:ext uri="{FF2B5EF4-FFF2-40B4-BE49-F238E27FC236}">
                    <a16:creationId xmlns:a16="http://schemas.microsoft.com/office/drawing/2014/main" id="{4F2BA873-0515-AB71-C6C0-34D598B19BBC}"/>
                  </a:ext>
                </a:extLst>
              </p:cNvPr>
              <p:cNvGrpSpPr/>
              <p:nvPr/>
            </p:nvGrpSpPr>
            <p:grpSpPr>
              <a:xfrm>
                <a:off x="1322966" y="5989644"/>
                <a:ext cx="2034876" cy="650513"/>
                <a:chOff x="6054271" y="5989644"/>
                <a:chExt cx="2034876" cy="650513"/>
              </a:xfrm>
            </p:grpSpPr>
            <p:sp>
              <p:nvSpPr>
                <p:cNvPr id="67" name="正方形/長方形 66">
                  <a:extLst>
                    <a:ext uri="{FF2B5EF4-FFF2-40B4-BE49-F238E27FC236}">
                      <a16:creationId xmlns:a16="http://schemas.microsoft.com/office/drawing/2014/main" id="{0D2735E8-4397-DC59-5CE2-F69047A1B961}"/>
                    </a:ext>
                  </a:extLst>
                </p:cNvPr>
                <p:cNvSpPr/>
                <p:nvPr/>
              </p:nvSpPr>
              <p:spPr>
                <a:xfrm>
                  <a:off x="6054271" y="6301603"/>
                  <a:ext cx="2034876" cy="338554"/>
                </a:xfrm>
                <a:prstGeom prst="rect">
                  <a:avLst/>
                </a:prstGeom>
              </p:spPr>
              <p:txBody>
                <a:bodyPr wrap="square" lIns="0" tIns="0" rIns="0" bIns="0">
                  <a:spAutoFit/>
                </a:bodyPr>
                <a:lstStyle/>
                <a:p>
                  <a:r>
                    <a:rPr lang="ja-JP" altLang="en-US" sz="600" dirty="0">
                      <a:latin typeface="+mn-ea"/>
                    </a:rPr>
                    <a:t>木材表面にブラシをあて、自然な凹凸を作り出す「ブラッシング加工」。その立体感を損なわないようにコーティングすることで、裸足で過ごしたくなるような足ざわりに。</a:t>
                  </a:r>
                  <a:endParaRPr lang="en-US" altLang="ja-JP" sz="600" dirty="0">
                    <a:latin typeface="+mn-ea"/>
                  </a:endParaRPr>
                </a:p>
                <a:p>
                  <a:r>
                    <a:rPr lang="ja-JP" altLang="en-US" sz="400" dirty="0">
                      <a:latin typeface="+mn-ea"/>
                    </a:rPr>
                    <a:t>コーティング加工後の</a:t>
                  </a:r>
                  <a:r>
                    <a:rPr lang="en-US" altLang="ja-JP" sz="400" dirty="0">
                      <a:latin typeface="+mn-ea"/>
                    </a:rPr>
                    <a:t>3D</a:t>
                  </a:r>
                  <a:r>
                    <a:rPr lang="ja-JP" altLang="en-US" sz="400" dirty="0">
                      <a:latin typeface="+mn-ea"/>
                    </a:rPr>
                    <a:t>スキャン画像　</a:t>
                  </a:r>
                  <a:r>
                    <a:rPr lang="en-US" altLang="ja-JP" sz="400" dirty="0">
                      <a:latin typeface="+mn-ea"/>
                    </a:rPr>
                    <a:t>※</a:t>
                  </a:r>
                  <a:r>
                    <a:rPr lang="ja-JP" altLang="en-US" sz="400" dirty="0">
                      <a:latin typeface="+mn-ea"/>
                    </a:rPr>
                    <a:t>アッシュ材による当社計測結果</a:t>
                  </a:r>
                </a:p>
              </p:txBody>
            </p:sp>
            <p:sp>
              <p:nvSpPr>
                <p:cNvPr id="74" name="正方形/長方形 73">
                  <a:extLst>
                    <a:ext uri="{FF2B5EF4-FFF2-40B4-BE49-F238E27FC236}">
                      <a16:creationId xmlns:a16="http://schemas.microsoft.com/office/drawing/2014/main" id="{AF2B763C-C2B5-CCEF-311A-8CBD065CE68E}"/>
                    </a:ext>
                  </a:extLst>
                </p:cNvPr>
                <p:cNvSpPr/>
                <p:nvPr/>
              </p:nvSpPr>
              <p:spPr>
                <a:xfrm>
                  <a:off x="6054271" y="5989644"/>
                  <a:ext cx="1095232" cy="246221"/>
                </a:xfrm>
                <a:prstGeom prst="rect">
                  <a:avLst/>
                </a:prstGeom>
              </p:spPr>
              <p:txBody>
                <a:bodyPr wrap="square" lIns="0" tIns="0" rIns="0" bIns="0">
                  <a:spAutoFit/>
                </a:bodyPr>
                <a:lstStyle/>
                <a:p>
                  <a:r>
                    <a:rPr lang="ja-JP" altLang="en-US" sz="800" b="1" dirty="0">
                      <a:latin typeface="+mn-ea"/>
                    </a:rPr>
                    <a:t>木目の凹凸の心地よい足ざわり感を楽しめる。</a:t>
                  </a:r>
                </a:p>
              </p:txBody>
            </p:sp>
          </p:grpSp>
        </p:grpSp>
      </p:grpSp>
      <p:grpSp>
        <p:nvGrpSpPr>
          <p:cNvPr id="2" name="グループ化 1">
            <a:extLst>
              <a:ext uri="{FF2B5EF4-FFF2-40B4-BE49-F238E27FC236}">
                <a16:creationId xmlns:a16="http://schemas.microsoft.com/office/drawing/2014/main" id="{93DCB8C0-88C2-99EE-2304-EB494AF4356B}"/>
              </a:ext>
            </a:extLst>
          </p:cNvPr>
          <p:cNvGrpSpPr/>
          <p:nvPr/>
        </p:nvGrpSpPr>
        <p:grpSpPr>
          <a:xfrm>
            <a:off x="7882140" y="4727418"/>
            <a:ext cx="1884161" cy="1943616"/>
            <a:chOff x="7882140" y="4727418"/>
            <a:chExt cx="1884161" cy="1943616"/>
          </a:xfrm>
        </p:grpSpPr>
        <p:sp>
          <p:nvSpPr>
            <p:cNvPr id="3" name="Rectangle 14">
              <a:extLst>
                <a:ext uri="{FF2B5EF4-FFF2-40B4-BE49-F238E27FC236}">
                  <a16:creationId xmlns:a16="http://schemas.microsoft.com/office/drawing/2014/main" id="{13BCEC04-1350-D618-56D4-13D392E366B2}"/>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4" name="グループ化 3">
              <a:extLst>
                <a:ext uri="{FF2B5EF4-FFF2-40B4-BE49-F238E27FC236}">
                  <a16:creationId xmlns:a16="http://schemas.microsoft.com/office/drawing/2014/main" id="{0E27B7F7-82FA-30E5-33A3-BEA88C70C488}"/>
                </a:ext>
              </a:extLst>
            </p:cNvPr>
            <p:cNvGrpSpPr/>
            <p:nvPr/>
          </p:nvGrpSpPr>
          <p:grpSpPr>
            <a:xfrm>
              <a:off x="8022891" y="5989644"/>
              <a:ext cx="1522280" cy="496625"/>
              <a:chOff x="8022891" y="5989644"/>
              <a:chExt cx="1522280" cy="496625"/>
            </a:xfrm>
          </p:grpSpPr>
          <p:sp>
            <p:nvSpPr>
              <p:cNvPr id="8" name="正方形/長方形 7">
                <a:extLst>
                  <a:ext uri="{FF2B5EF4-FFF2-40B4-BE49-F238E27FC236}">
                    <a16:creationId xmlns:a16="http://schemas.microsoft.com/office/drawing/2014/main" id="{E262203C-E618-0EBF-21C5-D9A1D5F10917}"/>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9" name="正方形/長方形 8">
                <a:extLst>
                  <a:ext uri="{FF2B5EF4-FFF2-40B4-BE49-F238E27FC236}">
                    <a16:creationId xmlns:a16="http://schemas.microsoft.com/office/drawing/2014/main" id="{B80B3B2C-AF51-0D76-C2FA-C20424C35D5B}"/>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5" name="正方形/長方形 4">
              <a:extLst>
                <a:ext uri="{FF2B5EF4-FFF2-40B4-BE49-F238E27FC236}">
                  <a16:creationId xmlns:a16="http://schemas.microsoft.com/office/drawing/2014/main" id="{9985C322-37D4-F812-B75E-F74294411A85}"/>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7" name="図 6">
              <a:extLst>
                <a:ext uri="{FF2B5EF4-FFF2-40B4-BE49-F238E27FC236}">
                  <a16:creationId xmlns:a16="http://schemas.microsoft.com/office/drawing/2014/main" id="{58941043-7C2B-6424-C805-A4BF64220526}"/>
                </a:ext>
              </a:extLst>
            </p:cNvPr>
            <p:cNvPicPr>
              <a:picLocks noChangeAspect="1"/>
            </p:cNvPicPr>
            <p:nvPr/>
          </p:nvPicPr>
          <p:blipFill>
            <a:blip r:embed="rId11"/>
            <a:stretch>
              <a:fillRect/>
            </a:stretch>
          </p:blipFill>
          <p:spPr>
            <a:xfrm>
              <a:off x="8022891" y="5096351"/>
              <a:ext cx="1620973" cy="856800"/>
            </a:xfrm>
            <a:prstGeom prst="rect">
              <a:avLst/>
            </a:prstGeom>
          </p:spPr>
        </p:pic>
      </p:grpSp>
      <p:grpSp>
        <p:nvGrpSpPr>
          <p:cNvPr id="55" name="グループ化 54">
            <a:extLst>
              <a:ext uri="{FF2B5EF4-FFF2-40B4-BE49-F238E27FC236}">
                <a16:creationId xmlns:a16="http://schemas.microsoft.com/office/drawing/2014/main" id="{84805021-BA4B-0AA5-BAB2-69EB268844D5}"/>
              </a:ext>
            </a:extLst>
          </p:cNvPr>
          <p:cNvGrpSpPr/>
          <p:nvPr/>
        </p:nvGrpSpPr>
        <p:grpSpPr>
          <a:xfrm>
            <a:off x="3723147" y="4120207"/>
            <a:ext cx="574154" cy="217607"/>
            <a:chOff x="3575926" y="3121010"/>
            <a:chExt cx="785272" cy="297621"/>
          </a:xfrm>
        </p:grpSpPr>
        <p:pic>
          <p:nvPicPr>
            <p:cNvPr id="56" name="図 55">
              <a:extLst>
                <a:ext uri="{FF2B5EF4-FFF2-40B4-BE49-F238E27FC236}">
                  <a16:creationId xmlns:a16="http://schemas.microsoft.com/office/drawing/2014/main" id="{2CB454FB-EABF-9224-A6D4-FC2F936C7B75}"/>
                </a:ext>
              </a:extLst>
            </p:cNvPr>
            <p:cNvPicPr>
              <a:picLocks noChangeAspect="1"/>
            </p:cNvPicPr>
            <p:nvPr/>
          </p:nvPicPr>
          <p:blipFill>
            <a:blip r:embed="rId12"/>
            <a:stretch>
              <a:fillRect/>
            </a:stretch>
          </p:blipFill>
          <p:spPr>
            <a:xfrm>
              <a:off x="3575926" y="3121010"/>
              <a:ext cx="353275" cy="297621"/>
            </a:xfrm>
            <a:prstGeom prst="rect">
              <a:avLst/>
            </a:prstGeom>
          </p:spPr>
        </p:pic>
        <p:pic>
          <p:nvPicPr>
            <p:cNvPr id="57" name="図 56">
              <a:extLst>
                <a:ext uri="{FF2B5EF4-FFF2-40B4-BE49-F238E27FC236}">
                  <a16:creationId xmlns:a16="http://schemas.microsoft.com/office/drawing/2014/main" id="{7BD5AE26-2545-229E-693E-1AB1CD84CCAD}"/>
                </a:ext>
              </a:extLst>
            </p:cNvPr>
            <p:cNvPicPr>
              <a:picLocks noChangeAspect="1"/>
            </p:cNvPicPr>
            <p:nvPr/>
          </p:nvPicPr>
          <p:blipFill>
            <a:blip r:embed="rId13"/>
            <a:stretch>
              <a:fillRect/>
            </a:stretch>
          </p:blipFill>
          <p:spPr>
            <a:xfrm>
              <a:off x="3961025" y="3121010"/>
              <a:ext cx="400173" cy="283457"/>
            </a:xfrm>
            <a:prstGeom prst="rect">
              <a:avLst/>
            </a:prstGeom>
          </p:spPr>
        </p:pic>
      </p:grpSp>
      <p:pic>
        <p:nvPicPr>
          <p:cNvPr id="58" name="Picture 2" descr="365日おそうじラクラク宣言">
            <a:extLst>
              <a:ext uri="{FF2B5EF4-FFF2-40B4-BE49-F238E27FC236}">
                <a16:creationId xmlns:a16="http://schemas.microsoft.com/office/drawing/2014/main" id="{2BD2CA7B-7EAB-33C2-4FC3-E4506BD180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90040" y="4103343"/>
            <a:ext cx="312908" cy="2813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グループ化 94">
            <a:extLst>
              <a:ext uri="{FF2B5EF4-FFF2-40B4-BE49-F238E27FC236}">
                <a16:creationId xmlns:a16="http://schemas.microsoft.com/office/drawing/2014/main" id="{A9294679-260F-70B4-2CF2-925569479428}"/>
              </a:ext>
            </a:extLst>
          </p:cNvPr>
          <p:cNvGrpSpPr/>
          <p:nvPr/>
        </p:nvGrpSpPr>
        <p:grpSpPr>
          <a:xfrm>
            <a:off x="4991099" y="683235"/>
            <a:ext cx="4775201" cy="1953143"/>
            <a:chOff x="4991099" y="683235"/>
            <a:chExt cx="4775201" cy="1953143"/>
          </a:xfrm>
        </p:grpSpPr>
        <p:grpSp>
          <p:nvGrpSpPr>
            <p:cNvPr id="66" name="グループ化 65">
              <a:extLst>
                <a:ext uri="{FF2B5EF4-FFF2-40B4-BE49-F238E27FC236}">
                  <a16:creationId xmlns:a16="http://schemas.microsoft.com/office/drawing/2014/main" id="{7C68A45E-DEE5-5129-0B8B-763D3EEEA185}"/>
                </a:ext>
              </a:extLst>
            </p:cNvPr>
            <p:cNvGrpSpPr/>
            <p:nvPr/>
          </p:nvGrpSpPr>
          <p:grpSpPr>
            <a:xfrm>
              <a:off x="7386616" y="688975"/>
              <a:ext cx="2379683" cy="1944830"/>
              <a:chOff x="7386616" y="688975"/>
              <a:chExt cx="2379683" cy="1944830"/>
            </a:xfrm>
          </p:grpSpPr>
          <p:pic>
            <p:nvPicPr>
              <p:cNvPr id="91" name="図 90">
                <a:extLst>
                  <a:ext uri="{FF2B5EF4-FFF2-40B4-BE49-F238E27FC236}">
                    <a16:creationId xmlns:a16="http://schemas.microsoft.com/office/drawing/2014/main" id="{DAF735AE-45E8-35BC-23FE-EFF0DEE604DF}"/>
                  </a:ext>
                </a:extLst>
              </p:cNvPr>
              <p:cNvPicPr>
                <a:picLocks noChangeAspect="1"/>
              </p:cNvPicPr>
              <p:nvPr/>
            </p:nvPicPr>
            <p:blipFill rotWithShape="1">
              <a:blip r:embed="rId15">
                <a:extLst>
                  <a:ext uri="{28A0092B-C50C-407E-A947-70E740481C1C}">
                    <a14:useLocalDpi xmlns:a14="http://schemas.microsoft.com/office/drawing/2010/main" val="0"/>
                  </a:ext>
                </a:extLst>
              </a:blip>
              <a:srcRect t="709" b="1"/>
              <a:stretch/>
            </p:blipFill>
            <p:spPr>
              <a:xfrm>
                <a:off x="7386616" y="688975"/>
                <a:ext cx="2379683" cy="1944830"/>
              </a:xfrm>
              <a:prstGeom prst="rect">
                <a:avLst/>
              </a:prstGeom>
            </p:spPr>
          </p:pic>
          <p:sp>
            <p:nvSpPr>
              <p:cNvPr id="92" name="正方形/長方形 91">
                <a:extLst>
                  <a:ext uri="{FF2B5EF4-FFF2-40B4-BE49-F238E27FC236}">
                    <a16:creationId xmlns:a16="http://schemas.microsoft.com/office/drawing/2014/main" id="{60E6BA6D-E5D9-A1DC-896D-A0FB88E83B23}"/>
                  </a:ext>
                </a:extLst>
              </p:cNvPr>
              <p:cNvSpPr/>
              <p:nvPr/>
            </p:nvSpPr>
            <p:spPr>
              <a:xfrm>
                <a:off x="7470988" y="2223687"/>
                <a:ext cx="1871941" cy="323165"/>
              </a:xfrm>
              <a:prstGeom prst="rect">
                <a:avLst/>
              </a:prstGeom>
            </p:spPr>
            <p:txBody>
              <a:bodyPr wrap="square" lIns="0" tIns="0" rIns="0" bIns="0">
                <a:spAutoFit/>
              </a:bodyPr>
              <a:lstStyle/>
              <a:p>
                <a:r>
                  <a:rPr lang="ja-JP" altLang="en-US" sz="700" dirty="0">
                    <a:solidFill>
                      <a:srgbClr val="FFFFFF"/>
                    </a:solidFill>
                    <a:latin typeface="+mn-ea"/>
                  </a:rPr>
                  <a:t>「ブラッシング加工」による木目の凹凸を活かした、グレイッシュなニュアンスカラーをご用意。</a:t>
                </a:r>
                <a:endParaRPr lang="en-US" altLang="ja-JP" sz="700" dirty="0">
                  <a:solidFill>
                    <a:srgbClr val="FFFFFF"/>
                  </a:solidFill>
                  <a:latin typeface="+mn-ea"/>
                </a:endParaRPr>
              </a:p>
              <a:p>
                <a:r>
                  <a:rPr lang="ja-JP" altLang="en-US" sz="700" dirty="0">
                    <a:solidFill>
                      <a:srgbClr val="FFFFFF"/>
                    </a:solidFill>
                    <a:latin typeface="+mn-ea"/>
                  </a:rPr>
                  <a:t>コーディネイトの幅を広げます。</a:t>
                </a:r>
              </a:p>
            </p:txBody>
          </p:sp>
        </p:grpSp>
        <p:grpSp>
          <p:nvGrpSpPr>
            <p:cNvPr id="94" name="グループ化 93">
              <a:extLst>
                <a:ext uri="{FF2B5EF4-FFF2-40B4-BE49-F238E27FC236}">
                  <a16:creationId xmlns:a16="http://schemas.microsoft.com/office/drawing/2014/main" id="{9BF8B9B0-3E48-3972-C3B3-1B7DE048177A}"/>
                </a:ext>
              </a:extLst>
            </p:cNvPr>
            <p:cNvGrpSpPr/>
            <p:nvPr/>
          </p:nvGrpSpPr>
          <p:grpSpPr>
            <a:xfrm>
              <a:off x="4991099" y="683235"/>
              <a:ext cx="2696570" cy="1953143"/>
              <a:chOff x="4991099" y="683235"/>
              <a:chExt cx="2696570" cy="1953143"/>
            </a:xfrm>
          </p:grpSpPr>
          <p:sp>
            <p:nvSpPr>
              <p:cNvPr id="62" name="Rectangle 14">
                <a:extLst>
                  <a:ext uri="{FF2B5EF4-FFF2-40B4-BE49-F238E27FC236}">
                    <a16:creationId xmlns:a16="http://schemas.microsoft.com/office/drawing/2014/main" id="{4E841BF5-EDBB-B9BC-9541-4912402CBD0E}"/>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63" name="Rectangle 14">
                <a:extLst>
                  <a:ext uri="{FF2B5EF4-FFF2-40B4-BE49-F238E27FC236}">
                    <a16:creationId xmlns:a16="http://schemas.microsoft.com/office/drawing/2014/main" id="{7C5CA926-BCB3-6F4D-BB5A-8BA0F3A17419}"/>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64" name="Rectangle 14">
                <a:extLst>
                  <a:ext uri="{FF2B5EF4-FFF2-40B4-BE49-F238E27FC236}">
                    <a16:creationId xmlns:a16="http://schemas.microsoft.com/office/drawing/2014/main" id="{76DC590B-F26C-C603-04D8-59D3C45C5B42}"/>
                  </a:ext>
                </a:extLst>
              </p:cNvPr>
              <p:cNvSpPr>
                <a:spLocks noChangeArrowheads="1"/>
              </p:cNvSpPr>
              <p:nvPr/>
            </p:nvSpPr>
            <p:spPr bwMode="auto">
              <a:xfrm>
                <a:off x="5291710" y="683235"/>
                <a:ext cx="2395959" cy="1953143"/>
              </a:xfrm>
              <a:prstGeom prst="rect">
                <a:avLst/>
              </a:prstGeom>
              <a:noFill/>
              <a:ln w="6350">
                <a:noFill/>
                <a:miter lim="800000"/>
                <a:headEnd/>
                <a:tailEnd/>
              </a:ln>
              <a:effectLst/>
            </p:spPr>
            <p:txBody>
              <a:bodyPr wrap="none" anchor="ctr"/>
              <a:lstStyle/>
              <a:p>
                <a:pPr algn="ctr"/>
                <a:endParaRPr lang="ja-JP" altLang="en-US" sz="1200" dirty="0">
                  <a:latin typeface="+mn-ea"/>
                </a:endParaRPr>
              </a:p>
            </p:txBody>
          </p:sp>
          <p:sp>
            <p:nvSpPr>
              <p:cNvPr id="82" name="Rectangle 14">
                <a:extLst>
                  <a:ext uri="{FF2B5EF4-FFF2-40B4-BE49-F238E27FC236}">
                    <a16:creationId xmlns:a16="http://schemas.microsoft.com/office/drawing/2014/main" id="{F49E23FF-5F16-4D9C-400F-8ED081E6833B}"/>
                  </a:ext>
                </a:extLst>
              </p:cNvPr>
              <p:cNvSpPr>
                <a:spLocks noChangeArrowheads="1"/>
              </p:cNvSpPr>
              <p:nvPr/>
            </p:nvSpPr>
            <p:spPr bwMode="auto">
              <a:xfrm>
                <a:off x="4991099" y="688975"/>
                <a:ext cx="2412852" cy="1943100"/>
              </a:xfrm>
              <a:prstGeom prst="rect">
                <a:avLst/>
              </a:prstGeom>
              <a:solidFill>
                <a:srgbClr val="997D5E"/>
              </a:solidFill>
              <a:ln w="6350">
                <a:noFill/>
                <a:miter lim="800000"/>
                <a:headEnd/>
                <a:tailEnd/>
              </a:ln>
              <a:effectLst/>
            </p:spPr>
            <p:txBody>
              <a:bodyPr wrap="none" anchor="ctr"/>
              <a:lstStyle/>
              <a:p>
                <a:pPr algn="ctr"/>
                <a:endParaRPr lang="ja-JP" altLang="en-US" sz="1200" dirty="0">
                  <a:latin typeface="+mn-ea"/>
                </a:endParaRPr>
              </a:p>
            </p:txBody>
          </p:sp>
          <p:grpSp>
            <p:nvGrpSpPr>
              <p:cNvPr id="85" name="グループ化 84">
                <a:extLst>
                  <a:ext uri="{FF2B5EF4-FFF2-40B4-BE49-F238E27FC236}">
                    <a16:creationId xmlns:a16="http://schemas.microsoft.com/office/drawing/2014/main" id="{50FB385B-A7DE-951B-C75F-E3CBB4D5857A}"/>
                  </a:ext>
                </a:extLst>
              </p:cNvPr>
              <p:cNvGrpSpPr/>
              <p:nvPr/>
            </p:nvGrpSpPr>
            <p:grpSpPr>
              <a:xfrm>
                <a:off x="4991100" y="947324"/>
                <a:ext cx="2412851" cy="355257"/>
                <a:chOff x="4991100" y="869365"/>
                <a:chExt cx="2412851" cy="355257"/>
              </a:xfrm>
            </p:grpSpPr>
            <p:sp>
              <p:nvSpPr>
                <p:cNvPr id="88" name="正方形/長方形 87">
                  <a:extLst>
                    <a:ext uri="{FF2B5EF4-FFF2-40B4-BE49-F238E27FC236}">
                      <a16:creationId xmlns:a16="http://schemas.microsoft.com/office/drawing/2014/main" id="{32FFF0C7-D635-4A68-F4FF-F9414E5233C3}"/>
                    </a:ext>
                  </a:extLst>
                </p:cNvPr>
                <p:cNvSpPr/>
                <p:nvPr/>
              </p:nvSpPr>
              <p:spPr>
                <a:xfrm>
                  <a:off x="4991100" y="1009178"/>
                  <a:ext cx="2412851" cy="215444"/>
                </a:xfrm>
                <a:prstGeom prst="rect">
                  <a:avLst/>
                </a:prstGeom>
              </p:spPr>
              <p:txBody>
                <a:bodyPr wrap="square" lIns="0" tIns="0" rIns="0" bIns="0">
                  <a:spAutoFit/>
                </a:bodyPr>
                <a:lstStyle/>
                <a:p>
                  <a:pPr algn="ctr"/>
                  <a:r>
                    <a:rPr lang="ja-JP" altLang="en-US" sz="1400" b="1" dirty="0">
                      <a:solidFill>
                        <a:srgbClr val="FFFFFF"/>
                      </a:solidFill>
                      <a:latin typeface="+mn-ea"/>
                    </a:rPr>
                    <a:t>マイスターズウッドシリーズ</a:t>
                  </a:r>
                </a:p>
              </p:txBody>
            </p:sp>
            <p:sp>
              <p:nvSpPr>
                <p:cNvPr id="89" name="正方形/長方形 88">
                  <a:extLst>
                    <a:ext uri="{FF2B5EF4-FFF2-40B4-BE49-F238E27FC236}">
                      <a16:creationId xmlns:a16="http://schemas.microsoft.com/office/drawing/2014/main" id="{4375478F-879E-B16C-0851-29815C2F6F95}"/>
                    </a:ext>
                  </a:extLst>
                </p:cNvPr>
                <p:cNvSpPr/>
                <p:nvPr/>
              </p:nvSpPr>
              <p:spPr>
                <a:xfrm>
                  <a:off x="4991100" y="869365"/>
                  <a:ext cx="2412000" cy="123111"/>
                </a:xfrm>
                <a:prstGeom prst="rect">
                  <a:avLst/>
                </a:prstGeom>
              </p:spPr>
              <p:txBody>
                <a:bodyPr wrap="square" lIns="0" tIns="0" rIns="0" bIns="0">
                  <a:spAutoFit/>
                </a:bodyPr>
                <a:lstStyle/>
                <a:p>
                  <a:pPr algn="ctr"/>
                  <a:r>
                    <a:rPr lang="ja-JP" altLang="en-US" sz="800" dirty="0">
                      <a:solidFill>
                        <a:srgbClr val="FFFFFF"/>
                      </a:solidFill>
                      <a:latin typeface="+mn-ea"/>
                    </a:rPr>
                    <a:t>天然木突き板仕上げ</a:t>
                  </a:r>
                </a:p>
              </p:txBody>
            </p:sp>
          </p:grpSp>
          <p:pic>
            <p:nvPicPr>
              <p:cNvPr id="37" name="図 36">
                <a:extLst>
                  <a:ext uri="{FF2B5EF4-FFF2-40B4-BE49-F238E27FC236}">
                    <a16:creationId xmlns:a16="http://schemas.microsoft.com/office/drawing/2014/main" id="{75C66CAF-6A38-BA89-7459-D655F2A895BD}"/>
                  </a:ext>
                </a:extLst>
              </p:cNvPr>
              <p:cNvPicPr>
                <a:picLocks noChangeAspect="1"/>
              </p:cNvPicPr>
              <p:nvPr/>
            </p:nvPicPr>
            <p:blipFill rotWithShape="1">
              <a:blip r:embed="rId16"/>
              <a:srcRect l="3553" t="22871" r="1212" b="27046"/>
              <a:stretch/>
            </p:blipFill>
            <p:spPr>
              <a:xfrm>
                <a:off x="5415506" y="1401726"/>
                <a:ext cx="1564039" cy="972000"/>
              </a:xfrm>
              <a:prstGeom prst="rect">
                <a:avLst/>
              </a:prstGeom>
            </p:spPr>
          </p:pic>
        </p:grpSp>
        <p:sp>
          <p:nvSpPr>
            <p:cNvPr id="75" name="Rectangle 14">
              <a:extLst>
                <a:ext uri="{FF2B5EF4-FFF2-40B4-BE49-F238E27FC236}">
                  <a16:creationId xmlns:a16="http://schemas.microsoft.com/office/drawing/2014/main" id="{39EE47D5-1ED2-3F29-BA21-F4CA777C1CDB}"/>
                </a:ext>
              </a:extLst>
            </p:cNvPr>
            <p:cNvSpPr>
              <a:spLocks noChangeArrowheads="1"/>
            </p:cNvSpPr>
            <p:nvPr/>
          </p:nvSpPr>
          <p:spPr bwMode="auto">
            <a:xfrm>
              <a:off x="4991100" y="688975"/>
              <a:ext cx="4775200" cy="1944000"/>
            </a:xfrm>
            <a:prstGeom prst="rect">
              <a:avLst/>
            </a:prstGeom>
            <a:noFill/>
            <a:ln w="6350">
              <a:solidFill>
                <a:srgbClr val="997D5E"/>
              </a:solidFill>
              <a:miter lim="800000"/>
              <a:headEnd/>
              <a:tailEnd/>
            </a:ln>
            <a:effectLst/>
          </p:spPr>
          <p:txBody>
            <a:bodyPr wrap="none" anchor="ctr"/>
            <a:lstStyle/>
            <a:p>
              <a:pPr algn="ctr"/>
              <a:endParaRPr lang="ja-JP" altLang="en-US" sz="1200" dirty="0">
                <a:latin typeface="+mn-ea"/>
              </a:endParaRPr>
            </a:p>
          </p:txBody>
        </p:sp>
      </p:grpSp>
      <p:grpSp>
        <p:nvGrpSpPr>
          <p:cNvPr id="15" name="グループ化 14">
            <a:extLst>
              <a:ext uri="{FF2B5EF4-FFF2-40B4-BE49-F238E27FC236}">
                <a16:creationId xmlns:a16="http://schemas.microsoft.com/office/drawing/2014/main" id="{75CDE601-84D3-B7C5-AF8D-31B6DE96F842}"/>
              </a:ext>
            </a:extLst>
          </p:cNvPr>
          <p:cNvGrpSpPr/>
          <p:nvPr/>
        </p:nvGrpSpPr>
        <p:grpSpPr>
          <a:xfrm>
            <a:off x="142875" y="4037101"/>
            <a:ext cx="3579291" cy="403863"/>
            <a:chOff x="142875" y="4037101"/>
            <a:chExt cx="3579291" cy="403863"/>
          </a:xfrm>
        </p:grpSpPr>
        <p:pic>
          <p:nvPicPr>
            <p:cNvPr id="12" name="図 11">
              <a:extLst>
                <a:ext uri="{FF2B5EF4-FFF2-40B4-BE49-F238E27FC236}">
                  <a16:creationId xmlns:a16="http://schemas.microsoft.com/office/drawing/2014/main" id="{847B0653-F333-A680-6A6A-C426006169C3}"/>
                </a:ext>
              </a:extLst>
            </p:cNvPr>
            <p:cNvPicPr>
              <a:picLocks noChangeAspect="1"/>
            </p:cNvPicPr>
            <p:nvPr/>
          </p:nvPicPr>
          <p:blipFill>
            <a:blip r:embed="rId17"/>
            <a:stretch>
              <a:fillRect/>
            </a:stretch>
          </p:blipFill>
          <p:spPr>
            <a:xfrm>
              <a:off x="805845" y="4104366"/>
              <a:ext cx="261818" cy="288000"/>
            </a:xfrm>
            <a:prstGeom prst="rect">
              <a:avLst/>
            </a:prstGeom>
          </p:spPr>
        </p:pic>
        <p:pic>
          <p:nvPicPr>
            <p:cNvPr id="14" name="図 13">
              <a:extLst>
                <a:ext uri="{FF2B5EF4-FFF2-40B4-BE49-F238E27FC236}">
                  <a16:creationId xmlns:a16="http://schemas.microsoft.com/office/drawing/2014/main" id="{92170665-327C-DC87-0863-4E19731D9427}"/>
                </a:ext>
              </a:extLst>
            </p:cNvPr>
            <p:cNvPicPr>
              <a:picLocks noChangeAspect="1"/>
            </p:cNvPicPr>
            <p:nvPr/>
          </p:nvPicPr>
          <p:blipFill>
            <a:blip r:embed="rId18"/>
            <a:stretch>
              <a:fillRect/>
            </a:stretch>
          </p:blipFill>
          <p:spPr>
            <a:xfrm>
              <a:off x="142875" y="4104366"/>
              <a:ext cx="261819" cy="288000"/>
            </a:xfrm>
            <a:prstGeom prst="rect">
              <a:avLst/>
            </a:prstGeom>
          </p:spPr>
        </p:pic>
        <p:pic>
          <p:nvPicPr>
            <p:cNvPr id="19" name="図 18">
              <a:extLst>
                <a:ext uri="{FF2B5EF4-FFF2-40B4-BE49-F238E27FC236}">
                  <a16:creationId xmlns:a16="http://schemas.microsoft.com/office/drawing/2014/main" id="{D9E01FDF-2E93-1897-080C-E0DA253FF4E4}"/>
                </a:ext>
              </a:extLst>
            </p:cNvPr>
            <p:cNvPicPr>
              <a:picLocks noChangeAspect="1"/>
            </p:cNvPicPr>
            <p:nvPr/>
          </p:nvPicPr>
          <p:blipFill>
            <a:blip r:embed="rId19"/>
            <a:stretch>
              <a:fillRect/>
            </a:stretch>
          </p:blipFill>
          <p:spPr>
            <a:xfrm>
              <a:off x="363865" y="4104366"/>
              <a:ext cx="261819" cy="288000"/>
            </a:xfrm>
            <a:prstGeom prst="rect">
              <a:avLst/>
            </a:prstGeom>
          </p:spPr>
        </p:pic>
        <p:pic>
          <p:nvPicPr>
            <p:cNvPr id="30" name="図 29">
              <a:extLst>
                <a:ext uri="{FF2B5EF4-FFF2-40B4-BE49-F238E27FC236}">
                  <a16:creationId xmlns:a16="http://schemas.microsoft.com/office/drawing/2014/main" id="{18A62CCA-F01C-9E30-1DDF-BB88C5E99C56}"/>
                </a:ext>
              </a:extLst>
            </p:cNvPr>
            <p:cNvPicPr>
              <a:picLocks noChangeAspect="1"/>
            </p:cNvPicPr>
            <p:nvPr/>
          </p:nvPicPr>
          <p:blipFill>
            <a:blip r:embed="rId20"/>
            <a:stretch>
              <a:fillRect/>
            </a:stretch>
          </p:blipFill>
          <p:spPr>
            <a:xfrm>
              <a:off x="1910794" y="4104366"/>
              <a:ext cx="261819" cy="288000"/>
            </a:xfrm>
            <a:prstGeom prst="rect">
              <a:avLst/>
            </a:prstGeom>
          </p:spPr>
        </p:pic>
        <p:pic>
          <p:nvPicPr>
            <p:cNvPr id="38" name="図 37">
              <a:extLst>
                <a:ext uri="{FF2B5EF4-FFF2-40B4-BE49-F238E27FC236}">
                  <a16:creationId xmlns:a16="http://schemas.microsoft.com/office/drawing/2014/main" id="{A9ECB723-4E3D-F297-73E7-FBC85BE605AA}"/>
                </a:ext>
              </a:extLst>
            </p:cNvPr>
            <p:cNvPicPr>
              <a:picLocks noChangeAspect="1"/>
            </p:cNvPicPr>
            <p:nvPr/>
          </p:nvPicPr>
          <p:blipFill>
            <a:blip r:embed="rId21"/>
            <a:stretch>
              <a:fillRect/>
            </a:stretch>
          </p:blipFill>
          <p:spPr>
            <a:xfrm>
              <a:off x="2131784" y="4104366"/>
              <a:ext cx="261819" cy="288000"/>
            </a:xfrm>
            <a:prstGeom prst="rect">
              <a:avLst/>
            </a:prstGeom>
          </p:spPr>
        </p:pic>
        <p:pic>
          <p:nvPicPr>
            <p:cNvPr id="39" name="図 38">
              <a:extLst>
                <a:ext uri="{FF2B5EF4-FFF2-40B4-BE49-F238E27FC236}">
                  <a16:creationId xmlns:a16="http://schemas.microsoft.com/office/drawing/2014/main" id="{01C77EF5-85E1-AB6C-1888-BA05E99D714B}"/>
                </a:ext>
              </a:extLst>
            </p:cNvPr>
            <p:cNvPicPr>
              <a:picLocks noChangeAspect="1"/>
            </p:cNvPicPr>
            <p:nvPr/>
          </p:nvPicPr>
          <p:blipFill>
            <a:blip r:embed="rId22"/>
            <a:stretch>
              <a:fillRect/>
            </a:stretch>
          </p:blipFill>
          <p:spPr>
            <a:xfrm>
              <a:off x="2352774" y="4104366"/>
              <a:ext cx="261819" cy="288000"/>
            </a:xfrm>
            <a:prstGeom prst="rect">
              <a:avLst/>
            </a:prstGeom>
          </p:spPr>
        </p:pic>
        <p:pic>
          <p:nvPicPr>
            <p:cNvPr id="40" name="図 39">
              <a:extLst>
                <a:ext uri="{FF2B5EF4-FFF2-40B4-BE49-F238E27FC236}">
                  <a16:creationId xmlns:a16="http://schemas.microsoft.com/office/drawing/2014/main" id="{D9D6475C-3273-BE63-8E41-630AD97417EA}"/>
                </a:ext>
              </a:extLst>
            </p:cNvPr>
            <p:cNvPicPr>
              <a:picLocks noChangeAspect="1"/>
            </p:cNvPicPr>
            <p:nvPr/>
          </p:nvPicPr>
          <p:blipFill>
            <a:blip r:embed="rId23"/>
            <a:stretch>
              <a:fillRect/>
            </a:stretch>
          </p:blipFill>
          <p:spPr>
            <a:xfrm>
              <a:off x="2573764" y="4104366"/>
              <a:ext cx="261819" cy="288000"/>
            </a:xfrm>
            <a:prstGeom prst="rect">
              <a:avLst/>
            </a:prstGeom>
          </p:spPr>
        </p:pic>
        <p:pic>
          <p:nvPicPr>
            <p:cNvPr id="41" name="図 40">
              <a:extLst>
                <a:ext uri="{FF2B5EF4-FFF2-40B4-BE49-F238E27FC236}">
                  <a16:creationId xmlns:a16="http://schemas.microsoft.com/office/drawing/2014/main" id="{B36F92C4-996D-E106-F623-E575B31AAA64}"/>
                </a:ext>
              </a:extLst>
            </p:cNvPr>
            <p:cNvPicPr>
              <a:picLocks noChangeAspect="1"/>
            </p:cNvPicPr>
            <p:nvPr/>
          </p:nvPicPr>
          <p:blipFill>
            <a:blip r:embed="rId24"/>
            <a:stretch>
              <a:fillRect/>
            </a:stretch>
          </p:blipFill>
          <p:spPr>
            <a:xfrm>
              <a:off x="2794754" y="4104366"/>
              <a:ext cx="261819" cy="288000"/>
            </a:xfrm>
            <a:prstGeom prst="rect">
              <a:avLst/>
            </a:prstGeom>
          </p:spPr>
        </p:pic>
        <p:pic>
          <p:nvPicPr>
            <p:cNvPr id="42" name="図 41">
              <a:extLst>
                <a:ext uri="{FF2B5EF4-FFF2-40B4-BE49-F238E27FC236}">
                  <a16:creationId xmlns:a16="http://schemas.microsoft.com/office/drawing/2014/main" id="{C0DEE674-B6F8-0DBA-93CB-D16A5C9ABC65}"/>
                </a:ext>
              </a:extLst>
            </p:cNvPr>
            <p:cNvPicPr>
              <a:picLocks noChangeAspect="1"/>
            </p:cNvPicPr>
            <p:nvPr/>
          </p:nvPicPr>
          <p:blipFill>
            <a:blip r:embed="rId25"/>
            <a:stretch>
              <a:fillRect/>
            </a:stretch>
          </p:blipFill>
          <p:spPr>
            <a:xfrm>
              <a:off x="3236734" y="4104366"/>
              <a:ext cx="261819" cy="288000"/>
            </a:xfrm>
            <a:prstGeom prst="rect">
              <a:avLst/>
            </a:prstGeom>
          </p:spPr>
        </p:pic>
        <p:sp>
          <p:nvSpPr>
            <p:cNvPr id="43" name="テキスト ボックス 42">
              <a:extLst>
                <a:ext uri="{FF2B5EF4-FFF2-40B4-BE49-F238E27FC236}">
                  <a16:creationId xmlns:a16="http://schemas.microsoft.com/office/drawing/2014/main" id="{696EC2EE-E0A9-95A8-59DE-E2F16A3DE967}"/>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44" name="テキスト ボックス 43">
              <a:extLst>
                <a:ext uri="{FF2B5EF4-FFF2-40B4-BE49-F238E27FC236}">
                  <a16:creationId xmlns:a16="http://schemas.microsoft.com/office/drawing/2014/main" id="{1941070A-6693-58B5-6840-F928BC2A2DDA}"/>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45" name="正方形/長方形 44">
              <a:extLst>
                <a:ext uri="{FF2B5EF4-FFF2-40B4-BE49-F238E27FC236}">
                  <a16:creationId xmlns:a16="http://schemas.microsoft.com/office/drawing/2014/main" id="{1E3BFEE7-8F6E-853A-9E95-2C5DE5B92FBD}"/>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46" name="正方形/長方形 45">
              <a:extLst>
                <a:ext uri="{FF2B5EF4-FFF2-40B4-BE49-F238E27FC236}">
                  <a16:creationId xmlns:a16="http://schemas.microsoft.com/office/drawing/2014/main" id="{C0B59B2A-C78A-3A0E-659F-3FDD76BFF5DD}"/>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47" name="図 46">
              <a:extLst>
                <a:ext uri="{FF2B5EF4-FFF2-40B4-BE49-F238E27FC236}">
                  <a16:creationId xmlns:a16="http://schemas.microsoft.com/office/drawing/2014/main" id="{B76C7FA3-8FCC-99F7-4094-09832BA249FA}"/>
                </a:ext>
              </a:extLst>
            </p:cNvPr>
            <p:cNvPicPr>
              <a:picLocks noChangeAspect="1"/>
            </p:cNvPicPr>
            <p:nvPr/>
          </p:nvPicPr>
          <p:blipFill>
            <a:blip r:embed="rId26"/>
            <a:stretch>
              <a:fillRect/>
            </a:stretch>
          </p:blipFill>
          <p:spPr>
            <a:xfrm>
              <a:off x="3457730" y="4104366"/>
              <a:ext cx="264436" cy="288000"/>
            </a:xfrm>
            <a:prstGeom prst="rect">
              <a:avLst/>
            </a:prstGeom>
          </p:spPr>
        </p:pic>
        <p:pic>
          <p:nvPicPr>
            <p:cNvPr id="50" name="図 49">
              <a:extLst>
                <a:ext uri="{FF2B5EF4-FFF2-40B4-BE49-F238E27FC236}">
                  <a16:creationId xmlns:a16="http://schemas.microsoft.com/office/drawing/2014/main" id="{EEE36736-6C12-CE77-F5D3-C88FE2005798}"/>
                </a:ext>
              </a:extLst>
            </p:cNvPr>
            <p:cNvPicPr>
              <a:picLocks noChangeAspect="1"/>
            </p:cNvPicPr>
            <p:nvPr/>
          </p:nvPicPr>
          <p:blipFill>
            <a:blip r:embed="rId27"/>
            <a:stretch>
              <a:fillRect/>
            </a:stretch>
          </p:blipFill>
          <p:spPr>
            <a:xfrm>
              <a:off x="3015745" y="4104366"/>
              <a:ext cx="261818" cy="288000"/>
            </a:xfrm>
            <a:prstGeom prst="rect">
              <a:avLst/>
            </a:prstGeom>
          </p:spPr>
        </p:pic>
        <p:pic>
          <p:nvPicPr>
            <p:cNvPr id="51" name="図 50">
              <a:extLst>
                <a:ext uri="{FF2B5EF4-FFF2-40B4-BE49-F238E27FC236}">
                  <a16:creationId xmlns:a16="http://schemas.microsoft.com/office/drawing/2014/main" id="{39109B49-D93F-6A7D-9F0F-8D4E05013F4E}"/>
                </a:ext>
              </a:extLst>
            </p:cNvPr>
            <p:cNvPicPr>
              <a:picLocks noChangeAspect="1"/>
            </p:cNvPicPr>
            <p:nvPr/>
          </p:nvPicPr>
          <p:blipFill>
            <a:blip r:embed="rId28"/>
            <a:stretch>
              <a:fillRect/>
            </a:stretch>
          </p:blipFill>
          <p:spPr>
            <a:xfrm>
              <a:off x="1026835" y="4104366"/>
              <a:ext cx="261818" cy="288000"/>
            </a:xfrm>
            <a:prstGeom prst="rect">
              <a:avLst/>
            </a:prstGeom>
          </p:spPr>
        </p:pic>
        <p:pic>
          <p:nvPicPr>
            <p:cNvPr id="52" name="図 51">
              <a:extLst>
                <a:ext uri="{FF2B5EF4-FFF2-40B4-BE49-F238E27FC236}">
                  <a16:creationId xmlns:a16="http://schemas.microsoft.com/office/drawing/2014/main" id="{32482315-F8CE-E421-6620-2124205E4BD4}"/>
                </a:ext>
              </a:extLst>
            </p:cNvPr>
            <p:cNvPicPr>
              <a:picLocks noChangeAspect="1"/>
            </p:cNvPicPr>
            <p:nvPr/>
          </p:nvPicPr>
          <p:blipFill>
            <a:blip r:embed="rId29"/>
            <a:stretch>
              <a:fillRect/>
            </a:stretch>
          </p:blipFill>
          <p:spPr>
            <a:xfrm>
              <a:off x="1247825" y="4104366"/>
              <a:ext cx="261818" cy="288000"/>
            </a:xfrm>
            <a:prstGeom prst="rect">
              <a:avLst/>
            </a:prstGeom>
          </p:spPr>
        </p:pic>
        <p:pic>
          <p:nvPicPr>
            <p:cNvPr id="53" name="図 52">
              <a:extLst>
                <a:ext uri="{FF2B5EF4-FFF2-40B4-BE49-F238E27FC236}">
                  <a16:creationId xmlns:a16="http://schemas.microsoft.com/office/drawing/2014/main" id="{C22D2620-E57B-6A26-416F-3B636A282147}"/>
                </a:ext>
              </a:extLst>
            </p:cNvPr>
            <p:cNvPicPr>
              <a:picLocks noChangeAspect="1"/>
            </p:cNvPicPr>
            <p:nvPr/>
          </p:nvPicPr>
          <p:blipFill>
            <a:blip r:embed="rId30"/>
            <a:stretch>
              <a:fillRect/>
            </a:stretch>
          </p:blipFill>
          <p:spPr>
            <a:xfrm>
              <a:off x="1468815" y="4104366"/>
              <a:ext cx="261818" cy="288000"/>
            </a:xfrm>
            <a:prstGeom prst="rect">
              <a:avLst/>
            </a:prstGeom>
          </p:spPr>
        </p:pic>
        <p:pic>
          <p:nvPicPr>
            <p:cNvPr id="54" name="図 53">
              <a:extLst>
                <a:ext uri="{FF2B5EF4-FFF2-40B4-BE49-F238E27FC236}">
                  <a16:creationId xmlns:a16="http://schemas.microsoft.com/office/drawing/2014/main" id="{B7DC7A76-CD55-2C17-7F8D-916712934147}"/>
                </a:ext>
              </a:extLst>
            </p:cNvPr>
            <p:cNvPicPr>
              <a:picLocks noChangeAspect="1"/>
            </p:cNvPicPr>
            <p:nvPr/>
          </p:nvPicPr>
          <p:blipFill>
            <a:blip r:embed="rId31"/>
            <a:stretch>
              <a:fillRect/>
            </a:stretch>
          </p:blipFill>
          <p:spPr>
            <a:xfrm>
              <a:off x="584855" y="4104366"/>
              <a:ext cx="261818" cy="288000"/>
            </a:xfrm>
            <a:prstGeom prst="rect">
              <a:avLst/>
            </a:prstGeom>
          </p:spPr>
        </p:pic>
        <p:pic>
          <p:nvPicPr>
            <p:cNvPr id="13" name="図 12">
              <a:extLst>
                <a:ext uri="{FF2B5EF4-FFF2-40B4-BE49-F238E27FC236}">
                  <a16:creationId xmlns:a16="http://schemas.microsoft.com/office/drawing/2014/main" id="{7F0CFA8F-AD84-62D5-60AB-8A28433EEBFB}"/>
                </a:ext>
              </a:extLst>
            </p:cNvPr>
            <p:cNvPicPr>
              <a:picLocks noChangeAspect="1"/>
            </p:cNvPicPr>
            <p:nvPr/>
          </p:nvPicPr>
          <p:blipFill>
            <a:blip r:embed="rId32"/>
            <a:stretch>
              <a:fillRect/>
            </a:stretch>
          </p:blipFill>
          <p:spPr>
            <a:xfrm>
              <a:off x="1689804" y="4104366"/>
              <a:ext cx="261818" cy="288000"/>
            </a:xfrm>
            <a:prstGeom prst="rect">
              <a:avLst/>
            </a:prstGeom>
          </p:spPr>
        </p:pic>
      </p:grpSp>
      <p:sp>
        <p:nvSpPr>
          <p:cNvPr id="59" name="正方形/長方形 58">
            <a:extLst>
              <a:ext uri="{FF2B5EF4-FFF2-40B4-BE49-F238E27FC236}">
                <a16:creationId xmlns:a16="http://schemas.microsoft.com/office/drawing/2014/main" id="{24BEC95F-273E-8A59-2364-13AF94A8225B}"/>
              </a:ext>
            </a:extLst>
          </p:cNvPr>
          <p:cNvSpPr/>
          <p:nvPr/>
        </p:nvSpPr>
        <p:spPr>
          <a:xfrm>
            <a:off x="147622" y="4450464"/>
            <a:ext cx="4768865" cy="123111"/>
          </a:xfrm>
          <a:prstGeom prst="rect">
            <a:avLst/>
          </a:prstGeom>
        </p:spPr>
        <p:txBody>
          <a:bodyPr wrap="square" lIns="0" tIns="0" rIns="0" bIns="0">
            <a:spAutoFit/>
          </a:bodyPr>
          <a:lstStyle/>
          <a:p>
            <a:r>
              <a:rPr lang="en-US" altLang="ja-JP" sz="400" dirty="0">
                <a:latin typeface="+mn-ea"/>
              </a:rPr>
              <a:t>※1 </a:t>
            </a:r>
            <a:r>
              <a:rPr lang="ja-JP" altLang="en-US" sz="400" dirty="0">
                <a:latin typeface="+mn-ea"/>
              </a:rPr>
              <a:t>表面保護のためワックスもかけられますが、床材表面の塗膜性能は発揮できなくなります。また、ブラッシング加工ならではの凹凸も損なわれます。 </a:t>
            </a: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spTree>
    <p:extLst>
      <p:ext uri="{BB962C8B-B14F-4D97-AF65-F5344CB8AC3E}">
        <p14:creationId xmlns:p14="http://schemas.microsoft.com/office/powerpoint/2010/main" val="384367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365日おそうじラクラク宣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956" y="4076732"/>
            <a:ext cx="401689" cy="36119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a:extLst>
              <a:ext uri="{FF2B5EF4-FFF2-40B4-BE49-F238E27FC236}">
                <a16:creationId xmlns:a16="http://schemas.microsoft.com/office/drawing/2014/main" id="{93D4D5CB-F123-1E69-FAF8-56F773989C71}"/>
              </a:ext>
            </a:extLst>
          </p:cNvPr>
          <p:cNvGrpSpPr/>
          <p:nvPr/>
        </p:nvGrpSpPr>
        <p:grpSpPr>
          <a:xfrm>
            <a:off x="141775" y="686947"/>
            <a:ext cx="4704242" cy="3359391"/>
            <a:chOff x="141775" y="686947"/>
            <a:chExt cx="4704242" cy="3359391"/>
          </a:xfrm>
        </p:grpSpPr>
        <p:pic>
          <p:nvPicPr>
            <p:cNvPr id="32" name="図 31">
              <a:extLst>
                <a:ext uri="{FF2B5EF4-FFF2-40B4-BE49-F238E27FC236}">
                  <a16:creationId xmlns:a16="http://schemas.microsoft.com/office/drawing/2014/main" id="{3E0383BE-4B86-63E9-B5CF-3B595C665D4A}"/>
                </a:ext>
              </a:extLst>
            </p:cNvPr>
            <p:cNvPicPr>
              <a:picLocks noChangeAspect="1"/>
            </p:cNvPicPr>
            <p:nvPr/>
          </p:nvPicPr>
          <p:blipFill rotWithShape="1">
            <a:blip r:embed="rId4"/>
            <a:srcRect t="16026" b="8652"/>
            <a:stretch/>
          </p:blipFill>
          <p:spPr>
            <a:xfrm>
              <a:off x="141775" y="686947"/>
              <a:ext cx="4704242" cy="3359391"/>
            </a:xfrm>
            <a:prstGeom prst="rect">
              <a:avLst/>
            </a:prstGeom>
          </p:spPr>
        </p:pic>
        <p:sp>
          <p:nvSpPr>
            <p:cNvPr id="97" name="Rectangle 4"/>
            <p:cNvSpPr>
              <a:spLocks noChangeArrowheads="1"/>
            </p:cNvSpPr>
            <p:nvPr/>
          </p:nvSpPr>
          <p:spPr bwMode="auto">
            <a:xfrm>
              <a:off x="3116796" y="3892116"/>
              <a:ext cx="15452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76" name="正方形/長方形 75"/>
            <p:cNvSpPr/>
            <p:nvPr/>
          </p:nvSpPr>
          <p:spPr>
            <a:xfrm>
              <a:off x="162586" y="3876103"/>
              <a:ext cx="867225"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オーク色（オーク突き板）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20" name="タイトル 19">
            <a:extLst>
              <a:ext uri="{FF2B5EF4-FFF2-40B4-BE49-F238E27FC236}">
                <a16:creationId xmlns:a16="http://schemas.microsoft.com/office/drawing/2014/main" id="{729A9BB1-B4D2-926B-900F-74FC9E574CA4}"/>
              </a:ext>
            </a:extLst>
          </p:cNvPr>
          <p:cNvSpPr>
            <a:spLocks noGrp="1"/>
          </p:cNvSpPr>
          <p:nvPr>
            <p:ph type="title"/>
          </p:nvPr>
        </p:nvSpPr>
        <p:spPr/>
        <p:txBody>
          <a:bodyPr/>
          <a:lstStyle/>
          <a:p>
            <a:r>
              <a:rPr lang="ja-JP" altLang="en-US" dirty="0">
                <a:latin typeface="+mn-ea"/>
                <a:ea typeface="+mn-ea"/>
              </a:rPr>
              <a:t>床材　フイットフロアー</a:t>
            </a:r>
          </a:p>
        </p:txBody>
      </p:sp>
      <p:grpSp>
        <p:nvGrpSpPr>
          <p:cNvPr id="28" name="グループ化 27">
            <a:extLst>
              <a:ext uri="{FF2B5EF4-FFF2-40B4-BE49-F238E27FC236}">
                <a16:creationId xmlns:a16="http://schemas.microsoft.com/office/drawing/2014/main" id="{6AAA5578-BBBC-6E3E-63DF-24DB699D1865}"/>
              </a:ext>
            </a:extLst>
          </p:cNvPr>
          <p:cNvGrpSpPr/>
          <p:nvPr/>
        </p:nvGrpSpPr>
        <p:grpSpPr>
          <a:xfrm>
            <a:off x="4991100" y="687538"/>
            <a:ext cx="4775200" cy="1945437"/>
            <a:chOff x="4991100" y="687538"/>
            <a:chExt cx="4775200" cy="1945437"/>
          </a:xfrm>
        </p:grpSpPr>
        <p:sp>
          <p:nvSpPr>
            <p:cNvPr id="105" name="Rectangle 14"/>
            <p:cNvSpPr>
              <a:spLocks noChangeArrowheads="1"/>
            </p:cNvSpPr>
            <p:nvPr/>
          </p:nvSpPr>
          <p:spPr bwMode="auto">
            <a:xfrm>
              <a:off x="4991100" y="687538"/>
              <a:ext cx="4775200" cy="1944000"/>
            </a:xfrm>
            <a:prstGeom prst="rect">
              <a:avLst/>
            </a:prstGeom>
            <a:solidFill>
              <a:srgbClr val="663300"/>
            </a:solidFill>
            <a:ln w="6350">
              <a:solidFill>
                <a:srgbClr val="663300"/>
              </a:solidFill>
              <a:miter lim="800000"/>
              <a:headEnd/>
              <a:tailEnd/>
            </a:ln>
            <a:effectLst/>
          </p:spPr>
          <p:txBody>
            <a:bodyPr wrap="none" anchor="ctr"/>
            <a:lstStyle/>
            <a:p>
              <a:pPr algn="ctr"/>
              <a:endParaRPr lang="ja-JP" altLang="en-US" sz="1200" dirty="0">
                <a:latin typeface="+mn-ea"/>
              </a:endParaRPr>
            </a:p>
          </p:txBody>
        </p:sp>
        <p:grpSp>
          <p:nvGrpSpPr>
            <p:cNvPr id="25" name="グループ化 24">
              <a:extLst>
                <a:ext uri="{FF2B5EF4-FFF2-40B4-BE49-F238E27FC236}">
                  <a16:creationId xmlns:a16="http://schemas.microsoft.com/office/drawing/2014/main" id="{86285151-8654-79C8-74F7-8EA0A1DD109F}"/>
                </a:ext>
              </a:extLst>
            </p:cNvPr>
            <p:cNvGrpSpPr/>
            <p:nvPr/>
          </p:nvGrpSpPr>
          <p:grpSpPr>
            <a:xfrm>
              <a:off x="5030474" y="1257008"/>
              <a:ext cx="1649145" cy="811534"/>
              <a:chOff x="5030474" y="1223038"/>
              <a:chExt cx="1649145" cy="811534"/>
            </a:xfrm>
          </p:grpSpPr>
          <p:sp>
            <p:nvSpPr>
              <p:cNvPr id="125" name="正方形/長方形 124"/>
              <p:cNvSpPr/>
              <p:nvPr/>
            </p:nvSpPr>
            <p:spPr>
              <a:xfrm>
                <a:off x="5151687" y="1788351"/>
                <a:ext cx="1406721" cy="246221"/>
              </a:xfrm>
              <a:prstGeom prst="rect">
                <a:avLst/>
              </a:prstGeom>
            </p:spPr>
            <p:txBody>
              <a:bodyPr wrap="square" lIns="0" tIns="0" rIns="0" bIns="0">
                <a:spAutoFit/>
              </a:bodyPr>
              <a:lstStyle/>
              <a:p>
                <a:pPr algn="ctr"/>
                <a:r>
                  <a:rPr lang="ja-JP" altLang="en-US" sz="800" dirty="0">
                    <a:solidFill>
                      <a:srgbClr val="FFFFFF"/>
                    </a:solidFill>
                    <a:latin typeface="+mn-ea"/>
                  </a:rPr>
                  <a:t>天然木の良さを活かしながら、</a:t>
                </a:r>
                <a:endParaRPr lang="en-US" altLang="ja-JP" sz="800" dirty="0">
                  <a:solidFill>
                    <a:srgbClr val="FFFFFF"/>
                  </a:solidFill>
                  <a:latin typeface="+mn-ea"/>
                </a:endParaRPr>
              </a:p>
              <a:p>
                <a:pPr algn="ctr"/>
                <a:r>
                  <a:rPr lang="ja-JP" altLang="en-US" sz="800" dirty="0">
                    <a:solidFill>
                      <a:srgbClr val="FFFFFF"/>
                    </a:solidFill>
                    <a:latin typeface="+mn-ea"/>
                  </a:rPr>
                  <a:t>お手入れ性能にも優れた突き板</a:t>
                </a:r>
              </a:p>
            </p:txBody>
          </p:sp>
          <p:sp>
            <p:nvSpPr>
              <p:cNvPr id="135" name="正方形/長方形 134"/>
              <p:cNvSpPr/>
              <p:nvPr/>
            </p:nvSpPr>
            <p:spPr>
              <a:xfrm>
                <a:off x="5030474" y="1223038"/>
                <a:ext cx="1649145" cy="215444"/>
              </a:xfrm>
              <a:prstGeom prst="rect">
                <a:avLst/>
              </a:prstGeom>
            </p:spPr>
            <p:txBody>
              <a:bodyPr wrap="square" lIns="0" tIns="0" rIns="0" bIns="0">
                <a:spAutoFit/>
              </a:bodyPr>
              <a:lstStyle/>
              <a:p>
                <a:pPr algn="ctr"/>
                <a:r>
                  <a:rPr lang="ja-JP" altLang="en-US" sz="1400" b="1" dirty="0">
                    <a:solidFill>
                      <a:srgbClr val="FFFFFF"/>
                    </a:solidFill>
                    <a:latin typeface="+mn-ea"/>
                  </a:rPr>
                  <a:t>天然木突き板仕上げ</a:t>
                </a:r>
              </a:p>
            </p:txBody>
          </p:sp>
        </p:grpSp>
        <p:pic>
          <p:nvPicPr>
            <p:cNvPr id="79" name="図 7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42865" y="688975"/>
              <a:ext cx="3023435" cy="1944000"/>
            </a:xfrm>
            <a:prstGeom prst="rect">
              <a:avLst/>
            </a:prstGeom>
          </p:spPr>
        </p:pic>
        <p:sp>
          <p:nvSpPr>
            <p:cNvPr id="27" name="Rectangle 14">
              <a:extLst>
                <a:ext uri="{FF2B5EF4-FFF2-40B4-BE49-F238E27FC236}">
                  <a16:creationId xmlns:a16="http://schemas.microsoft.com/office/drawing/2014/main" id="{088E9547-B94D-86A8-CE25-B072236C4B00}"/>
                </a:ext>
              </a:extLst>
            </p:cNvPr>
            <p:cNvSpPr>
              <a:spLocks noChangeArrowheads="1"/>
            </p:cNvSpPr>
            <p:nvPr/>
          </p:nvSpPr>
          <p:spPr bwMode="auto">
            <a:xfrm>
              <a:off x="4991100" y="688975"/>
              <a:ext cx="4775200" cy="1943099"/>
            </a:xfrm>
            <a:prstGeom prst="rect">
              <a:avLst/>
            </a:prstGeom>
            <a:noFill/>
            <a:ln w="6350">
              <a:solidFill>
                <a:srgbClr val="663300"/>
              </a:solidFill>
              <a:miter lim="800000"/>
              <a:headEnd/>
              <a:tailEnd/>
            </a:ln>
            <a:effectLst/>
          </p:spPr>
          <p:txBody>
            <a:bodyPr wrap="none" anchor="ctr"/>
            <a:lstStyle/>
            <a:p>
              <a:pPr algn="ctr"/>
              <a:endParaRPr lang="ja-JP" altLang="en-US" sz="1200" dirty="0">
                <a:latin typeface="+mn-ea"/>
              </a:endParaRPr>
            </a:p>
          </p:txBody>
        </p:sp>
      </p:grpSp>
      <p:sp>
        <p:nvSpPr>
          <p:cNvPr id="155" name="タイトル 26">
            <a:extLst>
              <a:ext uri="{FF2B5EF4-FFF2-40B4-BE49-F238E27FC236}">
                <a16:creationId xmlns:a16="http://schemas.microsoft.com/office/drawing/2014/main" id="{AE61D6CB-7AB4-8C39-07D0-39E2CD2ADC48}"/>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solidFill>
                  <a:srgbClr val="000000"/>
                </a:solidFill>
                <a:latin typeface="+mn-ea"/>
                <a:ea typeface="+mn-ea"/>
                <a:cs typeface="+mn-cs"/>
              </a:rPr>
              <a:t>【W】</a:t>
            </a:r>
            <a:r>
              <a:rPr lang="ja-JP" altLang="en-US" sz="1100" b="1" dirty="0">
                <a:solidFill>
                  <a:srgbClr val="000000"/>
                </a:solidFill>
                <a:latin typeface="+mn-ea"/>
                <a:ea typeface="+mn-ea"/>
                <a:cs typeface="+mn-cs"/>
              </a:rPr>
              <a:t>フイットフロアー　非耐熱</a:t>
            </a:r>
          </a:p>
        </p:txBody>
      </p:sp>
      <p:grpSp>
        <p:nvGrpSpPr>
          <p:cNvPr id="7" name="グループ化 6">
            <a:extLst>
              <a:ext uri="{FF2B5EF4-FFF2-40B4-BE49-F238E27FC236}">
                <a16:creationId xmlns:a16="http://schemas.microsoft.com/office/drawing/2014/main" id="{0C77AB27-7BE1-5B59-311E-B33F5A790123}"/>
              </a:ext>
            </a:extLst>
          </p:cNvPr>
          <p:cNvGrpSpPr/>
          <p:nvPr/>
        </p:nvGrpSpPr>
        <p:grpSpPr>
          <a:xfrm>
            <a:off x="7882140" y="4727418"/>
            <a:ext cx="1884161" cy="1943616"/>
            <a:chOff x="7882140" y="4727418"/>
            <a:chExt cx="1884161" cy="1943616"/>
          </a:xfrm>
        </p:grpSpPr>
        <p:sp>
          <p:nvSpPr>
            <p:cNvPr id="14" name="Rectangle 14">
              <a:extLst>
                <a:ext uri="{FF2B5EF4-FFF2-40B4-BE49-F238E27FC236}">
                  <a16:creationId xmlns:a16="http://schemas.microsoft.com/office/drawing/2014/main" id="{914BB807-22D6-BC95-46E7-01F85B280084}"/>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15" name="グループ化 14">
              <a:extLst>
                <a:ext uri="{FF2B5EF4-FFF2-40B4-BE49-F238E27FC236}">
                  <a16:creationId xmlns:a16="http://schemas.microsoft.com/office/drawing/2014/main" id="{FC5B2852-FF80-3351-1386-DDC67C821D08}"/>
                </a:ext>
              </a:extLst>
            </p:cNvPr>
            <p:cNvGrpSpPr/>
            <p:nvPr/>
          </p:nvGrpSpPr>
          <p:grpSpPr>
            <a:xfrm>
              <a:off x="8022891" y="5989644"/>
              <a:ext cx="1522280" cy="496625"/>
              <a:chOff x="8022891" y="5989644"/>
              <a:chExt cx="1522280" cy="496625"/>
            </a:xfrm>
          </p:grpSpPr>
          <p:sp>
            <p:nvSpPr>
              <p:cNvPr id="21" name="正方形/長方形 20">
                <a:extLst>
                  <a:ext uri="{FF2B5EF4-FFF2-40B4-BE49-F238E27FC236}">
                    <a16:creationId xmlns:a16="http://schemas.microsoft.com/office/drawing/2014/main" id="{39F7845A-AE33-F866-935F-A0D01CC3A09B}"/>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24" name="正方形/長方形 23">
                <a:extLst>
                  <a:ext uri="{FF2B5EF4-FFF2-40B4-BE49-F238E27FC236}">
                    <a16:creationId xmlns:a16="http://schemas.microsoft.com/office/drawing/2014/main" id="{A925DA39-E983-C156-88F7-456E05DBBB2E}"/>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16" name="正方形/長方形 15">
              <a:extLst>
                <a:ext uri="{FF2B5EF4-FFF2-40B4-BE49-F238E27FC236}">
                  <a16:creationId xmlns:a16="http://schemas.microsoft.com/office/drawing/2014/main" id="{E14F9A5B-DB1C-357B-13A4-59A80094B722}"/>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17" name="図 16">
              <a:extLst>
                <a:ext uri="{FF2B5EF4-FFF2-40B4-BE49-F238E27FC236}">
                  <a16:creationId xmlns:a16="http://schemas.microsoft.com/office/drawing/2014/main" id="{98B3EE83-BDE7-76FB-3C1A-B7A95DE0FCA2}"/>
                </a:ext>
              </a:extLst>
            </p:cNvPr>
            <p:cNvPicPr>
              <a:picLocks noChangeAspect="1"/>
            </p:cNvPicPr>
            <p:nvPr/>
          </p:nvPicPr>
          <p:blipFill>
            <a:blip r:embed="rId6"/>
            <a:stretch>
              <a:fillRect/>
            </a:stretch>
          </p:blipFill>
          <p:spPr>
            <a:xfrm>
              <a:off x="8022891" y="5096351"/>
              <a:ext cx="1620973" cy="856800"/>
            </a:xfrm>
            <a:prstGeom prst="rect">
              <a:avLst/>
            </a:prstGeom>
          </p:spPr>
        </p:pic>
      </p:grpSp>
      <p:grpSp>
        <p:nvGrpSpPr>
          <p:cNvPr id="23" name="グループ化 22">
            <a:extLst>
              <a:ext uri="{FF2B5EF4-FFF2-40B4-BE49-F238E27FC236}">
                <a16:creationId xmlns:a16="http://schemas.microsoft.com/office/drawing/2014/main" id="{1BB06716-7BAC-338B-52E1-1B03FC420B14}"/>
              </a:ext>
            </a:extLst>
          </p:cNvPr>
          <p:cNvGrpSpPr/>
          <p:nvPr/>
        </p:nvGrpSpPr>
        <p:grpSpPr>
          <a:xfrm>
            <a:off x="4991100" y="2705161"/>
            <a:ext cx="4775200" cy="1944000"/>
            <a:chOff x="4991100" y="2705161"/>
            <a:chExt cx="4775200" cy="1944000"/>
          </a:xfrm>
        </p:grpSpPr>
        <p:pic>
          <p:nvPicPr>
            <p:cNvPr id="5" name="図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067663" y="4111884"/>
              <a:ext cx="2197278" cy="370800"/>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7663" y="3089519"/>
              <a:ext cx="2202745" cy="370800"/>
            </a:xfrm>
            <a:prstGeom prst="rect">
              <a:avLst/>
            </a:prstGeom>
          </p:spPr>
        </p:pic>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156" y="3601781"/>
              <a:ext cx="2230376" cy="370800"/>
            </a:xfrm>
            <a:prstGeom prst="rect">
              <a:avLst/>
            </a:prstGeom>
          </p:spPr>
        </p:pic>
        <p:pic>
          <p:nvPicPr>
            <p:cNvPr id="9" name="図 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444156" y="3089519"/>
              <a:ext cx="2225591" cy="370800"/>
            </a:xfrm>
            <a:prstGeom prst="rect">
              <a:avLst/>
            </a:prstGeom>
          </p:spPr>
        </p:pic>
        <p:sp>
          <p:nvSpPr>
            <p:cNvPr id="122" name="正方形/長方形 121"/>
            <p:cNvSpPr/>
            <p:nvPr/>
          </p:nvSpPr>
          <p:spPr>
            <a:xfrm>
              <a:off x="7445045" y="3454926"/>
              <a:ext cx="843180" cy="92333"/>
            </a:xfrm>
            <a:prstGeom prst="rect">
              <a:avLst/>
            </a:prstGeom>
          </p:spPr>
          <p:txBody>
            <a:bodyPr wrap="none" lIns="0" tIns="0" rIns="0" bIns="0">
              <a:spAutoFit/>
            </a:bodyPr>
            <a:lstStyle/>
            <a:p>
              <a:r>
                <a:rPr lang="ja-JP" altLang="en-US" sz="600" dirty="0">
                  <a:latin typeface="+mn-ea"/>
                </a:rPr>
                <a:t>チェリー色（ビーチ突き板）</a:t>
              </a:r>
            </a:p>
          </p:txBody>
        </p:sp>
        <p:sp>
          <p:nvSpPr>
            <p:cNvPr id="123" name="正方形/長方形 122"/>
            <p:cNvSpPr/>
            <p:nvPr/>
          </p:nvSpPr>
          <p:spPr>
            <a:xfrm>
              <a:off x="5068552" y="4480808"/>
              <a:ext cx="1046761" cy="92333"/>
            </a:xfrm>
            <a:prstGeom prst="rect">
              <a:avLst/>
            </a:prstGeom>
          </p:spPr>
          <p:txBody>
            <a:bodyPr wrap="none" lIns="0" tIns="0" rIns="0" bIns="0">
              <a:spAutoFit/>
            </a:bodyPr>
            <a:lstStyle/>
            <a:p>
              <a:r>
                <a:rPr lang="ja-JP" altLang="en-US" sz="600" dirty="0">
                  <a:latin typeface="+mn-ea"/>
                </a:rPr>
                <a:t>ホワイトオーク色（オーク突き板）</a:t>
              </a:r>
            </a:p>
          </p:txBody>
        </p:sp>
        <p:sp>
          <p:nvSpPr>
            <p:cNvPr id="136" name="正方形/長方形 135"/>
            <p:cNvSpPr/>
            <p:nvPr/>
          </p:nvSpPr>
          <p:spPr>
            <a:xfrm>
              <a:off x="5067663" y="3459690"/>
              <a:ext cx="1046761" cy="92333"/>
            </a:xfrm>
            <a:prstGeom prst="rect">
              <a:avLst/>
            </a:prstGeom>
          </p:spPr>
          <p:txBody>
            <a:bodyPr wrap="none" lIns="0" tIns="0" rIns="0" bIns="0">
              <a:spAutoFit/>
            </a:bodyPr>
            <a:lstStyle/>
            <a:p>
              <a:r>
                <a:rPr lang="ja-JP" altLang="en-US" sz="600" dirty="0">
                  <a:latin typeface="+mn-ea"/>
                </a:rPr>
                <a:t>ウォールナット色（ビーチ突き板）</a:t>
              </a:r>
            </a:p>
          </p:txBody>
        </p:sp>
        <p:sp>
          <p:nvSpPr>
            <p:cNvPr id="139" name="正方形/長方形 138"/>
            <p:cNvSpPr/>
            <p:nvPr/>
          </p:nvSpPr>
          <p:spPr>
            <a:xfrm>
              <a:off x="7444156" y="3967703"/>
              <a:ext cx="857607" cy="92333"/>
            </a:xfrm>
            <a:prstGeom prst="rect">
              <a:avLst/>
            </a:prstGeom>
          </p:spPr>
          <p:txBody>
            <a:bodyPr wrap="none" lIns="0" tIns="0" rIns="0" bIns="0">
              <a:spAutoFit/>
            </a:bodyPr>
            <a:lstStyle/>
            <a:p>
              <a:r>
                <a:rPr lang="ja-JP" altLang="en-US" sz="600" dirty="0">
                  <a:latin typeface="+mn-ea"/>
                </a:rPr>
                <a:t>メープル色（ビーチ突き板）</a:t>
              </a:r>
            </a:p>
          </p:txBody>
        </p:sp>
        <p:grpSp>
          <p:nvGrpSpPr>
            <p:cNvPr id="140" name="グループ化 139"/>
            <p:cNvGrpSpPr/>
            <p:nvPr/>
          </p:nvGrpSpPr>
          <p:grpSpPr>
            <a:xfrm>
              <a:off x="4991100" y="2705161"/>
              <a:ext cx="4775200" cy="1944000"/>
              <a:chOff x="159688" y="704609"/>
              <a:chExt cx="4768861" cy="1932231"/>
            </a:xfrm>
          </p:grpSpPr>
          <p:sp>
            <p:nvSpPr>
              <p:cNvPr id="142" name="Rectangle 14"/>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43" name="Rectangle 24"/>
              <p:cNvSpPr>
                <a:spLocks noChangeArrowheads="1"/>
              </p:cNvSpPr>
              <p:nvPr/>
            </p:nvSpPr>
            <p:spPr bwMode="auto">
              <a:xfrm>
                <a:off x="159688" y="704611"/>
                <a:ext cx="4768861"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41" name="正方形/長方形 140"/>
            <p:cNvSpPr/>
            <p:nvPr/>
          </p:nvSpPr>
          <p:spPr>
            <a:xfrm>
              <a:off x="5067665" y="2887217"/>
              <a:ext cx="4497680" cy="138499"/>
            </a:xfrm>
            <a:prstGeom prst="rect">
              <a:avLst/>
            </a:prstGeom>
          </p:spPr>
          <p:txBody>
            <a:bodyPr wrap="square" lIns="0" tIns="0" rIns="0" bIns="0">
              <a:spAutoFit/>
            </a:bodyPr>
            <a:lstStyle/>
            <a:p>
              <a:r>
                <a:rPr lang="ja-JP" altLang="en-US" sz="900" b="1" dirty="0">
                  <a:latin typeface="+mn-ea"/>
                </a:rPr>
                <a:t>コーディネイトしやすい、ベーシックな突き板フロアーです。</a:t>
              </a:r>
            </a:p>
          </p:txBody>
        </p:sp>
        <p:pic>
          <p:nvPicPr>
            <p:cNvPr id="19" name="図 18">
              <a:extLst>
                <a:ext uri="{FF2B5EF4-FFF2-40B4-BE49-F238E27FC236}">
                  <a16:creationId xmlns:a16="http://schemas.microsoft.com/office/drawing/2014/main" id="{E142B435-26DA-095B-58CF-E56530D9C05A}"/>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067663" y="3601781"/>
              <a:ext cx="2193620" cy="370800"/>
            </a:xfrm>
            <a:prstGeom prst="rect">
              <a:avLst/>
            </a:prstGeom>
          </p:spPr>
        </p:pic>
        <p:sp>
          <p:nvSpPr>
            <p:cNvPr id="22" name="正方形/長方形 21">
              <a:extLst>
                <a:ext uri="{FF2B5EF4-FFF2-40B4-BE49-F238E27FC236}">
                  <a16:creationId xmlns:a16="http://schemas.microsoft.com/office/drawing/2014/main" id="{0495C917-B909-A3A3-8819-09C1E8E86FFB}"/>
                </a:ext>
              </a:extLst>
            </p:cNvPr>
            <p:cNvSpPr/>
            <p:nvPr/>
          </p:nvSpPr>
          <p:spPr>
            <a:xfrm>
              <a:off x="5067663" y="3967703"/>
              <a:ext cx="790281" cy="92333"/>
            </a:xfrm>
            <a:prstGeom prst="rect">
              <a:avLst/>
            </a:prstGeom>
          </p:spPr>
          <p:txBody>
            <a:bodyPr wrap="none" lIns="0" tIns="0" rIns="0" bIns="0">
              <a:spAutoFit/>
            </a:bodyPr>
            <a:lstStyle/>
            <a:p>
              <a:r>
                <a:rPr lang="ja-JP" altLang="en-US" sz="600" dirty="0">
                  <a:latin typeface="+mn-ea"/>
                </a:rPr>
                <a:t>オーク色（オーク突き板）</a:t>
              </a:r>
            </a:p>
          </p:txBody>
        </p:sp>
      </p:grpSp>
      <p:grpSp>
        <p:nvGrpSpPr>
          <p:cNvPr id="10" name="グループ化 9">
            <a:extLst>
              <a:ext uri="{FF2B5EF4-FFF2-40B4-BE49-F238E27FC236}">
                <a16:creationId xmlns:a16="http://schemas.microsoft.com/office/drawing/2014/main" id="{E8073730-F300-BCA1-A673-A1FD1B405245}"/>
              </a:ext>
            </a:extLst>
          </p:cNvPr>
          <p:cNvGrpSpPr/>
          <p:nvPr/>
        </p:nvGrpSpPr>
        <p:grpSpPr>
          <a:xfrm>
            <a:off x="142875" y="4037101"/>
            <a:ext cx="3579291" cy="403863"/>
            <a:chOff x="142875" y="4037101"/>
            <a:chExt cx="3579291" cy="403863"/>
          </a:xfrm>
        </p:grpSpPr>
        <p:pic>
          <p:nvPicPr>
            <p:cNvPr id="72" name="図 71">
              <a:extLst>
                <a:ext uri="{FF2B5EF4-FFF2-40B4-BE49-F238E27FC236}">
                  <a16:creationId xmlns:a16="http://schemas.microsoft.com/office/drawing/2014/main" id="{5E6430D1-DC83-1ECF-7C48-C6FDA8EA584E}"/>
                </a:ext>
              </a:extLst>
            </p:cNvPr>
            <p:cNvPicPr>
              <a:picLocks noChangeAspect="1"/>
            </p:cNvPicPr>
            <p:nvPr/>
          </p:nvPicPr>
          <p:blipFill>
            <a:blip r:embed="rId12"/>
            <a:stretch>
              <a:fillRect/>
            </a:stretch>
          </p:blipFill>
          <p:spPr>
            <a:xfrm>
              <a:off x="805845" y="4104366"/>
              <a:ext cx="261818" cy="288000"/>
            </a:xfrm>
            <a:prstGeom prst="rect">
              <a:avLst/>
            </a:prstGeom>
          </p:spPr>
        </p:pic>
        <p:pic>
          <p:nvPicPr>
            <p:cNvPr id="73" name="図 72">
              <a:extLst>
                <a:ext uri="{FF2B5EF4-FFF2-40B4-BE49-F238E27FC236}">
                  <a16:creationId xmlns:a16="http://schemas.microsoft.com/office/drawing/2014/main" id="{D064F5AD-EEBD-7C4C-94E6-FD7202190C51}"/>
                </a:ext>
              </a:extLst>
            </p:cNvPr>
            <p:cNvPicPr>
              <a:picLocks noChangeAspect="1"/>
            </p:cNvPicPr>
            <p:nvPr/>
          </p:nvPicPr>
          <p:blipFill>
            <a:blip r:embed="rId13"/>
            <a:stretch>
              <a:fillRect/>
            </a:stretch>
          </p:blipFill>
          <p:spPr>
            <a:xfrm>
              <a:off x="142875" y="4104366"/>
              <a:ext cx="261819" cy="288000"/>
            </a:xfrm>
            <a:prstGeom prst="rect">
              <a:avLst/>
            </a:prstGeom>
          </p:spPr>
        </p:pic>
        <p:pic>
          <p:nvPicPr>
            <p:cNvPr id="75" name="図 74">
              <a:extLst>
                <a:ext uri="{FF2B5EF4-FFF2-40B4-BE49-F238E27FC236}">
                  <a16:creationId xmlns:a16="http://schemas.microsoft.com/office/drawing/2014/main" id="{9076716D-446C-B6E6-9062-8354EF36544E}"/>
                </a:ext>
              </a:extLst>
            </p:cNvPr>
            <p:cNvPicPr>
              <a:picLocks noChangeAspect="1"/>
            </p:cNvPicPr>
            <p:nvPr/>
          </p:nvPicPr>
          <p:blipFill>
            <a:blip r:embed="rId14"/>
            <a:stretch>
              <a:fillRect/>
            </a:stretch>
          </p:blipFill>
          <p:spPr>
            <a:xfrm>
              <a:off x="1910794" y="4104366"/>
              <a:ext cx="261819" cy="288000"/>
            </a:xfrm>
            <a:prstGeom prst="rect">
              <a:avLst/>
            </a:prstGeom>
          </p:spPr>
        </p:pic>
        <p:pic>
          <p:nvPicPr>
            <p:cNvPr id="77" name="図 76">
              <a:extLst>
                <a:ext uri="{FF2B5EF4-FFF2-40B4-BE49-F238E27FC236}">
                  <a16:creationId xmlns:a16="http://schemas.microsoft.com/office/drawing/2014/main" id="{88D3DF14-2484-F4F5-1E2D-AF4A16E61749}"/>
                </a:ext>
              </a:extLst>
            </p:cNvPr>
            <p:cNvPicPr>
              <a:picLocks noChangeAspect="1"/>
            </p:cNvPicPr>
            <p:nvPr/>
          </p:nvPicPr>
          <p:blipFill>
            <a:blip r:embed="rId15"/>
            <a:stretch>
              <a:fillRect/>
            </a:stretch>
          </p:blipFill>
          <p:spPr>
            <a:xfrm>
              <a:off x="2131784" y="4104366"/>
              <a:ext cx="261819" cy="288000"/>
            </a:xfrm>
            <a:prstGeom prst="rect">
              <a:avLst/>
            </a:prstGeom>
          </p:spPr>
        </p:pic>
        <p:pic>
          <p:nvPicPr>
            <p:cNvPr id="78" name="図 77">
              <a:extLst>
                <a:ext uri="{FF2B5EF4-FFF2-40B4-BE49-F238E27FC236}">
                  <a16:creationId xmlns:a16="http://schemas.microsoft.com/office/drawing/2014/main" id="{3827C7DB-D656-F1A8-EF5B-133688AF813E}"/>
                </a:ext>
              </a:extLst>
            </p:cNvPr>
            <p:cNvPicPr>
              <a:picLocks noChangeAspect="1"/>
            </p:cNvPicPr>
            <p:nvPr/>
          </p:nvPicPr>
          <p:blipFill>
            <a:blip r:embed="rId16"/>
            <a:stretch>
              <a:fillRect/>
            </a:stretch>
          </p:blipFill>
          <p:spPr>
            <a:xfrm>
              <a:off x="2352774" y="4104366"/>
              <a:ext cx="261819" cy="288000"/>
            </a:xfrm>
            <a:prstGeom prst="rect">
              <a:avLst/>
            </a:prstGeom>
          </p:spPr>
        </p:pic>
        <p:pic>
          <p:nvPicPr>
            <p:cNvPr id="80" name="図 79">
              <a:extLst>
                <a:ext uri="{FF2B5EF4-FFF2-40B4-BE49-F238E27FC236}">
                  <a16:creationId xmlns:a16="http://schemas.microsoft.com/office/drawing/2014/main" id="{0388C093-07A0-5976-55E2-9D6B117A8A4B}"/>
                </a:ext>
              </a:extLst>
            </p:cNvPr>
            <p:cNvPicPr>
              <a:picLocks noChangeAspect="1"/>
            </p:cNvPicPr>
            <p:nvPr/>
          </p:nvPicPr>
          <p:blipFill>
            <a:blip r:embed="rId17"/>
            <a:stretch>
              <a:fillRect/>
            </a:stretch>
          </p:blipFill>
          <p:spPr>
            <a:xfrm>
              <a:off x="2573764" y="4104366"/>
              <a:ext cx="261819" cy="288000"/>
            </a:xfrm>
            <a:prstGeom prst="rect">
              <a:avLst/>
            </a:prstGeom>
          </p:spPr>
        </p:pic>
        <p:pic>
          <p:nvPicPr>
            <p:cNvPr id="81" name="図 80">
              <a:extLst>
                <a:ext uri="{FF2B5EF4-FFF2-40B4-BE49-F238E27FC236}">
                  <a16:creationId xmlns:a16="http://schemas.microsoft.com/office/drawing/2014/main" id="{82228F71-5DEB-E048-EDF0-DCD05DD297C1}"/>
                </a:ext>
              </a:extLst>
            </p:cNvPr>
            <p:cNvPicPr>
              <a:picLocks noChangeAspect="1"/>
            </p:cNvPicPr>
            <p:nvPr/>
          </p:nvPicPr>
          <p:blipFill>
            <a:blip r:embed="rId18"/>
            <a:stretch>
              <a:fillRect/>
            </a:stretch>
          </p:blipFill>
          <p:spPr>
            <a:xfrm>
              <a:off x="2794754" y="4104366"/>
              <a:ext cx="261819" cy="288000"/>
            </a:xfrm>
            <a:prstGeom prst="rect">
              <a:avLst/>
            </a:prstGeom>
          </p:spPr>
        </p:pic>
        <p:sp>
          <p:nvSpPr>
            <p:cNvPr id="83" name="テキスト ボックス 82">
              <a:extLst>
                <a:ext uri="{FF2B5EF4-FFF2-40B4-BE49-F238E27FC236}">
                  <a16:creationId xmlns:a16="http://schemas.microsoft.com/office/drawing/2014/main" id="{7C52DA68-0639-35AC-103B-5D06417F2291}"/>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85" name="テキスト ボックス 84">
              <a:extLst>
                <a:ext uri="{FF2B5EF4-FFF2-40B4-BE49-F238E27FC236}">
                  <a16:creationId xmlns:a16="http://schemas.microsoft.com/office/drawing/2014/main" id="{CB250CF8-9F84-17AE-CB8A-C2BAD6ABC864}"/>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86" name="正方形/長方形 85">
              <a:extLst>
                <a:ext uri="{FF2B5EF4-FFF2-40B4-BE49-F238E27FC236}">
                  <a16:creationId xmlns:a16="http://schemas.microsoft.com/office/drawing/2014/main" id="{19CF994D-59A5-0EC0-2611-9C6D339CE68A}"/>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87" name="正方形/長方形 86">
              <a:extLst>
                <a:ext uri="{FF2B5EF4-FFF2-40B4-BE49-F238E27FC236}">
                  <a16:creationId xmlns:a16="http://schemas.microsoft.com/office/drawing/2014/main" id="{BDFF7492-2710-7DF4-7124-112B5DF50BD7}"/>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88" name="図 87">
              <a:extLst>
                <a:ext uri="{FF2B5EF4-FFF2-40B4-BE49-F238E27FC236}">
                  <a16:creationId xmlns:a16="http://schemas.microsoft.com/office/drawing/2014/main" id="{4F67943C-61AC-2B60-E390-C1E6BC1593A0}"/>
                </a:ext>
              </a:extLst>
            </p:cNvPr>
            <p:cNvPicPr>
              <a:picLocks noChangeAspect="1"/>
            </p:cNvPicPr>
            <p:nvPr/>
          </p:nvPicPr>
          <p:blipFill>
            <a:blip r:embed="rId19"/>
            <a:stretch>
              <a:fillRect/>
            </a:stretch>
          </p:blipFill>
          <p:spPr>
            <a:xfrm>
              <a:off x="3457730" y="4104366"/>
              <a:ext cx="264436" cy="288000"/>
            </a:xfrm>
            <a:prstGeom prst="rect">
              <a:avLst/>
            </a:prstGeom>
          </p:spPr>
        </p:pic>
        <p:pic>
          <p:nvPicPr>
            <p:cNvPr id="89" name="図 88">
              <a:extLst>
                <a:ext uri="{FF2B5EF4-FFF2-40B4-BE49-F238E27FC236}">
                  <a16:creationId xmlns:a16="http://schemas.microsoft.com/office/drawing/2014/main" id="{16E1F2A8-9F7C-D91B-B048-E65157B4E3F5}"/>
                </a:ext>
              </a:extLst>
            </p:cNvPr>
            <p:cNvPicPr>
              <a:picLocks noChangeAspect="1"/>
            </p:cNvPicPr>
            <p:nvPr/>
          </p:nvPicPr>
          <p:blipFill>
            <a:blip r:embed="rId20"/>
            <a:stretch>
              <a:fillRect/>
            </a:stretch>
          </p:blipFill>
          <p:spPr>
            <a:xfrm>
              <a:off x="3015745" y="4104366"/>
              <a:ext cx="261818" cy="288000"/>
            </a:xfrm>
            <a:prstGeom prst="rect">
              <a:avLst/>
            </a:prstGeom>
          </p:spPr>
        </p:pic>
        <p:pic>
          <p:nvPicPr>
            <p:cNvPr id="90" name="図 89">
              <a:extLst>
                <a:ext uri="{FF2B5EF4-FFF2-40B4-BE49-F238E27FC236}">
                  <a16:creationId xmlns:a16="http://schemas.microsoft.com/office/drawing/2014/main" id="{686A9D18-2BC6-E5F8-D4F4-31C5542A2F0F}"/>
                </a:ext>
              </a:extLst>
            </p:cNvPr>
            <p:cNvPicPr>
              <a:picLocks noChangeAspect="1"/>
            </p:cNvPicPr>
            <p:nvPr/>
          </p:nvPicPr>
          <p:blipFill>
            <a:blip r:embed="rId21"/>
            <a:stretch>
              <a:fillRect/>
            </a:stretch>
          </p:blipFill>
          <p:spPr>
            <a:xfrm>
              <a:off x="1026835" y="4104366"/>
              <a:ext cx="261818" cy="288000"/>
            </a:xfrm>
            <a:prstGeom prst="rect">
              <a:avLst/>
            </a:prstGeom>
          </p:spPr>
        </p:pic>
        <p:pic>
          <p:nvPicPr>
            <p:cNvPr id="91" name="図 90">
              <a:extLst>
                <a:ext uri="{FF2B5EF4-FFF2-40B4-BE49-F238E27FC236}">
                  <a16:creationId xmlns:a16="http://schemas.microsoft.com/office/drawing/2014/main" id="{89B8B3F7-2095-5163-D80D-BBD8CF0430E9}"/>
                </a:ext>
              </a:extLst>
            </p:cNvPr>
            <p:cNvPicPr>
              <a:picLocks noChangeAspect="1"/>
            </p:cNvPicPr>
            <p:nvPr/>
          </p:nvPicPr>
          <p:blipFill>
            <a:blip r:embed="rId22"/>
            <a:stretch>
              <a:fillRect/>
            </a:stretch>
          </p:blipFill>
          <p:spPr>
            <a:xfrm>
              <a:off x="1247825" y="4104366"/>
              <a:ext cx="261818" cy="288000"/>
            </a:xfrm>
            <a:prstGeom prst="rect">
              <a:avLst/>
            </a:prstGeom>
          </p:spPr>
        </p:pic>
        <p:pic>
          <p:nvPicPr>
            <p:cNvPr id="92" name="図 91">
              <a:extLst>
                <a:ext uri="{FF2B5EF4-FFF2-40B4-BE49-F238E27FC236}">
                  <a16:creationId xmlns:a16="http://schemas.microsoft.com/office/drawing/2014/main" id="{E2100108-6337-0A0D-8CA9-E2C60DC378F5}"/>
                </a:ext>
              </a:extLst>
            </p:cNvPr>
            <p:cNvPicPr>
              <a:picLocks noChangeAspect="1"/>
            </p:cNvPicPr>
            <p:nvPr/>
          </p:nvPicPr>
          <p:blipFill>
            <a:blip r:embed="rId23"/>
            <a:stretch>
              <a:fillRect/>
            </a:stretch>
          </p:blipFill>
          <p:spPr>
            <a:xfrm>
              <a:off x="1468815" y="4104366"/>
              <a:ext cx="261818" cy="288000"/>
            </a:xfrm>
            <a:prstGeom prst="rect">
              <a:avLst/>
            </a:prstGeom>
          </p:spPr>
        </p:pic>
        <p:pic>
          <p:nvPicPr>
            <p:cNvPr id="93" name="図 92">
              <a:extLst>
                <a:ext uri="{FF2B5EF4-FFF2-40B4-BE49-F238E27FC236}">
                  <a16:creationId xmlns:a16="http://schemas.microsoft.com/office/drawing/2014/main" id="{A275043D-FF59-67ED-BAF2-E277DD8C6C59}"/>
                </a:ext>
              </a:extLst>
            </p:cNvPr>
            <p:cNvPicPr>
              <a:picLocks noChangeAspect="1"/>
            </p:cNvPicPr>
            <p:nvPr/>
          </p:nvPicPr>
          <p:blipFill>
            <a:blip r:embed="rId24"/>
            <a:stretch>
              <a:fillRect/>
            </a:stretch>
          </p:blipFill>
          <p:spPr>
            <a:xfrm>
              <a:off x="584855" y="4104366"/>
              <a:ext cx="261818" cy="288000"/>
            </a:xfrm>
            <a:prstGeom prst="rect">
              <a:avLst/>
            </a:prstGeom>
          </p:spPr>
        </p:pic>
        <p:pic>
          <p:nvPicPr>
            <p:cNvPr id="94" name="図 93">
              <a:extLst>
                <a:ext uri="{FF2B5EF4-FFF2-40B4-BE49-F238E27FC236}">
                  <a16:creationId xmlns:a16="http://schemas.microsoft.com/office/drawing/2014/main" id="{EC2B511D-BF1C-DCBA-F6CB-FF185EE08902}"/>
                </a:ext>
              </a:extLst>
            </p:cNvPr>
            <p:cNvPicPr>
              <a:picLocks noChangeAspect="1"/>
            </p:cNvPicPr>
            <p:nvPr/>
          </p:nvPicPr>
          <p:blipFill>
            <a:blip r:embed="rId25"/>
            <a:stretch>
              <a:fillRect/>
            </a:stretch>
          </p:blipFill>
          <p:spPr>
            <a:xfrm>
              <a:off x="363865" y="4104366"/>
              <a:ext cx="261818" cy="288000"/>
            </a:xfrm>
            <a:prstGeom prst="rect">
              <a:avLst/>
            </a:prstGeom>
          </p:spPr>
        </p:pic>
        <p:pic>
          <p:nvPicPr>
            <p:cNvPr id="95" name="図 94">
              <a:extLst>
                <a:ext uri="{FF2B5EF4-FFF2-40B4-BE49-F238E27FC236}">
                  <a16:creationId xmlns:a16="http://schemas.microsoft.com/office/drawing/2014/main" id="{E90F2652-FF25-2713-7514-8C769A8A9701}"/>
                </a:ext>
              </a:extLst>
            </p:cNvPr>
            <p:cNvPicPr>
              <a:picLocks noChangeAspect="1"/>
            </p:cNvPicPr>
            <p:nvPr/>
          </p:nvPicPr>
          <p:blipFill>
            <a:blip r:embed="rId26"/>
            <a:stretch>
              <a:fillRect/>
            </a:stretch>
          </p:blipFill>
          <p:spPr>
            <a:xfrm>
              <a:off x="3236735" y="4104366"/>
              <a:ext cx="261818" cy="288000"/>
            </a:xfrm>
            <a:prstGeom prst="rect">
              <a:avLst/>
            </a:prstGeom>
          </p:spPr>
        </p:pic>
        <p:pic>
          <p:nvPicPr>
            <p:cNvPr id="6" name="図 5">
              <a:extLst>
                <a:ext uri="{FF2B5EF4-FFF2-40B4-BE49-F238E27FC236}">
                  <a16:creationId xmlns:a16="http://schemas.microsoft.com/office/drawing/2014/main" id="{AF58D603-2D88-F2A7-2AD5-A88A850102B0}"/>
                </a:ext>
              </a:extLst>
            </p:cNvPr>
            <p:cNvPicPr>
              <a:picLocks noChangeAspect="1"/>
            </p:cNvPicPr>
            <p:nvPr/>
          </p:nvPicPr>
          <p:blipFill>
            <a:blip r:embed="rId27"/>
            <a:stretch>
              <a:fillRect/>
            </a:stretch>
          </p:blipFill>
          <p:spPr>
            <a:xfrm>
              <a:off x="1689805" y="4104366"/>
              <a:ext cx="261818" cy="288000"/>
            </a:xfrm>
            <a:prstGeom prst="rect">
              <a:avLst/>
            </a:prstGeom>
          </p:spPr>
        </p:pic>
      </p:grpSp>
      <p:sp>
        <p:nvSpPr>
          <p:cNvPr id="99" name="正方形/長方形 98">
            <a:extLst>
              <a:ext uri="{FF2B5EF4-FFF2-40B4-BE49-F238E27FC236}">
                <a16:creationId xmlns:a16="http://schemas.microsoft.com/office/drawing/2014/main" id="{A98690AA-4E26-DC40-6757-09267646E966}"/>
              </a:ext>
            </a:extLst>
          </p:cNvPr>
          <p:cNvSpPr/>
          <p:nvPr/>
        </p:nvSpPr>
        <p:spPr>
          <a:xfrm>
            <a:off x="147622" y="4450464"/>
            <a:ext cx="4768865" cy="123111"/>
          </a:xfrm>
          <a:prstGeom prst="rect">
            <a:avLst/>
          </a:prstGeom>
        </p:spPr>
        <p:txBody>
          <a:bodyPr wrap="square" lIns="0" tIns="0" rIns="0" bIns="0">
            <a:spAutoFit/>
          </a:bodyPr>
          <a:lstStyle/>
          <a:p>
            <a:r>
              <a:rPr lang="en-US" altLang="ja-JP" sz="400" dirty="0">
                <a:latin typeface="+mn-ea"/>
              </a:rPr>
              <a:t>※1 </a:t>
            </a:r>
            <a:r>
              <a:rPr lang="ja-JP" altLang="en-US" sz="400" dirty="0">
                <a:latin typeface="+mn-ea"/>
              </a:rPr>
              <a:t>表面保護のためワックスもかけられますが、床材表面の塗膜性能は発揮できなくなります。</a:t>
            </a: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18" name="グループ化 17">
            <a:extLst>
              <a:ext uri="{FF2B5EF4-FFF2-40B4-BE49-F238E27FC236}">
                <a16:creationId xmlns:a16="http://schemas.microsoft.com/office/drawing/2014/main" id="{336ECD43-0BAB-C4BA-588E-7D8B19E8EAB0}"/>
              </a:ext>
            </a:extLst>
          </p:cNvPr>
          <p:cNvGrpSpPr/>
          <p:nvPr/>
        </p:nvGrpSpPr>
        <p:grpSpPr>
          <a:xfrm>
            <a:off x="141775" y="4727418"/>
            <a:ext cx="7702078" cy="1943616"/>
            <a:chOff x="141775" y="4727418"/>
            <a:chExt cx="7702078" cy="1943616"/>
          </a:xfrm>
        </p:grpSpPr>
        <p:sp>
          <p:nvSpPr>
            <p:cNvPr id="54" name="Rectangle 14">
              <a:extLst>
                <a:ext uri="{FF2B5EF4-FFF2-40B4-BE49-F238E27FC236}">
                  <a16:creationId xmlns:a16="http://schemas.microsoft.com/office/drawing/2014/main" id="{93DBD83C-0DBA-9255-C1A8-33C06E419314}"/>
                </a:ext>
              </a:extLst>
            </p:cNvPr>
            <p:cNvSpPr>
              <a:spLocks noChangeArrowheads="1"/>
            </p:cNvSpPr>
            <p:nvPr/>
          </p:nvSpPr>
          <p:spPr bwMode="auto">
            <a:xfrm>
              <a:off x="141775" y="4727418"/>
              <a:ext cx="7702078"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55" name="正方形/長方形 54">
              <a:extLst>
                <a:ext uri="{FF2B5EF4-FFF2-40B4-BE49-F238E27FC236}">
                  <a16:creationId xmlns:a16="http://schemas.microsoft.com/office/drawing/2014/main" id="{B06BF8A2-CA5A-DA9C-274F-0227A3D1BE6D}"/>
                </a:ext>
              </a:extLst>
            </p:cNvPr>
            <p:cNvSpPr/>
            <p:nvPr/>
          </p:nvSpPr>
          <p:spPr>
            <a:xfrm>
              <a:off x="142876" y="4822188"/>
              <a:ext cx="7690444" cy="184666"/>
            </a:xfrm>
            <a:prstGeom prst="rect">
              <a:avLst/>
            </a:prstGeom>
          </p:spPr>
          <p:txBody>
            <a:bodyPr wrap="square" lIns="0" tIns="0" rIns="0" bIns="0">
              <a:spAutoFit/>
            </a:bodyPr>
            <a:lstStyle/>
            <a:p>
              <a:pPr algn="ctr"/>
              <a:r>
                <a:rPr lang="ja-JP" altLang="en-US" sz="1200" b="1" dirty="0">
                  <a:solidFill>
                    <a:srgbClr val="953735"/>
                  </a:solidFill>
                  <a:latin typeface="+mn-ea"/>
                </a:rPr>
                <a:t>お手頃価格でお届けする、ベーシックな床材です。</a:t>
              </a:r>
            </a:p>
          </p:txBody>
        </p:sp>
        <p:grpSp>
          <p:nvGrpSpPr>
            <p:cNvPr id="58" name="グループ化 57">
              <a:extLst>
                <a:ext uri="{FF2B5EF4-FFF2-40B4-BE49-F238E27FC236}">
                  <a16:creationId xmlns:a16="http://schemas.microsoft.com/office/drawing/2014/main" id="{E04AF748-DD1F-DE5E-01FA-D0202C23D0F8}"/>
                </a:ext>
              </a:extLst>
            </p:cNvPr>
            <p:cNvGrpSpPr/>
            <p:nvPr/>
          </p:nvGrpSpPr>
          <p:grpSpPr>
            <a:xfrm>
              <a:off x="6249714" y="5096351"/>
              <a:ext cx="1191118" cy="1477258"/>
              <a:chOff x="6549881" y="5101344"/>
              <a:chExt cx="1191118" cy="1477258"/>
            </a:xfrm>
          </p:grpSpPr>
          <p:grpSp>
            <p:nvGrpSpPr>
              <p:cNvPr id="70" name="グループ化 69">
                <a:extLst>
                  <a:ext uri="{FF2B5EF4-FFF2-40B4-BE49-F238E27FC236}">
                    <a16:creationId xmlns:a16="http://schemas.microsoft.com/office/drawing/2014/main" id="{AE8B7A9A-19D2-2CD6-4DD6-28398286AA64}"/>
                  </a:ext>
                </a:extLst>
              </p:cNvPr>
              <p:cNvGrpSpPr/>
              <p:nvPr/>
            </p:nvGrpSpPr>
            <p:grpSpPr>
              <a:xfrm>
                <a:off x="6549881" y="5989644"/>
                <a:ext cx="1191118" cy="588958"/>
                <a:chOff x="6054271" y="5989644"/>
                <a:chExt cx="1191118" cy="588958"/>
              </a:xfrm>
            </p:grpSpPr>
            <p:sp>
              <p:nvSpPr>
                <p:cNvPr id="98" name="正方形/長方形 97">
                  <a:extLst>
                    <a:ext uri="{FF2B5EF4-FFF2-40B4-BE49-F238E27FC236}">
                      <a16:creationId xmlns:a16="http://schemas.microsoft.com/office/drawing/2014/main" id="{6A505E85-0C3C-1E04-8829-B3D3CC283EC2}"/>
                    </a:ext>
                  </a:extLst>
                </p:cNvPr>
                <p:cNvSpPr/>
                <p:nvPr/>
              </p:nvSpPr>
              <p:spPr>
                <a:xfrm>
                  <a:off x="6054272" y="6301603"/>
                  <a:ext cx="1176794" cy="276999"/>
                </a:xfrm>
                <a:prstGeom prst="rect">
                  <a:avLst/>
                </a:prstGeom>
              </p:spPr>
              <p:txBody>
                <a:bodyPr wrap="square" lIns="0" tIns="0" rIns="0" bIns="0">
                  <a:spAutoFit/>
                </a:bodyPr>
                <a:lstStyle/>
                <a:p>
                  <a:r>
                    <a:rPr lang="ja-JP" altLang="en-US" sz="600" dirty="0">
                      <a:latin typeface="+mn-ea"/>
                    </a:rPr>
                    <a:t>二重床、防音マット（当社品のみ）の下地対応により、お使いいただける幅が広がりました。</a:t>
                  </a:r>
                </a:p>
              </p:txBody>
            </p:sp>
            <p:sp>
              <p:nvSpPr>
                <p:cNvPr id="100" name="正方形/長方形 99">
                  <a:extLst>
                    <a:ext uri="{FF2B5EF4-FFF2-40B4-BE49-F238E27FC236}">
                      <a16:creationId xmlns:a16="http://schemas.microsoft.com/office/drawing/2014/main" id="{33D31F95-B31A-6222-BF0C-FD9A24C44662}"/>
                    </a:ext>
                  </a:extLst>
                </p:cNvPr>
                <p:cNvSpPr/>
                <p:nvPr/>
              </p:nvSpPr>
              <p:spPr>
                <a:xfrm>
                  <a:off x="6054271" y="5989644"/>
                  <a:ext cx="1191118" cy="246221"/>
                </a:xfrm>
                <a:prstGeom prst="rect">
                  <a:avLst/>
                </a:prstGeom>
              </p:spPr>
              <p:txBody>
                <a:bodyPr wrap="square" lIns="0" tIns="0" rIns="0" bIns="0">
                  <a:spAutoFit/>
                </a:bodyPr>
                <a:lstStyle/>
                <a:p>
                  <a:r>
                    <a:rPr lang="ja-JP" altLang="en-US" sz="800" b="1" dirty="0">
                      <a:latin typeface="+mn-ea"/>
                    </a:rPr>
                    <a:t>二重床、防音マット（当社品のみ）の下地に対応。</a:t>
                  </a:r>
                </a:p>
              </p:txBody>
            </p:sp>
          </p:grpSp>
          <p:pic>
            <p:nvPicPr>
              <p:cNvPr id="96" name="図 95">
                <a:extLst>
                  <a:ext uri="{FF2B5EF4-FFF2-40B4-BE49-F238E27FC236}">
                    <a16:creationId xmlns:a16="http://schemas.microsoft.com/office/drawing/2014/main" id="{43D2437D-77ED-5BB2-14BD-1703E9C80623}"/>
                  </a:ext>
                </a:extLst>
              </p:cNvPr>
              <p:cNvPicPr>
                <a:picLocks noChangeAspect="1"/>
              </p:cNvPicPr>
              <p:nvPr/>
            </p:nvPicPr>
            <p:blipFill>
              <a:blip r:embed="rId28"/>
              <a:stretch>
                <a:fillRect/>
              </a:stretch>
            </p:blipFill>
            <p:spPr>
              <a:xfrm>
                <a:off x="6556681" y="5101344"/>
                <a:ext cx="1169994" cy="856800"/>
              </a:xfrm>
              <a:prstGeom prst="rect">
                <a:avLst/>
              </a:prstGeom>
            </p:spPr>
          </p:pic>
        </p:grpSp>
        <p:grpSp>
          <p:nvGrpSpPr>
            <p:cNvPr id="59" name="グループ化 58">
              <a:extLst>
                <a:ext uri="{FF2B5EF4-FFF2-40B4-BE49-F238E27FC236}">
                  <a16:creationId xmlns:a16="http://schemas.microsoft.com/office/drawing/2014/main" id="{D50F8740-9AD4-A696-2156-9F8C1F7E1295}"/>
                </a:ext>
              </a:extLst>
            </p:cNvPr>
            <p:cNvGrpSpPr/>
            <p:nvPr/>
          </p:nvGrpSpPr>
          <p:grpSpPr>
            <a:xfrm>
              <a:off x="2526513" y="5096351"/>
              <a:ext cx="1332351" cy="1574584"/>
              <a:chOff x="5029457" y="5096351"/>
              <a:chExt cx="1332351" cy="1574584"/>
            </a:xfrm>
          </p:grpSpPr>
          <p:grpSp>
            <p:nvGrpSpPr>
              <p:cNvPr id="65" name="グループ化 64">
                <a:extLst>
                  <a:ext uri="{FF2B5EF4-FFF2-40B4-BE49-F238E27FC236}">
                    <a16:creationId xmlns:a16="http://schemas.microsoft.com/office/drawing/2014/main" id="{0087990A-3474-2D1C-A740-BB97875D5C72}"/>
                  </a:ext>
                </a:extLst>
              </p:cNvPr>
              <p:cNvGrpSpPr/>
              <p:nvPr/>
            </p:nvGrpSpPr>
            <p:grpSpPr>
              <a:xfrm>
                <a:off x="5083639" y="5989644"/>
                <a:ext cx="1237196" cy="681291"/>
                <a:chOff x="3245425" y="5989644"/>
                <a:chExt cx="1237196" cy="681291"/>
              </a:xfrm>
            </p:grpSpPr>
            <p:sp>
              <p:nvSpPr>
                <p:cNvPr id="68" name="正方形/長方形 67">
                  <a:extLst>
                    <a:ext uri="{FF2B5EF4-FFF2-40B4-BE49-F238E27FC236}">
                      <a16:creationId xmlns:a16="http://schemas.microsoft.com/office/drawing/2014/main" id="{9BFF0F75-61AE-09FE-1446-E96070BB254D}"/>
                    </a:ext>
                  </a:extLst>
                </p:cNvPr>
                <p:cNvSpPr/>
                <p:nvPr/>
              </p:nvSpPr>
              <p:spPr>
                <a:xfrm>
                  <a:off x="3245425" y="5989644"/>
                  <a:ext cx="1191118" cy="246221"/>
                </a:xfrm>
                <a:prstGeom prst="rect">
                  <a:avLst/>
                </a:prstGeom>
              </p:spPr>
              <p:txBody>
                <a:bodyPr wrap="square" lIns="0" tIns="0" rIns="0" bIns="0">
                  <a:spAutoFit/>
                </a:bodyPr>
                <a:lstStyle/>
                <a:p>
                  <a:r>
                    <a:rPr lang="ja-JP" altLang="en-US" sz="800" b="1" dirty="0">
                      <a:latin typeface="+mn-ea"/>
                    </a:rPr>
                    <a:t>ワックスがけをしなくても</a:t>
                  </a:r>
                  <a:endParaRPr lang="en-US" altLang="ja-JP" sz="800" b="1" dirty="0">
                    <a:latin typeface="+mn-ea"/>
                  </a:endParaRPr>
                </a:p>
                <a:p>
                  <a:r>
                    <a:rPr lang="ja-JP" altLang="en-US" sz="800" b="1" dirty="0">
                      <a:latin typeface="+mn-ea"/>
                    </a:rPr>
                    <a:t>美しさ長持ち。</a:t>
                  </a:r>
                  <a:endParaRPr lang="ja-JP" altLang="en-US" sz="500" baseline="30000" dirty="0">
                    <a:latin typeface="+mn-ea"/>
                  </a:endParaRPr>
                </a:p>
              </p:txBody>
            </p:sp>
            <p:sp>
              <p:nvSpPr>
                <p:cNvPr id="69" name="正方形/長方形 68">
                  <a:extLst>
                    <a:ext uri="{FF2B5EF4-FFF2-40B4-BE49-F238E27FC236}">
                      <a16:creationId xmlns:a16="http://schemas.microsoft.com/office/drawing/2014/main" id="{34CF1EC4-33A9-C74A-CCA4-A3F4BD568022}"/>
                    </a:ext>
                  </a:extLst>
                </p:cNvPr>
                <p:cNvSpPr/>
                <p:nvPr/>
              </p:nvSpPr>
              <p:spPr>
                <a:xfrm>
                  <a:off x="3245426" y="6301603"/>
                  <a:ext cx="1237195" cy="369332"/>
                </a:xfrm>
                <a:prstGeom prst="rect">
                  <a:avLst/>
                </a:prstGeom>
              </p:spPr>
              <p:txBody>
                <a:bodyPr wrap="square" lIns="0" tIns="0" rIns="0" bIns="0">
                  <a:spAutoFit/>
                </a:bodyPr>
                <a:lstStyle/>
                <a:p>
                  <a:r>
                    <a:rPr lang="ja-JP" altLang="en-US" sz="600" dirty="0">
                      <a:latin typeface="+mn-ea"/>
                    </a:rPr>
                    <a:t>お手入れはから拭きだけで</a:t>
                  </a:r>
                  <a:r>
                    <a:rPr lang="en-US" altLang="ja-JP" sz="600" dirty="0">
                      <a:latin typeface="+mn-ea"/>
                    </a:rPr>
                    <a:t>OK</a:t>
                  </a:r>
                  <a:r>
                    <a:rPr lang="ja-JP" altLang="en-US" sz="600" dirty="0">
                      <a:latin typeface="+mn-ea"/>
                    </a:rPr>
                    <a:t>。表面の光沢が長持ちし、汚れや傷もつきにくくなっています。</a:t>
                  </a:r>
                  <a:r>
                    <a:rPr lang="en-US" altLang="ja-JP" sz="300" dirty="0">
                      <a:latin typeface="+mn-ea"/>
                    </a:rPr>
                    <a:t>※</a:t>
                  </a:r>
                  <a:r>
                    <a:rPr lang="ja-JP" altLang="en-US" sz="300" dirty="0">
                      <a:latin typeface="+mn-ea"/>
                    </a:rPr>
                    <a:t>スリッパ裏面は月に</a:t>
                  </a:r>
                  <a:r>
                    <a:rPr lang="en-US" altLang="ja-JP" sz="300" dirty="0">
                      <a:latin typeface="+mn-ea"/>
                    </a:rPr>
                    <a:t>1</a:t>
                  </a:r>
                  <a:r>
                    <a:rPr lang="ja-JP" altLang="en-US" sz="300" dirty="0">
                      <a:latin typeface="+mn-ea"/>
                    </a:rPr>
                    <a:t>～</a:t>
                  </a:r>
                  <a:r>
                    <a:rPr lang="en-US" altLang="ja-JP" sz="300" dirty="0">
                      <a:latin typeface="+mn-ea"/>
                    </a:rPr>
                    <a:t>2</a:t>
                  </a:r>
                  <a:r>
                    <a:rPr lang="ja-JP" altLang="en-US" sz="300" dirty="0">
                      <a:latin typeface="+mn-ea"/>
                    </a:rPr>
                    <a:t>回洗浄してください。 </a:t>
                  </a:r>
                  <a:r>
                    <a:rPr lang="en-US" altLang="ja-JP" sz="300" dirty="0">
                      <a:latin typeface="+mn-ea"/>
                    </a:rPr>
                    <a:t>※</a:t>
                  </a:r>
                  <a:r>
                    <a:rPr lang="ja-JP" altLang="en-US" sz="300" dirty="0">
                      <a:latin typeface="+mn-ea"/>
                    </a:rPr>
                    <a:t>すり傷に強い床材ですが、ご使用によっては傷がつく場合もあります。また傷がついた場合、汚れが拭き取れないことがあります。</a:t>
                  </a:r>
                  <a:endParaRPr lang="ja-JP" altLang="en-US" sz="400" dirty="0">
                    <a:latin typeface="+mn-ea"/>
                  </a:endParaRPr>
                </a:p>
              </p:txBody>
            </p:sp>
          </p:grpSp>
          <p:pic>
            <p:nvPicPr>
              <p:cNvPr id="67" name="図 66">
                <a:extLst>
                  <a:ext uri="{FF2B5EF4-FFF2-40B4-BE49-F238E27FC236}">
                    <a16:creationId xmlns:a16="http://schemas.microsoft.com/office/drawing/2014/main" id="{395D612D-EFCB-4055-42A8-08F9B37A3318}"/>
                  </a:ext>
                </a:extLst>
              </p:cNvPr>
              <p:cNvPicPr>
                <a:picLocks noChangeAspect="1"/>
              </p:cNvPicPr>
              <p:nvPr/>
            </p:nvPicPr>
            <p:blipFill>
              <a:blip r:embed="rId29"/>
              <a:stretch>
                <a:fillRect/>
              </a:stretch>
            </p:blipFill>
            <p:spPr>
              <a:xfrm>
                <a:off x="5029457" y="5096351"/>
                <a:ext cx="1332351" cy="856800"/>
              </a:xfrm>
              <a:prstGeom prst="rect">
                <a:avLst/>
              </a:prstGeom>
            </p:spPr>
          </p:pic>
        </p:grpSp>
        <p:grpSp>
          <p:nvGrpSpPr>
            <p:cNvPr id="60" name="グループ化 59">
              <a:extLst>
                <a:ext uri="{FF2B5EF4-FFF2-40B4-BE49-F238E27FC236}">
                  <a16:creationId xmlns:a16="http://schemas.microsoft.com/office/drawing/2014/main" id="{3523751D-97CF-4F30-42F6-A38E6D1E9A50}"/>
                </a:ext>
              </a:extLst>
            </p:cNvPr>
            <p:cNvGrpSpPr/>
            <p:nvPr/>
          </p:nvGrpSpPr>
          <p:grpSpPr>
            <a:xfrm>
              <a:off x="4348811" y="5096351"/>
              <a:ext cx="1410956" cy="1389918"/>
              <a:chOff x="3430429" y="5096351"/>
              <a:chExt cx="1410956" cy="1389918"/>
            </a:xfrm>
          </p:grpSpPr>
          <p:grpSp>
            <p:nvGrpSpPr>
              <p:cNvPr id="61" name="グループ化 60">
                <a:extLst>
                  <a:ext uri="{FF2B5EF4-FFF2-40B4-BE49-F238E27FC236}">
                    <a16:creationId xmlns:a16="http://schemas.microsoft.com/office/drawing/2014/main" id="{DF707F5F-FE2C-39E1-C4C4-BE34261B0681}"/>
                  </a:ext>
                </a:extLst>
              </p:cNvPr>
              <p:cNvGrpSpPr/>
              <p:nvPr/>
            </p:nvGrpSpPr>
            <p:grpSpPr>
              <a:xfrm>
                <a:off x="3487546" y="5989644"/>
                <a:ext cx="1353839" cy="496625"/>
                <a:chOff x="3472724" y="5989644"/>
                <a:chExt cx="1353839" cy="496625"/>
              </a:xfrm>
            </p:grpSpPr>
            <p:sp>
              <p:nvSpPr>
                <p:cNvPr id="63" name="正方形/長方形 62">
                  <a:extLst>
                    <a:ext uri="{FF2B5EF4-FFF2-40B4-BE49-F238E27FC236}">
                      <a16:creationId xmlns:a16="http://schemas.microsoft.com/office/drawing/2014/main" id="{91E14739-4849-03E3-2051-2392820A4E4D}"/>
                    </a:ext>
                  </a:extLst>
                </p:cNvPr>
                <p:cNvSpPr/>
                <p:nvPr/>
              </p:nvSpPr>
              <p:spPr>
                <a:xfrm>
                  <a:off x="3472724" y="5989644"/>
                  <a:ext cx="1353839" cy="246221"/>
                </a:xfrm>
                <a:prstGeom prst="rect">
                  <a:avLst/>
                </a:prstGeom>
              </p:spPr>
              <p:txBody>
                <a:bodyPr wrap="square" lIns="0" tIns="0" rIns="0" bIns="0">
                  <a:spAutoFit/>
                </a:bodyPr>
                <a:lstStyle/>
                <a:p>
                  <a:r>
                    <a:rPr lang="ja-JP" altLang="en-US" sz="800" b="1" dirty="0">
                      <a:latin typeface="+mn-ea"/>
                    </a:rPr>
                    <a:t>かん合部も目すき、くぎ頭が</a:t>
                  </a:r>
                </a:p>
                <a:p>
                  <a:r>
                    <a:rPr lang="ja-JP" altLang="en-US" sz="800" b="1" dirty="0">
                      <a:latin typeface="+mn-ea"/>
                    </a:rPr>
                    <a:t>目立ちにくい仕様に。</a:t>
                  </a:r>
                </a:p>
              </p:txBody>
            </p:sp>
            <p:sp>
              <p:nvSpPr>
                <p:cNvPr id="64" name="正方形/長方形 63">
                  <a:extLst>
                    <a:ext uri="{FF2B5EF4-FFF2-40B4-BE49-F238E27FC236}">
                      <a16:creationId xmlns:a16="http://schemas.microsoft.com/office/drawing/2014/main" id="{B1D9837B-2C29-D75D-0055-C243C38C3A59}"/>
                    </a:ext>
                  </a:extLst>
                </p:cNvPr>
                <p:cNvSpPr/>
                <p:nvPr/>
              </p:nvSpPr>
              <p:spPr>
                <a:xfrm>
                  <a:off x="3472724" y="6301603"/>
                  <a:ext cx="1353839" cy="184666"/>
                </a:xfrm>
                <a:prstGeom prst="rect">
                  <a:avLst/>
                </a:prstGeom>
              </p:spPr>
              <p:txBody>
                <a:bodyPr wrap="square" lIns="0" tIns="0" rIns="0" bIns="0">
                  <a:spAutoFit/>
                </a:bodyPr>
                <a:lstStyle/>
                <a:p>
                  <a:r>
                    <a:rPr lang="ja-JP" altLang="en-US" sz="600" dirty="0">
                      <a:latin typeface="+mn-ea"/>
                    </a:rPr>
                    <a:t>「さね」への着色と段差を浅くした構造で、かん合部のすき間が目立ちにくくなります。</a:t>
                  </a:r>
                </a:p>
              </p:txBody>
            </p:sp>
          </p:grpSp>
          <p:pic>
            <p:nvPicPr>
              <p:cNvPr id="62" name="図 61">
                <a:extLst>
                  <a:ext uri="{FF2B5EF4-FFF2-40B4-BE49-F238E27FC236}">
                    <a16:creationId xmlns:a16="http://schemas.microsoft.com/office/drawing/2014/main" id="{F46F395B-A4C9-69F3-8AC2-913AEB2D8FE3}"/>
                  </a:ext>
                </a:extLst>
              </p:cNvPr>
              <p:cNvPicPr>
                <a:picLocks noChangeAspect="1"/>
              </p:cNvPicPr>
              <p:nvPr/>
            </p:nvPicPr>
            <p:blipFill>
              <a:blip r:embed="rId30"/>
              <a:stretch>
                <a:fillRect/>
              </a:stretch>
            </p:blipFill>
            <p:spPr>
              <a:xfrm>
                <a:off x="3430429" y="5096351"/>
                <a:ext cx="1410956" cy="856800"/>
              </a:xfrm>
              <a:prstGeom prst="rect">
                <a:avLst/>
              </a:prstGeom>
            </p:spPr>
          </p:pic>
        </p:grpSp>
        <p:grpSp>
          <p:nvGrpSpPr>
            <p:cNvPr id="12" name="グループ化 11">
              <a:extLst>
                <a:ext uri="{FF2B5EF4-FFF2-40B4-BE49-F238E27FC236}">
                  <a16:creationId xmlns:a16="http://schemas.microsoft.com/office/drawing/2014/main" id="{B1555A9F-CCE2-8C97-1AA4-854118048634}"/>
                </a:ext>
              </a:extLst>
            </p:cNvPr>
            <p:cNvGrpSpPr/>
            <p:nvPr/>
          </p:nvGrpSpPr>
          <p:grpSpPr>
            <a:xfrm>
              <a:off x="614375" y="5096351"/>
              <a:ext cx="1422191" cy="1482251"/>
              <a:chOff x="614375" y="5096351"/>
              <a:chExt cx="1422191" cy="1482251"/>
            </a:xfrm>
          </p:grpSpPr>
          <p:grpSp>
            <p:nvGrpSpPr>
              <p:cNvPr id="106" name="グループ化 105">
                <a:extLst>
                  <a:ext uri="{FF2B5EF4-FFF2-40B4-BE49-F238E27FC236}">
                    <a16:creationId xmlns:a16="http://schemas.microsoft.com/office/drawing/2014/main" id="{4C9880C7-8D64-B446-8E1D-6C51BE716C5F}"/>
                  </a:ext>
                </a:extLst>
              </p:cNvPr>
              <p:cNvGrpSpPr/>
              <p:nvPr/>
            </p:nvGrpSpPr>
            <p:grpSpPr>
              <a:xfrm>
                <a:off x="614375" y="5989644"/>
                <a:ext cx="1422191" cy="588958"/>
                <a:chOff x="2194673" y="5989644"/>
                <a:chExt cx="1422191" cy="588958"/>
              </a:xfrm>
            </p:grpSpPr>
            <p:sp>
              <p:nvSpPr>
                <p:cNvPr id="108" name="正方形/長方形 107">
                  <a:extLst>
                    <a:ext uri="{FF2B5EF4-FFF2-40B4-BE49-F238E27FC236}">
                      <a16:creationId xmlns:a16="http://schemas.microsoft.com/office/drawing/2014/main" id="{BF8F36C3-F2CA-278C-AE12-1799BF5CE36F}"/>
                    </a:ext>
                  </a:extLst>
                </p:cNvPr>
                <p:cNvSpPr/>
                <p:nvPr/>
              </p:nvSpPr>
              <p:spPr>
                <a:xfrm>
                  <a:off x="2194674" y="5989644"/>
                  <a:ext cx="1422190" cy="246221"/>
                </a:xfrm>
                <a:prstGeom prst="rect">
                  <a:avLst/>
                </a:prstGeom>
              </p:spPr>
              <p:txBody>
                <a:bodyPr wrap="square" lIns="0" tIns="0" rIns="0" bIns="0">
                  <a:spAutoFit/>
                </a:bodyPr>
                <a:lstStyle/>
                <a:p>
                  <a:r>
                    <a:rPr lang="ja-JP" altLang="en-US" sz="800" b="1" dirty="0">
                      <a:latin typeface="+mn-ea"/>
                    </a:rPr>
                    <a:t>キャスター付きのいすを置いても</a:t>
                  </a:r>
                </a:p>
                <a:p>
                  <a:r>
                    <a:rPr lang="ja-JP" altLang="en-US" sz="800" b="1" dirty="0">
                      <a:latin typeface="+mn-ea"/>
                    </a:rPr>
                    <a:t>へこみ傷のつきにくい床材。</a:t>
                  </a:r>
                  <a:r>
                    <a:rPr lang="en-US" altLang="ja-JP" sz="800" b="1" baseline="30000" dirty="0">
                      <a:latin typeface="+mn-ea"/>
                    </a:rPr>
                    <a:t>※2</a:t>
                  </a:r>
                </a:p>
              </p:txBody>
            </p:sp>
            <p:sp>
              <p:nvSpPr>
                <p:cNvPr id="109" name="正方形/長方形 108">
                  <a:extLst>
                    <a:ext uri="{FF2B5EF4-FFF2-40B4-BE49-F238E27FC236}">
                      <a16:creationId xmlns:a16="http://schemas.microsoft.com/office/drawing/2014/main" id="{5CE0D82D-8003-1DBF-8F60-D7061D290D52}"/>
                    </a:ext>
                  </a:extLst>
                </p:cNvPr>
                <p:cNvSpPr/>
                <p:nvPr/>
              </p:nvSpPr>
              <p:spPr>
                <a:xfrm>
                  <a:off x="2194673" y="6301603"/>
                  <a:ext cx="1415918" cy="276999"/>
                </a:xfrm>
                <a:prstGeom prst="rect">
                  <a:avLst/>
                </a:prstGeom>
              </p:spPr>
              <p:txBody>
                <a:bodyPr wrap="square" lIns="0" tIns="0" rIns="0" bIns="0">
                  <a:spAutoFit/>
                </a:bodyPr>
                <a:lstStyle/>
                <a:p>
                  <a:r>
                    <a:rPr lang="ja-JP" altLang="en-US" sz="600" dirty="0">
                      <a:latin typeface="+mn-ea"/>
                    </a:rPr>
                    <a:t>基材の「フィットボード」は高密度にしてあるため、キャスター付きの椅子や家具を使ってもへこみにくく、溝も滑らかな仕上がりです。</a:t>
                  </a:r>
                </a:p>
              </p:txBody>
            </p:sp>
          </p:grpSp>
          <p:pic>
            <p:nvPicPr>
              <p:cNvPr id="3" name="図 2">
                <a:extLst>
                  <a:ext uri="{FF2B5EF4-FFF2-40B4-BE49-F238E27FC236}">
                    <a16:creationId xmlns:a16="http://schemas.microsoft.com/office/drawing/2014/main" id="{E8493FD1-2E32-FF3A-AEB6-7B53A7500B6F}"/>
                  </a:ext>
                </a:extLst>
              </p:cNvPr>
              <p:cNvPicPr>
                <a:picLocks noChangeAspect="1"/>
              </p:cNvPicPr>
              <p:nvPr/>
            </p:nvPicPr>
            <p:blipFill>
              <a:blip r:embed="rId31"/>
              <a:stretch>
                <a:fillRect/>
              </a:stretch>
            </p:blipFill>
            <p:spPr>
              <a:xfrm>
                <a:off x="614375" y="5096351"/>
                <a:ext cx="1410956" cy="856800"/>
              </a:xfrm>
              <a:prstGeom prst="rect">
                <a:avLst/>
              </a:prstGeom>
            </p:spPr>
          </p:pic>
        </p:grpSp>
      </p:grpSp>
    </p:spTree>
    <p:extLst>
      <p:ext uri="{BB962C8B-B14F-4D97-AF65-F5344CB8AC3E}">
        <p14:creationId xmlns:p14="http://schemas.microsoft.com/office/powerpoint/2010/main" val="3034637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a:extLst>
              <a:ext uri="{FF2B5EF4-FFF2-40B4-BE49-F238E27FC236}">
                <a16:creationId xmlns:a16="http://schemas.microsoft.com/office/drawing/2014/main" id="{729A9BB1-B4D2-926B-900F-74FC9E574CA4}"/>
              </a:ext>
            </a:extLst>
          </p:cNvPr>
          <p:cNvSpPr>
            <a:spLocks noGrp="1"/>
          </p:cNvSpPr>
          <p:nvPr>
            <p:ph type="title"/>
          </p:nvPr>
        </p:nvSpPr>
        <p:spPr/>
        <p:txBody>
          <a:bodyPr/>
          <a:lstStyle/>
          <a:p>
            <a:r>
              <a:rPr lang="ja-JP" altLang="en-US" sz="1200" b="1" dirty="0">
                <a:solidFill>
                  <a:srgbClr val="FFFFFF"/>
                </a:solidFill>
                <a:latin typeface="+mn-ea"/>
                <a:ea typeface="+mn-ea"/>
              </a:rPr>
              <a:t>床材　フイットフロアー　耐熱タイプ</a:t>
            </a:r>
            <a:endParaRPr lang="ja-JP" altLang="en-US" dirty="0">
              <a:latin typeface="+mn-ea"/>
              <a:ea typeface="+mn-ea"/>
            </a:endParaRPr>
          </a:p>
        </p:txBody>
      </p:sp>
      <p:sp>
        <p:nvSpPr>
          <p:cNvPr id="155" name="タイトル 26">
            <a:extLst>
              <a:ext uri="{FF2B5EF4-FFF2-40B4-BE49-F238E27FC236}">
                <a16:creationId xmlns:a16="http://schemas.microsoft.com/office/drawing/2014/main" id="{AE61D6CB-7AB4-8C39-07D0-39E2CD2ADC48}"/>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solidFill>
                  <a:srgbClr val="000000"/>
                </a:solidFill>
                <a:latin typeface="+mn-ea"/>
                <a:ea typeface="+mn-ea"/>
                <a:cs typeface="+mn-cs"/>
              </a:rPr>
              <a:t>【W】</a:t>
            </a:r>
            <a:r>
              <a:rPr lang="ja-JP" altLang="en-US" sz="1100" b="1" dirty="0">
                <a:solidFill>
                  <a:srgbClr val="000000"/>
                </a:solidFill>
                <a:latin typeface="+mn-ea"/>
                <a:ea typeface="+mn-ea"/>
                <a:cs typeface="+mn-cs"/>
              </a:rPr>
              <a:t>フイットフロアー　耐熱</a:t>
            </a:r>
          </a:p>
        </p:txBody>
      </p:sp>
      <p:grpSp>
        <p:nvGrpSpPr>
          <p:cNvPr id="4" name="グループ化 3">
            <a:extLst>
              <a:ext uri="{FF2B5EF4-FFF2-40B4-BE49-F238E27FC236}">
                <a16:creationId xmlns:a16="http://schemas.microsoft.com/office/drawing/2014/main" id="{44A28681-3227-275F-043F-2511462AD896}"/>
              </a:ext>
            </a:extLst>
          </p:cNvPr>
          <p:cNvGrpSpPr/>
          <p:nvPr/>
        </p:nvGrpSpPr>
        <p:grpSpPr>
          <a:xfrm>
            <a:off x="7882140" y="4727418"/>
            <a:ext cx="1884161" cy="1943616"/>
            <a:chOff x="7882140" y="4727418"/>
            <a:chExt cx="1884161" cy="1943616"/>
          </a:xfrm>
        </p:grpSpPr>
        <p:sp>
          <p:nvSpPr>
            <p:cNvPr id="55" name="Rectangle 14">
              <a:extLst>
                <a:ext uri="{FF2B5EF4-FFF2-40B4-BE49-F238E27FC236}">
                  <a16:creationId xmlns:a16="http://schemas.microsoft.com/office/drawing/2014/main" id="{9DB6E093-D1FE-0C8D-2DFD-F3B364358E9F}"/>
                </a:ext>
              </a:extLst>
            </p:cNvPr>
            <p:cNvSpPr>
              <a:spLocks noChangeArrowheads="1"/>
            </p:cNvSpPr>
            <p:nvPr/>
          </p:nvSpPr>
          <p:spPr bwMode="auto">
            <a:xfrm>
              <a:off x="7900454" y="4727418"/>
              <a:ext cx="1865847" cy="1943616"/>
            </a:xfrm>
            <a:prstGeom prst="rect">
              <a:avLst/>
            </a:prstGeom>
            <a:solidFill>
              <a:srgbClr val="F7F7D6"/>
            </a:solidFill>
            <a:ln w="6350">
              <a:noFill/>
              <a:miter lim="800000"/>
              <a:headEnd/>
              <a:tailEnd/>
            </a:ln>
            <a:effectLst/>
          </p:spPr>
          <p:txBody>
            <a:bodyPr wrap="none" anchor="ctr"/>
            <a:lstStyle/>
            <a:p>
              <a:pPr algn="ctr"/>
              <a:endParaRPr lang="ja-JP" altLang="en-US" sz="1200" dirty="0">
                <a:solidFill>
                  <a:srgbClr val="C0C0C0"/>
                </a:solidFill>
                <a:latin typeface="+mn-ea"/>
              </a:endParaRPr>
            </a:p>
          </p:txBody>
        </p:sp>
        <p:grpSp>
          <p:nvGrpSpPr>
            <p:cNvPr id="56" name="グループ化 55">
              <a:extLst>
                <a:ext uri="{FF2B5EF4-FFF2-40B4-BE49-F238E27FC236}">
                  <a16:creationId xmlns:a16="http://schemas.microsoft.com/office/drawing/2014/main" id="{A82ACB80-1122-32A1-62B2-5122AAC159C0}"/>
                </a:ext>
              </a:extLst>
            </p:cNvPr>
            <p:cNvGrpSpPr/>
            <p:nvPr/>
          </p:nvGrpSpPr>
          <p:grpSpPr>
            <a:xfrm>
              <a:off x="8022891" y="5989644"/>
              <a:ext cx="1522280" cy="496625"/>
              <a:chOff x="8022891" y="5989644"/>
              <a:chExt cx="1522280" cy="496625"/>
            </a:xfrm>
          </p:grpSpPr>
          <p:sp>
            <p:nvSpPr>
              <p:cNvPr id="59" name="正方形/長方形 58">
                <a:extLst>
                  <a:ext uri="{FF2B5EF4-FFF2-40B4-BE49-F238E27FC236}">
                    <a16:creationId xmlns:a16="http://schemas.microsoft.com/office/drawing/2014/main" id="{5A85DEF8-CD7E-8533-3153-9F23E5369C1A}"/>
                  </a:ext>
                </a:extLst>
              </p:cNvPr>
              <p:cNvSpPr/>
              <p:nvPr/>
            </p:nvSpPr>
            <p:spPr>
              <a:xfrm>
                <a:off x="8022891" y="5989644"/>
                <a:ext cx="1415452" cy="246221"/>
              </a:xfrm>
              <a:prstGeom prst="rect">
                <a:avLst/>
              </a:prstGeom>
            </p:spPr>
            <p:txBody>
              <a:bodyPr wrap="none" lIns="0" tIns="0" rIns="0" bIns="0">
                <a:spAutoFit/>
              </a:bodyPr>
              <a:lstStyle/>
              <a:p>
                <a:r>
                  <a:rPr lang="ja-JP" altLang="en-US" sz="800" b="1" dirty="0">
                    <a:latin typeface="+mn-ea"/>
                  </a:rPr>
                  <a:t>床の張り分け部をすっきり納める</a:t>
                </a:r>
              </a:p>
              <a:p>
                <a:r>
                  <a:rPr lang="ja-JP" altLang="en-US" sz="800" b="1" dirty="0">
                    <a:latin typeface="+mn-ea"/>
                  </a:rPr>
                  <a:t>床見切縁（金属製）</a:t>
                </a:r>
              </a:p>
            </p:txBody>
          </p:sp>
          <p:sp>
            <p:nvSpPr>
              <p:cNvPr id="60" name="正方形/長方形 59">
                <a:extLst>
                  <a:ext uri="{FF2B5EF4-FFF2-40B4-BE49-F238E27FC236}">
                    <a16:creationId xmlns:a16="http://schemas.microsoft.com/office/drawing/2014/main" id="{06EB3350-5587-B2C6-A209-D73DE5B4BA5E}"/>
                  </a:ext>
                </a:extLst>
              </p:cNvPr>
              <p:cNvSpPr/>
              <p:nvPr/>
            </p:nvSpPr>
            <p:spPr>
              <a:xfrm>
                <a:off x="8033207" y="6301603"/>
                <a:ext cx="1511964" cy="184666"/>
              </a:xfrm>
              <a:prstGeom prst="rect">
                <a:avLst/>
              </a:prstGeom>
            </p:spPr>
            <p:txBody>
              <a:bodyPr wrap="square" lIns="0" tIns="0" rIns="0" bIns="0">
                <a:spAutoFit/>
              </a:bodyPr>
              <a:lstStyle/>
              <a:p>
                <a:r>
                  <a:rPr lang="ja-JP" altLang="en-US" sz="600" dirty="0">
                    <a:latin typeface="+mn-ea"/>
                  </a:rPr>
                  <a:t>様々な床材の色にも合うステン系シルバー色でご用意。</a:t>
                </a:r>
              </a:p>
            </p:txBody>
          </p:sp>
        </p:grpSp>
        <p:sp>
          <p:nvSpPr>
            <p:cNvPr id="57" name="正方形/長方形 56">
              <a:extLst>
                <a:ext uri="{FF2B5EF4-FFF2-40B4-BE49-F238E27FC236}">
                  <a16:creationId xmlns:a16="http://schemas.microsoft.com/office/drawing/2014/main" id="{0CF075E1-6AF2-91D5-7A68-2605EB1570B0}"/>
                </a:ext>
              </a:extLst>
            </p:cNvPr>
            <p:cNvSpPr/>
            <p:nvPr/>
          </p:nvSpPr>
          <p:spPr>
            <a:xfrm>
              <a:off x="7882140" y="4822189"/>
              <a:ext cx="1865847" cy="184666"/>
            </a:xfrm>
            <a:prstGeom prst="rect">
              <a:avLst/>
            </a:prstGeom>
          </p:spPr>
          <p:txBody>
            <a:bodyPr wrap="square" lIns="0" tIns="0" rIns="0" bIns="0">
              <a:spAutoFit/>
            </a:bodyPr>
            <a:lstStyle/>
            <a:p>
              <a:pPr algn="ctr"/>
              <a:r>
                <a:rPr lang="ja-JP" altLang="en-US" sz="1200" b="1" dirty="0">
                  <a:solidFill>
                    <a:srgbClr val="953735"/>
                  </a:solidFill>
                  <a:latin typeface="+mn-ea"/>
                </a:rPr>
                <a:t>おすすめの周辺部材</a:t>
              </a:r>
            </a:p>
          </p:txBody>
        </p:sp>
        <p:pic>
          <p:nvPicPr>
            <p:cNvPr id="58" name="図 57">
              <a:extLst>
                <a:ext uri="{FF2B5EF4-FFF2-40B4-BE49-F238E27FC236}">
                  <a16:creationId xmlns:a16="http://schemas.microsoft.com/office/drawing/2014/main" id="{C8C72B91-AB59-AF80-0706-51563D296424}"/>
                </a:ext>
              </a:extLst>
            </p:cNvPr>
            <p:cNvPicPr>
              <a:picLocks noChangeAspect="1"/>
            </p:cNvPicPr>
            <p:nvPr/>
          </p:nvPicPr>
          <p:blipFill>
            <a:blip r:embed="rId3"/>
            <a:stretch>
              <a:fillRect/>
            </a:stretch>
          </p:blipFill>
          <p:spPr>
            <a:xfrm>
              <a:off x="8022891" y="5096351"/>
              <a:ext cx="1620973" cy="856800"/>
            </a:xfrm>
            <a:prstGeom prst="rect">
              <a:avLst/>
            </a:prstGeom>
          </p:spPr>
        </p:pic>
      </p:grpSp>
      <p:grpSp>
        <p:nvGrpSpPr>
          <p:cNvPr id="12" name="グループ化 11">
            <a:extLst>
              <a:ext uri="{FF2B5EF4-FFF2-40B4-BE49-F238E27FC236}">
                <a16:creationId xmlns:a16="http://schemas.microsoft.com/office/drawing/2014/main" id="{B182041B-F780-B478-2CB6-CE2907A9125C}"/>
              </a:ext>
            </a:extLst>
          </p:cNvPr>
          <p:cNvGrpSpPr/>
          <p:nvPr/>
        </p:nvGrpSpPr>
        <p:grpSpPr>
          <a:xfrm>
            <a:off x="4991100" y="687538"/>
            <a:ext cx="4775200" cy="1945437"/>
            <a:chOff x="4991100" y="687538"/>
            <a:chExt cx="4775200" cy="1945437"/>
          </a:xfrm>
        </p:grpSpPr>
        <p:sp>
          <p:nvSpPr>
            <p:cNvPr id="19" name="Rectangle 14">
              <a:extLst>
                <a:ext uri="{FF2B5EF4-FFF2-40B4-BE49-F238E27FC236}">
                  <a16:creationId xmlns:a16="http://schemas.microsoft.com/office/drawing/2014/main" id="{2D8CFAB0-645D-1C72-5D7B-DAE5EF8D3577}"/>
                </a:ext>
              </a:extLst>
            </p:cNvPr>
            <p:cNvSpPr>
              <a:spLocks noChangeArrowheads="1"/>
            </p:cNvSpPr>
            <p:nvPr/>
          </p:nvSpPr>
          <p:spPr bwMode="auto">
            <a:xfrm>
              <a:off x="4991100" y="687538"/>
              <a:ext cx="4775200" cy="1944000"/>
            </a:xfrm>
            <a:prstGeom prst="rect">
              <a:avLst/>
            </a:prstGeom>
            <a:solidFill>
              <a:srgbClr val="663300"/>
            </a:solidFill>
            <a:ln w="6350">
              <a:solidFill>
                <a:srgbClr val="663300"/>
              </a:solidFill>
              <a:miter lim="800000"/>
              <a:headEnd/>
              <a:tailEnd/>
            </a:ln>
            <a:effectLst/>
          </p:spPr>
          <p:txBody>
            <a:bodyPr wrap="none" anchor="ctr"/>
            <a:lstStyle/>
            <a:p>
              <a:pPr algn="ctr"/>
              <a:endParaRPr lang="ja-JP" altLang="en-US" sz="1200" dirty="0">
                <a:latin typeface="+mn-ea"/>
              </a:endParaRPr>
            </a:p>
          </p:txBody>
        </p:sp>
        <p:grpSp>
          <p:nvGrpSpPr>
            <p:cNvPr id="22" name="グループ化 21">
              <a:extLst>
                <a:ext uri="{FF2B5EF4-FFF2-40B4-BE49-F238E27FC236}">
                  <a16:creationId xmlns:a16="http://schemas.microsoft.com/office/drawing/2014/main" id="{EAB4842F-DB25-92F4-990D-CF07D67C240C}"/>
                </a:ext>
              </a:extLst>
            </p:cNvPr>
            <p:cNvGrpSpPr/>
            <p:nvPr/>
          </p:nvGrpSpPr>
          <p:grpSpPr>
            <a:xfrm>
              <a:off x="5030474" y="1257008"/>
              <a:ext cx="1649145" cy="811534"/>
              <a:chOff x="5030474" y="1223038"/>
              <a:chExt cx="1649145" cy="811534"/>
            </a:xfrm>
          </p:grpSpPr>
          <p:sp>
            <p:nvSpPr>
              <p:cNvPr id="34" name="正方形/長方形 33">
                <a:extLst>
                  <a:ext uri="{FF2B5EF4-FFF2-40B4-BE49-F238E27FC236}">
                    <a16:creationId xmlns:a16="http://schemas.microsoft.com/office/drawing/2014/main" id="{3B8E7D8E-1FEE-1D30-CD4B-1D0E3060489D}"/>
                  </a:ext>
                </a:extLst>
              </p:cNvPr>
              <p:cNvSpPr/>
              <p:nvPr/>
            </p:nvSpPr>
            <p:spPr>
              <a:xfrm>
                <a:off x="5151687" y="1788351"/>
                <a:ext cx="1406721" cy="246221"/>
              </a:xfrm>
              <a:prstGeom prst="rect">
                <a:avLst/>
              </a:prstGeom>
            </p:spPr>
            <p:txBody>
              <a:bodyPr wrap="square" lIns="0" tIns="0" rIns="0" bIns="0">
                <a:spAutoFit/>
              </a:bodyPr>
              <a:lstStyle/>
              <a:p>
                <a:pPr algn="ctr"/>
                <a:r>
                  <a:rPr lang="ja-JP" altLang="en-US" sz="800" dirty="0">
                    <a:solidFill>
                      <a:srgbClr val="FFFFFF"/>
                    </a:solidFill>
                    <a:latin typeface="+mn-ea"/>
                  </a:rPr>
                  <a:t>天然木の良さを活かしながら、</a:t>
                </a:r>
                <a:endParaRPr lang="en-US" altLang="ja-JP" sz="800" dirty="0">
                  <a:solidFill>
                    <a:srgbClr val="FFFFFF"/>
                  </a:solidFill>
                  <a:latin typeface="+mn-ea"/>
                </a:endParaRPr>
              </a:p>
              <a:p>
                <a:pPr algn="ctr"/>
                <a:r>
                  <a:rPr lang="ja-JP" altLang="en-US" sz="800" dirty="0">
                    <a:solidFill>
                      <a:srgbClr val="FFFFFF"/>
                    </a:solidFill>
                    <a:latin typeface="+mn-ea"/>
                  </a:rPr>
                  <a:t>お手入れ性能にも優れた突き板</a:t>
                </a:r>
              </a:p>
            </p:txBody>
          </p:sp>
          <p:sp>
            <p:nvSpPr>
              <p:cNvPr id="35" name="正方形/長方形 34">
                <a:extLst>
                  <a:ext uri="{FF2B5EF4-FFF2-40B4-BE49-F238E27FC236}">
                    <a16:creationId xmlns:a16="http://schemas.microsoft.com/office/drawing/2014/main" id="{7E2FC1B5-68AA-4DEB-9CC0-570538775AA1}"/>
                  </a:ext>
                </a:extLst>
              </p:cNvPr>
              <p:cNvSpPr/>
              <p:nvPr/>
            </p:nvSpPr>
            <p:spPr>
              <a:xfrm>
                <a:off x="5030474" y="1223038"/>
                <a:ext cx="1649145" cy="215444"/>
              </a:xfrm>
              <a:prstGeom prst="rect">
                <a:avLst/>
              </a:prstGeom>
            </p:spPr>
            <p:txBody>
              <a:bodyPr wrap="square" lIns="0" tIns="0" rIns="0" bIns="0">
                <a:spAutoFit/>
              </a:bodyPr>
              <a:lstStyle/>
              <a:p>
                <a:pPr algn="ctr"/>
                <a:r>
                  <a:rPr lang="ja-JP" altLang="en-US" sz="1400" b="1" dirty="0">
                    <a:solidFill>
                      <a:srgbClr val="FFFFFF"/>
                    </a:solidFill>
                    <a:latin typeface="+mn-ea"/>
                  </a:rPr>
                  <a:t>天然木突き板仕上げ</a:t>
                </a:r>
              </a:p>
            </p:txBody>
          </p:sp>
        </p:grpSp>
        <p:pic>
          <p:nvPicPr>
            <p:cNvPr id="23" name="図 22">
              <a:extLst>
                <a:ext uri="{FF2B5EF4-FFF2-40B4-BE49-F238E27FC236}">
                  <a16:creationId xmlns:a16="http://schemas.microsoft.com/office/drawing/2014/main" id="{0649E16A-18C1-2646-3A35-DDCA516836A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42865" y="688975"/>
              <a:ext cx="3023435" cy="1944000"/>
            </a:xfrm>
            <a:prstGeom prst="rect">
              <a:avLst/>
            </a:prstGeom>
          </p:spPr>
        </p:pic>
        <p:sp>
          <p:nvSpPr>
            <p:cNvPr id="32" name="Rectangle 14">
              <a:extLst>
                <a:ext uri="{FF2B5EF4-FFF2-40B4-BE49-F238E27FC236}">
                  <a16:creationId xmlns:a16="http://schemas.microsoft.com/office/drawing/2014/main" id="{12B7E93F-4A1E-F0FA-CF70-BA2CF424F48F}"/>
                </a:ext>
              </a:extLst>
            </p:cNvPr>
            <p:cNvSpPr>
              <a:spLocks noChangeArrowheads="1"/>
            </p:cNvSpPr>
            <p:nvPr/>
          </p:nvSpPr>
          <p:spPr bwMode="auto">
            <a:xfrm>
              <a:off x="4991100" y="688975"/>
              <a:ext cx="4775200" cy="1943099"/>
            </a:xfrm>
            <a:prstGeom prst="rect">
              <a:avLst/>
            </a:prstGeom>
            <a:noFill/>
            <a:ln w="6350">
              <a:solidFill>
                <a:srgbClr val="663300"/>
              </a:solidFill>
              <a:miter lim="800000"/>
              <a:headEnd/>
              <a:tailEnd/>
            </a:ln>
            <a:effectLst/>
          </p:spPr>
          <p:txBody>
            <a:bodyPr wrap="none" anchor="ctr"/>
            <a:lstStyle/>
            <a:p>
              <a:pPr algn="ctr"/>
              <a:endParaRPr lang="ja-JP" altLang="en-US" sz="1200" dirty="0">
                <a:latin typeface="+mn-ea"/>
              </a:endParaRPr>
            </a:p>
          </p:txBody>
        </p:sp>
      </p:grpSp>
      <p:grpSp>
        <p:nvGrpSpPr>
          <p:cNvPr id="88" name="グループ化 87">
            <a:extLst>
              <a:ext uri="{FF2B5EF4-FFF2-40B4-BE49-F238E27FC236}">
                <a16:creationId xmlns:a16="http://schemas.microsoft.com/office/drawing/2014/main" id="{1EB8E72B-777B-608B-61B7-339DD71FFA57}"/>
              </a:ext>
            </a:extLst>
          </p:cNvPr>
          <p:cNvGrpSpPr/>
          <p:nvPr/>
        </p:nvGrpSpPr>
        <p:grpSpPr>
          <a:xfrm>
            <a:off x="4991100" y="2705161"/>
            <a:ext cx="4775200" cy="1944000"/>
            <a:chOff x="4991100" y="2705161"/>
            <a:chExt cx="4775200" cy="1944000"/>
          </a:xfrm>
        </p:grpSpPr>
        <p:pic>
          <p:nvPicPr>
            <p:cNvPr id="89" name="図 88">
              <a:extLst>
                <a:ext uri="{FF2B5EF4-FFF2-40B4-BE49-F238E27FC236}">
                  <a16:creationId xmlns:a16="http://schemas.microsoft.com/office/drawing/2014/main" id="{8D4E1C94-1375-33F7-F033-F72D094EAD7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67663" y="4111884"/>
              <a:ext cx="2197278" cy="370800"/>
            </a:xfrm>
            <a:prstGeom prst="rect">
              <a:avLst/>
            </a:prstGeom>
          </p:spPr>
        </p:pic>
        <p:pic>
          <p:nvPicPr>
            <p:cNvPr id="90" name="図 89">
              <a:extLst>
                <a:ext uri="{FF2B5EF4-FFF2-40B4-BE49-F238E27FC236}">
                  <a16:creationId xmlns:a16="http://schemas.microsoft.com/office/drawing/2014/main" id="{9F6B29A3-85AB-33CD-5DE7-8F30947EF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7663" y="3089519"/>
              <a:ext cx="2202745" cy="370800"/>
            </a:xfrm>
            <a:prstGeom prst="rect">
              <a:avLst/>
            </a:prstGeom>
          </p:spPr>
        </p:pic>
        <p:pic>
          <p:nvPicPr>
            <p:cNvPr id="91" name="図 90">
              <a:extLst>
                <a:ext uri="{FF2B5EF4-FFF2-40B4-BE49-F238E27FC236}">
                  <a16:creationId xmlns:a16="http://schemas.microsoft.com/office/drawing/2014/main" id="{0C7EFAEE-0DB5-7FE4-C7B0-6DD1FE9278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156" y="3601781"/>
              <a:ext cx="2230376" cy="370800"/>
            </a:xfrm>
            <a:prstGeom prst="rect">
              <a:avLst/>
            </a:prstGeom>
          </p:spPr>
        </p:pic>
        <p:pic>
          <p:nvPicPr>
            <p:cNvPr id="92" name="図 91">
              <a:extLst>
                <a:ext uri="{FF2B5EF4-FFF2-40B4-BE49-F238E27FC236}">
                  <a16:creationId xmlns:a16="http://schemas.microsoft.com/office/drawing/2014/main" id="{BA654BC4-94FA-934C-9389-1B9793C97F43}"/>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444156" y="3089519"/>
              <a:ext cx="2225591" cy="370800"/>
            </a:xfrm>
            <a:prstGeom prst="rect">
              <a:avLst/>
            </a:prstGeom>
          </p:spPr>
        </p:pic>
        <p:sp>
          <p:nvSpPr>
            <p:cNvPr id="93" name="正方形/長方形 92">
              <a:extLst>
                <a:ext uri="{FF2B5EF4-FFF2-40B4-BE49-F238E27FC236}">
                  <a16:creationId xmlns:a16="http://schemas.microsoft.com/office/drawing/2014/main" id="{26A84EB9-55B4-26C6-67EB-967BE607637B}"/>
                </a:ext>
              </a:extLst>
            </p:cNvPr>
            <p:cNvSpPr/>
            <p:nvPr/>
          </p:nvSpPr>
          <p:spPr>
            <a:xfrm>
              <a:off x="7445045" y="3454926"/>
              <a:ext cx="843180" cy="92333"/>
            </a:xfrm>
            <a:prstGeom prst="rect">
              <a:avLst/>
            </a:prstGeom>
          </p:spPr>
          <p:txBody>
            <a:bodyPr wrap="none" lIns="0" tIns="0" rIns="0" bIns="0">
              <a:spAutoFit/>
            </a:bodyPr>
            <a:lstStyle/>
            <a:p>
              <a:r>
                <a:rPr lang="ja-JP" altLang="en-US" sz="600" dirty="0">
                  <a:latin typeface="+mn-ea"/>
                </a:rPr>
                <a:t>チェリー色（ビーチ突き板）</a:t>
              </a:r>
            </a:p>
          </p:txBody>
        </p:sp>
        <p:sp>
          <p:nvSpPr>
            <p:cNvPr id="94" name="正方形/長方形 93">
              <a:extLst>
                <a:ext uri="{FF2B5EF4-FFF2-40B4-BE49-F238E27FC236}">
                  <a16:creationId xmlns:a16="http://schemas.microsoft.com/office/drawing/2014/main" id="{49CBA1C9-06D4-ECEA-2DA6-A64370CFCA23}"/>
                </a:ext>
              </a:extLst>
            </p:cNvPr>
            <p:cNvSpPr/>
            <p:nvPr/>
          </p:nvSpPr>
          <p:spPr>
            <a:xfrm>
              <a:off x="5068552" y="4480808"/>
              <a:ext cx="1046761" cy="92333"/>
            </a:xfrm>
            <a:prstGeom prst="rect">
              <a:avLst/>
            </a:prstGeom>
          </p:spPr>
          <p:txBody>
            <a:bodyPr wrap="none" lIns="0" tIns="0" rIns="0" bIns="0">
              <a:spAutoFit/>
            </a:bodyPr>
            <a:lstStyle/>
            <a:p>
              <a:r>
                <a:rPr lang="ja-JP" altLang="en-US" sz="600" dirty="0">
                  <a:latin typeface="+mn-ea"/>
                </a:rPr>
                <a:t>ホワイトオーク色（オーク突き板）</a:t>
              </a:r>
            </a:p>
          </p:txBody>
        </p:sp>
        <p:sp>
          <p:nvSpPr>
            <p:cNvPr id="95" name="正方形/長方形 94">
              <a:extLst>
                <a:ext uri="{FF2B5EF4-FFF2-40B4-BE49-F238E27FC236}">
                  <a16:creationId xmlns:a16="http://schemas.microsoft.com/office/drawing/2014/main" id="{6DFBF640-8159-6D1D-3055-E80EF9829903}"/>
                </a:ext>
              </a:extLst>
            </p:cNvPr>
            <p:cNvSpPr/>
            <p:nvPr/>
          </p:nvSpPr>
          <p:spPr>
            <a:xfrm>
              <a:off x="5067663" y="3459690"/>
              <a:ext cx="1046761" cy="92333"/>
            </a:xfrm>
            <a:prstGeom prst="rect">
              <a:avLst/>
            </a:prstGeom>
          </p:spPr>
          <p:txBody>
            <a:bodyPr wrap="none" lIns="0" tIns="0" rIns="0" bIns="0">
              <a:spAutoFit/>
            </a:bodyPr>
            <a:lstStyle/>
            <a:p>
              <a:r>
                <a:rPr lang="ja-JP" altLang="en-US" sz="600" dirty="0">
                  <a:latin typeface="+mn-ea"/>
                </a:rPr>
                <a:t>ウォールナット色（ビーチ突き板）</a:t>
              </a:r>
            </a:p>
          </p:txBody>
        </p:sp>
        <p:sp>
          <p:nvSpPr>
            <p:cNvPr id="96" name="正方形/長方形 95">
              <a:extLst>
                <a:ext uri="{FF2B5EF4-FFF2-40B4-BE49-F238E27FC236}">
                  <a16:creationId xmlns:a16="http://schemas.microsoft.com/office/drawing/2014/main" id="{CC40B81A-A1AA-BC5C-BF1A-A2F3F51B341D}"/>
                </a:ext>
              </a:extLst>
            </p:cNvPr>
            <p:cNvSpPr/>
            <p:nvPr/>
          </p:nvSpPr>
          <p:spPr>
            <a:xfrm>
              <a:off x="7444156" y="3967703"/>
              <a:ext cx="857607" cy="92333"/>
            </a:xfrm>
            <a:prstGeom prst="rect">
              <a:avLst/>
            </a:prstGeom>
          </p:spPr>
          <p:txBody>
            <a:bodyPr wrap="none" lIns="0" tIns="0" rIns="0" bIns="0">
              <a:spAutoFit/>
            </a:bodyPr>
            <a:lstStyle/>
            <a:p>
              <a:r>
                <a:rPr lang="ja-JP" altLang="en-US" sz="600" dirty="0">
                  <a:latin typeface="+mn-ea"/>
                </a:rPr>
                <a:t>メープル色（ビーチ突き板）</a:t>
              </a:r>
            </a:p>
          </p:txBody>
        </p:sp>
        <p:grpSp>
          <p:nvGrpSpPr>
            <p:cNvPr id="97" name="グループ化 96">
              <a:extLst>
                <a:ext uri="{FF2B5EF4-FFF2-40B4-BE49-F238E27FC236}">
                  <a16:creationId xmlns:a16="http://schemas.microsoft.com/office/drawing/2014/main" id="{328406DB-C5C5-0E81-2734-73C621EF9AB5}"/>
                </a:ext>
              </a:extLst>
            </p:cNvPr>
            <p:cNvGrpSpPr/>
            <p:nvPr/>
          </p:nvGrpSpPr>
          <p:grpSpPr>
            <a:xfrm>
              <a:off x="4991100" y="2705161"/>
              <a:ext cx="4775200" cy="1944000"/>
              <a:chOff x="159688" y="704609"/>
              <a:chExt cx="4768861" cy="1932231"/>
            </a:xfrm>
          </p:grpSpPr>
          <p:sp>
            <p:nvSpPr>
              <p:cNvPr id="101" name="Rectangle 14">
                <a:extLst>
                  <a:ext uri="{FF2B5EF4-FFF2-40B4-BE49-F238E27FC236}">
                    <a16:creationId xmlns:a16="http://schemas.microsoft.com/office/drawing/2014/main" id="{8EBDD695-E3B6-24B3-DE19-B3831B1FDF70}"/>
                  </a:ext>
                </a:extLst>
              </p:cNvPr>
              <p:cNvSpPr>
                <a:spLocks noChangeArrowheads="1"/>
              </p:cNvSpPr>
              <p:nvPr/>
            </p:nvSpPr>
            <p:spPr bwMode="auto">
              <a:xfrm>
                <a:off x="159688" y="704609"/>
                <a:ext cx="4768861"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02" name="Rectangle 24">
                <a:extLst>
                  <a:ext uri="{FF2B5EF4-FFF2-40B4-BE49-F238E27FC236}">
                    <a16:creationId xmlns:a16="http://schemas.microsoft.com/office/drawing/2014/main" id="{6367D743-858B-8E7A-4A6D-4100C3B7159A}"/>
                  </a:ext>
                </a:extLst>
              </p:cNvPr>
              <p:cNvSpPr>
                <a:spLocks noChangeArrowheads="1"/>
              </p:cNvSpPr>
              <p:nvPr/>
            </p:nvSpPr>
            <p:spPr bwMode="auto">
              <a:xfrm>
                <a:off x="159688" y="704611"/>
                <a:ext cx="4768861"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98" name="正方形/長方形 97">
              <a:extLst>
                <a:ext uri="{FF2B5EF4-FFF2-40B4-BE49-F238E27FC236}">
                  <a16:creationId xmlns:a16="http://schemas.microsoft.com/office/drawing/2014/main" id="{AE98F611-3E88-D705-7D78-EE232B11E61A}"/>
                </a:ext>
              </a:extLst>
            </p:cNvPr>
            <p:cNvSpPr/>
            <p:nvPr/>
          </p:nvSpPr>
          <p:spPr>
            <a:xfrm>
              <a:off x="5067665" y="2887217"/>
              <a:ext cx="4497680" cy="138499"/>
            </a:xfrm>
            <a:prstGeom prst="rect">
              <a:avLst/>
            </a:prstGeom>
          </p:spPr>
          <p:txBody>
            <a:bodyPr wrap="square" lIns="0" tIns="0" rIns="0" bIns="0">
              <a:spAutoFit/>
            </a:bodyPr>
            <a:lstStyle/>
            <a:p>
              <a:r>
                <a:rPr lang="ja-JP" altLang="en-US" sz="900" b="1" dirty="0">
                  <a:latin typeface="+mn-ea"/>
                </a:rPr>
                <a:t>コーディネイトしやすい、ベーシックな突き板フロアーです。</a:t>
              </a:r>
            </a:p>
          </p:txBody>
        </p:sp>
        <p:pic>
          <p:nvPicPr>
            <p:cNvPr id="99" name="図 98">
              <a:extLst>
                <a:ext uri="{FF2B5EF4-FFF2-40B4-BE49-F238E27FC236}">
                  <a16:creationId xmlns:a16="http://schemas.microsoft.com/office/drawing/2014/main" id="{C5D025C7-B25A-D977-69AD-0325B838F934}"/>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067663" y="3601781"/>
              <a:ext cx="2193620" cy="370800"/>
            </a:xfrm>
            <a:prstGeom prst="rect">
              <a:avLst/>
            </a:prstGeom>
          </p:spPr>
        </p:pic>
        <p:sp>
          <p:nvSpPr>
            <p:cNvPr id="100" name="正方形/長方形 99">
              <a:extLst>
                <a:ext uri="{FF2B5EF4-FFF2-40B4-BE49-F238E27FC236}">
                  <a16:creationId xmlns:a16="http://schemas.microsoft.com/office/drawing/2014/main" id="{232ADC14-7714-060A-6727-F49B7107F214}"/>
                </a:ext>
              </a:extLst>
            </p:cNvPr>
            <p:cNvSpPr/>
            <p:nvPr/>
          </p:nvSpPr>
          <p:spPr>
            <a:xfrm>
              <a:off x="5067663" y="3967703"/>
              <a:ext cx="790281" cy="92333"/>
            </a:xfrm>
            <a:prstGeom prst="rect">
              <a:avLst/>
            </a:prstGeom>
          </p:spPr>
          <p:txBody>
            <a:bodyPr wrap="none" lIns="0" tIns="0" rIns="0" bIns="0">
              <a:spAutoFit/>
            </a:bodyPr>
            <a:lstStyle/>
            <a:p>
              <a:r>
                <a:rPr lang="ja-JP" altLang="en-US" sz="600" dirty="0">
                  <a:latin typeface="+mn-ea"/>
                </a:rPr>
                <a:t>オーク色（オーク突き板）</a:t>
              </a:r>
            </a:p>
          </p:txBody>
        </p:sp>
      </p:grpSp>
      <p:sp>
        <p:nvSpPr>
          <p:cNvPr id="74" name="テキスト ボックス 73">
            <a:extLst>
              <a:ext uri="{FF2B5EF4-FFF2-40B4-BE49-F238E27FC236}">
                <a16:creationId xmlns:a16="http://schemas.microsoft.com/office/drawing/2014/main" id="{BD6F391D-C70C-70DC-9D60-C81BAC5DB13C}"/>
              </a:ext>
            </a:extLst>
          </p:cNvPr>
          <p:cNvSpPr txBox="1"/>
          <p:nvPr/>
        </p:nvSpPr>
        <p:spPr>
          <a:xfrm>
            <a:off x="215468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75" name="テキスト ボックス 74">
            <a:extLst>
              <a:ext uri="{FF2B5EF4-FFF2-40B4-BE49-F238E27FC236}">
                <a16:creationId xmlns:a16="http://schemas.microsoft.com/office/drawing/2014/main" id="{BACF126A-83EA-3998-7188-BD637B365051}"/>
              </a:ext>
            </a:extLst>
          </p:cNvPr>
          <p:cNvSpPr txBox="1"/>
          <p:nvPr/>
        </p:nvSpPr>
        <p:spPr>
          <a:xfrm>
            <a:off x="2375671" y="4037101"/>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grpSp>
        <p:nvGrpSpPr>
          <p:cNvPr id="103" name="グループ化 102">
            <a:extLst>
              <a:ext uri="{FF2B5EF4-FFF2-40B4-BE49-F238E27FC236}">
                <a16:creationId xmlns:a16="http://schemas.microsoft.com/office/drawing/2014/main" id="{F3620134-B5BA-2CE6-234D-5FEBE6DE6CE8}"/>
              </a:ext>
            </a:extLst>
          </p:cNvPr>
          <p:cNvGrpSpPr/>
          <p:nvPr/>
        </p:nvGrpSpPr>
        <p:grpSpPr>
          <a:xfrm>
            <a:off x="142875" y="4104366"/>
            <a:ext cx="3579291" cy="336598"/>
            <a:chOff x="142875" y="4104366"/>
            <a:chExt cx="3579291" cy="336598"/>
          </a:xfrm>
        </p:grpSpPr>
        <p:sp>
          <p:nvSpPr>
            <p:cNvPr id="76" name="正方形/長方形 75">
              <a:extLst>
                <a:ext uri="{FF2B5EF4-FFF2-40B4-BE49-F238E27FC236}">
                  <a16:creationId xmlns:a16="http://schemas.microsoft.com/office/drawing/2014/main" id="{7B12C721-860C-F599-1B2E-97267EC4E342}"/>
                </a:ext>
              </a:extLst>
            </p:cNvPr>
            <p:cNvSpPr/>
            <p:nvPr/>
          </p:nvSpPr>
          <p:spPr>
            <a:xfrm>
              <a:off x="1941326" y="4387103"/>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77" name="正方形/長方形 76">
              <a:extLst>
                <a:ext uri="{FF2B5EF4-FFF2-40B4-BE49-F238E27FC236}">
                  <a16:creationId xmlns:a16="http://schemas.microsoft.com/office/drawing/2014/main" id="{1763A773-F2BD-6C6C-93EB-F9DE0EFE820B}"/>
                </a:ext>
              </a:extLst>
            </p:cNvPr>
            <p:cNvSpPr/>
            <p:nvPr/>
          </p:nvSpPr>
          <p:spPr>
            <a:xfrm>
              <a:off x="2824863" y="4387103"/>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64" name="図 63">
              <a:extLst>
                <a:ext uri="{FF2B5EF4-FFF2-40B4-BE49-F238E27FC236}">
                  <a16:creationId xmlns:a16="http://schemas.microsoft.com/office/drawing/2014/main" id="{2255D3A0-B4C0-F42C-C346-6CC7276EFE7C}"/>
                </a:ext>
              </a:extLst>
            </p:cNvPr>
            <p:cNvPicPr>
              <a:picLocks noChangeAspect="1"/>
            </p:cNvPicPr>
            <p:nvPr/>
          </p:nvPicPr>
          <p:blipFill>
            <a:blip r:embed="rId10"/>
            <a:stretch>
              <a:fillRect/>
            </a:stretch>
          </p:blipFill>
          <p:spPr>
            <a:xfrm>
              <a:off x="805845" y="4104366"/>
              <a:ext cx="261818" cy="288000"/>
            </a:xfrm>
            <a:prstGeom prst="rect">
              <a:avLst/>
            </a:prstGeom>
          </p:spPr>
        </p:pic>
        <p:pic>
          <p:nvPicPr>
            <p:cNvPr id="65" name="図 64">
              <a:extLst>
                <a:ext uri="{FF2B5EF4-FFF2-40B4-BE49-F238E27FC236}">
                  <a16:creationId xmlns:a16="http://schemas.microsoft.com/office/drawing/2014/main" id="{602E1D8E-573B-51BB-46A5-D8E25FF82ABB}"/>
                </a:ext>
              </a:extLst>
            </p:cNvPr>
            <p:cNvPicPr>
              <a:picLocks noChangeAspect="1"/>
            </p:cNvPicPr>
            <p:nvPr/>
          </p:nvPicPr>
          <p:blipFill>
            <a:blip r:embed="rId11"/>
            <a:stretch>
              <a:fillRect/>
            </a:stretch>
          </p:blipFill>
          <p:spPr>
            <a:xfrm>
              <a:off x="142875" y="4104366"/>
              <a:ext cx="261819" cy="288000"/>
            </a:xfrm>
            <a:prstGeom prst="rect">
              <a:avLst/>
            </a:prstGeom>
          </p:spPr>
        </p:pic>
        <p:pic>
          <p:nvPicPr>
            <p:cNvPr id="68" name="図 67">
              <a:extLst>
                <a:ext uri="{FF2B5EF4-FFF2-40B4-BE49-F238E27FC236}">
                  <a16:creationId xmlns:a16="http://schemas.microsoft.com/office/drawing/2014/main" id="{88DFFDED-BB16-602E-85C4-6F873A7CB4A8}"/>
                </a:ext>
              </a:extLst>
            </p:cNvPr>
            <p:cNvPicPr>
              <a:picLocks noChangeAspect="1"/>
            </p:cNvPicPr>
            <p:nvPr/>
          </p:nvPicPr>
          <p:blipFill>
            <a:blip r:embed="rId12"/>
            <a:stretch>
              <a:fillRect/>
            </a:stretch>
          </p:blipFill>
          <p:spPr>
            <a:xfrm>
              <a:off x="1910794" y="4104366"/>
              <a:ext cx="261819" cy="288000"/>
            </a:xfrm>
            <a:prstGeom prst="rect">
              <a:avLst/>
            </a:prstGeom>
          </p:spPr>
        </p:pic>
        <p:pic>
          <p:nvPicPr>
            <p:cNvPr id="69" name="図 68">
              <a:extLst>
                <a:ext uri="{FF2B5EF4-FFF2-40B4-BE49-F238E27FC236}">
                  <a16:creationId xmlns:a16="http://schemas.microsoft.com/office/drawing/2014/main" id="{B8AD1B6C-E082-AD04-E185-67E27D140F6A}"/>
                </a:ext>
              </a:extLst>
            </p:cNvPr>
            <p:cNvPicPr>
              <a:picLocks noChangeAspect="1"/>
            </p:cNvPicPr>
            <p:nvPr/>
          </p:nvPicPr>
          <p:blipFill>
            <a:blip r:embed="rId13"/>
            <a:stretch>
              <a:fillRect/>
            </a:stretch>
          </p:blipFill>
          <p:spPr>
            <a:xfrm>
              <a:off x="2131784" y="4104366"/>
              <a:ext cx="261819" cy="288000"/>
            </a:xfrm>
            <a:prstGeom prst="rect">
              <a:avLst/>
            </a:prstGeom>
          </p:spPr>
        </p:pic>
        <p:pic>
          <p:nvPicPr>
            <p:cNvPr id="70" name="図 69">
              <a:extLst>
                <a:ext uri="{FF2B5EF4-FFF2-40B4-BE49-F238E27FC236}">
                  <a16:creationId xmlns:a16="http://schemas.microsoft.com/office/drawing/2014/main" id="{FE0BE354-3E76-3AEA-75A2-42E50F7FB581}"/>
                </a:ext>
              </a:extLst>
            </p:cNvPr>
            <p:cNvPicPr>
              <a:picLocks noChangeAspect="1"/>
            </p:cNvPicPr>
            <p:nvPr/>
          </p:nvPicPr>
          <p:blipFill>
            <a:blip r:embed="rId14"/>
            <a:stretch>
              <a:fillRect/>
            </a:stretch>
          </p:blipFill>
          <p:spPr>
            <a:xfrm>
              <a:off x="2352774" y="4104366"/>
              <a:ext cx="261819" cy="288000"/>
            </a:xfrm>
            <a:prstGeom prst="rect">
              <a:avLst/>
            </a:prstGeom>
          </p:spPr>
        </p:pic>
        <p:pic>
          <p:nvPicPr>
            <p:cNvPr id="71" name="図 70">
              <a:extLst>
                <a:ext uri="{FF2B5EF4-FFF2-40B4-BE49-F238E27FC236}">
                  <a16:creationId xmlns:a16="http://schemas.microsoft.com/office/drawing/2014/main" id="{691C9A93-7BD0-435D-AD6A-9025549C7855}"/>
                </a:ext>
              </a:extLst>
            </p:cNvPr>
            <p:cNvPicPr>
              <a:picLocks noChangeAspect="1"/>
            </p:cNvPicPr>
            <p:nvPr/>
          </p:nvPicPr>
          <p:blipFill>
            <a:blip r:embed="rId15"/>
            <a:stretch>
              <a:fillRect/>
            </a:stretch>
          </p:blipFill>
          <p:spPr>
            <a:xfrm>
              <a:off x="2573764" y="4104366"/>
              <a:ext cx="261819" cy="288000"/>
            </a:xfrm>
            <a:prstGeom prst="rect">
              <a:avLst/>
            </a:prstGeom>
          </p:spPr>
        </p:pic>
        <p:pic>
          <p:nvPicPr>
            <p:cNvPr id="72" name="図 71">
              <a:extLst>
                <a:ext uri="{FF2B5EF4-FFF2-40B4-BE49-F238E27FC236}">
                  <a16:creationId xmlns:a16="http://schemas.microsoft.com/office/drawing/2014/main" id="{797732BB-95FF-878A-26F8-6B48A69A8464}"/>
                </a:ext>
              </a:extLst>
            </p:cNvPr>
            <p:cNvPicPr>
              <a:picLocks noChangeAspect="1"/>
            </p:cNvPicPr>
            <p:nvPr/>
          </p:nvPicPr>
          <p:blipFill>
            <a:blip r:embed="rId16"/>
            <a:stretch>
              <a:fillRect/>
            </a:stretch>
          </p:blipFill>
          <p:spPr>
            <a:xfrm>
              <a:off x="2794754" y="4104366"/>
              <a:ext cx="261819" cy="288000"/>
            </a:xfrm>
            <a:prstGeom prst="rect">
              <a:avLst/>
            </a:prstGeom>
          </p:spPr>
        </p:pic>
        <p:pic>
          <p:nvPicPr>
            <p:cNvPr id="73" name="図 72">
              <a:extLst>
                <a:ext uri="{FF2B5EF4-FFF2-40B4-BE49-F238E27FC236}">
                  <a16:creationId xmlns:a16="http://schemas.microsoft.com/office/drawing/2014/main" id="{F537F6CC-E477-F9EA-2A09-4F5CE1DFB4A5}"/>
                </a:ext>
              </a:extLst>
            </p:cNvPr>
            <p:cNvPicPr>
              <a:picLocks noChangeAspect="1"/>
            </p:cNvPicPr>
            <p:nvPr/>
          </p:nvPicPr>
          <p:blipFill>
            <a:blip r:embed="rId17"/>
            <a:stretch>
              <a:fillRect/>
            </a:stretch>
          </p:blipFill>
          <p:spPr>
            <a:xfrm>
              <a:off x="3236737" y="4104366"/>
              <a:ext cx="261819" cy="288000"/>
            </a:xfrm>
            <a:prstGeom prst="rect">
              <a:avLst/>
            </a:prstGeom>
          </p:spPr>
        </p:pic>
        <p:pic>
          <p:nvPicPr>
            <p:cNvPr id="78" name="図 77">
              <a:extLst>
                <a:ext uri="{FF2B5EF4-FFF2-40B4-BE49-F238E27FC236}">
                  <a16:creationId xmlns:a16="http://schemas.microsoft.com/office/drawing/2014/main" id="{FFFDC4B9-1447-C67A-535C-376909717222}"/>
                </a:ext>
              </a:extLst>
            </p:cNvPr>
            <p:cNvPicPr>
              <a:picLocks noChangeAspect="1"/>
            </p:cNvPicPr>
            <p:nvPr/>
          </p:nvPicPr>
          <p:blipFill>
            <a:blip r:embed="rId18"/>
            <a:stretch>
              <a:fillRect/>
            </a:stretch>
          </p:blipFill>
          <p:spPr>
            <a:xfrm>
              <a:off x="3457730" y="4104366"/>
              <a:ext cx="264436" cy="288000"/>
            </a:xfrm>
            <a:prstGeom prst="rect">
              <a:avLst/>
            </a:prstGeom>
          </p:spPr>
        </p:pic>
        <p:pic>
          <p:nvPicPr>
            <p:cNvPr id="80" name="図 79">
              <a:extLst>
                <a:ext uri="{FF2B5EF4-FFF2-40B4-BE49-F238E27FC236}">
                  <a16:creationId xmlns:a16="http://schemas.microsoft.com/office/drawing/2014/main" id="{32362414-41E9-320F-CCB4-CF228D9CBB62}"/>
                </a:ext>
              </a:extLst>
            </p:cNvPr>
            <p:cNvPicPr>
              <a:picLocks noChangeAspect="1"/>
            </p:cNvPicPr>
            <p:nvPr/>
          </p:nvPicPr>
          <p:blipFill>
            <a:blip r:embed="rId19"/>
            <a:stretch>
              <a:fillRect/>
            </a:stretch>
          </p:blipFill>
          <p:spPr>
            <a:xfrm>
              <a:off x="3015745" y="4104366"/>
              <a:ext cx="261818" cy="288000"/>
            </a:xfrm>
            <a:prstGeom prst="rect">
              <a:avLst/>
            </a:prstGeom>
          </p:spPr>
        </p:pic>
        <p:pic>
          <p:nvPicPr>
            <p:cNvPr id="81" name="図 80">
              <a:extLst>
                <a:ext uri="{FF2B5EF4-FFF2-40B4-BE49-F238E27FC236}">
                  <a16:creationId xmlns:a16="http://schemas.microsoft.com/office/drawing/2014/main" id="{0054CC58-828B-EBD7-FEB7-AC74F1D09E2D}"/>
                </a:ext>
              </a:extLst>
            </p:cNvPr>
            <p:cNvPicPr>
              <a:picLocks noChangeAspect="1"/>
            </p:cNvPicPr>
            <p:nvPr/>
          </p:nvPicPr>
          <p:blipFill>
            <a:blip r:embed="rId20"/>
            <a:stretch>
              <a:fillRect/>
            </a:stretch>
          </p:blipFill>
          <p:spPr>
            <a:xfrm>
              <a:off x="1026835" y="4104366"/>
              <a:ext cx="261818" cy="288000"/>
            </a:xfrm>
            <a:prstGeom prst="rect">
              <a:avLst/>
            </a:prstGeom>
          </p:spPr>
        </p:pic>
        <p:pic>
          <p:nvPicPr>
            <p:cNvPr id="82" name="図 81">
              <a:extLst>
                <a:ext uri="{FF2B5EF4-FFF2-40B4-BE49-F238E27FC236}">
                  <a16:creationId xmlns:a16="http://schemas.microsoft.com/office/drawing/2014/main" id="{FEE30817-D88F-546B-CB64-358BB8CC5059}"/>
                </a:ext>
              </a:extLst>
            </p:cNvPr>
            <p:cNvPicPr>
              <a:picLocks noChangeAspect="1"/>
            </p:cNvPicPr>
            <p:nvPr/>
          </p:nvPicPr>
          <p:blipFill>
            <a:blip r:embed="rId21"/>
            <a:stretch>
              <a:fillRect/>
            </a:stretch>
          </p:blipFill>
          <p:spPr>
            <a:xfrm>
              <a:off x="1247825" y="4104366"/>
              <a:ext cx="261818" cy="288000"/>
            </a:xfrm>
            <a:prstGeom prst="rect">
              <a:avLst/>
            </a:prstGeom>
          </p:spPr>
        </p:pic>
        <p:pic>
          <p:nvPicPr>
            <p:cNvPr id="83" name="図 82">
              <a:extLst>
                <a:ext uri="{FF2B5EF4-FFF2-40B4-BE49-F238E27FC236}">
                  <a16:creationId xmlns:a16="http://schemas.microsoft.com/office/drawing/2014/main" id="{41146E85-BD7F-C7E6-0D71-7F2187E81C5B}"/>
                </a:ext>
              </a:extLst>
            </p:cNvPr>
            <p:cNvPicPr>
              <a:picLocks noChangeAspect="1"/>
            </p:cNvPicPr>
            <p:nvPr/>
          </p:nvPicPr>
          <p:blipFill>
            <a:blip r:embed="rId22"/>
            <a:stretch>
              <a:fillRect/>
            </a:stretch>
          </p:blipFill>
          <p:spPr>
            <a:xfrm>
              <a:off x="1468815" y="4104366"/>
              <a:ext cx="261818" cy="288000"/>
            </a:xfrm>
            <a:prstGeom prst="rect">
              <a:avLst/>
            </a:prstGeom>
          </p:spPr>
        </p:pic>
        <p:pic>
          <p:nvPicPr>
            <p:cNvPr id="84" name="図 83">
              <a:extLst>
                <a:ext uri="{FF2B5EF4-FFF2-40B4-BE49-F238E27FC236}">
                  <a16:creationId xmlns:a16="http://schemas.microsoft.com/office/drawing/2014/main" id="{21FBC56C-4EA3-6DF5-5B9B-2C8762C8C0BF}"/>
                </a:ext>
              </a:extLst>
            </p:cNvPr>
            <p:cNvPicPr>
              <a:picLocks noChangeAspect="1"/>
            </p:cNvPicPr>
            <p:nvPr/>
          </p:nvPicPr>
          <p:blipFill>
            <a:blip r:embed="rId23"/>
            <a:stretch>
              <a:fillRect/>
            </a:stretch>
          </p:blipFill>
          <p:spPr>
            <a:xfrm>
              <a:off x="584855" y="4104366"/>
              <a:ext cx="261818" cy="288000"/>
            </a:xfrm>
            <a:prstGeom prst="rect">
              <a:avLst/>
            </a:prstGeom>
          </p:spPr>
        </p:pic>
        <p:pic>
          <p:nvPicPr>
            <p:cNvPr id="85" name="図 84">
              <a:extLst>
                <a:ext uri="{FF2B5EF4-FFF2-40B4-BE49-F238E27FC236}">
                  <a16:creationId xmlns:a16="http://schemas.microsoft.com/office/drawing/2014/main" id="{1D934CB0-5F27-93DF-4D59-2EEB082FF879}"/>
                </a:ext>
              </a:extLst>
            </p:cNvPr>
            <p:cNvPicPr>
              <a:picLocks noChangeAspect="1"/>
            </p:cNvPicPr>
            <p:nvPr/>
          </p:nvPicPr>
          <p:blipFill>
            <a:blip r:embed="rId24"/>
            <a:stretch>
              <a:fillRect/>
            </a:stretch>
          </p:blipFill>
          <p:spPr>
            <a:xfrm>
              <a:off x="363865" y="4104366"/>
              <a:ext cx="261818" cy="288000"/>
            </a:xfrm>
            <a:prstGeom prst="rect">
              <a:avLst/>
            </a:prstGeom>
          </p:spPr>
        </p:pic>
        <p:pic>
          <p:nvPicPr>
            <p:cNvPr id="2" name="図 1">
              <a:extLst>
                <a:ext uri="{FF2B5EF4-FFF2-40B4-BE49-F238E27FC236}">
                  <a16:creationId xmlns:a16="http://schemas.microsoft.com/office/drawing/2014/main" id="{BF9B861F-38EA-AD48-A912-AB4B6E2E247C}"/>
                </a:ext>
              </a:extLst>
            </p:cNvPr>
            <p:cNvPicPr>
              <a:picLocks noChangeAspect="1"/>
            </p:cNvPicPr>
            <p:nvPr/>
          </p:nvPicPr>
          <p:blipFill>
            <a:blip r:embed="rId25"/>
            <a:stretch>
              <a:fillRect/>
            </a:stretch>
          </p:blipFill>
          <p:spPr>
            <a:xfrm>
              <a:off x="1689805" y="4104366"/>
              <a:ext cx="261818" cy="288000"/>
            </a:xfrm>
            <a:prstGeom prst="rect">
              <a:avLst/>
            </a:prstGeom>
          </p:spPr>
        </p:pic>
      </p:grpSp>
      <p:sp>
        <p:nvSpPr>
          <p:cNvPr id="5" name="正方形/長方形 4">
            <a:extLst>
              <a:ext uri="{FF2B5EF4-FFF2-40B4-BE49-F238E27FC236}">
                <a16:creationId xmlns:a16="http://schemas.microsoft.com/office/drawing/2014/main" id="{A13EDD8E-C54B-29FA-6F60-C410BB743CC6}"/>
              </a:ext>
            </a:extLst>
          </p:cNvPr>
          <p:cNvSpPr/>
          <p:nvPr/>
        </p:nvSpPr>
        <p:spPr>
          <a:xfrm>
            <a:off x="147622" y="4450464"/>
            <a:ext cx="4768865" cy="123111"/>
          </a:xfrm>
          <a:prstGeom prst="rect">
            <a:avLst/>
          </a:prstGeom>
        </p:spPr>
        <p:txBody>
          <a:bodyPr wrap="square" lIns="0" tIns="0" rIns="0" bIns="0">
            <a:spAutoFit/>
          </a:bodyPr>
          <a:lstStyle/>
          <a:p>
            <a:r>
              <a:rPr lang="en-US" altLang="ja-JP" sz="400" dirty="0">
                <a:latin typeface="+mn-ea"/>
              </a:rPr>
              <a:t>※1 </a:t>
            </a:r>
            <a:r>
              <a:rPr lang="ja-JP" altLang="en-US" sz="400" dirty="0">
                <a:latin typeface="+mn-ea"/>
              </a:rPr>
              <a:t>表面保護のためワックスもかけられますが、床材表面の塗膜性能は発揮できなくなります。</a:t>
            </a:r>
          </a:p>
          <a:p>
            <a:r>
              <a:rPr lang="en-US" altLang="ja-JP" sz="400" dirty="0">
                <a:latin typeface="+mn-ea"/>
              </a:rPr>
              <a:t>※2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6" name="グループ化 5">
            <a:extLst>
              <a:ext uri="{FF2B5EF4-FFF2-40B4-BE49-F238E27FC236}">
                <a16:creationId xmlns:a16="http://schemas.microsoft.com/office/drawing/2014/main" id="{5695BDB8-D3AA-0ED8-8D0D-9DCD0D32FFCE}"/>
              </a:ext>
            </a:extLst>
          </p:cNvPr>
          <p:cNvGrpSpPr/>
          <p:nvPr/>
        </p:nvGrpSpPr>
        <p:grpSpPr>
          <a:xfrm>
            <a:off x="141775" y="4727418"/>
            <a:ext cx="7702078" cy="1943616"/>
            <a:chOff x="141775" y="4727418"/>
            <a:chExt cx="7702078" cy="1943616"/>
          </a:xfrm>
        </p:grpSpPr>
        <p:sp>
          <p:nvSpPr>
            <p:cNvPr id="7" name="Rectangle 14">
              <a:extLst>
                <a:ext uri="{FF2B5EF4-FFF2-40B4-BE49-F238E27FC236}">
                  <a16:creationId xmlns:a16="http://schemas.microsoft.com/office/drawing/2014/main" id="{D2D276AC-4B1C-181B-08C4-0A322FCC55C2}"/>
                </a:ext>
              </a:extLst>
            </p:cNvPr>
            <p:cNvSpPr>
              <a:spLocks noChangeArrowheads="1"/>
            </p:cNvSpPr>
            <p:nvPr/>
          </p:nvSpPr>
          <p:spPr bwMode="auto">
            <a:xfrm>
              <a:off x="141775" y="4727418"/>
              <a:ext cx="7702078"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4" name="正方形/長方形 13">
              <a:extLst>
                <a:ext uri="{FF2B5EF4-FFF2-40B4-BE49-F238E27FC236}">
                  <a16:creationId xmlns:a16="http://schemas.microsoft.com/office/drawing/2014/main" id="{3EAB8E4D-C051-0FB5-982E-DAEF34E37FCC}"/>
                </a:ext>
              </a:extLst>
            </p:cNvPr>
            <p:cNvSpPr/>
            <p:nvPr/>
          </p:nvSpPr>
          <p:spPr>
            <a:xfrm>
              <a:off x="142876" y="4822188"/>
              <a:ext cx="7690444" cy="184666"/>
            </a:xfrm>
            <a:prstGeom prst="rect">
              <a:avLst/>
            </a:prstGeom>
          </p:spPr>
          <p:txBody>
            <a:bodyPr wrap="square" lIns="0" tIns="0" rIns="0" bIns="0">
              <a:spAutoFit/>
            </a:bodyPr>
            <a:lstStyle/>
            <a:p>
              <a:pPr algn="ctr"/>
              <a:r>
                <a:rPr lang="ja-JP" altLang="en-US" sz="1200" b="1" dirty="0">
                  <a:solidFill>
                    <a:srgbClr val="953735"/>
                  </a:solidFill>
                  <a:latin typeface="+mn-ea"/>
                </a:rPr>
                <a:t>お手頃価格でお届けする、ベーシックな床材です。</a:t>
              </a:r>
            </a:p>
          </p:txBody>
        </p:sp>
        <p:grpSp>
          <p:nvGrpSpPr>
            <p:cNvPr id="11" name="グループ化 10">
              <a:extLst>
                <a:ext uri="{FF2B5EF4-FFF2-40B4-BE49-F238E27FC236}">
                  <a16:creationId xmlns:a16="http://schemas.microsoft.com/office/drawing/2014/main" id="{A3D79BB8-EE3B-B551-ACBD-17CF54636D50}"/>
                </a:ext>
              </a:extLst>
            </p:cNvPr>
            <p:cNvGrpSpPr/>
            <p:nvPr/>
          </p:nvGrpSpPr>
          <p:grpSpPr>
            <a:xfrm>
              <a:off x="258860" y="5096351"/>
              <a:ext cx="1395648" cy="1389918"/>
              <a:chOff x="258860" y="5096351"/>
              <a:chExt cx="1395648" cy="1389918"/>
            </a:xfrm>
          </p:grpSpPr>
          <p:grpSp>
            <p:nvGrpSpPr>
              <p:cNvPr id="117" name="グループ化 116">
                <a:extLst>
                  <a:ext uri="{FF2B5EF4-FFF2-40B4-BE49-F238E27FC236}">
                    <a16:creationId xmlns:a16="http://schemas.microsoft.com/office/drawing/2014/main" id="{08F6DC97-A3FD-090D-30B6-F6D42ADAD4F6}"/>
                  </a:ext>
                </a:extLst>
              </p:cNvPr>
              <p:cNvGrpSpPr/>
              <p:nvPr/>
            </p:nvGrpSpPr>
            <p:grpSpPr>
              <a:xfrm>
                <a:off x="258860" y="5989644"/>
                <a:ext cx="1395648" cy="496625"/>
                <a:chOff x="258860" y="5989644"/>
                <a:chExt cx="1395648" cy="496625"/>
              </a:xfrm>
            </p:grpSpPr>
            <p:sp>
              <p:nvSpPr>
                <p:cNvPr id="26" name="正方形/長方形 25">
                  <a:extLst>
                    <a:ext uri="{FF2B5EF4-FFF2-40B4-BE49-F238E27FC236}">
                      <a16:creationId xmlns:a16="http://schemas.microsoft.com/office/drawing/2014/main" id="{C27619CD-DDDD-C2BC-C800-74090764E71F}"/>
                    </a:ext>
                  </a:extLst>
                </p:cNvPr>
                <p:cNvSpPr/>
                <p:nvPr/>
              </p:nvSpPr>
              <p:spPr>
                <a:xfrm>
                  <a:off x="258860" y="5989644"/>
                  <a:ext cx="1395648" cy="246221"/>
                </a:xfrm>
                <a:prstGeom prst="rect">
                  <a:avLst/>
                </a:prstGeom>
              </p:spPr>
              <p:txBody>
                <a:bodyPr wrap="square" lIns="0" tIns="0" rIns="0" bIns="0">
                  <a:spAutoFit/>
                </a:bodyPr>
                <a:lstStyle/>
                <a:p>
                  <a:r>
                    <a:rPr lang="ja-JP" altLang="en-US" sz="800" b="1" dirty="0">
                      <a:latin typeface="+mn-ea"/>
                    </a:rPr>
                    <a:t>熱に強いから、</a:t>
                  </a:r>
                </a:p>
                <a:p>
                  <a:r>
                    <a:rPr lang="ja-JP" altLang="en-US" sz="800" b="1" dirty="0">
                      <a:latin typeface="+mn-ea"/>
                    </a:rPr>
                    <a:t>床暖房の仕上げ材に使える。</a:t>
                  </a:r>
                </a:p>
              </p:txBody>
            </p:sp>
            <p:sp>
              <p:nvSpPr>
                <p:cNvPr id="29" name="正方形/長方形 28">
                  <a:extLst>
                    <a:ext uri="{FF2B5EF4-FFF2-40B4-BE49-F238E27FC236}">
                      <a16:creationId xmlns:a16="http://schemas.microsoft.com/office/drawing/2014/main" id="{6356C4A4-CCB1-6186-C5FE-3CB0A01F6645}"/>
                    </a:ext>
                  </a:extLst>
                </p:cNvPr>
                <p:cNvSpPr/>
                <p:nvPr/>
              </p:nvSpPr>
              <p:spPr>
                <a:xfrm>
                  <a:off x="258860" y="6301603"/>
                  <a:ext cx="1250783" cy="184666"/>
                </a:xfrm>
                <a:prstGeom prst="rect">
                  <a:avLst/>
                </a:prstGeom>
              </p:spPr>
              <p:txBody>
                <a:bodyPr wrap="square" lIns="0" tIns="0" rIns="0" bIns="0">
                  <a:spAutoFit/>
                </a:bodyPr>
                <a:lstStyle/>
                <a:p>
                  <a:r>
                    <a:rPr lang="ja-JP" altLang="en-US" sz="600" dirty="0">
                      <a:latin typeface="+mn-ea"/>
                    </a:rPr>
                    <a:t>暖房器具を出し入れする手間がなく、冬の室内でも快適に過ごせます。</a:t>
                  </a:r>
                </a:p>
              </p:txBody>
            </p:sp>
          </p:grpSp>
          <p:pic>
            <p:nvPicPr>
              <p:cNvPr id="8" name="図 7">
                <a:extLst>
                  <a:ext uri="{FF2B5EF4-FFF2-40B4-BE49-F238E27FC236}">
                    <a16:creationId xmlns:a16="http://schemas.microsoft.com/office/drawing/2014/main" id="{478C3A45-0737-1B48-93B0-D4C4EA1D0749}"/>
                  </a:ext>
                </a:extLst>
              </p:cNvPr>
              <p:cNvPicPr>
                <a:picLocks noChangeAspect="1"/>
              </p:cNvPicPr>
              <p:nvPr/>
            </p:nvPicPr>
            <p:blipFill>
              <a:blip r:embed="rId26"/>
              <a:stretch>
                <a:fillRect/>
              </a:stretch>
            </p:blipFill>
            <p:spPr>
              <a:xfrm>
                <a:off x="258860" y="5096351"/>
                <a:ext cx="1281751" cy="856800"/>
              </a:xfrm>
              <a:prstGeom prst="rect">
                <a:avLst/>
              </a:prstGeom>
            </p:spPr>
          </p:pic>
        </p:grpSp>
        <p:grpSp>
          <p:nvGrpSpPr>
            <p:cNvPr id="25" name="グループ化 24">
              <a:extLst>
                <a:ext uri="{FF2B5EF4-FFF2-40B4-BE49-F238E27FC236}">
                  <a16:creationId xmlns:a16="http://schemas.microsoft.com/office/drawing/2014/main" id="{BDDB08D9-C68C-2355-01DA-2FAF6630B505}"/>
                </a:ext>
              </a:extLst>
            </p:cNvPr>
            <p:cNvGrpSpPr/>
            <p:nvPr/>
          </p:nvGrpSpPr>
          <p:grpSpPr>
            <a:xfrm>
              <a:off x="6549881" y="5096351"/>
              <a:ext cx="1191118" cy="1482251"/>
              <a:chOff x="6549881" y="5096351"/>
              <a:chExt cx="1191118" cy="1482251"/>
            </a:xfrm>
          </p:grpSpPr>
          <p:grpSp>
            <p:nvGrpSpPr>
              <p:cNvPr id="48" name="グループ化 47">
                <a:extLst>
                  <a:ext uri="{FF2B5EF4-FFF2-40B4-BE49-F238E27FC236}">
                    <a16:creationId xmlns:a16="http://schemas.microsoft.com/office/drawing/2014/main" id="{0F3AA8CA-D011-DFDC-C267-FE17F0680C99}"/>
                  </a:ext>
                </a:extLst>
              </p:cNvPr>
              <p:cNvGrpSpPr/>
              <p:nvPr/>
            </p:nvGrpSpPr>
            <p:grpSpPr>
              <a:xfrm>
                <a:off x="6549881" y="5989644"/>
                <a:ext cx="1191118" cy="588958"/>
                <a:chOff x="6054271" y="5989644"/>
                <a:chExt cx="1191118" cy="588958"/>
              </a:xfrm>
            </p:grpSpPr>
            <p:sp>
              <p:nvSpPr>
                <p:cNvPr id="49" name="正方形/長方形 48">
                  <a:extLst>
                    <a:ext uri="{FF2B5EF4-FFF2-40B4-BE49-F238E27FC236}">
                      <a16:creationId xmlns:a16="http://schemas.microsoft.com/office/drawing/2014/main" id="{4A2AD155-F990-DDC8-795F-50CF778517AD}"/>
                    </a:ext>
                  </a:extLst>
                </p:cNvPr>
                <p:cNvSpPr/>
                <p:nvPr/>
              </p:nvSpPr>
              <p:spPr>
                <a:xfrm>
                  <a:off x="6054272" y="6301603"/>
                  <a:ext cx="1176794" cy="276999"/>
                </a:xfrm>
                <a:prstGeom prst="rect">
                  <a:avLst/>
                </a:prstGeom>
              </p:spPr>
              <p:txBody>
                <a:bodyPr wrap="square" lIns="0" tIns="0" rIns="0" bIns="0">
                  <a:spAutoFit/>
                </a:bodyPr>
                <a:lstStyle/>
                <a:p>
                  <a:r>
                    <a:rPr lang="ja-JP" altLang="en-US" sz="600" dirty="0">
                      <a:latin typeface="+mn-ea"/>
                    </a:rPr>
                    <a:t>二重床、防音マット（当社品のみ）の下地対応により、お使いいただける幅が広がりました。</a:t>
                  </a:r>
                </a:p>
              </p:txBody>
            </p:sp>
            <p:sp>
              <p:nvSpPr>
                <p:cNvPr id="50" name="正方形/長方形 49">
                  <a:extLst>
                    <a:ext uri="{FF2B5EF4-FFF2-40B4-BE49-F238E27FC236}">
                      <a16:creationId xmlns:a16="http://schemas.microsoft.com/office/drawing/2014/main" id="{298D70FD-B130-A7B2-C15A-18233C60B776}"/>
                    </a:ext>
                  </a:extLst>
                </p:cNvPr>
                <p:cNvSpPr/>
                <p:nvPr/>
              </p:nvSpPr>
              <p:spPr>
                <a:xfrm>
                  <a:off x="6054271" y="5989644"/>
                  <a:ext cx="1191118" cy="246221"/>
                </a:xfrm>
                <a:prstGeom prst="rect">
                  <a:avLst/>
                </a:prstGeom>
              </p:spPr>
              <p:txBody>
                <a:bodyPr wrap="square" lIns="0" tIns="0" rIns="0" bIns="0">
                  <a:spAutoFit/>
                </a:bodyPr>
                <a:lstStyle/>
                <a:p>
                  <a:r>
                    <a:rPr lang="ja-JP" altLang="en-US" sz="800" b="1" dirty="0">
                      <a:latin typeface="+mn-ea"/>
                    </a:rPr>
                    <a:t>二重床、防音マット（当社品のみ）の下地に対応。</a:t>
                  </a:r>
                </a:p>
              </p:txBody>
            </p:sp>
          </p:grpSp>
          <p:pic>
            <p:nvPicPr>
              <p:cNvPr id="121" name="図 120">
                <a:extLst>
                  <a:ext uri="{FF2B5EF4-FFF2-40B4-BE49-F238E27FC236}">
                    <a16:creationId xmlns:a16="http://schemas.microsoft.com/office/drawing/2014/main" id="{CD48B6FD-FDBB-F78E-2925-928517055B50}"/>
                  </a:ext>
                </a:extLst>
              </p:cNvPr>
              <p:cNvPicPr>
                <a:picLocks noChangeAspect="1"/>
              </p:cNvPicPr>
              <p:nvPr/>
            </p:nvPicPr>
            <p:blipFill>
              <a:blip r:embed="rId27"/>
              <a:stretch>
                <a:fillRect/>
              </a:stretch>
            </p:blipFill>
            <p:spPr>
              <a:xfrm>
                <a:off x="6556681" y="5096351"/>
                <a:ext cx="1169994" cy="856800"/>
              </a:xfrm>
              <a:prstGeom prst="rect">
                <a:avLst/>
              </a:prstGeom>
            </p:spPr>
          </p:pic>
        </p:grpSp>
        <p:grpSp>
          <p:nvGrpSpPr>
            <p:cNvPr id="24" name="グループ化 23">
              <a:extLst>
                <a:ext uri="{FF2B5EF4-FFF2-40B4-BE49-F238E27FC236}">
                  <a16:creationId xmlns:a16="http://schemas.microsoft.com/office/drawing/2014/main" id="{3BE961AA-7E1E-BDCF-46DB-662D18AC9E73}"/>
                </a:ext>
              </a:extLst>
            </p:cNvPr>
            <p:cNvGrpSpPr/>
            <p:nvPr/>
          </p:nvGrpSpPr>
          <p:grpSpPr>
            <a:xfrm>
              <a:off x="3382471" y="5096351"/>
              <a:ext cx="1332351" cy="1574584"/>
              <a:chOff x="5008879" y="5096351"/>
              <a:chExt cx="1332351" cy="1574584"/>
            </a:xfrm>
          </p:grpSpPr>
          <p:grpSp>
            <p:nvGrpSpPr>
              <p:cNvPr id="43" name="グループ化 42">
                <a:extLst>
                  <a:ext uri="{FF2B5EF4-FFF2-40B4-BE49-F238E27FC236}">
                    <a16:creationId xmlns:a16="http://schemas.microsoft.com/office/drawing/2014/main" id="{891C6E4E-651D-4B3D-EE94-10D114C70AC1}"/>
                  </a:ext>
                </a:extLst>
              </p:cNvPr>
              <p:cNvGrpSpPr/>
              <p:nvPr/>
            </p:nvGrpSpPr>
            <p:grpSpPr>
              <a:xfrm>
                <a:off x="5008879" y="5989644"/>
                <a:ext cx="1237196" cy="681291"/>
                <a:chOff x="3245425" y="5989644"/>
                <a:chExt cx="1237196" cy="681291"/>
              </a:xfrm>
            </p:grpSpPr>
            <p:sp>
              <p:nvSpPr>
                <p:cNvPr id="44" name="正方形/長方形 43">
                  <a:extLst>
                    <a:ext uri="{FF2B5EF4-FFF2-40B4-BE49-F238E27FC236}">
                      <a16:creationId xmlns:a16="http://schemas.microsoft.com/office/drawing/2014/main" id="{85DAF668-BE06-0DC4-C3DC-9320E3AAAD87}"/>
                    </a:ext>
                  </a:extLst>
                </p:cNvPr>
                <p:cNvSpPr/>
                <p:nvPr/>
              </p:nvSpPr>
              <p:spPr>
                <a:xfrm>
                  <a:off x="3245425" y="5989644"/>
                  <a:ext cx="1191118" cy="246221"/>
                </a:xfrm>
                <a:prstGeom prst="rect">
                  <a:avLst/>
                </a:prstGeom>
              </p:spPr>
              <p:txBody>
                <a:bodyPr wrap="square" lIns="0" tIns="0" rIns="0" bIns="0">
                  <a:spAutoFit/>
                </a:bodyPr>
                <a:lstStyle/>
                <a:p>
                  <a:r>
                    <a:rPr lang="ja-JP" altLang="en-US" sz="800" b="1" dirty="0">
                      <a:latin typeface="+mn-ea"/>
                    </a:rPr>
                    <a:t>ワックスがけをしなくても</a:t>
                  </a:r>
                  <a:endParaRPr lang="en-US" altLang="ja-JP" sz="800" b="1" dirty="0">
                    <a:latin typeface="+mn-ea"/>
                  </a:endParaRPr>
                </a:p>
                <a:p>
                  <a:r>
                    <a:rPr lang="ja-JP" altLang="en-US" sz="800" b="1" dirty="0">
                      <a:latin typeface="+mn-ea"/>
                    </a:rPr>
                    <a:t>美しさ長持ち。</a:t>
                  </a:r>
                  <a:endParaRPr lang="ja-JP" altLang="en-US" sz="500" baseline="30000" dirty="0">
                    <a:latin typeface="+mn-ea"/>
                  </a:endParaRPr>
                </a:p>
              </p:txBody>
            </p:sp>
            <p:sp>
              <p:nvSpPr>
                <p:cNvPr id="45" name="正方形/長方形 44">
                  <a:extLst>
                    <a:ext uri="{FF2B5EF4-FFF2-40B4-BE49-F238E27FC236}">
                      <a16:creationId xmlns:a16="http://schemas.microsoft.com/office/drawing/2014/main" id="{208B5AC8-FF6C-A310-F9E0-EDCCB4C42E08}"/>
                    </a:ext>
                  </a:extLst>
                </p:cNvPr>
                <p:cNvSpPr/>
                <p:nvPr/>
              </p:nvSpPr>
              <p:spPr>
                <a:xfrm>
                  <a:off x="3245426" y="6301603"/>
                  <a:ext cx="1237195" cy="369332"/>
                </a:xfrm>
                <a:prstGeom prst="rect">
                  <a:avLst/>
                </a:prstGeom>
              </p:spPr>
              <p:txBody>
                <a:bodyPr wrap="square" lIns="0" tIns="0" rIns="0" bIns="0">
                  <a:spAutoFit/>
                </a:bodyPr>
                <a:lstStyle/>
                <a:p>
                  <a:r>
                    <a:rPr lang="ja-JP" altLang="en-US" sz="600" dirty="0">
                      <a:latin typeface="+mn-ea"/>
                    </a:rPr>
                    <a:t>お手入れはから拭きだけで</a:t>
                  </a:r>
                  <a:r>
                    <a:rPr lang="en-US" altLang="ja-JP" sz="600" dirty="0">
                      <a:latin typeface="+mn-ea"/>
                    </a:rPr>
                    <a:t>OK</a:t>
                  </a:r>
                  <a:r>
                    <a:rPr lang="ja-JP" altLang="en-US" sz="600" dirty="0">
                      <a:latin typeface="+mn-ea"/>
                    </a:rPr>
                    <a:t>。表面の光沢が長持ちし、汚れや傷もつきにくくなっています。</a:t>
                  </a:r>
                  <a:r>
                    <a:rPr lang="en-US" altLang="ja-JP" sz="300" dirty="0">
                      <a:latin typeface="+mn-ea"/>
                    </a:rPr>
                    <a:t>※</a:t>
                  </a:r>
                  <a:r>
                    <a:rPr lang="ja-JP" altLang="en-US" sz="300" dirty="0">
                      <a:latin typeface="+mn-ea"/>
                    </a:rPr>
                    <a:t>スリッパ裏面は月に</a:t>
                  </a:r>
                  <a:r>
                    <a:rPr lang="en-US" altLang="ja-JP" sz="300" dirty="0">
                      <a:latin typeface="+mn-ea"/>
                    </a:rPr>
                    <a:t>1</a:t>
                  </a:r>
                  <a:r>
                    <a:rPr lang="ja-JP" altLang="en-US" sz="300" dirty="0">
                      <a:latin typeface="+mn-ea"/>
                    </a:rPr>
                    <a:t>～</a:t>
                  </a:r>
                  <a:r>
                    <a:rPr lang="en-US" altLang="ja-JP" sz="300" dirty="0">
                      <a:latin typeface="+mn-ea"/>
                    </a:rPr>
                    <a:t>2</a:t>
                  </a:r>
                  <a:r>
                    <a:rPr lang="ja-JP" altLang="en-US" sz="300" dirty="0">
                      <a:latin typeface="+mn-ea"/>
                    </a:rPr>
                    <a:t>回洗浄してください。 </a:t>
                  </a:r>
                  <a:r>
                    <a:rPr lang="en-US" altLang="ja-JP" sz="300" dirty="0">
                      <a:latin typeface="+mn-ea"/>
                    </a:rPr>
                    <a:t>※</a:t>
                  </a:r>
                  <a:r>
                    <a:rPr lang="ja-JP" altLang="en-US" sz="300" dirty="0">
                      <a:latin typeface="+mn-ea"/>
                    </a:rPr>
                    <a:t>すり傷に強い床材ですが、ご使用によっては傷がつく場合もあります。また傷がついた場合、汚れが拭き取れないことがあります。</a:t>
                  </a:r>
                  <a:endParaRPr lang="ja-JP" altLang="en-US" sz="400" dirty="0">
                    <a:latin typeface="+mn-ea"/>
                  </a:endParaRPr>
                </a:p>
              </p:txBody>
            </p:sp>
          </p:grpSp>
          <p:pic>
            <p:nvPicPr>
              <p:cNvPr id="124" name="図 123">
                <a:extLst>
                  <a:ext uri="{FF2B5EF4-FFF2-40B4-BE49-F238E27FC236}">
                    <a16:creationId xmlns:a16="http://schemas.microsoft.com/office/drawing/2014/main" id="{75835883-37BA-7C53-7783-F72567126577}"/>
                  </a:ext>
                </a:extLst>
              </p:cNvPr>
              <p:cNvPicPr>
                <a:picLocks noChangeAspect="1"/>
              </p:cNvPicPr>
              <p:nvPr/>
            </p:nvPicPr>
            <p:blipFill>
              <a:blip r:embed="rId28"/>
              <a:stretch>
                <a:fillRect/>
              </a:stretch>
            </p:blipFill>
            <p:spPr>
              <a:xfrm>
                <a:off x="5008879" y="5096351"/>
                <a:ext cx="1332351" cy="856800"/>
              </a:xfrm>
              <a:prstGeom prst="rect">
                <a:avLst/>
              </a:prstGeom>
            </p:spPr>
          </p:pic>
        </p:grpSp>
        <p:grpSp>
          <p:nvGrpSpPr>
            <p:cNvPr id="21" name="グループ化 20">
              <a:extLst>
                <a:ext uri="{FF2B5EF4-FFF2-40B4-BE49-F238E27FC236}">
                  <a16:creationId xmlns:a16="http://schemas.microsoft.com/office/drawing/2014/main" id="{4595B49C-6CBD-5A93-5653-B54D5B291BDB}"/>
                </a:ext>
              </a:extLst>
            </p:cNvPr>
            <p:cNvGrpSpPr/>
            <p:nvPr/>
          </p:nvGrpSpPr>
          <p:grpSpPr>
            <a:xfrm>
              <a:off x="4923662" y="5096351"/>
              <a:ext cx="1410956" cy="1389918"/>
              <a:chOff x="3382471" y="5096351"/>
              <a:chExt cx="1410956" cy="1389918"/>
            </a:xfrm>
          </p:grpSpPr>
          <p:grpSp>
            <p:nvGrpSpPr>
              <p:cNvPr id="105" name="グループ化 104">
                <a:extLst>
                  <a:ext uri="{FF2B5EF4-FFF2-40B4-BE49-F238E27FC236}">
                    <a16:creationId xmlns:a16="http://schemas.microsoft.com/office/drawing/2014/main" id="{9EF6DA5C-8D03-AD22-9F6C-6E4B02C609E2}"/>
                  </a:ext>
                </a:extLst>
              </p:cNvPr>
              <p:cNvGrpSpPr/>
              <p:nvPr/>
            </p:nvGrpSpPr>
            <p:grpSpPr>
              <a:xfrm>
                <a:off x="3382471" y="5989644"/>
                <a:ext cx="1410956" cy="496625"/>
                <a:chOff x="3472724" y="5989644"/>
                <a:chExt cx="1410956" cy="496625"/>
              </a:xfrm>
            </p:grpSpPr>
            <p:sp>
              <p:nvSpPr>
                <p:cNvPr id="108" name="正方形/長方形 107">
                  <a:extLst>
                    <a:ext uri="{FF2B5EF4-FFF2-40B4-BE49-F238E27FC236}">
                      <a16:creationId xmlns:a16="http://schemas.microsoft.com/office/drawing/2014/main" id="{D56749B1-B014-07BE-CEE1-4F31170AF223}"/>
                    </a:ext>
                  </a:extLst>
                </p:cNvPr>
                <p:cNvSpPr/>
                <p:nvPr/>
              </p:nvSpPr>
              <p:spPr>
                <a:xfrm>
                  <a:off x="3472724" y="5989644"/>
                  <a:ext cx="1410956" cy="246221"/>
                </a:xfrm>
                <a:prstGeom prst="rect">
                  <a:avLst/>
                </a:prstGeom>
              </p:spPr>
              <p:txBody>
                <a:bodyPr wrap="square" lIns="0" tIns="0" rIns="0" bIns="0">
                  <a:spAutoFit/>
                </a:bodyPr>
                <a:lstStyle/>
                <a:p>
                  <a:r>
                    <a:rPr lang="ja-JP" altLang="en-US" sz="800" b="1" dirty="0">
                      <a:latin typeface="+mn-ea"/>
                    </a:rPr>
                    <a:t>かん合部も目すき、くぎ頭が</a:t>
                  </a:r>
                </a:p>
                <a:p>
                  <a:r>
                    <a:rPr lang="ja-JP" altLang="en-US" sz="800" b="1" dirty="0">
                      <a:latin typeface="+mn-ea"/>
                    </a:rPr>
                    <a:t>目立ちにくい仕様に。</a:t>
                  </a:r>
                </a:p>
              </p:txBody>
            </p:sp>
            <p:sp>
              <p:nvSpPr>
                <p:cNvPr id="109" name="正方形/長方形 108">
                  <a:extLst>
                    <a:ext uri="{FF2B5EF4-FFF2-40B4-BE49-F238E27FC236}">
                      <a16:creationId xmlns:a16="http://schemas.microsoft.com/office/drawing/2014/main" id="{076EC1A9-9779-6341-B4E1-8B97A4FC3912}"/>
                    </a:ext>
                  </a:extLst>
                </p:cNvPr>
                <p:cNvSpPr/>
                <p:nvPr/>
              </p:nvSpPr>
              <p:spPr>
                <a:xfrm>
                  <a:off x="3472724" y="6301603"/>
                  <a:ext cx="1374964" cy="184666"/>
                </a:xfrm>
                <a:prstGeom prst="rect">
                  <a:avLst/>
                </a:prstGeom>
              </p:spPr>
              <p:txBody>
                <a:bodyPr wrap="square" lIns="0" tIns="0" rIns="0" bIns="0">
                  <a:spAutoFit/>
                </a:bodyPr>
                <a:lstStyle/>
                <a:p>
                  <a:r>
                    <a:rPr lang="ja-JP" altLang="en-US" sz="600" dirty="0">
                      <a:latin typeface="+mn-ea"/>
                    </a:rPr>
                    <a:t>「さね」への着色と段差を浅くした構造で、かん合部のすき間が目立ちにくくなります。</a:t>
                  </a:r>
                </a:p>
              </p:txBody>
            </p:sp>
          </p:grpSp>
          <p:pic>
            <p:nvPicPr>
              <p:cNvPr id="127" name="図 126">
                <a:extLst>
                  <a:ext uri="{FF2B5EF4-FFF2-40B4-BE49-F238E27FC236}">
                    <a16:creationId xmlns:a16="http://schemas.microsoft.com/office/drawing/2014/main" id="{C5839AF1-1F98-8AB8-6552-AF486E427699}"/>
                  </a:ext>
                </a:extLst>
              </p:cNvPr>
              <p:cNvPicPr>
                <a:picLocks noChangeAspect="1"/>
              </p:cNvPicPr>
              <p:nvPr/>
            </p:nvPicPr>
            <p:blipFill>
              <a:blip r:embed="rId29"/>
              <a:stretch>
                <a:fillRect/>
              </a:stretch>
            </p:blipFill>
            <p:spPr>
              <a:xfrm>
                <a:off x="3382471" y="5096351"/>
                <a:ext cx="1410956" cy="856800"/>
              </a:xfrm>
              <a:prstGeom prst="rect">
                <a:avLst/>
              </a:prstGeom>
            </p:spPr>
          </p:pic>
        </p:grpSp>
        <p:grpSp>
          <p:nvGrpSpPr>
            <p:cNvPr id="18" name="グループ化 17">
              <a:extLst>
                <a:ext uri="{FF2B5EF4-FFF2-40B4-BE49-F238E27FC236}">
                  <a16:creationId xmlns:a16="http://schemas.microsoft.com/office/drawing/2014/main" id="{77002EA8-C3F4-7298-B5A9-1B89A095AF9F}"/>
                </a:ext>
              </a:extLst>
            </p:cNvPr>
            <p:cNvGrpSpPr/>
            <p:nvPr/>
          </p:nvGrpSpPr>
          <p:grpSpPr>
            <a:xfrm>
              <a:off x="1756063" y="5096351"/>
              <a:ext cx="1422191" cy="1482251"/>
              <a:chOff x="1756063" y="5096351"/>
              <a:chExt cx="1422191" cy="1482251"/>
            </a:xfrm>
          </p:grpSpPr>
          <p:grpSp>
            <p:nvGrpSpPr>
              <p:cNvPr id="31" name="グループ化 30">
                <a:extLst>
                  <a:ext uri="{FF2B5EF4-FFF2-40B4-BE49-F238E27FC236}">
                    <a16:creationId xmlns:a16="http://schemas.microsoft.com/office/drawing/2014/main" id="{B0318F23-8656-8D1B-42E4-48AA0684DCC7}"/>
                  </a:ext>
                </a:extLst>
              </p:cNvPr>
              <p:cNvGrpSpPr/>
              <p:nvPr/>
            </p:nvGrpSpPr>
            <p:grpSpPr>
              <a:xfrm>
                <a:off x="1756063" y="5989644"/>
                <a:ext cx="1422191" cy="588958"/>
                <a:chOff x="2194673" y="5989644"/>
                <a:chExt cx="1422191" cy="588958"/>
              </a:xfrm>
            </p:grpSpPr>
            <p:sp>
              <p:nvSpPr>
                <p:cNvPr id="36" name="正方形/長方形 35">
                  <a:extLst>
                    <a:ext uri="{FF2B5EF4-FFF2-40B4-BE49-F238E27FC236}">
                      <a16:creationId xmlns:a16="http://schemas.microsoft.com/office/drawing/2014/main" id="{335C057F-8B6C-8C4F-2CFA-94EA0A8AC242}"/>
                    </a:ext>
                  </a:extLst>
                </p:cNvPr>
                <p:cNvSpPr/>
                <p:nvPr/>
              </p:nvSpPr>
              <p:spPr>
                <a:xfrm>
                  <a:off x="2194674" y="5989644"/>
                  <a:ext cx="1422190" cy="246221"/>
                </a:xfrm>
                <a:prstGeom prst="rect">
                  <a:avLst/>
                </a:prstGeom>
              </p:spPr>
              <p:txBody>
                <a:bodyPr wrap="square" lIns="0" tIns="0" rIns="0" bIns="0">
                  <a:spAutoFit/>
                </a:bodyPr>
                <a:lstStyle/>
                <a:p>
                  <a:r>
                    <a:rPr lang="ja-JP" altLang="en-US" sz="800" b="1" dirty="0">
                      <a:latin typeface="+mn-ea"/>
                    </a:rPr>
                    <a:t>キャスター付きのいすを置いても</a:t>
                  </a:r>
                </a:p>
                <a:p>
                  <a:r>
                    <a:rPr lang="ja-JP" altLang="en-US" sz="800" b="1" dirty="0">
                      <a:latin typeface="+mn-ea"/>
                    </a:rPr>
                    <a:t>へこみ傷のつきにくい床材。</a:t>
                  </a:r>
                  <a:r>
                    <a:rPr lang="en-US" altLang="ja-JP" sz="800" b="1" baseline="30000" dirty="0">
                      <a:latin typeface="+mn-ea"/>
                    </a:rPr>
                    <a:t>※2</a:t>
                  </a:r>
                </a:p>
              </p:txBody>
            </p:sp>
            <p:sp>
              <p:nvSpPr>
                <p:cNvPr id="37" name="正方形/長方形 36">
                  <a:extLst>
                    <a:ext uri="{FF2B5EF4-FFF2-40B4-BE49-F238E27FC236}">
                      <a16:creationId xmlns:a16="http://schemas.microsoft.com/office/drawing/2014/main" id="{A5CE1E33-262B-A2A6-B19E-4A76F0BB1DC8}"/>
                    </a:ext>
                  </a:extLst>
                </p:cNvPr>
                <p:cNvSpPr/>
                <p:nvPr/>
              </p:nvSpPr>
              <p:spPr>
                <a:xfrm>
                  <a:off x="2194673" y="6301603"/>
                  <a:ext cx="1415918" cy="276999"/>
                </a:xfrm>
                <a:prstGeom prst="rect">
                  <a:avLst/>
                </a:prstGeom>
              </p:spPr>
              <p:txBody>
                <a:bodyPr wrap="square" lIns="0" tIns="0" rIns="0" bIns="0">
                  <a:spAutoFit/>
                </a:bodyPr>
                <a:lstStyle/>
                <a:p>
                  <a:r>
                    <a:rPr lang="ja-JP" altLang="en-US" sz="600" dirty="0">
                      <a:latin typeface="+mn-ea"/>
                    </a:rPr>
                    <a:t>基材の「フィットボード」は高密度にしてあるため、キャスター付きの椅子や家具を使ってもへこみにくく、溝も滑らかな仕上がりです。</a:t>
                  </a:r>
                </a:p>
              </p:txBody>
            </p:sp>
          </p:grpSp>
          <p:pic>
            <p:nvPicPr>
              <p:cNvPr id="9" name="図 8">
                <a:extLst>
                  <a:ext uri="{FF2B5EF4-FFF2-40B4-BE49-F238E27FC236}">
                    <a16:creationId xmlns:a16="http://schemas.microsoft.com/office/drawing/2014/main" id="{0A83D6FC-EAE5-19F2-3EA6-C86EAF32B8C8}"/>
                  </a:ext>
                </a:extLst>
              </p:cNvPr>
              <p:cNvPicPr>
                <a:picLocks noChangeAspect="1"/>
              </p:cNvPicPr>
              <p:nvPr/>
            </p:nvPicPr>
            <p:blipFill>
              <a:blip r:embed="rId30"/>
              <a:stretch>
                <a:fillRect/>
              </a:stretch>
            </p:blipFill>
            <p:spPr>
              <a:xfrm>
                <a:off x="1756063" y="5096351"/>
                <a:ext cx="1410956" cy="856800"/>
              </a:xfrm>
              <a:prstGeom prst="rect">
                <a:avLst/>
              </a:prstGeom>
            </p:spPr>
          </p:pic>
        </p:grpSp>
      </p:grpSp>
      <p:grpSp>
        <p:nvGrpSpPr>
          <p:cNvPr id="42" name="グループ化 41">
            <a:extLst>
              <a:ext uri="{FF2B5EF4-FFF2-40B4-BE49-F238E27FC236}">
                <a16:creationId xmlns:a16="http://schemas.microsoft.com/office/drawing/2014/main" id="{3E4F06E3-2497-A48C-9B53-D8C038EB603F}"/>
              </a:ext>
            </a:extLst>
          </p:cNvPr>
          <p:cNvGrpSpPr/>
          <p:nvPr/>
        </p:nvGrpSpPr>
        <p:grpSpPr>
          <a:xfrm>
            <a:off x="141775" y="686947"/>
            <a:ext cx="4704242" cy="3359391"/>
            <a:chOff x="141775" y="686947"/>
            <a:chExt cx="4704242" cy="3359391"/>
          </a:xfrm>
        </p:grpSpPr>
        <p:pic>
          <p:nvPicPr>
            <p:cNvPr id="46" name="図 45">
              <a:extLst>
                <a:ext uri="{FF2B5EF4-FFF2-40B4-BE49-F238E27FC236}">
                  <a16:creationId xmlns:a16="http://schemas.microsoft.com/office/drawing/2014/main" id="{B5E3C67E-9A66-0842-5013-43E2E347CA69}"/>
                </a:ext>
              </a:extLst>
            </p:cNvPr>
            <p:cNvPicPr>
              <a:picLocks noChangeAspect="1"/>
            </p:cNvPicPr>
            <p:nvPr/>
          </p:nvPicPr>
          <p:blipFill rotWithShape="1">
            <a:blip r:embed="rId31"/>
            <a:srcRect t="16026" b="8652"/>
            <a:stretch/>
          </p:blipFill>
          <p:spPr>
            <a:xfrm>
              <a:off x="141775" y="686947"/>
              <a:ext cx="4704242" cy="3359391"/>
            </a:xfrm>
            <a:prstGeom prst="rect">
              <a:avLst/>
            </a:prstGeom>
          </p:spPr>
        </p:pic>
        <p:sp>
          <p:nvSpPr>
            <p:cNvPr id="47" name="Rectangle 4">
              <a:extLst>
                <a:ext uri="{FF2B5EF4-FFF2-40B4-BE49-F238E27FC236}">
                  <a16:creationId xmlns:a16="http://schemas.microsoft.com/office/drawing/2014/main" id="{E614A57A-D279-4857-A58F-49E1C8AE5FE8}"/>
                </a:ext>
              </a:extLst>
            </p:cNvPr>
            <p:cNvSpPr>
              <a:spLocks noChangeArrowheads="1"/>
            </p:cNvSpPr>
            <p:nvPr/>
          </p:nvSpPr>
          <p:spPr bwMode="auto">
            <a:xfrm>
              <a:off x="3116796" y="3892116"/>
              <a:ext cx="1545295"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51" name="正方形/長方形 50">
              <a:extLst>
                <a:ext uri="{FF2B5EF4-FFF2-40B4-BE49-F238E27FC236}">
                  <a16:creationId xmlns:a16="http://schemas.microsoft.com/office/drawing/2014/main" id="{802DA2D5-1317-6CA6-CA99-4BA81109255F}"/>
                </a:ext>
              </a:extLst>
            </p:cNvPr>
            <p:cNvSpPr/>
            <p:nvPr/>
          </p:nvSpPr>
          <p:spPr>
            <a:xfrm>
              <a:off x="162586" y="3876103"/>
              <a:ext cx="867225"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オーク色（オーク突き板）</a:t>
              </a:r>
              <a:r>
                <a:rPr lang="en-US" altLang="ja-JP" sz="600" b="1" dirty="0">
                  <a:solidFill>
                    <a:schemeClr val="bg1"/>
                  </a:solidFill>
                  <a:latin typeface="+mn-ea"/>
                </a:rPr>
                <a:t>〕</a:t>
              </a:r>
              <a:endParaRPr lang="ja-JP" altLang="en-US" sz="600" b="1" dirty="0">
                <a:solidFill>
                  <a:schemeClr val="bg1"/>
                </a:solidFill>
                <a:latin typeface="+mn-ea"/>
              </a:endParaRPr>
            </a:p>
          </p:txBody>
        </p:sp>
      </p:grpSp>
      <p:pic>
        <p:nvPicPr>
          <p:cNvPr id="104" name="Picture 2" descr="365日おそうじラクラク宣言">
            <a:extLst>
              <a:ext uri="{FF2B5EF4-FFF2-40B4-BE49-F238E27FC236}">
                <a16:creationId xmlns:a16="http://schemas.microsoft.com/office/drawing/2014/main" id="{57E62C76-729A-28B5-5226-38E62AF461D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60956" y="4076732"/>
            <a:ext cx="401689" cy="36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88410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8436</TotalTime>
  <Words>3144</Words>
  <Application>Microsoft Office PowerPoint</Application>
  <PresentationFormat>A4 210 x 297 mm</PresentationFormat>
  <Paragraphs>338</Paragraphs>
  <Slides>7</Slides>
  <Notes>4</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ＭＳ Ｐゴシック</vt:lpstr>
      <vt:lpstr>Arial</vt:lpstr>
      <vt:lpstr>Calibri</vt:lpstr>
      <vt:lpstr>Office テーマ</vt:lpstr>
      <vt:lpstr>床材　マイスターズウッドフロアー トリプルコート</vt:lpstr>
      <vt:lpstr>床材　マイスターズウッドフロアー トリプルコート パーケット</vt:lpstr>
      <vt:lpstr>床材　マイスターズウッドフロアー ダブルコート</vt:lpstr>
      <vt:lpstr>床材　マイスターズウッドフロアー ダブルコート 3P</vt:lpstr>
      <vt:lpstr>床材　マイスターズウッドフロアー ｋｉｈａｄａ</vt:lpstr>
      <vt:lpstr>床材　フイットフロアー</vt:lpstr>
      <vt:lpstr>床材　フイットフロアー　耐熱タイプ</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c:creator>
  <cp:lastModifiedBy>山口 稜</cp:lastModifiedBy>
  <cp:revision>434</cp:revision>
  <cp:lastPrinted>2022-12-20T05:07:50Z</cp:lastPrinted>
  <dcterms:created xsi:type="dcterms:W3CDTF">2013-12-02T09:29:28Z</dcterms:created>
  <dcterms:modified xsi:type="dcterms:W3CDTF">2025-01-28T10:21:10Z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5306785</vt:lpwstr>
  </property>
  <property fmtid="{D5CDD505-2E9C-101B-9397-08002B2CF9AE}" pid="3" name="NXPowerLiteSettings">
    <vt:lpwstr>B74006B004C800</vt:lpwstr>
  </property>
  <property fmtid="{D5CDD505-2E9C-101B-9397-08002B2CF9AE}" pid="4" name="NXPowerLiteVersion">
    <vt:lpwstr>D5.1.5</vt:lpwstr>
  </property>
</Properties>
</file>