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6" r:id="rId5"/>
    <p:sldId id="263" r:id="rId6"/>
  </p:sldIdLst>
  <p:sldSz cx="9906000" cy="6858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404040"/>
    <a:srgbClr val="FFFFFF"/>
    <a:srgbClr val="000000"/>
    <a:srgbClr val="4B4B4B"/>
    <a:srgbClr val="FF6600"/>
    <a:srgbClr val="DDDDDD"/>
    <a:srgbClr val="00CC99"/>
    <a:srgbClr val="00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2" autoAdjust="0"/>
    <p:restoredTop sz="86364" autoAdjust="0"/>
  </p:normalViewPr>
  <p:slideViewPr>
    <p:cSldViewPr snapToGrid="0">
      <p:cViewPr varScale="1">
        <p:scale>
          <a:sx n="81" d="100"/>
          <a:sy n="81" d="100"/>
        </p:scale>
        <p:origin x="114" y="708"/>
      </p:cViewPr>
      <p:guideLst>
        <p:guide orient="horz" pos="2160"/>
        <p:guide pos="3120"/>
        <p:guide orient="horz" pos="266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620AFEB-C779-42B0-8382-8A187CF1B90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8F8CF3A-D9A4-418E-95B4-DCD5A0606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82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CF3A-D9A4-418E-95B4-DCD5A06066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56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300" y="7245424"/>
            <a:ext cx="2311400" cy="365125"/>
          </a:xfrm>
        </p:spPr>
        <p:txBody>
          <a:bodyPr/>
          <a:lstStyle/>
          <a:p>
            <a:fld id="{6451ADD3-952D-4429-A994-C4B609640698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550" y="7245424"/>
            <a:ext cx="3136900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19" name="グループ化 18"/>
          <p:cNvGrpSpPr/>
          <p:nvPr userDrawn="1"/>
        </p:nvGrpSpPr>
        <p:grpSpPr>
          <a:xfrm>
            <a:off x="144000" y="25580"/>
            <a:ext cx="9619200" cy="594000"/>
            <a:chOff x="135204" y="12700"/>
            <a:chExt cx="9619200" cy="600075"/>
          </a:xfrm>
        </p:grpSpPr>
        <p:sp>
          <p:nvSpPr>
            <p:cNvPr id="2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Line 5"/>
            <p:cNvSpPr>
              <a:spLocks noChangeShapeType="1"/>
            </p:cNvSpPr>
            <p:nvPr userDrawn="1"/>
          </p:nvSpPr>
          <p:spPr bwMode="auto">
            <a:xfrm flipV="1">
              <a:off x="1573257" y="346075"/>
              <a:ext cx="817898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201386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2402</a:t>
            </a:r>
          </a:p>
        </p:txBody>
      </p:sp>
      <p:pic>
        <p:nvPicPr>
          <p:cNvPr id="4" name="図 2">
            <a:extLst>
              <a:ext uri="{FF2B5EF4-FFF2-40B4-BE49-F238E27FC236}">
                <a16:creationId xmlns:a16="http://schemas.microsoft.com/office/drawing/2014/main" id="{81224D6A-4153-91AB-78D7-3B16FB0E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1"/>
          <a:stretch/>
        </p:blipFill>
        <p:spPr bwMode="auto">
          <a:xfrm>
            <a:off x="341883" y="233723"/>
            <a:ext cx="1085791" cy="17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8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ADD3-952D-4429-A994-C4B609640698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E9E6-86C5-4377-B017-E95A0A788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34" Type="http://schemas.openxmlformats.org/officeDocument/2006/relationships/image" Target="../media/image33.jp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g"/><Relationship Id="rId33" Type="http://schemas.openxmlformats.org/officeDocument/2006/relationships/image" Target="../media/image32.jpg"/><Relationship Id="rId38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g"/><Relationship Id="rId37" Type="http://schemas.openxmlformats.org/officeDocument/2006/relationships/image" Target="../media/image36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99C9527-ECB7-ED59-4B0C-918D8DB6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22885" b="13906"/>
          <a:stretch/>
        </p:blipFill>
        <p:spPr bwMode="auto">
          <a:xfrm>
            <a:off x="158737" y="688115"/>
            <a:ext cx="4748040" cy="39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47677" y="119092"/>
            <a:ext cx="6542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100" b="1" dirty="0">
                <a:solidFill>
                  <a:prstClr val="white"/>
                </a:solidFill>
                <a:latin typeface="ＭＳ Ｐゴシック" charset="-128"/>
              </a:rPr>
              <a:t>階段　</a:t>
            </a:r>
            <a:r>
              <a:rPr lang="en-US" altLang="ja-JP" sz="1100" b="1" dirty="0">
                <a:solidFill>
                  <a:prstClr val="white"/>
                </a:solidFill>
                <a:latin typeface="ＭＳ Ｐゴシック" charset="-128"/>
              </a:rPr>
              <a:t>2.7mm</a:t>
            </a:r>
            <a:r>
              <a:rPr lang="ja-JP" altLang="en-US" sz="1100" b="1" dirty="0">
                <a:solidFill>
                  <a:prstClr val="white"/>
                </a:solidFill>
                <a:latin typeface="ＭＳ Ｐゴシック" charset="-128"/>
              </a:rPr>
              <a:t>リフォーム用 </a:t>
            </a:r>
            <a:r>
              <a:rPr lang="en-US" altLang="ja-JP" sz="1100" b="1" dirty="0">
                <a:solidFill>
                  <a:prstClr val="white"/>
                </a:solidFill>
                <a:latin typeface="ＭＳ Ｐゴシック" charset="-128"/>
              </a:rPr>
              <a:t>USUI-TA</a:t>
            </a:r>
            <a:r>
              <a:rPr lang="ja-JP" altLang="en-US" sz="1100" b="1" dirty="0">
                <a:solidFill>
                  <a:prstClr val="white"/>
                </a:solidFill>
                <a:latin typeface="ＭＳ Ｐゴシック" charset="-128"/>
              </a:rPr>
              <a:t>［ウスイータ］階段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105208" y="4529060"/>
            <a:ext cx="17637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00" dirty="0">
                <a:solidFill>
                  <a:schemeClr val="bg1"/>
                </a:solidFill>
                <a:latin typeface="ＭＳ Ｐゴシック" pitchFamily="50" charset="-128"/>
              </a:rPr>
              <a:t>※</a:t>
            </a:r>
            <a:r>
              <a:rPr lang="ja-JP" altLang="en-US" sz="500" dirty="0">
                <a:solidFill>
                  <a:schemeClr val="bg1"/>
                </a:solidFill>
                <a:latin typeface="ＭＳ Ｐゴシック" pitchFamily="50" charset="-128"/>
              </a:rPr>
              <a:t>イメージ写真のため、実際の仕様とは異なる場合がございます。</a:t>
            </a:r>
            <a:endParaRPr lang="ja-JP" altLang="en-US" sz="5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58749" y="4726675"/>
            <a:ext cx="4773600" cy="1944000"/>
            <a:chOff x="158749" y="4726675"/>
            <a:chExt cx="4773600" cy="1944000"/>
          </a:xfrm>
        </p:grpSpPr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158749" y="4726675"/>
              <a:ext cx="4773600" cy="1944000"/>
            </a:xfrm>
            <a:prstGeom prst="rect">
              <a:avLst/>
            </a:prstGeom>
            <a:solidFill>
              <a:srgbClr val="FFFFE7"/>
            </a:solidFill>
            <a:ln w="6350">
              <a:solidFill>
                <a:srgbClr val="FFFFE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200" dirty="0">
                <a:solidFill>
                  <a:srgbClr val="009999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62108" y="4805219"/>
              <a:ext cx="4770241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rgbClr val="953735"/>
                  </a:solidFill>
                </a:rPr>
                <a:t>上貼りだけで施工可能。省コスト・短工期の階段リフォームを実現します</a:t>
              </a:r>
            </a:p>
          </p:txBody>
        </p:sp>
      </p:grpSp>
      <p:sp>
        <p:nvSpPr>
          <p:cNvPr id="111" name="タイトル 110"/>
          <p:cNvSpPr>
            <a:spLocks noGrp="1"/>
          </p:cNvSpPr>
          <p:nvPr>
            <p:ph type="title" idx="4294967295"/>
          </p:nvPr>
        </p:nvSpPr>
        <p:spPr>
          <a:xfrm>
            <a:off x="-24614" y="-403855"/>
            <a:ext cx="1548821" cy="307777"/>
          </a:xfrm>
        </p:spPr>
        <p:txBody>
          <a:bodyPr wrap="none">
            <a:spAutoFit/>
          </a:bodyPr>
          <a:lstStyle/>
          <a:p>
            <a:r>
              <a:rPr kumimoji="1" lang="ja-JP" altLang="en-US" sz="1400" dirty="0"/>
              <a:t>スタンダードタイプ＋ストロング手すり</a:t>
            </a: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3519FCA-BB34-E6EC-88CF-4259EC4B8662}"/>
              </a:ext>
            </a:extLst>
          </p:cNvPr>
          <p:cNvGrpSpPr/>
          <p:nvPr/>
        </p:nvGrpSpPr>
        <p:grpSpPr>
          <a:xfrm>
            <a:off x="5001250" y="4726675"/>
            <a:ext cx="4773600" cy="1944000"/>
            <a:chOff x="4976862" y="4726675"/>
            <a:chExt cx="4773600" cy="1944000"/>
          </a:xfrm>
        </p:grpSpPr>
        <p:sp>
          <p:nvSpPr>
            <p:cNvPr id="333" name="Rectangle 14"/>
            <p:cNvSpPr>
              <a:spLocks noChangeArrowheads="1"/>
            </p:cNvSpPr>
            <p:nvPr/>
          </p:nvSpPr>
          <p:spPr bwMode="auto">
            <a:xfrm>
              <a:off x="4976862" y="4726675"/>
              <a:ext cx="4773600" cy="1944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34" name="Rectangle 24"/>
            <p:cNvSpPr>
              <a:spLocks noChangeArrowheads="1"/>
            </p:cNvSpPr>
            <p:nvPr/>
          </p:nvSpPr>
          <p:spPr bwMode="auto">
            <a:xfrm>
              <a:off x="4976862" y="4726677"/>
              <a:ext cx="4773600" cy="126767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prstClr val="white"/>
                  </a:solidFill>
                  <a:latin typeface="ＭＳ Ｐゴシック"/>
                </a:rPr>
                <a:t>連続手すり　１５００</a:t>
              </a:r>
              <a:r>
                <a:rPr lang="en-US" altLang="ja-JP" sz="800" dirty="0">
                  <a:solidFill>
                    <a:prstClr val="white"/>
                  </a:solidFill>
                  <a:latin typeface="ＭＳ Ｐゴシック"/>
                </a:rPr>
                <a:t>mm</a:t>
              </a:r>
              <a:r>
                <a:rPr lang="ja-JP" altLang="en-US" sz="800" dirty="0">
                  <a:solidFill>
                    <a:prstClr val="white"/>
                  </a:solidFill>
                  <a:latin typeface="ＭＳ Ｐゴシック"/>
                </a:rPr>
                <a:t>ピッチタイプ　ストロング</a:t>
              </a:r>
              <a:endParaRPr lang="en-US" altLang="ja-JP" sz="800" dirty="0">
                <a:solidFill>
                  <a:prstClr val="white"/>
                </a:solidFill>
                <a:latin typeface="ＭＳ Ｐゴシック"/>
              </a:endParaRPr>
            </a:p>
          </p:txBody>
        </p:sp>
        <p:pic>
          <p:nvPicPr>
            <p:cNvPr id="335" name="Picture 83" descr="http://www2.panasonic.biz/es/sumai/gazou/bicon/AC141AHAHCm1-PA005001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50851" y="4933886"/>
              <a:ext cx="766636" cy="164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85" descr="http://www2.panasonic.biz/es/sumai/gazou/bicon/CA141AHST-PA0053023_000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82998" y="4933886"/>
              <a:ext cx="764293" cy="65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8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76364" y="5784117"/>
              <a:ext cx="766889" cy="78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" name="正方形/長方形 337"/>
            <p:cNvSpPr/>
            <p:nvPr/>
          </p:nvSpPr>
          <p:spPr>
            <a:xfrm>
              <a:off x="6704414" y="4933886"/>
              <a:ext cx="608098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滑り性にも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考慮した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シート仕上げ。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耐汚染性にも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すぐれているので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お手入れが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ラクにできます。</a:t>
              </a:r>
            </a:p>
          </p:txBody>
        </p:sp>
        <p:pic>
          <p:nvPicPr>
            <p:cNvPr id="339" name="Picture 2" descr="365日おそうじラクラク宣言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734" y="5315841"/>
              <a:ext cx="294557" cy="26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0" name="正方形/長方形 339"/>
            <p:cNvSpPr/>
            <p:nvPr/>
          </p:nvSpPr>
          <p:spPr>
            <a:xfrm>
              <a:off x="6704414" y="5784117"/>
              <a:ext cx="59364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丸棒手すりは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高強度のアルミを採用。ブラケットの取り付け間隔は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最長</a:t>
              </a:r>
              <a:r>
                <a:rPr lang="en-US" altLang="ja-JP" sz="600" dirty="0">
                  <a:solidFill>
                    <a:prstClr val="black"/>
                  </a:solidFill>
                  <a:latin typeface="ＭＳ Ｐゴシック"/>
                </a:rPr>
                <a:t>1500㎜</a:t>
              </a:r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まで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  <a:p>
              <a:r>
                <a:rPr lang="ja-JP" altLang="en-US" sz="600" dirty="0">
                  <a:solidFill>
                    <a:prstClr val="black"/>
                  </a:solidFill>
                  <a:latin typeface="ＭＳ Ｐゴシック"/>
                </a:rPr>
                <a:t>可能。</a:t>
              </a:r>
              <a:endParaRPr lang="en-US" altLang="ja-JP" sz="600" dirty="0">
                <a:solidFill>
                  <a:prstClr val="black"/>
                </a:solidFill>
                <a:latin typeface="ＭＳ Ｐゴシック"/>
              </a:endParaRPr>
            </a:p>
          </p:txBody>
        </p:sp>
        <p:sp>
          <p:nvSpPr>
            <p:cNvPr id="341" name="Text Box 49"/>
            <p:cNvSpPr txBox="1">
              <a:spLocks noChangeArrowheads="1"/>
            </p:cNvSpPr>
            <p:nvPr/>
          </p:nvSpPr>
          <p:spPr bwMode="auto">
            <a:xfrm>
              <a:off x="5120253" y="6480338"/>
              <a:ext cx="679698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500" dirty="0">
                  <a:solidFill>
                    <a:srgbClr val="FFFFFF"/>
                  </a:solidFill>
                  <a:latin typeface="+mn-ea"/>
                </a:rPr>
                <a:t>※</a:t>
              </a:r>
              <a:r>
                <a:rPr lang="ja-JP" altLang="en-US" sz="500" dirty="0">
                  <a:solidFill>
                    <a:srgbClr val="FFFFFF"/>
                  </a:solidFill>
                  <a:latin typeface="+mn-ea"/>
                </a:rPr>
                <a:t>イメージ写真</a:t>
              </a:r>
            </a:p>
          </p:txBody>
        </p:sp>
        <p:grpSp>
          <p:nvGrpSpPr>
            <p:cNvPr id="342" name="グループ化 341"/>
            <p:cNvGrpSpPr/>
            <p:nvPr/>
          </p:nvGrpSpPr>
          <p:grpSpPr>
            <a:xfrm>
              <a:off x="9227028" y="5098122"/>
              <a:ext cx="449019" cy="1481679"/>
              <a:chOff x="9203462" y="1018480"/>
              <a:chExt cx="449019" cy="1481679"/>
            </a:xfrm>
          </p:grpSpPr>
          <p:pic>
            <p:nvPicPr>
              <p:cNvPr id="365" name="Picture 67" descr="http://www2.panasonic.biz/es/sumai/gazou/bicon/CA141AHST-PA0053019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06205" y="1018480"/>
                <a:ext cx="423999" cy="360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69" descr="http://www2.panasonic.biz/es/sumai/gazou/bicon/CA141AHST-PA0053020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03462" y="2054492"/>
                <a:ext cx="423999" cy="372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71" descr="http://www2.panasonic.biz/es/sumai/gazou/bicon/CA141AHST-PA0053021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206205" y="1530364"/>
                <a:ext cx="423998" cy="373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" name="Text Box 20"/>
              <p:cNvSpPr txBox="1">
                <a:spLocks noChangeArrowheads="1"/>
              </p:cNvSpPr>
              <p:nvPr/>
            </p:nvSpPr>
            <p:spPr bwMode="auto">
              <a:xfrm>
                <a:off x="9206205" y="1390329"/>
                <a:ext cx="446276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ja-JP"/>
                </a:defPPr>
                <a:lvl1pPr lvl="0" defTabSz="947738" fontAlgn="base">
                  <a:spcBef>
                    <a:spcPct val="0"/>
                  </a:spcBef>
                  <a:spcAft>
                    <a:spcPct val="0"/>
                  </a:spcAft>
                  <a:defRPr sz="500" spc="-40"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sz="600"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sz="600"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sz="600"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sz="600"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ja-JP" altLang="en-US" dirty="0"/>
                  <a:t>サテンシルバー色</a:t>
                </a:r>
              </a:p>
            </p:txBody>
          </p:sp>
          <p:sp>
            <p:nvSpPr>
              <p:cNvPr id="369" name="Text Box 20"/>
              <p:cNvSpPr txBox="1">
                <a:spLocks noChangeArrowheads="1"/>
              </p:cNvSpPr>
              <p:nvPr/>
            </p:nvSpPr>
            <p:spPr bwMode="auto">
              <a:xfrm>
                <a:off x="9211597" y="1908245"/>
                <a:ext cx="380417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kern="0" dirty="0">
                    <a:solidFill>
                      <a:srgbClr val="000000"/>
                    </a:solidFill>
                    <a:latin typeface="ＭＳ Ｐゴシック" charset="-128"/>
                  </a:rPr>
                  <a:t>オフブラック色</a:t>
                </a:r>
              </a:p>
            </p:txBody>
          </p:sp>
          <p:sp>
            <p:nvSpPr>
              <p:cNvPr id="370" name="Text Box 20"/>
              <p:cNvSpPr txBox="1">
                <a:spLocks noChangeArrowheads="1"/>
              </p:cNvSpPr>
              <p:nvPr/>
            </p:nvSpPr>
            <p:spPr bwMode="auto">
              <a:xfrm>
                <a:off x="9211597" y="2423215"/>
                <a:ext cx="279294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kern="0" dirty="0">
                    <a:solidFill>
                      <a:srgbClr val="000000"/>
                    </a:solidFill>
                    <a:latin typeface="ＭＳ Ｐゴシック" charset="-128"/>
                  </a:rPr>
                  <a:t>ホワイト色</a:t>
                </a:r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>
              <a:off x="7396163" y="5047959"/>
              <a:ext cx="1752413" cy="1164657"/>
              <a:chOff x="7361178" y="946078"/>
              <a:chExt cx="1752413" cy="1164657"/>
            </a:xfrm>
          </p:grpSpPr>
          <p:pic>
            <p:nvPicPr>
              <p:cNvPr id="127" name="図 126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/>
              <a:stretch/>
            </p:blipFill>
            <p:spPr>
              <a:xfrm>
                <a:off x="7361346" y="946078"/>
                <a:ext cx="506981" cy="320400"/>
              </a:xfrm>
              <a:prstGeom prst="rect">
                <a:avLst/>
              </a:prstGeom>
            </p:spPr>
          </p:pic>
          <p:pic>
            <p:nvPicPr>
              <p:cNvPr id="128" name="Picture 2" descr="http://www2.panasonic.biz/es/sumai/gazou/bicon/CA152AHST-PA0050001.jp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588114" y="1727218"/>
                <a:ext cx="513991" cy="286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3" descr="http://www2.panasonic.biz/es/sumai/gazou/bicon/CA141AHST-PA0053002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583897" y="983084"/>
                <a:ext cx="513991" cy="283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5" descr="http://www2.panasonic.biz/es/sumai/gazou/bicon/CA141AHST-PA0053001.jp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61346" y="1359864"/>
                <a:ext cx="513991" cy="286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51" descr="http://www2.panasonic.biz/es/sumai/gazou/bicon/CA141AHST-PA0053004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61178" y="1734875"/>
                <a:ext cx="513991" cy="28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53" descr="http://www2.panasonic.biz/es/sumai/gazou/bicon/CA141AHST-PA0053005.jpg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980403" y="1734875"/>
                <a:ext cx="513991" cy="28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7361178" y="2033791"/>
                <a:ext cx="262892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メープル柄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7361346" y="1282861"/>
                <a:ext cx="331822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オフブラック</a:t>
                </a: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5" name="Text Box 20"/>
              <p:cNvSpPr txBox="1">
                <a:spLocks noChangeArrowheads="1"/>
              </p:cNvSpPr>
              <p:nvPr/>
            </p:nvSpPr>
            <p:spPr bwMode="auto">
              <a:xfrm>
                <a:off x="7980403" y="2033791"/>
                <a:ext cx="403957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ホワイトオーク柄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8583897" y="1282861"/>
                <a:ext cx="392736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ウォールナット柄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7" name="Text Box 20"/>
              <p:cNvSpPr txBox="1">
                <a:spLocks noChangeArrowheads="1"/>
              </p:cNvSpPr>
              <p:nvPr/>
            </p:nvSpPr>
            <p:spPr bwMode="auto">
              <a:xfrm>
                <a:off x="7361346" y="1652290"/>
                <a:ext cx="242054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チェリー柄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8" name="Text Box 20"/>
              <p:cNvSpPr txBox="1">
                <a:spLocks noChangeArrowheads="1"/>
              </p:cNvSpPr>
              <p:nvPr/>
            </p:nvSpPr>
            <p:spPr bwMode="auto">
              <a:xfrm>
                <a:off x="8583897" y="1652290"/>
                <a:ext cx="370294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イデアオーク柄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9" name="Text Box 20"/>
              <p:cNvSpPr txBox="1">
                <a:spLocks noChangeArrowheads="1"/>
              </p:cNvSpPr>
              <p:nvPr/>
            </p:nvSpPr>
            <p:spPr bwMode="auto">
              <a:xfrm>
                <a:off x="8574460" y="2033328"/>
                <a:ext cx="436017" cy="76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ホワイトアッシュ柄</a:t>
                </a:r>
                <a:endParaRPr lang="ja-JP" altLang="en-US" sz="5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140" name="Picture 2" descr="http://www2.panasonic.biz/es/sumai/gazou/bicon/CA171AHST-PA0050003.jpg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964672" y="986571"/>
                <a:ext cx="513035" cy="279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Text Box 20"/>
              <p:cNvSpPr txBox="1">
                <a:spLocks noChangeArrowheads="1"/>
              </p:cNvSpPr>
              <p:nvPr/>
            </p:nvSpPr>
            <p:spPr bwMode="auto">
              <a:xfrm>
                <a:off x="7964672" y="1282861"/>
                <a:ext cx="4725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spc="-4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ソフトウォールナット柄</a:t>
                </a:r>
                <a:endParaRPr kumimoji="1" lang="ja-JP" altLang="en-US" sz="500" b="0" i="0" u="none" strike="noStrike" kern="0" cap="none" spc="-4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2" name="Text Box 20"/>
              <p:cNvSpPr txBox="1">
                <a:spLocks noChangeArrowheads="1"/>
              </p:cNvSpPr>
              <p:nvPr/>
            </p:nvSpPr>
            <p:spPr bwMode="auto">
              <a:xfrm>
                <a:off x="7964672" y="1652290"/>
                <a:ext cx="488916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5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グレージュアッシュ柄</a:t>
                </a:r>
                <a:endParaRPr kumimoji="1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143" name="図 142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72953" y="1318769"/>
                <a:ext cx="540638" cy="304926"/>
              </a:xfrm>
              <a:prstGeom prst="rect">
                <a:avLst/>
              </a:prstGeom>
            </p:spPr>
          </p:pic>
          <p:pic>
            <p:nvPicPr>
              <p:cNvPr id="144" name="図 143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28409" y="1339711"/>
                <a:ext cx="559401" cy="326005"/>
              </a:xfrm>
              <a:prstGeom prst="rect">
                <a:avLst/>
              </a:prstGeom>
            </p:spPr>
          </p:pic>
        </p:grpSp>
        <p:sp>
          <p:nvSpPr>
            <p:cNvPr id="145" name="Text Box 20"/>
            <p:cNvSpPr txBox="1">
              <a:spLocks noChangeArrowheads="1"/>
            </p:cNvSpPr>
            <p:nvPr/>
          </p:nvSpPr>
          <p:spPr bwMode="auto">
            <a:xfrm>
              <a:off x="7384752" y="4931344"/>
              <a:ext cx="28571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47738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47738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47738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47738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47738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charset="-128"/>
                </a:rPr>
                <a:t>■手すり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585AEE-B133-DCF2-229B-F51E119DAAC1}"/>
              </a:ext>
            </a:extLst>
          </p:cNvPr>
          <p:cNvSpPr/>
          <p:nvPr/>
        </p:nvSpPr>
        <p:spPr>
          <a:xfrm>
            <a:off x="5088371" y="3459710"/>
            <a:ext cx="467722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b="1" dirty="0">
                <a:solidFill>
                  <a:srgbClr val="000000"/>
                </a:solidFill>
              </a:rPr>
              <a:t>トレンド感のある空間に対応でき、「ウスイータ」とも組み合わせやすいラインアップ。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B2E0EEF-495A-8E39-5D87-DF0943CD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976" y="3308858"/>
            <a:ext cx="4773600" cy="1397484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AB3FBC7D-B0FD-FCE2-366D-9953B797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976" y="3308858"/>
            <a:ext cx="4773600" cy="126767"/>
          </a:xfrm>
          <a:prstGeom prst="rect">
            <a:avLst/>
          </a:prstGeom>
          <a:solidFill>
            <a:srgbClr val="4D4D4D"/>
          </a:solidFill>
          <a:ln w="635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r>
              <a:rPr lang="ja-JP" altLang="en-US" sz="800" dirty="0">
                <a:solidFill>
                  <a:prstClr val="white"/>
                </a:solidFill>
                <a:latin typeface="ＭＳ Ｐゴシック"/>
              </a:rPr>
              <a:t>カラーバリエーション</a:t>
            </a:r>
            <a:endParaRPr lang="en-US" altLang="ja-JP" sz="8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5D5F99E-A5BE-8F32-944F-56638221D887}"/>
              </a:ext>
            </a:extLst>
          </p:cNvPr>
          <p:cNvSpPr/>
          <p:nvPr/>
        </p:nvSpPr>
        <p:spPr>
          <a:xfrm>
            <a:off x="5070547" y="3628269"/>
            <a:ext cx="206844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700" b="1" dirty="0">
                <a:solidFill>
                  <a:srgbClr val="000000"/>
                </a:solidFill>
              </a:rPr>
              <a:t>■踏み板・段鼻材・</a:t>
            </a:r>
            <a:r>
              <a:rPr lang="ja-JP" altLang="en-US" sz="700" b="1" dirty="0">
                <a:solidFill>
                  <a:srgbClr val="000000"/>
                </a:solidFill>
                <a:latin typeface="Times New Roman" pitchFamily="18" charset="0"/>
              </a:rPr>
              <a:t>側板化粧材・蹴込み板・幅木</a:t>
            </a:r>
            <a:endParaRPr lang="ja-JP" altLang="en-US" sz="700" b="1" dirty="0">
              <a:solidFill>
                <a:srgbClr val="00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E85F1D-C60A-B3FC-76A4-5A4F67ED0C1B}"/>
              </a:ext>
            </a:extLst>
          </p:cNvPr>
          <p:cNvSpPr/>
          <p:nvPr/>
        </p:nvSpPr>
        <p:spPr>
          <a:xfrm>
            <a:off x="268558" y="794481"/>
            <a:ext cx="177455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2.7mm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リフォーム用 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USUI-TA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［ウスイータ］階段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グレージュヒッコリー柄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＋連続手すり 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1500㎜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ピッチタイプ・ストロング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グレージュアッシュ柄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A462042-CD33-828E-E605-28ED5D15B0CA}"/>
              </a:ext>
            </a:extLst>
          </p:cNvPr>
          <p:cNvSpPr/>
          <p:nvPr/>
        </p:nvSpPr>
        <p:spPr>
          <a:xfrm>
            <a:off x="2209803" y="5097212"/>
            <a:ext cx="1904520" cy="1269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7C27B73-A46F-BF36-5D94-5757F0F51BD7}"/>
              </a:ext>
            </a:extLst>
          </p:cNvPr>
          <p:cNvSpPr/>
          <p:nvPr/>
        </p:nvSpPr>
        <p:spPr>
          <a:xfrm>
            <a:off x="226669" y="6426477"/>
            <a:ext cx="1904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踏み板などの上貼り部材は、調整がしやすい</a:t>
            </a:r>
            <a:r>
              <a:rPr lang="en-US" altLang="ja-JP" sz="600" dirty="0">
                <a:solidFill>
                  <a:prstClr val="black"/>
                </a:solidFill>
                <a:latin typeface="ＭＳ Ｐゴシック"/>
              </a:rPr>
              <a:t>2.7mm</a:t>
            </a:r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厚。</a:t>
            </a:r>
            <a:endParaRPr lang="en-US" altLang="ja-JP" sz="600" dirty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廃材なども出にくく、コスト・工期を抑えられます。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2F8528C-5B9B-82B3-4C2D-34A899BE518F}"/>
              </a:ext>
            </a:extLst>
          </p:cNvPr>
          <p:cNvSpPr/>
          <p:nvPr/>
        </p:nvSpPr>
        <p:spPr>
          <a:xfrm>
            <a:off x="2209803" y="6426477"/>
            <a:ext cx="1904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踏み板は両面テープと接着剤で固定が可能。仮くぎなどを用いた養生も必要なく、施工後すぐに昇降が可能です。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5DB59D7-925E-0DC6-2DE6-C88FD87EA9DF}"/>
              </a:ext>
            </a:extLst>
          </p:cNvPr>
          <p:cNvSpPr/>
          <p:nvPr/>
        </p:nvSpPr>
        <p:spPr>
          <a:xfrm>
            <a:off x="4220656" y="5701859"/>
            <a:ext cx="6159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商品情報を</a:t>
            </a:r>
            <a:endParaRPr lang="en-US" altLang="ja-JP" sz="600" dirty="0">
              <a:solidFill>
                <a:prstClr val="black"/>
              </a:solidFill>
              <a:latin typeface="ＭＳ Ｐゴシック"/>
            </a:endParaRPr>
          </a:p>
          <a:p>
            <a:pPr algn="ctr"/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動画で詳しく</a:t>
            </a:r>
            <a:endParaRPr lang="en-US" altLang="ja-JP" sz="600" dirty="0">
              <a:solidFill>
                <a:prstClr val="black"/>
              </a:solidFill>
              <a:latin typeface="ＭＳ Ｐゴシック"/>
            </a:endParaRPr>
          </a:p>
          <a:p>
            <a:pPr algn="ctr"/>
            <a:r>
              <a:rPr lang="ja-JP" altLang="en-US" sz="600" dirty="0">
                <a:solidFill>
                  <a:prstClr val="black"/>
                </a:solidFill>
                <a:latin typeface="ＭＳ Ｐゴシック"/>
              </a:rPr>
              <a:t>ご覧いただけます。</a:t>
            </a:r>
          </a:p>
        </p:txBody>
      </p:sp>
      <p:pic>
        <p:nvPicPr>
          <p:cNvPr id="68" name="図 67" descr="木製の棚&#10;&#10;低い精度で自動的に生成された説明">
            <a:extLst>
              <a:ext uri="{FF2B5EF4-FFF2-40B4-BE49-F238E27FC236}">
                <a16:creationId xmlns:a16="http://schemas.microsoft.com/office/drawing/2014/main" id="{8ED16EB4-B058-D083-5FAE-0A23C98C7C8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13689" r="18873" b="41736"/>
          <a:stretch/>
        </p:blipFill>
        <p:spPr>
          <a:xfrm>
            <a:off x="2206925" y="5096505"/>
            <a:ext cx="1904521" cy="1270440"/>
          </a:xfrm>
          <a:prstGeom prst="rect">
            <a:avLst/>
          </a:prstGeom>
        </p:spPr>
      </p:pic>
      <p:pic>
        <p:nvPicPr>
          <p:cNvPr id="347" name="図 346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3B09D4A1-CB44-B49D-1678-3D2DB7A17866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rcRect l="23845" t="49974" r="37588" b="16456"/>
          <a:stretch/>
        </p:blipFill>
        <p:spPr>
          <a:xfrm>
            <a:off x="7732010" y="886864"/>
            <a:ext cx="1919017" cy="1113535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CCD9808-0130-0E6E-A47F-1F8629C10675}"/>
              </a:ext>
            </a:extLst>
          </p:cNvPr>
          <p:cNvGrpSpPr/>
          <p:nvPr/>
        </p:nvGrpSpPr>
        <p:grpSpPr>
          <a:xfrm>
            <a:off x="226669" y="5097212"/>
            <a:ext cx="1904520" cy="1269733"/>
            <a:chOff x="226669" y="5097212"/>
            <a:chExt cx="1904520" cy="126973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39417B25-4C07-8979-0AC5-42672B52C935}"/>
                </a:ext>
              </a:extLst>
            </p:cNvPr>
            <p:cNvSpPr/>
            <p:nvPr/>
          </p:nvSpPr>
          <p:spPr>
            <a:xfrm>
              <a:off x="226669" y="5097212"/>
              <a:ext cx="1904520" cy="1269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0" name="図 69" descr="ピアノ が含まれている画像&#10;&#10;自動的に生成された説明">
              <a:extLst>
                <a:ext uri="{FF2B5EF4-FFF2-40B4-BE49-F238E27FC236}">
                  <a16:creationId xmlns:a16="http://schemas.microsoft.com/office/drawing/2014/main" id="{9F063487-D839-1A69-7B96-27E4833F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6550" t="9013" r="6591" b="7345"/>
            <a:stretch/>
          </p:blipFill>
          <p:spPr>
            <a:xfrm>
              <a:off x="403396" y="5116963"/>
              <a:ext cx="850579" cy="1228616"/>
            </a:xfrm>
            <a:prstGeom prst="rect">
              <a:avLst/>
            </a:prstGeom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0D1991FD-9985-E90A-C00A-184153A5652A}"/>
              </a:ext>
            </a:extLst>
          </p:cNvPr>
          <p:cNvGrpSpPr/>
          <p:nvPr/>
        </p:nvGrpSpPr>
        <p:grpSpPr>
          <a:xfrm>
            <a:off x="4996976" y="693222"/>
            <a:ext cx="4773600" cy="2571522"/>
            <a:chOff x="4996976" y="693222"/>
            <a:chExt cx="4773600" cy="2571522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E22B8364-ABBD-A297-E96A-A4D9667B4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976" y="693222"/>
              <a:ext cx="4773600" cy="2571522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2B0DD382-04B1-0C00-957E-88DBDA9D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976" y="693224"/>
              <a:ext cx="4773600" cy="11574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prstClr val="white"/>
                  </a:solidFill>
                  <a:latin typeface="ＭＳ Ｐゴシック"/>
                </a:rPr>
                <a:t>踏み板　デザイン</a:t>
              </a:r>
              <a:endParaRPr lang="en-US" altLang="ja-JP" sz="800" dirty="0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DF2532CD-50F6-C0F6-9AF3-FBC79FC335A6}"/>
                </a:ext>
              </a:extLst>
            </p:cNvPr>
            <p:cNvSpPr txBox="1"/>
            <p:nvPr/>
          </p:nvSpPr>
          <p:spPr>
            <a:xfrm>
              <a:off x="8859376" y="1634895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>
                  <a:latin typeface="+mn-ea"/>
                </a:rPr>
                <a:t>段鼻材</a:t>
              </a:r>
            </a:p>
          </p:txBody>
        </p:sp>
      </p:grpSp>
      <p:pic>
        <p:nvPicPr>
          <p:cNvPr id="80" name="図 79">
            <a:extLst>
              <a:ext uri="{FF2B5EF4-FFF2-40B4-BE49-F238E27FC236}">
                <a16:creationId xmlns:a16="http://schemas.microsoft.com/office/drawing/2014/main" id="{DBBDAD96-8721-4A79-011D-CD09C335882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11575" b="7995"/>
          <a:stretch/>
        </p:blipFill>
        <p:spPr>
          <a:xfrm>
            <a:off x="5080278" y="885134"/>
            <a:ext cx="2603257" cy="2285942"/>
          </a:xfrm>
          <a:prstGeom prst="rect">
            <a:avLst/>
          </a:prstGeom>
        </p:spPr>
      </p:pic>
      <p:pic>
        <p:nvPicPr>
          <p:cNvPr id="350" name="図 349">
            <a:extLst>
              <a:ext uri="{FF2B5EF4-FFF2-40B4-BE49-F238E27FC236}">
                <a16:creationId xmlns:a16="http://schemas.microsoft.com/office/drawing/2014/main" id="{40D0219E-A28E-6E72-197B-C39BEF70918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98166" y="2220547"/>
            <a:ext cx="1552861" cy="951127"/>
          </a:xfrm>
          <a:prstGeom prst="rect">
            <a:avLst/>
          </a:prstGeom>
        </p:spPr>
      </p:pic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F2E2F5F-F58D-A486-5702-A6080AAE3A5F}"/>
              </a:ext>
            </a:extLst>
          </p:cNvPr>
          <p:cNvGrpSpPr/>
          <p:nvPr/>
        </p:nvGrpSpPr>
        <p:grpSpPr>
          <a:xfrm>
            <a:off x="883034" y="5155746"/>
            <a:ext cx="1200738" cy="684612"/>
            <a:chOff x="883034" y="5155746"/>
            <a:chExt cx="1200738" cy="684612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F2D29639-9B94-9B6D-FC4F-43CB2B478403}"/>
                </a:ext>
              </a:extLst>
            </p:cNvPr>
            <p:cNvGrpSpPr/>
            <p:nvPr/>
          </p:nvGrpSpPr>
          <p:grpSpPr>
            <a:xfrm>
              <a:off x="883034" y="5155746"/>
              <a:ext cx="1200738" cy="684612"/>
              <a:chOff x="883034" y="5155746"/>
              <a:chExt cx="1200738" cy="684612"/>
            </a:xfrm>
          </p:grpSpPr>
          <p:grpSp>
            <p:nvGrpSpPr>
              <p:cNvPr id="88" name="グループ化 87">
                <a:extLst>
                  <a:ext uri="{FF2B5EF4-FFF2-40B4-BE49-F238E27FC236}">
                    <a16:creationId xmlns:a16="http://schemas.microsoft.com/office/drawing/2014/main" id="{63672EB2-0E29-AF43-D9B3-E8D445D5A1BA}"/>
                  </a:ext>
                </a:extLst>
              </p:cNvPr>
              <p:cNvGrpSpPr/>
              <p:nvPr/>
            </p:nvGrpSpPr>
            <p:grpSpPr>
              <a:xfrm>
                <a:off x="883034" y="5496889"/>
                <a:ext cx="516126" cy="203327"/>
                <a:chOff x="883034" y="5496889"/>
                <a:chExt cx="516126" cy="203327"/>
              </a:xfrm>
            </p:grpSpPr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5A724576-EEED-40F8-B968-6619F537BA97}"/>
                    </a:ext>
                  </a:extLst>
                </p:cNvPr>
                <p:cNvSpPr/>
                <p:nvPr/>
              </p:nvSpPr>
              <p:spPr>
                <a:xfrm>
                  <a:off x="904875" y="5496889"/>
                  <a:ext cx="494285" cy="182392"/>
                </a:xfrm>
                <a:custGeom>
                  <a:avLst/>
                  <a:gdLst>
                    <a:gd name="connsiteX0" fmla="*/ 438150 w 438150"/>
                    <a:gd name="connsiteY0" fmla="*/ 0 h 221456"/>
                    <a:gd name="connsiteX1" fmla="*/ 309563 w 438150"/>
                    <a:gd name="connsiteY1" fmla="*/ 0 h 221456"/>
                    <a:gd name="connsiteX2" fmla="*/ 0 w 438150"/>
                    <a:gd name="connsiteY2" fmla="*/ 221456 h 221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8150" h="221456">
                      <a:moveTo>
                        <a:pt x="438150" y="0"/>
                      </a:moveTo>
                      <a:lnTo>
                        <a:pt x="309563" y="0"/>
                      </a:lnTo>
                      <a:lnTo>
                        <a:pt x="0" y="221456"/>
                      </a:ln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7" name="楕円 86">
                  <a:extLst>
                    <a:ext uri="{FF2B5EF4-FFF2-40B4-BE49-F238E27FC236}">
                      <a16:creationId xmlns:a16="http://schemas.microsoft.com/office/drawing/2014/main" id="{2002BF15-4FB3-5177-74F0-293AC78DE757}"/>
                    </a:ext>
                  </a:extLst>
                </p:cNvPr>
                <p:cNvSpPr/>
                <p:nvPr/>
              </p:nvSpPr>
              <p:spPr>
                <a:xfrm>
                  <a:off x="883034" y="5653826"/>
                  <a:ext cx="46390" cy="463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89" name="図 88" descr="建物, レンガ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4DF85ED-4647-31EC-6332-00C07BBFC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63617" t="56394" r="6549" b="-23155"/>
              <a:stretch/>
            </p:blipFill>
            <p:spPr>
              <a:xfrm>
                <a:off x="1399160" y="5155746"/>
                <a:ext cx="684612" cy="68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C000"/>
                </a:solidFill>
              </a:ln>
            </p:spPr>
          </p:pic>
        </p:grp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E5E7DC1-1E82-51A1-9665-2E817CBE70A0}"/>
                </a:ext>
              </a:extLst>
            </p:cNvPr>
            <p:cNvSpPr/>
            <p:nvPr/>
          </p:nvSpPr>
          <p:spPr>
            <a:xfrm>
              <a:off x="1747677" y="5626294"/>
              <a:ext cx="225986" cy="923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600" b="1" dirty="0">
                  <a:solidFill>
                    <a:prstClr val="black"/>
                  </a:solidFill>
                  <a:latin typeface="ＭＳ Ｐゴシック"/>
                </a:rPr>
                <a:t>2.7mm</a:t>
              </a:r>
              <a:endParaRPr lang="ja-JP" altLang="en-US" sz="600" b="1" dirty="0">
                <a:solidFill>
                  <a:prstClr val="black"/>
                </a:solidFill>
                <a:latin typeface="ＭＳ Ｐゴシック"/>
              </a:endParaRPr>
            </a:p>
          </p:txBody>
        </p: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7E90D36E-00E0-3AD7-B81E-A6E8C8FD9D88}"/>
                </a:ext>
              </a:extLst>
            </p:cNvPr>
            <p:cNvCxnSpPr>
              <a:cxnSpLocks/>
            </p:cNvCxnSpPr>
            <p:nvPr/>
          </p:nvCxnSpPr>
          <p:spPr>
            <a:xfrm>
              <a:off x="1788120" y="5523525"/>
              <a:ext cx="43061" cy="914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71D279AE-FB97-328D-9904-34470CBDAAF8}"/>
              </a:ext>
            </a:extLst>
          </p:cNvPr>
          <p:cNvGrpSpPr/>
          <p:nvPr/>
        </p:nvGrpSpPr>
        <p:grpSpPr>
          <a:xfrm rot="16200000">
            <a:off x="2686219" y="5481393"/>
            <a:ext cx="427436" cy="475552"/>
            <a:chOff x="980296" y="5318909"/>
            <a:chExt cx="427436" cy="475552"/>
          </a:xfrm>
        </p:grpSpPr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05D6C25E-7F83-F540-F270-1B8921E4CAB8}"/>
                </a:ext>
              </a:extLst>
            </p:cNvPr>
            <p:cNvSpPr/>
            <p:nvPr/>
          </p:nvSpPr>
          <p:spPr>
            <a:xfrm>
              <a:off x="1010063" y="5318909"/>
              <a:ext cx="397669" cy="452356"/>
            </a:xfrm>
            <a:custGeom>
              <a:avLst/>
              <a:gdLst>
                <a:gd name="connsiteX0" fmla="*/ 438150 w 438150"/>
                <a:gd name="connsiteY0" fmla="*/ 0 h 221456"/>
                <a:gd name="connsiteX1" fmla="*/ 309563 w 438150"/>
                <a:gd name="connsiteY1" fmla="*/ 0 h 221456"/>
                <a:gd name="connsiteX2" fmla="*/ 0 w 438150"/>
                <a:gd name="connsiteY2" fmla="*/ 221456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21456">
                  <a:moveTo>
                    <a:pt x="438150" y="0"/>
                  </a:moveTo>
                  <a:lnTo>
                    <a:pt x="309563" y="0"/>
                  </a:lnTo>
                  <a:lnTo>
                    <a:pt x="0" y="221456"/>
                  </a:lnTo>
                </a:path>
              </a:pathLst>
            </a:custGeom>
            <a:noFill/>
            <a:ln w="9525">
              <a:solidFill>
                <a:srgbClr val="40404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3" name="楕円 122">
              <a:extLst>
                <a:ext uri="{FF2B5EF4-FFF2-40B4-BE49-F238E27FC236}">
                  <a16:creationId xmlns:a16="http://schemas.microsoft.com/office/drawing/2014/main" id="{0A7858AB-CF40-868F-12CE-E32C00E7DD92}"/>
                </a:ext>
              </a:extLst>
            </p:cNvPr>
            <p:cNvSpPr/>
            <p:nvPr/>
          </p:nvSpPr>
          <p:spPr>
            <a:xfrm>
              <a:off x="980296" y="5748071"/>
              <a:ext cx="46390" cy="463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4" name="グループ化 343">
            <a:extLst>
              <a:ext uri="{FF2B5EF4-FFF2-40B4-BE49-F238E27FC236}">
                <a16:creationId xmlns:a16="http://schemas.microsoft.com/office/drawing/2014/main" id="{8C6C8A99-E398-D37E-AD9D-9ACE75864C61}"/>
              </a:ext>
            </a:extLst>
          </p:cNvPr>
          <p:cNvGrpSpPr/>
          <p:nvPr/>
        </p:nvGrpSpPr>
        <p:grpSpPr>
          <a:xfrm>
            <a:off x="2250939" y="5139917"/>
            <a:ext cx="822440" cy="375592"/>
            <a:chOff x="2250939" y="5139917"/>
            <a:chExt cx="822440" cy="375592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451834F7-5342-14B4-0110-5BABBAA98572}"/>
                </a:ext>
              </a:extLst>
            </p:cNvPr>
            <p:cNvGrpSpPr/>
            <p:nvPr/>
          </p:nvGrpSpPr>
          <p:grpSpPr>
            <a:xfrm>
              <a:off x="2250939" y="5139917"/>
              <a:ext cx="822440" cy="375592"/>
              <a:chOff x="2282768" y="5161222"/>
              <a:chExt cx="822440" cy="375592"/>
            </a:xfrm>
          </p:grpSpPr>
          <p:sp>
            <p:nvSpPr>
              <p:cNvPr id="330" name="四角形: 角を丸くする 329">
                <a:extLst>
                  <a:ext uri="{FF2B5EF4-FFF2-40B4-BE49-F238E27FC236}">
                    <a16:creationId xmlns:a16="http://schemas.microsoft.com/office/drawing/2014/main" id="{42A31204-E870-C322-485F-2FF594DDC837}"/>
                  </a:ext>
                </a:extLst>
              </p:cNvPr>
              <p:cNvSpPr/>
              <p:nvPr/>
            </p:nvSpPr>
            <p:spPr>
              <a:xfrm>
                <a:off x="2282768" y="5161222"/>
                <a:ext cx="822440" cy="37559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1" name="グループ化 330">
                <a:extLst>
                  <a:ext uri="{FF2B5EF4-FFF2-40B4-BE49-F238E27FC236}">
                    <a16:creationId xmlns:a16="http://schemas.microsoft.com/office/drawing/2014/main" id="{FF83F3A4-907C-01BE-022C-0314FEF31659}"/>
                  </a:ext>
                </a:extLst>
              </p:cNvPr>
              <p:cNvGrpSpPr/>
              <p:nvPr/>
            </p:nvGrpSpPr>
            <p:grpSpPr>
              <a:xfrm>
                <a:off x="2354038" y="5167523"/>
                <a:ext cx="558305" cy="339244"/>
                <a:chOff x="4066571" y="2978404"/>
                <a:chExt cx="1192874" cy="724831"/>
              </a:xfrm>
            </p:grpSpPr>
            <p:pic>
              <p:nvPicPr>
                <p:cNvPr id="332" name="図 331">
                  <a:extLst>
                    <a:ext uri="{FF2B5EF4-FFF2-40B4-BE49-F238E27FC236}">
                      <a16:creationId xmlns:a16="http://schemas.microsoft.com/office/drawing/2014/main" id="{E77DCC0E-DF80-3379-81DA-7409371E5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18900000">
                  <a:off x="5141616" y="2978404"/>
                  <a:ext cx="117829" cy="724831"/>
                </a:xfrm>
                <a:prstGeom prst="rect">
                  <a:avLst/>
                </a:prstGeom>
              </p:spPr>
            </p:pic>
            <p:pic>
              <p:nvPicPr>
                <p:cNvPr id="343" name="図 342" descr="スピーカー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00CD71B0-4E9E-245E-718F-A55D47AD7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6571" y="3124815"/>
                  <a:ext cx="513042" cy="464947"/>
                </a:xfrm>
                <a:prstGeom prst="rect">
                  <a:avLst/>
                </a:prstGeom>
              </p:spPr>
            </p:pic>
          </p:grpSp>
        </p:grpSp>
        <p:sp>
          <p:nvSpPr>
            <p:cNvPr id="328" name="十字形 327">
              <a:extLst>
                <a:ext uri="{FF2B5EF4-FFF2-40B4-BE49-F238E27FC236}">
                  <a16:creationId xmlns:a16="http://schemas.microsoft.com/office/drawing/2014/main" id="{622E3F06-CC1A-F933-CE16-8B4EB20B8C43}"/>
                </a:ext>
              </a:extLst>
            </p:cNvPr>
            <p:cNvSpPr/>
            <p:nvPr/>
          </p:nvSpPr>
          <p:spPr>
            <a:xfrm>
              <a:off x="2610822" y="5276375"/>
              <a:ext cx="102675" cy="102675"/>
            </a:xfrm>
            <a:prstGeom prst="plus">
              <a:avLst>
                <a:gd name="adj" fmla="val 3891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D6A26B8E-737A-52C2-24E7-6407378103BB}"/>
              </a:ext>
            </a:extLst>
          </p:cNvPr>
          <p:cNvSpPr txBox="1"/>
          <p:nvPr/>
        </p:nvSpPr>
        <p:spPr>
          <a:xfrm>
            <a:off x="7830365" y="2006939"/>
            <a:ext cx="17123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+mn-ea"/>
              </a:rPr>
              <a:t>上框部分の納まり</a:t>
            </a:r>
            <a:r>
              <a:rPr kumimoji="1" lang="ja-JP" altLang="en-US" sz="600" b="1" dirty="0">
                <a:latin typeface="+mn-ea"/>
              </a:rPr>
              <a:t>（</a:t>
            </a:r>
            <a:r>
              <a:rPr lang="en-US" altLang="ja-JP" sz="600" b="1" dirty="0">
                <a:latin typeface="+mn-ea"/>
              </a:rPr>
              <a:t>1.5mm</a:t>
            </a:r>
            <a:r>
              <a:rPr lang="ja-JP" altLang="en-US" sz="600" b="1" dirty="0">
                <a:latin typeface="+mn-ea"/>
              </a:rPr>
              <a:t>厚床材の場合</a:t>
            </a:r>
            <a:r>
              <a:rPr kumimoji="1" lang="ja-JP" altLang="en-US" sz="600" b="1" dirty="0">
                <a:latin typeface="+mn-ea"/>
              </a:rPr>
              <a:t>）</a:t>
            </a:r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CE3BC00F-723E-963D-A288-CF84BC82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46" y="6047251"/>
            <a:ext cx="563323" cy="5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" name="Text Box 20">
            <a:extLst>
              <a:ext uri="{FF2B5EF4-FFF2-40B4-BE49-F238E27FC236}">
                <a16:creationId xmlns:a16="http://schemas.microsoft.com/office/drawing/2014/main" id="{6B2525EB-55B9-5922-C665-28C6D186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907" y="4078077"/>
            <a:ext cx="297250" cy="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メープル柄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63" name="Text Box 20">
            <a:extLst>
              <a:ext uri="{FF2B5EF4-FFF2-40B4-BE49-F238E27FC236}">
                <a16:creationId xmlns:a16="http://schemas.microsoft.com/office/drawing/2014/main" id="{9CF2BEED-8828-8076-4F48-96BEC63C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260" y="4070350"/>
            <a:ext cx="458768" cy="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ホワイトオーク柄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64" name="Text Box 20">
            <a:extLst>
              <a:ext uri="{FF2B5EF4-FFF2-40B4-BE49-F238E27FC236}">
                <a16:creationId xmlns:a16="http://schemas.microsoft.com/office/drawing/2014/main" id="{45546051-B52B-5EE3-861C-8DC83DC8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523" y="4078077"/>
            <a:ext cx="457411" cy="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ウォールナット柄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71" name="Text Box 20">
            <a:extLst>
              <a:ext uri="{FF2B5EF4-FFF2-40B4-BE49-F238E27FC236}">
                <a16:creationId xmlns:a16="http://schemas.microsoft.com/office/drawing/2014/main" id="{804AA70E-AA1D-92AE-10E8-B075C8FB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8" y="4078077"/>
            <a:ext cx="285034" cy="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チェリー柄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72" name="Text Box 20">
            <a:extLst>
              <a:ext uri="{FF2B5EF4-FFF2-40B4-BE49-F238E27FC236}">
                <a16:creationId xmlns:a16="http://schemas.microsoft.com/office/drawing/2014/main" id="{5F1E1D69-FA75-3085-401F-109CBB70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508" y="4078077"/>
            <a:ext cx="241600" cy="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オーク柄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73" name="Text Box 20">
            <a:extLst>
              <a:ext uri="{FF2B5EF4-FFF2-40B4-BE49-F238E27FC236}">
                <a16:creationId xmlns:a16="http://schemas.microsoft.com/office/drawing/2014/main" id="{D29D6F1A-FBEE-6783-12F8-5B45FAF5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918" y="4070350"/>
            <a:ext cx="70852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kern="0" dirty="0">
                <a:solidFill>
                  <a:srgbClr val="000000"/>
                </a:solidFill>
                <a:latin typeface="ＭＳ Ｐゴシック" charset="-128"/>
              </a:rPr>
              <a:t>エイジドチェスナット柄</a:t>
            </a:r>
          </a:p>
        </p:txBody>
      </p:sp>
      <p:sp>
        <p:nvSpPr>
          <p:cNvPr id="382" name="Text Box 20">
            <a:extLst>
              <a:ext uri="{FF2B5EF4-FFF2-40B4-BE49-F238E27FC236}">
                <a16:creationId xmlns:a16="http://schemas.microsoft.com/office/drawing/2014/main" id="{EEA9334D-C5E0-4B9D-C65E-67FAAFCB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523" y="4558776"/>
            <a:ext cx="54983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kern="0" dirty="0">
                <a:solidFill>
                  <a:srgbClr val="000000"/>
                </a:solidFill>
                <a:latin typeface="ＭＳ Ｐゴシック" charset="-128"/>
              </a:rPr>
              <a:t>カームチェリー柄</a:t>
            </a:r>
          </a:p>
        </p:txBody>
      </p:sp>
      <p:sp>
        <p:nvSpPr>
          <p:cNvPr id="383" name="Text Box 20">
            <a:extLst>
              <a:ext uri="{FF2B5EF4-FFF2-40B4-BE49-F238E27FC236}">
                <a16:creationId xmlns:a16="http://schemas.microsoft.com/office/drawing/2014/main" id="{7C3571DA-61A3-25C4-63DB-298D295C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263" y="4558776"/>
            <a:ext cx="72776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グレージュヒッコリー柄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46" name="Text Box 20">
            <a:extLst>
              <a:ext uri="{FF2B5EF4-FFF2-40B4-BE49-F238E27FC236}">
                <a16:creationId xmlns:a16="http://schemas.microsoft.com/office/drawing/2014/main" id="{1E83D8DD-621B-57D9-A1DB-B783C3371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508" y="4558776"/>
            <a:ext cx="65723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ウォッシュドオーク柄</a:t>
            </a:r>
            <a:endParaRPr lang="ja-JP" altLang="en-US" kern="0" dirty="0">
              <a:solidFill>
                <a:srgbClr val="000000"/>
              </a:solidFill>
              <a:latin typeface="ＭＳ Ｐゴシック" charset="-128"/>
            </a:endParaRPr>
          </a:p>
        </p:txBody>
      </p:sp>
      <p:pic>
        <p:nvPicPr>
          <p:cNvPr id="1080" name="図 1079" descr="背景パターン&#10;&#10;自動的に生成された説明">
            <a:extLst>
              <a:ext uri="{FF2B5EF4-FFF2-40B4-BE49-F238E27FC236}">
                <a16:creationId xmlns:a16="http://schemas.microsoft.com/office/drawing/2014/main" id="{3497E715-6F1B-D3DF-6B57-056EA2A62B01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r="30722"/>
          <a:stretch/>
        </p:blipFill>
        <p:spPr>
          <a:xfrm>
            <a:off x="5077896" y="3778946"/>
            <a:ext cx="720477" cy="303543"/>
          </a:xfrm>
          <a:prstGeom prst="rect">
            <a:avLst/>
          </a:prstGeom>
        </p:spPr>
      </p:pic>
      <p:pic>
        <p:nvPicPr>
          <p:cNvPr id="1081" name="図 1080" descr="背景パターン&#10;&#10;自動的に生成された説明">
            <a:extLst>
              <a:ext uri="{FF2B5EF4-FFF2-40B4-BE49-F238E27FC236}">
                <a16:creationId xmlns:a16="http://schemas.microsoft.com/office/drawing/2014/main" id="{F8E31087-CF96-CE6F-6AA3-C54AC23D3C4D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r="30391"/>
          <a:stretch/>
        </p:blipFill>
        <p:spPr>
          <a:xfrm>
            <a:off x="5855026" y="3778946"/>
            <a:ext cx="723916" cy="303543"/>
          </a:xfrm>
          <a:prstGeom prst="rect">
            <a:avLst/>
          </a:prstGeom>
        </p:spPr>
      </p:pic>
      <p:pic>
        <p:nvPicPr>
          <p:cNvPr id="1082" name="図 1081" descr="背景パターン&#10;&#10;自動的に生成された説明">
            <a:extLst>
              <a:ext uri="{FF2B5EF4-FFF2-40B4-BE49-F238E27FC236}">
                <a16:creationId xmlns:a16="http://schemas.microsoft.com/office/drawing/2014/main" id="{3CA299C4-E316-AA05-AF83-C77762825B1D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r="30736"/>
          <a:stretch/>
        </p:blipFill>
        <p:spPr>
          <a:xfrm>
            <a:off x="6639183" y="3778946"/>
            <a:ext cx="720326" cy="303543"/>
          </a:xfrm>
          <a:prstGeom prst="rect">
            <a:avLst/>
          </a:prstGeom>
        </p:spPr>
      </p:pic>
      <p:pic>
        <p:nvPicPr>
          <p:cNvPr id="1083" name="図 1082" descr="屋外, 建物, 水, 床 が含まれている画像&#10;&#10;自動的に生成された説明">
            <a:extLst>
              <a:ext uri="{FF2B5EF4-FFF2-40B4-BE49-F238E27FC236}">
                <a16:creationId xmlns:a16="http://schemas.microsoft.com/office/drawing/2014/main" id="{BF590160-5D55-D449-92A4-1903ED314445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r="30968"/>
          <a:stretch/>
        </p:blipFill>
        <p:spPr>
          <a:xfrm>
            <a:off x="7421981" y="3778946"/>
            <a:ext cx="717916" cy="303543"/>
          </a:xfrm>
          <a:prstGeom prst="rect">
            <a:avLst/>
          </a:prstGeom>
        </p:spPr>
      </p:pic>
      <p:pic>
        <p:nvPicPr>
          <p:cNvPr id="1084" name="図 1083" descr="屋外, 砂浜, 水, 男 が含まれている画像&#10;&#10;自動的に生成された説明">
            <a:extLst>
              <a:ext uri="{FF2B5EF4-FFF2-40B4-BE49-F238E27FC236}">
                <a16:creationId xmlns:a16="http://schemas.microsoft.com/office/drawing/2014/main" id="{0090BD67-E107-8DEA-2CD6-A2F3C66EEDE0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r="30951"/>
          <a:stretch/>
        </p:blipFill>
        <p:spPr>
          <a:xfrm>
            <a:off x="8202547" y="3778946"/>
            <a:ext cx="718097" cy="303543"/>
          </a:xfrm>
          <a:prstGeom prst="rect">
            <a:avLst/>
          </a:prstGeom>
        </p:spPr>
      </p:pic>
      <p:pic>
        <p:nvPicPr>
          <p:cNvPr id="1085" name="図 1084" descr="屋外, 水, フィールド, 男 が含まれている画像&#10;&#10;自動的に生成された説明">
            <a:extLst>
              <a:ext uri="{FF2B5EF4-FFF2-40B4-BE49-F238E27FC236}">
                <a16:creationId xmlns:a16="http://schemas.microsoft.com/office/drawing/2014/main" id="{9DA98298-6D5F-8212-386A-3FF62086CE29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 r="30951"/>
          <a:stretch/>
        </p:blipFill>
        <p:spPr>
          <a:xfrm>
            <a:off x="8983117" y="3778946"/>
            <a:ext cx="718096" cy="303543"/>
          </a:xfrm>
          <a:prstGeom prst="rect">
            <a:avLst/>
          </a:prstGeom>
        </p:spPr>
      </p:pic>
      <p:pic>
        <p:nvPicPr>
          <p:cNvPr id="1086" name="図 1085" descr="屋外, 砂浜, 水, サーフィン が含まれている画像&#10;&#10;自動的に生成された説明">
            <a:extLst>
              <a:ext uri="{FF2B5EF4-FFF2-40B4-BE49-F238E27FC236}">
                <a16:creationId xmlns:a16="http://schemas.microsoft.com/office/drawing/2014/main" id="{044902CB-7B1C-AAE8-7F7F-AD61FCACEDBA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 r="30722"/>
          <a:stretch/>
        </p:blipFill>
        <p:spPr>
          <a:xfrm>
            <a:off x="5077896" y="4252330"/>
            <a:ext cx="720477" cy="303543"/>
          </a:xfrm>
          <a:prstGeom prst="rect">
            <a:avLst/>
          </a:prstGeom>
        </p:spPr>
      </p:pic>
      <p:pic>
        <p:nvPicPr>
          <p:cNvPr id="1087" name="図 1086" descr="屋外, 水, 砂浜, ウォーキング が含まれている画像&#10;&#10;自動的に生成された説明">
            <a:extLst>
              <a:ext uri="{FF2B5EF4-FFF2-40B4-BE49-F238E27FC236}">
                <a16:creationId xmlns:a16="http://schemas.microsoft.com/office/drawing/2014/main" id="{E7A6F761-AA25-AA3B-AC7A-C32721F01A86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 r="30448"/>
          <a:stretch/>
        </p:blipFill>
        <p:spPr>
          <a:xfrm>
            <a:off x="5855616" y="4252330"/>
            <a:ext cx="723325" cy="303543"/>
          </a:xfrm>
          <a:prstGeom prst="rect">
            <a:avLst/>
          </a:prstGeom>
        </p:spPr>
      </p:pic>
      <p:sp>
        <p:nvSpPr>
          <p:cNvPr id="1100" name="正方形/長方形 1099">
            <a:extLst>
              <a:ext uri="{FF2B5EF4-FFF2-40B4-BE49-F238E27FC236}">
                <a16:creationId xmlns:a16="http://schemas.microsoft.com/office/drawing/2014/main" id="{D606825C-A7CC-77CC-31BE-1F7EAADFDC5F}"/>
              </a:ext>
            </a:extLst>
          </p:cNvPr>
          <p:cNvSpPr/>
          <p:nvPr/>
        </p:nvSpPr>
        <p:spPr>
          <a:xfrm>
            <a:off x="7473950" y="4219673"/>
            <a:ext cx="2227263" cy="385587"/>
          </a:xfrm>
          <a:prstGeom prst="rect">
            <a:avLst/>
          </a:prstGeom>
          <a:noFill/>
          <a:ln w="9525">
            <a:solidFill>
              <a:srgbClr val="4D4D4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8" name="図 1087" descr="屋外, 砂浜, 水, サーフィン が含まれている画像&#10;&#10;自動的に生成された説明">
            <a:extLst>
              <a:ext uri="{FF2B5EF4-FFF2-40B4-BE49-F238E27FC236}">
                <a16:creationId xmlns:a16="http://schemas.microsoft.com/office/drawing/2014/main" id="{9A383BA6-9648-0983-AF82-858F0B2BBBD6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 r="30784"/>
          <a:stretch/>
        </p:blipFill>
        <p:spPr>
          <a:xfrm>
            <a:off x="6639677" y="4252330"/>
            <a:ext cx="719831" cy="303543"/>
          </a:xfrm>
          <a:prstGeom prst="rect">
            <a:avLst/>
          </a:prstGeom>
        </p:spPr>
      </p:pic>
      <p:sp>
        <p:nvSpPr>
          <p:cNvPr id="1089" name="正方形/長方形 1088">
            <a:extLst>
              <a:ext uri="{FF2B5EF4-FFF2-40B4-BE49-F238E27FC236}">
                <a16:creationId xmlns:a16="http://schemas.microsoft.com/office/drawing/2014/main" id="{7D980CBE-A333-C835-06D9-0684BC243623}"/>
              </a:ext>
            </a:extLst>
          </p:cNvPr>
          <p:cNvSpPr/>
          <p:nvPr/>
        </p:nvSpPr>
        <p:spPr>
          <a:xfrm>
            <a:off x="7545738" y="4271703"/>
            <a:ext cx="5240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600" b="1" dirty="0">
                <a:solidFill>
                  <a:srgbClr val="000000"/>
                </a:solidFill>
                <a:latin typeface="Times New Roman" pitchFamily="18" charset="0"/>
              </a:rPr>
              <a:t>側板化粧材・</a:t>
            </a:r>
            <a:endParaRPr lang="en-US" altLang="ja-JP" sz="600" b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ja-JP" altLang="en-US" sz="600" b="1" dirty="0">
                <a:solidFill>
                  <a:srgbClr val="000000"/>
                </a:solidFill>
                <a:latin typeface="Times New Roman" pitchFamily="18" charset="0"/>
              </a:rPr>
              <a:t>蹴込み板・</a:t>
            </a:r>
            <a:endParaRPr lang="en-US" altLang="ja-JP" sz="600" b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ja-JP" altLang="en-US" sz="600" b="1" dirty="0">
                <a:solidFill>
                  <a:srgbClr val="000000"/>
                </a:solidFill>
                <a:latin typeface="Times New Roman" pitchFamily="18" charset="0"/>
              </a:rPr>
              <a:t>幅木のみ</a:t>
            </a:r>
            <a:endParaRPr lang="ja-JP" altLang="en-US" sz="600" b="1" dirty="0">
              <a:solidFill>
                <a:srgbClr val="000000"/>
              </a:solidFill>
            </a:endParaRPr>
          </a:p>
        </p:txBody>
      </p:sp>
      <p:grpSp>
        <p:nvGrpSpPr>
          <p:cNvPr id="1098" name="グループ化 1097">
            <a:extLst>
              <a:ext uri="{FF2B5EF4-FFF2-40B4-BE49-F238E27FC236}">
                <a16:creationId xmlns:a16="http://schemas.microsoft.com/office/drawing/2014/main" id="{F5D980A2-8B78-17E0-A7C3-7AA734B79FE6}"/>
              </a:ext>
            </a:extLst>
          </p:cNvPr>
          <p:cNvGrpSpPr/>
          <p:nvPr/>
        </p:nvGrpSpPr>
        <p:grpSpPr>
          <a:xfrm>
            <a:off x="8137928" y="4278645"/>
            <a:ext cx="613930" cy="261334"/>
            <a:chOff x="7498057" y="4322514"/>
            <a:chExt cx="613930" cy="261334"/>
          </a:xfrm>
        </p:grpSpPr>
        <p:pic>
          <p:nvPicPr>
            <p:cNvPr id="1095" name="図 1094">
              <a:extLst>
                <a:ext uri="{FF2B5EF4-FFF2-40B4-BE49-F238E27FC236}">
                  <a16:creationId xmlns:a16="http://schemas.microsoft.com/office/drawing/2014/main" id="{C51DB676-9614-DE4D-FA27-BEC2FE211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8057" y="4322514"/>
              <a:ext cx="281696" cy="261334"/>
            </a:xfrm>
            <a:prstGeom prst="rect">
              <a:avLst/>
            </a:prstGeom>
          </p:spPr>
        </p:pic>
        <p:sp>
          <p:nvSpPr>
            <p:cNvPr id="1096" name="正方形/長方形 1095">
              <a:extLst>
                <a:ext uri="{FF2B5EF4-FFF2-40B4-BE49-F238E27FC236}">
                  <a16:creationId xmlns:a16="http://schemas.microsoft.com/office/drawing/2014/main" id="{C23D02EF-7893-C05C-4947-F2C614547C6D}"/>
                </a:ext>
              </a:extLst>
            </p:cNvPr>
            <p:cNvSpPr/>
            <p:nvPr/>
          </p:nvSpPr>
          <p:spPr>
            <a:xfrm>
              <a:off x="7804440" y="4378351"/>
              <a:ext cx="307547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500" dirty="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rPr>
                <a:t>ホワイト</a:t>
              </a:r>
              <a:endParaRPr lang="en-US" altLang="ja-JP" sz="5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endParaRPr>
            </a:p>
            <a:p>
              <a:r>
                <a:rPr lang="ja-JP" altLang="en-US" sz="500" dirty="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rPr>
                <a:t>アッシュ柄</a:t>
              </a:r>
            </a:p>
          </p:txBody>
        </p:sp>
      </p:grpSp>
      <p:grpSp>
        <p:nvGrpSpPr>
          <p:cNvPr id="1099" name="グループ化 1098">
            <a:extLst>
              <a:ext uri="{FF2B5EF4-FFF2-40B4-BE49-F238E27FC236}">
                <a16:creationId xmlns:a16="http://schemas.microsoft.com/office/drawing/2014/main" id="{B908BC0F-8116-16E8-1764-63DD513B7BDC}"/>
              </a:ext>
            </a:extLst>
          </p:cNvPr>
          <p:cNvGrpSpPr/>
          <p:nvPr/>
        </p:nvGrpSpPr>
        <p:grpSpPr>
          <a:xfrm>
            <a:off x="8865898" y="4277635"/>
            <a:ext cx="707402" cy="263294"/>
            <a:chOff x="8233672" y="4321504"/>
            <a:chExt cx="707402" cy="263294"/>
          </a:xfrm>
        </p:grpSpPr>
        <p:pic>
          <p:nvPicPr>
            <p:cNvPr id="1094" name="図 1093">
              <a:extLst>
                <a:ext uri="{FF2B5EF4-FFF2-40B4-BE49-F238E27FC236}">
                  <a16:creationId xmlns:a16="http://schemas.microsoft.com/office/drawing/2014/main" id="{5B773D86-F4FC-F630-5315-2EB4D79E6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3672" y="4321504"/>
              <a:ext cx="291477" cy="263294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097" name="正方形/長方形 1096">
              <a:extLst>
                <a:ext uri="{FF2B5EF4-FFF2-40B4-BE49-F238E27FC236}">
                  <a16:creationId xmlns:a16="http://schemas.microsoft.com/office/drawing/2014/main" id="{C53DE4EC-4B0C-22FA-8317-FEBD36B3C90F}"/>
                </a:ext>
              </a:extLst>
            </p:cNvPr>
            <p:cNvSpPr/>
            <p:nvPr/>
          </p:nvSpPr>
          <p:spPr>
            <a:xfrm>
              <a:off x="8549836" y="4378351"/>
              <a:ext cx="391238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500" dirty="0" err="1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rPr>
                <a:t>しっ</a:t>
              </a:r>
              <a:r>
                <a:rPr lang="ja-JP" altLang="en-US" sz="500" dirty="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rPr>
                <a:t>くい</a:t>
              </a:r>
              <a:endParaRPr lang="en-US" altLang="ja-JP" sz="5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endParaRPr>
            </a:p>
            <a:p>
              <a:r>
                <a:rPr lang="ja-JP" altLang="en-US" sz="500" dirty="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rPr>
                <a:t>ホワイト柄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17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4288" y="1140019"/>
            <a:ext cx="1528974" cy="18792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355" y="1140019"/>
            <a:ext cx="1535259" cy="18792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65849" y="707218"/>
            <a:ext cx="512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箱型階段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65849" y="852572"/>
            <a:ext cx="1184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両側に壁または腰壁がある</a:t>
            </a:r>
          </a:p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一般的なプランです。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5849" y="3082873"/>
            <a:ext cx="187982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スリップレスタイプ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オーク柄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  <a:endParaRPr lang="en-US" altLang="ja-JP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連続手すり 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900㎜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ピッチタイプ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イデアオーク色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連続手すり 内廻りセット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イデアオーク柄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5785" y="707218"/>
            <a:ext cx="72455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デザイン階段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344288" y="707218"/>
            <a:ext cx="6235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ひな段階段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335785" y="852572"/>
            <a:ext cx="18979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デザイン性を重視したプラン。</a:t>
            </a:r>
          </a:p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蹴込み板がなく、開放的な空間に合います。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344288" y="852572"/>
            <a:ext cx="15388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片側オープンで開放感が感じられる</a:t>
            </a:r>
          </a:p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デザイン性も高いプランです。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335785" y="3034003"/>
            <a:ext cx="129683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スタンダードタイプ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メープル柄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  <a:endParaRPr lang="en-US" altLang="ja-JP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アルミオープン手すり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メープル色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44288" y="3034003"/>
            <a:ext cx="151964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スタンダードタイプ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ウォールナット柄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  <a:endParaRPr lang="en-US" altLang="ja-JP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アルミオープン手すり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オフブラック色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14" y="4210004"/>
            <a:ext cx="1789682" cy="18792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53027" y="3777203"/>
            <a:ext cx="7854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オープンタイプ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53027" y="3922557"/>
            <a:ext cx="17809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家の中に光と風を通すオープンスタイル。</a:t>
            </a:r>
          </a:p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インテリアとしても美しい階段です。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53027" y="6103988"/>
            <a:ext cx="1508426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スタンダードタイプ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ウォールナット柄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アルミオープン手すり（パネルタイプ）</a:t>
            </a:r>
            <a:endParaRPr lang="en-US" altLang="ja-JP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採光階段仕様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</a:rPr>
              <a:t>ウォールナット色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53027" y="6476023"/>
            <a:ext cx="16822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詳しくは「</a:t>
            </a:r>
            <a:r>
              <a:rPr lang="en-US" altLang="ja-JP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2025 </a:t>
            </a:r>
            <a:r>
              <a:rPr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木質床材・玄関框・床暖房・階段・手すり」カタログをご覧ください。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346146" y="3805956"/>
            <a:ext cx="93615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リフォーム用階段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46146" y="3951310"/>
            <a:ext cx="18875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上貼りだけで施工可能。省コスト・短工期の階段リフォームを実現します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346147" y="6132740"/>
            <a:ext cx="1887594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2.7mm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リフォーム用 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USUI-TA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［ウスイータ］階段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グレージュヒッコリー柄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＋連続手すり 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1500㎜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ピッチタイプ・ストロング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グレージュアッシュ柄</a:t>
            </a:r>
            <a:r>
              <a:rPr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346146" y="6476023"/>
            <a:ext cx="167193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>
                <a:latin typeface="ＭＳ Ｐゴシック" panose="020B0600070205080204" pitchFamily="50" charset="-128"/>
              </a:rPr>
              <a:t>※</a:t>
            </a:r>
            <a:r>
              <a:rPr lang="ja-JP" altLang="en-US" sz="600" dirty="0">
                <a:latin typeface="ＭＳ Ｐゴシック" panose="020B0600070205080204" pitchFamily="50" charset="-128"/>
              </a:rPr>
              <a:t>詳しくは「</a:t>
            </a:r>
            <a:r>
              <a:rPr lang="en-US" altLang="ja-JP" sz="600" dirty="0">
                <a:latin typeface="ＭＳ Ｐゴシック" panose="020B0600070205080204" pitchFamily="50" charset="-128"/>
              </a:rPr>
              <a:t>2025 </a:t>
            </a:r>
            <a:r>
              <a:rPr lang="ja-JP" altLang="en-US" sz="600" dirty="0">
                <a:latin typeface="ＭＳ Ｐゴシック" panose="020B0600070205080204" pitchFamily="50" charset="-128"/>
              </a:rPr>
              <a:t>木質床材・玄関框・床暖房・階段・手すり」カタログをご覧ください。</a:t>
            </a:r>
          </a:p>
        </p:txBody>
      </p:sp>
      <p:sp>
        <p:nvSpPr>
          <p:cNvPr id="29" name="タイトル 28"/>
          <p:cNvSpPr>
            <a:spLocks noGrp="1"/>
          </p:cNvSpPr>
          <p:nvPr>
            <p:ph type="title" idx="4294967295"/>
          </p:nvPr>
        </p:nvSpPr>
        <p:spPr>
          <a:xfrm>
            <a:off x="1661453" y="29496"/>
            <a:ext cx="1806288" cy="3505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100" b="1" dirty="0">
                <a:solidFill>
                  <a:srgbClr val="FFFFFF"/>
                </a:solidFill>
              </a:rPr>
              <a:t>プラン・イメージ写真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609" y="4227210"/>
            <a:ext cx="2004673" cy="18792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54" y="4227210"/>
            <a:ext cx="1879200" cy="1879200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4798464" y="3777203"/>
            <a:ext cx="7854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ミックス階段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798464" y="3922557"/>
            <a:ext cx="343113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atin typeface="ＭＳ Ｐゴシック" panose="020B0600070205080204" pitchFamily="50" charset="-128"/>
              </a:rPr>
              <a:t>箱型とオープンの利点を合わせ持ったプランです。階段下段をオープン階段</a:t>
            </a:r>
          </a:p>
          <a:p>
            <a:r>
              <a:rPr lang="ja-JP" altLang="en-US" sz="800" dirty="0">
                <a:latin typeface="ＭＳ Ｐゴシック" panose="020B0600070205080204" pitchFamily="50" charset="-128"/>
              </a:rPr>
              <a:t>にすることで、デザイン性が</a:t>
            </a:r>
            <a:r>
              <a:rPr lang="ja-JP" altLang="en-US" sz="800">
                <a:latin typeface="ＭＳ Ｐゴシック" panose="020B0600070205080204" pitchFamily="50" charset="-128"/>
              </a:rPr>
              <a:t>高まります。</a:t>
            </a:r>
            <a:r>
              <a:rPr lang="en-US" altLang="ja-JP" sz="800">
                <a:latin typeface="ＭＳ Ｐゴシック" panose="020B0600070205080204" pitchFamily="50" charset="-128"/>
              </a:rPr>
              <a:t>〔</a:t>
            </a:r>
            <a:r>
              <a:rPr lang="ja-JP" altLang="en-US" sz="800" dirty="0">
                <a:latin typeface="ＭＳ Ｐゴシック" panose="020B0600070205080204" pitchFamily="50" charset="-128"/>
              </a:rPr>
              <a:t>片側の一部に壁がありません。</a:t>
            </a:r>
            <a:r>
              <a:rPr lang="en-US" altLang="ja-JP" sz="800" dirty="0">
                <a:latin typeface="ＭＳ Ｐゴシック" panose="020B0600070205080204" pitchFamily="50" charset="-128"/>
              </a:rPr>
              <a:t>〕</a:t>
            </a:r>
            <a:endParaRPr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98464" y="6103988"/>
            <a:ext cx="289662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700" dirty="0">
                <a:latin typeface="ＭＳ Ｐゴシック" panose="020B0600070205080204" pitchFamily="50" charset="-128"/>
              </a:rPr>
              <a:t>ミックス階段 スタンダードタイプ</a:t>
            </a:r>
            <a:r>
              <a:rPr lang="en-US" altLang="ja-JP" sz="700" dirty="0">
                <a:latin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</a:rPr>
              <a:t>ホワイトオーク柄／桁：オフブラック柄</a:t>
            </a:r>
            <a:r>
              <a:rPr lang="en-US" altLang="ja-JP" sz="700" dirty="0">
                <a:latin typeface="ＭＳ Ｐゴシック" panose="020B0600070205080204" pitchFamily="50" charset="-128"/>
              </a:rPr>
              <a:t>〉</a:t>
            </a:r>
            <a:r>
              <a:rPr lang="ja-JP" altLang="en-US" sz="700" dirty="0">
                <a:latin typeface="ＭＳ Ｐゴシック" panose="020B0600070205080204" pitchFamily="50" charset="-128"/>
              </a:rPr>
              <a:t>＋</a:t>
            </a:r>
          </a:p>
          <a:p>
            <a:r>
              <a:rPr lang="ja-JP" altLang="en-US" sz="700" dirty="0">
                <a:latin typeface="ＭＳ Ｐゴシック" panose="020B0600070205080204" pitchFamily="50" charset="-128"/>
              </a:rPr>
              <a:t>アルミオープン手すり 横桟タイプ</a:t>
            </a:r>
            <a:r>
              <a:rPr lang="en-US" altLang="ja-JP" sz="700" dirty="0">
                <a:latin typeface="ＭＳ Ｐゴシック" panose="020B0600070205080204" pitchFamily="50" charset="-128"/>
              </a:rPr>
              <a:t>〈</a:t>
            </a:r>
            <a:r>
              <a:rPr lang="ja-JP" altLang="en-US" sz="700" dirty="0">
                <a:latin typeface="ＭＳ Ｐゴシック" panose="020B0600070205080204" pitchFamily="50" charset="-128"/>
              </a:rPr>
              <a:t>手すり：オフブラック色／桟：オフブラック色</a:t>
            </a:r>
            <a:r>
              <a:rPr lang="en-US" altLang="ja-JP" sz="700" dirty="0">
                <a:latin typeface="ＭＳ Ｐゴシック" panose="020B0600070205080204" pitchFamily="50" charset="-128"/>
              </a:rPr>
              <a:t>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78" y="1149069"/>
            <a:ext cx="1893600" cy="186926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E9CED3-1981-8483-BB43-06879298F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3026" r="5293" b="6874"/>
          <a:stretch/>
        </p:blipFill>
        <p:spPr bwMode="auto">
          <a:xfrm>
            <a:off x="2333355" y="4229918"/>
            <a:ext cx="1900385" cy="18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7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24adf0-93c2-49e7-9b5f-c8fcec0ca137" xsi:nil="true"/>
    <lcf76f155ced4ddcb4097134ff3c332f xmlns="97ff0b8d-195e-4925-b256-b2950659f2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B5152D25344C46A4FF05F20073F57C" ma:contentTypeVersion="12" ma:contentTypeDescription="新しいドキュメントを作成します。" ma:contentTypeScope="" ma:versionID="9c06317365b9f365c7012e1e4befcb20">
  <xsd:schema xmlns:xsd="http://www.w3.org/2001/XMLSchema" xmlns:xs="http://www.w3.org/2001/XMLSchema" xmlns:p="http://schemas.microsoft.com/office/2006/metadata/properties" xmlns:ns2="97ff0b8d-195e-4925-b256-b2950659f282" xmlns:ns3="b924adf0-93c2-49e7-9b5f-c8fcec0ca137" targetNamespace="http://schemas.microsoft.com/office/2006/metadata/properties" ma:root="true" ma:fieldsID="3750c92eb2a50c68f19003e3a57bdc33" ns2:_="" ns3:_="">
    <xsd:import namespace="97ff0b8d-195e-4925-b256-b2950659f282"/>
    <xsd:import namespace="b924adf0-93c2-49e7-9b5f-c8fcec0ca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0b8d-195e-4925-b256-b2950659f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ce391acf-b2a8-4a1c-9c03-161b1cee9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4adf0-93c2-49e7-9b5f-c8fcec0ca1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01a1b58-1cb9-446b-81c5-6efd4eae5be9}" ma:internalName="TaxCatchAll" ma:showField="CatchAllData" ma:web="b924adf0-93c2-49e7-9b5f-c8fcec0ca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170DD-4BBB-46BF-971E-53F5E4F9D7EE}">
  <ds:schemaRefs>
    <ds:schemaRef ds:uri="b924adf0-93c2-49e7-9b5f-c8fcec0ca137"/>
    <ds:schemaRef ds:uri="97ff0b8d-195e-4925-b256-b2950659f282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3892B1-DD6D-44A5-96E6-DDE9328C7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21BD1-6F16-4E26-9E83-00F46D379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f0b8d-195e-4925-b256-b2950659f282"/>
    <ds:schemaRef ds:uri="b924adf0-93c2-49e7-9b5f-c8fcec0ca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541</Words>
  <Application>Microsoft Office PowerPoint</Application>
  <PresentationFormat>A4 210 x 297 mm</PresentationFormat>
  <Paragraphs>94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Times New Roman</vt:lpstr>
      <vt:lpstr>Office ​​テーマ</vt:lpstr>
      <vt:lpstr>スタンダードタイプ＋ストロング手すり</vt:lpstr>
      <vt:lpstr>プラン・イメージ写真</vt:lpstr>
    </vt:vector>
  </TitlesOfParts>
  <Company>**********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**********</dc:creator>
  <cp:lastModifiedBy>山口 稜</cp:lastModifiedBy>
  <cp:revision>178</cp:revision>
  <cp:lastPrinted>2018-11-28T06:25:05Z</cp:lastPrinted>
  <dcterms:created xsi:type="dcterms:W3CDTF">2013-12-02T09:29:28Z</dcterms:created>
  <dcterms:modified xsi:type="dcterms:W3CDTF">2025-01-28T01:27:06Z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1358957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D5.1.5</vt:lpwstr>
  </property>
  <property fmtid="{D5CDD505-2E9C-101B-9397-08002B2CF9AE}" pid="5" name="MediaServiceImageTags">
    <vt:lpwstr/>
  </property>
  <property fmtid="{D5CDD505-2E9C-101B-9397-08002B2CF9AE}" pid="6" name="ContentTypeId">
    <vt:lpwstr>0x01010014B5152D25344C46A4FF05F20073F57C</vt:lpwstr>
  </property>
</Properties>
</file>